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12"/>
  </p:notesMasterIdLst>
  <p:handoutMasterIdLst>
    <p:handoutMasterId r:id="rId13"/>
  </p:handoutMasterIdLst>
  <p:sldIdLst>
    <p:sldId id="257" r:id="rId5"/>
    <p:sldId id="359" r:id="rId6"/>
    <p:sldId id="402" r:id="rId7"/>
    <p:sldId id="410" r:id="rId8"/>
    <p:sldId id="413" r:id="rId9"/>
    <p:sldId id="411" r:id="rId10"/>
    <p:sldId id="412" r:id="rId11"/>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ine, Mark (ANF)" initials="FM" lastIdx="8" clrIdx="0"/>
  <p:cmAuthor id="1" name="Sanchez, Natalie (ANF)" initials="SN(" lastIdx="0" clrIdx="1"/>
  <p:cmAuthor id="2" name="O'Malley, Helen (ANF)" initials="OH"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D9D233-49D9-B3BE-3550-4E5138BA52E7}" v="8" dt="2023-06-01T18:18:05.324"/>
    <p1510:client id="{BD0877C2-A02F-4B46-A25F-79C4443EAE3E}" v="1" dt="2023-06-01T15:56:28.7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84" autoAdjust="0"/>
    <p:restoredTop sz="94660"/>
  </p:normalViewPr>
  <p:slideViewPr>
    <p:cSldViewPr>
      <p:cViewPr varScale="1">
        <p:scale>
          <a:sx n="114" d="100"/>
          <a:sy n="114" d="100"/>
        </p:scale>
        <p:origin x="164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43979" cy="465773"/>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532" y="0"/>
            <a:ext cx="3043979" cy="465773"/>
          </a:xfrm>
          <a:prstGeom prst="rect">
            <a:avLst/>
          </a:prstGeom>
        </p:spPr>
        <p:txBody>
          <a:bodyPr vert="horz" lIns="92446" tIns="46223" rIns="92446" bIns="46223" rtlCol="0"/>
          <a:lstStyle>
            <a:lvl1pPr algn="r">
              <a:defRPr sz="1200"/>
            </a:lvl1pPr>
          </a:lstStyle>
          <a:p>
            <a:fld id="{67FC91CD-EC66-4A18-8356-1EE436EAD520}" type="datetimeFigureOut">
              <a:rPr lang="en-US" smtClean="0"/>
              <a:pPr/>
              <a:t>7/19/2023</a:t>
            </a:fld>
            <a:endParaRPr lang="en-US" dirty="0"/>
          </a:p>
        </p:txBody>
      </p:sp>
      <p:sp>
        <p:nvSpPr>
          <p:cNvPr id="4" name="Footer Placeholder 3"/>
          <p:cNvSpPr>
            <a:spLocks noGrp="1"/>
          </p:cNvSpPr>
          <p:nvPr>
            <p:ph type="ftr" sz="quarter" idx="2"/>
          </p:nvPr>
        </p:nvSpPr>
        <p:spPr>
          <a:xfrm>
            <a:off x="2" y="8841738"/>
            <a:ext cx="3043979" cy="465773"/>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532" y="8841738"/>
            <a:ext cx="3043979" cy="465773"/>
          </a:xfrm>
          <a:prstGeom prst="rect">
            <a:avLst/>
          </a:prstGeom>
        </p:spPr>
        <p:txBody>
          <a:bodyPr vert="horz" lIns="92446" tIns="46223" rIns="92446" bIns="46223" rtlCol="0" anchor="b"/>
          <a:lstStyle>
            <a:lvl1pPr algn="r">
              <a:defRPr sz="1200"/>
            </a:lvl1pPr>
          </a:lstStyle>
          <a:p>
            <a:fld id="{0067DF2E-02ED-4A4C-8E06-6129E718A6A6}" type="slidenum">
              <a:rPr lang="en-US" smtClean="0"/>
              <a:pPr/>
              <a:t>‹#›</a:t>
            </a:fld>
            <a:endParaRPr lang="en-US" dirty="0"/>
          </a:p>
        </p:txBody>
      </p:sp>
    </p:spTree>
    <p:extLst>
      <p:ext uri="{BB962C8B-B14F-4D97-AF65-F5344CB8AC3E}">
        <p14:creationId xmlns:p14="http://schemas.microsoft.com/office/powerpoint/2010/main" val="33333639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4202" tIns="47101" rIns="94202" bIns="47101"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4202" tIns="47101" rIns="94202" bIns="47101" rtlCol="0"/>
          <a:lstStyle>
            <a:lvl1pPr algn="r">
              <a:defRPr sz="1200"/>
            </a:lvl1pPr>
          </a:lstStyle>
          <a:p>
            <a:fld id="{EBDB8D75-8256-4DE6-960E-3CB80FF15074}" type="datetimeFigureOut">
              <a:rPr lang="en-US" smtClean="0"/>
              <a:pPr/>
              <a:t>7/19/2023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4202" tIns="47101" rIns="94202" bIns="47101"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4202" tIns="47101" rIns="94202" bIns="4710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4202" tIns="47101" rIns="94202" bIns="4710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5455"/>
          </a:xfrm>
          <a:prstGeom prst="rect">
            <a:avLst/>
          </a:prstGeom>
        </p:spPr>
        <p:txBody>
          <a:bodyPr vert="horz" lIns="94202" tIns="47101" rIns="94202" bIns="47101" rtlCol="0" anchor="b"/>
          <a:lstStyle>
            <a:lvl1pPr algn="r">
              <a:defRPr sz="1200"/>
            </a:lvl1pPr>
          </a:lstStyle>
          <a:p>
            <a:fld id="{9B3A0E2F-76B9-417E-B0DC-AF868851F63D}" type="slidenum">
              <a:rPr lang="en-US" smtClean="0"/>
              <a:pPr/>
              <a:t>‹#›</a:t>
            </a:fld>
            <a:endParaRPr lang="en-US" dirty="0"/>
          </a:p>
        </p:txBody>
      </p:sp>
    </p:spTree>
    <p:extLst>
      <p:ext uri="{BB962C8B-B14F-4D97-AF65-F5344CB8AC3E}">
        <p14:creationId xmlns:p14="http://schemas.microsoft.com/office/powerpoint/2010/main" val="281479062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399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384A392C-5817-4A90-AD3D-FFFF30B52D05}" type="slidenum">
              <a:rPr lang="en-US">
                <a:solidFill>
                  <a:srgbClr val="FFFFFF"/>
                </a:solidFill>
              </a:rPr>
              <a:pPr>
                <a:defRPr/>
              </a:pPr>
              <a:t>1</a:t>
            </a:fld>
            <a:endParaRPr lang="en-US" dirty="0">
              <a:solidFill>
                <a:srgbClr val="FFFFFF"/>
              </a:solidFill>
            </a:endParaRPr>
          </a:p>
        </p:txBody>
      </p:sp>
    </p:spTree>
    <p:extLst>
      <p:ext uri="{BB962C8B-B14F-4D97-AF65-F5344CB8AC3E}">
        <p14:creationId xmlns:p14="http://schemas.microsoft.com/office/powerpoint/2010/main" val="4983736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2</a:t>
            </a:fld>
            <a:endParaRPr lang="en-US" dirty="0"/>
          </a:p>
        </p:txBody>
      </p:sp>
    </p:spTree>
    <p:extLst>
      <p:ext uri="{BB962C8B-B14F-4D97-AF65-F5344CB8AC3E}">
        <p14:creationId xmlns:p14="http://schemas.microsoft.com/office/powerpoint/2010/main" val="235542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3</a:t>
            </a:fld>
            <a:endParaRPr lang="en-US" dirty="0"/>
          </a:p>
        </p:txBody>
      </p:sp>
    </p:spTree>
    <p:extLst>
      <p:ext uri="{BB962C8B-B14F-4D97-AF65-F5344CB8AC3E}">
        <p14:creationId xmlns:p14="http://schemas.microsoft.com/office/powerpoint/2010/main" val="848111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4</a:t>
            </a:fld>
            <a:endParaRPr lang="en-US" dirty="0"/>
          </a:p>
        </p:txBody>
      </p:sp>
    </p:spTree>
    <p:extLst>
      <p:ext uri="{BB962C8B-B14F-4D97-AF65-F5344CB8AC3E}">
        <p14:creationId xmlns:p14="http://schemas.microsoft.com/office/powerpoint/2010/main" val="1439655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9B3A0E2F-76B9-417E-B0DC-AF868851F63D}" type="slidenum">
              <a:rPr lang="en-US" smtClean="0"/>
              <a:pPr/>
              <a:t>5</a:t>
            </a:fld>
            <a:endParaRPr lang="en-US" dirty="0"/>
          </a:p>
        </p:txBody>
      </p:sp>
    </p:spTree>
    <p:extLst>
      <p:ext uri="{BB962C8B-B14F-4D97-AF65-F5344CB8AC3E}">
        <p14:creationId xmlns:p14="http://schemas.microsoft.com/office/powerpoint/2010/main" val="1193189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122380322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4_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endParaRPr lang="en-US" dirty="0"/>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lgn="ctr" eaLnBrk="0" hangingPunct="0">
              <a:spcBef>
                <a:spcPct val="50000"/>
              </a:spcBef>
              <a:defRPr sz="1200" b="1">
                <a:solidFill>
                  <a:srgbClr val="FFFFFF"/>
                </a:solidFill>
                <a:latin typeface="+mn-lt"/>
              </a:defRPr>
            </a:lvl1pPr>
          </a:lstStyle>
          <a:p>
            <a:pPr fontAlgn="base">
              <a:spcAft>
                <a:spcPct val="0"/>
              </a:spcAft>
              <a:defRPr/>
            </a:pPr>
            <a:fld id="{AEDD70FA-59E1-4157-923E-C4A67B08AD84}" type="slidenum">
              <a:rPr lang="en-US"/>
              <a:pPr fontAlgn="base">
                <a:spcAft>
                  <a:spcPct val="0"/>
                </a:spcAft>
                <a:defRPr/>
              </a:pPr>
              <a:t>‹#›</a:t>
            </a:fld>
            <a:endParaRPr lang="en-US" dirty="0"/>
          </a:p>
        </p:txBody>
      </p:sp>
      <p:sp>
        <p:nvSpPr>
          <p:cNvPr id="5" name="Title 1"/>
          <p:cNvSpPr>
            <a:spLocks noGrp="1"/>
          </p:cNvSpPr>
          <p:nvPr>
            <p:ph type="title"/>
          </p:nvPr>
        </p:nvSpPr>
        <p:spPr>
          <a:xfrm>
            <a:off x="736600" y="109538"/>
            <a:ext cx="5664200" cy="762000"/>
          </a:xfrm>
        </p:spPr>
        <p:txBody>
          <a:bodyPr anchor="b"/>
          <a:lstStyle>
            <a:lvl1pPr>
              <a:defRPr sz="2400">
                <a:latin typeface="+mj-lt"/>
                <a:cs typeface="Book Antiqua" pitchFamily="18" charset="0"/>
              </a:defRPr>
            </a:lvl1pPr>
          </a:lstStyle>
          <a:p>
            <a:r>
              <a:rPr lang="en-US" dirty="0"/>
              <a:t>Click to edit Master title style</a:t>
            </a:r>
          </a:p>
        </p:txBody>
      </p:sp>
    </p:spTree>
    <p:extLst>
      <p:ext uri="{BB962C8B-B14F-4D97-AF65-F5344CB8AC3E}">
        <p14:creationId xmlns:p14="http://schemas.microsoft.com/office/powerpoint/2010/main" val="3378108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libri" pitchFamily="34" charset="0"/>
                <a:cs typeface="Calibri" pitchFamily="34" charset="0"/>
              </a:defRPr>
            </a:lvl1pPr>
          </a:lstStyle>
          <a:p>
            <a:r>
              <a:rPr lang="en-US" dirty="0"/>
              <a:t>Click to edit Master title style</a:t>
            </a:r>
          </a:p>
        </p:txBody>
      </p:sp>
      <p:sp>
        <p:nvSpPr>
          <p:cNvPr id="6" name="Content Placeholder 7"/>
          <p:cNvSpPr>
            <a:spLocks noGrp="1"/>
          </p:cNvSpPr>
          <p:nvPr>
            <p:ph sz="half" idx="1"/>
          </p:nvPr>
        </p:nvSpPr>
        <p:spPr>
          <a:xfrm>
            <a:off x="533400" y="1939158"/>
            <a:ext cx="8077200" cy="4461641"/>
          </a:xfrm>
        </p:spPr>
        <p:txBody>
          <a:bodyPr/>
          <a:lstStyle>
            <a:lvl1pPr>
              <a:buClrTx/>
              <a:defRPr sz="2400">
                <a:solidFill>
                  <a:schemeClr val="tx1"/>
                </a:solidFill>
              </a:defRPr>
            </a:lvl1pPr>
            <a:lvl2pPr>
              <a:buClrTx/>
              <a:buFont typeface="Arial" pitchFamily="34" charset="0"/>
              <a:buChar char="•"/>
              <a:defRPr sz="2400">
                <a:solidFill>
                  <a:schemeClr val="tx1"/>
                </a:solidFill>
              </a:defRPr>
            </a:lvl2pPr>
            <a:lvl3pPr>
              <a:buNone/>
              <a:defRPr/>
            </a:lvl3pPr>
          </a:lstStyle>
          <a:p>
            <a:pPr lvl="0"/>
            <a:r>
              <a:rPr lang="en-US" dirty="0"/>
              <a:t>Click to edit Master text styles</a:t>
            </a:r>
          </a:p>
          <a:p>
            <a:pPr lvl="1"/>
            <a:r>
              <a:rPr lang="en-US" dirty="0"/>
              <a:t>Second level</a:t>
            </a:r>
          </a:p>
        </p:txBody>
      </p:sp>
    </p:spTree>
    <p:extLst>
      <p:ext uri="{BB962C8B-B14F-4D97-AF65-F5344CB8AC3E}">
        <p14:creationId xmlns:p14="http://schemas.microsoft.com/office/powerpoint/2010/main" val="285981601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5" Type="http://schemas.openxmlformats.org/officeDocument/2006/relationships/tags" Target="../tags/tag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pic>
        <p:nvPicPr>
          <p:cNvPr id="1026" name="Picture 2" descr="top blue"/>
          <p:cNvPicPr>
            <a:picLocks noChangeAspect="1" noChangeArrowheads="1"/>
          </p:cNvPicPr>
          <p:nvPr/>
        </p:nvPicPr>
        <p:blipFill>
          <a:blip r:embed="rId7"/>
          <a:srcRect l="23065"/>
          <a:stretch>
            <a:fillRect/>
          </a:stretch>
        </p:blipFill>
        <p:spPr bwMode="auto">
          <a:xfrm>
            <a:off x="0" y="0"/>
            <a:ext cx="9150350" cy="930275"/>
          </a:xfrm>
          <a:prstGeom prst="rect">
            <a:avLst/>
          </a:prstGeom>
          <a:noFill/>
          <a:ln w="9525">
            <a:noFill/>
            <a:miter lim="800000"/>
            <a:headEnd/>
            <a:tailEnd/>
          </a:ln>
        </p:spPr>
      </p:pic>
      <p:sp>
        <p:nvSpPr>
          <p:cNvPr id="1027" name="Rectangle 3"/>
          <p:cNvSpPr>
            <a:spLocks noGrp="1" noChangeArrowheads="1"/>
          </p:cNvSpPr>
          <p:nvPr>
            <p:ph type="title"/>
          </p:nvPr>
        </p:nvSpPr>
        <p:spPr bwMode="white">
          <a:xfrm>
            <a:off x="736600" y="109538"/>
            <a:ext cx="5664200" cy="762000"/>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US" dirty="0"/>
              <a:t>Click to edit Master title style</a:t>
            </a:r>
          </a:p>
        </p:txBody>
      </p:sp>
      <p:sp>
        <p:nvSpPr>
          <p:cNvPr id="1028" name="Rectangle 4"/>
          <p:cNvSpPr>
            <a:spLocks noGrp="1" noChangeArrowheads="1"/>
          </p:cNvSpPr>
          <p:nvPr>
            <p:ph type="body" idx="1"/>
          </p:nvPr>
        </p:nvSpPr>
        <p:spPr bwMode="auto">
          <a:xfrm>
            <a:off x="533400" y="1219200"/>
            <a:ext cx="8153400" cy="5181600"/>
          </a:xfrm>
          <a:prstGeom prst="rect">
            <a:avLst/>
          </a:prstGeom>
          <a:noFill/>
          <a:ln w="9525">
            <a:noFill/>
            <a:miter lim="800000"/>
            <a:headEnd/>
            <a:tailEnd/>
          </a:ln>
        </p:spPr>
        <p:txBody>
          <a:bodyPr vert="horz" wrap="square" lIns="45720" tIns="46038" rIns="45720"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3"/>
            <a:r>
              <a:rPr lang="en-US" altLang="en-US" dirty="0"/>
              <a:t>Third level</a:t>
            </a:r>
          </a:p>
        </p:txBody>
      </p:sp>
      <p:sp>
        <p:nvSpPr>
          <p:cNvPr id="3198981" name="Line 5"/>
          <p:cNvSpPr>
            <a:spLocks noChangeShapeType="1"/>
          </p:cNvSpPr>
          <p:nvPr/>
        </p:nvSpPr>
        <p:spPr bwMode="auto">
          <a:xfrm>
            <a:off x="-17463" y="6856413"/>
            <a:ext cx="9161463" cy="0"/>
          </a:xfrm>
          <a:prstGeom prst="line">
            <a:avLst/>
          </a:prstGeom>
          <a:noFill/>
          <a:ln w="9525">
            <a:solidFill>
              <a:schemeClr val="bg2"/>
            </a:solidFill>
            <a:round/>
            <a:headEnd/>
            <a:tailEnd/>
          </a:ln>
          <a:effectLst/>
        </p:spPr>
        <p:txBody>
          <a:bodyPr lIns="45720" rIns="45720" anchor="ctr"/>
          <a:lstStyle/>
          <a:p>
            <a:pPr algn="ctr" eaLnBrk="0" fontAlgn="base" hangingPunct="0">
              <a:spcBef>
                <a:spcPct val="0"/>
              </a:spcBef>
              <a:spcAft>
                <a:spcPct val="0"/>
              </a:spcAft>
              <a:defRPr/>
            </a:pPr>
            <a:endParaRPr lang="en-US" sz="1600" dirty="0">
              <a:solidFill>
                <a:srgbClr val="000000"/>
              </a:solidFill>
            </a:endParaRPr>
          </a:p>
        </p:txBody>
      </p:sp>
      <p:pic>
        <p:nvPicPr>
          <p:cNvPr id="1030" name="Picture 6" descr="best ver2b seal"/>
          <p:cNvPicPr>
            <a:picLocks noChangeAspect="1" noChangeArrowheads="1"/>
          </p:cNvPicPr>
          <p:nvPr/>
        </p:nvPicPr>
        <p:blipFill>
          <a:blip r:embed="rId8">
            <a:clrChange>
              <a:clrFrom>
                <a:srgbClr val="003264"/>
              </a:clrFrom>
              <a:clrTo>
                <a:srgbClr val="003264">
                  <a:alpha val="0"/>
                </a:srgbClr>
              </a:clrTo>
            </a:clrChange>
          </a:blip>
          <a:srcRect/>
          <a:stretch>
            <a:fillRect/>
          </a:stretch>
        </p:blipFill>
        <p:spPr bwMode="auto">
          <a:xfrm>
            <a:off x="25400" y="157163"/>
            <a:ext cx="762000" cy="731837"/>
          </a:xfrm>
          <a:prstGeom prst="rect">
            <a:avLst/>
          </a:prstGeom>
          <a:noFill/>
          <a:ln w="9525">
            <a:noFill/>
            <a:miter lim="800000"/>
            <a:headEnd/>
            <a:tailEnd/>
          </a:ln>
        </p:spPr>
      </p:pic>
      <p:sp>
        <p:nvSpPr>
          <p:cNvPr id="3198985" name="Text Box 9"/>
          <p:cNvSpPr txBox="1">
            <a:spLocks noChangeArrowheads="1"/>
          </p:cNvSpPr>
          <p:nvPr/>
        </p:nvSpPr>
        <p:spPr bwMode="auto">
          <a:xfrm>
            <a:off x="4038600" y="6445250"/>
            <a:ext cx="1066800" cy="244475"/>
          </a:xfrm>
          <a:prstGeom prst="rect">
            <a:avLst/>
          </a:prstGeom>
          <a:noFill/>
          <a:ln w="9525">
            <a:noFill/>
            <a:miter lim="800000"/>
            <a:headEnd/>
            <a:tailEnd/>
          </a:ln>
          <a:effectLst/>
        </p:spPr>
        <p:txBody>
          <a:bodyPr lIns="45720" rIns="45720">
            <a:spAutoFit/>
          </a:bodyPr>
          <a:lstStyle/>
          <a:p>
            <a:pPr algn="ctr" eaLnBrk="0" fontAlgn="base" hangingPunct="0">
              <a:spcBef>
                <a:spcPct val="50000"/>
              </a:spcBef>
              <a:spcAft>
                <a:spcPct val="0"/>
              </a:spcAft>
              <a:defRPr/>
            </a:pPr>
            <a:fld id="{0444F9EB-82AC-45E2-9B5F-E8C53921C51C}" type="slidenum">
              <a:rPr lang="en-US" sz="1000" smtClean="0">
                <a:solidFill>
                  <a:srgbClr val="000000"/>
                </a:solidFill>
              </a:rPr>
              <a:t>‹#›</a:t>
            </a:fld>
            <a:endParaRPr lang="en-US" sz="1000" dirty="0">
              <a:solidFill>
                <a:srgbClr val="000000"/>
              </a:solidFill>
            </a:endParaRPr>
          </a:p>
        </p:txBody>
      </p:sp>
      <p:sp>
        <p:nvSpPr>
          <p:cNvPr id="3198987" name="AcnSubjectTitle_ID_3198987" hidden="1"/>
          <p:cNvSpPr txBox="1">
            <a:spLocks noChangeArrowheads="1"/>
          </p:cNvSpPr>
          <p:nvPr>
            <p:custDataLst>
              <p:tags r:id="rId5"/>
            </p:custDataLst>
          </p:nvPr>
        </p:nvSpPr>
        <p:spPr bwMode="gray">
          <a:xfrm>
            <a:off x="836613" y="1420813"/>
            <a:ext cx="6985000" cy="244475"/>
          </a:xfrm>
          <a:prstGeom prst="rect">
            <a:avLst/>
          </a:prstGeom>
          <a:noFill/>
          <a:ln w="9525" algn="ctr">
            <a:noFill/>
            <a:miter lim="800000"/>
            <a:headEnd/>
            <a:tailEnd/>
          </a:ln>
          <a:effectLst/>
        </p:spPr>
        <p:txBody>
          <a:bodyPr lIns="0" tIns="0" rIns="0" bIns="0">
            <a:spAutoFit/>
          </a:bodyPr>
          <a:lstStyle/>
          <a:p>
            <a:pPr fontAlgn="base">
              <a:spcBef>
                <a:spcPct val="0"/>
              </a:spcBef>
              <a:spcAft>
                <a:spcPct val="0"/>
              </a:spcAft>
              <a:buClr>
                <a:srgbClr val="000000"/>
              </a:buClr>
              <a:defRPr/>
            </a:pPr>
            <a:r>
              <a:rPr lang="en-US" sz="1600" b="1" dirty="0">
                <a:solidFill>
                  <a:srgbClr val="000000"/>
                </a:solidFill>
              </a:rPr>
              <a:t>Subject Title</a:t>
            </a:r>
          </a:p>
        </p:txBody>
      </p:sp>
      <p:sp>
        <p:nvSpPr>
          <p:cNvPr id="3198988" name="AcnFootnote_ID_3198988" hidden="1"/>
          <p:cNvSpPr txBox="1">
            <a:spLocks noChangeArrowheads="1"/>
          </p:cNvSpPr>
          <p:nvPr>
            <p:custDataLst>
              <p:tags r:id="rId6"/>
            </p:custDataLst>
          </p:nvPr>
        </p:nvSpPr>
        <p:spPr bwMode="gray">
          <a:xfrm>
            <a:off x="836613" y="6254750"/>
            <a:ext cx="5564187" cy="334963"/>
          </a:xfrm>
          <a:prstGeom prst="rect">
            <a:avLst/>
          </a:prstGeom>
          <a:noFill/>
          <a:ln w="9525" algn="ctr">
            <a:noFill/>
            <a:miter lim="800000"/>
            <a:headEnd/>
            <a:tailEnd/>
          </a:ln>
          <a:effectLst/>
        </p:spPr>
        <p:txBody>
          <a:bodyPr lIns="0" tIns="0" rIns="0" bIns="0" anchor="b">
            <a:spAutoFit/>
          </a:bodyPr>
          <a:lstStyle/>
          <a:p>
            <a:pPr marL="538163" indent="-538163" fontAlgn="base">
              <a:spcBef>
                <a:spcPct val="0"/>
              </a:spcBef>
              <a:spcAft>
                <a:spcPct val="0"/>
              </a:spcAft>
              <a:buClr>
                <a:srgbClr val="000000"/>
              </a:buClr>
              <a:defRPr/>
            </a:pPr>
            <a:r>
              <a:rPr lang="en-US" sz="1000" dirty="0">
                <a:solidFill>
                  <a:srgbClr val="000000"/>
                </a:solidFill>
              </a:rPr>
              <a:t>*	Footnote</a:t>
            </a:r>
          </a:p>
          <a:p>
            <a:pPr marL="538163" indent="-538163" fontAlgn="base">
              <a:spcBef>
                <a:spcPct val="20000"/>
              </a:spcBef>
              <a:spcAft>
                <a:spcPct val="0"/>
              </a:spcAft>
              <a:buClr>
                <a:srgbClr val="000000"/>
              </a:buClr>
              <a:defRPr/>
            </a:pPr>
            <a:r>
              <a:rPr lang="en-US" sz="1000" dirty="0">
                <a:solidFill>
                  <a:srgbClr val="000000"/>
                </a:solidFill>
              </a:rPr>
              <a:t>Source:	Source</a:t>
            </a:r>
          </a:p>
        </p:txBody>
      </p:sp>
    </p:spTree>
    <p:extLst>
      <p:ext uri="{BB962C8B-B14F-4D97-AF65-F5344CB8AC3E}">
        <p14:creationId xmlns:p14="http://schemas.microsoft.com/office/powerpoint/2010/main" val="1838582338"/>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66" r:id="rId3"/>
  </p:sldLayoutIdLst>
  <p:transition/>
  <p:hf hdr="0" ftr="0" dt="0"/>
  <p:txStyles>
    <p:titleStyle>
      <a:lvl1pPr algn="l" rtl="0" eaLnBrk="0" fontAlgn="base" hangingPunct="0">
        <a:spcBef>
          <a:spcPct val="20000"/>
        </a:spcBef>
        <a:spcAft>
          <a:spcPct val="0"/>
        </a:spcAft>
        <a:tabLst>
          <a:tab pos="915988" algn="l"/>
        </a:tabLst>
        <a:defRPr sz="2400" b="1">
          <a:solidFill>
            <a:srgbClr val="FFC000"/>
          </a:solidFill>
          <a:latin typeface="+mj-lt"/>
          <a:ea typeface="+mj-ea"/>
          <a:cs typeface="+mj-cs"/>
        </a:defRPr>
      </a:lvl1pPr>
      <a:lvl2pPr algn="l" rtl="0" eaLnBrk="0" fontAlgn="base" hangingPunct="0">
        <a:spcBef>
          <a:spcPct val="20000"/>
        </a:spcBef>
        <a:spcAft>
          <a:spcPct val="0"/>
        </a:spcAft>
        <a:tabLst>
          <a:tab pos="915988" algn="l"/>
        </a:tabLst>
        <a:defRPr sz="2400" b="1">
          <a:solidFill>
            <a:srgbClr val="FFC000"/>
          </a:solidFill>
          <a:latin typeface="Arial" pitchFamily="34" charset="0"/>
        </a:defRPr>
      </a:lvl2pPr>
      <a:lvl3pPr algn="l" rtl="0" eaLnBrk="0" fontAlgn="base" hangingPunct="0">
        <a:spcBef>
          <a:spcPct val="20000"/>
        </a:spcBef>
        <a:spcAft>
          <a:spcPct val="0"/>
        </a:spcAft>
        <a:tabLst>
          <a:tab pos="915988" algn="l"/>
        </a:tabLst>
        <a:defRPr sz="2400" b="1">
          <a:solidFill>
            <a:srgbClr val="FFC000"/>
          </a:solidFill>
          <a:latin typeface="Arial" pitchFamily="34" charset="0"/>
        </a:defRPr>
      </a:lvl3pPr>
      <a:lvl4pPr algn="l" rtl="0" eaLnBrk="0" fontAlgn="base" hangingPunct="0">
        <a:spcBef>
          <a:spcPct val="20000"/>
        </a:spcBef>
        <a:spcAft>
          <a:spcPct val="0"/>
        </a:spcAft>
        <a:tabLst>
          <a:tab pos="915988" algn="l"/>
        </a:tabLst>
        <a:defRPr sz="2400" b="1">
          <a:solidFill>
            <a:srgbClr val="FFC000"/>
          </a:solidFill>
          <a:latin typeface="Arial" pitchFamily="34" charset="0"/>
        </a:defRPr>
      </a:lvl4pPr>
      <a:lvl5pPr algn="l" rtl="0" eaLnBrk="0" fontAlgn="base" hangingPunct="0">
        <a:spcBef>
          <a:spcPct val="20000"/>
        </a:spcBef>
        <a:spcAft>
          <a:spcPct val="0"/>
        </a:spcAft>
        <a:tabLst>
          <a:tab pos="915988" algn="l"/>
        </a:tabLst>
        <a:defRPr sz="2400" b="1">
          <a:solidFill>
            <a:srgbClr val="FFC000"/>
          </a:solidFill>
          <a:latin typeface="Arial" pitchFamily="34" charset="0"/>
        </a:defRPr>
      </a:lvl5pPr>
      <a:lvl6pPr marL="457200" algn="l" rtl="0" eaLnBrk="0" fontAlgn="base" hangingPunct="0">
        <a:spcBef>
          <a:spcPct val="20000"/>
        </a:spcBef>
        <a:spcAft>
          <a:spcPct val="0"/>
        </a:spcAft>
        <a:tabLst>
          <a:tab pos="915988" algn="l"/>
        </a:tabLst>
        <a:defRPr sz="2400" b="1">
          <a:solidFill>
            <a:schemeClr val="accent1"/>
          </a:solidFill>
          <a:latin typeface="Arial" pitchFamily="34" charset="0"/>
        </a:defRPr>
      </a:lvl6pPr>
      <a:lvl7pPr marL="914400" algn="l" rtl="0" eaLnBrk="0" fontAlgn="base" hangingPunct="0">
        <a:spcBef>
          <a:spcPct val="20000"/>
        </a:spcBef>
        <a:spcAft>
          <a:spcPct val="0"/>
        </a:spcAft>
        <a:tabLst>
          <a:tab pos="915988" algn="l"/>
        </a:tabLst>
        <a:defRPr sz="2400" b="1">
          <a:solidFill>
            <a:schemeClr val="accent1"/>
          </a:solidFill>
          <a:latin typeface="Arial" pitchFamily="34" charset="0"/>
        </a:defRPr>
      </a:lvl7pPr>
      <a:lvl8pPr marL="1371600" algn="l" rtl="0" eaLnBrk="0" fontAlgn="base" hangingPunct="0">
        <a:spcBef>
          <a:spcPct val="20000"/>
        </a:spcBef>
        <a:spcAft>
          <a:spcPct val="0"/>
        </a:spcAft>
        <a:tabLst>
          <a:tab pos="915988" algn="l"/>
        </a:tabLst>
        <a:defRPr sz="2400" b="1">
          <a:solidFill>
            <a:schemeClr val="accent1"/>
          </a:solidFill>
          <a:latin typeface="Arial" pitchFamily="34" charset="0"/>
        </a:defRPr>
      </a:lvl8pPr>
      <a:lvl9pPr marL="1828800" algn="l" rtl="0" eaLnBrk="0" fontAlgn="base" hangingPunct="0">
        <a:spcBef>
          <a:spcPct val="20000"/>
        </a:spcBef>
        <a:spcAft>
          <a:spcPct val="0"/>
        </a:spcAft>
        <a:tabLst>
          <a:tab pos="915988" algn="l"/>
        </a:tabLst>
        <a:defRPr sz="2400" b="1">
          <a:solidFill>
            <a:schemeClr val="accent1"/>
          </a:solidFill>
          <a:latin typeface="Arial" pitchFamily="34" charset="0"/>
        </a:defRPr>
      </a:lvl9pPr>
    </p:titleStyle>
    <p:bodyStyle>
      <a:lvl1pPr marL="381000" indent="-381000" algn="l" rtl="0" eaLnBrk="0" fontAlgn="base" hangingPunct="0">
        <a:spcBef>
          <a:spcPct val="0"/>
        </a:spcBef>
        <a:spcAft>
          <a:spcPts val="1200"/>
        </a:spcAft>
        <a:buClr>
          <a:srgbClr val="FFC000"/>
        </a:buClr>
        <a:buSzPct val="115000"/>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1pPr>
      <a:lvl2pPr marL="568325" indent="-222250" algn="l" rtl="0" eaLnBrk="0" fontAlgn="base" hangingPunct="0">
        <a:spcBef>
          <a:spcPct val="0"/>
        </a:spcBef>
        <a:spcAft>
          <a:spcPts val="1200"/>
        </a:spcAft>
        <a:buClr>
          <a:srgbClr val="FFC000"/>
        </a:buClr>
        <a:buSzPct val="80000"/>
        <a:buFont typeface="Courier New" panose="02070309020205020404" pitchFamily="49" charset="0"/>
        <a:buChar char="o"/>
        <a:defRPr b="1">
          <a:solidFill>
            <a:srgbClr val="003366"/>
          </a:solidFill>
          <a:latin typeface="Calibri" pitchFamily="34" charset="0"/>
          <a:ea typeface="Calibri" pitchFamily="34" charset="0"/>
          <a:cs typeface="Calibri" pitchFamily="34" charset="0"/>
        </a:defRPr>
      </a:lvl2pPr>
      <a:lvl3pPr marL="739775" indent="-342900" algn="l" rtl="0" eaLnBrk="0" fontAlgn="base" hangingPunct="0">
        <a:lnSpc>
          <a:spcPct val="90000"/>
        </a:lnSpc>
        <a:spcBef>
          <a:spcPct val="25000"/>
        </a:spcBef>
        <a:spcAft>
          <a:spcPct val="0"/>
        </a:spcAft>
        <a:buClr>
          <a:schemeClr val="tx1"/>
        </a:buClr>
        <a:buAutoNum type="alphaUcPeriod"/>
        <a:defRPr>
          <a:solidFill>
            <a:schemeClr val="tx1"/>
          </a:solidFill>
          <a:latin typeface="+mn-lt"/>
          <a:ea typeface="Calibri" pitchFamily="34" charset="0"/>
          <a:cs typeface="Calibri" pitchFamily="34" charset="0"/>
        </a:defRPr>
      </a:lvl3pPr>
      <a:lvl4pPr marL="914400" indent="-346075" algn="l" rtl="0" eaLnBrk="0" fontAlgn="base" hangingPunct="0">
        <a:spcBef>
          <a:spcPct val="0"/>
        </a:spcBef>
        <a:spcAft>
          <a:spcPts val="1200"/>
        </a:spcAft>
        <a:buClr>
          <a:srgbClr val="FFC000"/>
        </a:buClr>
        <a:buFont typeface="Arial" panose="020B0604020202020204" pitchFamily="34" charset="0"/>
        <a:buChar char="•"/>
        <a:defRPr b="1">
          <a:solidFill>
            <a:srgbClr val="003366"/>
          </a:solidFill>
          <a:latin typeface="Calibri" pitchFamily="34" charset="0"/>
          <a:ea typeface="Calibri" pitchFamily="34" charset="0"/>
          <a:cs typeface="Calibri" pitchFamily="34" charset="0"/>
        </a:defRPr>
      </a:lvl4pPr>
      <a:lvl5pPr marL="1333500" indent="-304800" algn="l" rtl="0" eaLnBrk="0" fontAlgn="base" hangingPunct="0">
        <a:spcBef>
          <a:spcPct val="0"/>
        </a:spcBef>
        <a:spcAft>
          <a:spcPts val="1200"/>
        </a:spcAft>
        <a:buClr>
          <a:schemeClr val="tx1"/>
        </a:buClr>
        <a:buChar char="–"/>
        <a:defRPr sz="1600" b="1">
          <a:solidFill>
            <a:srgbClr val="003366"/>
          </a:solidFill>
          <a:latin typeface="Calibri" pitchFamily="34" charset="0"/>
          <a:ea typeface="Calibri" pitchFamily="34" charset="0"/>
          <a:cs typeface="Calibri" pitchFamily="34" charset="0"/>
        </a:defRPr>
      </a:lvl5pPr>
      <a:lvl6pPr marL="1790700" indent="-304800" algn="l" rtl="0" fontAlgn="base">
        <a:lnSpc>
          <a:spcPct val="90000"/>
        </a:lnSpc>
        <a:spcBef>
          <a:spcPct val="25000"/>
        </a:spcBef>
        <a:spcAft>
          <a:spcPct val="0"/>
        </a:spcAft>
        <a:buClr>
          <a:schemeClr val="tx1"/>
        </a:buClr>
        <a:buChar char="–"/>
        <a:defRPr sz="1600">
          <a:solidFill>
            <a:schemeClr val="tx1"/>
          </a:solidFill>
          <a:latin typeface="+mn-lt"/>
        </a:defRPr>
      </a:lvl6pPr>
      <a:lvl7pPr marL="2247900" indent="-304800" algn="l" rtl="0" fontAlgn="base">
        <a:lnSpc>
          <a:spcPct val="90000"/>
        </a:lnSpc>
        <a:spcBef>
          <a:spcPct val="25000"/>
        </a:spcBef>
        <a:spcAft>
          <a:spcPct val="0"/>
        </a:spcAft>
        <a:buClr>
          <a:schemeClr val="tx1"/>
        </a:buClr>
        <a:buChar char="–"/>
        <a:defRPr sz="1600">
          <a:solidFill>
            <a:schemeClr val="tx1"/>
          </a:solidFill>
          <a:latin typeface="+mn-lt"/>
        </a:defRPr>
      </a:lvl7pPr>
      <a:lvl8pPr marL="2705100" indent="-304800" algn="l" rtl="0" fontAlgn="base">
        <a:lnSpc>
          <a:spcPct val="90000"/>
        </a:lnSpc>
        <a:spcBef>
          <a:spcPct val="25000"/>
        </a:spcBef>
        <a:spcAft>
          <a:spcPct val="0"/>
        </a:spcAft>
        <a:buClr>
          <a:schemeClr val="tx1"/>
        </a:buClr>
        <a:buChar char="–"/>
        <a:defRPr sz="1600">
          <a:solidFill>
            <a:schemeClr val="tx1"/>
          </a:solidFill>
          <a:latin typeface="+mn-lt"/>
        </a:defRPr>
      </a:lvl8pPr>
      <a:lvl9pPr marL="3162300" indent="-304800" algn="l" rtl="0" fontAlgn="base">
        <a:lnSpc>
          <a:spcPct val="90000"/>
        </a:lnSpc>
        <a:spcBef>
          <a:spcPct val="25000"/>
        </a:spcBef>
        <a:spcAft>
          <a:spcPct val="0"/>
        </a:spcAft>
        <a:buClr>
          <a:schemeClr val="tx1"/>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budget.digital.mass.gov/summary/fy23/outside-section/section-144-special-commission-on-state-institution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SCSI@mass.gov" TargetMode="External"/><Relationship Id="rId2" Type="http://schemas.openxmlformats.org/officeDocument/2006/relationships/hyperlink" Target="https://www.mass.gov/988-commission" TargetMode="Externa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ChangeArrowheads="1"/>
          </p:cNvSpPr>
          <p:nvPr/>
        </p:nvSpPr>
        <p:spPr bwMode="auto">
          <a:xfrm>
            <a:off x="0" y="-60960"/>
            <a:ext cx="9144000" cy="3352800"/>
          </a:xfrm>
          <a:prstGeom prst="rect">
            <a:avLst/>
          </a:prstGeom>
          <a:solidFill>
            <a:srgbClr val="003366"/>
          </a:solidFill>
          <a:ln w="9525">
            <a:solidFill>
              <a:srgbClr val="000000"/>
            </a:solidFill>
            <a:miter lim="800000"/>
            <a:headEnd/>
            <a:tailEnd/>
          </a:ln>
        </p:spPr>
        <p:txBody>
          <a:bodyPr/>
          <a:lstStyle/>
          <a:p>
            <a:pPr algn="ctr" eaLnBrk="0" fontAlgn="base" hangingPunct="0">
              <a:spcBef>
                <a:spcPct val="50000"/>
              </a:spcBef>
              <a:spcAft>
                <a:spcPct val="0"/>
              </a:spcAft>
            </a:pPr>
            <a:endParaRPr lang="en-US" sz="1200" b="1" dirty="0">
              <a:solidFill>
                <a:srgbClr val="FFFFFF"/>
              </a:solidFill>
            </a:endParaRPr>
          </a:p>
        </p:txBody>
      </p:sp>
      <p:sp>
        <p:nvSpPr>
          <p:cNvPr id="31746" name="Rectangle 3"/>
          <p:cNvSpPr>
            <a:spLocks noChangeArrowheads="1"/>
          </p:cNvSpPr>
          <p:nvPr/>
        </p:nvSpPr>
        <p:spPr bwMode="white">
          <a:xfrm>
            <a:off x="228600" y="876300"/>
            <a:ext cx="6781800" cy="1485900"/>
          </a:xfrm>
          <a:prstGeom prst="rect">
            <a:avLst/>
          </a:prstGeom>
          <a:noFill/>
          <a:ln w="9525">
            <a:noFill/>
            <a:miter lim="800000"/>
            <a:headEnd/>
            <a:tailEnd/>
          </a:ln>
        </p:spPr>
        <p:txBody>
          <a:bodyPr lIns="64008" tIns="32004" rIns="64008" bIns="32004" anchor="ctr"/>
          <a:lstStyle/>
          <a:p>
            <a:pPr algn="ctr" fontAlgn="base">
              <a:spcBef>
                <a:spcPct val="0"/>
              </a:spcBef>
              <a:spcAft>
                <a:spcPts val="1000"/>
              </a:spcAft>
            </a:pPr>
            <a:r>
              <a:rPr lang="en-US" sz="3000" b="1" dirty="0">
                <a:solidFill>
                  <a:srgbClr val="FFFFFF"/>
                </a:solidFill>
                <a:latin typeface="Calibri" pitchFamily="34" charset="0"/>
              </a:rPr>
              <a:t>Special Commission on State Institutions</a:t>
            </a:r>
          </a:p>
        </p:txBody>
      </p:sp>
      <p:pic>
        <p:nvPicPr>
          <p:cNvPr id="31747" name="Picture 4"/>
          <p:cNvPicPr>
            <a:picLocks noChangeAspect="1" noChangeArrowheads="1"/>
          </p:cNvPicPr>
          <p:nvPr/>
        </p:nvPicPr>
        <p:blipFill>
          <a:blip r:embed="rId3"/>
          <a:srcRect/>
          <a:stretch>
            <a:fillRect/>
          </a:stretch>
        </p:blipFill>
        <p:spPr bwMode="auto">
          <a:xfrm>
            <a:off x="7123112" y="819150"/>
            <a:ext cx="1487488" cy="1543050"/>
          </a:xfrm>
          <a:prstGeom prst="rect">
            <a:avLst/>
          </a:prstGeom>
          <a:noFill/>
          <a:ln w="9525">
            <a:noFill/>
            <a:miter lim="800000"/>
            <a:headEnd/>
            <a:tailEnd/>
          </a:ln>
        </p:spPr>
      </p:pic>
      <p:sp>
        <p:nvSpPr>
          <p:cNvPr id="4" name="Slide Number Placeholder 3"/>
          <p:cNvSpPr>
            <a:spLocks noGrp="1"/>
          </p:cNvSpPr>
          <p:nvPr>
            <p:ph type="sldNum" sz="quarter" idx="12"/>
          </p:nvPr>
        </p:nvSpPr>
        <p:spPr/>
        <p:txBody>
          <a:bodyPr/>
          <a:lstStyle/>
          <a:p>
            <a:pPr fontAlgn="base">
              <a:spcAft>
                <a:spcPct val="0"/>
              </a:spcAft>
              <a:defRPr/>
            </a:pPr>
            <a:fld id="{AEDD70FA-59E1-4157-923E-C4A67B08AD84}" type="slidenum">
              <a:rPr lang="en-US" smtClean="0"/>
              <a:pPr fontAlgn="base">
                <a:spcAft>
                  <a:spcPct val="0"/>
                </a:spcAft>
                <a:defRPr/>
              </a:pPr>
              <a:t>1</a:t>
            </a:fld>
            <a:endParaRPr lang="en-US" dirty="0"/>
          </a:p>
        </p:txBody>
      </p:sp>
      <p:sp>
        <p:nvSpPr>
          <p:cNvPr id="5" name="Rectangle 4"/>
          <p:cNvSpPr/>
          <p:nvPr/>
        </p:nvSpPr>
        <p:spPr bwMode="auto">
          <a:xfrm>
            <a:off x="4521200" y="6477000"/>
            <a:ext cx="127000" cy="228600"/>
          </a:xfrm>
          <a:prstGeom prst="rect">
            <a:avLst/>
          </a:prstGeom>
          <a:solidFill>
            <a:schemeClr val="bg1"/>
          </a:solidFill>
          <a:ln w="9525" cap="flat" cmpd="sng" algn="ctr">
            <a:solidFill>
              <a:schemeClr val="bg1"/>
            </a:solidFill>
            <a:prstDash val="solid"/>
            <a:round/>
            <a:headEnd type="none" w="med" len="med"/>
            <a:tailEnd type="none" w="med" len="med"/>
          </a:ln>
          <a:effectLst/>
        </p:spPr>
        <p:txBody>
          <a:bodyPr vert="horz" wrap="square" lIns="45720" tIns="45720" rIns="4572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a:noFill/>
              <a:effectLst/>
              <a:latin typeface="Arial" pitchFamily="34" charset="0"/>
            </a:endParaRPr>
          </a:p>
        </p:txBody>
      </p:sp>
      <p:sp>
        <p:nvSpPr>
          <p:cNvPr id="10" name="TextBox 9"/>
          <p:cNvSpPr txBox="1"/>
          <p:nvPr/>
        </p:nvSpPr>
        <p:spPr>
          <a:xfrm>
            <a:off x="152400" y="3535501"/>
            <a:ext cx="8737600" cy="1938992"/>
          </a:xfrm>
          <a:prstGeom prst="rect">
            <a:avLst/>
          </a:prstGeom>
          <a:noFill/>
        </p:spPr>
        <p:txBody>
          <a:bodyPr>
            <a:spAutoFit/>
          </a:bodyPr>
          <a:lstStyle/>
          <a:p>
            <a:pPr algn="ctr" fontAlgn="base">
              <a:spcBef>
                <a:spcPct val="0"/>
              </a:spcBef>
              <a:spcAft>
                <a:spcPct val="0"/>
              </a:spcAft>
              <a:defRPr/>
            </a:pPr>
            <a:r>
              <a:rPr lang="en-US" sz="1600" b="1" i="1" dirty="0">
                <a:solidFill>
                  <a:schemeClr val="bg2">
                    <a:lumMod val="50000"/>
                  </a:schemeClr>
                </a:solidFill>
                <a:latin typeface="Calibri" panose="020F0502020204030204" pitchFamily="34" charset="0"/>
              </a:rPr>
              <a:t>First Commission Meeting</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June 1, 2023</a:t>
            </a:r>
          </a:p>
          <a:p>
            <a:pPr algn="ctr" fontAlgn="base">
              <a:spcBef>
                <a:spcPct val="0"/>
              </a:spcBef>
              <a:spcAft>
                <a:spcPct val="0"/>
              </a:spcAft>
              <a:defRPr/>
            </a:pPr>
            <a:r>
              <a:rPr lang="en-US" sz="2400" b="1" dirty="0">
                <a:solidFill>
                  <a:srgbClr val="003366"/>
                </a:solidFill>
                <a:latin typeface="Calibri" pitchFamily="34" charset="0"/>
              </a:rPr>
              <a:t>3:00 - 5:00 pm</a:t>
            </a:r>
          </a:p>
          <a:p>
            <a:pPr algn="ctr" fontAlgn="base">
              <a:spcBef>
                <a:spcPct val="0"/>
              </a:spcBef>
              <a:spcAft>
                <a:spcPct val="0"/>
              </a:spcAft>
              <a:defRPr/>
            </a:pPr>
            <a:endParaRPr lang="en-US" sz="1600" b="1" dirty="0">
              <a:solidFill>
                <a:srgbClr val="003366"/>
              </a:solidFill>
              <a:latin typeface="Calibri" pitchFamily="34" charset="0"/>
            </a:endParaRPr>
          </a:p>
          <a:p>
            <a:pPr algn="ctr" fontAlgn="base">
              <a:spcBef>
                <a:spcPct val="0"/>
              </a:spcBef>
              <a:spcAft>
                <a:spcPct val="0"/>
              </a:spcAft>
              <a:defRPr/>
            </a:pPr>
            <a:r>
              <a:rPr lang="en-US" sz="2400" b="1" dirty="0">
                <a:solidFill>
                  <a:srgbClr val="003366"/>
                </a:solidFill>
                <a:latin typeface="Calibri" pitchFamily="34" charset="0"/>
              </a:rPr>
              <a:t>Zoom</a:t>
            </a:r>
          </a:p>
        </p:txBody>
      </p:sp>
    </p:spTree>
    <p:extLst>
      <p:ext uri="{BB962C8B-B14F-4D97-AF65-F5344CB8AC3E}">
        <p14:creationId xmlns:p14="http://schemas.microsoft.com/office/powerpoint/2010/main" val="196943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72612"/>
            <a:ext cx="8382000" cy="3255635"/>
          </a:xfrm>
          <a:prstGeom prst="rect">
            <a:avLst/>
          </a:prstGeom>
        </p:spPr>
        <p:txBody>
          <a:bodyPr wrap="square" rtlCol="0">
            <a:spAutoFit/>
          </a:bodyPr>
          <a:lstStyle/>
          <a:p>
            <a:pPr marL="228600" marR="114300" lvl="0" indent="-228600">
              <a:lnSpc>
                <a:spcPct val="115000"/>
              </a:lnSpc>
              <a:spcBef>
                <a:spcPts val="0"/>
              </a:spcBef>
              <a:spcAft>
                <a:spcPts val="0"/>
              </a:spcAft>
              <a:buFont typeface="+mj-lt"/>
              <a:buAutoNum type="arabicPeriod"/>
            </a:pPr>
            <a:r>
              <a:rPr lang="en-US" sz="2000" dirty="0">
                <a:effectLst/>
                <a:latin typeface="Gill Sans MT" panose="020B0502020104020203" pitchFamily="34" charset="0"/>
                <a:ea typeface="Calibri" panose="020F0502020204030204" pitchFamily="34" charset="0"/>
                <a:cs typeface="Arial" panose="020B0604020202020204" pitchFamily="34" charset="0"/>
              </a:rPr>
              <a:t>Welcome and Oath of Office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114300" lvl="0" indent="-228600">
              <a:lnSpc>
                <a:spcPct val="115000"/>
              </a:lnSpc>
              <a:spcBef>
                <a:spcPts val="0"/>
              </a:spcBef>
              <a:spcAft>
                <a:spcPts val="0"/>
              </a:spcAft>
              <a:buFont typeface="+mj-lt"/>
              <a:buAutoNum type="arabicPeriod"/>
            </a:pPr>
            <a:r>
              <a:rPr lang="en-US" sz="2000" dirty="0">
                <a:effectLst/>
                <a:latin typeface="Gill Sans MT" panose="020B0502020104020203" pitchFamily="34" charset="0"/>
                <a:ea typeface="Calibri" panose="020F0502020204030204" pitchFamily="34" charset="0"/>
                <a:cs typeface="Arial" panose="020B0604020202020204" pitchFamily="34" charset="0"/>
              </a:rPr>
              <a:t>Open Meeting Law and Conflict of Interest Overview</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114300" lvl="0" indent="-228600">
              <a:lnSpc>
                <a:spcPct val="115000"/>
              </a:lnSpc>
              <a:spcBef>
                <a:spcPts val="0"/>
              </a:spcBef>
              <a:spcAft>
                <a:spcPts val="0"/>
              </a:spcAft>
              <a:buFont typeface="+mj-lt"/>
              <a:buAutoNum type="arabicPeriod"/>
            </a:pPr>
            <a:r>
              <a:rPr lang="en-US" sz="2000" dirty="0">
                <a:effectLst/>
                <a:latin typeface="Gill Sans MT" panose="020B0502020104020203" pitchFamily="34" charset="0"/>
                <a:ea typeface="Calibri" panose="020F0502020204030204" pitchFamily="34" charset="0"/>
                <a:cs typeface="Arial" panose="020B0604020202020204" pitchFamily="34" charset="0"/>
              </a:rPr>
              <a:t>Commission’s Charge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114300" lvl="0" indent="-228600">
              <a:lnSpc>
                <a:spcPct val="115000"/>
              </a:lnSpc>
              <a:spcBef>
                <a:spcPts val="0"/>
              </a:spcBef>
              <a:spcAft>
                <a:spcPts val="0"/>
              </a:spcAft>
              <a:buFont typeface="+mj-lt"/>
              <a:buAutoNum type="arabicPeriod"/>
            </a:pPr>
            <a:r>
              <a:rPr lang="en-US" sz="2000" dirty="0">
                <a:effectLst/>
                <a:latin typeface="Gill Sans MT" panose="020B0502020104020203" pitchFamily="34" charset="0"/>
                <a:ea typeface="Calibri" panose="020F0502020204030204" pitchFamily="34" charset="0"/>
                <a:cs typeface="Arial" panose="020B0604020202020204" pitchFamily="34" charset="0"/>
              </a:rPr>
              <a:t>Member Introductions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114300" lvl="0" indent="-228600">
              <a:lnSpc>
                <a:spcPct val="115000"/>
              </a:lnSpc>
              <a:spcBef>
                <a:spcPts val="0"/>
              </a:spcBef>
              <a:spcAft>
                <a:spcPts val="0"/>
              </a:spcAft>
              <a:buFont typeface="+mj-lt"/>
              <a:buAutoNum type="arabicPeriod"/>
            </a:pPr>
            <a:r>
              <a:rPr lang="en-US" sz="2000" dirty="0">
                <a:effectLst/>
                <a:latin typeface="Gill Sans MT" panose="020B0502020104020203" pitchFamily="34" charset="0"/>
                <a:ea typeface="Calibri" panose="020F0502020204030204" pitchFamily="34" charset="0"/>
                <a:cs typeface="Arial" panose="020B0604020202020204" pitchFamily="34" charset="0"/>
              </a:rPr>
              <a:t>Discussion of Commission Members’ Goals</a:t>
            </a:r>
          </a:p>
          <a:p>
            <a:pPr marL="685800" marR="114300" lvl="1" indent="-228600">
              <a:lnSpc>
                <a:spcPct val="115000"/>
              </a:lnSpc>
              <a:buFont typeface="+mj-lt"/>
              <a:buAutoNum type="arabicPeriod"/>
            </a:pPr>
            <a:r>
              <a:rPr lang="en-US" sz="2000" dirty="0">
                <a:effectLst/>
                <a:latin typeface="Gill Sans MT" panose="020B0502020104020203" pitchFamily="34" charset="0"/>
                <a:ea typeface="Calibri" panose="020F0502020204030204" pitchFamily="34" charset="0"/>
                <a:cs typeface="Arial" panose="020B0604020202020204" pitchFamily="34" charset="0"/>
              </a:rPr>
              <a:t>Vote: Rename the Commission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114300" lvl="0" indent="-228600">
              <a:lnSpc>
                <a:spcPct val="115000"/>
              </a:lnSpc>
              <a:spcBef>
                <a:spcPts val="0"/>
              </a:spcBef>
              <a:spcAft>
                <a:spcPts val="0"/>
              </a:spcAft>
              <a:buFont typeface="+mj-lt"/>
              <a:buAutoNum type="arabicPeriod"/>
            </a:pPr>
            <a:r>
              <a:rPr lang="en-US" sz="2000" dirty="0">
                <a:effectLst/>
                <a:latin typeface="Gill Sans MT" panose="020B0502020104020203" pitchFamily="34" charset="0"/>
                <a:ea typeface="Calibri" panose="020F0502020204030204" pitchFamily="34" charset="0"/>
                <a:cs typeface="Arial" panose="020B0604020202020204" pitchFamily="34" charset="0"/>
              </a:rPr>
              <a:t>Staffing and Administrative Support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114300" lvl="0" indent="-228600">
              <a:lnSpc>
                <a:spcPct val="115000"/>
              </a:lnSpc>
              <a:spcBef>
                <a:spcPts val="0"/>
              </a:spcBef>
              <a:spcAft>
                <a:spcPts val="0"/>
              </a:spcAft>
              <a:buFont typeface="+mj-lt"/>
              <a:buAutoNum type="arabicPeriod"/>
            </a:pPr>
            <a:r>
              <a:rPr lang="en-US" sz="2000" dirty="0">
                <a:effectLst/>
                <a:latin typeface="Gill Sans MT" panose="020B0502020104020203" pitchFamily="34" charset="0"/>
                <a:ea typeface="Calibri" panose="020F0502020204030204" pitchFamily="34" charset="0"/>
                <a:cs typeface="Arial" panose="020B0604020202020204" pitchFamily="34" charset="0"/>
              </a:rPr>
              <a:t>Commission Webpage and Mailbox</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228600" marR="114300" lvl="0" indent="-228600">
              <a:lnSpc>
                <a:spcPct val="115000"/>
              </a:lnSpc>
              <a:spcBef>
                <a:spcPts val="0"/>
              </a:spcBef>
              <a:spcAft>
                <a:spcPts val="1000"/>
              </a:spcAft>
              <a:buFont typeface="+mj-lt"/>
              <a:buAutoNum type="arabicPeriod"/>
            </a:pPr>
            <a:r>
              <a:rPr lang="en-US" sz="2000" dirty="0">
                <a:effectLst/>
                <a:latin typeface="Gill Sans MT" panose="020B0502020104020203" pitchFamily="34" charset="0"/>
                <a:ea typeface="Calibri" panose="020F0502020204030204" pitchFamily="34" charset="0"/>
                <a:cs typeface="Arial" panose="020B0604020202020204" pitchFamily="34" charset="0"/>
              </a:rPr>
              <a:t>Next Steps</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Title 2"/>
          <p:cNvSpPr>
            <a:spLocks noGrp="1"/>
          </p:cNvSpPr>
          <p:nvPr>
            <p:ph type="title"/>
          </p:nvPr>
        </p:nvSpPr>
        <p:spPr>
          <a:xfrm>
            <a:off x="762000" y="109538"/>
            <a:ext cx="5029200" cy="762000"/>
          </a:xfrm>
        </p:spPr>
        <p:txBody>
          <a:bodyPr anchor="ctr"/>
          <a:lstStyle/>
          <a:p>
            <a:r>
              <a:rPr lang="en-US" dirty="0">
                <a:latin typeface="Calibri" panose="020F0502020204030204" pitchFamily="34" charset="0"/>
              </a:rPr>
              <a:t>Agenda</a:t>
            </a:r>
          </a:p>
        </p:txBody>
      </p:sp>
    </p:spTree>
    <p:extLst>
      <p:ext uri="{BB962C8B-B14F-4D97-AF65-F5344CB8AC3E}">
        <p14:creationId xmlns:p14="http://schemas.microsoft.com/office/powerpoint/2010/main" val="75220006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981200"/>
            <a:ext cx="7462520" cy="2554545"/>
          </a:xfrm>
          <a:prstGeom prst="rect">
            <a:avLst/>
          </a:prstGeom>
        </p:spPr>
        <p:txBody>
          <a:bodyPr wrap="square" rtlCol="0">
            <a:spAutoFit/>
          </a:bodyPr>
          <a:lstStyle/>
          <a:p>
            <a:r>
              <a:rPr lang="en-US" sz="2000" b="1" dirty="0">
                <a:latin typeface="Calibri" panose="020F0502020204030204" pitchFamily="34" charset="0"/>
              </a:rPr>
              <a:t>Lauren Cleary</a:t>
            </a:r>
          </a:p>
          <a:p>
            <a:r>
              <a:rPr lang="en-US" sz="2000" dirty="0">
                <a:latin typeface="Calibri" panose="020F0502020204030204" pitchFamily="34" charset="0"/>
              </a:rPr>
              <a:t>Associate General Counsel</a:t>
            </a:r>
          </a:p>
          <a:p>
            <a:r>
              <a:rPr lang="en-US" sz="2000" dirty="0">
                <a:latin typeface="Calibri" panose="020F0502020204030204" pitchFamily="34" charset="0"/>
              </a:rPr>
              <a:t>Executive Office of Health and Human Services</a:t>
            </a:r>
          </a:p>
          <a:p>
            <a:endParaRPr lang="en-US" sz="2000" dirty="0">
              <a:latin typeface="Calibri" panose="020F0502020204030204" pitchFamily="34" charset="0"/>
            </a:endParaRPr>
          </a:p>
          <a:p>
            <a:endParaRPr lang="en-US" sz="2000" dirty="0">
              <a:latin typeface="Calibri" panose="020F0502020204030204" pitchFamily="34" charset="0"/>
            </a:endParaRPr>
          </a:p>
          <a:p>
            <a:r>
              <a:rPr lang="en-US" sz="2000" b="1" dirty="0">
                <a:latin typeface="Calibri" panose="020F0502020204030204" pitchFamily="34" charset="0"/>
              </a:rPr>
              <a:t>David Giannotti</a:t>
            </a:r>
          </a:p>
          <a:p>
            <a:r>
              <a:rPr lang="en-US" sz="2000" dirty="0">
                <a:latin typeface="Calibri" panose="020F0502020204030204" pitchFamily="34" charset="0"/>
              </a:rPr>
              <a:t>Chief of the Public Education and Communications Division</a:t>
            </a:r>
          </a:p>
          <a:p>
            <a:r>
              <a:rPr lang="en-US" sz="2000" dirty="0">
                <a:latin typeface="Calibri" panose="020F0502020204030204" pitchFamily="34" charset="0"/>
              </a:rPr>
              <a:t>State Ethics Commission</a:t>
            </a:r>
          </a:p>
        </p:txBody>
      </p:sp>
      <p:sp>
        <p:nvSpPr>
          <p:cNvPr id="3" name="Title 2"/>
          <p:cNvSpPr>
            <a:spLocks noGrp="1"/>
          </p:cNvSpPr>
          <p:nvPr>
            <p:ph type="title"/>
          </p:nvPr>
        </p:nvSpPr>
        <p:spPr/>
        <p:txBody>
          <a:bodyPr anchor="ctr" anchorCtr="0"/>
          <a:lstStyle/>
          <a:p>
            <a:r>
              <a:rPr lang="en-US" dirty="0"/>
              <a:t>Open Meeting Law and Conflict of Interest</a:t>
            </a:r>
          </a:p>
        </p:txBody>
      </p:sp>
    </p:spTree>
    <p:extLst>
      <p:ext uri="{BB962C8B-B14F-4D97-AF65-F5344CB8AC3E}">
        <p14:creationId xmlns:p14="http://schemas.microsoft.com/office/powerpoint/2010/main" val="440641234"/>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237595"/>
            <a:ext cx="8610600" cy="5086008"/>
          </a:xfrm>
          <a:prstGeom prst="rect">
            <a:avLst/>
          </a:prstGeom>
        </p:spPr>
        <p:txBody>
          <a:bodyPr wrap="square" rtlCol="0">
            <a:spAutoFit/>
          </a:bodyPr>
          <a:lstStyle/>
          <a:p>
            <a:r>
              <a:rPr lang="en-US" sz="1100" b="1" u="sng" dirty="0">
                <a:latin typeface="Calibri" panose="020F0502020204030204" pitchFamily="34" charset="0"/>
              </a:rPr>
              <a:t>Legal Authority:</a:t>
            </a:r>
            <a:r>
              <a:rPr lang="en-US" sz="1100" b="1" dirty="0">
                <a:latin typeface="Calibri" panose="020F0502020204030204" pitchFamily="34" charset="0"/>
              </a:rPr>
              <a:t> </a:t>
            </a:r>
            <a:r>
              <a:rPr lang="en-US" sz="1100" dirty="0">
                <a:latin typeface="Calibri" panose="020F0502020204030204" pitchFamily="34" charset="0"/>
              </a:rPr>
              <a:t>Chapter 126 of the Acts of 2022 (</a:t>
            </a:r>
            <a:r>
              <a:rPr lang="en-US" sz="1100" b="1" u="sng" dirty="0">
                <a:latin typeface="Calibri" panose="020F0502020204030204" pitchFamily="34" charset="0"/>
              </a:rPr>
              <a:t>Full text: </a:t>
            </a:r>
            <a:r>
              <a:rPr lang="en-US" sz="1100" b="0" i="0" dirty="0">
                <a:solidFill>
                  <a:srgbClr val="0070C0"/>
                </a:solidFill>
                <a:effectLst/>
                <a:latin typeface="Noto Sans VF"/>
              </a:rPr>
              <a:t> </a:t>
            </a:r>
            <a:r>
              <a:rPr lang="en-US" sz="1100" b="0" i="0" u="none" strike="noStrike" dirty="0">
                <a:solidFill>
                  <a:srgbClr val="0070C0"/>
                </a:solidFill>
                <a:effectLst/>
                <a:latin typeface="Noto Sans VF"/>
                <a:hlinkClick r:id="rId3">
                  <a:extLst>
                    <a:ext uri="{A12FA001-AC4F-418D-AE19-62706E023703}">
                      <ahyp:hlinkClr xmlns:ahyp="http://schemas.microsoft.com/office/drawing/2018/hyperlinkcolor" val="tx"/>
                    </a:ext>
                  </a:extLst>
                </a:hlinkClick>
              </a:rPr>
              <a:t>https://budget.digital.mass.gov/summary/fy23/outside-section/section-144-special-commission-on-state-institutions</a:t>
            </a:r>
            <a:r>
              <a:rPr lang="en-US" sz="1100" b="1" dirty="0">
                <a:solidFill>
                  <a:srgbClr val="0070C0"/>
                </a:solidFill>
                <a:latin typeface="Calibri" panose="020F0502020204030204" pitchFamily="34" charset="0"/>
              </a:rPr>
              <a:t>)</a:t>
            </a:r>
          </a:p>
          <a:p>
            <a:pPr lvl="0"/>
            <a:endParaRPr lang="en-US" sz="1050" b="1" dirty="0">
              <a:latin typeface="Calibri" panose="020F0502020204030204" pitchFamily="34" charset="0"/>
            </a:endParaRPr>
          </a:p>
          <a:p>
            <a:pPr lvl="0"/>
            <a:r>
              <a:rPr lang="en-US" sz="1100" b="1" u="sng" dirty="0">
                <a:latin typeface="Calibri" panose="020F0502020204030204" pitchFamily="34" charset="0"/>
              </a:rPr>
              <a:t>Summary:</a:t>
            </a:r>
          </a:p>
          <a:p>
            <a:pPr lvl="0"/>
            <a:endParaRPr lang="en-US" sz="1050" dirty="0">
              <a:latin typeface="Calibri" panose="020F0502020204030204" pitchFamily="34" charset="0"/>
            </a:endParaRPr>
          </a:p>
          <a:p>
            <a:pPr algn="l"/>
            <a:r>
              <a:rPr lang="en-US" sz="1400" b="0" i="0" dirty="0">
                <a:solidFill>
                  <a:srgbClr val="141414"/>
                </a:solidFill>
                <a:effectLst/>
                <a:latin typeface="Noto Sans VF"/>
              </a:rPr>
              <a:t>There shall be a special commission to study and report on the history of state institutions for people with intellectual or developmental disabilities or mental health conditions in the commonwealth including, but not limited to, the Walter E. Fernald state school and the Metropolitan state hospital.</a:t>
            </a:r>
          </a:p>
          <a:p>
            <a:pPr algn="l"/>
            <a:r>
              <a:rPr lang="en-US" sz="1400" b="0" i="0" dirty="0">
                <a:solidFill>
                  <a:srgbClr val="141414"/>
                </a:solidFill>
                <a:effectLst/>
                <a:latin typeface="Noto Sans VF"/>
              </a:rPr>
              <a:t>The commission shall:</a:t>
            </a:r>
          </a:p>
          <a:p>
            <a:pPr algn="l"/>
            <a:endParaRPr lang="en-US" sz="1400" b="0" i="0" dirty="0">
              <a:solidFill>
                <a:srgbClr val="141414"/>
              </a:solidFill>
              <a:effectLst/>
              <a:latin typeface="Noto Sans VF"/>
            </a:endParaRPr>
          </a:p>
          <a:p>
            <a:pPr marL="685800" lvl="1" indent="-228600">
              <a:spcAft>
                <a:spcPts val="600"/>
              </a:spcAft>
              <a:buFont typeface="+mj-lt"/>
              <a:buAutoNum type="alphaUcPeriod"/>
            </a:pPr>
            <a:r>
              <a:rPr lang="en-US" sz="1400" b="0" i="0" dirty="0">
                <a:solidFill>
                  <a:srgbClr val="141414"/>
                </a:solidFill>
                <a:effectLst/>
                <a:latin typeface="Noto Sans VF"/>
              </a:rPr>
              <a:t>Review existing records in the possession of the commonwealth related to the network of current and former state institutions for people with intellectual or developmental disabilities or mental health conditions;</a:t>
            </a:r>
          </a:p>
          <a:p>
            <a:pPr marL="685800" lvl="1" indent="-228600">
              <a:spcAft>
                <a:spcPts val="600"/>
              </a:spcAft>
              <a:buFont typeface="+mj-lt"/>
              <a:buAutoNum type="alphaUcPeriod"/>
            </a:pPr>
            <a:r>
              <a:rPr lang="en-US" sz="1400" b="0" i="0" dirty="0">
                <a:solidFill>
                  <a:srgbClr val="141414"/>
                </a:solidFill>
                <a:effectLst/>
                <a:latin typeface="Noto Sans VF"/>
              </a:rPr>
              <a:t>Examine the current availability of, and barriers to accessing, records by former residents of such institutions, their descendants and relatives and the general public;</a:t>
            </a:r>
          </a:p>
          <a:p>
            <a:pPr marL="685800" lvl="1" indent="-228600">
              <a:spcAft>
                <a:spcPts val="600"/>
              </a:spcAft>
              <a:buFont typeface="+mj-lt"/>
              <a:buAutoNum type="alphaUcPeriod"/>
            </a:pPr>
            <a:r>
              <a:rPr lang="en-US" sz="1400" b="0" i="0" dirty="0">
                <a:solidFill>
                  <a:srgbClr val="141414"/>
                </a:solidFill>
                <a:effectLst/>
                <a:latin typeface="Noto Sans VF"/>
              </a:rPr>
              <a:t>Assess and compile records of burial locations for the residents who died while in the care of such institutions;</a:t>
            </a:r>
          </a:p>
          <a:p>
            <a:pPr marL="685800" lvl="1" indent="-228600">
              <a:spcAft>
                <a:spcPts val="600"/>
              </a:spcAft>
              <a:buFont typeface="+mj-lt"/>
              <a:buAutoNum type="alphaUcPeriod"/>
            </a:pPr>
            <a:r>
              <a:rPr lang="en-US" sz="1400" b="0" i="0" dirty="0">
                <a:solidFill>
                  <a:srgbClr val="141414"/>
                </a:solidFill>
                <a:effectLst/>
                <a:latin typeface="Noto Sans VF"/>
              </a:rPr>
              <a:t>Determine the likelihood and possible locations of unmarked graves at sites of former state institutions for people with intellectual or developmental disabilities or mental health conditions; and</a:t>
            </a:r>
          </a:p>
          <a:p>
            <a:pPr marL="685800" lvl="1" indent="-228600">
              <a:spcAft>
                <a:spcPts val="600"/>
              </a:spcAft>
              <a:buFont typeface="+mj-lt"/>
              <a:buAutoNum type="alphaUcPeriod"/>
            </a:pPr>
            <a:r>
              <a:rPr lang="en-US" sz="1400" b="0" i="0" dirty="0">
                <a:solidFill>
                  <a:srgbClr val="141414"/>
                </a:solidFill>
                <a:effectLst/>
                <a:latin typeface="Noto Sans VF"/>
              </a:rPr>
              <a:t>Design a framework for public recognition of the commonwealth's guardianship of residents with disabilities throughout history, which may include, but shall not be limited to, recommendations for memorialization and public education on the history and current state of the independent living movement, deinstitutionalization and the inclusion of people with disabilities.</a:t>
            </a:r>
          </a:p>
        </p:txBody>
      </p:sp>
      <p:sp>
        <p:nvSpPr>
          <p:cNvPr id="3" name="Title 2"/>
          <p:cNvSpPr>
            <a:spLocks noGrp="1"/>
          </p:cNvSpPr>
          <p:nvPr>
            <p:ph type="title"/>
          </p:nvPr>
        </p:nvSpPr>
        <p:spPr/>
        <p:txBody>
          <a:bodyPr anchor="ctr" anchorCtr="0"/>
          <a:lstStyle/>
          <a:p>
            <a:r>
              <a:rPr lang="en-US" dirty="0"/>
              <a:t>Commission’s Charge</a:t>
            </a:r>
          </a:p>
        </p:txBody>
      </p:sp>
    </p:spTree>
    <p:extLst>
      <p:ext uri="{BB962C8B-B14F-4D97-AF65-F5344CB8AC3E}">
        <p14:creationId xmlns:p14="http://schemas.microsoft.com/office/powerpoint/2010/main" val="315701316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5342" y="1219200"/>
            <a:ext cx="8155258" cy="5170646"/>
          </a:xfrm>
          <a:prstGeom prst="rect">
            <a:avLst/>
          </a:prstGeom>
        </p:spPr>
        <p:txBody>
          <a:bodyPr wrap="square" lIns="91440" tIns="45720" rIns="91440" bIns="45720" numCol="3" rtlCol="0" anchor="t">
            <a:spAutoFit/>
          </a:bodyPr>
          <a:lstStyle/>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r>
              <a:rPr lang="en-US" sz="1000" b="1" dirty="0">
                <a:latin typeface="Calibri"/>
                <a:ea typeface="+mn-lt"/>
                <a:cs typeface="+mn-lt"/>
              </a:rPr>
              <a:t>Evelyn Mateo, co-chair </a:t>
            </a:r>
            <a:endParaRPr lang="en-US" sz="1000" dirty="0">
              <a:latin typeface="Calibri"/>
              <a:cs typeface="Calibri"/>
            </a:endParaRPr>
          </a:p>
          <a:p>
            <a:r>
              <a:rPr lang="en-US" sz="1000" dirty="0">
                <a:latin typeface="Calibri"/>
                <a:ea typeface="+mn-lt"/>
                <a:cs typeface="+mn-lt"/>
              </a:rPr>
              <a:t>Department of Mental Health</a:t>
            </a:r>
          </a:p>
          <a:p>
            <a:endParaRPr lang="en-US" sz="1000" b="1" dirty="0">
              <a:latin typeface="Calibri"/>
              <a:ea typeface="+mn-lt"/>
              <a:cs typeface="+mn-lt"/>
            </a:endParaRPr>
          </a:p>
          <a:p>
            <a:r>
              <a:rPr lang="en-US" sz="1000" b="1" dirty="0">
                <a:latin typeface="Calibri"/>
                <a:ea typeface="+mn-lt"/>
                <a:cs typeface="+mn-lt"/>
              </a:rPr>
              <a:t>Matthew Millet, co-chair</a:t>
            </a:r>
          </a:p>
          <a:p>
            <a:r>
              <a:rPr lang="en-US" sz="1000" dirty="0">
                <a:latin typeface="Calibri"/>
                <a:cs typeface="Calibri"/>
              </a:rPr>
              <a:t>Department of Developmental Services</a:t>
            </a:r>
          </a:p>
          <a:p>
            <a:endParaRPr lang="en-US" sz="1000" b="1" dirty="0">
              <a:latin typeface="Calibri"/>
              <a:ea typeface="+mn-lt"/>
              <a:cs typeface="+mn-lt"/>
            </a:endParaRPr>
          </a:p>
          <a:p>
            <a:r>
              <a:rPr lang="en-US" sz="1000" b="1" dirty="0">
                <a:latin typeface="Calibri"/>
                <a:ea typeface="+mn-lt"/>
                <a:cs typeface="+mn-lt"/>
              </a:rPr>
              <a:t>Anne Fracht</a:t>
            </a:r>
            <a:endParaRPr lang="en-US" sz="1000" dirty="0">
              <a:latin typeface="Calibri"/>
              <a:cs typeface="Calibri"/>
            </a:endParaRPr>
          </a:p>
          <a:p>
            <a:r>
              <a:rPr lang="en-US" sz="1000" dirty="0">
                <a:latin typeface="Calibri"/>
                <a:ea typeface="+mn-lt"/>
                <a:cs typeface="+mn-lt"/>
              </a:rPr>
              <a:t>Department of Developmental Services, </a:t>
            </a:r>
          </a:p>
          <a:p>
            <a:r>
              <a:rPr lang="en-US" sz="1000" dirty="0">
                <a:latin typeface="Calibri"/>
                <a:ea typeface="+mn-lt"/>
                <a:cs typeface="+mn-lt"/>
              </a:rPr>
              <a:t>Commissioner’s Seat</a:t>
            </a:r>
          </a:p>
          <a:p>
            <a:endParaRPr lang="en-US" sz="1000" b="1" dirty="0">
              <a:latin typeface="Calibri"/>
              <a:ea typeface="+mn-lt"/>
              <a:cs typeface="+mn-lt"/>
            </a:endParaRPr>
          </a:p>
          <a:p>
            <a:r>
              <a:rPr lang="en-US" sz="1000" b="1" dirty="0">
                <a:latin typeface="Calibri"/>
                <a:ea typeface="+mn-lt"/>
                <a:cs typeface="+mn-lt"/>
              </a:rPr>
              <a:t>Kate Benson</a:t>
            </a:r>
          </a:p>
          <a:p>
            <a:r>
              <a:rPr lang="en-US" sz="1000" dirty="0">
                <a:latin typeface="Calibri"/>
                <a:cs typeface="Calibri"/>
              </a:rPr>
              <a:t>Department of Mental Health,</a:t>
            </a:r>
          </a:p>
          <a:p>
            <a:r>
              <a:rPr lang="en-US" sz="1000" dirty="0">
                <a:latin typeface="Calibri"/>
                <a:cs typeface="Calibri"/>
              </a:rPr>
              <a:t>Commissioner’s Seat</a:t>
            </a:r>
          </a:p>
          <a:p>
            <a:endParaRPr lang="en-US" sz="1000" dirty="0">
              <a:latin typeface="Calibri"/>
              <a:cs typeface="Calibri"/>
            </a:endParaRPr>
          </a:p>
          <a:p>
            <a:r>
              <a:rPr lang="en-US" sz="1000" b="1" dirty="0">
                <a:latin typeface="Calibri"/>
                <a:ea typeface="+mn-lt"/>
                <a:cs typeface="+mn-lt"/>
              </a:rPr>
              <a:t>J. Michael Comeau</a:t>
            </a:r>
            <a:endParaRPr lang="en-US" sz="1000" dirty="0">
              <a:latin typeface="Calibri"/>
              <a:cs typeface="Calibri"/>
            </a:endParaRPr>
          </a:p>
          <a:p>
            <a:r>
              <a:rPr lang="en-US" sz="1000" dirty="0">
                <a:latin typeface="Calibri"/>
                <a:ea typeface="+mn-lt"/>
                <a:cs typeface="+mn-lt"/>
              </a:rPr>
              <a:t>Archives Division in the Department of the State Secretary</a:t>
            </a: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endParaRPr lang="en-US" sz="1000" b="1" dirty="0">
              <a:latin typeface="Calibri"/>
              <a:ea typeface="+mn-lt"/>
              <a:cs typeface="+mn-lt"/>
            </a:endParaRPr>
          </a:p>
          <a:p>
            <a:r>
              <a:rPr lang="en-US" sz="1000" b="1" dirty="0">
                <a:latin typeface="Calibri"/>
                <a:ea typeface="+mn-lt"/>
                <a:cs typeface="+mn-lt"/>
              </a:rPr>
              <a:t>Mary Mahon McCauley</a:t>
            </a:r>
            <a:endParaRPr lang="en-US" sz="1000" dirty="0">
              <a:latin typeface="Calibri"/>
              <a:cs typeface="Calibri"/>
            </a:endParaRPr>
          </a:p>
          <a:p>
            <a:r>
              <a:rPr lang="en-US" sz="1000" dirty="0">
                <a:latin typeface="Calibri"/>
                <a:ea typeface="+mn-lt"/>
                <a:cs typeface="+mn-lt"/>
              </a:rPr>
              <a:t>Massachusetts Office on Disability </a:t>
            </a:r>
          </a:p>
          <a:p>
            <a:endParaRPr lang="en-US" sz="1000" b="1" dirty="0">
              <a:latin typeface="Calibri"/>
              <a:ea typeface="+mn-lt"/>
              <a:cs typeface="+mn-lt"/>
            </a:endParaRPr>
          </a:p>
          <a:p>
            <a:r>
              <a:rPr lang="en-US" sz="1000" b="1" dirty="0">
                <a:latin typeface="Calibri"/>
                <a:ea typeface="+mn-lt"/>
                <a:cs typeface="+mn-lt"/>
              </a:rPr>
              <a:t>Alex Green</a:t>
            </a:r>
          </a:p>
          <a:p>
            <a:r>
              <a:rPr lang="en-US" sz="1000" dirty="0">
                <a:latin typeface="Calibri"/>
                <a:ea typeface="+mn-lt"/>
                <a:cs typeface="+mn-lt"/>
              </a:rPr>
              <a:t>The Arc of Massachusetts</a:t>
            </a:r>
          </a:p>
          <a:p>
            <a:endParaRPr lang="en-US" sz="1000" dirty="0">
              <a:latin typeface="Calibri"/>
              <a:cs typeface="Calibri"/>
            </a:endParaRPr>
          </a:p>
          <a:p>
            <a:r>
              <a:rPr lang="en-US" sz="1000" b="1" dirty="0">
                <a:latin typeface="Calibri"/>
                <a:ea typeface="+mn-lt"/>
                <a:cs typeface="+mn-lt"/>
              </a:rPr>
              <a:t>Reggie Clark </a:t>
            </a:r>
          </a:p>
          <a:p>
            <a:r>
              <a:rPr lang="en-US" sz="1000" dirty="0">
                <a:latin typeface="Calibri"/>
                <a:ea typeface="+mn-lt"/>
                <a:cs typeface="+mn-lt"/>
              </a:rPr>
              <a:t>Massachusetts Advocates Standing Strong (MASS)</a:t>
            </a:r>
          </a:p>
          <a:p>
            <a:endParaRPr lang="en-US" sz="1000" dirty="0">
              <a:latin typeface="Calibri"/>
              <a:ea typeface="+mn-lt"/>
              <a:cs typeface="+mn-lt"/>
            </a:endParaRPr>
          </a:p>
          <a:p>
            <a:r>
              <a:rPr lang="en-US" sz="1000" b="1" dirty="0">
                <a:latin typeface="Calibri"/>
                <a:ea typeface="+mn-lt"/>
                <a:cs typeface="+mn-lt"/>
              </a:rPr>
              <a:t>Richard </a:t>
            </a:r>
            <a:r>
              <a:rPr lang="en-US" sz="1000" b="1" dirty="0" err="1">
                <a:latin typeface="Calibri"/>
                <a:ea typeface="+mn-lt"/>
                <a:cs typeface="+mn-lt"/>
              </a:rPr>
              <a:t>Krant</a:t>
            </a:r>
            <a:endParaRPr lang="en-US" sz="1000" b="1" dirty="0">
              <a:latin typeface="Calibri"/>
              <a:ea typeface="+mn-lt"/>
              <a:cs typeface="+mn-lt"/>
            </a:endParaRPr>
          </a:p>
          <a:p>
            <a:r>
              <a:rPr lang="en-US" sz="1000" dirty="0">
                <a:latin typeface="Calibri"/>
                <a:ea typeface="+mn-lt"/>
                <a:cs typeface="+mn-lt"/>
              </a:rPr>
              <a:t>Wrentham Development Center</a:t>
            </a:r>
          </a:p>
          <a:p>
            <a:endParaRPr lang="en-US" sz="1000" dirty="0">
              <a:latin typeface="Calibri"/>
              <a:ea typeface="+mn-lt"/>
              <a:cs typeface="+mn-lt"/>
            </a:endParaRPr>
          </a:p>
          <a:p>
            <a:r>
              <a:rPr lang="en-US" sz="1000" b="1" dirty="0">
                <a:latin typeface="Calibri"/>
                <a:ea typeface="+mn-lt"/>
                <a:cs typeface="+mn-lt"/>
              </a:rPr>
              <a:t>Rania Kelly</a:t>
            </a:r>
            <a:endParaRPr lang="en-US" sz="1000" dirty="0">
              <a:latin typeface="Calibri"/>
              <a:ea typeface="+mn-lt"/>
              <a:cs typeface="+mn-lt"/>
            </a:endParaRPr>
          </a:p>
          <a:p>
            <a:r>
              <a:rPr lang="en-US" sz="1000" dirty="0" err="1">
                <a:latin typeface="Calibri"/>
                <a:ea typeface="+mn-lt"/>
                <a:cs typeface="+mn-lt"/>
              </a:rPr>
              <a:t>MassFamilies</a:t>
            </a:r>
            <a:endParaRPr lang="en-US" sz="1000" dirty="0">
              <a:latin typeface="Calibri"/>
              <a:cs typeface="Calibri"/>
            </a:endParaRPr>
          </a:p>
          <a:p>
            <a:endParaRPr lang="en-US" sz="1000" b="1" dirty="0">
              <a:latin typeface="Calibri"/>
              <a:ea typeface="+mn-lt"/>
              <a:cs typeface="+mn-lt"/>
            </a:endParaRPr>
          </a:p>
          <a:p>
            <a:r>
              <a:rPr lang="en-US" sz="1000" b="1" dirty="0">
                <a:latin typeface="Calibri"/>
                <a:ea typeface="+mn-lt"/>
                <a:cs typeface="+mn-lt"/>
              </a:rPr>
              <a:t>June Sauvageau</a:t>
            </a:r>
          </a:p>
          <a:p>
            <a:r>
              <a:rPr lang="en-US" sz="1000" dirty="0">
                <a:latin typeface="Calibri"/>
                <a:cs typeface="Calibri"/>
              </a:rPr>
              <a:t>Northeast Independent Living Program</a:t>
            </a:r>
          </a:p>
          <a:p>
            <a:r>
              <a:rPr lang="en-US" sz="1000" dirty="0">
                <a:latin typeface="Calibri"/>
                <a:cs typeface="Calibri"/>
              </a:rPr>
              <a:t> </a:t>
            </a:r>
          </a:p>
          <a:p>
            <a:r>
              <a:rPr lang="en-US" sz="1000" b="1" dirty="0">
                <a:latin typeface="Calibri"/>
                <a:ea typeface="+mn-lt"/>
                <a:cs typeface="+mn-lt"/>
              </a:rPr>
              <a:t>Elisa </a:t>
            </a:r>
            <a:r>
              <a:rPr lang="en-US" sz="1000" b="1" dirty="0" err="1">
                <a:latin typeface="Calibri"/>
                <a:ea typeface="+mn-lt"/>
                <a:cs typeface="+mn-lt"/>
              </a:rPr>
              <a:t>Aronne</a:t>
            </a:r>
            <a:endParaRPr lang="en-US" sz="1000" b="1" dirty="0">
              <a:latin typeface="Calibri"/>
              <a:ea typeface="+mn-lt"/>
              <a:cs typeface="+mn-lt"/>
            </a:endParaRPr>
          </a:p>
          <a:p>
            <a:r>
              <a:rPr lang="en-US" sz="1000" dirty="0">
                <a:latin typeface="Calibri"/>
                <a:ea typeface="+mn-lt"/>
                <a:cs typeface="+mn-lt"/>
              </a:rPr>
              <a:t>Wrentham Developmental Center</a:t>
            </a: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ea typeface="+mn-lt"/>
              <a:cs typeface="+mn-lt"/>
            </a:endParaRPr>
          </a:p>
          <a:p>
            <a:endParaRPr lang="en-US" sz="1000" dirty="0">
              <a:latin typeface="Calibri"/>
              <a:cs typeface="Calibri"/>
            </a:endParaRPr>
          </a:p>
          <a:p>
            <a:r>
              <a:rPr lang="en-US" sz="1000" b="1" dirty="0">
                <a:latin typeface="Calibri"/>
                <a:ea typeface="+mn-lt"/>
                <a:cs typeface="+mn-lt"/>
              </a:rPr>
              <a:t>Brenda Rankin</a:t>
            </a:r>
            <a:endParaRPr lang="en-US" sz="1000" dirty="0">
              <a:latin typeface="Calibri"/>
              <a:cs typeface="Calibri"/>
            </a:endParaRPr>
          </a:p>
          <a:p>
            <a:r>
              <a:rPr lang="en-US" sz="1000" dirty="0">
                <a:latin typeface="Calibri"/>
                <a:ea typeface="+mn-lt"/>
                <a:cs typeface="+mn-lt"/>
              </a:rPr>
              <a:t>Wrentham Developmental Center</a:t>
            </a:r>
            <a:endParaRPr lang="en-US" sz="1000" b="1" dirty="0">
              <a:latin typeface="Calibri"/>
              <a:ea typeface="+mn-lt"/>
              <a:cs typeface="+mn-lt"/>
            </a:endParaRPr>
          </a:p>
          <a:p>
            <a:endParaRPr lang="en-US" sz="1000" b="1" dirty="0">
              <a:latin typeface="Calibri"/>
              <a:ea typeface="+mn-lt"/>
              <a:cs typeface="+mn-lt"/>
            </a:endParaRPr>
          </a:p>
          <a:p>
            <a:r>
              <a:rPr lang="en-US" sz="1000" b="1" dirty="0">
                <a:latin typeface="Calibri"/>
                <a:ea typeface="+mn-lt"/>
                <a:cs typeface="+mn-lt"/>
              </a:rPr>
              <a:t>Mary-Louise White</a:t>
            </a:r>
          </a:p>
          <a:p>
            <a:r>
              <a:rPr lang="en-US" sz="1000" dirty="0">
                <a:latin typeface="Calibri"/>
                <a:ea typeface="+mn-lt"/>
                <a:cs typeface="+mn-lt"/>
              </a:rPr>
              <a:t>Department of Mental Health</a:t>
            </a:r>
          </a:p>
          <a:p>
            <a:endParaRPr lang="en-US" sz="1000" dirty="0">
              <a:latin typeface="Calibri"/>
              <a:cs typeface="Calibri"/>
            </a:endParaRPr>
          </a:p>
          <a:p>
            <a:r>
              <a:rPr lang="en-US" sz="1000" b="1" dirty="0">
                <a:latin typeface="Calibri"/>
                <a:ea typeface="+mn-lt"/>
                <a:cs typeface="+mn-lt"/>
              </a:rPr>
              <a:t>Vesper Moore</a:t>
            </a:r>
          </a:p>
          <a:p>
            <a:r>
              <a:rPr lang="en-US" sz="1000" dirty="0">
                <a:latin typeface="Calibri"/>
                <a:ea typeface="+mn-lt"/>
                <a:cs typeface="+mn-lt"/>
              </a:rPr>
              <a:t>Kiva Centers</a:t>
            </a:r>
          </a:p>
          <a:p>
            <a:endParaRPr lang="en-US" sz="1000" dirty="0">
              <a:latin typeface="Calibri"/>
              <a:cs typeface="Calibri"/>
            </a:endParaRPr>
          </a:p>
          <a:p>
            <a:r>
              <a:rPr lang="en-US" sz="1000" b="1" dirty="0">
                <a:latin typeface="Calibri"/>
                <a:ea typeface="+mn-lt"/>
                <a:cs typeface="+mn-lt"/>
              </a:rPr>
              <a:t>To be named</a:t>
            </a:r>
          </a:p>
          <a:p>
            <a:r>
              <a:rPr lang="en-US" sz="1000" dirty="0">
                <a:latin typeface="Calibri"/>
                <a:cs typeface="Calibri"/>
              </a:rPr>
              <a:t>Hogan Regional Center</a:t>
            </a:r>
          </a:p>
          <a:p>
            <a:endParaRPr lang="en-US" sz="1000" dirty="0">
              <a:latin typeface="Calibri"/>
              <a:cs typeface="Calibri"/>
            </a:endParaRPr>
          </a:p>
          <a:p>
            <a:endParaRPr lang="en-US" sz="1000" dirty="0">
              <a:latin typeface="Calibri"/>
              <a:cs typeface="Calibri"/>
            </a:endParaRPr>
          </a:p>
          <a:p>
            <a:endParaRPr lang="en-US" sz="1000" b="1" dirty="0">
              <a:latin typeface="Calibri"/>
              <a:ea typeface="+mn-lt"/>
              <a:cs typeface="+mn-lt"/>
            </a:endParaRPr>
          </a:p>
          <a:p>
            <a:endParaRPr lang="en-US" sz="1000" b="1" dirty="0">
              <a:latin typeface="Calibri"/>
              <a:ea typeface="+mn-lt"/>
              <a:cs typeface="+mn-lt"/>
            </a:endParaRPr>
          </a:p>
          <a:p>
            <a:endParaRPr lang="en-US" sz="1000" dirty="0">
              <a:latin typeface="Calibri"/>
              <a:cs typeface="Calibri"/>
            </a:endParaRPr>
          </a:p>
          <a:p>
            <a:endParaRPr lang="en-US" sz="1000" dirty="0">
              <a:latin typeface="Calibri"/>
              <a:cs typeface="Calibri"/>
            </a:endParaRPr>
          </a:p>
          <a:p>
            <a:endParaRPr lang="en-US" sz="1000" b="1" dirty="0">
              <a:latin typeface="Calibri" panose="020F0502020204030204" pitchFamily="34" charset="0"/>
              <a:cs typeface="Calibri"/>
            </a:endParaRPr>
          </a:p>
        </p:txBody>
      </p:sp>
      <p:sp>
        <p:nvSpPr>
          <p:cNvPr id="3" name="Title 2"/>
          <p:cNvSpPr>
            <a:spLocks noGrp="1"/>
          </p:cNvSpPr>
          <p:nvPr>
            <p:ph type="title"/>
          </p:nvPr>
        </p:nvSpPr>
        <p:spPr/>
        <p:txBody>
          <a:bodyPr anchor="ctr" anchorCtr="0"/>
          <a:lstStyle/>
          <a:p>
            <a:r>
              <a:rPr lang="en-US" dirty="0"/>
              <a:t>Commission Members</a:t>
            </a:r>
          </a:p>
        </p:txBody>
      </p:sp>
    </p:spTree>
    <p:extLst>
      <p:ext uri="{BB962C8B-B14F-4D97-AF65-F5344CB8AC3E}">
        <p14:creationId xmlns:p14="http://schemas.microsoft.com/office/powerpoint/2010/main" val="389890103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0"/>
            <a:ext cx="8305800" cy="4154984"/>
          </a:xfrm>
          <a:prstGeom prst="rect">
            <a:avLst/>
          </a:prstGeom>
        </p:spPr>
        <p:txBody>
          <a:bodyPr wrap="square" lIns="91440" tIns="45720" rIns="91440" bIns="45720" rtlCol="0" anchor="t">
            <a:spAutoFit/>
          </a:bodyPr>
          <a:lstStyle/>
          <a:p>
            <a:r>
              <a:rPr lang="en-US" sz="2200" b="1" u="sng" dirty="0">
                <a:solidFill>
                  <a:schemeClr val="dk1"/>
                </a:solidFill>
                <a:latin typeface="Calibri" panose="020F0502020204030204" pitchFamily="34" charset="0"/>
              </a:rPr>
              <a:t>Webpage</a:t>
            </a:r>
          </a:p>
          <a:p>
            <a:r>
              <a:rPr lang="en-US" sz="2200" dirty="0">
                <a:solidFill>
                  <a:schemeClr val="dk1"/>
                </a:solidFill>
                <a:latin typeface="Calibri" panose="020F0502020204030204" pitchFamily="34" charset="0"/>
              </a:rPr>
              <a:t>Approved minutes and presentations from Commission meetings will be posted on the Commission’s Mass.gov webpage:</a:t>
            </a:r>
          </a:p>
          <a:p>
            <a:endParaRPr lang="en-US" sz="2200" dirty="0">
              <a:solidFill>
                <a:schemeClr val="dk1"/>
              </a:solidFill>
              <a:latin typeface="Calibri" panose="020F0502020204030204" pitchFamily="34" charset="0"/>
            </a:endParaRPr>
          </a:p>
          <a:p>
            <a:r>
              <a:rPr lang="en-US" sz="2200" u="sng" dirty="0">
                <a:solidFill>
                  <a:srgbClr val="0070C0"/>
                </a:solidFill>
                <a:latin typeface="Calibri" panose="020F0502020204030204" pitchFamily="34" charset="0"/>
                <a:hlinkClick r:id="rId2">
                  <a:extLst>
                    <a:ext uri="{A12FA001-AC4F-418D-AE19-62706E023703}">
                      <ahyp:hlinkClr xmlns:ahyp="http://schemas.microsoft.com/office/drawing/2018/hyperlinkcolor" val="tx"/>
                    </a:ext>
                  </a:extLst>
                </a:hlinkClick>
              </a:rPr>
              <a:t>https://www.mass.gov/</a:t>
            </a:r>
            <a:r>
              <a:rPr lang="en-US" sz="2200" u="sng" dirty="0">
                <a:solidFill>
                  <a:srgbClr val="0070C0"/>
                </a:solidFill>
                <a:latin typeface="Calibri" panose="020F0502020204030204" pitchFamily="34" charset="0"/>
              </a:rPr>
              <a:t>special-commission-on-state-institutions</a:t>
            </a:r>
          </a:p>
          <a:p>
            <a:endParaRPr lang="en-US" sz="2200" dirty="0">
              <a:solidFill>
                <a:srgbClr val="0070C0"/>
              </a:solidFill>
              <a:latin typeface="Calibri" panose="020F0502020204030204" pitchFamily="34" charset="0"/>
            </a:endParaRPr>
          </a:p>
          <a:p>
            <a:r>
              <a:rPr lang="en-US" sz="2200" b="1" u="sng" dirty="0">
                <a:solidFill>
                  <a:schemeClr val="dk1"/>
                </a:solidFill>
                <a:latin typeface="Calibri" panose="020F0502020204030204" pitchFamily="34" charset="0"/>
              </a:rPr>
              <a:t>Mailbox</a:t>
            </a:r>
          </a:p>
          <a:p>
            <a:r>
              <a:rPr lang="en-US" sz="2200" dirty="0">
                <a:solidFill>
                  <a:schemeClr val="dk1"/>
                </a:solidFill>
                <a:latin typeface="Calibri"/>
                <a:cs typeface="Calibri"/>
              </a:rPr>
              <a:t>General comments and questions may be submitted to the Commission’s mailbox (below) or by clicking on the </a:t>
            </a:r>
            <a:r>
              <a:rPr lang="en-US" sz="2200" i="1" dirty="0">
                <a:solidFill>
                  <a:schemeClr val="dk1"/>
                </a:solidFill>
                <a:latin typeface="Calibri"/>
                <a:cs typeface="Calibri"/>
              </a:rPr>
              <a:t>Contact Us</a:t>
            </a:r>
            <a:r>
              <a:rPr lang="en-US" sz="2200" dirty="0">
                <a:solidFill>
                  <a:schemeClr val="dk1"/>
                </a:solidFill>
                <a:latin typeface="Calibri"/>
                <a:cs typeface="Calibri"/>
              </a:rPr>
              <a:t> link on the Mass.gov webpage.</a:t>
            </a:r>
          </a:p>
          <a:p>
            <a:endParaRPr lang="en-US" sz="2200" dirty="0">
              <a:solidFill>
                <a:schemeClr val="dk1"/>
              </a:solidFill>
              <a:latin typeface="Calibri" panose="020F0502020204030204" pitchFamily="34" charset="0"/>
            </a:endParaRPr>
          </a:p>
          <a:p>
            <a:r>
              <a:rPr lang="en-US" sz="2200" dirty="0">
                <a:solidFill>
                  <a:srgbClr val="0070C0"/>
                </a:solidFill>
                <a:latin typeface="Calibri" panose="020F0502020204030204" pitchFamily="34" charset="0"/>
                <a:hlinkClick r:id="rId3">
                  <a:extLst>
                    <a:ext uri="{A12FA001-AC4F-418D-AE19-62706E023703}">
                      <ahyp:hlinkClr xmlns:ahyp="http://schemas.microsoft.com/office/drawing/2018/hyperlinkcolor" val="tx"/>
                    </a:ext>
                  </a:extLst>
                </a:hlinkClick>
              </a:rPr>
              <a:t>SCSI@mass.gov</a:t>
            </a:r>
            <a:endParaRPr lang="en-US" sz="2200" dirty="0">
              <a:solidFill>
                <a:srgbClr val="0070C0"/>
              </a:solidFill>
              <a:latin typeface="Calibri" panose="020F0502020204030204" pitchFamily="34" charset="0"/>
            </a:endParaRPr>
          </a:p>
        </p:txBody>
      </p:sp>
      <p:sp>
        <p:nvSpPr>
          <p:cNvPr id="3" name="Title 2"/>
          <p:cNvSpPr>
            <a:spLocks noGrp="1"/>
          </p:cNvSpPr>
          <p:nvPr>
            <p:ph type="title"/>
          </p:nvPr>
        </p:nvSpPr>
        <p:spPr/>
        <p:txBody>
          <a:bodyPr anchor="ctr"/>
          <a:lstStyle/>
          <a:p>
            <a:r>
              <a:rPr lang="en-US" dirty="0"/>
              <a:t>Commission Webpage and Mailbox</a:t>
            </a:r>
          </a:p>
        </p:txBody>
      </p:sp>
    </p:spTree>
    <p:extLst>
      <p:ext uri="{BB962C8B-B14F-4D97-AF65-F5344CB8AC3E}">
        <p14:creationId xmlns:p14="http://schemas.microsoft.com/office/powerpoint/2010/main" val="412512434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2321004"/>
            <a:ext cx="8305800" cy="1107996"/>
          </a:xfrm>
          <a:prstGeom prst="rect">
            <a:avLst/>
          </a:prstGeom>
        </p:spPr>
        <p:txBody>
          <a:bodyPr wrap="square" rtlCol="0">
            <a:spAutoFit/>
          </a:bodyPr>
          <a:lstStyle/>
          <a:p>
            <a:r>
              <a:rPr lang="en-US" sz="2200" i="1" dirty="0">
                <a:solidFill>
                  <a:schemeClr val="dk1"/>
                </a:solidFill>
                <a:latin typeface="Calibri" panose="020F0502020204030204" pitchFamily="34" charset="0"/>
              </a:rPr>
              <a:t>Additional meetings to be scheduled in the coming weeks</a:t>
            </a:r>
          </a:p>
          <a:p>
            <a:endParaRPr lang="en-US" sz="2200" dirty="0">
              <a:solidFill>
                <a:schemeClr val="dk1"/>
              </a:solidFill>
              <a:latin typeface="Calibri" panose="020F0502020204030204" pitchFamily="34" charset="0"/>
            </a:endParaRPr>
          </a:p>
          <a:p>
            <a:endParaRPr lang="en-US" sz="2200" dirty="0">
              <a:solidFill>
                <a:schemeClr val="dk1"/>
              </a:solidFill>
              <a:latin typeface="Calibri" panose="020F0502020204030204" pitchFamily="34" charset="0"/>
            </a:endParaRPr>
          </a:p>
        </p:txBody>
      </p:sp>
      <p:sp>
        <p:nvSpPr>
          <p:cNvPr id="3" name="Title 2"/>
          <p:cNvSpPr>
            <a:spLocks noGrp="1"/>
          </p:cNvSpPr>
          <p:nvPr>
            <p:ph type="title"/>
          </p:nvPr>
        </p:nvSpPr>
        <p:spPr/>
        <p:txBody>
          <a:bodyPr anchor="ctr"/>
          <a:lstStyle/>
          <a:p>
            <a:r>
              <a:rPr lang="en-US" dirty="0"/>
              <a:t>Next Steps</a:t>
            </a:r>
          </a:p>
        </p:txBody>
      </p:sp>
    </p:spTree>
    <p:extLst>
      <p:ext uri="{BB962C8B-B14F-4D97-AF65-F5344CB8AC3E}">
        <p14:creationId xmlns:p14="http://schemas.microsoft.com/office/powerpoint/2010/main" val="75923656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STYLE" val="AcnSubjectTitle"/>
  <p:tag name="DATE" val="8/4/2008 11:33:24 AM"/>
</p:tagLst>
</file>

<file path=ppt/tags/tag2.xml><?xml version="1.0" encoding="utf-8"?>
<p:tagLst xmlns:a="http://schemas.openxmlformats.org/drawingml/2006/main" xmlns:r="http://schemas.openxmlformats.org/officeDocument/2006/relationships" xmlns:p="http://schemas.openxmlformats.org/presentationml/2006/main">
  <p:tag name="STYLE" val="AcnFootnote"/>
  <p:tag name="DATE" val="8/4/2008 11:33:25 AM"/>
</p:tagLst>
</file>

<file path=ppt/theme/theme1.xml><?xml version="1.0" encoding="utf-8"?>
<a:theme xmlns:a="http://schemas.openxmlformats.org/drawingml/2006/main" name="1_Blue Presentation Template - MA HHS - small logos">
  <a:themeElements>
    <a:clrScheme name="">
      <a:dk1>
        <a:srgbClr val="000000"/>
      </a:dk1>
      <a:lt1>
        <a:srgbClr val="FFFFFF"/>
      </a:lt1>
      <a:dk2>
        <a:srgbClr val="003366"/>
      </a:dk2>
      <a:lt2>
        <a:srgbClr val="B4B4B4"/>
      </a:lt2>
      <a:accent1>
        <a:srgbClr val="FFFFCC"/>
      </a:accent1>
      <a:accent2>
        <a:srgbClr val="003399"/>
      </a:accent2>
      <a:accent3>
        <a:srgbClr val="FFFFFF"/>
      </a:accent3>
      <a:accent4>
        <a:srgbClr val="000000"/>
      </a:accent4>
      <a:accent5>
        <a:srgbClr val="FFFFE2"/>
      </a:accent5>
      <a:accent6>
        <a:srgbClr val="002D8A"/>
      </a:accent6>
      <a:hlink>
        <a:srgbClr val="CCCCFF"/>
      </a:hlink>
      <a:folHlink>
        <a:srgbClr val="FFFFFF"/>
      </a:folHlink>
    </a:clrScheme>
    <a:fontScheme name="1_Blue Presentation Template - MA HHS - small logo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none" w="med" len="med"/>
        </a:ln>
        <a:effectLst/>
      </a:spPr>
      <a:bodyPr vert="horz" wrap="square" lIns="45720" tIns="45720" rIns="4572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1_Blue Presentation Template - MA HHS - small logo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lue Presentation Template - MA HHS - small logo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lue Presentation Template - MA HHS - small logo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lue Presentation Template - MA HHS - small logo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lue Presentation Template - MA HHS - small logo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lue Presentation Template - MA HHS - small logo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lue Presentation Template - MA HHS - small logo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23EC507CF3D814C891D1408D57845A8" ma:contentTypeVersion="14" ma:contentTypeDescription="Create a new document." ma:contentTypeScope="" ma:versionID="55df0abea15101e72cea0b3158a46f90">
  <xsd:schema xmlns:xsd="http://www.w3.org/2001/XMLSchema" xmlns:xs="http://www.w3.org/2001/XMLSchema" xmlns:p="http://schemas.microsoft.com/office/2006/metadata/properties" xmlns:ns2="e1196768-4157-4d80-b3c6-79cf9493a5fe" xmlns:ns3="5f8eec94-f1e8-4333-9199-0fcb2e707b9d" targetNamespace="http://schemas.microsoft.com/office/2006/metadata/properties" ma:root="true" ma:fieldsID="f8402dcdfca84f6e2a059384847ffb09" ns2:_="" ns3:_="">
    <xsd:import namespace="e1196768-4157-4d80-b3c6-79cf9493a5fe"/>
    <xsd:import namespace="5f8eec94-f1e8-4333-9199-0fcb2e707b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1196768-4157-4d80-b3c6-79cf9493a5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9f123c60-6d59-4beb-a46f-4c7d903a1f29" ma:termSetId="09814cd3-568e-fe90-9814-8d621ff8fb84" ma:anchorId="fba54fb3-c3e1-fe81-a776-ca4b69148c4d" ma:open="true" ma:isKeyword="false">
      <xsd:complexType>
        <xsd:sequence>
          <xsd:element ref="pc:Terms" minOccurs="0" maxOccurs="1"/>
        </xsd:sequence>
      </xsd:complex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f8eec94-f1e8-4333-9199-0fcb2e707b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9" nillable="true" ma:displayName="Taxonomy Catch All Column" ma:hidden="true" ma:list="{5033965b-dcc6-4f7a-862c-ab8aa33e72ed}" ma:internalName="TaxCatchAll" ma:showField="CatchAllData" ma:web="5f8eec94-f1e8-4333-9199-0fcb2e707b9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1196768-4157-4d80-b3c6-79cf9493a5fe">
      <Terms xmlns="http://schemas.microsoft.com/office/infopath/2007/PartnerControls"/>
    </lcf76f155ced4ddcb4097134ff3c332f>
    <TaxCatchAll xmlns="5f8eec94-f1e8-4333-9199-0fcb2e707b9d" xsi:nil="true"/>
  </documentManagement>
</p:properties>
</file>

<file path=customXml/itemProps1.xml><?xml version="1.0" encoding="utf-8"?>
<ds:datastoreItem xmlns:ds="http://schemas.openxmlformats.org/officeDocument/2006/customXml" ds:itemID="{98D1BA9A-3E44-4ADB-89E2-4288824F0874}">
  <ds:schemaRefs>
    <ds:schemaRef ds:uri="http://schemas.microsoft.com/sharepoint/v3/contenttype/forms"/>
  </ds:schemaRefs>
</ds:datastoreItem>
</file>

<file path=customXml/itemProps2.xml><?xml version="1.0" encoding="utf-8"?>
<ds:datastoreItem xmlns:ds="http://schemas.openxmlformats.org/officeDocument/2006/customXml" ds:itemID="{64B302D8-5E27-4D28-8CEB-EBEF5D58D2B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1196768-4157-4d80-b3c6-79cf9493a5fe"/>
    <ds:schemaRef ds:uri="5f8eec94-f1e8-4333-9199-0fcb2e707b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927961-6221-4E56-B700-2DB677A4FD9F}">
  <ds:schemaRefs>
    <ds:schemaRef ds:uri="http://purl.org/dc/dcmitype/"/>
    <ds:schemaRef ds:uri="http://schemas.microsoft.com/office/2006/documentManagement/types"/>
    <ds:schemaRef ds:uri="http://schemas.microsoft.com/office/infopath/2007/PartnerControls"/>
    <ds:schemaRef ds:uri="http://purl.org/dc/elements/1.1/"/>
    <ds:schemaRef ds:uri="http://schemas.microsoft.com/office/2006/metadata/properties"/>
    <ds:schemaRef ds:uri="e1196768-4157-4d80-b3c6-79cf9493a5fe"/>
    <ds:schemaRef ds:uri="http://purl.org/dc/terms/"/>
    <ds:schemaRef ds:uri="http://schemas.openxmlformats.org/package/2006/metadata/core-properties"/>
    <ds:schemaRef ds:uri="5f8eec94-f1e8-4333-9199-0fcb2e707b9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8191</TotalTime>
  <Words>536</Words>
  <Application>Microsoft Office PowerPoint</Application>
  <PresentationFormat>On-screen Show (4:3)</PresentationFormat>
  <Paragraphs>146</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1_Blue Presentation Template - MA HHS - small logos</vt:lpstr>
      <vt:lpstr>PowerPoint Presentation</vt:lpstr>
      <vt:lpstr>Agenda</vt:lpstr>
      <vt:lpstr>Open Meeting Law and Conflict of Interest</vt:lpstr>
      <vt:lpstr>Commission’s Charge</vt:lpstr>
      <vt:lpstr>Commission Members</vt:lpstr>
      <vt:lpstr>Commission Webpage and Mailbox</vt:lpstr>
      <vt:lpstr>Next Steps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Gabriel.R.Cohen@MassMail.State.MA.US</dc:creator>
  <cp:lastModifiedBy>McEvoy, Meghan (EHS)</cp:lastModifiedBy>
  <cp:revision>752</cp:revision>
  <cp:lastPrinted>2021-10-26T16:43:30Z</cp:lastPrinted>
  <dcterms:created xsi:type="dcterms:W3CDTF">2014-04-27T20:43:35Z</dcterms:created>
  <dcterms:modified xsi:type="dcterms:W3CDTF">2023-07-19T14:01:31Z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0x010100023EC507CF3D814C891D1408D57845A8</vt:lpwstr>
  </property>
  <property fmtid="{D5CDD505-2E9C-101B-9397-08002B2CF9AE}" pid="3" name="MediaServiceImageTags">
    <vt:lpwstr/>
  </property>
</Properties>
</file>