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2"/>
  </p:notesMasterIdLst>
  <p:handoutMasterIdLst>
    <p:handoutMasterId r:id="rId13"/>
  </p:handoutMasterIdLst>
  <p:sldIdLst>
    <p:sldId id="257" r:id="rId5"/>
    <p:sldId id="359" r:id="rId6"/>
    <p:sldId id="402" r:id="rId7"/>
    <p:sldId id="410" r:id="rId8"/>
    <p:sldId id="413" r:id="rId9"/>
    <p:sldId id="411" r:id="rId10"/>
    <p:sldId id="412"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D9D233-49D9-B3BE-3550-4E5138BA52E7}" v="8" dt="2023-06-01T18:18:05.324"/>
    <p1510:client id="{BD0877C2-A02F-4B46-A25F-79C4443EAE3E}" v="1" dt="2023-06-01T15:56:28.7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p:cViewPr varScale="1">
        <p:scale>
          <a:sx n="114" d="100"/>
          <a:sy n="114" d="100"/>
        </p:scale>
        <p:origin x="164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7/19/2023</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7/19/2023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1439655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193189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budget.digital.mass.gov/summary/fy23/outside-section/section-144-special-commission-on-state-institutions"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SCSI@mass.gov" TargetMode="External"/><Relationship Id="rId2" Type="http://schemas.openxmlformats.org/officeDocument/2006/relationships/hyperlink" Target="https://www.mass.gov/988-commission"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228600" y="876300"/>
            <a:ext cx="67818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Special Commission on State Institutions</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1938992"/>
          </a:xfrm>
          <a:prstGeom prst="rect">
            <a:avLst/>
          </a:prstGeom>
          <a:noFill/>
        </p:spPr>
        <p:txBody>
          <a:bodyPr>
            <a:spAutoFit/>
          </a:bodyPr>
          <a:lstStyle/>
          <a:p>
            <a:pPr algn="ctr" fontAlgn="base">
              <a:spcBef>
                <a:spcPct val="0"/>
              </a:spcBef>
              <a:spcAft>
                <a:spcPct val="0"/>
              </a:spcAft>
              <a:defRPr/>
            </a:pPr>
            <a:r>
              <a:rPr lang="en-US" sz="1600" b="1" i="1" dirty="0">
                <a:solidFill>
                  <a:schemeClr val="bg2">
                    <a:lumMod val="50000"/>
                  </a:schemeClr>
                </a:solidFill>
                <a:latin typeface="Calibri" panose="020F0502020204030204" pitchFamily="34" charset="0"/>
              </a:rPr>
              <a:t>First Commission Meeting</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June 1, 2023</a:t>
            </a:r>
          </a:p>
          <a:p>
            <a:pPr algn="ctr" fontAlgn="base">
              <a:spcBef>
                <a:spcPct val="0"/>
              </a:spcBef>
              <a:spcAft>
                <a:spcPct val="0"/>
              </a:spcAft>
              <a:defRPr/>
            </a:pPr>
            <a:r>
              <a:rPr lang="en-US" sz="2400" b="1" dirty="0">
                <a:solidFill>
                  <a:srgbClr val="003366"/>
                </a:solidFill>
                <a:latin typeface="Calibri" pitchFamily="34" charset="0"/>
              </a:rPr>
              <a:t>3:00 - 5:00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255635"/>
          </a:xfrm>
          <a:prstGeom prst="rect">
            <a:avLst/>
          </a:prstGeom>
        </p:spPr>
        <p:txBody>
          <a:bodyPr wrap="square" rtlCol="0">
            <a:spAutoFit/>
          </a:bodyPr>
          <a:lstStyle/>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Welcome and Oath of Office</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Open Meeting Law and Conflict of Interest Overview</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Commission’s Charge</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Member Introductions</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Discussion of Commission Members’ Goals</a:t>
            </a:r>
          </a:p>
          <a:p>
            <a:pPr marL="685800" marR="114300" lvl="1" indent="-228600">
              <a:lnSpc>
                <a:spcPct val="115000"/>
              </a:lnSpc>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Vote: Rename the Commission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Staffing and Administrative Support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Commission Webpage and Mailbox</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228600" marR="114300" lvl="0" indent="-228600">
              <a:lnSpc>
                <a:spcPct val="115000"/>
              </a:lnSpc>
              <a:spcBef>
                <a:spcPts val="0"/>
              </a:spcBef>
              <a:spcAft>
                <a:spcPts val="1000"/>
              </a:spcAft>
              <a:buFont typeface="+mj-lt"/>
              <a:buAutoNum type="arabicPeriod"/>
            </a:pPr>
            <a:r>
              <a:rPr lang="en-US" sz="2000" dirty="0">
                <a:effectLst/>
                <a:latin typeface="Gill Sans MT" panose="020B0502020104020203" pitchFamily="34" charset="0"/>
                <a:ea typeface="Calibri" panose="020F0502020204030204" pitchFamily="34" charset="0"/>
                <a:cs typeface="Arial" panose="020B0604020202020204" pitchFamily="34" charset="0"/>
              </a:rPr>
              <a:t>Next Steps</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itle 2"/>
          <p:cNvSpPr>
            <a:spLocks noGrp="1"/>
          </p:cNvSpPr>
          <p:nvPr>
            <p:ph type="title"/>
          </p:nvPr>
        </p:nvSpPr>
        <p:spPr>
          <a:xfrm>
            <a:off x="7620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7462520" cy="2554545"/>
          </a:xfrm>
          <a:prstGeom prst="rect">
            <a:avLst/>
          </a:prstGeom>
        </p:spPr>
        <p:txBody>
          <a:bodyPr wrap="square" rtlCol="0">
            <a:spAutoFit/>
          </a:bodyPr>
          <a:lstStyle/>
          <a:p>
            <a:r>
              <a:rPr lang="en-US" sz="2000" b="1" dirty="0">
                <a:latin typeface="Calibri" panose="020F0502020204030204" pitchFamily="34" charset="0"/>
              </a:rPr>
              <a:t>Lauren Cleary</a:t>
            </a:r>
          </a:p>
          <a:p>
            <a:r>
              <a:rPr lang="en-US" sz="2000" dirty="0">
                <a:latin typeface="Calibri" panose="020F0502020204030204" pitchFamily="34" charset="0"/>
              </a:rPr>
              <a:t>Associate General Counsel</a:t>
            </a:r>
          </a:p>
          <a:p>
            <a:r>
              <a:rPr lang="en-US" sz="2000" dirty="0">
                <a:latin typeface="Calibri" panose="020F0502020204030204" pitchFamily="34" charset="0"/>
              </a:rPr>
              <a:t>Executive Office of Health and Human Services</a:t>
            </a:r>
          </a:p>
          <a:p>
            <a:endParaRPr lang="en-US" sz="2000" dirty="0">
              <a:latin typeface="Calibri" panose="020F0502020204030204" pitchFamily="34" charset="0"/>
            </a:endParaRPr>
          </a:p>
          <a:p>
            <a:endParaRPr lang="en-US" sz="2000" dirty="0">
              <a:latin typeface="Calibri" panose="020F0502020204030204" pitchFamily="34" charset="0"/>
            </a:endParaRPr>
          </a:p>
          <a:p>
            <a:r>
              <a:rPr lang="en-US" sz="2000" b="1" dirty="0">
                <a:latin typeface="Calibri" panose="020F0502020204030204" pitchFamily="34" charset="0"/>
              </a:rPr>
              <a:t>David Giannotti</a:t>
            </a:r>
          </a:p>
          <a:p>
            <a:r>
              <a:rPr lang="en-US" sz="2000" dirty="0">
                <a:latin typeface="Calibri" panose="020F0502020204030204" pitchFamily="34" charset="0"/>
              </a:rPr>
              <a:t>Chief of the Public Education and Communications Division</a:t>
            </a:r>
          </a:p>
          <a:p>
            <a:r>
              <a:rPr lang="en-US" sz="2000" dirty="0">
                <a:latin typeface="Calibri" panose="020F0502020204030204" pitchFamily="34" charset="0"/>
              </a:rPr>
              <a:t>State Ethics Commission</a:t>
            </a:r>
          </a:p>
        </p:txBody>
      </p:sp>
      <p:sp>
        <p:nvSpPr>
          <p:cNvPr id="3" name="Title 2"/>
          <p:cNvSpPr>
            <a:spLocks noGrp="1"/>
          </p:cNvSpPr>
          <p:nvPr>
            <p:ph type="title"/>
          </p:nvPr>
        </p:nvSpPr>
        <p:spPr/>
        <p:txBody>
          <a:bodyPr anchor="ctr" anchorCtr="0"/>
          <a:lstStyle/>
          <a:p>
            <a:r>
              <a:rPr lang="en-US" dirty="0"/>
              <a:t>Open Meeting Law and Conflict of Interest</a:t>
            </a:r>
          </a:p>
        </p:txBody>
      </p:sp>
    </p:spTree>
    <p:extLst>
      <p:ext uri="{BB962C8B-B14F-4D97-AF65-F5344CB8AC3E}">
        <p14:creationId xmlns:p14="http://schemas.microsoft.com/office/powerpoint/2010/main" val="4406412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086008"/>
          </a:xfrm>
          <a:prstGeom prst="rect">
            <a:avLst/>
          </a:prstGeom>
        </p:spPr>
        <p:txBody>
          <a:bodyPr wrap="square" rtlCol="0">
            <a:spAutoFit/>
          </a:bodyPr>
          <a:lstStyle/>
          <a:p>
            <a:r>
              <a:rPr lang="en-US" sz="1100" b="1" u="sng" dirty="0">
                <a:latin typeface="Calibri" panose="020F0502020204030204" pitchFamily="34" charset="0"/>
              </a:rPr>
              <a:t>Legal Authority:</a:t>
            </a:r>
            <a:r>
              <a:rPr lang="en-US" sz="1100" b="1" dirty="0">
                <a:latin typeface="Calibri" panose="020F0502020204030204" pitchFamily="34" charset="0"/>
              </a:rPr>
              <a:t> </a:t>
            </a:r>
            <a:r>
              <a:rPr lang="en-US" sz="1100" dirty="0">
                <a:latin typeface="Calibri" panose="020F0502020204030204" pitchFamily="34" charset="0"/>
              </a:rPr>
              <a:t>Chapter 126 of the Acts of 2022 (</a:t>
            </a:r>
            <a:r>
              <a:rPr lang="en-US" sz="1100" b="1" u="sng" dirty="0">
                <a:latin typeface="Calibri" panose="020F0502020204030204" pitchFamily="34" charset="0"/>
              </a:rPr>
              <a:t>Full text: </a:t>
            </a:r>
            <a:r>
              <a:rPr lang="en-US" sz="1100" b="0" i="0" dirty="0">
                <a:solidFill>
                  <a:srgbClr val="0070C0"/>
                </a:solidFill>
                <a:effectLst/>
                <a:latin typeface="Noto Sans VF"/>
              </a:rPr>
              <a:t> </a:t>
            </a:r>
            <a:r>
              <a:rPr lang="en-US" sz="1100" b="0" i="0" u="none" strike="noStrike" dirty="0">
                <a:solidFill>
                  <a:srgbClr val="0070C0"/>
                </a:solidFill>
                <a:effectLst/>
                <a:latin typeface="Noto Sans VF"/>
                <a:hlinkClick r:id="rId3">
                  <a:extLst>
                    <a:ext uri="{A12FA001-AC4F-418D-AE19-62706E023703}">
                      <ahyp:hlinkClr xmlns:ahyp="http://schemas.microsoft.com/office/drawing/2018/hyperlinkcolor" val="tx"/>
                    </a:ext>
                  </a:extLst>
                </a:hlinkClick>
              </a:rPr>
              <a:t>https://budget.digital.mass.gov/summary/fy23/outside-section/section-144-special-commission-on-state-institutions</a:t>
            </a:r>
            <a:r>
              <a:rPr lang="en-US" sz="1100" b="1" dirty="0">
                <a:solidFill>
                  <a:srgbClr val="0070C0"/>
                </a:solidFill>
                <a:latin typeface="Calibri" panose="020F0502020204030204" pitchFamily="34" charset="0"/>
              </a:rPr>
              <a:t>)</a:t>
            </a:r>
          </a:p>
          <a:p>
            <a:pPr lvl="0"/>
            <a:endParaRPr lang="en-US" sz="1050" b="1" dirty="0">
              <a:latin typeface="Calibri" panose="020F0502020204030204" pitchFamily="34" charset="0"/>
            </a:endParaRPr>
          </a:p>
          <a:p>
            <a:pPr lvl="0"/>
            <a:r>
              <a:rPr lang="en-US" sz="1100" b="1" u="sng" dirty="0">
                <a:latin typeface="Calibri" panose="020F0502020204030204" pitchFamily="34" charset="0"/>
              </a:rPr>
              <a:t>Summary:</a:t>
            </a:r>
          </a:p>
          <a:p>
            <a:pPr lvl="0"/>
            <a:endParaRPr lang="en-US" sz="1050" dirty="0">
              <a:latin typeface="Calibri" panose="020F0502020204030204" pitchFamily="34" charset="0"/>
            </a:endParaRPr>
          </a:p>
          <a:p>
            <a:pPr algn="l"/>
            <a:r>
              <a:rPr lang="en-US" sz="1400" b="0" i="0" dirty="0">
                <a:solidFill>
                  <a:srgbClr val="141414"/>
                </a:solidFill>
                <a:effectLst/>
                <a:latin typeface="Noto Sans VF"/>
              </a:rPr>
              <a:t>There shall be a special commission to study and report on the history of state institutions for people with intellectual or developmental disabilities or mental health conditions in the commonwealth including, but not limited to, the Walter E. Fernald state school and the Metropolitan state hospital.</a:t>
            </a:r>
          </a:p>
          <a:p>
            <a:pPr algn="l"/>
            <a:r>
              <a:rPr lang="en-US" sz="1400" b="0" i="0" dirty="0">
                <a:solidFill>
                  <a:srgbClr val="141414"/>
                </a:solidFill>
                <a:effectLst/>
                <a:latin typeface="Noto Sans VF"/>
              </a:rPr>
              <a:t>The commission shall:</a:t>
            </a:r>
          </a:p>
          <a:p>
            <a:pPr algn="l"/>
            <a:endParaRPr lang="en-US" sz="1400" b="0" i="0" dirty="0">
              <a:solidFill>
                <a:srgbClr val="141414"/>
              </a:solidFill>
              <a:effectLst/>
              <a:latin typeface="Noto Sans VF"/>
            </a:endParaRPr>
          </a:p>
          <a:p>
            <a:pPr marL="685800" lvl="1" indent="-228600">
              <a:spcAft>
                <a:spcPts val="600"/>
              </a:spcAft>
              <a:buFont typeface="+mj-lt"/>
              <a:buAutoNum type="alphaUcPeriod"/>
            </a:pPr>
            <a:r>
              <a:rPr lang="en-US" sz="1400" b="0" i="0" dirty="0">
                <a:solidFill>
                  <a:srgbClr val="141414"/>
                </a:solidFill>
                <a:effectLst/>
                <a:latin typeface="Noto Sans VF"/>
              </a:rPr>
              <a:t>Review existing records in the possession of the commonwealth related to the network of current and former state institutions for people with intellectual or developmental disabilities or mental health conditions;</a:t>
            </a:r>
          </a:p>
          <a:p>
            <a:pPr marL="685800" lvl="1" indent="-228600">
              <a:spcAft>
                <a:spcPts val="600"/>
              </a:spcAft>
              <a:buFont typeface="+mj-lt"/>
              <a:buAutoNum type="alphaUcPeriod"/>
            </a:pPr>
            <a:r>
              <a:rPr lang="en-US" sz="1400" b="0" i="0" dirty="0">
                <a:solidFill>
                  <a:srgbClr val="141414"/>
                </a:solidFill>
                <a:effectLst/>
                <a:latin typeface="Noto Sans VF"/>
              </a:rPr>
              <a:t>Examine the current availability of, and barriers to accessing, records by former residents of such institutions, their descendants and relatives and the general public;</a:t>
            </a:r>
          </a:p>
          <a:p>
            <a:pPr marL="685800" lvl="1" indent="-228600">
              <a:spcAft>
                <a:spcPts val="600"/>
              </a:spcAft>
              <a:buFont typeface="+mj-lt"/>
              <a:buAutoNum type="alphaUcPeriod"/>
            </a:pPr>
            <a:r>
              <a:rPr lang="en-US" sz="1400" b="0" i="0" dirty="0">
                <a:solidFill>
                  <a:srgbClr val="141414"/>
                </a:solidFill>
                <a:effectLst/>
                <a:latin typeface="Noto Sans VF"/>
              </a:rPr>
              <a:t>Assess and compile records of burial locations for the residents who died while in the care of such institutions;</a:t>
            </a:r>
          </a:p>
          <a:p>
            <a:pPr marL="685800" lvl="1" indent="-228600">
              <a:spcAft>
                <a:spcPts val="600"/>
              </a:spcAft>
              <a:buFont typeface="+mj-lt"/>
              <a:buAutoNum type="alphaUcPeriod"/>
            </a:pPr>
            <a:r>
              <a:rPr lang="en-US" sz="1400" b="0" i="0" dirty="0">
                <a:solidFill>
                  <a:srgbClr val="141414"/>
                </a:solidFill>
                <a:effectLst/>
                <a:latin typeface="Noto Sans VF"/>
              </a:rPr>
              <a:t>Determine the likelihood and possible locations of unmarked graves at sites of former state institutions for people with intellectual or developmental disabilities or mental health conditions; and</a:t>
            </a:r>
          </a:p>
          <a:p>
            <a:pPr marL="685800" lvl="1" indent="-228600">
              <a:spcAft>
                <a:spcPts val="600"/>
              </a:spcAft>
              <a:buFont typeface="+mj-lt"/>
              <a:buAutoNum type="alphaUcPeriod"/>
            </a:pPr>
            <a:r>
              <a:rPr lang="en-US" sz="1400" b="0" i="0" dirty="0">
                <a:solidFill>
                  <a:srgbClr val="141414"/>
                </a:solidFill>
                <a:effectLst/>
                <a:latin typeface="Noto Sans VF"/>
              </a:rPr>
              <a:t>Design a framework for public recognition of the commonwealth's guardianship of residents with disabilities throughout history, which may include, but shall not be limited to, recommendations for memorialization and public education on the history and current state of the independent living movement, deinstitutionalization and the inclusion of people with disabilities.</a:t>
            </a:r>
          </a:p>
        </p:txBody>
      </p:sp>
      <p:sp>
        <p:nvSpPr>
          <p:cNvPr id="3" name="Title 2"/>
          <p:cNvSpPr>
            <a:spLocks noGrp="1"/>
          </p:cNvSpPr>
          <p:nvPr>
            <p:ph type="title"/>
          </p:nvPr>
        </p:nvSpPr>
        <p:spPr/>
        <p:txBody>
          <a:bodyPr anchor="ctr" anchorCtr="0"/>
          <a:lstStyle/>
          <a:p>
            <a:r>
              <a:rPr lang="en-US" dirty="0"/>
              <a:t>Commission’s Charge</a:t>
            </a:r>
          </a:p>
        </p:txBody>
      </p:sp>
    </p:spTree>
    <p:extLst>
      <p:ext uri="{BB962C8B-B14F-4D97-AF65-F5344CB8AC3E}">
        <p14:creationId xmlns:p14="http://schemas.microsoft.com/office/powerpoint/2010/main" val="315701316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5342" y="1219200"/>
            <a:ext cx="8155258" cy="5170646"/>
          </a:xfrm>
          <a:prstGeom prst="rect">
            <a:avLst/>
          </a:prstGeom>
        </p:spPr>
        <p:txBody>
          <a:bodyPr wrap="square" lIns="91440" tIns="45720" rIns="91440" bIns="45720" numCol="3" rtlCol="0" anchor="t">
            <a:spAutoFit/>
          </a:bodyPr>
          <a:lstStyle/>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Evelyn Mateo, co-chair </a:t>
            </a:r>
            <a:endParaRPr lang="en-US" sz="1000" dirty="0">
              <a:latin typeface="Calibri"/>
              <a:cs typeface="Calibri"/>
            </a:endParaRPr>
          </a:p>
          <a:p>
            <a:r>
              <a:rPr lang="en-US" sz="1000" dirty="0">
                <a:latin typeface="Calibri"/>
                <a:ea typeface="+mn-lt"/>
                <a:cs typeface="+mn-lt"/>
              </a:rPr>
              <a:t>Department of Mental Health</a:t>
            </a:r>
          </a:p>
          <a:p>
            <a:endParaRPr lang="en-US" sz="1000" b="1" dirty="0">
              <a:latin typeface="Calibri"/>
              <a:ea typeface="+mn-lt"/>
              <a:cs typeface="+mn-lt"/>
            </a:endParaRPr>
          </a:p>
          <a:p>
            <a:r>
              <a:rPr lang="en-US" sz="1000" b="1" dirty="0">
                <a:latin typeface="Calibri"/>
                <a:ea typeface="+mn-lt"/>
                <a:cs typeface="+mn-lt"/>
              </a:rPr>
              <a:t>Matthew Millet, co-chair</a:t>
            </a:r>
          </a:p>
          <a:p>
            <a:r>
              <a:rPr lang="en-US" sz="1000" dirty="0">
                <a:latin typeface="Calibri"/>
                <a:cs typeface="Calibri"/>
              </a:rPr>
              <a:t>Department of Developmental Services</a:t>
            </a:r>
          </a:p>
          <a:p>
            <a:endParaRPr lang="en-US" sz="1000" b="1" dirty="0">
              <a:latin typeface="Calibri"/>
              <a:ea typeface="+mn-lt"/>
              <a:cs typeface="+mn-lt"/>
            </a:endParaRPr>
          </a:p>
          <a:p>
            <a:r>
              <a:rPr lang="en-US" sz="1000" b="1" dirty="0">
                <a:latin typeface="Calibri"/>
                <a:ea typeface="+mn-lt"/>
                <a:cs typeface="+mn-lt"/>
              </a:rPr>
              <a:t>Anne Fracht</a:t>
            </a:r>
            <a:endParaRPr lang="en-US" sz="1000" dirty="0">
              <a:latin typeface="Calibri"/>
              <a:cs typeface="Calibri"/>
            </a:endParaRPr>
          </a:p>
          <a:p>
            <a:r>
              <a:rPr lang="en-US" sz="1000" dirty="0">
                <a:latin typeface="Calibri"/>
                <a:ea typeface="+mn-lt"/>
                <a:cs typeface="+mn-lt"/>
              </a:rPr>
              <a:t>Department of Developmental Services, </a:t>
            </a:r>
          </a:p>
          <a:p>
            <a:r>
              <a:rPr lang="en-US" sz="1000" dirty="0">
                <a:latin typeface="Calibri"/>
                <a:ea typeface="+mn-lt"/>
                <a:cs typeface="+mn-lt"/>
              </a:rPr>
              <a:t>Commissioner’s Seat</a:t>
            </a:r>
          </a:p>
          <a:p>
            <a:endParaRPr lang="en-US" sz="1000" b="1" dirty="0">
              <a:latin typeface="Calibri"/>
              <a:ea typeface="+mn-lt"/>
              <a:cs typeface="+mn-lt"/>
            </a:endParaRPr>
          </a:p>
          <a:p>
            <a:r>
              <a:rPr lang="en-US" sz="1000" b="1" dirty="0">
                <a:latin typeface="Calibri"/>
                <a:ea typeface="+mn-lt"/>
                <a:cs typeface="+mn-lt"/>
              </a:rPr>
              <a:t>Kate Benson</a:t>
            </a:r>
          </a:p>
          <a:p>
            <a:r>
              <a:rPr lang="en-US" sz="1000" dirty="0">
                <a:latin typeface="Calibri"/>
                <a:cs typeface="Calibri"/>
              </a:rPr>
              <a:t>Department of Mental Health,</a:t>
            </a:r>
          </a:p>
          <a:p>
            <a:r>
              <a:rPr lang="en-US" sz="1000" dirty="0">
                <a:latin typeface="Calibri"/>
                <a:cs typeface="Calibri"/>
              </a:rPr>
              <a:t>Commissioner’s Seat</a:t>
            </a:r>
          </a:p>
          <a:p>
            <a:endParaRPr lang="en-US" sz="1000" dirty="0">
              <a:latin typeface="Calibri"/>
              <a:cs typeface="Calibri"/>
            </a:endParaRPr>
          </a:p>
          <a:p>
            <a:r>
              <a:rPr lang="en-US" sz="1000" b="1" dirty="0">
                <a:latin typeface="Calibri"/>
                <a:ea typeface="+mn-lt"/>
                <a:cs typeface="+mn-lt"/>
              </a:rPr>
              <a:t>J. Michael Comeau</a:t>
            </a:r>
            <a:endParaRPr lang="en-US" sz="1000" dirty="0">
              <a:latin typeface="Calibri"/>
              <a:cs typeface="Calibri"/>
            </a:endParaRPr>
          </a:p>
          <a:p>
            <a:r>
              <a:rPr lang="en-US" sz="1000" dirty="0">
                <a:latin typeface="Calibri"/>
                <a:ea typeface="+mn-lt"/>
                <a:cs typeface="+mn-lt"/>
              </a:rPr>
              <a:t>Archives Division in the Department of the State Secretary</a:t>
            </a: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Mary Mahon McCauley</a:t>
            </a:r>
            <a:endParaRPr lang="en-US" sz="1000" dirty="0">
              <a:latin typeface="Calibri"/>
              <a:cs typeface="Calibri"/>
            </a:endParaRPr>
          </a:p>
          <a:p>
            <a:r>
              <a:rPr lang="en-US" sz="1000" dirty="0">
                <a:latin typeface="Calibri"/>
                <a:ea typeface="+mn-lt"/>
                <a:cs typeface="+mn-lt"/>
              </a:rPr>
              <a:t>Massachusetts Office on Disability </a:t>
            </a:r>
          </a:p>
          <a:p>
            <a:endParaRPr lang="en-US" sz="1000" b="1" dirty="0">
              <a:latin typeface="Calibri"/>
              <a:ea typeface="+mn-lt"/>
              <a:cs typeface="+mn-lt"/>
            </a:endParaRPr>
          </a:p>
          <a:p>
            <a:r>
              <a:rPr lang="en-US" sz="1000" b="1" dirty="0">
                <a:latin typeface="Calibri"/>
                <a:ea typeface="+mn-lt"/>
                <a:cs typeface="+mn-lt"/>
              </a:rPr>
              <a:t>Alex Green</a:t>
            </a:r>
          </a:p>
          <a:p>
            <a:r>
              <a:rPr lang="en-US" sz="1000" dirty="0">
                <a:latin typeface="Calibri"/>
                <a:ea typeface="+mn-lt"/>
                <a:cs typeface="+mn-lt"/>
              </a:rPr>
              <a:t>The Arc of Massachusetts</a:t>
            </a:r>
          </a:p>
          <a:p>
            <a:endParaRPr lang="en-US" sz="1000" dirty="0">
              <a:latin typeface="Calibri"/>
              <a:cs typeface="Calibri"/>
            </a:endParaRPr>
          </a:p>
          <a:p>
            <a:r>
              <a:rPr lang="en-US" sz="1000" b="1" dirty="0">
                <a:latin typeface="Calibri"/>
                <a:ea typeface="+mn-lt"/>
                <a:cs typeface="+mn-lt"/>
              </a:rPr>
              <a:t>Reggie Clark </a:t>
            </a:r>
          </a:p>
          <a:p>
            <a:r>
              <a:rPr lang="en-US" sz="1000" dirty="0">
                <a:latin typeface="Calibri"/>
                <a:ea typeface="+mn-lt"/>
                <a:cs typeface="+mn-lt"/>
              </a:rPr>
              <a:t>Massachusetts Advocates Standing Strong (MASS)</a:t>
            </a:r>
          </a:p>
          <a:p>
            <a:endParaRPr lang="en-US" sz="1000" dirty="0">
              <a:latin typeface="Calibri"/>
              <a:ea typeface="+mn-lt"/>
              <a:cs typeface="+mn-lt"/>
            </a:endParaRPr>
          </a:p>
          <a:p>
            <a:r>
              <a:rPr lang="en-US" sz="1000" b="1" dirty="0">
                <a:latin typeface="Calibri"/>
                <a:ea typeface="+mn-lt"/>
                <a:cs typeface="+mn-lt"/>
              </a:rPr>
              <a:t>Richard </a:t>
            </a:r>
            <a:r>
              <a:rPr lang="en-US" sz="1000" b="1" dirty="0" err="1">
                <a:latin typeface="Calibri"/>
                <a:ea typeface="+mn-lt"/>
                <a:cs typeface="+mn-lt"/>
              </a:rPr>
              <a:t>Krant</a:t>
            </a:r>
            <a:endParaRPr lang="en-US" sz="1000" b="1" dirty="0">
              <a:latin typeface="Calibri"/>
              <a:ea typeface="+mn-lt"/>
              <a:cs typeface="+mn-lt"/>
            </a:endParaRPr>
          </a:p>
          <a:p>
            <a:r>
              <a:rPr lang="en-US" sz="1000" dirty="0">
                <a:latin typeface="Calibri"/>
                <a:ea typeface="+mn-lt"/>
                <a:cs typeface="+mn-lt"/>
              </a:rPr>
              <a:t>Wrentham Development Center</a:t>
            </a:r>
          </a:p>
          <a:p>
            <a:endParaRPr lang="en-US" sz="1000" dirty="0">
              <a:latin typeface="Calibri"/>
              <a:ea typeface="+mn-lt"/>
              <a:cs typeface="+mn-lt"/>
            </a:endParaRPr>
          </a:p>
          <a:p>
            <a:r>
              <a:rPr lang="en-US" sz="1000" b="1" dirty="0">
                <a:latin typeface="Calibri"/>
                <a:ea typeface="+mn-lt"/>
                <a:cs typeface="+mn-lt"/>
              </a:rPr>
              <a:t>Rania Kelly</a:t>
            </a:r>
            <a:endParaRPr lang="en-US" sz="1000" dirty="0">
              <a:latin typeface="Calibri"/>
              <a:ea typeface="+mn-lt"/>
              <a:cs typeface="+mn-lt"/>
            </a:endParaRPr>
          </a:p>
          <a:p>
            <a:r>
              <a:rPr lang="en-US" sz="1000" dirty="0" err="1">
                <a:latin typeface="Calibri"/>
                <a:ea typeface="+mn-lt"/>
                <a:cs typeface="+mn-lt"/>
              </a:rPr>
              <a:t>MassFamilies</a:t>
            </a:r>
            <a:endParaRPr lang="en-US" sz="1000" dirty="0">
              <a:latin typeface="Calibri"/>
              <a:cs typeface="Calibri"/>
            </a:endParaRPr>
          </a:p>
          <a:p>
            <a:endParaRPr lang="en-US" sz="1000" b="1" dirty="0">
              <a:latin typeface="Calibri"/>
              <a:ea typeface="+mn-lt"/>
              <a:cs typeface="+mn-lt"/>
            </a:endParaRPr>
          </a:p>
          <a:p>
            <a:r>
              <a:rPr lang="en-US" sz="1000" b="1" dirty="0">
                <a:latin typeface="Calibri"/>
                <a:ea typeface="+mn-lt"/>
                <a:cs typeface="+mn-lt"/>
              </a:rPr>
              <a:t>June Sauvageau</a:t>
            </a:r>
          </a:p>
          <a:p>
            <a:r>
              <a:rPr lang="en-US" sz="1000" dirty="0">
                <a:latin typeface="Calibri"/>
                <a:cs typeface="Calibri"/>
              </a:rPr>
              <a:t>Northeast Independent Living Program</a:t>
            </a:r>
          </a:p>
          <a:p>
            <a:r>
              <a:rPr lang="en-US" sz="1000" dirty="0">
                <a:latin typeface="Calibri"/>
                <a:cs typeface="Calibri"/>
              </a:rPr>
              <a:t> </a:t>
            </a:r>
          </a:p>
          <a:p>
            <a:r>
              <a:rPr lang="en-US" sz="1000" b="1" dirty="0">
                <a:latin typeface="Calibri"/>
                <a:ea typeface="+mn-lt"/>
                <a:cs typeface="+mn-lt"/>
              </a:rPr>
              <a:t>Elisa </a:t>
            </a:r>
            <a:r>
              <a:rPr lang="en-US" sz="1000" b="1" dirty="0" err="1">
                <a:latin typeface="Calibri"/>
                <a:ea typeface="+mn-lt"/>
                <a:cs typeface="+mn-lt"/>
              </a:rPr>
              <a:t>Aronne</a:t>
            </a:r>
            <a:endParaRPr lang="en-US" sz="1000" b="1" dirty="0">
              <a:latin typeface="Calibri"/>
              <a:ea typeface="+mn-lt"/>
              <a:cs typeface="+mn-lt"/>
            </a:endParaRPr>
          </a:p>
          <a:p>
            <a:r>
              <a:rPr lang="en-US" sz="1000" dirty="0">
                <a:latin typeface="Calibri"/>
                <a:ea typeface="+mn-lt"/>
                <a:cs typeface="+mn-lt"/>
              </a:rPr>
              <a:t>Wrentham Developmental Center</a:t>
            </a: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ea typeface="+mn-lt"/>
              <a:cs typeface="+mn-lt"/>
            </a:endParaRPr>
          </a:p>
          <a:p>
            <a:endParaRPr lang="en-US" sz="1000" dirty="0">
              <a:latin typeface="Calibri"/>
              <a:cs typeface="Calibri"/>
            </a:endParaRPr>
          </a:p>
          <a:p>
            <a:r>
              <a:rPr lang="en-US" sz="1000" b="1" dirty="0">
                <a:latin typeface="Calibri"/>
                <a:ea typeface="+mn-lt"/>
                <a:cs typeface="+mn-lt"/>
              </a:rPr>
              <a:t>Brenda Rankin</a:t>
            </a:r>
            <a:endParaRPr lang="en-US" sz="1000" dirty="0">
              <a:latin typeface="Calibri"/>
              <a:cs typeface="Calibri"/>
            </a:endParaRPr>
          </a:p>
          <a:p>
            <a:r>
              <a:rPr lang="en-US" sz="1000" dirty="0">
                <a:latin typeface="Calibri"/>
                <a:ea typeface="+mn-lt"/>
                <a:cs typeface="+mn-lt"/>
              </a:rPr>
              <a:t>Wrentham Developmental Center</a:t>
            </a:r>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Mary-Louise White</a:t>
            </a:r>
          </a:p>
          <a:p>
            <a:r>
              <a:rPr lang="en-US" sz="1000" dirty="0">
                <a:latin typeface="Calibri"/>
                <a:ea typeface="+mn-lt"/>
                <a:cs typeface="+mn-lt"/>
              </a:rPr>
              <a:t>Department of Mental Health</a:t>
            </a:r>
          </a:p>
          <a:p>
            <a:endParaRPr lang="en-US" sz="1000" dirty="0">
              <a:latin typeface="Calibri"/>
              <a:cs typeface="Calibri"/>
            </a:endParaRPr>
          </a:p>
          <a:p>
            <a:r>
              <a:rPr lang="en-US" sz="1000" b="1" dirty="0">
                <a:latin typeface="Calibri"/>
                <a:ea typeface="+mn-lt"/>
                <a:cs typeface="+mn-lt"/>
              </a:rPr>
              <a:t>Vesper Moore</a:t>
            </a:r>
          </a:p>
          <a:p>
            <a:r>
              <a:rPr lang="en-US" sz="1000" dirty="0">
                <a:latin typeface="Calibri"/>
                <a:ea typeface="+mn-lt"/>
                <a:cs typeface="+mn-lt"/>
              </a:rPr>
              <a:t>Kiva Centers</a:t>
            </a:r>
          </a:p>
          <a:p>
            <a:endParaRPr lang="en-US" sz="1000" dirty="0">
              <a:latin typeface="Calibri"/>
              <a:cs typeface="Calibri"/>
            </a:endParaRPr>
          </a:p>
          <a:p>
            <a:r>
              <a:rPr lang="en-US" sz="1000" b="1" dirty="0">
                <a:latin typeface="Calibri"/>
                <a:ea typeface="+mn-lt"/>
                <a:cs typeface="+mn-lt"/>
              </a:rPr>
              <a:t>To be named</a:t>
            </a:r>
          </a:p>
          <a:p>
            <a:r>
              <a:rPr lang="en-US" sz="1000" dirty="0">
                <a:latin typeface="Calibri"/>
                <a:cs typeface="Calibri"/>
              </a:rPr>
              <a:t>Hogan Regional Center</a:t>
            </a:r>
          </a:p>
          <a:p>
            <a:endParaRPr lang="en-US" sz="1000" dirty="0">
              <a:latin typeface="Calibri"/>
              <a:cs typeface="Calibri"/>
            </a:endParaRPr>
          </a:p>
          <a:p>
            <a:endParaRPr lang="en-US" sz="1000" dirty="0">
              <a:latin typeface="Calibri"/>
              <a:cs typeface="Calibri"/>
            </a:endParaRPr>
          </a:p>
          <a:p>
            <a:endParaRPr lang="en-US" sz="1000" b="1" dirty="0">
              <a:latin typeface="Calibri"/>
              <a:ea typeface="+mn-lt"/>
              <a:cs typeface="+mn-lt"/>
            </a:endParaRPr>
          </a:p>
          <a:p>
            <a:endParaRPr lang="en-US" sz="1000" b="1" dirty="0">
              <a:latin typeface="Calibri"/>
              <a:ea typeface="+mn-lt"/>
              <a:cs typeface="+mn-lt"/>
            </a:endParaRPr>
          </a:p>
          <a:p>
            <a:endParaRPr lang="en-US" sz="1000" dirty="0">
              <a:latin typeface="Calibri"/>
              <a:cs typeface="Calibri"/>
            </a:endParaRPr>
          </a:p>
          <a:p>
            <a:endParaRPr lang="en-US" sz="1000" dirty="0">
              <a:latin typeface="Calibri"/>
              <a:cs typeface="Calibri"/>
            </a:endParaRPr>
          </a:p>
          <a:p>
            <a:endParaRPr lang="en-US" sz="1000" b="1" dirty="0">
              <a:latin typeface="Calibri" panose="020F0502020204030204" pitchFamily="34" charset="0"/>
              <a:cs typeface="Calibri"/>
            </a:endParaRPr>
          </a:p>
        </p:txBody>
      </p:sp>
      <p:sp>
        <p:nvSpPr>
          <p:cNvPr id="3" name="Title 2"/>
          <p:cNvSpPr>
            <a:spLocks noGrp="1"/>
          </p:cNvSpPr>
          <p:nvPr>
            <p:ph type="title"/>
          </p:nvPr>
        </p:nvSpPr>
        <p:spPr/>
        <p:txBody>
          <a:bodyPr anchor="ctr" anchorCtr="0"/>
          <a:lstStyle/>
          <a:p>
            <a:r>
              <a:rPr lang="en-US" dirty="0"/>
              <a:t>Commission Members</a:t>
            </a:r>
          </a:p>
        </p:txBody>
      </p:sp>
    </p:spTree>
    <p:extLst>
      <p:ext uri="{BB962C8B-B14F-4D97-AF65-F5344CB8AC3E}">
        <p14:creationId xmlns:p14="http://schemas.microsoft.com/office/powerpoint/2010/main" val="389890103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8305800" cy="4154984"/>
          </a:xfrm>
          <a:prstGeom prst="rect">
            <a:avLst/>
          </a:prstGeom>
        </p:spPr>
        <p:txBody>
          <a:bodyPr wrap="square" lIns="91440" tIns="45720" rIns="91440" bIns="45720" rtlCol="0" anchor="t">
            <a:spAutoFit/>
          </a:bodyPr>
          <a:lstStyle/>
          <a:p>
            <a:r>
              <a:rPr lang="en-US" sz="2200" b="1" u="sng" dirty="0">
                <a:solidFill>
                  <a:schemeClr val="dk1"/>
                </a:solidFill>
                <a:latin typeface="Calibri" panose="020F0502020204030204" pitchFamily="34" charset="0"/>
              </a:rPr>
              <a:t>Webpage</a:t>
            </a:r>
          </a:p>
          <a:p>
            <a:r>
              <a:rPr lang="en-US" sz="2200" dirty="0">
                <a:solidFill>
                  <a:schemeClr val="dk1"/>
                </a:solidFill>
                <a:latin typeface="Calibri" panose="020F0502020204030204" pitchFamily="34" charset="0"/>
              </a:rPr>
              <a:t>Approved minutes and presentations from Commission meetings will be posted on the Commission’s Mass.gov webpage:</a:t>
            </a:r>
          </a:p>
          <a:p>
            <a:endParaRPr lang="en-US" sz="2200" dirty="0">
              <a:solidFill>
                <a:schemeClr val="dk1"/>
              </a:solidFill>
              <a:latin typeface="Calibri" panose="020F0502020204030204" pitchFamily="34" charset="0"/>
            </a:endParaRPr>
          </a:p>
          <a:p>
            <a:r>
              <a:rPr lang="en-US" sz="2200" u="sng" dirty="0">
                <a:solidFill>
                  <a:srgbClr val="0070C0"/>
                </a:solidFill>
                <a:latin typeface="Calibri" panose="020F0502020204030204" pitchFamily="34" charset="0"/>
                <a:hlinkClick r:id="rId2">
                  <a:extLst>
                    <a:ext uri="{A12FA001-AC4F-418D-AE19-62706E023703}">
                      <ahyp:hlinkClr xmlns:ahyp="http://schemas.microsoft.com/office/drawing/2018/hyperlinkcolor" val="tx"/>
                    </a:ext>
                  </a:extLst>
                </a:hlinkClick>
              </a:rPr>
              <a:t>https://www.mass.gov/</a:t>
            </a:r>
            <a:r>
              <a:rPr lang="en-US" sz="2200" u="sng" dirty="0">
                <a:solidFill>
                  <a:srgbClr val="0070C0"/>
                </a:solidFill>
                <a:latin typeface="Calibri" panose="020F0502020204030204" pitchFamily="34" charset="0"/>
              </a:rPr>
              <a:t>special-commission-on-state-institutions</a:t>
            </a:r>
          </a:p>
          <a:p>
            <a:endParaRPr lang="en-US" sz="2200" dirty="0">
              <a:solidFill>
                <a:srgbClr val="0070C0"/>
              </a:solidFill>
              <a:latin typeface="Calibri" panose="020F0502020204030204" pitchFamily="34" charset="0"/>
            </a:endParaRPr>
          </a:p>
          <a:p>
            <a:r>
              <a:rPr lang="en-US" sz="2200" b="1" u="sng" dirty="0">
                <a:solidFill>
                  <a:schemeClr val="dk1"/>
                </a:solidFill>
                <a:latin typeface="Calibri" panose="020F0502020204030204" pitchFamily="34" charset="0"/>
              </a:rPr>
              <a:t>Mailbox</a:t>
            </a:r>
          </a:p>
          <a:p>
            <a:r>
              <a:rPr lang="en-US" sz="2200" dirty="0">
                <a:solidFill>
                  <a:schemeClr val="dk1"/>
                </a:solidFill>
                <a:latin typeface="Calibri"/>
                <a:cs typeface="Calibri"/>
              </a:rPr>
              <a:t>General comments and questions may be submitted to the Commission’s mailbox (below) or by clicking on the </a:t>
            </a:r>
            <a:r>
              <a:rPr lang="en-US" sz="2200" i="1" dirty="0">
                <a:solidFill>
                  <a:schemeClr val="dk1"/>
                </a:solidFill>
                <a:latin typeface="Calibri"/>
                <a:cs typeface="Calibri"/>
              </a:rPr>
              <a:t>Contact Us</a:t>
            </a:r>
            <a:r>
              <a:rPr lang="en-US" sz="2200" dirty="0">
                <a:solidFill>
                  <a:schemeClr val="dk1"/>
                </a:solidFill>
                <a:latin typeface="Calibri"/>
                <a:cs typeface="Calibri"/>
              </a:rPr>
              <a:t> link on the Mass.gov webpage.</a:t>
            </a:r>
          </a:p>
          <a:p>
            <a:endParaRPr lang="en-US" sz="2200" dirty="0">
              <a:solidFill>
                <a:schemeClr val="dk1"/>
              </a:solidFill>
              <a:latin typeface="Calibri" panose="020F0502020204030204" pitchFamily="34" charset="0"/>
            </a:endParaRPr>
          </a:p>
          <a:p>
            <a:r>
              <a:rPr lang="en-US" sz="2200" dirty="0">
                <a:solidFill>
                  <a:srgbClr val="0070C0"/>
                </a:solidFill>
                <a:latin typeface="Calibri" panose="020F0502020204030204" pitchFamily="34" charset="0"/>
                <a:hlinkClick r:id="rId3">
                  <a:extLst>
                    <a:ext uri="{A12FA001-AC4F-418D-AE19-62706E023703}">
                      <ahyp:hlinkClr xmlns:ahyp="http://schemas.microsoft.com/office/drawing/2018/hyperlinkcolor" val="tx"/>
                    </a:ext>
                  </a:extLst>
                </a:hlinkClick>
              </a:rPr>
              <a:t>SCSI@mass.gov</a:t>
            </a:r>
            <a:endParaRPr lang="en-US" sz="2200" dirty="0">
              <a:solidFill>
                <a:srgbClr val="0070C0"/>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Commission Webpage and Mailbox</a:t>
            </a:r>
          </a:p>
        </p:txBody>
      </p:sp>
    </p:spTree>
    <p:extLst>
      <p:ext uri="{BB962C8B-B14F-4D97-AF65-F5344CB8AC3E}">
        <p14:creationId xmlns:p14="http://schemas.microsoft.com/office/powerpoint/2010/main" val="412512434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321004"/>
            <a:ext cx="8305800" cy="1107996"/>
          </a:xfrm>
          <a:prstGeom prst="rect">
            <a:avLst/>
          </a:prstGeom>
        </p:spPr>
        <p:txBody>
          <a:bodyPr wrap="square" rtlCol="0">
            <a:spAutoFit/>
          </a:bodyPr>
          <a:lstStyle/>
          <a:p>
            <a:r>
              <a:rPr lang="en-US" sz="2200" i="1" dirty="0">
                <a:solidFill>
                  <a:schemeClr val="dk1"/>
                </a:solidFill>
                <a:latin typeface="Calibri" panose="020F0502020204030204" pitchFamily="34" charset="0"/>
              </a:rPr>
              <a:t>Additional meetings to be scheduled in the coming weeks</a:t>
            </a:r>
          </a:p>
          <a:p>
            <a:endParaRPr lang="en-US" sz="2200" dirty="0">
              <a:solidFill>
                <a:schemeClr val="dk1"/>
              </a:solidFill>
              <a:latin typeface="Calibri" panose="020F0502020204030204" pitchFamily="34" charset="0"/>
            </a:endParaRPr>
          </a:p>
          <a:p>
            <a:endParaRPr lang="en-US" sz="2200" dirty="0">
              <a:solidFill>
                <a:schemeClr val="dk1"/>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Next Steps</a:t>
            </a:r>
          </a:p>
        </p:txBody>
      </p:sp>
    </p:spTree>
    <p:extLst>
      <p:ext uri="{BB962C8B-B14F-4D97-AF65-F5344CB8AC3E}">
        <p14:creationId xmlns:p14="http://schemas.microsoft.com/office/powerpoint/2010/main" val="75923656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3EC507CF3D814C891D1408D57845A8" ma:contentTypeVersion="14" ma:contentTypeDescription="Create a new document." ma:contentTypeScope="" ma:versionID="55df0abea15101e72cea0b3158a46f90">
  <xsd:schema xmlns:xsd="http://www.w3.org/2001/XMLSchema" xmlns:xs="http://www.w3.org/2001/XMLSchema" xmlns:p="http://schemas.microsoft.com/office/2006/metadata/properties" xmlns:ns2="e1196768-4157-4d80-b3c6-79cf9493a5fe" xmlns:ns3="5f8eec94-f1e8-4333-9199-0fcb2e707b9d" targetNamespace="http://schemas.microsoft.com/office/2006/metadata/properties" ma:root="true" ma:fieldsID="f8402dcdfca84f6e2a059384847ffb09" ns2:_="" ns3:_="">
    <xsd:import namespace="e1196768-4157-4d80-b3c6-79cf9493a5fe"/>
    <xsd:import namespace="5f8eec94-f1e8-4333-9199-0fcb2e707b9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196768-4157-4d80-b3c6-79cf9493a5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f8eec94-f1e8-4333-9199-0fcb2e707b9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033965b-dcc6-4f7a-862c-ab8aa33e72ed}" ma:internalName="TaxCatchAll" ma:showField="CatchAllData" ma:web="5f8eec94-f1e8-4333-9199-0fcb2e707b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196768-4157-4d80-b3c6-79cf9493a5fe">
      <Terms xmlns="http://schemas.microsoft.com/office/infopath/2007/PartnerControls"/>
    </lcf76f155ced4ddcb4097134ff3c332f>
    <TaxCatchAll xmlns="5f8eec94-f1e8-4333-9199-0fcb2e707b9d" xsi:nil="true"/>
  </documentManagement>
</p:properties>
</file>

<file path=customXml/itemProps1.xml><?xml version="1.0" encoding="utf-8"?>
<ds:datastoreItem xmlns:ds="http://schemas.openxmlformats.org/officeDocument/2006/customXml" ds:itemID="{98D1BA9A-3E44-4ADB-89E2-4288824F0874}">
  <ds:schemaRefs>
    <ds:schemaRef ds:uri="http://schemas.microsoft.com/sharepoint/v3/contenttype/forms"/>
  </ds:schemaRefs>
</ds:datastoreItem>
</file>

<file path=customXml/itemProps2.xml><?xml version="1.0" encoding="utf-8"?>
<ds:datastoreItem xmlns:ds="http://schemas.openxmlformats.org/officeDocument/2006/customXml" ds:itemID="{64B302D8-5E27-4D28-8CEB-EBEF5D58D2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196768-4157-4d80-b3c6-79cf9493a5fe"/>
    <ds:schemaRef ds:uri="5f8eec94-f1e8-4333-9199-0fcb2e707b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927961-6221-4E56-B700-2DB677A4FD9F}">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e1196768-4157-4d80-b3c6-79cf9493a5fe"/>
    <ds:schemaRef ds:uri="http://purl.org/dc/terms/"/>
    <ds:schemaRef ds:uri="http://schemas.openxmlformats.org/package/2006/metadata/core-properties"/>
    <ds:schemaRef ds:uri="5f8eec94-f1e8-4333-9199-0fcb2e707b9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8191</TotalTime>
  <Words>536</Words>
  <Application>Microsoft Office PowerPoint</Application>
  <PresentationFormat>On-screen Show (4:3)</PresentationFormat>
  <Paragraphs>146</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1_Blue Presentation Template - MA HHS - small logos</vt:lpstr>
      <vt:lpstr>PowerPoint Presentation</vt:lpstr>
      <vt:lpstr>Agenda</vt:lpstr>
      <vt:lpstr>Open Meeting Law and Conflict of Interest</vt:lpstr>
      <vt:lpstr>Commission’s Charge</vt:lpstr>
      <vt:lpstr>Commission Members</vt:lpstr>
      <vt:lpstr>Commission Webpage and Mailbox</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McEvoy, Meghan (EHS)</cp:lastModifiedBy>
  <cp:revision>752</cp:revision>
  <cp:lastPrinted>2021-10-26T16:43:30Z</cp:lastPrinted>
  <dcterms:created xsi:type="dcterms:W3CDTF">2014-04-27T20:43:35Z</dcterms:created>
  <dcterms:modified xsi:type="dcterms:W3CDTF">2023-07-19T14:01:31Z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0x010100023EC507CF3D814C891D1408D57845A8</vt:lpwstr>
  </property>
  <property fmtid="{D5CDD505-2E9C-101B-9397-08002B2CF9AE}" pid="3" name="MediaServiceImageTags">
    <vt:lpwstr/>
  </property>
</Properties>
</file>