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sldIdLst>
    <p:sldId id="264" r:id="rId2"/>
    <p:sldId id="263" r:id="rId3"/>
    <p:sldId id="321" r:id="rId4"/>
    <p:sldId id="334" r:id="rId5"/>
    <p:sldId id="323" r:id="rId6"/>
    <p:sldId id="332" r:id="rId7"/>
    <p:sldId id="333" r:id="rId8"/>
    <p:sldId id="331" r:id="rId9"/>
    <p:sldId id="325" r:id="rId10"/>
    <p:sldId id="328" r:id="rId11"/>
    <p:sldId id="329" r:id="rId12"/>
    <p:sldId id="326" r:id="rId1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D7E2"/>
    <a:srgbClr val="EBEBEB"/>
    <a:srgbClr val="FFFFFF"/>
    <a:srgbClr val="000000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3" autoAdjust="0"/>
    <p:restoredTop sz="96036" autoAdjust="0"/>
  </p:normalViewPr>
  <p:slideViewPr>
    <p:cSldViewPr snapToGrid="0">
      <p:cViewPr varScale="1">
        <p:scale>
          <a:sx n="107" d="100"/>
          <a:sy n="107" d="100"/>
        </p:scale>
        <p:origin x="1656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19017A4-8F26-4153-BA95-7ED591F08457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F35F580-92D4-4F7D-A5B8-85E3F36E7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543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person, indoor, wooden&#10;&#10;Description automatically generated">
            <a:extLst>
              <a:ext uri="{FF2B5EF4-FFF2-40B4-BE49-F238E27FC236}">
                <a16:creationId xmlns:a16="http://schemas.microsoft.com/office/drawing/2014/main" id="{90773CA0-0E4A-42BC-962D-65DF508804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7" b="37271"/>
          <a:stretch/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B5F8A12-AB59-4257-9F58-804E8C523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 anchor="b"/>
          <a:lstStyle>
            <a:lvl1pPr>
              <a:defRPr sz="6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53531E2-E9BD-493C-B932-B2DA2FB25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367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Bullets"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63876"/>
            <a:ext cx="2620771" cy="5246423"/>
          </a:xfrm>
          <a:prstGeom prst="rect">
            <a:avLst/>
          </a:prstGeom>
          <a:noFill/>
          <a:effectLst/>
        </p:spPr>
        <p:txBody>
          <a:bodyPr>
            <a:normAutofit/>
          </a:bodyPr>
          <a:lstStyle>
            <a:lvl1pPr algn="r">
              <a:defRPr lang="en-US" sz="3400" kern="1200" dirty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6964" y="952500"/>
            <a:ext cx="4783328" cy="5257800"/>
          </a:xfrm>
          <a:prstGeom prst="rect">
            <a:avLst/>
          </a:prstGeom>
          <a:noFill/>
          <a:effectLst/>
        </p:spPr>
        <p:txBody>
          <a:bodyPr>
            <a:normAutofit/>
          </a:bodyPr>
          <a:lstStyle>
            <a:lvl1pPr>
              <a:defRPr lang="en-US" sz="2800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2400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2400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2400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2400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0740D978-AB23-4DCF-BF91-11231B4824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45427" y="6210299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FD7D31D7-C307-4FA1-BEDB-36C3BDDEEB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829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0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391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FULL"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4DFD6DD-1027-453C-ACE6-86E5B2A1AD41}"/>
              </a:ext>
            </a:extLst>
          </p:cNvPr>
          <p:cNvSpPr/>
          <p:nvPr userDrawn="1"/>
        </p:nvSpPr>
        <p:spPr>
          <a:xfrm>
            <a:off x="241173" y="320040"/>
            <a:ext cx="8661654" cy="621792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297" y="1783196"/>
            <a:ext cx="8127373" cy="4608079"/>
          </a:xfrm>
          <a:prstGeom prst="rect">
            <a:avLst/>
          </a:prstGeom>
          <a:noFill/>
          <a:effectLst/>
        </p:spPr>
        <p:txBody>
          <a:bodyPr>
            <a:normAutofit/>
          </a:bodyPr>
          <a:lstStyle>
            <a:lvl1pPr>
              <a:defRPr lang="en-US" sz="2800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2100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2100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2100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2100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0AE4CE4-FEE6-4C66-8388-F143A4904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298" y="320040"/>
            <a:ext cx="8127374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lang="en-US" sz="3400" kern="1200" dirty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B4D699C-E589-4DB2-8172-CFC8B3BAD1A7}"/>
              </a:ext>
            </a:extLst>
          </p:cNvPr>
          <p:cNvCxnSpPr/>
          <p:nvPr userDrawn="1"/>
        </p:nvCxnSpPr>
        <p:spPr>
          <a:xfrm>
            <a:off x="479297" y="1645603"/>
            <a:ext cx="812737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302F6AE1-9EB3-4869-9DEA-915B26B7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45427" y="6210299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FD7D31D7-C307-4FA1-BEDB-36C3BDDEEB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3200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0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1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1C08E73-DCE8-4784-B914-D0C6AC7B0CB7}"/>
              </a:ext>
            </a:extLst>
          </p:cNvPr>
          <p:cNvSpPr txBox="1">
            <a:spLocks/>
          </p:cNvSpPr>
          <p:nvPr userDrawn="1"/>
        </p:nvSpPr>
        <p:spPr>
          <a:xfrm>
            <a:off x="628650" y="963876"/>
            <a:ext cx="2620771" cy="5246423"/>
          </a:xfrm>
          <a:prstGeom prst="rect">
            <a:avLst/>
          </a:prstGeom>
          <a:noFill/>
          <a:effectLst/>
        </p:spPr>
        <p:txBody>
          <a:bodyPr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400" kern="1200" dirty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8F45916-C096-4C35-B10E-17B786F1082B}"/>
              </a:ext>
            </a:extLst>
          </p:cNvPr>
          <p:cNvSpPr txBox="1">
            <a:spLocks/>
          </p:cNvSpPr>
          <p:nvPr userDrawn="1"/>
        </p:nvSpPr>
        <p:spPr>
          <a:xfrm>
            <a:off x="3656964" y="963876"/>
            <a:ext cx="4783328" cy="383182"/>
          </a:xfrm>
          <a:prstGeom prst="rect">
            <a:avLst/>
          </a:prstGeom>
          <a:noFill/>
          <a:effectLst/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100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100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100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100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100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D939DC-A8EF-4018-9A41-517DC0833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15C8155-C7CF-4D12-89A6-E7D33F265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FA938FD-BA31-427D-B338-EC65A9102FA0}"/>
              </a:ext>
            </a:extLst>
          </p:cNvPr>
          <p:cNvCxnSpPr/>
          <p:nvPr userDrawn="1"/>
        </p:nvCxnSpPr>
        <p:spPr>
          <a:xfrm flipV="1">
            <a:off x="3490722" y="963876"/>
            <a:ext cx="0" cy="10935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9A3A6137-B4A3-4704-BE93-4B12276092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45427" y="6210299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FD7D31D7-C307-4FA1-BEDB-36C3BDDEEB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788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E0C336B-DBB9-4152-AC1A-6AF30EA43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Commission to Study State &amp; Teacher Retirees’ COLA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2D081F-4A14-4077-BCB4-08960DCB53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Background Material for Discussion</a:t>
            </a:r>
          </a:p>
          <a:p>
            <a:r>
              <a:rPr lang="en-US" i="1" dirty="0"/>
              <a:t>February 2025</a:t>
            </a:r>
          </a:p>
        </p:txBody>
      </p:sp>
    </p:spTree>
    <p:extLst>
      <p:ext uri="{BB962C8B-B14F-4D97-AF65-F5344CB8AC3E}">
        <p14:creationId xmlns:p14="http://schemas.microsoft.com/office/powerpoint/2010/main" val="826120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D352E1-D5F5-951B-2642-D4C256B917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7D0C4-F797-FFB4-8E60-4B27344D8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36" y="963876"/>
            <a:ext cx="2778793" cy="5246423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Supplemental COLA:        Ohio STRS Model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MTRS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42FA0-49C8-7016-1815-4E108D2BC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6964" y="952500"/>
            <a:ext cx="4958118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Example: MTRS Retirees with 20+ yrs of service, retired for 10+ yrs, with pensions &lt;$50K/yr; and budget amount of $10M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dirty="0"/>
              <a:t>Total Units: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/>
              <a:t>  </a:t>
            </a:r>
            <a:r>
              <a:rPr lang="en-US" sz="2000" dirty="0"/>
              <a:t>Total creditable service:	   429,237 yrs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/>
              <a:t>   Total years retired:	</a:t>
            </a:r>
            <a:r>
              <a:rPr lang="en-US" sz="2000" u="sng" dirty="0"/>
              <a:t>+ 324,539 yrs  </a:t>
            </a:r>
            <a:r>
              <a:rPr lang="en-US" sz="2000" dirty="0"/>
              <a:t>                                  			   753,776 yrs</a:t>
            </a:r>
            <a:endParaRPr lang="en-US" u="sng" dirty="0"/>
          </a:p>
          <a:p>
            <a:pPr marL="0" indent="0">
              <a:buNone/>
            </a:pPr>
            <a:r>
              <a:rPr lang="en-US" dirty="0"/>
              <a:t>Unit Value: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   </a:t>
            </a:r>
            <a:r>
              <a:rPr lang="en-US" sz="2000" dirty="0"/>
              <a:t>Budget amount:	$10,000,000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/>
              <a:t>    Total units:		</a:t>
            </a:r>
            <a:r>
              <a:rPr lang="en-US" sz="2000" u="sng" dirty="0"/>
              <a:t>÷      753,776</a:t>
            </a:r>
            <a:endParaRPr lang="en-US" sz="2000" dirty="0"/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			</a:t>
            </a:r>
            <a:r>
              <a:rPr lang="en-US" sz="2000" dirty="0"/>
              <a:t>$ 13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068985-860F-684D-68F4-C0DCE43239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7D31D7-C307-4FA1-BEDB-36C3BDDEEB2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077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9BE466-CA90-8910-C181-E6D2384627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A3F9C-8DB2-51ED-FCAB-C9CA804BE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73" y="492014"/>
            <a:ext cx="1892427" cy="571828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MTRS Examples</a:t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Supp COLA Range:</a:t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$390 - $1,053</a:t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US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Mean: $646</a:t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US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Median: $633</a:t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US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Average Age: 80</a:t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US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Average Current Pension: $37,480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B6A929-8EAB-361C-B4CE-95535AB909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7D31D7-C307-4FA1-BEDB-36C3BDDEEB20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C6BEB100-60D3-58F9-8915-6DA7A3212C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2510378"/>
              </p:ext>
            </p:extLst>
          </p:nvPr>
        </p:nvGraphicFramePr>
        <p:xfrm>
          <a:off x="2196353" y="479352"/>
          <a:ext cx="6706474" cy="5820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0259">
                  <a:extLst>
                    <a:ext uri="{9D8B030D-6E8A-4147-A177-3AD203B41FA5}">
                      <a16:colId xmlns:a16="http://schemas.microsoft.com/office/drawing/2014/main" val="1768288066"/>
                    </a:ext>
                  </a:extLst>
                </a:gridCol>
                <a:gridCol w="519953">
                  <a:extLst>
                    <a:ext uri="{9D8B030D-6E8A-4147-A177-3AD203B41FA5}">
                      <a16:colId xmlns:a16="http://schemas.microsoft.com/office/drawing/2014/main" val="4229177420"/>
                    </a:ext>
                  </a:extLst>
                </a:gridCol>
                <a:gridCol w="1517407">
                  <a:extLst>
                    <a:ext uri="{9D8B030D-6E8A-4147-A177-3AD203B41FA5}">
                      <a16:colId xmlns:a16="http://schemas.microsoft.com/office/drawing/2014/main" val="3322400247"/>
                    </a:ext>
                  </a:extLst>
                </a:gridCol>
                <a:gridCol w="956852">
                  <a:extLst>
                    <a:ext uri="{9D8B030D-6E8A-4147-A177-3AD203B41FA5}">
                      <a16:colId xmlns:a16="http://schemas.microsoft.com/office/drawing/2014/main" val="519277724"/>
                    </a:ext>
                  </a:extLst>
                </a:gridCol>
                <a:gridCol w="941294">
                  <a:extLst>
                    <a:ext uri="{9D8B030D-6E8A-4147-A177-3AD203B41FA5}">
                      <a16:colId xmlns:a16="http://schemas.microsoft.com/office/drawing/2014/main" val="2650911398"/>
                    </a:ext>
                  </a:extLst>
                </a:gridCol>
                <a:gridCol w="1820709">
                  <a:extLst>
                    <a:ext uri="{9D8B030D-6E8A-4147-A177-3AD203B41FA5}">
                      <a16:colId xmlns:a16="http://schemas.microsoft.com/office/drawing/2014/main" val="1259984454"/>
                    </a:ext>
                  </a:extLst>
                </a:gridCol>
              </a:tblGrid>
              <a:tr h="812373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Retiree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Age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Current  Pension (type)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Years of Service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Years Retired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Supp COLA Amount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989916"/>
                  </a:ext>
                </a:extLst>
              </a:tr>
              <a:tr h="387211">
                <a:tc>
                  <a:txBody>
                    <a:bodyPr/>
                    <a:lstStyle/>
                    <a:p>
                      <a:r>
                        <a:rPr lang="en-US" sz="1600" b="1" dirty="0"/>
                        <a:t>Anne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102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$30,808 (SA)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$13 x 81 = $1,053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874757"/>
                  </a:ext>
                </a:extLst>
              </a:tr>
              <a:tr h="377991">
                <a:tc>
                  <a:txBody>
                    <a:bodyPr/>
                    <a:lstStyle/>
                    <a:p>
                      <a:r>
                        <a:rPr lang="en-US" sz="1600" b="1" dirty="0"/>
                        <a:t>Phyllis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87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$39,114 (SA)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35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$13 x 65 = $845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396559"/>
                  </a:ext>
                </a:extLst>
              </a:tr>
              <a:tr h="405649">
                <a:tc>
                  <a:txBody>
                    <a:bodyPr/>
                    <a:lstStyle/>
                    <a:p>
                      <a:r>
                        <a:rPr lang="en-US" sz="1600" b="1" dirty="0"/>
                        <a:t>Carol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77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$48,911 (R+)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35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$13 x 55 = $605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5865957"/>
                  </a:ext>
                </a:extLst>
              </a:tr>
              <a:tr h="396429">
                <a:tc>
                  <a:txBody>
                    <a:bodyPr/>
                    <a:lstStyle/>
                    <a:p>
                      <a:r>
                        <a:rPr lang="en-US" sz="1600" b="1" dirty="0"/>
                        <a:t>Bernard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84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$49,970 (SA)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35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$13 x 45 = $585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337126"/>
                  </a:ext>
                </a:extLst>
              </a:tr>
              <a:tr h="377254">
                <a:tc>
                  <a:txBody>
                    <a:bodyPr/>
                    <a:lstStyle/>
                    <a:p>
                      <a:r>
                        <a:rPr lang="en-US" sz="1600" b="1" dirty="0"/>
                        <a:t>Rita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95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$36,359 (SA)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$13 x 60 = $780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800029"/>
                  </a:ext>
                </a:extLst>
              </a:tr>
              <a:tr h="344802">
                <a:tc>
                  <a:txBody>
                    <a:bodyPr/>
                    <a:lstStyle/>
                    <a:p>
                      <a:r>
                        <a:rPr lang="en-US" sz="1600" b="1" dirty="0"/>
                        <a:t>Kathy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71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$41,120 (SA)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$13 x 45 = $585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240843"/>
                  </a:ext>
                </a:extLst>
              </a:tr>
              <a:tr h="34480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Michael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67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$45,478 (R+)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$13 x 40 = $520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753330"/>
                  </a:ext>
                </a:extLst>
              </a:tr>
              <a:tr h="34480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Theresa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$22,088 (SA)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$13 x 55 = $605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868457"/>
                  </a:ext>
                </a:extLst>
              </a:tr>
              <a:tr h="37983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Joyce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81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$35,909 (SA)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$13 x 45 = $585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9285383"/>
                  </a:ext>
                </a:extLst>
              </a:tr>
              <a:tr h="37430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Linda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$40,938 (SA)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$13 x 35 = $455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225830"/>
                  </a:ext>
                </a:extLst>
              </a:tr>
              <a:tr h="35033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Paul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86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$24,201 (SA)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$13 x 50 = $650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2537092"/>
                  </a:ext>
                </a:extLst>
              </a:tr>
              <a:tr h="41486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Mary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$29,604 (SA)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$13 x 40 = $520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054058"/>
                  </a:ext>
                </a:extLst>
              </a:tr>
              <a:tr h="51017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Loretta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69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$35,511 (SA)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$13 x 30 = $390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3615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8344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2BE258-8978-5581-6399-976A5071A0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D6019-AC02-9769-487C-ABB5BCB22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36" y="963876"/>
            <a:ext cx="2778793" cy="5246423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Potential Funding Strategies for COLA Improvements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54E1D-6EC7-4762-754D-91BDAF996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6963" y="952500"/>
            <a:ext cx="5146377" cy="525780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Extend funding schedule for existing benefits to 2040 and use difference between current schedule amounts and extended schedule amounts to increase COLA base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Establish supplementary funding schedule (that goes beyond 2040)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Use % of any excess capital gains to pay for supplemental COLA bonuses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Use interest earnings on Stabilization Fund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Use investment gains on MTRS/MSRB assets in PRIT fund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Close loopholes to decrease system liabilities (e.g. normalize service purchase costs based on present value of future benefit increase)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Increase assumed investment rate of return, use savings to fund COLA improvements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25A131-AE58-44FA-2F87-84235A77E0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7D31D7-C307-4FA1-BEDB-36C3BDDEEB2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107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6C346-EFC5-4B3D-9F63-5F595F42F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Discussion Items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67978-8111-4B93-8E49-C26BC79E3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6964" y="952500"/>
            <a:ext cx="4991736" cy="5257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Historical COLAs for State &amp; Teacher Retirees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COLA Base as a % of Average Pension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Impact of inflation and the low COLA base on oldest retirees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Supplemental COLA Options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Define eligibility criteria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Ohio Model with MTRS examples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Potential Funding Strategies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 marL="0" indent="0">
              <a:buNone/>
            </a:pPr>
            <a:r>
              <a:rPr lang="en-US" sz="1400" dirty="0"/>
              <a:t>      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902B23-331E-4447-95C1-9F03D6E291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7D31D7-C307-4FA1-BEDB-36C3BDDEEB2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035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A0510-7F4B-4AEC-B5E2-1540DBEBA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36" y="963876"/>
            <a:ext cx="2778793" cy="5246423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Historical COLAs for State &amp; Teacher Retirees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DFDA1-8B89-416F-BDD1-36617A0DE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56E34-B411-4795-AC00-0EB349BCF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7D31D7-C307-4FA1-BEDB-36C3BDDEEB20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B191376-9829-BFAE-653C-EA8A2DD11B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298090"/>
              </p:ext>
            </p:extLst>
          </p:nvPr>
        </p:nvGraphicFramePr>
        <p:xfrm>
          <a:off x="3745281" y="963876"/>
          <a:ext cx="4547072" cy="4513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3536">
                  <a:extLst>
                    <a:ext uri="{9D8B030D-6E8A-4147-A177-3AD203B41FA5}">
                      <a16:colId xmlns:a16="http://schemas.microsoft.com/office/drawing/2014/main" val="1927857941"/>
                    </a:ext>
                  </a:extLst>
                </a:gridCol>
                <a:gridCol w="2273536">
                  <a:extLst>
                    <a:ext uri="{9D8B030D-6E8A-4147-A177-3AD203B41FA5}">
                      <a16:colId xmlns:a16="http://schemas.microsoft.com/office/drawing/2014/main" val="965041991"/>
                    </a:ext>
                  </a:extLst>
                </a:gridCol>
              </a:tblGrid>
              <a:tr h="644794">
                <a:tc>
                  <a:txBody>
                    <a:bodyPr/>
                    <a:lstStyle/>
                    <a:p>
                      <a:r>
                        <a:rPr lang="en-US" sz="2400" dirty="0"/>
                        <a:t>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COLA BASE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3945983"/>
                  </a:ext>
                </a:extLst>
              </a:tr>
              <a:tr h="644794">
                <a:tc>
                  <a:txBody>
                    <a:bodyPr/>
                    <a:lstStyle/>
                    <a:p>
                      <a:r>
                        <a:rPr lang="en-US" sz="2400" dirty="0"/>
                        <a:t>1971-1980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$ 6,000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4949132"/>
                  </a:ext>
                </a:extLst>
              </a:tr>
              <a:tr h="644794">
                <a:tc>
                  <a:txBody>
                    <a:bodyPr/>
                    <a:lstStyle/>
                    <a:p>
                      <a:r>
                        <a:rPr lang="en-US" sz="2400" dirty="0"/>
                        <a:t>1981-1984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$ 7,000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345168"/>
                  </a:ext>
                </a:extLst>
              </a:tr>
              <a:tr h="644794">
                <a:tc>
                  <a:txBody>
                    <a:bodyPr/>
                    <a:lstStyle/>
                    <a:p>
                      <a:r>
                        <a:rPr lang="en-US" sz="2400" dirty="0"/>
                        <a:t>1985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$ 8,000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3203636"/>
                  </a:ext>
                </a:extLst>
              </a:tr>
              <a:tr h="644794">
                <a:tc>
                  <a:txBody>
                    <a:bodyPr/>
                    <a:lstStyle/>
                    <a:p>
                      <a:r>
                        <a:rPr lang="en-US" sz="2400" dirty="0"/>
                        <a:t>1986-1997*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$ 9,000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6682958"/>
                  </a:ext>
                </a:extLst>
              </a:tr>
              <a:tr h="644794">
                <a:tc>
                  <a:txBody>
                    <a:bodyPr/>
                    <a:lstStyle/>
                    <a:p>
                      <a:r>
                        <a:rPr lang="en-US" sz="2400" dirty="0"/>
                        <a:t>1998-2011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$12,000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1822653"/>
                  </a:ext>
                </a:extLst>
              </a:tr>
              <a:tr h="644794">
                <a:tc>
                  <a:txBody>
                    <a:bodyPr/>
                    <a:lstStyle/>
                    <a:p>
                      <a:r>
                        <a:rPr lang="en-US" sz="2400" dirty="0"/>
                        <a:t>2012-present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$13,000**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58761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59EE11E-B054-4711-B565-B60680D909F7}"/>
              </a:ext>
            </a:extLst>
          </p:cNvPr>
          <p:cNvSpPr txBox="1"/>
          <p:nvPr/>
        </p:nvSpPr>
        <p:spPr>
          <a:xfrm>
            <a:off x="3745280" y="5488810"/>
            <a:ext cx="46950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*No COLAs paid 1989-91, 1993, 1995 and 1997</a:t>
            </a:r>
          </a:p>
          <a:p>
            <a:r>
              <a:rPr lang="en-US" dirty="0"/>
              <a:t>**$13,000 would be approx. $17,300 in today’s dollars.</a:t>
            </a:r>
          </a:p>
        </p:txBody>
      </p:sp>
    </p:spTree>
    <p:extLst>
      <p:ext uri="{BB962C8B-B14F-4D97-AF65-F5344CB8AC3E}">
        <p14:creationId xmlns:p14="http://schemas.microsoft.com/office/powerpoint/2010/main" val="1990765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6BEED9-0F27-B300-75ED-B6CD4A9F87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1CE77-4E3B-E4C0-BF88-1C72E1345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36" y="963876"/>
            <a:ext cx="2778793" cy="5246423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Historical COLAs for State &amp; Teacher Retirees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42F7A-F990-80C5-A4D8-63F4CFD5E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7953" y="952500"/>
            <a:ext cx="5576047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2009 Special Commission on Pensions chaired by Alicia </a:t>
            </a:r>
            <a:r>
              <a:rPr lang="en-US" dirty="0" err="1"/>
              <a:t>Munnell</a:t>
            </a:r>
            <a:r>
              <a:rPr lang="en-US" dirty="0"/>
              <a:t> (BC-CRR) and Peter Diamond (MIT)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COLA Recommendation: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Raise base to $18,000 in $1,000 annual increments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COLA base of $18,000 in 2015 would have been 43% of the average teacher pension at that time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7CEB75-A6AD-15AA-808D-F2D5C0B7F4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7D31D7-C307-4FA1-BEDB-36C3BDDEEB2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212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A0510-7F4B-4AEC-B5E2-1540DBEBA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36" y="963876"/>
            <a:ext cx="2778793" cy="5246423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COLA Base as a Percentage of Average Pension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DFDA1-8B89-416F-BDD1-36617A0DE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56E34-B411-4795-AC00-0EB349BCF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7D31D7-C307-4FA1-BEDB-36C3BDDEEB20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CBCDFEE-A7D0-D20B-7F44-0ECEEA1AA4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511823"/>
              </p:ext>
            </p:extLst>
          </p:nvPr>
        </p:nvGraphicFramePr>
        <p:xfrm>
          <a:off x="3656964" y="963876"/>
          <a:ext cx="4914900" cy="53516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1907">
                  <a:extLst>
                    <a:ext uri="{9D8B030D-6E8A-4147-A177-3AD203B41FA5}">
                      <a16:colId xmlns:a16="http://schemas.microsoft.com/office/drawing/2014/main" val="3786569965"/>
                    </a:ext>
                  </a:extLst>
                </a:gridCol>
                <a:gridCol w="824753">
                  <a:extLst>
                    <a:ext uri="{9D8B030D-6E8A-4147-A177-3AD203B41FA5}">
                      <a16:colId xmlns:a16="http://schemas.microsoft.com/office/drawing/2014/main" val="1616094958"/>
                    </a:ext>
                  </a:extLst>
                </a:gridCol>
                <a:gridCol w="923364">
                  <a:extLst>
                    <a:ext uri="{9D8B030D-6E8A-4147-A177-3AD203B41FA5}">
                      <a16:colId xmlns:a16="http://schemas.microsoft.com/office/drawing/2014/main" val="1085024413"/>
                    </a:ext>
                  </a:extLst>
                </a:gridCol>
                <a:gridCol w="1964876">
                  <a:extLst>
                    <a:ext uri="{9D8B030D-6E8A-4147-A177-3AD203B41FA5}">
                      <a16:colId xmlns:a16="http://schemas.microsoft.com/office/drawing/2014/main" val="3355406186"/>
                    </a:ext>
                  </a:extLst>
                </a:gridCol>
              </a:tblGrid>
              <a:tr h="9366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</a:rPr>
                        <a:t>COLA Base Amount    (as of 2023)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</a:rPr>
                        <a:t># of Systems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</a:rPr>
                        <a:t>% of Systems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</a:rPr>
                        <a:t>Range of  COLA Base as % of Average Benefit (outlier)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2202267"/>
                  </a:ext>
                </a:extLst>
              </a:tr>
              <a:tr h="4338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</a:rPr>
                        <a:t>$12,000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</a:rPr>
                        <a:t>1.9%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</a:rPr>
                        <a:t>40%-42%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9470109"/>
                  </a:ext>
                </a:extLst>
              </a:tr>
              <a:tr h="4338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</a:rPr>
                        <a:t>$13,000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</a:rPr>
                        <a:t>17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</a:rPr>
                        <a:t>16.3%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>
                          <a:effectLst/>
                        </a:rPr>
                        <a:t>27%-55%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78342107"/>
                  </a:ext>
                </a:extLst>
              </a:tr>
              <a:tr h="4338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>
                          <a:effectLst/>
                        </a:rPr>
                        <a:t>$14,000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</a:rPr>
                        <a:t>25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>
                          <a:effectLst/>
                        </a:rPr>
                        <a:t>24.0%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</a:rPr>
                        <a:t>37%-69%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19430906"/>
                  </a:ext>
                </a:extLst>
              </a:tr>
              <a:tr h="4338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>
                          <a:effectLst/>
                        </a:rPr>
                        <a:t>$15,000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</a:rPr>
                        <a:t>17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</a:rPr>
                        <a:t>16.3%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</a:rPr>
                        <a:t>27%-53%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5438143"/>
                  </a:ext>
                </a:extLst>
              </a:tr>
              <a:tr h="4338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>
                          <a:effectLst/>
                        </a:rPr>
                        <a:t>$16,000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</a:rPr>
                        <a:t>19.2%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</a:rPr>
                        <a:t>39%-78%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8695026"/>
                  </a:ext>
                </a:extLst>
              </a:tr>
              <a:tr h="4338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>
                          <a:effectLst/>
                        </a:rPr>
                        <a:t>$17,000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>
                          <a:effectLst/>
                        </a:rPr>
                        <a:t>4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</a:rPr>
                        <a:t>3.8%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</a:rPr>
                        <a:t>37%-69% (Franklin Regional 93%)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6431008"/>
                  </a:ext>
                </a:extLst>
              </a:tr>
              <a:tr h="4338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>
                          <a:effectLst/>
                        </a:rPr>
                        <a:t>$18,000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</a:rPr>
                        <a:t>14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</a:rPr>
                        <a:t>13.4%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</a:rPr>
                        <a:t>34%-79%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2917223"/>
                  </a:ext>
                </a:extLst>
              </a:tr>
              <a:tr h="4338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</a:rPr>
                        <a:t>$20,000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</a:rPr>
                        <a:t>2.9%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</a:rPr>
                        <a:t>59%-73%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3460099"/>
                  </a:ext>
                </a:extLst>
              </a:tr>
              <a:tr h="4338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0.96%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131%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48671"/>
                  </a:ext>
                </a:extLst>
              </a:tr>
              <a:tr h="4338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100">
                          <a:effectLst/>
                        </a:rPr>
                        <a:t>TOTAL</a:t>
                      </a:r>
                      <a:endParaRPr lang="en-US" sz="16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100">
                          <a:effectLst/>
                        </a:rPr>
                        <a:t>104</a:t>
                      </a:r>
                      <a:endParaRPr lang="en-US" sz="16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100">
                          <a:effectLst/>
                        </a:rPr>
                        <a:t>100%</a:t>
                      </a:r>
                      <a:endParaRPr lang="en-US" sz="16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100" dirty="0">
                          <a:effectLst/>
                        </a:rPr>
                        <a:t>Overall Ave = 50%</a:t>
                      </a:r>
                      <a:endParaRPr lang="en-US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65800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1330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FC6CEF-108E-83ED-341B-F9CEAF1BAB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374D4-193E-7B5C-20E2-7E4B601FD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36" y="963876"/>
            <a:ext cx="2778793" cy="5246423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COLA Base as a Percentage of Average Pension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B2DFE-BFA1-1FE9-8EA4-5C034A2AF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6964" y="952500"/>
            <a:ext cx="5071400" cy="562292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As of the 2024 Actuarial Valuations: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MTRS Retirees:</a:t>
            </a:r>
          </a:p>
          <a:p>
            <a:pPr marL="0" indent="0">
              <a:buNone/>
            </a:pPr>
            <a:r>
              <a:rPr lang="en-US" dirty="0"/>
              <a:t>   Average pension: $49,108</a:t>
            </a:r>
          </a:p>
          <a:p>
            <a:pPr marL="0" indent="0">
              <a:buNone/>
            </a:pPr>
            <a:r>
              <a:rPr lang="en-US" dirty="0"/>
              <a:t>   $13,000 / </a:t>
            </a:r>
            <a:r>
              <a:rPr lang="en-US" sz="2800" dirty="0"/>
              <a:t>$49,108 = 26.5%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MSRB Retirees:</a:t>
            </a:r>
          </a:p>
          <a:p>
            <a:pPr marL="0" indent="0">
              <a:buNone/>
            </a:pPr>
            <a:r>
              <a:rPr lang="en-US" dirty="0"/>
              <a:t>   Average pension: $42,078</a:t>
            </a:r>
          </a:p>
          <a:p>
            <a:pPr marL="0" indent="0">
              <a:buNone/>
            </a:pPr>
            <a:r>
              <a:rPr lang="en-US" dirty="0"/>
              <a:t>   $13,000 / $42,078 = 30.9%</a:t>
            </a:r>
          </a:p>
          <a:p>
            <a:pPr marL="0" indent="0">
              <a:buNone/>
            </a:pPr>
            <a:endParaRPr lang="en-US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dirty="0"/>
              <a:t> If 50%, COLA base for MTRS and MSRB retirees would be </a:t>
            </a:r>
          </a:p>
          <a:p>
            <a:pPr marL="0" indent="0">
              <a:buNone/>
            </a:pPr>
            <a:r>
              <a:rPr lang="en-US" dirty="0"/>
              <a:t>    $21,000 - $24,500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A642F2-0DD8-9DCF-7EB5-3BF64F11A4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7D31D7-C307-4FA1-BEDB-36C3BDDEEB2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361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437885-FC68-B140-6954-B226CF646A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58265-052F-B021-79DD-1C4DF8BCC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36" y="963876"/>
            <a:ext cx="2778793" cy="5246423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Impact of Inflation and the Low COLA Base on Oldest Retirees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522AD-B104-4031-E71E-ED3899B986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067ED3-99E9-E2C6-86C6-2273CCD2AC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7D31D7-C307-4FA1-BEDB-36C3BDDEEB20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3F18F5D-27AE-C121-612A-2C7B6A9B38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66925"/>
              </p:ext>
            </p:extLst>
          </p:nvPr>
        </p:nvGraphicFramePr>
        <p:xfrm>
          <a:off x="3582542" y="963876"/>
          <a:ext cx="4857749" cy="48813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2917">
                  <a:extLst>
                    <a:ext uri="{9D8B030D-6E8A-4147-A177-3AD203B41FA5}">
                      <a16:colId xmlns:a16="http://schemas.microsoft.com/office/drawing/2014/main" val="125686797"/>
                    </a:ext>
                  </a:extLst>
                </a:gridCol>
                <a:gridCol w="860612">
                  <a:extLst>
                    <a:ext uri="{9D8B030D-6E8A-4147-A177-3AD203B41FA5}">
                      <a16:colId xmlns:a16="http://schemas.microsoft.com/office/drawing/2014/main" val="2705444730"/>
                    </a:ext>
                  </a:extLst>
                </a:gridCol>
                <a:gridCol w="986117">
                  <a:extLst>
                    <a:ext uri="{9D8B030D-6E8A-4147-A177-3AD203B41FA5}">
                      <a16:colId xmlns:a16="http://schemas.microsoft.com/office/drawing/2014/main" val="2356832813"/>
                    </a:ext>
                  </a:extLst>
                </a:gridCol>
                <a:gridCol w="251012">
                  <a:extLst>
                    <a:ext uri="{9D8B030D-6E8A-4147-A177-3AD203B41FA5}">
                      <a16:colId xmlns:a16="http://schemas.microsoft.com/office/drawing/2014/main" val="739267611"/>
                    </a:ext>
                  </a:extLst>
                </a:gridCol>
                <a:gridCol w="860612">
                  <a:extLst>
                    <a:ext uri="{9D8B030D-6E8A-4147-A177-3AD203B41FA5}">
                      <a16:colId xmlns:a16="http://schemas.microsoft.com/office/drawing/2014/main" val="1681469267"/>
                    </a:ext>
                  </a:extLst>
                </a:gridCol>
                <a:gridCol w="1026479">
                  <a:extLst>
                    <a:ext uri="{9D8B030D-6E8A-4147-A177-3AD203B41FA5}">
                      <a16:colId xmlns:a16="http://schemas.microsoft.com/office/drawing/2014/main" val="1635940502"/>
                    </a:ext>
                  </a:extLst>
                </a:gridCol>
              </a:tblGrid>
              <a:tr h="9404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>
                          <a:effectLst/>
                        </a:rPr>
                        <a:t>Present Age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</a:rPr>
                        <a:t># of Retirees MTRS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</a:rPr>
                        <a:t>Average Benefit  MTRS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</a:rPr>
                        <a:t># of Retirees  MSRB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Average Benefit MSRB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65839110"/>
                  </a:ext>
                </a:extLst>
              </a:tr>
              <a:tr h="3582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</a:rPr>
                        <a:t>&lt; 50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</a:rPr>
                        <a:t>166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</a:rPr>
                        <a:t>$16,641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752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$39,222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768869"/>
                  </a:ext>
                </a:extLst>
              </a:tr>
              <a:tr h="3582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>
                          <a:effectLst/>
                        </a:rPr>
                        <a:t>50-54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</a:rPr>
                        <a:t>229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</a:rPr>
                        <a:t>$23,566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1,219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$48,346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3829951"/>
                  </a:ext>
                </a:extLst>
              </a:tr>
              <a:tr h="3582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>
                          <a:effectLst/>
                        </a:rPr>
                        <a:t>55-59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>
                          <a:effectLst/>
                        </a:rPr>
                        <a:t>1,497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</a:rPr>
                        <a:t>$44,471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3,622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$47,036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614616"/>
                  </a:ext>
                </a:extLst>
              </a:tr>
              <a:tr h="3582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>
                          <a:effectLst/>
                        </a:rPr>
                        <a:t>60-64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>
                          <a:effectLst/>
                        </a:rPr>
                        <a:t>5,793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</a:rPr>
                        <a:t>$51,787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8,131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$45,776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373291"/>
                  </a:ext>
                </a:extLst>
              </a:tr>
              <a:tr h="3582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>
                          <a:effectLst/>
                        </a:rPr>
                        <a:t>65-69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>
                          <a:effectLst/>
                        </a:rPr>
                        <a:t>13,612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</a:rPr>
                        <a:t>$52,231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13,397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$44,880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603187"/>
                  </a:ext>
                </a:extLst>
              </a:tr>
              <a:tr h="3582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>
                          <a:effectLst/>
                        </a:rPr>
                        <a:t>70-74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>
                          <a:effectLst/>
                        </a:rPr>
                        <a:t>20,537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</a:rPr>
                        <a:t>$52,637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14,925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$43,928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157078"/>
                  </a:ext>
                </a:extLst>
              </a:tr>
              <a:tr h="3582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>
                          <a:effectLst/>
                        </a:rPr>
                        <a:t>75-79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>
                          <a:effectLst/>
                        </a:rPr>
                        <a:t>14,156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</a:rPr>
                        <a:t>$50,563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12,620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$41,179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283289"/>
                  </a:ext>
                </a:extLst>
              </a:tr>
              <a:tr h="3582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</a:rPr>
                        <a:t>80-84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i="1" kern="100" dirty="0">
                          <a:effectLst/>
                        </a:rPr>
                        <a:t>7,134</a:t>
                      </a:r>
                      <a:endParaRPr lang="en-US" sz="16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i="1" kern="100" dirty="0">
                          <a:effectLst/>
                        </a:rPr>
                        <a:t>$45,756</a:t>
                      </a:r>
                      <a:endParaRPr lang="en-US" sz="16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6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i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7,826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i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$37,869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288112"/>
                  </a:ext>
                </a:extLst>
              </a:tr>
              <a:tr h="3582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>
                          <a:effectLst/>
                        </a:rPr>
                        <a:t>85-89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i="1" kern="100" dirty="0">
                          <a:effectLst/>
                        </a:rPr>
                        <a:t>3,988</a:t>
                      </a:r>
                      <a:endParaRPr lang="en-US" sz="16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i="1" kern="100" dirty="0">
                          <a:effectLst/>
                        </a:rPr>
                        <a:t>$39,384</a:t>
                      </a:r>
                      <a:endParaRPr lang="en-US" sz="16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6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i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4,336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i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$34,083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8081897"/>
                  </a:ext>
                </a:extLst>
              </a:tr>
              <a:tr h="3582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>
                          <a:effectLst/>
                        </a:rPr>
                        <a:t>90+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i="1" kern="100">
                          <a:effectLst/>
                        </a:rPr>
                        <a:t>2,627</a:t>
                      </a:r>
                      <a:endParaRPr lang="en-US" sz="1600" b="1" i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i="1" kern="100" dirty="0">
                          <a:effectLst/>
                        </a:rPr>
                        <a:t>$31,582</a:t>
                      </a:r>
                      <a:endParaRPr lang="en-US" sz="16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600" b="1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i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2,922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i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$28,474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834128"/>
                  </a:ext>
                </a:extLst>
              </a:tr>
              <a:tr h="3582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</a:rPr>
                        <a:t>Totals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</a:rPr>
                        <a:t>69,727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</a:rPr>
                        <a:t>$49,108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69750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$42,078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9035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2816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998E09-DE54-A556-FBCB-F039F16A20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56F77-8C19-8337-C916-395B6F59E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530" y="963876"/>
            <a:ext cx="2778793" cy="5246423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Supplemental COLA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Determining Eligibility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FE8F9-19D0-0964-59C8-CF3BAFD1F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6963" y="952500"/>
            <a:ext cx="5415319" cy="52578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One-time bonus (“13</a:t>
            </a:r>
            <a:r>
              <a:rPr lang="en-US" baseline="30000" dirty="0"/>
              <a:t>th</a:t>
            </a:r>
            <a:r>
              <a:rPr lang="en-US" dirty="0"/>
              <a:t> check”) or annual?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Minimum number of years of service: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20, 25, 30+?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Minimum number of years retired?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5, 10, 15+?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Rule of 72: time to halve $ value</a:t>
            </a:r>
          </a:p>
          <a:p>
            <a:pPr marL="457200" lvl="1" indent="0">
              <a:buNone/>
            </a:pPr>
            <a:r>
              <a:rPr lang="en-US" dirty="0"/>
              <a:t>    72 </a:t>
            </a:r>
            <a:r>
              <a:rPr lang="en-US" sz="2400" dirty="0"/>
              <a:t>÷ </a:t>
            </a:r>
            <a:r>
              <a:rPr lang="en-US" dirty="0"/>
              <a:t>3% inflation = 24 yrs</a:t>
            </a:r>
          </a:p>
          <a:p>
            <a:pPr marL="457200" lvl="1" indent="0">
              <a:buNone/>
            </a:pPr>
            <a:r>
              <a:rPr lang="en-US" dirty="0"/>
              <a:t>    72 </a:t>
            </a:r>
            <a:r>
              <a:rPr lang="en-US" sz="2400" dirty="0"/>
              <a:t>÷ 4% inflation = 18 yrs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Maximum current benefit?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% of average active member salary?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Average pension?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Benefit Types: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ERI, TR, Survivors, Disability retirees?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8A3BF0-C80C-9725-4F08-7C4E8FDD94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7D31D7-C307-4FA1-BEDB-36C3BDDEEB2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151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4D1965-F1E5-110A-535E-35F023D1DE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DBD34-8371-663C-413F-683B51D05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36" y="963876"/>
            <a:ext cx="2778793" cy="5246423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Supplemental COLA:        Ohio STRS Model (bonus payment, a.k.a. 13</a:t>
            </a:r>
            <a:r>
              <a:rPr lang="en-US" baseline="30000" dirty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check)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7D946-D63E-64A8-0C24-D7A50AC6C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Process:</a:t>
            </a:r>
          </a:p>
          <a:p>
            <a:pPr marL="514350" indent="-514350">
              <a:buAutoNum type="arabicPeriod"/>
            </a:pPr>
            <a:r>
              <a:rPr lang="en-US" dirty="0"/>
              <a:t>Establish Budget Amount</a:t>
            </a:r>
          </a:p>
          <a:p>
            <a:pPr marL="514350" indent="-514350">
              <a:buAutoNum type="arabicPeriod"/>
            </a:pPr>
            <a:r>
              <a:rPr lang="en-US" dirty="0"/>
              <a:t>Calculate Total Units:</a:t>
            </a:r>
          </a:p>
          <a:p>
            <a:pPr marL="457200" lvl="1" indent="0">
              <a:buNone/>
            </a:pPr>
            <a:r>
              <a:rPr lang="en-US" dirty="0"/>
              <a:t>Add total creditable service of all eligible retirees plus their aggregate number of years retired.</a:t>
            </a:r>
          </a:p>
          <a:p>
            <a:pPr marL="514350" indent="-514350">
              <a:buAutoNum type="arabicPeriod"/>
            </a:pPr>
            <a:r>
              <a:rPr lang="en-US" dirty="0"/>
              <a:t>Calculate Unit Value:</a:t>
            </a:r>
          </a:p>
          <a:p>
            <a:pPr marL="457200" lvl="1" indent="0">
              <a:buNone/>
            </a:pPr>
            <a:r>
              <a:rPr lang="en-US" dirty="0"/>
              <a:t>Divide Budget Amount by Total Units (round down to nearest dollar)</a:t>
            </a:r>
          </a:p>
          <a:p>
            <a:pPr marL="514350" indent="-514350">
              <a:buAutoNum type="arabicPeriod"/>
            </a:pPr>
            <a:r>
              <a:rPr lang="en-US" dirty="0"/>
              <a:t>Determine Individual Payments</a:t>
            </a:r>
          </a:p>
          <a:p>
            <a:pPr marL="457200" lvl="1" indent="0">
              <a:buNone/>
            </a:pPr>
            <a:r>
              <a:rPr lang="en-US" dirty="0"/>
              <a:t>Retiree’s Units X Unit Value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E881DC-A655-ECB5-B8CD-E631072190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7D31D7-C307-4FA1-BEDB-36C3BDDEEB2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0689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MP-Board" id="{4EAF6E96-B445-436B-82C4-EF85D9A856F0}" vid="{A236AB5A-9DB5-438B-92FD-D53D61DC571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2421</TotalTime>
  <Words>1108</Words>
  <Application>Microsoft Office PowerPoint</Application>
  <PresentationFormat>On-screen Show (4:3)</PresentationFormat>
  <Paragraphs>300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Office Theme</vt:lpstr>
      <vt:lpstr>Special Commission to Study State &amp; Teacher Retirees’ COLA</vt:lpstr>
      <vt:lpstr>Discussion Items</vt:lpstr>
      <vt:lpstr>Historical COLAs for State &amp; Teacher Retirees</vt:lpstr>
      <vt:lpstr>Historical COLAs for State &amp; Teacher Retirees</vt:lpstr>
      <vt:lpstr>COLA Base as a Percentage of Average Pension</vt:lpstr>
      <vt:lpstr>COLA Base as a Percentage of Average Pension</vt:lpstr>
      <vt:lpstr>Impact of Inflation and the Low COLA Base on Oldest Retirees</vt:lpstr>
      <vt:lpstr>Supplemental COLA  Determining Eligibility Criteria</vt:lpstr>
      <vt:lpstr>Supplemental COLA:        Ohio STRS Model (bonus payment, a.k.a. 13th check)</vt:lpstr>
      <vt:lpstr>Supplemental COLA:        Ohio STRS Model  MTRS Example</vt:lpstr>
      <vt:lpstr>MTRS Examples  Supp COLA Range: $390 - $1,053  Mean: $646  Median: $633  Average Age: 80  Average Current Pension: $37,480</vt:lpstr>
      <vt:lpstr>Potential Funding Strategies for COLA Improvements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Olsen (MTRS)</dc:creator>
  <cp:lastModifiedBy>Erika Glaster (MTRS)</cp:lastModifiedBy>
  <cp:revision>106</cp:revision>
  <cp:lastPrinted>2022-02-11T13:57:40Z</cp:lastPrinted>
  <dcterms:created xsi:type="dcterms:W3CDTF">2021-02-03T21:32:06Z</dcterms:created>
  <dcterms:modified xsi:type="dcterms:W3CDTF">2025-02-04T16:55:17Z</dcterms:modified>
</cp:coreProperties>
</file>