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8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heme/theme9.xml" ContentType="application/vnd.openxmlformats-officedocument.theme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3898" r:id="rId2"/>
    <p:sldMasterId id="2147483911" r:id="rId3"/>
    <p:sldMasterId id="2147483924" r:id="rId4"/>
    <p:sldMasterId id="2147483937" r:id="rId5"/>
    <p:sldMasterId id="2147484254" r:id="rId6"/>
    <p:sldMasterId id="2147484785" r:id="rId7"/>
    <p:sldMasterId id="2147484798" r:id="rId8"/>
    <p:sldMasterId id="2147485091" r:id="rId9"/>
    <p:sldMasterId id="2147485104" r:id="rId10"/>
  </p:sldMasterIdLst>
  <p:notesMasterIdLst>
    <p:notesMasterId r:id="rId41"/>
  </p:notesMasterIdLst>
  <p:handoutMasterIdLst>
    <p:handoutMasterId r:id="rId42"/>
  </p:handoutMasterIdLst>
  <p:sldIdLst>
    <p:sldId id="729" r:id="rId11"/>
    <p:sldId id="1477" r:id="rId12"/>
    <p:sldId id="1539" r:id="rId13"/>
    <p:sldId id="1564" r:id="rId14"/>
    <p:sldId id="1480" r:id="rId15"/>
    <p:sldId id="1503" r:id="rId16"/>
    <p:sldId id="1525" r:id="rId17"/>
    <p:sldId id="1571" r:id="rId18"/>
    <p:sldId id="1517" r:id="rId19"/>
    <p:sldId id="1566" r:id="rId20"/>
    <p:sldId id="1567" r:id="rId21"/>
    <p:sldId id="1568" r:id="rId22"/>
    <p:sldId id="1569" r:id="rId23"/>
    <p:sldId id="1570" r:id="rId24"/>
    <p:sldId id="1526" r:id="rId25"/>
    <p:sldId id="1541" r:id="rId26"/>
    <p:sldId id="1542" r:id="rId27"/>
    <p:sldId id="1545" r:id="rId28"/>
    <p:sldId id="1486" r:id="rId29"/>
    <p:sldId id="1488" r:id="rId30"/>
    <p:sldId id="1497" r:id="rId31"/>
    <p:sldId id="1495" r:id="rId32"/>
    <p:sldId id="1496" r:id="rId33"/>
    <p:sldId id="1500" r:id="rId34"/>
    <p:sldId id="1573" r:id="rId35"/>
    <p:sldId id="1575" r:id="rId36"/>
    <p:sldId id="1548" r:id="rId37"/>
    <p:sldId id="1511" r:id="rId38"/>
    <p:sldId id="1510" r:id="rId39"/>
    <p:sldId id="1509" r:id="rId4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76">
          <p15:clr>
            <a:srgbClr val="A4A3A4"/>
          </p15:clr>
        </p15:guide>
        <p15:guide id="2" orient="horz" pos="1261">
          <p15:clr>
            <a:srgbClr val="A4A3A4"/>
          </p15:clr>
        </p15:guide>
        <p15:guide id="3" orient="horz" pos="1412">
          <p15:clr>
            <a:srgbClr val="A4A3A4"/>
          </p15:clr>
        </p15:guide>
        <p15:guide id="4" pos="39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9">
          <p15:clr>
            <a:srgbClr val="A4A3A4"/>
          </p15:clr>
        </p15:guide>
        <p15:guide id="2" pos="3286">
          <p15:clr>
            <a:srgbClr val="A4A3A4"/>
          </p15:clr>
        </p15:guide>
        <p15:guide id="3" orient="horz" pos="2933">
          <p15:clr>
            <a:srgbClr val="A4A3A4"/>
          </p15:clr>
        </p15:guide>
        <p15:guide id="4" pos="3292">
          <p15:clr>
            <a:srgbClr val="A4A3A4"/>
          </p15:clr>
        </p15:guide>
        <p15:guide id="5" orient="horz" pos="2925">
          <p15:clr>
            <a:srgbClr val="A4A3A4"/>
          </p15:clr>
        </p15:guide>
        <p15:guide id="6" pos="32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 Hwang" initials="" lastIdx="10" clrIdx="0"/>
  <p:cmAuthor id="1" name="Dana Roth" initials="DR" lastIdx="0" clrIdx="1"/>
  <p:cmAuthor id="2" name="Dana Pomeroy Roth" initials="DPR" lastIdx="3" clrIdx="2"/>
  <p:cmAuthor id="3" name="RHD" initials="RHD" lastIdx="4" clrIdx="3"/>
  <p:cmAuthor id="4" name="Richard Dougherty" initials="RHD" lastIdx="6" clrIdx="4"/>
  <p:cmAuthor id="5" name="KT" initials="K" lastIdx="3" clrIdx="5"/>
  <p:cmAuthor id="6" name=" " initials=" 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FF"/>
    <a:srgbClr val="0066FF"/>
    <a:srgbClr val="FF9900"/>
    <a:srgbClr val="FF99FF"/>
    <a:srgbClr val="FF3399"/>
    <a:srgbClr val="FF33CC"/>
    <a:srgbClr val="3399FF"/>
    <a:srgbClr val="BBDFFD"/>
    <a:srgbClr val="DAEEFE"/>
    <a:srgbClr val="77B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957" autoAdjust="0"/>
    <p:restoredTop sz="78231" autoAdjust="0"/>
  </p:normalViewPr>
  <p:slideViewPr>
    <p:cSldViewPr snapToGrid="0" snapToObjects="1" showGuides="1">
      <p:cViewPr>
        <p:scale>
          <a:sx n="77" d="100"/>
          <a:sy n="77" d="100"/>
        </p:scale>
        <p:origin x="-1560" y="-72"/>
      </p:cViewPr>
      <p:guideLst>
        <p:guide orient="horz" pos="4176"/>
        <p:guide orient="horz" pos="1261"/>
        <p:guide orient="horz" pos="1412"/>
        <p:guide pos="392"/>
      </p:guideLst>
    </p:cSldViewPr>
  </p:slideViewPr>
  <p:outlineViewPr>
    <p:cViewPr>
      <p:scale>
        <a:sx n="33" d="100"/>
        <a:sy n="33" d="100"/>
      </p:scale>
      <p:origin x="18" y="2682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5" d="100"/>
          <a:sy n="75" d="100"/>
        </p:scale>
        <p:origin x="-1188" y="-102"/>
      </p:cViewPr>
      <p:guideLst>
        <p:guide orient="horz" pos="2929"/>
        <p:guide orient="horz" pos="2933"/>
        <p:guide orient="horz" pos="2925"/>
        <p:guide pos="3286"/>
        <p:guide pos="3292"/>
        <p:guide pos="32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t" anchorCtr="0" compatLnSpc="1">
            <a:prstTxWarp prst="textNoShape">
              <a:avLst/>
            </a:prstTxWarp>
          </a:bodyPr>
          <a:lstStyle>
            <a:lvl1pPr defTabSz="913592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8" y="1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t" anchorCtr="0" compatLnSpc="1">
            <a:prstTxWarp prst="textNoShape">
              <a:avLst/>
            </a:prstTxWarp>
          </a:bodyPr>
          <a:lstStyle>
            <a:lvl1pPr algn="r" defTabSz="913592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285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b" anchorCtr="0" compatLnSpc="1">
            <a:prstTxWarp prst="textNoShape">
              <a:avLst/>
            </a:prstTxWarp>
          </a:bodyPr>
          <a:lstStyle>
            <a:lvl1pPr defTabSz="913592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8" y="883285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38357463-D1CE-4BFF-A1AD-663F1A17DFD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049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t" anchorCtr="0" compatLnSpc="1">
            <a:prstTxWarp prst="textNoShape">
              <a:avLst/>
            </a:prstTxWarp>
          </a:bodyPr>
          <a:lstStyle>
            <a:lvl1pPr defTabSz="913592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8" y="0"/>
            <a:ext cx="3038475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t" anchorCtr="0" compatLnSpc="1">
            <a:prstTxWarp prst="textNoShape">
              <a:avLst/>
            </a:prstTxWarp>
          </a:bodyPr>
          <a:lstStyle>
            <a:lvl1pPr algn="r" defTabSz="913592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8575" y="685800"/>
            <a:ext cx="4491038" cy="33702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2927" y="4416427"/>
            <a:ext cx="6156324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9202"/>
            <a:ext cx="3038475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b" anchorCtr="0" compatLnSpc="1">
            <a:prstTxWarp prst="textNoShape">
              <a:avLst/>
            </a:prstTxWarp>
          </a:bodyPr>
          <a:lstStyle>
            <a:lvl1pPr defTabSz="913592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8" y="8839202"/>
            <a:ext cx="3038475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5" tIns="45688" rIns="91375" bIns="4568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657FE82D-8BD1-4F09-9CC7-CFD40F2A98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674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 pitchFamily="2" charset="2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681" indent="-285647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586" indent="-22851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621" indent="-22851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6653" indent="-22851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3689" indent="-2285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0724" indent="-2285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7755" indent="-2285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4791" indent="-22851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2B14834A-8FC9-4C1D-8E02-53DE9F41255B}" type="slidenum">
              <a:rPr lang="en-US" altLang="en-US" sz="1200">
                <a:latin typeface="Times New Roman" pitchFamily="18" charset="0"/>
              </a:rPr>
              <a:pPr>
                <a:defRPr/>
              </a:pPr>
              <a:t>1</a:t>
            </a:fld>
            <a:endParaRPr lang="en-US" altLang="en-US" sz="1200" dirty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193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34588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6737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8390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045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</p:spTree>
    <p:extLst>
      <p:ext uri="{BB962C8B-B14F-4D97-AF65-F5344CB8AC3E}">
        <p14:creationId xmlns:p14="http://schemas.microsoft.com/office/powerpoint/2010/main" val="93172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0057DB5-8FF7-4BA7-8914-A1AF0B1A2C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44335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655A9-5437-46F7-BE10-B733BBE993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2548185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A7EAF-A988-4BC9-BBA0-994513A9C5C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47649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2A28F-D383-4731-ACAF-1D27A91558E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56302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93801-6374-4BD5-9140-E5FBA2376FA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16039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1697D-BE05-41B4-9122-1D794F4B60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306934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382DF-37D0-4415-86A0-912A89C81F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44232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994ED-10BB-439A-A30C-E8F548AB40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299299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2F5DE-A505-4BD2-9D2C-818CEA9E813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442668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44FA3-8001-4396-846C-04B17CD8847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155740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67A76-8480-4EEA-B124-233A2FE577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8680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5B6A19AC-5F13-45D0-82BB-124D812311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16144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6" name="Picture 9" descr="BSAS_Logo_tag_WEB_Colo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28956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best ver2b seal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133600"/>
            <a:ext cx="1549400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11"/>
          <p:cNvSpPr>
            <a:spLocks noChangeArrowheads="1"/>
          </p:cNvSpPr>
          <p:nvPr userDrawn="1"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 userDrawn="1"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9F2D1069-994C-4457-BCB8-230B112B0F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568252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1FC530E7-144D-41B8-859B-B8CE142CB1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437055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E1EC910-F471-49E7-A50B-79DE0C8ADBE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741145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54052CE-05A3-43E4-982A-C0FF7867FD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785067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35F0D54-3B23-4165-82DF-C74BF2BBDDD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931269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D380E01-C9C7-4D48-AC85-58A0F2DA427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6828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30D027E-C267-4D7C-A545-0866C61390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787711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0651516B-1CB7-4BE6-A6D1-015F25DBC63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30322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CE2EE80-13CE-475A-ADCB-47ABB58CD6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518865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69A0A19-E671-4A3D-B5F7-1B4F9E7412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6391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27C9FCF-F3F4-40F2-BD82-0E67C2AB7E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53910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EA6F9E2-5F4C-40F5-8EE7-0E1B8D8185F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129701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1D538FA-0A8D-4A17-AC85-204BD3ED2E0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9685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 descr="BSAS_Logo_tag_WEB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08188"/>
            <a:ext cx="26670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13" descr="DPH Logo - 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65EF8-BA54-4476-BA33-A01CE7F0ED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9874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29ABF-028A-490C-AF4C-248A0301E76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8093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974C9-E980-4318-BF1D-D7BE50CB950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8655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983C3-5F08-4682-91F6-0BFB2BE94B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1007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EEE05-FAC0-4D6F-BC80-8D92EBD399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9834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5D9CA-FDE7-4040-A0A8-1C02355BDE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3959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91E3E-BF31-4D0D-B716-39DDD0891F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108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354082"/>
            <a:ext cx="3962628" cy="476250"/>
          </a:xfrm>
          <a:ln/>
        </p:spPr>
        <p:txBody>
          <a:bodyPr/>
          <a:lstStyle>
            <a:lvl1pPr algn="l">
              <a:defRPr lang="en-US" sz="1600" b="1"/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  <a:endParaRPr lang="en-US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57589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70B50-70AB-42C2-9BE4-98D9AA96E4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2990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559CC-424E-4BCC-A699-40410B1EB38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269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1F6DA-C4D7-4CD6-9A69-FE5772C34F1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68527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F81D6-EFAC-40F8-9EB6-89E513D40C8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2716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0F5B8-3C67-49FB-BFDE-53F19291C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1143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 descr="BSAS_Logo_tag_WEB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08188"/>
            <a:ext cx="26670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13" descr="DPH Logo - 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AEE11-BE99-4372-8245-3BDAF12E6F8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73124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EDF9D-FBE3-4002-856C-24217C4C19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2182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2767C-F98F-42DD-B5E3-835C17AD92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95296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C91F6-8D43-4265-B8AC-16A4DA030A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43983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88E3B-86B4-444A-BB61-928A637C5E3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64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1B72EA1-7B23-430E-A64E-0ED8745C61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65268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8DEE4-5715-466A-AE17-16767AD409E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57791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C5D5-E614-4D90-BBA9-26EE154C371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19184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685D4-FB7B-4753-B141-C70E149CE8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64636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48A21-AA24-4C04-8756-391CADAF40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5817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BC717-E613-47A6-AE4E-34E91B1746F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37103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81566-3DE2-4961-BD74-828A93E791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04580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1E16-300A-4A1B-A6BA-33DE3CF47CC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71113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 descr="BSAS_Logo_tag_WEB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08188"/>
            <a:ext cx="26670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13" descr="DPH Logo - 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CBBDC-0F58-45EE-B119-74C190FBC0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30514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9EEB7-2E0B-4832-B276-2D770594106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1817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E5EEF-4DB4-4405-80CF-5D62DA3B459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508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C3DB0-886C-48F7-9F68-2C470700E8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7210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1FB6B-8DC9-4A18-AC01-1E37FA57948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21013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229B-D487-452F-B996-4923506DF06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27850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1650B-A5DA-4C75-ADB4-577AE83813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32651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C8499-9A50-43BB-A276-38DF5F70FD6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07131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AD026-AF53-495A-9DE6-A8540DC3FC2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49219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83907-2CEE-4735-BCC0-D4D0FEC837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68101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FD949-1B10-4794-97A8-2417DD96B8C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4644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CD6E3-28FA-40A5-B9F0-D21B5150686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9385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37C11-0C3C-47B7-88B0-B902D52D7C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41123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6" name="Picture 9" descr="BSAS_Logo_tag_WEB_Colo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28956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best ver2b seal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133600"/>
            <a:ext cx="1549400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11"/>
          <p:cNvSpPr>
            <a:spLocks noChangeArrowheads="1"/>
          </p:cNvSpPr>
          <p:nvPr userDrawn="1"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 userDrawn="1"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5071079E-C80E-45CC-8D30-C918E70854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8749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24AB848-0D79-4BB1-8551-76E286A342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70299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D780E0F-A3FC-483A-A3E5-D5033424F5F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51047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112A531-BE4E-42B8-89DE-E85BC4871ED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01590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608CA70-2ABB-4E51-AA3C-55C760DF3A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77870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9D9D8C50-BAFA-4771-A601-F2F9CE6CA2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24450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87034BF8-ABE9-4F20-8453-A3826AD297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36014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D63E20D-C208-4033-A4E5-FFF456B4BEC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15067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9911B166-6D7D-489B-97BA-DD83A9A60FB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6248293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1209B5D4-87DD-4E93-9A59-122546D11BA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55677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9C5A53D-4DA1-47C9-A1FD-543D6AD6F3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35726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4724346-8D01-4F87-AD6D-13BCCC228AB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727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4410CA-55B0-40FE-BEFE-CD979DB58F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666318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8367949F-1704-4906-971A-69DB0C9E679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92244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6" name="Picture 4" descr="BSAS_Logo_tag_WEB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08188"/>
            <a:ext cx="26670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pic>
        <p:nvPicPr>
          <p:cNvPr id="9" name="Picture 13" descr="DPH Logo - 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DB709-F2F1-4ED7-864F-D3BB538D3A9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458850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6BA61-87E7-4D00-897A-A1DD59C2EE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106086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7C2E4-1EC6-409B-98B4-037B89B60CD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52834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C696C-5438-4A94-8AF3-8014564F8A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62886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072B3-92E1-495C-B8B3-AF7CF82EC14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891565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2ED94-429C-41BA-9F25-51FEECC39F6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086213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49630-B2B7-476E-AAEE-AEF009624C0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112826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C636E-D050-4267-9CDB-DBCA495DCE4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60590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0AA8-5E9E-40AE-A0E5-377AB41A29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573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067443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8568F-CFC4-4D1A-A82D-40EA4DFA6EA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810239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7B53A-DA4C-43ED-816C-0F6C060B87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486521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229195"/>
            <a:ext cx="525606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8933" y="1599903"/>
            <a:ext cx="4043795" cy="4525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73" y="1599903"/>
            <a:ext cx="4043795" cy="45258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38D74-0F22-4E6B-89D4-F73C8449D93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804099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8932" y="229196"/>
            <a:ext cx="8226136" cy="58965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6F97D-DABC-4820-B3C7-D607509117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450537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 descr="BSAS_Logo_tag_WEB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08188"/>
            <a:ext cx="26670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13" descr="DPH Logo - 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014E7-2697-423B-9AF9-5A60722DC99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5968388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1F060-CFC2-4034-B94D-6FBA18A375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64064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8AB14-E65D-404C-8497-D374B36485E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951731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3CD89-E1FC-4431-8FDC-A69BEE278D6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970085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1D33A-BFBE-4597-8BD1-9CEC8C7116C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248163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49DFE-3693-4AB7-9BD3-49F05A6050D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440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9B59B9E-22FA-4207-A1FB-7239D803BF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7778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3AC3B-43B8-455D-B0A2-3397697BE67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54828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8B778-A389-42F9-9D2C-4430971A619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6755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2FE71-15FA-4928-8586-A4B02E7D2DB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31044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76099-DF61-4D30-AB50-C8D4BB113A3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031540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92AB8-DED9-4060-9824-BCD9CE1E00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816763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59EBE-C261-4CB9-BE24-011EADF74A1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434748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6" name="Picture 9" descr="BSAS_Logo_tag_WEB_Colo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28956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best ver2b seal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133600"/>
            <a:ext cx="1549400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11"/>
          <p:cNvSpPr>
            <a:spLocks noChangeArrowheads="1"/>
          </p:cNvSpPr>
          <p:nvPr userDrawn="1"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 userDrawn="1"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AE178DD-4455-4175-BC9B-5DD2E5ED19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0873028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41D70F5-B983-4D2B-BB95-E4FA682B3A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977775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91E3A06-42C8-4156-A968-10FAD79C36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322673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DD08D19-2534-477E-88DC-FD2FB4FAE55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36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8463FEC-5F86-4FAD-BCFF-6CA12CA8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79730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1F5F439-14E3-44B7-B016-1D5FA396164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2198725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ECC9985-1AE0-43F2-8C27-39E085D6EB7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929462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E17C149-9794-4721-A3AD-5FEA020F177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96279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3CC8FB0-76C8-491E-8001-84820E6C18B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416745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680A79F-5980-45DB-B452-5068BC9610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791446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1AB74334-71BC-4036-8BE8-7E53A8EEB87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796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57C1A818-41F8-4EB1-B9C1-0051DD8D3F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217743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5257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7D3CCA2-E67F-49CE-893B-58B4E9B3DD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240752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E0FF89"/>
              </a:gs>
              <a:gs pos="50000">
                <a:srgbClr val="F2FFCD"/>
              </a:gs>
              <a:gs pos="100000">
                <a:srgbClr val="E0FF89"/>
              </a:gs>
            </a:gsLst>
            <a:lin ang="27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 descr="BSAS_Logo_tag_WEB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08188"/>
            <a:ext cx="26670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0" y="18288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0" y="3886200"/>
            <a:ext cx="9144000" cy="90488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13" descr="DPH Logo - 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792D1-0702-4439-949D-DE7270B3AC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764237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1A51-68E6-48F8-BFCA-5C5C28BB74C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69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7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116.xml"/><Relationship Id="rId12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111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10.xml"/><Relationship Id="rId6" Type="http://schemas.openxmlformats.org/officeDocument/2006/relationships/slideLayout" Target="../slideLayouts/slideLayout115.xml"/><Relationship Id="rId11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4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3.xml"/><Relationship Id="rId9" Type="http://schemas.openxmlformats.org/officeDocument/2006/relationships/slideLayout" Target="../slideLayouts/slideLayout118.xml"/><Relationship Id="rId14" Type="http://schemas.openxmlformats.org/officeDocument/2006/relationships/image" Target="../media/image6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3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Relationship Id="rId14" Type="http://schemas.openxmlformats.org/officeDocument/2006/relationships/image" Target="../media/image2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7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image" Target="../media/image6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B23659A-8EA9-485F-B181-D56A6DF5078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0" r:id="rId1"/>
    <p:sldLayoutId id="2147501981" r:id="rId2"/>
    <p:sldLayoutId id="2147501982" r:id="rId3"/>
    <p:sldLayoutId id="2147501983" r:id="rId4"/>
    <p:sldLayoutId id="2147501984" r:id="rId5"/>
    <p:sldLayoutId id="2147501985" r:id="rId6"/>
    <p:sldLayoutId id="2147501986" r:id="rId7"/>
    <p:sldLayoutId id="2147501987" r:id="rId8"/>
    <p:sldLayoutId id="2147501988" r:id="rId9"/>
    <p:sldLayoutId id="2147501989" r:id="rId10"/>
    <p:sldLayoutId id="2147501990" r:id="rId11"/>
    <p:sldLayoutId id="214750199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4724400" y="0"/>
            <a:ext cx="4419600" cy="1447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1267" name="Picture 8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76200" y="152400"/>
            <a:ext cx="21336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25146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1269" name="Picture 10" descr="best ver2b seal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203200"/>
            <a:ext cx="10922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1" descr="bsas swoosh ligh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304800"/>
            <a:ext cx="5257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D050094-566A-4114-A9B7-1A8E8F694D6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2102" r:id="rId1"/>
    <p:sldLayoutId id="2147502103" r:id="rId2"/>
    <p:sldLayoutId id="2147502104" r:id="rId3"/>
    <p:sldLayoutId id="2147502105" r:id="rId4"/>
    <p:sldLayoutId id="2147502106" r:id="rId5"/>
    <p:sldLayoutId id="2147502107" r:id="rId6"/>
    <p:sldLayoutId id="2147502108" r:id="rId7"/>
    <p:sldLayoutId id="2147502109" r:id="rId8"/>
    <p:sldLayoutId id="2147502110" r:id="rId9"/>
    <p:sldLayoutId id="2147502111" r:id="rId10"/>
    <p:sldLayoutId id="2147502112" r:id="rId11"/>
    <p:sldLayoutId id="214750211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ChangeArrowheads="1"/>
          </p:cNvSpPr>
          <p:nvPr/>
        </p:nvSpPr>
        <p:spPr bwMode="auto">
          <a:xfrm>
            <a:off x="69342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 rot="10800000">
            <a:off x="0" y="0"/>
            <a:ext cx="4419600" cy="1447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052" name="Picture 3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6934200" y="152400"/>
            <a:ext cx="20574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bsas swoosh ligh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5257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DBEDD5A-1960-4D94-9C78-93A9D1B665C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5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6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061" name="Picture 14" descr="DPH Logo - Blue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1" r:id="rId1"/>
    <p:sldLayoutId id="2147501992" r:id="rId2"/>
    <p:sldLayoutId id="2147501993" r:id="rId3"/>
    <p:sldLayoutId id="2147501994" r:id="rId4"/>
    <p:sldLayoutId id="2147501995" r:id="rId5"/>
    <p:sldLayoutId id="2147501996" r:id="rId6"/>
    <p:sldLayoutId id="2147501997" r:id="rId7"/>
    <p:sldLayoutId id="2147501998" r:id="rId8"/>
    <p:sldLayoutId id="2147501999" r:id="rId9"/>
    <p:sldLayoutId id="2147502000" r:id="rId10"/>
    <p:sldLayoutId id="2147502001" r:id="rId11"/>
    <p:sldLayoutId id="214750200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ChangeArrowheads="1"/>
          </p:cNvSpPr>
          <p:nvPr/>
        </p:nvSpPr>
        <p:spPr bwMode="auto">
          <a:xfrm>
            <a:off x="69342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 rot="10800000">
            <a:off x="0" y="0"/>
            <a:ext cx="4419600" cy="1447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3076" name="Picture 3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6934200" y="152400"/>
            <a:ext cx="20574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bsas swoosh ligh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5257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FDFDF22-58E4-4E47-85B9-2F5AA36908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5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6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3085" name="Picture 14" descr="DPH Logo - Blue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2" r:id="rId1"/>
    <p:sldLayoutId id="2147502003" r:id="rId2"/>
    <p:sldLayoutId id="2147502004" r:id="rId3"/>
    <p:sldLayoutId id="2147502005" r:id="rId4"/>
    <p:sldLayoutId id="2147502006" r:id="rId5"/>
    <p:sldLayoutId id="2147502007" r:id="rId6"/>
    <p:sldLayoutId id="2147502008" r:id="rId7"/>
    <p:sldLayoutId id="2147502009" r:id="rId8"/>
    <p:sldLayoutId id="2147502010" r:id="rId9"/>
    <p:sldLayoutId id="2147502011" r:id="rId10"/>
    <p:sldLayoutId id="2147502012" r:id="rId11"/>
    <p:sldLayoutId id="214750201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ChangeArrowheads="1"/>
          </p:cNvSpPr>
          <p:nvPr/>
        </p:nvSpPr>
        <p:spPr bwMode="auto">
          <a:xfrm>
            <a:off x="69342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 rot="10800000">
            <a:off x="0" y="0"/>
            <a:ext cx="4419600" cy="1447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100" name="Picture 3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6934200" y="152400"/>
            <a:ext cx="20574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 descr="bsas swoosh ligh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5257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EF3FA4C-1B04-423A-B173-75684B9CD5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5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6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109" name="Picture 14" descr="DPH Logo - Blue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3" r:id="rId1"/>
    <p:sldLayoutId id="2147502014" r:id="rId2"/>
    <p:sldLayoutId id="2147502015" r:id="rId3"/>
    <p:sldLayoutId id="2147502016" r:id="rId4"/>
    <p:sldLayoutId id="2147502017" r:id="rId5"/>
    <p:sldLayoutId id="2147502018" r:id="rId6"/>
    <p:sldLayoutId id="2147502019" r:id="rId7"/>
    <p:sldLayoutId id="2147502020" r:id="rId8"/>
    <p:sldLayoutId id="2147502021" r:id="rId9"/>
    <p:sldLayoutId id="2147502022" r:id="rId10"/>
    <p:sldLayoutId id="2147502023" r:id="rId11"/>
    <p:sldLayoutId id="214750202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4724400" y="0"/>
            <a:ext cx="4419600" cy="1447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5123" name="Picture 8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76200" y="152400"/>
            <a:ext cx="21336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25146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5125" name="Picture 10" descr="best ver2b seal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203200"/>
            <a:ext cx="10922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1" descr="bsas swoosh ligh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304800"/>
            <a:ext cx="5257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4E9AC45-FFC9-4915-8C13-5AA59ED8A28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2074" r:id="rId1"/>
    <p:sldLayoutId id="2147502075" r:id="rId2"/>
    <p:sldLayoutId id="2147502076" r:id="rId3"/>
    <p:sldLayoutId id="2147502077" r:id="rId4"/>
    <p:sldLayoutId id="2147502078" r:id="rId5"/>
    <p:sldLayoutId id="2147502079" r:id="rId6"/>
    <p:sldLayoutId id="2147502080" r:id="rId7"/>
    <p:sldLayoutId id="2147502081" r:id="rId8"/>
    <p:sldLayoutId id="2147502082" r:id="rId9"/>
    <p:sldLayoutId id="2147502083" r:id="rId10"/>
    <p:sldLayoutId id="2147502084" r:id="rId11"/>
    <p:sldLayoutId id="214750208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69342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 rot="10800000">
            <a:off x="0" y="0"/>
            <a:ext cx="4419600" cy="1447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pic>
        <p:nvPicPr>
          <p:cNvPr id="6148" name="Picture 3" descr="BSAS_Logo_tag_colo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6934200" y="152400"/>
            <a:ext cx="20574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bsas swoosh ligh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5257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A6E1262-5A0E-42D7-AF31-C080F2F72CF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156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pic>
        <p:nvPicPr>
          <p:cNvPr id="6157" name="Picture 14" descr="DPH Logo - Blu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86" r:id="rId1"/>
    <p:sldLayoutId id="2147502025" r:id="rId2"/>
    <p:sldLayoutId id="2147502026" r:id="rId3"/>
    <p:sldLayoutId id="2147502027" r:id="rId4"/>
    <p:sldLayoutId id="2147502028" r:id="rId5"/>
    <p:sldLayoutId id="2147502029" r:id="rId6"/>
    <p:sldLayoutId id="2147502030" r:id="rId7"/>
    <p:sldLayoutId id="2147502031" r:id="rId8"/>
    <p:sldLayoutId id="2147502032" r:id="rId9"/>
    <p:sldLayoutId id="2147502033" r:id="rId10"/>
    <p:sldLayoutId id="2147502034" r:id="rId11"/>
    <p:sldLayoutId id="2147502035" r:id="rId12"/>
    <p:sldLayoutId id="214750203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ChangeArrowheads="1"/>
          </p:cNvSpPr>
          <p:nvPr/>
        </p:nvSpPr>
        <p:spPr bwMode="auto">
          <a:xfrm>
            <a:off x="69342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 rot="10800000">
            <a:off x="0" y="0"/>
            <a:ext cx="4419600" cy="1447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196" name="Picture 3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6934200" y="152400"/>
            <a:ext cx="20574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6" descr="bsas swoosh ligh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5257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494D3FE-2F11-4550-996E-2407ABDF7BB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5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6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205" name="Picture 14" descr="DPH Logo - Blue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88" r:id="rId1"/>
    <p:sldLayoutId id="2147502048" r:id="rId2"/>
    <p:sldLayoutId id="2147502049" r:id="rId3"/>
    <p:sldLayoutId id="2147502050" r:id="rId4"/>
    <p:sldLayoutId id="2147502051" r:id="rId5"/>
    <p:sldLayoutId id="2147502052" r:id="rId6"/>
    <p:sldLayoutId id="2147502053" r:id="rId7"/>
    <p:sldLayoutId id="2147502054" r:id="rId8"/>
    <p:sldLayoutId id="2147502055" r:id="rId9"/>
    <p:sldLayoutId id="2147502056" r:id="rId10"/>
    <p:sldLayoutId id="2147502057" r:id="rId11"/>
    <p:sldLayoutId id="214750205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4724400" y="0"/>
            <a:ext cx="4419600" cy="1447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9219" name="Picture 8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76200" y="152400"/>
            <a:ext cx="21336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25146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9221" name="Picture 10" descr="best ver2b seal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963" y="203200"/>
            <a:ext cx="10922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1" descr="bsas swoosh ligh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304800"/>
            <a:ext cx="5257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C884566-90CE-42D4-AEF0-D21581535A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2089" r:id="rId1"/>
    <p:sldLayoutId id="2147502090" r:id="rId2"/>
    <p:sldLayoutId id="2147502091" r:id="rId3"/>
    <p:sldLayoutId id="2147502092" r:id="rId4"/>
    <p:sldLayoutId id="2147502093" r:id="rId5"/>
    <p:sldLayoutId id="2147502094" r:id="rId6"/>
    <p:sldLayoutId id="2147502095" r:id="rId7"/>
    <p:sldLayoutId id="2147502096" r:id="rId8"/>
    <p:sldLayoutId id="2147502097" r:id="rId9"/>
    <p:sldLayoutId id="2147502098" r:id="rId10"/>
    <p:sldLayoutId id="2147502099" r:id="rId11"/>
    <p:sldLayoutId id="214750210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ChangeArrowheads="1"/>
          </p:cNvSpPr>
          <p:nvPr/>
        </p:nvSpPr>
        <p:spPr bwMode="auto">
          <a:xfrm>
            <a:off x="6934200" y="0"/>
            <a:ext cx="2209800" cy="1447800"/>
          </a:xfrm>
          <a:prstGeom prst="rect">
            <a:avLst/>
          </a:prstGeom>
          <a:gradFill rotWithShape="0">
            <a:gsLst>
              <a:gs pos="0">
                <a:srgbClr val="FEFFFB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 rot="10800000">
            <a:off x="0" y="0"/>
            <a:ext cx="4419600" cy="1447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2B56AB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44" name="Picture 3" descr="BSAS_Logo_tag_col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7"/>
          <a:stretch>
            <a:fillRect/>
          </a:stretch>
        </p:blipFill>
        <p:spPr bwMode="auto">
          <a:xfrm>
            <a:off x="6934200" y="152400"/>
            <a:ext cx="20574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6" descr="bsas swoosh ligh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5257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4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prstClr val="black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3AC2956-D01B-426E-9886-70EABB27AA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5" name="AutoShape 12"/>
          <p:cNvSpPr>
            <a:spLocks noChangeArrowheads="1"/>
          </p:cNvSpPr>
          <p:nvPr/>
        </p:nvSpPr>
        <p:spPr bwMode="auto">
          <a:xfrm>
            <a:off x="0" y="6767513"/>
            <a:ext cx="9144000" cy="90487"/>
          </a:xfrm>
          <a:prstGeom prst="bevel">
            <a:avLst>
              <a:gd name="adj" fmla="val 12500"/>
            </a:avLst>
          </a:prstGeom>
          <a:solidFill>
            <a:srgbClr val="2B56AB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6" name="AutoShape 13"/>
          <p:cNvSpPr>
            <a:spLocks noChangeArrowheads="1"/>
          </p:cNvSpPr>
          <p:nvPr/>
        </p:nvSpPr>
        <p:spPr bwMode="auto">
          <a:xfrm>
            <a:off x="0" y="1447800"/>
            <a:ext cx="9144000" cy="76200"/>
          </a:xfrm>
          <a:prstGeom prst="bevel">
            <a:avLst>
              <a:gd name="adj" fmla="val 12500"/>
            </a:avLst>
          </a:prstGeom>
          <a:solidFill>
            <a:srgbClr val="99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53" name="Picture 14" descr="DPH Logo - Blue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101" r:id="rId1"/>
    <p:sldLayoutId id="2147502059" r:id="rId2"/>
    <p:sldLayoutId id="2147502060" r:id="rId3"/>
    <p:sldLayoutId id="2147502061" r:id="rId4"/>
    <p:sldLayoutId id="2147502062" r:id="rId5"/>
    <p:sldLayoutId id="2147502063" r:id="rId6"/>
    <p:sldLayoutId id="2147502064" r:id="rId7"/>
    <p:sldLayoutId id="2147502065" r:id="rId8"/>
    <p:sldLayoutId id="2147502066" r:id="rId9"/>
    <p:sldLayoutId id="2147502067" r:id="rId10"/>
    <p:sldLayoutId id="2147502068" r:id="rId11"/>
    <p:sldLayoutId id="214750206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www.google.com/url?sa=i&amp;rct=j&amp;q=&amp;esrc=s&amp;source=images&amp;cd=&amp;cad=rja&amp;uact=8&amp;ved=0ahUKEwiY0e7snOPQAhVB5yYKHXFED54QjRwIBw&amp;url=https://www.edrawsoft.com/template-blank-cause-effect.php&amp;psig=AFQjCNG4NwcI5aBM4G0n2eZmcwmnl4rUfg&amp;ust=1481239278947214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</a:endParaRPr>
          </a:p>
        </p:txBody>
      </p:sp>
      <p:pic>
        <p:nvPicPr>
          <p:cNvPr id="57348" name="Picture 4" descr="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0" y="23181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2" name="Rectangle 1"/>
          <p:cNvSpPr/>
          <p:nvPr/>
        </p:nvSpPr>
        <p:spPr>
          <a:xfrm>
            <a:off x="186758" y="1135063"/>
            <a:ext cx="8784771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/>
          </a:p>
          <a:p>
            <a:endParaRPr lang="en-US" sz="3600" dirty="0"/>
          </a:p>
          <a:p>
            <a:pPr algn="ctr"/>
            <a:r>
              <a:rPr lang="en-US" sz="3600" dirty="0"/>
              <a:t>Supportive Planning and Operations </a:t>
            </a:r>
            <a:r>
              <a:rPr lang="en-US" sz="3600" dirty="0" smtClean="0"/>
              <a:t>Team (SPOT</a:t>
            </a:r>
            <a:r>
              <a:rPr lang="en-US" sz="3600" dirty="0"/>
              <a:t>) </a:t>
            </a:r>
            <a:r>
              <a:rPr lang="en-US" sz="3600" dirty="0" smtClean="0"/>
              <a:t>Initiative Stakeholder Meeting</a:t>
            </a:r>
          </a:p>
          <a:p>
            <a:pPr algn="ctr"/>
            <a:endParaRPr lang="en-US" sz="3600" dirty="0"/>
          </a:p>
          <a:p>
            <a:pPr algn="ctr"/>
            <a:r>
              <a:rPr lang="en-US" sz="2800" dirty="0" smtClean="0"/>
              <a:t>Bureau of Health Care Safety and Quality</a:t>
            </a:r>
          </a:p>
          <a:p>
            <a:pPr algn="ctr"/>
            <a:r>
              <a:rPr lang="en-US" sz="2800" dirty="0" smtClean="0"/>
              <a:t>January 11, 2017      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QAPI Assessment </a:t>
            </a:r>
            <a:r>
              <a:rPr lang="en-US" dirty="0" smtClean="0"/>
              <a:t>Findings-Design and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1"/>
            <a:ext cx="8229600" cy="467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26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QAPI Assessment </a:t>
            </a:r>
            <a:r>
              <a:rPr lang="en-US" dirty="0" smtClean="0"/>
              <a:t>Findings-Governance and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14450"/>
            <a:ext cx="8229599" cy="4811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59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QAPI Assessment </a:t>
            </a:r>
            <a:r>
              <a:rPr lang="en-US" sz="2200" dirty="0" smtClean="0"/>
              <a:t>Findings-Feedback, Data Systems and Monitoring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415143"/>
            <a:ext cx="8229600" cy="471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08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QAPI Assessment </a:t>
            </a:r>
            <a:r>
              <a:rPr lang="en-US" sz="2400" dirty="0" smtClean="0"/>
              <a:t>Findings-</a:t>
            </a:r>
            <a:br>
              <a:rPr lang="en-US" sz="2400" dirty="0" smtClean="0"/>
            </a:br>
            <a:r>
              <a:rPr lang="en-US" sz="2400" dirty="0" smtClean="0"/>
              <a:t>Performance Improvement Plans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64771"/>
            <a:ext cx="8229600" cy="496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3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QAPI Assessment </a:t>
            </a:r>
            <a:r>
              <a:rPr lang="en-US" sz="2400" dirty="0" smtClean="0"/>
              <a:t>Findings- Systematic Analysis and Systemic Action Score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14449"/>
            <a:ext cx="8229600" cy="4811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141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from Staff </a:t>
            </a:r>
            <a:r>
              <a:rPr lang="en-US" dirty="0"/>
              <a:t>Comments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SPOT captured staff comments while engaging them during the QAPI assessment</a:t>
            </a:r>
          </a:p>
          <a:p>
            <a:r>
              <a:rPr lang="en-US" dirty="0" smtClean="0"/>
              <a:t>Comments were coded and grouped into themes </a:t>
            </a:r>
          </a:p>
          <a:p>
            <a:r>
              <a:rPr lang="en-US" dirty="0" smtClean="0"/>
              <a:t>Themes are shared by topic area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6964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6" y="1314450"/>
            <a:ext cx="9056914" cy="5216979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Staffing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All but one of </a:t>
            </a:r>
            <a:r>
              <a:rPr lang="en-US" sz="2800" dirty="0" smtClean="0"/>
              <a:t>the nursing </a:t>
            </a:r>
            <a:r>
              <a:rPr lang="en-US" sz="2800" dirty="0"/>
              <a:t>homes reported </a:t>
            </a:r>
            <a:r>
              <a:rPr lang="en-US" sz="2800" dirty="0" smtClean="0"/>
              <a:t>difficulty </a:t>
            </a:r>
            <a:r>
              <a:rPr lang="en-US" sz="2800" dirty="0"/>
              <a:t>in </a:t>
            </a:r>
            <a:r>
              <a:rPr lang="en-US" sz="2800" dirty="0" smtClean="0"/>
              <a:t>recruiting </a:t>
            </a:r>
            <a:r>
              <a:rPr lang="en-US" sz="2800" dirty="0"/>
              <a:t>and retaining of staff (particularly nurses and </a:t>
            </a:r>
            <a:r>
              <a:rPr lang="en-US" sz="2800" dirty="0" smtClean="0"/>
              <a:t>certified nurse aides).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Approximately half </a:t>
            </a:r>
            <a:r>
              <a:rPr lang="en-US" sz="2800" dirty="0" smtClean="0"/>
              <a:t>of the nursing homes reported </a:t>
            </a:r>
            <a:r>
              <a:rPr lang="en-US" sz="2800" dirty="0"/>
              <a:t>a personnel change in the Administrator or </a:t>
            </a:r>
            <a:r>
              <a:rPr lang="en-US" sz="2800" dirty="0" smtClean="0"/>
              <a:t>Director of Nurses (DON) during the previous year.</a:t>
            </a:r>
            <a:endParaRPr lang="en-US" sz="28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u="sng" dirty="0"/>
              <a:t>QAPI Responsibility &amp; Accountability</a:t>
            </a:r>
            <a:r>
              <a:rPr lang="en-US" dirty="0"/>
              <a:t>:</a:t>
            </a:r>
          </a:p>
          <a:p>
            <a:r>
              <a:rPr lang="en-US" sz="2800" dirty="0"/>
              <a:t>Eleven homes reported that QAPI efforts have been or will soon be, assigned to appropriate staff persons at their facilities.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from Staff </a:t>
            </a:r>
            <a:r>
              <a:rPr lang="en-US" dirty="0"/>
              <a:t>Comments </a:t>
            </a:r>
          </a:p>
        </p:txBody>
      </p:sp>
    </p:spTree>
    <p:extLst>
      <p:ext uri="{BB962C8B-B14F-4D97-AF65-F5344CB8AC3E}">
        <p14:creationId xmlns:p14="http://schemas.microsoft.com/office/powerpoint/2010/main" val="2802907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5407025"/>
          </a:xfrm>
        </p:spPr>
        <p:txBody>
          <a:bodyPr/>
          <a:lstStyle/>
          <a:p>
            <a:pPr marL="0" indent="0">
              <a:buNone/>
            </a:pPr>
            <a:r>
              <a:rPr lang="en-US" sz="2800" u="sng" dirty="0"/>
              <a:t>QAPI Training/Communication and Tools</a:t>
            </a:r>
            <a:r>
              <a:rPr lang="en-US" sz="2800" dirty="0"/>
              <a:t>:</a:t>
            </a:r>
          </a:p>
          <a:p>
            <a:r>
              <a:rPr lang="en-US" sz="2800" dirty="0"/>
              <a:t>Nearly all of the homes reported that, presently, training around “quality” is not QAPI-specific.</a:t>
            </a:r>
          </a:p>
          <a:p>
            <a:r>
              <a:rPr lang="en-US" sz="2800" dirty="0"/>
              <a:t>At one home, the Administrator incorporated QAPI </a:t>
            </a:r>
            <a:r>
              <a:rPr lang="en-US" sz="2800" i="1" dirty="0"/>
              <a:t>throughout</a:t>
            </a:r>
            <a:r>
              <a:rPr lang="en-US" sz="2800" dirty="0"/>
              <a:t> the residence.  Upon speaking w/staff from all depts., each spoke to their QAPI-specific projects.  They stated they regularly get numerous QAPI updates from the Administrator.</a:t>
            </a:r>
          </a:p>
          <a:p>
            <a:r>
              <a:rPr lang="en-US" sz="2800" dirty="0"/>
              <a:t>Senior Leadership at the residences overwhelmingly said the QAPI assessment feedback/sample QAPI tools, shared at the time of the assessment, were very  helpful.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from Staff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575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43" y="1175657"/>
            <a:ext cx="9024257" cy="534488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QAPI Meeting</a:t>
            </a:r>
            <a:r>
              <a:rPr lang="en-US" dirty="0"/>
              <a:t>:</a:t>
            </a:r>
          </a:p>
          <a:p>
            <a:r>
              <a:rPr lang="en-US" sz="2800" dirty="0"/>
              <a:t>Several Administrators reported using a shared drive for Dept. Heads to deposit their QAPI reports into, before the upcoming meeting.  During the meeting, QAPI reports are projected on a screen, for each Dept. Head to present his/her report.</a:t>
            </a:r>
          </a:p>
          <a:p>
            <a:r>
              <a:rPr lang="en-US" sz="2800" dirty="0"/>
              <a:t>One Administrator </a:t>
            </a:r>
            <a:r>
              <a:rPr lang="en-US" sz="2800" dirty="0" smtClean="0"/>
              <a:t>shared </a:t>
            </a:r>
            <a:r>
              <a:rPr lang="en-US" sz="2800" dirty="0"/>
              <a:t>his QAPI Meetings could be better.  He struggles with how to get all the important things that should be routinely followed into one meeting.</a:t>
            </a:r>
          </a:p>
          <a:p>
            <a:pPr marL="0" indent="0">
              <a:buNone/>
            </a:pPr>
            <a:r>
              <a:rPr lang="en-US" u="sng" dirty="0"/>
              <a:t>QAPI Policies &amp; Procedures / Initiatives</a:t>
            </a:r>
            <a:r>
              <a:rPr lang="en-US" dirty="0"/>
              <a:t>:</a:t>
            </a:r>
          </a:p>
          <a:p>
            <a:r>
              <a:rPr lang="en-US" sz="2800" dirty="0"/>
              <a:t>Homes reported implementing a range of QI programs.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from Staff </a:t>
            </a:r>
            <a:r>
              <a:rPr lang="en-US" dirty="0"/>
              <a:t>Comments </a:t>
            </a:r>
          </a:p>
        </p:txBody>
      </p:sp>
    </p:spTree>
    <p:extLst>
      <p:ext uri="{BB962C8B-B14F-4D97-AF65-F5344CB8AC3E}">
        <p14:creationId xmlns:p14="http://schemas.microsoft.com/office/powerpoint/2010/main" val="563854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0604" y="224676"/>
            <a:ext cx="5715617" cy="708025"/>
          </a:xfrm>
        </p:spPr>
        <p:txBody>
          <a:bodyPr/>
          <a:lstStyle/>
          <a:p>
            <a:r>
              <a:rPr lang="en-US" sz="2400" dirty="0" smtClean="0"/>
              <a:t>Training-in-person QAPI Resources</a:t>
            </a:r>
            <a:br>
              <a:rPr lang="en-US" sz="2400" dirty="0" smtClean="0"/>
            </a:br>
            <a:r>
              <a:rPr lang="en-US" sz="2400" dirty="0" smtClean="0"/>
              <a:t>7 </a:t>
            </a:r>
            <a:r>
              <a:rPr lang="en-US" sz="2400" dirty="0"/>
              <a:t>Areas of Training Focus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121229"/>
            <a:ext cx="9046028" cy="560024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Specific </a:t>
            </a:r>
            <a:r>
              <a:rPr lang="en-US" sz="2800" dirty="0" smtClean="0"/>
              <a:t>training </a:t>
            </a:r>
            <a:r>
              <a:rPr lang="en-US" sz="2800" dirty="0"/>
              <a:t>was provided </a:t>
            </a:r>
            <a:r>
              <a:rPr lang="en-US" sz="2800" dirty="0" smtClean="0"/>
              <a:t>to ten nursing homes:</a:t>
            </a:r>
            <a:endParaRPr lang="en-US" sz="2800" dirty="0"/>
          </a:p>
          <a:p>
            <a:pPr marL="0" indent="0">
              <a:buNone/>
            </a:pPr>
            <a:r>
              <a:rPr lang="en-US" sz="2400" dirty="0"/>
              <a:t>1.  Developing the QAPI Plan</a:t>
            </a:r>
          </a:p>
          <a:p>
            <a:pPr marL="0" indent="0">
              <a:buNone/>
            </a:pPr>
            <a:r>
              <a:rPr lang="en-US" sz="2400" dirty="0"/>
              <a:t>2.  Standardizing the QAPI Minutes Reporting Form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Set performance measures, goals, and benchmarks thresholds.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Monitor action plans (name responsible party(s) and set measureable goals).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Evaluate progress towards meeting goals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All items remain on radar until resolution.</a:t>
            </a:r>
          </a:p>
          <a:p>
            <a:pPr marL="457200" lvl="1" indent="0">
              <a:buNone/>
            </a:pPr>
            <a:r>
              <a:rPr lang="en-US" sz="2400" b="1" u="sng" dirty="0"/>
              <a:t>Example 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_________________________________________ </a:t>
            </a:r>
            <a:r>
              <a:rPr lang="en-US" sz="2000" b="1" dirty="0">
                <a:solidFill>
                  <a:srgbClr val="002060"/>
                </a:solidFill>
              </a:rPr>
              <a:t>Issue     Established Performance      Action Plan      Resp     Timeframe        Eval of </a:t>
            </a:r>
          </a:p>
          <a:p>
            <a:pPr marL="0" indent="0">
              <a:buNone/>
            </a:pPr>
            <a:r>
              <a:rPr lang="en-US" sz="2000" b="1" u="sng" dirty="0">
                <a:solidFill>
                  <a:srgbClr val="002060"/>
                </a:solidFill>
              </a:rPr>
              <a:t>            Measure/Current Standing                               Party                               Progress        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908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8314"/>
            <a:ext cx="8229600" cy="503691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Overview of SPOT </a:t>
            </a:r>
            <a:r>
              <a:rPr lang="en-US" sz="2800" dirty="0" smtClean="0"/>
              <a:t>Initiative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Assessment Findings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Overall Findings from Quality Assurance and Performance Improvement (QAPI) Assessment</a:t>
            </a:r>
            <a:endParaRPr 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Findings from Five Elements of Assessment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Themes from Staff Comments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Targeted Training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“In-person” instruction </a:t>
            </a:r>
            <a:r>
              <a:rPr lang="en-US" sz="2400" dirty="0"/>
              <a:t>with QAPI  Resources &amp;</a:t>
            </a:r>
            <a:r>
              <a:rPr lang="en-US" sz="2400" dirty="0" smtClean="0"/>
              <a:t>Tools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Safe Resident Handling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Continuing SPOT Activities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19742" y="1874729"/>
            <a:ext cx="902425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/>
          </a:p>
          <a:p>
            <a:endParaRPr lang="en-US" sz="2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24260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5352" y="267091"/>
            <a:ext cx="5228648" cy="708025"/>
          </a:xfrm>
        </p:spPr>
        <p:txBody>
          <a:bodyPr/>
          <a:lstStyle/>
          <a:p>
            <a:r>
              <a:rPr lang="en-US" sz="2400" dirty="0" smtClean="0"/>
              <a:t>Training-in-person QAPI Resources</a:t>
            </a:r>
            <a:br>
              <a:rPr lang="en-US" sz="2400" dirty="0" smtClean="0"/>
            </a:br>
            <a:r>
              <a:rPr lang="en-US" sz="2400" dirty="0" smtClean="0"/>
              <a:t>7 </a:t>
            </a:r>
            <a:r>
              <a:rPr lang="en-US" sz="2400" dirty="0"/>
              <a:t>Areas of Training Focus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14450"/>
            <a:ext cx="9067800" cy="48117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 </a:t>
            </a:r>
            <a:r>
              <a:rPr lang="en-US" dirty="0" smtClean="0"/>
              <a:t>Sustaining corrective </a:t>
            </a:r>
            <a:r>
              <a:rPr lang="en-US" dirty="0"/>
              <a:t>actions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Necessary departmental audits put onto calendar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Performance- based training needs (put on calendar)—indicate whether conducted annually, quarterly, etc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4. Implementing </a:t>
            </a:r>
            <a:r>
              <a:rPr lang="en-US" dirty="0"/>
              <a:t>a Near-Miss Program</a:t>
            </a:r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 Developing a QAPI Communication Plan</a:t>
            </a:r>
          </a:p>
          <a:p>
            <a:pPr marL="514350" indent="-514350">
              <a:buAutoNum type="arabicPeriod" startAt="6"/>
            </a:pPr>
            <a:r>
              <a:rPr lang="en-US" dirty="0" smtClean="0"/>
              <a:t>Developing </a:t>
            </a:r>
            <a:r>
              <a:rPr lang="en-US" dirty="0"/>
              <a:t>training for Performance </a:t>
            </a:r>
          </a:p>
          <a:p>
            <a:pPr marL="0" indent="0">
              <a:buNone/>
            </a:pPr>
            <a:r>
              <a:rPr lang="en-US" dirty="0"/>
              <a:t>      Improvement Projects (PIPs)</a:t>
            </a:r>
          </a:p>
          <a:p>
            <a:pPr marL="514350" indent="-514350">
              <a:buAutoNum type="arabicPeriod" startAt="7"/>
            </a:pPr>
            <a:r>
              <a:rPr lang="en-US" dirty="0" smtClean="0"/>
              <a:t>Developing </a:t>
            </a:r>
            <a:r>
              <a:rPr lang="en-US" dirty="0"/>
              <a:t>training on root cause analysis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2706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white"/>
                </a:solidFill>
              </a:rPr>
              <a:t>Training-in-person QAPI Resources</a:t>
            </a:r>
            <a:br>
              <a:rPr lang="en-US" sz="2400" dirty="0">
                <a:solidFill>
                  <a:prstClr val="white"/>
                </a:solidFill>
              </a:rPr>
            </a:br>
            <a:r>
              <a:rPr lang="en-US" sz="2400" dirty="0">
                <a:solidFill>
                  <a:prstClr val="white"/>
                </a:solidFill>
              </a:rPr>
              <a:t>7 Areas of Training </a:t>
            </a:r>
            <a:r>
              <a:rPr lang="en-US" sz="2400" dirty="0" smtClean="0">
                <a:solidFill>
                  <a:prstClr val="white"/>
                </a:solidFill>
              </a:rPr>
              <a:t>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1228"/>
            <a:ext cx="9144000" cy="534488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Root cause analysis training example</a:t>
            </a:r>
          </a:p>
          <a:p>
            <a:pPr marL="0" indent="0">
              <a:buNone/>
            </a:pPr>
            <a:r>
              <a:rPr lang="en-US" b="1" dirty="0" smtClean="0"/>
              <a:t>Fishbone </a:t>
            </a:r>
            <a:r>
              <a:rPr lang="en-US" b="1" dirty="0"/>
              <a:t>Diagram</a:t>
            </a:r>
            <a:r>
              <a:rPr lang="en-US" dirty="0"/>
              <a:t>—often thought to be an important first step, because many QI Teams jump into trying to fix one cause without assessing other possible causes</a:t>
            </a:r>
            <a:r>
              <a:rPr lang="en-US" sz="2800" dirty="0"/>
              <a:t> (enters causes into categories).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  <p:pic>
        <p:nvPicPr>
          <p:cNvPr id="5" name="Content Placeholder 4" descr="Image result for blank fishbone diagram">
            <a:hlinkClick r:id="rId2" tgtFrame="&quot;_blank&quot;"/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157" y="3863745"/>
            <a:ext cx="6411686" cy="2791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51464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white"/>
                </a:solidFill>
              </a:rPr>
              <a:t>Training-in-person QAPI Resources</a:t>
            </a:r>
            <a:br>
              <a:rPr lang="en-US" sz="2400" dirty="0">
                <a:solidFill>
                  <a:prstClr val="white"/>
                </a:solidFill>
              </a:rPr>
            </a:br>
            <a:r>
              <a:rPr lang="en-US" sz="2400" dirty="0">
                <a:solidFill>
                  <a:prstClr val="white"/>
                </a:solidFill>
              </a:rPr>
              <a:t>7 Areas of Training </a:t>
            </a:r>
            <a:r>
              <a:rPr lang="en-US" sz="2400" dirty="0" smtClean="0">
                <a:solidFill>
                  <a:prstClr val="white"/>
                </a:solidFill>
              </a:rPr>
              <a:t>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121230"/>
            <a:ext cx="8893174" cy="5600246"/>
          </a:xfrm>
        </p:spPr>
        <p:txBody>
          <a:bodyPr/>
          <a:lstStyle/>
          <a:p>
            <a:pPr marL="457200" lvl="1" indent="0">
              <a:buNone/>
            </a:pPr>
            <a:r>
              <a:rPr lang="en-US" b="1" dirty="0" smtClean="0"/>
              <a:t>Root cause analysis Training Example</a:t>
            </a:r>
          </a:p>
          <a:p>
            <a:pPr marL="457200" lvl="1" indent="0">
              <a:buNone/>
            </a:pPr>
            <a:r>
              <a:rPr lang="en-US" sz="2600" b="1" dirty="0" smtClean="0"/>
              <a:t>The </a:t>
            </a:r>
            <a:r>
              <a:rPr lang="en-US" sz="2600" b="1" dirty="0"/>
              <a:t>Five “WHYs” </a:t>
            </a:r>
            <a:r>
              <a:rPr lang="en-US" sz="2600" dirty="0"/>
              <a:t>(use </a:t>
            </a:r>
            <a:r>
              <a:rPr lang="en-US" sz="2600" dirty="0" smtClean="0"/>
              <a:t>with Fishbone </a:t>
            </a:r>
            <a:r>
              <a:rPr lang="en-US" sz="2600" dirty="0"/>
              <a:t>or Process Mapping</a:t>
            </a:r>
            <a:r>
              <a:rPr lang="en-US" sz="2600" dirty="0" smtClean="0"/>
              <a:t>)</a:t>
            </a:r>
            <a:endParaRPr lang="en-US" sz="2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Simple brainstorming tool that can help </a:t>
            </a:r>
            <a:r>
              <a:rPr lang="en-US" sz="2400" dirty="0" smtClean="0"/>
              <a:t>nursing home </a:t>
            </a:r>
            <a:r>
              <a:rPr lang="en-US" sz="2400" dirty="0"/>
              <a:t>teams get to the root causes of a problem.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State the problem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Keep asking “WHY,” until it doesn’t make sense to ask it any longer—drill down to get to root causes.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By the time you get to the 4</a:t>
            </a:r>
            <a:r>
              <a:rPr lang="en-US" sz="2000" baseline="30000" dirty="0"/>
              <a:t>th</a:t>
            </a:r>
            <a:r>
              <a:rPr lang="en-US" sz="2000" dirty="0"/>
              <a:t> or 5</a:t>
            </a:r>
            <a:r>
              <a:rPr lang="en-US" sz="2000" baseline="30000" dirty="0"/>
              <a:t>th</a:t>
            </a:r>
            <a:r>
              <a:rPr lang="en-US" sz="2000" dirty="0"/>
              <a:t> “WHY,” you are looking squarely at management origins.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Stop treating symptoms—gets the right people in the room discussing </a:t>
            </a:r>
            <a:r>
              <a:rPr lang="en-US" sz="2000" i="1" dirty="0"/>
              <a:t>all</a:t>
            </a:r>
            <a:r>
              <a:rPr lang="en-US" sz="2000" dirty="0"/>
              <a:t> of the possible causes of a given problem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Allows to move beyond obvious answers and reflect on less obvious </a:t>
            </a:r>
            <a:r>
              <a:rPr lang="en-US" sz="2000" dirty="0" smtClean="0"/>
              <a:t>explanations.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52221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white"/>
                </a:solidFill>
              </a:rPr>
              <a:t>Training-in-person QAPI Resources</a:t>
            </a:r>
            <a:br>
              <a:rPr lang="en-US" sz="2400" dirty="0">
                <a:solidFill>
                  <a:prstClr val="white"/>
                </a:solidFill>
              </a:rPr>
            </a:br>
            <a:r>
              <a:rPr lang="en-US" sz="2400" dirty="0">
                <a:solidFill>
                  <a:prstClr val="white"/>
                </a:solidFill>
              </a:rPr>
              <a:t>7 Areas of Training </a:t>
            </a:r>
            <a:r>
              <a:rPr lang="en-US" sz="2400" dirty="0" smtClean="0">
                <a:solidFill>
                  <a:prstClr val="white"/>
                </a:solidFill>
              </a:rPr>
              <a:t>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9458"/>
            <a:ext cx="9144000" cy="5758542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 smtClean="0"/>
              <a:t>Example of Implementing the Five Whys Strategy</a:t>
            </a:r>
          </a:p>
          <a:p>
            <a:pPr marL="0" indent="0">
              <a:buNone/>
            </a:pPr>
            <a:r>
              <a:rPr lang="en-US" sz="2600" b="1" dirty="0" smtClean="0"/>
              <a:t>Issue</a:t>
            </a:r>
            <a:r>
              <a:rPr lang="en-US" sz="2600" dirty="0"/>
              <a:t>:  Concern arose that CNAs were not all aware of the turning schedule for residents at risk for pressure ulcers.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WHY?  </a:t>
            </a:r>
            <a:r>
              <a:rPr lang="en-US" sz="2600" dirty="0"/>
              <a:t>Many are </a:t>
            </a:r>
            <a:r>
              <a:rPr lang="en-US" sz="2600" dirty="0" smtClean="0"/>
              <a:t>contracted staff members </a:t>
            </a:r>
            <a:r>
              <a:rPr lang="en-US" sz="2600" dirty="0"/>
              <a:t>and </a:t>
            </a:r>
            <a:r>
              <a:rPr lang="en-US" sz="2600" dirty="0" smtClean="0"/>
              <a:t>not aware </a:t>
            </a:r>
            <a:r>
              <a:rPr lang="en-US" sz="2600" dirty="0"/>
              <a:t>of </a:t>
            </a:r>
            <a:r>
              <a:rPr lang="en-US" sz="2600" dirty="0" smtClean="0"/>
              <a:t>where to access this </a:t>
            </a:r>
            <a:r>
              <a:rPr lang="en-US" sz="2600" dirty="0"/>
              <a:t>information.</a:t>
            </a:r>
          </a:p>
          <a:p>
            <a:pPr marL="0" indent="0">
              <a:buNone/>
            </a:pPr>
            <a:r>
              <a:rPr lang="en-US" sz="2600" b="1" dirty="0" smtClean="0"/>
              <a:t>WHY</a:t>
            </a:r>
            <a:r>
              <a:rPr lang="en-US" sz="2600" dirty="0" smtClean="0"/>
              <a:t> </a:t>
            </a:r>
            <a:r>
              <a:rPr lang="en-US" sz="2600" dirty="0"/>
              <a:t>are they unaware of how to see this info? They don’t ask, or we don’t ensure that they understand.</a:t>
            </a:r>
          </a:p>
          <a:p>
            <a:pPr marL="0" indent="0">
              <a:buNone/>
            </a:pPr>
            <a:r>
              <a:rPr lang="en-US" sz="2600" b="1" dirty="0"/>
              <a:t>WHY?  </a:t>
            </a:r>
            <a:r>
              <a:rPr lang="en-US" sz="2600" dirty="0"/>
              <a:t>Practices don’t strongly support the orientation of  contracted staff.  </a:t>
            </a:r>
          </a:p>
          <a:p>
            <a:pPr marL="0" indent="0">
              <a:buNone/>
            </a:pPr>
            <a:r>
              <a:rPr lang="en-US" sz="2600" b="1" dirty="0"/>
              <a:t>WHY</a:t>
            </a:r>
            <a:r>
              <a:rPr lang="en-US" sz="2600" dirty="0"/>
              <a:t> don’t orientations </a:t>
            </a:r>
            <a:r>
              <a:rPr lang="en-US" sz="2600" dirty="0" smtClean="0"/>
              <a:t>better support contracted staff?...</a:t>
            </a:r>
            <a:endParaRPr lang="en-US" sz="2600" dirty="0"/>
          </a:p>
          <a:p>
            <a:pPr marL="0" indent="0">
              <a:buNone/>
            </a:pPr>
            <a:r>
              <a:rPr lang="en-US" sz="2600" i="1" dirty="0" smtClean="0"/>
              <a:t>Consider essential components of orientation that contracted employees need to demonstrate competency.</a:t>
            </a:r>
            <a:endParaRPr lang="en-US" sz="2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0909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white"/>
                </a:solidFill>
              </a:rPr>
              <a:t>Training-in-person QAPI Resources</a:t>
            </a:r>
            <a:br>
              <a:rPr lang="en-US" sz="2400" dirty="0">
                <a:solidFill>
                  <a:prstClr val="white"/>
                </a:solidFill>
              </a:rPr>
            </a:br>
            <a:r>
              <a:rPr lang="en-US" dirty="0" smtClean="0"/>
              <a:t>Training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9773"/>
            <a:ext cx="9100457" cy="530519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Facility-specific QAPI Plan </a:t>
            </a:r>
          </a:p>
          <a:p>
            <a:r>
              <a:rPr lang="en-US" sz="2800" dirty="0"/>
              <a:t>Standardized QAPI Agenda/Minutes Reporting Form</a:t>
            </a:r>
          </a:p>
          <a:p>
            <a:r>
              <a:rPr lang="en-US" sz="2800" dirty="0"/>
              <a:t>Performance measures established </a:t>
            </a:r>
          </a:p>
          <a:p>
            <a:r>
              <a:rPr lang="en-US" sz="2800" dirty="0"/>
              <a:t>Measureable action plans</a:t>
            </a:r>
          </a:p>
          <a:p>
            <a:r>
              <a:rPr lang="en-US" sz="2800" dirty="0"/>
              <a:t>Departmental calendars of audits/performance-based training schedules</a:t>
            </a:r>
          </a:p>
          <a:p>
            <a:r>
              <a:rPr lang="en-US" sz="2800" dirty="0"/>
              <a:t>Near-Miss Program</a:t>
            </a:r>
          </a:p>
          <a:p>
            <a:r>
              <a:rPr lang="en-US" sz="2800" dirty="0"/>
              <a:t>Communication Plan</a:t>
            </a:r>
          </a:p>
          <a:p>
            <a:r>
              <a:rPr lang="en-US" sz="2800" dirty="0"/>
              <a:t>PIP Training on Staff Educator’s calendar (PDSA, etc.)</a:t>
            </a:r>
          </a:p>
          <a:p>
            <a:r>
              <a:rPr lang="en-US" sz="2800" dirty="0"/>
              <a:t>RCA Training on Staff Educator’s calendar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4249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Training-Safe Resident Handling Train-the-Trainer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Two-day Train-the-trainer sessions (8:30-3:30)</a:t>
            </a:r>
          </a:p>
          <a:p>
            <a:r>
              <a:rPr lang="en-US" dirty="0" smtClean="0"/>
              <a:t>Invited facility educator, CNAs, rehab aides</a:t>
            </a:r>
          </a:p>
          <a:p>
            <a:r>
              <a:rPr lang="en-US" dirty="0" smtClean="0"/>
              <a:t>One training session held in December</a:t>
            </a:r>
          </a:p>
          <a:p>
            <a:pPr lvl="1"/>
            <a:r>
              <a:rPr lang="en-US" dirty="0" smtClean="0"/>
              <a:t>Western part of the state</a:t>
            </a:r>
          </a:p>
          <a:p>
            <a:pPr lvl="1"/>
            <a:r>
              <a:rPr lang="en-US" dirty="0" smtClean="0"/>
              <a:t>2-3 Participants each from four nursing homes</a:t>
            </a:r>
          </a:p>
          <a:p>
            <a:r>
              <a:rPr lang="en-US" dirty="0" smtClean="0"/>
              <a:t>Three remaining sessions in process of being scheduled at in South, North and Metro-Boston regions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2659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Training-Feedback on entire 2-day Train-the-Trainer program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914400" y="1813560"/>
          <a:ext cx="7239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295400"/>
                <a:gridCol w="12192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Very Comfortable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Somewhat Comfortable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</a:rPr>
                        <a:t>Somewhat Uncomfortable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Not At All Comfortable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Calibri"/>
                        </a:rPr>
                        <a:t>Using 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flip charts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Calibri"/>
                        </a:rPr>
                        <a:t>Facilitating 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small group activities/ exercises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Calibri"/>
                        </a:rPr>
                        <a:t>Leading 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discussions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Calibri"/>
                        </a:rPr>
                        <a:t>Explaining 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resident handling hazards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914398" y="4404360"/>
          <a:ext cx="723900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2"/>
                <a:gridCol w="1321376"/>
                <a:gridCol w="1233921"/>
                <a:gridCol w="1316182"/>
                <a:gridCol w="123392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/>
                      <a:r>
                        <a:rPr lang="en-US" sz="1200" dirty="0">
                          <a:effectLst/>
                          <a:latin typeface="Arial"/>
                        </a:rPr>
                        <a:t>Very</a:t>
                      </a:r>
                    </a:p>
                    <a:p>
                      <a:pPr marL="0" algn="just"/>
                      <a:r>
                        <a:rPr lang="en-US" sz="1200" dirty="0">
                          <a:effectLst/>
                          <a:latin typeface="Arial"/>
                        </a:rPr>
                        <a:t>Comfortable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</a:rPr>
                        <a:t>Somewhat Comfortable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</a:rPr>
                        <a:t>Somewhat Uncomfortable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Not At All Comfortable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Before your first presentation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</a:rPr>
                        <a:t>After your first presentation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</a:rPr>
                        <a:t>After first class feedback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</a:rPr>
                        <a:t>After second presentation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</a:rPr>
                        <a:t>At the end of the Train-the-trainer Course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14478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How comfortable do you feel…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37338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Please rate your comfort level about training during the train-the-trainer course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180468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9" y="1157287"/>
            <a:ext cx="9089571" cy="55641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Nursing </a:t>
            </a:r>
            <a:r>
              <a:rPr lang="en-US" sz="2800" dirty="0" smtClean="0"/>
              <a:t>homes that engaged with SPOT have begun to implement components of QAPI that can serve as a foundation but have not established a robust framework. 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There </a:t>
            </a:r>
            <a:r>
              <a:rPr lang="en-US" sz="2800" dirty="0"/>
              <a:t>is </a:t>
            </a:r>
            <a:r>
              <a:rPr lang="en-US" sz="2800" dirty="0" smtClean="0"/>
              <a:t>strong </a:t>
            </a:r>
            <a:r>
              <a:rPr lang="en-US" sz="2800" dirty="0"/>
              <a:t>interest among nursing home leadership in making progress with </a:t>
            </a:r>
            <a:r>
              <a:rPr lang="en-US" sz="2800" dirty="0" smtClean="0"/>
              <a:t>QAPI; this motivation was reflected in the Governance and Leadership element.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Nursing homes that received additional training demonstrated that they had implemented new QAPI meeting templates and standardized audit schedules. 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2113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SPOT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SPOT uses civil monetary penalty funds that CMS makes available for up to three years;</a:t>
            </a:r>
          </a:p>
          <a:p>
            <a:r>
              <a:rPr lang="en-US" sz="2400" dirty="0" smtClean="0"/>
              <a:t>The Department plans to continue SPOT’s work through December 2018;</a:t>
            </a:r>
          </a:p>
          <a:p>
            <a:r>
              <a:rPr lang="en-US" sz="2400" dirty="0" smtClean="0"/>
              <a:t>Planned activities in Calendar Year 2017:</a:t>
            </a:r>
            <a:endParaRPr lang="en-US" sz="2400" dirty="0"/>
          </a:p>
          <a:p>
            <a:pPr lvl="1"/>
            <a:r>
              <a:rPr lang="en-US" sz="2000" dirty="0"/>
              <a:t>Continue to work with the 40 nursing </a:t>
            </a:r>
            <a:r>
              <a:rPr lang="en-US" sz="2000" dirty="0" smtClean="0"/>
              <a:t>homes that were engaged in 2016 on building a QAPI framework;</a:t>
            </a:r>
          </a:p>
          <a:p>
            <a:pPr lvl="2"/>
            <a:r>
              <a:rPr lang="en-US" sz="1600" dirty="0"/>
              <a:t>Monitor progress </a:t>
            </a:r>
            <a:r>
              <a:rPr lang="en-US" sz="1600" dirty="0" smtClean="0"/>
              <a:t>on achieving implementation of QAPI assessment elements and </a:t>
            </a:r>
            <a:r>
              <a:rPr lang="en-US" sz="1600" dirty="0"/>
              <a:t>connect measures to publicly reported </a:t>
            </a:r>
            <a:r>
              <a:rPr lang="en-US" sz="1600" dirty="0" smtClean="0"/>
              <a:t>outcomes;</a:t>
            </a:r>
          </a:p>
          <a:p>
            <a:pPr lvl="1"/>
            <a:r>
              <a:rPr lang="en-US" sz="2000" dirty="0" smtClean="0"/>
              <a:t>Incorporate an additional 20 nursing homes; </a:t>
            </a:r>
            <a:endParaRPr lang="en-US" sz="2000" dirty="0"/>
          </a:p>
          <a:p>
            <a:pPr lvl="2"/>
            <a:r>
              <a:rPr lang="en-US" sz="1600" dirty="0" smtClean="0"/>
              <a:t>Conduct a QAPI assessment to identify targeted areas for improvement;</a:t>
            </a:r>
          </a:p>
          <a:p>
            <a:pPr lvl="2"/>
            <a:r>
              <a:rPr lang="en-US" sz="1600" dirty="0" smtClean="0"/>
              <a:t>Implement monitoring measures to assess improvement;</a:t>
            </a:r>
            <a:endParaRPr lang="en-US" sz="1600" dirty="0"/>
          </a:p>
          <a:p>
            <a:pPr lvl="1"/>
            <a:r>
              <a:rPr lang="en-US" sz="2000" dirty="0" smtClean="0"/>
              <a:t>In all 60 nursing homes SPOT plans to:</a:t>
            </a:r>
          </a:p>
          <a:p>
            <a:pPr lvl="2"/>
            <a:r>
              <a:rPr lang="en-US" sz="1600" dirty="0" smtClean="0"/>
              <a:t>Provide technical assistance to develop and implement QAPI plans, PIPs and accountable communication strategies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05915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93179"/>
          </a:xfrm>
        </p:spPr>
        <p:txBody>
          <a:bodyPr/>
          <a:lstStyle/>
          <a:p>
            <a:pPr marL="0" indent="0" algn="ctr">
              <a:buNone/>
            </a:pPr>
            <a:r>
              <a:rPr lang="en-US" sz="9600" dirty="0" smtClean="0"/>
              <a:t>    	</a:t>
            </a:r>
            <a:r>
              <a:rPr lang="en-US" sz="9600" smtClean="0"/>
              <a:t>	</a:t>
            </a:r>
            <a:r>
              <a:rPr lang="en-US" sz="9600" dirty="0"/>
              <a:t>	</a:t>
            </a:r>
            <a:r>
              <a:rPr lang="en-US" sz="9600" dirty="0" smtClean="0"/>
              <a:t>		</a:t>
            </a:r>
            <a:r>
              <a:rPr lang="en-US" sz="5400" dirty="0" smtClean="0"/>
              <a:t>Questions</a:t>
            </a:r>
          </a:p>
          <a:p>
            <a:pPr marL="0" indent="0">
              <a:buNone/>
            </a:pP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111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Overview—SPOT  </a:t>
            </a:r>
            <a:r>
              <a:rPr lang="en-US" dirty="0" smtClean="0"/>
              <a:t>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9457"/>
            <a:ext cx="9144000" cy="5769429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Objectives:  </a:t>
            </a:r>
          </a:p>
          <a:p>
            <a:r>
              <a:rPr lang="en-US" sz="2400" dirty="0" smtClean="0"/>
              <a:t>Build upon Centers for Medicare and Medicaid Services (CMS) regulatory requirements</a:t>
            </a:r>
            <a:endParaRPr lang="en-US" sz="2400" dirty="0"/>
          </a:p>
          <a:p>
            <a:r>
              <a:rPr lang="en-US" sz="2400" dirty="0" smtClean="0"/>
              <a:t>Utilize quality assurance and performance improvement (QAPI) as a framework addressing </a:t>
            </a:r>
            <a:r>
              <a:rPr lang="en-US" sz="2400" dirty="0"/>
              <a:t>safety and quality</a:t>
            </a:r>
          </a:p>
          <a:p>
            <a:r>
              <a:rPr lang="en-US" sz="2400" dirty="0" smtClean="0"/>
              <a:t>Implement </a:t>
            </a:r>
            <a:r>
              <a:rPr lang="en-US" sz="2400" dirty="0"/>
              <a:t>practices and tools for sustainability</a:t>
            </a:r>
          </a:p>
          <a:p>
            <a:pPr marL="0" indent="0">
              <a:buNone/>
            </a:pPr>
            <a:r>
              <a:rPr lang="en-US" sz="2400" b="1" dirty="0"/>
              <a:t>Activities:</a:t>
            </a:r>
          </a:p>
          <a:p>
            <a:r>
              <a:rPr lang="en-US" sz="2400" dirty="0" smtClean="0"/>
              <a:t>Focus initiative in 40 </a:t>
            </a:r>
            <a:r>
              <a:rPr lang="en-US" sz="2400" dirty="0"/>
              <a:t>nursing </a:t>
            </a:r>
            <a:r>
              <a:rPr lang="en-US" sz="2400" dirty="0" smtClean="0"/>
              <a:t>homes in Massachusetts</a:t>
            </a:r>
            <a:endParaRPr lang="en-US" sz="2400" dirty="0"/>
          </a:p>
          <a:p>
            <a:r>
              <a:rPr lang="en-US" sz="2400" dirty="0" smtClean="0"/>
              <a:t>Utilize an evidence-based tool to conduct assessments and provide individualized reports with </a:t>
            </a:r>
            <a:r>
              <a:rPr lang="en-US" sz="2400" dirty="0"/>
              <a:t>recommendations and technical assistance—best practices frameworks</a:t>
            </a:r>
          </a:p>
          <a:p>
            <a:r>
              <a:rPr lang="en-US" sz="2400" dirty="0" smtClean="0"/>
              <a:t>Provide additional </a:t>
            </a:r>
            <a:r>
              <a:rPr lang="en-US" sz="2400" dirty="0"/>
              <a:t>targeted </a:t>
            </a:r>
            <a:r>
              <a:rPr lang="en-US" sz="2400" dirty="0" smtClean="0"/>
              <a:t>in-person training to sub-group of nursing homes</a:t>
            </a:r>
            <a:endParaRPr lang="en-US" sz="2400" dirty="0"/>
          </a:p>
          <a:p>
            <a:r>
              <a:rPr lang="en-US" sz="2400" dirty="0" smtClean="0"/>
              <a:t>Summarize findings in a report and share with stakeholders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08233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Thank you to all of the </a:t>
            </a:r>
            <a:r>
              <a:rPr lang="en-US" sz="4000" dirty="0" smtClean="0"/>
              <a:t>nursing homes </a:t>
            </a:r>
            <a:r>
              <a:rPr lang="en-US" sz="4000" dirty="0"/>
              <a:t>who </a:t>
            </a:r>
            <a:r>
              <a:rPr lang="en-US" sz="4000" dirty="0" smtClean="0"/>
              <a:t>engaged with SPOT in 2016.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552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" y="1314450"/>
            <a:ext cx="8991600" cy="540702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coordinated application of two mutually reinforcing aspects of quality management:  Quality Assurance (QA) and Performance Improvement (PI)</a:t>
            </a:r>
          </a:p>
          <a:p>
            <a:pPr marL="0" indent="0">
              <a:buNone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Uses </a:t>
            </a:r>
            <a:r>
              <a:rPr lang="en-US" sz="2800" dirty="0"/>
              <a:t>a systematic, comprehensive, and data-driven approach to maintaining and improving safety and quality in nursing homes, while involving </a:t>
            </a:r>
            <a:r>
              <a:rPr lang="en-US" sz="2800" i="1" dirty="0"/>
              <a:t>all</a:t>
            </a:r>
            <a:r>
              <a:rPr lang="en-US" sz="2800" dirty="0"/>
              <a:t> caregivers.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4484914"/>
            <a:ext cx="4626429" cy="2373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67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Assessment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Adapted CMS QAPI Self-Assessment Tool</a:t>
            </a:r>
          </a:p>
          <a:p>
            <a:r>
              <a:rPr lang="en-US" sz="3600" dirty="0" smtClean="0"/>
              <a:t>Five Main Elements of Tool:</a:t>
            </a:r>
            <a:endParaRPr lang="en-US" sz="3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Design </a:t>
            </a:r>
            <a:r>
              <a:rPr lang="en-US" dirty="0"/>
              <a:t>and Scope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Leadership and Governance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Feedback, Data Systems, and Monitoring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Performance Improvement Projects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Systematic Analysis and Systemic Action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5450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Tool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829" y="1143000"/>
            <a:ext cx="8762546" cy="53884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CMS uses five categories for each measure within the assessment tool: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u="sng" dirty="0" smtClean="0"/>
              <a:t>Not </a:t>
            </a:r>
            <a:r>
              <a:rPr lang="en-US" sz="2800" u="sng" dirty="0"/>
              <a:t>Started </a:t>
            </a:r>
            <a:r>
              <a:rPr lang="en-US" sz="2800" dirty="0"/>
              <a:t>— No evidence </a:t>
            </a:r>
            <a:r>
              <a:rPr lang="en-US" sz="2800" dirty="0" smtClean="0"/>
              <a:t>of activity as </a:t>
            </a:r>
            <a:r>
              <a:rPr lang="en-US" sz="2800" dirty="0"/>
              <a:t>of yet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u="sng" dirty="0"/>
              <a:t>Just Starting </a:t>
            </a:r>
            <a:r>
              <a:rPr lang="en-US" sz="2800" dirty="0"/>
              <a:t>— Evidence that initial steps are underway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u="sng" dirty="0"/>
              <a:t>On Our Way</a:t>
            </a:r>
            <a:r>
              <a:rPr lang="en-US" sz="2800" dirty="0"/>
              <a:t>— Evidence that progress toward implementation is underway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u="sng" dirty="0"/>
              <a:t>Almost There  </a:t>
            </a:r>
            <a:r>
              <a:rPr lang="en-US" sz="2800" dirty="0"/>
              <a:t>— Evidence that tremendous headway has been made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u="sng" dirty="0"/>
              <a:t>Doing Great </a:t>
            </a:r>
            <a:r>
              <a:rPr lang="en-US" sz="2800" dirty="0"/>
              <a:t>— Fully implemented—off &amp; running!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17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 of Overall Results of QAPI </a:t>
            </a:r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43" y="1314450"/>
            <a:ext cx="8849631" cy="55435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Nursing homes that engaged with SPOT scored </a:t>
            </a:r>
            <a:r>
              <a:rPr lang="en-US" sz="2800" dirty="0"/>
              <a:t>exceptionally high in the following </a:t>
            </a:r>
            <a:r>
              <a:rPr lang="en-US" sz="2800" dirty="0" smtClean="0"/>
              <a:t>measures within elements: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Open door policy—100% of </a:t>
            </a:r>
            <a:r>
              <a:rPr lang="en-US" sz="2400" dirty="0" smtClean="0"/>
              <a:t>nursing homes </a:t>
            </a:r>
            <a:r>
              <a:rPr lang="en-US" sz="2400" b="1" dirty="0"/>
              <a:t>— Doing Great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Policy encouraging staff to report quality issues without fear of reprisal—100% of </a:t>
            </a:r>
            <a:r>
              <a:rPr lang="en-US" sz="2400" dirty="0" smtClean="0"/>
              <a:t>nursing homes </a:t>
            </a:r>
            <a:r>
              <a:rPr lang="en-US" sz="2400" b="1" dirty="0"/>
              <a:t>— Doing Great</a:t>
            </a:r>
          </a:p>
          <a:p>
            <a:pPr marL="0" indent="0">
              <a:buNone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The Medical Director comes to QAPI Committee </a:t>
            </a:r>
            <a:r>
              <a:rPr lang="en-US" sz="2400" dirty="0" smtClean="0"/>
              <a:t>Meetings—98</a:t>
            </a:r>
            <a:r>
              <a:rPr lang="en-US" sz="2400" dirty="0"/>
              <a:t>% of homes— </a:t>
            </a:r>
            <a:r>
              <a:rPr lang="en-US" sz="2400" b="1" dirty="0"/>
              <a:t>Doing Great</a:t>
            </a:r>
          </a:p>
          <a:p>
            <a:pPr marL="0" indent="0">
              <a:buNone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The Steering </a:t>
            </a:r>
            <a:r>
              <a:rPr lang="en-US" sz="2400" dirty="0" smtClean="0"/>
              <a:t>Committee/QA Committee </a:t>
            </a:r>
            <a:r>
              <a:rPr lang="en-US" sz="2400" dirty="0"/>
              <a:t>is interdisciplinary</a:t>
            </a:r>
            <a:r>
              <a:rPr lang="en-US" sz="2400" b="1" dirty="0"/>
              <a:t> —</a:t>
            </a:r>
            <a:r>
              <a:rPr lang="en-US" sz="2400" dirty="0"/>
              <a:t> 95% of homes </a:t>
            </a:r>
            <a:r>
              <a:rPr lang="en-US" sz="2400" dirty="0" smtClean="0"/>
              <a:t>—</a:t>
            </a:r>
            <a:r>
              <a:rPr lang="en-US" sz="2400" b="1" dirty="0" smtClean="0"/>
              <a:t>Doing </a:t>
            </a:r>
            <a:r>
              <a:rPr lang="en-US" sz="2400" b="1" dirty="0"/>
              <a:t>Great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7754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 of Overall </a:t>
            </a:r>
            <a:r>
              <a:rPr lang="en-US" dirty="0" smtClean="0"/>
              <a:t>Findings </a:t>
            </a:r>
            <a:r>
              <a:rPr lang="en-US" dirty="0"/>
              <a:t>of QAPI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1"/>
            <a:ext cx="8229600" cy="385606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14451"/>
            <a:ext cx="8229600" cy="3689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1272" y="5244147"/>
            <a:ext cx="7481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78% </a:t>
            </a:r>
            <a:r>
              <a:rPr lang="en-US" dirty="0">
                <a:latin typeface="+mn-lt"/>
              </a:rPr>
              <a:t>of </a:t>
            </a:r>
            <a:r>
              <a:rPr lang="en-US" dirty="0" smtClean="0">
                <a:latin typeface="+mn-lt"/>
              </a:rPr>
              <a:t>nursing homes that engaged with SPOT were </a:t>
            </a:r>
            <a:r>
              <a:rPr lang="en-US" dirty="0">
                <a:latin typeface="+mn-lt"/>
              </a:rPr>
              <a:t>in the early implementation stages of </a:t>
            </a:r>
            <a:r>
              <a:rPr lang="en-US" dirty="0" smtClean="0">
                <a:latin typeface="+mn-lt"/>
              </a:rPr>
              <a:t>QAPI; either the “haven’t started” or “just started” categories.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523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QAPI Assessment </a:t>
            </a:r>
            <a:r>
              <a:rPr lang="en-US" dirty="0" smtClean="0"/>
              <a:t>Findings </a:t>
            </a:r>
            <a:r>
              <a:rPr lang="en-US" dirty="0"/>
              <a:t>by </a:t>
            </a:r>
            <a:r>
              <a:rPr lang="en-US" dirty="0" smtClean="0"/>
              <a:t>Element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82727"/>
              </p:ext>
            </p:extLst>
          </p:nvPr>
        </p:nvGraphicFramePr>
        <p:xfrm>
          <a:off x="457200" y="1169351"/>
          <a:ext cx="8229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066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Started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Just Started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Our 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Almost There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Doing Great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8391">
                <a:tc>
                  <a:txBody>
                    <a:bodyPr/>
                    <a:lstStyle/>
                    <a:p>
                      <a:r>
                        <a:rPr lang="en-US" dirty="0"/>
                        <a:t>Design</a:t>
                      </a:r>
                      <a:r>
                        <a:rPr lang="en-US" baseline="0" dirty="0"/>
                        <a:t> and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66615">
                <a:tc>
                  <a:txBody>
                    <a:bodyPr/>
                    <a:lstStyle/>
                    <a:p>
                      <a:r>
                        <a:rPr lang="en-US" dirty="0"/>
                        <a:t>Governance &amp; Leadership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26599">
                <a:tc>
                  <a:txBody>
                    <a:bodyPr/>
                    <a:lstStyle/>
                    <a:p>
                      <a:r>
                        <a:rPr lang="en-US" dirty="0"/>
                        <a:t>Feedback,</a:t>
                      </a:r>
                      <a:r>
                        <a:rPr lang="en-US" baseline="0" dirty="0"/>
                        <a:t> Data Systems &amp; Monitoring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66615">
                <a:tc>
                  <a:txBody>
                    <a:bodyPr/>
                    <a:lstStyle/>
                    <a:p>
                      <a:r>
                        <a:rPr lang="en-US" dirty="0"/>
                        <a:t>Perform.</a:t>
                      </a:r>
                      <a:r>
                        <a:rPr lang="en-US" baseline="0" dirty="0"/>
                        <a:t> Improve. 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26599">
                <a:tc>
                  <a:txBody>
                    <a:bodyPr/>
                    <a:lstStyle/>
                    <a:p>
                      <a:r>
                        <a:rPr lang="en-US" dirty="0"/>
                        <a:t>Systematic Analysis &amp; Systemic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24711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SAS Templat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BSAS Templat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SA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SAS Templat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BSAS Templat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SA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SAS Templat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BSAS Templat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SA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BSAS Templa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BSAS Templat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BSAS Templat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SA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BSAS Templat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BSAS Templat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SA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SAS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SAS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101859</TotalTime>
  <Words>1709</Words>
  <Application>Microsoft Office PowerPoint</Application>
  <PresentationFormat>On-screen Show (4:3)</PresentationFormat>
  <Paragraphs>290</Paragraphs>
  <Slides>30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Default Design</vt:lpstr>
      <vt:lpstr>BSAS Template</vt:lpstr>
      <vt:lpstr>1_BSAS Template</vt:lpstr>
      <vt:lpstr>2_BSAS Template</vt:lpstr>
      <vt:lpstr>Custom Design</vt:lpstr>
      <vt:lpstr>3_BSAS Template</vt:lpstr>
      <vt:lpstr>4_BSAS Template</vt:lpstr>
      <vt:lpstr>1_Custom Design</vt:lpstr>
      <vt:lpstr>5_BSAS Template</vt:lpstr>
      <vt:lpstr>2_Custom Design</vt:lpstr>
      <vt:lpstr>PowerPoint Presentation</vt:lpstr>
      <vt:lpstr>Objectives</vt:lpstr>
      <vt:lpstr>Overview—SPOT  Initiative</vt:lpstr>
      <vt:lpstr>QAPI</vt:lpstr>
      <vt:lpstr>The Assessment Tool</vt:lpstr>
      <vt:lpstr>Assessment Tool Scale</vt:lpstr>
      <vt:lpstr>Highlights of Overall Results of QAPI Assessment </vt:lpstr>
      <vt:lpstr>Highlights of Overall Findings of QAPI Assessment</vt:lpstr>
      <vt:lpstr>QAPI Assessment Findings by Element</vt:lpstr>
      <vt:lpstr>QAPI Assessment Findings-Design and Scope</vt:lpstr>
      <vt:lpstr>QAPI Assessment Findings-Governance and Leadership</vt:lpstr>
      <vt:lpstr>QAPI Assessment Findings-Feedback, Data Systems and Monitoring</vt:lpstr>
      <vt:lpstr>QAPI Assessment Findings- Performance Improvement Plans</vt:lpstr>
      <vt:lpstr>QAPI Assessment Findings- Systematic Analysis and Systemic Action Score</vt:lpstr>
      <vt:lpstr>Themes from Staff Comments </vt:lpstr>
      <vt:lpstr>Themes from Staff Comments </vt:lpstr>
      <vt:lpstr>Themes from Staff Comments</vt:lpstr>
      <vt:lpstr>Themes from Staff Comments </vt:lpstr>
      <vt:lpstr>Training-in-person QAPI Resources 7 Areas of Training Focus </vt:lpstr>
      <vt:lpstr>Training-in-person QAPI Resources 7 Areas of Training Focus </vt:lpstr>
      <vt:lpstr>Training-in-person QAPI Resources 7 Areas of Training Focus</vt:lpstr>
      <vt:lpstr>Training-in-person QAPI Resources 7 Areas of Training Focus</vt:lpstr>
      <vt:lpstr>Training-in-person QAPI Resources 7 Areas of Training Focus</vt:lpstr>
      <vt:lpstr>Training-in-person QAPI Resources Training Outcomes</vt:lpstr>
      <vt:lpstr>Training-Safe Resident Handling Train-the-Trainer Program</vt:lpstr>
      <vt:lpstr>Training-Feedback on entire 2-day Train-the-Trainer program</vt:lpstr>
      <vt:lpstr>Findings</vt:lpstr>
      <vt:lpstr>Continuing SPOT Activities</vt:lpstr>
      <vt:lpstr>PowerPoint Presentation</vt:lpstr>
      <vt:lpstr>PowerPoint Presentation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BHCSQ</dc:creator>
  <cp:lastModifiedBy> </cp:lastModifiedBy>
  <cp:revision>3425</cp:revision>
  <cp:lastPrinted>2017-01-10T17:00:36Z</cp:lastPrinted>
  <dcterms:created xsi:type="dcterms:W3CDTF">2001-01-17T15:22:57Z</dcterms:created>
  <dcterms:modified xsi:type="dcterms:W3CDTF">2018-02-05T15:32:54Z</dcterms:modified>
</cp:coreProperties>
</file>