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9"/>
  </p:notesMasterIdLst>
  <p:sldIdLst>
    <p:sldId id="256" r:id="rId2"/>
    <p:sldId id="260" r:id="rId3"/>
    <p:sldId id="271" r:id="rId4"/>
    <p:sldId id="269" r:id="rId5"/>
    <p:sldId id="283" r:id="rId6"/>
    <p:sldId id="270" r:id="rId7"/>
    <p:sldId id="278" r:id="rId8"/>
    <p:sldId id="272" r:id="rId9"/>
    <p:sldId id="282" r:id="rId10"/>
    <p:sldId id="273" r:id="rId11"/>
    <p:sldId id="264" r:id="rId12"/>
    <p:sldId id="586" r:id="rId13"/>
    <p:sldId id="587" r:id="rId14"/>
    <p:sldId id="266" r:id="rId15"/>
    <p:sldId id="279" r:id="rId16"/>
    <p:sldId id="277" r:id="rId17"/>
    <p:sldId id="285" r:id="rId18"/>
    <p:sldId id="284" r:id="rId19"/>
    <p:sldId id="332" r:id="rId20"/>
    <p:sldId id="333" r:id="rId21"/>
    <p:sldId id="580" r:id="rId22"/>
    <p:sldId id="581" r:id="rId23"/>
    <p:sldId id="495" r:id="rId24"/>
    <p:sldId id="352" r:id="rId25"/>
    <p:sldId id="294" r:id="rId26"/>
    <p:sldId id="276" r:id="rId27"/>
    <p:sldId id="287" r:id="rId28"/>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A67901-233F-4640-A7B1-B1181F264B3D}">
          <p14:sldIdLst>
            <p14:sldId id="256"/>
            <p14:sldId id="260"/>
            <p14:sldId id="271"/>
            <p14:sldId id="269"/>
            <p14:sldId id="283"/>
            <p14:sldId id="270"/>
            <p14:sldId id="278"/>
            <p14:sldId id="272"/>
            <p14:sldId id="282"/>
            <p14:sldId id="273"/>
            <p14:sldId id="264"/>
            <p14:sldId id="586"/>
            <p14:sldId id="587"/>
            <p14:sldId id="266"/>
            <p14:sldId id="279"/>
            <p14:sldId id="277"/>
            <p14:sldId id="285"/>
            <p14:sldId id="284"/>
            <p14:sldId id="332"/>
            <p14:sldId id="333"/>
            <p14:sldId id="580"/>
            <p14:sldId id="581"/>
            <p14:sldId id="495"/>
            <p14:sldId id="352"/>
            <p14:sldId id="294"/>
            <p14:sldId id="276"/>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1A6"/>
    <a:srgbClr val="B03A56"/>
    <a:srgbClr val="E3684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62B67F-145D-4CB1-AF24-7A13380F837C}" v="2" dt="2024-07-01T16:01:00.4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0" autoAdjust="0"/>
  </p:normalViewPr>
  <p:slideViewPr>
    <p:cSldViewPr snapToGrid="0">
      <p:cViewPr varScale="1">
        <p:scale>
          <a:sx n="113" d="100"/>
          <a:sy n="113"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 Kyle E. (TRE)" userId="f168bc7b-0841-416a-8c90-2b5925192b8f" providerId="ADAL" clId="{8A62B67F-145D-4CB1-AF24-7A13380F837C}"/>
    <pc:docChg chg="modSld">
      <pc:chgData name="Gill, Kyle E. (TRE)" userId="f168bc7b-0841-416a-8c90-2b5925192b8f" providerId="ADAL" clId="{8A62B67F-145D-4CB1-AF24-7A13380F837C}" dt="2024-07-01T16:01:07.462" v="15" actId="14100"/>
      <pc:docMkLst>
        <pc:docMk/>
      </pc:docMkLst>
      <pc:sldChg chg="addSp delSp modSp mod">
        <pc:chgData name="Gill, Kyle E. (TRE)" userId="f168bc7b-0841-416a-8c90-2b5925192b8f" providerId="ADAL" clId="{8A62B67F-145D-4CB1-AF24-7A13380F837C}" dt="2024-07-01T16:01:07.462" v="15" actId="14100"/>
        <pc:sldMkLst>
          <pc:docMk/>
          <pc:sldMk cId="1810139347" sldId="256"/>
        </pc:sldMkLst>
        <pc:spChg chg="mod">
          <ac:chgData name="Gill, Kyle E. (TRE)" userId="f168bc7b-0841-416a-8c90-2b5925192b8f" providerId="ADAL" clId="{8A62B67F-145D-4CB1-AF24-7A13380F837C}" dt="2024-07-01T16:00:04.344" v="10" actId="1076"/>
          <ac:spMkLst>
            <pc:docMk/>
            <pc:sldMk cId="1810139347" sldId="256"/>
            <ac:spMk id="2" creationId="{F7F46B21-D2A8-4F14-A71A-599AC0515FC3}"/>
          </ac:spMkLst>
        </pc:spChg>
        <pc:picChg chg="del">
          <ac:chgData name="Gill, Kyle E. (TRE)" userId="f168bc7b-0841-416a-8c90-2b5925192b8f" providerId="ADAL" clId="{8A62B67F-145D-4CB1-AF24-7A13380F837C}" dt="2024-07-01T16:00:58.378" v="11" actId="478"/>
          <ac:picMkLst>
            <pc:docMk/>
            <pc:sldMk cId="1810139347" sldId="256"/>
            <ac:picMk id="5" creationId="{813A49A7-259A-0EF7-541B-2E5C30C7F6A9}"/>
          </ac:picMkLst>
        </pc:picChg>
        <pc:picChg chg="add mod">
          <ac:chgData name="Gill, Kyle E. (TRE)" userId="f168bc7b-0841-416a-8c90-2b5925192b8f" providerId="ADAL" clId="{8A62B67F-145D-4CB1-AF24-7A13380F837C}" dt="2024-07-01T16:01:07.462" v="15" actId="14100"/>
          <ac:picMkLst>
            <pc:docMk/>
            <pc:sldMk cId="1810139347" sldId="256"/>
            <ac:picMk id="6" creationId="{CA09C20F-6737-6764-643E-3FDFF49F9FA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D058DA83-BE11-4014-8F15-34A88C83A2F4}" type="datetimeFigureOut">
              <a:rPr lang="en-US" smtClean="0"/>
              <a:t>7/1/2024</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E59A6120-17CD-4E76-A215-D547DDA6CC0A}" type="slidenum">
              <a:rPr lang="en-US" smtClean="0"/>
              <a:t>‹#›</a:t>
            </a:fld>
            <a:endParaRPr lang="en-US"/>
          </a:p>
        </p:txBody>
      </p:sp>
    </p:spTree>
    <p:extLst>
      <p:ext uri="{BB962C8B-B14F-4D97-AF65-F5344CB8AC3E}">
        <p14:creationId xmlns:p14="http://schemas.microsoft.com/office/powerpoint/2010/main" val="1650051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78320D-2631-47AB-99AE-5E93C7A93EEE}" type="slidenum">
              <a:rPr lang="en-US" smtClean="0"/>
              <a:t>19</a:t>
            </a:fld>
            <a:endParaRPr lang="en-US"/>
          </a:p>
        </p:txBody>
      </p:sp>
    </p:spTree>
    <p:extLst>
      <p:ext uri="{BB962C8B-B14F-4D97-AF65-F5344CB8AC3E}">
        <p14:creationId xmlns:p14="http://schemas.microsoft.com/office/powerpoint/2010/main" val="245631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9613"/>
            <a:ext cx="6308725" cy="3548062"/>
          </a:xfrm>
        </p:spPr>
      </p:sp>
      <p:sp>
        <p:nvSpPr>
          <p:cNvPr id="3" name="Notes Placeholder 2"/>
          <p:cNvSpPr>
            <a:spLocks noGrp="1"/>
          </p:cNvSpPr>
          <p:nvPr>
            <p:ph type="body" idx="1"/>
          </p:nvPr>
        </p:nvSpPr>
        <p:spPr/>
        <p:txBody>
          <a:bodyPr/>
          <a:lstStyle/>
          <a:p>
            <a:pPr defTabSz="466435" eaLnBrk="0" fontAlgn="base" hangingPunct="0">
              <a:spcBef>
                <a:spcPct val="30000"/>
              </a:spcBef>
              <a:spcAft>
                <a:spcPct val="0"/>
              </a:spcAft>
              <a:defRPr/>
            </a:pPr>
            <a:endParaRPr lang="en-US">
              <a:solidFill>
                <a:prstClr val="black"/>
              </a:solidFill>
              <a:ea typeface="ヒラギノ角ゴ Pro W3" pitchFamily="-111" charset="-128"/>
            </a:endParaRPr>
          </a:p>
        </p:txBody>
      </p:sp>
      <p:sp>
        <p:nvSpPr>
          <p:cNvPr id="4" name="Slide Number Placeholder 3"/>
          <p:cNvSpPr>
            <a:spLocks noGrp="1"/>
          </p:cNvSpPr>
          <p:nvPr>
            <p:ph type="sldNum" sz="quarter" idx="10"/>
          </p:nvPr>
        </p:nvSpPr>
        <p:spPr/>
        <p:txBody>
          <a:bodyPr/>
          <a:lstStyle/>
          <a:p>
            <a:pPr defTabSz="474508" fontAlgn="base">
              <a:spcBef>
                <a:spcPct val="0"/>
              </a:spcBef>
              <a:spcAft>
                <a:spcPct val="0"/>
              </a:spcAft>
              <a:defRPr/>
            </a:pPr>
            <a:fld id="{DC5E6EEB-424F-4CA5-BCC8-916C05993E96}" type="slidenum">
              <a:rPr lang="en-US">
                <a:solidFill>
                  <a:prstClr val="black"/>
                </a:solidFill>
                <a:latin typeface="Calibri" pitchFamily="34" charset="0"/>
                <a:ea typeface="ヒラギノ角ゴ Pro W3" charset="-128"/>
              </a:rPr>
              <a:pPr defTabSz="474508" fontAlgn="base">
                <a:spcBef>
                  <a:spcPct val="0"/>
                </a:spcBef>
                <a:spcAft>
                  <a:spcPct val="0"/>
                </a:spcAft>
                <a:defRPr/>
              </a:pPr>
              <a:t>23</a:t>
            </a:fld>
            <a:endParaRPr lang="en-US">
              <a:solidFill>
                <a:prstClr val="black"/>
              </a:solidFill>
              <a:latin typeface="Calibri" pitchFamily="34" charset="0"/>
              <a:ea typeface="ヒラギノ角ゴ Pro W3" charset="-128"/>
            </a:endParaRPr>
          </a:p>
        </p:txBody>
      </p:sp>
    </p:spTree>
    <p:extLst>
      <p:ext uri="{BB962C8B-B14F-4D97-AF65-F5344CB8AC3E}">
        <p14:creationId xmlns:p14="http://schemas.microsoft.com/office/powerpoint/2010/main" val="205422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435" eaLnBrk="0" fontAlgn="base" hangingPunct="0">
              <a:spcBef>
                <a:spcPct val="30000"/>
              </a:spcBef>
              <a:spcAft>
                <a:spcPct val="0"/>
              </a:spcAft>
              <a:defRPr/>
            </a:pPr>
            <a:endParaRPr lang="en-US" b="0"/>
          </a:p>
        </p:txBody>
      </p:sp>
      <p:sp>
        <p:nvSpPr>
          <p:cNvPr id="4" name="Slide Number Placeholder 3"/>
          <p:cNvSpPr>
            <a:spLocks noGrp="1"/>
          </p:cNvSpPr>
          <p:nvPr>
            <p:ph type="sldNum" sz="quarter" idx="10"/>
          </p:nvPr>
        </p:nvSpPr>
        <p:spPr/>
        <p:txBody>
          <a:bodyPr/>
          <a:lstStyle/>
          <a:p>
            <a:pPr defTabSz="932871">
              <a:defRPr/>
            </a:pPr>
            <a:fld id="{DC5E6EEB-424F-4CA5-BCC8-916C05993E96}" type="slidenum">
              <a:rPr lang="en-US">
                <a:solidFill>
                  <a:prstClr val="black"/>
                </a:solidFill>
                <a:latin typeface="Calibri" panose="020F0502020204030204"/>
              </a:rPr>
              <a:pPr defTabSz="932871">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1152824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the last slide,</a:t>
            </a:r>
            <a:r>
              <a:rPr lang="en-US" baseline="0" dirty="0"/>
              <a:t> </a:t>
            </a:r>
            <a:r>
              <a:rPr lang="en-US" dirty="0"/>
              <a:t>a worker must be an employee for the FLSA’s minimum wage, overtime, and youth employment protections to apply. Employers also have record keeping obligations when they hire employees and must refrain from retaliating against workers who seek information about or attempt to exercise their rights.​</a:t>
            </a:r>
          </a:p>
          <a:p>
            <a:endParaRPr lang="en-US" dirty="0"/>
          </a:p>
          <a:p>
            <a:r>
              <a:rPr lang="en-US" b="0" dirty="0"/>
              <a:t>This slide shows a screen shot from our “Misclassification” webpage.  The image from the page on the right lists characteristics typically associated with being an employee versus an being an independent contractor.   </a:t>
            </a:r>
          </a:p>
          <a:p>
            <a:endParaRPr lang="en-US" dirty="0"/>
          </a:p>
          <a:p>
            <a:pPr algn="l"/>
            <a:r>
              <a:rPr lang="en-US" b="1" i="1" dirty="0">
                <a:solidFill>
                  <a:srgbClr val="202020"/>
                </a:solidFill>
                <a:effectLst/>
                <a:latin typeface="Source Sans Pro Web"/>
              </a:rPr>
              <a:t>We should note that in March of this year a district court in the Eastern District of Texas vacated the Department’s Delay Rule and stated that the “Independent Contractor Status Under the Fair Labor Standards Act” Final Rule from January 2021, went into effect on March 8, 2021, which was the rule’s original effective date.</a:t>
            </a:r>
          </a:p>
          <a:p>
            <a:pPr algn="l"/>
            <a:endParaRPr lang="en-US" b="0" i="1" dirty="0">
              <a:solidFill>
                <a:srgbClr val="202020"/>
              </a:solidFill>
              <a:effectLst/>
              <a:latin typeface="Source Sans Pro Web"/>
            </a:endParaRPr>
          </a:p>
          <a:p>
            <a:pPr algn="l"/>
            <a:r>
              <a:rPr lang="en-US" b="0" i="1" dirty="0">
                <a:solidFill>
                  <a:srgbClr val="202020"/>
                </a:solidFill>
                <a:effectLst/>
                <a:latin typeface="Source Sans Pro Web"/>
              </a:rPr>
              <a:t>The March 2021 Final rule discusses the factors used in making this determination including:</a:t>
            </a:r>
          </a:p>
          <a:p>
            <a:pPr algn="l"/>
            <a:endParaRPr lang="en-US" b="0" i="1" dirty="0">
              <a:solidFill>
                <a:srgbClr val="202020"/>
              </a:solidFill>
              <a:effectLst/>
              <a:latin typeface="Source Sans Pro Web"/>
            </a:endParaRPr>
          </a:p>
          <a:p>
            <a:pPr algn="l"/>
            <a:r>
              <a:rPr lang="en-US" b="1" i="1" dirty="0">
                <a:solidFill>
                  <a:srgbClr val="202020"/>
                </a:solidFill>
                <a:effectLst/>
                <a:latin typeface="Source Sans Pro Web"/>
              </a:rPr>
              <a:t>2 CORE Factors:</a:t>
            </a:r>
          </a:p>
          <a:p>
            <a:pPr algn="l"/>
            <a:endParaRPr lang="en-US" b="1" i="1" dirty="0">
              <a:solidFill>
                <a:srgbClr val="202020"/>
              </a:solidFill>
              <a:effectLst/>
              <a:latin typeface="Source Sans Pro Web"/>
            </a:endParaRPr>
          </a:p>
          <a:p>
            <a:pPr algn="l"/>
            <a:r>
              <a:rPr lang="en-US" b="0" i="1" dirty="0">
                <a:solidFill>
                  <a:srgbClr val="202020"/>
                </a:solidFill>
                <a:effectLst/>
                <a:latin typeface="Source Sans Pro Web"/>
              </a:rPr>
              <a:t> 1. The nature and degree of control over the work, and </a:t>
            </a:r>
          </a:p>
          <a:p>
            <a:pPr algn="l"/>
            <a:r>
              <a:rPr lang="en-US" b="0" i="1" dirty="0">
                <a:solidFill>
                  <a:srgbClr val="202020"/>
                </a:solidFill>
                <a:effectLst/>
                <a:latin typeface="Source Sans Pro Web"/>
              </a:rPr>
              <a:t>2. The individual’s opportunity for profit or loss;</a:t>
            </a:r>
          </a:p>
          <a:p>
            <a:pPr algn="l"/>
            <a:endParaRPr lang="en-US" b="0" i="1" dirty="0">
              <a:solidFill>
                <a:srgbClr val="202020"/>
              </a:solidFill>
              <a:effectLst/>
              <a:latin typeface="Source Sans Pro Web"/>
            </a:endParaRPr>
          </a:p>
          <a:p>
            <a:pPr algn="l"/>
            <a:r>
              <a:rPr lang="en-US" b="0" i="1" dirty="0">
                <a:solidFill>
                  <a:srgbClr val="202020"/>
                </a:solidFill>
                <a:effectLst/>
                <a:latin typeface="Source Sans Pro Web"/>
              </a:rPr>
              <a:t>Other Factors: include</a:t>
            </a:r>
          </a:p>
          <a:p>
            <a:pPr algn="l"/>
            <a:endParaRPr lang="en-US" b="0" i="1" dirty="0">
              <a:solidFill>
                <a:srgbClr val="202020"/>
              </a:solidFill>
              <a:effectLst/>
              <a:latin typeface="Source Sans Pro Web"/>
            </a:endParaRPr>
          </a:p>
          <a:p>
            <a:pPr algn="l"/>
            <a:r>
              <a:rPr lang="en-US" b="0" i="1" dirty="0">
                <a:solidFill>
                  <a:srgbClr val="202020"/>
                </a:solidFill>
                <a:effectLst/>
                <a:latin typeface="Source Sans Pro Web"/>
              </a:rPr>
              <a:t>3. The amount of skill required for the work;</a:t>
            </a:r>
          </a:p>
          <a:p>
            <a:pPr algn="l"/>
            <a:r>
              <a:rPr lang="en-US" b="0" i="1" dirty="0">
                <a:solidFill>
                  <a:srgbClr val="202020"/>
                </a:solidFill>
                <a:effectLst/>
                <a:latin typeface="Source Sans Pro Web"/>
              </a:rPr>
              <a:t>4. The degree of permanence of the working relationship between the individual and the potential employer; and</a:t>
            </a:r>
          </a:p>
          <a:p>
            <a:pPr algn="l"/>
            <a:r>
              <a:rPr lang="en-US" b="0" i="1" dirty="0">
                <a:solidFill>
                  <a:srgbClr val="202020"/>
                </a:solidFill>
                <a:effectLst/>
                <a:latin typeface="Source Sans Pro Web"/>
              </a:rPr>
              <a:t>5. Whether the work is part of an integrated unit of production</a:t>
            </a:r>
          </a:p>
          <a:p>
            <a:pPr algn="l"/>
            <a:endParaRPr lang="en-US" b="0" i="1" dirty="0">
              <a:solidFill>
                <a:srgbClr val="202020"/>
              </a:solidFill>
              <a:effectLst/>
              <a:latin typeface="Source Sans Pro Web"/>
            </a:endParaRPr>
          </a:p>
          <a:p>
            <a:r>
              <a:rPr lang="en-US" b="1" dirty="0"/>
              <a:t>The Misclassification of employees as independent contractors is a focus for the agency.  Its’s a</a:t>
            </a:r>
            <a:r>
              <a:rPr lang="en-US" dirty="0"/>
              <a:t> serious concern under the FLSA – as well as for businesses and the government generally.</a:t>
            </a:r>
          </a:p>
          <a:p>
            <a:endParaRPr lang="en-US" dirty="0"/>
          </a:p>
          <a:p>
            <a:r>
              <a:rPr lang="en-US" dirty="0"/>
              <a:t>Misclassification denies workers benefits and protections which they are entitled to receive under the FLSA, such as minimum wage and/or overtime pay. WHD remains committed to addressing misclassification of employees as independent contractors. Importantly, employers may not misclassify an employee for any reason under the FLSA.​</a:t>
            </a:r>
          </a:p>
          <a:p>
            <a:endParaRPr lang="en-US" dirty="0"/>
          </a:p>
          <a:p>
            <a:r>
              <a:rPr lang="en-US" dirty="0"/>
              <a:t>As an example of this violation in our day to day work, WHD recovered $435,785 in back wages for 36 restaurant workers at a Minnesota business last June. Among other violations suffered by the employees, the restaurant misclassified cooks and dishwashers as independent contractors instead of employees and paid them a flat rate without regard to the number of hours they worked.</a:t>
            </a:r>
          </a:p>
          <a:p>
            <a:endParaRPr lang="en-US" dirty="0"/>
          </a:p>
          <a:p>
            <a:pPr rtl="0" fontAlgn="base"/>
            <a:r>
              <a:rPr lang="en-US" dirty="0"/>
              <a:t>When workers are misclassified, they are denied not only the protections of the FLSA, but also health insurance, workers’ compensation, and unemployment insurance. They bear the tax burden of both the employee and employer contributions and contribute less to social security which results in a reduced benefit.  Additionally, law-abiding businesses must compete against an employer working with unfair and artificially lower labor costs, and the federal government loses millions of dollars in tax revenue that funds critical programs. ​</a:t>
            </a:r>
          </a:p>
          <a:p>
            <a:pPr rtl="0" fontAlgn="base"/>
            <a:endParaRPr lang="en-US" dirty="0"/>
          </a:p>
          <a:p>
            <a:pPr rtl="0" fontAlgn="base"/>
            <a:endParaRPr lang="en-US" dirty="0"/>
          </a:p>
          <a:p>
            <a:endParaRPr lang="en-US" dirty="0"/>
          </a:p>
        </p:txBody>
      </p:sp>
      <p:sp>
        <p:nvSpPr>
          <p:cNvPr id="4" name="Slide Number Placeholder 3"/>
          <p:cNvSpPr>
            <a:spLocks noGrp="1"/>
          </p:cNvSpPr>
          <p:nvPr>
            <p:ph type="sldNum" sz="quarter" idx="10"/>
          </p:nvPr>
        </p:nvSpPr>
        <p:spPr/>
        <p:txBody>
          <a:bodyPr/>
          <a:lstStyle/>
          <a:p>
            <a:pPr defTabSz="932871">
              <a:defRPr/>
            </a:pPr>
            <a:fld id="{7F78320D-2631-47AB-99AE-5E93C7A93EEE}" type="slidenum">
              <a:rPr lang="en-US">
                <a:solidFill>
                  <a:prstClr val="black"/>
                </a:solidFill>
                <a:latin typeface="Calibri" panose="020F0502020204030204"/>
                <a:ea typeface="ヒラギノ角ゴ Pro W3" charset="-128"/>
              </a:rPr>
              <a:pPr defTabSz="932871">
                <a:defRPr/>
              </a:pPr>
              <a:t>25</a:t>
            </a:fld>
            <a:endParaRPr lang="en-US">
              <a:solidFill>
                <a:prstClr val="black"/>
              </a:solidFill>
              <a:latin typeface="Calibri" panose="020F0502020204030204"/>
              <a:ea typeface="ヒラギノ角ゴ Pro W3" charset="-128"/>
            </a:endParaRPr>
          </a:p>
        </p:txBody>
      </p:sp>
    </p:spTree>
    <p:extLst>
      <p:ext uri="{BB962C8B-B14F-4D97-AF65-F5344CB8AC3E}">
        <p14:creationId xmlns:p14="http://schemas.microsoft.com/office/powerpoint/2010/main" val="227119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F7C920-6AFF-4CDD-948E-7DEC37552269}" type="datetime1">
              <a:rPr lang="en-US" smtClean="0"/>
              <a:t>7/1/2024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2DC25EE-239B-4C5F-AAD1-255A7D5F1EE2}"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23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7D385-5711-43E1-B562-842CD63AC543}" type="datetime1">
              <a:rPr lang="en-US" smtClean="0"/>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96399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677219-3DD1-4D60-9B6E-D3FE147924B1}" type="datetime1">
              <a:rPr lang="en-US" smtClean="0"/>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632153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rgbClr val="17375E"/>
        </a:solidFill>
        <a:effectLst/>
      </p:bgPr>
    </p:bg>
    <p:spTree>
      <p:nvGrpSpPr>
        <p:cNvPr id="1" name=""/>
        <p:cNvGrpSpPr/>
        <p:nvPr/>
      </p:nvGrpSpPr>
      <p:grpSpPr>
        <a:xfrm>
          <a:off x="0" y="0"/>
          <a:ext cx="0" cy="0"/>
          <a:chOff x="0" y="0"/>
          <a:chExt cx="0" cy="0"/>
        </a:xfrm>
      </p:grpSpPr>
      <p:pic>
        <p:nvPicPr>
          <p:cNvPr id="3" name="Picture 2" descr="Department of Labor seal and Wage and Hour logo with text Wage and Hour Division, United States Department of Labor, dol.gov/agencies/whd,1-866487-9248." title="Footer"/>
          <p:cNvPicPr>
            <a:picLocks noChangeAspect="1"/>
          </p:cNvPicPr>
          <p:nvPr userDrawn="1"/>
        </p:nvPicPr>
        <p:blipFill rotWithShape="1">
          <a:blip r:embed="rId2">
            <a:lum bright="70000" contrast="-70000"/>
          </a:blip>
          <a:srcRect t="-1" r="34716" b="299"/>
          <a:stretch/>
        </p:blipFill>
        <p:spPr>
          <a:xfrm>
            <a:off x="609600" y="5905500"/>
            <a:ext cx="5278438" cy="668338"/>
          </a:xfrm>
          <a:prstGeom prst="rect">
            <a:avLst/>
          </a:prstGeom>
        </p:spPr>
      </p:pic>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3173163"/>
            <a:ext cx="10363200" cy="2104690"/>
          </a:xfrm>
          <a:noFill/>
        </p:spPr>
        <p:txBody>
          <a:bodyPr>
            <a:noAutofit/>
          </a:bodyPr>
          <a:lstStyle>
            <a:lvl1pPr algn="l">
              <a:defRPr sz="6000" b="1">
                <a:solidFill>
                  <a:srgbClr val="FEBC10"/>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TextBox 5"/>
          <p:cNvSpPr txBox="1"/>
          <p:nvPr userDrawn="1"/>
        </p:nvSpPr>
        <p:spPr>
          <a:xfrm>
            <a:off x="9287685" y="5905500"/>
            <a:ext cx="2315981" cy="584775"/>
          </a:xfrm>
          <a:prstGeom prst="rect">
            <a:avLst/>
          </a:prstGeom>
          <a:noFill/>
        </p:spPr>
        <p:txBody>
          <a:bodyPr wrap="square" rtlCol="0">
            <a:spAutoFit/>
          </a:bodyPr>
          <a:lstStyle/>
          <a:p>
            <a:pPr algn="r"/>
            <a:r>
              <a:rPr lang="en-US" sz="1600" b="1">
                <a:solidFill>
                  <a:schemeClr val="bg1"/>
                </a:solidFill>
              </a:rPr>
              <a:t>dol.gov/agencies/</a:t>
            </a:r>
            <a:r>
              <a:rPr lang="en-US" sz="1600" b="1" err="1">
                <a:solidFill>
                  <a:schemeClr val="bg1"/>
                </a:solidFill>
              </a:rPr>
              <a:t>whd</a:t>
            </a:r>
            <a:endParaRPr lang="en-US" sz="1600" b="1">
              <a:solidFill>
                <a:schemeClr val="bg1"/>
              </a:solidFill>
            </a:endParaRPr>
          </a:p>
          <a:p>
            <a:pPr algn="r"/>
            <a:r>
              <a:rPr lang="en-US" sz="1600" b="0">
                <a:solidFill>
                  <a:schemeClr val="bg1"/>
                </a:solidFill>
              </a:rPr>
              <a:t>1-866-4-US-WAGE</a:t>
            </a:r>
          </a:p>
        </p:txBody>
      </p:sp>
    </p:spTree>
    <p:extLst>
      <p:ext uri="{BB962C8B-B14F-4D97-AF65-F5344CB8AC3E}">
        <p14:creationId xmlns:p14="http://schemas.microsoft.com/office/powerpoint/2010/main" val="209632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908427-72D7-4F0B-A69C-0C4D1E5E7DD8}" type="datetime1">
              <a:rPr lang="en-US" smtClean="0"/>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75146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0BA5D1-AB64-47A5-B9E1-8A47B57FEDB3}" type="datetime1">
              <a:rPr lang="en-US" smtClean="0"/>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208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BEB27C-6125-46D8-B3F8-68CFF5429E49}" type="datetime1">
              <a:rPr lang="en-US" smtClean="0"/>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40002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F94249-3BBD-4231-8C9B-3EE65C852DDF}" type="datetime1">
              <a:rPr lang="en-US" smtClean="0"/>
              <a:t>7/1/2024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990065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6C099D-1CA5-4A94-91D3-80C1D0944D70}" type="datetime1">
              <a:rPr lang="en-US" smtClean="0"/>
              <a:t>7/1/2024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15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D617D-38D9-4332-AA40-001637180CF7}" type="datetime1">
              <a:rPr lang="en-US" smtClean="0"/>
              <a:t>7/1/2024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20991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350B3F-AD03-4D1E-A8E2-A1B151C725D0}" type="datetime1">
              <a:rPr lang="en-US" smtClean="0"/>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06353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53663AC-0329-4ED8-81EE-C5B044AF3564}" type="datetime1">
              <a:rPr lang="en-US" smtClean="0"/>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32759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CCB9029-4F55-4535-8227-C00252E74D87}" type="datetime1">
              <a:rPr lang="en-US" smtClean="0"/>
              <a:t>7/1/2024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2DC25EE-239B-4C5F-AAD1-255A7D5F1EE2}" type="slidenum">
              <a:rPr lang="en-US" smtClean="0"/>
              <a:t>‹#›</a:t>
            </a:fld>
            <a:endParaRPr lang="en-US" dirty="0"/>
          </a:p>
        </p:txBody>
      </p:sp>
    </p:spTree>
    <p:extLst>
      <p:ext uri="{BB962C8B-B14F-4D97-AF65-F5344CB8AC3E}">
        <p14:creationId xmlns:p14="http://schemas.microsoft.com/office/powerpoint/2010/main" val="37622541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massclearinghouse.ehs.state.ma.us/PROG-BSAS-YTH/SA1087.html"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pxhere.com/hu/photo/1607956"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hantalsweddingplanners.wordpress.com/2015/08/17/wedding-planning-up-lighting-and-table-decor/"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hyperlink" Target="https://www.mass.gov/doc/employers-guide-to-workers-compensation-english-0/download"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dol.gov/agencies/whd/flsa/misclassifi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https://www.mass.gov/info-details/frequently-asked-questions-multilingual" TargetMode="External"/><Relationship Id="rId2" Type="http://schemas.openxmlformats.org/officeDocument/2006/relationships/hyperlink" Target="https://www.mass.gov/orgs/alcoholic-beverages-control-commission" TargetMode="External"/><Relationship Id="rId1" Type="http://schemas.openxmlformats.org/officeDocument/2006/relationships/slideLayout" Target="../slideLayouts/slideLayout2.xml"/><Relationship Id="rId5" Type="http://schemas.openxmlformats.org/officeDocument/2006/relationships/hyperlink" Target="https://www.boell.de/de/2018/09/11/faq-15-grad-ziel-geo-engineering" TargetMode="Externa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hyperlink" Target="https://www.mass.gov/info-details/employers-guide-to-workers-compensation" TargetMode="External"/><Relationship Id="rId2" Type="http://schemas.openxmlformats.org/officeDocument/2006/relationships/hyperlink" Target="https://www.mass.gov/doc/faqs-english/download?_ga=2.160262840.484087346.1704376859-1564321691.1675104142&amp;_gl=1*gpx8zn*_ga*MTU2NDMyMTY5MS4xNjc1MTA0MTQy*_ga_MCLPEGW7WM*MTcwNDQwMjEwOC4xMy4wLjE3MDQ0MDIxMTIuMC4wLj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60" name="Rectangle 105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62" name="Rectangle 1061">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64" name="Straight Connector 1063">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66" name="Rectangle 1065">
            <a:extLst>
              <a:ext uri="{FF2B5EF4-FFF2-40B4-BE49-F238E27FC236}">
                <a16:creationId xmlns:a16="http://schemas.microsoft.com/office/drawing/2014/main" id="{6EF21389-A1DE-4EF4-BA43-0D21F5EFA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68" name="Rectangle 1067">
            <a:extLst>
              <a:ext uri="{FF2B5EF4-FFF2-40B4-BE49-F238E27FC236}">
                <a16:creationId xmlns:a16="http://schemas.microsoft.com/office/drawing/2014/main" id="{9FFFEF6E-0CEE-4323-A07F-58FDA5E0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70" name="Straight Connector 1069">
            <a:extLst>
              <a:ext uri="{FF2B5EF4-FFF2-40B4-BE49-F238E27FC236}">
                <a16:creationId xmlns:a16="http://schemas.microsoft.com/office/drawing/2014/main" id="{67A69A5B-FB7E-40C2-A416-68C80A100A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220801"/>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72" name="Rectangle 1071">
            <a:extLst>
              <a:ext uri="{FF2B5EF4-FFF2-40B4-BE49-F238E27FC236}">
                <a16:creationId xmlns:a16="http://schemas.microsoft.com/office/drawing/2014/main" id="{44D330D6-5765-4B60-A01C-C0E4DE44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7F46B21-D2A8-4F14-A71A-599AC0515FC3}"/>
              </a:ext>
            </a:extLst>
          </p:cNvPr>
          <p:cNvSpPr>
            <a:spLocks noGrp="1"/>
          </p:cNvSpPr>
          <p:nvPr>
            <p:ph type="ctrTitle" idx="4294967295"/>
          </p:nvPr>
        </p:nvSpPr>
        <p:spPr>
          <a:xfrm>
            <a:off x="6838524" y="296018"/>
            <a:ext cx="4566230" cy="3437782"/>
          </a:xfrm>
        </p:spPr>
        <p:txBody>
          <a:bodyPr vert="horz" lIns="91440" tIns="45720" rIns="91440" bIns="45720" rtlCol="0" anchor="b">
            <a:normAutofit/>
          </a:bodyPr>
          <a:lstStyle/>
          <a:p>
            <a:pPr algn="ctr">
              <a:lnSpc>
                <a:spcPct val="85000"/>
              </a:lnSpc>
            </a:pPr>
            <a:r>
              <a:rPr lang="en-US" sz="5000" b="1" cap="all" dirty="0">
                <a:solidFill>
                  <a:srgbClr val="FFFFFF"/>
                </a:solidFill>
              </a:rPr>
              <a:t>LICENSEE</a:t>
            </a:r>
            <a:br>
              <a:rPr lang="en-US" sz="5000" b="1" cap="all" dirty="0">
                <a:solidFill>
                  <a:srgbClr val="FFFFFF"/>
                </a:solidFill>
              </a:rPr>
            </a:br>
            <a:r>
              <a:rPr lang="en-US" sz="5000" b="1" cap="all" dirty="0">
                <a:solidFill>
                  <a:srgbClr val="FFFFFF"/>
                </a:solidFill>
              </a:rPr>
              <a:t>Alcohol Seminar</a:t>
            </a:r>
          </a:p>
        </p:txBody>
      </p:sp>
      <p:sp>
        <p:nvSpPr>
          <p:cNvPr id="3" name="Subtitle 2">
            <a:extLst>
              <a:ext uri="{FF2B5EF4-FFF2-40B4-BE49-F238E27FC236}">
                <a16:creationId xmlns:a16="http://schemas.microsoft.com/office/drawing/2014/main" id="{7630E25C-3C21-4BE7-9DCD-6EF090DEF052}"/>
              </a:ext>
            </a:extLst>
          </p:cNvPr>
          <p:cNvSpPr>
            <a:spLocks noGrp="1"/>
          </p:cNvSpPr>
          <p:nvPr>
            <p:ph type="subTitle" idx="4294967295"/>
          </p:nvPr>
        </p:nvSpPr>
        <p:spPr>
          <a:xfrm>
            <a:off x="6736924" y="4356635"/>
            <a:ext cx="4535850" cy="1543422"/>
          </a:xfrm>
        </p:spPr>
        <p:txBody>
          <a:bodyPr vert="horz" lIns="91440" tIns="45720" rIns="91440" bIns="45720" rtlCol="0">
            <a:normAutofit/>
          </a:bodyPr>
          <a:lstStyle/>
          <a:p>
            <a:pPr marL="0" indent="0" algn="ctr">
              <a:buNone/>
            </a:pPr>
            <a:r>
              <a:rPr lang="en-US" dirty="0">
                <a:solidFill>
                  <a:srgbClr val="FFFFFF"/>
                </a:solidFill>
              </a:rPr>
              <a:t>July 16, 2024</a:t>
            </a:r>
          </a:p>
        </p:txBody>
      </p:sp>
      <p:sp>
        <p:nvSpPr>
          <p:cNvPr id="4" name="Slide Number Placeholder 3">
            <a:extLst>
              <a:ext uri="{FF2B5EF4-FFF2-40B4-BE49-F238E27FC236}">
                <a16:creationId xmlns:a16="http://schemas.microsoft.com/office/drawing/2014/main" id="{EB0F0EA3-EE01-4E67-5D7B-6B7238A069D3}"/>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defTabSz="914400">
              <a:spcAft>
                <a:spcPts val="600"/>
              </a:spcAft>
            </a:pPr>
            <a:fld id="{B2DC25EE-239B-4C5F-AAD1-255A7D5F1EE2}" type="slidenum">
              <a:rPr lang="en-US" smtClean="0">
                <a:solidFill>
                  <a:srgbClr val="FFFFFF"/>
                </a:solidFill>
              </a:rPr>
              <a:pPr defTabSz="914400">
                <a:spcAft>
                  <a:spcPts val="600"/>
                </a:spcAft>
              </a:pPr>
              <a:t>1</a:t>
            </a:fld>
            <a:endParaRPr lang="en-US">
              <a:solidFill>
                <a:srgbClr val="FFFFFF"/>
              </a:solidFill>
            </a:endParaRPr>
          </a:p>
        </p:txBody>
      </p:sp>
      <p:pic>
        <p:nvPicPr>
          <p:cNvPr id="6" name="Picture 5">
            <a:extLst>
              <a:ext uri="{FF2B5EF4-FFF2-40B4-BE49-F238E27FC236}">
                <a16:creationId xmlns:a16="http://schemas.microsoft.com/office/drawing/2014/main" id="{CA09C20F-6737-6764-643E-3FDFF49F9FA0}"/>
              </a:ext>
            </a:extLst>
          </p:cNvPr>
          <p:cNvPicPr>
            <a:picLocks noChangeAspect="1"/>
          </p:cNvPicPr>
          <p:nvPr/>
        </p:nvPicPr>
        <p:blipFill>
          <a:blip r:embed="rId2"/>
          <a:stretch>
            <a:fillRect/>
          </a:stretch>
        </p:blipFill>
        <p:spPr>
          <a:xfrm>
            <a:off x="1500093" y="1871133"/>
            <a:ext cx="2945689" cy="2760133"/>
          </a:xfrm>
          <a:prstGeom prst="rect">
            <a:avLst/>
          </a:prstGeom>
        </p:spPr>
      </p:pic>
    </p:spTree>
    <p:extLst>
      <p:ext uri="{BB962C8B-B14F-4D97-AF65-F5344CB8AC3E}">
        <p14:creationId xmlns:p14="http://schemas.microsoft.com/office/powerpoint/2010/main" val="1810139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77D4E30-5461-4C74-BB3D-117C300C90B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6471" y="394282"/>
            <a:ext cx="3284052" cy="4043493"/>
          </a:xfrm>
          <a:custGeom>
            <a:avLst/>
            <a:gdLst>
              <a:gd name="connsiteX0" fmla="*/ 0 w 6865165"/>
              <a:gd name="connsiteY0" fmla="*/ 0 h 6858000"/>
              <a:gd name="connsiteX1" fmla="*/ 6865165 w 6865165"/>
              <a:gd name="connsiteY1" fmla="*/ 0 h 6858000"/>
              <a:gd name="connsiteX2" fmla="*/ 6859621 w 6865165"/>
              <a:gd name="connsiteY2" fmla="*/ 22952 h 6858000"/>
              <a:gd name="connsiteX3" fmla="*/ 6492240 w 6865165"/>
              <a:gd name="connsiteY3" fmla="*/ 3429001 h 6858000"/>
              <a:gd name="connsiteX4" fmla="*/ 6859621 w 6865165"/>
              <a:gd name="connsiteY4" fmla="*/ 6835050 h 6858000"/>
              <a:gd name="connsiteX5" fmla="*/ 6865165 w 6865165"/>
              <a:gd name="connsiteY5" fmla="*/ 6858000 h 6858000"/>
              <a:gd name="connsiteX6" fmla="*/ 0 w 68651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p:nvSpPr>
          <p:cNvPr id="2" name="Title 1">
            <a:extLst>
              <a:ext uri="{FF2B5EF4-FFF2-40B4-BE49-F238E27FC236}">
                <a16:creationId xmlns:a16="http://schemas.microsoft.com/office/drawing/2014/main" id="{0B2F2B63-C041-4633-9282-DCC6ABF56D20}"/>
              </a:ext>
            </a:extLst>
          </p:cNvPr>
          <p:cNvSpPr>
            <a:spLocks noGrp="1"/>
          </p:cNvSpPr>
          <p:nvPr>
            <p:ph type="title"/>
          </p:nvPr>
        </p:nvSpPr>
        <p:spPr>
          <a:xfrm>
            <a:off x="4420289" y="528505"/>
            <a:ext cx="7315910" cy="1174459"/>
          </a:xfrm>
          <a:ln>
            <a:noFill/>
          </a:ln>
        </p:spPr>
        <p:txBody>
          <a:bodyPr vert="horz" lIns="91440" tIns="45720" rIns="91440" bIns="45720" rtlCol="0" anchor="b">
            <a:noAutofit/>
          </a:bodyPr>
          <a:lstStyle/>
          <a:p>
            <a:pPr algn="ctr"/>
            <a:br>
              <a:rPr lang="en-US" sz="2800" b="1" dirty="0"/>
            </a:br>
            <a:br>
              <a:rPr lang="en-US" sz="2800" b="1" dirty="0"/>
            </a:br>
            <a:r>
              <a:rPr lang="en-US" sz="2400" b="1" dirty="0"/>
              <a:t>ALCOHOL SALES AND SERVICE REQUIRES THE LICENSEE TO CHECK IDs</a:t>
            </a:r>
          </a:p>
        </p:txBody>
      </p:sp>
      <p:sp>
        <p:nvSpPr>
          <p:cNvPr id="21" name="Content Placeholder 20">
            <a:extLst>
              <a:ext uri="{FF2B5EF4-FFF2-40B4-BE49-F238E27FC236}">
                <a16:creationId xmlns:a16="http://schemas.microsoft.com/office/drawing/2014/main" id="{58217A12-0BAE-4B58-9D70-DFFA01430C1D}"/>
              </a:ext>
            </a:extLst>
          </p:cNvPr>
          <p:cNvSpPr>
            <a:spLocks noGrp="1"/>
          </p:cNvSpPr>
          <p:nvPr>
            <p:ph idx="1"/>
          </p:nvPr>
        </p:nvSpPr>
        <p:spPr>
          <a:xfrm>
            <a:off x="4353887" y="3204593"/>
            <a:ext cx="7315200" cy="2667701"/>
          </a:xfrm>
        </p:spPr>
        <p:txBody>
          <a:bodyPr anchor="t">
            <a:normAutofit/>
          </a:bodyPr>
          <a:lstStyle/>
          <a:p>
            <a:pPr marL="0" lvl="0" indent="0" algn="ctr">
              <a:buNone/>
            </a:pPr>
            <a:r>
              <a:rPr lang="en-US" sz="1600" b="1" dirty="0"/>
              <a:t>KNOW THE SIX ACCEPTABLE FORMS OF IDENTIFICATION</a:t>
            </a:r>
          </a:p>
          <a:p>
            <a:pPr marL="914400" lvl="1" indent="-457200" fontAlgn="base">
              <a:buFont typeface="+mj-lt"/>
              <a:buAutoNum type="arabicPeriod"/>
            </a:pPr>
            <a:r>
              <a:rPr lang="en-US" sz="1600" dirty="0"/>
              <a:t>Massachusetts Driver’s License </a:t>
            </a:r>
          </a:p>
          <a:p>
            <a:pPr marL="914400" lvl="1" indent="-457200" fontAlgn="base">
              <a:buFont typeface="+mj-lt"/>
              <a:buAutoNum type="arabicPeriod"/>
            </a:pPr>
            <a:r>
              <a:rPr lang="en-US" sz="1600" dirty="0"/>
              <a:t>Massachusetts Liquor ID Card </a:t>
            </a:r>
          </a:p>
          <a:p>
            <a:pPr marL="914400" lvl="1" indent="-457200" fontAlgn="base">
              <a:buFont typeface="+mj-lt"/>
              <a:buAutoNum type="arabicPeriod"/>
            </a:pPr>
            <a:r>
              <a:rPr lang="en-US" sz="1600" dirty="0"/>
              <a:t>Massachusetts ID Card </a:t>
            </a:r>
          </a:p>
          <a:p>
            <a:pPr marL="914400" lvl="1" indent="-457200" fontAlgn="base">
              <a:buFont typeface="+mj-lt"/>
              <a:buAutoNum type="arabicPeriod"/>
            </a:pPr>
            <a:r>
              <a:rPr lang="en-US" sz="1600" dirty="0"/>
              <a:t>Passport Issued by the United States or a government that is officially recognized by the United States </a:t>
            </a:r>
          </a:p>
          <a:p>
            <a:pPr marL="914400" lvl="1" indent="-457200" fontAlgn="base">
              <a:buFont typeface="+mj-lt"/>
              <a:buAutoNum type="arabicPeriod"/>
            </a:pPr>
            <a:r>
              <a:rPr lang="en-US" sz="1600" dirty="0"/>
              <a:t>A Passport Card for a Passport issued by the United States</a:t>
            </a:r>
          </a:p>
          <a:p>
            <a:pPr marL="914400" lvl="1" indent="-457200" fontAlgn="base">
              <a:buFont typeface="+mj-lt"/>
              <a:buAutoNum type="arabicPeriod"/>
            </a:pPr>
            <a:r>
              <a:rPr lang="en-US" sz="1600" dirty="0"/>
              <a:t>A Military Identification Card </a:t>
            </a:r>
          </a:p>
        </p:txBody>
      </p:sp>
      <p:pic>
        <p:nvPicPr>
          <p:cNvPr id="2050" name="Picture 2" descr="Free Passport Cliparts, Download Free Passport Cliparts png images ...">
            <a:extLst>
              <a:ext uri="{FF2B5EF4-FFF2-40B4-BE49-F238E27FC236}">
                <a16:creationId xmlns:a16="http://schemas.microsoft.com/office/drawing/2014/main" id="{BE63A400-8EE2-4E76-93EB-33160382E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675" y="4681057"/>
            <a:ext cx="2390775" cy="13997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6D0AD70-F953-487F-A268-995A256AF7A0}"/>
              </a:ext>
            </a:extLst>
          </p:cNvPr>
          <p:cNvSpPr txBox="1"/>
          <p:nvPr/>
        </p:nvSpPr>
        <p:spPr>
          <a:xfrm>
            <a:off x="4655890" y="2239861"/>
            <a:ext cx="6979639" cy="523220"/>
          </a:xfrm>
          <a:prstGeom prst="rect">
            <a:avLst/>
          </a:prstGeom>
          <a:solidFill>
            <a:schemeClr val="accent1"/>
          </a:solidFill>
          <a:ln>
            <a:solidFill>
              <a:schemeClr val="accent1"/>
            </a:solidFill>
          </a:ln>
        </p:spPr>
        <p:txBody>
          <a:bodyPr wrap="square" rtlCol="0">
            <a:spAutoFit/>
          </a:bodyPr>
          <a:lstStyle/>
          <a:p>
            <a:pPr algn="ctr"/>
            <a:r>
              <a:rPr lang="en-US" sz="1400" b="1" dirty="0"/>
              <a:t>Identification of Patrons. </a:t>
            </a:r>
            <a:r>
              <a:rPr lang="en-US" sz="1400" dirty="0"/>
              <a:t>Licensees shall ensure that the identification of persons purchasing alcoholic beverages occurs at the point of sale or service. </a:t>
            </a:r>
          </a:p>
        </p:txBody>
      </p:sp>
      <p:sp>
        <p:nvSpPr>
          <p:cNvPr id="5" name="Slide Number Placeholder 4">
            <a:extLst>
              <a:ext uri="{FF2B5EF4-FFF2-40B4-BE49-F238E27FC236}">
                <a16:creationId xmlns:a16="http://schemas.microsoft.com/office/drawing/2014/main" id="{E0F902DA-2A06-9485-E281-425C6C2ECCA0}"/>
              </a:ext>
            </a:extLst>
          </p:cNvPr>
          <p:cNvSpPr>
            <a:spLocks noGrp="1"/>
          </p:cNvSpPr>
          <p:nvPr>
            <p:ph type="sldNum" sz="quarter" idx="12"/>
          </p:nvPr>
        </p:nvSpPr>
        <p:spPr/>
        <p:txBody>
          <a:bodyPr/>
          <a:lstStyle/>
          <a:p>
            <a:fld id="{B2DC25EE-239B-4C5F-AAD1-255A7D5F1EE2}" type="slidenum">
              <a:rPr lang="en-US" smtClean="0"/>
              <a:t>10</a:t>
            </a:fld>
            <a:endParaRPr lang="en-US" dirty="0"/>
          </a:p>
        </p:txBody>
      </p:sp>
    </p:spTree>
    <p:extLst>
      <p:ext uri="{BB962C8B-B14F-4D97-AF65-F5344CB8AC3E}">
        <p14:creationId xmlns:p14="http://schemas.microsoft.com/office/powerpoint/2010/main" val="390510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E4E8-AA26-4070-9585-8B10FB9817CB}"/>
              </a:ext>
            </a:extLst>
          </p:cNvPr>
          <p:cNvSpPr>
            <a:spLocks noGrp="1"/>
          </p:cNvSpPr>
          <p:nvPr>
            <p:ph type="title"/>
          </p:nvPr>
        </p:nvSpPr>
        <p:spPr>
          <a:xfrm>
            <a:off x="578839" y="629173"/>
            <a:ext cx="5503179" cy="5738071"/>
          </a:xfrm>
          <a:noFill/>
        </p:spPr>
        <p:txBody>
          <a:bodyPr vert="horz" lIns="91440" tIns="45720" rIns="91440" bIns="45720" rtlCol="0" anchor="b">
            <a:normAutofit fontScale="90000"/>
          </a:bodyPr>
          <a:lstStyle/>
          <a:p>
            <a:pPr algn="ctr"/>
            <a:r>
              <a:rPr lang="en-US" sz="2800" b="1" dirty="0">
                <a:solidFill>
                  <a:srgbClr val="FF9900"/>
                </a:solidFill>
              </a:rPr>
              <a:t>OVERSERVING COMES BACK TO THE LICENSEE</a:t>
            </a:r>
            <a:br>
              <a:rPr lang="en-US" sz="2800" b="1" dirty="0">
                <a:solidFill>
                  <a:srgbClr val="FF9900"/>
                </a:solidFill>
              </a:rPr>
            </a:br>
            <a:br>
              <a:rPr lang="en-US" sz="2800" b="1" dirty="0">
                <a:solidFill>
                  <a:srgbClr val="FF9900"/>
                </a:solidFill>
              </a:rPr>
            </a:br>
            <a:r>
              <a:rPr lang="en-US" sz="2800" b="1" dirty="0">
                <a:solidFill>
                  <a:srgbClr val="FF9900"/>
                </a:solidFill>
              </a:rPr>
              <a:t>“last place of drink”</a:t>
            </a:r>
            <a:br>
              <a:rPr lang="en-US" sz="2800" b="1" dirty="0">
                <a:solidFill>
                  <a:srgbClr val="FF9900"/>
                </a:solidFill>
              </a:rPr>
            </a:br>
            <a:br>
              <a:rPr lang="en-US" sz="2800" b="1" dirty="0">
                <a:solidFill>
                  <a:srgbClr val="FF9900"/>
                </a:solidFill>
              </a:rPr>
            </a:br>
            <a:r>
              <a:rPr lang="en-US" sz="2800" b="1" u="sng" dirty="0">
                <a:solidFill>
                  <a:srgbClr val="FF9900"/>
                </a:solidFill>
              </a:rPr>
              <a:t>MGL c. 90 § 24J </a:t>
            </a:r>
            <a:br>
              <a:rPr lang="en-US" sz="2800" b="1" u="sng" dirty="0">
                <a:solidFill>
                  <a:srgbClr val="FF9900"/>
                </a:solidFill>
              </a:rPr>
            </a:br>
            <a:br>
              <a:rPr lang="en-US" sz="2800" b="1" dirty="0">
                <a:solidFill>
                  <a:srgbClr val="FF9900"/>
                </a:solidFill>
              </a:rPr>
            </a:br>
            <a:r>
              <a:rPr lang="en-US" sz="2800" b="1" dirty="0">
                <a:solidFill>
                  <a:srgbClr val="FF9900"/>
                </a:solidFill>
              </a:rPr>
              <a:t>Prior to sentencing for conviction of DUI or guilty plea for DUI, </a:t>
            </a:r>
            <a:br>
              <a:rPr lang="en-US" sz="2800" b="1" dirty="0">
                <a:solidFill>
                  <a:srgbClr val="FF9900"/>
                </a:solidFill>
              </a:rPr>
            </a:br>
            <a:r>
              <a:rPr lang="en-US" sz="2800" b="1" dirty="0">
                <a:solidFill>
                  <a:srgbClr val="FF9900"/>
                </a:solidFill>
              </a:rPr>
              <a:t>the guilty party must identify the name and location of the last place at which the individual was served.</a:t>
            </a:r>
            <a:br>
              <a:rPr lang="en-US" sz="2800" b="1" dirty="0">
                <a:solidFill>
                  <a:srgbClr val="FF9900"/>
                </a:solidFill>
              </a:rPr>
            </a:br>
            <a:r>
              <a:rPr lang="en-US" sz="2800" b="1" dirty="0">
                <a:solidFill>
                  <a:srgbClr val="FF9900"/>
                </a:solidFill>
              </a:rPr>
              <a:t>  </a:t>
            </a:r>
            <a:br>
              <a:rPr lang="en-US" sz="2800" b="1" dirty="0">
                <a:solidFill>
                  <a:srgbClr val="FF9900"/>
                </a:solidFill>
              </a:rPr>
            </a:br>
            <a:br>
              <a:rPr lang="en-US" sz="2800" b="1" dirty="0"/>
            </a:br>
            <a:endParaRPr lang="en-US" sz="2800" b="1" dirty="0"/>
          </a:p>
        </p:txBody>
      </p:sp>
      <p:pic>
        <p:nvPicPr>
          <p:cNvPr id="1026" name="Picture 2">
            <a:extLst>
              <a:ext uri="{FF2B5EF4-FFF2-40B4-BE49-F238E27FC236}">
                <a16:creationId xmlns:a16="http://schemas.microsoft.com/office/drawing/2014/main" id="{546B5F6F-94C2-43AD-AFDD-1CFC402FF2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221894" y="989046"/>
            <a:ext cx="4391454" cy="376023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8E46EC5-C169-E0CF-CFB5-49C63A0C6946}"/>
              </a:ext>
            </a:extLst>
          </p:cNvPr>
          <p:cNvSpPr>
            <a:spLocks noGrp="1"/>
          </p:cNvSpPr>
          <p:nvPr>
            <p:ph type="sldNum" sz="quarter" idx="12"/>
          </p:nvPr>
        </p:nvSpPr>
        <p:spPr/>
        <p:txBody>
          <a:bodyPr/>
          <a:lstStyle/>
          <a:p>
            <a:fld id="{B2DC25EE-239B-4C5F-AAD1-255A7D5F1EE2}" type="slidenum">
              <a:rPr lang="en-US" smtClean="0"/>
              <a:t>11</a:t>
            </a:fld>
            <a:endParaRPr lang="en-US" dirty="0"/>
          </a:p>
        </p:txBody>
      </p:sp>
    </p:spTree>
    <p:extLst>
      <p:ext uri="{BB962C8B-B14F-4D97-AF65-F5344CB8AC3E}">
        <p14:creationId xmlns:p14="http://schemas.microsoft.com/office/powerpoint/2010/main" val="756081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85E1-CB12-5DE0-2FBA-B075DF6D123E}"/>
              </a:ext>
            </a:extLst>
          </p:cNvPr>
          <p:cNvSpPr>
            <a:spLocks noGrp="1"/>
          </p:cNvSpPr>
          <p:nvPr>
            <p:ph type="title"/>
          </p:nvPr>
        </p:nvSpPr>
        <p:spPr>
          <a:xfrm>
            <a:off x="1137034" y="609597"/>
            <a:ext cx="9392421" cy="1330841"/>
          </a:xfrm>
        </p:spPr>
        <p:txBody>
          <a:bodyPr vert="horz" lIns="91440" tIns="45720" rIns="91440" bIns="45720" rtlCol="0" anchor="ctr">
            <a:normAutofit/>
          </a:bodyPr>
          <a:lstStyle/>
          <a:p>
            <a:r>
              <a:rPr lang="en-US" sz="4000" b="1" kern="1200" dirty="0">
                <a:solidFill>
                  <a:schemeClr val="tx1"/>
                </a:solidFill>
                <a:effectLst/>
                <a:latin typeface="+mj-lt"/>
                <a:ea typeface="+mj-ea"/>
                <a:cs typeface="+mj-cs"/>
              </a:rPr>
              <a:t>Hours of Operation “Last Call”</a:t>
            </a:r>
            <a:endParaRPr lang="en-US" sz="4000" b="1" kern="1200" dirty="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FD4739A9-F4AB-E476-C155-9B3CCD43A67B}"/>
              </a:ext>
            </a:extLst>
          </p:cNvPr>
          <p:cNvSpPr>
            <a:spLocks noGrp="1"/>
          </p:cNvSpPr>
          <p:nvPr>
            <p:ph type="body" sz="half" idx="2"/>
          </p:nvPr>
        </p:nvSpPr>
        <p:spPr>
          <a:xfrm>
            <a:off x="1137034" y="2198362"/>
            <a:ext cx="4958966" cy="3917773"/>
          </a:xfrm>
        </p:spPr>
        <p:txBody>
          <a:bodyPr vert="horz" lIns="91440" tIns="45720" rIns="91440" bIns="45720" rtlCol="0">
            <a:normAutofit/>
          </a:bodyPr>
          <a:lstStyle/>
          <a:p>
            <a:pPr marL="0" marR="0" indent="-228600">
              <a:spcBef>
                <a:spcPts val="0"/>
              </a:spcBef>
              <a:spcAft>
                <a:spcPts val="0"/>
              </a:spcAft>
              <a:buFont typeface="Arial" panose="020B0604020202020204" pitchFamily="34" charset="0"/>
              <a:buChar char="•"/>
            </a:pPr>
            <a:r>
              <a:rPr lang="en-US" sz="2400" dirty="0">
                <a:effectLst/>
              </a:rPr>
              <a:t>Local Licensing authorities often have regulations specific to “Last Call.”</a:t>
            </a:r>
          </a:p>
          <a:p>
            <a:pPr marL="0" marR="0" indent="-228600">
              <a:spcBef>
                <a:spcPts val="0"/>
              </a:spcBef>
              <a:spcAft>
                <a:spcPts val="0"/>
              </a:spcAft>
              <a:buFont typeface="Arial" panose="020B0604020202020204" pitchFamily="34" charset="0"/>
              <a:buChar char="•"/>
            </a:pPr>
            <a:endParaRPr lang="en-US" sz="2400" dirty="0"/>
          </a:p>
          <a:p>
            <a:pPr marL="0" marR="0" indent="-228600">
              <a:spcBef>
                <a:spcPts val="0"/>
              </a:spcBef>
              <a:spcAft>
                <a:spcPts val="0"/>
              </a:spcAft>
              <a:buFont typeface="Arial" panose="020B0604020202020204" pitchFamily="34" charset="0"/>
              <a:buChar char="•"/>
            </a:pPr>
            <a:r>
              <a:rPr lang="en-US" sz="2400" dirty="0"/>
              <a:t>Statewide: Licensees cannot utilize their alcoholic beverages license before or after their approved hours.</a:t>
            </a:r>
          </a:p>
        </p:txBody>
      </p:sp>
      <p:pic>
        <p:nvPicPr>
          <p:cNvPr id="10" name="Content Placeholder 9">
            <a:extLst>
              <a:ext uri="{FF2B5EF4-FFF2-40B4-BE49-F238E27FC236}">
                <a16:creationId xmlns:a16="http://schemas.microsoft.com/office/drawing/2014/main" id="{912B985E-968E-4C0A-DD3C-0F2C77F450B5}"/>
              </a:ext>
            </a:extLst>
          </p:cNvPr>
          <p:cNvPicPr>
            <a:picLocks noGrp="1" noChangeAspect="1"/>
          </p:cNvPicPr>
          <p:nvPr>
            <p:ph idx="1"/>
          </p:nvPr>
        </p:nvPicPr>
        <p:blipFill>
          <a:blip r:embed="rId2"/>
          <a:stretch>
            <a:fillRect/>
          </a:stretch>
        </p:blipFill>
        <p:spPr>
          <a:xfrm>
            <a:off x="7435870" y="2061836"/>
            <a:ext cx="3416260" cy="3416260"/>
          </a:xfrm>
          <a:prstGeom prst="rect">
            <a:avLst/>
          </a:prstGeom>
        </p:spPr>
      </p:pic>
      <p:sp>
        <p:nvSpPr>
          <p:cNvPr id="3" name="Slide Number Placeholder 2">
            <a:extLst>
              <a:ext uri="{FF2B5EF4-FFF2-40B4-BE49-F238E27FC236}">
                <a16:creationId xmlns:a16="http://schemas.microsoft.com/office/drawing/2014/main" id="{D1F73748-26BC-7D13-30B0-F0C5EF382622}"/>
              </a:ext>
            </a:extLst>
          </p:cNvPr>
          <p:cNvSpPr>
            <a:spLocks noGrp="1"/>
          </p:cNvSpPr>
          <p:nvPr>
            <p:ph type="sldNum" sz="quarter" idx="12"/>
          </p:nvPr>
        </p:nvSpPr>
        <p:spPr/>
        <p:txBody>
          <a:bodyPr/>
          <a:lstStyle/>
          <a:p>
            <a:fld id="{F5EBAF5B-F51B-4D6E-8412-552C710ED5D6}" type="slidenum">
              <a:rPr lang="en-US" smtClean="0"/>
              <a:t>12</a:t>
            </a:fld>
            <a:endParaRPr lang="en-US"/>
          </a:p>
        </p:txBody>
      </p:sp>
    </p:spTree>
    <p:extLst>
      <p:ext uri="{BB962C8B-B14F-4D97-AF65-F5344CB8AC3E}">
        <p14:creationId xmlns:p14="http://schemas.microsoft.com/office/powerpoint/2010/main" val="354567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23A7-3609-4F18-91AF-06C48B9F21AA}"/>
              </a:ext>
            </a:extLst>
          </p:cNvPr>
          <p:cNvSpPr>
            <a:spLocks noGrp="1"/>
          </p:cNvSpPr>
          <p:nvPr>
            <p:ph type="title"/>
          </p:nvPr>
        </p:nvSpPr>
        <p:spPr>
          <a:xfrm>
            <a:off x="519926" y="889234"/>
            <a:ext cx="5562092" cy="4739779"/>
          </a:xfrm>
        </p:spPr>
        <p:txBody>
          <a:bodyPr vert="horz" lIns="91440" tIns="45720" rIns="91440" bIns="45720" rtlCol="0" anchor="b">
            <a:normAutofit fontScale="90000"/>
          </a:bodyPr>
          <a:lstStyle/>
          <a:p>
            <a:r>
              <a:rPr lang="en-US" sz="2200" b="1" dirty="0"/>
              <a:t>ABCC, Police, Fire, City Inspectors are authorized to inspect the licensed premises at any time.</a:t>
            </a:r>
            <a:br>
              <a:rPr lang="en-US" sz="2200" b="1" dirty="0"/>
            </a:br>
            <a:br>
              <a:rPr lang="en-US" sz="2200" b="1" dirty="0"/>
            </a:br>
            <a:r>
              <a:rPr lang="en-US" sz="2200" b="1" dirty="0"/>
              <a:t>Police Department has authority to investigate potential violations of the law at a licensed premises on behalf of the Board, and conduct enforcement.</a:t>
            </a:r>
            <a:br>
              <a:rPr lang="en-US" sz="2200" b="1" dirty="0"/>
            </a:br>
            <a:br>
              <a:rPr lang="en-US" sz="2200" b="1" dirty="0"/>
            </a:br>
            <a:r>
              <a:rPr lang="en-US" sz="2200" b="1" dirty="0"/>
              <a:t>The Licensee should ensure that  staff is aware and prepared to assist in allowing inspection of the licensed premises and responsive to questions during inspection.</a:t>
            </a:r>
            <a:br>
              <a:rPr lang="en-US" sz="2200" b="1" dirty="0"/>
            </a:br>
            <a:br>
              <a:rPr lang="en-US" sz="2800" b="1" dirty="0"/>
            </a:br>
            <a:br>
              <a:rPr lang="en-US" sz="2800" b="1" dirty="0"/>
            </a:br>
            <a:endParaRPr lang="en-US" sz="2800" b="1" dirty="0"/>
          </a:p>
        </p:txBody>
      </p:sp>
      <p:pic>
        <p:nvPicPr>
          <p:cNvPr id="5" name="Content Placeholder 4">
            <a:extLst>
              <a:ext uri="{FF2B5EF4-FFF2-40B4-BE49-F238E27FC236}">
                <a16:creationId xmlns:a16="http://schemas.microsoft.com/office/drawing/2014/main" id="{DD22A97A-935D-40FA-9F05-54A58EAF08B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22626" y="1283517"/>
            <a:ext cx="4079666" cy="3338818"/>
          </a:xfrm>
          <a:prstGeom prst="rect">
            <a:avLst/>
          </a:prstGeom>
        </p:spPr>
      </p:pic>
      <p:sp>
        <p:nvSpPr>
          <p:cNvPr id="3" name="Slide Number Placeholder 2">
            <a:extLst>
              <a:ext uri="{FF2B5EF4-FFF2-40B4-BE49-F238E27FC236}">
                <a16:creationId xmlns:a16="http://schemas.microsoft.com/office/drawing/2014/main" id="{3A01D9E0-41F7-1838-F8D2-FDCEB947321B}"/>
              </a:ext>
            </a:extLst>
          </p:cNvPr>
          <p:cNvSpPr>
            <a:spLocks noGrp="1"/>
          </p:cNvSpPr>
          <p:nvPr>
            <p:ph type="sldNum" sz="quarter" idx="12"/>
          </p:nvPr>
        </p:nvSpPr>
        <p:spPr/>
        <p:txBody>
          <a:bodyPr/>
          <a:lstStyle/>
          <a:p>
            <a:fld id="{B2DC25EE-239B-4C5F-AAD1-255A7D5F1EE2}" type="slidenum">
              <a:rPr lang="en-US" smtClean="0"/>
              <a:t>13</a:t>
            </a:fld>
            <a:endParaRPr lang="en-US" dirty="0"/>
          </a:p>
        </p:txBody>
      </p:sp>
      <p:sp>
        <p:nvSpPr>
          <p:cNvPr id="6" name="TextBox 5">
            <a:extLst>
              <a:ext uri="{FF2B5EF4-FFF2-40B4-BE49-F238E27FC236}">
                <a16:creationId xmlns:a16="http://schemas.microsoft.com/office/drawing/2014/main" id="{26E6E43E-4FE3-4B7F-151C-3C75F6558C34}"/>
              </a:ext>
            </a:extLst>
          </p:cNvPr>
          <p:cNvSpPr txBox="1"/>
          <p:nvPr/>
        </p:nvSpPr>
        <p:spPr>
          <a:xfrm>
            <a:off x="519926" y="519902"/>
            <a:ext cx="10071874" cy="369332"/>
          </a:xfrm>
          <a:prstGeom prst="rect">
            <a:avLst/>
          </a:prstGeom>
          <a:noFill/>
        </p:spPr>
        <p:txBody>
          <a:bodyPr wrap="square">
            <a:spAutoFit/>
          </a:bodyPr>
          <a:lstStyle/>
          <a:p>
            <a:r>
              <a:rPr lang="en-US" b="1" dirty="0">
                <a:solidFill>
                  <a:schemeClr val="accent4"/>
                </a:solidFill>
              </a:rPr>
              <a:t>MGL c. 138 § 63A- Hindering or delaying investigator, inspector, or agent of Commission</a:t>
            </a:r>
          </a:p>
        </p:txBody>
      </p:sp>
    </p:spTree>
    <p:extLst>
      <p:ext uri="{BB962C8B-B14F-4D97-AF65-F5344CB8AC3E}">
        <p14:creationId xmlns:p14="http://schemas.microsoft.com/office/powerpoint/2010/main" val="4087712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01D9E0-41F7-1838-F8D2-FDCEB947321B}"/>
              </a:ext>
            </a:extLst>
          </p:cNvPr>
          <p:cNvSpPr>
            <a:spLocks noGrp="1"/>
          </p:cNvSpPr>
          <p:nvPr>
            <p:ph type="sldNum" sz="quarter" idx="12"/>
          </p:nvPr>
        </p:nvSpPr>
        <p:spPr/>
        <p:txBody>
          <a:bodyPr/>
          <a:lstStyle/>
          <a:p>
            <a:fld id="{B2DC25EE-239B-4C5F-AAD1-255A7D5F1EE2}" type="slidenum">
              <a:rPr lang="en-US" smtClean="0"/>
              <a:t>14</a:t>
            </a:fld>
            <a:endParaRPr lang="en-US" dirty="0"/>
          </a:p>
        </p:txBody>
      </p:sp>
      <p:sp>
        <p:nvSpPr>
          <p:cNvPr id="6" name="TextBox 5">
            <a:extLst>
              <a:ext uri="{FF2B5EF4-FFF2-40B4-BE49-F238E27FC236}">
                <a16:creationId xmlns:a16="http://schemas.microsoft.com/office/drawing/2014/main" id="{26E6E43E-4FE3-4B7F-151C-3C75F6558C34}"/>
              </a:ext>
            </a:extLst>
          </p:cNvPr>
          <p:cNvSpPr txBox="1"/>
          <p:nvPr/>
        </p:nvSpPr>
        <p:spPr>
          <a:xfrm>
            <a:off x="519926" y="519902"/>
            <a:ext cx="10071874" cy="646331"/>
          </a:xfrm>
          <a:prstGeom prst="rect">
            <a:avLst/>
          </a:prstGeom>
          <a:noFill/>
        </p:spPr>
        <p:txBody>
          <a:bodyPr wrap="square">
            <a:spAutoFit/>
          </a:bodyPr>
          <a:lstStyle/>
          <a:p>
            <a:pPr algn="ctr"/>
            <a:r>
              <a:rPr lang="en-US" sz="1800" b="1" u="sng" dirty="0">
                <a:solidFill>
                  <a:srgbClr val="FF0000"/>
                </a:solidFill>
                <a:effectLst/>
                <a:latin typeface="Times New Roman" panose="02020603050405020304" pitchFamily="18" charset="0"/>
                <a:ea typeface="Calibri" panose="020F0502020204030204" pitchFamily="34" charset="0"/>
              </a:rPr>
              <a:t>FOOD AND BEVERAGES CONTAINING HEMP DERIVED CBD AND/OR THC ON LICENSED PREMISES</a:t>
            </a:r>
            <a:endParaRPr lang="en-US" b="1" dirty="0">
              <a:solidFill>
                <a:srgbClr val="FF0000"/>
              </a:solidFill>
            </a:endParaRPr>
          </a:p>
        </p:txBody>
      </p:sp>
      <p:sp>
        <p:nvSpPr>
          <p:cNvPr id="9" name="Title 8">
            <a:extLst>
              <a:ext uri="{FF2B5EF4-FFF2-40B4-BE49-F238E27FC236}">
                <a16:creationId xmlns:a16="http://schemas.microsoft.com/office/drawing/2014/main" id="{2FE43272-2160-39FD-55A0-B670BBC2AA67}"/>
              </a:ext>
            </a:extLst>
          </p:cNvPr>
          <p:cNvSpPr>
            <a:spLocks noGrp="1"/>
          </p:cNvSpPr>
          <p:nvPr>
            <p:ph type="title"/>
          </p:nvPr>
        </p:nvSpPr>
        <p:spPr>
          <a:xfrm>
            <a:off x="872412" y="1642188"/>
            <a:ext cx="9875520" cy="4021494"/>
          </a:xfrm>
        </p:spPr>
        <p:txBody>
          <a:bodyPr>
            <a:normAutofit/>
          </a:bodyPr>
          <a:lstStyle/>
          <a:p>
            <a:r>
              <a:rPr lang="en-US" sz="1800" dirty="0">
                <a:solidFill>
                  <a:srgbClr val="0070C0"/>
                </a:solidFill>
                <a:effectLst/>
                <a:latin typeface="Times New Roman" panose="02020603050405020304" pitchFamily="18" charset="0"/>
                <a:ea typeface="Calibri" panose="020F0502020204030204" pitchFamily="34" charset="0"/>
              </a:rPr>
              <a:t>On May 29, 2024, the Massachusetts Department of Public Health and the Massachusetts Department of Agricultural Resources issued a joint notice regarding food and beverages containing hemp derived CBD and/or THC. </a:t>
            </a:r>
            <a:br>
              <a:rPr lang="en-US" sz="1800" dirty="0">
                <a:solidFill>
                  <a:srgbClr val="0070C0"/>
                </a:solidFill>
                <a:effectLst/>
                <a:latin typeface="Times New Roman" panose="02020603050405020304" pitchFamily="18" charset="0"/>
                <a:ea typeface="Calibri" panose="020F0502020204030204" pitchFamily="34" charset="0"/>
              </a:rPr>
            </a:br>
            <a:br>
              <a:rPr lang="en-US" sz="1800" dirty="0">
                <a:solidFill>
                  <a:srgbClr val="0070C0"/>
                </a:solidFill>
                <a:effectLst/>
                <a:latin typeface="Times New Roman" panose="02020603050405020304" pitchFamily="18" charset="0"/>
                <a:ea typeface="Calibri" panose="020F0502020204030204" pitchFamily="34" charset="0"/>
              </a:rPr>
            </a:br>
            <a:r>
              <a:rPr lang="en-US" sz="1800" dirty="0">
                <a:solidFill>
                  <a:srgbClr val="0070C0"/>
                </a:solidFill>
                <a:effectLst/>
                <a:latin typeface="Times New Roman" panose="02020603050405020304" pitchFamily="18" charset="0"/>
                <a:ea typeface="Calibri" panose="020F0502020204030204" pitchFamily="34" charset="0"/>
              </a:rPr>
              <a:t>Please be advised that it is unlawful to manufacture and/or sell food or beverages containing hemp derived CBD and/or THC.  This applies to alcoholic and non-alcoholic beverages.  These products must be taken off the shelf immediately.  Any licensee found in violation of importing, manufacturing, transporting, selling, and/or possessing on its licensed premises food and/or beverages containing hemp derived CBD and/or THC faces potential suspension or revocation of its license.  Wholesalers must retrieve all food and beverages containing hemp derived CBD and/or THC sold and/or delivered by them to retail licensed premises at or before their next delivery to each establishment.  This Advisory does not apply to marijuana products manufactured under the jurisdiction of the Cannabis Control Commission.</a:t>
            </a:r>
            <a:br>
              <a:rPr lang="en-US" sz="1800" dirty="0">
                <a:effectLst/>
                <a:latin typeface="Times New Roman" panose="02020603050405020304" pitchFamily="18" charset="0"/>
                <a:ea typeface="Calibri" panose="020F0502020204030204" pitchFamily="34" charset="0"/>
              </a:rPr>
            </a:br>
            <a:endParaRPr lang="en-US" dirty="0"/>
          </a:p>
        </p:txBody>
      </p:sp>
    </p:spTree>
    <p:extLst>
      <p:ext uri="{BB962C8B-B14F-4D97-AF65-F5344CB8AC3E}">
        <p14:creationId xmlns:p14="http://schemas.microsoft.com/office/powerpoint/2010/main" val="3400167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B69D-C50B-40B2-B6FA-5F506AD68304}"/>
              </a:ext>
            </a:extLst>
          </p:cNvPr>
          <p:cNvSpPr>
            <a:spLocks noGrp="1"/>
          </p:cNvSpPr>
          <p:nvPr>
            <p:ph type="title"/>
          </p:nvPr>
        </p:nvSpPr>
        <p:spPr/>
        <p:txBody>
          <a:bodyPr/>
          <a:lstStyle/>
          <a:p>
            <a:pPr algn="ctr"/>
            <a:r>
              <a:rPr lang="en-US" dirty="0">
                <a:solidFill>
                  <a:schemeClr val="accent2">
                    <a:lumMod val="50000"/>
                  </a:schemeClr>
                </a:solidFill>
              </a:rPr>
              <a:t>OTHER ISSUES</a:t>
            </a:r>
          </a:p>
        </p:txBody>
      </p:sp>
      <p:sp>
        <p:nvSpPr>
          <p:cNvPr id="3" name="Content Placeholder 2">
            <a:extLst>
              <a:ext uri="{FF2B5EF4-FFF2-40B4-BE49-F238E27FC236}">
                <a16:creationId xmlns:a16="http://schemas.microsoft.com/office/drawing/2014/main" id="{EAEE29E0-4BA8-4433-ABAE-97B5AD84B102}"/>
              </a:ext>
            </a:extLst>
          </p:cNvPr>
          <p:cNvSpPr>
            <a:spLocks noGrp="1"/>
          </p:cNvSpPr>
          <p:nvPr>
            <p:ph idx="1"/>
          </p:nvPr>
        </p:nvSpPr>
        <p:spPr>
          <a:xfrm>
            <a:off x="1115568" y="1619075"/>
            <a:ext cx="10168128" cy="4553126"/>
          </a:xfrm>
        </p:spPr>
        <p:txBody>
          <a:bodyPr>
            <a:normAutofit fontScale="70000" lnSpcReduction="20000"/>
          </a:bodyPr>
          <a:lstStyle/>
          <a:p>
            <a:r>
              <a:rPr lang="en-US" dirty="0">
                <a:solidFill>
                  <a:schemeClr val="accent2">
                    <a:lumMod val="50000"/>
                  </a:schemeClr>
                </a:solidFill>
              </a:rPr>
              <a:t>Overcrowding</a:t>
            </a:r>
          </a:p>
          <a:p>
            <a:r>
              <a:rPr lang="en-US" dirty="0">
                <a:solidFill>
                  <a:schemeClr val="accent2">
                    <a:lumMod val="50000"/>
                  </a:schemeClr>
                </a:solidFill>
              </a:rPr>
              <a:t>Overserving</a:t>
            </a:r>
          </a:p>
          <a:p>
            <a:r>
              <a:rPr lang="en-US" dirty="0">
                <a:solidFill>
                  <a:schemeClr val="accent2">
                    <a:lumMod val="50000"/>
                  </a:schemeClr>
                </a:solidFill>
              </a:rPr>
              <a:t>Not licensed for certain entertainment activities but promoting and allowing those anyway at the premises</a:t>
            </a:r>
          </a:p>
          <a:p>
            <a:r>
              <a:rPr lang="en-US" dirty="0">
                <a:solidFill>
                  <a:schemeClr val="accent2">
                    <a:lumMod val="50000"/>
                  </a:schemeClr>
                </a:solidFill>
              </a:rPr>
              <a:t>Not amending alcohol licenses to serve in another area or floor of the establishment</a:t>
            </a:r>
          </a:p>
          <a:p>
            <a:r>
              <a:rPr lang="en-US" dirty="0">
                <a:solidFill>
                  <a:schemeClr val="accent2">
                    <a:lumMod val="50000"/>
                  </a:schemeClr>
                </a:solidFill>
              </a:rPr>
              <a:t>Not knowing or training staff on the right of police to enter a licensed establishment and perform inspections of the licensed establishment</a:t>
            </a:r>
          </a:p>
          <a:p>
            <a:r>
              <a:rPr lang="en-US" dirty="0">
                <a:solidFill>
                  <a:schemeClr val="accent2">
                    <a:lumMod val="50000"/>
                  </a:schemeClr>
                </a:solidFill>
              </a:rPr>
              <a:t>Lack of familiarity with what on-scene officers will be requesting and what Police follow up entails in the event of an issue  </a:t>
            </a:r>
          </a:p>
          <a:p>
            <a:r>
              <a:rPr lang="en-US" dirty="0">
                <a:solidFill>
                  <a:schemeClr val="accent2">
                    <a:lumMod val="50000"/>
                  </a:schemeClr>
                </a:solidFill>
              </a:rPr>
              <a:t>Cover Charges-cannot be charged in advance of gaining entrance to the license premises, requires a printed receipt presented to each customer charged, licensee must keep records of such receipts for at least two (2) years, a sign must be conspicuously posted at every entrance to any dining room or rooms to which charges are being collected stating the amount of the charge, and no person under thirteen (13) shall pay a cover charge</a:t>
            </a:r>
          </a:p>
          <a:p>
            <a:r>
              <a:rPr lang="en-US" dirty="0">
                <a:solidFill>
                  <a:schemeClr val="accent2">
                    <a:lumMod val="50000"/>
                  </a:schemeClr>
                </a:solidFill>
              </a:rPr>
              <a:t>Entertainment Issues-no licensee shall provide or allow entertainment unless an entertainment license has been obtained</a:t>
            </a:r>
          </a:p>
          <a:p>
            <a:r>
              <a:rPr lang="en-US" dirty="0">
                <a:solidFill>
                  <a:schemeClr val="accent2">
                    <a:lumMod val="50000"/>
                  </a:schemeClr>
                </a:solidFill>
              </a:rPr>
              <a:t>Annual Renewal Deadlines – all annual licensees must renew alcohol license by November 30</a:t>
            </a:r>
            <a:r>
              <a:rPr lang="en-US" baseline="30000" dirty="0">
                <a:solidFill>
                  <a:schemeClr val="accent2">
                    <a:lumMod val="50000"/>
                  </a:schemeClr>
                </a:solidFill>
              </a:rPr>
              <a:t>th</a:t>
            </a:r>
            <a:r>
              <a:rPr lang="en-US" dirty="0">
                <a:solidFill>
                  <a:schemeClr val="accent2">
                    <a:lumMod val="50000"/>
                  </a:schemeClr>
                </a:solidFill>
              </a:rPr>
              <a:t> annually, authorized representative must sign application, renewal fee must accompany application, application must be the same type as the expiring license and cover the same licensed premises, section 12 licensees must provide proof of liquor liability insurance and Fire Safety Inspection Certificates– failure to sign and file application and pay application fee by November 30</a:t>
            </a:r>
            <a:r>
              <a:rPr lang="en-US" baseline="30000" dirty="0">
                <a:solidFill>
                  <a:schemeClr val="accent2">
                    <a:lumMod val="50000"/>
                  </a:schemeClr>
                </a:solidFill>
              </a:rPr>
              <a:t>th</a:t>
            </a:r>
            <a:r>
              <a:rPr lang="en-US" dirty="0">
                <a:solidFill>
                  <a:schemeClr val="accent2">
                    <a:lumMod val="50000"/>
                  </a:schemeClr>
                </a:solidFill>
              </a:rPr>
              <a:t> results in requirement for licensee to file  an application for new/original license, abutter notice, DOR and DUA releases to accompany application for new license</a:t>
            </a:r>
            <a:endParaRPr lang="en-US" dirty="0"/>
          </a:p>
        </p:txBody>
      </p:sp>
      <p:sp>
        <p:nvSpPr>
          <p:cNvPr id="4" name="Slide Number Placeholder 3">
            <a:extLst>
              <a:ext uri="{FF2B5EF4-FFF2-40B4-BE49-F238E27FC236}">
                <a16:creationId xmlns:a16="http://schemas.microsoft.com/office/drawing/2014/main" id="{1BD5B75B-DB6E-AD1B-BAF9-849BF448EC00}"/>
              </a:ext>
            </a:extLst>
          </p:cNvPr>
          <p:cNvSpPr>
            <a:spLocks noGrp="1"/>
          </p:cNvSpPr>
          <p:nvPr>
            <p:ph type="sldNum" sz="quarter" idx="12"/>
          </p:nvPr>
        </p:nvSpPr>
        <p:spPr/>
        <p:txBody>
          <a:bodyPr/>
          <a:lstStyle/>
          <a:p>
            <a:fld id="{B2DC25EE-239B-4C5F-AAD1-255A7D5F1EE2}" type="slidenum">
              <a:rPr lang="en-US" smtClean="0"/>
              <a:t>15</a:t>
            </a:fld>
            <a:endParaRPr lang="en-US" dirty="0"/>
          </a:p>
        </p:txBody>
      </p:sp>
    </p:spTree>
    <p:extLst>
      <p:ext uri="{BB962C8B-B14F-4D97-AF65-F5344CB8AC3E}">
        <p14:creationId xmlns:p14="http://schemas.microsoft.com/office/powerpoint/2010/main" val="3140018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A72A-1318-4D78-896E-7C1D647D4D33}"/>
              </a:ext>
            </a:extLst>
          </p:cNvPr>
          <p:cNvSpPr>
            <a:spLocks noGrp="1"/>
          </p:cNvSpPr>
          <p:nvPr>
            <p:ph type="title"/>
          </p:nvPr>
        </p:nvSpPr>
        <p:spPr>
          <a:xfrm>
            <a:off x="429768" y="411480"/>
            <a:ext cx="11201400" cy="1106424"/>
          </a:xfrm>
        </p:spPr>
        <p:txBody>
          <a:bodyPr>
            <a:normAutofit fontScale="90000"/>
          </a:bodyPr>
          <a:lstStyle/>
          <a:p>
            <a:pPr algn="ctr"/>
            <a:br>
              <a:rPr lang="en-US" sz="2300" b="1" u="sng" dirty="0">
                <a:solidFill>
                  <a:schemeClr val="accent2">
                    <a:lumMod val="60000"/>
                    <a:lumOff val="40000"/>
                  </a:schemeClr>
                </a:solidFill>
              </a:rPr>
            </a:br>
            <a:r>
              <a:rPr lang="en-US" sz="2300" b="1" u="sng" dirty="0">
                <a:solidFill>
                  <a:srgbClr val="E36844"/>
                </a:solidFill>
              </a:rPr>
              <a:t>Know the Requirements for Club Licenses</a:t>
            </a:r>
            <a:br>
              <a:rPr lang="en-US" sz="2300" b="1" u="sng" dirty="0">
                <a:solidFill>
                  <a:srgbClr val="E36844"/>
                </a:solidFill>
              </a:rPr>
            </a:br>
            <a:r>
              <a:rPr lang="en-US" sz="2300" b="1" u="sng" dirty="0">
                <a:solidFill>
                  <a:srgbClr val="E36844"/>
                </a:solidFill>
              </a:rPr>
              <a:t>MGL c. 138, §12</a:t>
            </a:r>
            <a:br>
              <a:rPr lang="en-US" sz="2300" dirty="0"/>
            </a:br>
            <a:endParaRPr lang="en-US" sz="2300" dirty="0"/>
          </a:p>
        </p:txBody>
      </p:sp>
      <p:sp>
        <p:nvSpPr>
          <p:cNvPr id="20" name="Content Placeholder 19">
            <a:extLst>
              <a:ext uri="{FF2B5EF4-FFF2-40B4-BE49-F238E27FC236}">
                <a16:creationId xmlns:a16="http://schemas.microsoft.com/office/drawing/2014/main" id="{81216486-8193-48D1-B1C8-7766C6AF6905}"/>
              </a:ext>
            </a:extLst>
          </p:cNvPr>
          <p:cNvSpPr>
            <a:spLocks noGrp="1"/>
          </p:cNvSpPr>
          <p:nvPr>
            <p:ph idx="1"/>
          </p:nvPr>
        </p:nvSpPr>
        <p:spPr>
          <a:xfrm>
            <a:off x="6585358" y="1736521"/>
            <a:ext cx="5176875" cy="4505962"/>
          </a:xfrm>
        </p:spPr>
        <p:txBody>
          <a:bodyPr anchor="ctr">
            <a:normAutofit/>
          </a:bodyPr>
          <a:lstStyle/>
          <a:p>
            <a:r>
              <a:rPr lang="en-US" sz="1600" b="1" dirty="0">
                <a:solidFill>
                  <a:schemeClr val="accent2">
                    <a:lumMod val="50000"/>
                  </a:schemeClr>
                </a:solidFill>
              </a:rPr>
              <a:t>Alcoholic beverages may </a:t>
            </a:r>
            <a:r>
              <a:rPr lang="en-US" sz="1600" b="1" u="sng" dirty="0">
                <a:solidFill>
                  <a:schemeClr val="accent2">
                    <a:lumMod val="50000"/>
                  </a:schemeClr>
                </a:solidFill>
              </a:rPr>
              <a:t>only</a:t>
            </a:r>
            <a:r>
              <a:rPr lang="en-US" sz="1600" b="1" dirty="0">
                <a:solidFill>
                  <a:schemeClr val="accent2">
                    <a:lumMod val="50000"/>
                  </a:schemeClr>
                </a:solidFill>
              </a:rPr>
              <a:t> be served to members of the club who are 21/older. </a:t>
            </a:r>
          </a:p>
          <a:p>
            <a:r>
              <a:rPr lang="en-US" sz="1600" b="1" dirty="0">
                <a:solidFill>
                  <a:schemeClr val="accent2">
                    <a:lumMod val="50000"/>
                  </a:schemeClr>
                </a:solidFill>
              </a:rPr>
              <a:t>If the member leaves the club, the member’s guest must leave the premises and can no longer be served alcohol.</a:t>
            </a:r>
          </a:p>
          <a:p>
            <a:r>
              <a:rPr lang="en-US" sz="1600" b="1" dirty="0">
                <a:solidFill>
                  <a:schemeClr val="accent2">
                    <a:lumMod val="50000"/>
                  </a:schemeClr>
                </a:solidFill>
              </a:rPr>
              <a:t>Clubs  are required to file annual reports with the Board and the Commonwealth of Massachusetts.</a:t>
            </a:r>
          </a:p>
        </p:txBody>
      </p:sp>
      <p:pic>
        <p:nvPicPr>
          <p:cNvPr id="8" name="Content Placeholder 7">
            <a:extLst>
              <a:ext uri="{FF2B5EF4-FFF2-40B4-BE49-F238E27FC236}">
                <a16:creationId xmlns:a16="http://schemas.microsoft.com/office/drawing/2014/main" id="{95F23CE9-E789-4F87-AEBE-456B6542620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9174" y="1803633"/>
            <a:ext cx="5234732" cy="4010887"/>
          </a:xfrm>
          <a:prstGeom prst="rect">
            <a:avLst/>
          </a:prstGeom>
        </p:spPr>
      </p:pic>
      <p:sp>
        <p:nvSpPr>
          <p:cNvPr id="3" name="Slide Number Placeholder 2">
            <a:extLst>
              <a:ext uri="{FF2B5EF4-FFF2-40B4-BE49-F238E27FC236}">
                <a16:creationId xmlns:a16="http://schemas.microsoft.com/office/drawing/2014/main" id="{A6474EDB-9F2E-61C2-58BE-78083603BCB6}"/>
              </a:ext>
            </a:extLst>
          </p:cNvPr>
          <p:cNvSpPr>
            <a:spLocks noGrp="1"/>
          </p:cNvSpPr>
          <p:nvPr>
            <p:ph type="sldNum" sz="quarter" idx="12"/>
          </p:nvPr>
        </p:nvSpPr>
        <p:spPr/>
        <p:txBody>
          <a:bodyPr/>
          <a:lstStyle/>
          <a:p>
            <a:fld id="{B2DC25EE-239B-4C5F-AAD1-255A7D5F1EE2}" type="slidenum">
              <a:rPr lang="en-US" smtClean="0"/>
              <a:t>16</a:t>
            </a:fld>
            <a:endParaRPr lang="en-US" dirty="0"/>
          </a:p>
        </p:txBody>
      </p:sp>
    </p:spTree>
    <p:extLst>
      <p:ext uri="{BB962C8B-B14F-4D97-AF65-F5344CB8AC3E}">
        <p14:creationId xmlns:p14="http://schemas.microsoft.com/office/powerpoint/2010/main" val="1860821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7A35-316D-438A-B3B6-ECE05692525C}"/>
              </a:ext>
            </a:extLst>
          </p:cNvPr>
          <p:cNvSpPr>
            <a:spLocks noGrp="1"/>
          </p:cNvSpPr>
          <p:nvPr>
            <p:ph type="title"/>
          </p:nvPr>
        </p:nvSpPr>
        <p:spPr/>
        <p:txBody>
          <a:bodyPr>
            <a:noAutofit/>
          </a:bodyPr>
          <a:lstStyle/>
          <a:p>
            <a:pPr algn="ctr"/>
            <a:r>
              <a:rPr lang="en-US" sz="3600" u="sng" dirty="0">
                <a:solidFill>
                  <a:srgbClr val="3881A6"/>
                </a:solidFill>
              </a:rPr>
              <a:t>Working Together</a:t>
            </a:r>
            <a:br>
              <a:rPr lang="en-US" sz="3600" dirty="0">
                <a:solidFill>
                  <a:srgbClr val="3881A6"/>
                </a:solidFill>
              </a:rPr>
            </a:br>
            <a:r>
              <a:rPr lang="en-US" sz="2800" dirty="0">
                <a:solidFill>
                  <a:srgbClr val="3881A6"/>
                </a:solidFill>
              </a:rPr>
              <a:t>Connect with the Police Department for Assistance</a:t>
            </a:r>
          </a:p>
        </p:txBody>
      </p:sp>
      <p:sp>
        <p:nvSpPr>
          <p:cNvPr id="3" name="Content Placeholder 2">
            <a:extLst>
              <a:ext uri="{FF2B5EF4-FFF2-40B4-BE49-F238E27FC236}">
                <a16:creationId xmlns:a16="http://schemas.microsoft.com/office/drawing/2014/main" id="{32CBA3BC-AF76-42B3-82D5-A3871200898A}"/>
              </a:ext>
            </a:extLst>
          </p:cNvPr>
          <p:cNvSpPr>
            <a:spLocks noGrp="1"/>
          </p:cNvSpPr>
          <p:nvPr>
            <p:ph idx="1"/>
          </p:nvPr>
        </p:nvSpPr>
        <p:spPr>
          <a:xfrm>
            <a:off x="1143000" y="1853967"/>
            <a:ext cx="9872871" cy="2785145"/>
          </a:xfrm>
        </p:spPr>
        <p:txBody>
          <a:bodyPr>
            <a:normAutofit fontScale="92500" lnSpcReduction="10000"/>
          </a:bodyPr>
          <a:lstStyle/>
          <a:p>
            <a:r>
              <a:rPr lang="en-US" b="1" dirty="0">
                <a:solidFill>
                  <a:srgbClr val="B03A56"/>
                </a:solidFill>
              </a:rPr>
              <a:t>Contact Local Police Department and seek other resources for assistance</a:t>
            </a:r>
          </a:p>
          <a:p>
            <a:r>
              <a:rPr lang="en-US" b="1" dirty="0">
                <a:solidFill>
                  <a:srgbClr val="B03A56"/>
                </a:solidFill>
              </a:rPr>
              <a:t>TEAMWORK AND COMMUNICATION ARE THE KEYS TO A WELL-RUN ESTABLISHMENT</a:t>
            </a:r>
          </a:p>
          <a:p>
            <a:r>
              <a:rPr lang="en-US" b="1" dirty="0">
                <a:solidFill>
                  <a:srgbClr val="B03A56"/>
                </a:solidFill>
              </a:rPr>
              <a:t>Licensee should use and seek available resources</a:t>
            </a:r>
          </a:p>
          <a:p>
            <a:r>
              <a:rPr lang="en-US" b="1" dirty="0">
                <a:solidFill>
                  <a:srgbClr val="B03A56"/>
                </a:solidFill>
              </a:rPr>
              <a:t>Licensee should connect with local police to assist with and prevent issues</a:t>
            </a:r>
          </a:p>
          <a:p>
            <a:r>
              <a:rPr lang="en-US" b="1" dirty="0">
                <a:solidFill>
                  <a:srgbClr val="B03A56"/>
                </a:solidFill>
              </a:rPr>
              <a:t>Municipalities want Licensees to contact ABCC, DIA, </a:t>
            </a:r>
            <a:r>
              <a:rPr lang="en-US" b="1">
                <a:solidFill>
                  <a:srgbClr val="B03A56"/>
                </a:solidFill>
              </a:rPr>
              <a:t>Local Police, </a:t>
            </a:r>
            <a:r>
              <a:rPr lang="en-US" b="1" dirty="0">
                <a:solidFill>
                  <a:srgbClr val="B03A56"/>
                </a:solidFill>
              </a:rPr>
              <a:t>and keep communications open to assist Licensees to run an establishment in compliance with Municipal Licensing rules and ordinances and Massachusetts statutes and regulations</a:t>
            </a:r>
          </a:p>
        </p:txBody>
      </p:sp>
      <p:pic>
        <p:nvPicPr>
          <p:cNvPr id="3074" name="Picture 2" descr="Free vector polygonal wireframe handshake abstract blue composition as symbol friendship and business partnership vector illustration">
            <a:extLst>
              <a:ext uri="{FF2B5EF4-FFF2-40B4-BE49-F238E27FC236}">
                <a16:creationId xmlns:a16="http://schemas.microsoft.com/office/drawing/2014/main" id="{ADA0C660-4835-498B-8FDD-9C8DFB7915F7}"/>
              </a:ext>
            </a:extLst>
          </p:cNvPr>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886326" y="4697835"/>
            <a:ext cx="2457450" cy="1786855"/>
          </a:xfrm>
          <a:prstGeom prst="rect">
            <a:avLst/>
          </a:prstGeom>
          <a:gradFill>
            <a:gsLst>
              <a:gs pos="0">
                <a:srgbClr val="FF0000"/>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schemeClr val="accent2">
                <a:alpha val="40000"/>
              </a:schemeClr>
            </a:outerShdw>
          </a:effectLst>
        </p:spPr>
      </p:pic>
      <p:sp>
        <p:nvSpPr>
          <p:cNvPr id="4" name="Slide Number Placeholder 3">
            <a:extLst>
              <a:ext uri="{FF2B5EF4-FFF2-40B4-BE49-F238E27FC236}">
                <a16:creationId xmlns:a16="http://schemas.microsoft.com/office/drawing/2014/main" id="{C34499A4-DC95-3F3A-7279-31FA8CE25963}"/>
              </a:ext>
            </a:extLst>
          </p:cNvPr>
          <p:cNvSpPr>
            <a:spLocks noGrp="1"/>
          </p:cNvSpPr>
          <p:nvPr>
            <p:ph type="sldNum" sz="quarter" idx="12"/>
          </p:nvPr>
        </p:nvSpPr>
        <p:spPr/>
        <p:txBody>
          <a:bodyPr/>
          <a:lstStyle/>
          <a:p>
            <a:fld id="{B2DC25EE-239B-4C5F-AAD1-255A7D5F1EE2}" type="slidenum">
              <a:rPr lang="en-US" smtClean="0"/>
              <a:t>17</a:t>
            </a:fld>
            <a:endParaRPr lang="en-US" dirty="0"/>
          </a:p>
        </p:txBody>
      </p:sp>
    </p:spTree>
    <p:extLst>
      <p:ext uri="{BB962C8B-B14F-4D97-AF65-F5344CB8AC3E}">
        <p14:creationId xmlns:p14="http://schemas.microsoft.com/office/powerpoint/2010/main" val="3482719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AE5D-F463-4581-9D2C-D3A08A8203CE}"/>
              </a:ext>
            </a:extLst>
          </p:cNvPr>
          <p:cNvSpPr>
            <a:spLocks noGrp="1"/>
          </p:cNvSpPr>
          <p:nvPr>
            <p:ph type="title"/>
          </p:nvPr>
        </p:nvSpPr>
        <p:spPr>
          <a:xfrm>
            <a:off x="1143000" y="609600"/>
            <a:ext cx="9875520" cy="1537982"/>
          </a:xfrm>
        </p:spPr>
        <p:txBody>
          <a:bodyPr>
            <a:noAutofit/>
          </a:bodyPr>
          <a:lstStyle/>
          <a:p>
            <a:pPr algn="ctr"/>
            <a:r>
              <a:rPr lang="en-US" sz="2800" b="1">
                <a:solidFill>
                  <a:srgbClr val="0070C0"/>
                </a:solidFill>
              </a:rPr>
              <a:t>Department </a:t>
            </a:r>
            <a:r>
              <a:rPr lang="en-US" sz="2800" b="1" dirty="0">
                <a:solidFill>
                  <a:srgbClr val="0070C0"/>
                </a:solidFill>
              </a:rPr>
              <a:t>of Industrial Accidents</a:t>
            </a:r>
            <a:br>
              <a:rPr lang="en-US" sz="2800" dirty="0">
                <a:solidFill>
                  <a:srgbClr val="0070C0"/>
                </a:solidFill>
              </a:rPr>
            </a:br>
            <a:r>
              <a:rPr lang="en-US" sz="2000" dirty="0">
                <a:solidFill>
                  <a:srgbClr val="0070C0"/>
                </a:solidFill>
              </a:rPr>
              <a:t>https://www.mass.gov/orgs/department-of-industrial-accidents</a:t>
            </a:r>
            <a:endParaRPr lang="en-US" sz="2000" b="1" dirty="0">
              <a:solidFill>
                <a:srgbClr val="0070C0"/>
              </a:solidFill>
            </a:endParaRPr>
          </a:p>
        </p:txBody>
      </p:sp>
      <p:sp>
        <p:nvSpPr>
          <p:cNvPr id="3" name="Content Placeholder 2">
            <a:extLst>
              <a:ext uri="{FF2B5EF4-FFF2-40B4-BE49-F238E27FC236}">
                <a16:creationId xmlns:a16="http://schemas.microsoft.com/office/drawing/2014/main" id="{8004625F-1C7C-4232-804F-F0D1BF061849}"/>
              </a:ext>
            </a:extLst>
          </p:cNvPr>
          <p:cNvSpPr>
            <a:spLocks noGrp="1"/>
          </p:cNvSpPr>
          <p:nvPr>
            <p:ph idx="1"/>
          </p:nvPr>
        </p:nvSpPr>
        <p:spPr>
          <a:xfrm>
            <a:off x="880844" y="2164361"/>
            <a:ext cx="7147419" cy="3758268"/>
          </a:xfrm>
        </p:spPr>
        <p:txBody>
          <a:bodyPr>
            <a:normAutofit fontScale="92500" lnSpcReduction="10000"/>
          </a:bodyPr>
          <a:lstStyle/>
          <a:p>
            <a:pPr marL="45720" indent="0">
              <a:buNone/>
            </a:pPr>
            <a:r>
              <a:rPr lang="en-US" dirty="0">
                <a:solidFill>
                  <a:srgbClr val="0070C0"/>
                </a:solidFill>
              </a:rPr>
              <a:t>Workers’ Compensation Insurance Requirements</a:t>
            </a:r>
          </a:p>
          <a:p>
            <a:pPr marL="45720" indent="0">
              <a:buNone/>
            </a:pPr>
            <a:r>
              <a:rPr lang="en-US" dirty="0">
                <a:solidFill>
                  <a:srgbClr val="0070C0"/>
                </a:solidFill>
              </a:rPr>
              <a:t>-all employers are required to carry workers’ compensation insurance for their employees and themselves</a:t>
            </a:r>
          </a:p>
          <a:p>
            <a:pPr marL="45720" indent="0">
              <a:buNone/>
            </a:pPr>
            <a:r>
              <a:rPr lang="en-US" dirty="0">
                <a:solidFill>
                  <a:srgbClr val="0070C0"/>
                </a:solidFill>
              </a:rPr>
              <a:t>-stop work order can be issued to employers who don’t have workers’ compensation insurance, and fines are $100/day beginning on the date the SWO is issued</a:t>
            </a:r>
          </a:p>
          <a:p>
            <a:pPr marL="45720" indent="0">
              <a:buNone/>
            </a:pPr>
            <a:endParaRPr lang="en-US" dirty="0">
              <a:solidFill>
                <a:srgbClr val="0070C0"/>
              </a:solidFill>
            </a:endParaRPr>
          </a:p>
          <a:p>
            <a:pPr marL="45720" indent="0">
              <a:buNone/>
            </a:pPr>
            <a:r>
              <a:rPr lang="en-US" dirty="0">
                <a:solidFill>
                  <a:srgbClr val="0070C0"/>
                </a:solidFill>
              </a:rPr>
              <a:t>DIA online Guides and Resources: </a:t>
            </a:r>
          </a:p>
          <a:p>
            <a:pPr marL="45720" indent="0">
              <a:buNone/>
            </a:pPr>
            <a:r>
              <a:rPr lang="en-US" sz="2000" dirty="0">
                <a:solidFill>
                  <a:srgbClr val="0070C0"/>
                </a:solidFill>
              </a:rPr>
              <a:t>Employer’s Guide to Workers Compensation – in multiple languages</a:t>
            </a:r>
          </a:p>
          <a:p>
            <a:pPr marL="45720" indent="0">
              <a:buNone/>
            </a:pPr>
            <a:r>
              <a:rPr lang="en-US" sz="1400" dirty="0">
                <a:solidFill>
                  <a:srgbClr val="0070C0"/>
                </a:solidFill>
                <a:hlinkClick r:id="rId3">
                  <a:extLst>
                    <a:ext uri="{A12FA001-AC4F-418D-AE19-62706E023703}">
                      <ahyp:hlinkClr xmlns:ahyp="http://schemas.microsoft.com/office/drawing/2018/hyperlinkcolor" val="tx"/>
                    </a:ext>
                  </a:extLst>
                </a:hlinkClick>
              </a:rPr>
              <a:t>https://www.mass.gov/doc/employers-guide-to-workers-compensation-english-0/download</a:t>
            </a:r>
            <a:r>
              <a:rPr lang="en-US" sz="1400" dirty="0">
                <a:solidFill>
                  <a:srgbClr val="0070C0"/>
                </a:solidFill>
              </a:rPr>
              <a:t> </a:t>
            </a:r>
          </a:p>
          <a:p>
            <a:pPr marL="45720" indent="0">
              <a:buNone/>
            </a:pPr>
            <a:endParaRPr lang="en-US" sz="2000" dirty="0">
              <a:solidFill>
                <a:srgbClr val="0070C0"/>
              </a:solidFill>
            </a:endParaRPr>
          </a:p>
        </p:txBody>
      </p:sp>
      <p:pic>
        <p:nvPicPr>
          <p:cNvPr id="1028" name="Picture 4">
            <a:extLst>
              <a:ext uri="{FF2B5EF4-FFF2-40B4-BE49-F238E27FC236}">
                <a16:creationId xmlns:a16="http://schemas.microsoft.com/office/drawing/2014/main" id="{7A220ADA-F548-4388-A472-43AE8D1F2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3765" y="2298583"/>
            <a:ext cx="3098334" cy="405188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D6FBE48-5C5F-8796-70B9-CEDBCEBD8FF9}"/>
              </a:ext>
            </a:extLst>
          </p:cNvPr>
          <p:cNvSpPr>
            <a:spLocks noGrp="1"/>
          </p:cNvSpPr>
          <p:nvPr>
            <p:ph type="sldNum" sz="quarter" idx="12"/>
          </p:nvPr>
        </p:nvSpPr>
        <p:spPr/>
        <p:txBody>
          <a:bodyPr/>
          <a:lstStyle/>
          <a:p>
            <a:fld id="{B2DC25EE-239B-4C5F-AAD1-255A7D5F1EE2}" type="slidenum">
              <a:rPr lang="en-US" smtClean="0"/>
              <a:t>18</a:t>
            </a:fld>
            <a:endParaRPr lang="en-US" dirty="0"/>
          </a:p>
        </p:txBody>
      </p:sp>
    </p:spTree>
    <p:extLst>
      <p:ext uri="{BB962C8B-B14F-4D97-AF65-F5344CB8AC3E}">
        <p14:creationId xmlns:p14="http://schemas.microsoft.com/office/powerpoint/2010/main" val="1572561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31798"/>
            <a:ext cx="11277600" cy="1870825"/>
          </a:xfrm>
        </p:spPr>
        <p:txBody>
          <a:bodyPr/>
          <a:lstStyle/>
          <a:p>
            <a:r>
              <a:rPr lang="en-US" sz="5400" dirty="0"/>
              <a:t>An Overview of the Fair Labor Standards Act (FLSA) with focus on the MA restaurant industry.</a:t>
            </a:r>
          </a:p>
        </p:txBody>
      </p:sp>
      <p:sp>
        <p:nvSpPr>
          <p:cNvPr id="4" name="TextBox 3"/>
          <p:cNvSpPr txBox="1"/>
          <p:nvPr/>
        </p:nvSpPr>
        <p:spPr>
          <a:xfrm>
            <a:off x="0" y="2758906"/>
            <a:ext cx="2768600" cy="310569"/>
          </a:xfrm>
          <a:prstGeom prst="rect">
            <a:avLst/>
          </a:prstGeom>
          <a:solidFill>
            <a:srgbClr val="FEBC10"/>
          </a:solidFill>
        </p:spPr>
        <p:txBody>
          <a:bodyPr wrap="square" rtlCol="0">
            <a:spAutoFit/>
          </a:bodyPr>
          <a:lstStyle/>
          <a:p>
            <a:pPr algn="r"/>
            <a:r>
              <a:rPr lang="en-US" sz="1400" b="1">
                <a:solidFill>
                  <a:srgbClr val="17375E"/>
                </a:solidFill>
                <a:latin typeface="Arial" panose="020B0604020202020204" pitchFamily="34" charset="0"/>
                <a:cs typeface="Arial" panose="020B0604020202020204" pitchFamily="34" charset="0"/>
              </a:rPr>
              <a:t>Restaurant Workers</a:t>
            </a:r>
          </a:p>
        </p:txBody>
      </p:sp>
    </p:spTree>
    <p:extLst>
      <p:ext uri="{BB962C8B-B14F-4D97-AF65-F5344CB8AC3E}">
        <p14:creationId xmlns:p14="http://schemas.microsoft.com/office/powerpoint/2010/main" val="2427847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sphere">
          <a:fgClr>
            <a:schemeClr val="accent2">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0419-2536-4A59-8C43-B4A38C5A5E48}"/>
              </a:ext>
            </a:extLst>
          </p:cNvPr>
          <p:cNvSpPr>
            <a:spLocks noGrp="1"/>
          </p:cNvSpPr>
          <p:nvPr>
            <p:ph type="title"/>
          </p:nvPr>
        </p:nvSpPr>
        <p:spPr>
          <a:xfrm>
            <a:off x="196552" y="402671"/>
            <a:ext cx="10853159" cy="1673957"/>
          </a:xfrm>
          <a:solidFill>
            <a:schemeClr val="bg1"/>
          </a:solidFill>
        </p:spPr>
        <p:txBody>
          <a:bodyPr anchor="b">
            <a:normAutofit fontScale="90000"/>
          </a:bodyPr>
          <a:lstStyle/>
          <a:p>
            <a:br>
              <a:rPr lang="en-US" sz="6000" dirty="0"/>
            </a:br>
            <a:br>
              <a:rPr lang="en-US" sz="6000" dirty="0"/>
            </a:br>
            <a:br>
              <a:rPr lang="en-US" sz="6000" dirty="0"/>
            </a:br>
            <a:br>
              <a:rPr lang="en-US" sz="6000" dirty="0"/>
            </a:br>
            <a:r>
              <a:rPr lang="en-US" sz="6000" b="1" dirty="0">
                <a:solidFill>
                  <a:srgbClr val="0070C0"/>
                </a:solidFill>
              </a:rPr>
              <a:t>                             </a:t>
            </a:r>
            <a:r>
              <a:rPr lang="en-US" sz="5300" b="1" dirty="0">
                <a:solidFill>
                  <a:srgbClr val="0070C0"/>
                </a:solidFill>
              </a:rPr>
              <a:t>WELCOME!</a:t>
            </a:r>
            <a:br>
              <a:rPr lang="en-US" sz="6000" b="1" dirty="0">
                <a:solidFill>
                  <a:srgbClr val="0070C0"/>
                </a:solidFill>
              </a:rPr>
            </a:br>
            <a:r>
              <a:rPr lang="en-US" sz="6000" b="1" dirty="0">
                <a:solidFill>
                  <a:srgbClr val="0070C0"/>
                </a:solidFill>
              </a:rPr>
              <a:t>                      </a:t>
            </a:r>
            <a:r>
              <a:rPr lang="en-US" sz="4800" b="1" dirty="0">
                <a:solidFill>
                  <a:srgbClr val="0070C0"/>
                </a:solidFill>
              </a:rPr>
              <a:t>TODAY’S SPEAKERS:</a:t>
            </a:r>
          </a:p>
        </p:txBody>
      </p:sp>
      <p:sp>
        <p:nvSpPr>
          <p:cNvPr id="3" name="Content Placeholder 2">
            <a:extLst>
              <a:ext uri="{FF2B5EF4-FFF2-40B4-BE49-F238E27FC236}">
                <a16:creationId xmlns:a16="http://schemas.microsoft.com/office/drawing/2014/main" id="{8B9132C4-1921-4F57-A84E-40F85D643117}"/>
              </a:ext>
            </a:extLst>
          </p:cNvPr>
          <p:cNvSpPr>
            <a:spLocks noGrp="1"/>
          </p:cNvSpPr>
          <p:nvPr>
            <p:ph idx="1"/>
          </p:nvPr>
        </p:nvSpPr>
        <p:spPr>
          <a:xfrm>
            <a:off x="333287" y="2136449"/>
            <a:ext cx="11731714" cy="4631106"/>
          </a:xfrm>
        </p:spPr>
        <p:txBody>
          <a:bodyPr>
            <a:normAutofit/>
          </a:bodyPr>
          <a:lstStyle/>
          <a:p>
            <a:pPr>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Commissioner Jean M. Lorizio, Esq., Chair of the Alcoholic Beverages Control Commission (ABCC)</a:t>
            </a:r>
          </a:p>
          <a:p>
            <a:pPr lvl="0">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Ralph Sacramone, Executive Director of the Alcoholic Beverages Control Commission (ABCC)</a:t>
            </a:r>
          </a:p>
          <a:p>
            <a:pPr lvl="0">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Kyle E. Gill, Esq., General Counsel,  Alcoholic Beverages Control Commission (ABCC)</a:t>
            </a:r>
          </a:p>
          <a:p>
            <a:pPr>
              <a:lnSpc>
                <a:spcPct val="200000"/>
              </a:lnSpc>
              <a:buFont typeface="Wingdings" panose="05000000000000000000" pitchFamily="2" charset="2"/>
              <a:buChar char="§"/>
            </a:pPr>
            <a:r>
              <a:rPr lang="en-US" sz="1600" b="1" dirty="0">
                <a:solidFill>
                  <a:srgbClr val="002060"/>
                </a:solidFill>
                <a:latin typeface="Arial Black" panose="020B0A04020102020204" pitchFamily="34" charset="0"/>
                <a:cs typeface="Arial" panose="020B0604020202020204" pitchFamily="34" charset="0"/>
              </a:rPr>
              <a:t> Ryan Melville, Deputy Executive Director of the Alcoholic Beverages Control Commission (ABCC)</a:t>
            </a:r>
          </a:p>
          <a:p>
            <a:pPr marL="102870" marR="0" indent="-285750">
              <a:lnSpc>
                <a:spcPct val="200000"/>
              </a:lnSpc>
              <a:spcBef>
                <a:spcPts val="0"/>
              </a:spcBef>
              <a:spcAft>
                <a:spcPts val="0"/>
              </a:spcAft>
              <a:buFont typeface="Wingdings" panose="05000000000000000000" pitchFamily="2" charset="2"/>
              <a:buChar char="§"/>
            </a:pPr>
            <a:r>
              <a:rPr lang="en-US" sz="1600" b="1" dirty="0">
                <a:solidFill>
                  <a:srgbClr val="002060"/>
                </a:solidFill>
                <a:effectLst/>
                <a:latin typeface="Arial Black" panose="020B0A04020102020204" pitchFamily="34" charset="0"/>
                <a:ea typeface="Calibri" panose="020F0502020204030204" pitchFamily="34" charset="0"/>
                <a:cs typeface="Arial" panose="020B0604020202020204" pitchFamily="34" charset="0"/>
              </a:rPr>
              <a:t>Thomas Carroll</a:t>
            </a:r>
            <a:r>
              <a:rPr lang="en-US" sz="1600" b="1"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en-US" sz="1600" b="1" dirty="0">
                <a:solidFill>
                  <a:srgbClr val="002060"/>
                </a:solidFill>
                <a:effectLst/>
                <a:latin typeface="Arial Black" panose="020B0A04020102020204" pitchFamily="34" charset="0"/>
                <a:ea typeface="Calibri" panose="020F0502020204030204" pitchFamily="34" charset="0"/>
                <a:cs typeface="Arial" panose="020B0604020202020204" pitchFamily="34" charset="0"/>
              </a:rPr>
              <a:t>Community Outreach &amp; Resource Planning Specialist US Department of Labor </a:t>
            </a:r>
          </a:p>
          <a:p>
            <a:endParaRPr lang="en-US" sz="2100" b="1" dirty="0">
              <a:solidFill>
                <a:srgbClr val="0070C0"/>
              </a:solidFill>
            </a:endParaRPr>
          </a:p>
          <a:p>
            <a:endParaRPr lang="en-US" sz="2000" b="1" dirty="0">
              <a:solidFill>
                <a:srgbClr val="0070C0"/>
              </a:solidFill>
            </a:endParaRPr>
          </a:p>
          <a:p>
            <a:pPr lvl="0">
              <a:lnSpc>
                <a:spcPct val="100000"/>
              </a:lnSpc>
            </a:pPr>
            <a:endParaRPr lang="en-US" sz="1200" dirty="0"/>
          </a:p>
        </p:txBody>
      </p:sp>
      <p:sp>
        <p:nvSpPr>
          <p:cNvPr id="4" name="Slide Number Placeholder 3">
            <a:extLst>
              <a:ext uri="{FF2B5EF4-FFF2-40B4-BE49-F238E27FC236}">
                <a16:creationId xmlns:a16="http://schemas.microsoft.com/office/drawing/2014/main" id="{F3DFB261-2DB2-B2EC-052F-62C4D107DDC7}"/>
              </a:ext>
            </a:extLst>
          </p:cNvPr>
          <p:cNvSpPr>
            <a:spLocks noGrp="1"/>
          </p:cNvSpPr>
          <p:nvPr>
            <p:ph type="sldNum" sz="quarter" idx="12"/>
          </p:nvPr>
        </p:nvSpPr>
        <p:spPr/>
        <p:txBody>
          <a:bodyPr/>
          <a:lstStyle/>
          <a:p>
            <a:fld id="{B2DC25EE-239B-4C5F-AAD1-255A7D5F1EE2}" type="slidenum">
              <a:rPr lang="en-US" smtClean="0"/>
              <a:t>2</a:t>
            </a:fld>
            <a:endParaRPr lang="en-US" dirty="0"/>
          </a:p>
        </p:txBody>
      </p:sp>
    </p:spTree>
    <p:extLst>
      <p:ext uri="{BB962C8B-B14F-4D97-AF65-F5344CB8AC3E}">
        <p14:creationId xmlns:p14="http://schemas.microsoft.com/office/powerpoint/2010/main" val="2589603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A5DE3-27AB-B2A8-9492-CE000E3C3117}"/>
              </a:ext>
            </a:extLst>
          </p:cNvPr>
          <p:cNvSpPr>
            <a:spLocks noGrp="1"/>
          </p:cNvSpPr>
          <p:nvPr>
            <p:ph type="sldNum" sz="quarter" idx="12"/>
          </p:nvPr>
        </p:nvSpPr>
        <p:spPr/>
        <p:txBody>
          <a:bodyPr/>
          <a:lstStyle/>
          <a:p>
            <a:fld id="{F5EBAF5B-F51B-4D6E-8412-552C710ED5D6}" type="slidenum">
              <a:rPr lang="en-US" smtClean="0"/>
              <a:t>20</a:t>
            </a:fld>
            <a:endParaRPr lang="en-US"/>
          </a:p>
        </p:txBody>
      </p:sp>
      <p:sp>
        <p:nvSpPr>
          <p:cNvPr id="2" name="Title 1">
            <a:extLst>
              <a:ext uri="{FF2B5EF4-FFF2-40B4-BE49-F238E27FC236}">
                <a16:creationId xmlns:a16="http://schemas.microsoft.com/office/drawing/2014/main" id="{B6BF4547-7C6C-928B-E344-F4B73F3F4BC5}"/>
              </a:ext>
            </a:extLst>
          </p:cNvPr>
          <p:cNvSpPr>
            <a:spLocks noGrp="1"/>
          </p:cNvSpPr>
          <p:nvPr>
            <p:ph type="ctrTitle" idx="4294967295"/>
          </p:nvPr>
        </p:nvSpPr>
        <p:spPr>
          <a:xfrm>
            <a:off x="1753393" y="591378"/>
            <a:ext cx="8685213" cy="777875"/>
          </a:xfrm>
        </p:spPr>
        <p:txBody>
          <a:bodyPr>
            <a:normAutofit/>
          </a:bodyPr>
          <a:lstStyle/>
          <a:p>
            <a:r>
              <a:rPr lang="en-US" sz="3200" b="1" u="sng" dirty="0">
                <a:solidFill>
                  <a:schemeClr val="bg1"/>
                </a:solidFill>
                <a:effectLst/>
                <a:highlight>
                  <a:srgbClr val="0000FF"/>
                </a:highlight>
                <a:latin typeface="Calibri" panose="020F0502020204030204" pitchFamily="34" charset="0"/>
                <a:ea typeface="Calibri" panose="020F0502020204030204" pitchFamily="34" charset="0"/>
                <a:cs typeface="Times New Roman" panose="02020603050405020304" pitchFamily="18" charset="0"/>
              </a:rPr>
              <a:t>FLSA in the restaurant industry </a:t>
            </a:r>
            <a:endParaRPr lang="en-US" sz="3200" dirty="0">
              <a:solidFill>
                <a:schemeClr val="bg1"/>
              </a:solidFill>
              <a:highlight>
                <a:srgbClr val="0000FF"/>
              </a:highlight>
            </a:endParaRPr>
          </a:p>
        </p:txBody>
      </p:sp>
      <p:sp>
        <p:nvSpPr>
          <p:cNvPr id="3" name="Subtitle 2">
            <a:extLst>
              <a:ext uri="{FF2B5EF4-FFF2-40B4-BE49-F238E27FC236}">
                <a16:creationId xmlns:a16="http://schemas.microsoft.com/office/drawing/2014/main" id="{7DE29CC7-78FA-B343-0879-6728B3702073}"/>
              </a:ext>
            </a:extLst>
          </p:cNvPr>
          <p:cNvSpPr>
            <a:spLocks noGrp="1"/>
          </p:cNvSpPr>
          <p:nvPr>
            <p:ph type="subTitle" idx="4294967295"/>
          </p:nvPr>
        </p:nvSpPr>
        <p:spPr>
          <a:xfrm>
            <a:off x="1524000" y="1734378"/>
            <a:ext cx="9144000" cy="4489450"/>
          </a:xfrm>
        </p:spPr>
        <p:txBody>
          <a:bodyPr>
            <a:normAutofit fontScale="25000" lnSpcReduction="20000"/>
          </a:bodyPr>
          <a:lstStyle/>
          <a:p>
            <a:pPr marL="0" marR="0" algn="l">
              <a:lnSpc>
                <a:spcPct val="115000"/>
              </a:lnSpc>
              <a:spcBef>
                <a:spcPts val="0"/>
              </a:spcBef>
              <a:spcAft>
                <a:spcPts val="0"/>
              </a:spcAft>
            </a:pPr>
            <a:r>
              <a:rPr lang="en-US" sz="6400" b="1" dirty="0">
                <a:solidFill>
                  <a:schemeClr val="tx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Minimum Wage</a:t>
            </a:r>
            <a:r>
              <a:rPr lang="en-US" sz="3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Minimum Wage and minimum wage for Tipped Employees    </a:t>
            </a:r>
          </a:p>
          <a:p>
            <a:pPr marL="1371600" marR="0" indent="457200" algn="l">
              <a:lnSpc>
                <a:spcPct val="115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Hours Worked</a:t>
            </a:r>
          </a:p>
          <a:p>
            <a:pPr marL="1828800" marR="0" algn="l">
              <a:lnSpc>
                <a:spcPct val="115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Rest / Meal Periods (20 minute rule)</a:t>
            </a:r>
          </a:p>
          <a:p>
            <a:pPr marL="1828800" marR="0" algn="l">
              <a:lnSpc>
                <a:spcPct val="115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Illegal Deductions for minimum employees (uniform / walk outs / breakage)</a:t>
            </a:r>
          </a:p>
          <a:p>
            <a:pPr marL="13716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1828800" marR="0" indent="-1828800" algn="l">
              <a:lnSpc>
                <a:spcPct val="115000"/>
              </a:lnSpc>
              <a:spcBef>
                <a:spcPts val="0"/>
              </a:spcBef>
              <a:spcAft>
                <a:spcPts val="800"/>
              </a:spcAft>
            </a:pPr>
            <a:r>
              <a:rPr lang="en-US" sz="6400" b="1" dirty="0">
                <a:solidFill>
                  <a:schemeClr val="tx1"/>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Overtime</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 and ½ the employees regular rate of pay for all hours worked over 40 in a work week (total wages for week divided by total hours) </a:t>
            </a:r>
            <a:r>
              <a:rPr lang="en-US" sz="48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i.e</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Dual Jobs                                                                                                                                                                                                       Overtime wages for tipped employees                                                                                                                                                                                                                                   All hours counted and each work week stands alone</a:t>
            </a:r>
          </a:p>
          <a:p>
            <a:pPr marL="1828800" marR="0" indent="-1828800" algn="l">
              <a:lnSpc>
                <a:spcPct val="107000"/>
              </a:lnSpc>
              <a:spcBef>
                <a:spcPts val="0"/>
              </a:spcBef>
              <a:spcAft>
                <a:spcPts val="800"/>
              </a:spcAft>
            </a:pPr>
            <a:r>
              <a:rPr lang="en-US" sz="4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4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828800" algn="l">
              <a:lnSpc>
                <a:spcPct val="107000"/>
              </a:lnSpc>
              <a:spcBef>
                <a:spcPts val="0"/>
              </a:spcBef>
              <a:spcAft>
                <a:spcPts val="800"/>
              </a:spcAft>
            </a:pPr>
            <a:r>
              <a:rPr lang="en-US" sz="6400" b="1"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Child Labor</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 and 15 year olds (limit on hours/time worked and hazardous  occupation restrictions</a:t>
            </a:r>
          </a:p>
          <a:p>
            <a:pPr marL="1828800" marR="0" algn="l">
              <a:lnSpc>
                <a:spcPct val="107000"/>
              </a:lnSpc>
              <a:spcBef>
                <a:spcPts val="0"/>
              </a:spcBef>
              <a:spcAft>
                <a:spcPts val="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 and 17 year olds (hazardous occupation restrictions)</a:t>
            </a:r>
          </a:p>
          <a:p>
            <a:pPr marL="1828800" marR="0" algn="l">
              <a:lnSpc>
                <a:spcPct val="107000"/>
              </a:lnSpc>
              <a:spcBef>
                <a:spcPts val="0"/>
              </a:spcBef>
              <a:spcAft>
                <a:spcPts val="0"/>
              </a:spcAft>
            </a:pP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1828800" marR="0" algn="l">
              <a:lnSpc>
                <a:spcPct val="107000"/>
              </a:lnSpc>
              <a:spcBef>
                <a:spcPts val="0"/>
              </a:spcBef>
              <a:spcAft>
                <a:spcPts val="800"/>
              </a:spcAft>
            </a:pPr>
            <a:r>
              <a:rPr lang="en-US" sz="4900" b="1" dirty="0">
                <a:solidFill>
                  <a:schemeClr val="tx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800"/>
              </a:spcAft>
            </a:pPr>
            <a:r>
              <a:rPr lang="en-US" sz="6400" b="1" dirty="0">
                <a:solidFill>
                  <a:schemeClr val="tx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Record Keeping</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Employer must maintain the following for 3 years:</a:t>
            </a:r>
          </a:p>
          <a:p>
            <a:pPr marL="18288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name and contact information for all employees (including workers from  third party agencies such as a temp agencies.  Joint employers</a:t>
            </a:r>
          </a:p>
          <a:p>
            <a:pPr marL="18288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information on any independent contractors used by the employer.</a:t>
            </a:r>
          </a:p>
          <a:p>
            <a:pPr marL="1828800" marR="0" algn="l">
              <a:lnSpc>
                <a:spcPct val="107000"/>
              </a:lnSpc>
              <a:spcBef>
                <a:spcPts val="0"/>
              </a:spcBef>
              <a:spcAft>
                <a:spcPts val="800"/>
              </a:spcAft>
            </a:pPr>
            <a:r>
              <a:rPr lang="en-US" sz="4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Accurate time records, payroll and general ledgers</a:t>
            </a:r>
          </a:p>
          <a:p>
            <a:pPr marL="91440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p:txBody>
      </p:sp>
    </p:spTree>
    <p:extLst>
      <p:ext uri="{BB962C8B-B14F-4D97-AF65-F5344CB8AC3E}">
        <p14:creationId xmlns:p14="http://schemas.microsoft.com/office/powerpoint/2010/main" val="2226388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333CAA-268C-F5E5-BCB3-46CA743AA7DF}"/>
              </a:ext>
            </a:extLst>
          </p:cNvPr>
          <p:cNvSpPr>
            <a:spLocks noGrp="1"/>
          </p:cNvSpPr>
          <p:nvPr>
            <p:ph type="sldNum" sz="quarter" idx="12"/>
          </p:nvPr>
        </p:nvSpPr>
        <p:spPr/>
        <p:txBody>
          <a:bodyPr/>
          <a:lstStyle/>
          <a:p>
            <a:fld id="{F5EBAF5B-F51B-4D6E-8412-552C710ED5D6}" type="slidenum">
              <a:rPr lang="en-US" smtClean="0"/>
              <a:t>21</a:t>
            </a:fld>
            <a:endParaRPr lang="en-US"/>
          </a:p>
        </p:txBody>
      </p:sp>
      <p:sp>
        <p:nvSpPr>
          <p:cNvPr id="2" name="Title 1">
            <a:extLst>
              <a:ext uri="{FF2B5EF4-FFF2-40B4-BE49-F238E27FC236}">
                <a16:creationId xmlns:a16="http://schemas.microsoft.com/office/drawing/2014/main" id="{A6A5CAC0-5DD6-9798-AC8A-72F419BB78FF}"/>
              </a:ext>
            </a:extLst>
          </p:cNvPr>
          <p:cNvSpPr>
            <a:spLocks noGrp="1"/>
          </p:cNvSpPr>
          <p:nvPr>
            <p:ph type="ctrTitle" idx="4294967295"/>
          </p:nvPr>
        </p:nvSpPr>
        <p:spPr>
          <a:xfrm>
            <a:off x="1848643" y="269047"/>
            <a:ext cx="8494713" cy="6078487"/>
          </a:xfrm>
        </p:spPr>
        <p:txBody>
          <a:bodyPr>
            <a:normAutofit fontScale="90000"/>
          </a:bodyPr>
          <a:lstStyle/>
          <a:p>
            <a:pPr marL="0" marR="0" algn="l">
              <a:lnSpc>
                <a:spcPct val="105000"/>
              </a:lnSpc>
              <a:spcBef>
                <a:spcPts val="0"/>
              </a:spcBef>
              <a:spcAft>
                <a:spcPts val="800"/>
              </a:spcAft>
            </a:pPr>
            <a:br>
              <a:rPr lang="en-US" sz="3100" b="1" u="sng" dirty="0">
                <a:solidFill>
                  <a:schemeClr val="tx1"/>
                </a:solidFill>
                <a:effectLst/>
                <a:latin typeface="Calibri" panose="020F0502020204030204" pitchFamily="34" charset="0"/>
                <a:ea typeface="Calibri" panose="020F0502020204030204" pitchFamily="34" charset="0"/>
              </a:rPr>
            </a:br>
            <a:br>
              <a:rPr lang="en-US" sz="3100" b="1" u="sng" dirty="0">
                <a:solidFill>
                  <a:schemeClr val="tx1"/>
                </a:solidFill>
                <a:effectLst/>
                <a:latin typeface="Calibri" panose="020F0502020204030204" pitchFamily="34" charset="0"/>
                <a:ea typeface="Calibri" panose="020F0502020204030204" pitchFamily="34" charset="0"/>
              </a:rPr>
            </a:br>
            <a:r>
              <a:rPr kumimoji="0" lang="en-US" sz="3100" b="1" i="0" u="sng"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alibri" panose="020F0502020204030204" pitchFamily="34" charset="0"/>
                <a:cs typeface="+mj-cs"/>
              </a:rPr>
              <a:t>Common violations in the restaurant industry:</a:t>
            </a:r>
            <a:br>
              <a:rPr lang="en-US" sz="3100" b="1" u="sng" dirty="0">
                <a:solidFill>
                  <a:schemeClr val="tx1"/>
                </a:solidFill>
                <a:effectLst/>
                <a:highlight>
                  <a:srgbClr val="FFFF00"/>
                </a:highlight>
                <a:latin typeface="Calibri" panose="020F0502020204030204" pitchFamily="34" charset="0"/>
                <a:ea typeface="Calibri" panose="020F0502020204030204" pitchFamily="34" charset="0"/>
              </a:rPr>
            </a:br>
            <a:br>
              <a:rPr lang="en-US" sz="3100" b="1" u="sng"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Federal </a:t>
            </a:r>
            <a:r>
              <a:rPr lang="en-US" sz="2200" dirty="0">
                <a:solidFill>
                  <a:schemeClr val="tx1"/>
                </a:solidFill>
                <a:effectLst/>
                <a:highlight>
                  <a:srgbClr val="00FF00"/>
                </a:highlight>
                <a:latin typeface="Calibri" panose="020F0502020204030204" pitchFamily="34" charset="0"/>
                <a:ea typeface="Calibri" panose="020F0502020204030204" pitchFamily="34" charset="0"/>
              </a:rPr>
              <a:t>minimum wage </a:t>
            </a:r>
            <a:r>
              <a:rPr lang="en-US" sz="2200" dirty="0">
                <a:solidFill>
                  <a:schemeClr val="tx1"/>
                </a:solidFill>
                <a:effectLst/>
                <a:latin typeface="Calibri" panose="020F0502020204030204" pitchFamily="34" charset="0"/>
                <a:ea typeface="Calibri" panose="020F0502020204030204" pitchFamily="34" charset="0"/>
              </a:rPr>
              <a:t>for tipped employee is $2.13 per hour plus tips; hourly minimum wage is $7.25. </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MA state minimum wage for tipped employees is $6.75 per hour plus tips;  hourly minimum wage is $15</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The employer must comply with both federal and state regulations thus</a:t>
            </a:r>
            <a:r>
              <a:rPr lang="en-US" sz="2200" b="1" dirty="0">
                <a:solidFill>
                  <a:schemeClr val="tx1"/>
                </a:solidFill>
                <a:effectLst/>
                <a:latin typeface="Calibri" panose="020F0502020204030204" pitchFamily="34" charset="0"/>
                <a:ea typeface="Calibri" panose="020F0502020204030204" pitchFamily="34" charset="0"/>
              </a:rPr>
              <a:t>: minimum wage for tipped employees is $6.75 per hour plus tips;  hourly minimum wage is $15.00. </a:t>
            </a:r>
            <a:r>
              <a:rPr lang="en-US" sz="2200" dirty="0">
                <a:solidFill>
                  <a:schemeClr val="tx1"/>
                </a:solidFill>
                <a:effectLst/>
                <a:latin typeface="Calibri" panose="020F0502020204030204" pitchFamily="34" charset="0"/>
                <a:ea typeface="Calibri" panose="020F0502020204030204" pitchFamily="34" charset="0"/>
              </a:rPr>
              <a:t>Tips are the property of the employee. Tip Pool.</a:t>
            </a:r>
            <a:br>
              <a:rPr lang="en-US" sz="2200" dirty="0">
                <a:solidFill>
                  <a:schemeClr val="tx1"/>
                </a:solidFill>
                <a:effectLst/>
                <a:latin typeface="Calibri" panose="020F0502020204030204" pitchFamily="34" charset="0"/>
                <a:ea typeface="Calibri" panose="020F0502020204030204" pitchFamily="34" charset="0"/>
              </a:rPr>
            </a:br>
            <a:r>
              <a:rPr lang="en-US" sz="2200" b="1" dirty="0">
                <a:solidFill>
                  <a:schemeClr val="tx1"/>
                </a:solidFill>
                <a:effectLst/>
                <a:latin typeface="Calibri" panose="020F0502020204030204" pitchFamily="34" charset="0"/>
                <a:ea typeface="Calibri" panose="020F0502020204030204" pitchFamily="34" charset="0"/>
              </a:rPr>
              <a:t>_________________________________________________________________</a:t>
            </a:r>
            <a:br>
              <a:rPr lang="en-US" sz="2200" b="1" dirty="0">
                <a:solidFill>
                  <a:schemeClr val="tx1"/>
                </a:solidFill>
                <a:effectLst/>
                <a:latin typeface="Calibri" panose="020F0502020204030204" pitchFamily="34" charset="0"/>
                <a:ea typeface="Calibri" panose="020F0502020204030204" pitchFamily="34" charset="0"/>
              </a:rPr>
            </a:b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MA state law does not require </a:t>
            </a:r>
            <a:r>
              <a:rPr lang="en-US" sz="2200" dirty="0">
                <a:solidFill>
                  <a:schemeClr val="tx1"/>
                </a:solidFill>
                <a:effectLst/>
                <a:highlight>
                  <a:srgbClr val="00FFFF"/>
                </a:highlight>
                <a:latin typeface="Calibri" panose="020F0502020204030204" pitchFamily="34" charset="0"/>
                <a:ea typeface="Calibri" panose="020F0502020204030204" pitchFamily="34" charset="0"/>
              </a:rPr>
              <a:t>overtime pay </a:t>
            </a:r>
            <a:r>
              <a:rPr lang="en-US" sz="2200" dirty="0">
                <a:solidFill>
                  <a:schemeClr val="tx1"/>
                </a:solidFill>
                <a:effectLst/>
                <a:latin typeface="Calibri" panose="020F0502020204030204" pitchFamily="34" charset="0"/>
                <a:ea typeface="Calibri" panose="020F0502020204030204" pitchFamily="34" charset="0"/>
              </a:rPr>
              <a:t>in the hospitality industry.</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Federal law </a:t>
            </a:r>
            <a:r>
              <a:rPr lang="en-US" sz="2200" b="1" dirty="0">
                <a:solidFill>
                  <a:schemeClr val="tx1"/>
                </a:solidFill>
                <a:effectLst/>
                <a:latin typeface="Calibri" panose="020F0502020204030204" pitchFamily="34" charset="0"/>
                <a:ea typeface="Calibri" panose="020F0502020204030204" pitchFamily="34" charset="0"/>
              </a:rPr>
              <a:t>requires</a:t>
            </a:r>
            <a:r>
              <a:rPr lang="en-US" sz="2200" dirty="0">
                <a:solidFill>
                  <a:schemeClr val="tx1"/>
                </a:solidFill>
                <a:effectLst/>
                <a:latin typeface="Calibri" panose="020F0502020204030204" pitchFamily="34" charset="0"/>
                <a:ea typeface="Calibri" panose="020F0502020204030204" pitchFamily="34" charset="0"/>
              </a:rPr>
              <a:t> overtime be paid at time and ½ the employees’ regular rate of pay for all hours worked over 40 in a workweek. </a:t>
            </a:r>
            <a:br>
              <a:rPr lang="en-US" sz="2200" dirty="0">
                <a:solidFill>
                  <a:schemeClr val="tx1"/>
                </a:solidFill>
                <a:effectLst/>
                <a:latin typeface="Calibri" panose="020F0502020204030204" pitchFamily="34" charset="0"/>
                <a:ea typeface="Calibri" panose="020F0502020204030204" pitchFamily="34" charset="0"/>
              </a:rPr>
            </a:br>
            <a:r>
              <a:rPr lang="en-US" sz="2200" dirty="0">
                <a:solidFill>
                  <a:schemeClr val="tx1"/>
                </a:solidFill>
                <a:effectLst/>
                <a:latin typeface="Calibri" panose="020F0502020204030204" pitchFamily="34" charset="0"/>
                <a:ea typeface="Calibri" panose="020F0502020204030204" pitchFamily="34" charset="0"/>
              </a:rPr>
              <a:t>The employer must comply with both state and federal regulations, thus</a:t>
            </a:r>
            <a:r>
              <a:rPr lang="en-US" sz="2200" b="1" dirty="0">
                <a:solidFill>
                  <a:schemeClr val="tx1"/>
                </a:solidFill>
                <a:effectLst/>
                <a:latin typeface="Calibri" panose="020F0502020204030204" pitchFamily="34" charset="0"/>
                <a:ea typeface="Calibri" panose="020F0502020204030204" pitchFamily="34" charset="0"/>
              </a:rPr>
              <a:t>: overtime must be paid at time and ½ the employees’ regular rate of pay for all hours worked over 40 in a workweek</a:t>
            </a:r>
            <a:r>
              <a:rPr lang="en-US" sz="2200" dirty="0">
                <a:solidFill>
                  <a:schemeClr val="tx1"/>
                </a:solidFill>
                <a:effectLst/>
                <a:latin typeface="Calibri" panose="020F0502020204030204" pitchFamily="34" charset="0"/>
                <a:ea typeface="Calibri" panose="020F0502020204030204" pitchFamily="34" charset="0"/>
              </a:rPr>
              <a:t>.</a:t>
            </a:r>
            <a:br>
              <a:rPr lang="en-US" sz="2200" dirty="0">
                <a:solidFill>
                  <a:schemeClr val="tx1"/>
                </a:solidFill>
                <a:effectLst/>
                <a:latin typeface="Calibri" panose="020F0502020204030204" pitchFamily="34" charset="0"/>
                <a:ea typeface="Calibri" panose="020F0502020204030204" pitchFamily="34" charset="0"/>
              </a:rPr>
            </a:br>
            <a:br>
              <a:rPr lang="en-US" sz="1200" dirty="0">
                <a:solidFill>
                  <a:schemeClr val="tx1"/>
                </a:solidFill>
                <a:effectLst/>
                <a:latin typeface="Calibri" panose="020F0502020204030204" pitchFamily="34" charset="0"/>
                <a:ea typeface="Calibri" panose="020F0502020204030204" pitchFamily="34" charset="0"/>
              </a:rPr>
            </a:br>
            <a:endParaRPr lang="en-US" sz="1200" dirty="0">
              <a:solidFill>
                <a:schemeClr val="tx1"/>
              </a:solidFill>
            </a:endParaRPr>
          </a:p>
        </p:txBody>
      </p:sp>
      <p:sp>
        <p:nvSpPr>
          <p:cNvPr id="3" name="Subtitle 2">
            <a:extLst>
              <a:ext uri="{FF2B5EF4-FFF2-40B4-BE49-F238E27FC236}">
                <a16:creationId xmlns:a16="http://schemas.microsoft.com/office/drawing/2014/main" id="{69F21C5E-43A0-E503-2A56-8FC946A92DAF}"/>
              </a:ext>
            </a:extLst>
          </p:cNvPr>
          <p:cNvSpPr>
            <a:spLocks noGrp="1"/>
          </p:cNvSpPr>
          <p:nvPr>
            <p:ph type="subTitle" idx="4294967295"/>
          </p:nvPr>
        </p:nvSpPr>
        <p:spPr>
          <a:xfrm>
            <a:off x="0" y="3813175"/>
            <a:ext cx="9144000" cy="1655763"/>
          </a:xfrm>
        </p:spPr>
        <p:txBody>
          <a:bodyPr/>
          <a:lstStyle/>
          <a:p>
            <a:r>
              <a:rPr lang="en-US" dirty="0"/>
              <a:t> </a:t>
            </a:r>
          </a:p>
        </p:txBody>
      </p:sp>
    </p:spTree>
    <p:extLst>
      <p:ext uri="{BB962C8B-B14F-4D97-AF65-F5344CB8AC3E}">
        <p14:creationId xmlns:p14="http://schemas.microsoft.com/office/powerpoint/2010/main" val="3392994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36667E-E103-11A7-88C2-9B63FFDA4025}"/>
              </a:ext>
            </a:extLst>
          </p:cNvPr>
          <p:cNvSpPr>
            <a:spLocks noGrp="1"/>
          </p:cNvSpPr>
          <p:nvPr>
            <p:ph type="sldNum" sz="quarter" idx="12"/>
          </p:nvPr>
        </p:nvSpPr>
        <p:spPr/>
        <p:txBody>
          <a:bodyPr/>
          <a:lstStyle/>
          <a:p>
            <a:fld id="{F5EBAF5B-F51B-4D6E-8412-552C710ED5D6}" type="slidenum">
              <a:rPr lang="en-US" smtClean="0"/>
              <a:t>22</a:t>
            </a:fld>
            <a:endParaRPr lang="en-US"/>
          </a:p>
        </p:txBody>
      </p:sp>
      <p:sp>
        <p:nvSpPr>
          <p:cNvPr id="2" name="Title 1">
            <a:extLst>
              <a:ext uri="{FF2B5EF4-FFF2-40B4-BE49-F238E27FC236}">
                <a16:creationId xmlns:a16="http://schemas.microsoft.com/office/drawing/2014/main" id="{F1941883-F7CB-99A2-E13A-CC2F286C11DA}"/>
              </a:ext>
            </a:extLst>
          </p:cNvPr>
          <p:cNvSpPr>
            <a:spLocks noGrp="1"/>
          </p:cNvSpPr>
          <p:nvPr>
            <p:ph type="ctrTitle" idx="4294967295"/>
          </p:nvPr>
        </p:nvSpPr>
        <p:spPr>
          <a:xfrm>
            <a:off x="1524000" y="1621766"/>
            <a:ext cx="9144000" cy="4967187"/>
          </a:xfrm>
        </p:spPr>
        <p:txBody>
          <a:bodyPr>
            <a:noAutofit/>
          </a:bodyPr>
          <a:lstStyle/>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800" b="1" kern="1200" dirty="0">
                <a:solidFill>
                  <a:srgbClr val="000000"/>
                </a:solidFill>
                <a:effectLst/>
                <a:latin typeface="Calibri" panose="020F0502020204030204" pitchFamily="34" charset="0"/>
                <a:ea typeface="Calibri" panose="020F0502020204030204" pitchFamily="34" charset="0"/>
                <a:cs typeface="+mj-cs"/>
              </a:rPr>
              <a:t>If a tipped employee works </a:t>
            </a:r>
            <a:r>
              <a:rPr lang="en-US" sz="1800" b="1" kern="1200" dirty="0">
                <a:solidFill>
                  <a:srgbClr val="000000"/>
                </a:solidFill>
                <a:effectLst/>
                <a:highlight>
                  <a:srgbClr val="00FFFF"/>
                </a:highlight>
                <a:latin typeface="Calibri" panose="020F0502020204030204" pitchFamily="34" charset="0"/>
                <a:ea typeface="Calibri" panose="020F0502020204030204" pitchFamily="34" charset="0"/>
                <a:cs typeface="+mj-cs"/>
              </a:rPr>
              <a:t>overtime</a:t>
            </a:r>
            <a:r>
              <a:rPr lang="en-US" sz="1800" b="1" kern="1200" dirty="0">
                <a:solidFill>
                  <a:srgbClr val="000000"/>
                </a:solidFill>
                <a:effectLst/>
                <a:latin typeface="Calibri" panose="020F0502020204030204" pitchFamily="34" charset="0"/>
                <a:ea typeface="Calibri" panose="020F0502020204030204" pitchFamily="34" charset="0"/>
                <a:cs typeface="+mj-cs"/>
              </a:rPr>
              <a:t>, the tipped employee must be paid $14.25 per hour plus tips for all hours worked over 40 in a work week.    ($6.75 PLUS half time of $15 or $7.50 which = </a:t>
            </a:r>
            <a:r>
              <a:rPr lang="en-US" sz="1800" b="1" u="sng" kern="1200" dirty="0">
                <a:solidFill>
                  <a:srgbClr val="000000"/>
                </a:solidFill>
                <a:effectLst/>
                <a:latin typeface="Calibri" panose="020F0502020204030204" pitchFamily="34" charset="0"/>
                <a:ea typeface="Calibri" panose="020F0502020204030204" pitchFamily="34" charset="0"/>
                <a:cs typeface="+mj-cs"/>
              </a:rPr>
              <a:t>$14.25</a:t>
            </a:r>
            <a:r>
              <a:rPr lang="en-US" sz="1800" b="1" kern="1200" dirty="0">
                <a:solidFill>
                  <a:srgbClr val="000000"/>
                </a:solidFill>
                <a:effectLst/>
                <a:latin typeface="Calibri" panose="020F0502020204030204" pitchFamily="34" charset="0"/>
                <a:ea typeface="Calibri" panose="020F0502020204030204" pitchFamily="34" charset="0"/>
                <a:cs typeface="+mj-cs"/>
              </a:rPr>
              <a:t>)</a:t>
            </a:r>
            <a:br>
              <a:rPr lang="en-US" sz="1800" kern="1200" dirty="0">
                <a:solidFill>
                  <a:srgbClr val="000000"/>
                </a:solidFill>
                <a:effectLst/>
                <a:latin typeface="Calibri" panose="020F0502020204030204" pitchFamily="34" charset="0"/>
                <a:ea typeface="Calibri" panose="020F0502020204030204" pitchFamily="34" charset="0"/>
                <a:cs typeface="+mj-cs"/>
              </a:rPr>
            </a:br>
            <a:r>
              <a:rPr lang="en-US" sz="1800" kern="1200" dirty="0">
                <a:solidFill>
                  <a:srgbClr val="000000"/>
                </a:solidFill>
                <a:effectLst/>
                <a:latin typeface="Calibri" panose="020F0502020204030204" pitchFamily="34" charset="0"/>
                <a:ea typeface="Calibri" panose="020F0502020204030204" pitchFamily="34" charset="0"/>
                <a:cs typeface="+mj-cs"/>
              </a:rPr>
              <a:t>A common error – employer pays time and ½ of $6.75 which is incorrect.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b="1" kern="1200" dirty="0">
                <a:solidFill>
                  <a:srgbClr val="000000"/>
                </a:solidFill>
                <a:effectLst/>
                <a:latin typeface="Calibri" panose="020F0502020204030204" pitchFamily="34" charset="0"/>
                <a:ea typeface="Calibri" panose="020F0502020204030204" pitchFamily="34" charset="0"/>
                <a:cs typeface="+mj-cs"/>
              </a:rPr>
              <a:t>___________________________________________________________________________</a:t>
            </a:r>
            <a:br>
              <a:rPr lang="en-US" sz="1800" b="1" kern="1200" dirty="0">
                <a:solidFill>
                  <a:srgbClr val="000000"/>
                </a:solidFill>
                <a:effectLst/>
                <a:latin typeface="Calibri" panose="020F0502020204030204" pitchFamily="34" charset="0"/>
                <a:ea typeface="Calibri" panose="020F0502020204030204" pitchFamily="34" charset="0"/>
                <a:cs typeface="+mj-cs"/>
              </a:rPr>
            </a:br>
            <a:br>
              <a:rPr lang="en-US" sz="1800" kern="1200" dirty="0">
                <a:solidFill>
                  <a:srgbClr val="000000"/>
                </a:solidFill>
                <a:effectLst/>
                <a:latin typeface="Calibri" panose="020F0502020204030204" pitchFamily="34" charset="0"/>
                <a:ea typeface="Calibri" panose="020F0502020204030204" pitchFamily="34" charset="0"/>
                <a:cs typeface="+mj-cs"/>
              </a:rPr>
            </a:br>
            <a:r>
              <a:rPr lang="en-US" sz="1800" kern="1200" dirty="0">
                <a:solidFill>
                  <a:srgbClr val="000000"/>
                </a:solidFill>
                <a:effectLst/>
                <a:latin typeface="Calibri" panose="020F0502020204030204" pitchFamily="34" charset="0"/>
                <a:ea typeface="Calibri" panose="020F0502020204030204" pitchFamily="34" charset="0"/>
                <a:cs typeface="+mj-cs"/>
              </a:rPr>
              <a:t>Not all salaried employees are exempt from overtime pay. Kitchen employees such as prep cooks, line cooks, dishwashers are </a:t>
            </a:r>
            <a:r>
              <a:rPr lang="en-US" sz="1800" b="1" kern="1200" dirty="0">
                <a:solidFill>
                  <a:srgbClr val="000000"/>
                </a:solidFill>
                <a:effectLst/>
                <a:latin typeface="Calibri" panose="020F0502020204030204" pitchFamily="34" charset="0"/>
                <a:ea typeface="Calibri" panose="020F0502020204030204" pitchFamily="34" charset="0"/>
                <a:cs typeface="+mj-cs"/>
              </a:rPr>
              <a:t>not</a:t>
            </a:r>
            <a:r>
              <a:rPr lang="en-US" sz="1800" kern="1200" dirty="0">
                <a:solidFill>
                  <a:srgbClr val="000000"/>
                </a:solidFill>
                <a:effectLst/>
                <a:latin typeface="Calibri" panose="020F0502020204030204" pitchFamily="34" charset="0"/>
                <a:ea typeface="Calibri" panose="020F0502020204030204" pitchFamily="34" charset="0"/>
                <a:cs typeface="+mj-cs"/>
              </a:rPr>
              <a:t> exempt form overtime pay and must be paid time and ½ their regular rate of pay for all hours worked over 40 in a work week.  Example…if a line cook receives a weekly salary of $1000 for all hours worked, and works 50 hours in a workweek, the regular rate of pay would be $1000 divided by 50 hours or $20 per hour.  The employee needs to be paid half time of $20 or $10 for 10 hours of overtime or an additional $100 for the week.  Only managers of 2 or more full time employees, and chefs are exempt from overtime pay if they receive a guarantee of $684 per week, every week.</a:t>
            </a:r>
            <a:br>
              <a:rPr lang="en-US" sz="1800" kern="1200" dirty="0">
                <a:solidFill>
                  <a:srgbClr val="000000"/>
                </a:solidFill>
                <a:effectLst/>
                <a:latin typeface="Calibri" panose="020F0502020204030204" pitchFamily="34" charset="0"/>
                <a:ea typeface="Calibri" panose="020F0502020204030204" pitchFamily="34" charset="0"/>
                <a:cs typeface="+mj-cs"/>
              </a:rPr>
            </a:br>
            <a:br>
              <a:rPr lang="en-US" sz="1800" kern="1200" dirty="0">
                <a:solidFill>
                  <a:srgbClr val="000000"/>
                </a:solidFill>
                <a:effectLst/>
                <a:latin typeface="Calibri" panose="020F0502020204030204" pitchFamily="34" charset="0"/>
                <a:ea typeface="Calibri" panose="020F0502020204030204" pitchFamily="34" charset="0"/>
                <a:cs typeface="+mj-cs"/>
              </a:rPr>
            </a:br>
            <a:r>
              <a:rPr kumimoji="0" lang="en-US" sz="1800" b="0" i="0" u="none" strike="noStrike" kern="1200" cap="none" spc="0" normalizeH="0" baseline="0" noProof="0" dirty="0">
                <a:ln>
                  <a:noFill/>
                </a:ln>
                <a:solidFill>
                  <a:prstClr val="black"/>
                </a:solidFill>
                <a:effectLst/>
                <a:uLnTx/>
                <a:uFillTx/>
                <a:latin typeface="Calibri"/>
                <a:ea typeface="ヒラギノ角ゴ Pro W3" charset="-128"/>
                <a:cs typeface="+mn-cs"/>
              </a:rPr>
              <a:t>Labor laws cover all workers, regardless of immigration status</a:t>
            </a:r>
            <a:br>
              <a:rPr kumimoji="0" lang="en-US" sz="3200" b="0" i="0" u="none" strike="noStrike" kern="1200" cap="none" spc="0" normalizeH="0" baseline="0" noProof="0" dirty="0">
                <a:ln>
                  <a:noFill/>
                </a:ln>
                <a:solidFill>
                  <a:prstClr val="black"/>
                </a:solidFill>
                <a:effectLst/>
                <a:uLnTx/>
                <a:uFillTx/>
                <a:latin typeface="Calibri"/>
                <a:ea typeface="ヒラギノ角ゴ Pro W3" charset="-128"/>
                <a:cs typeface="+mn-cs"/>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CB6AD03D-A840-F8B8-7A76-EB790AB7065A}"/>
              </a:ext>
            </a:extLst>
          </p:cNvPr>
          <p:cNvSpPr>
            <a:spLocks noGrp="1"/>
          </p:cNvSpPr>
          <p:nvPr>
            <p:ph type="subTitle" idx="4294967295"/>
          </p:nvPr>
        </p:nvSpPr>
        <p:spPr>
          <a:xfrm>
            <a:off x="0" y="5997575"/>
            <a:ext cx="9144000" cy="120650"/>
          </a:xfrm>
        </p:spPr>
        <p:txBody>
          <a:bodyPr>
            <a:normAutofit fontScale="25000" lnSpcReduction="20000"/>
          </a:bodyPr>
          <a:lstStyle/>
          <a:p>
            <a:r>
              <a:rPr lang="en-US" dirty="0"/>
              <a:t>x</a:t>
            </a:r>
          </a:p>
        </p:txBody>
      </p:sp>
      <p:sp>
        <p:nvSpPr>
          <p:cNvPr id="5" name="TextBox 4">
            <a:extLst>
              <a:ext uri="{FF2B5EF4-FFF2-40B4-BE49-F238E27FC236}">
                <a16:creationId xmlns:a16="http://schemas.microsoft.com/office/drawing/2014/main" id="{BA97CB84-53CA-3548-A32D-FD5C286194B0}"/>
              </a:ext>
            </a:extLst>
          </p:cNvPr>
          <p:cNvSpPr txBox="1"/>
          <p:nvPr/>
        </p:nvSpPr>
        <p:spPr>
          <a:xfrm>
            <a:off x="1270183" y="216555"/>
            <a:ext cx="9651633" cy="10464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31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br>
            <a:r>
              <a:rPr kumimoji="0" lang="en-US" sz="3100" b="1" i="0" u="sng"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mn-cs"/>
              </a:rPr>
              <a:t>Common violations in the restaurant industry continued: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545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977" y="596126"/>
            <a:ext cx="6118046" cy="723086"/>
          </a:xfrm>
          <a:solidFill>
            <a:schemeClr val="accent1"/>
          </a:solidFill>
          <a:ln>
            <a:solidFill>
              <a:srgbClr val="003399"/>
            </a:solidFill>
          </a:ln>
        </p:spPr>
        <p:txBody>
          <a:bodyPr>
            <a:normAutofit/>
          </a:bodyPr>
          <a:lstStyle/>
          <a:p>
            <a:pPr algn="ctr"/>
            <a:r>
              <a:rPr lang="en-US" b="1" dirty="0">
                <a:solidFill>
                  <a:schemeClr val="tx1"/>
                </a:solidFill>
              </a:rPr>
              <a:t>Child Labor </a:t>
            </a:r>
          </a:p>
        </p:txBody>
      </p:sp>
      <p:sp>
        <p:nvSpPr>
          <p:cNvPr id="4" name="Slide Number Placeholder 3">
            <a:extLst>
              <a:ext uri="{FF2B5EF4-FFF2-40B4-BE49-F238E27FC236}">
                <a16:creationId xmlns:a16="http://schemas.microsoft.com/office/drawing/2014/main" id="{425CA11B-8DEC-2EE8-6877-1240ECEBE4B4}"/>
              </a:ext>
            </a:extLst>
          </p:cNvPr>
          <p:cNvSpPr>
            <a:spLocks noGrp="1"/>
          </p:cNvSpPr>
          <p:nvPr>
            <p:ph type="sldNum" sz="quarter" idx="12"/>
          </p:nvPr>
        </p:nvSpPr>
        <p:spPr/>
        <p:txBody>
          <a:bodyPr/>
          <a:lstStyle/>
          <a:p>
            <a:fld id="{F5EBAF5B-F51B-4D6E-8412-552C710ED5D6}" type="slidenum">
              <a:rPr lang="en-US" smtClean="0"/>
              <a:t>23</a:t>
            </a:fld>
            <a:endParaRPr lang="en-US"/>
          </a:p>
        </p:txBody>
      </p:sp>
      <p:sp>
        <p:nvSpPr>
          <p:cNvPr id="3" name="Content Placeholder 2"/>
          <p:cNvSpPr>
            <a:spLocks noGrp="1"/>
          </p:cNvSpPr>
          <p:nvPr>
            <p:ph idx="4294967295"/>
          </p:nvPr>
        </p:nvSpPr>
        <p:spPr>
          <a:xfrm>
            <a:off x="1877719" y="1562100"/>
            <a:ext cx="8436561" cy="3733800"/>
          </a:xfrm>
        </p:spPr>
        <p:txBody>
          <a:bodyPr>
            <a:normAutofit/>
          </a:bodyPr>
          <a:lstStyle/>
          <a:p>
            <a:pPr marL="0" indent="0">
              <a:lnSpc>
                <a:spcPct val="120000"/>
              </a:lnSpc>
              <a:spcBef>
                <a:spcPts val="0"/>
              </a:spcBef>
              <a:buNone/>
              <a:defRPr/>
            </a:pPr>
            <a:r>
              <a:rPr lang="en-US" altLang="en-US" dirty="0">
                <a:solidFill>
                  <a:schemeClr val="tx1"/>
                </a:solidFill>
              </a:rPr>
              <a:t>Hours Restrictions in </a:t>
            </a:r>
            <a:r>
              <a:rPr lang="en-US" altLang="en-US" b="1" dirty="0">
                <a:solidFill>
                  <a:schemeClr val="tx1"/>
                </a:solidFill>
              </a:rPr>
              <a:t>non-agricultural</a:t>
            </a:r>
            <a:r>
              <a:rPr lang="en-US" altLang="en-US" dirty="0">
                <a:solidFill>
                  <a:schemeClr val="tx1"/>
                </a:solidFill>
              </a:rPr>
              <a:t> jobs…</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Apply to 14- and 15-year-olds only</a:t>
            </a:r>
            <a:endParaRPr lang="en-US" altLang="en-US" dirty="0">
              <a:solidFill>
                <a:schemeClr val="tx1"/>
              </a:solidFill>
              <a:latin typeface="Verdana" panose="020B0604030504040204" pitchFamily="34" charset="0"/>
            </a:endParaRP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Not during school hours</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 more than 3 hours on a school day or 8 hours on a non-school day</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 more than 18 hours during school weeks or 40 hours  during non-school weeks</a:t>
            </a:r>
          </a:p>
          <a:p>
            <a:pPr marL="285750" indent="-285750">
              <a:lnSpc>
                <a:spcPct val="120000"/>
              </a:lnSpc>
              <a:spcBef>
                <a:spcPts val="0"/>
              </a:spcBef>
              <a:buFont typeface="Arial" panose="020B0604020202020204" pitchFamily="34" charset="0"/>
              <a:buChar char="•"/>
              <a:defRPr/>
            </a:pPr>
            <a:r>
              <a:rPr lang="en-US" altLang="en-US" dirty="0">
                <a:solidFill>
                  <a:schemeClr val="tx1"/>
                </a:solidFill>
              </a:rPr>
              <a:t>Not before 7 a.m. and not after 7 p.m. except from June 1 to Labor Day when the time is extended until 9 p.m. </a:t>
            </a:r>
          </a:p>
          <a:p>
            <a:pPr marL="0" indent="0">
              <a:buNone/>
            </a:pPr>
            <a:endParaRPr lang="en-US" dirty="0"/>
          </a:p>
        </p:txBody>
      </p:sp>
    </p:spTree>
    <p:extLst>
      <p:ext uri="{BB962C8B-B14F-4D97-AF65-F5344CB8AC3E}">
        <p14:creationId xmlns:p14="http://schemas.microsoft.com/office/powerpoint/2010/main" val="236501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Rest and Meal Periods</a:t>
            </a:r>
          </a:p>
        </p:txBody>
      </p:sp>
      <p:sp>
        <p:nvSpPr>
          <p:cNvPr id="9219" name="Rectangle 3"/>
          <p:cNvSpPr>
            <a:spLocks noGrp="1" noChangeArrowheads="1"/>
          </p:cNvSpPr>
          <p:nvPr>
            <p:ph idx="1"/>
          </p:nvPr>
        </p:nvSpPr>
        <p:spPr bwMode="auto">
          <a:xfrm>
            <a:off x="4927600" y="1752600"/>
            <a:ext cx="6464300" cy="4343400"/>
          </a:xfrm>
          <a:prstGeom prst="rect">
            <a:avLst/>
          </a:prstGeom>
          <a:noFill/>
          <a:ln>
            <a:miter lim="800000"/>
            <a:headEnd/>
            <a:tailEnd/>
          </a:ln>
        </p:spPr>
        <p:txBody>
          <a:bodyPr>
            <a:normAutofit/>
          </a:bodyPr>
          <a:lstStyle/>
          <a:p>
            <a:pPr marL="457200" indent="-457200">
              <a:lnSpc>
                <a:spcPct val="100000"/>
              </a:lnSpc>
              <a:spcBef>
                <a:spcPts val="600"/>
              </a:spcBef>
              <a:spcAft>
                <a:spcPts val="600"/>
              </a:spcAft>
            </a:pPr>
            <a:r>
              <a:rPr lang="en-US" b="1" dirty="0">
                <a:solidFill>
                  <a:schemeClr val="tx1"/>
                </a:solidFill>
                <a:ea typeface="ヒラギノ角ゴ Pro W3" charset="-128"/>
              </a:rPr>
              <a:t>Short rest breaks </a:t>
            </a:r>
            <a:r>
              <a:rPr lang="en-US" dirty="0">
                <a:solidFill>
                  <a:schemeClr val="tx1"/>
                </a:solidFill>
                <a:ea typeface="ヒラギノ角ゴ Pro W3" charset="-128"/>
              </a:rPr>
              <a:t>(20 min or less) are compensable.</a:t>
            </a:r>
          </a:p>
          <a:p>
            <a:pPr marL="457200" indent="-457200">
              <a:lnSpc>
                <a:spcPct val="100000"/>
              </a:lnSpc>
              <a:spcBef>
                <a:spcPts val="600"/>
              </a:spcBef>
              <a:spcAft>
                <a:spcPts val="600"/>
              </a:spcAft>
            </a:pPr>
            <a:r>
              <a:rPr lang="en-US" b="1" dirty="0">
                <a:solidFill>
                  <a:schemeClr val="tx1"/>
                </a:solidFill>
                <a:ea typeface="ヒラギノ角ゴ Pro W3" charset="-128"/>
              </a:rPr>
              <a:t>Bona fide meal periods </a:t>
            </a:r>
            <a:r>
              <a:rPr lang="en-US" dirty="0">
                <a:solidFill>
                  <a:schemeClr val="tx1"/>
                </a:solidFill>
                <a:ea typeface="ヒラギノ角ゴ Pro W3" charset="-128"/>
              </a:rPr>
              <a:t>(typically 30 minutes or more) need not be paid as hours worked.</a:t>
            </a:r>
          </a:p>
          <a:p>
            <a:pPr marL="457200" indent="-457200">
              <a:lnSpc>
                <a:spcPct val="100000"/>
              </a:lnSpc>
              <a:spcBef>
                <a:spcPts val="600"/>
              </a:spcBef>
              <a:spcAft>
                <a:spcPts val="600"/>
              </a:spcAft>
            </a:pPr>
            <a:r>
              <a:rPr lang="en-US" dirty="0">
                <a:solidFill>
                  <a:schemeClr val="tx1"/>
                </a:solidFill>
                <a:ea typeface="ヒラギノ角ゴ Pro W3" charset="-128"/>
              </a:rPr>
              <a:t>Worker must be completely relieved of duty for meal period not to be paid</a:t>
            </a:r>
            <a:r>
              <a:rPr lang="en-US" b="1" dirty="0">
                <a:solidFill>
                  <a:schemeClr val="tx1"/>
                </a:solidFill>
                <a:ea typeface="ヒラギノ角ゴ Pro W3" charset="-128"/>
              </a:rPr>
              <a:t> </a:t>
            </a:r>
            <a:r>
              <a:rPr lang="en-US" dirty="0">
                <a:solidFill>
                  <a:schemeClr val="tx1"/>
                </a:solidFill>
                <a:ea typeface="ヒラギノ角ゴ Pro W3" charset="-128"/>
              </a:rPr>
              <a:t>time.</a:t>
            </a:r>
          </a:p>
        </p:txBody>
      </p:sp>
      <p:pic>
        <p:nvPicPr>
          <p:cNvPr id="3" name="Picture 2" descr="Baristas resting with coffee at work"/>
          <p:cNvPicPr>
            <a:picLocks noChangeAspect="1"/>
          </p:cNvPicPr>
          <p:nvPr/>
        </p:nvPicPr>
        <p:blipFill rotWithShape="1">
          <a:blip r:embed="rId3" cstate="print">
            <a:extLst>
              <a:ext uri="{28A0092B-C50C-407E-A947-70E740481C1C}">
                <a14:useLocalDpi xmlns:a14="http://schemas.microsoft.com/office/drawing/2010/main" val="0"/>
              </a:ext>
            </a:extLst>
          </a:blip>
          <a:srcRect t="6885"/>
          <a:stretch/>
        </p:blipFill>
        <p:spPr>
          <a:xfrm>
            <a:off x="609600" y="1892300"/>
            <a:ext cx="3873500" cy="3606800"/>
          </a:xfrm>
          <a:prstGeom prst="rect">
            <a:avLst/>
          </a:prstGeom>
        </p:spPr>
      </p:pic>
      <p:sp>
        <p:nvSpPr>
          <p:cNvPr id="4" name="Slide Number Placeholder 3">
            <a:extLst>
              <a:ext uri="{FF2B5EF4-FFF2-40B4-BE49-F238E27FC236}">
                <a16:creationId xmlns:a16="http://schemas.microsoft.com/office/drawing/2014/main" id="{027A8C46-902E-05D9-257D-74F9FEF20E34}"/>
              </a:ext>
            </a:extLst>
          </p:cNvPr>
          <p:cNvSpPr>
            <a:spLocks noGrp="1"/>
          </p:cNvSpPr>
          <p:nvPr>
            <p:ph type="sldNum" sz="quarter" idx="12"/>
          </p:nvPr>
        </p:nvSpPr>
        <p:spPr/>
        <p:txBody>
          <a:bodyPr/>
          <a:lstStyle/>
          <a:p>
            <a:fld id="{F5EBAF5B-F51B-4D6E-8412-552C710ED5D6}" type="slidenum">
              <a:rPr lang="en-US" smtClean="0"/>
              <a:t>24</a:t>
            </a:fld>
            <a:endParaRPr lang="en-US"/>
          </a:p>
        </p:txBody>
      </p:sp>
    </p:spTree>
    <p:extLst>
      <p:ext uri="{BB962C8B-B14F-4D97-AF65-F5344CB8AC3E}">
        <p14:creationId xmlns:p14="http://schemas.microsoft.com/office/powerpoint/2010/main" val="1883375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45389" y="609600"/>
            <a:ext cx="10173131" cy="1356360"/>
          </a:xfrm>
        </p:spPr>
        <p:txBody>
          <a:bodyPr/>
          <a:lstStyle/>
          <a:p>
            <a:r>
              <a:rPr lang="en-US" sz="4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Misclassification</a:t>
            </a:r>
            <a:endParaRPr lang="en-US"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5389" y="1965960"/>
            <a:ext cx="4393038" cy="3813906"/>
          </a:xfrm>
        </p:spPr>
        <p:txBody>
          <a:bodyPr>
            <a:noAutofit/>
          </a:bodyPr>
          <a:lstStyle/>
          <a:p>
            <a:pPr>
              <a:lnSpc>
                <a:spcPct val="100000"/>
              </a:lnSpc>
              <a:spcBef>
                <a:spcPts val="600"/>
              </a:spcBef>
              <a:spcAft>
                <a:spcPts val="600"/>
              </a:spcAft>
              <a:buNone/>
            </a:pPr>
            <a:r>
              <a:rPr lang="en-US" dirty="0">
                <a:solidFill>
                  <a:schemeClr val="tx1"/>
                </a:solidFill>
                <a:latin typeface="Times New Roman" panose="02020603050405020304" pitchFamily="18" charset="0"/>
                <a:cs typeface="Times New Roman" panose="02020603050405020304" pitchFamily="18" charset="0"/>
              </a:rPr>
              <a:t>Misclassified employees are </a:t>
            </a:r>
          </a:p>
          <a:p>
            <a:pPr>
              <a:lnSpc>
                <a:spcPct val="100000"/>
              </a:lnSpc>
              <a:spcBef>
                <a:spcPts val="600"/>
              </a:spcBef>
              <a:spcAft>
                <a:spcPts val="600"/>
              </a:spcAft>
              <a:buNone/>
            </a:pPr>
            <a:r>
              <a:rPr lang="en-US" dirty="0">
                <a:solidFill>
                  <a:schemeClr val="tx1"/>
                </a:solidFill>
                <a:latin typeface="Times New Roman" panose="02020603050405020304" pitchFamily="18" charset="0"/>
                <a:cs typeface="Times New Roman" panose="02020603050405020304" pitchFamily="18" charset="0"/>
              </a:rPr>
              <a:t>often denied: </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Minimum wage</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Overtime pay</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Health insurance </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Workers’ compensation </a:t>
            </a:r>
          </a:p>
          <a:p>
            <a:pPr marL="457200" indent="-457200">
              <a:lnSpc>
                <a:spcPct val="100000"/>
              </a:lnSpc>
              <a:spcBef>
                <a:spcPts val="600"/>
              </a:spcBef>
              <a:spcAft>
                <a:spcPts val="600"/>
              </a:spcAft>
            </a:pPr>
            <a:r>
              <a:rPr lang="en-US" dirty="0">
                <a:solidFill>
                  <a:schemeClr val="tx1"/>
                </a:solidFill>
                <a:latin typeface="Times New Roman" panose="02020603050405020304" pitchFamily="18" charset="0"/>
                <a:cs typeface="Times New Roman" panose="02020603050405020304" pitchFamily="18" charset="0"/>
              </a:rPr>
              <a:t>Unemployment insurance</a:t>
            </a:r>
          </a:p>
        </p:txBody>
      </p:sp>
      <p:pic>
        <p:nvPicPr>
          <p:cNvPr id="5" name="Picture 2" descr="Employee vs. Independent Contractor.  Employee is: paid hourly or by salary, uses employer's materials, works for one employer, continuing relationship, employer decides manner and means of performing, employer determines work performed.  Contractor: paid upon completion, provides own materials, works for multiple clients, temporary relationship, contractor decides means of performing, contractor and client agree to project scope"/>
          <p:cNvPicPr>
            <a:picLocks noChangeAspect="1" noChangeArrowheads="1"/>
          </p:cNvPicPr>
          <p:nvPr/>
        </p:nvPicPr>
        <p:blipFill rotWithShape="1">
          <a:blip r:embed="rId4">
            <a:extLst>
              <a:ext uri="{28A0092B-C50C-407E-A947-70E740481C1C}">
                <a14:useLocalDpi xmlns:a14="http://schemas.microsoft.com/office/drawing/2010/main" val="0"/>
              </a:ext>
            </a:extLst>
          </a:blip>
          <a:srcRect l="3010" t="3724" r="2795" b="3389"/>
          <a:stretch/>
        </p:blipFill>
        <p:spPr bwMode="auto">
          <a:xfrm>
            <a:off x="6096000" y="1373456"/>
            <a:ext cx="5450237" cy="47483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4A3EC48-5090-A8FC-9DD5-D4EBD8633F84}"/>
              </a:ext>
            </a:extLst>
          </p:cNvPr>
          <p:cNvSpPr>
            <a:spLocks noGrp="1"/>
          </p:cNvSpPr>
          <p:nvPr>
            <p:ph type="sldNum" sz="quarter" idx="12"/>
          </p:nvPr>
        </p:nvSpPr>
        <p:spPr/>
        <p:txBody>
          <a:bodyPr/>
          <a:lstStyle/>
          <a:p>
            <a:fld id="{F5EBAF5B-F51B-4D6E-8412-552C710ED5D6}" type="slidenum">
              <a:rPr lang="en-US" smtClean="0"/>
              <a:t>25</a:t>
            </a:fld>
            <a:endParaRPr lang="en-US"/>
          </a:p>
        </p:txBody>
      </p:sp>
    </p:spTree>
    <p:extLst>
      <p:ext uri="{BB962C8B-B14F-4D97-AF65-F5344CB8AC3E}">
        <p14:creationId xmlns:p14="http://schemas.microsoft.com/office/powerpoint/2010/main" val="311807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A72A-1318-4D78-896E-7C1D647D4D33}"/>
              </a:ext>
            </a:extLst>
          </p:cNvPr>
          <p:cNvSpPr>
            <a:spLocks noGrp="1"/>
          </p:cNvSpPr>
          <p:nvPr>
            <p:ph type="title"/>
          </p:nvPr>
        </p:nvSpPr>
        <p:spPr>
          <a:xfrm>
            <a:off x="562062" y="1015068"/>
            <a:ext cx="11069106" cy="1711356"/>
          </a:xfrm>
        </p:spPr>
        <p:txBody>
          <a:bodyPr>
            <a:normAutofit fontScale="90000"/>
          </a:bodyPr>
          <a:lstStyle/>
          <a:p>
            <a:br>
              <a:rPr lang="en-US" sz="2300" b="1" u="sng" dirty="0"/>
            </a:br>
            <a:r>
              <a:rPr lang="en-US" sz="2300" b="1" dirty="0"/>
              <a:t>FIND ABCC information and resources and FAQs in Multiple Languages ONLINE</a:t>
            </a:r>
            <a:br>
              <a:rPr lang="en-US" sz="2300" b="1" dirty="0"/>
            </a:br>
            <a:br>
              <a:rPr lang="en-US" sz="2300" b="1" dirty="0"/>
            </a:br>
            <a:r>
              <a:rPr lang="en-US" sz="2300" b="1" dirty="0"/>
              <a:t>Website Resources: ABCC:</a:t>
            </a:r>
            <a:br>
              <a:rPr lang="en-US" sz="2300" b="1" dirty="0"/>
            </a:br>
            <a:r>
              <a:rPr lang="en-US" sz="2300" b="1" dirty="0">
                <a:solidFill>
                  <a:srgbClr val="7030A0"/>
                </a:solidFill>
                <a:hlinkClick r:id="rId2">
                  <a:extLst>
                    <a:ext uri="{A12FA001-AC4F-418D-AE19-62706E023703}">
                      <ahyp:hlinkClr xmlns:ahyp="http://schemas.microsoft.com/office/drawing/2018/hyperlinkcolor" val="tx"/>
                    </a:ext>
                  </a:extLst>
                </a:hlinkClick>
              </a:rPr>
              <a:t>https://www.mass.gov/orgs/alcoholic-beverages-control-commission</a:t>
            </a:r>
            <a:br>
              <a:rPr lang="en-US" sz="2300" b="1" dirty="0"/>
            </a:br>
            <a:br>
              <a:rPr lang="en-US" sz="2300" b="1" dirty="0"/>
            </a:br>
            <a:r>
              <a:rPr lang="en-US" sz="2300" b="1" dirty="0"/>
              <a:t>Frequently Asked Questions</a:t>
            </a:r>
            <a:br>
              <a:rPr lang="en-US" sz="2300" b="1" dirty="0"/>
            </a:br>
            <a:r>
              <a:rPr lang="en-US" sz="2400" b="1" u="sng" dirty="0">
                <a:solidFill>
                  <a:srgbClr val="7030A0"/>
                </a:solidFill>
              </a:rPr>
              <a:t>https://www.mass.gov/doc/faqsenglish/download</a:t>
            </a:r>
            <a:br>
              <a:rPr lang="en-US" sz="2400" dirty="0">
                <a:solidFill>
                  <a:srgbClr val="00B0F0"/>
                </a:solidFill>
              </a:rPr>
            </a:br>
            <a:br>
              <a:rPr lang="en-US" sz="2300" b="1" dirty="0"/>
            </a:br>
            <a:br>
              <a:rPr lang="en-US" sz="2300" dirty="0"/>
            </a:br>
            <a:endParaRPr lang="en-US" sz="2300" dirty="0"/>
          </a:p>
        </p:txBody>
      </p:sp>
      <p:sp>
        <p:nvSpPr>
          <p:cNvPr id="20" name="Content Placeholder 19">
            <a:extLst>
              <a:ext uri="{FF2B5EF4-FFF2-40B4-BE49-F238E27FC236}">
                <a16:creationId xmlns:a16="http://schemas.microsoft.com/office/drawing/2014/main" id="{81216486-8193-48D1-B1C8-7766C6AF6905}"/>
              </a:ext>
            </a:extLst>
          </p:cNvPr>
          <p:cNvSpPr>
            <a:spLocks noGrp="1"/>
          </p:cNvSpPr>
          <p:nvPr>
            <p:ph idx="1"/>
          </p:nvPr>
        </p:nvSpPr>
        <p:spPr>
          <a:xfrm>
            <a:off x="5964572" y="3531764"/>
            <a:ext cx="5561901" cy="2315363"/>
          </a:xfrm>
        </p:spPr>
        <p:txBody>
          <a:bodyPr anchor="ctr">
            <a:normAutofit/>
          </a:bodyPr>
          <a:lstStyle/>
          <a:p>
            <a:r>
              <a:rPr lang="en-US" sz="1600" dirty="0">
                <a:solidFill>
                  <a:srgbClr val="00B0F0"/>
                </a:solidFill>
                <a:hlinkClick r:id="rId2">
                  <a:extLst>
                    <a:ext uri="{A12FA001-AC4F-418D-AE19-62706E023703}">
                      <ahyp:hlinkClr xmlns:ahyp="http://schemas.microsoft.com/office/drawing/2018/hyperlinkcolor" val="tx"/>
                    </a:ext>
                  </a:extLst>
                </a:hlinkClick>
              </a:rPr>
              <a:t>Alcoholic Beverages Control Commission | Mass.gov</a:t>
            </a:r>
            <a:endParaRPr lang="en-US" sz="1600" dirty="0">
              <a:solidFill>
                <a:srgbClr val="00B0F0"/>
              </a:solidFill>
            </a:endParaRPr>
          </a:p>
          <a:p>
            <a:endParaRPr lang="en-US" sz="1600" b="1" dirty="0">
              <a:solidFill>
                <a:srgbClr val="00B0F0"/>
              </a:solidFill>
            </a:endParaRPr>
          </a:p>
          <a:p>
            <a:r>
              <a:rPr lang="en-US" sz="1600" dirty="0">
                <a:solidFill>
                  <a:srgbClr val="00B0F0"/>
                </a:solidFill>
                <a:hlinkClick r:id="rId3">
                  <a:extLst>
                    <a:ext uri="{A12FA001-AC4F-418D-AE19-62706E023703}">
                      <ahyp:hlinkClr xmlns:ahyp="http://schemas.microsoft.com/office/drawing/2018/hyperlinkcolor" val="tx"/>
                    </a:ext>
                  </a:extLst>
                </a:hlinkClick>
              </a:rPr>
              <a:t>Frequently Asked Questions (Multilingual) | Mass.gov</a:t>
            </a:r>
            <a:r>
              <a:rPr lang="en-US" sz="1600" dirty="0">
                <a:solidFill>
                  <a:srgbClr val="00B0F0"/>
                </a:solidFill>
              </a:rPr>
              <a:t> </a:t>
            </a:r>
          </a:p>
        </p:txBody>
      </p:sp>
      <p:pic>
        <p:nvPicPr>
          <p:cNvPr id="10" name="Content Placeholder 7">
            <a:extLst>
              <a:ext uri="{FF2B5EF4-FFF2-40B4-BE49-F238E27FC236}">
                <a16:creationId xmlns:a16="http://schemas.microsoft.com/office/drawing/2014/main" id="{8DDE340E-A525-4872-86F5-F018A9FDE72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26128" y="3368976"/>
            <a:ext cx="3957416" cy="2432802"/>
          </a:xfrm>
          <a:prstGeom prst="rect">
            <a:avLst/>
          </a:prstGeom>
        </p:spPr>
      </p:pic>
      <p:sp>
        <p:nvSpPr>
          <p:cNvPr id="3" name="Slide Number Placeholder 2">
            <a:extLst>
              <a:ext uri="{FF2B5EF4-FFF2-40B4-BE49-F238E27FC236}">
                <a16:creationId xmlns:a16="http://schemas.microsoft.com/office/drawing/2014/main" id="{DC3F3CE2-1C32-8F0D-939F-51D5F1F1DDB2}"/>
              </a:ext>
            </a:extLst>
          </p:cNvPr>
          <p:cNvSpPr>
            <a:spLocks noGrp="1"/>
          </p:cNvSpPr>
          <p:nvPr>
            <p:ph type="sldNum" sz="quarter" idx="12"/>
          </p:nvPr>
        </p:nvSpPr>
        <p:spPr/>
        <p:txBody>
          <a:bodyPr/>
          <a:lstStyle/>
          <a:p>
            <a:fld id="{B2DC25EE-239B-4C5F-AAD1-255A7D5F1EE2}" type="slidenum">
              <a:rPr lang="en-US" smtClean="0"/>
              <a:t>26</a:t>
            </a:fld>
            <a:endParaRPr lang="en-US" dirty="0"/>
          </a:p>
        </p:txBody>
      </p:sp>
    </p:spTree>
    <p:extLst>
      <p:ext uri="{BB962C8B-B14F-4D97-AF65-F5344CB8AC3E}">
        <p14:creationId xmlns:p14="http://schemas.microsoft.com/office/powerpoint/2010/main" val="2914987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horzBrick">
          <a:fgClr>
            <a:srgbClr val="C0000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F490-AEA3-49C5-AFC9-EFED99A3FED7}"/>
              </a:ext>
            </a:extLst>
          </p:cNvPr>
          <p:cNvSpPr>
            <a:spLocks noGrp="1"/>
          </p:cNvSpPr>
          <p:nvPr>
            <p:ph type="title"/>
          </p:nvPr>
        </p:nvSpPr>
        <p:spPr/>
        <p:txBody>
          <a:bodyPr/>
          <a:lstStyle/>
          <a:p>
            <a:pPr algn="ctr"/>
            <a:r>
              <a:rPr lang="en-US" dirty="0">
                <a:solidFill>
                  <a:schemeClr val="tx1"/>
                </a:solidFill>
              </a:rPr>
              <a:t>RESOURCES</a:t>
            </a:r>
          </a:p>
        </p:txBody>
      </p:sp>
      <p:sp>
        <p:nvSpPr>
          <p:cNvPr id="3" name="Content Placeholder 2">
            <a:extLst>
              <a:ext uri="{FF2B5EF4-FFF2-40B4-BE49-F238E27FC236}">
                <a16:creationId xmlns:a16="http://schemas.microsoft.com/office/drawing/2014/main" id="{B0BA22A6-FB98-4795-9FF8-303208270F16}"/>
              </a:ext>
            </a:extLst>
          </p:cNvPr>
          <p:cNvSpPr>
            <a:spLocks noGrp="1"/>
          </p:cNvSpPr>
          <p:nvPr>
            <p:ph idx="1"/>
          </p:nvPr>
        </p:nvSpPr>
        <p:spPr>
          <a:xfrm>
            <a:off x="1143000" y="1820411"/>
            <a:ext cx="9872871" cy="4275589"/>
          </a:xfrm>
        </p:spPr>
        <p:txBody>
          <a:bodyPr/>
          <a:lstStyle/>
          <a:p>
            <a:pPr marL="45720" indent="0">
              <a:buNone/>
            </a:pPr>
            <a:r>
              <a:rPr lang="en-US" dirty="0">
                <a:solidFill>
                  <a:srgbClr val="C00000"/>
                </a:solidFill>
              </a:rPr>
              <a:t>ABCC Frequently Asked Questions Fall 2022 Update:</a:t>
            </a:r>
          </a:p>
          <a:p>
            <a:pPr marL="45720" indent="0">
              <a:buNone/>
            </a:pPr>
            <a:r>
              <a:rPr lang="en-US" dirty="0">
                <a:hlinkClick r:id="rId2"/>
              </a:rPr>
              <a:t>https://www.mass.gov/doc/faqs-english/download?_ga=2.160262840.484087346.1704376859-1564321691.1675104142&amp;_gl=1*gpx8zn*_ga*MTU2NDMyMTY5MS4xNjc1MTA0MTQy*_ga_MCLPEGW7WM*MTcwNDQwMjEwOC4xMy4wLjE3MDQ0MDIxMTIuMC4wLjA</a:t>
            </a:r>
            <a:r>
              <a:rPr lang="en-US" dirty="0"/>
              <a:t>. </a:t>
            </a:r>
          </a:p>
          <a:p>
            <a:pPr marL="45720" indent="0">
              <a:buNone/>
            </a:pPr>
            <a:endParaRPr lang="en-US" dirty="0"/>
          </a:p>
          <a:p>
            <a:pPr marL="45720" indent="0">
              <a:buNone/>
            </a:pPr>
            <a:r>
              <a:rPr lang="en-US" dirty="0">
                <a:solidFill>
                  <a:srgbClr val="C00000"/>
                </a:solidFill>
              </a:rPr>
              <a:t>DIA Employer’s Guide to Workers’ Compensation</a:t>
            </a:r>
          </a:p>
          <a:p>
            <a:pPr marL="45720" indent="0">
              <a:buNone/>
            </a:pPr>
            <a:r>
              <a:rPr lang="en-US" dirty="0">
                <a:hlinkClick r:id="rId3"/>
              </a:rPr>
              <a:t>https://www.mass.gov/info-details/employers-guide-to-workers-compensation</a:t>
            </a:r>
            <a:r>
              <a:rPr lang="en-US" dirty="0"/>
              <a:t> </a:t>
            </a:r>
          </a:p>
          <a:p>
            <a:pPr marL="45720" indent="0">
              <a:buNone/>
            </a:pPr>
            <a:endParaRPr lang="en-US" dirty="0"/>
          </a:p>
        </p:txBody>
      </p:sp>
      <p:sp>
        <p:nvSpPr>
          <p:cNvPr id="4" name="Slide Number Placeholder 3">
            <a:extLst>
              <a:ext uri="{FF2B5EF4-FFF2-40B4-BE49-F238E27FC236}">
                <a16:creationId xmlns:a16="http://schemas.microsoft.com/office/drawing/2014/main" id="{1690D680-19F0-8467-5FEA-5D80CDE0FB72}"/>
              </a:ext>
            </a:extLst>
          </p:cNvPr>
          <p:cNvSpPr>
            <a:spLocks noGrp="1"/>
          </p:cNvSpPr>
          <p:nvPr>
            <p:ph type="sldNum" sz="quarter" idx="12"/>
          </p:nvPr>
        </p:nvSpPr>
        <p:spPr/>
        <p:txBody>
          <a:bodyPr/>
          <a:lstStyle/>
          <a:p>
            <a:fld id="{B2DC25EE-239B-4C5F-AAD1-255A7D5F1EE2}" type="slidenum">
              <a:rPr lang="en-US" smtClean="0"/>
              <a:t>27</a:t>
            </a:fld>
            <a:endParaRPr lang="en-US" dirty="0"/>
          </a:p>
        </p:txBody>
      </p:sp>
    </p:spTree>
    <p:extLst>
      <p:ext uri="{BB962C8B-B14F-4D97-AF65-F5344CB8AC3E}">
        <p14:creationId xmlns:p14="http://schemas.microsoft.com/office/powerpoint/2010/main" val="146285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AACE-6CC9-49C7-9671-1294E9D3D4FE}"/>
              </a:ext>
            </a:extLst>
          </p:cNvPr>
          <p:cNvSpPr>
            <a:spLocks noGrp="1"/>
          </p:cNvSpPr>
          <p:nvPr>
            <p:ph type="title"/>
          </p:nvPr>
        </p:nvSpPr>
        <p:spPr>
          <a:xfrm>
            <a:off x="841247" y="978618"/>
            <a:ext cx="3410712" cy="1115357"/>
          </a:xfrm>
          <a:noFill/>
        </p:spPr>
        <p:txBody>
          <a:bodyPr vert="horz" lIns="91440" tIns="45720" rIns="91440" bIns="45720" rtlCol="0">
            <a:noAutofit/>
          </a:bodyPr>
          <a:lstStyle/>
          <a:p>
            <a:r>
              <a:rPr lang="en-US" sz="3600" b="1" dirty="0">
                <a:solidFill>
                  <a:srgbClr val="0070C0"/>
                </a:solidFill>
              </a:rPr>
              <a:t>Changes to an existing license:</a:t>
            </a:r>
            <a:br>
              <a:rPr lang="en-US" sz="3600" b="1" dirty="0">
                <a:solidFill>
                  <a:srgbClr val="0070C0"/>
                </a:solidFill>
              </a:rPr>
            </a:br>
            <a:endParaRPr lang="en-US" sz="3600" b="1" dirty="0">
              <a:solidFill>
                <a:srgbClr val="0070C0"/>
              </a:solidFill>
            </a:endParaRPr>
          </a:p>
        </p:txBody>
      </p:sp>
      <p:sp>
        <p:nvSpPr>
          <p:cNvPr id="23" name="Content Placeholder 22">
            <a:extLst>
              <a:ext uri="{FF2B5EF4-FFF2-40B4-BE49-F238E27FC236}">
                <a16:creationId xmlns:a16="http://schemas.microsoft.com/office/drawing/2014/main" id="{8E30EC36-BFC2-4363-9A78-06C0D9C765AF}"/>
              </a:ext>
            </a:extLst>
          </p:cNvPr>
          <p:cNvSpPr>
            <a:spLocks noGrp="1"/>
          </p:cNvSpPr>
          <p:nvPr>
            <p:ph idx="1"/>
          </p:nvPr>
        </p:nvSpPr>
        <p:spPr>
          <a:xfrm>
            <a:off x="554803" y="2057400"/>
            <a:ext cx="4312471" cy="3990975"/>
          </a:xfrm>
        </p:spPr>
        <p:txBody>
          <a:bodyPr>
            <a:normAutofit fontScale="32500" lnSpcReduction="20000"/>
          </a:bodyPr>
          <a:lstStyle/>
          <a:p>
            <a:pPr lvl="0"/>
            <a:r>
              <a:rPr lang="en-US" sz="5600" b="1" dirty="0">
                <a:solidFill>
                  <a:srgbClr val="0070C0"/>
                </a:solidFill>
              </a:rPr>
              <a:t>Change of Ownership</a:t>
            </a:r>
          </a:p>
          <a:p>
            <a:pPr lvl="0"/>
            <a:r>
              <a:rPr lang="en-US" sz="5600" b="1" dirty="0">
                <a:solidFill>
                  <a:srgbClr val="0070C0"/>
                </a:solidFill>
              </a:rPr>
              <a:t>Transfer of Stock, Issuance of stock/new stockholders</a:t>
            </a:r>
          </a:p>
          <a:p>
            <a:pPr lvl="0"/>
            <a:r>
              <a:rPr lang="en-US" sz="5600" b="1" dirty="0">
                <a:solidFill>
                  <a:srgbClr val="0070C0"/>
                </a:solidFill>
              </a:rPr>
              <a:t>Change of Name and/or change of d/b/a</a:t>
            </a:r>
          </a:p>
          <a:p>
            <a:pPr lvl="0"/>
            <a:r>
              <a:rPr lang="en-US" sz="5600" b="1" dirty="0">
                <a:solidFill>
                  <a:srgbClr val="0070C0"/>
                </a:solidFill>
              </a:rPr>
              <a:t>Change of Officers/Directors/Trustees or change in the corporate structure (such as changing from INC to LLC)</a:t>
            </a:r>
          </a:p>
          <a:p>
            <a:pPr lvl="0"/>
            <a:r>
              <a:rPr lang="en-US" sz="5600" b="1" dirty="0">
                <a:solidFill>
                  <a:srgbClr val="0070C0"/>
                </a:solidFill>
              </a:rPr>
              <a:t>Renovations or alterations to the premises (Abutter notification requirement.)</a:t>
            </a:r>
          </a:p>
          <a:p>
            <a:pPr lvl="0"/>
            <a:r>
              <a:rPr lang="en-US" sz="5600" b="1" dirty="0">
                <a:solidFill>
                  <a:srgbClr val="0070C0"/>
                </a:solidFill>
              </a:rPr>
              <a:t>Change of Manager  </a:t>
            </a:r>
          </a:p>
          <a:p>
            <a:pPr lvl="0"/>
            <a:r>
              <a:rPr lang="en-US" sz="5600" b="1" dirty="0">
                <a:solidFill>
                  <a:srgbClr val="0070C0"/>
                </a:solidFill>
              </a:rPr>
              <a:t>Change of Hours (including Sundays)</a:t>
            </a:r>
          </a:p>
          <a:p>
            <a:pPr lvl="0"/>
            <a:r>
              <a:rPr lang="en-US" sz="5600" b="1" dirty="0">
                <a:solidFill>
                  <a:srgbClr val="0070C0"/>
                </a:solidFill>
              </a:rPr>
              <a:t>Change of location</a:t>
            </a:r>
          </a:p>
          <a:p>
            <a:endParaRPr lang="en-US" sz="1700" dirty="0"/>
          </a:p>
        </p:txBody>
      </p:sp>
      <p:pic>
        <p:nvPicPr>
          <p:cNvPr id="5" name="Content Placeholder 4">
            <a:extLst>
              <a:ext uri="{FF2B5EF4-FFF2-40B4-BE49-F238E27FC236}">
                <a16:creationId xmlns:a16="http://schemas.microsoft.com/office/drawing/2014/main" id="{3C6AD5E2-35F8-476E-9B61-4C2CF5D91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521" y="1146735"/>
            <a:ext cx="4917858" cy="3949418"/>
          </a:xfrm>
          <a:prstGeom prst="rect">
            <a:avLst/>
          </a:prstGeom>
        </p:spPr>
      </p:pic>
      <p:sp>
        <p:nvSpPr>
          <p:cNvPr id="3" name="Slide Number Placeholder 2">
            <a:extLst>
              <a:ext uri="{FF2B5EF4-FFF2-40B4-BE49-F238E27FC236}">
                <a16:creationId xmlns:a16="http://schemas.microsoft.com/office/drawing/2014/main" id="{622B9665-E93B-FFB9-DD49-ED530C69F572}"/>
              </a:ext>
            </a:extLst>
          </p:cNvPr>
          <p:cNvSpPr>
            <a:spLocks noGrp="1"/>
          </p:cNvSpPr>
          <p:nvPr>
            <p:ph type="sldNum" sz="quarter" idx="12"/>
          </p:nvPr>
        </p:nvSpPr>
        <p:spPr/>
        <p:txBody>
          <a:bodyPr/>
          <a:lstStyle/>
          <a:p>
            <a:fld id="{B2DC25EE-239B-4C5F-AAD1-255A7D5F1EE2}" type="slidenum">
              <a:rPr lang="en-US" smtClean="0"/>
              <a:t>3</a:t>
            </a:fld>
            <a:endParaRPr lang="en-US" dirty="0"/>
          </a:p>
        </p:txBody>
      </p:sp>
    </p:spTree>
    <p:extLst>
      <p:ext uri="{BB962C8B-B14F-4D97-AF65-F5344CB8AC3E}">
        <p14:creationId xmlns:p14="http://schemas.microsoft.com/office/powerpoint/2010/main" val="111119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BF9A0A8-211D-43EF-A98D-0AA4574012B2}"/>
              </a:ext>
            </a:extLst>
          </p:cNvPr>
          <p:cNvSpPr>
            <a:spLocks noGrp="1"/>
          </p:cNvSpPr>
          <p:nvPr>
            <p:ph type="title"/>
          </p:nvPr>
        </p:nvSpPr>
        <p:spPr>
          <a:xfrm>
            <a:off x="1143000" y="385894"/>
            <a:ext cx="9875520" cy="1300293"/>
          </a:xfrm>
        </p:spPr>
        <p:txBody>
          <a:bodyPr>
            <a:normAutofit fontScale="90000"/>
          </a:bodyPr>
          <a:lstStyle/>
          <a:p>
            <a:br>
              <a:rPr lang="en-US" dirty="0"/>
            </a:br>
            <a:r>
              <a:rPr lang="en-US" b="1" dirty="0">
                <a:solidFill>
                  <a:schemeClr val="accent2"/>
                </a:solidFill>
              </a:rPr>
              <a:t>2024 Updates on outdoor patios and seating</a:t>
            </a:r>
            <a:br>
              <a:rPr lang="en-US" b="1" dirty="0">
                <a:solidFill>
                  <a:schemeClr val="accent2"/>
                </a:solidFill>
              </a:rPr>
            </a:br>
            <a:r>
              <a:rPr lang="en-US" b="1" dirty="0">
                <a:solidFill>
                  <a:schemeClr val="accent2"/>
                </a:solidFill>
              </a:rPr>
              <a:t>                            </a:t>
            </a:r>
            <a:r>
              <a:rPr lang="en-US" sz="2200" b="1" dirty="0">
                <a:solidFill>
                  <a:schemeClr val="accent2"/>
                </a:solidFill>
              </a:rPr>
              <a:t>Source: 05/01/24 ABCC Advisory</a:t>
            </a:r>
            <a:br>
              <a:rPr lang="en-US" b="1" dirty="0">
                <a:solidFill>
                  <a:schemeClr val="accent2"/>
                </a:solidFill>
              </a:rPr>
            </a:br>
            <a:endParaRPr lang="en-US" b="1" dirty="0">
              <a:solidFill>
                <a:schemeClr val="accent2"/>
              </a:solidFill>
            </a:endParaRPr>
          </a:p>
        </p:txBody>
      </p:sp>
      <p:sp>
        <p:nvSpPr>
          <p:cNvPr id="16" name="Content Placeholder 15">
            <a:extLst>
              <a:ext uri="{FF2B5EF4-FFF2-40B4-BE49-F238E27FC236}">
                <a16:creationId xmlns:a16="http://schemas.microsoft.com/office/drawing/2014/main" id="{F5EC5D77-EA4A-44F7-B001-EBA2D3D007B1}"/>
              </a:ext>
            </a:extLst>
          </p:cNvPr>
          <p:cNvSpPr>
            <a:spLocks noGrp="1"/>
          </p:cNvSpPr>
          <p:nvPr>
            <p:ph idx="1"/>
          </p:nvPr>
        </p:nvSpPr>
        <p:spPr>
          <a:xfrm>
            <a:off x="805343" y="1602298"/>
            <a:ext cx="10478353" cy="3816990"/>
          </a:xfrm>
        </p:spPr>
        <p:txBody>
          <a:bodyPr>
            <a:normAutofit lnSpcReduction="10000"/>
          </a:bodyPr>
          <a:lstStyle/>
          <a:p>
            <a:pPr lvl="0"/>
            <a:r>
              <a:rPr lang="en-US" b="1" dirty="0">
                <a:solidFill>
                  <a:schemeClr val="accent2"/>
                </a:solidFill>
              </a:rPr>
              <a:t>ABCC approval is no longer required for amendments to add outdoor alcoholic beverage table service areas.</a:t>
            </a:r>
          </a:p>
          <a:p>
            <a:pPr lvl="0"/>
            <a:r>
              <a:rPr lang="en-US" b="1" dirty="0">
                <a:solidFill>
                  <a:schemeClr val="accent2"/>
                </a:solidFill>
              </a:rPr>
              <a:t>Licensees should contact their Local Licensing Authority “LLA” with any questions and apply directly with them.</a:t>
            </a:r>
          </a:p>
          <a:p>
            <a:pPr lvl="0"/>
            <a:r>
              <a:rPr lang="en-US" b="1" dirty="0">
                <a:solidFill>
                  <a:schemeClr val="accent2"/>
                </a:solidFill>
              </a:rPr>
              <a:t>Local Boards must provide the ABCC notice of any amended license and can do so by submitting an updated Licensing Authority Certification form describing the entire licensed premises, including but not limited to the newly approved outdoor alcoholic beverage table service area(s).</a:t>
            </a:r>
          </a:p>
          <a:p>
            <a:pPr lvl="0"/>
            <a:r>
              <a:rPr lang="en-US" b="1" dirty="0">
                <a:solidFill>
                  <a:schemeClr val="accent2"/>
                </a:solidFill>
              </a:rPr>
              <a:t>Nothing in the new law prevents the ABCC “from exercising [its] enforcement authority over an amended license nor limit(s) any appeals that can be submitted to the commission pursuant to section 67 of chapter 138.”</a:t>
            </a:r>
            <a:endParaRPr lang="en-US" dirty="0"/>
          </a:p>
        </p:txBody>
      </p:sp>
      <p:pic>
        <p:nvPicPr>
          <p:cNvPr id="3074" name="Picture 2">
            <a:extLst>
              <a:ext uri="{FF2B5EF4-FFF2-40B4-BE49-F238E27FC236}">
                <a16:creationId xmlns:a16="http://schemas.microsoft.com/office/drawing/2014/main" id="{4593C493-9CC0-4A82-B993-338471FF11F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80933" y="5335698"/>
            <a:ext cx="3311165" cy="125325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6A427C6-D63E-B0DD-F536-B64AE24C6B1B}"/>
              </a:ext>
            </a:extLst>
          </p:cNvPr>
          <p:cNvSpPr>
            <a:spLocks noGrp="1"/>
          </p:cNvSpPr>
          <p:nvPr>
            <p:ph type="sldNum" sz="quarter" idx="12"/>
          </p:nvPr>
        </p:nvSpPr>
        <p:spPr/>
        <p:txBody>
          <a:bodyPr/>
          <a:lstStyle/>
          <a:p>
            <a:fld id="{B2DC25EE-239B-4C5F-AAD1-255A7D5F1EE2}" type="slidenum">
              <a:rPr lang="en-US" smtClean="0"/>
              <a:t>4</a:t>
            </a:fld>
            <a:endParaRPr lang="en-US" dirty="0"/>
          </a:p>
        </p:txBody>
      </p:sp>
    </p:spTree>
    <p:extLst>
      <p:ext uri="{BB962C8B-B14F-4D97-AF65-F5344CB8AC3E}">
        <p14:creationId xmlns:p14="http://schemas.microsoft.com/office/powerpoint/2010/main" val="1580770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lgGrid">
          <a:fgClr>
            <a:schemeClr val="accent1"/>
          </a:fgClr>
          <a:bgClr>
            <a:schemeClr val="accent4">
              <a:lumMod val="75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67C2-383D-4929-8808-AF958A56EC2B}"/>
              </a:ext>
            </a:extLst>
          </p:cNvPr>
          <p:cNvSpPr>
            <a:spLocks noGrp="1"/>
          </p:cNvSpPr>
          <p:nvPr>
            <p:ph type="ctrTitle"/>
          </p:nvPr>
        </p:nvSpPr>
        <p:spPr>
          <a:xfrm>
            <a:off x="1109980" y="882376"/>
            <a:ext cx="9966960" cy="912868"/>
          </a:xfrm>
        </p:spPr>
        <p:txBody>
          <a:bodyPr>
            <a:normAutofit/>
          </a:bodyPr>
          <a:lstStyle/>
          <a:p>
            <a:r>
              <a:rPr lang="en-US" sz="2800" dirty="0"/>
              <a:t>ABCC </a:t>
            </a:r>
            <a:br>
              <a:rPr lang="en-US" sz="2800" dirty="0"/>
            </a:br>
            <a:r>
              <a:rPr lang="en-US" sz="2800" dirty="0"/>
              <a:t>Navigation of Website</a:t>
            </a:r>
          </a:p>
        </p:txBody>
      </p:sp>
      <p:sp>
        <p:nvSpPr>
          <p:cNvPr id="3" name="Subtitle 2">
            <a:extLst>
              <a:ext uri="{FF2B5EF4-FFF2-40B4-BE49-F238E27FC236}">
                <a16:creationId xmlns:a16="http://schemas.microsoft.com/office/drawing/2014/main" id="{9DDCE94E-00A6-4EB1-ADA5-EE7589670B94}"/>
              </a:ext>
            </a:extLst>
          </p:cNvPr>
          <p:cNvSpPr>
            <a:spLocks noGrp="1"/>
          </p:cNvSpPr>
          <p:nvPr>
            <p:ph type="subTitle" idx="1"/>
          </p:nvPr>
        </p:nvSpPr>
        <p:spPr>
          <a:xfrm>
            <a:off x="1709530" y="3743325"/>
            <a:ext cx="8767860" cy="2514861"/>
          </a:xfrm>
        </p:spPr>
        <p:txBody>
          <a:bodyPr>
            <a:normAutofit/>
          </a:bodyPr>
          <a:lstStyle/>
          <a:p>
            <a:r>
              <a:rPr lang="en-US" sz="2400" dirty="0"/>
              <a:t>Applications</a:t>
            </a:r>
          </a:p>
          <a:p>
            <a:r>
              <a:rPr lang="en-US" sz="2400" dirty="0"/>
              <a:t>Commission Advisories</a:t>
            </a:r>
          </a:p>
          <a:p>
            <a:r>
              <a:rPr lang="en-US" sz="2400" dirty="0"/>
              <a:t>Commission Decisions</a:t>
            </a:r>
          </a:p>
          <a:p>
            <a:r>
              <a:rPr lang="en-US" sz="2400" dirty="0"/>
              <a:t>Frequently Asked Questions and Guidelines in Multiple Languages</a:t>
            </a:r>
          </a:p>
        </p:txBody>
      </p:sp>
      <p:sp>
        <p:nvSpPr>
          <p:cNvPr id="4" name="TextBox 3">
            <a:extLst>
              <a:ext uri="{FF2B5EF4-FFF2-40B4-BE49-F238E27FC236}">
                <a16:creationId xmlns:a16="http://schemas.microsoft.com/office/drawing/2014/main" id="{195D81A3-C540-450A-9B21-5D9A57F9F198}"/>
              </a:ext>
            </a:extLst>
          </p:cNvPr>
          <p:cNvSpPr txBox="1"/>
          <p:nvPr/>
        </p:nvSpPr>
        <p:spPr>
          <a:xfrm>
            <a:off x="989902" y="2306972"/>
            <a:ext cx="10326848" cy="523220"/>
          </a:xfrm>
          <a:prstGeom prst="rect">
            <a:avLst/>
          </a:prstGeom>
          <a:noFill/>
        </p:spPr>
        <p:txBody>
          <a:bodyPr wrap="square" rtlCol="0">
            <a:spAutoFit/>
          </a:bodyPr>
          <a:lstStyle/>
          <a:p>
            <a:r>
              <a:rPr lang="en-US" sz="2800" dirty="0"/>
              <a:t>https://www.mass.gov/orgs/alcoholic-beverages-control-commission</a:t>
            </a:r>
          </a:p>
        </p:txBody>
      </p:sp>
      <p:sp>
        <p:nvSpPr>
          <p:cNvPr id="5" name="Slide Number Placeholder 4">
            <a:extLst>
              <a:ext uri="{FF2B5EF4-FFF2-40B4-BE49-F238E27FC236}">
                <a16:creationId xmlns:a16="http://schemas.microsoft.com/office/drawing/2014/main" id="{077F7ACE-24DA-3252-050A-EF24B7B68F5A}"/>
              </a:ext>
            </a:extLst>
          </p:cNvPr>
          <p:cNvSpPr>
            <a:spLocks noGrp="1"/>
          </p:cNvSpPr>
          <p:nvPr>
            <p:ph type="sldNum" sz="quarter" idx="12"/>
          </p:nvPr>
        </p:nvSpPr>
        <p:spPr/>
        <p:txBody>
          <a:bodyPr/>
          <a:lstStyle/>
          <a:p>
            <a:fld id="{B2DC25EE-239B-4C5F-AAD1-255A7D5F1EE2}" type="slidenum">
              <a:rPr lang="en-US" smtClean="0"/>
              <a:t>5</a:t>
            </a:fld>
            <a:endParaRPr lang="en-US" dirty="0"/>
          </a:p>
        </p:txBody>
      </p:sp>
    </p:spTree>
    <p:extLst>
      <p:ext uri="{BB962C8B-B14F-4D97-AF65-F5344CB8AC3E}">
        <p14:creationId xmlns:p14="http://schemas.microsoft.com/office/powerpoint/2010/main" val="1090482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71BB-1F00-4C7B-9A4F-4EC0FA287E50}"/>
              </a:ext>
            </a:extLst>
          </p:cNvPr>
          <p:cNvSpPr>
            <a:spLocks noGrp="1"/>
          </p:cNvSpPr>
          <p:nvPr>
            <p:ph type="title"/>
          </p:nvPr>
        </p:nvSpPr>
        <p:spPr>
          <a:xfrm>
            <a:off x="841247" y="978619"/>
            <a:ext cx="3872866" cy="1106424"/>
          </a:xfrm>
        </p:spPr>
        <p:txBody>
          <a:bodyPr vert="horz" lIns="91440" tIns="45720" rIns="91440" bIns="45720" rtlCol="0">
            <a:noAutofit/>
          </a:bodyPr>
          <a:lstStyle/>
          <a:p>
            <a:r>
              <a:rPr lang="en-US" sz="2800" b="1" dirty="0">
                <a:solidFill>
                  <a:srgbClr val="0070C0"/>
                </a:solidFill>
              </a:rPr>
              <a:t>Purchasing alcohol from authorized sources:</a:t>
            </a:r>
          </a:p>
        </p:txBody>
      </p:sp>
      <p:sp>
        <p:nvSpPr>
          <p:cNvPr id="23" name="Content Placeholder 22">
            <a:extLst>
              <a:ext uri="{FF2B5EF4-FFF2-40B4-BE49-F238E27FC236}">
                <a16:creationId xmlns:a16="http://schemas.microsoft.com/office/drawing/2014/main" id="{7FA25BDB-CBD2-4C76-BF93-57631DB5789E}"/>
              </a:ext>
            </a:extLst>
          </p:cNvPr>
          <p:cNvSpPr>
            <a:spLocks noGrp="1"/>
          </p:cNvSpPr>
          <p:nvPr>
            <p:ph idx="1"/>
          </p:nvPr>
        </p:nvSpPr>
        <p:spPr>
          <a:xfrm>
            <a:off x="841247" y="2359152"/>
            <a:ext cx="3410712" cy="3425043"/>
          </a:xfrm>
        </p:spPr>
        <p:txBody>
          <a:bodyPr>
            <a:normAutofit lnSpcReduction="10000"/>
          </a:bodyPr>
          <a:lstStyle/>
          <a:p>
            <a:pPr marL="0" indent="0">
              <a:buNone/>
            </a:pPr>
            <a:r>
              <a:rPr lang="en-US" sz="2400" b="1" dirty="0">
                <a:solidFill>
                  <a:srgbClr val="0070C0"/>
                </a:solidFill>
              </a:rPr>
              <a:t>Restaurants, clubs and package stores </a:t>
            </a:r>
            <a:r>
              <a:rPr lang="en-US" sz="2400" b="1" u="sng" dirty="0">
                <a:solidFill>
                  <a:srgbClr val="0070C0"/>
                </a:solidFill>
              </a:rPr>
              <a:t>cannot</a:t>
            </a:r>
            <a:r>
              <a:rPr lang="en-US" sz="2400" b="1" dirty="0">
                <a:solidFill>
                  <a:srgbClr val="0070C0"/>
                </a:solidFill>
              </a:rPr>
              <a:t> purchase any alcohol from a package store, big box store and/or out-of-state entities. Alcohol must be purchased from a licensed wholesaler.</a:t>
            </a:r>
          </a:p>
          <a:p>
            <a:pPr marL="0" indent="0">
              <a:buNone/>
            </a:pPr>
            <a:r>
              <a:rPr lang="en-US" sz="2200" b="1" dirty="0">
                <a:solidFill>
                  <a:srgbClr val="0070C0"/>
                </a:solidFill>
              </a:rPr>
              <a:t>       MGL c. 138 §23</a:t>
            </a:r>
          </a:p>
        </p:txBody>
      </p:sp>
      <p:pic>
        <p:nvPicPr>
          <p:cNvPr id="5" name="Content Placeholder 4">
            <a:extLst>
              <a:ext uri="{FF2B5EF4-FFF2-40B4-BE49-F238E27FC236}">
                <a16:creationId xmlns:a16="http://schemas.microsoft.com/office/drawing/2014/main" id="{0C710412-55CB-467F-A622-7C3EACAE2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074" y="1162388"/>
            <a:ext cx="5933965" cy="4439150"/>
          </a:xfrm>
          <a:prstGeom prst="rect">
            <a:avLst/>
          </a:prstGeom>
        </p:spPr>
      </p:pic>
      <p:sp>
        <p:nvSpPr>
          <p:cNvPr id="3" name="Slide Number Placeholder 2">
            <a:extLst>
              <a:ext uri="{FF2B5EF4-FFF2-40B4-BE49-F238E27FC236}">
                <a16:creationId xmlns:a16="http://schemas.microsoft.com/office/drawing/2014/main" id="{DA9FAAAA-6C04-3556-15B1-BEE69F6BC63F}"/>
              </a:ext>
            </a:extLst>
          </p:cNvPr>
          <p:cNvSpPr>
            <a:spLocks noGrp="1"/>
          </p:cNvSpPr>
          <p:nvPr>
            <p:ph type="sldNum" sz="quarter" idx="12"/>
          </p:nvPr>
        </p:nvSpPr>
        <p:spPr/>
        <p:txBody>
          <a:bodyPr/>
          <a:lstStyle/>
          <a:p>
            <a:fld id="{B2DC25EE-239B-4C5F-AAD1-255A7D5F1EE2}" type="slidenum">
              <a:rPr lang="en-US" smtClean="0"/>
              <a:t>6</a:t>
            </a:fld>
            <a:endParaRPr lang="en-US" dirty="0"/>
          </a:p>
        </p:txBody>
      </p:sp>
    </p:spTree>
    <p:extLst>
      <p:ext uri="{BB962C8B-B14F-4D97-AF65-F5344CB8AC3E}">
        <p14:creationId xmlns:p14="http://schemas.microsoft.com/office/powerpoint/2010/main" val="3731849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F02F-4E13-499A-803A-958AAA2A445E}"/>
              </a:ext>
            </a:extLst>
          </p:cNvPr>
          <p:cNvSpPr>
            <a:spLocks noGrp="1"/>
          </p:cNvSpPr>
          <p:nvPr>
            <p:ph type="title"/>
          </p:nvPr>
        </p:nvSpPr>
        <p:spPr>
          <a:xfrm>
            <a:off x="1115568" y="548640"/>
            <a:ext cx="10168128" cy="1020101"/>
          </a:xfrm>
        </p:spPr>
        <p:txBody>
          <a:bodyPr>
            <a:normAutofit/>
          </a:bodyPr>
          <a:lstStyle/>
          <a:p>
            <a:pPr algn="ctr"/>
            <a:r>
              <a:rPr lang="en-US" sz="2400" b="1" dirty="0"/>
              <a:t>Section 12 and Section 15 Licensees with Same Owner Entity</a:t>
            </a:r>
          </a:p>
        </p:txBody>
      </p:sp>
      <p:sp>
        <p:nvSpPr>
          <p:cNvPr id="3" name="Content Placeholder 2">
            <a:extLst>
              <a:ext uri="{FF2B5EF4-FFF2-40B4-BE49-F238E27FC236}">
                <a16:creationId xmlns:a16="http://schemas.microsoft.com/office/drawing/2014/main" id="{A1FD26BD-23DB-4538-8C52-0369DA0C664B}"/>
              </a:ext>
            </a:extLst>
          </p:cNvPr>
          <p:cNvSpPr>
            <a:spLocks noGrp="1"/>
          </p:cNvSpPr>
          <p:nvPr>
            <p:ph idx="1"/>
          </p:nvPr>
        </p:nvSpPr>
        <p:spPr>
          <a:xfrm>
            <a:off x="1115568" y="2189527"/>
            <a:ext cx="10168128" cy="3982673"/>
          </a:xfrm>
        </p:spPr>
        <p:txBody>
          <a:bodyPr/>
          <a:lstStyle/>
          <a:p>
            <a:r>
              <a:rPr lang="en-US" dirty="0"/>
              <a:t>Alcohol cannot be transferred between entities.</a:t>
            </a:r>
          </a:p>
          <a:p>
            <a:r>
              <a:rPr lang="en-US" dirty="0"/>
              <a:t>Each entity is its own business.</a:t>
            </a:r>
          </a:p>
          <a:p>
            <a:r>
              <a:rPr lang="en-US" dirty="0"/>
              <a:t>If this action occurs, the Licensee is acting as a wholesaler and this is a violation.</a:t>
            </a:r>
          </a:p>
        </p:txBody>
      </p:sp>
      <p:pic>
        <p:nvPicPr>
          <p:cNvPr id="4098" name="Picture 2">
            <a:extLst>
              <a:ext uri="{FF2B5EF4-FFF2-40B4-BE49-F238E27FC236}">
                <a16:creationId xmlns:a16="http://schemas.microsoft.com/office/drawing/2014/main" id="{9E169C29-A276-4330-921C-BAD92319B4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56943" y="3959605"/>
            <a:ext cx="1875349" cy="176168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2A812A1-2C6C-0ACC-1083-B469A0C95A19}"/>
              </a:ext>
            </a:extLst>
          </p:cNvPr>
          <p:cNvSpPr>
            <a:spLocks noGrp="1"/>
          </p:cNvSpPr>
          <p:nvPr>
            <p:ph type="sldNum" sz="quarter" idx="12"/>
          </p:nvPr>
        </p:nvSpPr>
        <p:spPr/>
        <p:txBody>
          <a:bodyPr/>
          <a:lstStyle/>
          <a:p>
            <a:fld id="{B2DC25EE-239B-4C5F-AAD1-255A7D5F1EE2}" type="slidenum">
              <a:rPr lang="en-US" smtClean="0"/>
              <a:t>7</a:t>
            </a:fld>
            <a:endParaRPr lang="en-US" dirty="0"/>
          </a:p>
        </p:txBody>
      </p:sp>
    </p:spTree>
    <p:extLst>
      <p:ext uri="{BB962C8B-B14F-4D97-AF65-F5344CB8AC3E}">
        <p14:creationId xmlns:p14="http://schemas.microsoft.com/office/powerpoint/2010/main" val="232516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7E05-0538-4DC6-8B28-EF7DEFE0AA54}"/>
              </a:ext>
            </a:extLst>
          </p:cNvPr>
          <p:cNvSpPr>
            <a:spLocks noGrp="1"/>
          </p:cNvSpPr>
          <p:nvPr>
            <p:ph type="title"/>
          </p:nvPr>
        </p:nvSpPr>
        <p:spPr>
          <a:xfrm>
            <a:off x="612648" y="674285"/>
            <a:ext cx="6268770" cy="1069955"/>
          </a:xfrm>
        </p:spPr>
        <p:txBody>
          <a:bodyPr vert="horz" lIns="91440" tIns="45720" rIns="91440" bIns="45720" rtlCol="0" anchor="b">
            <a:normAutofit/>
          </a:bodyPr>
          <a:lstStyle/>
          <a:p>
            <a:r>
              <a:rPr lang="en-US" sz="2800" b="1" dirty="0">
                <a:solidFill>
                  <a:srgbClr val="0070C0"/>
                </a:solidFill>
              </a:rPr>
              <a:t>Delivery of alcohol:</a:t>
            </a:r>
            <a:br>
              <a:rPr lang="en-US" sz="2800" b="1" dirty="0">
                <a:solidFill>
                  <a:srgbClr val="0070C0"/>
                </a:solidFill>
              </a:rPr>
            </a:br>
            <a:endParaRPr lang="en-US" sz="2800" b="1" dirty="0">
              <a:solidFill>
                <a:srgbClr val="0070C0"/>
              </a:solidFill>
            </a:endParaRPr>
          </a:p>
        </p:txBody>
      </p:sp>
      <p:sp>
        <p:nvSpPr>
          <p:cNvPr id="27" name="Content Placeholder 26">
            <a:extLst>
              <a:ext uri="{FF2B5EF4-FFF2-40B4-BE49-F238E27FC236}">
                <a16:creationId xmlns:a16="http://schemas.microsoft.com/office/drawing/2014/main" id="{EB4FB8E6-07E7-46AA-83AC-FB93859E8618}"/>
              </a:ext>
            </a:extLst>
          </p:cNvPr>
          <p:cNvSpPr>
            <a:spLocks noGrp="1"/>
          </p:cNvSpPr>
          <p:nvPr>
            <p:ph idx="1"/>
          </p:nvPr>
        </p:nvSpPr>
        <p:spPr>
          <a:xfrm>
            <a:off x="419701" y="1744240"/>
            <a:ext cx="6268770" cy="4361435"/>
          </a:xfrm>
        </p:spPr>
        <p:txBody>
          <a:bodyPr>
            <a:normAutofit fontScale="85000" lnSpcReduction="20000"/>
          </a:bodyPr>
          <a:lstStyle/>
          <a:p>
            <a:pPr lvl="0"/>
            <a:r>
              <a:rPr lang="en-US" sz="1800" b="1" dirty="0">
                <a:solidFill>
                  <a:srgbClr val="0070C0"/>
                </a:solidFill>
              </a:rPr>
              <a:t>A Section 15 licensee is allowed to deliver to Massachusetts consumers if the entity holds a Section 22 transportation permit.  They may also use third parties licensed pursuant to M.G.L. c. 138, Section 22 as an express transportation licensee.</a:t>
            </a:r>
          </a:p>
          <a:p>
            <a:r>
              <a:rPr lang="en-US" sz="1800" b="1" dirty="0">
                <a:solidFill>
                  <a:srgbClr val="0070C0"/>
                </a:solidFill>
              </a:rPr>
              <a:t>Takeaway/delivery of mixed drinks (Mixed Drinks To-Go): Section 12 establishments licensed for on-premises consumption of mixed drinks may permanently continue takeaway and delivery sales of mixed drinks.  All mixed drinks sold for takeaway/delivery must be sold with food and at the same price/proportion as mixed drinks for on-premises consumption.  Beer and wine by themselves are not included nor are unopened “ready to drink” cocktails.</a:t>
            </a:r>
          </a:p>
          <a:p>
            <a:r>
              <a:rPr lang="en-US" sz="1800" b="1" dirty="0">
                <a:solidFill>
                  <a:srgbClr val="0070C0"/>
                </a:solidFill>
              </a:rPr>
              <a:t>A Section 12 licensee is allowed to deliver mixed drinks to Massachusetts consumers if the entity holds a Section 22 transportation permit.  They may also use third parties licensed pursuant to M.G.L. c. 138, Section 22 as an express transportation licensee.</a:t>
            </a:r>
          </a:p>
          <a:p>
            <a:pPr lvl="0"/>
            <a:r>
              <a:rPr lang="en-US" sz="1800" b="1" dirty="0">
                <a:solidFill>
                  <a:srgbClr val="0070C0"/>
                </a:solidFill>
              </a:rPr>
              <a:t>Sale and delivery of the alcohol extends to the front door of the home to which alcohol is being delivered.</a:t>
            </a:r>
          </a:p>
          <a:p>
            <a:pPr lvl="0"/>
            <a:r>
              <a:rPr lang="en-US" sz="1800" b="1" dirty="0">
                <a:solidFill>
                  <a:srgbClr val="0070C0"/>
                </a:solidFill>
              </a:rPr>
              <a:t>Licensee’s Delivery Agent must verify the legal age and check ID of recipient at the time of delivery.</a:t>
            </a:r>
            <a:r>
              <a:rPr lang="en-US" sz="1800" b="1" u="sng" dirty="0">
                <a:solidFill>
                  <a:srgbClr val="0070C0"/>
                </a:solidFill>
              </a:rPr>
              <a:t> </a:t>
            </a:r>
            <a:endParaRPr lang="en-US" sz="1800" b="1" dirty="0">
              <a:solidFill>
                <a:srgbClr val="0070C0"/>
              </a:solidFill>
            </a:endParaRPr>
          </a:p>
          <a:p>
            <a:endParaRPr lang="en-US" sz="1800" dirty="0"/>
          </a:p>
        </p:txBody>
      </p:sp>
      <p:pic>
        <p:nvPicPr>
          <p:cNvPr id="5" name="Content Placeholder 4">
            <a:extLst>
              <a:ext uri="{FF2B5EF4-FFF2-40B4-BE49-F238E27FC236}">
                <a16:creationId xmlns:a16="http://schemas.microsoft.com/office/drawing/2014/main" id="{A7554CBE-83C6-41F3-B630-A18DD8D38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426" y="1986674"/>
            <a:ext cx="4817509" cy="3284287"/>
          </a:xfrm>
          <a:prstGeom prst="rect">
            <a:avLst/>
          </a:prstGeom>
        </p:spPr>
      </p:pic>
      <p:sp>
        <p:nvSpPr>
          <p:cNvPr id="3" name="Slide Number Placeholder 2">
            <a:extLst>
              <a:ext uri="{FF2B5EF4-FFF2-40B4-BE49-F238E27FC236}">
                <a16:creationId xmlns:a16="http://schemas.microsoft.com/office/drawing/2014/main" id="{EA2A5776-4EF9-ECCF-5331-7091B144B408}"/>
              </a:ext>
            </a:extLst>
          </p:cNvPr>
          <p:cNvSpPr>
            <a:spLocks noGrp="1"/>
          </p:cNvSpPr>
          <p:nvPr>
            <p:ph type="sldNum" sz="quarter" idx="12"/>
          </p:nvPr>
        </p:nvSpPr>
        <p:spPr/>
        <p:txBody>
          <a:bodyPr/>
          <a:lstStyle/>
          <a:p>
            <a:fld id="{B2DC25EE-239B-4C5F-AAD1-255A7D5F1EE2}" type="slidenum">
              <a:rPr lang="en-US" smtClean="0"/>
              <a:t>8</a:t>
            </a:fld>
            <a:endParaRPr lang="en-US" dirty="0"/>
          </a:p>
        </p:txBody>
      </p:sp>
    </p:spTree>
    <p:extLst>
      <p:ext uri="{BB962C8B-B14F-4D97-AF65-F5344CB8AC3E}">
        <p14:creationId xmlns:p14="http://schemas.microsoft.com/office/powerpoint/2010/main" val="140079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FC0B-B1FC-44B7-866A-BBF937D25594}"/>
              </a:ext>
            </a:extLst>
          </p:cNvPr>
          <p:cNvSpPr>
            <a:spLocks noGrp="1"/>
          </p:cNvSpPr>
          <p:nvPr>
            <p:ph type="title"/>
          </p:nvPr>
        </p:nvSpPr>
        <p:spPr>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a:t>COMPLIANCE CHECKS</a:t>
            </a:r>
          </a:p>
        </p:txBody>
      </p:sp>
      <p:sp>
        <p:nvSpPr>
          <p:cNvPr id="3" name="Content Placeholder 2">
            <a:extLst>
              <a:ext uri="{FF2B5EF4-FFF2-40B4-BE49-F238E27FC236}">
                <a16:creationId xmlns:a16="http://schemas.microsoft.com/office/drawing/2014/main" id="{D0EBA4F8-8C2A-4202-9EDC-B4326BE9622C}"/>
              </a:ext>
            </a:extLst>
          </p:cNvPr>
          <p:cNvSpPr>
            <a:spLocks noGrp="1"/>
          </p:cNvSpPr>
          <p:nvPr>
            <p:ph idx="1"/>
          </p:nvPr>
        </p:nvSpPr>
        <p:spPr>
          <a:xfrm>
            <a:off x="1115568" y="2181138"/>
            <a:ext cx="10168128" cy="2860645"/>
          </a:xfrm>
        </p:spPr>
        <p:txBody>
          <a:bodyPr/>
          <a:lstStyle/>
          <a:p>
            <a:r>
              <a:rPr lang="en-US" dirty="0"/>
              <a:t>Compliance Checks are a training tool required by law.</a:t>
            </a:r>
          </a:p>
          <a:p>
            <a:r>
              <a:rPr lang="en-US" dirty="0"/>
              <a:t>Municipality and ABCC must conduct compliance checks.</a:t>
            </a:r>
          </a:p>
          <a:p>
            <a:r>
              <a:rPr lang="en-US" dirty="0"/>
              <a:t>Compliance checks are intended to help the licensee comply with the law and local regulations.</a:t>
            </a:r>
          </a:p>
        </p:txBody>
      </p:sp>
      <p:pic>
        <p:nvPicPr>
          <p:cNvPr id="6" name="Picture 5">
            <a:extLst>
              <a:ext uri="{FF2B5EF4-FFF2-40B4-BE49-F238E27FC236}">
                <a16:creationId xmlns:a16="http://schemas.microsoft.com/office/drawing/2014/main" id="{6A52B1D7-CE5B-4F07-BABF-BD6941CA2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008" y="4886383"/>
            <a:ext cx="2631233" cy="1457701"/>
          </a:xfrm>
          <a:prstGeom prst="rect">
            <a:avLst/>
          </a:prstGeom>
        </p:spPr>
      </p:pic>
      <p:sp>
        <p:nvSpPr>
          <p:cNvPr id="4" name="Slide Number Placeholder 3">
            <a:extLst>
              <a:ext uri="{FF2B5EF4-FFF2-40B4-BE49-F238E27FC236}">
                <a16:creationId xmlns:a16="http://schemas.microsoft.com/office/drawing/2014/main" id="{8E0B61C5-7A6F-1F57-3E83-B6FCDFFB011A}"/>
              </a:ext>
            </a:extLst>
          </p:cNvPr>
          <p:cNvSpPr>
            <a:spLocks noGrp="1"/>
          </p:cNvSpPr>
          <p:nvPr>
            <p:ph type="sldNum" sz="quarter" idx="12"/>
          </p:nvPr>
        </p:nvSpPr>
        <p:spPr/>
        <p:txBody>
          <a:bodyPr/>
          <a:lstStyle/>
          <a:p>
            <a:fld id="{B2DC25EE-239B-4C5F-AAD1-255A7D5F1EE2}" type="slidenum">
              <a:rPr lang="en-US" smtClean="0"/>
              <a:t>9</a:t>
            </a:fld>
            <a:endParaRPr lang="en-US" dirty="0"/>
          </a:p>
        </p:txBody>
      </p:sp>
    </p:spTree>
    <p:extLst>
      <p:ext uri="{BB962C8B-B14F-4D97-AF65-F5344CB8AC3E}">
        <p14:creationId xmlns:p14="http://schemas.microsoft.com/office/powerpoint/2010/main" val="3254887282"/>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1681</TotalTime>
  <Words>3117</Words>
  <Application>Microsoft Office PowerPoint</Application>
  <PresentationFormat>Widescreen</PresentationFormat>
  <Paragraphs>203</Paragraphs>
  <Slides>27</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Aptos</vt:lpstr>
      <vt:lpstr>Arial</vt:lpstr>
      <vt:lpstr>Arial Black</vt:lpstr>
      <vt:lpstr>Calibri</vt:lpstr>
      <vt:lpstr>Corbel</vt:lpstr>
      <vt:lpstr>Source Sans Pro Web</vt:lpstr>
      <vt:lpstr>Times New Roman</vt:lpstr>
      <vt:lpstr>Verdana</vt:lpstr>
      <vt:lpstr>Wingdings</vt:lpstr>
      <vt:lpstr>Basis</vt:lpstr>
      <vt:lpstr>LICENSEE Alcohol Seminar</vt:lpstr>
      <vt:lpstr>                                 WELCOME!                       TODAY’S SPEAKERS:</vt:lpstr>
      <vt:lpstr>Changes to an existing license: </vt:lpstr>
      <vt:lpstr> 2024 Updates on outdoor patios and seating                             Source: 05/01/24 ABCC Advisory </vt:lpstr>
      <vt:lpstr>ABCC  Navigation of Website</vt:lpstr>
      <vt:lpstr>Purchasing alcohol from authorized sources:</vt:lpstr>
      <vt:lpstr>Section 12 and Section 15 Licensees with Same Owner Entity</vt:lpstr>
      <vt:lpstr>Delivery of alcohol: </vt:lpstr>
      <vt:lpstr>COMPLIANCE CHECKS</vt:lpstr>
      <vt:lpstr>  ALCOHOL SALES AND SERVICE REQUIRES THE LICENSEE TO CHECK IDs</vt:lpstr>
      <vt:lpstr>OVERSERVING COMES BACK TO THE LICENSEE  “last place of drink”  MGL c. 90 § 24J   Prior to sentencing for conviction of DUI or guilty plea for DUI,  the guilty party must identify the name and location of the last place at which the individual was served.     </vt:lpstr>
      <vt:lpstr>Hours of Operation “Last Call”</vt:lpstr>
      <vt:lpstr>ABCC, Police, Fire, City Inspectors are authorized to inspect the licensed premises at any time.  Police Department has authority to investigate potential violations of the law at a licensed premises on behalf of the Board, and conduct enforcement.  The Licensee should ensure that  staff is aware and prepared to assist in allowing inspection of the licensed premises and responsive to questions during inspection.   </vt:lpstr>
      <vt:lpstr>On May 29, 2024, the Massachusetts Department of Public Health and the Massachusetts Department of Agricultural Resources issued a joint notice regarding food and beverages containing hemp derived CBD and/or THC.   Please be advised that it is unlawful to manufacture and/or sell food or beverages containing hemp derived CBD and/or THC.  This applies to alcoholic and non-alcoholic beverages.  These products must be taken off the shelf immediately.  Any licensee found in violation of importing, manufacturing, transporting, selling, and/or possessing on its licensed premises food and/or beverages containing hemp derived CBD and/or THC faces potential suspension or revocation of its license.  Wholesalers must retrieve all food and beverages containing hemp derived CBD and/or THC sold and/or delivered by them to retail licensed premises at or before their next delivery to each establishment.  This Advisory does not apply to marijuana products manufactured under the jurisdiction of the Cannabis Control Commission. </vt:lpstr>
      <vt:lpstr>OTHER ISSUES</vt:lpstr>
      <vt:lpstr> Know the Requirements for Club Licenses MGL c. 138, §12 </vt:lpstr>
      <vt:lpstr>Working Together Connect with the Police Department for Assistance</vt:lpstr>
      <vt:lpstr>Department of Industrial Accidents https://www.mass.gov/orgs/department-of-industrial-accidents</vt:lpstr>
      <vt:lpstr>An Overview of the Fair Labor Standards Act (FLSA) with focus on the MA restaurant industry.</vt:lpstr>
      <vt:lpstr>FLSA in the restaurant industry </vt:lpstr>
      <vt:lpstr>  Common violations in the restaurant industry:  Federal minimum wage for tipped employee is $2.13 per hour plus tips; hourly minimum wage is $7.25.  MA state minimum wage for tipped employees is $6.75 per hour plus tips;  hourly minimum wage is $15 The employer must comply with both federal and state regulations thus: minimum wage for tipped employees is $6.75 per hour plus tips;  hourly minimum wage is $15.00. Tips are the property of the employee. Tip Pool. _________________________________________________________________  MA state law does not require overtime pay in the hospitality industry. Federal law requires overtime be paid at time and ½ the employees’ regular rate of pay for all hours worked over 40 in a workweek.  The employer must comply with both state and federal regulations, thus: overtime must be paid at time and ½ the employees’ regular rate of pay for all hours worked over 40 in a workweek.  </vt:lpstr>
      <vt:lpstr>If a tipped employee works overtime, the tipped employee must be paid $14.25 per hour plus tips for all hours worked over 40 in a work week.    ($6.75 PLUS half time of $15 or $7.50 which = $14.25) A common error – employer pays time and ½ of $6.75 which is incorrect. ___________________________________________________________________________  Not all salaried employees are exempt from overtime pay. Kitchen employees such as prep cooks, line cooks, dishwashers are not exempt form overtime pay and must be paid time and ½ their regular rate of pay for all hours worked over 40 in a work week.  Example…if a line cook receives a weekly salary of $1000 for all hours worked, and works 50 hours in a workweek, the regular rate of pay would be $1000 divided by 50 hours or $20 per hour.  The employee needs to be paid half time of $20 or $10 for 10 hours of overtime or an additional $100 for the week.  Only managers of 2 or more full time employees, and chefs are exempt from overtime pay if they receive a guarantee of $684 per week, every week.  Labor laws cover all workers, regardless of immigration status  </vt:lpstr>
      <vt:lpstr>Child Labor </vt:lpstr>
      <vt:lpstr>Rest and Meal Periods</vt:lpstr>
      <vt:lpstr>Misclassification</vt:lpstr>
      <vt:lpstr> FIND ABCC information and resources and FAQs in Multiple Languages ONLINE  Website Resources: ABCC: https://www.mass.gov/orgs/alcoholic-beverages-control-commission  Frequently Asked Questions https://www.mass.gov/doc/faqsenglish/download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City of Framingham Alcohol Licensee Seminar</dc:title>
  <dc:creator>Amanda Zuretti</dc:creator>
  <cp:lastModifiedBy>Gill, Kyle E. (TRE)</cp:lastModifiedBy>
  <cp:revision>160</cp:revision>
  <cp:lastPrinted>2024-03-08T17:00:11Z</cp:lastPrinted>
  <dcterms:created xsi:type="dcterms:W3CDTF">2020-01-29T16:35:15Z</dcterms:created>
  <dcterms:modified xsi:type="dcterms:W3CDTF">2024-07-01T16:01:18Z</dcterms:modified>
</cp:coreProperties>
</file>