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5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6" r:id="rId1"/>
    <p:sldMasterId id="2147483898" r:id="rId2"/>
    <p:sldMasterId id="2147483911" r:id="rId3"/>
    <p:sldMasterId id="2147483924" r:id="rId4"/>
    <p:sldMasterId id="2147483937" r:id="rId5"/>
    <p:sldMasterId id="2147484254" r:id="rId6"/>
    <p:sldMasterId id="2147484785" r:id="rId7"/>
    <p:sldMasterId id="2147484798" r:id="rId8"/>
    <p:sldMasterId id="2147485091" r:id="rId9"/>
    <p:sldMasterId id="2147485104" r:id="rId10"/>
  </p:sldMasterIdLst>
  <p:notesMasterIdLst>
    <p:notesMasterId r:id="rId67"/>
  </p:notesMasterIdLst>
  <p:handoutMasterIdLst>
    <p:handoutMasterId r:id="rId68"/>
  </p:handoutMasterIdLst>
  <p:sldIdLst>
    <p:sldId id="729" r:id="rId11"/>
    <p:sldId id="989" r:id="rId12"/>
    <p:sldId id="943" r:id="rId13"/>
    <p:sldId id="990" r:id="rId14"/>
    <p:sldId id="991" r:id="rId15"/>
    <p:sldId id="945" r:id="rId16"/>
    <p:sldId id="946" r:id="rId17"/>
    <p:sldId id="992" r:id="rId18"/>
    <p:sldId id="993" r:id="rId19"/>
    <p:sldId id="994" r:id="rId20"/>
    <p:sldId id="949" r:id="rId21"/>
    <p:sldId id="950" r:id="rId22"/>
    <p:sldId id="951" r:id="rId23"/>
    <p:sldId id="952" r:id="rId24"/>
    <p:sldId id="953" r:id="rId25"/>
    <p:sldId id="954" r:id="rId26"/>
    <p:sldId id="955" r:id="rId27"/>
    <p:sldId id="956" r:id="rId28"/>
    <p:sldId id="957" r:id="rId29"/>
    <p:sldId id="958" r:id="rId30"/>
    <p:sldId id="995" r:id="rId31"/>
    <p:sldId id="959" r:id="rId32"/>
    <p:sldId id="1011" r:id="rId33"/>
    <p:sldId id="961" r:id="rId34"/>
    <p:sldId id="962" r:id="rId35"/>
    <p:sldId id="1004" r:id="rId36"/>
    <p:sldId id="1006" r:id="rId37"/>
    <p:sldId id="963" r:id="rId38"/>
    <p:sldId id="964" r:id="rId39"/>
    <p:sldId id="1012" r:id="rId40"/>
    <p:sldId id="1013" r:id="rId41"/>
    <p:sldId id="1009" r:id="rId42"/>
    <p:sldId id="1010" r:id="rId43"/>
    <p:sldId id="967" r:id="rId44"/>
    <p:sldId id="996" r:id="rId45"/>
    <p:sldId id="970" r:id="rId46"/>
    <p:sldId id="997" r:id="rId47"/>
    <p:sldId id="971" r:id="rId48"/>
    <p:sldId id="972" r:id="rId49"/>
    <p:sldId id="973" r:id="rId50"/>
    <p:sldId id="974" r:id="rId51"/>
    <p:sldId id="1002" r:id="rId52"/>
    <p:sldId id="1001" r:id="rId53"/>
    <p:sldId id="1000" r:id="rId54"/>
    <p:sldId id="977" r:id="rId55"/>
    <p:sldId id="978" r:id="rId56"/>
    <p:sldId id="975" r:id="rId57"/>
    <p:sldId id="979" r:id="rId58"/>
    <p:sldId id="999" r:id="rId59"/>
    <p:sldId id="1003" r:id="rId60"/>
    <p:sldId id="982" r:id="rId61"/>
    <p:sldId id="983" r:id="rId62"/>
    <p:sldId id="984" r:id="rId63"/>
    <p:sldId id="985" r:id="rId64"/>
    <p:sldId id="987" r:id="rId65"/>
    <p:sldId id="1016" r:id="rId66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6">
          <p15:clr>
            <a:srgbClr val="A4A3A4"/>
          </p15:clr>
        </p15:guide>
        <p15:guide id="2" orient="horz" pos="1261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pos="392">
          <p15:clr>
            <a:srgbClr val="A4A3A4"/>
          </p15:clr>
        </p15:guide>
        <p15:guide id="5" orient="horz" pos="3132">
          <p15:clr>
            <a:srgbClr val="A4A3A4"/>
          </p15:clr>
        </p15:guide>
        <p15:guide id="6" orient="horz" pos="946">
          <p15:clr>
            <a:srgbClr val="A4A3A4"/>
          </p15:clr>
        </p15:guide>
        <p15:guide id="7" orient="horz" pos="10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5" userDrawn="1">
          <p15:clr>
            <a:srgbClr val="A4A3A4"/>
          </p15:clr>
        </p15:guide>
        <p15:guide id="2" pos="3359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328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wang" initials="" lastIdx="10" clrIdx="0"/>
  <p:cmAuthor id="1" name="Dana Roth" initials="DR" lastIdx="0" clrIdx="1"/>
  <p:cmAuthor id="2" name="Dana Pomeroy Roth" initials="DPR" lastIdx="3" clrIdx="2"/>
  <p:cmAuthor id="3" name="RHD" initials="RHD" lastIdx="4" clrIdx="3"/>
  <p:cmAuthor id="4" name="Richard Dougherty" initials="RHD" lastIdx="6" clrIdx="4"/>
  <p:cmAuthor id="5" name="KT" initials="K" lastIdx="3" clrIdx="5"/>
  <p:cmAuthor id="6" name=" " initials=" " lastIdx="10" clrIdx="6"/>
  <p:cmAuthor id="7" name="ktfillo" initials="k" lastIdx="2" clrIdx="7">
    <p:extLst/>
  </p:cmAuthor>
  <p:cmAuthor id="8" name="Torey McNamara" initials="TLM" lastIdx="8" clrIdx="8"/>
  <p:cmAuthor id="9" name="Saunders, Katherine (DPH)" initials="SK(" lastIdx="25" clrIdx="9">
    <p:extLst/>
  </p:cmAuthor>
  <p:cmAuthor id="10" name="Fillo, Katherine (DPH)" initials="FK(" lastIdx="23" clrIdx="10"/>
  <p:cmAuthor id="11" name="Gabrielle Katz" initials="GK" lastIdx="11" clrIdx="11"/>
  <p:cmAuthor id="12" name="Missy Robinson" initials="MR" lastIdx="1" clrIdx="12"/>
  <p:cmAuthor id="13" name="Katheleen Linton" initials="KL" lastIdx="1" clrIdx="13"/>
  <p:cmAuthor id="14" name="Rosanna Bertrand" initials="RB" lastIdx="42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291C"/>
    <a:srgbClr val="C80000"/>
    <a:srgbClr val="0066FF"/>
    <a:srgbClr val="FF99FF"/>
    <a:srgbClr val="FF3399"/>
    <a:srgbClr val="FF33CC"/>
    <a:srgbClr val="3399FF"/>
    <a:srgbClr val="CC00FF"/>
    <a:srgbClr val="BBDFFD"/>
    <a:srgbClr val="DAE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0" autoAdjust="0"/>
    <p:restoredTop sz="88328" autoAdjust="0"/>
  </p:normalViewPr>
  <p:slideViewPr>
    <p:cSldViewPr snapToGrid="0" snapToObjects="1" showGuides="1">
      <p:cViewPr>
        <p:scale>
          <a:sx n="101" d="100"/>
          <a:sy n="101" d="100"/>
        </p:scale>
        <p:origin x="-1224" y="-384"/>
      </p:cViewPr>
      <p:guideLst>
        <p:guide orient="horz" pos="4176"/>
        <p:guide orient="horz" pos="1261"/>
        <p:guide orient="horz" pos="1412"/>
        <p:guide orient="horz" pos="3132"/>
        <p:guide orient="horz" pos="946"/>
        <p:guide orient="horz" pos="1059"/>
        <p:guide pos="392"/>
      </p:guideLst>
    </p:cSldViewPr>
  </p:slideViewPr>
  <p:outlineViewPr>
    <p:cViewPr>
      <p:scale>
        <a:sx n="33" d="100"/>
        <a:sy n="33" d="100"/>
      </p:scale>
      <p:origin x="18" y="268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792" y="108"/>
      </p:cViewPr>
      <p:guideLst>
        <p:guide orient="horz" pos="2955"/>
        <p:guide orient="horz" pos="2929"/>
        <p:guide pos="3359"/>
        <p:guide pos="32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'Status of Written QAPI plan'!$B$2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'Status of Written QAPI plan'!$A$3:$A$7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'Status of Written QAPI plan'!$B$3:$B$7</c:f>
              <c:numCache>
                <c:formatCode>0%</c:formatCode>
                <c:ptCount val="5"/>
                <c:pt idx="0">
                  <c:v>0.33750000000000002</c:v>
                </c:pt>
                <c:pt idx="1">
                  <c:v>0.2</c:v>
                </c:pt>
                <c:pt idx="2">
                  <c:v>0.27500000000000002</c:v>
                </c:pt>
                <c:pt idx="3">
                  <c:v>2.5000000000000001E-2</c:v>
                </c:pt>
                <c:pt idx="4">
                  <c:v>0.16250000000000001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98-4258-840D-6A012B23F81C}"/>
            </c:ext>
          </c:extLst>
        </c:ser>
        <c:ser>
          <c:idx val="1"/>
          <c:order val="1"/>
          <c:tx>
            <c:strRef>
              <c:f>'Status of Written QAPI plan'!$C$2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'Status of Written QAPI plan'!$A$3:$A$7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'Status of Written QAPI plan'!$C$3:$C$7</c:f>
              <c:numCache>
                <c:formatCode>0%</c:formatCode>
                <c:ptCount val="5"/>
                <c:pt idx="0">
                  <c:v>0.09</c:v>
                </c:pt>
                <c:pt idx="1">
                  <c:v>0.23</c:v>
                </c:pt>
                <c:pt idx="2">
                  <c:v>0.13</c:v>
                </c:pt>
                <c:pt idx="3">
                  <c:v>0.23</c:v>
                </c:pt>
                <c:pt idx="4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98-4258-840D-6A012B23F81C}"/>
            </c:ext>
          </c:extLst>
        </c:ser>
        <c:ser>
          <c:idx val="2"/>
          <c:order val="2"/>
          <c:tx>
            <c:strRef>
              <c:f>'Status of Written QAPI plan'!$D$2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'Status of Written QAPI plan'!$A$3:$A$7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'Status of Written QAPI plan'!$D$3:$D$7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0.13</c:v>
                </c:pt>
                <c:pt idx="3">
                  <c:v>0.22</c:v>
                </c:pt>
                <c:pt idx="4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98-4258-840D-6A012B23F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43616"/>
        <c:axId val="104945536"/>
      </c:barChart>
      <c:catAx>
        <c:axId val="1049436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Responses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4945536"/>
        <c:crosses val="autoZero"/>
        <c:auto val="1"/>
        <c:lblAlgn val="ctr"/>
        <c:lblOffset val="100"/>
        <c:noMultiLvlLbl val="0"/>
      </c:catAx>
      <c:valAx>
        <c:axId val="104945536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 </a:t>
                </a:r>
              </a:p>
            </c:rich>
          </c:tx>
          <c:layout>
            <c:manualLayout>
              <c:xMode val="edge"/>
              <c:yMode val="edge"/>
              <c:x val="0"/>
              <c:y val="0.1080581565817786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4943616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CommunicationBTW!$C$3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CommunicationBTW!$B$4:$B$8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CommunicationBTW!$C$4:$C$8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0.53</c:v>
                </c:pt>
                <c:pt idx="3">
                  <c:v>0.35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E-4EAE-AFA3-125C497B0370}"/>
            </c:ext>
          </c:extLst>
        </c:ser>
        <c:ser>
          <c:idx val="1"/>
          <c:order val="1"/>
          <c:tx>
            <c:strRef>
              <c:f>CommunicationBTW!$D$3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CommunicationBTW!$B$4:$B$8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CommunicationBTW!$D$4:$D$8</c:f>
              <c:numCache>
                <c:formatCode>0%</c:formatCode>
                <c:ptCount val="5"/>
                <c:pt idx="0">
                  <c:v>0</c:v>
                </c:pt>
                <c:pt idx="1">
                  <c:v>0.14583333333333334</c:v>
                </c:pt>
                <c:pt idx="2">
                  <c:v>0.27083333333333331</c:v>
                </c:pt>
                <c:pt idx="3">
                  <c:v>0.375</c:v>
                </c:pt>
                <c:pt idx="4">
                  <c:v>0.20833333333333334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E-4EAE-AFA3-125C497B0370}"/>
            </c:ext>
          </c:extLst>
        </c:ser>
        <c:ser>
          <c:idx val="2"/>
          <c:order val="2"/>
          <c:tx>
            <c:strRef>
              <c:f>CommunicationBTW!$E$3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CommunicationBTW!$B$4:$B$8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CommunicationBTW!$E$4:$E$8</c:f>
              <c:numCache>
                <c:formatCode>0%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0.42592592592592593</c:v>
                </c:pt>
                <c:pt idx="3">
                  <c:v>0.40740740740740738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DE-4EAE-AFA3-125C497B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40896"/>
        <c:axId val="105051264"/>
      </c:barChart>
      <c:catAx>
        <c:axId val="1050408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Responses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5051264"/>
        <c:crosses val="autoZero"/>
        <c:auto val="1"/>
        <c:lblAlgn val="ctr"/>
        <c:lblOffset val="100"/>
        <c:noMultiLvlLbl val="0"/>
      </c:catAx>
      <c:valAx>
        <c:axId val="105051264"/>
        <c:scaling>
          <c:orientation val="minMax"/>
          <c:max val="0.6000000000000000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</a:t>
                </a:r>
              </a:p>
            </c:rich>
          </c:tx>
          <c:layout>
            <c:manualLayout>
              <c:xMode val="edge"/>
              <c:yMode val="edge"/>
              <c:x val="0"/>
              <c:y val="0.1026057553616608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5040896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InvolvementResFam!$C$3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InvolvementResFam!$B$4:$B$8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InvolvementResFam!$C$4:$C$8</c:f>
              <c:numCache>
                <c:formatCode>0%</c:formatCode>
                <c:ptCount val="5"/>
                <c:pt idx="0">
                  <c:v>2.5000000000000001E-2</c:v>
                </c:pt>
                <c:pt idx="1">
                  <c:v>0.52500000000000002</c:v>
                </c:pt>
                <c:pt idx="2">
                  <c:v>0.45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A4-4A3C-B0E7-CD91C7D6D5C6}"/>
            </c:ext>
          </c:extLst>
        </c:ser>
        <c:ser>
          <c:idx val="1"/>
          <c:order val="1"/>
          <c:tx>
            <c:strRef>
              <c:f>InvolvementResFam!$D$3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InvolvementResFam!$B$4:$B$8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InvolvementResFam!$D$4:$D$8</c:f>
              <c:numCache>
                <c:formatCode>0%</c:formatCode>
                <c:ptCount val="5"/>
                <c:pt idx="0">
                  <c:v>0</c:v>
                </c:pt>
                <c:pt idx="1">
                  <c:v>0.10416666666666667</c:v>
                </c:pt>
                <c:pt idx="2">
                  <c:v>0.3125</c:v>
                </c:pt>
                <c:pt idx="3">
                  <c:v>0.29166666666666669</c:v>
                </c:pt>
                <c:pt idx="4">
                  <c:v>0.29166666666666669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A4-4A3C-B0E7-CD91C7D6D5C6}"/>
            </c:ext>
          </c:extLst>
        </c:ser>
        <c:ser>
          <c:idx val="2"/>
          <c:order val="2"/>
          <c:tx>
            <c:strRef>
              <c:f>InvolvementResFam!$E$3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InvolvementResFam!$B$4:$B$8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InvolvementResFam!$E$4:$E$8</c:f>
              <c:numCache>
                <c:formatCode>0%</c:formatCode>
                <c:ptCount val="5"/>
                <c:pt idx="0">
                  <c:v>0</c:v>
                </c:pt>
                <c:pt idx="1">
                  <c:v>1.7543859649122806E-2</c:v>
                </c:pt>
                <c:pt idx="2">
                  <c:v>8.771929824561403E-2</c:v>
                </c:pt>
                <c:pt idx="3">
                  <c:v>0.43859649122807015</c:v>
                </c:pt>
                <c:pt idx="4">
                  <c:v>0.40350877192982454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A4-4A3C-B0E7-CD91C7D6D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94080"/>
        <c:axId val="105300352"/>
      </c:barChart>
      <c:catAx>
        <c:axId val="1052940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Responses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5300352"/>
        <c:crosses val="autoZero"/>
        <c:auto val="1"/>
        <c:lblAlgn val="ctr"/>
        <c:lblOffset val="100"/>
        <c:noMultiLvlLbl val="0"/>
      </c:catAx>
      <c:valAx>
        <c:axId val="105300352"/>
        <c:scaling>
          <c:orientation val="minMax"/>
          <c:max val="0.6000000000000000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</a:t>
                </a:r>
              </a:p>
            </c:rich>
          </c:tx>
          <c:layout>
            <c:manualLayout>
              <c:xMode val="edge"/>
              <c:yMode val="edge"/>
              <c:x val="0"/>
              <c:y val="0.1026057553616608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5294080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InformingQAPI!$C$5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InformingQAPI!$B$6:$B$10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InformingQAPI!$C$6:$C$10</c:f>
              <c:numCache>
                <c:formatCode>0%</c:formatCode>
                <c:ptCount val="5"/>
                <c:pt idx="0">
                  <c:v>0.73</c:v>
                </c:pt>
                <c:pt idx="1">
                  <c:v>0.28000000000000003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D-4F25-A8A9-35B53EA439DD}"/>
            </c:ext>
          </c:extLst>
        </c:ser>
        <c:ser>
          <c:idx val="1"/>
          <c:order val="1"/>
          <c:tx>
            <c:strRef>
              <c:f>InformingQAPI!$D$5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InformingQAPI!$B$6:$B$10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InformingQAPI!$D$6:$D$10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0.23</c:v>
                </c:pt>
                <c:pt idx="2">
                  <c:v>0.38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6D-4F25-A8A9-35B53EA439DD}"/>
            </c:ext>
          </c:extLst>
        </c:ser>
        <c:ser>
          <c:idx val="2"/>
          <c:order val="2"/>
          <c:tx>
            <c:strRef>
              <c:f>InformingQAPI!$E$5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InformingQAPI!$B$6:$B$10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InformingQAPI!$E$6:$E$10</c:f>
              <c:numCache>
                <c:formatCode>0%</c:formatCode>
                <c:ptCount val="5"/>
                <c:pt idx="0">
                  <c:v>0.12962962962962962</c:v>
                </c:pt>
                <c:pt idx="1">
                  <c:v>0.42592592592592593</c:v>
                </c:pt>
                <c:pt idx="2">
                  <c:v>0.25925925925925924</c:v>
                </c:pt>
                <c:pt idx="3">
                  <c:v>0.14814814814814814</c:v>
                </c:pt>
                <c:pt idx="4">
                  <c:v>3.7037037037037035E-2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6D-4F25-A8A9-35B53EA4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35680"/>
        <c:axId val="105737600"/>
      </c:barChart>
      <c:catAx>
        <c:axId val="1057356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Responses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5737600"/>
        <c:crosses val="autoZero"/>
        <c:auto val="1"/>
        <c:lblAlgn val="ctr"/>
        <c:lblOffset val="100"/>
        <c:noMultiLvlLbl val="0"/>
      </c:catAx>
      <c:valAx>
        <c:axId val="105737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 </a:t>
                </a:r>
              </a:p>
            </c:rich>
          </c:tx>
          <c:layout>
            <c:manualLayout>
              <c:xMode val="edge"/>
              <c:yMode val="edge"/>
              <c:x val="0"/>
              <c:y val="0.1043044028280248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5735680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Admin Turnover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0.33</c:v>
                </c:pt>
                <c:pt idx="1">
                  <c:v>0.28000000000000003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C-48F5-A276-D01D1DAB8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Admin Turnover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0.67</c:v>
                </c:pt>
                <c:pt idx="1">
                  <c:v>0.72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CC-48F5-A276-D01D1DAB8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DON Turnover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0.33</c:v>
                </c:pt>
                <c:pt idx="1">
                  <c:v>0.44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CC-48F5-A276-D01D1DAB8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 DON Turnover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0.67</c:v>
                </c:pt>
                <c:pt idx="1">
                  <c:v>0.56000000000000005</c:v>
                </c:pt>
                <c:pt idx="2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CC-48F5-A276-D01D1DAB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14433408"/>
        <c:axId val="114443392"/>
      </c:barChart>
      <c:catAx>
        <c:axId val="11443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443392"/>
        <c:crosses val="autoZero"/>
        <c:auto val="1"/>
        <c:lblAlgn val="ctr"/>
        <c:lblOffset val="100"/>
        <c:noMultiLvlLbl val="0"/>
      </c:catAx>
      <c:valAx>
        <c:axId val="114443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 of</a:t>
                </a:r>
                <a:r>
                  <a:rPr lang="en-US" baseline="0" dirty="0"/>
                  <a:t> Leadership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856368563685637E-2"/>
              <c:y val="0.1292414461705800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14433408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9F275-4F91-4D05-BAAF-E1AC1485907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A8F31-F2A3-4D51-A6C8-9EF3B9908E6B}">
      <dgm:prSet phldrT="[Text]" custT="1"/>
      <dgm:spPr/>
      <dgm:t>
        <a:bodyPr/>
        <a:lstStyle/>
        <a:p>
          <a:r>
            <a:rPr lang="en-US" sz="2400" dirty="0"/>
            <a:t>Quality Assurance </a:t>
          </a:r>
          <a:r>
            <a:rPr lang="en-US" sz="2400" strike="noStrike" dirty="0"/>
            <a:t>(QA) </a:t>
          </a:r>
        </a:p>
      </dgm:t>
    </dgm:pt>
    <dgm:pt modelId="{3A9C8888-3629-4722-A8E1-670E6A09059A}" type="parTrans" cxnId="{0C7F1E95-AA09-4D72-8CE3-397F63C892A9}">
      <dgm:prSet/>
      <dgm:spPr/>
      <dgm:t>
        <a:bodyPr/>
        <a:lstStyle/>
        <a:p>
          <a:endParaRPr lang="en-US"/>
        </a:p>
      </dgm:t>
    </dgm:pt>
    <dgm:pt modelId="{5F7FB397-6118-498F-9BC3-33D2A506AED6}" type="sibTrans" cxnId="{0C7F1E95-AA09-4D72-8CE3-397F63C892A9}">
      <dgm:prSet/>
      <dgm:spPr/>
      <dgm:t>
        <a:bodyPr/>
        <a:lstStyle/>
        <a:p>
          <a:endParaRPr lang="en-US"/>
        </a:p>
      </dgm:t>
    </dgm:pt>
    <dgm:pt modelId="{F70AC317-196A-4FA3-B4E9-7A02912BE6A8}">
      <dgm:prSet phldrT="[Text]" custT="1"/>
      <dgm:spPr/>
      <dgm:t>
        <a:bodyPr/>
        <a:lstStyle/>
        <a:p>
          <a:r>
            <a:rPr lang="en-US" sz="1200" dirty="0"/>
            <a:t>Specification of standards for quality of service and outcomes.</a:t>
          </a:r>
        </a:p>
      </dgm:t>
    </dgm:pt>
    <dgm:pt modelId="{BB1CA699-7FA9-413D-BA02-FB1E432E956E}" type="parTrans" cxnId="{A29E74E4-15F4-4640-8331-D8FDBAC11EE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6CE3D34-21F4-470A-912D-85EF61256F9C}" type="sibTrans" cxnId="{A29E74E4-15F4-4640-8331-D8FDBAC11EE9}">
      <dgm:prSet/>
      <dgm:spPr/>
      <dgm:t>
        <a:bodyPr/>
        <a:lstStyle/>
        <a:p>
          <a:endParaRPr lang="en-US"/>
        </a:p>
      </dgm:t>
    </dgm:pt>
    <dgm:pt modelId="{7185E6C0-650C-44FA-9DB9-6DFA8EC7E3C4}">
      <dgm:prSet phldrT="[Text]" custT="1"/>
      <dgm:spPr/>
      <dgm:t>
        <a:bodyPr/>
        <a:lstStyle/>
        <a:p>
          <a:r>
            <a:rPr lang="en-US" sz="2400" dirty="0"/>
            <a:t>Performance Improvement </a:t>
          </a:r>
          <a:r>
            <a:rPr lang="en-US" sz="2400" strike="noStrike" dirty="0"/>
            <a:t>(PI)</a:t>
          </a:r>
        </a:p>
      </dgm:t>
    </dgm:pt>
    <dgm:pt modelId="{370A4660-DC10-4C1F-88A9-A451BA57D53F}" type="parTrans" cxnId="{423BCD7A-6823-427C-90C1-7DA1A7360027}">
      <dgm:prSet/>
      <dgm:spPr/>
      <dgm:t>
        <a:bodyPr/>
        <a:lstStyle/>
        <a:p>
          <a:endParaRPr lang="en-US"/>
        </a:p>
      </dgm:t>
    </dgm:pt>
    <dgm:pt modelId="{5107C71E-FB46-4FBA-B7B0-BBCAAF4B8DDD}" type="sibTrans" cxnId="{423BCD7A-6823-427C-90C1-7DA1A7360027}">
      <dgm:prSet/>
      <dgm:spPr/>
      <dgm:t>
        <a:bodyPr/>
        <a:lstStyle/>
        <a:p>
          <a:endParaRPr lang="en-US"/>
        </a:p>
      </dgm:t>
    </dgm:pt>
    <dgm:pt modelId="{1D5C57D5-4F16-4E43-AC88-59ED5FA95343}">
      <dgm:prSet phldrT="[Text]" custT="1"/>
      <dgm:spPr/>
      <dgm:t>
        <a:bodyPr/>
        <a:lstStyle/>
        <a:p>
          <a:r>
            <a:rPr lang="en-US" sz="1200" dirty="0"/>
            <a:t>The continuous study and improvement of processes with the intent to better services or outcomes, and prevent or decrease the likelihood of problems. </a:t>
          </a:r>
        </a:p>
      </dgm:t>
    </dgm:pt>
    <dgm:pt modelId="{D87C9473-583C-4302-A5CB-25FC0567B9C4}" type="parTrans" cxnId="{C22EDEEE-29E9-442C-B326-FBF3289A865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FD90FDC-9100-491B-9CE8-15F50095DB7A}" type="sibTrans" cxnId="{C22EDEEE-29E9-442C-B326-FBF3289A865B}">
      <dgm:prSet/>
      <dgm:spPr/>
      <dgm:t>
        <a:bodyPr/>
        <a:lstStyle/>
        <a:p>
          <a:endParaRPr lang="en-US"/>
        </a:p>
      </dgm:t>
    </dgm:pt>
    <dgm:pt modelId="{84B97A3C-8478-4383-9323-9A6E784D4128}">
      <dgm:prSet custT="1"/>
      <dgm:spPr/>
      <dgm:t>
        <a:bodyPr/>
        <a:lstStyle/>
        <a:p>
          <a:r>
            <a:rPr lang="en-US" sz="1200" dirty="0"/>
            <a:t>A process throughout the organization for assuring that care is maintained at acceptable levels in relation to those standards.</a:t>
          </a:r>
        </a:p>
      </dgm:t>
    </dgm:pt>
    <dgm:pt modelId="{5B6A0739-D7DA-4017-8144-0D893619343B}" type="parTrans" cxnId="{964B7F37-D38F-45C4-8CA2-A5FF03BA46B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472BE93-E5E7-43A1-A40C-AA283A5692A5}" type="sibTrans" cxnId="{964B7F37-D38F-45C4-8CA2-A5FF03BA46BF}">
      <dgm:prSet/>
      <dgm:spPr/>
      <dgm:t>
        <a:bodyPr/>
        <a:lstStyle/>
        <a:p>
          <a:endParaRPr lang="en-US"/>
        </a:p>
      </dgm:t>
    </dgm:pt>
    <dgm:pt modelId="{8D2F8226-9A74-45F0-887A-685A49AF40E5}">
      <dgm:prSet phldrT="[Text]" custT="1"/>
      <dgm:spPr/>
      <dgm:t>
        <a:bodyPr/>
        <a:lstStyle/>
        <a:p>
          <a:r>
            <a:rPr lang="en-US" sz="1200" dirty="0"/>
            <a:t>PI aims to improve processes involved in health care delivery and resident quality of life.</a:t>
          </a:r>
        </a:p>
      </dgm:t>
    </dgm:pt>
    <dgm:pt modelId="{D9B31D4D-7F76-4156-AFC8-8F1454EC3E49}" type="parTrans" cxnId="{B1C82DCE-EF2C-4A9E-AC82-BD2FBED457A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A92BE5E-52D1-421C-BDDF-27BB1C0A9E36}" type="sibTrans" cxnId="{B1C82DCE-EF2C-4A9E-AC82-BD2FBED457A0}">
      <dgm:prSet/>
      <dgm:spPr/>
      <dgm:t>
        <a:bodyPr/>
        <a:lstStyle/>
        <a:p>
          <a:endParaRPr lang="en-US"/>
        </a:p>
      </dgm:t>
    </dgm:pt>
    <dgm:pt modelId="{1DEA8DB5-D18D-4C46-9370-E5FD8A646570}" type="pres">
      <dgm:prSet presAssocID="{B109F275-4F91-4D05-BAAF-E1AC148590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ED5355-8F9C-48AB-B753-E5405FE3F61D}" type="pres">
      <dgm:prSet presAssocID="{C74A8F31-F2A3-4D51-A6C8-9EF3B9908E6B}" presName="root" presStyleCnt="0"/>
      <dgm:spPr/>
    </dgm:pt>
    <dgm:pt modelId="{FE8516D9-B4C1-44C7-91E2-D3A710A0DDF8}" type="pres">
      <dgm:prSet presAssocID="{C74A8F31-F2A3-4D51-A6C8-9EF3B9908E6B}" presName="rootComposite" presStyleCnt="0"/>
      <dgm:spPr/>
    </dgm:pt>
    <dgm:pt modelId="{487D8385-F427-4440-BC55-B89DF499B0C4}" type="pres">
      <dgm:prSet presAssocID="{C74A8F31-F2A3-4D51-A6C8-9EF3B9908E6B}" presName="rootText" presStyleLbl="node1" presStyleIdx="0" presStyleCnt="2" custScaleX="139116"/>
      <dgm:spPr/>
      <dgm:t>
        <a:bodyPr/>
        <a:lstStyle/>
        <a:p>
          <a:endParaRPr lang="en-US"/>
        </a:p>
      </dgm:t>
    </dgm:pt>
    <dgm:pt modelId="{73C642B2-42DA-447D-898F-038C46350A83}" type="pres">
      <dgm:prSet presAssocID="{C74A8F31-F2A3-4D51-A6C8-9EF3B9908E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5E182CA3-E622-40E1-9198-87B8739F7C61}" type="pres">
      <dgm:prSet presAssocID="{C74A8F31-F2A3-4D51-A6C8-9EF3B9908E6B}" presName="childShape" presStyleCnt="0"/>
      <dgm:spPr/>
    </dgm:pt>
    <dgm:pt modelId="{697B6895-DE01-49C0-9B89-E68BAEDEAC25}" type="pres">
      <dgm:prSet presAssocID="{BB1CA699-7FA9-413D-BA02-FB1E432E956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0DEE00C-D36B-4A66-8BE3-4EA65375841F}" type="pres">
      <dgm:prSet presAssocID="{F70AC317-196A-4FA3-B4E9-7A02912BE6A8}" presName="childText" presStyleLbl="bgAcc1" presStyleIdx="0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E094-9136-44F2-8C1C-5170C6CF86A4}" type="pres">
      <dgm:prSet presAssocID="{5B6A0739-D7DA-4017-8144-0D893619343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CDDD0EF-F605-4978-AB94-6AA7C89CC877}" type="pres">
      <dgm:prSet presAssocID="{84B97A3C-8478-4383-9323-9A6E784D4128}" presName="childText" presStyleLbl="bgAcc1" presStyleIdx="1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034E-E856-4E5F-8A18-D720C934D174}" type="pres">
      <dgm:prSet presAssocID="{7185E6C0-650C-44FA-9DB9-6DFA8EC7E3C4}" presName="root" presStyleCnt="0"/>
      <dgm:spPr/>
    </dgm:pt>
    <dgm:pt modelId="{3BBE0A1C-724C-4DB8-8125-0AF0FE401BF1}" type="pres">
      <dgm:prSet presAssocID="{7185E6C0-650C-44FA-9DB9-6DFA8EC7E3C4}" presName="rootComposite" presStyleCnt="0"/>
      <dgm:spPr/>
    </dgm:pt>
    <dgm:pt modelId="{2A3F9ABA-18C5-4AB6-87FB-5842A9F40C68}" type="pres">
      <dgm:prSet presAssocID="{7185E6C0-650C-44FA-9DB9-6DFA8EC7E3C4}" presName="rootText" presStyleLbl="node1" presStyleIdx="1" presStyleCnt="2" custScaleX="139116"/>
      <dgm:spPr/>
      <dgm:t>
        <a:bodyPr/>
        <a:lstStyle/>
        <a:p>
          <a:endParaRPr lang="en-US"/>
        </a:p>
      </dgm:t>
    </dgm:pt>
    <dgm:pt modelId="{3E73CD45-7477-434F-8D4E-7D2223EDCF03}" type="pres">
      <dgm:prSet presAssocID="{7185E6C0-650C-44FA-9DB9-6DFA8EC7E3C4}" presName="rootConnector" presStyleLbl="node1" presStyleIdx="1" presStyleCnt="2"/>
      <dgm:spPr/>
      <dgm:t>
        <a:bodyPr/>
        <a:lstStyle/>
        <a:p>
          <a:endParaRPr lang="en-US"/>
        </a:p>
      </dgm:t>
    </dgm:pt>
    <dgm:pt modelId="{74294A01-52E3-48A5-B50C-C46649B7B837}" type="pres">
      <dgm:prSet presAssocID="{7185E6C0-650C-44FA-9DB9-6DFA8EC7E3C4}" presName="childShape" presStyleCnt="0"/>
      <dgm:spPr/>
    </dgm:pt>
    <dgm:pt modelId="{E57E4E48-FB92-4534-B79E-6EDD4B0219B0}" type="pres">
      <dgm:prSet presAssocID="{D87C9473-583C-4302-A5CB-25FC0567B9C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8743E1F-47A9-4E3D-80B3-EF64A3D4EB75}" type="pres">
      <dgm:prSet presAssocID="{1D5C57D5-4F16-4E43-AC88-59ED5FA95343}" presName="childText" presStyleLbl="bgAcc1" presStyleIdx="2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2737-ED7F-42E0-A05F-E0532820B7A8}" type="pres">
      <dgm:prSet presAssocID="{D9B31D4D-7F76-4156-AFC8-8F1454EC3E4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21B37DE-A88A-488F-B536-F544CD176965}" type="pres">
      <dgm:prSet presAssocID="{8D2F8226-9A74-45F0-887A-685A49AF40E5}" presName="childText" presStyleLbl="bgAcc1" presStyleIdx="3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58E80-E6F6-49BD-9570-06992A99175A}" type="presOf" srcId="{D9B31D4D-7F76-4156-AFC8-8F1454EC3E49}" destId="{17B22737-ED7F-42E0-A05F-E0532820B7A8}" srcOrd="0" destOrd="0" presId="urn:microsoft.com/office/officeart/2005/8/layout/hierarchy3"/>
    <dgm:cxn modelId="{E855F247-C975-4142-AE5E-36FDAD9838FD}" type="presOf" srcId="{7185E6C0-650C-44FA-9DB9-6DFA8EC7E3C4}" destId="{3E73CD45-7477-434F-8D4E-7D2223EDCF03}" srcOrd="1" destOrd="0" presId="urn:microsoft.com/office/officeart/2005/8/layout/hierarchy3"/>
    <dgm:cxn modelId="{AE45F79C-B655-49D9-A950-28554C83FF61}" type="presOf" srcId="{8D2F8226-9A74-45F0-887A-685A49AF40E5}" destId="{A21B37DE-A88A-488F-B536-F544CD176965}" srcOrd="0" destOrd="0" presId="urn:microsoft.com/office/officeart/2005/8/layout/hierarchy3"/>
    <dgm:cxn modelId="{38874893-8FDD-4D0F-AE28-95FB9C243C5B}" type="presOf" srcId="{B109F275-4F91-4D05-BAAF-E1AC14859071}" destId="{1DEA8DB5-D18D-4C46-9370-E5FD8A646570}" srcOrd="0" destOrd="0" presId="urn:microsoft.com/office/officeart/2005/8/layout/hierarchy3"/>
    <dgm:cxn modelId="{B1C82DCE-EF2C-4A9E-AC82-BD2FBED457A0}" srcId="{7185E6C0-650C-44FA-9DB9-6DFA8EC7E3C4}" destId="{8D2F8226-9A74-45F0-887A-685A49AF40E5}" srcOrd="1" destOrd="0" parTransId="{D9B31D4D-7F76-4156-AFC8-8F1454EC3E49}" sibTransId="{9A92BE5E-52D1-421C-BDDF-27BB1C0A9E36}"/>
    <dgm:cxn modelId="{C22EDEEE-29E9-442C-B326-FBF3289A865B}" srcId="{7185E6C0-650C-44FA-9DB9-6DFA8EC7E3C4}" destId="{1D5C57D5-4F16-4E43-AC88-59ED5FA95343}" srcOrd="0" destOrd="0" parTransId="{D87C9473-583C-4302-A5CB-25FC0567B9C4}" sibTransId="{6FD90FDC-9100-491B-9CE8-15F50095DB7A}"/>
    <dgm:cxn modelId="{A03B7F9A-D251-4539-82C1-3AA78ABD4EF4}" type="presOf" srcId="{7185E6C0-650C-44FA-9DB9-6DFA8EC7E3C4}" destId="{2A3F9ABA-18C5-4AB6-87FB-5842A9F40C68}" srcOrd="0" destOrd="0" presId="urn:microsoft.com/office/officeart/2005/8/layout/hierarchy3"/>
    <dgm:cxn modelId="{964B7F37-D38F-45C4-8CA2-A5FF03BA46BF}" srcId="{C74A8F31-F2A3-4D51-A6C8-9EF3B9908E6B}" destId="{84B97A3C-8478-4383-9323-9A6E784D4128}" srcOrd="1" destOrd="0" parTransId="{5B6A0739-D7DA-4017-8144-0D893619343B}" sibTransId="{6472BE93-E5E7-43A1-A40C-AA283A5692A5}"/>
    <dgm:cxn modelId="{A29E74E4-15F4-4640-8331-D8FDBAC11EE9}" srcId="{C74A8F31-F2A3-4D51-A6C8-9EF3B9908E6B}" destId="{F70AC317-196A-4FA3-B4E9-7A02912BE6A8}" srcOrd="0" destOrd="0" parTransId="{BB1CA699-7FA9-413D-BA02-FB1E432E956E}" sibTransId="{06CE3D34-21F4-470A-912D-85EF61256F9C}"/>
    <dgm:cxn modelId="{BE968E6B-3B45-4DBD-B58D-0763B9FBB86E}" type="presOf" srcId="{BB1CA699-7FA9-413D-BA02-FB1E432E956E}" destId="{697B6895-DE01-49C0-9B89-E68BAEDEAC25}" srcOrd="0" destOrd="0" presId="urn:microsoft.com/office/officeart/2005/8/layout/hierarchy3"/>
    <dgm:cxn modelId="{423BCD7A-6823-427C-90C1-7DA1A7360027}" srcId="{B109F275-4F91-4D05-BAAF-E1AC14859071}" destId="{7185E6C0-650C-44FA-9DB9-6DFA8EC7E3C4}" srcOrd="1" destOrd="0" parTransId="{370A4660-DC10-4C1F-88A9-A451BA57D53F}" sibTransId="{5107C71E-FB46-4FBA-B7B0-BBCAAF4B8DDD}"/>
    <dgm:cxn modelId="{C01B0988-BD7A-4858-ABB9-9DA5D1EE2319}" type="presOf" srcId="{5B6A0739-D7DA-4017-8144-0D893619343B}" destId="{4041E094-9136-44F2-8C1C-5170C6CF86A4}" srcOrd="0" destOrd="0" presId="urn:microsoft.com/office/officeart/2005/8/layout/hierarchy3"/>
    <dgm:cxn modelId="{9C06A3F0-EC03-4617-954C-73476B336870}" type="presOf" srcId="{C74A8F31-F2A3-4D51-A6C8-9EF3B9908E6B}" destId="{487D8385-F427-4440-BC55-B89DF499B0C4}" srcOrd="0" destOrd="0" presId="urn:microsoft.com/office/officeart/2005/8/layout/hierarchy3"/>
    <dgm:cxn modelId="{0C7F1E95-AA09-4D72-8CE3-397F63C892A9}" srcId="{B109F275-4F91-4D05-BAAF-E1AC14859071}" destId="{C74A8F31-F2A3-4D51-A6C8-9EF3B9908E6B}" srcOrd="0" destOrd="0" parTransId="{3A9C8888-3629-4722-A8E1-670E6A09059A}" sibTransId="{5F7FB397-6118-498F-9BC3-33D2A506AED6}"/>
    <dgm:cxn modelId="{553011FD-0AE0-4B74-A221-2D5ADEC90797}" type="presOf" srcId="{F70AC317-196A-4FA3-B4E9-7A02912BE6A8}" destId="{00DEE00C-D36B-4A66-8BE3-4EA65375841F}" srcOrd="0" destOrd="0" presId="urn:microsoft.com/office/officeart/2005/8/layout/hierarchy3"/>
    <dgm:cxn modelId="{6518EBB7-30E1-46A3-8B5E-F382BD3DDF06}" type="presOf" srcId="{1D5C57D5-4F16-4E43-AC88-59ED5FA95343}" destId="{A8743E1F-47A9-4E3D-80B3-EF64A3D4EB75}" srcOrd="0" destOrd="0" presId="urn:microsoft.com/office/officeart/2005/8/layout/hierarchy3"/>
    <dgm:cxn modelId="{C33CF5A6-E4E4-4C83-B744-759C5F861A66}" type="presOf" srcId="{84B97A3C-8478-4383-9323-9A6E784D4128}" destId="{8CDDD0EF-F605-4978-AB94-6AA7C89CC877}" srcOrd="0" destOrd="0" presId="urn:microsoft.com/office/officeart/2005/8/layout/hierarchy3"/>
    <dgm:cxn modelId="{7E81E754-CF59-490A-A55F-9393360B517E}" type="presOf" srcId="{C74A8F31-F2A3-4D51-A6C8-9EF3B9908E6B}" destId="{73C642B2-42DA-447D-898F-038C46350A83}" srcOrd="1" destOrd="0" presId="urn:microsoft.com/office/officeart/2005/8/layout/hierarchy3"/>
    <dgm:cxn modelId="{D16BDA02-F4FF-432A-A347-CD33B6B63DDC}" type="presOf" srcId="{D87C9473-583C-4302-A5CB-25FC0567B9C4}" destId="{E57E4E48-FB92-4534-B79E-6EDD4B0219B0}" srcOrd="0" destOrd="0" presId="urn:microsoft.com/office/officeart/2005/8/layout/hierarchy3"/>
    <dgm:cxn modelId="{B3A20DA9-3B5D-4EBC-9326-ABD44F1F1A91}" type="presParOf" srcId="{1DEA8DB5-D18D-4C46-9370-E5FD8A646570}" destId="{CEED5355-8F9C-48AB-B753-E5405FE3F61D}" srcOrd="0" destOrd="0" presId="urn:microsoft.com/office/officeart/2005/8/layout/hierarchy3"/>
    <dgm:cxn modelId="{8A2781F4-78EB-40B7-AD58-3238F3F57CA2}" type="presParOf" srcId="{CEED5355-8F9C-48AB-B753-E5405FE3F61D}" destId="{FE8516D9-B4C1-44C7-91E2-D3A710A0DDF8}" srcOrd="0" destOrd="0" presId="urn:microsoft.com/office/officeart/2005/8/layout/hierarchy3"/>
    <dgm:cxn modelId="{47E2CBD7-3EA2-467E-B364-522EA20E12CA}" type="presParOf" srcId="{FE8516D9-B4C1-44C7-91E2-D3A710A0DDF8}" destId="{487D8385-F427-4440-BC55-B89DF499B0C4}" srcOrd="0" destOrd="0" presId="urn:microsoft.com/office/officeart/2005/8/layout/hierarchy3"/>
    <dgm:cxn modelId="{2F38805C-3649-4D11-A831-2BD26915E10D}" type="presParOf" srcId="{FE8516D9-B4C1-44C7-91E2-D3A710A0DDF8}" destId="{73C642B2-42DA-447D-898F-038C46350A83}" srcOrd="1" destOrd="0" presId="urn:microsoft.com/office/officeart/2005/8/layout/hierarchy3"/>
    <dgm:cxn modelId="{30D4868E-C6B7-4B85-B7B0-E90D6AD3BD3A}" type="presParOf" srcId="{CEED5355-8F9C-48AB-B753-E5405FE3F61D}" destId="{5E182CA3-E622-40E1-9198-87B8739F7C61}" srcOrd="1" destOrd="0" presId="urn:microsoft.com/office/officeart/2005/8/layout/hierarchy3"/>
    <dgm:cxn modelId="{E7FD11A2-E196-4ADE-8F93-054284525564}" type="presParOf" srcId="{5E182CA3-E622-40E1-9198-87B8739F7C61}" destId="{697B6895-DE01-49C0-9B89-E68BAEDEAC25}" srcOrd="0" destOrd="0" presId="urn:microsoft.com/office/officeart/2005/8/layout/hierarchy3"/>
    <dgm:cxn modelId="{CFEE6ACF-2A6D-47FF-B86B-FEFBC6C7B35D}" type="presParOf" srcId="{5E182CA3-E622-40E1-9198-87B8739F7C61}" destId="{00DEE00C-D36B-4A66-8BE3-4EA65375841F}" srcOrd="1" destOrd="0" presId="urn:microsoft.com/office/officeart/2005/8/layout/hierarchy3"/>
    <dgm:cxn modelId="{0D86917F-B440-4F6D-BD34-0CD87CC5AE97}" type="presParOf" srcId="{5E182CA3-E622-40E1-9198-87B8739F7C61}" destId="{4041E094-9136-44F2-8C1C-5170C6CF86A4}" srcOrd="2" destOrd="0" presId="urn:microsoft.com/office/officeart/2005/8/layout/hierarchy3"/>
    <dgm:cxn modelId="{BF95265A-7FAF-4C2B-B289-509E2AD91B0B}" type="presParOf" srcId="{5E182CA3-E622-40E1-9198-87B8739F7C61}" destId="{8CDDD0EF-F605-4978-AB94-6AA7C89CC877}" srcOrd="3" destOrd="0" presId="urn:microsoft.com/office/officeart/2005/8/layout/hierarchy3"/>
    <dgm:cxn modelId="{67F1CE68-1242-4EA2-8BE4-DFEB47EC2E06}" type="presParOf" srcId="{1DEA8DB5-D18D-4C46-9370-E5FD8A646570}" destId="{4BB4034E-E856-4E5F-8A18-D720C934D174}" srcOrd="1" destOrd="0" presId="urn:microsoft.com/office/officeart/2005/8/layout/hierarchy3"/>
    <dgm:cxn modelId="{3C52443A-6090-4310-B6F7-487A77596EB7}" type="presParOf" srcId="{4BB4034E-E856-4E5F-8A18-D720C934D174}" destId="{3BBE0A1C-724C-4DB8-8125-0AF0FE401BF1}" srcOrd="0" destOrd="0" presId="urn:microsoft.com/office/officeart/2005/8/layout/hierarchy3"/>
    <dgm:cxn modelId="{BC86C443-1AF0-41FB-B38C-44CD7CA56D37}" type="presParOf" srcId="{3BBE0A1C-724C-4DB8-8125-0AF0FE401BF1}" destId="{2A3F9ABA-18C5-4AB6-87FB-5842A9F40C68}" srcOrd="0" destOrd="0" presId="urn:microsoft.com/office/officeart/2005/8/layout/hierarchy3"/>
    <dgm:cxn modelId="{52A8A11B-BC85-461E-8CAC-E768D23BC284}" type="presParOf" srcId="{3BBE0A1C-724C-4DB8-8125-0AF0FE401BF1}" destId="{3E73CD45-7477-434F-8D4E-7D2223EDCF03}" srcOrd="1" destOrd="0" presId="urn:microsoft.com/office/officeart/2005/8/layout/hierarchy3"/>
    <dgm:cxn modelId="{0E63C114-D9DE-40BA-BF40-C0C287E050FA}" type="presParOf" srcId="{4BB4034E-E856-4E5F-8A18-D720C934D174}" destId="{74294A01-52E3-48A5-B50C-C46649B7B837}" srcOrd="1" destOrd="0" presId="urn:microsoft.com/office/officeart/2005/8/layout/hierarchy3"/>
    <dgm:cxn modelId="{F24AD6BC-B9BD-468E-AFFB-AB7E9295ECA9}" type="presParOf" srcId="{74294A01-52E3-48A5-B50C-C46649B7B837}" destId="{E57E4E48-FB92-4534-B79E-6EDD4B0219B0}" srcOrd="0" destOrd="0" presId="urn:microsoft.com/office/officeart/2005/8/layout/hierarchy3"/>
    <dgm:cxn modelId="{A50A7E63-BE8D-42B7-A5EA-3E49D7FAD49B}" type="presParOf" srcId="{74294A01-52E3-48A5-B50C-C46649B7B837}" destId="{A8743E1F-47A9-4E3D-80B3-EF64A3D4EB75}" srcOrd="1" destOrd="0" presId="urn:microsoft.com/office/officeart/2005/8/layout/hierarchy3"/>
    <dgm:cxn modelId="{FC87BA3D-F494-4DA8-A1AF-B2F240DC91AA}" type="presParOf" srcId="{74294A01-52E3-48A5-B50C-C46649B7B837}" destId="{17B22737-ED7F-42E0-A05F-E0532820B7A8}" srcOrd="2" destOrd="0" presId="urn:microsoft.com/office/officeart/2005/8/layout/hierarchy3"/>
    <dgm:cxn modelId="{28F15023-BDE0-4050-BF09-F00D133CC268}" type="presParOf" srcId="{74294A01-52E3-48A5-B50C-C46649B7B837}" destId="{A21B37DE-A88A-488F-B536-F544CD1769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D8385-F427-4440-BC55-B89DF499B0C4}">
      <dsp:nvSpPr>
        <dsp:cNvPr id="0" name=""/>
        <dsp:cNvSpPr/>
      </dsp:nvSpPr>
      <dsp:spPr>
        <a:xfrm>
          <a:off x="772735" y="223"/>
          <a:ext cx="2743191" cy="985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Quality Assurance </a:t>
          </a:r>
          <a:r>
            <a:rPr lang="en-US" sz="2400" strike="noStrike" kern="1200" dirty="0"/>
            <a:t>(QA) </a:t>
          </a:r>
        </a:p>
      </dsp:txBody>
      <dsp:txXfrm>
        <a:off x="801612" y="29100"/>
        <a:ext cx="2685437" cy="928182"/>
      </dsp:txXfrm>
    </dsp:sp>
    <dsp:sp modelId="{697B6895-DE01-49C0-9B89-E68BAEDEAC25}">
      <dsp:nvSpPr>
        <dsp:cNvPr id="0" name=""/>
        <dsp:cNvSpPr/>
      </dsp:nvSpPr>
      <dsp:spPr>
        <a:xfrm>
          <a:off x="1047054" y="986159"/>
          <a:ext cx="274319" cy="7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452"/>
              </a:lnTo>
              <a:lnTo>
                <a:pt x="274319" y="73945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EE00C-D36B-4A66-8BE3-4EA65375841F}">
      <dsp:nvSpPr>
        <dsp:cNvPr id="0" name=""/>
        <dsp:cNvSpPr/>
      </dsp:nvSpPr>
      <dsp:spPr>
        <a:xfrm>
          <a:off x="1321374" y="1232644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Specification of standards for quality of service and outcomes.</a:t>
          </a:r>
        </a:p>
      </dsp:txBody>
      <dsp:txXfrm>
        <a:off x="1350251" y="1261521"/>
        <a:ext cx="2333576" cy="928182"/>
      </dsp:txXfrm>
    </dsp:sp>
    <dsp:sp modelId="{4041E094-9136-44F2-8C1C-5170C6CF86A4}">
      <dsp:nvSpPr>
        <dsp:cNvPr id="0" name=""/>
        <dsp:cNvSpPr/>
      </dsp:nvSpPr>
      <dsp:spPr>
        <a:xfrm>
          <a:off x="1047054" y="986159"/>
          <a:ext cx="274319" cy="197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873"/>
              </a:lnTo>
              <a:lnTo>
                <a:pt x="274319" y="197187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D0EF-F605-4978-AB94-6AA7C89CC877}">
      <dsp:nvSpPr>
        <dsp:cNvPr id="0" name=""/>
        <dsp:cNvSpPr/>
      </dsp:nvSpPr>
      <dsp:spPr>
        <a:xfrm>
          <a:off x="1321374" y="2465065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process throughout the organization for assuring that care is maintained at acceptable levels in relation to those standards.</a:t>
          </a:r>
        </a:p>
      </dsp:txBody>
      <dsp:txXfrm>
        <a:off x="1350251" y="2493942"/>
        <a:ext cx="2333576" cy="928182"/>
      </dsp:txXfrm>
    </dsp:sp>
    <dsp:sp modelId="{2A3F9ABA-18C5-4AB6-87FB-5842A9F40C68}">
      <dsp:nvSpPr>
        <dsp:cNvPr id="0" name=""/>
        <dsp:cNvSpPr/>
      </dsp:nvSpPr>
      <dsp:spPr>
        <a:xfrm>
          <a:off x="4008895" y="223"/>
          <a:ext cx="2743191" cy="985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Performance Improvement </a:t>
          </a:r>
          <a:r>
            <a:rPr lang="en-US" sz="2400" strike="noStrike" kern="1200" dirty="0"/>
            <a:t>(PI)</a:t>
          </a:r>
        </a:p>
      </dsp:txBody>
      <dsp:txXfrm>
        <a:off x="4037772" y="29100"/>
        <a:ext cx="2685437" cy="928182"/>
      </dsp:txXfrm>
    </dsp:sp>
    <dsp:sp modelId="{E57E4E48-FB92-4534-B79E-6EDD4B0219B0}">
      <dsp:nvSpPr>
        <dsp:cNvPr id="0" name=""/>
        <dsp:cNvSpPr/>
      </dsp:nvSpPr>
      <dsp:spPr>
        <a:xfrm>
          <a:off x="4283214" y="986159"/>
          <a:ext cx="274319" cy="7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452"/>
              </a:lnTo>
              <a:lnTo>
                <a:pt x="274319" y="73945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43E1F-47A9-4E3D-80B3-EF64A3D4EB75}">
      <dsp:nvSpPr>
        <dsp:cNvPr id="0" name=""/>
        <dsp:cNvSpPr/>
      </dsp:nvSpPr>
      <dsp:spPr>
        <a:xfrm>
          <a:off x="4557533" y="1232644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continuous study and improvement of processes with the intent to better services or outcomes, and prevent or decrease the likelihood of problems. </a:t>
          </a:r>
        </a:p>
      </dsp:txBody>
      <dsp:txXfrm>
        <a:off x="4586410" y="1261521"/>
        <a:ext cx="2333576" cy="928182"/>
      </dsp:txXfrm>
    </dsp:sp>
    <dsp:sp modelId="{17B22737-ED7F-42E0-A05F-E0532820B7A8}">
      <dsp:nvSpPr>
        <dsp:cNvPr id="0" name=""/>
        <dsp:cNvSpPr/>
      </dsp:nvSpPr>
      <dsp:spPr>
        <a:xfrm>
          <a:off x="4283214" y="986159"/>
          <a:ext cx="274319" cy="197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873"/>
              </a:lnTo>
              <a:lnTo>
                <a:pt x="274319" y="197187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37DE-A88A-488F-B536-F544CD176965}">
      <dsp:nvSpPr>
        <dsp:cNvPr id="0" name=""/>
        <dsp:cNvSpPr/>
      </dsp:nvSpPr>
      <dsp:spPr>
        <a:xfrm>
          <a:off x="4557533" y="2465065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PI aims to improve processes involved in health care delivery and resident quality of life.</a:t>
          </a:r>
        </a:p>
      </dsp:txBody>
      <dsp:txXfrm>
        <a:off x="4586410" y="2493942"/>
        <a:ext cx="2333576" cy="92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85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285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38357463-D1CE-4BFF-A1AD-663F1A17DF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0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2450" y="687388"/>
            <a:ext cx="5983288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6" y="4416427"/>
            <a:ext cx="6156324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4"/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920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920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57FE82D-8BD1-4F09-9CC7-CFD40F2A9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48" indent="-2857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44" indent="-22856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82" indent="-22856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19" indent="-22856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258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95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531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670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14834A-8FC9-4C1D-8E02-53DE9F41255B}" type="slidenum">
              <a:rPr lang="en-US" altLang="en-US" sz="120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687388"/>
            <a:ext cx="5983288" cy="33670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Kate</a:t>
            </a: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3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41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71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1247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03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1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2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5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Terri: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468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63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778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1ACA86-36E8-47A5-8B59-2F8C9121F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5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44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582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843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 Fiore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84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Sam Fiore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29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Sam Fiore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0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Sam Fiore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60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Sam Fiore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00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695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Sandra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065"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Kate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4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Sandra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19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Sandra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6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Sandra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35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Sandra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19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Gabby: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15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60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914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57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02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0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aseline="0" dirty="0" smtClean="0"/>
              <a:t>Rosanna:</a:t>
            </a:r>
          </a:p>
          <a:p>
            <a:pPr defTabSz="873065"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02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40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665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502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Gabby: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41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46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3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50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489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287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32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Gabby: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471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958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37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038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36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3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4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Rosanna: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defTabSz="881316">
              <a:defRPr/>
            </a:pPr>
            <a:endParaRPr lang="en-US" dirty="0" smtClean="0"/>
          </a:p>
          <a:p>
            <a:pPr defTabSz="88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2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2"/>
            <a:ext cx="9158288" cy="85129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"/>
            <a:ext cx="9158288" cy="85129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pic>
        <p:nvPicPr>
          <p:cNvPr id="8" name="Picture 4" descr="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0" y="70579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2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0057DB5-8FF7-4BA7-8914-A1AF0B1A2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4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1A51-68E6-48F8-BFCA-5C5C28BB7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95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5A9-5437-46F7-BE10-B733BBE99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818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7EAF-A988-4BC9-BBA0-994513A9C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64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28F-D383-4731-ACAF-1D27A91558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6302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3801-6374-4BD5-9140-E5FBA237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0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97D-BE05-41B4-9122-1D794F4B6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0693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82DF-37D0-4415-86A0-912A89C81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423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94ED-10BB-439A-A30C-E8F548AB4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992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F5DE-A505-4BD2-9D2C-818CEA9E8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66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4FA3-8001-4396-846C-04B17CD884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55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167880"/>
            <a:ext cx="2127250" cy="44267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67880"/>
            <a:ext cx="6232525" cy="44267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B6A19AC-5F13-45D0-82BB-124D81231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61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76-8480-4EEA-B124-233A2FE57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01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895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49400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2D1069-994C-4457-BCB8-230B112B0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6825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30E7-144D-41B8-859B-B8CE142CB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705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1EC910-F471-49E7-A50B-79DE0C8ADB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4114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052CE-05A3-43E4-982A-C0FF7867FD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50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5F0D54-3B23-4165-82DF-C74BF2BBD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126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80E01-C9C7-4D48-AC85-58A0F2DA4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8281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0D027E-C267-4D7C-A545-0866C6139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77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1516B-1CB7-4BE6-A6D1-015F25DBC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032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E2EE80-13CE-475A-ADCB-47ABB58CD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8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167880"/>
            <a:ext cx="4818062" cy="531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85839"/>
            <a:ext cx="8229600" cy="360878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27C9FCF-F3F4-40F2-BD82-0E67C2AB7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39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A0A19-E671-4A3D-B5F7-1B4F9E7412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91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6F9E2-5F4C-40F5-8EE7-0E1B8D818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2970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D538FA-0A8D-4A17-AC85-204BD3ED2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68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00"/>
            <a:ext cx="7467600" cy="17145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4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5EF8-BA54-4476-BA33-A01CE7F0E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87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9ABF-028A-490C-AF4C-248A0301E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09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74C9-E980-4318-BF1D-D7BE50CB9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5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3C3-5F08-4682-91F6-0BFB2BE94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00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EE05-FAC0-4D6F-BC80-8D92EBD399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3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D9CA-FDE7-4040-A0A8-1C02355BDE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5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765561"/>
            <a:ext cx="3962628" cy="357188"/>
          </a:xfrm>
          <a:ln/>
        </p:spPr>
        <p:txBody>
          <a:bodyPr/>
          <a:lstStyle>
            <a:lvl1pPr algn="l">
              <a:defRPr lang="en-US" sz="1600" b="1"/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sz="1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1E3E-BF31-4D0D-B716-39DDD089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8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0B50-70AB-42C2-9BE4-98D9AA96E4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99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59CC-424E-4BCC-A699-40410B1EB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6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F6DA-C4D7-4CD6-9A69-FE5772C34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5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81D6-EFAC-40F8-9EB6-89E513D40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716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F5B8-3C67-49FB-BFDE-53F19291CC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43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EE11-BE99-4372-8245-3BDAF12E6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12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DF9D-FBE3-4002-856C-24217C4C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8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67C-F98F-42DD-B5E3-835C17AD9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529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91F6-8D43-4265-B8AC-16A4DA030A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3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1B72EA1-7B23-430E-A64E-0ED8745C6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8E3B-86B4-444A-BB61-928A637C5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47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DEE4-5715-466A-AE17-16767AD40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7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5D5-E614-4D90-BBA9-26EE154C3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918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5D4-FB7B-4753-B141-C70E149CE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463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8A21-AA24-4C04-8756-391CADAF40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17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717-E613-47A6-AE4E-34E91B174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10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1566-3DE2-4961-BD74-828A93E79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458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E16-300A-4A1B-A6BA-33DE3CF47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1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BDC-0F58-45EE-B119-74C190FBC0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051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EEB7-2E0B-4832-B276-2D77059410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5839"/>
            <a:ext cx="4038600" cy="3608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5839"/>
            <a:ext cx="4038600" cy="3608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2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EEF-4DB4-4405-80CF-5D62DA3B4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083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FB6B-8DC9-4A18-AC01-1E37FA579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101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229B-D487-452F-B996-4923506DF0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85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650B-A5DA-4C75-ADB4-577AE8381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6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8499-9A50-43BB-A276-38DF5F70F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713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D026-AF53-495A-9DE6-A8540DC3FC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921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907-2CEE-4735-BCC0-D4D0FEC83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810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D949-1B10-4794-97A8-2417DD96B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44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D6E3-28FA-40A5-B9F0-D21B515068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8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C11-0C3C-47B7-88B0-B902D52D7C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4AB848-0D79-4BB1-8551-76E286A34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29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895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49400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71079E-C80E-45CC-8D30-C918E708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9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780E0F-A3FC-483A-A3E5-D5033424F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104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2A531-BE4E-42B8-89DE-E85BC4871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15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08CA70-2ABB-4E51-AA3C-55C760DF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87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9D8C50-BAFA-4771-A601-F2F9CE6CA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4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034BF8-ABE9-4F20-8453-A3826AD29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601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3E20D-C208-4033-A4E5-FFF456B4B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067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1B166-6D7D-489B-97BA-DD83A9A60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482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09B5D4-87DD-4E93-9A59-122546D1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67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C5A53D-4DA1-47C9-A1FD-543D6AD6F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57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64410CA-55B0-40FE-BEFE-CD979DB58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66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24346-8D01-4F87-AD6D-13BCCC228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70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67949F-1704-4906-971A-69DB0C9E6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224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709-F2F1-4ED7-864F-D3BB538D3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88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BA61-87E7-4D00-897A-A1DD59C2E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608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C2E4-1EC6-409B-98B4-037B89B60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83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96C-5438-4A94-8AF3-8014564F8A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88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72B3-92E1-495C-B8B3-AF7CF82EC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9156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D94-429C-41BA-9F25-51FEECC39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62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630-B2B7-476E-AAEE-AEF009624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128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36E-D050-4267-9CDB-DBCA495DC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7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0AA8-5E9E-40AE-A0E5-377AB41A2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736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568F-CFC4-4D1A-A82D-40EA4DFA6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02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B53A-DA4C-43ED-816C-0F6C060B87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5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71896"/>
            <a:ext cx="5256068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936" y="1199929"/>
            <a:ext cx="4043795" cy="3394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6" y="1199929"/>
            <a:ext cx="4043795" cy="3394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D74-0F22-4E6B-89D4-F73C8449D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040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932" y="171898"/>
            <a:ext cx="8226136" cy="4422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97D-DABC-4820-B3C7-D607509117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505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4E7-2697-423B-9AF9-5A60722DC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683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60-CFC2-4034-B94D-6FBA18A37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406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B14-E65D-404C-8497-D374B364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517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CD89-E1FC-4431-8FDC-A69BEE278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700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D33A-BFBE-4597-8BD1-9CEC8C7116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4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9B59B9E-22FA-4207-A1FB-7239D803BF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7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9DFE-3693-4AB7-9BD3-49F05A605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02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C3B-43B8-455D-B0A2-3397697BE6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48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B778-A389-42F9-9D2C-4430971A61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755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FE71-15FA-4928-8586-A4B02E7D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104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6099-DF61-4D30-AB50-C8D4BB113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15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2AB8-DED9-4060-9824-BCD9CE1E00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167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9EBE-C261-4CB9-BE24-011EADF74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347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895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49400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178DD-4455-4175-BC9B-5DD2E5ED1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730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1D70F5-B983-4D2B-BB95-E4FA682B3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77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1E3A06-42C8-4156-A968-10FAD79C36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22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8463FEC-5F86-4FAD-BCFF-6CA12CA88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08D19-2534-477E-88DC-FD2FB4FAE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9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F5F439-14E3-44B7-B016-1D5FA3961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987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CC9985-1AE0-43F2-8C27-39E085D6E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294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17C149-9794-4721-A3AD-5FEA020F17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62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C8FB0-76C8-491E-8001-84820E6C1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74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80A79F-5980-45DB-B452-5068BC961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4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B74334-71BC-4036-8BE8-7E53A8EEB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67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1A818-41F8-4EB1-B9C1-0051DD8D3F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774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3CCA2-E67F-49CE-893B-58B4E9B3D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4075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92D1-0702-4439-949D-DE7270B3A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6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2"/>
            <a:ext cx="9158288" cy="85129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167880"/>
            <a:ext cx="4818062" cy="5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5839"/>
            <a:ext cx="8229600" cy="360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B23659A-8EA9-485F-B181-D56A6DF50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4" descr="bann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0" y="71637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0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  <p:sldLayoutId id="21475021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085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7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14300"/>
            <a:ext cx="2133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09220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50094-566A-4114-A9B7-1A8E8F694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BEDD5A-1960-4D94-9C78-93A9D1B66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1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1" r:id="rId1"/>
    <p:sldLayoutId id="2147501992" r:id="rId2"/>
    <p:sldLayoutId id="2147501993" r:id="rId3"/>
    <p:sldLayoutId id="2147501994" r:id="rId4"/>
    <p:sldLayoutId id="2147501995" r:id="rId5"/>
    <p:sldLayoutId id="2147501996" r:id="rId6"/>
    <p:sldLayoutId id="2147501997" r:id="rId7"/>
    <p:sldLayoutId id="2147501998" r:id="rId8"/>
    <p:sldLayoutId id="2147501999" r:id="rId9"/>
    <p:sldLayoutId id="2147502000" r:id="rId10"/>
    <p:sldLayoutId id="2147502001" r:id="rId11"/>
    <p:sldLayoutId id="2147502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DFDF22-58E4-4E47-85B9-2F5AA3690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2" r:id="rId1"/>
    <p:sldLayoutId id="2147502003" r:id="rId2"/>
    <p:sldLayoutId id="2147502004" r:id="rId3"/>
    <p:sldLayoutId id="2147502005" r:id="rId4"/>
    <p:sldLayoutId id="2147502006" r:id="rId5"/>
    <p:sldLayoutId id="2147502007" r:id="rId6"/>
    <p:sldLayoutId id="2147502008" r:id="rId7"/>
    <p:sldLayoutId id="2147502009" r:id="rId8"/>
    <p:sldLayoutId id="2147502010" r:id="rId9"/>
    <p:sldLayoutId id="2147502011" r:id="rId10"/>
    <p:sldLayoutId id="2147502012" r:id="rId11"/>
    <p:sldLayoutId id="21475020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3FA4C-1B04-423A-B173-75684B9CD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9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3" r:id="rId1"/>
    <p:sldLayoutId id="2147502014" r:id="rId2"/>
    <p:sldLayoutId id="2147502015" r:id="rId3"/>
    <p:sldLayoutId id="2147502016" r:id="rId4"/>
    <p:sldLayoutId id="2147502017" r:id="rId5"/>
    <p:sldLayoutId id="2147502018" r:id="rId6"/>
    <p:sldLayoutId id="2147502019" r:id="rId7"/>
    <p:sldLayoutId id="2147502020" r:id="rId8"/>
    <p:sldLayoutId id="2147502021" r:id="rId9"/>
    <p:sldLayoutId id="2147502022" r:id="rId10"/>
    <p:sldLayoutId id="2147502023" r:id="rId11"/>
    <p:sldLayoutId id="21475020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085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14300"/>
            <a:ext cx="2133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5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09220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9AC45-FFC9-4915-8C13-5AA59ED8A2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74" r:id="rId1"/>
    <p:sldLayoutId id="2147502075" r:id="rId2"/>
    <p:sldLayoutId id="2147502076" r:id="rId3"/>
    <p:sldLayoutId id="2147502077" r:id="rId4"/>
    <p:sldLayoutId id="2147502078" r:id="rId5"/>
    <p:sldLayoutId id="2147502079" r:id="rId6"/>
    <p:sldLayoutId id="2147502080" r:id="rId7"/>
    <p:sldLayoutId id="2147502081" r:id="rId8"/>
    <p:sldLayoutId id="2147502082" r:id="rId9"/>
    <p:sldLayoutId id="2147502083" r:id="rId10"/>
    <p:sldLayoutId id="2147502084" r:id="rId11"/>
    <p:sldLayoutId id="2147502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48" name="Picture 3" descr="BSAS_Logo_tag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6E1262-5A0E-42D7-AF31-C080F2F72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57" name="Picture 14" descr="DPH Logo -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6" r:id="rId1"/>
    <p:sldLayoutId id="2147502025" r:id="rId2"/>
    <p:sldLayoutId id="2147502026" r:id="rId3"/>
    <p:sldLayoutId id="2147502027" r:id="rId4"/>
    <p:sldLayoutId id="2147502028" r:id="rId5"/>
    <p:sldLayoutId id="2147502029" r:id="rId6"/>
    <p:sldLayoutId id="2147502030" r:id="rId7"/>
    <p:sldLayoutId id="2147502031" r:id="rId8"/>
    <p:sldLayoutId id="2147502032" r:id="rId9"/>
    <p:sldLayoutId id="2147502033" r:id="rId10"/>
    <p:sldLayoutId id="2147502034" r:id="rId11"/>
    <p:sldLayoutId id="2147502035" r:id="rId12"/>
    <p:sldLayoutId id="214750203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4D3FE-2F11-4550-996E-2407ABDF7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20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8" r:id="rId1"/>
    <p:sldLayoutId id="2147502048" r:id="rId2"/>
    <p:sldLayoutId id="2147502049" r:id="rId3"/>
    <p:sldLayoutId id="2147502050" r:id="rId4"/>
    <p:sldLayoutId id="2147502051" r:id="rId5"/>
    <p:sldLayoutId id="2147502052" r:id="rId6"/>
    <p:sldLayoutId id="2147502053" r:id="rId7"/>
    <p:sldLayoutId id="2147502054" r:id="rId8"/>
    <p:sldLayoutId id="2147502055" r:id="rId9"/>
    <p:sldLayoutId id="2147502056" r:id="rId10"/>
    <p:sldLayoutId id="2147502057" r:id="rId11"/>
    <p:sldLayoutId id="21475020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085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14300"/>
            <a:ext cx="2133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09220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884566-90CE-42D4-AEF0-D21581535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89" r:id="rId1"/>
    <p:sldLayoutId id="2147502090" r:id="rId2"/>
    <p:sldLayoutId id="2147502091" r:id="rId3"/>
    <p:sldLayoutId id="2147502092" r:id="rId4"/>
    <p:sldLayoutId id="2147502093" r:id="rId5"/>
    <p:sldLayoutId id="2147502094" r:id="rId6"/>
    <p:sldLayoutId id="2147502095" r:id="rId7"/>
    <p:sldLayoutId id="2147502096" r:id="rId8"/>
    <p:sldLayoutId id="2147502097" r:id="rId9"/>
    <p:sldLayoutId id="2147502098" r:id="rId10"/>
    <p:sldLayoutId id="2147502099" r:id="rId11"/>
    <p:sldLayoutId id="21475021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AC2956-D01B-426E-9886-70EABB27A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53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101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  <p:sldLayoutId id="21475020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HomeQI@massmail.state.ma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684713"/>
            <a:ext cx="2133600" cy="357187"/>
          </a:xfrm>
        </p:spPr>
        <p:txBody>
          <a:bodyPr/>
          <a:lstStyle/>
          <a:p>
            <a:pPr>
              <a:defRPr/>
            </a:pPr>
            <a:r>
              <a:rPr lang="en-US" altLang="en-US" sz="1200" dirty="0"/>
              <a:t>Slide </a:t>
            </a:r>
            <a:fld id="{0BD109FE-154F-49E4-8D02-47A3E8B5008A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3894" y="1077801"/>
            <a:ext cx="8001000" cy="359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6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dirty="0">
                <a:latin typeface="Calibri" pitchFamily="34" charset="0"/>
                <a:ea typeface="+mj-ea"/>
                <a:cs typeface="+mj-cs"/>
              </a:rPr>
              <a:t>The Supportive Planning and Operations Team (SPOT) Initiative </a:t>
            </a:r>
            <a:endParaRPr lang="en-US" sz="24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24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latin typeface="Calibri" pitchFamily="34" charset="0"/>
              </a:rPr>
              <a:t>Stakeholder </a:t>
            </a:r>
            <a:r>
              <a:rPr lang="en-US" sz="1600" dirty="0" smtClean="0">
                <a:latin typeface="Calibri" pitchFamily="34" charset="0"/>
              </a:rPr>
              <a:t>Presentation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n-US" sz="1600" dirty="0" smtClean="0">
                <a:latin typeface="Calibri" pitchFamily="34" charset="0"/>
              </a:rPr>
              <a:t>December 11, 2018</a:t>
            </a:r>
            <a:endParaRPr lang="en-US" b="1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2018 SPOT Activities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regional learning sessions</a:t>
            </a:r>
          </a:p>
          <a:p>
            <a:pPr lvl="1"/>
            <a:r>
              <a:rPr lang="en-US" sz="2000" dirty="0" err="1" smtClean="0"/>
              <a:t>QAPI</a:t>
            </a:r>
            <a:r>
              <a:rPr lang="en-US" sz="2000" dirty="0" smtClean="0"/>
              <a:t> Fundamentals and Overview of Revised </a:t>
            </a:r>
            <a:r>
              <a:rPr lang="en-US" sz="2000" dirty="0" err="1" smtClean="0"/>
              <a:t>QAPI</a:t>
            </a:r>
            <a:r>
              <a:rPr lang="en-US" sz="2000" dirty="0" smtClean="0"/>
              <a:t> Requirements</a:t>
            </a:r>
          </a:p>
          <a:p>
            <a:pPr lvl="1"/>
            <a:r>
              <a:rPr lang="en-US" sz="2000" dirty="0" smtClean="0"/>
              <a:t>Prevention of Adverse Events</a:t>
            </a:r>
          </a:p>
          <a:p>
            <a:pPr lvl="1"/>
            <a:r>
              <a:rPr lang="en-US" sz="2000" dirty="0" smtClean="0"/>
              <a:t>Measuring Quality</a:t>
            </a:r>
          </a:p>
          <a:p>
            <a:r>
              <a:rPr lang="en-US" sz="2400" dirty="0" smtClean="0"/>
              <a:t>On-site technical assistance visits </a:t>
            </a:r>
          </a:p>
          <a:p>
            <a:pPr lvl="1"/>
            <a:r>
              <a:rPr lang="en-US" sz="2000" dirty="0" smtClean="0"/>
              <a:t>Review facility </a:t>
            </a:r>
            <a:r>
              <a:rPr lang="en-US" sz="2000" dirty="0" err="1" smtClean="0"/>
              <a:t>QAPI</a:t>
            </a:r>
            <a:r>
              <a:rPr lang="en-US" sz="2000" dirty="0" smtClean="0"/>
              <a:t> plan</a:t>
            </a:r>
          </a:p>
          <a:p>
            <a:pPr lvl="1"/>
            <a:r>
              <a:rPr lang="en-US" sz="2000" dirty="0" smtClean="0"/>
              <a:t>Review Annual Facility Assessment</a:t>
            </a:r>
          </a:p>
          <a:p>
            <a:pPr lvl="1"/>
            <a:r>
              <a:rPr lang="en-US" sz="2000" dirty="0" smtClean="0"/>
              <a:t>Facilitate the </a:t>
            </a:r>
            <a:r>
              <a:rPr lang="en-US" sz="2000" dirty="0" err="1" smtClean="0"/>
              <a:t>QAPI</a:t>
            </a:r>
            <a:r>
              <a:rPr lang="en-US" sz="2000" dirty="0" smtClean="0"/>
              <a:t> Assessment among three levels of staff</a:t>
            </a:r>
          </a:p>
          <a:p>
            <a:pPr lvl="1"/>
            <a:r>
              <a:rPr lang="en-US" sz="2000" dirty="0" smtClean="0"/>
              <a:t>Provide technical assistance in identified </a:t>
            </a:r>
            <a:r>
              <a:rPr lang="en-US" sz="2000" dirty="0" err="1" smtClean="0"/>
              <a:t>QAPI</a:t>
            </a:r>
            <a:r>
              <a:rPr lang="en-US" sz="2000" dirty="0" smtClean="0"/>
              <a:t> areas</a:t>
            </a:r>
          </a:p>
          <a:p>
            <a:r>
              <a:rPr lang="en-US" sz="2400" dirty="0" smtClean="0"/>
              <a:t>Telephone outreach and email support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SPOT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Regional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Sessions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Burlington, Raynham, Springfield,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Woburn, Worcester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0819" y="176348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2018 SPOT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8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learning sessions offered in different regions of the Commonwealth</a:t>
            </a:r>
          </a:p>
          <a:p>
            <a:r>
              <a:rPr lang="en-US" dirty="0" smtClean="0"/>
              <a:t>Based on the adult learning theory</a:t>
            </a:r>
          </a:p>
          <a:p>
            <a:pPr lvl="1"/>
            <a:r>
              <a:rPr lang="en-US" dirty="0" smtClean="0"/>
              <a:t>Interactive, task-oriented sessions</a:t>
            </a:r>
          </a:p>
          <a:p>
            <a:pPr lvl="1"/>
            <a:r>
              <a:rPr lang="en-US" dirty="0" smtClean="0"/>
              <a:t>Capitalize on what participants already know</a:t>
            </a:r>
          </a:p>
          <a:p>
            <a:pPr lvl="1"/>
            <a:r>
              <a:rPr lang="en-US" dirty="0" smtClean="0"/>
              <a:t>Participant interaction and short didactic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Regional Learning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All-day sessions</a:t>
            </a:r>
          </a:p>
          <a:p>
            <a:r>
              <a:rPr lang="en-US" sz="2400" dirty="0" smtClean="0"/>
              <a:t>Presented on April 24 and 25 in Springfield and Woburn, respectively</a:t>
            </a:r>
          </a:p>
          <a:p>
            <a:r>
              <a:rPr lang="en-US" sz="2400" dirty="0" smtClean="0"/>
              <a:t>Key presentation components:</a:t>
            </a:r>
          </a:p>
          <a:p>
            <a:pPr lvl="1"/>
            <a:r>
              <a:rPr lang="en-US" sz="2000" dirty="0" smtClean="0"/>
              <a:t>Identifying and correcting quality deficiencies</a:t>
            </a:r>
          </a:p>
          <a:p>
            <a:pPr lvl="1"/>
            <a:r>
              <a:rPr lang="en-US" sz="2000" dirty="0" smtClean="0"/>
              <a:t>Using the SPOT Performance Improvement Project (PIP) process Adapting root cause analysis to evaluate quality issues</a:t>
            </a:r>
          </a:p>
          <a:p>
            <a:pPr lvl="1"/>
            <a:r>
              <a:rPr lang="en-US" sz="2000" dirty="0" smtClean="0"/>
              <a:t>Enhancing communication and teamwork</a:t>
            </a:r>
          </a:p>
          <a:p>
            <a:pPr lvl="1"/>
            <a:r>
              <a:rPr lang="en-US" sz="2000" dirty="0" smtClean="0"/>
              <a:t>Sustaining </a:t>
            </a:r>
            <a:r>
              <a:rPr lang="en-US" sz="2000" dirty="0" err="1" smtClean="0"/>
              <a:t>QAPI</a:t>
            </a:r>
            <a:r>
              <a:rPr lang="en-US" sz="2000" dirty="0" smtClean="0"/>
              <a:t> gains regardless of staff turnover</a:t>
            </a:r>
          </a:p>
          <a:p>
            <a:pPr lvl="1"/>
            <a:r>
              <a:rPr lang="en-US" sz="2000" dirty="0" smtClean="0"/>
              <a:t>Developing steps in a PIP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Learning Session 1: Fundamentals and Revised QAPI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2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Half-day events</a:t>
            </a:r>
          </a:p>
          <a:p>
            <a:r>
              <a:rPr lang="en-US" sz="2400" smtClean="0"/>
              <a:t>Presented July 16 – 19 in Springfield, Raynham, Burlington and Worcester, respectively</a:t>
            </a:r>
          </a:p>
          <a:p>
            <a:r>
              <a:rPr lang="en-US" sz="2400" smtClean="0"/>
              <a:t>Key presentation components:</a:t>
            </a:r>
          </a:p>
          <a:p>
            <a:pPr lvl="1"/>
            <a:r>
              <a:rPr lang="en-US" sz="2000" smtClean="0"/>
              <a:t>Defining adverse events and understanding their significance in nursing homes</a:t>
            </a:r>
          </a:p>
          <a:p>
            <a:pPr lvl="1"/>
            <a:r>
              <a:rPr lang="en-US" sz="2000" smtClean="0"/>
              <a:t>Differentiating adverse drug events from adverse drug reactions</a:t>
            </a:r>
          </a:p>
          <a:p>
            <a:pPr lvl="1"/>
            <a:r>
              <a:rPr lang="en-US" sz="2000" smtClean="0"/>
              <a:t>Describing a prescribing cascade</a:t>
            </a:r>
          </a:p>
          <a:p>
            <a:pPr lvl="1"/>
            <a:r>
              <a:rPr lang="en-US" sz="2000" smtClean="0"/>
              <a:t>Evaluating a facility protocol for high-risk medication using CMS’s Adverse Drug Event Trigger Tool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Session 2: Prevention of Adverse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Half-day events</a:t>
            </a:r>
          </a:p>
          <a:p>
            <a:r>
              <a:rPr lang="en-US" sz="2400" dirty="0" smtClean="0"/>
              <a:t>Presented October 15 – 18 in Worcester, Burlington, Raynham, and Springfield, respectively</a:t>
            </a:r>
          </a:p>
          <a:p>
            <a:r>
              <a:rPr lang="en-US" sz="2400" dirty="0" smtClean="0"/>
              <a:t>Key presentation components:</a:t>
            </a:r>
          </a:p>
          <a:p>
            <a:pPr lvl="1"/>
            <a:r>
              <a:rPr lang="en-US" sz="2000" dirty="0" smtClean="0"/>
              <a:t>Defining and identifying process and outcome measures</a:t>
            </a:r>
          </a:p>
          <a:p>
            <a:pPr lvl="1"/>
            <a:r>
              <a:rPr lang="en-US" sz="2000" dirty="0" smtClean="0"/>
              <a:t>Identifying intended purposes of nursing home quality improvement quality measures </a:t>
            </a:r>
          </a:p>
          <a:p>
            <a:pPr lvl="1"/>
            <a:r>
              <a:rPr lang="en-US" sz="2000" dirty="0" smtClean="0"/>
              <a:t>Identifying performance improvement topics in the CASPER reports</a:t>
            </a:r>
          </a:p>
          <a:p>
            <a:pPr lvl="1"/>
            <a:r>
              <a:rPr lang="en-US" sz="2000" dirty="0" smtClean="0"/>
              <a:t>Determining process and outcome measures using a facility care protocol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Session 3: Measuring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Technical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Assistance Visits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0819" y="176348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2018 SPOT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Conducted site visits to provide real-time technical assistance to SPOT partners in QAPI areas identified during the visit</a:t>
            </a:r>
          </a:p>
          <a:p>
            <a:pPr lvl="1"/>
            <a:r>
              <a:rPr lang="en-US" sz="2000" dirty="0"/>
              <a:t>Conducted an independent review of the QAPI plan and annual facility assessment</a:t>
            </a:r>
          </a:p>
          <a:p>
            <a:pPr lvl="1"/>
            <a:r>
              <a:rPr lang="en-US" sz="2000" dirty="0" smtClean="0"/>
              <a:t>Met with leadership to:</a:t>
            </a:r>
          </a:p>
          <a:p>
            <a:pPr lvl="2"/>
            <a:r>
              <a:rPr lang="en-US" sz="1600" dirty="0" smtClean="0"/>
              <a:t>Review </a:t>
            </a:r>
            <a:r>
              <a:rPr lang="en-US" sz="1600" dirty="0" err="1" smtClean="0"/>
              <a:t>QAPI</a:t>
            </a:r>
            <a:r>
              <a:rPr lang="en-US" sz="1600" dirty="0" smtClean="0"/>
              <a:t> plan</a:t>
            </a:r>
          </a:p>
          <a:p>
            <a:pPr lvl="2"/>
            <a:r>
              <a:rPr lang="en-US" sz="1600" dirty="0" smtClean="0"/>
              <a:t>Discuss leadership QAPI concerns </a:t>
            </a:r>
          </a:p>
          <a:p>
            <a:pPr lvl="2"/>
            <a:r>
              <a:rPr lang="en-US" sz="1600" dirty="0" smtClean="0"/>
              <a:t>Conduct </a:t>
            </a:r>
            <a:r>
              <a:rPr lang="en-US" sz="1600" dirty="0"/>
              <a:t>leadership interview </a:t>
            </a:r>
            <a:endParaRPr lang="en-US" sz="1600" dirty="0" smtClean="0"/>
          </a:p>
          <a:p>
            <a:pPr lvl="2"/>
            <a:r>
              <a:rPr lang="en-US" sz="1600" dirty="0" smtClean="0"/>
              <a:t>Provide feedback and additional technical assistance during a debrief</a:t>
            </a:r>
          </a:p>
          <a:p>
            <a:pPr lvl="1"/>
            <a:r>
              <a:rPr lang="en-US" sz="2000" dirty="0" smtClean="0"/>
              <a:t>Facilitated QAPI assessment with three levels of staff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Technical Assistance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Email and Telephone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0819" y="176348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2018 SPOT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85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65" y="1382317"/>
            <a:ext cx="7098135" cy="2773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300" dirty="0"/>
              <a:t>The Massachusetts Department of Public Health would like to acknowledge the terrific support from </a:t>
            </a:r>
            <a:r>
              <a:rPr lang="en-US" sz="3300" dirty="0" err="1"/>
              <a:t>Abt</a:t>
            </a:r>
            <a:r>
              <a:rPr lang="en-US" sz="3300" dirty="0"/>
              <a:t> Associates </a:t>
            </a:r>
            <a:r>
              <a:rPr lang="en-US" sz="3300"/>
              <a:t>in engaging in </a:t>
            </a:r>
            <a:r>
              <a:rPr lang="en-US" sz="3300" dirty="0"/>
              <a:t>this work.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E811C8-2129-471C-8236-C58D1A518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r>
              <a:rPr lang="en-US" altLang="en-US" sz="1050">
                <a:solidFill>
                  <a:prstClr val="black"/>
                </a:solidFill>
              </a:rPr>
              <a:t>Slide </a:t>
            </a:r>
            <a:fld id="{9A3CBEC9-3421-470A-8847-5F6DEB543E53}" type="slidenum">
              <a:rPr lang="en-US" altLang="en-US" sz="1050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en-US" altLang="en-US" sz="10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49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support was available to all SPOT participants via </a:t>
            </a:r>
            <a:r>
              <a:rPr lang="en-US" dirty="0" smtClean="0">
                <a:hlinkClick r:id="rId3"/>
              </a:rPr>
              <a:t>NursingHomeQI@state.ma.us</a:t>
            </a:r>
            <a:endParaRPr lang="en-US" dirty="0" smtClean="0"/>
          </a:p>
          <a:p>
            <a:r>
              <a:rPr lang="en-US" dirty="0" smtClean="0"/>
              <a:t>Members of the Team were available by telephone and email to address participant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and Telephone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1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SPOT Partner Stories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Engaging Residents, Families,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all Levels of Staff in QAPI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0819" y="176348"/>
            <a:ext cx="2291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Chapin Center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319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016"/>
            <a:ext cx="8294914" cy="3608785"/>
          </a:xfrm>
        </p:spPr>
        <p:txBody>
          <a:bodyPr/>
          <a:lstStyle/>
          <a:p>
            <a:r>
              <a:rPr lang="en-US" sz="2100" dirty="0"/>
              <a:t>Introduction</a:t>
            </a:r>
          </a:p>
          <a:p>
            <a:r>
              <a:rPr lang="en-US" sz="2100" dirty="0"/>
              <a:t>Nursing home background</a:t>
            </a:r>
          </a:p>
          <a:p>
            <a:pPr lvl="1"/>
            <a:r>
              <a:rPr lang="en-US" sz="1800" dirty="0"/>
              <a:t>Non-profit owned by The Northeast Health Group, Inc.</a:t>
            </a:r>
          </a:p>
          <a:p>
            <a:pPr lvl="1"/>
            <a:r>
              <a:rPr lang="en-US" sz="1800" dirty="0"/>
              <a:t>Located in Springfield</a:t>
            </a:r>
          </a:p>
          <a:p>
            <a:pPr lvl="1"/>
            <a:r>
              <a:rPr lang="en-US" sz="1800" dirty="0"/>
              <a:t>Post-acute services, skilled nursing, rehabilitation programs, restorative and long-term care, respite care, palliative </a:t>
            </a:r>
            <a:r>
              <a:rPr lang="en-US" sz="1800" dirty="0" smtClean="0"/>
              <a:t>care, large behavioral health population</a:t>
            </a:r>
            <a:endParaRPr lang="en-US" sz="1800" dirty="0"/>
          </a:p>
          <a:p>
            <a:pPr lvl="1"/>
            <a:r>
              <a:rPr lang="en-US" sz="1800" dirty="0"/>
              <a:t>1</a:t>
            </a:r>
            <a:r>
              <a:rPr lang="en-US" sz="1800" dirty="0" smtClean="0"/>
              <a:t>60 </a:t>
            </a:r>
            <a:r>
              <a:rPr lang="en-US" sz="1800" dirty="0"/>
              <a:t>beds</a:t>
            </a:r>
          </a:p>
          <a:p>
            <a:r>
              <a:rPr lang="en-US" sz="2100" dirty="0"/>
              <a:t>Brief overview of experience with SPOT</a:t>
            </a:r>
          </a:p>
          <a:p>
            <a:pPr lvl="1"/>
            <a:r>
              <a:rPr lang="en-US" sz="1800" dirty="0"/>
              <a:t>SPOT program introduced to Chapin in 2017 (SPOT Year 2)</a:t>
            </a:r>
          </a:p>
          <a:p>
            <a:pPr lvl="1"/>
            <a:r>
              <a:rPr lang="en-US" sz="1800" dirty="0"/>
              <a:t>SPOT made us aware of the importance of engaging front line staff </a:t>
            </a:r>
            <a:endParaRPr lang="en-US" sz="1800" dirty="0" smtClean="0"/>
          </a:p>
          <a:p>
            <a:pPr lvl="1"/>
            <a:r>
              <a:rPr lang="en-US" sz="1800" dirty="0" smtClean="0"/>
              <a:t>SPOT </a:t>
            </a:r>
            <a:r>
              <a:rPr lang="en-US" sz="1800" dirty="0"/>
              <a:t>stressed the effectiveness of implementing large plans in multiple steps to ensure sustainability.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Chapin Center: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engaging residents and families in QAPI </a:t>
            </a:r>
          </a:p>
          <a:p>
            <a:r>
              <a:rPr lang="en-US" dirty="0" smtClean="0"/>
              <a:t>Strategies to overcome the challenges</a:t>
            </a:r>
          </a:p>
          <a:p>
            <a:r>
              <a:rPr lang="en-US" dirty="0" smtClean="0"/>
              <a:t>Inviting residents to quarterly QAPI meetings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Chapin Center: Engaging Residents and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1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Bulletin boards</a:t>
            </a:r>
          </a:p>
          <a:p>
            <a:r>
              <a:rPr lang="en-US" dirty="0" smtClean="0"/>
              <a:t>Newsletter</a:t>
            </a:r>
          </a:p>
          <a:p>
            <a:r>
              <a:rPr lang="en-US" dirty="0"/>
              <a:t>Initial and </a:t>
            </a:r>
            <a:r>
              <a:rPr lang="en-US" dirty="0" smtClean="0"/>
              <a:t>quarterly care plan meetings</a:t>
            </a:r>
            <a:endParaRPr lang="en-US" dirty="0"/>
          </a:p>
          <a:p>
            <a:r>
              <a:rPr lang="en-US" dirty="0"/>
              <a:t>During the grievance process</a:t>
            </a:r>
          </a:p>
          <a:p>
            <a:r>
              <a:rPr lang="en-US" dirty="0"/>
              <a:t>Mass </a:t>
            </a:r>
            <a:r>
              <a:rPr lang="en-US" dirty="0" smtClean="0"/>
              <a:t>mailings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Chapin Center: Informing Residents and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9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Chapin Center: Informing Residents and Families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992156"/>
            <a:ext cx="6388358" cy="3974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7153469" y="3060441"/>
            <a:ext cx="1026368" cy="9330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607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77" y="923156"/>
            <a:ext cx="4347210" cy="261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Chapin Center: Informing Residents and Families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78" y="3567906"/>
            <a:ext cx="4347210" cy="128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8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Applying SPOT Processes to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Improve Quality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03646" y="-5395"/>
            <a:ext cx="44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Webster Manor Rehabilitation &amp;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Health Care Center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25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Nursing home background</a:t>
            </a:r>
          </a:p>
          <a:p>
            <a:pPr lvl="1"/>
            <a:r>
              <a:rPr lang="en-US" sz="2000" dirty="0" smtClean="0"/>
              <a:t>Athena Healthcare</a:t>
            </a:r>
          </a:p>
          <a:p>
            <a:pPr lvl="1"/>
            <a:r>
              <a:rPr lang="en-US" sz="2000" dirty="0" smtClean="0"/>
              <a:t>Webster</a:t>
            </a:r>
          </a:p>
          <a:p>
            <a:pPr lvl="1"/>
            <a:r>
              <a:rPr lang="en-US" sz="2000" dirty="0" smtClean="0"/>
              <a:t>Advanced </a:t>
            </a:r>
            <a:r>
              <a:rPr lang="en-US" sz="2000" dirty="0"/>
              <a:t>nursing &amp; Therapy services </a:t>
            </a:r>
            <a:endParaRPr lang="en-US" sz="2000" dirty="0" smtClean="0"/>
          </a:p>
          <a:p>
            <a:pPr lvl="1"/>
            <a:r>
              <a:rPr lang="en-US" sz="2000" dirty="0" smtClean="0"/>
              <a:t>135 beds</a:t>
            </a:r>
          </a:p>
          <a:p>
            <a:r>
              <a:rPr lang="en-US" sz="2400" dirty="0" smtClean="0"/>
              <a:t>Brief overview of experience with SPOT</a:t>
            </a:r>
          </a:p>
          <a:p>
            <a:pPr lvl="1"/>
            <a:r>
              <a:rPr lang="en-US" sz="2000" dirty="0" smtClean="0"/>
              <a:t>SPOT was introduced to Webster in 2017 (SPOT Year 2)</a:t>
            </a:r>
          </a:p>
          <a:p>
            <a:pPr lvl="1"/>
            <a:r>
              <a:rPr lang="en-US" sz="2000" dirty="0" smtClean="0"/>
              <a:t>Our first glimpse of SPOT was informative and caused us to look at our quality assurance program.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Webster Manor: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7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Bureau Health Care Safety &amp; Quality (BHCSQ), Massachusetts Department of Public Health</a:t>
            </a:r>
          </a:p>
          <a:p>
            <a:pPr lvl="1"/>
            <a:r>
              <a:rPr lang="en-US" sz="1800" dirty="0" smtClean="0"/>
              <a:t>Katherine </a:t>
            </a:r>
            <a:r>
              <a:rPr lang="en-US" sz="1800" dirty="0" err="1" smtClean="0"/>
              <a:t>Fillo</a:t>
            </a:r>
            <a:r>
              <a:rPr lang="en-US" sz="1800" dirty="0" smtClean="0"/>
              <a:t>, PhD, MPH, RN-BC, Director of  Clinical Quality Improvement</a:t>
            </a:r>
          </a:p>
          <a:p>
            <a:pPr lvl="1"/>
            <a:r>
              <a:rPr lang="en-US" sz="1800" dirty="0" smtClean="0"/>
              <a:t>Katherine Saunders, MS, Manager of Data Analysis and Integrity</a:t>
            </a:r>
          </a:p>
          <a:p>
            <a:pPr lvl="1"/>
            <a:r>
              <a:rPr lang="en-US" sz="1800" dirty="0" smtClean="0"/>
              <a:t>Chiara Moore, MPH, Data Analyst</a:t>
            </a:r>
          </a:p>
          <a:p>
            <a:r>
              <a:rPr lang="en-US" sz="2000" b="1" dirty="0" err="1" smtClean="0"/>
              <a:t>Abt</a:t>
            </a:r>
            <a:r>
              <a:rPr lang="en-US" sz="2000" b="1" dirty="0" smtClean="0"/>
              <a:t> Associates Inc.</a:t>
            </a:r>
          </a:p>
          <a:p>
            <a:pPr lvl="1"/>
            <a:r>
              <a:rPr lang="en-US" sz="1800" dirty="0" smtClean="0"/>
              <a:t>Rosanna M. Bertrand, PhD, Project Director</a:t>
            </a:r>
          </a:p>
          <a:p>
            <a:pPr lvl="1"/>
            <a:r>
              <a:rPr lang="en-US" sz="1800" dirty="0" smtClean="0"/>
              <a:t>Teresa M. </a:t>
            </a:r>
            <a:r>
              <a:rPr lang="en-US" sz="1800" dirty="0" err="1" smtClean="0"/>
              <a:t>Mota</a:t>
            </a:r>
            <a:r>
              <a:rPr lang="en-US" sz="1800" dirty="0" smtClean="0"/>
              <a:t>, BS, RN, Task Lead</a:t>
            </a:r>
          </a:p>
          <a:p>
            <a:pPr lvl="1"/>
            <a:r>
              <a:rPr lang="en-US" sz="1800" dirty="0" smtClean="0"/>
              <a:t>Gabrielle Katz, MPP, Data Manager</a:t>
            </a:r>
          </a:p>
          <a:p>
            <a:pPr lvl="1"/>
            <a:r>
              <a:rPr lang="en-US" sz="1800" dirty="0" smtClean="0"/>
              <a:t>Terry Moore, MPH Project Quality Advisor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Partners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566"/>
            <a:ext cx="8229600" cy="3608785"/>
          </a:xfrm>
        </p:spPr>
        <p:txBody>
          <a:bodyPr/>
          <a:lstStyle/>
          <a:p>
            <a:r>
              <a:rPr lang="en-US" sz="1800" dirty="0"/>
              <a:t>Prioritized a PIP that would create a home like environment</a:t>
            </a:r>
          </a:p>
          <a:p>
            <a:pPr lvl="1"/>
            <a:r>
              <a:rPr lang="en-US" sz="1500" dirty="0"/>
              <a:t>A reduction in noise by 75 percent by 2017 Quarter 4</a:t>
            </a:r>
          </a:p>
          <a:p>
            <a:r>
              <a:rPr lang="en-US" sz="1800" dirty="0"/>
              <a:t>Convening PIP Team </a:t>
            </a:r>
          </a:p>
          <a:p>
            <a:pPr lvl="1"/>
            <a:r>
              <a:rPr lang="en-US" sz="1500" dirty="0"/>
              <a:t>Administrator, Director of Nursing Services (DNS), Assistant DNS, maintenance director, recreation director, receptionist, staff development coordinator, two nurses, and two certified nursing assistants (CNAs)</a:t>
            </a:r>
          </a:p>
          <a:p>
            <a:r>
              <a:rPr lang="en-US" sz="1800" dirty="0"/>
              <a:t>Implementing the PIP</a:t>
            </a:r>
          </a:p>
          <a:p>
            <a:pPr lvl="1"/>
            <a:r>
              <a:rPr lang="en-US" sz="1500" dirty="0"/>
              <a:t>Staff education on the importance of noise reduction</a:t>
            </a:r>
          </a:p>
          <a:p>
            <a:pPr lvl="2"/>
            <a:r>
              <a:rPr lang="en-US" sz="1200" dirty="0"/>
              <a:t>Leadership informing reception of their location; receptionists only paging in case of emergency</a:t>
            </a:r>
          </a:p>
          <a:p>
            <a:r>
              <a:rPr lang="en-US" sz="1800" dirty="0"/>
              <a:t>Extending the PIP</a:t>
            </a:r>
          </a:p>
          <a:p>
            <a:pPr lvl="1"/>
            <a:r>
              <a:rPr lang="en-US" sz="1500" dirty="0"/>
              <a:t>New CNA rounding process</a:t>
            </a:r>
          </a:p>
          <a:p>
            <a:pPr lvl="2"/>
            <a:r>
              <a:rPr lang="en-US" sz="1200" dirty="0"/>
              <a:t>Educate team leaders, educate CNA staff</a:t>
            </a:r>
          </a:p>
          <a:p>
            <a:pPr lvl="1"/>
            <a:r>
              <a:rPr lang="en-US" sz="1500" dirty="0"/>
              <a:t>New process for nurse-to-nurse reporting</a:t>
            </a:r>
          </a:p>
          <a:p>
            <a:pPr lvl="2"/>
            <a:r>
              <a:rPr lang="en-US" sz="1200" dirty="0"/>
              <a:t>Educate nurses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Webster Manor: Conducting a PIP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688577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7316"/>
            <a:ext cx="8229600" cy="3709768"/>
          </a:xfrm>
        </p:spPr>
        <p:txBody>
          <a:bodyPr/>
          <a:lstStyle/>
          <a:p>
            <a:r>
              <a:rPr lang="en-US" sz="1800" dirty="0"/>
              <a:t>Original PIP</a:t>
            </a:r>
          </a:p>
          <a:p>
            <a:pPr lvl="1"/>
            <a:r>
              <a:rPr lang="en-US" sz="1500" dirty="0"/>
              <a:t>Process measure</a:t>
            </a:r>
          </a:p>
          <a:p>
            <a:pPr lvl="2"/>
            <a:r>
              <a:rPr lang="en-US" sz="1350" dirty="0"/>
              <a:t>Tracked the number of leadership staff and receptionists educated – 100 percent</a:t>
            </a:r>
          </a:p>
          <a:p>
            <a:pPr lvl="1"/>
            <a:r>
              <a:rPr lang="en-US" sz="1500" dirty="0"/>
              <a:t>Outcome measure</a:t>
            </a:r>
          </a:p>
          <a:p>
            <a:pPr lvl="2"/>
            <a:r>
              <a:rPr lang="en-US" sz="1350" dirty="0"/>
              <a:t>Count of the number of daily pages – decreased by 75 percent</a:t>
            </a:r>
          </a:p>
          <a:p>
            <a:r>
              <a:rPr lang="en-US" sz="1800" dirty="0"/>
              <a:t>Extended PIP</a:t>
            </a:r>
          </a:p>
          <a:p>
            <a:pPr lvl="1"/>
            <a:r>
              <a:rPr lang="en-US" sz="1500" dirty="0"/>
              <a:t>Process measures</a:t>
            </a:r>
          </a:p>
          <a:p>
            <a:pPr lvl="2"/>
            <a:r>
              <a:rPr lang="en-US" sz="1350" dirty="0"/>
              <a:t>Tracked the number of CNAs and nurses educated – 100 percent</a:t>
            </a:r>
          </a:p>
          <a:p>
            <a:pPr lvl="2"/>
            <a:r>
              <a:rPr lang="en-US" sz="1350" dirty="0"/>
              <a:t>Observations by DON to track CNA rounding </a:t>
            </a:r>
          </a:p>
          <a:p>
            <a:pPr lvl="2"/>
            <a:r>
              <a:rPr lang="en-US" sz="1350" dirty="0"/>
              <a:t>Observations by DON to track adherence to the nurse-to-nurse reporting process</a:t>
            </a:r>
          </a:p>
          <a:p>
            <a:pPr lvl="1"/>
            <a:r>
              <a:rPr lang="en-US" sz="1500" dirty="0"/>
              <a:t>Outcome measures</a:t>
            </a:r>
          </a:p>
          <a:p>
            <a:pPr lvl="2"/>
            <a:r>
              <a:rPr lang="en-US" sz="1350" dirty="0"/>
              <a:t>Significant reduction in noise by limiting multiple reports conducted at the same time on the unit</a:t>
            </a:r>
          </a:p>
          <a:p>
            <a:r>
              <a:rPr lang="en-US" sz="1800" dirty="0"/>
              <a:t>Ongoing monitoring</a:t>
            </a:r>
          </a:p>
          <a:p>
            <a:pPr lvl="1"/>
            <a:r>
              <a:rPr lang="en-US" sz="1500" dirty="0"/>
              <a:t>The noise reduction PIP was successful but needs ongoing monitoring to ensure sustainability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Slide </a:t>
            </a:r>
            <a:fld id="{9A3CBEC9-3421-470A-8847-5F6DEB543E5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Webster Manor: PIP Outcomes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Changing the culture of immediate gratification received through paging. </a:t>
            </a:r>
          </a:p>
          <a:p>
            <a:r>
              <a:rPr lang="en-US" sz="2400" dirty="0" smtClean="0"/>
              <a:t>Changing the culture of department heads communicating their location throughout the work day.</a:t>
            </a:r>
          </a:p>
          <a:p>
            <a:r>
              <a:rPr lang="en-US" sz="2400" dirty="0" smtClean="0"/>
              <a:t>Decreasing activity level of personnel and residents at the nurses station during report.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Webster Manor: Challenges to PIP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00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Perseverance of continuous communication</a:t>
            </a:r>
          </a:p>
          <a:p>
            <a:r>
              <a:rPr lang="en-US" sz="2400" dirty="0" smtClean="0"/>
              <a:t>Co-operation of staff to achieve a homelike environment</a:t>
            </a:r>
            <a:endParaRPr lang="en-US" sz="2400" dirty="0"/>
          </a:p>
          <a:p>
            <a:r>
              <a:rPr lang="en-US" sz="2400" dirty="0" smtClean="0"/>
              <a:t>Education of the staff to the purpose of creating a homelike environment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Webster Manor: Contributions to PIP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47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Impact of the SPOT Initiative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Impact of SPOT Across all Three Years</a:t>
            </a:r>
          </a:p>
        </p:txBody>
      </p:sp>
    </p:spTree>
    <p:extLst>
      <p:ext uri="{BB962C8B-B14F-4D97-AF65-F5344CB8AC3E}">
        <p14:creationId xmlns:p14="http://schemas.microsoft.com/office/powerpoint/2010/main" val="1562593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Collection </a:t>
            </a:r>
          </a:p>
          <a:p>
            <a:pPr lvl="1"/>
            <a:r>
              <a:rPr lang="en-US" sz="2000" dirty="0" smtClean="0"/>
              <a:t>Data collected by SPOT subject matter experts (SMEs)</a:t>
            </a:r>
          </a:p>
          <a:p>
            <a:pPr lvl="2"/>
            <a:r>
              <a:rPr lang="en-US" sz="1600" dirty="0" smtClean="0"/>
              <a:t>QAPI </a:t>
            </a:r>
            <a:r>
              <a:rPr lang="en-US" sz="1600" dirty="0"/>
              <a:t>assessment scores</a:t>
            </a:r>
          </a:p>
          <a:p>
            <a:pPr lvl="2"/>
            <a:r>
              <a:rPr lang="en-US" sz="1600" dirty="0"/>
              <a:t>Leadership interview data</a:t>
            </a:r>
          </a:p>
          <a:p>
            <a:pPr lvl="2"/>
            <a:r>
              <a:rPr lang="en-US" sz="1600" dirty="0" smtClean="0"/>
              <a:t>Learning </a:t>
            </a:r>
            <a:r>
              <a:rPr lang="en-US" sz="1600" dirty="0"/>
              <a:t>session evaluation </a:t>
            </a:r>
            <a:r>
              <a:rPr lang="en-US" sz="1600" dirty="0" smtClean="0"/>
              <a:t>results</a:t>
            </a:r>
          </a:p>
          <a:p>
            <a:pPr lvl="1"/>
            <a:r>
              <a:rPr lang="en-US" sz="2000" dirty="0" smtClean="0"/>
              <a:t>Existing data accessed</a:t>
            </a:r>
          </a:p>
          <a:p>
            <a:pPr lvl="2"/>
            <a:r>
              <a:rPr lang="en-US" sz="1600" dirty="0" smtClean="0"/>
              <a:t>Health </a:t>
            </a:r>
            <a:r>
              <a:rPr lang="en-US" sz="1600" dirty="0"/>
              <a:t>inspection </a:t>
            </a:r>
            <a:r>
              <a:rPr lang="en-US" sz="1600" dirty="0" smtClean="0"/>
              <a:t>results</a:t>
            </a:r>
          </a:p>
          <a:p>
            <a:r>
              <a:rPr lang="en-US" sz="2400" dirty="0" smtClean="0"/>
              <a:t>Analytic Approach</a:t>
            </a:r>
          </a:p>
          <a:p>
            <a:pPr lvl="1"/>
            <a:r>
              <a:rPr lang="en-US" sz="2000" dirty="0" smtClean="0"/>
              <a:t>Used multiple strategies to explore trends and impact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60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729172"/>
              </p:ext>
            </p:extLst>
          </p:nvPr>
        </p:nvGraphicFramePr>
        <p:xfrm>
          <a:off x="457200" y="985838"/>
          <a:ext cx="7744968" cy="376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77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5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Nursing Home Ownership and Size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Nursing </a:t>
                      </a:r>
                      <a:r>
                        <a:rPr lang="en-US" sz="1200" dirty="0" smtClean="0">
                          <a:effectLst/>
                        </a:rPr>
                        <a:t>Homes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(N=60)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Percent of Total SPOT Nursing Homes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56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Ownership</a:t>
                      </a:r>
                      <a:endParaRPr lang="en-US" sz="1200" b="1" dirty="0">
                        <a:solidFill>
                          <a:srgbClr val="F8F8F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For-Profit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For- Profit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Govt. Owned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56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Size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8F8F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(# of beds)</a:t>
                      </a:r>
                      <a:endParaRPr lang="en-US" sz="1200" b="1" dirty="0">
                        <a:solidFill>
                          <a:srgbClr val="F8F8F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&lt;50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50-99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100-199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&gt;199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560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County</a:t>
                      </a:r>
                      <a:endParaRPr lang="en-US" sz="1200" b="1" dirty="0">
                        <a:solidFill>
                          <a:srgbClr val="F8F8F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Barnstable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Berkshire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Bristol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Essex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Franklin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Hampden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Middlesex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Norfolk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Plymouth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Suffolk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Worcester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SPOT </a:t>
            </a:r>
            <a:br>
              <a:rPr lang="en-US" dirty="0" smtClean="0"/>
            </a:br>
            <a:r>
              <a:rPr lang="en-US" dirty="0" smtClean="0"/>
              <a:t>Nursing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8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of the QAPI Assessment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Impact of SPOT Across all Three Years</a:t>
            </a:r>
          </a:p>
        </p:txBody>
      </p:sp>
    </p:spTree>
    <p:extLst>
      <p:ext uri="{BB962C8B-B14F-4D97-AF65-F5344CB8AC3E}">
        <p14:creationId xmlns:p14="http://schemas.microsoft.com/office/powerpoint/2010/main" val="2224288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78469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Assessment Items: Written QAPI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7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381013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Key Assessment Items: Communication between and within Departments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02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Chapin Center</a:t>
            </a:r>
          </a:p>
          <a:p>
            <a:pPr lvl="1"/>
            <a:r>
              <a:rPr lang="en-US" sz="2000" dirty="0" smtClean="0"/>
              <a:t>Samantha Fiore, Administrator</a:t>
            </a:r>
          </a:p>
          <a:p>
            <a:r>
              <a:rPr lang="en-US" sz="2400" b="1" dirty="0"/>
              <a:t>Webster Manor Rehabilitation </a:t>
            </a:r>
            <a:r>
              <a:rPr lang="en-US" sz="2400" b="1" dirty="0" smtClean="0"/>
              <a:t>&amp; </a:t>
            </a:r>
            <a:r>
              <a:rPr lang="en-US" sz="2400" b="1" dirty="0"/>
              <a:t>Health Care Center</a:t>
            </a:r>
          </a:p>
          <a:p>
            <a:pPr lvl="1"/>
            <a:r>
              <a:rPr lang="en-US" sz="2000" dirty="0" smtClean="0"/>
              <a:t>Sandra M. Gillian-</a:t>
            </a:r>
            <a:r>
              <a:rPr lang="en-US" sz="2000" dirty="0" err="1" smtClean="0"/>
              <a:t>Germain</a:t>
            </a:r>
            <a:r>
              <a:rPr lang="en-US" sz="2000" dirty="0" smtClean="0"/>
              <a:t>, Registered Nurse, Director of Nursing Services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Partners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763061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Assessment Items: Resident/Family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03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Key Assessment Items: Informing Staff, Residents and Families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68045"/>
              </p:ext>
            </p:extLst>
          </p:nvPr>
        </p:nvGraphicFramePr>
        <p:xfrm>
          <a:off x="762000" y="1032510"/>
          <a:ext cx="749808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5812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of Health Survey Outcomes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Impact of SPOT Across all Three Years</a:t>
            </a:r>
          </a:p>
        </p:txBody>
      </p:sp>
    </p:spTree>
    <p:extLst>
      <p:ext uri="{BB962C8B-B14F-4D97-AF65-F5344CB8AC3E}">
        <p14:creationId xmlns:p14="http://schemas.microsoft.com/office/powerpoint/2010/main" val="1811787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 change in health inspection survey results associated with SPOT participation</a:t>
            </a:r>
          </a:p>
          <a:p>
            <a:r>
              <a:rPr lang="en-US" dirty="0"/>
              <a:t>No evidence </a:t>
            </a:r>
            <a:r>
              <a:rPr lang="en-US" dirty="0" smtClean="0"/>
              <a:t>of </a:t>
            </a:r>
            <a:r>
              <a:rPr lang="en-US" dirty="0"/>
              <a:t>a relationship between leadership turnover and change in tags cited</a:t>
            </a:r>
          </a:p>
          <a:p>
            <a:r>
              <a:rPr lang="en-US" dirty="0"/>
              <a:t>Caveats to these results: </a:t>
            </a:r>
          </a:p>
          <a:p>
            <a:pPr lvl="1"/>
            <a:r>
              <a:rPr lang="en-US" dirty="0"/>
              <a:t>Low power due to the small sample size and the </a:t>
            </a:r>
            <a:r>
              <a:rPr lang="en-US" dirty="0" smtClean="0"/>
              <a:t>low number </a:t>
            </a:r>
            <a:r>
              <a:rPr lang="en-US" dirty="0"/>
              <a:t>of deficiency tags </a:t>
            </a:r>
            <a:r>
              <a:rPr lang="en-US" dirty="0" smtClean="0"/>
              <a:t>assigned, limited our </a:t>
            </a:r>
            <a:r>
              <a:rPr lang="en-US" dirty="0"/>
              <a:t>ability to detect </a:t>
            </a:r>
            <a:r>
              <a:rPr lang="en-US" dirty="0" smtClean="0"/>
              <a:t>differences</a:t>
            </a:r>
            <a:endParaRPr lang="en-US" dirty="0"/>
          </a:p>
          <a:p>
            <a:pPr lvl="1"/>
            <a:r>
              <a:rPr lang="en-US" dirty="0"/>
              <a:t>Changes to the long-term care survey process in 2017 may </a:t>
            </a:r>
            <a:r>
              <a:rPr lang="en-US" dirty="0" smtClean="0"/>
              <a:t>have impacted </a:t>
            </a:r>
            <a:r>
              <a:rPr lang="en-US" dirty="0"/>
              <a:t>our findings</a:t>
            </a:r>
          </a:p>
          <a:p>
            <a:pPr lvl="1"/>
            <a:r>
              <a:rPr lang="en-US" dirty="0" smtClean="0"/>
              <a:t>A limited number of nursing homes had a follow-up survey within our intervention window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Relevant Health Survey </a:t>
            </a:r>
            <a:r>
              <a:rPr lang="en-US" sz="2800" dirty="0" smtClean="0"/>
              <a:t>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1848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of 2018 Leadership Interviews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2018 Leadership Interview Results</a:t>
            </a:r>
          </a:p>
        </p:txBody>
      </p:sp>
    </p:spTree>
    <p:extLst>
      <p:ext uri="{BB962C8B-B14F-4D97-AF65-F5344CB8AC3E}">
        <p14:creationId xmlns:p14="http://schemas.microsoft.com/office/powerpoint/2010/main" val="197816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6" y="1033968"/>
            <a:ext cx="5020887" cy="35121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QAPI Focus Among SPOT Nursing Homes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887476"/>
            <a:ext cx="5943600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0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985839"/>
            <a:ext cx="8379823" cy="3608785"/>
          </a:xfrm>
        </p:spPr>
        <p:txBody>
          <a:bodyPr/>
          <a:lstStyle/>
          <a:p>
            <a:r>
              <a:rPr lang="en-US" dirty="0" smtClean="0"/>
              <a:t>Consistent leadership</a:t>
            </a:r>
          </a:p>
          <a:p>
            <a:r>
              <a:rPr lang="en-US" dirty="0" smtClean="0"/>
              <a:t>Communication between and within departments</a:t>
            </a:r>
          </a:p>
          <a:p>
            <a:r>
              <a:rPr lang="en-US" dirty="0" smtClean="0"/>
              <a:t>Dedicated PIP team </a:t>
            </a:r>
          </a:p>
          <a:p>
            <a:r>
              <a:rPr lang="en-US" dirty="0" smtClean="0"/>
              <a:t>Audits</a:t>
            </a:r>
          </a:p>
          <a:p>
            <a:r>
              <a:rPr lang="en-US" dirty="0" smtClean="0"/>
              <a:t>Involvement of residents and families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 to PIP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74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683851"/>
              </p:ext>
            </p:extLst>
          </p:nvPr>
        </p:nvGraphicFramePr>
        <p:xfrm>
          <a:off x="666206" y="1747203"/>
          <a:ext cx="7649718" cy="1522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3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Position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Range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Average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Median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Director of Nursing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0 - 37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2.82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Administrator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 Month - 36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2.51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0.8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Leadership Turnover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86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44241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Relationship between Leadership Turnover and PIP Status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552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Higher </a:t>
            </a:r>
            <a:r>
              <a:rPr lang="en-US" sz="2800" dirty="0"/>
              <a:t>rates of </a:t>
            </a:r>
            <a:r>
              <a:rPr lang="en-US" sz="2800" dirty="0" smtClean="0"/>
              <a:t>leadership turnover </a:t>
            </a:r>
            <a:r>
              <a:rPr lang="en-US" sz="2800" dirty="0"/>
              <a:t>were </a:t>
            </a:r>
            <a:r>
              <a:rPr lang="en-US" sz="2800" dirty="0" smtClean="0"/>
              <a:t>related to lower </a:t>
            </a:r>
            <a:r>
              <a:rPr lang="en-US" sz="2800" dirty="0"/>
              <a:t>levels of QAPI </a:t>
            </a:r>
            <a:r>
              <a:rPr lang="en-US" sz="2800" dirty="0" smtClean="0"/>
              <a:t>preparedness (indicated by an overall QAPI assessment score). </a:t>
            </a:r>
          </a:p>
          <a:p>
            <a:r>
              <a:rPr lang="en-US" sz="2800" dirty="0" smtClean="0"/>
              <a:t>With </a:t>
            </a:r>
            <a:r>
              <a:rPr lang="en-US" sz="2800" dirty="0"/>
              <a:t>every turnover of Administrator, QAPI scores were lower by </a:t>
            </a:r>
            <a:r>
              <a:rPr lang="en-US" sz="2800" dirty="0" smtClean="0"/>
              <a:t>0.12 points. </a:t>
            </a:r>
          </a:p>
          <a:p>
            <a:r>
              <a:rPr lang="en-US" sz="2800" dirty="0" smtClean="0"/>
              <a:t>With every turnover of DON, QAPI scores were lower by 0.10 points.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Relationship between Leadership Turnover and </a:t>
            </a:r>
            <a:r>
              <a:rPr lang="en-US" sz="2400" dirty="0" err="1" smtClean="0"/>
              <a:t>QAPI</a:t>
            </a:r>
            <a:r>
              <a:rPr lang="en-US" sz="2400" dirty="0" smtClean="0"/>
              <a:t> Preparedness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26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 smtClean="0"/>
              <a:t>Background/Introduction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Objectives </a:t>
            </a:r>
            <a:r>
              <a:rPr lang="en-US" dirty="0"/>
              <a:t>of SPOT Initiative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Review of QAPI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Background of the SPOT Initiative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2018 SPOT Initiative activities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 smtClean="0"/>
              <a:t>SPOT Partner Stories</a:t>
            </a:r>
          </a:p>
          <a:p>
            <a:pPr lvl="1"/>
            <a:r>
              <a:rPr lang="en-US" dirty="0" smtClean="0"/>
              <a:t>Engaging </a:t>
            </a:r>
            <a:r>
              <a:rPr lang="en-US" dirty="0"/>
              <a:t>residents, families, and all levels staff</a:t>
            </a:r>
          </a:p>
          <a:p>
            <a:pPr lvl="1"/>
            <a:r>
              <a:rPr lang="en-US" dirty="0" smtClean="0"/>
              <a:t>Applying </a:t>
            </a:r>
            <a:r>
              <a:rPr lang="en-US" dirty="0"/>
              <a:t>SPOT resources and knowledge gained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Results of the overall SPOT Initiative (Years 1-3)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Lessons learned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Learning Session Feedback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2018 Learning Session Results</a:t>
            </a:r>
          </a:p>
        </p:txBody>
      </p:sp>
    </p:spTree>
    <p:extLst>
      <p:ext uri="{BB962C8B-B14F-4D97-AF65-F5344CB8AC3E}">
        <p14:creationId xmlns:p14="http://schemas.microsoft.com/office/powerpoint/2010/main" val="2305136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Session 1</a:t>
            </a:r>
          </a:p>
          <a:p>
            <a:pPr lvl="1"/>
            <a:r>
              <a:rPr lang="en-US" sz="1800" dirty="0" smtClean="0"/>
              <a:t>Using the SPOT tools to create sustainable </a:t>
            </a:r>
            <a:r>
              <a:rPr lang="en-US" sz="1800" dirty="0" err="1" smtClean="0"/>
              <a:t>PIPs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Understanding </a:t>
            </a:r>
            <a:r>
              <a:rPr lang="en-US" sz="1800" dirty="0" err="1" smtClean="0"/>
              <a:t>QAPI</a:t>
            </a:r>
            <a:endParaRPr lang="en-US" sz="1800" dirty="0" smtClean="0"/>
          </a:p>
          <a:p>
            <a:r>
              <a:rPr lang="en-US" sz="2000" dirty="0" smtClean="0"/>
              <a:t>Learning Session 2</a:t>
            </a:r>
          </a:p>
          <a:p>
            <a:pPr lvl="1"/>
            <a:r>
              <a:rPr lang="en-US" sz="1800" dirty="0" smtClean="0"/>
              <a:t>How to focus on </a:t>
            </a:r>
            <a:r>
              <a:rPr lang="en-US" sz="1800" dirty="0" err="1" smtClean="0"/>
              <a:t>QAPI</a:t>
            </a:r>
            <a:r>
              <a:rPr lang="en-US" sz="1800" dirty="0" smtClean="0"/>
              <a:t> priorities </a:t>
            </a:r>
          </a:p>
          <a:p>
            <a:pPr lvl="1"/>
            <a:r>
              <a:rPr lang="en-US" sz="1800" dirty="0" smtClean="0"/>
              <a:t>Evaluating adverse drug event protocols </a:t>
            </a:r>
          </a:p>
          <a:p>
            <a:pPr lvl="1"/>
            <a:r>
              <a:rPr lang="en-US" sz="1800" dirty="0" smtClean="0"/>
              <a:t>Tools provided such as guidance on what CMS/</a:t>
            </a:r>
            <a:r>
              <a:rPr lang="en-US" sz="1800" dirty="0" err="1" smtClean="0"/>
              <a:t>DPH</a:t>
            </a:r>
            <a:r>
              <a:rPr lang="en-US" sz="1800" dirty="0" smtClean="0"/>
              <a:t> uses to guide their survey process </a:t>
            </a:r>
          </a:p>
          <a:p>
            <a:r>
              <a:rPr lang="en-US" sz="2000" dirty="0" smtClean="0"/>
              <a:t>Learning Session 3</a:t>
            </a:r>
          </a:p>
          <a:p>
            <a:pPr lvl="1"/>
            <a:r>
              <a:rPr lang="en-US" sz="1800" dirty="0" smtClean="0"/>
              <a:t>Calculating measures </a:t>
            </a:r>
          </a:p>
          <a:p>
            <a:pPr lvl="1"/>
            <a:r>
              <a:rPr lang="en-US" sz="1800" dirty="0" smtClean="0"/>
              <a:t>Identifying trends and correlations between measures</a:t>
            </a:r>
          </a:p>
          <a:p>
            <a:pPr lvl="1"/>
            <a:r>
              <a:rPr lang="en-US" sz="1800" dirty="0" smtClean="0"/>
              <a:t>Using process measures to improve outcomes</a:t>
            </a:r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Most Important Aspect of the Learning Sessions as Identified by Participants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894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Session 1</a:t>
            </a:r>
          </a:p>
          <a:p>
            <a:pPr lvl="1"/>
            <a:r>
              <a:rPr lang="en-US" sz="1800" dirty="0" smtClean="0"/>
              <a:t>Use of SPOT processes to create sustainable </a:t>
            </a:r>
            <a:r>
              <a:rPr lang="en-US" sz="1800" dirty="0" err="1" smtClean="0"/>
              <a:t>PIPs</a:t>
            </a:r>
            <a:endParaRPr lang="en-US" sz="1800" dirty="0" smtClean="0"/>
          </a:p>
          <a:p>
            <a:pPr lvl="1"/>
            <a:r>
              <a:rPr lang="en-US" sz="1800" dirty="0" smtClean="0"/>
              <a:t>New SPOT tools</a:t>
            </a:r>
          </a:p>
          <a:p>
            <a:r>
              <a:rPr lang="en-US" sz="2000" dirty="0" smtClean="0"/>
              <a:t>Learning Session 2</a:t>
            </a:r>
          </a:p>
          <a:p>
            <a:pPr lvl="1"/>
            <a:r>
              <a:rPr lang="en-US" sz="1800" dirty="0" smtClean="0"/>
              <a:t>Adverse drug event audits </a:t>
            </a:r>
          </a:p>
          <a:p>
            <a:pPr lvl="1"/>
            <a:r>
              <a:rPr lang="en-US" sz="1800" dirty="0" smtClean="0"/>
              <a:t>Better monitoring tools </a:t>
            </a:r>
          </a:p>
          <a:p>
            <a:pPr lvl="1"/>
            <a:r>
              <a:rPr lang="en-US" sz="1800" dirty="0" smtClean="0"/>
              <a:t>Staff and family education</a:t>
            </a:r>
          </a:p>
          <a:p>
            <a:r>
              <a:rPr lang="en-US" sz="2000" dirty="0" smtClean="0"/>
              <a:t>Learning Session 3</a:t>
            </a:r>
          </a:p>
          <a:p>
            <a:pPr lvl="1"/>
            <a:r>
              <a:rPr lang="en-US" sz="1800" dirty="0" smtClean="0"/>
              <a:t>Identifying and tracking process measures </a:t>
            </a:r>
          </a:p>
          <a:p>
            <a:pPr lvl="1"/>
            <a:r>
              <a:rPr lang="en-US" sz="1800" dirty="0" smtClean="0"/>
              <a:t>Monthly review of quality measures, including utilizing the CASPER reports to identify high risk residents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Aspects of the Learning Sessions that Participants will Apply to Their Processes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2875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Offer </a:t>
            </a:r>
            <a:r>
              <a:rPr lang="en-US" sz="2400" dirty="0" err="1" smtClean="0"/>
              <a:t>QAPI</a:t>
            </a:r>
            <a:r>
              <a:rPr lang="en-US" sz="2400" dirty="0" smtClean="0"/>
              <a:t> tools to monitor residents with substance use disorders within the long-term care setting</a:t>
            </a:r>
          </a:p>
          <a:p>
            <a:r>
              <a:rPr lang="en-US" sz="2400" dirty="0" smtClean="0"/>
              <a:t>Topics related to providers’ roles in regulations </a:t>
            </a:r>
          </a:p>
          <a:p>
            <a:pPr lvl="0"/>
            <a:r>
              <a:rPr lang="en-US" sz="2400" dirty="0" smtClean="0"/>
              <a:t>Navigating the survey process and improving residents’ quality of life</a:t>
            </a:r>
          </a:p>
          <a:p>
            <a:pPr lvl="0"/>
            <a:r>
              <a:rPr lang="en-US" sz="2400" dirty="0" smtClean="0"/>
              <a:t>Assistance on staffing and securing competent staff; CNA recruitment ideas </a:t>
            </a:r>
          </a:p>
          <a:p>
            <a:pPr lvl="0"/>
            <a:r>
              <a:rPr lang="en-US" sz="2400" dirty="0" smtClean="0"/>
              <a:t>Education on basic CNA documentation</a:t>
            </a:r>
          </a:p>
          <a:p>
            <a:pPr lvl="0"/>
            <a:r>
              <a:rPr lang="en-US" sz="2400" dirty="0" smtClean="0"/>
              <a:t>Continuing Education Units (</a:t>
            </a:r>
            <a:r>
              <a:rPr lang="en-US" sz="2400" dirty="0" err="1" smtClean="0"/>
              <a:t>CEUs</a:t>
            </a:r>
            <a:r>
              <a:rPr lang="en-US" sz="2400" dirty="0" smtClean="0"/>
              <a:t>) for session attendance 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Suggestions for Future Learning Topics and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28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971" y="985839"/>
            <a:ext cx="8871404" cy="3608785"/>
          </a:xfrm>
        </p:spPr>
        <p:txBody>
          <a:bodyPr/>
          <a:lstStyle/>
          <a:p>
            <a:r>
              <a:rPr lang="en-US" sz="1800" i="1" dirty="0" smtClean="0"/>
              <a:t>“The SPOT Initiative has been very helpful, I would love this program to continue.”</a:t>
            </a:r>
          </a:p>
          <a:p>
            <a:r>
              <a:rPr lang="en-US" sz="1800" i="1" dirty="0" smtClean="0"/>
              <a:t>“Very informative, and educational. Love leaving with links/references to look back to.”</a:t>
            </a:r>
          </a:p>
          <a:p>
            <a:r>
              <a:rPr lang="en-US" sz="1800" i="1" dirty="0" smtClean="0"/>
              <a:t>“Excellent learning opportunity.”</a:t>
            </a:r>
          </a:p>
          <a:p>
            <a:r>
              <a:rPr lang="en-US" sz="1800" i="1" dirty="0" smtClean="0"/>
              <a:t>“Speakers were very knowledgeable and dynamic.”</a:t>
            </a:r>
          </a:p>
          <a:p>
            <a:r>
              <a:rPr lang="en-US" sz="1800" i="1" dirty="0" smtClean="0"/>
              <a:t>“I’m really glad that I have attended this meeting!”</a:t>
            </a:r>
          </a:p>
          <a:p>
            <a:r>
              <a:rPr lang="en-US" sz="1800" i="1" dirty="0" smtClean="0"/>
              <a:t>“Excellent session!”</a:t>
            </a:r>
          </a:p>
          <a:p>
            <a:r>
              <a:rPr lang="en-US" sz="1800" i="1" dirty="0" smtClean="0"/>
              <a:t>“We will adjust current </a:t>
            </a:r>
            <a:r>
              <a:rPr lang="en-US" sz="1800" i="1" dirty="0" err="1" smtClean="0"/>
              <a:t>PIPs</a:t>
            </a:r>
            <a:r>
              <a:rPr lang="en-US" sz="1800" i="1" dirty="0" smtClean="0"/>
              <a:t> to include more process measure data.”</a:t>
            </a:r>
          </a:p>
          <a:p>
            <a:r>
              <a:rPr lang="en-US" sz="1800" i="1" dirty="0" smtClean="0"/>
              <a:t>“A lot of fun sharing.”</a:t>
            </a:r>
          </a:p>
          <a:p>
            <a:r>
              <a:rPr lang="en-US" sz="1800" i="1" dirty="0"/>
              <a:t>Just wanted to take the time out and thank you ladies for the wonderful experience. </a:t>
            </a:r>
            <a:r>
              <a:rPr lang="en-US" sz="1800" i="1" dirty="0" smtClean="0"/>
              <a:t>I </a:t>
            </a:r>
            <a:r>
              <a:rPr lang="en-US" sz="1800" i="1" dirty="0"/>
              <a:t>am aware that this is your final conference as </a:t>
            </a:r>
            <a:r>
              <a:rPr lang="en-US" sz="1800" i="1" dirty="0" smtClean="0"/>
              <a:t>SPOT, </a:t>
            </a:r>
            <a:r>
              <a:rPr lang="en-US" sz="1800" i="1" dirty="0"/>
              <a:t>however </a:t>
            </a:r>
            <a:r>
              <a:rPr lang="en-US" sz="1800" i="1" dirty="0" smtClean="0"/>
              <a:t>I </a:t>
            </a:r>
            <a:r>
              <a:rPr lang="en-US" sz="1800" i="1" dirty="0"/>
              <a:t>am looking forward to attending many more of your next endeavors.</a:t>
            </a:r>
          </a:p>
          <a:p>
            <a:endParaRPr lang="en-US" sz="1800" i="1" dirty="0" smtClean="0"/>
          </a:p>
          <a:p>
            <a:endParaRPr lang="en-US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Feedback from Learning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5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Results emphasize the success of SPOT </a:t>
            </a:r>
          </a:p>
          <a:p>
            <a:r>
              <a:rPr lang="en-US" sz="2000" dirty="0" smtClean="0"/>
              <a:t>Consistent leadership staffing fosters PIP sustainability</a:t>
            </a:r>
          </a:p>
          <a:p>
            <a:r>
              <a:rPr lang="en-US" sz="2000" dirty="0" smtClean="0"/>
              <a:t>Effective communication between/ within departments is essential for effective quality improvement, yet this is an area in which participants struggled</a:t>
            </a:r>
          </a:p>
          <a:p>
            <a:r>
              <a:rPr lang="en-US" sz="2000" dirty="0" smtClean="0"/>
              <a:t>Accurate documentation and measurement are key to making successful improvements</a:t>
            </a:r>
          </a:p>
          <a:p>
            <a:r>
              <a:rPr lang="en-US" sz="2000" dirty="0" smtClean="0"/>
              <a:t>Ongoing support is needed to encourage the inclusion of all levels of staff, residents, and families</a:t>
            </a:r>
          </a:p>
          <a:p>
            <a:r>
              <a:rPr lang="en-US" sz="2000" dirty="0" smtClean="0"/>
              <a:t>Offering </a:t>
            </a:r>
            <a:r>
              <a:rPr lang="en-US" sz="2000" dirty="0" err="1" smtClean="0"/>
              <a:t>CEUs</a:t>
            </a:r>
            <a:r>
              <a:rPr lang="en-US" sz="2000" dirty="0" smtClean="0"/>
              <a:t> may improve participation in future programs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 Across Three Years of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37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" y="1227908"/>
            <a:ext cx="5121725" cy="338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" name="Picture 2" descr="C:\Users\RobinsonM\AppData\Local\Microsoft\Windows\Temporary Internet Files\Content.IE5\54UIM94I\thank-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09" y="1884839"/>
            <a:ext cx="3683000" cy="27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aim of the SPOT Initiative was to foster quality care delivery in skilled nursing facilities across Massachusetts.</a:t>
            </a:r>
          </a:p>
          <a:p>
            <a:r>
              <a:rPr lang="en-US" sz="2400" dirty="0" smtClean="0"/>
              <a:t>SPOT fostered quality care by supporting nursing home teams to develop and improve their quality assurance and performance improvement (</a:t>
            </a:r>
            <a:r>
              <a:rPr lang="en-US" sz="2400" dirty="0" err="1" smtClean="0"/>
              <a:t>QAPI</a:t>
            </a:r>
            <a:r>
              <a:rPr lang="en-US" sz="2400" dirty="0" smtClean="0"/>
              <a:t>) programs.</a:t>
            </a:r>
          </a:p>
          <a:p>
            <a:r>
              <a:rPr lang="en-US" sz="2400" dirty="0" smtClean="0"/>
              <a:t>Effective QAPI programs can prevent adverse events, promote safety and quality, and reduce risks to residents and caregivers.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of the SPOT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QAPI</a:t>
            </a:r>
            <a:endParaRPr lang="en-US" strike="sngStrik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5790594"/>
              </p:ext>
            </p:extLst>
          </p:nvPr>
        </p:nvGraphicFramePr>
        <p:xfrm>
          <a:off x="1422400" y="1152525"/>
          <a:ext cx="77216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839"/>
            <a:ext cx="8347166" cy="3781424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SPOT was funded from civil monetary penalties (CMP) collected from nursing homes. </a:t>
            </a:r>
          </a:p>
          <a:p>
            <a:r>
              <a:rPr lang="en-US" sz="4400" dirty="0"/>
              <a:t>In 2016, SPOT Year 1, 40 nursing homes were </a:t>
            </a:r>
            <a:r>
              <a:rPr lang="en-US" sz="4400" dirty="0" smtClean="0"/>
              <a:t>selected. </a:t>
            </a:r>
            <a:endParaRPr lang="en-US" sz="4400" dirty="0"/>
          </a:p>
          <a:p>
            <a:r>
              <a:rPr lang="en-US" sz="4400" dirty="0"/>
              <a:t>In March 2017, </a:t>
            </a:r>
            <a:r>
              <a:rPr lang="en-US" sz="4400" dirty="0" smtClean="0"/>
              <a:t>BHCSQ </a:t>
            </a:r>
            <a:r>
              <a:rPr lang="en-US" sz="4400" dirty="0"/>
              <a:t>engaged Abt </a:t>
            </a:r>
            <a:r>
              <a:rPr lang="en-US" sz="4400" dirty="0" smtClean="0"/>
              <a:t>to </a:t>
            </a:r>
            <a:r>
              <a:rPr lang="en-US" sz="4400" dirty="0"/>
              <a:t>implement </a:t>
            </a:r>
            <a:r>
              <a:rPr lang="en-US" sz="4400" dirty="0" smtClean="0"/>
              <a:t>SPOT Year 2. </a:t>
            </a:r>
            <a:endParaRPr lang="en-US" sz="4400" dirty="0"/>
          </a:p>
          <a:p>
            <a:pPr lvl="1"/>
            <a:r>
              <a:rPr lang="en-US" sz="3600" dirty="0" smtClean="0"/>
              <a:t>20 </a:t>
            </a:r>
            <a:r>
              <a:rPr lang="en-US" sz="3600" dirty="0"/>
              <a:t>additional nursing </a:t>
            </a:r>
            <a:r>
              <a:rPr lang="en-US" sz="3600" dirty="0" smtClean="0"/>
              <a:t>homes were selected.</a:t>
            </a:r>
            <a:endParaRPr lang="en-US" sz="3600" dirty="0"/>
          </a:p>
          <a:p>
            <a:r>
              <a:rPr lang="en-US" sz="4400" dirty="0" smtClean="0"/>
              <a:t>Abt was engaged to continue implementing SPOT in Year 3.</a:t>
            </a:r>
          </a:p>
          <a:p>
            <a:pPr lvl="1"/>
            <a:r>
              <a:rPr lang="en-US" sz="3600" dirty="0" smtClean="0"/>
              <a:t>Fifty-five </a:t>
            </a:r>
            <a:r>
              <a:rPr lang="en-US" sz="3600" dirty="0"/>
              <a:t>nursing homes remained in SPOT Year 3. </a:t>
            </a:r>
            <a:endParaRPr lang="en-US" sz="3600" dirty="0" smtClean="0"/>
          </a:p>
          <a:p>
            <a:r>
              <a:rPr lang="en-US" sz="4400" dirty="0" smtClean="0"/>
              <a:t>An </a:t>
            </a:r>
            <a:r>
              <a:rPr lang="en-US" sz="4400" dirty="0"/>
              <a:t>advantage of SPOT was the opportunity to meet nursing home staff face-to-face on multiple occasions thus establishing a rapport and forming strong partnerships</a:t>
            </a:r>
            <a:r>
              <a:rPr lang="en-US" sz="3800" dirty="0"/>
              <a:t>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Background of the SPOT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SPOT Nursing Home Locations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1" b="22334"/>
          <a:stretch/>
        </p:blipFill>
        <p:spPr>
          <a:xfrm>
            <a:off x="533401" y="854696"/>
            <a:ext cx="7705724" cy="419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409950"/>
            <a:ext cx="3286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962" y="3415784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SPOT Nursing Homes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499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111424</TotalTime>
  <Words>2465</Words>
  <Application>Microsoft Office PowerPoint</Application>
  <PresentationFormat>On-screen Show (16:9)</PresentationFormat>
  <Paragraphs>534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Default Design</vt:lpstr>
      <vt:lpstr>BSAS Template</vt:lpstr>
      <vt:lpstr>1_BSAS Template</vt:lpstr>
      <vt:lpstr>2_BSAS Template</vt:lpstr>
      <vt:lpstr>Custom Design</vt:lpstr>
      <vt:lpstr>3_BSAS Template</vt:lpstr>
      <vt:lpstr>4_BSAS Template</vt:lpstr>
      <vt:lpstr>1_Custom Design</vt:lpstr>
      <vt:lpstr>5_BSAS Template</vt:lpstr>
      <vt:lpstr>2_Custom Design</vt:lpstr>
      <vt:lpstr>PowerPoint Presentation</vt:lpstr>
      <vt:lpstr>Thank you</vt:lpstr>
      <vt:lpstr>SPOT Partners</vt:lpstr>
      <vt:lpstr>SPOT Partners</vt:lpstr>
      <vt:lpstr>Presentation Overview</vt:lpstr>
      <vt:lpstr>Objectives of the SPOT Initiative</vt:lpstr>
      <vt:lpstr>QAPI</vt:lpstr>
      <vt:lpstr>Background of the SPOT Initiative</vt:lpstr>
      <vt:lpstr>SPOT Nursing Home Locations</vt:lpstr>
      <vt:lpstr>2018 SPOT Activities</vt:lpstr>
      <vt:lpstr>2018 SPOT Activities</vt:lpstr>
      <vt:lpstr>Regional Learning Sessions  Burlington, Raynham, Springfield,  Woburn, Worcester</vt:lpstr>
      <vt:lpstr>2018 Regional Learning Sessions</vt:lpstr>
      <vt:lpstr>Learning Session 1: Fundamentals and Revised QAPI Requirements</vt:lpstr>
      <vt:lpstr>Learning Session 2: Prevention of Adverse Events</vt:lpstr>
      <vt:lpstr>Learning Session 3: Measuring Quality</vt:lpstr>
      <vt:lpstr>Technical Assistance Visits</vt:lpstr>
      <vt:lpstr>On-Site Technical Assistance Visits</vt:lpstr>
      <vt:lpstr>Email and Telephone Support</vt:lpstr>
      <vt:lpstr>Email and Telephone Support</vt:lpstr>
      <vt:lpstr>SPOT Partner Stories</vt:lpstr>
      <vt:lpstr>Engaging Residents, Families,  and all Levels of Staff in QAPI  </vt:lpstr>
      <vt:lpstr>Chapin Center: Overview</vt:lpstr>
      <vt:lpstr>Chapin Center: Engaging Residents and Families</vt:lpstr>
      <vt:lpstr>Chapin Center: Informing Residents and Families</vt:lpstr>
      <vt:lpstr>Chapin Center: Informing Residents and Families</vt:lpstr>
      <vt:lpstr>Chapin Center: Informing Residents and Families</vt:lpstr>
      <vt:lpstr>Applying SPOT Processes to  Improve Quality  </vt:lpstr>
      <vt:lpstr>Webster Manor: Overview</vt:lpstr>
      <vt:lpstr>Webster Manor: Conducting a PIP</vt:lpstr>
      <vt:lpstr>Webster Manor: PIP Outcomes</vt:lpstr>
      <vt:lpstr>Webster Manor: Challenges to PIP Implementation</vt:lpstr>
      <vt:lpstr>Webster Manor: Contributions to PIP Success</vt:lpstr>
      <vt:lpstr>Impact of the SPOT Initiative</vt:lpstr>
      <vt:lpstr>Methods</vt:lpstr>
      <vt:lpstr>Characteristics of SPOT  Nursing Homes</vt:lpstr>
      <vt:lpstr>Results of the QAPI Assessment</vt:lpstr>
      <vt:lpstr>Key Assessment Items: Written QAPI Plan</vt:lpstr>
      <vt:lpstr>Key Assessment Items: Communication between and within Departments</vt:lpstr>
      <vt:lpstr>Key Assessment Items: Resident/Family Engagement</vt:lpstr>
      <vt:lpstr>Key Assessment Items: Informing Staff, Residents and Families</vt:lpstr>
      <vt:lpstr>Results of Health Survey Outcomes</vt:lpstr>
      <vt:lpstr>Relevant Health Survey Outcomes</vt:lpstr>
      <vt:lpstr>Results of 2018 Leadership Interviews</vt:lpstr>
      <vt:lpstr>Current QAPI Focus Among SPOT Nursing Homes</vt:lpstr>
      <vt:lpstr>Contributors to PIP Success</vt:lpstr>
      <vt:lpstr>Leadership Turnover Rate</vt:lpstr>
      <vt:lpstr>Relationship between Leadership Turnover and PIP Status</vt:lpstr>
      <vt:lpstr>Relationship between Leadership Turnover and QAPI Preparedness</vt:lpstr>
      <vt:lpstr>Learning Session Feedback </vt:lpstr>
      <vt:lpstr>Most Important Aspect of the Learning Sessions as Identified by Participants</vt:lpstr>
      <vt:lpstr>Aspects of the Learning Sessions that Participants will Apply to Their Processes</vt:lpstr>
      <vt:lpstr>Participant Suggestions for Future Learning Topics and TA</vt:lpstr>
      <vt:lpstr>Participant Feedback from Learning Sessions</vt:lpstr>
      <vt:lpstr>Lessons Learned Across Three Years of SPOT</vt:lpstr>
      <vt:lpstr>Questions and Discussion</vt:lpstr>
    </vt:vector>
  </TitlesOfParts>
  <Company>Massachusetts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The Supportive Planning and Operations Team (SPOT) Initiative - Springfield</dc:title>
  <dc:creator>Fillo</dc:creator>
  <cp:lastModifiedBy>AutoBVT</cp:lastModifiedBy>
  <cp:revision>3185</cp:revision>
  <cp:lastPrinted>2018-06-27T19:06:27Z</cp:lastPrinted>
  <dcterms:created xsi:type="dcterms:W3CDTF">2001-01-17T15:22:57Z</dcterms:created>
  <dcterms:modified xsi:type="dcterms:W3CDTF">2019-01-02T19:49:03Z</dcterms:modified>
</cp:coreProperties>
</file>