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5"/>
  </p:notesMasterIdLst>
  <p:sldIdLst>
    <p:sldId id="290" r:id="rId5"/>
    <p:sldId id="262" r:id="rId6"/>
    <p:sldId id="291" r:id="rId7"/>
    <p:sldId id="264" r:id="rId8"/>
    <p:sldId id="292" r:id="rId9"/>
    <p:sldId id="266" r:id="rId10"/>
    <p:sldId id="296" r:id="rId11"/>
    <p:sldId id="293" r:id="rId12"/>
    <p:sldId id="267" r:id="rId13"/>
    <p:sldId id="297" r:id="rId14"/>
    <p:sldId id="268" r:id="rId15"/>
    <p:sldId id="294" r:id="rId16"/>
    <p:sldId id="298" r:id="rId17"/>
    <p:sldId id="295" r:id="rId18"/>
    <p:sldId id="269" r:id="rId19"/>
    <p:sldId id="270" r:id="rId20"/>
    <p:sldId id="271"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6"/>
            <p14:sldId id="293"/>
            <p14:sldId id="267"/>
            <p14:sldId id="297"/>
            <p14:sldId id="268"/>
            <p14:sldId id="294"/>
            <p14:sldId id="298"/>
            <p14:sldId id="295"/>
            <p14:sldId id="269"/>
            <p14:sldId id="270"/>
            <p14:sldId id="271"/>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EF8"/>
    <a:srgbClr val="F7F9FD"/>
    <a:srgbClr val="D6DCE5"/>
    <a:srgbClr val="B4C7E7"/>
    <a:srgbClr val="8FAADC"/>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7EEA74-DFF1-4807-8BFD-E9EF6954A25E}" v="13" dt="2021-04-01T16:22:48.7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67920" autoAdjust="0"/>
  </p:normalViewPr>
  <p:slideViewPr>
    <p:cSldViewPr snapToGrid="0">
      <p:cViewPr varScale="1">
        <p:scale>
          <a:sx n="87" d="100"/>
          <a:sy n="87" d="100"/>
        </p:scale>
        <p:origin x="60" y="96"/>
      </p:cViewPr>
      <p:guideLst>
        <p:guide orient="horz" pos="2160"/>
        <p:guide pos="3840"/>
      </p:guideLst>
    </p:cSldViewPr>
  </p:slideViewPr>
  <p:outlineViewPr>
    <p:cViewPr>
      <p:scale>
        <a:sx n="33" d="100"/>
        <a:sy n="33" d="100"/>
      </p:scale>
      <p:origin x="0" y="-107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lsh, Renee (DPH)" userId="S::renee.walsh@mass.gov::765e1f1d-1214-4c70-9985-3b2cff859230" providerId="AD" clId="Web-{747EEA74-DFF1-4807-8BFD-E9EF6954A25E}"/>
    <pc:docChg chg="modSld">
      <pc:chgData name="Walsh, Renee (DPH)" userId="S::renee.walsh@mass.gov::765e1f1d-1214-4c70-9985-3b2cff859230" providerId="AD" clId="Web-{747EEA74-DFF1-4807-8BFD-E9EF6954A25E}" dt="2021-04-01T16:22:34.900" v="10"/>
      <pc:docMkLst>
        <pc:docMk/>
      </pc:docMkLst>
      <pc:sldChg chg="modSp">
        <pc:chgData name="Walsh, Renee (DPH)" userId="S::renee.walsh@mass.gov::765e1f1d-1214-4c70-9985-3b2cff859230" providerId="AD" clId="Web-{747EEA74-DFF1-4807-8BFD-E9EF6954A25E}" dt="2021-04-01T16:22:01.569" v="6"/>
        <pc:sldMkLst>
          <pc:docMk/>
          <pc:sldMk cId="2692492634" sldId="268"/>
        </pc:sldMkLst>
        <pc:graphicFrameChg chg="mod modGraphic">
          <ac:chgData name="Walsh, Renee (DPH)" userId="S::renee.walsh@mass.gov::765e1f1d-1214-4c70-9985-3b2cff859230" providerId="AD" clId="Web-{747EEA74-DFF1-4807-8BFD-E9EF6954A25E}" dt="2021-04-01T16:22:01.569" v="6"/>
          <ac:graphicFrameMkLst>
            <pc:docMk/>
            <pc:sldMk cId="2692492634" sldId="268"/>
            <ac:graphicFrameMk id="11" creationId="{92744045-DF14-4CCE-BA71-9B1B7F3FC193}"/>
          </ac:graphicFrameMkLst>
        </pc:graphicFrameChg>
      </pc:sldChg>
      <pc:sldChg chg="modSp">
        <pc:chgData name="Walsh, Renee (DPH)" userId="S::renee.walsh@mass.gov::765e1f1d-1214-4c70-9985-3b2cff859230" providerId="AD" clId="Web-{747EEA74-DFF1-4807-8BFD-E9EF6954A25E}" dt="2021-04-01T16:22:34.900" v="10"/>
        <pc:sldMkLst>
          <pc:docMk/>
          <pc:sldMk cId="2321371490" sldId="269"/>
        </pc:sldMkLst>
        <pc:graphicFrameChg chg="mod modGraphic">
          <ac:chgData name="Walsh, Renee (DPH)" userId="S::renee.walsh@mass.gov::765e1f1d-1214-4c70-9985-3b2cff859230" providerId="AD" clId="Web-{747EEA74-DFF1-4807-8BFD-E9EF6954A25E}" dt="2021-04-01T16:22:34.900" v="10"/>
          <ac:graphicFrameMkLst>
            <pc:docMk/>
            <pc:sldMk cId="2321371490" sldId="269"/>
            <ac:graphicFrameMk id="10" creationId="{B1091EA0-7D02-4BC6-8EF4-10915C87438A}"/>
          </ac:graphicFrameMkLst>
        </pc:graphicFrameChg>
      </pc:sldChg>
    </pc:docChg>
  </pc:docChgLst>
  <pc:docChgLst>
    <pc:chgData name="Michelle" userId="3afdc34b-dadf-4ab5-ad26-84f6332c48e3" providerId="ADAL" clId="{D7088EAB-05C9-43B6-A68B-F553AA61F6A1}"/>
    <pc:docChg chg="undo custSel modSld">
      <pc:chgData name="Michelle" userId="3afdc34b-dadf-4ab5-ad26-84f6332c48e3" providerId="ADAL" clId="{D7088EAB-05C9-43B6-A68B-F553AA61F6A1}" dt="2021-04-02T00:12:31.836" v="32" actId="20577"/>
      <pc:docMkLst>
        <pc:docMk/>
      </pc:docMkLst>
      <pc:sldChg chg="modSp mod">
        <pc:chgData name="Michelle" userId="3afdc34b-dadf-4ab5-ad26-84f6332c48e3" providerId="ADAL" clId="{D7088EAB-05C9-43B6-A68B-F553AA61F6A1}" dt="2021-04-02T00:09:15.684" v="1" actId="121"/>
        <pc:sldMkLst>
          <pc:docMk/>
          <pc:sldMk cId="1806575864" sldId="267"/>
        </pc:sldMkLst>
        <pc:graphicFrameChg chg="modGraphic">
          <ac:chgData name="Michelle" userId="3afdc34b-dadf-4ab5-ad26-84f6332c48e3" providerId="ADAL" clId="{D7088EAB-05C9-43B6-A68B-F553AA61F6A1}" dt="2021-04-02T00:09:15.684" v="1" actId="121"/>
          <ac:graphicFrameMkLst>
            <pc:docMk/>
            <pc:sldMk cId="1806575864" sldId="267"/>
            <ac:graphicFrameMk id="5" creationId="{A7DF9D62-E3BE-4E6C-93D2-9B56ACF2148B}"/>
          </ac:graphicFrameMkLst>
        </pc:graphicFrameChg>
      </pc:sldChg>
      <pc:sldChg chg="modSp mod">
        <pc:chgData name="Michelle" userId="3afdc34b-dadf-4ab5-ad26-84f6332c48e3" providerId="ADAL" clId="{D7088EAB-05C9-43B6-A68B-F553AA61F6A1}" dt="2021-04-02T00:10:03.135" v="6" actId="3064"/>
        <pc:sldMkLst>
          <pc:docMk/>
          <pc:sldMk cId="2692492634" sldId="268"/>
        </pc:sldMkLst>
        <pc:graphicFrameChg chg="modGraphic">
          <ac:chgData name="Michelle" userId="3afdc34b-dadf-4ab5-ad26-84f6332c48e3" providerId="ADAL" clId="{D7088EAB-05C9-43B6-A68B-F553AA61F6A1}" dt="2021-04-02T00:10:03.135" v="6" actId="3064"/>
          <ac:graphicFrameMkLst>
            <pc:docMk/>
            <pc:sldMk cId="2692492634" sldId="268"/>
            <ac:graphicFrameMk id="11" creationId="{92744045-DF14-4CCE-BA71-9B1B7F3FC193}"/>
          </ac:graphicFrameMkLst>
        </pc:graphicFrameChg>
      </pc:sldChg>
      <pc:sldChg chg="modSp mod">
        <pc:chgData name="Michelle" userId="3afdc34b-dadf-4ab5-ad26-84f6332c48e3" providerId="ADAL" clId="{D7088EAB-05C9-43B6-A68B-F553AA61F6A1}" dt="2021-04-02T00:11:15.556" v="8" actId="20577"/>
        <pc:sldMkLst>
          <pc:docMk/>
          <pc:sldMk cId="2321371490" sldId="269"/>
        </pc:sldMkLst>
        <pc:graphicFrameChg chg="modGraphic">
          <ac:chgData name="Michelle" userId="3afdc34b-dadf-4ab5-ad26-84f6332c48e3" providerId="ADAL" clId="{D7088EAB-05C9-43B6-A68B-F553AA61F6A1}" dt="2021-04-02T00:11:15.556" v="8" actId="20577"/>
          <ac:graphicFrameMkLst>
            <pc:docMk/>
            <pc:sldMk cId="2321371490" sldId="269"/>
            <ac:graphicFrameMk id="8" creationId="{785F5116-8A2B-48E4-A4AC-832746306D59}"/>
          </ac:graphicFrameMkLst>
        </pc:graphicFrameChg>
      </pc:sldChg>
      <pc:sldChg chg="modSp mod">
        <pc:chgData name="Michelle" userId="3afdc34b-dadf-4ab5-ad26-84f6332c48e3" providerId="ADAL" clId="{D7088EAB-05C9-43B6-A68B-F553AA61F6A1}" dt="2021-04-02T00:12:31.836" v="32" actId="20577"/>
        <pc:sldMkLst>
          <pc:docMk/>
          <pc:sldMk cId="1776995749" sldId="274"/>
        </pc:sldMkLst>
        <pc:graphicFrameChg chg="modGraphic">
          <ac:chgData name="Michelle" userId="3afdc34b-dadf-4ab5-ad26-84f6332c48e3" providerId="ADAL" clId="{D7088EAB-05C9-43B6-A68B-F553AA61F6A1}" dt="2021-04-02T00:12:31.836" v="32" actId="20577"/>
          <ac:graphicFrameMkLst>
            <pc:docMk/>
            <pc:sldMk cId="1776995749" sldId="274"/>
            <ac:graphicFrameMk id="11" creationId="{E003AB71-8843-484D-A7D8-839A65C18F49}"/>
          </ac:graphicFrameMkLst>
        </pc:graphicFrameChg>
      </pc:sldChg>
      <pc:sldChg chg="modSp mod">
        <pc:chgData name="Michelle" userId="3afdc34b-dadf-4ab5-ad26-84f6332c48e3" providerId="ADAL" clId="{D7088EAB-05C9-43B6-A68B-F553AA61F6A1}" dt="2021-04-02T00:08:53.328" v="0" actId="14100"/>
        <pc:sldMkLst>
          <pc:docMk/>
          <pc:sldMk cId="1302456838" sldId="293"/>
        </pc:sldMkLst>
        <pc:spChg chg="mod">
          <ac:chgData name="Michelle" userId="3afdc34b-dadf-4ab5-ad26-84f6332c48e3" providerId="ADAL" clId="{D7088EAB-05C9-43B6-A68B-F553AA61F6A1}" dt="2021-04-02T00:08:53.328" v="0" actId="14100"/>
          <ac:spMkLst>
            <pc:docMk/>
            <pc:sldMk cId="1302456838" sldId="293"/>
            <ac:spMk id="2" creationId="{00000000-0000-0000-0000-000000000000}"/>
          </ac:spMkLst>
        </pc:spChg>
      </pc:sldChg>
      <pc:sldChg chg="modSp mod">
        <pc:chgData name="Michelle" userId="3afdc34b-dadf-4ab5-ad26-84f6332c48e3" providerId="ADAL" clId="{D7088EAB-05C9-43B6-A68B-F553AA61F6A1}" dt="2021-04-02T00:10:48.132" v="7" actId="3064"/>
        <pc:sldMkLst>
          <pc:docMk/>
          <pc:sldMk cId="310562512" sldId="295"/>
        </pc:sldMkLst>
        <pc:graphicFrameChg chg="modGraphic">
          <ac:chgData name="Michelle" userId="3afdc34b-dadf-4ab5-ad26-84f6332c48e3" providerId="ADAL" clId="{D7088EAB-05C9-43B6-A68B-F553AA61F6A1}" dt="2021-04-02T00:10:48.132" v="7" actId="3064"/>
          <ac:graphicFrameMkLst>
            <pc:docMk/>
            <pc:sldMk cId="310562512" sldId="295"/>
            <ac:graphicFrameMk id="7" creationId="{605E144A-8B73-4509-B5A1-46BDBC41635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4/1/2021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dirty="0"/>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First Dose (Partially) </a:t>
            </a:r>
          </a:p>
          <a:p>
            <a:endParaRPr lang="en-US" dirty="0"/>
          </a:p>
          <a:p>
            <a:r>
              <a:rPr lang="en-US" dirty="0"/>
              <a:t>First dose + </a:t>
            </a:r>
            <a:r>
              <a:rPr lang="en-US" dirty="0" err="1"/>
              <a:t>jj</a:t>
            </a:r>
            <a:r>
              <a:rPr lang="en-US" dirty="0"/>
              <a:t> (At least) – Own slide </a:t>
            </a:r>
          </a:p>
          <a:p>
            <a:endParaRPr lang="en-US" dirty="0"/>
          </a:p>
          <a:p>
            <a:r>
              <a:rPr lang="en-US" dirty="0"/>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Mention suppression </a:t>
            </a:r>
          </a:p>
          <a:p>
            <a:endParaRPr lang="en-US" dirty="0"/>
          </a:p>
          <a:p>
            <a:r>
              <a:rPr lang="en-US" dirty="0"/>
              <a:t>At least on dose </a:t>
            </a:r>
          </a:p>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4/1/2021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16" y="2743202"/>
            <a:ext cx="10337562" cy="1362075"/>
          </a:xfrm>
        </p:spPr>
        <p:txBody>
          <a:bodyPr/>
          <a:lstStyle/>
          <a:p>
            <a:pPr algn="ctr"/>
            <a:r>
              <a:rPr lang="en-US" sz="6000" dirty="0"/>
              <a:t>Vaccination Data Report</a:t>
            </a:r>
            <a:br>
              <a:rPr lang="en-US" sz="6000" dirty="0"/>
            </a:br>
            <a:r>
              <a:rPr lang="en-US" sz="6000" dirty="0"/>
              <a:t>Springfield</a:t>
            </a:r>
            <a:endParaRPr lang="en-US" sz="6000" dirty="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Partially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2479092" y="2734598"/>
            <a:ext cx="74425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only the 1</a:t>
            </a:r>
            <a:r>
              <a:rPr kumimoji="0" lang="en-US" sz="2000" b="0" i="0" u="none" strike="noStrike" kern="1200" cap="none" spc="0" normalizeH="0" baseline="30000" noProof="0" dirty="0">
                <a:ln>
                  <a:noFill/>
                </a:ln>
                <a:solidFill>
                  <a:srgbClr val="FFFFFF"/>
                </a:solidFill>
                <a:effectLst/>
                <a:uLnTx/>
                <a:uFillTx/>
                <a:latin typeface="Calibri"/>
                <a:ea typeface="+mn-ea"/>
                <a:cs typeface="+mn-cs"/>
              </a:rPr>
              <a:t>st</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vaccine</a:t>
            </a:r>
          </a:p>
        </p:txBody>
      </p:sp>
    </p:spTree>
    <p:extLst>
      <p:ext uri="{BB962C8B-B14F-4D97-AF65-F5344CB8AC3E}">
        <p14:creationId xmlns:p14="http://schemas.microsoft.com/office/powerpoint/2010/main" val="17520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11</a:t>
            </a:fld>
            <a:endParaRPr lang="en-US" dirty="0">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1749510913"/>
              </p:ext>
            </p:extLst>
          </p:nvPr>
        </p:nvGraphicFramePr>
        <p:xfrm>
          <a:off x="1219200" y="3626612"/>
          <a:ext cx="9737630" cy="1158463"/>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796143">
                  <a:extLst>
                    <a:ext uri="{9D8B030D-6E8A-4147-A177-3AD203B41FA5}">
                      <a16:colId xmlns:a16="http://schemas.microsoft.com/office/drawing/2014/main" val="256912673"/>
                    </a:ext>
                  </a:extLst>
                </a:gridCol>
                <a:gridCol w="904115">
                  <a:extLst>
                    <a:ext uri="{9D8B030D-6E8A-4147-A177-3AD203B41FA5}">
                      <a16:colId xmlns:a16="http://schemas.microsoft.com/office/drawing/2014/main" val="2034002232"/>
                    </a:ext>
                  </a:extLst>
                </a:gridCol>
                <a:gridCol w="1891158">
                  <a:extLst>
                    <a:ext uri="{9D8B030D-6E8A-4147-A177-3AD203B41FA5}">
                      <a16:colId xmlns:a16="http://schemas.microsoft.com/office/drawing/2014/main" val="1684142048"/>
                    </a:ext>
                  </a:extLst>
                </a:gridCol>
                <a:gridCol w="904115">
                  <a:extLst>
                    <a:ext uri="{9D8B030D-6E8A-4147-A177-3AD203B41FA5}">
                      <a16:colId xmlns:a16="http://schemas.microsoft.com/office/drawing/2014/main" val="347171472"/>
                    </a:ext>
                  </a:extLst>
                </a:gridCol>
                <a:gridCol w="1737023">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259840">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b="1" dirty="0">
                          <a:solidFill>
                            <a:schemeClr val="tx1"/>
                          </a:solidFill>
                        </a:rPr>
                        <a:t>Springfield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8,911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3,469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28.5%</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916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682,915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215,739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31.6%</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72,682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0" y="982481"/>
            <a:ext cx="10641608" cy="2323713"/>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partially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dirty="0">
                <a:solidFill>
                  <a:srgbClr val="5B9BD5">
                    <a:lumMod val="75000"/>
                  </a:srgbClr>
                </a:solidFill>
                <a:latin typeface="Calibri"/>
              </a:rPr>
              <a:t>11.8</a:t>
            </a:r>
            <a:r>
              <a:rPr lang="en-US" sz="1600" b="1" dirty="0">
                <a:solidFill>
                  <a:srgbClr val="5B9BD5">
                    <a:lumMod val="75000"/>
                  </a:srgbClr>
                </a:solidFill>
                <a:latin typeface="Calibri"/>
              </a:rPr>
              <a:t>%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2000" b="1" dirty="0">
                <a:solidFill>
                  <a:srgbClr val="5B9BD5">
                    <a:lumMod val="75000"/>
                  </a:srgbClr>
                </a:solidFill>
                <a:latin typeface="Calibri"/>
              </a:rPr>
              <a:t>31.6</a:t>
            </a:r>
            <a:r>
              <a:rPr lang="en-US" sz="1600" b="1" dirty="0">
                <a:solidFill>
                  <a:srgbClr val="5B9BD5">
                    <a:lumMod val="75000"/>
                  </a:srgbClr>
                </a:solidFill>
                <a:latin typeface="Calibri"/>
              </a:rPr>
              <a:t>%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2000" b="1" dirty="0">
                <a:solidFill>
                  <a:srgbClr val="5B9BD5">
                    <a:lumMod val="75000"/>
                  </a:srgbClr>
                </a:solidFill>
                <a:latin typeface="Calibri"/>
              </a:rPr>
              <a:t>14.7</a:t>
            </a:r>
            <a:r>
              <a:rPr lang="en-US" sz="1600" b="1" dirty="0">
                <a:solidFill>
                  <a:srgbClr val="5B9BD5">
                    <a:lumMod val="75000"/>
                  </a:srgbClr>
                </a:solidFill>
                <a:latin typeface="Calibri"/>
              </a:rPr>
              <a:t>%</a:t>
            </a:r>
            <a:r>
              <a:rPr lang="en-US" sz="1600" b="1" dirty="0">
                <a:solidFill>
                  <a:srgbClr val="0F1C32"/>
                </a:solidFill>
                <a:latin typeface="Calibri"/>
              </a:rPr>
              <a:t> for ages 75+</a:t>
            </a:r>
            <a:endParaRPr lang="en-US" sz="800" b="1"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pPr lvl="1">
              <a:spcBef>
                <a:spcPts val="600"/>
              </a:spcBef>
              <a:spcAft>
                <a:spcPts val="600"/>
              </a:spcAft>
            </a:pPr>
            <a:endParaRPr lang="en-US" sz="1600" dirty="0">
              <a:solidFill>
                <a:srgbClr val="0F1C32"/>
              </a:solidFill>
              <a:latin typeface="Calibri"/>
            </a:endParaRPr>
          </a:p>
        </p:txBody>
      </p:sp>
      <p:sp>
        <p:nvSpPr>
          <p:cNvPr id="7" name="Title 6"/>
          <p:cNvSpPr>
            <a:spLocks noGrp="1"/>
          </p:cNvSpPr>
          <p:nvPr>
            <p:ph type="title"/>
          </p:nvPr>
        </p:nvSpPr>
        <p:spPr>
          <a:xfrm>
            <a:off x="-15970" y="-11896"/>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Springfield Compared to Statewide as of 3/31/2021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3/31/2021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Springfield Compared to Statewide as of 3/31/2021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44686" y="1210543"/>
            <a:ext cx="5647269" cy="1785104"/>
          </a:xfrm>
          <a:prstGeom prst="rect">
            <a:avLst/>
          </a:prstGeom>
          <a:noFill/>
        </p:spPr>
        <p:txBody>
          <a:bodyPr wrap="square" rtlCol="0">
            <a:spAutoFit/>
          </a:bodyPr>
          <a:lstStyle/>
          <a:p>
            <a:r>
              <a:rPr lang="en-US" b="1" u="sng" dirty="0">
                <a:solidFill>
                  <a:srgbClr val="0F1C32"/>
                </a:solidFill>
                <a:latin typeface="Calibri"/>
              </a:rPr>
              <a:t>Vaccine Administration Benchmark</a:t>
            </a:r>
          </a:p>
          <a:p>
            <a:pPr marL="285750" indent="-285750">
              <a:buFont typeface="Arial" panose="020B0604020202020204" pitchFamily="34" charset="0"/>
              <a:buChar char="•"/>
            </a:pPr>
            <a:r>
              <a:rPr lang="en-US" dirty="0">
                <a:solidFill>
                  <a:srgbClr val="0F1C32"/>
                </a:solidFill>
                <a:latin typeface="Calibri"/>
              </a:rPr>
              <a:t>Percentage of </a:t>
            </a:r>
            <a:r>
              <a:rPr lang="en-US" b="1" dirty="0">
                <a:solidFill>
                  <a:srgbClr val="0F1C32"/>
                </a:solidFill>
                <a:latin typeface="Calibri"/>
              </a:rPr>
              <a:t>Race/Ethnicity groups and Sex </a:t>
            </a:r>
            <a:r>
              <a:rPr lang="en-US" dirty="0">
                <a:solidFill>
                  <a:srgbClr val="0F1C32"/>
                </a:solidFill>
                <a:latin typeface="Calibri"/>
              </a:rPr>
              <a:t>that have been </a:t>
            </a:r>
            <a:r>
              <a:rPr lang="en-US" b="1" dirty="0">
                <a:solidFill>
                  <a:srgbClr val="0F1C32"/>
                </a:solidFill>
                <a:latin typeface="Calibri"/>
              </a:rPr>
              <a:t>partially vaccinated </a:t>
            </a:r>
            <a:r>
              <a:rPr lang="en-US"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13.9</a:t>
            </a:r>
            <a:r>
              <a:rPr lang="en-US" b="1" dirty="0">
                <a:solidFill>
                  <a:srgbClr val="5B9BD5">
                    <a:lumMod val="75000"/>
                  </a:srgbClr>
                </a:solidFill>
                <a:latin typeface="Calibri"/>
              </a:rPr>
              <a:t>%</a:t>
            </a:r>
            <a:r>
              <a:rPr lang="en-US" dirty="0">
                <a:solidFill>
                  <a:srgbClr val="0F1C32"/>
                </a:solidFill>
                <a:latin typeface="Calibri"/>
              </a:rPr>
              <a:t>.</a:t>
            </a:r>
          </a:p>
          <a:p>
            <a:pPr marL="285750"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683424451"/>
              </p:ext>
            </p:extLst>
          </p:nvPr>
        </p:nvGraphicFramePr>
        <p:xfrm>
          <a:off x="6095443" y="1549578"/>
          <a:ext cx="5951871" cy="1503752"/>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60653">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23435">
                <a:tc>
                  <a:txBody>
                    <a:bodyPr/>
                    <a:lstStyle/>
                    <a:p>
                      <a:pPr marL="0" marR="0" algn="ctr">
                        <a:spcBef>
                          <a:spcPts val="0"/>
                        </a:spcBef>
                        <a:spcAft>
                          <a:spcPts val="0"/>
                        </a:spcAft>
                      </a:pPr>
                      <a:r>
                        <a:rPr lang="en-US" sz="1200" b="1" dirty="0">
                          <a:solidFill>
                            <a:schemeClr val="tx1"/>
                          </a:solidFill>
                        </a:rPr>
                        <a:t>Springfield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7,594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5,570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538,957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415,604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16,775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299019953"/>
              </p:ext>
            </p:extLst>
          </p:nvPr>
        </p:nvGraphicFramePr>
        <p:xfrm>
          <a:off x="143158" y="3804670"/>
          <a:ext cx="11905684"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rPr>
                        <a:t>Community</a:t>
                      </a: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10176">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77464">
                <a:tc>
                  <a:txBody>
                    <a:bodyPr/>
                    <a:lstStyle/>
                    <a:p>
                      <a:pPr marL="0" marR="0" algn="ctr">
                        <a:spcBef>
                          <a:spcPts val="0"/>
                        </a:spcBef>
                        <a:spcAft>
                          <a:spcPts val="0"/>
                        </a:spcAft>
                      </a:pPr>
                      <a:r>
                        <a:rPr lang="en-US" sz="1300" b="1" dirty="0">
                          <a:solidFill>
                            <a:schemeClr val="tx1"/>
                          </a:solidFill>
                        </a:rPr>
                        <a:t>Springfield</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5,248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896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48,242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47,439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63,618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16,363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690,849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34,237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69,130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86905B36-C83F-4F49-BA3F-B91432D95CD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3/31/2021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87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Fully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1297536" y="2821695"/>
            <a:ext cx="959692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the 2</a:t>
            </a:r>
            <a:r>
              <a:rPr kumimoji="0" lang="en-US" sz="2000" b="0" i="0" u="none" strike="noStrike" kern="1200" cap="none" spc="0" normalizeH="0" baseline="30000" noProof="0" dirty="0">
                <a:ln>
                  <a:noFill/>
                </a:ln>
                <a:solidFill>
                  <a:srgbClr val="FFFFFF"/>
                </a:solidFill>
                <a:effectLst/>
                <a:uLnTx/>
                <a:uFillTx/>
                <a:latin typeface="Calibri"/>
                <a:ea typeface="+mn-ea"/>
                <a:cs typeface="+mn-cs"/>
              </a:rPr>
              <a:t>nd</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or Johnson &amp; Johnson Vaccine </a:t>
            </a:r>
          </a:p>
        </p:txBody>
      </p:sp>
    </p:spTree>
    <p:extLst>
      <p:ext uri="{BB962C8B-B14F-4D97-AF65-F5344CB8AC3E}">
        <p14:creationId xmlns:p14="http://schemas.microsoft.com/office/powerpoint/2010/main" val="373708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Springfield Compared to Statewide as of 3/31/2021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276398" y="1084462"/>
            <a:ext cx="10540260" cy="2277547"/>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fully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dirty="0">
                <a:solidFill>
                  <a:srgbClr val="5B9BD5">
                    <a:lumMod val="75000"/>
                  </a:srgbClr>
                </a:solidFill>
                <a:latin typeface="Calibri"/>
              </a:rPr>
              <a:t>12.1</a:t>
            </a:r>
            <a:r>
              <a:rPr lang="en-US" b="1" dirty="0">
                <a:solidFill>
                  <a:srgbClr val="5B9BD5">
                    <a:lumMod val="75000"/>
                  </a:srgbClr>
                </a:solidFill>
                <a:latin typeface="Calibri"/>
              </a:rPr>
              <a:t>%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2000" b="1" dirty="0">
                <a:solidFill>
                  <a:srgbClr val="5B9BD5">
                    <a:lumMod val="75000"/>
                  </a:srgbClr>
                </a:solidFill>
                <a:latin typeface="Calibri"/>
              </a:rPr>
              <a:t>44.7</a:t>
            </a:r>
            <a:r>
              <a:rPr lang="en-US" b="1" dirty="0">
                <a:solidFill>
                  <a:srgbClr val="5B9BD5">
                    <a:lumMod val="75000"/>
                  </a:srgbClr>
                </a:solidFill>
                <a:latin typeface="Calibri"/>
              </a:rPr>
              <a:t>%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2000" b="1" dirty="0">
                <a:solidFill>
                  <a:srgbClr val="5B9BD5">
                    <a:lumMod val="75000"/>
                  </a:srgbClr>
                </a:solidFill>
                <a:latin typeface="Calibri"/>
              </a:rPr>
              <a:t>67.3</a:t>
            </a:r>
            <a:r>
              <a:rPr lang="en-US" b="1" dirty="0">
                <a:solidFill>
                  <a:srgbClr val="5B9BD5">
                    <a:lumMod val="75000"/>
                  </a:srgbClr>
                </a:solidFill>
                <a:latin typeface="Calibri"/>
              </a:rPr>
              <a:t>%</a:t>
            </a:r>
            <a:r>
              <a:rPr lang="en-US" b="1" dirty="0">
                <a:solidFill>
                  <a:srgbClr val="0F1C32"/>
                </a:solidFill>
                <a:latin typeface="Calibri"/>
              </a:rPr>
              <a:t> </a:t>
            </a:r>
            <a:r>
              <a:rPr lang="en-US" sz="1600" b="1" dirty="0">
                <a:solidFill>
                  <a:srgbClr val="0F1C32"/>
                </a:solidFill>
                <a:latin typeface="Calibri"/>
              </a:rPr>
              <a:t>for ages 75+</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19874101"/>
              </p:ext>
            </p:extLst>
          </p:nvPr>
        </p:nvGraphicFramePr>
        <p:xfrm>
          <a:off x="982768" y="3768077"/>
          <a:ext cx="9681411"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30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30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3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30379">
                <a:tc>
                  <a:txBody>
                    <a:bodyPr/>
                    <a:lstStyle/>
                    <a:p>
                      <a:pPr marL="0" marR="0" algn="ctr">
                        <a:spcBef>
                          <a:spcPts val="0"/>
                        </a:spcBef>
                        <a:spcAft>
                          <a:spcPts val="0"/>
                        </a:spcAft>
                      </a:pPr>
                      <a:r>
                        <a:rPr lang="en-US" sz="1400" b="1" dirty="0">
                          <a:solidFill>
                            <a:schemeClr val="tx1"/>
                          </a:solidFill>
                        </a:rPr>
                        <a:t>Springfield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10,261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3,648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30.0%</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4,296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698,737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305,016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44.7%</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331,956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3/31/2021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p>
        </p:txBody>
      </p:sp>
    </p:spTree>
    <p:extLst>
      <p:ext uri="{BB962C8B-B14F-4D97-AF65-F5344CB8AC3E}">
        <p14:creationId xmlns:p14="http://schemas.microsoft.com/office/powerpoint/2010/main" val="31056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dirty="0">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35767" y="1035042"/>
            <a:ext cx="11433061" cy="1169551"/>
          </a:xfrm>
          <a:prstGeom prst="rect">
            <a:avLst/>
          </a:prstGeom>
          <a:noFill/>
        </p:spPr>
        <p:txBody>
          <a:bodyPr wrap="square" rtlCol="0">
            <a:spAutoFit/>
          </a:bodyPr>
          <a:lstStyle/>
          <a:p>
            <a:r>
              <a:rPr lang="en-US" b="1" u="sng" dirty="0">
                <a:solidFill>
                  <a:srgbClr val="0F1C32"/>
                </a:solidFill>
                <a:latin typeface="Calibri"/>
              </a:rPr>
              <a:t>Vaccine Administration Benchmark</a:t>
            </a:r>
          </a:p>
          <a:p>
            <a:pPr marL="742950" lvl="1" indent="-285750">
              <a:buFont typeface="Arial" panose="020B0604020202020204" pitchFamily="34" charset="0"/>
              <a:buChar char="•"/>
            </a:pPr>
            <a:r>
              <a:rPr lang="en-US" sz="1600" dirty="0">
                <a:solidFill>
                  <a:srgbClr val="0F1C32"/>
                </a:solidFill>
                <a:latin typeface="Calibri"/>
              </a:rPr>
              <a:t>Percentage of </a:t>
            </a:r>
            <a:r>
              <a:rPr lang="en-US" sz="1600" b="1" dirty="0">
                <a:solidFill>
                  <a:srgbClr val="0F1C32"/>
                </a:solidFill>
                <a:latin typeface="Calibri"/>
              </a:rPr>
              <a:t>Race/Ethnicity groups and Sex </a:t>
            </a:r>
            <a:r>
              <a:rPr lang="en-US" sz="1600" dirty="0">
                <a:solidFill>
                  <a:srgbClr val="0F1C32"/>
                </a:solidFill>
                <a:latin typeface="Calibri"/>
              </a:rPr>
              <a:t>that have been </a:t>
            </a:r>
            <a:r>
              <a:rPr lang="en-US" sz="1600" b="1" dirty="0">
                <a:solidFill>
                  <a:srgbClr val="0F1C32"/>
                </a:solidFill>
                <a:latin typeface="Calibri"/>
              </a:rPr>
              <a:t>fully vaccinated </a:t>
            </a:r>
            <a:r>
              <a:rPr lang="en-US" sz="1600"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19.2</a:t>
            </a:r>
            <a:r>
              <a:rPr lang="en-US" sz="1600" b="1" dirty="0">
                <a:solidFill>
                  <a:srgbClr val="5B9BD5">
                    <a:lumMod val="75000"/>
                  </a:srgbClr>
                </a:solidFill>
                <a:latin typeface="Calibri"/>
              </a:rPr>
              <a:t>%</a:t>
            </a:r>
            <a:r>
              <a:rPr lang="en-US" sz="1600" dirty="0">
                <a:solidFill>
                  <a:srgbClr val="0F1C32"/>
                </a:solidFill>
                <a:latin typeface="Calibri"/>
              </a:rPr>
              <a:t>.</a:t>
            </a: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3177114115"/>
              </p:ext>
            </p:extLst>
          </p:nvPr>
        </p:nvGraphicFramePr>
        <p:xfrm>
          <a:off x="51089" y="3879393"/>
          <a:ext cx="11839905" cy="1372398"/>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581268">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65102">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761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85169">
                <a:tc>
                  <a:txBody>
                    <a:bodyPr/>
                    <a:lstStyle/>
                    <a:p>
                      <a:pPr marL="0" marR="0" algn="ctr">
                        <a:spcBef>
                          <a:spcPts val="0"/>
                        </a:spcBef>
                        <a:spcAft>
                          <a:spcPts val="0"/>
                        </a:spcAft>
                      </a:pPr>
                      <a:r>
                        <a:rPr lang="en-US" sz="1400" b="1" dirty="0">
                          <a:solidFill>
                            <a:schemeClr val="tx1"/>
                          </a:solidFill>
                        </a:rPr>
                        <a:t>Springfield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2,361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3,466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7,592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2,371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1,749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01207">
                <a:tc>
                  <a:txBody>
                    <a:bodyPr/>
                    <a:lstStyle/>
                    <a:p>
                      <a:pPr marL="0" marR="0" algn="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56,731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66,175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63,922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23,692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977,643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69,088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76,604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1953983846"/>
              </p:ext>
            </p:extLst>
          </p:nvPr>
        </p:nvGraphicFramePr>
        <p:xfrm>
          <a:off x="2607624" y="2440013"/>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928569">
                  <a:extLst>
                    <a:ext uri="{9D8B030D-6E8A-4147-A177-3AD203B41FA5}">
                      <a16:colId xmlns:a16="http://schemas.microsoft.com/office/drawing/2014/main" val="2339804205"/>
                    </a:ext>
                  </a:extLst>
                </a:gridCol>
                <a:gridCol w="1066800">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b="1" dirty="0">
                          <a:solidFill>
                            <a:schemeClr val="tx1"/>
                          </a:solidFill>
                        </a:rPr>
                        <a:t>Springfield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10,473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6,885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a:rPr>
                        <a:t>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847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801,901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516,588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17,220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Springfield Compared to Statewide as of 3/31/2021</a:t>
            </a:r>
          </a:p>
        </p:txBody>
      </p:sp>
      <p:sp>
        <p:nvSpPr>
          <p:cNvPr id="7" name="TextBox 6">
            <a:extLst>
              <a:ext uri="{FF2B5EF4-FFF2-40B4-BE49-F238E27FC236}">
                <a16:creationId xmlns:a16="http://schemas.microsoft.com/office/drawing/2014/main" id="{F880D67F-1CE6-4AAC-8B3B-7A4F4F536BAA}"/>
              </a:ext>
            </a:extLst>
          </p:cNvPr>
          <p:cNvSpPr txBox="1"/>
          <p:nvPr/>
        </p:nvSpPr>
        <p:spPr>
          <a:xfrm>
            <a:off x="51089" y="5607658"/>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3/31/2021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37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122088813"/>
              </p:ext>
            </p:extLst>
          </p:nvPr>
        </p:nvGraphicFramePr>
        <p:xfrm>
          <a:off x="789617" y="2674228"/>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121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b="1" dirty="0">
                          <a:solidFill>
                            <a:schemeClr val="tx1"/>
                          </a:solidFill>
                        </a:rPr>
                        <a:t>Springfield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3,226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10.2%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1,477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11.1%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1,749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145,734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69,130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76,604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954107"/>
          </a:xfrm>
          <a:prstGeom prst="rect">
            <a:avLst/>
          </a:prstGeom>
          <a:noFill/>
        </p:spPr>
        <p:txBody>
          <a:bodyPr wrap="square" rtlCol="0">
            <a:spAutoFit/>
          </a:bodyPr>
          <a:lstStyle/>
          <a:p>
            <a:pPr>
              <a:defRPr/>
            </a:pPr>
            <a:r>
              <a:rPr lang="en-US" sz="800" dirty="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3/31/2021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16</a:t>
            </a:fld>
            <a:endParaRPr lang="en-US" dirty="0">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dirty="0">
                <a:latin typeface="Segoe UI" panose="020B0502040204020203" pitchFamily="34" charset="0"/>
                <a:cs typeface="Segoe UI" panose="020B0502040204020203" pitchFamily="34" charset="0"/>
              </a:rPr>
              <a:t>Missing Race/Ethnicity Count and Percentage of Population Vaccinated for Springfield Compared to Statewide as of 3/31/2021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143238" y="2561604"/>
            <a:ext cx="10337562" cy="1362075"/>
          </a:xfrm>
        </p:spPr>
        <p:txBody>
          <a:bodyPr/>
          <a:lstStyle/>
          <a:p>
            <a:pPr algn="ctr"/>
            <a:r>
              <a:rPr lang="en-US" sz="6000" dirty="0"/>
              <a:t>City/Town COVID-19 Burden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17</a:t>
            </a:fld>
            <a:endParaRPr lang="en-US" dirty="0">
              <a:solidFill>
                <a:srgbClr val="0F1C32"/>
              </a:solidFill>
              <a:latin typeface="Calibri"/>
            </a:endParaRPr>
          </a:p>
        </p:txBody>
      </p:sp>
    </p:spTree>
    <p:extLst>
      <p:ext uri="{BB962C8B-B14F-4D97-AF65-F5344CB8AC3E}">
        <p14:creationId xmlns:p14="http://schemas.microsoft.com/office/powerpoint/2010/main" val="2644849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15082" y="6169979"/>
            <a:ext cx="12158798" cy="338554"/>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a:t>
            </a:r>
            <a:r>
              <a:rPr lang="en-US" sz="800">
                <a:solidFill>
                  <a:srgbClr val="000000"/>
                </a:solidFill>
                <a:latin typeface="Arial" panose="020B0604020202020204" pitchFamily="34" charset="0"/>
                <a:cs typeface="Arial" panose="020B0604020202020204" pitchFamily="34" charset="0"/>
              </a:rPr>
              <a:t>of 3/30/2021 </a:t>
            </a:r>
            <a:r>
              <a:rPr lang="en-US" sz="800" dirty="0">
                <a:solidFill>
                  <a:srgbClr val="000000"/>
                </a:solidFill>
                <a:latin typeface="Arial" panose="020B0604020202020204" pitchFamily="34" charset="0"/>
                <a:cs typeface="Arial" panose="020B0604020202020204" pitchFamily="34" charset="0"/>
              </a:rPr>
              <a:t>from MA weekly vaccination dashboard, </a:t>
            </a:r>
            <a:r>
              <a:rPr lang="en-US" sz="800" dirty="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18</a:t>
            </a:fld>
            <a:endParaRPr lang="en-US" dirty="0">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dirty="0">
                <a:solidFill>
                  <a:prstClr val="black"/>
                </a:solidFill>
                <a:latin typeface="Calibri" panose="020F0502020204030204"/>
              </a:rPr>
              <a:t>City/Towns with highest burden</a:t>
            </a:r>
            <a:endParaRPr lang="en-US" sz="1600" b="1" dirty="0">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dirty="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15082" y="3791976"/>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dirty="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dirty="0">
                <a:latin typeface="Arial" panose="020B0604020202020204" pitchFamily="34" charset="0"/>
              </a:rPr>
              <a:t>COVID-19 Case Counts and Rates for 20 Prioritized Communities</a:t>
            </a:r>
            <a:endParaRPr lang="en-US" sz="2800" dirty="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e 10">
            <a:extLst>
              <a:ext uri="{FF2B5EF4-FFF2-40B4-BE49-F238E27FC236}">
                <a16:creationId xmlns:a16="http://schemas.microsoft.com/office/drawing/2014/main" id="{E003AB71-8843-484D-A7D8-839A65C18F49}"/>
              </a:ext>
            </a:extLst>
          </p:cNvPr>
          <p:cNvGraphicFramePr>
            <a:graphicFrameLocks noGrp="1"/>
          </p:cNvGraphicFramePr>
          <p:nvPr>
            <p:extLst>
              <p:ext uri="{D42A27DB-BD31-4B8C-83A1-F6EECF244321}">
                <p14:modId xmlns:p14="http://schemas.microsoft.com/office/powerpoint/2010/main" val="3579872145"/>
              </p:ext>
            </p:extLst>
          </p:nvPr>
        </p:nvGraphicFramePr>
        <p:xfrm>
          <a:off x="4297019" y="1057333"/>
          <a:ext cx="7744193" cy="4984544"/>
        </p:xfrm>
        <a:graphic>
          <a:graphicData uri="http://schemas.openxmlformats.org/drawingml/2006/table">
            <a:tbl>
              <a:tblPr firstRow="1" firstCol="1" bandRow="1">
                <a:tableStyleId>{5C22544A-7EE6-4342-B048-85BDC9FD1C3A}</a:tableStyleId>
              </a:tblPr>
              <a:tblGrid>
                <a:gridCol w="1048218">
                  <a:extLst>
                    <a:ext uri="{9D8B030D-6E8A-4147-A177-3AD203B41FA5}">
                      <a16:colId xmlns:a16="http://schemas.microsoft.com/office/drawing/2014/main" val="128327415"/>
                    </a:ext>
                  </a:extLst>
                </a:gridCol>
                <a:gridCol w="1000158">
                  <a:extLst>
                    <a:ext uri="{9D8B030D-6E8A-4147-A177-3AD203B41FA5}">
                      <a16:colId xmlns:a16="http://schemas.microsoft.com/office/drawing/2014/main" val="4144144719"/>
                    </a:ext>
                  </a:extLst>
                </a:gridCol>
                <a:gridCol w="893840">
                  <a:extLst>
                    <a:ext uri="{9D8B030D-6E8A-4147-A177-3AD203B41FA5}">
                      <a16:colId xmlns:a16="http://schemas.microsoft.com/office/drawing/2014/main" val="3779265184"/>
                    </a:ext>
                  </a:extLst>
                </a:gridCol>
                <a:gridCol w="1077903">
                  <a:extLst>
                    <a:ext uri="{9D8B030D-6E8A-4147-A177-3AD203B41FA5}">
                      <a16:colId xmlns:a16="http://schemas.microsoft.com/office/drawing/2014/main" val="2780402504"/>
                    </a:ext>
                  </a:extLst>
                </a:gridCol>
                <a:gridCol w="1208320">
                  <a:extLst>
                    <a:ext uri="{9D8B030D-6E8A-4147-A177-3AD203B41FA5}">
                      <a16:colId xmlns:a16="http://schemas.microsoft.com/office/drawing/2014/main" val="1903047245"/>
                    </a:ext>
                  </a:extLst>
                </a:gridCol>
                <a:gridCol w="784825">
                  <a:extLst>
                    <a:ext uri="{9D8B030D-6E8A-4147-A177-3AD203B41FA5}">
                      <a16:colId xmlns:a16="http://schemas.microsoft.com/office/drawing/2014/main" val="1313210649"/>
                    </a:ext>
                  </a:extLst>
                </a:gridCol>
                <a:gridCol w="1730929">
                  <a:extLst>
                    <a:ext uri="{9D8B030D-6E8A-4147-A177-3AD203B41FA5}">
                      <a16:colId xmlns:a16="http://schemas.microsoft.com/office/drawing/2014/main" val="2103277762"/>
                    </a:ext>
                  </a:extLst>
                </a:gridCol>
              </a:tblGrid>
              <a:tr h="596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rPr>
                        <a:t>Community</a:t>
                      </a:r>
                    </a:p>
                    <a:p>
                      <a:pPr marL="0" marR="0" algn="ctr">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(4/1/2021)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(4/1/2021)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p>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(4/1/2021)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4228752266"/>
                  </a:ext>
                </a:extLst>
              </a:tr>
              <a:tr h="172367">
                <a:tc>
                  <a:txBody>
                    <a:bodyPr/>
                    <a:lstStyle/>
                    <a:p>
                      <a:pPr marL="0" marR="0" algn="ctr">
                        <a:spcBef>
                          <a:spcPts val="0"/>
                        </a:spcBef>
                        <a:spcAft>
                          <a:spcPts val="0"/>
                        </a:spcAft>
                      </a:pPr>
                      <a:r>
                        <a:rPr lang="en-US" sz="1200" dirty="0">
                          <a:solidFill>
                            <a:schemeClr val="tx1"/>
                          </a:solidFill>
                          <a:effectLst/>
                        </a:rPr>
                        <a:t>Boston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Calibri" panose="020F0502020204030204" pitchFamily="34" charset="0"/>
                        </a:rPr>
                        <a:t>64,123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68859359"/>
                  </a:ext>
                </a:extLst>
              </a:tr>
              <a:tr h="209140">
                <a:tc>
                  <a:txBody>
                    <a:bodyPr/>
                    <a:lstStyle/>
                    <a:p>
                      <a:pPr marL="0" marR="0" algn="ctr">
                        <a:spcBef>
                          <a:spcPts val="0"/>
                        </a:spcBef>
                        <a:spcAft>
                          <a:spcPts val="0"/>
                        </a:spcAft>
                      </a:pPr>
                      <a:r>
                        <a:rPr lang="en-US" sz="1200" dirty="0">
                          <a:solidFill>
                            <a:schemeClr val="tx1"/>
                          </a:solidFill>
                          <a:effectLst/>
                        </a:rPr>
                        <a:t>Brockton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12,672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12602918"/>
                  </a:ext>
                </a:extLst>
              </a:tr>
              <a:tr h="209140">
                <a:tc>
                  <a:txBody>
                    <a:bodyPr/>
                    <a:lstStyle/>
                    <a:p>
                      <a:pPr marL="0" marR="0" algn="ctr">
                        <a:spcBef>
                          <a:spcPts val="0"/>
                        </a:spcBef>
                        <a:spcAft>
                          <a:spcPts val="0"/>
                        </a:spcAft>
                      </a:pPr>
                      <a:r>
                        <a:rPr lang="en-US" sz="1200" dirty="0">
                          <a:solidFill>
                            <a:schemeClr val="tx1"/>
                          </a:solidFill>
                          <a:effectLst/>
                        </a:rPr>
                        <a:t>Chelsea</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8,288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07220885"/>
                  </a:ext>
                </a:extLst>
              </a:tr>
              <a:tr h="209140">
                <a:tc>
                  <a:txBody>
                    <a:bodyPr/>
                    <a:lstStyle/>
                    <a:p>
                      <a:pPr marL="0" marR="0" algn="ctr">
                        <a:spcBef>
                          <a:spcPts val="0"/>
                        </a:spcBef>
                        <a:spcAft>
                          <a:spcPts val="0"/>
                        </a:spcAft>
                      </a:pPr>
                      <a:r>
                        <a:rPr lang="en-US" sz="1200" dirty="0">
                          <a:solidFill>
                            <a:schemeClr val="tx1"/>
                          </a:solidFill>
                          <a:effectLst/>
                        </a:rPr>
                        <a:t>Everett</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8,055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89215893"/>
                  </a:ext>
                </a:extLst>
              </a:tr>
              <a:tr h="209140">
                <a:tc>
                  <a:txBody>
                    <a:bodyPr/>
                    <a:lstStyle/>
                    <a:p>
                      <a:pPr marL="0" marR="0" algn="ctr">
                        <a:spcBef>
                          <a:spcPts val="0"/>
                        </a:spcBef>
                        <a:spcAft>
                          <a:spcPts val="0"/>
                        </a:spcAft>
                      </a:pPr>
                      <a:r>
                        <a:rPr lang="en-US" sz="1200" dirty="0">
                          <a:solidFill>
                            <a:schemeClr val="tx1"/>
                          </a:solidFill>
                          <a:effectLst/>
                        </a:rPr>
                        <a:t>Fall River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13,052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26738376"/>
                  </a:ext>
                </a:extLst>
              </a:tr>
              <a:tr h="209140">
                <a:tc>
                  <a:txBody>
                    <a:bodyPr/>
                    <a:lstStyle/>
                    <a:p>
                      <a:pPr marL="0" marR="0" algn="ctr">
                        <a:spcBef>
                          <a:spcPts val="0"/>
                        </a:spcBef>
                        <a:spcAft>
                          <a:spcPts val="0"/>
                        </a:spcAft>
                      </a:pPr>
                      <a:r>
                        <a:rPr lang="en-US" sz="1200" dirty="0">
                          <a:solidFill>
                            <a:schemeClr val="tx1"/>
                          </a:solidFill>
                          <a:effectLst/>
                        </a:rPr>
                        <a:t>Fitchburg</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4,352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86935693"/>
                  </a:ext>
                </a:extLst>
              </a:tr>
              <a:tr h="209140">
                <a:tc>
                  <a:txBody>
                    <a:bodyPr/>
                    <a:lstStyle/>
                    <a:p>
                      <a:pPr marL="0" marR="0" algn="ctr">
                        <a:spcBef>
                          <a:spcPts val="0"/>
                        </a:spcBef>
                        <a:spcAft>
                          <a:spcPts val="0"/>
                        </a:spcAft>
                      </a:pPr>
                      <a:r>
                        <a:rPr lang="en-US" sz="1200" dirty="0">
                          <a:solidFill>
                            <a:schemeClr val="tx1"/>
                          </a:solidFill>
                          <a:effectLst/>
                        </a:rPr>
                        <a:t>Framingham</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7,600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125576493"/>
                  </a:ext>
                </a:extLst>
              </a:tr>
              <a:tr h="209140">
                <a:tc>
                  <a:txBody>
                    <a:bodyPr/>
                    <a:lstStyle/>
                    <a:p>
                      <a:pPr marL="0" marR="0" algn="ctr">
                        <a:spcBef>
                          <a:spcPts val="0"/>
                        </a:spcBef>
                        <a:spcAft>
                          <a:spcPts val="0"/>
                        </a:spcAft>
                      </a:pPr>
                      <a:r>
                        <a:rPr lang="en-US" sz="1200" dirty="0">
                          <a:solidFill>
                            <a:schemeClr val="tx1"/>
                          </a:solidFill>
                          <a:effectLst/>
                        </a:rPr>
                        <a:t>Haverhill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7,424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09604814"/>
                  </a:ext>
                </a:extLst>
              </a:tr>
              <a:tr h="209140">
                <a:tc>
                  <a:txBody>
                    <a:bodyPr/>
                    <a:lstStyle/>
                    <a:p>
                      <a:pPr marL="0" marR="0" algn="ctr">
                        <a:spcBef>
                          <a:spcPts val="0"/>
                        </a:spcBef>
                        <a:spcAft>
                          <a:spcPts val="0"/>
                        </a:spcAft>
                      </a:pPr>
                      <a:r>
                        <a:rPr lang="en-US" sz="1200" dirty="0">
                          <a:solidFill>
                            <a:schemeClr val="tx1"/>
                          </a:solidFill>
                          <a:effectLst/>
                        </a:rPr>
                        <a:t>Holyoke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5,040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837945355"/>
                  </a:ext>
                </a:extLst>
              </a:tr>
              <a:tr h="217039">
                <a:tc>
                  <a:txBody>
                    <a:bodyPr/>
                    <a:lstStyle/>
                    <a:p>
                      <a:pPr marL="0" marR="0" algn="ctr">
                        <a:spcBef>
                          <a:spcPts val="0"/>
                        </a:spcBef>
                        <a:spcAft>
                          <a:spcPts val="0"/>
                        </a:spcAft>
                      </a:pPr>
                      <a:r>
                        <a:rPr lang="en-US" sz="1200" dirty="0">
                          <a:solidFill>
                            <a:schemeClr val="tx1"/>
                          </a:solidFill>
                          <a:effectLst/>
                        </a:rPr>
                        <a:t>Lawrence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18,626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3379947"/>
                  </a:ext>
                </a:extLst>
              </a:tr>
              <a:tr h="209140">
                <a:tc>
                  <a:txBody>
                    <a:bodyPr/>
                    <a:lstStyle/>
                    <a:p>
                      <a:pPr marL="0" marR="0" algn="ctr">
                        <a:spcBef>
                          <a:spcPts val="0"/>
                        </a:spcBef>
                        <a:spcAft>
                          <a:spcPts val="0"/>
                        </a:spcAft>
                      </a:pPr>
                      <a:r>
                        <a:rPr lang="en-US" sz="1200" dirty="0">
                          <a:solidFill>
                            <a:schemeClr val="tx1"/>
                          </a:solidFill>
                          <a:effectLst/>
                        </a:rPr>
                        <a:t>Leominster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4,644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03054279"/>
                  </a:ext>
                </a:extLst>
              </a:tr>
              <a:tr h="209140">
                <a:tc>
                  <a:txBody>
                    <a:bodyPr/>
                    <a:lstStyle/>
                    <a:p>
                      <a:pPr marL="0" marR="0" algn="ctr">
                        <a:spcBef>
                          <a:spcPts val="0"/>
                        </a:spcBef>
                        <a:spcAft>
                          <a:spcPts val="0"/>
                        </a:spcAft>
                      </a:pPr>
                      <a:r>
                        <a:rPr lang="en-US" sz="1200" dirty="0">
                          <a:solidFill>
                            <a:schemeClr val="tx1"/>
                          </a:solidFill>
                          <a:effectLst/>
                        </a:rPr>
                        <a:t>Lowell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15,700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51505881"/>
                  </a:ext>
                </a:extLst>
              </a:tr>
              <a:tr h="200583">
                <a:tc>
                  <a:txBody>
                    <a:bodyPr/>
                    <a:lstStyle/>
                    <a:p>
                      <a:pPr marL="0" marR="0" algn="ctr">
                        <a:spcBef>
                          <a:spcPts val="0"/>
                        </a:spcBef>
                        <a:spcAft>
                          <a:spcPts val="0"/>
                        </a:spcAft>
                      </a:pPr>
                      <a:r>
                        <a:rPr lang="en-US" sz="1200" dirty="0">
                          <a:solidFill>
                            <a:schemeClr val="tx1"/>
                          </a:solidFill>
                          <a:effectLst/>
                        </a:rPr>
                        <a:t>Lynn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16,171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660094672"/>
                  </a:ext>
                </a:extLst>
              </a:tr>
              <a:tr h="209140">
                <a:tc>
                  <a:txBody>
                    <a:bodyPr/>
                    <a:lstStyle/>
                    <a:p>
                      <a:pPr marL="0" marR="0" algn="ctr">
                        <a:spcBef>
                          <a:spcPts val="0"/>
                        </a:spcBef>
                        <a:spcAft>
                          <a:spcPts val="0"/>
                        </a:spcAft>
                      </a:pPr>
                      <a:r>
                        <a:rPr lang="en-US" sz="1200" dirty="0">
                          <a:solidFill>
                            <a:schemeClr val="tx1"/>
                          </a:solidFill>
                          <a:effectLst/>
                        </a:rPr>
                        <a:t>Malden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6,569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12113487"/>
                  </a:ext>
                </a:extLst>
              </a:tr>
              <a:tr h="209140">
                <a:tc>
                  <a:txBody>
                    <a:bodyPr/>
                    <a:lstStyle/>
                    <a:p>
                      <a:pPr marL="0" marR="0" algn="ctr">
                        <a:spcBef>
                          <a:spcPts val="0"/>
                        </a:spcBef>
                        <a:spcAft>
                          <a:spcPts val="0"/>
                        </a:spcAft>
                      </a:pPr>
                      <a:r>
                        <a:rPr lang="en-US" sz="1200" dirty="0">
                          <a:solidFill>
                            <a:schemeClr val="tx1"/>
                          </a:solidFill>
                          <a:effectLst/>
                        </a:rPr>
                        <a:t>Methuen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6,923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43317222"/>
                  </a:ext>
                </a:extLst>
              </a:tr>
              <a:tr h="209140">
                <a:tc>
                  <a:txBody>
                    <a:bodyPr/>
                    <a:lstStyle/>
                    <a:p>
                      <a:pPr marL="0" marR="0" algn="ctr">
                        <a:spcBef>
                          <a:spcPts val="0"/>
                        </a:spcBef>
                        <a:spcAft>
                          <a:spcPts val="0"/>
                        </a:spcAft>
                      </a:pPr>
                      <a:r>
                        <a:rPr lang="en-US" sz="1200" dirty="0">
                          <a:solidFill>
                            <a:schemeClr val="tx1"/>
                          </a:solidFill>
                          <a:effectLst/>
                        </a:rPr>
                        <a:t>New Bedford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13,134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81999934"/>
                  </a:ext>
                </a:extLst>
              </a:tr>
              <a:tr h="209140">
                <a:tc>
                  <a:txBody>
                    <a:bodyPr/>
                    <a:lstStyle/>
                    <a:p>
                      <a:pPr marL="0" marR="0" algn="ctr">
                        <a:spcBef>
                          <a:spcPts val="0"/>
                        </a:spcBef>
                        <a:spcAft>
                          <a:spcPts val="0"/>
                        </a:spcAft>
                      </a:pPr>
                      <a:r>
                        <a:rPr lang="en-US" sz="1200" dirty="0">
                          <a:solidFill>
                            <a:schemeClr val="tx1"/>
                          </a:solidFill>
                          <a:effectLst/>
                        </a:rPr>
                        <a:t>Randolph</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3,801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98995018"/>
                  </a:ext>
                </a:extLst>
              </a:tr>
              <a:tr h="209140">
                <a:tc>
                  <a:txBody>
                    <a:bodyPr/>
                    <a:lstStyle/>
                    <a:p>
                      <a:pPr marL="0" marR="0" algn="ctr">
                        <a:spcBef>
                          <a:spcPts val="0"/>
                        </a:spcBef>
                        <a:spcAft>
                          <a:spcPts val="0"/>
                        </a:spcAft>
                      </a:pPr>
                      <a:r>
                        <a:rPr lang="en-US" sz="1200" dirty="0">
                          <a:solidFill>
                            <a:schemeClr val="tx1"/>
                          </a:solidFill>
                          <a:effectLst/>
                        </a:rPr>
                        <a:t>Revere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10,002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93652123"/>
                  </a:ext>
                </a:extLst>
              </a:tr>
              <a:tr h="222030">
                <a:tc>
                  <a:txBody>
                    <a:bodyPr/>
                    <a:lstStyle/>
                    <a:p>
                      <a:pPr marL="0" marR="0" algn="ctr">
                        <a:spcBef>
                          <a:spcPts val="0"/>
                        </a:spcBef>
                        <a:spcAft>
                          <a:spcPts val="0"/>
                        </a:spcAft>
                      </a:pPr>
                      <a:r>
                        <a:rPr lang="en-US" sz="1200" dirty="0">
                          <a:solidFill>
                            <a:schemeClr val="tx1"/>
                          </a:solidFill>
                          <a:effectLst/>
                        </a:rPr>
                        <a:t>Springfield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19,194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504317620"/>
                  </a:ext>
                </a:extLst>
              </a:tr>
              <a:tr h="205068">
                <a:tc>
                  <a:txBody>
                    <a:bodyPr/>
                    <a:lstStyle/>
                    <a:p>
                      <a:pPr marL="0" marR="0" algn="ctr">
                        <a:spcBef>
                          <a:spcPts val="0"/>
                        </a:spcBef>
                        <a:spcAft>
                          <a:spcPts val="0"/>
                        </a:spcAft>
                      </a:pPr>
                      <a:r>
                        <a:rPr lang="en-US" sz="1200" dirty="0">
                          <a:solidFill>
                            <a:schemeClr val="tx1"/>
                          </a:solidFill>
                          <a:effectLst/>
                        </a:rPr>
                        <a:t>Worcester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21,909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893601881"/>
                  </a:ext>
                </a:extLst>
              </a:tr>
              <a:tr h="210244">
                <a:tc>
                  <a:txBody>
                    <a:bodyPr/>
                    <a:lstStyle/>
                    <a:p>
                      <a:pPr marL="0" marR="0" algn="ctr">
                        <a:spcBef>
                          <a:spcPts val="0"/>
                        </a:spcBef>
                        <a:spcAft>
                          <a:spcPts val="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598,177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24,984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58570180"/>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2591514"/>
            <a:ext cx="10337562" cy="1362075"/>
          </a:xfrm>
        </p:spPr>
        <p:txBody>
          <a:bodyPr/>
          <a:lstStyle/>
          <a:p>
            <a:pPr algn="ctr"/>
            <a:r>
              <a:rPr lang="en-US" sz="6000" dirty="0"/>
              <a:t>Background</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19</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dirty="0">
                <a:latin typeface="Segoe UI" panose="020B0502040204020203" pitchFamily="34" charset="0"/>
                <a:cs typeface="Segoe UI" panose="020B0502040204020203" pitchFamily="34" charset="0"/>
              </a:rPr>
              <a:t>Springfield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dirty="0"/>
              <a:t>Vaccine Administration</a:t>
            </a:r>
          </a:p>
          <a:p>
            <a:pPr>
              <a:spcBef>
                <a:spcPts val="600"/>
              </a:spcBef>
              <a:spcAft>
                <a:spcPts val="600"/>
              </a:spcAft>
            </a:pPr>
            <a:r>
              <a:rPr lang="en-US" sz="2000" b="1" dirty="0"/>
              <a:t>The per-capita dose administration rate (total doses) in Springfield and whether they have met or exceeded the statewide rate</a:t>
            </a:r>
          </a:p>
          <a:p>
            <a:pPr>
              <a:spcBef>
                <a:spcPts val="600"/>
              </a:spcBef>
              <a:spcAft>
                <a:spcPts val="600"/>
              </a:spcAft>
            </a:pPr>
            <a:r>
              <a:rPr lang="en-US" sz="2000" b="1" dirty="0"/>
              <a:t>The percentage of Springfield that has received a First Dose and whether they have met or exceeded the overall statewide average</a:t>
            </a:r>
          </a:p>
          <a:p>
            <a:pPr lvl="1">
              <a:spcBef>
                <a:spcPts val="600"/>
              </a:spcBef>
              <a:spcAft>
                <a:spcPts val="600"/>
              </a:spcAft>
            </a:pPr>
            <a:r>
              <a:rPr lang="en-US" sz="2000" dirty="0"/>
              <a:t>The percentage of each </a:t>
            </a:r>
            <a:r>
              <a:rPr lang="en-US" sz="2000" b="1" dirty="0"/>
              <a:t>Age groups </a:t>
            </a:r>
            <a:r>
              <a:rPr lang="en-US" sz="2000" dirty="0"/>
              <a:t>that has received </a:t>
            </a:r>
            <a:r>
              <a:rPr lang="en-US" sz="2000" b="1" dirty="0"/>
              <a:t>a first dose </a:t>
            </a:r>
            <a:r>
              <a:rPr lang="en-US" sz="2000" dirty="0"/>
              <a:t>of vaccine and whether they have met or exceeded the </a:t>
            </a:r>
            <a:r>
              <a:rPr lang="en-US" sz="2000" b="1" dirty="0"/>
              <a:t>age-specific statewide averages </a:t>
            </a:r>
            <a:r>
              <a:rPr lang="en-US" sz="2000" dirty="0"/>
              <a:t>for each Age group.</a:t>
            </a:r>
          </a:p>
          <a:p>
            <a:pPr lvl="1">
              <a:spcBef>
                <a:spcPts val="600"/>
              </a:spcBef>
              <a:spcAft>
                <a:spcPts val="600"/>
              </a:spcAft>
            </a:pPr>
            <a:r>
              <a:rPr lang="en-US" sz="2000" dirty="0"/>
              <a:t>The percentage of each </a:t>
            </a:r>
            <a:r>
              <a:rPr lang="en-US" sz="2000" b="1" dirty="0"/>
              <a:t>Race/Ethnicity groups and Sex </a:t>
            </a:r>
            <a:r>
              <a:rPr lang="en-US" sz="2000" dirty="0"/>
              <a:t>that has received </a:t>
            </a:r>
            <a:r>
              <a:rPr lang="en-US" sz="2000" b="1" dirty="0"/>
              <a:t>a first dose </a:t>
            </a:r>
            <a:r>
              <a:rPr lang="en-US" sz="2000" dirty="0"/>
              <a:t>of vaccine and whether they have met or exceeded the overall statewide average.</a:t>
            </a:r>
          </a:p>
          <a:p>
            <a:pPr>
              <a:spcBef>
                <a:spcPts val="600"/>
              </a:spcBef>
              <a:spcAft>
                <a:spcPts val="600"/>
              </a:spcAft>
            </a:pPr>
            <a:r>
              <a:rPr lang="en-US" sz="2000" b="1" dirty="0"/>
              <a:t>The percentage of Springfield that has been Partially and Fully Vaccinated and whether they have met or exceeded the state averages</a:t>
            </a:r>
          </a:p>
          <a:p>
            <a:pPr lvl="1">
              <a:spcBef>
                <a:spcPts val="600"/>
              </a:spcBef>
              <a:spcAft>
                <a:spcPts val="600"/>
              </a:spcAft>
            </a:pPr>
            <a:r>
              <a:rPr lang="en-US" sz="2000" dirty="0"/>
              <a:t>The percentage of each </a:t>
            </a:r>
            <a:r>
              <a:rPr lang="en-US" sz="2000" b="1" dirty="0"/>
              <a:t>Age groups </a:t>
            </a:r>
            <a:r>
              <a:rPr lang="en-US" sz="2000" dirty="0"/>
              <a:t>that has been </a:t>
            </a:r>
            <a:r>
              <a:rPr lang="en-US" sz="2000" b="1" dirty="0"/>
              <a:t>partially and fully vaccinated </a:t>
            </a:r>
            <a:r>
              <a:rPr lang="en-US" sz="2000" dirty="0"/>
              <a:t>and whether they have met or exceeded the </a:t>
            </a:r>
            <a:r>
              <a:rPr lang="en-US" sz="2000" b="1" dirty="0"/>
              <a:t>age-specific statewide averages</a:t>
            </a:r>
            <a:r>
              <a:rPr lang="en-US" sz="2000" dirty="0"/>
              <a:t> for each Age group.</a:t>
            </a:r>
          </a:p>
          <a:p>
            <a:pPr lvl="1">
              <a:spcBef>
                <a:spcPts val="600"/>
              </a:spcBef>
              <a:spcAft>
                <a:spcPts val="600"/>
              </a:spcAft>
            </a:pPr>
            <a:r>
              <a:rPr lang="en-US" sz="2000" dirty="0"/>
              <a:t>The percentage of each </a:t>
            </a:r>
            <a:r>
              <a:rPr lang="en-US" sz="2000" b="1" dirty="0"/>
              <a:t>Race/Ethnicity groups and Sex </a:t>
            </a:r>
            <a:r>
              <a:rPr lang="en-US" sz="2000" dirty="0"/>
              <a:t>that has been </a:t>
            </a:r>
            <a:r>
              <a:rPr lang="en-US" sz="2000" b="1" dirty="0"/>
              <a:t>partially and fully vaccinated </a:t>
            </a:r>
            <a:r>
              <a:rPr lang="en-US" sz="2000" dirty="0"/>
              <a:t>and whether they have met or exceeded the overall state averages.</a:t>
            </a:r>
          </a:p>
          <a:p>
            <a:pPr marL="0" indent="0">
              <a:spcBef>
                <a:spcPts val="600"/>
              </a:spcBef>
              <a:spcAft>
                <a:spcPts val="600"/>
              </a:spcAft>
              <a:buNone/>
            </a:pPr>
            <a:r>
              <a:rPr lang="en-US" sz="2900" u="sng" dirty="0"/>
              <a:t>Communities with highest COVID-19 burden</a:t>
            </a:r>
          </a:p>
          <a:p>
            <a:pPr marL="285750" indent="-285750">
              <a:spcBef>
                <a:spcPts val="600"/>
              </a:spcBef>
              <a:spcAft>
                <a:spcPts val="600"/>
              </a:spcAft>
            </a:pPr>
            <a:r>
              <a:rPr lang="en-US" sz="2000" b="1" dirty="0"/>
              <a:t>Decrease risk levels from red towards grey in Springfield based on the average daily incidence per 100,000 (as published in the weekly COVID-19 public health report).</a:t>
            </a:r>
          </a:p>
          <a:p>
            <a:pPr marL="0" indent="0">
              <a:buNone/>
            </a:pP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dirty="0">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20</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7944" y="5966936"/>
            <a:ext cx="12158798" cy="615553"/>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dirty="0" err="1">
                <a:solidFill>
                  <a:srgbClr val="000000"/>
                </a:solidFill>
                <a:latin typeface="Arial" panose="020B0604020202020204" pitchFamily="34" charset="0"/>
                <a:cs typeface="Arial" panose="020B0604020202020204" pitchFamily="34" charset="0"/>
              </a:rPr>
              <a:t>Strate</a:t>
            </a:r>
            <a:r>
              <a:rPr lang="en-US" sz="800" dirty="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dirty="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dirty="0">
                <a:solidFill>
                  <a:srgbClr val="000000"/>
                </a:solidFill>
                <a:latin typeface="Arial" panose="020B0604020202020204" pitchFamily="34" charset="0"/>
                <a:cs typeface="Arial" panose="020B0604020202020204" pitchFamily="34" charset="0"/>
              </a:rPr>
              <a:t>NH = Non – Hispanic</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1000" dirty="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2171106321"/>
              </p:ext>
            </p:extLst>
          </p:nvPr>
        </p:nvGraphicFramePr>
        <p:xfrm>
          <a:off x="259796" y="1914972"/>
          <a:ext cx="11655094" cy="1597349"/>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545309">
                <a:tc>
                  <a:txBody>
                    <a:bodyPr/>
                    <a:lstStyle/>
                    <a:p>
                      <a:pPr marL="0" marR="0" algn="ctr">
                        <a:spcBef>
                          <a:spcPts val="0"/>
                        </a:spcBef>
                        <a:spcAft>
                          <a:spcPts val="0"/>
                        </a:spcAft>
                      </a:pPr>
                      <a:r>
                        <a:rPr lang="en-US" sz="1000" dirty="0">
                          <a:solidFill>
                            <a:schemeClr val="tx1"/>
                          </a:solidFill>
                          <a:effectLs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Calibri" panose="020F0502020204030204" pitchFamily="34" charset="0"/>
                        </a:rPr>
                        <a:t>% </a:t>
                      </a:r>
                      <a:r>
                        <a:rPr lang="en-US" sz="1000" b="1" i="0" u="none" strike="noStrike">
                          <a:solidFill>
                            <a:srgbClr val="000000"/>
                          </a:solidFill>
                          <a:effectLst/>
                          <a:latin typeface="Calibri" panose="020F0502020204030204" pitchFamily="34" charset="0"/>
                        </a:rPr>
                        <a:t>of Population</a:t>
                      </a:r>
                      <a:endParaRPr lang="en-US" sz="1000" b="1" i="0" u="none" strike="noStrike" dirty="0">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1901327"/>
                  </a:ext>
                </a:extLst>
              </a:tr>
              <a:tr h="338806">
                <a:tc>
                  <a:txBody>
                    <a:bodyPr/>
                    <a:lstStyle/>
                    <a:p>
                      <a:pPr marL="0" marR="0" algn="ctr">
                        <a:spcBef>
                          <a:spcPts val="0"/>
                        </a:spcBef>
                        <a:spcAft>
                          <a:spcPts val="0"/>
                        </a:spcAft>
                      </a:pPr>
                      <a:r>
                        <a:rPr lang="en-US" sz="1050" b="1" dirty="0">
                          <a:solidFill>
                            <a:schemeClr val="tx1"/>
                          </a:solidFill>
                        </a:rPr>
                        <a:t>Springfield</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156,245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292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4,918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29,842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76,339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3,953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&lt;0.1%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41,515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6718857"/>
                  </a:ext>
                </a:extLst>
              </a:tr>
              <a:tr h="328673">
                <a:tc>
                  <a:txBody>
                    <a:bodyPr/>
                    <a:lstStyle/>
                    <a:p>
                      <a:pPr marL="0" marR="0" algn="ctr">
                        <a:spcBef>
                          <a:spcPts val="0"/>
                        </a:spcBef>
                        <a:spcAft>
                          <a:spcPts val="0"/>
                        </a:spcAft>
                      </a:pPr>
                      <a:r>
                        <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dirty="0">
                <a:solidFill>
                  <a:schemeClr val="bg2"/>
                </a:solidFill>
                <a:latin typeface="Segoe UI" panose="020B0502040204020203" pitchFamily="34" charset="0"/>
                <a:cs typeface="Segoe UI" panose="020B0502040204020203" pitchFamily="34" charset="0"/>
              </a:rPr>
              <a:t> Profile of </a:t>
            </a:r>
            <a:r>
              <a:rPr lang="en-US" sz="3600" dirty="0">
                <a:latin typeface="Segoe UI" panose="020B0502040204020203" pitchFamily="34" charset="0"/>
                <a:cs typeface="Segoe UI" panose="020B0502040204020203" pitchFamily="34" charset="0"/>
              </a:rPr>
              <a:t>Springfield </a:t>
            </a:r>
            <a:r>
              <a:rPr lang="en-US" sz="3600" dirty="0">
                <a:solidFill>
                  <a:schemeClr val="bg2"/>
                </a:solidFill>
                <a:latin typeface="Segoe UI" panose="020B0502040204020203" pitchFamily="34" charset="0"/>
                <a:cs typeface="Segoe UI" panose="020B0502040204020203" pitchFamily="34" charset="0"/>
              </a:rPr>
              <a:t>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dirty="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solidFill>
                  <a:srgbClr val="0F1C32"/>
                </a:solidFill>
                <a:latin typeface="Calibri"/>
              </a:rPr>
              <a:t>First Dose– Anyone who has received any vaccine (1</a:t>
            </a:r>
            <a:r>
              <a:rPr lang="en-US" baseline="30000">
                <a:solidFill>
                  <a:srgbClr val="0F1C32"/>
                </a:solidFill>
                <a:latin typeface="Calibri"/>
              </a:rPr>
              <a:t>st</a:t>
            </a:r>
            <a:r>
              <a:rPr lang="en-US">
                <a:solidFill>
                  <a:srgbClr val="0F1C32"/>
                </a:solidFill>
                <a:latin typeface="Calibri"/>
              </a:rPr>
              <a:t> dose of Moderna/Pfizer vaccine or Johnson &amp; Johnson vaccine)</a:t>
            </a:r>
          </a:p>
          <a:p>
            <a:pPr marL="0" indent="0">
              <a:buNone/>
            </a:pPr>
            <a:endParaRPr lang="en-US">
              <a:solidFill>
                <a:srgbClr val="0F1C32"/>
              </a:solidFill>
              <a:latin typeface="Calibri"/>
            </a:endParaRPr>
          </a:p>
          <a:p>
            <a:pPr marL="0" indent="0">
              <a:buNone/>
            </a:pPr>
            <a:r>
              <a:rPr lang="en-US">
                <a:solidFill>
                  <a:srgbClr val="0F1C32"/>
                </a:solidFill>
                <a:latin typeface="Calibri"/>
              </a:rPr>
              <a:t>Partially Vaccinated – Anyone who has received only the 1</a:t>
            </a:r>
            <a:r>
              <a:rPr lang="en-US" baseline="30000">
                <a:solidFill>
                  <a:srgbClr val="0F1C32"/>
                </a:solidFill>
                <a:latin typeface="Calibri"/>
              </a:rPr>
              <a:t>st</a:t>
            </a:r>
            <a:r>
              <a:rPr lang="en-US">
                <a:solidFill>
                  <a:srgbClr val="0F1C32"/>
                </a:solidFill>
                <a:latin typeface="Calibri"/>
              </a:rPr>
              <a:t> dose of Moderna/Pfizer vaccine</a:t>
            </a:r>
          </a:p>
          <a:p>
            <a:pPr marL="0" indent="0">
              <a:buNone/>
            </a:pPr>
            <a:endParaRPr lang="en-US">
              <a:solidFill>
                <a:srgbClr val="0F1C32"/>
              </a:solidFill>
              <a:latin typeface="Calibri"/>
            </a:endParaRPr>
          </a:p>
          <a:p>
            <a:pPr marL="0" indent="0">
              <a:buNone/>
            </a:pPr>
            <a:r>
              <a:rPr lang="en-US">
                <a:solidFill>
                  <a:srgbClr val="0F1C32"/>
                </a:solidFill>
                <a:latin typeface="Calibri"/>
              </a:rPr>
              <a:t>Fully Vaccinated – Anyone who has received the 2</a:t>
            </a:r>
            <a:r>
              <a:rPr lang="en-US" baseline="30000">
                <a:solidFill>
                  <a:srgbClr val="0F1C32"/>
                </a:solidFill>
                <a:latin typeface="Calibri"/>
              </a:rPr>
              <a:t>nd</a:t>
            </a:r>
            <a:r>
              <a:rPr lang="en-US">
                <a:solidFill>
                  <a:srgbClr val="0F1C32"/>
                </a:solidFill>
                <a:latin typeface="Calibri"/>
              </a:rPr>
              <a:t> dose of Moderna/Pfizer or Johnson &amp; Johnson Vaccine </a:t>
            </a:r>
          </a:p>
          <a:p>
            <a:pPr marL="0" indent="0">
              <a:buNone/>
            </a:pPr>
            <a:endParaRPr lang="en-US">
              <a:solidFill>
                <a:srgbClr val="0F1C32"/>
              </a:solidFill>
              <a:latin typeface="Calibri"/>
            </a:endParaRPr>
          </a:p>
          <a:p>
            <a:endParaRPr lang="en-US">
              <a:solidFill>
                <a:srgbClr val="0F1C32"/>
              </a:solidFill>
              <a:latin typeface="Calibri"/>
            </a:endParaRPr>
          </a:p>
          <a:p>
            <a:endParaRPr lang="en-US" dirty="0">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dirty="0">
                <a:solidFill>
                  <a:srgbClr val="0F1C32"/>
                </a:solidFill>
                <a:latin typeface="Calibri"/>
              </a:rPr>
              <a:t>Please note: </a:t>
            </a:r>
            <a:r>
              <a:rPr lang="en-US" sz="800" dirty="0" err="1">
                <a:solidFill>
                  <a:srgbClr val="0F1C32"/>
                </a:solidFill>
                <a:latin typeface="Calibri"/>
              </a:rPr>
              <a:t>Moderna</a:t>
            </a:r>
            <a:r>
              <a:rPr lang="en-US" sz="800" dirty="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sz="6000" dirty="0"/>
              <a:t>Vaccine Administration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dirty="0">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964963"/>
          </a:xfrm>
        </p:spPr>
        <p:txBody>
          <a:bodyPr/>
          <a:lstStyle/>
          <a:p>
            <a:pPr algn="ctr"/>
            <a:r>
              <a:rPr lang="en-US" sz="2400" dirty="0">
                <a:latin typeface="Segoe UI" panose="020B0502040204020203" pitchFamily="34" charset="0"/>
              </a:rPr>
              <a:t>Total Doses and Dose Administration Rate/100,000 Population</a:t>
            </a:r>
            <a:br>
              <a:rPr lang="en-US" sz="2400" dirty="0">
                <a:latin typeface="Segoe UI" panose="020B0502040204020203" pitchFamily="34" charset="0"/>
              </a:rPr>
            </a:br>
            <a:r>
              <a:rPr lang="en-US" sz="2400" dirty="0">
                <a:latin typeface="Segoe UI" panose="020B0502040204020203" pitchFamily="34" charset="0"/>
              </a:rPr>
              <a:t>for </a:t>
            </a:r>
            <a:r>
              <a:rPr lang="en-US" sz="2400" dirty="0">
                <a:latin typeface="Segoe UI" panose="020B0502040204020203" pitchFamily="34" charset="0"/>
                <a:cs typeface="Segoe UI" panose="020B0502040204020203" pitchFamily="34" charset="0"/>
              </a:rPr>
              <a:t>Springfield</a:t>
            </a:r>
            <a:r>
              <a:rPr lang="en-US" sz="2400" dirty="0"/>
              <a:t> </a:t>
            </a:r>
            <a:r>
              <a:rPr lang="en-US" sz="2400" dirty="0">
                <a:latin typeface="Segoe UI" panose="020B0502040204020203" pitchFamily="34" charset="0"/>
              </a:rPr>
              <a:t>Compared to Statewide as of 3/31/2021</a:t>
            </a:r>
            <a:endParaRPr lang="en-US" sz="2400" dirty="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95466448"/>
              </p:ext>
            </p:extLst>
          </p:nvPr>
        </p:nvGraphicFramePr>
        <p:xfrm>
          <a:off x="1517458" y="3294041"/>
          <a:ext cx="9055735" cy="1149504"/>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3682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latin typeface="+mn-lt"/>
                        </a:rPr>
                        <a:t>Community</a:t>
                      </a:r>
                    </a:p>
                    <a:p>
                      <a:pPr marL="0" marR="0" algn="ctr">
                        <a:spcBef>
                          <a:spcPts val="0"/>
                        </a:spcBef>
                        <a:spcAft>
                          <a:spcPts val="0"/>
                        </a:spcAft>
                      </a:pPr>
                      <a:r>
                        <a:rPr lang="en-US" sz="1600" dirty="0">
                          <a:solidFill>
                            <a:schemeClr val="tx1"/>
                          </a:solidFill>
                          <a:effectLst/>
                          <a:latin typeface="+mn-lt"/>
                        </a:rPr>
                        <a:t> </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333453">
                <a:tc>
                  <a:txBody>
                    <a:bodyPr/>
                    <a:lstStyle/>
                    <a:p>
                      <a:pPr marL="0" marR="0" algn="ctr">
                        <a:spcBef>
                          <a:spcPts val="0"/>
                        </a:spcBef>
                        <a:spcAft>
                          <a:spcPts val="0"/>
                        </a:spcAft>
                      </a:pPr>
                      <a:r>
                        <a:rPr lang="en-US" sz="1600" b="1" dirty="0">
                          <a:solidFill>
                            <a:schemeClr val="tx1"/>
                          </a:solidFill>
                        </a:rPr>
                        <a:t>Springfield</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49,376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31,601.7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494468027"/>
                  </a:ext>
                </a:extLst>
              </a:tr>
              <a:tr h="328371">
                <a:tc>
                  <a:txBody>
                    <a:bodyPr/>
                    <a:lstStyle/>
                    <a:p>
                      <a:pPr marL="0" marR="0" algn="ctr">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3,554,711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51,041.3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15081" y="5791201"/>
            <a:ext cx="12161838" cy="584775"/>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3/31/2021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
        <p:nvSpPr>
          <p:cNvPr id="6" name="TextBox 5">
            <a:extLst>
              <a:ext uri="{FF2B5EF4-FFF2-40B4-BE49-F238E27FC236}">
                <a16:creationId xmlns:a16="http://schemas.microsoft.com/office/drawing/2014/main" id="{1969D6DE-8958-4FC5-99C7-55A7F881A900}"/>
              </a:ext>
            </a:extLst>
          </p:cNvPr>
          <p:cNvSpPr txBox="1"/>
          <p:nvPr/>
        </p:nvSpPr>
        <p:spPr>
          <a:xfrm>
            <a:off x="491621" y="1234882"/>
            <a:ext cx="11458339" cy="1754326"/>
          </a:xfrm>
          <a:prstGeom prst="rect">
            <a:avLst/>
          </a:prstGeom>
          <a:noFill/>
        </p:spPr>
        <p:txBody>
          <a:bodyPr wrap="square" rtlCol="0">
            <a:spAutoFit/>
          </a:bodyPr>
          <a:lstStyle/>
          <a:p>
            <a:pPr>
              <a:defRPr/>
            </a:pPr>
            <a:r>
              <a:rPr lang="en-US" sz="1600" b="1" u="sng" dirty="0">
                <a:solidFill>
                  <a:prstClr val="black"/>
                </a:solidFill>
                <a:latin typeface="Calibri" panose="020F0502020204030204"/>
              </a:rPr>
              <a:t>Vaccine Administration Benchmark</a:t>
            </a:r>
            <a:endParaRPr lang="en-US" sz="2400" b="1" u="sng" dirty="0">
              <a:solidFill>
                <a:prstClr val="black"/>
              </a:solidFill>
              <a:latin typeface="Calibri" panose="020F0502020204030204"/>
            </a:endParaRPr>
          </a:p>
          <a:p>
            <a:pPr marL="742950" lvl="1" indent="-285750">
              <a:buFont typeface="Arial" panose="020B0604020202020204" pitchFamily="34" charset="0"/>
              <a:buChar char="•"/>
              <a:defRPr/>
            </a:pPr>
            <a:r>
              <a:rPr lang="en-US" dirty="0">
                <a:solidFill>
                  <a:prstClr val="black"/>
                </a:solidFill>
                <a:latin typeface="Calibri" panose="020F0502020204030204"/>
              </a:rPr>
              <a:t>Per-capita dose administration rate for Springfield</a:t>
            </a:r>
            <a:r>
              <a:rPr lang="en-US" dirty="0">
                <a:solidFill>
                  <a:srgbClr val="0F1C32"/>
                </a:solidFill>
                <a:latin typeface="Calibri" panose="020F0502020204030204"/>
              </a:rPr>
              <a:t> compared to the overall state rate of </a:t>
            </a:r>
            <a:r>
              <a:rPr lang="en-US" sz="2000" b="1" dirty="0">
                <a:solidFill>
                  <a:srgbClr val="5B9BD5">
                    <a:lumMod val="75000"/>
                  </a:srgbClr>
                </a:solidFill>
                <a:latin typeface="Calibri" panose="020F0502020204030204"/>
              </a:rPr>
              <a:t>51,041.3 per 100,000.</a:t>
            </a:r>
          </a:p>
          <a:p>
            <a:pPr marL="742950" lvl="1" indent="-285750">
              <a:buFont typeface="Arial" panose="020B0604020202020204" pitchFamily="34" charset="0"/>
              <a:buChar char="•"/>
              <a:defRPr/>
            </a:pPr>
            <a:r>
              <a:rPr lang="en-US" dirty="0">
                <a:solidFill>
                  <a:prstClr val="black"/>
                </a:solidFill>
                <a:latin typeface="Calibri" panose="020F0502020204030204"/>
              </a:rPr>
              <a:t>Springfield has not met or exceeded the overall state average.</a:t>
            </a:r>
          </a:p>
          <a:p>
            <a:pPr lvl="1">
              <a:defRPr/>
            </a:pPr>
            <a:endParaRPr lang="en-US" b="1" dirty="0">
              <a:solidFill>
                <a:srgbClr val="5B9BD5">
                  <a:lumMod val="75000"/>
                </a:srgbClr>
              </a:solidFill>
              <a:latin typeface="Calibri" panose="020F0502020204030204"/>
            </a:endParaRPr>
          </a:p>
          <a:p>
            <a:pPr lvl="1">
              <a:defRPr/>
            </a:pPr>
            <a:endParaRPr lang="en-US" dirty="0">
              <a:solidFill>
                <a:prstClr val="black"/>
              </a:solidFill>
              <a:latin typeface="Calibri" panose="020F0502020204030204"/>
            </a:endParaRPr>
          </a:p>
          <a:p>
            <a:pPr>
              <a:defRPr/>
            </a:pPr>
            <a:endParaRPr lang="en-US" dirty="0">
              <a:solidFill>
                <a:prstClr val="black"/>
              </a:solidFill>
              <a:latin typeface="Calibri" panose="020F0502020204030204"/>
            </a:endParaRP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013143532"/>
              </p:ext>
            </p:extLst>
          </p:nvPr>
        </p:nvGraphicFramePr>
        <p:xfrm>
          <a:off x="319127" y="4017328"/>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b="1" dirty="0">
                          <a:solidFill>
                            <a:schemeClr val="tx1"/>
                          </a:solidFill>
                        </a:rPr>
                        <a:t>Springfield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13,296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18,205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971,336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1,335,709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dirty="0">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319127" y="815421"/>
            <a:ext cx="12161838" cy="1677382"/>
          </a:xfrm>
          <a:prstGeom prst="rect">
            <a:avLst/>
          </a:prstGeom>
          <a:noFill/>
        </p:spPr>
        <p:txBody>
          <a:bodyPr wrap="square" rtlCol="0">
            <a:spAutoFit/>
          </a:bodyPr>
          <a:lstStyle/>
          <a:p>
            <a:endParaRPr lang="en-US" sz="1600" b="1" u="sng" dirty="0">
              <a:solidFill>
                <a:srgbClr val="0F1C32"/>
              </a:solidFill>
              <a:latin typeface="Calibri"/>
            </a:endParaRPr>
          </a:p>
          <a:p>
            <a:pPr>
              <a:spcBef>
                <a:spcPts val="600"/>
              </a:spcBef>
            </a:pPr>
            <a:r>
              <a:rPr lang="en-US" sz="1600" b="1" u="sng" dirty="0">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dirty="0">
                <a:solidFill>
                  <a:srgbClr val="0F1C32"/>
                </a:solidFill>
                <a:latin typeface="Calibri"/>
              </a:rPr>
              <a:t>Percentage of Springfield that has received </a:t>
            </a:r>
            <a:r>
              <a:rPr lang="en-US" sz="1300" b="1" dirty="0">
                <a:solidFill>
                  <a:srgbClr val="0F1C32"/>
                </a:solidFill>
                <a:latin typeface="Calibri"/>
              </a:rPr>
              <a:t>a First Dose </a:t>
            </a:r>
            <a:r>
              <a:rPr lang="en-US" sz="1300" dirty="0">
                <a:solidFill>
                  <a:srgbClr val="0F1C32"/>
                </a:solidFill>
                <a:latin typeface="Calibri"/>
              </a:rPr>
              <a:t>of vaccine and whether the community has met or exceeded the statewide average of </a:t>
            </a:r>
            <a:r>
              <a:rPr lang="en-US" sz="1600" b="1" dirty="0">
                <a:solidFill>
                  <a:srgbClr val="5B9BD5">
                    <a:lumMod val="75000"/>
                  </a:srgbClr>
                </a:solidFill>
                <a:latin typeface="Calibri"/>
              </a:rPr>
              <a:t>33.1</a:t>
            </a:r>
            <a:r>
              <a:rPr lang="en-US" sz="1300" b="1" dirty="0">
                <a:solidFill>
                  <a:srgbClr val="5B9BD5">
                    <a:lumMod val="75000"/>
                  </a:srgbClr>
                </a:solidFill>
                <a:latin typeface="Calibri"/>
              </a:rPr>
              <a:t>%.</a:t>
            </a:r>
            <a:endParaRPr lang="en-US" sz="1300" dirty="0">
              <a:solidFill>
                <a:srgbClr val="0F1C32"/>
              </a:solidFill>
              <a:latin typeface="Calibri"/>
            </a:endParaRPr>
          </a:p>
          <a:p>
            <a:pPr marL="742950" lvl="1" indent="-285750">
              <a:buFont typeface="Arial" panose="020B0604020202020204" pitchFamily="34" charset="0"/>
              <a:buChar char="•"/>
            </a:pPr>
            <a:r>
              <a:rPr lang="en-US" sz="1300" dirty="0">
                <a:solidFill>
                  <a:srgbClr val="0F1C32"/>
                </a:solidFill>
                <a:latin typeface="Calibri"/>
              </a:rPr>
              <a:t>Percentage of Springfield that is </a:t>
            </a:r>
            <a:r>
              <a:rPr lang="en-US" sz="1300" b="1" dirty="0">
                <a:solidFill>
                  <a:srgbClr val="0F1C32"/>
                </a:solidFill>
                <a:latin typeface="Calibri"/>
              </a:rPr>
              <a:t>Partially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13.9</a:t>
            </a:r>
            <a:r>
              <a:rPr lang="en-US" sz="1300" b="1" dirty="0">
                <a:solidFill>
                  <a:srgbClr val="5B9BD5">
                    <a:lumMod val="75000"/>
                  </a:srgbClr>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The percentage of Springfield that is </a:t>
            </a:r>
            <a:r>
              <a:rPr lang="en-US" sz="1300" b="1" dirty="0">
                <a:solidFill>
                  <a:srgbClr val="0F1C32"/>
                </a:solidFill>
                <a:latin typeface="Calibri"/>
              </a:rPr>
              <a:t>Fully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19.2</a:t>
            </a:r>
            <a:r>
              <a:rPr lang="en-US" sz="1300" b="1" dirty="0">
                <a:solidFill>
                  <a:srgbClr val="5B9BD5">
                    <a:lumMod val="75000"/>
                  </a:srgbClr>
                </a:solidFill>
                <a:latin typeface="Calibri"/>
              </a:rPr>
              <a:t>%</a:t>
            </a:r>
            <a:r>
              <a:rPr lang="en-US" sz="1300" b="1" dirty="0">
                <a:solidFill>
                  <a:srgbClr val="0F1C32"/>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Springfield has not met or exceeded the overall state averages in any of the three metrics.</a:t>
            </a: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306301043"/>
              </p:ext>
            </p:extLst>
          </p:nvPr>
        </p:nvGraphicFramePr>
        <p:xfrm>
          <a:off x="3132312" y="2624171"/>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200820">
                  <a:extLst>
                    <a:ext uri="{9D8B030D-6E8A-4147-A177-3AD203B41FA5}">
                      <a16:colId xmlns:a16="http://schemas.microsoft.com/office/drawing/2014/main" val="3208626251"/>
                    </a:ext>
                  </a:extLst>
                </a:gridCol>
                <a:gridCol w="1828039">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149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11065">
                <a:tc>
                  <a:txBody>
                    <a:bodyPr/>
                    <a:lstStyle/>
                    <a:p>
                      <a:pPr marL="0" marR="0" algn="ctr">
                        <a:spcBef>
                          <a:spcPts val="0"/>
                        </a:spcBef>
                        <a:spcAft>
                          <a:spcPts val="0"/>
                        </a:spcAft>
                      </a:pPr>
                      <a:r>
                        <a:rPr lang="en-US" sz="1400" b="1" dirty="0">
                          <a:solidFill>
                            <a:schemeClr val="tx1"/>
                          </a:solidFill>
                        </a:rPr>
                        <a:t>Springfield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31,501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2,307,045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dirty="0">
                <a:latin typeface="Segoe UI" panose="020B0502040204020203" pitchFamily="34" charset="0"/>
              </a:rPr>
              <a:t>Count and Percentage of Population for First Dose, Partially, and Fully Vaccinated for </a:t>
            </a:r>
            <a:r>
              <a:rPr lang="en-US" sz="2000" dirty="0">
                <a:latin typeface="Segoe UI" panose="020B0502040204020203" pitchFamily="34" charset="0"/>
                <a:cs typeface="Segoe UI" panose="020B0502040204020203" pitchFamily="34" charset="0"/>
              </a:rPr>
              <a:t>Springfield</a:t>
            </a:r>
            <a:r>
              <a:rPr lang="en-US" sz="2000" dirty="0"/>
              <a:t> </a:t>
            </a:r>
            <a:r>
              <a:rPr lang="en-US" sz="2000" dirty="0">
                <a:latin typeface="Segoe UI" panose="020B0502040204020203" pitchFamily="34" charset="0"/>
              </a:rPr>
              <a:t>Compared to Statewide as of </a:t>
            </a:r>
            <a:r>
              <a:rPr lang="en-US" sz="2000" dirty="0">
                <a:solidFill>
                  <a:schemeClr val="bg1">
                    <a:lumMod val="95000"/>
                  </a:schemeClr>
                </a:solidFill>
                <a:latin typeface="Segoe UI" panose="020B0502040204020203" pitchFamily="34" charset="0"/>
              </a:rPr>
              <a:t>3/31/2021</a:t>
            </a:r>
            <a:endParaRPr lang="en-US" sz="2000" dirty="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7590C6D-F47C-4D8C-AA01-24D26F550BF2}"/>
              </a:ext>
            </a:extLst>
          </p:cNvPr>
          <p:cNvSpPr txBox="1"/>
          <p:nvPr/>
        </p:nvSpPr>
        <p:spPr>
          <a:xfrm>
            <a:off x="0" y="5565525"/>
            <a:ext cx="12158631" cy="954107"/>
          </a:xfrm>
          <a:prstGeom prst="rect">
            <a:avLst/>
          </a:prstGeom>
          <a:noFill/>
        </p:spPr>
        <p:txBody>
          <a:bodyPr wrap="square" rtlCol="0">
            <a:spAutoFit/>
          </a:bodyPr>
          <a:lstStyle/>
          <a:p>
            <a:pPr>
              <a:defRPr/>
            </a:pPr>
            <a:r>
              <a:rPr lang="en-US" sz="800" dirty="0">
                <a:latin typeface="Arial" panose="020B0604020202020204" pitchFamily="34" charset="0"/>
                <a:cs typeface="Arial" panose="020B0604020202020204" pitchFamily="34" charset="0"/>
              </a:rPr>
              <a:t>^First Dose: Anyone who has received any vaccine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 or Johnson &amp; Johnson vaccine)</a:t>
            </a:r>
          </a:p>
          <a:p>
            <a:pPr>
              <a:defRPr/>
            </a:pPr>
            <a:r>
              <a:rPr lang="en-US" sz="800" dirty="0">
                <a:latin typeface="Arial" panose="020B0604020202020204" pitchFamily="34" charset="0"/>
                <a:cs typeface="Arial" panose="020B0604020202020204" pitchFamily="34" charset="0"/>
              </a:rPr>
              <a:t>^^Partially Vaccinated: Anyone who has received only the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a:t>
            </a:r>
          </a:p>
          <a:p>
            <a:pPr>
              <a:defRPr/>
            </a:pPr>
            <a:r>
              <a:rPr lang="en-US" sz="800" dirty="0">
                <a:latin typeface="Arial" panose="020B0604020202020204" pitchFamily="34" charset="0"/>
                <a:cs typeface="Arial" panose="020B0604020202020204" pitchFamily="34" charset="0"/>
              </a:rPr>
              <a:t>^^^Fully Vaccinated: Anyone who has received the 2</a:t>
            </a:r>
            <a:r>
              <a:rPr lang="en-US" sz="800" baseline="30000" dirty="0">
                <a:latin typeface="Arial" panose="020B0604020202020204" pitchFamily="34" charset="0"/>
                <a:cs typeface="Arial" panose="020B0604020202020204" pitchFamily="34" charset="0"/>
              </a:rPr>
              <a:t>nd</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or Johnson &amp; Johnson Vaccine </a:t>
            </a:r>
          </a:p>
          <a:p>
            <a:pPr>
              <a:defRPr/>
            </a:pPr>
            <a:r>
              <a:rPr lang="en-US" sz="800" dirty="0">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latin typeface="Arial" panose="020B0604020202020204" pitchFamily="34" charset="0"/>
                <a:cs typeface="Arial" panose="020B0604020202020204" pitchFamily="34" charset="0"/>
              </a:rPr>
              <a:t>Data Current as of 3/31/2021</a:t>
            </a:r>
          </a:p>
          <a:p>
            <a:pPr>
              <a:defRPr/>
            </a:pPr>
            <a:r>
              <a:rPr lang="en-US" sz="800" dirty="0">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First Dose</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555478" y="2821695"/>
            <a:ext cx="1137445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any vaccine</a:t>
            </a:r>
            <a:r>
              <a:rPr kumimoji="0" lang="en-US" sz="2000" b="1" i="0" u="none" strike="noStrike" kern="1200" cap="none" spc="0" normalizeH="0" baseline="0" noProof="0" dirty="0">
                <a:ln>
                  <a:noFill/>
                </a:ln>
                <a:solidFill>
                  <a:srgbClr val="FFFFFF"/>
                </a:solidFill>
                <a:effectLst/>
                <a:uLnTx/>
                <a:uFillTx/>
                <a:latin typeface="Calibri"/>
                <a:ea typeface="+mn-ea"/>
                <a:cs typeface="+mn-cs"/>
              </a:rPr>
              <a:t> </a:t>
            </a:r>
            <a:r>
              <a:rPr kumimoji="0" lang="en-US" sz="2000" b="0" i="0" u="none" strike="noStrike" kern="1200" cap="none" spc="0" normalizeH="0" baseline="0" noProof="0" dirty="0">
                <a:ln>
                  <a:noFill/>
                </a:ln>
                <a:solidFill>
                  <a:srgbClr val="FFFFFF"/>
                </a:solidFill>
                <a:effectLst/>
                <a:uLnTx/>
                <a:uFillTx/>
                <a:latin typeface="Calibri"/>
                <a:ea typeface="+mn-ea"/>
                <a:cs typeface="+mn-cs"/>
              </a:rPr>
              <a:t>(1</a:t>
            </a:r>
            <a:r>
              <a:rPr kumimoji="0" lang="en-US" sz="2000" b="0" i="0" u="none" strike="noStrike" kern="1200" cap="none" spc="0" normalizeH="0" baseline="30000" noProof="0" dirty="0">
                <a:ln>
                  <a:noFill/>
                </a:ln>
                <a:solidFill>
                  <a:srgbClr val="FFFFFF"/>
                </a:solidFill>
                <a:effectLst/>
                <a:uLnTx/>
                <a:uFillTx/>
                <a:latin typeface="Calibri"/>
                <a:ea typeface="+mn-ea"/>
                <a:cs typeface="+mn-cs"/>
              </a:rPr>
              <a:t>st</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vaccine or Johnson &amp; Johnson vaccine</a:t>
            </a:r>
            <a:r>
              <a:rPr kumimoji="0" lang="en-US" sz="1800" b="0" i="0" u="none" strike="noStrike" kern="1200" cap="none" spc="0" normalizeH="0" baseline="0" noProof="0" dirty="0">
                <a:ln>
                  <a:noFill/>
                </a:ln>
                <a:solidFill>
                  <a:srgbClr val="FFFFFF"/>
                </a:solidFill>
                <a:effectLst/>
                <a:uLnTx/>
                <a:uFillTx/>
                <a:latin typeface="Calibri"/>
                <a:ea typeface="+mn-ea"/>
                <a:cs typeface="+mn-cs"/>
              </a:rPr>
              <a:t>)</a:t>
            </a:r>
          </a:p>
        </p:txBody>
      </p:sp>
    </p:spTree>
    <p:extLst>
      <p:ext uri="{BB962C8B-B14F-4D97-AF65-F5344CB8AC3E}">
        <p14:creationId xmlns:p14="http://schemas.microsoft.com/office/powerpoint/2010/main" val="12284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321277"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Springfield Compared to Statewide as of 3/31/2021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260394" y="1102407"/>
            <a:ext cx="10945654" cy="2369880"/>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dirty="0">
              <a:solidFill>
                <a:srgbClr val="0F1C32"/>
              </a:solidFill>
              <a:latin typeface="Calibri"/>
            </a:endParaRPr>
          </a:p>
          <a:p>
            <a:pPr marL="742950" lvl="1"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a:t>
            </a:r>
            <a:r>
              <a:rPr lang="en-US" dirty="0">
                <a:solidFill>
                  <a:srgbClr val="0F1C32"/>
                </a:solidFill>
                <a:latin typeface="Calibri"/>
              </a:rPr>
              <a:t> </a:t>
            </a:r>
            <a:r>
              <a:rPr lang="en-US" b="1" dirty="0">
                <a:solidFill>
                  <a:srgbClr val="0F1C32"/>
                </a:solidFill>
                <a:latin typeface="Calibri"/>
              </a:rPr>
              <a:t>Group </a:t>
            </a:r>
            <a:r>
              <a:rPr lang="en-US" dirty="0">
                <a:solidFill>
                  <a:srgbClr val="0F1C32"/>
                </a:solidFill>
                <a:latin typeface="Calibri"/>
              </a:rPr>
              <a:t>with</a:t>
            </a:r>
            <a:r>
              <a:rPr lang="en-US" b="1" dirty="0">
                <a:solidFill>
                  <a:srgbClr val="0F1C32"/>
                </a:solidFill>
                <a:latin typeface="Calibri"/>
              </a:rPr>
              <a:t> a first dose </a:t>
            </a:r>
            <a:r>
              <a:rPr lang="en-US" dirty="0">
                <a:solidFill>
                  <a:srgbClr val="0F1C32"/>
                </a:solidFill>
                <a:latin typeface="Calibri"/>
              </a:rPr>
              <a:t>and whether they have met or exceeded the statewide age-specific group average of:                                                                                                                                                                                                                                </a:t>
            </a:r>
            <a:endParaRPr lang="en-US" sz="1600" b="1" dirty="0">
              <a:solidFill>
                <a:srgbClr val="0F1C32"/>
              </a:solidFill>
              <a:latin typeface="Calibri"/>
            </a:endParaRPr>
          </a:p>
          <a:p>
            <a:pPr marL="1257300" lvl="2" indent="-342900">
              <a:buFont typeface="Arial" panose="020B0604020202020204" pitchFamily="34" charset="0"/>
              <a:buChar char="•"/>
              <a:defRPr/>
            </a:pPr>
            <a:r>
              <a:rPr lang="en-US" sz="2000" b="1" dirty="0">
                <a:solidFill>
                  <a:srgbClr val="5B9BD5">
                    <a:lumMod val="75000"/>
                  </a:srgbClr>
                </a:solidFill>
                <a:latin typeface="Calibri"/>
              </a:rPr>
              <a:t>23.9</a:t>
            </a:r>
            <a:r>
              <a:rPr kumimoji="0" lang="en-US" sz="2000" b="1" i="0" u="none" strike="noStrike" kern="1200" cap="none" spc="0" normalizeH="0" baseline="0" noProof="0" dirty="0">
                <a:ln>
                  <a:noFill/>
                </a:ln>
                <a:solidFill>
                  <a:srgbClr val="5B9BD5">
                    <a:lumMod val="75000"/>
                  </a:srgbClr>
                </a:solidFill>
                <a:effectLst/>
                <a:uLnTx/>
                <a:uFillTx/>
                <a:latin typeface="Calibri"/>
                <a:ea typeface="+mn-ea"/>
                <a:cs typeface="+mn-cs"/>
              </a:rPr>
              <a:t>% </a:t>
            </a:r>
            <a:r>
              <a:rPr kumimoji="0" lang="en-US" sz="1600" b="1" i="0" u="none" strike="noStrike" kern="1200" cap="none" spc="0" normalizeH="0" baseline="0" noProof="0" dirty="0">
                <a:ln>
                  <a:noFill/>
                </a:ln>
                <a:solidFill>
                  <a:srgbClr val="0F1C32"/>
                </a:solidFill>
                <a:effectLst/>
                <a:uLnTx/>
                <a:uFillTx/>
                <a:latin typeface="Calibri"/>
                <a:ea typeface="+mn-ea"/>
                <a:cs typeface="+mn-cs"/>
              </a:rPr>
              <a:t>for ages 0-64</a:t>
            </a:r>
          </a:p>
          <a:p>
            <a:pPr marL="1257300" lvl="2" indent="-342900">
              <a:buFont typeface="Arial" panose="020B0604020202020204" pitchFamily="34" charset="0"/>
              <a:buChar char="•"/>
            </a:pPr>
            <a:r>
              <a:rPr lang="en-US" sz="2000" b="1" dirty="0">
                <a:solidFill>
                  <a:srgbClr val="5B9BD5">
                    <a:lumMod val="75000"/>
                  </a:srgbClr>
                </a:solidFill>
                <a:latin typeface="Calibri"/>
              </a:rPr>
              <a:t>76.3% </a:t>
            </a:r>
            <a:r>
              <a:rPr lang="en-US" sz="1600" b="1" dirty="0">
                <a:solidFill>
                  <a:srgbClr val="0F1C32"/>
                </a:solidFill>
                <a:latin typeface="Calibri"/>
              </a:rPr>
              <a:t>for ages 65-74</a:t>
            </a:r>
          </a:p>
          <a:p>
            <a:pPr marL="1257300" lvl="2" indent="-342900">
              <a:buFont typeface="Arial" panose="020B0604020202020204" pitchFamily="34" charset="0"/>
              <a:buChar char="•"/>
            </a:pPr>
            <a:r>
              <a:rPr lang="en-US" sz="2000" b="1" dirty="0">
                <a:solidFill>
                  <a:srgbClr val="5B9BD5">
                    <a:lumMod val="75000"/>
                  </a:srgbClr>
                </a:solidFill>
                <a:latin typeface="Calibri"/>
              </a:rPr>
              <a:t>82.0%</a:t>
            </a:r>
            <a:r>
              <a:rPr lang="en-US" sz="2000" b="1" dirty="0">
                <a:solidFill>
                  <a:srgbClr val="0F1C32"/>
                </a:solidFill>
                <a:latin typeface="Calibri"/>
              </a:rPr>
              <a:t> </a:t>
            </a:r>
            <a:r>
              <a:rPr lang="en-US" sz="1600" b="1" dirty="0">
                <a:solidFill>
                  <a:srgbClr val="0F1C32"/>
                </a:solidFill>
                <a:latin typeface="Calibri"/>
              </a:rPr>
              <a:t>for ages 75+</a:t>
            </a:r>
            <a:endParaRPr lang="en-US" sz="1600" b="1" dirty="0">
              <a:solidFill>
                <a:srgbClr val="5B9BD5">
                  <a:lumMod val="75000"/>
                </a:srgbClr>
              </a:solidFill>
              <a:latin typeface="Calibri"/>
            </a:endParaRPr>
          </a:p>
          <a:p>
            <a:pPr marL="742950" lvl="1"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a:p>
            <a:pPr lvl="1"/>
            <a:endParaRPr lang="en-US" sz="1600" b="1" dirty="0">
              <a:solidFill>
                <a:srgbClr val="5B9BD5">
                  <a:lumMod val="75000"/>
                </a:srgbClr>
              </a:solidFill>
              <a:latin typeface="Calibri"/>
            </a:endParaRP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447489224"/>
              </p:ext>
            </p:extLst>
          </p:nvPr>
        </p:nvGraphicFramePr>
        <p:xfrm>
          <a:off x="1007692" y="3662988"/>
          <a:ext cx="9721669"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796143">
                  <a:extLst>
                    <a:ext uri="{9D8B030D-6E8A-4147-A177-3AD203B41FA5}">
                      <a16:colId xmlns:a16="http://schemas.microsoft.com/office/drawing/2014/main" val="4033400568"/>
                    </a:ext>
                  </a:extLst>
                </a:gridCol>
                <a:gridCol w="904115">
                  <a:extLst>
                    <a:ext uri="{9D8B030D-6E8A-4147-A177-3AD203B41FA5}">
                      <a16:colId xmlns:a16="http://schemas.microsoft.com/office/drawing/2014/main" val="2412686465"/>
                    </a:ext>
                  </a:extLst>
                </a:gridCol>
                <a:gridCol w="1891158">
                  <a:extLst>
                    <a:ext uri="{9D8B030D-6E8A-4147-A177-3AD203B41FA5}">
                      <a16:colId xmlns:a16="http://schemas.microsoft.com/office/drawing/2014/main" val="3583255463"/>
                    </a:ext>
                  </a:extLst>
                </a:gridCol>
                <a:gridCol w="1072869">
                  <a:extLst>
                    <a:ext uri="{9D8B030D-6E8A-4147-A177-3AD203B41FA5}">
                      <a16:colId xmlns:a16="http://schemas.microsoft.com/office/drawing/2014/main" val="2638387760"/>
                    </a:ext>
                  </a:extLst>
                </a:gridCol>
                <a:gridCol w="1568269">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300" b="1" u="sng" dirty="0">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300" b="1" u="sng" dirty="0">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3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57627">
                <a:tc>
                  <a:txBody>
                    <a:bodyPr/>
                    <a:lstStyle/>
                    <a:p>
                      <a:pPr marL="0" marR="0" algn="ctr">
                        <a:spcBef>
                          <a:spcPts val="0"/>
                        </a:spcBef>
                        <a:spcAft>
                          <a:spcPts val="0"/>
                        </a:spcAft>
                      </a:pPr>
                      <a:r>
                        <a:rPr lang="en-US" sz="1400" b="1" dirty="0">
                          <a:solidFill>
                            <a:schemeClr val="tx1"/>
                          </a:solidFill>
                        </a:rPr>
                        <a:t>Springfield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19,172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7,117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58.6%</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5,212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1,381,652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520,755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76.3%</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404,638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3/31/2021</a:t>
            </a:r>
            <a:endParaRPr lang="en-US" sz="800" dirty="0">
              <a:solidFill>
                <a:prstClr val="black"/>
              </a:solidFill>
              <a:latin typeface="Arial" panose="020B0604020202020204" pitchFamily="34" charset="0"/>
              <a:cs typeface="Arial" panose="020B0604020202020204" pitchFamily="34" charset="0"/>
            </a:endParaRP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701153052"/>
              </p:ext>
            </p:extLst>
          </p:nvPr>
        </p:nvGraphicFramePr>
        <p:xfrm>
          <a:off x="74764" y="4007677"/>
          <a:ext cx="11983353" cy="1381856"/>
        </p:xfrm>
        <a:graphic>
          <a:graphicData uri="http://schemas.openxmlformats.org/drawingml/2006/table">
            <a:tbl>
              <a:tblPr firstRow="1" firstCol="1" bandRow="1">
                <a:tableStyleId>{5C22544A-7EE6-4342-B048-85BDC9FD1C3A}</a:tableStyleId>
              </a:tblPr>
              <a:tblGrid>
                <a:gridCol w="988801">
                  <a:extLst>
                    <a:ext uri="{9D8B030D-6E8A-4147-A177-3AD203B41FA5}">
                      <a16:colId xmlns:a16="http://schemas.microsoft.com/office/drawing/2014/main" val="4075951014"/>
                    </a:ext>
                  </a:extLst>
                </a:gridCol>
                <a:gridCol w="617828">
                  <a:extLst>
                    <a:ext uri="{9D8B030D-6E8A-4147-A177-3AD203B41FA5}">
                      <a16:colId xmlns:a16="http://schemas.microsoft.com/office/drawing/2014/main" val="3719797945"/>
                    </a:ext>
                  </a:extLst>
                </a:gridCol>
                <a:gridCol w="820638">
                  <a:extLst>
                    <a:ext uri="{9D8B030D-6E8A-4147-A177-3AD203B41FA5}">
                      <a16:colId xmlns:a16="http://schemas.microsoft.com/office/drawing/2014/main" val="2111895905"/>
                    </a:ext>
                  </a:extLst>
                </a:gridCol>
                <a:gridCol w="592311">
                  <a:extLst>
                    <a:ext uri="{9D8B030D-6E8A-4147-A177-3AD203B41FA5}">
                      <a16:colId xmlns:a16="http://schemas.microsoft.com/office/drawing/2014/main" val="1228260744"/>
                    </a:ext>
                  </a:extLst>
                </a:gridCol>
                <a:gridCol w="850328">
                  <a:extLst>
                    <a:ext uri="{9D8B030D-6E8A-4147-A177-3AD203B41FA5}">
                      <a16:colId xmlns:a16="http://schemas.microsoft.com/office/drawing/2014/main" val="3870552715"/>
                    </a:ext>
                  </a:extLst>
                </a:gridCol>
                <a:gridCol w="681510">
                  <a:extLst>
                    <a:ext uri="{9D8B030D-6E8A-4147-A177-3AD203B41FA5}">
                      <a16:colId xmlns:a16="http://schemas.microsoft.com/office/drawing/2014/main" val="2196486683"/>
                    </a:ext>
                  </a:extLst>
                </a:gridCol>
                <a:gridCol w="830542">
                  <a:extLst>
                    <a:ext uri="{9D8B030D-6E8A-4147-A177-3AD203B41FA5}">
                      <a16:colId xmlns:a16="http://schemas.microsoft.com/office/drawing/2014/main" val="2808071338"/>
                    </a:ext>
                  </a:extLst>
                </a:gridCol>
                <a:gridCol w="487145">
                  <a:extLst>
                    <a:ext uri="{9D8B030D-6E8A-4147-A177-3AD203B41FA5}">
                      <a16:colId xmlns:a16="http://schemas.microsoft.com/office/drawing/2014/main" val="2266782108"/>
                    </a:ext>
                  </a:extLst>
                </a:gridCol>
                <a:gridCol w="790612">
                  <a:extLst>
                    <a:ext uri="{9D8B030D-6E8A-4147-A177-3AD203B41FA5}">
                      <a16:colId xmlns:a16="http://schemas.microsoft.com/office/drawing/2014/main" val="1400057223"/>
                    </a:ext>
                  </a:extLst>
                </a:gridCol>
                <a:gridCol w="559020">
                  <a:extLst>
                    <a:ext uri="{9D8B030D-6E8A-4147-A177-3AD203B41FA5}">
                      <a16:colId xmlns:a16="http://schemas.microsoft.com/office/drawing/2014/main" val="607151320"/>
                    </a:ext>
                  </a:extLst>
                </a:gridCol>
                <a:gridCol w="806585">
                  <a:extLst>
                    <a:ext uri="{9D8B030D-6E8A-4147-A177-3AD203B41FA5}">
                      <a16:colId xmlns:a16="http://schemas.microsoft.com/office/drawing/2014/main" val="1732447710"/>
                    </a:ext>
                  </a:extLst>
                </a:gridCol>
                <a:gridCol w="570561">
                  <a:extLst>
                    <a:ext uri="{9D8B030D-6E8A-4147-A177-3AD203B41FA5}">
                      <a16:colId xmlns:a16="http://schemas.microsoft.com/office/drawing/2014/main" val="1497268532"/>
                    </a:ext>
                  </a:extLst>
                </a:gridCol>
                <a:gridCol w="699208">
                  <a:extLst>
                    <a:ext uri="{9D8B030D-6E8A-4147-A177-3AD203B41FA5}">
                      <a16:colId xmlns:a16="http://schemas.microsoft.com/office/drawing/2014/main" val="743602275"/>
                    </a:ext>
                  </a:extLst>
                </a:gridCol>
                <a:gridCol w="736088">
                  <a:extLst>
                    <a:ext uri="{9D8B030D-6E8A-4147-A177-3AD203B41FA5}">
                      <a16:colId xmlns:a16="http://schemas.microsoft.com/office/drawing/2014/main" val="1994207196"/>
                    </a:ext>
                  </a:extLst>
                </a:gridCol>
                <a:gridCol w="798597">
                  <a:extLst>
                    <a:ext uri="{9D8B030D-6E8A-4147-A177-3AD203B41FA5}">
                      <a16:colId xmlns:a16="http://schemas.microsoft.com/office/drawing/2014/main" val="3921377560"/>
                    </a:ext>
                  </a:extLst>
                </a:gridCol>
                <a:gridCol w="562711">
                  <a:extLst>
                    <a:ext uri="{9D8B030D-6E8A-4147-A177-3AD203B41FA5}">
                      <a16:colId xmlns:a16="http://schemas.microsoft.com/office/drawing/2014/main" val="3578839088"/>
                    </a:ext>
                  </a:extLst>
                </a:gridCol>
                <a:gridCol w="590868">
                  <a:extLst>
                    <a:ext uri="{9D8B030D-6E8A-4147-A177-3AD203B41FA5}">
                      <a16:colId xmlns:a16="http://schemas.microsoft.com/office/drawing/2014/main" val="2680500572"/>
                    </a:ext>
                  </a:extLst>
                </a:gridCol>
              </a:tblGrid>
              <a:tr h="160524">
                <a:tc>
                  <a:txBody>
                    <a:bodyPr/>
                    <a:lstStyle/>
                    <a:p>
                      <a:pPr marL="0" marR="0" algn="ctr">
                        <a:spcBef>
                          <a:spcPts val="0"/>
                        </a:spcBef>
                        <a:spcAft>
                          <a:spcPts val="0"/>
                        </a:spcAft>
                      </a:pPr>
                      <a:r>
                        <a:rPr lang="en-US" sz="1100" dirty="0">
                          <a:solidFill>
                            <a:schemeClr val="tx1"/>
                          </a:solidFill>
                          <a:effectLst/>
                        </a:rPr>
                        <a:t>Community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0050">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66381">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24494967"/>
                  </a:ext>
                </a:extLst>
              </a:tr>
              <a:tr h="195628">
                <a:tc>
                  <a:txBody>
                    <a:bodyPr/>
                    <a:lstStyle/>
                    <a:p>
                      <a:pPr marL="0" marR="0" algn="ctr">
                        <a:spcBef>
                          <a:spcPts val="0"/>
                        </a:spcBef>
                        <a:spcAft>
                          <a:spcPts val="0"/>
                        </a:spcAft>
                      </a:pPr>
                      <a:r>
                        <a:rPr lang="en-US" sz="1100" b="1" dirty="0">
                          <a:solidFill>
                            <a:schemeClr val="tx1"/>
                          </a:solidFill>
                        </a:rPr>
                        <a:t>Springfield</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4,315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6,702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350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12,840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3,226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95628">
                <a:tc>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2,098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104,973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113,614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127,540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40,055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    1,668,492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103,325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145,734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dirty="0">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3205135111"/>
              </p:ext>
            </p:extLst>
          </p:nvPr>
        </p:nvGraphicFramePr>
        <p:xfrm>
          <a:off x="2191076" y="2271466"/>
          <a:ext cx="7195756" cy="1377303"/>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215626">
                <a:tc>
                  <a:txBody>
                    <a:bodyPr/>
                    <a:lstStyle/>
                    <a:p>
                      <a:pPr marL="0" marR="0" algn="ctr">
                        <a:spcBef>
                          <a:spcPts val="0"/>
                        </a:spcBef>
                        <a:spcAft>
                          <a:spcPts val="0"/>
                        </a:spcAft>
                      </a:pPr>
                      <a:r>
                        <a:rPr lang="en-US" sz="1400" b="1" dirty="0">
                          <a:solidFill>
                            <a:schemeClr val="tx1"/>
                          </a:solidFill>
                        </a:rPr>
                        <a:t>Springfield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18,067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12,455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70916">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1,340,858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932,192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33,995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577355"/>
          </a:xfrm>
          <a:prstGeom prst="rect">
            <a:avLst/>
          </a:prstGeom>
          <a:noFill/>
        </p:spPr>
        <p:txBody>
          <a:bodyPr wrap="square" rtlCol="0">
            <a:spAutoFit/>
          </a:bodyPr>
          <a:lstStyle/>
          <a:p>
            <a:r>
              <a:rPr lang="en-US" sz="1600" b="1" u="sng" dirty="0">
                <a:solidFill>
                  <a:srgbClr val="0F1C32"/>
                </a:solidFill>
                <a:latin typeface="Calibri"/>
              </a:rPr>
              <a:t>Vaccine Administration Benchmark</a:t>
            </a:r>
          </a:p>
          <a:p>
            <a:endParaRPr lang="en-US" sz="1050" b="1" u="sng" dirty="0">
              <a:solidFill>
                <a:srgbClr val="0F1C32"/>
              </a:solidFill>
              <a:latin typeface="Calibri"/>
            </a:endParaRPr>
          </a:p>
          <a:p>
            <a:pPr marL="628650" lvl="1" indent="-171450">
              <a:buFont typeface="Arial" panose="020B0604020202020204" pitchFamily="34" charset="0"/>
              <a:buChar char="•"/>
            </a:pPr>
            <a:r>
              <a:rPr lang="en-US" sz="1600" dirty="0">
                <a:solidFill>
                  <a:srgbClr val="0F1C32"/>
                </a:solidFill>
                <a:latin typeface="Calibri"/>
              </a:rPr>
              <a:t>The percentage of </a:t>
            </a:r>
            <a:r>
              <a:rPr lang="en-US" sz="1600" b="1" dirty="0">
                <a:solidFill>
                  <a:srgbClr val="0F1C32"/>
                </a:solidFill>
                <a:latin typeface="Calibri"/>
              </a:rPr>
              <a:t>Race/Ethnicity groups and Sex </a:t>
            </a:r>
            <a:r>
              <a:rPr lang="en-US" sz="1600" dirty="0">
                <a:solidFill>
                  <a:srgbClr val="0F1C32"/>
                </a:solidFill>
                <a:latin typeface="Calibri"/>
              </a:rPr>
              <a:t>that have received </a:t>
            </a:r>
            <a:r>
              <a:rPr lang="en-US" sz="1600" b="1" dirty="0">
                <a:solidFill>
                  <a:srgbClr val="0F1C32"/>
                </a:solidFill>
                <a:latin typeface="Calibri"/>
              </a:rPr>
              <a:t>a first dose </a:t>
            </a:r>
            <a:r>
              <a:rPr lang="en-US" sz="1600" dirty="0">
                <a:solidFill>
                  <a:srgbClr val="0F1C32"/>
                </a:solidFill>
                <a:latin typeface="Calibri"/>
              </a:rPr>
              <a:t>of vaccine and whether they have met or exceeded the overall state average of </a:t>
            </a:r>
            <a:r>
              <a:rPr lang="en-US" sz="2000" b="1" dirty="0">
                <a:solidFill>
                  <a:srgbClr val="5B9BD5">
                    <a:lumMod val="75000"/>
                  </a:srgbClr>
                </a:solidFill>
                <a:latin typeface="Calibri"/>
              </a:rPr>
              <a:t>33.1</a:t>
            </a:r>
            <a:r>
              <a:rPr lang="en-US" sz="1600" b="1" dirty="0">
                <a:solidFill>
                  <a:srgbClr val="5B9BD5">
                    <a:lumMod val="75000"/>
                  </a:srgbClr>
                </a:solidFill>
                <a:latin typeface="Calibri"/>
              </a:rPr>
              <a:t>%.</a:t>
            </a:r>
          </a:p>
          <a:p>
            <a:pPr marL="628650" lvl="1" indent="-1714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sp>
        <p:nvSpPr>
          <p:cNvPr id="11" name="Title 10"/>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Springfield Compared to Statewide as of 3/31/2021 </a:t>
            </a:r>
          </a:p>
        </p:txBody>
      </p:sp>
      <p:sp>
        <p:nvSpPr>
          <p:cNvPr id="7" name="TextBox 6">
            <a:extLst>
              <a:ext uri="{FF2B5EF4-FFF2-40B4-BE49-F238E27FC236}">
                <a16:creationId xmlns:a16="http://schemas.microsoft.com/office/drawing/2014/main" id="{D681FB6D-5BC6-4502-B35F-170E65EF3D6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3/31/2021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57586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F66196-D198-45E7-B220-75B766ED04E5}">
  <ds:schemaRefs>
    <ds:schemaRef ds:uri="http://purl.org/dc/dcmitype/"/>
    <ds:schemaRef ds:uri="http://purl.org/dc/elements/1.1/"/>
    <ds:schemaRef ds:uri="http://schemas.microsoft.com/office/2006/documentManagement/types"/>
    <ds:schemaRef ds:uri="http://purl.org/dc/terms/"/>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acf54e11-0fc9-471c-b6ed-0b00911b414f"/>
  </ds:schemaRefs>
</ds:datastoreItem>
</file>

<file path=customXml/itemProps2.xml><?xml version="1.0" encoding="utf-8"?>
<ds:datastoreItem xmlns:ds="http://schemas.openxmlformats.org/officeDocument/2006/customXml" ds:itemID="{BF3A3CD4-891C-47D0-854E-7186F66D417A}"/>
</file>

<file path=customXml/itemProps3.xml><?xml version="1.0" encoding="utf-8"?>
<ds:datastoreItem xmlns:ds="http://schemas.openxmlformats.org/officeDocument/2006/customXml" ds:itemID="{F4CBDB64-6426-4223-8C2C-30683C51F2F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8631</TotalTime>
  <Words>3569</Words>
  <Application>Microsoft Office PowerPoint</Application>
  <PresentationFormat>Widescreen</PresentationFormat>
  <Paragraphs>769</Paragraphs>
  <Slides>20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Segoe UI</vt:lpstr>
      <vt:lpstr>DPH-PPT-Template-150</vt:lpstr>
      <vt:lpstr>Vaccination Data Report Springfield</vt:lpstr>
      <vt:lpstr>Springfield – Benchmarks</vt:lpstr>
      <vt:lpstr>PowerPoint Presentation</vt:lpstr>
      <vt:lpstr>Vaccine Administration </vt:lpstr>
      <vt:lpstr>Total Doses and Dose Administration Rate/100,000 Population for Springfield Compared to Statewide as of 3/31/2021</vt:lpstr>
      <vt:lpstr>Count and Percentage of Population for First Dose, Partially, and Fully Vaccinated for Springfield Compared to Statewide as of 3/31/2021</vt:lpstr>
      <vt:lpstr>First Dose</vt:lpstr>
      <vt:lpstr>Counts and Percentages of Population with a First Dose by Demographics for Springfield Compared to Statewide as of 3/31/2021  contd.</vt:lpstr>
      <vt:lpstr>Counts and Percentages of Population with a First Dose by Demographics for Springfield Compared to Statewide as of 3/31/2021 </vt:lpstr>
      <vt:lpstr>Partially vaccinated</vt:lpstr>
      <vt:lpstr>Counts and Percentages of Population Partially Vaccinated by Demographics for Springfield Compared to Statewide as of 3/31/2021 contd.</vt:lpstr>
      <vt:lpstr>Counts and Percentages of Population Partially Vaccinated by Demographics for Springfield Compared to Statewide as of 3/31/2021</vt:lpstr>
      <vt:lpstr>Fully vaccinated</vt:lpstr>
      <vt:lpstr>Counts and Percentages of Population Fully Vaccinated by Demographics for Springfield Compared to Statewide as of 3/31/2021 contd. </vt:lpstr>
      <vt:lpstr>Counts and Percentages of Population Fully Vaccinated by Demographics for Springfield Compared to Statewide as of 3/31/2021</vt:lpstr>
      <vt:lpstr>Missing Race/Ethnicity Count and Percentage of Population Vaccinated for Springfield Compared to Statewide as of 3/31/2021</vt:lpstr>
      <vt:lpstr>City/Town COVID-19 Burden </vt:lpstr>
      <vt:lpstr>COVID-19 Case Counts and Rates for 20 Prioritized Communities</vt:lpstr>
      <vt:lpstr>Background </vt:lpstr>
      <vt:lpstr> Profile of Springfield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Michelle</cp:lastModifiedBy>
  <cp:revision>413</cp:revision>
  <dcterms:created xsi:type="dcterms:W3CDTF">2021-02-06T16:00:27Z</dcterms:created>
  <dcterms:modified xsi:type="dcterms:W3CDTF">2021-04-02T00:12:41Z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