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F7F9FD"/>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7EEA74-DFF1-4807-8BFD-E9EF6954A25E}" v="13" dt="2021-04-01T16:22:48.7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87" d="100"/>
          <a:sy n="87" d="100"/>
        </p:scale>
        <p:origin x="60"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747EEA74-DFF1-4807-8BFD-E9EF6954A25E}"/>
    <pc:docChg chg="modSld">
      <pc:chgData name="Walsh, Renee (DPH)" userId="S::renee.walsh@mass.gov::765e1f1d-1214-4c70-9985-3b2cff859230" providerId="AD" clId="Web-{747EEA74-DFF1-4807-8BFD-E9EF6954A25E}" dt="2021-04-01T16:22:34.900" v="10"/>
      <pc:docMkLst>
        <pc:docMk/>
      </pc:docMkLst>
      <pc:sldChg chg="modSp">
        <pc:chgData name="Walsh, Renee (DPH)" userId="S::renee.walsh@mass.gov::765e1f1d-1214-4c70-9985-3b2cff859230" providerId="AD" clId="Web-{747EEA74-DFF1-4807-8BFD-E9EF6954A25E}" dt="2021-04-01T16:22:01.569" v="6"/>
        <pc:sldMkLst>
          <pc:docMk/>
          <pc:sldMk cId="2692492634" sldId="268"/>
        </pc:sldMkLst>
        <pc:graphicFrameChg chg="mod modGraphic">
          <ac:chgData name="Walsh, Renee (DPH)" userId="S::renee.walsh@mass.gov::765e1f1d-1214-4c70-9985-3b2cff859230" providerId="AD" clId="Web-{747EEA74-DFF1-4807-8BFD-E9EF6954A25E}" dt="2021-04-01T16:22:01.569" v="6"/>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747EEA74-DFF1-4807-8BFD-E9EF6954A25E}" dt="2021-04-01T16:22:34.900" v="10"/>
        <pc:sldMkLst>
          <pc:docMk/>
          <pc:sldMk cId="2321371490" sldId="269"/>
        </pc:sldMkLst>
        <pc:graphicFrameChg chg="mod modGraphic">
          <ac:chgData name="Walsh, Renee (DPH)" userId="S::renee.walsh@mass.gov::765e1f1d-1214-4c70-9985-3b2cff859230" providerId="AD" clId="Web-{747EEA74-DFF1-4807-8BFD-E9EF6954A25E}" dt="2021-04-01T16:22:34.900" v="10"/>
          <ac:graphicFrameMkLst>
            <pc:docMk/>
            <pc:sldMk cId="2321371490" sldId="269"/>
            <ac:graphicFrameMk id="10" creationId="{B1091EA0-7D02-4BC6-8EF4-10915C87438A}"/>
          </ac:graphicFrameMkLst>
        </pc:graphicFrameChg>
      </pc:sldChg>
    </pc:docChg>
  </pc:docChgLst>
  <pc:docChgLst>
    <pc:chgData name="Michelle" userId="3afdc34b-dadf-4ab5-ad26-84f6332c48e3" providerId="ADAL" clId="{D7088EAB-05C9-43B6-A68B-F553AA61F6A1}"/>
    <pc:docChg chg="undo custSel modSld">
      <pc:chgData name="Michelle" userId="3afdc34b-dadf-4ab5-ad26-84f6332c48e3" providerId="ADAL" clId="{D7088EAB-05C9-43B6-A68B-F553AA61F6A1}" dt="2021-04-02T00:12:31.836" v="32" actId="20577"/>
      <pc:docMkLst>
        <pc:docMk/>
      </pc:docMkLst>
      <pc:sldChg chg="modSp mod">
        <pc:chgData name="Michelle" userId="3afdc34b-dadf-4ab5-ad26-84f6332c48e3" providerId="ADAL" clId="{D7088EAB-05C9-43B6-A68B-F553AA61F6A1}" dt="2021-04-02T00:09:15.684" v="1" actId="121"/>
        <pc:sldMkLst>
          <pc:docMk/>
          <pc:sldMk cId="1806575864" sldId="267"/>
        </pc:sldMkLst>
        <pc:graphicFrameChg chg="modGraphic">
          <ac:chgData name="Michelle" userId="3afdc34b-dadf-4ab5-ad26-84f6332c48e3" providerId="ADAL" clId="{D7088EAB-05C9-43B6-A68B-F553AA61F6A1}" dt="2021-04-02T00:09:15.684" v="1"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D7088EAB-05C9-43B6-A68B-F553AA61F6A1}" dt="2021-04-02T00:10:03.135" v="6" actId="3064"/>
        <pc:sldMkLst>
          <pc:docMk/>
          <pc:sldMk cId="2692492634" sldId="268"/>
        </pc:sldMkLst>
        <pc:graphicFrameChg chg="modGraphic">
          <ac:chgData name="Michelle" userId="3afdc34b-dadf-4ab5-ad26-84f6332c48e3" providerId="ADAL" clId="{D7088EAB-05C9-43B6-A68B-F553AA61F6A1}" dt="2021-04-02T00:10:03.135" v="6"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D7088EAB-05C9-43B6-A68B-F553AA61F6A1}" dt="2021-04-02T00:11:15.556" v="8" actId="20577"/>
        <pc:sldMkLst>
          <pc:docMk/>
          <pc:sldMk cId="2321371490" sldId="269"/>
        </pc:sldMkLst>
        <pc:graphicFrameChg chg="modGraphic">
          <ac:chgData name="Michelle" userId="3afdc34b-dadf-4ab5-ad26-84f6332c48e3" providerId="ADAL" clId="{D7088EAB-05C9-43B6-A68B-F553AA61F6A1}" dt="2021-04-02T00:11:15.556" v="8"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D7088EAB-05C9-43B6-A68B-F553AA61F6A1}" dt="2021-04-02T00:12:31.836" v="32" actId="20577"/>
        <pc:sldMkLst>
          <pc:docMk/>
          <pc:sldMk cId="1776995749" sldId="274"/>
        </pc:sldMkLst>
        <pc:graphicFrameChg chg="modGraphic">
          <ac:chgData name="Michelle" userId="3afdc34b-dadf-4ab5-ad26-84f6332c48e3" providerId="ADAL" clId="{D7088EAB-05C9-43B6-A68B-F553AA61F6A1}" dt="2021-04-02T00:12:31.836" v="32" actId="20577"/>
          <ac:graphicFrameMkLst>
            <pc:docMk/>
            <pc:sldMk cId="1776995749" sldId="274"/>
            <ac:graphicFrameMk id="11" creationId="{E003AB71-8843-484D-A7D8-839A65C18F49}"/>
          </ac:graphicFrameMkLst>
        </pc:graphicFrameChg>
      </pc:sldChg>
      <pc:sldChg chg="modSp mod">
        <pc:chgData name="Michelle" userId="3afdc34b-dadf-4ab5-ad26-84f6332c48e3" providerId="ADAL" clId="{D7088EAB-05C9-43B6-A68B-F553AA61F6A1}" dt="2021-04-02T00:08:53.328" v="0" actId="14100"/>
        <pc:sldMkLst>
          <pc:docMk/>
          <pc:sldMk cId="1302456838" sldId="293"/>
        </pc:sldMkLst>
        <pc:spChg chg="mod">
          <ac:chgData name="Michelle" userId="3afdc34b-dadf-4ab5-ad26-84f6332c48e3" providerId="ADAL" clId="{D7088EAB-05C9-43B6-A68B-F553AA61F6A1}" dt="2021-04-02T00:08:53.328" v="0" actId="14100"/>
          <ac:spMkLst>
            <pc:docMk/>
            <pc:sldMk cId="1302456838" sldId="293"/>
            <ac:spMk id="2" creationId="{00000000-0000-0000-0000-000000000000}"/>
          </ac:spMkLst>
        </pc:spChg>
      </pc:sldChg>
      <pc:sldChg chg="modSp mod">
        <pc:chgData name="Michelle" userId="3afdc34b-dadf-4ab5-ad26-84f6332c48e3" providerId="ADAL" clId="{D7088EAB-05C9-43B6-A68B-F553AA61F6A1}" dt="2021-04-02T00:10:48.132" v="7" actId="3064"/>
        <pc:sldMkLst>
          <pc:docMk/>
          <pc:sldMk cId="310562512" sldId="295"/>
        </pc:sldMkLst>
        <pc:graphicFrameChg chg="modGraphic">
          <ac:chgData name="Michelle" userId="3afdc34b-dadf-4ab5-ad26-84f6332c48e3" providerId="ADAL" clId="{D7088EAB-05C9-43B6-A68B-F553AA61F6A1}" dt="2021-04-02T00:10:48.132" v="7"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Springfield</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749510913"/>
              </p:ext>
            </p:extLst>
          </p:nvPr>
        </p:nvGraphicFramePr>
        <p:xfrm>
          <a:off x="1219200" y="3626612"/>
          <a:ext cx="9737630" cy="115846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5984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8,911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0" y="982481"/>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683424451"/>
              </p:ext>
            </p:extLst>
          </p:nvPr>
        </p:nvGraphicFramePr>
        <p:xfrm>
          <a:off x="6095443" y="1549578"/>
          <a:ext cx="5951871" cy="150375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6065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7,594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99019953"/>
              </p:ext>
            </p:extLst>
          </p:nvPr>
        </p:nvGraphicFramePr>
        <p:xfrm>
          <a:off x="143158" y="380467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7464">
                <a:tc>
                  <a:txBody>
                    <a:bodyPr/>
                    <a:lstStyle/>
                    <a:p>
                      <a:pPr marL="0" marR="0" algn="ctr">
                        <a:spcBef>
                          <a:spcPts val="0"/>
                        </a:spcBef>
                        <a:spcAft>
                          <a:spcPts val="0"/>
                        </a:spcAft>
                      </a:pPr>
                      <a:r>
                        <a:rPr lang="en-US" sz="1300" b="1" dirty="0">
                          <a:solidFill>
                            <a:schemeClr val="tx1"/>
                          </a:solidFill>
                        </a:rPr>
                        <a:t>Springfield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76398" y="1084462"/>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9874101"/>
              </p:ext>
            </p:extLst>
          </p:nvPr>
        </p:nvGraphicFramePr>
        <p:xfrm>
          <a:off x="982768" y="3768077"/>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10,261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177114115"/>
              </p:ext>
            </p:extLst>
          </p:nvPr>
        </p:nvGraphicFramePr>
        <p:xfrm>
          <a:off x="51089" y="3879393"/>
          <a:ext cx="11839905" cy="137239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953983846"/>
              </p:ext>
            </p:extLst>
          </p:nvPr>
        </p:nvGraphicFramePr>
        <p:xfrm>
          <a:off x="2607624" y="244001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22088813"/>
              </p:ext>
            </p:extLst>
          </p:nvPr>
        </p:nvGraphicFramePr>
        <p:xfrm>
          <a:off x="789617" y="267422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Springfield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143238" y="2561604"/>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2" y="6169979"/>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E003AB71-8843-484D-A7D8-839A65C18F49}"/>
              </a:ext>
            </a:extLst>
          </p:cNvPr>
          <p:cNvGraphicFramePr>
            <a:graphicFrameLocks noGrp="1"/>
          </p:cNvGraphicFramePr>
          <p:nvPr>
            <p:extLst>
              <p:ext uri="{D42A27DB-BD31-4B8C-83A1-F6EECF244321}">
                <p14:modId xmlns:p14="http://schemas.microsoft.com/office/powerpoint/2010/main" val="3579872145"/>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91514"/>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Springfield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Springfield and whether they have met or exceeded the statewide rate</a:t>
            </a:r>
          </a:p>
          <a:p>
            <a:pPr>
              <a:spcBef>
                <a:spcPts val="600"/>
              </a:spcBef>
              <a:spcAft>
                <a:spcPts val="600"/>
              </a:spcAft>
            </a:pPr>
            <a:r>
              <a:rPr lang="en-US" sz="2000" b="1" dirty="0"/>
              <a:t>The percentage of Springfield that has received a First Dose and whether they have met or exceeded the overall statewide average</a:t>
            </a:r>
          </a:p>
          <a:p>
            <a:pPr lvl="1">
              <a:spcBef>
                <a:spcPts val="600"/>
              </a:spcBef>
              <a:spcAft>
                <a:spcPts val="600"/>
              </a:spcAft>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lvl="1">
              <a:spcBef>
                <a:spcPts val="600"/>
              </a:spcBef>
              <a:spcAft>
                <a:spcPts val="600"/>
              </a:spcAft>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Springfield that has been Partially and Fully Vaccinated and whether they have met or exceeded the state averages</a:t>
            </a:r>
          </a:p>
          <a:p>
            <a:pPr lvl="1">
              <a:spcBef>
                <a:spcPts val="600"/>
              </a:spcBef>
              <a:spcAft>
                <a:spcPts val="600"/>
              </a:spcAft>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lvl="1">
              <a:spcBef>
                <a:spcPts val="600"/>
              </a:spcBef>
              <a:spcAft>
                <a:spcPts val="600"/>
              </a:spcAft>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285750" indent="-285750">
              <a:spcBef>
                <a:spcPts val="600"/>
              </a:spcBef>
              <a:spcAft>
                <a:spcPts val="600"/>
              </a:spcAft>
            </a:pPr>
            <a:r>
              <a:rPr lang="en-US" sz="2000" b="1" dirty="0"/>
              <a:t>Decrease risk levels from red towards grey in Springfield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171106321"/>
              </p:ext>
            </p:extLst>
          </p:nvPr>
        </p:nvGraphicFramePr>
        <p:xfrm>
          <a:off x="259796" y="1914972"/>
          <a:ext cx="11655094" cy="159734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45309">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Springfield</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76,339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41,515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8673">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Springfield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Springfield</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5466448"/>
              </p:ext>
            </p:extLst>
          </p:nvPr>
        </p:nvGraphicFramePr>
        <p:xfrm>
          <a:off x="1517458" y="3294041"/>
          <a:ext cx="9055735" cy="114950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682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33453">
                <a:tc>
                  <a:txBody>
                    <a:bodyPr/>
                    <a:lstStyle/>
                    <a:p>
                      <a:pPr marL="0" marR="0" algn="ctr">
                        <a:spcBef>
                          <a:spcPts val="0"/>
                        </a:spcBef>
                        <a:spcAft>
                          <a:spcPts val="0"/>
                        </a:spcAft>
                      </a:pPr>
                      <a:r>
                        <a:rPr lang="en-US" sz="1600" b="1" dirty="0">
                          <a:solidFill>
                            <a:schemeClr val="tx1"/>
                          </a:solidFill>
                        </a:rPr>
                        <a:t>Springfield</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49,376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31,601.7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28371">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491621" y="1234882"/>
            <a:ext cx="11458339" cy="175432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Springfield</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dirty="0">
                <a:solidFill>
                  <a:prstClr val="black"/>
                </a:solidFill>
                <a:latin typeface="Calibri" panose="020F0502020204030204"/>
              </a:rPr>
              <a:t>Springfield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13143532"/>
              </p:ext>
            </p:extLst>
          </p:nvPr>
        </p:nvGraphicFramePr>
        <p:xfrm>
          <a:off x="319127" y="401732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13,296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Springfield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Springfield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Springfield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Springfield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06301043"/>
              </p:ext>
            </p:extLst>
          </p:nvPr>
        </p:nvGraphicFramePr>
        <p:xfrm>
          <a:off x="3132312" y="2624171"/>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31,501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Springfield</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7590C6D-F47C-4D8C-AA01-24D26F550BF2}"/>
              </a:ext>
            </a:extLst>
          </p:cNvPr>
          <p:cNvSpPr txBox="1"/>
          <p:nvPr/>
        </p:nvSpPr>
        <p:spPr>
          <a:xfrm>
            <a:off x="0" y="5565525"/>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321277"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60394" y="1102407"/>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23.9</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47489224"/>
              </p:ext>
            </p:extLst>
          </p:nvPr>
        </p:nvGraphicFramePr>
        <p:xfrm>
          <a:off x="1007692" y="3662988"/>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57627">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19,172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01153052"/>
              </p:ext>
            </p:extLst>
          </p:nvPr>
        </p:nvGraphicFramePr>
        <p:xfrm>
          <a:off x="74764" y="4007677"/>
          <a:ext cx="11983353" cy="1381856"/>
        </p:xfrm>
        <a:graphic>
          <a:graphicData uri="http://schemas.openxmlformats.org/drawingml/2006/table">
            <a:tbl>
              <a:tblPr firstRow="1" firstCol="1" bandRow="1">
                <a:tableStyleId>{5C22544A-7EE6-4342-B048-85BDC9FD1C3A}</a:tableStyleId>
              </a:tblPr>
              <a:tblGrid>
                <a:gridCol w="988801">
                  <a:extLst>
                    <a:ext uri="{9D8B030D-6E8A-4147-A177-3AD203B41FA5}">
                      <a16:colId xmlns:a16="http://schemas.microsoft.com/office/drawing/2014/main" val="4075951014"/>
                    </a:ext>
                  </a:extLst>
                </a:gridCol>
                <a:gridCol w="617828">
                  <a:extLst>
                    <a:ext uri="{9D8B030D-6E8A-4147-A177-3AD203B41FA5}">
                      <a16:colId xmlns:a16="http://schemas.microsoft.com/office/drawing/2014/main" val="3719797945"/>
                    </a:ext>
                  </a:extLst>
                </a:gridCol>
                <a:gridCol w="820638">
                  <a:extLst>
                    <a:ext uri="{9D8B030D-6E8A-4147-A177-3AD203B41FA5}">
                      <a16:colId xmlns:a16="http://schemas.microsoft.com/office/drawing/2014/main" val="2111895905"/>
                    </a:ext>
                  </a:extLst>
                </a:gridCol>
                <a:gridCol w="592311">
                  <a:extLst>
                    <a:ext uri="{9D8B030D-6E8A-4147-A177-3AD203B41FA5}">
                      <a16:colId xmlns:a16="http://schemas.microsoft.com/office/drawing/2014/main" val="1228260744"/>
                    </a:ext>
                  </a:extLst>
                </a:gridCol>
                <a:gridCol w="850328">
                  <a:extLst>
                    <a:ext uri="{9D8B030D-6E8A-4147-A177-3AD203B41FA5}">
                      <a16:colId xmlns:a16="http://schemas.microsoft.com/office/drawing/2014/main" val="3870552715"/>
                    </a:ext>
                  </a:extLst>
                </a:gridCol>
                <a:gridCol w="681510">
                  <a:extLst>
                    <a:ext uri="{9D8B030D-6E8A-4147-A177-3AD203B41FA5}">
                      <a16:colId xmlns:a16="http://schemas.microsoft.com/office/drawing/2014/main" val="2196486683"/>
                    </a:ext>
                  </a:extLst>
                </a:gridCol>
                <a:gridCol w="830542">
                  <a:extLst>
                    <a:ext uri="{9D8B030D-6E8A-4147-A177-3AD203B41FA5}">
                      <a16:colId xmlns:a16="http://schemas.microsoft.com/office/drawing/2014/main" val="2808071338"/>
                    </a:ext>
                  </a:extLst>
                </a:gridCol>
                <a:gridCol w="487145">
                  <a:extLst>
                    <a:ext uri="{9D8B030D-6E8A-4147-A177-3AD203B41FA5}">
                      <a16:colId xmlns:a16="http://schemas.microsoft.com/office/drawing/2014/main" val="2266782108"/>
                    </a:ext>
                  </a:extLst>
                </a:gridCol>
                <a:gridCol w="790612">
                  <a:extLst>
                    <a:ext uri="{9D8B030D-6E8A-4147-A177-3AD203B41FA5}">
                      <a16:colId xmlns:a16="http://schemas.microsoft.com/office/drawing/2014/main" val="1400057223"/>
                    </a:ext>
                  </a:extLst>
                </a:gridCol>
                <a:gridCol w="559020">
                  <a:extLst>
                    <a:ext uri="{9D8B030D-6E8A-4147-A177-3AD203B41FA5}">
                      <a16:colId xmlns:a16="http://schemas.microsoft.com/office/drawing/2014/main" val="607151320"/>
                    </a:ext>
                  </a:extLst>
                </a:gridCol>
                <a:gridCol w="806585">
                  <a:extLst>
                    <a:ext uri="{9D8B030D-6E8A-4147-A177-3AD203B41FA5}">
                      <a16:colId xmlns:a16="http://schemas.microsoft.com/office/drawing/2014/main" val="1732447710"/>
                    </a:ext>
                  </a:extLst>
                </a:gridCol>
                <a:gridCol w="570561">
                  <a:extLst>
                    <a:ext uri="{9D8B030D-6E8A-4147-A177-3AD203B41FA5}">
                      <a16:colId xmlns:a16="http://schemas.microsoft.com/office/drawing/2014/main" val="1497268532"/>
                    </a:ext>
                  </a:extLst>
                </a:gridCol>
                <a:gridCol w="699208">
                  <a:extLst>
                    <a:ext uri="{9D8B030D-6E8A-4147-A177-3AD203B41FA5}">
                      <a16:colId xmlns:a16="http://schemas.microsoft.com/office/drawing/2014/main" val="743602275"/>
                    </a:ext>
                  </a:extLst>
                </a:gridCol>
                <a:gridCol w="736088">
                  <a:extLst>
                    <a:ext uri="{9D8B030D-6E8A-4147-A177-3AD203B41FA5}">
                      <a16:colId xmlns:a16="http://schemas.microsoft.com/office/drawing/2014/main" val="1994207196"/>
                    </a:ext>
                  </a:extLst>
                </a:gridCol>
                <a:gridCol w="798597">
                  <a:extLst>
                    <a:ext uri="{9D8B030D-6E8A-4147-A177-3AD203B41FA5}">
                      <a16:colId xmlns:a16="http://schemas.microsoft.com/office/drawing/2014/main" val="3921377560"/>
                    </a:ext>
                  </a:extLst>
                </a:gridCol>
                <a:gridCol w="562711">
                  <a:extLst>
                    <a:ext uri="{9D8B030D-6E8A-4147-A177-3AD203B41FA5}">
                      <a16:colId xmlns:a16="http://schemas.microsoft.com/office/drawing/2014/main" val="3578839088"/>
                    </a:ext>
                  </a:extLst>
                </a:gridCol>
                <a:gridCol w="590868">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Springfield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205135111"/>
              </p:ext>
            </p:extLst>
          </p:nvPr>
        </p:nvGraphicFramePr>
        <p:xfrm>
          <a:off x="2191076" y="2271466"/>
          <a:ext cx="7195756" cy="1377303"/>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5626">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18,067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12,455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7091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dcmitype/"/>
    <ds:schemaRef ds:uri="http://purl.org/dc/elements/1.1/"/>
    <ds:schemaRef ds:uri="http://schemas.microsoft.com/office/2006/documentManagement/types"/>
    <ds:schemaRef ds:uri="http://purl.org/dc/terms/"/>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acf54e11-0fc9-471c-b6ed-0b00911b414f"/>
  </ds:schemaRefs>
</ds:datastoreItem>
</file>

<file path=customXml/itemProps2.xml><?xml version="1.0" encoding="utf-8"?>
<ds:datastoreItem xmlns:ds="http://schemas.openxmlformats.org/officeDocument/2006/customXml" ds:itemID="{BF3A3CD4-891C-47D0-854E-7186F66D417A}"/>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8631</TotalTime>
  <Words>3569</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Springfield</vt:lpstr>
      <vt:lpstr>Springfield – Benchmarks</vt:lpstr>
      <vt:lpstr>PowerPoint Presentation</vt:lpstr>
      <vt:lpstr>Vaccine Administration </vt:lpstr>
      <vt:lpstr>Total Doses and Dose Administration Rate/100,000 Population for Springfield Compared to Statewide as of 3/31/2021</vt:lpstr>
      <vt:lpstr>Count and Percentage of Population for First Dose, Partially, and Fully Vaccinated for Springfield Compared to Statewide as of 3/31/2021</vt:lpstr>
      <vt:lpstr>First Dose</vt:lpstr>
      <vt:lpstr>Counts and Percentages of Population with a First Dose by Demographics for Springfield Compared to Statewide as of 3/31/2021  contd.</vt:lpstr>
      <vt:lpstr>Counts and Percentages of Population with a First Dose by Demographics for Springfield Compared to Statewide as of 3/31/2021 </vt:lpstr>
      <vt:lpstr>Partially vaccinated</vt:lpstr>
      <vt:lpstr>Counts and Percentages of Population Partially Vaccinated by Demographics for Springfield Compared to Statewide as of 3/31/2021 contd.</vt:lpstr>
      <vt:lpstr>Counts and Percentages of Population Partially Vaccinated by Demographics for Springfield Compared to Statewide as of 3/31/2021</vt:lpstr>
      <vt:lpstr>Fully vaccinated</vt:lpstr>
      <vt:lpstr>Counts and Percentages of Population Fully Vaccinated by Demographics for Springfield Compared to Statewide as of 3/31/2021 contd. </vt:lpstr>
      <vt:lpstr>Counts and Percentages of Population Fully Vaccinated by Demographics for Springfield Compared to Statewide as of 3/31/2021</vt:lpstr>
      <vt:lpstr>Missing Race/Ethnicity Count and Percentage of Population Vaccinated for Springfield Compared to Statewide as of 3/31/2021</vt:lpstr>
      <vt:lpstr>City/Town COVID-19 Burden </vt:lpstr>
      <vt:lpstr>COVID-19 Case Counts and Rates for 20 Prioritized Communities</vt:lpstr>
      <vt:lpstr>Background </vt:lpstr>
      <vt:lpstr> Profile of Springfield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413</cp:revision>
  <dcterms:created xsi:type="dcterms:W3CDTF">2021-02-06T16:00:27Z</dcterms:created>
  <dcterms:modified xsi:type="dcterms:W3CDTF">2021-04-02T00:12:41Z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