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FAADC"/>
    <a:srgbClr val="F7F9FD"/>
    <a:srgbClr val="F0F3FA"/>
    <a:srgbClr val="E8EEF8"/>
    <a:srgbClr val="D6DCE5"/>
    <a:srgbClr val="B4C7E7"/>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33ED410-82B1-4609-8CE8-122F1A9FF5A6}" v="2" dt="2021-04-08T16:24:01.503"/>
    <p1510:client id="{DD7E9EAD-E672-45A4-86C2-AE3D19C5645E}" v="1" dt="2021-04-09T14:24:18.6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sh, Renee (DPH)" userId="S::renee.walsh@mass.gov::765e1f1d-1214-4c70-9985-3b2cff859230" providerId="AD" clId="Web-{C33ED410-82B1-4609-8CE8-122F1A9FF5A6}"/>
    <pc:docChg chg="modSld">
      <pc:chgData name="Walsh, Renee (DPH)" userId="S::renee.walsh@mass.gov::765e1f1d-1214-4c70-9985-3b2cff859230" providerId="AD" clId="Web-{C33ED410-82B1-4609-8CE8-122F1A9FF5A6}" dt="2021-04-08T16:24:01.503" v="0"/>
      <pc:docMkLst>
        <pc:docMk/>
      </pc:docMkLst>
      <pc:sldChg chg="modSp">
        <pc:chgData name="Walsh, Renee (DPH)" userId="S::renee.walsh@mass.gov::765e1f1d-1214-4c70-9985-3b2cff859230" providerId="AD" clId="Web-{C33ED410-82B1-4609-8CE8-122F1A9FF5A6}" dt="2021-04-08T16:24:01.503" v="0"/>
        <pc:sldMkLst>
          <pc:docMk/>
          <pc:sldMk cId="2692492634" sldId="268"/>
        </pc:sldMkLst>
        <pc:graphicFrameChg chg="modGraphic">
          <ac:chgData name="Walsh, Renee (DPH)" userId="S::renee.walsh@mass.gov::765e1f1d-1214-4c70-9985-3b2cff859230" providerId="AD" clId="Web-{C33ED410-82B1-4609-8CE8-122F1A9FF5A6}" dt="2021-04-08T16:24:01.503" v="0"/>
          <ac:graphicFrameMkLst>
            <pc:docMk/>
            <pc:sldMk cId="2692492634" sldId="268"/>
            <ac:graphicFrameMk id="11" creationId="{92744045-DF14-4CCE-BA71-9B1B7F3FC193}"/>
          </ac:graphicFrameMkLst>
        </pc:graphicFrameChg>
      </pc:sldChg>
    </pc:docChg>
  </pc:docChgLst>
  <pc:docChgLst>
    <pc:chgData name="Coq, Arielle T (DPH)" userId="4aac495c-e6bc-4871-991b-5cbd029c71f4" providerId="ADAL" clId="{DD7E9EAD-E672-45A4-86C2-AE3D19C5645E}"/>
    <pc:docChg chg="modSld">
      <pc:chgData name="Coq, Arielle T (DPH)" userId="4aac495c-e6bc-4871-991b-5cbd029c71f4" providerId="ADAL" clId="{DD7E9EAD-E672-45A4-86C2-AE3D19C5645E}" dt="2021-04-09T14:24:24.444" v="1" actId="1076"/>
      <pc:docMkLst>
        <pc:docMk/>
      </pc:docMkLst>
      <pc:sldChg chg="addSp modSp mod">
        <pc:chgData name="Coq, Arielle T (DPH)" userId="4aac495c-e6bc-4871-991b-5cbd029c71f4" providerId="ADAL" clId="{DD7E9EAD-E672-45A4-86C2-AE3D19C5645E}" dt="2021-04-09T14:24:24.444" v="1" actId="1076"/>
        <pc:sldMkLst>
          <pc:docMk/>
          <pc:sldMk cId="1776995749" sldId="274"/>
        </pc:sldMkLst>
        <pc:graphicFrameChg chg="add mod">
          <ac:chgData name="Coq, Arielle T (DPH)" userId="4aac495c-e6bc-4871-991b-5cbd029c71f4" providerId="ADAL" clId="{DD7E9EAD-E672-45A4-86C2-AE3D19C5645E}" dt="2021-04-09T14:24:24.444" v="1" actId="1076"/>
          <ac:graphicFrameMkLst>
            <pc:docMk/>
            <pc:sldMk cId="1776995749" sldId="274"/>
            <ac:graphicFrameMk id="2" creationId="{DBB04351-B8C1-4AE7-9012-93579C38A240}"/>
          </ac:graphicFrameMkLst>
        </pc:graphicFrameChg>
      </pc:sldChg>
    </pc:docChg>
  </pc:docChgLst>
  <pc:docChgLst>
    <pc:chgData name="Reid, Michelle (DPH)" userId="3afdc34b-dadf-4ab5-ad26-84f6332c48e3" providerId="ADAL" clId="{54532B7F-CCBC-4AEB-ACD8-6487B0B6B6FF}"/>
    <pc:docChg chg="custSel modSld">
      <pc:chgData name="Reid, Michelle (DPH)" userId="3afdc34b-dadf-4ab5-ad26-84f6332c48e3" providerId="ADAL" clId="{54532B7F-CCBC-4AEB-ACD8-6487B0B6B6FF}" dt="2021-04-08T23:03:45.869" v="4" actId="3064"/>
      <pc:docMkLst>
        <pc:docMk/>
      </pc:docMkLst>
      <pc:sldChg chg="modSp mod">
        <pc:chgData name="Reid, Michelle (DPH)" userId="3afdc34b-dadf-4ab5-ad26-84f6332c48e3" providerId="ADAL" clId="{54532B7F-CCBC-4AEB-ACD8-6487B0B6B6FF}" dt="2021-04-08T23:00:30.540" v="1" actId="13926"/>
        <pc:sldMkLst>
          <pc:docMk/>
          <pc:sldMk cId="3437272428" sldId="266"/>
        </pc:sldMkLst>
        <pc:spChg chg="mod">
          <ac:chgData name="Reid, Michelle (DPH)" userId="3afdc34b-dadf-4ab5-ad26-84f6332c48e3" providerId="ADAL" clId="{54532B7F-CCBC-4AEB-ACD8-6487B0B6B6FF}" dt="2021-04-08T23:00:30.540" v="1" actId="13926"/>
          <ac:spMkLst>
            <pc:docMk/>
            <pc:sldMk cId="3437272428" sldId="266"/>
            <ac:spMk id="3" creationId="{ED7907DD-4508-46A8-B98F-0FDEF5ED0337}"/>
          </ac:spMkLst>
        </pc:spChg>
      </pc:sldChg>
      <pc:sldChg chg="modSp mod">
        <pc:chgData name="Reid, Michelle (DPH)" userId="3afdc34b-dadf-4ab5-ad26-84f6332c48e3" providerId="ADAL" clId="{54532B7F-CCBC-4AEB-ACD8-6487B0B6B6FF}" dt="2021-04-08T23:02:46.418" v="3"/>
        <pc:sldMkLst>
          <pc:docMk/>
          <pc:sldMk cId="2692492634" sldId="268"/>
        </pc:sldMkLst>
        <pc:graphicFrameChg chg="modGraphic">
          <ac:chgData name="Reid, Michelle (DPH)" userId="3afdc34b-dadf-4ab5-ad26-84f6332c48e3" providerId="ADAL" clId="{54532B7F-CCBC-4AEB-ACD8-6487B0B6B6FF}" dt="2021-04-08T23:02:46.418" v="3"/>
          <ac:graphicFrameMkLst>
            <pc:docMk/>
            <pc:sldMk cId="2692492634" sldId="268"/>
            <ac:graphicFrameMk id="11" creationId="{92744045-DF14-4CCE-BA71-9B1B7F3FC193}"/>
          </ac:graphicFrameMkLst>
        </pc:graphicFrameChg>
      </pc:sldChg>
      <pc:sldChg chg="modSp mod">
        <pc:chgData name="Reid, Michelle (DPH)" userId="3afdc34b-dadf-4ab5-ad26-84f6332c48e3" providerId="ADAL" clId="{54532B7F-CCBC-4AEB-ACD8-6487B0B6B6FF}" dt="2021-04-08T23:00:18.739" v="0" actId="13926"/>
        <pc:sldMkLst>
          <pc:docMk/>
          <pc:sldMk cId="2887077757" sldId="292"/>
        </pc:sldMkLst>
        <pc:spChg chg="mod">
          <ac:chgData name="Reid, Michelle (DPH)" userId="3afdc34b-dadf-4ab5-ad26-84f6332c48e3" providerId="ADAL" clId="{54532B7F-CCBC-4AEB-ACD8-6487B0B6B6FF}" dt="2021-04-08T23:00:18.739" v="0" actId="13926"/>
          <ac:spMkLst>
            <pc:docMk/>
            <pc:sldMk cId="2887077757" sldId="292"/>
            <ac:spMk id="6" creationId="{1969D6DE-8958-4FC5-99C7-55A7F881A900}"/>
          </ac:spMkLst>
        </pc:spChg>
      </pc:sldChg>
      <pc:sldChg chg="modSp mod">
        <pc:chgData name="Reid, Michelle (DPH)" userId="3afdc34b-dadf-4ab5-ad26-84f6332c48e3" providerId="ADAL" clId="{54532B7F-CCBC-4AEB-ACD8-6487B0B6B6FF}" dt="2021-04-08T23:03:45.869" v="4" actId="3064"/>
        <pc:sldMkLst>
          <pc:docMk/>
          <pc:sldMk cId="310562512" sldId="295"/>
        </pc:sldMkLst>
        <pc:graphicFrameChg chg="modGraphic">
          <ac:chgData name="Reid, Michelle (DPH)" userId="3afdc34b-dadf-4ab5-ad26-84f6332c48e3" providerId="ADAL" clId="{54532B7F-CCBC-4AEB-ACD8-6487B0B6B6FF}" dt="2021-04-08T23:03:45.869" v="4" actId="3064"/>
          <ac:graphicFrameMkLst>
            <pc:docMk/>
            <pc:sldMk cId="310562512" sldId="295"/>
            <ac:graphicFrameMk id="7" creationId="{605E144A-8B73-4509-B5A1-46BDBC4163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4/9/2021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4/9/2021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4458" y="1991172"/>
            <a:ext cx="10337562" cy="3076484"/>
          </a:xfrm>
        </p:spPr>
        <p:txBody>
          <a:bodyPr/>
          <a:lstStyle/>
          <a:p>
            <a:pPr algn="ctr"/>
            <a:r>
              <a:rPr lang="en-US" sz="6000" dirty="0"/>
              <a:t>Vaccination Data Report</a:t>
            </a:r>
            <a:br>
              <a:rPr lang="en-US" sz="6000" dirty="0"/>
            </a:br>
            <a:r>
              <a:rPr lang="en-US" sz="6000" dirty="0"/>
              <a:t>Springfield</a:t>
            </a:r>
            <a:br>
              <a:rPr lang="en-US" sz="6000" dirty="0"/>
            </a:br>
            <a:r>
              <a:rPr lang="en-US" dirty="0"/>
              <a:t>4/9/2021</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indent="0">
              <a:buNone/>
            </a:pPr>
            <a:r>
              <a:rPr lang="en-US" sz="2000" dirty="0">
                <a:latin typeface="Calibri"/>
              </a:rPr>
              <a:t>Anyone who has received only the 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1025646056"/>
              </p:ext>
            </p:extLst>
          </p:nvPr>
        </p:nvGraphicFramePr>
        <p:xfrm>
          <a:off x="1125196" y="3626612"/>
          <a:ext cx="9341539"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539934">
                  <a:extLst>
                    <a:ext uri="{9D8B030D-6E8A-4147-A177-3AD203B41FA5}">
                      <a16:colId xmlns:a16="http://schemas.microsoft.com/office/drawing/2014/main" val="256912673"/>
                    </a:ext>
                  </a:extLst>
                </a:gridCol>
                <a:gridCol w="1160324">
                  <a:extLst>
                    <a:ext uri="{9D8B030D-6E8A-4147-A177-3AD203B41FA5}">
                      <a16:colId xmlns:a16="http://schemas.microsoft.com/office/drawing/2014/main" val="2034002232"/>
                    </a:ext>
                  </a:extLst>
                </a:gridCol>
                <a:gridCol w="1582876">
                  <a:extLst>
                    <a:ext uri="{9D8B030D-6E8A-4147-A177-3AD203B41FA5}">
                      <a16:colId xmlns:a16="http://schemas.microsoft.com/office/drawing/2014/main" val="1684142048"/>
                    </a:ext>
                  </a:extLst>
                </a:gridCol>
                <a:gridCol w="1212397">
                  <a:extLst>
                    <a:ext uri="{9D8B030D-6E8A-4147-A177-3AD203B41FA5}">
                      <a16:colId xmlns:a16="http://schemas.microsoft.com/office/drawing/2014/main" val="347171472"/>
                    </a:ext>
                  </a:extLst>
                </a:gridCol>
                <a:gridCol w="1340932">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rgbClr val="0F1C32"/>
                          </a:solidFill>
                          <a:latin typeface="+mn-lt"/>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10,382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25.1%</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850,648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163,762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419316" y="1179788"/>
            <a:ext cx="11952146" cy="2446824"/>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 Group </a:t>
            </a:r>
            <a:r>
              <a:rPr lang="en-US" dirty="0">
                <a:solidFill>
                  <a:srgbClr val="0F1C32"/>
                </a:solidFill>
                <a:latin typeface="Calibri"/>
              </a:rPr>
              <a:t>who are</a:t>
            </a:r>
            <a:r>
              <a:rPr lang="en-US" b="1" dirty="0">
                <a:solidFill>
                  <a:srgbClr val="0F1C32"/>
                </a:solidFill>
                <a:latin typeface="Calibri"/>
              </a:rPr>
              <a:t> partially vaccinated</a:t>
            </a:r>
            <a:r>
              <a:rPr lang="en-US" dirty="0">
                <a:solidFill>
                  <a:srgbClr val="0F1C32"/>
                </a:solidFill>
                <a:latin typeface="Calibri"/>
              </a:rPr>
              <a:t> and whether they have met or exceeded the statewide age-specific group average of:</a:t>
            </a:r>
          </a:p>
          <a:p>
            <a:pPr marL="1657350" lvl="3" indent="-285750">
              <a:buFont typeface="Arial" panose="020B0604020202020204" pitchFamily="34" charset="0"/>
              <a:buChar char="•"/>
            </a:pPr>
            <a:r>
              <a:rPr lang="en-US" sz="2000" b="1" dirty="0">
                <a:solidFill>
                  <a:srgbClr val="5B9BD5">
                    <a:lumMod val="75000"/>
                  </a:srgbClr>
                </a:solidFill>
                <a:latin typeface="Calibri"/>
              </a:rPr>
              <a:t>14.7</a:t>
            </a:r>
            <a:r>
              <a:rPr lang="en-US" b="1" dirty="0">
                <a:solidFill>
                  <a:srgbClr val="5B9BD5">
                    <a:lumMod val="75000"/>
                  </a:srgbClr>
                </a:solidFill>
                <a:latin typeface="Calibri"/>
              </a:rPr>
              <a:t>% </a:t>
            </a:r>
            <a:r>
              <a:rPr lang="en-US" b="1" dirty="0">
                <a:solidFill>
                  <a:srgbClr val="0F1C32"/>
                </a:solidFill>
                <a:latin typeface="Calibri"/>
              </a:rPr>
              <a:t>for ages 0-64</a:t>
            </a:r>
          </a:p>
          <a:p>
            <a:pPr marL="1657350" lvl="3" indent="-285750">
              <a:buFont typeface="Arial" panose="020B0604020202020204" pitchFamily="34" charset="0"/>
              <a:buChar char="•"/>
            </a:pPr>
            <a:r>
              <a:rPr lang="en-US" sz="2000" b="1" dirty="0">
                <a:solidFill>
                  <a:srgbClr val="5B9BD5">
                    <a:lumMod val="75000"/>
                  </a:srgbClr>
                </a:solidFill>
                <a:latin typeface="Calibri"/>
              </a:rPr>
              <a:t>24.0</a:t>
            </a:r>
            <a:r>
              <a:rPr lang="en-US" b="1" dirty="0">
                <a:solidFill>
                  <a:srgbClr val="5B9BD5">
                    <a:lumMod val="75000"/>
                  </a:srgbClr>
                </a:solidFill>
                <a:latin typeface="Calibri"/>
              </a:rPr>
              <a:t>% </a:t>
            </a:r>
            <a:r>
              <a:rPr lang="en-US" b="1" dirty="0">
                <a:solidFill>
                  <a:srgbClr val="0F1C32"/>
                </a:solidFill>
                <a:latin typeface="Calibri"/>
              </a:rPr>
              <a:t>for ages 65-74</a:t>
            </a:r>
          </a:p>
          <a:p>
            <a:pPr marL="1657350" lvl="3" indent="-285750">
              <a:buFont typeface="Arial" panose="020B0604020202020204" pitchFamily="34" charset="0"/>
              <a:buChar char="•"/>
            </a:pPr>
            <a:r>
              <a:rPr lang="en-US" sz="2000" b="1" dirty="0">
                <a:solidFill>
                  <a:srgbClr val="5B9BD5">
                    <a:lumMod val="75000"/>
                  </a:srgbClr>
                </a:solidFill>
                <a:latin typeface="Calibri"/>
              </a:rPr>
              <a:t>13.8</a:t>
            </a:r>
            <a:r>
              <a:rPr lang="en-US" b="1" dirty="0">
                <a:solidFill>
                  <a:srgbClr val="5B9BD5">
                    <a:lumMod val="75000"/>
                  </a:srgbClr>
                </a:solidFill>
                <a:latin typeface="Calibri"/>
              </a:rPr>
              <a:t>%</a:t>
            </a:r>
            <a:r>
              <a:rPr lang="en-US" b="1" dirty="0">
                <a:solidFill>
                  <a:srgbClr val="0F1C32"/>
                </a:solidFill>
                <a:latin typeface="Calibri"/>
              </a:rPr>
              <a:t> for ages 75+</a:t>
            </a: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Springfield Compared to Statewide as of 4/7/2021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0" y="5784992"/>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Springfield Compared to Statewide as of 4/7/2021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15.5</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3542024431"/>
              </p:ext>
            </p:extLst>
          </p:nvPr>
        </p:nvGraphicFramePr>
        <p:xfrm>
          <a:off x="6002403" y="1210543"/>
          <a:ext cx="5951871" cy="1459969"/>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1926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1040">
                <a:tc>
                  <a:txBody>
                    <a:bodyPr/>
                    <a:lstStyle/>
                    <a:p>
                      <a:pPr marL="0" marR="0" algn="ctr">
                        <a:spcBef>
                          <a:spcPts val="0"/>
                        </a:spcBef>
                        <a:spcAft>
                          <a:spcPts val="0"/>
                        </a:spcAft>
                      </a:pPr>
                      <a:r>
                        <a:rPr lang="en-US" sz="1200" dirty="0">
                          <a:solidFill>
                            <a:srgbClr val="0F1C32"/>
                          </a:solidFill>
                          <a:latin typeface="+mn-l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578,653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487,337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16,521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46517707"/>
              </p:ext>
            </p:extLst>
          </p:nvPr>
        </p:nvGraphicFramePr>
        <p:xfrm>
          <a:off x="764920" y="3668135"/>
          <a:ext cx="11189354" cy="1384780"/>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4218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08409">
                <a:tc>
                  <a:txBody>
                    <a:bodyPr/>
                    <a:lstStyle/>
                    <a:p>
                      <a:pPr marL="0" marR="0" algn="ctr">
                        <a:spcBef>
                          <a:spcPts val="0"/>
                        </a:spcBef>
                        <a:spcAft>
                          <a:spcPts val="0"/>
                        </a:spcAft>
                      </a:pPr>
                      <a:r>
                        <a:rPr lang="en-US" sz="1300" dirty="0">
                          <a:solidFill>
                            <a:srgbClr val="0F1C32"/>
                          </a:solidFill>
                          <a:latin typeface="+mn-lt"/>
                        </a:rPr>
                        <a:t>Springfield</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3,699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52,057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752,114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8B6F1343-82D6-479B-A0E2-C8041536BE5F}"/>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r>
              <a:rPr lang="en-US" sz="2000" dirty="0">
                <a:latin typeface="Calibri"/>
              </a:rPr>
              <a:t>Anyone who has received the 2</a:t>
            </a:r>
            <a:r>
              <a:rPr lang="en-US" sz="2000" baseline="30000" dirty="0">
                <a:latin typeface="Calibri"/>
              </a:rPr>
              <a:t>nd</a:t>
            </a:r>
            <a:r>
              <a:rPr lang="en-US" sz="2000" dirty="0">
                <a:latin typeface="Calibri"/>
              </a:rPr>
              <a:t> dose of </a:t>
            </a:r>
            <a:r>
              <a:rPr lang="en-US" sz="2000" dirty="0" err="1">
                <a:latin typeface="Calibri"/>
              </a:rPr>
              <a:t>Moderna</a:t>
            </a:r>
            <a:r>
              <a:rPr lang="en-US" sz="2000" dirty="0">
                <a:latin typeface="Calibri"/>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Springfield Compared to Statewide as of 4/7/2021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302036" y="1084462"/>
            <a:ext cx="10850226"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14.5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56.3</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69.8</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319670428"/>
              </p:ext>
            </p:extLst>
          </p:nvPr>
        </p:nvGraphicFramePr>
        <p:xfrm>
          <a:off x="1068225" y="3815795"/>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89233">
                <a:tc>
                  <a:txBody>
                    <a:bodyPr/>
                    <a:lstStyle/>
                    <a:p>
                      <a:pPr marL="0" marR="0" algn="ctr">
                        <a:spcBef>
                          <a:spcPts val="0"/>
                        </a:spcBef>
                        <a:spcAft>
                          <a:spcPts val="0"/>
                        </a:spcAft>
                      </a:pPr>
                      <a:r>
                        <a:rPr lang="en-US" sz="1400" dirty="0">
                          <a:solidFill>
                            <a:srgbClr val="0F1C32"/>
                          </a:solidFill>
                          <a:latin typeface="+mn-lt"/>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4,686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38.6%</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842,026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384,742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56.3%</a:t>
                      </a:r>
                    </a:p>
                  </a:txBody>
                  <a:tcPr marL="7620" marR="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344,305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2005144"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22.6</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3678700889"/>
              </p:ext>
            </p:extLst>
          </p:nvPr>
        </p:nvGraphicFramePr>
        <p:xfrm>
          <a:off x="534212" y="3913254"/>
          <a:ext cx="11317960"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775653">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08954">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77923">
                <a:tc>
                  <a:txBody>
                    <a:bodyPr/>
                    <a:lstStyle/>
                    <a:p>
                      <a:pPr marL="0" marR="0" algn="ctr">
                        <a:spcBef>
                          <a:spcPts val="0"/>
                        </a:spcBef>
                        <a:spcAft>
                          <a:spcPts val="0"/>
                        </a:spcAft>
                      </a:pPr>
                      <a:r>
                        <a:rPr lang="en-US" sz="1300" dirty="0">
                          <a:solidFill>
                            <a:srgbClr val="0F1C32"/>
                          </a:solidFill>
                          <a:latin typeface="+mn-lt"/>
                        </a:rPr>
                        <a:t>Springfield</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8,893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22063">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67,438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77,284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77,889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1,161,221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73,892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4012629096"/>
              </p:ext>
            </p:extLst>
          </p:nvPr>
        </p:nvGraphicFramePr>
        <p:xfrm>
          <a:off x="2295970" y="2539526"/>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076482">
                  <a:extLst>
                    <a:ext uri="{9D8B030D-6E8A-4147-A177-3AD203B41FA5}">
                      <a16:colId xmlns:a16="http://schemas.microsoft.com/office/drawing/2014/main" val="2339804205"/>
                    </a:ext>
                  </a:extLst>
                </a:gridCol>
                <a:gridCol w="918887">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7780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rgbClr val="0F1C32"/>
                          </a:solidFill>
                          <a:latin typeface="+mn-l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12,029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937,148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615,921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18,004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Springfield Compared to Statewide as of 4/7/2021</a:t>
            </a: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3C187F1F-BD30-43A9-AD5E-D26E52DBCB82}"/>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291089322"/>
              </p:ext>
            </p:extLst>
          </p:nvPr>
        </p:nvGraphicFramePr>
        <p:xfrm>
          <a:off x="351009" y="2144867"/>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8028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rgbClr val="0F1C32"/>
                          </a:solidFill>
                          <a:latin typeface="+mn-lt"/>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3,730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1,816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154,921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71,949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82,972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83099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Springfield Compared to Statewide as of 4/7/2021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1046860" y="2582969"/>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22060" y="6168823"/>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4/6/2021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22060" y="3911392"/>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a:extLst>
              <a:ext uri="{FF2B5EF4-FFF2-40B4-BE49-F238E27FC236}">
                <a16:creationId xmlns:a16="http://schemas.microsoft.com/office/drawing/2014/main" id="{DBB04351-B8C1-4AE7-9012-93579C38A240}"/>
              </a:ext>
            </a:extLst>
          </p:cNvPr>
          <p:cNvGraphicFramePr>
            <a:graphicFrameLocks noGrp="1"/>
          </p:cNvGraphicFramePr>
          <p:nvPr>
            <p:extLst>
              <p:ext uri="{D42A27DB-BD31-4B8C-83A1-F6EECF244321}">
                <p14:modId xmlns:p14="http://schemas.microsoft.com/office/powerpoint/2010/main" val="19466055"/>
              </p:ext>
            </p:extLst>
          </p:nvPr>
        </p:nvGraphicFramePr>
        <p:xfrm>
          <a:off x="4297019" y="1039974"/>
          <a:ext cx="7744193" cy="498454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2127769085"/>
                    </a:ext>
                  </a:extLst>
                </a:gridCol>
                <a:gridCol w="1000158">
                  <a:extLst>
                    <a:ext uri="{9D8B030D-6E8A-4147-A177-3AD203B41FA5}">
                      <a16:colId xmlns:a16="http://schemas.microsoft.com/office/drawing/2014/main" val="1372550869"/>
                    </a:ext>
                  </a:extLst>
                </a:gridCol>
                <a:gridCol w="893840">
                  <a:extLst>
                    <a:ext uri="{9D8B030D-6E8A-4147-A177-3AD203B41FA5}">
                      <a16:colId xmlns:a16="http://schemas.microsoft.com/office/drawing/2014/main" val="4075470433"/>
                    </a:ext>
                  </a:extLst>
                </a:gridCol>
                <a:gridCol w="1077903">
                  <a:extLst>
                    <a:ext uri="{9D8B030D-6E8A-4147-A177-3AD203B41FA5}">
                      <a16:colId xmlns:a16="http://schemas.microsoft.com/office/drawing/2014/main" val="1253342775"/>
                    </a:ext>
                  </a:extLst>
                </a:gridCol>
                <a:gridCol w="1208320">
                  <a:extLst>
                    <a:ext uri="{9D8B030D-6E8A-4147-A177-3AD203B41FA5}">
                      <a16:colId xmlns:a16="http://schemas.microsoft.com/office/drawing/2014/main" val="4094292629"/>
                    </a:ext>
                  </a:extLst>
                </a:gridCol>
                <a:gridCol w="784825">
                  <a:extLst>
                    <a:ext uri="{9D8B030D-6E8A-4147-A177-3AD203B41FA5}">
                      <a16:colId xmlns:a16="http://schemas.microsoft.com/office/drawing/2014/main" val="3848363899"/>
                    </a:ext>
                  </a:extLst>
                </a:gridCol>
                <a:gridCol w="1730929">
                  <a:extLst>
                    <a:ext uri="{9D8B030D-6E8A-4147-A177-3AD203B41FA5}">
                      <a16:colId xmlns:a16="http://schemas.microsoft.com/office/drawing/2014/main" val="7267257"/>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a:solidFill>
                            <a:schemeClr val="tx1"/>
                          </a:solidFill>
                          <a:effectLst/>
                          <a:latin typeface="+mn-lt"/>
                        </a:rPr>
                        <a:t>Community</a:t>
                      </a:r>
                    </a:p>
                    <a:p>
                      <a:pPr marL="0" marR="0" algn="ctr">
                        <a:spcBef>
                          <a:spcPts val="0"/>
                        </a:spcBef>
                        <a:spcAft>
                          <a:spcPts val="0"/>
                        </a:spcAft>
                      </a:pPr>
                      <a:r>
                        <a:rPr lang="en-US" sz="1000">
                          <a:solidFill>
                            <a:schemeClr val="tx1"/>
                          </a:solidFill>
                          <a:effectLst/>
                          <a:latin typeface="+mn-lt"/>
                        </a:rPr>
                        <a:t> </a:t>
                      </a:r>
                      <a:endParaRPr lang="en-US" sz="100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rPr>
                        <a:t>Average Daily Incidence Rate per 100,000 </a:t>
                      </a: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(4/8/2021)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a:solidFill>
                            <a:schemeClr val="tx1"/>
                          </a:solidFill>
                        </a:rPr>
                        <a:t>Average Daily Incidence Rate per 100,000  </a:t>
                      </a:r>
                    </a:p>
                    <a:p>
                      <a:pPr marL="0" marR="0" algn="ctr">
                        <a:spcBef>
                          <a:spcPts val="0"/>
                        </a:spcBef>
                        <a:spcAft>
                          <a:spcPts val="0"/>
                        </a:spcAft>
                      </a:pPr>
                      <a:r>
                        <a:rPr lang="en-US" sz="100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(4/8/2021)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24999017"/>
                  </a:ext>
                </a:extLst>
              </a:tr>
              <a:tr h="172367">
                <a:tc>
                  <a:txBody>
                    <a:bodyPr/>
                    <a:lstStyle/>
                    <a:p>
                      <a:pPr marL="0" marR="0" algn="ctr">
                        <a:spcBef>
                          <a:spcPts val="0"/>
                        </a:spcBef>
                        <a:spcAft>
                          <a:spcPts val="0"/>
                        </a:spcAft>
                      </a:pPr>
                      <a:r>
                        <a:rPr lang="en-US" sz="1200">
                          <a:solidFill>
                            <a:schemeClr val="tx1"/>
                          </a:solidFill>
                          <a:effectLst/>
                        </a:rPr>
                        <a:t>Boston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a:solidFill>
                            <a:srgbClr val="000000"/>
                          </a:solidFill>
                          <a:effectLst/>
                          <a:latin typeface="Calibri" panose="020F0502020204030204" pitchFamily="34" charset="0"/>
                        </a:rPr>
                        <a:t>                     65,894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3,344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34.5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104774785"/>
                  </a:ext>
                </a:extLst>
              </a:tr>
              <a:tr h="209140">
                <a:tc>
                  <a:txBody>
                    <a:bodyPr/>
                    <a:lstStyle/>
                    <a:p>
                      <a:pPr marL="0" marR="0" algn="ctr">
                        <a:spcBef>
                          <a:spcPts val="0"/>
                        </a:spcBef>
                        <a:spcAft>
                          <a:spcPts val="0"/>
                        </a:spcAft>
                      </a:pPr>
                      <a:r>
                        <a:rPr lang="en-US" sz="1200">
                          <a:solidFill>
                            <a:schemeClr val="tx1"/>
                          </a:solidFill>
                          <a:effectLst/>
                        </a:rPr>
                        <a:t>Brockton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12,915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7888779"/>
                  </a:ext>
                </a:extLst>
              </a:tr>
              <a:tr h="209140">
                <a:tc>
                  <a:txBody>
                    <a:bodyPr/>
                    <a:lstStyle/>
                    <a:p>
                      <a:pPr marL="0" marR="0" algn="ctr">
                        <a:spcBef>
                          <a:spcPts val="0"/>
                        </a:spcBef>
                        <a:spcAft>
                          <a:spcPts val="0"/>
                        </a:spcAft>
                      </a:pPr>
                      <a:r>
                        <a:rPr lang="en-US" sz="1200">
                          <a:solidFill>
                            <a:schemeClr val="tx1"/>
                          </a:solidFill>
                          <a:effectLst/>
                        </a:rPr>
                        <a:t>Chelsea</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8,389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33608165"/>
                  </a:ext>
                </a:extLst>
              </a:tr>
              <a:tr h="209140">
                <a:tc>
                  <a:txBody>
                    <a:bodyPr/>
                    <a:lstStyle/>
                    <a:p>
                      <a:pPr marL="0" marR="0" algn="ctr">
                        <a:spcBef>
                          <a:spcPts val="0"/>
                        </a:spcBef>
                        <a:spcAft>
                          <a:spcPts val="0"/>
                        </a:spcAft>
                      </a:pPr>
                      <a:r>
                        <a:rPr lang="en-US" sz="1200">
                          <a:solidFill>
                            <a:schemeClr val="tx1"/>
                          </a:solidFill>
                          <a:effectLst/>
                        </a:rPr>
                        <a:t>Everett</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8,180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399232106"/>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465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86282668"/>
                  </a:ext>
                </a:extLst>
              </a:tr>
              <a:tr h="209140">
                <a:tc>
                  <a:txBody>
                    <a:bodyPr/>
                    <a:lstStyle/>
                    <a:p>
                      <a:pPr marL="0" marR="0" algn="ctr">
                        <a:spcBef>
                          <a:spcPts val="0"/>
                        </a:spcBef>
                        <a:spcAft>
                          <a:spcPts val="0"/>
                        </a:spcAft>
                      </a:pPr>
                      <a:r>
                        <a:rPr lang="en-US" sz="1200">
                          <a:solidFill>
                            <a:schemeClr val="tx1"/>
                          </a:solidFill>
                          <a:effectLst/>
                        </a:rPr>
                        <a:t>Fitchburg</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4,421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67696218"/>
                  </a:ext>
                </a:extLst>
              </a:tr>
              <a:tr h="209140">
                <a:tc>
                  <a:txBody>
                    <a:bodyPr/>
                    <a:lstStyle/>
                    <a:p>
                      <a:pPr marL="0" marR="0" algn="ctr">
                        <a:spcBef>
                          <a:spcPts val="0"/>
                        </a:spcBef>
                        <a:spcAft>
                          <a:spcPts val="0"/>
                        </a:spcAft>
                      </a:pPr>
                      <a:r>
                        <a:rPr lang="en-US" sz="1200">
                          <a:solidFill>
                            <a:schemeClr val="tx1"/>
                          </a:solidFill>
                          <a:effectLst/>
                        </a:rPr>
                        <a:t>Framingham</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7,745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836961467"/>
                  </a:ext>
                </a:extLst>
              </a:tr>
              <a:tr h="209140">
                <a:tc>
                  <a:txBody>
                    <a:bodyPr/>
                    <a:lstStyle/>
                    <a:p>
                      <a:pPr marL="0" marR="0" algn="ctr">
                        <a:spcBef>
                          <a:spcPts val="0"/>
                        </a:spcBef>
                        <a:spcAft>
                          <a:spcPts val="0"/>
                        </a:spcAft>
                      </a:pPr>
                      <a:r>
                        <a:rPr lang="en-US" sz="1200">
                          <a:solidFill>
                            <a:schemeClr val="tx1"/>
                          </a:solidFill>
                          <a:effectLst/>
                        </a:rPr>
                        <a:t>Haverhill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7,572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46460789"/>
                  </a:ext>
                </a:extLst>
              </a:tr>
              <a:tr h="209140">
                <a:tc>
                  <a:txBody>
                    <a:bodyPr/>
                    <a:lstStyle/>
                    <a:p>
                      <a:pPr marL="0" marR="0" algn="ctr">
                        <a:spcBef>
                          <a:spcPts val="0"/>
                        </a:spcBef>
                        <a:spcAft>
                          <a:spcPts val="0"/>
                        </a:spcAft>
                      </a:pPr>
                      <a:r>
                        <a:rPr lang="en-US" sz="1200">
                          <a:solidFill>
                            <a:schemeClr val="tx1"/>
                          </a:solidFill>
                          <a:effectLst/>
                        </a:rPr>
                        <a:t>Holyoke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5,154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625713382"/>
                  </a:ext>
                </a:extLst>
              </a:tr>
              <a:tr h="217039">
                <a:tc>
                  <a:txBody>
                    <a:bodyPr/>
                    <a:lstStyle/>
                    <a:p>
                      <a:pPr marL="0" marR="0" algn="ctr">
                        <a:spcBef>
                          <a:spcPts val="0"/>
                        </a:spcBef>
                        <a:spcAft>
                          <a:spcPts val="0"/>
                        </a:spcAft>
                      </a:pPr>
                      <a:r>
                        <a:rPr lang="en-US" sz="1200">
                          <a:solidFill>
                            <a:schemeClr val="tx1"/>
                          </a:solidFill>
                          <a:effectLst/>
                        </a:rPr>
                        <a:t>Lawrence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18,906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494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349940455"/>
                  </a:ext>
                </a:extLst>
              </a:tr>
              <a:tr h="209140">
                <a:tc>
                  <a:txBody>
                    <a:bodyPr/>
                    <a:lstStyle/>
                    <a:p>
                      <a:pPr marL="0" marR="0" algn="ctr">
                        <a:spcBef>
                          <a:spcPts val="0"/>
                        </a:spcBef>
                        <a:spcAft>
                          <a:spcPts val="0"/>
                        </a:spcAft>
                      </a:pPr>
                      <a:r>
                        <a:rPr lang="en-US" sz="1200">
                          <a:solidFill>
                            <a:schemeClr val="tx1"/>
                          </a:solidFill>
                          <a:effectLst/>
                        </a:rPr>
                        <a:t>Leominster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4,702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72149368"/>
                  </a:ext>
                </a:extLst>
              </a:tr>
              <a:tr h="209140">
                <a:tc>
                  <a:txBody>
                    <a:bodyPr/>
                    <a:lstStyle/>
                    <a:p>
                      <a:pPr marL="0" marR="0" algn="ctr">
                        <a:spcBef>
                          <a:spcPts val="0"/>
                        </a:spcBef>
                        <a:spcAft>
                          <a:spcPts val="0"/>
                        </a:spcAft>
                      </a:pPr>
                      <a:r>
                        <a:rPr lang="en-US" sz="1200">
                          <a:solidFill>
                            <a:schemeClr val="tx1"/>
                          </a:solidFill>
                          <a:effectLst/>
                        </a:rPr>
                        <a:t>Lowell</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880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54.1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86706318"/>
                  </a:ext>
                </a:extLst>
              </a:tr>
              <a:tr h="200583">
                <a:tc>
                  <a:txBody>
                    <a:bodyPr/>
                    <a:lstStyle/>
                    <a:p>
                      <a:pPr marL="0" marR="0" algn="ctr">
                        <a:spcBef>
                          <a:spcPts val="0"/>
                        </a:spcBef>
                        <a:spcAft>
                          <a:spcPts val="0"/>
                        </a:spcAft>
                      </a:pPr>
                      <a:r>
                        <a:rPr lang="en-US" sz="1200">
                          <a:solidFill>
                            <a:schemeClr val="tx1"/>
                          </a:solidFill>
                          <a:effectLst/>
                        </a:rPr>
                        <a:t>Lynn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16,413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784719354"/>
                  </a:ext>
                </a:extLst>
              </a:tr>
              <a:tr h="209140">
                <a:tc>
                  <a:txBody>
                    <a:bodyPr/>
                    <a:lstStyle/>
                    <a:p>
                      <a:pPr marL="0" marR="0" algn="ctr">
                        <a:spcBef>
                          <a:spcPts val="0"/>
                        </a:spcBef>
                        <a:spcAft>
                          <a:spcPts val="0"/>
                        </a:spcAft>
                      </a:pPr>
                      <a:r>
                        <a:rPr lang="en-US" sz="1200">
                          <a:solidFill>
                            <a:schemeClr val="tx1"/>
                          </a:solidFill>
                          <a:effectLst/>
                        </a:rPr>
                        <a:t>Malden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6,690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5976734"/>
                  </a:ext>
                </a:extLst>
              </a:tr>
              <a:tr h="209140">
                <a:tc>
                  <a:txBody>
                    <a:bodyPr/>
                    <a:lstStyle/>
                    <a:p>
                      <a:pPr marL="0" marR="0" algn="ctr">
                        <a:spcBef>
                          <a:spcPts val="0"/>
                        </a:spcBef>
                        <a:spcAft>
                          <a:spcPts val="0"/>
                        </a:spcAft>
                      </a:pPr>
                      <a:r>
                        <a:rPr lang="en-US" sz="1200">
                          <a:solidFill>
                            <a:schemeClr val="tx1"/>
                          </a:solidFill>
                          <a:effectLst/>
                        </a:rPr>
                        <a:t>Methuen</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7,046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956742237"/>
                  </a:ext>
                </a:extLst>
              </a:tr>
              <a:tr h="209140">
                <a:tc>
                  <a:txBody>
                    <a:bodyPr/>
                    <a:lstStyle/>
                    <a:p>
                      <a:pPr marL="0" marR="0" algn="ctr">
                        <a:spcBef>
                          <a:spcPts val="0"/>
                        </a:spcBef>
                        <a:spcAft>
                          <a:spcPts val="0"/>
                        </a:spcAft>
                      </a:pPr>
                      <a:r>
                        <a:rPr lang="en-US" sz="1200">
                          <a:solidFill>
                            <a:schemeClr val="tx1"/>
                          </a:solidFill>
                          <a:effectLst/>
                        </a:rPr>
                        <a:t>New Bedford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13,404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507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417878172"/>
                  </a:ext>
                </a:extLst>
              </a:tr>
              <a:tr h="209140">
                <a:tc>
                  <a:txBody>
                    <a:bodyPr/>
                    <a:lstStyle/>
                    <a:p>
                      <a:pPr marL="0" marR="0" algn="ctr">
                        <a:spcBef>
                          <a:spcPts val="0"/>
                        </a:spcBef>
                        <a:spcAft>
                          <a:spcPts val="0"/>
                        </a:spcAft>
                      </a:pPr>
                      <a:r>
                        <a:rPr lang="en-US" sz="1200">
                          <a:solidFill>
                            <a:schemeClr val="tx1"/>
                          </a:solidFill>
                          <a:effectLst/>
                        </a:rPr>
                        <a:t>Randolph</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3,885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96382783"/>
                  </a:ext>
                </a:extLst>
              </a:tr>
              <a:tr h="209140">
                <a:tc>
                  <a:txBody>
                    <a:bodyPr/>
                    <a:lstStyle/>
                    <a:p>
                      <a:pPr marL="0" marR="0" algn="ctr">
                        <a:spcBef>
                          <a:spcPts val="0"/>
                        </a:spcBef>
                        <a:spcAft>
                          <a:spcPts val="0"/>
                        </a:spcAft>
                      </a:pPr>
                      <a:r>
                        <a:rPr lang="en-US" sz="1200">
                          <a:solidFill>
                            <a:schemeClr val="tx1"/>
                          </a:solidFill>
                          <a:effectLst/>
                        </a:rPr>
                        <a:t>Revere</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35.9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248281031"/>
                  </a:ext>
                </a:extLst>
              </a:tr>
              <a:tr h="222030">
                <a:tc>
                  <a:txBody>
                    <a:bodyPr/>
                    <a:lstStyle/>
                    <a:p>
                      <a:pPr marL="0" marR="0" algn="ctr">
                        <a:spcBef>
                          <a:spcPts val="0"/>
                        </a:spcBef>
                        <a:spcAft>
                          <a:spcPts val="0"/>
                        </a:spcAft>
                      </a:pPr>
                      <a:r>
                        <a:rPr lang="en-US" sz="1200">
                          <a:solidFill>
                            <a:schemeClr val="tx1"/>
                          </a:solidFill>
                          <a:effectLst/>
                        </a:rPr>
                        <a:t>Springfield</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19,659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44.6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126582672"/>
                  </a:ext>
                </a:extLst>
              </a:tr>
              <a:tr h="205068">
                <a:tc>
                  <a:txBody>
                    <a:bodyPr/>
                    <a:lstStyle/>
                    <a:p>
                      <a:pPr marL="0" marR="0" algn="ctr">
                        <a:spcBef>
                          <a:spcPts val="0"/>
                        </a:spcBef>
                        <a:spcAft>
                          <a:spcPts val="0"/>
                        </a:spcAft>
                      </a:pPr>
                      <a:r>
                        <a:rPr lang="en-US" sz="1200">
                          <a:solidFill>
                            <a:schemeClr val="tx1"/>
                          </a:solidFill>
                          <a:effectLst/>
                        </a:rPr>
                        <a:t>Worcester</a:t>
                      </a:r>
                      <a:endParaRPr lang="en-US" sz="12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22,286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603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a:solidFill>
                            <a:srgbClr val="000000"/>
                          </a:solidFill>
                          <a:effectLst/>
                          <a:latin typeface="Calibri" panose="020F0502020204030204" pitchFamily="34" charset="0"/>
                        </a:rPr>
                        <a:t>22.5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923299281"/>
                  </a:ext>
                </a:extLst>
              </a:tr>
              <a:tr h="210244">
                <a:tc>
                  <a:txBody>
                    <a:bodyPr/>
                    <a:lstStyle/>
                    <a:p>
                      <a:pPr marL="0" marR="0" algn="ctr">
                        <a:spcBef>
                          <a:spcPts val="0"/>
                        </a:spcBef>
                        <a:spcAft>
                          <a:spcPts val="0"/>
                        </a:spcAft>
                      </a:pPr>
                      <a:r>
                        <a:rPr lang="en-US" sz="1200" b="1">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a:solidFill>
                            <a:srgbClr val="000000"/>
                          </a:solidFill>
                          <a:effectLst/>
                          <a:latin typeface="Calibri" panose="020F0502020204030204" pitchFamily="34" charset="0"/>
                        </a:rPr>
                        <a:t>                   611,825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0" i="0" u="none" strike="noStrike">
                          <a:solidFill>
                            <a:srgbClr val="000000"/>
                          </a:solidFill>
                          <a:effectLst/>
                          <a:latin typeface="Calibri" panose="020F0502020204030204" pitchFamily="34" charset="0"/>
                        </a:rPr>
                        <a:t>27,379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solidFill>
                  </a:tcPr>
                </a:tc>
                <a:tc>
                  <a:txBody>
                    <a:bodyPr/>
                    <a:lstStyle/>
                    <a:p>
                      <a:pPr algn="r" fontAlgn="b"/>
                      <a:r>
                        <a:rPr lang="en-US" sz="1100" b="1" i="0" u="none" strike="noStrike" dirty="0">
                          <a:solidFill>
                            <a:srgbClr val="000000"/>
                          </a:solidFill>
                          <a:effectLst/>
                          <a:latin typeface="Calibri" panose="020F0502020204030204" pitchFamily="34" charset="0"/>
                        </a:rPr>
                        <a:t>28.1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009740674"/>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927219" y="2574423"/>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Springfield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Springfield</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Springfield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Springfield</a:t>
            </a:r>
            <a:r>
              <a:rPr lang="en-US" sz="2800" dirty="0"/>
              <a:t> </a:t>
            </a:r>
            <a:r>
              <a:rPr lang="en-US" sz="2000" b="1" dirty="0"/>
              <a:t>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Springfield</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3431336366"/>
              </p:ext>
            </p:extLst>
          </p:nvPr>
        </p:nvGraphicFramePr>
        <p:xfrm>
          <a:off x="391865" y="2127113"/>
          <a:ext cx="11655094" cy="1558688"/>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495538">
                <a:tc>
                  <a:txBody>
                    <a:bodyPr/>
                    <a:lstStyle/>
                    <a:p>
                      <a:pPr marL="0" marR="0" algn="l">
                        <a:spcBef>
                          <a:spcPts val="0"/>
                        </a:spcBef>
                        <a:spcAft>
                          <a:spcPts val="0"/>
                        </a:spcAft>
                      </a:pPr>
                      <a:r>
                        <a:rPr lang="en-US" sz="11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9876">
                <a:tc>
                  <a:txBody>
                    <a:bodyPr/>
                    <a:lstStyle/>
                    <a:p>
                      <a:pPr marL="0" marR="0" algn="l">
                        <a:spcBef>
                          <a:spcPts val="0"/>
                        </a:spcBef>
                        <a:spcAft>
                          <a:spcPts val="0"/>
                        </a:spcAft>
                      </a:pPr>
                      <a:r>
                        <a:rPr lang="en-US" sz="1100" dirty="0">
                          <a:solidFill>
                            <a:srgbClr val="0F1C32"/>
                          </a:solidFill>
                          <a:latin typeface="+mn-lt"/>
                        </a:rPr>
                        <a:t>Springfield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156,245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292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29,842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76,339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41,515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846718857"/>
                  </a:ext>
                </a:extLst>
              </a:tr>
              <a:tr h="290012">
                <a:tc>
                  <a:txBody>
                    <a:bodyPr/>
                    <a:lstStyle/>
                    <a:p>
                      <a:pPr marL="0" marR="0" algn="l">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Springfield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dirty="0">
                <a:solidFill>
                  <a:srgbClr val="0F1C32"/>
                </a:solidFill>
                <a:latin typeface="Calibri"/>
              </a:rPr>
              <a:t>First Dose– Anyone who has received any vaccine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 or Johnson &amp; Johnson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Partially Vaccinated – Anyone who has received only the 1</a:t>
            </a:r>
            <a:r>
              <a:rPr lang="en-US" baseline="30000" dirty="0">
                <a:solidFill>
                  <a:srgbClr val="0F1C32"/>
                </a:solidFill>
                <a:latin typeface="Calibri"/>
              </a:rPr>
              <a:t>st</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vaccine</a:t>
            </a:r>
          </a:p>
          <a:p>
            <a:pPr marL="0" indent="0">
              <a:buNone/>
            </a:pPr>
            <a:endParaRPr lang="en-US" dirty="0">
              <a:solidFill>
                <a:srgbClr val="0F1C32"/>
              </a:solidFill>
              <a:latin typeface="Calibri"/>
            </a:endParaRPr>
          </a:p>
          <a:p>
            <a:pPr marL="0" indent="0">
              <a:buNone/>
            </a:pPr>
            <a:r>
              <a:rPr lang="en-US" dirty="0">
                <a:solidFill>
                  <a:srgbClr val="0F1C32"/>
                </a:solidFill>
                <a:latin typeface="Calibri"/>
              </a:rPr>
              <a:t>Fully Vaccinated – Anyone who has received the 2</a:t>
            </a:r>
            <a:r>
              <a:rPr lang="en-US" baseline="30000" dirty="0">
                <a:solidFill>
                  <a:srgbClr val="0F1C32"/>
                </a:solidFill>
                <a:latin typeface="Calibri"/>
              </a:rPr>
              <a:t>nd</a:t>
            </a:r>
            <a:r>
              <a:rPr lang="en-US" dirty="0">
                <a:solidFill>
                  <a:srgbClr val="0F1C32"/>
                </a:solidFill>
                <a:latin typeface="Calibri"/>
              </a:rPr>
              <a:t> dose of </a:t>
            </a:r>
            <a:r>
              <a:rPr lang="en-US" dirty="0" err="1">
                <a:solidFill>
                  <a:srgbClr val="0F1C32"/>
                </a:solidFill>
                <a:latin typeface="Calibri"/>
              </a:rPr>
              <a:t>Moderna</a:t>
            </a:r>
            <a:r>
              <a:rPr lang="en-US" dirty="0">
                <a:solidFill>
                  <a:srgbClr val="0F1C32"/>
                </a:solidFill>
                <a:latin typeface="Calibri"/>
              </a:rPr>
              <a:t>/Pfizer or Johnson &amp; Johnson Vaccine </a:t>
            </a:r>
          </a:p>
          <a:p>
            <a:pPr marL="0" indent="0">
              <a:buNone/>
            </a:pPr>
            <a:endParaRPr lang="en-US" dirty="0">
              <a:solidFill>
                <a:srgbClr val="0F1C32"/>
              </a:solidFill>
              <a:latin typeface="Calibri"/>
            </a:endParaRPr>
          </a:p>
          <a:p>
            <a:endParaRPr lang="en-US" dirty="0">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964963"/>
          </a:xfrm>
        </p:spPr>
        <p:txBody>
          <a:bodyPr/>
          <a:lstStyle/>
          <a:p>
            <a:pPr algn="ct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t>Springfield </a:t>
            </a:r>
            <a:r>
              <a:rPr lang="en-US" sz="2400" dirty="0">
                <a:latin typeface="Segoe UI" panose="020B0502040204020203" pitchFamily="34" charset="0"/>
              </a:rPr>
              <a:t>Compared to Statewide as of 4/7/2021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646117307"/>
              </p:ext>
            </p:extLst>
          </p:nvPr>
        </p:nvGraphicFramePr>
        <p:xfrm>
          <a:off x="1382331" y="3051402"/>
          <a:ext cx="9055735" cy="11399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3441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u="none" dirty="0">
                          <a:solidFill>
                            <a:schemeClr val="tx1"/>
                          </a:solidFill>
                          <a:effectLst/>
                          <a:latin typeface="+mn-lt"/>
                        </a:rPr>
                        <a:t>Community</a:t>
                      </a:r>
                    </a:p>
                    <a:p>
                      <a:pPr marL="0" marR="0" algn="ctr">
                        <a:spcBef>
                          <a:spcPts val="0"/>
                        </a:spcBef>
                        <a:spcAft>
                          <a:spcPts val="0"/>
                        </a:spcAft>
                      </a:pPr>
                      <a:endParaRPr lang="en-US" sz="1600" u="sng"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38540">
                <a:tc>
                  <a:txBody>
                    <a:bodyPr/>
                    <a:lstStyle/>
                    <a:p>
                      <a:pPr marL="0" marR="0" algn="l">
                        <a:spcBef>
                          <a:spcPts val="0"/>
                        </a:spcBef>
                        <a:spcAft>
                          <a:spcPts val="0"/>
                        </a:spcAft>
                      </a:pPr>
                      <a:r>
                        <a:rPr lang="en-US" sz="1600" dirty="0">
                          <a:solidFill>
                            <a:schemeClr val="tx1"/>
                          </a:solidFill>
                        </a:rPr>
                        <a:t>Springfield</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55,707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35,653.7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39800">
                <a:tc>
                  <a:txBody>
                    <a:bodyPr/>
                    <a:lstStyle/>
                    <a:p>
                      <a:pPr marL="0" marR="0" algn="l">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4,111,327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59,033.6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30162" y="5930348"/>
            <a:ext cx="12161838" cy="584775"/>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
        <p:nvSpPr>
          <p:cNvPr id="6" name="TextBox 5">
            <a:extLst>
              <a:ext uri="{FF2B5EF4-FFF2-40B4-BE49-F238E27FC236}">
                <a16:creationId xmlns:a16="http://schemas.microsoft.com/office/drawing/2014/main" id="{1969D6DE-8958-4FC5-99C7-55A7F881A900}"/>
              </a:ext>
            </a:extLst>
          </p:cNvPr>
          <p:cNvSpPr txBox="1"/>
          <p:nvPr/>
        </p:nvSpPr>
        <p:spPr>
          <a:xfrm>
            <a:off x="503014" y="1257300"/>
            <a:ext cx="11367094"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11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Springfield</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59,033.6 per 100,000.</a:t>
            </a:r>
          </a:p>
          <a:p>
            <a:pPr marL="742950" lvl="1" indent="-285750">
              <a:buFont typeface="Arial" panose="020B0604020202020204" pitchFamily="34" charset="0"/>
              <a:buChar char="•"/>
              <a:defRPr/>
            </a:pPr>
            <a:r>
              <a:rPr lang="en-US" dirty="0">
                <a:solidFill>
                  <a:prstClr val="black"/>
                </a:solidFill>
                <a:latin typeface="Calibri" panose="020F0502020204030204"/>
              </a:rPr>
              <a:t>Springfield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327846185"/>
              </p:ext>
            </p:extLst>
          </p:nvPr>
        </p:nvGraphicFramePr>
        <p:xfrm>
          <a:off x="319127" y="4072405"/>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rgbClr val="0F1C32"/>
                          </a:solidFill>
                          <a:latin typeface="+mn-lt"/>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14,403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20,943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13.4%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6565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1,082,511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1,571,073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Springfield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38.1</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Springfield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15.5</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Springfield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22.6</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Springfield has not met or exceeded the overall state averages in any of the three metrics</a:t>
            </a:r>
          </a:p>
        </p:txBody>
      </p:sp>
      <p:sp>
        <p:nvSpPr>
          <p:cNvPr id="9" name="TextBox 8">
            <a:extLst>
              <a:ext uri="{FF2B5EF4-FFF2-40B4-BE49-F238E27FC236}">
                <a16:creationId xmlns:a16="http://schemas.microsoft.com/office/drawing/2014/main" id="{3A489F78-B6D5-4ADD-B2B8-0997EDB07603}"/>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4/7/2021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3925683110"/>
              </p:ext>
            </p:extLst>
          </p:nvPr>
        </p:nvGraphicFramePr>
        <p:xfrm>
          <a:off x="2639189" y="262128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171517">
                  <a:extLst>
                    <a:ext uri="{9D8B030D-6E8A-4147-A177-3AD203B41FA5}">
                      <a16:colId xmlns:a16="http://schemas.microsoft.com/office/drawing/2014/main" val="3208626251"/>
                    </a:ext>
                  </a:extLst>
                </a:gridCol>
                <a:gridCol w="1857342">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971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139976">
                <a:tc>
                  <a:txBody>
                    <a:bodyPr/>
                    <a:lstStyle/>
                    <a:p>
                      <a:pPr marL="0" marR="0" algn="ctr">
                        <a:spcBef>
                          <a:spcPts val="0"/>
                        </a:spcBef>
                        <a:spcAft>
                          <a:spcPts val="0"/>
                        </a:spcAft>
                      </a:pPr>
                      <a:r>
                        <a:rPr lang="en-US" sz="1400" dirty="0">
                          <a:solidFill>
                            <a:srgbClr val="0F1C32"/>
                          </a:solidFill>
                          <a:latin typeface="+mn-lt"/>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35,346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49273">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2,653,584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Springfield Compared to Statewide as of </a:t>
            </a:r>
            <a:r>
              <a:rPr lang="en-US" sz="2000" dirty="0">
                <a:solidFill>
                  <a:schemeClr val="bg1">
                    <a:lumMod val="95000"/>
                  </a:schemeClr>
                </a:solidFill>
                <a:latin typeface="Segoe UI" panose="020B0502040204020203" pitchFamily="34" charset="0"/>
              </a:rPr>
              <a:t>4/7/2021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r>
              <a:rPr lang="en-US" sz="2000" dirty="0">
                <a:latin typeface="Calibri"/>
              </a:rPr>
              <a:t>Anyone who has received any vaccine</a:t>
            </a:r>
            <a:r>
              <a:rPr lang="en-US" sz="2000" b="1" dirty="0">
                <a:latin typeface="Calibri"/>
              </a:rPr>
              <a:t> </a:t>
            </a:r>
            <a:r>
              <a:rPr lang="en-US" sz="2000" dirty="0">
                <a:latin typeface="Calibri"/>
              </a:rPr>
              <a:t>(1</a:t>
            </a:r>
            <a:r>
              <a:rPr lang="en-US" sz="2000" baseline="30000" dirty="0">
                <a:latin typeface="Calibri"/>
              </a:rPr>
              <a:t>st</a:t>
            </a:r>
            <a:r>
              <a:rPr lang="en-US" sz="2000" dirty="0">
                <a:latin typeface="Calibri"/>
              </a:rPr>
              <a:t> dose of </a:t>
            </a:r>
            <a:r>
              <a:rPr lang="en-US" sz="2000" dirty="0" err="1">
                <a:latin typeface="Calibri"/>
              </a:rPr>
              <a:t>Moderna</a:t>
            </a:r>
            <a:r>
              <a:rPr lang="en-US" sz="2000" dirty="0">
                <a:latin typeface="Calibri"/>
              </a:rPr>
              <a:t>/Pfizer vaccine or Johnson &amp; Johnson vaccine</a:t>
            </a:r>
            <a:r>
              <a:rPr lang="en-US" dirty="0">
                <a:latin typeface="Calibri"/>
              </a:rPr>
              <a:t>)</a:t>
            </a:r>
            <a:endParaRPr lang="en-US" dirty="0"/>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436283"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Springfield Compared to Statewide as of 4/7/2021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25141" y="1059120"/>
            <a:ext cx="1161373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p>
          <a:p>
            <a:pPr marL="1200150" lvl="2" indent="-285750">
              <a:buFont typeface="Arial" panose="020B0604020202020204" pitchFamily="34" charset="0"/>
              <a:buChar char="•"/>
            </a:pPr>
            <a:r>
              <a:rPr lang="en-US" sz="2000" b="1" dirty="0">
                <a:solidFill>
                  <a:srgbClr val="5B9BD5">
                    <a:lumMod val="75000"/>
                  </a:srgbClr>
                </a:solidFill>
                <a:latin typeface="Calibri"/>
              </a:rPr>
              <a:t> 29.2</a:t>
            </a:r>
            <a:r>
              <a:rPr lang="en-US" b="1" dirty="0">
                <a:solidFill>
                  <a:srgbClr val="5B9BD5">
                    <a:lumMod val="75000"/>
                  </a:srgbClr>
                </a:solidFill>
                <a:latin typeface="Calibri"/>
              </a:rPr>
              <a:t>% </a:t>
            </a:r>
            <a:r>
              <a:rPr lang="en-US" b="1" dirty="0">
                <a:solidFill>
                  <a:srgbClr val="0F1C32"/>
                </a:solidFill>
                <a:latin typeface="Calibri"/>
              </a:rPr>
              <a:t>for ages 0-64</a:t>
            </a:r>
            <a:r>
              <a:rPr lang="en-US" dirty="0">
                <a:solidFill>
                  <a:srgbClr val="0F1C32"/>
                </a:solidFill>
                <a:latin typeface="Calibri"/>
              </a:rPr>
              <a:t>                                                                                                                                                                                                                      </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80.3%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83.6%</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867713491"/>
              </p:ext>
            </p:extLst>
          </p:nvPr>
        </p:nvGraphicFramePr>
        <p:xfrm>
          <a:off x="1271173" y="3614393"/>
          <a:ext cx="9445253"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605233">
                  <a:extLst>
                    <a:ext uri="{9D8B030D-6E8A-4147-A177-3AD203B41FA5}">
                      <a16:colId xmlns:a16="http://schemas.microsoft.com/office/drawing/2014/main" val="4033400568"/>
                    </a:ext>
                  </a:extLst>
                </a:gridCol>
                <a:gridCol w="1095025">
                  <a:extLst>
                    <a:ext uri="{9D8B030D-6E8A-4147-A177-3AD203B41FA5}">
                      <a16:colId xmlns:a16="http://schemas.microsoft.com/office/drawing/2014/main" val="2412686465"/>
                    </a:ext>
                  </a:extLst>
                </a:gridCol>
                <a:gridCol w="1562717">
                  <a:extLst>
                    <a:ext uri="{9D8B030D-6E8A-4147-A177-3AD203B41FA5}">
                      <a16:colId xmlns:a16="http://schemas.microsoft.com/office/drawing/2014/main" val="3583255463"/>
                    </a:ext>
                  </a:extLst>
                </a:gridCol>
                <a:gridCol w="1401310">
                  <a:extLst>
                    <a:ext uri="{9D8B030D-6E8A-4147-A177-3AD203B41FA5}">
                      <a16:colId xmlns:a16="http://schemas.microsoft.com/office/drawing/2014/main" val="2638387760"/>
                    </a:ext>
                  </a:extLst>
                </a:gridCol>
                <a:gridCol w="1291853">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rgbClr val="0F1C32"/>
                          </a:solidFill>
                          <a:latin typeface="+mn-lt"/>
                        </a:rPr>
                        <a:t>Springfield</a:t>
                      </a:r>
                      <a:endParaRPr lang="en-US" sz="1400" dirty="0">
                        <a:solidFill>
                          <a:schemeClr val="tx1"/>
                        </a:solidFill>
                        <a:effectLst/>
                        <a:latin typeface="Calibri" panose="020F0502020204030204" pitchFamily="34" charset="0"/>
                        <a:ea typeface="+mn-ea"/>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22,202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63.6%</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1,692,674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548,504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412,406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798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4/7/2021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420470288"/>
              </p:ext>
            </p:extLst>
          </p:nvPr>
        </p:nvGraphicFramePr>
        <p:xfrm>
          <a:off x="199565" y="3916109"/>
          <a:ext cx="11576540" cy="1439696"/>
        </p:xfrm>
        <a:graphic>
          <a:graphicData uri="http://schemas.openxmlformats.org/drawingml/2006/table">
            <a:tbl>
              <a:tblPr firstRow="1" firstCol="1" bandRow="1">
                <a:tableStyleId>{5C22544A-7EE6-4342-B048-85BDC9FD1C3A}</a:tableStyleId>
              </a:tblPr>
              <a:tblGrid>
                <a:gridCol w="991440">
                  <a:extLst>
                    <a:ext uri="{9D8B030D-6E8A-4147-A177-3AD203B41FA5}">
                      <a16:colId xmlns:a16="http://schemas.microsoft.com/office/drawing/2014/main" val="4075951014"/>
                    </a:ext>
                  </a:extLst>
                </a:gridCol>
                <a:gridCol w="544596">
                  <a:extLst>
                    <a:ext uri="{9D8B030D-6E8A-4147-A177-3AD203B41FA5}">
                      <a16:colId xmlns:a16="http://schemas.microsoft.com/office/drawing/2014/main" val="3719797945"/>
                    </a:ext>
                  </a:extLst>
                </a:gridCol>
                <a:gridCol w="844150">
                  <a:extLst>
                    <a:ext uri="{9D8B030D-6E8A-4147-A177-3AD203B41FA5}">
                      <a16:colId xmlns:a16="http://schemas.microsoft.com/office/drawing/2014/main" val="2111895905"/>
                    </a:ext>
                  </a:extLst>
                </a:gridCol>
                <a:gridCol w="609283">
                  <a:extLst>
                    <a:ext uri="{9D8B030D-6E8A-4147-A177-3AD203B41FA5}">
                      <a16:colId xmlns:a16="http://schemas.microsoft.com/office/drawing/2014/main" val="1228260744"/>
                    </a:ext>
                  </a:extLst>
                </a:gridCol>
                <a:gridCol w="874692">
                  <a:extLst>
                    <a:ext uri="{9D8B030D-6E8A-4147-A177-3AD203B41FA5}">
                      <a16:colId xmlns:a16="http://schemas.microsoft.com/office/drawing/2014/main" val="3870552715"/>
                    </a:ext>
                  </a:extLst>
                </a:gridCol>
                <a:gridCol w="694711">
                  <a:extLst>
                    <a:ext uri="{9D8B030D-6E8A-4147-A177-3AD203B41FA5}">
                      <a16:colId xmlns:a16="http://schemas.microsoft.com/office/drawing/2014/main" val="2196486683"/>
                    </a:ext>
                  </a:extLst>
                </a:gridCol>
                <a:gridCol w="854339">
                  <a:extLst>
                    <a:ext uri="{9D8B030D-6E8A-4147-A177-3AD203B41FA5}">
                      <a16:colId xmlns:a16="http://schemas.microsoft.com/office/drawing/2014/main" val="2808071338"/>
                    </a:ext>
                  </a:extLst>
                </a:gridCol>
                <a:gridCol w="501102">
                  <a:extLst>
                    <a:ext uri="{9D8B030D-6E8A-4147-A177-3AD203B41FA5}">
                      <a16:colId xmlns:a16="http://schemas.microsoft.com/office/drawing/2014/main" val="2266782108"/>
                    </a:ext>
                  </a:extLst>
                </a:gridCol>
                <a:gridCol w="813265">
                  <a:extLst>
                    <a:ext uri="{9D8B030D-6E8A-4147-A177-3AD203B41FA5}">
                      <a16:colId xmlns:a16="http://schemas.microsoft.com/office/drawing/2014/main" val="1400057223"/>
                    </a:ext>
                  </a:extLst>
                </a:gridCol>
                <a:gridCol w="575037">
                  <a:extLst>
                    <a:ext uri="{9D8B030D-6E8A-4147-A177-3AD203B41FA5}">
                      <a16:colId xmlns:a16="http://schemas.microsoft.com/office/drawing/2014/main" val="607151320"/>
                    </a:ext>
                  </a:extLst>
                </a:gridCol>
                <a:gridCol w="829696">
                  <a:extLst>
                    <a:ext uri="{9D8B030D-6E8A-4147-A177-3AD203B41FA5}">
                      <a16:colId xmlns:a16="http://schemas.microsoft.com/office/drawing/2014/main" val="1732447710"/>
                    </a:ext>
                  </a:extLst>
                </a:gridCol>
                <a:gridCol w="586908">
                  <a:extLst>
                    <a:ext uri="{9D8B030D-6E8A-4147-A177-3AD203B41FA5}">
                      <a16:colId xmlns:a16="http://schemas.microsoft.com/office/drawing/2014/main" val="1497268532"/>
                    </a:ext>
                  </a:extLst>
                </a:gridCol>
                <a:gridCol w="719244">
                  <a:extLst>
                    <a:ext uri="{9D8B030D-6E8A-4147-A177-3AD203B41FA5}">
                      <a16:colId xmlns:a16="http://schemas.microsoft.com/office/drawing/2014/main" val="743602275"/>
                    </a:ext>
                  </a:extLst>
                </a:gridCol>
                <a:gridCol w="758536">
                  <a:extLst>
                    <a:ext uri="{9D8B030D-6E8A-4147-A177-3AD203B41FA5}">
                      <a16:colId xmlns:a16="http://schemas.microsoft.com/office/drawing/2014/main" val="1994207196"/>
                    </a:ext>
                  </a:extLst>
                </a:gridCol>
                <a:gridCol w="694827">
                  <a:extLst>
                    <a:ext uri="{9D8B030D-6E8A-4147-A177-3AD203B41FA5}">
                      <a16:colId xmlns:a16="http://schemas.microsoft.com/office/drawing/2014/main" val="3921377560"/>
                    </a:ext>
                  </a:extLst>
                </a:gridCol>
                <a:gridCol w="684714">
                  <a:extLst>
                    <a:ext uri="{9D8B030D-6E8A-4147-A177-3AD203B41FA5}">
                      <a16:colId xmlns:a16="http://schemas.microsoft.com/office/drawing/2014/main" val="3578839088"/>
                    </a:ext>
                  </a:extLst>
                </a:gridCol>
              </a:tblGrid>
              <a:tr h="175402">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7672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305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252355">
                <a:tc>
                  <a:txBody>
                    <a:bodyPr/>
                    <a:lstStyle/>
                    <a:p>
                      <a:pPr marL="0" marR="0" algn="ctr">
                        <a:spcBef>
                          <a:spcPts val="0"/>
                        </a:spcBef>
                        <a:spcAft>
                          <a:spcPts val="0"/>
                        </a:spcAft>
                      </a:pPr>
                      <a:r>
                        <a:rPr lang="en-US" sz="1100" dirty="0">
                          <a:solidFill>
                            <a:srgbClr val="0F1C32"/>
                          </a:solidFill>
                          <a:latin typeface="+mn-lt"/>
                        </a:rPr>
                        <a:t>Springfield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4,920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7,747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14,169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3,414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4686">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2,456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131,691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129,341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158,156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47,975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1,913,335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114,306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2915228398"/>
              </p:ext>
            </p:extLst>
          </p:nvPr>
        </p:nvGraphicFramePr>
        <p:xfrm>
          <a:off x="2379084" y="2331143"/>
          <a:ext cx="7195756" cy="1377732"/>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47404">
                <a:tc>
                  <a:txBody>
                    <a:bodyPr/>
                    <a:lstStyle/>
                    <a:p>
                      <a:pPr marL="0" marR="0" algn="ctr">
                        <a:spcBef>
                          <a:spcPts val="0"/>
                        </a:spcBef>
                        <a:spcAft>
                          <a:spcPts val="0"/>
                        </a:spcAft>
                      </a:pPr>
                      <a:r>
                        <a:rPr lang="en-US" sz="1400" dirty="0">
                          <a:solidFill>
                            <a:srgbClr val="0F1C32"/>
                          </a:solidFill>
                          <a:latin typeface="+mn-lt"/>
                        </a:rPr>
                        <a:t>Springfield</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20,159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14,205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605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1,515,801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42.3%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1,103,258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300356"/>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38.1</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Springfield Compared to Statewide as of 4/7/2021 </a:t>
            </a: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A00ABB7-0CEF-4191-BD78-7D7515A665F5}"/>
              </a:ext>
            </a:extLst>
          </p:cNvPr>
          <p:cNvSpPr txBox="1"/>
          <p:nvPr/>
        </p:nvSpPr>
        <p:spPr>
          <a:xfrm>
            <a:off x="0" y="5566493"/>
            <a:ext cx="12089822" cy="95410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4/7/2021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Missing Data can be found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F66196-D198-45E7-B220-75B766ED04E5}">
  <ds:schemaRefs>
    <ds:schemaRef ds:uri="http://schemas.microsoft.com/office/2006/metadata/properties"/>
    <ds:schemaRef ds:uri="http://www.w3.org/XML/1998/namespace"/>
    <ds:schemaRef ds:uri="http://purl.org/dc/terms/"/>
    <ds:schemaRef ds:uri="http://schemas.microsoft.com/office/infopath/2007/PartnerControls"/>
    <ds:schemaRef ds:uri="http://schemas.openxmlformats.org/package/2006/metadata/core-properties"/>
    <ds:schemaRef ds:uri="http://schemas.microsoft.com/office/2006/documentManagement/types"/>
    <ds:schemaRef ds:uri="acf54e11-0fc9-471c-b6ed-0b00911b414f"/>
    <ds:schemaRef ds:uri="http://purl.org/dc/dcmitype/"/>
    <ds:schemaRef ds:uri="http://purl.org/dc/elements/1.1/"/>
  </ds:schemaRefs>
</ds:datastoreItem>
</file>

<file path=customXml/itemProps2.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3.xml><?xml version="1.0" encoding="utf-8"?>
<ds:datastoreItem xmlns:ds="http://schemas.openxmlformats.org/officeDocument/2006/customXml" ds:itemID="{AC1CDC9E-FBA4-45E1-BFEC-34BD89BB7B79}"/>
</file>

<file path=docProps/app.xml><?xml version="1.0" encoding="utf-8"?>
<Properties xmlns="http://schemas.openxmlformats.org/officeDocument/2006/extended-properties" xmlns:vt="http://schemas.openxmlformats.org/officeDocument/2006/docPropsVTypes">
  <TotalTime>9739</TotalTime>
  <Words>3567</Words>
  <Application>Microsoft Office PowerPoint</Application>
  <PresentationFormat>Widescreen</PresentationFormat>
  <Paragraphs>758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Springfield 4/9/2021</vt:lpstr>
      <vt:lpstr>Springfield – Benchmarks</vt:lpstr>
      <vt:lpstr>PowerPoint Presentation</vt:lpstr>
      <vt:lpstr>Vaccine Administration </vt:lpstr>
      <vt:lpstr>Total Doses and Dose Administration Rate/100,000 Population for Springfield Compared to Statewide as of 4/7/2021</vt:lpstr>
      <vt:lpstr>Count and Percentage of Population for First Dose, Partially, and Fully Vaccinated for Springfield Compared to Statewide as of 4/7/2021</vt:lpstr>
      <vt:lpstr>First Dose</vt:lpstr>
      <vt:lpstr>Counts and Percentages of Population with a First Dose by Demographics for Springfield Compared to Statewide as of 4/7/2021  contd.</vt:lpstr>
      <vt:lpstr>Counts and Percentages of Population with a First Dose by Demographics for Springfield Compared to Statewide as of 4/7/2021 </vt:lpstr>
      <vt:lpstr>Partially vaccinated</vt:lpstr>
      <vt:lpstr>Counts and Percentages of Population Partially Vaccinated by Demographics for Springfield Compared to Statewide as of 4/7/2021 contd.</vt:lpstr>
      <vt:lpstr>Counts and Percentages of Population Partially Vaccinated by Demographics for Springfield Compared to Statewide as of 4/7/2021</vt:lpstr>
      <vt:lpstr>Fully vaccinated</vt:lpstr>
      <vt:lpstr>Counts and Percentages of Population Fully Vaccinated by Demographics for Springfield Compared to Statewide as of 4/7/2021 contd. </vt:lpstr>
      <vt:lpstr>Counts and Percentages of Population Fully Vaccinated by Demographics for Springfield Compared to Statewide as of 4/7/2021</vt:lpstr>
      <vt:lpstr>Missing Race/Ethnicity Count and Percentage of Population Vaccinated for Springfield Compared to Statewide as of 4/7/2021</vt:lpstr>
      <vt:lpstr>PowerPoint Presentation</vt:lpstr>
      <vt:lpstr>COVID-19 Case Counts and Rates for 20 Prioritized Communities</vt:lpstr>
      <vt:lpstr>Background </vt:lpstr>
      <vt:lpstr> Profile of Springfield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465</cp:revision>
  <dcterms:created xsi:type="dcterms:W3CDTF">2021-02-06T16:00:27Z</dcterms:created>
  <dcterms:modified xsi:type="dcterms:W3CDTF">2021-04-09T14:24:26Z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