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2"/>
  </p:notesMasterIdLst>
  <p:sldIdLst>
    <p:sldId id="290" r:id="rId5"/>
    <p:sldId id="262" r:id="rId6"/>
    <p:sldId id="291" r:id="rId7"/>
    <p:sldId id="264" r:id="rId8"/>
    <p:sldId id="292" r:id="rId9"/>
    <p:sldId id="266" r:id="rId10"/>
    <p:sldId id="293" r:id="rId11"/>
    <p:sldId id="267" r:id="rId12"/>
    <p:sldId id="268" r:id="rId13"/>
    <p:sldId id="294" r:id="rId14"/>
    <p:sldId id="295" r:id="rId15"/>
    <p:sldId id="269" r:id="rId16"/>
    <p:sldId id="270" r:id="rId17"/>
    <p:sldId id="271" r:id="rId18"/>
    <p:sldId id="274" r:id="rId19"/>
    <p:sldId id="275" r:id="rId20"/>
    <p:sldId id="27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3"/>
            <p14:sldId id="267"/>
            <p14:sldId id="268"/>
            <p14:sldId id="294"/>
            <p14:sldId id="295"/>
            <p14:sldId id="269"/>
            <p14:sldId id="270"/>
            <p14:sldId id="271"/>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F9FD"/>
    <a:srgbClr val="E8EEF8"/>
    <a:srgbClr val="D6DCE5"/>
    <a:srgbClr val="B4C7E7"/>
    <a:srgbClr val="8FAADC"/>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67920" autoAdjust="0"/>
  </p:normalViewPr>
  <p:slideViewPr>
    <p:cSldViewPr snapToGrid="0">
      <p:cViewPr varScale="1">
        <p:scale>
          <a:sx n="112" d="100"/>
          <a:sy n="112" d="100"/>
        </p:scale>
        <p:origin x="78" y="96"/>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3/18/2021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3/18/2021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dirty="0"/>
              <a:t>Vaccination Data Report</a:t>
            </a:r>
            <a:br>
              <a:rPr lang="en-US" dirty="0"/>
            </a:br>
            <a:r>
              <a:rPr lang="en-US" dirty="0"/>
              <a:t>Springfield</a:t>
            </a:r>
            <a:endParaRPr lang="en-US"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Springfield Compared to Statewide as of 3/17/2021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54326"/>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b="1" dirty="0">
                <a:solidFill>
                  <a:srgbClr val="5B9BD5">
                    <a:lumMod val="75000"/>
                  </a:srgbClr>
                </a:solidFill>
                <a:latin typeface="Calibri"/>
              </a:rPr>
              <a:t>11.4%</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2382211031"/>
              </p:ext>
            </p:extLst>
          </p:nvPr>
        </p:nvGraphicFramePr>
        <p:xfrm>
          <a:off x="5893304" y="1447800"/>
          <a:ext cx="5951871" cy="1503752"/>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60653">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b="1" dirty="0">
                          <a:solidFill>
                            <a:schemeClr val="tx1"/>
                          </a:solidFill>
                        </a:rPr>
                        <a:t>Springfield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5,290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3,932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445,023</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330,467</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17,552</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4026542421"/>
              </p:ext>
            </p:extLst>
          </p:nvPr>
        </p:nvGraphicFramePr>
        <p:xfrm>
          <a:off x="179166" y="3472220"/>
          <a:ext cx="11905684"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197113715"/>
                  </a:ext>
                </a:extLst>
              </a:tr>
              <a:tr h="77464">
                <a:tc>
                  <a:txBody>
                    <a:bodyPr/>
                    <a:lstStyle/>
                    <a:p>
                      <a:pPr marL="0" marR="0" algn="ctr">
                        <a:spcBef>
                          <a:spcPts val="0"/>
                        </a:spcBef>
                        <a:spcAft>
                          <a:spcPts val="0"/>
                        </a:spcAft>
                      </a:pPr>
                      <a:r>
                        <a:rPr lang="en-US" sz="1300" b="1" dirty="0">
                          <a:solidFill>
                            <a:schemeClr val="tx1"/>
                          </a:solidFill>
                        </a:rPr>
                        <a:t>Springfield</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222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1,197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1,997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109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3,888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a:solidFill>
                            <a:srgbClr val="000000"/>
                          </a:solidFill>
                          <a:effectLst/>
                          <a:latin typeface="Calibri" panose="020F0502020204030204" pitchFamily="34" charset="0"/>
                        </a:rPr>
                        <a:t>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769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       2,510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31,583</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37,048</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40,876</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11,902</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345</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578,004</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26,917</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200" b="0" i="0" u="none" strike="noStrike" dirty="0">
                          <a:solidFill>
                            <a:srgbClr val="000000"/>
                          </a:solidFill>
                          <a:effectLst/>
                          <a:latin typeface="Calibri" panose="020F0502020204030204" pitchFamily="34" charset="0"/>
                        </a:rPr>
                        <a:t>128,203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Springfield Compared to Statewide as of 3/17/2021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276398" y="1084462"/>
            <a:ext cx="10540260" cy="2185214"/>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b="1" dirty="0">
                <a:solidFill>
                  <a:srgbClr val="5B9BD5">
                    <a:lumMod val="75000"/>
                  </a:srgbClr>
                </a:solidFill>
                <a:latin typeface="Calibri"/>
              </a:rPr>
              <a:t>9.4% </a:t>
            </a:r>
            <a:r>
              <a:rPr lang="en-US" sz="1600" b="1" dirty="0">
                <a:solidFill>
                  <a:srgbClr val="0F1C32"/>
                </a:solidFill>
                <a:latin typeface="Calibri"/>
              </a:rPr>
              <a:t>for ages 0-64</a:t>
            </a:r>
          </a:p>
          <a:p>
            <a:pPr marL="1200150" lvl="2" indent="-285750">
              <a:buFont typeface="Arial" panose="020B0604020202020204" pitchFamily="34" charset="0"/>
              <a:buChar char="•"/>
            </a:pPr>
            <a:r>
              <a:rPr lang="en-US" b="1" dirty="0">
                <a:solidFill>
                  <a:srgbClr val="5B9BD5">
                    <a:lumMod val="75000"/>
                  </a:srgbClr>
                </a:solidFill>
                <a:latin typeface="Calibri"/>
              </a:rPr>
              <a:t>20.3% </a:t>
            </a:r>
            <a:r>
              <a:rPr lang="en-US" sz="1600" b="1" dirty="0">
                <a:solidFill>
                  <a:srgbClr val="0F1C32"/>
                </a:solidFill>
                <a:latin typeface="Calibri"/>
              </a:rPr>
              <a:t>for ages 65-74</a:t>
            </a:r>
          </a:p>
          <a:p>
            <a:pPr marL="1200150" lvl="2" indent="-285750">
              <a:buFont typeface="Arial" panose="020B0604020202020204" pitchFamily="34" charset="0"/>
              <a:buChar char="•"/>
            </a:pPr>
            <a:r>
              <a:rPr lang="en-US" b="1" dirty="0">
                <a:solidFill>
                  <a:srgbClr val="5B9BD5">
                    <a:lumMod val="75000"/>
                  </a:srgbClr>
                </a:solidFill>
                <a:latin typeface="Calibri"/>
              </a:rPr>
              <a:t>58.6%</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1249516307"/>
              </p:ext>
            </p:extLst>
          </p:nvPr>
        </p:nvGraphicFramePr>
        <p:xfrm>
          <a:off x="914401" y="3306604"/>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300"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300"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30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b="1" dirty="0">
                          <a:solidFill>
                            <a:schemeClr val="tx1"/>
                          </a:solidFill>
                        </a:rPr>
                        <a:t>Springfield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8,546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1,942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16.0%</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4,001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544,900</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138,380</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20.3%</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288,823</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58.6%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p>
        </p:txBody>
      </p:sp>
    </p:spTree>
    <p:extLst>
      <p:ext uri="{BB962C8B-B14F-4D97-AF65-F5344CB8AC3E}">
        <p14:creationId xmlns:p14="http://schemas.microsoft.com/office/powerpoint/2010/main" val="3105625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12</a:t>
            </a:fld>
            <a:endParaRPr lang="en-US" dirty="0">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1433061" cy="1107996"/>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742950" lvl="1"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1600" b="1" dirty="0">
                <a:solidFill>
                  <a:srgbClr val="5B9BD5">
                    <a:lumMod val="75000"/>
                  </a:srgbClr>
                </a:solidFill>
                <a:latin typeface="Calibri"/>
              </a:rPr>
              <a:t>14.0%</a:t>
            </a:r>
            <a:r>
              <a:rPr lang="en-US" sz="1600" dirty="0">
                <a:solidFill>
                  <a:srgbClr val="0F1C32"/>
                </a:solidFill>
                <a:latin typeface="Calibri"/>
              </a:rPr>
              <a:t>.</a:t>
            </a: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1720095704"/>
              </p:ext>
            </p:extLst>
          </p:nvPr>
        </p:nvGraphicFramePr>
        <p:xfrm>
          <a:off x="51089" y="3879393"/>
          <a:ext cx="11839905" cy="137239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911901327"/>
                  </a:ext>
                </a:extLst>
              </a:tr>
              <a:tr h="25761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97113715"/>
                  </a:ext>
                </a:extLst>
              </a:tr>
              <a:tr h="185169">
                <a:tc>
                  <a:txBody>
                    <a:bodyPr/>
                    <a:lstStyle/>
                    <a:p>
                      <a:pPr marL="0" marR="0" algn="ctr">
                        <a:spcBef>
                          <a:spcPts val="0"/>
                        </a:spcBef>
                        <a:spcAft>
                          <a:spcPts val="0"/>
                        </a:spcAft>
                      </a:pPr>
                      <a:r>
                        <a:rPr lang="en-US" sz="1400" b="1" dirty="0">
                          <a:solidFill>
                            <a:schemeClr val="tx1"/>
                          </a:solidFill>
                        </a:rPr>
                        <a:t>Springfield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326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1,832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2,659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152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5,935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14.3%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1,350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41,217</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49,279</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43,704</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17,076</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577</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21.4%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693,915</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62,062</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200" b="0" i="0" u="none" strike="noStrike" dirty="0">
                          <a:solidFill>
                            <a:srgbClr val="000000"/>
                          </a:solidFill>
                          <a:effectLst/>
                          <a:latin typeface="Calibri" panose="020F0502020204030204" pitchFamily="34" charset="0"/>
                        </a:rPr>
                        <a:t>63,443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1293267988"/>
              </p:ext>
            </p:extLst>
          </p:nvPr>
        </p:nvGraphicFramePr>
        <p:xfrm>
          <a:off x="2607624" y="2319566"/>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b="1" dirty="0">
                          <a:solidFill>
                            <a:schemeClr val="tx1"/>
                          </a:solidFill>
                        </a:rPr>
                        <a:t>Springfield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8,377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5,284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828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599,616</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356,679</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15,808</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Springfield Compared to Statewide as of 3/17/2021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51089" y="5607658"/>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950517075"/>
              </p:ext>
            </p:extLst>
          </p:nvPr>
        </p:nvGraphicFramePr>
        <p:xfrm>
          <a:off x="804006" y="1905000"/>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b="1" dirty="0">
                          <a:solidFill>
                            <a:schemeClr val="tx1"/>
                          </a:solidFill>
                        </a:rPr>
                        <a:t>Springfield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2,510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1,350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129,094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128,203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63,443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95410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13</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Springfield Compared to Statewide as of 3/17/2021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2971802"/>
            <a:ext cx="10337562" cy="1362075"/>
          </a:xfrm>
        </p:spPr>
        <p:txBody>
          <a:bodyPr/>
          <a:lstStyle/>
          <a:p>
            <a:pPr algn="ctr"/>
            <a:r>
              <a:rPr lang="en-US" dirty="0"/>
              <a:t>City/Town COVID-19 Burden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14</a:t>
            </a:fld>
            <a:endParaRPr lang="en-US" dirty="0">
              <a:solidFill>
                <a:srgbClr val="0F1C32"/>
              </a:solidFill>
              <a:latin typeface="Calibri"/>
            </a:endParaRPr>
          </a:p>
        </p:txBody>
      </p:sp>
    </p:spTree>
    <p:extLst>
      <p:ext uri="{BB962C8B-B14F-4D97-AF65-F5344CB8AC3E}">
        <p14:creationId xmlns:p14="http://schemas.microsoft.com/office/powerpoint/2010/main" val="26448490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15082" y="6169979"/>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3/18/2021 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e 10">
            <a:extLst>
              <a:ext uri="{FF2B5EF4-FFF2-40B4-BE49-F238E27FC236}">
                <a16:creationId xmlns:a16="http://schemas.microsoft.com/office/drawing/2014/main" id="{E9BD2E85-B9C4-416E-83A2-9A11CF57289C}"/>
              </a:ext>
            </a:extLst>
          </p:cNvPr>
          <p:cNvGraphicFramePr>
            <a:graphicFrameLocks noGrp="1"/>
          </p:cNvGraphicFramePr>
          <p:nvPr>
            <p:extLst>
              <p:ext uri="{D42A27DB-BD31-4B8C-83A1-F6EECF244321}">
                <p14:modId xmlns:p14="http://schemas.microsoft.com/office/powerpoint/2010/main" val="3310977635"/>
              </p:ext>
            </p:extLst>
          </p:nvPr>
        </p:nvGraphicFramePr>
        <p:xfrm>
          <a:off x="4238225" y="987792"/>
          <a:ext cx="7802987" cy="5227088"/>
        </p:xfrm>
        <a:graphic>
          <a:graphicData uri="http://schemas.openxmlformats.org/drawingml/2006/table">
            <a:tbl>
              <a:tblPr firstRow="1" firstCol="1" bandRow="1">
                <a:tableStyleId>{5C22544A-7EE6-4342-B048-85BDC9FD1C3A}</a:tableStyleId>
              </a:tblPr>
              <a:tblGrid>
                <a:gridCol w="975720">
                  <a:extLst>
                    <a:ext uri="{9D8B030D-6E8A-4147-A177-3AD203B41FA5}">
                      <a16:colId xmlns:a16="http://schemas.microsoft.com/office/drawing/2014/main" val="4075951014"/>
                    </a:ext>
                  </a:extLst>
                </a:gridCol>
                <a:gridCol w="1019768">
                  <a:extLst>
                    <a:ext uri="{9D8B030D-6E8A-4147-A177-3AD203B41FA5}">
                      <a16:colId xmlns:a16="http://schemas.microsoft.com/office/drawing/2014/main" val="3103514450"/>
                    </a:ext>
                  </a:extLst>
                </a:gridCol>
                <a:gridCol w="911366">
                  <a:extLst>
                    <a:ext uri="{9D8B030D-6E8A-4147-A177-3AD203B41FA5}">
                      <a16:colId xmlns:a16="http://schemas.microsoft.com/office/drawing/2014/main" val="166287587"/>
                    </a:ext>
                  </a:extLst>
                </a:gridCol>
                <a:gridCol w="1099038">
                  <a:extLst>
                    <a:ext uri="{9D8B030D-6E8A-4147-A177-3AD203B41FA5}">
                      <a16:colId xmlns:a16="http://schemas.microsoft.com/office/drawing/2014/main" val="1410471895"/>
                    </a:ext>
                  </a:extLst>
                </a:gridCol>
                <a:gridCol w="1232013">
                  <a:extLst>
                    <a:ext uri="{9D8B030D-6E8A-4147-A177-3AD203B41FA5}">
                      <a16:colId xmlns:a16="http://schemas.microsoft.com/office/drawing/2014/main" val="645255248"/>
                    </a:ext>
                  </a:extLst>
                </a:gridCol>
                <a:gridCol w="800214">
                  <a:extLst>
                    <a:ext uri="{9D8B030D-6E8A-4147-A177-3AD203B41FA5}">
                      <a16:colId xmlns:a16="http://schemas.microsoft.com/office/drawing/2014/main" val="1445814117"/>
                    </a:ext>
                  </a:extLst>
                </a:gridCol>
                <a:gridCol w="1764868">
                  <a:extLst>
                    <a:ext uri="{9D8B030D-6E8A-4147-A177-3AD203B41FA5}">
                      <a16:colId xmlns:a16="http://schemas.microsoft.com/office/drawing/2014/main" val="1842109608"/>
                    </a:ext>
                  </a:extLst>
                </a:gridCol>
              </a:tblGrid>
              <a:tr h="38146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mn-lt"/>
                        </a:rPr>
                        <a:t>Community</a:t>
                      </a:r>
                    </a:p>
                    <a:p>
                      <a:pPr marL="0" marR="0" algn="ctr">
                        <a:spcBef>
                          <a:spcPts val="0"/>
                        </a:spcBef>
                        <a:spcAft>
                          <a:spcPts val="0"/>
                        </a:spcAft>
                      </a:pPr>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(3/18/2021)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(3/18/2021)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p>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(3/18/2021)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176134">
                <a:tc>
                  <a:txBody>
                    <a:bodyPr/>
                    <a:lstStyle/>
                    <a:p>
                      <a:pPr marL="0" marR="0" algn="ctr">
                        <a:spcBef>
                          <a:spcPts val="0"/>
                        </a:spcBef>
                        <a:spcAft>
                          <a:spcPts val="0"/>
                        </a:spcAft>
                      </a:pPr>
                      <a:r>
                        <a:rPr lang="en-US" sz="1200" dirty="0">
                          <a:solidFill>
                            <a:schemeClr val="tx1"/>
                          </a:solidFill>
                          <a:effectLst/>
                        </a:rPr>
                        <a:t>Boston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61,224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411346040"/>
                  </a:ext>
                </a:extLst>
              </a:tr>
              <a:tr h="213711">
                <a:tc>
                  <a:txBody>
                    <a:bodyPr/>
                    <a:lstStyle/>
                    <a:p>
                      <a:pPr marL="0" marR="0" algn="ctr">
                        <a:spcBef>
                          <a:spcPts val="0"/>
                        </a:spcBef>
                        <a:spcAft>
                          <a:spcPts val="0"/>
                        </a:spcAft>
                      </a:pPr>
                      <a:r>
                        <a:rPr lang="en-US" sz="1200" dirty="0">
                          <a:solidFill>
                            <a:schemeClr val="tx1"/>
                          </a:solidFill>
                          <a:effectLst/>
                        </a:rPr>
                        <a:t>Brockton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12,272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185886671"/>
                  </a:ext>
                </a:extLst>
              </a:tr>
              <a:tr h="213711">
                <a:tc>
                  <a:txBody>
                    <a:bodyPr/>
                    <a:lstStyle/>
                    <a:p>
                      <a:pPr marL="0" marR="0" algn="ctr">
                        <a:spcBef>
                          <a:spcPts val="0"/>
                        </a:spcBef>
                        <a:spcAft>
                          <a:spcPts val="0"/>
                        </a:spcAft>
                      </a:pPr>
                      <a:r>
                        <a:rPr lang="en-US" sz="1200" dirty="0">
                          <a:solidFill>
                            <a:schemeClr val="tx1"/>
                          </a:solidFill>
                          <a:effectLst/>
                        </a:rPr>
                        <a:t>Chelsea</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8,169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983324550"/>
                  </a:ext>
                </a:extLst>
              </a:tr>
              <a:tr h="213711">
                <a:tc>
                  <a:txBody>
                    <a:bodyPr/>
                    <a:lstStyle/>
                    <a:p>
                      <a:pPr marL="0" marR="0" algn="ctr">
                        <a:spcBef>
                          <a:spcPts val="0"/>
                        </a:spcBef>
                        <a:spcAft>
                          <a:spcPts val="0"/>
                        </a:spcAft>
                      </a:pPr>
                      <a:r>
                        <a:rPr lang="en-US" sz="1200" dirty="0">
                          <a:solidFill>
                            <a:schemeClr val="tx1"/>
                          </a:solidFill>
                          <a:effectLst/>
                        </a:rPr>
                        <a:t>Everett</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7,798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919502357"/>
                  </a:ext>
                </a:extLst>
              </a:tr>
              <a:tr h="213711">
                <a:tc>
                  <a:txBody>
                    <a:bodyPr/>
                    <a:lstStyle/>
                    <a:p>
                      <a:pPr marL="0" marR="0" algn="ctr">
                        <a:spcBef>
                          <a:spcPts val="0"/>
                        </a:spcBef>
                        <a:spcAft>
                          <a:spcPts val="0"/>
                        </a:spcAft>
                      </a:pPr>
                      <a:r>
                        <a:rPr lang="en-US" sz="1200" dirty="0">
                          <a:solidFill>
                            <a:schemeClr val="tx1"/>
                          </a:solidFill>
                          <a:effectLst/>
                        </a:rPr>
                        <a:t>Fall River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12,576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37561560"/>
                  </a:ext>
                </a:extLst>
              </a:tr>
              <a:tr h="213711">
                <a:tc>
                  <a:txBody>
                    <a:bodyPr/>
                    <a:lstStyle/>
                    <a:p>
                      <a:pPr marL="0" marR="0" algn="ctr">
                        <a:spcBef>
                          <a:spcPts val="0"/>
                        </a:spcBef>
                        <a:spcAft>
                          <a:spcPts val="0"/>
                        </a:spcAft>
                      </a:pPr>
                      <a:r>
                        <a:rPr lang="en-US" sz="1200" dirty="0">
                          <a:solidFill>
                            <a:schemeClr val="tx1"/>
                          </a:solidFill>
                          <a:effectLst/>
                        </a:rPr>
                        <a:t>Fitchburg</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4,241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21107291"/>
                  </a:ext>
                </a:extLst>
              </a:tr>
              <a:tr h="213711">
                <a:tc>
                  <a:txBody>
                    <a:bodyPr/>
                    <a:lstStyle/>
                    <a:p>
                      <a:pPr marL="0" marR="0" algn="ctr">
                        <a:spcBef>
                          <a:spcPts val="0"/>
                        </a:spcBef>
                        <a:spcAft>
                          <a:spcPts val="0"/>
                        </a:spcAft>
                      </a:pPr>
                      <a:r>
                        <a:rPr lang="en-US" sz="1200" dirty="0">
                          <a:solidFill>
                            <a:schemeClr val="tx1"/>
                          </a:solidFill>
                          <a:effectLst/>
                        </a:rPr>
                        <a:t>Framingham</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7,171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873288"/>
                  </a:ext>
                </a:extLst>
              </a:tr>
              <a:tr h="213711">
                <a:tc>
                  <a:txBody>
                    <a:bodyPr/>
                    <a:lstStyle/>
                    <a:p>
                      <a:pPr marL="0" marR="0" algn="ctr">
                        <a:spcBef>
                          <a:spcPts val="0"/>
                        </a:spcBef>
                        <a:spcAft>
                          <a:spcPts val="0"/>
                        </a:spcAft>
                      </a:pPr>
                      <a:r>
                        <a:rPr lang="en-US" sz="1200" dirty="0">
                          <a:solidFill>
                            <a:schemeClr val="tx1"/>
                          </a:solidFill>
                          <a:effectLst/>
                        </a:rPr>
                        <a:t>Haverhill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7,229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751112912"/>
                  </a:ext>
                </a:extLst>
              </a:tr>
              <a:tr h="213711">
                <a:tc>
                  <a:txBody>
                    <a:bodyPr/>
                    <a:lstStyle/>
                    <a:p>
                      <a:pPr marL="0" marR="0" algn="ctr">
                        <a:spcBef>
                          <a:spcPts val="0"/>
                        </a:spcBef>
                        <a:spcAft>
                          <a:spcPts val="0"/>
                        </a:spcAft>
                      </a:pPr>
                      <a:r>
                        <a:rPr lang="en-US" sz="1200" dirty="0">
                          <a:solidFill>
                            <a:schemeClr val="tx1"/>
                          </a:solidFill>
                          <a:effectLst/>
                        </a:rPr>
                        <a:t>Holyoke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4,807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507334088"/>
                  </a:ext>
                </a:extLst>
              </a:tr>
              <a:tr h="221783">
                <a:tc>
                  <a:txBody>
                    <a:bodyPr/>
                    <a:lstStyle/>
                    <a:p>
                      <a:pPr marL="0" marR="0" algn="ctr">
                        <a:spcBef>
                          <a:spcPts val="0"/>
                        </a:spcBef>
                        <a:spcAft>
                          <a:spcPts val="0"/>
                        </a:spcAft>
                      </a:pPr>
                      <a:r>
                        <a:rPr lang="en-US" sz="1200" dirty="0">
                          <a:solidFill>
                            <a:schemeClr val="tx1"/>
                          </a:solidFill>
                          <a:effectLst/>
                        </a:rPr>
                        <a:t>Lawrence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18,207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702797656"/>
                  </a:ext>
                </a:extLst>
              </a:tr>
              <a:tr h="213711">
                <a:tc>
                  <a:txBody>
                    <a:bodyPr/>
                    <a:lstStyle/>
                    <a:p>
                      <a:pPr marL="0" marR="0" algn="ctr">
                        <a:spcBef>
                          <a:spcPts val="0"/>
                        </a:spcBef>
                        <a:spcAft>
                          <a:spcPts val="0"/>
                        </a:spcAft>
                      </a:pPr>
                      <a:r>
                        <a:rPr lang="en-US" sz="1200" dirty="0">
                          <a:solidFill>
                            <a:schemeClr val="tx1"/>
                          </a:solidFill>
                          <a:effectLst/>
                        </a:rPr>
                        <a:t>Leominster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4,538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808939522"/>
                  </a:ext>
                </a:extLst>
              </a:tr>
              <a:tr h="213711">
                <a:tc>
                  <a:txBody>
                    <a:bodyPr/>
                    <a:lstStyle/>
                    <a:p>
                      <a:pPr marL="0" marR="0" algn="ctr">
                        <a:spcBef>
                          <a:spcPts val="0"/>
                        </a:spcBef>
                        <a:spcAft>
                          <a:spcPts val="0"/>
                        </a:spcAft>
                      </a:pPr>
                      <a:r>
                        <a:rPr lang="en-US" sz="1200" dirty="0">
                          <a:solidFill>
                            <a:schemeClr val="tx1"/>
                          </a:solidFill>
                          <a:effectLst/>
                        </a:rPr>
                        <a:t>Lowell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14,930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626614678"/>
                  </a:ext>
                </a:extLst>
              </a:tr>
              <a:tr h="204967">
                <a:tc>
                  <a:txBody>
                    <a:bodyPr/>
                    <a:lstStyle/>
                    <a:p>
                      <a:pPr marL="0" marR="0" algn="ctr">
                        <a:spcBef>
                          <a:spcPts val="0"/>
                        </a:spcBef>
                        <a:spcAft>
                          <a:spcPts val="0"/>
                        </a:spcAft>
                      </a:pPr>
                      <a:r>
                        <a:rPr lang="en-US" sz="1200" dirty="0">
                          <a:solidFill>
                            <a:schemeClr val="tx1"/>
                          </a:solidFill>
                          <a:effectLst/>
                        </a:rPr>
                        <a:t>Lynn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15,664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315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94468027"/>
                  </a:ext>
                </a:extLst>
              </a:tr>
              <a:tr h="213711">
                <a:tc>
                  <a:txBody>
                    <a:bodyPr/>
                    <a:lstStyle/>
                    <a:p>
                      <a:pPr marL="0" marR="0" algn="ctr">
                        <a:spcBef>
                          <a:spcPts val="0"/>
                        </a:spcBef>
                        <a:spcAft>
                          <a:spcPts val="0"/>
                        </a:spcAft>
                      </a:pPr>
                      <a:r>
                        <a:rPr lang="en-US" sz="1200" dirty="0">
                          <a:solidFill>
                            <a:schemeClr val="tx1"/>
                          </a:solidFill>
                          <a:effectLst/>
                        </a:rPr>
                        <a:t>Malden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6,278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6580341"/>
                  </a:ext>
                </a:extLst>
              </a:tr>
              <a:tr h="213711">
                <a:tc>
                  <a:txBody>
                    <a:bodyPr/>
                    <a:lstStyle/>
                    <a:p>
                      <a:pPr marL="0" marR="0" algn="ctr">
                        <a:spcBef>
                          <a:spcPts val="0"/>
                        </a:spcBef>
                        <a:spcAft>
                          <a:spcPts val="0"/>
                        </a:spcAft>
                      </a:pPr>
                      <a:r>
                        <a:rPr lang="en-US" sz="1200" dirty="0">
                          <a:solidFill>
                            <a:schemeClr val="tx1"/>
                          </a:solidFill>
                          <a:effectLst/>
                        </a:rPr>
                        <a:t>Methuen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6,694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4173796939"/>
                  </a:ext>
                </a:extLst>
              </a:tr>
              <a:tr h="213711">
                <a:tc>
                  <a:txBody>
                    <a:bodyPr/>
                    <a:lstStyle/>
                    <a:p>
                      <a:pPr marL="0" marR="0" algn="ctr">
                        <a:spcBef>
                          <a:spcPts val="0"/>
                        </a:spcBef>
                        <a:spcAft>
                          <a:spcPts val="0"/>
                        </a:spcAft>
                      </a:pPr>
                      <a:r>
                        <a:rPr lang="en-US" sz="1200" dirty="0">
                          <a:solidFill>
                            <a:schemeClr val="tx1"/>
                          </a:solidFill>
                          <a:effectLst/>
                        </a:rPr>
                        <a:t>New Bedford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12,686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517422476"/>
                  </a:ext>
                </a:extLst>
              </a:tr>
              <a:tr h="213711">
                <a:tc>
                  <a:txBody>
                    <a:bodyPr/>
                    <a:lstStyle/>
                    <a:p>
                      <a:pPr marL="0" marR="0" algn="ctr">
                        <a:spcBef>
                          <a:spcPts val="0"/>
                        </a:spcBef>
                        <a:spcAft>
                          <a:spcPts val="0"/>
                        </a:spcAft>
                      </a:pPr>
                      <a:r>
                        <a:rPr lang="en-US" sz="1200" dirty="0">
                          <a:solidFill>
                            <a:schemeClr val="tx1"/>
                          </a:solidFill>
                          <a:effectLst/>
                        </a:rPr>
                        <a:t>Randolph</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3,656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70386812"/>
                  </a:ext>
                </a:extLst>
              </a:tr>
              <a:tr h="213711">
                <a:tc>
                  <a:txBody>
                    <a:bodyPr/>
                    <a:lstStyle/>
                    <a:p>
                      <a:pPr marL="0" marR="0" algn="ctr">
                        <a:spcBef>
                          <a:spcPts val="0"/>
                        </a:spcBef>
                        <a:spcAft>
                          <a:spcPts val="0"/>
                        </a:spcAft>
                      </a:pPr>
                      <a:r>
                        <a:rPr lang="en-US" sz="1200" dirty="0">
                          <a:solidFill>
                            <a:schemeClr val="tx1"/>
                          </a:solidFill>
                          <a:effectLst/>
                        </a:rPr>
                        <a:t>Revere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9,730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328640128"/>
                  </a:ext>
                </a:extLst>
              </a:tr>
              <a:tr h="226883">
                <a:tc>
                  <a:txBody>
                    <a:bodyPr/>
                    <a:lstStyle/>
                    <a:p>
                      <a:pPr marL="0" marR="0" algn="ctr">
                        <a:spcBef>
                          <a:spcPts val="0"/>
                        </a:spcBef>
                        <a:spcAft>
                          <a:spcPts val="0"/>
                        </a:spcAft>
                      </a:pPr>
                      <a:r>
                        <a:rPr lang="en-US" sz="1200" dirty="0">
                          <a:solidFill>
                            <a:schemeClr val="tx1"/>
                          </a:solidFill>
                          <a:effectLst/>
                        </a:rPr>
                        <a:t>Springfield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18,317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911815788"/>
                  </a:ext>
                </a:extLst>
              </a:tr>
              <a:tr h="209550">
                <a:tc>
                  <a:txBody>
                    <a:bodyPr/>
                    <a:lstStyle/>
                    <a:p>
                      <a:pPr marL="0" marR="0" algn="ctr">
                        <a:spcBef>
                          <a:spcPts val="0"/>
                        </a:spcBef>
                        <a:spcAft>
                          <a:spcPts val="0"/>
                        </a:spcAft>
                      </a:pPr>
                      <a:r>
                        <a:rPr lang="en-US" sz="1200" dirty="0">
                          <a:solidFill>
                            <a:schemeClr val="tx1"/>
                          </a:solidFill>
                          <a:effectLst/>
                        </a:rPr>
                        <a:t>Worcester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21,404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756535634"/>
                  </a:ext>
                </a:extLst>
              </a:tr>
              <a:tr h="354589">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572,278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19,036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175785916"/>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3429002"/>
            <a:ext cx="10337562" cy="1362075"/>
          </a:xfrm>
        </p:spPr>
        <p:txBody>
          <a:bodyPr/>
          <a:lstStyle/>
          <a:p>
            <a:pPr algn="ctr"/>
            <a:r>
              <a:rPr lang="en-US"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17</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615553"/>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10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2980978181"/>
              </p:ext>
            </p:extLst>
          </p:nvPr>
        </p:nvGraphicFramePr>
        <p:xfrm>
          <a:off x="259796" y="1914972"/>
          <a:ext cx="11655094" cy="1597349"/>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545309">
                <a:tc>
                  <a:txBody>
                    <a:bodyPr/>
                    <a:lstStyle/>
                    <a:p>
                      <a:pPr marL="0" marR="0" algn="ctr">
                        <a:spcBef>
                          <a:spcPts val="0"/>
                        </a:spcBef>
                        <a:spcAft>
                          <a:spcPts val="0"/>
                        </a:spcAft>
                      </a:pPr>
                      <a:r>
                        <a:rPr lang="en-US" sz="1000" dirty="0">
                          <a:solidFill>
                            <a:schemeClr val="tx1"/>
                          </a:solidFill>
                          <a:effectLs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of Population</a:t>
                      </a:r>
                    </a:p>
                    <a:p>
                      <a:pPr algn="ctr" fontAlgn="b"/>
                      <a:endParaRPr lang="en-US" sz="1000" b="1" i="0" u="none" strike="noStrike" dirty="0">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1901327"/>
                  </a:ext>
                </a:extLst>
              </a:tr>
              <a:tr h="338806">
                <a:tc>
                  <a:txBody>
                    <a:bodyPr/>
                    <a:lstStyle/>
                    <a:p>
                      <a:pPr marL="0" marR="0" algn="ctr">
                        <a:spcBef>
                          <a:spcPts val="0"/>
                        </a:spcBef>
                        <a:spcAft>
                          <a:spcPts val="0"/>
                        </a:spcAft>
                      </a:pPr>
                      <a:r>
                        <a:rPr lang="en-US" sz="1050" b="1" dirty="0">
                          <a:solidFill>
                            <a:schemeClr val="tx1"/>
                          </a:solidFill>
                        </a:rPr>
                        <a:t>Springfield</a:t>
                      </a:r>
                      <a:endPar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156,245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4,918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29,842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19.1%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76,339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3,953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&lt;0.1%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41,515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6718857"/>
                  </a:ext>
                </a:extLst>
              </a:tr>
              <a:tr h="328673">
                <a:tc>
                  <a:txBody>
                    <a:bodyPr/>
                    <a:lstStyle/>
                    <a:p>
                      <a:pPr marL="0" marR="0" algn="ctr">
                        <a:spcBef>
                          <a:spcPts val="0"/>
                        </a:spcBef>
                        <a:spcAft>
                          <a:spcPts val="0"/>
                        </a:spcAft>
                      </a:pPr>
                      <a:r>
                        <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a:t>
            </a:r>
            <a:r>
              <a:rPr lang="en-US" sz="3600" dirty="0">
                <a:latin typeface="Segoe UI" panose="020B0502040204020203" pitchFamily="34" charset="0"/>
                <a:cs typeface="Segoe UI" panose="020B0502040204020203" pitchFamily="34" charset="0"/>
              </a:rPr>
              <a:t>Springfield </a:t>
            </a:r>
            <a:r>
              <a:rPr lang="en-US" sz="3600" dirty="0">
                <a:solidFill>
                  <a:schemeClr val="bg2"/>
                </a:solidFill>
                <a:latin typeface="Segoe UI" panose="020B0502040204020203" pitchFamily="34" charset="0"/>
                <a:cs typeface="Segoe UI" panose="020B0502040204020203" pitchFamily="34" charset="0"/>
              </a:rPr>
              <a:t>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latin typeface="Segoe UI" panose="020B0502040204020203" pitchFamily="34" charset="0"/>
                <a:cs typeface="Segoe UI" panose="020B0502040204020203" pitchFamily="34" charset="0"/>
              </a:rPr>
              <a:t>Springfield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a:spcBef>
                <a:spcPts val="600"/>
              </a:spcBef>
              <a:spcAft>
                <a:spcPts val="600"/>
              </a:spcAft>
            </a:pPr>
            <a:r>
              <a:rPr lang="en-US" sz="2000" b="1" dirty="0"/>
              <a:t>The per-capita dose administration rate (total doses) in Springfield and whether they have met or exceeded the statewide rate</a:t>
            </a:r>
          </a:p>
          <a:p>
            <a:pPr>
              <a:spcBef>
                <a:spcPts val="600"/>
              </a:spcBef>
              <a:spcAft>
                <a:spcPts val="600"/>
              </a:spcAft>
            </a:pPr>
            <a:r>
              <a:rPr lang="en-US" sz="2000" b="1" dirty="0"/>
              <a:t>The percentage of Springfield that has received a First Dose and whether they have met or exceeded the overall statewide average</a:t>
            </a:r>
          </a:p>
          <a:p>
            <a:pPr lvl="1">
              <a:spcBef>
                <a:spcPts val="600"/>
              </a:spcBef>
              <a:spcAft>
                <a:spcPts val="600"/>
              </a:spcAft>
            </a:pPr>
            <a:r>
              <a:rPr lang="en-US" sz="2000" dirty="0"/>
              <a:t>The percentage of </a:t>
            </a:r>
            <a:r>
              <a:rPr lang="en-US" sz="2000" b="1" dirty="0"/>
              <a:t>Age groups </a:t>
            </a:r>
            <a:r>
              <a:rPr lang="en-US" sz="2000" dirty="0"/>
              <a:t>that have received </a:t>
            </a:r>
            <a:r>
              <a:rPr lang="en-US" sz="2000" b="1" dirty="0"/>
              <a:t>a first dose </a:t>
            </a:r>
            <a:r>
              <a:rPr lang="en-US" sz="2000" dirty="0"/>
              <a:t>of vaccine and whether they have met or exceeded the </a:t>
            </a:r>
            <a:r>
              <a:rPr lang="en-US" sz="2000" b="1" dirty="0"/>
              <a:t>age-specific statewide averages </a:t>
            </a:r>
            <a:r>
              <a:rPr lang="en-US" sz="2000" dirty="0"/>
              <a:t>for Age group.</a:t>
            </a:r>
          </a:p>
          <a:p>
            <a:pPr lvl="1">
              <a:spcBef>
                <a:spcPts val="600"/>
              </a:spcBef>
              <a:spcAft>
                <a:spcPts val="600"/>
              </a:spcAft>
            </a:pPr>
            <a:r>
              <a:rPr lang="en-US" sz="2000" dirty="0"/>
              <a:t>The percentage of </a:t>
            </a:r>
            <a:r>
              <a:rPr lang="en-US" sz="2000" b="1" dirty="0"/>
              <a:t>Race/Ethnicity groups and Sex </a:t>
            </a:r>
            <a:r>
              <a:rPr lang="en-US" sz="2000" dirty="0"/>
              <a:t>that have received </a:t>
            </a:r>
            <a:r>
              <a:rPr lang="en-US" sz="2000" b="1" dirty="0"/>
              <a:t>a first dose </a:t>
            </a:r>
            <a:r>
              <a:rPr lang="en-US" sz="2000" dirty="0"/>
              <a:t>of vaccine and whether they have met or exceeded the overall statewide average.</a:t>
            </a:r>
          </a:p>
          <a:p>
            <a:pPr>
              <a:spcBef>
                <a:spcPts val="600"/>
              </a:spcBef>
              <a:spcAft>
                <a:spcPts val="600"/>
              </a:spcAft>
            </a:pPr>
            <a:r>
              <a:rPr lang="en-US" sz="2000" b="1" dirty="0"/>
              <a:t>The percentage of Springfield that has been Partially and Fully Vaccinated and whether they have met or exceeded the state averages</a:t>
            </a:r>
          </a:p>
          <a:p>
            <a:pPr lvl="1">
              <a:spcBef>
                <a:spcPts val="600"/>
              </a:spcBef>
              <a:spcAft>
                <a:spcPts val="600"/>
              </a:spcAft>
            </a:pPr>
            <a:r>
              <a:rPr lang="en-US" sz="2000" dirty="0"/>
              <a:t>The percentage of </a:t>
            </a:r>
            <a:r>
              <a:rPr lang="en-US" sz="2000" b="1" dirty="0"/>
              <a:t>Age groups </a:t>
            </a:r>
            <a:r>
              <a:rPr lang="en-US" sz="2000" dirty="0"/>
              <a:t>that has been partially and fully vaccinated and whether they have met or exceeded the </a:t>
            </a:r>
            <a:r>
              <a:rPr lang="en-US" sz="2000" b="1" dirty="0"/>
              <a:t>age-specific statewide averages</a:t>
            </a:r>
            <a:r>
              <a:rPr lang="en-US" sz="2000" dirty="0"/>
              <a:t> for Age group.</a:t>
            </a:r>
          </a:p>
          <a:p>
            <a:pPr lvl="1">
              <a:spcBef>
                <a:spcPts val="600"/>
              </a:spcBef>
              <a:spcAft>
                <a:spcPts val="600"/>
              </a:spcAft>
            </a:pPr>
            <a:r>
              <a:rPr lang="en-US" sz="2000" dirty="0"/>
              <a:t>The percentage of </a:t>
            </a:r>
            <a:r>
              <a:rPr lang="en-US" sz="2000" b="1" dirty="0"/>
              <a:t>Race/Ethnicity groups and Sex </a:t>
            </a:r>
            <a:r>
              <a:rPr lang="en-US" sz="2000" dirty="0"/>
              <a:t>that has been partially and fully vaccinated and whether they have met or exceeded the overall state averages.</a:t>
            </a:r>
          </a:p>
          <a:p>
            <a:pPr marL="0" indent="0">
              <a:spcBef>
                <a:spcPts val="600"/>
              </a:spcBef>
              <a:spcAft>
                <a:spcPts val="600"/>
              </a:spcAft>
              <a:buNone/>
            </a:pPr>
            <a:r>
              <a:rPr lang="en-US" sz="2900" u="sng" dirty="0"/>
              <a:t>Community with highest burden</a:t>
            </a:r>
          </a:p>
          <a:p>
            <a:pPr marL="285750" indent="-285750">
              <a:spcBef>
                <a:spcPts val="600"/>
              </a:spcBef>
              <a:spcAft>
                <a:spcPts val="600"/>
              </a:spcAft>
            </a:pPr>
            <a:r>
              <a:rPr lang="en-US" sz="2000" b="1" dirty="0"/>
              <a:t>Decrease risk levels from red towards grey in Springfield 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2667000"/>
          </a:xfrm>
        </p:spPr>
        <p:txBody>
          <a:bodyPr/>
          <a:lstStyle/>
          <a:p>
            <a:pPr algn="ctr"/>
            <a:r>
              <a:rPr lang="en-US" sz="2400" dirty="0">
                <a:latin typeface="Segoe UI" panose="020B0502040204020203" pitchFamily="34" charset="0"/>
              </a:rPr>
              <a:t>Total Doses and Dose Administration Rate/100,000 </a:t>
            </a:r>
            <a:br>
              <a:rPr lang="en-US" sz="2400" dirty="0">
                <a:latin typeface="Segoe UI" panose="020B0502040204020203" pitchFamily="34" charset="0"/>
              </a:rPr>
            </a:br>
            <a:r>
              <a:rPr lang="en-US" sz="2400" dirty="0">
                <a:latin typeface="Segoe UI" panose="020B0502040204020203" pitchFamily="34" charset="0"/>
              </a:rPr>
              <a:t>for </a:t>
            </a:r>
            <a:r>
              <a:rPr lang="en-US" sz="2400" dirty="0">
                <a:latin typeface="Segoe UI" panose="020B0502040204020203" pitchFamily="34" charset="0"/>
                <a:cs typeface="Segoe UI" panose="020B0502040204020203" pitchFamily="34" charset="0"/>
              </a:rPr>
              <a:t>Springfield</a:t>
            </a:r>
            <a:r>
              <a:rPr lang="en-US" sz="2400" dirty="0"/>
              <a:t> </a:t>
            </a:r>
            <a:r>
              <a:rPr lang="en-US" sz="2400" dirty="0">
                <a:latin typeface="Segoe UI" panose="020B0502040204020203" pitchFamily="34" charset="0"/>
              </a:rPr>
              <a:t>Compared to Statewide as of 3/17/2021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23781276"/>
              </p:ext>
            </p:extLst>
          </p:nvPr>
        </p:nvGraphicFramePr>
        <p:xfrm>
          <a:off x="1071303" y="2622822"/>
          <a:ext cx="9055735" cy="220374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93867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effectLst/>
                          <a:latin typeface="+mn-lt"/>
                        </a:rPr>
                        <a:t>Community</a:t>
                      </a:r>
                    </a:p>
                    <a:p>
                      <a:pPr marL="0" marR="0" algn="ctr">
                        <a:spcBef>
                          <a:spcPts val="0"/>
                        </a:spcBef>
                        <a:spcAft>
                          <a:spcPts val="0"/>
                        </a:spcAft>
                      </a:pPr>
                      <a:r>
                        <a:rPr lang="en-US" sz="1600" dirty="0">
                          <a:solidFill>
                            <a:schemeClr val="tx1"/>
                          </a:solidFill>
                          <a:effectLst/>
                          <a:latin typeface="+mn-lt"/>
                        </a:rPr>
                        <a:t> </a:t>
                      </a:r>
                      <a:endParaRPr lang="en-US" sz="16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629502">
                <a:tc>
                  <a:txBody>
                    <a:bodyPr/>
                    <a:lstStyle/>
                    <a:p>
                      <a:pPr marL="0" marR="0" algn="ctr">
                        <a:spcBef>
                          <a:spcPts val="0"/>
                        </a:spcBef>
                        <a:spcAft>
                          <a:spcPts val="0"/>
                        </a:spcAft>
                      </a:pPr>
                      <a:r>
                        <a:rPr lang="en-US" sz="1600" b="1" dirty="0">
                          <a:solidFill>
                            <a:schemeClr val="tx1"/>
                          </a:solidFill>
                        </a:rPr>
                        <a:t>Springfield</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600" b="0" i="0" u="none" strike="noStrike" dirty="0">
                          <a:solidFill>
                            <a:srgbClr val="000000"/>
                          </a:solidFill>
                          <a:effectLst/>
                          <a:latin typeface="Calibri" panose="020F0502020204030204" pitchFamily="34" charset="0"/>
                        </a:rPr>
                        <a:t>                                       38,197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600" b="0" i="0" u="none" strike="noStrike" dirty="0">
                          <a:solidFill>
                            <a:srgbClr val="000000"/>
                          </a:solidFill>
                          <a:effectLst/>
                          <a:latin typeface="Calibri" panose="020F0502020204030204" pitchFamily="34" charset="0"/>
                        </a:rPr>
                        <a:t>                                                  24,446.9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494468027"/>
                  </a:ext>
                </a:extLst>
              </a:tr>
              <a:tr h="635562">
                <a:tc>
                  <a:txBody>
                    <a:bodyPr/>
                    <a:lstStyle/>
                    <a:p>
                      <a:pPr marL="0" marR="0" algn="ctr">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600" b="0" i="0" u="none" strike="noStrike" dirty="0">
                          <a:solidFill>
                            <a:srgbClr val="000000"/>
                          </a:solidFill>
                          <a:effectLst/>
                          <a:latin typeface="Calibri" panose="020F0502020204030204" pitchFamily="34" charset="0"/>
                        </a:rPr>
                        <a:t>                                 2,671,928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600" b="0" i="0" u="none" strike="noStrike" dirty="0">
                          <a:solidFill>
                            <a:srgbClr val="000000"/>
                          </a:solidFill>
                          <a:effectLst/>
                          <a:latin typeface="Calibri" panose="020F0502020204030204" pitchFamily="34" charset="0"/>
                        </a:rPr>
                        <a:t>                                                  38,365.6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15081" y="5791201"/>
            <a:ext cx="12161838" cy="584775"/>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
        <p:nvSpPr>
          <p:cNvPr id="6" name="TextBox 5">
            <a:extLst>
              <a:ext uri="{FF2B5EF4-FFF2-40B4-BE49-F238E27FC236}">
                <a16:creationId xmlns:a16="http://schemas.microsoft.com/office/drawing/2014/main" id="{1969D6DE-8958-4FC5-99C7-55A7F881A900}"/>
              </a:ext>
            </a:extLst>
          </p:cNvPr>
          <p:cNvSpPr txBox="1"/>
          <p:nvPr/>
        </p:nvSpPr>
        <p:spPr>
          <a:xfrm>
            <a:off x="377942" y="1060722"/>
            <a:ext cx="10975858" cy="1631216"/>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endParaRPr lang="en-US" sz="2400" b="1" u="sng" dirty="0">
              <a:solidFill>
                <a:prstClr val="black"/>
              </a:solidFill>
              <a:latin typeface="Calibri" panose="020F0502020204030204"/>
            </a:endParaRPr>
          </a:p>
          <a:p>
            <a:pPr marL="742950" lvl="1" indent="-285750">
              <a:buFont typeface="Arial" panose="020B0604020202020204" pitchFamily="34" charset="0"/>
              <a:buChar char="•"/>
              <a:defRPr/>
            </a:pPr>
            <a:r>
              <a:rPr lang="en-US" sz="1400" dirty="0">
                <a:solidFill>
                  <a:prstClr val="black"/>
                </a:solidFill>
                <a:latin typeface="Calibri" panose="020F0502020204030204"/>
              </a:rPr>
              <a:t>Per-capita dose administration rate for Springfield</a:t>
            </a:r>
            <a:r>
              <a:rPr lang="en-US" sz="1400" dirty="0">
                <a:solidFill>
                  <a:srgbClr val="0F1C32"/>
                </a:solidFill>
                <a:latin typeface="Calibri" panose="020F0502020204030204"/>
              </a:rPr>
              <a:t> compared to the overall state rate of </a:t>
            </a:r>
            <a:r>
              <a:rPr lang="en-US" sz="1600" b="1" dirty="0">
                <a:solidFill>
                  <a:srgbClr val="5B9BD5">
                    <a:lumMod val="75000"/>
                  </a:srgbClr>
                </a:solidFill>
                <a:latin typeface="Calibri" panose="020F0502020204030204"/>
              </a:rPr>
              <a:t>38,365.6 per 100,000.</a:t>
            </a:r>
          </a:p>
          <a:p>
            <a:pPr marL="742950" lvl="1" indent="-285750">
              <a:buFont typeface="Arial" panose="020B0604020202020204" pitchFamily="34" charset="0"/>
              <a:buChar char="•"/>
              <a:defRPr/>
            </a:pPr>
            <a:r>
              <a:rPr lang="en-US" sz="1400" dirty="0">
                <a:solidFill>
                  <a:prstClr val="black"/>
                </a:solidFill>
                <a:latin typeface="Calibri" panose="020F0502020204030204"/>
              </a:rPr>
              <a:t>Springfield has not met or exceeded the overall state average.</a:t>
            </a:r>
          </a:p>
          <a:p>
            <a:pPr lvl="1">
              <a:defRPr/>
            </a:pPr>
            <a:endParaRPr lang="en-US" b="1" dirty="0">
              <a:solidFill>
                <a:srgbClr val="5B9BD5">
                  <a:lumMod val="75000"/>
                </a:srgbClr>
              </a:solidFill>
              <a:latin typeface="Calibri" panose="020F0502020204030204"/>
            </a:endParaRPr>
          </a:p>
          <a:p>
            <a:pPr lvl="1">
              <a:defRPr/>
            </a:pPr>
            <a:endParaRPr lang="en-US" dirty="0">
              <a:solidFill>
                <a:prstClr val="black"/>
              </a:solidFill>
              <a:latin typeface="Calibri" panose="020F0502020204030204"/>
            </a:endParaRPr>
          </a:p>
          <a:p>
            <a:pPr>
              <a:defRPr/>
            </a:pPr>
            <a:endParaRPr lang="en-US" dirty="0">
              <a:solidFill>
                <a:prstClr val="black"/>
              </a:solidFill>
              <a:latin typeface="Calibri" panose="020F0502020204030204"/>
            </a:endParaRP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424609082"/>
              </p:ext>
            </p:extLst>
          </p:nvPr>
        </p:nvGraphicFramePr>
        <p:xfrm>
          <a:off x="394834" y="3993981"/>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b="1" dirty="0">
                          <a:solidFill>
                            <a:schemeClr val="tx1"/>
                          </a:solidFill>
                        </a:rPr>
                        <a:t>Springfield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9,363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14,489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793,042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972,103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9127" y="815421"/>
            <a:ext cx="12161838" cy="1538883"/>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Springfield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300" b="1" dirty="0">
                <a:solidFill>
                  <a:srgbClr val="5B9BD5">
                    <a:lumMod val="75000"/>
                  </a:srgbClr>
                </a:solidFill>
                <a:latin typeface="Calibri"/>
              </a:rPr>
              <a:t>25.3%.</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Springfield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300" b="1" dirty="0">
                <a:solidFill>
                  <a:srgbClr val="5B9BD5">
                    <a:lumMod val="75000"/>
                  </a:srgbClr>
                </a:solidFill>
                <a:latin typeface="Calibri"/>
              </a:rPr>
              <a:t>11.4%.</a:t>
            </a:r>
          </a:p>
          <a:p>
            <a:pPr marL="742950" lvl="1" indent="-285750">
              <a:buFont typeface="Arial" panose="020B0604020202020204" pitchFamily="34" charset="0"/>
              <a:buChar char="•"/>
            </a:pPr>
            <a:r>
              <a:rPr lang="en-US" sz="1300" dirty="0">
                <a:solidFill>
                  <a:srgbClr val="0F1C32"/>
                </a:solidFill>
                <a:latin typeface="Calibri"/>
              </a:rPr>
              <a:t>The percentage of Springfield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300" b="1" dirty="0">
                <a:solidFill>
                  <a:srgbClr val="5B9BD5">
                    <a:lumMod val="75000"/>
                  </a:srgbClr>
                </a:solidFill>
                <a:latin typeface="Calibri"/>
              </a:rPr>
              <a:t>14.0%</a:t>
            </a:r>
            <a:r>
              <a:rPr lang="en-US" sz="1300" b="1" dirty="0">
                <a:solidFill>
                  <a:srgbClr val="0F1C32"/>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Springfield has not met or exceeded the overall state averages in any of the three metrics.</a:t>
            </a:r>
          </a:p>
        </p:txBody>
      </p:sp>
      <p:sp>
        <p:nvSpPr>
          <p:cNvPr id="9" name="TextBox 8">
            <a:extLst>
              <a:ext uri="{FF2B5EF4-FFF2-40B4-BE49-F238E27FC236}">
                <a16:creationId xmlns:a16="http://schemas.microsoft.com/office/drawing/2014/main" id="{3A489F78-B6D5-4ADD-B2B8-0997EDB07603}"/>
              </a:ext>
            </a:extLst>
          </p:cNvPr>
          <p:cNvSpPr txBox="1"/>
          <p:nvPr/>
        </p:nvSpPr>
        <p:spPr>
          <a:xfrm>
            <a:off x="18289" y="5844443"/>
            <a:ext cx="12158631"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101200307"/>
              </p:ext>
            </p:extLst>
          </p:nvPr>
        </p:nvGraphicFramePr>
        <p:xfrm>
          <a:off x="3132312" y="2467406"/>
          <a:ext cx="5927376" cy="119634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211065">
                <a:tc>
                  <a:txBody>
                    <a:bodyPr/>
                    <a:lstStyle/>
                    <a:p>
                      <a:pPr marL="0" marR="0" algn="ctr">
                        <a:spcBef>
                          <a:spcPts val="0"/>
                        </a:spcBef>
                        <a:spcAft>
                          <a:spcPts val="0"/>
                        </a:spcAft>
                      </a:pPr>
                      <a:r>
                        <a:rPr lang="en-US" sz="1400" b="1" dirty="0">
                          <a:solidFill>
                            <a:schemeClr val="tx1"/>
                          </a:solidFill>
                        </a:rPr>
                        <a:t>Springfield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23,852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1,765,145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dirty="0">
                <a:latin typeface="Segoe UI" panose="020B0502040204020203" pitchFamily="34" charset="0"/>
              </a:rPr>
              <a:t>Count and Percentage of Population for First Dose, Partially, and Fully Vaccinated for </a:t>
            </a:r>
            <a:r>
              <a:rPr lang="en-US" sz="2000" dirty="0">
                <a:latin typeface="Segoe UI" panose="020B0502040204020203" pitchFamily="34" charset="0"/>
                <a:cs typeface="Segoe UI" panose="020B0502040204020203" pitchFamily="34" charset="0"/>
              </a:rPr>
              <a:t>Springfield</a:t>
            </a:r>
            <a:r>
              <a:rPr lang="en-US" sz="2000" dirty="0"/>
              <a:t> </a:t>
            </a:r>
            <a:r>
              <a:rPr lang="en-US" sz="2000" dirty="0">
                <a:latin typeface="Segoe UI" panose="020B0502040204020203" pitchFamily="34" charset="0"/>
              </a:rPr>
              <a:t>Compared to Statewide as of </a:t>
            </a:r>
            <a:r>
              <a:rPr lang="en-US" sz="2000" dirty="0">
                <a:solidFill>
                  <a:schemeClr val="bg1">
                    <a:lumMod val="95000"/>
                  </a:schemeClr>
                </a:solidFill>
                <a:latin typeface="Segoe UI" panose="020B0502040204020203" pitchFamily="34" charset="0"/>
              </a:rPr>
              <a:t>3/17/2021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Springfield Compared to Statewide as of 3/17/2021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206482" y="957129"/>
            <a:ext cx="10945654" cy="2369880"/>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                                                                                                                                                                                                                                </a:t>
            </a:r>
            <a:endParaRPr lang="en-US" sz="1600" b="1" dirty="0">
              <a:solidFill>
                <a:srgbClr val="0F1C32"/>
              </a:solidFill>
              <a:latin typeface="Calibri"/>
            </a:endParaRPr>
          </a:p>
          <a:p>
            <a:pPr marL="1257300" lvl="2" indent="-342900">
              <a:buFont typeface="Arial" panose="020B0604020202020204" pitchFamily="34" charset="0"/>
              <a:buChar char="•"/>
              <a:defRPr/>
            </a:pPr>
            <a:r>
              <a:rPr lang="en-US" sz="2000" b="1" dirty="0">
                <a:solidFill>
                  <a:srgbClr val="5B9BD5">
                    <a:lumMod val="75000"/>
                  </a:srgbClr>
                </a:solidFill>
                <a:latin typeface="Calibri"/>
              </a:rPr>
              <a:t>16.4</a:t>
            </a:r>
            <a:r>
              <a:rPr kumimoji="0" lang="en-US" sz="2000" b="1" i="0" u="none" strike="noStrike" kern="1200" cap="none" spc="0" normalizeH="0" baseline="0" noProof="0" dirty="0">
                <a:ln>
                  <a:noFill/>
                </a:ln>
                <a:solidFill>
                  <a:srgbClr val="5B9BD5">
                    <a:lumMod val="75000"/>
                  </a:srgbClr>
                </a:solidFill>
                <a:effectLst/>
                <a:uLnTx/>
                <a:uFillTx/>
                <a:latin typeface="Calibri"/>
                <a:ea typeface="+mn-ea"/>
                <a:cs typeface="+mn-cs"/>
              </a:rPr>
              <a:t>% </a:t>
            </a:r>
            <a:r>
              <a:rPr kumimoji="0" lang="en-US" sz="1600" b="1" i="0" u="none" strike="noStrike" kern="1200" cap="none" spc="0" normalizeH="0" baseline="0" noProof="0" dirty="0">
                <a:ln>
                  <a:noFill/>
                </a:ln>
                <a:solidFill>
                  <a:srgbClr val="0F1C32"/>
                </a:solidFill>
                <a:effectLst/>
                <a:uLnTx/>
                <a:uFillTx/>
                <a:latin typeface="Calibri"/>
                <a:ea typeface="+mn-ea"/>
                <a:cs typeface="+mn-cs"/>
              </a:rPr>
              <a:t>for ages 0-64</a:t>
            </a:r>
          </a:p>
          <a:p>
            <a:pPr marL="1257300" lvl="2" indent="-342900">
              <a:buFont typeface="Arial" panose="020B0604020202020204" pitchFamily="34" charset="0"/>
              <a:buChar char="•"/>
            </a:pPr>
            <a:r>
              <a:rPr lang="en-US" sz="2000" b="1" dirty="0">
                <a:solidFill>
                  <a:srgbClr val="5B9BD5">
                    <a:lumMod val="75000"/>
                  </a:srgbClr>
                </a:solidFill>
                <a:latin typeface="Calibri"/>
              </a:rPr>
              <a:t>63.2% </a:t>
            </a:r>
            <a:r>
              <a:rPr lang="en-US" sz="1600" b="1" dirty="0">
                <a:solidFill>
                  <a:srgbClr val="0F1C32"/>
                </a:solidFill>
                <a:latin typeface="Calibri"/>
              </a:rPr>
              <a:t>for ages 65-74</a:t>
            </a:r>
          </a:p>
          <a:p>
            <a:pPr marL="1257300" lvl="2" indent="-342900">
              <a:buFont typeface="Arial" panose="020B0604020202020204" pitchFamily="34" charset="0"/>
              <a:buChar char="•"/>
            </a:pPr>
            <a:r>
              <a:rPr lang="en-US" sz="2000" b="1" dirty="0">
                <a:solidFill>
                  <a:srgbClr val="5B9BD5">
                    <a:lumMod val="75000"/>
                  </a:srgbClr>
                </a:solidFill>
                <a:latin typeface="Calibri"/>
              </a:rPr>
              <a:t>78.0%</a:t>
            </a:r>
            <a:r>
              <a:rPr lang="en-US" sz="2000" b="1" dirty="0">
                <a:solidFill>
                  <a:srgbClr val="0F1C32"/>
                </a:solidFill>
                <a:latin typeface="Calibri"/>
              </a:rPr>
              <a:t> </a:t>
            </a:r>
            <a:r>
              <a:rPr lang="en-US" sz="1600" b="1" dirty="0">
                <a:solidFill>
                  <a:srgbClr val="0F1C32"/>
                </a:solidFill>
                <a:latin typeface="Calibri"/>
              </a:rPr>
              <a:t>for ages 75+</a:t>
            </a:r>
            <a:endParaRPr lang="en-US" sz="1600" b="1" dirty="0">
              <a:solidFill>
                <a:srgbClr val="5B9BD5">
                  <a:lumMod val="75000"/>
                </a:srgbClr>
              </a:solidFill>
              <a:latin typeface="Calibri"/>
            </a:endParaRP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endParaRPr lang="en-US" sz="1600" b="1" dirty="0">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2487088363"/>
              </p:ext>
            </p:extLst>
          </p:nvPr>
        </p:nvGraphicFramePr>
        <p:xfrm>
          <a:off x="964963" y="3369738"/>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300"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300"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30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833446286"/>
                  </a:ext>
                </a:extLst>
              </a:tr>
              <a:tr h="57627">
                <a:tc>
                  <a:txBody>
                    <a:bodyPr/>
                    <a:lstStyle/>
                    <a:p>
                      <a:pPr marL="0" marR="0" algn="ctr">
                        <a:spcBef>
                          <a:spcPts val="0"/>
                        </a:spcBef>
                        <a:spcAft>
                          <a:spcPts val="0"/>
                        </a:spcAft>
                      </a:pPr>
                      <a:r>
                        <a:rPr lang="en-US" sz="1400" b="1" dirty="0">
                          <a:solidFill>
                            <a:schemeClr val="tx1"/>
                          </a:solidFill>
                        </a:rPr>
                        <a:t>Springfield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13,717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10.1%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            5,299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43.6%</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            4,836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60.6%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949,219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16.4%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        431,424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        384,502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78.0%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3/17/2021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493092308"/>
              </p:ext>
            </p:extLst>
          </p:nvPr>
        </p:nvGraphicFramePr>
        <p:xfrm>
          <a:off x="94643" y="4007677"/>
          <a:ext cx="12002713" cy="1381856"/>
        </p:xfrm>
        <a:graphic>
          <a:graphicData uri="http://schemas.openxmlformats.org/drawingml/2006/table">
            <a:tbl>
              <a:tblPr firstRow="1" firstCol="1" bandRow="1">
                <a:tableStyleId>{5C22544A-7EE6-4342-B048-85BDC9FD1C3A}</a:tableStyleId>
              </a:tblPr>
              <a:tblGrid>
                <a:gridCol w="1135102">
                  <a:extLst>
                    <a:ext uri="{9D8B030D-6E8A-4147-A177-3AD203B41FA5}">
                      <a16:colId xmlns:a16="http://schemas.microsoft.com/office/drawing/2014/main" val="4075951014"/>
                    </a:ext>
                  </a:extLst>
                </a:gridCol>
                <a:gridCol w="557882">
                  <a:extLst>
                    <a:ext uri="{9D8B030D-6E8A-4147-A177-3AD203B41FA5}">
                      <a16:colId xmlns:a16="http://schemas.microsoft.com/office/drawing/2014/main" val="3719797945"/>
                    </a:ext>
                  </a:extLst>
                </a:gridCol>
                <a:gridCol w="864746">
                  <a:extLst>
                    <a:ext uri="{9D8B030D-6E8A-4147-A177-3AD203B41FA5}">
                      <a16:colId xmlns:a16="http://schemas.microsoft.com/office/drawing/2014/main" val="2111895905"/>
                    </a:ext>
                  </a:extLst>
                </a:gridCol>
                <a:gridCol w="624148">
                  <a:extLst>
                    <a:ext uri="{9D8B030D-6E8A-4147-A177-3AD203B41FA5}">
                      <a16:colId xmlns:a16="http://schemas.microsoft.com/office/drawing/2014/main" val="1228260744"/>
                    </a:ext>
                  </a:extLst>
                </a:gridCol>
                <a:gridCol w="896032">
                  <a:extLst>
                    <a:ext uri="{9D8B030D-6E8A-4147-A177-3AD203B41FA5}">
                      <a16:colId xmlns:a16="http://schemas.microsoft.com/office/drawing/2014/main" val="3870552715"/>
                    </a:ext>
                  </a:extLst>
                </a:gridCol>
                <a:gridCol w="483136">
                  <a:extLst>
                    <a:ext uri="{9D8B030D-6E8A-4147-A177-3AD203B41FA5}">
                      <a16:colId xmlns:a16="http://schemas.microsoft.com/office/drawing/2014/main" val="2196486683"/>
                    </a:ext>
                  </a:extLst>
                </a:gridCol>
                <a:gridCol w="875183">
                  <a:extLst>
                    <a:ext uri="{9D8B030D-6E8A-4147-A177-3AD203B41FA5}">
                      <a16:colId xmlns:a16="http://schemas.microsoft.com/office/drawing/2014/main" val="2808071338"/>
                    </a:ext>
                  </a:extLst>
                </a:gridCol>
                <a:gridCol w="513328">
                  <a:extLst>
                    <a:ext uri="{9D8B030D-6E8A-4147-A177-3AD203B41FA5}">
                      <a16:colId xmlns:a16="http://schemas.microsoft.com/office/drawing/2014/main" val="2266782108"/>
                    </a:ext>
                  </a:extLst>
                </a:gridCol>
                <a:gridCol w="833107">
                  <a:extLst>
                    <a:ext uri="{9D8B030D-6E8A-4147-A177-3AD203B41FA5}">
                      <a16:colId xmlns:a16="http://schemas.microsoft.com/office/drawing/2014/main" val="1400057223"/>
                    </a:ext>
                  </a:extLst>
                </a:gridCol>
                <a:gridCol w="589066">
                  <a:extLst>
                    <a:ext uri="{9D8B030D-6E8A-4147-A177-3AD203B41FA5}">
                      <a16:colId xmlns:a16="http://schemas.microsoft.com/office/drawing/2014/main" val="607151320"/>
                    </a:ext>
                  </a:extLst>
                </a:gridCol>
                <a:gridCol w="849939">
                  <a:extLst>
                    <a:ext uri="{9D8B030D-6E8A-4147-A177-3AD203B41FA5}">
                      <a16:colId xmlns:a16="http://schemas.microsoft.com/office/drawing/2014/main" val="1732447710"/>
                    </a:ext>
                  </a:extLst>
                </a:gridCol>
                <a:gridCol w="601228">
                  <a:extLst>
                    <a:ext uri="{9D8B030D-6E8A-4147-A177-3AD203B41FA5}">
                      <a16:colId xmlns:a16="http://schemas.microsoft.com/office/drawing/2014/main" val="1497268532"/>
                    </a:ext>
                  </a:extLst>
                </a:gridCol>
                <a:gridCol w="736791">
                  <a:extLst>
                    <a:ext uri="{9D8B030D-6E8A-4147-A177-3AD203B41FA5}">
                      <a16:colId xmlns:a16="http://schemas.microsoft.com/office/drawing/2014/main" val="743602275"/>
                    </a:ext>
                  </a:extLst>
                </a:gridCol>
                <a:gridCol w="488083">
                  <a:extLst>
                    <a:ext uri="{9D8B030D-6E8A-4147-A177-3AD203B41FA5}">
                      <a16:colId xmlns:a16="http://schemas.microsoft.com/office/drawing/2014/main" val="1994207196"/>
                    </a:ext>
                  </a:extLst>
                </a:gridCol>
                <a:gridCol w="841522">
                  <a:extLst>
                    <a:ext uri="{9D8B030D-6E8A-4147-A177-3AD203B41FA5}">
                      <a16:colId xmlns:a16="http://schemas.microsoft.com/office/drawing/2014/main" val="3921377560"/>
                    </a:ext>
                  </a:extLst>
                </a:gridCol>
                <a:gridCol w="592956">
                  <a:extLst>
                    <a:ext uri="{9D8B030D-6E8A-4147-A177-3AD203B41FA5}">
                      <a16:colId xmlns:a16="http://schemas.microsoft.com/office/drawing/2014/main" val="3578839088"/>
                    </a:ext>
                  </a:extLst>
                </a:gridCol>
                <a:gridCol w="520464">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66381">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24494967"/>
                  </a:ext>
                </a:extLst>
              </a:tr>
              <a:tr h="195628">
                <a:tc>
                  <a:txBody>
                    <a:bodyPr/>
                    <a:lstStyle/>
                    <a:p>
                      <a:pPr marL="0" marR="0" algn="ctr">
                        <a:spcBef>
                          <a:spcPts val="0"/>
                        </a:spcBef>
                        <a:spcAft>
                          <a:spcPts val="0"/>
                        </a:spcAft>
                      </a:pPr>
                      <a:r>
                        <a:rPr lang="en-US" sz="1100" b="1" dirty="0">
                          <a:solidFill>
                            <a:schemeClr val="tx1"/>
                          </a:solidFill>
                        </a:rPr>
                        <a:t>Springfield</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548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3,029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10.2%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4,656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261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9,823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23.7%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2,985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2,513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extLst>
                  <a:ext uri="{0D108BD9-81ED-4DB2-BD59-A6C34878D82A}">
                    <a16:rowId xmlns:a16="http://schemas.microsoft.com/office/drawing/2014/main" val="1702797656"/>
                  </a:ext>
                </a:extLst>
              </a:tr>
              <a:tr h="195628">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900" b="1" i="0" u="none" strike="noStrike" dirty="0">
                          <a:solidFill>
                            <a:srgbClr val="000000"/>
                          </a:solidFill>
                          <a:effectLst/>
                          <a:latin typeface="Calibri" panose="020F0502020204030204" pitchFamily="34" charset="0"/>
                        </a:rPr>
                        <a:t>          </a:t>
                      </a:r>
                      <a:r>
                        <a:rPr lang="en-US" sz="900" b="0" i="0" u="none" strike="noStrike" dirty="0">
                          <a:solidFill>
                            <a:srgbClr val="000000"/>
                          </a:solidFill>
                          <a:effectLst/>
                          <a:latin typeface="Calibri" panose="020F0502020204030204" pitchFamily="34" charset="0"/>
                        </a:rPr>
                        <a:t>1,546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900" b="1" i="0" u="none" strike="noStrike" dirty="0">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900" b="1" i="0" u="none" strike="noStrike" dirty="0">
                          <a:solidFill>
                            <a:srgbClr val="000000"/>
                          </a:solidFill>
                          <a:effectLst/>
                          <a:latin typeface="Calibri" panose="020F0502020204030204" pitchFamily="34" charset="0"/>
                        </a:rPr>
                        <a:t>       </a:t>
                      </a:r>
                      <a:r>
                        <a:rPr lang="en-US" sz="900" b="0" i="0" u="none" strike="noStrike" dirty="0">
                          <a:solidFill>
                            <a:srgbClr val="000000"/>
                          </a:solidFill>
                          <a:effectLst/>
                          <a:latin typeface="Calibri" panose="020F0502020204030204" pitchFamily="34" charset="0"/>
                        </a:rPr>
                        <a:t>72,800</a:t>
                      </a:r>
                      <a:r>
                        <a:rPr lang="en-US" sz="9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900" b="1" i="0" u="none" strike="noStrike" dirty="0">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900" b="1" i="0" u="none" strike="noStrike" dirty="0">
                          <a:solidFill>
                            <a:srgbClr val="000000"/>
                          </a:solidFill>
                          <a:effectLst/>
                          <a:latin typeface="Calibri" panose="020F0502020204030204" pitchFamily="34" charset="0"/>
                        </a:rPr>
                        <a:t>     </a:t>
                      </a:r>
                      <a:r>
                        <a:rPr lang="en-US" sz="900" b="0" i="0" u="none" strike="noStrike" dirty="0">
                          <a:solidFill>
                            <a:srgbClr val="000000"/>
                          </a:solidFill>
                          <a:effectLst/>
                          <a:latin typeface="Calibri" panose="020F0502020204030204" pitchFamily="34" charset="0"/>
                        </a:rPr>
                        <a:t>86,327</a:t>
                      </a:r>
                      <a:r>
                        <a:rPr lang="en-US" sz="9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900" b="1" i="0" u="none" strike="noStrike" dirty="0">
                          <a:solidFill>
                            <a:srgbClr val="000000"/>
                          </a:solidFill>
                          <a:effectLst/>
                          <a:latin typeface="Calibri" panose="020F0502020204030204" pitchFamily="34" charset="0"/>
                        </a:rPr>
                        <a:t>17.0%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900" b="1" i="0" u="none" strike="noStrike" dirty="0">
                          <a:solidFill>
                            <a:srgbClr val="000000"/>
                          </a:solidFill>
                          <a:effectLst/>
                          <a:latin typeface="Calibri" panose="020F0502020204030204" pitchFamily="34" charset="0"/>
                        </a:rPr>
                        <a:t>       </a:t>
                      </a:r>
                      <a:r>
                        <a:rPr lang="en-US" sz="900" b="0" i="0" u="none" strike="noStrike" dirty="0">
                          <a:solidFill>
                            <a:srgbClr val="000000"/>
                          </a:solidFill>
                          <a:effectLst/>
                          <a:latin typeface="Calibri" panose="020F0502020204030204" pitchFamily="34" charset="0"/>
                        </a:rPr>
                        <a:t>84,580</a:t>
                      </a:r>
                      <a:r>
                        <a:rPr lang="en-US" sz="9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900" b="1"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900" b="1" i="0" u="none" strike="noStrike" dirty="0">
                          <a:solidFill>
                            <a:srgbClr val="000000"/>
                          </a:solidFill>
                          <a:effectLst/>
                          <a:latin typeface="Calibri" panose="020F0502020204030204" pitchFamily="34" charset="0"/>
                        </a:rPr>
                        <a:t>       </a:t>
                      </a:r>
                      <a:r>
                        <a:rPr lang="en-US" sz="900" b="0" i="0" u="none" strike="noStrike" dirty="0">
                          <a:solidFill>
                            <a:srgbClr val="000000"/>
                          </a:solidFill>
                          <a:effectLst/>
                          <a:latin typeface="Calibri" panose="020F0502020204030204" pitchFamily="34" charset="0"/>
                        </a:rPr>
                        <a:t>28,978</a:t>
                      </a:r>
                      <a:r>
                        <a:rPr lang="en-US" sz="9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900" b="1"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900" b="1" i="0" u="none" strike="noStrike" dirty="0">
                          <a:solidFill>
                            <a:srgbClr val="000000"/>
                          </a:solidFill>
                          <a:effectLst/>
                          <a:latin typeface="Calibri" panose="020F0502020204030204" pitchFamily="34" charset="0"/>
                        </a:rPr>
                        <a:t>          </a:t>
                      </a:r>
                      <a:r>
                        <a:rPr lang="en-US" sz="900" b="0" i="0" u="none" strike="noStrike" dirty="0">
                          <a:solidFill>
                            <a:srgbClr val="000000"/>
                          </a:solidFill>
                          <a:effectLst/>
                          <a:latin typeface="Calibri" panose="020F0502020204030204" pitchFamily="34" charset="0"/>
                        </a:rPr>
                        <a:t>922</a:t>
                      </a:r>
                      <a:r>
                        <a:rPr lang="en-US" sz="9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900" b="1" i="0" u="none" strike="noStrike" dirty="0">
                          <a:solidFill>
                            <a:srgbClr val="000000"/>
                          </a:solidFill>
                          <a:effectLst/>
                          <a:latin typeface="Calibri" panose="020F0502020204030204" pitchFamily="34" charset="0"/>
                        </a:rPr>
                        <a:t>34.2%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900" b="0" i="0" u="none" strike="noStrike" dirty="0">
                          <a:solidFill>
                            <a:srgbClr val="000000"/>
                          </a:solidFill>
                          <a:effectLst/>
                          <a:latin typeface="Calibri" panose="020F0502020204030204" pitchFamily="34" charset="0"/>
                        </a:rPr>
                        <a:t>1,271,919</a:t>
                      </a:r>
                      <a:r>
                        <a:rPr lang="en-US" sz="9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900" b="1" i="0" u="none" strike="noStrike" dirty="0">
                          <a:solidFill>
                            <a:srgbClr val="000000"/>
                          </a:solidFill>
                          <a:effectLst/>
                          <a:latin typeface="Calibri" panose="020F0502020204030204" pitchFamily="34" charset="0"/>
                        </a:rPr>
                        <a:t>25.7%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900" b="1" i="0" u="none" strike="noStrike" dirty="0">
                          <a:solidFill>
                            <a:srgbClr val="000000"/>
                          </a:solidFill>
                          <a:effectLst/>
                          <a:latin typeface="Calibri" panose="020F0502020204030204" pitchFamily="34" charset="0"/>
                        </a:rPr>
                        <a:t>          </a:t>
                      </a:r>
                      <a:r>
                        <a:rPr lang="en-US" sz="900" b="0" i="0" u="none" strike="noStrike" dirty="0">
                          <a:solidFill>
                            <a:srgbClr val="000000"/>
                          </a:solidFill>
                          <a:effectLst/>
                          <a:latin typeface="Calibri" panose="020F0502020204030204" pitchFamily="34" charset="0"/>
                        </a:rPr>
                        <a:t>88,979</a:t>
                      </a:r>
                      <a:r>
                        <a:rPr lang="en-US" sz="9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900" b="0" i="0" u="none" strike="noStrike" dirty="0">
                          <a:solidFill>
                            <a:srgbClr val="000000"/>
                          </a:solidFill>
                          <a:effectLst/>
                          <a:latin typeface="Calibri" panose="020F0502020204030204" pitchFamily="34" charset="0"/>
                        </a:rPr>
                        <a:t>129,094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8</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3135231571"/>
              </p:ext>
            </p:extLst>
          </p:nvPr>
        </p:nvGraphicFramePr>
        <p:xfrm>
          <a:off x="2191076" y="2271466"/>
          <a:ext cx="7195756" cy="1600038"/>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833446286"/>
                  </a:ext>
                </a:extLst>
              </a:tr>
              <a:tr h="302345">
                <a:tc>
                  <a:txBody>
                    <a:bodyPr/>
                    <a:lstStyle/>
                    <a:p>
                      <a:pPr marL="0" marR="0" algn="ctr">
                        <a:spcBef>
                          <a:spcPts val="0"/>
                        </a:spcBef>
                        <a:spcAft>
                          <a:spcPts val="0"/>
                        </a:spcAft>
                      </a:pPr>
                      <a:r>
                        <a:rPr lang="en-US" sz="1400" b="1" dirty="0">
                          <a:solidFill>
                            <a:schemeClr val="tx1"/>
                          </a:solidFill>
                        </a:rPr>
                        <a:t>Springfield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13,667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9,216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349376">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1,044,639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687,146</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33,360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515800"/>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628650" lvl="1"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sz="1600" b="1" dirty="0">
                <a:solidFill>
                  <a:srgbClr val="5B9BD5">
                    <a:lumMod val="75000"/>
                  </a:srgbClr>
                </a:solidFill>
                <a:latin typeface="Calibri"/>
              </a:rPr>
              <a:t>25.3%.</a:t>
            </a:r>
          </a:p>
          <a:p>
            <a:pPr marL="628650" lvl="1"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Springfield Compared to Statewide as of 3/17/2021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3571783818"/>
              </p:ext>
            </p:extLst>
          </p:nvPr>
        </p:nvGraphicFramePr>
        <p:xfrm>
          <a:off x="1219200" y="3112270"/>
          <a:ext cx="9737630"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b="1" dirty="0">
                          <a:solidFill>
                            <a:schemeClr val="tx1"/>
                          </a:solidFill>
                        </a:rPr>
                        <a:t>Springfield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5,171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            3,357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27.6%</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               835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404,319</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293,044</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42.9%</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95,679</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1" i="0" u="none" strike="noStrike" dirty="0">
                          <a:solidFill>
                            <a:srgbClr val="000000"/>
                          </a:solidFill>
                          <a:effectLst/>
                          <a:latin typeface="Calibri" panose="020F0502020204030204" pitchFamily="34" charset="0"/>
                        </a:rPr>
                        <a:t>19.4%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0" y="982481"/>
            <a:ext cx="10641608" cy="2139047"/>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partially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1600" b="1" dirty="0">
                <a:solidFill>
                  <a:srgbClr val="5B9BD5">
                    <a:lumMod val="75000"/>
                  </a:srgbClr>
                </a:solidFill>
                <a:latin typeface="Calibri"/>
              </a:rPr>
              <a:t>7.0%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1600" b="1" dirty="0">
                <a:solidFill>
                  <a:srgbClr val="5B9BD5">
                    <a:lumMod val="75000"/>
                  </a:srgbClr>
                </a:solidFill>
                <a:latin typeface="Calibri"/>
              </a:rPr>
              <a:t>42.9%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1600" b="1" dirty="0">
                <a:solidFill>
                  <a:srgbClr val="5B9BD5">
                    <a:lumMod val="75000"/>
                  </a:srgbClr>
                </a:solidFill>
                <a:latin typeface="Calibri"/>
              </a:rPr>
              <a:t>19.4%</a:t>
            </a:r>
            <a:r>
              <a:rPr lang="en-US" sz="1600" b="1" dirty="0">
                <a:solidFill>
                  <a:srgbClr val="0F1C32"/>
                </a:solidFill>
                <a:latin typeface="Calibri"/>
              </a:rPr>
              <a:t> for ages 75+</a:t>
            </a:r>
            <a:endParaRPr lang="en-US" sz="800" b="1"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pPr lvl="1">
              <a:spcBef>
                <a:spcPts val="600"/>
              </a:spcBef>
              <a:spcAft>
                <a:spcPts val="600"/>
              </a:spcAft>
            </a:pPr>
            <a:endParaRPr lang="en-US" sz="1600" dirty="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Springfield Compared to Statewide as of 3/17/2021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2.xml><?xml version="1.0" encoding="utf-8"?>
<ds:datastoreItem xmlns:ds="http://schemas.openxmlformats.org/officeDocument/2006/customXml" ds:itemID="{AF3D12C1-AA08-4A45-A719-5A0A475E4C71}"/>
</file>

<file path=customXml/itemProps3.xml><?xml version="1.0" encoding="utf-8"?>
<ds:datastoreItem xmlns:ds="http://schemas.openxmlformats.org/officeDocument/2006/customXml" ds:itemID="{28F66196-D198-45E7-B220-75B766ED04E5}">
  <ds:schemaRefs>
    <ds:schemaRef ds:uri="http://purl.org/dc/terms/"/>
    <ds:schemaRef ds:uri="http://schemas.microsoft.com/office/2006/documentManagement/types"/>
    <ds:schemaRef ds:uri="http://schemas.openxmlformats.org/package/2006/metadata/core-properties"/>
    <ds:schemaRef ds:uri="08dbe0c4-748a-4e17-baf4-445a2db175ae"/>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8555</TotalTime>
  <Words>3453</Words>
  <Application>Microsoft Office PowerPoint</Application>
  <PresentationFormat>Widescreen</PresentationFormat>
  <Paragraphs>757</Paragraphs>
  <Slides>17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Segoe UI</vt:lpstr>
      <vt:lpstr>DPH-PPT-Template-150</vt:lpstr>
      <vt:lpstr>Vaccination Data Report Springfield</vt:lpstr>
      <vt:lpstr>Springfield – Benchmarks</vt:lpstr>
      <vt:lpstr>PowerPoint Presentation</vt:lpstr>
      <vt:lpstr>Vaccine Administration </vt:lpstr>
      <vt:lpstr>Total Doses and Dose Administration Rate/100,000  for Springfield Compared to Statewide as of 3/17/2021</vt:lpstr>
      <vt:lpstr>Count and Percentage of Population for First Dose, Partially, and Fully Vaccinated for Springfield Compared to Statewide as of 3/17/2021</vt:lpstr>
      <vt:lpstr>Counts and Percentages of Population with a First Dose by Demographics for Springfield Compared to Statewide as of 3/17/2021  contd.</vt:lpstr>
      <vt:lpstr>Counts and Percentages of Population with a First Dose by Demographics for Springfield Compared to Statewide as of 3/17/2021 </vt:lpstr>
      <vt:lpstr>Counts and Percentages of Population Partially Vaccinated by Demographics for Springfield Compared to Statewide as of 3/17/2021 contd.</vt:lpstr>
      <vt:lpstr>Counts and Percentages of Population Partially Vaccinated by Demographics for Springfield Compared to Statewide as of 3/17/2021</vt:lpstr>
      <vt:lpstr>Counts and Percentages of Population Fully Vaccinated by Demographics for Springfield Compared to Statewide as of 3/17/2021 contd. </vt:lpstr>
      <vt:lpstr>Counts and Percentages of Population Fully Vaccinated by Demographics for Springfield Compared to Statewide as of 3/17/2021</vt:lpstr>
      <vt:lpstr>Missing Race/Ethnicity Count and Percentage of Population Vaccinated for Springfield Compared to Statewide as of 3/17/2021</vt:lpstr>
      <vt:lpstr>City/Town COVID-19 Burden </vt:lpstr>
      <vt:lpstr>COVID-19 Case Counts and Rates for 20 Prioritized Communities</vt:lpstr>
      <vt:lpstr>Background </vt:lpstr>
      <vt:lpstr> Profile of Springfield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Coq, Arielle T (DPH)</cp:lastModifiedBy>
  <cp:revision>391</cp:revision>
  <dcterms:created xsi:type="dcterms:W3CDTF">2021-02-06T16:00:27Z</dcterms:created>
  <dcterms:modified xsi:type="dcterms:W3CDTF">2021-03-18T22:03:31Z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