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F8"/>
    <a:srgbClr val="F7F9FD"/>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64" d="100"/>
          <a:sy n="64" d="100"/>
        </p:scale>
        <p:origin x="32" y="52"/>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3/25/2021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Springfield</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255951508"/>
              </p:ext>
            </p:extLst>
          </p:nvPr>
        </p:nvGraphicFramePr>
        <p:xfrm>
          <a:off x="1219200" y="3626612"/>
          <a:ext cx="9737630" cy="1158463"/>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259840">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6,842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0" y="982481"/>
            <a:ext cx="10641608" cy="2323713"/>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Springfield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Springfield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828692107"/>
              </p:ext>
            </p:extLst>
          </p:nvPr>
        </p:nvGraphicFramePr>
        <p:xfrm>
          <a:off x="6095443" y="1549578"/>
          <a:ext cx="5951871" cy="150375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60653">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6,489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209796276"/>
              </p:ext>
            </p:extLst>
          </p:nvPr>
        </p:nvGraphicFramePr>
        <p:xfrm>
          <a:off x="143158" y="3804670"/>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7464">
                <a:tc>
                  <a:txBody>
                    <a:bodyPr/>
                    <a:lstStyle/>
                    <a:p>
                      <a:pPr marL="0" marR="0" algn="ctr">
                        <a:spcBef>
                          <a:spcPts val="0"/>
                        </a:spcBef>
                        <a:spcAft>
                          <a:spcPts val="0"/>
                        </a:spcAft>
                      </a:pPr>
                      <a:r>
                        <a:rPr lang="en-US" sz="1300" b="1" dirty="0">
                          <a:solidFill>
                            <a:schemeClr val="tx1"/>
                          </a:solidFill>
                        </a:rPr>
                        <a:t>Springfield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Springfield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76398" y="1084462"/>
            <a:ext cx="10540260"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2070608763"/>
              </p:ext>
            </p:extLst>
          </p:nvPr>
        </p:nvGraphicFramePr>
        <p:xfrm>
          <a:off x="982768" y="3768077"/>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9,162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2,566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596389728"/>
              </p:ext>
            </p:extLst>
          </p:nvPr>
        </p:nvGraphicFramePr>
        <p:xfrm>
          <a:off x="51089" y="3879393"/>
          <a:ext cx="11839905" cy="137239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283945349"/>
              </p:ext>
            </p:extLst>
          </p:nvPr>
        </p:nvGraphicFramePr>
        <p:xfrm>
          <a:off x="2607624" y="2440013"/>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9,120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5,895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Springfield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26764367"/>
              </p:ext>
            </p:extLst>
          </p:nvPr>
        </p:nvGraphicFramePr>
        <p:xfrm>
          <a:off x="789617" y="2674228"/>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Springfield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143238" y="2561604"/>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2" y="6169979"/>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3/23/2021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BD1C153A-5D65-48C4-A90B-83D68A911773}"/>
              </a:ext>
            </a:extLst>
          </p:cNvPr>
          <p:cNvGraphicFramePr>
            <a:graphicFrameLocks noGrp="1"/>
          </p:cNvGraphicFramePr>
          <p:nvPr>
            <p:extLst>
              <p:ext uri="{D42A27DB-BD31-4B8C-83A1-F6EECF244321}">
                <p14:modId xmlns:p14="http://schemas.microsoft.com/office/powerpoint/2010/main" val="2375040801"/>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91514"/>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Springfield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Springfield and whether they have met or exceeded the statewide rate</a:t>
            </a:r>
          </a:p>
          <a:p>
            <a:pPr>
              <a:spcBef>
                <a:spcPts val="600"/>
              </a:spcBef>
              <a:spcAft>
                <a:spcPts val="600"/>
              </a:spcAft>
            </a:pPr>
            <a:r>
              <a:rPr lang="en-US" sz="2000" b="1" dirty="0"/>
              <a:t>The percentage of Springfield that has received a First Dose and whether they have met or exceeded the overall statewide average</a:t>
            </a:r>
          </a:p>
          <a:p>
            <a:pPr lvl="1">
              <a:spcBef>
                <a:spcPts val="600"/>
              </a:spcBef>
              <a:spcAft>
                <a:spcPts val="600"/>
              </a:spcAft>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lvl="1">
              <a:spcBef>
                <a:spcPts val="600"/>
              </a:spcBef>
              <a:spcAft>
                <a:spcPts val="600"/>
              </a:spcAft>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Springfield that has been Partially and Fully Vaccinated and whether they have met or exceeded the state averages</a:t>
            </a:r>
          </a:p>
          <a:p>
            <a:pPr lvl="1">
              <a:spcBef>
                <a:spcPts val="600"/>
              </a:spcBef>
              <a:spcAft>
                <a:spcPts val="600"/>
              </a:spcAft>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lvl="1">
              <a:spcBef>
                <a:spcPts val="600"/>
              </a:spcBef>
              <a:spcAft>
                <a:spcPts val="600"/>
              </a:spcAft>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285750" indent="-285750">
              <a:spcBef>
                <a:spcPts val="600"/>
              </a:spcBef>
              <a:spcAft>
                <a:spcPts val="600"/>
              </a:spcAft>
            </a:pPr>
            <a:r>
              <a:rPr lang="en-US" sz="2000" b="1" dirty="0"/>
              <a:t>Decrease risk levels from red towards grey in Springfield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171106321"/>
              </p:ext>
            </p:extLst>
          </p:nvPr>
        </p:nvGraphicFramePr>
        <p:xfrm>
          <a:off x="259796" y="1914972"/>
          <a:ext cx="11655094" cy="1597349"/>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45309">
                <a:tc>
                  <a:txBody>
                    <a:bodyPr/>
                    <a:lstStyle/>
                    <a:p>
                      <a:pPr marL="0" marR="0" algn="ctr">
                        <a:spcBef>
                          <a:spcPts val="0"/>
                        </a:spcBef>
                        <a:spcAft>
                          <a:spcPts val="0"/>
                        </a:spcAft>
                      </a:pPr>
                      <a:r>
                        <a:rPr lang="en-US" sz="1000" dirty="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Springfield</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156,245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29,842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76,339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3,953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41,515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28673">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Springfield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Springfield</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039426060"/>
              </p:ext>
            </p:extLst>
          </p:nvPr>
        </p:nvGraphicFramePr>
        <p:xfrm>
          <a:off x="1517458" y="3294041"/>
          <a:ext cx="9055735" cy="1149504"/>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682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33453">
                <a:tc>
                  <a:txBody>
                    <a:bodyPr/>
                    <a:lstStyle/>
                    <a:p>
                      <a:pPr marL="0" marR="0" algn="ctr">
                        <a:spcBef>
                          <a:spcPts val="0"/>
                        </a:spcBef>
                        <a:spcAft>
                          <a:spcPts val="0"/>
                        </a:spcAft>
                      </a:pPr>
                      <a:r>
                        <a:rPr lang="en-US" sz="1600" b="1" dirty="0">
                          <a:solidFill>
                            <a:schemeClr val="tx1"/>
                          </a:solidFill>
                        </a:rPr>
                        <a:t>Springfield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42,860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27,431.3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28371">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491621" y="1234882"/>
            <a:ext cx="11458339" cy="175432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Springfield</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44,212.8 per 100,000.</a:t>
            </a:r>
          </a:p>
          <a:p>
            <a:pPr marL="742950" lvl="1" indent="-285750">
              <a:buFont typeface="Arial" panose="020B0604020202020204" pitchFamily="34" charset="0"/>
              <a:buChar char="•"/>
              <a:defRPr/>
            </a:pPr>
            <a:r>
              <a:rPr lang="en-US" dirty="0">
                <a:solidFill>
                  <a:prstClr val="black"/>
                </a:solidFill>
                <a:latin typeface="Calibri" panose="020F0502020204030204"/>
              </a:rPr>
              <a:t>Springfield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30542375"/>
              </p:ext>
            </p:extLst>
          </p:nvPr>
        </p:nvGraphicFramePr>
        <p:xfrm>
          <a:off x="319127" y="4017328"/>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15,853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Springfield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Springfield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Springfield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Springfield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1626190565"/>
              </p:ext>
            </p:extLst>
          </p:nvPr>
        </p:nvGraphicFramePr>
        <p:xfrm>
          <a:off x="3132312" y="280685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27,196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Springfield</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7590C6D-F47C-4D8C-AA01-24D26F550BF2}"/>
              </a:ext>
            </a:extLst>
          </p:cNvPr>
          <p:cNvSpPr txBox="1"/>
          <p:nvPr/>
        </p:nvSpPr>
        <p:spPr>
          <a:xfrm>
            <a:off x="0" y="5565525"/>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Springfield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260394" y="1102407"/>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19.7</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964193818"/>
              </p:ext>
            </p:extLst>
          </p:nvPr>
        </p:nvGraphicFramePr>
        <p:xfrm>
          <a:off x="1007692" y="3662988"/>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57627">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51.0%</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828096803"/>
              </p:ext>
            </p:extLst>
          </p:nvPr>
        </p:nvGraphicFramePr>
        <p:xfrm>
          <a:off x="74764" y="4007677"/>
          <a:ext cx="12097357" cy="1381856"/>
        </p:xfrm>
        <a:graphic>
          <a:graphicData uri="http://schemas.openxmlformats.org/drawingml/2006/table">
            <a:tbl>
              <a:tblPr firstRow="1" firstCol="1" bandRow="1">
                <a:tableStyleId>{5C22544A-7EE6-4342-B048-85BDC9FD1C3A}</a:tableStyleId>
              </a:tblPr>
              <a:tblGrid>
                <a:gridCol w="1017138">
                  <a:extLst>
                    <a:ext uri="{9D8B030D-6E8A-4147-A177-3AD203B41FA5}">
                      <a16:colId xmlns:a16="http://schemas.microsoft.com/office/drawing/2014/main" val="4075951014"/>
                    </a:ext>
                  </a:extLst>
                </a:gridCol>
                <a:gridCol w="635533">
                  <a:extLst>
                    <a:ext uri="{9D8B030D-6E8A-4147-A177-3AD203B41FA5}">
                      <a16:colId xmlns:a16="http://schemas.microsoft.com/office/drawing/2014/main" val="3719797945"/>
                    </a:ext>
                  </a:extLst>
                </a:gridCol>
                <a:gridCol w="844155">
                  <a:extLst>
                    <a:ext uri="{9D8B030D-6E8A-4147-A177-3AD203B41FA5}">
                      <a16:colId xmlns:a16="http://schemas.microsoft.com/office/drawing/2014/main" val="2111895905"/>
                    </a:ext>
                  </a:extLst>
                </a:gridCol>
                <a:gridCol w="609285">
                  <a:extLst>
                    <a:ext uri="{9D8B030D-6E8A-4147-A177-3AD203B41FA5}">
                      <a16:colId xmlns:a16="http://schemas.microsoft.com/office/drawing/2014/main" val="1228260744"/>
                    </a:ext>
                  </a:extLst>
                </a:gridCol>
                <a:gridCol w="874696">
                  <a:extLst>
                    <a:ext uri="{9D8B030D-6E8A-4147-A177-3AD203B41FA5}">
                      <a16:colId xmlns:a16="http://schemas.microsoft.com/office/drawing/2014/main" val="3870552715"/>
                    </a:ext>
                  </a:extLst>
                </a:gridCol>
                <a:gridCol w="471631">
                  <a:extLst>
                    <a:ext uri="{9D8B030D-6E8A-4147-A177-3AD203B41FA5}">
                      <a16:colId xmlns:a16="http://schemas.microsoft.com/office/drawing/2014/main" val="2196486683"/>
                    </a:ext>
                  </a:extLst>
                </a:gridCol>
                <a:gridCol w="854343">
                  <a:extLst>
                    <a:ext uri="{9D8B030D-6E8A-4147-A177-3AD203B41FA5}">
                      <a16:colId xmlns:a16="http://schemas.microsoft.com/office/drawing/2014/main" val="2808071338"/>
                    </a:ext>
                  </a:extLst>
                </a:gridCol>
                <a:gridCol w="501105">
                  <a:extLst>
                    <a:ext uri="{9D8B030D-6E8A-4147-A177-3AD203B41FA5}">
                      <a16:colId xmlns:a16="http://schemas.microsoft.com/office/drawing/2014/main" val="2266782108"/>
                    </a:ext>
                  </a:extLst>
                </a:gridCol>
                <a:gridCol w="813269">
                  <a:extLst>
                    <a:ext uri="{9D8B030D-6E8A-4147-A177-3AD203B41FA5}">
                      <a16:colId xmlns:a16="http://schemas.microsoft.com/office/drawing/2014/main" val="1400057223"/>
                    </a:ext>
                  </a:extLst>
                </a:gridCol>
                <a:gridCol w="575040">
                  <a:extLst>
                    <a:ext uri="{9D8B030D-6E8A-4147-A177-3AD203B41FA5}">
                      <a16:colId xmlns:a16="http://schemas.microsoft.com/office/drawing/2014/main" val="607151320"/>
                    </a:ext>
                  </a:extLst>
                </a:gridCol>
                <a:gridCol w="829700">
                  <a:extLst>
                    <a:ext uri="{9D8B030D-6E8A-4147-A177-3AD203B41FA5}">
                      <a16:colId xmlns:a16="http://schemas.microsoft.com/office/drawing/2014/main" val="1732447710"/>
                    </a:ext>
                  </a:extLst>
                </a:gridCol>
                <a:gridCol w="586912">
                  <a:extLst>
                    <a:ext uri="{9D8B030D-6E8A-4147-A177-3AD203B41FA5}">
                      <a16:colId xmlns:a16="http://schemas.microsoft.com/office/drawing/2014/main" val="1497268532"/>
                    </a:ext>
                  </a:extLst>
                </a:gridCol>
                <a:gridCol w="719246">
                  <a:extLst>
                    <a:ext uri="{9D8B030D-6E8A-4147-A177-3AD203B41FA5}">
                      <a16:colId xmlns:a16="http://schemas.microsoft.com/office/drawing/2014/main" val="743602275"/>
                    </a:ext>
                  </a:extLst>
                </a:gridCol>
                <a:gridCol w="757183">
                  <a:extLst>
                    <a:ext uri="{9D8B030D-6E8A-4147-A177-3AD203B41FA5}">
                      <a16:colId xmlns:a16="http://schemas.microsoft.com/office/drawing/2014/main" val="1994207196"/>
                    </a:ext>
                  </a:extLst>
                </a:gridCol>
                <a:gridCol w="821483">
                  <a:extLst>
                    <a:ext uri="{9D8B030D-6E8A-4147-A177-3AD203B41FA5}">
                      <a16:colId xmlns:a16="http://schemas.microsoft.com/office/drawing/2014/main" val="3921377560"/>
                    </a:ext>
                  </a:extLst>
                </a:gridCol>
                <a:gridCol w="578837">
                  <a:extLst>
                    <a:ext uri="{9D8B030D-6E8A-4147-A177-3AD203B41FA5}">
                      <a16:colId xmlns:a16="http://schemas.microsoft.com/office/drawing/2014/main" val="3578839088"/>
                    </a:ext>
                  </a:extLst>
                </a:gridCol>
                <a:gridCol w="607801">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Springfield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3,130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142912492"/>
              </p:ext>
            </p:extLst>
          </p:nvPr>
        </p:nvGraphicFramePr>
        <p:xfrm>
          <a:off x="2191076" y="2271466"/>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15,609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10,611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29.0</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Springfield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A762C43-CEF2-46D7-96EA-7C994DA7220B}"/>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8593</TotalTime>
  <Words>3569</Words>
  <Application>Microsoft Office PowerPoint</Application>
  <PresentationFormat>Widescreen</PresentationFormat>
  <Paragraphs>769</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Springfield</vt:lpstr>
      <vt:lpstr>Springfield – Benchmarks</vt:lpstr>
      <vt:lpstr>PowerPoint Presentation</vt:lpstr>
      <vt:lpstr>Vaccine Administration </vt:lpstr>
      <vt:lpstr>Total Doses and Dose Administration Rate/100,000 Population for Springfield Compared to Statewide as of 3/24/2021</vt:lpstr>
      <vt:lpstr>Count and Percentage of Population for First Dose, Partially, and Fully Vaccinated for Springfield Compared to Statewide as of 3/24/2021</vt:lpstr>
      <vt:lpstr>First Dose</vt:lpstr>
      <vt:lpstr>Counts and Percentages of Population with a First Dose by Demographics for Springfield Compared to Statewide as of 3/24/2021  contd.</vt:lpstr>
      <vt:lpstr>Counts and Percentages of Population with a First Dose by Demographics for Springfield Compared to Statewide as of 3/24/2021 </vt:lpstr>
      <vt:lpstr>Partially vaccinated</vt:lpstr>
      <vt:lpstr>Counts and Percentages of Population Partially Vaccinated by Demographics for Springfield Compared to Statewide as of 3/24/2021 contd.</vt:lpstr>
      <vt:lpstr>Counts and Percentages of Population Partially Vaccinated by Demographics for Springfield Compared to Statewide as of 3/24/2021</vt:lpstr>
      <vt:lpstr>Fully vaccinated</vt:lpstr>
      <vt:lpstr>Counts and Percentages of Population Fully Vaccinated by Demographics for Springfield Compared to Statewide as of 3/24/2021 contd. </vt:lpstr>
      <vt:lpstr>Counts and Percentages of Population Fully Vaccinated by Demographics for Springfield Compared to Statewide as of 3/24/2021</vt:lpstr>
      <vt:lpstr>Missing Race/Ethnicity Count and Percentage of Population Vaccinated for Springfield Compared to Statewide as of 3/24/2021</vt:lpstr>
      <vt:lpstr>City/Town COVID-19 Burden </vt:lpstr>
      <vt:lpstr>COVID-19 Case Counts and Rates for 20 Prioritized Communities</vt:lpstr>
      <vt:lpstr>Background </vt:lpstr>
      <vt:lpstr> Profile of Springfield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Bettano, Amy (DPH)</cp:lastModifiedBy>
  <cp:revision>401</cp:revision>
  <dcterms:created xsi:type="dcterms:W3CDTF">2021-02-06T16:00:27Z</dcterms:created>
  <dcterms:modified xsi:type="dcterms:W3CDTF">2021-03-25T18:05:48Z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