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16" r:id="rId1"/>
  </p:sldMasterIdLst>
  <p:notesMasterIdLst>
    <p:notesMasterId r:id="rId36"/>
  </p:notesMasterIdLst>
  <p:sldIdLst>
    <p:sldId id="290" r:id="rId2"/>
    <p:sldId id="261" r:id="rId3"/>
    <p:sldId id="260" r:id="rId4"/>
    <p:sldId id="257" r:id="rId5"/>
    <p:sldId id="264" r:id="rId6"/>
    <p:sldId id="279" r:id="rId7"/>
    <p:sldId id="258" r:id="rId8"/>
    <p:sldId id="289" r:id="rId9"/>
    <p:sldId id="268" r:id="rId10"/>
    <p:sldId id="269" r:id="rId11"/>
    <p:sldId id="270" r:id="rId12"/>
    <p:sldId id="276" r:id="rId13"/>
    <p:sldId id="271" r:id="rId14"/>
    <p:sldId id="277" r:id="rId15"/>
    <p:sldId id="278" r:id="rId16"/>
    <p:sldId id="295" r:id="rId17"/>
    <p:sldId id="286" r:id="rId18"/>
    <p:sldId id="280" r:id="rId19"/>
    <p:sldId id="275" r:id="rId20"/>
    <p:sldId id="265" r:id="rId21"/>
    <p:sldId id="267" r:id="rId22"/>
    <p:sldId id="296" r:id="rId23"/>
    <p:sldId id="266" r:id="rId24"/>
    <p:sldId id="291" r:id="rId25"/>
    <p:sldId id="292" r:id="rId26"/>
    <p:sldId id="294" r:id="rId27"/>
    <p:sldId id="281" r:id="rId28"/>
    <p:sldId id="282" r:id="rId29"/>
    <p:sldId id="283" r:id="rId30"/>
    <p:sldId id="284" r:id="rId31"/>
    <p:sldId id="285" r:id="rId32"/>
    <p:sldId id="293" r:id="rId33"/>
    <p:sldId id="287" r:id="rId34"/>
    <p:sldId id="288" r:id="rId35"/>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isa Alam" initials="RA" lastIdx="10" clrIdx="0">
    <p:extLst>
      <p:ext uri="{19B8F6BF-5375-455C-9EA6-DF929625EA0E}">
        <p15:presenceInfo xmlns:p15="http://schemas.microsoft.com/office/powerpoint/2012/main" userId="S::ralam@healthmanagement.com::d54021c9-5edd-406f-8cb6-c2b9bcff80f5" providerId="AD"/>
      </p:ext>
    </p:extLst>
  </p:cmAuthor>
  <p:cmAuthor id="2" name="Uma Ahluwalia" initials="UA" lastIdx="2" clrIdx="1">
    <p:extLst>
      <p:ext uri="{19B8F6BF-5375-455C-9EA6-DF929625EA0E}">
        <p15:presenceInfo xmlns:p15="http://schemas.microsoft.com/office/powerpoint/2012/main" userId="S::uahluwalia@healthmanagement.com::2c899147-527a-4b5c-9191-c66d41b573a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87E56"/>
    <a:srgbClr val="BD58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57" autoAdjust="0"/>
    <p:restoredTop sz="86388" autoAdjust="0"/>
  </p:normalViewPr>
  <p:slideViewPr>
    <p:cSldViewPr snapToGrid="0">
      <p:cViewPr varScale="1">
        <p:scale>
          <a:sx n="81" d="100"/>
          <a:sy n="81" d="100"/>
        </p:scale>
        <p:origin x="126" y="47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5A029819-5D72-4F77-BB93-E68F3D66872F}" type="datetimeFigureOut">
              <a:rPr lang="en-US" smtClean="0"/>
              <a:t>12/6/2021</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598B558-532C-43E3-AA48-827138A03CF0}" type="slidenum">
              <a:rPr lang="en-US" smtClean="0"/>
              <a:t>‹#›</a:t>
            </a:fld>
            <a:endParaRPr lang="en-US"/>
          </a:p>
        </p:txBody>
      </p:sp>
    </p:spTree>
    <p:extLst>
      <p:ext uri="{BB962C8B-B14F-4D97-AF65-F5344CB8AC3E}">
        <p14:creationId xmlns:p14="http://schemas.microsoft.com/office/powerpoint/2010/main" val="3704611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98B558-532C-43E3-AA48-827138A03CF0}" type="slidenum">
              <a:rPr lang="en-US" smtClean="0"/>
              <a:t>3</a:t>
            </a:fld>
            <a:endParaRPr lang="en-US"/>
          </a:p>
        </p:txBody>
      </p:sp>
    </p:spTree>
    <p:extLst>
      <p:ext uri="{BB962C8B-B14F-4D97-AF65-F5344CB8AC3E}">
        <p14:creationId xmlns:p14="http://schemas.microsoft.com/office/powerpoint/2010/main" val="8282676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98B558-532C-43E3-AA48-827138A03CF0}" type="slidenum">
              <a:rPr lang="en-US" smtClean="0"/>
              <a:t>20</a:t>
            </a:fld>
            <a:endParaRPr lang="en-US"/>
          </a:p>
        </p:txBody>
      </p:sp>
    </p:spTree>
    <p:extLst>
      <p:ext uri="{BB962C8B-B14F-4D97-AF65-F5344CB8AC3E}">
        <p14:creationId xmlns:p14="http://schemas.microsoft.com/office/powerpoint/2010/main" val="42348144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E636E46-F6C6-4275-983B-202CDEE19BB7}" type="datetime1">
              <a:rPr lang="en-US" smtClean="0"/>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8A852C-220D-4794-ADA0-B7D68430311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463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01AE10-2907-45EC-961A-7DA0C0CCEF5A}" type="datetime1">
              <a:rPr lang="en-US" smtClean="0"/>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8A852C-220D-4794-ADA0-B7D684303119}" type="slidenum">
              <a:rPr lang="en-US" smtClean="0"/>
              <a:t>‹#›</a:t>
            </a:fld>
            <a:endParaRPr lang="en-US"/>
          </a:p>
        </p:txBody>
      </p:sp>
    </p:spTree>
    <p:extLst>
      <p:ext uri="{BB962C8B-B14F-4D97-AF65-F5344CB8AC3E}">
        <p14:creationId xmlns:p14="http://schemas.microsoft.com/office/powerpoint/2010/main" val="1132313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777B1A-8298-4B4F-8A28-6DC2048B3E60}" type="datetime1">
              <a:rPr lang="en-US" smtClean="0"/>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8A852C-220D-4794-ADA0-B7D684303119}" type="slidenum">
              <a:rPr lang="en-US" smtClean="0"/>
              <a:t>‹#›</a:t>
            </a:fld>
            <a:endParaRPr lang="en-US"/>
          </a:p>
        </p:txBody>
      </p:sp>
    </p:spTree>
    <p:extLst>
      <p:ext uri="{BB962C8B-B14F-4D97-AF65-F5344CB8AC3E}">
        <p14:creationId xmlns:p14="http://schemas.microsoft.com/office/powerpoint/2010/main" val="2407334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BA9D6A-1EED-4528-822B-1B962E2CDBB4}" type="datetime1">
              <a:rPr lang="en-US" smtClean="0"/>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8A852C-220D-4794-ADA0-B7D684303119}" type="slidenum">
              <a:rPr lang="en-US" smtClean="0"/>
              <a:t>‹#›</a:t>
            </a:fld>
            <a:endParaRPr lang="en-US"/>
          </a:p>
        </p:txBody>
      </p:sp>
    </p:spTree>
    <p:extLst>
      <p:ext uri="{BB962C8B-B14F-4D97-AF65-F5344CB8AC3E}">
        <p14:creationId xmlns:p14="http://schemas.microsoft.com/office/powerpoint/2010/main" val="2461520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EA94775-54C4-4320-9004-418B00C35305}" type="datetime1">
              <a:rPr lang="en-US" smtClean="0"/>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8A852C-220D-4794-ADA0-B7D68430311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8189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7D160D3-7D3A-40CE-8314-F915E55D5234}" type="datetime1">
              <a:rPr lang="en-US" smtClean="0"/>
              <a:t>12/6/2021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8A852C-220D-4794-ADA0-B7D684303119}" type="slidenum">
              <a:rPr lang="en-US" smtClean="0"/>
              <a:t>‹#›</a:t>
            </a:fld>
            <a:endParaRPr lang="en-US"/>
          </a:p>
        </p:txBody>
      </p:sp>
    </p:spTree>
    <p:extLst>
      <p:ext uri="{BB962C8B-B14F-4D97-AF65-F5344CB8AC3E}">
        <p14:creationId xmlns:p14="http://schemas.microsoft.com/office/powerpoint/2010/main" val="808403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86C42ED-1BFD-4594-9A8C-FAE9E2921A64}" type="datetime1">
              <a:rPr lang="en-US" smtClean="0"/>
              <a:t>12/6/2021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8A852C-220D-4794-ADA0-B7D684303119}" type="slidenum">
              <a:rPr lang="en-US" smtClean="0"/>
              <a:t>‹#›</a:t>
            </a:fld>
            <a:endParaRPr lang="en-US"/>
          </a:p>
        </p:txBody>
      </p:sp>
    </p:spTree>
    <p:extLst>
      <p:ext uri="{BB962C8B-B14F-4D97-AF65-F5344CB8AC3E}">
        <p14:creationId xmlns:p14="http://schemas.microsoft.com/office/powerpoint/2010/main" val="202053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BE2EF21-C302-4FCF-B202-324346DE05A3}" type="datetime1">
              <a:rPr lang="en-US" smtClean="0"/>
              <a:t>12/6/2021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8A852C-220D-4794-ADA0-B7D684303119}" type="slidenum">
              <a:rPr lang="en-US" smtClean="0"/>
              <a:t>‹#›</a:t>
            </a:fld>
            <a:endParaRPr lang="en-US"/>
          </a:p>
        </p:txBody>
      </p:sp>
    </p:spTree>
    <p:extLst>
      <p:ext uri="{BB962C8B-B14F-4D97-AF65-F5344CB8AC3E}">
        <p14:creationId xmlns:p14="http://schemas.microsoft.com/office/powerpoint/2010/main" val="3989729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E2EFC22-8306-41F8-ACC1-9F615AB9BBFB}" type="datetime1">
              <a:rPr lang="en-US" smtClean="0"/>
              <a:t>12/6/2021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C38A852C-220D-4794-ADA0-B7D684303119}" type="slidenum">
              <a:rPr lang="en-US" smtClean="0"/>
              <a:t>‹#›</a:t>
            </a:fld>
            <a:endParaRPr lang="en-US"/>
          </a:p>
        </p:txBody>
      </p:sp>
    </p:spTree>
    <p:extLst>
      <p:ext uri="{BB962C8B-B14F-4D97-AF65-F5344CB8AC3E}">
        <p14:creationId xmlns:p14="http://schemas.microsoft.com/office/powerpoint/2010/main" val="501986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B511869-4064-43B1-AB24-4892507E7DC2}" type="datetime1">
              <a:rPr lang="en-US" smtClean="0"/>
              <a:t>12/6/2021</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38A852C-220D-4794-ADA0-B7D684303119}" type="slidenum">
              <a:rPr lang="en-US" smtClean="0"/>
              <a:t>‹#›</a:t>
            </a:fld>
            <a:endParaRPr lang="en-US"/>
          </a:p>
        </p:txBody>
      </p:sp>
    </p:spTree>
    <p:extLst>
      <p:ext uri="{BB962C8B-B14F-4D97-AF65-F5344CB8AC3E}">
        <p14:creationId xmlns:p14="http://schemas.microsoft.com/office/powerpoint/2010/main" val="28460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05E0B09-A2FD-4527-9D8D-33FFA825F174}" type="datetime1">
              <a:rPr lang="en-US" smtClean="0"/>
              <a:t>12/6/2021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8A852C-220D-4794-ADA0-B7D684303119}" type="slidenum">
              <a:rPr lang="en-US" smtClean="0"/>
              <a:t>‹#›</a:t>
            </a:fld>
            <a:endParaRPr lang="en-US"/>
          </a:p>
        </p:txBody>
      </p:sp>
    </p:spTree>
    <p:extLst>
      <p:ext uri="{BB962C8B-B14F-4D97-AF65-F5344CB8AC3E}">
        <p14:creationId xmlns:p14="http://schemas.microsoft.com/office/powerpoint/2010/main" val="118307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D22A1DE-7EBB-4012-AFFE-A2B60EDE5C99}" type="datetime1">
              <a:rPr lang="en-US" smtClean="0"/>
              <a:t>12/6/2021</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38A852C-220D-4794-ADA0-B7D684303119}"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3798409"/>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mailto:ralam@healthmanagement.com"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hyperlink" Target="mailto:ralam@healthmanagement.com" TargetMode="Externa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hyperlink" Target="mailto:ralam@healthmanagement.com" TargetMode="Externa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hyperlink" Target="https://www2.ed.gov/policy/speced/leg/rehab/rehabilitation-act-of-1973-amended-by-wioa.pdf" TargetMode="External"/><Relationship Id="rId2" Type="http://schemas.openxmlformats.org/officeDocument/2006/relationships/hyperlink" Target="https://www.mass.gov/vocational-rehabilitation" TargetMode="External"/><Relationship Id="rId1" Type="http://schemas.openxmlformats.org/officeDocument/2006/relationships/slideLayout" Target="../slideLayouts/slideLayout7.xml"/><Relationship Id="rId6" Type="http://schemas.openxmlformats.org/officeDocument/2006/relationships/hyperlink" Target="https://www.mass.gov/service-details/massachusetts-state-rehabilitation-council-ma-src" TargetMode="External"/><Relationship Id="rId5" Type="http://schemas.openxmlformats.org/officeDocument/2006/relationships/hyperlink" Target="https://www.mass.gov/orgs/massachusetts-state-rehabilitation-council" TargetMode="External"/><Relationship Id="rId4" Type="http://schemas.openxmlformats.org/officeDocument/2006/relationships/hyperlink" Target="https://www.ecfr.gov/cgi-bin/text-idx?SID=98a76e5cc699f2ff1248b0fd52461537&amp;mc=true&amp;node=pt34.2.361&amp;rgn=div5#se34.2.361_117" TargetMode="External"/></Relationships>
</file>

<file path=ppt/slides/_rels/slide34.xml.rels><?xml version="1.0" encoding="UTF-8" standalone="yes"?>
<Relationships xmlns="http://schemas.openxmlformats.org/package/2006/relationships"><Relationship Id="rId2" Type="http://schemas.openxmlformats.org/officeDocument/2006/relationships/hyperlink" Target="https://www.mass.gov/service-details/massachusetts-state-rehabilitation-council-ma-src"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8A90C-AE56-4C53-A221-A4AE13B1A68B}"/>
              </a:ext>
            </a:extLst>
          </p:cNvPr>
          <p:cNvSpPr>
            <a:spLocks noGrp="1"/>
          </p:cNvSpPr>
          <p:nvPr>
            <p:ph type="ctrTitle"/>
          </p:nvPr>
        </p:nvSpPr>
        <p:spPr>
          <a:xfrm>
            <a:off x="1097280" y="758952"/>
            <a:ext cx="10058400" cy="3548643"/>
          </a:xfrm>
        </p:spPr>
        <p:txBody>
          <a:bodyPr>
            <a:normAutofit/>
          </a:bodyPr>
          <a:lstStyle/>
          <a:p>
            <a:r>
              <a:rPr lang="en-US" sz="6700" b="1" dirty="0">
                <a:solidFill>
                  <a:srgbClr val="002060"/>
                </a:solidFill>
                <a:effectLst/>
                <a:ea typeface="Calibri" panose="020F0502020204030204" pitchFamily="34" charset="0"/>
                <a:cs typeface="Calibri" panose="020F0502020204030204" pitchFamily="34" charset="0"/>
              </a:rPr>
              <a:t>Diversity, Equity &amp; Inclusion </a:t>
            </a:r>
            <a:br>
              <a:rPr lang="en-US" sz="3800" b="1" dirty="0">
                <a:solidFill>
                  <a:schemeClr val="tx1"/>
                </a:solidFill>
                <a:effectLst/>
                <a:ea typeface="Calibri" panose="020F0502020204030204" pitchFamily="34" charset="0"/>
                <a:cs typeface="Calibri" panose="020F0502020204030204" pitchFamily="34" charset="0"/>
              </a:rPr>
            </a:br>
            <a:br>
              <a:rPr lang="en-US" sz="3800" b="1" dirty="0">
                <a:solidFill>
                  <a:schemeClr val="tx1"/>
                </a:solidFill>
                <a:effectLst/>
                <a:ea typeface="Calibri" panose="020F0502020204030204" pitchFamily="34" charset="0"/>
                <a:cs typeface="Calibri" panose="020F0502020204030204" pitchFamily="34" charset="0"/>
              </a:rPr>
            </a:br>
            <a:r>
              <a:rPr lang="en-US" sz="3800" dirty="0">
                <a:solidFill>
                  <a:srgbClr val="D87E56"/>
                </a:solidFill>
                <a:effectLst/>
                <a:ea typeface="Calibri" panose="020F0502020204030204" pitchFamily="34" charset="0"/>
                <a:cs typeface="Calibri" panose="020F0502020204030204" pitchFamily="34" charset="0"/>
              </a:rPr>
              <a:t>SRC’s Five-Year Roadmap to Practice and Advance Diversity, Equity, Inclusion (DEI): 2021-2025</a:t>
            </a:r>
            <a:br>
              <a:rPr lang="en-US" sz="2800" dirty="0">
                <a:solidFill>
                  <a:srgbClr val="D87E56"/>
                </a:solidFill>
                <a:effectLst/>
                <a:ea typeface="Calibri" panose="020F0502020204030204" pitchFamily="34" charset="0"/>
                <a:cs typeface="Calibri" panose="020F0502020204030204" pitchFamily="34" charset="0"/>
              </a:rPr>
            </a:br>
            <a:br>
              <a:rPr lang="en-US" sz="2800" b="1" dirty="0">
                <a:solidFill>
                  <a:schemeClr val="tx1"/>
                </a:solidFill>
                <a:effectLst/>
                <a:ea typeface="Calibri" panose="020F0502020204030204" pitchFamily="34" charset="0"/>
                <a:cs typeface="Calibri" panose="020F0502020204030204" pitchFamily="34" charset="0"/>
              </a:rPr>
            </a:br>
            <a:br>
              <a:rPr lang="en-US" sz="2800" b="1" dirty="0"/>
            </a:br>
            <a:endParaRPr lang="en-US" sz="2800" b="1" dirty="0"/>
          </a:p>
        </p:txBody>
      </p:sp>
      <p:sp>
        <p:nvSpPr>
          <p:cNvPr id="3" name="Subtitle 2">
            <a:extLst>
              <a:ext uri="{FF2B5EF4-FFF2-40B4-BE49-F238E27FC236}">
                <a16:creationId xmlns:a16="http://schemas.microsoft.com/office/drawing/2014/main" id="{725F0BB5-D8ED-4D90-A479-FA37161483BB}"/>
              </a:ext>
            </a:extLst>
          </p:cNvPr>
          <p:cNvSpPr>
            <a:spLocks noGrp="1"/>
          </p:cNvSpPr>
          <p:nvPr>
            <p:ph type="subTitle" idx="1"/>
          </p:nvPr>
        </p:nvSpPr>
        <p:spPr/>
        <p:txBody>
          <a:bodyPr>
            <a:normAutofit fontScale="85000" lnSpcReduction="20000"/>
          </a:bodyPr>
          <a:lstStyle/>
          <a:p>
            <a:r>
              <a:rPr lang="en-US" sz="2400" dirty="0"/>
              <a:t>Prepared by Health Management Associates (HMA), in partnership with HMA’s Independent Living and Equity Advisory Board </a:t>
            </a:r>
          </a:p>
          <a:p>
            <a:br>
              <a:rPr lang="en-US" sz="2400" dirty="0"/>
            </a:br>
            <a:r>
              <a:rPr lang="en-US" sz="2400" dirty="0"/>
              <a:t>December 16, 2021</a:t>
            </a:r>
            <a:endParaRPr lang="en-US" dirty="0"/>
          </a:p>
        </p:txBody>
      </p:sp>
      <p:pic>
        <p:nvPicPr>
          <p:cNvPr id="4" name="Picture 3" descr="Health Management Associates Logo&#10;">
            <a:extLst>
              <a:ext uri="{FF2B5EF4-FFF2-40B4-BE49-F238E27FC236}">
                <a16:creationId xmlns:a16="http://schemas.microsoft.com/office/drawing/2014/main" id="{8EF5E74B-764C-4123-858B-757B895B8C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52877" y="5467934"/>
            <a:ext cx="1318229" cy="681785"/>
          </a:xfrm>
          <a:prstGeom prst="rect">
            <a:avLst/>
          </a:prstGeom>
        </p:spPr>
      </p:pic>
      <p:pic>
        <p:nvPicPr>
          <p:cNvPr id="5" name="Picture 2" descr="Boston Center for Independent Living">
            <a:extLst>
              <a:ext uri="{FF2B5EF4-FFF2-40B4-BE49-F238E27FC236}">
                <a16:creationId xmlns:a16="http://schemas.microsoft.com/office/drawing/2014/main" id="{26E05062-5769-4077-A4F1-FFB39A005A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68161" y="5467934"/>
            <a:ext cx="2423788" cy="5817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0124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5460E-3C0D-4E87-AA31-C7E58DE31E69}"/>
              </a:ext>
            </a:extLst>
          </p:cNvPr>
          <p:cNvSpPr>
            <a:spLocks noGrp="1"/>
          </p:cNvSpPr>
          <p:nvPr>
            <p:ph type="title" idx="4294967295"/>
          </p:nvPr>
        </p:nvSpPr>
        <p:spPr>
          <a:xfrm>
            <a:off x="498070" y="235289"/>
            <a:ext cx="10058400" cy="723900"/>
          </a:xfrm>
        </p:spPr>
        <p:txBody>
          <a:bodyPr>
            <a:normAutofit/>
          </a:bodyPr>
          <a:lstStyle/>
          <a:p>
            <a:r>
              <a:rPr lang="en-US" sz="3800" dirty="0">
                <a:solidFill>
                  <a:srgbClr val="D87E56"/>
                </a:solidFill>
              </a:rPr>
              <a:t>The Five Goals</a:t>
            </a:r>
          </a:p>
        </p:txBody>
      </p:sp>
      <p:sp>
        <p:nvSpPr>
          <p:cNvPr id="5" name="TextBox 4">
            <a:extLst>
              <a:ext uri="{FF2B5EF4-FFF2-40B4-BE49-F238E27FC236}">
                <a16:creationId xmlns:a16="http://schemas.microsoft.com/office/drawing/2014/main" id="{91A254F8-AB30-4CD9-A031-69917BEF246C}"/>
              </a:ext>
            </a:extLst>
          </p:cNvPr>
          <p:cNvSpPr txBox="1"/>
          <p:nvPr/>
        </p:nvSpPr>
        <p:spPr>
          <a:xfrm>
            <a:off x="498070" y="1153487"/>
            <a:ext cx="10885696" cy="4887718"/>
          </a:xfrm>
          <a:prstGeom prst="rect">
            <a:avLst/>
          </a:prstGeom>
          <a:noFill/>
        </p:spPr>
        <p:txBody>
          <a:bodyPr wrap="square">
            <a:spAutoFit/>
          </a:bodyPr>
          <a:lstStyle/>
          <a:p>
            <a:pPr marR="0" lvl="0">
              <a:lnSpc>
                <a:spcPct val="107000"/>
              </a:lnSpc>
              <a:spcBef>
                <a:spcPts val="0"/>
              </a:spcBef>
              <a:spcAft>
                <a:spcPts val="0"/>
              </a:spcAft>
            </a:pPr>
            <a:r>
              <a:rPr lang="en-US" sz="24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S</a:t>
            </a:r>
            <a:r>
              <a:rPr lang="en-US" sz="2400" b="1" dirty="0">
                <a:solidFill>
                  <a:srgbClr val="002060"/>
                </a:solidFill>
                <a:latin typeface="Calibri" panose="020F0502020204030204" pitchFamily="34" charset="0"/>
                <a:ea typeface="Calibri" panose="020F0502020204030204" pitchFamily="34" charset="0"/>
                <a:cs typeface="Calibri" panose="020F0502020204030204" pitchFamily="34" charset="0"/>
              </a:rPr>
              <a:t>RC Members</a:t>
            </a:r>
            <a:endParaRPr lang="en-US" sz="2400" b="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2400" dirty="0">
                <a:effectLst/>
                <a:latin typeface="Calibri" panose="020F0502020204030204" pitchFamily="34" charset="0"/>
                <a:ea typeface="Calibri" panose="020F0502020204030204" pitchFamily="34" charset="0"/>
                <a:cs typeface="Calibri" panose="020F0502020204030204" pitchFamily="34" charset="0"/>
              </a:rPr>
              <a:t>To identify, attract and retain a diverse SRC membership to reflect BIPOC communities and diverse disability types.</a:t>
            </a:r>
          </a:p>
          <a:p>
            <a:pPr marL="342900" marR="0" lvl="0" indent="-342900">
              <a:lnSpc>
                <a:spcPct val="107000"/>
              </a:lnSpc>
              <a:spcBef>
                <a:spcPts val="0"/>
              </a:spcBef>
              <a:spcAft>
                <a:spcPts val="800"/>
              </a:spcAft>
              <a:buFont typeface="+mj-lt"/>
              <a:buAutoNum type="arabicPeriod"/>
            </a:pPr>
            <a:r>
              <a:rPr lang="en-US" sz="2400" dirty="0">
                <a:effectLst/>
                <a:latin typeface="Calibri" panose="020F0502020204030204" pitchFamily="34" charset="0"/>
                <a:ea typeface="Calibri" panose="020F0502020204030204" pitchFamily="34" charset="0"/>
                <a:cs typeface="Calibri" panose="020F0502020204030204" pitchFamily="34" charset="0"/>
              </a:rPr>
              <a:t>To foster a climate of equity and shared opportunity within the SRC.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pPr>
            <a:endParaRPr lang="en-US" sz="2400" dirty="0">
              <a:effectLst/>
              <a:latin typeface="Calibri" panose="020F0502020204030204" pitchFamily="34" charset="0"/>
              <a:ea typeface="Calibri" panose="020F0502020204030204" pitchFamily="34" charset="0"/>
              <a:cs typeface="Calibri" panose="020F0502020204030204" pitchFamily="34" charset="0"/>
            </a:endParaRPr>
          </a:p>
          <a:p>
            <a:pPr marR="0" lvl="0">
              <a:lnSpc>
                <a:spcPct val="107000"/>
              </a:lnSpc>
              <a:spcBef>
                <a:spcPts val="0"/>
              </a:spcBef>
              <a:spcAft>
                <a:spcPts val="0"/>
              </a:spcAft>
            </a:pPr>
            <a:r>
              <a:rPr lang="en-US" sz="24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VR Consumers </a:t>
            </a:r>
          </a:p>
          <a:p>
            <a:pPr marL="342900" marR="0" lvl="0" indent="-342900">
              <a:lnSpc>
                <a:spcPct val="107000"/>
              </a:lnSpc>
              <a:spcBef>
                <a:spcPts val="0"/>
              </a:spcBef>
              <a:spcAft>
                <a:spcPts val="0"/>
              </a:spcAft>
              <a:buFont typeface="+mj-lt"/>
              <a:buAutoNum type="arabicPeriod" startAt="3"/>
            </a:pPr>
            <a:r>
              <a:rPr lang="en-US" sz="2400" dirty="0">
                <a:effectLst/>
                <a:latin typeface="Calibri" panose="020F0502020204030204" pitchFamily="34" charset="0"/>
                <a:ea typeface="Calibri" panose="020F0502020204030204" pitchFamily="34" charset="0"/>
                <a:cs typeface="Calibri" panose="020F0502020204030204" pitchFamily="34" charset="0"/>
              </a:rPr>
              <a:t>To ensure equitable statewide access to VR services across BIPOC communities and disability communities.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startAt="3"/>
            </a:pPr>
            <a:r>
              <a:rPr lang="en-US" sz="2400" dirty="0">
                <a:effectLst/>
                <a:latin typeface="Calibri" panose="020F0502020204030204" pitchFamily="34" charset="0"/>
                <a:ea typeface="Calibri" panose="020F0502020204030204" pitchFamily="34" charset="0"/>
                <a:cs typeface="Calibri" panose="020F0502020204030204" pitchFamily="34" charset="0"/>
              </a:rPr>
              <a:t>To increase SRC community engagement to deepen its understanding of consumers’ needs and SRC mission.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startAt="3"/>
            </a:pPr>
            <a:r>
              <a:rPr lang="en-US" sz="2400" dirty="0">
                <a:effectLst/>
                <a:latin typeface="Calibri" panose="020F0502020204030204" pitchFamily="34" charset="0"/>
                <a:ea typeface="Calibri" panose="020F0502020204030204" pitchFamily="34" charset="0"/>
                <a:cs typeface="Calibri" panose="020F0502020204030204" pitchFamily="34" charset="0"/>
              </a:rPr>
              <a:t>To improve the effectiveness of MRC VR programs for VR consumers across gender, race, ethnicity, language, disability type, </a:t>
            </a:r>
            <a:r>
              <a:rPr lang="en-US" sz="2400" dirty="0">
                <a:latin typeface="Calibri" panose="020F0502020204030204" pitchFamily="34" charset="0"/>
                <a:ea typeface="Calibri" panose="020F0502020204030204" pitchFamily="34" charset="0"/>
                <a:cs typeface="Calibri" panose="020F0502020204030204" pitchFamily="34" charset="0"/>
              </a:rPr>
              <a:t>and </a:t>
            </a:r>
            <a:r>
              <a:rPr lang="en-US" sz="2400" dirty="0">
                <a:effectLst/>
                <a:latin typeface="Calibri" panose="020F0502020204030204" pitchFamily="34" charset="0"/>
                <a:ea typeface="Calibri" panose="020F0502020204030204" pitchFamily="34" charset="0"/>
                <a:cs typeface="Calibri" panose="020F0502020204030204" pitchFamily="34" charset="0"/>
              </a:rPr>
              <a:t>geography.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01C83A9C-E6DA-4AB1-9358-054B801C2894}"/>
              </a:ext>
            </a:extLst>
          </p:cNvPr>
          <p:cNvSpPr>
            <a:spLocks noGrp="1"/>
          </p:cNvSpPr>
          <p:nvPr>
            <p:ph type="sldNum" sz="quarter" idx="12"/>
          </p:nvPr>
        </p:nvSpPr>
        <p:spPr/>
        <p:txBody>
          <a:bodyPr/>
          <a:lstStyle/>
          <a:p>
            <a:fld id="{C38A852C-220D-4794-ADA0-B7D684303119}" type="slidenum">
              <a:rPr lang="en-US" smtClean="0"/>
              <a:t>10</a:t>
            </a:fld>
            <a:endParaRPr lang="en-US"/>
          </a:p>
        </p:txBody>
      </p:sp>
    </p:spTree>
    <p:extLst>
      <p:ext uri="{BB962C8B-B14F-4D97-AF65-F5344CB8AC3E}">
        <p14:creationId xmlns:p14="http://schemas.microsoft.com/office/powerpoint/2010/main" val="95980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C66B853A-4363-4CAD-87DC-7006261BB45A}"/>
              </a:ext>
            </a:extLst>
          </p:cNvPr>
          <p:cNvSpPr txBox="1">
            <a:spLocks noGrp="1"/>
          </p:cNvSpPr>
          <p:nvPr>
            <p:ph type="title" idx="4294967295"/>
          </p:nvPr>
        </p:nvSpPr>
        <p:spPr>
          <a:xfrm>
            <a:off x="498070" y="235289"/>
            <a:ext cx="10058400" cy="7239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sz="3800" b="0" i="0" u="none" strike="noStrike" kern="1200" cap="none" spc="-50" normalizeH="0" baseline="0" noProof="0" dirty="0">
                <a:ln>
                  <a:noFill/>
                </a:ln>
                <a:solidFill>
                  <a:srgbClr val="D87E56"/>
                </a:solidFill>
                <a:effectLst/>
                <a:uLnTx/>
                <a:uFillTx/>
                <a:latin typeface="+mj-lt"/>
                <a:ea typeface="+mj-ea"/>
                <a:cs typeface="+mj-cs"/>
              </a:rPr>
              <a:t>Goal 1: Establish Diverse Membership </a:t>
            </a:r>
          </a:p>
        </p:txBody>
      </p:sp>
      <p:sp>
        <p:nvSpPr>
          <p:cNvPr id="6" name="TextBox 5">
            <a:extLst>
              <a:ext uri="{FF2B5EF4-FFF2-40B4-BE49-F238E27FC236}">
                <a16:creationId xmlns:a16="http://schemas.microsoft.com/office/drawing/2014/main" id="{5FAA1B44-483E-4DF4-93E4-E3037028FBA8}"/>
              </a:ext>
            </a:extLst>
          </p:cNvPr>
          <p:cNvSpPr txBox="1"/>
          <p:nvPr/>
        </p:nvSpPr>
        <p:spPr>
          <a:xfrm>
            <a:off x="576095" y="959189"/>
            <a:ext cx="11039809" cy="4764766"/>
          </a:xfrm>
          <a:prstGeom prst="rect">
            <a:avLst/>
          </a:prstGeom>
          <a:noFill/>
        </p:spPr>
        <p:txBody>
          <a:bodyPr wrap="square">
            <a:spAutoFit/>
          </a:bodyPr>
          <a:lstStyle/>
          <a:p>
            <a:pPr>
              <a:lnSpc>
                <a:spcPct val="107000"/>
              </a:lnSpc>
            </a:pPr>
            <a:r>
              <a:rPr lang="en-US"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To identify, attract and retain a diverse SRC membership to reflect BIPOC communities and diverse disability types.</a:t>
            </a:r>
          </a:p>
          <a:p>
            <a:pPr marR="0" lvl="0">
              <a:lnSpc>
                <a:spcPct val="107000"/>
              </a:lnSpc>
              <a:spcBef>
                <a:spcPts val="0"/>
              </a:spcBef>
              <a:spcAft>
                <a:spcPts val="0"/>
              </a:spcAft>
            </a:pPr>
            <a:endParaRPr lang="en-US" sz="1600" dirty="0">
              <a:effectLst/>
              <a:latin typeface="Calibri" panose="020F0502020204030204" pitchFamily="34" charset="0"/>
              <a:ea typeface="Calibri" panose="020F0502020204030204" pitchFamily="34" charset="0"/>
              <a:cs typeface="Calibri" panose="020F0502020204030204" pitchFamily="34" charset="0"/>
            </a:endParaRPr>
          </a:p>
          <a:p>
            <a:pPr marR="0" lvl="0">
              <a:lnSpc>
                <a:spcPct val="107000"/>
              </a:lnSpc>
              <a:spcBef>
                <a:spcPts val="0"/>
              </a:spcBef>
              <a:spcAft>
                <a:spcPts val="0"/>
              </a:spcAft>
            </a:pPr>
            <a:r>
              <a:rPr lang="en-US" sz="1600" u="sng" dirty="0">
                <a:effectLst/>
                <a:latin typeface="Calibri" panose="020F0502020204030204" pitchFamily="34" charset="0"/>
                <a:ea typeface="Calibri" panose="020F0502020204030204" pitchFamily="34" charset="0"/>
                <a:cs typeface="Calibri" panose="020F0502020204030204" pitchFamily="34" charset="0"/>
              </a:rPr>
              <a:t>DEI Intention</a:t>
            </a:r>
            <a:r>
              <a:rPr lang="en-US" sz="1600" dirty="0">
                <a:effectLst/>
                <a:latin typeface="Calibri" panose="020F0502020204030204" pitchFamily="34" charset="0"/>
                <a:ea typeface="Calibri" panose="020F0502020204030204" pitchFamily="34" charset="0"/>
                <a:cs typeface="Calibri" panose="020F0502020204030204" pitchFamily="34" charset="0"/>
              </a:rPr>
              <a:t>: To establish a more diverse SRC. </a:t>
            </a:r>
            <a:endParaRPr lang="en-US" sz="1600" dirty="0">
              <a:latin typeface="Calibri" panose="020F0502020204030204" pitchFamily="34" charset="0"/>
              <a:ea typeface="Calibri" panose="020F0502020204030204" pitchFamily="34" charset="0"/>
              <a:cs typeface="Calibri" panose="020F0502020204030204" pitchFamily="34" charset="0"/>
            </a:endParaRPr>
          </a:p>
          <a:p>
            <a:pPr marR="0" lvl="0">
              <a:lnSpc>
                <a:spcPct val="107000"/>
              </a:lnSpc>
              <a:spcBef>
                <a:spcPts val="0"/>
              </a:spcBef>
              <a:spcAft>
                <a:spcPts val="0"/>
              </a:spcAft>
            </a:pPr>
            <a:endParaRPr lang="en-US" sz="1600" u="sng" dirty="0">
              <a:effectLst/>
              <a:latin typeface="Calibri" panose="020F0502020204030204" pitchFamily="34" charset="0"/>
              <a:ea typeface="Calibri" panose="020F0502020204030204" pitchFamily="34" charset="0"/>
              <a:cs typeface="Calibri" panose="020F0502020204030204" pitchFamily="34" charset="0"/>
            </a:endParaRPr>
          </a:p>
          <a:p>
            <a:pPr marR="0" lvl="0">
              <a:lnSpc>
                <a:spcPct val="107000"/>
              </a:lnSpc>
              <a:spcBef>
                <a:spcPts val="0"/>
              </a:spcBef>
              <a:spcAft>
                <a:spcPts val="0"/>
              </a:spcAft>
            </a:pPr>
            <a:r>
              <a:rPr lang="en-US" sz="1600" u="sng" dirty="0">
                <a:effectLst/>
                <a:latin typeface="Calibri" panose="020F0502020204030204" pitchFamily="34" charset="0"/>
                <a:ea typeface="Calibri" panose="020F0502020204030204" pitchFamily="34" charset="0"/>
                <a:cs typeface="Calibri" panose="020F0502020204030204" pitchFamily="34" charset="0"/>
              </a:rPr>
              <a:t>Objectives: </a:t>
            </a:r>
          </a:p>
          <a:p>
            <a:pPr marL="742950" lvl="1" indent="-285750">
              <a:lnSpc>
                <a:spcPct val="107000"/>
              </a:lnSpc>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Objective 1. Recruit three new BIPOC persons with diverse disabilities to the SRC.</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Objective 2. Recruit at least two persons who receive or have received VR services to the SRC.</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Objective 3. Recruit at least one person who is an owner of a small business to the SRC.</a:t>
            </a:r>
          </a:p>
          <a:p>
            <a:pPr marR="0" lvl="0">
              <a:lnSpc>
                <a:spcPct val="107000"/>
              </a:lnSpc>
              <a:spcBef>
                <a:spcPts val="0"/>
              </a:spcBef>
              <a:spcAft>
                <a:spcPts val="0"/>
              </a:spcAft>
            </a:pPr>
            <a:endParaRPr lang="en-US" sz="1600" u="sng" dirty="0">
              <a:effectLst/>
              <a:latin typeface="Calibri" panose="020F0502020204030204" pitchFamily="34" charset="0"/>
              <a:ea typeface="Calibri" panose="020F0502020204030204" pitchFamily="34" charset="0"/>
              <a:cs typeface="Calibri" panose="020F0502020204030204" pitchFamily="34" charset="0"/>
            </a:endParaRPr>
          </a:p>
          <a:p>
            <a:pPr marR="0" lvl="0">
              <a:lnSpc>
                <a:spcPct val="107000"/>
              </a:lnSpc>
              <a:spcBef>
                <a:spcPts val="0"/>
              </a:spcBef>
              <a:spcAft>
                <a:spcPts val="0"/>
              </a:spcAft>
            </a:pPr>
            <a:r>
              <a:rPr lang="en-US" sz="1600" u="sng" dirty="0">
                <a:effectLst/>
                <a:latin typeface="Calibri" panose="020F0502020204030204" pitchFamily="34" charset="0"/>
                <a:ea typeface="Calibri" panose="020F0502020204030204" pitchFamily="34" charset="0"/>
                <a:cs typeface="Calibri" panose="020F0502020204030204" pitchFamily="34" charset="0"/>
              </a:rPr>
              <a:t>Strategies:</a:t>
            </a:r>
            <a:r>
              <a:rPr lang="en-US" sz="1600" dirty="0">
                <a:effectLst/>
                <a:latin typeface="Calibri" panose="020F0502020204030204" pitchFamily="34" charset="0"/>
                <a:ea typeface="Calibri" panose="020F0502020204030204" pitchFamily="34" charset="0"/>
                <a:cs typeface="Calibri" panose="020F0502020204030204" pitchFamily="34" charset="0"/>
              </a:rPr>
              <a:t> </a:t>
            </a:r>
          </a:p>
          <a:p>
            <a:pPr marL="800100" lvl="1" indent="-342900">
              <a:lnSpc>
                <a:spcPct val="107000"/>
              </a:lnSpc>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Identify and attend three SRC recruitment events facilitated by and hosted in BIPOC communities to identify potential SRC candidates.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Collaborate with community organizations such as Independent Living Centers (ILCs) to identify potential SRC candidates.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Partner with MRC to create and launch a targeted advertisement campaign encouraging Vocational Rehabilitation Counselors (VRCs) to identify potential SRC candidates.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Aft>
                <a:spcPts val="8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Submit three names to the Massachusetts Boards and Commissions office for consideration and track progress in securing approval of these appointments.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51A962BA-F5A4-4B94-B72B-046A781BA16B}"/>
              </a:ext>
            </a:extLst>
          </p:cNvPr>
          <p:cNvSpPr>
            <a:spLocks noGrp="1"/>
          </p:cNvSpPr>
          <p:nvPr>
            <p:ph type="sldNum" sz="quarter" idx="12"/>
          </p:nvPr>
        </p:nvSpPr>
        <p:spPr/>
        <p:txBody>
          <a:bodyPr/>
          <a:lstStyle/>
          <a:p>
            <a:fld id="{C38A852C-220D-4794-ADA0-B7D684303119}" type="slidenum">
              <a:rPr lang="en-US" smtClean="0"/>
              <a:t>11</a:t>
            </a:fld>
            <a:endParaRPr lang="en-US"/>
          </a:p>
        </p:txBody>
      </p:sp>
    </p:spTree>
    <p:extLst>
      <p:ext uri="{BB962C8B-B14F-4D97-AF65-F5344CB8AC3E}">
        <p14:creationId xmlns:p14="http://schemas.microsoft.com/office/powerpoint/2010/main" val="811528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205FBC1F-D58F-44F1-AC83-28F39A46DCA2}"/>
              </a:ext>
            </a:extLst>
          </p:cNvPr>
          <p:cNvSpPr txBox="1">
            <a:spLocks noGrp="1"/>
          </p:cNvSpPr>
          <p:nvPr>
            <p:ph type="title" idx="4294967295"/>
          </p:nvPr>
        </p:nvSpPr>
        <p:spPr>
          <a:xfrm>
            <a:off x="498070" y="235289"/>
            <a:ext cx="10058400" cy="7239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sz="3800" b="0" i="0" u="none" strike="noStrike" kern="1200" cap="none" spc="-50" normalizeH="0" baseline="0" noProof="0" dirty="0">
                <a:ln>
                  <a:noFill/>
                </a:ln>
                <a:solidFill>
                  <a:srgbClr val="D87E56"/>
                </a:solidFill>
                <a:effectLst/>
                <a:uLnTx/>
                <a:uFillTx/>
                <a:latin typeface="+mj-lt"/>
                <a:ea typeface="+mj-ea"/>
                <a:cs typeface="+mj-cs"/>
              </a:rPr>
              <a:t>Goal 2: Build Equity in the SRC Climate </a:t>
            </a:r>
          </a:p>
        </p:txBody>
      </p:sp>
      <p:sp>
        <p:nvSpPr>
          <p:cNvPr id="7" name="TextBox 6">
            <a:extLst>
              <a:ext uri="{FF2B5EF4-FFF2-40B4-BE49-F238E27FC236}">
                <a16:creationId xmlns:a16="http://schemas.microsoft.com/office/drawing/2014/main" id="{FACBCDA7-0D59-4694-9AE3-3E82D7919F4C}"/>
              </a:ext>
            </a:extLst>
          </p:cNvPr>
          <p:cNvSpPr txBox="1"/>
          <p:nvPr/>
        </p:nvSpPr>
        <p:spPr>
          <a:xfrm>
            <a:off x="569989" y="959189"/>
            <a:ext cx="11306937" cy="5085046"/>
          </a:xfrm>
          <a:prstGeom prst="rect">
            <a:avLst/>
          </a:prstGeom>
          <a:noFill/>
        </p:spPr>
        <p:txBody>
          <a:bodyPr wrap="square">
            <a:spAutoFit/>
          </a:bodyPr>
          <a:lstStyle/>
          <a:p>
            <a:pPr>
              <a:lnSpc>
                <a:spcPct val="107000"/>
              </a:lnSpc>
              <a:spcBef>
                <a:spcPts val="200"/>
              </a:spcBef>
              <a:spcAft>
                <a:spcPts val="200"/>
              </a:spcAft>
            </a:pPr>
            <a:r>
              <a:rPr lang="en-US"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To foster a climate of equity and shared opportunity within the SRC. </a:t>
            </a:r>
            <a:endParaRPr lang="en-US"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200"/>
              </a:spcBef>
              <a:spcAft>
                <a:spcPts val="200"/>
              </a:spcAft>
            </a:pPr>
            <a:endParaRPr lang="en-US" sz="1400" u="sng" dirty="0">
              <a:effectLst/>
              <a:latin typeface="Calibri" panose="020F0502020204030204" pitchFamily="34" charset="0"/>
              <a:ea typeface="Calibri" panose="020F0502020204030204" pitchFamily="34" charset="0"/>
              <a:cs typeface="Calibri" panose="020F0502020204030204" pitchFamily="34" charset="0"/>
            </a:endParaRPr>
          </a:p>
          <a:p>
            <a:pPr marR="0" lvl="0">
              <a:lnSpc>
                <a:spcPct val="107000"/>
              </a:lnSpc>
              <a:spcBef>
                <a:spcPts val="200"/>
              </a:spcBef>
              <a:spcAft>
                <a:spcPts val="200"/>
              </a:spcAft>
            </a:pPr>
            <a:r>
              <a:rPr lang="en-US" sz="1400" u="sng" dirty="0">
                <a:effectLst/>
                <a:latin typeface="Calibri" panose="020F0502020204030204" pitchFamily="34" charset="0"/>
                <a:ea typeface="Calibri" panose="020F0502020204030204" pitchFamily="34" charset="0"/>
                <a:cs typeface="Calibri" panose="020F0502020204030204" pitchFamily="34" charset="0"/>
              </a:rPr>
              <a:t>DEI  Intention</a:t>
            </a:r>
            <a:r>
              <a:rPr lang="en-US" sz="1400" dirty="0">
                <a:effectLst/>
                <a:latin typeface="Calibri" panose="020F0502020204030204" pitchFamily="34" charset="0"/>
                <a:ea typeface="Calibri" panose="020F0502020204030204" pitchFamily="34" charset="0"/>
                <a:cs typeface="Calibri" panose="020F0502020204030204" pitchFamily="34" charset="0"/>
              </a:rPr>
              <a:t>: T</a:t>
            </a:r>
            <a:r>
              <a:rPr lang="en-US" sz="1400" dirty="0">
                <a:effectLst/>
                <a:latin typeface="Calibri" panose="020F0502020204030204" pitchFamily="34" charset="0"/>
                <a:ea typeface="Calibri" panose="020F0502020204030204" pitchFamily="34" charset="0"/>
              </a:rPr>
              <a:t>o create an SRC that fosters SRC member engagement. </a:t>
            </a:r>
            <a:endParaRPr lang="en-US" sz="1400" dirty="0">
              <a:latin typeface="Calibri" panose="020F0502020204030204" pitchFamily="34" charset="0"/>
              <a:ea typeface="Calibri" panose="020F0502020204030204" pitchFamily="34" charset="0"/>
              <a:cs typeface="Calibri" panose="020F0502020204030204" pitchFamily="34" charset="0"/>
            </a:endParaRPr>
          </a:p>
          <a:p>
            <a:pPr marR="0" lvl="0">
              <a:lnSpc>
                <a:spcPct val="107000"/>
              </a:lnSpc>
              <a:spcBef>
                <a:spcPts val="200"/>
              </a:spcBef>
              <a:spcAft>
                <a:spcPts val="200"/>
              </a:spcAft>
            </a:pPr>
            <a:r>
              <a:rPr lang="en-US" sz="1400" u="sng" dirty="0">
                <a:effectLst/>
                <a:latin typeface="Calibri" panose="020F0502020204030204" pitchFamily="34" charset="0"/>
                <a:ea typeface="Calibri" panose="020F0502020204030204" pitchFamily="34" charset="0"/>
                <a:cs typeface="Calibri" panose="020F0502020204030204" pitchFamily="34" charset="0"/>
              </a:rPr>
              <a:t>Objectives: </a:t>
            </a:r>
          </a:p>
          <a:p>
            <a:pPr marL="285750" marR="0" lvl="0" indent="-285750">
              <a:lnSpc>
                <a:spcPct val="107000"/>
              </a:lnSpc>
              <a:spcBef>
                <a:spcPts val="200"/>
              </a:spcBef>
              <a:spcAft>
                <a:spcPts val="200"/>
              </a:spcAft>
              <a:buFont typeface="Arial" panose="020B0604020202020204" pitchFamily="34" charset="0"/>
              <a:buChar char="•"/>
            </a:pPr>
            <a:r>
              <a:rPr lang="en-US" sz="1400" dirty="0">
                <a:effectLst/>
                <a:latin typeface="Calibri" panose="020F0502020204030204" pitchFamily="34" charset="0"/>
                <a:ea typeface="Calibri" panose="020F0502020204030204" pitchFamily="34" charset="0"/>
                <a:cs typeface="Calibri" panose="020F0502020204030204" pitchFamily="34" charset="0"/>
              </a:rPr>
              <a:t>Objective 1: </a:t>
            </a: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r>
              <a:rPr lang="en-US" sz="1400" dirty="0">
                <a:effectLst/>
                <a:latin typeface="Calibri" panose="020F0502020204030204" pitchFamily="34" charset="0"/>
                <a:ea typeface="Calibri" panose="020F0502020204030204" pitchFamily="34" charset="0"/>
                <a:cs typeface="Calibri" panose="020F0502020204030204" pitchFamily="34" charset="0"/>
              </a:rPr>
              <a:t>Start each SRC meeting with a discussion centered around equity.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200"/>
              </a:spcBef>
              <a:spcAft>
                <a:spcPts val="200"/>
              </a:spcAft>
              <a:buFont typeface="Arial" panose="020B0604020202020204" pitchFamily="34" charset="0"/>
              <a:buChar char="•"/>
            </a:pPr>
            <a:r>
              <a:rPr lang="en-US" sz="1400" dirty="0">
                <a:effectLst/>
                <a:latin typeface="Calibri" panose="020F0502020204030204" pitchFamily="34" charset="0"/>
                <a:ea typeface="Calibri" panose="020F0502020204030204" pitchFamily="34" charset="0"/>
                <a:cs typeface="Calibri" panose="020F0502020204030204" pitchFamily="34" charset="0"/>
              </a:rPr>
              <a:t>Objective 2: Create a new SRC meeting format to implement a modified version of Roberts Rules putting equity at the center of SRC discussions.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200"/>
              </a:spcBef>
              <a:spcAft>
                <a:spcPts val="200"/>
              </a:spcAft>
              <a:buFont typeface="Arial" panose="020B0604020202020204" pitchFamily="34" charset="0"/>
              <a:buChar char="•"/>
            </a:pPr>
            <a:r>
              <a:rPr lang="en-US" sz="1400" dirty="0">
                <a:effectLst/>
                <a:latin typeface="Calibri" panose="020F0502020204030204" pitchFamily="34" charset="0"/>
                <a:ea typeface="Calibri" panose="020F0502020204030204" pitchFamily="34" charset="0"/>
                <a:cs typeface="Calibri" panose="020F0502020204030204" pitchFamily="34" charset="0"/>
              </a:rPr>
              <a:t>Objective 3: Adopt two new processes to foster greater inclusion of members at SRC meetings.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200"/>
              </a:spcBef>
              <a:spcAft>
                <a:spcPts val="200"/>
              </a:spcAft>
              <a:buFont typeface="Arial" panose="020B0604020202020204" pitchFamily="34" charset="0"/>
              <a:buChar char="•"/>
            </a:pPr>
            <a:r>
              <a:rPr lang="en-US" sz="1400" dirty="0">
                <a:effectLst/>
                <a:latin typeface="Calibri" panose="020F0502020204030204" pitchFamily="34" charset="0"/>
                <a:ea typeface="Calibri" panose="020F0502020204030204" pitchFamily="34" charset="0"/>
                <a:cs typeface="Calibri" panose="020F0502020204030204" pitchFamily="34" charset="0"/>
              </a:rPr>
              <a:t>Objective 4: Adopt a new SRC member orientation infused with DEI.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200"/>
              </a:spcBef>
              <a:spcAft>
                <a:spcPts val="200"/>
              </a:spcAft>
              <a:buFont typeface="Arial" panose="020B0604020202020204" pitchFamily="34" charset="0"/>
              <a:buChar char="•"/>
            </a:pPr>
            <a:r>
              <a:rPr lang="en-US" sz="1400" dirty="0">
                <a:effectLst/>
                <a:latin typeface="Calibri" panose="020F0502020204030204" pitchFamily="34" charset="0"/>
                <a:ea typeface="Calibri" panose="020F0502020204030204" pitchFamily="34" charset="0"/>
                <a:cs typeface="Calibri" panose="020F0502020204030204" pitchFamily="34" charset="0"/>
              </a:rPr>
              <a:t>Objective 5: Offer year-round training opportunities for SRC members and MRC staff.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R="0">
              <a:lnSpc>
                <a:spcPct val="107000"/>
              </a:lnSpc>
              <a:spcBef>
                <a:spcPts val="200"/>
              </a:spcBef>
              <a:spcAft>
                <a:spcPts val="200"/>
              </a:spcAft>
            </a:pPr>
            <a:r>
              <a:rPr lang="en-US" sz="1400" u="sng" dirty="0">
                <a:latin typeface="Calibri" panose="020F0502020204030204" pitchFamily="34" charset="0"/>
                <a:ea typeface="Calibri" panose="020F0502020204030204" pitchFamily="34" charset="0"/>
                <a:cs typeface="Calibri" panose="020F0502020204030204" pitchFamily="34" charset="0"/>
              </a:rPr>
              <a:t>S</a:t>
            </a:r>
            <a:r>
              <a:rPr lang="en-US" sz="1400" u="sng" dirty="0">
                <a:effectLst/>
                <a:latin typeface="Calibri" panose="020F0502020204030204" pitchFamily="34" charset="0"/>
                <a:ea typeface="Calibri" panose="020F0502020204030204" pitchFamily="34" charset="0"/>
                <a:cs typeface="Calibri" panose="020F0502020204030204" pitchFamily="34" charset="0"/>
              </a:rPr>
              <a:t>trategies: </a:t>
            </a:r>
          </a:p>
          <a:p>
            <a:pPr marL="342900" marR="0" lvl="0" indent="-342900">
              <a:lnSpc>
                <a:spcPct val="107000"/>
              </a:lnSpc>
              <a:spcBef>
                <a:spcPts val="200"/>
              </a:spcBef>
              <a:spcAft>
                <a:spcPts val="200"/>
              </a:spcAft>
              <a:buFont typeface="Arial" panose="020B0604020202020204" pitchFamily="34" charset="0"/>
              <a:buChar char="•"/>
            </a:pPr>
            <a:r>
              <a:rPr lang="en-US" sz="1400" dirty="0">
                <a:effectLst/>
                <a:latin typeface="Calibri" panose="020F0502020204030204" pitchFamily="34" charset="0"/>
                <a:ea typeface="Calibri" panose="020F0502020204030204" pitchFamily="34" charset="0"/>
                <a:cs typeface="Calibri" panose="020F0502020204030204" pitchFamily="34" charset="0"/>
              </a:rPr>
              <a:t>Phase objectives in over three years.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200"/>
              </a:spcBef>
              <a:spcAft>
                <a:spcPts val="200"/>
              </a:spcAft>
              <a:buFont typeface="Arial" panose="020B0604020202020204" pitchFamily="34" charset="0"/>
              <a:buChar char="•"/>
            </a:pPr>
            <a:r>
              <a:rPr lang="en-US" sz="1400" dirty="0">
                <a:effectLst/>
                <a:latin typeface="Calibri" panose="020F0502020204030204" pitchFamily="34" charset="0"/>
                <a:ea typeface="Calibri" panose="020F0502020204030204" pitchFamily="34" charset="0"/>
                <a:cs typeface="Calibri" panose="020F0502020204030204" pitchFamily="34" charset="0"/>
              </a:rPr>
              <a:t>Add a DEI topic relevant to the SRC to the start of each SRC meeting agenda.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200"/>
              </a:spcBef>
              <a:spcAft>
                <a:spcPts val="200"/>
              </a:spcAft>
              <a:buFont typeface="Arial" panose="020B0604020202020204" pitchFamily="34" charset="0"/>
              <a:buChar char="•"/>
            </a:pPr>
            <a:r>
              <a:rPr lang="en-US" sz="1400" dirty="0">
                <a:effectLst/>
                <a:latin typeface="Calibri" panose="020F0502020204030204" pitchFamily="34" charset="0"/>
                <a:ea typeface="Calibri" panose="020F0502020204030204" pitchFamily="34" charset="0"/>
                <a:cs typeface="Calibri" panose="020F0502020204030204" pitchFamily="34" charset="0"/>
              </a:rPr>
              <a:t>Establish a “round-robin” agenda item to collect member input at every SRC meeting.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200"/>
              </a:spcBef>
              <a:spcAft>
                <a:spcPts val="200"/>
              </a:spcAft>
              <a:buFont typeface="Arial" panose="020B0604020202020204" pitchFamily="34" charset="0"/>
              <a:buChar char="•"/>
            </a:pPr>
            <a:r>
              <a:rPr lang="en-US" sz="1400" dirty="0">
                <a:effectLst/>
                <a:latin typeface="Calibri" panose="020F0502020204030204" pitchFamily="34" charset="0"/>
                <a:ea typeface="Calibri" panose="020F0502020204030204" pitchFamily="34" charset="0"/>
                <a:cs typeface="Calibri" panose="020F0502020204030204" pitchFamily="34" charset="0"/>
              </a:rPr>
              <a:t>Create trainings for new SRC members and existing SRC members.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200"/>
              </a:spcBef>
              <a:spcAft>
                <a:spcPts val="200"/>
              </a:spcAft>
              <a:buFont typeface="Arial" panose="020B0604020202020204" pitchFamily="34" charset="0"/>
              <a:buChar char="•"/>
            </a:pPr>
            <a:r>
              <a:rPr lang="en-US" sz="1400" dirty="0">
                <a:effectLst/>
                <a:latin typeface="Calibri" panose="020F0502020204030204" pitchFamily="34" charset="0"/>
                <a:ea typeface="Calibri" panose="020F0502020204030204" pitchFamily="34" charset="0"/>
                <a:cs typeface="Calibri" panose="020F0502020204030204" pitchFamily="34" charset="0"/>
              </a:rPr>
              <a:t>Require all SRC members to attend at least 3 hours of trainings during the year.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200"/>
              </a:spcBef>
              <a:spcAft>
                <a:spcPts val="200"/>
              </a:spcAft>
              <a:buFont typeface="Arial" panose="020B0604020202020204" pitchFamily="34" charset="0"/>
              <a:buChar char="•"/>
            </a:pPr>
            <a:r>
              <a:rPr lang="en-US" sz="1400" dirty="0">
                <a:effectLst/>
                <a:latin typeface="Calibri" panose="020F0502020204030204" pitchFamily="34" charset="0"/>
                <a:ea typeface="Calibri" panose="020F0502020204030204" pitchFamily="34" charset="0"/>
                <a:cs typeface="Calibri" panose="020F0502020204030204" pitchFamily="34" charset="0"/>
              </a:rPr>
              <a:t>Develop and administer a self-assessment tool administered at the start and end of the year with goals for member to achieve a 10 percent increase in documented knowledge between surveys.</a:t>
            </a:r>
          </a:p>
          <a:p>
            <a:pPr marL="342900" marR="0" lvl="0" indent="-342900">
              <a:lnSpc>
                <a:spcPct val="107000"/>
              </a:lnSpc>
              <a:spcBef>
                <a:spcPts val="200"/>
              </a:spcBef>
              <a:spcAft>
                <a:spcPts val="200"/>
              </a:spcAft>
              <a:buFont typeface="Arial" panose="020B0604020202020204" pitchFamily="34" charset="0"/>
              <a:buChar char="•"/>
            </a:pPr>
            <a:r>
              <a:rPr lang="en-US" sz="1400" dirty="0">
                <a:effectLst/>
                <a:latin typeface="Calibri" panose="020F0502020204030204" pitchFamily="34" charset="0"/>
                <a:ea typeface="Calibri" panose="020F0502020204030204" pitchFamily="34" charset="0"/>
                <a:cs typeface="Calibri" panose="020F0502020204030204" pitchFamily="34" charset="0"/>
              </a:rPr>
              <a:t>Provide a subject matter expert (SME) at all SRC meetings to respond to SRC needs.</a:t>
            </a:r>
          </a:p>
        </p:txBody>
      </p:sp>
      <p:sp>
        <p:nvSpPr>
          <p:cNvPr id="3" name="Slide Number Placeholder 2">
            <a:extLst>
              <a:ext uri="{FF2B5EF4-FFF2-40B4-BE49-F238E27FC236}">
                <a16:creationId xmlns:a16="http://schemas.microsoft.com/office/drawing/2014/main" id="{51A962BA-F5A4-4B94-B72B-046A781BA16B}"/>
              </a:ext>
            </a:extLst>
          </p:cNvPr>
          <p:cNvSpPr>
            <a:spLocks noGrp="1"/>
          </p:cNvSpPr>
          <p:nvPr>
            <p:ph type="sldNum" sz="quarter" idx="12"/>
          </p:nvPr>
        </p:nvSpPr>
        <p:spPr/>
        <p:txBody>
          <a:bodyPr/>
          <a:lstStyle/>
          <a:p>
            <a:fld id="{C38A852C-220D-4794-ADA0-B7D684303119}" type="slidenum">
              <a:rPr lang="en-US" smtClean="0"/>
              <a:t>12</a:t>
            </a:fld>
            <a:endParaRPr lang="en-US"/>
          </a:p>
        </p:txBody>
      </p:sp>
    </p:spTree>
    <p:extLst>
      <p:ext uri="{BB962C8B-B14F-4D97-AF65-F5344CB8AC3E}">
        <p14:creationId xmlns:p14="http://schemas.microsoft.com/office/powerpoint/2010/main" val="143585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F47DE09F-8161-46B4-A99F-A10781B4EA2B}"/>
              </a:ext>
            </a:extLst>
          </p:cNvPr>
          <p:cNvSpPr txBox="1">
            <a:spLocks noGrp="1"/>
          </p:cNvSpPr>
          <p:nvPr>
            <p:ph type="title" idx="4294967295"/>
          </p:nvPr>
        </p:nvSpPr>
        <p:spPr>
          <a:xfrm>
            <a:off x="498070" y="235289"/>
            <a:ext cx="10058400" cy="7239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sz="3800" b="0" i="0" u="none" strike="noStrike" kern="1200" cap="none" spc="-50" normalizeH="0" baseline="0" noProof="0" dirty="0">
                <a:ln>
                  <a:noFill/>
                </a:ln>
                <a:solidFill>
                  <a:srgbClr val="D87E56"/>
                </a:solidFill>
                <a:effectLst/>
                <a:uLnTx/>
                <a:uFillTx/>
                <a:latin typeface="+mj-lt"/>
                <a:ea typeface="Calibri" panose="020F0502020204030204" pitchFamily="34" charset="0"/>
                <a:cs typeface="Calibri" panose="020F0502020204030204" pitchFamily="34" charset="0"/>
              </a:rPr>
              <a:t>Goal 3. Address Statewide Access to VR Services </a:t>
            </a:r>
            <a:endParaRPr kumimoji="0" lang="en-US" sz="3800" b="0" i="0" u="none" strike="noStrike" kern="1200" cap="none" spc="-50" normalizeH="0" baseline="0" noProof="0" dirty="0">
              <a:ln>
                <a:noFill/>
              </a:ln>
              <a:solidFill>
                <a:srgbClr val="D87E56"/>
              </a:solidFill>
              <a:effectLst/>
              <a:uLnTx/>
              <a:uFillTx/>
              <a:latin typeface="+mj-lt"/>
              <a:ea typeface="+mj-ea"/>
              <a:cs typeface="+mj-cs"/>
            </a:endParaRPr>
          </a:p>
        </p:txBody>
      </p:sp>
      <p:sp>
        <p:nvSpPr>
          <p:cNvPr id="6" name="TextBox 5">
            <a:extLst>
              <a:ext uri="{FF2B5EF4-FFF2-40B4-BE49-F238E27FC236}">
                <a16:creationId xmlns:a16="http://schemas.microsoft.com/office/drawing/2014/main" id="{49340ACD-4DB1-476D-96B2-A393677CD8FD}"/>
              </a:ext>
            </a:extLst>
          </p:cNvPr>
          <p:cNvSpPr txBox="1"/>
          <p:nvPr/>
        </p:nvSpPr>
        <p:spPr>
          <a:xfrm>
            <a:off x="498070" y="1113526"/>
            <a:ext cx="10536375" cy="4630948"/>
          </a:xfrm>
          <a:prstGeom prst="rect">
            <a:avLst/>
          </a:prstGeom>
          <a:noFill/>
        </p:spPr>
        <p:txBody>
          <a:bodyPr wrap="square">
            <a:spAutoFit/>
          </a:bodyPr>
          <a:lstStyle/>
          <a:p>
            <a:pPr>
              <a:lnSpc>
                <a:spcPct val="107000"/>
              </a:lnSpc>
              <a:spcBef>
                <a:spcPts val="200"/>
              </a:spcBef>
              <a:spcAft>
                <a:spcPts val="200"/>
              </a:spcAft>
            </a:pPr>
            <a:r>
              <a:rPr lang="en-US"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To ensure equitable statewide access to VR services across BIPOC communities and disability communities. </a:t>
            </a:r>
            <a:endParaRPr lang="en-US" b="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200"/>
              </a:spcBef>
              <a:spcAft>
                <a:spcPts val="200"/>
              </a:spcAft>
            </a:pPr>
            <a:endParaRPr lang="en-US" sz="1600" dirty="0">
              <a:effectLst/>
              <a:latin typeface="Calibri" panose="020F0502020204030204" pitchFamily="34" charset="0"/>
              <a:ea typeface="Calibri" panose="020F0502020204030204" pitchFamily="34" charset="0"/>
              <a:cs typeface="Calibri" panose="020F0502020204030204" pitchFamily="34" charset="0"/>
            </a:endParaRPr>
          </a:p>
          <a:p>
            <a:pPr marR="0" lvl="0">
              <a:lnSpc>
                <a:spcPct val="107000"/>
              </a:lnSpc>
              <a:spcBef>
                <a:spcPts val="200"/>
              </a:spcBef>
              <a:spcAft>
                <a:spcPts val="200"/>
              </a:spcAft>
            </a:pPr>
            <a:r>
              <a:rPr lang="en-US" sz="1600" u="sng" dirty="0">
                <a:effectLst/>
                <a:latin typeface="Calibri" panose="020F0502020204030204" pitchFamily="34" charset="0"/>
                <a:ea typeface="Calibri" panose="020F0502020204030204" pitchFamily="34" charset="0"/>
                <a:cs typeface="Calibri" panose="020F0502020204030204" pitchFamily="34" charset="0"/>
              </a:rPr>
              <a:t>DEI Intention</a:t>
            </a:r>
            <a:r>
              <a:rPr lang="en-US" sz="1600" dirty="0">
                <a:effectLst/>
                <a:latin typeface="Calibri" panose="020F0502020204030204" pitchFamily="34" charset="0"/>
                <a:ea typeface="Calibri" panose="020F0502020204030204" pitchFamily="34" charset="0"/>
                <a:cs typeface="Calibri" panose="020F0502020204030204" pitchFamily="34" charset="0"/>
              </a:rPr>
              <a:t>:  To </a:t>
            </a:r>
            <a:r>
              <a:rPr lang="en-US" sz="1600" dirty="0">
                <a:effectLst/>
                <a:latin typeface="Calibri" panose="020F0502020204030204" pitchFamily="34" charset="0"/>
                <a:ea typeface="Calibri" panose="020F0502020204030204" pitchFamily="34" charset="0"/>
              </a:rPr>
              <a:t>ensure equitable access to VR services.</a:t>
            </a:r>
            <a:endParaRPr lang="en-US" sz="1600" dirty="0">
              <a:latin typeface="Calibri" panose="020F0502020204030204" pitchFamily="34" charset="0"/>
              <a:ea typeface="Calibri" panose="020F0502020204030204" pitchFamily="34" charset="0"/>
              <a:cs typeface="Calibri" panose="020F0502020204030204" pitchFamily="34" charset="0"/>
            </a:endParaRPr>
          </a:p>
          <a:p>
            <a:pPr marR="0" lvl="0">
              <a:lnSpc>
                <a:spcPct val="107000"/>
              </a:lnSpc>
              <a:spcBef>
                <a:spcPts val="200"/>
              </a:spcBef>
              <a:spcAft>
                <a:spcPts val="200"/>
              </a:spcAft>
            </a:pPr>
            <a:endParaRPr lang="en-US" sz="1600" dirty="0">
              <a:effectLst/>
              <a:latin typeface="Calibri" panose="020F0502020204030204" pitchFamily="34" charset="0"/>
              <a:ea typeface="Calibri" panose="020F0502020204030204" pitchFamily="34" charset="0"/>
              <a:cs typeface="Calibri" panose="020F0502020204030204" pitchFamily="34" charset="0"/>
            </a:endParaRPr>
          </a:p>
          <a:p>
            <a:pPr marR="0" lvl="0">
              <a:lnSpc>
                <a:spcPct val="107000"/>
              </a:lnSpc>
              <a:spcBef>
                <a:spcPts val="200"/>
              </a:spcBef>
              <a:spcAft>
                <a:spcPts val="200"/>
              </a:spcAft>
            </a:pPr>
            <a:r>
              <a:rPr lang="en-US" sz="1600" u="sng" dirty="0">
                <a:effectLst/>
                <a:latin typeface="Calibri" panose="020F0502020204030204" pitchFamily="34" charset="0"/>
                <a:ea typeface="Calibri" panose="020F0502020204030204" pitchFamily="34" charset="0"/>
                <a:cs typeface="Calibri" panose="020F0502020204030204" pitchFamily="34" charset="0"/>
              </a:rPr>
              <a:t>Objectives</a:t>
            </a:r>
            <a:r>
              <a:rPr lang="en-US" sz="1600" dirty="0">
                <a:effectLst/>
                <a:latin typeface="Calibri" panose="020F0502020204030204" pitchFamily="34" charset="0"/>
                <a:ea typeface="Calibri" panose="020F0502020204030204" pitchFamily="34" charset="0"/>
                <a:cs typeface="Calibri" panose="020F0502020204030204" pitchFamily="34" charset="0"/>
              </a:rPr>
              <a:t>: </a:t>
            </a:r>
          </a:p>
          <a:p>
            <a:pPr marL="285750" marR="0" indent="-285750">
              <a:lnSpc>
                <a:spcPct val="107000"/>
              </a:lnSpc>
              <a:spcBef>
                <a:spcPts val="200"/>
              </a:spcBef>
              <a:spcAft>
                <a:spcPts val="2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Objective 1: Increase MRC-approved SRC recommendations to support VR consumer policies.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200"/>
              </a:spcBef>
              <a:spcAft>
                <a:spcPts val="2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Objective 2: Increase MRC-annually provided resources to the SRC.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200"/>
              </a:spcBef>
              <a:spcAft>
                <a:spcPts val="2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Objective 3. Identify VR consumer service gaps by BIPOC status, disability type and geography and recommend enhancements to close those gaps. </a:t>
            </a: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200"/>
              </a:spcBef>
              <a:spcAft>
                <a:spcPts val="200"/>
              </a:spcAft>
            </a:pPr>
            <a:r>
              <a:rPr lang="en-US" sz="1600" u="sng" dirty="0">
                <a:effectLst/>
                <a:latin typeface="Calibri" panose="020F0502020204030204" pitchFamily="34" charset="0"/>
                <a:ea typeface="Calibri" panose="020F0502020204030204" pitchFamily="34" charset="0"/>
                <a:cs typeface="Calibri" panose="020F0502020204030204" pitchFamily="34" charset="0"/>
              </a:rPr>
              <a:t>Strategies:</a:t>
            </a:r>
            <a:r>
              <a:rPr lang="en-US" sz="1600" dirty="0">
                <a:effectLst/>
                <a:latin typeface="Calibri" panose="020F0502020204030204" pitchFamily="34" charset="0"/>
                <a:ea typeface="Calibri" panose="020F0502020204030204" pitchFamily="34" charset="0"/>
                <a:cs typeface="Calibri" panose="020F0502020204030204" pitchFamily="34" charset="0"/>
              </a:rPr>
              <a:t> </a:t>
            </a:r>
          </a:p>
          <a:p>
            <a:pPr marL="342900" marR="0" lvl="0" indent="-342900">
              <a:lnSpc>
                <a:spcPct val="107000"/>
              </a:lnSpc>
              <a:spcBef>
                <a:spcPts val="200"/>
              </a:spcBef>
              <a:spcAft>
                <a:spcPts val="2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Track SRC recommendations and MRC-approved SRC recommendations. </a:t>
            </a:r>
          </a:p>
          <a:p>
            <a:pPr marL="342900" marR="0" lvl="0" indent="-342900">
              <a:lnSpc>
                <a:spcPct val="107000"/>
              </a:lnSpc>
              <a:spcBef>
                <a:spcPts val="200"/>
              </a:spcBef>
              <a:spcAft>
                <a:spcPts val="2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Track SRC resource requests and final budget award to support SRC.  </a:t>
            </a:r>
          </a:p>
          <a:p>
            <a:pPr marL="342900" marR="0" lvl="0" indent="-342900">
              <a:lnSpc>
                <a:spcPct val="107000"/>
              </a:lnSpc>
              <a:spcBef>
                <a:spcPts val="200"/>
              </a:spcBef>
              <a:spcAft>
                <a:spcPts val="2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Report VR service gaps by BIPOC status, disability type, and geography.  </a:t>
            </a:r>
          </a:p>
          <a:p>
            <a:pPr marL="342900" marR="0" lvl="0" indent="-342900">
              <a:lnSpc>
                <a:spcPct val="107000"/>
              </a:lnSpc>
              <a:spcBef>
                <a:spcPts val="200"/>
              </a:spcBef>
              <a:spcAft>
                <a:spcPts val="2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Recommend three VR consumer service enhancements to address VR service gaps identified by BIPOC status, disability type, and geography.  </a:t>
            </a:r>
          </a:p>
        </p:txBody>
      </p:sp>
      <p:sp>
        <p:nvSpPr>
          <p:cNvPr id="3" name="Slide Number Placeholder 2">
            <a:extLst>
              <a:ext uri="{FF2B5EF4-FFF2-40B4-BE49-F238E27FC236}">
                <a16:creationId xmlns:a16="http://schemas.microsoft.com/office/drawing/2014/main" id="{CBC24212-3BC1-4BFF-A2AC-0AE9BE28AD3F}"/>
              </a:ext>
            </a:extLst>
          </p:cNvPr>
          <p:cNvSpPr>
            <a:spLocks noGrp="1"/>
          </p:cNvSpPr>
          <p:nvPr>
            <p:ph type="sldNum" sz="quarter" idx="12"/>
          </p:nvPr>
        </p:nvSpPr>
        <p:spPr/>
        <p:txBody>
          <a:bodyPr/>
          <a:lstStyle/>
          <a:p>
            <a:fld id="{C38A852C-220D-4794-ADA0-B7D684303119}" type="slidenum">
              <a:rPr lang="en-US" smtClean="0"/>
              <a:t>13</a:t>
            </a:fld>
            <a:endParaRPr lang="en-US"/>
          </a:p>
        </p:txBody>
      </p:sp>
    </p:spTree>
    <p:extLst>
      <p:ext uri="{BB962C8B-B14F-4D97-AF65-F5344CB8AC3E}">
        <p14:creationId xmlns:p14="http://schemas.microsoft.com/office/powerpoint/2010/main" val="22490376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27AD3A53-24F6-4D5D-AE58-36F22375C1FD}"/>
              </a:ext>
            </a:extLst>
          </p:cNvPr>
          <p:cNvSpPr txBox="1">
            <a:spLocks noGrp="1"/>
          </p:cNvSpPr>
          <p:nvPr>
            <p:ph type="title" idx="4294967295"/>
          </p:nvPr>
        </p:nvSpPr>
        <p:spPr>
          <a:xfrm>
            <a:off x="498070" y="235289"/>
            <a:ext cx="10058400" cy="7239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3800" b="0" i="0" u="none" strike="noStrike" kern="1200" cap="none" spc="-50" normalizeH="0" baseline="0" noProof="0" dirty="0">
                <a:ln>
                  <a:noFill/>
                </a:ln>
                <a:solidFill>
                  <a:srgbClr val="D87E56"/>
                </a:solidFill>
                <a:effectLst/>
                <a:uLnTx/>
                <a:uFillTx/>
                <a:latin typeface="+mj-lt"/>
                <a:ea typeface="Calibri" panose="020F0502020204030204" pitchFamily="34" charset="0"/>
                <a:cs typeface="Calibri" panose="020F0502020204030204" pitchFamily="34" charset="0"/>
              </a:rPr>
              <a:t>Goal 4. Engage with the Community </a:t>
            </a:r>
          </a:p>
        </p:txBody>
      </p:sp>
      <p:sp>
        <p:nvSpPr>
          <p:cNvPr id="8" name="TextBox 7">
            <a:extLst>
              <a:ext uri="{FF2B5EF4-FFF2-40B4-BE49-F238E27FC236}">
                <a16:creationId xmlns:a16="http://schemas.microsoft.com/office/drawing/2014/main" id="{F8BA3BE3-69FA-4389-AFA6-D24EBAED7EE6}"/>
              </a:ext>
            </a:extLst>
          </p:cNvPr>
          <p:cNvSpPr txBox="1"/>
          <p:nvPr/>
        </p:nvSpPr>
        <p:spPr>
          <a:xfrm>
            <a:off x="569990" y="1164822"/>
            <a:ext cx="10392537" cy="4876015"/>
          </a:xfrm>
          <a:prstGeom prst="rect">
            <a:avLst/>
          </a:prstGeom>
          <a:noFill/>
        </p:spPr>
        <p:txBody>
          <a:bodyPr wrap="square">
            <a:spAutoFit/>
          </a:bodyPr>
          <a:lstStyle/>
          <a:p>
            <a:pPr>
              <a:lnSpc>
                <a:spcPct val="107000"/>
              </a:lnSpc>
              <a:spcBef>
                <a:spcPts val="200"/>
              </a:spcBef>
              <a:spcAft>
                <a:spcPts val="200"/>
              </a:spcAft>
            </a:pPr>
            <a:r>
              <a:rPr lang="en-US"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To increase SRC community engagement to deepen its understanding of consumers’ needs and SRC mission. </a:t>
            </a:r>
          </a:p>
          <a:p>
            <a:pPr marR="0" lvl="0">
              <a:lnSpc>
                <a:spcPct val="107000"/>
              </a:lnSpc>
              <a:spcBef>
                <a:spcPts val="200"/>
              </a:spcBef>
              <a:spcAft>
                <a:spcPts val="200"/>
              </a:spcAft>
            </a:pPr>
            <a:endParaRPr lang="en-US" sz="1600" u="sng" dirty="0">
              <a:effectLst/>
              <a:latin typeface="Calibri" panose="020F0502020204030204" pitchFamily="34" charset="0"/>
              <a:ea typeface="Calibri" panose="020F0502020204030204" pitchFamily="34" charset="0"/>
              <a:cs typeface="Calibri" panose="020F0502020204030204" pitchFamily="34" charset="0"/>
            </a:endParaRPr>
          </a:p>
          <a:p>
            <a:pPr marR="0" lvl="0">
              <a:lnSpc>
                <a:spcPct val="107000"/>
              </a:lnSpc>
              <a:spcBef>
                <a:spcPts val="200"/>
              </a:spcBef>
              <a:spcAft>
                <a:spcPts val="200"/>
              </a:spcAft>
            </a:pPr>
            <a:r>
              <a:rPr lang="en-US" sz="1600" u="sng" dirty="0">
                <a:effectLst/>
                <a:latin typeface="Calibri" panose="020F0502020204030204" pitchFamily="34" charset="0"/>
                <a:ea typeface="Calibri" panose="020F0502020204030204" pitchFamily="34" charset="0"/>
                <a:cs typeface="Calibri" panose="020F0502020204030204" pitchFamily="34" charset="0"/>
              </a:rPr>
              <a:t>DEI Intention</a:t>
            </a:r>
            <a:r>
              <a:rPr lang="en-US" sz="1600" dirty="0">
                <a:effectLst/>
                <a:latin typeface="Calibri" panose="020F0502020204030204" pitchFamily="34" charset="0"/>
                <a:ea typeface="Calibri" panose="020F0502020204030204" pitchFamily="34" charset="0"/>
                <a:cs typeface="Calibri" panose="020F0502020204030204" pitchFamily="34" charset="0"/>
              </a:rPr>
              <a:t>:  To </a:t>
            </a:r>
            <a:r>
              <a:rPr lang="en-US" sz="1600" dirty="0">
                <a:effectLst/>
                <a:latin typeface="Calibri" panose="020F0502020204030204" pitchFamily="34" charset="0"/>
                <a:ea typeface="Calibri" panose="020F0502020204030204" pitchFamily="34" charset="0"/>
              </a:rPr>
              <a:t>build stronger relationships with consumers, and their family members, as appropriate, as well as with employers, and advocates to improve access for all persons across the Commonwealth.</a:t>
            </a:r>
            <a:endParaRPr lang="en-US" sz="1600" dirty="0">
              <a:latin typeface="Calibri" panose="020F0502020204030204" pitchFamily="34" charset="0"/>
              <a:ea typeface="Calibri" panose="020F0502020204030204" pitchFamily="34" charset="0"/>
              <a:cs typeface="Calibri" panose="020F0502020204030204" pitchFamily="34" charset="0"/>
            </a:endParaRPr>
          </a:p>
          <a:p>
            <a:pPr marR="0" lvl="0">
              <a:lnSpc>
                <a:spcPct val="107000"/>
              </a:lnSpc>
              <a:spcBef>
                <a:spcPts val="200"/>
              </a:spcBef>
              <a:spcAft>
                <a:spcPts val="200"/>
              </a:spcAft>
            </a:pPr>
            <a:endParaRPr lang="en-US" sz="1600" dirty="0">
              <a:effectLst/>
              <a:latin typeface="Calibri" panose="020F0502020204030204" pitchFamily="34" charset="0"/>
              <a:ea typeface="Calibri" panose="020F0502020204030204" pitchFamily="34" charset="0"/>
              <a:cs typeface="Calibri" panose="020F0502020204030204" pitchFamily="34" charset="0"/>
            </a:endParaRPr>
          </a:p>
          <a:p>
            <a:pPr marR="0" lvl="0">
              <a:lnSpc>
                <a:spcPct val="107000"/>
              </a:lnSpc>
              <a:spcBef>
                <a:spcPts val="200"/>
              </a:spcBef>
              <a:spcAft>
                <a:spcPts val="200"/>
              </a:spcAft>
            </a:pPr>
            <a:r>
              <a:rPr lang="en-US" sz="1600" u="sng" dirty="0">
                <a:effectLst/>
                <a:latin typeface="Calibri" panose="020F0502020204030204" pitchFamily="34" charset="0"/>
                <a:ea typeface="Calibri" panose="020F0502020204030204" pitchFamily="34" charset="0"/>
                <a:cs typeface="Calibri" panose="020F0502020204030204" pitchFamily="34" charset="0"/>
              </a:rPr>
              <a:t>Objectives</a:t>
            </a:r>
            <a:r>
              <a:rPr lang="en-US" sz="1600" dirty="0">
                <a:effectLst/>
                <a:latin typeface="Calibri" panose="020F0502020204030204" pitchFamily="34" charset="0"/>
                <a:ea typeface="Calibri" panose="020F0502020204030204" pitchFamily="34" charset="0"/>
                <a:cs typeface="Calibri" panose="020F0502020204030204" pitchFamily="34" charset="0"/>
              </a:rPr>
              <a:t>: </a:t>
            </a:r>
          </a:p>
          <a:p>
            <a:pPr marL="285750" marR="0" indent="-285750">
              <a:lnSpc>
                <a:spcPct val="107000"/>
              </a:lnSpc>
              <a:spcBef>
                <a:spcPts val="200"/>
              </a:spcBef>
              <a:spcAft>
                <a:spcPts val="2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Objective 1. Co-host three community forums with MRC to collect consumer and employer input on VR service use and access and hear consumer-proposed strategies to improve VR services.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200"/>
              </a:spcBef>
              <a:spcAft>
                <a:spcPts val="2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Objective 2. Act upon information collected by consumers, employers, and advocacy voices at community forums.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200"/>
              </a:spcBef>
              <a:spcAft>
                <a:spcPts val="2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r>
              <a:rPr lang="en-US" sz="1600" u="sng" dirty="0">
                <a:effectLst/>
                <a:latin typeface="Calibri" panose="020F0502020204030204" pitchFamily="34" charset="0"/>
                <a:ea typeface="Calibri" panose="020F0502020204030204" pitchFamily="34" charset="0"/>
                <a:cs typeface="Calibri" panose="020F0502020204030204" pitchFamily="34" charset="0"/>
              </a:rPr>
              <a:t>Strategies:</a:t>
            </a:r>
            <a:r>
              <a:rPr lang="en-US" sz="1600" dirty="0">
                <a:effectLst/>
                <a:latin typeface="Calibri" panose="020F0502020204030204" pitchFamily="34" charset="0"/>
                <a:ea typeface="Calibri" panose="020F0502020204030204" pitchFamily="34" charset="0"/>
                <a:cs typeface="Calibri" panose="020F0502020204030204" pitchFamily="34" charset="0"/>
              </a:rPr>
              <a:t> </a:t>
            </a:r>
          </a:p>
          <a:p>
            <a:pPr marL="342900" marR="0" lvl="0" indent="-342900">
              <a:lnSpc>
                <a:spcPct val="107000"/>
              </a:lnSpc>
              <a:spcBef>
                <a:spcPts val="200"/>
              </a:spcBef>
              <a:spcAft>
                <a:spcPts val="2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Identify locations for community forums based on consumer service gaps by BIPOC status, disability type and geography.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200"/>
              </a:spcBef>
              <a:spcAft>
                <a:spcPts val="2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Hold community forums at convenient times for consumers, families and employers to attend.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200"/>
              </a:spcBef>
              <a:spcAft>
                <a:spcPts val="2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Publicize community forums by partnering with community organizations, disability advocacy organizations, and other organizations.   </a:t>
            </a:r>
          </a:p>
          <a:p>
            <a:pPr marL="342900" marR="0" lvl="0" indent="-342900">
              <a:lnSpc>
                <a:spcPct val="107000"/>
              </a:lnSpc>
              <a:spcBef>
                <a:spcPts val="200"/>
              </a:spcBef>
              <a:spcAft>
                <a:spcPts val="200"/>
              </a:spcAft>
              <a:buFont typeface="Arial" panose="020B0604020202020204" pitchFamily="34" charset="0"/>
              <a:buChar char="•"/>
            </a:pPr>
            <a:r>
              <a:rPr lang="en-US" sz="1600" dirty="0">
                <a:latin typeface="Calibri" panose="020F0502020204030204" pitchFamily="34" charset="0"/>
                <a:ea typeface="Calibri" panose="020F0502020204030204" pitchFamily="34" charset="0"/>
                <a:cs typeface="Calibri" panose="020F0502020204030204" pitchFamily="34" charset="0"/>
              </a:rPr>
              <a:t>Identify action steps to take based on information collected at </a:t>
            </a:r>
            <a:r>
              <a:rPr lang="en-US" sz="1600">
                <a:latin typeface="Calibri" panose="020F0502020204030204" pitchFamily="34" charset="0"/>
                <a:ea typeface="Calibri" panose="020F0502020204030204" pitchFamily="34" charset="0"/>
                <a:cs typeface="Calibri" panose="020F0502020204030204" pitchFamily="34" charset="0"/>
              </a:rPr>
              <a:t>community forums.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CBC24212-3BC1-4BFF-A2AC-0AE9BE28AD3F}"/>
              </a:ext>
            </a:extLst>
          </p:cNvPr>
          <p:cNvSpPr>
            <a:spLocks noGrp="1"/>
          </p:cNvSpPr>
          <p:nvPr>
            <p:ph type="sldNum" sz="quarter" idx="12"/>
          </p:nvPr>
        </p:nvSpPr>
        <p:spPr/>
        <p:txBody>
          <a:bodyPr/>
          <a:lstStyle/>
          <a:p>
            <a:fld id="{C38A852C-220D-4794-ADA0-B7D684303119}" type="slidenum">
              <a:rPr lang="en-US" smtClean="0"/>
              <a:t>14</a:t>
            </a:fld>
            <a:endParaRPr lang="en-US"/>
          </a:p>
        </p:txBody>
      </p:sp>
    </p:spTree>
    <p:extLst>
      <p:ext uri="{BB962C8B-B14F-4D97-AF65-F5344CB8AC3E}">
        <p14:creationId xmlns:p14="http://schemas.microsoft.com/office/powerpoint/2010/main" val="21736197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D7BCF86-D2CC-4032-9F6A-4052C8C86919}"/>
              </a:ext>
            </a:extLst>
          </p:cNvPr>
          <p:cNvSpPr txBox="1">
            <a:spLocks noGrp="1"/>
          </p:cNvSpPr>
          <p:nvPr>
            <p:ph type="title" idx="4294967295"/>
          </p:nvPr>
        </p:nvSpPr>
        <p:spPr>
          <a:xfrm>
            <a:off x="498070" y="235289"/>
            <a:ext cx="10058400" cy="7239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3800" b="0" i="0" u="none" strike="noStrike" kern="1200" cap="none" spc="-50" normalizeH="0" baseline="0" noProof="0" dirty="0">
                <a:ln>
                  <a:noFill/>
                </a:ln>
                <a:solidFill>
                  <a:srgbClr val="D87E56"/>
                </a:solidFill>
                <a:effectLst/>
                <a:uLnTx/>
                <a:uFillTx/>
                <a:latin typeface="+mj-lt"/>
                <a:ea typeface="Calibri" panose="020F0502020204030204" pitchFamily="34" charset="0"/>
                <a:cs typeface="Calibri" panose="020F0502020204030204" pitchFamily="34" charset="0"/>
              </a:rPr>
              <a:t>Goal 5. Advance Employment Equity </a:t>
            </a:r>
          </a:p>
        </p:txBody>
      </p:sp>
      <p:sp>
        <p:nvSpPr>
          <p:cNvPr id="9" name="TextBox 8">
            <a:extLst>
              <a:ext uri="{FF2B5EF4-FFF2-40B4-BE49-F238E27FC236}">
                <a16:creationId xmlns:a16="http://schemas.microsoft.com/office/drawing/2014/main" id="{204EFE46-C265-4F48-B0C2-816ED8109BCB}"/>
              </a:ext>
            </a:extLst>
          </p:cNvPr>
          <p:cNvSpPr txBox="1"/>
          <p:nvPr/>
        </p:nvSpPr>
        <p:spPr>
          <a:xfrm>
            <a:off x="498070" y="1181214"/>
            <a:ext cx="10998712" cy="4747582"/>
          </a:xfrm>
          <a:prstGeom prst="rect">
            <a:avLst/>
          </a:prstGeom>
          <a:noFill/>
        </p:spPr>
        <p:txBody>
          <a:bodyPr wrap="square">
            <a:spAutoFit/>
          </a:bodyPr>
          <a:lstStyle/>
          <a:p>
            <a:pPr>
              <a:lnSpc>
                <a:spcPct val="107000"/>
              </a:lnSpc>
              <a:spcBef>
                <a:spcPts val="200"/>
              </a:spcBef>
              <a:spcAft>
                <a:spcPts val="200"/>
              </a:spcAft>
            </a:pPr>
            <a:r>
              <a:rPr lang="en-US"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To improve the effectiveness of MRC VR programs for VR consumers across gender, race, ethnicity, language, disability type, </a:t>
            </a:r>
            <a:r>
              <a:rPr lang="en-US" b="1" dirty="0">
                <a:solidFill>
                  <a:srgbClr val="002060"/>
                </a:solidFill>
                <a:latin typeface="Calibri" panose="020F0502020204030204" pitchFamily="34" charset="0"/>
                <a:ea typeface="Calibri" panose="020F0502020204030204" pitchFamily="34" charset="0"/>
                <a:cs typeface="Calibri" panose="020F0502020204030204" pitchFamily="34" charset="0"/>
              </a:rPr>
              <a:t>and </a:t>
            </a:r>
            <a:r>
              <a:rPr lang="en-US"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geography. </a:t>
            </a:r>
          </a:p>
          <a:p>
            <a:pPr>
              <a:lnSpc>
                <a:spcPct val="107000"/>
              </a:lnSpc>
              <a:spcBef>
                <a:spcPts val="200"/>
              </a:spcBef>
              <a:spcAft>
                <a:spcPts val="200"/>
              </a:spcAft>
            </a:pPr>
            <a:endParaRPr lang="en-US" dirty="0">
              <a:effectLst/>
              <a:latin typeface="Calibri" panose="020F0502020204030204" pitchFamily="34" charset="0"/>
              <a:ea typeface="Calibri" panose="020F0502020204030204" pitchFamily="34" charset="0"/>
              <a:cs typeface="Calibri" panose="020F0502020204030204" pitchFamily="34" charset="0"/>
            </a:endParaRPr>
          </a:p>
          <a:p>
            <a:pPr marR="0" lvl="0">
              <a:lnSpc>
                <a:spcPct val="107000"/>
              </a:lnSpc>
              <a:spcBef>
                <a:spcPts val="200"/>
              </a:spcBef>
              <a:spcAft>
                <a:spcPts val="200"/>
              </a:spcAft>
            </a:pPr>
            <a:r>
              <a:rPr lang="en-US" u="sng" dirty="0">
                <a:effectLst/>
                <a:latin typeface="Calibri" panose="020F0502020204030204" pitchFamily="34" charset="0"/>
                <a:ea typeface="Calibri" panose="020F0502020204030204" pitchFamily="34" charset="0"/>
                <a:cs typeface="Calibri" panose="020F0502020204030204" pitchFamily="34" charset="0"/>
              </a:rPr>
              <a:t>DEI Intention</a:t>
            </a:r>
            <a:r>
              <a:rPr lang="en-US" dirty="0">
                <a:effectLst/>
                <a:latin typeface="Calibri" panose="020F0502020204030204" pitchFamily="34" charset="0"/>
                <a:ea typeface="Calibri" panose="020F0502020204030204" pitchFamily="34" charset="0"/>
                <a:cs typeface="Calibri" panose="020F0502020204030204" pitchFamily="34" charset="0"/>
              </a:rPr>
              <a:t>:  To </a:t>
            </a:r>
            <a:r>
              <a:rPr lang="en-US" dirty="0">
                <a:effectLst/>
                <a:latin typeface="Calibri" panose="020F0502020204030204" pitchFamily="34" charset="0"/>
                <a:ea typeface="Calibri" panose="020F0502020204030204" pitchFamily="34" charset="0"/>
              </a:rPr>
              <a:t>increase successful employment outcomes across all VR consumers. </a:t>
            </a:r>
            <a:endParaRPr lang="en-US" dirty="0">
              <a:latin typeface="Calibri" panose="020F0502020204030204" pitchFamily="34" charset="0"/>
              <a:ea typeface="Calibri" panose="020F0502020204030204" pitchFamily="34" charset="0"/>
              <a:cs typeface="Calibri" panose="020F0502020204030204" pitchFamily="34" charset="0"/>
            </a:endParaRPr>
          </a:p>
          <a:p>
            <a:pPr marR="0" lvl="0">
              <a:lnSpc>
                <a:spcPct val="107000"/>
              </a:lnSpc>
              <a:spcBef>
                <a:spcPts val="200"/>
              </a:spcBef>
              <a:spcAft>
                <a:spcPts val="200"/>
              </a:spcAft>
            </a:pPr>
            <a:endParaRPr lang="en-US" dirty="0">
              <a:effectLst/>
              <a:latin typeface="Calibri" panose="020F0502020204030204" pitchFamily="34" charset="0"/>
              <a:ea typeface="Calibri" panose="020F0502020204030204" pitchFamily="34" charset="0"/>
              <a:cs typeface="Calibri" panose="020F0502020204030204" pitchFamily="34" charset="0"/>
            </a:endParaRPr>
          </a:p>
          <a:p>
            <a:pPr marR="0" lvl="0">
              <a:lnSpc>
                <a:spcPct val="107000"/>
              </a:lnSpc>
              <a:spcBef>
                <a:spcPts val="200"/>
              </a:spcBef>
              <a:spcAft>
                <a:spcPts val="200"/>
              </a:spcAft>
            </a:pPr>
            <a:r>
              <a:rPr lang="en-US" u="sng" dirty="0">
                <a:effectLst/>
                <a:latin typeface="Calibri" panose="020F0502020204030204" pitchFamily="34" charset="0"/>
                <a:ea typeface="Calibri" panose="020F0502020204030204" pitchFamily="34" charset="0"/>
                <a:cs typeface="Calibri" panose="020F0502020204030204" pitchFamily="34" charset="0"/>
              </a:rPr>
              <a:t>Objectives</a:t>
            </a:r>
            <a:r>
              <a:rPr lang="en-US" dirty="0">
                <a:effectLst/>
                <a:latin typeface="Calibri" panose="020F0502020204030204" pitchFamily="34" charset="0"/>
                <a:ea typeface="Calibri" panose="020F0502020204030204" pitchFamily="34" charset="0"/>
                <a:cs typeface="Calibri" panose="020F0502020204030204" pitchFamily="34" charset="0"/>
              </a:rPr>
              <a:t>: </a:t>
            </a:r>
          </a:p>
          <a:p>
            <a:pPr marL="285750" marR="0" indent="-285750">
              <a:lnSpc>
                <a:spcPct val="107000"/>
              </a:lnSpc>
              <a:spcBef>
                <a:spcPts val="200"/>
              </a:spcBef>
              <a:spcAft>
                <a:spcPts val="200"/>
              </a:spcAft>
              <a:buFont typeface="Arial" panose="020B0604020202020204" pitchFamily="34" charset="0"/>
              <a:buChar char="•"/>
            </a:pPr>
            <a:r>
              <a:rPr lang="en-US" dirty="0">
                <a:effectLst/>
                <a:latin typeface="Calibri" panose="020F0502020204030204" pitchFamily="34" charset="0"/>
                <a:ea typeface="Calibri" panose="020F0502020204030204" pitchFamily="34" charset="0"/>
                <a:cs typeface="Calibri" panose="020F0502020204030204" pitchFamily="34" charset="0"/>
              </a:rPr>
              <a:t>Objective 1. Assess effectiveness of various job placement services by analyzing data on VR consumers.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200"/>
              </a:spcBef>
              <a:spcAft>
                <a:spcPts val="200"/>
              </a:spcAft>
              <a:buFont typeface="Arial" panose="020B0604020202020204" pitchFamily="34" charset="0"/>
              <a:buChar char="•"/>
            </a:pPr>
            <a:r>
              <a:rPr lang="en-US" dirty="0">
                <a:effectLst/>
                <a:latin typeface="Calibri" panose="020F0502020204030204" pitchFamily="34" charset="0"/>
                <a:ea typeface="Calibri" panose="020F0502020204030204" pitchFamily="34" charset="0"/>
                <a:cs typeface="Calibri" panose="020F0502020204030204" pitchFamily="34" charset="0"/>
              </a:rPr>
              <a:t>Objective 2. Increase successful employment outcomes by investing in promising practices. </a:t>
            </a:r>
          </a:p>
          <a:p>
            <a:pPr marL="0" marR="0">
              <a:spcBef>
                <a:spcPts val="200"/>
              </a:spcBef>
              <a:spcAft>
                <a:spcPts val="200"/>
              </a:spcAft>
            </a:pPr>
            <a:endParaRPr lang="en-US" u="sng" dirty="0">
              <a:effectLst/>
              <a:latin typeface="Calibri" panose="020F0502020204030204" pitchFamily="34" charset="0"/>
              <a:ea typeface="Calibri" panose="020F0502020204030204" pitchFamily="34" charset="0"/>
              <a:cs typeface="Calibri" panose="020F0502020204030204" pitchFamily="34" charset="0"/>
            </a:endParaRPr>
          </a:p>
          <a:p>
            <a:pPr marL="0" marR="0">
              <a:spcBef>
                <a:spcPts val="200"/>
              </a:spcBef>
              <a:spcAft>
                <a:spcPts val="200"/>
              </a:spcAft>
            </a:pPr>
            <a:r>
              <a:rPr lang="en-US" u="sng" dirty="0">
                <a:effectLst/>
                <a:latin typeface="Calibri" panose="020F0502020204030204" pitchFamily="34" charset="0"/>
                <a:ea typeface="Calibri" panose="020F0502020204030204" pitchFamily="34" charset="0"/>
                <a:cs typeface="Calibri" panose="020F0502020204030204" pitchFamily="34" charset="0"/>
              </a:rPr>
              <a:t>Strategies:</a:t>
            </a:r>
            <a:r>
              <a:rPr lang="en-US" dirty="0">
                <a:effectLst/>
                <a:latin typeface="Calibri" panose="020F0502020204030204" pitchFamily="34" charset="0"/>
                <a:ea typeface="Calibri" panose="020F0502020204030204" pitchFamily="34" charset="0"/>
                <a:cs typeface="Calibri" panose="020F0502020204030204" pitchFamily="34" charset="0"/>
              </a:rPr>
              <a:t> </a:t>
            </a:r>
          </a:p>
          <a:p>
            <a:pPr marL="342900" marR="0" lvl="0" indent="-342900">
              <a:lnSpc>
                <a:spcPct val="107000"/>
              </a:lnSpc>
              <a:spcBef>
                <a:spcPts val="200"/>
              </a:spcBef>
              <a:spcAft>
                <a:spcPts val="200"/>
              </a:spcAft>
              <a:buFont typeface="Arial" panose="020B0604020202020204" pitchFamily="34" charset="0"/>
              <a:buChar char="•"/>
            </a:pPr>
            <a:r>
              <a:rPr lang="en-US" dirty="0">
                <a:effectLst/>
                <a:latin typeface="Calibri" panose="020F0502020204030204" pitchFamily="34" charset="0"/>
                <a:ea typeface="Calibri" panose="020F0502020204030204" pitchFamily="34" charset="0"/>
                <a:cs typeface="Calibri" panose="020F0502020204030204" pitchFamily="34" charset="0"/>
              </a:rPr>
              <a:t>Track VR employment data on placement, retention and career progression including data on VR placements and employment 6 months post placements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200"/>
              </a:spcBef>
              <a:spcAft>
                <a:spcPts val="200"/>
              </a:spcAft>
              <a:buFont typeface="Arial" panose="020B0604020202020204" pitchFamily="34" charset="0"/>
              <a:buChar char="•"/>
            </a:pPr>
            <a:r>
              <a:rPr lang="en-US" dirty="0">
                <a:effectLst/>
                <a:latin typeface="Calibri" panose="020F0502020204030204" pitchFamily="34" charset="0"/>
                <a:ea typeface="Calibri" panose="020F0502020204030204" pitchFamily="34" charset="0"/>
                <a:cs typeface="Calibri" panose="020F0502020204030204" pitchFamily="34" charset="0"/>
              </a:rPr>
              <a:t>Make two recommendations to MRC each </a:t>
            </a:r>
            <a:r>
              <a:rPr lang="en-US" dirty="0">
                <a:latin typeface="Calibri" panose="020F0502020204030204" pitchFamily="34" charset="0"/>
                <a:ea typeface="Calibri" panose="020F0502020204030204" pitchFamily="34" charset="0"/>
                <a:cs typeface="Calibri" panose="020F0502020204030204" pitchFamily="34" charset="0"/>
              </a:rPr>
              <a:t>year to </a:t>
            </a:r>
            <a:r>
              <a:rPr lang="en-US" dirty="0">
                <a:effectLst/>
                <a:latin typeface="Calibri" panose="020F0502020204030204" pitchFamily="34" charset="0"/>
                <a:ea typeface="Calibri" panose="020F0502020204030204" pitchFamily="34" charset="0"/>
                <a:cs typeface="Calibri" panose="020F0502020204030204" pitchFamily="34" charset="0"/>
              </a:rPr>
              <a:t>enhance employment outcomes to close VR service gaps.  </a:t>
            </a:r>
            <a:r>
              <a:rPr lang="en-US"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200"/>
              </a:spcBef>
              <a:spcAft>
                <a:spcPts val="200"/>
              </a:spcAft>
            </a:pPr>
            <a:r>
              <a:rPr lang="en-US"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endParaRPr lang="en-US" dirty="0">
              <a:effectLst/>
              <a:highlight>
                <a:srgbClr val="FFFF00"/>
              </a:highlight>
              <a:latin typeface="Calibri" panose="020F0502020204030204" pitchFamily="34" charset="0"/>
              <a:ea typeface="Calibri" panose="020F0502020204030204" pitchFamily="34" charset="0"/>
              <a:cs typeface="Calibri" panose="020F0502020204030204" pitchFamily="34" charset="0"/>
            </a:endParaRPr>
          </a:p>
        </p:txBody>
      </p:sp>
      <p:sp>
        <p:nvSpPr>
          <p:cNvPr id="3" name="Slide Number Placeholder 2">
            <a:extLst>
              <a:ext uri="{FF2B5EF4-FFF2-40B4-BE49-F238E27FC236}">
                <a16:creationId xmlns:a16="http://schemas.microsoft.com/office/drawing/2014/main" id="{CBC24212-3BC1-4BFF-A2AC-0AE9BE28AD3F}"/>
              </a:ext>
            </a:extLst>
          </p:cNvPr>
          <p:cNvSpPr>
            <a:spLocks noGrp="1"/>
          </p:cNvSpPr>
          <p:nvPr>
            <p:ph type="sldNum" sz="quarter" idx="12"/>
          </p:nvPr>
        </p:nvSpPr>
        <p:spPr/>
        <p:txBody>
          <a:bodyPr/>
          <a:lstStyle/>
          <a:p>
            <a:fld id="{C38A852C-220D-4794-ADA0-B7D684303119}" type="slidenum">
              <a:rPr lang="en-US" smtClean="0"/>
              <a:t>15</a:t>
            </a:fld>
            <a:endParaRPr lang="en-US"/>
          </a:p>
        </p:txBody>
      </p:sp>
    </p:spTree>
    <p:extLst>
      <p:ext uri="{BB962C8B-B14F-4D97-AF65-F5344CB8AC3E}">
        <p14:creationId xmlns:p14="http://schemas.microsoft.com/office/powerpoint/2010/main" val="34086916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D7BCF86-D2CC-4032-9F6A-4052C8C86919}"/>
              </a:ext>
            </a:extLst>
          </p:cNvPr>
          <p:cNvSpPr txBox="1">
            <a:spLocks noGrp="1"/>
          </p:cNvSpPr>
          <p:nvPr>
            <p:ph type="title" idx="4294967295"/>
          </p:nvPr>
        </p:nvSpPr>
        <p:spPr>
          <a:xfrm>
            <a:off x="498070" y="235289"/>
            <a:ext cx="10058400" cy="7239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07000"/>
              </a:lnSpc>
              <a:spcBef>
                <a:spcPts val="0"/>
              </a:spcBef>
              <a:spcAft>
                <a:spcPts val="800"/>
              </a:spcAft>
              <a:buClrTx/>
              <a:buSzTx/>
              <a:buFontTx/>
              <a:buNone/>
              <a:tabLst/>
              <a:defRPr/>
            </a:pPr>
            <a:endParaRPr kumimoji="0" lang="en-US" sz="3800" b="0" i="0" u="none" strike="noStrike" kern="1200" cap="none" spc="-50" normalizeH="0" baseline="0" noProof="0" dirty="0">
              <a:ln>
                <a:noFill/>
              </a:ln>
              <a:solidFill>
                <a:srgbClr val="D87E56"/>
              </a:solidFill>
              <a:effectLst/>
              <a:uLnTx/>
              <a:uFillTx/>
              <a:latin typeface="+mj-lt"/>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3800" b="0" i="0" u="none" strike="noStrike" kern="1200" cap="none" spc="-50" normalizeH="0" baseline="0" noProof="0" dirty="0">
                <a:ln>
                  <a:noFill/>
                </a:ln>
                <a:solidFill>
                  <a:srgbClr val="D87E56"/>
                </a:solidFill>
                <a:effectLst/>
                <a:uLnTx/>
                <a:uFillTx/>
                <a:latin typeface="+mj-lt"/>
                <a:ea typeface="Calibri" panose="020F0502020204030204" pitchFamily="34" charset="0"/>
                <a:cs typeface="Calibri" panose="020F0502020204030204" pitchFamily="34" charset="0"/>
              </a:rPr>
              <a:t>Other Dimensions: Data, Timeline, and Resources </a:t>
            </a:r>
          </a:p>
        </p:txBody>
      </p:sp>
      <p:sp>
        <p:nvSpPr>
          <p:cNvPr id="9" name="TextBox 8">
            <a:extLst>
              <a:ext uri="{FF2B5EF4-FFF2-40B4-BE49-F238E27FC236}">
                <a16:creationId xmlns:a16="http://schemas.microsoft.com/office/drawing/2014/main" id="{204EFE46-C265-4F48-B0C2-816ED8109BCB}"/>
              </a:ext>
            </a:extLst>
          </p:cNvPr>
          <p:cNvSpPr txBox="1"/>
          <p:nvPr/>
        </p:nvSpPr>
        <p:spPr>
          <a:xfrm>
            <a:off x="498070" y="1294230"/>
            <a:ext cx="10998712" cy="4525150"/>
          </a:xfrm>
          <a:prstGeom prst="rect">
            <a:avLst/>
          </a:prstGeom>
          <a:noFill/>
        </p:spPr>
        <p:txBody>
          <a:bodyPr wrap="square">
            <a:spAutoFit/>
          </a:bodyPr>
          <a:lstStyle/>
          <a:p>
            <a:pPr marR="0" lvl="0">
              <a:lnSpc>
                <a:spcPct val="107000"/>
              </a:lnSpc>
              <a:spcBef>
                <a:spcPts val="0"/>
              </a:spcBef>
              <a:spcAft>
                <a:spcPts val="0"/>
              </a:spcAft>
            </a:pPr>
            <a:r>
              <a:rPr lang="en-US" sz="22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Implementing this roadm</a:t>
            </a:r>
            <a:r>
              <a:rPr lang="en-US" sz="2200" b="1" dirty="0">
                <a:solidFill>
                  <a:srgbClr val="002060"/>
                </a:solidFill>
                <a:latin typeface="Calibri" panose="020F0502020204030204" pitchFamily="34" charset="0"/>
                <a:ea typeface="Calibri" panose="020F0502020204030204" pitchFamily="34" charset="0"/>
                <a:cs typeface="Calibri" panose="020F0502020204030204" pitchFamily="34" charset="0"/>
              </a:rPr>
              <a:t>ap requires: </a:t>
            </a:r>
          </a:p>
          <a:p>
            <a:pPr marR="0" lvl="0">
              <a:lnSpc>
                <a:spcPct val="107000"/>
              </a:lnSpc>
              <a:spcBef>
                <a:spcPts val="0"/>
              </a:spcBef>
              <a:spcAft>
                <a:spcPts val="0"/>
              </a:spcAft>
            </a:pPr>
            <a:endParaRPr lang="en-US" sz="2200" dirty="0">
              <a:effectLst/>
              <a:latin typeface="Calibri" panose="020F0502020204030204" pitchFamily="34" charset="0"/>
              <a:ea typeface="Calibri" panose="020F0502020204030204" pitchFamily="34" charset="0"/>
              <a:cs typeface="Calibri" panose="020F0502020204030204" pitchFamily="34" charset="0"/>
            </a:endParaRPr>
          </a:p>
          <a:p>
            <a:pPr marL="457200" marR="0" lvl="0" indent="-457200">
              <a:lnSpc>
                <a:spcPct val="107000"/>
              </a:lnSpc>
              <a:spcBef>
                <a:spcPts val="0"/>
              </a:spcBef>
              <a:spcAft>
                <a:spcPts val="0"/>
              </a:spcAft>
              <a:buAutoNum type="arabicPeriod"/>
            </a:pPr>
            <a:r>
              <a:rPr lang="en-US" sz="2200" dirty="0">
                <a:latin typeface="Calibri" panose="020F0502020204030204" pitchFamily="34" charset="0"/>
                <a:ea typeface="Calibri" panose="020F0502020204030204" pitchFamily="34" charset="0"/>
                <a:cs typeface="Calibri" panose="020F0502020204030204" pitchFamily="34" charset="0"/>
              </a:rPr>
              <a:t>Data, including data from MRC </a:t>
            </a:r>
          </a:p>
          <a:p>
            <a:pPr marL="457200" marR="0" lvl="0" indent="-457200">
              <a:lnSpc>
                <a:spcPct val="107000"/>
              </a:lnSpc>
              <a:spcBef>
                <a:spcPts val="0"/>
              </a:spcBef>
              <a:spcAft>
                <a:spcPts val="0"/>
              </a:spcAft>
              <a:buAutoNum type="arabicPeriod"/>
            </a:pPr>
            <a:endParaRPr lang="en-US" sz="2200" dirty="0">
              <a:effectLst/>
              <a:latin typeface="Calibri" panose="020F0502020204030204" pitchFamily="34" charset="0"/>
              <a:ea typeface="Calibri" panose="020F0502020204030204" pitchFamily="34" charset="0"/>
              <a:cs typeface="Calibri" panose="020F0502020204030204" pitchFamily="34" charset="0"/>
            </a:endParaRPr>
          </a:p>
          <a:p>
            <a:pPr marL="457200" marR="0" lvl="0" indent="-457200">
              <a:lnSpc>
                <a:spcPct val="107000"/>
              </a:lnSpc>
              <a:spcBef>
                <a:spcPts val="0"/>
              </a:spcBef>
              <a:spcAft>
                <a:spcPts val="0"/>
              </a:spcAft>
              <a:buAutoNum type="arabicPeriod"/>
            </a:pPr>
            <a:r>
              <a:rPr lang="en-US" sz="2200" dirty="0">
                <a:latin typeface="Calibri" panose="020F0502020204030204" pitchFamily="34" charset="0"/>
                <a:ea typeface="Calibri" panose="020F0502020204030204" pitchFamily="34" charset="0"/>
                <a:cs typeface="Calibri" panose="020F0502020204030204" pitchFamily="34" charset="0"/>
              </a:rPr>
              <a:t>Timeline, including clear expectations about what is to be accomplished each year </a:t>
            </a:r>
          </a:p>
          <a:p>
            <a:pPr marL="457200" marR="0" lvl="0" indent="-457200">
              <a:lnSpc>
                <a:spcPct val="107000"/>
              </a:lnSpc>
              <a:spcBef>
                <a:spcPts val="0"/>
              </a:spcBef>
              <a:spcAft>
                <a:spcPts val="0"/>
              </a:spcAft>
              <a:buAutoNum type="arabicPeriod"/>
            </a:pPr>
            <a:endParaRPr lang="en-US" sz="2200" dirty="0">
              <a:effectLst/>
              <a:latin typeface="Calibri" panose="020F0502020204030204" pitchFamily="34" charset="0"/>
              <a:ea typeface="Calibri" panose="020F0502020204030204" pitchFamily="34" charset="0"/>
              <a:cs typeface="Calibri" panose="020F0502020204030204" pitchFamily="34" charset="0"/>
            </a:endParaRPr>
          </a:p>
          <a:p>
            <a:pPr marL="457200" marR="0" lvl="0" indent="-457200">
              <a:lnSpc>
                <a:spcPct val="107000"/>
              </a:lnSpc>
              <a:spcBef>
                <a:spcPts val="0"/>
              </a:spcBef>
              <a:spcAft>
                <a:spcPts val="0"/>
              </a:spcAft>
              <a:buAutoNum type="arabicPeriod"/>
            </a:pPr>
            <a:r>
              <a:rPr lang="en-US" sz="2200" dirty="0">
                <a:effectLst/>
                <a:latin typeface="Calibri" panose="020F0502020204030204" pitchFamily="34" charset="0"/>
                <a:ea typeface="Calibri" panose="020F0502020204030204" pitchFamily="34" charset="0"/>
                <a:cs typeface="Calibri" panose="020F0502020204030204" pitchFamily="34" charset="0"/>
              </a:rPr>
              <a:t>Resources, including a staff position dedicated to the roadmap and in-kind MRC support, and clarity around who is doing what </a:t>
            </a:r>
          </a:p>
          <a:p>
            <a:pPr marL="457200" marR="0" lvl="0" indent="-457200">
              <a:lnSpc>
                <a:spcPct val="107000"/>
              </a:lnSpc>
              <a:spcBef>
                <a:spcPts val="0"/>
              </a:spcBef>
              <a:spcAft>
                <a:spcPts val="0"/>
              </a:spcAft>
              <a:buAutoNum type="arabicPeriod"/>
            </a:pPr>
            <a:endParaRPr lang="en-US" sz="2200" dirty="0">
              <a:latin typeface="Calibri" panose="020F0502020204030204" pitchFamily="34" charset="0"/>
              <a:ea typeface="Calibri" panose="020F0502020204030204" pitchFamily="34" charset="0"/>
              <a:cs typeface="Calibri" panose="020F0502020204030204" pitchFamily="34" charset="0"/>
            </a:endParaRPr>
          </a:p>
          <a:p>
            <a:pPr marR="0" lvl="0">
              <a:lnSpc>
                <a:spcPct val="107000"/>
              </a:lnSpc>
              <a:spcBef>
                <a:spcPts val="0"/>
              </a:spcBef>
              <a:spcAft>
                <a:spcPts val="0"/>
              </a:spcAft>
            </a:pPr>
            <a:endParaRPr lang="en-US"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R="0" lvl="0">
              <a:lnSpc>
                <a:spcPct val="107000"/>
              </a:lnSpc>
              <a:spcBef>
                <a:spcPts val="0"/>
              </a:spcBef>
              <a:spcAft>
                <a:spcPts val="0"/>
              </a:spcAft>
            </a:pPr>
            <a:r>
              <a:rPr lang="en-US" b="1" dirty="0">
                <a:solidFill>
                  <a:srgbClr val="002060"/>
                </a:solidFill>
                <a:latin typeface="Calibri" panose="020F0502020204030204" pitchFamily="34" charset="0"/>
                <a:ea typeface="Calibri" panose="020F0502020204030204" pitchFamily="34" charset="0"/>
                <a:cs typeface="Calibri" panose="020F0502020204030204" pitchFamily="34" charset="0"/>
              </a:rPr>
              <a:t>Note: </a:t>
            </a:r>
          </a:p>
          <a:p>
            <a:pPr marR="0" lvl="0">
              <a:lnSpc>
                <a:spcPct val="107000"/>
              </a:lnSpc>
              <a:spcBef>
                <a:spcPts val="0"/>
              </a:spcBef>
              <a:spcAft>
                <a:spcPts val="0"/>
              </a:spcAft>
            </a:pPr>
            <a:r>
              <a:rPr lang="en-US" b="1" dirty="0">
                <a:solidFill>
                  <a:srgbClr val="002060"/>
                </a:solidFill>
                <a:latin typeface="Calibri" panose="020F0502020204030204" pitchFamily="34" charset="0"/>
                <a:ea typeface="Calibri" panose="020F0502020204030204" pitchFamily="34" charset="0"/>
                <a:cs typeface="Calibri" panose="020F0502020204030204" pitchFamily="34" charset="0"/>
              </a:rPr>
              <a:t>HMA will outline these important dimensions of the roadmap in the final report. </a:t>
            </a:r>
          </a:p>
          <a:p>
            <a:pPr marR="0" lvl="0">
              <a:lnSpc>
                <a:spcPct val="107000"/>
              </a:lnSpc>
              <a:spcBef>
                <a:spcPts val="0"/>
              </a:spcBef>
              <a:spcAft>
                <a:spcPts val="0"/>
              </a:spcAft>
            </a:pPr>
            <a:r>
              <a:rPr lang="en-US" b="1" dirty="0">
                <a:solidFill>
                  <a:srgbClr val="002060"/>
                </a:solidFill>
                <a:latin typeface="Calibri" panose="020F0502020204030204" pitchFamily="34" charset="0"/>
                <a:ea typeface="Calibri" panose="020F0502020204030204" pitchFamily="34" charset="0"/>
                <a:cs typeface="Calibri" panose="020F0502020204030204" pitchFamily="34" charset="0"/>
              </a:rPr>
              <a:t>The length of this meeting does not provide enough time to cover all dimensions of the roadmap. </a:t>
            </a:r>
          </a:p>
        </p:txBody>
      </p:sp>
      <p:sp>
        <p:nvSpPr>
          <p:cNvPr id="3" name="Slide Number Placeholder 2">
            <a:extLst>
              <a:ext uri="{FF2B5EF4-FFF2-40B4-BE49-F238E27FC236}">
                <a16:creationId xmlns:a16="http://schemas.microsoft.com/office/drawing/2014/main" id="{CBC24212-3BC1-4BFF-A2AC-0AE9BE28AD3F}"/>
              </a:ext>
            </a:extLst>
          </p:cNvPr>
          <p:cNvSpPr>
            <a:spLocks noGrp="1"/>
          </p:cNvSpPr>
          <p:nvPr>
            <p:ph type="sldNum" sz="quarter" idx="12"/>
          </p:nvPr>
        </p:nvSpPr>
        <p:spPr/>
        <p:txBody>
          <a:bodyPr/>
          <a:lstStyle/>
          <a:p>
            <a:fld id="{C38A852C-220D-4794-ADA0-B7D684303119}" type="slidenum">
              <a:rPr lang="en-US" smtClean="0"/>
              <a:t>16</a:t>
            </a:fld>
            <a:endParaRPr lang="en-US"/>
          </a:p>
        </p:txBody>
      </p:sp>
    </p:spTree>
    <p:extLst>
      <p:ext uri="{BB962C8B-B14F-4D97-AF65-F5344CB8AC3E}">
        <p14:creationId xmlns:p14="http://schemas.microsoft.com/office/powerpoint/2010/main" val="10252892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DE986-C14F-4AB1-9182-1F8259A6F9BF}"/>
              </a:ext>
            </a:extLst>
          </p:cNvPr>
          <p:cNvSpPr>
            <a:spLocks noGrp="1"/>
          </p:cNvSpPr>
          <p:nvPr>
            <p:ph type="title"/>
          </p:nvPr>
        </p:nvSpPr>
        <p:spPr/>
        <p:txBody>
          <a:bodyPr>
            <a:normAutofit/>
          </a:bodyPr>
          <a:lstStyle/>
          <a:p>
            <a:r>
              <a:rPr lang="en-US" sz="4400" dirty="0">
                <a:solidFill>
                  <a:srgbClr val="002060"/>
                </a:solidFill>
              </a:rPr>
              <a:t>Section 3. SRC Member Survey</a:t>
            </a:r>
          </a:p>
        </p:txBody>
      </p:sp>
      <p:sp>
        <p:nvSpPr>
          <p:cNvPr id="3" name="Text Placeholder 2">
            <a:extLst>
              <a:ext uri="{FF2B5EF4-FFF2-40B4-BE49-F238E27FC236}">
                <a16:creationId xmlns:a16="http://schemas.microsoft.com/office/drawing/2014/main" id="{492B2AE8-080F-468E-BE9B-A123F0568406}"/>
              </a:ext>
            </a:extLst>
          </p:cNvPr>
          <p:cNvSpPr>
            <a:spLocks noGrp="1"/>
          </p:cNvSpPr>
          <p:nvPr>
            <p:ph type="body" idx="1"/>
          </p:nvPr>
        </p:nvSpPr>
        <p:spPr/>
        <p:txBody>
          <a:bodyPr/>
          <a:lstStyle/>
          <a:p>
            <a:r>
              <a:rPr lang="en-US" dirty="0"/>
              <a:t>TIME: 15 minutes </a:t>
            </a:r>
          </a:p>
        </p:txBody>
      </p:sp>
      <p:sp>
        <p:nvSpPr>
          <p:cNvPr id="4" name="Slide Number Placeholder 3">
            <a:extLst>
              <a:ext uri="{FF2B5EF4-FFF2-40B4-BE49-F238E27FC236}">
                <a16:creationId xmlns:a16="http://schemas.microsoft.com/office/drawing/2014/main" id="{A41CFC4F-1435-464E-8C31-FCF0EB69C215}"/>
              </a:ext>
            </a:extLst>
          </p:cNvPr>
          <p:cNvSpPr>
            <a:spLocks noGrp="1"/>
          </p:cNvSpPr>
          <p:nvPr>
            <p:ph type="sldNum" sz="quarter" idx="12"/>
          </p:nvPr>
        </p:nvSpPr>
        <p:spPr/>
        <p:txBody>
          <a:bodyPr/>
          <a:lstStyle/>
          <a:p>
            <a:fld id="{C38A852C-220D-4794-ADA0-B7D684303119}" type="slidenum">
              <a:rPr lang="en-US" smtClean="0"/>
              <a:t>17</a:t>
            </a:fld>
            <a:endParaRPr lang="en-US"/>
          </a:p>
        </p:txBody>
      </p:sp>
    </p:spTree>
    <p:extLst>
      <p:ext uri="{BB962C8B-B14F-4D97-AF65-F5344CB8AC3E}">
        <p14:creationId xmlns:p14="http://schemas.microsoft.com/office/powerpoint/2010/main" val="21356043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0310B33-9A3C-4A1E-AB0B-903F518B75F8}"/>
              </a:ext>
            </a:extLst>
          </p:cNvPr>
          <p:cNvSpPr txBox="1">
            <a:spLocks noGrp="1"/>
          </p:cNvSpPr>
          <p:nvPr>
            <p:ph type="title" idx="4294967295"/>
          </p:nvPr>
        </p:nvSpPr>
        <p:spPr>
          <a:xfrm>
            <a:off x="498070" y="235289"/>
            <a:ext cx="10058400" cy="7239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3800" b="0" i="0" u="none" strike="noStrike" kern="1200" cap="none" spc="-50" normalizeH="0" baseline="0" noProof="0" dirty="0">
                <a:ln>
                  <a:noFill/>
                </a:ln>
                <a:solidFill>
                  <a:srgbClr val="D87E56"/>
                </a:solidFill>
                <a:effectLst/>
                <a:uLnTx/>
                <a:uFillTx/>
                <a:latin typeface="+mj-lt"/>
                <a:ea typeface="Calibri" panose="020F0502020204030204" pitchFamily="34" charset="0"/>
                <a:cs typeface="Calibri" panose="020F0502020204030204" pitchFamily="34" charset="0"/>
              </a:rPr>
              <a:t>SRC’s First-Ever Survey </a:t>
            </a:r>
          </a:p>
        </p:txBody>
      </p:sp>
      <p:sp>
        <p:nvSpPr>
          <p:cNvPr id="3" name="TextBox 2">
            <a:extLst>
              <a:ext uri="{FF2B5EF4-FFF2-40B4-BE49-F238E27FC236}">
                <a16:creationId xmlns:a16="http://schemas.microsoft.com/office/drawing/2014/main" id="{C61FE3B8-7C4C-4C20-8A9E-F925844CCAE6}"/>
              </a:ext>
            </a:extLst>
          </p:cNvPr>
          <p:cNvSpPr txBox="1"/>
          <p:nvPr/>
        </p:nvSpPr>
        <p:spPr>
          <a:xfrm>
            <a:off x="498070" y="1293441"/>
            <a:ext cx="10605301" cy="4416594"/>
          </a:xfrm>
          <a:prstGeom prst="rect">
            <a:avLst/>
          </a:prstGeom>
          <a:noFill/>
        </p:spPr>
        <p:txBody>
          <a:bodyPr wrap="square" rtlCol="0">
            <a:spAutoFit/>
          </a:bodyPr>
          <a:lstStyle/>
          <a:p>
            <a:pPr marL="342900" indent="-342900">
              <a:buFont typeface="+mj-lt"/>
              <a:buAutoNum type="arabicPeriod"/>
            </a:pPr>
            <a:r>
              <a:rPr lang="en-US" sz="2200" dirty="0">
                <a:effectLst/>
                <a:ea typeface="Calibri" panose="020F0502020204030204" pitchFamily="34" charset="0"/>
              </a:rPr>
              <a:t>To advance the Diversity, Equity, and Inclusion (DEI) goals in the SRC’s Five-Year Roadmap for DEI, we must collect baseline demographic data on the SRC membership in an objective, confidential, and sustainable way.</a:t>
            </a:r>
          </a:p>
          <a:p>
            <a:pPr marL="342900" indent="-342900">
              <a:buFont typeface="+mj-lt"/>
              <a:buAutoNum type="arabicPeriod"/>
            </a:pPr>
            <a:endParaRPr lang="en-US" sz="2200" dirty="0">
              <a:ea typeface="Calibri" panose="020F0502020204030204" pitchFamily="34" charset="0"/>
            </a:endParaRPr>
          </a:p>
          <a:p>
            <a:pPr marL="342900" indent="-342900">
              <a:buFont typeface="+mj-lt"/>
              <a:buAutoNum type="arabicPeriod"/>
            </a:pPr>
            <a:r>
              <a:rPr lang="en-US" sz="2200" dirty="0">
                <a:effectLst/>
                <a:ea typeface="Calibri" panose="020F0502020204030204" pitchFamily="34" charset="0"/>
              </a:rPr>
              <a:t>This survey will be used to collect standardized data each year to objectively measure whether the SRC membership reflects the diversity of vocational rehabilitation (VR) consumers </a:t>
            </a:r>
            <a:endParaRPr lang="en-US" sz="2200" dirty="0"/>
          </a:p>
          <a:p>
            <a:pPr marL="342900" indent="-342900">
              <a:buFont typeface="+mj-lt"/>
              <a:buAutoNum type="arabicPeriod"/>
            </a:pPr>
            <a:endParaRPr lang="en-US" sz="2200" dirty="0">
              <a:effectLst/>
              <a:ea typeface="Calibri" panose="020F0502020204030204" pitchFamily="34" charset="0"/>
            </a:endParaRPr>
          </a:p>
          <a:p>
            <a:pPr marL="342900" indent="-342900">
              <a:buFont typeface="+mj-lt"/>
              <a:buAutoNum type="arabicPeriod"/>
            </a:pPr>
            <a:r>
              <a:rPr lang="en-US" sz="2200" dirty="0">
                <a:effectLst/>
                <a:ea typeface="Calibri" panose="020F0502020204030204" pitchFamily="34" charset="0"/>
              </a:rPr>
              <a:t>Any data collected will remain </a:t>
            </a:r>
            <a:r>
              <a:rPr lang="en-US" sz="2200" b="1" u="sng" dirty="0">
                <a:effectLst/>
                <a:ea typeface="Calibri" panose="020F0502020204030204" pitchFamily="34" charset="0"/>
              </a:rPr>
              <a:t>confidential</a:t>
            </a:r>
            <a:r>
              <a:rPr lang="en-US" sz="2200" dirty="0">
                <a:effectLst/>
                <a:ea typeface="Calibri" panose="020F0502020204030204" pitchFamily="34" charset="0"/>
              </a:rPr>
              <a:t>. Data will be grouped and will not contain personal identifiers.</a:t>
            </a:r>
          </a:p>
          <a:p>
            <a:pPr marL="342900" indent="-342900">
              <a:buFont typeface="+mj-lt"/>
              <a:buAutoNum type="arabicPeriod"/>
            </a:pPr>
            <a:endParaRPr lang="en-US" sz="2200" dirty="0"/>
          </a:p>
          <a:p>
            <a:pPr marL="342900" indent="-342900">
              <a:buFont typeface="+mj-lt"/>
              <a:buAutoNum type="arabicPeriod"/>
            </a:pPr>
            <a:endParaRPr lang="en-US" sz="2200" dirty="0"/>
          </a:p>
          <a:p>
            <a:r>
              <a:rPr lang="en-US" sz="1700" b="1" dirty="0">
                <a:solidFill>
                  <a:srgbClr val="002060"/>
                </a:solidFill>
              </a:rPr>
              <a:t>Note: Refer to Appendix B for more information about the SRC Survey. /</a:t>
            </a:r>
          </a:p>
        </p:txBody>
      </p:sp>
      <p:sp>
        <p:nvSpPr>
          <p:cNvPr id="4" name="Slide Number Placeholder 3">
            <a:extLst>
              <a:ext uri="{FF2B5EF4-FFF2-40B4-BE49-F238E27FC236}">
                <a16:creationId xmlns:a16="http://schemas.microsoft.com/office/drawing/2014/main" id="{54172F2C-89E9-4AF2-A5EA-109713D05694}"/>
              </a:ext>
            </a:extLst>
          </p:cNvPr>
          <p:cNvSpPr>
            <a:spLocks noGrp="1"/>
          </p:cNvSpPr>
          <p:nvPr>
            <p:ph type="sldNum" sz="quarter" idx="12"/>
          </p:nvPr>
        </p:nvSpPr>
        <p:spPr/>
        <p:txBody>
          <a:bodyPr/>
          <a:lstStyle/>
          <a:p>
            <a:fld id="{C38A852C-220D-4794-ADA0-B7D684303119}" type="slidenum">
              <a:rPr lang="en-US" smtClean="0"/>
              <a:t>18</a:t>
            </a:fld>
            <a:endParaRPr lang="en-US"/>
          </a:p>
        </p:txBody>
      </p:sp>
    </p:spTree>
    <p:extLst>
      <p:ext uri="{BB962C8B-B14F-4D97-AF65-F5344CB8AC3E}">
        <p14:creationId xmlns:p14="http://schemas.microsoft.com/office/powerpoint/2010/main" val="19252054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F1EDB5F-ADA1-4AD3-98DD-5E2D463D92E6}"/>
              </a:ext>
            </a:extLst>
          </p:cNvPr>
          <p:cNvSpPr txBox="1">
            <a:spLocks noGrp="1"/>
          </p:cNvSpPr>
          <p:nvPr>
            <p:ph type="title" idx="4294967295"/>
          </p:nvPr>
        </p:nvSpPr>
        <p:spPr>
          <a:xfrm>
            <a:off x="498070" y="235289"/>
            <a:ext cx="10058400" cy="7239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3800" b="0" i="0" u="none" strike="noStrike" kern="1200" cap="none" spc="-50" normalizeH="0" baseline="0" noProof="0" dirty="0">
                <a:ln>
                  <a:noFill/>
                </a:ln>
                <a:solidFill>
                  <a:srgbClr val="D87E56"/>
                </a:solidFill>
                <a:effectLst/>
                <a:uLnTx/>
                <a:uFillTx/>
                <a:latin typeface="+mj-lt"/>
                <a:ea typeface="Calibri" panose="020F0502020204030204" pitchFamily="34" charset="0"/>
                <a:cs typeface="Calibri" panose="020F0502020204030204" pitchFamily="34" charset="0"/>
              </a:rPr>
              <a:t>SRC Survey: Stop the Clock for 5 Minutes </a:t>
            </a:r>
          </a:p>
        </p:txBody>
      </p:sp>
      <p:sp>
        <p:nvSpPr>
          <p:cNvPr id="3" name="TextBox 2">
            <a:extLst>
              <a:ext uri="{FF2B5EF4-FFF2-40B4-BE49-F238E27FC236}">
                <a16:creationId xmlns:a16="http://schemas.microsoft.com/office/drawing/2014/main" id="{C61FE3B8-7C4C-4C20-8A9E-F925844CCAE6}"/>
              </a:ext>
            </a:extLst>
          </p:cNvPr>
          <p:cNvSpPr txBox="1"/>
          <p:nvPr/>
        </p:nvSpPr>
        <p:spPr>
          <a:xfrm>
            <a:off x="498070" y="1194526"/>
            <a:ext cx="10831358" cy="5078313"/>
          </a:xfrm>
          <a:prstGeom prst="rect">
            <a:avLst/>
          </a:prstGeom>
          <a:noFill/>
        </p:spPr>
        <p:txBody>
          <a:bodyPr wrap="square" rtlCol="0">
            <a:spAutoFit/>
          </a:bodyPr>
          <a:lstStyle/>
          <a:p>
            <a:r>
              <a:rPr lang="en-US" sz="2000" b="1" dirty="0">
                <a:solidFill>
                  <a:srgbClr val="002060"/>
                </a:solidFill>
              </a:rPr>
              <a:t>Where to Find the Survey Link </a:t>
            </a:r>
          </a:p>
          <a:p>
            <a:pPr marL="914400" lvl="1" indent="-457200">
              <a:buFont typeface="+mj-lt"/>
              <a:buAutoNum type="arabicPeriod"/>
            </a:pPr>
            <a:r>
              <a:rPr lang="en-US" sz="1600" dirty="0"/>
              <a:t>Please click the survey link entered in the </a:t>
            </a:r>
            <a:r>
              <a:rPr lang="en-US" sz="1600" u="sng" dirty="0"/>
              <a:t>chat</a:t>
            </a:r>
            <a:r>
              <a:rPr lang="en-US" sz="1600" dirty="0"/>
              <a:t>. </a:t>
            </a:r>
          </a:p>
          <a:p>
            <a:pPr marL="914400" lvl="1" indent="-457200">
              <a:buFont typeface="+mj-lt"/>
              <a:buAutoNum type="arabicPeriod"/>
            </a:pPr>
            <a:r>
              <a:rPr lang="en-US" sz="1600" dirty="0"/>
              <a:t>You may also find the link in your </a:t>
            </a:r>
            <a:r>
              <a:rPr lang="en-US" sz="1600" u="sng" dirty="0"/>
              <a:t>e-mail inbox.</a:t>
            </a:r>
            <a:r>
              <a:rPr lang="en-US" sz="1600" dirty="0"/>
              <a:t> </a:t>
            </a:r>
          </a:p>
          <a:p>
            <a:pPr marL="914400" lvl="1" indent="-457200">
              <a:buFont typeface="+mj-lt"/>
              <a:buAutoNum type="arabicPeriod"/>
            </a:pPr>
            <a:r>
              <a:rPr lang="en-US" sz="1600" dirty="0"/>
              <a:t>If you do not receive the survey link, contact: Raisa Alam at </a:t>
            </a:r>
            <a:r>
              <a:rPr lang="en-US" sz="1600" dirty="0">
                <a:hlinkClick r:id="rId2"/>
              </a:rPr>
              <a:t>ralam@healthmanagement.com</a:t>
            </a:r>
            <a:endParaRPr lang="en-US" sz="1600" dirty="0"/>
          </a:p>
          <a:p>
            <a:endParaRPr lang="en-US" sz="1600" b="1" dirty="0"/>
          </a:p>
          <a:p>
            <a:r>
              <a:rPr lang="en-US" sz="1600" b="1" dirty="0">
                <a:solidFill>
                  <a:srgbClr val="002060"/>
                </a:solidFill>
              </a:rPr>
              <a:t>Instructions </a:t>
            </a:r>
          </a:p>
          <a:p>
            <a:pPr marL="914400" lvl="1" indent="-457200">
              <a:buFont typeface="+mj-lt"/>
              <a:buAutoNum type="arabicPeriod"/>
            </a:pPr>
            <a:r>
              <a:rPr lang="en-US" sz="1600" dirty="0"/>
              <a:t>We will stop the clock for five minutes for you to complete the survey.</a:t>
            </a:r>
          </a:p>
          <a:p>
            <a:pPr marL="914400" lvl="1" indent="-457200">
              <a:buFont typeface="+mj-lt"/>
              <a:buAutoNum type="arabicPeriod"/>
            </a:pPr>
            <a:r>
              <a:rPr lang="en-US" sz="1600" dirty="0"/>
              <a:t>Please read through the introduction of the survey.</a:t>
            </a:r>
          </a:p>
          <a:p>
            <a:pPr marL="914400" lvl="1" indent="-457200">
              <a:buFont typeface="+mj-lt"/>
              <a:buAutoNum type="arabicPeriod"/>
            </a:pPr>
            <a:r>
              <a:rPr lang="en-US" sz="1600" dirty="0"/>
              <a:t>All 8 questions require a response.</a:t>
            </a:r>
          </a:p>
          <a:p>
            <a:pPr marL="914400" lvl="1" indent="-457200">
              <a:buFont typeface="+mj-lt"/>
              <a:buAutoNum type="arabicPeriod"/>
            </a:pPr>
            <a:r>
              <a:rPr lang="en-US" sz="1600" dirty="0"/>
              <a:t>Please do not complete the survey more than one time. </a:t>
            </a:r>
          </a:p>
          <a:p>
            <a:pPr marL="914400" lvl="1" indent="-457200">
              <a:buFont typeface="+mj-lt"/>
              <a:buAutoNum type="arabicPeriod"/>
            </a:pPr>
            <a:r>
              <a:rPr lang="en-US" sz="1600" dirty="0"/>
              <a:t>Those who are unable to complete the survey within the meeting time should use this link. Please complete the survey no later than </a:t>
            </a:r>
            <a:r>
              <a:rPr lang="en-US" sz="1600" b="1" u="sng" dirty="0"/>
              <a:t>Sunday, December 19</a:t>
            </a:r>
            <a:r>
              <a:rPr lang="en-US" sz="1600" b="1" u="sng" baseline="30000" dirty="0"/>
              <a:t>th</a:t>
            </a:r>
            <a:r>
              <a:rPr lang="en-US" sz="1600" b="1" u="sng" dirty="0"/>
              <a:t>, 2021</a:t>
            </a:r>
            <a:r>
              <a:rPr lang="en-US" sz="1600" b="1" dirty="0"/>
              <a:t>.</a:t>
            </a:r>
          </a:p>
          <a:p>
            <a:endParaRPr lang="en-US" sz="1600" b="1" dirty="0"/>
          </a:p>
          <a:p>
            <a:r>
              <a:rPr lang="en-US" sz="1600" b="1" dirty="0">
                <a:solidFill>
                  <a:srgbClr val="002060"/>
                </a:solidFill>
              </a:rPr>
              <a:t>Important to Know About the Questions</a:t>
            </a:r>
          </a:p>
          <a:p>
            <a:pPr marL="457200" indent="-457200">
              <a:buAutoNum type="arabicPeriod"/>
            </a:pPr>
            <a:r>
              <a:rPr lang="en-US" sz="1600" dirty="0"/>
              <a:t>Question 2. Race. If you select “Multi-racial or bi-racial” you will be prompted to provide a description when you click “Next.”</a:t>
            </a:r>
          </a:p>
          <a:p>
            <a:pPr marL="457200" indent="-457200">
              <a:buFont typeface="+mj-lt"/>
              <a:buAutoNum type="arabicPeriod"/>
            </a:pPr>
            <a:r>
              <a:rPr lang="en-US" sz="1600" dirty="0"/>
              <a:t>Question 7. Geographic Location. You have three options. </a:t>
            </a:r>
          </a:p>
          <a:p>
            <a:pPr marL="914400" lvl="1" indent="-457200">
              <a:buFont typeface="Arial" panose="020B0604020202020204" pitchFamily="34" charset="0"/>
              <a:buChar char="•"/>
            </a:pPr>
            <a:r>
              <a:rPr lang="en-US" sz="1600" dirty="0"/>
              <a:t>Select the region of the state (“Greater Boston”, “Northern”, “Central”, “Southern”, “Western”)</a:t>
            </a:r>
          </a:p>
          <a:p>
            <a:pPr marL="914400" lvl="1" indent="-457200">
              <a:buFont typeface="Arial" panose="020B0604020202020204" pitchFamily="34" charset="0"/>
              <a:buChar char="•"/>
            </a:pPr>
            <a:r>
              <a:rPr lang="en-US" sz="1600" dirty="0"/>
              <a:t>Select “Unsure”. If you select “Unsure” you will be prompted to enter your zip code when you click “Next.” </a:t>
            </a:r>
          </a:p>
          <a:p>
            <a:pPr marL="914400" lvl="1" indent="-457200">
              <a:buFont typeface="Arial" panose="020B0604020202020204" pitchFamily="34" charset="0"/>
              <a:buChar char="•"/>
            </a:pPr>
            <a:r>
              <a:rPr lang="en-US" sz="1600" dirty="0"/>
              <a:t>Select “City/Town Name” and enter the name of your city or town</a:t>
            </a:r>
          </a:p>
        </p:txBody>
      </p:sp>
      <p:sp>
        <p:nvSpPr>
          <p:cNvPr id="4" name="Slide Number Placeholder 3">
            <a:extLst>
              <a:ext uri="{FF2B5EF4-FFF2-40B4-BE49-F238E27FC236}">
                <a16:creationId xmlns:a16="http://schemas.microsoft.com/office/drawing/2014/main" id="{8CA594D4-42F1-4E64-BCD7-3AF91F937F51}"/>
              </a:ext>
            </a:extLst>
          </p:cNvPr>
          <p:cNvSpPr>
            <a:spLocks noGrp="1"/>
          </p:cNvSpPr>
          <p:nvPr>
            <p:ph type="sldNum" sz="quarter" idx="12"/>
          </p:nvPr>
        </p:nvSpPr>
        <p:spPr/>
        <p:txBody>
          <a:bodyPr/>
          <a:lstStyle/>
          <a:p>
            <a:fld id="{C38A852C-220D-4794-ADA0-B7D684303119}" type="slidenum">
              <a:rPr lang="en-US" smtClean="0"/>
              <a:t>19</a:t>
            </a:fld>
            <a:endParaRPr lang="en-US"/>
          </a:p>
        </p:txBody>
      </p:sp>
    </p:spTree>
    <p:extLst>
      <p:ext uri="{BB962C8B-B14F-4D97-AF65-F5344CB8AC3E}">
        <p14:creationId xmlns:p14="http://schemas.microsoft.com/office/powerpoint/2010/main" val="1316919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5460E-3C0D-4E87-AA31-C7E58DE31E69}"/>
              </a:ext>
            </a:extLst>
          </p:cNvPr>
          <p:cNvSpPr>
            <a:spLocks noGrp="1"/>
          </p:cNvSpPr>
          <p:nvPr>
            <p:ph type="title" idx="4294967295"/>
          </p:nvPr>
        </p:nvSpPr>
        <p:spPr>
          <a:xfrm>
            <a:off x="549728" y="0"/>
            <a:ext cx="10058400" cy="855662"/>
          </a:xfrm>
        </p:spPr>
        <p:txBody>
          <a:bodyPr>
            <a:normAutofit/>
          </a:bodyPr>
          <a:lstStyle/>
          <a:p>
            <a:r>
              <a:rPr lang="en-US" sz="3800" dirty="0">
                <a:solidFill>
                  <a:srgbClr val="D87E56"/>
                </a:solidFill>
              </a:rPr>
              <a:t>Meeting Objectives </a:t>
            </a:r>
          </a:p>
        </p:txBody>
      </p:sp>
      <p:sp>
        <p:nvSpPr>
          <p:cNvPr id="4" name="TextBox 3">
            <a:extLst>
              <a:ext uri="{FF2B5EF4-FFF2-40B4-BE49-F238E27FC236}">
                <a16:creationId xmlns:a16="http://schemas.microsoft.com/office/drawing/2014/main" id="{6F0209AB-AD13-4ACE-B0E3-F44F59D31C31}"/>
              </a:ext>
            </a:extLst>
          </p:cNvPr>
          <p:cNvSpPr txBox="1"/>
          <p:nvPr/>
        </p:nvSpPr>
        <p:spPr>
          <a:xfrm>
            <a:off x="549728" y="1558094"/>
            <a:ext cx="9896475" cy="3939605"/>
          </a:xfrm>
          <a:prstGeom prst="rect">
            <a:avLst/>
          </a:prstGeom>
          <a:noFill/>
        </p:spPr>
        <p:txBody>
          <a:bodyPr wrap="square" rtlCol="0">
            <a:spAutoFit/>
          </a:bodyPr>
          <a:lstStyle/>
          <a:p>
            <a:pPr marL="514350" indent="-514350">
              <a:lnSpc>
                <a:spcPct val="107000"/>
              </a:lnSpc>
              <a:spcAft>
                <a:spcPts val="200"/>
              </a:spcAft>
              <a:buFont typeface="+mj-lt"/>
              <a:buAutoNum type="arabicPeriod"/>
            </a:pPr>
            <a:r>
              <a:rPr lang="en-US" sz="2800" dirty="0">
                <a:effectLst/>
                <a:latin typeface="Calibri" panose="020F0502020204030204" pitchFamily="34" charset="0"/>
                <a:ea typeface="Calibri" panose="020F0502020204030204" pitchFamily="34" charset="0"/>
                <a:cs typeface="Calibri" panose="020F0502020204030204" pitchFamily="34" charset="0"/>
              </a:rPr>
              <a:t>To demonstrate equity in practice </a:t>
            </a:r>
          </a:p>
          <a:p>
            <a:pPr marL="514350" marR="0" lvl="0" indent="-514350">
              <a:lnSpc>
                <a:spcPct val="107000"/>
              </a:lnSpc>
              <a:spcAft>
                <a:spcPts val="200"/>
              </a:spcAft>
              <a:buFont typeface="+mj-lt"/>
              <a:buAutoNum type="arabicPeriod"/>
            </a:pPr>
            <a:endParaRPr lang="en-US" sz="2800" dirty="0">
              <a:effectLst/>
              <a:latin typeface="Calibri" panose="020F0502020204030204" pitchFamily="34" charset="0"/>
              <a:ea typeface="Calibri" panose="020F0502020204030204" pitchFamily="34" charset="0"/>
              <a:cs typeface="Calibri" panose="020F0502020204030204" pitchFamily="34" charset="0"/>
            </a:endParaRPr>
          </a:p>
          <a:p>
            <a:pPr marL="514350" marR="0" lvl="0" indent="-514350">
              <a:lnSpc>
                <a:spcPct val="107000"/>
              </a:lnSpc>
              <a:spcAft>
                <a:spcPts val="200"/>
              </a:spcAft>
              <a:buFont typeface="+mj-lt"/>
              <a:buAutoNum type="arabicPeriod"/>
            </a:pPr>
            <a:r>
              <a:rPr lang="en-US" sz="2800" dirty="0">
                <a:effectLst/>
                <a:latin typeface="Calibri" panose="020F0502020204030204" pitchFamily="34" charset="0"/>
                <a:ea typeface="Calibri" panose="020F0502020204030204" pitchFamily="34" charset="0"/>
                <a:cs typeface="Calibri" panose="020F0502020204030204" pitchFamily="34" charset="0"/>
              </a:rPr>
              <a:t>To present the SRC’s Five-Year Roadmap for DEI (2021-2025)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514350" marR="0" lvl="0" indent="-514350">
              <a:lnSpc>
                <a:spcPct val="107000"/>
              </a:lnSpc>
              <a:spcAft>
                <a:spcPts val="200"/>
              </a:spcAft>
              <a:buFont typeface="+mj-lt"/>
              <a:buAutoNum type="arabicPeriod"/>
            </a:pPr>
            <a:endParaRPr lang="en-US" sz="2800" dirty="0">
              <a:effectLst/>
              <a:latin typeface="Calibri" panose="020F0502020204030204" pitchFamily="34" charset="0"/>
              <a:ea typeface="Calibri" panose="020F0502020204030204" pitchFamily="34" charset="0"/>
              <a:cs typeface="Calibri" panose="020F0502020204030204" pitchFamily="34" charset="0"/>
            </a:endParaRPr>
          </a:p>
          <a:p>
            <a:pPr marL="514350" marR="0" lvl="0" indent="-514350">
              <a:lnSpc>
                <a:spcPct val="107000"/>
              </a:lnSpc>
              <a:spcAft>
                <a:spcPts val="200"/>
              </a:spcAft>
              <a:buFont typeface="+mj-lt"/>
              <a:buAutoNum type="arabicPeriod"/>
            </a:pPr>
            <a:r>
              <a:rPr lang="en-US" sz="2800" dirty="0">
                <a:effectLst/>
                <a:latin typeface="Calibri" panose="020F0502020204030204" pitchFamily="34" charset="0"/>
                <a:ea typeface="Calibri" panose="020F0502020204030204" pitchFamily="34" charset="0"/>
                <a:cs typeface="Calibri" panose="020F0502020204030204" pitchFamily="34" charset="0"/>
              </a:rPr>
              <a:t>To </a:t>
            </a:r>
            <a:r>
              <a:rPr lang="en-US" sz="2800" dirty="0">
                <a:latin typeface="Calibri" panose="020F0502020204030204" pitchFamily="34" charset="0"/>
                <a:ea typeface="Calibri" panose="020F0502020204030204" pitchFamily="34" charset="0"/>
                <a:cs typeface="Calibri" panose="020F0502020204030204" pitchFamily="34" charset="0"/>
              </a:rPr>
              <a:t>engage in a discussion about the roadmap</a:t>
            </a:r>
          </a:p>
          <a:p>
            <a:pPr marL="514350" indent="-514350">
              <a:lnSpc>
                <a:spcPct val="107000"/>
              </a:lnSpc>
              <a:spcAft>
                <a:spcPts val="200"/>
              </a:spcAft>
              <a:buFont typeface="+mj-lt"/>
              <a:buAutoNum type="arabicPeriod"/>
            </a:pPr>
            <a:endParaRPr lang="en-US" sz="2800" dirty="0">
              <a:effectLst/>
              <a:latin typeface="Calibri" panose="020F0502020204030204" pitchFamily="34" charset="0"/>
              <a:ea typeface="Calibri" panose="020F0502020204030204" pitchFamily="34" charset="0"/>
              <a:cs typeface="Calibri" panose="020F0502020204030204" pitchFamily="34" charset="0"/>
            </a:endParaRPr>
          </a:p>
          <a:p>
            <a:pPr marL="514350" indent="-514350">
              <a:lnSpc>
                <a:spcPct val="107000"/>
              </a:lnSpc>
              <a:spcAft>
                <a:spcPts val="200"/>
              </a:spcAft>
              <a:buFont typeface="+mj-lt"/>
              <a:buAutoNum type="arabicPeriod"/>
            </a:pPr>
            <a:r>
              <a:rPr lang="en-US" sz="2800" dirty="0">
                <a:effectLst/>
                <a:latin typeface="Calibri" panose="020F0502020204030204" pitchFamily="34" charset="0"/>
                <a:ea typeface="Calibri" panose="020F0502020204030204" pitchFamily="34" charset="0"/>
                <a:cs typeface="Calibri" panose="020F0502020204030204" pitchFamily="34" charset="0"/>
              </a:rPr>
              <a:t>To commit to implementing the roadmap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Aft>
                <a:spcPts val="200"/>
              </a:spcAft>
              <a:buFont typeface="+mj-lt"/>
              <a:buAutoNum type="arabicPeriod"/>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C908B2C9-C293-44D2-B17C-541BD018241B}"/>
              </a:ext>
            </a:extLst>
          </p:cNvPr>
          <p:cNvSpPr>
            <a:spLocks noGrp="1"/>
          </p:cNvSpPr>
          <p:nvPr>
            <p:ph type="sldNum" sz="quarter" idx="12"/>
          </p:nvPr>
        </p:nvSpPr>
        <p:spPr/>
        <p:txBody>
          <a:bodyPr/>
          <a:lstStyle/>
          <a:p>
            <a:fld id="{C38A852C-220D-4794-ADA0-B7D684303119}" type="slidenum">
              <a:rPr lang="en-US" smtClean="0"/>
              <a:t>2</a:t>
            </a:fld>
            <a:endParaRPr lang="en-US"/>
          </a:p>
        </p:txBody>
      </p:sp>
    </p:spTree>
    <p:extLst>
      <p:ext uri="{BB962C8B-B14F-4D97-AF65-F5344CB8AC3E}">
        <p14:creationId xmlns:p14="http://schemas.microsoft.com/office/powerpoint/2010/main" val="41683595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DE986-C14F-4AB1-9182-1F8259A6F9BF}"/>
              </a:ext>
            </a:extLst>
          </p:cNvPr>
          <p:cNvSpPr>
            <a:spLocks noGrp="1"/>
          </p:cNvSpPr>
          <p:nvPr>
            <p:ph type="title"/>
          </p:nvPr>
        </p:nvSpPr>
        <p:spPr/>
        <p:txBody>
          <a:bodyPr>
            <a:normAutofit/>
          </a:bodyPr>
          <a:lstStyle/>
          <a:p>
            <a:r>
              <a:rPr lang="en-US" sz="4400" dirty="0">
                <a:solidFill>
                  <a:srgbClr val="002060"/>
                </a:solidFill>
              </a:rPr>
              <a:t>Section 4. SRC Talkback</a:t>
            </a:r>
          </a:p>
        </p:txBody>
      </p:sp>
      <p:sp>
        <p:nvSpPr>
          <p:cNvPr id="3" name="Text Placeholder 2">
            <a:extLst>
              <a:ext uri="{FF2B5EF4-FFF2-40B4-BE49-F238E27FC236}">
                <a16:creationId xmlns:a16="http://schemas.microsoft.com/office/drawing/2014/main" id="{492B2AE8-080F-468E-BE9B-A123F0568406}"/>
              </a:ext>
            </a:extLst>
          </p:cNvPr>
          <p:cNvSpPr>
            <a:spLocks noGrp="1"/>
          </p:cNvSpPr>
          <p:nvPr>
            <p:ph type="body" idx="1"/>
          </p:nvPr>
        </p:nvSpPr>
        <p:spPr/>
        <p:txBody>
          <a:bodyPr/>
          <a:lstStyle/>
          <a:p>
            <a:r>
              <a:rPr lang="en-US" dirty="0"/>
              <a:t>TIME: 15 minutes </a:t>
            </a:r>
          </a:p>
        </p:txBody>
      </p:sp>
      <p:sp>
        <p:nvSpPr>
          <p:cNvPr id="4" name="Slide Number Placeholder 3">
            <a:extLst>
              <a:ext uri="{FF2B5EF4-FFF2-40B4-BE49-F238E27FC236}">
                <a16:creationId xmlns:a16="http://schemas.microsoft.com/office/drawing/2014/main" id="{0088AC97-CFF4-4435-B542-90F143C03B08}"/>
              </a:ext>
            </a:extLst>
          </p:cNvPr>
          <p:cNvSpPr>
            <a:spLocks noGrp="1"/>
          </p:cNvSpPr>
          <p:nvPr>
            <p:ph type="sldNum" sz="quarter" idx="12"/>
          </p:nvPr>
        </p:nvSpPr>
        <p:spPr/>
        <p:txBody>
          <a:bodyPr/>
          <a:lstStyle/>
          <a:p>
            <a:fld id="{C38A852C-220D-4794-ADA0-B7D684303119}" type="slidenum">
              <a:rPr lang="en-US" smtClean="0"/>
              <a:t>20</a:t>
            </a:fld>
            <a:endParaRPr lang="en-US"/>
          </a:p>
        </p:txBody>
      </p:sp>
    </p:spTree>
    <p:extLst>
      <p:ext uri="{BB962C8B-B14F-4D97-AF65-F5344CB8AC3E}">
        <p14:creationId xmlns:p14="http://schemas.microsoft.com/office/powerpoint/2010/main" val="27826100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37621F0-7B9D-4EAF-B344-9F944547EAB1}"/>
              </a:ext>
            </a:extLst>
          </p:cNvPr>
          <p:cNvSpPr txBox="1">
            <a:spLocks noGrp="1"/>
          </p:cNvSpPr>
          <p:nvPr>
            <p:ph type="title" idx="4294967295"/>
          </p:nvPr>
        </p:nvSpPr>
        <p:spPr>
          <a:xfrm>
            <a:off x="498070" y="235289"/>
            <a:ext cx="10058400" cy="7239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3800" b="0" i="0" u="none" strike="noStrike" kern="1200" cap="none" spc="-50" normalizeH="0" baseline="0" noProof="0" dirty="0">
                <a:ln>
                  <a:noFill/>
                </a:ln>
                <a:solidFill>
                  <a:srgbClr val="D87E56"/>
                </a:solidFill>
                <a:effectLst/>
                <a:uLnTx/>
                <a:uFillTx/>
                <a:latin typeface="+mj-lt"/>
                <a:ea typeface="Calibri" panose="020F0502020204030204" pitchFamily="34" charset="0"/>
                <a:cs typeface="Calibri" panose="020F0502020204030204" pitchFamily="34" charset="0"/>
              </a:rPr>
              <a:t>Discussion Questions </a:t>
            </a:r>
          </a:p>
        </p:txBody>
      </p:sp>
      <p:sp>
        <p:nvSpPr>
          <p:cNvPr id="3" name="TextBox 2">
            <a:extLst>
              <a:ext uri="{FF2B5EF4-FFF2-40B4-BE49-F238E27FC236}">
                <a16:creationId xmlns:a16="http://schemas.microsoft.com/office/drawing/2014/main" id="{9D756348-5EA5-4854-9F56-1CD892884B26}"/>
              </a:ext>
            </a:extLst>
          </p:cNvPr>
          <p:cNvSpPr txBox="1"/>
          <p:nvPr/>
        </p:nvSpPr>
        <p:spPr>
          <a:xfrm>
            <a:off x="569989" y="1139104"/>
            <a:ext cx="11204195" cy="4893647"/>
          </a:xfrm>
          <a:prstGeom prst="rect">
            <a:avLst/>
          </a:prstGeom>
          <a:noFill/>
        </p:spPr>
        <p:txBody>
          <a:bodyPr wrap="square" rtlCol="0">
            <a:spAutoFit/>
          </a:bodyPr>
          <a:lstStyle/>
          <a:p>
            <a:r>
              <a:rPr lang="en-US" sz="2400" b="1" dirty="0">
                <a:solidFill>
                  <a:srgbClr val="002060"/>
                </a:solidFill>
              </a:rPr>
              <a:t>Reflections</a:t>
            </a:r>
          </a:p>
          <a:p>
            <a:pPr marL="457200" indent="-457200">
              <a:buFont typeface="+mj-lt"/>
              <a:buAutoNum type="arabicPeriod"/>
            </a:pPr>
            <a:r>
              <a:rPr lang="en-US" sz="2400" dirty="0"/>
              <a:t>What is your biggest takeaway or reflection from what you have heard today?</a:t>
            </a:r>
          </a:p>
          <a:p>
            <a:pPr marL="457200" indent="-457200">
              <a:buFont typeface="+mj-lt"/>
              <a:buAutoNum type="arabicPeriod"/>
            </a:pPr>
            <a:r>
              <a:rPr lang="en-US" sz="2400" dirty="0"/>
              <a:t>What questions do you have about what we have presented today? </a:t>
            </a:r>
          </a:p>
          <a:p>
            <a:pPr marL="457200" indent="-457200">
              <a:buAutoNum type="arabicPeriod"/>
            </a:pPr>
            <a:endParaRPr lang="en-US" sz="2400" b="1" dirty="0">
              <a:solidFill>
                <a:srgbClr val="002060"/>
              </a:solidFill>
            </a:endParaRPr>
          </a:p>
          <a:p>
            <a:r>
              <a:rPr lang="en-US" sz="2400" b="1" dirty="0">
                <a:solidFill>
                  <a:srgbClr val="002060"/>
                </a:solidFill>
                <a:cs typeface="Calibri" panose="020F0502020204030204" pitchFamily="34" charset="0"/>
              </a:rPr>
              <a:t>Goals </a:t>
            </a:r>
          </a:p>
          <a:p>
            <a:pPr marL="457200" indent="-457200">
              <a:buFont typeface="+mj-lt"/>
              <a:buAutoNum type="arabicPeriod" startAt="3"/>
            </a:pPr>
            <a:r>
              <a:rPr lang="en-US" sz="2400" dirty="0">
                <a:cs typeface="Calibri" panose="020F0502020204030204" pitchFamily="34" charset="0"/>
              </a:rPr>
              <a:t>Which goals resonate the most with you, and why? </a:t>
            </a:r>
          </a:p>
          <a:p>
            <a:pPr marL="457200" indent="-457200">
              <a:buFont typeface="+mj-lt"/>
              <a:buAutoNum type="arabicPeriod"/>
            </a:pPr>
            <a:endParaRPr lang="en-US" sz="2400" b="1" dirty="0"/>
          </a:p>
          <a:p>
            <a:r>
              <a:rPr lang="en-US" sz="2400" b="1" dirty="0">
                <a:solidFill>
                  <a:srgbClr val="002060"/>
                </a:solidFill>
                <a:cs typeface="Calibri" panose="020F0502020204030204" pitchFamily="34" charset="0"/>
              </a:rPr>
              <a:t>MRC Support </a:t>
            </a:r>
          </a:p>
          <a:p>
            <a:pPr marL="457200" indent="-457200">
              <a:buFont typeface="+mj-lt"/>
              <a:buAutoNum type="arabicPeriod" startAt="4"/>
            </a:pPr>
            <a:r>
              <a:rPr lang="en-US" sz="2400" dirty="0">
                <a:cs typeface="Calibri" panose="020F0502020204030204" pitchFamily="34" charset="0"/>
              </a:rPr>
              <a:t>What support do you think the SRC will need from MRC to implement the roadmap? </a:t>
            </a:r>
          </a:p>
          <a:p>
            <a:endParaRPr lang="en-US" sz="2400" dirty="0">
              <a:effectLst/>
            </a:endParaRPr>
          </a:p>
          <a:p>
            <a:r>
              <a:rPr lang="en-US" sz="2400" b="1" dirty="0">
                <a:solidFill>
                  <a:srgbClr val="002060"/>
                </a:solidFill>
              </a:rPr>
              <a:t>Hope</a:t>
            </a:r>
          </a:p>
          <a:p>
            <a:pPr marL="457200" indent="-457200">
              <a:buFont typeface="+mj-lt"/>
              <a:buAutoNum type="arabicPeriod" startAt="5"/>
            </a:pPr>
            <a:r>
              <a:rPr lang="en-US" sz="2400" dirty="0"/>
              <a:t>In one word, describe what is your biggest hope for VR consumers?</a:t>
            </a:r>
          </a:p>
          <a:p>
            <a:endParaRPr lang="en-US" sz="2400" dirty="0">
              <a:cs typeface="Calibri" panose="020F0502020204030204" pitchFamily="34" charset="0"/>
            </a:endParaRPr>
          </a:p>
        </p:txBody>
      </p:sp>
      <p:sp>
        <p:nvSpPr>
          <p:cNvPr id="4" name="Slide Number Placeholder 3">
            <a:extLst>
              <a:ext uri="{FF2B5EF4-FFF2-40B4-BE49-F238E27FC236}">
                <a16:creationId xmlns:a16="http://schemas.microsoft.com/office/drawing/2014/main" id="{E14A953F-7AAD-477F-AEC1-170BFD53700F}"/>
              </a:ext>
            </a:extLst>
          </p:cNvPr>
          <p:cNvSpPr>
            <a:spLocks noGrp="1"/>
          </p:cNvSpPr>
          <p:nvPr>
            <p:ph type="sldNum" sz="quarter" idx="12"/>
          </p:nvPr>
        </p:nvSpPr>
        <p:spPr/>
        <p:txBody>
          <a:bodyPr/>
          <a:lstStyle/>
          <a:p>
            <a:fld id="{C38A852C-220D-4794-ADA0-B7D684303119}" type="slidenum">
              <a:rPr lang="en-US" smtClean="0"/>
              <a:t>21</a:t>
            </a:fld>
            <a:endParaRPr lang="en-US"/>
          </a:p>
        </p:txBody>
      </p:sp>
    </p:spTree>
    <p:extLst>
      <p:ext uri="{BB962C8B-B14F-4D97-AF65-F5344CB8AC3E}">
        <p14:creationId xmlns:p14="http://schemas.microsoft.com/office/powerpoint/2010/main" val="28405250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034DD-E6F2-42AA-B43D-143479DE9A0E}"/>
              </a:ext>
            </a:extLst>
          </p:cNvPr>
          <p:cNvSpPr txBox="1">
            <a:spLocks noGrp="1"/>
          </p:cNvSpPr>
          <p:nvPr>
            <p:ph type="title" idx="4294967295"/>
          </p:nvPr>
        </p:nvSpPr>
        <p:spPr>
          <a:xfrm>
            <a:off x="1102759" y="1623318"/>
            <a:ext cx="9986481" cy="193899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D87E56"/>
                </a:solidFill>
                <a:effectLst/>
                <a:uLnTx/>
                <a:uFillTx/>
                <a:latin typeface="+mj-lt"/>
                <a:ea typeface="+mn-ea"/>
                <a:cs typeface="+mn-cs"/>
              </a:rPr>
              <a:t>THANK YOU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D87E56"/>
                </a:solidFill>
                <a:effectLst/>
                <a:uLnTx/>
                <a:uFillTx/>
                <a:latin typeface="+mj-lt"/>
                <a:ea typeface="+mn-ea"/>
                <a:cs typeface="+mn-cs"/>
              </a:rPr>
              <a:t>SRC MEMBERS</a:t>
            </a:r>
          </a:p>
        </p:txBody>
      </p:sp>
      <p:sp>
        <p:nvSpPr>
          <p:cNvPr id="4" name="Slide Number Placeholder 3">
            <a:extLst>
              <a:ext uri="{FF2B5EF4-FFF2-40B4-BE49-F238E27FC236}">
                <a16:creationId xmlns:a16="http://schemas.microsoft.com/office/drawing/2014/main" id="{E14A953F-7AAD-477F-AEC1-170BFD53700F}"/>
              </a:ext>
            </a:extLst>
          </p:cNvPr>
          <p:cNvSpPr>
            <a:spLocks noGrp="1"/>
          </p:cNvSpPr>
          <p:nvPr>
            <p:ph type="sldNum" sz="quarter" idx="12"/>
          </p:nvPr>
        </p:nvSpPr>
        <p:spPr/>
        <p:txBody>
          <a:bodyPr/>
          <a:lstStyle/>
          <a:p>
            <a:fld id="{C38A852C-220D-4794-ADA0-B7D684303119}" type="slidenum">
              <a:rPr lang="en-US" smtClean="0"/>
              <a:t>22</a:t>
            </a:fld>
            <a:endParaRPr lang="en-US"/>
          </a:p>
        </p:txBody>
      </p:sp>
    </p:spTree>
    <p:extLst>
      <p:ext uri="{BB962C8B-B14F-4D97-AF65-F5344CB8AC3E}">
        <p14:creationId xmlns:p14="http://schemas.microsoft.com/office/powerpoint/2010/main" val="9463541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DE986-C14F-4AB1-9182-1F8259A6F9BF}"/>
              </a:ext>
            </a:extLst>
          </p:cNvPr>
          <p:cNvSpPr>
            <a:spLocks noGrp="1"/>
          </p:cNvSpPr>
          <p:nvPr>
            <p:ph type="title"/>
          </p:nvPr>
        </p:nvSpPr>
        <p:spPr/>
        <p:txBody>
          <a:bodyPr>
            <a:normAutofit/>
          </a:bodyPr>
          <a:lstStyle/>
          <a:p>
            <a:r>
              <a:rPr lang="en-US" sz="4400" b="1" dirty="0">
                <a:solidFill>
                  <a:srgbClr val="D87E56"/>
                </a:solidFill>
              </a:rPr>
              <a:t>Appendix A: DEI Working Group </a:t>
            </a:r>
          </a:p>
        </p:txBody>
      </p:sp>
      <p:sp>
        <p:nvSpPr>
          <p:cNvPr id="3" name="Text Placeholder 2">
            <a:extLst>
              <a:ext uri="{FF2B5EF4-FFF2-40B4-BE49-F238E27FC236}">
                <a16:creationId xmlns:a16="http://schemas.microsoft.com/office/drawing/2014/main" id="{492B2AE8-080F-468E-BE9B-A123F0568406}"/>
              </a:ext>
            </a:extLst>
          </p:cNvPr>
          <p:cNvSpPr>
            <a:spLocks noGrp="1"/>
          </p:cNvSpPr>
          <p:nvPr>
            <p:ph type="body" idx="1"/>
          </p:nvPr>
        </p:nvSpPr>
        <p:spPr/>
        <p:txBody>
          <a:bodyPr/>
          <a:lstStyle/>
          <a:p>
            <a:r>
              <a:rPr lang="en-US" dirty="0"/>
              <a:t>SRC DEI Project Description </a:t>
            </a:r>
          </a:p>
          <a:p>
            <a:r>
              <a:rPr lang="en-US" dirty="0"/>
              <a:t>SRC DEI Working Group Members </a:t>
            </a:r>
          </a:p>
        </p:txBody>
      </p:sp>
      <p:sp>
        <p:nvSpPr>
          <p:cNvPr id="4" name="Slide Number Placeholder 3">
            <a:extLst>
              <a:ext uri="{FF2B5EF4-FFF2-40B4-BE49-F238E27FC236}">
                <a16:creationId xmlns:a16="http://schemas.microsoft.com/office/drawing/2014/main" id="{C0DF7110-A03C-49E3-B763-B3C42E3A9A9A}"/>
              </a:ext>
            </a:extLst>
          </p:cNvPr>
          <p:cNvSpPr>
            <a:spLocks noGrp="1"/>
          </p:cNvSpPr>
          <p:nvPr>
            <p:ph type="sldNum" sz="quarter" idx="12"/>
          </p:nvPr>
        </p:nvSpPr>
        <p:spPr/>
        <p:txBody>
          <a:bodyPr/>
          <a:lstStyle/>
          <a:p>
            <a:fld id="{C38A852C-220D-4794-ADA0-B7D684303119}" type="slidenum">
              <a:rPr lang="en-US" smtClean="0"/>
              <a:t>23</a:t>
            </a:fld>
            <a:endParaRPr lang="en-US"/>
          </a:p>
        </p:txBody>
      </p:sp>
    </p:spTree>
    <p:extLst>
      <p:ext uri="{BB962C8B-B14F-4D97-AF65-F5344CB8AC3E}">
        <p14:creationId xmlns:p14="http://schemas.microsoft.com/office/powerpoint/2010/main" val="1538293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5460E-3C0D-4E87-AA31-C7E58DE31E69}"/>
              </a:ext>
            </a:extLst>
          </p:cNvPr>
          <p:cNvSpPr>
            <a:spLocks noGrp="1"/>
          </p:cNvSpPr>
          <p:nvPr>
            <p:ph type="title" idx="4294967295"/>
          </p:nvPr>
        </p:nvSpPr>
        <p:spPr>
          <a:xfrm>
            <a:off x="549728" y="0"/>
            <a:ext cx="10058400" cy="855662"/>
          </a:xfrm>
        </p:spPr>
        <p:txBody>
          <a:bodyPr>
            <a:normAutofit/>
          </a:bodyPr>
          <a:lstStyle/>
          <a:p>
            <a:r>
              <a:rPr lang="en-US" sz="3800" dirty="0">
                <a:solidFill>
                  <a:srgbClr val="D87E56"/>
                </a:solidFill>
              </a:rPr>
              <a:t>SRC DEI Working Group: Members </a:t>
            </a:r>
          </a:p>
        </p:txBody>
      </p:sp>
      <p:sp>
        <p:nvSpPr>
          <p:cNvPr id="5" name="TextBox 4">
            <a:extLst>
              <a:ext uri="{FF2B5EF4-FFF2-40B4-BE49-F238E27FC236}">
                <a16:creationId xmlns:a16="http://schemas.microsoft.com/office/drawing/2014/main" id="{D7912176-6AC8-4168-84B6-2791409DAB1E}"/>
              </a:ext>
            </a:extLst>
          </p:cNvPr>
          <p:cNvSpPr txBox="1"/>
          <p:nvPr/>
        </p:nvSpPr>
        <p:spPr>
          <a:xfrm>
            <a:off x="549728" y="1254486"/>
            <a:ext cx="9711454" cy="4061368"/>
          </a:xfrm>
          <a:prstGeom prst="rect">
            <a:avLst/>
          </a:prstGeom>
          <a:noFill/>
        </p:spPr>
        <p:txBody>
          <a:bodyPr wrap="square" rtlCol="0">
            <a:spAutoFit/>
          </a:bodyPr>
          <a:lstStyle/>
          <a:p>
            <a:pPr marL="342900" marR="0" lvl="0" indent="-342900">
              <a:lnSpc>
                <a:spcPct val="107000"/>
              </a:lnSpc>
              <a:spcBef>
                <a:spcPts val="0"/>
              </a:spcBef>
              <a:spcAft>
                <a:spcPts val="0"/>
              </a:spcAft>
              <a:buFont typeface="+mj-lt"/>
              <a:buAutoNum type="arabicPeriod"/>
            </a:pPr>
            <a:r>
              <a:rPr lang="en-US" sz="22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Joe Bellil </a:t>
            </a:r>
            <a:endParaRPr lang="en-US" sz="22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2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Kathleen Biebel (MRC)</a:t>
            </a:r>
            <a:endParaRPr lang="en-US" sz="22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2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Inez Canada </a:t>
            </a:r>
            <a:endParaRPr lang="en-US" sz="22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2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Amanda Costa (MRC)</a:t>
            </a:r>
            <a:endParaRPr lang="en-US" sz="22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2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Ronaldo </a:t>
            </a:r>
            <a:r>
              <a:rPr lang="en-US" sz="2200" b="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Fujii</a:t>
            </a:r>
            <a:endParaRPr lang="en-US" sz="22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2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Naomi Goldberg</a:t>
            </a:r>
            <a:endParaRPr lang="en-US" sz="22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2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Steve </a:t>
            </a:r>
            <a:r>
              <a:rPr lang="en-US" sz="2200" b="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LaMaster</a:t>
            </a:r>
            <a:endParaRPr lang="en-US" sz="22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200" b="1"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Lusa</a:t>
            </a:r>
            <a:r>
              <a:rPr lang="en-US" sz="22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Lo</a:t>
            </a:r>
            <a:endParaRPr lang="en-US" sz="22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2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Cheryl Scott </a:t>
            </a:r>
            <a:endParaRPr lang="en-US" sz="22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2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Olympia Stroud </a:t>
            </a:r>
            <a:endParaRPr lang="en-US" sz="22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r>
              <a:rPr lang="en-US" sz="22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Sarah F. Wiles </a:t>
            </a:r>
          </a:p>
        </p:txBody>
      </p:sp>
      <p:sp>
        <p:nvSpPr>
          <p:cNvPr id="3" name="Slide Number Placeholder 2">
            <a:extLst>
              <a:ext uri="{FF2B5EF4-FFF2-40B4-BE49-F238E27FC236}">
                <a16:creationId xmlns:a16="http://schemas.microsoft.com/office/drawing/2014/main" id="{C908B2C9-C293-44D2-B17C-541BD018241B}"/>
              </a:ext>
            </a:extLst>
          </p:cNvPr>
          <p:cNvSpPr>
            <a:spLocks noGrp="1"/>
          </p:cNvSpPr>
          <p:nvPr>
            <p:ph type="sldNum" sz="quarter" idx="12"/>
          </p:nvPr>
        </p:nvSpPr>
        <p:spPr/>
        <p:txBody>
          <a:bodyPr/>
          <a:lstStyle/>
          <a:p>
            <a:fld id="{C38A852C-220D-4794-ADA0-B7D684303119}" type="slidenum">
              <a:rPr lang="en-US" smtClean="0"/>
              <a:t>24</a:t>
            </a:fld>
            <a:endParaRPr lang="en-US"/>
          </a:p>
        </p:txBody>
      </p:sp>
    </p:spTree>
    <p:extLst>
      <p:ext uri="{BB962C8B-B14F-4D97-AF65-F5344CB8AC3E}">
        <p14:creationId xmlns:p14="http://schemas.microsoft.com/office/powerpoint/2010/main" val="13072830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5460E-3C0D-4E87-AA31-C7E58DE31E69}"/>
              </a:ext>
            </a:extLst>
          </p:cNvPr>
          <p:cNvSpPr>
            <a:spLocks noGrp="1"/>
          </p:cNvSpPr>
          <p:nvPr>
            <p:ph type="title" idx="4294967295"/>
          </p:nvPr>
        </p:nvSpPr>
        <p:spPr>
          <a:xfrm>
            <a:off x="549728" y="0"/>
            <a:ext cx="10058400" cy="855662"/>
          </a:xfrm>
        </p:spPr>
        <p:txBody>
          <a:bodyPr>
            <a:normAutofit/>
          </a:bodyPr>
          <a:lstStyle/>
          <a:p>
            <a:r>
              <a:rPr lang="en-US" sz="3800" dirty="0">
                <a:solidFill>
                  <a:srgbClr val="D87E56"/>
                </a:solidFill>
              </a:rPr>
              <a:t>SRC DEI Working Group </a:t>
            </a:r>
          </a:p>
        </p:txBody>
      </p:sp>
      <p:sp>
        <p:nvSpPr>
          <p:cNvPr id="6" name="TextBox 5">
            <a:extLst>
              <a:ext uri="{FF2B5EF4-FFF2-40B4-BE49-F238E27FC236}">
                <a16:creationId xmlns:a16="http://schemas.microsoft.com/office/drawing/2014/main" id="{D5F310BC-A40B-4B2C-82A9-C54EE9A21EC8}"/>
              </a:ext>
            </a:extLst>
          </p:cNvPr>
          <p:cNvSpPr txBox="1"/>
          <p:nvPr/>
        </p:nvSpPr>
        <p:spPr>
          <a:xfrm>
            <a:off x="549728" y="1215272"/>
            <a:ext cx="10662755" cy="4785926"/>
          </a:xfrm>
          <a:prstGeom prst="rect">
            <a:avLst/>
          </a:prstGeom>
          <a:noFill/>
        </p:spPr>
        <p:txBody>
          <a:bodyPr wrap="square" rtlCol="0">
            <a:spAutoFit/>
          </a:bodyPr>
          <a:lstStyle/>
          <a:p>
            <a:pPr marL="457200" marR="0" lvl="0" indent="-457200">
              <a:lnSpc>
                <a:spcPct val="107000"/>
              </a:lnSpc>
              <a:buFont typeface="+mj-lt"/>
              <a:buAutoNum type="arabicPeriod"/>
            </a:pPr>
            <a:r>
              <a:rPr lang="en-US" sz="2200" b="1" dirty="0">
                <a:effectLst/>
                <a:latin typeface="Calibri" panose="020F0502020204030204" pitchFamily="34" charset="0"/>
                <a:ea typeface="Calibri" panose="020F0502020204030204" pitchFamily="34" charset="0"/>
                <a:cs typeface="Times New Roman" panose="02020603050405020304" pitchFamily="18" charset="0"/>
              </a:rPr>
              <a:t>Mission</a:t>
            </a:r>
            <a:r>
              <a:rPr lang="en-US" sz="2200" dirty="0">
                <a:effectLst/>
                <a:latin typeface="Calibri" panose="020F0502020204030204" pitchFamily="34" charset="0"/>
                <a:ea typeface="Calibri" panose="020F0502020204030204" pitchFamily="34" charset="0"/>
                <a:cs typeface="Times New Roman" panose="02020603050405020304" pitchFamily="18" charset="0"/>
              </a:rPr>
              <a:t>: The SRC charged the DEI Working Group with the responsibility to develop a Five-Year</a:t>
            </a:r>
            <a:r>
              <a:rPr lang="en-US" sz="2200" dirty="0">
                <a:latin typeface="Calibri" panose="020F0502020204030204" pitchFamily="34" charset="0"/>
                <a:ea typeface="Calibri" panose="020F0502020204030204" pitchFamily="34" charset="0"/>
                <a:cs typeface="Times New Roman" panose="02020603050405020304" pitchFamily="18" charset="0"/>
              </a:rPr>
              <a:t> </a:t>
            </a:r>
            <a:r>
              <a:rPr lang="en-US" sz="2200" dirty="0">
                <a:effectLst/>
                <a:latin typeface="Calibri" panose="020F0502020204030204" pitchFamily="34" charset="0"/>
                <a:ea typeface="Calibri" panose="020F0502020204030204" pitchFamily="34" charset="0"/>
                <a:cs typeface="Times New Roman" panose="02020603050405020304" pitchFamily="18" charset="0"/>
              </a:rPr>
              <a:t>Roadmap to </a:t>
            </a:r>
            <a:r>
              <a:rPr lang="en-US" sz="2200" dirty="0">
                <a:latin typeface="Calibri" panose="020F0502020204030204" pitchFamily="34" charset="0"/>
                <a:ea typeface="Calibri" panose="020F0502020204030204" pitchFamily="34" charset="0"/>
                <a:cs typeface="Times New Roman" panose="02020603050405020304" pitchFamily="18" charset="0"/>
              </a:rPr>
              <a:t>infuse </a:t>
            </a:r>
            <a:r>
              <a:rPr lang="en-US" sz="2200" dirty="0">
                <a:effectLst/>
                <a:latin typeface="Calibri" panose="020F0502020204030204" pitchFamily="34" charset="0"/>
                <a:ea typeface="Calibri" panose="020F0502020204030204" pitchFamily="34" charset="0"/>
                <a:cs typeface="Times New Roman" panose="02020603050405020304" pitchFamily="18" charset="0"/>
              </a:rPr>
              <a:t>the SRC with DEI. This is the SRC’s first-ever roadmap. </a:t>
            </a:r>
          </a:p>
          <a:p>
            <a:pPr marL="457200" marR="0" lvl="0" indent="-457200">
              <a:lnSpc>
                <a:spcPct val="107000"/>
              </a:lnSpc>
              <a:buFont typeface="+mj-lt"/>
              <a:buAutoNum type="arabicPeriod"/>
            </a:pPr>
            <a:endParaRPr lang="en-US" sz="2200" b="1" dirty="0">
              <a:latin typeface="Calibri" panose="020F0502020204030204" pitchFamily="34" charset="0"/>
              <a:ea typeface="Calibri" panose="020F0502020204030204" pitchFamily="34" charset="0"/>
              <a:cs typeface="Times New Roman" panose="02020603050405020304" pitchFamily="18" charset="0"/>
            </a:endParaRPr>
          </a:p>
          <a:p>
            <a:pPr marL="457200" marR="0" lvl="0" indent="-457200">
              <a:lnSpc>
                <a:spcPct val="107000"/>
              </a:lnSpc>
              <a:buFont typeface="+mj-lt"/>
              <a:buAutoNum type="arabicPeriod"/>
            </a:pPr>
            <a:r>
              <a:rPr lang="en-US" sz="2200" b="1" dirty="0">
                <a:latin typeface="Calibri" panose="020F0502020204030204" pitchFamily="34" charset="0"/>
                <a:ea typeface="Calibri" panose="020F0502020204030204" pitchFamily="34" charset="0"/>
                <a:cs typeface="Times New Roman" panose="02020603050405020304" pitchFamily="18" charset="0"/>
              </a:rPr>
              <a:t>Composition</a:t>
            </a:r>
            <a:r>
              <a:rPr lang="en-US" sz="2200" dirty="0">
                <a:latin typeface="Calibri" panose="020F0502020204030204" pitchFamily="34" charset="0"/>
                <a:ea typeface="Calibri" panose="020F0502020204030204" pitchFamily="34" charset="0"/>
                <a:cs typeface="Times New Roman" panose="02020603050405020304" pitchFamily="18" charset="0"/>
              </a:rPr>
              <a:t>: SRC members and MRC staff made up the DEI Working Group. </a:t>
            </a:r>
          </a:p>
          <a:p>
            <a:pPr marL="457200" marR="0" lvl="0" indent="-457200">
              <a:lnSpc>
                <a:spcPct val="107000"/>
              </a:lnSpc>
              <a:buFont typeface="+mj-lt"/>
              <a:buAutoNum type="arabicPeriod"/>
            </a:pP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buFont typeface="+mj-lt"/>
              <a:buAutoNum type="arabicPeriod"/>
            </a:pPr>
            <a:r>
              <a:rPr lang="en-US" sz="2200" b="1" dirty="0">
                <a:latin typeface="Calibri" panose="020F0502020204030204" pitchFamily="34" charset="0"/>
                <a:ea typeface="Calibri" panose="020F0502020204030204" pitchFamily="34" charset="0"/>
                <a:cs typeface="Times New Roman" panose="02020603050405020304" pitchFamily="18" charset="0"/>
              </a:rPr>
              <a:t>Convenings</a:t>
            </a:r>
            <a:r>
              <a:rPr lang="en-US" sz="2200" dirty="0">
                <a:latin typeface="Calibri" panose="020F0502020204030204" pitchFamily="34" charset="0"/>
                <a:ea typeface="Calibri" panose="020F0502020204030204" pitchFamily="34" charset="0"/>
                <a:cs typeface="Times New Roman" panose="02020603050405020304" pitchFamily="18" charset="0"/>
              </a:rPr>
              <a:t>: The DEI Working Group and HMA met nine times including three times with the full SRC. </a:t>
            </a:r>
          </a:p>
          <a:p>
            <a:pPr marL="457200" marR="0" lvl="0" indent="-457200">
              <a:lnSpc>
                <a:spcPct val="107000"/>
              </a:lnSpc>
              <a:buFont typeface="+mj-lt"/>
              <a:buAutoNum type="arabicPeriod"/>
            </a:pP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457200" marR="0" lvl="0" indent="-457200">
              <a:lnSpc>
                <a:spcPct val="107000"/>
              </a:lnSpc>
              <a:buFont typeface="+mj-lt"/>
              <a:buAutoNum type="arabicPeriod"/>
            </a:pPr>
            <a:r>
              <a:rPr lang="en-US" sz="2200" b="1" dirty="0">
                <a:latin typeface="Calibri" panose="020F0502020204030204" pitchFamily="34" charset="0"/>
                <a:ea typeface="Calibri" panose="020F0502020204030204" pitchFamily="34" charset="0"/>
                <a:cs typeface="Times New Roman" panose="02020603050405020304" pitchFamily="18" charset="0"/>
              </a:rPr>
              <a:t>Tasks</a:t>
            </a:r>
            <a:r>
              <a:rPr lang="en-US" sz="2200" dirty="0">
                <a:latin typeface="Calibri" panose="020F0502020204030204" pitchFamily="34" charset="0"/>
                <a:ea typeface="Calibri" panose="020F0502020204030204" pitchFamily="34" charset="0"/>
                <a:cs typeface="Times New Roman" panose="02020603050405020304" pitchFamily="18" charset="0"/>
              </a:rPr>
              <a:t>: Over the last six months, the HMA team in partnership with BCIL worked with the DEI Working Group to assess the SRC’s needs and challenges, to hold engaging workshops, and to conduct strategic planning sessions. </a:t>
            </a:r>
          </a:p>
          <a:p>
            <a:pPr marL="457200" marR="0" lvl="0" indent="-457200">
              <a:lnSpc>
                <a:spcPct val="107000"/>
              </a:lnSpc>
              <a:buFont typeface="+mj-lt"/>
              <a:buAutoNum type="arabicPeriod"/>
            </a:pP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457200" marR="0" lvl="0" indent="-457200">
              <a:lnSpc>
                <a:spcPct val="107000"/>
              </a:lnSpc>
              <a:buFont typeface="+mj-lt"/>
              <a:buAutoNum type="arabicPeriod"/>
            </a:pPr>
            <a:r>
              <a:rPr lang="en-US" sz="2200" b="1" dirty="0">
                <a:latin typeface="Calibri" panose="020F0502020204030204" pitchFamily="34" charset="0"/>
                <a:ea typeface="Calibri" panose="020F0502020204030204" pitchFamily="34" charset="0"/>
                <a:cs typeface="Times New Roman" panose="02020603050405020304" pitchFamily="18" charset="0"/>
              </a:rPr>
              <a:t>Final Deliverable</a:t>
            </a:r>
            <a:r>
              <a:rPr lang="en-US" sz="2200" dirty="0">
                <a:latin typeface="Calibri" panose="020F0502020204030204" pitchFamily="34" charset="0"/>
                <a:ea typeface="Calibri" panose="020F0502020204030204" pitchFamily="34" charset="0"/>
                <a:cs typeface="Times New Roman" panose="02020603050405020304" pitchFamily="18" charset="0"/>
              </a:rPr>
              <a:t>: HMA will prepare a final report for SRC by December 31, 2021. </a:t>
            </a:r>
          </a:p>
        </p:txBody>
      </p:sp>
      <p:sp>
        <p:nvSpPr>
          <p:cNvPr id="3" name="Slide Number Placeholder 2">
            <a:extLst>
              <a:ext uri="{FF2B5EF4-FFF2-40B4-BE49-F238E27FC236}">
                <a16:creationId xmlns:a16="http://schemas.microsoft.com/office/drawing/2014/main" id="{C908B2C9-C293-44D2-B17C-541BD018241B}"/>
              </a:ext>
            </a:extLst>
          </p:cNvPr>
          <p:cNvSpPr>
            <a:spLocks noGrp="1"/>
          </p:cNvSpPr>
          <p:nvPr>
            <p:ph type="sldNum" sz="quarter" idx="12"/>
          </p:nvPr>
        </p:nvSpPr>
        <p:spPr/>
        <p:txBody>
          <a:bodyPr/>
          <a:lstStyle/>
          <a:p>
            <a:fld id="{C38A852C-220D-4794-ADA0-B7D684303119}" type="slidenum">
              <a:rPr lang="en-US" smtClean="0"/>
              <a:t>25</a:t>
            </a:fld>
            <a:endParaRPr lang="en-US"/>
          </a:p>
        </p:txBody>
      </p:sp>
    </p:spTree>
    <p:extLst>
      <p:ext uri="{BB962C8B-B14F-4D97-AF65-F5344CB8AC3E}">
        <p14:creationId xmlns:p14="http://schemas.microsoft.com/office/powerpoint/2010/main" val="32878644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DE986-C14F-4AB1-9182-1F8259A6F9BF}"/>
              </a:ext>
            </a:extLst>
          </p:cNvPr>
          <p:cNvSpPr>
            <a:spLocks noGrp="1"/>
          </p:cNvSpPr>
          <p:nvPr>
            <p:ph type="title"/>
          </p:nvPr>
        </p:nvSpPr>
        <p:spPr/>
        <p:txBody>
          <a:bodyPr>
            <a:normAutofit/>
          </a:bodyPr>
          <a:lstStyle/>
          <a:p>
            <a:r>
              <a:rPr lang="en-US" sz="4400" b="1" dirty="0">
                <a:solidFill>
                  <a:srgbClr val="D87E56"/>
                </a:solidFill>
              </a:rPr>
              <a:t>Appendix B: About the SRC Survey </a:t>
            </a:r>
          </a:p>
        </p:txBody>
      </p:sp>
      <p:sp>
        <p:nvSpPr>
          <p:cNvPr id="3" name="Text Placeholder 2">
            <a:extLst>
              <a:ext uri="{FF2B5EF4-FFF2-40B4-BE49-F238E27FC236}">
                <a16:creationId xmlns:a16="http://schemas.microsoft.com/office/drawing/2014/main" id="{492B2AE8-080F-468E-BE9B-A123F0568406}"/>
              </a:ext>
            </a:extLst>
          </p:cNvPr>
          <p:cNvSpPr>
            <a:spLocks noGrp="1"/>
          </p:cNvSpPr>
          <p:nvPr>
            <p:ph type="body" idx="1"/>
          </p:nvPr>
        </p:nvSpPr>
        <p:spPr/>
        <p:txBody>
          <a:bodyPr/>
          <a:lstStyle/>
          <a:p>
            <a:r>
              <a:rPr lang="en-US" dirty="0"/>
              <a:t>Please read before the </a:t>
            </a:r>
            <a:r>
              <a:rPr lang="en-US" dirty="0" err="1"/>
              <a:t>src</a:t>
            </a:r>
            <a:r>
              <a:rPr lang="en-US" dirty="0"/>
              <a:t> meeting on December 16, 2021 </a:t>
            </a:r>
          </a:p>
        </p:txBody>
      </p:sp>
      <p:sp>
        <p:nvSpPr>
          <p:cNvPr id="4" name="Slide Number Placeholder 3">
            <a:extLst>
              <a:ext uri="{FF2B5EF4-FFF2-40B4-BE49-F238E27FC236}">
                <a16:creationId xmlns:a16="http://schemas.microsoft.com/office/drawing/2014/main" id="{C0DF7110-A03C-49E3-B763-B3C42E3A9A9A}"/>
              </a:ext>
            </a:extLst>
          </p:cNvPr>
          <p:cNvSpPr>
            <a:spLocks noGrp="1"/>
          </p:cNvSpPr>
          <p:nvPr>
            <p:ph type="sldNum" sz="quarter" idx="12"/>
          </p:nvPr>
        </p:nvSpPr>
        <p:spPr/>
        <p:txBody>
          <a:bodyPr/>
          <a:lstStyle/>
          <a:p>
            <a:fld id="{C38A852C-220D-4794-ADA0-B7D684303119}" type="slidenum">
              <a:rPr lang="en-US" smtClean="0"/>
              <a:t>26</a:t>
            </a:fld>
            <a:endParaRPr lang="en-US"/>
          </a:p>
        </p:txBody>
      </p:sp>
    </p:spTree>
    <p:extLst>
      <p:ext uri="{BB962C8B-B14F-4D97-AF65-F5344CB8AC3E}">
        <p14:creationId xmlns:p14="http://schemas.microsoft.com/office/powerpoint/2010/main" val="32770218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BD7C81C-9121-40E0-88A5-6E880D1317D6}"/>
              </a:ext>
            </a:extLst>
          </p:cNvPr>
          <p:cNvSpPr txBox="1">
            <a:spLocks noGrp="1"/>
          </p:cNvSpPr>
          <p:nvPr>
            <p:ph type="title" idx="4294967295"/>
          </p:nvPr>
        </p:nvSpPr>
        <p:spPr>
          <a:xfrm>
            <a:off x="498070" y="235289"/>
            <a:ext cx="10058400" cy="7239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3800" b="0" i="0" u="none" strike="noStrike" kern="1200" cap="none" spc="-50" normalizeH="0" baseline="0" noProof="0" dirty="0">
                <a:ln>
                  <a:noFill/>
                </a:ln>
                <a:solidFill>
                  <a:srgbClr val="D87E56"/>
                </a:solidFill>
                <a:effectLst/>
                <a:uLnTx/>
                <a:uFillTx/>
                <a:latin typeface="+mj-lt"/>
                <a:ea typeface="Calibri" panose="020F0502020204030204" pitchFamily="34" charset="0"/>
                <a:cs typeface="Calibri" panose="020F0502020204030204" pitchFamily="34" charset="0"/>
              </a:rPr>
              <a:t>About the SRC Member Survey (1 of 5 slides) </a:t>
            </a:r>
          </a:p>
        </p:txBody>
      </p:sp>
      <p:sp>
        <p:nvSpPr>
          <p:cNvPr id="3" name="TextBox 2">
            <a:extLst>
              <a:ext uri="{FF2B5EF4-FFF2-40B4-BE49-F238E27FC236}">
                <a16:creationId xmlns:a16="http://schemas.microsoft.com/office/drawing/2014/main" id="{C61FE3B8-7C4C-4C20-8A9E-F925844CCAE6}"/>
              </a:ext>
            </a:extLst>
          </p:cNvPr>
          <p:cNvSpPr txBox="1"/>
          <p:nvPr/>
        </p:nvSpPr>
        <p:spPr>
          <a:xfrm>
            <a:off x="498070" y="1101267"/>
            <a:ext cx="10831358" cy="5358518"/>
          </a:xfrm>
          <a:prstGeom prst="rect">
            <a:avLst/>
          </a:prstGeom>
          <a:noFill/>
        </p:spPr>
        <p:txBody>
          <a:bodyPr wrap="square" rtlCol="0">
            <a:spAutoFit/>
          </a:bodyPr>
          <a:lstStyle/>
          <a:p>
            <a:pPr marL="0" marR="0">
              <a:lnSpc>
                <a:spcPct val="107000"/>
              </a:lnSpc>
              <a:spcBef>
                <a:spcPts val="0"/>
              </a:spcBef>
              <a:spcAft>
                <a:spcPts val="80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Survey Purpose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To advance the Diversity, Equity, and Inclusion (DEI) goals in the SRC’s Five-Year Roadmap for DEI, we must collect baseline demographic data on the SRC membership in an objective, confidential, and sustainable way. This survey will be used to collect standardized data each year to objectively measure whether the SRC membership reflects the diversity of vocational rehabilitation (VR) consumers.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The SRC member survey consists of eight questions and should take approximately 5 minutes to complete. Any data collected will remain </a:t>
            </a:r>
            <a:r>
              <a:rPr lang="en-US" sz="1800" b="1" u="sng" dirty="0">
                <a:effectLst/>
                <a:latin typeface="Calibri" panose="020F0502020204030204" pitchFamily="34" charset="0"/>
                <a:ea typeface="Calibri" panose="020F0502020204030204" pitchFamily="34" charset="0"/>
                <a:cs typeface="Calibri" panose="020F0502020204030204" pitchFamily="34" charset="0"/>
              </a:rPr>
              <a:t>confidential</a:t>
            </a:r>
            <a:r>
              <a:rPr lang="en-US" sz="1800" dirty="0">
                <a:effectLst/>
                <a:latin typeface="Calibri" panose="020F0502020204030204" pitchFamily="34" charset="0"/>
                <a:ea typeface="Calibri" panose="020F0502020204030204" pitchFamily="34" charset="0"/>
                <a:cs typeface="Calibri" panose="020F0502020204030204" pitchFamily="34" charset="0"/>
              </a:rPr>
              <a:t>. Data will be grouped and will not contain personal identifiers.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The SRC will only use these data for promoting and measuring the SRC’s DEI goals as outlined in the SRC’s Five-Year Roadmap (2021-2025). The SRC is aware that members may feel uneasy about the collection of data related to their identity, including gender, race, ethnicity, language, disability status, geography, and VR consumer status. However, </a:t>
            </a:r>
            <a:r>
              <a:rPr lang="en-US" sz="1800" dirty="0">
                <a:effectLst/>
                <a:latin typeface="Calibri" panose="020F0502020204030204" pitchFamily="34" charset="0"/>
                <a:ea typeface="Calibri" panose="020F0502020204030204" pitchFamily="34" charset="0"/>
                <a:cs typeface="Times New Roman" panose="02020603050405020304" pitchFamily="18" charset="0"/>
              </a:rPr>
              <a:t>to ensure that the demographics of SRC members reflect VR consumer demographics, the SRC needs you to participate in this survey. </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We hope that the </a:t>
            </a:r>
            <a:r>
              <a:rPr lang="en-US" sz="1800" dirty="0">
                <a:effectLst/>
                <a:latin typeface="Calibri" panose="020F0502020204030204" pitchFamily="34" charset="0"/>
                <a:ea typeface="Calibri" panose="020F0502020204030204" pitchFamily="34" charset="0"/>
                <a:cs typeface="Calibri" panose="020F0502020204030204" pitchFamily="34" charset="0"/>
              </a:rPr>
              <a:t>community of sharing and support (i.e., the affinity space) that we have created among our SRC members will put you at ease and encourage you to take this survey. We consider this affinity space to be a place where we can trust that anything we share will be protected and will not be misused.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b="1" dirty="0"/>
          </a:p>
        </p:txBody>
      </p:sp>
      <p:sp>
        <p:nvSpPr>
          <p:cNvPr id="4" name="Slide Number Placeholder 3">
            <a:extLst>
              <a:ext uri="{FF2B5EF4-FFF2-40B4-BE49-F238E27FC236}">
                <a16:creationId xmlns:a16="http://schemas.microsoft.com/office/drawing/2014/main" id="{8CA594D4-42F1-4E64-BCD7-3AF91F937F51}"/>
              </a:ext>
            </a:extLst>
          </p:cNvPr>
          <p:cNvSpPr>
            <a:spLocks noGrp="1"/>
          </p:cNvSpPr>
          <p:nvPr>
            <p:ph type="sldNum" sz="quarter" idx="12"/>
          </p:nvPr>
        </p:nvSpPr>
        <p:spPr/>
        <p:txBody>
          <a:bodyPr/>
          <a:lstStyle/>
          <a:p>
            <a:fld id="{C38A852C-220D-4794-ADA0-B7D684303119}" type="slidenum">
              <a:rPr lang="en-US" smtClean="0"/>
              <a:t>27</a:t>
            </a:fld>
            <a:endParaRPr lang="en-US"/>
          </a:p>
        </p:txBody>
      </p:sp>
    </p:spTree>
    <p:extLst>
      <p:ext uri="{BB962C8B-B14F-4D97-AF65-F5344CB8AC3E}">
        <p14:creationId xmlns:p14="http://schemas.microsoft.com/office/powerpoint/2010/main" val="10753229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9B64321-2056-44DB-A307-434632CA41B1}"/>
              </a:ext>
            </a:extLst>
          </p:cNvPr>
          <p:cNvSpPr txBox="1">
            <a:spLocks noGrp="1"/>
          </p:cNvSpPr>
          <p:nvPr>
            <p:ph type="title" idx="4294967295"/>
          </p:nvPr>
        </p:nvSpPr>
        <p:spPr>
          <a:xfrm>
            <a:off x="498070" y="235289"/>
            <a:ext cx="10058400" cy="7239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3800" b="0" i="0" u="none" strike="noStrike" kern="1200" cap="none" spc="-50" normalizeH="0" baseline="0" noProof="0" dirty="0">
                <a:ln>
                  <a:noFill/>
                </a:ln>
                <a:solidFill>
                  <a:srgbClr val="D87E56"/>
                </a:solidFill>
                <a:effectLst/>
                <a:uLnTx/>
                <a:uFillTx/>
                <a:latin typeface="+mj-lt"/>
                <a:ea typeface="Calibri" panose="020F0502020204030204" pitchFamily="34" charset="0"/>
                <a:cs typeface="Calibri" panose="020F0502020204030204" pitchFamily="34" charset="0"/>
              </a:rPr>
              <a:t>About the SRC Member Survey (2 of 5 slides) </a:t>
            </a:r>
          </a:p>
        </p:txBody>
      </p:sp>
      <p:sp>
        <p:nvSpPr>
          <p:cNvPr id="3" name="TextBox 2">
            <a:extLst>
              <a:ext uri="{FF2B5EF4-FFF2-40B4-BE49-F238E27FC236}">
                <a16:creationId xmlns:a16="http://schemas.microsoft.com/office/drawing/2014/main" id="{C61FE3B8-7C4C-4C20-8A9E-F925844CCAE6}"/>
              </a:ext>
            </a:extLst>
          </p:cNvPr>
          <p:cNvSpPr txBox="1"/>
          <p:nvPr/>
        </p:nvSpPr>
        <p:spPr>
          <a:xfrm>
            <a:off x="498070" y="1125655"/>
            <a:ext cx="10831358" cy="4366836"/>
          </a:xfrm>
          <a:prstGeom prst="rect">
            <a:avLst/>
          </a:prstGeom>
          <a:noFill/>
        </p:spPr>
        <p:txBody>
          <a:bodyPr wrap="square" rtlCol="0">
            <a:spAutoFit/>
          </a:bodyPr>
          <a:lstStyle/>
          <a:p>
            <a:pPr marL="0" marR="0">
              <a:lnSpc>
                <a:spcPct val="107000"/>
              </a:lnSpc>
              <a:spcBef>
                <a:spcPts val="0"/>
              </a:spcBef>
              <a:spcAft>
                <a:spcPts val="80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Data Needs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The SRC is committed to collecting the least amount of data needed to achieve its goal to be a more diverse Council that reflects the diversity of VR consumers.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To measure the diversity of the SRC, the following SRC member data are needed: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cs typeface="Calibri" panose="020F0502020204030204" pitchFamily="34" charset="0"/>
              </a:rPr>
              <a:t>SRC members by gender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cs typeface="Calibri" panose="020F0502020204030204" pitchFamily="34" charset="0"/>
              </a:rPr>
              <a:t>SRC members by race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cs typeface="Calibri" panose="020F0502020204030204" pitchFamily="34" charset="0"/>
              </a:rPr>
              <a:t>SRC members by ethnicity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cs typeface="Calibri" panose="020F0502020204030204" pitchFamily="34" charset="0"/>
              </a:rPr>
              <a:t>SRC members by preferred written language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cs typeface="Calibri" panose="020F0502020204030204" pitchFamily="34" charset="0"/>
              </a:rPr>
              <a:t>SRC members by preferred spoken language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cs typeface="Calibri" panose="020F0502020204030204" pitchFamily="34" charset="0"/>
              </a:rPr>
              <a:t>SRC members by disability status and disability type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cs typeface="Calibri" panose="020F0502020204030204" pitchFamily="34" charset="0"/>
              </a:rPr>
              <a:t>SRC members by geographic location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Calibri" panose="020F0502020204030204" pitchFamily="34" charset="0"/>
                <a:cs typeface="Calibri" panose="020F0502020204030204" pitchFamily="34" charset="0"/>
              </a:rPr>
              <a:t>SRC members by VR consumer status (current or former)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b="1" dirty="0"/>
          </a:p>
        </p:txBody>
      </p:sp>
      <p:sp>
        <p:nvSpPr>
          <p:cNvPr id="4" name="Slide Number Placeholder 3">
            <a:extLst>
              <a:ext uri="{FF2B5EF4-FFF2-40B4-BE49-F238E27FC236}">
                <a16:creationId xmlns:a16="http://schemas.microsoft.com/office/drawing/2014/main" id="{8CA594D4-42F1-4E64-BCD7-3AF91F937F51}"/>
              </a:ext>
            </a:extLst>
          </p:cNvPr>
          <p:cNvSpPr>
            <a:spLocks noGrp="1"/>
          </p:cNvSpPr>
          <p:nvPr>
            <p:ph type="sldNum" sz="quarter" idx="12"/>
          </p:nvPr>
        </p:nvSpPr>
        <p:spPr/>
        <p:txBody>
          <a:bodyPr/>
          <a:lstStyle/>
          <a:p>
            <a:fld id="{C38A852C-220D-4794-ADA0-B7D684303119}" type="slidenum">
              <a:rPr lang="en-US" smtClean="0"/>
              <a:t>28</a:t>
            </a:fld>
            <a:endParaRPr lang="en-US"/>
          </a:p>
        </p:txBody>
      </p:sp>
    </p:spTree>
    <p:extLst>
      <p:ext uri="{BB962C8B-B14F-4D97-AF65-F5344CB8AC3E}">
        <p14:creationId xmlns:p14="http://schemas.microsoft.com/office/powerpoint/2010/main" val="11660309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216CE24-3E72-4C35-8F34-140577DDBD6F}"/>
              </a:ext>
            </a:extLst>
          </p:cNvPr>
          <p:cNvSpPr txBox="1">
            <a:spLocks noGrp="1"/>
          </p:cNvSpPr>
          <p:nvPr>
            <p:ph type="title" idx="4294967295"/>
          </p:nvPr>
        </p:nvSpPr>
        <p:spPr>
          <a:xfrm>
            <a:off x="498070" y="235289"/>
            <a:ext cx="10058400" cy="7239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3800" b="0" i="0" u="none" strike="noStrike" kern="1200" cap="none" spc="-50" normalizeH="0" baseline="0" noProof="0" dirty="0">
                <a:ln>
                  <a:noFill/>
                </a:ln>
                <a:solidFill>
                  <a:srgbClr val="D87E56"/>
                </a:solidFill>
                <a:effectLst/>
                <a:uLnTx/>
                <a:uFillTx/>
                <a:latin typeface="+mj-lt"/>
                <a:ea typeface="Calibri" panose="020F0502020204030204" pitchFamily="34" charset="0"/>
                <a:cs typeface="Calibri" panose="020F0502020204030204" pitchFamily="34" charset="0"/>
              </a:rPr>
              <a:t>About the SRC Member Survey (3 of 5 slides) </a:t>
            </a:r>
          </a:p>
        </p:txBody>
      </p:sp>
      <p:sp>
        <p:nvSpPr>
          <p:cNvPr id="3" name="TextBox 2">
            <a:extLst>
              <a:ext uri="{FF2B5EF4-FFF2-40B4-BE49-F238E27FC236}">
                <a16:creationId xmlns:a16="http://schemas.microsoft.com/office/drawing/2014/main" id="{C61FE3B8-7C4C-4C20-8A9E-F925844CCAE6}"/>
              </a:ext>
            </a:extLst>
          </p:cNvPr>
          <p:cNvSpPr txBox="1"/>
          <p:nvPr/>
        </p:nvSpPr>
        <p:spPr>
          <a:xfrm>
            <a:off x="498070" y="993704"/>
            <a:ext cx="11022270" cy="4706481"/>
          </a:xfrm>
          <a:prstGeom prst="rect">
            <a:avLst/>
          </a:prstGeom>
          <a:noFill/>
        </p:spPr>
        <p:txBody>
          <a:bodyPr wrap="square" rtlCol="0">
            <a:spAutoFit/>
          </a:bodyPr>
          <a:lstStyle/>
          <a:p>
            <a:pPr marL="0" marR="0">
              <a:lnSpc>
                <a:spcPct val="107000"/>
              </a:lnSpc>
              <a:spcBef>
                <a:spcPts val="0"/>
              </a:spcBef>
              <a:spcAft>
                <a:spcPts val="800"/>
              </a:spcAft>
            </a:pPr>
            <a:r>
              <a:rPr lang="en-US" b="1" dirty="0">
                <a:effectLst/>
                <a:latin typeface="Calibri" panose="020F0502020204030204" pitchFamily="34" charset="0"/>
                <a:ea typeface="Calibri" panose="020F0502020204030204" pitchFamily="34" charset="0"/>
                <a:cs typeface="Calibri" panose="020F0502020204030204" pitchFamily="34" charset="0"/>
              </a:rPr>
              <a:t>Data Collection Process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5943600" algn="r"/>
              </a:tabLst>
            </a:pPr>
            <a:r>
              <a:rPr lang="en-US" sz="1600" u="sng" dirty="0">
                <a:effectLst/>
                <a:latin typeface="Calibri" panose="020F0502020204030204" pitchFamily="34" charset="0"/>
                <a:ea typeface="Calibri" panose="020F0502020204030204" pitchFamily="34" charset="0"/>
                <a:cs typeface="Calibri" panose="020F0502020204030204" pitchFamily="34" charset="0"/>
              </a:rPr>
              <a:t>First collection year (December 2021) – baseline data</a:t>
            </a:r>
            <a:r>
              <a:rPr lang="en-US" sz="1600" dirty="0">
                <a:effectLst/>
                <a:latin typeface="Calibri" panose="020F0502020204030204" pitchFamily="34" charset="0"/>
                <a:ea typeface="Calibri" panose="020F0502020204030204" pitchFamily="34" charset="0"/>
                <a:cs typeface="Calibri" panose="020F05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cs typeface="Calibri" panose="020F0502020204030204" pitchFamily="34" charset="0"/>
              </a:rPr>
              <a:t>In year 1, HMA will present the final version of the survey to the SRC at the Quarterly meeting on </a:t>
            </a:r>
            <a:r>
              <a:rPr lang="en-US" sz="1600" b="1" dirty="0">
                <a:effectLst/>
                <a:latin typeface="Calibri" panose="020F0502020204030204" pitchFamily="34" charset="0"/>
                <a:ea typeface="Calibri" panose="020F0502020204030204" pitchFamily="34" charset="0"/>
                <a:cs typeface="Calibri" panose="020F0502020204030204" pitchFamily="34" charset="0"/>
              </a:rPr>
              <a:t>Thursday, December 16, 2021</a:t>
            </a:r>
            <a:r>
              <a:rPr lang="en-US" sz="1600" dirty="0">
                <a:effectLst/>
                <a:latin typeface="Calibri" panose="020F0502020204030204" pitchFamily="34" charset="0"/>
                <a:ea typeface="Calibri" panose="020F0502020204030204" pitchFamily="34" charset="0"/>
                <a:cs typeface="Calibri" panose="020F0502020204030204" pitchFamily="34" charset="0"/>
              </a:rPr>
              <a:t>. HMA will put the Survey Monkey link in the chat and give everyone 5 minutes to complete the survey during the meeting. </a:t>
            </a:r>
          </a:p>
          <a:p>
            <a:pPr marL="342900" marR="0" lvl="0" indent="-342900">
              <a:lnSpc>
                <a:spcPct val="107000"/>
              </a:lnSpc>
              <a:spcBef>
                <a:spcPts val="0"/>
              </a:spcBef>
              <a:spcAft>
                <a:spcPts val="800"/>
              </a:spcAft>
              <a:buFont typeface="+mj-lt"/>
              <a:buAutoNum type="arabicPeriod"/>
            </a:pPr>
            <a:r>
              <a:rPr lang="en-US" sz="1600" dirty="0">
                <a:effectLst/>
                <a:latin typeface="Calibri" panose="020F0502020204030204" pitchFamily="34" charset="0"/>
                <a:ea typeface="Calibri" panose="020F0502020204030204" pitchFamily="34" charset="0"/>
                <a:cs typeface="Calibri" panose="020F0502020204030204" pitchFamily="34" charset="0"/>
              </a:rPr>
              <a:t>HMA will also distribute the survey immediately after the meeting for members unable to attend. HMA will ask any members who did not complete the survey during the meeting to complete it by </a:t>
            </a:r>
            <a:r>
              <a:rPr lang="en-US" sz="1600" b="1" dirty="0">
                <a:effectLst/>
                <a:latin typeface="Calibri" panose="020F0502020204030204" pitchFamily="34" charset="0"/>
                <a:ea typeface="Calibri" panose="020F0502020204030204" pitchFamily="34" charset="0"/>
                <a:cs typeface="Calibri" panose="020F0502020204030204" pitchFamily="34" charset="0"/>
              </a:rPr>
              <a:t>Sunday, December 19, 2021</a:t>
            </a:r>
            <a:r>
              <a:rPr lang="en-US" sz="1600" dirty="0">
                <a:effectLst/>
                <a:latin typeface="Calibri" panose="020F0502020204030204" pitchFamily="34" charset="0"/>
                <a:ea typeface="Calibri" panose="020F0502020204030204" pitchFamily="34" charset="0"/>
                <a:cs typeface="Calibri" panose="020F0502020204030204" pitchFamily="34" charset="0"/>
              </a:rPr>
              <a:t>. It is important that all members complete the survey by the deadline, so HMA can submit its final report to the SRC by the end of December.  </a:t>
            </a:r>
          </a:p>
          <a:p>
            <a:pPr marL="0" marR="0">
              <a:lnSpc>
                <a:spcPct val="107000"/>
              </a:lnSpc>
              <a:spcBef>
                <a:spcPts val="0"/>
              </a:spcBef>
              <a:spcAft>
                <a:spcPts val="800"/>
              </a:spcAft>
            </a:pPr>
            <a:r>
              <a:rPr lang="en-US" sz="1600" u="sng" dirty="0">
                <a:effectLst/>
                <a:latin typeface="Calibri" panose="020F0502020204030204" pitchFamily="34" charset="0"/>
                <a:ea typeface="Calibri" panose="020F0502020204030204" pitchFamily="34" charset="0"/>
                <a:cs typeface="Calibri" panose="020F0502020204030204" pitchFamily="34" charset="0"/>
              </a:rPr>
              <a:t>Subsequent collection years (2022 and thereafter)</a:t>
            </a:r>
            <a:endParaRPr lang="en-US" sz="1600" u="sng"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cs typeface="Calibri" panose="020F0502020204030204" pitchFamily="34" charset="0"/>
              </a:rPr>
              <a:t>In years 2 and after, the MRC Analytics and Quality Assurance (AQA) Team will support the SRC’s data collection on an annual basis. The MRC AQA Team would follow the same objectivity and confidentiality protocols used to protect sensitive consumer data. </a:t>
            </a:r>
          </a:p>
          <a:p>
            <a:pPr marL="342900" marR="0" lvl="0" indent="-342900">
              <a:lnSpc>
                <a:spcPct val="107000"/>
              </a:lnSpc>
              <a:spcBef>
                <a:spcPts val="0"/>
              </a:spcBef>
              <a:spcAft>
                <a:spcPts val="800"/>
              </a:spcAft>
              <a:buFont typeface="+mj-lt"/>
              <a:buAutoNum type="arabicPeriod"/>
            </a:pPr>
            <a:r>
              <a:rPr lang="en-US" sz="1600" dirty="0">
                <a:effectLst/>
                <a:latin typeface="Calibri" panose="020F0502020204030204" pitchFamily="34" charset="0"/>
                <a:ea typeface="Calibri" panose="020F0502020204030204" pitchFamily="34" charset="0"/>
                <a:cs typeface="Calibri" panose="020F0502020204030204" pitchFamily="34" charset="0"/>
              </a:rPr>
              <a:t>MRC will collect the SRC member demographic data and provide the data to SRC on an annual basis. At that time, the SRC will decide whether there is a need to modify the current survey, so the questions can mirror questions used by MRC to collect demographic data on VR consumers. Mirroring MRC questions may enable the SRC to make an exact comparison between SRC members and VR consumers accessing services. </a:t>
            </a:r>
          </a:p>
        </p:txBody>
      </p:sp>
      <p:sp>
        <p:nvSpPr>
          <p:cNvPr id="4" name="Slide Number Placeholder 3">
            <a:extLst>
              <a:ext uri="{FF2B5EF4-FFF2-40B4-BE49-F238E27FC236}">
                <a16:creationId xmlns:a16="http://schemas.microsoft.com/office/drawing/2014/main" id="{8CA594D4-42F1-4E64-BCD7-3AF91F937F51}"/>
              </a:ext>
            </a:extLst>
          </p:cNvPr>
          <p:cNvSpPr>
            <a:spLocks noGrp="1"/>
          </p:cNvSpPr>
          <p:nvPr>
            <p:ph type="sldNum" sz="quarter" idx="12"/>
          </p:nvPr>
        </p:nvSpPr>
        <p:spPr/>
        <p:txBody>
          <a:bodyPr/>
          <a:lstStyle/>
          <a:p>
            <a:fld id="{C38A852C-220D-4794-ADA0-B7D684303119}" type="slidenum">
              <a:rPr lang="en-US" smtClean="0"/>
              <a:t>29</a:t>
            </a:fld>
            <a:endParaRPr lang="en-US"/>
          </a:p>
        </p:txBody>
      </p:sp>
    </p:spTree>
    <p:extLst>
      <p:ext uri="{BB962C8B-B14F-4D97-AF65-F5344CB8AC3E}">
        <p14:creationId xmlns:p14="http://schemas.microsoft.com/office/powerpoint/2010/main" val="1406980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5460E-3C0D-4E87-AA31-C7E58DE31E69}"/>
              </a:ext>
            </a:extLst>
          </p:cNvPr>
          <p:cNvSpPr>
            <a:spLocks noGrp="1"/>
          </p:cNvSpPr>
          <p:nvPr>
            <p:ph type="title" idx="4294967295"/>
          </p:nvPr>
        </p:nvSpPr>
        <p:spPr>
          <a:xfrm>
            <a:off x="498070" y="297944"/>
            <a:ext cx="10058400" cy="682625"/>
          </a:xfrm>
        </p:spPr>
        <p:txBody>
          <a:bodyPr>
            <a:noAutofit/>
          </a:bodyPr>
          <a:lstStyle/>
          <a:p>
            <a:r>
              <a:rPr lang="en-US" sz="3800" dirty="0">
                <a:solidFill>
                  <a:srgbClr val="D87E56"/>
                </a:solidFill>
              </a:rPr>
              <a:t>Agenda  </a:t>
            </a:r>
          </a:p>
        </p:txBody>
      </p:sp>
      <p:sp>
        <p:nvSpPr>
          <p:cNvPr id="4" name="TextBox 3">
            <a:extLst>
              <a:ext uri="{FF2B5EF4-FFF2-40B4-BE49-F238E27FC236}">
                <a16:creationId xmlns:a16="http://schemas.microsoft.com/office/drawing/2014/main" id="{6F0209AB-AD13-4ACE-B0E3-F44F59D31C31}"/>
              </a:ext>
            </a:extLst>
          </p:cNvPr>
          <p:cNvSpPr txBox="1"/>
          <p:nvPr/>
        </p:nvSpPr>
        <p:spPr>
          <a:xfrm>
            <a:off x="498070" y="1221744"/>
            <a:ext cx="11337693" cy="4708981"/>
          </a:xfrm>
          <a:prstGeom prst="rect">
            <a:avLst/>
          </a:prstGeom>
          <a:noFill/>
        </p:spPr>
        <p:txBody>
          <a:bodyPr wrap="square" rtlCol="0">
            <a:spAutoFit/>
          </a:bodyPr>
          <a:lstStyle/>
          <a:p>
            <a:pPr marL="342900" indent="-342900">
              <a:buAutoNum type="arabicPeriod"/>
            </a:pPr>
            <a:r>
              <a:rPr lang="en-US" sz="2000" b="1" dirty="0">
                <a:solidFill>
                  <a:srgbClr val="002060"/>
                </a:solidFill>
                <a:latin typeface="Calibri" panose="020F0502020204030204" pitchFamily="34" charset="0"/>
                <a:cs typeface="Calibri" panose="020F0502020204030204" pitchFamily="34" charset="0"/>
              </a:rPr>
              <a:t>Section 1. DEI In Practice and In Action</a:t>
            </a:r>
            <a:endParaRPr lang="en-US" sz="2000" dirty="0">
              <a:solidFill>
                <a:srgbClr val="002060"/>
              </a:solidFill>
              <a:latin typeface="Calibri" panose="020F0502020204030204" pitchFamily="34" charset="0"/>
              <a:cs typeface="Calibri" panose="020F0502020204030204" pitchFamily="34" charset="0"/>
            </a:endParaRPr>
          </a:p>
          <a:p>
            <a:pPr marL="914400" lvl="1" indent="-457200">
              <a:buFont typeface="+mj-lt"/>
              <a:buAutoNum type="alphaLcPeriod"/>
            </a:pPr>
            <a:r>
              <a:rPr lang="en-US" sz="2000" dirty="0">
                <a:latin typeface="Calibri" panose="020F0502020204030204" pitchFamily="34" charset="0"/>
                <a:ea typeface="Calibri" panose="020F0502020204030204" pitchFamily="34" charset="0"/>
                <a:cs typeface="Calibri" panose="020F0502020204030204" pitchFamily="34" charset="0"/>
              </a:rPr>
              <a:t>Why Race Must Be Prioritized, </a:t>
            </a:r>
            <a:r>
              <a:rPr lang="en-US" sz="2000" dirty="0">
                <a:latin typeface="Calibri" panose="020F0502020204030204" pitchFamily="34" charset="0"/>
                <a:cs typeface="Calibri" panose="020F0502020204030204" pitchFamily="34" charset="0"/>
              </a:rPr>
              <a:t>Doris Tolliver </a:t>
            </a:r>
            <a:endParaRPr lang="en-US" sz="2000" dirty="0">
              <a:latin typeface="Calibri" panose="020F0502020204030204" pitchFamily="34" charset="0"/>
              <a:ea typeface="Calibri" panose="020F0502020204030204" pitchFamily="34" charset="0"/>
              <a:cs typeface="Calibri" panose="020F0502020204030204" pitchFamily="34" charset="0"/>
            </a:endParaRPr>
          </a:p>
          <a:p>
            <a:pPr marL="914400" lvl="1" indent="-457200">
              <a:buFont typeface="+mj-lt"/>
              <a:buAutoNum type="alphaLcPeriod"/>
            </a:pPr>
            <a:r>
              <a:rPr lang="en-US" sz="2000" dirty="0">
                <a:latin typeface="Calibri" panose="020F0502020204030204" pitchFamily="34" charset="0"/>
                <a:cs typeface="Calibri" panose="020F0502020204030204" pitchFamily="34" charset="0"/>
              </a:rPr>
              <a:t>Vision and Mission (SRC member engagement) </a:t>
            </a:r>
          </a:p>
          <a:p>
            <a:pPr lvl="1"/>
            <a:endParaRPr lang="en-US" sz="2000" dirty="0">
              <a:latin typeface="Calibri" panose="020F0502020204030204" pitchFamily="34" charset="0"/>
              <a:cs typeface="Calibri" panose="020F0502020204030204" pitchFamily="34" charset="0"/>
            </a:endParaRPr>
          </a:p>
          <a:p>
            <a:pPr marL="457200" indent="-457200">
              <a:buFont typeface="+mj-lt"/>
              <a:buAutoNum type="arabicPeriod"/>
            </a:pPr>
            <a:r>
              <a:rPr lang="en-US" sz="20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Section 2. The SRC DEI Five-Year Roadmap</a:t>
            </a:r>
            <a:endParaRPr lang="en-US" sz="2000"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914400" lvl="1" indent="-457200">
              <a:buFont typeface="+mj-lt"/>
              <a:buAutoNum type="alphaLcPeriod"/>
            </a:pPr>
            <a:r>
              <a:rPr lang="en-US" sz="2000" dirty="0">
                <a:effectLst/>
                <a:latin typeface="Calibri" panose="020F0502020204030204" pitchFamily="34" charset="0"/>
                <a:ea typeface="Calibri" panose="020F0502020204030204" pitchFamily="34" charset="0"/>
                <a:cs typeface="Calibri" panose="020F0502020204030204" pitchFamily="34" charset="0"/>
              </a:rPr>
              <a:t>The Final Report</a:t>
            </a:r>
            <a:r>
              <a:rPr lang="en-US" sz="2000" dirty="0">
                <a:latin typeface="Calibri" panose="020F0502020204030204" pitchFamily="34" charset="0"/>
                <a:ea typeface="Calibri" panose="020F0502020204030204" pitchFamily="34" charset="0"/>
                <a:cs typeface="Calibri" panose="020F0502020204030204" pitchFamily="34" charset="0"/>
              </a:rPr>
              <a:t>, presented by Ellen Breslin </a:t>
            </a:r>
          </a:p>
          <a:p>
            <a:pPr marL="914400" lvl="1" indent="-457200">
              <a:buFont typeface="+mj-lt"/>
              <a:buAutoNum type="alphaLcPeriod"/>
            </a:pPr>
            <a:r>
              <a:rPr lang="en-US" sz="2000" dirty="0">
                <a:latin typeface="Calibri" panose="020F0502020204030204" pitchFamily="34" charset="0"/>
                <a:ea typeface="Calibri" panose="020F0502020204030204" pitchFamily="34" charset="0"/>
                <a:cs typeface="Calibri" panose="020F0502020204030204" pitchFamily="34" charset="0"/>
              </a:rPr>
              <a:t>SRC DEI Roadmap, Five Goals</a:t>
            </a:r>
          </a:p>
          <a:p>
            <a:pPr marL="1428750" lvl="2" indent="-514350">
              <a:buFont typeface="+mj-lt"/>
              <a:buAutoNum type="romanLcPeriod"/>
            </a:pPr>
            <a:r>
              <a:rPr lang="en-US" sz="2000" dirty="0">
                <a:effectLst/>
                <a:latin typeface="Calibri" panose="020F0502020204030204" pitchFamily="34" charset="0"/>
                <a:ea typeface="Calibri" panose="020F0502020204030204" pitchFamily="34" charset="0"/>
                <a:cs typeface="Calibri" panose="020F0502020204030204" pitchFamily="34" charset="0"/>
              </a:rPr>
              <a:t>SRC Member </a:t>
            </a:r>
            <a:r>
              <a:rPr lang="en-US" sz="2000" dirty="0">
                <a:latin typeface="Calibri" panose="020F0502020204030204" pitchFamily="34" charset="0"/>
                <a:ea typeface="Calibri" panose="020F0502020204030204" pitchFamily="34" charset="0"/>
                <a:cs typeface="Calibri" panose="020F0502020204030204" pitchFamily="34" charset="0"/>
              </a:rPr>
              <a:t>Goals (2 Goals), presented by Uma Ahluwalia</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p>
            <a:pPr marL="1428750" lvl="2" indent="-514350">
              <a:buFont typeface="+mj-lt"/>
              <a:buAutoNum type="romanLcPeriod"/>
            </a:pPr>
            <a:r>
              <a:rPr lang="en-US" sz="2000" dirty="0">
                <a:latin typeface="Calibri" panose="020F0502020204030204" pitchFamily="34" charset="0"/>
                <a:ea typeface="Calibri" panose="020F0502020204030204" pitchFamily="34" charset="0"/>
                <a:cs typeface="Calibri" panose="020F0502020204030204" pitchFamily="34" charset="0"/>
              </a:rPr>
              <a:t>VR Consumer Goals (3 Goals), presented by </a:t>
            </a:r>
            <a:r>
              <a:rPr lang="pt-BR" sz="2000" dirty="0">
                <a:latin typeface="Calibri" panose="020F0502020204030204" pitchFamily="34" charset="0"/>
                <a:ea typeface="Calibri" panose="020F0502020204030204" pitchFamily="34" charset="0"/>
                <a:cs typeface="Calibri" panose="020F0502020204030204" pitchFamily="34" charset="0"/>
              </a:rPr>
              <a:t>Taciana Ribeiro-Saab and Cecilia Nunez</a:t>
            </a:r>
          </a:p>
          <a:p>
            <a:pPr lvl="2"/>
            <a:endParaRPr lang="pt-BR" sz="2000" dirty="0">
              <a:latin typeface="Calibri" panose="020F0502020204030204" pitchFamily="34" charset="0"/>
              <a:ea typeface="Calibri" panose="020F0502020204030204" pitchFamily="34" charset="0"/>
              <a:cs typeface="Calibri" panose="020F0502020204030204" pitchFamily="34" charset="0"/>
            </a:endParaRPr>
          </a:p>
          <a:p>
            <a:pPr marL="457200" indent="-457200">
              <a:buFont typeface="+mj-lt"/>
              <a:buAutoNum type="arabicPeriod"/>
            </a:pPr>
            <a:r>
              <a:rPr lang="pt-BR" sz="2000" b="1" dirty="0">
                <a:solidFill>
                  <a:srgbClr val="002060"/>
                </a:solidFill>
                <a:latin typeface="Calibri" panose="020F0502020204030204" pitchFamily="34" charset="0"/>
                <a:ea typeface="Calibri" panose="020F0502020204030204" pitchFamily="34" charset="0"/>
                <a:cs typeface="Calibri" panose="020F0502020204030204" pitchFamily="34" charset="0"/>
              </a:rPr>
              <a:t>Section 3. SRC Member Survey</a:t>
            </a:r>
          </a:p>
          <a:p>
            <a:pPr marL="971550" lvl="1" indent="-514350">
              <a:buFont typeface="+mj-lt"/>
              <a:buAutoNum type="alphaLcPeriod"/>
            </a:pPr>
            <a:r>
              <a:rPr lang="en-US" sz="2000" dirty="0">
                <a:latin typeface="Calibri" panose="020F0502020204030204" pitchFamily="34" charset="0"/>
                <a:cs typeface="Calibri" panose="020F0502020204030204" pitchFamily="34" charset="0"/>
              </a:rPr>
              <a:t>SRC Survey: Why the Survey Matters, presented by Cheryl Scott</a:t>
            </a:r>
          </a:p>
          <a:p>
            <a:pPr marL="971550" lvl="1" indent="-514350">
              <a:buFont typeface="+mj-lt"/>
              <a:buAutoNum type="alphaLcPeriod"/>
            </a:pPr>
            <a:r>
              <a:rPr lang="en-US" sz="2000" dirty="0">
                <a:latin typeface="Calibri" panose="020F0502020204030204" pitchFamily="34" charset="0"/>
                <a:cs typeface="Calibri" panose="020F0502020204030204" pitchFamily="34" charset="0"/>
              </a:rPr>
              <a:t>“Stop the Clock” for 5 minutes, survey facilitated by Raisa Alam </a:t>
            </a:r>
          </a:p>
          <a:p>
            <a:pPr lvl="1"/>
            <a:r>
              <a:rPr lang="en-US" sz="2000" dirty="0">
                <a:latin typeface="Calibri" panose="020F0502020204030204" pitchFamily="34" charset="0"/>
                <a:cs typeface="Calibri" panose="020F0502020204030204" pitchFamily="34" charset="0"/>
              </a:rPr>
              <a:t> </a:t>
            </a:r>
          </a:p>
          <a:p>
            <a:pPr marL="457200" indent="-457200">
              <a:buFont typeface="+mj-lt"/>
              <a:buAutoNum type="arabicPeriod" startAt="4"/>
            </a:pPr>
            <a:r>
              <a:rPr lang="en-US" sz="20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Section 4. SRC Talkbac</a:t>
            </a:r>
            <a:r>
              <a:rPr lang="en-US" sz="2000" b="1" dirty="0">
                <a:solidFill>
                  <a:srgbClr val="002060"/>
                </a:solidFill>
                <a:latin typeface="Calibri" panose="020F0502020204030204" pitchFamily="34" charset="0"/>
                <a:ea typeface="Calibri" panose="020F0502020204030204" pitchFamily="34" charset="0"/>
                <a:cs typeface="Calibri" panose="020F0502020204030204" pitchFamily="34" charset="0"/>
              </a:rPr>
              <a:t>k/Discussion, </a:t>
            </a:r>
            <a:r>
              <a:rPr lang="en-US" sz="20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facilitated by Doris Tolliver</a:t>
            </a:r>
          </a:p>
        </p:txBody>
      </p:sp>
      <p:sp>
        <p:nvSpPr>
          <p:cNvPr id="5" name="Slide Number Placeholder 4">
            <a:extLst>
              <a:ext uri="{FF2B5EF4-FFF2-40B4-BE49-F238E27FC236}">
                <a16:creationId xmlns:a16="http://schemas.microsoft.com/office/drawing/2014/main" id="{E739696D-A5AE-4DB5-8025-9C3D491B5EE0}"/>
              </a:ext>
            </a:extLst>
          </p:cNvPr>
          <p:cNvSpPr>
            <a:spLocks noGrp="1"/>
          </p:cNvSpPr>
          <p:nvPr>
            <p:ph type="sldNum" sz="quarter" idx="12"/>
          </p:nvPr>
        </p:nvSpPr>
        <p:spPr/>
        <p:txBody>
          <a:bodyPr/>
          <a:lstStyle/>
          <a:p>
            <a:fld id="{C38A852C-220D-4794-ADA0-B7D684303119}" type="slidenum">
              <a:rPr lang="en-US" smtClean="0"/>
              <a:t>3</a:t>
            </a:fld>
            <a:endParaRPr lang="en-US"/>
          </a:p>
        </p:txBody>
      </p:sp>
    </p:spTree>
    <p:extLst>
      <p:ext uri="{BB962C8B-B14F-4D97-AF65-F5344CB8AC3E}">
        <p14:creationId xmlns:p14="http://schemas.microsoft.com/office/powerpoint/2010/main" val="15237608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A2BBEEDD-1BEB-4772-BAB1-3971569550A3}"/>
              </a:ext>
            </a:extLst>
          </p:cNvPr>
          <p:cNvSpPr txBox="1">
            <a:spLocks noGrp="1"/>
          </p:cNvSpPr>
          <p:nvPr>
            <p:ph type="title" idx="4294967295"/>
          </p:nvPr>
        </p:nvSpPr>
        <p:spPr>
          <a:xfrm>
            <a:off x="498070" y="235289"/>
            <a:ext cx="10058400" cy="7239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3800" b="0" i="0" u="none" strike="noStrike" kern="1200" cap="none" spc="-50" normalizeH="0" baseline="0" noProof="0" dirty="0">
                <a:ln>
                  <a:noFill/>
                </a:ln>
                <a:solidFill>
                  <a:srgbClr val="D87E56"/>
                </a:solidFill>
                <a:effectLst/>
                <a:uLnTx/>
                <a:uFillTx/>
                <a:latin typeface="+mj-lt"/>
                <a:ea typeface="Calibri" panose="020F0502020204030204" pitchFamily="34" charset="0"/>
                <a:cs typeface="Calibri" panose="020F0502020204030204" pitchFamily="34" charset="0"/>
              </a:rPr>
              <a:t>About the SRC Member Survey (4 of 5 slides) </a:t>
            </a:r>
          </a:p>
        </p:txBody>
      </p:sp>
      <p:sp>
        <p:nvSpPr>
          <p:cNvPr id="5" name="TextBox 4">
            <a:extLst>
              <a:ext uri="{FF2B5EF4-FFF2-40B4-BE49-F238E27FC236}">
                <a16:creationId xmlns:a16="http://schemas.microsoft.com/office/drawing/2014/main" id="{BBED0D95-822A-4448-A636-CA2CD7E86081}"/>
              </a:ext>
            </a:extLst>
          </p:cNvPr>
          <p:cNvSpPr txBox="1"/>
          <p:nvPr/>
        </p:nvSpPr>
        <p:spPr>
          <a:xfrm>
            <a:off x="498070" y="959189"/>
            <a:ext cx="11313570" cy="5447645"/>
          </a:xfrm>
          <a:prstGeom prst="rect">
            <a:avLst/>
          </a:prstGeom>
          <a:noFill/>
        </p:spPr>
        <p:txBody>
          <a:bodyPr wrap="square" rtlCol="0">
            <a:spAutoFit/>
          </a:bodyPr>
          <a:lstStyle/>
          <a:p>
            <a:pPr marL="0" marR="0">
              <a:spcBef>
                <a:spcPts val="0"/>
              </a:spcBef>
              <a:spcAft>
                <a:spcPts val="800"/>
              </a:spcAft>
            </a:pPr>
            <a:r>
              <a:rPr lang="en-US" b="1" dirty="0">
                <a:effectLst/>
                <a:latin typeface="Calibri" panose="020F0502020204030204" pitchFamily="34" charset="0"/>
                <a:ea typeface="Calibri" panose="020F0502020204030204" pitchFamily="34" charset="0"/>
                <a:cs typeface="Calibri" panose="020F0502020204030204" pitchFamily="34" charset="0"/>
              </a:rPr>
              <a:t>Questions and Answers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u="sng" dirty="0">
                <a:effectLst/>
                <a:latin typeface="Calibri" panose="020F0502020204030204" pitchFamily="34" charset="0"/>
                <a:ea typeface="Calibri" panose="020F0502020204030204" pitchFamily="34" charset="0"/>
                <a:cs typeface="Calibri" panose="020F0502020204030204" pitchFamily="34" charset="0"/>
              </a:rPr>
              <a:t>Question 1. How will I take the survey?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u="sng" dirty="0">
                <a:effectLst/>
                <a:latin typeface="Calibri" panose="020F0502020204030204" pitchFamily="34" charset="0"/>
                <a:ea typeface="Calibri" panose="020F0502020204030204" pitchFamily="34" charset="0"/>
                <a:cs typeface="Calibri" panose="020F0502020204030204" pitchFamily="34" charset="0"/>
              </a:rPr>
              <a:t>Answer</a:t>
            </a:r>
            <a:r>
              <a:rPr lang="en-US" dirty="0">
                <a:effectLst/>
                <a:latin typeface="Calibri" panose="020F0502020204030204" pitchFamily="34" charset="0"/>
                <a:ea typeface="Calibri" panose="020F0502020204030204" pitchFamily="34" charset="0"/>
                <a:cs typeface="Calibri" panose="020F0502020204030204" pitchFamily="34" charset="0"/>
              </a:rPr>
              <a:t>: During the December 16, 2021, SRC Meeting, HMA will put a link in the chat and ask that gubernatorially-appointed SRC members complete the survey at that time. SRC members will also receive an email with the link to the survey immediately following the December 16, 2021 – SRC Quarterly meeting. SRC members who were unable to complete the survey during the meeting should use this link. </a:t>
            </a:r>
            <a:r>
              <a:rPr lang="en-US" u="sng" dirty="0">
                <a:effectLst/>
                <a:latin typeface="Calibri" panose="020F0502020204030204" pitchFamily="34" charset="0"/>
                <a:ea typeface="Calibri" panose="020F0502020204030204" pitchFamily="34" charset="0"/>
                <a:cs typeface="Calibri" panose="020F0502020204030204" pitchFamily="34" charset="0"/>
              </a:rPr>
              <a:t>Please do not complete the survey more than one time</a:t>
            </a:r>
            <a:r>
              <a:rPr lang="en-US" dirty="0">
                <a:effectLst/>
                <a:latin typeface="Calibri" panose="020F0502020204030204" pitchFamily="34" charset="0"/>
                <a:ea typeface="Calibri" panose="020F0502020204030204" pitchFamily="34" charset="0"/>
                <a:cs typeface="Calibri" panose="020F0502020204030204" pitchFamily="34" charset="0"/>
              </a:rPr>
              <a:t>. We will use an online survey platform called SurveyMonkey. Please check your Spam or Junk folder if you do not find the email in your Inbox.</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u="sng" dirty="0">
                <a:effectLst/>
                <a:latin typeface="Calibri" panose="020F0502020204030204" pitchFamily="34" charset="0"/>
                <a:ea typeface="Calibri" panose="020F0502020204030204" pitchFamily="34" charset="0"/>
                <a:cs typeface="Calibri" panose="020F0502020204030204" pitchFamily="34" charset="0"/>
              </a:rPr>
              <a:t>Question 2.  What if I did not receive the email with the survey link?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u="sng" dirty="0">
                <a:effectLst/>
                <a:latin typeface="Calibri" panose="020F0502020204030204" pitchFamily="34" charset="0"/>
                <a:ea typeface="Calibri" panose="020F0502020204030204" pitchFamily="34" charset="0"/>
                <a:cs typeface="Calibri" panose="020F0502020204030204" pitchFamily="34" charset="0"/>
              </a:rPr>
              <a:t>Answer</a:t>
            </a:r>
            <a:r>
              <a:rPr lang="en-US" dirty="0">
                <a:effectLst/>
                <a:latin typeface="Calibri" panose="020F0502020204030204" pitchFamily="34" charset="0"/>
                <a:ea typeface="Calibri" panose="020F0502020204030204" pitchFamily="34" charset="0"/>
                <a:cs typeface="Calibri" panose="020F0502020204030204" pitchFamily="34" charset="0"/>
              </a:rPr>
              <a:t>: Please contact Raisa Alam </a:t>
            </a:r>
            <a:r>
              <a:rPr lang="en-US" dirty="0">
                <a:effectLst/>
                <a:latin typeface="Calibri" panose="020F0502020204030204" pitchFamily="34" charset="0"/>
                <a:ea typeface="Calibri" panose="020F0502020204030204" pitchFamily="34" charset="0"/>
                <a:cs typeface="Times New Roman" panose="02020603050405020304" pitchFamily="18" charset="0"/>
              </a:rPr>
              <a:t>at: </a:t>
            </a:r>
            <a:r>
              <a:rPr lang="en-US"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ralam@healthmanagement.com</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dirty="0">
                <a:effectLst/>
                <a:latin typeface="Calibri" panose="020F0502020204030204" pitchFamily="34" charset="0"/>
                <a:ea typeface="Calibri" panose="020F0502020204030204" pitchFamily="34" charset="0"/>
                <a:cs typeface="Times New Roman" panose="02020603050405020304" pitchFamily="18" charset="0"/>
              </a:rPr>
              <a:t>Raisa Alam is a Research Associate (RA) in HMA’s Boston office. Raisa is required to keep the information confidential. </a:t>
            </a:r>
          </a:p>
          <a:p>
            <a:pPr marL="0" marR="0">
              <a:spcBef>
                <a:spcPts val="0"/>
              </a:spcBef>
              <a:spcAft>
                <a:spcPts val="800"/>
              </a:spcAft>
            </a:pPr>
            <a:r>
              <a:rPr lang="en-US" u="sng" dirty="0">
                <a:effectLst/>
                <a:latin typeface="Calibri" panose="020F0502020204030204" pitchFamily="34" charset="0"/>
                <a:ea typeface="Calibri" panose="020F0502020204030204" pitchFamily="34" charset="0"/>
                <a:cs typeface="Calibri" panose="020F0502020204030204" pitchFamily="34" charset="0"/>
              </a:rPr>
              <a:t>Question 3. Who will summarize the survey data?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u="sng" dirty="0">
                <a:effectLst/>
                <a:latin typeface="Calibri" panose="020F0502020204030204" pitchFamily="34" charset="0"/>
                <a:ea typeface="Calibri" panose="020F0502020204030204" pitchFamily="34" charset="0"/>
                <a:cs typeface="Calibri" panose="020F0502020204030204" pitchFamily="34" charset="0"/>
              </a:rPr>
              <a:t>Answer</a:t>
            </a:r>
            <a:r>
              <a:rPr lang="en-US" dirty="0">
                <a:effectLst/>
                <a:latin typeface="Calibri" panose="020F0502020204030204" pitchFamily="34" charset="0"/>
                <a:ea typeface="Calibri" panose="020F0502020204030204" pitchFamily="34" charset="0"/>
                <a:cs typeface="Calibri" panose="020F0502020204030204" pitchFamily="34" charset="0"/>
              </a:rPr>
              <a:t>: HMA will summarize the survey data.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u="sng" dirty="0">
                <a:effectLst/>
                <a:latin typeface="Calibri" panose="020F0502020204030204" pitchFamily="34" charset="0"/>
                <a:ea typeface="Calibri" panose="020F0502020204030204" pitchFamily="34" charset="0"/>
                <a:cs typeface="Calibri" panose="020F0502020204030204" pitchFamily="34" charset="0"/>
              </a:rPr>
              <a:t>Question 4. Will SRC member data be confidential?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u="sng" dirty="0">
                <a:effectLst/>
                <a:latin typeface="Calibri" panose="020F0502020204030204" pitchFamily="34" charset="0"/>
                <a:ea typeface="Calibri" panose="020F0502020204030204" pitchFamily="34" charset="0"/>
                <a:cs typeface="Calibri" panose="020F0502020204030204" pitchFamily="34" charset="0"/>
              </a:rPr>
              <a:t>Answer</a:t>
            </a:r>
            <a:r>
              <a:rPr lang="en-US" dirty="0">
                <a:effectLst/>
                <a:latin typeface="Calibri" panose="020F0502020204030204" pitchFamily="34" charset="0"/>
                <a:ea typeface="Calibri" panose="020F0502020204030204" pitchFamily="34" charset="0"/>
                <a:cs typeface="Calibri" panose="020F0502020204030204" pitchFamily="34" charset="0"/>
              </a:rPr>
              <a:t>:</a:t>
            </a:r>
            <a:r>
              <a:rPr lang="en-US" dirty="0">
                <a:latin typeface="Calibri" panose="020F0502020204030204" pitchFamily="34" charset="0"/>
                <a:ea typeface="Calibri" panose="020F0502020204030204" pitchFamily="34" charset="0"/>
                <a:cs typeface="Calibri" panose="020F0502020204030204" pitchFamily="34" charset="0"/>
              </a:rPr>
              <a:t> Y</a:t>
            </a:r>
            <a:r>
              <a:rPr lang="en-US" dirty="0">
                <a:effectLst/>
                <a:latin typeface="Calibri" panose="020F0502020204030204" pitchFamily="34" charset="0"/>
                <a:ea typeface="Calibri" panose="020F0502020204030204" pitchFamily="34" charset="0"/>
                <a:cs typeface="Calibri" panose="020F0502020204030204" pitchFamily="34" charset="0"/>
              </a:rPr>
              <a:t>es. HMA will summarize the data for the SRC’s Five-Year Roadmap (2021-2025) by grouping it to remove any person-level responses.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8CA594D4-42F1-4E64-BCD7-3AF91F937F51}"/>
              </a:ext>
            </a:extLst>
          </p:cNvPr>
          <p:cNvSpPr>
            <a:spLocks noGrp="1"/>
          </p:cNvSpPr>
          <p:nvPr>
            <p:ph type="sldNum" sz="quarter" idx="12"/>
          </p:nvPr>
        </p:nvSpPr>
        <p:spPr/>
        <p:txBody>
          <a:bodyPr/>
          <a:lstStyle/>
          <a:p>
            <a:fld id="{C38A852C-220D-4794-ADA0-B7D684303119}" type="slidenum">
              <a:rPr lang="en-US" smtClean="0"/>
              <a:t>30</a:t>
            </a:fld>
            <a:endParaRPr lang="en-US"/>
          </a:p>
        </p:txBody>
      </p:sp>
    </p:spTree>
    <p:extLst>
      <p:ext uri="{BB962C8B-B14F-4D97-AF65-F5344CB8AC3E}">
        <p14:creationId xmlns:p14="http://schemas.microsoft.com/office/powerpoint/2010/main" val="27876995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1D71C799-3ED4-46BD-B9B7-BA115FC1139E}"/>
              </a:ext>
            </a:extLst>
          </p:cNvPr>
          <p:cNvSpPr txBox="1">
            <a:spLocks noGrp="1"/>
          </p:cNvSpPr>
          <p:nvPr>
            <p:ph type="title" idx="4294967295"/>
          </p:nvPr>
        </p:nvSpPr>
        <p:spPr>
          <a:xfrm>
            <a:off x="498070" y="235289"/>
            <a:ext cx="10058400" cy="7239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3800" b="0" i="0" u="none" strike="noStrike" kern="1200" cap="none" spc="-50" normalizeH="0" baseline="0" noProof="0" dirty="0">
                <a:ln>
                  <a:noFill/>
                </a:ln>
                <a:solidFill>
                  <a:srgbClr val="D87E56"/>
                </a:solidFill>
                <a:effectLst/>
                <a:uLnTx/>
                <a:uFillTx/>
                <a:latin typeface="+mj-lt"/>
                <a:ea typeface="Calibri" panose="020F0502020204030204" pitchFamily="34" charset="0"/>
                <a:cs typeface="Calibri" panose="020F0502020204030204" pitchFamily="34" charset="0"/>
              </a:rPr>
              <a:t>About the SRC Member Survey (5 of 5 slides) </a:t>
            </a:r>
          </a:p>
        </p:txBody>
      </p:sp>
      <p:sp>
        <p:nvSpPr>
          <p:cNvPr id="5" name="TextBox 4">
            <a:extLst>
              <a:ext uri="{FF2B5EF4-FFF2-40B4-BE49-F238E27FC236}">
                <a16:creationId xmlns:a16="http://schemas.microsoft.com/office/drawing/2014/main" id="{BBED0D95-822A-4448-A636-CA2CD7E86081}"/>
              </a:ext>
            </a:extLst>
          </p:cNvPr>
          <p:cNvSpPr txBox="1"/>
          <p:nvPr/>
        </p:nvSpPr>
        <p:spPr>
          <a:xfrm>
            <a:off x="498070" y="959189"/>
            <a:ext cx="11313570" cy="4965462"/>
          </a:xfrm>
          <a:prstGeom prst="rect">
            <a:avLst/>
          </a:prstGeom>
          <a:noFill/>
        </p:spPr>
        <p:txBody>
          <a:bodyPr wrap="square" rtlCol="0">
            <a:spAutoFit/>
          </a:bodyPr>
          <a:lstStyle/>
          <a:p>
            <a:pPr marL="0" marR="0" algn="just">
              <a:spcBef>
                <a:spcPts val="0"/>
              </a:spcBef>
              <a:spcAft>
                <a:spcPts val="800"/>
              </a:spcAft>
            </a:pPr>
            <a:r>
              <a:rPr lang="en-US" b="1" dirty="0">
                <a:effectLst/>
                <a:latin typeface="Calibri" panose="020F0502020204030204" pitchFamily="34" charset="0"/>
                <a:ea typeface="Calibri" panose="020F0502020204030204" pitchFamily="34" charset="0"/>
                <a:cs typeface="Calibri" panose="020F0502020204030204" pitchFamily="34" charset="0"/>
              </a:rPr>
              <a:t>Questions and Answers</a:t>
            </a:r>
          </a:p>
          <a:p>
            <a:pPr marL="0" marR="0" algn="just">
              <a:spcBef>
                <a:spcPts val="0"/>
              </a:spcBef>
              <a:spcAft>
                <a:spcPts val="800"/>
              </a:spcAft>
            </a:pPr>
            <a:r>
              <a:rPr lang="en-US" u="sng" dirty="0">
                <a:effectLst/>
                <a:latin typeface="Calibri" panose="020F0502020204030204" pitchFamily="34" charset="0"/>
                <a:ea typeface="Calibri" panose="020F0502020204030204" pitchFamily="34" charset="0"/>
                <a:cs typeface="Calibri" panose="020F0502020204030204" pitchFamily="34" charset="0"/>
              </a:rPr>
              <a:t>Question 5: Will you report the data out at the person level?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u="sng" dirty="0">
                <a:effectLst/>
                <a:latin typeface="Calibri" panose="020F0502020204030204" pitchFamily="34" charset="0"/>
                <a:ea typeface="Calibri" panose="020F0502020204030204" pitchFamily="34" charset="0"/>
                <a:cs typeface="Calibri" panose="020F0502020204030204" pitchFamily="34" charset="0"/>
              </a:rPr>
              <a:t>Answer</a:t>
            </a:r>
            <a:r>
              <a:rPr lang="en-US" dirty="0">
                <a:effectLst/>
                <a:latin typeface="Calibri" panose="020F0502020204030204" pitchFamily="34" charset="0"/>
                <a:ea typeface="Calibri" panose="020F0502020204030204" pitchFamily="34" charset="0"/>
                <a:cs typeface="Calibri" panose="020F0502020204030204" pitchFamily="34" charset="0"/>
              </a:rPr>
              <a:t>: No, we will report the numbers summarized in six separate ways. We will also report out data on SRC members to compare to VR consumer data as reported by MRC.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mj-lt"/>
              <a:buAutoNum type="arabicPeriod"/>
            </a:pPr>
            <a:r>
              <a:rPr lang="en-US" dirty="0">
                <a:effectLst/>
                <a:latin typeface="Calibri" panose="020F0502020204030204" pitchFamily="34" charset="0"/>
                <a:ea typeface="Calibri" panose="020F0502020204030204" pitchFamily="34" charset="0"/>
                <a:cs typeface="Calibri" panose="020F0502020204030204" pitchFamily="34" charset="0"/>
              </a:rPr>
              <a:t>Table 1. SRC Members by Gender</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mj-lt"/>
              <a:buAutoNum type="arabicPeriod"/>
            </a:pPr>
            <a:r>
              <a:rPr lang="en-US" dirty="0">
                <a:effectLst/>
                <a:latin typeface="Calibri" panose="020F0502020204030204" pitchFamily="34" charset="0"/>
                <a:ea typeface="Calibri" panose="020F0502020204030204" pitchFamily="34" charset="0"/>
                <a:cs typeface="Calibri" panose="020F0502020204030204" pitchFamily="34" charset="0"/>
              </a:rPr>
              <a:t>Table 2. SRC Members by Race and/or Ethnicity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mj-lt"/>
              <a:buAutoNum type="arabicPeriod"/>
            </a:pPr>
            <a:r>
              <a:rPr lang="en-US" dirty="0">
                <a:effectLst/>
                <a:latin typeface="Calibri" panose="020F0502020204030204" pitchFamily="34" charset="0"/>
                <a:ea typeface="Calibri" panose="020F0502020204030204" pitchFamily="34" charset="0"/>
                <a:cs typeface="Calibri" panose="020F0502020204030204" pitchFamily="34" charset="0"/>
              </a:rPr>
              <a:t>Table 3. SRC Members by Language (Preferred Written and/or Spoken Language)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mj-lt"/>
              <a:buAutoNum type="arabicPeriod"/>
            </a:pPr>
            <a:r>
              <a:rPr lang="en-US" dirty="0">
                <a:effectLst/>
                <a:latin typeface="Calibri" panose="020F0502020204030204" pitchFamily="34" charset="0"/>
                <a:ea typeface="Calibri" panose="020F0502020204030204" pitchFamily="34" charset="0"/>
                <a:cs typeface="Calibri" panose="020F0502020204030204" pitchFamily="34" charset="0"/>
              </a:rPr>
              <a:t>Table 4. SRC Members by Disability Status/Disability Type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mj-lt"/>
              <a:buAutoNum type="arabicPeriod"/>
            </a:pPr>
            <a:r>
              <a:rPr lang="en-US" dirty="0">
                <a:effectLst/>
                <a:latin typeface="Calibri" panose="020F0502020204030204" pitchFamily="34" charset="0"/>
                <a:ea typeface="Calibri" panose="020F0502020204030204" pitchFamily="34" charset="0"/>
                <a:cs typeface="Calibri" panose="020F0502020204030204" pitchFamily="34" charset="0"/>
              </a:rPr>
              <a:t>Table 5. SRC Members by Geographic Location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800"/>
              </a:spcAft>
              <a:buFont typeface="+mj-lt"/>
              <a:buAutoNum type="arabicPeriod"/>
            </a:pPr>
            <a:r>
              <a:rPr lang="en-US" dirty="0">
                <a:effectLst/>
                <a:latin typeface="Calibri" panose="020F0502020204030204" pitchFamily="34" charset="0"/>
                <a:ea typeface="Calibri" panose="020F0502020204030204" pitchFamily="34" charset="0"/>
                <a:cs typeface="Calibri" panose="020F0502020204030204" pitchFamily="34" charset="0"/>
              </a:rPr>
              <a:t>Table 6. SRC Members by Consumer Status (Current or Former)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u="sng" dirty="0">
                <a:effectLst/>
                <a:latin typeface="Calibri" panose="020F0502020204030204" pitchFamily="34" charset="0"/>
                <a:ea typeface="Calibri" panose="020F0502020204030204" pitchFamily="34" charset="0"/>
                <a:cs typeface="Calibri" panose="020F0502020204030204" pitchFamily="34" charset="0"/>
              </a:rPr>
              <a:t>Question 6: What should I do if I have any problems in completing the survey or if I did not receive the email with the survey link?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u="sng" dirty="0">
                <a:effectLst/>
                <a:latin typeface="Calibri" panose="020F0502020204030204" pitchFamily="34" charset="0"/>
                <a:ea typeface="Calibri" panose="020F0502020204030204" pitchFamily="34" charset="0"/>
                <a:cs typeface="Calibri" panose="020F0502020204030204" pitchFamily="34" charset="0"/>
              </a:rPr>
              <a:t>Answer</a:t>
            </a:r>
            <a:r>
              <a:rPr lang="en-US" dirty="0">
                <a:effectLst/>
                <a:latin typeface="Calibri" panose="020F0502020204030204" pitchFamily="34" charset="0"/>
                <a:ea typeface="Calibri" panose="020F0502020204030204" pitchFamily="34" charset="0"/>
                <a:cs typeface="Calibri" panose="020F0502020204030204" pitchFamily="34" charset="0"/>
              </a:rPr>
              <a:t>: Please contact Raisa Alam </a:t>
            </a:r>
            <a:r>
              <a:rPr lang="en-US" dirty="0">
                <a:effectLst/>
                <a:latin typeface="Calibri" panose="020F0502020204030204" pitchFamily="34" charset="0"/>
                <a:ea typeface="Calibri" panose="020F0502020204030204" pitchFamily="34" charset="0"/>
                <a:cs typeface="Times New Roman" panose="02020603050405020304" pitchFamily="18" charset="0"/>
              </a:rPr>
              <a:t>at: </a:t>
            </a:r>
            <a:r>
              <a:rPr lang="en-US"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ralam@healthmanagement.com</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u="sng" dirty="0">
                <a:effectLst/>
                <a:latin typeface="Calibri" panose="020F0502020204030204" pitchFamily="34" charset="0"/>
                <a:ea typeface="Calibri" panose="020F0502020204030204" pitchFamily="34" charset="0"/>
                <a:cs typeface="Calibri" panose="020F0502020204030204" pitchFamily="34" charset="0"/>
              </a:rPr>
              <a:t>Question 7: Who should I contact if I have questions about the survey?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r>
              <a:rPr lang="en-US" u="sng" dirty="0">
                <a:effectLst/>
                <a:latin typeface="Calibri" panose="020F0502020204030204" pitchFamily="34" charset="0"/>
                <a:ea typeface="Calibri" panose="020F0502020204030204" pitchFamily="34" charset="0"/>
              </a:rPr>
              <a:t>Answer</a:t>
            </a:r>
            <a:r>
              <a:rPr lang="en-US" dirty="0">
                <a:effectLst/>
                <a:latin typeface="Calibri" panose="020F0502020204030204" pitchFamily="34" charset="0"/>
                <a:ea typeface="Calibri" panose="020F0502020204030204" pitchFamily="34" charset="0"/>
              </a:rPr>
              <a:t>: Please contact Raisa Alam </a:t>
            </a:r>
            <a:r>
              <a:rPr lang="en-US" dirty="0">
                <a:effectLst/>
                <a:latin typeface="Calibri" panose="020F0502020204030204" pitchFamily="34" charset="0"/>
                <a:ea typeface="Calibri" panose="020F0502020204030204" pitchFamily="34" charset="0"/>
                <a:cs typeface="Times New Roman" panose="02020603050405020304" pitchFamily="18" charset="0"/>
              </a:rPr>
              <a:t>at: </a:t>
            </a:r>
            <a:r>
              <a:rPr lang="en-US"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ralam@healthmanagement.com</a:t>
            </a:r>
            <a:endParaRPr lang="en-US" dirty="0"/>
          </a:p>
        </p:txBody>
      </p:sp>
      <p:sp>
        <p:nvSpPr>
          <p:cNvPr id="4" name="Slide Number Placeholder 3">
            <a:extLst>
              <a:ext uri="{FF2B5EF4-FFF2-40B4-BE49-F238E27FC236}">
                <a16:creationId xmlns:a16="http://schemas.microsoft.com/office/drawing/2014/main" id="{8CA594D4-42F1-4E64-BCD7-3AF91F937F51}"/>
              </a:ext>
            </a:extLst>
          </p:cNvPr>
          <p:cNvSpPr>
            <a:spLocks noGrp="1"/>
          </p:cNvSpPr>
          <p:nvPr>
            <p:ph type="sldNum" sz="quarter" idx="12"/>
          </p:nvPr>
        </p:nvSpPr>
        <p:spPr/>
        <p:txBody>
          <a:bodyPr/>
          <a:lstStyle/>
          <a:p>
            <a:fld id="{C38A852C-220D-4794-ADA0-B7D684303119}" type="slidenum">
              <a:rPr lang="en-US" smtClean="0"/>
              <a:t>31</a:t>
            </a:fld>
            <a:endParaRPr lang="en-US"/>
          </a:p>
        </p:txBody>
      </p:sp>
    </p:spTree>
    <p:extLst>
      <p:ext uri="{BB962C8B-B14F-4D97-AF65-F5344CB8AC3E}">
        <p14:creationId xmlns:p14="http://schemas.microsoft.com/office/powerpoint/2010/main" val="8596940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DE986-C14F-4AB1-9182-1F8259A6F9BF}"/>
              </a:ext>
            </a:extLst>
          </p:cNvPr>
          <p:cNvSpPr>
            <a:spLocks noGrp="1"/>
          </p:cNvSpPr>
          <p:nvPr>
            <p:ph type="title"/>
          </p:nvPr>
        </p:nvSpPr>
        <p:spPr/>
        <p:txBody>
          <a:bodyPr>
            <a:normAutofit/>
          </a:bodyPr>
          <a:lstStyle/>
          <a:p>
            <a:r>
              <a:rPr lang="en-US" sz="4400" b="1" dirty="0">
                <a:solidFill>
                  <a:srgbClr val="D87E56"/>
                </a:solidFill>
              </a:rPr>
              <a:t>Appendix C: About the SRC</a:t>
            </a:r>
          </a:p>
        </p:txBody>
      </p:sp>
      <p:sp>
        <p:nvSpPr>
          <p:cNvPr id="3" name="Text Placeholder 2">
            <a:extLst>
              <a:ext uri="{FF2B5EF4-FFF2-40B4-BE49-F238E27FC236}">
                <a16:creationId xmlns:a16="http://schemas.microsoft.com/office/drawing/2014/main" id="{492B2AE8-080F-468E-BE9B-A123F0568406}"/>
              </a:ext>
            </a:extLst>
          </p:cNvPr>
          <p:cNvSpPr>
            <a:spLocks noGrp="1"/>
          </p:cNvSpPr>
          <p:nvPr>
            <p:ph type="body" idx="1"/>
          </p:nvPr>
        </p:nvSpPr>
        <p:spPr/>
        <p:txBody>
          <a:bodyPr/>
          <a:lstStyle/>
          <a:p>
            <a:r>
              <a:rPr lang="en-US" dirty="0"/>
              <a:t>About the </a:t>
            </a:r>
            <a:r>
              <a:rPr lang="en-US" dirty="0" err="1"/>
              <a:t>src</a:t>
            </a:r>
            <a:endParaRPr lang="en-US" dirty="0"/>
          </a:p>
          <a:p>
            <a:r>
              <a:rPr lang="en-US" dirty="0" err="1"/>
              <a:t>Src</a:t>
            </a:r>
            <a:r>
              <a:rPr lang="en-US" dirty="0"/>
              <a:t> mission statement</a:t>
            </a:r>
          </a:p>
        </p:txBody>
      </p:sp>
      <p:sp>
        <p:nvSpPr>
          <p:cNvPr id="4" name="Slide Number Placeholder 3">
            <a:extLst>
              <a:ext uri="{FF2B5EF4-FFF2-40B4-BE49-F238E27FC236}">
                <a16:creationId xmlns:a16="http://schemas.microsoft.com/office/drawing/2014/main" id="{C0DF7110-A03C-49E3-B763-B3C42E3A9A9A}"/>
              </a:ext>
            </a:extLst>
          </p:cNvPr>
          <p:cNvSpPr>
            <a:spLocks noGrp="1"/>
          </p:cNvSpPr>
          <p:nvPr>
            <p:ph type="sldNum" sz="quarter" idx="12"/>
          </p:nvPr>
        </p:nvSpPr>
        <p:spPr/>
        <p:txBody>
          <a:bodyPr/>
          <a:lstStyle/>
          <a:p>
            <a:fld id="{C38A852C-220D-4794-ADA0-B7D684303119}" type="slidenum">
              <a:rPr lang="en-US" smtClean="0"/>
              <a:t>32</a:t>
            </a:fld>
            <a:endParaRPr lang="en-US"/>
          </a:p>
        </p:txBody>
      </p:sp>
    </p:spTree>
    <p:extLst>
      <p:ext uri="{BB962C8B-B14F-4D97-AF65-F5344CB8AC3E}">
        <p14:creationId xmlns:p14="http://schemas.microsoft.com/office/powerpoint/2010/main" val="40075592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2A5E5CD8-81EB-4E74-913E-9420008F6879}"/>
              </a:ext>
            </a:extLst>
          </p:cNvPr>
          <p:cNvSpPr txBox="1">
            <a:spLocks noGrp="1"/>
          </p:cNvSpPr>
          <p:nvPr>
            <p:ph type="title" idx="4294967295"/>
          </p:nvPr>
        </p:nvSpPr>
        <p:spPr>
          <a:xfrm>
            <a:off x="549728" y="0"/>
            <a:ext cx="10058400" cy="8556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sz="3800" b="0" i="0" u="none" strike="noStrike" kern="1200" cap="none" spc="-50" normalizeH="0" baseline="0" noProof="0" dirty="0">
                <a:ln>
                  <a:noFill/>
                </a:ln>
                <a:solidFill>
                  <a:srgbClr val="D87E56"/>
                </a:solidFill>
                <a:effectLst/>
                <a:uLnTx/>
                <a:uFillTx/>
                <a:latin typeface="+mj-lt"/>
                <a:ea typeface="+mj-ea"/>
                <a:cs typeface="+mj-cs"/>
              </a:rPr>
              <a:t>About the SRC</a:t>
            </a:r>
          </a:p>
        </p:txBody>
      </p:sp>
      <p:sp>
        <p:nvSpPr>
          <p:cNvPr id="3" name="TextBox 2">
            <a:extLst>
              <a:ext uri="{FF2B5EF4-FFF2-40B4-BE49-F238E27FC236}">
                <a16:creationId xmlns:a16="http://schemas.microsoft.com/office/drawing/2014/main" id="{9D756348-5EA5-4854-9F56-1CD892884B26}"/>
              </a:ext>
            </a:extLst>
          </p:cNvPr>
          <p:cNvSpPr txBox="1"/>
          <p:nvPr/>
        </p:nvSpPr>
        <p:spPr>
          <a:xfrm>
            <a:off x="549728" y="1088782"/>
            <a:ext cx="11332752" cy="4770537"/>
          </a:xfrm>
          <a:prstGeom prst="rect">
            <a:avLst/>
          </a:prstGeom>
          <a:noFill/>
        </p:spPr>
        <p:txBody>
          <a:bodyPr wrap="square" rtlCol="0">
            <a:spAutoFit/>
          </a:bodyPr>
          <a:lstStyle/>
          <a:p>
            <a:pPr algn="l"/>
            <a:r>
              <a:rPr lang="en-US" sz="1600" b="0" i="0" dirty="0">
                <a:solidFill>
                  <a:srgbClr val="141414"/>
                </a:solidFill>
                <a:effectLst/>
              </a:rPr>
              <a:t>“The Massachusetts State Rehabilitation Council (“SRC” or “Council”) partners with the Massachusetts Rehabilitation Commission (MRC) to deliver vocational rehabilitation (VR) services. The primary goal of the SRC is to partner with MRC to ensure that people with disabilities are provided with an equal opportunity to receive the programs, services and supports needed to gain competitive integrated employment. The SRC also provides a forum for consumer input resulting in recommendations and advice to the agency. We aim to provide a path to high quality, value-based, vocational rehabilitation services that lead to meaningful, sustainable, and competitive employment for consumers with disabilities.”</a:t>
            </a:r>
          </a:p>
          <a:p>
            <a:pPr algn="l"/>
            <a:endParaRPr lang="en-US" sz="1600" dirty="0">
              <a:solidFill>
                <a:srgbClr val="141414"/>
              </a:solidFill>
            </a:endParaRPr>
          </a:p>
          <a:p>
            <a:pPr algn="l"/>
            <a:r>
              <a:rPr lang="en-US" sz="1600" b="0" i="0" dirty="0">
                <a:solidFill>
                  <a:srgbClr val="141414"/>
                </a:solidFill>
                <a:effectLst/>
              </a:rPr>
              <a:t>“The SRC partners with MRC to provide a dynamic pathway to economic self-sufficiency for people with disabilities eligible for </a:t>
            </a:r>
            <a:r>
              <a:rPr lang="en-US" sz="1600" b="0" i="0" u="none" strike="noStrike" dirty="0">
                <a:solidFill>
                  <a:srgbClr val="14558F"/>
                </a:solidFill>
                <a:effectLst/>
                <a:hlinkClick r:id="rId2"/>
              </a:rPr>
              <a:t>Vocational Rehabilitation</a:t>
            </a:r>
            <a:r>
              <a:rPr lang="en-US" sz="1600" b="0" i="0" dirty="0">
                <a:solidFill>
                  <a:srgbClr val="141414"/>
                </a:solidFill>
                <a:effectLst/>
              </a:rPr>
              <a:t> Services in accordance with the </a:t>
            </a:r>
            <a:r>
              <a:rPr lang="en-US" sz="1600" b="0" i="0" u="none" strike="noStrike" dirty="0">
                <a:solidFill>
                  <a:srgbClr val="14558F"/>
                </a:solidFill>
                <a:effectLst/>
                <a:hlinkClick r:id="rId3"/>
              </a:rPr>
              <a:t>Rehabilitation Act.</a:t>
            </a:r>
            <a:r>
              <a:rPr lang="en-US" sz="1600" b="0" i="0" u="none" strike="noStrike" dirty="0">
                <a:solidFill>
                  <a:srgbClr val="14558F"/>
                </a:solidFill>
                <a:effectLst/>
              </a:rPr>
              <a:t>”</a:t>
            </a:r>
            <a:r>
              <a:rPr lang="en-US" sz="1600" b="0" i="0" dirty="0">
                <a:solidFill>
                  <a:srgbClr val="141414"/>
                </a:solidFill>
                <a:effectLst/>
              </a:rPr>
              <a:t> </a:t>
            </a:r>
          </a:p>
          <a:p>
            <a:pPr algn="l"/>
            <a:endParaRPr lang="en-US" sz="1600" dirty="0">
              <a:solidFill>
                <a:srgbClr val="141414"/>
              </a:solidFill>
            </a:endParaRPr>
          </a:p>
          <a:p>
            <a:r>
              <a:rPr lang="en-US" sz="1600" b="0" i="0" dirty="0">
                <a:solidFill>
                  <a:srgbClr val="141414"/>
                </a:solidFill>
                <a:effectLst/>
              </a:rPr>
              <a:t>“The SRC has twenty-one (21) voting members, the majority of whom must be people with disabilities, appointed by the Governor to serve staggered terms. Voting members can serve up to two consecutive three year terms. The Council may have up to fifteen (15) non-voting (ex officio) members.  The Federal regulations require that the Council have </a:t>
            </a:r>
            <a:r>
              <a:rPr lang="en-US" sz="1600" b="0" i="0" u="none" strike="noStrike" dirty="0">
                <a:solidFill>
                  <a:srgbClr val="14558F"/>
                </a:solidFill>
                <a:effectLst/>
                <a:hlinkClick r:id="rId4"/>
              </a:rPr>
              <a:t>representatives from specific individuals, groups, and organizations</a:t>
            </a:r>
            <a:r>
              <a:rPr lang="en-US" sz="1600" b="0" i="0" dirty="0">
                <a:solidFill>
                  <a:srgbClr val="141414"/>
                </a:solidFill>
                <a:effectLst/>
              </a:rPr>
              <a:t>.  Also, the SRC makes every effort to ensure demographic, geographic, minority and cross-disability representation within the Council's membership.” </a:t>
            </a:r>
          </a:p>
          <a:p>
            <a:pPr algn="l"/>
            <a:endParaRPr lang="en-US" sz="1600" dirty="0">
              <a:solidFill>
                <a:srgbClr val="141414"/>
              </a:solidFill>
            </a:endParaRPr>
          </a:p>
          <a:p>
            <a:pPr algn="l"/>
            <a:r>
              <a:rPr lang="en-US" sz="1600" b="0" i="0" dirty="0">
                <a:solidFill>
                  <a:srgbClr val="141414"/>
                </a:solidFill>
                <a:effectLst/>
              </a:rPr>
              <a:t>Sources: </a:t>
            </a:r>
          </a:p>
          <a:p>
            <a:pPr algn="l"/>
            <a:r>
              <a:rPr lang="en-US" sz="1600" b="0" i="0" dirty="0">
                <a:solidFill>
                  <a:srgbClr val="141414"/>
                </a:solidFill>
                <a:effectLst/>
                <a:hlinkClick r:id="rId5"/>
              </a:rPr>
              <a:t>https://www.mass.gov/orgs/massachusetts-state-rehabilitation-council</a:t>
            </a:r>
            <a:endParaRPr lang="en-US" sz="1600" b="0" i="0" dirty="0">
              <a:solidFill>
                <a:srgbClr val="141414"/>
              </a:solidFill>
              <a:effectLst/>
            </a:endParaRPr>
          </a:p>
          <a:p>
            <a:r>
              <a:rPr lang="en-US" sz="1600" dirty="0">
                <a:hlinkClick r:id="rId6"/>
              </a:rPr>
              <a:t>https://www.mass.gov/service-details/massachusetts-state-rehabilitation-council-ma-src</a:t>
            </a:r>
            <a:endParaRPr lang="en-US" sz="1600" dirty="0">
              <a:solidFill>
                <a:srgbClr val="141414"/>
              </a:solidFill>
            </a:endParaRPr>
          </a:p>
        </p:txBody>
      </p:sp>
      <p:sp>
        <p:nvSpPr>
          <p:cNvPr id="4" name="Slide Number Placeholder 3">
            <a:extLst>
              <a:ext uri="{FF2B5EF4-FFF2-40B4-BE49-F238E27FC236}">
                <a16:creationId xmlns:a16="http://schemas.microsoft.com/office/drawing/2014/main" id="{E14A953F-7AAD-477F-AEC1-170BFD53700F}"/>
              </a:ext>
            </a:extLst>
          </p:cNvPr>
          <p:cNvSpPr>
            <a:spLocks noGrp="1"/>
          </p:cNvSpPr>
          <p:nvPr>
            <p:ph type="sldNum" sz="quarter" idx="12"/>
          </p:nvPr>
        </p:nvSpPr>
        <p:spPr/>
        <p:txBody>
          <a:bodyPr/>
          <a:lstStyle/>
          <a:p>
            <a:fld id="{C38A852C-220D-4794-ADA0-B7D684303119}" type="slidenum">
              <a:rPr lang="en-US" smtClean="0"/>
              <a:t>33</a:t>
            </a:fld>
            <a:endParaRPr lang="en-US"/>
          </a:p>
        </p:txBody>
      </p:sp>
    </p:spTree>
    <p:extLst>
      <p:ext uri="{BB962C8B-B14F-4D97-AF65-F5344CB8AC3E}">
        <p14:creationId xmlns:p14="http://schemas.microsoft.com/office/powerpoint/2010/main" val="26392837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49405FD3-DE29-4D83-AECA-EB3493FA820E}"/>
              </a:ext>
            </a:extLst>
          </p:cNvPr>
          <p:cNvSpPr txBox="1">
            <a:spLocks noGrp="1"/>
          </p:cNvSpPr>
          <p:nvPr>
            <p:ph type="title" idx="4294967295"/>
          </p:nvPr>
        </p:nvSpPr>
        <p:spPr>
          <a:xfrm>
            <a:off x="549728" y="0"/>
            <a:ext cx="10058400" cy="8556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sz="3800" b="0" i="0" u="none" strike="noStrike" kern="1200" cap="none" spc="-50" normalizeH="0" baseline="0" noProof="0" dirty="0">
                <a:ln>
                  <a:noFill/>
                </a:ln>
                <a:solidFill>
                  <a:srgbClr val="D87E56"/>
                </a:solidFill>
                <a:effectLst/>
                <a:uLnTx/>
                <a:uFillTx/>
                <a:latin typeface="+mj-lt"/>
                <a:ea typeface="+mj-ea"/>
                <a:cs typeface="+mj-cs"/>
              </a:rPr>
              <a:t>SRC Mission Statement  </a:t>
            </a:r>
          </a:p>
        </p:txBody>
      </p:sp>
      <p:sp>
        <p:nvSpPr>
          <p:cNvPr id="4" name="TextBox 3">
            <a:extLst>
              <a:ext uri="{FF2B5EF4-FFF2-40B4-BE49-F238E27FC236}">
                <a16:creationId xmlns:a16="http://schemas.microsoft.com/office/drawing/2014/main" id="{AD541877-198C-4D1B-92C7-EADF73BE28BD}"/>
              </a:ext>
            </a:extLst>
          </p:cNvPr>
          <p:cNvSpPr txBox="1"/>
          <p:nvPr/>
        </p:nvSpPr>
        <p:spPr>
          <a:xfrm>
            <a:off x="549728" y="1212875"/>
            <a:ext cx="10238137" cy="4339650"/>
          </a:xfrm>
          <a:prstGeom prst="rect">
            <a:avLst/>
          </a:prstGeom>
          <a:noFill/>
        </p:spPr>
        <p:txBody>
          <a:bodyPr wrap="square">
            <a:spAutoFit/>
          </a:bodyPr>
          <a:lstStyle/>
          <a:p>
            <a:r>
              <a:rPr lang="en-US" sz="2400" b="0" i="0" dirty="0">
                <a:solidFill>
                  <a:srgbClr val="141414"/>
                </a:solidFill>
                <a:effectLst/>
              </a:rPr>
              <a:t>“Mission: The primary goal of the SRC is to partner with MRC  to ensure that people with disabilities are provided with an equal opportunity to receive the programs, services and supports needed to gain competitive integrated employment. The SRC provides a forum for consumer input resulting in recommendations and advice to the agency. We aim to provide a path to high quality, value-based, vocational rehabilitation services that lead to meaningful, sustainable, and competitive employment for consumers with disabilities.”</a:t>
            </a:r>
          </a:p>
          <a:p>
            <a:endParaRPr lang="en-US" sz="2400" dirty="0">
              <a:solidFill>
                <a:srgbClr val="141414"/>
              </a:solidFill>
            </a:endParaRPr>
          </a:p>
          <a:p>
            <a:endParaRPr lang="en-US" sz="2400" dirty="0">
              <a:solidFill>
                <a:srgbClr val="141414"/>
              </a:solidFill>
            </a:endParaRPr>
          </a:p>
          <a:p>
            <a:r>
              <a:rPr lang="en-US" b="0" i="0" dirty="0">
                <a:solidFill>
                  <a:srgbClr val="141414"/>
                </a:solidFill>
                <a:effectLst/>
              </a:rPr>
              <a:t>Source: </a:t>
            </a:r>
          </a:p>
          <a:p>
            <a:r>
              <a:rPr lang="en-US" dirty="0">
                <a:hlinkClick r:id="rId2"/>
              </a:rPr>
              <a:t>https://www.mass.gov/service-details/massachusetts-state-rehabilitation-council-ma-src</a:t>
            </a:r>
            <a:endParaRPr lang="en-US" dirty="0">
              <a:solidFill>
                <a:srgbClr val="141414"/>
              </a:solidFill>
            </a:endParaRPr>
          </a:p>
          <a:p>
            <a:endParaRPr lang="en-US" sz="2400" dirty="0"/>
          </a:p>
        </p:txBody>
      </p:sp>
      <p:sp>
        <p:nvSpPr>
          <p:cNvPr id="2" name="Slide Number Placeholder 1">
            <a:extLst>
              <a:ext uri="{FF2B5EF4-FFF2-40B4-BE49-F238E27FC236}">
                <a16:creationId xmlns:a16="http://schemas.microsoft.com/office/drawing/2014/main" id="{A237A08A-D911-4946-93E2-5AED7508D44F}"/>
              </a:ext>
            </a:extLst>
          </p:cNvPr>
          <p:cNvSpPr>
            <a:spLocks noGrp="1"/>
          </p:cNvSpPr>
          <p:nvPr>
            <p:ph type="sldNum" sz="quarter" idx="12"/>
          </p:nvPr>
        </p:nvSpPr>
        <p:spPr/>
        <p:txBody>
          <a:bodyPr/>
          <a:lstStyle/>
          <a:p>
            <a:fld id="{C38A852C-220D-4794-ADA0-B7D684303119}" type="slidenum">
              <a:rPr lang="en-US" smtClean="0"/>
              <a:t>34</a:t>
            </a:fld>
            <a:endParaRPr lang="en-US"/>
          </a:p>
        </p:txBody>
      </p:sp>
    </p:spTree>
    <p:extLst>
      <p:ext uri="{BB962C8B-B14F-4D97-AF65-F5344CB8AC3E}">
        <p14:creationId xmlns:p14="http://schemas.microsoft.com/office/powerpoint/2010/main" val="3499685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DE986-C14F-4AB1-9182-1F8259A6F9BF}"/>
              </a:ext>
            </a:extLst>
          </p:cNvPr>
          <p:cNvSpPr>
            <a:spLocks noGrp="1"/>
          </p:cNvSpPr>
          <p:nvPr>
            <p:ph type="title"/>
          </p:nvPr>
        </p:nvSpPr>
        <p:spPr>
          <a:xfrm>
            <a:off x="1097280" y="1943100"/>
            <a:ext cx="10058400" cy="2382012"/>
          </a:xfrm>
        </p:spPr>
        <p:txBody>
          <a:bodyPr>
            <a:normAutofit/>
          </a:bodyPr>
          <a:lstStyle/>
          <a:p>
            <a:pPr>
              <a:lnSpc>
                <a:spcPct val="100000"/>
              </a:lnSpc>
            </a:pPr>
            <a:r>
              <a:rPr lang="en-US" sz="4400" dirty="0">
                <a:solidFill>
                  <a:srgbClr val="002060"/>
                </a:solidFill>
              </a:rPr>
              <a:t>Section 1. DEI In Practice and In Action  </a:t>
            </a:r>
          </a:p>
        </p:txBody>
      </p:sp>
      <p:sp>
        <p:nvSpPr>
          <p:cNvPr id="3" name="Text Placeholder 2">
            <a:extLst>
              <a:ext uri="{FF2B5EF4-FFF2-40B4-BE49-F238E27FC236}">
                <a16:creationId xmlns:a16="http://schemas.microsoft.com/office/drawing/2014/main" id="{492B2AE8-080F-468E-BE9B-A123F0568406}"/>
              </a:ext>
            </a:extLst>
          </p:cNvPr>
          <p:cNvSpPr>
            <a:spLocks noGrp="1"/>
          </p:cNvSpPr>
          <p:nvPr>
            <p:ph type="body" idx="1"/>
          </p:nvPr>
        </p:nvSpPr>
        <p:spPr/>
        <p:txBody>
          <a:bodyPr/>
          <a:lstStyle/>
          <a:p>
            <a:r>
              <a:rPr lang="en-US" dirty="0"/>
              <a:t>TIME: 20 minutes</a:t>
            </a:r>
          </a:p>
        </p:txBody>
      </p:sp>
      <p:sp>
        <p:nvSpPr>
          <p:cNvPr id="4" name="Slide Number Placeholder 3">
            <a:extLst>
              <a:ext uri="{FF2B5EF4-FFF2-40B4-BE49-F238E27FC236}">
                <a16:creationId xmlns:a16="http://schemas.microsoft.com/office/drawing/2014/main" id="{EFAA6BC1-0B09-4951-B587-ECF950AAEAE1}"/>
              </a:ext>
            </a:extLst>
          </p:cNvPr>
          <p:cNvSpPr>
            <a:spLocks noGrp="1"/>
          </p:cNvSpPr>
          <p:nvPr>
            <p:ph type="sldNum" sz="quarter" idx="12"/>
          </p:nvPr>
        </p:nvSpPr>
        <p:spPr/>
        <p:txBody>
          <a:bodyPr/>
          <a:lstStyle/>
          <a:p>
            <a:fld id="{C38A852C-220D-4794-ADA0-B7D684303119}" type="slidenum">
              <a:rPr lang="en-US" smtClean="0"/>
              <a:t>4</a:t>
            </a:fld>
            <a:endParaRPr lang="en-US"/>
          </a:p>
        </p:txBody>
      </p:sp>
    </p:spTree>
    <p:extLst>
      <p:ext uri="{BB962C8B-B14F-4D97-AF65-F5344CB8AC3E}">
        <p14:creationId xmlns:p14="http://schemas.microsoft.com/office/powerpoint/2010/main" val="4057043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4E20B835-9B1A-4CF0-A28C-FD89C8DF7779}"/>
              </a:ext>
            </a:extLst>
          </p:cNvPr>
          <p:cNvSpPr txBox="1">
            <a:spLocks noGrp="1"/>
          </p:cNvSpPr>
          <p:nvPr>
            <p:ph type="title" idx="4294967295"/>
          </p:nvPr>
        </p:nvSpPr>
        <p:spPr>
          <a:xfrm>
            <a:off x="498070" y="297944"/>
            <a:ext cx="10058400" cy="6826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sz="3800" b="0" i="0" u="none" strike="noStrike" kern="1200" cap="none" spc="-50" normalizeH="0" baseline="0" noProof="0" dirty="0">
                <a:ln>
                  <a:noFill/>
                </a:ln>
                <a:solidFill>
                  <a:srgbClr val="D87E56"/>
                </a:solidFill>
                <a:effectLst/>
                <a:uLnTx/>
                <a:uFillTx/>
                <a:latin typeface="+mj-lt"/>
                <a:ea typeface="+mj-ea"/>
                <a:cs typeface="+mj-cs"/>
              </a:rPr>
              <a:t>Prioritizing DEI: Why Race Must Be Prioritized </a:t>
            </a:r>
          </a:p>
        </p:txBody>
      </p:sp>
      <p:sp>
        <p:nvSpPr>
          <p:cNvPr id="3" name="TextBox 2">
            <a:extLst>
              <a:ext uri="{FF2B5EF4-FFF2-40B4-BE49-F238E27FC236}">
                <a16:creationId xmlns:a16="http://schemas.microsoft.com/office/drawing/2014/main" id="{C61FE3B8-7C4C-4C20-8A9E-F925844CCAE6}"/>
              </a:ext>
            </a:extLst>
          </p:cNvPr>
          <p:cNvSpPr txBox="1"/>
          <p:nvPr/>
        </p:nvSpPr>
        <p:spPr>
          <a:xfrm>
            <a:off x="498070" y="1275221"/>
            <a:ext cx="10714413" cy="4478307"/>
          </a:xfrm>
          <a:prstGeom prst="rect">
            <a:avLst/>
          </a:prstGeom>
          <a:noFill/>
        </p:spPr>
        <p:txBody>
          <a:bodyPr wrap="square" rtlCol="0">
            <a:spAutoFit/>
          </a:bodyPr>
          <a:lstStyle/>
          <a:p>
            <a:pPr marL="514350" marR="0" lvl="0" indent="-514350">
              <a:spcBef>
                <a:spcPts val="0"/>
              </a:spcBef>
              <a:spcAft>
                <a:spcPts val="0"/>
              </a:spcAft>
              <a:buFont typeface="+mj-lt"/>
              <a:buAutoNum type="arabicPeriod"/>
            </a:pPr>
            <a:r>
              <a:rPr lang="en-US" sz="2600" dirty="0">
                <a:effectLst/>
                <a:latin typeface="Calibri" panose="020F0502020204030204" pitchFamily="34" charset="0"/>
                <a:ea typeface="Times New Roman" panose="02020603050405020304" pitchFamily="18" charset="0"/>
              </a:rPr>
              <a:t>Race, like no other characteristic, has been baked into our government and systems and has resulted in deep and persistent inequities across identities.</a:t>
            </a:r>
            <a:endParaRPr lang="en-US" sz="2600" dirty="0">
              <a:effectLst/>
              <a:latin typeface="Calibri" panose="020F0502020204030204" pitchFamily="34" charset="0"/>
              <a:ea typeface="Calibri" panose="020F0502020204030204" pitchFamily="34" charset="0"/>
            </a:endParaRPr>
          </a:p>
          <a:p>
            <a:pPr marL="514350" marR="0" indent="-514350">
              <a:spcBef>
                <a:spcPts val="0"/>
              </a:spcBef>
              <a:spcAft>
                <a:spcPts val="0"/>
              </a:spcAft>
              <a:buFont typeface="+mj-lt"/>
              <a:buAutoNum type="arabicPeriod"/>
            </a:pPr>
            <a:endParaRPr lang="en-US" sz="2600" dirty="0">
              <a:effectLst/>
              <a:latin typeface="Calibri" panose="020F0502020204030204" pitchFamily="34" charset="0"/>
              <a:ea typeface="Calibri" panose="020F0502020204030204" pitchFamily="34" charset="0"/>
            </a:endParaRPr>
          </a:p>
          <a:p>
            <a:pPr marL="514350" marR="0" lvl="0" indent="-514350">
              <a:spcBef>
                <a:spcPts val="0"/>
              </a:spcBef>
              <a:spcAft>
                <a:spcPts val="0"/>
              </a:spcAft>
              <a:buFont typeface="+mj-lt"/>
              <a:buAutoNum type="arabicPeriod"/>
            </a:pPr>
            <a:r>
              <a:rPr lang="en-US" sz="2600" dirty="0">
                <a:effectLst/>
                <a:latin typeface="Calibri" panose="020F0502020204030204" pitchFamily="34" charset="0"/>
                <a:ea typeface="Times New Roman" panose="02020603050405020304" pitchFamily="18" charset="0"/>
              </a:rPr>
              <a:t>Leading with race and understanding the ways in which systemic and institutional inequities are perpetuated provides a framework that can be applied to other forms of oppression.</a:t>
            </a:r>
            <a:endParaRPr lang="en-US" sz="2600" dirty="0">
              <a:latin typeface="Calibri" panose="020F0502020204030204" pitchFamily="34" charset="0"/>
              <a:ea typeface="Times New Roman" panose="02020603050405020304" pitchFamily="18" charset="0"/>
            </a:endParaRPr>
          </a:p>
          <a:p>
            <a:pPr marL="514350" marR="0" lvl="0" indent="-514350">
              <a:spcBef>
                <a:spcPts val="0"/>
              </a:spcBef>
              <a:spcAft>
                <a:spcPts val="0"/>
              </a:spcAft>
              <a:buFont typeface="+mj-lt"/>
              <a:buAutoNum type="arabicPeriod"/>
            </a:pPr>
            <a:endParaRPr lang="en-US" sz="2600" dirty="0">
              <a:effectLst/>
              <a:latin typeface="Calibri" panose="020F0502020204030204" pitchFamily="34" charset="0"/>
              <a:ea typeface="Times New Roman" panose="02020603050405020304" pitchFamily="18" charset="0"/>
            </a:endParaRPr>
          </a:p>
          <a:p>
            <a:pPr marL="514350" marR="0" lvl="0" indent="-514350">
              <a:spcBef>
                <a:spcPts val="0"/>
              </a:spcBef>
              <a:spcAft>
                <a:spcPts val="0"/>
              </a:spcAft>
              <a:buFont typeface="+mj-lt"/>
              <a:buAutoNum type="arabicPeriod"/>
            </a:pPr>
            <a:r>
              <a:rPr lang="en-US" sz="2600" dirty="0">
                <a:effectLst/>
                <a:latin typeface="Calibri" panose="020F0502020204030204" pitchFamily="34" charset="0"/>
                <a:ea typeface="Times New Roman" panose="02020603050405020304" pitchFamily="18" charset="0"/>
              </a:rPr>
              <a:t>Discussions about group oppression (gender, ability, sexuality) </a:t>
            </a:r>
            <a:r>
              <a:rPr lang="en-US" sz="2600" dirty="0">
                <a:latin typeface="Calibri" panose="020F0502020204030204" pitchFamily="34" charset="0"/>
                <a:ea typeface="Times New Roman" panose="02020603050405020304" pitchFamily="18" charset="0"/>
              </a:rPr>
              <a:t>often </a:t>
            </a:r>
            <a:r>
              <a:rPr lang="en-US" sz="2600" dirty="0">
                <a:effectLst/>
                <a:latin typeface="Calibri" panose="020F0502020204030204" pitchFamily="34" charset="0"/>
                <a:ea typeface="Times New Roman" panose="02020603050405020304" pitchFamily="18" charset="0"/>
              </a:rPr>
              <a:t>leave out the compounding impact of the intersection of race and other identities.</a:t>
            </a:r>
            <a:endParaRPr lang="en-US" sz="2600" dirty="0">
              <a:effectLst/>
              <a:latin typeface="Calibri" panose="020F0502020204030204" pitchFamily="34" charset="0"/>
              <a:ea typeface="Calibri" panose="020F0502020204030204" pitchFamily="34" charset="0"/>
            </a:endParaRPr>
          </a:p>
        </p:txBody>
      </p:sp>
      <p:sp>
        <p:nvSpPr>
          <p:cNvPr id="4" name="Slide Number Placeholder 3">
            <a:extLst>
              <a:ext uri="{FF2B5EF4-FFF2-40B4-BE49-F238E27FC236}">
                <a16:creationId xmlns:a16="http://schemas.microsoft.com/office/drawing/2014/main" id="{41F2D4DC-A64F-46C4-B361-859320953514}"/>
              </a:ext>
            </a:extLst>
          </p:cNvPr>
          <p:cNvSpPr>
            <a:spLocks noGrp="1"/>
          </p:cNvSpPr>
          <p:nvPr>
            <p:ph type="sldNum" sz="quarter" idx="12"/>
          </p:nvPr>
        </p:nvSpPr>
        <p:spPr/>
        <p:txBody>
          <a:bodyPr/>
          <a:lstStyle/>
          <a:p>
            <a:fld id="{C38A852C-220D-4794-ADA0-B7D684303119}" type="slidenum">
              <a:rPr lang="en-US" smtClean="0"/>
              <a:t>5</a:t>
            </a:fld>
            <a:endParaRPr lang="en-US"/>
          </a:p>
        </p:txBody>
      </p:sp>
    </p:spTree>
    <p:extLst>
      <p:ext uri="{BB962C8B-B14F-4D97-AF65-F5344CB8AC3E}">
        <p14:creationId xmlns:p14="http://schemas.microsoft.com/office/powerpoint/2010/main" val="2468234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5460E-3C0D-4E87-AA31-C7E58DE31E69}"/>
              </a:ext>
            </a:extLst>
          </p:cNvPr>
          <p:cNvSpPr>
            <a:spLocks noGrp="1"/>
          </p:cNvSpPr>
          <p:nvPr>
            <p:ph type="title" idx="4294967295"/>
          </p:nvPr>
        </p:nvSpPr>
        <p:spPr>
          <a:xfrm>
            <a:off x="636814" y="337620"/>
            <a:ext cx="10058400" cy="642938"/>
          </a:xfrm>
        </p:spPr>
        <p:txBody>
          <a:bodyPr>
            <a:noAutofit/>
          </a:bodyPr>
          <a:lstStyle/>
          <a:p>
            <a:r>
              <a:rPr lang="en-US" sz="3800" dirty="0">
                <a:solidFill>
                  <a:srgbClr val="D87E56"/>
                </a:solidFill>
              </a:rPr>
              <a:t>SRC’s Vision and Mission</a:t>
            </a:r>
          </a:p>
        </p:txBody>
      </p:sp>
      <p:sp>
        <p:nvSpPr>
          <p:cNvPr id="3" name="TextBox 2">
            <a:extLst>
              <a:ext uri="{FF2B5EF4-FFF2-40B4-BE49-F238E27FC236}">
                <a16:creationId xmlns:a16="http://schemas.microsoft.com/office/drawing/2014/main" id="{C61FE3B8-7C4C-4C20-8A9E-F925844CCAE6}"/>
              </a:ext>
            </a:extLst>
          </p:cNvPr>
          <p:cNvSpPr txBox="1"/>
          <p:nvPr/>
        </p:nvSpPr>
        <p:spPr>
          <a:xfrm>
            <a:off x="636814" y="1148896"/>
            <a:ext cx="10993532" cy="4553261"/>
          </a:xfrm>
          <a:prstGeom prst="rect">
            <a:avLst/>
          </a:prstGeom>
          <a:noFill/>
        </p:spPr>
        <p:txBody>
          <a:bodyPr wrap="square" rtlCol="0">
            <a:spAutoFit/>
          </a:bodyPr>
          <a:lstStyle/>
          <a:p>
            <a:pPr marL="0" marR="0">
              <a:spcBef>
                <a:spcPts val="0"/>
              </a:spcBef>
            </a:pPr>
            <a:r>
              <a:rPr lang="en-US" sz="28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Vision </a:t>
            </a:r>
            <a:endParaRPr lang="en-US" sz="28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pPr>
            <a:r>
              <a:rPr lang="en-US" sz="2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Ensuring that all individuals with disabilities are supported to live their best lives, through consumer-driven, meaningful, competitive and integrated employment and sustainable careers. </a:t>
            </a:r>
          </a:p>
          <a:p>
            <a:pPr marL="0" marR="0">
              <a:spcBef>
                <a:spcPts val="0"/>
              </a:spcBef>
            </a:pPr>
            <a:endParaRPr lang="en-US" sz="2800" b="1"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marL="0" marR="0">
              <a:spcBef>
                <a:spcPts val="0"/>
              </a:spcBef>
            </a:pPr>
            <a:r>
              <a:rPr lang="en-US" sz="2800"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Mission </a:t>
            </a:r>
            <a:endParaRPr lang="en-US" sz="28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pPr>
            <a:r>
              <a:rPr lang="en-US" sz="2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Massachusetts State Rehabilitation Council (SRC) is a diverse, inclusive, and equitable advisory body that is committed to promoting competitive and sustainable employment for all people with disabilities, including those marginalized by inequalities.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54172F2C-89E9-4AF2-A5EA-109713D05694}"/>
              </a:ext>
            </a:extLst>
          </p:cNvPr>
          <p:cNvSpPr>
            <a:spLocks noGrp="1"/>
          </p:cNvSpPr>
          <p:nvPr>
            <p:ph type="sldNum" sz="quarter" idx="12"/>
          </p:nvPr>
        </p:nvSpPr>
        <p:spPr/>
        <p:txBody>
          <a:bodyPr/>
          <a:lstStyle/>
          <a:p>
            <a:fld id="{C38A852C-220D-4794-ADA0-B7D684303119}" type="slidenum">
              <a:rPr lang="en-US" smtClean="0"/>
              <a:t>6</a:t>
            </a:fld>
            <a:endParaRPr lang="en-US"/>
          </a:p>
        </p:txBody>
      </p:sp>
    </p:spTree>
    <p:extLst>
      <p:ext uri="{BB962C8B-B14F-4D97-AF65-F5344CB8AC3E}">
        <p14:creationId xmlns:p14="http://schemas.microsoft.com/office/powerpoint/2010/main" val="3292911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DE986-C14F-4AB1-9182-1F8259A6F9BF}"/>
              </a:ext>
            </a:extLst>
          </p:cNvPr>
          <p:cNvSpPr>
            <a:spLocks noGrp="1"/>
          </p:cNvSpPr>
          <p:nvPr>
            <p:ph type="title"/>
          </p:nvPr>
        </p:nvSpPr>
        <p:spPr>
          <a:xfrm>
            <a:off x="1097280" y="803020"/>
            <a:ext cx="10058400" cy="3566160"/>
          </a:xfrm>
        </p:spPr>
        <p:txBody>
          <a:bodyPr>
            <a:normAutofit/>
          </a:bodyPr>
          <a:lstStyle/>
          <a:p>
            <a:r>
              <a:rPr lang="en-US" sz="4400" dirty="0">
                <a:solidFill>
                  <a:srgbClr val="002060"/>
                </a:solidFill>
              </a:rPr>
              <a:t>Section 2. SRC’s DEI Five-Year Roadmap </a:t>
            </a:r>
          </a:p>
        </p:txBody>
      </p:sp>
      <p:sp>
        <p:nvSpPr>
          <p:cNvPr id="3" name="Text Placeholder 2">
            <a:extLst>
              <a:ext uri="{FF2B5EF4-FFF2-40B4-BE49-F238E27FC236}">
                <a16:creationId xmlns:a16="http://schemas.microsoft.com/office/drawing/2014/main" id="{492B2AE8-080F-468E-BE9B-A123F0568406}"/>
              </a:ext>
            </a:extLst>
          </p:cNvPr>
          <p:cNvSpPr>
            <a:spLocks noGrp="1"/>
          </p:cNvSpPr>
          <p:nvPr>
            <p:ph type="body" idx="1"/>
          </p:nvPr>
        </p:nvSpPr>
        <p:spPr/>
        <p:txBody>
          <a:bodyPr/>
          <a:lstStyle/>
          <a:p>
            <a:r>
              <a:rPr lang="en-US" dirty="0"/>
              <a:t>TIME: 40 minutes </a:t>
            </a:r>
          </a:p>
        </p:txBody>
      </p:sp>
      <p:sp>
        <p:nvSpPr>
          <p:cNvPr id="4" name="Slide Number Placeholder 3">
            <a:extLst>
              <a:ext uri="{FF2B5EF4-FFF2-40B4-BE49-F238E27FC236}">
                <a16:creationId xmlns:a16="http://schemas.microsoft.com/office/drawing/2014/main" id="{A41CFC4F-1435-464E-8C31-FCF0EB69C215}"/>
              </a:ext>
            </a:extLst>
          </p:cNvPr>
          <p:cNvSpPr>
            <a:spLocks noGrp="1"/>
          </p:cNvSpPr>
          <p:nvPr>
            <p:ph type="sldNum" sz="quarter" idx="12"/>
          </p:nvPr>
        </p:nvSpPr>
        <p:spPr/>
        <p:txBody>
          <a:bodyPr/>
          <a:lstStyle/>
          <a:p>
            <a:fld id="{C38A852C-220D-4794-ADA0-B7D684303119}" type="slidenum">
              <a:rPr lang="en-US" smtClean="0"/>
              <a:t>7</a:t>
            </a:fld>
            <a:endParaRPr lang="en-US"/>
          </a:p>
        </p:txBody>
      </p:sp>
    </p:spTree>
    <p:extLst>
      <p:ext uri="{BB962C8B-B14F-4D97-AF65-F5344CB8AC3E}">
        <p14:creationId xmlns:p14="http://schemas.microsoft.com/office/powerpoint/2010/main" val="833584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DDAD1B1-D410-4B6C-8DBA-B4D4AE5A76D4}"/>
              </a:ext>
            </a:extLst>
          </p:cNvPr>
          <p:cNvSpPr txBox="1">
            <a:spLocks noGrp="1"/>
          </p:cNvSpPr>
          <p:nvPr>
            <p:ph type="title" idx="4294967295"/>
          </p:nvPr>
        </p:nvSpPr>
        <p:spPr>
          <a:xfrm>
            <a:off x="498070" y="297944"/>
            <a:ext cx="10058400" cy="6826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sz="3800" b="0" i="0" u="none" strike="noStrike" kern="1200" cap="none" spc="-50" normalizeH="0" baseline="0" noProof="0" dirty="0">
                <a:ln>
                  <a:noFill/>
                </a:ln>
                <a:solidFill>
                  <a:srgbClr val="D87E56"/>
                </a:solidFill>
                <a:effectLst/>
                <a:uLnTx/>
                <a:uFillTx/>
                <a:latin typeface="+mj-lt"/>
                <a:ea typeface="+mj-ea"/>
                <a:cs typeface="+mj-cs"/>
              </a:rPr>
              <a:t>The Final Report Structure: Three Components </a:t>
            </a:r>
          </a:p>
        </p:txBody>
      </p:sp>
      <p:sp>
        <p:nvSpPr>
          <p:cNvPr id="5" name="TextBox 4">
            <a:extLst>
              <a:ext uri="{FF2B5EF4-FFF2-40B4-BE49-F238E27FC236}">
                <a16:creationId xmlns:a16="http://schemas.microsoft.com/office/drawing/2014/main" id="{FBAD1AD3-AC6C-495A-A9A0-401F582D9560}"/>
              </a:ext>
            </a:extLst>
          </p:cNvPr>
          <p:cNvSpPr txBox="1"/>
          <p:nvPr/>
        </p:nvSpPr>
        <p:spPr>
          <a:xfrm>
            <a:off x="498070" y="1393068"/>
            <a:ext cx="10836233" cy="4401205"/>
          </a:xfrm>
          <a:prstGeom prst="rect">
            <a:avLst/>
          </a:prstGeom>
          <a:noFill/>
        </p:spPr>
        <p:txBody>
          <a:bodyPr wrap="square" rtlCol="0">
            <a:spAutoFit/>
          </a:bodyPr>
          <a:lstStyle/>
          <a:p>
            <a:pPr marL="514350" indent="-514350">
              <a:buFont typeface="+mj-lt"/>
              <a:buAutoNum type="arabicPeriod"/>
            </a:pPr>
            <a:r>
              <a:rPr lang="en-US" sz="2800" u="sng" dirty="0">
                <a:cs typeface="Calibri" panose="020F0502020204030204" pitchFamily="34" charset="0"/>
              </a:rPr>
              <a:t>Five-Year Roadmap</a:t>
            </a:r>
            <a:r>
              <a:rPr lang="en-US" sz="2800" dirty="0">
                <a:cs typeface="Calibri" panose="020F0502020204030204" pitchFamily="34" charset="0"/>
              </a:rPr>
              <a:t>: The</a:t>
            </a:r>
            <a:r>
              <a:rPr lang="en-US" sz="2800" i="0" dirty="0">
                <a:solidFill>
                  <a:srgbClr val="202124"/>
                </a:solidFill>
                <a:effectLst/>
              </a:rPr>
              <a:t> roadmap presents a strategic plan for infusing DEI into the SRC. The roadmap </a:t>
            </a:r>
            <a:r>
              <a:rPr lang="en-US" sz="2800" dirty="0">
                <a:solidFill>
                  <a:srgbClr val="202124"/>
                </a:solidFill>
              </a:rPr>
              <a:t>outlines 5 SRC DEI goals and </a:t>
            </a:r>
            <a:r>
              <a:rPr lang="en-US" sz="2800" i="0" dirty="0">
                <a:solidFill>
                  <a:srgbClr val="202124"/>
                </a:solidFill>
                <a:effectLst/>
              </a:rPr>
              <a:t>includes the major steps needed to reach the goal. </a:t>
            </a:r>
          </a:p>
          <a:p>
            <a:pPr marL="514350" indent="-514350">
              <a:buFont typeface="+mj-lt"/>
              <a:buAutoNum type="arabicPeriod"/>
            </a:pPr>
            <a:endParaRPr lang="en-US" sz="2800" dirty="0">
              <a:cs typeface="Calibri" panose="020F0502020204030204" pitchFamily="34" charset="0"/>
            </a:endParaRPr>
          </a:p>
          <a:p>
            <a:pPr marL="514350" indent="-514350">
              <a:buFont typeface="+mj-lt"/>
              <a:buAutoNum type="arabicPeriod"/>
            </a:pPr>
            <a:r>
              <a:rPr lang="en-US" sz="2800" u="sng" dirty="0">
                <a:cs typeface="Calibri" panose="020F0502020204030204" pitchFamily="34" charset="0"/>
              </a:rPr>
              <a:t>Dashboard</a:t>
            </a:r>
            <a:r>
              <a:rPr lang="en-US" sz="2800" dirty="0">
                <a:cs typeface="Calibri" panose="020F0502020204030204" pitchFamily="34" charset="0"/>
              </a:rPr>
              <a:t>: The dashboard provides an at-a-glance view of the key performance indictors (KPI) relevant each SRC DEI goal. The dashboard may also be called a progress report. </a:t>
            </a:r>
          </a:p>
          <a:p>
            <a:pPr marL="514350" indent="-514350">
              <a:buFont typeface="+mj-lt"/>
              <a:buAutoNum type="arabicPeriod"/>
            </a:pPr>
            <a:endParaRPr lang="en-US" sz="2800" dirty="0">
              <a:cs typeface="Calibri" panose="020F0502020204030204" pitchFamily="34" charset="0"/>
            </a:endParaRPr>
          </a:p>
          <a:p>
            <a:pPr marL="514350" indent="-514350">
              <a:buFont typeface="+mj-lt"/>
              <a:buAutoNum type="arabicPeriod"/>
            </a:pPr>
            <a:r>
              <a:rPr lang="en-US" sz="2800" u="sng" dirty="0">
                <a:cs typeface="Calibri" panose="020F0502020204030204" pitchFamily="34" charset="0"/>
              </a:rPr>
              <a:t>Toolkit</a:t>
            </a:r>
            <a:r>
              <a:rPr lang="en-US" sz="2800" dirty="0">
                <a:cs typeface="Calibri" panose="020F0502020204030204" pitchFamily="34" charset="0"/>
              </a:rPr>
              <a:t>: The toolkit shares a menu of resources including articles, trainings and strategies for infusing DEI into the SRC. </a:t>
            </a:r>
          </a:p>
        </p:txBody>
      </p:sp>
      <p:sp>
        <p:nvSpPr>
          <p:cNvPr id="4" name="Slide Number Placeholder 3">
            <a:extLst>
              <a:ext uri="{FF2B5EF4-FFF2-40B4-BE49-F238E27FC236}">
                <a16:creationId xmlns:a16="http://schemas.microsoft.com/office/drawing/2014/main" id="{EBDBEC08-4F95-47CE-9093-5BA1557C1BF2}"/>
              </a:ext>
            </a:extLst>
          </p:cNvPr>
          <p:cNvSpPr>
            <a:spLocks noGrp="1"/>
          </p:cNvSpPr>
          <p:nvPr>
            <p:ph type="sldNum" sz="quarter" idx="12"/>
          </p:nvPr>
        </p:nvSpPr>
        <p:spPr/>
        <p:txBody>
          <a:bodyPr/>
          <a:lstStyle/>
          <a:p>
            <a:fld id="{C38A852C-220D-4794-ADA0-B7D684303119}" type="slidenum">
              <a:rPr lang="en-US" smtClean="0"/>
              <a:t>8</a:t>
            </a:fld>
            <a:endParaRPr lang="en-US"/>
          </a:p>
        </p:txBody>
      </p:sp>
    </p:spTree>
    <p:extLst>
      <p:ext uri="{BB962C8B-B14F-4D97-AF65-F5344CB8AC3E}">
        <p14:creationId xmlns:p14="http://schemas.microsoft.com/office/powerpoint/2010/main" val="10582954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C08E179-6A4F-4F0C-9F75-12B79BB9F209}"/>
              </a:ext>
            </a:extLst>
          </p:cNvPr>
          <p:cNvSpPr txBox="1">
            <a:spLocks noGrp="1"/>
          </p:cNvSpPr>
          <p:nvPr>
            <p:ph type="title" idx="4294967295"/>
          </p:nvPr>
        </p:nvSpPr>
        <p:spPr>
          <a:xfrm>
            <a:off x="498070" y="297944"/>
            <a:ext cx="10058400" cy="6826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sz="3800" b="0" i="0" u="none" strike="noStrike" kern="1200" cap="none" spc="-50" normalizeH="0" baseline="0" noProof="0" dirty="0">
                <a:ln>
                  <a:noFill/>
                </a:ln>
                <a:solidFill>
                  <a:srgbClr val="D87E56"/>
                </a:solidFill>
                <a:effectLst/>
                <a:uLnTx/>
                <a:uFillTx/>
                <a:latin typeface="+mj-lt"/>
                <a:ea typeface="+mj-ea"/>
                <a:cs typeface="+mj-cs"/>
              </a:rPr>
              <a:t>Presentation of the Five Goals</a:t>
            </a:r>
          </a:p>
        </p:txBody>
      </p:sp>
      <p:sp>
        <p:nvSpPr>
          <p:cNvPr id="5" name="TextBox 4">
            <a:extLst>
              <a:ext uri="{FF2B5EF4-FFF2-40B4-BE49-F238E27FC236}">
                <a16:creationId xmlns:a16="http://schemas.microsoft.com/office/drawing/2014/main" id="{FBAD1AD3-AC6C-495A-A9A0-401F582D9560}"/>
              </a:ext>
            </a:extLst>
          </p:cNvPr>
          <p:cNvSpPr txBox="1"/>
          <p:nvPr/>
        </p:nvSpPr>
        <p:spPr>
          <a:xfrm>
            <a:off x="522578" y="1166842"/>
            <a:ext cx="11146843" cy="4524315"/>
          </a:xfrm>
          <a:prstGeom prst="rect">
            <a:avLst/>
          </a:prstGeom>
          <a:noFill/>
        </p:spPr>
        <p:txBody>
          <a:bodyPr wrap="square" rtlCol="0">
            <a:spAutoFit/>
          </a:bodyPr>
          <a:lstStyle/>
          <a:p>
            <a:r>
              <a:rPr lang="en-US" sz="2400" b="1" dirty="0">
                <a:solidFill>
                  <a:srgbClr val="002060"/>
                </a:solidFill>
                <a:latin typeface="Calibri" panose="020F0502020204030204" pitchFamily="34" charset="0"/>
                <a:cs typeface="Calibri" panose="020F0502020204030204" pitchFamily="34" charset="0"/>
              </a:rPr>
              <a:t>To be covered today (and in the final report to the SRC):  </a:t>
            </a:r>
          </a:p>
          <a:p>
            <a:pPr marL="342900" indent="-342900">
              <a:buAutoNum type="arabicPeriod"/>
            </a:pPr>
            <a:endParaRPr lang="en-US" sz="2400" dirty="0">
              <a:latin typeface="Calibri" panose="020F0502020204030204" pitchFamily="34" charset="0"/>
              <a:cs typeface="Calibri" panose="020F0502020204030204" pitchFamily="34" charset="0"/>
            </a:endParaRPr>
          </a:p>
          <a:p>
            <a:pPr marL="342900" indent="-342900">
              <a:buAutoNum type="arabicPeriod"/>
            </a:pPr>
            <a:r>
              <a:rPr lang="en-US" sz="2400" dirty="0">
                <a:latin typeface="Calibri" panose="020F0502020204030204" pitchFamily="34" charset="0"/>
                <a:cs typeface="Calibri" panose="020F0502020204030204" pitchFamily="34" charset="0"/>
              </a:rPr>
              <a:t>The </a:t>
            </a:r>
            <a:r>
              <a:rPr lang="en-US" sz="2400" u="sng" dirty="0">
                <a:latin typeface="Calibri" panose="020F0502020204030204" pitchFamily="34" charset="0"/>
                <a:cs typeface="Calibri" panose="020F0502020204030204" pitchFamily="34" charset="0"/>
              </a:rPr>
              <a:t>goal</a:t>
            </a:r>
            <a:r>
              <a:rPr lang="en-US" sz="2400" dirty="0">
                <a:latin typeface="Calibri" panose="020F0502020204030204" pitchFamily="34" charset="0"/>
                <a:cs typeface="Calibri" panose="020F0502020204030204" pitchFamily="34" charset="0"/>
              </a:rPr>
              <a:t> – there are 5 goals </a:t>
            </a:r>
          </a:p>
          <a:p>
            <a:pPr marL="342900" indent="-342900">
              <a:buAutoNum type="arabicPeriod"/>
            </a:pPr>
            <a:r>
              <a:rPr lang="en-US" sz="2400" dirty="0">
                <a:latin typeface="Calibri" panose="020F0502020204030204" pitchFamily="34" charset="0"/>
                <a:cs typeface="Calibri" panose="020F0502020204030204" pitchFamily="34" charset="0"/>
              </a:rPr>
              <a:t>The </a:t>
            </a:r>
            <a:r>
              <a:rPr lang="en-US" sz="2400" u="sng" dirty="0">
                <a:latin typeface="Calibri" panose="020F0502020204030204" pitchFamily="34" charset="0"/>
                <a:cs typeface="Calibri" panose="020F0502020204030204" pitchFamily="34" charset="0"/>
              </a:rPr>
              <a:t>DEI intention</a:t>
            </a:r>
            <a:r>
              <a:rPr lang="en-US" sz="2400" dirty="0">
                <a:latin typeface="Calibri" panose="020F0502020204030204" pitchFamily="34" charset="0"/>
                <a:cs typeface="Calibri" panose="020F0502020204030204" pitchFamily="34" charset="0"/>
              </a:rPr>
              <a:t> behind each goal</a:t>
            </a:r>
          </a:p>
          <a:p>
            <a:pPr marL="342900" indent="-342900">
              <a:buAutoNum type="arabicPeriod"/>
            </a:pPr>
            <a:r>
              <a:rPr lang="en-US" sz="2400" dirty="0">
                <a:latin typeface="Calibri" panose="020F0502020204030204" pitchFamily="34" charset="0"/>
                <a:cs typeface="Calibri" panose="020F0502020204030204" pitchFamily="34" charset="0"/>
              </a:rPr>
              <a:t>The </a:t>
            </a:r>
            <a:r>
              <a:rPr lang="en-US" sz="2400" u="sng" dirty="0">
                <a:latin typeface="Calibri" panose="020F0502020204030204" pitchFamily="34" charset="0"/>
                <a:cs typeface="Calibri" panose="020F0502020204030204" pitchFamily="34" charset="0"/>
              </a:rPr>
              <a:t>objectives</a:t>
            </a:r>
            <a:r>
              <a:rPr lang="en-US" sz="2400" dirty="0">
                <a:latin typeface="Calibri" panose="020F0502020204030204" pitchFamily="34" charset="0"/>
                <a:cs typeface="Calibri" panose="020F0502020204030204" pitchFamily="34" charset="0"/>
              </a:rPr>
              <a:t> of the goal</a:t>
            </a:r>
          </a:p>
          <a:p>
            <a:pPr marL="342900" indent="-342900">
              <a:buAutoNum type="arabicPeriod"/>
            </a:pPr>
            <a:r>
              <a:rPr lang="en-US" sz="2400" dirty="0">
                <a:latin typeface="Calibri" panose="020F0502020204030204" pitchFamily="34" charset="0"/>
                <a:cs typeface="Calibri" panose="020F0502020204030204" pitchFamily="34" charset="0"/>
              </a:rPr>
              <a:t>The </a:t>
            </a:r>
            <a:r>
              <a:rPr lang="en-US" sz="2400" u="sng" dirty="0">
                <a:latin typeface="Calibri" panose="020F0502020204030204" pitchFamily="34" charset="0"/>
                <a:cs typeface="Calibri" panose="020F0502020204030204" pitchFamily="34" charset="0"/>
              </a:rPr>
              <a:t>strategies</a:t>
            </a:r>
            <a:r>
              <a:rPr lang="en-US" sz="2400" dirty="0">
                <a:latin typeface="Calibri" panose="020F0502020204030204" pitchFamily="34" charset="0"/>
                <a:cs typeface="Calibri" panose="020F0502020204030204" pitchFamily="34" charset="0"/>
              </a:rPr>
              <a:t> that the SRC can use to achieve the goal</a:t>
            </a:r>
          </a:p>
          <a:p>
            <a:pPr marL="342900" indent="-342900">
              <a:buAutoNum type="arabicPeriod"/>
            </a:pPr>
            <a:endParaRPr lang="en-US" sz="2400" dirty="0">
              <a:latin typeface="Calibri" panose="020F0502020204030204" pitchFamily="34" charset="0"/>
              <a:cs typeface="Calibri" panose="020F0502020204030204" pitchFamily="34" charset="0"/>
            </a:endParaRPr>
          </a:p>
          <a:p>
            <a:r>
              <a:rPr lang="en-US" sz="2400" b="1" dirty="0">
                <a:solidFill>
                  <a:srgbClr val="002060"/>
                </a:solidFill>
                <a:latin typeface="Calibri" panose="020F0502020204030204" pitchFamily="34" charset="0"/>
                <a:cs typeface="Calibri" panose="020F0502020204030204" pitchFamily="34" charset="0"/>
              </a:rPr>
              <a:t>To be covered in the final report to the SRC: </a:t>
            </a:r>
          </a:p>
          <a:p>
            <a:endParaRPr lang="en-US" sz="2400" b="1" dirty="0">
              <a:latin typeface="Calibri" panose="020F0502020204030204" pitchFamily="34" charset="0"/>
              <a:cs typeface="Calibri" panose="020F0502020204030204" pitchFamily="34" charset="0"/>
            </a:endParaRPr>
          </a:p>
          <a:p>
            <a:pPr marL="342900" indent="-342900">
              <a:buAutoNum type="arabicPeriod"/>
            </a:pPr>
            <a:r>
              <a:rPr lang="en-US" sz="2400" dirty="0">
                <a:latin typeface="Calibri" panose="020F0502020204030204" pitchFamily="34" charset="0"/>
                <a:cs typeface="Calibri" panose="020F0502020204030204" pitchFamily="34" charset="0"/>
              </a:rPr>
              <a:t>The </a:t>
            </a:r>
            <a:r>
              <a:rPr lang="en-US" sz="2400" u="sng" dirty="0">
                <a:latin typeface="Calibri" panose="020F0502020204030204" pitchFamily="34" charset="0"/>
                <a:cs typeface="Calibri" panose="020F0502020204030204" pitchFamily="34" charset="0"/>
              </a:rPr>
              <a:t>data</a:t>
            </a:r>
            <a:r>
              <a:rPr lang="en-US" sz="2400" dirty="0">
                <a:latin typeface="Calibri" panose="020F0502020204030204" pitchFamily="34" charset="0"/>
                <a:cs typeface="Calibri" panose="020F0502020204030204" pitchFamily="34" charset="0"/>
              </a:rPr>
              <a:t> needed to measure and monitor progress </a:t>
            </a:r>
          </a:p>
          <a:p>
            <a:pPr marL="342900" indent="-342900">
              <a:buAutoNum type="arabicPeriod"/>
            </a:pPr>
            <a:r>
              <a:rPr lang="en-US" sz="2400" dirty="0">
                <a:latin typeface="Calibri" panose="020F0502020204030204" pitchFamily="34" charset="0"/>
                <a:cs typeface="Calibri" panose="020F0502020204030204" pitchFamily="34" charset="0"/>
              </a:rPr>
              <a:t>The </a:t>
            </a:r>
            <a:r>
              <a:rPr lang="en-US" sz="2400" u="sng" dirty="0">
                <a:latin typeface="Calibri" panose="020F0502020204030204" pitchFamily="34" charset="0"/>
                <a:cs typeface="Calibri" panose="020F0502020204030204" pitchFamily="34" charset="0"/>
              </a:rPr>
              <a:t>timeline</a:t>
            </a:r>
            <a:r>
              <a:rPr lang="en-US" sz="2400" dirty="0">
                <a:latin typeface="Calibri" panose="020F0502020204030204" pitchFamily="34" charset="0"/>
                <a:cs typeface="Calibri" panose="020F0502020204030204" pitchFamily="34" charset="0"/>
              </a:rPr>
              <a:t> for achieving the goal </a:t>
            </a:r>
          </a:p>
          <a:p>
            <a:pPr marL="342900" indent="-342900">
              <a:buAutoNum type="arabicPeriod"/>
            </a:pPr>
            <a:r>
              <a:rPr lang="en-US" sz="2400" dirty="0">
                <a:latin typeface="Calibri" panose="020F0502020204030204" pitchFamily="34" charset="0"/>
                <a:cs typeface="Calibri" panose="020F0502020204030204" pitchFamily="34" charset="0"/>
              </a:rPr>
              <a:t>The </a:t>
            </a:r>
            <a:r>
              <a:rPr lang="en-US" sz="2400" u="sng" dirty="0">
                <a:latin typeface="Calibri" panose="020F0502020204030204" pitchFamily="34" charset="0"/>
                <a:cs typeface="Calibri" panose="020F0502020204030204" pitchFamily="34" charset="0"/>
              </a:rPr>
              <a:t>resources</a:t>
            </a:r>
            <a:r>
              <a:rPr lang="en-US" sz="2400" dirty="0">
                <a:latin typeface="Calibri" panose="020F0502020204030204" pitchFamily="34" charset="0"/>
                <a:cs typeface="Calibri" panose="020F0502020204030204" pitchFamily="34" charset="0"/>
              </a:rPr>
              <a:t> needed to implement the goal</a:t>
            </a:r>
          </a:p>
        </p:txBody>
      </p:sp>
      <p:sp>
        <p:nvSpPr>
          <p:cNvPr id="4" name="Slide Number Placeholder 3">
            <a:extLst>
              <a:ext uri="{FF2B5EF4-FFF2-40B4-BE49-F238E27FC236}">
                <a16:creationId xmlns:a16="http://schemas.microsoft.com/office/drawing/2014/main" id="{EBDBEC08-4F95-47CE-9093-5BA1557C1BF2}"/>
              </a:ext>
            </a:extLst>
          </p:cNvPr>
          <p:cNvSpPr>
            <a:spLocks noGrp="1"/>
          </p:cNvSpPr>
          <p:nvPr>
            <p:ph type="sldNum" sz="quarter" idx="12"/>
          </p:nvPr>
        </p:nvSpPr>
        <p:spPr/>
        <p:txBody>
          <a:bodyPr/>
          <a:lstStyle/>
          <a:p>
            <a:fld id="{C38A852C-220D-4794-ADA0-B7D684303119}" type="slidenum">
              <a:rPr lang="en-US" smtClean="0"/>
              <a:t>9</a:t>
            </a:fld>
            <a:endParaRPr lang="en-US"/>
          </a:p>
        </p:txBody>
      </p:sp>
    </p:spTree>
    <p:extLst>
      <p:ext uri="{BB962C8B-B14F-4D97-AF65-F5344CB8AC3E}">
        <p14:creationId xmlns:p14="http://schemas.microsoft.com/office/powerpoint/2010/main" val="146492064"/>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698</TotalTime>
  <Words>3755</Words>
  <Application>Microsoft Office PowerPoint</Application>
  <PresentationFormat>Widescreen</PresentationFormat>
  <Paragraphs>337</Paragraphs>
  <Slides>34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Calibri</vt:lpstr>
      <vt:lpstr>Calibri Light</vt:lpstr>
      <vt:lpstr>Retrospect</vt:lpstr>
      <vt:lpstr>Diversity, Equity &amp; Inclusion   SRC’s Five-Year Roadmap to Practice and Advance Diversity, Equity, Inclusion (DEI): 2021-2025   </vt:lpstr>
      <vt:lpstr>Meeting Objectives </vt:lpstr>
      <vt:lpstr>Agenda  </vt:lpstr>
      <vt:lpstr>Section 1. DEI In Practice and In Action  </vt:lpstr>
      <vt:lpstr>Prioritizing DEI: Why Race Must Be Prioritized </vt:lpstr>
      <vt:lpstr>SRC’s Vision and Mission</vt:lpstr>
      <vt:lpstr>Section 2. SRC’s DEI Five-Year Roadmap </vt:lpstr>
      <vt:lpstr>The Final Report Structure: Three Components </vt:lpstr>
      <vt:lpstr>Presentation of the Five Goals</vt:lpstr>
      <vt:lpstr>The Five Goals</vt:lpstr>
      <vt:lpstr>Goal 1: Establish Diverse Membership </vt:lpstr>
      <vt:lpstr>Goal 2: Build Equity in the SRC Climate </vt:lpstr>
      <vt:lpstr>Goal 3. Address Statewide Access to VR Services </vt:lpstr>
      <vt:lpstr>Goal 4. Engage with the Community </vt:lpstr>
      <vt:lpstr>Goal 5. Advance Employment Equity </vt:lpstr>
      <vt:lpstr> Other Dimensions: Data, Timeline, and Resources </vt:lpstr>
      <vt:lpstr>Section 3. SRC Member Survey</vt:lpstr>
      <vt:lpstr>SRC’s First-Ever Survey </vt:lpstr>
      <vt:lpstr>SRC Survey: Stop the Clock for 5 Minutes </vt:lpstr>
      <vt:lpstr>Section 4. SRC Talkback</vt:lpstr>
      <vt:lpstr>Discussion Questions </vt:lpstr>
      <vt:lpstr>THANK YOU  SRC MEMBERS</vt:lpstr>
      <vt:lpstr>Appendix A: DEI Working Group </vt:lpstr>
      <vt:lpstr>SRC DEI Working Group: Members </vt:lpstr>
      <vt:lpstr>SRC DEI Working Group </vt:lpstr>
      <vt:lpstr>Appendix B: About the SRC Survey </vt:lpstr>
      <vt:lpstr>About the SRC Member Survey (1 of 5 slides) </vt:lpstr>
      <vt:lpstr>About the SRC Member Survey (2 of 5 slides) </vt:lpstr>
      <vt:lpstr>About the SRC Member Survey (3 of 5 slides) </vt:lpstr>
      <vt:lpstr>About the SRC Member Survey (4 of 5 slides) </vt:lpstr>
      <vt:lpstr>About the SRC Member Survey (5 of 5 slides) </vt:lpstr>
      <vt:lpstr>Appendix C: About the SRC</vt:lpstr>
      <vt:lpstr>About the SRC</vt:lpstr>
      <vt:lpstr>SRC Mission Statement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SRC’s Five-Year Roadmap to Practice and Advance Diversity, Equity, Inclusion (DEI)</dc:title>
  <dc:creator>Ellen Breslin</dc:creator>
  <cp:lastModifiedBy>Juliet Marsala</cp:lastModifiedBy>
  <cp:revision>175</cp:revision>
  <cp:lastPrinted>2021-12-03T00:07:20Z</cp:lastPrinted>
  <dcterms:created xsi:type="dcterms:W3CDTF">2021-11-20T21:41:58Z</dcterms:created>
  <dcterms:modified xsi:type="dcterms:W3CDTF">2021-12-06T19:15:52Z</dcterms:modified>
</cp:coreProperties>
</file>