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38"/>
  </p:notesMasterIdLst>
  <p:sldIdLst>
    <p:sldId id="375" r:id="rId3"/>
    <p:sldId id="432" r:id="rId4"/>
    <p:sldId id="383" r:id="rId5"/>
    <p:sldId id="462" r:id="rId6"/>
    <p:sldId id="448" r:id="rId7"/>
    <p:sldId id="474" r:id="rId8"/>
    <p:sldId id="451" r:id="rId9"/>
    <p:sldId id="256" r:id="rId10"/>
    <p:sldId id="257" r:id="rId11"/>
    <p:sldId id="258" r:id="rId12"/>
    <p:sldId id="260" r:id="rId13"/>
    <p:sldId id="262" r:id="rId14"/>
    <p:sldId id="263" r:id="rId15"/>
    <p:sldId id="264" r:id="rId16"/>
    <p:sldId id="261" r:id="rId17"/>
    <p:sldId id="259" r:id="rId18"/>
    <p:sldId id="436" r:id="rId19"/>
    <p:sldId id="450" r:id="rId20"/>
    <p:sldId id="467" r:id="rId21"/>
    <p:sldId id="468" r:id="rId22"/>
    <p:sldId id="469" r:id="rId23"/>
    <p:sldId id="471" r:id="rId24"/>
    <p:sldId id="463" r:id="rId25"/>
    <p:sldId id="415" r:id="rId26"/>
    <p:sldId id="470" r:id="rId27"/>
    <p:sldId id="472" r:id="rId28"/>
    <p:sldId id="439" r:id="rId29"/>
    <p:sldId id="477" r:id="rId30"/>
    <p:sldId id="479" r:id="rId31"/>
    <p:sldId id="480" r:id="rId32"/>
    <p:sldId id="478" r:id="rId33"/>
    <p:sldId id="475" r:id="rId34"/>
    <p:sldId id="461" r:id="rId35"/>
    <p:sldId id="473" r:id="rId36"/>
    <p:sldId id="481" r:id="rId3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3792" autoAdjust="0"/>
  </p:normalViewPr>
  <p:slideViewPr>
    <p:cSldViewPr snapToGrid="0">
      <p:cViewPr varScale="1">
        <p:scale>
          <a:sx n="67" d="100"/>
          <a:sy n="67" d="100"/>
        </p:scale>
        <p:origin x="568"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presProps" Target="presProps.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2FB7246-E94B-4AC7-95F2-010E826927D8}" type="doc">
      <dgm:prSet loTypeId="urn:microsoft.com/office/officeart/2005/8/layout/hierarchy1" loCatId="hierarchy" qsTypeId="urn:microsoft.com/office/officeart/2005/8/quickstyle/simple1" qsCatId="simple" csTypeId="urn:microsoft.com/office/officeart/2005/8/colors/colorful2" csCatId="colorful" phldr="1"/>
      <dgm:spPr/>
      <dgm:t>
        <a:bodyPr/>
        <a:lstStyle/>
        <a:p>
          <a:endParaRPr lang="en-US"/>
        </a:p>
      </dgm:t>
    </dgm:pt>
    <dgm:pt modelId="{BF78AC1A-2AF9-4DD3-92CC-8CEF448C92CE}">
      <dgm:prSet custT="1"/>
      <dgm:spPr/>
      <dgm:t>
        <a:bodyPr/>
        <a:lstStyle/>
        <a:p>
          <a:pPr algn="ctr"/>
          <a:r>
            <a:rPr lang="en-US" sz="3200" b="0" dirty="0"/>
            <a:t>Annual Report </a:t>
          </a:r>
        </a:p>
        <a:p>
          <a:pPr algn="ctr"/>
          <a:r>
            <a:rPr lang="en-US" sz="3200" b="0" dirty="0"/>
            <a:t>Writing</a:t>
          </a:r>
        </a:p>
      </dgm:t>
    </dgm:pt>
    <dgm:pt modelId="{E4B09C7A-3397-464B-BFA9-38E810225558}" type="parTrans" cxnId="{7209DE6F-27F7-4F3E-A861-A478C1E55205}">
      <dgm:prSet/>
      <dgm:spPr/>
      <dgm:t>
        <a:bodyPr/>
        <a:lstStyle/>
        <a:p>
          <a:pPr algn="ctr"/>
          <a:endParaRPr lang="en-US" sz="3200" b="0"/>
        </a:p>
      </dgm:t>
    </dgm:pt>
    <dgm:pt modelId="{3D3A5BAB-ED9E-4BA7-B065-ED206798F02F}" type="sibTrans" cxnId="{7209DE6F-27F7-4F3E-A861-A478C1E55205}">
      <dgm:prSet/>
      <dgm:spPr/>
      <dgm:t>
        <a:bodyPr/>
        <a:lstStyle/>
        <a:p>
          <a:pPr algn="ctr"/>
          <a:endParaRPr lang="en-US" sz="3200" b="0"/>
        </a:p>
      </dgm:t>
    </dgm:pt>
    <dgm:pt modelId="{702D095E-FA26-43A8-B740-A166451EED0E}">
      <dgm:prSet custT="1"/>
      <dgm:spPr/>
      <dgm:t>
        <a:bodyPr/>
        <a:lstStyle/>
        <a:p>
          <a:pPr algn="ctr"/>
          <a:r>
            <a:rPr lang="en-US" sz="3200" b="0" dirty="0"/>
            <a:t>State Plan </a:t>
          </a:r>
        </a:p>
        <a:p>
          <a:pPr algn="ctr"/>
          <a:r>
            <a:rPr lang="en-US" sz="3200" b="0" dirty="0"/>
            <a:t>Recommendations</a:t>
          </a:r>
        </a:p>
      </dgm:t>
    </dgm:pt>
    <dgm:pt modelId="{BD88803C-3E59-454F-ACE8-32502AC4F669}" type="parTrans" cxnId="{0C4870CC-9105-413C-B2F1-BB47F664EEA5}">
      <dgm:prSet/>
      <dgm:spPr/>
      <dgm:t>
        <a:bodyPr/>
        <a:lstStyle/>
        <a:p>
          <a:pPr algn="ctr"/>
          <a:endParaRPr lang="en-US" sz="3200" b="0"/>
        </a:p>
      </dgm:t>
    </dgm:pt>
    <dgm:pt modelId="{78743C5B-8B90-45CD-A0AC-53777830999A}" type="sibTrans" cxnId="{0C4870CC-9105-413C-B2F1-BB47F664EEA5}">
      <dgm:prSet/>
      <dgm:spPr/>
      <dgm:t>
        <a:bodyPr/>
        <a:lstStyle/>
        <a:p>
          <a:pPr algn="ctr"/>
          <a:endParaRPr lang="en-US" sz="3200" b="0"/>
        </a:p>
      </dgm:t>
    </dgm:pt>
    <dgm:pt modelId="{9AEF6D6B-7DB0-4226-AF3A-DC58C1CD9758}" type="pres">
      <dgm:prSet presAssocID="{62FB7246-E94B-4AC7-95F2-010E826927D8}" presName="hierChild1" presStyleCnt="0">
        <dgm:presLayoutVars>
          <dgm:chPref val="1"/>
          <dgm:dir/>
          <dgm:animOne val="branch"/>
          <dgm:animLvl val="lvl"/>
          <dgm:resizeHandles/>
        </dgm:presLayoutVars>
      </dgm:prSet>
      <dgm:spPr/>
    </dgm:pt>
    <dgm:pt modelId="{E12E5B45-7D9A-44C5-8776-61D7975CBAC2}" type="pres">
      <dgm:prSet presAssocID="{702D095E-FA26-43A8-B740-A166451EED0E}" presName="hierRoot1" presStyleCnt="0"/>
      <dgm:spPr/>
    </dgm:pt>
    <dgm:pt modelId="{1ECE0924-ACA1-4842-A37C-879D059614A9}" type="pres">
      <dgm:prSet presAssocID="{702D095E-FA26-43A8-B740-A166451EED0E}" presName="composite" presStyleCnt="0"/>
      <dgm:spPr/>
    </dgm:pt>
    <dgm:pt modelId="{87F65DB5-BE73-4232-B388-84AE6CD0904D}" type="pres">
      <dgm:prSet presAssocID="{702D095E-FA26-43A8-B740-A166451EED0E}" presName="background" presStyleLbl="node0" presStyleIdx="0" presStyleCnt="2"/>
      <dgm:spPr>
        <a:solidFill>
          <a:schemeClr val="accent4"/>
        </a:solidFill>
      </dgm:spPr>
    </dgm:pt>
    <dgm:pt modelId="{1F610D44-3312-4BB5-A94A-192191AFA448}" type="pres">
      <dgm:prSet presAssocID="{702D095E-FA26-43A8-B740-A166451EED0E}" presName="text" presStyleLbl="fgAcc0" presStyleIdx="0" presStyleCnt="2">
        <dgm:presLayoutVars>
          <dgm:chPref val="3"/>
        </dgm:presLayoutVars>
      </dgm:prSet>
      <dgm:spPr/>
    </dgm:pt>
    <dgm:pt modelId="{DAAEFD7F-E971-4BAE-98A8-8C2A956C4500}" type="pres">
      <dgm:prSet presAssocID="{702D095E-FA26-43A8-B740-A166451EED0E}" presName="hierChild2" presStyleCnt="0"/>
      <dgm:spPr/>
    </dgm:pt>
    <dgm:pt modelId="{57E82A56-4ADD-4DB2-A2DE-755027A05DAA}" type="pres">
      <dgm:prSet presAssocID="{BF78AC1A-2AF9-4DD3-92CC-8CEF448C92CE}" presName="hierRoot1" presStyleCnt="0"/>
      <dgm:spPr/>
    </dgm:pt>
    <dgm:pt modelId="{B918619D-6F0E-41C3-92F9-7AD4DC9E97DC}" type="pres">
      <dgm:prSet presAssocID="{BF78AC1A-2AF9-4DD3-92CC-8CEF448C92CE}" presName="composite" presStyleCnt="0"/>
      <dgm:spPr/>
    </dgm:pt>
    <dgm:pt modelId="{2A4BB041-2960-4D53-B0C9-CF1CE3F117DC}" type="pres">
      <dgm:prSet presAssocID="{BF78AC1A-2AF9-4DD3-92CC-8CEF448C92CE}" presName="background" presStyleLbl="node0" presStyleIdx="1" presStyleCnt="2"/>
      <dgm:spPr>
        <a:solidFill>
          <a:schemeClr val="accent4"/>
        </a:solidFill>
      </dgm:spPr>
    </dgm:pt>
    <dgm:pt modelId="{28402FFD-2B4C-48D8-A8B6-E42492258343}" type="pres">
      <dgm:prSet presAssocID="{BF78AC1A-2AF9-4DD3-92CC-8CEF448C92CE}" presName="text" presStyleLbl="fgAcc0" presStyleIdx="1" presStyleCnt="2">
        <dgm:presLayoutVars>
          <dgm:chPref val="3"/>
        </dgm:presLayoutVars>
      </dgm:prSet>
      <dgm:spPr/>
    </dgm:pt>
    <dgm:pt modelId="{0B6D2FBC-F09C-483B-9EB4-7FC0E7B52D01}" type="pres">
      <dgm:prSet presAssocID="{BF78AC1A-2AF9-4DD3-92CC-8CEF448C92CE}" presName="hierChild2" presStyleCnt="0"/>
      <dgm:spPr/>
    </dgm:pt>
  </dgm:ptLst>
  <dgm:cxnLst>
    <dgm:cxn modelId="{E54C0345-EE2A-4421-9FE0-C5BBB1D3AA28}" type="presOf" srcId="{BF78AC1A-2AF9-4DD3-92CC-8CEF448C92CE}" destId="{28402FFD-2B4C-48D8-A8B6-E42492258343}" srcOrd="0" destOrd="0" presId="urn:microsoft.com/office/officeart/2005/8/layout/hierarchy1"/>
    <dgm:cxn modelId="{D375CC6E-A0E3-410C-8FBE-80BB8B68FE9A}" type="presOf" srcId="{702D095E-FA26-43A8-B740-A166451EED0E}" destId="{1F610D44-3312-4BB5-A94A-192191AFA448}" srcOrd="0" destOrd="0" presId="urn:microsoft.com/office/officeart/2005/8/layout/hierarchy1"/>
    <dgm:cxn modelId="{7209DE6F-27F7-4F3E-A861-A478C1E55205}" srcId="{62FB7246-E94B-4AC7-95F2-010E826927D8}" destId="{BF78AC1A-2AF9-4DD3-92CC-8CEF448C92CE}" srcOrd="1" destOrd="0" parTransId="{E4B09C7A-3397-464B-BFA9-38E810225558}" sibTransId="{3D3A5BAB-ED9E-4BA7-B065-ED206798F02F}"/>
    <dgm:cxn modelId="{1F6A53B7-952F-45E9-851D-571353308026}" type="presOf" srcId="{62FB7246-E94B-4AC7-95F2-010E826927D8}" destId="{9AEF6D6B-7DB0-4226-AF3A-DC58C1CD9758}" srcOrd="0" destOrd="0" presId="urn:microsoft.com/office/officeart/2005/8/layout/hierarchy1"/>
    <dgm:cxn modelId="{0C4870CC-9105-413C-B2F1-BB47F664EEA5}" srcId="{62FB7246-E94B-4AC7-95F2-010E826927D8}" destId="{702D095E-FA26-43A8-B740-A166451EED0E}" srcOrd="0" destOrd="0" parTransId="{BD88803C-3E59-454F-ACE8-32502AC4F669}" sibTransId="{78743C5B-8B90-45CD-A0AC-53777830999A}"/>
    <dgm:cxn modelId="{E8E1CF29-BB74-460B-B726-A4D1A6626B06}" type="presParOf" srcId="{9AEF6D6B-7DB0-4226-AF3A-DC58C1CD9758}" destId="{E12E5B45-7D9A-44C5-8776-61D7975CBAC2}" srcOrd="0" destOrd="0" presId="urn:microsoft.com/office/officeart/2005/8/layout/hierarchy1"/>
    <dgm:cxn modelId="{352F6491-386C-4EB2-8CB4-6D0A8FA47647}" type="presParOf" srcId="{E12E5B45-7D9A-44C5-8776-61D7975CBAC2}" destId="{1ECE0924-ACA1-4842-A37C-879D059614A9}" srcOrd="0" destOrd="0" presId="urn:microsoft.com/office/officeart/2005/8/layout/hierarchy1"/>
    <dgm:cxn modelId="{BCC51275-9CAE-48E2-BC52-68285F0ECB93}" type="presParOf" srcId="{1ECE0924-ACA1-4842-A37C-879D059614A9}" destId="{87F65DB5-BE73-4232-B388-84AE6CD0904D}" srcOrd="0" destOrd="0" presId="urn:microsoft.com/office/officeart/2005/8/layout/hierarchy1"/>
    <dgm:cxn modelId="{AA3527FF-3EF0-41B3-B980-4FA17D562CFE}" type="presParOf" srcId="{1ECE0924-ACA1-4842-A37C-879D059614A9}" destId="{1F610D44-3312-4BB5-A94A-192191AFA448}" srcOrd="1" destOrd="0" presId="urn:microsoft.com/office/officeart/2005/8/layout/hierarchy1"/>
    <dgm:cxn modelId="{5619390A-24C6-4E40-8DE5-CC0734FE49ED}" type="presParOf" srcId="{E12E5B45-7D9A-44C5-8776-61D7975CBAC2}" destId="{DAAEFD7F-E971-4BAE-98A8-8C2A956C4500}" srcOrd="1" destOrd="0" presId="urn:microsoft.com/office/officeart/2005/8/layout/hierarchy1"/>
    <dgm:cxn modelId="{266E9A47-EAA1-42A5-B24E-1F330EC5D743}" type="presParOf" srcId="{9AEF6D6B-7DB0-4226-AF3A-DC58C1CD9758}" destId="{57E82A56-4ADD-4DB2-A2DE-755027A05DAA}" srcOrd="1" destOrd="0" presId="urn:microsoft.com/office/officeart/2005/8/layout/hierarchy1"/>
    <dgm:cxn modelId="{4A030733-A6A9-47FE-B073-AA6F82EF9D72}" type="presParOf" srcId="{57E82A56-4ADD-4DB2-A2DE-755027A05DAA}" destId="{B918619D-6F0E-41C3-92F9-7AD4DC9E97DC}" srcOrd="0" destOrd="0" presId="urn:microsoft.com/office/officeart/2005/8/layout/hierarchy1"/>
    <dgm:cxn modelId="{7FDB2170-7952-4B32-8ED3-E710D4813387}" type="presParOf" srcId="{B918619D-6F0E-41C3-92F9-7AD4DC9E97DC}" destId="{2A4BB041-2960-4D53-B0C9-CF1CE3F117DC}" srcOrd="0" destOrd="0" presId="urn:microsoft.com/office/officeart/2005/8/layout/hierarchy1"/>
    <dgm:cxn modelId="{ADD12BB7-B8A9-48A1-80FD-08F2849E3E85}" type="presParOf" srcId="{B918619D-6F0E-41C3-92F9-7AD4DC9E97DC}" destId="{28402FFD-2B4C-48D8-A8B6-E42492258343}" srcOrd="1" destOrd="0" presId="urn:microsoft.com/office/officeart/2005/8/layout/hierarchy1"/>
    <dgm:cxn modelId="{6AEBF123-8650-479C-A827-021B0E60774A}" type="presParOf" srcId="{57E82A56-4ADD-4DB2-A2DE-755027A05DAA}" destId="{0B6D2FBC-F09C-483B-9EB4-7FC0E7B52D01}"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F65DB5-BE73-4232-B388-84AE6CD0904D}">
      <dsp:nvSpPr>
        <dsp:cNvPr id="0" name=""/>
        <dsp:cNvSpPr/>
      </dsp:nvSpPr>
      <dsp:spPr>
        <a:xfrm>
          <a:off x="134291" y="612"/>
          <a:ext cx="4332795" cy="2751325"/>
        </a:xfrm>
        <a:prstGeom prst="roundRect">
          <a:avLst>
            <a:gd name="adj" fmla="val 10000"/>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F610D44-3312-4BB5-A94A-192191AFA448}">
      <dsp:nvSpPr>
        <dsp:cNvPr id="0" name=""/>
        <dsp:cNvSpPr/>
      </dsp:nvSpPr>
      <dsp:spPr>
        <a:xfrm>
          <a:off x="615713" y="457963"/>
          <a:ext cx="4332795" cy="275132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b="0" kern="1200" dirty="0"/>
            <a:t>State Plan </a:t>
          </a:r>
        </a:p>
        <a:p>
          <a:pPr marL="0" lvl="0" indent="0" algn="ctr" defTabSz="1422400">
            <a:lnSpc>
              <a:spcPct val="90000"/>
            </a:lnSpc>
            <a:spcBef>
              <a:spcPct val="0"/>
            </a:spcBef>
            <a:spcAft>
              <a:spcPct val="35000"/>
            </a:spcAft>
            <a:buNone/>
          </a:pPr>
          <a:r>
            <a:rPr lang="en-US" sz="3200" b="0" kern="1200" dirty="0"/>
            <a:t>Recommendations</a:t>
          </a:r>
        </a:p>
      </dsp:txBody>
      <dsp:txXfrm>
        <a:off x="696297" y="538547"/>
        <a:ext cx="4171627" cy="2590157"/>
      </dsp:txXfrm>
    </dsp:sp>
    <dsp:sp modelId="{2A4BB041-2960-4D53-B0C9-CF1CE3F117DC}">
      <dsp:nvSpPr>
        <dsp:cNvPr id="0" name=""/>
        <dsp:cNvSpPr/>
      </dsp:nvSpPr>
      <dsp:spPr>
        <a:xfrm>
          <a:off x="5429930" y="612"/>
          <a:ext cx="4332795" cy="2751325"/>
        </a:xfrm>
        <a:prstGeom prst="roundRect">
          <a:avLst>
            <a:gd name="adj" fmla="val 10000"/>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8402FFD-2B4C-48D8-A8B6-E42492258343}">
      <dsp:nvSpPr>
        <dsp:cNvPr id="0" name=""/>
        <dsp:cNvSpPr/>
      </dsp:nvSpPr>
      <dsp:spPr>
        <a:xfrm>
          <a:off x="5911352" y="457963"/>
          <a:ext cx="4332795" cy="275132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b="0" kern="1200" dirty="0"/>
            <a:t>Annual Report </a:t>
          </a:r>
        </a:p>
        <a:p>
          <a:pPr marL="0" lvl="0" indent="0" algn="ctr" defTabSz="1422400">
            <a:lnSpc>
              <a:spcPct val="90000"/>
            </a:lnSpc>
            <a:spcBef>
              <a:spcPct val="0"/>
            </a:spcBef>
            <a:spcAft>
              <a:spcPct val="35000"/>
            </a:spcAft>
            <a:buNone/>
          </a:pPr>
          <a:r>
            <a:rPr lang="en-US" sz="3200" b="0" kern="1200" dirty="0"/>
            <a:t>Writing</a:t>
          </a:r>
        </a:p>
      </dsp:txBody>
      <dsp:txXfrm>
        <a:off x="5991936" y="538547"/>
        <a:ext cx="4171627" cy="259015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039CA1B-64C8-4576-AFE5-775BA3BAF244}" type="datetimeFigureOut">
              <a:rPr lang="en-US" smtClean="0"/>
              <a:t>8/24/2021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D113CFC-C9B6-47BB-B851-AFEB569771B7}" type="slidenum">
              <a:rPr lang="en-US" smtClean="0"/>
              <a:t>‹#›</a:t>
            </a:fld>
            <a:endParaRPr lang="en-US"/>
          </a:p>
        </p:txBody>
      </p:sp>
    </p:spTree>
    <p:extLst>
      <p:ext uri="{BB962C8B-B14F-4D97-AF65-F5344CB8AC3E}">
        <p14:creationId xmlns:p14="http://schemas.microsoft.com/office/powerpoint/2010/main" val="20182586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5BEE3FC-21D0-5A44-A94D-D4C6FA045CB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602909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D113CFC-C9B6-47BB-B851-AFEB569771B7}" type="slidenum">
              <a:rPr lang="en-US" smtClean="0"/>
              <a:t>5</a:t>
            </a:fld>
            <a:endParaRPr lang="en-US"/>
          </a:p>
        </p:txBody>
      </p:sp>
    </p:spTree>
    <p:extLst>
      <p:ext uri="{BB962C8B-B14F-4D97-AF65-F5344CB8AC3E}">
        <p14:creationId xmlns:p14="http://schemas.microsoft.com/office/powerpoint/2010/main" val="22085487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A011B43-21B1-4E20-A73A-BE0C670D74B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109506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Perfectionism: develop a culture of appreciation</a:t>
            </a:r>
          </a:p>
          <a:p>
            <a:r>
              <a:rPr lang="en-US" dirty="0"/>
              <a:t>Sense of urgency; be thoughtful about creating space to be inclusive</a:t>
            </a:r>
          </a:p>
          <a:p>
            <a:r>
              <a:rPr lang="en-US" dirty="0"/>
              <a:t>Defensiveness: understand the link between defensiveness and fear</a:t>
            </a:r>
          </a:p>
          <a:p>
            <a:r>
              <a:rPr lang="en-US" dirty="0"/>
              <a:t>Quantity over Quality: pay attention to process and values that reflect your mission</a:t>
            </a:r>
          </a:p>
          <a:p>
            <a:r>
              <a:rPr lang="en-US" dirty="0"/>
              <a:t>Worship of the written word: work to recognize the contributions and skills that every person brings to the group</a:t>
            </a:r>
          </a:p>
          <a:p>
            <a:r>
              <a:rPr lang="en-US" dirty="0"/>
              <a:t>Paternalism: include people who are affected by decisions in the decision-making</a:t>
            </a:r>
          </a:p>
          <a:p>
            <a:r>
              <a:rPr lang="en-US" dirty="0"/>
              <a:t>Either/or thinking: notice when people are simplifying complex issues </a:t>
            </a:r>
          </a:p>
          <a:p>
            <a:r>
              <a:rPr lang="en-US" dirty="0"/>
              <a:t>Power hoarding: include power sharing in your organization’s values statement</a:t>
            </a:r>
          </a:p>
          <a:p>
            <a:r>
              <a:rPr lang="en-US" dirty="0"/>
              <a:t>Fear of Open Conflict: distinguish between being polite and raising hard issues</a:t>
            </a:r>
          </a:p>
          <a:p>
            <a:r>
              <a:rPr lang="en-US" dirty="0"/>
              <a:t>Individualism: make sure the organization is working towards shared goals and people understand how working together will improve performance;</a:t>
            </a:r>
          </a:p>
          <a:p>
            <a:r>
              <a:rPr lang="en-US" dirty="0"/>
              <a:t>Progress is Bigger, More: think about long term impact of decisions</a:t>
            </a:r>
          </a:p>
          <a:p>
            <a:r>
              <a:rPr lang="en-US" dirty="0"/>
              <a:t>Objectivity: people’s views are shaped by their lived experiences</a:t>
            </a:r>
          </a:p>
          <a:p>
            <a:r>
              <a:rPr lang="en-US" dirty="0"/>
              <a:t>Right to Comfort: understand that discomfort is at the root of all growth and learning</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A011B43-21B1-4E20-A73A-BE0C670D74B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186709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are only using on of these examples for a deeper discussion</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A011B43-21B1-4E20-A73A-BE0C670D74B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318780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D113CFC-C9B6-47BB-B851-AFEB569771B7}" type="slidenum">
              <a:rPr lang="en-US" smtClean="0"/>
              <a:t>19</a:t>
            </a:fld>
            <a:endParaRPr lang="en-US"/>
          </a:p>
        </p:txBody>
      </p:sp>
    </p:spTree>
    <p:extLst>
      <p:ext uri="{BB962C8B-B14F-4D97-AF65-F5344CB8AC3E}">
        <p14:creationId xmlns:p14="http://schemas.microsoft.com/office/powerpoint/2010/main" val="23511724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D113CFC-C9B6-47BB-B851-AFEB569771B7}" type="slidenum">
              <a:rPr lang="en-US" smtClean="0"/>
              <a:t>23</a:t>
            </a:fld>
            <a:endParaRPr lang="en-US"/>
          </a:p>
        </p:txBody>
      </p:sp>
    </p:spTree>
    <p:extLst>
      <p:ext uri="{BB962C8B-B14F-4D97-AF65-F5344CB8AC3E}">
        <p14:creationId xmlns:p14="http://schemas.microsoft.com/office/powerpoint/2010/main" val="1428195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D113CFC-C9B6-47BB-B851-AFEB569771B7}" type="slidenum">
              <a:rPr lang="en-US" smtClean="0"/>
              <a:t>24</a:t>
            </a:fld>
            <a:endParaRPr lang="en-US"/>
          </a:p>
        </p:txBody>
      </p:sp>
    </p:spTree>
    <p:extLst>
      <p:ext uri="{BB962C8B-B14F-4D97-AF65-F5344CB8AC3E}">
        <p14:creationId xmlns:p14="http://schemas.microsoft.com/office/powerpoint/2010/main" val="35562263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1A46669-0F90-48B4-BEB8-90101562D4A2}" type="datetime1">
              <a:rPr lang="en-US" smtClean="0"/>
              <a:t>8/24/2021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2F44F75-DC1B-48B6-978B-F5FB052A2076}" type="slidenum">
              <a:rPr lang="en-US" smtClean="0"/>
              <a:t>‹#›</a:t>
            </a:fld>
            <a:endParaRPr lang="en-US" dirty="0"/>
          </a:p>
        </p:txBody>
      </p:sp>
    </p:spTree>
    <p:extLst>
      <p:ext uri="{BB962C8B-B14F-4D97-AF65-F5344CB8AC3E}">
        <p14:creationId xmlns:p14="http://schemas.microsoft.com/office/powerpoint/2010/main" val="4244641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59878D2-463A-4FE3-9410-47AD48770316}" type="datetime1">
              <a:rPr lang="en-US" smtClean="0"/>
              <a:t>8/24/2021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2F44F75-DC1B-48B6-978B-F5FB052A2076}" type="slidenum">
              <a:rPr lang="en-US" smtClean="0"/>
              <a:t>‹#›</a:t>
            </a:fld>
            <a:endParaRPr lang="en-US" dirty="0"/>
          </a:p>
        </p:txBody>
      </p:sp>
    </p:spTree>
    <p:extLst>
      <p:ext uri="{BB962C8B-B14F-4D97-AF65-F5344CB8AC3E}">
        <p14:creationId xmlns:p14="http://schemas.microsoft.com/office/powerpoint/2010/main" val="3227373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712AE33-3C49-4A04-82AC-C6FB407C3192}" type="datetime1">
              <a:rPr lang="en-US" smtClean="0"/>
              <a:t>8/24/2021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2F44F75-DC1B-48B6-978B-F5FB052A2076}" type="slidenum">
              <a:rPr lang="en-US" smtClean="0"/>
              <a:t>‹#›</a:t>
            </a:fld>
            <a:endParaRPr lang="en-US" dirty="0"/>
          </a:p>
        </p:txBody>
      </p:sp>
    </p:spTree>
    <p:extLst>
      <p:ext uri="{BB962C8B-B14F-4D97-AF65-F5344CB8AC3E}">
        <p14:creationId xmlns:p14="http://schemas.microsoft.com/office/powerpoint/2010/main" val="20089821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C1E37D-08F6-4CAE-9697-A10EC7E4243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EDA3262-1014-4F7D-B4ED-B6A579AAC94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FCE8165-FD31-4C0A-901D-915697E26FBC}"/>
              </a:ext>
            </a:extLst>
          </p:cNvPr>
          <p:cNvSpPr>
            <a:spLocks noGrp="1"/>
          </p:cNvSpPr>
          <p:nvPr>
            <p:ph type="dt" sz="half" idx="10"/>
          </p:nvPr>
        </p:nvSpPr>
        <p:spPr/>
        <p:txBody>
          <a:bodyPr/>
          <a:lstStyle/>
          <a:p>
            <a:fld id="{B37CB23D-581C-408D-B78D-E7BB775DE837}" type="datetimeFigureOut">
              <a:rPr lang="en-US" smtClean="0"/>
              <a:t>8/24/2021</a:t>
            </a:fld>
            <a:endParaRPr lang="en-US"/>
          </a:p>
        </p:txBody>
      </p:sp>
      <p:sp>
        <p:nvSpPr>
          <p:cNvPr id="5" name="Footer Placeholder 4">
            <a:extLst>
              <a:ext uri="{FF2B5EF4-FFF2-40B4-BE49-F238E27FC236}">
                <a16:creationId xmlns:a16="http://schemas.microsoft.com/office/drawing/2014/main" id="{6CDE405E-E690-4705-8FE2-6372BD1F86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033512A-BD3A-4ACD-AC37-638B39DCC633}"/>
              </a:ext>
            </a:extLst>
          </p:cNvPr>
          <p:cNvSpPr>
            <a:spLocks noGrp="1"/>
          </p:cNvSpPr>
          <p:nvPr>
            <p:ph type="sldNum" sz="quarter" idx="12"/>
          </p:nvPr>
        </p:nvSpPr>
        <p:spPr/>
        <p:txBody>
          <a:bodyPr/>
          <a:lstStyle/>
          <a:p>
            <a:fld id="{20BCD90F-75C9-4982-B151-BD8A94921FD8}" type="slidenum">
              <a:rPr lang="en-US" smtClean="0"/>
              <a:t>‹#›</a:t>
            </a:fld>
            <a:endParaRPr lang="en-US"/>
          </a:p>
        </p:txBody>
      </p:sp>
    </p:spTree>
    <p:extLst>
      <p:ext uri="{BB962C8B-B14F-4D97-AF65-F5344CB8AC3E}">
        <p14:creationId xmlns:p14="http://schemas.microsoft.com/office/powerpoint/2010/main" val="14632534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1D873B-4F17-47DA-AF9B-DB1C8610292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2D1D467-FE61-4054-A0C0-F19E99AD439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EF15213-3017-40B2-B8C2-FCB4D550B3AE}"/>
              </a:ext>
            </a:extLst>
          </p:cNvPr>
          <p:cNvSpPr>
            <a:spLocks noGrp="1"/>
          </p:cNvSpPr>
          <p:nvPr>
            <p:ph type="dt" sz="half" idx="10"/>
          </p:nvPr>
        </p:nvSpPr>
        <p:spPr/>
        <p:txBody>
          <a:bodyPr/>
          <a:lstStyle/>
          <a:p>
            <a:fld id="{B37CB23D-581C-408D-B78D-E7BB775DE837}" type="datetimeFigureOut">
              <a:rPr lang="en-US" smtClean="0"/>
              <a:t>8/24/2021</a:t>
            </a:fld>
            <a:endParaRPr lang="en-US"/>
          </a:p>
        </p:txBody>
      </p:sp>
      <p:sp>
        <p:nvSpPr>
          <p:cNvPr id="5" name="Footer Placeholder 4">
            <a:extLst>
              <a:ext uri="{FF2B5EF4-FFF2-40B4-BE49-F238E27FC236}">
                <a16:creationId xmlns:a16="http://schemas.microsoft.com/office/drawing/2014/main" id="{18C2E990-F45A-458B-855B-969AB1FD73F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19A4EF-1790-4A4A-B5F3-D7DAB88ABF8D}"/>
              </a:ext>
            </a:extLst>
          </p:cNvPr>
          <p:cNvSpPr>
            <a:spLocks noGrp="1"/>
          </p:cNvSpPr>
          <p:nvPr>
            <p:ph type="sldNum" sz="quarter" idx="12"/>
          </p:nvPr>
        </p:nvSpPr>
        <p:spPr/>
        <p:txBody>
          <a:bodyPr/>
          <a:lstStyle/>
          <a:p>
            <a:fld id="{20BCD90F-75C9-4982-B151-BD8A94921FD8}" type="slidenum">
              <a:rPr lang="en-US" smtClean="0"/>
              <a:t>‹#›</a:t>
            </a:fld>
            <a:endParaRPr lang="en-US"/>
          </a:p>
        </p:txBody>
      </p:sp>
    </p:spTree>
    <p:extLst>
      <p:ext uri="{BB962C8B-B14F-4D97-AF65-F5344CB8AC3E}">
        <p14:creationId xmlns:p14="http://schemas.microsoft.com/office/powerpoint/2010/main" val="35166919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E1B8DD-EBC6-42A1-A3CB-A0A8EE8E414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EA842FE-D1EA-4893-9139-63568107AA5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2276703-9A4A-4F00-846E-1A2FFC06C47B}"/>
              </a:ext>
            </a:extLst>
          </p:cNvPr>
          <p:cNvSpPr>
            <a:spLocks noGrp="1"/>
          </p:cNvSpPr>
          <p:nvPr>
            <p:ph type="dt" sz="half" idx="10"/>
          </p:nvPr>
        </p:nvSpPr>
        <p:spPr/>
        <p:txBody>
          <a:bodyPr/>
          <a:lstStyle/>
          <a:p>
            <a:fld id="{B37CB23D-581C-408D-B78D-E7BB775DE837}" type="datetimeFigureOut">
              <a:rPr lang="en-US" smtClean="0"/>
              <a:t>8/24/2021</a:t>
            </a:fld>
            <a:endParaRPr lang="en-US"/>
          </a:p>
        </p:txBody>
      </p:sp>
      <p:sp>
        <p:nvSpPr>
          <p:cNvPr id="5" name="Footer Placeholder 4">
            <a:extLst>
              <a:ext uri="{FF2B5EF4-FFF2-40B4-BE49-F238E27FC236}">
                <a16:creationId xmlns:a16="http://schemas.microsoft.com/office/drawing/2014/main" id="{AD608CDE-A54F-4448-9D86-246AB4801D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DA03AD2-9EFD-491E-BB90-C380E0A0939D}"/>
              </a:ext>
            </a:extLst>
          </p:cNvPr>
          <p:cNvSpPr>
            <a:spLocks noGrp="1"/>
          </p:cNvSpPr>
          <p:nvPr>
            <p:ph type="sldNum" sz="quarter" idx="12"/>
          </p:nvPr>
        </p:nvSpPr>
        <p:spPr/>
        <p:txBody>
          <a:bodyPr/>
          <a:lstStyle/>
          <a:p>
            <a:fld id="{20BCD90F-75C9-4982-B151-BD8A94921FD8}" type="slidenum">
              <a:rPr lang="en-US" smtClean="0"/>
              <a:t>‹#›</a:t>
            </a:fld>
            <a:endParaRPr lang="en-US"/>
          </a:p>
        </p:txBody>
      </p:sp>
    </p:spTree>
    <p:extLst>
      <p:ext uri="{BB962C8B-B14F-4D97-AF65-F5344CB8AC3E}">
        <p14:creationId xmlns:p14="http://schemas.microsoft.com/office/powerpoint/2010/main" val="25736977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81A798-D2CE-4488-8AC8-03AED1077B3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9F9FE32-2F11-4E4A-986D-ECA140DC610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AA3691C-F511-46A2-A2EA-49E82CC6562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7425CDA-7785-4FC0-8303-09900F4E8018}"/>
              </a:ext>
            </a:extLst>
          </p:cNvPr>
          <p:cNvSpPr>
            <a:spLocks noGrp="1"/>
          </p:cNvSpPr>
          <p:nvPr>
            <p:ph type="dt" sz="half" idx="10"/>
          </p:nvPr>
        </p:nvSpPr>
        <p:spPr/>
        <p:txBody>
          <a:bodyPr/>
          <a:lstStyle/>
          <a:p>
            <a:fld id="{B37CB23D-581C-408D-B78D-E7BB775DE837}" type="datetimeFigureOut">
              <a:rPr lang="en-US" smtClean="0"/>
              <a:t>8/24/2021</a:t>
            </a:fld>
            <a:endParaRPr lang="en-US"/>
          </a:p>
        </p:txBody>
      </p:sp>
      <p:sp>
        <p:nvSpPr>
          <p:cNvPr id="6" name="Footer Placeholder 5">
            <a:extLst>
              <a:ext uri="{FF2B5EF4-FFF2-40B4-BE49-F238E27FC236}">
                <a16:creationId xmlns:a16="http://schemas.microsoft.com/office/drawing/2014/main" id="{EC79999E-10E5-470E-AACE-7D92C007C77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63842B8-427F-4CCC-BE3F-17C03504F84D}"/>
              </a:ext>
            </a:extLst>
          </p:cNvPr>
          <p:cNvSpPr>
            <a:spLocks noGrp="1"/>
          </p:cNvSpPr>
          <p:nvPr>
            <p:ph type="sldNum" sz="quarter" idx="12"/>
          </p:nvPr>
        </p:nvSpPr>
        <p:spPr/>
        <p:txBody>
          <a:bodyPr/>
          <a:lstStyle/>
          <a:p>
            <a:fld id="{20BCD90F-75C9-4982-B151-BD8A94921FD8}" type="slidenum">
              <a:rPr lang="en-US" smtClean="0"/>
              <a:t>‹#›</a:t>
            </a:fld>
            <a:endParaRPr lang="en-US"/>
          </a:p>
        </p:txBody>
      </p:sp>
    </p:spTree>
    <p:extLst>
      <p:ext uri="{BB962C8B-B14F-4D97-AF65-F5344CB8AC3E}">
        <p14:creationId xmlns:p14="http://schemas.microsoft.com/office/powerpoint/2010/main" val="3228098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6E2895-D255-43D8-8BCB-D25CCE525F9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B9A2268-3B67-44FA-86B8-9E415D5A365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892ADFE-53F5-4866-B65B-C72BFC2C732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DC2ACD2-4B09-4F4E-B7DE-E31B1467F2F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9F65A4A-AE89-48FE-99B5-3CA82AF25C1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1A1AB1F-FB93-4291-B6F7-6BF5D3F20902}"/>
              </a:ext>
            </a:extLst>
          </p:cNvPr>
          <p:cNvSpPr>
            <a:spLocks noGrp="1"/>
          </p:cNvSpPr>
          <p:nvPr>
            <p:ph type="dt" sz="half" idx="10"/>
          </p:nvPr>
        </p:nvSpPr>
        <p:spPr/>
        <p:txBody>
          <a:bodyPr/>
          <a:lstStyle/>
          <a:p>
            <a:fld id="{B37CB23D-581C-408D-B78D-E7BB775DE837}" type="datetimeFigureOut">
              <a:rPr lang="en-US" smtClean="0"/>
              <a:t>8/24/2021</a:t>
            </a:fld>
            <a:endParaRPr lang="en-US"/>
          </a:p>
        </p:txBody>
      </p:sp>
      <p:sp>
        <p:nvSpPr>
          <p:cNvPr id="8" name="Footer Placeholder 7">
            <a:extLst>
              <a:ext uri="{FF2B5EF4-FFF2-40B4-BE49-F238E27FC236}">
                <a16:creationId xmlns:a16="http://schemas.microsoft.com/office/drawing/2014/main" id="{A5698D32-0C10-4394-AF0A-27974FE41EF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9797B6B-6409-4B37-9748-E9A7AF412AFB}"/>
              </a:ext>
            </a:extLst>
          </p:cNvPr>
          <p:cNvSpPr>
            <a:spLocks noGrp="1"/>
          </p:cNvSpPr>
          <p:nvPr>
            <p:ph type="sldNum" sz="quarter" idx="12"/>
          </p:nvPr>
        </p:nvSpPr>
        <p:spPr/>
        <p:txBody>
          <a:bodyPr/>
          <a:lstStyle/>
          <a:p>
            <a:fld id="{20BCD90F-75C9-4982-B151-BD8A94921FD8}" type="slidenum">
              <a:rPr lang="en-US" smtClean="0"/>
              <a:t>‹#›</a:t>
            </a:fld>
            <a:endParaRPr lang="en-US"/>
          </a:p>
        </p:txBody>
      </p:sp>
    </p:spTree>
    <p:extLst>
      <p:ext uri="{BB962C8B-B14F-4D97-AF65-F5344CB8AC3E}">
        <p14:creationId xmlns:p14="http://schemas.microsoft.com/office/powerpoint/2010/main" val="422937274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C7FC03-2188-42FA-824D-27F8EDAF3AE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1BFC831-7E82-4522-A8FE-29A613B576A2}"/>
              </a:ext>
            </a:extLst>
          </p:cNvPr>
          <p:cNvSpPr>
            <a:spLocks noGrp="1"/>
          </p:cNvSpPr>
          <p:nvPr>
            <p:ph type="dt" sz="half" idx="10"/>
          </p:nvPr>
        </p:nvSpPr>
        <p:spPr/>
        <p:txBody>
          <a:bodyPr/>
          <a:lstStyle/>
          <a:p>
            <a:fld id="{B37CB23D-581C-408D-B78D-E7BB775DE837}" type="datetimeFigureOut">
              <a:rPr lang="en-US" smtClean="0"/>
              <a:t>8/24/2021</a:t>
            </a:fld>
            <a:endParaRPr lang="en-US"/>
          </a:p>
        </p:txBody>
      </p:sp>
      <p:sp>
        <p:nvSpPr>
          <p:cNvPr id="4" name="Footer Placeholder 3">
            <a:extLst>
              <a:ext uri="{FF2B5EF4-FFF2-40B4-BE49-F238E27FC236}">
                <a16:creationId xmlns:a16="http://schemas.microsoft.com/office/drawing/2014/main" id="{AAD88134-BDF1-4A8D-86F0-80445320662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ECF8D14-28A4-4EC6-AA0C-65199A460E7B}"/>
              </a:ext>
            </a:extLst>
          </p:cNvPr>
          <p:cNvSpPr>
            <a:spLocks noGrp="1"/>
          </p:cNvSpPr>
          <p:nvPr>
            <p:ph type="sldNum" sz="quarter" idx="12"/>
          </p:nvPr>
        </p:nvSpPr>
        <p:spPr/>
        <p:txBody>
          <a:bodyPr/>
          <a:lstStyle/>
          <a:p>
            <a:fld id="{20BCD90F-75C9-4982-B151-BD8A94921FD8}" type="slidenum">
              <a:rPr lang="en-US" smtClean="0"/>
              <a:t>‹#›</a:t>
            </a:fld>
            <a:endParaRPr lang="en-US"/>
          </a:p>
        </p:txBody>
      </p:sp>
    </p:spTree>
    <p:extLst>
      <p:ext uri="{BB962C8B-B14F-4D97-AF65-F5344CB8AC3E}">
        <p14:creationId xmlns:p14="http://schemas.microsoft.com/office/powerpoint/2010/main" val="35969461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E17A2FA-5578-44D0-A9FB-330ACF949483}"/>
              </a:ext>
            </a:extLst>
          </p:cNvPr>
          <p:cNvSpPr>
            <a:spLocks noGrp="1"/>
          </p:cNvSpPr>
          <p:nvPr>
            <p:ph type="dt" sz="half" idx="10"/>
          </p:nvPr>
        </p:nvSpPr>
        <p:spPr/>
        <p:txBody>
          <a:bodyPr/>
          <a:lstStyle/>
          <a:p>
            <a:fld id="{B37CB23D-581C-408D-B78D-E7BB775DE837}" type="datetimeFigureOut">
              <a:rPr lang="en-US" smtClean="0"/>
              <a:t>8/24/2021</a:t>
            </a:fld>
            <a:endParaRPr lang="en-US"/>
          </a:p>
        </p:txBody>
      </p:sp>
      <p:sp>
        <p:nvSpPr>
          <p:cNvPr id="3" name="Footer Placeholder 2">
            <a:extLst>
              <a:ext uri="{FF2B5EF4-FFF2-40B4-BE49-F238E27FC236}">
                <a16:creationId xmlns:a16="http://schemas.microsoft.com/office/drawing/2014/main" id="{BFB3B122-304F-4E1D-8DF2-6C5B393BF4B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548B16E-AE8D-4D8F-8CDA-31950ED87DBB}"/>
              </a:ext>
            </a:extLst>
          </p:cNvPr>
          <p:cNvSpPr>
            <a:spLocks noGrp="1"/>
          </p:cNvSpPr>
          <p:nvPr>
            <p:ph type="sldNum" sz="quarter" idx="12"/>
          </p:nvPr>
        </p:nvSpPr>
        <p:spPr/>
        <p:txBody>
          <a:bodyPr/>
          <a:lstStyle/>
          <a:p>
            <a:fld id="{20BCD90F-75C9-4982-B151-BD8A94921FD8}" type="slidenum">
              <a:rPr lang="en-US" smtClean="0"/>
              <a:t>‹#›</a:t>
            </a:fld>
            <a:endParaRPr lang="en-US"/>
          </a:p>
        </p:txBody>
      </p:sp>
    </p:spTree>
    <p:extLst>
      <p:ext uri="{BB962C8B-B14F-4D97-AF65-F5344CB8AC3E}">
        <p14:creationId xmlns:p14="http://schemas.microsoft.com/office/powerpoint/2010/main" val="193569221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DFDED8-7776-45B0-AC41-CC7500E2833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DBE1768-1721-43FC-8DAF-ACC70699147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EA875A6-1D9E-4CF2-9890-A207165A47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D09E915-7ACD-4B6F-9EC0-D1DFF47E6121}"/>
              </a:ext>
            </a:extLst>
          </p:cNvPr>
          <p:cNvSpPr>
            <a:spLocks noGrp="1"/>
          </p:cNvSpPr>
          <p:nvPr>
            <p:ph type="dt" sz="half" idx="10"/>
          </p:nvPr>
        </p:nvSpPr>
        <p:spPr/>
        <p:txBody>
          <a:bodyPr/>
          <a:lstStyle/>
          <a:p>
            <a:fld id="{B37CB23D-581C-408D-B78D-E7BB775DE837}" type="datetimeFigureOut">
              <a:rPr lang="en-US" smtClean="0"/>
              <a:t>8/24/2021</a:t>
            </a:fld>
            <a:endParaRPr lang="en-US"/>
          </a:p>
        </p:txBody>
      </p:sp>
      <p:sp>
        <p:nvSpPr>
          <p:cNvPr id="6" name="Footer Placeholder 5">
            <a:extLst>
              <a:ext uri="{FF2B5EF4-FFF2-40B4-BE49-F238E27FC236}">
                <a16:creationId xmlns:a16="http://schemas.microsoft.com/office/drawing/2014/main" id="{AA4ABD96-70D8-4DE7-A3EF-59B22420468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8960D05-BADF-4687-8571-BAA54B820135}"/>
              </a:ext>
            </a:extLst>
          </p:cNvPr>
          <p:cNvSpPr>
            <a:spLocks noGrp="1"/>
          </p:cNvSpPr>
          <p:nvPr>
            <p:ph type="sldNum" sz="quarter" idx="12"/>
          </p:nvPr>
        </p:nvSpPr>
        <p:spPr/>
        <p:txBody>
          <a:bodyPr/>
          <a:lstStyle/>
          <a:p>
            <a:fld id="{20BCD90F-75C9-4982-B151-BD8A94921FD8}" type="slidenum">
              <a:rPr lang="en-US" smtClean="0"/>
              <a:t>‹#›</a:t>
            </a:fld>
            <a:endParaRPr lang="en-US"/>
          </a:p>
        </p:txBody>
      </p:sp>
    </p:spTree>
    <p:extLst>
      <p:ext uri="{BB962C8B-B14F-4D97-AF65-F5344CB8AC3E}">
        <p14:creationId xmlns:p14="http://schemas.microsoft.com/office/powerpoint/2010/main" val="4942414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D3F9946-273E-438F-9D3B-3AFB50CA7758}" type="datetime1">
              <a:rPr lang="en-US" smtClean="0"/>
              <a:t>8/24/2021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2F44F75-DC1B-48B6-978B-F5FB052A2076}" type="slidenum">
              <a:rPr lang="en-US" smtClean="0"/>
              <a:t>‹#›</a:t>
            </a:fld>
            <a:endParaRPr lang="en-US" dirty="0"/>
          </a:p>
        </p:txBody>
      </p:sp>
    </p:spTree>
    <p:extLst>
      <p:ext uri="{BB962C8B-B14F-4D97-AF65-F5344CB8AC3E}">
        <p14:creationId xmlns:p14="http://schemas.microsoft.com/office/powerpoint/2010/main" val="368149776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E0B098-45A8-4D8E-B979-270F109C1D9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D89A035-FCC5-4DE5-8DAE-A89D7C6A5F8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E574D31-3A8A-479B-8AF8-411088EEDED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46C67E3-3B07-4F8C-ABEA-98FFA48926C3}"/>
              </a:ext>
            </a:extLst>
          </p:cNvPr>
          <p:cNvSpPr>
            <a:spLocks noGrp="1"/>
          </p:cNvSpPr>
          <p:nvPr>
            <p:ph type="dt" sz="half" idx="10"/>
          </p:nvPr>
        </p:nvSpPr>
        <p:spPr/>
        <p:txBody>
          <a:bodyPr/>
          <a:lstStyle/>
          <a:p>
            <a:fld id="{B37CB23D-581C-408D-B78D-E7BB775DE837}" type="datetimeFigureOut">
              <a:rPr lang="en-US" smtClean="0"/>
              <a:t>8/24/2021</a:t>
            </a:fld>
            <a:endParaRPr lang="en-US"/>
          </a:p>
        </p:txBody>
      </p:sp>
      <p:sp>
        <p:nvSpPr>
          <p:cNvPr id="6" name="Footer Placeholder 5">
            <a:extLst>
              <a:ext uri="{FF2B5EF4-FFF2-40B4-BE49-F238E27FC236}">
                <a16:creationId xmlns:a16="http://schemas.microsoft.com/office/drawing/2014/main" id="{49A3C8D3-B3D4-43B3-BC89-40254BA4537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3F61964-3571-4A19-8D73-50E20881C30C}"/>
              </a:ext>
            </a:extLst>
          </p:cNvPr>
          <p:cNvSpPr>
            <a:spLocks noGrp="1"/>
          </p:cNvSpPr>
          <p:nvPr>
            <p:ph type="sldNum" sz="quarter" idx="12"/>
          </p:nvPr>
        </p:nvSpPr>
        <p:spPr/>
        <p:txBody>
          <a:bodyPr/>
          <a:lstStyle/>
          <a:p>
            <a:fld id="{20BCD90F-75C9-4982-B151-BD8A94921FD8}" type="slidenum">
              <a:rPr lang="en-US" smtClean="0"/>
              <a:t>‹#›</a:t>
            </a:fld>
            <a:endParaRPr lang="en-US"/>
          </a:p>
        </p:txBody>
      </p:sp>
    </p:spTree>
    <p:extLst>
      <p:ext uri="{BB962C8B-B14F-4D97-AF65-F5344CB8AC3E}">
        <p14:creationId xmlns:p14="http://schemas.microsoft.com/office/powerpoint/2010/main" val="251437041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7E5B0-88F3-48F7-8187-44A96A54129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64B79D7-A1D7-4F63-9A49-263BCADDB47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CA22CB-9D1E-45D6-BD48-CFE7C3235ED3}"/>
              </a:ext>
            </a:extLst>
          </p:cNvPr>
          <p:cNvSpPr>
            <a:spLocks noGrp="1"/>
          </p:cNvSpPr>
          <p:nvPr>
            <p:ph type="dt" sz="half" idx="10"/>
          </p:nvPr>
        </p:nvSpPr>
        <p:spPr/>
        <p:txBody>
          <a:bodyPr/>
          <a:lstStyle/>
          <a:p>
            <a:fld id="{B37CB23D-581C-408D-B78D-E7BB775DE837}" type="datetimeFigureOut">
              <a:rPr lang="en-US" smtClean="0"/>
              <a:t>8/24/2021</a:t>
            </a:fld>
            <a:endParaRPr lang="en-US"/>
          </a:p>
        </p:txBody>
      </p:sp>
      <p:sp>
        <p:nvSpPr>
          <p:cNvPr id="5" name="Footer Placeholder 4">
            <a:extLst>
              <a:ext uri="{FF2B5EF4-FFF2-40B4-BE49-F238E27FC236}">
                <a16:creationId xmlns:a16="http://schemas.microsoft.com/office/drawing/2014/main" id="{685F6197-5856-4903-AB41-DB09660C77E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6B57CA-33E3-4C17-B719-B0D41EF2D6C4}"/>
              </a:ext>
            </a:extLst>
          </p:cNvPr>
          <p:cNvSpPr>
            <a:spLocks noGrp="1"/>
          </p:cNvSpPr>
          <p:nvPr>
            <p:ph type="sldNum" sz="quarter" idx="12"/>
          </p:nvPr>
        </p:nvSpPr>
        <p:spPr/>
        <p:txBody>
          <a:bodyPr/>
          <a:lstStyle/>
          <a:p>
            <a:fld id="{20BCD90F-75C9-4982-B151-BD8A94921FD8}" type="slidenum">
              <a:rPr lang="en-US" smtClean="0"/>
              <a:t>‹#›</a:t>
            </a:fld>
            <a:endParaRPr lang="en-US"/>
          </a:p>
        </p:txBody>
      </p:sp>
    </p:spTree>
    <p:extLst>
      <p:ext uri="{BB962C8B-B14F-4D97-AF65-F5344CB8AC3E}">
        <p14:creationId xmlns:p14="http://schemas.microsoft.com/office/powerpoint/2010/main" val="399011737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B4578BB-E262-4697-8CD4-16DFAB444CE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C9F6B31-03DB-4730-9903-FD77626EEE1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AEAEEE3-46F7-47E9-B27D-513FF9D8CC00}"/>
              </a:ext>
            </a:extLst>
          </p:cNvPr>
          <p:cNvSpPr>
            <a:spLocks noGrp="1"/>
          </p:cNvSpPr>
          <p:nvPr>
            <p:ph type="dt" sz="half" idx="10"/>
          </p:nvPr>
        </p:nvSpPr>
        <p:spPr/>
        <p:txBody>
          <a:bodyPr/>
          <a:lstStyle/>
          <a:p>
            <a:fld id="{B37CB23D-581C-408D-B78D-E7BB775DE837}" type="datetimeFigureOut">
              <a:rPr lang="en-US" smtClean="0"/>
              <a:t>8/24/2021</a:t>
            </a:fld>
            <a:endParaRPr lang="en-US"/>
          </a:p>
        </p:txBody>
      </p:sp>
      <p:sp>
        <p:nvSpPr>
          <p:cNvPr id="5" name="Footer Placeholder 4">
            <a:extLst>
              <a:ext uri="{FF2B5EF4-FFF2-40B4-BE49-F238E27FC236}">
                <a16:creationId xmlns:a16="http://schemas.microsoft.com/office/drawing/2014/main" id="{9BDDCBEE-E2E9-4CBE-9CCD-258C983C7A4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E7E2270-481A-404E-92FF-CF5FC5387CAC}"/>
              </a:ext>
            </a:extLst>
          </p:cNvPr>
          <p:cNvSpPr>
            <a:spLocks noGrp="1"/>
          </p:cNvSpPr>
          <p:nvPr>
            <p:ph type="sldNum" sz="quarter" idx="12"/>
          </p:nvPr>
        </p:nvSpPr>
        <p:spPr/>
        <p:txBody>
          <a:bodyPr/>
          <a:lstStyle/>
          <a:p>
            <a:fld id="{20BCD90F-75C9-4982-B151-BD8A94921FD8}" type="slidenum">
              <a:rPr lang="en-US" smtClean="0"/>
              <a:t>‹#›</a:t>
            </a:fld>
            <a:endParaRPr lang="en-US"/>
          </a:p>
        </p:txBody>
      </p:sp>
    </p:spTree>
    <p:extLst>
      <p:ext uri="{BB962C8B-B14F-4D97-AF65-F5344CB8AC3E}">
        <p14:creationId xmlns:p14="http://schemas.microsoft.com/office/powerpoint/2010/main" val="34180177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BDAA02B-E4B3-4DB2-9613-664A225D3CBD}" type="datetime1">
              <a:rPr lang="en-US" smtClean="0"/>
              <a:t>8/24/2021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2F44F75-DC1B-48B6-978B-F5FB052A2076}" type="slidenum">
              <a:rPr lang="en-US" smtClean="0"/>
              <a:t>‹#›</a:t>
            </a:fld>
            <a:endParaRPr lang="en-US" dirty="0"/>
          </a:p>
        </p:txBody>
      </p:sp>
    </p:spTree>
    <p:extLst>
      <p:ext uri="{BB962C8B-B14F-4D97-AF65-F5344CB8AC3E}">
        <p14:creationId xmlns:p14="http://schemas.microsoft.com/office/powerpoint/2010/main" val="23887515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D0E9A10-5708-4F9A-8729-BA26B069ABED}" type="datetime1">
              <a:rPr lang="en-US" smtClean="0"/>
              <a:t>8/24/2021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2F44F75-DC1B-48B6-978B-F5FB052A2076}" type="slidenum">
              <a:rPr lang="en-US" smtClean="0"/>
              <a:t>‹#›</a:t>
            </a:fld>
            <a:endParaRPr lang="en-US" dirty="0"/>
          </a:p>
        </p:txBody>
      </p:sp>
    </p:spTree>
    <p:extLst>
      <p:ext uri="{BB962C8B-B14F-4D97-AF65-F5344CB8AC3E}">
        <p14:creationId xmlns:p14="http://schemas.microsoft.com/office/powerpoint/2010/main" val="18190392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9AB7086-7E55-4839-991F-00086E6D8FF9}" type="datetime1">
              <a:rPr lang="en-US" smtClean="0"/>
              <a:t>8/24/2021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2F44F75-DC1B-48B6-978B-F5FB052A2076}" type="slidenum">
              <a:rPr lang="en-US" smtClean="0"/>
              <a:t>‹#›</a:t>
            </a:fld>
            <a:endParaRPr lang="en-US" dirty="0"/>
          </a:p>
        </p:txBody>
      </p:sp>
    </p:spTree>
    <p:extLst>
      <p:ext uri="{BB962C8B-B14F-4D97-AF65-F5344CB8AC3E}">
        <p14:creationId xmlns:p14="http://schemas.microsoft.com/office/powerpoint/2010/main" val="34900715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5EBFBF5-1B5F-4823-AA42-8765BD3EA18D}" type="datetime1">
              <a:rPr lang="en-US" smtClean="0"/>
              <a:t>8/24/2021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2F44F75-DC1B-48B6-978B-F5FB052A2076}" type="slidenum">
              <a:rPr lang="en-US" smtClean="0"/>
              <a:t>‹#›</a:t>
            </a:fld>
            <a:endParaRPr lang="en-US" dirty="0"/>
          </a:p>
        </p:txBody>
      </p:sp>
    </p:spTree>
    <p:extLst>
      <p:ext uri="{BB962C8B-B14F-4D97-AF65-F5344CB8AC3E}">
        <p14:creationId xmlns:p14="http://schemas.microsoft.com/office/powerpoint/2010/main" val="24686738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B375AC-56B2-426D-A054-65A6E0E67C60}" type="datetime1">
              <a:rPr lang="en-US" smtClean="0"/>
              <a:t>8/24/2021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2F44F75-DC1B-48B6-978B-F5FB052A2076}" type="slidenum">
              <a:rPr lang="en-US" smtClean="0"/>
              <a:t>‹#›</a:t>
            </a:fld>
            <a:endParaRPr lang="en-US" dirty="0"/>
          </a:p>
        </p:txBody>
      </p:sp>
    </p:spTree>
    <p:extLst>
      <p:ext uri="{BB962C8B-B14F-4D97-AF65-F5344CB8AC3E}">
        <p14:creationId xmlns:p14="http://schemas.microsoft.com/office/powerpoint/2010/main" val="33826967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0995488-0542-4590-B1C1-62730C4D5272}" type="datetime1">
              <a:rPr lang="en-US" smtClean="0"/>
              <a:t>8/24/2021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2F44F75-DC1B-48B6-978B-F5FB052A2076}" type="slidenum">
              <a:rPr lang="en-US" smtClean="0"/>
              <a:t>‹#›</a:t>
            </a:fld>
            <a:endParaRPr lang="en-US" dirty="0"/>
          </a:p>
        </p:txBody>
      </p:sp>
    </p:spTree>
    <p:extLst>
      <p:ext uri="{BB962C8B-B14F-4D97-AF65-F5344CB8AC3E}">
        <p14:creationId xmlns:p14="http://schemas.microsoft.com/office/powerpoint/2010/main" val="40801393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EE1C12C-AB50-4BE8-B583-01D67D60FD4F}" type="datetime1">
              <a:rPr lang="en-US" smtClean="0"/>
              <a:t>8/24/2021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2F44F75-DC1B-48B6-978B-F5FB052A2076}" type="slidenum">
              <a:rPr lang="en-US" smtClean="0"/>
              <a:t>‹#›</a:t>
            </a:fld>
            <a:endParaRPr lang="en-US" dirty="0"/>
          </a:p>
        </p:txBody>
      </p:sp>
    </p:spTree>
    <p:extLst>
      <p:ext uri="{BB962C8B-B14F-4D97-AF65-F5344CB8AC3E}">
        <p14:creationId xmlns:p14="http://schemas.microsoft.com/office/powerpoint/2010/main" val="24045642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5A8889-4FA8-4204-A454-23C57A3D05E4}" type="datetime1">
              <a:rPr lang="en-US" smtClean="0"/>
              <a:t>8/24/2021</a:t>
            </a:fld>
            <a:endParaRPr lang="en-US" dirty="0"/>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F44F75-DC1B-48B6-978B-F5FB052A2076}" type="slidenum">
              <a:rPr lang="en-US" smtClean="0"/>
              <a:t>‹#›</a:t>
            </a:fld>
            <a:endParaRPr lang="en-US" dirty="0"/>
          </a:p>
        </p:txBody>
      </p:sp>
    </p:spTree>
    <p:extLst>
      <p:ext uri="{BB962C8B-B14F-4D97-AF65-F5344CB8AC3E}">
        <p14:creationId xmlns:p14="http://schemas.microsoft.com/office/powerpoint/2010/main" val="30496916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2E49A80-B48C-4124-9572-19E55610F5E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C258D24-A810-4E5F-B84F-E366AB1C2C9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DD1F1D8-7151-48C9-9594-17999D69004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7CB23D-581C-408D-B78D-E7BB775DE837}" type="datetimeFigureOut">
              <a:rPr lang="en-US" smtClean="0"/>
              <a:t>8/24/2021</a:t>
            </a:fld>
            <a:endParaRPr lang="en-US"/>
          </a:p>
        </p:txBody>
      </p:sp>
      <p:sp>
        <p:nvSpPr>
          <p:cNvPr id="5" name="Footer Placeholder 4">
            <a:extLst>
              <a:ext uri="{FF2B5EF4-FFF2-40B4-BE49-F238E27FC236}">
                <a16:creationId xmlns:a16="http://schemas.microsoft.com/office/drawing/2014/main" id="{B73FC61D-8D0E-432B-98C4-C5A8BCD576E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795FB09-51BE-4776-B3E1-D768DFC6495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BCD90F-75C9-4982-B151-BD8A94921FD8}" type="slidenum">
              <a:rPr lang="en-US" smtClean="0"/>
              <a:t>‹#›</a:t>
            </a:fld>
            <a:endParaRPr lang="en-US"/>
          </a:p>
        </p:txBody>
      </p:sp>
    </p:spTree>
    <p:extLst>
      <p:ext uri="{BB962C8B-B14F-4D97-AF65-F5344CB8AC3E}">
        <p14:creationId xmlns:p14="http://schemas.microsoft.com/office/powerpoint/2010/main" val="291704222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1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https://nonprofitoregon.org/sites/default/files/NAO-Equity-Lens-Guide-2019.pdf" TargetMode="Externa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hyperlink" Target="https://nonprofitoregon.org/sites/default/files/NAO-Equity-Lens-Guide-2019.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hyperlink" Target="https://nonprofitoregon.org/sites/default/files/NAO-Equity-Lens-Guide-2019.pdf" TargetMode="Externa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nonprofitoregon.org/sites/default/files/NAO-Equity-Lens-Guide-2019.pdf" TargetMode="Externa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hyperlink" Target="https://www.raceforward.org/sites/default/files/RacialJusticeImpactAssessment_v5.pdf" TargetMode="External"/></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hyperlink" Target="https://ydekc.org/wp-content/uploads/2018/03/Tip-Sheet-Equitable-Meetings.pdf"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ydekc.org/wp-content/uploads/2018/03/Tip-Sheet-Equitable-Meetings.pdf" TargetMode="Externa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8" Type="http://schemas.openxmlformats.org/officeDocument/2006/relationships/hyperlink" Target="https://www.bmc.org/sites/default/files/documents/2020-DEI-Year-in-Review-Digital_v5.pdf" TargetMode="External"/><Relationship Id="rId3" Type="http://schemas.openxmlformats.org/officeDocument/2006/relationships/hyperlink" Target="https://dei.extension.org/extension-resource/racial-equity-impact-assessment/" TargetMode="External"/><Relationship Id="rId7" Type="http://schemas.openxmlformats.org/officeDocument/2006/relationships/hyperlink" Target="https://www.ywboston.org/our-work/dei-services/" TargetMode="External"/><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hyperlink" Target="https://www.bcg.com/capabilities/diversity-inclusion/measuring-diversity-equity-inclusion" TargetMode="External"/><Relationship Id="rId5" Type="http://schemas.openxmlformats.org/officeDocument/2006/relationships/hyperlink" Target="https://www.tbf.org/-/media/tbf/reports-and-covers/2020/ywboston_facilitating_organizational_change_lessons-from-inclusionboston.pdf" TargetMode="External"/><Relationship Id="rId4" Type="http://schemas.openxmlformats.org/officeDocument/2006/relationships/hyperlink" Target="https://www.raceforward.org/sites/default/files/RacialJusticeImpactAssessment_v5.pdf"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8" Type="http://schemas.openxmlformats.org/officeDocument/2006/relationships/hyperlink" Target="https://ydekc.org/wp-content/uploads/2018/03/Tip-Sheet-Equitable-Meetings.pdf" TargetMode="External"/><Relationship Id="rId3" Type="http://schemas.openxmlformats.org/officeDocument/2006/relationships/hyperlink" Target="https://www.thc.texas.gov/public/upload/preserve/museums/files/White_Supremacy_Culture.pdf" TargetMode="External"/><Relationship Id="rId7" Type="http://schemas.openxmlformats.org/officeDocument/2006/relationships/hyperlink" Target="https://www.raceforward.org/sites/default/files/RacialJusticeImpactAssessment_v5.pdf" TargetMode="External"/><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hyperlink" Target="https://www.shorelineschools.org/cms/lib/WA02217114/Centricity/Domain/1090/FINAL%20AND%20APPROVED%20Shoreline%20race%20and%20equity%20tool.pdf" TargetMode="External"/><Relationship Id="rId5" Type="http://schemas.openxmlformats.org/officeDocument/2006/relationships/hyperlink" Target="https://www.clark.edu/about/governance/shared-governance/EquitableDecisionMakingTool.pdf" TargetMode="External"/><Relationship Id="rId4" Type="http://schemas.openxmlformats.org/officeDocument/2006/relationships/hyperlink" Target="https://nonprofitoregon.org/sites/default/files/NAO-Equity-Lens-Guide-2019.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FE5D41DB-47E2-4780-BAD4-FA245013EE81}"/>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71020"/>
            <a:ext cx="12192000" cy="6929020"/>
          </a:xfrm>
          <a:prstGeom prst="rect">
            <a:avLst/>
          </a:prstGeom>
        </p:spPr>
      </p:pic>
      <p:sp>
        <p:nvSpPr>
          <p:cNvPr id="7" name="Rectangle 6">
            <a:extLst>
              <a:ext uri="{C183D7F6-B498-43B3-948B-1728B52AA6E4}">
                <adec:decorative xmlns:adec="http://schemas.microsoft.com/office/drawing/2017/decorative" val="1"/>
              </a:ext>
            </a:extLst>
          </p:cNvPr>
          <p:cNvSpPr/>
          <p:nvPr/>
        </p:nvSpPr>
        <p:spPr>
          <a:xfrm>
            <a:off x="1452976" y="1665421"/>
            <a:ext cx="9215022" cy="3424073"/>
          </a:xfrm>
          <a:prstGeom prst="rect">
            <a:avLst/>
          </a:prstGeom>
          <a:solidFill>
            <a:srgbClr val="006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dirty="0">
              <a:solidFill>
                <a:prstClr val="white"/>
              </a:solidFill>
              <a:latin typeface="Calibri" panose="020F0502020204030204"/>
            </a:endParaRPr>
          </a:p>
        </p:txBody>
      </p:sp>
      <p:cxnSp>
        <p:nvCxnSpPr>
          <p:cNvPr id="8" name="Straight Connector 7">
            <a:extLst>
              <a:ext uri="{C183D7F6-B498-43B3-948B-1728B52AA6E4}">
                <adec:decorative xmlns:adec="http://schemas.microsoft.com/office/drawing/2017/decorative" val="1"/>
              </a:ext>
            </a:extLst>
          </p:cNvPr>
          <p:cNvCxnSpPr>
            <a:cxnSpLocks/>
          </p:cNvCxnSpPr>
          <p:nvPr/>
        </p:nvCxnSpPr>
        <p:spPr>
          <a:xfrm>
            <a:off x="1452978" y="1702202"/>
            <a:ext cx="9215023" cy="14762"/>
          </a:xfrm>
          <a:prstGeom prst="line">
            <a:avLst/>
          </a:prstGeom>
          <a:ln w="1016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C183D7F6-B498-43B3-948B-1728B52AA6E4}">
                <adec:decorative xmlns:adec="http://schemas.microsoft.com/office/drawing/2017/decorative" val="1"/>
              </a:ext>
            </a:extLst>
          </p:cNvPr>
          <p:cNvCxnSpPr>
            <a:cxnSpLocks/>
          </p:cNvCxnSpPr>
          <p:nvPr/>
        </p:nvCxnSpPr>
        <p:spPr>
          <a:xfrm>
            <a:off x="1452978" y="5141034"/>
            <a:ext cx="9215023" cy="0"/>
          </a:xfrm>
          <a:prstGeom prst="line">
            <a:avLst/>
          </a:prstGeom>
          <a:ln w="101600">
            <a:solidFill>
              <a:schemeClr val="bg1"/>
            </a:solidFill>
          </a:ln>
        </p:spPr>
        <p:style>
          <a:lnRef idx="1">
            <a:schemeClr val="accent1"/>
          </a:lnRef>
          <a:fillRef idx="0">
            <a:schemeClr val="accent1"/>
          </a:fillRef>
          <a:effectRef idx="0">
            <a:schemeClr val="accent1"/>
          </a:effectRef>
          <a:fontRef idx="minor">
            <a:schemeClr val="tx1"/>
          </a:fontRef>
        </p:style>
      </p:cxnSp>
      <p:pic>
        <p:nvPicPr>
          <p:cNvPr id="10" name="Picture 9" descr="Health Management Associates"/>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0457" y="2583273"/>
            <a:ext cx="3252512" cy="1287994"/>
          </a:xfrm>
          <a:prstGeom prst="rect">
            <a:avLst/>
          </a:prstGeom>
        </p:spPr>
      </p:pic>
      <p:cxnSp>
        <p:nvCxnSpPr>
          <p:cNvPr id="11" name="Straight Connector 10">
            <a:extLst>
              <a:ext uri="{C183D7F6-B498-43B3-948B-1728B52AA6E4}">
                <adec:decorative xmlns:adec="http://schemas.microsoft.com/office/drawing/2017/decorative" val="1"/>
              </a:ext>
            </a:extLst>
          </p:cNvPr>
          <p:cNvCxnSpPr/>
          <p:nvPr/>
        </p:nvCxnSpPr>
        <p:spPr>
          <a:xfrm>
            <a:off x="4752969" y="2283432"/>
            <a:ext cx="0" cy="2291137"/>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3" name="Title 12" descr="Presentation Cover Sheet with Workshop Title and Meeting details"/>
          <p:cNvSpPr txBox="1">
            <a:spLocks noGrp="1"/>
          </p:cNvSpPr>
          <p:nvPr>
            <p:ph type="title" idx="4294967295"/>
          </p:nvPr>
        </p:nvSpPr>
        <p:spPr>
          <a:xfrm>
            <a:off x="5057778" y="1714138"/>
            <a:ext cx="5419293" cy="34778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defTabSz="457200">
              <a:lnSpc>
                <a:spcPct val="100000"/>
              </a:lnSpc>
              <a:spcBef>
                <a:spcPts val="0"/>
              </a:spcBef>
              <a:defRPr/>
            </a:pPr>
            <a:r>
              <a:rPr lang="en-US" sz="2000" b="1" dirty="0">
                <a:solidFill>
                  <a:schemeClr val="bg1"/>
                </a:solidFill>
                <a:latin typeface="+mn-lt"/>
                <a:ea typeface="+mn-ea"/>
                <a:cs typeface="+mn-cs"/>
              </a:rPr>
              <a:t>Diversity, Equity, and Inclusion and Strategic Planning Capacity Building Services</a:t>
            </a:r>
          </a:p>
          <a:p>
            <a:pPr defTabSz="457200">
              <a:lnSpc>
                <a:spcPct val="100000"/>
              </a:lnSpc>
              <a:spcBef>
                <a:spcPts val="0"/>
              </a:spcBef>
              <a:defRPr/>
            </a:pPr>
            <a:endParaRPr lang="en-US" sz="2000" b="1" dirty="0">
              <a:solidFill>
                <a:schemeClr val="bg1"/>
              </a:solidFill>
              <a:latin typeface="+mn-lt"/>
              <a:ea typeface="Georgia" charset="0"/>
              <a:cs typeface="Georgia" charset="0"/>
            </a:endParaRPr>
          </a:p>
          <a:p>
            <a:pPr defTabSz="457200">
              <a:lnSpc>
                <a:spcPct val="100000"/>
              </a:lnSpc>
              <a:spcBef>
                <a:spcPts val="0"/>
              </a:spcBef>
              <a:defRPr/>
            </a:pPr>
            <a:r>
              <a:rPr lang="en-US" sz="2000" b="1" u="sng" dirty="0">
                <a:solidFill>
                  <a:schemeClr val="bg1"/>
                </a:solidFill>
                <a:latin typeface="+mn-lt"/>
                <a:ea typeface="Georgia" charset="0"/>
                <a:cs typeface="Georgia" charset="0"/>
              </a:rPr>
              <a:t>STATEWIDE REHABILITATION COUNCIL </a:t>
            </a:r>
            <a:br>
              <a:rPr lang="en-US" sz="2000" b="1" u="sng" dirty="0">
                <a:solidFill>
                  <a:schemeClr val="bg1"/>
                </a:solidFill>
                <a:latin typeface="+mn-lt"/>
                <a:ea typeface="Georgia" charset="0"/>
                <a:cs typeface="Georgia" charset="0"/>
              </a:rPr>
            </a:br>
            <a:r>
              <a:rPr lang="en-US" sz="2000" b="1" dirty="0">
                <a:solidFill>
                  <a:schemeClr val="bg1"/>
                </a:solidFill>
                <a:latin typeface="+mn-lt"/>
                <a:ea typeface="Georgia" charset="0"/>
                <a:cs typeface="Georgia" charset="0"/>
              </a:rPr>
              <a:t>WORKSHOP SERIES (TASK 2, TASK 3)</a:t>
            </a:r>
          </a:p>
          <a:p>
            <a:pPr defTabSz="457200">
              <a:lnSpc>
                <a:spcPct val="100000"/>
              </a:lnSpc>
              <a:spcBef>
                <a:spcPts val="0"/>
              </a:spcBef>
              <a:defRPr/>
            </a:pPr>
            <a:endParaRPr lang="en-US" sz="2000" b="1" u="sng" dirty="0">
              <a:solidFill>
                <a:schemeClr val="bg1"/>
              </a:solidFill>
              <a:latin typeface="+mn-lt"/>
              <a:ea typeface="+mn-ea"/>
              <a:cs typeface="+mn-cs"/>
            </a:endParaRPr>
          </a:p>
          <a:p>
            <a:pPr defTabSz="457200">
              <a:lnSpc>
                <a:spcPct val="100000"/>
              </a:lnSpc>
              <a:spcBef>
                <a:spcPts val="0"/>
              </a:spcBef>
              <a:defRPr/>
            </a:pPr>
            <a:r>
              <a:rPr lang="en-US" sz="2000" b="1" u="sng" dirty="0">
                <a:solidFill>
                  <a:schemeClr val="bg1"/>
                </a:solidFill>
                <a:latin typeface="+mn-lt"/>
                <a:ea typeface="+mn-ea"/>
                <a:cs typeface="+mn-cs"/>
              </a:rPr>
              <a:t>Meeting:</a:t>
            </a:r>
            <a:r>
              <a:rPr lang="en-US" sz="2000" b="1" dirty="0">
                <a:solidFill>
                  <a:schemeClr val="bg1"/>
                </a:solidFill>
                <a:latin typeface="+mn-lt"/>
                <a:ea typeface="+mn-ea"/>
                <a:cs typeface="+mn-cs"/>
              </a:rPr>
              <a:t> </a:t>
            </a:r>
          </a:p>
          <a:p>
            <a:pPr defTabSz="457200">
              <a:lnSpc>
                <a:spcPct val="100000"/>
              </a:lnSpc>
              <a:spcBef>
                <a:spcPts val="0"/>
              </a:spcBef>
              <a:defRPr/>
            </a:pPr>
            <a:r>
              <a:rPr lang="en-US" sz="2000" b="1" dirty="0">
                <a:solidFill>
                  <a:schemeClr val="bg1"/>
                </a:solidFill>
                <a:latin typeface="+mn-lt"/>
                <a:ea typeface="+mn-ea"/>
                <a:cs typeface="+mn-cs"/>
              </a:rPr>
              <a:t>WORKSHOP #2, IN PARTNERSHIP WITH BCIL</a:t>
            </a:r>
          </a:p>
          <a:p>
            <a:pPr defTabSz="457200">
              <a:lnSpc>
                <a:spcPct val="100000"/>
              </a:lnSpc>
              <a:spcBef>
                <a:spcPts val="0"/>
              </a:spcBef>
              <a:defRPr/>
            </a:pPr>
            <a:endParaRPr lang="en-US" sz="2000" b="1" u="sng" dirty="0">
              <a:solidFill>
                <a:schemeClr val="bg1"/>
              </a:solidFill>
              <a:latin typeface="+mn-lt"/>
              <a:ea typeface="Georgia" charset="0"/>
              <a:cs typeface="Georgia" charset="0"/>
            </a:endParaRPr>
          </a:p>
          <a:p>
            <a:pPr defTabSz="457200">
              <a:lnSpc>
                <a:spcPct val="100000"/>
              </a:lnSpc>
              <a:spcBef>
                <a:spcPts val="0"/>
              </a:spcBef>
              <a:defRPr/>
            </a:pPr>
            <a:r>
              <a:rPr lang="en-US" sz="2000" b="1" u="sng" dirty="0">
                <a:solidFill>
                  <a:schemeClr val="bg1"/>
                </a:solidFill>
                <a:latin typeface="+mn-lt"/>
                <a:ea typeface="Georgia" charset="0"/>
                <a:cs typeface="Georgia" charset="0"/>
              </a:rPr>
              <a:t>Date: </a:t>
            </a:r>
          </a:p>
          <a:p>
            <a:pPr defTabSz="457200">
              <a:lnSpc>
                <a:spcPct val="100000"/>
              </a:lnSpc>
              <a:spcBef>
                <a:spcPts val="0"/>
              </a:spcBef>
              <a:defRPr/>
            </a:pPr>
            <a:r>
              <a:rPr lang="en-US" sz="2000" b="1" dirty="0">
                <a:solidFill>
                  <a:schemeClr val="bg1"/>
                </a:solidFill>
                <a:latin typeface="+mn-lt"/>
                <a:ea typeface="Georgia" charset="0"/>
                <a:cs typeface="Georgia" charset="0"/>
              </a:rPr>
              <a:t>September 2, 2021</a:t>
            </a:r>
          </a:p>
        </p:txBody>
      </p:sp>
      <p:sp>
        <p:nvSpPr>
          <p:cNvPr id="3" name="Slide Number Placeholder 2">
            <a:extLst>
              <a:ext uri="{FF2B5EF4-FFF2-40B4-BE49-F238E27FC236}">
                <a16:creationId xmlns:a16="http://schemas.microsoft.com/office/drawing/2014/main" id="{CCC9C130-1475-4EE0-BF2E-8E6A5A5F7130}"/>
              </a:ext>
            </a:extLst>
          </p:cNvPr>
          <p:cNvSpPr>
            <a:spLocks noGrp="1"/>
          </p:cNvSpPr>
          <p:nvPr>
            <p:ph type="sldNum" sz="quarter" idx="12"/>
          </p:nvPr>
        </p:nvSpPr>
        <p:spPr/>
        <p:txBody>
          <a:bodyPr/>
          <a:lstStyle/>
          <a:p>
            <a:pPr defTabSz="457200"/>
            <a:fld id="{A2F44F75-DC1B-48B6-978B-F5FB052A2076}" type="slidenum">
              <a:rPr lang="en-US">
                <a:solidFill>
                  <a:prstClr val="black"/>
                </a:solidFill>
                <a:latin typeface="Calibri" panose="020F0502020204030204"/>
              </a:rPr>
              <a:pPr defTabSz="457200"/>
              <a:t>1</a:t>
            </a:fld>
            <a:endParaRPr lang="en-US" dirty="0">
              <a:solidFill>
                <a:prstClr val="black"/>
              </a:solidFill>
              <a:latin typeface="Calibri" panose="020F0502020204030204"/>
            </a:endParaRPr>
          </a:p>
        </p:txBody>
      </p:sp>
      <p:sp>
        <p:nvSpPr>
          <p:cNvPr id="14" name="Oval 13">
            <a:extLst>
              <a:ext uri="{FF2B5EF4-FFF2-40B4-BE49-F238E27FC236}">
                <a16:creationId xmlns:a16="http://schemas.microsoft.com/office/drawing/2014/main" id="{ED3E9A6C-F861-4EEA-8D52-46636596216D}"/>
              </a:ext>
              <a:ext uri="{C183D7F6-B498-43B3-948B-1728B52AA6E4}">
                <adec:decorative xmlns:adec="http://schemas.microsoft.com/office/drawing/2017/decorative" val="1"/>
              </a:ext>
            </a:extLst>
          </p:cNvPr>
          <p:cNvSpPr/>
          <p:nvPr/>
        </p:nvSpPr>
        <p:spPr>
          <a:xfrm>
            <a:off x="2431388" y="1022507"/>
            <a:ext cx="1390650" cy="1287994"/>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2800" b="1" dirty="0">
                <a:solidFill>
                  <a:prstClr val="black"/>
                </a:solidFill>
                <a:latin typeface="Calibri" panose="020F0502020204030204"/>
              </a:rPr>
              <a:t>#2</a:t>
            </a:r>
          </a:p>
        </p:txBody>
      </p:sp>
      <p:pic>
        <p:nvPicPr>
          <p:cNvPr id="1026" name="Picture 2" descr="Boston Center for Independent Living">
            <a:extLst>
              <a:ext uri="{FF2B5EF4-FFF2-40B4-BE49-F238E27FC236}">
                <a16:creationId xmlns:a16="http://schemas.microsoft.com/office/drawing/2014/main" id="{E1E8DC72-A2B0-4FA6-8665-E90C0C9F922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71663" y="3884565"/>
            <a:ext cx="2476498" cy="5943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45385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C56321DD-79E5-438D-B3EF-DA8329B89D16}"/>
              </a:ext>
            </a:extLst>
          </p:cNvPr>
          <p:cNvSpPr>
            <a:spLocks noGrp="1"/>
          </p:cNvSpPr>
          <p:nvPr>
            <p:ph type="title"/>
          </p:nvPr>
        </p:nvSpPr>
        <p:spPr>
          <a:xfrm>
            <a:off x="808638" y="386930"/>
            <a:ext cx="9954612" cy="1188950"/>
          </a:xfrm>
        </p:spPr>
        <p:txBody>
          <a:bodyPr vert="horz" lIns="91440" tIns="45720" rIns="91440" bIns="45720" rtlCol="0" anchor="b">
            <a:noAutofit/>
          </a:bodyPr>
          <a:lstStyle/>
          <a:p>
            <a:r>
              <a:rPr lang="en-US" kern="1200" dirty="0">
                <a:solidFill>
                  <a:schemeClr val="tx1"/>
                </a:solidFill>
                <a:latin typeface="+mj-lt"/>
                <a:ea typeface="+mj-ea"/>
                <a:cs typeface="+mj-cs"/>
              </a:rPr>
              <a:t>White Supremacy Culture- Jones and Okun</a:t>
            </a:r>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35CAC8B9-CBFB-4C19-9740-88A7061ED0B8}"/>
              </a:ext>
            </a:extLst>
          </p:cNvPr>
          <p:cNvSpPr>
            <a:spLocks noGrp="1"/>
          </p:cNvSpPr>
          <p:nvPr>
            <p:ph sz="half" idx="1"/>
          </p:nvPr>
        </p:nvSpPr>
        <p:spPr>
          <a:xfrm>
            <a:off x="793660" y="2203079"/>
            <a:ext cx="10143668" cy="3831961"/>
          </a:xfrm>
        </p:spPr>
        <p:txBody>
          <a:bodyPr vert="horz" lIns="91440" tIns="45720" rIns="91440" bIns="45720" rtlCol="0" anchor="ctr">
            <a:normAutofit/>
          </a:bodyPr>
          <a:lstStyle/>
          <a:p>
            <a:endParaRPr lang="en-US" sz="2200" dirty="0"/>
          </a:p>
          <a:p>
            <a:pPr marL="457200" indent="-457200">
              <a:buFont typeface="+mj-lt"/>
              <a:buAutoNum type="arabicPeriod"/>
            </a:pPr>
            <a:r>
              <a:rPr lang="en-US" sz="2200" dirty="0"/>
              <a:t>In this article, Jones and Okun explore how “workplace culture” as prioritized at most organizations is rooted in white culture and maintaining white power.</a:t>
            </a:r>
          </a:p>
          <a:p>
            <a:pPr indent="-457200">
              <a:buFont typeface="+mj-lt"/>
              <a:buAutoNum type="arabicPeriod"/>
            </a:pPr>
            <a:endParaRPr lang="en-US" sz="2200" dirty="0"/>
          </a:p>
          <a:p>
            <a:pPr marL="457200" indent="-457200">
              <a:buFont typeface="+mj-lt"/>
              <a:buAutoNum type="arabicPeriod"/>
            </a:pPr>
            <a:r>
              <a:rPr lang="en-US" sz="2200" dirty="0"/>
              <a:t>They show how many of these values are used to unknowingly or intentionally suppress the voices and contributions BIPOC and other marginalized communities.</a:t>
            </a:r>
          </a:p>
          <a:p>
            <a:pPr indent="-457200">
              <a:buFont typeface="+mj-lt"/>
              <a:buAutoNum type="arabicPeriod"/>
            </a:pPr>
            <a:endParaRPr lang="en-US" sz="2200" dirty="0"/>
          </a:p>
          <a:p>
            <a:pPr marL="457200" indent="-457200">
              <a:buFont typeface="+mj-lt"/>
              <a:buAutoNum type="arabicPeriod"/>
            </a:pPr>
            <a:r>
              <a:rPr lang="en-US" sz="2200" dirty="0"/>
              <a:t>This is not to say these values can never be useful in our work. Instead, the authors challenge us to also see the flaws in prioritizing these values before everything else.</a:t>
            </a:r>
          </a:p>
          <a:p>
            <a:pPr lvl="1"/>
            <a:endParaRPr lang="en-US" sz="2200" dirty="0"/>
          </a:p>
          <a:p>
            <a:pPr lvl="1"/>
            <a:endParaRPr lang="en-US" sz="2200" dirty="0"/>
          </a:p>
        </p:txBody>
      </p:sp>
    </p:spTree>
    <p:extLst>
      <p:ext uri="{BB962C8B-B14F-4D97-AF65-F5344CB8AC3E}">
        <p14:creationId xmlns:p14="http://schemas.microsoft.com/office/powerpoint/2010/main" val="12755153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C608BEB-860E-4094-8511-78603564A7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050" cy="685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7AA0344-E1CE-43E2-9AAA-E0248E14F362}"/>
              </a:ext>
            </a:extLst>
          </p:cNvPr>
          <p:cNvSpPr>
            <a:spLocks noGrp="1"/>
          </p:cNvSpPr>
          <p:nvPr>
            <p:ph type="title"/>
          </p:nvPr>
        </p:nvSpPr>
        <p:spPr>
          <a:xfrm>
            <a:off x="838200" y="1412488"/>
            <a:ext cx="2899189" cy="4363844"/>
          </a:xfrm>
        </p:spPr>
        <p:txBody>
          <a:bodyPr anchor="t">
            <a:normAutofit/>
          </a:bodyPr>
          <a:lstStyle/>
          <a:p>
            <a:r>
              <a:rPr lang="en-US" sz="4800" b="1" dirty="0">
                <a:solidFill>
                  <a:srgbClr val="FFFFFF"/>
                </a:solidFill>
              </a:rPr>
              <a:t>White Supremacy Values</a:t>
            </a:r>
          </a:p>
        </p:txBody>
      </p:sp>
      <p:sp>
        <p:nvSpPr>
          <p:cNvPr id="3" name="Content Placeholder 2">
            <a:extLst>
              <a:ext uri="{FF2B5EF4-FFF2-40B4-BE49-F238E27FC236}">
                <a16:creationId xmlns:a16="http://schemas.microsoft.com/office/drawing/2014/main" id="{CD90BC90-F3B7-47E2-8DDB-12D9E816499B}"/>
              </a:ext>
            </a:extLst>
          </p:cNvPr>
          <p:cNvSpPr>
            <a:spLocks noGrp="1"/>
          </p:cNvSpPr>
          <p:nvPr>
            <p:ph sz="half" idx="1"/>
          </p:nvPr>
        </p:nvSpPr>
        <p:spPr>
          <a:xfrm>
            <a:off x="4424861" y="1851181"/>
            <a:ext cx="3427283" cy="4363844"/>
          </a:xfrm>
        </p:spPr>
        <p:txBody>
          <a:bodyPr>
            <a:normAutofit/>
          </a:bodyPr>
          <a:lstStyle/>
          <a:p>
            <a:pPr marL="457200" lvl="1" indent="0" algn="ctr">
              <a:buNone/>
            </a:pPr>
            <a:r>
              <a:rPr lang="en-US" u="sng" dirty="0"/>
              <a:t>Column 1</a:t>
            </a:r>
          </a:p>
          <a:p>
            <a:pPr marL="457200" lvl="1" indent="0">
              <a:buNone/>
            </a:pPr>
            <a:endParaRPr lang="en-US" dirty="0"/>
          </a:p>
          <a:p>
            <a:pPr marL="914400" lvl="1" indent="-457200">
              <a:buFont typeface="+mj-lt"/>
              <a:buAutoNum type="arabicPeriod"/>
            </a:pPr>
            <a:r>
              <a:rPr lang="en-US" dirty="0"/>
              <a:t>Perfectionism</a:t>
            </a:r>
          </a:p>
          <a:p>
            <a:pPr marL="914400" lvl="1" indent="-457200">
              <a:buFont typeface="+mj-lt"/>
              <a:buAutoNum type="arabicPeriod"/>
            </a:pPr>
            <a:r>
              <a:rPr lang="en-US" dirty="0"/>
              <a:t>Sense of Urgency</a:t>
            </a:r>
          </a:p>
          <a:p>
            <a:pPr marL="914400" lvl="1" indent="-457200">
              <a:buFont typeface="+mj-lt"/>
              <a:buAutoNum type="arabicPeriod"/>
            </a:pPr>
            <a:r>
              <a:rPr lang="en-US" dirty="0"/>
              <a:t>Defensiveness</a:t>
            </a:r>
          </a:p>
          <a:p>
            <a:pPr marL="914400" lvl="1" indent="-457200">
              <a:buFont typeface="+mj-lt"/>
              <a:buAutoNum type="arabicPeriod"/>
            </a:pPr>
            <a:r>
              <a:rPr lang="en-US" dirty="0"/>
              <a:t>Quantity over Quality</a:t>
            </a:r>
          </a:p>
          <a:p>
            <a:pPr marL="914400" lvl="1" indent="-457200">
              <a:buFont typeface="+mj-lt"/>
              <a:buAutoNum type="arabicPeriod"/>
            </a:pPr>
            <a:r>
              <a:rPr lang="en-US" dirty="0"/>
              <a:t>Worship of the Written Word</a:t>
            </a:r>
          </a:p>
          <a:p>
            <a:pPr marL="914400" lvl="1" indent="-457200">
              <a:buFont typeface="+mj-lt"/>
              <a:buAutoNum type="arabicPeriod"/>
            </a:pPr>
            <a:r>
              <a:rPr lang="en-US" dirty="0"/>
              <a:t>Paternalism</a:t>
            </a:r>
          </a:p>
          <a:p>
            <a:pPr marL="914400" lvl="1" indent="-457200">
              <a:buFont typeface="+mj-lt"/>
              <a:buAutoNum type="arabicPeriod"/>
            </a:pPr>
            <a:r>
              <a:rPr lang="en-US" dirty="0"/>
              <a:t>Either/Or Thinking</a:t>
            </a:r>
          </a:p>
          <a:p>
            <a:endParaRPr lang="en-US" sz="2000" dirty="0"/>
          </a:p>
        </p:txBody>
      </p:sp>
      <p:cxnSp>
        <p:nvCxnSpPr>
          <p:cNvPr id="11" name="Straight Connector 10">
            <a:extLst>
              <a:ext uri="{FF2B5EF4-FFF2-40B4-BE49-F238E27FC236}">
                <a16:creationId xmlns:a16="http://schemas.microsoft.com/office/drawing/2014/main" id="{1F16A8D4-FE87-4604-88B2-394B5D1EB4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29871" y="1412488"/>
            <a:ext cx="0" cy="3657600"/>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4" name="Content Placeholder 3">
            <a:extLst>
              <a:ext uri="{FF2B5EF4-FFF2-40B4-BE49-F238E27FC236}">
                <a16:creationId xmlns:a16="http://schemas.microsoft.com/office/drawing/2014/main" id="{7130BECA-E500-4B90-BF61-0E52D01C4273}"/>
              </a:ext>
            </a:extLst>
          </p:cNvPr>
          <p:cNvSpPr>
            <a:spLocks noGrp="1"/>
          </p:cNvSpPr>
          <p:nvPr>
            <p:ph sz="half" idx="2"/>
          </p:nvPr>
        </p:nvSpPr>
        <p:spPr>
          <a:xfrm>
            <a:off x="8533797" y="1854278"/>
            <a:ext cx="3197701" cy="4363844"/>
          </a:xfrm>
        </p:spPr>
        <p:txBody>
          <a:bodyPr>
            <a:normAutofit/>
          </a:bodyPr>
          <a:lstStyle/>
          <a:p>
            <a:pPr marL="457200" lvl="1" indent="0" algn="ctr">
              <a:buNone/>
            </a:pPr>
            <a:r>
              <a:rPr lang="en-US" u="sng" dirty="0"/>
              <a:t>Column 2</a:t>
            </a:r>
          </a:p>
          <a:p>
            <a:pPr marL="457200" lvl="1" indent="0">
              <a:buNone/>
            </a:pPr>
            <a:endParaRPr lang="en-US" dirty="0"/>
          </a:p>
          <a:p>
            <a:pPr marL="914400" lvl="1" indent="-457200">
              <a:buFont typeface="+mj-lt"/>
              <a:buAutoNum type="arabicPeriod" startAt="8"/>
            </a:pPr>
            <a:r>
              <a:rPr lang="en-US" dirty="0"/>
              <a:t>Power Hoarding</a:t>
            </a:r>
          </a:p>
          <a:p>
            <a:pPr marL="914400" lvl="1" indent="-457200">
              <a:buFont typeface="+mj-lt"/>
              <a:buAutoNum type="arabicPeriod" startAt="8"/>
            </a:pPr>
            <a:r>
              <a:rPr lang="en-US" dirty="0"/>
              <a:t>Fear of Open Conflict</a:t>
            </a:r>
          </a:p>
          <a:p>
            <a:pPr marL="914400" lvl="1" indent="-457200">
              <a:buFont typeface="+mj-lt"/>
              <a:buAutoNum type="arabicPeriod" startAt="8"/>
            </a:pPr>
            <a:r>
              <a:rPr lang="en-US" dirty="0"/>
              <a:t>Individualism</a:t>
            </a:r>
          </a:p>
          <a:p>
            <a:pPr marL="914400" lvl="1" indent="-457200">
              <a:buFont typeface="+mj-lt"/>
              <a:buAutoNum type="arabicPeriod" startAt="8"/>
            </a:pPr>
            <a:r>
              <a:rPr lang="en-US" dirty="0"/>
              <a:t>Progress is Bigger, More</a:t>
            </a:r>
          </a:p>
          <a:p>
            <a:pPr marL="914400" lvl="1" indent="-457200">
              <a:buFont typeface="+mj-lt"/>
              <a:buAutoNum type="arabicPeriod" startAt="8"/>
            </a:pPr>
            <a:r>
              <a:rPr lang="en-US" dirty="0"/>
              <a:t>Objectivity</a:t>
            </a:r>
          </a:p>
          <a:p>
            <a:pPr marL="914400" lvl="1" indent="-457200">
              <a:buFont typeface="+mj-lt"/>
              <a:buAutoNum type="arabicPeriod" startAt="8"/>
            </a:pPr>
            <a:r>
              <a:rPr lang="en-US" dirty="0"/>
              <a:t>Right to Comfort</a:t>
            </a:r>
          </a:p>
          <a:p>
            <a:endParaRPr lang="en-US" sz="2000" dirty="0"/>
          </a:p>
        </p:txBody>
      </p:sp>
      <p:sp>
        <p:nvSpPr>
          <p:cNvPr id="5" name="TextBox 4">
            <a:extLst>
              <a:ext uri="{FF2B5EF4-FFF2-40B4-BE49-F238E27FC236}">
                <a16:creationId xmlns:a16="http://schemas.microsoft.com/office/drawing/2014/main" id="{B0D1F9E5-5842-4E47-8260-CE8394861F01}"/>
              </a:ext>
            </a:extLst>
          </p:cNvPr>
          <p:cNvSpPr txBox="1"/>
          <p:nvPr/>
        </p:nvSpPr>
        <p:spPr>
          <a:xfrm>
            <a:off x="4486940" y="404037"/>
            <a:ext cx="673040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rPr>
              <a:t>This slide has two column</a:t>
            </a:r>
            <a:r>
              <a:rPr lang="en-US" sz="2400" b="1" dirty="0">
                <a:solidFill>
                  <a:prstClr val="black"/>
                </a:solidFill>
                <a:latin typeface="Calibri" panose="020F0502020204030204"/>
              </a:rPr>
              <a:t>s. A total of </a:t>
            </a:r>
            <a:r>
              <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rPr>
              <a:t>13 White Supremacy values are listed in these two columns.  </a:t>
            </a:r>
          </a:p>
        </p:txBody>
      </p:sp>
    </p:spTree>
    <p:extLst>
      <p:ext uri="{BB962C8B-B14F-4D97-AF65-F5344CB8AC3E}">
        <p14:creationId xmlns:p14="http://schemas.microsoft.com/office/powerpoint/2010/main" val="14941668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8" name="Rectangle 42">
            <a:extLst>
              <a:ext uri="{FF2B5EF4-FFF2-40B4-BE49-F238E27FC236}">
                <a16:creationId xmlns:a16="http://schemas.microsoft.com/office/drawing/2014/main" id="{3AD318CC-E2A8-4E27-9548-A047A78999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34238710-BDB7-46C2-80F2-779E3BEA5EAA}"/>
              </a:ext>
            </a:extLst>
          </p:cNvPr>
          <p:cNvSpPr>
            <a:spLocks noGrp="1"/>
          </p:cNvSpPr>
          <p:nvPr>
            <p:ph type="title"/>
          </p:nvPr>
        </p:nvSpPr>
        <p:spPr>
          <a:xfrm>
            <a:off x="423948" y="1032217"/>
            <a:ext cx="3796306" cy="2891197"/>
          </a:xfrm>
        </p:spPr>
        <p:txBody>
          <a:bodyPr vert="horz" lIns="91440" tIns="45720" rIns="91440" bIns="45720" rtlCol="0" anchor="t">
            <a:normAutofit fontScale="90000"/>
          </a:bodyPr>
          <a:lstStyle/>
          <a:p>
            <a:r>
              <a:rPr lang="en-US" sz="4000" b="1" kern="1200" dirty="0">
                <a:solidFill>
                  <a:schemeClr val="tx1"/>
                </a:solidFill>
                <a:latin typeface="+mj-lt"/>
                <a:ea typeface="+mj-ea"/>
                <a:cs typeface="+mj-cs"/>
              </a:rPr>
              <a:t>Sense of Urgency</a:t>
            </a:r>
            <a:br>
              <a:rPr lang="en-US" sz="3000" b="1" kern="1200" dirty="0">
                <a:solidFill>
                  <a:schemeClr val="tx1"/>
                </a:solidFill>
                <a:latin typeface="+mj-lt"/>
                <a:ea typeface="+mj-ea"/>
                <a:cs typeface="+mj-cs"/>
              </a:rPr>
            </a:br>
            <a:br>
              <a:rPr lang="en-US" sz="3000" kern="1200" dirty="0">
                <a:solidFill>
                  <a:schemeClr val="tx1"/>
                </a:solidFill>
                <a:latin typeface="+mj-lt"/>
                <a:ea typeface="+mj-ea"/>
                <a:cs typeface="+mj-cs"/>
              </a:rPr>
            </a:br>
            <a:r>
              <a:rPr lang="en-US" sz="3000" kern="1200" dirty="0">
                <a:solidFill>
                  <a:schemeClr val="tx1"/>
                </a:solidFill>
                <a:latin typeface="+mj-lt"/>
                <a:ea typeface="+mj-ea"/>
                <a:cs typeface="+mj-cs"/>
              </a:rPr>
              <a:t>This slide lists four antidotes to sense of urgency, located to the right of this box. </a:t>
            </a:r>
            <a:br>
              <a:rPr lang="en-US" sz="3000" kern="1200" dirty="0">
                <a:solidFill>
                  <a:schemeClr val="tx1"/>
                </a:solidFill>
                <a:latin typeface="+mj-lt"/>
                <a:ea typeface="+mj-ea"/>
                <a:cs typeface="+mj-cs"/>
              </a:rPr>
            </a:br>
            <a:endParaRPr lang="en-US" sz="3000" kern="1200" dirty="0">
              <a:solidFill>
                <a:schemeClr val="tx1"/>
              </a:solidFill>
              <a:latin typeface="+mj-lt"/>
              <a:ea typeface="+mj-ea"/>
              <a:cs typeface="+mj-cs"/>
            </a:endParaRPr>
          </a:p>
        </p:txBody>
      </p:sp>
      <p:grpSp>
        <p:nvGrpSpPr>
          <p:cNvPr id="59" name="Group 44">
            <a:extLst>
              <a:ext uri="{FF2B5EF4-FFF2-40B4-BE49-F238E27FC236}">
                <a16:creationId xmlns:a16="http://schemas.microsoft.com/office/drawing/2014/main" id="{B14B560F-9DD7-4302-A60B-EBD3EF59B0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09667" y="4415246"/>
            <a:ext cx="11982332" cy="2087795"/>
            <a:chOff x="143163" y="5763486"/>
            <a:chExt cx="11982332" cy="739555"/>
          </a:xfrm>
        </p:grpSpPr>
        <p:sp>
          <p:nvSpPr>
            <p:cNvPr id="46" name="Rectangle 45">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357444" y="5763486"/>
              <a:ext cx="11768051" cy="73955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60" name="Straight Connector 46">
              <a:extLst>
                <a:ext uri="{FF2B5EF4-FFF2-40B4-BE49-F238E27FC236}">
                  <a16:creationId xmlns:a16="http://schemas.microsoft.com/office/drawing/2014/main" id="{C21D6966-343E-49AC-A026-D2497E0C3CA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143163" y="5763486"/>
              <a:ext cx="1" cy="739555"/>
            </a:xfrm>
            <a:prstGeom prst="line">
              <a:avLst/>
            </a:prstGeom>
            <a:ln w="1778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61" name="Rectangle 48">
            <a:extLst>
              <a:ext uri="{FF2B5EF4-FFF2-40B4-BE49-F238E27FC236}">
                <a16:creationId xmlns:a16="http://schemas.microsoft.com/office/drawing/2014/main" id="{2C1BBA94-3F40-40AA-8BB9-E69E25E537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3706" y="587829"/>
            <a:ext cx="6505300" cy="568234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2" name="Title 1">
            <a:extLst>
              <a:ext uri="{FF2B5EF4-FFF2-40B4-BE49-F238E27FC236}">
                <a16:creationId xmlns:a16="http://schemas.microsoft.com/office/drawing/2014/main" id="{C85EB3A0-B3FE-4BAF-A330-0FC20B923644}"/>
              </a:ext>
            </a:extLst>
          </p:cNvPr>
          <p:cNvSpPr txBox="1">
            <a:spLocks/>
          </p:cNvSpPr>
          <p:nvPr/>
        </p:nvSpPr>
        <p:spPr>
          <a:xfrm>
            <a:off x="5656218" y="587829"/>
            <a:ext cx="5542387" cy="4708071"/>
          </a:xfrm>
          <a:prstGeom prst="rect">
            <a:avLst/>
          </a:prstGeom>
        </p:spPr>
        <p:txBody>
          <a:bodyPr vert="horz" lIns="91440" tIns="45720" rIns="91440" bIns="45720" rtlCol="0" anchor="t">
            <a:normAutofit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600"/>
              </a:spcAft>
              <a:buClrTx/>
              <a:buSzTx/>
              <a:buFontTx/>
              <a:buNone/>
              <a:tabLst/>
              <a:defRPr/>
            </a:pPr>
            <a:r>
              <a:rPr kumimoji="0" lang="en-US" sz="3000" b="0" i="0" u="none" strike="noStrike" kern="1200" cap="none" spc="0" normalizeH="0" baseline="0" noProof="0" dirty="0">
                <a:ln>
                  <a:noFill/>
                </a:ln>
                <a:solidFill>
                  <a:prstClr val="black"/>
                </a:solidFill>
                <a:effectLst/>
                <a:uLnTx/>
                <a:uFillTx/>
                <a:latin typeface="Calibri" panose="020F0502020204030204"/>
                <a:ea typeface="+mj-ea"/>
                <a:cs typeface="+mj-cs"/>
              </a:rPr>
              <a:t>Antidotes:</a:t>
            </a:r>
          </a:p>
          <a:p>
            <a:pPr marL="0" marR="0" lvl="0" indent="-228600" algn="l" defTabSz="914400" rtl="0" eaLnBrk="1" fontAlgn="auto" latinLnBrk="0" hangingPunct="1">
              <a:lnSpc>
                <a:spcPct val="90000"/>
              </a:lnSpc>
              <a:spcBef>
                <a:spcPct val="0"/>
              </a:spcBef>
              <a:spcAft>
                <a:spcPts val="600"/>
              </a:spcAft>
              <a:buClrTx/>
              <a:buSzTx/>
              <a:buFont typeface="Arial" panose="020B0604020202020204" pitchFamily="34" charset="0"/>
              <a:buChar char="•"/>
              <a:tabLst/>
              <a:defRPr/>
            </a:pPr>
            <a:endParaRPr kumimoji="0" lang="en-US" sz="2200" b="0" i="0" u="none" strike="noStrike" kern="1200" cap="none" spc="0" normalizeH="0" baseline="0" noProof="0" dirty="0">
              <a:ln>
                <a:noFill/>
              </a:ln>
              <a:solidFill>
                <a:prstClr val="black"/>
              </a:solidFill>
              <a:effectLst/>
              <a:uLnTx/>
              <a:uFillTx/>
              <a:latin typeface="Calibri" panose="020F0502020204030204"/>
              <a:ea typeface="+mj-ea"/>
              <a:cs typeface="+mj-cs"/>
            </a:endParaRPr>
          </a:p>
          <a:p>
            <a:pPr marL="571500" marR="0" lvl="0" indent="-514350" algn="l" defTabSz="914400" rtl="0" eaLnBrk="1" fontAlgn="auto" latinLnBrk="0" hangingPunct="1">
              <a:lnSpc>
                <a:spcPct val="90000"/>
              </a:lnSpc>
              <a:spcBef>
                <a:spcPct val="0"/>
              </a:spcBef>
              <a:spcAft>
                <a:spcPts val="600"/>
              </a:spcAft>
              <a:buClrTx/>
              <a:buSzTx/>
              <a:buFont typeface="+mj-lt"/>
              <a:buAutoNum type="arabicPeriod"/>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j-ea"/>
                <a:cs typeface="+mj-cs"/>
              </a:rPr>
              <a:t>Realistic workplans. </a:t>
            </a:r>
          </a:p>
          <a:p>
            <a:pPr marL="571500" marR="0" lvl="0" indent="-514350" algn="l" defTabSz="914400" rtl="0" eaLnBrk="1" fontAlgn="auto" latinLnBrk="0" hangingPunct="1">
              <a:lnSpc>
                <a:spcPct val="90000"/>
              </a:lnSpc>
              <a:spcBef>
                <a:spcPct val="0"/>
              </a:spcBef>
              <a:spcAft>
                <a:spcPts val="600"/>
              </a:spcAft>
              <a:buClrTx/>
              <a:buSzTx/>
              <a:buFont typeface="+mj-lt"/>
              <a:buAutoNum type="arabicPeriod"/>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j-ea"/>
                <a:cs typeface="+mj-cs"/>
              </a:rPr>
              <a:t>Leadership which understands that things take longer than anyone expects.</a:t>
            </a:r>
          </a:p>
          <a:p>
            <a:pPr marL="571500" marR="0" lvl="0" indent="-514350" algn="l" defTabSz="914400" rtl="0" eaLnBrk="1" fontAlgn="auto" latinLnBrk="0" hangingPunct="1">
              <a:lnSpc>
                <a:spcPct val="90000"/>
              </a:lnSpc>
              <a:spcBef>
                <a:spcPct val="0"/>
              </a:spcBef>
              <a:spcAft>
                <a:spcPts val="600"/>
              </a:spcAft>
              <a:buClrTx/>
              <a:buSzTx/>
              <a:buFont typeface="+mj-lt"/>
              <a:buAutoNum type="arabicPeriod"/>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j-ea"/>
                <a:cs typeface="+mj-cs"/>
              </a:rPr>
              <a:t>Discuss and plan for what it means to set goals of inclusivity and diversity. </a:t>
            </a:r>
          </a:p>
          <a:p>
            <a:pPr marL="571500" marR="0" lvl="0" indent="-514350" algn="l" defTabSz="914400" rtl="0" eaLnBrk="1" fontAlgn="auto" latinLnBrk="0" hangingPunct="1">
              <a:lnSpc>
                <a:spcPct val="90000"/>
              </a:lnSpc>
              <a:spcBef>
                <a:spcPct val="0"/>
              </a:spcBef>
              <a:spcAft>
                <a:spcPts val="600"/>
              </a:spcAft>
              <a:buClrTx/>
              <a:buSzTx/>
              <a:buFont typeface="+mj-lt"/>
              <a:buAutoNum type="arabicPeriod"/>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j-ea"/>
                <a:cs typeface="+mj-cs"/>
              </a:rPr>
              <a:t>Learn from experience how long things take.</a:t>
            </a:r>
            <a:br>
              <a:rPr kumimoji="0" lang="en-US" sz="2000" b="0" i="0" u="none" strike="noStrike" kern="1200" cap="none" spc="0" normalizeH="0" baseline="0" noProof="0" dirty="0">
                <a:ln>
                  <a:noFill/>
                </a:ln>
                <a:solidFill>
                  <a:prstClr val="black"/>
                </a:solidFill>
                <a:effectLst/>
                <a:uLnTx/>
                <a:uFillTx/>
                <a:latin typeface="Calibri" panose="020F0502020204030204"/>
                <a:ea typeface="+mj-ea"/>
                <a:cs typeface="+mj-cs"/>
              </a:rPr>
            </a:br>
            <a:endParaRPr kumimoji="0" lang="en-US" sz="2000" b="0" i="0" u="none" strike="noStrike" kern="1200" cap="none" spc="0" normalizeH="0" baseline="0" noProof="0" dirty="0">
              <a:ln>
                <a:noFill/>
              </a:ln>
              <a:solidFill>
                <a:prstClr val="black"/>
              </a:solidFill>
              <a:effectLst/>
              <a:uLnTx/>
              <a:uFillTx/>
              <a:latin typeface="Calibri" panose="020F0502020204030204"/>
              <a:ea typeface="+mj-ea"/>
              <a:cs typeface="+mj-cs"/>
            </a:endParaRPr>
          </a:p>
        </p:txBody>
      </p:sp>
    </p:spTree>
    <p:extLst>
      <p:ext uri="{BB962C8B-B14F-4D97-AF65-F5344CB8AC3E}">
        <p14:creationId xmlns:p14="http://schemas.microsoft.com/office/powerpoint/2010/main" val="33158071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8" name="Rectangle 42">
            <a:extLst>
              <a:ext uri="{FF2B5EF4-FFF2-40B4-BE49-F238E27FC236}">
                <a16:creationId xmlns:a16="http://schemas.microsoft.com/office/drawing/2014/main" id="{3AD318CC-E2A8-4E27-9548-A047A78999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34238710-BDB7-46C2-80F2-779E3BEA5EAA}"/>
              </a:ext>
            </a:extLst>
          </p:cNvPr>
          <p:cNvSpPr>
            <a:spLocks noGrp="1"/>
          </p:cNvSpPr>
          <p:nvPr>
            <p:ph type="title"/>
          </p:nvPr>
        </p:nvSpPr>
        <p:spPr>
          <a:xfrm>
            <a:off x="541524" y="1369973"/>
            <a:ext cx="4260327" cy="2690949"/>
          </a:xfrm>
        </p:spPr>
        <p:txBody>
          <a:bodyPr vert="horz" lIns="91440" tIns="45720" rIns="91440" bIns="45720" rtlCol="0" anchor="t">
            <a:normAutofit fontScale="90000"/>
          </a:bodyPr>
          <a:lstStyle/>
          <a:p>
            <a:r>
              <a:rPr lang="en-US" sz="4000" b="1" kern="1200" dirty="0">
                <a:solidFill>
                  <a:schemeClr val="tx1"/>
                </a:solidFill>
                <a:latin typeface="+mj-lt"/>
                <a:ea typeface="+mj-ea"/>
                <a:cs typeface="+mj-cs"/>
              </a:rPr>
              <a:t>Quantity over Quality</a:t>
            </a:r>
            <a:br>
              <a:rPr lang="en-US" sz="3600" b="1" kern="1200" dirty="0">
                <a:solidFill>
                  <a:schemeClr val="tx1"/>
                </a:solidFill>
                <a:latin typeface="+mj-lt"/>
                <a:ea typeface="+mj-ea"/>
                <a:cs typeface="+mj-cs"/>
              </a:rPr>
            </a:br>
            <a:br>
              <a:rPr lang="en-US" sz="3600" b="1" kern="1200" dirty="0">
                <a:solidFill>
                  <a:schemeClr val="tx1"/>
                </a:solidFill>
                <a:latin typeface="+mj-lt"/>
                <a:ea typeface="+mj-ea"/>
                <a:cs typeface="+mj-cs"/>
              </a:rPr>
            </a:br>
            <a:r>
              <a:rPr lang="en-US" sz="3000" kern="1200" dirty="0">
                <a:solidFill>
                  <a:schemeClr val="tx1"/>
                </a:solidFill>
                <a:latin typeface="+mj-lt"/>
                <a:ea typeface="+mj-ea"/>
                <a:cs typeface="+mj-cs"/>
              </a:rPr>
              <a:t>This slide lists five antidotes to quantity over quality, located to the right of this box. </a:t>
            </a:r>
            <a:br>
              <a:rPr lang="en-US" sz="3000" kern="1200" dirty="0">
                <a:solidFill>
                  <a:schemeClr val="tx1"/>
                </a:solidFill>
                <a:latin typeface="+mj-lt"/>
                <a:ea typeface="+mj-ea"/>
                <a:cs typeface="+mj-cs"/>
              </a:rPr>
            </a:br>
            <a:br>
              <a:rPr lang="en-US" sz="3000" kern="1200" dirty="0">
                <a:solidFill>
                  <a:schemeClr val="tx1"/>
                </a:solidFill>
                <a:latin typeface="+mj-lt"/>
                <a:ea typeface="+mj-ea"/>
                <a:cs typeface="+mj-cs"/>
              </a:rPr>
            </a:br>
            <a:br>
              <a:rPr lang="en-US" sz="3000" kern="1200" dirty="0">
                <a:solidFill>
                  <a:schemeClr val="tx1"/>
                </a:solidFill>
                <a:latin typeface="+mj-lt"/>
                <a:ea typeface="+mj-ea"/>
                <a:cs typeface="+mj-cs"/>
              </a:rPr>
            </a:br>
            <a:endParaRPr lang="en-US" sz="3000" kern="1200" dirty="0">
              <a:solidFill>
                <a:schemeClr val="tx1"/>
              </a:solidFill>
              <a:latin typeface="+mj-lt"/>
              <a:ea typeface="+mj-ea"/>
              <a:cs typeface="+mj-cs"/>
            </a:endParaRPr>
          </a:p>
        </p:txBody>
      </p:sp>
      <p:grpSp>
        <p:nvGrpSpPr>
          <p:cNvPr id="59" name="Group 44">
            <a:extLst>
              <a:ext uri="{FF2B5EF4-FFF2-40B4-BE49-F238E27FC236}">
                <a16:creationId xmlns:a16="http://schemas.microsoft.com/office/drawing/2014/main" id="{B14B560F-9DD7-4302-A60B-EBD3EF59B0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09667" y="4415246"/>
            <a:ext cx="11982332" cy="2087795"/>
            <a:chOff x="143163" y="5763486"/>
            <a:chExt cx="11982332" cy="739555"/>
          </a:xfrm>
        </p:grpSpPr>
        <p:sp>
          <p:nvSpPr>
            <p:cNvPr id="46" name="Rectangle 45">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357444" y="5763486"/>
              <a:ext cx="11768051" cy="73955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60" name="Straight Connector 46">
              <a:extLst>
                <a:ext uri="{FF2B5EF4-FFF2-40B4-BE49-F238E27FC236}">
                  <a16:creationId xmlns:a16="http://schemas.microsoft.com/office/drawing/2014/main" id="{C21D6966-343E-49AC-A026-D2497E0C3CA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143163" y="5763486"/>
              <a:ext cx="1" cy="739555"/>
            </a:xfrm>
            <a:prstGeom prst="line">
              <a:avLst/>
            </a:prstGeom>
            <a:ln w="1778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61" name="Rectangle 48">
            <a:extLst>
              <a:ext uri="{FF2B5EF4-FFF2-40B4-BE49-F238E27FC236}">
                <a16:creationId xmlns:a16="http://schemas.microsoft.com/office/drawing/2014/main" id="{2C1BBA94-3F40-40AA-8BB9-E69E25E537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3706" y="587829"/>
            <a:ext cx="6505300" cy="568234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2" name="Title 1">
            <a:extLst>
              <a:ext uri="{FF2B5EF4-FFF2-40B4-BE49-F238E27FC236}">
                <a16:creationId xmlns:a16="http://schemas.microsoft.com/office/drawing/2014/main" id="{C85EB3A0-B3FE-4BAF-A330-0FC20B923644}"/>
              </a:ext>
            </a:extLst>
          </p:cNvPr>
          <p:cNvSpPr txBox="1">
            <a:spLocks/>
          </p:cNvSpPr>
          <p:nvPr/>
        </p:nvSpPr>
        <p:spPr>
          <a:xfrm>
            <a:off x="5615162" y="233505"/>
            <a:ext cx="5542387" cy="5991412"/>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600"/>
              </a:spcAft>
              <a:buClrTx/>
              <a:buSzTx/>
              <a:buFontTx/>
              <a:buNone/>
              <a:tabLst/>
              <a:defRPr/>
            </a:pPr>
            <a:r>
              <a:rPr kumimoji="0" lang="en-US" sz="2200" b="0" i="0" u="none" strike="noStrike" kern="1200" cap="none" spc="0" normalizeH="0" baseline="0" noProof="0" dirty="0">
                <a:ln>
                  <a:noFill/>
                </a:ln>
                <a:solidFill>
                  <a:prstClr val="black"/>
                </a:solidFill>
                <a:effectLst/>
                <a:uLnTx/>
                <a:uFillTx/>
                <a:latin typeface="+mn-lt"/>
                <a:ea typeface="+mj-ea"/>
                <a:cs typeface="+mj-cs"/>
              </a:rPr>
              <a:t>Antidotes:</a:t>
            </a:r>
          </a:p>
          <a:p>
            <a:pPr marL="0" marR="0" lvl="0" indent="-228600" algn="l" defTabSz="914400" rtl="0" eaLnBrk="1" fontAlgn="auto" latinLnBrk="0" hangingPunct="1">
              <a:lnSpc>
                <a:spcPct val="90000"/>
              </a:lnSpc>
              <a:spcBef>
                <a:spcPct val="0"/>
              </a:spcBef>
              <a:spcAft>
                <a:spcPts val="600"/>
              </a:spcAft>
              <a:buClrTx/>
              <a:buSzTx/>
              <a:buFont typeface="Arial" panose="020B0604020202020204" pitchFamily="34" charset="0"/>
              <a:buChar char="•"/>
              <a:tabLst/>
              <a:defRPr/>
            </a:pPr>
            <a:endParaRPr kumimoji="0" lang="en-US" sz="2200" b="0" i="0" u="none" strike="noStrike" kern="1200" cap="none" spc="0" normalizeH="0" baseline="0" noProof="0" dirty="0">
              <a:ln>
                <a:noFill/>
              </a:ln>
              <a:solidFill>
                <a:prstClr val="black"/>
              </a:solidFill>
              <a:effectLst/>
              <a:uLnTx/>
              <a:uFillTx/>
              <a:latin typeface="+mn-lt"/>
              <a:ea typeface="+mj-ea"/>
              <a:cs typeface="+mj-cs"/>
            </a:endParaRPr>
          </a:p>
          <a:p>
            <a:pPr marL="514350" marR="0" lvl="0" indent="-457200" algn="l" defTabSz="914400" rtl="0" eaLnBrk="1" fontAlgn="auto" latinLnBrk="0" hangingPunct="1">
              <a:lnSpc>
                <a:spcPct val="90000"/>
              </a:lnSpc>
              <a:spcBef>
                <a:spcPct val="0"/>
              </a:spcBef>
              <a:spcAft>
                <a:spcPts val="600"/>
              </a:spcAft>
              <a:buClrTx/>
              <a:buSzTx/>
              <a:buFont typeface="+mj-lt"/>
              <a:buAutoNum type="arabicPeriod"/>
              <a:tabLst/>
              <a:defRPr/>
            </a:pPr>
            <a:r>
              <a:rPr kumimoji="0" lang="en-US" sz="2200" b="0" i="0" u="none" strike="noStrike" kern="1200" cap="none" spc="0" normalizeH="0" baseline="0" noProof="0" dirty="0">
                <a:ln>
                  <a:noFill/>
                </a:ln>
                <a:solidFill>
                  <a:prstClr val="black"/>
                </a:solidFill>
                <a:effectLst/>
                <a:uLnTx/>
                <a:uFillTx/>
                <a:latin typeface="+mn-lt"/>
                <a:ea typeface="+mj-ea"/>
                <a:cs typeface="+mj-cs"/>
              </a:rPr>
              <a:t>Include process or quality goals in your planning.</a:t>
            </a:r>
          </a:p>
          <a:p>
            <a:pPr marL="514350" marR="0" lvl="0" indent="-457200" algn="l" defTabSz="914400" rtl="0" eaLnBrk="1" fontAlgn="auto" latinLnBrk="0" hangingPunct="1">
              <a:lnSpc>
                <a:spcPct val="90000"/>
              </a:lnSpc>
              <a:spcBef>
                <a:spcPct val="0"/>
              </a:spcBef>
              <a:spcAft>
                <a:spcPts val="600"/>
              </a:spcAft>
              <a:buClrTx/>
              <a:buSzTx/>
              <a:buFont typeface="+mj-lt"/>
              <a:buAutoNum type="arabicPeriod"/>
              <a:tabLst/>
              <a:defRPr/>
            </a:pPr>
            <a:r>
              <a:rPr kumimoji="0" lang="en-US" sz="2200" b="0" i="0" u="none" strike="noStrike" kern="1200" cap="none" spc="0" normalizeH="0" baseline="0" noProof="0" dirty="0">
                <a:ln>
                  <a:noFill/>
                </a:ln>
                <a:solidFill>
                  <a:prstClr val="black"/>
                </a:solidFill>
                <a:effectLst/>
                <a:uLnTx/>
                <a:uFillTx/>
                <a:latin typeface="+mn-lt"/>
                <a:ea typeface="+mj-ea"/>
                <a:cs typeface="+mj-cs"/>
              </a:rPr>
              <a:t>Make sure your organization has a values statement which expresses the ways in which you want to do your work.</a:t>
            </a:r>
          </a:p>
          <a:p>
            <a:pPr marL="514350" marR="0" lvl="0" indent="-457200" algn="l" defTabSz="914400" rtl="0" eaLnBrk="1" fontAlgn="auto" latinLnBrk="0" hangingPunct="1">
              <a:lnSpc>
                <a:spcPct val="90000"/>
              </a:lnSpc>
              <a:spcBef>
                <a:spcPct val="0"/>
              </a:spcBef>
              <a:spcAft>
                <a:spcPts val="600"/>
              </a:spcAft>
              <a:buClrTx/>
              <a:buSzTx/>
              <a:buFont typeface="+mj-lt"/>
              <a:buAutoNum type="arabicPeriod"/>
              <a:tabLst/>
              <a:defRPr/>
            </a:pPr>
            <a:r>
              <a:rPr kumimoji="0" lang="en-US" sz="2200" b="0" i="0" u="none" strike="noStrike" kern="1200" cap="none" spc="0" normalizeH="0" baseline="0" noProof="0" dirty="0">
                <a:ln>
                  <a:noFill/>
                </a:ln>
                <a:solidFill>
                  <a:prstClr val="black"/>
                </a:solidFill>
                <a:effectLst/>
                <a:uLnTx/>
                <a:uFillTx/>
                <a:latin typeface="+mn-lt"/>
                <a:ea typeface="+mj-ea"/>
                <a:cs typeface="+mj-cs"/>
              </a:rPr>
              <a:t>Make sure this is a living document and that people are using it in their day-to-day work.</a:t>
            </a:r>
          </a:p>
          <a:p>
            <a:pPr marL="514350" marR="0" lvl="0" indent="-457200" algn="l" defTabSz="914400" rtl="0" eaLnBrk="1" fontAlgn="auto" latinLnBrk="0" hangingPunct="1">
              <a:lnSpc>
                <a:spcPct val="90000"/>
              </a:lnSpc>
              <a:spcBef>
                <a:spcPct val="0"/>
              </a:spcBef>
              <a:spcAft>
                <a:spcPts val="600"/>
              </a:spcAft>
              <a:buClrTx/>
              <a:buSzTx/>
              <a:buFont typeface="+mj-lt"/>
              <a:buAutoNum type="arabicPeriod"/>
              <a:tabLst/>
              <a:defRPr/>
            </a:pPr>
            <a:r>
              <a:rPr kumimoji="0" lang="en-US" sz="2200" b="0" i="0" u="none" strike="noStrike" kern="1200" cap="none" spc="0" normalizeH="0" baseline="0" noProof="0" dirty="0">
                <a:ln>
                  <a:noFill/>
                </a:ln>
                <a:solidFill>
                  <a:prstClr val="black"/>
                </a:solidFill>
                <a:effectLst/>
                <a:uLnTx/>
                <a:uFillTx/>
                <a:latin typeface="+mn-lt"/>
                <a:ea typeface="+mj-ea"/>
                <a:cs typeface="+mj-cs"/>
              </a:rPr>
              <a:t>Look for ways to measure process goals (for example if you have a goal of inclusivity, think about ways you can measure whether you have achieved that goal).</a:t>
            </a:r>
          </a:p>
          <a:p>
            <a:pPr marL="514350" marR="0" lvl="0" indent="-457200" algn="l" defTabSz="914400" rtl="0" eaLnBrk="1" fontAlgn="auto" latinLnBrk="0" hangingPunct="1">
              <a:lnSpc>
                <a:spcPct val="90000"/>
              </a:lnSpc>
              <a:spcBef>
                <a:spcPct val="0"/>
              </a:spcBef>
              <a:spcAft>
                <a:spcPts val="600"/>
              </a:spcAft>
              <a:buClrTx/>
              <a:buSzTx/>
              <a:buFont typeface="+mj-lt"/>
              <a:buAutoNum type="arabicPeriod"/>
              <a:tabLst/>
              <a:defRPr/>
            </a:pPr>
            <a:r>
              <a:rPr kumimoji="0" lang="en-US" sz="2200" b="0" i="0" u="none" strike="noStrike" kern="1200" cap="none" spc="0" normalizeH="0" baseline="0" noProof="0" dirty="0">
                <a:ln>
                  <a:noFill/>
                </a:ln>
                <a:solidFill>
                  <a:prstClr val="black"/>
                </a:solidFill>
                <a:effectLst/>
                <a:uLnTx/>
                <a:uFillTx/>
                <a:latin typeface="+mn-lt"/>
                <a:ea typeface="+mj-ea"/>
                <a:cs typeface="+mj-cs"/>
              </a:rPr>
              <a:t>Learn to recognize those times when you need to get off the agenda in order to address people’s underlying concerns.</a:t>
            </a:r>
          </a:p>
        </p:txBody>
      </p:sp>
    </p:spTree>
    <p:extLst>
      <p:ext uri="{BB962C8B-B14F-4D97-AF65-F5344CB8AC3E}">
        <p14:creationId xmlns:p14="http://schemas.microsoft.com/office/powerpoint/2010/main" val="17741042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8" name="Rectangle 42">
            <a:extLst>
              <a:ext uri="{FF2B5EF4-FFF2-40B4-BE49-F238E27FC236}">
                <a16:creationId xmlns:a16="http://schemas.microsoft.com/office/drawing/2014/main" id="{3AD318CC-E2A8-4E27-9548-A047A78999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34238710-BDB7-46C2-80F2-779E3BEA5EAA}"/>
              </a:ext>
            </a:extLst>
          </p:cNvPr>
          <p:cNvSpPr>
            <a:spLocks noGrp="1"/>
          </p:cNvSpPr>
          <p:nvPr>
            <p:ph type="title"/>
          </p:nvPr>
        </p:nvSpPr>
        <p:spPr>
          <a:xfrm>
            <a:off x="645064" y="1463040"/>
            <a:ext cx="4250785" cy="2690949"/>
          </a:xfrm>
        </p:spPr>
        <p:txBody>
          <a:bodyPr vert="horz" lIns="91440" tIns="45720" rIns="91440" bIns="45720" rtlCol="0" anchor="t">
            <a:normAutofit fontScale="90000"/>
          </a:bodyPr>
          <a:lstStyle/>
          <a:p>
            <a:r>
              <a:rPr lang="en-US" sz="4000" b="1" kern="1200" dirty="0">
                <a:solidFill>
                  <a:schemeClr val="tx1"/>
                </a:solidFill>
                <a:latin typeface="+mj-lt"/>
                <a:ea typeface="+mj-ea"/>
                <a:cs typeface="+mj-cs"/>
              </a:rPr>
              <a:t>Fear of Open Conflict</a:t>
            </a:r>
            <a:br>
              <a:rPr lang="en-US" sz="3000" kern="1200" dirty="0">
                <a:solidFill>
                  <a:schemeClr val="tx1"/>
                </a:solidFill>
                <a:latin typeface="+mj-lt"/>
                <a:ea typeface="+mj-ea"/>
                <a:cs typeface="+mj-cs"/>
              </a:rPr>
            </a:br>
            <a:br>
              <a:rPr lang="en-US" sz="3000" kern="1200" dirty="0">
                <a:solidFill>
                  <a:schemeClr val="tx1"/>
                </a:solidFill>
                <a:latin typeface="+mj-lt"/>
                <a:ea typeface="+mj-ea"/>
                <a:cs typeface="+mj-cs"/>
              </a:rPr>
            </a:br>
            <a:r>
              <a:rPr lang="en-US" sz="3000" kern="1200" dirty="0">
                <a:solidFill>
                  <a:schemeClr val="tx1"/>
                </a:solidFill>
                <a:latin typeface="+mj-lt"/>
                <a:ea typeface="+mj-ea"/>
                <a:cs typeface="+mj-cs"/>
              </a:rPr>
              <a:t>This slide lists three antidotes to fear of open conflict, located to the right of this box. </a:t>
            </a:r>
            <a:br>
              <a:rPr lang="en-US" sz="3000" kern="1200" dirty="0">
                <a:solidFill>
                  <a:schemeClr val="tx1"/>
                </a:solidFill>
                <a:latin typeface="+mj-lt"/>
                <a:ea typeface="+mj-ea"/>
                <a:cs typeface="+mj-cs"/>
              </a:rPr>
            </a:br>
            <a:br>
              <a:rPr lang="en-US" sz="3000" kern="1200" dirty="0">
                <a:solidFill>
                  <a:schemeClr val="tx1"/>
                </a:solidFill>
                <a:latin typeface="+mj-lt"/>
                <a:ea typeface="+mj-ea"/>
                <a:cs typeface="+mj-cs"/>
              </a:rPr>
            </a:br>
            <a:br>
              <a:rPr lang="en-US" sz="3000" kern="1200" dirty="0">
                <a:solidFill>
                  <a:schemeClr val="tx1"/>
                </a:solidFill>
                <a:latin typeface="+mj-lt"/>
                <a:ea typeface="+mj-ea"/>
                <a:cs typeface="+mj-cs"/>
              </a:rPr>
            </a:br>
            <a:endParaRPr lang="en-US" sz="3000" kern="1200" dirty="0">
              <a:solidFill>
                <a:schemeClr val="tx1"/>
              </a:solidFill>
              <a:latin typeface="+mj-lt"/>
              <a:ea typeface="+mj-ea"/>
              <a:cs typeface="+mj-cs"/>
            </a:endParaRPr>
          </a:p>
        </p:txBody>
      </p:sp>
      <p:grpSp>
        <p:nvGrpSpPr>
          <p:cNvPr id="59" name="Group 44">
            <a:extLst>
              <a:ext uri="{FF2B5EF4-FFF2-40B4-BE49-F238E27FC236}">
                <a16:creationId xmlns:a16="http://schemas.microsoft.com/office/drawing/2014/main" id="{B14B560F-9DD7-4302-A60B-EBD3EF59B0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09667" y="4415246"/>
            <a:ext cx="11982332" cy="2087795"/>
            <a:chOff x="143163" y="5763486"/>
            <a:chExt cx="11982332" cy="739555"/>
          </a:xfrm>
        </p:grpSpPr>
        <p:sp>
          <p:nvSpPr>
            <p:cNvPr id="46" name="Rectangle 45">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357444" y="5763486"/>
              <a:ext cx="11768051" cy="73955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60" name="Straight Connector 46">
              <a:extLst>
                <a:ext uri="{FF2B5EF4-FFF2-40B4-BE49-F238E27FC236}">
                  <a16:creationId xmlns:a16="http://schemas.microsoft.com/office/drawing/2014/main" id="{C21D6966-343E-49AC-A026-D2497E0C3CA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143163" y="5763486"/>
              <a:ext cx="1" cy="739555"/>
            </a:xfrm>
            <a:prstGeom prst="line">
              <a:avLst/>
            </a:prstGeom>
            <a:ln w="1778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61" name="Rectangle 48">
            <a:extLst>
              <a:ext uri="{FF2B5EF4-FFF2-40B4-BE49-F238E27FC236}">
                <a16:creationId xmlns:a16="http://schemas.microsoft.com/office/drawing/2014/main" id="{2C1BBA94-3F40-40AA-8BB9-E69E25E537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3706" y="587829"/>
            <a:ext cx="6505300" cy="568234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2" name="Title 1">
            <a:extLst>
              <a:ext uri="{FF2B5EF4-FFF2-40B4-BE49-F238E27FC236}">
                <a16:creationId xmlns:a16="http://schemas.microsoft.com/office/drawing/2014/main" id="{C85EB3A0-B3FE-4BAF-A330-0FC20B923644}"/>
              </a:ext>
            </a:extLst>
          </p:cNvPr>
          <p:cNvSpPr txBox="1">
            <a:spLocks/>
          </p:cNvSpPr>
          <p:nvPr/>
        </p:nvSpPr>
        <p:spPr>
          <a:xfrm>
            <a:off x="5656218" y="485775"/>
            <a:ext cx="5542387" cy="5086350"/>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600"/>
              </a:spcAft>
              <a:buClrTx/>
              <a:buSzTx/>
              <a:buFontTx/>
              <a:buNone/>
              <a:tabLst/>
              <a:defRPr/>
            </a:pPr>
            <a:r>
              <a:rPr kumimoji="0" lang="en-US" sz="2200" b="0" i="0" u="none" strike="noStrike" kern="1200" cap="none" spc="0" normalizeH="0" baseline="0" noProof="0" dirty="0">
                <a:ln>
                  <a:noFill/>
                </a:ln>
                <a:solidFill>
                  <a:prstClr val="black"/>
                </a:solidFill>
                <a:effectLst/>
                <a:uLnTx/>
                <a:uFillTx/>
                <a:latin typeface="+mn-lt"/>
                <a:ea typeface="+mj-ea"/>
                <a:cs typeface="+mj-cs"/>
              </a:rPr>
              <a:t>Antidotes:</a:t>
            </a:r>
          </a:p>
          <a:p>
            <a:pPr marL="0" marR="0" lvl="0" indent="-228600" algn="l" defTabSz="914400" rtl="0" eaLnBrk="1" fontAlgn="auto" latinLnBrk="0" hangingPunct="1">
              <a:lnSpc>
                <a:spcPct val="90000"/>
              </a:lnSpc>
              <a:spcBef>
                <a:spcPct val="0"/>
              </a:spcBef>
              <a:spcAft>
                <a:spcPts val="600"/>
              </a:spcAft>
              <a:buClrTx/>
              <a:buSzTx/>
              <a:buFont typeface="Arial" panose="020B0604020202020204" pitchFamily="34" charset="0"/>
              <a:buChar char="•"/>
              <a:tabLst/>
              <a:defRPr/>
            </a:pPr>
            <a:endParaRPr kumimoji="0" lang="en-US" sz="2200" b="0" i="0" u="none" strike="noStrike" kern="1200" cap="none" spc="0" normalizeH="0" baseline="0" noProof="0" dirty="0">
              <a:ln>
                <a:noFill/>
              </a:ln>
              <a:solidFill>
                <a:prstClr val="black"/>
              </a:solidFill>
              <a:effectLst/>
              <a:uLnTx/>
              <a:uFillTx/>
              <a:latin typeface="+mn-lt"/>
              <a:ea typeface="+mj-ea"/>
              <a:cs typeface="+mj-cs"/>
            </a:endParaRPr>
          </a:p>
          <a:p>
            <a:pPr marL="571500" marR="0" lvl="0" indent="-514350" algn="l" defTabSz="914400" rtl="0" eaLnBrk="1" fontAlgn="auto" latinLnBrk="0" hangingPunct="1">
              <a:lnSpc>
                <a:spcPct val="90000"/>
              </a:lnSpc>
              <a:spcBef>
                <a:spcPct val="0"/>
              </a:spcBef>
              <a:spcAft>
                <a:spcPts val="600"/>
              </a:spcAft>
              <a:buClrTx/>
              <a:buSzTx/>
              <a:buFont typeface="+mj-lt"/>
              <a:buAutoNum type="arabicPeriod"/>
              <a:tabLst/>
              <a:defRPr/>
            </a:pPr>
            <a:r>
              <a:rPr kumimoji="0" lang="en-US" sz="2200" b="0" i="0" u="none" strike="noStrike" kern="1200" cap="none" spc="0" normalizeH="0" baseline="0" noProof="0" dirty="0">
                <a:ln>
                  <a:noFill/>
                </a:ln>
                <a:solidFill>
                  <a:prstClr val="black"/>
                </a:solidFill>
                <a:effectLst/>
                <a:uLnTx/>
                <a:uFillTx/>
                <a:latin typeface="+mn-lt"/>
                <a:ea typeface="+mj-ea"/>
                <a:cs typeface="+mj-cs"/>
              </a:rPr>
              <a:t>Distinguish between being polite and raising hard issues.</a:t>
            </a:r>
          </a:p>
          <a:p>
            <a:pPr marL="571500" marR="0" lvl="0" indent="-514350" algn="l" defTabSz="914400" rtl="0" eaLnBrk="1" fontAlgn="auto" latinLnBrk="0" hangingPunct="1">
              <a:lnSpc>
                <a:spcPct val="90000"/>
              </a:lnSpc>
              <a:spcBef>
                <a:spcPct val="0"/>
              </a:spcBef>
              <a:spcAft>
                <a:spcPts val="600"/>
              </a:spcAft>
              <a:buClrTx/>
              <a:buSzTx/>
              <a:buFont typeface="+mj-lt"/>
              <a:buAutoNum type="arabicPeriod"/>
              <a:tabLst/>
              <a:defRPr/>
            </a:pPr>
            <a:endParaRPr kumimoji="0" lang="en-US" sz="2200" b="0" i="0" u="none" strike="noStrike" kern="1200" cap="none" spc="0" normalizeH="0" baseline="0" noProof="0" dirty="0">
              <a:ln>
                <a:noFill/>
              </a:ln>
              <a:solidFill>
                <a:prstClr val="black"/>
              </a:solidFill>
              <a:effectLst/>
              <a:uLnTx/>
              <a:uFillTx/>
              <a:latin typeface="+mn-lt"/>
              <a:ea typeface="+mj-ea"/>
              <a:cs typeface="+mj-cs"/>
            </a:endParaRPr>
          </a:p>
          <a:p>
            <a:pPr marL="571500" marR="0" lvl="0" indent="-514350" algn="l" defTabSz="914400" rtl="0" eaLnBrk="1" fontAlgn="auto" latinLnBrk="0" hangingPunct="1">
              <a:lnSpc>
                <a:spcPct val="90000"/>
              </a:lnSpc>
              <a:spcBef>
                <a:spcPct val="0"/>
              </a:spcBef>
              <a:spcAft>
                <a:spcPts val="600"/>
              </a:spcAft>
              <a:buClrTx/>
              <a:buSzTx/>
              <a:buFont typeface="+mj-lt"/>
              <a:buAutoNum type="arabicPeriod"/>
              <a:tabLst/>
              <a:defRPr/>
            </a:pPr>
            <a:r>
              <a:rPr kumimoji="0" lang="en-US" sz="2200" b="0" i="0" u="none" strike="noStrike" kern="1200" cap="none" spc="0" normalizeH="0" baseline="0" noProof="0" dirty="0">
                <a:ln>
                  <a:noFill/>
                </a:ln>
                <a:solidFill>
                  <a:prstClr val="black"/>
                </a:solidFill>
                <a:effectLst/>
                <a:uLnTx/>
                <a:uFillTx/>
                <a:latin typeface="+mn-lt"/>
                <a:ea typeface="+mj-ea"/>
                <a:cs typeface="+mj-cs"/>
              </a:rPr>
              <a:t>Don’t require those who raise hard issues to raise them in ‘acceptable’ ways, especially if you are using the ways in which issues are raised as an excuse not to address those issues.</a:t>
            </a:r>
          </a:p>
          <a:p>
            <a:pPr marL="571500" marR="0" lvl="0" indent="-514350" algn="l" defTabSz="914400" rtl="0" eaLnBrk="1" fontAlgn="auto" latinLnBrk="0" hangingPunct="1">
              <a:lnSpc>
                <a:spcPct val="90000"/>
              </a:lnSpc>
              <a:spcBef>
                <a:spcPct val="0"/>
              </a:spcBef>
              <a:spcAft>
                <a:spcPts val="600"/>
              </a:spcAft>
              <a:buClrTx/>
              <a:buSzTx/>
              <a:buFont typeface="+mj-lt"/>
              <a:buAutoNum type="arabicPeriod"/>
              <a:tabLst/>
              <a:defRPr/>
            </a:pPr>
            <a:endParaRPr kumimoji="0" lang="en-US" sz="2200" b="0" i="0" u="none" strike="noStrike" kern="1200" cap="none" spc="0" normalizeH="0" baseline="0" noProof="0" dirty="0">
              <a:ln>
                <a:noFill/>
              </a:ln>
              <a:solidFill>
                <a:prstClr val="black"/>
              </a:solidFill>
              <a:effectLst/>
              <a:uLnTx/>
              <a:uFillTx/>
              <a:latin typeface="+mn-lt"/>
              <a:ea typeface="+mj-ea"/>
              <a:cs typeface="+mj-cs"/>
            </a:endParaRPr>
          </a:p>
          <a:p>
            <a:pPr marL="571500" marR="0" lvl="0" indent="-514350" algn="l" defTabSz="914400" rtl="0" eaLnBrk="1" fontAlgn="auto" latinLnBrk="0" hangingPunct="1">
              <a:lnSpc>
                <a:spcPct val="90000"/>
              </a:lnSpc>
              <a:spcBef>
                <a:spcPct val="0"/>
              </a:spcBef>
              <a:spcAft>
                <a:spcPts val="600"/>
              </a:spcAft>
              <a:buClrTx/>
              <a:buSzTx/>
              <a:buFont typeface="+mj-lt"/>
              <a:buAutoNum type="arabicPeriod"/>
              <a:tabLst/>
              <a:defRPr/>
            </a:pPr>
            <a:r>
              <a:rPr kumimoji="0" lang="en-US" sz="2200" b="0" i="0" u="none" strike="noStrike" kern="1200" cap="none" spc="0" normalizeH="0" baseline="0" noProof="0" dirty="0">
                <a:ln>
                  <a:noFill/>
                </a:ln>
                <a:solidFill>
                  <a:prstClr val="black"/>
                </a:solidFill>
                <a:effectLst/>
                <a:uLnTx/>
                <a:uFillTx/>
                <a:latin typeface="+mn-lt"/>
                <a:ea typeface="+mj-ea"/>
                <a:cs typeface="+mj-cs"/>
              </a:rPr>
              <a:t>Once a conflict is resolved, take the opportunity to revisit it and see how it might have been handled differently.</a:t>
            </a:r>
            <a:br>
              <a:rPr kumimoji="0" lang="en-US" sz="2200" b="0" i="0" u="none" strike="noStrike" kern="1200" cap="none" spc="0" normalizeH="0" baseline="0" noProof="0" dirty="0">
                <a:ln>
                  <a:noFill/>
                </a:ln>
                <a:solidFill>
                  <a:prstClr val="black"/>
                </a:solidFill>
                <a:effectLst/>
                <a:uLnTx/>
                <a:uFillTx/>
                <a:latin typeface="+mn-lt"/>
                <a:ea typeface="+mj-ea"/>
                <a:cs typeface="+mj-cs"/>
              </a:rPr>
            </a:br>
            <a:endParaRPr kumimoji="0" lang="en-US" sz="2200" b="0" i="0" u="none" strike="noStrike" kern="1200" cap="none" spc="0" normalizeH="0" baseline="0" noProof="0" dirty="0">
              <a:ln>
                <a:noFill/>
              </a:ln>
              <a:solidFill>
                <a:prstClr val="black"/>
              </a:solidFill>
              <a:effectLst/>
              <a:uLnTx/>
              <a:uFillTx/>
              <a:latin typeface="+mn-lt"/>
              <a:ea typeface="+mj-ea"/>
              <a:cs typeface="+mj-cs"/>
            </a:endParaRPr>
          </a:p>
        </p:txBody>
      </p:sp>
    </p:spTree>
    <p:extLst>
      <p:ext uri="{BB962C8B-B14F-4D97-AF65-F5344CB8AC3E}">
        <p14:creationId xmlns:p14="http://schemas.microsoft.com/office/powerpoint/2010/main" val="3495252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74A653-4F27-4EAF-8925-A8CC70D50BCF}"/>
              </a:ext>
            </a:extLst>
          </p:cNvPr>
          <p:cNvSpPr>
            <a:spLocks noGrp="1"/>
          </p:cNvSpPr>
          <p:nvPr>
            <p:ph type="title"/>
          </p:nvPr>
        </p:nvSpPr>
        <p:spPr>
          <a:xfrm>
            <a:off x="451818" y="354247"/>
            <a:ext cx="10173010" cy="2303227"/>
          </a:xfrm>
        </p:spPr>
        <p:txBody>
          <a:bodyPr vert="horz" lIns="91440" tIns="45720" rIns="91440" bIns="45720" rtlCol="0" anchor="ctr">
            <a:normAutofit/>
          </a:bodyPr>
          <a:lstStyle/>
          <a:p>
            <a:r>
              <a:rPr lang="en-US" kern="1200" dirty="0">
                <a:solidFill>
                  <a:schemeClr val="tx1"/>
                </a:solidFill>
                <a:ea typeface="+mj-ea"/>
                <a:cs typeface="+mj-cs"/>
              </a:rPr>
              <a:t>How Do These Values Impact SRC’s Work?</a:t>
            </a:r>
            <a:br>
              <a:rPr lang="en-US" kern="1200" dirty="0">
                <a:solidFill>
                  <a:schemeClr val="tx1"/>
                </a:solidFill>
                <a:ea typeface="+mj-ea"/>
                <a:cs typeface="+mj-cs"/>
              </a:rPr>
            </a:br>
            <a:r>
              <a:rPr kumimoji="0" lang="en-US" sz="2700" i="0" u="none" strike="noStrike" kern="1200" cap="none" spc="0" normalizeH="0" baseline="0" noProof="0" dirty="0">
                <a:ln>
                  <a:noFill/>
                </a:ln>
                <a:solidFill>
                  <a:prstClr val="black"/>
                </a:solidFill>
                <a:effectLst/>
                <a:uLnTx/>
                <a:uFillTx/>
                <a:latin typeface="Calibri" panose="020F0502020204030204"/>
                <a:ea typeface="+mn-ea"/>
                <a:cs typeface="+mn-cs"/>
              </a:rPr>
              <a:t>This slide depicts a graphic with two boxes. In the box to the left, it reads “State Plan Recommendations.” In the box to the right, it reads “Annual Report Writing.” </a:t>
            </a:r>
            <a:br>
              <a:rPr kumimoji="0" lang="en-US" sz="2700" i="0" u="none" strike="noStrike" kern="1200" cap="none" spc="0" normalizeH="0" baseline="0" noProof="0" dirty="0">
                <a:ln>
                  <a:noFill/>
                </a:ln>
                <a:solidFill>
                  <a:prstClr val="black"/>
                </a:solidFill>
                <a:effectLst/>
                <a:uLnTx/>
                <a:uFillTx/>
                <a:latin typeface="Calibri" panose="020F0502020204030204"/>
                <a:ea typeface="+mn-ea"/>
                <a:cs typeface="+mn-cs"/>
              </a:rPr>
            </a:br>
            <a:endParaRPr lang="en-US" sz="2700" kern="1200" dirty="0">
              <a:solidFill>
                <a:schemeClr val="tx1"/>
              </a:solidFill>
              <a:ea typeface="+mj-ea"/>
              <a:cs typeface="+mj-cs"/>
            </a:endParaRPr>
          </a:p>
        </p:txBody>
      </p:sp>
      <p:graphicFrame>
        <p:nvGraphicFramePr>
          <p:cNvPr id="5" name="Content Placeholder 2">
            <a:extLst>
              <a:ext uri="{FF2B5EF4-FFF2-40B4-BE49-F238E27FC236}">
                <a16:creationId xmlns:a16="http://schemas.microsoft.com/office/drawing/2014/main" id="{D48C83A0-2DD8-4897-A021-7DC93DBBA236}"/>
              </a:ext>
            </a:extLst>
          </p:cNvPr>
          <p:cNvGraphicFramePr>
            <a:graphicFrameLocks noGrp="1"/>
          </p:cNvGraphicFramePr>
          <p:nvPr>
            <p:ph sz="half" idx="4294967295"/>
            <p:extLst>
              <p:ext uri="{D42A27DB-BD31-4B8C-83A1-F6EECF244321}">
                <p14:modId xmlns:p14="http://schemas.microsoft.com/office/powerpoint/2010/main" val="3379749749"/>
              </p:ext>
            </p:extLst>
          </p:nvPr>
        </p:nvGraphicFramePr>
        <p:xfrm>
          <a:off x="349103" y="2595576"/>
          <a:ext cx="10378440" cy="320990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555597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2" name="Group 11">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3" name="Rectangle 12">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sp>
        <p:nvSpPr>
          <p:cNvPr id="17" name="Rectangle 16">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50ACD62-1E28-4802-8E3D-015579B69FEF}"/>
              </a:ext>
            </a:extLst>
          </p:cNvPr>
          <p:cNvSpPr>
            <a:spLocks noGrp="1"/>
          </p:cNvSpPr>
          <p:nvPr>
            <p:ph type="title"/>
          </p:nvPr>
        </p:nvSpPr>
        <p:spPr>
          <a:xfrm>
            <a:off x="907912" y="1069145"/>
            <a:ext cx="9942716" cy="983733"/>
          </a:xfrm>
        </p:spPr>
        <p:txBody>
          <a:bodyPr anchor="ctr">
            <a:normAutofit/>
          </a:bodyPr>
          <a:lstStyle/>
          <a:p>
            <a:r>
              <a:rPr lang="en-US" sz="4800" dirty="0"/>
              <a:t>Discussion Questions</a:t>
            </a:r>
          </a:p>
        </p:txBody>
      </p:sp>
      <p:sp>
        <p:nvSpPr>
          <p:cNvPr id="5" name="Content Placeholder 4">
            <a:extLst>
              <a:ext uri="{FF2B5EF4-FFF2-40B4-BE49-F238E27FC236}">
                <a16:creationId xmlns:a16="http://schemas.microsoft.com/office/drawing/2014/main" id="{0373DDD6-DA68-4DB1-B54F-327FA899CA9A}"/>
              </a:ext>
            </a:extLst>
          </p:cNvPr>
          <p:cNvSpPr>
            <a:spLocks noGrp="1"/>
          </p:cNvSpPr>
          <p:nvPr>
            <p:ph idx="1"/>
          </p:nvPr>
        </p:nvSpPr>
        <p:spPr>
          <a:xfrm>
            <a:off x="1045028" y="2508069"/>
            <a:ext cx="9941319" cy="3634111"/>
          </a:xfrm>
        </p:spPr>
        <p:txBody>
          <a:bodyPr anchor="ctr">
            <a:noAutofit/>
          </a:bodyPr>
          <a:lstStyle/>
          <a:p>
            <a:pPr marL="0" indent="0">
              <a:buNone/>
            </a:pPr>
            <a:endParaRPr lang="en-US" sz="2400" dirty="0"/>
          </a:p>
          <a:p>
            <a:pPr marL="514350" indent="-514350">
              <a:buFont typeface="+mj-lt"/>
              <a:buAutoNum type="arabicPeriod"/>
            </a:pPr>
            <a:r>
              <a:rPr lang="en-US" dirty="0"/>
              <a:t>How does this article tie into the Workshop #1 conversation about facilitation methods and making space for marginalized voices?</a:t>
            </a:r>
          </a:p>
          <a:p>
            <a:pPr marL="514350" indent="-514350">
              <a:buFont typeface="+mj-lt"/>
              <a:buAutoNum type="arabicPeriod"/>
            </a:pPr>
            <a:endParaRPr lang="en-US" dirty="0"/>
          </a:p>
          <a:p>
            <a:pPr marL="514350" indent="-514350">
              <a:buFont typeface="+mj-lt"/>
              <a:buAutoNum type="arabicPeriod"/>
            </a:pPr>
            <a:r>
              <a:rPr lang="en-US" dirty="0"/>
              <a:t>What values do you think should be prioritized to make the SRC a more welcoming and collaborative space for all people?</a:t>
            </a:r>
          </a:p>
        </p:txBody>
      </p:sp>
      <p:cxnSp>
        <p:nvCxnSpPr>
          <p:cNvPr id="19" name="Straight Connector 18">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636047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C7C3940-A422-4EAB-BB99-BC65538BE563}"/>
              </a:ext>
            </a:extLst>
          </p:cNvPr>
          <p:cNvSpPr txBox="1">
            <a:spLocks noGrp="1"/>
          </p:cNvSpPr>
          <p:nvPr>
            <p:ph type="title" idx="4294967295"/>
          </p:nvPr>
        </p:nvSpPr>
        <p:spPr>
          <a:xfrm>
            <a:off x="2340077" y="2576053"/>
            <a:ext cx="7148052" cy="2677656"/>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defTabSz="457200">
              <a:lnSpc>
                <a:spcPct val="100000"/>
              </a:lnSpc>
              <a:spcBef>
                <a:spcPts val="0"/>
              </a:spcBef>
              <a:defRPr/>
            </a:pPr>
            <a:r>
              <a:rPr lang="en-US" sz="2800" b="1" dirty="0">
                <a:solidFill>
                  <a:srgbClr val="006498"/>
                </a:solidFill>
                <a:latin typeface="+mn-lt"/>
                <a:ea typeface="+mn-ea"/>
                <a:cs typeface="+mn-cs"/>
              </a:rPr>
              <a:t>WORKSHOP #2. </a:t>
            </a:r>
            <a:br>
              <a:rPr lang="en-US" sz="2800" b="1" dirty="0">
                <a:solidFill>
                  <a:srgbClr val="006498"/>
                </a:solidFill>
                <a:latin typeface="+mn-lt"/>
                <a:ea typeface="+mn-ea"/>
                <a:cs typeface="+mn-cs"/>
              </a:rPr>
            </a:br>
            <a:r>
              <a:rPr lang="en-US" sz="2800" b="1" dirty="0">
                <a:solidFill>
                  <a:srgbClr val="006498"/>
                </a:solidFill>
                <a:latin typeface="+mn-lt"/>
                <a:ea typeface="+mn-ea"/>
                <a:cs typeface="+mn-cs"/>
              </a:rPr>
              <a:t>Part 2. 30 minutes </a:t>
            </a:r>
            <a:br>
              <a:rPr lang="en-US" sz="2800" b="1" dirty="0">
                <a:solidFill>
                  <a:srgbClr val="006498"/>
                </a:solidFill>
                <a:latin typeface="+mn-lt"/>
                <a:ea typeface="+mn-ea"/>
                <a:cs typeface="+mn-cs"/>
              </a:rPr>
            </a:br>
            <a:br>
              <a:rPr lang="en-US" sz="2800" b="1" dirty="0">
                <a:solidFill>
                  <a:srgbClr val="006498"/>
                </a:solidFill>
                <a:latin typeface="+mn-lt"/>
                <a:ea typeface="+mn-ea"/>
                <a:cs typeface="+mn-cs"/>
              </a:rPr>
            </a:br>
            <a:r>
              <a:rPr lang="en-US" sz="2800" b="1" u="sng" dirty="0">
                <a:solidFill>
                  <a:srgbClr val="006498"/>
                </a:solidFill>
                <a:latin typeface="+mn-lt"/>
                <a:ea typeface="+mn-ea"/>
                <a:cs typeface="+mn-cs"/>
              </a:rPr>
              <a:t>Tools for Implementing Equitable Practices</a:t>
            </a:r>
            <a:br>
              <a:rPr lang="en-US" sz="2800" b="1" u="sng" dirty="0">
                <a:solidFill>
                  <a:srgbClr val="006498"/>
                </a:solidFill>
                <a:latin typeface="+mn-lt"/>
                <a:ea typeface="+mn-ea"/>
                <a:cs typeface="+mn-cs"/>
              </a:rPr>
            </a:br>
            <a:br>
              <a:rPr lang="en-US" sz="2800" b="1" u="sng" dirty="0">
                <a:solidFill>
                  <a:srgbClr val="006498"/>
                </a:solidFill>
                <a:latin typeface="+mn-lt"/>
                <a:ea typeface="+mn-ea"/>
                <a:cs typeface="+mn-cs"/>
              </a:rPr>
            </a:br>
            <a:r>
              <a:rPr lang="en-US" sz="2800" b="1" dirty="0">
                <a:solidFill>
                  <a:srgbClr val="006498"/>
                </a:solidFill>
                <a:latin typeface="+mn-lt"/>
                <a:ea typeface="+mn-ea"/>
                <a:cs typeface="+mn-cs"/>
              </a:rPr>
              <a:t>Trainer: Doris Tolliver</a:t>
            </a:r>
            <a:endParaRPr lang="en-US" sz="2800" b="1" u="sng" dirty="0">
              <a:solidFill>
                <a:srgbClr val="006498"/>
              </a:solidFill>
              <a:latin typeface="+mn-lt"/>
              <a:ea typeface="+mn-ea"/>
              <a:cs typeface="+mn-cs"/>
            </a:endParaRPr>
          </a:p>
        </p:txBody>
      </p:sp>
      <p:sp>
        <p:nvSpPr>
          <p:cNvPr id="2" name="Slide Number Placeholder 1">
            <a:extLst>
              <a:ext uri="{FF2B5EF4-FFF2-40B4-BE49-F238E27FC236}">
                <a16:creationId xmlns:a16="http://schemas.microsoft.com/office/drawing/2014/main" id="{B735D3B7-876E-453D-8760-E704A0E3063B}"/>
              </a:ext>
            </a:extLst>
          </p:cNvPr>
          <p:cNvSpPr>
            <a:spLocks noGrp="1"/>
          </p:cNvSpPr>
          <p:nvPr>
            <p:ph type="sldNum" sz="quarter" idx="12"/>
          </p:nvPr>
        </p:nvSpPr>
        <p:spPr>
          <a:xfrm>
            <a:off x="8459429" y="6272462"/>
            <a:ext cx="2057400" cy="365125"/>
          </a:xfrm>
        </p:spPr>
        <p:txBody>
          <a:bodyPr/>
          <a:lstStyle/>
          <a:p>
            <a:pPr defTabSz="457200"/>
            <a:fld id="{A2F44F75-DC1B-48B6-978B-F5FB052A2076}" type="slidenum">
              <a:rPr lang="en-US">
                <a:solidFill>
                  <a:prstClr val="black"/>
                </a:solidFill>
                <a:latin typeface="Calibri" panose="020F0502020204030204"/>
              </a:rPr>
              <a:pPr defTabSz="457200"/>
              <a:t>17</a:t>
            </a:fld>
            <a:endParaRPr lang="en-US" dirty="0">
              <a:solidFill>
                <a:prstClr val="black"/>
              </a:solidFill>
              <a:latin typeface="Calibri" panose="020F0502020204030204"/>
            </a:endParaRPr>
          </a:p>
        </p:txBody>
      </p:sp>
    </p:spTree>
    <p:extLst>
      <p:ext uri="{BB962C8B-B14F-4D97-AF65-F5344CB8AC3E}">
        <p14:creationId xmlns:p14="http://schemas.microsoft.com/office/powerpoint/2010/main" val="4367910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4100C2F-E646-4D5C-9352-58B0435591C2}"/>
              </a:ext>
              <a:ext uri="{C183D7F6-B498-43B3-948B-1728B52AA6E4}">
                <adec:decorative xmlns:adec="http://schemas.microsoft.com/office/drawing/2017/decorative" val="1"/>
              </a:ext>
            </a:extLst>
          </p:cNvPr>
          <p:cNvSpPr/>
          <p:nvPr/>
        </p:nvSpPr>
        <p:spPr>
          <a:xfrm>
            <a:off x="263951" y="6629248"/>
            <a:ext cx="11774077" cy="45719"/>
          </a:xfrm>
          <a:prstGeom prst="rect">
            <a:avLst/>
          </a:prstGeom>
          <a:solidFill>
            <a:srgbClr val="86AB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defRPr/>
            </a:pPr>
            <a:endParaRPr lang="en-US" sz="1350" dirty="0">
              <a:solidFill>
                <a:srgbClr val="FFFFFF"/>
              </a:solidFill>
              <a:latin typeface="Calibri" panose="020F0502020204030204"/>
            </a:endParaRPr>
          </a:p>
        </p:txBody>
      </p:sp>
      <p:sp>
        <p:nvSpPr>
          <p:cNvPr id="10" name="Title 9">
            <a:extLst>
              <a:ext uri="{FF2B5EF4-FFF2-40B4-BE49-F238E27FC236}">
                <a16:creationId xmlns:a16="http://schemas.microsoft.com/office/drawing/2014/main" id="{26D42CDD-C51B-44FD-81D4-0C9E31EAB3EC}"/>
              </a:ext>
            </a:extLst>
          </p:cNvPr>
          <p:cNvSpPr>
            <a:spLocks noGrp="1"/>
          </p:cNvSpPr>
          <p:nvPr>
            <p:ph type="ctrTitle"/>
          </p:nvPr>
        </p:nvSpPr>
        <p:spPr>
          <a:xfrm>
            <a:off x="188535" y="183033"/>
            <a:ext cx="11849493" cy="499621"/>
          </a:xfrm>
          <a:prstGeom prst="rect">
            <a:avLst/>
          </a:prstGeom>
          <a:solidFill>
            <a:srgbClr val="006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l"/>
            <a:r>
              <a:rPr lang="en-US" sz="1800" b="1" dirty="0">
                <a:latin typeface="Arial" panose="020B0604020202020204" pitchFamily="34" charset="0"/>
                <a:cs typeface="Arial" panose="020B0604020202020204" pitchFamily="34" charset="0"/>
              </a:rPr>
              <a:t> DEVELOPING A RACIAL EQUITY LENS</a:t>
            </a:r>
          </a:p>
        </p:txBody>
      </p:sp>
      <p:sp>
        <p:nvSpPr>
          <p:cNvPr id="12" name="TextBox 11">
            <a:extLst>
              <a:ext uri="{FF2B5EF4-FFF2-40B4-BE49-F238E27FC236}">
                <a16:creationId xmlns:a16="http://schemas.microsoft.com/office/drawing/2014/main" id="{867F1C54-52D7-489C-AAA0-79F6424B2A3E}"/>
              </a:ext>
            </a:extLst>
          </p:cNvPr>
          <p:cNvSpPr txBox="1"/>
          <p:nvPr/>
        </p:nvSpPr>
        <p:spPr>
          <a:xfrm>
            <a:off x="1721410" y="6379950"/>
            <a:ext cx="4226673" cy="215444"/>
          </a:xfrm>
          <a:prstGeom prst="rect">
            <a:avLst/>
          </a:prstGeom>
          <a:noFill/>
        </p:spPr>
        <p:txBody>
          <a:bodyPr wrap="square" rtlCol="0">
            <a:spAutoFit/>
          </a:bodyPr>
          <a:lstStyle/>
          <a:p>
            <a:pPr defTabSz="457200"/>
            <a:r>
              <a:rPr lang="en-US" sz="800" b="1" dirty="0">
                <a:solidFill>
                  <a:srgbClr val="E7E6E6">
                    <a:lumMod val="50000"/>
                  </a:srgbClr>
                </a:solidFill>
                <a:latin typeface="Calibri" panose="020F0502020204030204"/>
              </a:rPr>
              <a:t>Proprietary and Confidential </a:t>
            </a:r>
          </a:p>
        </p:txBody>
      </p:sp>
      <p:pic>
        <p:nvPicPr>
          <p:cNvPr id="14" name="Picture 13">
            <a:extLst>
              <a:ext uri="{FF2B5EF4-FFF2-40B4-BE49-F238E27FC236}">
                <a16:creationId xmlns:a16="http://schemas.microsoft.com/office/drawing/2014/main" id="{074DB02F-9245-4270-A154-618F9194B6B2}"/>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6953839" y="6420615"/>
            <a:ext cx="2822924" cy="112844"/>
          </a:xfrm>
          <a:prstGeom prst="rect">
            <a:avLst/>
          </a:prstGeom>
        </p:spPr>
      </p:pic>
      <p:sp>
        <p:nvSpPr>
          <p:cNvPr id="2" name="Slide Number Placeholder 1">
            <a:extLst>
              <a:ext uri="{FF2B5EF4-FFF2-40B4-BE49-F238E27FC236}">
                <a16:creationId xmlns:a16="http://schemas.microsoft.com/office/drawing/2014/main" id="{808381FE-DC73-4A6F-9DD4-C3ED5AEA7CB7}"/>
              </a:ext>
            </a:extLst>
          </p:cNvPr>
          <p:cNvSpPr>
            <a:spLocks noGrp="1"/>
          </p:cNvSpPr>
          <p:nvPr>
            <p:ph type="sldNum" sz="quarter" idx="12"/>
          </p:nvPr>
        </p:nvSpPr>
        <p:spPr>
          <a:xfrm>
            <a:off x="8413191" y="6294475"/>
            <a:ext cx="2057400" cy="365125"/>
          </a:xfrm>
        </p:spPr>
        <p:txBody>
          <a:bodyPr/>
          <a:lstStyle/>
          <a:p>
            <a:pPr defTabSz="457200"/>
            <a:fld id="{A2F44F75-DC1B-48B6-978B-F5FB052A2076}" type="slidenum">
              <a:rPr lang="en-US">
                <a:solidFill>
                  <a:prstClr val="black"/>
                </a:solidFill>
                <a:latin typeface="Calibri" panose="020F0502020204030204"/>
              </a:rPr>
              <a:pPr defTabSz="457200"/>
              <a:t>18</a:t>
            </a:fld>
            <a:endParaRPr lang="en-US" dirty="0">
              <a:solidFill>
                <a:prstClr val="black"/>
              </a:solidFill>
              <a:latin typeface="Calibri" panose="020F0502020204030204"/>
            </a:endParaRPr>
          </a:p>
        </p:txBody>
      </p:sp>
      <p:sp>
        <p:nvSpPr>
          <p:cNvPr id="7" name="TextBox 6">
            <a:extLst>
              <a:ext uri="{FF2B5EF4-FFF2-40B4-BE49-F238E27FC236}">
                <a16:creationId xmlns:a16="http://schemas.microsoft.com/office/drawing/2014/main" id="{61E702FA-06DE-47EA-AD86-1D1E306DEC23}"/>
              </a:ext>
            </a:extLst>
          </p:cNvPr>
          <p:cNvSpPr txBox="1"/>
          <p:nvPr/>
        </p:nvSpPr>
        <p:spPr>
          <a:xfrm>
            <a:off x="263951" y="878457"/>
            <a:ext cx="11350579" cy="5078313"/>
          </a:xfrm>
          <a:prstGeom prst="rect">
            <a:avLst/>
          </a:prstGeom>
          <a:noFill/>
        </p:spPr>
        <p:txBody>
          <a:bodyPr wrap="square">
            <a:spAutoFit/>
          </a:bodyPr>
          <a:lstStyle/>
          <a:p>
            <a:pPr defTabSz="457200"/>
            <a:r>
              <a:rPr lang="en-US" b="1" dirty="0">
                <a:solidFill>
                  <a:prstClr val="black"/>
                </a:solidFill>
              </a:rPr>
              <a:t>Developing a Racial Equity Lens requires consistently examining power, privilege, and how decisions are made. </a:t>
            </a:r>
          </a:p>
          <a:p>
            <a:pPr defTabSz="457200"/>
            <a:endParaRPr lang="en-US" b="1" dirty="0">
              <a:solidFill>
                <a:prstClr val="black"/>
              </a:solidFill>
            </a:endParaRPr>
          </a:p>
          <a:p>
            <a:pPr defTabSz="457200"/>
            <a:r>
              <a:rPr lang="en-US" b="1" dirty="0">
                <a:solidFill>
                  <a:prstClr val="black"/>
                </a:solidFill>
              </a:rPr>
              <a:t>Questions to Consider:</a:t>
            </a:r>
          </a:p>
          <a:p>
            <a:pPr marL="800100" lvl="1" indent="-342900" defTabSz="457200">
              <a:buFont typeface="+mj-lt"/>
              <a:buAutoNum type="arabicPeriod"/>
            </a:pPr>
            <a:r>
              <a:rPr lang="en-US" dirty="0">
                <a:solidFill>
                  <a:prstClr val="black"/>
                </a:solidFill>
              </a:rPr>
              <a:t>Who is at the table and making the decision(s)?</a:t>
            </a:r>
          </a:p>
          <a:p>
            <a:pPr marL="800100" lvl="1" indent="-342900" defTabSz="457200">
              <a:buFont typeface="+mj-lt"/>
              <a:buAutoNum type="arabicPeriod"/>
            </a:pPr>
            <a:r>
              <a:rPr lang="en-US" dirty="0">
                <a:solidFill>
                  <a:prstClr val="black"/>
                </a:solidFill>
              </a:rPr>
              <a:t>Who is affected by our decisions(s)?</a:t>
            </a:r>
          </a:p>
          <a:p>
            <a:pPr marL="800100" lvl="1" indent="-342900" defTabSz="457200">
              <a:buFont typeface="+mj-lt"/>
              <a:buAutoNum type="arabicPeriod"/>
            </a:pPr>
            <a:r>
              <a:rPr lang="en-US" dirty="0">
                <a:solidFill>
                  <a:prstClr val="black"/>
                </a:solidFill>
              </a:rPr>
              <a:t>What are the known and potential consequences of our decision(s)?</a:t>
            </a:r>
          </a:p>
          <a:p>
            <a:pPr defTabSz="457200"/>
            <a:endParaRPr lang="en-US" b="1" dirty="0">
              <a:solidFill>
                <a:prstClr val="black"/>
              </a:solidFill>
            </a:endParaRPr>
          </a:p>
          <a:p>
            <a:pPr defTabSz="457200"/>
            <a:r>
              <a:rPr lang="en-US" b="1" dirty="0"/>
              <a:t>Historically Excluded Groups:</a:t>
            </a:r>
          </a:p>
          <a:p>
            <a:pPr marL="800100" lvl="1" indent="-342900">
              <a:buFont typeface="+mj-lt"/>
              <a:buAutoNum type="arabicPeriod"/>
            </a:pPr>
            <a:r>
              <a:rPr lang="en-US" dirty="0">
                <a:solidFill>
                  <a:prstClr val="black"/>
                </a:solidFill>
              </a:rPr>
              <a:t>Who are the people historically excluded from accessing vocational rehabilitation services in Massachusetts?</a:t>
            </a:r>
          </a:p>
          <a:p>
            <a:pPr marL="800100" lvl="1" indent="-342900">
              <a:buFont typeface="+mj-lt"/>
              <a:buAutoNum type="arabicPeriod"/>
            </a:pPr>
            <a:r>
              <a:rPr lang="en-US" dirty="0">
                <a:solidFill>
                  <a:prstClr val="black"/>
                </a:solidFill>
              </a:rPr>
              <a:t>Are different groups excluded in various parts of the state?</a:t>
            </a:r>
          </a:p>
          <a:p>
            <a:pPr defTabSz="457200"/>
            <a:endParaRPr lang="en-US" b="1" dirty="0">
              <a:solidFill>
                <a:prstClr val="black"/>
              </a:solidFill>
            </a:endParaRPr>
          </a:p>
          <a:p>
            <a:pPr defTabSz="457200"/>
            <a:r>
              <a:rPr lang="en-US" b="1" dirty="0">
                <a:solidFill>
                  <a:prstClr val="black"/>
                </a:solidFill>
              </a:rPr>
              <a:t>White Supremacy Values it Addresses:</a:t>
            </a:r>
          </a:p>
          <a:p>
            <a:pPr marL="800100" lvl="1" indent="-342900" defTabSz="457200">
              <a:buFont typeface="+mj-lt"/>
              <a:buAutoNum type="arabicPeriod"/>
            </a:pPr>
            <a:r>
              <a:rPr lang="en-US" dirty="0">
                <a:solidFill>
                  <a:prstClr val="black"/>
                </a:solidFill>
              </a:rPr>
              <a:t>Sense of Urgency</a:t>
            </a:r>
          </a:p>
          <a:p>
            <a:pPr marL="800100" lvl="1" indent="-342900" defTabSz="457200">
              <a:buFont typeface="+mj-lt"/>
              <a:buAutoNum type="arabicPeriod"/>
            </a:pPr>
            <a:r>
              <a:rPr lang="en-US" dirty="0">
                <a:solidFill>
                  <a:prstClr val="black"/>
                </a:solidFill>
              </a:rPr>
              <a:t>Quantity over Quality</a:t>
            </a:r>
          </a:p>
          <a:p>
            <a:pPr marL="800100" lvl="1" indent="-342900" defTabSz="457200">
              <a:buFont typeface="+mj-lt"/>
              <a:buAutoNum type="arabicPeriod"/>
            </a:pPr>
            <a:r>
              <a:rPr lang="en-US" dirty="0">
                <a:solidFill>
                  <a:prstClr val="black"/>
                </a:solidFill>
              </a:rPr>
              <a:t>Power Hoarding</a:t>
            </a:r>
          </a:p>
          <a:p>
            <a:pPr defTabSz="457200"/>
            <a:endParaRPr lang="en-US" dirty="0">
              <a:solidFill>
                <a:prstClr val="black"/>
              </a:solidFill>
            </a:endParaRPr>
          </a:p>
          <a:p>
            <a:pPr defTabSz="457200"/>
            <a:endParaRPr lang="en-US" dirty="0">
              <a:solidFill>
                <a:prstClr val="black"/>
              </a:solidFill>
            </a:endParaRPr>
          </a:p>
          <a:p>
            <a:pPr defTabSz="457200"/>
            <a:r>
              <a:rPr lang="en-US" dirty="0"/>
              <a:t>Source:  NAO Equity Lens Guide at: </a:t>
            </a:r>
            <a:r>
              <a:rPr lang="en-US" u="sng" dirty="0">
                <a:solidFill>
                  <a:srgbClr val="0563C1"/>
                </a:solidFill>
                <a:effectLst/>
                <a:ea typeface="Times New Roman" panose="02020603050405020304" pitchFamily="18" charset="0"/>
                <a:cs typeface="Times New Roman" panose="02020603050405020304" pitchFamily="18" charset="0"/>
                <a:hlinkClick r:id="rId3"/>
              </a:rPr>
              <a:t>https://nonprofitoregon.org/sites/default/files/NAO-Equity-Lens-Guide-2019.pdf</a:t>
            </a:r>
            <a:endParaRPr lang="en-US"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716321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4100C2F-E646-4D5C-9352-58B0435591C2}"/>
              </a:ext>
              <a:ext uri="{C183D7F6-B498-43B3-948B-1728B52AA6E4}">
                <adec:decorative xmlns:adec="http://schemas.microsoft.com/office/drawing/2017/decorative" val="1"/>
              </a:ext>
            </a:extLst>
          </p:cNvPr>
          <p:cNvSpPr/>
          <p:nvPr/>
        </p:nvSpPr>
        <p:spPr>
          <a:xfrm>
            <a:off x="263951" y="6629248"/>
            <a:ext cx="11774077" cy="45719"/>
          </a:xfrm>
          <a:prstGeom prst="rect">
            <a:avLst/>
          </a:prstGeom>
          <a:solidFill>
            <a:srgbClr val="86AB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defRPr/>
            </a:pPr>
            <a:endParaRPr lang="en-US" sz="1350" dirty="0">
              <a:solidFill>
                <a:srgbClr val="FFFFFF"/>
              </a:solidFill>
              <a:latin typeface="Calibri" panose="020F0502020204030204"/>
            </a:endParaRPr>
          </a:p>
        </p:txBody>
      </p:sp>
      <p:sp>
        <p:nvSpPr>
          <p:cNvPr id="10" name="Title 9">
            <a:extLst>
              <a:ext uri="{FF2B5EF4-FFF2-40B4-BE49-F238E27FC236}">
                <a16:creationId xmlns:a16="http://schemas.microsoft.com/office/drawing/2014/main" id="{26D42CDD-C51B-44FD-81D4-0C9E31EAB3EC}"/>
              </a:ext>
            </a:extLst>
          </p:cNvPr>
          <p:cNvSpPr>
            <a:spLocks noGrp="1"/>
          </p:cNvSpPr>
          <p:nvPr>
            <p:ph type="ctrTitle"/>
          </p:nvPr>
        </p:nvSpPr>
        <p:spPr>
          <a:xfrm>
            <a:off x="188535" y="183033"/>
            <a:ext cx="11849493" cy="499621"/>
          </a:xfrm>
          <a:prstGeom prst="rect">
            <a:avLst/>
          </a:prstGeom>
          <a:solidFill>
            <a:srgbClr val="006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l"/>
            <a:r>
              <a:rPr lang="en-US" sz="1800" b="1" dirty="0">
                <a:latin typeface="Arial" panose="020B0604020202020204" pitchFamily="34" charset="0"/>
                <a:cs typeface="Arial" panose="020B0604020202020204" pitchFamily="34" charset="0"/>
              </a:rPr>
              <a:t> DEVELOPING A RACIAL EQUITY LENS: WHO IS AT THE TABLE?</a:t>
            </a:r>
          </a:p>
        </p:txBody>
      </p:sp>
      <p:sp>
        <p:nvSpPr>
          <p:cNvPr id="12" name="TextBox 11">
            <a:extLst>
              <a:ext uri="{FF2B5EF4-FFF2-40B4-BE49-F238E27FC236}">
                <a16:creationId xmlns:a16="http://schemas.microsoft.com/office/drawing/2014/main" id="{867F1C54-52D7-489C-AAA0-79F6424B2A3E}"/>
              </a:ext>
            </a:extLst>
          </p:cNvPr>
          <p:cNvSpPr txBox="1"/>
          <p:nvPr/>
        </p:nvSpPr>
        <p:spPr>
          <a:xfrm>
            <a:off x="1721410" y="6379950"/>
            <a:ext cx="4226673" cy="215444"/>
          </a:xfrm>
          <a:prstGeom prst="rect">
            <a:avLst/>
          </a:prstGeom>
          <a:noFill/>
        </p:spPr>
        <p:txBody>
          <a:bodyPr wrap="square" rtlCol="0">
            <a:spAutoFit/>
          </a:bodyPr>
          <a:lstStyle/>
          <a:p>
            <a:pPr defTabSz="457200"/>
            <a:r>
              <a:rPr lang="en-US" sz="800" b="1" dirty="0">
                <a:solidFill>
                  <a:srgbClr val="E7E6E6">
                    <a:lumMod val="50000"/>
                  </a:srgbClr>
                </a:solidFill>
                <a:latin typeface="Calibri" panose="020F0502020204030204"/>
              </a:rPr>
              <a:t>Proprietary and Confidential </a:t>
            </a:r>
          </a:p>
        </p:txBody>
      </p:sp>
      <p:pic>
        <p:nvPicPr>
          <p:cNvPr id="14" name="Picture 13">
            <a:extLst>
              <a:ext uri="{FF2B5EF4-FFF2-40B4-BE49-F238E27FC236}">
                <a16:creationId xmlns:a16="http://schemas.microsoft.com/office/drawing/2014/main" id="{074DB02F-9245-4270-A154-618F9194B6B2}"/>
              </a:ext>
              <a:ext uri="{C183D7F6-B498-43B3-948B-1728B52AA6E4}">
                <adec:decorative xmlns:adec="http://schemas.microsoft.com/office/drawing/2017/decorative" val="1"/>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6953839" y="6420615"/>
            <a:ext cx="2822924" cy="112844"/>
          </a:xfrm>
          <a:prstGeom prst="rect">
            <a:avLst/>
          </a:prstGeom>
        </p:spPr>
      </p:pic>
      <p:sp>
        <p:nvSpPr>
          <p:cNvPr id="2" name="Slide Number Placeholder 1">
            <a:extLst>
              <a:ext uri="{FF2B5EF4-FFF2-40B4-BE49-F238E27FC236}">
                <a16:creationId xmlns:a16="http://schemas.microsoft.com/office/drawing/2014/main" id="{808381FE-DC73-4A6F-9DD4-C3ED5AEA7CB7}"/>
              </a:ext>
            </a:extLst>
          </p:cNvPr>
          <p:cNvSpPr>
            <a:spLocks noGrp="1"/>
          </p:cNvSpPr>
          <p:nvPr>
            <p:ph type="sldNum" sz="quarter" idx="12"/>
          </p:nvPr>
        </p:nvSpPr>
        <p:spPr>
          <a:xfrm>
            <a:off x="8413191" y="6294475"/>
            <a:ext cx="2057400" cy="365125"/>
          </a:xfrm>
        </p:spPr>
        <p:txBody>
          <a:bodyPr/>
          <a:lstStyle/>
          <a:p>
            <a:pPr defTabSz="457200"/>
            <a:fld id="{A2F44F75-DC1B-48B6-978B-F5FB052A2076}" type="slidenum">
              <a:rPr lang="en-US">
                <a:solidFill>
                  <a:prstClr val="black"/>
                </a:solidFill>
                <a:latin typeface="Calibri" panose="020F0502020204030204"/>
              </a:rPr>
              <a:pPr defTabSz="457200"/>
              <a:t>19</a:t>
            </a:fld>
            <a:endParaRPr lang="en-US" dirty="0">
              <a:solidFill>
                <a:prstClr val="black"/>
              </a:solidFill>
              <a:latin typeface="Calibri" panose="020F0502020204030204"/>
            </a:endParaRPr>
          </a:p>
        </p:txBody>
      </p:sp>
      <p:sp>
        <p:nvSpPr>
          <p:cNvPr id="7" name="TextBox 6">
            <a:extLst>
              <a:ext uri="{FF2B5EF4-FFF2-40B4-BE49-F238E27FC236}">
                <a16:creationId xmlns:a16="http://schemas.microsoft.com/office/drawing/2014/main" id="{61E702FA-06DE-47EA-AD86-1D1E306DEC23}"/>
              </a:ext>
            </a:extLst>
          </p:cNvPr>
          <p:cNvSpPr txBox="1"/>
          <p:nvPr/>
        </p:nvSpPr>
        <p:spPr>
          <a:xfrm>
            <a:off x="188535" y="903305"/>
            <a:ext cx="11698661" cy="5397247"/>
          </a:xfrm>
          <a:prstGeom prst="rect">
            <a:avLst/>
          </a:prstGeom>
          <a:noFill/>
        </p:spPr>
        <p:txBody>
          <a:bodyPr wrap="square">
            <a:spAutoFit/>
          </a:bodyPr>
          <a:lstStyle/>
          <a:p>
            <a:pPr marL="0" marR="0">
              <a:lnSpc>
                <a:spcPct val="107000"/>
              </a:lnSpc>
              <a:spcBef>
                <a:spcPts val="0"/>
              </a:spcBef>
              <a:spcAft>
                <a:spcPts val="800"/>
              </a:spcAft>
            </a:pPr>
            <a:r>
              <a:rPr lang="en-US" b="1" dirty="0">
                <a:effectLst/>
                <a:ea typeface="Calibri" panose="020F0502020204030204" pitchFamily="34" charset="0"/>
                <a:cs typeface="Times New Roman" panose="02020603050405020304" pitchFamily="18" charset="0"/>
              </a:rPr>
              <a:t>Pause and examine YOU: Who are you</a:t>
            </a:r>
            <a:r>
              <a:rPr lang="en-US" b="1" dirty="0">
                <a:ea typeface="Calibri" panose="020F0502020204030204" pitchFamily="34" charset="0"/>
                <a:cs typeface="Times New Roman" panose="02020603050405020304" pitchFamily="18" charset="0"/>
              </a:rPr>
              <a:t>? Examine you as </a:t>
            </a:r>
            <a:r>
              <a:rPr lang="en-US" b="1" dirty="0">
                <a:effectLst/>
                <a:ea typeface="Calibri" panose="020F0502020204030204" pitchFamily="34" charset="0"/>
                <a:cs typeface="Times New Roman" panose="02020603050405020304" pitchFamily="18" charset="0"/>
              </a:rPr>
              <a:t>an individual and as </a:t>
            </a:r>
            <a:r>
              <a:rPr lang="en-US" b="1" dirty="0">
                <a:ea typeface="Calibri" panose="020F0502020204030204" pitchFamily="34" charset="0"/>
                <a:cs typeface="Times New Roman" panose="02020603050405020304" pitchFamily="18" charset="0"/>
              </a:rPr>
              <a:t>a member of the SRC. </a:t>
            </a:r>
          </a:p>
          <a:p>
            <a:pPr>
              <a:lnSpc>
                <a:spcPct val="107000"/>
              </a:lnSpc>
              <a:spcAft>
                <a:spcPts val="800"/>
              </a:spcAft>
            </a:pPr>
            <a:r>
              <a:rPr lang="en-US" b="1" dirty="0">
                <a:solidFill>
                  <a:prstClr val="black"/>
                </a:solidFill>
              </a:rPr>
              <a:t>Questions to Consider:</a:t>
            </a:r>
          </a:p>
          <a:p>
            <a:pPr marL="800100" lvl="1" indent="-342900">
              <a:lnSpc>
                <a:spcPct val="107000"/>
              </a:lnSpc>
              <a:spcAft>
                <a:spcPts val="800"/>
              </a:spcAft>
              <a:buFont typeface="+mj-lt"/>
              <a:buAutoNum type="arabicPeriod"/>
            </a:pPr>
            <a:r>
              <a:rPr lang="en-US" dirty="0">
                <a:effectLst/>
                <a:ea typeface="Calibri" panose="020F0502020204030204" pitchFamily="34" charset="0"/>
                <a:cs typeface="Times New Roman" panose="02020603050405020304" pitchFamily="18" charset="0"/>
              </a:rPr>
              <a:t>Who is involved in making the decision?</a:t>
            </a:r>
          </a:p>
          <a:p>
            <a:pPr marL="1257300" lvl="2" indent="-342900">
              <a:lnSpc>
                <a:spcPct val="107000"/>
              </a:lnSpc>
              <a:spcAft>
                <a:spcPts val="800"/>
              </a:spcAft>
              <a:buFont typeface="+mj-lt"/>
              <a:buAutoNum type="alphaLcPeriod"/>
            </a:pPr>
            <a:r>
              <a:rPr lang="en-US" dirty="0">
                <a:effectLst/>
                <a:ea typeface="Calibri" panose="020F0502020204030204" pitchFamily="34" charset="0"/>
                <a:cs typeface="Times New Roman" panose="02020603050405020304" pitchFamily="18" charset="0"/>
              </a:rPr>
              <a:t>Who is at the table right now making this decision?</a:t>
            </a:r>
          </a:p>
          <a:p>
            <a:pPr marL="1257300" lvl="2" indent="-342900">
              <a:lnSpc>
                <a:spcPct val="107000"/>
              </a:lnSpc>
              <a:spcAft>
                <a:spcPts val="800"/>
              </a:spcAft>
              <a:buFont typeface="+mj-lt"/>
              <a:buAutoNum type="alphaLcPeriod"/>
            </a:pPr>
            <a:r>
              <a:rPr lang="en-US" dirty="0">
                <a:effectLst/>
                <a:ea typeface="Calibri" panose="020F0502020204030204" pitchFamily="34" charset="0"/>
                <a:cs typeface="Times New Roman" panose="02020603050405020304" pitchFamily="18" charset="0"/>
              </a:rPr>
              <a:t>What is your racial composition?</a:t>
            </a:r>
          </a:p>
          <a:p>
            <a:pPr marL="1257300" lvl="2" indent="-342900">
              <a:lnSpc>
                <a:spcPct val="107000"/>
              </a:lnSpc>
              <a:spcAft>
                <a:spcPts val="800"/>
              </a:spcAft>
              <a:buFont typeface="+mj-lt"/>
              <a:buAutoNum type="alphaLcPeriod"/>
            </a:pPr>
            <a:r>
              <a:rPr lang="en-US" dirty="0">
                <a:effectLst/>
                <a:ea typeface="Calibri" panose="020F0502020204030204" pitchFamily="34" charset="0"/>
                <a:cs typeface="Times New Roman" panose="02020603050405020304" pitchFamily="18" charset="0"/>
              </a:rPr>
              <a:t>What dimensions of diversity beyond race (gender, class, sexuality, gender identity, culture, age, ability, immigrant status, etc.) are represented here?</a:t>
            </a:r>
          </a:p>
          <a:p>
            <a:pPr marL="800100" lvl="1" indent="-342900">
              <a:lnSpc>
                <a:spcPct val="107000"/>
              </a:lnSpc>
              <a:spcAft>
                <a:spcPts val="800"/>
              </a:spcAft>
              <a:buFont typeface="+mj-lt"/>
              <a:buAutoNum type="arabicPeriod"/>
            </a:pPr>
            <a:r>
              <a:rPr lang="en-US" dirty="0">
                <a:effectLst/>
                <a:ea typeface="Calibri" panose="020F0502020204030204" pitchFamily="34" charset="0"/>
                <a:cs typeface="Times New Roman" panose="02020603050405020304" pitchFamily="18" charset="0"/>
              </a:rPr>
              <a:t>Who is not represented at the table?</a:t>
            </a:r>
          </a:p>
          <a:p>
            <a:pPr marL="800100" lvl="1" indent="-342900">
              <a:lnSpc>
                <a:spcPct val="107000"/>
              </a:lnSpc>
              <a:spcAft>
                <a:spcPts val="800"/>
              </a:spcAft>
              <a:buFont typeface="+mj-lt"/>
              <a:buAutoNum type="arabicPeriod"/>
            </a:pPr>
            <a:r>
              <a:rPr lang="en-US" dirty="0">
                <a:effectLst/>
                <a:ea typeface="Calibri" panose="020F0502020204030204" pitchFamily="34" charset="0"/>
                <a:cs typeface="Times New Roman" panose="02020603050405020304" pitchFamily="18" charset="0"/>
              </a:rPr>
              <a:t>Based on our group membership, what inherent biases do we bring to the table?</a:t>
            </a:r>
          </a:p>
          <a:p>
            <a:pPr marL="800100" lvl="1" indent="-342900">
              <a:lnSpc>
                <a:spcPct val="107000"/>
              </a:lnSpc>
              <a:spcAft>
                <a:spcPts val="800"/>
              </a:spcAft>
              <a:buFont typeface="+mj-lt"/>
              <a:buAutoNum type="arabicPeriod"/>
            </a:pPr>
            <a:r>
              <a:rPr lang="en-US" dirty="0">
                <a:effectLst/>
                <a:ea typeface="Calibri" panose="020F0502020204030204" pitchFamily="34" charset="0"/>
                <a:cs typeface="Times New Roman" panose="02020603050405020304" pitchFamily="18" charset="0"/>
              </a:rPr>
              <a:t>What institutional power within the organization do we have? What powers do we not have?</a:t>
            </a:r>
            <a:endParaRPr lang="en-US" dirty="0">
              <a:solidFill>
                <a:prstClr val="black"/>
              </a:solidFill>
            </a:endParaRPr>
          </a:p>
          <a:p>
            <a:pPr marL="342900" indent="-342900" defTabSz="457200">
              <a:buFontTx/>
              <a:buAutoNum type="arabicPeriod"/>
            </a:pPr>
            <a:endParaRPr lang="en-US" dirty="0">
              <a:solidFill>
                <a:prstClr val="black"/>
              </a:solidFill>
            </a:endParaRPr>
          </a:p>
          <a:p>
            <a:pPr defTabSz="457200"/>
            <a:r>
              <a:rPr lang="en-US" b="1" dirty="0">
                <a:solidFill>
                  <a:prstClr val="black"/>
                </a:solidFill>
              </a:rPr>
              <a:t>White Supremacy Values it Addresses:</a:t>
            </a:r>
          </a:p>
          <a:p>
            <a:pPr marL="800100" lvl="1" indent="-342900" defTabSz="457200">
              <a:buAutoNum type="arabicPeriod"/>
            </a:pPr>
            <a:r>
              <a:rPr lang="en-US" dirty="0">
                <a:solidFill>
                  <a:prstClr val="black"/>
                </a:solidFill>
              </a:rPr>
              <a:t>Power Hoarding</a:t>
            </a:r>
          </a:p>
          <a:p>
            <a:pPr defTabSz="457200"/>
            <a:endParaRPr lang="en-US" dirty="0">
              <a:solidFill>
                <a:prstClr val="black"/>
              </a:solidFill>
            </a:endParaRPr>
          </a:p>
          <a:p>
            <a:pPr defTabSz="457200"/>
            <a:r>
              <a:rPr lang="en-US" dirty="0"/>
              <a:t>Source:  NAO Equity Lens Guide at: </a:t>
            </a:r>
            <a:r>
              <a:rPr lang="en-US" u="sng" dirty="0">
                <a:solidFill>
                  <a:srgbClr val="0563C1"/>
                </a:solidFill>
                <a:effectLst/>
                <a:ea typeface="Times New Roman" panose="02020603050405020304" pitchFamily="18" charset="0"/>
                <a:cs typeface="Times New Roman" panose="02020603050405020304" pitchFamily="18" charset="0"/>
                <a:hlinkClick r:id="rId4"/>
              </a:rPr>
              <a:t>https://nonprofitoregon.org/sites/default/files/NAO-Equity-Lens-Guide-2019.pdf</a:t>
            </a:r>
            <a:endParaRPr lang="en-US"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32667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C7C3940-A422-4EAB-BB99-BC65538BE563}"/>
              </a:ext>
            </a:extLst>
          </p:cNvPr>
          <p:cNvSpPr txBox="1">
            <a:spLocks noGrp="1"/>
          </p:cNvSpPr>
          <p:nvPr>
            <p:ph type="title" idx="4294967295"/>
          </p:nvPr>
        </p:nvSpPr>
        <p:spPr>
          <a:xfrm>
            <a:off x="2340077" y="2576052"/>
            <a:ext cx="7148052" cy="52322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defTabSz="457200">
              <a:lnSpc>
                <a:spcPct val="100000"/>
              </a:lnSpc>
              <a:spcBef>
                <a:spcPts val="0"/>
              </a:spcBef>
              <a:defRPr/>
            </a:pPr>
            <a:r>
              <a:rPr lang="en-US" sz="2800" b="1" dirty="0">
                <a:solidFill>
                  <a:srgbClr val="006498"/>
                </a:solidFill>
                <a:latin typeface="+mn-lt"/>
                <a:ea typeface="+mn-ea"/>
                <a:cs typeface="+mn-cs"/>
              </a:rPr>
              <a:t>WELCOME TO WORKSHOP #2</a:t>
            </a:r>
          </a:p>
        </p:txBody>
      </p:sp>
      <p:sp>
        <p:nvSpPr>
          <p:cNvPr id="2" name="Slide Number Placeholder 1">
            <a:extLst>
              <a:ext uri="{FF2B5EF4-FFF2-40B4-BE49-F238E27FC236}">
                <a16:creationId xmlns:a16="http://schemas.microsoft.com/office/drawing/2014/main" id="{B735D3B7-876E-453D-8760-E704A0E3063B}"/>
              </a:ext>
            </a:extLst>
          </p:cNvPr>
          <p:cNvSpPr>
            <a:spLocks noGrp="1"/>
          </p:cNvSpPr>
          <p:nvPr>
            <p:ph type="sldNum" sz="quarter" idx="12"/>
          </p:nvPr>
        </p:nvSpPr>
        <p:spPr>
          <a:xfrm>
            <a:off x="8459429" y="6272462"/>
            <a:ext cx="2057400" cy="365125"/>
          </a:xfrm>
        </p:spPr>
        <p:txBody>
          <a:bodyPr/>
          <a:lstStyle/>
          <a:p>
            <a:pPr defTabSz="457200"/>
            <a:fld id="{A2F44F75-DC1B-48B6-978B-F5FB052A2076}" type="slidenum">
              <a:rPr lang="en-US">
                <a:solidFill>
                  <a:prstClr val="black"/>
                </a:solidFill>
                <a:latin typeface="Calibri" panose="020F0502020204030204"/>
              </a:rPr>
              <a:pPr defTabSz="457200"/>
              <a:t>2</a:t>
            </a:fld>
            <a:endParaRPr lang="en-US" dirty="0">
              <a:solidFill>
                <a:prstClr val="black"/>
              </a:solidFill>
              <a:latin typeface="Calibri" panose="020F0502020204030204"/>
            </a:endParaRPr>
          </a:p>
        </p:txBody>
      </p:sp>
    </p:spTree>
    <p:extLst>
      <p:ext uri="{BB962C8B-B14F-4D97-AF65-F5344CB8AC3E}">
        <p14:creationId xmlns:p14="http://schemas.microsoft.com/office/powerpoint/2010/main" val="7815113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4100C2F-E646-4D5C-9352-58B0435591C2}"/>
              </a:ext>
              <a:ext uri="{C183D7F6-B498-43B3-948B-1728B52AA6E4}">
                <adec:decorative xmlns:adec="http://schemas.microsoft.com/office/drawing/2017/decorative" val="1"/>
              </a:ext>
            </a:extLst>
          </p:cNvPr>
          <p:cNvSpPr/>
          <p:nvPr/>
        </p:nvSpPr>
        <p:spPr>
          <a:xfrm>
            <a:off x="263951" y="6629248"/>
            <a:ext cx="11774077" cy="45719"/>
          </a:xfrm>
          <a:prstGeom prst="rect">
            <a:avLst/>
          </a:prstGeom>
          <a:solidFill>
            <a:srgbClr val="86AB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defRPr/>
            </a:pPr>
            <a:endParaRPr lang="en-US" sz="1350" dirty="0">
              <a:solidFill>
                <a:srgbClr val="FFFFFF"/>
              </a:solidFill>
              <a:latin typeface="Calibri" panose="020F0502020204030204"/>
            </a:endParaRPr>
          </a:p>
        </p:txBody>
      </p:sp>
      <p:sp>
        <p:nvSpPr>
          <p:cNvPr id="10" name="Title 9">
            <a:extLst>
              <a:ext uri="{FF2B5EF4-FFF2-40B4-BE49-F238E27FC236}">
                <a16:creationId xmlns:a16="http://schemas.microsoft.com/office/drawing/2014/main" id="{26D42CDD-C51B-44FD-81D4-0C9E31EAB3EC}"/>
              </a:ext>
            </a:extLst>
          </p:cNvPr>
          <p:cNvSpPr>
            <a:spLocks noGrp="1"/>
          </p:cNvSpPr>
          <p:nvPr>
            <p:ph type="ctrTitle"/>
          </p:nvPr>
        </p:nvSpPr>
        <p:spPr>
          <a:xfrm>
            <a:off x="188535" y="183033"/>
            <a:ext cx="11849493" cy="499621"/>
          </a:xfrm>
          <a:prstGeom prst="rect">
            <a:avLst/>
          </a:prstGeom>
          <a:solidFill>
            <a:srgbClr val="006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l"/>
            <a:r>
              <a:rPr lang="en-US" sz="1800" b="1" dirty="0">
                <a:latin typeface="Arial" panose="020B0604020202020204" pitchFamily="34" charset="0"/>
                <a:cs typeface="Arial" panose="020B0604020202020204" pitchFamily="34" charset="0"/>
              </a:rPr>
              <a:t> DEVELOPING A RACIAL EQUITY LENS: WHO IS AFFECTED?</a:t>
            </a:r>
          </a:p>
        </p:txBody>
      </p:sp>
      <p:sp>
        <p:nvSpPr>
          <p:cNvPr id="12" name="TextBox 11">
            <a:extLst>
              <a:ext uri="{FF2B5EF4-FFF2-40B4-BE49-F238E27FC236}">
                <a16:creationId xmlns:a16="http://schemas.microsoft.com/office/drawing/2014/main" id="{867F1C54-52D7-489C-AAA0-79F6424B2A3E}"/>
              </a:ext>
            </a:extLst>
          </p:cNvPr>
          <p:cNvSpPr txBox="1"/>
          <p:nvPr/>
        </p:nvSpPr>
        <p:spPr>
          <a:xfrm>
            <a:off x="1721410" y="6379950"/>
            <a:ext cx="4226673" cy="215444"/>
          </a:xfrm>
          <a:prstGeom prst="rect">
            <a:avLst/>
          </a:prstGeom>
          <a:noFill/>
        </p:spPr>
        <p:txBody>
          <a:bodyPr wrap="square" rtlCol="0">
            <a:spAutoFit/>
          </a:bodyPr>
          <a:lstStyle/>
          <a:p>
            <a:pPr defTabSz="457200"/>
            <a:r>
              <a:rPr lang="en-US" sz="800" b="1" dirty="0">
                <a:solidFill>
                  <a:srgbClr val="E7E6E6">
                    <a:lumMod val="50000"/>
                  </a:srgbClr>
                </a:solidFill>
                <a:latin typeface="Calibri" panose="020F0502020204030204"/>
              </a:rPr>
              <a:t>Proprietary and Confidential </a:t>
            </a:r>
          </a:p>
        </p:txBody>
      </p:sp>
      <p:pic>
        <p:nvPicPr>
          <p:cNvPr id="14" name="Picture 13">
            <a:extLst>
              <a:ext uri="{FF2B5EF4-FFF2-40B4-BE49-F238E27FC236}">
                <a16:creationId xmlns:a16="http://schemas.microsoft.com/office/drawing/2014/main" id="{074DB02F-9245-4270-A154-618F9194B6B2}"/>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6953839" y="6420615"/>
            <a:ext cx="2822924" cy="112844"/>
          </a:xfrm>
          <a:prstGeom prst="rect">
            <a:avLst/>
          </a:prstGeom>
        </p:spPr>
      </p:pic>
      <p:sp>
        <p:nvSpPr>
          <p:cNvPr id="2" name="Slide Number Placeholder 1">
            <a:extLst>
              <a:ext uri="{FF2B5EF4-FFF2-40B4-BE49-F238E27FC236}">
                <a16:creationId xmlns:a16="http://schemas.microsoft.com/office/drawing/2014/main" id="{808381FE-DC73-4A6F-9DD4-C3ED5AEA7CB7}"/>
              </a:ext>
            </a:extLst>
          </p:cNvPr>
          <p:cNvSpPr>
            <a:spLocks noGrp="1"/>
          </p:cNvSpPr>
          <p:nvPr>
            <p:ph type="sldNum" sz="quarter" idx="12"/>
          </p:nvPr>
        </p:nvSpPr>
        <p:spPr>
          <a:xfrm>
            <a:off x="8413191" y="6294475"/>
            <a:ext cx="2057400" cy="365125"/>
          </a:xfrm>
        </p:spPr>
        <p:txBody>
          <a:bodyPr/>
          <a:lstStyle/>
          <a:p>
            <a:pPr defTabSz="457200"/>
            <a:fld id="{A2F44F75-DC1B-48B6-978B-F5FB052A2076}" type="slidenum">
              <a:rPr lang="en-US">
                <a:solidFill>
                  <a:prstClr val="black"/>
                </a:solidFill>
                <a:latin typeface="Calibri" panose="020F0502020204030204"/>
              </a:rPr>
              <a:pPr defTabSz="457200"/>
              <a:t>20</a:t>
            </a:fld>
            <a:endParaRPr lang="en-US" dirty="0">
              <a:solidFill>
                <a:prstClr val="black"/>
              </a:solidFill>
              <a:latin typeface="Calibri" panose="020F0502020204030204"/>
            </a:endParaRPr>
          </a:p>
        </p:txBody>
      </p:sp>
      <p:sp>
        <p:nvSpPr>
          <p:cNvPr id="7" name="TextBox 6">
            <a:extLst>
              <a:ext uri="{FF2B5EF4-FFF2-40B4-BE49-F238E27FC236}">
                <a16:creationId xmlns:a16="http://schemas.microsoft.com/office/drawing/2014/main" id="{61E702FA-06DE-47EA-AD86-1D1E306DEC23}"/>
              </a:ext>
            </a:extLst>
          </p:cNvPr>
          <p:cNvSpPr txBox="1"/>
          <p:nvPr/>
        </p:nvSpPr>
        <p:spPr>
          <a:xfrm>
            <a:off x="331410" y="885639"/>
            <a:ext cx="11774077" cy="5120376"/>
          </a:xfrm>
          <a:prstGeom prst="rect">
            <a:avLst/>
          </a:prstGeom>
          <a:noFill/>
        </p:spPr>
        <p:txBody>
          <a:bodyPr wrap="square">
            <a:spAutoFit/>
          </a:bodyPr>
          <a:lstStyle/>
          <a:p>
            <a:pPr>
              <a:lnSpc>
                <a:spcPct val="107000"/>
              </a:lnSpc>
              <a:spcAft>
                <a:spcPts val="800"/>
              </a:spcAft>
            </a:pPr>
            <a:r>
              <a:rPr lang="en-US" b="1" dirty="0">
                <a:solidFill>
                  <a:prstClr val="black"/>
                </a:solidFill>
              </a:rPr>
              <a:t>Questions to Consider:</a:t>
            </a:r>
          </a:p>
          <a:p>
            <a:pPr marL="800100" lvl="1" indent="-342900">
              <a:lnSpc>
                <a:spcPct val="107000"/>
              </a:lnSpc>
              <a:spcAft>
                <a:spcPts val="800"/>
              </a:spcAft>
              <a:buFont typeface="+mj-lt"/>
              <a:buAutoNum type="arabicPeriod"/>
            </a:pPr>
            <a:r>
              <a:rPr lang="en-US" dirty="0">
                <a:effectLst/>
                <a:ea typeface="Calibri" panose="020F0502020204030204" pitchFamily="34" charset="0"/>
                <a:cs typeface="Times New Roman" panose="02020603050405020304" pitchFamily="18" charset="0"/>
              </a:rPr>
              <a:t>Who is </a:t>
            </a:r>
            <a:r>
              <a:rPr lang="en-US" dirty="0">
                <a:ea typeface="Calibri" panose="020F0502020204030204" pitchFamily="34" charset="0"/>
                <a:cs typeface="Times New Roman" panose="02020603050405020304" pitchFamily="18" charset="0"/>
              </a:rPr>
              <a:t>or might be </a:t>
            </a:r>
            <a:r>
              <a:rPr lang="en-US" dirty="0">
                <a:effectLst/>
                <a:ea typeface="Calibri" panose="020F0502020204030204" pitchFamily="34" charset="0"/>
                <a:cs typeface="Times New Roman" panose="02020603050405020304" pitchFamily="18" charset="0"/>
              </a:rPr>
              <a:t>affected by a proposed decision by the SRC?</a:t>
            </a:r>
          </a:p>
          <a:p>
            <a:pPr marL="800100" lvl="1" indent="-342900">
              <a:lnSpc>
                <a:spcPct val="107000"/>
              </a:lnSpc>
              <a:spcAft>
                <a:spcPts val="800"/>
              </a:spcAft>
              <a:buFont typeface="+mj-lt"/>
              <a:buAutoNum type="arabicPeriod"/>
            </a:pPr>
            <a:r>
              <a:rPr lang="en-US" dirty="0">
                <a:effectLst/>
                <a:ea typeface="Calibri" panose="020F0502020204030204" pitchFamily="34" charset="0"/>
                <a:cs typeface="Times New Roman" panose="02020603050405020304" pitchFamily="18" charset="0"/>
              </a:rPr>
              <a:t>What is the racial composition of the impacted groups?  Who will be potentially negatively/positively affected?</a:t>
            </a:r>
          </a:p>
          <a:p>
            <a:pPr marL="800100" lvl="1" indent="-342900">
              <a:lnSpc>
                <a:spcPct val="107000"/>
              </a:lnSpc>
              <a:spcAft>
                <a:spcPts val="800"/>
              </a:spcAft>
              <a:buFont typeface="+mj-lt"/>
              <a:buAutoNum type="arabicPeriod"/>
            </a:pPr>
            <a:r>
              <a:rPr lang="en-US" dirty="0">
                <a:effectLst/>
                <a:ea typeface="Calibri" panose="020F0502020204030204" pitchFamily="34" charset="0"/>
                <a:cs typeface="Times New Roman" panose="02020603050405020304" pitchFamily="18" charset="0"/>
              </a:rPr>
              <a:t>If known, what is the existing racial disparity we are trying to address? What is the data source?</a:t>
            </a:r>
          </a:p>
          <a:p>
            <a:pPr marL="800100" lvl="1" indent="-342900">
              <a:lnSpc>
                <a:spcPct val="107000"/>
              </a:lnSpc>
              <a:spcAft>
                <a:spcPts val="800"/>
              </a:spcAft>
              <a:buFont typeface="+mj-lt"/>
              <a:buAutoNum type="arabicPeriod"/>
            </a:pPr>
            <a:r>
              <a:rPr lang="en-US" dirty="0">
                <a:effectLst/>
                <a:ea typeface="Calibri" panose="020F0502020204030204" pitchFamily="34" charset="0"/>
                <a:cs typeface="Times New Roman" panose="02020603050405020304" pitchFamily="18" charset="0"/>
              </a:rPr>
              <a:t>What dimensions of diversity beyond race (gender, class, sexuality, gender identity, culture, age, ability, immigrant status, etc.) are in the impacted groups?</a:t>
            </a:r>
          </a:p>
          <a:p>
            <a:pPr marL="800100" lvl="1" indent="-342900">
              <a:lnSpc>
                <a:spcPct val="107000"/>
              </a:lnSpc>
              <a:spcAft>
                <a:spcPts val="800"/>
              </a:spcAft>
              <a:buFont typeface="+mj-lt"/>
              <a:buAutoNum type="arabicPeriod"/>
            </a:pPr>
            <a:r>
              <a:rPr lang="en-US" dirty="0">
                <a:effectLst/>
                <a:ea typeface="Calibri" panose="020F0502020204030204" pitchFamily="34" charset="0"/>
                <a:cs typeface="Times New Roman" panose="02020603050405020304" pitchFamily="18" charset="0"/>
              </a:rPr>
              <a:t>What are the power dynamics or disparities between YOU and those affected?</a:t>
            </a:r>
          </a:p>
          <a:p>
            <a:pPr marL="800100" lvl="1" indent="-342900">
              <a:lnSpc>
                <a:spcPct val="107000"/>
              </a:lnSpc>
              <a:spcAft>
                <a:spcPts val="800"/>
              </a:spcAft>
              <a:buFont typeface="+mj-lt"/>
              <a:buAutoNum type="arabicPeriod"/>
            </a:pPr>
            <a:r>
              <a:rPr lang="en-US" dirty="0">
                <a:effectLst/>
                <a:ea typeface="Calibri" panose="020F0502020204030204" pitchFamily="34" charset="0"/>
                <a:cs typeface="Times New Roman" panose="02020603050405020304" pitchFamily="18" charset="0"/>
              </a:rPr>
              <a:t>In which ways is the impacted group involved in the decision-making? Why that method?</a:t>
            </a:r>
          </a:p>
          <a:p>
            <a:pPr defTabSz="457200"/>
            <a:endParaRPr lang="en-US" b="1" dirty="0">
              <a:solidFill>
                <a:prstClr val="black"/>
              </a:solidFill>
            </a:endParaRPr>
          </a:p>
          <a:p>
            <a:pPr defTabSz="457200"/>
            <a:r>
              <a:rPr lang="en-US" b="1" dirty="0">
                <a:solidFill>
                  <a:prstClr val="black"/>
                </a:solidFill>
              </a:rPr>
              <a:t>White Supremacy Values it Addresses:</a:t>
            </a:r>
          </a:p>
          <a:p>
            <a:pPr marL="800100" lvl="1" indent="-342900" defTabSz="457200">
              <a:buFont typeface="+mj-lt"/>
              <a:buAutoNum type="arabicPeriod"/>
            </a:pPr>
            <a:r>
              <a:rPr lang="en-US" dirty="0">
                <a:solidFill>
                  <a:prstClr val="black"/>
                </a:solidFill>
              </a:rPr>
              <a:t>Sense of Urgency</a:t>
            </a:r>
          </a:p>
          <a:p>
            <a:pPr marL="800100" lvl="1" indent="-342900" defTabSz="457200">
              <a:buFont typeface="+mj-lt"/>
              <a:buAutoNum type="arabicPeriod"/>
            </a:pPr>
            <a:r>
              <a:rPr lang="en-US" dirty="0">
                <a:solidFill>
                  <a:prstClr val="black"/>
                </a:solidFill>
              </a:rPr>
              <a:t>Quantity over Quality</a:t>
            </a:r>
          </a:p>
          <a:p>
            <a:pPr marL="800100" lvl="1" indent="-342900" defTabSz="457200">
              <a:buFont typeface="+mj-lt"/>
              <a:buAutoNum type="arabicPeriod"/>
            </a:pPr>
            <a:r>
              <a:rPr lang="en-US" dirty="0">
                <a:solidFill>
                  <a:prstClr val="black"/>
                </a:solidFill>
              </a:rPr>
              <a:t>Power Hoarding</a:t>
            </a:r>
            <a:r>
              <a:rPr lang="en-US" dirty="0">
                <a:effectLst/>
                <a:ea typeface="Calibri" panose="020F0502020204030204" pitchFamily="34" charset="0"/>
                <a:cs typeface="Times New Roman" panose="02020603050405020304" pitchFamily="18" charset="0"/>
              </a:rPr>
              <a:t> </a:t>
            </a:r>
          </a:p>
          <a:p>
            <a:pPr defTabSz="457200"/>
            <a:endParaRPr lang="en-US" dirty="0">
              <a:cs typeface="Times New Roman" panose="02020603050405020304" pitchFamily="18" charset="0"/>
            </a:endParaRPr>
          </a:p>
          <a:p>
            <a:pPr defTabSz="457200"/>
            <a:r>
              <a:rPr lang="en-US" sz="1800" dirty="0"/>
              <a:t>Source:  NAO Equity Lens Guide at: </a:t>
            </a:r>
            <a:r>
              <a:rPr lang="en-US" sz="1800" u="sng" dirty="0">
                <a:solidFill>
                  <a:srgbClr val="0563C1"/>
                </a:solidFill>
                <a:effectLst/>
                <a:ea typeface="Times New Roman" panose="02020603050405020304" pitchFamily="18" charset="0"/>
                <a:cs typeface="Times New Roman" panose="02020603050405020304" pitchFamily="18" charset="0"/>
                <a:hlinkClick r:id="rId3"/>
              </a:rPr>
              <a:t>https://nonprofitoregon.org/sites/default/files/NAO-Equity-Lens-Guide-2019.pdf</a:t>
            </a:r>
            <a:endParaRPr lang="en-US" sz="18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170271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4100C2F-E646-4D5C-9352-58B0435591C2}"/>
              </a:ext>
              <a:ext uri="{C183D7F6-B498-43B3-948B-1728B52AA6E4}">
                <adec:decorative xmlns:adec="http://schemas.microsoft.com/office/drawing/2017/decorative" val="1"/>
              </a:ext>
            </a:extLst>
          </p:cNvPr>
          <p:cNvSpPr/>
          <p:nvPr/>
        </p:nvSpPr>
        <p:spPr>
          <a:xfrm>
            <a:off x="263951" y="6629248"/>
            <a:ext cx="11774077" cy="45719"/>
          </a:xfrm>
          <a:prstGeom prst="rect">
            <a:avLst/>
          </a:prstGeom>
          <a:solidFill>
            <a:srgbClr val="86AB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defRPr/>
            </a:pPr>
            <a:endParaRPr lang="en-US" sz="1350" dirty="0">
              <a:solidFill>
                <a:srgbClr val="FFFFFF"/>
              </a:solidFill>
              <a:latin typeface="Calibri" panose="020F0502020204030204"/>
            </a:endParaRPr>
          </a:p>
        </p:txBody>
      </p:sp>
      <p:sp>
        <p:nvSpPr>
          <p:cNvPr id="10" name="Title 9">
            <a:extLst>
              <a:ext uri="{FF2B5EF4-FFF2-40B4-BE49-F238E27FC236}">
                <a16:creationId xmlns:a16="http://schemas.microsoft.com/office/drawing/2014/main" id="{26D42CDD-C51B-44FD-81D4-0C9E31EAB3EC}"/>
              </a:ext>
            </a:extLst>
          </p:cNvPr>
          <p:cNvSpPr>
            <a:spLocks noGrp="1"/>
          </p:cNvSpPr>
          <p:nvPr>
            <p:ph type="ctrTitle"/>
          </p:nvPr>
        </p:nvSpPr>
        <p:spPr>
          <a:xfrm>
            <a:off x="188535" y="183033"/>
            <a:ext cx="11849493" cy="499621"/>
          </a:xfrm>
          <a:prstGeom prst="rect">
            <a:avLst/>
          </a:prstGeom>
          <a:solidFill>
            <a:srgbClr val="006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l"/>
            <a:r>
              <a:rPr lang="en-US" sz="1800" b="1" dirty="0">
                <a:latin typeface="Arial" panose="020B0604020202020204" pitchFamily="34" charset="0"/>
                <a:cs typeface="Arial" panose="020B0604020202020204" pitchFamily="34" charset="0"/>
              </a:rPr>
              <a:t> DEVELOPING A RACIAL EQUITY LENS: WHAT ARE THE IMPACTS?</a:t>
            </a:r>
          </a:p>
        </p:txBody>
      </p:sp>
      <p:sp>
        <p:nvSpPr>
          <p:cNvPr id="12" name="TextBox 11">
            <a:extLst>
              <a:ext uri="{FF2B5EF4-FFF2-40B4-BE49-F238E27FC236}">
                <a16:creationId xmlns:a16="http://schemas.microsoft.com/office/drawing/2014/main" id="{867F1C54-52D7-489C-AAA0-79F6424B2A3E}"/>
              </a:ext>
            </a:extLst>
          </p:cNvPr>
          <p:cNvSpPr txBox="1"/>
          <p:nvPr/>
        </p:nvSpPr>
        <p:spPr>
          <a:xfrm>
            <a:off x="1721410" y="6379950"/>
            <a:ext cx="4226673" cy="215444"/>
          </a:xfrm>
          <a:prstGeom prst="rect">
            <a:avLst/>
          </a:prstGeom>
          <a:noFill/>
        </p:spPr>
        <p:txBody>
          <a:bodyPr wrap="square" rtlCol="0">
            <a:spAutoFit/>
          </a:bodyPr>
          <a:lstStyle/>
          <a:p>
            <a:pPr defTabSz="457200"/>
            <a:r>
              <a:rPr lang="en-US" sz="800" b="1" dirty="0">
                <a:solidFill>
                  <a:srgbClr val="E7E6E6">
                    <a:lumMod val="50000"/>
                  </a:srgbClr>
                </a:solidFill>
                <a:latin typeface="Calibri" panose="020F0502020204030204"/>
              </a:rPr>
              <a:t>Proprietary and Confidential </a:t>
            </a:r>
          </a:p>
        </p:txBody>
      </p:sp>
      <p:pic>
        <p:nvPicPr>
          <p:cNvPr id="14" name="Picture 13">
            <a:extLst>
              <a:ext uri="{FF2B5EF4-FFF2-40B4-BE49-F238E27FC236}">
                <a16:creationId xmlns:a16="http://schemas.microsoft.com/office/drawing/2014/main" id="{074DB02F-9245-4270-A154-618F9194B6B2}"/>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6953839" y="6420615"/>
            <a:ext cx="2822924" cy="112844"/>
          </a:xfrm>
          <a:prstGeom prst="rect">
            <a:avLst/>
          </a:prstGeom>
        </p:spPr>
      </p:pic>
      <p:sp>
        <p:nvSpPr>
          <p:cNvPr id="2" name="Slide Number Placeholder 1">
            <a:extLst>
              <a:ext uri="{FF2B5EF4-FFF2-40B4-BE49-F238E27FC236}">
                <a16:creationId xmlns:a16="http://schemas.microsoft.com/office/drawing/2014/main" id="{808381FE-DC73-4A6F-9DD4-C3ED5AEA7CB7}"/>
              </a:ext>
            </a:extLst>
          </p:cNvPr>
          <p:cNvSpPr>
            <a:spLocks noGrp="1"/>
          </p:cNvSpPr>
          <p:nvPr>
            <p:ph type="sldNum" sz="quarter" idx="12"/>
          </p:nvPr>
        </p:nvSpPr>
        <p:spPr>
          <a:xfrm>
            <a:off x="8413191" y="6294475"/>
            <a:ext cx="2057400" cy="365125"/>
          </a:xfrm>
        </p:spPr>
        <p:txBody>
          <a:bodyPr/>
          <a:lstStyle/>
          <a:p>
            <a:pPr defTabSz="457200"/>
            <a:fld id="{A2F44F75-DC1B-48B6-978B-F5FB052A2076}" type="slidenum">
              <a:rPr lang="en-US">
                <a:solidFill>
                  <a:prstClr val="black"/>
                </a:solidFill>
                <a:latin typeface="Calibri" panose="020F0502020204030204"/>
              </a:rPr>
              <a:pPr defTabSz="457200"/>
              <a:t>21</a:t>
            </a:fld>
            <a:endParaRPr lang="en-US" dirty="0">
              <a:solidFill>
                <a:prstClr val="black"/>
              </a:solidFill>
              <a:latin typeface="Calibri" panose="020F0502020204030204"/>
            </a:endParaRPr>
          </a:p>
        </p:txBody>
      </p:sp>
      <p:sp>
        <p:nvSpPr>
          <p:cNvPr id="7" name="TextBox 6">
            <a:extLst>
              <a:ext uri="{FF2B5EF4-FFF2-40B4-BE49-F238E27FC236}">
                <a16:creationId xmlns:a16="http://schemas.microsoft.com/office/drawing/2014/main" id="{61E702FA-06DE-47EA-AD86-1D1E306DEC23}"/>
              </a:ext>
            </a:extLst>
          </p:cNvPr>
          <p:cNvSpPr txBox="1"/>
          <p:nvPr/>
        </p:nvSpPr>
        <p:spPr>
          <a:xfrm>
            <a:off x="188535" y="879983"/>
            <a:ext cx="11774077" cy="5566652"/>
          </a:xfrm>
          <a:prstGeom prst="rect">
            <a:avLst/>
          </a:prstGeom>
          <a:noFill/>
        </p:spPr>
        <p:txBody>
          <a:bodyPr wrap="square">
            <a:spAutoFit/>
          </a:bodyPr>
          <a:lstStyle/>
          <a:p>
            <a:pPr>
              <a:lnSpc>
                <a:spcPct val="107000"/>
              </a:lnSpc>
              <a:spcAft>
                <a:spcPts val="800"/>
              </a:spcAft>
            </a:pPr>
            <a:r>
              <a:rPr lang="en-US" b="1" dirty="0">
                <a:solidFill>
                  <a:prstClr val="black"/>
                </a:solidFill>
              </a:rPr>
              <a:t>Questions to Consider:</a:t>
            </a:r>
          </a:p>
          <a:p>
            <a:pPr marL="800100" lvl="1" indent="-342900">
              <a:lnSpc>
                <a:spcPct val="107000"/>
              </a:lnSpc>
              <a:spcAft>
                <a:spcPts val="1800"/>
              </a:spcAft>
              <a:buFont typeface="+mj-lt"/>
              <a:buAutoNum type="arabicPeriod"/>
            </a:pPr>
            <a:r>
              <a:rPr lang="en-US" sz="1800" dirty="0">
                <a:effectLst/>
                <a:ea typeface="Calibri" panose="020F0502020204030204" pitchFamily="34" charset="0"/>
                <a:cs typeface="Times New Roman" panose="02020603050405020304" pitchFamily="18" charset="0"/>
              </a:rPr>
              <a:t>How are different groups</a:t>
            </a:r>
            <a:r>
              <a:rPr lang="en-US" dirty="0">
                <a:ea typeface="Calibri" panose="020F0502020204030204" pitchFamily="34" charset="0"/>
                <a:cs typeface="Times New Roman" panose="02020603050405020304" pitchFamily="18" charset="0"/>
              </a:rPr>
              <a:t> </a:t>
            </a:r>
            <a:r>
              <a:rPr lang="en-US" sz="1800" dirty="0">
                <a:effectLst/>
                <a:ea typeface="Calibri" panose="020F0502020204030204" pitchFamily="34" charset="0"/>
                <a:cs typeface="Times New Roman" panose="02020603050405020304" pitchFamily="18" charset="0"/>
              </a:rPr>
              <a:t>impacted by a proposed decision by the SRC?</a:t>
            </a:r>
          </a:p>
          <a:p>
            <a:pPr marL="800100" lvl="1" indent="-342900">
              <a:lnSpc>
                <a:spcPct val="107000"/>
              </a:lnSpc>
              <a:spcAft>
                <a:spcPts val="1800"/>
              </a:spcAft>
              <a:buFont typeface="+mj-lt"/>
              <a:buAutoNum type="arabicPeriod"/>
            </a:pPr>
            <a:r>
              <a:rPr lang="en-US" dirty="0">
                <a:effectLst/>
                <a:ea typeface="Calibri" panose="020F0502020204030204" pitchFamily="34" charset="0"/>
                <a:cs typeface="Times New Roman" panose="02020603050405020304" pitchFamily="18" charset="0"/>
              </a:rPr>
              <a:t>How will the decision of this group advance equity in Massachusetts?</a:t>
            </a:r>
          </a:p>
          <a:p>
            <a:pPr marL="800100" lvl="1" indent="-342900">
              <a:lnSpc>
                <a:spcPct val="107000"/>
              </a:lnSpc>
              <a:spcAft>
                <a:spcPts val="1800"/>
              </a:spcAft>
              <a:buFont typeface="+mj-lt"/>
              <a:buAutoNum type="arabicPeriod"/>
            </a:pPr>
            <a:r>
              <a:rPr lang="en-US" dirty="0">
                <a:effectLst/>
                <a:ea typeface="Calibri" panose="020F0502020204030204" pitchFamily="34" charset="0"/>
                <a:cs typeface="Times New Roman" panose="02020603050405020304" pitchFamily="18" charset="0"/>
              </a:rPr>
              <a:t>What evaluation tools and measures do we need to determine the impacts of our decision?</a:t>
            </a:r>
          </a:p>
          <a:p>
            <a:pPr marL="800100" lvl="1" indent="-342900">
              <a:lnSpc>
                <a:spcPct val="107000"/>
              </a:lnSpc>
              <a:spcAft>
                <a:spcPts val="1800"/>
              </a:spcAft>
              <a:buFont typeface="+mj-lt"/>
              <a:buAutoNum type="arabicPeriod"/>
            </a:pPr>
            <a:r>
              <a:rPr lang="en-US" dirty="0">
                <a:effectLst/>
                <a:ea typeface="Calibri" panose="020F0502020204030204" pitchFamily="34" charset="0"/>
                <a:cs typeface="Times New Roman" panose="02020603050405020304" pitchFamily="18" charset="0"/>
              </a:rPr>
              <a:t>In what ways could the decision fail to advance equity?</a:t>
            </a:r>
          </a:p>
          <a:p>
            <a:pPr marL="800100" lvl="1" indent="-342900">
              <a:lnSpc>
                <a:spcPct val="107000"/>
              </a:lnSpc>
              <a:spcAft>
                <a:spcPts val="1800"/>
              </a:spcAft>
              <a:buFont typeface="+mj-lt"/>
              <a:buAutoNum type="arabicPeriod"/>
            </a:pPr>
            <a:r>
              <a:rPr lang="en-US" dirty="0">
                <a:effectLst/>
                <a:ea typeface="Calibri" panose="020F0502020204030204" pitchFamily="34" charset="0"/>
                <a:cs typeface="Times New Roman" panose="02020603050405020304" pitchFamily="18" charset="0"/>
              </a:rPr>
              <a:t>What resources are needed to make this an equitable decision?</a:t>
            </a:r>
          </a:p>
          <a:p>
            <a:pPr marL="800100" lvl="1" indent="-342900">
              <a:lnSpc>
                <a:spcPct val="107000"/>
              </a:lnSpc>
              <a:spcAft>
                <a:spcPts val="1800"/>
              </a:spcAft>
              <a:buFont typeface="+mj-lt"/>
              <a:buAutoNum type="arabicPeriod"/>
            </a:pPr>
            <a:r>
              <a:rPr lang="en-US" dirty="0">
                <a:effectLst/>
                <a:ea typeface="Calibri" panose="020F0502020204030204" pitchFamily="34" charset="0"/>
                <a:cs typeface="Times New Roman" panose="02020603050405020304" pitchFamily="18" charset="0"/>
              </a:rPr>
              <a:t>What are the potential challenges, structural barriers, or unexpected blind spots?</a:t>
            </a:r>
          </a:p>
          <a:p>
            <a:pPr marL="800100" lvl="1" indent="-342900">
              <a:lnSpc>
                <a:spcPct val="107000"/>
              </a:lnSpc>
              <a:spcAft>
                <a:spcPts val="1800"/>
              </a:spcAft>
              <a:buFont typeface="+mj-lt"/>
              <a:buAutoNum type="arabicPeriod"/>
            </a:pPr>
            <a:r>
              <a:rPr lang="en-US" dirty="0">
                <a:effectLst/>
                <a:ea typeface="Calibri" panose="020F0502020204030204" pitchFamily="34" charset="0"/>
                <a:cs typeface="Times New Roman" panose="02020603050405020304" pitchFamily="18" charset="0"/>
              </a:rPr>
              <a:t>What are the potential unintended consequences (positive and negative) of our decision(s)?</a:t>
            </a:r>
          </a:p>
          <a:p>
            <a:pPr defTabSz="457200"/>
            <a:r>
              <a:rPr lang="en-US" b="1" dirty="0">
                <a:solidFill>
                  <a:prstClr val="black"/>
                </a:solidFill>
              </a:rPr>
              <a:t>White Supremacy Values it Addresses:</a:t>
            </a:r>
          </a:p>
          <a:p>
            <a:pPr marL="800100" lvl="1" indent="-342900" defTabSz="457200">
              <a:buFont typeface="+mj-lt"/>
              <a:buAutoNum type="arabicPeriod"/>
            </a:pPr>
            <a:r>
              <a:rPr lang="en-US" dirty="0">
                <a:solidFill>
                  <a:prstClr val="black"/>
                </a:solidFill>
              </a:rPr>
              <a:t>Sense of Urgency</a:t>
            </a:r>
          </a:p>
          <a:p>
            <a:pPr marL="800100" lvl="1" indent="-342900" defTabSz="457200">
              <a:buFont typeface="+mj-lt"/>
              <a:buAutoNum type="arabicPeriod"/>
            </a:pPr>
            <a:r>
              <a:rPr lang="en-US" dirty="0">
                <a:solidFill>
                  <a:prstClr val="black"/>
                </a:solidFill>
              </a:rPr>
              <a:t>Quantity over Quality</a:t>
            </a:r>
          </a:p>
          <a:p>
            <a:pPr defTabSz="457200"/>
            <a:endParaRPr lang="en-US" dirty="0">
              <a:solidFill>
                <a:prstClr val="black"/>
              </a:solidFill>
            </a:endParaRPr>
          </a:p>
          <a:p>
            <a:pPr defTabSz="457200"/>
            <a:r>
              <a:rPr lang="en-US" sz="1800" dirty="0"/>
              <a:t>Source:  NAO Equity Lens Guide at: </a:t>
            </a:r>
            <a:r>
              <a:rPr lang="en-US" sz="1800" u="sng" dirty="0">
                <a:solidFill>
                  <a:srgbClr val="0563C1"/>
                </a:solidFill>
                <a:effectLst/>
                <a:ea typeface="Times New Roman" panose="02020603050405020304" pitchFamily="18" charset="0"/>
                <a:cs typeface="Times New Roman" panose="02020603050405020304" pitchFamily="18" charset="0"/>
                <a:hlinkClick r:id="rId3"/>
              </a:rPr>
              <a:t>https://nonprofitoregon.org/sites/default/files/NAO-Equity-Lens-Guide-2019.pdf</a:t>
            </a:r>
            <a:endParaRPr lang="en-US" sz="18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230666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4100C2F-E646-4D5C-9352-58B0435591C2}"/>
              </a:ext>
              <a:ext uri="{C183D7F6-B498-43B3-948B-1728B52AA6E4}">
                <adec:decorative xmlns:adec="http://schemas.microsoft.com/office/drawing/2017/decorative" val="1"/>
              </a:ext>
            </a:extLst>
          </p:cNvPr>
          <p:cNvSpPr/>
          <p:nvPr/>
        </p:nvSpPr>
        <p:spPr>
          <a:xfrm>
            <a:off x="263951" y="6629248"/>
            <a:ext cx="11774077" cy="45719"/>
          </a:xfrm>
          <a:prstGeom prst="rect">
            <a:avLst/>
          </a:prstGeom>
          <a:solidFill>
            <a:srgbClr val="86AB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defRPr/>
            </a:pPr>
            <a:endParaRPr lang="en-US" sz="1350" dirty="0">
              <a:solidFill>
                <a:srgbClr val="FFFFFF"/>
              </a:solidFill>
              <a:latin typeface="Calibri" panose="020F0502020204030204"/>
            </a:endParaRPr>
          </a:p>
        </p:txBody>
      </p:sp>
      <p:sp>
        <p:nvSpPr>
          <p:cNvPr id="10" name="Title 9">
            <a:extLst>
              <a:ext uri="{FF2B5EF4-FFF2-40B4-BE49-F238E27FC236}">
                <a16:creationId xmlns:a16="http://schemas.microsoft.com/office/drawing/2014/main" id="{26D42CDD-C51B-44FD-81D4-0C9E31EAB3EC}"/>
              </a:ext>
            </a:extLst>
          </p:cNvPr>
          <p:cNvSpPr>
            <a:spLocks noGrp="1"/>
          </p:cNvSpPr>
          <p:nvPr>
            <p:ph type="ctrTitle"/>
          </p:nvPr>
        </p:nvSpPr>
        <p:spPr>
          <a:xfrm>
            <a:off x="188535" y="183033"/>
            <a:ext cx="11849493" cy="499621"/>
          </a:xfrm>
          <a:prstGeom prst="rect">
            <a:avLst/>
          </a:prstGeom>
          <a:solidFill>
            <a:srgbClr val="006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l"/>
            <a:r>
              <a:rPr lang="en-US" sz="1800" b="1" dirty="0">
                <a:latin typeface="Arial" panose="020B0604020202020204" pitchFamily="34" charset="0"/>
                <a:cs typeface="Arial" panose="020B0604020202020204" pitchFamily="34" charset="0"/>
              </a:rPr>
              <a:t> DEVELOPING A RACIAL EQUITY LENS: DISCUSSION</a:t>
            </a:r>
          </a:p>
        </p:txBody>
      </p:sp>
      <p:sp>
        <p:nvSpPr>
          <p:cNvPr id="12" name="TextBox 11">
            <a:extLst>
              <a:ext uri="{FF2B5EF4-FFF2-40B4-BE49-F238E27FC236}">
                <a16:creationId xmlns:a16="http://schemas.microsoft.com/office/drawing/2014/main" id="{867F1C54-52D7-489C-AAA0-79F6424B2A3E}"/>
              </a:ext>
            </a:extLst>
          </p:cNvPr>
          <p:cNvSpPr txBox="1"/>
          <p:nvPr/>
        </p:nvSpPr>
        <p:spPr>
          <a:xfrm>
            <a:off x="1721410" y="6379950"/>
            <a:ext cx="4226673" cy="215444"/>
          </a:xfrm>
          <a:prstGeom prst="rect">
            <a:avLst/>
          </a:prstGeom>
          <a:noFill/>
        </p:spPr>
        <p:txBody>
          <a:bodyPr wrap="square" rtlCol="0">
            <a:spAutoFit/>
          </a:bodyPr>
          <a:lstStyle/>
          <a:p>
            <a:pPr defTabSz="457200"/>
            <a:r>
              <a:rPr lang="en-US" sz="800" b="1" dirty="0">
                <a:solidFill>
                  <a:srgbClr val="E7E6E6">
                    <a:lumMod val="50000"/>
                  </a:srgbClr>
                </a:solidFill>
                <a:latin typeface="Calibri" panose="020F0502020204030204"/>
              </a:rPr>
              <a:t>Proprietary and Confidential </a:t>
            </a:r>
          </a:p>
        </p:txBody>
      </p:sp>
      <p:pic>
        <p:nvPicPr>
          <p:cNvPr id="14" name="Picture 13">
            <a:extLst>
              <a:ext uri="{FF2B5EF4-FFF2-40B4-BE49-F238E27FC236}">
                <a16:creationId xmlns:a16="http://schemas.microsoft.com/office/drawing/2014/main" id="{074DB02F-9245-4270-A154-618F9194B6B2}"/>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6953839" y="6420615"/>
            <a:ext cx="2822924" cy="112844"/>
          </a:xfrm>
          <a:prstGeom prst="rect">
            <a:avLst/>
          </a:prstGeom>
        </p:spPr>
      </p:pic>
      <p:sp>
        <p:nvSpPr>
          <p:cNvPr id="2" name="Slide Number Placeholder 1">
            <a:extLst>
              <a:ext uri="{FF2B5EF4-FFF2-40B4-BE49-F238E27FC236}">
                <a16:creationId xmlns:a16="http://schemas.microsoft.com/office/drawing/2014/main" id="{808381FE-DC73-4A6F-9DD4-C3ED5AEA7CB7}"/>
              </a:ext>
            </a:extLst>
          </p:cNvPr>
          <p:cNvSpPr>
            <a:spLocks noGrp="1"/>
          </p:cNvSpPr>
          <p:nvPr>
            <p:ph type="sldNum" sz="quarter" idx="12"/>
          </p:nvPr>
        </p:nvSpPr>
        <p:spPr>
          <a:xfrm>
            <a:off x="8413191" y="6294475"/>
            <a:ext cx="2057400" cy="365125"/>
          </a:xfrm>
        </p:spPr>
        <p:txBody>
          <a:bodyPr/>
          <a:lstStyle/>
          <a:p>
            <a:pPr defTabSz="457200"/>
            <a:fld id="{A2F44F75-DC1B-48B6-978B-F5FB052A2076}" type="slidenum">
              <a:rPr lang="en-US">
                <a:solidFill>
                  <a:prstClr val="black"/>
                </a:solidFill>
                <a:latin typeface="Calibri" panose="020F0502020204030204"/>
              </a:rPr>
              <a:pPr defTabSz="457200"/>
              <a:t>22</a:t>
            </a:fld>
            <a:endParaRPr lang="en-US" dirty="0">
              <a:solidFill>
                <a:prstClr val="black"/>
              </a:solidFill>
              <a:latin typeface="Calibri" panose="020F0502020204030204"/>
            </a:endParaRPr>
          </a:p>
        </p:txBody>
      </p:sp>
      <p:sp>
        <p:nvSpPr>
          <p:cNvPr id="7" name="TextBox 6">
            <a:extLst>
              <a:ext uri="{FF2B5EF4-FFF2-40B4-BE49-F238E27FC236}">
                <a16:creationId xmlns:a16="http://schemas.microsoft.com/office/drawing/2014/main" id="{61E702FA-06DE-47EA-AD86-1D1E306DEC23}"/>
              </a:ext>
            </a:extLst>
          </p:cNvPr>
          <p:cNvSpPr txBox="1"/>
          <p:nvPr/>
        </p:nvSpPr>
        <p:spPr>
          <a:xfrm>
            <a:off x="188535" y="1017427"/>
            <a:ext cx="11318449" cy="3954352"/>
          </a:xfrm>
          <a:prstGeom prst="rect">
            <a:avLst/>
          </a:prstGeom>
          <a:noFill/>
        </p:spPr>
        <p:txBody>
          <a:bodyPr wrap="square">
            <a:spAutoFit/>
          </a:bodyPr>
          <a:lstStyle/>
          <a:p>
            <a:pPr marL="0" marR="0">
              <a:lnSpc>
                <a:spcPct val="107000"/>
              </a:lnSpc>
              <a:spcBef>
                <a:spcPts val="0"/>
              </a:spcBef>
              <a:spcAft>
                <a:spcPts val="800"/>
              </a:spcAft>
            </a:pPr>
            <a:r>
              <a:rPr lang="en-US" sz="2400" b="1" dirty="0">
                <a:latin typeface="Calibri" panose="020F0502020204030204" pitchFamily="34" charset="0"/>
                <a:ea typeface="Calibri" panose="020F0502020204030204" pitchFamily="34" charset="0"/>
                <a:cs typeface="Times New Roman" panose="02020603050405020304" pitchFamily="18" charset="0"/>
              </a:rPr>
              <a:t>Let’s discuss how we could apply some of the questions to ensure an equity lens.</a:t>
            </a:r>
          </a:p>
          <a:p>
            <a:pPr marR="0">
              <a:lnSpc>
                <a:spcPct val="107000"/>
              </a:lnSpc>
              <a:spcBef>
                <a:spcPts val="0"/>
              </a:spcBef>
              <a:spcAft>
                <a:spcPts val="800"/>
              </a:spcAft>
            </a:pP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R="0">
              <a:lnSpc>
                <a:spcPct val="107000"/>
              </a:lnSpc>
              <a:spcBef>
                <a:spcPts val="0"/>
              </a:spcBef>
              <a:spcAft>
                <a:spcPts val="800"/>
              </a:spcAft>
            </a:pPr>
            <a:r>
              <a:rPr lang="en-US" sz="2400" b="1" dirty="0">
                <a:latin typeface="Calibri" panose="020F0502020204030204" pitchFamily="34" charset="0"/>
                <a:ea typeface="Calibri" panose="020F0502020204030204" pitchFamily="34" charset="0"/>
                <a:cs typeface="Times New Roman" panose="02020603050405020304" pitchFamily="18" charset="0"/>
              </a:rPr>
              <a:t>Question #1. </a:t>
            </a:r>
            <a:r>
              <a:rPr lang="en-US" sz="2400" b="1" dirty="0">
                <a:effectLst/>
                <a:latin typeface="Calibri" panose="020F0502020204030204" pitchFamily="34" charset="0"/>
                <a:ea typeface="Calibri" panose="020F0502020204030204" pitchFamily="34" charset="0"/>
                <a:cs typeface="Times New Roman" panose="02020603050405020304" pitchFamily="18" charset="0"/>
              </a:rPr>
              <a:t>Who is at the table?</a:t>
            </a:r>
          </a:p>
          <a:p>
            <a:pPr marR="0">
              <a:lnSpc>
                <a:spcPct val="107000"/>
              </a:lnSpc>
              <a:spcBef>
                <a:spcPts val="0"/>
              </a:spcBef>
              <a:spcAft>
                <a:spcPts val="800"/>
              </a:spcAft>
            </a:pPr>
            <a:r>
              <a:rPr lang="en-US" sz="2400" dirty="0">
                <a:latin typeface="Calibri" panose="020F0502020204030204" pitchFamily="34" charset="0"/>
                <a:ea typeface="Calibri" panose="020F0502020204030204" pitchFamily="34" charset="0"/>
                <a:cs typeface="Times New Roman" panose="02020603050405020304" pitchFamily="18" charset="0"/>
              </a:rPr>
              <a:t>Discussion Question:  Given </a:t>
            </a:r>
            <a:r>
              <a:rPr lang="en-US" sz="2400" dirty="0">
                <a:effectLst/>
                <a:latin typeface="Calibri" panose="020F0502020204030204" pitchFamily="34" charset="0"/>
                <a:ea typeface="Calibri" panose="020F0502020204030204" pitchFamily="34" charset="0"/>
                <a:cs typeface="Times New Roman" panose="02020603050405020304" pitchFamily="18" charset="0"/>
              </a:rPr>
              <a:t>our SRC group membership, what inherent biases do we bring to the table?</a:t>
            </a:r>
          </a:p>
          <a:p>
            <a:pPr marR="0">
              <a:lnSpc>
                <a:spcPct val="107000"/>
              </a:lnSpc>
              <a:spcBef>
                <a:spcPts val="0"/>
              </a:spcBef>
              <a:spcAft>
                <a:spcPts val="800"/>
              </a:spcAft>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a:p>
            <a:pPr marR="0">
              <a:lnSpc>
                <a:spcPct val="107000"/>
              </a:lnSpc>
              <a:spcBef>
                <a:spcPts val="0"/>
              </a:spcBef>
              <a:spcAft>
                <a:spcPts val="800"/>
              </a:spcAft>
            </a:pPr>
            <a:r>
              <a:rPr lang="en-US" sz="2400" b="1" dirty="0">
                <a:latin typeface="Calibri" panose="020F0502020204030204" pitchFamily="34" charset="0"/>
                <a:ea typeface="Calibri" panose="020F0502020204030204" pitchFamily="34" charset="0"/>
                <a:cs typeface="Times New Roman" panose="02020603050405020304" pitchFamily="18" charset="0"/>
              </a:rPr>
              <a:t>Question #2. </a:t>
            </a:r>
            <a:r>
              <a:rPr lang="en-US" sz="2400" b="1" dirty="0">
                <a:effectLst/>
                <a:latin typeface="Calibri" panose="020F0502020204030204" pitchFamily="34" charset="0"/>
                <a:ea typeface="Calibri" panose="020F0502020204030204" pitchFamily="34" charset="0"/>
                <a:cs typeface="Times New Roman" panose="02020603050405020304" pitchFamily="18" charset="0"/>
              </a:rPr>
              <a:t>Who is affected?</a:t>
            </a:r>
          </a:p>
          <a:p>
            <a:pPr marR="0">
              <a:lnSpc>
                <a:spcPct val="107000"/>
              </a:lnSpc>
              <a:spcBef>
                <a:spcPts val="0"/>
              </a:spcBef>
              <a:spcAft>
                <a:spcPts val="800"/>
              </a:spcAft>
            </a:pPr>
            <a:r>
              <a:rPr lang="en-US" sz="2400" dirty="0">
                <a:latin typeface="Calibri" panose="020F0502020204030204" pitchFamily="34" charset="0"/>
                <a:ea typeface="Calibri" panose="020F0502020204030204" pitchFamily="34" charset="0"/>
                <a:cs typeface="Times New Roman" panose="02020603050405020304" pitchFamily="18" charset="0"/>
              </a:rPr>
              <a:t>Discussion Question: </a:t>
            </a:r>
            <a:r>
              <a:rPr lang="en-US" sz="2400" dirty="0">
                <a:effectLst/>
                <a:latin typeface="Calibri" panose="020F0502020204030204" pitchFamily="34" charset="0"/>
                <a:ea typeface="Calibri" panose="020F0502020204030204" pitchFamily="34" charset="0"/>
                <a:cs typeface="Times New Roman" panose="02020603050405020304" pitchFamily="18" charset="0"/>
              </a:rPr>
              <a:t>In which ways are impacted groups involved in SRC decision-making?</a:t>
            </a:r>
          </a:p>
        </p:txBody>
      </p:sp>
    </p:spTree>
    <p:extLst>
      <p:ext uri="{BB962C8B-B14F-4D97-AF65-F5344CB8AC3E}">
        <p14:creationId xmlns:p14="http://schemas.microsoft.com/office/powerpoint/2010/main" val="5091128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4100C2F-E646-4D5C-9352-58B0435591C2}"/>
              </a:ext>
              <a:ext uri="{C183D7F6-B498-43B3-948B-1728B52AA6E4}">
                <adec:decorative xmlns:adec="http://schemas.microsoft.com/office/drawing/2017/decorative" val="1"/>
              </a:ext>
            </a:extLst>
          </p:cNvPr>
          <p:cNvSpPr/>
          <p:nvPr/>
        </p:nvSpPr>
        <p:spPr>
          <a:xfrm>
            <a:off x="150830" y="6654160"/>
            <a:ext cx="11802358" cy="60809"/>
          </a:xfrm>
          <a:prstGeom prst="rect">
            <a:avLst/>
          </a:prstGeom>
          <a:solidFill>
            <a:srgbClr val="86AB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defRPr/>
            </a:pPr>
            <a:endParaRPr lang="en-US" sz="1350" dirty="0">
              <a:solidFill>
                <a:srgbClr val="FFFFFF"/>
              </a:solidFill>
              <a:latin typeface="Calibri" panose="020F0502020204030204"/>
            </a:endParaRPr>
          </a:p>
        </p:txBody>
      </p:sp>
      <p:sp>
        <p:nvSpPr>
          <p:cNvPr id="10" name="Title 9" descr="Title. What is a purpose-driven board?">
            <a:extLst>
              <a:ext uri="{FF2B5EF4-FFF2-40B4-BE49-F238E27FC236}">
                <a16:creationId xmlns:a16="http://schemas.microsoft.com/office/drawing/2014/main" id="{26D42CDD-C51B-44FD-81D4-0C9E31EAB3EC}"/>
              </a:ext>
            </a:extLst>
          </p:cNvPr>
          <p:cNvSpPr>
            <a:spLocks noGrp="1"/>
          </p:cNvSpPr>
          <p:nvPr>
            <p:ph type="ctrTitle"/>
          </p:nvPr>
        </p:nvSpPr>
        <p:spPr>
          <a:xfrm>
            <a:off x="150829" y="183033"/>
            <a:ext cx="11924907" cy="499621"/>
          </a:xfrm>
          <a:prstGeom prst="rect">
            <a:avLst/>
          </a:prstGeom>
          <a:solidFill>
            <a:srgbClr val="006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l"/>
            <a:r>
              <a:rPr lang="en-US" sz="1800" b="1" dirty="0">
                <a:latin typeface="Arial" panose="020B0604020202020204" pitchFamily="34" charset="0"/>
                <a:cs typeface="Arial" panose="020B0604020202020204" pitchFamily="34" charset="0"/>
              </a:rPr>
              <a:t>USING A RACIAL EQUITY IMPACT ANALYSIS</a:t>
            </a:r>
          </a:p>
        </p:txBody>
      </p:sp>
      <p:sp>
        <p:nvSpPr>
          <p:cNvPr id="12" name="TextBox 11" descr="Proprietary and Confidential">
            <a:extLst>
              <a:ext uri="{FF2B5EF4-FFF2-40B4-BE49-F238E27FC236}">
                <a16:creationId xmlns:a16="http://schemas.microsoft.com/office/drawing/2014/main" id="{867F1C54-52D7-489C-AAA0-79F6424B2A3E}"/>
              </a:ext>
            </a:extLst>
          </p:cNvPr>
          <p:cNvSpPr txBox="1"/>
          <p:nvPr/>
        </p:nvSpPr>
        <p:spPr>
          <a:xfrm>
            <a:off x="1721410" y="6379950"/>
            <a:ext cx="4226673" cy="215444"/>
          </a:xfrm>
          <a:prstGeom prst="rect">
            <a:avLst/>
          </a:prstGeom>
          <a:noFill/>
        </p:spPr>
        <p:txBody>
          <a:bodyPr wrap="square" rtlCol="0">
            <a:spAutoFit/>
          </a:bodyPr>
          <a:lstStyle/>
          <a:p>
            <a:pPr defTabSz="457200"/>
            <a:r>
              <a:rPr lang="en-US" sz="800" b="1" dirty="0">
                <a:solidFill>
                  <a:srgbClr val="E7E6E6">
                    <a:lumMod val="50000"/>
                  </a:srgbClr>
                </a:solidFill>
                <a:latin typeface="Calibri" panose="020F0502020204030204"/>
              </a:rPr>
              <a:t>Proprietary and Confidential </a:t>
            </a:r>
          </a:p>
        </p:txBody>
      </p:sp>
      <p:pic>
        <p:nvPicPr>
          <p:cNvPr id="14" name="Picture 13">
            <a:extLst>
              <a:ext uri="{FF2B5EF4-FFF2-40B4-BE49-F238E27FC236}">
                <a16:creationId xmlns:a16="http://schemas.microsoft.com/office/drawing/2014/main" id="{074DB02F-9245-4270-A154-618F9194B6B2}"/>
              </a:ext>
              <a:ext uri="{C183D7F6-B498-43B3-948B-1728B52AA6E4}">
                <adec:decorative xmlns:adec="http://schemas.microsoft.com/office/drawing/2017/decorative" val="1"/>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6953839" y="6420615"/>
            <a:ext cx="2822924" cy="112844"/>
          </a:xfrm>
          <a:prstGeom prst="rect">
            <a:avLst/>
          </a:prstGeom>
        </p:spPr>
      </p:pic>
      <p:sp>
        <p:nvSpPr>
          <p:cNvPr id="2" name="Slide Number Placeholder 1" descr="Slide number 10">
            <a:extLst>
              <a:ext uri="{FF2B5EF4-FFF2-40B4-BE49-F238E27FC236}">
                <a16:creationId xmlns:a16="http://schemas.microsoft.com/office/drawing/2014/main" id="{808381FE-DC73-4A6F-9DD4-C3ED5AEA7CB7}"/>
              </a:ext>
            </a:extLst>
          </p:cNvPr>
          <p:cNvSpPr>
            <a:spLocks noGrp="1"/>
          </p:cNvSpPr>
          <p:nvPr>
            <p:ph type="sldNum" sz="quarter" idx="12"/>
          </p:nvPr>
        </p:nvSpPr>
        <p:spPr>
          <a:xfrm>
            <a:off x="8413191" y="6294475"/>
            <a:ext cx="2057400" cy="365125"/>
          </a:xfrm>
        </p:spPr>
        <p:txBody>
          <a:bodyPr/>
          <a:lstStyle/>
          <a:p>
            <a:pPr defTabSz="457200"/>
            <a:fld id="{A2F44F75-DC1B-48B6-978B-F5FB052A2076}" type="slidenum">
              <a:rPr lang="en-US">
                <a:solidFill>
                  <a:prstClr val="black"/>
                </a:solidFill>
                <a:latin typeface="Calibri" panose="020F0502020204030204"/>
              </a:rPr>
              <a:pPr defTabSz="457200"/>
              <a:t>23</a:t>
            </a:fld>
            <a:endParaRPr lang="en-US" dirty="0">
              <a:solidFill>
                <a:prstClr val="black"/>
              </a:solidFill>
              <a:latin typeface="Calibri" panose="020F0502020204030204"/>
            </a:endParaRPr>
          </a:p>
        </p:txBody>
      </p:sp>
      <p:sp>
        <p:nvSpPr>
          <p:cNvPr id="11" name="TextBox 10">
            <a:extLst>
              <a:ext uri="{FF2B5EF4-FFF2-40B4-BE49-F238E27FC236}">
                <a16:creationId xmlns:a16="http://schemas.microsoft.com/office/drawing/2014/main" id="{CCBD98E9-3192-486C-BA09-9FF820E15F03}"/>
              </a:ext>
            </a:extLst>
          </p:cNvPr>
          <p:cNvSpPr txBox="1"/>
          <p:nvPr/>
        </p:nvSpPr>
        <p:spPr>
          <a:xfrm>
            <a:off x="150829" y="878124"/>
            <a:ext cx="11191875" cy="5355312"/>
          </a:xfrm>
          <a:prstGeom prst="rect">
            <a:avLst/>
          </a:prstGeom>
          <a:noFill/>
        </p:spPr>
        <p:txBody>
          <a:bodyPr wrap="square">
            <a:spAutoFit/>
          </a:bodyPr>
          <a:lstStyle/>
          <a:p>
            <a:pPr marL="0" lvl="0" indent="0" algn="l" rtl="0">
              <a:spcBef>
                <a:spcPts val="0"/>
              </a:spcBef>
              <a:spcAft>
                <a:spcPts val="600"/>
              </a:spcAft>
              <a:buFont typeface="+mj-lt"/>
              <a:buNone/>
            </a:pPr>
            <a:r>
              <a:rPr lang="en-US" sz="1600" b="1" dirty="0">
                <a:solidFill>
                  <a:schemeClr val="tx1"/>
                </a:solidFill>
              </a:rPr>
              <a:t>When to Use: </a:t>
            </a:r>
          </a:p>
          <a:p>
            <a:pPr marL="0" lvl="0" indent="0" algn="l" rtl="0">
              <a:spcBef>
                <a:spcPts val="0"/>
              </a:spcBef>
              <a:spcAft>
                <a:spcPts val="600"/>
              </a:spcAft>
              <a:buFont typeface="+mj-lt"/>
              <a:buNone/>
            </a:pPr>
            <a:r>
              <a:rPr lang="en-US" sz="1600" dirty="0">
                <a:solidFill>
                  <a:schemeClr val="tx1"/>
                </a:solidFill>
                <a:ea typeface="Proxima Nova"/>
                <a:cs typeface="Proxima Nova"/>
                <a:sym typeface="Proxima Nova"/>
              </a:rPr>
              <a:t>Using a Racial Equity Impact Analysis (REIA) process and tool can </a:t>
            </a:r>
            <a:r>
              <a:rPr lang="en-US" sz="1600" b="1" dirty="0">
                <a:solidFill>
                  <a:schemeClr val="tx1"/>
                </a:solidFill>
                <a:ea typeface="Proxima Nova"/>
                <a:cs typeface="Proxima Nova"/>
                <a:sym typeface="Proxima Nova"/>
              </a:rPr>
              <a:t>help organizations assess the actual or anticipated impact</a:t>
            </a:r>
            <a:r>
              <a:rPr lang="en-US" sz="1600" dirty="0">
                <a:solidFill>
                  <a:schemeClr val="tx1"/>
                </a:solidFill>
                <a:ea typeface="Proxima Nova"/>
                <a:cs typeface="Proxima Nova"/>
                <a:sym typeface="Proxima Nova"/>
              </a:rPr>
              <a:t> of policies, practices, programs, plans and budgetary decisions.</a:t>
            </a:r>
          </a:p>
          <a:p>
            <a:pPr marL="0" lvl="0" indent="0" algn="l" rtl="0">
              <a:spcBef>
                <a:spcPts val="0"/>
              </a:spcBef>
              <a:spcAft>
                <a:spcPts val="600"/>
              </a:spcAft>
              <a:buFont typeface="+mj-lt"/>
              <a:buNone/>
            </a:pPr>
            <a:endParaRPr lang="en-US" sz="1600" b="1" dirty="0">
              <a:solidFill>
                <a:schemeClr val="tx1"/>
              </a:solidFill>
            </a:endParaRPr>
          </a:p>
          <a:p>
            <a:pPr marL="0" lvl="0" indent="0" algn="l" rtl="0">
              <a:spcBef>
                <a:spcPts val="0"/>
              </a:spcBef>
              <a:spcAft>
                <a:spcPts val="600"/>
              </a:spcAft>
              <a:buFont typeface="+mj-lt"/>
              <a:buNone/>
            </a:pPr>
            <a:r>
              <a:rPr lang="en-US" sz="1600" b="1" dirty="0">
                <a:solidFill>
                  <a:schemeClr val="tx1"/>
                </a:solidFill>
              </a:rPr>
              <a:t>Questions to Consider:</a:t>
            </a:r>
          </a:p>
          <a:p>
            <a:pPr marL="914400" lvl="1" indent="-457200" algn="l" rtl="0">
              <a:spcBef>
                <a:spcPts val="0"/>
              </a:spcBef>
              <a:spcAft>
                <a:spcPts val="1200"/>
              </a:spcAft>
              <a:buFont typeface="+mj-lt"/>
              <a:buAutoNum type="arabicPeriod"/>
            </a:pPr>
            <a:r>
              <a:rPr lang="en-US" sz="1600" dirty="0">
                <a:solidFill>
                  <a:schemeClr val="tx1"/>
                </a:solidFill>
              </a:rPr>
              <a:t>For this policy/program/practice, </a:t>
            </a:r>
            <a:r>
              <a:rPr lang="en-US" sz="1600" b="1" dirty="0">
                <a:solidFill>
                  <a:schemeClr val="tx1"/>
                </a:solidFill>
              </a:rPr>
              <a:t>what results are desired</a:t>
            </a:r>
            <a:r>
              <a:rPr lang="en-US" sz="1600" dirty="0">
                <a:solidFill>
                  <a:schemeClr val="tx1"/>
                </a:solidFill>
              </a:rPr>
              <a:t>, and how will </a:t>
            </a:r>
            <a:r>
              <a:rPr lang="en-US" sz="1600" b="1" dirty="0">
                <a:solidFill>
                  <a:schemeClr val="tx1"/>
                </a:solidFill>
              </a:rPr>
              <a:t>each racial/ethnic group </a:t>
            </a:r>
            <a:r>
              <a:rPr lang="en-US" sz="1600" dirty="0">
                <a:solidFill>
                  <a:schemeClr val="tx1"/>
                </a:solidFill>
              </a:rPr>
              <a:t>in your area </a:t>
            </a:r>
            <a:r>
              <a:rPr lang="en-US" sz="1600" b="1" dirty="0">
                <a:solidFill>
                  <a:schemeClr val="tx1"/>
                </a:solidFill>
              </a:rPr>
              <a:t>be affected</a:t>
            </a:r>
            <a:r>
              <a:rPr lang="en-US" sz="1600" dirty="0">
                <a:solidFill>
                  <a:schemeClr val="tx1"/>
                </a:solidFill>
              </a:rPr>
              <a:t>?</a:t>
            </a:r>
          </a:p>
          <a:p>
            <a:pPr marL="914400" marR="0" lvl="1" indent="-457200" algn="l" defTabSz="914400" rtl="0" eaLnBrk="1" fontAlgn="auto" latinLnBrk="0" hangingPunct="1">
              <a:lnSpc>
                <a:spcPct val="100000"/>
              </a:lnSpc>
              <a:spcBef>
                <a:spcPts val="0"/>
              </a:spcBef>
              <a:spcAft>
                <a:spcPts val="1200"/>
              </a:spcAft>
              <a:buClrTx/>
              <a:buSzTx/>
              <a:buFont typeface="+mj-lt"/>
              <a:buAutoNum type="arabicPeriod"/>
              <a:tabLst/>
              <a:defRPr/>
            </a:pPr>
            <a:r>
              <a:rPr lang="en-US" sz="1600" dirty="0">
                <a:solidFill>
                  <a:schemeClr val="tx1"/>
                </a:solidFill>
              </a:rPr>
              <a:t>Are all </a:t>
            </a:r>
            <a:r>
              <a:rPr lang="en-US" sz="1600" b="1" dirty="0">
                <a:solidFill>
                  <a:schemeClr val="tx1"/>
                </a:solidFill>
              </a:rPr>
              <a:t>racial and ethnic groups </a:t>
            </a:r>
            <a:r>
              <a:rPr lang="en-US" sz="1600" dirty="0">
                <a:solidFill>
                  <a:schemeClr val="tx1"/>
                </a:solidFill>
              </a:rPr>
              <a:t>that are affected by the policy, practice or decision </a:t>
            </a:r>
            <a:r>
              <a:rPr lang="en-US" sz="1600" b="1" dirty="0">
                <a:solidFill>
                  <a:schemeClr val="tx1"/>
                </a:solidFill>
              </a:rPr>
              <a:t>at the table</a:t>
            </a:r>
            <a:r>
              <a:rPr lang="en-US" sz="1600" dirty="0">
                <a:solidFill>
                  <a:schemeClr val="tx1"/>
                </a:solidFill>
              </a:rPr>
              <a:t>?</a:t>
            </a:r>
          </a:p>
          <a:p>
            <a:pPr marL="914400" lvl="1" indent="-457200" algn="l" rtl="0">
              <a:spcBef>
                <a:spcPts val="0"/>
              </a:spcBef>
              <a:spcAft>
                <a:spcPts val="1200"/>
              </a:spcAft>
              <a:buFont typeface="+mj-lt"/>
              <a:buAutoNum type="arabicPeriod"/>
            </a:pPr>
            <a:r>
              <a:rPr lang="en-US" sz="1600" dirty="0">
                <a:solidFill>
                  <a:schemeClr val="tx1"/>
                </a:solidFill>
              </a:rPr>
              <a:t>How will the proposed policy, practice or decision be </a:t>
            </a:r>
            <a:r>
              <a:rPr lang="en-US" sz="1600" b="1" dirty="0">
                <a:solidFill>
                  <a:schemeClr val="tx1"/>
                </a:solidFill>
              </a:rPr>
              <a:t>perceived by each group</a:t>
            </a:r>
            <a:r>
              <a:rPr lang="en-US" sz="1600" dirty="0">
                <a:solidFill>
                  <a:schemeClr val="tx1"/>
                </a:solidFill>
              </a:rPr>
              <a:t>?</a:t>
            </a:r>
          </a:p>
          <a:p>
            <a:pPr marL="914400" lvl="1" indent="-457200" algn="l" rtl="0">
              <a:spcBef>
                <a:spcPts val="0"/>
              </a:spcBef>
              <a:spcAft>
                <a:spcPts val="1200"/>
              </a:spcAft>
              <a:buFont typeface="+mj-lt"/>
              <a:buAutoNum type="arabicPeriod"/>
            </a:pPr>
            <a:r>
              <a:rPr lang="en-US" sz="1600" dirty="0"/>
              <a:t>Is this approach </a:t>
            </a:r>
            <a:r>
              <a:rPr lang="en-US" sz="1600" b="1" dirty="0"/>
              <a:t>realistic and adequately funded</a:t>
            </a:r>
            <a:r>
              <a:rPr lang="en-US" sz="1600" dirty="0"/>
              <a:t>, with mechanisms in place to ensure successful implementation?</a:t>
            </a:r>
            <a:endParaRPr lang="en-US" sz="1600" dirty="0">
              <a:solidFill>
                <a:schemeClr val="tx1"/>
              </a:solidFill>
            </a:endParaRPr>
          </a:p>
          <a:p>
            <a:pPr marL="914400" lvl="1" indent="-457200" algn="l" rtl="0">
              <a:spcBef>
                <a:spcPts val="0"/>
              </a:spcBef>
              <a:spcAft>
                <a:spcPts val="1200"/>
              </a:spcAft>
              <a:buFont typeface="+mj-lt"/>
              <a:buAutoNum type="arabicPeriod"/>
            </a:pPr>
            <a:r>
              <a:rPr lang="en-US" sz="1600" dirty="0">
                <a:solidFill>
                  <a:schemeClr val="tx1"/>
                </a:solidFill>
              </a:rPr>
              <a:t>Based on what you now know,  </a:t>
            </a:r>
            <a:r>
              <a:rPr lang="en-US" sz="1600" b="1" dirty="0">
                <a:solidFill>
                  <a:schemeClr val="tx1"/>
                </a:solidFill>
              </a:rPr>
              <a:t>what revisions are needed</a:t>
            </a:r>
            <a:r>
              <a:rPr lang="en-US" sz="1600" dirty="0">
                <a:solidFill>
                  <a:schemeClr val="tx1"/>
                </a:solidFill>
              </a:rPr>
              <a:t> in the policy, practice or decision under discussion?</a:t>
            </a:r>
          </a:p>
          <a:p>
            <a:pPr defTabSz="457200"/>
            <a:r>
              <a:rPr lang="en-US" sz="1600" b="1" dirty="0">
                <a:solidFill>
                  <a:prstClr val="black"/>
                </a:solidFill>
                <a:latin typeface="+mn-lt"/>
              </a:rPr>
              <a:t>White Supremacy Values it Addresses:</a:t>
            </a:r>
          </a:p>
          <a:p>
            <a:pPr marL="800100" lvl="1" indent="-342900" defTabSz="457200">
              <a:buFont typeface="+mj-lt"/>
              <a:buAutoNum type="arabicPeriod"/>
            </a:pPr>
            <a:r>
              <a:rPr lang="en-US" sz="1600" dirty="0">
                <a:solidFill>
                  <a:prstClr val="black"/>
                </a:solidFill>
                <a:latin typeface="+mn-lt"/>
              </a:rPr>
              <a:t>Sense of Urgency</a:t>
            </a:r>
          </a:p>
          <a:p>
            <a:pPr marL="800100" lvl="1" indent="-342900" defTabSz="457200">
              <a:buFont typeface="+mj-lt"/>
              <a:buAutoNum type="arabicPeriod"/>
            </a:pPr>
            <a:r>
              <a:rPr lang="en-US" sz="1600" dirty="0">
                <a:solidFill>
                  <a:prstClr val="black"/>
                </a:solidFill>
                <a:latin typeface="+mn-lt"/>
              </a:rPr>
              <a:t>Quantity over Quality</a:t>
            </a:r>
            <a:endParaRPr lang="en-US" sz="1600" dirty="0">
              <a:solidFill>
                <a:prstClr val="black"/>
              </a:solidFill>
            </a:endParaRPr>
          </a:p>
          <a:p>
            <a:pPr defTabSz="457200"/>
            <a:endParaRPr lang="en-US" sz="1600" b="1" dirty="0">
              <a:solidFill>
                <a:prstClr val="black"/>
              </a:solidFill>
              <a:latin typeface="+mn-lt"/>
            </a:endParaRPr>
          </a:p>
          <a:p>
            <a:pPr defTabSz="457200"/>
            <a:r>
              <a:rPr lang="en-US" sz="1600" dirty="0"/>
              <a:t>Source:  </a:t>
            </a:r>
            <a:r>
              <a:rPr lang="en-US" sz="1600" dirty="0">
                <a:solidFill>
                  <a:prstClr val="black"/>
                </a:solidFill>
              </a:rPr>
              <a:t>Racial Justice Impact Assessment at:  </a:t>
            </a:r>
            <a:r>
              <a:rPr lang="en-US" sz="1600" dirty="0">
                <a:solidFill>
                  <a:prstClr val="black"/>
                </a:solidFill>
                <a:hlinkClick r:id="rId4"/>
              </a:rPr>
              <a:t>https://www.raceforward.org/sites/default/files/RacialJusticeImpactAssessment_v5.pdf</a:t>
            </a:r>
            <a:endParaRPr lang="en-US" sz="1600" b="1" dirty="0">
              <a:solidFill>
                <a:prstClr val="black"/>
              </a:solidFill>
              <a:latin typeface="+mn-lt"/>
            </a:endParaRPr>
          </a:p>
        </p:txBody>
      </p:sp>
    </p:spTree>
    <p:extLst>
      <p:ext uri="{BB962C8B-B14F-4D97-AF65-F5344CB8AC3E}">
        <p14:creationId xmlns:p14="http://schemas.microsoft.com/office/powerpoint/2010/main" val="9637604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4100C2F-E646-4D5C-9352-58B0435591C2}"/>
              </a:ext>
              <a:ext uri="{C183D7F6-B498-43B3-948B-1728B52AA6E4}">
                <adec:decorative xmlns:adec="http://schemas.microsoft.com/office/drawing/2017/decorative" val="1"/>
              </a:ext>
            </a:extLst>
          </p:cNvPr>
          <p:cNvSpPr/>
          <p:nvPr/>
        </p:nvSpPr>
        <p:spPr>
          <a:xfrm>
            <a:off x="179109" y="6595394"/>
            <a:ext cx="11726945" cy="79573"/>
          </a:xfrm>
          <a:prstGeom prst="rect">
            <a:avLst/>
          </a:prstGeom>
          <a:solidFill>
            <a:srgbClr val="86AB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defRPr/>
            </a:pPr>
            <a:endParaRPr lang="en-US" sz="1350" dirty="0">
              <a:solidFill>
                <a:srgbClr val="FFFFFF"/>
              </a:solidFill>
              <a:latin typeface="Calibri" panose="020F0502020204030204"/>
            </a:endParaRPr>
          </a:p>
        </p:txBody>
      </p:sp>
      <p:sp>
        <p:nvSpPr>
          <p:cNvPr id="10" name="Title 9">
            <a:extLst>
              <a:ext uri="{FF2B5EF4-FFF2-40B4-BE49-F238E27FC236}">
                <a16:creationId xmlns:a16="http://schemas.microsoft.com/office/drawing/2014/main" id="{26D42CDD-C51B-44FD-81D4-0C9E31EAB3EC}"/>
              </a:ext>
            </a:extLst>
          </p:cNvPr>
          <p:cNvSpPr>
            <a:spLocks noGrp="1"/>
          </p:cNvSpPr>
          <p:nvPr>
            <p:ph type="ctrTitle"/>
          </p:nvPr>
        </p:nvSpPr>
        <p:spPr>
          <a:xfrm>
            <a:off x="179109" y="183033"/>
            <a:ext cx="11877773" cy="499621"/>
          </a:xfrm>
          <a:prstGeom prst="rect">
            <a:avLst/>
          </a:prstGeom>
          <a:solidFill>
            <a:srgbClr val="006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l"/>
            <a:r>
              <a:rPr lang="en-US" sz="1800" b="1" dirty="0">
                <a:latin typeface="Arial" panose="020B0604020202020204" pitchFamily="34" charset="0"/>
                <a:cs typeface="Arial" panose="020B0604020202020204" pitchFamily="34" charset="0"/>
              </a:rPr>
              <a:t>CREATING INCLUSIVE MEETING SPACES: AN ALTERNATIVE TO ROBERT’S RULES</a:t>
            </a:r>
          </a:p>
        </p:txBody>
      </p:sp>
      <p:sp>
        <p:nvSpPr>
          <p:cNvPr id="12" name="TextBox 11">
            <a:extLst>
              <a:ext uri="{FF2B5EF4-FFF2-40B4-BE49-F238E27FC236}">
                <a16:creationId xmlns:a16="http://schemas.microsoft.com/office/drawing/2014/main" id="{867F1C54-52D7-489C-AAA0-79F6424B2A3E}"/>
              </a:ext>
            </a:extLst>
          </p:cNvPr>
          <p:cNvSpPr txBox="1"/>
          <p:nvPr/>
        </p:nvSpPr>
        <p:spPr>
          <a:xfrm>
            <a:off x="1721410" y="6379950"/>
            <a:ext cx="4226673" cy="215444"/>
          </a:xfrm>
          <a:prstGeom prst="rect">
            <a:avLst/>
          </a:prstGeom>
          <a:noFill/>
        </p:spPr>
        <p:txBody>
          <a:bodyPr wrap="square" rtlCol="0">
            <a:spAutoFit/>
          </a:bodyPr>
          <a:lstStyle/>
          <a:p>
            <a:pPr defTabSz="457200"/>
            <a:r>
              <a:rPr lang="en-US" sz="800" b="1" dirty="0">
                <a:solidFill>
                  <a:srgbClr val="E7E6E6">
                    <a:lumMod val="50000"/>
                  </a:srgbClr>
                </a:solidFill>
                <a:latin typeface="Calibri" panose="020F0502020204030204"/>
              </a:rPr>
              <a:t>Proprietary and Confidential </a:t>
            </a:r>
          </a:p>
        </p:txBody>
      </p:sp>
      <p:pic>
        <p:nvPicPr>
          <p:cNvPr id="14" name="Picture 13">
            <a:extLst>
              <a:ext uri="{FF2B5EF4-FFF2-40B4-BE49-F238E27FC236}">
                <a16:creationId xmlns:a16="http://schemas.microsoft.com/office/drawing/2014/main" id="{074DB02F-9245-4270-A154-618F9194B6B2}"/>
              </a:ext>
              <a:ext uri="{C183D7F6-B498-43B3-948B-1728B52AA6E4}">
                <adec:decorative xmlns:adec="http://schemas.microsoft.com/office/drawing/2017/decorative" val="1"/>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6953839" y="6420615"/>
            <a:ext cx="2822924" cy="112844"/>
          </a:xfrm>
          <a:prstGeom prst="rect">
            <a:avLst/>
          </a:prstGeom>
        </p:spPr>
      </p:pic>
      <p:sp>
        <p:nvSpPr>
          <p:cNvPr id="3" name="Slide Number Placeholder 2">
            <a:extLst>
              <a:ext uri="{FF2B5EF4-FFF2-40B4-BE49-F238E27FC236}">
                <a16:creationId xmlns:a16="http://schemas.microsoft.com/office/drawing/2014/main" id="{8207B480-6738-4C6D-A862-AB9ACF85E370}"/>
              </a:ext>
            </a:extLst>
          </p:cNvPr>
          <p:cNvSpPr>
            <a:spLocks noGrp="1"/>
          </p:cNvSpPr>
          <p:nvPr>
            <p:ph type="sldNum" sz="quarter" idx="12"/>
          </p:nvPr>
        </p:nvSpPr>
        <p:spPr>
          <a:xfrm>
            <a:off x="8413191" y="6313223"/>
            <a:ext cx="2057400" cy="365125"/>
          </a:xfrm>
        </p:spPr>
        <p:txBody>
          <a:bodyPr/>
          <a:lstStyle/>
          <a:p>
            <a:pPr defTabSz="457200"/>
            <a:fld id="{A2F44F75-DC1B-48B6-978B-F5FB052A2076}" type="slidenum">
              <a:rPr lang="en-US">
                <a:solidFill>
                  <a:prstClr val="black"/>
                </a:solidFill>
                <a:latin typeface="Calibri" panose="020F0502020204030204"/>
              </a:rPr>
              <a:pPr defTabSz="457200"/>
              <a:t>24</a:t>
            </a:fld>
            <a:endParaRPr lang="en-US" dirty="0">
              <a:solidFill>
                <a:prstClr val="black"/>
              </a:solidFill>
              <a:latin typeface="Calibri" panose="020F0502020204030204"/>
            </a:endParaRPr>
          </a:p>
        </p:txBody>
      </p:sp>
      <p:sp>
        <p:nvSpPr>
          <p:cNvPr id="7" name="TextBox 6">
            <a:extLst>
              <a:ext uri="{FF2B5EF4-FFF2-40B4-BE49-F238E27FC236}">
                <a16:creationId xmlns:a16="http://schemas.microsoft.com/office/drawing/2014/main" id="{8EC1E995-9BF2-4D25-911E-5B4FBF045867}"/>
              </a:ext>
            </a:extLst>
          </p:cNvPr>
          <p:cNvSpPr txBox="1"/>
          <p:nvPr/>
        </p:nvSpPr>
        <p:spPr>
          <a:xfrm>
            <a:off x="335286" y="1092173"/>
            <a:ext cx="11414589" cy="5093702"/>
          </a:xfrm>
          <a:prstGeom prst="rect">
            <a:avLst/>
          </a:prstGeom>
          <a:noFill/>
        </p:spPr>
        <p:txBody>
          <a:bodyPr wrap="square">
            <a:spAutoFit/>
          </a:bodyPr>
          <a:lstStyle/>
          <a:p>
            <a:pPr marL="342900" indent="-342900">
              <a:spcBef>
                <a:spcPts val="0"/>
              </a:spcBef>
              <a:spcAft>
                <a:spcPts val="1800"/>
              </a:spcAft>
              <a:buFont typeface="+mj-lt"/>
              <a:buAutoNum type="arabicPeriod"/>
            </a:pPr>
            <a:r>
              <a:rPr lang="en-US" sz="1600" b="1" dirty="0">
                <a:effectLst/>
                <a:ea typeface="Times New Roman" panose="02020603050405020304" pitchFamily="18" charset="0"/>
              </a:rPr>
              <a:t>Ground Meetings in Equity: </a:t>
            </a:r>
            <a:r>
              <a:rPr lang="en-US" sz="1600" dirty="0">
                <a:effectLst/>
                <a:ea typeface="Times New Roman" panose="02020603050405020304" pitchFamily="18" charset="0"/>
              </a:rPr>
              <a:t>Use 10-15 minutes prior to formal business to discuss an equity topic (for example, this week in history)</a:t>
            </a:r>
            <a:endParaRPr lang="en-US" sz="1600" b="1" dirty="0">
              <a:effectLst/>
              <a:ea typeface="Times New Roman" panose="02020603050405020304" pitchFamily="18" charset="0"/>
            </a:endParaRPr>
          </a:p>
          <a:p>
            <a:pPr marL="342900" indent="-342900">
              <a:spcBef>
                <a:spcPts val="0"/>
              </a:spcBef>
              <a:spcAft>
                <a:spcPts val="1800"/>
              </a:spcAft>
              <a:buFont typeface="+mj-lt"/>
              <a:buAutoNum type="arabicPeriod"/>
            </a:pPr>
            <a:r>
              <a:rPr lang="en-US" sz="1600" b="1" dirty="0">
                <a:effectLst/>
                <a:ea typeface="Times New Roman" panose="02020603050405020304" pitchFamily="18" charset="0"/>
              </a:rPr>
              <a:t>Share Leadership: </a:t>
            </a:r>
            <a:r>
              <a:rPr lang="en-US" sz="1600" dirty="0"/>
              <a:t>R</a:t>
            </a:r>
            <a:r>
              <a:rPr lang="en-US" sz="1600" dirty="0">
                <a:effectLst/>
                <a:ea typeface="Times New Roman" panose="02020603050405020304" pitchFamily="18" charset="0"/>
              </a:rPr>
              <a:t>otate facilitators (maybe quarterly) instead of having a chair that holds all the power</a:t>
            </a:r>
          </a:p>
          <a:p>
            <a:pPr marL="342900" indent="-342900">
              <a:spcBef>
                <a:spcPts val="0"/>
              </a:spcBef>
              <a:spcAft>
                <a:spcPts val="1800"/>
              </a:spcAft>
              <a:buFont typeface="+mj-lt"/>
              <a:buAutoNum type="arabicPeriod"/>
            </a:pPr>
            <a:r>
              <a:rPr lang="en-US" sz="1600" b="1" dirty="0">
                <a:effectLst/>
              </a:rPr>
              <a:t>Consensus decision-making: </a:t>
            </a:r>
            <a:r>
              <a:rPr lang="en-US" sz="1600" dirty="0">
                <a:effectLst/>
                <a:ea typeface="Times New Roman" panose="02020603050405020304" pitchFamily="18" charset="0"/>
              </a:rPr>
              <a:t>Use some sort of consensus process for decision-making and group discussion practices;  then use voting just to document </a:t>
            </a:r>
            <a:endParaRPr lang="en-US" sz="1600" dirty="0">
              <a:ea typeface="Times New Roman" panose="02020603050405020304" pitchFamily="18" charset="0"/>
            </a:endParaRPr>
          </a:p>
          <a:p>
            <a:pPr marL="342900" marR="0" indent="-342900" fontAlgn="base">
              <a:lnSpc>
                <a:spcPts val="1800"/>
              </a:lnSpc>
              <a:spcBef>
                <a:spcPts val="0"/>
              </a:spcBef>
              <a:spcAft>
                <a:spcPts val="1800"/>
              </a:spcAft>
              <a:buFont typeface="+mj-lt"/>
              <a:buAutoNum type="arabicPeriod"/>
            </a:pPr>
            <a:r>
              <a:rPr lang="en-US" sz="1600" b="1" dirty="0">
                <a:effectLst/>
                <a:ea typeface="Times New Roman" panose="02020603050405020304" pitchFamily="18" charset="0"/>
              </a:rPr>
              <a:t>Get everyone in on the action: </a:t>
            </a:r>
            <a:r>
              <a:rPr lang="en-US" sz="1600" dirty="0">
                <a:effectLst/>
                <a:ea typeface="Times New Roman" panose="02020603050405020304" pitchFamily="18" charset="0"/>
              </a:rPr>
              <a:t>Proactively give less</a:t>
            </a:r>
            <a:r>
              <a:rPr lang="en-US" sz="1600" dirty="0">
                <a:ea typeface="Times New Roman" panose="02020603050405020304" pitchFamily="18" charset="0"/>
              </a:rPr>
              <a:t>-</a:t>
            </a:r>
            <a:r>
              <a:rPr lang="en-US" sz="1600" dirty="0">
                <a:effectLst/>
                <a:ea typeface="Times New Roman" panose="02020603050405020304" pitchFamily="18" charset="0"/>
              </a:rPr>
              <a:t>dominant participants the floor by calling on them individually. On remote calls, regularly check if remote participants can follow the conversation and contribute.</a:t>
            </a:r>
          </a:p>
          <a:p>
            <a:pPr marL="342900" marR="0" indent="-342900" algn="l" fontAlgn="base">
              <a:lnSpc>
                <a:spcPts val="1800"/>
              </a:lnSpc>
              <a:spcBef>
                <a:spcPts val="0"/>
              </a:spcBef>
              <a:spcAft>
                <a:spcPts val="1800"/>
              </a:spcAft>
              <a:buFont typeface="+mj-lt"/>
              <a:buAutoNum type="arabicPeriod"/>
            </a:pPr>
            <a:r>
              <a:rPr lang="en-US" sz="1600" b="1" dirty="0">
                <a:effectLst/>
                <a:ea typeface="Times New Roman" panose="02020603050405020304" pitchFamily="18" charset="0"/>
              </a:rPr>
              <a:t>Interrupt interruptions: </a:t>
            </a:r>
            <a:r>
              <a:rPr lang="en-US" sz="1600" dirty="0">
                <a:effectLst/>
                <a:ea typeface="Times New Roman" panose="02020603050405020304" pitchFamily="18" charset="0"/>
              </a:rPr>
              <a:t>Lead by example and call out when you see someone being inadvertently silenced in a discussion. Encourage others to do the same. Come equipped with phrases like, "Hang on a sec, Sarah – I want to make sure I understand Aniket's point before we add on to it." If anyone is a repeat offender, take them aside for a moment after the meeting and point it out to them. Assume they're totally oblivious to their behaviors – people rarely act this way on purpose.</a:t>
            </a:r>
          </a:p>
          <a:p>
            <a:pPr defTabSz="457200"/>
            <a:r>
              <a:rPr lang="en-US" sz="1600" b="1" dirty="0"/>
              <a:t>White Supremacy Values it Addresses:</a:t>
            </a:r>
          </a:p>
          <a:p>
            <a:pPr marL="800100" lvl="1" indent="-342900" defTabSz="457200">
              <a:buFont typeface="+mj-lt"/>
              <a:buAutoNum type="arabicPeriod"/>
            </a:pPr>
            <a:r>
              <a:rPr lang="en-US" sz="1600" dirty="0"/>
              <a:t>Fear of Open Conflict</a:t>
            </a:r>
          </a:p>
          <a:p>
            <a:pPr marL="800100" lvl="1" indent="-342900" defTabSz="457200">
              <a:buFont typeface="+mj-lt"/>
              <a:buAutoNum type="arabicPeriod"/>
            </a:pPr>
            <a:r>
              <a:rPr lang="en-US" sz="1600" dirty="0"/>
              <a:t>Power Hoarding</a:t>
            </a:r>
          </a:p>
          <a:p>
            <a:pPr defTabSz="457200"/>
            <a:endParaRPr lang="en-US" sz="1600" dirty="0">
              <a:solidFill>
                <a:prstClr val="black"/>
              </a:solidFill>
            </a:endParaRPr>
          </a:p>
          <a:p>
            <a:pPr defTabSz="457200"/>
            <a:endParaRPr lang="en-US" sz="1600" dirty="0">
              <a:solidFill>
                <a:prstClr val="black"/>
              </a:solidFill>
            </a:endParaRPr>
          </a:p>
          <a:p>
            <a:pPr defTabSz="457200"/>
            <a:r>
              <a:rPr lang="en-US" sz="1600" dirty="0">
                <a:solidFill>
                  <a:prstClr val="black"/>
                </a:solidFill>
              </a:rPr>
              <a:t>Source: Creating Equitable Meetings Tip Sheet at:  </a:t>
            </a:r>
            <a:r>
              <a:rPr lang="en-US" sz="1600" dirty="0">
                <a:solidFill>
                  <a:prstClr val="black"/>
                </a:solidFill>
                <a:hlinkClick r:id="rId4"/>
              </a:rPr>
              <a:t>https://ydekc.org/wp-content/uploads/2018/03/Tip-Sheet-Equitable-Meetings.pdf</a:t>
            </a:r>
            <a:endParaRPr lang="en-US" sz="1600" dirty="0">
              <a:solidFill>
                <a:prstClr val="black"/>
              </a:solidFill>
            </a:endParaRPr>
          </a:p>
        </p:txBody>
      </p:sp>
    </p:spTree>
    <p:extLst>
      <p:ext uri="{BB962C8B-B14F-4D97-AF65-F5344CB8AC3E}">
        <p14:creationId xmlns:p14="http://schemas.microsoft.com/office/powerpoint/2010/main" val="29905910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4100C2F-E646-4D5C-9352-58B0435591C2}"/>
              </a:ext>
              <a:ext uri="{C183D7F6-B498-43B3-948B-1728B52AA6E4}">
                <adec:decorative xmlns:adec="http://schemas.microsoft.com/office/drawing/2017/decorative" val="1"/>
              </a:ext>
            </a:extLst>
          </p:cNvPr>
          <p:cNvSpPr/>
          <p:nvPr/>
        </p:nvSpPr>
        <p:spPr>
          <a:xfrm>
            <a:off x="179109" y="6595394"/>
            <a:ext cx="11726945" cy="79573"/>
          </a:xfrm>
          <a:prstGeom prst="rect">
            <a:avLst/>
          </a:prstGeom>
          <a:solidFill>
            <a:srgbClr val="86AB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defRPr/>
            </a:pPr>
            <a:endParaRPr lang="en-US" sz="1350" dirty="0">
              <a:solidFill>
                <a:srgbClr val="FFFFFF"/>
              </a:solidFill>
              <a:latin typeface="Calibri" panose="020F0502020204030204"/>
            </a:endParaRPr>
          </a:p>
        </p:txBody>
      </p:sp>
      <p:sp>
        <p:nvSpPr>
          <p:cNvPr id="10" name="Title 9">
            <a:extLst>
              <a:ext uri="{FF2B5EF4-FFF2-40B4-BE49-F238E27FC236}">
                <a16:creationId xmlns:a16="http://schemas.microsoft.com/office/drawing/2014/main" id="{26D42CDD-C51B-44FD-81D4-0C9E31EAB3EC}"/>
              </a:ext>
            </a:extLst>
          </p:cNvPr>
          <p:cNvSpPr>
            <a:spLocks noGrp="1"/>
          </p:cNvSpPr>
          <p:nvPr>
            <p:ph type="ctrTitle"/>
          </p:nvPr>
        </p:nvSpPr>
        <p:spPr>
          <a:xfrm>
            <a:off x="179109" y="183033"/>
            <a:ext cx="11877773" cy="499621"/>
          </a:xfrm>
          <a:prstGeom prst="rect">
            <a:avLst/>
          </a:prstGeom>
          <a:solidFill>
            <a:srgbClr val="006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l"/>
            <a:r>
              <a:rPr lang="en-US" sz="1800" b="1" dirty="0">
                <a:latin typeface="Arial" panose="020B0604020202020204" pitchFamily="34" charset="0"/>
                <a:cs typeface="Arial" panose="020B0604020202020204" pitchFamily="34" charset="0"/>
              </a:rPr>
              <a:t>CREATING INCLUSIVE MEETING SPACES: AN ALTERNATIVE TO ROBERT’S RULES</a:t>
            </a:r>
          </a:p>
        </p:txBody>
      </p:sp>
      <p:sp>
        <p:nvSpPr>
          <p:cNvPr id="12" name="TextBox 11">
            <a:extLst>
              <a:ext uri="{FF2B5EF4-FFF2-40B4-BE49-F238E27FC236}">
                <a16:creationId xmlns:a16="http://schemas.microsoft.com/office/drawing/2014/main" id="{867F1C54-52D7-489C-AAA0-79F6424B2A3E}"/>
              </a:ext>
            </a:extLst>
          </p:cNvPr>
          <p:cNvSpPr txBox="1"/>
          <p:nvPr/>
        </p:nvSpPr>
        <p:spPr>
          <a:xfrm>
            <a:off x="1721410" y="6379950"/>
            <a:ext cx="4226673" cy="215444"/>
          </a:xfrm>
          <a:prstGeom prst="rect">
            <a:avLst/>
          </a:prstGeom>
          <a:noFill/>
        </p:spPr>
        <p:txBody>
          <a:bodyPr wrap="square" rtlCol="0">
            <a:spAutoFit/>
          </a:bodyPr>
          <a:lstStyle/>
          <a:p>
            <a:pPr defTabSz="457200"/>
            <a:r>
              <a:rPr lang="en-US" sz="800" b="1" dirty="0">
                <a:solidFill>
                  <a:srgbClr val="E7E6E6">
                    <a:lumMod val="50000"/>
                  </a:srgbClr>
                </a:solidFill>
                <a:latin typeface="Calibri" panose="020F0502020204030204"/>
              </a:rPr>
              <a:t>Proprietary and Confidential </a:t>
            </a:r>
          </a:p>
        </p:txBody>
      </p:sp>
      <p:pic>
        <p:nvPicPr>
          <p:cNvPr id="14" name="Picture 13">
            <a:extLst>
              <a:ext uri="{FF2B5EF4-FFF2-40B4-BE49-F238E27FC236}">
                <a16:creationId xmlns:a16="http://schemas.microsoft.com/office/drawing/2014/main" id="{074DB02F-9245-4270-A154-618F9194B6B2}"/>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6953839" y="6420615"/>
            <a:ext cx="2822924" cy="112844"/>
          </a:xfrm>
          <a:prstGeom prst="rect">
            <a:avLst/>
          </a:prstGeom>
        </p:spPr>
      </p:pic>
      <p:sp>
        <p:nvSpPr>
          <p:cNvPr id="3" name="Slide Number Placeholder 2">
            <a:extLst>
              <a:ext uri="{FF2B5EF4-FFF2-40B4-BE49-F238E27FC236}">
                <a16:creationId xmlns:a16="http://schemas.microsoft.com/office/drawing/2014/main" id="{8207B480-6738-4C6D-A862-AB9ACF85E370}"/>
              </a:ext>
            </a:extLst>
          </p:cNvPr>
          <p:cNvSpPr>
            <a:spLocks noGrp="1"/>
          </p:cNvSpPr>
          <p:nvPr>
            <p:ph type="sldNum" sz="quarter" idx="12"/>
          </p:nvPr>
        </p:nvSpPr>
        <p:spPr>
          <a:xfrm>
            <a:off x="8413191" y="6313223"/>
            <a:ext cx="2057400" cy="365125"/>
          </a:xfrm>
        </p:spPr>
        <p:txBody>
          <a:bodyPr/>
          <a:lstStyle/>
          <a:p>
            <a:pPr defTabSz="457200"/>
            <a:fld id="{A2F44F75-DC1B-48B6-978B-F5FB052A2076}" type="slidenum">
              <a:rPr lang="en-US">
                <a:solidFill>
                  <a:prstClr val="black"/>
                </a:solidFill>
                <a:latin typeface="Calibri" panose="020F0502020204030204"/>
              </a:rPr>
              <a:pPr defTabSz="457200"/>
              <a:t>25</a:t>
            </a:fld>
            <a:endParaRPr lang="en-US" dirty="0">
              <a:solidFill>
                <a:prstClr val="black"/>
              </a:solidFill>
              <a:latin typeface="Calibri" panose="020F0502020204030204"/>
            </a:endParaRPr>
          </a:p>
        </p:txBody>
      </p:sp>
      <p:sp>
        <p:nvSpPr>
          <p:cNvPr id="7" name="TextBox 6">
            <a:extLst>
              <a:ext uri="{FF2B5EF4-FFF2-40B4-BE49-F238E27FC236}">
                <a16:creationId xmlns:a16="http://schemas.microsoft.com/office/drawing/2014/main" id="{8EC1E995-9BF2-4D25-911E-5B4FBF045867}"/>
              </a:ext>
            </a:extLst>
          </p:cNvPr>
          <p:cNvSpPr txBox="1"/>
          <p:nvPr/>
        </p:nvSpPr>
        <p:spPr>
          <a:xfrm>
            <a:off x="230956" y="978472"/>
            <a:ext cx="11774077" cy="5509200"/>
          </a:xfrm>
          <a:prstGeom prst="rect">
            <a:avLst/>
          </a:prstGeom>
          <a:noFill/>
        </p:spPr>
        <p:txBody>
          <a:bodyPr wrap="square">
            <a:spAutoFit/>
          </a:bodyPr>
          <a:lstStyle/>
          <a:p>
            <a:pPr marL="342900" indent="-342900" fontAlgn="base">
              <a:lnSpc>
                <a:spcPts val="1800"/>
              </a:lnSpc>
              <a:spcAft>
                <a:spcPts val="1800"/>
              </a:spcAft>
              <a:buFont typeface="+mj-lt"/>
              <a:buAutoNum type="arabicPeriod" startAt="6"/>
            </a:pPr>
            <a:r>
              <a:rPr lang="en-US" sz="1600" b="1" dirty="0">
                <a:effectLst/>
                <a:ea typeface="Times New Roman" panose="02020603050405020304" pitchFamily="18" charset="0"/>
              </a:rPr>
              <a:t>Give credit where credit's due: </a:t>
            </a:r>
            <a:r>
              <a:rPr lang="en-US" sz="1600" dirty="0">
                <a:effectLst/>
                <a:ea typeface="Times New Roman" panose="02020603050405020304" pitchFamily="18" charset="0"/>
              </a:rPr>
              <a:t>When someone makes a good point, acknowledge their contribution and give public attribution to their ideas. Don't let hijackers get away with appropriation and highlight when value has been added.</a:t>
            </a:r>
          </a:p>
          <a:p>
            <a:pPr marL="342900" marR="0" indent="-342900" algn="l" fontAlgn="base">
              <a:lnSpc>
                <a:spcPts val="1800"/>
              </a:lnSpc>
              <a:spcBef>
                <a:spcPts val="0"/>
              </a:spcBef>
              <a:spcAft>
                <a:spcPts val="1800"/>
              </a:spcAft>
              <a:buFont typeface="+mj-lt"/>
              <a:buAutoNum type="arabicPeriod" startAt="6"/>
            </a:pPr>
            <a:r>
              <a:rPr lang="en-US" sz="1600" b="1" dirty="0">
                <a:effectLst/>
                <a:ea typeface="Times New Roman" panose="02020603050405020304" pitchFamily="18" charset="0"/>
              </a:rPr>
              <a:t>Use the power of the pen: </a:t>
            </a:r>
            <a:r>
              <a:rPr lang="en-US" sz="1600" dirty="0">
                <a:effectLst/>
                <a:ea typeface="Times New Roman" panose="02020603050405020304" pitchFamily="18" charset="0"/>
              </a:rPr>
              <a:t>If one person is dominating, ask them to be the notetaker. This intrinsically tasks them with listening and creates a space for others.</a:t>
            </a:r>
          </a:p>
          <a:p>
            <a:pPr marL="342900" marR="0" indent="-342900" algn="l" fontAlgn="base">
              <a:lnSpc>
                <a:spcPts val="1800"/>
              </a:lnSpc>
              <a:spcBef>
                <a:spcPts val="0"/>
              </a:spcBef>
              <a:spcAft>
                <a:spcPts val="1800"/>
              </a:spcAft>
              <a:buFont typeface="+mj-lt"/>
              <a:buAutoNum type="arabicPeriod" startAt="6"/>
            </a:pPr>
            <a:r>
              <a:rPr lang="en-US" sz="1600" b="1" dirty="0">
                <a:effectLst/>
                <a:ea typeface="Times New Roman" panose="02020603050405020304" pitchFamily="18" charset="0"/>
              </a:rPr>
              <a:t>Write and share: </a:t>
            </a:r>
            <a:r>
              <a:rPr lang="en-US" sz="1600" dirty="0">
                <a:effectLst/>
                <a:ea typeface="Times New Roman" panose="02020603050405020304" pitchFamily="18" charset="0"/>
              </a:rPr>
              <a:t>Give everyone time to process the question, jot down thoughts on paper, and share what they've come up with. This gives less</a:t>
            </a:r>
            <a:r>
              <a:rPr lang="en-US" sz="1600" dirty="0">
                <a:ea typeface="Times New Roman" panose="02020603050405020304" pitchFamily="18" charset="0"/>
              </a:rPr>
              <a:t>-</a:t>
            </a:r>
            <a:r>
              <a:rPr lang="en-US" sz="1600" dirty="0">
                <a:effectLst/>
                <a:ea typeface="Times New Roman" panose="02020603050405020304" pitchFamily="18" charset="0"/>
              </a:rPr>
              <a:t>vocal participants time to gather their thoughts and ensures they'll be heard.</a:t>
            </a:r>
          </a:p>
          <a:p>
            <a:pPr marL="342900" marR="0" indent="-342900" algn="l" fontAlgn="base">
              <a:lnSpc>
                <a:spcPts val="1800"/>
              </a:lnSpc>
              <a:spcBef>
                <a:spcPts val="0"/>
              </a:spcBef>
              <a:spcAft>
                <a:spcPts val="1800"/>
              </a:spcAft>
              <a:buFont typeface="+mj-lt"/>
              <a:buAutoNum type="arabicPeriod" startAt="6"/>
            </a:pPr>
            <a:r>
              <a:rPr lang="en-US" sz="1600" b="1" dirty="0">
                <a:effectLst/>
                <a:ea typeface="Times New Roman" panose="02020603050405020304" pitchFamily="18" charset="0"/>
              </a:rPr>
              <a:t>Clean up as you go: </a:t>
            </a:r>
            <a:r>
              <a:rPr lang="en-US" sz="1600" dirty="0">
                <a:effectLst/>
                <a:ea typeface="Times New Roman" panose="02020603050405020304" pitchFamily="18" charset="0"/>
              </a:rPr>
              <a:t>At the end of each agenda topic, pause to agree on next steps and establish specific commitments with clear deadlines. Assign Directly Responsible Individuals (DRI) and rotate the DRI role to ensure the loudest person doesn't receive all of the action items.</a:t>
            </a:r>
            <a:endParaRPr lang="en-US" sz="1600" dirty="0"/>
          </a:p>
          <a:p>
            <a:pPr marL="342900" indent="-342900" defTabSz="457200">
              <a:spcAft>
                <a:spcPts val="1800"/>
              </a:spcAft>
              <a:buFont typeface="+mj-lt"/>
              <a:buAutoNum type="arabicPeriod" startAt="6"/>
            </a:pPr>
            <a:r>
              <a:rPr lang="en-US" sz="1600" b="1" dirty="0"/>
              <a:t>Group agenda setting: </a:t>
            </a:r>
            <a:r>
              <a:rPr lang="en-US" sz="1600" dirty="0"/>
              <a:t>Before closing the meeting, open floor for agenda topics to engage all in giving input to agenda setting</a:t>
            </a:r>
          </a:p>
          <a:p>
            <a:pPr defTabSz="457200"/>
            <a:r>
              <a:rPr lang="en-US" sz="1600" b="1" dirty="0"/>
              <a:t>White Supremacy Values it Addresses:</a:t>
            </a:r>
          </a:p>
          <a:p>
            <a:pPr marL="800100" lvl="1" indent="-342900" defTabSz="457200">
              <a:buFont typeface="+mj-lt"/>
              <a:buAutoNum type="arabicPeriod"/>
            </a:pPr>
            <a:r>
              <a:rPr lang="en-US" sz="1600" dirty="0"/>
              <a:t>Fear of Open Conflict</a:t>
            </a:r>
          </a:p>
          <a:p>
            <a:pPr marL="800100" lvl="1" indent="-342900" defTabSz="457200">
              <a:buFont typeface="+mj-lt"/>
              <a:buAutoNum type="arabicPeriod"/>
            </a:pPr>
            <a:r>
              <a:rPr lang="en-US" sz="1600" dirty="0"/>
              <a:t>Power Hoarding</a:t>
            </a:r>
          </a:p>
          <a:p>
            <a:pPr defTabSz="457200">
              <a:spcAft>
                <a:spcPts val="1800"/>
              </a:spcAft>
            </a:pPr>
            <a:endParaRPr lang="en-US" sz="1600" dirty="0">
              <a:solidFill>
                <a:prstClr val="black"/>
              </a:solidFill>
            </a:endParaRPr>
          </a:p>
          <a:p>
            <a:pPr defTabSz="457200">
              <a:spcAft>
                <a:spcPts val="1800"/>
              </a:spcAft>
            </a:pPr>
            <a:r>
              <a:rPr lang="en-US" sz="1600" dirty="0">
                <a:solidFill>
                  <a:prstClr val="black"/>
                </a:solidFill>
              </a:rPr>
              <a:t>Source: Creating Equitable Meetings Tip Sheet at:  </a:t>
            </a:r>
            <a:r>
              <a:rPr lang="en-US" sz="1600" dirty="0">
                <a:solidFill>
                  <a:prstClr val="black"/>
                </a:solidFill>
                <a:hlinkClick r:id="rId3"/>
              </a:rPr>
              <a:t>https://ydekc.org/wp-content/uploads/2018/03/Tip-Sheet-Equitable-Meetings.pdf</a:t>
            </a:r>
            <a:endParaRPr lang="en-US" sz="1600" dirty="0">
              <a:solidFill>
                <a:prstClr val="black"/>
              </a:solidFill>
            </a:endParaRPr>
          </a:p>
          <a:p>
            <a:pPr lvl="1" defTabSz="457200"/>
            <a:endParaRPr lang="en-US" sz="1600" dirty="0"/>
          </a:p>
        </p:txBody>
      </p:sp>
    </p:spTree>
    <p:extLst>
      <p:ext uri="{BB962C8B-B14F-4D97-AF65-F5344CB8AC3E}">
        <p14:creationId xmlns:p14="http://schemas.microsoft.com/office/powerpoint/2010/main" val="38321602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4100C2F-E646-4D5C-9352-58B0435591C2}"/>
              </a:ext>
              <a:ext uri="{C183D7F6-B498-43B3-948B-1728B52AA6E4}">
                <adec:decorative xmlns:adec="http://schemas.microsoft.com/office/drawing/2017/decorative" val="1"/>
              </a:ext>
            </a:extLst>
          </p:cNvPr>
          <p:cNvSpPr/>
          <p:nvPr/>
        </p:nvSpPr>
        <p:spPr>
          <a:xfrm>
            <a:off x="179109" y="6595394"/>
            <a:ext cx="11726945" cy="79573"/>
          </a:xfrm>
          <a:prstGeom prst="rect">
            <a:avLst/>
          </a:prstGeom>
          <a:solidFill>
            <a:srgbClr val="86AB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defRPr/>
            </a:pPr>
            <a:endParaRPr lang="en-US" sz="1350" dirty="0">
              <a:solidFill>
                <a:srgbClr val="FFFFFF"/>
              </a:solidFill>
              <a:latin typeface="Calibri" panose="020F0502020204030204"/>
            </a:endParaRPr>
          </a:p>
        </p:txBody>
      </p:sp>
      <p:sp>
        <p:nvSpPr>
          <p:cNvPr id="10" name="Title 9">
            <a:extLst>
              <a:ext uri="{FF2B5EF4-FFF2-40B4-BE49-F238E27FC236}">
                <a16:creationId xmlns:a16="http://schemas.microsoft.com/office/drawing/2014/main" id="{26D42CDD-C51B-44FD-81D4-0C9E31EAB3EC}"/>
              </a:ext>
            </a:extLst>
          </p:cNvPr>
          <p:cNvSpPr>
            <a:spLocks noGrp="1"/>
          </p:cNvSpPr>
          <p:nvPr>
            <p:ph type="ctrTitle"/>
          </p:nvPr>
        </p:nvSpPr>
        <p:spPr>
          <a:xfrm>
            <a:off x="179109" y="183033"/>
            <a:ext cx="11877773" cy="499621"/>
          </a:xfrm>
          <a:prstGeom prst="rect">
            <a:avLst/>
          </a:prstGeom>
          <a:solidFill>
            <a:srgbClr val="006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l"/>
            <a:r>
              <a:rPr lang="en-US" sz="1800" b="1" dirty="0">
                <a:latin typeface="Arial" panose="020B0604020202020204" pitchFamily="34" charset="0"/>
                <a:cs typeface="Arial" panose="020B0604020202020204" pitchFamily="34" charset="0"/>
              </a:rPr>
              <a:t>CREATING INCLUSIVE MEETING SPACES: PASS THE BATON AND GROUP SHARE</a:t>
            </a:r>
          </a:p>
        </p:txBody>
      </p:sp>
      <p:sp>
        <p:nvSpPr>
          <p:cNvPr id="12" name="TextBox 11">
            <a:extLst>
              <a:ext uri="{FF2B5EF4-FFF2-40B4-BE49-F238E27FC236}">
                <a16:creationId xmlns:a16="http://schemas.microsoft.com/office/drawing/2014/main" id="{867F1C54-52D7-489C-AAA0-79F6424B2A3E}"/>
              </a:ext>
            </a:extLst>
          </p:cNvPr>
          <p:cNvSpPr txBox="1"/>
          <p:nvPr/>
        </p:nvSpPr>
        <p:spPr>
          <a:xfrm>
            <a:off x="1721410" y="6379950"/>
            <a:ext cx="4226673" cy="215444"/>
          </a:xfrm>
          <a:prstGeom prst="rect">
            <a:avLst/>
          </a:prstGeom>
          <a:noFill/>
        </p:spPr>
        <p:txBody>
          <a:bodyPr wrap="square" rtlCol="0">
            <a:spAutoFit/>
          </a:bodyPr>
          <a:lstStyle/>
          <a:p>
            <a:pPr defTabSz="457200"/>
            <a:r>
              <a:rPr lang="en-US" sz="800" b="1" dirty="0">
                <a:solidFill>
                  <a:srgbClr val="E7E6E6">
                    <a:lumMod val="50000"/>
                  </a:srgbClr>
                </a:solidFill>
                <a:latin typeface="Calibri" panose="020F0502020204030204"/>
              </a:rPr>
              <a:t>Proprietary and Confidential </a:t>
            </a:r>
          </a:p>
        </p:txBody>
      </p:sp>
      <p:pic>
        <p:nvPicPr>
          <p:cNvPr id="14" name="Picture 13">
            <a:extLst>
              <a:ext uri="{FF2B5EF4-FFF2-40B4-BE49-F238E27FC236}">
                <a16:creationId xmlns:a16="http://schemas.microsoft.com/office/drawing/2014/main" id="{074DB02F-9245-4270-A154-618F9194B6B2}"/>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6953839" y="6420615"/>
            <a:ext cx="2822924" cy="112844"/>
          </a:xfrm>
          <a:prstGeom prst="rect">
            <a:avLst/>
          </a:prstGeom>
        </p:spPr>
      </p:pic>
      <p:sp>
        <p:nvSpPr>
          <p:cNvPr id="3" name="Slide Number Placeholder 2">
            <a:extLst>
              <a:ext uri="{FF2B5EF4-FFF2-40B4-BE49-F238E27FC236}">
                <a16:creationId xmlns:a16="http://schemas.microsoft.com/office/drawing/2014/main" id="{8207B480-6738-4C6D-A862-AB9ACF85E370}"/>
              </a:ext>
            </a:extLst>
          </p:cNvPr>
          <p:cNvSpPr>
            <a:spLocks noGrp="1"/>
          </p:cNvSpPr>
          <p:nvPr>
            <p:ph type="sldNum" sz="quarter" idx="12"/>
          </p:nvPr>
        </p:nvSpPr>
        <p:spPr>
          <a:xfrm>
            <a:off x="8413191" y="6313223"/>
            <a:ext cx="2057400" cy="365125"/>
          </a:xfrm>
        </p:spPr>
        <p:txBody>
          <a:bodyPr/>
          <a:lstStyle/>
          <a:p>
            <a:pPr defTabSz="457200"/>
            <a:fld id="{A2F44F75-DC1B-48B6-978B-F5FB052A2076}" type="slidenum">
              <a:rPr lang="en-US">
                <a:solidFill>
                  <a:prstClr val="black"/>
                </a:solidFill>
                <a:latin typeface="Calibri" panose="020F0502020204030204"/>
              </a:rPr>
              <a:pPr defTabSz="457200"/>
              <a:t>26</a:t>
            </a:fld>
            <a:endParaRPr lang="en-US" dirty="0">
              <a:solidFill>
                <a:prstClr val="black"/>
              </a:solidFill>
              <a:latin typeface="Calibri" panose="020F0502020204030204"/>
            </a:endParaRPr>
          </a:p>
        </p:txBody>
      </p:sp>
      <p:sp>
        <p:nvSpPr>
          <p:cNvPr id="7" name="TextBox 6">
            <a:extLst>
              <a:ext uri="{FF2B5EF4-FFF2-40B4-BE49-F238E27FC236}">
                <a16:creationId xmlns:a16="http://schemas.microsoft.com/office/drawing/2014/main" id="{8EC1E995-9BF2-4D25-911E-5B4FBF045867}"/>
              </a:ext>
            </a:extLst>
          </p:cNvPr>
          <p:cNvSpPr txBox="1"/>
          <p:nvPr/>
        </p:nvSpPr>
        <p:spPr>
          <a:xfrm>
            <a:off x="398838" y="1147747"/>
            <a:ext cx="6954462" cy="4524315"/>
          </a:xfrm>
          <a:prstGeom prst="rect">
            <a:avLst/>
          </a:prstGeom>
          <a:noFill/>
        </p:spPr>
        <p:txBody>
          <a:bodyPr wrap="square">
            <a:spAutoFit/>
          </a:bodyPr>
          <a:lstStyle/>
          <a:p>
            <a:pPr defTabSz="457200"/>
            <a:r>
              <a:rPr lang="en-US" sz="2400" b="1" dirty="0"/>
              <a:t>Please read this discussion question and instructions set forth below. Then, toggle to the right to Box 1, located to the right, to review the list of 10 strategies to create inclusive meeting spaces. </a:t>
            </a:r>
          </a:p>
          <a:p>
            <a:pPr defTabSz="457200"/>
            <a:endParaRPr lang="en-US" sz="2400" b="1" dirty="0"/>
          </a:p>
          <a:p>
            <a:pPr defTabSz="457200"/>
            <a:r>
              <a:rPr lang="en-US" sz="2400" b="1" dirty="0"/>
              <a:t>Discussion Question:  </a:t>
            </a:r>
            <a:r>
              <a:rPr lang="en-US" sz="2400" dirty="0"/>
              <a:t>Which of these should SRC adopt in their meeting practices?</a:t>
            </a:r>
          </a:p>
          <a:p>
            <a:pPr defTabSz="457200"/>
            <a:endParaRPr lang="en-US" sz="2400" b="1" dirty="0"/>
          </a:p>
          <a:p>
            <a:pPr defTabSz="457200"/>
            <a:r>
              <a:rPr lang="en-US" sz="2400" b="1" dirty="0"/>
              <a:t>Instructions: </a:t>
            </a:r>
          </a:p>
          <a:p>
            <a:pPr marL="457200" indent="-457200" defTabSz="457200">
              <a:buAutoNum type="arabicPeriod"/>
            </a:pPr>
            <a:r>
              <a:rPr lang="en-US" sz="2400" dirty="0"/>
              <a:t>Take 3 minutes to identify your top 3 choices of strategies and why</a:t>
            </a:r>
          </a:p>
          <a:p>
            <a:pPr marL="457200" indent="-457200" defTabSz="457200">
              <a:buAutoNum type="arabicPeriod"/>
            </a:pPr>
            <a:r>
              <a:rPr lang="en-US" sz="2400" dirty="0"/>
              <a:t>“Pass the Baton” for the Group Share</a:t>
            </a:r>
          </a:p>
        </p:txBody>
      </p:sp>
      <p:sp>
        <p:nvSpPr>
          <p:cNvPr id="11" name="TextBox 10">
            <a:extLst>
              <a:ext uri="{FF2B5EF4-FFF2-40B4-BE49-F238E27FC236}">
                <a16:creationId xmlns:a16="http://schemas.microsoft.com/office/drawing/2014/main" id="{4C89B842-3ADB-444E-91B8-A36AB00AB3BA}"/>
              </a:ext>
            </a:extLst>
          </p:cNvPr>
          <p:cNvSpPr txBox="1"/>
          <p:nvPr/>
        </p:nvSpPr>
        <p:spPr>
          <a:xfrm>
            <a:off x="7824873" y="1020294"/>
            <a:ext cx="3271556" cy="4862870"/>
          </a:xfrm>
          <a:prstGeom prst="rect">
            <a:avLst/>
          </a:prstGeom>
          <a:noFill/>
        </p:spPr>
        <p:txBody>
          <a:bodyPr wrap="square">
            <a:spAutoFit/>
          </a:bodyPr>
          <a:lstStyle/>
          <a:p>
            <a:pPr>
              <a:spcBef>
                <a:spcPts val="0"/>
              </a:spcBef>
              <a:spcAft>
                <a:spcPts val="1800"/>
              </a:spcAft>
            </a:pPr>
            <a:r>
              <a:rPr lang="en-US" sz="1400" b="1" u="sng" dirty="0">
                <a:solidFill>
                  <a:schemeClr val="tx1"/>
                </a:solidFill>
                <a:effectLst/>
                <a:ea typeface="Times New Roman" panose="02020603050405020304" pitchFamily="18" charset="0"/>
              </a:rPr>
              <a:t>Box 1. Creating Inclusive Meeting Spaces: </a:t>
            </a:r>
          </a:p>
          <a:p>
            <a:pPr marL="342900" indent="-342900">
              <a:spcBef>
                <a:spcPts val="0"/>
              </a:spcBef>
              <a:spcAft>
                <a:spcPts val="1800"/>
              </a:spcAft>
              <a:buFont typeface="+mj-lt"/>
              <a:buAutoNum type="arabicPeriod"/>
            </a:pPr>
            <a:r>
              <a:rPr lang="en-US" sz="1400" b="0" dirty="0">
                <a:solidFill>
                  <a:schemeClr val="tx1"/>
                </a:solidFill>
                <a:effectLst/>
                <a:ea typeface="Times New Roman" panose="02020603050405020304" pitchFamily="18" charset="0"/>
              </a:rPr>
              <a:t>Ground Meetings in Equity</a:t>
            </a:r>
          </a:p>
          <a:p>
            <a:pPr marL="342900" indent="-342900">
              <a:spcBef>
                <a:spcPts val="0"/>
              </a:spcBef>
              <a:spcAft>
                <a:spcPts val="1800"/>
              </a:spcAft>
              <a:buFont typeface="+mj-lt"/>
              <a:buAutoNum type="arabicPeriod"/>
            </a:pPr>
            <a:r>
              <a:rPr lang="en-US" sz="1400" b="0" dirty="0">
                <a:solidFill>
                  <a:schemeClr val="tx1"/>
                </a:solidFill>
                <a:effectLst/>
                <a:ea typeface="Times New Roman" panose="02020603050405020304" pitchFamily="18" charset="0"/>
              </a:rPr>
              <a:t>Share Leadership</a:t>
            </a:r>
          </a:p>
          <a:p>
            <a:pPr marL="342900" indent="-342900">
              <a:spcBef>
                <a:spcPts val="0"/>
              </a:spcBef>
              <a:spcAft>
                <a:spcPts val="1800"/>
              </a:spcAft>
              <a:buFont typeface="+mj-lt"/>
              <a:buAutoNum type="arabicPeriod"/>
            </a:pPr>
            <a:r>
              <a:rPr lang="en-US" sz="1400" b="0" dirty="0">
                <a:solidFill>
                  <a:schemeClr val="tx1"/>
                </a:solidFill>
                <a:effectLst/>
              </a:rPr>
              <a:t>Consensus decision-making</a:t>
            </a:r>
            <a:endParaRPr lang="en-US" sz="1400" b="0" dirty="0">
              <a:solidFill>
                <a:schemeClr val="tx1"/>
              </a:solidFill>
              <a:ea typeface="Times New Roman" panose="02020603050405020304" pitchFamily="18" charset="0"/>
            </a:endParaRPr>
          </a:p>
          <a:p>
            <a:pPr marL="342900" marR="0" indent="-342900" fontAlgn="base">
              <a:lnSpc>
                <a:spcPts val="1800"/>
              </a:lnSpc>
              <a:spcBef>
                <a:spcPts val="0"/>
              </a:spcBef>
              <a:spcAft>
                <a:spcPts val="1800"/>
              </a:spcAft>
              <a:buFont typeface="+mj-lt"/>
              <a:buAutoNum type="arabicPeriod"/>
            </a:pPr>
            <a:r>
              <a:rPr lang="en-US" sz="1400" b="0" dirty="0">
                <a:solidFill>
                  <a:schemeClr val="tx1"/>
                </a:solidFill>
                <a:effectLst/>
                <a:ea typeface="Times New Roman" panose="02020603050405020304" pitchFamily="18" charset="0"/>
              </a:rPr>
              <a:t>Get everyone in on the action </a:t>
            </a:r>
          </a:p>
          <a:p>
            <a:pPr marL="342900" marR="0" indent="-342900" fontAlgn="base">
              <a:lnSpc>
                <a:spcPts val="1800"/>
              </a:lnSpc>
              <a:spcBef>
                <a:spcPts val="0"/>
              </a:spcBef>
              <a:spcAft>
                <a:spcPts val="1800"/>
              </a:spcAft>
              <a:buFont typeface="+mj-lt"/>
              <a:buAutoNum type="arabicPeriod"/>
            </a:pPr>
            <a:r>
              <a:rPr lang="en-US" sz="1400" b="0" dirty="0">
                <a:solidFill>
                  <a:schemeClr val="tx1"/>
                </a:solidFill>
                <a:effectLst/>
                <a:ea typeface="Times New Roman" panose="02020603050405020304" pitchFamily="18" charset="0"/>
              </a:rPr>
              <a:t>Interrupt interruptions</a:t>
            </a:r>
          </a:p>
          <a:p>
            <a:pPr marL="342900" marR="0" lvl="0" indent="-342900" algn="l" defTabSz="914400" rtl="0" eaLnBrk="1" fontAlgn="base" latinLnBrk="0" hangingPunct="1">
              <a:lnSpc>
                <a:spcPts val="1800"/>
              </a:lnSpc>
              <a:spcBef>
                <a:spcPts val="0"/>
              </a:spcBef>
              <a:spcAft>
                <a:spcPts val="1800"/>
              </a:spcAft>
              <a:buClrTx/>
              <a:buSzTx/>
              <a:buFont typeface="+mj-lt"/>
              <a:buAutoNum type="arabicPeriod"/>
              <a:tabLst/>
              <a:defRPr/>
            </a:pPr>
            <a:r>
              <a:rPr lang="en-US" sz="1400" b="0" dirty="0">
                <a:solidFill>
                  <a:schemeClr val="tx1"/>
                </a:solidFill>
                <a:effectLst/>
                <a:ea typeface="Times New Roman" panose="02020603050405020304" pitchFamily="18" charset="0"/>
              </a:rPr>
              <a:t>Give credit, where credit</a:t>
            </a:r>
            <a:r>
              <a:rPr lang="en-US" sz="1400" dirty="0">
                <a:ea typeface="Times New Roman" panose="02020603050405020304" pitchFamily="18" charset="0"/>
              </a:rPr>
              <a:t> is </a:t>
            </a:r>
            <a:r>
              <a:rPr lang="en-US" sz="1400" b="0" dirty="0">
                <a:solidFill>
                  <a:schemeClr val="tx1"/>
                </a:solidFill>
                <a:effectLst/>
                <a:ea typeface="Times New Roman" panose="02020603050405020304" pitchFamily="18" charset="0"/>
              </a:rPr>
              <a:t>due </a:t>
            </a:r>
          </a:p>
          <a:p>
            <a:pPr marL="342900" indent="-342900" fontAlgn="base">
              <a:lnSpc>
                <a:spcPts val="1800"/>
              </a:lnSpc>
              <a:spcAft>
                <a:spcPts val="1800"/>
              </a:spcAft>
              <a:buFont typeface="+mj-lt"/>
              <a:buAutoNum type="arabicPeriod"/>
            </a:pPr>
            <a:r>
              <a:rPr lang="en-US" sz="1400" b="0" dirty="0">
                <a:solidFill>
                  <a:schemeClr val="tx1"/>
                </a:solidFill>
                <a:effectLst/>
                <a:ea typeface="Times New Roman" panose="02020603050405020304" pitchFamily="18" charset="0"/>
              </a:rPr>
              <a:t>Use the power of the pen </a:t>
            </a:r>
          </a:p>
          <a:p>
            <a:pPr marL="342900" indent="-342900" fontAlgn="base">
              <a:lnSpc>
                <a:spcPts val="1800"/>
              </a:lnSpc>
              <a:spcAft>
                <a:spcPts val="1800"/>
              </a:spcAft>
              <a:buFont typeface="+mj-lt"/>
              <a:buAutoNum type="arabicPeriod"/>
            </a:pPr>
            <a:r>
              <a:rPr lang="en-US" sz="1400" b="0" dirty="0">
                <a:solidFill>
                  <a:schemeClr val="tx1"/>
                </a:solidFill>
                <a:effectLst/>
                <a:ea typeface="Times New Roman" panose="02020603050405020304" pitchFamily="18" charset="0"/>
              </a:rPr>
              <a:t>Write and share</a:t>
            </a:r>
          </a:p>
          <a:p>
            <a:pPr marL="342900" marR="0" indent="-342900" algn="l" fontAlgn="base">
              <a:lnSpc>
                <a:spcPts val="1800"/>
              </a:lnSpc>
              <a:spcBef>
                <a:spcPts val="0"/>
              </a:spcBef>
              <a:spcAft>
                <a:spcPts val="1800"/>
              </a:spcAft>
              <a:buFont typeface="+mj-lt"/>
              <a:buAutoNum type="arabicPeriod"/>
            </a:pPr>
            <a:r>
              <a:rPr lang="en-US" sz="1400" b="0" dirty="0">
                <a:solidFill>
                  <a:schemeClr val="tx1"/>
                </a:solidFill>
                <a:effectLst/>
                <a:ea typeface="Times New Roman" panose="02020603050405020304" pitchFamily="18" charset="0"/>
              </a:rPr>
              <a:t>Clean up as you go</a:t>
            </a:r>
            <a:endParaRPr lang="en-US" sz="1400" b="0" dirty="0">
              <a:solidFill>
                <a:schemeClr val="tx1"/>
              </a:solidFill>
            </a:endParaRPr>
          </a:p>
          <a:p>
            <a:pPr marL="342900" indent="-342900" defTabSz="457200">
              <a:spcAft>
                <a:spcPts val="1800"/>
              </a:spcAft>
              <a:buFont typeface="+mj-lt"/>
              <a:buAutoNum type="arabicPeriod"/>
            </a:pPr>
            <a:r>
              <a:rPr lang="en-US" sz="1400" b="0" dirty="0">
                <a:solidFill>
                  <a:schemeClr val="tx1"/>
                </a:solidFill>
              </a:rPr>
              <a:t>Group agenda setting</a:t>
            </a:r>
          </a:p>
        </p:txBody>
      </p:sp>
    </p:spTree>
    <p:extLst>
      <p:ext uri="{BB962C8B-B14F-4D97-AF65-F5344CB8AC3E}">
        <p14:creationId xmlns:p14="http://schemas.microsoft.com/office/powerpoint/2010/main" val="12128157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C7C3940-A422-4EAB-BB99-BC65538BE563}"/>
              </a:ext>
            </a:extLst>
          </p:cNvPr>
          <p:cNvSpPr txBox="1">
            <a:spLocks noGrp="1"/>
          </p:cNvSpPr>
          <p:nvPr>
            <p:ph type="title" idx="4294967295"/>
          </p:nvPr>
        </p:nvSpPr>
        <p:spPr>
          <a:xfrm>
            <a:off x="2007624" y="2623677"/>
            <a:ext cx="8176752" cy="2246769"/>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defTabSz="457200">
              <a:lnSpc>
                <a:spcPct val="100000"/>
              </a:lnSpc>
              <a:spcBef>
                <a:spcPts val="0"/>
              </a:spcBef>
              <a:defRPr/>
            </a:pPr>
            <a:r>
              <a:rPr lang="en-US" sz="2800" b="1" dirty="0">
                <a:solidFill>
                  <a:srgbClr val="006498"/>
                </a:solidFill>
                <a:latin typeface="+mn-lt"/>
                <a:ea typeface="+mn-ea"/>
                <a:cs typeface="+mn-cs"/>
              </a:rPr>
              <a:t>WORKSHOP #2.</a:t>
            </a:r>
            <a:br>
              <a:rPr lang="en-US" sz="2800" b="1" dirty="0">
                <a:solidFill>
                  <a:srgbClr val="006498"/>
                </a:solidFill>
                <a:latin typeface="+mn-lt"/>
                <a:ea typeface="+mn-ea"/>
                <a:cs typeface="+mn-cs"/>
              </a:rPr>
            </a:br>
            <a:r>
              <a:rPr lang="en-US" sz="2800" b="1" dirty="0">
                <a:solidFill>
                  <a:srgbClr val="006498"/>
                </a:solidFill>
                <a:latin typeface="+mn-lt"/>
                <a:ea typeface="+mn-ea"/>
                <a:cs typeface="+mn-cs"/>
              </a:rPr>
              <a:t>Part 3. 15 minutes</a:t>
            </a:r>
            <a:br>
              <a:rPr lang="en-US" sz="2800" b="1" dirty="0">
                <a:solidFill>
                  <a:srgbClr val="006498"/>
                </a:solidFill>
                <a:latin typeface="+mn-lt"/>
                <a:ea typeface="+mn-ea"/>
                <a:cs typeface="+mn-cs"/>
              </a:rPr>
            </a:br>
            <a:r>
              <a:rPr lang="en-US" sz="2800" b="1" dirty="0">
                <a:solidFill>
                  <a:srgbClr val="006498"/>
                </a:solidFill>
                <a:latin typeface="+mn-lt"/>
                <a:ea typeface="+mn-ea"/>
                <a:cs typeface="+mn-cs"/>
              </a:rPr>
              <a:t> </a:t>
            </a:r>
            <a:br>
              <a:rPr lang="en-US" sz="2800" b="1" dirty="0">
                <a:solidFill>
                  <a:srgbClr val="006498"/>
                </a:solidFill>
                <a:latin typeface="+mn-lt"/>
                <a:ea typeface="+mn-ea"/>
                <a:cs typeface="+mn-cs"/>
              </a:rPr>
            </a:br>
            <a:r>
              <a:rPr lang="en-US" sz="2800" b="1" u="sng" dirty="0">
                <a:solidFill>
                  <a:srgbClr val="006498"/>
                </a:solidFill>
                <a:latin typeface="+mn-lt"/>
                <a:ea typeface="+mn-ea"/>
                <a:cs typeface="+mn-cs"/>
              </a:rPr>
              <a:t>Building a Collaborative Agenda for Workshop #3. </a:t>
            </a:r>
            <a:br>
              <a:rPr lang="en-US" sz="2800" b="1" u="sng" dirty="0">
                <a:solidFill>
                  <a:srgbClr val="006498"/>
                </a:solidFill>
                <a:latin typeface="+mn-lt"/>
                <a:ea typeface="+mn-ea"/>
                <a:cs typeface="+mn-cs"/>
              </a:rPr>
            </a:br>
            <a:r>
              <a:rPr lang="en-US" sz="2800" b="1" dirty="0">
                <a:solidFill>
                  <a:srgbClr val="006498"/>
                </a:solidFill>
                <a:latin typeface="+mn-lt"/>
                <a:ea typeface="+mn-ea"/>
                <a:cs typeface="+mn-cs"/>
              </a:rPr>
              <a:t>Trainer: Uma Ahluwalia</a:t>
            </a:r>
          </a:p>
        </p:txBody>
      </p:sp>
      <p:sp>
        <p:nvSpPr>
          <p:cNvPr id="2" name="Slide Number Placeholder 1">
            <a:extLst>
              <a:ext uri="{FF2B5EF4-FFF2-40B4-BE49-F238E27FC236}">
                <a16:creationId xmlns:a16="http://schemas.microsoft.com/office/drawing/2014/main" id="{B735D3B7-876E-453D-8760-E704A0E3063B}"/>
              </a:ext>
            </a:extLst>
          </p:cNvPr>
          <p:cNvSpPr>
            <a:spLocks noGrp="1"/>
          </p:cNvSpPr>
          <p:nvPr>
            <p:ph type="sldNum" sz="quarter" idx="12"/>
          </p:nvPr>
        </p:nvSpPr>
        <p:spPr>
          <a:xfrm>
            <a:off x="8459429" y="6272462"/>
            <a:ext cx="2057400" cy="365125"/>
          </a:xfrm>
        </p:spPr>
        <p:txBody>
          <a:bodyPr/>
          <a:lstStyle/>
          <a:p>
            <a:pPr defTabSz="457200"/>
            <a:fld id="{A2F44F75-DC1B-48B6-978B-F5FB052A2076}" type="slidenum">
              <a:rPr lang="en-US">
                <a:solidFill>
                  <a:prstClr val="black"/>
                </a:solidFill>
                <a:latin typeface="Calibri" panose="020F0502020204030204"/>
              </a:rPr>
              <a:pPr defTabSz="457200"/>
              <a:t>27</a:t>
            </a:fld>
            <a:endParaRPr lang="en-US" dirty="0">
              <a:solidFill>
                <a:prstClr val="black"/>
              </a:solidFill>
              <a:latin typeface="Calibri" panose="020F0502020204030204"/>
            </a:endParaRPr>
          </a:p>
        </p:txBody>
      </p:sp>
    </p:spTree>
    <p:extLst>
      <p:ext uri="{BB962C8B-B14F-4D97-AF65-F5344CB8AC3E}">
        <p14:creationId xmlns:p14="http://schemas.microsoft.com/office/powerpoint/2010/main" val="9258245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4100C2F-E646-4D5C-9352-58B0435591C2}"/>
              </a:ext>
              <a:ext uri="{C183D7F6-B498-43B3-948B-1728B52AA6E4}">
                <adec:decorative xmlns:adec="http://schemas.microsoft.com/office/drawing/2017/decorative" val="1"/>
              </a:ext>
            </a:extLst>
          </p:cNvPr>
          <p:cNvSpPr/>
          <p:nvPr/>
        </p:nvSpPr>
        <p:spPr>
          <a:xfrm>
            <a:off x="263951" y="6629248"/>
            <a:ext cx="11774077" cy="45719"/>
          </a:xfrm>
          <a:prstGeom prst="rect">
            <a:avLst/>
          </a:prstGeom>
          <a:solidFill>
            <a:srgbClr val="86AB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defRPr/>
            </a:pPr>
            <a:endParaRPr lang="en-US" sz="1350" dirty="0">
              <a:solidFill>
                <a:srgbClr val="FFFFFF"/>
              </a:solidFill>
              <a:latin typeface="Calibri" panose="020F0502020204030204"/>
            </a:endParaRPr>
          </a:p>
        </p:txBody>
      </p:sp>
      <p:sp>
        <p:nvSpPr>
          <p:cNvPr id="10" name="Title 9">
            <a:extLst>
              <a:ext uri="{FF2B5EF4-FFF2-40B4-BE49-F238E27FC236}">
                <a16:creationId xmlns:a16="http://schemas.microsoft.com/office/drawing/2014/main" id="{26D42CDD-C51B-44FD-81D4-0C9E31EAB3EC}"/>
              </a:ext>
            </a:extLst>
          </p:cNvPr>
          <p:cNvSpPr>
            <a:spLocks noGrp="1"/>
          </p:cNvSpPr>
          <p:nvPr>
            <p:ph type="ctrTitle"/>
          </p:nvPr>
        </p:nvSpPr>
        <p:spPr>
          <a:xfrm>
            <a:off x="188535" y="183033"/>
            <a:ext cx="11849493" cy="499621"/>
          </a:xfrm>
          <a:prstGeom prst="rect">
            <a:avLst/>
          </a:prstGeom>
          <a:solidFill>
            <a:srgbClr val="006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l"/>
            <a:r>
              <a:rPr lang="en-US" sz="1800" b="1" dirty="0">
                <a:latin typeface="Arial" panose="020B0604020202020204" pitchFamily="34" charset="0"/>
                <a:cs typeface="Arial" panose="020B0604020202020204" pitchFamily="34" charset="0"/>
              </a:rPr>
              <a:t> WHAT IS THE AGENDA FOR WORKSHOP #3?</a:t>
            </a:r>
          </a:p>
        </p:txBody>
      </p:sp>
      <p:sp>
        <p:nvSpPr>
          <p:cNvPr id="12" name="TextBox 11">
            <a:extLst>
              <a:ext uri="{FF2B5EF4-FFF2-40B4-BE49-F238E27FC236}">
                <a16:creationId xmlns:a16="http://schemas.microsoft.com/office/drawing/2014/main" id="{867F1C54-52D7-489C-AAA0-79F6424B2A3E}"/>
              </a:ext>
            </a:extLst>
          </p:cNvPr>
          <p:cNvSpPr txBox="1"/>
          <p:nvPr/>
        </p:nvSpPr>
        <p:spPr>
          <a:xfrm>
            <a:off x="1721410" y="6379950"/>
            <a:ext cx="4226673" cy="215444"/>
          </a:xfrm>
          <a:prstGeom prst="rect">
            <a:avLst/>
          </a:prstGeom>
          <a:noFill/>
        </p:spPr>
        <p:txBody>
          <a:bodyPr wrap="square" rtlCol="0">
            <a:spAutoFit/>
          </a:bodyPr>
          <a:lstStyle/>
          <a:p>
            <a:pPr defTabSz="457200"/>
            <a:r>
              <a:rPr lang="en-US" sz="800" b="1" dirty="0">
                <a:solidFill>
                  <a:srgbClr val="E7E6E6">
                    <a:lumMod val="50000"/>
                  </a:srgbClr>
                </a:solidFill>
                <a:latin typeface="Calibri" panose="020F0502020204030204"/>
              </a:rPr>
              <a:t>Proprietary and Confidential </a:t>
            </a:r>
          </a:p>
        </p:txBody>
      </p:sp>
      <p:pic>
        <p:nvPicPr>
          <p:cNvPr id="14" name="Picture 13">
            <a:extLst>
              <a:ext uri="{FF2B5EF4-FFF2-40B4-BE49-F238E27FC236}">
                <a16:creationId xmlns:a16="http://schemas.microsoft.com/office/drawing/2014/main" id="{074DB02F-9245-4270-A154-618F9194B6B2}"/>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6953839" y="6420615"/>
            <a:ext cx="2822924" cy="112844"/>
          </a:xfrm>
          <a:prstGeom prst="rect">
            <a:avLst/>
          </a:prstGeom>
        </p:spPr>
      </p:pic>
      <p:sp>
        <p:nvSpPr>
          <p:cNvPr id="2" name="Slide Number Placeholder 1">
            <a:extLst>
              <a:ext uri="{FF2B5EF4-FFF2-40B4-BE49-F238E27FC236}">
                <a16:creationId xmlns:a16="http://schemas.microsoft.com/office/drawing/2014/main" id="{808381FE-DC73-4A6F-9DD4-C3ED5AEA7CB7}"/>
              </a:ext>
            </a:extLst>
          </p:cNvPr>
          <p:cNvSpPr>
            <a:spLocks noGrp="1"/>
          </p:cNvSpPr>
          <p:nvPr>
            <p:ph type="sldNum" sz="quarter" idx="12"/>
          </p:nvPr>
        </p:nvSpPr>
        <p:spPr>
          <a:xfrm>
            <a:off x="8413191" y="6294475"/>
            <a:ext cx="2057400" cy="365125"/>
          </a:xfrm>
        </p:spPr>
        <p:txBody>
          <a:bodyPr/>
          <a:lstStyle/>
          <a:p>
            <a:pPr defTabSz="457200"/>
            <a:fld id="{A2F44F75-DC1B-48B6-978B-F5FB052A2076}" type="slidenum">
              <a:rPr lang="en-US">
                <a:solidFill>
                  <a:prstClr val="black"/>
                </a:solidFill>
                <a:latin typeface="Calibri" panose="020F0502020204030204"/>
              </a:rPr>
              <a:pPr defTabSz="457200"/>
              <a:t>28</a:t>
            </a:fld>
            <a:endParaRPr lang="en-US" dirty="0">
              <a:solidFill>
                <a:prstClr val="black"/>
              </a:solidFill>
              <a:latin typeface="Calibri" panose="020F0502020204030204"/>
            </a:endParaRPr>
          </a:p>
        </p:txBody>
      </p:sp>
      <p:sp>
        <p:nvSpPr>
          <p:cNvPr id="7" name="TextBox 6">
            <a:extLst>
              <a:ext uri="{FF2B5EF4-FFF2-40B4-BE49-F238E27FC236}">
                <a16:creationId xmlns:a16="http://schemas.microsoft.com/office/drawing/2014/main" id="{61E702FA-06DE-47EA-AD86-1D1E306DEC23}"/>
              </a:ext>
            </a:extLst>
          </p:cNvPr>
          <p:cNvSpPr txBox="1"/>
          <p:nvPr/>
        </p:nvSpPr>
        <p:spPr>
          <a:xfrm>
            <a:off x="188535" y="1017427"/>
            <a:ext cx="11318449" cy="3749168"/>
          </a:xfrm>
          <a:prstGeom prst="rect">
            <a:avLst/>
          </a:prstGeom>
          <a:noFill/>
        </p:spPr>
        <p:txBody>
          <a:bodyPr wrap="square">
            <a:spAutoFit/>
          </a:bodyPr>
          <a:lstStyle/>
          <a:p>
            <a:pPr marL="0" marR="0">
              <a:lnSpc>
                <a:spcPct val="107000"/>
              </a:lnSpc>
              <a:spcBef>
                <a:spcPts val="0"/>
              </a:spcBef>
              <a:spcAft>
                <a:spcPts val="800"/>
              </a:spcAft>
            </a:pPr>
            <a:r>
              <a:rPr lang="en-US" sz="2400" b="1" dirty="0">
                <a:latin typeface="Calibri" panose="020F0502020204030204" pitchFamily="34" charset="0"/>
                <a:ea typeface="Calibri" panose="020F0502020204030204" pitchFamily="34" charset="0"/>
                <a:cs typeface="Times New Roman" panose="02020603050405020304" pitchFamily="18" charset="0"/>
              </a:rPr>
              <a:t>What do you think will be most impactful or most powerful to present to the full SRC Board at Workshop #3 on September 23, 2021? (For reference, please see the outline for Workshops #1 and #2 on the next two slides.) </a:t>
            </a:r>
          </a:p>
          <a:p>
            <a:pPr marR="0">
              <a:lnSpc>
                <a:spcPct val="107000"/>
              </a:lnSpc>
              <a:spcBef>
                <a:spcPts val="0"/>
              </a:spcBef>
              <a:spcAft>
                <a:spcPts val="800"/>
              </a:spcAft>
            </a:pP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R="0">
              <a:lnSpc>
                <a:spcPct val="107000"/>
              </a:lnSpc>
              <a:spcBef>
                <a:spcPts val="0"/>
              </a:spcBef>
              <a:spcAft>
                <a:spcPts val="800"/>
              </a:spcAft>
            </a:pPr>
            <a:r>
              <a:rPr lang="en-US" sz="2400" b="1" dirty="0">
                <a:latin typeface="Calibri" panose="020F0502020204030204" pitchFamily="34" charset="0"/>
                <a:ea typeface="Calibri" panose="020F0502020204030204" pitchFamily="34" charset="0"/>
                <a:cs typeface="Times New Roman" panose="02020603050405020304" pitchFamily="18" charset="0"/>
              </a:rPr>
              <a:t>Question #1. </a:t>
            </a:r>
            <a:r>
              <a:rPr lang="en-US" sz="2400" dirty="0">
                <a:latin typeface="Calibri" panose="020F0502020204030204" pitchFamily="34" charset="0"/>
                <a:ea typeface="Calibri" panose="020F0502020204030204" pitchFamily="34" charset="0"/>
                <a:cs typeface="Times New Roman" panose="02020603050405020304" pitchFamily="18" charset="0"/>
              </a:rPr>
              <a:t>What did you find most impactful from Task 1 Key Findings? </a:t>
            </a:r>
          </a:p>
          <a:p>
            <a:pPr marR="0">
              <a:lnSpc>
                <a:spcPct val="107000"/>
              </a:lnSpc>
              <a:spcBef>
                <a:spcPts val="0"/>
              </a:spcBef>
              <a:spcAft>
                <a:spcPts val="800"/>
              </a:spcAft>
            </a:pPr>
            <a:r>
              <a:rPr lang="en-US" sz="2400" b="1" dirty="0">
                <a:latin typeface="Calibri" panose="020F0502020204030204" pitchFamily="34" charset="0"/>
                <a:ea typeface="Calibri" panose="020F0502020204030204" pitchFamily="34" charset="0"/>
                <a:cs typeface="Times New Roman" panose="02020603050405020304" pitchFamily="18" charset="0"/>
              </a:rPr>
              <a:t>Question #2. </a:t>
            </a:r>
            <a:r>
              <a:rPr lang="en-US" sz="2400" dirty="0">
                <a:effectLst/>
                <a:latin typeface="Calibri" panose="020F0502020204030204" pitchFamily="34" charset="0"/>
                <a:ea typeface="Calibri" panose="020F0502020204030204" pitchFamily="34" charset="0"/>
                <a:cs typeface="Times New Roman" panose="02020603050405020304" pitchFamily="18" charset="0"/>
              </a:rPr>
              <a:t>What did you find most impactful from Task 2 Workshop #1? </a:t>
            </a:r>
          </a:p>
          <a:p>
            <a:pPr marR="0">
              <a:lnSpc>
                <a:spcPct val="107000"/>
              </a:lnSpc>
              <a:spcBef>
                <a:spcPts val="0"/>
              </a:spcBef>
              <a:spcAft>
                <a:spcPts val="800"/>
              </a:spcAft>
            </a:pPr>
            <a:r>
              <a:rPr lang="en-US" sz="2400" b="1" dirty="0">
                <a:latin typeface="Calibri" panose="020F0502020204030204" pitchFamily="34" charset="0"/>
                <a:ea typeface="Calibri" panose="020F0502020204030204" pitchFamily="34" charset="0"/>
                <a:cs typeface="Times New Roman" panose="02020603050405020304" pitchFamily="18" charset="0"/>
              </a:rPr>
              <a:t>Question #3. </a:t>
            </a:r>
            <a:r>
              <a:rPr lang="en-US" sz="2400" dirty="0">
                <a:latin typeface="Calibri" panose="020F0502020204030204" pitchFamily="34" charset="0"/>
                <a:ea typeface="Calibri" panose="020F0502020204030204" pitchFamily="34" charset="0"/>
                <a:cs typeface="Times New Roman" panose="02020603050405020304" pitchFamily="18" charset="0"/>
              </a:rPr>
              <a:t>What did you find most impactful from Workshop #2?</a:t>
            </a:r>
          </a:p>
          <a:p>
            <a:pPr marR="0">
              <a:lnSpc>
                <a:spcPct val="107000"/>
              </a:lnSpc>
              <a:spcBef>
                <a:spcPts val="0"/>
              </a:spcBef>
              <a:spcAft>
                <a:spcPts val="800"/>
              </a:spcAft>
            </a:pPr>
            <a:r>
              <a:rPr lang="en-US" sz="2400" b="1" dirty="0">
                <a:latin typeface="Calibri" panose="020F0502020204030204" pitchFamily="34" charset="0"/>
                <a:ea typeface="Calibri" panose="020F0502020204030204" pitchFamily="34" charset="0"/>
                <a:cs typeface="Times New Roman" panose="02020603050405020304" pitchFamily="18" charset="0"/>
              </a:rPr>
              <a:t>Question #4. </a:t>
            </a:r>
            <a:r>
              <a:rPr lang="en-US" sz="2400" dirty="0">
                <a:latin typeface="Calibri" panose="020F0502020204030204" pitchFamily="34" charset="0"/>
                <a:ea typeface="Calibri" panose="020F0502020204030204" pitchFamily="34" charset="0"/>
                <a:cs typeface="Times New Roman" panose="02020603050405020304" pitchFamily="18" charset="0"/>
              </a:rPr>
              <a:t>What three messages would you like the Full SRC to appreciate? </a:t>
            </a:r>
          </a:p>
        </p:txBody>
      </p:sp>
    </p:spTree>
    <p:extLst>
      <p:ext uri="{BB962C8B-B14F-4D97-AF65-F5344CB8AC3E}">
        <p14:creationId xmlns:p14="http://schemas.microsoft.com/office/powerpoint/2010/main" val="35098650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4100C2F-E646-4D5C-9352-58B0435591C2}"/>
              </a:ext>
              <a:ext uri="{C183D7F6-B498-43B3-948B-1728B52AA6E4}">
                <adec:decorative xmlns:adec="http://schemas.microsoft.com/office/drawing/2017/decorative" val="1"/>
              </a:ext>
            </a:extLst>
          </p:cNvPr>
          <p:cNvSpPr/>
          <p:nvPr/>
        </p:nvSpPr>
        <p:spPr>
          <a:xfrm>
            <a:off x="141403" y="6629248"/>
            <a:ext cx="11736370" cy="92286"/>
          </a:xfrm>
          <a:prstGeom prst="rect">
            <a:avLst/>
          </a:prstGeom>
          <a:solidFill>
            <a:srgbClr val="86AB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defRPr/>
            </a:pPr>
            <a:endParaRPr lang="en-US" sz="1350" dirty="0">
              <a:solidFill>
                <a:srgbClr val="FFFFFF"/>
              </a:solidFill>
              <a:latin typeface="Calibri" panose="020F0502020204030204"/>
            </a:endParaRPr>
          </a:p>
        </p:txBody>
      </p:sp>
      <p:sp>
        <p:nvSpPr>
          <p:cNvPr id="10" name="Title 9">
            <a:extLst>
              <a:ext uri="{FF2B5EF4-FFF2-40B4-BE49-F238E27FC236}">
                <a16:creationId xmlns:a16="http://schemas.microsoft.com/office/drawing/2014/main" id="{26D42CDD-C51B-44FD-81D4-0C9E31EAB3EC}"/>
              </a:ext>
            </a:extLst>
          </p:cNvPr>
          <p:cNvSpPr>
            <a:spLocks noGrp="1"/>
          </p:cNvSpPr>
          <p:nvPr>
            <p:ph type="ctrTitle"/>
          </p:nvPr>
        </p:nvSpPr>
        <p:spPr>
          <a:xfrm>
            <a:off x="141402" y="183033"/>
            <a:ext cx="11906054" cy="499621"/>
          </a:xfrm>
          <a:prstGeom prst="rect">
            <a:avLst/>
          </a:prstGeom>
          <a:solidFill>
            <a:srgbClr val="006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l"/>
            <a:r>
              <a:rPr lang="en-US" sz="1800" b="1" dirty="0">
                <a:latin typeface="Arial" panose="020B0604020202020204" pitchFamily="34" charset="0"/>
                <a:cs typeface="Arial" panose="020B0604020202020204" pitchFamily="34" charset="0"/>
              </a:rPr>
              <a:t>      WORKSHOP #1: OUTLINE IN WORD FORM </a:t>
            </a:r>
          </a:p>
        </p:txBody>
      </p:sp>
      <p:sp>
        <p:nvSpPr>
          <p:cNvPr id="12" name="TextBox 11">
            <a:extLst>
              <a:ext uri="{FF2B5EF4-FFF2-40B4-BE49-F238E27FC236}">
                <a16:creationId xmlns:a16="http://schemas.microsoft.com/office/drawing/2014/main" id="{867F1C54-52D7-489C-AAA0-79F6424B2A3E}"/>
              </a:ext>
            </a:extLst>
          </p:cNvPr>
          <p:cNvSpPr txBox="1"/>
          <p:nvPr/>
        </p:nvSpPr>
        <p:spPr>
          <a:xfrm>
            <a:off x="1721410" y="6379950"/>
            <a:ext cx="4226673" cy="215444"/>
          </a:xfrm>
          <a:prstGeom prst="rect">
            <a:avLst/>
          </a:prstGeom>
          <a:noFill/>
        </p:spPr>
        <p:txBody>
          <a:bodyPr wrap="square" rtlCol="0">
            <a:spAutoFit/>
          </a:bodyPr>
          <a:lstStyle/>
          <a:p>
            <a:pPr defTabSz="457200"/>
            <a:r>
              <a:rPr lang="en-US" sz="800" b="1" dirty="0">
                <a:solidFill>
                  <a:srgbClr val="E7E6E6">
                    <a:lumMod val="50000"/>
                  </a:srgbClr>
                </a:solidFill>
                <a:latin typeface="Calibri" panose="020F0502020204030204"/>
              </a:rPr>
              <a:t>Proprietary and Confidential </a:t>
            </a:r>
          </a:p>
        </p:txBody>
      </p:sp>
      <p:pic>
        <p:nvPicPr>
          <p:cNvPr id="14" name="Picture 13">
            <a:extLst>
              <a:ext uri="{FF2B5EF4-FFF2-40B4-BE49-F238E27FC236}">
                <a16:creationId xmlns:a16="http://schemas.microsoft.com/office/drawing/2014/main" id="{074DB02F-9245-4270-A154-618F9194B6B2}"/>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6953839" y="6420615"/>
            <a:ext cx="2822924" cy="112844"/>
          </a:xfrm>
          <a:prstGeom prst="rect">
            <a:avLst/>
          </a:prstGeom>
        </p:spPr>
      </p:pic>
      <p:sp>
        <p:nvSpPr>
          <p:cNvPr id="2" name="Slide Number Placeholder 1">
            <a:extLst>
              <a:ext uri="{FF2B5EF4-FFF2-40B4-BE49-F238E27FC236}">
                <a16:creationId xmlns:a16="http://schemas.microsoft.com/office/drawing/2014/main" id="{808381FE-DC73-4A6F-9DD4-C3ED5AEA7CB7}"/>
              </a:ext>
            </a:extLst>
          </p:cNvPr>
          <p:cNvSpPr>
            <a:spLocks noGrp="1"/>
          </p:cNvSpPr>
          <p:nvPr>
            <p:ph type="sldNum" sz="quarter" idx="12"/>
          </p:nvPr>
        </p:nvSpPr>
        <p:spPr>
          <a:xfrm>
            <a:off x="8413191" y="6294475"/>
            <a:ext cx="2057400" cy="365125"/>
          </a:xfrm>
        </p:spPr>
        <p:txBody>
          <a:bodyPr/>
          <a:lstStyle/>
          <a:p>
            <a:pPr defTabSz="457200"/>
            <a:fld id="{A2F44F75-DC1B-48B6-978B-F5FB052A2076}" type="slidenum">
              <a:rPr lang="en-US">
                <a:solidFill>
                  <a:prstClr val="black"/>
                </a:solidFill>
                <a:latin typeface="Calibri" panose="020F0502020204030204"/>
              </a:rPr>
              <a:pPr defTabSz="457200"/>
              <a:t>29</a:t>
            </a:fld>
            <a:endParaRPr lang="en-US" dirty="0">
              <a:solidFill>
                <a:prstClr val="black"/>
              </a:solidFill>
              <a:latin typeface="Calibri" panose="020F0502020204030204"/>
            </a:endParaRPr>
          </a:p>
        </p:txBody>
      </p:sp>
      <p:sp>
        <p:nvSpPr>
          <p:cNvPr id="13" name="TextBox 12">
            <a:extLst>
              <a:ext uri="{FF2B5EF4-FFF2-40B4-BE49-F238E27FC236}">
                <a16:creationId xmlns:a16="http://schemas.microsoft.com/office/drawing/2014/main" id="{8B5ED415-7516-4DD1-B1CE-9508BB54D71B}"/>
              </a:ext>
            </a:extLst>
          </p:cNvPr>
          <p:cNvSpPr txBox="1"/>
          <p:nvPr/>
        </p:nvSpPr>
        <p:spPr>
          <a:xfrm>
            <a:off x="339365" y="935581"/>
            <a:ext cx="11538408" cy="5078313"/>
          </a:xfrm>
          <a:prstGeom prst="rect">
            <a:avLst/>
          </a:prstGeom>
          <a:noFill/>
        </p:spPr>
        <p:txBody>
          <a:bodyPr wrap="square">
            <a:spAutoFit/>
          </a:bodyPr>
          <a:lstStyle/>
          <a:p>
            <a:pPr marL="342900" indent="-342900" defTabSz="457200">
              <a:buFontTx/>
              <a:buAutoNum type="arabicPeriod"/>
            </a:pPr>
            <a:r>
              <a:rPr lang="en-US" b="1" dirty="0">
                <a:solidFill>
                  <a:prstClr val="black"/>
                </a:solidFill>
                <a:latin typeface="Calibri" panose="020F0502020204030204"/>
              </a:rPr>
              <a:t>What is a Purpose-Driven Advisory Board? </a:t>
            </a:r>
            <a:r>
              <a:rPr lang="en-US" dirty="0">
                <a:solidFill>
                  <a:prstClr val="black"/>
                </a:solidFill>
                <a:latin typeface="Calibri" panose="020F0502020204030204"/>
              </a:rPr>
              <a:t>To discuss the vision, mission, and board value; to discuss the purpose, equity mindset, community and consumer voices, and ecosystem awareness. </a:t>
            </a:r>
            <a:r>
              <a:rPr lang="en-US" b="1" dirty="0">
                <a:solidFill>
                  <a:prstClr val="black"/>
                </a:solidFill>
                <a:latin typeface="Calibri" panose="020F0502020204030204"/>
              </a:rPr>
              <a:t>Method: Didactic. Time: 10 minutes. </a:t>
            </a:r>
          </a:p>
          <a:p>
            <a:pPr marL="342900" indent="-342900" defTabSz="457200">
              <a:buFontTx/>
              <a:buAutoNum type="arabicPeriod"/>
            </a:pPr>
            <a:endParaRPr lang="en-US" b="1" dirty="0">
              <a:solidFill>
                <a:prstClr val="black"/>
              </a:solidFill>
              <a:latin typeface="Calibri" panose="020F0502020204030204"/>
            </a:endParaRPr>
          </a:p>
          <a:p>
            <a:pPr marL="342900" indent="-342900" defTabSz="457200">
              <a:buFontTx/>
              <a:buAutoNum type="arabicPeriod"/>
            </a:pPr>
            <a:r>
              <a:rPr lang="en-US" b="1" dirty="0">
                <a:solidFill>
                  <a:prstClr val="black"/>
                </a:solidFill>
                <a:latin typeface="Calibri" panose="020F0502020204030204"/>
              </a:rPr>
              <a:t>Case Example #1: Pennsylvania SRC. Method: Group Discussion. Time: 10 minutes.</a:t>
            </a:r>
          </a:p>
          <a:p>
            <a:pPr marL="342900" indent="-342900" defTabSz="457200">
              <a:buFontTx/>
              <a:buAutoNum type="arabicPeriod"/>
            </a:pPr>
            <a:endParaRPr lang="en-US" b="1" dirty="0">
              <a:solidFill>
                <a:prstClr val="black"/>
              </a:solidFill>
              <a:latin typeface="Calibri" panose="020F0502020204030204"/>
            </a:endParaRPr>
          </a:p>
          <a:p>
            <a:pPr marL="342900" indent="-342900" defTabSz="457200">
              <a:buFontTx/>
              <a:buAutoNum type="arabicPeriod"/>
            </a:pPr>
            <a:r>
              <a:rPr lang="en-US" b="1" dirty="0">
                <a:solidFill>
                  <a:prstClr val="black"/>
                </a:solidFill>
                <a:latin typeface="Calibri" panose="020F0502020204030204"/>
              </a:rPr>
              <a:t>DEI-Centered Engagement Rules. </a:t>
            </a:r>
            <a:r>
              <a:rPr lang="en-US" dirty="0">
                <a:solidFill>
                  <a:prstClr val="black"/>
                </a:solidFill>
                <a:latin typeface="Calibri" panose="020F0502020204030204"/>
              </a:rPr>
              <a:t>To discuss processes for moving the board collectively to advance a purpose-first model; to discuss inclusive spaces, shared language, decision-making processes, reconciliation practices. </a:t>
            </a:r>
            <a:r>
              <a:rPr lang="en-US" b="1" dirty="0">
                <a:solidFill>
                  <a:prstClr val="black"/>
                </a:solidFill>
                <a:latin typeface="Calibri" panose="020F0502020204030204"/>
              </a:rPr>
              <a:t>Method: Didactic. Time: 10 minutes. </a:t>
            </a:r>
          </a:p>
          <a:p>
            <a:pPr marL="342900" indent="-342900" defTabSz="457200">
              <a:buFontTx/>
              <a:buAutoNum type="arabicPeriod"/>
            </a:pPr>
            <a:endParaRPr lang="en-US" b="1" dirty="0">
              <a:solidFill>
                <a:prstClr val="black"/>
              </a:solidFill>
              <a:latin typeface="Calibri" panose="020F0502020204030204"/>
            </a:endParaRPr>
          </a:p>
          <a:p>
            <a:pPr marL="342900" indent="-342900" defTabSz="457200">
              <a:buFontTx/>
              <a:buAutoNum type="arabicPeriod"/>
            </a:pPr>
            <a:r>
              <a:rPr lang="en-US" b="1" dirty="0">
                <a:solidFill>
                  <a:prstClr val="black"/>
                </a:solidFill>
                <a:latin typeface="Calibri" panose="020F0502020204030204"/>
              </a:rPr>
              <a:t>Case Example #2: Massachusetts One Care Implementation Council (IC). </a:t>
            </a:r>
            <a:r>
              <a:rPr lang="en-US" dirty="0">
                <a:solidFill>
                  <a:prstClr val="black"/>
                </a:solidFill>
                <a:latin typeface="Calibri" panose="020F0502020204030204"/>
              </a:rPr>
              <a:t>To apply learnings; to discuss decision-making processes and consensus decision-making on the One Care IC. </a:t>
            </a:r>
            <a:r>
              <a:rPr lang="en-US" b="1" dirty="0">
                <a:solidFill>
                  <a:prstClr val="black"/>
                </a:solidFill>
                <a:latin typeface="Calibri" panose="020F0502020204030204"/>
              </a:rPr>
              <a:t>Group Discussion. Time: 10 minutes. </a:t>
            </a:r>
          </a:p>
          <a:p>
            <a:pPr marL="342900" indent="-342900" defTabSz="457200">
              <a:buFontTx/>
              <a:buAutoNum type="arabicPeriod"/>
            </a:pPr>
            <a:endParaRPr lang="en-US" b="1" dirty="0">
              <a:solidFill>
                <a:prstClr val="black"/>
              </a:solidFill>
              <a:latin typeface="Calibri" panose="020F0502020204030204"/>
            </a:endParaRPr>
          </a:p>
          <a:p>
            <a:pPr marL="342900" indent="-342900" defTabSz="457200">
              <a:buFontTx/>
              <a:buAutoNum type="arabicPeriod"/>
            </a:pPr>
            <a:r>
              <a:rPr lang="en-US" b="1" dirty="0">
                <a:solidFill>
                  <a:prstClr val="black"/>
                </a:solidFill>
                <a:latin typeface="Calibri" panose="020F0502020204030204"/>
              </a:rPr>
              <a:t>Practice Model: </a:t>
            </a:r>
            <a:r>
              <a:rPr lang="en-US" dirty="0">
                <a:solidFill>
                  <a:prstClr val="black"/>
                </a:solidFill>
                <a:latin typeface="Calibri" panose="020F0502020204030204"/>
              </a:rPr>
              <a:t>To co-create protocols for running board and subcommittee meetings. This includes roles, building agenda, taking minutes and notes, dealing with traffic control, ensuring representative voices, considering decision-making models, building and framing consensus-based recommendations. </a:t>
            </a:r>
            <a:r>
              <a:rPr lang="en-US" b="1" dirty="0">
                <a:solidFill>
                  <a:prstClr val="black"/>
                </a:solidFill>
                <a:latin typeface="Calibri" panose="020F0502020204030204"/>
              </a:rPr>
              <a:t>Method: Break-out groups. Time: 20 minutes. </a:t>
            </a:r>
          </a:p>
          <a:p>
            <a:pPr marL="342900" indent="-342900" defTabSz="457200">
              <a:buFontTx/>
              <a:buAutoNum type="arabicPeriod"/>
            </a:pPr>
            <a:endParaRPr lang="en-US" b="1" dirty="0">
              <a:solidFill>
                <a:prstClr val="black"/>
              </a:solidFill>
              <a:latin typeface="Calibri" panose="020F0502020204030204"/>
            </a:endParaRPr>
          </a:p>
          <a:p>
            <a:pPr marL="342900" indent="-342900" defTabSz="457200">
              <a:buFontTx/>
              <a:buAutoNum type="arabicPeriod"/>
            </a:pPr>
            <a:r>
              <a:rPr lang="en-US" b="1" dirty="0">
                <a:solidFill>
                  <a:prstClr val="black"/>
                </a:solidFill>
                <a:latin typeface="Calibri" panose="020F0502020204030204"/>
              </a:rPr>
              <a:t>Report Out. Method: </a:t>
            </a:r>
            <a:r>
              <a:rPr lang="en-US" dirty="0">
                <a:solidFill>
                  <a:prstClr val="black"/>
                </a:solidFill>
                <a:latin typeface="Calibri" panose="020F0502020204030204"/>
              </a:rPr>
              <a:t>To connect the material. </a:t>
            </a:r>
            <a:r>
              <a:rPr lang="en-US" b="1" dirty="0">
                <a:solidFill>
                  <a:prstClr val="black"/>
                </a:solidFill>
                <a:latin typeface="Calibri" panose="020F0502020204030204"/>
              </a:rPr>
              <a:t>Group. Time: 30 minutes. </a:t>
            </a:r>
          </a:p>
        </p:txBody>
      </p:sp>
    </p:spTree>
    <p:extLst>
      <p:ext uri="{BB962C8B-B14F-4D97-AF65-F5344CB8AC3E}">
        <p14:creationId xmlns:p14="http://schemas.microsoft.com/office/powerpoint/2010/main" val="5718072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4100C2F-E646-4D5C-9352-58B0435591C2}"/>
              </a:ext>
              <a:ext uri="{C183D7F6-B498-43B3-948B-1728B52AA6E4}">
                <adec:decorative xmlns:adec="http://schemas.microsoft.com/office/drawing/2017/decorative" val="1"/>
              </a:ext>
            </a:extLst>
          </p:cNvPr>
          <p:cNvSpPr/>
          <p:nvPr/>
        </p:nvSpPr>
        <p:spPr>
          <a:xfrm>
            <a:off x="122547" y="6595394"/>
            <a:ext cx="11915481" cy="64205"/>
          </a:xfrm>
          <a:prstGeom prst="rect">
            <a:avLst/>
          </a:prstGeom>
          <a:solidFill>
            <a:srgbClr val="86AB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defRPr/>
            </a:pPr>
            <a:endParaRPr lang="en-US" sz="1350" dirty="0">
              <a:solidFill>
                <a:srgbClr val="FFFFFF"/>
              </a:solidFill>
              <a:latin typeface="Calibri" panose="020F0502020204030204"/>
            </a:endParaRPr>
          </a:p>
        </p:txBody>
      </p:sp>
      <p:sp>
        <p:nvSpPr>
          <p:cNvPr id="10" name="Title 9">
            <a:extLst>
              <a:ext uri="{FF2B5EF4-FFF2-40B4-BE49-F238E27FC236}">
                <a16:creationId xmlns:a16="http://schemas.microsoft.com/office/drawing/2014/main" id="{26D42CDD-C51B-44FD-81D4-0C9E31EAB3EC}"/>
              </a:ext>
            </a:extLst>
          </p:cNvPr>
          <p:cNvSpPr>
            <a:spLocks noGrp="1"/>
          </p:cNvSpPr>
          <p:nvPr>
            <p:ph type="ctrTitle"/>
          </p:nvPr>
        </p:nvSpPr>
        <p:spPr>
          <a:xfrm>
            <a:off x="122547" y="183033"/>
            <a:ext cx="11915481" cy="499621"/>
          </a:xfrm>
          <a:prstGeom prst="rect">
            <a:avLst/>
          </a:prstGeom>
          <a:solidFill>
            <a:srgbClr val="006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l"/>
            <a:r>
              <a:rPr lang="en-US" sz="1800" b="1" dirty="0">
                <a:latin typeface="Arial" panose="020B0604020202020204" pitchFamily="34" charset="0"/>
                <a:cs typeface="Arial" panose="020B0604020202020204" pitchFamily="34" charset="0"/>
              </a:rPr>
              <a:t>      WORKSHOP #2</a:t>
            </a:r>
          </a:p>
        </p:txBody>
      </p:sp>
      <p:sp>
        <p:nvSpPr>
          <p:cNvPr id="9" name="TextBox 8">
            <a:extLst>
              <a:ext uri="{FF2B5EF4-FFF2-40B4-BE49-F238E27FC236}">
                <a16:creationId xmlns:a16="http://schemas.microsoft.com/office/drawing/2014/main" id="{712C2CD5-E29B-41AE-8E1F-D6D9F9A0EC5A}"/>
              </a:ext>
            </a:extLst>
          </p:cNvPr>
          <p:cNvSpPr txBox="1"/>
          <p:nvPr/>
        </p:nvSpPr>
        <p:spPr>
          <a:xfrm>
            <a:off x="326796" y="1075948"/>
            <a:ext cx="11538407" cy="4524315"/>
          </a:xfrm>
          <a:prstGeom prst="rect">
            <a:avLst/>
          </a:prstGeom>
          <a:noFill/>
        </p:spPr>
        <p:txBody>
          <a:bodyPr wrap="square" rtlCol="0">
            <a:spAutoFit/>
          </a:bodyPr>
          <a:lstStyle/>
          <a:p>
            <a:pPr defTabSz="457200"/>
            <a:r>
              <a:rPr lang="en-US" sz="2400" b="1" u="sng" dirty="0">
                <a:solidFill>
                  <a:prstClr val="black"/>
                </a:solidFill>
              </a:rPr>
              <a:t>Workshop Learning Objectives</a:t>
            </a:r>
          </a:p>
          <a:p>
            <a:pPr marL="457200" indent="-457200" defTabSz="457200">
              <a:buAutoNum type="arabicPeriod"/>
            </a:pPr>
            <a:r>
              <a:rPr lang="en-US" sz="2400" dirty="0">
                <a:solidFill>
                  <a:prstClr val="black"/>
                </a:solidFill>
              </a:rPr>
              <a:t>Discuss white supremacy culture and alternative, more inclusive practices</a:t>
            </a:r>
          </a:p>
          <a:p>
            <a:pPr marL="457200" indent="-457200" defTabSz="457200">
              <a:buAutoNum type="arabicPeriod"/>
            </a:pPr>
            <a:r>
              <a:rPr lang="en-US" sz="2400" dirty="0">
                <a:solidFill>
                  <a:prstClr val="black"/>
                </a:solidFill>
              </a:rPr>
              <a:t>Learn about </a:t>
            </a:r>
            <a:r>
              <a:rPr lang="en-US" sz="2400" kern="1200" dirty="0">
                <a:solidFill>
                  <a:schemeClr val="dk1"/>
                </a:solidFill>
                <a:effectLst/>
                <a:ea typeface="+mn-ea"/>
                <a:cs typeface="+mn-cs"/>
              </a:rPr>
              <a:t>concrete tools and strategies to promote equity</a:t>
            </a:r>
          </a:p>
          <a:p>
            <a:pPr marL="457200" indent="-457200" defTabSz="457200">
              <a:buAutoNum type="arabicPeriod"/>
            </a:pPr>
            <a:r>
              <a:rPr lang="en-US" sz="2400" dirty="0">
                <a:solidFill>
                  <a:schemeClr val="dk1"/>
                </a:solidFill>
              </a:rPr>
              <a:t>Develop a collaborative agenda for Workshop #3 for the Full SRC Board </a:t>
            </a:r>
            <a:endParaRPr lang="en-US" sz="2400" kern="1200" dirty="0">
              <a:solidFill>
                <a:schemeClr val="dk1"/>
              </a:solidFill>
              <a:effectLst/>
              <a:ea typeface="+mn-ea"/>
              <a:cs typeface="+mn-cs"/>
            </a:endParaRPr>
          </a:p>
          <a:p>
            <a:pPr defTabSz="457200"/>
            <a:endParaRPr lang="en-US" sz="2400" b="1" u="sng" dirty="0">
              <a:solidFill>
                <a:prstClr val="black"/>
              </a:solidFill>
            </a:endParaRPr>
          </a:p>
          <a:p>
            <a:pPr defTabSz="457200"/>
            <a:r>
              <a:rPr lang="en-US" sz="2400" b="1" u="sng" dirty="0">
                <a:solidFill>
                  <a:prstClr val="black"/>
                </a:solidFill>
              </a:rPr>
              <a:t>Trainers</a:t>
            </a:r>
          </a:p>
          <a:p>
            <a:pPr marL="457200" indent="-457200" defTabSz="457200">
              <a:buFontTx/>
              <a:buAutoNum type="arabicPeriod"/>
            </a:pPr>
            <a:r>
              <a:rPr lang="en-US" sz="2400" dirty="0">
                <a:solidFill>
                  <a:srgbClr val="262626"/>
                </a:solidFill>
                <a:effectLst/>
              </a:rPr>
              <a:t>Taciana Ribeiro-Saab and </a:t>
            </a:r>
            <a:r>
              <a:rPr lang="en-US" sz="2400" dirty="0"/>
              <a:t>Cecilia </a:t>
            </a:r>
            <a:r>
              <a:rPr lang="en-US" sz="2400" dirty="0" err="1"/>
              <a:t>Nuñez</a:t>
            </a:r>
            <a:r>
              <a:rPr lang="en-US" sz="2400" dirty="0"/>
              <a:t>, BCIL; </a:t>
            </a:r>
            <a:r>
              <a:rPr lang="en-US" sz="2400" dirty="0">
                <a:solidFill>
                  <a:srgbClr val="262626"/>
                </a:solidFill>
                <a:effectLst/>
              </a:rPr>
              <a:t>HMA’s Equity &amp; IL Advisory Group</a:t>
            </a:r>
            <a:endParaRPr lang="en-US" sz="2400" dirty="0"/>
          </a:p>
          <a:p>
            <a:pPr marL="457200" indent="-457200" defTabSz="457200">
              <a:buFontTx/>
              <a:buAutoNum type="arabicPeriod"/>
            </a:pPr>
            <a:r>
              <a:rPr lang="en-US" sz="2400" dirty="0">
                <a:solidFill>
                  <a:prstClr val="black"/>
                </a:solidFill>
              </a:rPr>
              <a:t>Doris Tolliver, HMA </a:t>
            </a:r>
          </a:p>
          <a:p>
            <a:pPr marL="457200" indent="-457200" defTabSz="457200">
              <a:buFontTx/>
              <a:buAutoNum type="arabicPeriod"/>
            </a:pPr>
            <a:r>
              <a:rPr lang="en-US" sz="2400" dirty="0">
                <a:solidFill>
                  <a:prstClr val="black"/>
                </a:solidFill>
              </a:rPr>
              <a:t>Uma Ahluwalia, HMA </a:t>
            </a:r>
          </a:p>
          <a:p>
            <a:pPr defTabSz="457200"/>
            <a:endParaRPr lang="en-US" sz="2400" dirty="0">
              <a:solidFill>
                <a:prstClr val="black"/>
              </a:solidFill>
            </a:endParaRPr>
          </a:p>
          <a:p>
            <a:pPr defTabSz="457200"/>
            <a:r>
              <a:rPr lang="en-US" sz="2400" b="1" u="sng" dirty="0">
                <a:solidFill>
                  <a:prstClr val="black"/>
                </a:solidFill>
              </a:rPr>
              <a:t>Contributors:</a:t>
            </a:r>
          </a:p>
          <a:p>
            <a:pPr defTabSz="457200"/>
            <a:r>
              <a:rPr lang="en-US" sz="2400" dirty="0">
                <a:solidFill>
                  <a:prstClr val="black"/>
                </a:solidFill>
              </a:rPr>
              <a:t>Ellen Breslin, Juliet Marsala, Raisa Alam</a:t>
            </a:r>
          </a:p>
        </p:txBody>
      </p:sp>
      <p:sp>
        <p:nvSpPr>
          <p:cNvPr id="12" name="TextBox 11">
            <a:extLst>
              <a:ext uri="{FF2B5EF4-FFF2-40B4-BE49-F238E27FC236}">
                <a16:creationId xmlns:a16="http://schemas.microsoft.com/office/drawing/2014/main" id="{867F1C54-52D7-489C-AAA0-79F6424B2A3E}"/>
              </a:ext>
            </a:extLst>
          </p:cNvPr>
          <p:cNvSpPr txBox="1"/>
          <p:nvPr/>
        </p:nvSpPr>
        <p:spPr>
          <a:xfrm>
            <a:off x="1721410" y="6379950"/>
            <a:ext cx="4226673" cy="215444"/>
          </a:xfrm>
          <a:prstGeom prst="rect">
            <a:avLst/>
          </a:prstGeom>
          <a:noFill/>
        </p:spPr>
        <p:txBody>
          <a:bodyPr wrap="square" rtlCol="0">
            <a:spAutoFit/>
          </a:bodyPr>
          <a:lstStyle/>
          <a:p>
            <a:pPr defTabSz="457200"/>
            <a:r>
              <a:rPr lang="en-US" sz="800" b="1" dirty="0">
                <a:solidFill>
                  <a:srgbClr val="E7E6E6">
                    <a:lumMod val="50000"/>
                  </a:srgbClr>
                </a:solidFill>
                <a:latin typeface="Calibri" panose="020F0502020204030204"/>
              </a:rPr>
              <a:t>Proprietary and Confidential </a:t>
            </a:r>
          </a:p>
        </p:txBody>
      </p:sp>
      <p:pic>
        <p:nvPicPr>
          <p:cNvPr id="14" name="Picture 13">
            <a:extLst>
              <a:ext uri="{FF2B5EF4-FFF2-40B4-BE49-F238E27FC236}">
                <a16:creationId xmlns:a16="http://schemas.microsoft.com/office/drawing/2014/main" id="{074DB02F-9245-4270-A154-618F9194B6B2}"/>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6953839" y="6420615"/>
            <a:ext cx="2822924" cy="112844"/>
          </a:xfrm>
          <a:prstGeom prst="rect">
            <a:avLst/>
          </a:prstGeom>
        </p:spPr>
      </p:pic>
      <p:sp>
        <p:nvSpPr>
          <p:cNvPr id="2" name="Slide Number Placeholder 1">
            <a:extLst>
              <a:ext uri="{FF2B5EF4-FFF2-40B4-BE49-F238E27FC236}">
                <a16:creationId xmlns:a16="http://schemas.microsoft.com/office/drawing/2014/main" id="{808381FE-DC73-4A6F-9DD4-C3ED5AEA7CB7}"/>
              </a:ext>
            </a:extLst>
          </p:cNvPr>
          <p:cNvSpPr>
            <a:spLocks noGrp="1"/>
          </p:cNvSpPr>
          <p:nvPr>
            <p:ph type="sldNum" sz="quarter" idx="12"/>
          </p:nvPr>
        </p:nvSpPr>
        <p:spPr>
          <a:xfrm>
            <a:off x="8413191" y="6294475"/>
            <a:ext cx="2057400" cy="365125"/>
          </a:xfrm>
        </p:spPr>
        <p:txBody>
          <a:bodyPr/>
          <a:lstStyle/>
          <a:p>
            <a:pPr defTabSz="457200"/>
            <a:fld id="{A2F44F75-DC1B-48B6-978B-F5FB052A2076}" type="slidenum">
              <a:rPr lang="en-US">
                <a:solidFill>
                  <a:prstClr val="black"/>
                </a:solidFill>
                <a:latin typeface="Calibri" panose="020F0502020204030204"/>
              </a:rPr>
              <a:pPr defTabSz="457200"/>
              <a:t>3</a:t>
            </a:fld>
            <a:endParaRPr lang="en-US" dirty="0">
              <a:solidFill>
                <a:prstClr val="black"/>
              </a:solidFill>
              <a:latin typeface="Calibri" panose="020F0502020204030204"/>
            </a:endParaRPr>
          </a:p>
        </p:txBody>
      </p:sp>
    </p:spTree>
    <p:extLst>
      <p:ext uri="{BB962C8B-B14F-4D97-AF65-F5344CB8AC3E}">
        <p14:creationId xmlns:p14="http://schemas.microsoft.com/office/powerpoint/2010/main" val="25351681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4100C2F-E646-4D5C-9352-58B0435591C2}"/>
              </a:ext>
              <a:ext uri="{C183D7F6-B498-43B3-948B-1728B52AA6E4}">
                <adec:decorative xmlns:adec="http://schemas.microsoft.com/office/drawing/2017/decorative" val="1"/>
              </a:ext>
            </a:extLst>
          </p:cNvPr>
          <p:cNvSpPr/>
          <p:nvPr/>
        </p:nvSpPr>
        <p:spPr>
          <a:xfrm>
            <a:off x="141403" y="6629248"/>
            <a:ext cx="11736370" cy="92286"/>
          </a:xfrm>
          <a:prstGeom prst="rect">
            <a:avLst/>
          </a:prstGeom>
          <a:solidFill>
            <a:srgbClr val="86AB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defRPr/>
            </a:pPr>
            <a:endParaRPr lang="en-US" sz="1350" dirty="0">
              <a:solidFill>
                <a:srgbClr val="FFFFFF"/>
              </a:solidFill>
              <a:latin typeface="Calibri" panose="020F0502020204030204"/>
            </a:endParaRPr>
          </a:p>
        </p:txBody>
      </p:sp>
      <p:sp>
        <p:nvSpPr>
          <p:cNvPr id="10" name="Title 9">
            <a:extLst>
              <a:ext uri="{FF2B5EF4-FFF2-40B4-BE49-F238E27FC236}">
                <a16:creationId xmlns:a16="http://schemas.microsoft.com/office/drawing/2014/main" id="{26D42CDD-C51B-44FD-81D4-0C9E31EAB3EC}"/>
              </a:ext>
            </a:extLst>
          </p:cNvPr>
          <p:cNvSpPr>
            <a:spLocks noGrp="1"/>
          </p:cNvSpPr>
          <p:nvPr>
            <p:ph type="ctrTitle"/>
          </p:nvPr>
        </p:nvSpPr>
        <p:spPr>
          <a:xfrm>
            <a:off x="141402" y="183033"/>
            <a:ext cx="11906054" cy="499621"/>
          </a:xfrm>
          <a:prstGeom prst="rect">
            <a:avLst/>
          </a:prstGeom>
          <a:solidFill>
            <a:srgbClr val="006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l"/>
            <a:r>
              <a:rPr lang="en-US" sz="1800" b="1" dirty="0">
                <a:latin typeface="Arial" panose="020B0604020202020204" pitchFamily="34" charset="0"/>
                <a:cs typeface="Arial" panose="020B0604020202020204" pitchFamily="34" charset="0"/>
              </a:rPr>
              <a:t>      WORKSHOP #2: OUTLINE IN WORD FORM</a:t>
            </a:r>
            <a:endParaRPr lang="en-US" sz="1800" b="1" dirty="0">
              <a:solidFill>
                <a:srgbClr val="FF0000"/>
              </a:solidFill>
              <a:highlight>
                <a:srgbClr val="FFFF00"/>
              </a:highlight>
              <a:latin typeface="Arial" panose="020B0604020202020204" pitchFamily="34" charset="0"/>
              <a:cs typeface="Arial" panose="020B0604020202020204" pitchFamily="34" charset="0"/>
            </a:endParaRPr>
          </a:p>
        </p:txBody>
      </p:sp>
      <p:sp>
        <p:nvSpPr>
          <p:cNvPr id="12" name="TextBox 11">
            <a:extLst>
              <a:ext uri="{FF2B5EF4-FFF2-40B4-BE49-F238E27FC236}">
                <a16:creationId xmlns:a16="http://schemas.microsoft.com/office/drawing/2014/main" id="{867F1C54-52D7-489C-AAA0-79F6424B2A3E}"/>
              </a:ext>
            </a:extLst>
          </p:cNvPr>
          <p:cNvSpPr txBox="1"/>
          <p:nvPr/>
        </p:nvSpPr>
        <p:spPr>
          <a:xfrm>
            <a:off x="1721410" y="6379950"/>
            <a:ext cx="4226673" cy="215444"/>
          </a:xfrm>
          <a:prstGeom prst="rect">
            <a:avLst/>
          </a:prstGeom>
          <a:noFill/>
        </p:spPr>
        <p:txBody>
          <a:bodyPr wrap="square" rtlCol="0">
            <a:spAutoFit/>
          </a:bodyPr>
          <a:lstStyle/>
          <a:p>
            <a:pPr defTabSz="457200"/>
            <a:r>
              <a:rPr lang="en-US" sz="800" b="1" dirty="0">
                <a:solidFill>
                  <a:srgbClr val="E7E6E6">
                    <a:lumMod val="50000"/>
                  </a:srgbClr>
                </a:solidFill>
                <a:latin typeface="Calibri" panose="020F0502020204030204"/>
              </a:rPr>
              <a:t>Proprietary and Confidential </a:t>
            </a:r>
          </a:p>
        </p:txBody>
      </p:sp>
      <p:pic>
        <p:nvPicPr>
          <p:cNvPr id="14" name="Picture 13">
            <a:extLst>
              <a:ext uri="{FF2B5EF4-FFF2-40B4-BE49-F238E27FC236}">
                <a16:creationId xmlns:a16="http://schemas.microsoft.com/office/drawing/2014/main" id="{074DB02F-9245-4270-A154-618F9194B6B2}"/>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6953839" y="6420615"/>
            <a:ext cx="2822924" cy="112844"/>
          </a:xfrm>
          <a:prstGeom prst="rect">
            <a:avLst/>
          </a:prstGeom>
        </p:spPr>
      </p:pic>
      <p:sp>
        <p:nvSpPr>
          <p:cNvPr id="2" name="Slide Number Placeholder 1">
            <a:extLst>
              <a:ext uri="{FF2B5EF4-FFF2-40B4-BE49-F238E27FC236}">
                <a16:creationId xmlns:a16="http://schemas.microsoft.com/office/drawing/2014/main" id="{808381FE-DC73-4A6F-9DD4-C3ED5AEA7CB7}"/>
              </a:ext>
            </a:extLst>
          </p:cNvPr>
          <p:cNvSpPr>
            <a:spLocks noGrp="1"/>
          </p:cNvSpPr>
          <p:nvPr>
            <p:ph type="sldNum" sz="quarter" idx="12"/>
          </p:nvPr>
        </p:nvSpPr>
        <p:spPr>
          <a:xfrm>
            <a:off x="8413191" y="6294475"/>
            <a:ext cx="2057400" cy="365125"/>
          </a:xfrm>
        </p:spPr>
        <p:txBody>
          <a:bodyPr/>
          <a:lstStyle/>
          <a:p>
            <a:pPr defTabSz="457200"/>
            <a:fld id="{A2F44F75-DC1B-48B6-978B-F5FB052A2076}" type="slidenum">
              <a:rPr lang="en-US">
                <a:solidFill>
                  <a:prstClr val="black"/>
                </a:solidFill>
                <a:latin typeface="Calibri" panose="020F0502020204030204"/>
              </a:rPr>
              <a:pPr defTabSz="457200"/>
              <a:t>30</a:t>
            </a:fld>
            <a:endParaRPr lang="en-US" dirty="0">
              <a:solidFill>
                <a:prstClr val="black"/>
              </a:solidFill>
              <a:latin typeface="Calibri" panose="020F0502020204030204"/>
            </a:endParaRPr>
          </a:p>
        </p:txBody>
      </p:sp>
      <p:sp>
        <p:nvSpPr>
          <p:cNvPr id="13" name="TextBox 12">
            <a:extLst>
              <a:ext uri="{FF2B5EF4-FFF2-40B4-BE49-F238E27FC236}">
                <a16:creationId xmlns:a16="http://schemas.microsoft.com/office/drawing/2014/main" id="{8B5ED415-7516-4DD1-B1CE-9508BB54D71B}"/>
              </a:ext>
            </a:extLst>
          </p:cNvPr>
          <p:cNvSpPr txBox="1"/>
          <p:nvPr/>
        </p:nvSpPr>
        <p:spPr>
          <a:xfrm>
            <a:off x="268293" y="992145"/>
            <a:ext cx="11538408" cy="4801314"/>
          </a:xfrm>
          <a:prstGeom prst="rect">
            <a:avLst/>
          </a:prstGeom>
          <a:noFill/>
        </p:spPr>
        <p:txBody>
          <a:bodyPr wrap="square">
            <a:spAutoFit/>
          </a:bodyPr>
          <a:lstStyle/>
          <a:p>
            <a:pPr marL="342900" indent="-342900" defTabSz="457200">
              <a:buFontTx/>
              <a:buAutoNum type="arabicPeriod"/>
            </a:pPr>
            <a:r>
              <a:rPr lang="en-US" b="1" dirty="0">
                <a:solidFill>
                  <a:prstClr val="black"/>
                </a:solidFill>
              </a:rPr>
              <a:t>Discussing White Supremacy Culture. </a:t>
            </a:r>
            <a:r>
              <a:rPr lang="en-US" dirty="0">
                <a:solidFill>
                  <a:prstClr val="black"/>
                </a:solidFill>
              </a:rPr>
              <a:t>To discuss the attributes of workplace culture that are rooted in white culture and maintain white power and introduce antidotes that promote more inclusive organizational priorities and practices. </a:t>
            </a:r>
            <a:r>
              <a:rPr lang="en-US" b="1" dirty="0">
                <a:solidFill>
                  <a:prstClr val="black"/>
                </a:solidFill>
              </a:rPr>
              <a:t>Method: Didactic and Group. Time: 30 minutes. </a:t>
            </a:r>
          </a:p>
          <a:p>
            <a:pPr marL="342900" indent="-342900" defTabSz="457200">
              <a:buFontTx/>
              <a:buAutoNum type="arabicPeriod"/>
            </a:pPr>
            <a:endParaRPr lang="en-US" b="1" dirty="0">
              <a:solidFill>
                <a:prstClr val="black"/>
              </a:solidFill>
            </a:endParaRPr>
          </a:p>
          <a:p>
            <a:pPr marL="342900" indent="-342900" defTabSz="457200">
              <a:buFontTx/>
              <a:buAutoNum type="arabicPeriod"/>
            </a:pPr>
            <a:r>
              <a:rPr lang="en-US" b="1" dirty="0">
                <a:solidFill>
                  <a:schemeClr val="tx1"/>
                </a:solidFill>
              </a:rPr>
              <a:t>Tools for Equitable Practices: </a:t>
            </a:r>
          </a:p>
          <a:p>
            <a:pPr marL="342900" indent="-342900" defTabSz="457200">
              <a:buFontTx/>
              <a:buAutoNum type="arabicPeriod"/>
            </a:pPr>
            <a:endParaRPr lang="en-US" b="1" dirty="0"/>
          </a:p>
          <a:p>
            <a:pPr marL="914400" lvl="1" indent="-457200" defTabSz="457200">
              <a:buFont typeface="+mj-lt"/>
              <a:buAutoNum type="alphaLcParenR"/>
            </a:pPr>
            <a:r>
              <a:rPr lang="en-US" b="1" dirty="0">
                <a:solidFill>
                  <a:schemeClr val="tx1"/>
                </a:solidFill>
              </a:rPr>
              <a:t>Developing a Racial Equity Lens</a:t>
            </a:r>
            <a:r>
              <a:rPr lang="en-US" b="1" dirty="0">
                <a:solidFill>
                  <a:prstClr val="black"/>
                </a:solidFill>
              </a:rPr>
              <a:t>. </a:t>
            </a:r>
            <a:r>
              <a:rPr lang="en-US" dirty="0">
                <a:solidFill>
                  <a:prstClr val="black"/>
                </a:solidFill>
              </a:rPr>
              <a:t>To discuss </a:t>
            </a:r>
            <a:r>
              <a:rPr lang="en-US" dirty="0">
                <a:solidFill>
                  <a:schemeClr val="tx1"/>
                </a:solidFill>
              </a:rPr>
              <a:t>key questions for ensuring racial equity is top of mind in discussions and decision-making </a:t>
            </a:r>
            <a:r>
              <a:rPr lang="en-US" b="1" dirty="0">
                <a:solidFill>
                  <a:prstClr val="black"/>
                </a:solidFill>
              </a:rPr>
              <a:t>Method: Didactic and Group. Time: 10 minutes. </a:t>
            </a:r>
          </a:p>
          <a:p>
            <a:pPr marL="914400" lvl="1" indent="-457200" defTabSz="457200">
              <a:buFont typeface="+mj-lt"/>
              <a:buAutoNum type="alphaLcParenR"/>
            </a:pPr>
            <a:endParaRPr lang="en-US" b="1" dirty="0">
              <a:solidFill>
                <a:prstClr val="black"/>
              </a:solidFill>
            </a:endParaRPr>
          </a:p>
          <a:p>
            <a:pPr marL="914400" lvl="1" indent="-457200" defTabSz="457200">
              <a:buFont typeface="+mj-lt"/>
              <a:buAutoNum type="alphaLcParenR"/>
            </a:pPr>
            <a:r>
              <a:rPr lang="en-US" b="1" dirty="0">
                <a:solidFill>
                  <a:schemeClr val="tx1"/>
                </a:solidFill>
              </a:rPr>
              <a:t>Using a Racial Equity Impact Assessment</a:t>
            </a:r>
            <a:r>
              <a:rPr lang="en-US" b="1" dirty="0">
                <a:solidFill>
                  <a:prstClr val="black"/>
                </a:solidFill>
              </a:rPr>
              <a:t>. </a:t>
            </a:r>
            <a:r>
              <a:rPr lang="en-US" dirty="0">
                <a:solidFill>
                  <a:schemeClr val="tx1"/>
                </a:solidFill>
              </a:rPr>
              <a:t>Discuss key considerations for using a racial equity impact assessment and how one could be incorporated into SRC practice</a:t>
            </a:r>
            <a:r>
              <a:rPr lang="en-US" dirty="0">
                <a:solidFill>
                  <a:prstClr val="black"/>
                </a:solidFill>
              </a:rPr>
              <a:t>. </a:t>
            </a:r>
            <a:r>
              <a:rPr lang="en-US" b="1" dirty="0">
                <a:solidFill>
                  <a:prstClr val="black"/>
                </a:solidFill>
              </a:rPr>
              <a:t>Method: Didactic Time: 10 minutes. </a:t>
            </a:r>
          </a:p>
          <a:p>
            <a:pPr marL="914400" lvl="1" indent="-457200" defTabSz="457200">
              <a:buFont typeface="+mj-lt"/>
              <a:buAutoNum type="alphaLcParenR"/>
            </a:pPr>
            <a:endParaRPr lang="en-US" b="1" dirty="0">
              <a:solidFill>
                <a:prstClr val="black"/>
              </a:solidFill>
            </a:endParaRPr>
          </a:p>
          <a:p>
            <a:pPr marL="914400" lvl="1" indent="-457200" defTabSz="457200">
              <a:buFont typeface="+mj-lt"/>
              <a:buAutoNum type="alphaLcParenR"/>
            </a:pPr>
            <a:r>
              <a:rPr lang="en-US" b="1" dirty="0">
                <a:solidFill>
                  <a:schemeClr val="tx1"/>
                </a:solidFill>
              </a:rPr>
              <a:t>Creating Inclusive Meetings.</a:t>
            </a:r>
            <a:r>
              <a:rPr lang="en-US" b="1" dirty="0">
                <a:solidFill>
                  <a:prstClr val="black"/>
                </a:solidFill>
              </a:rPr>
              <a:t> </a:t>
            </a:r>
            <a:r>
              <a:rPr lang="en-US" dirty="0">
                <a:solidFill>
                  <a:schemeClr val="tx1"/>
                </a:solidFill>
              </a:rPr>
              <a:t>Discuss equitable alternatives to Robert’s Rules and create more inclusive SRC meetings</a:t>
            </a:r>
            <a:r>
              <a:rPr lang="en-US" dirty="0">
                <a:solidFill>
                  <a:prstClr val="black"/>
                </a:solidFill>
              </a:rPr>
              <a:t>. </a:t>
            </a:r>
            <a:r>
              <a:rPr lang="en-US" b="1" dirty="0">
                <a:solidFill>
                  <a:prstClr val="black"/>
                </a:solidFill>
              </a:rPr>
              <a:t>Method: Group. Time: 10 minutes. </a:t>
            </a:r>
          </a:p>
          <a:p>
            <a:pPr marL="342900" indent="-342900" defTabSz="457200">
              <a:buFontTx/>
              <a:buAutoNum type="arabicPeriod"/>
            </a:pPr>
            <a:endParaRPr lang="en-US" b="1" dirty="0">
              <a:solidFill>
                <a:prstClr val="black"/>
              </a:solidFill>
            </a:endParaRPr>
          </a:p>
          <a:p>
            <a:pPr marL="342900" indent="-342900" defTabSz="457200">
              <a:buFontTx/>
              <a:buAutoNum type="arabicPeriod"/>
            </a:pPr>
            <a:r>
              <a:rPr lang="en-US" b="1" dirty="0">
                <a:solidFill>
                  <a:prstClr val="black"/>
                </a:solidFill>
              </a:rPr>
              <a:t>Building a Collaborative Agenda. </a:t>
            </a:r>
            <a:r>
              <a:rPr lang="en-US" dirty="0">
                <a:solidFill>
                  <a:prstClr val="black"/>
                </a:solidFill>
              </a:rPr>
              <a:t>Discuss the impact impactful messages from Workshop #1 and #2 to form the agenda for Workshop #3. </a:t>
            </a:r>
            <a:r>
              <a:rPr lang="en-US" b="1" dirty="0">
                <a:solidFill>
                  <a:prstClr val="black"/>
                </a:solidFill>
              </a:rPr>
              <a:t>Method: Group. Time: 15 minutes. </a:t>
            </a:r>
          </a:p>
        </p:txBody>
      </p:sp>
    </p:spTree>
    <p:extLst>
      <p:ext uri="{BB962C8B-B14F-4D97-AF65-F5344CB8AC3E}">
        <p14:creationId xmlns:p14="http://schemas.microsoft.com/office/powerpoint/2010/main" val="34478437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C7C3940-A422-4EAB-BB99-BC65538BE563}"/>
              </a:ext>
            </a:extLst>
          </p:cNvPr>
          <p:cNvSpPr txBox="1">
            <a:spLocks noGrp="1"/>
          </p:cNvSpPr>
          <p:nvPr>
            <p:ph type="title" idx="4294967295"/>
          </p:nvPr>
        </p:nvSpPr>
        <p:spPr>
          <a:xfrm>
            <a:off x="1822501" y="2499852"/>
            <a:ext cx="8546998" cy="2246769"/>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defTabSz="457200">
              <a:lnSpc>
                <a:spcPct val="100000"/>
              </a:lnSpc>
              <a:spcBef>
                <a:spcPts val="0"/>
              </a:spcBef>
              <a:defRPr/>
            </a:pPr>
            <a:r>
              <a:rPr lang="en-US" sz="2800" b="1" dirty="0">
                <a:solidFill>
                  <a:srgbClr val="006498"/>
                </a:solidFill>
                <a:latin typeface="+mn-lt"/>
                <a:ea typeface="+mn-ea"/>
                <a:cs typeface="+mn-cs"/>
              </a:rPr>
              <a:t>THANK YOU. </a:t>
            </a:r>
            <a:br>
              <a:rPr lang="en-US" sz="2800" b="1" dirty="0">
                <a:solidFill>
                  <a:srgbClr val="006498"/>
                </a:solidFill>
                <a:latin typeface="+mn-lt"/>
                <a:ea typeface="+mn-ea"/>
                <a:cs typeface="+mn-cs"/>
              </a:rPr>
            </a:br>
            <a:r>
              <a:rPr lang="en-US" sz="2800" b="1" dirty="0">
                <a:solidFill>
                  <a:srgbClr val="006498"/>
                </a:solidFill>
                <a:latin typeface="+mn-lt"/>
                <a:ea typeface="+mn-ea"/>
                <a:cs typeface="+mn-cs"/>
              </a:rPr>
              <a:t>Task 2 is now complete with Workshop #2.</a:t>
            </a:r>
            <a:br>
              <a:rPr lang="en-US" sz="2800" b="1" dirty="0">
                <a:solidFill>
                  <a:srgbClr val="006498"/>
                </a:solidFill>
                <a:latin typeface="+mn-lt"/>
                <a:ea typeface="+mn-ea"/>
                <a:cs typeface="+mn-cs"/>
              </a:rPr>
            </a:br>
            <a:br>
              <a:rPr lang="en-US" sz="2800" b="1" dirty="0">
                <a:solidFill>
                  <a:srgbClr val="006498"/>
                </a:solidFill>
                <a:latin typeface="+mn-lt"/>
                <a:ea typeface="+mn-ea"/>
                <a:cs typeface="+mn-cs"/>
              </a:rPr>
            </a:br>
            <a:r>
              <a:rPr lang="en-US" sz="2800" b="1" dirty="0">
                <a:solidFill>
                  <a:srgbClr val="006498"/>
                </a:solidFill>
                <a:latin typeface="+mn-lt"/>
                <a:ea typeface="+mn-ea"/>
                <a:cs typeface="+mn-cs"/>
              </a:rPr>
              <a:t>We will meet again as a DEI Working Group for the strategic sessions under Task 4. </a:t>
            </a:r>
          </a:p>
        </p:txBody>
      </p:sp>
      <p:sp>
        <p:nvSpPr>
          <p:cNvPr id="2" name="Slide Number Placeholder 1">
            <a:extLst>
              <a:ext uri="{FF2B5EF4-FFF2-40B4-BE49-F238E27FC236}">
                <a16:creationId xmlns:a16="http://schemas.microsoft.com/office/drawing/2014/main" id="{B735D3B7-876E-453D-8760-E704A0E3063B}"/>
              </a:ext>
            </a:extLst>
          </p:cNvPr>
          <p:cNvSpPr>
            <a:spLocks noGrp="1"/>
          </p:cNvSpPr>
          <p:nvPr>
            <p:ph type="sldNum" sz="quarter" idx="12"/>
          </p:nvPr>
        </p:nvSpPr>
        <p:spPr>
          <a:xfrm>
            <a:off x="8459429" y="6272462"/>
            <a:ext cx="2057400" cy="365125"/>
          </a:xfrm>
        </p:spPr>
        <p:txBody>
          <a:bodyPr/>
          <a:lstStyle/>
          <a:p>
            <a:pPr defTabSz="457200"/>
            <a:fld id="{A2F44F75-DC1B-48B6-978B-F5FB052A2076}" type="slidenum">
              <a:rPr lang="en-US">
                <a:solidFill>
                  <a:prstClr val="black"/>
                </a:solidFill>
                <a:latin typeface="Calibri" panose="020F0502020204030204"/>
              </a:rPr>
              <a:pPr defTabSz="457200"/>
              <a:t>31</a:t>
            </a:fld>
            <a:endParaRPr lang="en-US" dirty="0">
              <a:solidFill>
                <a:prstClr val="black"/>
              </a:solidFill>
              <a:latin typeface="Calibri" panose="020F0502020204030204"/>
            </a:endParaRPr>
          </a:p>
        </p:txBody>
      </p:sp>
    </p:spTree>
    <p:extLst>
      <p:ext uri="{BB962C8B-B14F-4D97-AF65-F5344CB8AC3E}">
        <p14:creationId xmlns:p14="http://schemas.microsoft.com/office/powerpoint/2010/main" val="25089150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C7C3940-A422-4EAB-BB99-BC65538BE563}"/>
              </a:ext>
            </a:extLst>
          </p:cNvPr>
          <p:cNvSpPr txBox="1">
            <a:spLocks noGrp="1"/>
          </p:cNvSpPr>
          <p:nvPr>
            <p:ph type="title" idx="4294967295"/>
          </p:nvPr>
        </p:nvSpPr>
        <p:spPr>
          <a:xfrm>
            <a:off x="2340077" y="2576052"/>
            <a:ext cx="7148052" cy="2246769"/>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defTabSz="457200">
              <a:lnSpc>
                <a:spcPct val="100000"/>
              </a:lnSpc>
              <a:spcBef>
                <a:spcPts val="0"/>
              </a:spcBef>
              <a:defRPr/>
            </a:pPr>
            <a:r>
              <a:rPr lang="en-US" sz="2800" b="1" dirty="0">
                <a:solidFill>
                  <a:srgbClr val="006498"/>
                </a:solidFill>
                <a:latin typeface="+mn-lt"/>
                <a:ea typeface="+mn-ea"/>
                <a:cs typeface="+mn-cs"/>
              </a:rPr>
              <a:t>WORKSHOP #2.</a:t>
            </a:r>
            <a:br>
              <a:rPr lang="en-US" sz="2800" b="1" dirty="0">
                <a:solidFill>
                  <a:srgbClr val="006498"/>
                </a:solidFill>
                <a:latin typeface="+mn-lt"/>
                <a:ea typeface="+mn-ea"/>
                <a:cs typeface="+mn-cs"/>
              </a:rPr>
            </a:br>
            <a:r>
              <a:rPr lang="en-US" sz="2800" b="1" dirty="0">
                <a:solidFill>
                  <a:srgbClr val="006498"/>
                </a:solidFill>
                <a:latin typeface="+mn-lt"/>
                <a:ea typeface="+mn-ea"/>
                <a:cs typeface="+mn-cs"/>
              </a:rPr>
              <a:t> </a:t>
            </a:r>
            <a:br>
              <a:rPr lang="en-US" sz="2800" b="1" dirty="0">
                <a:solidFill>
                  <a:srgbClr val="006498"/>
                </a:solidFill>
                <a:latin typeface="+mn-lt"/>
                <a:ea typeface="+mn-ea"/>
                <a:cs typeface="+mn-cs"/>
              </a:rPr>
            </a:br>
            <a:r>
              <a:rPr lang="en-US" sz="2800" b="1" dirty="0">
                <a:solidFill>
                  <a:srgbClr val="006498"/>
                </a:solidFill>
                <a:latin typeface="+mn-lt"/>
                <a:ea typeface="+mn-ea"/>
                <a:cs typeface="+mn-cs"/>
              </a:rPr>
              <a:t>REFERENCE MATERIALS</a:t>
            </a:r>
            <a:br>
              <a:rPr lang="en-US" sz="2800" b="1" dirty="0">
                <a:solidFill>
                  <a:srgbClr val="006498"/>
                </a:solidFill>
                <a:latin typeface="+mn-lt"/>
                <a:ea typeface="+mn-ea"/>
                <a:cs typeface="+mn-cs"/>
              </a:rPr>
            </a:br>
            <a:br>
              <a:rPr lang="en-US" sz="2800" b="1" dirty="0">
                <a:solidFill>
                  <a:srgbClr val="006498"/>
                </a:solidFill>
                <a:latin typeface="+mn-lt"/>
                <a:ea typeface="+mn-ea"/>
                <a:cs typeface="+mn-cs"/>
              </a:rPr>
            </a:br>
            <a:r>
              <a:rPr lang="en-US" sz="2800" b="1" dirty="0">
                <a:solidFill>
                  <a:srgbClr val="006498"/>
                </a:solidFill>
                <a:latin typeface="+mn-lt"/>
                <a:ea typeface="+mn-ea"/>
                <a:cs typeface="+mn-cs"/>
              </a:rPr>
              <a:t>We will not cover these materials today.</a:t>
            </a:r>
          </a:p>
        </p:txBody>
      </p:sp>
      <p:sp>
        <p:nvSpPr>
          <p:cNvPr id="2" name="Slide Number Placeholder 1">
            <a:extLst>
              <a:ext uri="{FF2B5EF4-FFF2-40B4-BE49-F238E27FC236}">
                <a16:creationId xmlns:a16="http://schemas.microsoft.com/office/drawing/2014/main" id="{B735D3B7-876E-453D-8760-E704A0E3063B}"/>
              </a:ext>
            </a:extLst>
          </p:cNvPr>
          <p:cNvSpPr>
            <a:spLocks noGrp="1"/>
          </p:cNvSpPr>
          <p:nvPr>
            <p:ph type="sldNum" sz="quarter" idx="12"/>
          </p:nvPr>
        </p:nvSpPr>
        <p:spPr>
          <a:xfrm>
            <a:off x="8459429" y="6272462"/>
            <a:ext cx="2057400" cy="365125"/>
          </a:xfrm>
        </p:spPr>
        <p:txBody>
          <a:bodyPr/>
          <a:lstStyle/>
          <a:p>
            <a:pPr defTabSz="457200"/>
            <a:fld id="{A2F44F75-DC1B-48B6-978B-F5FB052A2076}" type="slidenum">
              <a:rPr lang="en-US">
                <a:solidFill>
                  <a:prstClr val="black"/>
                </a:solidFill>
                <a:latin typeface="Calibri" panose="020F0502020204030204"/>
              </a:rPr>
              <a:pPr defTabSz="457200"/>
              <a:t>32</a:t>
            </a:fld>
            <a:endParaRPr lang="en-US" dirty="0">
              <a:solidFill>
                <a:prstClr val="black"/>
              </a:solidFill>
              <a:latin typeface="Calibri" panose="020F0502020204030204"/>
            </a:endParaRPr>
          </a:p>
        </p:txBody>
      </p:sp>
    </p:spTree>
    <p:extLst>
      <p:ext uri="{BB962C8B-B14F-4D97-AF65-F5344CB8AC3E}">
        <p14:creationId xmlns:p14="http://schemas.microsoft.com/office/powerpoint/2010/main" val="398813972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4100C2F-E646-4D5C-9352-58B0435591C2}"/>
              </a:ext>
              <a:ext uri="{C183D7F6-B498-43B3-948B-1728B52AA6E4}">
                <adec:decorative xmlns:adec="http://schemas.microsoft.com/office/drawing/2017/decorative" val="1"/>
              </a:ext>
            </a:extLst>
          </p:cNvPr>
          <p:cNvSpPr/>
          <p:nvPr/>
        </p:nvSpPr>
        <p:spPr>
          <a:xfrm>
            <a:off x="226243" y="6595394"/>
            <a:ext cx="11708091" cy="79574"/>
          </a:xfrm>
          <a:prstGeom prst="rect">
            <a:avLst/>
          </a:prstGeom>
          <a:solidFill>
            <a:srgbClr val="86AB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defRPr/>
            </a:pPr>
            <a:endParaRPr lang="en-US" sz="1350" dirty="0">
              <a:solidFill>
                <a:srgbClr val="FFFFFF"/>
              </a:solidFill>
              <a:latin typeface="Calibri" panose="020F0502020204030204"/>
            </a:endParaRPr>
          </a:p>
        </p:txBody>
      </p:sp>
      <p:sp>
        <p:nvSpPr>
          <p:cNvPr id="10" name="Title 9">
            <a:extLst>
              <a:ext uri="{FF2B5EF4-FFF2-40B4-BE49-F238E27FC236}">
                <a16:creationId xmlns:a16="http://schemas.microsoft.com/office/drawing/2014/main" id="{26D42CDD-C51B-44FD-81D4-0C9E31EAB3EC}"/>
              </a:ext>
            </a:extLst>
          </p:cNvPr>
          <p:cNvSpPr>
            <a:spLocks noGrp="1"/>
          </p:cNvSpPr>
          <p:nvPr>
            <p:ph type="ctrTitle"/>
          </p:nvPr>
        </p:nvSpPr>
        <p:spPr>
          <a:xfrm>
            <a:off x="226243" y="183033"/>
            <a:ext cx="11811786" cy="499621"/>
          </a:xfrm>
          <a:prstGeom prst="rect">
            <a:avLst/>
          </a:prstGeom>
          <a:solidFill>
            <a:srgbClr val="006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l"/>
            <a:r>
              <a:rPr lang="en-US" sz="1800" b="1" dirty="0">
                <a:latin typeface="Arial" panose="020B0604020202020204" pitchFamily="34" charset="0"/>
                <a:cs typeface="Arial" panose="020B0604020202020204" pitchFamily="34" charset="0"/>
              </a:rPr>
              <a:t> WELCOME TO WORKSHOP #2 (WORKSHOP SCHEDULE OUTLINED BELOW)</a:t>
            </a:r>
          </a:p>
        </p:txBody>
      </p:sp>
      <p:sp>
        <p:nvSpPr>
          <p:cNvPr id="12" name="TextBox 11">
            <a:extLst>
              <a:ext uri="{FF2B5EF4-FFF2-40B4-BE49-F238E27FC236}">
                <a16:creationId xmlns:a16="http://schemas.microsoft.com/office/drawing/2014/main" id="{867F1C54-52D7-489C-AAA0-79F6424B2A3E}"/>
              </a:ext>
            </a:extLst>
          </p:cNvPr>
          <p:cNvSpPr txBox="1"/>
          <p:nvPr/>
        </p:nvSpPr>
        <p:spPr>
          <a:xfrm>
            <a:off x="1721410" y="6341850"/>
            <a:ext cx="4226673" cy="215444"/>
          </a:xfrm>
          <a:prstGeom prst="rect">
            <a:avLst/>
          </a:prstGeom>
          <a:noFill/>
        </p:spPr>
        <p:txBody>
          <a:bodyPr wrap="square" rtlCol="0">
            <a:spAutoFit/>
          </a:bodyPr>
          <a:lstStyle/>
          <a:p>
            <a:pPr defTabSz="457200"/>
            <a:r>
              <a:rPr lang="en-US" sz="800" b="1" dirty="0">
                <a:solidFill>
                  <a:srgbClr val="E7E6E6">
                    <a:lumMod val="50000"/>
                  </a:srgbClr>
                </a:solidFill>
                <a:latin typeface="Calibri" panose="020F0502020204030204"/>
              </a:rPr>
              <a:t>Proprietary and Confidential </a:t>
            </a:r>
          </a:p>
        </p:txBody>
      </p:sp>
      <p:pic>
        <p:nvPicPr>
          <p:cNvPr id="14" name="Picture 13">
            <a:extLst>
              <a:ext uri="{FF2B5EF4-FFF2-40B4-BE49-F238E27FC236}">
                <a16:creationId xmlns:a16="http://schemas.microsoft.com/office/drawing/2014/main" id="{074DB02F-9245-4270-A154-618F9194B6B2}"/>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6953839" y="6420615"/>
            <a:ext cx="2822924" cy="112844"/>
          </a:xfrm>
          <a:prstGeom prst="rect">
            <a:avLst/>
          </a:prstGeom>
        </p:spPr>
      </p:pic>
      <p:sp>
        <p:nvSpPr>
          <p:cNvPr id="3" name="Slide Number Placeholder 2">
            <a:extLst>
              <a:ext uri="{FF2B5EF4-FFF2-40B4-BE49-F238E27FC236}">
                <a16:creationId xmlns:a16="http://schemas.microsoft.com/office/drawing/2014/main" id="{3A8EF9CB-9C35-4875-96CE-89420B45187F}"/>
              </a:ext>
            </a:extLst>
          </p:cNvPr>
          <p:cNvSpPr>
            <a:spLocks noGrp="1"/>
          </p:cNvSpPr>
          <p:nvPr>
            <p:ph type="sldNum" sz="quarter" idx="12"/>
          </p:nvPr>
        </p:nvSpPr>
        <p:spPr>
          <a:xfrm>
            <a:off x="8413191" y="6294618"/>
            <a:ext cx="2057400" cy="365125"/>
          </a:xfrm>
        </p:spPr>
        <p:txBody>
          <a:bodyPr/>
          <a:lstStyle/>
          <a:p>
            <a:pPr defTabSz="457200"/>
            <a:fld id="{A2F44F75-DC1B-48B6-978B-F5FB052A2076}" type="slidenum">
              <a:rPr lang="en-US">
                <a:solidFill>
                  <a:prstClr val="black"/>
                </a:solidFill>
                <a:latin typeface="Calibri" panose="020F0502020204030204"/>
              </a:rPr>
              <a:pPr defTabSz="457200"/>
              <a:t>33</a:t>
            </a:fld>
            <a:endParaRPr lang="en-US" dirty="0">
              <a:solidFill>
                <a:prstClr val="black"/>
              </a:solidFill>
              <a:latin typeface="Calibri" panose="020F0502020204030204"/>
            </a:endParaRPr>
          </a:p>
        </p:txBody>
      </p:sp>
      <p:sp>
        <p:nvSpPr>
          <p:cNvPr id="13" name="TextBox 12">
            <a:extLst>
              <a:ext uri="{FF2B5EF4-FFF2-40B4-BE49-F238E27FC236}">
                <a16:creationId xmlns:a16="http://schemas.microsoft.com/office/drawing/2014/main" id="{4DE54B0B-8DAC-4540-99D3-C1DDAE71160F}"/>
              </a:ext>
            </a:extLst>
          </p:cNvPr>
          <p:cNvSpPr txBox="1"/>
          <p:nvPr/>
        </p:nvSpPr>
        <p:spPr>
          <a:xfrm>
            <a:off x="226243" y="866927"/>
            <a:ext cx="11518082" cy="5324535"/>
          </a:xfrm>
          <a:prstGeom prst="rect">
            <a:avLst/>
          </a:prstGeom>
          <a:noFill/>
        </p:spPr>
        <p:txBody>
          <a:bodyPr wrap="square">
            <a:spAutoFit/>
          </a:bodyPr>
          <a:lstStyle/>
          <a:p>
            <a:pPr defTabSz="457200"/>
            <a:r>
              <a:rPr lang="en-US" sz="2000" b="1" u="sng" dirty="0">
                <a:solidFill>
                  <a:prstClr val="black"/>
                </a:solidFill>
                <a:latin typeface="Calibri" panose="020F0502020204030204"/>
              </a:rPr>
              <a:t>Workshop #1.  </a:t>
            </a:r>
          </a:p>
          <a:p>
            <a:pPr defTabSz="457200"/>
            <a:r>
              <a:rPr lang="en-US" sz="2000" dirty="0">
                <a:solidFill>
                  <a:prstClr val="black"/>
                </a:solidFill>
                <a:latin typeface="Calibri" panose="020F0502020204030204"/>
              </a:rPr>
              <a:t>Prioritize leadership development; and prioritize operationalization and implementation of advisory board practices.</a:t>
            </a:r>
          </a:p>
          <a:p>
            <a:pPr defTabSz="457200"/>
            <a:r>
              <a:rPr lang="en-US" sz="2000" b="1" dirty="0">
                <a:solidFill>
                  <a:prstClr val="black"/>
                </a:solidFill>
                <a:latin typeface="Calibri" panose="020F0502020204030204"/>
              </a:rPr>
              <a:t>Audience: DEI Working Group </a:t>
            </a:r>
          </a:p>
          <a:p>
            <a:pPr defTabSz="457200"/>
            <a:r>
              <a:rPr lang="en-US" sz="2000" dirty="0">
                <a:solidFill>
                  <a:prstClr val="black"/>
                </a:solidFill>
                <a:latin typeface="Calibri" panose="020F0502020204030204"/>
              </a:rPr>
              <a:t>Date: August 2, 2021</a:t>
            </a:r>
          </a:p>
          <a:p>
            <a:pPr defTabSz="457200"/>
            <a:endParaRPr lang="en-US" sz="2000" b="1" dirty="0">
              <a:solidFill>
                <a:prstClr val="black"/>
              </a:solidFill>
              <a:latin typeface="Calibri" panose="020F0502020204030204"/>
            </a:endParaRPr>
          </a:p>
          <a:p>
            <a:pPr defTabSz="457200"/>
            <a:r>
              <a:rPr lang="en-US" sz="2000" b="1" u="sng" dirty="0">
                <a:solidFill>
                  <a:prstClr val="black"/>
                </a:solidFill>
                <a:latin typeface="Calibri" panose="020F0502020204030204"/>
              </a:rPr>
              <a:t>Workshop #2. WE ARE HERE NOW. </a:t>
            </a:r>
          </a:p>
          <a:p>
            <a:pPr defTabSz="457200"/>
            <a:r>
              <a:rPr lang="en-US" sz="2000" dirty="0">
                <a:solidFill>
                  <a:prstClr val="black"/>
                </a:solidFill>
                <a:latin typeface="Calibri" panose="020F0502020204030204"/>
              </a:rPr>
              <a:t>Provide concrete tools and strategies; develop key DEI tools (examples: equity impact analysis tool, equity-infused agenda, equity-infused charter). </a:t>
            </a:r>
          </a:p>
          <a:p>
            <a:pPr defTabSz="457200"/>
            <a:r>
              <a:rPr lang="en-US" sz="2000" b="1" dirty="0">
                <a:solidFill>
                  <a:prstClr val="black"/>
                </a:solidFill>
                <a:latin typeface="Calibri" panose="020F0502020204030204"/>
              </a:rPr>
              <a:t>Audience: DEI Working Group </a:t>
            </a:r>
          </a:p>
          <a:p>
            <a:pPr defTabSz="457200"/>
            <a:r>
              <a:rPr lang="en-US" sz="2000" dirty="0">
                <a:solidFill>
                  <a:prstClr val="black"/>
                </a:solidFill>
                <a:latin typeface="Calibri" panose="020F0502020204030204"/>
              </a:rPr>
              <a:t>Date: September 2, 2021</a:t>
            </a:r>
          </a:p>
          <a:p>
            <a:pPr defTabSz="457200"/>
            <a:endParaRPr lang="en-US" sz="2000" b="1" u="sng" dirty="0">
              <a:solidFill>
                <a:prstClr val="black"/>
              </a:solidFill>
              <a:latin typeface="Calibri" panose="020F0502020204030204"/>
            </a:endParaRPr>
          </a:p>
          <a:p>
            <a:pPr defTabSz="457200"/>
            <a:r>
              <a:rPr lang="en-US" sz="2000" b="1" u="sng" dirty="0">
                <a:solidFill>
                  <a:prstClr val="black"/>
                </a:solidFill>
                <a:latin typeface="Calibri" panose="020F0502020204030204"/>
              </a:rPr>
              <a:t>Workshop #3. </a:t>
            </a:r>
          </a:p>
          <a:p>
            <a:pPr defTabSz="457200"/>
            <a:r>
              <a:rPr lang="en-US" sz="2000" dirty="0">
                <a:solidFill>
                  <a:prstClr val="black"/>
                </a:solidFill>
                <a:latin typeface="Calibri" panose="020F0502020204030204"/>
                <a:ea typeface="Calibri" panose="020F0502020204030204" pitchFamily="34" charset="0"/>
                <a:cs typeface="Times New Roman" panose="02020603050405020304" pitchFamily="18" charset="0"/>
              </a:rPr>
              <a:t>Assist in ability to evaluate SRC's effectiveness; establish benchmarks and metrics for SRC to self-evaluate; and develop operationalizing DEI tool. </a:t>
            </a:r>
          </a:p>
          <a:p>
            <a:pPr defTabSz="457200"/>
            <a:r>
              <a:rPr lang="en-US" sz="2000" b="1" dirty="0">
                <a:solidFill>
                  <a:prstClr val="black"/>
                </a:solidFill>
                <a:latin typeface="Calibri" panose="020F0502020204030204"/>
              </a:rPr>
              <a:t>Audience:  SRC Full Board </a:t>
            </a:r>
          </a:p>
          <a:p>
            <a:pPr defTabSz="457200"/>
            <a:r>
              <a:rPr lang="en-US" sz="2000" dirty="0">
                <a:solidFill>
                  <a:prstClr val="black"/>
                </a:solidFill>
                <a:latin typeface="Calibri" panose="020F0502020204030204"/>
              </a:rPr>
              <a:t>Date: September 23, 2021</a:t>
            </a:r>
          </a:p>
        </p:txBody>
      </p:sp>
    </p:spTree>
    <p:extLst>
      <p:ext uri="{BB962C8B-B14F-4D97-AF65-F5344CB8AC3E}">
        <p14:creationId xmlns:p14="http://schemas.microsoft.com/office/powerpoint/2010/main" val="11186841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4100C2F-E646-4D5C-9352-58B0435591C2}"/>
              </a:ext>
              <a:ext uri="{C183D7F6-B498-43B3-948B-1728B52AA6E4}">
                <adec:decorative xmlns:adec="http://schemas.microsoft.com/office/drawing/2017/decorative" val="1"/>
              </a:ext>
            </a:extLst>
          </p:cNvPr>
          <p:cNvSpPr/>
          <p:nvPr/>
        </p:nvSpPr>
        <p:spPr>
          <a:xfrm flipV="1">
            <a:off x="207389" y="6609825"/>
            <a:ext cx="11736372" cy="112845"/>
          </a:xfrm>
          <a:prstGeom prst="rect">
            <a:avLst/>
          </a:prstGeom>
          <a:solidFill>
            <a:srgbClr val="86AB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defRPr/>
            </a:pPr>
            <a:endParaRPr lang="en-US" sz="1350" dirty="0">
              <a:solidFill>
                <a:srgbClr val="FFFFFF"/>
              </a:solidFill>
              <a:latin typeface="Calibri" panose="020F0502020204030204"/>
            </a:endParaRPr>
          </a:p>
        </p:txBody>
      </p:sp>
      <p:sp>
        <p:nvSpPr>
          <p:cNvPr id="10" name="Title 9">
            <a:extLst>
              <a:ext uri="{FF2B5EF4-FFF2-40B4-BE49-F238E27FC236}">
                <a16:creationId xmlns:a16="http://schemas.microsoft.com/office/drawing/2014/main" id="{26D42CDD-C51B-44FD-81D4-0C9E31EAB3EC}"/>
              </a:ext>
            </a:extLst>
          </p:cNvPr>
          <p:cNvSpPr>
            <a:spLocks noGrp="1"/>
          </p:cNvSpPr>
          <p:nvPr>
            <p:ph type="ctrTitle"/>
          </p:nvPr>
        </p:nvSpPr>
        <p:spPr>
          <a:xfrm>
            <a:off x="207389" y="183033"/>
            <a:ext cx="11877773" cy="499621"/>
          </a:xfrm>
          <a:prstGeom prst="rect">
            <a:avLst/>
          </a:prstGeom>
          <a:solidFill>
            <a:srgbClr val="006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l"/>
            <a:r>
              <a:rPr lang="en-US" sz="1800" b="1" dirty="0">
                <a:latin typeface="Arial" panose="020B0604020202020204" pitchFamily="34" charset="0"/>
                <a:cs typeface="Arial" panose="020B0604020202020204" pitchFamily="34" charset="0"/>
              </a:rPr>
              <a:t>REFERENCE: ARTICLES AND MEASUREMENT TOOLS PROVIDED BY BCIL</a:t>
            </a:r>
          </a:p>
        </p:txBody>
      </p:sp>
      <p:sp>
        <p:nvSpPr>
          <p:cNvPr id="12" name="TextBox 11">
            <a:extLst>
              <a:ext uri="{FF2B5EF4-FFF2-40B4-BE49-F238E27FC236}">
                <a16:creationId xmlns:a16="http://schemas.microsoft.com/office/drawing/2014/main" id="{867F1C54-52D7-489C-AAA0-79F6424B2A3E}"/>
              </a:ext>
            </a:extLst>
          </p:cNvPr>
          <p:cNvSpPr txBox="1"/>
          <p:nvPr/>
        </p:nvSpPr>
        <p:spPr>
          <a:xfrm>
            <a:off x="1721410" y="6379950"/>
            <a:ext cx="4226673" cy="215444"/>
          </a:xfrm>
          <a:prstGeom prst="rect">
            <a:avLst/>
          </a:prstGeom>
          <a:noFill/>
        </p:spPr>
        <p:txBody>
          <a:bodyPr wrap="square" rtlCol="0">
            <a:spAutoFit/>
          </a:bodyPr>
          <a:lstStyle/>
          <a:p>
            <a:pPr defTabSz="457200"/>
            <a:r>
              <a:rPr lang="en-US" sz="800" b="1" dirty="0">
                <a:solidFill>
                  <a:srgbClr val="E7E6E6">
                    <a:lumMod val="50000"/>
                  </a:srgbClr>
                </a:solidFill>
                <a:latin typeface="Calibri" panose="020F0502020204030204"/>
              </a:rPr>
              <a:t>Proprietary and Confidential </a:t>
            </a:r>
          </a:p>
        </p:txBody>
      </p:sp>
      <p:pic>
        <p:nvPicPr>
          <p:cNvPr id="14" name="Picture 13">
            <a:extLst>
              <a:ext uri="{FF2B5EF4-FFF2-40B4-BE49-F238E27FC236}">
                <a16:creationId xmlns:a16="http://schemas.microsoft.com/office/drawing/2014/main" id="{074DB02F-9245-4270-A154-618F9194B6B2}"/>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6953839" y="6420615"/>
            <a:ext cx="2822924" cy="112844"/>
          </a:xfrm>
          <a:prstGeom prst="rect">
            <a:avLst/>
          </a:prstGeom>
        </p:spPr>
      </p:pic>
      <p:sp>
        <p:nvSpPr>
          <p:cNvPr id="2" name="Slide Number Placeholder 1">
            <a:extLst>
              <a:ext uri="{FF2B5EF4-FFF2-40B4-BE49-F238E27FC236}">
                <a16:creationId xmlns:a16="http://schemas.microsoft.com/office/drawing/2014/main" id="{808381FE-DC73-4A6F-9DD4-C3ED5AEA7CB7}"/>
              </a:ext>
            </a:extLst>
          </p:cNvPr>
          <p:cNvSpPr>
            <a:spLocks noGrp="1"/>
          </p:cNvSpPr>
          <p:nvPr>
            <p:ph type="sldNum" sz="quarter" idx="12"/>
          </p:nvPr>
        </p:nvSpPr>
        <p:spPr>
          <a:xfrm>
            <a:off x="8413191" y="6294475"/>
            <a:ext cx="2057400" cy="365125"/>
          </a:xfrm>
        </p:spPr>
        <p:txBody>
          <a:bodyPr/>
          <a:lstStyle/>
          <a:p>
            <a:pPr defTabSz="457200"/>
            <a:fld id="{A2F44F75-DC1B-48B6-978B-F5FB052A2076}" type="slidenum">
              <a:rPr lang="en-US">
                <a:solidFill>
                  <a:prstClr val="black"/>
                </a:solidFill>
                <a:latin typeface="Calibri" panose="020F0502020204030204"/>
              </a:rPr>
              <a:pPr defTabSz="457200"/>
              <a:t>34</a:t>
            </a:fld>
            <a:endParaRPr lang="en-US" dirty="0">
              <a:solidFill>
                <a:prstClr val="black"/>
              </a:solidFill>
              <a:latin typeface="Calibri" panose="020F0502020204030204"/>
            </a:endParaRPr>
          </a:p>
        </p:txBody>
      </p:sp>
      <p:sp>
        <p:nvSpPr>
          <p:cNvPr id="9" name="TextBox 8">
            <a:extLst>
              <a:ext uri="{FF2B5EF4-FFF2-40B4-BE49-F238E27FC236}">
                <a16:creationId xmlns:a16="http://schemas.microsoft.com/office/drawing/2014/main" id="{ABF15C40-AAFA-4A72-B635-EA99AA3ED7FF}"/>
              </a:ext>
            </a:extLst>
          </p:cNvPr>
          <p:cNvSpPr txBox="1"/>
          <p:nvPr/>
        </p:nvSpPr>
        <p:spPr>
          <a:xfrm>
            <a:off x="207389" y="969429"/>
            <a:ext cx="11343686" cy="5324535"/>
          </a:xfrm>
          <a:prstGeom prst="rect">
            <a:avLst/>
          </a:prstGeom>
          <a:noFill/>
        </p:spPr>
        <p:txBody>
          <a:bodyPr wrap="square">
            <a:spAutoFit/>
          </a:bodyPr>
          <a:lstStyle/>
          <a:p>
            <a:pPr marR="0">
              <a:spcBef>
                <a:spcPts val="0"/>
              </a:spcBef>
              <a:spcAft>
                <a:spcPts val="0"/>
              </a:spcAft>
            </a:pPr>
            <a:r>
              <a:rPr lang="en-US" sz="2000" b="1" u="sng" dirty="0">
                <a:effectLst/>
                <a:latin typeface="Calibri" panose="020F0502020204030204" pitchFamily="34" charset="0"/>
                <a:ea typeface="Calibri" panose="020F0502020204030204" pitchFamily="34" charset="0"/>
              </a:rPr>
              <a:t>BCIL would also like to share these additional tools to support your learning. </a:t>
            </a:r>
          </a:p>
          <a:p>
            <a:pPr marR="0">
              <a:spcBef>
                <a:spcPts val="0"/>
              </a:spcBef>
              <a:spcAft>
                <a:spcPts val="0"/>
              </a:spcAft>
            </a:pPr>
            <a:endParaRPr lang="en-US" sz="2000" dirty="0">
              <a:latin typeface="Calibri" panose="020F0502020204030204" pitchFamily="34" charset="0"/>
              <a:ea typeface="Calibri" panose="020F0502020204030204" pitchFamily="34" charset="0"/>
            </a:endParaRPr>
          </a:p>
          <a:p>
            <a:pPr marR="0">
              <a:spcBef>
                <a:spcPts val="0"/>
              </a:spcBef>
              <a:spcAft>
                <a:spcPts val="0"/>
              </a:spcAft>
            </a:pPr>
            <a:r>
              <a:rPr lang="en-US" sz="2000" u="sng" dirty="0">
                <a:effectLst/>
                <a:latin typeface="Calibri" panose="020F0502020204030204" pitchFamily="34" charset="0"/>
                <a:ea typeface="Calibri" panose="020F0502020204030204" pitchFamily="34" charset="0"/>
              </a:rPr>
              <a:t>National Organizations:  </a:t>
            </a:r>
          </a:p>
          <a:p>
            <a:pPr marL="342900" marR="0" indent="-342900">
              <a:spcBef>
                <a:spcPts val="0"/>
              </a:spcBef>
              <a:spcAft>
                <a:spcPts val="0"/>
              </a:spcAft>
              <a:buFont typeface="+mj-lt"/>
              <a:buAutoNum type="arabicPeriod"/>
            </a:pPr>
            <a:endParaRPr lang="en-US" sz="20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mj-lt"/>
              <a:buAutoNum type="arabicPeriod"/>
            </a:pPr>
            <a:r>
              <a:rPr lang="en-US" sz="2000" u="sng" dirty="0">
                <a:solidFill>
                  <a:srgbClr val="0563C1"/>
                </a:solidFill>
                <a:effectLst/>
                <a:latin typeface="Calibri" panose="020F0502020204030204" pitchFamily="34" charset="0"/>
                <a:ea typeface="Times New Roman" panose="02020603050405020304" pitchFamily="18" charset="0"/>
                <a:hlinkClick r:id="rId3"/>
              </a:rPr>
              <a:t>https://dei.extension.org/extension-resource/racial-equity-impact-assessment/</a:t>
            </a:r>
            <a:endParaRPr lang="en-US" sz="2000" dirty="0">
              <a:latin typeface="Calibri" panose="020F0502020204030204" pitchFamily="34" charset="0"/>
              <a:ea typeface="Times New Roman" panose="02020603050405020304" pitchFamily="18" charset="0"/>
            </a:endParaRPr>
          </a:p>
          <a:p>
            <a:pPr marL="342900" marR="0" lvl="0" indent="-342900">
              <a:spcBef>
                <a:spcPts val="0"/>
              </a:spcBef>
              <a:spcAft>
                <a:spcPts val="0"/>
              </a:spcAft>
              <a:buFont typeface="+mj-lt"/>
              <a:buAutoNum type="arabicPeriod"/>
            </a:pPr>
            <a:r>
              <a:rPr lang="en-US" sz="2000" u="sng" dirty="0">
                <a:solidFill>
                  <a:srgbClr val="0563C1"/>
                </a:solidFill>
                <a:effectLst/>
                <a:latin typeface="Calibri" panose="020F0502020204030204" pitchFamily="34" charset="0"/>
                <a:ea typeface="Times New Roman" panose="02020603050405020304" pitchFamily="18" charset="0"/>
                <a:hlinkClick r:id="rId4"/>
              </a:rPr>
              <a:t>https://www.raceforward.org/sites/default/files/RacialJusticeImpactAssessment_v5.pdf</a:t>
            </a:r>
            <a:endParaRPr lang="en-US" sz="2000" dirty="0">
              <a:effectLst/>
              <a:latin typeface="Calibri" panose="020F0502020204030204" pitchFamily="34" charset="0"/>
              <a:ea typeface="Calibri" panose="020F0502020204030204" pitchFamily="34" charset="0"/>
            </a:endParaRPr>
          </a:p>
          <a:p>
            <a:pPr marR="0">
              <a:spcBef>
                <a:spcPts val="0"/>
              </a:spcBef>
              <a:spcAft>
                <a:spcPts val="0"/>
              </a:spcAft>
            </a:pPr>
            <a:endParaRPr lang="en-US" sz="2000" dirty="0">
              <a:effectLst/>
              <a:latin typeface="Calibri" panose="020F0502020204030204" pitchFamily="34" charset="0"/>
              <a:ea typeface="Calibri" panose="020F0502020204030204" pitchFamily="34" charset="0"/>
            </a:endParaRPr>
          </a:p>
          <a:p>
            <a:pPr marR="0">
              <a:spcBef>
                <a:spcPts val="0"/>
              </a:spcBef>
              <a:spcAft>
                <a:spcPts val="0"/>
              </a:spcAft>
            </a:pPr>
            <a:r>
              <a:rPr lang="en-US" sz="2000" u="sng" dirty="0">
                <a:effectLst/>
                <a:latin typeface="Calibri" panose="020F0502020204030204" pitchFamily="34" charset="0"/>
                <a:ea typeface="Calibri" panose="020F0502020204030204" pitchFamily="34" charset="0"/>
              </a:rPr>
              <a:t>Boston Organizations:</a:t>
            </a:r>
          </a:p>
          <a:p>
            <a:pPr marL="342900" marR="0" lvl="0" indent="-342900">
              <a:spcBef>
                <a:spcPts val="0"/>
              </a:spcBef>
              <a:spcAft>
                <a:spcPts val="0"/>
              </a:spcAft>
              <a:buFont typeface="+mj-lt"/>
              <a:buAutoNum type="arabicPeriod"/>
            </a:pPr>
            <a:endParaRPr lang="en-US" sz="2000" u="sng" dirty="0">
              <a:solidFill>
                <a:srgbClr val="0563C1"/>
              </a:solidFill>
              <a:effectLst/>
              <a:latin typeface="Calibri" panose="020F0502020204030204" pitchFamily="34" charset="0"/>
              <a:ea typeface="Times New Roman" panose="02020603050405020304" pitchFamily="18" charset="0"/>
              <a:hlinkClick r:id="rId5"/>
            </a:endParaRPr>
          </a:p>
          <a:p>
            <a:pPr marL="342900" marR="0" lvl="0" indent="-342900">
              <a:spcBef>
                <a:spcPts val="0"/>
              </a:spcBef>
              <a:spcAft>
                <a:spcPts val="0"/>
              </a:spcAft>
              <a:buFont typeface="+mj-lt"/>
              <a:buAutoNum type="arabicPeriod"/>
            </a:pPr>
            <a:r>
              <a:rPr lang="en-US" sz="2000" u="sng" dirty="0">
                <a:solidFill>
                  <a:srgbClr val="0563C1"/>
                </a:solidFill>
                <a:effectLst/>
                <a:latin typeface="Calibri" panose="020F0502020204030204" pitchFamily="34" charset="0"/>
                <a:ea typeface="Times New Roman" panose="02020603050405020304" pitchFamily="18" charset="0"/>
                <a:hlinkClick r:id="rId5"/>
              </a:rPr>
              <a:t>https://www.tbf.org/-/media/tbf/reports-and-covers/2020/ywboston_facilitating_organizational_change_lessons-from-inclusionboston.pdf</a:t>
            </a:r>
            <a:r>
              <a:rPr lang="en-US" sz="2000" dirty="0">
                <a:effectLst/>
                <a:latin typeface="Calibri" panose="020F0502020204030204" pitchFamily="34" charset="0"/>
                <a:ea typeface="Times New Roman" panose="02020603050405020304" pitchFamily="18" charset="0"/>
              </a:rPr>
              <a:t> </a:t>
            </a:r>
            <a:endParaRPr lang="en-US" sz="2000" dirty="0">
              <a:latin typeface="Calibri" panose="020F0502020204030204" pitchFamily="34" charset="0"/>
              <a:ea typeface="Times New Roman" panose="02020603050405020304" pitchFamily="18" charset="0"/>
            </a:endParaRPr>
          </a:p>
          <a:p>
            <a:pPr marL="342900" marR="0" lvl="0" indent="-342900">
              <a:spcBef>
                <a:spcPts val="0"/>
              </a:spcBef>
              <a:spcAft>
                <a:spcPts val="0"/>
              </a:spcAft>
              <a:buFont typeface="+mj-lt"/>
              <a:buAutoNum type="arabicPeriod"/>
            </a:pPr>
            <a:r>
              <a:rPr lang="en-US" sz="2000" u="sng" dirty="0">
                <a:solidFill>
                  <a:srgbClr val="0563C1"/>
                </a:solidFill>
                <a:effectLst/>
                <a:latin typeface="Calibri" panose="020F0502020204030204" pitchFamily="34" charset="0"/>
                <a:ea typeface="Times New Roman" panose="02020603050405020304" pitchFamily="18" charset="0"/>
                <a:hlinkClick r:id="rId6"/>
              </a:rPr>
              <a:t>https://www.bcg.com/capabilities/diversity-inclusion/measuring-diversity-equity-inclusion</a:t>
            </a:r>
            <a:endParaRPr lang="en-US" sz="2000" dirty="0">
              <a:latin typeface="Calibri" panose="020F0502020204030204" pitchFamily="34" charset="0"/>
              <a:ea typeface="Times New Roman" panose="02020603050405020304" pitchFamily="18" charset="0"/>
            </a:endParaRPr>
          </a:p>
          <a:p>
            <a:pPr marL="342900" marR="0" lvl="0" indent="-342900">
              <a:spcBef>
                <a:spcPts val="0"/>
              </a:spcBef>
              <a:spcAft>
                <a:spcPts val="0"/>
              </a:spcAft>
              <a:buFont typeface="+mj-lt"/>
              <a:buAutoNum type="arabicPeriod"/>
            </a:pPr>
            <a:r>
              <a:rPr lang="en-US" sz="2000" u="sng" dirty="0">
                <a:solidFill>
                  <a:srgbClr val="0563C1"/>
                </a:solidFill>
                <a:effectLst/>
                <a:latin typeface="Calibri" panose="020F0502020204030204" pitchFamily="34" charset="0"/>
                <a:ea typeface="Times New Roman" panose="02020603050405020304" pitchFamily="18" charset="0"/>
                <a:hlinkClick r:id="rId7"/>
              </a:rPr>
              <a:t>https://www.ywboston.org/our-work/dei-services/</a:t>
            </a:r>
            <a:endParaRPr lang="en-US" sz="2000" dirty="0">
              <a:effectLst/>
              <a:latin typeface="Calibri" panose="020F0502020204030204" pitchFamily="34" charset="0"/>
              <a:ea typeface="Calibri" panose="020F0502020204030204" pitchFamily="34" charset="0"/>
            </a:endParaRPr>
          </a:p>
          <a:p>
            <a:pPr marR="0">
              <a:spcBef>
                <a:spcPts val="0"/>
              </a:spcBef>
              <a:spcAft>
                <a:spcPts val="0"/>
              </a:spcAft>
            </a:pPr>
            <a:endParaRPr lang="en-US" sz="2000" dirty="0">
              <a:latin typeface="Calibri" panose="020F0502020204030204" pitchFamily="34" charset="0"/>
              <a:ea typeface="Calibri" panose="020F0502020204030204" pitchFamily="34" charset="0"/>
            </a:endParaRPr>
          </a:p>
          <a:p>
            <a:pPr marR="0">
              <a:spcBef>
                <a:spcPts val="0"/>
              </a:spcBef>
              <a:spcAft>
                <a:spcPts val="0"/>
              </a:spcAft>
            </a:pPr>
            <a:r>
              <a:rPr lang="en-US" sz="2000" u="sng" dirty="0">
                <a:effectLst/>
                <a:latin typeface="Calibri" panose="020F0502020204030204" pitchFamily="34" charset="0"/>
                <a:ea typeface="Calibri" panose="020F0502020204030204" pitchFamily="34" charset="0"/>
              </a:rPr>
              <a:t>Boston Medical Center DEI 2020 Year-in-Review</a:t>
            </a:r>
            <a:r>
              <a:rPr lang="en-US" sz="2000" u="sng" dirty="0">
                <a:latin typeface="Calibri" panose="020F0502020204030204" pitchFamily="34" charset="0"/>
                <a:ea typeface="Calibri" panose="020F0502020204030204" pitchFamily="34" charset="0"/>
              </a:rPr>
              <a:t>, follow the link: </a:t>
            </a:r>
            <a:r>
              <a:rPr lang="en-US" sz="2000" dirty="0">
                <a:effectLst/>
                <a:latin typeface="Calibri" panose="020F0502020204030204" pitchFamily="34" charset="0"/>
                <a:ea typeface="Calibri" panose="020F0502020204030204" pitchFamily="34" charset="0"/>
                <a:hlinkClick r:id="rId8"/>
              </a:rPr>
              <a:t>https://www.bmc.org/sites/default/files/documents/2020-DEI-Year-in-Review-Digital_v5.pdf</a:t>
            </a:r>
            <a:endParaRPr lang="en-US" sz="20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20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97717298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735D3B7-876E-453D-8760-E704A0E3063B}"/>
              </a:ext>
            </a:extLst>
          </p:cNvPr>
          <p:cNvSpPr>
            <a:spLocks noGrp="1"/>
          </p:cNvSpPr>
          <p:nvPr>
            <p:ph type="sldNum" sz="quarter" idx="12"/>
          </p:nvPr>
        </p:nvSpPr>
        <p:spPr>
          <a:xfrm>
            <a:off x="8459429" y="6272462"/>
            <a:ext cx="2057400" cy="365125"/>
          </a:xfrm>
        </p:spPr>
        <p:txBody>
          <a:bodyPr/>
          <a:lstStyle/>
          <a:p>
            <a:pPr defTabSz="457200"/>
            <a:fld id="{A2F44F75-DC1B-48B6-978B-F5FB052A2076}" type="slidenum">
              <a:rPr lang="en-US">
                <a:solidFill>
                  <a:prstClr val="black"/>
                </a:solidFill>
                <a:latin typeface="Calibri" panose="020F0502020204030204"/>
              </a:rPr>
              <a:pPr defTabSz="457200"/>
              <a:t>35</a:t>
            </a:fld>
            <a:endParaRPr lang="en-US" dirty="0">
              <a:solidFill>
                <a:prstClr val="black"/>
              </a:solidFill>
              <a:latin typeface="Calibri" panose="020F0502020204030204"/>
            </a:endParaRPr>
          </a:p>
        </p:txBody>
      </p:sp>
      <p:sp>
        <p:nvSpPr>
          <p:cNvPr id="4" name="Title 2">
            <a:extLst>
              <a:ext uri="{FF2B5EF4-FFF2-40B4-BE49-F238E27FC236}">
                <a16:creationId xmlns:a16="http://schemas.microsoft.com/office/drawing/2014/main" id="{32EE3FFC-00D9-4142-AF3D-3578ADDC24E8}"/>
              </a:ext>
            </a:extLst>
          </p:cNvPr>
          <p:cNvSpPr txBox="1">
            <a:spLocks/>
          </p:cNvSpPr>
          <p:nvPr/>
        </p:nvSpPr>
        <p:spPr>
          <a:xfrm>
            <a:off x="175674" y="1619617"/>
            <a:ext cx="11840651" cy="3939540"/>
          </a:xfrm>
          <a:prstGeom prst="rect">
            <a:avLst/>
          </a:prstGeom>
          <a:solidFill>
            <a:schemeClr val="accent4"/>
          </a:solidFill>
          <a:ln w="38100">
            <a:solidFill>
              <a:schemeClr val="tx1"/>
            </a:solid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defTabSz="457200">
              <a:lnSpc>
                <a:spcPct val="100000"/>
              </a:lnSpc>
              <a:spcBef>
                <a:spcPts val="0"/>
              </a:spcBef>
              <a:defRPr/>
            </a:pPr>
            <a:endParaRPr lang="en-US" sz="5000" b="1" dirty="0">
              <a:latin typeface="+mn-lt"/>
              <a:ea typeface="+mn-ea"/>
              <a:cs typeface="+mn-cs"/>
            </a:endParaRPr>
          </a:p>
          <a:p>
            <a:pPr algn="ctr" defTabSz="457200">
              <a:lnSpc>
                <a:spcPct val="100000"/>
              </a:lnSpc>
              <a:spcBef>
                <a:spcPts val="0"/>
              </a:spcBef>
              <a:defRPr/>
            </a:pPr>
            <a:endParaRPr lang="en-US" sz="5000" b="1" dirty="0">
              <a:latin typeface="+mn-lt"/>
              <a:ea typeface="+mn-ea"/>
              <a:cs typeface="+mn-cs"/>
            </a:endParaRPr>
          </a:p>
          <a:p>
            <a:pPr algn="ctr" defTabSz="457200">
              <a:lnSpc>
                <a:spcPct val="100000"/>
              </a:lnSpc>
              <a:spcBef>
                <a:spcPts val="0"/>
              </a:spcBef>
              <a:defRPr/>
            </a:pPr>
            <a:r>
              <a:rPr lang="en-US" sz="5000" b="1" dirty="0">
                <a:latin typeface="+mn-lt"/>
                <a:ea typeface="+mn-ea"/>
                <a:cs typeface="+mn-cs"/>
              </a:rPr>
              <a:t>DIVERSITY, EQUITY, AND INCLUSION</a:t>
            </a:r>
          </a:p>
          <a:p>
            <a:pPr algn="ctr" defTabSz="457200">
              <a:lnSpc>
                <a:spcPct val="100000"/>
              </a:lnSpc>
              <a:spcBef>
                <a:spcPts val="0"/>
              </a:spcBef>
              <a:defRPr/>
            </a:pPr>
            <a:endParaRPr lang="en-US" sz="5000" b="1" dirty="0">
              <a:latin typeface="+mn-lt"/>
              <a:ea typeface="+mn-ea"/>
              <a:cs typeface="+mn-cs"/>
            </a:endParaRPr>
          </a:p>
          <a:p>
            <a:pPr algn="ctr" defTabSz="457200">
              <a:lnSpc>
                <a:spcPct val="100000"/>
              </a:lnSpc>
              <a:spcBef>
                <a:spcPts val="0"/>
              </a:spcBef>
              <a:defRPr/>
            </a:pPr>
            <a:endParaRPr lang="en-US" sz="5000" b="1" dirty="0">
              <a:latin typeface="+mn-lt"/>
              <a:ea typeface="+mn-ea"/>
              <a:cs typeface="+mn-cs"/>
            </a:endParaRPr>
          </a:p>
        </p:txBody>
      </p:sp>
    </p:spTree>
    <p:extLst>
      <p:ext uri="{BB962C8B-B14F-4D97-AF65-F5344CB8AC3E}">
        <p14:creationId xmlns:p14="http://schemas.microsoft.com/office/powerpoint/2010/main" val="32297647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4100C2F-E646-4D5C-9352-58B0435591C2}"/>
              </a:ext>
              <a:ext uri="{C183D7F6-B498-43B3-948B-1728B52AA6E4}">
                <adec:decorative xmlns:adec="http://schemas.microsoft.com/office/drawing/2017/decorative" val="1"/>
              </a:ext>
            </a:extLst>
          </p:cNvPr>
          <p:cNvSpPr/>
          <p:nvPr/>
        </p:nvSpPr>
        <p:spPr>
          <a:xfrm>
            <a:off x="141403" y="6629248"/>
            <a:ext cx="11736370" cy="92286"/>
          </a:xfrm>
          <a:prstGeom prst="rect">
            <a:avLst/>
          </a:prstGeom>
          <a:solidFill>
            <a:srgbClr val="86AB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defRPr/>
            </a:pPr>
            <a:endParaRPr lang="en-US" sz="1350" dirty="0">
              <a:solidFill>
                <a:srgbClr val="FFFFFF"/>
              </a:solidFill>
              <a:latin typeface="Calibri" panose="020F0502020204030204"/>
            </a:endParaRPr>
          </a:p>
        </p:txBody>
      </p:sp>
      <p:sp>
        <p:nvSpPr>
          <p:cNvPr id="10" name="Title 9">
            <a:extLst>
              <a:ext uri="{FF2B5EF4-FFF2-40B4-BE49-F238E27FC236}">
                <a16:creationId xmlns:a16="http://schemas.microsoft.com/office/drawing/2014/main" id="{26D42CDD-C51B-44FD-81D4-0C9E31EAB3EC}"/>
              </a:ext>
            </a:extLst>
          </p:cNvPr>
          <p:cNvSpPr>
            <a:spLocks noGrp="1"/>
          </p:cNvSpPr>
          <p:nvPr>
            <p:ph type="ctrTitle"/>
          </p:nvPr>
        </p:nvSpPr>
        <p:spPr>
          <a:xfrm>
            <a:off x="141402" y="183033"/>
            <a:ext cx="11906054" cy="499621"/>
          </a:xfrm>
          <a:prstGeom prst="rect">
            <a:avLst/>
          </a:prstGeom>
          <a:solidFill>
            <a:srgbClr val="006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l"/>
            <a:r>
              <a:rPr lang="en-US" sz="1800" b="1" dirty="0">
                <a:latin typeface="Arial" panose="020B0604020202020204" pitchFamily="34" charset="0"/>
                <a:cs typeface="Arial" panose="020B0604020202020204" pitchFamily="34" charset="0"/>
              </a:rPr>
              <a:t>      WORKSHOP #2: OUTLINE IN WORD FORM</a:t>
            </a:r>
            <a:endParaRPr lang="en-US" sz="1800" b="1" dirty="0">
              <a:solidFill>
                <a:srgbClr val="FF0000"/>
              </a:solidFill>
              <a:highlight>
                <a:srgbClr val="FFFF00"/>
              </a:highlight>
              <a:latin typeface="Arial" panose="020B0604020202020204" pitchFamily="34" charset="0"/>
              <a:cs typeface="Arial" panose="020B0604020202020204" pitchFamily="34" charset="0"/>
            </a:endParaRPr>
          </a:p>
        </p:txBody>
      </p:sp>
      <p:sp>
        <p:nvSpPr>
          <p:cNvPr id="12" name="TextBox 11">
            <a:extLst>
              <a:ext uri="{FF2B5EF4-FFF2-40B4-BE49-F238E27FC236}">
                <a16:creationId xmlns:a16="http://schemas.microsoft.com/office/drawing/2014/main" id="{867F1C54-52D7-489C-AAA0-79F6424B2A3E}"/>
              </a:ext>
            </a:extLst>
          </p:cNvPr>
          <p:cNvSpPr txBox="1"/>
          <p:nvPr/>
        </p:nvSpPr>
        <p:spPr>
          <a:xfrm>
            <a:off x="1721410" y="6379950"/>
            <a:ext cx="4226673" cy="215444"/>
          </a:xfrm>
          <a:prstGeom prst="rect">
            <a:avLst/>
          </a:prstGeom>
          <a:noFill/>
        </p:spPr>
        <p:txBody>
          <a:bodyPr wrap="square" rtlCol="0">
            <a:spAutoFit/>
          </a:bodyPr>
          <a:lstStyle/>
          <a:p>
            <a:pPr defTabSz="457200"/>
            <a:r>
              <a:rPr lang="en-US" sz="800" b="1" dirty="0">
                <a:solidFill>
                  <a:srgbClr val="E7E6E6">
                    <a:lumMod val="50000"/>
                  </a:srgbClr>
                </a:solidFill>
                <a:latin typeface="Calibri" panose="020F0502020204030204"/>
              </a:rPr>
              <a:t>Proprietary and Confidential </a:t>
            </a:r>
          </a:p>
        </p:txBody>
      </p:sp>
      <p:pic>
        <p:nvPicPr>
          <p:cNvPr id="14" name="Picture 13">
            <a:extLst>
              <a:ext uri="{FF2B5EF4-FFF2-40B4-BE49-F238E27FC236}">
                <a16:creationId xmlns:a16="http://schemas.microsoft.com/office/drawing/2014/main" id="{074DB02F-9245-4270-A154-618F9194B6B2}"/>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6953839" y="6420615"/>
            <a:ext cx="2822924" cy="112844"/>
          </a:xfrm>
          <a:prstGeom prst="rect">
            <a:avLst/>
          </a:prstGeom>
        </p:spPr>
      </p:pic>
      <p:sp>
        <p:nvSpPr>
          <p:cNvPr id="2" name="Slide Number Placeholder 1">
            <a:extLst>
              <a:ext uri="{FF2B5EF4-FFF2-40B4-BE49-F238E27FC236}">
                <a16:creationId xmlns:a16="http://schemas.microsoft.com/office/drawing/2014/main" id="{808381FE-DC73-4A6F-9DD4-C3ED5AEA7CB7}"/>
              </a:ext>
            </a:extLst>
          </p:cNvPr>
          <p:cNvSpPr>
            <a:spLocks noGrp="1"/>
          </p:cNvSpPr>
          <p:nvPr>
            <p:ph type="sldNum" sz="quarter" idx="12"/>
          </p:nvPr>
        </p:nvSpPr>
        <p:spPr>
          <a:xfrm>
            <a:off x="8413191" y="6294475"/>
            <a:ext cx="2057400" cy="365125"/>
          </a:xfrm>
        </p:spPr>
        <p:txBody>
          <a:bodyPr/>
          <a:lstStyle/>
          <a:p>
            <a:pPr defTabSz="457200"/>
            <a:fld id="{A2F44F75-DC1B-48B6-978B-F5FB052A2076}" type="slidenum">
              <a:rPr lang="en-US">
                <a:solidFill>
                  <a:prstClr val="black"/>
                </a:solidFill>
                <a:latin typeface="Calibri" panose="020F0502020204030204"/>
              </a:rPr>
              <a:pPr defTabSz="457200"/>
              <a:t>4</a:t>
            </a:fld>
            <a:endParaRPr lang="en-US" dirty="0">
              <a:solidFill>
                <a:prstClr val="black"/>
              </a:solidFill>
              <a:latin typeface="Calibri" panose="020F0502020204030204"/>
            </a:endParaRPr>
          </a:p>
        </p:txBody>
      </p:sp>
      <p:sp>
        <p:nvSpPr>
          <p:cNvPr id="13" name="TextBox 12">
            <a:extLst>
              <a:ext uri="{FF2B5EF4-FFF2-40B4-BE49-F238E27FC236}">
                <a16:creationId xmlns:a16="http://schemas.microsoft.com/office/drawing/2014/main" id="{8B5ED415-7516-4DD1-B1CE-9508BB54D71B}"/>
              </a:ext>
            </a:extLst>
          </p:cNvPr>
          <p:cNvSpPr txBox="1"/>
          <p:nvPr/>
        </p:nvSpPr>
        <p:spPr>
          <a:xfrm>
            <a:off x="268293" y="992145"/>
            <a:ext cx="11538408" cy="4801314"/>
          </a:xfrm>
          <a:prstGeom prst="rect">
            <a:avLst/>
          </a:prstGeom>
          <a:noFill/>
        </p:spPr>
        <p:txBody>
          <a:bodyPr wrap="square">
            <a:spAutoFit/>
          </a:bodyPr>
          <a:lstStyle/>
          <a:p>
            <a:pPr marL="342900" indent="-342900" defTabSz="457200">
              <a:buFontTx/>
              <a:buAutoNum type="arabicPeriod"/>
            </a:pPr>
            <a:r>
              <a:rPr lang="en-US" b="1" dirty="0">
                <a:solidFill>
                  <a:prstClr val="black"/>
                </a:solidFill>
              </a:rPr>
              <a:t>Discussing White Supremacy Culture. </a:t>
            </a:r>
            <a:r>
              <a:rPr lang="en-US" dirty="0">
                <a:solidFill>
                  <a:prstClr val="black"/>
                </a:solidFill>
              </a:rPr>
              <a:t>To discuss the attributes of workplace culture that are rooted in white culture and maintain white power and introduce antidotes that promote more inclusive organizational priorities and practices. </a:t>
            </a:r>
            <a:r>
              <a:rPr lang="en-US" b="1" dirty="0">
                <a:solidFill>
                  <a:prstClr val="black"/>
                </a:solidFill>
              </a:rPr>
              <a:t>Method: Didactic and Group. Time: 30 minutes. </a:t>
            </a:r>
          </a:p>
          <a:p>
            <a:pPr marL="342900" indent="-342900" defTabSz="457200">
              <a:buFontTx/>
              <a:buAutoNum type="arabicPeriod"/>
            </a:pPr>
            <a:endParaRPr lang="en-US" b="1" dirty="0">
              <a:solidFill>
                <a:prstClr val="black"/>
              </a:solidFill>
            </a:endParaRPr>
          </a:p>
          <a:p>
            <a:pPr marL="342900" indent="-342900" defTabSz="457200">
              <a:buFontTx/>
              <a:buAutoNum type="arabicPeriod"/>
            </a:pPr>
            <a:r>
              <a:rPr lang="en-US" b="1" dirty="0">
                <a:solidFill>
                  <a:schemeClr val="tx1"/>
                </a:solidFill>
              </a:rPr>
              <a:t>Tools for Equitable Practices: </a:t>
            </a:r>
          </a:p>
          <a:p>
            <a:pPr marL="342900" indent="-342900" defTabSz="457200">
              <a:buFontTx/>
              <a:buAutoNum type="arabicPeriod"/>
            </a:pPr>
            <a:endParaRPr lang="en-US" b="1" dirty="0"/>
          </a:p>
          <a:p>
            <a:pPr marL="914400" lvl="1" indent="-457200" defTabSz="457200">
              <a:buFont typeface="+mj-lt"/>
              <a:buAutoNum type="alphaLcParenR"/>
            </a:pPr>
            <a:r>
              <a:rPr lang="en-US" b="1" dirty="0">
                <a:solidFill>
                  <a:schemeClr val="tx1"/>
                </a:solidFill>
              </a:rPr>
              <a:t>Developing a Racial Equity Lens</a:t>
            </a:r>
            <a:r>
              <a:rPr lang="en-US" b="1" dirty="0">
                <a:solidFill>
                  <a:prstClr val="black"/>
                </a:solidFill>
              </a:rPr>
              <a:t>. </a:t>
            </a:r>
            <a:r>
              <a:rPr lang="en-US" dirty="0">
                <a:solidFill>
                  <a:prstClr val="black"/>
                </a:solidFill>
              </a:rPr>
              <a:t>To discuss </a:t>
            </a:r>
            <a:r>
              <a:rPr lang="en-US" dirty="0">
                <a:solidFill>
                  <a:schemeClr val="tx1"/>
                </a:solidFill>
              </a:rPr>
              <a:t>key questions for ensuring racial equity is top of mind in discussions and decision-making </a:t>
            </a:r>
            <a:r>
              <a:rPr lang="en-US" b="1" dirty="0">
                <a:solidFill>
                  <a:prstClr val="black"/>
                </a:solidFill>
              </a:rPr>
              <a:t>Method: Didactic and Group. Time: 10 minutes. </a:t>
            </a:r>
          </a:p>
          <a:p>
            <a:pPr marL="914400" lvl="1" indent="-457200" defTabSz="457200">
              <a:buFont typeface="+mj-lt"/>
              <a:buAutoNum type="alphaLcParenR"/>
            </a:pPr>
            <a:endParaRPr lang="en-US" b="1" dirty="0">
              <a:solidFill>
                <a:prstClr val="black"/>
              </a:solidFill>
            </a:endParaRPr>
          </a:p>
          <a:p>
            <a:pPr marL="914400" lvl="1" indent="-457200" defTabSz="457200">
              <a:buFont typeface="+mj-lt"/>
              <a:buAutoNum type="alphaLcParenR"/>
            </a:pPr>
            <a:r>
              <a:rPr lang="en-US" b="1" dirty="0">
                <a:solidFill>
                  <a:schemeClr val="tx1"/>
                </a:solidFill>
              </a:rPr>
              <a:t>Using a Racial Equity Impact Assessment</a:t>
            </a:r>
            <a:r>
              <a:rPr lang="en-US" b="1" dirty="0">
                <a:solidFill>
                  <a:prstClr val="black"/>
                </a:solidFill>
              </a:rPr>
              <a:t>. </a:t>
            </a:r>
            <a:r>
              <a:rPr lang="en-US" dirty="0">
                <a:solidFill>
                  <a:schemeClr val="tx1"/>
                </a:solidFill>
              </a:rPr>
              <a:t>Discuss key considerations for using a racial equity impact assessment and how one could be incorporated into SRC practice</a:t>
            </a:r>
            <a:r>
              <a:rPr lang="en-US" dirty="0">
                <a:solidFill>
                  <a:prstClr val="black"/>
                </a:solidFill>
              </a:rPr>
              <a:t>. </a:t>
            </a:r>
            <a:r>
              <a:rPr lang="en-US" b="1" dirty="0">
                <a:solidFill>
                  <a:prstClr val="black"/>
                </a:solidFill>
              </a:rPr>
              <a:t>Method: Didactic Time: 10 minutes. </a:t>
            </a:r>
          </a:p>
          <a:p>
            <a:pPr marL="914400" lvl="1" indent="-457200" defTabSz="457200">
              <a:buFont typeface="+mj-lt"/>
              <a:buAutoNum type="alphaLcParenR"/>
            </a:pPr>
            <a:endParaRPr lang="en-US" b="1" dirty="0">
              <a:solidFill>
                <a:prstClr val="black"/>
              </a:solidFill>
            </a:endParaRPr>
          </a:p>
          <a:p>
            <a:pPr marL="914400" lvl="1" indent="-457200" defTabSz="457200">
              <a:buFont typeface="+mj-lt"/>
              <a:buAutoNum type="alphaLcParenR"/>
            </a:pPr>
            <a:r>
              <a:rPr lang="en-US" b="1" dirty="0">
                <a:solidFill>
                  <a:schemeClr val="tx1"/>
                </a:solidFill>
              </a:rPr>
              <a:t>Creating Inclusive Meetings.</a:t>
            </a:r>
            <a:r>
              <a:rPr lang="en-US" b="1" dirty="0">
                <a:solidFill>
                  <a:prstClr val="black"/>
                </a:solidFill>
              </a:rPr>
              <a:t> </a:t>
            </a:r>
            <a:r>
              <a:rPr lang="en-US" dirty="0">
                <a:solidFill>
                  <a:schemeClr val="tx1"/>
                </a:solidFill>
              </a:rPr>
              <a:t>Discuss equitable alternatives to Robert’s Rules and create more inclusive SRC meetings</a:t>
            </a:r>
            <a:r>
              <a:rPr lang="en-US" dirty="0">
                <a:solidFill>
                  <a:prstClr val="black"/>
                </a:solidFill>
              </a:rPr>
              <a:t>. </a:t>
            </a:r>
            <a:r>
              <a:rPr lang="en-US" b="1" dirty="0">
                <a:solidFill>
                  <a:prstClr val="black"/>
                </a:solidFill>
              </a:rPr>
              <a:t>Method: Group. Time: 10 minutes. </a:t>
            </a:r>
          </a:p>
          <a:p>
            <a:pPr marL="342900" indent="-342900" defTabSz="457200">
              <a:buFontTx/>
              <a:buAutoNum type="arabicPeriod"/>
            </a:pPr>
            <a:endParaRPr lang="en-US" b="1" dirty="0">
              <a:solidFill>
                <a:prstClr val="black"/>
              </a:solidFill>
            </a:endParaRPr>
          </a:p>
          <a:p>
            <a:pPr marL="342900" indent="-342900" defTabSz="457200">
              <a:buFontTx/>
              <a:buAutoNum type="arabicPeriod"/>
            </a:pPr>
            <a:r>
              <a:rPr lang="en-US" b="1" dirty="0">
                <a:solidFill>
                  <a:prstClr val="black"/>
                </a:solidFill>
              </a:rPr>
              <a:t>Building a Collaborative Agenda. </a:t>
            </a:r>
            <a:r>
              <a:rPr lang="en-US" dirty="0">
                <a:solidFill>
                  <a:prstClr val="black"/>
                </a:solidFill>
              </a:rPr>
              <a:t>Discuss the most impactful messages from Workshop #1 and #2 to form the agenda for Workshop #3 for the full SRC. </a:t>
            </a:r>
            <a:r>
              <a:rPr lang="en-US" b="1" dirty="0">
                <a:solidFill>
                  <a:prstClr val="black"/>
                </a:solidFill>
              </a:rPr>
              <a:t>Method: Group. Time: 15 minutes. </a:t>
            </a:r>
          </a:p>
        </p:txBody>
      </p:sp>
    </p:spTree>
    <p:extLst>
      <p:ext uri="{BB962C8B-B14F-4D97-AF65-F5344CB8AC3E}">
        <p14:creationId xmlns:p14="http://schemas.microsoft.com/office/powerpoint/2010/main" val="25955140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4100C2F-E646-4D5C-9352-58B0435591C2}"/>
              </a:ext>
              <a:ext uri="{C183D7F6-B498-43B3-948B-1728B52AA6E4}">
                <adec:decorative xmlns:adec="http://schemas.microsoft.com/office/drawing/2017/decorative" val="1"/>
              </a:ext>
            </a:extLst>
          </p:cNvPr>
          <p:cNvSpPr/>
          <p:nvPr/>
        </p:nvSpPr>
        <p:spPr>
          <a:xfrm>
            <a:off x="235671" y="6602326"/>
            <a:ext cx="11670382" cy="57273"/>
          </a:xfrm>
          <a:prstGeom prst="rect">
            <a:avLst/>
          </a:prstGeom>
          <a:solidFill>
            <a:srgbClr val="86AB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defRPr/>
            </a:pPr>
            <a:endParaRPr lang="en-US" sz="1350" dirty="0">
              <a:solidFill>
                <a:srgbClr val="FFFFFF"/>
              </a:solidFill>
              <a:latin typeface="Calibri" panose="020F0502020204030204"/>
            </a:endParaRPr>
          </a:p>
        </p:txBody>
      </p:sp>
      <p:sp>
        <p:nvSpPr>
          <p:cNvPr id="10" name="Title 9">
            <a:extLst>
              <a:ext uri="{FF2B5EF4-FFF2-40B4-BE49-F238E27FC236}">
                <a16:creationId xmlns:a16="http://schemas.microsoft.com/office/drawing/2014/main" id="{26D42CDD-C51B-44FD-81D4-0C9E31EAB3EC}"/>
              </a:ext>
            </a:extLst>
          </p:cNvPr>
          <p:cNvSpPr>
            <a:spLocks noGrp="1"/>
          </p:cNvSpPr>
          <p:nvPr>
            <p:ph type="ctrTitle"/>
          </p:nvPr>
        </p:nvSpPr>
        <p:spPr>
          <a:xfrm>
            <a:off x="122548" y="183033"/>
            <a:ext cx="11981468" cy="499621"/>
          </a:xfrm>
          <a:prstGeom prst="rect">
            <a:avLst/>
          </a:prstGeom>
          <a:solidFill>
            <a:srgbClr val="006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l"/>
            <a:r>
              <a:rPr lang="en-US" sz="1800" b="1" dirty="0">
                <a:latin typeface="Arial" panose="020B0604020202020204" pitchFamily="34" charset="0"/>
                <a:cs typeface="Arial" panose="020B0604020202020204" pitchFamily="34" charset="0"/>
              </a:rPr>
              <a:t>      WORKSHOP #2: OUTLINE IN TABLE FORM </a:t>
            </a:r>
          </a:p>
        </p:txBody>
      </p:sp>
      <p:sp>
        <p:nvSpPr>
          <p:cNvPr id="12" name="TextBox 11">
            <a:extLst>
              <a:ext uri="{FF2B5EF4-FFF2-40B4-BE49-F238E27FC236}">
                <a16:creationId xmlns:a16="http://schemas.microsoft.com/office/drawing/2014/main" id="{867F1C54-52D7-489C-AAA0-79F6424B2A3E}"/>
              </a:ext>
            </a:extLst>
          </p:cNvPr>
          <p:cNvSpPr txBox="1"/>
          <p:nvPr/>
        </p:nvSpPr>
        <p:spPr>
          <a:xfrm>
            <a:off x="1721410" y="6379950"/>
            <a:ext cx="4226673" cy="215444"/>
          </a:xfrm>
          <a:prstGeom prst="rect">
            <a:avLst/>
          </a:prstGeom>
          <a:noFill/>
        </p:spPr>
        <p:txBody>
          <a:bodyPr wrap="square" rtlCol="0">
            <a:spAutoFit/>
          </a:bodyPr>
          <a:lstStyle/>
          <a:p>
            <a:pPr defTabSz="457200"/>
            <a:r>
              <a:rPr lang="en-US" sz="800" b="1" dirty="0">
                <a:solidFill>
                  <a:srgbClr val="E7E6E6">
                    <a:lumMod val="50000"/>
                  </a:srgbClr>
                </a:solidFill>
                <a:latin typeface="Calibri" panose="020F0502020204030204"/>
              </a:rPr>
              <a:t>Proprietary and Confidential </a:t>
            </a:r>
          </a:p>
        </p:txBody>
      </p:sp>
      <p:pic>
        <p:nvPicPr>
          <p:cNvPr id="14" name="Picture 13">
            <a:extLst>
              <a:ext uri="{FF2B5EF4-FFF2-40B4-BE49-F238E27FC236}">
                <a16:creationId xmlns:a16="http://schemas.microsoft.com/office/drawing/2014/main" id="{074DB02F-9245-4270-A154-618F9194B6B2}"/>
              </a:ext>
              <a:ext uri="{C183D7F6-B498-43B3-948B-1728B52AA6E4}">
                <adec:decorative xmlns:adec="http://schemas.microsoft.com/office/drawing/2017/decorative" val="1"/>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6953839" y="6420615"/>
            <a:ext cx="2822924" cy="112844"/>
          </a:xfrm>
          <a:prstGeom prst="rect">
            <a:avLst/>
          </a:prstGeom>
        </p:spPr>
      </p:pic>
      <p:sp>
        <p:nvSpPr>
          <p:cNvPr id="2" name="Slide Number Placeholder 1">
            <a:extLst>
              <a:ext uri="{FF2B5EF4-FFF2-40B4-BE49-F238E27FC236}">
                <a16:creationId xmlns:a16="http://schemas.microsoft.com/office/drawing/2014/main" id="{808381FE-DC73-4A6F-9DD4-C3ED5AEA7CB7}"/>
              </a:ext>
            </a:extLst>
          </p:cNvPr>
          <p:cNvSpPr>
            <a:spLocks noGrp="1"/>
          </p:cNvSpPr>
          <p:nvPr>
            <p:ph type="sldNum" sz="quarter" idx="12"/>
          </p:nvPr>
        </p:nvSpPr>
        <p:spPr>
          <a:xfrm>
            <a:off x="8413191" y="6294475"/>
            <a:ext cx="2057400" cy="365125"/>
          </a:xfrm>
        </p:spPr>
        <p:txBody>
          <a:bodyPr/>
          <a:lstStyle/>
          <a:p>
            <a:pPr defTabSz="457200"/>
            <a:fld id="{A2F44F75-DC1B-48B6-978B-F5FB052A2076}" type="slidenum">
              <a:rPr lang="en-US">
                <a:solidFill>
                  <a:prstClr val="black"/>
                </a:solidFill>
                <a:latin typeface="Calibri" panose="020F0502020204030204"/>
              </a:rPr>
              <a:pPr defTabSz="457200"/>
              <a:t>5</a:t>
            </a:fld>
            <a:endParaRPr lang="en-US" dirty="0">
              <a:solidFill>
                <a:prstClr val="black"/>
              </a:solidFill>
              <a:latin typeface="Calibri" panose="020F0502020204030204"/>
            </a:endParaRPr>
          </a:p>
        </p:txBody>
      </p:sp>
      <p:graphicFrame>
        <p:nvGraphicFramePr>
          <p:cNvPr id="3" name="Table 3" descr="Table Outlining Agenda">
            <a:extLst>
              <a:ext uri="{FF2B5EF4-FFF2-40B4-BE49-F238E27FC236}">
                <a16:creationId xmlns:a16="http://schemas.microsoft.com/office/drawing/2014/main" id="{2D22E752-D091-4021-82C0-8A6D044EF844}"/>
              </a:ext>
            </a:extLst>
          </p:cNvPr>
          <p:cNvGraphicFramePr>
            <a:graphicFrameLocks noGrp="1"/>
          </p:cNvGraphicFramePr>
          <p:nvPr>
            <p:extLst>
              <p:ext uri="{D42A27DB-BD31-4B8C-83A1-F6EECF244321}">
                <p14:modId xmlns:p14="http://schemas.microsoft.com/office/powerpoint/2010/main" val="1796967433"/>
              </p:ext>
            </p:extLst>
          </p:nvPr>
        </p:nvGraphicFramePr>
        <p:xfrm>
          <a:off x="325224" y="921558"/>
          <a:ext cx="11491275" cy="5227760"/>
        </p:xfrm>
        <a:graphic>
          <a:graphicData uri="http://schemas.openxmlformats.org/drawingml/2006/table">
            <a:tbl>
              <a:tblPr firstRow="1" bandRow="1">
                <a:tableStyleId>{5C22544A-7EE6-4342-B048-85BDC9FD1C3A}</a:tableStyleId>
              </a:tblPr>
              <a:tblGrid>
                <a:gridCol w="534835">
                  <a:extLst>
                    <a:ext uri="{9D8B030D-6E8A-4147-A177-3AD203B41FA5}">
                      <a16:colId xmlns:a16="http://schemas.microsoft.com/office/drawing/2014/main" val="1743046505"/>
                    </a:ext>
                  </a:extLst>
                </a:gridCol>
                <a:gridCol w="2291298">
                  <a:extLst>
                    <a:ext uri="{9D8B030D-6E8A-4147-A177-3AD203B41FA5}">
                      <a16:colId xmlns:a16="http://schemas.microsoft.com/office/drawing/2014/main" val="3413438142"/>
                    </a:ext>
                  </a:extLst>
                </a:gridCol>
                <a:gridCol w="6085240">
                  <a:extLst>
                    <a:ext uri="{9D8B030D-6E8A-4147-A177-3AD203B41FA5}">
                      <a16:colId xmlns:a16="http://schemas.microsoft.com/office/drawing/2014/main" val="2637693450"/>
                    </a:ext>
                  </a:extLst>
                </a:gridCol>
                <a:gridCol w="1658887">
                  <a:extLst>
                    <a:ext uri="{9D8B030D-6E8A-4147-A177-3AD203B41FA5}">
                      <a16:colId xmlns:a16="http://schemas.microsoft.com/office/drawing/2014/main" val="1050959359"/>
                    </a:ext>
                  </a:extLst>
                </a:gridCol>
                <a:gridCol w="921015">
                  <a:extLst>
                    <a:ext uri="{9D8B030D-6E8A-4147-A177-3AD203B41FA5}">
                      <a16:colId xmlns:a16="http://schemas.microsoft.com/office/drawing/2014/main" val="150322195"/>
                    </a:ext>
                  </a:extLst>
                </a:gridCol>
              </a:tblGrid>
              <a:tr h="350960">
                <a:tc>
                  <a:txBody>
                    <a:bodyPr/>
                    <a:lstStyle/>
                    <a:p>
                      <a:r>
                        <a:rPr lang="en-US" sz="1500" dirty="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500" dirty="0">
                          <a:solidFill>
                            <a:schemeClr val="tx1"/>
                          </a:solidFill>
                        </a:rPr>
                        <a:t>Outline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500" dirty="0">
                          <a:solidFill>
                            <a:schemeClr val="tx1"/>
                          </a:solidFill>
                        </a:rPr>
                        <a:t>Facilitators’ Focus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500" dirty="0">
                          <a:solidFill>
                            <a:schemeClr val="tx1"/>
                          </a:solidFill>
                        </a:rPr>
                        <a:t>Method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500" dirty="0">
                          <a:solidFill>
                            <a:schemeClr val="tx1"/>
                          </a:solidFill>
                        </a:rPr>
                        <a:t>Time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0889201"/>
                  </a:ext>
                </a:extLst>
              </a:tr>
              <a:tr h="735089">
                <a:tc>
                  <a:txBody>
                    <a:bodyPr/>
                    <a:lstStyle/>
                    <a:p>
                      <a:r>
                        <a:rPr lang="en-US" sz="1500" b="1"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500" b="1" dirty="0">
                          <a:solidFill>
                            <a:schemeClr val="tx1"/>
                          </a:solidFill>
                        </a:rPr>
                        <a:t>Discussing White Supremacy Culture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indent="-285750">
                        <a:buFont typeface="Arial" panose="020B0604020202020204" pitchFamily="34" charset="0"/>
                        <a:buChar char="•"/>
                      </a:pPr>
                      <a:r>
                        <a:rPr lang="en-US" sz="1500" dirty="0">
                          <a:solidFill>
                            <a:prstClr val="black"/>
                          </a:solidFill>
                          <a:latin typeface="+mn-lt"/>
                        </a:rPr>
                        <a:t>Discuss the attributes of workplace culture that are rooted in white culture and maintain white power</a:t>
                      </a:r>
                    </a:p>
                    <a:p>
                      <a:pPr marL="285750" indent="-285750">
                        <a:buFont typeface="Arial" panose="020B0604020202020204" pitchFamily="34" charset="0"/>
                        <a:buChar char="•"/>
                      </a:pPr>
                      <a:r>
                        <a:rPr lang="en-US" sz="1500" dirty="0">
                          <a:solidFill>
                            <a:prstClr val="black"/>
                          </a:solidFill>
                          <a:latin typeface="+mn-lt"/>
                        </a:rPr>
                        <a:t>Introduce antidotes that promote more inclusive organizational priorities and practices </a:t>
                      </a:r>
                      <a:endParaRPr lang="en-US" sz="15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500" dirty="0">
                          <a:solidFill>
                            <a:schemeClr val="tx1"/>
                          </a:solidFill>
                        </a:rPr>
                        <a:t>Didactic (teacher) and Group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500" dirty="0">
                          <a:solidFill>
                            <a:schemeClr val="tx1"/>
                          </a:solidFill>
                        </a:rPr>
                        <a:t>30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44324917"/>
                  </a:ext>
                </a:extLst>
              </a:tr>
              <a:tr h="654575">
                <a:tc>
                  <a:txBody>
                    <a:bodyPr/>
                    <a:lstStyle/>
                    <a:p>
                      <a:r>
                        <a:rPr lang="en-US" sz="1500" b="1"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500" b="1" dirty="0">
                          <a:solidFill>
                            <a:schemeClr val="tx1"/>
                          </a:solidFill>
                        </a:rPr>
                        <a:t>Tools for Equitable Practices </a:t>
                      </a:r>
                    </a:p>
                    <a:p>
                      <a:endParaRPr lang="en-US" sz="1500" b="1" dirty="0">
                        <a:solidFill>
                          <a:schemeClr val="tx1"/>
                        </a:solidFill>
                      </a:endParaRPr>
                    </a:p>
                    <a:p>
                      <a:r>
                        <a:rPr lang="en-US" sz="1500" b="1" dirty="0">
                          <a:solidFill>
                            <a:schemeClr val="tx1"/>
                          </a:solidFill>
                        </a:rPr>
                        <a:t>a) Developing a Racial Equity Lens</a:t>
                      </a:r>
                    </a:p>
                    <a:p>
                      <a:endParaRPr lang="en-US" sz="1500" b="1"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b="1"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b="1" dirty="0">
                          <a:solidFill>
                            <a:schemeClr val="tx1"/>
                          </a:solidFill>
                        </a:rPr>
                        <a:t>b) Using a Racial Equity Impact Assessment</a:t>
                      </a:r>
                    </a:p>
                    <a:p>
                      <a:endParaRPr lang="en-US" sz="1500" b="1" dirty="0">
                        <a:solidFill>
                          <a:schemeClr val="tx1"/>
                        </a:solidFill>
                      </a:endParaRPr>
                    </a:p>
                    <a:p>
                      <a:endParaRPr lang="en-US" sz="1500" b="1"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b="1" dirty="0">
                          <a:solidFill>
                            <a:schemeClr val="tx1"/>
                          </a:solidFill>
                        </a:rPr>
                        <a:t>c) Creating Inclusive Meetings</a:t>
                      </a:r>
                    </a:p>
                    <a:p>
                      <a:endParaRPr lang="en-US" sz="15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indent="-285750">
                        <a:buFont typeface="Arial" panose="020B0604020202020204" pitchFamily="34" charset="0"/>
                        <a:buChar char="•"/>
                      </a:pPr>
                      <a:endParaRPr lang="en-US" sz="1500" dirty="0">
                        <a:solidFill>
                          <a:schemeClr val="tx1"/>
                        </a:solidFill>
                      </a:endParaRPr>
                    </a:p>
                    <a:p>
                      <a:pPr marL="285750" indent="-285750">
                        <a:buFont typeface="Arial" panose="020B0604020202020204" pitchFamily="34" charset="0"/>
                        <a:buChar char="•"/>
                      </a:pPr>
                      <a:endParaRPr lang="en-US" sz="1500" dirty="0">
                        <a:solidFill>
                          <a:schemeClr val="tx1"/>
                        </a:solidFill>
                      </a:endParaRPr>
                    </a:p>
                    <a:p>
                      <a:pPr marL="285750" indent="-285750">
                        <a:buFont typeface="Arial" panose="020B0604020202020204" pitchFamily="34" charset="0"/>
                        <a:buChar char="•"/>
                      </a:pPr>
                      <a:endParaRPr lang="en-US" sz="1500" dirty="0">
                        <a:solidFill>
                          <a:schemeClr val="tx1"/>
                        </a:solidFill>
                      </a:endParaRPr>
                    </a:p>
                    <a:p>
                      <a:pPr marL="285750" indent="-285750">
                        <a:buFont typeface="Arial" panose="020B0604020202020204" pitchFamily="34" charset="0"/>
                        <a:buChar char="•"/>
                      </a:pPr>
                      <a:r>
                        <a:rPr lang="en-US" sz="1500" dirty="0">
                          <a:solidFill>
                            <a:schemeClr val="tx1"/>
                          </a:solidFill>
                        </a:rPr>
                        <a:t>Discuss key questions for ensuring racial equity is top of mind in discussions and decision-making</a:t>
                      </a:r>
                    </a:p>
                    <a:p>
                      <a:pPr marL="285750" indent="-285750">
                        <a:buFont typeface="Arial" panose="020B0604020202020204" pitchFamily="34" charset="0"/>
                        <a:buChar char="•"/>
                      </a:pPr>
                      <a:endParaRPr lang="en-US" sz="1500" dirty="0">
                        <a:solidFill>
                          <a:schemeClr val="tx1"/>
                        </a:solidFill>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500" dirty="0">
                        <a:solidFill>
                          <a:schemeClr val="tx1"/>
                        </a:solidFill>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500" dirty="0">
                          <a:solidFill>
                            <a:schemeClr val="tx1"/>
                          </a:solidFill>
                        </a:rPr>
                        <a:t>Discuss key considerations for using a racial equity impact assessment and how one could be incorporated into SRC practice</a:t>
                      </a:r>
                    </a:p>
                    <a:p>
                      <a:pPr marL="285750" indent="-285750">
                        <a:buFont typeface="Arial" panose="020B0604020202020204" pitchFamily="34" charset="0"/>
                        <a:buChar char="•"/>
                      </a:pPr>
                      <a:endParaRPr lang="en-US" sz="1500" dirty="0">
                        <a:solidFill>
                          <a:schemeClr val="tx1"/>
                        </a:solidFill>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600" dirty="0">
                        <a:solidFill>
                          <a:schemeClr val="tx1"/>
                        </a:solidFill>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dirty="0">
                          <a:solidFill>
                            <a:schemeClr val="tx1"/>
                          </a:solidFill>
                        </a:rPr>
                        <a:t>Discuss equitable alternatives to Robert’s Rules and create more inclusive SRC meetings</a:t>
                      </a:r>
                      <a:endParaRPr lang="en-US" sz="15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500" dirty="0">
                        <a:solidFill>
                          <a:schemeClr val="tx1"/>
                        </a:solidFill>
                      </a:endParaRPr>
                    </a:p>
                    <a:p>
                      <a:endParaRPr lang="en-US" sz="1500" dirty="0">
                        <a:solidFill>
                          <a:schemeClr val="tx1"/>
                        </a:solidFill>
                      </a:endParaRPr>
                    </a:p>
                    <a:p>
                      <a:endParaRPr lang="en-US" sz="1500" dirty="0">
                        <a:solidFill>
                          <a:schemeClr val="tx1"/>
                        </a:solidFill>
                      </a:endParaRPr>
                    </a:p>
                    <a:p>
                      <a:r>
                        <a:rPr lang="en-US" sz="1500" dirty="0">
                          <a:solidFill>
                            <a:schemeClr val="tx1"/>
                          </a:solidFill>
                        </a:rPr>
                        <a:t>Didactic (teacher) and Group </a:t>
                      </a:r>
                    </a:p>
                    <a:p>
                      <a:endParaRPr lang="en-US" sz="1500" dirty="0">
                        <a:solidFill>
                          <a:schemeClr val="tx1"/>
                        </a:solidFill>
                      </a:endParaRPr>
                    </a:p>
                    <a:p>
                      <a:endParaRPr lang="en-US" sz="15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solidFill>
                            <a:schemeClr val="tx1"/>
                          </a:solidFill>
                        </a:rPr>
                        <a:t>Didactic</a:t>
                      </a:r>
                    </a:p>
                    <a:p>
                      <a:endParaRPr lang="en-US" sz="1500" dirty="0">
                        <a:solidFill>
                          <a:schemeClr val="tx1"/>
                        </a:solidFill>
                      </a:endParaRPr>
                    </a:p>
                    <a:p>
                      <a:endParaRPr lang="en-US" sz="1500" dirty="0">
                        <a:solidFill>
                          <a:schemeClr val="tx1"/>
                        </a:solidFill>
                      </a:endParaRPr>
                    </a:p>
                    <a:p>
                      <a:endParaRPr lang="en-US" sz="1500" dirty="0">
                        <a:solidFill>
                          <a:schemeClr val="tx1"/>
                        </a:solidFill>
                      </a:endParaRPr>
                    </a:p>
                    <a:p>
                      <a:r>
                        <a:rPr lang="en-US" sz="1500" dirty="0">
                          <a:solidFill>
                            <a:schemeClr val="tx1"/>
                          </a:solidFill>
                        </a:rPr>
                        <a:t>Group Share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500" dirty="0">
                        <a:solidFill>
                          <a:schemeClr val="tx1"/>
                        </a:solidFill>
                      </a:endParaRPr>
                    </a:p>
                    <a:p>
                      <a:pPr algn="ctr"/>
                      <a:endParaRPr lang="en-US" sz="1500" dirty="0">
                        <a:solidFill>
                          <a:schemeClr val="tx1"/>
                        </a:solidFill>
                      </a:endParaRPr>
                    </a:p>
                    <a:p>
                      <a:pPr algn="ctr"/>
                      <a:endParaRPr lang="en-US" sz="1500" dirty="0">
                        <a:solidFill>
                          <a:schemeClr val="tx1"/>
                        </a:solidFill>
                      </a:endParaRPr>
                    </a:p>
                    <a:p>
                      <a:pPr algn="ctr"/>
                      <a:r>
                        <a:rPr lang="en-US" sz="1500" dirty="0">
                          <a:solidFill>
                            <a:schemeClr val="tx1"/>
                          </a:solidFill>
                        </a:rPr>
                        <a:t>10</a:t>
                      </a:r>
                    </a:p>
                    <a:p>
                      <a:pPr algn="ctr"/>
                      <a:endParaRPr lang="en-US" sz="1500" dirty="0">
                        <a:solidFill>
                          <a:schemeClr val="tx1"/>
                        </a:solidFill>
                      </a:endParaRPr>
                    </a:p>
                    <a:p>
                      <a:pPr algn="ctr"/>
                      <a:endParaRPr lang="en-US" sz="1500" dirty="0">
                        <a:solidFill>
                          <a:schemeClr val="tx1"/>
                        </a:solidFill>
                      </a:endParaRPr>
                    </a:p>
                    <a:p>
                      <a:pPr algn="ctr"/>
                      <a:endParaRPr lang="en-US" sz="1500" dirty="0">
                        <a:solidFill>
                          <a:schemeClr val="tx1"/>
                        </a:solidFill>
                      </a:endParaRPr>
                    </a:p>
                    <a:p>
                      <a:pPr algn="ctr"/>
                      <a:r>
                        <a:rPr lang="en-US" sz="1500" dirty="0">
                          <a:solidFill>
                            <a:schemeClr val="tx1"/>
                          </a:solidFill>
                        </a:rPr>
                        <a:t>10 </a:t>
                      </a:r>
                    </a:p>
                    <a:p>
                      <a:pPr algn="ctr"/>
                      <a:endParaRPr lang="en-US" sz="1500" dirty="0">
                        <a:solidFill>
                          <a:schemeClr val="tx1"/>
                        </a:solidFill>
                      </a:endParaRPr>
                    </a:p>
                    <a:p>
                      <a:pPr algn="ctr"/>
                      <a:endParaRPr lang="en-US" sz="1500" dirty="0">
                        <a:solidFill>
                          <a:schemeClr val="tx1"/>
                        </a:solidFill>
                      </a:endParaRPr>
                    </a:p>
                    <a:p>
                      <a:pPr algn="ctr"/>
                      <a:endParaRPr lang="en-US" sz="1500" dirty="0">
                        <a:solidFill>
                          <a:schemeClr val="tx1"/>
                        </a:solidFill>
                      </a:endParaRPr>
                    </a:p>
                    <a:p>
                      <a:pPr algn="ctr"/>
                      <a:r>
                        <a:rPr lang="en-US" sz="1500" dirty="0">
                          <a:solidFill>
                            <a:schemeClr val="tx1"/>
                          </a:solidFill>
                        </a:rPr>
                        <a:t>10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2124617"/>
                  </a:ext>
                </a:extLst>
              </a:tr>
              <a:tr h="179033">
                <a:tc>
                  <a:txBody>
                    <a:bodyPr/>
                    <a:lstStyle/>
                    <a:p>
                      <a:r>
                        <a:rPr lang="en-US" sz="1500" b="1" dirty="0">
                          <a:solidFill>
                            <a:schemeClr val="tx1"/>
                          </a:solidFill>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500" b="1" dirty="0">
                          <a:solidFill>
                            <a:schemeClr val="tx1"/>
                          </a:solidFill>
                        </a:rPr>
                        <a:t>Building a Collaborative Agenda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indent="-285750">
                        <a:buFont typeface="Arial" panose="020B0604020202020204" pitchFamily="34" charset="0"/>
                        <a:buChar char="•"/>
                      </a:pPr>
                      <a:r>
                        <a:rPr lang="en-US" sz="1600" dirty="0">
                          <a:solidFill>
                            <a:prstClr val="black"/>
                          </a:solidFill>
                        </a:rPr>
                        <a:t>Discuss the most impactful messages from Workshop #1 and #2 to form the agenda for Workshop #3 for the full SRC</a:t>
                      </a:r>
                      <a:endParaRPr lang="en-US" sz="15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solidFill>
                            <a:schemeClr val="tx1"/>
                          </a:solidFill>
                        </a:rPr>
                        <a:t>Group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500" dirty="0">
                          <a:solidFill>
                            <a:schemeClr val="tx1"/>
                          </a:solidFill>
                        </a:rPr>
                        <a:t>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18965373"/>
                  </a:ext>
                </a:extLst>
              </a:tr>
            </a:tbl>
          </a:graphicData>
        </a:graphic>
      </p:graphicFrame>
    </p:spTree>
    <p:extLst>
      <p:ext uri="{BB962C8B-B14F-4D97-AF65-F5344CB8AC3E}">
        <p14:creationId xmlns:p14="http://schemas.microsoft.com/office/powerpoint/2010/main" val="22124269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4100C2F-E646-4D5C-9352-58B0435591C2}"/>
              </a:ext>
              <a:ext uri="{C183D7F6-B498-43B3-948B-1728B52AA6E4}">
                <adec:decorative xmlns:adec="http://schemas.microsoft.com/office/drawing/2017/decorative" val="1"/>
              </a:ext>
            </a:extLst>
          </p:cNvPr>
          <p:cNvSpPr/>
          <p:nvPr/>
        </p:nvSpPr>
        <p:spPr>
          <a:xfrm flipV="1">
            <a:off x="207389" y="6609825"/>
            <a:ext cx="11736372" cy="112845"/>
          </a:xfrm>
          <a:prstGeom prst="rect">
            <a:avLst/>
          </a:prstGeom>
          <a:solidFill>
            <a:srgbClr val="86AB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defRPr/>
            </a:pPr>
            <a:endParaRPr lang="en-US" sz="1350" dirty="0">
              <a:solidFill>
                <a:srgbClr val="FFFFFF"/>
              </a:solidFill>
              <a:latin typeface="Calibri" panose="020F0502020204030204"/>
            </a:endParaRPr>
          </a:p>
        </p:txBody>
      </p:sp>
      <p:sp>
        <p:nvSpPr>
          <p:cNvPr id="10" name="Title 9">
            <a:extLst>
              <a:ext uri="{FF2B5EF4-FFF2-40B4-BE49-F238E27FC236}">
                <a16:creationId xmlns:a16="http://schemas.microsoft.com/office/drawing/2014/main" id="{26D42CDD-C51B-44FD-81D4-0C9E31EAB3EC}"/>
              </a:ext>
            </a:extLst>
          </p:cNvPr>
          <p:cNvSpPr>
            <a:spLocks noGrp="1"/>
          </p:cNvSpPr>
          <p:nvPr>
            <p:ph type="ctrTitle"/>
          </p:nvPr>
        </p:nvSpPr>
        <p:spPr>
          <a:xfrm>
            <a:off x="207389" y="183033"/>
            <a:ext cx="11877773" cy="499621"/>
          </a:xfrm>
          <a:prstGeom prst="rect">
            <a:avLst/>
          </a:prstGeom>
          <a:solidFill>
            <a:srgbClr val="006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l"/>
            <a:r>
              <a:rPr lang="en-US" sz="1800" b="1" dirty="0">
                <a:latin typeface="Arial" panose="020B0604020202020204" pitchFamily="34" charset="0"/>
                <a:cs typeface="Arial" panose="020B0604020202020204" pitchFamily="34" charset="0"/>
              </a:rPr>
              <a:t>      WORKSHOP #2 MATERIALS TO REVIEW BEFORE WORKSHOP</a:t>
            </a:r>
          </a:p>
        </p:txBody>
      </p:sp>
      <p:sp>
        <p:nvSpPr>
          <p:cNvPr id="12" name="TextBox 11">
            <a:extLst>
              <a:ext uri="{FF2B5EF4-FFF2-40B4-BE49-F238E27FC236}">
                <a16:creationId xmlns:a16="http://schemas.microsoft.com/office/drawing/2014/main" id="{867F1C54-52D7-489C-AAA0-79F6424B2A3E}"/>
              </a:ext>
            </a:extLst>
          </p:cNvPr>
          <p:cNvSpPr txBox="1"/>
          <p:nvPr/>
        </p:nvSpPr>
        <p:spPr>
          <a:xfrm>
            <a:off x="1721410" y="6379950"/>
            <a:ext cx="4226673" cy="215444"/>
          </a:xfrm>
          <a:prstGeom prst="rect">
            <a:avLst/>
          </a:prstGeom>
          <a:noFill/>
        </p:spPr>
        <p:txBody>
          <a:bodyPr wrap="square" rtlCol="0">
            <a:spAutoFit/>
          </a:bodyPr>
          <a:lstStyle/>
          <a:p>
            <a:pPr defTabSz="457200"/>
            <a:r>
              <a:rPr lang="en-US" sz="800" b="1" dirty="0">
                <a:solidFill>
                  <a:srgbClr val="E7E6E6">
                    <a:lumMod val="50000"/>
                  </a:srgbClr>
                </a:solidFill>
                <a:latin typeface="Calibri" panose="020F0502020204030204"/>
              </a:rPr>
              <a:t>Proprietary and Confidential </a:t>
            </a:r>
          </a:p>
        </p:txBody>
      </p:sp>
      <p:pic>
        <p:nvPicPr>
          <p:cNvPr id="14" name="Picture 13">
            <a:extLst>
              <a:ext uri="{FF2B5EF4-FFF2-40B4-BE49-F238E27FC236}">
                <a16:creationId xmlns:a16="http://schemas.microsoft.com/office/drawing/2014/main" id="{074DB02F-9245-4270-A154-618F9194B6B2}"/>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6953839" y="6420615"/>
            <a:ext cx="2822924" cy="112844"/>
          </a:xfrm>
          <a:prstGeom prst="rect">
            <a:avLst/>
          </a:prstGeom>
        </p:spPr>
      </p:pic>
      <p:sp>
        <p:nvSpPr>
          <p:cNvPr id="2" name="Slide Number Placeholder 1">
            <a:extLst>
              <a:ext uri="{FF2B5EF4-FFF2-40B4-BE49-F238E27FC236}">
                <a16:creationId xmlns:a16="http://schemas.microsoft.com/office/drawing/2014/main" id="{808381FE-DC73-4A6F-9DD4-C3ED5AEA7CB7}"/>
              </a:ext>
            </a:extLst>
          </p:cNvPr>
          <p:cNvSpPr>
            <a:spLocks noGrp="1"/>
          </p:cNvSpPr>
          <p:nvPr>
            <p:ph type="sldNum" sz="quarter" idx="12"/>
          </p:nvPr>
        </p:nvSpPr>
        <p:spPr>
          <a:xfrm>
            <a:off x="8413191" y="6294475"/>
            <a:ext cx="2057400" cy="365125"/>
          </a:xfrm>
        </p:spPr>
        <p:txBody>
          <a:bodyPr/>
          <a:lstStyle/>
          <a:p>
            <a:pPr defTabSz="457200"/>
            <a:fld id="{A2F44F75-DC1B-48B6-978B-F5FB052A2076}" type="slidenum">
              <a:rPr lang="en-US">
                <a:solidFill>
                  <a:prstClr val="black"/>
                </a:solidFill>
                <a:latin typeface="Calibri" panose="020F0502020204030204"/>
              </a:rPr>
              <a:pPr defTabSz="457200"/>
              <a:t>6</a:t>
            </a:fld>
            <a:endParaRPr lang="en-US" dirty="0">
              <a:solidFill>
                <a:prstClr val="black"/>
              </a:solidFill>
              <a:latin typeface="Calibri" panose="020F0502020204030204"/>
            </a:endParaRPr>
          </a:p>
        </p:txBody>
      </p:sp>
      <p:sp>
        <p:nvSpPr>
          <p:cNvPr id="13" name="TextBox 12">
            <a:extLst>
              <a:ext uri="{FF2B5EF4-FFF2-40B4-BE49-F238E27FC236}">
                <a16:creationId xmlns:a16="http://schemas.microsoft.com/office/drawing/2014/main" id="{FE12DD95-F005-433B-9F47-298363BD236C}"/>
              </a:ext>
            </a:extLst>
          </p:cNvPr>
          <p:cNvSpPr txBox="1"/>
          <p:nvPr/>
        </p:nvSpPr>
        <p:spPr>
          <a:xfrm>
            <a:off x="433632" y="861458"/>
            <a:ext cx="11651530" cy="5347682"/>
          </a:xfrm>
          <a:prstGeom prst="rect">
            <a:avLst/>
          </a:prstGeom>
          <a:noFill/>
        </p:spPr>
        <p:txBody>
          <a:bodyPr wrap="square">
            <a:spAutoFit/>
          </a:bodyPr>
          <a:lstStyle/>
          <a:p>
            <a:pPr defTabSz="457200"/>
            <a:r>
              <a:rPr lang="en-US" sz="2400" b="1" u="sng" dirty="0">
                <a:solidFill>
                  <a:prstClr val="black"/>
                </a:solidFill>
                <a:latin typeface="Calibri" panose="020F0502020204030204"/>
              </a:rPr>
              <a:t>To get the most out this workshop, we hope that you will find time to review all materials. </a:t>
            </a:r>
          </a:p>
          <a:p>
            <a:pPr defTabSz="457200"/>
            <a:endParaRPr lang="en-US" b="1" dirty="0">
              <a:solidFill>
                <a:prstClr val="black"/>
              </a:solidFill>
              <a:latin typeface="Calibri" panose="020F0502020204030204"/>
            </a:endParaRPr>
          </a:p>
          <a:p>
            <a:pPr marL="342900" marR="0" lvl="0" indent="-342900">
              <a:lnSpc>
                <a:spcPct val="107000"/>
              </a:lnSpc>
              <a:spcBef>
                <a:spcPts val="0"/>
              </a:spcBef>
              <a:spcAft>
                <a:spcPts val="1200"/>
              </a:spcAft>
              <a:buFont typeface="+mj-lt"/>
              <a:buAutoNum type="arabicPeriod"/>
              <a:tabLst>
                <a:tab pos="228600" algn="l"/>
              </a:tabLst>
            </a:pPr>
            <a:r>
              <a:rPr lang="en-US" b="1" dirty="0">
                <a:effectLst/>
                <a:latin typeface="Calibri" panose="020F0502020204030204" pitchFamily="34" charset="0"/>
                <a:ea typeface="Times New Roman" panose="02020603050405020304" pitchFamily="18" charset="0"/>
                <a:cs typeface="Times New Roman" panose="02020603050405020304" pitchFamily="18" charset="0"/>
              </a:rPr>
              <a:t>White Supremacy Culture and antidotes, follow the link: </a:t>
            </a:r>
            <a:r>
              <a:rPr lang="en-US" u="sng" dirty="0">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https://www.thc.texas.gov/public/upload/preserve/museums/files/White_Supremacy_Culture.pdf</a:t>
            </a:r>
            <a:endParaRPr lang="en-US" u="sng" dirty="0">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342900" indent="-342900">
              <a:lnSpc>
                <a:spcPct val="107000"/>
              </a:lnSpc>
              <a:spcAft>
                <a:spcPts val="1200"/>
              </a:spcAft>
              <a:buFont typeface="+mj-lt"/>
              <a:buAutoNum type="arabicPeriod"/>
              <a:tabLst>
                <a:tab pos="685800" algn="l"/>
              </a:tabLst>
            </a:pPr>
            <a:r>
              <a:rPr lang="en-US" b="1" dirty="0">
                <a:effectLst/>
                <a:latin typeface="Calibri" panose="020F0502020204030204" pitchFamily="34" charset="0"/>
                <a:ea typeface="Times New Roman" panose="02020603050405020304" pitchFamily="18" charset="0"/>
                <a:cs typeface="Times New Roman" panose="02020603050405020304" pitchFamily="18" charset="0"/>
              </a:rPr>
              <a:t>NAO Equity Lens Guide, follow the link: </a:t>
            </a:r>
            <a:r>
              <a:rPr lang="en-US" u="sng" dirty="0">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hlinkClick r:id="rId4"/>
              </a:rPr>
              <a:t>https://nonprofitoregon.org/sites/default/files/NAO-Equity-Lens-Guide-2019.pdf</a:t>
            </a:r>
            <a:endParaRPr lang="en-US" u="sng" dirty="0">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342900" indent="-342900">
              <a:lnSpc>
                <a:spcPct val="107000"/>
              </a:lnSpc>
              <a:spcAft>
                <a:spcPts val="1200"/>
              </a:spcAft>
              <a:buFont typeface="+mj-lt"/>
              <a:buAutoNum type="arabicPeriod"/>
              <a:tabLst>
                <a:tab pos="685800" algn="l"/>
              </a:tabLst>
            </a:pPr>
            <a:r>
              <a:rPr lang="en-US" sz="1800" b="1" dirty="0">
                <a:effectLst/>
                <a:latin typeface="Calibri" panose="020F0502020204030204" pitchFamily="34" charset="0"/>
                <a:ea typeface="Times New Roman" panose="02020603050405020304" pitchFamily="18" charset="0"/>
                <a:cs typeface="Times New Roman" panose="02020603050405020304" pitchFamily="18" charset="0"/>
              </a:rPr>
              <a:t>Equitable Decision-making, follow the link: </a:t>
            </a:r>
            <a:r>
              <a:rPr lang="en-US" sz="1800" u="sng" dirty="0">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hlinkClick r:id="rId5"/>
              </a:rPr>
              <a:t>https://www.clark.edu/about/governance/shared-governance/EquitableDecisionMakingTool.pdf</a:t>
            </a:r>
            <a:endParaRPr lang="en-US" u="sng" dirty="0">
              <a:solidFill>
                <a:srgbClr val="0563C1"/>
              </a:solidFill>
              <a:latin typeface="Calibri" panose="020F0502020204030204" pitchFamily="34" charset="0"/>
              <a:ea typeface="Times New Roman" panose="02020603050405020304" pitchFamily="18" charset="0"/>
              <a:cs typeface="Times New Roman" panose="02020603050405020304" pitchFamily="18" charset="0"/>
            </a:endParaRPr>
          </a:p>
          <a:p>
            <a:pPr marL="342900" indent="-342900">
              <a:lnSpc>
                <a:spcPct val="107000"/>
              </a:lnSpc>
              <a:spcAft>
                <a:spcPts val="1200"/>
              </a:spcAft>
              <a:buFont typeface="+mj-lt"/>
              <a:buAutoNum type="arabicPeriod"/>
              <a:tabLst>
                <a:tab pos="685800" algn="l"/>
              </a:tabLst>
            </a:pPr>
            <a:r>
              <a:rPr lang="en-US" b="1" dirty="0">
                <a:effectLst/>
                <a:latin typeface="Calibri" panose="020F0502020204030204" pitchFamily="34" charset="0"/>
                <a:ea typeface="Times New Roman" panose="02020603050405020304" pitchFamily="18" charset="0"/>
                <a:cs typeface="Times New Roman" panose="02020603050405020304" pitchFamily="18" charset="0"/>
              </a:rPr>
              <a:t>Racial Equity Impact Decision-Making Tool</a:t>
            </a:r>
            <a:r>
              <a:rPr lang="en-US" b="1" dirty="0">
                <a:latin typeface="Calibri" panose="020F0502020204030204" pitchFamily="34" charset="0"/>
                <a:ea typeface="Times New Roman" panose="02020603050405020304" pitchFamily="18" charset="0"/>
                <a:cs typeface="Times New Roman" panose="02020603050405020304" pitchFamily="18" charset="0"/>
              </a:rPr>
              <a:t>, follow the link: </a:t>
            </a:r>
            <a:r>
              <a:rPr lang="en-US" u="sng" dirty="0">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hlinkClick r:id="rId6"/>
              </a:rPr>
              <a:t>https://www.shorelineschools.org/cms/lib/WA02217114/Centricity/Domain/1090/FINAL%20AND%20APPROVED%20Shoreline%20race%20and%20equity%20tool.pdf</a:t>
            </a:r>
            <a:endParaRPr lang="en-US" u="sng" dirty="0">
              <a:solidFill>
                <a:srgbClr val="0563C1"/>
              </a:solidFill>
              <a:latin typeface="Calibri" panose="020F0502020204030204" pitchFamily="34" charset="0"/>
              <a:ea typeface="Times New Roman" panose="02020603050405020304" pitchFamily="18" charset="0"/>
              <a:cs typeface="Times New Roman" panose="02020603050405020304" pitchFamily="18" charset="0"/>
            </a:endParaRPr>
          </a:p>
          <a:p>
            <a:pPr marL="342900" indent="-342900">
              <a:lnSpc>
                <a:spcPct val="107000"/>
              </a:lnSpc>
              <a:spcAft>
                <a:spcPts val="1200"/>
              </a:spcAft>
              <a:buFont typeface="+mj-lt"/>
              <a:buAutoNum type="arabicPeriod"/>
              <a:tabLst>
                <a:tab pos="685800" algn="l"/>
              </a:tabLst>
            </a:pPr>
            <a:r>
              <a:rPr lang="en-US" b="1" dirty="0">
                <a:solidFill>
                  <a:prstClr val="black"/>
                </a:solidFill>
                <a:latin typeface="Calibri" panose="020F0502020204030204"/>
              </a:rPr>
              <a:t>Racial Justice Impact Assessment, follow the link: </a:t>
            </a:r>
            <a:r>
              <a:rPr lang="en-US" dirty="0">
                <a:solidFill>
                  <a:prstClr val="black"/>
                </a:solidFill>
                <a:latin typeface="Calibri" panose="020F0502020204030204"/>
                <a:hlinkClick r:id="rId7"/>
              </a:rPr>
              <a:t>https://www.raceforward.org/sites/default/files/RacialJusticeImpactAssessment_v5.pdf</a:t>
            </a:r>
            <a:endParaRPr lang="en-US" dirty="0">
              <a:solidFill>
                <a:prstClr val="black"/>
              </a:solidFill>
              <a:latin typeface="Calibri" panose="020F0502020204030204"/>
            </a:endParaRPr>
          </a:p>
          <a:p>
            <a:pPr marL="342900" indent="-342900">
              <a:lnSpc>
                <a:spcPct val="107000"/>
              </a:lnSpc>
              <a:spcAft>
                <a:spcPts val="1200"/>
              </a:spcAft>
              <a:buFont typeface="+mj-lt"/>
              <a:buAutoNum type="arabicPeriod"/>
              <a:tabLst>
                <a:tab pos="685800" algn="l"/>
              </a:tabLst>
            </a:pPr>
            <a:r>
              <a:rPr lang="en-US" b="1" dirty="0">
                <a:solidFill>
                  <a:prstClr val="black"/>
                </a:solidFill>
                <a:latin typeface="Calibri" panose="020F0502020204030204"/>
              </a:rPr>
              <a:t>Creating Equitable Meetings Tip Sheet, follow the link: </a:t>
            </a:r>
            <a:r>
              <a:rPr lang="en-US" dirty="0">
                <a:solidFill>
                  <a:prstClr val="black"/>
                </a:solidFill>
                <a:latin typeface="Calibri" panose="020F0502020204030204"/>
                <a:hlinkClick r:id="rId8"/>
              </a:rPr>
              <a:t>https://ydekc.org/wp-content/uploads/2018/03/Tip-Sheet-Equitable-Meetings.pdf</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561312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C7C3940-A422-4EAB-BB99-BC65538BE563}"/>
              </a:ext>
            </a:extLst>
          </p:cNvPr>
          <p:cNvSpPr txBox="1">
            <a:spLocks noGrp="1"/>
          </p:cNvSpPr>
          <p:nvPr>
            <p:ph type="title" idx="4294967295"/>
          </p:nvPr>
        </p:nvSpPr>
        <p:spPr>
          <a:xfrm>
            <a:off x="1268668" y="1585453"/>
            <a:ext cx="9685082" cy="353943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defTabSz="457200">
              <a:lnSpc>
                <a:spcPct val="100000"/>
              </a:lnSpc>
              <a:spcBef>
                <a:spcPts val="0"/>
              </a:spcBef>
              <a:defRPr/>
            </a:pPr>
            <a:r>
              <a:rPr lang="en-US" sz="2800" b="1" dirty="0">
                <a:solidFill>
                  <a:srgbClr val="006498"/>
                </a:solidFill>
                <a:latin typeface="+mn-lt"/>
                <a:ea typeface="+mn-ea"/>
                <a:cs typeface="+mn-cs"/>
              </a:rPr>
              <a:t>WORKSHOP #2. </a:t>
            </a:r>
            <a:br>
              <a:rPr lang="en-US" sz="2800" b="1" dirty="0">
                <a:solidFill>
                  <a:srgbClr val="006498"/>
                </a:solidFill>
                <a:latin typeface="+mn-lt"/>
                <a:ea typeface="+mn-ea"/>
                <a:cs typeface="+mn-cs"/>
              </a:rPr>
            </a:br>
            <a:r>
              <a:rPr lang="en-US" sz="2800" b="1" dirty="0">
                <a:solidFill>
                  <a:srgbClr val="006498"/>
                </a:solidFill>
                <a:latin typeface="+mn-lt"/>
                <a:ea typeface="+mn-ea"/>
                <a:cs typeface="+mn-cs"/>
              </a:rPr>
              <a:t>Part 1. 30 minutes </a:t>
            </a:r>
            <a:br>
              <a:rPr lang="en-US" sz="2800" b="1" dirty="0">
                <a:solidFill>
                  <a:srgbClr val="006498"/>
                </a:solidFill>
                <a:latin typeface="+mn-lt"/>
                <a:ea typeface="+mn-ea"/>
                <a:cs typeface="+mn-cs"/>
              </a:rPr>
            </a:br>
            <a:br>
              <a:rPr lang="en-US" sz="2800" b="1" dirty="0">
                <a:solidFill>
                  <a:srgbClr val="006498"/>
                </a:solidFill>
                <a:latin typeface="+mn-lt"/>
                <a:ea typeface="+mn-ea"/>
                <a:cs typeface="+mn-cs"/>
              </a:rPr>
            </a:br>
            <a:r>
              <a:rPr lang="en-US" sz="2800" b="1" u="sng" dirty="0">
                <a:solidFill>
                  <a:srgbClr val="006498"/>
                </a:solidFill>
                <a:latin typeface="+mn-lt"/>
                <a:ea typeface="+mn-ea"/>
                <a:cs typeface="+mn-cs"/>
              </a:rPr>
              <a:t>Discussing White Supremacy Culture</a:t>
            </a:r>
            <a:br>
              <a:rPr lang="en-US" sz="2800" b="1" u="sng" dirty="0">
                <a:solidFill>
                  <a:srgbClr val="006498"/>
                </a:solidFill>
                <a:latin typeface="+mn-lt"/>
                <a:ea typeface="+mn-ea"/>
                <a:cs typeface="+mn-cs"/>
              </a:rPr>
            </a:br>
            <a:br>
              <a:rPr lang="en-US" sz="2800" b="1" u="sng" dirty="0">
                <a:solidFill>
                  <a:srgbClr val="006498"/>
                </a:solidFill>
                <a:latin typeface="+mn-lt"/>
                <a:ea typeface="+mn-ea"/>
                <a:cs typeface="+mn-cs"/>
              </a:rPr>
            </a:br>
            <a:r>
              <a:rPr lang="en-US" sz="2800" b="1" u="sng" dirty="0">
                <a:solidFill>
                  <a:srgbClr val="006498"/>
                </a:solidFill>
                <a:latin typeface="+mn-lt"/>
                <a:ea typeface="+mn-ea"/>
                <a:cs typeface="+mn-cs"/>
              </a:rPr>
              <a:t>BCIL </a:t>
            </a:r>
            <a:br>
              <a:rPr lang="en-US" sz="2800" b="1" u="sng" dirty="0">
                <a:solidFill>
                  <a:srgbClr val="006498"/>
                </a:solidFill>
                <a:latin typeface="+mn-lt"/>
                <a:ea typeface="+mn-ea"/>
                <a:cs typeface="+mn-cs"/>
              </a:rPr>
            </a:br>
            <a:br>
              <a:rPr lang="en-US" sz="2800" b="1" u="sng" dirty="0">
                <a:solidFill>
                  <a:srgbClr val="006498"/>
                </a:solidFill>
                <a:latin typeface="+mn-lt"/>
                <a:ea typeface="+mn-ea"/>
                <a:cs typeface="+mn-cs"/>
              </a:rPr>
            </a:br>
            <a:r>
              <a:rPr lang="en-US" sz="2800" b="1" i="1" dirty="0">
                <a:solidFill>
                  <a:srgbClr val="006498"/>
                </a:solidFill>
                <a:latin typeface="+mn-lt"/>
                <a:ea typeface="+mn-ea"/>
                <a:cs typeface="+mn-cs"/>
              </a:rPr>
              <a:t>HMA’s Equity and Independent Living (IL) Advisory Board </a:t>
            </a:r>
            <a:endParaRPr lang="en-US" sz="2800" b="1" i="1" strike="sngStrike" dirty="0">
              <a:solidFill>
                <a:srgbClr val="006498"/>
              </a:solidFill>
              <a:effectLst>
                <a:outerShdw blurRad="38100" dist="38100" dir="2700000" algn="tl">
                  <a:srgbClr val="000000">
                    <a:alpha val="43137"/>
                  </a:srgbClr>
                </a:outerShdw>
              </a:effectLst>
              <a:latin typeface="+mn-lt"/>
              <a:ea typeface="+mn-ea"/>
              <a:cs typeface="+mn-cs"/>
            </a:endParaRPr>
          </a:p>
        </p:txBody>
      </p:sp>
      <p:sp>
        <p:nvSpPr>
          <p:cNvPr id="2" name="Slide Number Placeholder 1">
            <a:extLst>
              <a:ext uri="{FF2B5EF4-FFF2-40B4-BE49-F238E27FC236}">
                <a16:creationId xmlns:a16="http://schemas.microsoft.com/office/drawing/2014/main" id="{B735D3B7-876E-453D-8760-E704A0E3063B}"/>
              </a:ext>
            </a:extLst>
          </p:cNvPr>
          <p:cNvSpPr>
            <a:spLocks noGrp="1"/>
          </p:cNvSpPr>
          <p:nvPr>
            <p:ph type="sldNum" sz="quarter" idx="12"/>
          </p:nvPr>
        </p:nvSpPr>
        <p:spPr>
          <a:xfrm>
            <a:off x="8459429" y="6272462"/>
            <a:ext cx="2057400" cy="365125"/>
          </a:xfrm>
        </p:spPr>
        <p:txBody>
          <a:bodyPr/>
          <a:lstStyle/>
          <a:p>
            <a:pPr defTabSz="457200"/>
            <a:fld id="{A2F44F75-DC1B-48B6-978B-F5FB052A2076}" type="slidenum">
              <a:rPr lang="en-US">
                <a:solidFill>
                  <a:prstClr val="black"/>
                </a:solidFill>
                <a:latin typeface="Calibri" panose="020F0502020204030204"/>
              </a:rPr>
              <a:pPr defTabSz="457200"/>
              <a:t>7</a:t>
            </a:fld>
            <a:endParaRPr lang="en-US" dirty="0">
              <a:solidFill>
                <a:prstClr val="black"/>
              </a:solidFill>
              <a:latin typeface="Calibri" panose="020F0502020204030204"/>
            </a:endParaRPr>
          </a:p>
        </p:txBody>
      </p:sp>
    </p:spTree>
    <p:extLst>
      <p:ext uri="{BB962C8B-B14F-4D97-AF65-F5344CB8AC3E}">
        <p14:creationId xmlns:p14="http://schemas.microsoft.com/office/powerpoint/2010/main" val="37479148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7895A40-19A4-42D6-9D30-DBC1E8002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02F429C4-ABC9-46FC-818A-B5429CDE4A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270325" y="3369273"/>
            <a:ext cx="32004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2CEF98E4-3709-4952-8F42-2305CCE34F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6374475" y="1040470"/>
            <a:ext cx="6858003" cy="477704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F10BCCF5-D685-47FF-B675-647EAEB72C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7914" y="857786"/>
            <a:ext cx="11067024" cy="520893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Subtitle 2">
            <a:extLst>
              <a:ext uri="{FF2B5EF4-FFF2-40B4-BE49-F238E27FC236}">
                <a16:creationId xmlns:a16="http://schemas.microsoft.com/office/drawing/2014/main" id="{0EA24945-2887-4E46-A1E7-D9CC63A453E9}"/>
              </a:ext>
            </a:extLst>
          </p:cNvPr>
          <p:cNvSpPr>
            <a:spLocks noGrp="1"/>
          </p:cNvSpPr>
          <p:nvPr>
            <p:ph type="subTitle" idx="1"/>
          </p:nvPr>
        </p:nvSpPr>
        <p:spPr>
          <a:xfrm>
            <a:off x="793980" y="2042805"/>
            <a:ext cx="9910295" cy="3738869"/>
          </a:xfrm>
        </p:spPr>
        <p:txBody>
          <a:bodyPr anchor="b">
            <a:noAutofit/>
          </a:bodyPr>
          <a:lstStyle/>
          <a:p>
            <a:pPr algn="l"/>
            <a:endParaRPr lang="en-US" sz="3200" b="1" dirty="0"/>
          </a:p>
          <a:p>
            <a:pPr algn="l"/>
            <a:r>
              <a:rPr lang="en-US" sz="3600" b="1" dirty="0"/>
              <a:t>White Supremacy Culture in the Workplace</a:t>
            </a:r>
          </a:p>
          <a:p>
            <a:pPr algn="l"/>
            <a:r>
              <a:rPr lang="en-US" sz="2800" dirty="0"/>
              <a:t>Trainers: Cecilia </a:t>
            </a:r>
            <a:r>
              <a:rPr lang="en-US" sz="2800" dirty="0" err="1"/>
              <a:t>Nuñez</a:t>
            </a:r>
            <a:r>
              <a:rPr lang="en-US" sz="2800" dirty="0"/>
              <a:t> &amp; Taciana Ribeiro Saab</a:t>
            </a:r>
          </a:p>
          <a:p>
            <a:pPr algn="l"/>
            <a:r>
              <a:rPr lang="en-US" sz="2800" dirty="0"/>
              <a:t>Boston Center for Independent Living (BCIL)</a:t>
            </a:r>
          </a:p>
          <a:p>
            <a:pPr algn="l"/>
            <a:endParaRPr lang="en-US" sz="2800" dirty="0"/>
          </a:p>
          <a:p>
            <a:pPr algn="l"/>
            <a:r>
              <a:rPr kumimoji="0" lang="en-US" i="0" u="sng" strike="noStrike" kern="1200" cap="none" spc="0" normalizeH="0" baseline="0" noProof="0" dirty="0">
                <a:ln>
                  <a:noFill/>
                </a:ln>
                <a:solidFill>
                  <a:prstClr val="black"/>
                </a:solidFill>
                <a:effectLst/>
                <a:uLnTx/>
                <a:uFillTx/>
                <a:latin typeface="Calibri" panose="020F0502020204030204"/>
                <a:ea typeface="+mn-ea"/>
                <a:cs typeface="+mn-cs"/>
              </a:rPr>
              <a:t>Please note</a:t>
            </a:r>
            <a:r>
              <a:rPr kumimoji="0" lang="en-US" i="0" u="none" strike="noStrike" kern="1200" cap="none" spc="0" normalizeH="0" baseline="0" noProof="0" dirty="0">
                <a:ln>
                  <a:noFill/>
                </a:ln>
                <a:solidFill>
                  <a:prstClr val="black"/>
                </a:solidFill>
                <a:effectLst/>
                <a:uLnTx/>
                <a:uFillTx/>
                <a:latin typeface="Calibri" panose="020F0502020204030204"/>
                <a:ea typeface="+mn-ea"/>
                <a:cs typeface="+mn-cs"/>
              </a:rPr>
              <a:t>: this section of the PPT deck includes several slides with a heading, followed by bullets </a:t>
            </a:r>
            <a:r>
              <a:rPr lang="en-US" dirty="0">
                <a:solidFill>
                  <a:prstClr val="black"/>
                </a:solidFill>
                <a:latin typeface="Calibri" panose="020F0502020204030204"/>
              </a:rPr>
              <a:t>outlining the content that we will cover. </a:t>
            </a:r>
            <a:endParaRPr lang="en-US" dirty="0"/>
          </a:p>
        </p:txBody>
      </p:sp>
      <p:sp>
        <p:nvSpPr>
          <p:cNvPr id="16" name="Rectangle 15">
            <a:extLst>
              <a:ext uri="{FF2B5EF4-FFF2-40B4-BE49-F238E27FC236}">
                <a16:creationId xmlns:a16="http://schemas.microsoft.com/office/drawing/2014/main" id="{B0EE8A42-107A-4D4C-8D56-BBAE95C7FC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524009" y="3366125"/>
            <a:ext cx="32004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28" name="Picture 4" descr="Boston Center for Independent Living">
            <a:extLst>
              <a:ext uri="{FF2B5EF4-FFF2-40B4-BE49-F238E27FC236}">
                <a16:creationId xmlns:a16="http://schemas.microsoft.com/office/drawing/2014/main" id="{D5BB3666-E00B-4BB5-976D-784EF04F49E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1252" y="384179"/>
            <a:ext cx="5753442" cy="13808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947962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0" name="Group 9">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1" name="Rectangle 10">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sp>
        <p:nvSpPr>
          <p:cNvPr id="15" name="Rectangle 14">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9BBDB212-74FB-4B40-9E45-8087D530D5FA}"/>
              </a:ext>
            </a:extLst>
          </p:cNvPr>
          <p:cNvSpPr>
            <a:spLocks noGrp="1"/>
          </p:cNvSpPr>
          <p:nvPr>
            <p:ph type="title"/>
          </p:nvPr>
        </p:nvSpPr>
        <p:spPr>
          <a:xfrm>
            <a:off x="1043631" y="809898"/>
            <a:ext cx="9942716" cy="1554480"/>
          </a:xfrm>
        </p:spPr>
        <p:txBody>
          <a:bodyPr anchor="ctr">
            <a:normAutofit/>
          </a:bodyPr>
          <a:lstStyle/>
          <a:p>
            <a:r>
              <a:rPr lang="en-US" dirty="0"/>
              <a:t>White Supremacy as a Culture</a:t>
            </a:r>
          </a:p>
        </p:txBody>
      </p:sp>
      <p:sp>
        <p:nvSpPr>
          <p:cNvPr id="3" name="Content Placeholder 2">
            <a:extLst>
              <a:ext uri="{FF2B5EF4-FFF2-40B4-BE49-F238E27FC236}">
                <a16:creationId xmlns:a16="http://schemas.microsoft.com/office/drawing/2014/main" id="{F61448D6-55F0-4282-810B-96C9068103DB}"/>
              </a:ext>
            </a:extLst>
          </p:cNvPr>
          <p:cNvSpPr>
            <a:spLocks noGrp="1"/>
          </p:cNvSpPr>
          <p:nvPr>
            <p:ph idx="1"/>
          </p:nvPr>
        </p:nvSpPr>
        <p:spPr>
          <a:xfrm>
            <a:off x="1045028" y="2560322"/>
            <a:ext cx="9941319" cy="3924988"/>
          </a:xfrm>
        </p:spPr>
        <p:txBody>
          <a:bodyPr anchor="ctr">
            <a:normAutofit lnSpcReduction="10000"/>
          </a:bodyPr>
          <a:lstStyle/>
          <a:p>
            <a:pPr marL="457200" indent="-457200">
              <a:buFont typeface="+mj-lt"/>
              <a:buAutoNum type="arabicPeriod"/>
            </a:pPr>
            <a:r>
              <a:rPr lang="en-US" sz="2000" dirty="0"/>
              <a:t>Often, we may only think about racism as individual incidents or people.</a:t>
            </a:r>
          </a:p>
          <a:p>
            <a:pPr marL="457200" indent="-457200">
              <a:buFont typeface="+mj-lt"/>
              <a:buAutoNum type="arabicPeriod"/>
            </a:pPr>
            <a:r>
              <a:rPr lang="en-US" sz="2000" dirty="0"/>
              <a:t>Thinking about </a:t>
            </a:r>
            <a:r>
              <a:rPr lang="en-US" sz="2000" b="1" dirty="0"/>
              <a:t>systemic and institutional </a:t>
            </a:r>
            <a:r>
              <a:rPr lang="en-US" sz="2000" dirty="0"/>
              <a:t>racism allows us to consider the ways our systems, institutions, and practices themselves have been shaped by white supremacy and racism.</a:t>
            </a:r>
          </a:p>
          <a:p>
            <a:pPr marL="457200" indent="-457200">
              <a:buFont typeface="+mj-lt"/>
              <a:buAutoNum type="arabicPeriod"/>
            </a:pPr>
            <a:r>
              <a:rPr lang="en-US" sz="2000" dirty="0"/>
              <a:t>Therefore, you don’t need to “be racist” to still be contributing to harm against Black, Indigenous and People of Color (BIPOC).</a:t>
            </a:r>
          </a:p>
          <a:p>
            <a:pPr marL="457200" indent="-457200">
              <a:buFont typeface="+mj-lt"/>
              <a:buAutoNum type="arabicPeriod"/>
            </a:pPr>
            <a:r>
              <a:rPr lang="en-US" sz="2000" dirty="0"/>
              <a:t>Organizational antiracism work must address racism:</a:t>
            </a:r>
          </a:p>
          <a:p>
            <a:pPr lvl="1"/>
            <a:r>
              <a:rPr lang="en-US" sz="2000" dirty="0"/>
              <a:t>Within oneself</a:t>
            </a:r>
          </a:p>
          <a:p>
            <a:pPr lvl="1"/>
            <a:r>
              <a:rPr lang="en-US" sz="2000" dirty="0"/>
              <a:t>Between individuals</a:t>
            </a:r>
          </a:p>
          <a:p>
            <a:pPr lvl="1"/>
            <a:r>
              <a:rPr lang="en-US" sz="2000" dirty="0"/>
              <a:t>At the organizational/systemic level</a:t>
            </a:r>
          </a:p>
          <a:p>
            <a:pPr lvl="1"/>
            <a:r>
              <a:rPr lang="en-US" sz="2000" dirty="0"/>
              <a:t>Against consumers</a:t>
            </a:r>
          </a:p>
          <a:p>
            <a:pPr lvl="1"/>
            <a:r>
              <a:rPr lang="en-US" sz="2000" dirty="0"/>
              <a:t>Against staff</a:t>
            </a:r>
          </a:p>
        </p:txBody>
      </p:sp>
      <p:cxnSp>
        <p:nvCxnSpPr>
          <p:cNvPr id="17" name="Straight Connector 16">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31811276"/>
      </p:ext>
    </p:extLst>
  </p:cSld>
  <p:clrMapOvr>
    <a:masterClrMapping/>
  </p:clrMapOvr>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493</TotalTime>
  <Words>4073</Words>
  <Application>Microsoft Office PowerPoint</Application>
  <PresentationFormat>Widescreen</PresentationFormat>
  <Paragraphs>443</Paragraphs>
  <Slides>35</Slides>
  <Notes>8</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35</vt:i4>
      </vt:variant>
    </vt:vector>
  </HeadingPairs>
  <TitlesOfParts>
    <vt:vector size="40" baseType="lpstr">
      <vt:lpstr>Arial</vt:lpstr>
      <vt:lpstr>Calibri</vt:lpstr>
      <vt:lpstr>Calibri Light</vt:lpstr>
      <vt:lpstr>1_Office Theme</vt:lpstr>
      <vt:lpstr>Office Theme</vt:lpstr>
      <vt:lpstr>Diversity, Equity, and Inclusion and Strategic Planning Capacity Building Services  STATEWIDE REHABILITATION COUNCIL  WORKSHOP SERIES (TASK 2, TASK 3)  Meeting:  WORKSHOP #2, IN PARTNERSHIP WITH BCIL  Date:  September 2, 2021</vt:lpstr>
      <vt:lpstr>WELCOME TO WORKSHOP #2</vt:lpstr>
      <vt:lpstr>      WORKSHOP #2</vt:lpstr>
      <vt:lpstr>      WORKSHOP #2: OUTLINE IN WORD FORM</vt:lpstr>
      <vt:lpstr>      WORKSHOP #2: OUTLINE IN TABLE FORM </vt:lpstr>
      <vt:lpstr>      WORKSHOP #2 MATERIALS TO REVIEW BEFORE WORKSHOP</vt:lpstr>
      <vt:lpstr>WORKSHOP #2.  Part 1. 30 minutes   Discussing White Supremacy Culture  BCIL   HMA’s Equity and Independent Living (IL) Advisory Board </vt:lpstr>
      <vt:lpstr>PowerPoint Presentation</vt:lpstr>
      <vt:lpstr>White Supremacy as a Culture</vt:lpstr>
      <vt:lpstr>White Supremacy Culture- Jones and Okun</vt:lpstr>
      <vt:lpstr>White Supremacy Values</vt:lpstr>
      <vt:lpstr>Sense of Urgency  This slide lists four antidotes to sense of urgency, located to the right of this box.  </vt:lpstr>
      <vt:lpstr>Quantity over Quality  This slide lists five antidotes to quantity over quality, located to the right of this box.    </vt:lpstr>
      <vt:lpstr>Fear of Open Conflict  This slide lists three antidotes to fear of open conflict, located to the right of this box.    </vt:lpstr>
      <vt:lpstr>How Do These Values Impact SRC’s Work? This slide depicts a graphic with two boxes. In the box to the left, it reads “State Plan Recommendations.” In the box to the right, it reads “Annual Report Writing.”  </vt:lpstr>
      <vt:lpstr>Discussion Questions</vt:lpstr>
      <vt:lpstr>WORKSHOP #2.  Part 2. 30 minutes   Tools for Implementing Equitable Practices  Trainer: Doris Tolliver</vt:lpstr>
      <vt:lpstr> DEVELOPING A RACIAL EQUITY LENS</vt:lpstr>
      <vt:lpstr> DEVELOPING A RACIAL EQUITY LENS: WHO IS AT THE TABLE?</vt:lpstr>
      <vt:lpstr> DEVELOPING A RACIAL EQUITY LENS: WHO IS AFFECTED?</vt:lpstr>
      <vt:lpstr> DEVELOPING A RACIAL EQUITY LENS: WHAT ARE THE IMPACTS?</vt:lpstr>
      <vt:lpstr> DEVELOPING A RACIAL EQUITY LENS: DISCUSSION</vt:lpstr>
      <vt:lpstr>USING A RACIAL EQUITY IMPACT ANALYSIS</vt:lpstr>
      <vt:lpstr>CREATING INCLUSIVE MEETING SPACES: AN ALTERNATIVE TO ROBERT’S RULES</vt:lpstr>
      <vt:lpstr>CREATING INCLUSIVE MEETING SPACES: AN ALTERNATIVE TO ROBERT’S RULES</vt:lpstr>
      <vt:lpstr>CREATING INCLUSIVE MEETING SPACES: PASS THE BATON AND GROUP SHARE</vt:lpstr>
      <vt:lpstr>WORKSHOP #2. Part 3. 15 minutes   Building a Collaborative Agenda for Workshop #3.  Trainer: Uma Ahluwalia</vt:lpstr>
      <vt:lpstr> WHAT IS THE AGENDA FOR WORKSHOP #3?</vt:lpstr>
      <vt:lpstr>      WORKSHOP #1: OUTLINE IN WORD FORM </vt:lpstr>
      <vt:lpstr>      WORKSHOP #2: OUTLINE IN WORD FORM</vt:lpstr>
      <vt:lpstr>THANK YOU.  Task 2 is now complete with Workshop #2.  We will meet again as a DEI Working Group for the strategic sessions under Task 4. </vt:lpstr>
      <vt:lpstr>WORKSHOP #2.   REFERENCE MATERIALS  We will not cover these materials today.</vt:lpstr>
      <vt:lpstr> WELCOME TO WORKSHOP #2 (WORKSHOP SCHEDULE OUTLINED BELOW)</vt:lpstr>
      <vt:lpstr>REFERENCE: ARTICLES AND MEASUREMENT TOOLS PROVIDED BY BCIL</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Diversity, Equity, and Inclusion and Strategic Planning Capacity Building Services  STATEWIDE REHABILITATION COUNCIL  WORKSHOP SERIES (TASK 2, TASK 3)  Meeting:  WORKSHOP #1   Date:  August 5, 2021</dc:title>
  <dc:creator>Uma Ahluwalia</dc:creator>
  <cp:lastModifiedBy>Ellen Breslin</cp:lastModifiedBy>
  <cp:revision>130</cp:revision>
  <dcterms:created xsi:type="dcterms:W3CDTF">2021-07-27T17:32:35Z</dcterms:created>
  <dcterms:modified xsi:type="dcterms:W3CDTF">2021-08-24T15:58:28Z</dcterms:modified>
</cp:coreProperties>
</file>