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Proxima Nov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imI4HTSEbvVz4WnlDYGBGsa0U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regular.fntdata"/><Relationship Id="rId14" Type="http://schemas.openxmlformats.org/officeDocument/2006/relationships/slide" Target="slides/slide10.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ProximaNova-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Slides 1-3 = 2 minutes</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ee10bc4d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bee10bc4d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ed75d9e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ed75d9e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Slides 1-3 = 2 minutes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Slides 1-3 = 2 minutes</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ed75d9ef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ed75d9e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Slides 4-5 = 4-5 minutes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 min</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5 min</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2-3 min</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2-3 min</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42000"/>
          </a:blip>
          <a:stretch>
            <a:fillRect/>
          </a:stretch>
        </a:blip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healthaffairs.org/doi/pdf/10.1377/hlthaff.2022.0049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prisonpolicy.org/reports/incomejails.html" TargetMode="External"/><Relationship Id="rId4" Type="http://schemas.openxmlformats.org/officeDocument/2006/relationships/hyperlink" Target="https://www.prisonpolicy.org/reports/incomejail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s://www.mass.gov/info-details/section-35-the-process" TargetMode="External"/><Relationship Id="rId5" Type="http://schemas.openxmlformats.org/officeDocument/2006/relationships/hyperlink" Target="https://malegislature.gov/Laws/GeneralLaws/PartI/Titlexvii/Chapter123/Section12" TargetMode="External"/><Relationship Id="rId6" Type="http://schemas.openxmlformats.org/officeDocument/2006/relationships/hyperlink" Target="https://www.wbur.org/news/2019/03/14/masac-section-35-lawsuit" TargetMode="External"/><Relationship Id="rId7" Type="http://schemas.openxmlformats.org/officeDocument/2006/relationships/hyperlink" Target="https://media.wbur.org/wp/2019/03/Section35Complaint.pdf" TargetMode="External"/><Relationship Id="rId8" Type="http://schemas.openxmlformats.org/officeDocument/2006/relationships/hyperlink" Target="https://www.prisonpolicy.org/reports/incomejail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s://www.youtube.com/watch?v=aq-xmVaWBB4" TargetMode="External"/><Relationship Id="rId5" Type="http://schemas.openxmlformats.org/officeDocument/2006/relationships/image" Target="../media/image5.png"/><Relationship Id="rId6" Type="http://schemas.openxmlformats.org/officeDocument/2006/relationships/hyperlink" Target="https://www.youtube.com/watch?v=K8ec3Qpnai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hyperlink" Target="https://federalcriminaldefenseattorney.com/prison-research-papers/vocational-training-in-prison/" TargetMode="External"/><Relationship Id="rId5" Type="http://schemas.openxmlformats.org/officeDocument/2006/relationships/hyperlink" Target="https://eric.ed.gov/?id=EJ607586" TargetMode="External"/><Relationship Id="rId6" Type="http://schemas.openxmlformats.org/officeDocument/2006/relationships/hyperlink" Target="https://journals.sagepub.com/doi/10.1177/0896920511430864" TargetMode="External"/><Relationship Id="rId7" Type="http://schemas.openxmlformats.org/officeDocument/2006/relationships/hyperlink" Target="https://www.ssa.gov/oact/cola/sga.html#:~:text=Both%20SGA%20amounts%20generally%20change,the%20national%20average%20wage%20index.&amp;text=The%20monthly%20SGA%20amount%20for,amount%20for%202024%20is%20%24155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74000">
              <a:srgbClr val="A9BEE4"/>
            </a:gs>
            <a:gs pos="83000">
              <a:srgbClr val="A9BEE4"/>
            </a:gs>
            <a:gs pos="100000">
              <a:srgbClr val="C5D3ED"/>
            </a:gs>
          </a:gsLst>
          <a:lin ang="5400000" scaled="0"/>
        </a:gra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6507124" y="147320"/>
            <a:ext cx="5183305" cy="6563360"/>
          </a:xfrm>
          <a:prstGeom prst="rect">
            <a:avLst/>
          </a:prstGeom>
          <a:noFill/>
          <a:ln>
            <a:noFill/>
          </a:ln>
        </p:spPr>
      </p:pic>
      <p:sp>
        <p:nvSpPr>
          <p:cNvPr id="85" name="Google Shape;85;p1"/>
          <p:cNvSpPr txBox="1"/>
          <p:nvPr/>
        </p:nvSpPr>
        <p:spPr>
          <a:xfrm>
            <a:off x="284480" y="147320"/>
            <a:ext cx="6095999" cy="5232202"/>
          </a:xfrm>
          <a:prstGeom prst="rect">
            <a:avLst/>
          </a:prstGeom>
          <a:gradFill>
            <a:gsLst>
              <a:gs pos="0">
                <a:srgbClr val="ED7D31">
                  <a:alpha val="0"/>
                </a:srgbClr>
              </a:gs>
              <a:gs pos="74000">
                <a:srgbClr val="A9BEE4"/>
              </a:gs>
              <a:gs pos="83000">
                <a:srgbClr val="A9BEE4"/>
              </a:gs>
              <a:gs pos="100000">
                <a:srgbClr val="C5D3ED"/>
              </a:gs>
            </a:gsLst>
            <a:lin ang="54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Incarceration Diversion and the Role of Vocational Rehabilitation</a:t>
            </a:r>
            <a:endParaRPr/>
          </a:p>
          <a:p>
            <a:pPr indent="0" lvl="0" marL="0" marR="0" rtl="0" algn="ctr">
              <a:spcBef>
                <a:spcPts val="0"/>
              </a:spcBef>
              <a:spcAft>
                <a:spcPts val="0"/>
              </a:spcAft>
              <a:buNone/>
            </a:pPr>
            <a:r>
              <a:t/>
            </a:r>
            <a:endParaRPr b="1" i="0" sz="54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3200" u="none" cap="none" strike="noStrike">
                <a:solidFill>
                  <a:schemeClr val="dk1"/>
                </a:solidFill>
                <a:latin typeface="Calibri"/>
                <a:ea typeface="Calibri"/>
                <a:cs typeface="Calibri"/>
                <a:sym typeface="Calibri"/>
              </a:rPr>
              <a:t>Presented by Christine Tosti and Heather Wood</a:t>
            </a:r>
            <a:endParaRPr/>
          </a:p>
        </p:txBody>
      </p:sp>
      <p:sp>
        <p:nvSpPr>
          <p:cNvPr id="86" name="Google Shape;86;p1"/>
          <p:cNvSpPr txBox="1"/>
          <p:nvPr/>
        </p:nvSpPr>
        <p:spPr>
          <a:xfrm>
            <a:off x="501571" y="5486400"/>
            <a:ext cx="478536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Artwork by Matteo Bertelli description: White men in suits with elongated ties that appear like jail bars imprisoning people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74000">
              <a:srgbClr val="A9BEE4"/>
            </a:gs>
            <a:gs pos="83000">
              <a:srgbClr val="A9BEE4"/>
            </a:gs>
            <a:gs pos="100000">
              <a:srgbClr val="C5D3ED"/>
            </a:gs>
          </a:gsLst>
          <a:lin ang="5400700" scaled="0"/>
        </a:gradFill>
      </p:bgPr>
    </p:bg>
    <p:spTree>
      <p:nvGrpSpPr>
        <p:cNvPr id="158" name="Shape 158"/>
        <p:cNvGrpSpPr/>
        <p:nvPr/>
      </p:nvGrpSpPr>
      <p:grpSpPr>
        <a:xfrm>
          <a:off x="0" y="0"/>
          <a:ext cx="0" cy="0"/>
          <a:chOff x="0" y="0"/>
          <a:chExt cx="0" cy="0"/>
        </a:xfrm>
      </p:grpSpPr>
      <p:sp>
        <p:nvSpPr>
          <p:cNvPr id="159" name="Google Shape;159;g2bee10bc4d6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Questions and comments?</a:t>
            </a:r>
            <a:endParaRPr b="1"/>
          </a:p>
        </p:txBody>
      </p:sp>
      <p:pic>
        <p:nvPicPr>
          <p:cNvPr id="160" name="Google Shape;160;g2bee10bc4d6_0_1"/>
          <p:cNvPicPr preferRelativeResize="0"/>
          <p:nvPr/>
        </p:nvPicPr>
        <p:blipFill>
          <a:blip r:embed="rId3">
            <a:alphaModFix/>
          </a:blip>
          <a:stretch>
            <a:fillRect/>
          </a:stretch>
        </p:blipFill>
        <p:spPr>
          <a:xfrm>
            <a:off x="838200" y="1547450"/>
            <a:ext cx="8618774" cy="484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74000">
              <a:srgbClr val="A9BEE4"/>
            </a:gs>
            <a:gs pos="83000">
              <a:srgbClr val="A9BEE4"/>
            </a:gs>
            <a:gs pos="100000">
              <a:srgbClr val="C5D3ED"/>
            </a:gs>
          </a:gsLst>
          <a:lin ang="5400700" scaled="0"/>
        </a:gradFill>
      </p:bgPr>
    </p:bg>
    <p:spTree>
      <p:nvGrpSpPr>
        <p:cNvPr id="90" name="Shape 90"/>
        <p:cNvGrpSpPr/>
        <p:nvPr/>
      </p:nvGrpSpPr>
      <p:grpSpPr>
        <a:xfrm>
          <a:off x="0" y="0"/>
          <a:ext cx="0" cy="0"/>
          <a:chOff x="0" y="0"/>
          <a:chExt cx="0" cy="0"/>
        </a:xfrm>
      </p:grpSpPr>
      <p:sp>
        <p:nvSpPr>
          <p:cNvPr id="91" name="Google Shape;91;g2bed75d9ef1_0_0"/>
          <p:cNvSpPr txBox="1"/>
          <p:nvPr>
            <p:ph type="ctrTitle"/>
          </p:nvPr>
        </p:nvSpPr>
        <p:spPr>
          <a:xfrm>
            <a:off x="1524000" y="291643"/>
            <a:ext cx="9144000" cy="101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What am I presenting?</a:t>
            </a:r>
            <a:endParaRPr/>
          </a:p>
        </p:txBody>
      </p:sp>
      <p:sp>
        <p:nvSpPr>
          <p:cNvPr id="92" name="Google Shape;92;g2bed75d9ef1_0_0"/>
          <p:cNvSpPr txBox="1"/>
          <p:nvPr>
            <p:ph idx="1" type="subTitle"/>
          </p:nvPr>
        </p:nvSpPr>
        <p:spPr>
          <a:xfrm>
            <a:off x="526950" y="1310150"/>
            <a:ext cx="11138100" cy="5105100"/>
          </a:xfrm>
          <a:prstGeom prst="rect">
            <a:avLst/>
          </a:prstGeom>
        </p:spPr>
        <p:txBody>
          <a:bodyPr anchorCtr="0" anchor="t" bIns="45700" lIns="91425" spcFirstLastPara="1" rIns="91425" wrap="square" tIns="45700">
            <a:noAutofit/>
          </a:bodyPr>
          <a:lstStyle/>
          <a:p>
            <a:pPr indent="-408940" lvl="0" marL="457200" rtl="0" algn="l">
              <a:lnSpc>
                <a:spcPct val="150000"/>
              </a:lnSpc>
              <a:spcBef>
                <a:spcPts val="1000"/>
              </a:spcBef>
              <a:spcAft>
                <a:spcPts val="0"/>
              </a:spcAft>
              <a:buSzPts val="2840"/>
              <a:buChar char="●"/>
            </a:pPr>
            <a:r>
              <a:rPr lang="en-US" sz="2840"/>
              <a:t>Marginalized Identities are Overrepresented in Incarceration Settings</a:t>
            </a:r>
            <a:endParaRPr sz="2840"/>
          </a:p>
          <a:p>
            <a:pPr indent="-408940" lvl="0" marL="457200" rtl="0" algn="l">
              <a:lnSpc>
                <a:spcPct val="130000"/>
              </a:lnSpc>
              <a:spcBef>
                <a:spcPts val="0"/>
              </a:spcBef>
              <a:spcAft>
                <a:spcPts val="0"/>
              </a:spcAft>
              <a:buSzPts val="2840"/>
              <a:buChar char="●"/>
            </a:pPr>
            <a:r>
              <a:rPr lang="en-US" sz="2840"/>
              <a:t>Employment = Economic Security</a:t>
            </a:r>
            <a:endParaRPr sz="2840"/>
          </a:p>
          <a:p>
            <a:pPr indent="-387350" lvl="1" marL="914400" rtl="0" algn="l">
              <a:lnSpc>
                <a:spcPct val="130000"/>
              </a:lnSpc>
              <a:spcBef>
                <a:spcPts val="0"/>
              </a:spcBef>
              <a:spcAft>
                <a:spcPts val="0"/>
              </a:spcAft>
              <a:buSzPts val="2500"/>
              <a:buChar char="○"/>
            </a:pPr>
            <a:r>
              <a:rPr lang="en-US" sz="2500"/>
              <a:t>The Path from Arrest to Pretrial Detention</a:t>
            </a:r>
            <a:endParaRPr sz="2500"/>
          </a:p>
          <a:p>
            <a:pPr indent="-408940" lvl="0" marL="457200" rtl="0" algn="l">
              <a:lnSpc>
                <a:spcPct val="130000"/>
              </a:lnSpc>
              <a:spcBef>
                <a:spcPts val="0"/>
              </a:spcBef>
              <a:spcAft>
                <a:spcPts val="0"/>
              </a:spcAft>
              <a:buSzPts val="2840"/>
              <a:buChar char="●"/>
            </a:pPr>
            <a:r>
              <a:rPr lang="en-US" sz="2840"/>
              <a:t>Vocational Rehabilitation Example: Good Will Hunting</a:t>
            </a:r>
            <a:endParaRPr sz="2840"/>
          </a:p>
          <a:p>
            <a:pPr indent="-408940" lvl="0" marL="457200" rtl="0" algn="l">
              <a:lnSpc>
                <a:spcPct val="130000"/>
              </a:lnSpc>
              <a:spcBef>
                <a:spcPts val="0"/>
              </a:spcBef>
              <a:spcAft>
                <a:spcPts val="0"/>
              </a:spcAft>
              <a:buSzPts val="2840"/>
              <a:buChar char="●"/>
            </a:pPr>
            <a:r>
              <a:rPr lang="en-US" sz="2840"/>
              <a:t>Impact of College Education Example: Video</a:t>
            </a:r>
            <a:endParaRPr sz="2840"/>
          </a:p>
          <a:p>
            <a:pPr indent="-408940" lvl="0" marL="457200" rtl="0" algn="l">
              <a:lnSpc>
                <a:spcPct val="150000"/>
              </a:lnSpc>
              <a:spcBef>
                <a:spcPts val="0"/>
              </a:spcBef>
              <a:spcAft>
                <a:spcPts val="0"/>
              </a:spcAft>
              <a:buSzPts val="2840"/>
              <a:buChar char="●"/>
            </a:pPr>
            <a:r>
              <a:rPr lang="en-US" sz="2840"/>
              <a:t>How Exposure to Vocational Training During Incarceration Lowers Unemployment and Recidivism</a:t>
            </a:r>
            <a:endParaRPr sz="2840"/>
          </a:p>
          <a:p>
            <a:pPr indent="-408940" lvl="0" marL="457200" rtl="0" algn="l">
              <a:lnSpc>
                <a:spcPct val="150000"/>
              </a:lnSpc>
              <a:spcBef>
                <a:spcPts val="0"/>
              </a:spcBef>
              <a:spcAft>
                <a:spcPts val="0"/>
              </a:spcAft>
              <a:buSzPts val="2840"/>
              <a:buChar char="●"/>
            </a:pPr>
            <a:r>
              <a:rPr lang="en-US" sz="2840"/>
              <a:t>Wrap Up &amp; Call to Action</a:t>
            </a:r>
            <a:endParaRPr sz="284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607006" y="1686233"/>
            <a:ext cx="10977900" cy="4340700"/>
          </a:xfrm>
          <a:prstGeom prst="rect">
            <a:avLst/>
          </a:prstGeom>
          <a:solidFill>
            <a:schemeClr val="dk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u="sng">
                <a:solidFill>
                  <a:schemeClr val="hlink"/>
                </a:solidFill>
                <a:latin typeface="Calibri"/>
                <a:ea typeface="Calibri"/>
                <a:cs typeface="Calibri"/>
                <a:sym typeface="Calibri"/>
                <a:hlinkClick r:id="rId3"/>
              </a:rPr>
              <a:t>Study</a:t>
            </a:r>
            <a:r>
              <a:rPr b="1" lang="en-US" sz="3600" u="sng">
                <a:solidFill>
                  <a:schemeClr val="lt1"/>
                </a:solidFill>
                <a:latin typeface="Calibri"/>
                <a:ea typeface="Calibri"/>
                <a:cs typeface="Calibri"/>
                <a:sym typeface="Calibri"/>
              </a:rPr>
              <a:t>: The Links Between Disability,</a:t>
            </a:r>
            <a:endParaRPr/>
          </a:p>
          <a:p>
            <a:pPr indent="0" lvl="0" marL="0" marR="0" rtl="0" algn="ctr">
              <a:spcBef>
                <a:spcPts val="0"/>
              </a:spcBef>
              <a:spcAft>
                <a:spcPts val="0"/>
              </a:spcAft>
              <a:buNone/>
            </a:pPr>
            <a:r>
              <a:rPr b="1" lang="en-US" sz="3600" u="sng">
                <a:solidFill>
                  <a:schemeClr val="lt1"/>
                </a:solidFill>
                <a:latin typeface="Calibri"/>
                <a:ea typeface="Calibri"/>
                <a:cs typeface="Calibri"/>
                <a:sym typeface="Calibri"/>
              </a:rPr>
              <a:t>Incarceration, And Social Exclusion</a:t>
            </a:r>
            <a:endParaRPr/>
          </a:p>
          <a:p>
            <a:pPr indent="0" lvl="0" marL="0" marR="0" rtl="0" algn="l">
              <a:spcBef>
                <a:spcPts val="0"/>
              </a:spcBef>
              <a:spcAft>
                <a:spcPts val="0"/>
              </a:spcAft>
              <a:buNone/>
            </a:pPr>
            <a:r>
              <a:t/>
            </a:r>
            <a:endParaRPr b="1" sz="36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800"/>
              <a:buFont typeface="Arial"/>
              <a:buChar char="•"/>
            </a:pPr>
            <a:r>
              <a:rPr b="1" i="1" lang="en-US" sz="2800">
                <a:solidFill>
                  <a:schemeClr val="lt1"/>
                </a:solidFill>
                <a:latin typeface="Calibri"/>
                <a:ea typeface="Calibri"/>
                <a:cs typeface="Calibri"/>
                <a:sym typeface="Calibri"/>
              </a:rPr>
              <a:t>“66% of incarcerated people self-reported a disability, with Black, Hispanic, and multiracial disabled men especially overrepresented in prisons.” </a:t>
            </a:r>
            <a:endParaRPr/>
          </a:p>
          <a:p>
            <a:pPr indent="0" lvl="0" marL="0" marR="0" rtl="0" algn="l">
              <a:spcBef>
                <a:spcPts val="0"/>
              </a:spcBef>
              <a:spcAft>
                <a:spcPts val="0"/>
              </a:spcAft>
              <a:buNone/>
            </a:pPr>
            <a:r>
              <a:t/>
            </a:r>
            <a:endParaRPr b="1" i="1" sz="2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800"/>
              <a:buFont typeface="Arial"/>
              <a:buChar char="•"/>
            </a:pPr>
            <a:r>
              <a:rPr b="1" i="1" lang="en-US" sz="2800">
                <a:solidFill>
                  <a:schemeClr val="lt1"/>
                </a:solidFill>
                <a:latin typeface="Calibri"/>
                <a:ea typeface="Calibri"/>
                <a:cs typeface="Calibri"/>
                <a:sym typeface="Calibri"/>
              </a:rPr>
              <a:t>“A higher estimated percentage of incarcerated women reported disability (79.5%) compared with incarcerated men (64.6%).”</a:t>
            </a:r>
            <a:endParaRPr b="1" sz="2800">
              <a:solidFill>
                <a:schemeClr val="dk1"/>
              </a:solidFill>
              <a:latin typeface="Calibri"/>
              <a:ea typeface="Calibri"/>
              <a:cs typeface="Calibri"/>
              <a:sym typeface="Calibri"/>
            </a:endParaRPr>
          </a:p>
        </p:txBody>
      </p:sp>
      <p:sp>
        <p:nvSpPr>
          <p:cNvPr id="98" name="Google Shape;98;p2"/>
          <p:cNvSpPr/>
          <p:nvPr/>
        </p:nvSpPr>
        <p:spPr>
          <a:xfrm>
            <a:off x="607050" y="283700"/>
            <a:ext cx="10977900" cy="140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Calibri"/>
              <a:ea typeface="Calibri"/>
              <a:cs typeface="Calibri"/>
              <a:sym typeface="Calibri"/>
            </a:endParaRPr>
          </a:p>
        </p:txBody>
      </p:sp>
      <p:sp>
        <p:nvSpPr>
          <p:cNvPr id="99" name="Google Shape;99;p2"/>
          <p:cNvSpPr txBox="1"/>
          <p:nvPr/>
        </p:nvSpPr>
        <p:spPr>
          <a:xfrm>
            <a:off x="359397" y="384650"/>
            <a:ext cx="11473200" cy="12006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1000"/>
              </a:spcBef>
              <a:spcAft>
                <a:spcPts val="0"/>
              </a:spcAft>
              <a:buClr>
                <a:schemeClr val="dk1"/>
              </a:buClr>
              <a:buSzPts val="1100"/>
              <a:buFont typeface="Arial"/>
              <a:buNone/>
            </a:pPr>
            <a:r>
              <a:rPr b="1" lang="en-US" sz="4000">
                <a:solidFill>
                  <a:schemeClr val="dk1"/>
                </a:solidFill>
                <a:latin typeface="Calibri"/>
                <a:ea typeface="Calibri"/>
                <a:cs typeface="Calibri"/>
                <a:sym typeface="Calibri"/>
              </a:rPr>
              <a:t>Marginalized Identities are Overrepresented in Incarceration Settings</a:t>
            </a:r>
            <a:endParaRPr b="1"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74000">
              <a:srgbClr val="A9BEE4"/>
            </a:gs>
            <a:gs pos="83000">
              <a:srgbClr val="A9BEE4"/>
            </a:gs>
            <a:gs pos="100000">
              <a:srgbClr val="C5D3ED"/>
            </a:gs>
          </a:gsLst>
          <a:lin ang="5400700" scaled="0"/>
        </a:gradFill>
      </p:bgPr>
    </p:bg>
    <p:spTree>
      <p:nvGrpSpPr>
        <p:cNvPr id="103" name="Shape 103"/>
        <p:cNvGrpSpPr/>
        <p:nvPr/>
      </p:nvGrpSpPr>
      <p:grpSpPr>
        <a:xfrm>
          <a:off x="0" y="0"/>
          <a:ext cx="0" cy="0"/>
          <a:chOff x="0" y="0"/>
          <a:chExt cx="0" cy="0"/>
        </a:xfrm>
      </p:grpSpPr>
      <p:sp>
        <p:nvSpPr>
          <p:cNvPr id="104" name="Google Shape;104;g2bed75d9ef1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Employment = Economic Security</a:t>
            </a:r>
            <a:endParaRPr/>
          </a:p>
        </p:txBody>
      </p:sp>
      <p:sp>
        <p:nvSpPr>
          <p:cNvPr id="105" name="Google Shape;105;g2bed75d9ef1_0_7"/>
          <p:cNvSpPr txBox="1"/>
          <p:nvPr>
            <p:ph idx="1" type="body"/>
          </p:nvPr>
        </p:nvSpPr>
        <p:spPr>
          <a:xfrm>
            <a:off x="838200" y="1502625"/>
            <a:ext cx="10515600" cy="4598100"/>
          </a:xfrm>
          <a:prstGeom prst="rect">
            <a:avLst/>
          </a:prstGeom>
        </p:spPr>
        <p:txBody>
          <a:bodyPr anchorCtr="0" anchor="t" bIns="45700" lIns="91425" spcFirstLastPara="1" rIns="91425" wrap="square" tIns="45700">
            <a:normAutofit/>
          </a:bodyPr>
          <a:lstStyle/>
          <a:p>
            <a:pPr indent="-342900" lvl="0" marL="457200" rtl="0" algn="l">
              <a:lnSpc>
                <a:spcPct val="100000"/>
              </a:lnSpc>
              <a:spcBef>
                <a:spcPts val="1000"/>
              </a:spcBef>
              <a:spcAft>
                <a:spcPts val="0"/>
              </a:spcAft>
              <a:buSzPts val="1800"/>
              <a:buChar char="•"/>
            </a:pPr>
            <a:r>
              <a:rPr lang="en-US"/>
              <a:t>A disproportionate </a:t>
            </a:r>
            <a:r>
              <a:rPr lang="en-US"/>
              <a:t>amount</a:t>
            </a:r>
            <a:r>
              <a:rPr lang="en-US"/>
              <a:t> of marginalized identities are economically insecure</a:t>
            </a:r>
            <a:endParaRPr/>
          </a:p>
          <a:p>
            <a:pPr indent="-342900" lvl="0" marL="457200" rtl="0" algn="l">
              <a:spcBef>
                <a:spcPts val="1000"/>
              </a:spcBef>
              <a:spcAft>
                <a:spcPts val="0"/>
              </a:spcAft>
              <a:buSzPts val="1800"/>
              <a:buChar char="•"/>
            </a:pPr>
            <a:r>
              <a:rPr lang="en-US"/>
              <a:t>An article from the Prison Policy Initiative website, </a:t>
            </a:r>
            <a:r>
              <a:rPr lang="en-US" u="sng">
                <a:solidFill>
                  <a:schemeClr val="hlink"/>
                </a:solidFill>
                <a:hlinkClick r:id="rId3"/>
              </a:rPr>
              <a:t>“</a:t>
            </a:r>
            <a:r>
              <a:rPr lang="en-US" u="sng">
                <a:solidFill>
                  <a:schemeClr val="hlink"/>
                </a:solidFill>
                <a:hlinkClick r:id="rId4"/>
              </a:rPr>
              <a:t>Detaining the Poor: How money bail perpetuates an endless cycle of poverty and jail time”</a:t>
            </a:r>
            <a:r>
              <a:rPr lang="en-US"/>
              <a:t> explains if individuals </a:t>
            </a:r>
            <a:r>
              <a:rPr lang="en-US"/>
              <a:t>start life poor, they will have less access to economic or educational opportunities and healthcare</a:t>
            </a:r>
            <a:endParaRPr/>
          </a:p>
          <a:p>
            <a:pPr indent="-342900" lvl="0" marL="457200" rtl="0" algn="l">
              <a:spcBef>
                <a:spcPts val="1000"/>
              </a:spcBef>
              <a:spcAft>
                <a:spcPts val="0"/>
              </a:spcAft>
              <a:buSzPts val="1800"/>
              <a:buChar char="•"/>
            </a:pPr>
            <a:r>
              <a:rPr lang="en-US"/>
              <a:t>Without support, individuals are more likely to experience unemployment, trauma, homelessness, etc.</a:t>
            </a:r>
            <a:endParaRPr/>
          </a:p>
          <a:p>
            <a:pPr indent="-342900" lvl="0" marL="457200" rtl="0" algn="l">
              <a:spcBef>
                <a:spcPts val="1000"/>
              </a:spcBef>
              <a:spcAft>
                <a:spcPts val="0"/>
              </a:spcAft>
              <a:buSzPts val="1800"/>
              <a:buChar char="•"/>
            </a:pPr>
            <a:r>
              <a:rPr lang="en-US"/>
              <a:t>They may also encounter more negative experiences with law </a:t>
            </a:r>
            <a:r>
              <a:rPr lang="en-US"/>
              <a:t>enforcement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3"/>
          <p:cNvSpPr txBox="1"/>
          <p:nvPr/>
        </p:nvSpPr>
        <p:spPr>
          <a:xfrm>
            <a:off x="179261" y="4623389"/>
            <a:ext cx="4506600" cy="1631700"/>
          </a:xfrm>
          <a:prstGeom prst="rect">
            <a:avLst/>
          </a:prstGeom>
          <a:solidFill>
            <a:srgbClr val="FFC0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lt1"/>
                </a:solidFill>
                <a:latin typeface="Calibri"/>
                <a:ea typeface="Calibri"/>
                <a:cs typeface="Calibri"/>
                <a:sym typeface="Calibri"/>
              </a:rPr>
              <a:t>COURT ORDERED TREATMENT</a:t>
            </a:r>
            <a:endParaRPr/>
          </a:p>
          <a:p>
            <a:pPr indent="0" lvl="0" marL="0" marR="0" rtl="0" algn="ctr">
              <a:spcBef>
                <a:spcPts val="0"/>
              </a:spcBef>
              <a:spcAft>
                <a:spcPts val="0"/>
              </a:spcAft>
              <a:buNone/>
            </a:pPr>
            <a:r>
              <a:t/>
            </a:r>
            <a:endParaRPr b="1" sz="2000" u="sng">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Arial"/>
              <a:buChar char="•"/>
            </a:pPr>
            <a:r>
              <a:rPr b="1" lang="en-US" sz="2000" u="sng">
                <a:solidFill>
                  <a:schemeClr val="hlink"/>
                </a:solidFill>
                <a:latin typeface="Calibri"/>
                <a:ea typeface="Calibri"/>
                <a:cs typeface="Calibri"/>
                <a:sym typeface="Calibri"/>
                <a:hlinkClick r:id="rId4"/>
              </a:rPr>
              <a:t>Section 35</a:t>
            </a:r>
            <a:r>
              <a:rPr b="1" lang="en-US" sz="2000">
                <a:solidFill>
                  <a:schemeClr val="lt1"/>
                </a:solidFill>
                <a:latin typeface="Calibri"/>
                <a:ea typeface="Calibri"/>
                <a:cs typeface="Calibri"/>
                <a:sym typeface="Calibri"/>
              </a:rPr>
              <a:t>: </a:t>
            </a:r>
            <a:r>
              <a:rPr b="1" lang="en-US" sz="2000">
                <a:solidFill>
                  <a:schemeClr val="dk1"/>
                </a:solidFill>
                <a:latin typeface="Calibri"/>
                <a:ea typeface="Calibri"/>
                <a:cs typeface="Calibri"/>
                <a:sym typeface="Calibri"/>
              </a:rPr>
              <a:t>Substance Use Disorder</a:t>
            </a:r>
            <a:endParaRPr/>
          </a:p>
          <a:p>
            <a:pPr indent="-285750" lvl="0" marL="285750" marR="0" rtl="0" algn="l">
              <a:spcBef>
                <a:spcPts val="0"/>
              </a:spcBef>
              <a:spcAft>
                <a:spcPts val="0"/>
              </a:spcAft>
              <a:buClr>
                <a:schemeClr val="lt1"/>
              </a:buClr>
              <a:buSzPts val="2000"/>
              <a:buFont typeface="Arial"/>
              <a:buChar char="•"/>
            </a:pPr>
            <a:r>
              <a:rPr b="1" lang="en-US" sz="2000" u="sng">
                <a:solidFill>
                  <a:schemeClr val="hlink"/>
                </a:solidFill>
                <a:latin typeface="Calibri"/>
                <a:ea typeface="Calibri"/>
                <a:cs typeface="Calibri"/>
                <a:sym typeface="Calibri"/>
                <a:hlinkClick r:id="rId5"/>
              </a:rPr>
              <a:t>Section 12</a:t>
            </a:r>
            <a:r>
              <a:rPr b="1" lang="en-US" sz="2000">
                <a:solidFill>
                  <a:schemeClr val="lt1"/>
                </a:solidFill>
                <a:latin typeface="Calibri"/>
                <a:ea typeface="Calibri"/>
                <a:cs typeface="Calibri"/>
                <a:sym typeface="Calibri"/>
              </a:rPr>
              <a:t>: </a:t>
            </a:r>
            <a:r>
              <a:rPr b="1" lang="en-US" sz="2000">
                <a:solidFill>
                  <a:schemeClr val="dk1"/>
                </a:solidFill>
                <a:latin typeface="Calibri"/>
                <a:ea typeface="Calibri"/>
                <a:cs typeface="Calibri"/>
                <a:sym typeface="Calibri"/>
              </a:rPr>
              <a:t>Mental health</a:t>
            </a:r>
            <a:endParaRPr/>
          </a:p>
          <a:p>
            <a:pPr indent="0" lvl="0" marL="0" marR="0" rtl="0" algn="ctr">
              <a:spcBef>
                <a:spcPts val="0"/>
              </a:spcBef>
              <a:spcAft>
                <a:spcPts val="0"/>
              </a:spcAft>
              <a:buNone/>
            </a:pPr>
            <a:r>
              <a:t/>
            </a:r>
            <a:endParaRPr b="1" sz="2000" u="sng">
              <a:solidFill>
                <a:schemeClr val="lt1"/>
              </a:solidFill>
              <a:latin typeface="Calibri"/>
              <a:ea typeface="Calibri"/>
              <a:cs typeface="Calibri"/>
              <a:sym typeface="Calibri"/>
            </a:endParaRPr>
          </a:p>
        </p:txBody>
      </p:sp>
      <p:cxnSp>
        <p:nvCxnSpPr>
          <p:cNvPr id="111" name="Google Shape;111;p3"/>
          <p:cNvCxnSpPr/>
          <p:nvPr/>
        </p:nvCxnSpPr>
        <p:spPr>
          <a:xfrm>
            <a:off x="1534160" y="3616960"/>
            <a:ext cx="0" cy="853440"/>
          </a:xfrm>
          <a:prstGeom prst="straightConnector1">
            <a:avLst/>
          </a:prstGeom>
          <a:noFill/>
          <a:ln cap="flat" cmpd="sng" w="38100">
            <a:solidFill>
              <a:schemeClr val="accent1"/>
            </a:solidFill>
            <a:prstDash val="dash"/>
            <a:miter lim="800000"/>
            <a:headEnd len="sm" w="sm" type="none"/>
            <a:tailEnd len="med" w="med" type="triangle"/>
          </a:ln>
        </p:spPr>
      </p:cxnSp>
      <p:cxnSp>
        <p:nvCxnSpPr>
          <p:cNvPr id="112" name="Google Shape;112;p3"/>
          <p:cNvCxnSpPr/>
          <p:nvPr/>
        </p:nvCxnSpPr>
        <p:spPr>
          <a:xfrm flipH="1" rot="10800000">
            <a:off x="3635828" y="3590565"/>
            <a:ext cx="7184572" cy="1556861"/>
          </a:xfrm>
          <a:prstGeom prst="straightConnector1">
            <a:avLst/>
          </a:prstGeom>
          <a:noFill/>
          <a:ln cap="flat" cmpd="sng" w="57150">
            <a:solidFill>
              <a:srgbClr val="833C0B"/>
            </a:solidFill>
            <a:prstDash val="solid"/>
            <a:miter lim="800000"/>
            <a:headEnd len="sm" w="sm" type="none"/>
            <a:tailEnd len="med" w="med" type="triangle"/>
          </a:ln>
        </p:spPr>
      </p:cxnSp>
      <p:sp>
        <p:nvSpPr>
          <p:cNvPr id="113" name="Google Shape;113;p3"/>
          <p:cNvSpPr txBox="1"/>
          <p:nvPr/>
        </p:nvSpPr>
        <p:spPr>
          <a:xfrm>
            <a:off x="3180082" y="1165566"/>
            <a:ext cx="2916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hlinkClick r:id="rId6">
                  <a:extLst>
                    <a:ext uri="{A12FA001-AC4F-418D-AE19-62706E023703}">
                      <ahyp:hlinkClr val="tx"/>
                    </a:ext>
                  </a:extLst>
                </a:hlinkClick>
              </a:rPr>
              <a:t>Article</a:t>
            </a:r>
            <a:r>
              <a:rPr b="1" lang="en-US" sz="2000">
                <a:solidFill>
                  <a:schemeClr val="dk1"/>
                </a:solidFill>
                <a:latin typeface="Calibri"/>
                <a:ea typeface="Calibri"/>
                <a:cs typeface="Calibri"/>
                <a:sym typeface="Calibri"/>
              </a:rPr>
              <a:t> and </a:t>
            </a:r>
            <a:r>
              <a:rPr b="1" lang="en-US" sz="2000" u="sng">
                <a:solidFill>
                  <a:schemeClr val="hlink"/>
                </a:solidFill>
                <a:latin typeface="Calibri"/>
                <a:ea typeface="Calibri"/>
                <a:cs typeface="Calibri"/>
                <a:sym typeface="Calibri"/>
                <a:hlinkClick r:id="rId7"/>
              </a:rPr>
              <a:t>Lawsuit</a:t>
            </a:r>
            <a:r>
              <a:rPr b="1" i="1" lang="en-US" sz="2000">
                <a:solidFill>
                  <a:schemeClr val="dk1"/>
                </a:solidFill>
                <a:latin typeface="Calibri"/>
                <a:ea typeface="Calibri"/>
                <a:cs typeface="Calibri"/>
                <a:sym typeface="Calibri"/>
              </a:rPr>
              <a:t>: Section 35 individuals sent to jail rather than medical facilities</a:t>
            </a:r>
            <a:endParaRPr/>
          </a:p>
        </p:txBody>
      </p:sp>
      <p:sp>
        <p:nvSpPr>
          <p:cNvPr id="114" name="Google Shape;114;p3"/>
          <p:cNvSpPr txBox="1"/>
          <p:nvPr/>
        </p:nvSpPr>
        <p:spPr>
          <a:xfrm>
            <a:off x="10167258" y="97971"/>
            <a:ext cx="20247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val="tx"/>
                    </a:ext>
                  </a:extLst>
                </a:hlinkClick>
              </a:rPr>
              <a:t>Source</a:t>
            </a:r>
            <a:endParaRPr sz="1800">
              <a:solidFill>
                <a:schemeClr val="dk1"/>
              </a:solidFill>
              <a:latin typeface="Calibri"/>
              <a:ea typeface="Calibri"/>
              <a:cs typeface="Calibri"/>
              <a:sym typeface="Calibri"/>
            </a:endParaRPr>
          </a:p>
        </p:txBody>
      </p:sp>
      <p:sp>
        <p:nvSpPr>
          <p:cNvPr id="115" name="Google Shape;115;p3"/>
          <p:cNvSpPr txBox="1"/>
          <p:nvPr/>
        </p:nvSpPr>
        <p:spPr>
          <a:xfrm>
            <a:off x="2836950" y="592050"/>
            <a:ext cx="73302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74000">
              <a:srgbClr val="A9BEE4"/>
            </a:gs>
            <a:gs pos="83000">
              <a:srgbClr val="A9BEE4"/>
            </a:gs>
            <a:gs pos="100000">
              <a:srgbClr val="C5D3ED"/>
            </a:gs>
          </a:gsLst>
          <a:lin ang="5400700" scaled="0"/>
        </a:gradFill>
      </p:bgPr>
    </p:bg>
    <p:spTree>
      <p:nvGrpSpPr>
        <p:cNvPr id="119" name="Shape 119"/>
        <p:cNvGrpSpPr/>
        <p:nvPr/>
      </p:nvGrpSpPr>
      <p:grpSpPr>
        <a:xfrm>
          <a:off x="0" y="0"/>
          <a:ext cx="0" cy="0"/>
          <a:chOff x="0" y="0"/>
          <a:chExt cx="0" cy="0"/>
        </a:xfrm>
      </p:grpSpPr>
      <p:sp>
        <p:nvSpPr>
          <p:cNvPr id="120" name="Google Shape;120;p4"/>
          <p:cNvSpPr txBox="1"/>
          <p:nvPr/>
        </p:nvSpPr>
        <p:spPr>
          <a:xfrm>
            <a:off x="195943" y="40444"/>
            <a:ext cx="7630800" cy="4494600"/>
          </a:xfrm>
          <a:prstGeom prst="rect">
            <a:avLst/>
          </a:prstGeom>
          <a:solidFill>
            <a:schemeClr val="dk1">
              <a:alpha val="4196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Vocational Rehabilitation Example</a:t>
            </a:r>
            <a:r>
              <a:rPr lang="en-US" sz="3200">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i="1" lang="en-US" sz="3200">
                <a:solidFill>
                  <a:schemeClr val="dk1"/>
                </a:solidFill>
                <a:latin typeface="Calibri"/>
                <a:ea typeface="Calibri"/>
                <a:cs typeface="Calibri"/>
                <a:sym typeface="Calibri"/>
              </a:rPr>
              <a:t>Good Will Hunting</a:t>
            </a:r>
            <a:endParaRPr/>
          </a:p>
          <a:p>
            <a:pPr indent="0" lvl="0" marL="0" marR="0" rtl="0" algn="ctr">
              <a:spcBef>
                <a:spcPts val="0"/>
              </a:spcBef>
              <a:spcAft>
                <a:spcPts val="0"/>
              </a:spcAft>
              <a:buNone/>
            </a:pPr>
            <a:r>
              <a:t/>
            </a:r>
            <a:endParaRPr b="1" i="1" sz="1800">
              <a:solidFill>
                <a:schemeClr val="dk1"/>
              </a:solidFill>
              <a:latin typeface="Calibri"/>
              <a:ea typeface="Calibri"/>
              <a:cs typeface="Calibri"/>
              <a:sym typeface="Calibri"/>
            </a:endParaRPr>
          </a:p>
          <a:p>
            <a:pPr indent="-457200" lvl="1" marL="91440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Connection to disability: Early exposure to violence and trauma in childhood </a:t>
            </a:r>
            <a:endParaRPr/>
          </a:p>
          <a:p>
            <a:pPr indent="0" lvl="1" marL="457200" marR="0" rtl="0" algn="l">
              <a:spcBef>
                <a:spcPts val="0"/>
              </a:spcBef>
              <a:spcAft>
                <a:spcPts val="0"/>
              </a:spcAft>
              <a:buNone/>
            </a:pPr>
            <a:r>
              <a:t/>
            </a:r>
            <a:endParaRPr b="1" i="0" sz="1200" u="none" cap="none" strike="noStrike">
              <a:solidFill>
                <a:schemeClr val="lt1"/>
              </a:solidFill>
              <a:latin typeface="Calibri"/>
              <a:ea typeface="Calibri"/>
              <a:cs typeface="Calibri"/>
              <a:sym typeface="Calibri"/>
            </a:endParaRPr>
          </a:p>
          <a:p>
            <a:pPr indent="-457200" lvl="1" marL="91440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Released with Conditions (did not have to serve lengthy sentence)</a:t>
            </a:r>
            <a:endParaRPr/>
          </a:p>
          <a:p>
            <a:pPr indent="-457200" lvl="2" marL="1371600" marR="0" rtl="0" algn="l">
              <a:spcBef>
                <a:spcPts val="0"/>
              </a:spcBef>
              <a:spcAft>
                <a:spcPts val="0"/>
              </a:spcAft>
              <a:buClr>
                <a:schemeClr val="lt1"/>
              </a:buClr>
              <a:buSzPts val="2400"/>
              <a:buFont typeface="Noto Sans Symbols"/>
              <a:buChar char="✔"/>
            </a:pPr>
            <a:r>
              <a:rPr b="1" i="0" lang="en-US" sz="2400" u="none" cap="none" strike="noStrike">
                <a:solidFill>
                  <a:schemeClr val="lt1"/>
                </a:solidFill>
                <a:latin typeface="Calibri"/>
                <a:ea typeface="Calibri"/>
                <a:cs typeface="Calibri"/>
                <a:sym typeface="Calibri"/>
              </a:rPr>
              <a:t>Math with Professor</a:t>
            </a:r>
            <a:endParaRPr/>
          </a:p>
          <a:p>
            <a:pPr indent="-457200" lvl="2" marL="1371600" marR="0" rtl="0" algn="l">
              <a:spcBef>
                <a:spcPts val="0"/>
              </a:spcBef>
              <a:spcAft>
                <a:spcPts val="0"/>
              </a:spcAft>
              <a:buClr>
                <a:schemeClr val="lt1"/>
              </a:buClr>
              <a:buSzPts val="2400"/>
              <a:buFont typeface="Noto Sans Symbols"/>
              <a:buChar char="✔"/>
            </a:pPr>
            <a:r>
              <a:rPr b="1" i="0" lang="en-US" sz="2400" u="none" cap="none" strike="noStrike">
                <a:solidFill>
                  <a:schemeClr val="lt1"/>
                </a:solidFill>
                <a:latin typeface="Calibri"/>
                <a:ea typeface="Calibri"/>
                <a:cs typeface="Calibri"/>
                <a:sym typeface="Calibri"/>
              </a:rPr>
              <a:t>Counseling with therapist</a:t>
            </a:r>
            <a:endParaRPr/>
          </a:p>
          <a:p>
            <a:pPr indent="-457200" lvl="2" marL="1371600" marR="0" rtl="0" algn="l">
              <a:spcBef>
                <a:spcPts val="0"/>
              </a:spcBef>
              <a:spcAft>
                <a:spcPts val="0"/>
              </a:spcAft>
              <a:buClr>
                <a:schemeClr val="lt1"/>
              </a:buClr>
              <a:buSzPts val="2400"/>
              <a:buFont typeface="Noto Sans Symbols"/>
              <a:buChar char="✔"/>
            </a:pPr>
            <a:r>
              <a:rPr b="1" i="0" lang="en-US" sz="2400" u="none" cap="none" strike="noStrike">
                <a:solidFill>
                  <a:schemeClr val="lt1"/>
                </a:solidFill>
                <a:latin typeface="Calibri"/>
                <a:ea typeface="Calibri"/>
                <a:cs typeface="Calibri"/>
                <a:sym typeface="Calibri"/>
              </a:rPr>
              <a:t>Find a Job</a:t>
            </a:r>
            <a:endParaRPr b="1" i="0" sz="2400" u="none" cap="none" strike="noStrike">
              <a:solidFill>
                <a:schemeClr val="lt1"/>
              </a:solidFill>
              <a:latin typeface="Calibri"/>
              <a:ea typeface="Calibri"/>
              <a:cs typeface="Calibri"/>
              <a:sym typeface="Calibri"/>
            </a:endParaRPr>
          </a:p>
          <a:p>
            <a:pPr indent="-457200" lvl="2" marL="1371600" marR="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He stays out of jail</a:t>
            </a:r>
            <a:endParaRPr b="1" sz="2400">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8101918" y="261256"/>
            <a:ext cx="3170690" cy="1736271"/>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7500256" y="2125979"/>
            <a:ext cx="3170690" cy="2010909"/>
          </a:xfrm>
          <a:prstGeom prst="rect">
            <a:avLst/>
          </a:prstGeom>
          <a:noFill/>
          <a:ln>
            <a:noFill/>
          </a:ln>
        </p:spPr>
      </p:pic>
      <p:pic>
        <p:nvPicPr>
          <p:cNvPr id="123" name="Google Shape;123;p4"/>
          <p:cNvPicPr preferRelativeResize="0"/>
          <p:nvPr/>
        </p:nvPicPr>
        <p:blipFill rotWithShape="1">
          <a:blip r:embed="rId5">
            <a:alphaModFix/>
          </a:blip>
          <a:srcRect b="0" l="0" r="0" t="0"/>
          <a:stretch/>
        </p:blipFill>
        <p:spPr>
          <a:xfrm>
            <a:off x="87083" y="4806647"/>
            <a:ext cx="3667473" cy="2010909"/>
          </a:xfrm>
          <a:prstGeom prst="rect">
            <a:avLst/>
          </a:prstGeom>
          <a:noFill/>
          <a:ln>
            <a:noFill/>
          </a:ln>
        </p:spPr>
      </p:pic>
      <p:pic>
        <p:nvPicPr>
          <p:cNvPr id="124" name="Google Shape;124;p4"/>
          <p:cNvPicPr preferRelativeResize="0"/>
          <p:nvPr/>
        </p:nvPicPr>
        <p:blipFill rotWithShape="1">
          <a:blip r:embed="rId6">
            <a:alphaModFix/>
          </a:blip>
          <a:srcRect b="0" l="0" r="0" t="0"/>
          <a:stretch/>
        </p:blipFill>
        <p:spPr>
          <a:xfrm>
            <a:off x="4117950" y="4746751"/>
            <a:ext cx="3382301" cy="2072393"/>
          </a:xfrm>
          <a:prstGeom prst="rect">
            <a:avLst/>
          </a:prstGeom>
          <a:noFill/>
          <a:ln>
            <a:noFill/>
          </a:ln>
        </p:spPr>
      </p:pic>
      <p:sp>
        <p:nvSpPr>
          <p:cNvPr id="125" name="Google Shape;125;p4"/>
          <p:cNvSpPr/>
          <p:nvPr/>
        </p:nvSpPr>
        <p:spPr>
          <a:xfrm>
            <a:off x="10189029" y="230368"/>
            <a:ext cx="1965321" cy="943901"/>
          </a:xfrm>
          <a:prstGeom prst="irregularSeal1">
            <a:avLst/>
          </a:prstGeom>
          <a:solidFill>
            <a:srgbClr val="FFFF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1. Arrest</a:t>
            </a:r>
            <a:endParaRPr b="1" sz="1800">
              <a:solidFill>
                <a:schemeClr val="lt1"/>
              </a:solidFill>
              <a:latin typeface="Calibri"/>
              <a:ea typeface="Calibri"/>
              <a:cs typeface="Calibri"/>
              <a:sym typeface="Calibri"/>
            </a:endParaRPr>
          </a:p>
        </p:txBody>
      </p:sp>
      <p:sp>
        <p:nvSpPr>
          <p:cNvPr id="126" name="Google Shape;126;p4"/>
          <p:cNvSpPr/>
          <p:nvPr/>
        </p:nvSpPr>
        <p:spPr>
          <a:xfrm>
            <a:off x="9545750" y="2028415"/>
            <a:ext cx="2646250" cy="1072131"/>
          </a:xfrm>
          <a:prstGeom prst="irregularSeal1">
            <a:avLst/>
          </a:prstGeom>
          <a:solidFill>
            <a:srgbClr val="FFFF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highlight>
                  <a:srgbClr val="FFFF00"/>
                </a:highlight>
                <a:latin typeface="Calibri"/>
                <a:ea typeface="Calibri"/>
                <a:cs typeface="Calibri"/>
                <a:sym typeface="Calibri"/>
              </a:rPr>
              <a:t>2. Arraignment</a:t>
            </a:r>
            <a:endParaRPr/>
          </a:p>
        </p:txBody>
      </p:sp>
      <p:sp>
        <p:nvSpPr>
          <p:cNvPr id="127" name="Google Shape;127;p4"/>
          <p:cNvSpPr/>
          <p:nvPr/>
        </p:nvSpPr>
        <p:spPr>
          <a:xfrm>
            <a:off x="2547207" y="4313366"/>
            <a:ext cx="2414698" cy="1169302"/>
          </a:xfrm>
          <a:prstGeom prst="irregularSeal1">
            <a:avLst/>
          </a:prstGeom>
          <a:solidFill>
            <a:srgbClr val="FFFF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4. Release conditions</a:t>
            </a:r>
            <a:endParaRPr/>
          </a:p>
        </p:txBody>
      </p:sp>
      <p:pic>
        <p:nvPicPr>
          <p:cNvPr id="128" name="Google Shape;128;p4"/>
          <p:cNvPicPr preferRelativeResize="0"/>
          <p:nvPr/>
        </p:nvPicPr>
        <p:blipFill rotWithShape="1">
          <a:blip r:embed="rId7">
            <a:alphaModFix/>
          </a:blip>
          <a:srcRect b="0" l="0" r="0" t="0"/>
          <a:stretch/>
        </p:blipFill>
        <p:spPr>
          <a:xfrm>
            <a:off x="8148815" y="4368145"/>
            <a:ext cx="3956102" cy="2399253"/>
          </a:xfrm>
          <a:prstGeom prst="rect">
            <a:avLst/>
          </a:prstGeom>
          <a:noFill/>
          <a:ln>
            <a:noFill/>
          </a:ln>
        </p:spPr>
      </p:pic>
      <p:sp>
        <p:nvSpPr>
          <p:cNvPr id="129" name="Google Shape;129;p4"/>
          <p:cNvSpPr/>
          <p:nvPr/>
        </p:nvSpPr>
        <p:spPr>
          <a:xfrm>
            <a:off x="8316686" y="3954692"/>
            <a:ext cx="2867362" cy="1072131"/>
          </a:xfrm>
          <a:prstGeom prst="irregularSeal1">
            <a:avLst/>
          </a:prstGeom>
          <a:solidFill>
            <a:srgbClr val="FFFF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3. Detained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4000"/>
          </a:blip>
          <a:stretch>
            <a:fillRect/>
          </a:stretch>
        </a:blipFill>
      </p:bgPr>
    </p:bg>
    <p:spTree>
      <p:nvGrpSpPr>
        <p:cNvPr id="133" name="Shape 133"/>
        <p:cNvGrpSpPr/>
        <p:nvPr/>
      </p:nvGrpSpPr>
      <p:grpSpPr>
        <a:xfrm>
          <a:off x="0" y="0"/>
          <a:ext cx="0" cy="0"/>
          <a:chOff x="0" y="0"/>
          <a:chExt cx="0" cy="0"/>
        </a:xfrm>
      </p:grpSpPr>
      <p:sp>
        <p:nvSpPr>
          <p:cNvPr id="134" name="Google Shape;134;p5"/>
          <p:cNvSpPr txBox="1"/>
          <p:nvPr/>
        </p:nvSpPr>
        <p:spPr>
          <a:xfrm>
            <a:off x="763190" y="928657"/>
            <a:ext cx="10665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u="sng">
                <a:solidFill>
                  <a:schemeClr val="lt1"/>
                </a:solidFill>
                <a:highlight>
                  <a:srgbClr val="000000"/>
                </a:highlight>
                <a:latin typeface="Calibri"/>
                <a:ea typeface="Calibri"/>
                <a:cs typeface="Calibri"/>
                <a:sym typeface="Calibri"/>
                <a:hlinkClick r:id="rId4">
                  <a:extLst>
                    <a:ext uri="{A12FA001-AC4F-418D-AE19-62706E023703}">
                      <ahyp:hlinkClr val="tx"/>
                    </a:ext>
                  </a:extLst>
                </a:hlinkClick>
              </a:rPr>
              <a:t>Video</a:t>
            </a:r>
            <a:r>
              <a:rPr b="1" lang="en-US" sz="4400">
                <a:solidFill>
                  <a:schemeClr val="lt1"/>
                </a:solidFill>
                <a:highlight>
                  <a:srgbClr val="000000"/>
                </a:highlight>
                <a:latin typeface="Calibri"/>
                <a:ea typeface="Calibri"/>
                <a:cs typeface="Calibri"/>
                <a:sym typeface="Calibri"/>
              </a:rPr>
              <a:t>: Melissa McKee Prison Pet Partnership</a:t>
            </a:r>
            <a:endParaRPr/>
          </a:p>
        </p:txBody>
      </p:sp>
      <p:sp>
        <p:nvSpPr>
          <p:cNvPr id="135" name="Google Shape;135;p5"/>
          <p:cNvSpPr txBox="1"/>
          <p:nvPr/>
        </p:nvSpPr>
        <p:spPr>
          <a:xfrm>
            <a:off x="883920" y="2556682"/>
            <a:ext cx="54357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u="sng">
                <a:solidFill>
                  <a:schemeClr val="dk1"/>
                </a:solidFill>
                <a:latin typeface="Calibri"/>
                <a:ea typeface="Calibri"/>
                <a:cs typeface="Calibri"/>
                <a:sym typeface="Calibri"/>
              </a:rPr>
              <a:t>Things to Think About:</a:t>
            </a:r>
            <a:endParaRPr b="1" i="1" sz="2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1" sz="2800">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2800">
                <a:solidFill>
                  <a:schemeClr val="dk1"/>
                </a:solidFill>
                <a:latin typeface="Calibri"/>
                <a:ea typeface="Calibri"/>
                <a:cs typeface="Calibri"/>
                <a:sym typeface="Calibri"/>
              </a:rPr>
              <a:t>How did college education contribute to the development of self esteem?</a:t>
            </a:r>
            <a:endParaRPr/>
          </a:p>
          <a:p>
            <a:pPr indent="0" lvl="0" marL="0" marR="0" rtl="0" algn="l">
              <a:spcBef>
                <a:spcPts val="0"/>
              </a:spcBef>
              <a:spcAft>
                <a:spcPts val="0"/>
              </a:spcAft>
              <a:buNone/>
            </a:pPr>
            <a:r>
              <a:t/>
            </a:r>
            <a:endParaRPr b="1" i="1" sz="2800">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2800">
                <a:solidFill>
                  <a:schemeClr val="dk1"/>
                </a:solidFill>
                <a:latin typeface="Calibri"/>
                <a:ea typeface="Calibri"/>
                <a:cs typeface="Calibri"/>
                <a:sym typeface="Calibri"/>
              </a:rPr>
              <a:t>How did Melissa’s experience with prison education lead to employment?</a:t>
            </a:r>
            <a:endParaRPr b="1" i="1" sz="2800">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b="0" l="0" r="0" t="0"/>
          <a:stretch/>
        </p:blipFill>
        <p:spPr>
          <a:xfrm>
            <a:off x="7030720" y="2381248"/>
            <a:ext cx="3725033" cy="3876458"/>
          </a:xfrm>
          <a:prstGeom prst="rect">
            <a:avLst/>
          </a:prstGeom>
          <a:noFill/>
          <a:ln>
            <a:noFill/>
          </a:ln>
        </p:spPr>
      </p:pic>
      <p:sp>
        <p:nvSpPr>
          <p:cNvPr id="137" name="Google Shape;137;p5"/>
          <p:cNvSpPr txBox="1"/>
          <p:nvPr/>
        </p:nvSpPr>
        <p:spPr>
          <a:xfrm>
            <a:off x="6804296" y="6405206"/>
            <a:ext cx="470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Christine’s service dog in training, David Bowie</a:t>
            </a:r>
            <a:endParaRPr/>
          </a:p>
        </p:txBody>
      </p:sp>
      <p:sp>
        <p:nvSpPr>
          <p:cNvPr id="138" name="Google Shape;138;p5"/>
          <p:cNvSpPr txBox="1"/>
          <p:nvPr/>
        </p:nvSpPr>
        <p:spPr>
          <a:xfrm>
            <a:off x="919962" y="1688007"/>
            <a:ext cx="10352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u="sng">
                <a:solidFill>
                  <a:schemeClr val="lt1"/>
                </a:solidFill>
                <a:highlight>
                  <a:srgbClr val="000000"/>
                </a:highlight>
                <a:latin typeface="Calibri"/>
                <a:ea typeface="Calibri"/>
                <a:cs typeface="Calibri"/>
                <a:sym typeface="Calibri"/>
                <a:hlinkClick r:id="rId6">
                  <a:extLst>
                    <a:ext uri="{A12FA001-AC4F-418D-AE19-62706E023703}">
                      <ahyp:hlinkClr val="tx"/>
                    </a:ext>
                  </a:extLst>
                </a:hlinkClick>
              </a:rPr>
              <a:t>Video</a:t>
            </a:r>
            <a:r>
              <a:rPr b="1" lang="en-US" sz="4400">
                <a:solidFill>
                  <a:schemeClr val="lt1"/>
                </a:solidFill>
                <a:highlight>
                  <a:srgbClr val="000000"/>
                </a:highlight>
                <a:latin typeface="Calibri"/>
                <a:ea typeface="Calibri"/>
                <a:cs typeface="Calibri"/>
                <a:sym typeface="Calibri"/>
              </a:rPr>
              <a:t>: College Behind Bars by Lynn Novick</a:t>
            </a:r>
            <a:endParaRPr/>
          </a:p>
        </p:txBody>
      </p:sp>
      <p:sp>
        <p:nvSpPr>
          <p:cNvPr id="139" name="Google Shape;139;p5"/>
          <p:cNvSpPr/>
          <p:nvPr/>
        </p:nvSpPr>
        <p:spPr>
          <a:xfrm>
            <a:off x="651550" y="144750"/>
            <a:ext cx="10459800" cy="72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4000">
                <a:latin typeface="Calibri"/>
                <a:ea typeface="Calibri"/>
                <a:cs typeface="Calibri"/>
                <a:sym typeface="Calibri"/>
              </a:rPr>
              <a:t>Impacts of Education While </a:t>
            </a:r>
            <a:r>
              <a:rPr lang="en-US" sz="4000">
                <a:latin typeface="Calibri"/>
                <a:ea typeface="Calibri"/>
                <a:cs typeface="Calibri"/>
                <a:sym typeface="Calibri"/>
              </a:rPr>
              <a:t>Incarcerated</a:t>
            </a:r>
            <a:endParaRPr sz="4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7000"/>
          </a:blip>
          <a:stretch>
            <a:fillRect/>
          </a:stretch>
        </a:blipFill>
      </p:bgPr>
    </p:bg>
    <p:spTree>
      <p:nvGrpSpPr>
        <p:cNvPr id="143" name="Shape 143"/>
        <p:cNvGrpSpPr/>
        <p:nvPr/>
      </p:nvGrpSpPr>
      <p:grpSpPr>
        <a:xfrm>
          <a:off x="0" y="0"/>
          <a:ext cx="0" cy="0"/>
          <a:chOff x="0" y="0"/>
          <a:chExt cx="0" cy="0"/>
        </a:xfrm>
      </p:grpSpPr>
      <p:sp>
        <p:nvSpPr>
          <p:cNvPr id="144" name="Google Shape;144;p6"/>
          <p:cNvSpPr txBox="1"/>
          <p:nvPr/>
        </p:nvSpPr>
        <p:spPr>
          <a:xfrm>
            <a:off x="185050" y="1370975"/>
            <a:ext cx="63030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sng">
                <a:solidFill>
                  <a:srgbClr val="092437"/>
                </a:solidFill>
                <a:latin typeface="Proxima Nova"/>
                <a:ea typeface="Proxima Nova"/>
                <a:cs typeface="Proxima Nova"/>
                <a:sym typeface="Proxima Nova"/>
                <a:hlinkClick r:id="rId4">
                  <a:extLst>
                    <a:ext uri="{A12FA001-AC4F-418D-AE19-62706E023703}">
                      <ahyp:hlinkClr val="tx"/>
                    </a:ext>
                  </a:extLst>
                </a:hlinkClick>
              </a:rPr>
              <a:t>Source</a:t>
            </a:r>
            <a:endParaRPr b="1" i="0" sz="2800">
              <a:solidFill>
                <a:srgbClr val="092437"/>
              </a:solidFill>
              <a:latin typeface="Proxima Nova"/>
              <a:ea typeface="Proxima Nova"/>
              <a:cs typeface="Proxima Nova"/>
              <a:sym typeface="Proxima Nova"/>
            </a:endParaRPr>
          </a:p>
          <a:p>
            <a:pPr indent="-285750" lvl="0" marL="285750" marR="0" rtl="0" algn="l">
              <a:spcBef>
                <a:spcPts val="0"/>
              </a:spcBef>
              <a:spcAft>
                <a:spcPts val="0"/>
              </a:spcAft>
              <a:buClr>
                <a:srgbClr val="092437"/>
              </a:buClr>
              <a:buSzPts val="2800"/>
              <a:buFont typeface="Calibri"/>
              <a:buChar char="✔"/>
            </a:pPr>
            <a:r>
              <a:rPr b="1" i="0" lang="en-US" sz="2800">
                <a:solidFill>
                  <a:srgbClr val="092437"/>
                </a:solidFill>
                <a:latin typeface="Calibri"/>
                <a:ea typeface="Calibri"/>
                <a:cs typeface="Calibri"/>
                <a:sym typeface="Calibri"/>
              </a:rPr>
              <a:t>Up to 89% of those who return to prison are unemployed (Kimmitt, 2011). </a:t>
            </a:r>
            <a:endParaRPr>
              <a:latin typeface="Calibri"/>
              <a:ea typeface="Calibri"/>
              <a:cs typeface="Calibri"/>
              <a:sym typeface="Calibri"/>
            </a:endParaRPr>
          </a:p>
          <a:p>
            <a:pPr indent="-285750" lvl="0" marL="285750" marR="0" rtl="0" algn="l">
              <a:spcBef>
                <a:spcPts val="0"/>
              </a:spcBef>
              <a:spcAft>
                <a:spcPts val="0"/>
              </a:spcAft>
              <a:buClr>
                <a:srgbClr val="092437"/>
              </a:buClr>
              <a:buSzPts val="2800"/>
              <a:buFont typeface="Calibri"/>
              <a:buChar char="✔"/>
            </a:pPr>
            <a:r>
              <a:rPr b="1" i="0" lang="en-US" sz="2800">
                <a:solidFill>
                  <a:srgbClr val="092437"/>
                </a:solidFill>
                <a:latin typeface="Calibri"/>
                <a:ea typeface="Calibri"/>
                <a:cs typeface="Calibri"/>
                <a:sym typeface="Calibri"/>
              </a:rPr>
              <a:t>In a </a:t>
            </a:r>
            <a:r>
              <a:rPr b="1" i="0" lang="en-US" sz="2800" u="sng">
                <a:solidFill>
                  <a:schemeClr val="hlink"/>
                </a:solidFill>
                <a:latin typeface="Calibri"/>
                <a:ea typeface="Calibri"/>
                <a:cs typeface="Calibri"/>
                <a:sym typeface="Calibri"/>
                <a:hlinkClick r:id="rId5"/>
              </a:rPr>
              <a:t>study</a:t>
            </a:r>
            <a:r>
              <a:rPr b="1" i="0" lang="en-US" sz="2800">
                <a:solidFill>
                  <a:srgbClr val="092437"/>
                </a:solidFill>
                <a:latin typeface="Calibri"/>
                <a:ea typeface="Calibri"/>
                <a:cs typeface="Calibri"/>
                <a:sym typeface="Calibri"/>
              </a:rPr>
              <a:t> of 3,000 released </a:t>
            </a:r>
            <a:r>
              <a:rPr b="1" i="0" lang="en-US" sz="2800">
                <a:solidFill>
                  <a:schemeClr val="dk1"/>
                </a:solidFill>
                <a:latin typeface="Calibri"/>
                <a:ea typeface="Calibri"/>
                <a:cs typeface="Calibri"/>
                <a:sym typeface="Calibri"/>
              </a:rPr>
              <a:t>Virginia offenders, </a:t>
            </a:r>
            <a:r>
              <a:rPr b="1" i="0" lang="en-US" sz="2800">
                <a:solidFill>
                  <a:srgbClr val="092437"/>
                </a:solidFill>
                <a:latin typeface="Calibri"/>
                <a:ea typeface="Calibri"/>
                <a:cs typeface="Calibri"/>
                <a:sym typeface="Calibri"/>
              </a:rPr>
              <a:t>re-incarceration was reduced by 24% for those who participated but did not complete vocational training and by 57% for those who completed their training (Hull, Forrester, Brown, Jobe, &amp; McCullen, 2000).</a:t>
            </a:r>
            <a:endParaRPr/>
          </a:p>
        </p:txBody>
      </p:sp>
      <p:sp>
        <p:nvSpPr>
          <p:cNvPr id="145" name="Google Shape;145;p6"/>
          <p:cNvSpPr txBox="1"/>
          <p:nvPr/>
        </p:nvSpPr>
        <p:spPr>
          <a:xfrm>
            <a:off x="329700" y="148100"/>
            <a:ext cx="115326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highlight>
                  <a:srgbClr val="000000"/>
                </a:highlight>
                <a:latin typeface="Calibri"/>
                <a:ea typeface="Calibri"/>
                <a:cs typeface="Calibri"/>
                <a:sym typeface="Calibri"/>
              </a:rPr>
              <a:t>HOW EXPOSURE TO VOCATIONAL TRAINING </a:t>
            </a:r>
            <a:r>
              <a:rPr b="1" lang="en-US" sz="3600">
                <a:solidFill>
                  <a:schemeClr val="lt1"/>
                </a:solidFill>
                <a:highlight>
                  <a:srgbClr val="000000"/>
                </a:highlight>
                <a:latin typeface="Calibri"/>
                <a:ea typeface="Calibri"/>
                <a:cs typeface="Calibri"/>
                <a:sym typeface="Calibri"/>
              </a:rPr>
              <a:t>DURING INCARCERATION LOWERS UNEMPLOYMENT &amp; </a:t>
            </a:r>
            <a:r>
              <a:rPr b="1" lang="en-US" sz="3600">
                <a:solidFill>
                  <a:schemeClr val="lt1"/>
                </a:solidFill>
                <a:highlight>
                  <a:srgbClr val="000000"/>
                </a:highlight>
                <a:latin typeface="Calibri"/>
                <a:ea typeface="Calibri"/>
                <a:cs typeface="Calibri"/>
                <a:sym typeface="Calibri"/>
              </a:rPr>
              <a:t>RECIDIVISM</a:t>
            </a:r>
            <a:r>
              <a:rPr b="1" lang="en-US" sz="3600">
                <a:solidFill>
                  <a:schemeClr val="lt1"/>
                </a:solidFill>
                <a:highlight>
                  <a:srgbClr val="000000"/>
                </a:highlight>
                <a:latin typeface="Calibri"/>
                <a:ea typeface="Calibri"/>
                <a:cs typeface="Calibri"/>
                <a:sym typeface="Calibri"/>
              </a:rPr>
              <a:t> </a:t>
            </a:r>
            <a:endParaRPr sz="3600"/>
          </a:p>
        </p:txBody>
      </p:sp>
      <p:sp>
        <p:nvSpPr>
          <p:cNvPr id="146" name="Google Shape;146;p6"/>
          <p:cNvSpPr txBox="1"/>
          <p:nvPr/>
        </p:nvSpPr>
        <p:spPr>
          <a:xfrm>
            <a:off x="6596750" y="1370974"/>
            <a:ext cx="5388300" cy="5295000"/>
          </a:xfrm>
          <a:prstGeom prst="rect">
            <a:avLst/>
          </a:prstGeom>
          <a:solidFill>
            <a:schemeClr val="dk1">
              <a:alpha val="55686"/>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chemeClr val="accent2"/>
                </a:solidFill>
                <a:latin typeface="Calibri"/>
                <a:ea typeface="Calibri"/>
                <a:cs typeface="Calibri"/>
                <a:sym typeface="Calibri"/>
                <a:hlinkClick r:id="rId6">
                  <a:extLst>
                    <a:ext uri="{A12FA001-AC4F-418D-AE19-62706E023703}">
                      <ahyp:hlinkClr val="tx"/>
                    </a:ext>
                  </a:extLst>
                </a:hlinkClick>
              </a:rPr>
              <a:t>Research Study:</a:t>
            </a:r>
            <a:r>
              <a:rPr b="1" lang="en-US" sz="2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b="1" lang="en-US" sz="2400" u="sng">
                <a:solidFill>
                  <a:schemeClr val="lt1"/>
                </a:solidFill>
                <a:latin typeface="Calibri"/>
                <a:ea typeface="Calibri"/>
                <a:cs typeface="Calibri"/>
                <a:sym typeface="Calibri"/>
              </a:rPr>
              <a:t>Disabling Incarceration:</a:t>
            </a:r>
            <a:endParaRPr sz="2400"/>
          </a:p>
          <a:p>
            <a:pPr indent="0" lvl="0" marL="0" marR="0" rtl="0" algn="ctr">
              <a:spcBef>
                <a:spcPts val="0"/>
              </a:spcBef>
              <a:spcAft>
                <a:spcPts val="0"/>
              </a:spcAft>
              <a:buNone/>
            </a:pPr>
            <a:r>
              <a:rPr b="1" lang="en-US" sz="2400" u="sng">
                <a:solidFill>
                  <a:schemeClr val="lt1"/>
                </a:solidFill>
                <a:latin typeface="Calibri"/>
                <a:ea typeface="Calibri"/>
                <a:cs typeface="Calibri"/>
                <a:sym typeface="Calibri"/>
              </a:rPr>
              <a:t>Connecting Disability </a:t>
            </a:r>
            <a:r>
              <a:rPr b="1" lang="en-US" sz="2400" u="sng">
                <a:solidFill>
                  <a:schemeClr val="lt1"/>
                </a:solidFill>
                <a:latin typeface="Calibri"/>
                <a:ea typeface="Calibri"/>
                <a:cs typeface="Calibri"/>
                <a:sym typeface="Calibri"/>
              </a:rPr>
              <a:t>to Divergent</a:t>
            </a:r>
            <a:r>
              <a:rPr b="1" lang="en-US" sz="2400" u="sng">
                <a:solidFill>
                  <a:schemeClr val="lt1"/>
                </a:solidFill>
                <a:latin typeface="Calibri"/>
                <a:ea typeface="Calibri"/>
                <a:cs typeface="Calibri"/>
                <a:sym typeface="Calibri"/>
              </a:rPr>
              <a:t> </a:t>
            </a:r>
            <a:r>
              <a:rPr b="1" lang="en-US" sz="2400" u="sng">
                <a:solidFill>
                  <a:schemeClr val="lt1"/>
                </a:solidFill>
                <a:latin typeface="Calibri"/>
                <a:ea typeface="Calibri"/>
                <a:cs typeface="Calibri"/>
                <a:sym typeface="Calibri"/>
              </a:rPr>
              <a:t>Confinement in</a:t>
            </a:r>
            <a:r>
              <a:rPr b="1" lang="en-US" sz="2400" u="sng">
                <a:solidFill>
                  <a:schemeClr val="lt1"/>
                </a:solidFill>
                <a:latin typeface="Calibri"/>
                <a:ea typeface="Calibri"/>
                <a:cs typeface="Calibri"/>
                <a:sym typeface="Calibri"/>
              </a:rPr>
              <a:t> the USA</a:t>
            </a:r>
            <a:endParaRPr sz="2400"/>
          </a:p>
          <a:p>
            <a:pPr indent="0" lvl="0" marL="0" marR="0" rtl="0" algn="l">
              <a:spcBef>
                <a:spcPts val="0"/>
              </a:spcBef>
              <a:spcAft>
                <a:spcPts val="0"/>
              </a:spcAft>
              <a:buNone/>
            </a:pPr>
            <a:r>
              <a:t/>
            </a:r>
            <a:endParaRPr b="1" i="1" sz="1200">
              <a:solidFill>
                <a:schemeClr val="lt1"/>
              </a:solidFill>
              <a:latin typeface="Calibri"/>
              <a:ea typeface="Calibri"/>
              <a:cs typeface="Calibri"/>
              <a:sym typeface="Calibri"/>
            </a:endParaRPr>
          </a:p>
          <a:p>
            <a:pPr indent="0" lvl="0" marL="0" marR="0" rtl="0" algn="l">
              <a:spcBef>
                <a:spcPts val="0"/>
              </a:spcBef>
              <a:spcAft>
                <a:spcPts val="0"/>
              </a:spcAft>
              <a:buNone/>
            </a:pPr>
            <a:r>
              <a:rPr i="1" lang="en-US" sz="2200">
                <a:solidFill>
                  <a:schemeClr val="lt1"/>
                </a:solidFill>
                <a:latin typeface="Calibri"/>
                <a:ea typeface="Calibri"/>
                <a:cs typeface="Calibri"/>
                <a:sym typeface="Calibri"/>
              </a:rPr>
              <a:t>“Class based analysis of disability urges us to shift our understanding of disability oppression from discussions of stigma and deviance to that of </a:t>
            </a:r>
            <a:r>
              <a:rPr b="1" i="1" lang="en-US" sz="2200">
                <a:solidFill>
                  <a:schemeClr val="accent4"/>
                </a:solidFill>
                <a:latin typeface="Calibri"/>
                <a:ea typeface="Calibri"/>
                <a:cs typeface="Calibri"/>
                <a:sym typeface="Calibri"/>
              </a:rPr>
              <a:t>systematic economic exclusion of people with disabilities</a:t>
            </a:r>
            <a:r>
              <a:rPr i="1" lang="en-US" sz="2200">
                <a:solidFill>
                  <a:schemeClr val="lt1"/>
                </a:solidFill>
                <a:latin typeface="Calibri"/>
                <a:ea typeface="Calibri"/>
                <a:cs typeface="Calibri"/>
                <a:sym typeface="Calibri"/>
              </a:rPr>
              <a:t>.”</a:t>
            </a:r>
            <a:endParaRPr i="1"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i="1" sz="1200">
              <a:solidFill>
                <a:schemeClr val="lt1"/>
              </a:solidFill>
              <a:latin typeface="Calibri"/>
              <a:ea typeface="Calibri"/>
              <a:cs typeface="Calibri"/>
              <a:sym typeface="Calibri"/>
            </a:endParaRPr>
          </a:p>
          <a:p>
            <a:pPr indent="0" lvl="0" marL="0" marR="0" rtl="0" algn="l">
              <a:spcBef>
                <a:spcPts val="0"/>
              </a:spcBef>
              <a:spcAft>
                <a:spcPts val="0"/>
              </a:spcAft>
              <a:buNone/>
            </a:pPr>
            <a:r>
              <a:rPr lang="en-US" sz="2600">
                <a:solidFill>
                  <a:schemeClr val="lt1"/>
                </a:solidFill>
                <a:latin typeface="Calibri"/>
                <a:ea typeface="Calibri"/>
                <a:cs typeface="Calibri"/>
                <a:sym typeface="Calibri"/>
              </a:rPr>
              <a:t>In other words, people with disabilities </a:t>
            </a:r>
            <a:r>
              <a:rPr lang="en-US" sz="2600" u="sng">
                <a:solidFill>
                  <a:schemeClr val="lt1"/>
                </a:solidFill>
                <a:latin typeface="Calibri"/>
                <a:ea typeface="Calibri"/>
                <a:cs typeface="Calibri"/>
                <a:sym typeface="Calibri"/>
              </a:rPr>
              <a:t>want</a:t>
            </a:r>
            <a:r>
              <a:rPr lang="en-US" sz="2600">
                <a:solidFill>
                  <a:schemeClr val="lt1"/>
                </a:solidFill>
                <a:latin typeface="Calibri"/>
                <a:ea typeface="Calibri"/>
                <a:cs typeface="Calibri"/>
                <a:sym typeface="Calibri"/>
              </a:rPr>
              <a:t> to work, they just do not have opportunities and/or fear the loss of </a:t>
            </a:r>
            <a:r>
              <a:rPr lang="en-US" sz="2600" u="sng">
                <a:solidFill>
                  <a:schemeClr val="accent2"/>
                </a:solidFill>
                <a:latin typeface="Calibri"/>
                <a:ea typeface="Calibri"/>
                <a:cs typeface="Calibri"/>
                <a:sym typeface="Calibri"/>
                <a:hlinkClick r:id="rId7">
                  <a:extLst>
                    <a:ext uri="{A12FA001-AC4F-418D-AE19-62706E023703}">
                      <ahyp:hlinkClr val="tx"/>
                    </a:ext>
                  </a:extLst>
                </a:hlinkClick>
              </a:rPr>
              <a:t>social security</a:t>
            </a:r>
            <a:r>
              <a:rPr lang="en-US" sz="2600">
                <a:solidFill>
                  <a:schemeClr val="accent2"/>
                </a:solidFill>
                <a:latin typeface="Calibri"/>
                <a:ea typeface="Calibri"/>
                <a:cs typeface="Calibri"/>
                <a:sym typeface="Calibri"/>
              </a:rPr>
              <a:t> </a:t>
            </a:r>
            <a:r>
              <a:rPr lang="en-US" sz="2600">
                <a:solidFill>
                  <a:schemeClr val="lt1"/>
                </a:solidFill>
                <a:latin typeface="Calibri"/>
                <a:ea typeface="Calibri"/>
                <a:cs typeface="Calibri"/>
                <a:sym typeface="Calibri"/>
              </a:rPr>
              <a:t>benefits.</a:t>
            </a:r>
            <a:endParaRPr sz="26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74000">
              <a:srgbClr val="A9BEE4"/>
            </a:gs>
            <a:gs pos="83000">
              <a:srgbClr val="A9BEE4"/>
            </a:gs>
            <a:gs pos="100000">
              <a:srgbClr val="C5D3ED"/>
            </a:gs>
          </a:gsLst>
          <a:lin ang="5400700" scaled="0"/>
        </a:gradFill>
      </p:bgPr>
    </p:bg>
    <p:spTree>
      <p:nvGrpSpPr>
        <p:cNvPr id="150" name="Shape 150"/>
        <p:cNvGrpSpPr/>
        <p:nvPr/>
      </p:nvGrpSpPr>
      <p:grpSpPr>
        <a:xfrm>
          <a:off x="0" y="0"/>
          <a:ext cx="0" cy="0"/>
          <a:chOff x="0" y="0"/>
          <a:chExt cx="0" cy="0"/>
        </a:xfrm>
      </p:grpSpPr>
      <p:sp>
        <p:nvSpPr>
          <p:cNvPr id="151" name="Google Shape;151;p7"/>
          <p:cNvSpPr txBox="1"/>
          <p:nvPr>
            <p:ph type="title"/>
          </p:nvPr>
        </p:nvSpPr>
        <p:spPr>
          <a:xfrm>
            <a:off x="133350" y="0"/>
            <a:ext cx="7934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Wrap Up</a:t>
            </a:r>
            <a:endParaRPr/>
          </a:p>
        </p:txBody>
      </p:sp>
      <p:sp>
        <p:nvSpPr>
          <p:cNvPr id="152" name="Google Shape;152;p7"/>
          <p:cNvSpPr txBox="1"/>
          <p:nvPr>
            <p:ph idx="1" type="body"/>
          </p:nvPr>
        </p:nvSpPr>
        <p:spPr>
          <a:xfrm>
            <a:off x="319875" y="1061600"/>
            <a:ext cx="11166300" cy="1936500"/>
          </a:xfrm>
          <a:prstGeom prst="rect">
            <a:avLst/>
          </a:prstGeom>
          <a:noFill/>
          <a:ln>
            <a:noFill/>
          </a:ln>
        </p:spPr>
        <p:txBody>
          <a:bodyPr anchorCtr="0" anchor="t" bIns="45700" lIns="91425" spcFirstLastPara="1" rIns="91425" wrap="square" tIns="45700">
            <a:normAutofit fontScale="70000"/>
          </a:bodyPr>
          <a:lstStyle/>
          <a:p>
            <a:pPr indent="-308610" lvl="0" marL="457200" rtl="0" algn="l">
              <a:lnSpc>
                <a:spcPct val="115000"/>
              </a:lnSpc>
              <a:spcBef>
                <a:spcPts val="0"/>
              </a:spcBef>
              <a:spcAft>
                <a:spcPts val="0"/>
              </a:spcAft>
              <a:buSzPct val="64285"/>
              <a:buChar char="•"/>
            </a:pPr>
            <a:r>
              <a:rPr lang="en-US"/>
              <a:t>Incarceration should be an entry point for </a:t>
            </a:r>
            <a:r>
              <a:rPr lang="en-US"/>
              <a:t>individuals with disabilities</a:t>
            </a:r>
            <a:r>
              <a:rPr lang="en-US"/>
              <a:t> to learn about vocational rehabilitation. Individuals without diagnosed disabilities could receive medical evaluations. Those evaluations could then be used to determine VR eligibility.</a:t>
            </a:r>
            <a:endParaRPr/>
          </a:p>
          <a:p>
            <a:pPr indent="-308610" lvl="0" marL="457200" rtl="0" algn="l">
              <a:lnSpc>
                <a:spcPct val="115000"/>
              </a:lnSpc>
              <a:spcBef>
                <a:spcPts val="0"/>
              </a:spcBef>
              <a:spcAft>
                <a:spcPts val="0"/>
              </a:spcAft>
              <a:buSzPct val="64285"/>
              <a:buChar char="•"/>
            </a:pPr>
            <a:r>
              <a:rPr lang="en-US"/>
              <a:t>Statistics show that vocational training has the potential to drastically improve individuals’ lives.</a:t>
            </a:r>
            <a:endParaRPr/>
          </a:p>
          <a:p>
            <a:pPr indent="-308610" lvl="0" marL="457200" rtl="0" algn="l">
              <a:lnSpc>
                <a:spcPct val="115000"/>
              </a:lnSpc>
              <a:spcBef>
                <a:spcPts val="0"/>
              </a:spcBef>
              <a:spcAft>
                <a:spcPts val="0"/>
              </a:spcAft>
              <a:buSzPct val="64285"/>
              <a:buChar char="•"/>
            </a:pPr>
            <a:r>
              <a:rPr lang="en-US"/>
              <a:t>Employment = </a:t>
            </a:r>
            <a:r>
              <a:rPr lang="en-US"/>
              <a:t>Economic</a:t>
            </a:r>
            <a:r>
              <a:rPr lang="en-US"/>
              <a:t> Security</a:t>
            </a:r>
            <a:endParaRPr/>
          </a:p>
        </p:txBody>
      </p:sp>
      <p:sp>
        <p:nvSpPr>
          <p:cNvPr id="153" name="Google Shape;153;p7"/>
          <p:cNvSpPr txBox="1"/>
          <p:nvPr>
            <p:ph type="title"/>
          </p:nvPr>
        </p:nvSpPr>
        <p:spPr>
          <a:xfrm>
            <a:off x="133350" y="25813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Call to Action</a:t>
            </a:r>
            <a:endParaRPr/>
          </a:p>
        </p:txBody>
      </p:sp>
      <p:sp>
        <p:nvSpPr>
          <p:cNvPr id="154" name="Google Shape;154;p7"/>
          <p:cNvSpPr txBox="1"/>
          <p:nvPr>
            <p:ph idx="1" type="body"/>
          </p:nvPr>
        </p:nvSpPr>
        <p:spPr>
          <a:xfrm>
            <a:off x="366475" y="3724700"/>
            <a:ext cx="11303100" cy="2862000"/>
          </a:xfrm>
          <a:prstGeom prst="rect">
            <a:avLst/>
          </a:prstGeom>
          <a:noFill/>
          <a:ln>
            <a:noFill/>
          </a:ln>
        </p:spPr>
        <p:txBody>
          <a:bodyPr anchorCtr="0" anchor="t" bIns="45700" lIns="91425" spcFirstLastPara="1" rIns="91425" wrap="square" tIns="45700">
            <a:normAutofit fontScale="70000"/>
          </a:bodyPr>
          <a:lstStyle/>
          <a:p>
            <a:pPr indent="-308610" lvl="0" marL="457200" rtl="0" algn="l">
              <a:lnSpc>
                <a:spcPct val="100000"/>
              </a:lnSpc>
              <a:spcBef>
                <a:spcPts val="0"/>
              </a:spcBef>
              <a:spcAft>
                <a:spcPts val="0"/>
              </a:spcAft>
              <a:buSzPct val="64285"/>
              <a:buChar char="•"/>
            </a:pPr>
            <a:r>
              <a:rPr lang="en-US"/>
              <a:t>Massachusetts Rehabilitation Commission could have a significant role in </a:t>
            </a:r>
            <a:r>
              <a:rPr lang="en-US"/>
              <a:t>keeping</a:t>
            </a:r>
            <a:r>
              <a:rPr lang="en-US"/>
              <a:t> individuals with </a:t>
            </a:r>
            <a:r>
              <a:rPr lang="en-US"/>
              <a:t>disabilities</a:t>
            </a:r>
            <a:r>
              <a:rPr lang="en-US"/>
              <a:t> out of jails and </a:t>
            </a:r>
            <a:r>
              <a:rPr lang="en-US"/>
              <a:t>prisons.</a:t>
            </a:r>
            <a:endParaRPr/>
          </a:p>
          <a:p>
            <a:pPr indent="-308610" lvl="0" marL="457200" rtl="0" algn="l">
              <a:lnSpc>
                <a:spcPct val="100000"/>
              </a:lnSpc>
              <a:spcBef>
                <a:spcPts val="0"/>
              </a:spcBef>
              <a:spcAft>
                <a:spcPts val="0"/>
              </a:spcAft>
              <a:buSzPct val="64285"/>
              <a:buChar char="•"/>
            </a:pPr>
            <a:r>
              <a:rPr lang="en-US"/>
              <a:t>The SRC could recommend that the MRC hold virtual/in-person educational forums to explain VR services to individuals with disabilities who are incarcerated or on probation and parole. MRC consumers who have been incarcerated may help to lead the forums/discussions if staff capacity is low.</a:t>
            </a:r>
            <a:endParaRPr/>
          </a:p>
          <a:p>
            <a:pPr indent="-308610" lvl="0" marL="457200" rtl="0" algn="l">
              <a:lnSpc>
                <a:spcPct val="100000"/>
              </a:lnSpc>
              <a:spcBef>
                <a:spcPts val="0"/>
              </a:spcBef>
              <a:spcAft>
                <a:spcPts val="0"/>
              </a:spcAft>
              <a:buSzPct val="64285"/>
              <a:buChar char="•"/>
            </a:pPr>
            <a:r>
              <a:rPr lang="en-US"/>
              <a:t>The SRC could consider ways to engage individuals with disabilities who have experienced incarceration. </a:t>
            </a:r>
            <a:endParaRPr/>
          </a:p>
          <a:p>
            <a:pPr indent="-308610" lvl="0" marL="457200" rtl="0" algn="l">
              <a:lnSpc>
                <a:spcPct val="100000"/>
              </a:lnSpc>
              <a:spcBef>
                <a:spcPts val="0"/>
              </a:spcBef>
              <a:spcAft>
                <a:spcPts val="0"/>
              </a:spcAft>
              <a:buSzPct val="64285"/>
              <a:buChar char="•"/>
            </a:pPr>
            <a:r>
              <a:rPr lang="en-US"/>
              <a:t>The SRC could recruit voting members who have experienced incarceration.</a:t>
            </a:r>
            <a:endParaRPr/>
          </a:p>
          <a:p>
            <a:pPr indent="-308610" lvl="0" marL="457200" rtl="0" algn="l">
              <a:lnSpc>
                <a:spcPct val="100000"/>
              </a:lnSpc>
              <a:spcBef>
                <a:spcPts val="0"/>
              </a:spcBef>
              <a:spcAft>
                <a:spcPts val="0"/>
              </a:spcAft>
              <a:buSzPct val="64285"/>
              <a:buChar char="•"/>
            </a:pPr>
            <a:r>
              <a:rPr lang="en-US"/>
              <a:t>The SRC could consider creating a committee that would collaborate with the MRC to support individuals with disabilities who are returning citizens.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2024-01-05T15:47:17Z</dcterms:created>
  <dc:creator>C Tosti</dc:creator>
</cp:coreProperties>
</file>