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868" r:id="rId3"/>
    <p:sldId id="870" r:id="rId4"/>
    <p:sldId id="872" r:id="rId5"/>
    <p:sldId id="873" r:id="rId6"/>
    <p:sldId id="871" r:id="rId7"/>
    <p:sldId id="8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E6141-762E-4BA4-904F-220225FC48FF}" v="5" dt="2025-06-24T18:23:41.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4E5CA-4C60-447F-811D-B0E8474309D6}"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21166-438B-4929-BB42-1E70C5BBABBF}" type="slidenum">
              <a:rPr lang="en-US" smtClean="0"/>
              <a:t>‹#›</a:t>
            </a:fld>
            <a:endParaRPr lang="en-US"/>
          </a:p>
        </p:txBody>
      </p:sp>
    </p:spTree>
    <p:extLst>
      <p:ext uri="{BB962C8B-B14F-4D97-AF65-F5344CB8AC3E}">
        <p14:creationId xmlns:p14="http://schemas.microsoft.com/office/powerpoint/2010/main" val="325107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33343-0B4A-A150-044C-7A5A9B6C9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0F06D-1926-93C8-CFE6-8E88BD3A6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96991-AA56-FB89-27E7-B40A32CE51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B7C54D-21F9-9B91-1B15-06E45FEC26AF}"/>
              </a:ext>
            </a:extLst>
          </p:cNvPr>
          <p:cNvSpPr>
            <a:spLocks noGrp="1"/>
          </p:cNvSpPr>
          <p:nvPr>
            <p:ph type="sldNum" sz="quarter" idx="5"/>
          </p:nvPr>
        </p:nvSpPr>
        <p:spPr/>
        <p:txBody>
          <a:bodyPr/>
          <a:lstStyle/>
          <a:p>
            <a:fld id="{7EFFCA7F-92C4-B84D-B673-249687BB8E1F}" type="slidenum">
              <a:rPr lang="en-US" smtClean="0"/>
              <a:t>2</a:t>
            </a:fld>
            <a:endParaRPr lang="en-US"/>
          </a:p>
        </p:txBody>
      </p:sp>
    </p:spTree>
    <p:extLst>
      <p:ext uri="{BB962C8B-B14F-4D97-AF65-F5344CB8AC3E}">
        <p14:creationId xmlns:p14="http://schemas.microsoft.com/office/powerpoint/2010/main" val="274918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03FA7-F499-079E-1841-08B09FB45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3D5E8-D700-9DB9-6621-F3056D6DC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DEBA4-71A7-E913-CE2E-381D4A4719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FA4F7A-5F01-83A0-7A47-22FC4512CE5C}"/>
              </a:ext>
            </a:extLst>
          </p:cNvPr>
          <p:cNvSpPr>
            <a:spLocks noGrp="1"/>
          </p:cNvSpPr>
          <p:nvPr>
            <p:ph type="sldNum" sz="quarter" idx="5"/>
          </p:nvPr>
        </p:nvSpPr>
        <p:spPr/>
        <p:txBody>
          <a:bodyPr/>
          <a:lstStyle/>
          <a:p>
            <a:fld id="{7EFFCA7F-92C4-B84D-B673-249687BB8E1F}" type="slidenum">
              <a:rPr lang="en-US" smtClean="0"/>
              <a:t>3</a:t>
            </a:fld>
            <a:endParaRPr lang="en-US"/>
          </a:p>
        </p:txBody>
      </p:sp>
    </p:spTree>
    <p:extLst>
      <p:ext uri="{BB962C8B-B14F-4D97-AF65-F5344CB8AC3E}">
        <p14:creationId xmlns:p14="http://schemas.microsoft.com/office/powerpoint/2010/main" val="387324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73D8A-F787-B245-E8D0-546D9B6AF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CC564-396D-5C43-F047-4AC04DDCB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EDACF-AD22-3C08-D7F8-60418FB401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35A02E-F6EF-3640-A996-08704EA34539}"/>
              </a:ext>
            </a:extLst>
          </p:cNvPr>
          <p:cNvSpPr>
            <a:spLocks noGrp="1"/>
          </p:cNvSpPr>
          <p:nvPr>
            <p:ph type="sldNum" sz="quarter" idx="5"/>
          </p:nvPr>
        </p:nvSpPr>
        <p:spPr/>
        <p:txBody>
          <a:bodyPr/>
          <a:lstStyle/>
          <a:p>
            <a:fld id="{7EFFCA7F-92C4-B84D-B673-249687BB8E1F}" type="slidenum">
              <a:rPr lang="en-US" smtClean="0"/>
              <a:t>5</a:t>
            </a:fld>
            <a:endParaRPr lang="en-US"/>
          </a:p>
        </p:txBody>
      </p:sp>
    </p:spTree>
    <p:extLst>
      <p:ext uri="{BB962C8B-B14F-4D97-AF65-F5344CB8AC3E}">
        <p14:creationId xmlns:p14="http://schemas.microsoft.com/office/powerpoint/2010/main" val="40707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AQA and </a:t>
            </a:r>
            <a:r>
              <a:rPr lang="en-US" dirty="0" err="1"/>
              <a:t>Umass</a:t>
            </a:r>
            <a:r>
              <a:rPr lang="en-US" dirty="0"/>
              <a:t> medical school evaluating outcome data.  Internships help resolve limited or no work experience-consider even if not a student.   YA’s may give up if they lack connection to service provider (quantity matters as well as quality).</a:t>
            </a:r>
          </a:p>
        </p:txBody>
      </p:sp>
      <p:sp>
        <p:nvSpPr>
          <p:cNvPr id="4" name="Slide Number Placeholder 3"/>
          <p:cNvSpPr>
            <a:spLocks noGrp="1"/>
          </p:cNvSpPr>
          <p:nvPr>
            <p:ph type="sldNum" sz="quarter" idx="5"/>
          </p:nvPr>
        </p:nvSpPr>
        <p:spPr/>
        <p:txBody>
          <a:bodyPr/>
          <a:lstStyle/>
          <a:p>
            <a:pPr>
              <a:defRPr/>
            </a:pPr>
            <a:fld id="{6394714A-2564-4C6A-8D6D-1999263EE699}" type="slidenum">
              <a:rPr lang="en-US" smtClean="0"/>
              <a:pPr>
                <a:defRPr/>
              </a:pPr>
              <a:t>6</a:t>
            </a:fld>
            <a:endParaRPr lang="en-US"/>
          </a:p>
        </p:txBody>
      </p:sp>
    </p:spTree>
    <p:extLst>
      <p:ext uri="{BB962C8B-B14F-4D97-AF65-F5344CB8AC3E}">
        <p14:creationId xmlns:p14="http://schemas.microsoft.com/office/powerpoint/2010/main" val="164382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2708-DE34-C379-85D4-8F3EC03C8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2A8E53-6021-6C1A-66FB-DCBE53995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06C33B-7BEE-476C-89F2-63D14D7768C8}"/>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5" name="Footer Placeholder 4">
            <a:extLst>
              <a:ext uri="{FF2B5EF4-FFF2-40B4-BE49-F238E27FC236}">
                <a16:creationId xmlns:a16="http://schemas.microsoft.com/office/drawing/2014/main" id="{C87B622C-D803-D12C-BD5D-CF54622BA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E6100-D19F-5A16-D557-DD03918DDA15}"/>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413402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2784-D50C-AD32-0A71-96F851D195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7727FA-91C8-559B-3906-6559170709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B0C4B-D45F-DA12-D62B-A7A02958531E}"/>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5" name="Footer Placeholder 4">
            <a:extLst>
              <a:ext uri="{FF2B5EF4-FFF2-40B4-BE49-F238E27FC236}">
                <a16:creationId xmlns:a16="http://schemas.microsoft.com/office/drawing/2014/main" id="{754070E2-88F8-70A6-0150-B036AEC0E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8C89A-9559-8E9E-7D99-CA817DCC360B}"/>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147544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57CF8-EE88-D4CB-D182-E429375109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2D82D1-D989-8958-A245-B9C8E238DA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3EEA5-AA48-6232-58CC-A60E531F5123}"/>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5" name="Footer Placeholder 4">
            <a:extLst>
              <a:ext uri="{FF2B5EF4-FFF2-40B4-BE49-F238E27FC236}">
                <a16:creationId xmlns:a16="http://schemas.microsoft.com/office/drawing/2014/main" id="{4F5E0737-E6B1-1405-83D1-406B0A1B4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FBF7D-218E-31A9-E130-BFD1731B263C}"/>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437756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eeting Purpose">
    <p:spTree>
      <p:nvGrpSpPr>
        <p:cNvPr id="1" name=""/>
        <p:cNvGrpSpPr/>
        <p:nvPr/>
      </p:nvGrpSpPr>
      <p:grpSpPr>
        <a:xfrm>
          <a:off x="0" y="0"/>
          <a:ext cx="0" cy="0"/>
          <a:chOff x="0" y="0"/>
          <a:chExt cx="0" cy="0"/>
        </a:xfrm>
      </p:grpSpPr>
      <p:cxnSp>
        <p:nvCxnSpPr>
          <p:cNvPr id="3" name="Straight Connector 2" descr="&quot;&quot;">
            <a:extLst>
              <a:ext uri="{FF2B5EF4-FFF2-40B4-BE49-F238E27FC236}">
                <a16:creationId xmlns:a16="http://schemas.microsoft.com/office/drawing/2014/main" id="{774E43D8-5306-E725-7499-6EC38759BEAA}"/>
              </a:ext>
            </a:extLst>
          </p:cNvPr>
          <p:cNvCxnSpPr/>
          <p:nvPr userDrawn="1"/>
        </p:nvCxnSpPr>
        <p:spPr>
          <a:xfrm>
            <a:off x="765175" y="1739900"/>
            <a:ext cx="10661650" cy="0"/>
          </a:xfrm>
          <a:prstGeom prst="line">
            <a:avLst/>
          </a:prstGeom>
          <a:ln w="19050">
            <a:solidFill>
              <a:srgbClr val="03132A"/>
            </a:solidFill>
          </a:ln>
        </p:spPr>
        <p:style>
          <a:lnRef idx="1">
            <a:schemeClr val="accent1"/>
          </a:lnRef>
          <a:fillRef idx="0">
            <a:schemeClr val="accent1"/>
          </a:fillRef>
          <a:effectRef idx="0">
            <a:schemeClr val="accent1"/>
          </a:effectRef>
          <a:fontRef idx="minor">
            <a:schemeClr val="tx1"/>
          </a:fontRef>
        </p:style>
      </p:cxnSp>
      <p:pic>
        <p:nvPicPr>
          <p:cNvPr id="4" name="Picture 6" descr="MassAbility full color logo">
            <a:extLst>
              <a:ext uri="{FF2B5EF4-FFF2-40B4-BE49-F238E27FC236}">
                <a16:creationId xmlns:a16="http://schemas.microsoft.com/office/drawing/2014/main" id="{82492CE6-411D-0B66-F89B-D8E2D9C550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8300" y="6370638"/>
            <a:ext cx="14017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5717" y="2105073"/>
            <a:ext cx="4740412" cy="1232694"/>
          </a:xfrm>
          <a:prstGeom prst="rect">
            <a:avLst/>
          </a:prstGeom>
        </p:spPr>
        <p:txBody>
          <a:bodyPr anchor="t"/>
          <a:lstStyle>
            <a:lvl1pPr>
              <a:defRPr>
                <a:solidFill>
                  <a:srgbClr val="03132A"/>
                </a:solidFill>
              </a:defRPr>
            </a:lvl1pPr>
          </a:lstStyle>
          <a:p>
            <a:r>
              <a:rPr lang="en-US"/>
              <a:t>Click to edit Master title style</a:t>
            </a:r>
          </a:p>
        </p:txBody>
      </p:sp>
      <p:sp>
        <p:nvSpPr>
          <p:cNvPr id="6" name="Text Placeholder 13"/>
          <p:cNvSpPr>
            <a:spLocks noGrp="1"/>
          </p:cNvSpPr>
          <p:nvPr>
            <p:ph type="body" sz="quarter" idx="13"/>
          </p:nvPr>
        </p:nvSpPr>
        <p:spPr>
          <a:xfrm>
            <a:off x="6868443" y="2105073"/>
            <a:ext cx="4557839" cy="2990899"/>
          </a:xfrm>
          <a:prstGeom prst="rect">
            <a:avLst/>
          </a:prstGeom>
        </p:spPr>
        <p:txBody>
          <a:bodyPr/>
          <a:lstStyle>
            <a:lvl1pPr marL="0" indent="0">
              <a:buNone/>
              <a:defRPr>
                <a:solidFill>
                  <a:srgbClr val="03132B"/>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 name="Footer Placeholder 3">
            <a:extLst>
              <a:ext uri="{FF2B5EF4-FFF2-40B4-BE49-F238E27FC236}">
                <a16:creationId xmlns:a16="http://schemas.microsoft.com/office/drawing/2014/main" id="{D4D10A7C-6E02-421A-401E-E9D046556FF2}"/>
              </a:ext>
            </a:extLst>
          </p:cNvPr>
          <p:cNvSpPr>
            <a:spLocks noGrp="1"/>
          </p:cNvSpPr>
          <p:nvPr>
            <p:ph type="ftr" sz="quarter" idx="14"/>
          </p:nvPr>
        </p:nvSpPr>
        <p:spPr/>
        <p:txBody>
          <a:bodyPr/>
          <a:lstStyle>
            <a:lvl1pPr>
              <a:defRPr>
                <a:solidFill>
                  <a:srgbClr val="03132A"/>
                </a:solidFill>
              </a:defRPr>
            </a:lvl1pPr>
          </a:lstStyle>
          <a:p>
            <a:pPr>
              <a:defRPr/>
            </a:pPr>
            <a:r>
              <a:rPr lang="en-US"/>
              <a:t>Add section title</a:t>
            </a:r>
          </a:p>
        </p:txBody>
      </p:sp>
      <p:sp>
        <p:nvSpPr>
          <p:cNvPr id="7" name="Slide Number Placeholder 4">
            <a:extLst>
              <a:ext uri="{FF2B5EF4-FFF2-40B4-BE49-F238E27FC236}">
                <a16:creationId xmlns:a16="http://schemas.microsoft.com/office/drawing/2014/main" id="{72872E99-D303-489A-8A18-FB524AAA99D9}"/>
              </a:ext>
            </a:extLst>
          </p:cNvPr>
          <p:cNvSpPr>
            <a:spLocks noGrp="1"/>
          </p:cNvSpPr>
          <p:nvPr>
            <p:ph type="sldNum" sz="quarter" idx="15"/>
          </p:nvPr>
        </p:nvSpPr>
        <p:spPr/>
        <p:txBody>
          <a:bodyPr/>
          <a:lstStyle>
            <a:lvl1pPr>
              <a:defRPr smtClean="0">
                <a:solidFill>
                  <a:srgbClr val="03132A"/>
                </a:solidFill>
              </a:defRPr>
            </a:lvl1pPr>
          </a:lstStyle>
          <a:p>
            <a:pPr>
              <a:defRPr/>
            </a:pPr>
            <a:fld id="{CF013C42-B9DD-4858-8348-E46A37918AD9}" type="slidenum">
              <a:rPr lang="en-US"/>
              <a:pPr>
                <a:defRPr/>
              </a:pPr>
              <a:t>‹#›</a:t>
            </a:fld>
            <a:endParaRPr lang="en-US"/>
          </a:p>
        </p:txBody>
      </p:sp>
    </p:spTree>
    <p:extLst>
      <p:ext uri="{BB962C8B-B14F-4D97-AF65-F5344CB8AC3E}">
        <p14:creationId xmlns:p14="http://schemas.microsoft.com/office/powerpoint/2010/main" val="416980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MassAbility full color logo">
            <a:extLst>
              <a:ext uri="{FF2B5EF4-FFF2-40B4-BE49-F238E27FC236}">
                <a16:creationId xmlns:a16="http://schemas.microsoft.com/office/drawing/2014/main" id="{6C5AEB7C-F93E-B73D-A15F-0E75BD4C84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28300" y="6370638"/>
            <a:ext cx="14017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346598"/>
            <a:ext cx="4174293" cy="1500188"/>
          </a:xfrm>
          <a:prstGeom prst="rect">
            <a:avLst/>
          </a:prstGeom>
        </p:spPr>
        <p:txBody>
          <a:bodyPr>
            <a:normAutofit/>
          </a:bodyPr>
          <a:lstStyle>
            <a:lvl1pPr>
              <a:defRPr sz="6000">
                <a:solidFill>
                  <a:srgbClr val="03132A"/>
                </a:solidFill>
              </a:defRPr>
            </a:lvl1pPr>
          </a:lstStyle>
          <a:p>
            <a:r>
              <a:rPr lang="en-US"/>
              <a:t>Click to edit Master title style</a:t>
            </a:r>
          </a:p>
        </p:txBody>
      </p:sp>
      <p:sp>
        <p:nvSpPr>
          <p:cNvPr id="3" name="Text Placeholder 13"/>
          <p:cNvSpPr>
            <a:spLocks noGrp="1"/>
          </p:cNvSpPr>
          <p:nvPr>
            <p:ph type="body" sz="quarter" idx="13"/>
          </p:nvPr>
        </p:nvSpPr>
        <p:spPr>
          <a:xfrm>
            <a:off x="6096000" y="1253331"/>
            <a:ext cx="5544671" cy="4351338"/>
          </a:xfrm>
          <a:prstGeom prst="rect">
            <a:avLst/>
          </a:prstGeom>
        </p:spPr>
        <p:txBody>
          <a:bodyPr>
            <a:normAutofit/>
          </a:bodyPr>
          <a:lstStyle>
            <a:lvl1pPr marL="285750" indent="-285750">
              <a:buFont typeface="Arial" panose="020B0604020202020204" pitchFamily="34" charset="0"/>
              <a:buChar char="•"/>
              <a:defRPr sz="1800">
                <a:solidFill>
                  <a:srgbClr val="03132B"/>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Footer Placeholder 3">
            <a:extLst>
              <a:ext uri="{FF2B5EF4-FFF2-40B4-BE49-F238E27FC236}">
                <a16:creationId xmlns:a16="http://schemas.microsoft.com/office/drawing/2014/main" id="{A0277100-4484-1524-F0AF-7204CD3A9DA7}"/>
              </a:ext>
            </a:extLst>
          </p:cNvPr>
          <p:cNvSpPr>
            <a:spLocks noGrp="1"/>
          </p:cNvSpPr>
          <p:nvPr>
            <p:ph type="ftr" sz="quarter" idx="14"/>
          </p:nvPr>
        </p:nvSpPr>
        <p:spPr/>
        <p:txBody>
          <a:bodyPr/>
          <a:lstStyle>
            <a:lvl1pPr>
              <a:defRPr>
                <a:solidFill>
                  <a:srgbClr val="03132A"/>
                </a:solidFill>
              </a:defRPr>
            </a:lvl1pPr>
          </a:lstStyle>
          <a:p>
            <a:pPr>
              <a:defRPr/>
            </a:pPr>
            <a:r>
              <a:rPr lang="en-US"/>
              <a:t>Add section title</a:t>
            </a:r>
          </a:p>
        </p:txBody>
      </p:sp>
      <p:sp>
        <p:nvSpPr>
          <p:cNvPr id="5" name="Slide Number Placeholder 4">
            <a:extLst>
              <a:ext uri="{FF2B5EF4-FFF2-40B4-BE49-F238E27FC236}">
                <a16:creationId xmlns:a16="http://schemas.microsoft.com/office/drawing/2014/main" id="{A81FA498-4116-A632-D581-BA239511D684}"/>
              </a:ext>
            </a:extLst>
          </p:cNvPr>
          <p:cNvSpPr>
            <a:spLocks noGrp="1"/>
          </p:cNvSpPr>
          <p:nvPr>
            <p:ph type="sldNum" sz="quarter" idx="15"/>
          </p:nvPr>
        </p:nvSpPr>
        <p:spPr/>
        <p:txBody>
          <a:bodyPr/>
          <a:lstStyle>
            <a:lvl1pPr>
              <a:defRPr smtClean="0">
                <a:solidFill>
                  <a:srgbClr val="03132A"/>
                </a:solidFill>
              </a:defRPr>
            </a:lvl1pPr>
          </a:lstStyle>
          <a:p>
            <a:pPr>
              <a:defRPr/>
            </a:pPr>
            <a:fld id="{4F9499A2-7E1A-4442-9B65-C6DE1FF9A17C}" type="slidenum">
              <a:rPr lang="en-US"/>
              <a:pPr>
                <a:defRPr/>
              </a:pPr>
              <a:t>‹#›</a:t>
            </a:fld>
            <a:endParaRPr lang="en-US"/>
          </a:p>
        </p:txBody>
      </p:sp>
    </p:spTree>
    <p:extLst>
      <p:ext uri="{BB962C8B-B14F-4D97-AF65-F5344CB8AC3E}">
        <p14:creationId xmlns:p14="http://schemas.microsoft.com/office/powerpoint/2010/main" val="158131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1B424C-5CED-C142-FE15-842DBD1D5736}"/>
              </a:ext>
            </a:extLst>
          </p:cNvPr>
          <p:cNvSpPr>
            <a:spLocks noGrp="1"/>
          </p:cNvSpPr>
          <p:nvPr>
            <p:ph type="ctrTitle" hasCustomPrompt="1"/>
          </p:nvPr>
        </p:nvSpPr>
        <p:spPr>
          <a:xfrm>
            <a:off x="1182030" y="1936226"/>
            <a:ext cx="8419169" cy="2387600"/>
          </a:xfrm>
          <a:prstGeom prst="rect">
            <a:avLst/>
          </a:prstGeom>
        </p:spPr>
        <p:txBody>
          <a:bodyPr anchor="b"/>
          <a:lstStyle>
            <a:lvl1pPr algn="l">
              <a:defRPr sz="6000">
                <a:solidFill>
                  <a:srgbClr val="03132A"/>
                </a:solidFill>
                <a:latin typeface="Arial" panose="020B0604020202020204" pitchFamily="34" charset="0"/>
                <a:cs typeface="Arial" panose="020B0604020202020204" pitchFamily="34" charset="0"/>
              </a:defRPr>
            </a:lvl1pPr>
          </a:lstStyle>
          <a:p>
            <a:r>
              <a:rPr lang="en-US"/>
              <a:t>Section title goes here</a:t>
            </a:r>
          </a:p>
        </p:txBody>
      </p:sp>
      <p:sp>
        <p:nvSpPr>
          <p:cNvPr id="2" name="Subtitle 2">
            <a:extLst>
              <a:ext uri="{FF2B5EF4-FFF2-40B4-BE49-F238E27FC236}">
                <a16:creationId xmlns:a16="http://schemas.microsoft.com/office/drawing/2014/main" id="{12680C34-5DEC-5FDE-D13D-02E59CE53E85}"/>
              </a:ext>
            </a:extLst>
          </p:cNvPr>
          <p:cNvSpPr>
            <a:spLocks noGrp="1"/>
          </p:cNvSpPr>
          <p:nvPr>
            <p:ph type="subTitle" idx="1" hasCustomPrompt="1"/>
          </p:nvPr>
        </p:nvSpPr>
        <p:spPr>
          <a:xfrm>
            <a:off x="1182031" y="4701789"/>
            <a:ext cx="7873314" cy="636330"/>
          </a:xfrm>
          <a:prstGeom prst="rect">
            <a:avLst/>
          </a:prstGeom>
        </p:spPr>
        <p:txBody>
          <a:bodyPr>
            <a:noAutofit/>
          </a:bodyPr>
          <a:lstStyle>
            <a:lvl1pPr marL="0" indent="0" algn="l">
              <a:buNone/>
              <a:defRPr sz="1800">
                <a:solidFill>
                  <a:srgbClr val="03132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effectLst/>
                <a:latin typeface="Arial" panose="020B0604020202020204" pitchFamily="34" charset="0"/>
              </a:rPr>
              <a:t>Section subtitle goes here</a:t>
            </a:r>
          </a:p>
        </p:txBody>
      </p:sp>
      <p:pic>
        <p:nvPicPr>
          <p:cNvPr id="5" name="Picture 4" descr="MassAbility black logo">
            <a:extLst>
              <a:ext uri="{FF2B5EF4-FFF2-40B4-BE49-F238E27FC236}">
                <a16:creationId xmlns:a16="http://schemas.microsoft.com/office/drawing/2014/main" id="{F7BB215C-27B2-879C-D66C-602AB7CC2648}"/>
              </a:ext>
            </a:extLst>
          </p:cNvPr>
          <p:cNvPicPr>
            <a:picLocks noChangeAspect="1"/>
          </p:cNvPicPr>
          <p:nvPr userDrawn="1"/>
        </p:nvPicPr>
        <p:blipFill>
          <a:blip r:embed="rId3"/>
          <a:stretch>
            <a:fillRect/>
          </a:stretch>
        </p:blipFill>
        <p:spPr>
          <a:xfrm>
            <a:off x="10527781" y="6371404"/>
            <a:ext cx="1402960" cy="274322"/>
          </a:xfrm>
          <a:prstGeom prst="rect">
            <a:avLst/>
          </a:prstGeom>
        </p:spPr>
      </p:pic>
    </p:spTree>
    <p:extLst>
      <p:ext uri="{BB962C8B-B14F-4D97-AF65-F5344CB8AC3E}">
        <p14:creationId xmlns:p14="http://schemas.microsoft.com/office/powerpoint/2010/main" val="226557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83F0-442B-35C3-5132-2C345A791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2049CE-9ABC-9F22-054B-F17748162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A7BAD-CCDA-C75A-02A0-785D809AB8F2}"/>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5" name="Footer Placeholder 4">
            <a:extLst>
              <a:ext uri="{FF2B5EF4-FFF2-40B4-BE49-F238E27FC236}">
                <a16:creationId xmlns:a16="http://schemas.microsoft.com/office/drawing/2014/main" id="{36698FED-AE49-184B-B1C2-594B10507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7C3A5-3B43-D7EC-68F9-8D8EB6C3EF03}"/>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56698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8576-817D-5938-0256-5880F33D5A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A775A6-5797-0C31-90C6-06F0071136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F9DAA-20B5-4C5F-D868-2DE944192C87}"/>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5" name="Footer Placeholder 4">
            <a:extLst>
              <a:ext uri="{FF2B5EF4-FFF2-40B4-BE49-F238E27FC236}">
                <a16:creationId xmlns:a16="http://schemas.microsoft.com/office/drawing/2014/main" id="{2D35E051-BF87-8A99-650C-DD6A63B49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8C1DE-D91F-8E0D-C500-C6E7C05D28C8}"/>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377705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2498-3C2D-B4B6-B3B9-5D9D8FA82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D1C2C-C52D-0DCA-2B1B-331A68AD60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F02E2-E69A-614E-473C-287AECBCE2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8E4F9E-F008-0E3F-B7B2-E372E3751040}"/>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6" name="Footer Placeholder 5">
            <a:extLst>
              <a:ext uri="{FF2B5EF4-FFF2-40B4-BE49-F238E27FC236}">
                <a16:creationId xmlns:a16="http://schemas.microsoft.com/office/drawing/2014/main" id="{E3A3CB6E-1A7C-B7B1-AC78-9E4096704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9EFEA-C9BD-6D62-A11D-D3972372B558}"/>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118964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5BBD-1A7D-283E-C21A-8D35294B7C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505B78-954C-8848-B37D-0CCC1C3BE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B1FDB6-4826-F6E5-72B1-BC6BC01C8D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AEC7DE-8B43-22FC-8A38-BDBE1CA3F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748AB-BCA4-1320-0EC4-9613BDD8F4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1ECA17-6A6F-8E24-9539-4721B503E8CB}"/>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8" name="Footer Placeholder 7">
            <a:extLst>
              <a:ext uri="{FF2B5EF4-FFF2-40B4-BE49-F238E27FC236}">
                <a16:creationId xmlns:a16="http://schemas.microsoft.com/office/drawing/2014/main" id="{9FC86A55-4375-0BAB-03D3-63E713799F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74D995-2BB7-A145-7644-F017C4AC76AB}"/>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76289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5DAB-BF2C-C351-8EEF-5AE9FE7D65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1D214D-EAC9-2CAD-F71A-93FA0CBE4B60}"/>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4" name="Footer Placeholder 3">
            <a:extLst>
              <a:ext uri="{FF2B5EF4-FFF2-40B4-BE49-F238E27FC236}">
                <a16:creationId xmlns:a16="http://schemas.microsoft.com/office/drawing/2014/main" id="{7F8E8999-38E2-6495-6035-37C1472D4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B74091-B495-AD2B-9BEF-99ACDE43ACFE}"/>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391247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50F0E-A65D-E92D-F46B-5E4122F0E522}"/>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3" name="Footer Placeholder 2">
            <a:extLst>
              <a:ext uri="{FF2B5EF4-FFF2-40B4-BE49-F238E27FC236}">
                <a16:creationId xmlns:a16="http://schemas.microsoft.com/office/drawing/2014/main" id="{1D31ADD2-9AFA-512D-2333-7984F1FDF4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A16E37-5524-8C43-EE20-61CDC9733B9B}"/>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314503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E4D1-5982-9950-318D-A2DCE4935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084CBD-07EC-A8A6-0FAB-34374F42EC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8585A3-519F-0EC6-891A-7E98C8256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95F9E-BB14-B834-E9BF-A5FF4A415332}"/>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6" name="Footer Placeholder 5">
            <a:extLst>
              <a:ext uri="{FF2B5EF4-FFF2-40B4-BE49-F238E27FC236}">
                <a16:creationId xmlns:a16="http://schemas.microsoft.com/office/drawing/2014/main" id="{D562B57C-32B3-8597-9827-E0358BC1C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C0292-D850-05BE-ACF5-0C8115F145E8}"/>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221327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DC8E-E124-C01E-2451-45454667B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6F4AE5-1868-1658-1C6B-B11DD4C19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C76FB-74EF-7FC5-FF8A-3A86929A1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2962B2-5AA4-7051-4065-05A48B33DE9E}"/>
              </a:ext>
            </a:extLst>
          </p:cNvPr>
          <p:cNvSpPr>
            <a:spLocks noGrp="1"/>
          </p:cNvSpPr>
          <p:nvPr>
            <p:ph type="dt" sz="half" idx="10"/>
          </p:nvPr>
        </p:nvSpPr>
        <p:spPr/>
        <p:txBody>
          <a:bodyPr/>
          <a:lstStyle/>
          <a:p>
            <a:fld id="{2CF42202-E659-4336-82DD-0D085E874946}" type="datetimeFigureOut">
              <a:rPr lang="en-US" smtClean="0"/>
              <a:t>6/24/2025</a:t>
            </a:fld>
            <a:endParaRPr lang="en-US"/>
          </a:p>
        </p:txBody>
      </p:sp>
      <p:sp>
        <p:nvSpPr>
          <p:cNvPr id="6" name="Footer Placeholder 5">
            <a:extLst>
              <a:ext uri="{FF2B5EF4-FFF2-40B4-BE49-F238E27FC236}">
                <a16:creationId xmlns:a16="http://schemas.microsoft.com/office/drawing/2014/main" id="{4862E574-E62F-2919-79FD-D4A7EB10E2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40CBD0-6660-7A72-114C-A29EE0BE9225}"/>
              </a:ext>
            </a:extLst>
          </p:cNvPr>
          <p:cNvSpPr>
            <a:spLocks noGrp="1"/>
          </p:cNvSpPr>
          <p:nvPr>
            <p:ph type="sldNum" sz="quarter" idx="12"/>
          </p:nvPr>
        </p:nvSpPr>
        <p:spPr/>
        <p:txBody>
          <a:bodyPr/>
          <a:lstStyle/>
          <a:p>
            <a:fld id="{6C6E96FB-2B5F-414F-83B3-BF892D4E177E}" type="slidenum">
              <a:rPr lang="en-US" smtClean="0"/>
              <a:t>‹#›</a:t>
            </a:fld>
            <a:endParaRPr lang="en-US"/>
          </a:p>
        </p:txBody>
      </p:sp>
    </p:spTree>
    <p:extLst>
      <p:ext uri="{BB962C8B-B14F-4D97-AF65-F5344CB8AC3E}">
        <p14:creationId xmlns:p14="http://schemas.microsoft.com/office/powerpoint/2010/main" val="405513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A3CF8-BD1C-481E-ECD6-578C86D31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C9587-ABA7-2CB5-1913-F21C8E3B8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E45FE-6FC0-02B1-9EEC-FBAED4963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F42202-E659-4336-82DD-0D085E874946}" type="datetimeFigureOut">
              <a:rPr lang="en-US" smtClean="0"/>
              <a:t>6/24/2025</a:t>
            </a:fld>
            <a:endParaRPr lang="en-US"/>
          </a:p>
        </p:txBody>
      </p:sp>
      <p:sp>
        <p:nvSpPr>
          <p:cNvPr id="5" name="Footer Placeholder 4">
            <a:extLst>
              <a:ext uri="{FF2B5EF4-FFF2-40B4-BE49-F238E27FC236}">
                <a16:creationId xmlns:a16="http://schemas.microsoft.com/office/drawing/2014/main" id="{36AC7E20-6ACE-8792-628B-528BDCA57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D7A87D9-EF35-8438-65E8-984BED0E9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E96FB-2B5F-414F-83B3-BF892D4E177E}" type="slidenum">
              <a:rPr lang="en-US" smtClean="0"/>
              <a:t>‹#›</a:t>
            </a:fld>
            <a:endParaRPr lang="en-US"/>
          </a:p>
        </p:txBody>
      </p:sp>
    </p:spTree>
    <p:extLst>
      <p:ext uri="{BB962C8B-B14F-4D97-AF65-F5344CB8AC3E}">
        <p14:creationId xmlns:p14="http://schemas.microsoft.com/office/powerpoint/2010/main" val="4024839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elle.banks2@mass.gov"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mass.gov/nextgen-care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8E09A170-A65C-FA44-A66D-FC55A966492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095896"/>
            <a:ext cx="3311611" cy="3762103"/>
          </a:xfrm>
          <a:prstGeom prst="rect">
            <a:avLst/>
          </a:prstGeom>
        </p:spPr>
      </p:pic>
      <p:sp>
        <p:nvSpPr>
          <p:cNvPr id="3" name="Content Placeholder 2">
            <a:extLst>
              <a:ext uri="{FF2B5EF4-FFF2-40B4-BE49-F238E27FC236}">
                <a16:creationId xmlns:a16="http://schemas.microsoft.com/office/drawing/2014/main" id="{CB490DD5-97B9-5344-92E7-00F7B8E136CE}"/>
              </a:ext>
            </a:extLst>
          </p:cNvPr>
          <p:cNvSpPr>
            <a:spLocks noGrp="1"/>
          </p:cNvSpPr>
          <p:nvPr>
            <p:ph idx="1"/>
          </p:nvPr>
        </p:nvSpPr>
        <p:spPr>
          <a:xfrm>
            <a:off x="838200" y="1279715"/>
            <a:ext cx="10515600" cy="4897248"/>
          </a:xfrm>
        </p:spPr>
        <p:txBody>
          <a:bodyPr vert="horz" lIns="91440" tIns="45720" rIns="91440" bIns="45720" rtlCol="0" anchor="t">
            <a:normAutofit fontScale="47500" lnSpcReduction="20000"/>
          </a:bodyPr>
          <a:lstStyle/>
          <a:p>
            <a:pPr marL="0" indent="0" algn="ctr" rtl="0" fontAlgn="base">
              <a:buNone/>
            </a:pPr>
            <a:endParaRPr lang="en-US" b="1" u="none" strike="noStrike" dirty="0">
              <a:solidFill>
                <a:srgbClr val="06798C"/>
              </a:solidFill>
              <a:effectLst/>
              <a:latin typeface="Raleway"/>
            </a:endParaRPr>
          </a:p>
          <a:p>
            <a:pPr marL="0" indent="0" algn="ctr" rtl="0" fontAlgn="base">
              <a:buNone/>
            </a:pPr>
            <a:endParaRPr lang="en-US" b="1" dirty="0">
              <a:solidFill>
                <a:srgbClr val="06798C"/>
              </a:solidFill>
              <a:latin typeface="Raleway"/>
            </a:endParaRPr>
          </a:p>
          <a:p>
            <a:pPr marL="0" indent="0" algn="ctr" fontAlgn="base">
              <a:buNone/>
            </a:pPr>
            <a:r>
              <a:rPr lang="en-US" sz="4400" b="1" dirty="0" err="1">
                <a:solidFill>
                  <a:srgbClr val="06798C"/>
                </a:solidFill>
                <a:latin typeface="Raleway"/>
              </a:rPr>
              <a:t>MassAbility</a:t>
            </a:r>
            <a:r>
              <a:rPr lang="en-US" sz="4400" b="1" dirty="0">
                <a:solidFill>
                  <a:srgbClr val="06798C"/>
                </a:solidFill>
                <a:latin typeface="Raleway"/>
              </a:rPr>
              <a:t> NextGen</a:t>
            </a:r>
            <a:r>
              <a:rPr lang="en-US" sz="4400" b="1" u="none" strike="noStrike" dirty="0">
                <a:solidFill>
                  <a:srgbClr val="06798C"/>
                </a:solidFill>
                <a:effectLst/>
                <a:latin typeface="Raleway"/>
              </a:rPr>
              <a:t> Careers</a:t>
            </a:r>
            <a:r>
              <a:rPr lang="en-US" sz="4400" b="1" dirty="0">
                <a:solidFill>
                  <a:srgbClr val="06798C"/>
                </a:solidFill>
                <a:latin typeface="Raleway"/>
              </a:rPr>
              <a:t> Program</a:t>
            </a:r>
          </a:p>
          <a:p>
            <a:pPr marL="0" indent="0" algn="ctr">
              <a:buNone/>
            </a:pPr>
            <a:r>
              <a:rPr lang="en-US" sz="4400" b="1" dirty="0">
                <a:solidFill>
                  <a:srgbClr val="06798C"/>
                </a:solidFill>
                <a:latin typeface="Raleway"/>
              </a:rPr>
              <a:t>Statewide Rehabilitation Council Presentation</a:t>
            </a:r>
          </a:p>
          <a:p>
            <a:pPr marL="0" indent="0" algn="ctr" rtl="0" fontAlgn="base">
              <a:buNone/>
            </a:pPr>
            <a:r>
              <a:rPr lang="en-US" sz="4400" b="1" dirty="0">
                <a:solidFill>
                  <a:srgbClr val="06798C"/>
                </a:solidFill>
                <a:latin typeface="Raleway"/>
              </a:rPr>
              <a:t>June 2025</a:t>
            </a:r>
          </a:p>
          <a:p>
            <a:pPr marL="0" indent="0" algn="ctr">
              <a:buNone/>
            </a:pPr>
            <a:endParaRPr lang="en-US" b="1" dirty="0">
              <a:solidFill>
                <a:srgbClr val="06798C"/>
              </a:solidFill>
              <a:latin typeface="Raleway"/>
            </a:endParaRPr>
          </a:p>
          <a:p>
            <a:pPr marL="0" indent="0" algn="ctr">
              <a:buNone/>
            </a:pPr>
            <a:r>
              <a:rPr lang="en-US" b="1" dirty="0">
                <a:solidFill>
                  <a:srgbClr val="06798C"/>
                </a:solidFill>
                <a:latin typeface="Raleway"/>
              </a:rPr>
              <a:t>Michelle Banks</a:t>
            </a:r>
            <a:endParaRPr lang="en-US" b="1" dirty="0">
              <a:solidFill>
                <a:srgbClr val="06798C"/>
              </a:solidFill>
              <a:effectLst/>
              <a:latin typeface="Raleway"/>
            </a:endParaRPr>
          </a:p>
          <a:p>
            <a:pPr marL="0" indent="0" algn="ctr">
              <a:buNone/>
            </a:pPr>
            <a:r>
              <a:rPr lang="en-US" b="1" dirty="0">
                <a:solidFill>
                  <a:srgbClr val="06798C"/>
                </a:solidFill>
                <a:latin typeface="Raleway"/>
              </a:rPr>
              <a:t>NextGen Careers Strategic Director</a:t>
            </a:r>
          </a:p>
          <a:p>
            <a:pPr marL="0" indent="0" algn="ctr">
              <a:buNone/>
            </a:pPr>
            <a:r>
              <a:rPr lang="en-US" b="1" dirty="0">
                <a:solidFill>
                  <a:srgbClr val="06798C"/>
                </a:solidFill>
                <a:latin typeface="Raleway"/>
                <a:hlinkClick r:id="rId3"/>
              </a:rPr>
              <a:t>Michelle.banks2@mass.gov</a:t>
            </a:r>
            <a:endParaRPr lang="en-US" b="1" dirty="0">
              <a:solidFill>
                <a:srgbClr val="06798C"/>
              </a:solidFill>
              <a:latin typeface="Raleway"/>
            </a:endParaRPr>
          </a:p>
          <a:p>
            <a:pPr marL="0" indent="0" algn="ctr">
              <a:buNone/>
            </a:pPr>
            <a:endParaRPr lang="en-US" b="1" dirty="0">
              <a:solidFill>
                <a:srgbClr val="06798C"/>
              </a:solidFill>
              <a:latin typeface="Raleway"/>
            </a:endParaRPr>
          </a:p>
          <a:p>
            <a:pPr marL="0" indent="0" algn="ctr">
              <a:buNone/>
            </a:pPr>
            <a:r>
              <a:rPr lang="en-US" b="1" dirty="0">
                <a:solidFill>
                  <a:srgbClr val="06798C"/>
                </a:solidFill>
                <a:latin typeface="Raleway"/>
              </a:rPr>
              <a:t>David Sykes O’Brien</a:t>
            </a:r>
          </a:p>
          <a:p>
            <a:pPr marL="0" indent="0" algn="ctr">
              <a:buNone/>
            </a:pPr>
            <a:r>
              <a:rPr lang="en-US" b="1" dirty="0">
                <a:solidFill>
                  <a:srgbClr val="06798C"/>
                </a:solidFill>
                <a:latin typeface="Raleway"/>
              </a:rPr>
              <a:t>NextGen Careers Director of Operations</a:t>
            </a:r>
          </a:p>
          <a:p>
            <a:pPr marL="0" indent="0" algn="ctr">
              <a:buNone/>
            </a:pPr>
            <a:r>
              <a:rPr lang="en-US" b="1" dirty="0">
                <a:solidFill>
                  <a:srgbClr val="06798C"/>
                </a:solidFill>
                <a:latin typeface="Raleway"/>
              </a:rPr>
              <a:t>David.Sykes@mass.gov</a:t>
            </a:r>
          </a:p>
          <a:p>
            <a:pPr marL="0" indent="0" algn="ctr">
              <a:buNone/>
            </a:pPr>
            <a:endParaRPr lang="en-US" b="1" dirty="0">
              <a:solidFill>
                <a:srgbClr val="06798C"/>
              </a:solidFill>
              <a:latin typeface="Raleway"/>
            </a:endParaRPr>
          </a:p>
          <a:p>
            <a:pPr marL="0" indent="0" algn="ctr" fontAlgn="base">
              <a:buNone/>
            </a:pPr>
            <a:endParaRPr lang="en-US" dirty="0">
              <a:solidFill>
                <a:srgbClr val="06798C"/>
              </a:solidFill>
              <a:latin typeface="Raleway"/>
            </a:endParaRPr>
          </a:p>
          <a:p>
            <a:pPr marL="0" indent="0" algn="ctr" rtl="0" fontAlgn="base">
              <a:buNone/>
            </a:pPr>
            <a:r>
              <a:rPr lang="en-US" b="0" dirty="0">
                <a:solidFill>
                  <a:srgbClr val="06798C"/>
                </a:solidFill>
                <a:effectLst/>
                <a:latin typeface="Raleway"/>
              </a:rPr>
              <a:t>​</a:t>
            </a:r>
            <a:endParaRPr lang="en-US" sz="2000" dirty="0">
              <a:solidFill>
                <a:srgbClr val="06798C"/>
              </a:solidFill>
              <a:latin typeface="Raleway"/>
              <a:ea typeface="Times New Roman" panose="02020603050405020304" pitchFamily="18" charset="0"/>
            </a:endParaRPr>
          </a:p>
          <a:p>
            <a:pPr marL="0" indent="0" algn="ctr" fontAlgn="base">
              <a:buNone/>
            </a:pPr>
            <a:r>
              <a:rPr lang="en-US" sz="1800" u="sng" dirty="0">
                <a:solidFill>
                  <a:srgbClr val="0000FF"/>
                </a:solidFill>
                <a:effectLst/>
                <a:latin typeface="Raleway" pitchFamily="2" charset="0"/>
                <a:ea typeface="Aptos" panose="020B0004020202020204" pitchFamily="34" charset="0"/>
                <a:cs typeface="Aptos" panose="020B0004020202020204" pitchFamily="34" charset="0"/>
                <a:hlinkClick r:id="rId4"/>
              </a:rPr>
              <a:t>https://www.mass.gov/nextgen-careers</a:t>
            </a:r>
            <a:endParaRPr lang="en-US" sz="1800" dirty="0">
              <a:solidFill>
                <a:srgbClr val="06798C"/>
              </a:solidFill>
              <a:latin typeface="Raleway" pitchFamily="2" charset="0"/>
              <a:ea typeface="Times New Roman" panose="02020603050405020304" pitchFamily="18" charset="0"/>
            </a:endParaRPr>
          </a:p>
          <a:p>
            <a:pPr marL="0" indent="0" algn="ctr" fontAlgn="base">
              <a:buNone/>
            </a:pPr>
            <a:endParaRPr lang="en-US" sz="2000" dirty="0">
              <a:solidFill>
                <a:srgbClr val="06798C"/>
              </a:solidFill>
              <a:latin typeface="Raleway"/>
              <a:ea typeface="Times New Roman" panose="02020603050405020304" pitchFamily="18" charset="0"/>
            </a:endParaRPr>
          </a:p>
          <a:p>
            <a:pPr marL="0" indent="0" algn="ctr" fontAlgn="base">
              <a:buNone/>
            </a:pPr>
            <a:endParaRPr lang="en-US" dirty="0">
              <a:solidFill>
                <a:srgbClr val="06798C"/>
              </a:solidFill>
              <a:latin typeface="Raleway"/>
              <a:ea typeface="Times New Roman" panose="02020603050405020304" pitchFamily="18" charset="0"/>
            </a:endParaRPr>
          </a:p>
          <a:p>
            <a:pPr marL="0" indent="0" algn="ctr" fontAlgn="base">
              <a:buNone/>
            </a:pPr>
            <a:endParaRPr lang="en-US" dirty="0">
              <a:solidFill>
                <a:srgbClr val="06798C"/>
              </a:solidFill>
              <a:latin typeface="Raleway"/>
              <a:ea typeface="Times New Roman" panose="02020603050405020304" pitchFamily="18" charset="0"/>
            </a:endParaRPr>
          </a:p>
          <a:p>
            <a:pPr marL="0" indent="0" algn="ctr">
              <a:buNone/>
            </a:pPr>
            <a:endParaRPr lang="en-US" dirty="0">
              <a:solidFill>
                <a:srgbClr val="06798C"/>
              </a:solidFill>
              <a:latin typeface="Raleway" pitchFamily="2" charset="77"/>
            </a:endParaRPr>
          </a:p>
          <a:p>
            <a:endParaRPr lang="en-US" dirty="0"/>
          </a:p>
        </p:txBody>
      </p:sp>
      <p:sp>
        <p:nvSpPr>
          <p:cNvPr id="7" name="Slide Number Placeholder 6">
            <a:extLst>
              <a:ext uri="{FF2B5EF4-FFF2-40B4-BE49-F238E27FC236}">
                <a16:creationId xmlns:a16="http://schemas.microsoft.com/office/drawing/2014/main" id="{F2215957-A55D-4ACA-9894-30FFDD75C04B}"/>
              </a:ext>
            </a:extLst>
          </p:cNvPr>
          <p:cNvSpPr>
            <a:spLocks noGrp="1"/>
          </p:cNvSpPr>
          <p:nvPr>
            <p:ph type="sldNum" sz="quarter" idx="12"/>
          </p:nvPr>
        </p:nvSpPr>
        <p:spPr/>
        <p:txBody>
          <a:bodyPr/>
          <a:lstStyle/>
          <a:p>
            <a:fld id="{7BA8D03B-56A2-D741-8925-A5BDB0E253A2}" type="slidenum">
              <a:rPr lang="en-US" smtClean="0"/>
              <a:t>1</a:t>
            </a:fld>
            <a:endParaRPr lang="en-US"/>
          </a:p>
        </p:txBody>
      </p:sp>
    </p:spTree>
    <p:extLst>
      <p:ext uri="{BB962C8B-B14F-4D97-AF65-F5344CB8AC3E}">
        <p14:creationId xmlns:p14="http://schemas.microsoft.com/office/powerpoint/2010/main" val="227074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4476B-02D0-D6DD-312D-F5069C1483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B22978-81EF-3225-C896-FBC97563455E}"/>
              </a:ext>
            </a:extLst>
          </p:cNvPr>
          <p:cNvSpPr txBox="1">
            <a:spLocks noGrp="1"/>
          </p:cNvSpPr>
          <p:nvPr>
            <p:ph type="title" idx="4294967295"/>
          </p:nvPr>
        </p:nvSpPr>
        <p:spPr>
          <a:xfrm>
            <a:off x="1428092" y="859972"/>
            <a:ext cx="915418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a:ea typeface="+mn-ea"/>
                <a:cs typeface="Arial"/>
              </a:rPr>
              <a:t>NextGen Careers Moving Forward</a:t>
            </a:r>
            <a:endPar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3" name="Text Placeholder 2">
            <a:extLst>
              <a:ext uri="{FF2B5EF4-FFF2-40B4-BE49-F238E27FC236}">
                <a16:creationId xmlns:a16="http://schemas.microsoft.com/office/drawing/2014/main" id="{0C0D8852-6621-899E-207C-DDACB77ADBA3}"/>
              </a:ext>
            </a:extLst>
          </p:cNvPr>
          <p:cNvSpPr>
            <a:spLocks noGrp="1"/>
          </p:cNvSpPr>
          <p:nvPr>
            <p:ph type="body" sz="quarter" idx="13"/>
          </p:nvPr>
        </p:nvSpPr>
        <p:spPr>
          <a:xfrm>
            <a:off x="1428092" y="2096136"/>
            <a:ext cx="9335816" cy="4253230"/>
          </a:xfrm>
        </p:spPr>
        <p:txBody>
          <a:bodyPr/>
          <a:lstStyle/>
          <a:p>
            <a:r>
              <a:rPr lang="en-US" sz="3200" b="1" dirty="0">
                <a:latin typeface="+mn-lt"/>
                <a:cs typeface="Arial"/>
              </a:rPr>
              <a:t>Agenda</a:t>
            </a:r>
          </a:p>
          <a:p>
            <a:pPr marL="457200" indent="-457200">
              <a:buFont typeface="Arial" panose="020B0604020202020204" pitchFamily="34" charset="0"/>
              <a:buChar char="•"/>
            </a:pPr>
            <a:r>
              <a:rPr lang="en-US" sz="2800" dirty="0">
                <a:latin typeface="+mn-lt"/>
                <a:cs typeface="Arial"/>
              </a:rPr>
              <a:t>The NextGen Careers Demonstration Project</a:t>
            </a:r>
            <a:endParaRPr lang="en-US" sz="2800" dirty="0">
              <a:latin typeface="+mn-lt"/>
            </a:endParaRPr>
          </a:p>
          <a:p>
            <a:pPr marL="457200" indent="-457200">
              <a:buFont typeface="Arial" panose="020B0604020202020204" pitchFamily="34" charset="0"/>
              <a:buChar char="•"/>
            </a:pPr>
            <a:r>
              <a:rPr lang="en-US" sz="2800" dirty="0">
                <a:latin typeface="+mn-lt"/>
                <a:cs typeface="Arial"/>
              </a:rPr>
              <a:t>NextGen </a:t>
            </a:r>
            <a:r>
              <a:rPr lang="en-US" dirty="0">
                <a:latin typeface="+mn-lt"/>
                <a:cs typeface="Arial"/>
              </a:rPr>
              <a:t>Key Performance Indicators as of June 2025</a:t>
            </a:r>
            <a:endParaRPr lang="en-US" sz="2800" dirty="0">
              <a:latin typeface="+mn-lt"/>
            </a:endParaRPr>
          </a:p>
          <a:p>
            <a:pPr marL="457200" indent="-457200">
              <a:buFont typeface="Arial" panose="020B0604020202020204" pitchFamily="34" charset="0"/>
              <a:buChar char="•"/>
            </a:pPr>
            <a:r>
              <a:rPr lang="en-US" sz="2800" dirty="0">
                <a:latin typeface="+mn-lt"/>
                <a:cs typeface="Arial"/>
              </a:rPr>
              <a:t>Emerging practice – priority areas for integration</a:t>
            </a:r>
            <a:endParaRPr lang="en-US" sz="2800" dirty="0">
              <a:latin typeface="+mn-lt"/>
            </a:endParaRPr>
          </a:p>
          <a:p>
            <a:pPr marL="457200" indent="-457200">
              <a:buFont typeface="Arial" panose="020B0604020202020204" pitchFamily="34" charset="0"/>
              <a:buChar char="•"/>
            </a:pPr>
            <a:endParaRPr lang="en-US" sz="2800" dirty="0">
              <a:latin typeface="+mn-lt"/>
            </a:endParaRPr>
          </a:p>
        </p:txBody>
      </p:sp>
    </p:spTree>
    <p:extLst>
      <p:ext uri="{BB962C8B-B14F-4D97-AF65-F5344CB8AC3E}">
        <p14:creationId xmlns:p14="http://schemas.microsoft.com/office/powerpoint/2010/main" val="350920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4A4DC-237B-6E3D-1313-C1FE0B6991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8E20E5-D006-7559-B249-3695387C69C7}"/>
              </a:ext>
            </a:extLst>
          </p:cNvPr>
          <p:cNvSpPr>
            <a:spLocks noGrp="1"/>
          </p:cNvSpPr>
          <p:nvPr>
            <p:ph type="title"/>
          </p:nvPr>
        </p:nvSpPr>
        <p:spPr>
          <a:xfrm>
            <a:off x="434340" y="2232298"/>
            <a:ext cx="4526280" cy="1500188"/>
          </a:xfrm>
        </p:spPr>
        <p:txBody>
          <a:bodyPr>
            <a:noAutofit/>
          </a:bodyPr>
          <a:lstStyle/>
          <a:p>
            <a:r>
              <a:rPr lang="en-US" sz="3600" b="1" dirty="0"/>
              <a:t>Core Components of NextGen Careers</a:t>
            </a:r>
            <a:endParaRPr lang="en-US" sz="8000" dirty="0"/>
          </a:p>
        </p:txBody>
      </p:sp>
      <p:sp>
        <p:nvSpPr>
          <p:cNvPr id="5" name="Text Placeholder 4">
            <a:extLst>
              <a:ext uri="{FF2B5EF4-FFF2-40B4-BE49-F238E27FC236}">
                <a16:creationId xmlns:a16="http://schemas.microsoft.com/office/drawing/2014/main" id="{8B2D931F-2E77-87B6-6CF9-1C1C235E35F8}"/>
              </a:ext>
            </a:extLst>
          </p:cNvPr>
          <p:cNvSpPr>
            <a:spLocks noGrp="1"/>
          </p:cNvSpPr>
          <p:nvPr>
            <p:ph type="body" sz="quarter" idx="13"/>
          </p:nvPr>
        </p:nvSpPr>
        <p:spPr>
          <a:xfrm>
            <a:off x="5633720" y="516847"/>
            <a:ext cx="5922010" cy="5413519"/>
          </a:xfrm>
        </p:spPr>
        <p:txBody>
          <a:bodyPr>
            <a:noAutofit/>
          </a:bodyPr>
          <a:lstStyle/>
          <a:p>
            <a:pPr>
              <a:spcAft>
                <a:spcPts val="1200"/>
              </a:spcAft>
            </a:pPr>
            <a:r>
              <a:rPr lang="en-US" sz="2200" dirty="0">
                <a:latin typeface="Arial"/>
                <a:cs typeface="Arial"/>
              </a:rPr>
              <a:t>NextGen Careers serves close to 900 young adults 18-30 from Oct 2022-present in 7 area offices in the 3 regions.</a:t>
            </a:r>
          </a:p>
          <a:p>
            <a:pPr>
              <a:spcAft>
                <a:spcPts val="1200"/>
              </a:spcAft>
            </a:pPr>
            <a:r>
              <a:rPr lang="en-US" sz="2200" dirty="0">
                <a:latin typeface="Arial"/>
                <a:cs typeface="Arial"/>
              </a:rPr>
              <a:t>Creative outreach and recruitment targeted at young adults with Autism and neurodiversity, Intellectual and Developmental Disabilities, Sensory disabilities, and underserved racial/ethnic communities</a:t>
            </a:r>
          </a:p>
          <a:p>
            <a:pPr>
              <a:spcAft>
                <a:spcPts val="1200"/>
              </a:spcAft>
            </a:pPr>
            <a:r>
              <a:rPr lang="en-US" sz="2200" dirty="0">
                <a:latin typeface="Arial"/>
                <a:cs typeface="Arial"/>
              </a:rPr>
              <a:t>Different roles worked in teams sharing cases and focusing on career discovery, exploration, training, work -based learning and employment in STEM sectors.</a:t>
            </a:r>
          </a:p>
          <a:p>
            <a:r>
              <a:rPr lang="en-US" sz="2200" dirty="0">
                <a:latin typeface="Arial"/>
                <a:cs typeface="Arial"/>
              </a:rPr>
              <a:t>A Learning Experience called Self-CAReS focused on internal capacities to be successful at work and life</a:t>
            </a:r>
            <a:endParaRPr lang="en-US" sz="2200" dirty="0"/>
          </a:p>
        </p:txBody>
      </p:sp>
    </p:spTree>
    <p:extLst>
      <p:ext uri="{BB962C8B-B14F-4D97-AF65-F5344CB8AC3E}">
        <p14:creationId xmlns:p14="http://schemas.microsoft.com/office/powerpoint/2010/main" val="101508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C7A8CB-032F-1170-5FF8-F99B7832CCBA}"/>
              </a:ext>
            </a:extLst>
          </p:cNvPr>
          <p:cNvSpPr>
            <a:spLocks noGrp="1"/>
          </p:cNvSpPr>
          <p:nvPr>
            <p:ph type="title"/>
          </p:nvPr>
        </p:nvSpPr>
        <p:spPr/>
        <p:txBody>
          <a:bodyPr/>
          <a:lstStyle/>
          <a:p>
            <a:r>
              <a:rPr lang="en-US" dirty="0"/>
              <a:t>NextGen KPI’s June 2026</a:t>
            </a:r>
          </a:p>
        </p:txBody>
      </p:sp>
      <p:graphicFrame>
        <p:nvGraphicFramePr>
          <p:cNvPr id="6" name="Content Placeholder 5">
            <a:extLst>
              <a:ext uri="{FF2B5EF4-FFF2-40B4-BE49-F238E27FC236}">
                <a16:creationId xmlns:a16="http://schemas.microsoft.com/office/drawing/2014/main" id="{E75CFF97-4B17-DC73-EC95-FBF32361A3DA}"/>
              </a:ext>
            </a:extLst>
          </p:cNvPr>
          <p:cNvGraphicFramePr>
            <a:graphicFrameLocks noGrp="1"/>
          </p:cNvGraphicFramePr>
          <p:nvPr>
            <p:ph idx="1"/>
            <p:extLst>
              <p:ext uri="{D42A27DB-BD31-4B8C-83A1-F6EECF244321}">
                <p14:modId xmlns:p14="http://schemas.microsoft.com/office/powerpoint/2010/main" val="1087296803"/>
              </p:ext>
            </p:extLst>
          </p:nvPr>
        </p:nvGraphicFramePr>
        <p:xfrm>
          <a:off x="366495" y="1782016"/>
          <a:ext cx="9818495" cy="1721069"/>
        </p:xfrm>
        <a:graphic>
          <a:graphicData uri="http://schemas.openxmlformats.org/drawingml/2006/table">
            <a:tbl>
              <a:tblPr>
                <a:tableStyleId>{5C22544A-7EE6-4342-B048-85BDC9FD1C3A}</a:tableStyleId>
              </a:tblPr>
              <a:tblGrid>
                <a:gridCol w="7374775">
                  <a:extLst>
                    <a:ext uri="{9D8B030D-6E8A-4147-A177-3AD203B41FA5}">
                      <a16:colId xmlns:a16="http://schemas.microsoft.com/office/drawing/2014/main" val="57040024"/>
                    </a:ext>
                  </a:extLst>
                </a:gridCol>
                <a:gridCol w="1208579">
                  <a:extLst>
                    <a:ext uri="{9D8B030D-6E8A-4147-A177-3AD203B41FA5}">
                      <a16:colId xmlns:a16="http://schemas.microsoft.com/office/drawing/2014/main" val="1208367503"/>
                    </a:ext>
                  </a:extLst>
                </a:gridCol>
                <a:gridCol w="1235141">
                  <a:extLst>
                    <a:ext uri="{9D8B030D-6E8A-4147-A177-3AD203B41FA5}">
                      <a16:colId xmlns:a16="http://schemas.microsoft.com/office/drawing/2014/main" val="3404920622"/>
                    </a:ext>
                  </a:extLst>
                </a:gridCol>
              </a:tblGrid>
              <a:tr h="0">
                <a:tc>
                  <a:txBody>
                    <a:bodyPr/>
                    <a:lstStyle/>
                    <a:p>
                      <a:pPr algn="l" fontAlgn="b"/>
                      <a:r>
                        <a:rPr lang="en-US" sz="1200" u="none" strike="noStrike">
                          <a:effectLst/>
                        </a:rPr>
                        <a:t>Key Performance Indicators (KPI)</a:t>
                      </a:r>
                      <a:endParaRPr lang="en-US" sz="1200" b="1" i="0" u="none" strike="noStrike">
                        <a:solidFill>
                          <a:srgbClr val="FFFFFF"/>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of participants</a:t>
                      </a:r>
                      <a:endParaRPr lang="en-US" sz="1100" b="1" i="0" u="none" strike="noStrike">
                        <a:solidFill>
                          <a:srgbClr val="FFFFFF"/>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of participants</a:t>
                      </a:r>
                      <a:endParaRPr lang="en-US" sz="1100" b="1" i="0" u="none" strike="noStrike">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06733938"/>
                  </a:ext>
                </a:extLst>
              </a:tr>
              <a:tr h="252032">
                <a:tc>
                  <a:txBody>
                    <a:bodyPr/>
                    <a:lstStyle/>
                    <a:p>
                      <a:pPr algn="l" fontAlgn="b"/>
                      <a:r>
                        <a:rPr lang="en-US" sz="1100" u="none" strike="noStrike">
                          <a:effectLst/>
                        </a:rPr>
                        <a:t>Total # / % of Current Enrollments / Referrals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3623447"/>
                  </a:ext>
                </a:extLst>
              </a:tr>
              <a:tr h="252032">
                <a:tc>
                  <a:txBody>
                    <a:bodyPr/>
                    <a:lstStyle/>
                    <a:p>
                      <a:pPr algn="l" fontAlgn="b"/>
                      <a:r>
                        <a:rPr lang="en-US" sz="1100" u="none" strike="noStrike">
                          <a:effectLst/>
                        </a:rPr>
                        <a:t>Total # / % Determined Eligible / Accepted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95.00%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24369450"/>
                  </a:ext>
                </a:extLst>
              </a:tr>
              <a:tr h="252032">
                <a:tc>
                  <a:txBody>
                    <a:bodyPr/>
                    <a:lstStyle/>
                    <a:p>
                      <a:pPr algn="l" fontAlgn="b"/>
                      <a:r>
                        <a:rPr lang="en-US" sz="1100" u="none" strike="noStrike">
                          <a:effectLst/>
                        </a:rPr>
                        <a:t>Total # / % with a Plan (IPE)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640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74.42%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03764491"/>
                  </a:ext>
                </a:extLst>
              </a:tr>
              <a:tr h="270409">
                <a:tc>
                  <a:txBody>
                    <a:bodyPr/>
                    <a:lstStyle/>
                    <a:p>
                      <a:pPr algn="l" fontAlgn="b"/>
                      <a:r>
                        <a:rPr lang="en-US" sz="1100" u="none" strike="noStrike">
                          <a:effectLst/>
                        </a:rPr>
                        <a:t>Total # of Plan Amendments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1613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77905053"/>
                  </a:ext>
                </a:extLst>
              </a:tr>
              <a:tr h="252032">
                <a:tc>
                  <a:txBody>
                    <a:bodyPr/>
                    <a:lstStyle/>
                    <a:p>
                      <a:pPr algn="l" fontAlgn="b"/>
                      <a:r>
                        <a:rPr lang="en-US" sz="1100" u="none" strike="noStrike">
                          <a:effectLst/>
                        </a:rPr>
                        <a:t>Total # / % of Open Cases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477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55.47%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95052012"/>
                  </a:ext>
                </a:extLst>
              </a:tr>
              <a:tr h="252032">
                <a:tc>
                  <a:txBody>
                    <a:bodyPr/>
                    <a:lstStyle/>
                    <a:p>
                      <a:pPr algn="l" fontAlgn="b"/>
                      <a:r>
                        <a:rPr lang="en-US" sz="1100" u="none" strike="noStrike">
                          <a:effectLst/>
                        </a:rPr>
                        <a:t>Total # / % of Successful Closures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8.95%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55984759"/>
                  </a:ext>
                </a:extLst>
              </a:tr>
            </a:tbl>
          </a:graphicData>
        </a:graphic>
      </p:graphicFrame>
      <p:graphicFrame>
        <p:nvGraphicFramePr>
          <p:cNvPr id="7" name="Table 6">
            <a:extLst>
              <a:ext uri="{FF2B5EF4-FFF2-40B4-BE49-F238E27FC236}">
                <a16:creationId xmlns:a16="http://schemas.microsoft.com/office/drawing/2014/main" id="{A252FB97-3A3C-D3E2-EF5A-89F516D9F754}"/>
              </a:ext>
            </a:extLst>
          </p:cNvPr>
          <p:cNvGraphicFramePr>
            <a:graphicFrameLocks noGrp="1"/>
          </p:cNvGraphicFramePr>
          <p:nvPr>
            <p:extLst>
              <p:ext uri="{D42A27DB-BD31-4B8C-83A1-F6EECF244321}">
                <p14:modId xmlns:p14="http://schemas.microsoft.com/office/powerpoint/2010/main" val="565316365"/>
              </p:ext>
            </p:extLst>
          </p:nvPr>
        </p:nvGraphicFramePr>
        <p:xfrm>
          <a:off x="688257" y="3706761"/>
          <a:ext cx="9271819" cy="2786112"/>
        </p:xfrm>
        <a:graphic>
          <a:graphicData uri="http://schemas.openxmlformats.org/drawingml/2006/table">
            <a:tbl>
              <a:tblPr>
                <a:tableStyleId>{5C22544A-7EE6-4342-B048-85BDC9FD1C3A}</a:tableStyleId>
              </a:tblPr>
              <a:tblGrid>
                <a:gridCol w="7816176">
                  <a:extLst>
                    <a:ext uri="{9D8B030D-6E8A-4147-A177-3AD203B41FA5}">
                      <a16:colId xmlns:a16="http://schemas.microsoft.com/office/drawing/2014/main" val="235165820"/>
                    </a:ext>
                  </a:extLst>
                </a:gridCol>
                <a:gridCol w="1455643">
                  <a:extLst>
                    <a:ext uri="{9D8B030D-6E8A-4147-A177-3AD203B41FA5}">
                      <a16:colId xmlns:a16="http://schemas.microsoft.com/office/drawing/2014/main" val="1261382732"/>
                    </a:ext>
                  </a:extLst>
                </a:gridCol>
              </a:tblGrid>
              <a:tr h="464352">
                <a:tc>
                  <a:txBody>
                    <a:bodyPr/>
                    <a:lstStyle/>
                    <a:p>
                      <a:pPr algn="ctr" fontAlgn="ctr"/>
                      <a:r>
                        <a:rPr lang="en-US" sz="1400" u="none" strike="noStrike" dirty="0">
                          <a:effectLst/>
                        </a:rPr>
                        <a:t>TRAINING MEASURES</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84160653"/>
                  </a:ext>
                </a:extLst>
              </a:tr>
              <a:tr h="464352">
                <a:tc>
                  <a:txBody>
                    <a:bodyPr/>
                    <a:lstStyle/>
                    <a:p>
                      <a:pPr algn="l" fontAlgn="ctr"/>
                      <a:r>
                        <a:rPr lang="en-US" sz="1400" u="none" strike="noStrike">
                          <a:effectLst/>
                        </a:rPr>
                        <a:t># of those with plans</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en-US" sz="1400" u="none" strike="noStrike">
                          <a:effectLst/>
                        </a:rPr>
                        <a:t>640</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5051057"/>
                  </a:ext>
                </a:extLst>
              </a:tr>
              <a:tr h="464352">
                <a:tc>
                  <a:txBody>
                    <a:bodyPr/>
                    <a:lstStyle/>
                    <a:p>
                      <a:pPr algn="l" fontAlgn="ctr"/>
                      <a:r>
                        <a:rPr lang="en-US" sz="1400" u="none" strike="noStrike">
                          <a:effectLst/>
                        </a:rPr>
                        <a:t># of those with plans in training</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en-US" sz="1400" u="none" strike="noStrike">
                          <a:effectLst/>
                        </a:rPr>
                        <a:t>389</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50529399"/>
                  </a:ext>
                </a:extLst>
              </a:tr>
              <a:tr h="464352">
                <a:tc>
                  <a:txBody>
                    <a:bodyPr/>
                    <a:lstStyle/>
                    <a:p>
                      <a:pPr algn="l" fontAlgn="ctr"/>
                      <a:r>
                        <a:rPr lang="en-US" sz="1400" u="none" strike="noStrike">
                          <a:effectLst/>
                        </a:rPr>
                        <a:t>% of those in training out of all with plans</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en-US" sz="1400" u="none" strike="noStrike">
                          <a:effectLst/>
                        </a:rPr>
                        <a:t>60.78%</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44148465"/>
                  </a:ext>
                </a:extLst>
              </a:tr>
              <a:tr h="464352">
                <a:tc>
                  <a:txBody>
                    <a:bodyPr/>
                    <a:lstStyle/>
                    <a:p>
                      <a:pPr algn="l" fontAlgn="b"/>
                      <a:r>
                        <a:rPr lang="en-US" sz="1400" u="none" strike="noStrike">
                          <a:effectLst/>
                        </a:rPr>
                        <a:t># in Plans vs # Trained Goal Difference</a:t>
                      </a:r>
                      <a:endParaRPr lang="en-US" sz="14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251</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9704907"/>
                  </a:ext>
                </a:extLst>
              </a:tr>
              <a:tr h="464352">
                <a:tc>
                  <a:txBody>
                    <a:bodyPr/>
                    <a:lstStyle/>
                    <a:p>
                      <a:pPr algn="l" fontAlgn="ctr"/>
                      <a:r>
                        <a:rPr lang="en-US" sz="1400" u="none" strike="noStrike">
                          <a:effectLst/>
                        </a:rPr>
                        <a:t># of those trained in active employment</a:t>
                      </a:r>
                      <a:endParaRPr lang="en-US" sz="14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en-US" sz="1400" u="none" strike="noStrike" dirty="0">
                          <a:effectLst/>
                        </a:rPr>
                        <a:t>107</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49143279"/>
                  </a:ext>
                </a:extLst>
              </a:tr>
            </a:tbl>
          </a:graphicData>
        </a:graphic>
      </p:graphicFrame>
    </p:spTree>
    <p:extLst>
      <p:ext uri="{BB962C8B-B14F-4D97-AF65-F5344CB8AC3E}">
        <p14:creationId xmlns:p14="http://schemas.microsoft.com/office/powerpoint/2010/main" val="247511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6A75E-2A35-9FA4-3E8A-209D89CFEA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00DAC2-4885-E2EF-CBB5-965E050EF04C}"/>
              </a:ext>
            </a:extLst>
          </p:cNvPr>
          <p:cNvSpPr txBox="1">
            <a:spLocks noGrp="1"/>
          </p:cNvSpPr>
          <p:nvPr>
            <p:ph type="title" idx="4294967295"/>
          </p:nvPr>
        </p:nvSpPr>
        <p:spPr>
          <a:xfrm>
            <a:off x="1428092" y="859972"/>
            <a:ext cx="915418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a:ea typeface="+mn-ea"/>
                <a:cs typeface="Arial"/>
              </a:rPr>
              <a:t>NextGen Careers Internships</a:t>
            </a:r>
            <a:endPar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3" name="Text Placeholder 2">
            <a:extLst>
              <a:ext uri="{FF2B5EF4-FFF2-40B4-BE49-F238E27FC236}">
                <a16:creationId xmlns:a16="http://schemas.microsoft.com/office/drawing/2014/main" id="{1C54CDA9-444F-D736-A27A-F1308C0F3B67}"/>
              </a:ext>
            </a:extLst>
          </p:cNvPr>
          <p:cNvSpPr>
            <a:spLocks noGrp="1"/>
          </p:cNvSpPr>
          <p:nvPr>
            <p:ph type="body" sz="quarter" idx="13"/>
          </p:nvPr>
        </p:nvSpPr>
        <p:spPr>
          <a:xfrm>
            <a:off x="1428092" y="2096136"/>
            <a:ext cx="9335816" cy="4253230"/>
          </a:xfrm>
        </p:spPr>
        <p:txBody>
          <a:bodyPr>
            <a:normAutofit fontScale="92500" lnSpcReduction="10000"/>
          </a:bodyPr>
          <a:lstStyle/>
          <a:p>
            <a:r>
              <a:rPr lang="en-US" dirty="0"/>
              <a:t>Audio and Video Technician – Lowell Telemedia Center</a:t>
            </a:r>
          </a:p>
          <a:p>
            <a:r>
              <a:rPr lang="en-US" dirty="0"/>
              <a:t>Website Developer – JVF Solutions</a:t>
            </a:r>
          </a:p>
          <a:p>
            <a:r>
              <a:rPr lang="en-US" dirty="0"/>
              <a:t>Software QA Tester – My Care Community</a:t>
            </a:r>
          </a:p>
          <a:p>
            <a:r>
              <a:rPr lang="en-US" dirty="0"/>
              <a:t>Graphic Design – Federation for Children with Special Needs</a:t>
            </a:r>
          </a:p>
          <a:p>
            <a:r>
              <a:rPr lang="en-US" dirty="0"/>
              <a:t>Marketing Coordinator – Global Arts</a:t>
            </a:r>
          </a:p>
          <a:p>
            <a:r>
              <a:rPr lang="en-US" dirty="0"/>
              <a:t>Front Desk Prosthetics Department – VA Medical Center</a:t>
            </a:r>
          </a:p>
          <a:p>
            <a:r>
              <a:rPr lang="en-US" dirty="0"/>
              <a:t>Horticulture – New England Botanic Garden</a:t>
            </a:r>
          </a:p>
          <a:p>
            <a:r>
              <a:rPr lang="en-US" dirty="0"/>
              <a:t>Dog Groomer – Country Dogs</a:t>
            </a:r>
          </a:p>
          <a:p>
            <a:r>
              <a:rPr lang="en-US" dirty="0"/>
              <a:t>Manufacturing Machine Operator – Bay State Machine Inc</a:t>
            </a:r>
            <a:endParaRPr lang="en-US" sz="2800" dirty="0">
              <a:latin typeface="+mn-lt"/>
            </a:endParaRPr>
          </a:p>
        </p:txBody>
      </p:sp>
    </p:spTree>
    <p:extLst>
      <p:ext uri="{BB962C8B-B14F-4D97-AF65-F5344CB8AC3E}">
        <p14:creationId xmlns:p14="http://schemas.microsoft.com/office/powerpoint/2010/main" val="284594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8551D-8867-2CC8-55E7-09FE13246617}"/>
              </a:ext>
            </a:extLst>
          </p:cNvPr>
          <p:cNvSpPr>
            <a:spLocks noGrp="1"/>
          </p:cNvSpPr>
          <p:nvPr>
            <p:ph type="title"/>
          </p:nvPr>
        </p:nvSpPr>
        <p:spPr/>
        <p:txBody>
          <a:bodyPr>
            <a:normAutofit fontScale="90000"/>
          </a:bodyPr>
          <a:lstStyle/>
          <a:p>
            <a:r>
              <a:rPr lang="en-US">
                <a:latin typeface="Arial"/>
                <a:cs typeface="Arial"/>
              </a:rPr>
              <a:t>Practice Integration</a:t>
            </a:r>
            <a:endParaRPr lang="en-US"/>
          </a:p>
        </p:txBody>
      </p:sp>
      <p:sp>
        <p:nvSpPr>
          <p:cNvPr id="3" name="Text Placeholder 2">
            <a:extLst>
              <a:ext uri="{FF2B5EF4-FFF2-40B4-BE49-F238E27FC236}">
                <a16:creationId xmlns:a16="http://schemas.microsoft.com/office/drawing/2014/main" id="{6FC956DE-35B2-C4B5-B64E-3D3350955B3E}"/>
              </a:ext>
            </a:extLst>
          </p:cNvPr>
          <p:cNvSpPr>
            <a:spLocks noGrp="1"/>
          </p:cNvSpPr>
          <p:nvPr>
            <p:ph type="body" sz="quarter" idx="13"/>
          </p:nvPr>
        </p:nvSpPr>
        <p:spPr>
          <a:xfrm>
            <a:off x="5741670" y="394666"/>
            <a:ext cx="5993130" cy="5609792"/>
          </a:xfrm>
        </p:spPr>
        <p:txBody>
          <a:bodyPr>
            <a:noAutofit/>
          </a:bodyPr>
          <a:lstStyle/>
          <a:p>
            <a:r>
              <a:rPr lang="en-US" sz="2000" dirty="0">
                <a:latin typeface="Arial"/>
                <a:cs typeface="Arial"/>
              </a:rPr>
              <a:t>Family engagement from the beginning of service is critical to the success of young adults. Understanding cultural and family context of work, disability, and expectations of young adulthood increases efficiency of service delivery.</a:t>
            </a:r>
            <a:endParaRPr lang="en-US" sz="2000" dirty="0"/>
          </a:p>
          <a:p>
            <a:r>
              <a:rPr lang="en-US" sz="2000" dirty="0">
                <a:latin typeface="Arial"/>
                <a:cs typeface="Arial"/>
              </a:rPr>
              <a:t>Work-based learning, such as internships are key pathways to STEM Sectors.  They provide needed experience, performance feedback, and references.</a:t>
            </a:r>
          </a:p>
          <a:p>
            <a:r>
              <a:rPr lang="en-US" sz="2000" dirty="0">
                <a:latin typeface="Arial"/>
                <a:cs typeface="Arial"/>
              </a:rPr>
              <a:t>Understanding young adult preferences and responding, continual communication, consistent engagement focus throughout the case.  Also key, knowing the young adult preferences and going to where they are.</a:t>
            </a:r>
          </a:p>
          <a:p>
            <a:r>
              <a:rPr lang="en-US" sz="2000" dirty="0">
                <a:latin typeface="Arial"/>
                <a:cs typeface="Arial"/>
              </a:rPr>
              <a:t>Teaming of the work provides the opportunity for diverse, creative thinking and problem solving.</a:t>
            </a:r>
          </a:p>
          <a:p>
            <a:r>
              <a:rPr lang="en-US" sz="2000" dirty="0">
                <a:latin typeface="Arial"/>
                <a:cs typeface="Arial"/>
              </a:rPr>
              <a:t>The focus on internal capacities will be shared across the service array.  Everyone holds this work.</a:t>
            </a:r>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408679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C65A-EE45-5970-2AF6-7D5E39076CE1}"/>
              </a:ext>
            </a:extLst>
          </p:cNvPr>
          <p:cNvSpPr>
            <a:spLocks noGrp="1"/>
          </p:cNvSpPr>
          <p:nvPr>
            <p:ph type="ctrTitle"/>
          </p:nvPr>
        </p:nvSpPr>
        <p:spPr>
          <a:xfrm>
            <a:off x="1343490" y="2126726"/>
            <a:ext cx="9505020" cy="2387600"/>
          </a:xfrm>
        </p:spPr>
        <p:txBody>
          <a:bodyPr>
            <a:normAutofit/>
          </a:bodyPr>
          <a:lstStyle/>
          <a:p>
            <a:pPr algn="ctr"/>
            <a:r>
              <a:rPr lang="en-US" sz="4800" dirty="0"/>
              <a:t>Questions/Discussion</a:t>
            </a:r>
          </a:p>
        </p:txBody>
      </p:sp>
    </p:spTree>
    <p:extLst>
      <p:ext uri="{BB962C8B-B14F-4D97-AF65-F5344CB8AC3E}">
        <p14:creationId xmlns:p14="http://schemas.microsoft.com/office/powerpoint/2010/main" val="1269153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163</TotalTime>
  <Words>538</Words>
  <Application>Microsoft Office PowerPoint</Application>
  <PresentationFormat>Widescreen</PresentationFormat>
  <Paragraphs>86</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Raleway</vt:lpstr>
      <vt:lpstr>Office Theme</vt:lpstr>
      <vt:lpstr>PowerPoint Presentation</vt:lpstr>
      <vt:lpstr>NextGen Careers Moving Forward</vt:lpstr>
      <vt:lpstr>Core Components of NextGen Careers</vt:lpstr>
      <vt:lpstr>NextGen KPI’s June 2026</vt:lpstr>
      <vt:lpstr>NextGen Careers Internships</vt:lpstr>
      <vt:lpstr>Practice Integration</vt:lpstr>
      <vt:lpstr>Questions/Discussion</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Banks, Michelle (MBY)</dc:creator>
  <cp:lastModifiedBy>Banks, Michelle (MBY)</cp:lastModifiedBy>
  <cp:revision>3</cp:revision>
  <dcterms:created xsi:type="dcterms:W3CDTF">2025-06-24T15:48:57Z</dcterms:created>
  <dcterms:modified xsi:type="dcterms:W3CDTF">2025-06-24T18:44:00Z</dcterms:modified>
</cp:coreProperties>
</file>