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63"/>
  </p:notesMasterIdLst>
  <p:sldIdLst>
    <p:sldId id="256" r:id="rId2"/>
    <p:sldId id="257" r:id="rId3"/>
    <p:sldId id="310" r:id="rId4"/>
    <p:sldId id="258" r:id="rId5"/>
    <p:sldId id="259" r:id="rId6"/>
    <p:sldId id="260" r:id="rId7"/>
    <p:sldId id="261" r:id="rId8"/>
    <p:sldId id="262" r:id="rId9"/>
    <p:sldId id="263" r:id="rId10"/>
    <p:sldId id="264" r:id="rId11"/>
    <p:sldId id="266" r:id="rId12"/>
    <p:sldId id="265" r:id="rId13"/>
    <p:sldId id="267" r:id="rId14"/>
    <p:sldId id="311" r:id="rId15"/>
    <p:sldId id="268" r:id="rId16"/>
    <p:sldId id="273" r:id="rId17"/>
    <p:sldId id="269" r:id="rId18"/>
    <p:sldId id="274" r:id="rId19"/>
    <p:sldId id="270" r:id="rId20"/>
    <p:sldId id="275" r:id="rId21"/>
    <p:sldId id="271" r:id="rId22"/>
    <p:sldId id="276" r:id="rId23"/>
    <p:sldId id="272" r:id="rId24"/>
    <p:sldId id="277" r:id="rId25"/>
    <p:sldId id="312" r:id="rId26"/>
    <p:sldId id="278" r:id="rId27"/>
    <p:sldId id="293" r:id="rId28"/>
    <p:sldId id="279" r:id="rId29"/>
    <p:sldId id="294" r:id="rId30"/>
    <p:sldId id="280" r:id="rId31"/>
    <p:sldId id="295" r:id="rId32"/>
    <p:sldId id="281" r:id="rId33"/>
    <p:sldId id="296" r:id="rId34"/>
    <p:sldId id="282" r:id="rId35"/>
    <p:sldId id="297" r:id="rId36"/>
    <p:sldId id="313" r:id="rId37"/>
    <p:sldId id="283" r:id="rId38"/>
    <p:sldId id="298" r:id="rId39"/>
    <p:sldId id="284" r:id="rId40"/>
    <p:sldId id="299" r:id="rId41"/>
    <p:sldId id="285" r:id="rId42"/>
    <p:sldId id="300" r:id="rId43"/>
    <p:sldId id="286" r:id="rId44"/>
    <p:sldId id="301" r:id="rId45"/>
    <p:sldId id="287" r:id="rId46"/>
    <p:sldId id="302" r:id="rId47"/>
    <p:sldId id="315" r:id="rId48"/>
    <p:sldId id="288" r:id="rId49"/>
    <p:sldId id="303" r:id="rId50"/>
    <p:sldId id="290" r:id="rId51"/>
    <p:sldId id="305" r:id="rId52"/>
    <p:sldId id="289" r:id="rId53"/>
    <p:sldId id="304" r:id="rId54"/>
    <p:sldId id="291" r:id="rId55"/>
    <p:sldId id="306" r:id="rId56"/>
    <p:sldId id="292" r:id="rId57"/>
    <p:sldId id="307" r:id="rId58"/>
    <p:sldId id="314" r:id="rId59"/>
    <p:sldId id="308" r:id="rId60"/>
    <p:sldId id="309" r:id="rId61"/>
    <p:sldId id="316"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1515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p:restoredTop sz="86425"/>
  </p:normalViewPr>
  <p:slideViewPr>
    <p:cSldViewPr snapToGrid="0" snapToObjects="1">
      <p:cViewPr varScale="1">
        <p:scale>
          <a:sx n="98" d="100"/>
          <a:sy n="98" d="100"/>
        </p:scale>
        <p:origin x="276" y="90"/>
      </p:cViewPr>
      <p:guideLst/>
    </p:cSldViewPr>
  </p:slideViewPr>
  <p:outlineViewPr>
    <p:cViewPr>
      <p:scale>
        <a:sx n="33" d="100"/>
        <a:sy n="33" d="100"/>
      </p:scale>
      <p:origin x="0" y="-82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79E66-CC11-4F11-93AA-E8FE42B30C1F}" type="datetimeFigureOut">
              <a:rPr lang="en-US" smtClean="0"/>
              <a:t>7/23/2020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165BE-4E6E-4C20-B7FF-0A065149A1D3}" type="slidenum">
              <a:rPr lang="en-US" smtClean="0"/>
              <a:t>‹#›</a:t>
            </a:fld>
            <a:endParaRPr lang="en-US"/>
          </a:p>
        </p:txBody>
      </p:sp>
    </p:spTree>
    <p:extLst>
      <p:ext uri="{BB962C8B-B14F-4D97-AF65-F5344CB8AC3E}">
        <p14:creationId xmlns:p14="http://schemas.microsoft.com/office/powerpoint/2010/main" val="2855955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refer to the User Guide for a more detailed list of tips/tricks/and directions! Other notes about specific answers will be this “Notes” section of the PowerPoint game</a:t>
            </a:r>
          </a:p>
        </p:txBody>
      </p:sp>
      <p:sp>
        <p:nvSpPr>
          <p:cNvPr id="4" name="Slide Number Placeholder 3"/>
          <p:cNvSpPr>
            <a:spLocks noGrp="1"/>
          </p:cNvSpPr>
          <p:nvPr>
            <p:ph type="sldNum" sz="quarter" idx="5"/>
          </p:nvPr>
        </p:nvSpPr>
        <p:spPr/>
        <p:txBody>
          <a:bodyPr/>
          <a:lstStyle/>
          <a:p>
            <a:fld id="{096165BE-4E6E-4C20-B7FF-0A065149A1D3}" type="slidenum">
              <a:rPr lang="en-US" smtClean="0"/>
              <a:t>1</a:t>
            </a:fld>
            <a:endParaRPr lang="en-US"/>
          </a:p>
        </p:txBody>
      </p:sp>
    </p:spTree>
    <p:extLst>
      <p:ext uri="{BB962C8B-B14F-4D97-AF65-F5344CB8AC3E}">
        <p14:creationId xmlns:p14="http://schemas.microsoft.com/office/powerpoint/2010/main" val="114311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find the manufacture date on the inside of the helmet. The helmet will expire 5 years after that date!</a:t>
            </a:r>
          </a:p>
        </p:txBody>
      </p:sp>
      <p:sp>
        <p:nvSpPr>
          <p:cNvPr id="4" name="Slide Number Placeholder 3"/>
          <p:cNvSpPr>
            <a:spLocks noGrp="1"/>
          </p:cNvSpPr>
          <p:nvPr>
            <p:ph type="sldNum" sz="quarter" idx="5"/>
          </p:nvPr>
        </p:nvSpPr>
        <p:spPr/>
        <p:txBody>
          <a:bodyPr/>
          <a:lstStyle/>
          <a:p>
            <a:fld id="{096165BE-4E6E-4C20-B7FF-0A065149A1D3}" type="slidenum">
              <a:rPr lang="en-US" smtClean="0"/>
              <a:t>42</a:t>
            </a:fld>
            <a:endParaRPr lang="en-US"/>
          </a:p>
        </p:txBody>
      </p:sp>
    </p:spTree>
    <p:extLst>
      <p:ext uri="{BB962C8B-B14F-4D97-AF65-F5344CB8AC3E}">
        <p14:creationId xmlns:p14="http://schemas.microsoft.com/office/powerpoint/2010/main" val="55701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clarify with students that they do not need a special wardrobe in order to bike. Anything that they have in their closet to help be seen is better than wearing head-to-toe dark clothing!</a:t>
            </a:r>
          </a:p>
        </p:txBody>
      </p:sp>
      <p:sp>
        <p:nvSpPr>
          <p:cNvPr id="4" name="Slide Number Placeholder 3"/>
          <p:cNvSpPr>
            <a:spLocks noGrp="1"/>
          </p:cNvSpPr>
          <p:nvPr>
            <p:ph type="sldNum" sz="quarter" idx="5"/>
          </p:nvPr>
        </p:nvSpPr>
        <p:spPr/>
        <p:txBody>
          <a:bodyPr/>
          <a:lstStyle/>
          <a:p>
            <a:fld id="{096165BE-4E6E-4C20-B7FF-0A065149A1D3}" type="slidenum">
              <a:rPr lang="en-US" smtClean="0"/>
              <a:t>51</a:t>
            </a:fld>
            <a:endParaRPr lang="en-US"/>
          </a:p>
        </p:txBody>
      </p:sp>
    </p:spTree>
    <p:extLst>
      <p:ext uri="{BB962C8B-B14F-4D97-AF65-F5344CB8AC3E}">
        <p14:creationId xmlns:p14="http://schemas.microsoft.com/office/powerpoint/2010/main" val="188592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helmet has done it’s job, but now that it’s compromised, it might not protect your head a second time.</a:t>
            </a:r>
          </a:p>
        </p:txBody>
      </p:sp>
      <p:sp>
        <p:nvSpPr>
          <p:cNvPr id="4" name="Slide Number Placeholder 3"/>
          <p:cNvSpPr>
            <a:spLocks noGrp="1"/>
          </p:cNvSpPr>
          <p:nvPr>
            <p:ph type="sldNum" sz="quarter" idx="5"/>
          </p:nvPr>
        </p:nvSpPr>
        <p:spPr/>
        <p:txBody>
          <a:bodyPr/>
          <a:lstStyle/>
          <a:p>
            <a:fld id="{096165BE-4E6E-4C20-B7FF-0A065149A1D3}" type="slidenum">
              <a:rPr lang="en-US" smtClean="0"/>
              <a:t>53</a:t>
            </a:fld>
            <a:endParaRPr lang="en-US"/>
          </a:p>
        </p:txBody>
      </p:sp>
    </p:spTree>
    <p:extLst>
      <p:ext uri="{BB962C8B-B14F-4D97-AF65-F5344CB8AC3E}">
        <p14:creationId xmlns:p14="http://schemas.microsoft.com/office/powerpoint/2010/main" val="359868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Make sure you have air in the tires</a:t>
            </a:r>
          </a:p>
          <a:p>
            <a:pPr marL="228600" indent="-228600">
              <a:buAutoNum type="arabicPeriod"/>
            </a:pPr>
            <a:r>
              <a:rPr lang="en-US" dirty="0"/>
              <a:t>Make sure you have working brakes</a:t>
            </a:r>
          </a:p>
          <a:p>
            <a:pPr marL="228600" indent="-228600">
              <a:buAutoNum type="arabicPeriod"/>
            </a:pPr>
            <a:r>
              <a:rPr lang="en-US" dirty="0"/>
              <a:t>Make sure your chain is on and clean</a:t>
            </a:r>
          </a:p>
        </p:txBody>
      </p:sp>
      <p:sp>
        <p:nvSpPr>
          <p:cNvPr id="4" name="Slide Number Placeholder 3"/>
          <p:cNvSpPr>
            <a:spLocks noGrp="1"/>
          </p:cNvSpPr>
          <p:nvPr>
            <p:ph type="sldNum" sz="quarter" idx="5"/>
          </p:nvPr>
        </p:nvSpPr>
        <p:spPr/>
        <p:txBody>
          <a:bodyPr/>
          <a:lstStyle/>
          <a:p>
            <a:fld id="{096165BE-4E6E-4C20-B7FF-0A065149A1D3}" type="slidenum">
              <a:rPr lang="en-US" smtClean="0"/>
              <a:t>57</a:t>
            </a:fld>
            <a:endParaRPr lang="en-US"/>
          </a:p>
        </p:txBody>
      </p:sp>
    </p:spTree>
    <p:extLst>
      <p:ext uri="{BB962C8B-B14F-4D97-AF65-F5344CB8AC3E}">
        <p14:creationId xmlns:p14="http://schemas.microsoft.com/office/powerpoint/2010/main" val="263247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more open ended but a good discussion question!</a:t>
            </a:r>
          </a:p>
        </p:txBody>
      </p:sp>
      <p:sp>
        <p:nvSpPr>
          <p:cNvPr id="4" name="Slide Number Placeholder 3"/>
          <p:cNvSpPr>
            <a:spLocks noGrp="1"/>
          </p:cNvSpPr>
          <p:nvPr>
            <p:ph type="sldNum" sz="quarter" idx="5"/>
          </p:nvPr>
        </p:nvSpPr>
        <p:spPr/>
        <p:txBody>
          <a:bodyPr/>
          <a:lstStyle/>
          <a:p>
            <a:fld id="{096165BE-4E6E-4C20-B7FF-0A065149A1D3}" type="slidenum">
              <a:rPr lang="en-US" smtClean="0"/>
              <a:t>60</a:t>
            </a:fld>
            <a:endParaRPr lang="en-US"/>
          </a:p>
        </p:txBody>
      </p:sp>
    </p:spTree>
    <p:extLst>
      <p:ext uri="{BB962C8B-B14F-4D97-AF65-F5344CB8AC3E}">
        <p14:creationId xmlns:p14="http://schemas.microsoft.com/office/powerpoint/2010/main" val="9090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turn around and walk back! This is simply a warning to say that if you are not already in the crosswalk, please don’t go. If you are in the crosswalk, continue walking.</a:t>
            </a:r>
          </a:p>
        </p:txBody>
      </p:sp>
      <p:sp>
        <p:nvSpPr>
          <p:cNvPr id="4" name="Slide Number Placeholder 3"/>
          <p:cNvSpPr>
            <a:spLocks noGrp="1"/>
          </p:cNvSpPr>
          <p:nvPr>
            <p:ph type="sldNum" sz="quarter" idx="5"/>
          </p:nvPr>
        </p:nvSpPr>
        <p:spPr/>
        <p:txBody>
          <a:bodyPr/>
          <a:lstStyle/>
          <a:p>
            <a:fld id="{096165BE-4E6E-4C20-B7FF-0A065149A1D3}" type="slidenum">
              <a:rPr lang="en-US" smtClean="0"/>
              <a:t>9</a:t>
            </a:fld>
            <a:endParaRPr lang="en-US"/>
          </a:p>
        </p:txBody>
      </p:sp>
    </p:spTree>
    <p:extLst>
      <p:ext uri="{BB962C8B-B14F-4D97-AF65-F5344CB8AC3E}">
        <p14:creationId xmlns:p14="http://schemas.microsoft.com/office/powerpoint/2010/main" val="133925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Bikes don’t travel as fast as cars. Since the yellow light is about 4 seconds long, the bike would not make it through the intersection in time.</a:t>
            </a:r>
          </a:p>
        </p:txBody>
      </p:sp>
      <p:sp>
        <p:nvSpPr>
          <p:cNvPr id="4" name="Slide Number Placeholder 3"/>
          <p:cNvSpPr>
            <a:spLocks noGrp="1"/>
          </p:cNvSpPr>
          <p:nvPr>
            <p:ph type="sldNum" sz="quarter" idx="5"/>
          </p:nvPr>
        </p:nvSpPr>
        <p:spPr/>
        <p:txBody>
          <a:bodyPr/>
          <a:lstStyle/>
          <a:p>
            <a:fld id="{096165BE-4E6E-4C20-B7FF-0A065149A1D3}" type="slidenum">
              <a:rPr lang="en-US" smtClean="0"/>
              <a:t>11</a:t>
            </a:fld>
            <a:endParaRPr lang="en-US"/>
          </a:p>
        </p:txBody>
      </p:sp>
    </p:spTree>
    <p:extLst>
      <p:ext uri="{BB962C8B-B14F-4D97-AF65-F5344CB8AC3E}">
        <p14:creationId xmlns:p14="http://schemas.microsoft.com/office/powerpoint/2010/main" val="42671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called a </a:t>
            </a:r>
            <a:r>
              <a:rPr lang="en-US" dirty="0" err="1"/>
              <a:t>SideWALK</a:t>
            </a:r>
            <a:r>
              <a:rPr lang="en-US" dirty="0"/>
              <a:t> and </a:t>
            </a:r>
            <a:r>
              <a:rPr lang="en-US" dirty="0" err="1"/>
              <a:t>CrossWALK</a:t>
            </a:r>
            <a:endParaRPr lang="en-US" dirty="0"/>
          </a:p>
        </p:txBody>
      </p:sp>
      <p:sp>
        <p:nvSpPr>
          <p:cNvPr id="4" name="Slide Number Placeholder 3"/>
          <p:cNvSpPr>
            <a:spLocks noGrp="1"/>
          </p:cNvSpPr>
          <p:nvPr>
            <p:ph type="sldNum" sz="quarter" idx="5"/>
          </p:nvPr>
        </p:nvSpPr>
        <p:spPr/>
        <p:txBody>
          <a:bodyPr/>
          <a:lstStyle/>
          <a:p>
            <a:fld id="{096165BE-4E6E-4C20-B7FF-0A065149A1D3}" type="slidenum">
              <a:rPr lang="en-US" smtClean="0"/>
              <a:t>17</a:t>
            </a:fld>
            <a:endParaRPr lang="en-US"/>
          </a:p>
        </p:txBody>
      </p:sp>
    </p:spTree>
    <p:extLst>
      <p:ext uri="{BB962C8B-B14F-4D97-AF65-F5344CB8AC3E}">
        <p14:creationId xmlns:p14="http://schemas.microsoft.com/office/powerpoint/2010/main" val="397355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Acceptable answers include telling an adult. Also mention that if a student does go back for it, they need to look left, right, and all around, wait for the cars to stop, and then make the star move (above) to help make themselves stay visible when bending down.</a:t>
            </a:r>
          </a:p>
        </p:txBody>
      </p:sp>
      <p:sp>
        <p:nvSpPr>
          <p:cNvPr id="4" name="Slide Number Placeholder 3"/>
          <p:cNvSpPr>
            <a:spLocks noGrp="1"/>
          </p:cNvSpPr>
          <p:nvPr>
            <p:ph type="sldNum" sz="quarter" idx="5"/>
          </p:nvPr>
        </p:nvSpPr>
        <p:spPr/>
        <p:txBody>
          <a:bodyPr/>
          <a:lstStyle/>
          <a:p>
            <a:fld id="{096165BE-4E6E-4C20-B7FF-0A065149A1D3}" type="slidenum">
              <a:rPr lang="en-US" smtClean="0"/>
              <a:t>20</a:t>
            </a:fld>
            <a:endParaRPr lang="en-US"/>
          </a:p>
        </p:txBody>
      </p:sp>
    </p:spTree>
    <p:extLst>
      <p:ext uri="{BB962C8B-B14F-4D97-AF65-F5344CB8AC3E}">
        <p14:creationId xmlns:p14="http://schemas.microsoft.com/office/powerpoint/2010/main" val="370396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bike is considered a slow moving vehicle, so cyclists need to obey the same rules as cars.</a:t>
            </a:r>
          </a:p>
        </p:txBody>
      </p:sp>
      <p:sp>
        <p:nvSpPr>
          <p:cNvPr id="4" name="Slide Number Placeholder 3"/>
          <p:cNvSpPr>
            <a:spLocks noGrp="1"/>
          </p:cNvSpPr>
          <p:nvPr>
            <p:ph type="sldNum" sz="quarter" idx="5"/>
          </p:nvPr>
        </p:nvSpPr>
        <p:spPr/>
        <p:txBody>
          <a:bodyPr/>
          <a:lstStyle/>
          <a:p>
            <a:fld id="{096165BE-4E6E-4C20-B7FF-0A065149A1D3}" type="slidenum">
              <a:rPr lang="en-US" smtClean="0"/>
              <a:t>27</a:t>
            </a:fld>
            <a:endParaRPr lang="en-US"/>
          </a:p>
        </p:txBody>
      </p:sp>
    </p:spTree>
    <p:extLst>
      <p:ext uri="{BB962C8B-B14F-4D97-AF65-F5344CB8AC3E}">
        <p14:creationId xmlns:p14="http://schemas.microsoft.com/office/powerpoint/2010/main" val="242356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165BE-4E6E-4C20-B7FF-0A065149A1D3}" type="slidenum">
              <a:rPr lang="en-US" smtClean="0"/>
              <a:t>31</a:t>
            </a:fld>
            <a:endParaRPr lang="en-US"/>
          </a:p>
        </p:txBody>
      </p:sp>
    </p:spTree>
    <p:extLst>
      <p:ext uri="{BB962C8B-B14F-4D97-AF65-F5344CB8AC3E}">
        <p14:creationId xmlns:p14="http://schemas.microsoft.com/office/powerpoint/2010/main" val="12412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6165BE-4E6E-4C20-B7FF-0A065149A1D3}" type="slidenum">
              <a:rPr lang="en-US" smtClean="0"/>
              <a:t>33</a:t>
            </a:fld>
            <a:endParaRPr lang="en-US"/>
          </a:p>
        </p:txBody>
      </p:sp>
    </p:spTree>
    <p:extLst>
      <p:ext uri="{BB962C8B-B14F-4D97-AF65-F5344CB8AC3E}">
        <p14:creationId xmlns:p14="http://schemas.microsoft.com/office/powerpoint/2010/main" val="10098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 on the right is just from a flash (it shows how a reflector works with car headlights).</a:t>
            </a:r>
          </a:p>
        </p:txBody>
      </p:sp>
      <p:sp>
        <p:nvSpPr>
          <p:cNvPr id="4" name="Slide Number Placeholder 3"/>
          <p:cNvSpPr>
            <a:spLocks noGrp="1"/>
          </p:cNvSpPr>
          <p:nvPr>
            <p:ph type="sldNum" sz="quarter" idx="5"/>
          </p:nvPr>
        </p:nvSpPr>
        <p:spPr/>
        <p:txBody>
          <a:bodyPr/>
          <a:lstStyle/>
          <a:p>
            <a:fld id="{096165BE-4E6E-4C20-B7FF-0A065149A1D3}" type="slidenum">
              <a:rPr lang="en-US" smtClean="0"/>
              <a:t>35</a:t>
            </a:fld>
            <a:endParaRPr lang="en-US"/>
          </a:p>
        </p:txBody>
      </p:sp>
    </p:spTree>
    <p:extLst>
      <p:ext uri="{BB962C8B-B14F-4D97-AF65-F5344CB8AC3E}">
        <p14:creationId xmlns:p14="http://schemas.microsoft.com/office/powerpoint/2010/main" val="742657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5F9AB2-B69F-674A-96C9-F8CF2385841F}" type="datetimeFigureOut">
              <a:rPr lang="en-US" smtClean="0"/>
              <a:t>7/23/2020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F2DE4FE-7088-8444-B3DD-5A012990F3B6}"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232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F9AB2-B69F-674A-96C9-F8CF2385841F}"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386293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F9AB2-B69F-674A-96C9-F8CF2385841F}"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109349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5F9AB2-B69F-674A-96C9-F8CF2385841F}"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250025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5F9AB2-B69F-674A-96C9-F8CF2385841F}" type="datetimeFigureOut">
              <a:rPr lang="en-US" smtClean="0"/>
              <a:t>7/23/2020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DE4FE-7088-8444-B3DD-5A012990F3B6}"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85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5F9AB2-B69F-674A-96C9-F8CF2385841F}" type="datetimeFigureOut">
              <a:rPr lang="en-US" smtClean="0"/>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86986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5F9AB2-B69F-674A-96C9-F8CF2385841F}" type="datetimeFigureOut">
              <a:rPr lang="en-US" smtClean="0"/>
              <a:t>7/23/2020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4064170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5F9AB2-B69F-674A-96C9-F8CF2385841F}" type="datetimeFigureOut">
              <a:rPr lang="en-US" smtClean="0"/>
              <a:t>7/23/2020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1189462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F9AB2-B69F-674A-96C9-F8CF2385841F}" type="datetimeFigureOut">
              <a:rPr lang="en-US" smtClean="0"/>
              <a:t>7/23/2020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184513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5F9AB2-B69F-674A-96C9-F8CF2385841F}" type="datetimeFigureOut">
              <a:rPr lang="en-US" smtClean="0"/>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160312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5F9AB2-B69F-674A-96C9-F8CF2385841F}" type="datetimeFigureOut">
              <a:rPr lang="en-US" smtClean="0"/>
              <a:t>7/23/2020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DE4FE-7088-8444-B3DD-5A012990F3B6}" type="slidenum">
              <a:rPr lang="en-US" smtClean="0"/>
              <a:t>‹#›</a:t>
            </a:fld>
            <a:endParaRPr lang="en-US"/>
          </a:p>
        </p:txBody>
      </p:sp>
    </p:spTree>
    <p:extLst>
      <p:ext uri="{BB962C8B-B14F-4D97-AF65-F5344CB8AC3E}">
        <p14:creationId xmlns:p14="http://schemas.microsoft.com/office/powerpoint/2010/main" val="263644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5F9AB2-B69F-674A-96C9-F8CF2385841F}" type="datetimeFigureOut">
              <a:rPr lang="en-US" smtClean="0"/>
              <a:t>7/23/2020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F2DE4FE-7088-8444-B3DD-5A012990F3B6}" type="slidenum">
              <a:rPr lang="en-US" smtClean="0"/>
              <a:t>‹#›</a:t>
            </a:fld>
            <a:endParaRPr lang="en-US"/>
          </a:p>
        </p:txBody>
      </p:sp>
    </p:spTree>
    <p:extLst>
      <p:ext uri="{BB962C8B-B14F-4D97-AF65-F5344CB8AC3E}">
        <p14:creationId xmlns:p14="http://schemas.microsoft.com/office/powerpoint/2010/main" val="66099874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2.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slide" Target="slide23.xml"/><Relationship Id="rId18" Type="http://schemas.openxmlformats.org/officeDocument/2006/relationships/slide" Target="slide30.xml"/><Relationship Id="rId26" Type="http://schemas.openxmlformats.org/officeDocument/2006/relationships/slide" Target="slide56.xml"/><Relationship Id="rId3" Type="http://schemas.openxmlformats.org/officeDocument/2006/relationships/slide" Target="slide10.xml"/><Relationship Id="rId21" Type="http://schemas.openxmlformats.org/officeDocument/2006/relationships/slide" Target="slide28.xml"/><Relationship Id="rId7" Type="http://schemas.openxmlformats.org/officeDocument/2006/relationships/slide" Target="slide17.xml"/><Relationship Id="rId12" Type="http://schemas.openxmlformats.org/officeDocument/2006/relationships/slide" Target="slide32.xml"/><Relationship Id="rId17" Type="http://schemas.openxmlformats.org/officeDocument/2006/relationships/slide" Target="slide50.xml"/><Relationship Id="rId25" Type="http://schemas.openxmlformats.org/officeDocument/2006/relationships/slide" Target="slide34.xml"/><Relationship Id="rId2" Type="http://schemas.openxmlformats.org/officeDocument/2006/relationships/slide" Target="slide4.xml"/><Relationship Id="rId16" Type="http://schemas.openxmlformats.org/officeDocument/2006/relationships/slide" Target="slide41.xml"/><Relationship Id="rId20" Type="http://schemas.openxmlformats.org/officeDocument/2006/relationships/slide" Target="slide39.xml"/><Relationship Id="rId29"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5.xml"/><Relationship Id="rId24" Type="http://schemas.openxmlformats.org/officeDocument/2006/relationships/slide" Target="slide43.xml"/><Relationship Id="rId5" Type="http://schemas.openxmlformats.org/officeDocument/2006/relationships/slide" Target="slide6.xml"/><Relationship Id="rId15" Type="http://schemas.openxmlformats.org/officeDocument/2006/relationships/slide" Target="slide52.xml"/><Relationship Id="rId23" Type="http://schemas.openxmlformats.org/officeDocument/2006/relationships/slide" Target="slide54.xml"/><Relationship Id="rId28" Type="http://schemas.openxmlformats.org/officeDocument/2006/relationships/image" Target="../media/image2.png"/><Relationship Id="rId10" Type="http://schemas.openxmlformats.org/officeDocument/2006/relationships/slide" Target="slide26.xml"/><Relationship Id="rId19" Type="http://schemas.openxmlformats.org/officeDocument/2006/relationships/slide" Target="slide19.xml"/><Relationship Id="rId4" Type="http://schemas.openxmlformats.org/officeDocument/2006/relationships/slide" Target="slide8.xml"/><Relationship Id="rId9" Type="http://schemas.openxmlformats.org/officeDocument/2006/relationships/slide" Target="slide37.xml"/><Relationship Id="rId14" Type="http://schemas.openxmlformats.org/officeDocument/2006/relationships/slide" Target="slide21.xml"/><Relationship Id="rId22" Type="http://schemas.openxmlformats.org/officeDocument/2006/relationships/slide" Target="slide45.xml"/><Relationship Id="rId27"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41.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4.png"/><Relationship Id="rId7"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47.svg"/><Relationship Id="rId4" Type="http://schemas.openxmlformats.org/officeDocument/2006/relationships/image" Target="../media/image45.svg"/><Relationship Id="rId9"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www.mass.gov/safe-routes-to-school"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24AF37F0-1E8F-443E-AA28-4BC63482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4">
            <a:extLst>
              <a:ext uri="{FF2B5EF4-FFF2-40B4-BE49-F238E27FC236}">
                <a16:creationId xmlns:a16="http://schemas.microsoft.com/office/drawing/2014/main" id="{3DBE9D54-6250-40F2-A23A-F9CEBF5F9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6">
            <a:extLst>
              <a:ext uri="{FF2B5EF4-FFF2-40B4-BE49-F238E27FC236}">
                <a16:creationId xmlns:a16="http://schemas.microsoft.com/office/drawing/2014/main" id="{E46E6328-0D82-4747-8B39-60373321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4206240"/>
            <a:ext cx="9966960" cy="1325880"/>
          </a:xfrm>
        </p:spPr>
        <p:txBody>
          <a:bodyPr>
            <a:normAutofit/>
          </a:bodyPr>
          <a:lstStyle/>
          <a:p>
            <a:r>
              <a:rPr lang="en-US" sz="6600" dirty="0">
                <a:solidFill>
                  <a:schemeClr val="accent1"/>
                </a:solidFill>
              </a:rPr>
              <a:t>Safe Routes Trivia</a:t>
            </a:r>
          </a:p>
        </p:txBody>
      </p:sp>
      <p:sp>
        <p:nvSpPr>
          <p:cNvPr id="7" name="Subtitle 6">
            <a:extLst>
              <a:ext uri="{FF2B5EF4-FFF2-40B4-BE49-F238E27FC236}">
                <a16:creationId xmlns:a16="http://schemas.microsoft.com/office/drawing/2014/main" id="{6131F2D5-C013-435C-A74E-987CB0C069AC}"/>
              </a:ext>
            </a:extLst>
          </p:cNvPr>
          <p:cNvSpPr>
            <a:spLocks noGrp="1"/>
          </p:cNvSpPr>
          <p:nvPr>
            <p:ph type="subTitle" idx="1"/>
          </p:nvPr>
        </p:nvSpPr>
        <p:spPr>
          <a:xfrm>
            <a:off x="1709530" y="5596128"/>
            <a:ext cx="8767860" cy="557784"/>
          </a:xfrm>
        </p:spPr>
        <p:txBody>
          <a:bodyPr>
            <a:normAutofit/>
          </a:bodyPr>
          <a:lstStyle/>
          <a:p>
            <a:r>
              <a:rPr lang="en-US" sz="2800" dirty="0">
                <a:solidFill>
                  <a:schemeClr val="accent1"/>
                </a:solidFill>
              </a:rPr>
              <a:t>AN INTERACTIVE SAFETY REVIEW GAME</a:t>
            </a:r>
          </a:p>
        </p:txBody>
      </p:sp>
      <p:pic>
        <p:nvPicPr>
          <p:cNvPr id="8" name="Picture 7">
            <a:extLst>
              <a:ext uri="{FF2B5EF4-FFF2-40B4-BE49-F238E27FC236}">
                <a16:creationId xmlns:a16="http://schemas.microsoft.com/office/drawing/2014/main" id="{0C6EC843-B053-4F6D-91D3-535EBED06CD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182059" y="1325880"/>
            <a:ext cx="7827881" cy="2545367"/>
          </a:xfrm>
          <a:prstGeom prst="rect">
            <a:avLst/>
          </a:prstGeom>
        </p:spPr>
      </p:pic>
    </p:spTree>
    <p:extLst>
      <p:ext uri="{BB962C8B-B14F-4D97-AF65-F5344CB8AC3E}">
        <p14:creationId xmlns:p14="http://schemas.microsoft.com/office/powerpoint/2010/main" val="787652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15703"/>
            <a:ext cx="8610600" cy="1293028"/>
          </a:xfrm>
        </p:spPr>
        <p:txBody>
          <a:bodyPr>
            <a:normAutofit fontScale="90000"/>
          </a:bodyPr>
          <a:lstStyle/>
          <a:p>
            <a:pPr algn="ctr"/>
            <a:r>
              <a:rPr lang="en-US" dirty="0"/>
              <a:t>If green means go and red means stop, what should you do if you are riding your bike and the light turns yellow?</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800</a:t>
            </a:r>
          </a:p>
        </p:txBody>
      </p:sp>
      <p:pic>
        <p:nvPicPr>
          <p:cNvPr id="6" name="Graphic 5" descr="Traffic light">
            <a:extLst>
              <a:ext uri="{FF2B5EF4-FFF2-40B4-BE49-F238E27FC236}">
                <a16:creationId xmlns:a16="http://schemas.microsoft.com/office/drawing/2014/main" id="{BA5E17B1-EB54-44F9-9FC2-11BA05DAD2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4453" y="2934404"/>
            <a:ext cx="1689652" cy="1689652"/>
          </a:xfrm>
          <a:prstGeom prst="rect">
            <a:avLst/>
          </a:prstGeom>
        </p:spPr>
      </p:pic>
    </p:spTree>
    <p:extLst>
      <p:ext uri="{BB962C8B-B14F-4D97-AF65-F5344CB8AC3E}">
        <p14:creationId xmlns:p14="http://schemas.microsoft.com/office/powerpoint/2010/main" val="1730157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458703"/>
            <a:ext cx="8610600" cy="1293028"/>
          </a:xfrm>
        </p:spPr>
        <p:txBody>
          <a:bodyPr/>
          <a:lstStyle/>
          <a:p>
            <a:pPr algn="ctr"/>
            <a:r>
              <a:rPr lang="en-US" dirty="0"/>
              <a:t>STOP</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685241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50" y="1463620"/>
            <a:ext cx="9529482" cy="1293028"/>
          </a:xfrm>
        </p:spPr>
        <p:txBody>
          <a:bodyPr>
            <a:normAutofit fontScale="90000"/>
          </a:bodyPr>
          <a:lstStyle/>
          <a:p>
            <a:pPr algn="ctr"/>
            <a:r>
              <a:rPr lang="en-US" dirty="0"/>
              <a:t>Match the letter with each hand signal for biking (left, right, stop)</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477042" y="5564972"/>
            <a:ext cx="1266666"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1000</a:t>
            </a:r>
          </a:p>
        </p:txBody>
      </p:sp>
      <p:pic>
        <p:nvPicPr>
          <p:cNvPr id="6" name="Picture 5" descr="A person standing next to a body of water&#10;&#10;Description automatically generated">
            <a:extLst>
              <a:ext uri="{FF2B5EF4-FFF2-40B4-BE49-F238E27FC236}">
                <a16:creationId xmlns:a16="http://schemas.microsoft.com/office/drawing/2014/main" id="{6B0CB7CF-B63E-4C29-93FF-BE372CE3C121}"/>
              </a:ext>
            </a:extLst>
          </p:cNvPr>
          <p:cNvPicPr>
            <a:picLocks noChangeAspect="1"/>
          </p:cNvPicPr>
          <p:nvPr/>
        </p:nvPicPr>
        <p:blipFill rotWithShape="1">
          <a:blip r:embed="rId2"/>
          <a:srcRect l="25651" t="21341" r="24929" b="13624"/>
          <a:stretch/>
        </p:blipFill>
        <p:spPr>
          <a:xfrm>
            <a:off x="1349932" y="3099460"/>
            <a:ext cx="1897160" cy="1872437"/>
          </a:xfrm>
          <a:prstGeom prst="rect">
            <a:avLst/>
          </a:prstGeom>
        </p:spPr>
      </p:pic>
      <p:pic>
        <p:nvPicPr>
          <p:cNvPr id="8" name="Picture 7" descr="A person standing next to a body of water&#10;&#10;Description automatically generated">
            <a:extLst>
              <a:ext uri="{FF2B5EF4-FFF2-40B4-BE49-F238E27FC236}">
                <a16:creationId xmlns:a16="http://schemas.microsoft.com/office/drawing/2014/main" id="{7218AAA1-B715-4EB5-884C-480D6A35E95C}"/>
              </a:ext>
            </a:extLst>
          </p:cNvPr>
          <p:cNvPicPr>
            <a:picLocks noChangeAspect="1"/>
          </p:cNvPicPr>
          <p:nvPr/>
        </p:nvPicPr>
        <p:blipFill rotWithShape="1">
          <a:blip r:embed="rId3"/>
          <a:srcRect t="24541" r="7488" b="14782"/>
          <a:stretch/>
        </p:blipFill>
        <p:spPr>
          <a:xfrm>
            <a:off x="7975089" y="3099459"/>
            <a:ext cx="2141153" cy="1872437"/>
          </a:xfrm>
          <a:prstGeom prst="rect">
            <a:avLst/>
          </a:prstGeom>
        </p:spPr>
      </p:pic>
      <p:pic>
        <p:nvPicPr>
          <p:cNvPr id="10" name="Picture 9" descr="A person standing next to a body of water&#10;&#10;Description automatically generated">
            <a:extLst>
              <a:ext uri="{FF2B5EF4-FFF2-40B4-BE49-F238E27FC236}">
                <a16:creationId xmlns:a16="http://schemas.microsoft.com/office/drawing/2014/main" id="{308AACE9-2734-4995-9340-0EB945EE48EC}"/>
              </a:ext>
            </a:extLst>
          </p:cNvPr>
          <p:cNvPicPr>
            <a:picLocks noChangeAspect="1"/>
          </p:cNvPicPr>
          <p:nvPr/>
        </p:nvPicPr>
        <p:blipFill rotWithShape="1">
          <a:blip r:embed="rId4"/>
          <a:srcRect l="3366" t="37488" r="14702" b="25217"/>
          <a:stretch/>
        </p:blipFill>
        <p:spPr>
          <a:xfrm>
            <a:off x="4126847" y="4763487"/>
            <a:ext cx="2968487" cy="1801629"/>
          </a:xfrm>
          <a:prstGeom prst="rect">
            <a:avLst/>
          </a:prstGeom>
        </p:spPr>
      </p:pic>
      <p:sp>
        <p:nvSpPr>
          <p:cNvPr id="12" name="Title 1">
            <a:extLst>
              <a:ext uri="{FF2B5EF4-FFF2-40B4-BE49-F238E27FC236}">
                <a16:creationId xmlns:a16="http://schemas.microsoft.com/office/drawing/2014/main" id="{D344C4DC-CED9-43D4-8341-76851DAAE822}"/>
              </a:ext>
            </a:extLst>
          </p:cNvPr>
          <p:cNvSpPr txBox="1">
            <a:spLocks/>
          </p:cNvSpPr>
          <p:nvPr/>
        </p:nvSpPr>
        <p:spPr>
          <a:xfrm>
            <a:off x="704240" y="3728330"/>
            <a:ext cx="645692" cy="6146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t>A</a:t>
            </a:r>
          </a:p>
        </p:txBody>
      </p:sp>
      <p:sp>
        <p:nvSpPr>
          <p:cNvPr id="13" name="Title 1">
            <a:extLst>
              <a:ext uri="{FF2B5EF4-FFF2-40B4-BE49-F238E27FC236}">
                <a16:creationId xmlns:a16="http://schemas.microsoft.com/office/drawing/2014/main" id="{F3BF5A91-D992-4ABC-99EA-9CDEAAEF929A}"/>
              </a:ext>
            </a:extLst>
          </p:cNvPr>
          <p:cNvSpPr txBox="1">
            <a:spLocks/>
          </p:cNvSpPr>
          <p:nvPr/>
        </p:nvSpPr>
        <p:spPr>
          <a:xfrm>
            <a:off x="3481155" y="5564972"/>
            <a:ext cx="645692" cy="6146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t>B</a:t>
            </a:r>
          </a:p>
        </p:txBody>
      </p:sp>
      <p:sp>
        <p:nvSpPr>
          <p:cNvPr id="14" name="Title 1">
            <a:extLst>
              <a:ext uri="{FF2B5EF4-FFF2-40B4-BE49-F238E27FC236}">
                <a16:creationId xmlns:a16="http://schemas.microsoft.com/office/drawing/2014/main" id="{680BC074-A26D-43D2-8741-5AA533DB5A7A}"/>
              </a:ext>
            </a:extLst>
          </p:cNvPr>
          <p:cNvSpPr txBox="1">
            <a:spLocks/>
          </p:cNvSpPr>
          <p:nvPr/>
        </p:nvSpPr>
        <p:spPr>
          <a:xfrm>
            <a:off x="7334818" y="3728330"/>
            <a:ext cx="645692" cy="6146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t>C</a:t>
            </a:r>
          </a:p>
        </p:txBody>
      </p:sp>
    </p:spTree>
    <p:extLst>
      <p:ext uri="{BB962C8B-B14F-4D97-AF65-F5344CB8AC3E}">
        <p14:creationId xmlns:p14="http://schemas.microsoft.com/office/powerpoint/2010/main" val="1848205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6" name="Picture 5" descr="A person standing next to a body of water&#10;&#10;Description automatically generated">
            <a:extLst>
              <a:ext uri="{FF2B5EF4-FFF2-40B4-BE49-F238E27FC236}">
                <a16:creationId xmlns:a16="http://schemas.microsoft.com/office/drawing/2014/main" id="{F1951F53-A715-4466-A499-AC0D98612686}"/>
              </a:ext>
            </a:extLst>
          </p:cNvPr>
          <p:cNvPicPr>
            <a:picLocks noChangeAspect="1"/>
          </p:cNvPicPr>
          <p:nvPr/>
        </p:nvPicPr>
        <p:blipFill rotWithShape="1">
          <a:blip r:embed="rId3"/>
          <a:srcRect l="25651" t="21341" r="24929" b="13624"/>
          <a:stretch/>
        </p:blipFill>
        <p:spPr>
          <a:xfrm>
            <a:off x="1349932" y="2127675"/>
            <a:ext cx="1897160" cy="1872437"/>
          </a:xfrm>
          <a:prstGeom prst="rect">
            <a:avLst/>
          </a:prstGeom>
        </p:spPr>
      </p:pic>
      <p:pic>
        <p:nvPicPr>
          <p:cNvPr id="7" name="Picture 6" descr="A person standing next to a body of water&#10;&#10;Description automatically generated">
            <a:extLst>
              <a:ext uri="{FF2B5EF4-FFF2-40B4-BE49-F238E27FC236}">
                <a16:creationId xmlns:a16="http://schemas.microsoft.com/office/drawing/2014/main" id="{7D7791AC-019C-4AF2-BB43-FBEB3510A101}"/>
              </a:ext>
            </a:extLst>
          </p:cNvPr>
          <p:cNvPicPr>
            <a:picLocks noChangeAspect="1"/>
          </p:cNvPicPr>
          <p:nvPr/>
        </p:nvPicPr>
        <p:blipFill rotWithShape="1">
          <a:blip r:embed="rId4"/>
          <a:srcRect l="3366" t="37488" r="14702" b="25217"/>
          <a:stretch/>
        </p:blipFill>
        <p:spPr>
          <a:xfrm>
            <a:off x="4343926" y="2198483"/>
            <a:ext cx="2968487" cy="1801629"/>
          </a:xfrm>
          <a:prstGeom prst="rect">
            <a:avLst/>
          </a:prstGeom>
        </p:spPr>
      </p:pic>
      <p:pic>
        <p:nvPicPr>
          <p:cNvPr id="8" name="Picture 7" descr="A person standing next to a body of water&#10;&#10;Description automatically generated">
            <a:extLst>
              <a:ext uri="{FF2B5EF4-FFF2-40B4-BE49-F238E27FC236}">
                <a16:creationId xmlns:a16="http://schemas.microsoft.com/office/drawing/2014/main" id="{49355280-FECB-4892-AE52-73E2704A0171}"/>
              </a:ext>
            </a:extLst>
          </p:cNvPr>
          <p:cNvPicPr>
            <a:picLocks noChangeAspect="1"/>
          </p:cNvPicPr>
          <p:nvPr/>
        </p:nvPicPr>
        <p:blipFill rotWithShape="1">
          <a:blip r:embed="rId5"/>
          <a:srcRect t="24541" r="7488" b="14782"/>
          <a:stretch/>
        </p:blipFill>
        <p:spPr>
          <a:xfrm>
            <a:off x="8409247" y="2127674"/>
            <a:ext cx="2141153" cy="1872437"/>
          </a:xfrm>
          <a:prstGeom prst="rect">
            <a:avLst/>
          </a:prstGeom>
        </p:spPr>
      </p:pic>
      <p:sp>
        <p:nvSpPr>
          <p:cNvPr id="9" name="Title 1">
            <a:extLst>
              <a:ext uri="{FF2B5EF4-FFF2-40B4-BE49-F238E27FC236}">
                <a16:creationId xmlns:a16="http://schemas.microsoft.com/office/drawing/2014/main" id="{78D61AFE-BD91-41C0-A2D7-2C1492A65F97}"/>
              </a:ext>
            </a:extLst>
          </p:cNvPr>
          <p:cNvSpPr txBox="1">
            <a:spLocks/>
          </p:cNvSpPr>
          <p:nvPr/>
        </p:nvSpPr>
        <p:spPr>
          <a:xfrm>
            <a:off x="1975666" y="1583789"/>
            <a:ext cx="645692" cy="6146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t>A</a:t>
            </a:r>
          </a:p>
        </p:txBody>
      </p:sp>
      <p:sp>
        <p:nvSpPr>
          <p:cNvPr id="10" name="Title 1">
            <a:extLst>
              <a:ext uri="{FF2B5EF4-FFF2-40B4-BE49-F238E27FC236}">
                <a16:creationId xmlns:a16="http://schemas.microsoft.com/office/drawing/2014/main" id="{82A05376-A08D-4037-82E1-DD08002BF63F}"/>
              </a:ext>
            </a:extLst>
          </p:cNvPr>
          <p:cNvSpPr txBox="1">
            <a:spLocks/>
          </p:cNvSpPr>
          <p:nvPr/>
        </p:nvSpPr>
        <p:spPr>
          <a:xfrm>
            <a:off x="5505323" y="1583789"/>
            <a:ext cx="645692" cy="6146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t>B</a:t>
            </a:r>
          </a:p>
        </p:txBody>
      </p:sp>
      <p:sp>
        <p:nvSpPr>
          <p:cNvPr id="11" name="Title 1">
            <a:extLst>
              <a:ext uri="{FF2B5EF4-FFF2-40B4-BE49-F238E27FC236}">
                <a16:creationId xmlns:a16="http://schemas.microsoft.com/office/drawing/2014/main" id="{2C0D168C-A120-4C65-815F-FCD072B66F49}"/>
              </a:ext>
            </a:extLst>
          </p:cNvPr>
          <p:cNvSpPr txBox="1">
            <a:spLocks/>
          </p:cNvSpPr>
          <p:nvPr/>
        </p:nvSpPr>
        <p:spPr>
          <a:xfrm>
            <a:off x="9156977" y="1583789"/>
            <a:ext cx="645692" cy="61469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t>C</a:t>
            </a:r>
          </a:p>
        </p:txBody>
      </p:sp>
      <p:sp>
        <p:nvSpPr>
          <p:cNvPr id="12" name="Title 1">
            <a:extLst>
              <a:ext uri="{FF2B5EF4-FFF2-40B4-BE49-F238E27FC236}">
                <a16:creationId xmlns:a16="http://schemas.microsoft.com/office/drawing/2014/main" id="{1A3C2FE3-8A39-4DDE-B0FE-59EF3E30D46C}"/>
              </a:ext>
            </a:extLst>
          </p:cNvPr>
          <p:cNvSpPr txBox="1">
            <a:spLocks/>
          </p:cNvSpPr>
          <p:nvPr/>
        </p:nvSpPr>
        <p:spPr>
          <a:xfrm>
            <a:off x="1826610" y="4052309"/>
            <a:ext cx="943804" cy="6146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400" dirty="0"/>
              <a:t>STOP</a:t>
            </a:r>
          </a:p>
        </p:txBody>
      </p:sp>
      <p:sp>
        <p:nvSpPr>
          <p:cNvPr id="13" name="Title 1">
            <a:extLst>
              <a:ext uri="{FF2B5EF4-FFF2-40B4-BE49-F238E27FC236}">
                <a16:creationId xmlns:a16="http://schemas.microsoft.com/office/drawing/2014/main" id="{19F72091-D1DE-4590-875A-3AAB6188A537}"/>
              </a:ext>
            </a:extLst>
          </p:cNvPr>
          <p:cNvSpPr txBox="1">
            <a:spLocks/>
          </p:cNvSpPr>
          <p:nvPr/>
        </p:nvSpPr>
        <p:spPr>
          <a:xfrm>
            <a:off x="5356267" y="4000111"/>
            <a:ext cx="943804" cy="6146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400" dirty="0"/>
              <a:t>LEFT</a:t>
            </a:r>
          </a:p>
        </p:txBody>
      </p:sp>
      <p:sp>
        <p:nvSpPr>
          <p:cNvPr id="14" name="Title 1">
            <a:extLst>
              <a:ext uri="{FF2B5EF4-FFF2-40B4-BE49-F238E27FC236}">
                <a16:creationId xmlns:a16="http://schemas.microsoft.com/office/drawing/2014/main" id="{8407A3A5-3115-4657-99C2-F50C16ADB725}"/>
              </a:ext>
            </a:extLst>
          </p:cNvPr>
          <p:cNvSpPr txBox="1">
            <a:spLocks/>
          </p:cNvSpPr>
          <p:nvPr/>
        </p:nvSpPr>
        <p:spPr>
          <a:xfrm>
            <a:off x="8761585" y="4000111"/>
            <a:ext cx="1436475" cy="6668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400" dirty="0"/>
              <a:t>RIGHT</a:t>
            </a:r>
          </a:p>
        </p:txBody>
      </p:sp>
    </p:spTree>
    <p:extLst>
      <p:ext uri="{BB962C8B-B14F-4D97-AF65-F5344CB8AC3E}">
        <p14:creationId xmlns:p14="http://schemas.microsoft.com/office/powerpoint/2010/main" val="650858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75900" y="637563"/>
            <a:ext cx="8640201" cy="3070370"/>
          </a:xfrm>
        </p:spPr>
        <p:txBody>
          <a:bodyPr vert="horz" lIns="91440" tIns="45720" rIns="91440" bIns="45720" rtlCol="0" anchor="b">
            <a:normAutofit/>
          </a:bodyPr>
          <a:lstStyle/>
          <a:p>
            <a:pPr algn="ctr">
              <a:lnSpc>
                <a:spcPct val="85000"/>
              </a:lnSpc>
            </a:pPr>
            <a:r>
              <a:rPr lang="en-US" sz="4000" b="1" cap="all" dirty="0">
                <a:solidFill>
                  <a:schemeClr val="tx1"/>
                </a:solidFill>
              </a:rPr>
              <a:t>Column 2: Pedestrian safety</a:t>
            </a:r>
          </a:p>
        </p:txBody>
      </p:sp>
    </p:spTree>
    <p:extLst>
      <p:ext uri="{BB962C8B-B14F-4D97-AF65-F5344CB8AC3E}">
        <p14:creationId xmlns:p14="http://schemas.microsoft.com/office/powerpoint/2010/main" val="199372081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221573"/>
            <a:ext cx="8610600" cy="1293028"/>
          </a:xfrm>
        </p:spPr>
        <p:txBody>
          <a:bodyPr>
            <a:normAutofit fontScale="90000"/>
          </a:bodyPr>
          <a:lstStyle/>
          <a:p>
            <a:pPr algn="ctr"/>
            <a:r>
              <a:rPr lang="en-US" dirty="0"/>
              <a:t>TRUE/FALSE: It is safe to wear headphones while walking</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200</a:t>
            </a:r>
          </a:p>
        </p:txBody>
      </p:sp>
    </p:spTree>
    <p:extLst>
      <p:ext uri="{BB962C8B-B14F-4D97-AF65-F5344CB8AC3E}">
        <p14:creationId xmlns:p14="http://schemas.microsoft.com/office/powerpoint/2010/main" val="1279040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76" y="2458703"/>
            <a:ext cx="8610600" cy="1293028"/>
          </a:xfrm>
        </p:spPr>
        <p:txBody>
          <a:bodyPr/>
          <a:lstStyle/>
          <a:p>
            <a:pPr algn="ctr"/>
            <a:r>
              <a:rPr lang="en-US" dirty="0"/>
              <a:t>FALSE</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4" name="Graphic 3" descr="Headphones">
            <a:extLst>
              <a:ext uri="{FF2B5EF4-FFF2-40B4-BE49-F238E27FC236}">
                <a16:creationId xmlns:a16="http://schemas.microsoft.com/office/drawing/2014/main" id="{0B9B069C-5E07-4ED5-B21D-39A87BE17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1075" y="4206882"/>
            <a:ext cx="1371600" cy="1371600"/>
          </a:xfrm>
          <a:prstGeom prst="rect">
            <a:avLst/>
          </a:prstGeom>
        </p:spPr>
      </p:pic>
      <p:sp>
        <p:nvSpPr>
          <p:cNvPr id="5" name="&quot;Not Allowed&quot; Symbol 4">
            <a:extLst>
              <a:ext uri="{FF2B5EF4-FFF2-40B4-BE49-F238E27FC236}">
                <a16:creationId xmlns:a16="http://schemas.microsoft.com/office/drawing/2014/main" id="{DF238F94-D01A-497A-B0C9-038C0407EB57}"/>
              </a:ext>
            </a:extLst>
          </p:cNvPr>
          <p:cNvSpPr/>
          <p:nvPr/>
        </p:nvSpPr>
        <p:spPr>
          <a:xfrm>
            <a:off x="4545397" y="3526051"/>
            <a:ext cx="2782957" cy="2733261"/>
          </a:xfrm>
          <a:prstGeom prst="noSmoking">
            <a:avLst>
              <a:gd name="adj" fmla="val 83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48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02255"/>
            <a:ext cx="8610600" cy="1293028"/>
          </a:xfrm>
        </p:spPr>
        <p:txBody>
          <a:bodyPr>
            <a:normAutofit fontScale="90000"/>
          </a:bodyPr>
          <a:lstStyle/>
          <a:p>
            <a:pPr algn="ctr"/>
            <a:r>
              <a:rPr lang="en-US" dirty="0"/>
              <a:t>When you are in a parking lot, on a sidewalk, or crossing the street, should you be walking or running?</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400</a:t>
            </a:r>
          </a:p>
        </p:txBody>
      </p:sp>
    </p:spTree>
    <p:extLst>
      <p:ext uri="{BB962C8B-B14F-4D97-AF65-F5344CB8AC3E}">
        <p14:creationId xmlns:p14="http://schemas.microsoft.com/office/powerpoint/2010/main" val="143695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258" y="2270444"/>
            <a:ext cx="8610600" cy="1293028"/>
          </a:xfrm>
        </p:spPr>
        <p:txBody>
          <a:bodyPr/>
          <a:lstStyle/>
          <a:p>
            <a:pPr algn="ctr"/>
            <a:r>
              <a:rPr lang="en-US"/>
              <a:t>Walking</a:t>
            </a:r>
            <a:endParaRPr lang="en-US" dirty="0"/>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Graphic 4" descr="Walk">
            <a:extLst>
              <a:ext uri="{FF2B5EF4-FFF2-40B4-BE49-F238E27FC236}">
                <a16:creationId xmlns:a16="http://schemas.microsoft.com/office/drawing/2014/main" id="{EFB6D072-5184-4E3E-B4B6-95F9597CB5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0154" y="4148368"/>
            <a:ext cx="1293027" cy="1293027"/>
          </a:xfrm>
          <a:prstGeom prst="rect">
            <a:avLst/>
          </a:prstGeom>
        </p:spPr>
      </p:pic>
      <p:pic>
        <p:nvPicPr>
          <p:cNvPr id="7" name="Graphic 6" descr="Run">
            <a:extLst>
              <a:ext uri="{FF2B5EF4-FFF2-40B4-BE49-F238E27FC236}">
                <a16:creationId xmlns:a16="http://schemas.microsoft.com/office/drawing/2014/main" id="{8F8E1B2E-B93C-4CAD-A57B-1F1160F705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48849" y="4148369"/>
            <a:ext cx="1293027" cy="1293027"/>
          </a:xfrm>
          <a:prstGeom prst="rect">
            <a:avLst/>
          </a:prstGeom>
        </p:spPr>
      </p:pic>
      <p:sp>
        <p:nvSpPr>
          <p:cNvPr id="8" name="&quot;Not Allowed&quot; Symbol 7">
            <a:extLst>
              <a:ext uri="{FF2B5EF4-FFF2-40B4-BE49-F238E27FC236}">
                <a16:creationId xmlns:a16="http://schemas.microsoft.com/office/drawing/2014/main" id="{7A757796-FA5D-4817-8D3A-4D78662E8510}"/>
              </a:ext>
            </a:extLst>
          </p:cNvPr>
          <p:cNvSpPr/>
          <p:nvPr/>
        </p:nvSpPr>
        <p:spPr>
          <a:xfrm>
            <a:off x="6702667" y="3518892"/>
            <a:ext cx="2570922" cy="2551984"/>
          </a:xfrm>
          <a:prstGeom prst="noSmoking">
            <a:avLst>
              <a:gd name="adj" fmla="val 75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descr="Checkmark">
            <a:extLst>
              <a:ext uri="{FF2B5EF4-FFF2-40B4-BE49-F238E27FC236}">
                <a16:creationId xmlns:a16="http://schemas.microsoft.com/office/drawing/2014/main" id="{CB3FB53C-C154-424A-BE0E-6E9D703F7F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36421">
            <a:off x="2676334" y="3610125"/>
            <a:ext cx="2113755" cy="2113755"/>
          </a:xfrm>
          <a:prstGeom prst="rect">
            <a:avLst/>
          </a:prstGeom>
        </p:spPr>
      </p:pic>
    </p:spTree>
    <p:extLst>
      <p:ext uri="{BB962C8B-B14F-4D97-AF65-F5344CB8AC3E}">
        <p14:creationId xmlns:p14="http://schemas.microsoft.com/office/powerpoint/2010/main" val="197945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463620"/>
            <a:ext cx="8610600" cy="1293028"/>
          </a:xfrm>
        </p:spPr>
        <p:txBody>
          <a:bodyPr>
            <a:normAutofit fontScale="90000"/>
          </a:bodyPr>
          <a:lstStyle/>
          <a:p>
            <a:pPr algn="ctr"/>
            <a:r>
              <a:rPr lang="en-US" dirty="0"/>
              <a:t>What should you do if you drop something while crossing the street?</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600</a:t>
            </a:r>
          </a:p>
        </p:txBody>
      </p:sp>
    </p:spTree>
    <p:extLst>
      <p:ext uri="{BB962C8B-B14F-4D97-AF65-F5344CB8AC3E}">
        <p14:creationId xmlns:p14="http://schemas.microsoft.com/office/powerpoint/2010/main" val="37469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504" y="166254"/>
            <a:ext cx="2101932" cy="1151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Signs, Lines, and Signals</a:t>
            </a:r>
          </a:p>
        </p:txBody>
      </p:sp>
      <p:sp>
        <p:nvSpPr>
          <p:cNvPr id="3" name="Rectangle 2"/>
          <p:cNvSpPr/>
          <p:nvPr/>
        </p:nvSpPr>
        <p:spPr>
          <a:xfrm>
            <a:off x="9852560" y="166254"/>
            <a:ext cx="2101932" cy="1151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Fun Facts</a:t>
            </a:r>
            <a:r>
              <a:rPr lang="en-US" sz="2400"/>
              <a:t> </a:t>
            </a:r>
            <a:endParaRPr lang="en-US" sz="2400" dirty="0"/>
          </a:p>
        </p:txBody>
      </p:sp>
      <p:sp>
        <p:nvSpPr>
          <p:cNvPr id="4" name="Rectangle 3"/>
          <p:cNvSpPr/>
          <p:nvPr/>
        </p:nvSpPr>
        <p:spPr>
          <a:xfrm>
            <a:off x="7425046" y="166254"/>
            <a:ext cx="2101932" cy="1151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Let’s Talk Numbers</a:t>
            </a:r>
          </a:p>
        </p:txBody>
      </p:sp>
      <p:sp>
        <p:nvSpPr>
          <p:cNvPr id="5" name="Rectangle 4"/>
          <p:cNvSpPr/>
          <p:nvPr/>
        </p:nvSpPr>
        <p:spPr>
          <a:xfrm>
            <a:off x="4997532" y="166254"/>
            <a:ext cx="2101932" cy="1151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Bike Safety</a:t>
            </a:r>
          </a:p>
        </p:txBody>
      </p:sp>
      <p:sp>
        <p:nvSpPr>
          <p:cNvPr id="6" name="Rectangle 5"/>
          <p:cNvSpPr/>
          <p:nvPr/>
        </p:nvSpPr>
        <p:spPr>
          <a:xfrm>
            <a:off x="2570018" y="166254"/>
            <a:ext cx="2101932" cy="1151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Pedestrian</a:t>
            </a:r>
            <a:r>
              <a:rPr lang="en-US" sz="2400" dirty="0"/>
              <a:t> </a:t>
            </a:r>
            <a:r>
              <a:rPr lang="en-US" sz="2400" b="1" dirty="0"/>
              <a:t>Safety</a:t>
            </a:r>
          </a:p>
        </p:txBody>
      </p:sp>
      <p:sp>
        <p:nvSpPr>
          <p:cNvPr id="7" name="Rectangle 6">
            <a:hlinkClick r:id="rId2" action="ppaction://hlinksldjump"/>
          </p:cNvPr>
          <p:cNvSpPr/>
          <p:nvPr/>
        </p:nvSpPr>
        <p:spPr>
          <a:xfrm>
            <a:off x="142504" y="1582384"/>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200</a:t>
            </a:r>
          </a:p>
        </p:txBody>
      </p:sp>
      <p:sp>
        <p:nvSpPr>
          <p:cNvPr id="12" name="Rectangle 11">
            <a:hlinkClick r:id="rId3" action="ppaction://hlinksldjump"/>
          </p:cNvPr>
          <p:cNvSpPr/>
          <p:nvPr/>
        </p:nvSpPr>
        <p:spPr>
          <a:xfrm>
            <a:off x="142504" y="4833253"/>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800</a:t>
            </a:r>
          </a:p>
        </p:txBody>
      </p:sp>
      <p:sp>
        <p:nvSpPr>
          <p:cNvPr id="13" name="Rectangle 12">
            <a:hlinkClick r:id="rId4" action="ppaction://hlinksldjump"/>
          </p:cNvPr>
          <p:cNvSpPr/>
          <p:nvPr/>
        </p:nvSpPr>
        <p:spPr>
          <a:xfrm>
            <a:off x="142504" y="3749630"/>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600</a:t>
            </a:r>
          </a:p>
        </p:txBody>
      </p:sp>
      <p:sp>
        <p:nvSpPr>
          <p:cNvPr id="14" name="Rectangle 13">
            <a:hlinkClick r:id="rId5" action="ppaction://hlinksldjump"/>
          </p:cNvPr>
          <p:cNvSpPr/>
          <p:nvPr/>
        </p:nvSpPr>
        <p:spPr>
          <a:xfrm>
            <a:off x="142504" y="2666007"/>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400</a:t>
            </a:r>
          </a:p>
        </p:txBody>
      </p:sp>
      <p:sp>
        <p:nvSpPr>
          <p:cNvPr id="15" name="Rectangle 14">
            <a:hlinkClick r:id="rId6" action="ppaction://hlinksldjump"/>
          </p:cNvPr>
          <p:cNvSpPr/>
          <p:nvPr/>
        </p:nvSpPr>
        <p:spPr>
          <a:xfrm>
            <a:off x="142504" y="5916876"/>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1000</a:t>
            </a:r>
          </a:p>
        </p:txBody>
      </p:sp>
      <p:sp>
        <p:nvSpPr>
          <p:cNvPr id="16" name="Rectangle 15">
            <a:hlinkClick r:id="rId7" action="ppaction://hlinksldjump"/>
          </p:cNvPr>
          <p:cNvSpPr/>
          <p:nvPr/>
        </p:nvSpPr>
        <p:spPr>
          <a:xfrm>
            <a:off x="2570018" y="2666007"/>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400</a:t>
            </a:r>
          </a:p>
        </p:txBody>
      </p:sp>
      <p:sp>
        <p:nvSpPr>
          <p:cNvPr id="17" name="Rectangle 16">
            <a:hlinkClick r:id="rId8" action="ppaction://hlinksldjump"/>
          </p:cNvPr>
          <p:cNvSpPr/>
          <p:nvPr/>
        </p:nvSpPr>
        <p:spPr>
          <a:xfrm>
            <a:off x="9852560" y="1582382"/>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200</a:t>
            </a:r>
          </a:p>
        </p:txBody>
      </p:sp>
      <p:sp>
        <p:nvSpPr>
          <p:cNvPr id="18" name="Rectangle 17">
            <a:hlinkClick r:id="rId9" action="ppaction://hlinksldjump"/>
          </p:cNvPr>
          <p:cNvSpPr/>
          <p:nvPr/>
        </p:nvSpPr>
        <p:spPr>
          <a:xfrm>
            <a:off x="7425046" y="1582382"/>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200</a:t>
            </a:r>
          </a:p>
        </p:txBody>
      </p:sp>
      <p:sp>
        <p:nvSpPr>
          <p:cNvPr id="19" name="Rectangle 18">
            <a:hlinkClick r:id="rId10" action="ppaction://hlinksldjump"/>
          </p:cNvPr>
          <p:cNvSpPr/>
          <p:nvPr/>
        </p:nvSpPr>
        <p:spPr>
          <a:xfrm>
            <a:off x="4997532" y="1582382"/>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200</a:t>
            </a:r>
          </a:p>
        </p:txBody>
      </p:sp>
      <p:sp>
        <p:nvSpPr>
          <p:cNvPr id="20" name="Rectangle 19">
            <a:hlinkClick r:id="rId11" action="ppaction://hlinksldjump"/>
          </p:cNvPr>
          <p:cNvSpPr/>
          <p:nvPr/>
        </p:nvSpPr>
        <p:spPr>
          <a:xfrm>
            <a:off x="2570018" y="1582382"/>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200</a:t>
            </a:r>
          </a:p>
        </p:txBody>
      </p:sp>
      <p:sp>
        <p:nvSpPr>
          <p:cNvPr id="21" name="Rectangle 20">
            <a:hlinkClick r:id="rId12" action="ppaction://hlinksldjump"/>
          </p:cNvPr>
          <p:cNvSpPr/>
          <p:nvPr/>
        </p:nvSpPr>
        <p:spPr>
          <a:xfrm>
            <a:off x="4997532" y="4840669"/>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800</a:t>
            </a:r>
          </a:p>
        </p:txBody>
      </p:sp>
      <p:sp>
        <p:nvSpPr>
          <p:cNvPr id="22" name="Rectangle 21">
            <a:hlinkClick r:id="rId13" action="ppaction://hlinksldjump"/>
          </p:cNvPr>
          <p:cNvSpPr/>
          <p:nvPr/>
        </p:nvSpPr>
        <p:spPr>
          <a:xfrm>
            <a:off x="2570018" y="5916876"/>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1000</a:t>
            </a:r>
          </a:p>
        </p:txBody>
      </p:sp>
      <p:sp>
        <p:nvSpPr>
          <p:cNvPr id="23" name="Rectangle 22">
            <a:hlinkClick r:id="rId14" action="ppaction://hlinksldjump"/>
          </p:cNvPr>
          <p:cNvSpPr/>
          <p:nvPr/>
        </p:nvSpPr>
        <p:spPr>
          <a:xfrm>
            <a:off x="2570018" y="4833253"/>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800</a:t>
            </a:r>
          </a:p>
        </p:txBody>
      </p:sp>
      <p:sp>
        <p:nvSpPr>
          <p:cNvPr id="24" name="Rectangle 23">
            <a:hlinkClick r:id="rId15" action="ppaction://hlinksldjump"/>
          </p:cNvPr>
          <p:cNvSpPr/>
          <p:nvPr/>
        </p:nvSpPr>
        <p:spPr>
          <a:xfrm>
            <a:off x="9852560" y="3739484"/>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600</a:t>
            </a:r>
          </a:p>
        </p:txBody>
      </p:sp>
      <p:sp>
        <p:nvSpPr>
          <p:cNvPr id="25" name="Rectangle 24">
            <a:hlinkClick r:id="rId16" action="ppaction://hlinksldjump"/>
          </p:cNvPr>
          <p:cNvSpPr/>
          <p:nvPr/>
        </p:nvSpPr>
        <p:spPr>
          <a:xfrm>
            <a:off x="7425046" y="3744671"/>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600</a:t>
            </a:r>
          </a:p>
        </p:txBody>
      </p:sp>
      <p:sp>
        <p:nvSpPr>
          <p:cNvPr id="26" name="Rectangle 25">
            <a:hlinkClick r:id="rId17" action="ppaction://hlinksldjump"/>
          </p:cNvPr>
          <p:cNvSpPr/>
          <p:nvPr/>
        </p:nvSpPr>
        <p:spPr>
          <a:xfrm>
            <a:off x="9852560" y="2638300"/>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400</a:t>
            </a:r>
          </a:p>
        </p:txBody>
      </p:sp>
      <p:sp>
        <p:nvSpPr>
          <p:cNvPr id="27" name="Rectangle 26">
            <a:hlinkClick r:id="rId18" action="ppaction://hlinksldjump"/>
          </p:cNvPr>
          <p:cNvSpPr/>
          <p:nvPr/>
        </p:nvSpPr>
        <p:spPr>
          <a:xfrm>
            <a:off x="4997532" y="3753338"/>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600</a:t>
            </a:r>
          </a:p>
        </p:txBody>
      </p:sp>
      <p:sp>
        <p:nvSpPr>
          <p:cNvPr id="28" name="Rectangle 27">
            <a:hlinkClick r:id="rId19" action="ppaction://hlinksldjump"/>
          </p:cNvPr>
          <p:cNvSpPr/>
          <p:nvPr/>
        </p:nvSpPr>
        <p:spPr>
          <a:xfrm>
            <a:off x="2570018" y="3745669"/>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600</a:t>
            </a:r>
          </a:p>
        </p:txBody>
      </p:sp>
      <p:sp>
        <p:nvSpPr>
          <p:cNvPr id="29" name="Rectangle 28">
            <a:hlinkClick r:id="rId20" action="ppaction://hlinksldjump"/>
          </p:cNvPr>
          <p:cNvSpPr/>
          <p:nvPr/>
        </p:nvSpPr>
        <p:spPr>
          <a:xfrm>
            <a:off x="7425046" y="2666007"/>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400</a:t>
            </a:r>
          </a:p>
        </p:txBody>
      </p:sp>
      <p:sp>
        <p:nvSpPr>
          <p:cNvPr id="30" name="Rectangle 29">
            <a:hlinkClick r:id="rId21" action="ppaction://hlinksldjump"/>
          </p:cNvPr>
          <p:cNvSpPr/>
          <p:nvPr/>
        </p:nvSpPr>
        <p:spPr>
          <a:xfrm>
            <a:off x="4997532" y="2666007"/>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400</a:t>
            </a:r>
          </a:p>
        </p:txBody>
      </p:sp>
      <p:sp>
        <p:nvSpPr>
          <p:cNvPr id="31" name="Rectangle 30">
            <a:hlinkClick r:id="rId22" action="ppaction://hlinksldjump"/>
          </p:cNvPr>
          <p:cNvSpPr/>
          <p:nvPr/>
        </p:nvSpPr>
        <p:spPr>
          <a:xfrm>
            <a:off x="7425046" y="5896587"/>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1000</a:t>
            </a:r>
          </a:p>
        </p:txBody>
      </p:sp>
      <p:sp>
        <p:nvSpPr>
          <p:cNvPr id="32" name="Rectangle 31">
            <a:hlinkClick r:id="rId23" action="ppaction://hlinksldjump"/>
          </p:cNvPr>
          <p:cNvSpPr/>
          <p:nvPr/>
        </p:nvSpPr>
        <p:spPr>
          <a:xfrm>
            <a:off x="9852560" y="4818035"/>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800</a:t>
            </a:r>
          </a:p>
        </p:txBody>
      </p:sp>
      <p:sp>
        <p:nvSpPr>
          <p:cNvPr id="33" name="Rectangle 32">
            <a:hlinkClick r:id="rId24" action="ppaction://hlinksldjump"/>
          </p:cNvPr>
          <p:cNvSpPr/>
          <p:nvPr/>
        </p:nvSpPr>
        <p:spPr>
          <a:xfrm>
            <a:off x="7425046" y="4823857"/>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800</a:t>
            </a:r>
          </a:p>
        </p:txBody>
      </p:sp>
      <p:sp>
        <p:nvSpPr>
          <p:cNvPr id="34" name="Rectangle 33">
            <a:hlinkClick r:id="rId25" action="ppaction://hlinksldjump"/>
          </p:cNvPr>
          <p:cNvSpPr/>
          <p:nvPr/>
        </p:nvSpPr>
        <p:spPr>
          <a:xfrm>
            <a:off x="4997532" y="5928000"/>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1000</a:t>
            </a:r>
          </a:p>
        </p:txBody>
      </p:sp>
      <p:sp>
        <p:nvSpPr>
          <p:cNvPr id="35" name="Rectangle 34">
            <a:hlinkClick r:id="rId26" action="ppaction://hlinksldjump"/>
          </p:cNvPr>
          <p:cNvSpPr/>
          <p:nvPr/>
        </p:nvSpPr>
        <p:spPr>
          <a:xfrm>
            <a:off x="9852560" y="5916876"/>
            <a:ext cx="2101932" cy="819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1000</a:t>
            </a:r>
          </a:p>
        </p:txBody>
      </p:sp>
      <p:pic>
        <p:nvPicPr>
          <p:cNvPr id="11" name="Graphic 10" descr="Cycling">
            <a:hlinkClick r:id="rId27" action="ppaction://hlinksldjump"/>
            <a:extLst>
              <a:ext uri="{FF2B5EF4-FFF2-40B4-BE49-F238E27FC236}">
                <a16:creationId xmlns:a16="http://schemas.microsoft.com/office/drawing/2014/main" id="{7AB002FE-628A-473A-8863-866EA099767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584236" y="6250236"/>
            <a:ext cx="607764" cy="607764"/>
          </a:xfrm>
          <a:prstGeom prst="rect">
            <a:avLst/>
          </a:prstGeom>
        </p:spPr>
      </p:pic>
    </p:spTree>
    <p:extLst>
      <p:ext uri="{BB962C8B-B14F-4D97-AF65-F5344CB8AC3E}">
        <p14:creationId xmlns:p14="http://schemas.microsoft.com/office/powerpoint/2010/main" val="1658987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28"/>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3"/>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7" restart="whenNotActive" fill="hold" evtFilter="cancelBubble" nodeType="interactiveSeq">
                <p:stCondLst>
                  <p:cond evt="onClick" delay="0">
                    <p:tgtEl>
                      <p:spTgt spid="22"/>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2" restart="whenNotActive" fill="hold" evtFilter="cancelBubble" nodeType="interactiveSeq">
                <p:stCondLst>
                  <p:cond evt="onClick" delay="0">
                    <p:tgtEl>
                      <p:spTgt spid="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7" restart="whenNotActive" fill="hold" evtFilter="cancelBubble" nodeType="interactiveSeq">
                <p:stCondLst>
                  <p:cond evt="onClick" delay="0">
                    <p:tgtEl>
                      <p:spTgt spid="14"/>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2" restart="whenNotActive" fill="hold" evtFilter="cancelBubble" nodeType="interactiveSeq">
                <p:stCondLst>
                  <p:cond evt="onClick" delay="0">
                    <p:tgtEl>
                      <p:spTgt spid="13"/>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7" restart="whenNotActive" fill="hold" evtFilter="cancelBubble" nodeType="interactiveSeq">
                <p:stCondLst>
                  <p:cond evt="onClick" delay="0">
                    <p:tgtEl>
                      <p:spTgt spid="12"/>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grpId="0" nodeType="clickEffect">
                                  <p:stCondLst>
                                    <p:cond delay="0"/>
                                  </p:stCondLst>
                                  <p:childTnLst>
                                    <p:set>
                                      <p:cBhvr>
                                        <p:cTn id="12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22" restart="whenNotActive" fill="hold" evtFilter="cancelBubble" nodeType="interactiveSeq">
                <p:stCondLst>
                  <p:cond evt="onClick" delay="0">
                    <p:tgtEl>
                      <p:spTgt spid="15"/>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553" y="2593173"/>
            <a:ext cx="8610600" cy="1293028"/>
          </a:xfrm>
        </p:spPr>
        <p:txBody>
          <a:bodyPr>
            <a:normAutofit fontScale="90000"/>
          </a:bodyPr>
          <a:lstStyle/>
          <a:p>
            <a:pPr algn="ctr"/>
            <a:r>
              <a:rPr lang="en-US" dirty="0"/>
              <a:t>Leave it and wait until it’s safe to go back for it</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Picture 4" descr="A person that is standing in the grass&#10;&#10;Description automatically generated">
            <a:extLst>
              <a:ext uri="{FF2B5EF4-FFF2-40B4-BE49-F238E27FC236}">
                <a16:creationId xmlns:a16="http://schemas.microsoft.com/office/drawing/2014/main" id="{31D9E17B-1010-444E-AA85-FA9F0CD101AC}"/>
              </a:ext>
            </a:extLst>
          </p:cNvPr>
          <p:cNvPicPr>
            <a:picLocks noChangeAspect="1"/>
          </p:cNvPicPr>
          <p:nvPr/>
        </p:nvPicPr>
        <p:blipFill rotWithShape="1">
          <a:blip r:embed="rId4"/>
          <a:srcRect l="16297" r="7037" b="29963"/>
          <a:stretch/>
        </p:blipFill>
        <p:spPr>
          <a:xfrm>
            <a:off x="7133177" y="3429000"/>
            <a:ext cx="2462420" cy="2999305"/>
          </a:xfrm>
          <a:prstGeom prst="rect">
            <a:avLst/>
          </a:prstGeom>
        </p:spPr>
      </p:pic>
    </p:spTree>
    <p:extLst>
      <p:ext uri="{BB962C8B-B14F-4D97-AF65-F5344CB8AC3E}">
        <p14:creationId xmlns:p14="http://schemas.microsoft.com/office/powerpoint/2010/main" val="1426692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78" y="347235"/>
            <a:ext cx="10901374" cy="2615581"/>
          </a:xfrm>
        </p:spPr>
        <p:txBody>
          <a:bodyPr>
            <a:normAutofit/>
          </a:bodyPr>
          <a:lstStyle/>
          <a:p>
            <a:pPr algn="ctr"/>
            <a:r>
              <a:rPr lang="en-US" sz="3200" dirty="0"/>
              <a:t>Before you cross the street, which way should you look?</a:t>
            </a:r>
            <a:br>
              <a:rPr lang="en-US" sz="3200" dirty="0"/>
            </a:br>
            <a:r>
              <a:rPr lang="en-US" sz="3200" dirty="0"/>
              <a:t>A) Left</a:t>
            </a:r>
            <a:br>
              <a:rPr lang="en-US" sz="3200" dirty="0"/>
            </a:br>
            <a:r>
              <a:rPr lang="en-US" sz="3200" dirty="0"/>
              <a:t>B) Right</a:t>
            </a:r>
            <a:br>
              <a:rPr lang="en-US" sz="3200" dirty="0"/>
            </a:br>
            <a:r>
              <a:rPr lang="en-US" sz="3200" dirty="0"/>
              <a:t>C) Left and Right</a:t>
            </a:r>
            <a:br>
              <a:rPr lang="en-US" sz="3200" dirty="0"/>
            </a:br>
            <a:r>
              <a:rPr lang="en-US" sz="3200" dirty="0"/>
              <a:t>D) Left, Right, and All Around</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800</a:t>
            </a:r>
          </a:p>
        </p:txBody>
      </p:sp>
    </p:spTree>
    <p:extLst>
      <p:ext uri="{BB962C8B-B14F-4D97-AF65-F5344CB8AC3E}">
        <p14:creationId xmlns:p14="http://schemas.microsoft.com/office/powerpoint/2010/main" val="2117377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871" y="2256997"/>
            <a:ext cx="8610600" cy="1293028"/>
          </a:xfrm>
        </p:spPr>
        <p:txBody>
          <a:bodyPr/>
          <a:lstStyle/>
          <a:p>
            <a:pPr algn="ctr"/>
            <a:r>
              <a:rPr lang="en-US" dirty="0"/>
              <a:t>D) Left, Right, and All Around</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Graphic 4" descr="Line arrow Straight">
            <a:extLst>
              <a:ext uri="{FF2B5EF4-FFF2-40B4-BE49-F238E27FC236}">
                <a16:creationId xmlns:a16="http://schemas.microsoft.com/office/drawing/2014/main" id="{E2874C9E-BFB4-4EB1-8FC0-6669C8ECED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7905" y="3598043"/>
            <a:ext cx="1429708" cy="1429708"/>
          </a:xfrm>
          <a:prstGeom prst="rect">
            <a:avLst/>
          </a:prstGeom>
        </p:spPr>
      </p:pic>
      <p:pic>
        <p:nvPicPr>
          <p:cNvPr id="7" name="Graphic 6" descr="Line arrow Rotate right">
            <a:extLst>
              <a:ext uri="{FF2B5EF4-FFF2-40B4-BE49-F238E27FC236}">
                <a16:creationId xmlns:a16="http://schemas.microsoft.com/office/drawing/2014/main" id="{E86A1DF7-8DCE-42AB-9723-514555166C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6428" y="3598041"/>
            <a:ext cx="1588023" cy="1588023"/>
          </a:xfrm>
          <a:prstGeom prst="rect">
            <a:avLst/>
          </a:prstGeom>
        </p:spPr>
      </p:pic>
      <p:pic>
        <p:nvPicPr>
          <p:cNvPr id="9" name="Graphic 8" descr="Line arrow Straight">
            <a:extLst>
              <a:ext uri="{FF2B5EF4-FFF2-40B4-BE49-F238E27FC236}">
                <a16:creationId xmlns:a16="http://schemas.microsoft.com/office/drawing/2014/main" id="{81CF8096-440A-4D58-B197-8365065FC0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817167" y="3598041"/>
            <a:ext cx="1429708" cy="1429708"/>
          </a:xfrm>
          <a:prstGeom prst="rect">
            <a:avLst/>
          </a:prstGeom>
        </p:spPr>
      </p:pic>
    </p:spTree>
    <p:extLst>
      <p:ext uri="{BB962C8B-B14F-4D97-AF65-F5344CB8AC3E}">
        <p14:creationId xmlns:p14="http://schemas.microsoft.com/office/powerpoint/2010/main" val="856043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7016"/>
            <a:ext cx="10515600" cy="1325563"/>
          </a:xfrm>
        </p:spPr>
        <p:txBody>
          <a:bodyPr>
            <a:normAutofit/>
          </a:bodyPr>
          <a:lstStyle/>
          <a:p>
            <a:pPr algn="ctr"/>
            <a:r>
              <a:rPr lang="en-US" dirty="0"/>
              <a:t>If there is no sidewalk, which side of the road should you walk on?</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499076" y="5564972"/>
            <a:ext cx="12446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1000</a:t>
            </a:r>
          </a:p>
        </p:txBody>
      </p:sp>
    </p:spTree>
    <p:extLst>
      <p:ext uri="{BB962C8B-B14F-4D97-AF65-F5344CB8AC3E}">
        <p14:creationId xmlns:p14="http://schemas.microsoft.com/office/powerpoint/2010/main" val="616137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310785"/>
            <a:ext cx="8610600" cy="1293028"/>
          </a:xfrm>
        </p:spPr>
        <p:txBody>
          <a:bodyPr/>
          <a:lstStyle/>
          <a:p>
            <a:pPr algn="ctr"/>
            <a:r>
              <a:rPr lang="en-US" dirty="0"/>
              <a:t>On the left, facing traffic</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7" name="Picture 6" descr="A sign on the side of a road&#10;&#10;Description automatically generated">
            <a:extLst>
              <a:ext uri="{FF2B5EF4-FFF2-40B4-BE49-F238E27FC236}">
                <a16:creationId xmlns:a16="http://schemas.microsoft.com/office/drawing/2014/main" id="{BB9CF44C-4D1E-4ADE-BF08-5FD3B1E9E958}"/>
              </a:ext>
            </a:extLst>
          </p:cNvPr>
          <p:cNvPicPr>
            <a:picLocks noChangeAspect="1"/>
          </p:cNvPicPr>
          <p:nvPr/>
        </p:nvPicPr>
        <p:blipFill rotWithShape="1">
          <a:blip r:embed="rId3"/>
          <a:srcRect b="44120"/>
          <a:stretch/>
        </p:blipFill>
        <p:spPr>
          <a:xfrm>
            <a:off x="3789129" y="3328809"/>
            <a:ext cx="4537541" cy="3380749"/>
          </a:xfrm>
          <a:prstGeom prst="rect">
            <a:avLst/>
          </a:prstGeom>
        </p:spPr>
      </p:pic>
      <p:sp>
        <p:nvSpPr>
          <p:cNvPr id="8" name="Arrow: Up 7">
            <a:extLst>
              <a:ext uri="{FF2B5EF4-FFF2-40B4-BE49-F238E27FC236}">
                <a16:creationId xmlns:a16="http://schemas.microsoft.com/office/drawing/2014/main" id="{A8F4FC7D-E459-4F60-B021-21F624EA0A0D}"/>
              </a:ext>
            </a:extLst>
          </p:cNvPr>
          <p:cNvSpPr/>
          <p:nvPr/>
        </p:nvSpPr>
        <p:spPr>
          <a:xfrm>
            <a:off x="5724524" y="4510170"/>
            <a:ext cx="666750" cy="174485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142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75900" y="637563"/>
            <a:ext cx="8640201" cy="3070370"/>
          </a:xfrm>
        </p:spPr>
        <p:txBody>
          <a:bodyPr vert="horz" lIns="91440" tIns="45720" rIns="91440" bIns="45720" rtlCol="0" anchor="b">
            <a:normAutofit/>
          </a:bodyPr>
          <a:lstStyle/>
          <a:p>
            <a:pPr algn="ctr">
              <a:lnSpc>
                <a:spcPct val="85000"/>
              </a:lnSpc>
            </a:pPr>
            <a:r>
              <a:rPr lang="en-US" sz="4000" b="1" cap="all" dirty="0">
                <a:solidFill>
                  <a:schemeClr val="tx1"/>
                </a:solidFill>
              </a:rPr>
              <a:t>Column 3: Bike safety</a:t>
            </a:r>
          </a:p>
        </p:txBody>
      </p:sp>
    </p:spTree>
    <p:extLst>
      <p:ext uri="{BB962C8B-B14F-4D97-AF65-F5344CB8AC3E}">
        <p14:creationId xmlns:p14="http://schemas.microsoft.com/office/powerpoint/2010/main" val="52811191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29150"/>
            <a:ext cx="8610600" cy="1293028"/>
          </a:xfrm>
        </p:spPr>
        <p:txBody>
          <a:bodyPr>
            <a:normAutofit fontScale="90000"/>
          </a:bodyPr>
          <a:lstStyle/>
          <a:p>
            <a:pPr algn="ctr"/>
            <a:r>
              <a:rPr lang="en-US" dirty="0"/>
              <a:t>When riding a bike, do you need to stop at STOP signs?</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200</a:t>
            </a:r>
          </a:p>
        </p:txBody>
      </p:sp>
    </p:spTree>
    <p:extLst>
      <p:ext uri="{BB962C8B-B14F-4D97-AF65-F5344CB8AC3E}">
        <p14:creationId xmlns:p14="http://schemas.microsoft.com/office/powerpoint/2010/main" val="1314101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341" y="2378020"/>
            <a:ext cx="8610600" cy="1293028"/>
          </a:xfrm>
        </p:spPr>
        <p:txBody>
          <a:bodyPr/>
          <a:lstStyle/>
          <a:p>
            <a:pPr algn="ctr"/>
            <a:r>
              <a:rPr lang="en-US" b="1" dirty="0"/>
              <a:t>YES</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Picture 4" descr="A sign on the side of a tree&#10;&#10;Description automatically generated">
            <a:extLst>
              <a:ext uri="{FF2B5EF4-FFF2-40B4-BE49-F238E27FC236}">
                <a16:creationId xmlns:a16="http://schemas.microsoft.com/office/drawing/2014/main" id="{0F5D1563-0CD5-4619-95E2-D6BB68F8F1F4}"/>
              </a:ext>
            </a:extLst>
          </p:cNvPr>
          <p:cNvPicPr>
            <a:picLocks noChangeAspect="1"/>
          </p:cNvPicPr>
          <p:nvPr/>
        </p:nvPicPr>
        <p:blipFill rotWithShape="1">
          <a:blip r:embed="rId4"/>
          <a:srcRect l="9901" t="7188" r="10476" b="15011"/>
          <a:stretch/>
        </p:blipFill>
        <p:spPr>
          <a:xfrm>
            <a:off x="781878" y="856421"/>
            <a:ext cx="3949148" cy="5145157"/>
          </a:xfrm>
          <a:prstGeom prst="rect">
            <a:avLst/>
          </a:prstGeom>
        </p:spPr>
      </p:pic>
    </p:spTree>
    <p:extLst>
      <p:ext uri="{BB962C8B-B14F-4D97-AF65-F5344CB8AC3E}">
        <p14:creationId xmlns:p14="http://schemas.microsoft.com/office/powerpoint/2010/main" val="1497202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0" y="0"/>
            <a:ext cx="9481479" cy="2528048"/>
          </a:xfrm>
        </p:spPr>
        <p:txBody>
          <a:bodyPr>
            <a:normAutofit fontScale="90000"/>
          </a:bodyPr>
          <a:lstStyle/>
          <a:p>
            <a:pPr algn="ctr"/>
            <a:r>
              <a:rPr lang="en-US" dirty="0"/>
              <a:t>TRUE or FALSE: It is the law in Massachusetts that anyone under the age of 16 must wear a helmet when on wheels (bicycle, scooter, skateboard, etc.).</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400</a:t>
            </a:r>
          </a:p>
        </p:txBody>
      </p:sp>
      <p:pic>
        <p:nvPicPr>
          <p:cNvPr id="6" name="Picture 5" descr="A group of people walking on a bridge&#10;&#10;Description automatically generated">
            <a:extLst>
              <a:ext uri="{FF2B5EF4-FFF2-40B4-BE49-F238E27FC236}">
                <a16:creationId xmlns:a16="http://schemas.microsoft.com/office/drawing/2014/main" id="{493B2FBA-EB35-4398-8C31-8067D584432A}"/>
              </a:ext>
            </a:extLst>
          </p:cNvPr>
          <p:cNvPicPr>
            <a:picLocks noChangeAspect="1"/>
          </p:cNvPicPr>
          <p:nvPr/>
        </p:nvPicPr>
        <p:blipFill rotWithShape="1">
          <a:blip r:embed="rId2"/>
          <a:srcRect t="21785"/>
          <a:stretch/>
        </p:blipFill>
        <p:spPr>
          <a:xfrm>
            <a:off x="448293" y="2712537"/>
            <a:ext cx="3333309" cy="3476228"/>
          </a:xfrm>
          <a:prstGeom prst="rect">
            <a:avLst/>
          </a:prstGeom>
        </p:spPr>
      </p:pic>
    </p:spTree>
    <p:extLst>
      <p:ext uri="{BB962C8B-B14F-4D97-AF65-F5344CB8AC3E}">
        <p14:creationId xmlns:p14="http://schemas.microsoft.com/office/powerpoint/2010/main" val="412270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391467"/>
            <a:ext cx="8610600" cy="1293028"/>
          </a:xfrm>
        </p:spPr>
        <p:txBody>
          <a:bodyPr/>
          <a:lstStyle/>
          <a:p>
            <a:pPr algn="ctr"/>
            <a:r>
              <a:rPr lang="en-US" dirty="0"/>
              <a:t>TRUE</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2091010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75900" y="637563"/>
            <a:ext cx="8640201" cy="3070370"/>
          </a:xfrm>
        </p:spPr>
        <p:txBody>
          <a:bodyPr vert="horz" lIns="91440" tIns="45720" rIns="91440" bIns="45720" rtlCol="0" anchor="b">
            <a:normAutofit/>
          </a:bodyPr>
          <a:lstStyle/>
          <a:p>
            <a:pPr algn="ctr">
              <a:lnSpc>
                <a:spcPct val="85000"/>
              </a:lnSpc>
            </a:pPr>
            <a:r>
              <a:rPr lang="en-US" sz="4000" b="1" cap="all" dirty="0">
                <a:solidFill>
                  <a:schemeClr val="tx1"/>
                </a:solidFill>
              </a:rPr>
              <a:t>Column 1: Signs and lines and signals</a:t>
            </a:r>
          </a:p>
        </p:txBody>
      </p:sp>
    </p:spTree>
    <p:extLst>
      <p:ext uri="{BB962C8B-B14F-4D97-AF65-F5344CB8AC3E}">
        <p14:creationId xmlns:p14="http://schemas.microsoft.com/office/powerpoint/2010/main" val="175601292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235020"/>
            <a:ext cx="8610600" cy="1293028"/>
          </a:xfrm>
        </p:spPr>
        <p:txBody>
          <a:bodyPr>
            <a:normAutofit fontScale="90000"/>
          </a:bodyPr>
          <a:lstStyle/>
          <a:p>
            <a:pPr algn="ctr"/>
            <a:r>
              <a:rPr lang="en-US" dirty="0"/>
              <a:t>What type of shoes should you wear when riding a bicycle?</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600</a:t>
            </a:r>
          </a:p>
        </p:txBody>
      </p:sp>
    </p:spTree>
    <p:extLst>
      <p:ext uri="{BB962C8B-B14F-4D97-AF65-F5344CB8AC3E}">
        <p14:creationId xmlns:p14="http://schemas.microsoft.com/office/powerpoint/2010/main" val="153678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97338"/>
            <a:ext cx="8610600" cy="1293028"/>
          </a:xfrm>
        </p:spPr>
        <p:txBody>
          <a:bodyPr/>
          <a:lstStyle/>
          <a:p>
            <a:pPr algn="ctr"/>
            <a:r>
              <a:rPr lang="en-US" dirty="0"/>
              <a:t>Closed toed shoes</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Picture 4" descr="A picture containing sitting, pair, laying, lying&#10;&#10;Description automatically generated">
            <a:extLst>
              <a:ext uri="{FF2B5EF4-FFF2-40B4-BE49-F238E27FC236}">
                <a16:creationId xmlns:a16="http://schemas.microsoft.com/office/drawing/2014/main" id="{AA4200C2-CA67-4373-95D6-8E272CDE5525}"/>
              </a:ext>
            </a:extLst>
          </p:cNvPr>
          <p:cNvPicPr>
            <a:picLocks noChangeAspect="1"/>
          </p:cNvPicPr>
          <p:nvPr/>
        </p:nvPicPr>
        <p:blipFill rotWithShape="1">
          <a:blip r:embed="rId4"/>
          <a:srcRect l="6248" t="19562" r="13880" b="9780"/>
          <a:stretch/>
        </p:blipFill>
        <p:spPr>
          <a:xfrm>
            <a:off x="1113182" y="3615949"/>
            <a:ext cx="2054087" cy="2422826"/>
          </a:xfrm>
          <a:prstGeom prst="rect">
            <a:avLst/>
          </a:prstGeom>
        </p:spPr>
      </p:pic>
      <p:pic>
        <p:nvPicPr>
          <p:cNvPr id="7" name="Picture 6" descr="A picture containing outdoor, person, parking, wearing&#10;&#10;Description automatically generated">
            <a:extLst>
              <a:ext uri="{FF2B5EF4-FFF2-40B4-BE49-F238E27FC236}">
                <a16:creationId xmlns:a16="http://schemas.microsoft.com/office/drawing/2014/main" id="{AE973F79-B5EC-411D-8D22-B4FC8B731223}"/>
              </a:ext>
            </a:extLst>
          </p:cNvPr>
          <p:cNvPicPr>
            <a:picLocks noChangeAspect="1"/>
          </p:cNvPicPr>
          <p:nvPr/>
        </p:nvPicPr>
        <p:blipFill>
          <a:blip r:embed="rId5"/>
          <a:stretch>
            <a:fillRect/>
          </a:stretch>
        </p:blipFill>
        <p:spPr>
          <a:xfrm>
            <a:off x="6312007" y="3615949"/>
            <a:ext cx="3432997" cy="2758217"/>
          </a:xfrm>
          <a:prstGeom prst="rect">
            <a:avLst/>
          </a:prstGeom>
        </p:spPr>
      </p:pic>
      <p:sp>
        <p:nvSpPr>
          <p:cNvPr id="8" name="&quot;Not Allowed&quot; Symbol 7">
            <a:extLst>
              <a:ext uri="{FF2B5EF4-FFF2-40B4-BE49-F238E27FC236}">
                <a16:creationId xmlns:a16="http://schemas.microsoft.com/office/drawing/2014/main" id="{3D06B934-CE42-4158-A2FD-FB8E8E6A68F1}"/>
              </a:ext>
            </a:extLst>
          </p:cNvPr>
          <p:cNvSpPr/>
          <p:nvPr/>
        </p:nvSpPr>
        <p:spPr>
          <a:xfrm>
            <a:off x="410817" y="3154017"/>
            <a:ext cx="3578087" cy="3392557"/>
          </a:xfrm>
          <a:prstGeom prst="noSmoking">
            <a:avLst>
              <a:gd name="adj" fmla="val 639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Graphic 8" descr="Checkmark">
            <a:extLst>
              <a:ext uri="{FF2B5EF4-FFF2-40B4-BE49-F238E27FC236}">
                <a16:creationId xmlns:a16="http://schemas.microsoft.com/office/drawing/2014/main" id="{0B67FA38-FB5C-4260-99CF-6E931E4194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736421">
            <a:off x="4235763" y="3931835"/>
            <a:ext cx="2273269" cy="2273269"/>
          </a:xfrm>
          <a:prstGeom prst="rect">
            <a:avLst/>
          </a:prstGeom>
        </p:spPr>
      </p:pic>
    </p:spTree>
    <p:extLst>
      <p:ext uri="{BB962C8B-B14F-4D97-AF65-F5344CB8AC3E}">
        <p14:creationId xmlns:p14="http://schemas.microsoft.com/office/powerpoint/2010/main" val="1097080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42597"/>
            <a:ext cx="8610600" cy="1293028"/>
          </a:xfrm>
        </p:spPr>
        <p:txBody>
          <a:bodyPr>
            <a:normAutofit fontScale="90000"/>
          </a:bodyPr>
          <a:lstStyle/>
          <a:p>
            <a:pPr algn="ctr"/>
            <a:r>
              <a:rPr lang="en-US" dirty="0"/>
              <a:t>On which side of the road should you be riding your bicycle in the United States?</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800</a:t>
            </a:r>
          </a:p>
        </p:txBody>
      </p:sp>
    </p:spTree>
    <p:extLst>
      <p:ext uri="{BB962C8B-B14F-4D97-AF65-F5344CB8AC3E}">
        <p14:creationId xmlns:p14="http://schemas.microsoft.com/office/powerpoint/2010/main" val="1617256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29" y="2445256"/>
            <a:ext cx="8610600" cy="1293028"/>
          </a:xfrm>
        </p:spPr>
        <p:txBody>
          <a:bodyPr/>
          <a:lstStyle/>
          <a:p>
            <a:pPr algn="ctr"/>
            <a:r>
              <a:rPr lang="en-US" dirty="0"/>
              <a:t>On the right, with traffic</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2007800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69491"/>
            <a:ext cx="8610600" cy="1293028"/>
          </a:xfrm>
        </p:spPr>
        <p:txBody>
          <a:bodyPr>
            <a:normAutofit fontScale="90000"/>
          </a:bodyPr>
          <a:lstStyle/>
          <a:p>
            <a:pPr algn="ctr"/>
            <a:r>
              <a:rPr lang="en-US" dirty="0"/>
              <a:t>If you are riding your bike at night, what two types of lights do you need and where do they go?</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499076" y="5564972"/>
            <a:ext cx="12446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1000</a:t>
            </a:r>
          </a:p>
        </p:txBody>
      </p:sp>
    </p:spTree>
    <p:extLst>
      <p:ext uri="{BB962C8B-B14F-4D97-AF65-F5344CB8AC3E}">
        <p14:creationId xmlns:p14="http://schemas.microsoft.com/office/powerpoint/2010/main" val="1381691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976" y="2149421"/>
            <a:ext cx="8610600" cy="1293028"/>
          </a:xfrm>
        </p:spPr>
        <p:txBody>
          <a:bodyPr>
            <a:normAutofit fontScale="90000"/>
          </a:bodyPr>
          <a:lstStyle/>
          <a:p>
            <a:pPr algn="ctr"/>
            <a:r>
              <a:rPr lang="en-US" dirty="0"/>
              <a:t>1. White light in the front</a:t>
            </a:r>
            <a:br>
              <a:rPr lang="en-US" dirty="0"/>
            </a:br>
            <a:r>
              <a:rPr lang="en-US" dirty="0"/>
              <a:t>2. Red light/reflector in the back</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Picture 4" descr="A picture containing indoor, bicycle, sitting, motorcycle&#10;&#10;Description automatically generated">
            <a:extLst>
              <a:ext uri="{FF2B5EF4-FFF2-40B4-BE49-F238E27FC236}">
                <a16:creationId xmlns:a16="http://schemas.microsoft.com/office/drawing/2014/main" id="{FE7CFB2D-AD63-4D74-A302-5408DD0CD64B}"/>
              </a:ext>
            </a:extLst>
          </p:cNvPr>
          <p:cNvPicPr>
            <a:picLocks noChangeAspect="1"/>
          </p:cNvPicPr>
          <p:nvPr/>
        </p:nvPicPr>
        <p:blipFill>
          <a:blip r:embed="rId4"/>
          <a:stretch>
            <a:fillRect/>
          </a:stretch>
        </p:blipFill>
        <p:spPr>
          <a:xfrm>
            <a:off x="265043" y="3551032"/>
            <a:ext cx="3937080" cy="2952810"/>
          </a:xfrm>
          <a:prstGeom prst="rect">
            <a:avLst/>
          </a:prstGeom>
        </p:spPr>
      </p:pic>
      <p:pic>
        <p:nvPicPr>
          <p:cNvPr id="7" name="Picture 6" descr="A picture containing bicycle, sitting, chair, table&#10;&#10;Description automatically generated">
            <a:extLst>
              <a:ext uri="{FF2B5EF4-FFF2-40B4-BE49-F238E27FC236}">
                <a16:creationId xmlns:a16="http://schemas.microsoft.com/office/drawing/2014/main" id="{089FE3AD-67B2-4A80-812F-E59D7C81B756}"/>
              </a:ext>
            </a:extLst>
          </p:cNvPr>
          <p:cNvPicPr>
            <a:picLocks noChangeAspect="1"/>
          </p:cNvPicPr>
          <p:nvPr/>
        </p:nvPicPr>
        <p:blipFill>
          <a:blip r:embed="rId5"/>
          <a:stretch>
            <a:fillRect/>
          </a:stretch>
        </p:blipFill>
        <p:spPr>
          <a:xfrm>
            <a:off x="5088007" y="3551032"/>
            <a:ext cx="2212285" cy="2949713"/>
          </a:xfrm>
          <a:prstGeom prst="rect">
            <a:avLst/>
          </a:prstGeom>
        </p:spPr>
      </p:pic>
      <p:pic>
        <p:nvPicPr>
          <p:cNvPr id="9" name="Picture 8" descr="A close up of a bicycle&#10;&#10;Description automatically generated">
            <a:extLst>
              <a:ext uri="{FF2B5EF4-FFF2-40B4-BE49-F238E27FC236}">
                <a16:creationId xmlns:a16="http://schemas.microsoft.com/office/drawing/2014/main" id="{CDF45A18-FABB-4F57-A336-1E56CCBA8658}"/>
              </a:ext>
            </a:extLst>
          </p:cNvPr>
          <p:cNvPicPr>
            <a:picLocks noChangeAspect="1"/>
          </p:cNvPicPr>
          <p:nvPr/>
        </p:nvPicPr>
        <p:blipFill>
          <a:blip r:embed="rId6"/>
          <a:stretch>
            <a:fillRect/>
          </a:stretch>
        </p:blipFill>
        <p:spPr>
          <a:xfrm>
            <a:off x="7341016" y="3551031"/>
            <a:ext cx="2212285" cy="2949713"/>
          </a:xfrm>
          <a:prstGeom prst="rect">
            <a:avLst/>
          </a:prstGeom>
        </p:spPr>
      </p:pic>
    </p:spTree>
    <p:extLst>
      <p:ext uri="{BB962C8B-B14F-4D97-AF65-F5344CB8AC3E}">
        <p14:creationId xmlns:p14="http://schemas.microsoft.com/office/powerpoint/2010/main" val="1863805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75900" y="637563"/>
            <a:ext cx="8640201" cy="3070370"/>
          </a:xfrm>
        </p:spPr>
        <p:txBody>
          <a:bodyPr vert="horz" lIns="91440" tIns="45720" rIns="91440" bIns="45720" rtlCol="0" anchor="b">
            <a:normAutofit/>
          </a:bodyPr>
          <a:lstStyle/>
          <a:p>
            <a:pPr algn="ctr">
              <a:lnSpc>
                <a:spcPct val="85000"/>
              </a:lnSpc>
            </a:pPr>
            <a:r>
              <a:rPr lang="en-US" sz="4000" b="1" cap="all" dirty="0">
                <a:solidFill>
                  <a:schemeClr val="tx1"/>
                </a:solidFill>
              </a:rPr>
              <a:t>Column 4: let’s talk numbers</a:t>
            </a:r>
          </a:p>
        </p:txBody>
      </p:sp>
    </p:spTree>
    <p:extLst>
      <p:ext uri="{BB962C8B-B14F-4D97-AF65-F5344CB8AC3E}">
        <p14:creationId xmlns:p14="http://schemas.microsoft.com/office/powerpoint/2010/main" val="71975951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0" y="540327"/>
            <a:ext cx="9126682" cy="2323898"/>
          </a:xfrm>
        </p:spPr>
        <p:txBody>
          <a:bodyPr>
            <a:noAutofit/>
          </a:bodyPr>
          <a:lstStyle/>
          <a:p>
            <a:pPr algn="ctr"/>
            <a:r>
              <a:rPr lang="en-US" sz="3600" dirty="0"/>
              <a:t>What is the speed limit in school zones?</a:t>
            </a:r>
            <a:br>
              <a:rPr lang="en-US" sz="3600" dirty="0"/>
            </a:br>
            <a:r>
              <a:rPr lang="en-US" sz="3600" dirty="0"/>
              <a:t>A) 5 mph</a:t>
            </a:r>
            <a:br>
              <a:rPr lang="en-US" sz="3600" dirty="0"/>
            </a:br>
            <a:r>
              <a:rPr lang="en-US" sz="3600" dirty="0"/>
              <a:t>B) 10 mph </a:t>
            </a:r>
            <a:br>
              <a:rPr lang="en-US" sz="3600" dirty="0"/>
            </a:br>
            <a:r>
              <a:rPr lang="en-US" sz="3600" dirty="0"/>
              <a:t>C) 15 mph</a:t>
            </a:r>
            <a:br>
              <a:rPr lang="en-US" sz="3600" dirty="0"/>
            </a:br>
            <a:r>
              <a:rPr lang="en-US" sz="3600" dirty="0"/>
              <a:t>D) 20 mph</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10"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200</a:t>
            </a:r>
          </a:p>
        </p:txBody>
      </p:sp>
    </p:spTree>
    <p:extLst>
      <p:ext uri="{BB962C8B-B14F-4D97-AF65-F5344CB8AC3E}">
        <p14:creationId xmlns:p14="http://schemas.microsoft.com/office/powerpoint/2010/main" val="1524227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424" y="2310785"/>
            <a:ext cx="8610600" cy="1293028"/>
          </a:xfrm>
        </p:spPr>
        <p:txBody>
          <a:bodyPr>
            <a:normAutofit/>
          </a:bodyPr>
          <a:lstStyle/>
          <a:p>
            <a:pPr algn="ctr"/>
            <a:r>
              <a:rPr lang="en-US" dirty="0"/>
              <a:t>D) 20 mph</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Picture 4" descr="A street sign next to a forest&#10;&#10;Description automatically generated">
            <a:extLst>
              <a:ext uri="{FF2B5EF4-FFF2-40B4-BE49-F238E27FC236}">
                <a16:creationId xmlns:a16="http://schemas.microsoft.com/office/drawing/2014/main" id="{7944D2CE-B7C3-4FF3-8056-F7662C8C014E}"/>
              </a:ext>
            </a:extLst>
          </p:cNvPr>
          <p:cNvPicPr>
            <a:picLocks noChangeAspect="1"/>
          </p:cNvPicPr>
          <p:nvPr/>
        </p:nvPicPr>
        <p:blipFill rotWithShape="1">
          <a:blip r:embed="rId3"/>
          <a:srcRect t="26362"/>
          <a:stretch/>
        </p:blipFill>
        <p:spPr>
          <a:xfrm>
            <a:off x="748127" y="1534580"/>
            <a:ext cx="3161264" cy="4138465"/>
          </a:xfrm>
          <a:prstGeom prst="rect">
            <a:avLst/>
          </a:prstGeom>
        </p:spPr>
      </p:pic>
    </p:spTree>
    <p:extLst>
      <p:ext uri="{BB962C8B-B14F-4D97-AF65-F5344CB8AC3E}">
        <p14:creationId xmlns:p14="http://schemas.microsoft.com/office/powerpoint/2010/main" val="1822701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54" y="704328"/>
            <a:ext cx="10432473" cy="2007280"/>
          </a:xfrm>
        </p:spPr>
        <p:txBody>
          <a:bodyPr>
            <a:noAutofit/>
          </a:bodyPr>
          <a:lstStyle/>
          <a:p>
            <a:pPr algn="ctr"/>
            <a:r>
              <a:rPr lang="en-US" sz="3200" dirty="0"/>
              <a:t>What is the minimal amount of physical activity should you get every day?</a:t>
            </a:r>
            <a:br>
              <a:rPr lang="en-US" sz="3200" dirty="0"/>
            </a:br>
            <a:r>
              <a:rPr lang="en-US" sz="3200" dirty="0"/>
              <a:t>A) 10 minutes</a:t>
            </a:r>
            <a:br>
              <a:rPr lang="en-US" sz="3200" dirty="0"/>
            </a:br>
            <a:r>
              <a:rPr lang="en-US" sz="3200" dirty="0"/>
              <a:t>B) 60 minutes</a:t>
            </a:r>
            <a:br>
              <a:rPr lang="en-US" sz="3200" dirty="0"/>
            </a:br>
            <a:r>
              <a:rPr lang="en-US" sz="3200" dirty="0"/>
              <a:t>C) 90 minutes</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5"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400</a:t>
            </a:r>
          </a:p>
        </p:txBody>
      </p:sp>
      <p:pic>
        <p:nvPicPr>
          <p:cNvPr id="6" name="Graphic 5" descr="Stopwatch">
            <a:extLst>
              <a:ext uri="{FF2B5EF4-FFF2-40B4-BE49-F238E27FC236}">
                <a16:creationId xmlns:a16="http://schemas.microsoft.com/office/drawing/2014/main" id="{3E9017B9-18BB-4769-8BCB-F23451FCB9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4760" y="1163075"/>
            <a:ext cx="1895066" cy="1895066"/>
          </a:xfrm>
          <a:prstGeom prst="rect">
            <a:avLst/>
          </a:prstGeom>
        </p:spPr>
      </p:pic>
    </p:spTree>
    <p:extLst>
      <p:ext uri="{BB962C8B-B14F-4D97-AF65-F5344CB8AC3E}">
        <p14:creationId xmlns:p14="http://schemas.microsoft.com/office/powerpoint/2010/main" val="145774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200</a:t>
            </a:r>
          </a:p>
        </p:txBody>
      </p:sp>
      <p:sp>
        <p:nvSpPr>
          <p:cNvPr id="7" name="Title 1">
            <a:extLst>
              <a:ext uri="{FF2B5EF4-FFF2-40B4-BE49-F238E27FC236}">
                <a16:creationId xmlns:a16="http://schemas.microsoft.com/office/drawing/2014/main" id="{671AD406-3630-41CC-8B46-AED0C522B780}"/>
              </a:ext>
            </a:extLst>
          </p:cNvPr>
          <p:cNvSpPr txBox="1">
            <a:spLocks/>
          </p:cNvSpPr>
          <p:nvPr/>
        </p:nvSpPr>
        <p:spPr>
          <a:xfrm>
            <a:off x="1047750" y="540327"/>
            <a:ext cx="9126682" cy="23238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3600"/>
              <a:t>How many sides does a STOP sign have?</a:t>
            </a:r>
            <a:br>
              <a:rPr lang="en-US" sz="3600"/>
            </a:br>
            <a:r>
              <a:rPr lang="en-US" sz="3600"/>
              <a:t>A) Three</a:t>
            </a:r>
            <a:br>
              <a:rPr lang="en-US" sz="3600"/>
            </a:br>
            <a:r>
              <a:rPr lang="en-US" sz="3600"/>
              <a:t>B) Four </a:t>
            </a:r>
            <a:br>
              <a:rPr lang="en-US" sz="3600"/>
            </a:br>
            <a:r>
              <a:rPr lang="en-US" sz="3600"/>
              <a:t>C) Eight</a:t>
            </a:r>
            <a:br>
              <a:rPr lang="en-US" sz="3600"/>
            </a:br>
            <a:r>
              <a:rPr lang="en-US" sz="3600"/>
              <a:t>D) Ten</a:t>
            </a:r>
            <a:endParaRPr lang="en-US" sz="3600" dirty="0"/>
          </a:p>
        </p:txBody>
      </p:sp>
    </p:spTree>
    <p:extLst>
      <p:ext uri="{BB962C8B-B14F-4D97-AF65-F5344CB8AC3E}">
        <p14:creationId xmlns:p14="http://schemas.microsoft.com/office/powerpoint/2010/main" val="123893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470" y="2458702"/>
            <a:ext cx="8610600" cy="1293028"/>
          </a:xfrm>
        </p:spPr>
        <p:txBody>
          <a:bodyPr/>
          <a:lstStyle/>
          <a:p>
            <a:pPr algn="ctr"/>
            <a:r>
              <a:rPr lang="en-US" dirty="0"/>
              <a:t>B) 60 minutes</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301636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196" y="706582"/>
            <a:ext cx="9523790" cy="1929043"/>
          </a:xfrm>
        </p:spPr>
        <p:txBody>
          <a:bodyPr>
            <a:noAutofit/>
          </a:bodyPr>
          <a:lstStyle/>
          <a:p>
            <a:pPr algn="ctr"/>
            <a:r>
              <a:rPr lang="en-US" sz="3600" dirty="0"/>
              <a:t>After how many years does your helmet expire?</a:t>
            </a:r>
            <a:br>
              <a:rPr lang="en-US" sz="3600" dirty="0"/>
            </a:br>
            <a:r>
              <a:rPr lang="en-US" sz="3600" dirty="0"/>
              <a:t>A) 2 years</a:t>
            </a:r>
            <a:br>
              <a:rPr lang="en-US" sz="3600" dirty="0"/>
            </a:br>
            <a:r>
              <a:rPr lang="en-US" sz="3600" dirty="0"/>
              <a:t>B) 5 years</a:t>
            </a:r>
            <a:br>
              <a:rPr lang="en-US" sz="3600" dirty="0"/>
            </a:br>
            <a:r>
              <a:rPr lang="en-US" sz="3600" dirty="0"/>
              <a:t>C) 10 years</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6"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600</a:t>
            </a:r>
          </a:p>
        </p:txBody>
      </p:sp>
    </p:spTree>
    <p:extLst>
      <p:ext uri="{BB962C8B-B14F-4D97-AF65-F5344CB8AC3E}">
        <p14:creationId xmlns:p14="http://schemas.microsoft.com/office/powerpoint/2010/main" val="1404653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82" y="2310785"/>
            <a:ext cx="8610600" cy="1293028"/>
          </a:xfrm>
        </p:spPr>
        <p:txBody>
          <a:bodyPr/>
          <a:lstStyle/>
          <a:p>
            <a:pPr algn="ctr"/>
            <a:r>
              <a:rPr lang="en-US" dirty="0"/>
              <a:t>B) 5 years</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Picture 4" descr="A picture containing person, holding, hand, phone&#10;&#10;Description automatically generated">
            <a:extLst>
              <a:ext uri="{FF2B5EF4-FFF2-40B4-BE49-F238E27FC236}">
                <a16:creationId xmlns:a16="http://schemas.microsoft.com/office/drawing/2014/main" id="{D3217BD0-F399-442B-86DC-D20FE0E1508D}"/>
              </a:ext>
            </a:extLst>
          </p:cNvPr>
          <p:cNvPicPr>
            <a:picLocks noChangeAspect="1"/>
          </p:cNvPicPr>
          <p:nvPr/>
        </p:nvPicPr>
        <p:blipFill>
          <a:blip r:embed="rId4"/>
          <a:stretch>
            <a:fillRect/>
          </a:stretch>
        </p:blipFill>
        <p:spPr>
          <a:xfrm>
            <a:off x="356980" y="599661"/>
            <a:ext cx="4244009" cy="5658678"/>
          </a:xfrm>
          <a:prstGeom prst="rect">
            <a:avLst/>
          </a:prstGeom>
        </p:spPr>
      </p:pic>
    </p:spTree>
    <p:extLst>
      <p:ext uri="{BB962C8B-B14F-4D97-AF65-F5344CB8AC3E}">
        <p14:creationId xmlns:p14="http://schemas.microsoft.com/office/powerpoint/2010/main" val="816579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529" y="672472"/>
            <a:ext cx="9275123" cy="1997501"/>
          </a:xfrm>
        </p:spPr>
        <p:txBody>
          <a:bodyPr>
            <a:noAutofit/>
          </a:bodyPr>
          <a:lstStyle/>
          <a:p>
            <a:pPr algn="ctr"/>
            <a:r>
              <a:rPr lang="en-US" sz="3600" dirty="0"/>
              <a:t>What is the average walking speed of an adult?</a:t>
            </a:r>
            <a:br>
              <a:rPr lang="en-US" sz="3600" dirty="0"/>
            </a:br>
            <a:r>
              <a:rPr lang="en-US" sz="3600" dirty="0"/>
              <a:t>A) 3 mph</a:t>
            </a:r>
            <a:br>
              <a:rPr lang="en-US" sz="3600" dirty="0"/>
            </a:br>
            <a:r>
              <a:rPr lang="en-US" sz="3600" dirty="0"/>
              <a:t>B) 5 mph</a:t>
            </a:r>
            <a:br>
              <a:rPr lang="en-US" sz="3600" dirty="0"/>
            </a:br>
            <a:r>
              <a:rPr lang="en-US" sz="3600" dirty="0"/>
              <a:t>C) 10 mph</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800</a:t>
            </a:r>
          </a:p>
        </p:txBody>
      </p:sp>
    </p:spTree>
    <p:extLst>
      <p:ext uri="{BB962C8B-B14F-4D97-AF65-F5344CB8AC3E}">
        <p14:creationId xmlns:p14="http://schemas.microsoft.com/office/powerpoint/2010/main" val="997221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318" y="2256997"/>
            <a:ext cx="8610600" cy="1293028"/>
          </a:xfrm>
        </p:spPr>
        <p:txBody>
          <a:bodyPr/>
          <a:lstStyle/>
          <a:p>
            <a:pPr algn="ctr"/>
            <a:r>
              <a:rPr lang="en-US" dirty="0"/>
              <a:t>A) 3 mph</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2015546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665018"/>
            <a:ext cx="8610600" cy="1984054"/>
          </a:xfrm>
        </p:spPr>
        <p:txBody>
          <a:bodyPr>
            <a:noAutofit/>
          </a:bodyPr>
          <a:lstStyle/>
          <a:p>
            <a:pPr algn="ctr"/>
            <a:r>
              <a:rPr lang="en-US" sz="3200" dirty="0"/>
              <a:t>On average, how many steps are in a mile?</a:t>
            </a:r>
            <a:br>
              <a:rPr lang="en-US" sz="3200" dirty="0"/>
            </a:br>
            <a:r>
              <a:rPr lang="en-US" sz="3200" dirty="0"/>
              <a:t>A) 100 steps</a:t>
            </a:r>
            <a:br>
              <a:rPr lang="en-US" sz="3200" dirty="0"/>
            </a:br>
            <a:r>
              <a:rPr lang="en-US" sz="3200" dirty="0"/>
              <a:t>B) 500 steps</a:t>
            </a:r>
            <a:br>
              <a:rPr lang="en-US" sz="3200" dirty="0"/>
            </a:br>
            <a:r>
              <a:rPr lang="en-US" sz="3200" dirty="0"/>
              <a:t>C) 1,000 steps</a:t>
            </a:r>
            <a:br>
              <a:rPr lang="en-US" sz="3200" dirty="0"/>
            </a:br>
            <a:r>
              <a:rPr lang="en-US" sz="3200" dirty="0"/>
              <a:t>D) 2,000 steps</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488058" y="5564972"/>
            <a:ext cx="125564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1000</a:t>
            </a:r>
          </a:p>
        </p:txBody>
      </p:sp>
    </p:spTree>
    <p:extLst>
      <p:ext uri="{BB962C8B-B14F-4D97-AF65-F5344CB8AC3E}">
        <p14:creationId xmlns:p14="http://schemas.microsoft.com/office/powerpoint/2010/main" val="1452357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235" y="2256997"/>
            <a:ext cx="8610600" cy="1293028"/>
          </a:xfrm>
        </p:spPr>
        <p:txBody>
          <a:bodyPr/>
          <a:lstStyle/>
          <a:p>
            <a:pPr algn="ctr"/>
            <a:r>
              <a:rPr lang="en-US" dirty="0"/>
              <a:t>D) 2,000 steps</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Graphic 4" descr="Shoe footprints">
            <a:extLst>
              <a:ext uri="{FF2B5EF4-FFF2-40B4-BE49-F238E27FC236}">
                <a16:creationId xmlns:a16="http://schemas.microsoft.com/office/drawing/2014/main" id="{C748D3B5-5FCE-43C5-98BB-153A533A6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2992" y="4894001"/>
            <a:ext cx="914400" cy="914400"/>
          </a:xfrm>
          <a:prstGeom prst="rect">
            <a:avLst/>
          </a:prstGeom>
        </p:spPr>
      </p:pic>
      <p:pic>
        <p:nvPicPr>
          <p:cNvPr id="6" name="Graphic 5" descr="Shoe footprints">
            <a:extLst>
              <a:ext uri="{FF2B5EF4-FFF2-40B4-BE49-F238E27FC236}">
                <a16:creationId xmlns:a16="http://schemas.microsoft.com/office/drawing/2014/main" id="{13C3B5A0-F532-4656-AC29-CBB8164F31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3635" y="3615210"/>
            <a:ext cx="914400" cy="914400"/>
          </a:xfrm>
          <a:prstGeom prst="rect">
            <a:avLst/>
          </a:prstGeom>
        </p:spPr>
      </p:pic>
      <p:pic>
        <p:nvPicPr>
          <p:cNvPr id="7" name="Graphic 6" descr="Shoe footprints">
            <a:extLst>
              <a:ext uri="{FF2B5EF4-FFF2-40B4-BE49-F238E27FC236}">
                <a16:creationId xmlns:a16="http://schemas.microsoft.com/office/drawing/2014/main" id="{35FDD3EB-330C-4731-84D6-BEBAC3524C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6000" y="2396485"/>
            <a:ext cx="914400" cy="914400"/>
          </a:xfrm>
          <a:prstGeom prst="rect">
            <a:avLst/>
          </a:prstGeom>
        </p:spPr>
      </p:pic>
      <p:pic>
        <p:nvPicPr>
          <p:cNvPr id="8" name="Graphic 7" descr="Shoe footprints">
            <a:extLst>
              <a:ext uri="{FF2B5EF4-FFF2-40B4-BE49-F238E27FC236}">
                <a16:creationId xmlns:a16="http://schemas.microsoft.com/office/drawing/2014/main" id="{DA48F75B-09E9-4B35-9008-26FF100641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1235" y="1342597"/>
            <a:ext cx="914400" cy="914400"/>
          </a:xfrm>
          <a:prstGeom prst="rect">
            <a:avLst/>
          </a:prstGeom>
        </p:spPr>
      </p:pic>
    </p:spTree>
    <p:extLst>
      <p:ext uri="{BB962C8B-B14F-4D97-AF65-F5344CB8AC3E}">
        <p14:creationId xmlns:p14="http://schemas.microsoft.com/office/powerpoint/2010/main" val="1182640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B323FE0-DFB0-4368-A3C2-FC1402A98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E4BCA77F-6A46-46C1-822E-DF8DB6F08D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775900" y="637563"/>
            <a:ext cx="8640201" cy="3070370"/>
          </a:xfrm>
        </p:spPr>
        <p:txBody>
          <a:bodyPr vert="horz" lIns="91440" tIns="45720" rIns="91440" bIns="45720" rtlCol="0" anchor="b">
            <a:normAutofit/>
          </a:bodyPr>
          <a:lstStyle/>
          <a:p>
            <a:pPr algn="ctr">
              <a:lnSpc>
                <a:spcPct val="85000"/>
              </a:lnSpc>
            </a:pPr>
            <a:r>
              <a:rPr lang="en-US" sz="4000" b="1" cap="all" dirty="0">
                <a:solidFill>
                  <a:schemeClr val="tx1"/>
                </a:solidFill>
              </a:rPr>
              <a:t>Column 5: fun facts</a:t>
            </a:r>
          </a:p>
        </p:txBody>
      </p:sp>
    </p:spTree>
    <p:extLst>
      <p:ext uri="{BB962C8B-B14F-4D97-AF65-F5344CB8AC3E}">
        <p14:creationId xmlns:p14="http://schemas.microsoft.com/office/powerpoint/2010/main" val="1944210102"/>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29150"/>
            <a:ext cx="8610600" cy="1293028"/>
          </a:xfrm>
        </p:spPr>
        <p:txBody>
          <a:bodyPr>
            <a:normAutofit fontScale="90000"/>
          </a:bodyPr>
          <a:lstStyle/>
          <a:p>
            <a:pPr algn="ctr"/>
            <a:r>
              <a:rPr lang="en-US" dirty="0"/>
              <a:t>TRUE or FALSE: Research says walking or biking to school will help students do better in school.</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200</a:t>
            </a:r>
          </a:p>
        </p:txBody>
      </p:sp>
    </p:spTree>
    <p:extLst>
      <p:ext uri="{BB962C8B-B14F-4D97-AF65-F5344CB8AC3E}">
        <p14:creationId xmlns:p14="http://schemas.microsoft.com/office/powerpoint/2010/main" val="2145525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471" y="2283891"/>
            <a:ext cx="8610600" cy="1293028"/>
          </a:xfrm>
        </p:spPr>
        <p:txBody>
          <a:bodyPr/>
          <a:lstStyle/>
          <a:p>
            <a:pPr algn="ctr"/>
            <a:r>
              <a:rPr lang="en-US" dirty="0"/>
              <a:t>TRUE</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Graphic 4" descr="Brain in head">
            <a:extLst>
              <a:ext uri="{FF2B5EF4-FFF2-40B4-BE49-F238E27FC236}">
                <a16:creationId xmlns:a16="http://schemas.microsoft.com/office/drawing/2014/main" id="{CA4F87D5-0F0C-4695-8E90-A255983004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0955" y="3429000"/>
            <a:ext cx="1570090" cy="1570090"/>
          </a:xfrm>
          <a:prstGeom prst="rect">
            <a:avLst/>
          </a:prstGeom>
        </p:spPr>
      </p:pic>
    </p:spTree>
    <p:extLst>
      <p:ext uri="{BB962C8B-B14F-4D97-AF65-F5344CB8AC3E}">
        <p14:creationId xmlns:p14="http://schemas.microsoft.com/office/powerpoint/2010/main" val="826243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153" y="2041844"/>
            <a:ext cx="8610600" cy="1293028"/>
          </a:xfrm>
        </p:spPr>
        <p:txBody>
          <a:bodyPr/>
          <a:lstStyle/>
          <a:p>
            <a:pPr algn="ctr"/>
            <a:r>
              <a:rPr lang="en-US" dirty="0"/>
              <a:t>C) Eight</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Picture 4" descr="A stop sign on the side of a road&#10;&#10;Description automatically generated">
            <a:extLst>
              <a:ext uri="{FF2B5EF4-FFF2-40B4-BE49-F238E27FC236}">
                <a16:creationId xmlns:a16="http://schemas.microsoft.com/office/drawing/2014/main" id="{EB480E14-7873-4FA2-908F-9C94EC091460}"/>
              </a:ext>
            </a:extLst>
          </p:cNvPr>
          <p:cNvPicPr>
            <a:picLocks noChangeAspect="1"/>
          </p:cNvPicPr>
          <p:nvPr/>
        </p:nvPicPr>
        <p:blipFill>
          <a:blip r:embed="rId3"/>
          <a:stretch>
            <a:fillRect/>
          </a:stretch>
        </p:blipFill>
        <p:spPr>
          <a:xfrm>
            <a:off x="1994790" y="1032239"/>
            <a:ext cx="2590462" cy="4605266"/>
          </a:xfrm>
          <a:prstGeom prst="rect">
            <a:avLst/>
          </a:prstGeom>
        </p:spPr>
      </p:pic>
    </p:spTree>
    <p:extLst>
      <p:ext uri="{BB962C8B-B14F-4D97-AF65-F5344CB8AC3E}">
        <p14:creationId xmlns:p14="http://schemas.microsoft.com/office/powerpoint/2010/main" val="1679008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69491"/>
            <a:ext cx="8610600" cy="1293028"/>
          </a:xfrm>
        </p:spPr>
        <p:txBody>
          <a:bodyPr>
            <a:normAutofit fontScale="90000"/>
          </a:bodyPr>
          <a:lstStyle/>
          <a:p>
            <a:pPr algn="ctr"/>
            <a:r>
              <a:rPr lang="en-US" dirty="0"/>
              <a:t>What type of clothing should you wear when walking or biking?</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400</a:t>
            </a:r>
          </a:p>
        </p:txBody>
      </p:sp>
    </p:spTree>
    <p:extLst>
      <p:ext uri="{BB962C8B-B14F-4D97-AF65-F5344CB8AC3E}">
        <p14:creationId xmlns:p14="http://schemas.microsoft.com/office/powerpoint/2010/main" val="1722567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024" y="2270444"/>
            <a:ext cx="8610600" cy="1293028"/>
          </a:xfrm>
        </p:spPr>
        <p:txBody>
          <a:bodyPr>
            <a:normAutofit fontScale="90000"/>
          </a:bodyPr>
          <a:lstStyle/>
          <a:p>
            <a:pPr algn="ctr"/>
            <a:r>
              <a:rPr lang="en-US" dirty="0"/>
              <a:t>Bright, Reflective, </a:t>
            </a:r>
            <a:br>
              <a:rPr lang="en-US" dirty="0"/>
            </a:br>
            <a:r>
              <a:rPr lang="en-US" dirty="0"/>
              <a:t>Dress to be Seen</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Picture 4" descr="A picture containing grass, shirt, bag, laying&#10;&#10;Description automatically generated">
            <a:extLst>
              <a:ext uri="{FF2B5EF4-FFF2-40B4-BE49-F238E27FC236}">
                <a16:creationId xmlns:a16="http://schemas.microsoft.com/office/drawing/2014/main" id="{48B994C5-9482-4751-8335-4A8B44EEFEAE}"/>
              </a:ext>
            </a:extLst>
          </p:cNvPr>
          <p:cNvPicPr>
            <a:picLocks noChangeAspect="1"/>
          </p:cNvPicPr>
          <p:nvPr/>
        </p:nvPicPr>
        <p:blipFill rotWithShape="1">
          <a:blip r:embed="rId4"/>
          <a:srcRect l="15243" r="12863"/>
          <a:stretch/>
        </p:blipFill>
        <p:spPr>
          <a:xfrm>
            <a:off x="8227731" y="1857750"/>
            <a:ext cx="3233826" cy="2595494"/>
          </a:xfrm>
          <a:prstGeom prst="rect">
            <a:avLst/>
          </a:prstGeom>
        </p:spPr>
      </p:pic>
      <p:pic>
        <p:nvPicPr>
          <p:cNvPr id="9" name="Picture 8" descr="A person riding on the back of a bicycle&#10;&#10;Description automatically generated">
            <a:extLst>
              <a:ext uri="{FF2B5EF4-FFF2-40B4-BE49-F238E27FC236}">
                <a16:creationId xmlns:a16="http://schemas.microsoft.com/office/drawing/2014/main" id="{6FB2E3E0-C9D2-4D4C-9A85-87BB88839BF5}"/>
              </a:ext>
            </a:extLst>
          </p:cNvPr>
          <p:cNvPicPr>
            <a:picLocks noChangeAspect="1"/>
          </p:cNvPicPr>
          <p:nvPr/>
        </p:nvPicPr>
        <p:blipFill>
          <a:blip r:embed="rId5"/>
          <a:stretch>
            <a:fillRect/>
          </a:stretch>
        </p:blipFill>
        <p:spPr>
          <a:xfrm>
            <a:off x="319463" y="2004175"/>
            <a:ext cx="3233826" cy="3684105"/>
          </a:xfrm>
          <a:prstGeom prst="rect">
            <a:avLst/>
          </a:prstGeom>
        </p:spPr>
      </p:pic>
    </p:spTree>
    <p:extLst>
      <p:ext uri="{BB962C8B-B14F-4D97-AF65-F5344CB8AC3E}">
        <p14:creationId xmlns:p14="http://schemas.microsoft.com/office/powerpoint/2010/main" val="1509095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42597"/>
            <a:ext cx="8610600" cy="1293028"/>
          </a:xfrm>
        </p:spPr>
        <p:txBody>
          <a:bodyPr>
            <a:normAutofit fontScale="90000"/>
          </a:bodyPr>
          <a:lstStyle/>
          <a:p>
            <a:pPr algn="ctr"/>
            <a:r>
              <a:rPr lang="en-US" dirty="0"/>
              <a:t>If you get a crack in your helmet, what should you do?</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600</a:t>
            </a:r>
          </a:p>
        </p:txBody>
      </p:sp>
    </p:spTree>
    <p:extLst>
      <p:ext uri="{BB962C8B-B14F-4D97-AF65-F5344CB8AC3E}">
        <p14:creationId xmlns:p14="http://schemas.microsoft.com/office/powerpoint/2010/main" val="2031521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023" y="2391467"/>
            <a:ext cx="8610600" cy="1293028"/>
          </a:xfrm>
        </p:spPr>
        <p:txBody>
          <a:bodyPr/>
          <a:lstStyle/>
          <a:p>
            <a:pPr algn="ctr"/>
            <a:r>
              <a:rPr lang="en-US" dirty="0"/>
              <a:t>Replace it!</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1026498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47" y="436044"/>
            <a:ext cx="10950505" cy="2663416"/>
          </a:xfrm>
        </p:spPr>
        <p:txBody>
          <a:bodyPr>
            <a:normAutofit/>
          </a:bodyPr>
          <a:lstStyle/>
          <a:p>
            <a:pPr algn="ctr"/>
            <a:r>
              <a:rPr lang="en-US" dirty="0"/>
              <a:t>Who has the right of way on the road? List in order of who gets to go first: Bicycle, Horse, Vehicle, Pedestrian</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800</a:t>
            </a:r>
          </a:p>
        </p:txBody>
      </p:sp>
    </p:spTree>
    <p:extLst>
      <p:ext uri="{BB962C8B-B14F-4D97-AF65-F5344CB8AC3E}">
        <p14:creationId xmlns:p14="http://schemas.microsoft.com/office/powerpoint/2010/main" val="1557116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518" y="2149420"/>
            <a:ext cx="8610600" cy="1293028"/>
          </a:xfrm>
        </p:spPr>
        <p:txBody>
          <a:bodyPr>
            <a:normAutofit/>
          </a:bodyPr>
          <a:lstStyle/>
          <a:p>
            <a:pPr algn="ctr"/>
            <a:r>
              <a:rPr lang="en-US" dirty="0"/>
              <a:t>Horse, Pedestrian, Bicycle, Vehicle</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pic>
        <p:nvPicPr>
          <p:cNvPr id="5" name="Graphic 4" descr="Horse">
            <a:extLst>
              <a:ext uri="{FF2B5EF4-FFF2-40B4-BE49-F238E27FC236}">
                <a16:creationId xmlns:a16="http://schemas.microsoft.com/office/drawing/2014/main" id="{0FA54FBE-DC79-4D76-A3E4-3EB077BF37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4782" y="3775794"/>
            <a:ext cx="914400" cy="914400"/>
          </a:xfrm>
          <a:prstGeom prst="rect">
            <a:avLst/>
          </a:prstGeom>
        </p:spPr>
      </p:pic>
      <p:pic>
        <p:nvPicPr>
          <p:cNvPr id="7" name="Graphic 6" descr="Walk">
            <a:extLst>
              <a:ext uri="{FF2B5EF4-FFF2-40B4-BE49-F238E27FC236}">
                <a16:creationId xmlns:a16="http://schemas.microsoft.com/office/drawing/2014/main" id="{CC1206D9-4CA2-4C6C-8448-8937798914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2366" y="3752603"/>
            <a:ext cx="914400" cy="914400"/>
          </a:xfrm>
          <a:prstGeom prst="rect">
            <a:avLst/>
          </a:prstGeom>
        </p:spPr>
      </p:pic>
      <p:pic>
        <p:nvPicPr>
          <p:cNvPr id="9" name="Graphic 8" descr="Cycling">
            <a:extLst>
              <a:ext uri="{FF2B5EF4-FFF2-40B4-BE49-F238E27FC236}">
                <a16:creationId xmlns:a16="http://schemas.microsoft.com/office/drawing/2014/main" id="{CD1C2C98-5508-4186-A99D-1CBC4EB4F6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1305" y="3752603"/>
            <a:ext cx="914400" cy="914400"/>
          </a:xfrm>
          <a:prstGeom prst="rect">
            <a:avLst/>
          </a:prstGeom>
        </p:spPr>
      </p:pic>
      <p:pic>
        <p:nvPicPr>
          <p:cNvPr id="11" name="Graphic 10" descr="Car">
            <a:extLst>
              <a:ext uri="{FF2B5EF4-FFF2-40B4-BE49-F238E27FC236}">
                <a16:creationId xmlns:a16="http://schemas.microsoft.com/office/drawing/2014/main" id="{5810E019-3F7B-43C3-9C55-1F13F7B8F5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30244" y="3775794"/>
            <a:ext cx="914400" cy="914400"/>
          </a:xfrm>
          <a:prstGeom prst="rect">
            <a:avLst/>
          </a:prstGeom>
        </p:spPr>
      </p:pic>
    </p:spTree>
    <p:extLst>
      <p:ext uri="{BB962C8B-B14F-4D97-AF65-F5344CB8AC3E}">
        <p14:creationId xmlns:p14="http://schemas.microsoft.com/office/powerpoint/2010/main" val="650763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423279"/>
            <a:ext cx="8610600" cy="1293028"/>
          </a:xfrm>
        </p:spPr>
        <p:txBody>
          <a:bodyPr>
            <a:normAutofit fontScale="90000"/>
          </a:bodyPr>
          <a:lstStyle/>
          <a:p>
            <a:pPr algn="ctr"/>
            <a:r>
              <a:rPr lang="en-US" dirty="0"/>
              <a:t>What does ABC stand for during a bike safety check?</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499076" y="5564972"/>
            <a:ext cx="12446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1000</a:t>
            </a:r>
          </a:p>
        </p:txBody>
      </p:sp>
    </p:spTree>
    <p:extLst>
      <p:ext uri="{BB962C8B-B14F-4D97-AF65-F5344CB8AC3E}">
        <p14:creationId xmlns:p14="http://schemas.microsoft.com/office/powerpoint/2010/main" val="1778820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836" y="1907373"/>
            <a:ext cx="8610600" cy="2042554"/>
          </a:xfrm>
        </p:spPr>
        <p:txBody>
          <a:bodyPr>
            <a:normAutofit/>
          </a:bodyPr>
          <a:lstStyle/>
          <a:p>
            <a:pPr algn="ctr"/>
            <a:r>
              <a:rPr lang="en-US" dirty="0"/>
              <a:t>A = Air</a:t>
            </a:r>
            <a:br>
              <a:rPr lang="en-US" dirty="0"/>
            </a:br>
            <a:r>
              <a:rPr lang="en-US" dirty="0"/>
              <a:t>B = Brake</a:t>
            </a:r>
            <a:br>
              <a:rPr lang="en-US" dirty="0"/>
            </a:br>
            <a:r>
              <a:rPr lang="en-US" dirty="0"/>
              <a:t>C = Chain</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714293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992" y="2438794"/>
            <a:ext cx="2932216" cy="1293028"/>
          </a:xfrm>
        </p:spPr>
        <p:txBody>
          <a:bodyPr>
            <a:normAutofit fontScale="90000"/>
          </a:bodyPr>
          <a:lstStyle/>
          <a:p>
            <a:r>
              <a:rPr lang="en-US" dirty="0"/>
              <a:t>Bonus Question</a:t>
            </a:r>
          </a:p>
        </p:txBody>
      </p:sp>
    </p:spTree>
    <p:extLst>
      <p:ext uri="{BB962C8B-B14F-4D97-AF65-F5344CB8AC3E}">
        <p14:creationId xmlns:p14="http://schemas.microsoft.com/office/powerpoint/2010/main" val="1156939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356044"/>
            <a:ext cx="8610600" cy="1293028"/>
          </a:xfrm>
        </p:spPr>
        <p:txBody>
          <a:bodyPr>
            <a:normAutofit fontScale="90000"/>
          </a:bodyPr>
          <a:lstStyle/>
          <a:p>
            <a:pPr algn="ctr"/>
            <a:r>
              <a:rPr lang="en-US" dirty="0"/>
              <a:t>List 3 good reasons why you should walk or bike</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Tree>
    <p:extLst>
      <p:ext uri="{BB962C8B-B14F-4D97-AF65-F5344CB8AC3E}">
        <p14:creationId xmlns:p14="http://schemas.microsoft.com/office/powerpoint/2010/main" val="295578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194" y="484742"/>
            <a:ext cx="9661793" cy="2235453"/>
          </a:xfrm>
        </p:spPr>
        <p:txBody>
          <a:bodyPr>
            <a:noAutofit/>
          </a:bodyPr>
          <a:lstStyle/>
          <a:p>
            <a:pPr algn="ctr"/>
            <a:r>
              <a:rPr lang="en-US" sz="3200" dirty="0"/>
              <a:t>Which style(s) of crosswalk(s) do you see in the picture?</a:t>
            </a:r>
            <a:br>
              <a:rPr lang="en-US" sz="3200" dirty="0"/>
            </a:br>
            <a:r>
              <a:rPr lang="en-US" sz="3200" dirty="0"/>
              <a:t>A) Ladder</a:t>
            </a:r>
            <a:br>
              <a:rPr lang="en-US" sz="3200" dirty="0"/>
            </a:br>
            <a:r>
              <a:rPr lang="en-US" sz="3200" dirty="0"/>
              <a:t>B) Zebra</a:t>
            </a:r>
            <a:br>
              <a:rPr lang="en-US" sz="3200" dirty="0"/>
            </a:br>
            <a:r>
              <a:rPr lang="en-US" sz="3200" dirty="0"/>
              <a:t>C) Both</a:t>
            </a:r>
            <a:br>
              <a:rPr lang="en-US" sz="3200" dirty="0"/>
            </a:br>
            <a:r>
              <a:rPr lang="en-US" sz="3200" dirty="0"/>
              <a:t>D) Neither</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400</a:t>
            </a:r>
          </a:p>
        </p:txBody>
      </p:sp>
      <p:pic>
        <p:nvPicPr>
          <p:cNvPr id="6" name="Picture 5" descr="A stop sign on the side of a road&#10;&#10;Description automatically generated">
            <a:extLst>
              <a:ext uri="{FF2B5EF4-FFF2-40B4-BE49-F238E27FC236}">
                <a16:creationId xmlns:a16="http://schemas.microsoft.com/office/drawing/2014/main" id="{4409AAB2-C661-4460-9ED5-7E60F309F84D}"/>
              </a:ext>
            </a:extLst>
          </p:cNvPr>
          <p:cNvPicPr>
            <a:picLocks noChangeAspect="1"/>
          </p:cNvPicPr>
          <p:nvPr/>
        </p:nvPicPr>
        <p:blipFill>
          <a:blip r:embed="rId2"/>
          <a:stretch>
            <a:fillRect/>
          </a:stretch>
        </p:blipFill>
        <p:spPr>
          <a:xfrm>
            <a:off x="7262192" y="2171463"/>
            <a:ext cx="4311373" cy="3233530"/>
          </a:xfrm>
          <a:prstGeom prst="rect">
            <a:avLst/>
          </a:prstGeom>
        </p:spPr>
      </p:pic>
    </p:spTree>
    <p:extLst>
      <p:ext uri="{BB962C8B-B14F-4D97-AF65-F5344CB8AC3E}">
        <p14:creationId xmlns:p14="http://schemas.microsoft.com/office/powerpoint/2010/main" val="1541143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436" y="1965325"/>
            <a:ext cx="10515600" cy="2045566"/>
          </a:xfrm>
        </p:spPr>
        <p:txBody>
          <a:bodyPr>
            <a:normAutofit fontScale="90000"/>
          </a:bodyPr>
          <a:lstStyle/>
          <a:p>
            <a:pPr algn="ctr"/>
            <a:r>
              <a:rPr lang="en-US" dirty="0"/>
              <a:t>1. Health/Exercise</a:t>
            </a:r>
            <a:br>
              <a:rPr lang="en-US" dirty="0"/>
            </a:br>
            <a:r>
              <a:rPr lang="en-US" dirty="0"/>
              <a:t>2. Transportation</a:t>
            </a:r>
            <a:br>
              <a:rPr lang="en-US" dirty="0"/>
            </a:br>
            <a:r>
              <a:rPr lang="en-US" dirty="0"/>
              <a:t>3. Environmental</a:t>
            </a:r>
            <a:br>
              <a:rPr lang="en-US" dirty="0"/>
            </a:br>
            <a:r>
              <a:rPr lang="en-US" dirty="0"/>
              <a:t>4. Economical</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DONE</a:t>
            </a:r>
          </a:p>
        </p:txBody>
      </p:sp>
    </p:spTree>
    <p:extLst>
      <p:ext uri="{BB962C8B-B14F-4D97-AF65-F5344CB8AC3E}">
        <p14:creationId xmlns:p14="http://schemas.microsoft.com/office/powerpoint/2010/main" val="652409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4208424"/>
            <a:ext cx="9966960" cy="1325880"/>
          </a:xfrm>
        </p:spPr>
        <p:txBody>
          <a:bodyPr>
            <a:normAutofit/>
          </a:bodyPr>
          <a:lstStyle/>
          <a:p>
            <a:r>
              <a:rPr lang="en-US" sz="6600" dirty="0"/>
              <a:t>THANKS FOR PLAYING!</a:t>
            </a:r>
          </a:p>
        </p:txBody>
      </p:sp>
      <p:sp>
        <p:nvSpPr>
          <p:cNvPr id="12" name="Rectangle 11">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8CE7B234-B79E-4A58-9B22-F6A8B65CD79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96571" y="1020020"/>
            <a:ext cx="7998858" cy="2558067"/>
          </a:xfrm>
          <a:prstGeom prst="rect">
            <a:avLst/>
          </a:prstGeom>
        </p:spPr>
      </p:pic>
      <p:sp>
        <p:nvSpPr>
          <p:cNvPr id="3" name="TextBox 2">
            <a:extLst>
              <a:ext uri="{FF2B5EF4-FFF2-40B4-BE49-F238E27FC236}">
                <a16:creationId xmlns:a16="http://schemas.microsoft.com/office/drawing/2014/main" id="{15C7C8F3-3A17-45C3-99F6-7150134651E9}"/>
              </a:ext>
            </a:extLst>
          </p:cNvPr>
          <p:cNvSpPr txBox="1"/>
          <p:nvPr/>
        </p:nvSpPr>
        <p:spPr>
          <a:xfrm>
            <a:off x="2823505" y="5534510"/>
            <a:ext cx="6537367" cy="769441"/>
          </a:xfrm>
          <a:prstGeom prst="rect">
            <a:avLst/>
          </a:prstGeom>
          <a:noFill/>
        </p:spPr>
        <p:txBody>
          <a:bodyPr wrap="none" rtlCol="0">
            <a:spAutoFit/>
          </a:bodyPr>
          <a:lstStyle/>
          <a:p>
            <a:pPr algn="ctr"/>
            <a:r>
              <a:rPr lang="en-US" sz="2200" dirty="0">
                <a:solidFill>
                  <a:schemeClr val="bg1"/>
                </a:solidFill>
              </a:rPr>
              <a:t>For more information and safety resources, please visit</a:t>
            </a:r>
          </a:p>
          <a:p>
            <a:pPr algn="ctr"/>
            <a:r>
              <a:rPr lang="en-US" sz="2200" dirty="0">
                <a:solidFill>
                  <a:schemeClr val="bg1"/>
                </a:solidFill>
              </a:rPr>
              <a:t> </a:t>
            </a:r>
            <a:r>
              <a:rPr lang="en-US" sz="2200" dirty="0">
                <a:solidFill>
                  <a:schemeClr val="bg1"/>
                </a:solidFill>
                <a:hlinkClick r:id="rId3">
                  <a:extLst>
                    <a:ext uri="{A12FA001-AC4F-418D-AE19-62706E023703}">
                      <ahyp:hlinkClr xmlns:ahyp="http://schemas.microsoft.com/office/drawing/2018/hyperlinkcolor" val="tx"/>
                    </a:ext>
                  </a:extLst>
                </a:hlinkClick>
              </a:rPr>
              <a:t>https://www.mass.gov/safe-routes-to-school</a:t>
            </a:r>
            <a:endParaRPr lang="en-US" sz="2200" dirty="0">
              <a:solidFill>
                <a:schemeClr val="bg1"/>
              </a:solidFill>
            </a:endParaRPr>
          </a:p>
        </p:txBody>
      </p:sp>
    </p:spTree>
    <p:extLst>
      <p:ext uri="{BB962C8B-B14F-4D97-AF65-F5344CB8AC3E}">
        <p14:creationId xmlns:p14="http://schemas.microsoft.com/office/powerpoint/2010/main" val="755075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342" y="2364573"/>
            <a:ext cx="8610600" cy="1293028"/>
          </a:xfrm>
        </p:spPr>
        <p:txBody>
          <a:bodyPr/>
          <a:lstStyle/>
          <a:p>
            <a:pPr algn="ctr"/>
            <a:r>
              <a:rPr lang="en-US" dirty="0"/>
              <a:t>C) Both Ladder and Zebra</a:t>
            </a:r>
          </a:p>
        </p:txBody>
      </p:sp>
      <p:sp>
        <p:nvSpPr>
          <p:cNvPr id="3" name="5-Point Star 2">
            <a:hlinkClick r:id="rId2"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200001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791" y="1127444"/>
            <a:ext cx="8610600" cy="1293028"/>
          </a:xfrm>
        </p:spPr>
        <p:txBody>
          <a:bodyPr>
            <a:normAutofit fontScale="90000"/>
          </a:bodyPr>
          <a:lstStyle/>
          <a:p>
            <a:pPr algn="ctr"/>
            <a:r>
              <a:rPr lang="en-US" dirty="0"/>
              <a:t>You’re in the middle of the crosswalk when the signal changes from a walker to a flashing hand…what do you do?</a:t>
            </a:r>
          </a:p>
        </p:txBody>
      </p:sp>
      <p:sp>
        <p:nvSpPr>
          <p:cNvPr id="3" name="Rectangle 2">
            <a:hlinkClick r:id="" action="ppaction://hlinkshowjump?jump=nextslide"/>
          </p:cNvPr>
          <p:cNvSpPr/>
          <p:nvPr/>
        </p:nvSpPr>
        <p:spPr>
          <a:xfrm>
            <a:off x="4322618" y="3099460"/>
            <a:ext cx="2576946" cy="1377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a:t>
            </a:r>
          </a:p>
        </p:txBody>
      </p:sp>
      <p:sp>
        <p:nvSpPr>
          <p:cNvPr id="4" name="Title 1"/>
          <p:cNvSpPr txBox="1">
            <a:spLocks/>
          </p:cNvSpPr>
          <p:nvPr/>
        </p:nvSpPr>
        <p:spPr>
          <a:xfrm>
            <a:off x="10580914" y="5564972"/>
            <a:ext cx="1162793"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600</a:t>
            </a:r>
          </a:p>
        </p:txBody>
      </p:sp>
      <p:pic>
        <p:nvPicPr>
          <p:cNvPr id="5" name="Graphic 4" descr="Raised hand">
            <a:extLst>
              <a:ext uri="{FF2B5EF4-FFF2-40B4-BE49-F238E27FC236}">
                <a16:creationId xmlns:a16="http://schemas.microsoft.com/office/drawing/2014/main" id="{7ACB49A7-38A1-4A7A-BD77-47B429BE89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1400" y="3099460"/>
            <a:ext cx="1477618" cy="1477618"/>
          </a:xfrm>
          <a:prstGeom prst="rect">
            <a:avLst/>
          </a:prstGeom>
        </p:spPr>
      </p:pic>
      <p:pic>
        <p:nvPicPr>
          <p:cNvPr id="6" name="Graphic 5" descr="Walk">
            <a:extLst>
              <a:ext uri="{FF2B5EF4-FFF2-40B4-BE49-F238E27FC236}">
                <a16:creationId xmlns:a16="http://schemas.microsoft.com/office/drawing/2014/main" id="{1DD6082A-0656-4A16-AC01-C8F600C940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3164" y="3099460"/>
            <a:ext cx="1477618" cy="1477618"/>
          </a:xfrm>
          <a:prstGeom prst="rect">
            <a:avLst/>
          </a:prstGeom>
        </p:spPr>
      </p:pic>
    </p:spTree>
    <p:extLst>
      <p:ext uri="{BB962C8B-B14F-4D97-AF65-F5344CB8AC3E}">
        <p14:creationId xmlns:p14="http://schemas.microsoft.com/office/powerpoint/2010/main" val="1918508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259" y="2539385"/>
            <a:ext cx="8610600" cy="1293028"/>
          </a:xfrm>
        </p:spPr>
        <p:txBody>
          <a:bodyPr>
            <a:normAutofit/>
          </a:bodyPr>
          <a:lstStyle/>
          <a:p>
            <a:pPr algn="ctr"/>
            <a:r>
              <a:rPr lang="en-US" dirty="0"/>
              <a:t>Keep walking to the other side</a:t>
            </a:r>
          </a:p>
        </p:txBody>
      </p:sp>
      <p:sp>
        <p:nvSpPr>
          <p:cNvPr id="3" name="5-Point Star 2">
            <a:hlinkClick r:id="rId3" action="ppaction://hlinksldjump"/>
          </p:cNvPr>
          <p:cNvSpPr/>
          <p:nvPr/>
        </p:nvSpPr>
        <p:spPr>
          <a:xfrm>
            <a:off x="9844644" y="4667003"/>
            <a:ext cx="2347356" cy="20425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HOME</a:t>
            </a:r>
          </a:p>
        </p:txBody>
      </p:sp>
    </p:spTree>
    <p:extLst>
      <p:ext uri="{BB962C8B-B14F-4D97-AF65-F5344CB8AC3E}">
        <p14:creationId xmlns:p14="http://schemas.microsoft.com/office/powerpoint/2010/main" val="97664378"/>
      </p:ext>
    </p:extLst>
  </p:cSld>
  <p:clrMapOvr>
    <a:masterClrMapping/>
  </p:clrMapOvr>
</p:sld>
</file>

<file path=ppt/theme/theme1.xml><?xml version="1.0" encoding="utf-8"?>
<a:theme xmlns:a="http://schemas.openxmlformats.org/drawingml/2006/main" name="Basis">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1043</Words>
  <Application>Microsoft Office PowerPoint</Application>
  <PresentationFormat>Widescreen</PresentationFormat>
  <Paragraphs>206</Paragraphs>
  <Slides>61</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61</vt:i4>
      </vt:variant>
    </vt:vector>
  </HeadingPairs>
  <TitlesOfParts>
    <vt:vector size="64" baseType="lpstr">
      <vt:lpstr>Calibri</vt:lpstr>
      <vt:lpstr>Corbel</vt:lpstr>
      <vt:lpstr>Basis</vt:lpstr>
      <vt:lpstr>Safe Routes Trivia</vt:lpstr>
      <vt:lpstr>PowerPoint Presentation</vt:lpstr>
      <vt:lpstr>Column 1: Signs and lines and signals</vt:lpstr>
      <vt:lpstr>PowerPoint Presentation</vt:lpstr>
      <vt:lpstr>C) Eight</vt:lpstr>
      <vt:lpstr>Which style(s) of crosswalk(s) do you see in the picture? A) Ladder B) Zebra C) Both D) Neither</vt:lpstr>
      <vt:lpstr>C) Both Ladder and Zebra</vt:lpstr>
      <vt:lpstr>You’re in the middle of the crosswalk when the signal changes from a walker to a flashing hand…what do you do?</vt:lpstr>
      <vt:lpstr>Keep walking to the other side</vt:lpstr>
      <vt:lpstr>If green means go and red means stop, what should you do if you are riding your bike and the light turns yellow?</vt:lpstr>
      <vt:lpstr>STOP</vt:lpstr>
      <vt:lpstr>Match the letter with each hand signal for biking (left, right, stop)</vt:lpstr>
      <vt:lpstr>PowerPoint Presentation</vt:lpstr>
      <vt:lpstr>Column 2: Pedestrian safety</vt:lpstr>
      <vt:lpstr>TRUE/FALSE: It is safe to wear headphones while walking</vt:lpstr>
      <vt:lpstr>FALSE</vt:lpstr>
      <vt:lpstr>When you are in a parking lot, on a sidewalk, or crossing the street, should you be walking or running?</vt:lpstr>
      <vt:lpstr>Walking</vt:lpstr>
      <vt:lpstr>What should you do if you drop something while crossing the street?</vt:lpstr>
      <vt:lpstr>Leave it and wait until it’s safe to go back for it</vt:lpstr>
      <vt:lpstr>Before you cross the street, which way should you look? A) Left B) Right C) Left and Right D) Left, Right, and All Around</vt:lpstr>
      <vt:lpstr>D) Left, Right, and All Around</vt:lpstr>
      <vt:lpstr>If there is no sidewalk, which side of the road should you walk on?</vt:lpstr>
      <vt:lpstr>On the left, facing traffic</vt:lpstr>
      <vt:lpstr>Column 3: Bike safety</vt:lpstr>
      <vt:lpstr>When riding a bike, do you need to stop at STOP signs?</vt:lpstr>
      <vt:lpstr>YES</vt:lpstr>
      <vt:lpstr>TRUE or FALSE: It is the law in Massachusetts that anyone under the age of 16 must wear a helmet when on wheels (bicycle, scooter, skateboard, etc.).</vt:lpstr>
      <vt:lpstr>TRUE</vt:lpstr>
      <vt:lpstr>What type of shoes should you wear when riding a bicycle?</vt:lpstr>
      <vt:lpstr>Closed toed shoes</vt:lpstr>
      <vt:lpstr>On which side of the road should you be riding your bicycle in the United States?</vt:lpstr>
      <vt:lpstr>On the right, with traffic</vt:lpstr>
      <vt:lpstr>If you are riding your bike at night, what two types of lights do you need and where do they go?</vt:lpstr>
      <vt:lpstr>1. White light in the front 2. Red light/reflector in the back</vt:lpstr>
      <vt:lpstr>Column 4: let’s talk numbers</vt:lpstr>
      <vt:lpstr>What is the speed limit in school zones? A) 5 mph B) 10 mph  C) 15 mph D) 20 mph</vt:lpstr>
      <vt:lpstr>D) 20 mph</vt:lpstr>
      <vt:lpstr>What is the minimal amount of physical activity should you get every day? A) 10 minutes B) 60 minutes C) 90 minutes</vt:lpstr>
      <vt:lpstr>B) 60 minutes</vt:lpstr>
      <vt:lpstr>After how many years does your helmet expire? A) 2 years B) 5 years C) 10 years</vt:lpstr>
      <vt:lpstr>B) 5 years</vt:lpstr>
      <vt:lpstr>What is the average walking speed of an adult? A) 3 mph B) 5 mph C) 10 mph</vt:lpstr>
      <vt:lpstr>A) 3 mph</vt:lpstr>
      <vt:lpstr>On average, how many steps are in a mile? A) 100 steps B) 500 steps C) 1,000 steps D) 2,000 steps</vt:lpstr>
      <vt:lpstr>D) 2,000 steps</vt:lpstr>
      <vt:lpstr>Column 5: fun facts</vt:lpstr>
      <vt:lpstr>TRUE or FALSE: Research says walking or biking to school will help students do better in school.</vt:lpstr>
      <vt:lpstr>TRUE</vt:lpstr>
      <vt:lpstr>What type of clothing should you wear when walking or biking?</vt:lpstr>
      <vt:lpstr>Bright, Reflective,  Dress to be Seen</vt:lpstr>
      <vt:lpstr>If you get a crack in your helmet, what should you do?</vt:lpstr>
      <vt:lpstr>Replace it!</vt:lpstr>
      <vt:lpstr>Who has the right of way on the road? List in order of who gets to go first: Bicycle, Horse, Vehicle, Pedestrian</vt:lpstr>
      <vt:lpstr>Horse, Pedestrian, Bicycle, Vehicle</vt:lpstr>
      <vt:lpstr>What does ABC stand for during a bike safety check?</vt:lpstr>
      <vt:lpstr>A = Air B = Brake C = Chain</vt:lpstr>
      <vt:lpstr>Bonus Question</vt:lpstr>
      <vt:lpstr>List 3 good reasons why you should walk or bike</vt:lpstr>
      <vt:lpstr>1. Health/Exercise 2. Transportation 3. Environmental 4. Economical</vt:lpstr>
      <vt:lpstr>THANKS FOR PLAYING!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Routes Trivia</dc:title>
  <dc:creator>O'Donnell, Rachel (Boston)</dc:creator>
  <cp:lastModifiedBy>Papadopoulos, Leon</cp:lastModifiedBy>
  <cp:revision>8</cp:revision>
  <dcterms:created xsi:type="dcterms:W3CDTF">2020-07-10T19:32:09Z</dcterms:created>
  <dcterms:modified xsi:type="dcterms:W3CDTF">2020-07-23T17:39:10Z</dcterms:modified>
</cp:coreProperties>
</file>