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7099300" cy="9385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CA1307-7CE0-4561-B6E7-91F02675C8C8}" v="3" dt="2022-10-30T21:02:51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9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Giberti" userId="8ef64d40b64b8c95" providerId="LiveId" clId="{E5CA1307-7CE0-4561-B6E7-91F02675C8C8}"/>
    <pc:docChg chg="undo custSel addSld delSld modSld sldOrd">
      <pc:chgData name="Richard Giberti" userId="8ef64d40b64b8c95" providerId="LiveId" clId="{E5CA1307-7CE0-4561-B6E7-91F02675C8C8}" dt="2022-10-31T12:32:12.488" v="2303" actId="20577"/>
      <pc:docMkLst>
        <pc:docMk/>
      </pc:docMkLst>
      <pc:sldChg chg="modSp mod">
        <pc:chgData name="Richard Giberti" userId="8ef64d40b64b8c95" providerId="LiveId" clId="{E5CA1307-7CE0-4561-B6E7-91F02675C8C8}" dt="2022-10-31T12:32:12.488" v="2303" actId="20577"/>
        <pc:sldMkLst>
          <pc:docMk/>
          <pc:sldMk cId="3743509753" sldId="256"/>
        </pc:sldMkLst>
        <pc:spChg chg="mod">
          <ac:chgData name="Richard Giberti" userId="8ef64d40b64b8c95" providerId="LiveId" clId="{E5CA1307-7CE0-4561-B6E7-91F02675C8C8}" dt="2022-10-29T19:27:06.995" v="1498" actId="207"/>
          <ac:spMkLst>
            <pc:docMk/>
            <pc:sldMk cId="3743509753" sldId="256"/>
            <ac:spMk id="4" creationId="{9C1FEC5D-3882-AB17-FBFA-DF7C973DFF3A}"/>
          </ac:spMkLst>
        </pc:spChg>
        <pc:spChg chg="mod">
          <ac:chgData name="Richard Giberti" userId="8ef64d40b64b8c95" providerId="LiveId" clId="{E5CA1307-7CE0-4561-B6E7-91F02675C8C8}" dt="2022-10-31T12:32:12.488" v="2303" actId="20577"/>
          <ac:spMkLst>
            <pc:docMk/>
            <pc:sldMk cId="3743509753" sldId="256"/>
            <ac:spMk id="5" creationId="{8645C556-DB19-122D-C214-1C9D062C4187}"/>
          </ac:spMkLst>
        </pc:spChg>
      </pc:sldChg>
      <pc:sldChg chg="addSp delSp modSp mod">
        <pc:chgData name="Richard Giberti" userId="8ef64d40b64b8c95" providerId="LiveId" clId="{E5CA1307-7CE0-4561-B6E7-91F02675C8C8}" dt="2022-10-31T12:27:33.368" v="2252" actId="20577"/>
        <pc:sldMkLst>
          <pc:docMk/>
          <pc:sldMk cId="2683047277" sldId="257"/>
        </pc:sldMkLst>
        <pc:spChg chg="mod">
          <ac:chgData name="Richard Giberti" userId="8ef64d40b64b8c95" providerId="LiveId" clId="{E5CA1307-7CE0-4561-B6E7-91F02675C8C8}" dt="2022-10-29T19:26:48.736" v="1497" actId="207"/>
          <ac:spMkLst>
            <pc:docMk/>
            <pc:sldMk cId="2683047277" sldId="257"/>
            <ac:spMk id="2" creationId="{09EBFF1C-12CC-1FE4-602A-4E92B7155717}"/>
          </ac:spMkLst>
        </pc:spChg>
        <pc:spChg chg="mod">
          <ac:chgData name="Richard Giberti" userId="8ef64d40b64b8c95" providerId="LiveId" clId="{E5CA1307-7CE0-4561-B6E7-91F02675C8C8}" dt="2022-10-31T12:27:33.368" v="2252" actId="20577"/>
          <ac:spMkLst>
            <pc:docMk/>
            <pc:sldMk cId="2683047277" sldId="257"/>
            <ac:spMk id="3" creationId="{385212C3-521E-1245-034B-8037BDAE3D37}"/>
          </ac:spMkLst>
        </pc:spChg>
        <pc:spChg chg="add del">
          <ac:chgData name="Richard Giberti" userId="8ef64d40b64b8c95" providerId="LiveId" clId="{E5CA1307-7CE0-4561-B6E7-91F02675C8C8}" dt="2022-10-29T18:25:42.041" v="133" actId="22"/>
          <ac:spMkLst>
            <pc:docMk/>
            <pc:sldMk cId="2683047277" sldId="257"/>
            <ac:spMk id="5" creationId="{A0486320-158D-CB20-A4E5-FE7693FE97EA}"/>
          </ac:spMkLst>
        </pc:spChg>
      </pc:sldChg>
      <pc:sldChg chg="modSp mod ord">
        <pc:chgData name="Richard Giberti" userId="8ef64d40b64b8c95" providerId="LiveId" clId="{E5CA1307-7CE0-4561-B6E7-91F02675C8C8}" dt="2022-10-30T21:00:36.118" v="2221" actId="20577"/>
        <pc:sldMkLst>
          <pc:docMk/>
          <pc:sldMk cId="4252573970" sldId="258"/>
        </pc:sldMkLst>
        <pc:spChg chg="mod">
          <ac:chgData name="Richard Giberti" userId="8ef64d40b64b8c95" providerId="LiveId" clId="{E5CA1307-7CE0-4561-B6E7-91F02675C8C8}" dt="2022-10-29T19:29:09.953" v="1554" actId="207"/>
          <ac:spMkLst>
            <pc:docMk/>
            <pc:sldMk cId="4252573970" sldId="258"/>
            <ac:spMk id="2" creationId="{D08F6820-FCF4-7271-5494-44698CA10EF7}"/>
          </ac:spMkLst>
        </pc:spChg>
        <pc:spChg chg="mod">
          <ac:chgData name="Richard Giberti" userId="8ef64d40b64b8c95" providerId="LiveId" clId="{E5CA1307-7CE0-4561-B6E7-91F02675C8C8}" dt="2022-10-30T21:00:36.118" v="2221" actId="20577"/>
          <ac:spMkLst>
            <pc:docMk/>
            <pc:sldMk cId="4252573970" sldId="258"/>
            <ac:spMk id="3" creationId="{EDDE509D-9210-BBC8-52EF-E407E1F809FF}"/>
          </ac:spMkLst>
        </pc:spChg>
      </pc:sldChg>
      <pc:sldChg chg="modSp mod">
        <pc:chgData name="Richard Giberti" userId="8ef64d40b64b8c95" providerId="LiveId" clId="{E5CA1307-7CE0-4561-B6E7-91F02675C8C8}" dt="2022-10-30T21:01:42.827" v="2222" actId="2711"/>
        <pc:sldMkLst>
          <pc:docMk/>
          <pc:sldMk cId="2640316622" sldId="259"/>
        </pc:sldMkLst>
        <pc:spChg chg="mod">
          <ac:chgData name="Richard Giberti" userId="8ef64d40b64b8c95" providerId="LiveId" clId="{E5CA1307-7CE0-4561-B6E7-91F02675C8C8}" dt="2022-10-30T20:54:09.109" v="2164" actId="27636"/>
          <ac:spMkLst>
            <pc:docMk/>
            <pc:sldMk cId="2640316622" sldId="259"/>
            <ac:spMk id="2" creationId="{6A32B20B-8A6D-C1A5-CAFB-4AB9AEF5DF9C}"/>
          </ac:spMkLst>
        </pc:spChg>
        <pc:spChg chg="mod">
          <ac:chgData name="Richard Giberti" userId="8ef64d40b64b8c95" providerId="LiveId" clId="{E5CA1307-7CE0-4561-B6E7-91F02675C8C8}" dt="2022-10-30T21:01:42.827" v="2222" actId="2711"/>
          <ac:spMkLst>
            <pc:docMk/>
            <pc:sldMk cId="2640316622" sldId="259"/>
            <ac:spMk id="3" creationId="{0D412B74-5DF2-302B-A0DB-C2BC6576541D}"/>
          </ac:spMkLst>
        </pc:spChg>
      </pc:sldChg>
      <pc:sldChg chg="addSp delSp modSp new add del mod ord">
        <pc:chgData name="Richard Giberti" userId="8ef64d40b64b8c95" providerId="LiveId" clId="{E5CA1307-7CE0-4561-B6E7-91F02675C8C8}" dt="2022-10-31T12:30:41.992" v="2261" actId="20577"/>
        <pc:sldMkLst>
          <pc:docMk/>
          <pc:sldMk cId="1315232483" sldId="260"/>
        </pc:sldMkLst>
        <pc:spChg chg="mod">
          <ac:chgData name="Richard Giberti" userId="8ef64d40b64b8c95" providerId="LiveId" clId="{E5CA1307-7CE0-4561-B6E7-91F02675C8C8}" dt="2022-10-30T20:45:53.558" v="2083" actId="1076"/>
          <ac:spMkLst>
            <pc:docMk/>
            <pc:sldMk cId="1315232483" sldId="260"/>
            <ac:spMk id="2" creationId="{0DB2FE0F-5087-FEB2-AE2A-9995E74DBCE6}"/>
          </ac:spMkLst>
        </pc:spChg>
        <pc:spChg chg="mod">
          <ac:chgData name="Richard Giberti" userId="8ef64d40b64b8c95" providerId="LiveId" clId="{E5CA1307-7CE0-4561-B6E7-91F02675C8C8}" dt="2022-10-31T12:30:41.992" v="2261" actId="20577"/>
          <ac:spMkLst>
            <pc:docMk/>
            <pc:sldMk cId="1315232483" sldId="260"/>
            <ac:spMk id="3" creationId="{C8B302A0-6E84-8452-2E0D-1F6781A60992}"/>
          </ac:spMkLst>
        </pc:spChg>
        <pc:graphicFrameChg chg="add del mod modGraphic">
          <ac:chgData name="Richard Giberti" userId="8ef64d40b64b8c95" providerId="LiveId" clId="{E5CA1307-7CE0-4561-B6E7-91F02675C8C8}" dt="2022-10-29T19:33:14.197" v="1571" actId="478"/>
          <ac:graphicFrameMkLst>
            <pc:docMk/>
            <pc:sldMk cId="1315232483" sldId="260"/>
            <ac:graphicFrameMk id="5" creationId="{54B21640-D76D-9616-4AB4-E4F6A086B7D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AF5F5-A16C-BAFC-6A15-8C3E0F21C3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FDDD70-7DBD-4658-C389-F9054111E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27454-1A43-3EE4-1F0A-C2E11E4D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57C2E-4136-D0EC-3F66-16C400E34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5DD87-C43E-E29D-4ADF-97E00291D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1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3B27E-E8E9-83A1-8ED7-7D373A444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EC6C0-DC0A-4C44-2875-C24B4ED44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9FD5A-2241-CAA8-9275-8E4545E5B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13EB6-D8AE-C637-4090-7759ACCE0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3A0C5-7B9B-9D06-0FB6-4CFD757B3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7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E7C28E-0D37-154F-E06E-1D97AC7AF1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7151D-DC96-37D6-BA03-533D690C2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A4823-4468-ABA3-B5F6-C8515F017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E9505-07C6-7624-67A5-31AC42633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8493B-867C-0146-C8DB-5DDFFF299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1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CC886-2CA5-2411-E6B8-FF252E701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3802F-6BF1-EC58-470A-C3D11F5BF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62088-716D-2A5D-94AC-2A5C9E1B5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63F37-7310-9C50-791B-CB041EA9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BA43F-2CB7-040B-5BC7-BF8EC66A9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1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CCCD2-8833-6AA2-EA09-3FA993F7A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0BF47-C5DB-926C-F1AB-288D72ED9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A95AC-9711-DFBE-4325-2D9FC9470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3EB1B-ED53-38B0-D0A9-09C21759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FCCF1-49B4-9E79-2EDB-508BA1A16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48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1A220-DCD2-3644-0CFA-2CFFF9A3D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C5E81-CD09-6756-C7FC-4BF48E37A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18EFD-47F6-A043-F26F-9CD804C5D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631AC-AC5A-7EA3-C81E-7B233D106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A75D8C-B99A-CB50-1598-C9259456E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11900-340D-C994-15A9-4AED5CC6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86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F311C-F223-8317-0788-B80834E1D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9002C-7873-1785-F57C-70843471C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60C0AB-46C1-CD7C-147C-2AAC22629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219DA-D692-2FD8-4947-499A33B764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35792C-4BA5-D482-951E-05103D0887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A21168-12FD-F941-ACAB-D1A8785C0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7EE64A-B617-99BA-AC01-5473983C8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747305-4F80-16E3-9438-0F8B1B01B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81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2B513-580E-F13B-9F27-0C2F42604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E68DBA-6FB1-9D53-3A71-91A9D9AA2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2EEBE-460A-060B-512B-7EED404D1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50285A-2631-BBB1-D7F8-7C67D95D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06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0913E7-534B-6ED7-F53E-EFB2784E8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E73316-F3C5-C30E-44A3-BA1E6E67F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15B9A0-731D-37DA-921D-5F7027C8E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3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959CF-D699-FC01-C365-4CB5701BD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AB589-CE6F-0AB5-F602-43675760F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E186D4-2645-D782-F472-35F0A183A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AF0B4-362B-B4A1-C21A-683E27452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F8FD0C-146C-953F-AE51-F04645D1B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B7AC6-3C8E-365C-442F-0DB50E27F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43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3FCD8-BEA1-8379-CCBD-689F39662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FD89DA-5D04-F18F-9CFD-8C1F104585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DBEFE-70B1-0ACC-B8A5-3270C3E076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51BD7-9736-404B-019F-10A3DD9C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97D74-72C3-EB29-A64F-E83989546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65C9C7-1E7A-C99D-E336-BF9A61D3D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4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2FD66A-282B-9D98-336B-1EA526A01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F5F93A-6ED6-D50D-9FDC-44E912E97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FF3C1-EB39-B2C5-D2FE-7F1E9D7652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1DD61-0FF1-4070-AF7D-79D0A4218112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D3457-8623-5205-D043-D3913BF6B6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5CE61-B23B-F57B-9E2A-7B25D1F53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5A49F-8411-480D-B726-F0A24E5DB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5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1FEC5D-3882-AB17-FBFA-DF7C973DF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8131"/>
            <a:ext cx="10515600" cy="1350044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LONG DURATION STORAGE STUDY</a:t>
            </a:r>
            <a:b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******</a:t>
            </a:r>
            <a:b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FROM:    Dr. Richard (Dick) Giberti</a:t>
            </a:r>
            <a:b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dickgiberti@gmail.com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45C556-DB19-122D-C214-1C9D062C4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544"/>
            <a:ext cx="10515600" cy="4880759"/>
          </a:xfrm>
        </p:spPr>
        <p:txBody>
          <a:bodyPr>
            <a:normAutofit fontScale="92500" lnSpcReduction="20000"/>
          </a:bodyPr>
          <a:lstStyle/>
          <a:p>
            <a:pPr marL="22860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stakeholder applications should be included in the study?</a:t>
            </a:r>
          </a:p>
          <a:p>
            <a:pPr marL="22860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Suggestions</a:t>
            </a:r>
          </a:p>
          <a:p>
            <a:pPr marL="27432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Residential / Commercial</a:t>
            </a:r>
          </a:p>
          <a:p>
            <a:pPr marL="27432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Community</a:t>
            </a:r>
          </a:p>
          <a:p>
            <a:pPr marL="27432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Microgrids</a:t>
            </a:r>
          </a:p>
          <a:p>
            <a:pPr marL="27432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Virtual Power Plants</a:t>
            </a:r>
          </a:p>
          <a:p>
            <a:pPr marL="27432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Utilities / Independent </a:t>
            </a:r>
            <a:r>
              <a:rPr lang="en-US" sz="17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Power Producers (IPP’s)</a:t>
            </a:r>
            <a:endParaRPr lang="en-US" sz="17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2004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Current Applications</a:t>
            </a:r>
          </a:p>
          <a:p>
            <a:pPr marL="36576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Peak Shaving / Energy Transfer</a:t>
            </a:r>
          </a:p>
          <a:p>
            <a:pPr marL="36576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Arbitrage</a:t>
            </a:r>
          </a:p>
          <a:p>
            <a:pPr marL="3200400" lvl="4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Future Applications</a:t>
            </a:r>
          </a:p>
          <a:p>
            <a:pPr marL="3657600" lvl="5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Load following</a:t>
            </a:r>
          </a:p>
          <a:p>
            <a:pPr marL="4800600" lvl="8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2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Different  technologies are better suited to the needs of different renewable energy storage applications</a:t>
            </a:r>
          </a:p>
          <a:p>
            <a:pPr marL="4572000" lvl="7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0" lvl="7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0" lvl="7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0" lvl="7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229100" lvl="6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09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BFF1C-12CC-1FE4-602A-4E92B7155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753"/>
            <a:ext cx="10515600" cy="1341911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LONG DURATION STORAGE STUDY</a:t>
            </a:r>
            <a:b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**********</a:t>
            </a:r>
            <a:b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Dr. Richard (Dick) Giberti</a:t>
            </a:r>
            <a:b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dickgiberti@gmail.com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212C3-521E-1245-034B-8037BDAE3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1533"/>
            <a:ext cx="10515600" cy="423542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What Kind ? / </a:t>
            </a:r>
            <a:r>
              <a:rPr lang="en-US" sz="3600" b="1" dirty="0"/>
              <a:t>How Much (Duration)?</a:t>
            </a:r>
          </a:p>
          <a:p>
            <a:pPr marL="0" indent="0" algn="ctr">
              <a:buNone/>
            </a:pPr>
            <a:endParaRPr lang="en-US" sz="1100" b="1" dirty="0"/>
          </a:p>
          <a:p>
            <a:pPr marL="457200" lvl="1" indent="0">
              <a:buNone/>
            </a:pPr>
            <a:r>
              <a:rPr lang="en-US" sz="2800" b="1" dirty="0"/>
              <a:t>Peak Shaving / Energy Transfer / Arbitrage</a:t>
            </a:r>
            <a:endParaRPr lang="en-US" sz="2800" dirty="0"/>
          </a:p>
          <a:p>
            <a:pPr lvl="3"/>
            <a:r>
              <a:rPr lang="en-US" sz="2800" b="1" dirty="0"/>
              <a:t>“How much” is an economic based decision by the stakeholder</a:t>
            </a:r>
          </a:p>
          <a:p>
            <a:pPr lvl="3"/>
            <a:r>
              <a:rPr lang="en-US" sz="2800" b="1" dirty="0"/>
              <a:t>Typically 2 -4 hours duration in projects over the past few years</a:t>
            </a:r>
          </a:p>
          <a:p>
            <a:pPr lvl="3"/>
            <a:r>
              <a:rPr lang="en-US" sz="2800" b="1" dirty="0"/>
              <a:t>Seeing longer durations as ITC’s have been extended in the 2022 IRA </a:t>
            </a:r>
          </a:p>
        </p:txBody>
      </p:sp>
    </p:spTree>
    <p:extLst>
      <p:ext uri="{BB962C8B-B14F-4D97-AF65-F5344CB8AC3E}">
        <p14:creationId xmlns:p14="http://schemas.microsoft.com/office/powerpoint/2010/main" val="2683047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2FE0F-5087-FEB2-AE2A-9995E74DB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055" y="112734"/>
            <a:ext cx="10515600" cy="131523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LONG DURATION STORAGE STUDY</a:t>
            </a:r>
            <a:br>
              <a:rPr lang="en-US" sz="6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3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**********</a:t>
            </a:r>
            <a:b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Dr. Richard (Dick) Giberti</a:t>
            </a:r>
            <a:b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dickgiberti@gmail.com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302A0-6E84-8452-2E0D-1F6781A609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393" y="1427967"/>
            <a:ext cx="10960924" cy="531729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3600" b="1" dirty="0"/>
              <a:t>Load Following</a:t>
            </a:r>
          </a:p>
          <a:p>
            <a:r>
              <a:rPr lang="en-US" sz="3600" b="1" dirty="0"/>
              <a:t>Needed to replace fossil fired load following plants as they are shut down</a:t>
            </a:r>
          </a:p>
          <a:p>
            <a:r>
              <a:rPr lang="en-US" sz="3600" b="1" dirty="0"/>
              <a:t>How much load following capacity will be shut down in Massachusetts?</a:t>
            </a:r>
          </a:p>
          <a:p>
            <a:r>
              <a:rPr lang="en-US" sz="3600" b="1" dirty="0"/>
              <a:t>Is 2 – 4 hours duration storage currently being installed adequate for load following?</a:t>
            </a:r>
          </a:p>
          <a:p>
            <a:r>
              <a:rPr lang="en-US" sz="3600" b="1" dirty="0"/>
              <a:t>Conclusions from a personally developed load following model:</a:t>
            </a:r>
          </a:p>
          <a:p>
            <a:pPr lvl="2"/>
            <a:r>
              <a:rPr lang="en-US" sz="3600" b="1" dirty="0"/>
              <a:t>2 – 4 times as much solar capacity as the maximum daily load could be needed as a typical daily load is being followed on bright sunny days depending on the extent of the renewables employed  </a:t>
            </a:r>
          </a:p>
          <a:p>
            <a:pPr marL="914400" lvl="2" indent="0">
              <a:buNone/>
            </a:pPr>
            <a:r>
              <a:rPr lang="en-US" sz="3600" b="1" dirty="0"/>
              <a:t>               (100 MW Max. Load – 200 MW to 400 MW Solar) </a:t>
            </a:r>
          </a:p>
          <a:p>
            <a:pPr lvl="2"/>
            <a:r>
              <a:rPr lang="en-US" sz="3600" b="1" dirty="0"/>
              <a:t>Storage capacity of 3 – 14 hours times the maximum daily load could be needed as for a typical daily load being followed on a bright sunny days depending on the % of the renewables employed </a:t>
            </a:r>
          </a:p>
          <a:p>
            <a:pPr marL="914400" lvl="2" indent="0">
              <a:buNone/>
            </a:pPr>
            <a:r>
              <a:rPr lang="en-US" sz="3600" b="1" dirty="0"/>
              <a:t>              (100 MW Max. Load – 300 MWh to 1,400 MWh storage)</a:t>
            </a:r>
          </a:p>
          <a:p>
            <a:pPr lvl="2"/>
            <a:r>
              <a:rPr lang="en-US" sz="3600" b="1" dirty="0"/>
              <a:t>To compensate for a cloudy day every other day, a storage capacity 8 hours times the storage capacity as would be needed for a series of three sunny days could be needed even at only 25% renewables.</a:t>
            </a:r>
          </a:p>
          <a:p>
            <a:pPr marL="914400" lvl="2" indent="0">
              <a:buNone/>
            </a:pPr>
            <a:r>
              <a:rPr lang="en-US" sz="3600" b="1" dirty="0"/>
              <a:t>        (300 MWh’s for consecutive sunny days – 2,400 MWh’s for 1 cloudy day every other day)   </a:t>
            </a:r>
          </a:p>
          <a:p>
            <a:pPr marL="914400" lvl="2" indent="0">
              <a:buNone/>
            </a:pPr>
            <a:r>
              <a:rPr lang="en-US" sz="3600" b="1" dirty="0"/>
              <a:t>    This will significantly increase as the % of renewals increases</a:t>
            </a:r>
          </a:p>
          <a:p>
            <a:r>
              <a:rPr lang="en-US" sz="3600" b="1" dirty="0">
                <a:solidFill>
                  <a:srgbClr val="C00000"/>
                </a:solidFill>
              </a:rPr>
              <a:t>The future amount of storage is being grossly underestimated by the electrical power industry</a:t>
            </a:r>
            <a:endParaRPr lang="en-US" sz="3600" b="1" dirty="0"/>
          </a:p>
          <a:p>
            <a:pPr lvl="2"/>
            <a:endParaRPr lang="en-US" sz="3600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endParaRPr lang="en-U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15232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F6820-FCF4-7271-5494-44698CA10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LONG DURATION STORAGE STUDY</a:t>
            </a:r>
            <a:br>
              <a:rPr lang="en-US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**********</a:t>
            </a:r>
            <a:b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Dr. Richard (Dick) Giberti</a:t>
            </a:r>
            <a:b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dickgiberti@gmail.com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E509D-9210-BBC8-52EF-E407E1F80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422" y="1825625"/>
            <a:ext cx="9584377" cy="4351338"/>
          </a:xfrm>
        </p:spPr>
        <p:txBody>
          <a:bodyPr>
            <a:normAutofit lnSpcReduction="1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Storage Characteristics to be studied and reported on in the study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Suggestions: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 of demonstration or development</a:t>
            </a:r>
          </a:p>
          <a:p>
            <a:pPr marL="1371600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or expected date of commercialization</a:t>
            </a: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Bankability (Likelihood of securing funding)</a:t>
            </a: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Capital and Operating Cost (including disposal / recycle costs)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 trip storage efficiency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Inherent Technology Risks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Safety / Environmental Risks</a:t>
            </a: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Pros and Cons for each stakeholder application </a:t>
            </a:r>
          </a:p>
          <a:p>
            <a:pPr marL="9144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Vendors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73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2B20B-8A6D-C1A5-CAFB-4AB9AEF5D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571"/>
            <a:ext cx="10515600" cy="11697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LONG DURATION STORAGE STUDY</a:t>
            </a:r>
            <a:br>
              <a:rPr lang="en-US" sz="6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**********</a:t>
            </a:r>
            <a:b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FROM Dr. Richard (Dick) Giberti</a:t>
            </a:r>
            <a:b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dickgiberti@gmail.com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12B74-5DF2-302B-A0DB-C2BC65765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444" y="1690687"/>
            <a:ext cx="7623959" cy="4935743"/>
          </a:xfrm>
        </p:spPr>
        <p:txBody>
          <a:bodyPr>
            <a:normAutofit lnSpcReduction="10000"/>
          </a:bodyPr>
          <a:lstStyle/>
          <a:p>
            <a:pPr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9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Suggested Storage Technologies for Inclusion in the Study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Lithium-ion batteries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Sodium-ion batteries  (Natron)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Redox flow batteries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6002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Vanadium  (Infinity)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6002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Iron  (ESS)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Gravity – Lifting / Lowering Solids (Energy Vault)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Compressed CO</a:t>
            </a:r>
            <a:r>
              <a:rPr lang="en-US" sz="1400" b="1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(Energy Dome)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Iron-Air batteries (Form Energy)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Zinc batteries  (EOS)</a:t>
            </a: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Hydrogen</a:t>
            </a: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Battery Technologies Likely to be Commercialized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and Economically Competitive in the Next 5-10 Years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                Solid-State Lithium-ion</a:t>
            </a: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buNone/>
            </a:pPr>
            <a:endParaRPr lang="en-US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 Pneumatic Energy Storage (for offshore wind turbines)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1" indent="0">
              <a:lnSpc>
                <a:spcPct val="107000"/>
              </a:lnSpc>
              <a:spcBef>
                <a:spcPts val="0"/>
              </a:spcBef>
              <a:buNone/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316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539DFCAB68CE48AC04231671BBCFE7" ma:contentTypeVersion="2" ma:contentTypeDescription="Create a new document." ma:contentTypeScope="" ma:versionID="74f84e97f23e061d5d5124c6bf436845">
  <xsd:schema xmlns:xsd="http://www.w3.org/2001/XMLSchema" xmlns:xs="http://www.w3.org/2001/XMLSchema" xmlns:p="http://schemas.microsoft.com/office/2006/metadata/properties" xmlns:ns2="9d8659d8-99ed-449a-800f-9e9b356fc36d" targetNamespace="http://schemas.microsoft.com/office/2006/metadata/properties" ma:root="true" ma:fieldsID="37713eaf87353f749f23173bb8a39fad" ns2:_="">
    <xsd:import namespace="9d8659d8-99ed-449a-800f-9e9b356fc3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8659d8-99ed-449a-800f-9e9b356fc3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2B4A8F-44C4-4747-9A68-4BCD7996E01F}"/>
</file>

<file path=customXml/itemProps2.xml><?xml version="1.0" encoding="utf-8"?>
<ds:datastoreItem xmlns:ds="http://schemas.openxmlformats.org/officeDocument/2006/customXml" ds:itemID="{BEE8DE72-7F05-4588-B02D-CC99D4CE625A}"/>
</file>

<file path=customXml/itemProps3.xml><?xml version="1.0" encoding="utf-8"?>
<ds:datastoreItem xmlns:ds="http://schemas.openxmlformats.org/officeDocument/2006/customXml" ds:itemID="{053D556B-9A89-48BE-820A-9E40C98E737E}"/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605</Words>
  <Application>Microsoft Office PowerPoint</Application>
  <PresentationFormat>Widescreen</PresentationFormat>
  <Paragraphs>88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MA LONG DURATION STORAGE STUDY ****** FEEDBACK FROM:    Dr. Richard (Dick) Giberti dickgiberti@gmail.com</vt:lpstr>
      <vt:lpstr>MA LONG DURATION STORAGE STUDY ********** FEEDBACK FROM Dr. Richard (Dick) Giberti dickgiberti@gmail.com</vt:lpstr>
      <vt:lpstr>MA LONG DURATION STORAGE STUDY ********** FEEDBACK FROM Dr. Richard (Dick) Giberti dickgiberti@gmail.com</vt:lpstr>
      <vt:lpstr>MA LONG DURATION STORAGE STUDY ********** FEEDBACK FROM Dr. Richard (Dick) Giberti dickgiberti@gmail.com</vt:lpstr>
      <vt:lpstr>MA LONG DURATION STORAGE STUDY ********** FEEDBACK FROM Dr. Richard (Dick) Giberti dickgiberti@gmail.com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Giberti</dc:creator>
  <cp:lastModifiedBy>Richard Giberti</cp:lastModifiedBy>
  <cp:revision>1</cp:revision>
  <cp:lastPrinted>2022-10-30T21:02:57Z</cp:lastPrinted>
  <dcterms:created xsi:type="dcterms:W3CDTF">2022-10-28T20:22:15Z</dcterms:created>
  <dcterms:modified xsi:type="dcterms:W3CDTF">2022-10-31T12:32:14Z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0x010100ED539DFCAB68CE48AC04231671BBCFE7</vt:lpwstr>
  </property>
  <property fmtid="{D5CDD505-2E9C-101B-9397-08002B2CF9AE}" pid="3" name="Order">
    <vt:r8>40500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</Properties>
</file>