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4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259" r:id="rId6"/>
    <p:sldId id="264" r:id="rId7"/>
    <p:sldId id="272" r:id="rId8"/>
    <p:sldId id="261" r:id="rId9"/>
    <p:sldId id="265" r:id="rId10"/>
    <p:sldId id="313" r:id="rId11"/>
    <p:sldId id="266" r:id="rId12"/>
    <p:sldId id="270" r:id="rId13"/>
    <p:sldId id="273" r:id="rId14"/>
    <p:sldId id="267" r:id="rId15"/>
    <p:sldId id="281" r:id="rId16"/>
    <p:sldId id="283" r:id="rId17"/>
    <p:sldId id="282" r:id="rId18"/>
    <p:sldId id="280" r:id="rId19"/>
    <p:sldId id="312" r:id="rId20"/>
    <p:sldId id="297" r:id="rId21"/>
    <p:sldId id="298" r:id="rId22"/>
    <p:sldId id="308" r:id="rId23"/>
    <p:sldId id="302" r:id="rId24"/>
    <p:sldId id="299" r:id="rId25"/>
    <p:sldId id="303" r:id="rId26"/>
    <p:sldId id="304" r:id="rId27"/>
    <p:sldId id="300" r:id="rId28"/>
    <p:sldId id="301" r:id="rId29"/>
    <p:sldId id="307" r:id="rId30"/>
    <p:sldId id="305" r:id="rId31"/>
    <p:sldId id="309" r:id="rId32"/>
    <p:sldId id="311" r:id="rId33"/>
    <p:sldId id="284" r:id="rId34"/>
    <p:sldId id="286" r:id="rId35"/>
    <p:sldId id="287" r:id="rId36"/>
    <p:sldId id="289" r:id="rId37"/>
    <p:sldId id="290" r:id="rId38"/>
    <p:sldId id="292" r:id="rId39"/>
    <p:sldId id="294" r:id="rId40"/>
    <p:sldId id="293" r:id="rId41"/>
    <p:sldId id="295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Pettis" initials="JP" lastIdx="5" clrIdx="0"/>
  <p:cmAuthor id="1" name="Donna Hurd" initials="DH" lastIdx="16" clrIdx="1">
    <p:extLst/>
  </p:cmAuthor>
  <p:cmAuthor id="2" name="Rosanna Bertrand" initials="RB" lastIdx="5" clrIdx="2">
    <p:extLst/>
  </p:cmAuthor>
  <p:cmAuthor id="3" name="Terry Moore" initials="T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50" autoAdjust="0"/>
    <p:restoredTop sz="60000" autoAdjust="0"/>
  </p:normalViewPr>
  <p:slideViewPr>
    <p:cSldViewPr>
      <p:cViewPr varScale="1">
        <p:scale>
          <a:sx n="69" d="100"/>
          <a:sy n="69" d="100"/>
        </p:scale>
        <p:origin x="-28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Nursing Homes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UTI</c:v>
                </c:pt>
                <c:pt idx="1">
                  <c:v>Dietary</c:v>
                </c:pt>
                <c:pt idx="2">
                  <c:v>Communication</c:v>
                </c:pt>
                <c:pt idx="3">
                  <c:v>Alarms</c:v>
                </c:pt>
                <c:pt idx="4">
                  <c:v>Rehospitalizations</c:v>
                </c:pt>
                <c:pt idx="5">
                  <c:v>Pressure ulcers</c:v>
                </c:pt>
                <c:pt idx="6">
                  <c:v>Infection control</c:v>
                </c:pt>
                <c:pt idx="7">
                  <c:v>Pain</c:v>
                </c:pt>
                <c:pt idx="8">
                  <c:v>Antibiotic stewardship</c:v>
                </c:pt>
                <c:pt idx="9">
                  <c:v>Antipsychotics</c:v>
                </c:pt>
                <c:pt idx="10">
                  <c:v>Other</c:v>
                </c:pt>
                <c:pt idx="11">
                  <c:v>Falls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  <c:pt idx="10">
                  <c:v>8</c:v>
                </c:pt>
                <c:pt idx="1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2144"/>
        <c:axId val="51939584"/>
      </c:barChart>
      <c:valAx>
        <c:axId val="51939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182144"/>
        <c:crosses val="autoZero"/>
        <c:crossBetween val="between"/>
      </c:valAx>
      <c:catAx>
        <c:axId val="82182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19395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9F275-4F91-4D05-BAAF-E1AC1485907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A8F31-F2A3-4D51-A6C8-9EF3B9908E6B}">
      <dgm:prSet phldrT="[Text]"/>
      <dgm:spPr/>
      <dgm:t>
        <a:bodyPr/>
        <a:lstStyle/>
        <a:p>
          <a:r>
            <a:rPr lang="en-US" dirty="0" smtClean="0"/>
            <a:t>Quality Assurance </a:t>
          </a:r>
          <a:r>
            <a:rPr lang="en-US" strike="noStrike" dirty="0" smtClean="0"/>
            <a:t>(QA) </a:t>
          </a:r>
          <a:endParaRPr lang="en-US" strike="noStrike" dirty="0"/>
        </a:p>
      </dgm:t>
    </dgm:pt>
    <dgm:pt modelId="{3A9C8888-3629-4722-A8E1-670E6A09059A}" type="parTrans" cxnId="{0C7F1E95-AA09-4D72-8CE3-397F63C892A9}">
      <dgm:prSet/>
      <dgm:spPr/>
      <dgm:t>
        <a:bodyPr/>
        <a:lstStyle/>
        <a:p>
          <a:endParaRPr lang="en-US"/>
        </a:p>
      </dgm:t>
    </dgm:pt>
    <dgm:pt modelId="{5F7FB397-6118-498F-9BC3-33D2A506AED6}" type="sibTrans" cxnId="{0C7F1E95-AA09-4D72-8CE3-397F63C892A9}">
      <dgm:prSet/>
      <dgm:spPr/>
      <dgm:t>
        <a:bodyPr/>
        <a:lstStyle/>
        <a:p>
          <a:endParaRPr lang="en-US"/>
        </a:p>
      </dgm:t>
    </dgm:pt>
    <dgm:pt modelId="{F70AC317-196A-4FA3-B4E9-7A02912BE6A8}">
      <dgm:prSet phldrT="[Text]"/>
      <dgm:spPr/>
      <dgm:t>
        <a:bodyPr/>
        <a:lstStyle/>
        <a:p>
          <a:r>
            <a:rPr lang="en-US" dirty="0" smtClean="0"/>
            <a:t>Specification of standards for quality of service and outcomes.</a:t>
          </a:r>
          <a:endParaRPr lang="en-US" dirty="0"/>
        </a:p>
      </dgm:t>
    </dgm:pt>
    <dgm:pt modelId="{BB1CA699-7FA9-413D-BA02-FB1E432E956E}" type="parTrans" cxnId="{A29E74E4-15F4-4640-8331-D8FDBAC11EE9}">
      <dgm:prSet/>
      <dgm:spPr/>
      <dgm:t>
        <a:bodyPr/>
        <a:lstStyle/>
        <a:p>
          <a:endParaRPr lang="en-US"/>
        </a:p>
      </dgm:t>
    </dgm:pt>
    <dgm:pt modelId="{06CE3D34-21F4-470A-912D-85EF61256F9C}" type="sibTrans" cxnId="{A29E74E4-15F4-4640-8331-D8FDBAC11EE9}">
      <dgm:prSet/>
      <dgm:spPr/>
      <dgm:t>
        <a:bodyPr/>
        <a:lstStyle/>
        <a:p>
          <a:endParaRPr lang="en-US"/>
        </a:p>
      </dgm:t>
    </dgm:pt>
    <dgm:pt modelId="{7185E6C0-650C-44FA-9DB9-6DFA8EC7E3C4}">
      <dgm:prSet phldrT="[Text]"/>
      <dgm:spPr/>
      <dgm:t>
        <a:bodyPr/>
        <a:lstStyle/>
        <a:p>
          <a:r>
            <a:rPr lang="en-US" dirty="0" smtClean="0"/>
            <a:t>Performance Improvement </a:t>
          </a:r>
          <a:r>
            <a:rPr lang="en-US" strike="noStrike" dirty="0" smtClean="0"/>
            <a:t>(PI)</a:t>
          </a:r>
          <a:endParaRPr lang="en-US" strike="noStrike" dirty="0"/>
        </a:p>
      </dgm:t>
    </dgm:pt>
    <dgm:pt modelId="{370A4660-DC10-4C1F-88A9-A451BA57D53F}" type="parTrans" cxnId="{423BCD7A-6823-427C-90C1-7DA1A7360027}">
      <dgm:prSet/>
      <dgm:spPr/>
      <dgm:t>
        <a:bodyPr/>
        <a:lstStyle/>
        <a:p>
          <a:endParaRPr lang="en-US"/>
        </a:p>
      </dgm:t>
    </dgm:pt>
    <dgm:pt modelId="{5107C71E-FB46-4FBA-B7B0-BBCAAF4B8DDD}" type="sibTrans" cxnId="{423BCD7A-6823-427C-90C1-7DA1A7360027}">
      <dgm:prSet/>
      <dgm:spPr/>
      <dgm:t>
        <a:bodyPr/>
        <a:lstStyle/>
        <a:p>
          <a:endParaRPr lang="en-US"/>
        </a:p>
      </dgm:t>
    </dgm:pt>
    <dgm:pt modelId="{1D5C57D5-4F16-4E43-AC88-59ED5FA95343}">
      <dgm:prSet phldrT="[Text]"/>
      <dgm:spPr/>
      <dgm:t>
        <a:bodyPr/>
        <a:lstStyle/>
        <a:p>
          <a:r>
            <a:rPr lang="en-US" dirty="0" smtClean="0"/>
            <a:t>The continuous study and improvement of processes with the intent to better services or outcomes, and prevent or decrease the likelihood of problems. </a:t>
          </a:r>
          <a:endParaRPr lang="en-US" dirty="0"/>
        </a:p>
      </dgm:t>
    </dgm:pt>
    <dgm:pt modelId="{D87C9473-583C-4302-A5CB-25FC0567B9C4}" type="parTrans" cxnId="{C22EDEEE-29E9-442C-B326-FBF3289A865B}">
      <dgm:prSet/>
      <dgm:spPr/>
      <dgm:t>
        <a:bodyPr/>
        <a:lstStyle/>
        <a:p>
          <a:endParaRPr lang="en-US"/>
        </a:p>
      </dgm:t>
    </dgm:pt>
    <dgm:pt modelId="{6FD90FDC-9100-491B-9CE8-15F50095DB7A}" type="sibTrans" cxnId="{C22EDEEE-29E9-442C-B326-FBF3289A865B}">
      <dgm:prSet/>
      <dgm:spPr/>
      <dgm:t>
        <a:bodyPr/>
        <a:lstStyle/>
        <a:p>
          <a:endParaRPr lang="en-US"/>
        </a:p>
      </dgm:t>
    </dgm:pt>
    <dgm:pt modelId="{84B97A3C-8478-4383-9323-9A6E784D4128}">
      <dgm:prSet/>
      <dgm:spPr/>
      <dgm:t>
        <a:bodyPr/>
        <a:lstStyle/>
        <a:p>
          <a:r>
            <a:rPr lang="en-US" dirty="0" smtClean="0"/>
            <a:t>A process throughout the organization for assuring that care is maintained at acceptable levels in relation to those standards.</a:t>
          </a:r>
          <a:endParaRPr lang="en-US" dirty="0"/>
        </a:p>
      </dgm:t>
    </dgm:pt>
    <dgm:pt modelId="{5B6A0739-D7DA-4017-8144-0D893619343B}" type="parTrans" cxnId="{964B7F37-D38F-45C4-8CA2-A5FF03BA46BF}">
      <dgm:prSet/>
      <dgm:spPr/>
      <dgm:t>
        <a:bodyPr/>
        <a:lstStyle/>
        <a:p>
          <a:endParaRPr lang="en-US"/>
        </a:p>
      </dgm:t>
    </dgm:pt>
    <dgm:pt modelId="{6472BE93-E5E7-43A1-A40C-AA283A5692A5}" type="sibTrans" cxnId="{964B7F37-D38F-45C4-8CA2-A5FF03BA46BF}">
      <dgm:prSet/>
      <dgm:spPr/>
      <dgm:t>
        <a:bodyPr/>
        <a:lstStyle/>
        <a:p>
          <a:endParaRPr lang="en-US"/>
        </a:p>
      </dgm:t>
    </dgm:pt>
    <dgm:pt modelId="{8D2F8226-9A74-45F0-887A-685A49AF40E5}">
      <dgm:prSet phldrT="[Text]"/>
      <dgm:spPr/>
      <dgm:t>
        <a:bodyPr/>
        <a:lstStyle/>
        <a:p>
          <a:r>
            <a:rPr lang="en-US" dirty="0" smtClean="0"/>
            <a:t>PI aims to improve processes involved in health care delivery and resident quality of life.</a:t>
          </a:r>
          <a:endParaRPr lang="en-US" dirty="0"/>
        </a:p>
      </dgm:t>
    </dgm:pt>
    <dgm:pt modelId="{D9B31D4D-7F76-4156-AFC8-8F1454EC3E49}" type="parTrans" cxnId="{B1C82DCE-EF2C-4A9E-AC82-BD2FBED457A0}">
      <dgm:prSet/>
      <dgm:spPr/>
      <dgm:t>
        <a:bodyPr/>
        <a:lstStyle/>
        <a:p>
          <a:endParaRPr lang="en-US"/>
        </a:p>
      </dgm:t>
    </dgm:pt>
    <dgm:pt modelId="{9A92BE5E-52D1-421C-BDDF-27BB1C0A9E36}" type="sibTrans" cxnId="{B1C82DCE-EF2C-4A9E-AC82-BD2FBED457A0}">
      <dgm:prSet/>
      <dgm:spPr/>
      <dgm:t>
        <a:bodyPr/>
        <a:lstStyle/>
        <a:p>
          <a:endParaRPr lang="en-US"/>
        </a:p>
      </dgm:t>
    </dgm:pt>
    <dgm:pt modelId="{1DEA8DB5-D18D-4C46-9370-E5FD8A646570}" type="pres">
      <dgm:prSet presAssocID="{B109F275-4F91-4D05-BAAF-E1AC148590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ED5355-8F9C-48AB-B753-E5405FE3F61D}" type="pres">
      <dgm:prSet presAssocID="{C74A8F31-F2A3-4D51-A6C8-9EF3B9908E6B}" presName="root" presStyleCnt="0"/>
      <dgm:spPr/>
    </dgm:pt>
    <dgm:pt modelId="{FE8516D9-B4C1-44C7-91E2-D3A710A0DDF8}" type="pres">
      <dgm:prSet presAssocID="{C74A8F31-F2A3-4D51-A6C8-9EF3B9908E6B}" presName="rootComposite" presStyleCnt="0"/>
      <dgm:spPr/>
    </dgm:pt>
    <dgm:pt modelId="{487D8385-F427-4440-BC55-B89DF499B0C4}" type="pres">
      <dgm:prSet presAssocID="{C74A8F31-F2A3-4D51-A6C8-9EF3B9908E6B}" presName="rootText" presStyleLbl="node1" presStyleIdx="0" presStyleCnt="2"/>
      <dgm:spPr/>
      <dgm:t>
        <a:bodyPr/>
        <a:lstStyle/>
        <a:p>
          <a:endParaRPr lang="en-US"/>
        </a:p>
      </dgm:t>
    </dgm:pt>
    <dgm:pt modelId="{73C642B2-42DA-447D-898F-038C46350A83}" type="pres">
      <dgm:prSet presAssocID="{C74A8F31-F2A3-4D51-A6C8-9EF3B9908E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5E182CA3-E622-40E1-9198-87B8739F7C61}" type="pres">
      <dgm:prSet presAssocID="{C74A8F31-F2A3-4D51-A6C8-9EF3B9908E6B}" presName="childShape" presStyleCnt="0"/>
      <dgm:spPr/>
    </dgm:pt>
    <dgm:pt modelId="{697B6895-DE01-49C0-9B89-E68BAEDEAC25}" type="pres">
      <dgm:prSet presAssocID="{BB1CA699-7FA9-413D-BA02-FB1E432E956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0DEE00C-D36B-4A66-8BE3-4EA65375841F}" type="pres">
      <dgm:prSet presAssocID="{F70AC317-196A-4FA3-B4E9-7A02912BE6A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E094-9136-44F2-8C1C-5170C6CF86A4}" type="pres">
      <dgm:prSet presAssocID="{5B6A0739-D7DA-4017-8144-0D893619343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CDDD0EF-F605-4978-AB94-6AA7C89CC877}" type="pres">
      <dgm:prSet presAssocID="{84B97A3C-8478-4383-9323-9A6E784D412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034E-E856-4E5F-8A18-D720C934D174}" type="pres">
      <dgm:prSet presAssocID="{7185E6C0-650C-44FA-9DB9-6DFA8EC7E3C4}" presName="root" presStyleCnt="0"/>
      <dgm:spPr/>
    </dgm:pt>
    <dgm:pt modelId="{3BBE0A1C-724C-4DB8-8125-0AF0FE401BF1}" type="pres">
      <dgm:prSet presAssocID="{7185E6C0-650C-44FA-9DB9-6DFA8EC7E3C4}" presName="rootComposite" presStyleCnt="0"/>
      <dgm:spPr/>
    </dgm:pt>
    <dgm:pt modelId="{2A3F9ABA-18C5-4AB6-87FB-5842A9F40C68}" type="pres">
      <dgm:prSet presAssocID="{7185E6C0-650C-44FA-9DB9-6DFA8EC7E3C4}" presName="rootText" presStyleLbl="node1" presStyleIdx="1" presStyleCnt="2"/>
      <dgm:spPr/>
      <dgm:t>
        <a:bodyPr/>
        <a:lstStyle/>
        <a:p>
          <a:endParaRPr lang="en-US"/>
        </a:p>
      </dgm:t>
    </dgm:pt>
    <dgm:pt modelId="{3E73CD45-7477-434F-8D4E-7D2223EDCF03}" type="pres">
      <dgm:prSet presAssocID="{7185E6C0-650C-44FA-9DB9-6DFA8EC7E3C4}" presName="rootConnector" presStyleLbl="node1" presStyleIdx="1" presStyleCnt="2"/>
      <dgm:spPr/>
      <dgm:t>
        <a:bodyPr/>
        <a:lstStyle/>
        <a:p>
          <a:endParaRPr lang="en-US"/>
        </a:p>
      </dgm:t>
    </dgm:pt>
    <dgm:pt modelId="{74294A01-52E3-48A5-B50C-C46649B7B837}" type="pres">
      <dgm:prSet presAssocID="{7185E6C0-650C-44FA-9DB9-6DFA8EC7E3C4}" presName="childShape" presStyleCnt="0"/>
      <dgm:spPr/>
    </dgm:pt>
    <dgm:pt modelId="{E57E4E48-FB92-4534-B79E-6EDD4B0219B0}" type="pres">
      <dgm:prSet presAssocID="{D87C9473-583C-4302-A5CB-25FC0567B9C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8743E1F-47A9-4E3D-80B3-EF64A3D4EB75}" type="pres">
      <dgm:prSet presAssocID="{1D5C57D5-4F16-4E43-AC88-59ED5FA9534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22737-ED7F-42E0-A05F-E0532820B7A8}" type="pres">
      <dgm:prSet presAssocID="{D9B31D4D-7F76-4156-AFC8-8F1454EC3E4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21B37DE-A88A-488F-B536-F544CD176965}" type="pres">
      <dgm:prSet presAssocID="{8D2F8226-9A74-45F0-887A-685A49AF40E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13B94-D793-4D23-9316-061E710D0245}" type="presOf" srcId="{B109F275-4F91-4D05-BAAF-E1AC14859071}" destId="{1DEA8DB5-D18D-4C46-9370-E5FD8A646570}" srcOrd="0" destOrd="0" presId="urn:microsoft.com/office/officeart/2005/8/layout/hierarchy3"/>
    <dgm:cxn modelId="{B1C82DCE-EF2C-4A9E-AC82-BD2FBED457A0}" srcId="{7185E6C0-650C-44FA-9DB9-6DFA8EC7E3C4}" destId="{8D2F8226-9A74-45F0-887A-685A49AF40E5}" srcOrd="1" destOrd="0" parTransId="{D9B31D4D-7F76-4156-AFC8-8F1454EC3E49}" sibTransId="{9A92BE5E-52D1-421C-BDDF-27BB1C0A9E36}"/>
    <dgm:cxn modelId="{9FC6CFD0-E2BC-4D37-9F64-05EB6F6B5F30}" type="presOf" srcId="{D87C9473-583C-4302-A5CB-25FC0567B9C4}" destId="{E57E4E48-FB92-4534-B79E-6EDD4B0219B0}" srcOrd="0" destOrd="0" presId="urn:microsoft.com/office/officeart/2005/8/layout/hierarchy3"/>
    <dgm:cxn modelId="{01B74151-AB1C-4DF2-8601-2E3EB245613C}" type="presOf" srcId="{C74A8F31-F2A3-4D51-A6C8-9EF3B9908E6B}" destId="{73C642B2-42DA-447D-898F-038C46350A83}" srcOrd="1" destOrd="0" presId="urn:microsoft.com/office/officeart/2005/8/layout/hierarchy3"/>
    <dgm:cxn modelId="{9ECA27F5-01CF-44AB-8AF0-9FD6F94ECCE2}" type="presOf" srcId="{F70AC317-196A-4FA3-B4E9-7A02912BE6A8}" destId="{00DEE00C-D36B-4A66-8BE3-4EA65375841F}" srcOrd="0" destOrd="0" presId="urn:microsoft.com/office/officeart/2005/8/layout/hierarchy3"/>
    <dgm:cxn modelId="{F4B12587-022C-4F3B-8773-7427EDBA9938}" type="presOf" srcId="{7185E6C0-650C-44FA-9DB9-6DFA8EC7E3C4}" destId="{2A3F9ABA-18C5-4AB6-87FB-5842A9F40C68}" srcOrd="0" destOrd="0" presId="urn:microsoft.com/office/officeart/2005/8/layout/hierarchy3"/>
    <dgm:cxn modelId="{A36A5D82-5C4D-445A-A473-AFE1771D6A98}" type="presOf" srcId="{5B6A0739-D7DA-4017-8144-0D893619343B}" destId="{4041E094-9136-44F2-8C1C-5170C6CF86A4}" srcOrd="0" destOrd="0" presId="urn:microsoft.com/office/officeart/2005/8/layout/hierarchy3"/>
    <dgm:cxn modelId="{C22EDEEE-29E9-442C-B326-FBF3289A865B}" srcId="{7185E6C0-650C-44FA-9DB9-6DFA8EC7E3C4}" destId="{1D5C57D5-4F16-4E43-AC88-59ED5FA95343}" srcOrd="0" destOrd="0" parTransId="{D87C9473-583C-4302-A5CB-25FC0567B9C4}" sibTransId="{6FD90FDC-9100-491B-9CE8-15F50095DB7A}"/>
    <dgm:cxn modelId="{0C7F1E95-AA09-4D72-8CE3-397F63C892A9}" srcId="{B109F275-4F91-4D05-BAAF-E1AC14859071}" destId="{C74A8F31-F2A3-4D51-A6C8-9EF3B9908E6B}" srcOrd="0" destOrd="0" parTransId="{3A9C8888-3629-4722-A8E1-670E6A09059A}" sibTransId="{5F7FB397-6118-498F-9BC3-33D2A506AED6}"/>
    <dgm:cxn modelId="{1596E9D1-F699-46A9-BB71-D9003A34351C}" type="presOf" srcId="{7185E6C0-650C-44FA-9DB9-6DFA8EC7E3C4}" destId="{3E73CD45-7477-434F-8D4E-7D2223EDCF03}" srcOrd="1" destOrd="0" presId="urn:microsoft.com/office/officeart/2005/8/layout/hierarchy3"/>
    <dgm:cxn modelId="{419272A4-9AB1-4929-96A5-26F800C547AC}" type="presOf" srcId="{BB1CA699-7FA9-413D-BA02-FB1E432E956E}" destId="{697B6895-DE01-49C0-9B89-E68BAEDEAC25}" srcOrd="0" destOrd="0" presId="urn:microsoft.com/office/officeart/2005/8/layout/hierarchy3"/>
    <dgm:cxn modelId="{A29E74E4-15F4-4640-8331-D8FDBAC11EE9}" srcId="{C74A8F31-F2A3-4D51-A6C8-9EF3B9908E6B}" destId="{F70AC317-196A-4FA3-B4E9-7A02912BE6A8}" srcOrd="0" destOrd="0" parTransId="{BB1CA699-7FA9-413D-BA02-FB1E432E956E}" sibTransId="{06CE3D34-21F4-470A-912D-85EF61256F9C}"/>
    <dgm:cxn modelId="{03C125EA-74E2-43F2-826A-6ECEC4B8E42B}" type="presOf" srcId="{1D5C57D5-4F16-4E43-AC88-59ED5FA95343}" destId="{A8743E1F-47A9-4E3D-80B3-EF64A3D4EB75}" srcOrd="0" destOrd="0" presId="urn:microsoft.com/office/officeart/2005/8/layout/hierarchy3"/>
    <dgm:cxn modelId="{423BCD7A-6823-427C-90C1-7DA1A7360027}" srcId="{B109F275-4F91-4D05-BAAF-E1AC14859071}" destId="{7185E6C0-650C-44FA-9DB9-6DFA8EC7E3C4}" srcOrd="1" destOrd="0" parTransId="{370A4660-DC10-4C1F-88A9-A451BA57D53F}" sibTransId="{5107C71E-FB46-4FBA-B7B0-BBCAAF4B8DDD}"/>
    <dgm:cxn modelId="{3FD9EE73-A789-421B-9E79-41BF16FFA910}" type="presOf" srcId="{D9B31D4D-7F76-4156-AFC8-8F1454EC3E49}" destId="{17B22737-ED7F-42E0-A05F-E0532820B7A8}" srcOrd="0" destOrd="0" presId="urn:microsoft.com/office/officeart/2005/8/layout/hierarchy3"/>
    <dgm:cxn modelId="{964B7F37-D38F-45C4-8CA2-A5FF03BA46BF}" srcId="{C74A8F31-F2A3-4D51-A6C8-9EF3B9908E6B}" destId="{84B97A3C-8478-4383-9323-9A6E784D4128}" srcOrd="1" destOrd="0" parTransId="{5B6A0739-D7DA-4017-8144-0D893619343B}" sibTransId="{6472BE93-E5E7-43A1-A40C-AA283A5692A5}"/>
    <dgm:cxn modelId="{38F02FB2-748A-4DAA-A9BE-709A18534061}" type="presOf" srcId="{8D2F8226-9A74-45F0-887A-685A49AF40E5}" destId="{A21B37DE-A88A-488F-B536-F544CD176965}" srcOrd="0" destOrd="0" presId="urn:microsoft.com/office/officeart/2005/8/layout/hierarchy3"/>
    <dgm:cxn modelId="{09238DA7-71CB-4367-9492-6E2ABDE572DD}" type="presOf" srcId="{C74A8F31-F2A3-4D51-A6C8-9EF3B9908E6B}" destId="{487D8385-F427-4440-BC55-B89DF499B0C4}" srcOrd="0" destOrd="0" presId="urn:microsoft.com/office/officeart/2005/8/layout/hierarchy3"/>
    <dgm:cxn modelId="{20BD8595-E008-4C7D-A2BF-0FB64D46A77F}" type="presOf" srcId="{84B97A3C-8478-4383-9323-9A6E784D4128}" destId="{8CDDD0EF-F605-4978-AB94-6AA7C89CC877}" srcOrd="0" destOrd="0" presId="urn:microsoft.com/office/officeart/2005/8/layout/hierarchy3"/>
    <dgm:cxn modelId="{04BDE77B-3477-41A2-91D2-922EFD88A271}" type="presParOf" srcId="{1DEA8DB5-D18D-4C46-9370-E5FD8A646570}" destId="{CEED5355-8F9C-48AB-B753-E5405FE3F61D}" srcOrd="0" destOrd="0" presId="urn:microsoft.com/office/officeart/2005/8/layout/hierarchy3"/>
    <dgm:cxn modelId="{1ADCEC1D-1F0F-46B5-B9F7-E0793AC0909B}" type="presParOf" srcId="{CEED5355-8F9C-48AB-B753-E5405FE3F61D}" destId="{FE8516D9-B4C1-44C7-91E2-D3A710A0DDF8}" srcOrd="0" destOrd="0" presId="urn:microsoft.com/office/officeart/2005/8/layout/hierarchy3"/>
    <dgm:cxn modelId="{7891D3F0-40D9-4519-8065-A0390D05351C}" type="presParOf" srcId="{FE8516D9-B4C1-44C7-91E2-D3A710A0DDF8}" destId="{487D8385-F427-4440-BC55-B89DF499B0C4}" srcOrd="0" destOrd="0" presId="urn:microsoft.com/office/officeart/2005/8/layout/hierarchy3"/>
    <dgm:cxn modelId="{F04A3FE3-5958-4421-8543-B069A94ED3E7}" type="presParOf" srcId="{FE8516D9-B4C1-44C7-91E2-D3A710A0DDF8}" destId="{73C642B2-42DA-447D-898F-038C46350A83}" srcOrd="1" destOrd="0" presId="urn:microsoft.com/office/officeart/2005/8/layout/hierarchy3"/>
    <dgm:cxn modelId="{7E3C0714-DF4B-4554-A1B6-B32144D6975B}" type="presParOf" srcId="{CEED5355-8F9C-48AB-B753-E5405FE3F61D}" destId="{5E182CA3-E622-40E1-9198-87B8739F7C61}" srcOrd="1" destOrd="0" presId="urn:microsoft.com/office/officeart/2005/8/layout/hierarchy3"/>
    <dgm:cxn modelId="{88C3210E-00E9-45D0-845A-991790767996}" type="presParOf" srcId="{5E182CA3-E622-40E1-9198-87B8739F7C61}" destId="{697B6895-DE01-49C0-9B89-E68BAEDEAC25}" srcOrd="0" destOrd="0" presId="urn:microsoft.com/office/officeart/2005/8/layout/hierarchy3"/>
    <dgm:cxn modelId="{DC0CD2F9-8A91-4433-85ED-36925437E689}" type="presParOf" srcId="{5E182CA3-E622-40E1-9198-87B8739F7C61}" destId="{00DEE00C-D36B-4A66-8BE3-4EA65375841F}" srcOrd="1" destOrd="0" presId="urn:microsoft.com/office/officeart/2005/8/layout/hierarchy3"/>
    <dgm:cxn modelId="{3BB6CC64-A207-4C08-A5CF-DE996F3C32D5}" type="presParOf" srcId="{5E182CA3-E622-40E1-9198-87B8739F7C61}" destId="{4041E094-9136-44F2-8C1C-5170C6CF86A4}" srcOrd="2" destOrd="0" presId="urn:microsoft.com/office/officeart/2005/8/layout/hierarchy3"/>
    <dgm:cxn modelId="{3903E472-DA5B-4BC4-B81E-B73507540BCF}" type="presParOf" srcId="{5E182CA3-E622-40E1-9198-87B8739F7C61}" destId="{8CDDD0EF-F605-4978-AB94-6AA7C89CC877}" srcOrd="3" destOrd="0" presId="urn:microsoft.com/office/officeart/2005/8/layout/hierarchy3"/>
    <dgm:cxn modelId="{229DA10E-EB09-4941-A928-C4132653E329}" type="presParOf" srcId="{1DEA8DB5-D18D-4C46-9370-E5FD8A646570}" destId="{4BB4034E-E856-4E5F-8A18-D720C934D174}" srcOrd="1" destOrd="0" presId="urn:microsoft.com/office/officeart/2005/8/layout/hierarchy3"/>
    <dgm:cxn modelId="{48792BE2-DBC0-473B-AEB9-59485346AEEB}" type="presParOf" srcId="{4BB4034E-E856-4E5F-8A18-D720C934D174}" destId="{3BBE0A1C-724C-4DB8-8125-0AF0FE401BF1}" srcOrd="0" destOrd="0" presId="urn:microsoft.com/office/officeart/2005/8/layout/hierarchy3"/>
    <dgm:cxn modelId="{196B2EBD-4D26-4393-818B-DC88348FDF2D}" type="presParOf" srcId="{3BBE0A1C-724C-4DB8-8125-0AF0FE401BF1}" destId="{2A3F9ABA-18C5-4AB6-87FB-5842A9F40C68}" srcOrd="0" destOrd="0" presId="urn:microsoft.com/office/officeart/2005/8/layout/hierarchy3"/>
    <dgm:cxn modelId="{852AF356-E066-44C4-BD26-835DD9F729E4}" type="presParOf" srcId="{3BBE0A1C-724C-4DB8-8125-0AF0FE401BF1}" destId="{3E73CD45-7477-434F-8D4E-7D2223EDCF03}" srcOrd="1" destOrd="0" presId="urn:microsoft.com/office/officeart/2005/8/layout/hierarchy3"/>
    <dgm:cxn modelId="{DD09922A-F3B1-4D25-8328-867CAB57C65E}" type="presParOf" srcId="{4BB4034E-E856-4E5F-8A18-D720C934D174}" destId="{74294A01-52E3-48A5-B50C-C46649B7B837}" srcOrd="1" destOrd="0" presId="urn:microsoft.com/office/officeart/2005/8/layout/hierarchy3"/>
    <dgm:cxn modelId="{71EF065F-06ED-4264-8271-C42B70026EAD}" type="presParOf" srcId="{74294A01-52E3-48A5-B50C-C46649B7B837}" destId="{E57E4E48-FB92-4534-B79E-6EDD4B0219B0}" srcOrd="0" destOrd="0" presId="urn:microsoft.com/office/officeart/2005/8/layout/hierarchy3"/>
    <dgm:cxn modelId="{6A4CE86B-42AE-44D1-86E5-913278735EA5}" type="presParOf" srcId="{74294A01-52E3-48A5-B50C-C46649B7B837}" destId="{A8743E1F-47A9-4E3D-80B3-EF64A3D4EB75}" srcOrd="1" destOrd="0" presId="urn:microsoft.com/office/officeart/2005/8/layout/hierarchy3"/>
    <dgm:cxn modelId="{A4F0BEC6-A7C4-40BD-8F29-DE64FF68D973}" type="presParOf" srcId="{74294A01-52E3-48A5-B50C-C46649B7B837}" destId="{17B22737-ED7F-42E0-A05F-E0532820B7A8}" srcOrd="2" destOrd="0" presId="urn:microsoft.com/office/officeart/2005/8/layout/hierarchy3"/>
    <dgm:cxn modelId="{D2936031-FFDA-4292-BE05-7B3980FEB5D0}" type="presParOf" srcId="{74294A01-52E3-48A5-B50C-C46649B7B837}" destId="{A21B37DE-A88A-488F-B536-F544CD1769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D8385-F427-4440-BC55-B89DF499B0C4}">
      <dsp:nvSpPr>
        <dsp:cNvPr id="0" name=""/>
        <dsp:cNvSpPr/>
      </dsp:nvSpPr>
      <dsp:spPr>
        <a:xfrm>
          <a:off x="904403" y="1662"/>
          <a:ext cx="2627907" cy="1313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Quality Assurance </a:t>
          </a:r>
          <a:r>
            <a:rPr lang="en-US" sz="2700" strike="noStrike" kern="1200" dirty="0" smtClean="0"/>
            <a:t>(QA) </a:t>
          </a:r>
          <a:endParaRPr lang="en-US" sz="2700" strike="noStrike" kern="1200" dirty="0"/>
        </a:p>
      </dsp:txBody>
      <dsp:txXfrm>
        <a:off x="942887" y="40146"/>
        <a:ext cx="2550939" cy="1236985"/>
      </dsp:txXfrm>
    </dsp:sp>
    <dsp:sp modelId="{697B6895-DE01-49C0-9B89-E68BAEDEAC25}">
      <dsp:nvSpPr>
        <dsp:cNvPr id="0" name=""/>
        <dsp:cNvSpPr/>
      </dsp:nvSpPr>
      <dsp:spPr>
        <a:xfrm>
          <a:off x="1167194" y="1315616"/>
          <a:ext cx="262790" cy="98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465"/>
              </a:lnTo>
              <a:lnTo>
                <a:pt x="262790" y="985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EE00C-D36B-4A66-8BE3-4EA65375841F}">
      <dsp:nvSpPr>
        <dsp:cNvPr id="0" name=""/>
        <dsp:cNvSpPr/>
      </dsp:nvSpPr>
      <dsp:spPr>
        <a:xfrm>
          <a:off x="1429985" y="1644104"/>
          <a:ext cx="2102326" cy="1313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Specification of standards for quality of service and outcomes.</a:t>
          </a:r>
          <a:endParaRPr lang="en-US" sz="1400" kern="1200" dirty="0"/>
        </a:p>
      </dsp:txBody>
      <dsp:txXfrm>
        <a:off x="1468469" y="1682588"/>
        <a:ext cx="2025358" cy="1236985"/>
      </dsp:txXfrm>
    </dsp:sp>
    <dsp:sp modelId="{4041E094-9136-44F2-8C1C-5170C6CF86A4}">
      <dsp:nvSpPr>
        <dsp:cNvPr id="0" name=""/>
        <dsp:cNvSpPr/>
      </dsp:nvSpPr>
      <dsp:spPr>
        <a:xfrm>
          <a:off x="1167194" y="1315616"/>
          <a:ext cx="262790" cy="262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07"/>
              </a:lnTo>
              <a:lnTo>
                <a:pt x="262790" y="262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D0EF-F605-4978-AB94-6AA7C89CC877}">
      <dsp:nvSpPr>
        <dsp:cNvPr id="0" name=""/>
        <dsp:cNvSpPr/>
      </dsp:nvSpPr>
      <dsp:spPr>
        <a:xfrm>
          <a:off x="1429985" y="3286546"/>
          <a:ext cx="2102326" cy="1313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 process throughout the organization for assuring that care is maintained at acceptable levels in relation to those standards.</a:t>
          </a:r>
          <a:endParaRPr lang="en-US" sz="1400" kern="1200" dirty="0"/>
        </a:p>
      </dsp:txBody>
      <dsp:txXfrm>
        <a:off x="1468469" y="3325030"/>
        <a:ext cx="2025358" cy="1236985"/>
      </dsp:txXfrm>
    </dsp:sp>
    <dsp:sp modelId="{2A3F9ABA-18C5-4AB6-87FB-5842A9F40C68}">
      <dsp:nvSpPr>
        <dsp:cNvPr id="0" name=""/>
        <dsp:cNvSpPr/>
      </dsp:nvSpPr>
      <dsp:spPr>
        <a:xfrm>
          <a:off x="4189288" y="1662"/>
          <a:ext cx="2627907" cy="1313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Performance Improvement </a:t>
          </a:r>
          <a:r>
            <a:rPr lang="en-US" sz="2700" strike="noStrike" kern="1200" dirty="0" smtClean="0"/>
            <a:t>(PI)</a:t>
          </a:r>
          <a:endParaRPr lang="en-US" sz="2700" strike="noStrike" kern="1200" dirty="0"/>
        </a:p>
      </dsp:txBody>
      <dsp:txXfrm>
        <a:off x="4227772" y="40146"/>
        <a:ext cx="2550939" cy="1236985"/>
      </dsp:txXfrm>
    </dsp:sp>
    <dsp:sp modelId="{E57E4E48-FB92-4534-B79E-6EDD4B0219B0}">
      <dsp:nvSpPr>
        <dsp:cNvPr id="0" name=""/>
        <dsp:cNvSpPr/>
      </dsp:nvSpPr>
      <dsp:spPr>
        <a:xfrm>
          <a:off x="4452079" y="1315616"/>
          <a:ext cx="262790" cy="98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465"/>
              </a:lnTo>
              <a:lnTo>
                <a:pt x="262790" y="985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43E1F-47A9-4E3D-80B3-EF64A3D4EB75}">
      <dsp:nvSpPr>
        <dsp:cNvPr id="0" name=""/>
        <dsp:cNvSpPr/>
      </dsp:nvSpPr>
      <dsp:spPr>
        <a:xfrm>
          <a:off x="4714870" y="1644104"/>
          <a:ext cx="2102326" cy="1313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continuous study and improvement of processes with the intent to better services or outcomes, and prevent or decrease the likelihood of problems. </a:t>
          </a:r>
          <a:endParaRPr lang="en-US" sz="1400" kern="1200" dirty="0"/>
        </a:p>
      </dsp:txBody>
      <dsp:txXfrm>
        <a:off x="4753354" y="1682588"/>
        <a:ext cx="2025358" cy="1236985"/>
      </dsp:txXfrm>
    </dsp:sp>
    <dsp:sp modelId="{17B22737-ED7F-42E0-A05F-E0532820B7A8}">
      <dsp:nvSpPr>
        <dsp:cNvPr id="0" name=""/>
        <dsp:cNvSpPr/>
      </dsp:nvSpPr>
      <dsp:spPr>
        <a:xfrm>
          <a:off x="4452079" y="1315616"/>
          <a:ext cx="262790" cy="262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07"/>
              </a:lnTo>
              <a:lnTo>
                <a:pt x="262790" y="262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37DE-A88A-488F-B536-F544CD176965}">
      <dsp:nvSpPr>
        <dsp:cNvPr id="0" name=""/>
        <dsp:cNvSpPr/>
      </dsp:nvSpPr>
      <dsp:spPr>
        <a:xfrm>
          <a:off x="4714870" y="3286546"/>
          <a:ext cx="2102326" cy="1313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PI aims to improve processes involved in health care delivery and resident quality of life.</a:t>
          </a:r>
          <a:endParaRPr lang="en-US" sz="1400" kern="1200" dirty="0"/>
        </a:p>
      </dsp:txBody>
      <dsp:txXfrm>
        <a:off x="4753354" y="3325030"/>
        <a:ext cx="2025358" cy="1236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A0DD-C938-4B70-9292-476BAA62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3A9C61-D010-4FA3-994F-DFE9C10DB520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1ACA86-36E8-47A5-8B59-2F8C9121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7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1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6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0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4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83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0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113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3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89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80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53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41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1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92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3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0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9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0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0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0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0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0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429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0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7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4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6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8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7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2762" y="3556932"/>
            <a:ext cx="3636627" cy="255864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62" y="2480945"/>
            <a:ext cx="3636627" cy="9480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3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pPr defTabSz="457200"/>
            <a:fld id="{EFD2656D-1963-1549-B61C-EC61E9853F90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855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635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015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810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342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14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36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87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842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pPr defTabSz="457200"/>
            <a:fld id="{EFD2656D-1963-1549-B61C-EC61E9853F90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3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979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18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04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610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952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088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03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3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0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52600" y="6291233"/>
            <a:ext cx="1813562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6120672"/>
            <a:ext cx="1066800" cy="478536"/>
            <a:chOff x="663535" y="6136864"/>
            <a:chExt cx="801963" cy="4023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3535" y="6138609"/>
              <a:ext cx="398846" cy="3988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81" y="6136864"/>
              <a:ext cx="403117" cy="40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14" name="Rounded Rectangle 13"/>
          <p:cNvSpPr/>
          <p:nvPr userDrawn="1"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1752600" y="6291233"/>
            <a:ext cx="1813562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9600" y="6120672"/>
            <a:ext cx="1066800" cy="478536"/>
            <a:chOff x="663535" y="6136864"/>
            <a:chExt cx="801963" cy="40233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3535" y="6138609"/>
              <a:ext cx="398846" cy="3988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81" y="6136864"/>
              <a:ext cx="403117" cy="40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mailto:rosanna_bertrand@abtassoc.com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hyperlink" Target="mailto:Jennifer_pettis@abtassoc.com" TargetMode="External"/><Relationship Id="rId5" Type="http://schemas.openxmlformats.org/officeDocument/2006/relationships/hyperlink" Target="mailto:katherine.fillo@state.ma.us" TargetMode="External"/><Relationship Id="rId4" Type="http://schemas.openxmlformats.org/officeDocument/2006/relationships/hyperlink" Target="mailto:eric.sheehan@state.ma.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HomeQI@massmail.state.ma.u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1360" y="2549979"/>
            <a:ext cx="3695526" cy="3679382"/>
          </a:xfrm>
          <a:solidFill>
            <a:srgbClr val="DA291C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The Supportive Planning and Operations Team (SPOT) Initiative 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Stakeholder Presentation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January 10, 2018 – Boston, MA </a:t>
            </a:r>
          </a:p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>
                <a:solidFill>
                  <a:prstClr val="white"/>
                </a:solidFill>
              </a:rPr>
              <a:t>January </a:t>
            </a:r>
            <a:r>
              <a:rPr lang="en-US" sz="1600" b="1" dirty="0" smtClean="0">
                <a:solidFill>
                  <a:prstClr val="white"/>
                </a:solidFill>
              </a:rPr>
              <a:t>11</a:t>
            </a:r>
            <a:r>
              <a:rPr lang="en-US" sz="1600" b="1" dirty="0">
                <a:solidFill>
                  <a:prstClr val="white"/>
                </a:solidFill>
              </a:rPr>
              <a:t>, </a:t>
            </a:r>
            <a:r>
              <a:rPr lang="en-US" sz="1600" b="1" dirty="0" smtClean="0">
                <a:solidFill>
                  <a:prstClr val="white"/>
                </a:solidFill>
              </a:rPr>
              <a:t>2018 – Springfield, MA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3100" y="2404643"/>
            <a:ext cx="904875" cy="1324033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58" y="4371975"/>
            <a:ext cx="2830875" cy="8772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</p:pic>
      <p:pic>
        <p:nvPicPr>
          <p:cNvPr id="1026" name="Picture 2" descr="\\camfilesrv02\redirected$\plotzkem\Desktop\NursingHome_SlideSh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2391252"/>
            <a:ext cx="2895705" cy="1927712"/>
          </a:xfrm>
          <a:prstGeom prst="roundRect">
            <a:avLst>
              <a:gd name="adj" fmla="val 3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225" y="3796079"/>
            <a:ext cx="969935" cy="1453188"/>
          </a:xfrm>
          <a:prstGeom prst="roundRect">
            <a:avLst>
              <a:gd name="adj" fmla="val 9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camfilesrv02\redirected$\plotzkem\Desktop\doctor-right-answers-400x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9" y="5306864"/>
            <a:ext cx="923925" cy="923925"/>
          </a:xfrm>
          <a:prstGeom prst="roundRect">
            <a:avLst>
              <a:gd name="adj" fmla="val 5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643440" y="6230789"/>
            <a:ext cx="788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i="1" dirty="0">
                <a:solidFill>
                  <a:prstClr val="black"/>
                </a:solidFill>
              </a:rPr>
              <a:t>Disclaimer: </a:t>
            </a:r>
            <a:r>
              <a:rPr lang="en-US" sz="1200" i="1" dirty="0" smtClean="0">
                <a:solidFill>
                  <a:prstClr val="black"/>
                </a:solidFill>
              </a:rPr>
              <a:t>Participation in this educational offering is not </a:t>
            </a:r>
            <a:r>
              <a:rPr lang="en-US" sz="1200" i="1" dirty="0">
                <a:solidFill>
                  <a:prstClr val="black"/>
                </a:solidFill>
              </a:rPr>
              <a:t>mandatory for regulatory compliance nor do </a:t>
            </a:r>
            <a:r>
              <a:rPr lang="en-US" sz="1200" i="1" dirty="0" smtClean="0">
                <a:solidFill>
                  <a:prstClr val="black"/>
                </a:solidFill>
              </a:rPr>
              <a:t>actions or tools and resources discussed in it ensure </a:t>
            </a:r>
            <a:r>
              <a:rPr lang="en-US" sz="1200" i="1" dirty="0">
                <a:solidFill>
                  <a:prstClr val="black"/>
                </a:solidFill>
              </a:rPr>
              <a:t>regulatory compliance.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Unannounced </a:t>
            </a:r>
            <a:r>
              <a:rPr lang="en-US" dirty="0" smtClean="0"/>
              <a:t>On-Site </a:t>
            </a:r>
            <a:r>
              <a:rPr lang="en-US" dirty="0"/>
              <a:t>QAPI </a:t>
            </a:r>
            <a:r>
              <a:rPr lang="en-US" dirty="0" smtClean="0"/>
              <a:t>Assessment Visits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April and May 2017, the Abt Team made unannounced site visits to conduct QAPI assessments at </a:t>
            </a:r>
            <a:r>
              <a:rPr lang="en-US" dirty="0" smtClean="0"/>
              <a:t>the </a:t>
            </a:r>
            <a:r>
              <a:rPr lang="en-US" dirty="0"/>
              <a:t>20 </a:t>
            </a:r>
            <a:r>
              <a:rPr lang="en-US" dirty="0" smtClean="0"/>
              <a:t>Year 2 nursing homes.</a:t>
            </a:r>
          </a:p>
          <a:p>
            <a:r>
              <a:rPr lang="en-US" dirty="0" smtClean="0"/>
              <a:t>During </a:t>
            </a:r>
            <a:r>
              <a:rPr lang="en-US" dirty="0"/>
              <a:t>the </a:t>
            </a:r>
            <a:r>
              <a:rPr lang="en-US" dirty="0" smtClean="0"/>
              <a:t>site </a:t>
            </a:r>
            <a:r>
              <a:rPr lang="en-US" dirty="0"/>
              <a:t>visits, the </a:t>
            </a:r>
            <a:r>
              <a:rPr lang="en-US" dirty="0" smtClean="0"/>
              <a:t>Team </a:t>
            </a:r>
            <a:r>
              <a:rPr lang="en-US" dirty="0"/>
              <a:t>interviewed groups of similar-level </a:t>
            </a:r>
            <a:r>
              <a:rPr lang="en-US" dirty="0" smtClean="0"/>
              <a:t>staff:</a:t>
            </a:r>
          </a:p>
          <a:p>
            <a:pPr lvl="1"/>
            <a:r>
              <a:rPr lang="en-US" dirty="0" smtClean="0"/>
              <a:t>Frontline staff (e.g., certified nursing assistants, dietary aides, activities aides).</a:t>
            </a:r>
          </a:p>
          <a:p>
            <a:pPr lvl="1"/>
            <a:r>
              <a:rPr lang="en-US" dirty="0" smtClean="0"/>
              <a:t>Mid-level staff (e.g., unit managers, housekeeping supervisors).</a:t>
            </a:r>
          </a:p>
          <a:p>
            <a:pPr lvl="1"/>
            <a:r>
              <a:rPr lang="en-US" dirty="0" smtClean="0"/>
              <a:t>Leadership (e.g., director of nursing, administrator, QAPI coordinator).</a:t>
            </a:r>
          </a:p>
        </p:txBody>
      </p:sp>
    </p:spTree>
    <p:extLst>
      <p:ext uri="{BB962C8B-B14F-4D97-AF65-F5344CB8AC3E}">
        <p14:creationId xmlns:p14="http://schemas.microsoft.com/office/powerpoint/2010/main" val="26207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Unannounced </a:t>
            </a:r>
            <a:r>
              <a:rPr lang="en-US" dirty="0" smtClean="0"/>
              <a:t>On-Site </a:t>
            </a:r>
            <a:r>
              <a:rPr lang="en-US" dirty="0"/>
              <a:t>QAPI </a:t>
            </a:r>
            <a:r>
              <a:rPr lang="en-US" dirty="0" smtClean="0"/>
              <a:t>Assessment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interviews, staff were asked to rate their </a:t>
            </a:r>
            <a:r>
              <a:rPr lang="en-US" dirty="0"/>
              <a:t>nursing home team’s performance on various aspects of QAPI development and </a:t>
            </a:r>
            <a:r>
              <a:rPr lang="en-US" dirty="0" smtClean="0"/>
              <a:t>implementation.</a:t>
            </a:r>
          </a:p>
          <a:p>
            <a:r>
              <a:rPr lang="en-US" dirty="0" smtClean="0"/>
              <a:t>Assessors utilized an assessment tool that closely aligned with the QAPI self-assessment provided to the 40 Year 1 nursing homes. </a:t>
            </a:r>
          </a:p>
          <a:p>
            <a:r>
              <a:rPr lang="en-US" dirty="0" smtClean="0"/>
              <a:t>Assessors held an exit conference with leadership at the conclusion of each site visit.</a:t>
            </a:r>
          </a:p>
          <a:p>
            <a:r>
              <a:rPr lang="en-US" dirty="0" smtClean="0"/>
              <a:t>Leadership received a report of findings and recommendations within 30 days of the visit.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7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</a:t>
            </a:r>
            <a:r>
              <a:rPr lang="en-US" dirty="0" smtClean="0"/>
              <a:t>One-Hour Training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Quality Assurance and Performance Improvement – An </a:t>
            </a:r>
            <a:r>
              <a:rPr lang="en-US" i="1" dirty="0" smtClean="0"/>
              <a:t>Overview </a:t>
            </a:r>
            <a:r>
              <a:rPr lang="en-US" dirty="0" smtClean="0"/>
              <a:t>(June </a:t>
            </a:r>
            <a:r>
              <a:rPr lang="en-US" dirty="0"/>
              <a:t>1, </a:t>
            </a:r>
            <a:r>
              <a:rPr lang="en-US" dirty="0" smtClean="0"/>
              <a:t>2017).</a:t>
            </a:r>
          </a:p>
          <a:p>
            <a:r>
              <a:rPr lang="en-US" i="1" dirty="0"/>
              <a:t>Root Cause </a:t>
            </a:r>
            <a:r>
              <a:rPr lang="en-US" i="1" dirty="0" smtClean="0"/>
              <a:t>Analysis </a:t>
            </a:r>
            <a:r>
              <a:rPr lang="en-US" dirty="0" smtClean="0"/>
              <a:t>(July 20, 2017).</a:t>
            </a:r>
          </a:p>
          <a:p>
            <a:r>
              <a:rPr lang="en-US" i="1" dirty="0"/>
              <a:t>Team </a:t>
            </a:r>
            <a:r>
              <a:rPr lang="en-US" i="1" dirty="0" smtClean="0"/>
              <a:t>Communication </a:t>
            </a:r>
            <a:r>
              <a:rPr lang="en-US" dirty="0" smtClean="0"/>
              <a:t>(September </a:t>
            </a:r>
            <a:r>
              <a:rPr lang="en-US" dirty="0"/>
              <a:t>28, </a:t>
            </a:r>
            <a:r>
              <a:rPr lang="en-US" dirty="0" smtClean="0"/>
              <a:t>2017).</a:t>
            </a:r>
          </a:p>
          <a:p>
            <a:r>
              <a:rPr lang="en-US" i="1" dirty="0"/>
              <a:t>Engaging Residents and Families in </a:t>
            </a:r>
            <a:r>
              <a:rPr lang="en-US" i="1" dirty="0" smtClean="0"/>
              <a:t>Quality Assurance and Performance Improvement </a:t>
            </a:r>
            <a:r>
              <a:rPr lang="en-US" dirty="0" smtClean="0"/>
              <a:t>(November </a:t>
            </a:r>
            <a:r>
              <a:rPr lang="en-US" dirty="0"/>
              <a:t>16, </a:t>
            </a:r>
            <a:r>
              <a:rPr lang="en-US" dirty="0" smtClean="0"/>
              <a:t>2017).</a:t>
            </a:r>
          </a:p>
          <a:p>
            <a:r>
              <a:rPr lang="en-US" dirty="0" smtClean="0"/>
              <a:t>Webinars were recorded and links made available to SPOT participants to view at their convenience.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On-Site Technical Assistance Visits to All Participating 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 home teams selected the PIP area of focus.</a:t>
            </a:r>
          </a:p>
          <a:p>
            <a:r>
              <a:rPr lang="en-US" dirty="0" smtClean="0"/>
              <a:t>The technical assistance visits lasted four hours, on average.</a:t>
            </a:r>
          </a:p>
          <a:p>
            <a:r>
              <a:rPr lang="en-US" dirty="0" smtClean="0"/>
              <a:t>Visits provided nursing home teams with a systemic approach to identifying and improving quality concerns. </a:t>
            </a:r>
          </a:p>
          <a:p>
            <a:r>
              <a:rPr lang="en-US" dirty="0" smtClean="0"/>
              <a:t>Each visit was a collaborative effort between an Abt subject matter expert (SME) and the nursing home team. </a:t>
            </a:r>
          </a:p>
        </p:txBody>
      </p:sp>
    </p:spTree>
    <p:extLst>
      <p:ext uri="{BB962C8B-B14F-4D97-AF65-F5344CB8AC3E}">
        <p14:creationId xmlns:p14="http://schemas.microsoft.com/office/powerpoint/2010/main" val="3360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On-Site Technical Assistance Visits </a:t>
            </a:r>
            <a:r>
              <a:rPr lang="en-US" dirty="0"/>
              <a:t>to </a:t>
            </a:r>
            <a:r>
              <a:rPr lang="en-US" dirty="0" smtClean="0"/>
              <a:t>All Participating 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guidance and recommendations from the SME, nursing homes teams were able to: </a:t>
            </a:r>
            <a:endParaRPr lang="en-US" dirty="0" smtClean="0"/>
          </a:p>
          <a:p>
            <a:pPr lvl="1"/>
            <a:r>
              <a:rPr lang="en-US" sz="2400" dirty="0" smtClean="0"/>
              <a:t>Define </a:t>
            </a:r>
            <a:r>
              <a:rPr lang="en-US" sz="2400" dirty="0"/>
              <a:t>a key opportunity for </a:t>
            </a:r>
            <a:r>
              <a:rPr lang="en-US" sz="2400" dirty="0" smtClean="0"/>
              <a:t>improvement.</a:t>
            </a:r>
          </a:p>
          <a:p>
            <a:pPr lvl="1"/>
            <a:r>
              <a:rPr lang="en-US" sz="2400" dirty="0" smtClean="0"/>
              <a:t>Generate </a:t>
            </a:r>
            <a:r>
              <a:rPr lang="en-US" sz="2400" dirty="0"/>
              <a:t>a problem statement and specific measureable </a:t>
            </a:r>
            <a:r>
              <a:rPr lang="en-US" sz="2400" dirty="0" smtClean="0"/>
              <a:t>goals.</a:t>
            </a:r>
          </a:p>
          <a:p>
            <a:pPr lvl="1"/>
            <a:r>
              <a:rPr lang="en-US" sz="2400" dirty="0" smtClean="0"/>
              <a:t>Identify </a:t>
            </a:r>
            <a:r>
              <a:rPr lang="en-US" sz="2400" dirty="0"/>
              <a:t>the root causes of the issue and select potential intervention(s) to address the root </a:t>
            </a:r>
            <a:r>
              <a:rPr lang="en-US" sz="2400" dirty="0" smtClean="0"/>
              <a:t>causes. </a:t>
            </a:r>
          </a:p>
          <a:p>
            <a:pPr lvl="1"/>
            <a:r>
              <a:rPr lang="en-US" sz="2400" dirty="0" smtClean="0"/>
              <a:t>Identify </a:t>
            </a:r>
            <a:r>
              <a:rPr lang="en-US" sz="2400" dirty="0"/>
              <a:t>specific process and outcome measures to evaluate the intermediate and final success of the intervention(s). </a:t>
            </a:r>
          </a:p>
        </p:txBody>
      </p:sp>
    </p:spTree>
    <p:extLst>
      <p:ext uri="{BB962C8B-B14F-4D97-AF65-F5344CB8AC3E}">
        <p14:creationId xmlns:p14="http://schemas.microsoft.com/office/powerpoint/2010/main" val="34954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tisj\AppData\Local\Microsoft\Windows\Temporary Internet Files\Content.IE5\S0FSARWD\9551-3d-bar-graph-meeting-pv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56046"/>
            <a:ext cx="3208456" cy="25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On-Site Technical Assistance Visits </a:t>
            </a:r>
            <a:r>
              <a:rPr lang="en-US" dirty="0"/>
              <a:t>to </a:t>
            </a:r>
            <a:r>
              <a:rPr lang="en-US" dirty="0" smtClean="0"/>
              <a:t>All Participating 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approach </a:t>
            </a:r>
            <a:r>
              <a:rPr lang="en-US" dirty="0"/>
              <a:t>to the visits was to build in utility and </a:t>
            </a:r>
            <a:r>
              <a:rPr lang="en-US" dirty="0" smtClean="0"/>
              <a:t>sustainability.</a:t>
            </a:r>
          </a:p>
          <a:p>
            <a:r>
              <a:rPr lang="en-US" dirty="0"/>
              <a:t>N</a:t>
            </a:r>
            <a:r>
              <a:rPr lang="en-US" dirty="0" smtClean="0"/>
              <a:t>ursing </a:t>
            </a:r>
            <a:r>
              <a:rPr lang="en-US" dirty="0"/>
              <a:t>home teams were able to develop a </a:t>
            </a:r>
            <a:r>
              <a:rPr lang="en-US" dirty="0" smtClean="0"/>
              <a:t>PIP and generate an </a:t>
            </a:r>
            <a:r>
              <a:rPr lang="en-US" dirty="0"/>
              <a:t>actionable end product, while receiving training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On-Site Technical Assistance Visits to All Participating Nursing Homes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9891"/>
            <a:ext cx="5410200" cy="4345139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92" y="3657600"/>
            <a:ext cx="4767262" cy="25541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85900"/>
            <a:ext cx="3608854" cy="2152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747715" cy="922339"/>
          </a:xfrm>
        </p:spPr>
        <p:txBody>
          <a:bodyPr/>
          <a:lstStyle/>
          <a:p>
            <a:r>
              <a:rPr lang="en-US" dirty="0" smtClean="0"/>
              <a:t>Selected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PIP 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176686"/>
              </p:ext>
            </p:extLst>
          </p:nvPr>
        </p:nvGraphicFramePr>
        <p:xfrm>
          <a:off x="457200" y="14478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" y="6550223"/>
            <a:ext cx="67056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Observations made by Abt Associates during technical assistance visits.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943600"/>
            <a:ext cx="4724400" cy="3810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SPOT-Participating Nursing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3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Team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/>
              <a:t>sizes ranged from two to 22 participants, with an average PIP team having eight participants. </a:t>
            </a:r>
            <a:endParaRPr lang="en-US" dirty="0" smtClean="0"/>
          </a:p>
          <a:p>
            <a:r>
              <a:rPr lang="en-US" dirty="0" smtClean="0"/>
              <a:t>Most included a director of nursing (97%) and/or administrator (80%). </a:t>
            </a:r>
          </a:p>
          <a:p>
            <a:r>
              <a:rPr lang="en-US" dirty="0" smtClean="0"/>
              <a:t>Certified nursing assistants (CNAs) participated in 53% of meetings.</a:t>
            </a:r>
          </a:p>
          <a:p>
            <a:r>
              <a:rPr lang="en-US" dirty="0" smtClean="0"/>
              <a:t>Other members of the care team such as social workers (42%) or activities staff (37%) participated less frequently in the PIP.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6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Team Composition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37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Eric Sheehan, JD, </a:t>
            </a:r>
            <a:r>
              <a:rPr lang="en-US" sz="2000" dirty="0" smtClean="0"/>
              <a:t>Bureau Director, Bureau of Health Care Safety &amp; Quality (BHCSQ), Massachusetts Department of Public Health (MDPH), </a:t>
            </a:r>
            <a:r>
              <a:rPr lang="en-US" sz="2000" dirty="0" smtClean="0">
                <a:hlinkClick r:id="rId4"/>
              </a:rPr>
              <a:t>eric.sheehan@state.ma.us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Katherine T. Fillo, PhD, RN-BC</a:t>
            </a:r>
            <a:r>
              <a:rPr lang="en-US" sz="2000" dirty="0" smtClean="0"/>
              <a:t>, Director of Clinical Quality Improvement, BHCSQ, MDPH, </a:t>
            </a:r>
            <a:r>
              <a:rPr lang="en-US" sz="2000" dirty="0" smtClean="0">
                <a:hlinkClick r:id="rId5"/>
              </a:rPr>
              <a:t>katherine.fillo@state.ma.us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Jen Pettis, MS, RN, WCC</a:t>
            </a:r>
            <a:r>
              <a:rPr lang="en-US" sz="2000" dirty="0" smtClean="0"/>
              <a:t>, Associate, Abt Associates, Abt SPOT Initiative Project Director, </a:t>
            </a:r>
            <a:r>
              <a:rPr lang="en-US" sz="2000" dirty="0" smtClean="0">
                <a:hlinkClick r:id="rId6"/>
              </a:rPr>
              <a:t>jennifer_pettis@abtassoc.com</a:t>
            </a:r>
            <a:endParaRPr lang="en-US" sz="2000" dirty="0" smtClean="0"/>
          </a:p>
          <a:p>
            <a:r>
              <a:rPr lang="en-US" sz="2000" b="1" dirty="0" smtClean="0"/>
              <a:t>Rosanna Bertrand, PhD</a:t>
            </a:r>
            <a:r>
              <a:rPr lang="en-US" sz="2000" dirty="0" smtClean="0"/>
              <a:t>, Associate, Abt Associates, </a:t>
            </a:r>
            <a:r>
              <a:rPr lang="en-US" sz="2000" dirty="0" smtClean="0">
                <a:hlinkClick r:id="rId7"/>
              </a:rPr>
              <a:t>rosanna_bertrand@abtassoc.com</a:t>
            </a:r>
            <a:r>
              <a:rPr lang="en-US" sz="20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2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from the Technical Assistance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Convening </a:t>
            </a:r>
            <a:r>
              <a:rPr lang="en-US" sz="2100" dirty="0"/>
              <a:t>a </a:t>
            </a:r>
            <a:r>
              <a:rPr lang="en-US" sz="2100" dirty="0" smtClean="0"/>
              <a:t>multi-disciplinary PIP team is vital to uncovering root causes and developing meaningful, feasible interventions.</a:t>
            </a:r>
          </a:p>
          <a:p>
            <a:r>
              <a:rPr lang="en-US" sz="2100" dirty="0" smtClean="0"/>
              <a:t>Developing a meaningful PIP takes staff time, and time constraints make devoting the necessary time difficult. </a:t>
            </a:r>
          </a:p>
          <a:p>
            <a:r>
              <a:rPr lang="en-US" sz="2100" dirty="0" smtClean="0"/>
              <a:t>Conducting root cause analysis is critical to developing meaningful improvement plans. </a:t>
            </a:r>
          </a:p>
          <a:p>
            <a:r>
              <a:rPr lang="en-US" sz="2100" dirty="0" smtClean="0"/>
              <a:t>Nursing home teams are accustomed to developing outcome measures and less familiar with process measures.</a:t>
            </a:r>
          </a:p>
          <a:p>
            <a:r>
              <a:rPr lang="en-US" sz="2100" dirty="0" smtClean="0"/>
              <a:t>Most nursing home teams do not regularly involve all levels of staff, residents, and families in QAPI. 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5498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Convening a Multi-disciplinary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inclusions of multi-disciplinary staff </a:t>
            </a:r>
            <a:r>
              <a:rPr lang="en-US" dirty="0" smtClean="0"/>
              <a:t>in </a:t>
            </a:r>
            <a:r>
              <a:rPr lang="en-US" dirty="0"/>
              <a:t>all types of quality improvement efforts was observed on many occasions during our technical assistance </a:t>
            </a:r>
            <a:r>
              <a:rPr lang="en-US" dirty="0" smtClean="0"/>
              <a:t>visits.</a:t>
            </a:r>
          </a:p>
          <a:p>
            <a:r>
              <a:rPr lang="en-US" dirty="0" smtClean="0"/>
              <a:t>Gathering </a:t>
            </a:r>
            <a:r>
              <a:rPr lang="en-US" dirty="0"/>
              <a:t>a variety of perspectives from a multi-disciplinary team (clinical and non-clinical staff) in all scenarios enriches the pool of ideas and critical thinking regarding the root cause and feasibility of solutions. </a:t>
            </a:r>
          </a:p>
        </p:txBody>
      </p:sp>
    </p:spTree>
    <p:extLst>
      <p:ext uri="{BB962C8B-B14F-4D97-AF65-F5344CB8AC3E}">
        <p14:creationId xmlns:p14="http://schemas.microsoft.com/office/powerpoint/2010/main" val="1218692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 of Time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Oftentimes, after the staff participated in the guided PIP-development process, they acknowledged the value of problem solving as a group and devoting the time necessary to develop a comprehensive </a:t>
            </a:r>
            <a:r>
              <a:rPr lang="en-US" dirty="0" smtClean="0"/>
              <a:t>PIP.</a:t>
            </a:r>
          </a:p>
          <a:p>
            <a:r>
              <a:rPr lang="en-US" dirty="0" smtClean="0"/>
              <a:t>However</a:t>
            </a:r>
            <a:r>
              <a:rPr lang="en-US" dirty="0"/>
              <a:t>, many would go on to indicate that time constraints and competing priorities prevent them from routinely doing so. </a:t>
            </a:r>
          </a:p>
        </p:txBody>
      </p:sp>
    </p:spTree>
    <p:extLst>
      <p:ext uri="{BB962C8B-B14F-4D97-AF65-F5344CB8AC3E}">
        <p14:creationId xmlns:p14="http://schemas.microsoft.com/office/powerpoint/2010/main" val="178370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collaborative and fruitful part of the technical assistance process was the exercise of conducting a root cause analysis.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process was eye opening for many nursing home teams who had not previously considered </a:t>
            </a:r>
            <a:r>
              <a:rPr lang="en-US" dirty="0" smtClean="0"/>
              <a:t>deep exploration of the </a:t>
            </a:r>
            <a:r>
              <a:rPr lang="en-US" dirty="0"/>
              <a:t>underlying causes of a problem prior to generating a solution.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exercise led to spontaneous problem solving and creativity among staff, and it provided a platform from which staff </a:t>
            </a:r>
            <a:r>
              <a:rPr lang="en-US" dirty="0" smtClean="0"/>
              <a:t>at all levels from </a:t>
            </a:r>
            <a:r>
              <a:rPr lang="en-US" dirty="0"/>
              <a:t>all departments </a:t>
            </a:r>
            <a:r>
              <a:rPr lang="en-US" dirty="0" smtClean="0"/>
              <a:t> were </a:t>
            </a:r>
            <a:r>
              <a:rPr lang="en-US" dirty="0"/>
              <a:t>able to share their perspectives.</a:t>
            </a:r>
          </a:p>
        </p:txBody>
      </p:sp>
    </p:spTree>
    <p:extLst>
      <p:ext uri="{BB962C8B-B14F-4D97-AF65-F5344CB8AC3E}">
        <p14:creationId xmlns:p14="http://schemas.microsoft.com/office/powerpoint/2010/main" val="337988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 and Process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Nursing home teams could readily understand outcome measures, particularly if they selected topics that can be directly measured such as falls or pressure ulcers. </a:t>
            </a:r>
            <a:endParaRPr lang="en-US" dirty="0" smtClean="0"/>
          </a:p>
          <a:p>
            <a:r>
              <a:rPr lang="en-US" dirty="0" smtClean="0"/>
              <a:t>It was </a:t>
            </a:r>
            <a:r>
              <a:rPr lang="en-US" dirty="0"/>
              <a:t>more challenging for them to identify process measures. </a:t>
            </a:r>
            <a:endParaRPr lang="en-US" dirty="0" smtClean="0"/>
          </a:p>
          <a:p>
            <a:r>
              <a:rPr lang="en-US" dirty="0" smtClean="0"/>
              <a:t>Abt subject matter experts stressed the importance of using process measures to determine if staff carry out specific steps in care processes aimed at achieving a particular outcome.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2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Involving Residents, Families, and Direct Care Staff in QAPI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17891"/>
            <a:ext cx="7721600" cy="4601909"/>
          </a:xfrm>
        </p:spPr>
        <p:txBody>
          <a:bodyPr/>
          <a:lstStyle/>
          <a:p>
            <a:r>
              <a:rPr lang="en-US" dirty="0" smtClean="0"/>
              <a:t>Not a </a:t>
            </a:r>
            <a:r>
              <a:rPr lang="en-US" dirty="0"/>
              <a:t>single resident or family member was invited to any of </a:t>
            </a:r>
            <a:r>
              <a:rPr lang="en-US" dirty="0" smtClean="0"/>
              <a:t>the SPOT </a:t>
            </a:r>
            <a:r>
              <a:rPr lang="en-US" dirty="0"/>
              <a:t>technical assistance visits. </a:t>
            </a:r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/>
              <a:t>few nursing home teams reported having shared their QAPI efforts with residents and </a:t>
            </a:r>
            <a:r>
              <a:rPr lang="en-US" dirty="0" smtClean="0"/>
              <a:t>families.</a:t>
            </a:r>
          </a:p>
          <a:p>
            <a:r>
              <a:rPr lang="en-US" dirty="0" smtClean="0"/>
              <a:t>Some </a:t>
            </a:r>
            <a:r>
              <a:rPr lang="en-US" dirty="0"/>
              <a:t>nursing home teams </a:t>
            </a:r>
            <a:r>
              <a:rPr lang="en-US" dirty="0" smtClean="0"/>
              <a:t>continue </a:t>
            </a:r>
            <a:r>
              <a:rPr lang="en-US" dirty="0"/>
              <a:t>to struggle with embracing an all-inclusive staff approach to improving quality. 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 smtClean="0"/>
              <a:t>Teams that did not include CNAs cited </a:t>
            </a:r>
            <a:r>
              <a:rPr lang="en-US" dirty="0"/>
              <a:t>the necessity of CNAs to remain on the floor and the irrelevance of the topic to front-line staff as reasons for failing to include them. </a:t>
            </a:r>
          </a:p>
        </p:txBody>
      </p:sp>
    </p:spTree>
    <p:extLst>
      <p:ext uri="{BB962C8B-B14F-4D97-AF65-F5344CB8AC3E}">
        <p14:creationId xmlns:p14="http://schemas.microsoft.com/office/powerpoint/2010/main" val="264198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Involving </a:t>
            </a:r>
            <a:r>
              <a:rPr lang="en-US" sz="2800" dirty="0"/>
              <a:t>Residents, Families, and Direct Care Staff in QAPI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Regardless </a:t>
            </a:r>
            <a:r>
              <a:rPr lang="en-US" dirty="0"/>
              <a:t>of </a:t>
            </a:r>
            <a:r>
              <a:rPr lang="en-US" dirty="0" smtClean="0"/>
              <a:t>PIP topic</a:t>
            </a:r>
            <a:r>
              <a:rPr lang="en-US" smtClean="0"/>
              <a:t>, team </a:t>
            </a:r>
            <a:r>
              <a:rPr lang="en-US" dirty="0" smtClean="0"/>
              <a:t>members </a:t>
            </a:r>
            <a:r>
              <a:rPr lang="en-US" dirty="0"/>
              <a:t>generally identified points where the CNA could provide useful insights.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CNAs might not have been involved in a PIP focusing on antibiotic stewardship; however, their perception regarding reporting and addressing subtle changes in resident condition indicating a potential infection is a vital consideration when addressing antibiotic stewardship. </a:t>
            </a:r>
          </a:p>
        </p:txBody>
      </p:sp>
    </p:spTree>
    <p:extLst>
      <p:ext uri="{BB962C8B-B14F-4D97-AF65-F5344CB8AC3E}">
        <p14:creationId xmlns:p14="http://schemas.microsoft.com/office/powerpoint/2010/main" val="258400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Email Support and Telephone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Email </a:t>
            </a:r>
            <a:r>
              <a:rPr lang="en-US" sz="2800" dirty="0"/>
              <a:t>support is available to </a:t>
            </a:r>
            <a:r>
              <a:rPr lang="en-US" sz="2800" dirty="0" smtClean="0"/>
              <a:t>all SPOT </a:t>
            </a:r>
            <a:r>
              <a:rPr lang="en-US" sz="2800" dirty="0"/>
              <a:t>participants via </a:t>
            </a:r>
            <a:r>
              <a:rPr lang="en-US" sz="2800" dirty="0" smtClean="0">
                <a:hlinkClick r:id="rId3"/>
              </a:rPr>
              <a:t>NursingHomeQI@massmail.state.ma.us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Members of the Team contacted all participants following in-person visits to: </a:t>
            </a:r>
            <a:endParaRPr lang="en-US" sz="2800" dirty="0"/>
          </a:p>
          <a:p>
            <a:pPr lvl="1"/>
            <a:r>
              <a:rPr lang="en-US" sz="2400" dirty="0" smtClean="0"/>
              <a:t>Provide participants the </a:t>
            </a:r>
            <a:r>
              <a:rPr lang="en-US" sz="2400" dirty="0"/>
              <a:t>opportunity to ask questions about QAPI and the SPOT </a:t>
            </a:r>
            <a:r>
              <a:rPr lang="en-US" sz="2400" dirty="0" smtClean="0"/>
              <a:t>Initiative.</a:t>
            </a:r>
            <a:endParaRPr lang="en-US" sz="2400" dirty="0"/>
          </a:p>
          <a:p>
            <a:pPr lvl="1"/>
            <a:r>
              <a:rPr lang="en-US" sz="2400" dirty="0" smtClean="0"/>
              <a:t>Collect information regarding the nursing home team’s progress toward implementing the PIP and QAPI.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Findings from Follow-Up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Team </a:t>
            </a:r>
            <a:r>
              <a:rPr lang="en-US" dirty="0"/>
              <a:t>reached out to all 59 SPOT nursing home teams who participated in a technical assistance visit approximately one to two months </a:t>
            </a:r>
            <a:r>
              <a:rPr lang="en-US" dirty="0" smtClean="0"/>
              <a:t>after the visit.</a:t>
            </a:r>
          </a:p>
          <a:p>
            <a:r>
              <a:rPr lang="en-US" dirty="0" smtClean="0"/>
              <a:t>The Team was </a:t>
            </a:r>
            <a:r>
              <a:rPr lang="en-US" dirty="0"/>
              <a:t>successful in conducting </a:t>
            </a:r>
            <a:r>
              <a:rPr lang="en-US" dirty="0" smtClean="0"/>
              <a:t>almost 90 percent (n=52</a:t>
            </a:r>
            <a:r>
              <a:rPr lang="en-US" dirty="0"/>
              <a:t>) of </a:t>
            </a:r>
            <a:r>
              <a:rPr lang="en-US" dirty="0" smtClean="0"/>
              <a:t>the potential 59 interviews. </a:t>
            </a:r>
          </a:p>
          <a:p>
            <a:r>
              <a:rPr lang="en-US" dirty="0" smtClean="0"/>
              <a:t>Most teams were </a:t>
            </a:r>
            <a:r>
              <a:rPr lang="en-US" dirty="0"/>
              <a:t>continuing to implement the PIP, one had aborted, and one completed their </a:t>
            </a:r>
            <a:r>
              <a:rPr lang="en-US" dirty="0" smtClean="0"/>
              <a:t>PIP.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Findings from Follow-Up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 smtClean="0"/>
              <a:t>Forty-two </a:t>
            </a:r>
            <a:r>
              <a:rPr lang="en-US" sz="2200" dirty="0"/>
              <a:t>percent of the </a:t>
            </a:r>
            <a:r>
              <a:rPr lang="en-US" sz="2200" dirty="0" smtClean="0"/>
              <a:t>teams </a:t>
            </a:r>
            <a:r>
              <a:rPr lang="en-US" sz="2200" dirty="0"/>
              <a:t>reported that they shared their PIP with all staff, residents, and families, through various methods. 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sz="2200" dirty="0" smtClean="0"/>
              <a:t>Seventeen percent </a:t>
            </a:r>
            <a:r>
              <a:rPr lang="en-US" sz="2200" dirty="0"/>
              <a:t>said that they shared the PIP during a resident council meeting while </a:t>
            </a:r>
            <a:r>
              <a:rPr lang="en-US" sz="2200" dirty="0" smtClean="0"/>
              <a:t>19 </a:t>
            </a:r>
            <a:r>
              <a:rPr lang="en-US" sz="2200" dirty="0"/>
              <a:t>percent said that they created a bulletin board or poster to inform residents and families. 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sz="2200" dirty="0" smtClean="0"/>
              <a:t>Five </a:t>
            </a:r>
            <a:r>
              <a:rPr lang="en-US" sz="2200" dirty="0"/>
              <a:t>nursing home teams included an announcement about the PIPs in their newsletters, and </a:t>
            </a:r>
            <a:r>
              <a:rPr lang="en-US" sz="2200" dirty="0" smtClean="0"/>
              <a:t>four </a:t>
            </a:r>
            <a:r>
              <a:rPr lang="en-US" sz="2200" dirty="0"/>
              <a:t>shared it during a family council </a:t>
            </a:r>
            <a:r>
              <a:rPr lang="en-US" sz="2200" dirty="0" smtClean="0"/>
              <a:t>meeting.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0524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Upon completion of this presentation, attendees will be able to:</a:t>
            </a:r>
          </a:p>
          <a:p>
            <a:pPr lvl="1"/>
            <a:r>
              <a:rPr lang="en-US" sz="2400" dirty="0" smtClean="0"/>
              <a:t>Describe the objectives of the SPOT Initiative. </a:t>
            </a:r>
          </a:p>
          <a:p>
            <a:pPr lvl="1"/>
            <a:r>
              <a:rPr lang="en-US" sz="2400" dirty="0" smtClean="0"/>
              <a:t>Review the 2017 SPOT Initiative activities.</a:t>
            </a:r>
          </a:p>
          <a:p>
            <a:pPr lvl="1"/>
            <a:r>
              <a:rPr lang="en-US" sz="2400" dirty="0" smtClean="0"/>
              <a:t>Discuss the methods used to assess the status of QAPI in participating nursing homes.</a:t>
            </a:r>
          </a:p>
          <a:p>
            <a:pPr lvl="1"/>
            <a:r>
              <a:rPr lang="en-US" sz="2400" dirty="0" smtClean="0"/>
              <a:t>Describe the technical assistance provided to participating nursing homes.</a:t>
            </a:r>
          </a:p>
          <a:p>
            <a:pPr lvl="1"/>
            <a:r>
              <a:rPr lang="en-US" sz="2400" dirty="0" smtClean="0"/>
              <a:t>Outline the results of the 2017 SPOT Initiative activities.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Findings from Follow-Up Calls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6553200"/>
            <a:ext cx="7391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smtClean="0"/>
              <a:t>Abt </a:t>
            </a:r>
            <a:r>
              <a:rPr lang="en-US" sz="1600" dirty="0"/>
              <a:t>follow-up telephone interviews with SPOT nursing home teams.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675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QAPI Bulletin Board Example #1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13572"/>
            <a:ext cx="7721600" cy="44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QAPI Bulletin Board </a:t>
            </a:r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329709" cy="45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438400"/>
            <a:ext cx="32004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thanks to 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HealthCare® Milford Center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sharing the photos of their bulletin board!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QAPI Bulletin Board Example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91" y="1536700"/>
            <a:ext cx="6136217" cy="4602163"/>
          </a:xfrm>
        </p:spPr>
      </p:pic>
    </p:spTree>
    <p:extLst>
      <p:ext uri="{BB962C8B-B14F-4D97-AF65-F5344CB8AC3E}">
        <p14:creationId xmlns:p14="http://schemas.microsoft.com/office/powerpoint/2010/main" val="24434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QAPI Bulletin Board Example #2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71857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667000"/>
            <a:ext cx="32004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thanks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Sweetbrook Rehabilitation and Nursing 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sharing the photos of their bulletin board!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QAPI Newsletter Example #1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13572" cy="3505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QAPI Newsletter Example #1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32004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thanks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Catholic Memorial Home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sharing their newsletter!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5012742" cy="46021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6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QAPI Newsletter Example #2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1"/>
            <a:ext cx="7470641" cy="4648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8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QAPI Newsletter Example #2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32004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thanks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Chapin Center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sharing their newsletter!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632935"/>
            <a:ext cx="4347210" cy="261134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480560"/>
            <a:ext cx="4397963" cy="1295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pic>
        <p:nvPicPr>
          <p:cNvPr id="9" name="Picture 4" descr="C:\Users\pettisj\AppData\Local\Microsoft\Windows\Temporary Internet Files\Content.IE5\4ITWMY73\CHAT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7270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ettisj\AppData\Local\Microsoft\Windows\Temporary Internet Files\Content.IE5\I68V2XN1\Thank-you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200400" cy="2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of the SPOT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aim of </a:t>
            </a:r>
            <a:r>
              <a:rPr lang="en-US" dirty="0" smtClean="0"/>
              <a:t>the SPOT Initiative is </a:t>
            </a:r>
            <a:r>
              <a:rPr lang="en-US" dirty="0"/>
              <a:t>to foster quality care delivery in skilled nursing facilities across Massachusetts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SPOT fosters quality care by supporting nursing home teams to improve their quality assurance and performance improvement (QAPI) programs.</a:t>
            </a:r>
          </a:p>
          <a:p>
            <a:r>
              <a:rPr lang="en-US" dirty="0"/>
              <a:t>Effective QAPI </a:t>
            </a:r>
            <a:r>
              <a:rPr lang="en-US" dirty="0" smtClean="0"/>
              <a:t>programs can </a:t>
            </a:r>
            <a:r>
              <a:rPr lang="en-US" dirty="0"/>
              <a:t>prevent adverse events, promote safety and quality, and reduce </a:t>
            </a:r>
            <a:r>
              <a:rPr lang="en-US" dirty="0" smtClean="0"/>
              <a:t>risks to </a:t>
            </a:r>
            <a:r>
              <a:rPr lang="en-US" dirty="0"/>
              <a:t>residents and </a:t>
            </a:r>
            <a:r>
              <a:rPr lang="en-US" dirty="0" smtClean="0"/>
              <a:t>caregivers.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QAPI</a:t>
            </a:r>
            <a:endParaRPr lang="en-US" strike="sngStrik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046489"/>
              </p:ext>
            </p:extLst>
          </p:nvPr>
        </p:nvGraphicFramePr>
        <p:xfrm>
          <a:off x="723900" y="1536700"/>
          <a:ext cx="7721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</a:t>
            </a:r>
            <a:r>
              <a:rPr lang="en-US" dirty="0"/>
              <a:t>of the SPOT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2016, the initial year of SPOT, 40 nursing homes (Year 1 nursing homes) participated in the SPOT Initiative. </a:t>
            </a:r>
          </a:p>
          <a:p>
            <a:r>
              <a:rPr lang="en-US" dirty="0" smtClean="0"/>
              <a:t>In March 2017, BHCSQ engaged Abt Associates to implement the second year of the program. </a:t>
            </a:r>
          </a:p>
          <a:p>
            <a:r>
              <a:rPr lang="en-US" dirty="0" smtClean="0"/>
              <a:t>In collaboration with BHCSQ, the Abt Team identified 20 additional nursing homes to participate in SPOT (Year 2 nursing homes). </a:t>
            </a:r>
          </a:p>
          <a:p>
            <a:r>
              <a:rPr lang="en-US" dirty="0" smtClean="0"/>
              <a:t>SPOT is </a:t>
            </a:r>
            <a:r>
              <a:rPr lang="en-US" dirty="0"/>
              <a:t>funded from civil monetary penalties (</a:t>
            </a:r>
            <a:r>
              <a:rPr lang="en-US" dirty="0" smtClean="0"/>
              <a:t>CMP) collected </a:t>
            </a:r>
            <a:r>
              <a:rPr lang="en-US" dirty="0"/>
              <a:t>from nursing homes.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SPOT Initiative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20 Year 2 nursing homes.</a:t>
            </a:r>
          </a:p>
          <a:p>
            <a:r>
              <a:rPr lang="en-US" dirty="0" smtClean="0"/>
              <a:t>Introductory </a:t>
            </a:r>
            <a:r>
              <a:rPr lang="en-US" dirty="0"/>
              <a:t>webinar and QAPI </a:t>
            </a:r>
            <a:r>
              <a:rPr lang="en-US" dirty="0" smtClean="0"/>
              <a:t>self-assessments for the 40 Year 1 nursing homes.</a:t>
            </a:r>
          </a:p>
          <a:p>
            <a:r>
              <a:rPr lang="en-US" dirty="0" smtClean="0"/>
              <a:t>Unannounced on-site QAPI assessment </a:t>
            </a:r>
            <a:r>
              <a:rPr lang="en-US" dirty="0"/>
              <a:t>visits to the 20 </a:t>
            </a:r>
            <a:r>
              <a:rPr lang="en-US" dirty="0" smtClean="0"/>
              <a:t>Year 2 nursing homes. </a:t>
            </a:r>
          </a:p>
          <a:p>
            <a:r>
              <a:rPr lang="en-US" dirty="0" smtClean="0"/>
              <a:t>Four one-hour training webinars.</a:t>
            </a:r>
          </a:p>
          <a:p>
            <a:r>
              <a:rPr lang="en-US" dirty="0" smtClean="0"/>
              <a:t>On-site technical assistance visits to all participating nursing homes.</a:t>
            </a:r>
          </a:p>
          <a:p>
            <a:r>
              <a:rPr lang="en-US" dirty="0" smtClean="0"/>
              <a:t>Telephone outreach and email support.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4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SPOT-Participating Facilities (as of May 2017)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02" y="1536700"/>
            <a:ext cx="5522595" cy="4602163"/>
          </a:xfrm>
        </p:spPr>
      </p:pic>
    </p:spTree>
    <p:extLst>
      <p:ext uri="{BB962C8B-B14F-4D97-AF65-F5344CB8AC3E}">
        <p14:creationId xmlns:p14="http://schemas.microsoft.com/office/powerpoint/2010/main" val="223452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Introductory Webinar and QAPI Self-Assessments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 offered to 40 Year 1 participating nursing homes to:</a:t>
            </a:r>
          </a:p>
          <a:p>
            <a:pPr lvl="1"/>
            <a:r>
              <a:rPr lang="en-US" dirty="0" smtClean="0"/>
              <a:t>Introduce Abt and the year’s planned activities.</a:t>
            </a:r>
          </a:p>
          <a:p>
            <a:pPr lvl="1"/>
            <a:r>
              <a:rPr lang="en-US" dirty="0" smtClean="0"/>
              <a:t>Launch the self-assessment.</a:t>
            </a:r>
          </a:p>
          <a:p>
            <a:pPr lvl="1"/>
            <a:r>
              <a:rPr lang="en-US" dirty="0" smtClean="0"/>
              <a:t>Provide education regarding the benefits of self-assessments and how to conduct a self-assessment.</a:t>
            </a:r>
          </a:p>
          <a:p>
            <a:r>
              <a:rPr lang="en-US" dirty="0" smtClean="0"/>
              <a:t>Self-assessments included four domains: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and </a:t>
            </a:r>
            <a:r>
              <a:rPr lang="en-US" dirty="0" smtClean="0"/>
              <a:t>scope.</a:t>
            </a:r>
          </a:p>
          <a:p>
            <a:pPr lvl="1"/>
            <a:r>
              <a:rPr lang="en-US" dirty="0" smtClean="0"/>
              <a:t>Governance </a:t>
            </a:r>
            <a:r>
              <a:rPr lang="en-US" dirty="0"/>
              <a:t>and </a:t>
            </a:r>
            <a:r>
              <a:rPr lang="en-US" dirty="0" smtClean="0"/>
              <a:t>leadership.</a:t>
            </a:r>
          </a:p>
          <a:p>
            <a:pPr lvl="1"/>
            <a:r>
              <a:rPr lang="en-US" dirty="0" smtClean="0"/>
              <a:t>Feedback</a:t>
            </a:r>
            <a:r>
              <a:rPr lang="en-US" dirty="0"/>
              <a:t>, </a:t>
            </a:r>
            <a:r>
              <a:rPr lang="en-US" dirty="0" smtClean="0"/>
              <a:t>data systems</a:t>
            </a:r>
            <a:r>
              <a:rPr lang="en-US" dirty="0"/>
              <a:t>, and </a:t>
            </a:r>
            <a:r>
              <a:rPr lang="en-US" dirty="0" smtClean="0"/>
              <a:t>monitoring/systematic analysis.</a:t>
            </a:r>
          </a:p>
          <a:p>
            <a:pPr lvl="1"/>
            <a:r>
              <a:rPr lang="en-US" dirty="0" smtClean="0"/>
              <a:t>Performance improvement projects </a:t>
            </a:r>
            <a:r>
              <a:rPr lang="en-US" dirty="0"/>
              <a:t>(PIPs) and </a:t>
            </a:r>
            <a:r>
              <a:rPr lang="en-US" dirty="0" smtClean="0"/>
              <a:t>systematic analysis/systemic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>
          <a:solidFill>
            <a:schemeClr val="accent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6466</TotalTime>
  <Words>1997</Words>
  <Application>Microsoft Office PowerPoint</Application>
  <PresentationFormat>On-screen Show (4:3)</PresentationFormat>
  <Paragraphs>190</Paragraphs>
  <Slides>39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3_Office Theme</vt:lpstr>
      <vt:lpstr>1_JASGTemplate</vt:lpstr>
      <vt:lpstr>JASGTemplate</vt:lpstr>
      <vt:lpstr>PowerPoint Presentation</vt:lpstr>
      <vt:lpstr>Today’s Speakers</vt:lpstr>
      <vt:lpstr>Presentation Objectives</vt:lpstr>
      <vt:lpstr>Objectives of the SPOT Initiative</vt:lpstr>
      <vt:lpstr>QAPI</vt:lpstr>
      <vt:lpstr>Background of the SPOT Initiative</vt:lpstr>
      <vt:lpstr>2017 SPOT Initiative Activities</vt:lpstr>
      <vt:lpstr>SPOT-Participating Facilities (as of May 2017)</vt:lpstr>
      <vt:lpstr>Introductory Webinar and QAPI Self-Assessments</vt:lpstr>
      <vt:lpstr>Unannounced On-Site QAPI Assessment Visits </vt:lpstr>
      <vt:lpstr>Unannounced On-Site QAPI Assessment Visits</vt:lpstr>
      <vt:lpstr>Four One-Hour Training Webinars</vt:lpstr>
      <vt:lpstr>On-Site Technical Assistance Visits to All Participating Nursing Homes</vt:lpstr>
      <vt:lpstr>On-Site Technical Assistance Visits to All Participating Nursing Homes</vt:lpstr>
      <vt:lpstr>On-Site Technical Assistance Visits to All Participating Nursing Homes</vt:lpstr>
      <vt:lpstr>On-Site Technical Assistance Visits to All Participating Nursing Homes</vt:lpstr>
      <vt:lpstr>Selected PIP Topics</vt:lpstr>
      <vt:lpstr>PIP Team Composition</vt:lpstr>
      <vt:lpstr>PIP Team Composition</vt:lpstr>
      <vt:lpstr>Lessons Learned from the Technical Assistance Visits</vt:lpstr>
      <vt:lpstr>The Importance of Convening a Multi-disciplinary Team</vt:lpstr>
      <vt:lpstr>The Challenge of Time Constraints</vt:lpstr>
      <vt:lpstr>Root Cause Analysis</vt:lpstr>
      <vt:lpstr>Outcome and Process Measures</vt:lpstr>
      <vt:lpstr>Involving Residents, Families, and Direct Care Staff in QAPI</vt:lpstr>
      <vt:lpstr>Involving Residents, Families, and Direct Care Staff in QAPI</vt:lpstr>
      <vt:lpstr>Email Support and Telephone Outreach</vt:lpstr>
      <vt:lpstr>Key Findings from Follow-Up Calls</vt:lpstr>
      <vt:lpstr>Key Findings from Follow-Up Calls</vt:lpstr>
      <vt:lpstr>Key Findings from Follow-Up Calls</vt:lpstr>
      <vt:lpstr>QAPI Bulletin Board Example #1</vt:lpstr>
      <vt:lpstr>QAPI Bulletin Board Example #1</vt:lpstr>
      <vt:lpstr>QAPI Bulletin Board Example #2</vt:lpstr>
      <vt:lpstr>QAPI Bulletin Board Example #2</vt:lpstr>
      <vt:lpstr>QAPI Newsletter Example #1</vt:lpstr>
      <vt:lpstr>QAPI Newsletter Example #1</vt:lpstr>
      <vt:lpstr>QAPI Newsletter Example #2</vt:lpstr>
      <vt:lpstr>QAPI Newsletter Example #2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Pettis</dc:creator>
  <cp:lastModifiedBy>Jennifer Pettis</cp:lastModifiedBy>
  <cp:revision>83</cp:revision>
  <cp:lastPrinted>2018-01-02T21:27:33Z</cp:lastPrinted>
  <dcterms:created xsi:type="dcterms:W3CDTF">2006-08-16T00:00:00Z</dcterms:created>
  <dcterms:modified xsi:type="dcterms:W3CDTF">2018-01-29T14:10:17Z</dcterms:modified>
</cp:coreProperties>
</file>