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8"/>
  </p:notesMasterIdLst>
  <p:handoutMasterIdLst>
    <p:handoutMasterId r:id="rId19"/>
  </p:handoutMasterIdLst>
  <p:sldIdLst>
    <p:sldId id="436" r:id="rId2"/>
    <p:sldId id="467" r:id="rId3"/>
    <p:sldId id="470" r:id="rId4"/>
    <p:sldId id="468" r:id="rId5"/>
    <p:sldId id="469" r:id="rId6"/>
    <p:sldId id="458" r:id="rId7"/>
    <p:sldId id="443" r:id="rId8"/>
    <p:sldId id="471" r:id="rId9"/>
    <p:sldId id="444" r:id="rId10"/>
    <p:sldId id="461" r:id="rId11"/>
    <p:sldId id="459" r:id="rId12"/>
    <p:sldId id="460" r:id="rId13"/>
    <p:sldId id="463" r:id="rId14"/>
    <p:sldId id="464" r:id="rId15"/>
    <p:sldId id="465" r:id="rId16"/>
    <p:sldId id="466" r:id="rId17"/>
  </p:sldIdLst>
  <p:sldSz cx="9144000" cy="6858000" type="screen4x3"/>
  <p:notesSz cx="7010400" cy="92233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ecadmin" initials="e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99"/>
    <a:srgbClr val="54759E"/>
    <a:srgbClr val="6E8DB2"/>
    <a:srgbClr val="8AC4FF"/>
    <a:srgbClr val="BBDFFF"/>
    <a:srgbClr val="C3E2FF"/>
    <a:srgbClr val="FF99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037" autoAdjust="0"/>
  </p:normalViewPr>
  <p:slideViewPr>
    <p:cSldViewPr snapToGrid="0">
      <p:cViewPr>
        <p:scale>
          <a:sx n="100" d="100"/>
          <a:sy n="100" d="100"/>
        </p:scale>
        <p:origin x="-1980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914" y="-108"/>
      </p:cViewPr>
      <p:guideLst>
        <p:guide orient="horz" pos="2905"/>
        <p:guide pos="2208"/>
      </p:guideLst>
    </p:cSldViewPr>
  </p:notesViewPr>
  <p:gridSpacing cx="78028800" cy="780288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notesMaster" Target="notesMasters/notesMaster1.xml"/>
  <Relationship Id="rId19" Type="http://schemas.openxmlformats.org/officeDocument/2006/relationships/handoutMaster" Target="handoutMasters/handoutMaster1.xml"/>
  <Relationship Id="rId2" Type="http://schemas.openxmlformats.org/officeDocument/2006/relationships/slide" Target="slides/slide1.xml"/>
  <Relationship Id="rId20" Type="http://schemas.openxmlformats.org/officeDocument/2006/relationships/commentAuthors" Target="commentAuthors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heme" Target="theme/theme1.xml"/>
  <Relationship Id="rId24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303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759825"/>
            <a:ext cx="303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C0A0AD01-4FBE-4EAF-A2A7-E71A85EE0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1500"/>
            <a:ext cx="5607050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25"/>
            <a:ext cx="303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59825"/>
            <a:ext cx="303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FC40C652-4344-4BF0-B2D6-05C320ECF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  <Relationship Id="rId3" Type="http://schemas.openxmlformats.org/officeDocument/2006/relationships/image" Target="../media/image3.gif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5BF77-A12D-4A4E-81A1-2E51B85A9F4E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D085D-A9F1-4868-B5F8-23B3C88EC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EEC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14889" y="5590718"/>
            <a:ext cx="2857500" cy="638175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 dirty="0" smtClean="0"/>
              <a:t>[Cover Slide Text]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E5007-E2A8-4F28-B02C-D9B4778A4FBC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8001B-4A50-453B-B357-D338BCF5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285B-DACB-42BB-B653-47C1841396BB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40A9-B102-4401-A51E-99B08281D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74A1A-8E78-422A-B8B2-80C17E336868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47839-9A1B-4AE2-A730-CDFB28550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C6CFE-4E4B-440B-BF1B-C97C32263C65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56153-7E97-4A73-A199-10036E3EA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6A53-99B1-4A5A-AAED-521BB5A1F7AE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BF2A-6D13-4D22-85B7-693EDEFE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B36A-9BCD-40BE-9DCA-02D555224E8C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BF940-2A7D-475F-AF5E-4A25A2E6E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CC710-1491-4E4E-9152-D3737FD39707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57DF-FE95-454F-AB66-42CBA9BD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 dirty="0" smtClean="0"/>
              <a:t>Slide Title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A21A5-9DCB-4E47-A5D6-C59403ACF65D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F46B9-8171-45E1-A369-0EA009B04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6B26-D525-4B3A-AD1F-0F749DCB5CEA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71D79-3FCF-470B-A39E-9BBB02B9F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CAF8B-6BB1-4D78-91A4-9088E87EBD16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959ED-9753-44BA-B55A-7B20CE503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232C-64F3-4BC7-A9F4-9AD666360C45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2CFE-2BB0-48A7-9F53-4B9D51B44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[Slide Title]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6A74-AA3F-4EF0-A4AF-04DB0CC29C2B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B79F6-C316-4021-B029-814B015AF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D3D5E-105C-4907-9B60-C6F5CE58284D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5644-1B45-4695-9AFB-0497CF045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D742-E7EE-41B8-9B65-6DB397F6AFB3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53D9-FB86-4668-B944-96648E8AE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slideLayout" Target="../slideLayouts/slideLayout14.xml"/>
  <Relationship Id="rId15" Type="http://schemas.openxmlformats.org/officeDocument/2006/relationships/slideLayout" Target="../slideLayouts/slideLayout15.xml"/>
  <Relationship Id="rId16" Type="http://schemas.openxmlformats.org/officeDocument/2006/relationships/theme" Target="../theme/theme1.xml"/>
  <Relationship Id="rId17" Type="http://schemas.openxmlformats.org/officeDocument/2006/relationships/image" Target="../media/image1.gif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0E272F6-1708-4844-BC38-1E403A83FDAA}" type="datetime1">
              <a:rPr lang="en-US"/>
              <a:pPr>
                <a:defRPr/>
              </a:pPr>
              <a:t>6/3/2016</a:t>
            </a:fld>
            <a:endParaRPr lang="en-US"/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CF0C1523-E9F1-42F5-83FF-A196C03FC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8" name="Picture 7" descr="EEC-Happle2.gif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8181890" y="182878"/>
            <a:ext cx="659958" cy="6558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Overview of the Standards for the Licensure or Approval of Agencies Offering Child Placement and Adoption Services (102 CMR 5.00)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1600" b="0" i="1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400" i="1" dirty="0" smtClean="0"/>
              <a:t>Presentation to the Board of Early Education and Care</a:t>
            </a:r>
          </a:p>
          <a:p>
            <a:r>
              <a:rPr lang="en-US" sz="1400" i="1" dirty="0" smtClean="0"/>
              <a:t>June 14, 2016</a:t>
            </a:r>
            <a:endParaRPr lang="en-US" sz="1400" i="1" dirty="0" smtClean="0"/>
          </a:p>
          <a:p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Adoptions are heavily regulated and subject to the following laws:</a:t>
            </a:r>
          </a:p>
          <a:p>
            <a:pPr lvl="1"/>
            <a:r>
              <a:rPr lang="en-US" dirty="0" smtClean="0"/>
              <a:t>International Adoption: Hague Convention on the Protection of Children and Co-operation in Respect of </a:t>
            </a:r>
            <a:r>
              <a:rPr lang="en-US" dirty="0" err="1" smtClean="0"/>
              <a:t>Intercountry</a:t>
            </a:r>
            <a:r>
              <a:rPr lang="en-US" dirty="0" smtClean="0"/>
              <a:t> Adoption.</a:t>
            </a:r>
          </a:p>
          <a:p>
            <a:pPr lvl="2"/>
            <a:r>
              <a:rPr lang="en-US" dirty="0" smtClean="0"/>
              <a:t>The U.S. entered the Convention on April 1, 2008</a:t>
            </a:r>
          </a:p>
          <a:p>
            <a:pPr lvl="1"/>
            <a:r>
              <a:rPr lang="en-US" dirty="0" smtClean="0"/>
              <a:t>Interstate Adoption: Interstate Compact for the Placement of Children. G.L. c. 119, App 2-1.</a:t>
            </a:r>
          </a:p>
          <a:p>
            <a:pPr lvl="2"/>
            <a:r>
              <a:rPr lang="en-US" dirty="0" smtClean="0"/>
              <a:t>Ensures that children placed for adoption or foster care across state lines receive proper protections and services</a:t>
            </a:r>
          </a:p>
          <a:p>
            <a:pPr lvl="1"/>
            <a:r>
              <a:rPr lang="en-US" dirty="0" smtClean="0"/>
              <a:t>Massachusetts Law: G.L. c. 210</a:t>
            </a:r>
          </a:p>
          <a:p>
            <a:pPr lvl="2"/>
            <a:r>
              <a:rPr lang="en-US" dirty="0" smtClean="0"/>
              <a:t>Sets the legal requirements to execute an adoption</a:t>
            </a:r>
          </a:p>
          <a:p>
            <a:pPr lvl="2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Complexity of Adoption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b="0" dirty="0" smtClean="0"/>
              <a:t>EEC’s current adoption and placement regulations have not been revised since 1999.</a:t>
            </a:r>
          </a:p>
          <a:p>
            <a:pPr>
              <a:buClrTx/>
            </a:pPr>
            <a:r>
              <a:rPr lang="en-US" b="0" dirty="0" smtClean="0"/>
              <a:t>Particularly for adoption, the regulations are not all encompassing. The current regulations: 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en-US" sz="2000" dirty="0" smtClean="0"/>
              <a:t>Were written primarily for adoptions through Department of Children and Families.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en-US" sz="2000" dirty="0" smtClean="0"/>
              <a:t>Were written for the </a:t>
            </a:r>
            <a:r>
              <a:rPr lang="en-US" sz="2000" i="1" dirty="0" smtClean="0"/>
              <a:t>ideal</a:t>
            </a:r>
            <a:r>
              <a:rPr lang="en-US" sz="2000" dirty="0" smtClean="0"/>
              <a:t> situation where all members of the adoption triad are residing within Massachusetts.</a:t>
            </a:r>
          </a:p>
          <a:p>
            <a:pPr>
              <a:buClrTx/>
              <a:buFont typeface="Courier New" pitchFamily="49" charset="0"/>
              <a:buChar char="o"/>
            </a:pPr>
            <a:r>
              <a:rPr lang="en-US" b="0" dirty="0" smtClean="0"/>
              <a:t>Today, accomplishing permanency is a more complicated process, often requiring cooperation of child welfare agencies and judicial systems in two or more states. Many Massachusetts agencies work with out-of-state agencies. </a:t>
            </a:r>
          </a:p>
          <a:p>
            <a:pPr>
              <a:buClrTx/>
              <a:buFont typeface="Courier New" pitchFamily="49" charset="0"/>
              <a:buChar char="o"/>
            </a:pPr>
            <a:endParaRPr lang="en-US" sz="2400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Current Adoption/Placement Regulations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Massachusetts is an “Agency State”, meaning that ALL adoptions must be processed by a licensed adoption agency. G.L. c. 210, § 11A; G.L. c. 15D, § 6.</a:t>
            </a:r>
          </a:p>
          <a:p>
            <a:pPr lvl="1"/>
            <a:r>
              <a:rPr lang="en-US" dirty="0" smtClean="0"/>
              <a:t>Other states allow an attorney, facilitator, or layperson to complete an adoption</a:t>
            </a:r>
          </a:p>
          <a:p>
            <a:pPr lvl="1"/>
            <a:r>
              <a:rPr lang="en-US" dirty="0" smtClean="0"/>
              <a:t>It is illegal for an unlicensed person or agency to advertise for adoption services in Massachusetts. G.L. c. 15D, § 6(e)</a:t>
            </a:r>
          </a:p>
          <a:p>
            <a:r>
              <a:rPr lang="en-US" b="0" dirty="0" smtClean="0"/>
              <a:t>Adoption Agencies in Massachusetts are required to be non-profit entities and follow all licensing requirements set forth by EEC.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Adoption Agencies - Overview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0" dirty="0" smtClean="0"/>
              <a:t>Gaps were determined by way of agency input, licensor observations and experience, and accounting for the changing face of adoption.</a:t>
            </a:r>
          </a:p>
          <a:p>
            <a:r>
              <a:rPr lang="en-US" sz="1600" b="0" dirty="0" smtClean="0"/>
              <a:t>Insufficient requirements for post-adoption services</a:t>
            </a:r>
          </a:p>
          <a:p>
            <a:r>
              <a:rPr lang="en-US" sz="1600" b="0" dirty="0" smtClean="0"/>
              <a:t>Unclear to what extent financial responsibilities lay for each party to the adoption</a:t>
            </a:r>
          </a:p>
          <a:p>
            <a:r>
              <a:rPr lang="en-US" sz="1600" b="0" dirty="0" smtClean="0"/>
              <a:t>Need to clarify qualifications and roles of adoption workers to ensure quality service and reduce conflicts of interest</a:t>
            </a:r>
          </a:p>
          <a:p>
            <a:r>
              <a:rPr lang="en-US" sz="1600" b="0" dirty="0" smtClean="0"/>
              <a:t>Need for increased number of home studies to ensure adoption is in the best interest of the child</a:t>
            </a:r>
          </a:p>
          <a:p>
            <a:r>
              <a:rPr lang="en-US" sz="1600" b="0" dirty="0" smtClean="0"/>
              <a:t>Need for increased orientation and training for prospective adoptive parents</a:t>
            </a:r>
          </a:p>
          <a:p>
            <a:r>
              <a:rPr lang="en-US" sz="1600" b="0" dirty="0" smtClean="0"/>
              <a:t>Unclear at points whether regulations are referring to adoptions or foster care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Current Gaps in Adoption Regulations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EEC regulates private foster care agencies</a:t>
            </a:r>
          </a:p>
          <a:p>
            <a:pPr lvl="1"/>
            <a:r>
              <a:rPr lang="en-US" dirty="0" smtClean="0"/>
              <a:t>DCF oversees the actual foster care placement process</a:t>
            </a:r>
          </a:p>
          <a:p>
            <a:r>
              <a:rPr lang="en-US" b="0" dirty="0" smtClean="0"/>
              <a:t>EEC licenses 61 private foster care agencies</a:t>
            </a:r>
          </a:p>
          <a:p>
            <a:r>
              <a:rPr lang="en-US" b="0" dirty="0" smtClean="0"/>
              <a:t>Through the public approval process, EEC also approved DCF to serve as a placement agency.</a:t>
            </a:r>
          </a:p>
          <a:p>
            <a:r>
              <a:rPr lang="en-US" b="0" dirty="0" smtClean="0"/>
              <a:t>Much of the foster care process is overseen by DCF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Foster Care Agencies - Overview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Gaps were determined by way of agency input, licensor observations and experience, and accounting for the changing face of adoption.</a:t>
            </a:r>
          </a:p>
          <a:p>
            <a:r>
              <a:rPr lang="en-US" b="0" dirty="0" smtClean="0"/>
              <a:t>Need for second party to review home studies</a:t>
            </a:r>
          </a:p>
          <a:p>
            <a:r>
              <a:rPr lang="en-US" b="0" dirty="0" smtClean="0"/>
              <a:t>Need for increased training for foster parents in preventing SIDS, shaken baby syndrome, and safe bottle warming techniques</a:t>
            </a:r>
          </a:p>
          <a:p>
            <a:endParaRPr lang="en-US" b="0" dirty="0" smtClean="0"/>
          </a:p>
          <a:p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Current Gaps in Foster Care Regulations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Questions?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Questions about Current Practices	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Introduction/Timeline</a:t>
            </a:r>
          </a:p>
          <a:p>
            <a:r>
              <a:rPr lang="en-US" dirty="0" smtClean="0"/>
              <a:t>Discussion of Adoption Issues</a:t>
            </a:r>
          </a:p>
          <a:p>
            <a:r>
              <a:rPr lang="en-US" dirty="0" smtClean="0"/>
              <a:t>Overview of Current Adoption Regulations</a:t>
            </a:r>
          </a:p>
          <a:p>
            <a:pPr lvl="1"/>
            <a:r>
              <a:rPr lang="en-US" dirty="0" smtClean="0"/>
              <a:t>Discussion of Adoption Agencies and Caseload</a:t>
            </a:r>
          </a:p>
          <a:p>
            <a:pPr lvl="1"/>
            <a:r>
              <a:rPr lang="en-US" dirty="0" smtClean="0"/>
              <a:t>Current Gaps in Adoption Regulations</a:t>
            </a:r>
          </a:p>
          <a:p>
            <a:r>
              <a:rPr lang="en-US" dirty="0" smtClean="0"/>
              <a:t>Overview of Foster Care Regulations</a:t>
            </a:r>
          </a:p>
          <a:p>
            <a:pPr lvl="1"/>
            <a:r>
              <a:rPr lang="en-US" dirty="0" smtClean="0"/>
              <a:t>Discussion of Foster Care Agencies</a:t>
            </a:r>
          </a:p>
          <a:p>
            <a:pPr lvl="1"/>
            <a:r>
              <a:rPr lang="en-US" dirty="0" smtClean="0"/>
              <a:t>Current Gaps in Foster Care Regulations</a:t>
            </a:r>
          </a:p>
          <a:p>
            <a:r>
              <a:rPr lang="en-US" dirty="0" smtClean="0"/>
              <a:t>Next Steps</a:t>
            </a:r>
          </a:p>
          <a:p>
            <a:r>
              <a:rPr lang="en-US" dirty="0" smtClean="0"/>
              <a:t>Questions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Overview of Presentation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EEC will propose revisions to the Standards for the Licensure or Approval of Agencies Offering Child Placement and Adoption Services (102 CMR 5.00).</a:t>
            </a:r>
          </a:p>
          <a:p>
            <a:r>
              <a:rPr lang="en-US" b="0" dirty="0" smtClean="0"/>
              <a:t>These regulations were last updated in 1999.</a:t>
            </a:r>
          </a:p>
          <a:p>
            <a:r>
              <a:rPr lang="en-US" b="0" dirty="0" smtClean="0"/>
              <a:t>EEC </a:t>
            </a:r>
            <a:r>
              <a:rPr lang="en-US" b="0" dirty="0" smtClean="0"/>
              <a:t>plans to present </a:t>
            </a:r>
            <a:r>
              <a:rPr lang="en-US" b="0" dirty="0" smtClean="0"/>
              <a:t>the revised </a:t>
            </a:r>
            <a:r>
              <a:rPr lang="en-US" b="0" dirty="0" smtClean="0"/>
              <a:t>regulations to the Board at the September 2016 meeting for discussion and vote.</a:t>
            </a:r>
          </a:p>
          <a:p>
            <a:r>
              <a:rPr lang="en-US" b="0" dirty="0" smtClean="0"/>
              <a:t>The Board will receive a draft of the proposed adoption/placement regulations this summer.</a:t>
            </a:r>
          </a:p>
          <a:p>
            <a:r>
              <a:rPr lang="en-US" b="0" dirty="0" smtClean="0"/>
              <a:t>If approved by the Board, EEC will publish the revised regulations for public comment and hold a public hearing to solicit feedback.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Wingdings" pitchFamily="48" charset="2"/>
              <a:buChar char="l"/>
              <a:defRPr/>
            </a:pPr>
            <a:r>
              <a:rPr lang="en-US" sz="1800" b="0" dirty="0" smtClean="0"/>
              <a:t>EEC began review of Adoption and Placement regulations in 2009</a:t>
            </a:r>
          </a:p>
          <a:p>
            <a:pPr lvl="1">
              <a:buClrTx/>
              <a:buFont typeface="Wingdings" pitchFamily="48" charset="2"/>
              <a:buChar char="l"/>
              <a:defRPr/>
            </a:pPr>
            <a:r>
              <a:rPr lang="en-US" dirty="0" smtClean="0"/>
              <a:t>EEC used Adoption Provider quarterly meetings to provide input and discuss </a:t>
            </a:r>
            <a:r>
              <a:rPr lang="en-US" dirty="0" smtClean="0"/>
              <a:t>changes.</a:t>
            </a:r>
            <a:endParaRPr lang="en-US" dirty="0" smtClean="0"/>
          </a:p>
          <a:p>
            <a:pPr>
              <a:buClrTx/>
              <a:buFont typeface="Wingdings" pitchFamily="48" charset="2"/>
              <a:buChar char="l"/>
              <a:defRPr/>
            </a:pPr>
            <a:r>
              <a:rPr lang="en-US" sz="1800" b="0" dirty="0" smtClean="0"/>
              <a:t>Forum held at Worcester Public Library in October </a:t>
            </a:r>
            <a:r>
              <a:rPr lang="en-US" sz="1800" b="0" dirty="0" smtClean="0"/>
              <a:t>2010.</a:t>
            </a:r>
            <a:endParaRPr lang="en-US" sz="1800" b="0" dirty="0" smtClean="0"/>
          </a:p>
          <a:p>
            <a:pPr>
              <a:buClrTx/>
              <a:buFont typeface="Wingdings" pitchFamily="48" charset="2"/>
              <a:buChar char="l"/>
              <a:defRPr/>
            </a:pPr>
            <a:r>
              <a:rPr lang="en-US" sz="1800" b="0" dirty="0" smtClean="0"/>
              <a:t>EEC consulted with the Donaldson Adoption Institute from November 22, 2010 through January 21, 2011.</a:t>
            </a:r>
          </a:p>
          <a:p>
            <a:pPr>
              <a:buClrTx/>
              <a:buFont typeface="Wingdings" pitchFamily="48" charset="2"/>
              <a:buChar char="l"/>
              <a:defRPr/>
            </a:pPr>
            <a:r>
              <a:rPr lang="en-US" sz="1800" b="0" dirty="0" smtClean="0"/>
              <a:t>EEC sent surveys to providers regarding regulatory changes in September </a:t>
            </a:r>
            <a:r>
              <a:rPr lang="en-US" sz="1800" b="0" dirty="0" smtClean="0"/>
              <a:t>2011.</a:t>
            </a:r>
            <a:endParaRPr lang="en-US" sz="1800" b="0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Adoption and Placement Regulation Review History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Wingdings" pitchFamily="48" charset="2"/>
              <a:buChar char="l"/>
              <a:defRPr/>
            </a:pPr>
            <a:r>
              <a:rPr lang="en-US" sz="1800" b="0" dirty="0" smtClean="0"/>
              <a:t>EEC Board voted on Regulations in November 2011</a:t>
            </a:r>
          </a:p>
          <a:p>
            <a:pPr>
              <a:buClrTx/>
              <a:buFont typeface="Wingdings" pitchFamily="48" charset="2"/>
              <a:buChar char="l"/>
              <a:defRPr/>
            </a:pPr>
            <a:r>
              <a:rPr lang="en-US" sz="1800" b="0" dirty="0" smtClean="0"/>
              <a:t>Lt Governor Murray asked EEC to participate in Task Force on Post Adoption Services</a:t>
            </a:r>
          </a:p>
          <a:p>
            <a:pPr lvl="1">
              <a:buClrTx/>
              <a:buFont typeface="Wingdings" pitchFamily="48" charset="2"/>
              <a:buChar char="l"/>
              <a:defRPr/>
            </a:pPr>
            <a:r>
              <a:rPr lang="en-US" dirty="0" smtClean="0"/>
              <a:t>Conference was held on June 28, 2012</a:t>
            </a:r>
          </a:p>
          <a:p>
            <a:pPr>
              <a:buClrTx/>
              <a:buFont typeface="Wingdings" pitchFamily="48" charset="2"/>
              <a:buChar char="l"/>
              <a:defRPr/>
            </a:pPr>
            <a:r>
              <a:rPr lang="en-US" sz="1800" b="0" dirty="0" smtClean="0"/>
              <a:t>Other agency priorities in 2013 and </a:t>
            </a:r>
            <a:r>
              <a:rPr lang="en-US" sz="1800" b="0" dirty="0" smtClean="0"/>
              <a:t>the Administration-wide </a:t>
            </a:r>
            <a:r>
              <a:rPr lang="en-US" sz="1800" b="0" dirty="0" smtClean="0"/>
              <a:t>approach to regulatory changes delayed the finalization of the regulations.</a:t>
            </a:r>
          </a:p>
          <a:p>
            <a:pPr>
              <a:buClrTx/>
              <a:buFont typeface="Wingdings" pitchFamily="48" charset="2"/>
              <a:buChar char="l"/>
              <a:defRPr/>
            </a:pPr>
            <a:r>
              <a:rPr lang="en-US" sz="1800" b="0" dirty="0" smtClean="0"/>
              <a:t>EEC participated in DCF-led task force on adoption costs in 2014, with recommendations issued on October 30, 2014.</a:t>
            </a:r>
          </a:p>
          <a:p>
            <a:pPr>
              <a:buClrTx/>
              <a:buFont typeface="Wingdings" pitchFamily="48" charset="2"/>
              <a:buChar char="l"/>
              <a:defRPr/>
            </a:pPr>
            <a:r>
              <a:rPr lang="en-US" sz="1800" b="0" dirty="0" smtClean="0"/>
              <a:t>EEC met with an Adoption Advisory Committee to discuss and propose regulatory changes through 2015 and 2016.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Adoption and Placement Regulation Review History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 indent="-228600">
              <a:spcBef>
                <a:spcPct val="100000"/>
              </a:spcBef>
              <a:buFontTx/>
              <a:buChar char="•"/>
            </a:pPr>
            <a:r>
              <a:rPr lang="en-US" b="0" dirty="0" smtClean="0"/>
              <a:t>The Department of Early Education is required to license/approve (</a:t>
            </a:r>
            <a:r>
              <a:rPr lang="en-US" dirty="0" smtClean="0"/>
              <a:t>G.L. c. 15D, § 2)</a:t>
            </a:r>
            <a:r>
              <a:rPr lang="en-US" b="0" dirty="0" smtClean="0"/>
              <a:t>:</a:t>
            </a:r>
          </a:p>
          <a:p>
            <a:pPr lvl="1"/>
            <a:r>
              <a:rPr lang="en-US" dirty="0" smtClean="0"/>
              <a:t>Family foster care which is not supervised and approved by a placement agency</a:t>
            </a:r>
          </a:p>
          <a:p>
            <a:pPr lvl="1"/>
            <a:r>
              <a:rPr lang="en-US" dirty="0" smtClean="0"/>
              <a:t>Placement agencies</a:t>
            </a:r>
          </a:p>
          <a:p>
            <a:pPr marL="228600" lvl="1" indent="-228600">
              <a:spcBef>
                <a:spcPct val="100000"/>
              </a:spcBef>
              <a:buFontTx/>
              <a:buChar char="•"/>
            </a:pPr>
            <a:r>
              <a:rPr lang="en-US" b="0" dirty="0" smtClean="0"/>
              <a:t>Placement agencies include (</a:t>
            </a:r>
            <a:r>
              <a:rPr lang="en-US" dirty="0" smtClean="0"/>
              <a:t>G.L. c. 15D, § 1A)</a:t>
            </a:r>
            <a:r>
              <a:rPr lang="en-US" b="0" dirty="0" smtClean="0"/>
              <a:t>:</a:t>
            </a:r>
          </a:p>
          <a:p>
            <a:pPr lvl="1"/>
            <a:r>
              <a:rPr lang="en-US" dirty="0" smtClean="0"/>
              <a:t>Private (non-DCF) foster care agencies</a:t>
            </a:r>
          </a:p>
          <a:p>
            <a:pPr lvl="1"/>
            <a:r>
              <a:rPr lang="en-US" dirty="0" smtClean="0"/>
              <a:t>Adoption agencies</a:t>
            </a:r>
          </a:p>
          <a:p>
            <a:pPr marL="228600" lvl="1" indent="-228600">
              <a:spcBef>
                <a:spcPct val="100000"/>
              </a:spcBef>
              <a:buFontTx/>
              <a:buChar char="•"/>
            </a:pPr>
            <a:r>
              <a:rPr lang="en-US" b="0" dirty="0" smtClean="0"/>
              <a:t>The Board is required to adopt regulations relative to the requirements for licensure and approval of placement agencies (</a:t>
            </a:r>
            <a:r>
              <a:rPr lang="en-US" dirty="0" smtClean="0"/>
              <a:t>G.L. c. 15D, § 8)</a:t>
            </a:r>
            <a:endParaRPr lang="en-US" b="0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Statutory Authority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b="0" dirty="0" smtClean="0"/>
              <a:t>The Residential and Placement Unit (“R&amp;P Unit”) licenses programs that provide 24-hour care and services to some of the neediest and most at-risk children in the Commonwealth.</a:t>
            </a:r>
          </a:p>
          <a:p>
            <a:pPr>
              <a:spcBef>
                <a:spcPts val="3000"/>
              </a:spcBef>
              <a:buClrTx/>
            </a:pPr>
            <a:r>
              <a:rPr lang="en-US" b="0" dirty="0" smtClean="0"/>
              <a:t>The R&amp;P Unit has two (2) supervisors and nine (9) staff, who oversee a total of 427 residential programs and adoption/foster care placement agencies. </a:t>
            </a:r>
            <a:endParaRPr lang="en-US" b="0" dirty="0" smtClean="0"/>
          </a:p>
          <a:p>
            <a:pPr lvl="1">
              <a:spcBef>
                <a:spcPts val="1800"/>
              </a:spcBef>
              <a:buClrTx/>
            </a:pPr>
            <a:r>
              <a:rPr lang="en-US" sz="2000" b="0" dirty="0" smtClean="0"/>
              <a:t>Four (4) of the </a:t>
            </a:r>
            <a:r>
              <a:rPr lang="en-US" sz="2000" b="0" dirty="0" smtClean="0"/>
              <a:t>R&amp;P Unit </a:t>
            </a:r>
            <a:r>
              <a:rPr lang="en-US" sz="2000" dirty="0" smtClean="0"/>
              <a:t>staff are responsible for overseeing:</a:t>
            </a:r>
            <a:endParaRPr lang="en-US" sz="2000" dirty="0" smtClean="0"/>
          </a:p>
          <a:p>
            <a:pPr lvl="2">
              <a:spcBef>
                <a:spcPts val="1200"/>
              </a:spcBef>
              <a:buClrTx/>
            </a:pPr>
            <a:r>
              <a:rPr lang="en-US" sz="2000" b="0" dirty="0" smtClean="0"/>
              <a:t>33 Adoption Agencies</a:t>
            </a:r>
          </a:p>
          <a:p>
            <a:pPr lvl="2">
              <a:spcBef>
                <a:spcPts val="1200"/>
              </a:spcBef>
              <a:buClrTx/>
            </a:pPr>
            <a:r>
              <a:rPr lang="en-US" sz="2000" dirty="0" smtClean="0"/>
              <a:t>22 Foster Care Agencies</a:t>
            </a:r>
          </a:p>
          <a:p>
            <a:pPr lvl="2">
              <a:spcBef>
                <a:spcPts val="1200"/>
              </a:spcBef>
              <a:buClrTx/>
            </a:pPr>
            <a:r>
              <a:rPr lang="en-US" sz="2000" b="0" dirty="0" smtClean="0"/>
              <a:t>11 Adoption/Foster Care Agencies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CBDBF96-4E2D-43E0-BD17-1C4EADEBF4C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Residential and Placement </a:t>
            </a:r>
            <a:r>
              <a:rPr lang="en-US" dirty="0" smtClean="0"/>
              <a:t>Licensing Unit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b="0" dirty="0" smtClean="0"/>
              <a:t>Adoption </a:t>
            </a:r>
            <a:r>
              <a:rPr lang="en-US" b="0" dirty="0" smtClean="0"/>
              <a:t>and placement licensure </a:t>
            </a:r>
            <a:r>
              <a:rPr lang="en-US" b="0" dirty="0" smtClean="0"/>
              <a:t>encompasses</a:t>
            </a:r>
            <a:r>
              <a:rPr lang="en-US" b="0" dirty="0" smtClean="0"/>
              <a:t>: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en-US" sz="2000" dirty="0" smtClean="0"/>
              <a:t>Public and Private Foster Care Services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en-US" sz="2000" dirty="0" smtClean="0"/>
              <a:t>Public and Private Adoption Services</a:t>
            </a:r>
          </a:p>
          <a:p>
            <a:pPr>
              <a:buClrTx/>
            </a:pPr>
            <a:r>
              <a:rPr lang="en-US" b="0" dirty="0" smtClean="0"/>
              <a:t>Foster Care in the Commonwealth is administered through both DCF and private/contracted agencies.</a:t>
            </a:r>
          </a:p>
          <a:p>
            <a:pPr>
              <a:buClrTx/>
            </a:pPr>
            <a:r>
              <a:rPr lang="en-US" b="0" dirty="0" smtClean="0"/>
              <a:t>Adoption in the Commonwealth is also administered through DCF and private agencies but is inherently more complex.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CBDBF96-4E2D-43E0-BD17-1C4EADEBF4C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Adoption and Placement Licensure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sz="1800" b="0" dirty="0" smtClean="0"/>
              <a:t>Adoption requires balancing the rights and needs of:</a:t>
            </a:r>
          </a:p>
          <a:p>
            <a:pPr lvl="1">
              <a:buClrTx/>
              <a:buFont typeface="Courier New" pitchFamily="49" charset="0"/>
              <a:buChar char="o"/>
            </a:pPr>
            <a:r>
              <a:rPr lang="en-US" dirty="0" smtClean="0"/>
              <a:t>adopted children, adult adoptees, prospective adoptive parents, adoptive parents and their families, and the birthparents and their families.</a:t>
            </a:r>
          </a:p>
          <a:p>
            <a:pPr>
              <a:buClrTx/>
            </a:pPr>
            <a:r>
              <a:rPr lang="en-US" sz="1800" b="0" dirty="0" smtClean="0"/>
              <a:t>We recognize all of the above have important requirements and perspectives, which may at times differ.</a:t>
            </a:r>
          </a:p>
          <a:p>
            <a:pPr>
              <a:buClrTx/>
            </a:pPr>
            <a:r>
              <a:rPr lang="en-US" sz="1800" b="0" dirty="0" smtClean="0"/>
              <a:t>While the adopted child’s best interests should be paramount, other people’s rights and needs must also be considered. </a:t>
            </a:r>
          </a:p>
          <a:p>
            <a:pPr>
              <a:buClrTx/>
            </a:pPr>
            <a:r>
              <a:rPr lang="en-US" sz="1800" b="0" dirty="0" smtClean="0"/>
              <a:t>Adoption involves social, psychological, clinical, and legal processes that affect all the parties and their families throughout their lifetimes. </a:t>
            </a:r>
          </a:p>
          <a:p>
            <a:pPr>
              <a:buClrTx/>
            </a:pPr>
            <a:r>
              <a:rPr lang="en-US" sz="1800" b="0" dirty="0" smtClean="0"/>
              <a:t>A careful and ethical approach to key aspects of the process minimizes the prospect for differing/conflicting interests. </a:t>
            </a:r>
          </a:p>
          <a:p>
            <a:endParaRPr lang="en-US" sz="18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Complexity of Adoption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EEC 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 EEC Template</Template>
  <TotalTime>727</TotalTime>
  <Words>1148</Words>
  <Application>Microsoft Office PowerPoint</Application>
  <PresentationFormat>On-screen Show (4:3)</PresentationFormat>
  <Paragraphs>115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EEC Template</vt:lpstr>
      <vt:lpstr>Overview of the Standards for the Licensure or Approval of Agencies Offering Child Placement and Adoption Services (102 CMR 5.00)  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2014-10-29T14:17:04Z</dcterms:created>
  <dc:creator>Andrew Eppich</dc:creator>
  <dc:description>Edited project list on slide 7 -- Proposed Bond IV Projects.</dc:description>
  <lastModifiedBy>EEC,</lastModifiedBy>
  <lastPrinted>2011-02-28T13:39:27Z</lastPrinted>
  <dcterms:modified xsi:type="dcterms:W3CDTF">2016-06-03T15:01:13Z</dcterms:modified>
  <revision>147</revision>
  <dc:title>EEC PLACEMENT REGULATIONS REVISION UPDATE November 12, 2014</dc:title>
</coreProperties>
</file>