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 id="2147483648" r:id="rId2"/>
  </p:sldMasterIdLst>
  <p:notesMasterIdLst>
    <p:notesMasterId r:id="rId24"/>
  </p:notesMasterIdLst>
  <p:sldIdLst>
    <p:sldId id="325" r:id="rId3"/>
    <p:sldId id="313" r:id="rId4"/>
    <p:sldId id="311" r:id="rId5"/>
    <p:sldId id="320" r:id="rId6"/>
    <p:sldId id="302" r:id="rId7"/>
    <p:sldId id="316" r:id="rId8"/>
    <p:sldId id="321" r:id="rId9"/>
    <p:sldId id="323" r:id="rId10"/>
    <p:sldId id="304" r:id="rId11"/>
    <p:sldId id="280" r:id="rId12"/>
    <p:sldId id="312" r:id="rId13"/>
    <p:sldId id="282" r:id="rId14"/>
    <p:sldId id="314" r:id="rId15"/>
    <p:sldId id="310" r:id="rId16"/>
    <p:sldId id="317" r:id="rId17"/>
    <p:sldId id="318" r:id="rId18"/>
    <p:sldId id="319" r:id="rId19"/>
    <p:sldId id="324" r:id="rId20"/>
    <p:sldId id="326" r:id="rId21"/>
    <p:sldId id="329" r:id="rId22"/>
    <p:sldId id="32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49EEFE-79C8-0961-BCA2-1EE94EDAF4C0}" name="Labelle, Colleen" initials="LC" userId="S::clabelle@bu.edu::55b268b2-2b4c-4672-90a5-1a24d60475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B9C8"/>
    <a:srgbClr val="C5CED9"/>
    <a:srgbClr val="839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211" autoAdjust="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AXUE\AppData\Local\Box\Box%20Edit\Documents\3p5BzRmdbUOA2vTroqQvbw==\START%20Master%20Excel.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fapuleik\Documents\Research%20data\BMC%2012mo%20Rolling%20OBAT%20Initial%20Intake_excel%20-%2012-29-202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fapuleik\Documents\Research%20data\BMC%2012mo%20Rolling%20OBAT%20Initial%20Intake_excel%20-%2012-29-202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fapuleik\Documents\Research%20data\medical_comorbidities.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AXUE\AppData\Local\Box\Box%20Edit\Documents\3p5BzRmdbUOA2vTroqQvbw==\START%20Master%20Excel.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AXUE\AppData\Local\Box\Box%20Edit\Documents\3p5BzRmdbUOA2vTroqQvbw==\START%20Master%20Excel.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AXUE\AppData\Local\Box\Box%20Edit\Documents\3p5BzRmdbUOA2vTroqQvbw==\START%20Master%20Excel.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fapuleik\AppData\Local\Box\Box%20Edit\Documents\CehUKThfzUyyLRb41fZQug==\START%20Master%20Excel.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file:///C:\Users\fapuleik\Documents\Research%20data\BMC%2012mo%20Rolling%20OBAT%20Initial%20Intake_excel%20-%2012-29-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'Demographics report'!$F$4</c:f>
              <c:strCache>
                <c:ptCount val="1"/>
                <c:pt idx="0">
                  <c:v>White</c:v>
                </c:pt>
              </c:strCache>
            </c:strRef>
          </c:tx>
          <c:spPr>
            <a:solidFill>
              <a:schemeClr val="accent2"/>
            </a:solidFill>
            <a:ln>
              <a:noFill/>
            </a:ln>
            <a:effectLst/>
          </c:spPr>
          <c:invertIfNegative val="0"/>
          <c:cat>
            <c:strRef>
              <c:f>'Demographics report'!$G$3:$H$3</c:f>
              <c:strCache>
                <c:ptCount val="2"/>
                <c:pt idx="0">
                  <c:v>Heterosexual</c:v>
                </c:pt>
                <c:pt idx="1">
                  <c:v>LGBTQ+ </c:v>
                </c:pt>
              </c:strCache>
            </c:strRef>
          </c:cat>
          <c:val>
            <c:numRef>
              <c:f>'Demographics report'!$G$4:$H$4</c:f>
              <c:numCache>
                <c:formatCode>General</c:formatCode>
                <c:ptCount val="2"/>
                <c:pt idx="0">
                  <c:v>26</c:v>
                </c:pt>
                <c:pt idx="1">
                  <c:v>12</c:v>
                </c:pt>
              </c:numCache>
            </c:numRef>
          </c:val>
          <c:extLst>
            <c:ext xmlns:c16="http://schemas.microsoft.com/office/drawing/2014/chart" uri="{C3380CC4-5D6E-409C-BE32-E72D297353CC}">
              <c16:uniqueId val="{00000000-B265-4AB7-8165-BF146B6EA402}"/>
            </c:ext>
          </c:extLst>
        </c:ser>
        <c:ser>
          <c:idx val="1"/>
          <c:order val="1"/>
          <c:tx>
            <c:strRef>
              <c:f>'Demographics report'!$F$5</c:f>
              <c:strCache>
                <c:ptCount val="1"/>
                <c:pt idx="0">
                  <c:v>Black</c:v>
                </c:pt>
              </c:strCache>
            </c:strRef>
          </c:tx>
          <c:spPr>
            <a:solidFill>
              <a:schemeClr val="accent4"/>
            </a:solidFill>
            <a:ln>
              <a:noFill/>
            </a:ln>
            <a:effectLst/>
          </c:spPr>
          <c:invertIfNegative val="0"/>
          <c:cat>
            <c:strRef>
              <c:f>'Demographics report'!$G$3:$H$3</c:f>
              <c:strCache>
                <c:ptCount val="2"/>
                <c:pt idx="0">
                  <c:v>Heterosexual</c:v>
                </c:pt>
                <c:pt idx="1">
                  <c:v>LGBTQ+ </c:v>
                </c:pt>
              </c:strCache>
            </c:strRef>
          </c:cat>
          <c:val>
            <c:numRef>
              <c:f>'Demographics report'!$G$5:$H$5</c:f>
              <c:numCache>
                <c:formatCode>General</c:formatCode>
                <c:ptCount val="2"/>
                <c:pt idx="0">
                  <c:v>26</c:v>
                </c:pt>
                <c:pt idx="1">
                  <c:v>9</c:v>
                </c:pt>
              </c:numCache>
            </c:numRef>
          </c:val>
          <c:extLst>
            <c:ext xmlns:c16="http://schemas.microsoft.com/office/drawing/2014/chart" uri="{C3380CC4-5D6E-409C-BE32-E72D297353CC}">
              <c16:uniqueId val="{00000001-B265-4AB7-8165-BF146B6EA402}"/>
            </c:ext>
          </c:extLst>
        </c:ser>
        <c:ser>
          <c:idx val="2"/>
          <c:order val="2"/>
          <c:tx>
            <c:strRef>
              <c:f>'Demographics report'!$F$6</c:f>
              <c:strCache>
                <c:ptCount val="1"/>
                <c:pt idx="0">
                  <c:v>Hispanic/latino</c:v>
                </c:pt>
              </c:strCache>
            </c:strRef>
          </c:tx>
          <c:spPr>
            <a:solidFill>
              <a:schemeClr val="accent6"/>
            </a:solidFill>
            <a:ln>
              <a:noFill/>
            </a:ln>
            <a:effectLst/>
          </c:spPr>
          <c:invertIfNegative val="0"/>
          <c:cat>
            <c:strRef>
              <c:f>'Demographics report'!$G$3:$H$3</c:f>
              <c:strCache>
                <c:ptCount val="2"/>
                <c:pt idx="0">
                  <c:v>Heterosexual</c:v>
                </c:pt>
                <c:pt idx="1">
                  <c:v>LGBTQ+ </c:v>
                </c:pt>
              </c:strCache>
            </c:strRef>
          </c:cat>
          <c:val>
            <c:numRef>
              <c:f>'Demographics report'!$G$6:$H$6</c:f>
              <c:numCache>
                <c:formatCode>General</c:formatCode>
                <c:ptCount val="2"/>
                <c:pt idx="0">
                  <c:v>2</c:v>
                </c:pt>
                <c:pt idx="1">
                  <c:v>7</c:v>
                </c:pt>
              </c:numCache>
            </c:numRef>
          </c:val>
          <c:extLst>
            <c:ext xmlns:c16="http://schemas.microsoft.com/office/drawing/2014/chart" uri="{C3380CC4-5D6E-409C-BE32-E72D297353CC}">
              <c16:uniqueId val="{00000002-B265-4AB7-8165-BF146B6EA402}"/>
            </c:ext>
          </c:extLst>
        </c:ser>
        <c:ser>
          <c:idx val="3"/>
          <c:order val="3"/>
          <c:tx>
            <c:strRef>
              <c:f>'Demographics report'!$F$7</c:f>
              <c:strCache>
                <c:ptCount val="1"/>
                <c:pt idx="0">
                  <c:v>Asian</c:v>
                </c:pt>
              </c:strCache>
            </c:strRef>
          </c:tx>
          <c:spPr>
            <a:solidFill>
              <a:schemeClr val="accent2">
                <a:lumMod val="60000"/>
              </a:schemeClr>
            </a:solidFill>
            <a:ln>
              <a:noFill/>
            </a:ln>
            <a:effectLst/>
          </c:spPr>
          <c:invertIfNegative val="0"/>
          <c:cat>
            <c:strRef>
              <c:f>'Demographics report'!$G$3:$H$3</c:f>
              <c:strCache>
                <c:ptCount val="2"/>
                <c:pt idx="0">
                  <c:v>Heterosexual</c:v>
                </c:pt>
                <c:pt idx="1">
                  <c:v>LGBTQ+ </c:v>
                </c:pt>
              </c:strCache>
            </c:strRef>
          </c:cat>
          <c:val>
            <c:numRef>
              <c:f>'Demographics report'!$G$7:$H$7</c:f>
              <c:numCache>
                <c:formatCode>General</c:formatCode>
                <c:ptCount val="2"/>
                <c:pt idx="0">
                  <c:v>0</c:v>
                </c:pt>
                <c:pt idx="1">
                  <c:v>1</c:v>
                </c:pt>
              </c:numCache>
            </c:numRef>
          </c:val>
          <c:extLst>
            <c:ext xmlns:c16="http://schemas.microsoft.com/office/drawing/2014/chart" uri="{C3380CC4-5D6E-409C-BE32-E72D297353CC}">
              <c16:uniqueId val="{00000003-B265-4AB7-8165-BF146B6EA402}"/>
            </c:ext>
          </c:extLst>
        </c:ser>
        <c:dLbls>
          <c:showLegendKey val="0"/>
          <c:showVal val="0"/>
          <c:showCatName val="0"/>
          <c:showSerName val="0"/>
          <c:showPercent val="0"/>
          <c:showBubbleSize val="0"/>
        </c:dLbls>
        <c:gapWidth val="219"/>
        <c:overlap val="100"/>
        <c:axId val="249730536"/>
        <c:axId val="249760208"/>
        <c:extLst>
          <c:ext xmlns:c15="http://schemas.microsoft.com/office/drawing/2012/chart" uri="{02D57815-91ED-43cb-92C2-25804820EDAC}">
            <c15:filteredBarSeries>
              <c15:ser>
                <c:idx val="4"/>
                <c:order val="4"/>
                <c:tx>
                  <c:strRef>
                    <c:extLst>
                      <c:ext uri="{02D57815-91ED-43cb-92C2-25804820EDAC}">
                        <c15:formulaRef>
                          <c15:sqref>'Demographics report'!$F$8</c15:sqref>
                        </c15:formulaRef>
                      </c:ext>
                    </c:extLst>
                    <c:strCache>
                      <c:ptCount val="1"/>
                      <c:pt idx="0">
                        <c:v>Total</c:v>
                      </c:pt>
                    </c:strCache>
                  </c:strRef>
                </c:tx>
                <c:spPr>
                  <a:solidFill>
                    <a:schemeClr val="accent4">
                      <a:lumMod val="60000"/>
                    </a:schemeClr>
                  </a:solidFill>
                  <a:ln>
                    <a:noFill/>
                  </a:ln>
                  <a:effectLst/>
                </c:spPr>
                <c:invertIfNegative val="0"/>
                <c:cat>
                  <c:strRef>
                    <c:extLst>
                      <c:ext uri="{02D57815-91ED-43cb-92C2-25804820EDAC}">
                        <c15:formulaRef>
                          <c15:sqref>'Demographics report'!$G$3:$H$3</c15:sqref>
                        </c15:formulaRef>
                      </c:ext>
                    </c:extLst>
                    <c:strCache>
                      <c:ptCount val="2"/>
                      <c:pt idx="0">
                        <c:v>Heterosexual</c:v>
                      </c:pt>
                      <c:pt idx="1">
                        <c:v>LGBTQ+ </c:v>
                      </c:pt>
                    </c:strCache>
                  </c:strRef>
                </c:cat>
                <c:val>
                  <c:numRef>
                    <c:extLst>
                      <c:ext uri="{02D57815-91ED-43cb-92C2-25804820EDAC}">
                        <c15:formulaRef>
                          <c15:sqref>'Demographics report'!$G$8:$H$8</c15:sqref>
                        </c15:formulaRef>
                      </c:ext>
                    </c:extLst>
                    <c:numCache>
                      <c:formatCode>General</c:formatCode>
                      <c:ptCount val="2"/>
                      <c:pt idx="0">
                        <c:v>32</c:v>
                      </c:pt>
                      <c:pt idx="1">
                        <c:v>29</c:v>
                      </c:pt>
                    </c:numCache>
                  </c:numRef>
                </c:val>
                <c:extLst>
                  <c:ext xmlns:c16="http://schemas.microsoft.com/office/drawing/2014/chart" uri="{C3380CC4-5D6E-409C-BE32-E72D297353CC}">
                    <c16:uniqueId val="{00000004-B265-4AB7-8165-BF146B6EA402}"/>
                  </c:ext>
                </c:extLst>
              </c15:ser>
            </c15:filteredBarSeries>
          </c:ext>
        </c:extLst>
      </c:barChart>
      <c:catAx>
        <c:axId val="249730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49760208"/>
        <c:crosses val="autoZero"/>
        <c:auto val="1"/>
        <c:lblAlgn val="ctr"/>
        <c:lblOffset val="100"/>
        <c:noMultiLvlLbl val="0"/>
      </c:catAx>
      <c:valAx>
        <c:axId val="249760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Number of patients</a:t>
                </a:r>
              </a:p>
            </c:rich>
          </c:tx>
          <c:layout>
            <c:manualLayout>
              <c:xMode val="edge"/>
              <c:yMode val="edge"/>
              <c:x val="2.0858131448108622E-2"/>
              <c:y val="0.2673964762500339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9730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a:scene3d>
              <a:camera prst="orthographicFront"/>
              <a:lightRig rig="brightRoom" dir="t"/>
            </a:scene3d>
            <a:sp3d prstMaterial="flat">
              <a:bevelT w="50800" h="101600" prst="angle"/>
              <a:contourClr>
                <a:srgbClr val="000000"/>
              </a:contourClr>
            </a:sp3d>
          </c:spPr>
          <c:invertIfNegative val="0"/>
          <c:dPt>
            <c:idx val="0"/>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E38-4EFF-8D9F-D95BDDA9C895}"/>
              </c:ext>
            </c:extLst>
          </c:dPt>
          <c:dPt>
            <c:idx val="1"/>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E38-4EFF-8D9F-D95BDDA9C895}"/>
              </c:ext>
            </c:extLst>
          </c:dPt>
          <c:dPt>
            <c:idx val="2"/>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E38-4EFF-8D9F-D95BDDA9C895}"/>
              </c:ext>
            </c:extLst>
          </c:dPt>
          <c:dPt>
            <c:idx val="3"/>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E38-4EFF-8D9F-D95BDDA9C895}"/>
              </c:ext>
            </c:extLst>
          </c:dPt>
          <c:dPt>
            <c:idx val="4"/>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E38-4EFF-8D9F-D95BDDA9C895}"/>
              </c:ext>
            </c:extLst>
          </c:dPt>
          <c:dPt>
            <c:idx val="5"/>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9E38-4EFF-8D9F-D95BDDA9C895}"/>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Sheet2!$Q$4:$Q$9</c:f>
              <c:strCache>
                <c:ptCount val="6"/>
                <c:pt idx="0">
                  <c:v>None</c:v>
                </c:pt>
                <c:pt idx="1">
                  <c:v>1-2</c:v>
                </c:pt>
                <c:pt idx="2">
                  <c:v>3-4</c:v>
                </c:pt>
                <c:pt idx="3">
                  <c:v>5-6</c:v>
                </c:pt>
                <c:pt idx="4">
                  <c:v>7-8</c:v>
                </c:pt>
                <c:pt idx="5">
                  <c:v>8+</c:v>
                </c:pt>
              </c:strCache>
            </c:strRef>
          </c:cat>
          <c:val>
            <c:numRef>
              <c:f>Sheet2!$R$4:$R$9</c:f>
              <c:numCache>
                <c:formatCode>General</c:formatCode>
                <c:ptCount val="6"/>
                <c:pt idx="0">
                  <c:v>14</c:v>
                </c:pt>
                <c:pt idx="1">
                  <c:v>23</c:v>
                </c:pt>
                <c:pt idx="2">
                  <c:v>10</c:v>
                </c:pt>
                <c:pt idx="3">
                  <c:v>4</c:v>
                </c:pt>
                <c:pt idx="4">
                  <c:v>3</c:v>
                </c:pt>
                <c:pt idx="5">
                  <c:v>4</c:v>
                </c:pt>
              </c:numCache>
            </c:numRef>
          </c:val>
          <c:extLst>
            <c:ext xmlns:c16="http://schemas.microsoft.com/office/drawing/2014/chart" uri="{C3380CC4-5D6E-409C-BE32-E72D297353CC}">
              <c16:uniqueId val="{0000000C-9E38-4EFF-8D9F-D95BDDA9C895}"/>
            </c:ext>
          </c:extLst>
        </c:ser>
        <c:dLbls>
          <c:showLegendKey val="0"/>
          <c:showVal val="0"/>
          <c:showCatName val="0"/>
          <c:showSerName val="0"/>
          <c:showPercent val="0"/>
          <c:showBubbleSize val="0"/>
        </c:dLbls>
        <c:gapWidth val="100"/>
        <c:axId val="251286376"/>
        <c:axId val="251022216"/>
      </c:barChart>
      <c:valAx>
        <c:axId val="2510222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Number of patients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1286376"/>
        <c:crosses val="autoZero"/>
        <c:crossBetween val="between"/>
      </c:valAx>
      <c:catAx>
        <c:axId val="25128637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ED Visits in past year</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10222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none" spc="50" baseline="0">
                <a:solidFill>
                  <a:schemeClr val="tx1">
                    <a:lumMod val="65000"/>
                    <a:lumOff val="35000"/>
                  </a:schemeClr>
                </a:solidFill>
                <a:latin typeface="+mn-lt"/>
                <a:ea typeface="+mn-ea"/>
                <a:cs typeface="+mn-cs"/>
              </a:defRPr>
            </a:pPr>
            <a:r>
              <a:rPr lang="en-US" sz="2000" b="1" cap="none" dirty="0"/>
              <a:t>Nights Hospitalized In Past Year</a:t>
            </a:r>
          </a:p>
        </c:rich>
      </c:tx>
      <c:layout>
        <c:manualLayout>
          <c:xMode val="edge"/>
          <c:yMode val="edge"/>
          <c:x val="0.14964911877185594"/>
          <c:y val="1.8874420701424994E-2"/>
        </c:manualLayout>
      </c:layout>
      <c:overlay val="0"/>
      <c:spPr>
        <a:noFill/>
        <a:ln>
          <a:noFill/>
        </a:ln>
        <a:effectLst/>
      </c:spPr>
      <c:txPr>
        <a:bodyPr rot="0" spcFirstLastPara="1" vertOverflow="ellipsis" vert="horz" wrap="square" anchor="ctr" anchorCtr="1"/>
        <a:lstStyle/>
        <a:p>
          <a:pPr>
            <a:defRPr sz="2000" b="1"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a:scene3d>
              <a:camera prst="orthographicFront"/>
              <a:lightRig rig="brightRoom" dir="t"/>
            </a:scene3d>
            <a:sp3d prstMaterial="flat">
              <a:bevelT w="50800" h="101600" prst="angle"/>
              <a:contourClr>
                <a:srgbClr val="000000"/>
              </a:contourClr>
            </a:sp3d>
          </c:spPr>
          <c:invertIfNegative val="0"/>
          <c:dPt>
            <c:idx val="0"/>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631-4545-B681-7558B4250B0A}"/>
              </c:ext>
            </c:extLst>
          </c:dPt>
          <c:dPt>
            <c:idx val="1"/>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631-4545-B681-7558B4250B0A}"/>
              </c:ext>
            </c:extLst>
          </c:dPt>
          <c:dPt>
            <c:idx val="2"/>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631-4545-B681-7558B4250B0A}"/>
              </c:ext>
            </c:extLst>
          </c:dPt>
          <c:dPt>
            <c:idx val="3"/>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631-4545-B681-7558B4250B0A}"/>
              </c:ext>
            </c:extLst>
          </c:dPt>
          <c:dPt>
            <c:idx val="4"/>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5631-4545-B681-7558B4250B0A}"/>
              </c:ext>
            </c:extLst>
          </c:dPt>
          <c:dPt>
            <c:idx val="5"/>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5631-4545-B681-7558B4250B0A}"/>
              </c:ext>
            </c:extLst>
          </c:dPt>
          <c:dLbls>
            <c:dLbl>
              <c:idx val="1"/>
              <c:layout>
                <c:manualLayout>
                  <c:x val="-7.0001732931081168E-2"/>
                  <c:y val="4.1332500825716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31-4545-B681-7558B4250B0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Sheet2!$K$4:$K$9</c:f>
              <c:strCache>
                <c:ptCount val="6"/>
                <c:pt idx="0">
                  <c:v>None</c:v>
                </c:pt>
                <c:pt idx="1">
                  <c:v>1 to 5</c:v>
                </c:pt>
                <c:pt idx="2">
                  <c:v>6 to 10</c:v>
                </c:pt>
                <c:pt idx="3">
                  <c:v>11 to 15</c:v>
                </c:pt>
                <c:pt idx="4">
                  <c:v>16 to 20</c:v>
                </c:pt>
                <c:pt idx="5">
                  <c:v>Over 20</c:v>
                </c:pt>
              </c:strCache>
            </c:strRef>
          </c:cat>
          <c:val>
            <c:numRef>
              <c:f>Sheet2!$L$4:$L$9</c:f>
              <c:numCache>
                <c:formatCode>General</c:formatCode>
                <c:ptCount val="6"/>
                <c:pt idx="0">
                  <c:v>30</c:v>
                </c:pt>
                <c:pt idx="1">
                  <c:v>11</c:v>
                </c:pt>
                <c:pt idx="2">
                  <c:v>6</c:v>
                </c:pt>
                <c:pt idx="3">
                  <c:v>3</c:v>
                </c:pt>
                <c:pt idx="4">
                  <c:v>2</c:v>
                </c:pt>
                <c:pt idx="5">
                  <c:v>7</c:v>
                </c:pt>
              </c:numCache>
            </c:numRef>
          </c:val>
          <c:extLst>
            <c:ext xmlns:c16="http://schemas.microsoft.com/office/drawing/2014/chart" uri="{C3380CC4-5D6E-409C-BE32-E72D297353CC}">
              <c16:uniqueId val="{0000000C-5631-4545-B681-7558B4250B0A}"/>
            </c:ext>
          </c:extLst>
        </c:ser>
        <c:dLbls>
          <c:showLegendKey val="0"/>
          <c:showVal val="0"/>
          <c:showCatName val="0"/>
          <c:showSerName val="0"/>
          <c:showPercent val="0"/>
          <c:showBubbleSize val="0"/>
        </c:dLbls>
        <c:gapWidth val="100"/>
        <c:axId val="321012719"/>
        <c:axId val="321014799"/>
      </c:barChart>
      <c:valAx>
        <c:axId val="32101479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Number of patients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012719"/>
        <c:crosses val="autoZero"/>
        <c:crossBetween val="between"/>
      </c:valAx>
      <c:catAx>
        <c:axId val="321012719"/>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21014799"/>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Medical</a:t>
            </a:r>
            <a:r>
              <a:rPr lang="en-US" sz="2000" b="1" baseline="0" dirty="0"/>
              <a:t> Comorbidities</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Sheet2!$G$8</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Sheet2!$F$9:$F$13</c:f>
              <c:strCache>
                <c:ptCount val="5"/>
                <c:pt idx="0">
                  <c:v>Cardiovascular  disease</c:v>
                </c:pt>
                <c:pt idx="1">
                  <c:v>Kidney disease</c:v>
                </c:pt>
                <c:pt idx="2">
                  <c:v>Cancer</c:v>
                </c:pt>
                <c:pt idx="3">
                  <c:v>Liver disease</c:v>
                </c:pt>
                <c:pt idx="4">
                  <c:v>HIV infection</c:v>
                </c:pt>
              </c:strCache>
            </c:strRef>
          </c:cat>
          <c:val>
            <c:numRef>
              <c:f>Sheet2!$G$9:$G$13</c:f>
              <c:numCache>
                <c:formatCode>General</c:formatCode>
                <c:ptCount val="5"/>
                <c:pt idx="0">
                  <c:v>34</c:v>
                </c:pt>
                <c:pt idx="1">
                  <c:v>15</c:v>
                </c:pt>
                <c:pt idx="2">
                  <c:v>9</c:v>
                </c:pt>
                <c:pt idx="3">
                  <c:v>94</c:v>
                </c:pt>
                <c:pt idx="4">
                  <c:v>33</c:v>
                </c:pt>
              </c:numCache>
            </c:numRef>
          </c:val>
          <c:extLst>
            <c:ext xmlns:c16="http://schemas.microsoft.com/office/drawing/2014/chart" uri="{C3380CC4-5D6E-409C-BE32-E72D297353CC}">
              <c16:uniqueId val="{00000000-924D-4B40-A62C-CDD6B9217E92}"/>
            </c:ext>
          </c:extLst>
        </c:ser>
        <c:dLbls>
          <c:dLblPos val="ctr"/>
          <c:showLegendKey val="0"/>
          <c:showVal val="1"/>
          <c:showCatName val="0"/>
          <c:showSerName val="0"/>
          <c:showPercent val="0"/>
          <c:showBubbleSize val="0"/>
        </c:dLbls>
        <c:gapWidth val="150"/>
        <c:overlap val="100"/>
        <c:axId val="250831096"/>
        <c:axId val="249766704"/>
      </c:barChart>
      <c:catAx>
        <c:axId val="250831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49766704"/>
        <c:crosses val="autoZero"/>
        <c:auto val="1"/>
        <c:lblAlgn val="ctr"/>
        <c:lblOffset val="100"/>
        <c:noMultiLvlLbl val="0"/>
      </c:catAx>
      <c:valAx>
        <c:axId val="2497667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dirty="0"/>
                  <a:t>Number of patients</a:t>
                </a:r>
              </a:p>
            </c:rich>
          </c:tx>
          <c:layout>
            <c:manualLayout>
              <c:xMode val="edge"/>
              <c:yMode val="edge"/>
              <c:x val="0.52663093678467188"/>
              <c:y val="0.923571753104141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0831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5600691339549"/>
          <c:y val="3.0619364064184675E-2"/>
          <c:w val="0.82302497742605263"/>
          <c:h val="0.66908594451455494"/>
        </c:manualLayout>
      </c:layout>
      <c:lineChart>
        <c:grouping val="standard"/>
        <c:varyColors val="0"/>
        <c:ser>
          <c:idx val="0"/>
          <c:order val="0"/>
          <c:tx>
            <c:v>Intakes</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'Weekly Stats'!$A$24:$A$36</c:f>
              <c:numCache>
                <c:formatCode>d\-mmm</c:formatCode>
                <c:ptCount val="13"/>
                <c:pt idx="0">
                  <c:v>44501</c:v>
                </c:pt>
                <c:pt idx="1">
                  <c:v>44508</c:v>
                </c:pt>
                <c:pt idx="2">
                  <c:v>44515</c:v>
                </c:pt>
                <c:pt idx="3">
                  <c:v>44522</c:v>
                </c:pt>
                <c:pt idx="4">
                  <c:v>44529</c:v>
                </c:pt>
                <c:pt idx="5">
                  <c:v>44536</c:v>
                </c:pt>
                <c:pt idx="6">
                  <c:v>44543</c:v>
                </c:pt>
                <c:pt idx="7">
                  <c:v>44550</c:v>
                </c:pt>
                <c:pt idx="8">
                  <c:v>44557</c:v>
                </c:pt>
                <c:pt idx="9">
                  <c:v>44564</c:v>
                </c:pt>
                <c:pt idx="10">
                  <c:v>44571</c:v>
                </c:pt>
                <c:pt idx="11">
                  <c:v>44578</c:v>
                </c:pt>
                <c:pt idx="12">
                  <c:v>44585</c:v>
                </c:pt>
              </c:numCache>
            </c:numRef>
          </c:cat>
          <c:val>
            <c:numRef>
              <c:f>'Weekly Stats'!$B$24:$B$36</c:f>
              <c:numCache>
                <c:formatCode>General</c:formatCode>
                <c:ptCount val="13"/>
                <c:pt idx="0">
                  <c:v>54</c:v>
                </c:pt>
                <c:pt idx="1">
                  <c:v>57</c:v>
                </c:pt>
                <c:pt idx="2">
                  <c:v>60</c:v>
                </c:pt>
                <c:pt idx="3">
                  <c:v>62</c:v>
                </c:pt>
                <c:pt idx="4">
                  <c:v>64</c:v>
                </c:pt>
                <c:pt idx="5">
                  <c:v>66</c:v>
                </c:pt>
                <c:pt idx="6">
                  <c:v>67</c:v>
                </c:pt>
                <c:pt idx="7">
                  <c:v>72</c:v>
                </c:pt>
                <c:pt idx="8">
                  <c:v>76</c:v>
                </c:pt>
                <c:pt idx="9">
                  <c:v>82</c:v>
                </c:pt>
                <c:pt idx="10">
                  <c:v>88</c:v>
                </c:pt>
                <c:pt idx="11">
                  <c:v>91</c:v>
                </c:pt>
                <c:pt idx="12">
                  <c:v>95</c:v>
                </c:pt>
              </c:numCache>
            </c:numRef>
          </c:val>
          <c:smooth val="0"/>
          <c:extLst>
            <c:ext xmlns:c16="http://schemas.microsoft.com/office/drawing/2014/chart" uri="{C3380CC4-5D6E-409C-BE32-E72D297353CC}">
              <c16:uniqueId val="{00000000-C495-45D2-8019-1E8CD9127187}"/>
            </c:ext>
          </c:extLst>
        </c:ser>
        <c:ser>
          <c:idx val="1"/>
          <c:order val="1"/>
          <c:tx>
            <c:v>Engaged</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'Weekly Stats'!$A$24:$A$36</c:f>
              <c:numCache>
                <c:formatCode>d\-mmm</c:formatCode>
                <c:ptCount val="13"/>
                <c:pt idx="0">
                  <c:v>44501</c:v>
                </c:pt>
                <c:pt idx="1">
                  <c:v>44508</c:v>
                </c:pt>
                <c:pt idx="2">
                  <c:v>44515</c:v>
                </c:pt>
                <c:pt idx="3">
                  <c:v>44522</c:v>
                </c:pt>
                <c:pt idx="4">
                  <c:v>44529</c:v>
                </c:pt>
                <c:pt idx="5">
                  <c:v>44536</c:v>
                </c:pt>
                <c:pt idx="6">
                  <c:v>44543</c:v>
                </c:pt>
                <c:pt idx="7">
                  <c:v>44550</c:v>
                </c:pt>
                <c:pt idx="8">
                  <c:v>44557</c:v>
                </c:pt>
                <c:pt idx="9">
                  <c:v>44564</c:v>
                </c:pt>
                <c:pt idx="10">
                  <c:v>44571</c:v>
                </c:pt>
                <c:pt idx="11">
                  <c:v>44578</c:v>
                </c:pt>
                <c:pt idx="12">
                  <c:v>44585</c:v>
                </c:pt>
              </c:numCache>
            </c:numRef>
          </c:cat>
          <c:val>
            <c:numRef>
              <c:f>'Weekly Stats'!$C$24:$C$36</c:f>
              <c:numCache>
                <c:formatCode>General</c:formatCode>
                <c:ptCount val="13"/>
                <c:pt idx="0">
                  <c:v>36</c:v>
                </c:pt>
                <c:pt idx="1">
                  <c:v>40</c:v>
                </c:pt>
                <c:pt idx="2">
                  <c:v>43</c:v>
                </c:pt>
                <c:pt idx="3">
                  <c:v>44</c:v>
                </c:pt>
                <c:pt idx="4">
                  <c:v>46</c:v>
                </c:pt>
                <c:pt idx="5">
                  <c:v>46</c:v>
                </c:pt>
                <c:pt idx="6">
                  <c:v>47</c:v>
                </c:pt>
                <c:pt idx="7">
                  <c:v>47</c:v>
                </c:pt>
                <c:pt idx="8">
                  <c:v>47</c:v>
                </c:pt>
                <c:pt idx="9">
                  <c:v>51</c:v>
                </c:pt>
                <c:pt idx="10">
                  <c:v>55</c:v>
                </c:pt>
                <c:pt idx="11">
                  <c:v>56</c:v>
                </c:pt>
                <c:pt idx="12">
                  <c:v>57</c:v>
                </c:pt>
              </c:numCache>
            </c:numRef>
          </c:val>
          <c:smooth val="0"/>
          <c:extLst>
            <c:ext xmlns:c16="http://schemas.microsoft.com/office/drawing/2014/chart" uri="{C3380CC4-5D6E-409C-BE32-E72D297353CC}">
              <c16:uniqueId val="{00000001-C495-45D2-8019-1E8CD9127187}"/>
            </c:ext>
          </c:extLst>
        </c:ser>
        <c:ser>
          <c:idx val="3"/>
          <c:order val="2"/>
          <c:tx>
            <c:v>Referrals</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'Weekly Stats'!$A$24:$A$36</c:f>
              <c:numCache>
                <c:formatCode>d\-mmm</c:formatCode>
                <c:ptCount val="13"/>
                <c:pt idx="0">
                  <c:v>44501</c:v>
                </c:pt>
                <c:pt idx="1">
                  <c:v>44508</c:v>
                </c:pt>
                <c:pt idx="2">
                  <c:v>44515</c:v>
                </c:pt>
                <c:pt idx="3">
                  <c:v>44522</c:v>
                </c:pt>
                <c:pt idx="4">
                  <c:v>44529</c:v>
                </c:pt>
                <c:pt idx="5">
                  <c:v>44536</c:v>
                </c:pt>
                <c:pt idx="6">
                  <c:v>44543</c:v>
                </c:pt>
                <c:pt idx="7">
                  <c:v>44550</c:v>
                </c:pt>
                <c:pt idx="8">
                  <c:v>44557</c:v>
                </c:pt>
                <c:pt idx="9">
                  <c:v>44564</c:v>
                </c:pt>
                <c:pt idx="10">
                  <c:v>44571</c:v>
                </c:pt>
                <c:pt idx="11">
                  <c:v>44578</c:v>
                </c:pt>
                <c:pt idx="12">
                  <c:v>44585</c:v>
                </c:pt>
              </c:numCache>
            </c:numRef>
          </c:cat>
          <c:val>
            <c:numRef>
              <c:f>'Weekly Stats'!$E$24:$E$36</c:f>
              <c:numCache>
                <c:formatCode>General</c:formatCode>
                <c:ptCount val="13"/>
                <c:pt idx="0">
                  <c:v>140</c:v>
                </c:pt>
                <c:pt idx="1">
                  <c:v>156</c:v>
                </c:pt>
                <c:pt idx="2">
                  <c:v>172</c:v>
                </c:pt>
                <c:pt idx="3">
                  <c:v>176</c:v>
                </c:pt>
                <c:pt idx="4">
                  <c:v>179</c:v>
                </c:pt>
                <c:pt idx="5">
                  <c:v>187</c:v>
                </c:pt>
                <c:pt idx="6">
                  <c:v>196</c:v>
                </c:pt>
                <c:pt idx="7">
                  <c:v>198</c:v>
                </c:pt>
                <c:pt idx="8">
                  <c:v>200</c:v>
                </c:pt>
                <c:pt idx="9">
                  <c:v>204</c:v>
                </c:pt>
                <c:pt idx="10">
                  <c:v>204</c:v>
                </c:pt>
                <c:pt idx="11">
                  <c:v>215</c:v>
                </c:pt>
                <c:pt idx="12">
                  <c:v>233</c:v>
                </c:pt>
              </c:numCache>
            </c:numRef>
          </c:val>
          <c:smooth val="0"/>
          <c:extLst>
            <c:ext xmlns:c16="http://schemas.microsoft.com/office/drawing/2014/chart" uri="{C3380CC4-5D6E-409C-BE32-E72D297353CC}">
              <c16:uniqueId val="{00000002-C495-45D2-8019-1E8CD9127187}"/>
            </c:ext>
          </c:extLst>
        </c:ser>
        <c:dLbls>
          <c:showLegendKey val="0"/>
          <c:showVal val="0"/>
          <c:showCatName val="0"/>
          <c:showSerName val="0"/>
          <c:showPercent val="0"/>
          <c:showBubbleSize val="0"/>
        </c:dLbls>
        <c:marker val="1"/>
        <c:smooth val="0"/>
        <c:axId val="361194512"/>
        <c:axId val="361194904"/>
      </c:lineChart>
      <c:dateAx>
        <c:axId val="361194512"/>
        <c:scaling>
          <c:orientation val="minMax"/>
          <c:max val="44585"/>
          <c:min val="44501"/>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61194904"/>
        <c:crosses val="autoZero"/>
        <c:auto val="1"/>
        <c:lblOffset val="100"/>
        <c:baseTimeUnit val="days"/>
        <c:majorUnit val="7"/>
        <c:majorTimeUnit val="days"/>
      </c:dateAx>
      <c:valAx>
        <c:axId val="361194904"/>
        <c:scaling>
          <c:orientation val="minMax"/>
          <c:max val="250"/>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a:t>Number of patients</a:t>
                </a:r>
              </a:p>
            </c:rich>
          </c:tx>
          <c:layout>
            <c:manualLayout>
              <c:xMode val="edge"/>
              <c:yMode val="edge"/>
              <c:x val="5.4731482651593832E-2"/>
              <c:y val="0.17764611324436103"/>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61194512"/>
        <c:crosses val="autoZero"/>
        <c:crossBetween val="between"/>
        <c:majorUnit val="2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sz="2200" cap="none" dirty="0"/>
              <a:t>Age Range (years old)</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B26-4A5F-BA5F-4D78A6B0E44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B26-4A5F-BA5F-4D78A6B0E443}"/>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B26-4A5F-BA5F-4D78A6B0E443}"/>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B26-4A5F-BA5F-4D78A6B0E443}"/>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5B26-4A5F-BA5F-4D78A6B0E443}"/>
              </c:ext>
            </c:extLst>
          </c:dPt>
          <c:dLbls>
            <c:dLbl>
              <c:idx val="0"/>
              <c:layout>
                <c:manualLayout>
                  <c:x val="-0.10949969777423296"/>
                  <c:y val="0.14843894795369919"/>
                </c:manualLayout>
              </c:layout>
              <c:tx>
                <c:rich>
                  <a:bodyPr/>
                  <a:lstStyle/>
                  <a:p>
                    <a:fld id="{76923BDB-188F-414C-A4B4-0BE0254DA4BC}" type="PERCENTAGE">
                      <a:rPr lang="en-US"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26-4A5F-BA5F-4D78A6B0E443}"/>
                </c:ext>
              </c:extLst>
            </c:dLbl>
            <c:dLbl>
              <c:idx val="1"/>
              <c:layout>
                <c:manualLayout>
                  <c:x val="-0.15742516891798172"/>
                  <c:y val="-0.15678189351758456"/>
                </c:manualLayout>
              </c:layout>
              <c:tx>
                <c:rich>
                  <a:bodyPr/>
                  <a:lstStyle/>
                  <a:p>
                    <a:r>
                      <a:rPr lang="en-US" baseline="0" dirty="0"/>
                      <a:t>
</a:t>
                    </a:r>
                    <a:fld id="{2D95E8A4-517F-4BC1-B0A7-589CE72D4B5C}"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B26-4A5F-BA5F-4D78A6B0E443}"/>
                </c:ext>
              </c:extLst>
            </c:dLbl>
            <c:dLbl>
              <c:idx val="2"/>
              <c:layout>
                <c:manualLayout>
                  <c:x val="0.12815893943009005"/>
                  <c:y val="-0.24631725961947862"/>
                </c:manualLayout>
              </c:layout>
              <c:tx>
                <c:rich>
                  <a:bodyPr/>
                  <a:lstStyle/>
                  <a:p>
                    <a:r>
                      <a:rPr lang="en-US" baseline="0" dirty="0"/>
                      <a:t>
</a:t>
                    </a:r>
                    <a:fld id="{5C1520C9-C942-42F8-AD6B-E26D589EFFCE}"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B26-4A5F-BA5F-4D78A6B0E443}"/>
                </c:ext>
              </c:extLst>
            </c:dLbl>
            <c:dLbl>
              <c:idx val="3"/>
              <c:layout>
                <c:manualLayout>
                  <c:x val="0.17105871019672328"/>
                  <c:y val="6.8966482952767888E-2"/>
                </c:manualLayout>
              </c:layout>
              <c:tx>
                <c:rich>
                  <a:bodyPr/>
                  <a:lstStyle/>
                  <a:p>
                    <a:r>
                      <a:rPr lang="en-US" baseline="0" dirty="0"/>
                      <a:t>
</a:t>
                    </a:r>
                    <a:fld id="{D5C51764-624A-4CBD-A647-B5C2D4C6D6F3}"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B26-4A5F-BA5F-4D78A6B0E443}"/>
                </c:ext>
              </c:extLst>
            </c:dLbl>
            <c:dLbl>
              <c:idx val="4"/>
              <c:tx>
                <c:rich>
                  <a:bodyPr/>
                  <a:lstStyle/>
                  <a:p>
                    <a:r>
                      <a:rPr lang="en-US" baseline="0" dirty="0"/>
                      <a:t>
</a:t>
                    </a:r>
                    <a:fld id="{93097EB9-3FB7-4825-B94A-690F48C05573}"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B26-4A5F-BA5F-4D78A6B0E44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 report'!$H$11:$H$15</c:f>
              <c:strCache>
                <c:ptCount val="5"/>
                <c:pt idx="0">
                  <c:v>25-34 y.o.</c:v>
                </c:pt>
                <c:pt idx="1">
                  <c:v>35-44 y.o.</c:v>
                </c:pt>
                <c:pt idx="2">
                  <c:v>45-54 y.o</c:v>
                </c:pt>
                <c:pt idx="3">
                  <c:v>55-64 y.o.</c:v>
                </c:pt>
                <c:pt idx="4">
                  <c:v>65-75 y.o.</c:v>
                </c:pt>
              </c:strCache>
            </c:strRef>
          </c:cat>
          <c:val>
            <c:numRef>
              <c:f>'Demographics report'!$I$11:$I$15</c:f>
              <c:numCache>
                <c:formatCode>General</c:formatCode>
                <c:ptCount val="5"/>
                <c:pt idx="0">
                  <c:v>28</c:v>
                </c:pt>
                <c:pt idx="1">
                  <c:v>31</c:v>
                </c:pt>
                <c:pt idx="2">
                  <c:v>22</c:v>
                </c:pt>
                <c:pt idx="3">
                  <c:v>32</c:v>
                </c:pt>
                <c:pt idx="4">
                  <c:v>6</c:v>
                </c:pt>
              </c:numCache>
            </c:numRef>
          </c:val>
          <c:extLst>
            <c:ext xmlns:c16="http://schemas.microsoft.com/office/drawing/2014/chart" uri="{C3380CC4-5D6E-409C-BE32-E72D297353CC}">
              <c16:uniqueId val="{0000000A-5B26-4A5F-BA5F-4D78A6B0E44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2200" b="1" i="0" baseline="0" dirty="0">
                <a:effectLst/>
              </a:rPr>
              <a:t>Racial Identity</a:t>
            </a:r>
            <a:endParaRPr lang="en-US" sz="2200" dirty="0">
              <a:effectLst/>
            </a:endParaRPr>
          </a:p>
        </c:rich>
      </c:tx>
      <c:layout>
        <c:manualLayout>
          <c:xMode val="edge"/>
          <c:yMode val="edge"/>
          <c:x val="0.34449717064865509"/>
          <c:y val="5.487551952860817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4B-4687-8C24-75F2194B97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4B-4687-8C24-75F2194B97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4B-4687-8C24-75F2194B97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64B-4687-8C24-75F2194B97AD}"/>
              </c:ext>
            </c:extLst>
          </c:dPt>
          <c:dLbls>
            <c:dLbl>
              <c:idx val="0"/>
              <c:layout>
                <c:manualLayout>
                  <c:x val="-0.19635341888790267"/>
                  <c:y val="2.40899871407189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64B-4687-8C24-75F2194B97AD}"/>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5-664B-4687-8C24-75F2194B97A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 report'!$F$56:$F$59</c:f>
              <c:strCache>
                <c:ptCount val="4"/>
                <c:pt idx="0">
                  <c:v>White</c:v>
                </c:pt>
                <c:pt idx="1">
                  <c:v>Black/African American</c:v>
                </c:pt>
                <c:pt idx="2">
                  <c:v>Asian</c:v>
                </c:pt>
                <c:pt idx="3">
                  <c:v>Multi-racial</c:v>
                </c:pt>
              </c:strCache>
            </c:strRef>
          </c:cat>
          <c:val>
            <c:numRef>
              <c:f>'Demographics report'!$G$56:$G$59</c:f>
              <c:numCache>
                <c:formatCode>General</c:formatCode>
                <c:ptCount val="4"/>
                <c:pt idx="0">
                  <c:v>30</c:v>
                </c:pt>
                <c:pt idx="1">
                  <c:v>23</c:v>
                </c:pt>
                <c:pt idx="2">
                  <c:v>2</c:v>
                </c:pt>
                <c:pt idx="3">
                  <c:v>8</c:v>
                </c:pt>
              </c:numCache>
            </c:numRef>
          </c:val>
          <c:extLst>
            <c:ext xmlns:c16="http://schemas.microsoft.com/office/drawing/2014/chart" uri="{C3380CC4-5D6E-409C-BE32-E72D297353CC}">
              <c16:uniqueId val="{00000008-664B-4687-8C24-75F2194B97A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200" b="1" i="0" baseline="0" dirty="0">
                <a:effectLst/>
              </a:rPr>
              <a:t>Ethnic Identity</a:t>
            </a:r>
            <a:endParaRPr lang="en-US" sz="22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093096037712741"/>
          <c:y val="0.12601649360975345"/>
          <c:w val="0.59601598317623772"/>
          <c:h val="0.76122783465445765"/>
        </c:manualLayout>
      </c:layout>
      <c:pieChart>
        <c:varyColors val="1"/>
        <c:ser>
          <c:idx val="0"/>
          <c:order val="0"/>
          <c:tx>
            <c:strRef>
              <c:f>'Demographics report'!$S$55</c:f>
              <c:strCache>
                <c:ptCount val="1"/>
                <c:pt idx="0">
                  <c:v>Number of Patients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00-4DF9-841B-44FE8C1283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300-4DF9-841B-44FE8C12832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 report'!$R$56:$R$57</c:f>
              <c:strCache>
                <c:ptCount val="2"/>
                <c:pt idx="0">
                  <c:v>Hispanic/Latino</c:v>
                </c:pt>
                <c:pt idx="1">
                  <c:v>Non-Hispanic/Latino</c:v>
                </c:pt>
              </c:strCache>
            </c:strRef>
          </c:cat>
          <c:val>
            <c:numRef>
              <c:f>'Demographics report'!$S$56:$S$57</c:f>
              <c:numCache>
                <c:formatCode>General</c:formatCode>
                <c:ptCount val="2"/>
                <c:pt idx="0">
                  <c:v>12</c:v>
                </c:pt>
                <c:pt idx="1">
                  <c:v>56</c:v>
                </c:pt>
              </c:numCache>
            </c:numRef>
          </c:val>
          <c:extLst>
            <c:ext xmlns:c16="http://schemas.microsoft.com/office/drawing/2014/chart" uri="{C3380CC4-5D6E-409C-BE32-E72D297353CC}">
              <c16:uniqueId val="{00000004-F300-4DF9-841B-44FE8C128322}"/>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6932052687514382"/>
          <c:y val="0.90860562174459536"/>
          <c:w val="0.62790839869291493"/>
          <c:h val="6.08782447119985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Patients Identifying as Multi-Racial</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'Demographics report'!$G$65</c:f>
              <c:strCache>
                <c:ptCount val="1"/>
                <c:pt idx="0">
                  <c:v>Number of Patients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 report'!$F$66:$F$71</c:f>
              <c:strCache>
                <c:ptCount val="6"/>
                <c:pt idx="0">
                  <c:v>American Indian</c:v>
                </c:pt>
                <c:pt idx="1">
                  <c:v>Black, African American</c:v>
                </c:pt>
                <c:pt idx="2">
                  <c:v>White</c:v>
                </c:pt>
                <c:pt idx="3">
                  <c:v>Asian</c:v>
                </c:pt>
                <c:pt idx="4">
                  <c:v>Native Hawaiian or other Pacific Islander</c:v>
                </c:pt>
                <c:pt idx="5">
                  <c:v>Other</c:v>
                </c:pt>
              </c:strCache>
            </c:strRef>
          </c:cat>
          <c:val>
            <c:numRef>
              <c:f>'Demographics report'!$G$66:$G$71</c:f>
              <c:numCache>
                <c:formatCode>General</c:formatCode>
                <c:ptCount val="6"/>
                <c:pt idx="0">
                  <c:v>4</c:v>
                </c:pt>
                <c:pt idx="1">
                  <c:v>4</c:v>
                </c:pt>
                <c:pt idx="2">
                  <c:v>4</c:v>
                </c:pt>
                <c:pt idx="3">
                  <c:v>1</c:v>
                </c:pt>
                <c:pt idx="4">
                  <c:v>1</c:v>
                </c:pt>
                <c:pt idx="5">
                  <c:v>3</c:v>
                </c:pt>
              </c:numCache>
            </c:numRef>
          </c:val>
          <c:extLst>
            <c:ext xmlns:c16="http://schemas.microsoft.com/office/drawing/2014/chart" uri="{C3380CC4-5D6E-409C-BE32-E72D297353CC}">
              <c16:uniqueId val="{00000000-AD4B-4974-A11E-28C13C3CC607}"/>
            </c:ext>
          </c:extLst>
        </c:ser>
        <c:dLbls>
          <c:showLegendKey val="0"/>
          <c:showVal val="0"/>
          <c:showCatName val="0"/>
          <c:showSerName val="0"/>
          <c:showPercent val="0"/>
          <c:showBubbleSize val="0"/>
        </c:dLbls>
        <c:gapWidth val="182"/>
        <c:axId val="87787231"/>
        <c:axId val="87788895"/>
      </c:barChart>
      <c:catAx>
        <c:axId val="877872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7788895"/>
        <c:crosses val="autoZero"/>
        <c:auto val="1"/>
        <c:lblAlgn val="ctr"/>
        <c:lblOffset val="100"/>
        <c:noMultiLvlLbl val="0"/>
      </c:catAx>
      <c:valAx>
        <c:axId val="8778889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dirty="0"/>
                  <a:t>Number of Patients</a:t>
                </a:r>
              </a:p>
            </c:rich>
          </c:tx>
          <c:layout>
            <c:manualLayout>
              <c:xMode val="edge"/>
              <c:yMode val="edge"/>
              <c:x val="0.52125809705091075"/>
              <c:y val="0.9202316403663949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87231"/>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none" spc="50" baseline="0">
                <a:solidFill>
                  <a:schemeClr val="tx1">
                    <a:lumMod val="65000"/>
                    <a:lumOff val="35000"/>
                  </a:schemeClr>
                </a:solidFill>
                <a:latin typeface="+mn-lt"/>
                <a:ea typeface="+mn-ea"/>
                <a:cs typeface="+mn-cs"/>
              </a:defRPr>
            </a:pPr>
            <a:r>
              <a:rPr lang="en-US" sz="2200" b="1" cap="none" dirty="0"/>
              <a:t>Primary Substance</a:t>
            </a:r>
          </a:p>
        </c:rich>
      </c:tx>
      <c:layout>
        <c:manualLayout>
          <c:xMode val="edge"/>
          <c:yMode val="edge"/>
          <c:x val="0.26189960503740839"/>
          <c:y val="3.210785438631019E-2"/>
        </c:manualLayout>
      </c:layout>
      <c:overlay val="0"/>
      <c:spPr>
        <a:noFill/>
        <a:ln>
          <a:noFill/>
        </a:ln>
        <a:effectLst/>
      </c:spPr>
      <c:txPr>
        <a:bodyPr rot="0" spcFirstLastPara="1" vertOverflow="ellipsis" vert="horz" wrap="square" anchor="ctr" anchorCtr="1"/>
        <a:lstStyle/>
        <a:p>
          <a:pPr>
            <a:defRPr sz="2200" b="1"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052141802617769"/>
          <c:y val="0.1168535228810203"/>
          <c:w val="0.57912112240464841"/>
          <c:h val="0.77159505294895736"/>
        </c:manualLayout>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BAF-475D-9D2F-8A05B038AFF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BAF-475D-9D2F-8A05B038AFF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BAF-475D-9D2F-8A05B038AFF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6BAF-475D-9D2F-8A05B038AFF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6BAF-475D-9D2F-8A05B038AFF9}"/>
              </c:ext>
            </c:extLst>
          </c:dPt>
          <c:dLbls>
            <c:dLbl>
              <c:idx val="0"/>
              <c:tx>
                <c:rich>
                  <a:bodyPr/>
                  <a:lstStyle/>
                  <a:p>
                    <a:r>
                      <a:rPr lang="en-US" baseline="0" dirty="0"/>
                      <a:t>
</a:t>
                    </a:r>
                    <a:fld id="{D0CE9928-5694-4584-8F2F-1A57B2947856}"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AF-475D-9D2F-8A05B038AFF9}"/>
                </c:ext>
              </c:extLst>
            </c:dLbl>
            <c:dLbl>
              <c:idx val="1"/>
              <c:tx>
                <c:rich>
                  <a:bodyPr/>
                  <a:lstStyle/>
                  <a:p>
                    <a:r>
                      <a:rPr lang="en-US" baseline="0" dirty="0"/>
                      <a:t>
</a:t>
                    </a:r>
                    <a:fld id="{A391BCDB-8FF8-49F1-8A78-3C13F7A42C2D}"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AF-475D-9D2F-8A05B038AFF9}"/>
                </c:ext>
              </c:extLst>
            </c:dLbl>
            <c:dLbl>
              <c:idx val="2"/>
              <c:layout>
                <c:manualLayout>
                  <c:x val="-0.14902955204954274"/>
                  <c:y val="-0.11109208685796983"/>
                </c:manualLayout>
              </c:layout>
              <c:tx>
                <c:rich>
                  <a:bodyPr/>
                  <a:lstStyle/>
                  <a:p>
                    <a:r>
                      <a:rPr lang="en-US" sz="1600" baseline="0" dirty="0"/>
                      <a:t>
</a:t>
                    </a:r>
                    <a:fld id="{7528ED75-3221-41BC-AC8F-D64F6DADCF9E}" type="PERCENTAGE">
                      <a:rPr lang="en-US" sz="1600" baseline="0"/>
                      <a:pPr/>
                      <a:t>[PERCENTAGE]</a:t>
                    </a:fld>
                    <a:endParaRPr lang="en-US" sz="16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BAF-475D-9D2F-8A05B038AFF9}"/>
                </c:ext>
              </c:extLst>
            </c:dLbl>
            <c:dLbl>
              <c:idx val="3"/>
              <c:layout>
                <c:manualLayout>
                  <c:x val="0.17280707336281281"/>
                  <c:y val="-0.10599733938603723"/>
                </c:manualLayout>
              </c:layout>
              <c:tx>
                <c:rich>
                  <a:bodyPr/>
                  <a:lstStyle/>
                  <a:p>
                    <a:r>
                      <a:rPr lang="en-US" baseline="0" dirty="0"/>
                      <a:t>
</a:t>
                    </a:r>
                    <a:fld id="{94C41672-EAC4-48CF-A1C3-EFFC0F9E5FD8}"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BAF-475D-9D2F-8A05B038AFF9}"/>
                </c:ext>
              </c:extLst>
            </c:dLbl>
            <c:dLbl>
              <c:idx val="4"/>
              <c:tx>
                <c:rich>
                  <a:bodyPr/>
                  <a:lstStyle/>
                  <a:p>
                    <a:r>
                      <a:rPr lang="en-US" baseline="0" dirty="0"/>
                      <a:t>
</a:t>
                    </a:r>
                    <a:fld id="{F46B4F43-ACA2-4259-8ACB-68BCFB98795F}"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BAF-475D-9D2F-8A05B038AFF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Sheet2!$J$4:$J$8</c:f>
              <c:strCache>
                <c:ptCount val="5"/>
                <c:pt idx="0">
                  <c:v>Alcohol</c:v>
                </c:pt>
                <c:pt idx="1">
                  <c:v>Cocaine</c:v>
                </c:pt>
                <c:pt idx="2">
                  <c:v>Crack</c:v>
                </c:pt>
                <c:pt idx="3">
                  <c:v>Methamphetamine</c:v>
                </c:pt>
                <c:pt idx="4">
                  <c:v>Opiates</c:v>
                </c:pt>
              </c:strCache>
            </c:strRef>
          </c:cat>
          <c:val>
            <c:numRef>
              <c:f>Sheet2!$K$4:$K$8</c:f>
              <c:numCache>
                <c:formatCode>General</c:formatCode>
                <c:ptCount val="5"/>
                <c:pt idx="0">
                  <c:v>3</c:v>
                </c:pt>
                <c:pt idx="1">
                  <c:v>10</c:v>
                </c:pt>
                <c:pt idx="2">
                  <c:v>19</c:v>
                </c:pt>
                <c:pt idx="3">
                  <c:v>25</c:v>
                </c:pt>
                <c:pt idx="4">
                  <c:v>9</c:v>
                </c:pt>
              </c:numCache>
            </c:numRef>
          </c:val>
          <c:extLst>
            <c:ext xmlns:c16="http://schemas.microsoft.com/office/drawing/2014/chart" uri="{C3380CC4-5D6E-409C-BE32-E72D297353CC}">
              <c16:uniqueId val="{0000000A-6BAF-475D-9D2F-8A05B038AFF9}"/>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none" spc="50" baseline="0">
                <a:solidFill>
                  <a:schemeClr val="tx1">
                    <a:lumMod val="65000"/>
                    <a:lumOff val="35000"/>
                  </a:schemeClr>
                </a:solidFill>
                <a:latin typeface="+mn-lt"/>
                <a:ea typeface="+mn-ea"/>
                <a:cs typeface="+mn-cs"/>
              </a:defRPr>
            </a:pPr>
            <a:r>
              <a:rPr lang="en-US" sz="2200" cap="none" dirty="0"/>
              <a:t>Secondary Substance</a:t>
            </a:r>
          </a:p>
        </c:rich>
      </c:tx>
      <c:layout>
        <c:manualLayout>
          <c:xMode val="edge"/>
          <c:yMode val="edge"/>
          <c:x val="0.23629330428961798"/>
          <c:y val="0"/>
        </c:manualLayout>
      </c:layout>
      <c:overlay val="0"/>
      <c:spPr>
        <a:noFill/>
        <a:ln>
          <a:noFill/>
        </a:ln>
        <a:effectLst/>
      </c:spPr>
      <c:txPr>
        <a:bodyPr rot="0" spcFirstLastPara="1" vertOverflow="ellipsis" vert="horz" wrap="square" anchor="ctr" anchorCtr="1"/>
        <a:lstStyle/>
        <a:p>
          <a:pPr>
            <a:defRPr sz="2200" b="1"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9F5-4DBB-B823-2AAE117E8AAB}"/>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9F5-4DBB-B823-2AAE117E8AAB}"/>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9F5-4DBB-B823-2AAE117E8AAB}"/>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9F5-4DBB-B823-2AAE117E8AAB}"/>
              </c:ext>
            </c:extLst>
          </c:dPt>
          <c:dPt>
            <c:idx val="4"/>
            <c:bubble3D val="0"/>
            <c:spPr>
              <a:solidFill>
                <a:schemeClr val="accent4">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59F5-4DBB-B823-2AAE117E8AAB}"/>
              </c:ext>
            </c:extLst>
          </c:dPt>
          <c:dPt>
            <c:idx val="5"/>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59F5-4DBB-B823-2AAE117E8AAB}"/>
              </c:ext>
            </c:extLst>
          </c:dPt>
          <c:dPt>
            <c:idx val="6"/>
            <c:bubble3D val="0"/>
            <c:spPr>
              <a:solidFill>
                <a:schemeClr val="accent2">
                  <a:lumMod val="80000"/>
                  <a:lumOff val="2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59F5-4DBB-B823-2AAE117E8AAB}"/>
              </c:ext>
            </c:extLst>
          </c:dPt>
          <c:dLbls>
            <c:dLbl>
              <c:idx val="0"/>
              <c:tx>
                <c:rich>
                  <a:bodyPr/>
                  <a:lstStyle/>
                  <a:p>
                    <a:r>
                      <a:rPr lang="en-US" baseline="0" dirty="0"/>
                      <a:t>
</a:t>
                    </a:r>
                    <a:fld id="{BA5F108B-1066-4788-850D-315A1A31072E}"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F5-4DBB-B823-2AAE117E8AAB}"/>
                </c:ext>
              </c:extLst>
            </c:dLbl>
            <c:dLbl>
              <c:idx val="1"/>
              <c:tx>
                <c:rich>
                  <a:bodyPr/>
                  <a:lstStyle/>
                  <a:p>
                    <a:r>
                      <a:rPr lang="en-US" baseline="0" dirty="0"/>
                      <a:t>
</a:t>
                    </a:r>
                    <a:fld id="{AAC9F0A2-D324-4475-BF06-2DBA209E6DC0}"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9F5-4DBB-B823-2AAE117E8AAB}"/>
                </c:ext>
              </c:extLst>
            </c:dLbl>
            <c:dLbl>
              <c:idx val="2"/>
              <c:layout>
                <c:manualLayout>
                  <c:x val="-0.10292224666039197"/>
                  <c:y val="-4.3304069002681085E-2"/>
                </c:manualLayout>
              </c:layout>
              <c:tx>
                <c:rich>
                  <a:bodyPr/>
                  <a:lstStyle/>
                  <a:p>
                    <a:r>
                      <a:rPr lang="en-US" baseline="0" dirty="0"/>
                      <a:t>
</a:t>
                    </a:r>
                    <a:fld id="{197B5B5B-CA13-4E4B-A191-79B6D4784F5D}"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9F5-4DBB-B823-2AAE117E8AAB}"/>
                </c:ext>
              </c:extLst>
            </c:dLbl>
            <c:dLbl>
              <c:idx val="3"/>
              <c:layout>
                <c:manualLayout>
                  <c:x val="-3.408163529218098E-2"/>
                  <c:y val="-0.18012680838055456"/>
                </c:manualLayout>
              </c:layout>
              <c:tx>
                <c:rich>
                  <a:bodyPr/>
                  <a:lstStyle/>
                  <a:p>
                    <a:r>
                      <a:rPr lang="en-US" baseline="0" dirty="0"/>
                      <a:t>
</a:t>
                    </a:r>
                    <a:fld id="{4ADD8403-41B3-493A-8D59-EB6A3BE60BDC}"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9F5-4DBB-B823-2AAE117E8AAB}"/>
                </c:ext>
              </c:extLst>
            </c:dLbl>
            <c:dLbl>
              <c:idx val="4"/>
              <c:layout>
                <c:manualLayout>
                  <c:x val="0.12156082663536033"/>
                  <c:y val="-9.2443599501513415E-2"/>
                </c:manualLayout>
              </c:layout>
              <c:tx>
                <c:rich>
                  <a:bodyPr/>
                  <a:lstStyle/>
                  <a:p>
                    <a:r>
                      <a:rPr lang="en-US" baseline="0" dirty="0"/>
                      <a:t>
</a:t>
                    </a:r>
                    <a:fld id="{07221745-CCF5-4E7C-83F4-BE4D9CEAA419}"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9F5-4DBB-B823-2AAE117E8AAB}"/>
                </c:ext>
              </c:extLst>
            </c:dLbl>
            <c:dLbl>
              <c:idx val="5"/>
              <c:layout>
                <c:manualLayout>
                  <c:x val="0.12156082663536033"/>
                  <c:y val="6.1271453164240618E-2"/>
                </c:manualLayout>
              </c:layout>
              <c:tx>
                <c:rich>
                  <a:bodyPr/>
                  <a:lstStyle/>
                  <a:p>
                    <a:r>
                      <a:rPr lang="en-US" baseline="0" dirty="0"/>
                      <a:t>
</a:t>
                    </a:r>
                    <a:fld id="{87B08D0C-D52B-4459-B595-B71394ADB406}"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9F5-4DBB-B823-2AAE117E8AAB}"/>
                </c:ext>
              </c:extLst>
            </c:dLbl>
            <c:dLbl>
              <c:idx val="6"/>
              <c:tx>
                <c:rich>
                  <a:bodyPr/>
                  <a:lstStyle/>
                  <a:p>
                    <a:r>
                      <a:rPr lang="en-US" baseline="0" dirty="0"/>
                      <a:t>
</a:t>
                    </a:r>
                    <a:fld id="{32B223D3-0FA1-4309-B1CF-2269281B5E55}"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59F5-4DBB-B823-2AAE117E8AA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Sheet2!$J$16:$J$22</c:f>
              <c:strCache>
                <c:ptCount val="7"/>
                <c:pt idx="0">
                  <c:v>Alcohol</c:v>
                </c:pt>
                <c:pt idx="1">
                  <c:v>Cocaine</c:v>
                </c:pt>
                <c:pt idx="2">
                  <c:v>Crack</c:v>
                </c:pt>
                <c:pt idx="3">
                  <c:v>Marijuana</c:v>
                </c:pt>
                <c:pt idx="4">
                  <c:v>Opiates</c:v>
                </c:pt>
                <c:pt idx="5">
                  <c:v>Methamphetamine</c:v>
                </c:pt>
                <c:pt idx="6">
                  <c:v>Other</c:v>
                </c:pt>
              </c:strCache>
            </c:strRef>
          </c:cat>
          <c:val>
            <c:numRef>
              <c:f>Sheet2!$K$16:$K$22</c:f>
              <c:numCache>
                <c:formatCode>General</c:formatCode>
                <c:ptCount val="7"/>
                <c:pt idx="0">
                  <c:v>7</c:v>
                </c:pt>
                <c:pt idx="1">
                  <c:v>6</c:v>
                </c:pt>
                <c:pt idx="2">
                  <c:v>6</c:v>
                </c:pt>
                <c:pt idx="3">
                  <c:v>14</c:v>
                </c:pt>
                <c:pt idx="4">
                  <c:v>9</c:v>
                </c:pt>
                <c:pt idx="5">
                  <c:v>6</c:v>
                </c:pt>
                <c:pt idx="6">
                  <c:v>7</c:v>
                </c:pt>
              </c:numCache>
            </c:numRef>
          </c:val>
          <c:extLst>
            <c:ext xmlns:c16="http://schemas.microsoft.com/office/drawing/2014/chart" uri="{C3380CC4-5D6E-409C-BE32-E72D297353CC}">
              <c16:uniqueId val="{0000000E-59F5-4DBB-B823-2AAE117E8AAB}"/>
            </c:ext>
          </c:extLst>
        </c:ser>
        <c:dLbls>
          <c:dLblPos val="inEnd"/>
          <c:showLegendKey val="0"/>
          <c:showVal val="0"/>
          <c:showCatName val="1"/>
          <c:showSerName val="0"/>
          <c:showPercent val="1"/>
          <c:showBubbleSize val="0"/>
          <c:showLeaderLines val="1"/>
        </c:dLbls>
        <c:firstSliceAng val="0"/>
      </c:pieChart>
      <c:spPr>
        <a:noFill/>
        <a:ln>
          <a:noFill/>
        </a:ln>
        <a:effectLst/>
      </c:spPr>
    </c:plotArea>
    <c:legend>
      <c:legendPos val="b"/>
      <c:layout>
        <c:manualLayout>
          <c:xMode val="edge"/>
          <c:yMode val="edge"/>
          <c:x val="7.2211545215361009E-2"/>
          <c:y val="0.95559444728923082"/>
          <c:w val="8.671647765402607E-3"/>
          <c:h val="2.770217661211692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spc="50" baseline="0">
                <a:solidFill>
                  <a:schemeClr val="tx1">
                    <a:lumMod val="65000"/>
                    <a:lumOff val="35000"/>
                  </a:schemeClr>
                </a:solidFill>
                <a:latin typeface="+mn-lt"/>
                <a:ea typeface="+mn-ea"/>
                <a:cs typeface="+mn-cs"/>
              </a:defRPr>
            </a:pPr>
            <a:r>
              <a:rPr lang="en-US" sz="2200" cap="none" dirty="0"/>
              <a:t>Overdoses</a:t>
            </a:r>
          </a:p>
        </c:rich>
      </c:tx>
      <c:layout>
        <c:manualLayout>
          <c:xMode val="edge"/>
          <c:yMode val="edge"/>
          <c:x val="0.1547198733055902"/>
          <c:y val="3.1990268729706964E-2"/>
        </c:manualLayout>
      </c:layout>
      <c:overlay val="0"/>
      <c:spPr>
        <a:noFill/>
        <a:ln>
          <a:noFill/>
        </a:ln>
        <a:effectLst/>
      </c:spPr>
      <c:txPr>
        <a:bodyPr rot="0" spcFirstLastPara="1" vertOverflow="ellipsis" vert="horz" wrap="square" anchor="ctr" anchorCtr="1"/>
        <a:lstStyle/>
        <a:p>
          <a:pPr>
            <a:defRPr sz="2400" b="1"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A10-4E4A-8A09-C9BB504A5CE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A10-4E4A-8A09-C9BB504A5CE1}"/>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A10-4E4A-8A09-C9BB504A5CE1}"/>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A10-4E4A-8A09-C9BB504A5CE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Sheet2!$G$5:$G$8</c:f>
              <c:strCache>
                <c:ptCount val="4"/>
                <c:pt idx="0">
                  <c:v>1 to 3</c:v>
                </c:pt>
                <c:pt idx="1">
                  <c:v>4 to 6</c:v>
                </c:pt>
                <c:pt idx="2">
                  <c:v>7 to 9</c:v>
                </c:pt>
                <c:pt idx="3">
                  <c:v>10 or more</c:v>
                </c:pt>
              </c:strCache>
            </c:strRef>
          </c:cat>
          <c:val>
            <c:numRef>
              <c:f>Sheet2!$H$5:$H$8</c:f>
              <c:numCache>
                <c:formatCode>General</c:formatCode>
                <c:ptCount val="4"/>
                <c:pt idx="0">
                  <c:v>14</c:v>
                </c:pt>
                <c:pt idx="1">
                  <c:v>3</c:v>
                </c:pt>
                <c:pt idx="2">
                  <c:v>1</c:v>
                </c:pt>
                <c:pt idx="3">
                  <c:v>3</c:v>
                </c:pt>
              </c:numCache>
            </c:numRef>
          </c:val>
          <c:extLst>
            <c:ext xmlns:c16="http://schemas.microsoft.com/office/drawing/2014/chart" uri="{C3380CC4-5D6E-409C-BE32-E72D297353CC}">
              <c16:uniqueId val="{00000008-DA10-4E4A-8A09-C9BB504A5CE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0.78617</cdr:x>
      <cdr:y>0.03793</cdr:y>
    </cdr:from>
    <cdr:to>
      <cdr:x>0.97293</cdr:x>
      <cdr:y>0.24664</cdr:y>
    </cdr:to>
    <cdr:sp macro="" textlink="">
      <cdr:nvSpPr>
        <cdr:cNvPr id="2" name="TextBox 1"/>
        <cdr:cNvSpPr txBox="1"/>
      </cdr:nvSpPr>
      <cdr:spPr>
        <a:xfrm xmlns:a="http://schemas.openxmlformats.org/drawingml/2006/main">
          <a:off x="8843255" y="181792"/>
          <a:ext cx="2100724" cy="10004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accent4"/>
              </a:solidFill>
            </a:rPr>
            <a:t>Referrals</a:t>
          </a:r>
          <a:endParaRPr lang="en-US" sz="1200" b="1" dirty="0">
            <a:solidFill>
              <a:schemeClr val="accent4"/>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0.72296</cdr:x>
      <cdr:y>0.67918</cdr:y>
    </cdr:from>
    <cdr:to>
      <cdr:x>0.92255</cdr:x>
      <cdr:y>0.73749</cdr:y>
    </cdr:to>
    <cdr:sp macro="" textlink="">
      <cdr:nvSpPr>
        <cdr:cNvPr id="2" name="TextBox 1"/>
        <cdr:cNvSpPr txBox="1"/>
      </cdr:nvSpPr>
      <cdr:spPr>
        <a:xfrm xmlns:a="http://schemas.openxmlformats.org/drawingml/2006/main">
          <a:off x="4122379" y="3351006"/>
          <a:ext cx="1138084" cy="28770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accent3"/>
              </a:solidFill>
            </a:rPr>
            <a:t>Crack</a:t>
          </a:r>
        </a:p>
      </cdr:txBody>
    </cdr:sp>
  </cdr:relSizeAnchor>
</c:userShapes>
</file>

<file path=ppt/drawings/drawing3.xml><?xml version="1.0" encoding="utf-8"?>
<c:userShapes xmlns:c="http://schemas.openxmlformats.org/drawingml/2006/chart">
  <cdr:relSizeAnchor xmlns:cdr="http://schemas.openxmlformats.org/drawingml/2006/chartDrawing">
    <cdr:from>
      <cdr:x>0.1113</cdr:x>
      <cdr:y>0.57947</cdr:y>
    </cdr:from>
    <cdr:to>
      <cdr:x>0.30392</cdr:x>
      <cdr:y>0.63551</cdr:y>
    </cdr:to>
    <cdr:sp macro="" textlink="">
      <cdr:nvSpPr>
        <cdr:cNvPr id="4" name="TextBox 1"/>
        <cdr:cNvSpPr txBox="1"/>
      </cdr:nvSpPr>
      <cdr:spPr>
        <a:xfrm xmlns:a="http://schemas.openxmlformats.org/drawingml/2006/main">
          <a:off x="657581" y="2816971"/>
          <a:ext cx="1138084" cy="27241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accent4">
                  <a:lumMod val="50000"/>
                </a:schemeClr>
              </a:solidFill>
            </a:rPr>
            <a:t>Opiates</a:t>
          </a:r>
        </a:p>
      </cdr:txBody>
    </cdr:sp>
  </cdr:relSizeAnchor>
  <cdr:relSizeAnchor xmlns:cdr="http://schemas.openxmlformats.org/drawingml/2006/chartDrawing">
    <cdr:from>
      <cdr:x>0.56913</cdr:x>
      <cdr:y>0.76564</cdr:y>
    </cdr:from>
    <cdr:to>
      <cdr:x>0.76176</cdr:x>
      <cdr:y>0.82168</cdr:y>
    </cdr:to>
    <cdr:sp macro="" textlink="">
      <cdr:nvSpPr>
        <cdr:cNvPr id="5" name="TextBox 1"/>
        <cdr:cNvSpPr txBox="1"/>
      </cdr:nvSpPr>
      <cdr:spPr>
        <a:xfrm xmlns:a="http://schemas.openxmlformats.org/drawingml/2006/main">
          <a:off x="3435284" y="3769411"/>
          <a:ext cx="1162675" cy="27588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accent2">
                  <a:lumMod val="50000"/>
                </a:schemeClr>
              </a:solidFill>
            </a:rPr>
            <a:t>Marijuana</a:t>
          </a:r>
        </a:p>
      </cdr:txBody>
    </cdr:sp>
  </cdr:relSizeAnchor>
  <cdr:relSizeAnchor xmlns:cdr="http://schemas.openxmlformats.org/drawingml/2006/chartDrawing">
    <cdr:from>
      <cdr:x>0.75684</cdr:x>
      <cdr:y>0.52198</cdr:y>
    </cdr:from>
    <cdr:to>
      <cdr:x>0.94946</cdr:x>
      <cdr:y>0.57801</cdr:y>
    </cdr:to>
    <cdr:sp macro="" textlink="">
      <cdr:nvSpPr>
        <cdr:cNvPr id="6" name="TextBox 1"/>
        <cdr:cNvSpPr txBox="1"/>
      </cdr:nvSpPr>
      <cdr:spPr>
        <a:xfrm xmlns:a="http://schemas.openxmlformats.org/drawingml/2006/main">
          <a:off x="4471671" y="2381233"/>
          <a:ext cx="1138084" cy="25563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accent6"/>
              </a:solidFill>
            </a:rPr>
            <a:t>Crack</a:t>
          </a:r>
        </a:p>
      </cdr:txBody>
    </cdr:sp>
  </cdr:relSizeAnchor>
  <cdr:relSizeAnchor xmlns:cdr="http://schemas.openxmlformats.org/drawingml/2006/chartDrawing">
    <cdr:from>
      <cdr:x>0.73631</cdr:x>
      <cdr:y>0.26017</cdr:y>
    </cdr:from>
    <cdr:to>
      <cdr:x>0.92893</cdr:x>
      <cdr:y>0.31621</cdr:y>
    </cdr:to>
    <cdr:sp macro="" textlink="">
      <cdr:nvSpPr>
        <cdr:cNvPr id="7" name="TextBox 1"/>
        <cdr:cNvSpPr txBox="1"/>
      </cdr:nvSpPr>
      <cdr:spPr>
        <a:xfrm xmlns:a="http://schemas.openxmlformats.org/drawingml/2006/main">
          <a:off x="4350373" y="1186884"/>
          <a:ext cx="1138084" cy="25563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accent4"/>
              </a:solidFill>
            </a:rPr>
            <a:t>Cocaine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0EEB4-8525-4057-95EB-F67ECFB90875}" type="datetimeFigureOut">
              <a:rPr lang="en-US" smtClean="0"/>
              <a:t>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C590E-E18F-4D9D-9260-10A6B66F5B5D}" type="slidenum">
              <a:rPr lang="en-US" smtClean="0"/>
              <a:t>‹#›</a:t>
            </a:fld>
            <a:endParaRPr lang="en-US"/>
          </a:p>
        </p:txBody>
      </p:sp>
    </p:spTree>
    <p:extLst>
      <p:ext uri="{BB962C8B-B14F-4D97-AF65-F5344CB8AC3E}">
        <p14:creationId xmlns:p14="http://schemas.microsoft.com/office/powerpoint/2010/main" val="132742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AC590E-E18F-4D9D-9260-10A6B66F5B5D}" type="slidenum">
              <a:rPr lang="en-US" smtClean="0"/>
              <a:t>1</a:t>
            </a:fld>
            <a:endParaRPr lang="en-US"/>
          </a:p>
        </p:txBody>
      </p:sp>
    </p:spTree>
    <p:extLst>
      <p:ext uri="{BB962C8B-B14F-4D97-AF65-F5344CB8AC3E}">
        <p14:creationId xmlns:p14="http://schemas.microsoft.com/office/powerpoint/2010/main" val="1408637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10</a:t>
            </a:fld>
            <a:endParaRPr lang="en-US"/>
          </a:p>
        </p:txBody>
      </p:sp>
    </p:spTree>
    <p:extLst>
      <p:ext uri="{BB962C8B-B14F-4D97-AF65-F5344CB8AC3E}">
        <p14:creationId xmlns:p14="http://schemas.microsoft.com/office/powerpoint/2010/main" val="2284625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11</a:t>
            </a:fld>
            <a:endParaRPr lang="en-US"/>
          </a:p>
        </p:txBody>
      </p:sp>
    </p:spTree>
    <p:extLst>
      <p:ext uri="{BB962C8B-B14F-4D97-AF65-F5344CB8AC3E}">
        <p14:creationId xmlns:p14="http://schemas.microsoft.com/office/powerpoint/2010/main" val="2834839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12</a:t>
            </a:fld>
            <a:endParaRPr lang="en-US"/>
          </a:p>
        </p:txBody>
      </p:sp>
    </p:spTree>
    <p:extLst>
      <p:ext uri="{BB962C8B-B14F-4D97-AF65-F5344CB8AC3E}">
        <p14:creationId xmlns:p14="http://schemas.microsoft.com/office/powerpoint/2010/main" val="3211815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13</a:t>
            </a:fld>
            <a:endParaRPr lang="en-US"/>
          </a:p>
        </p:txBody>
      </p:sp>
    </p:spTree>
    <p:extLst>
      <p:ext uri="{BB962C8B-B14F-4D97-AF65-F5344CB8AC3E}">
        <p14:creationId xmlns:p14="http://schemas.microsoft.com/office/powerpoint/2010/main" val="267742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14</a:t>
            </a:fld>
            <a:endParaRPr lang="en-US"/>
          </a:p>
        </p:txBody>
      </p:sp>
    </p:spTree>
    <p:extLst>
      <p:ext uri="{BB962C8B-B14F-4D97-AF65-F5344CB8AC3E}">
        <p14:creationId xmlns:p14="http://schemas.microsoft.com/office/powerpoint/2010/main" val="749542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15</a:t>
            </a:fld>
            <a:endParaRPr lang="en-US"/>
          </a:p>
        </p:txBody>
      </p:sp>
    </p:spTree>
    <p:extLst>
      <p:ext uri="{BB962C8B-B14F-4D97-AF65-F5344CB8AC3E}">
        <p14:creationId xmlns:p14="http://schemas.microsoft.com/office/powerpoint/2010/main" val="1222437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16</a:t>
            </a:fld>
            <a:endParaRPr lang="en-US"/>
          </a:p>
        </p:txBody>
      </p:sp>
    </p:spTree>
    <p:extLst>
      <p:ext uri="{BB962C8B-B14F-4D97-AF65-F5344CB8AC3E}">
        <p14:creationId xmlns:p14="http://schemas.microsoft.com/office/powerpoint/2010/main" val="2378619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17</a:t>
            </a:fld>
            <a:endParaRPr lang="en-US"/>
          </a:p>
        </p:txBody>
      </p:sp>
    </p:spTree>
    <p:extLst>
      <p:ext uri="{BB962C8B-B14F-4D97-AF65-F5344CB8AC3E}">
        <p14:creationId xmlns:p14="http://schemas.microsoft.com/office/powerpoint/2010/main" val="3514233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AC590E-E18F-4D9D-9260-10A6B66F5B5D}" type="slidenum">
              <a:rPr lang="en-US" smtClean="0"/>
              <a:t>18</a:t>
            </a:fld>
            <a:endParaRPr lang="en-US"/>
          </a:p>
        </p:txBody>
      </p:sp>
    </p:spTree>
    <p:extLst>
      <p:ext uri="{BB962C8B-B14F-4D97-AF65-F5344CB8AC3E}">
        <p14:creationId xmlns:p14="http://schemas.microsoft.com/office/powerpoint/2010/main" val="2374066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AC590E-E18F-4D9D-9260-10A6B66F5B5D}" type="slidenum">
              <a:rPr lang="en-US" smtClean="0"/>
              <a:t>19</a:t>
            </a:fld>
            <a:endParaRPr lang="en-US"/>
          </a:p>
        </p:txBody>
      </p:sp>
    </p:spTree>
    <p:extLst>
      <p:ext uri="{BB962C8B-B14F-4D97-AF65-F5344CB8AC3E}">
        <p14:creationId xmlns:p14="http://schemas.microsoft.com/office/powerpoint/2010/main" val="204127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2</a:t>
            </a:fld>
            <a:endParaRPr lang="en-US"/>
          </a:p>
        </p:txBody>
      </p:sp>
    </p:spTree>
    <p:extLst>
      <p:ext uri="{BB962C8B-B14F-4D97-AF65-F5344CB8AC3E}">
        <p14:creationId xmlns:p14="http://schemas.microsoft.com/office/powerpoint/2010/main" val="2846369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AC590E-E18F-4D9D-9260-10A6B66F5B5D}" type="slidenum">
              <a:rPr lang="en-US" smtClean="0"/>
              <a:t>20</a:t>
            </a:fld>
            <a:endParaRPr lang="en-US"/>
          </a:p>
        </p:txBody>
      </p:sp>
    </p:spTree>
    <p:extLst>
      <p:ext uri="{BB962C8B-B14F-4D97-AF65-F5344CB8AC3E}">
        <p14:creationId xmlns:p14="http://schemas.microsoft.com/office/powerpoint/2010/main" val="2052624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AC590E-E18F-4D9D-9260-10A6B66F5B5D}" type="slidenum">
              <a:rPr lang="en-US" smtClean="0"/>
              <a:t>21</a:t>
            </a:fld>
            <a:endParaRPr lang="en-US"/>
          </a:p>
        </p:txBody>
      </p:sp>
    </p:spTree>
    <p:extLst>
      <p:ext uri="{BB962C8B-B14F-4D97-AF65-F5344CB8AC3E}">
        <p14:creationId xmlns:p14="http://schemas.microsoft.com/office/powerpoint/2010/main" val="349022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3</a:t>
            </a:fld>
            <a:endParaRPr lang="en-US"/>
          </a:p>
        </p:txBody>
      </p:sp>
    </p:spTree>
    <p:extLst>
      <p:ext uri="{BB962C8B-B14F-4D97-AF65-F5344CB8AC3E}">
        <p14:creationId xmlns:p14="http://schemas.microsoft.com/office/powerpoint/2010/main" val="344551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4</a:t>
            </a:fld>
            <a:endParaRPr lang="en-US"/>
          </a:p>
        </p:txBody>
      </p:sp>
    </p:spTree>
    <p:extLst>
      <p:ext uri="{BB962C8B-B14F-4D97-AF65-F5344CB8AC3E}">
        <p14:creationId xmlns:p14="http://schemas.microsoft.com/office/powerpoint/2010/main" val="94208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5</a:t>
            </a:fld>
            <a:endParaRPr lang="en-US"/>
          </a:p>
        </p:txBody>
      </p:sp>
    </p:spTree>
    <p:extLst>
      <p:ext uri="{BB962C8B-B14F-4D97-AF65-F5344CB8AC3E}">
        <p14:creationId xmlns:p14="http://schemas.microsoft.com/office/powerpoint/2010/main" val="359811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6</a:t>
            </a:fld>
            <a:endParaRPr lang="en-US"/>
          </a:p>
        </p:txBody>
      </p:sp>
    </p:spTree>
    <p:extLst>
      <p:ext uri="{BB962C8B-B14F-4D97-AF65-F5344CB8AC3E}">
        <p14:creationId xmlns:p14="http://schemas.microsoft.com/office/powerpoint/2010/main" val="1289648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7</a:t>
            </a:fld>
            <a:endParaRPr lang="en-US"/>
          </a:p>
        </p:txBody>
      </p:sp>
    </p:spTree>
    <p:extLst>
      <p:ext uri="{BB962C8B-B14F-4D97-AF65-F5344CB8AC3E}">
        <p14:creationId xmlns:p14="http://schemas.microsoft.com/office/powerpoint/2010/main" val="1364289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8</a:t>
            </a:fld>
            <a:endParaRPr lang="en-US"/>
          </a:p>
        </p:txBody>
      </p:sp>
    </p:spTree>
    <p:extLst>
      <p:ext uri="{BB962C8B-B14F-4D97-AF65-F5344CB8AC3E}">
        <p14:creationId xmlns:p14="http://schemas.microsoft.com/office/powerpoint/2010/main" val="340982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590E-E18F-4D9D-9260-10A6B66F5B5D}" type="slidenum">
              <a:rPr lang="en-US" smtClean="0"/>
              <a:t>9</a:t>
            </a:fld>
            <a:endParaRPr lang="en-US"/>
          </a:p>
        </p:txBody>
      </p:sp>
    </p:spTree>
    <p:extLst>
      <p:ext uri="{BB962C8B-B14F-4D97-AF65-F5344CB8AC3E}">
        <p14:creationId xmlns:p14="http://schemas.microsoft.com/office/powerpoint/2010/main" val="141417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2/3/2022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730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428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2/3/2022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6035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C8AA-3473-4407-A853-1332EE434E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3940B-E4CC-49A1-B3A1-AEB33358E8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28085-25FF-4D71-9229-239D3BED4FC6}"/>
              </a:ext>
            </a:extLst>
          </p:cNvPr>
          <p:cNvSpPr>
            <a:spLocks noGrp="1"/>
          </p:cNvSpPr>
          <p:nvPr>
            <p:ph type="dt" sz="half" idx="10"/>
          </p:nvPr>
        </p:nvSpPr>
        <p:spPr/>
        <p:txBody>
          <a:bodyPr/>
          <a:lstStyle/>
          <a:p>
            <a:fld id="{1DDF1E4A-ACA6-47F2-AEB2-EE90F038026D}" type="datetimeFigureOut">
              <a:rPr lang="en-US" smtClean="0"/>
              <a:t>2/3/2022</a:t>
            </a:fld>
            <a:endParaRPr lang="en-US"/>
          </a:p>
        </p:txBody>
      </p:sp>
      <p:sp>
        <p:nvSpPr>
          <p:cNvPr id="5" name="Footer Placeholder 4">
            <a:extLst>
              <a:ext uri="{FF2B5EF4-FFF2-40B4-BE49-F238E27FC236}">
                <a16:creationId xmlns:a16="http://schemas.microsoft.com/office/drawing/2014/main" id="{A981D865-0689-4BB5-8309-623C2C7F62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6A391-03B9-49BF-B951-838C8F4810AD}"/>
              </a:ext>
            </a:extLst>
          </p:cNvPr>
          <p:cNvSpPr>
            <a:spLocks noGrp="1"/>
          </p:cNvSpPr>
          <p:nvPr>
            <p:ph type="sldNum" sz="quarter" idx="12"/>
          </p:nvPr>
        </p:nvSpPr>
        <p:spPr/>
        <p:txBody>
          <a:bodyPr/>
          <a:lstStyle/>
          <a:p>
            <a:fld id="{C1087C78-B2A2-4FF1-B083-2A3D1F67D62A}" type="slidenum">
              <a:rPr lang="en-US" smtClean="0"/>
              <a:t>‹#›</a:t>
            </a:fld>
            <a:endParaRPr lang="en-US"/>
          </a:p>
        </p:txBody>
      </p:sp>
    </p:spTree>
    <p:extLst>
      <p:ext uri="{BB962C8B-B14F-4D97-AF65-F5344CB8AC3E}">
        <p14:creationId xmlns:p14="http://schemas.microsoft.com/office/powerpoint/2010/main" val="294190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076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2/3/2022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314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35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51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321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016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2/3/2022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1615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035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2/3/2022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654481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918580-EFFA-457D-93DC-67731AF8C0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71D136-4150-4E78-9543-746BADF6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AB17A-8353-455E-ADA5-6A9ABD251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F1E4A-ACA6-47F2-AEB2-EE90F038026D}" type="datetimeFigureOut">
              <a:rPr lang="en-US" smtClean="0"/>
              <a:t>2/3/2022</a:t>
            </a:fld>
            <a:endParaRPr lang="en-US"/>
          </a:p>
        </p:txBody>
      </p:sp>
      <p:sp>
        <p:nvSpPr>
          <p:cNvPr id="5" name="Footer Placeholder 4">
            <a:extLst>
              <a:ext uri="{FF2B5EF4-FFF2-40B4-BE49-F238E27FC236}">
                <a16:creationId xmlns:a16="http://schemas.microsoft.com/office/drawing/2014/main" id="{CD4B077C-8868-4F6A-8F79-AA6FBCB595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EA4F5B-0B0F-4F46-907E-FEE472471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87C78-B2A2-4FF1-B083-2A3D1F67D62A}" type="slidenum">
              <a:rPr lang="en-US" smtClean="0"/>
              <a:t>‹#›</a:t>
            </a:fld>
            <a:endParaRPr lang="en-US"/>
          </a:p>
        </p:txBody>
      </p:sp>
    </p:spTree>
    <p:extLst>
      <p:ext uri="{BB962C8B-B14F-4D97-AF65-F5344CB8AC3E}">
        <p14:creationId xmlns:p14="http://schemas.microsoft.com/office/powerpoint/2010/main" val="294727174"/>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mailto:Marielle.Baldwin@bmc.org" TargetMode="Externa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9ED3671-A251-43C4-B856-F713A3DE85D6}"/>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3512" y="866274"/>
            <a:ext cx="11348185" cy="4146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7080" y="819968"/>
            <a:ext cx="8271319" cy="2199699"/>
          </a:xfrm>
          <a:prstGeom prst="rect">
            <a:avLst/>
          </a:prstGeom>
        </p:spPr>
      </p:pic>
      <p:sp>
        <p:nvSpPr>
          <p:cNvPr id="3" name="Content Placeholder 2"/>
          <p:cNvSpPr txBox="1">
            <a:spLocks/>
          </p:cNvSpPr>
          <p:nvPr/>
        </p:nvSpPr>
        <p:spPr>
          <a:xfrm>
            <a:off x="519765" y="3195586"/>
            <a:ext cx="11251932" cy="1620589"/>
          </a:xfrm>
          <a:prstGeom prst="rect">
            <a:avLst/>
          </a:prstGeom>
        </p:spPr>
        <p:txBody>
          <a:bodyP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sz="2800" dirty="0">
                <a:solidFill>
                  <a:schemeClr val="bg1"/>
                </a:solidFill>
              </a:rPr>
              <a:t>Marielle Baldwin, MD </a:t>
            </a:r>
          </a:p>
          <a:p>
            <a:pPr marL="0" indent="0" algn="ctr">
              <a:buNone/>
            </a:pPr>
            <a:r>
              <a:rPr lang="en-US" sz="2800" dirty="0">
                <a:solidFill>
                  <a:schemeClr val="bg1"/>
                </a:solidFill>
              </a:rPr>
              <a:t> </a:t>
            </a:r>
            <a:r>
              <a:rPr lang="en-US" sz="2800" i="1" dirty="0">
                <a:solidFill>
                  <a:schemeClr val="bg1"/>
                </a:solidFill>
              </a:rPr>
              <a:t>Medical Director, START Clinic</a:t>
            </a:r>
          </a:p>
          <a:p>
            <a:pPr marL="0" indent="0" algn="ctr">
              <a:buNone/>
            </a:pPr>
            <a:r>
              <a:rPr lang="en-US" sz="2800" i="1" dirty="0">
                <a:solidFill>
                  <a:schemeClr val="bg1"/>
                </a:solidFill>
              </a:rPr>
              <a:t>Boston Medical Center </a:t>
            </a:r>
          </a:p>
        </p:txBody>
      </p:sp>
      <p:pic>
        <p:nvPicPr>
          <p:cNvPr id="4" name="Picture 3" descr="A close up of a logo&#10;&#10;Description automatically generated">
            <a:extLst>
              <a:ext uri="{FF2B5EF4-FFF2-40B4-BE49-F238E27FC236}">
                <a16:creationId xmlns:a16="http://schemas.microsoft.com/office/drawing/2014/main" id="{82F01CEC-270F-4F88-9C7E-9A1F137BFF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32445" y="5384475"/>
            <a:ext cx="3290775" cy="1078289"/>
          </a:xfrm>
          <a:prstGeom prst="rect">
            <a:avLst/>
          </a:prstGeom>
        </p:spPr>
      </p:pic>
      <p:cxnSp>
        <p:nvCxnSpPr>
          <p:cNvPr id="5" name="Straight Connector 4"/>
          <p:cNvCxnSpPr/>
          <p:nvPr/>
        </p:nvCxnSpPr>
        <p:spPr>
          <a:xfrm>
            <a:off x="5074695" y="5120908"/>
            <a:ext cx="3387" cy="1460437"/>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2" descr="A close up of a logo&#10;&#10;Description automatically generat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5611" y="5195152"/>
            <a:ext cx="2050408" cy="13861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close up of a sign&#10;&#10;Description automatically generate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48777" y="5120908"/>
            <a:ext cx="1341855" cy="134185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H="1">
            <a:off x="7935582" y="5195152"/>
            <a:ext cx="13550" cy="13861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780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35612C0-4710-440E-AF60-088AC6C9F47B}"/>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Tour of start clinic group space</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6982" y="1918861"/>
            <a:ext cx="4547692" cy="4731319"/>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04022" y="2112388"/>
            <a:ext cx="5769032" cy="2711954"/>
          </a:xfrm>
          <a:prstGeom prst="rect">
            <a:avLst/>
          </a:prstGeom>
        </p:spPr>
      </p:pic>
      <p:sp>
        <p:nvSpPr>
          <p:cNvPr id="6" name="Oval 5"/>
          <p:cNvSpPr/>
          <p:nvPr/>
        </p:nvSpPr>
        <p:spPr>
          <a:xfrm>
            <a:off x="626982" y="3359265"/>
            <a:ext cx="2421146" cy="90581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urved Connector 6"/>
          <p:cNvCxnSpPr>
            <a:stCxn id="6" idx="6"/>
          </p:cNvCxnSpPr>
          <p:nvPr/>
        </p:nvCxnSpPr>
        <p:spPr>
          <a:xfrm flipV="1">
            <a:off x="3048128" y="2583677"/>
            <a:ext cx="2555894" cy="1228495"/>
          </a:xfrm>
          <a:prstGeom prst="curvedConnector3">
            <a:avLst/>
          </a:prstGeom>
          <a:ln>
            <a:tailEnd type="triangle"/>
          </a:ln>
        </p:spPr>
        <p:style>
          <a:lnRef idx="1">
            <a:schemeClr val="accent4"/>
          </a:lnRef>
          <a:fillRef idx="0">
            <a:schemeClr val="accent4"/>
          </a:fillRef>
          <a:effectRef idx="0">
            <a:schemeClr val="accent4"/>
          </a:effectRef>
          <a:fontRef idx="minor">
            <a:schemeClr val="tx1"/>
          </a:fontRef>
        </p:style>
      </p:cxnSp>
      <p:sp>
        <p:nvSpPr>
          <p:cNvPr id="8" name="TextBox 7"/>
          <p:cNvSpPr txBox="1"/>
          <p:nvPr/>
        </p:nvSpPr>
        <p:spPr>
          <a:xfrm>
            <a:off x="6980066" y="3849893"/>
            <a:ext cx="960118" cy="2616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100" dirty="0"/>
              <a:t>Coffee + tea</a:t>
            </a:r>
          </a:p>
        </p:txBody>
      </p:sp>
      <p:sp>
        <p:nvSpPr>
          <p:cNvPr id="9" name="TextBox 8"/>
          <p:cNvSpPr txBox="1"/>
          <p:nvPr/>
        </p:nvSpPr>
        <p:spPr>
          <a:xfrm>
            <a:off x="9047711" y="3727534"/>
            <a:ext cx="816136" cy="43088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100" dirty="0"/>
              <a:t>Naloxone pouches</a:t>
            </a:r>
          </a:p>
        </p:txBody>
      </p:sp>
      <p:sp>
        <p:nvSpPr>
          <p:cNvPr id="10" name="TextBox 9"/>
          <p:cNvSpPr txBox="1"/>
          <p:nvPr/>
        </p:nvSpPr>
        <p:spPr>
          <a:xfrm>
            <a:off x="5888185" y="3980698"/>
            <a:ext cx="807718" cy="6001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100" dirty="0"/>
              <a:t>Phone charging station</a:t>
            </a:r>
          </a:p>
        </p:txBody>
      </p:sp>
      <p:sp>
        <p:nvSpPr>
          <p:cNvPr id="11" name="TextBox 10"/>
          <p:cNvSpPr txBox="1"/>
          <p:nvPr/>
        </p:nvSpPr>
        <p:spPr>
          <a:xfrm>
            <a:off x="10139592" y="3812172"/>
            <a:ext cx="669175" cy="2616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100" dirty="0"/>
              <a:t>Snacks</a:t>
            </a:r>
          </a:p>
        </p:txBody>
      </p:sp>
      <p:sp>
        <p:nvSpPr>
          <p:cNvPr id="12" name="TextBox 11"/>
          <p:cNvSpPr txBox="1"/>
          <p:nvPr/>
        </p:nvSpPr>
        <p:spPr>
          <a:xfrm>
            <a:off x="9329927" y="2709778"/>
            <a:ext cx="1294706" cy="2616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100" dirty="0"/>
              <a:t>Safe sex supplies</a:t>
            </a:r>
          </a:p>
        </p:txBody>
      </p:sp>
      <p:sp>
        <p:nvSpPr>
          <p:cNvPr id="15" name="Content Placeholder 2"/>
          <p:cNvSpPr>
            <a:spLocks noGrp="1"/>
          </p:cNvSpPr>
          <p:nvPr>
            <p:ph idx="1"/>
          </p:nvPr>
        </p:nvSpPr>
        <p:spPr>
          <a:xfrm>
            <a:off x="6885571" y="4898369"/>
            <a:ext cx="3923195" cy="1825838"/>
          </a:xfrm>
        </p:spPr>
        <p:style>
          <a:lnRef idx="2">
            <a:schemeClr val="accent4"/>
          </a:lnRef>
          <a:fillRef idx="1">
            <a:schemeClr val="lt1"/>
          </a:fillRef>
          <a:effectRef idx="0">
            <a:schemeClr val="accent4"/>
          </a:effectRef>
          <a:fontRef idx="minor">
            <a:schemeClr val="dk1"/>
          </a:fontRef>
        </p:style>
        <p:txBody>
          <a:bodyPr numCol="1">
            <a:noAutofit/>
          </a:bodyPr>
          <a:lstStyle/>
          <a:p>
            <a:r>
              <a:rPr lang="en-US" sz="2000" dirty="0"/>
              <a:t>Not pictured here includes….</a:t>
            </a:r>
          </a:p>
          <a:p>
            <a:pPr lvl="1"/>
            <a:r>
              <a:rPr lang="en-US" sz="2000" dirty="0"/>
              <a:t>In-clinic naloxone</a:t>
            </a:r>
          </a:p>
          <a:p>
            <a:pPr lvl="1"/>
            <a:r>
              <a:rPr lang="en-US" sz="2000" dirty="0"/>
              <a:t>Hygiene kits</a:t>
            </a:r>
          </a:p>
          <a:p>
            <a:pPr lvl="1"/>
            <a:r>
              <a:rPr lang="en-US" sz="2000" dirty="0"/>
              <a:t>Harm reduction kits</a:t>
            </a:r>
          </a:p>
        </p:txBody>
      </p:sp>
      <p:sp>
        <p:nvSpPr>
          <p:cNvPr id="17" name="TextBox 16"/>
          <p:cNvSpPr txBox="1"/>
          <p:nvPr/>
        </p:nvSpPr>
        <p:spPr>
          <a:xfrm>
            <a:off x="2826796" y="2002959"/>
            <a:ext cx="1089092" cy="43088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100" dirty="0"/>
              <a:t>Hybrid group setup</a:t>
            </a:r>
          </a:p>
        </p:txBody>
      </p:sp>
      <p:cxnSp>
        <p:nvCxnSpPr>
          <p:cNvPr id="23" name="Curved Connector 22"/>
          <p:cNvCxnSpPr>
            <a:stCxn id="17" idx="1"/>
          </p:cNvCxnSpPr>
          <p:nvPr/>
        </p:nvCxnSpPr>
        <p:spPr>
          <a:xfrm rot="10800000" flipV="1">
            <a:off x="2251768" y="2218403"/>
            <a:ext cx="575029" cy="494640"/>
          </a:xfrm>
          <a:prstGeom prst="curvedConnector3">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44680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E5B158-E899-4C69-9655-63663C493EB1}"/>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Self Reported Overdose</a:t>
            </a:r>
          </a:p>
        </p:txBody>
      </p:sp>
      <p:sp>
        <p:nvSpPr>
          <p:cNvPr id="3" name="Content Placeholder 2"/>
          <p:cNvSpPr>
            <a:spLocks noGrp="1"/>
          </p:cNvSpPr>
          <p:nvPr>
            <p:ph idx="1"/>
          </p:nvPr>
        </p:nvSpPr>
        <p:spPr>
          <a:xfrm>
            <a:off x="581192" y="2042473"/>
            <a:ext cx="5284769" cy="4366953"/>
          </a:xfrm>
        </p:spPr>
        <p:txBody>
          <a:bodyPr>
            <a:noAutofit/>
          </a:bodyPr>
          <a:lstStyle/>
          <a:p>
            <a:r>
              <a:rPr lang="en-US" sz="2000" dirty="0"/>
              <a:t>32% of patients have reported at least one opioid-involved overdose</a:t>
            </a:r>
          </a:p>
          <a:p>
            <a:r>
              <a:rPr lang="en-US" sz="2000" dirty="0"/>
              <a:t> Not including stimulant overdoses</a:t>
            </a:r>
          </a:p>
          <a:p>
            <a:r>
              <a:rPr lang="en-US" sz="2000" dirty="0"/>
              <a:t>Patients reported an opioid-involved overdose, 33% reported overdosing four or more times</a:t>
            </a:r>
          </a:p>
        </p:txBody>
      </p:sp>
      <p:graphicFrame>
        <p:nvGraphicFramePr>
          <p:cNvPr id="4" name="Chart 3"/>
          <p:cNvGraphicFramePr>
            <a:graphicFrameLocks/>
          </p:cNvGraphicFramePr>
          <p:nvPr>
            <p:extLst>
              <p:ext uri="{D42A27DB-BD31-4B8C-83A1-F6EECF244321}">
                <p14:modId xmlns:p14="http://schemas.microsoft.com/office/powerpoint/2010/main" val="4042803894"/>
              </p:ext>
            </p:extLst>
          </p:nvPr>
        </p:nvGraphicFramePr>
        <p:xfrm>
          <a:off x="5865961" y="1890279"/>
          <a:ext cx="5744847" cy="436695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979888" y="6211669"/>
            <a:ext cx="6212111" cy="830997"/>
          </a:xfrm>
          <a:prstGeom prst="rect">
            <a:avLst/>
          </a:prstGeom>
          <a:noFill/>
        </p:spPr>
        <p:txBody>
          <a:bodyPr wrap="square" rtlCol="0">
            <a:spAutoFit/>
          </a:bodyPr>
          <a:lstStyle/>
          <a:p>
            <a:r>
              <a:rPr lang="en-US" sz="1200" b="1" dirty="0"/>
              <a:t>Figure 10</a:t>
            </a:r>
            <a:r>
              <a:rPr lang="en-US" sz="1200" dirty="0"/>
              <a:t>: The breakdown of lifetime opioid-involved overdoses of patients who reported at least one overdose during their intake EIM/ESM assessment (</a:t>
            </a:r>
            <a:r>
              <a:rPr lang="en-US" sz="1200" b="1" dirty="0"/>
              <a:t>N=21</a:t>
            </a:r>
            <a:r>
              <a:rPr lang="en-US" sz="1200" dirty="0"/>
              <a:t>).</a:t>
            </a:r>
          </a:p>
          <a:p>
            <a:endParaRPr lang="en-US" sz="1200" dirty="0"/>
          </a:p>
          <a:p>
            <a:endParaRPr lang="en-US" sz="1200" dirty="0"/>
          </a:p>
        </p:txBody>
      </p:sp>
    </p:spTree>
    <p:extLst>
      <p:ext uri="{BB962C8B-B14F-4D97-AF65-F5344CB8AC3E}">
        <p14:creationId xmlns:p14="http://schemas.microsoft.com/office/powerpoint/2010/main" val="33499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C82E888-311C-45FB-B3F1-8B061F94055B}"/>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Tour of START clinic individual visit space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326" y="2080257"/>
            <a:ext cx="5617088" cy="421281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6480" y="2055320"/>
            <a:ext cx="5650338" cy="4237754"/>
          </a:xfrm>
          <a:prstGeom prst="rect">
            <a:avLst/>
          </a:prstGeom>
        </p:spPr>
      </p:pic>
      <p:sp>
        <p:nvSpPr>
          <p:cNvPr id="7" name="TextBox 6"/>
          <p:cNvSpPr txBox="1"/>
          <p:nvPr/>
        </p:nvSpPr>
        <p:spPr>
          <a:xfrm>
            <a:off x="1717967" y="2803061"/>
            <a:ext cx="1083422" cy="6001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100" dirty="0"/>
              <a:t>Moveable wall to create two rooms</a:t>
            </a:r>
          </a:p>
        </p:txBody>
      </p:sp>
      <p:cxnSp>
        <p:nvCxnSpPr>
          <p:cNvPr id="9" name="Curved Connector 8"/>
          <p:cNvCxnSpPr/>
          <p:nvPr/>
        </p:nvCxnSpPr>
        <p:spPr>
          <a:xfrm rot="10800000" flipV="1">
            <a:off x="1064029" y="2942705"/>
            <a:ext cx="653938" cy="460520"/>
          </a:xfrm>
          <a:prstGeom prst="curvedConnector3">
            <a:avLst/>
          </a:prstGeom>
          <a:ln>
            <a:tailEnd type="triangle"/>
          </a:ln>
        </p:spPr>
        <p:style>
          <a:lnRef idx="1">
            <a:schemeClr val="accent4"/>
          </a:lnRef>
          <a:fillRef idx="0">
            <a:schemeClr val="accent4"/>
          </a:fillRef>
          <a:effectRef idx="0">
            <a:schemeClr val="accent4"/>
          </a:effectRef>
          <a:fontRef idx="minor">
            <a:schemeClr val="tx1"/>
          </a:fontRef>
        </p:style>
      </p:cxnSp>
      <p:sp>
        <p:nvSpPr>
          <p:cNvPr id="11" name="TextBox 10"/>
          <p:cNvSpPr txBox="1"/>
          <p:nvPr/>
        </p:nvSpPr>
        <p:spPr>
          <a:xfrm>
            <a:off x="8409938" y="4569657"/>
            <a:ext cx="920674" cy="2616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100" dirty="0"/>
              <a:t>Fidget toys</a:t>
            </a:r>
          </a:p>
        </p:txBody>
      </p:sp>
    </p:spTree>
    <p:extLst>
      <p:ext uri="{BB962C8B-B14F-4D97-AF65-F5344CB8AC3E}">
        <p14:creationId xmlns:p14="http://schemas.microsoft.com/office/powerpoint/2010/main" val="1761306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FA2517F-BE55-444A-9EF3-CF9D68AD11F9}"/>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Cool down space: entrance   Low barrier</a:t>
            </a:r>
          </a:p>
        </p:txBody>
      </p:sp>
      <p:pic>
        <p:nvPicPr>
          <p:cNvPr id="1026" name="id-05D50B41-96EC-4734-89F7-228EDCA4C678" descr="Image.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4989" y="2030343"/>
            <a:ext cx="6059155" cy="472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49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6E8D9B2-EAA7-4B9D-B996-2F8D974F56AF}"/>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Cool-down space</a:t>
            </a:r>
          </a:p>
        </p:txBody>
      </p:sp>
      <p:sp>
        <p:nvSpPr>
          <p:cNvPr id="3" name="Content Placeholder 2"/>
          <p:cNvSpPr>
            <a:spLocks noGrp="1"/>
          </p:cNvSpPr>
          <p:nvPr>
            <p:ph idx="1"/>
          </p:nvPr>
        </p:nvSpPr>
        <p:spPr>
          <a:xfrm>
            <a:off x="331596" y="2049864"/>
            <a:ext cx="7053943" cy="4260501"/>
          </a:xfrm>
        </p:spPr>
        <p:txBody>
          <a:bodyPr numCol="1">
            <a:noAutofit/>
          </a:bodyPr>
          <a:lstStyle/>
          <a:p>
            <a:r>
              <a:rPr lang="en-US" sz="2000" dirty="0"/>
              <a:t>Symptoms of overamping are promptly brought to our </a:t>
            </a:r>
            <a:r>
              <a:rPr lang="en-US" sz="2000" b="1" dirty="0"/>
              <a:t>“cool-down” space,</a:t>
            </a:r>
            <a:r>
              <a:rPr lang="en-US" sz="2000" dirty="0"/>
              <a:t> patients are provided with supplies (below) to reduce symptoms:</a:t>
            </a:r>
          </a:p>
          <a:p>
            <a:pPr lvl="1"/>
            <a:r>
              <a:rPr lang="en-US" sz="2000" dirty="0"/>
              <a:t>Sunglasses and ear plugs to reduce external stimuli</a:t>
            </a:r>
          </a:p>
          <a:p>
            <a:pPr lvl="1"/>
            <a:r>
              <a:rPr lang="en-US" sz="2000" dirty="0"/>
              <a:t>Electrolyte water and chewing gum to reduce dehydration</a:t>
            </a:r>
          </a:p>
          <a:p>
            <a:pPr lvl="1"/>
            <a:r>
              <a:rPr lang="en-US" sz="2000" dirty="0"/>
              <a:t>A cot with blankets and pillows to address symptoms of sleep deprivation</a:t>
            </a:r>
          </a:p>
          <a:p>
            <a:r>
              <a:rPr lang="en-US" sz="2000" dirty="0"/>
              <a:t>Cool-down space is typically used twice a week</a:t>
            </a:r>
          </a:p>
          <a:p>
            <a:r>
              <a:rPr lang="en-US" sz="2000" b="1" dirty="0"/>
              <a:t>Goal</a:t>
            </a:r>
            <a:r>
              <a:rPr lang="en-US" sz="2000" dirty="0"/>
              <a:t>: Improve patient outcomes and engagement in health care system. In addition, decrease ED visits, admissions, and costs. </a:t>
            </a:r>
          </a:p>
          <a:p>
            <a:endParaRPr lang="en-US" sz="20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81715" y="1889550"/>
            <a:ext cx="3929093" cy="4785570"/>
          </a:xfrm>
          <a:prstGeom prst="rect">
            <a:avLst/>
          </a:prstGeom>
        </p:spPr>
      </p:pic>
    </p:spTree>
    <p:extLst>
      <p:ext uri="{BB962C8B-B14F-4D97-AF65-F5344CB8AC3E}">
        <p14:creationId xmlns:p14="http://schemas.microsoft.com/office/powerpoint/2010/main" val="281289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F52D470-539D-43AF-9F79-25FC586ADA61}"/>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Hospitalizations and ED utilization</a:t>
            </a:r>
          </a:p>
        </p:txBody>
      </p:sp>
      <p:sp>
        <p:nvSpPr>
          <p:cNvPr id="6" name="Content Placeholder 2"/>
          <p:cNvSpPr>
            <a:spLocks noGrp="1"/>
          </p:cNvSpPr>
          <p:nvPr>
            <p:ph idx="1"/>
          </p:nvPr>
        </p:nvSpPr>
        <p:spPr>
          <a:xfrm>
            <a:off x="581192" y="2094629"/>
            <a:ext cx="5819608" cy="4320788"/>
          </a:xfrm>
        </p:spPr>
        <p:txBody>
          <a:bodyPr>
            <a:noAutofit/>
          </a:bodyPr>
          <a:lstStyle/>
          <a:p>
            <a:r>
              <a:rPr lang="en-US" sz="2300" dirty="0"/>
              <a:t>Significant time spent in ED or hospital due to untreated medical conditions and stimulant-induced symptoms</a:t>
            </a:r>
          </a:p>
          <a:p>
            <a:r>
              <a:rPr lang="en-US" sz="2300" dirty="0"/>
              <a:t>28% of referred patients no assigned PCP</a:t>
            </a:r>
          </a:p>
          <a:p>
            <a:r>
              <a:rPr lang="en-US" sz="2300" dirty="0"/>
              <a:t>Roughly 50%  with PCPs are not engaged</a:t>
            </a:r>
          </a:p>
          <a:p>
            <a:r>
              <a:rPr lang="en-US" sz="2300" dirty="0"/>
              <a:t>76% at least one visit to the ED in the last year prior to intake. </a:t>
            </a:r>
          </a:p>
        </p:txBody>
      </p:sp>
      <p:graphicFrame>
        <p:nvGraphicFramePr>
          <p:cNvPr id="5" name="Chart 4"/>
          <p:cNvGraphicFramePr>
            <a:graphicFrameLocks/>
          </p:cNvGraphicFramePr>
          <p:nvPr>
            <p:extLst>
              <p:ext uri="{D42A27DB-BD31-4B8C-83A1-F6EECF244321}">
                <p14:modId xmlns:p14="http://schemas.microsoft.com/office/powerpoint/2010/main" val="3317406329"/>
              </p:ext>
            </p:extLst>
          </p:nvPr>
        </p:nvGraphicFramePr>
        <p:xfrm>
          <a:off x="6611815" y="1999629"/>
          <a:ext cx="4998992" cy="413991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611815" y="6086579"/>
            <a:ext cx="5580185" cy="830997"/>
          </a:xfrm>
          <a:prstGeom prst="rect">
            <a:avLst/>
          </a:prstGeom>
          <a:noFill/>
        </p:spPr>
        <p:txBody>
          <a:bodyPr wrap="square" rtlCol="0">
            <a:spAutoFit/>
          </a:bodyPr>
          <a:lstStyle/>
          <a:p>
            <a:r>
              <a:rPr lang="en-US" sz="1200" b="1" dirty="0"/>
              <a:t>Figure 11</a:t>
            </a:r>
            <a:r>
              <a:rPr lang="en-US" sz="1200" dirty="0"/>
              <a:t>: ED visits of patients in the past year prior to intake. These values were patient-reported during the EIM/ESM intake assessment and verified through chart review. (</a:t>
            </a:r>
            <a:r>
              <a:rPr lang="en-US" sz="1200" b="1" dirty="0"/>
              <a:t>N=59</a:t>
            </a:r>
            <a:r>
              <a:rPr lang="en-US" sz="1200" dirty="0"/>
              <a:t>)</a:t>
            </a:r>
          </a:p>
          <a:p>
            <a:endParaRPr lang="en-US" sz="1200" dirty="0"/>
          </a:p>
        </p:txBody>
      </p:sp>
    </p:spTree>
    <p:extLst>
      <p:ext uri="{BB962C8B-B14F-4D97-AF65-F5344CB8AC3E}">
        <p14:creationId xmlns:p14="http://schemas.microsoft.com/office/powerpoint/2010/main" val="29432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65F966C-DDB5-4A28-BB9A-3BE53284E809}"/>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Medical needs of patients</a:t>
            </a:r>
          </a:p>
        </p:txBody>
      </p:sp>
      <p:graphicFrame>
        <p:nvGraphicFramePr>
          <p:cNvPr id="4" name="Chart 3"/>
          <p:cNvGraphicFramePr>
            <a:graphicFrameLocks/>
          </p:cNvGraphicFramePr>
          <p:nvPr>
            <p:extLst>
              <p:ext uri="{D42A27DB-BD31-4B8C-83A1-F6EECF244321}">
                <p14:modId xmlns:p14="http://schemas.microsoft.com/office/powerpoint/2010/main" val="691963398"/>
              </p:ext>
            </p:extLst>
          </p:nvPr>
        </p:nvGraphicFramePr>
        <p:xfrm>
          <a:off x="6496197" y="1852150"/>
          <a:ext cx="5528206" cy="44111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437345981"/>
              </p:ext>
            </p:extLst>
          </p:nvPr>
        </p:nvGraphicFramePr>
        <p:xfrm>
          <a:off x="432080" y="1852148"/>
          <a:ext cx="5481313" cy="441110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30996" y="6300315"/>
            <a:ext cx="5887702" cy="600164"/>
          </a:xfrm>
          <a:prstGeom prst="rect">
            <a:avLst/>
          </a:prstGeom>
          <a:noFill/>
        </p:spPr>
        <p:txBody>
          <a:bodyPr wrap="square" rtlCol="0">
            <a:spAutoFit/>
          </a:bodyPr>
          <a:lstStyle/>
          <a:p>
            <a:r>
              <a:rPr lang="en-US" sz="1200" b="1" dirty="0"/>
              <a:t>Figure 12</a:t>
            </a:r>
            <a:r>
              <a:rPr lang="en-US" sz="1200" dirty="0"/>
              <a:t>: Medical comorbidities of patients referred to START, as documented in the Boston Medical Center EMR. (</a:t>
            </a:r>
            <a:r>
              <a:rPr lang="en-US" sz="1200" b="1" dirty="0"/>
              <a:t>N=233</a:t>
            </a:r>
            <a:r>
              <a:rPr lang="en-US" sz="1200" dirty="0"/>
              <a:t>)</a:t>
            </a:r>
          </a:p>
          <a:p>
            <a:endParaRPr lang="en-US" sz="900" dirty="0"/>
          </a:p>
        </p:txBody>
      </p:sp>
      <p:sp>
        <p:nvSpPr>
          <p:cNvPr id="7" name="TextBox 6"/>
          <p:cNvSpPr txBox="1"/>
          <p:nvPr/>
        </p:nvSpPr>
        <p:spPr>
          <a:xfrm>
            <a:off x="6419823" y="6115649"/>
            <a:ext cx="5680954" cy="969496"/>
          </a:xfrm>
          <a:prstGeom prst="rect">
            <a:avLst/>
          </a:prstGeom>
          <a:noFill/>
        </p:spPr>
        <p:txBody>
          <a:bodyPr wrap="square" rtlCol="0">
            <a:spAutoFit/>
          </a:bodyPr>
          <a:lstStyle/>
          <a:p>
            <a:r>
              <a:rPr lang="en-US" sz="1200" b="1" dirty="0"/>
              <a:t>Figure 13</a:t>
            </a:r>
            <a:r>
              <a:rPr lang="en-US" sz="1200" dirty="0"/>
              <a:t>: Nights patients were hospitalized in the past year prior to intake. These values were patient-reported during the EIM/ESM intake assessment and verified through chart review. (</a:t>
            </a:r>
            <a:r>
              <a:rPr lang="en-US" sz="1200" b="1" dirty="0"/>
              <a:t>N=58</a:t>
            </a:r>
            <a:r>
              <a:rPr lang="en-US" sz="1200" dirty="0"/>
              <a:t>)</a:t>
            </a:r>
          </a:p>
          <a:p>
            <a:endParaRPr lang="en-US" sz="1200" dirty="0"/>
          </a:p>
          <a:p>
            <a:endParaRPr lang="en-US" sz="900" dirty="0"/>
          </a:p>
        </p:txBody>
      </p:sp>
    </p:spTree>
    <p:extLst>
      <p:ext uri="{BB962C8B-B14F-4D97-AF65-F5344CB8AC3E}">
        <p14:creationId xmlns:p14="http://schemas.microsoft.com/office/powerpoint/2010/main" val="2950403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EFA7B1B-A86D-403C-98D2-883DD49952BA}"/>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5"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26"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5400" dirty="0">
                <a:solidFill>
                  <a:srgbClr val="FFFFFF"/>
                </a:solidFill>
              </a:rPr>
              <a:t>Success stories</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113190" y="755374"/>
            <a:ext cx="6078809" cy="6102626"/>
          </a:xfrm>
          <a:ln w="57150">
            <a:noFill/>
          </a:ln>
        </p:spPr>
        <p:txBody>
          <a:bodyPr anchor="ctr">
            <a:normAutofit/>
          </a:bodyPr>
          <a:lstStyle/>
          <a:p>
            <a:pPr marL="0" indent="0">
              <a:lnSpc>
                <a:spcPct val="90000"/>
              </a:lnSpc>
              <a:buNone/>
            </a:pPr>
            <a:r>
              <a:rPr lang="en-US" sz="2000" dirty="0">
                <a:solidFill>
                  <a:schemeClr val="accent2">
                    <a:lumMod val="50000"/>
                  </a:schemeClr>
                </a:solidFill>
              </a:rPr>
              <a:t>“START is a really good mix of scientific medicine with an interpersonal almost spiritual side. A lot of programs I have gone to haven’t been educated around stimulants, which are very different from alcohol or heroin. More importantly, you don’t shut doors for folks who use stimulants but rather open them. I’ve seen a lot of times on the news that other drugs are mentioned freely, but as soon as stimulants are mentioned people don’t want to help you. For me, it’s felt good because the providers here are educated on stimulants and my identities – LGBTQ+, adopted, POC, HIV-positive, etc. This is the first place where all of these parts of me were understood and part of my treatment plan. I also love the diverse staff that includes LGBTQ+ and POC. Counselors at [other program] didn’t understand my methamphetamine use or its history within the LGBTQ+ community, but you do. START gets it and it gets me.” </a:t>
            </a:r>
          </a:p>
          <a:p>
            <a:pPr marL="0" indent="0">
              <a:lnSpc>
                <a:spcPct val="90000"/>
              </a:lnSpc>
              <a:buNone/>
            </a:pPr>
            <a:endParaRPr lang="en-US" sz="2000" dirty="0">
              <a:solidFill>
                <a:schemeClr val="accent2">
                  <a:lumMod val="50000"/>
                </a:schemeClr>
              </a:solidFill>
            </a:endParaRPr>
          </a:p>
          <a:p>
            <a:pPr marL="0" indent="0">
              <a:lnSpc>
                <a:spcPct val="90000"/>
              </a:lnSpc>
              <a:buNone/>
            </a:pPr>
            <a:r>
              <a:rPr lang="en-US" sz="2000" b="1" dirty="0">
                <a:solidFill>
                  <a:schemeClr val="accent2">
                    <a:lumMod val="50000"/>
                  </a:schemeClr>
                </a:solidFill>
              </a:rPr>
              <a:t>30 y/o, Hispanic and Indigenous, Malden, MA</a:t>
            </a:r>
          </a:p>
        </p:txBody>
      </p:sp>
    </p:spTree>
    <p:extLst>
      <p:ext uri="{BB962C8B-B14F-4D97-AF65-F5344CB8AC3E}">
        <p14:creationId xmlns:p14="http://schemas.microsoft.com/office/powerpoint/2010/main" val="2603740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AE6226D-9A99-422E-9436-17C9987C3AE3}"/>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91009" y="3207162"/>
            <a:ext cx="8161593" cy="927517"/>
          </a:xfrm>
        </p:spPr>
        <p:txBody>
          <a:bodyPr>
            <a:normAutofit fontScale="90000"/>
          </a:bodyPr>
          <a:lstStyle/>
          <a:p>
            <a:r>
              <a:rPr lang="en-US" sz="6000" cap="none" dirty="0">
                <a:solidFill>
                  <a:schemeClr val="bg1"/>
                </a:solidFill>
                <a:latin typeface="+mn-lt"/>
              </a:rPr>
              <a:t>Questions?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792" y="990161"/>
            <a:ext cx="7279450" cy="1935919"/>
          </a:xfrm>
          <a:prstGeom prst="rect">
            <a:avLst/>
          </a:prstGeom>
        </p:spPr>
      </p:pic>
      <p:pic>
        <p:nvPicPr>
          <p:cNvPr id="5" name="Picture 2" descr="https://lh5.googleusercontent.com/UuTK0tA3QCIqdVyMabZwijH9EwTHpMl1c8NVaqzEkyxP7ouqlzpQE-Yh1UYM9gn-RqlsixpImerMowokr69Mpx4FXtBTE6x4h3MXA9QjliWcJir3UaaSml_CkBIkw8hn=s160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82743" y="990161"/>
            <a:ext cx="3609492" cy="48126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30922" y="4789138"/>
            <a:ext cx="6354369" cy="707886"/>
          </a:xfrm>
          <a:prstGeom prst="rect">
            <a:avLst/>
          </a:prstGeom>
          <a:noFill/>
        </p:spPr>
        <p:txBody>
          <a:bodyPr wrap="square" rtlCol="0">
            <a:spAutoFit/>
          </a:bodyPr>
          <a:lstStyle/>
          <a:p>
            <a:r>
              <a:rPr lang="en-US" sz="2000" dirty="0">
                <a:solidFill>
                  <a:schemeClr val="bg1"/>
                </a:solidFill>
                <a:hlinkClick r:id="rId5">
                  <a:extLst>
                    <a:ext uri="{A12FA001-AC4F-418D-AE19-62706E023703}">
                      <ahyp:hlinkClr xmlns:ahyp="http://schemas.microsoft.com/office/drawing/2018/hyperlinkcolor" val="tx"/>
                    </a:ext>
                  </a:extLst>
                </a:hlinkClick>
              </a:rPr>
              <a:t>Marielle.Baldwin@bmc.org</a:t>
            </a:r>
            <a:endParaRPr lang="en-US" sz="2000" dirty="0">
              <a:solidFill>
                <a:schemeClr val="bg1"/>
              </a:solidFill>
            </a:endParaRPr>
          </a:p>
          <a:p>
            <a:r>
              <a:rPr lang="en-US" sz="2000" u="sng" dirty="0">
                <a:solidFill>
                  <a:schemeClr val="bg1"/>
                </a:solidFill>
              </a:rPr>
              <a:t>Faith.Puleikis@BMC.org</a:t>
            </a:r>
          </a:p>
        </p:txBody>
      </p:sp>
    </p:spTree>
    <p:extLst>
      <p:ext uri="{BB962C8B-B14F-4D97-AF65-F5344CB8AC3E}">
        <p14:creationId xmlns:p14="http://schemas.microsoft.com/office/powerpoint/2010/main" val="2806490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DA48D5F-D7E8-424F-9E93-B4B18C017A1B}"/>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START staff</a:t>
            </a:r>
          </a:p>
        </p:txBody>
      </p:sp>
      <p:sp>
        <p:nvSpPr>
          <p:cNvPr id="3" name="Content Placeholder 2"/>
          <p:cNvSpPr>
            <a:spLocks noGrp="1"/>
          </p:cNvSpPr>
          <p:nvPr>
            <p:ph idx="1"/>
          </p:nvPr>
        </p:nvSpPr>
        <p:spPr>
          <a:xfrm>
            <a:off x="457200" y="1715956"/>
            <a:ext cx="10964764" cy="5580505"/>
          </a:xfrm>
        </p:spPr>
        <p:txBody>
          <a:bodyPr>
            <a:noAutofit/>
          </a:bodyPr>
          <a:lstStyle/>
          <a:p>
            <a:r>
              <a:rPr lang="en-US" sz="2200" dirty="0"/>
              <a:t>Marielle Baldwin, MD, MPH – Medical Director</a:t>
            </a:r>
          </a:p>
          <a:p>
            <a:r>
              <a:rPr lang="en-US" sz="2200" dirty="0"/>
              <a:t>Meghan Brett, LICSW – Behavioral Health Clinician</a:t>
            </a:r>
          </a:p>
          <a:p>
            <a:r>
              <a:rPr lang="en-US" sz="2200" dirty="0"/>
              <a:t>Stephanie Taormina, MD - Psychiatrist</a:t>
            </a:r>
          </a:p>
          <a:p>
            <a:r>
              <a:rPr lang="en-US" sz="2200" dirty="0"/>
              <a:t>Ann Claude, RN – Lead Addiction Nurse</a:t>
            </a:r>
          </a:p>
          <a:p>
            <a:r>
              <a:rPr lang="en-US" sz="2200" dirty="0"/>
              <a:t>Faith Puleikis – Program Coordinator</a:t>
            </a:r>
          </a:p>
          <a:p>
            <a:r>
              <a:rPr lang="en-US" sz="2200" dirty="0"/>
              <a:t>Rachel Xue – Data Coordinator</a:t>
            </a:r>
          </a:p>
          <a:p>
            <a:r>
              <a:rPr lang="en-US" sz="2200" dirty="0"/>
              <a:t>Justin Alves, RN, MSN, ACRN, CARN, CNE – Expert Consultant, Educator</a:t>
            </a:r>
          </a:p>
          <a:p>
            <a:r>
              <a:rPr lang="en-US" sz="2200" dirty="0"/>
              <a:t>Colleen LaBelle MSN, RN-BC, CARN  </a:t>
            </a:r>
            <a:r>
              <a:rPr lang="en-US" sz="2200"/>
              <a:t>Director OBAT, TTA</a:t>
            </a:r>
            <a:endParaRPr lang="en-US" sz="2200" dirty="0"/>
          </a:p>
          <a:p>
            <a:endParaRPr lang="en-US" sz="1600" dirty="0"/>
          </a:p>
        </p:txBody>
      </p:sp>
    </p:spTree>
    <p:extLst>
      <p:ext uri="{BB962C8B-B14F-4D97-AF65-F5344CB8AC3E}">
        <p14:creationId xmlns:p14="http://schemas.microsoft.com/office/powerpoint/2010/main" val="4042930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01638AF-26E3-459B-B852-BBC25E900DDA}"/>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Start: Stimulant treatment and recovery </a:t>
            </a:r>
          </a:p>
        </p:txBody>
      </p:sp>
      <p:graphicFrame>
        <p:nvGraphicFramePr>
          <p:cNvPr id="5" name="Chart 4"/>
          <p:cNvGraphicFramePr/>
          <p:nvPr>
            <p:extLst>
              <p:ext uri="{D42A27DB-BD31-4B8C-83A1-F6EECF244321}">
                <p14:modId xmlns:p14="http://schemas.microsoft.com/office/powerpoint/2010/main" val="2641389514"/>
              </p:ext>
            </p:extLst>
          </p:nvPr>
        </p:nvGraphicFramePr>
        <p:xfrm>
          <a:off x="5903843" y="1887424"/>
          <a:ext cx="5917585" cy="441348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a:spLocks noGrp="1"/>
          </p:cNvSpPr>
          <p:nvPr>
            <p:ph idx="1"/>
          </p:nvPr>
        </p:nvSpPr>
        <p:spPr>
          <a:xfrm>
            <a:off x="231112" y="2150346"/>
            <a:ext cx="5672731" cy="4707653"/>
          </a:xfrm>
        </p:spPr>
        <p:txBody>
          <a:bodyPr>
            <a:normAutofit lnSpcReduction="10000"/>
          </a:bodyPr>
          <a:lstStyle/>
          <a:p>
            <a:r>
              <a:rPr lang="en-US" sz="2300" dirty="0"/>
              <a:t>Street-level addiction treatment for stimulant use disorder. </a:t>
            </a:r>
          </a:p>
          <a:p>
            <a:r>
              <a:rPr lang="en-US" sz="2300" dirty="0"/>
              <a:t>June 2021:1419 appts scheduled, 672 visits completed. Open Mon-Fri 8-4pm (evening hours available)</a:t>
            </a:r>
          </a:p>
          <a:p>
            <a:r>
              <a:rPr lang="en-US" sz="2300" dirty="0"/>
              <a:t>Utilizes contingency management through Recovery Rewards Program</a:t>
            </a:r>
          </a:p>
          <a:p>
            <a:pPr lvl="1"/>
            <a:r>
              <a:rPr lang="en-US" sz="2300" dirty="0"/>
              <a:t>Engagement, Exercise</a:t>
            </a:r>
          </a:p>
          <a:p>
            <a:r>
              <a:rPr lang="en-US" sz="2300" dirty="0"/>
              <a:t>55% of patients identify as a person of color</a:t>
            </a:r>
          </a:p>
          <a:p>
            <a:r>
              <a:rPr lang="en-US" sz="2300" dirty="0"/>
              <a:t>35% of patients identify as part of the LGBTQ+ community</a:t>
            </a:r>
          </a:p>
          <a:p>
            <a:endParaRPr lang="en-US" sz="2000" dirty="0"/>
          </a:p>
          <a:p>
            <a:endParaRPr lang="en-US" sz="2000" dirty="0"/>
          </a:p>
        </p:txBody>
      </p:sp>
      <p:sp>
        <p:nvSpPr>
          <p:cNvPr id="6" name="TextBox 5"/>
          <p:cNvSpPr txBox="1"/>
          <p:nvPr/>
        </p:nvSpPr>
        <p:spPr>
          <a:xfrm>
            <a:off x="6122504" y="6286915"/>
            <a:ext cx="5934808" cy="784830"/>
          </a:xfrm>
          <a:prstGeom prst="rect">
            <a:avLst/>
          </a:prstGeom>
          <a:noFill/>
        </p:spPr>
        <p:txBody>
          <a:bodyPr wrap="square" rtlCol="0">
            <a:spAutoFit/>
          </a:bodyPr>
          <a:lstStyle/>
          <a:p>
            <a:r>
              <a:rPr lang="en-US" sz="1200" b="1" dirty="0"/>
              <a:t>Figure 5</a:t>
            </a:r>
            <a:r>
              <a:rPr lang="en-US" sz="1200" dirty="0"/>
              <a:t>: An intersectional look at racial identity and sexual orientation of patients who completed intakes, based upon EIM/ESM data. (</a:t>
            </a:r>
            <a:r>
              <a:rPr lang="en-US" sz="1200" b="1" dirty="0"/>
              <a:t>N=68</a:t>
            </a:r>
            <a:r>
              <a:rPr lang="en-US" sz="1200" dirty="0"/>
              <a:t>)</a:t>
            </a:r>
          </a:p>
          <a:p>
            <a:endParaRPr lang="en-US" sz="1200" dirty="0"/>
          </a:p>
          <a:p>
            <a:endParaRPr lang="en-US" sz="900" dirty="0"/>
          </a:p>
        </p:txBody>
      </p:sp>
    </p:spTree>
    <p:extLst>
      <p:ext uri="{BB962C8B-B14F-4D97-AF65-F5344CB8AC3E}">
        <p14:creationId xmlns:p14="http://schemas.microsoft.com/office/powerpoint/2010/main" val="3398345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64FB515-971E-48C5-A08F-AA7312F004E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711799-643B-4905-AE06-D1D973BD0E65}"/>
              </a:ext>
            </a:extLst>
          </p:cNvPr>
          <p:cNvSpPr>
            <a:spLocks noGrp="1"/>
          </p:cNvSpPr>
          <p:nvPr>
            <p:ph type="title"/>
          </p:nvPr>
        </p:nvSpPr>
        <p:spPr>
          <a:xfrm>
            <a:off x="187569" y="0"/>
            <a:ext cx="11131061" cy="1113692"/>
          </a:xfrm>
        </p:spPr>
        <p:txBody>
          <a:bodyPr>
            <a:normAutofit fontScale="90000"/>
          </a:bodyPr>
          <a:lstStyle/>
          <a:p>
            <a:pPr algn="ctr"/>
            <a:r>
              <a:rPr lang="en-US" sz="4000" dirty="0"/>
              <a:t>Budget and Staff Breakdown for Pilot</a:t>
            </a:r>
            <a:br>
              <a:rPr lang="en-US" sz="4000" dirty="0"/>
            </a:br>
            <a:r>
              <a:rPr lang="en-US" sz="4000" dirty="0"/>
              <a:t> at Academic Urban hospital site</a:t>
            </a:r>
          </a:p>
        </p:txBody>
      </p:sp>
      <p:graphicFrame>
        <p:nvGraphicFramePr>
          <p:cNvPr id="4" name="Table 4">
            <a:extLst>
              <a:ext uri="{FF2B5EF4-FFF2-40B4-BE49-F238E27FC236}">
                <a16:creationId xmlns:a16="http://schemas.microsoft.com/office/drawing/2014/main" id="{3419CFBC-C983-4CBC-9D04-9AA729DD979B}"/>
              </a:ext>
            </a:extLst>
          </p:cNvPr>
          <p:cNvGraphicFramePr>
            <a:graphicFrameLocks noGrp="1"/>
          </p:cNvGraphicFramePr>
          <p:nvPr>
            <p:ph idx="1"/>
            <p:extLst>
              <p:ext uri="{D42A27DB-BD31-4B8C-83A1-F6EECF244321}">
                <p14:modId xmlns:p14="http://schemas.microsoft.com/office/powerpoint/2010/main" val="1714855654"/>
              </p:ext>
            </p:extLst>
          </p:nvPr>
        </p:nvGraphicFramePr>
        <p:xfrm>
          <a:off x="82061" y="1019908"/>
          <a:ext cx="11664462" cy="5838090"/>
        </p:xfrm>
        <a:graphic>
          <a:graphicData uri="http://schemas.openxmlformats.org/drawingml/2006/table">
            <a:tbl>
              <a:tblPr firstRow="1" bandRow="1">
                <a:tableStyleId>{5C22544A-7EE6-4342-B048-85BDC9FD1C3A}</a:tableStyleId>
              </a:tblPr>
              <a:tblGrid>
                <a:gridCol w="3025998">
                  <a:extLst>
                    <a:ext uri="{9D8B030D-6E8A-4147-A177-3AD203B41FA5}">
                      <a16:colId xmlns:a16="http://schemas.microsoft.com/office/drawing/2014/main" val="1645038149"/>
                    </a:ext>
                  </a:extLst>
                </a:gridCol>
                <a:gridCol w="6198506">
                  <a:extLst>
                    <a:ext uri="{9D8B030D-6E8A-4147-A177-3AD203B41FA5}">
                      <a16:colId xmlns:a16="http://schemas.microsoft.com/office/drawing/2014/main" val="3980138708"/>
                    </a:ext>
                  </a:extLst>
                </a:gridCol>
                <a:gridCol w="2439958">
                  <a:extLst>
                    <a:ext uri="{9D8B030D-6E8A-4147-A177-3AD203B41FA5}">
                      <a16:colId xmlns:a16="http://schemas.microsoft.com/office/drawing/2014/main" val="729994011"/>
                    </a:ext>
                  </a:extLst>
                </a:gridCol>
              </a:tblGrid>
              <a:tr h="506340">
                <a:tc>
                  <a:txBody>
                    <a:bodyPr/>
                    <a:lstStyle/>
                    <a:p>
                      <a:r>
                        <a:rPr lang="en-US" dirty="0"/>
                        <a:t>Category</a:t>
                      </a:r>
                    </a:p>
                  </a:txBody>
                  <a:tcPr/>
                </a:tc>
                <a:tc>
                  <a:txBody>
                    <a:bodyPr/>
                    <a:lstStyle/>
                    <a:p>
                      <a:r>
                        <a:rPr lang="en-US" dirty="0"/>
                        <a:t>Description</a:t>
                      </a:r>
                    </a:p>
                  </a:txBody>
                  <a:tcPr/>
                </a:tc>
                <a:tc>
                  <a:txBody>
                    <a:bodyPr/>
                    <a:lstStyle/>
                    <a:p>
                      <a:endParaRPr lang="en-US" dirty="0"/>
                    </a:p>
                  </a:txBody>
                  <a:tcPr/>
                </a:tc>
                <a:extLst>
                  <a:ext uri="{0D108BD9-81ED-4DB2-BD59-A6C34878D82A}">
                    <a16:rowId xmlns:a16="http://schemas.microsoft.com/office/drawing/2014/main" val="1449619313"/>
                  </a:ext>
                </a:extLst>
              </a:tr>
              <a:tr h="3445114">
                <a:tc>
                  <a:txBody>
                    <a:bodyPr/>
                    <a:lstStyle/>
                    <a:p>
                      <a:r>
                        <a:rPr lang="en-US" dirty="0"/>
                        <a:t>Personnel </a:t>
                      </a:r>
                    </a:p>
                  </a:txBody>
                  <a:tcPr/>
                </a:tc>
                <a:tc>
                  <a:txBody>
                    <a:bodyPr/>
                    <a:lstStyle/>
                    <a:p>
                      <a:r>
                        <a:rPr lang="en-US" dirty="0"/>
                        <a:t>Medical Director: provider with primary care and addiction expertise  </a:t>
                      </a:r>
                    </a:p>
                    <a:p>
                      <a:r>
                        <a:rPr lang="en-US" dirty="0"/>
                        <a:t>Addiction consultant expert</a:t>
                      </a:r>
                    </a:p>
                    <a:p>
                      <a:r>
                        <a:rPr lang="en-US" dirty="0"/>
                        <a:t>Program coordinator</a:t>
                      </a:r>
                    </a:p>
                    <a:p>
                      <a:r>
                        <a:rPr lang="en-US" dirty="0"/>
                        <a:t>Admin support</a:t>
                      </a:r>
                    </a:p>
                    <a:p>
                      <a:r>
                        <a:rPr lang="en-US" dirty="0"/>
                        <a:t>RN Addiction nurses 1.5</a:t>
                      </a:r>
                    </a:p>
                    <a:p>
                      <a:r>
                        <a:rPr lang="en-US" dirty="0"/>
                        <a:t>Case management: outreach, concrete services support</a:t>
                      </a:r>
                    </a:p>
                    <a:p>
                      <a:r>
                        <a:rPr lang="en-US" dirty="0"/>
                        <a:t>LICSW:  groups and individual</a:t>
                      </a:r>
                    </a:p>
                    <a:p>
                      <a:r>
                        <a:rPr lang="en-US" dirty="0"/>
                        <a:t>Psychiatrist with psychosis training</a:t>
                      </a:r>
                    </a:p>
                    <a:p>
                      <a:r>
                        <a:rPr lang="en-US" dirty="0"/>
                        <a:t>Data coordinator</a:t>
                      </a:r>
                    </a:p>
                    <a:p>
                      <a:endParaRPr lang="en-US" dirty="0"/>
                    </a:p>
                  </a:txBody>
                  <a:tcPr/>
                </a:tc>
                <a:tc>
                  <a:txBody>
                    <a:bodyPr/>
                    <a:lstStyle/>
                    <a:p>
                      <a:endParaRPr lang="en-US" dirty="0"/>
                    </a:p>
                  </a:txBody>
                  <a:tcPr/>
                </a:tc>
                <a:extLst>
                  <a:ext uri="{0D108BD9-81ED-4DB2-BD59-A6C34878D82A}">
                    <a16:rowId xmlns:a16="http://schemas.microsoft.com/office/drawing/2014/main" val="3520382892"/>
                  </a:ext>
                </a:extLst>
              </a:tr>
              <a:tr h="873956">
                <a:tc>
                  <a:txBody>
                    <a:bodyPr/>
                    <a:lstStyle/>
                    <a:p>
                      <a:r>
                        <a:rPr lang="en-US" dirty="0"/>
                        <a:t>Program Supplies</a:t>
                      </a:r>
                    </a:p>
                  </a:txBody>
                  <a:tcPr/>
                </a:tc>
                <a:tc>
                  <a:txBody>
                    <a:bodyPr/>
                    <a:lstStyle/>
                    <a:p>
                      <a:r>
                        <a:rPr lang="en-US" dirty="0"/>
                        <a:t>Includes contingency management, snacks, clothes, hygiene supplies, raffles, transportation</a:t>
                      </a:r>
                    </a:p>
                  </a:txBody>
                  <a:tcPr/>
                </a:tc>
                <a:tc>
                  <a:txBody>
                    <a:bodyPr/>
                    <a:lstStyle/>
                    <a:p>
                      <a:endParaRPr lang="en-US" dirty="0"/>
                    </a:p>
                  </a:txBody>
                  <a:tcPr/>
                </a:tc>
                <a:extLst>
                  <a:ext uri="{0D108BD9-81ED-4DB2-BD59-A6C34878D82A}">
                    <a16:rowId xmlns:a16="http://schemas.microsoft.com/office/drawing/2014/main" val="3688828111"/>
                  </a:ext>
                </a:extLst>
              </a:tr>
              <a:tr h="5063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41625635"/>
                  </a:ext>
                </a:extLst>
              </a:tr>
              <a:tr h="506340">
                <a:tc gridSpan="2">
                  <a:txBody>
                    <a:bodyPr/>
                    <a:lstStyle/>
                    <a:p>
                      <a:pPr algn="r"/>
                      <a:endParaRPr lang="en-US" b="1" dirty="0"/>
                    </a:p>
                  </a:txBody>
                  <a:tcPr/>
                </a:tc>
                <a:tc hMerge="1">
                  <a:txBody>
                    <a:bodyPr/>
                    <a:lstStyle/>
                    <a:p>
                      <a:endParaRPr lang="en-US" dirty="0"/>
                    </a:p>
                  </a:txBody>
                  <a:tcPr/>
                </a:tc>
                <a:tc>
                  <a:txBody>
                    <a:bodyPr/>
                    <a:lstStyle/>
                    <a:p>
                      <a:endParaRPr lang="en-US" b="1" dirty="0"/>
                    </a:p>
                  </a:txBody>
                  <a:tcPr/>
                </a:tc>
                <a:extLst>
                  <a:ext uri="{0D108BD9-81ED-4DB2-BD59-A6C34878D82A}">
                    <a16:rowId xmlns:a16="http://schemas.microsoft.com/office/drawing/2014/main" val="1627600868"/>
                  </a:ext>
                </a:extLst>
              </a:tr>
            </a:tbl>
          </a:graphicData>
        </a:graphic>
      </p:graphicFrame>
      <p:sp>
        <p:nvSpPr>
          <p:cNvPr id="6" name="TextBox 5">
            <a:extLst>
              <a:ext uri="{FF2B5EF4-FFF2-40B4-BE49-F238E27FC236}">
                <a16:creationId xmlns:a16="http://schemas.microsoft.com/office/drawing/2014/main" id="{0EFF727F-60DE-4CD9-81AE-23F82A4FB32C}"/>
              </a:ext>
            </a:extLst>
          </p:cNvPr>
          <p:cNvSpPr txBox="1"/>
          <p:nvPr/>
        </p:nvSpPr>
        <p:spPr>
          <a:xfrm>
            <a:off x="-1" y="5783199"/>
            <a:ext cx="11523785" cy="923330"/>
          </a:xfrm>
          <a:prstGeom prst="rect">
            <a:avLst/>
          </a:prstGeom>
          <a:noFill/>
        </p:spPr>
        <p:txBody>
          <a:bodyPr wrap="square" rtlCol="0">
            <a:spAutoFit/>
          </a:bodyPr>
          <a:lstStyle/>
          <a:p>
            <a:pPr algn="ctr"/>
            <a:r>
              <a:rPr lang="en-US" dirty="0"/>
              <a:t>Currently  funding = $495,000  serving 64 individuals; amendment in process to increase enrollments due to demand</a:t>
            </a:r>
          </a:p>
          <a:p>
            <a:pPr algn="ctr"/>
            <a:r>
              <a:rPr lang="en-US" dirty="0"/>
              <a:t>*includes admin, reporting requirements, start up and rapid expansion 5-10 intakes a week  TOTAL $495,000. Cost variable based on demand, location, other requirements.</a:t>
            </a:r>
          </a:p>
        </p:txBody>
      </p:sp>
    </p:spTree>
    <p:extLst>
      <p:ext uri="{BB962C8B-B14F-4D97-AF65-F5344CB8AC3E}">
        <p14:creationId xmlns:p14="http://schemas.microsoft.com/office/powerpoint/2010/main" val="822513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3FD306A-9439-433D-980A-848991B669FE}"/>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37368" y="635994"/>
            <a:ext cx="11290852" cy="111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3336" y="743578"/>
            <a:ext cx="10637274" cy="926196"/>
          </a:xfrm>
        </p:spPr>
        <p:txBody>
          <a:bodyPr>
            <a:noAutofit/>
          </a:bodyPr>
          <a:lstStyle/>
          <a:p>
            <a:pPr algn="ctr"/>
            <a:r>
              <a:rPr lang="en-US" b="1" dirty="0">
                <a:solidFill>
                  <a:schemeClr val="bg1"/>
                </a:solidFill>
              </a:rPr>
              <a:t>Bsas funded Samhsa State opioid response  </a:t>
            </a:r>
          </a:p>
        </p:txBody>
      </p:sp>
      <p:pic>
        <p:nvPicPr>
          <p:cNvPr id="4" name="Picture 2" descr="A close up of a logo&#10;&#10;Description automatically generat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4074" y="2140224"/>
            <a:ext cx="3657439" cy="24726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99892" y="1959355"/>
            <a:ext cx="2511286" cy="2511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arch SAMHSA Publications and Digital Products | SAMHSA Publications and  Digital Products">
            <a:extLst>
              <a:ext uri="{FF2B5EF4-FFF2-40B4-BE49-F238E27FC236}">
                <a16:creationId xmlns:a16="http://schemas.microsoft.com/office/drawing/2014/main" id="{FD49A8A7-C4E2-4B84-8620-FAC19431BEF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7368" y="2752654"/>
            <a:ext cx="3667125"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44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B1DB56F-C35E-4E0B-9699-83E59025A74B}"/>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Recovery rewards program</a:t>
            </a:r>
          </a:p>
        </p:txBody>
      </p:sp>
      <p:sp>
        <p:nvSpPr>
          <p:cNvPr id="3" name="Content Placeholder 2"/>
          <p:cNvSpPr>
            <a:spLocks noGrp="1"/>
          </p:cNvSpPr>
          <p:nvPr>
            <p:ph idx="1"/>
          </p:nvPr>
        </p:nvSpPr>
        <p:spPr>
          <a:xfrm>
            <a:off x="581192" y="1925666"/>
            <a:ext cx="5437223" cy="4469686"/>
          </a:xfrm>
        </p:spPr>
        <p:txBody>
          <a:bodyPr>
            <a:normAutofit/>
          </a:bodyPr>
          <a:lstStyle/>
          <a:p>
            <a:r>
              <a:rPr lang="en-US" sz="2400" dirty="0"/>
              <a:t>Contingency management is an evidenced-based practice that utilizes positive incentives to promote cessation or reduction of stimulant use and engagement in treatment.</a:t>
            </a:r>
          </a:p>
          <a:p>
            <a:r>
              <a:rPr lang="en-US" sz="2400" dirty="0"/>
              <a:t>START uses voucher-based and fish-bowl contingency management methods with patients.</a:t>
            </a:r>
          </a:p>
          <a:p>
            <a:pPr marL="0" indent="0">
              <a:buNone/>
            </a:pP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21154"/>
          <a:stretch/>
        </p:blipFill>
        <p:spPr>
          <a:xfrm>
            <a:off x="6829605" y="852502"/>
            <a:ext cx="4706388" cy="5722866"/>
          </a:xfrm>
          <a:prstGeom prst="rect">
            <a:avLst/>
          </a:prstGeom>
        </p:spPr>
      </p:pic>
    </p:spTree>
    <p:extLst>
      <p:ext uri="{BB962C8B-B14F-4D97-AF65-F5344CB8AC3E}">
        <p14:creationId xmlns:p14="http://schemas.microsoft.com/office/powerpoint/2010/main" val="262776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25C00CC-AA90-4029-B1B1-46203D63E905}"/>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exercise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6433" y="1897671"/>
            <a:ext cx="3475312" cy="44766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4749" y="1964173"/>
            <a:ext cx="3496878" cy="4469879"/>
          </a:xfrm>
          <a:prstGeom prst="rect">
            <a:avLst/>
          </a:prstGeom>
        </p:spPr>
      </p:pic>
      <p:sp>
        <p:nvSpPr>
          <p:cNvPr id="8" name="Content Placeholder 2"/>
          <p:cNvSpPr>
            <a:spLocks noGrp="1"/>
          </p:cNvSpPr>
          <p:nvPr>
            <p:ph idx="1"/>
          </p:nvPr>
        </p:nvSpPr>
        <p:spPr>
          <a:xfrm>
            <a:off x="331811" y="2103120"/>
            <a:ext cx="4339942" cy="4271224"/>
          </a:xfrm>
        </p:spPr>
        <p:txBody>
          <a:bodyPr>
            <a:normAutofit/>
          </a:bodyPr>
          <a:lstStyle/>
          <a:p>
            <a:r>
              <a:rPr lang="en-US" sz="2000" dirty="0"/>
              <a:t>START patients are encouraged to exercise as part of exercise-supported recovery.</a:t>
            </a:r>
          </a:p>
          <a:p>
            <a:r>
              <a:rPr lang="en-US" sz="2000" dirty="0"/>
              <a:t>Recommended to attend gym, collaboration with peer-run sober gym.</a:t>
            </a:r>
          </a:p>
          <a:p>
            <a:r>
              <a:rPr lang="en-US" sz="2000" dirty="0"/>
              <a:t>Engaged Physical therapist created exercise curriculum varying intensity</a:t>
            </a:r>
          </a:p>
          <a:p>
            <a:endParaRPr lang="en-US" dirty="0"/>
          </a:p>
        </p:txBody>
      </p:sp>
    </p:spTree>
    <p:extLst>
      <p:ext uri="{BB962C8B-B14F-4D97-AF65-F5344CB8AC3E}">
        <p14:creationId xmlns:p14="http://schemas.microsoft.com/office/powerpoint/2010/main" val="110213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649D767-50F6-42D4-9D72-815B9E5A7E48}"/>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61482" y="658520"/>
            <a:ext cx="8836746" cy="1013800"/>
          </a:xfrm>
        </p:spPr>
        <p:txBody>
          <a:bodyPr/>
          <a:lstStyle/>
          <a:p>
            <a:r>
              <a:rPr lang="en-US" dirty="0"/>
              <a:t>Engagement</a:t>
            </a:r>
          </a:p>
        </p:txBody>
      </p:sp>
      <p:graphicFrame>
        <p:nvGraphicFramePr>
          <p:cNvPr id="5" name="Chart 4"/>
          <p:cNvGraphicFramePr/>
          <p:nvPr>
            <p:extLst>
              <p:ext uri="{D42A27DB-BD31-4B8C-83A1-F6EECF244321}">
                <p14:modId xmlns:p14="http://schemas.microsoft.com/office/powerpoint/2010/main" val="3685548384"/>
              </p:ext>
            </p:extLst>
          </p:nvPr>
        </p:nvGraphicFramePr>
        <p:xfrm>
          <a:off x="397565" y="1851403"/>
          <a:ext cx="11248474" cy="479339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101034" y="6350170"/>
            <a:ext cx="10380724" cy="646331"/>
          </a:xfrm>
          <a:prstGeom prst="rect">
            <a:avLst/>
          </a:prstGeom>
          <a:noFill/>
        </p:spPr>
        <p:txBody>
          <a:bodyPr wrap="square" rtlCol="0">
            <a:spAutoFit/>
          </a:bodyPr>
          <a:lstStyle/>
          <a:p>
            <a:r>
              <a:rPr lang="en-US" sz="1200" b="1" dirty="0"/>
              <a:t>Figure 1</a:t>
            </a:r>
            <a:r>
              <a:rPr lang="en-US" sz="1200" dirty="0"/>
              <a:t>: Intakes refers to patients who have completed one appointment, regardless of intake paperwork submitted. Engaged refers to patients that completed intake, a follow-up appointment, and enrolled. Referrals refers to any patient referred to the program by any provider. </a:t>
            </a:r>
          </a:p>
          <a:p>
            <a:endParaRPr lang="en-US" sz="1200" dirty="0"/>
          </a:p>
        </p:txBody>
      </p:sp>
      <p:sp>
        <p:nvSpPr>
          <p:cNvPr id="6" name="TextBox 1"/>
          <p:cNvSpPr txBox="1"/>
          <p:nvPr/>
        </p:nvSpPr>
        <p:spPr>
          <a:xfrm>
            <a:off x="9369912" y="3668359"/>
            <a:ext cx="1971598" cy="4360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accent1"/>
                </a:solidFill>
              </a:rPr>
              <a:t>Intakes</a:t>
            </a:r>
          </a:p>
        </p:txBody>
      </p:sp>
      <p:sp>
        <p:nvSpPr>
          <p:cNvPr id="7" name="TextBox 1"/>
          <p:cNvSpPr txBox="1"/>
          <p:nvPr/>
        </p:nvSpPr>
        <p:spPr>
          <a:xfrm>
            <a:off x="10230522" y="4283478"/>
            <a:ext cx="1110987" cy="3458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accent2"/>
                </a:solidFill>
              </a:rPr>
              <a:t>Engaged</a:t>
            </a:r>
          </a:p>
        </p:txBody>
      </p:sp>
    </p:spTree>
    <p:extLst>
      <p:ext uri="{BB962C8B-B14F-4D97-AF65-F5344CB8AC3E}">
        <p14:creationId xmlns:p14="http://schemas.microsoft.com/office/powerpoint/2010/main" val="381993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4B9BDCC-F806-41D6-B154-9F39E4C7EBB4}"/>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3116" y="658520"/>
            <a:ext cx="10982634" cy="1013800"/>
          </a:xfrm>
        </p:spPr>
        <p:txBody>
          <a:bodyPr/>
          <a:lstStyle/>
          <a:p>
            <a:r>
              <a:rPr lang="en-US" dirty="0"/>
              <a:t>Where do our patients come from?</a:t>
            </a: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1812235" y="1941686"/>
            <a:ext cx="8567530" cy="4240404"/>
          </a:xfrm>
          <a:prstGeom prst="rect">
            <a:avLst/>
          </a:prstGeom>
        </p:spPr>
      </p:pic>
      <p:sp>
        <p:nvSpPr>
          <p:cNvPr id="4" name="TextBox 3"/>
          <p:cNvSpPr txBox="1"/>
          <p:nvPr/>
        </p:nvSpPr>
        <p:spPr>
          <a:xfrm>
            <a:off x="1898375" y="6195817"/>
            <a:ext cx="8567530" cy="646331"/>
          </a:xfrm>
          <a:prstGeom prst="rect">
            <a:avLst/>
          </a:prstGeom>
          <a:noFill/>
        </p:spPr>
        <p:txBody>
          <a:bodyPr wrap="square" rtlCol="0">
            <a:spAutoFit/>
          </a:bodyPr>
          <a:lstStyle/>
          <a:p>
            <a:r>
              <a:rPr lang="en-US" sz="1200" b="1" dirty="0"/>
              <a:t>Figure 2</a:t>
            </a:r>
            <a:r>
              <a:rPr lang="en-US" sz="1200" dirty="0"/>
              <a:t>: This heat map represents the zip codes of all patients referred to the START clinic, as indicated within the patient’s chart. (N=233)</a:t>
            </a:r>
          </a:p>
          <a:p>
            <a:endParaRPr lang="en-US" sz="1200" dirty="0"/>
          </a:p>
        </p:txBody>
      </p:sp>
      <p:sp>
        <p:nvSpPr>
          <p:cNvPr id="6" name="TextBox 1"/>
          <p:cNvSpPr txBox="1"/>
          <p:nvPr/>
        </p:nvSpPr>
        <p:spPr>
          <a:xfrm>
            <a:off x="4881716" y="3530428"/>
            <a:ext cx="1214284" cy="2758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accent1"/>
                </a:solidFill>
              </a:rPr>
              <a:t>Worcester</a:t>
            </a:r>
          </a:p>
        </p:txBody>
      </p:sp>
      <p:sp>
        <p:nvSpPr>
          <p:cNvPr id="7" name="TextBox 1"/>
          <p:cNvSpPr txBox="1"/>
          <p:nvPr/>
        </p:nvSpPr>
        <p:spPr>
          <a:xfrm>
            <a:off x="2290916" y="4173967"/>
            <a:ext cx="1495776" cy="2467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accent1"/>
                </a:solidFill>
              </a:rPr>
              <a:t>Springfield</a:t>
            </a:r>
          </a:p>
        </p:txBody>
      </p:sp>
      <p:sp>
        <p:nvSpPr>
          <p:cNvPr id="8" name="TextBox 1"/>
          <p:cNvSpPr txBox="1"/>
          <p:nvPr/>
        </p:nvSpPr>
        <p:spPr>
          <a:xfrm>
            <a:off x="2173045" y="3184264"/>
            <a:ext cx="1356736" cy="3461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1"/>
                </a:solidFill>
              </a:rPr>
              <a:t>Northampton</a:t>
            </a:r>
            <a:r>
              <a:rPr lang="en-US" sz="1100" b="1" dirty="0">
                <a:solidFill>
                  <a:schemeClr val="accent1"/>
                </a:solidFill>
              </a:rPr>
              <a:t> </a:t>
            </a:r>
          </a:p>
        </p:txBody>
      </p:sp>
      <p:sp>
        <p:nvSpPr>
          <p:cNvPr id="9" name="TextBox 1"/>
          <p:cNvSpPr txBox="1"/>
          <p:nvPr/>
        </p:nvSpPr>
        <p:spPr>
          <a:xfrm>
            <a:off x="7476565" y="5690796"/>
            <a:ext cx="1648385" cy="4788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accent1"/>
                </a:solidFill>
              </a:rPr>
              <a:t>New Bedford</a:t>
            </a:r>
          </a:p>
        </p:txBody>
      </p:sp>
      <p:sp>
        <p:nvSpPr>
          <p:cNvPr id="10" name="TextBox 1"/>
          <p:cNvSpPr txBox="1"/>
          <p:nvPr/>
        </p:nvSpPr>
        <p:spPr>
          <a:xfrm>
            <a:off x="6267250" y="1865053"/>
            <a:ext cx="953729" cy="2556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accent1"/>
                </a:solidFill>
              </a:rPr>
              <a:t>Methuen</a:t>
            </a:r>
          </a:p>
        </p:txBody>
      </p:sp>
    </p:spTree>
    <p:extLst>
      <p:ext uri="{BB962C8B-B14F-4D97-AF65-F5344CB8AC3E}">
        <p14:creationId xmlns:p14="http://schemas.microsoft.com/office/powerpoint/2010/main" val="23230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D25DA5D-188C-4026-903D-049FC9266A77}"/>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Patient Demographics (Cont.)</a:t>
            </a:r>
          </a:p>
        </p:txBody>
      </p:sp>
      <p:graphicFrame>
        <p:nvGraphicFramePr>
          <p:cNvPr id="5" name="Chart 4"/>
          <p:cNvGraphicFramePr/>
          <p:nvPr>
            <p:extLst>
              <p:ext uri="{D42A27DB-BD31-4B8C-83A1-F6EECF244321}">
                <p14:modId xmlns:p14="http://schemas.microsoft.com/office/powerpoint/2010/main" val="2498479696"/>
              </p:ext>
            </p:extLst>
          </p:nvPr>
        </p:nvGraphicFramePr>
        <p:xfrm>
          <a:off x="422032" y="1908313"/>
          <a:ext cx="5491752" cy="453267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22032" y="6364046"/>
            <a:ext cx="5427722" cy="830997"/>
          </a:xfrm>
          <a:prstGeom prst="rect">
            <a:avLst/>
          </a:prstGeom>
          <a:noFill/>
        </p:spPr>
        <p:txBody>
          <a:bodyPr wrap="square" rtlCol="0">
            <a:spAutoFit/>
          </a:bodyPr>
          <a:lstStyle/>
          <a:p>
            <a:r>
              <a:rPr lang="en-US" sz="1200" b="1" dirty="0"/>
              <a:t>Figure 6</a:t>
            </a:r>
            <a:r>
              <a:rPr lang="en-US" sz="1200" dirty="0"/>
              <a:t>: The ages of patients who agreed to begin services at START as indicated on the EIM/ESM assessment. (</a:t>
            </a:r>
            <a:r>
              <a:rPr lang="en-US" sz="1200" b="1" dirty="0"/>
              <a:t>N=68</a:t>
            </a:r>
            <a:r>
              <a:rPr lang="en-US" sz="1200" dirty="0"/>
              <a:t>)</a:t>
            </a:r>
          </a:p>
          <a:p>
            <a:endParaRPr lang="en-US" sz="1200" dirty="0"/>
          </a:p>
          <a:p>
            <a:endParaRPr lang="en-US" sz="1200" dirty="0"/>
          </a:p>
        </p:txBody>
      </p:sp>
      <p:sp>
        <p:nvSpPr>
          <p:cNvPr id="8" name="TextBox 7"/>
          <p:cNvSpPr txBox="1"/>
          <p:nvPr/>
        </p:nvSpPr>
        <p:spPr>
          <a:xfrm>
            <a:off x="6539728" y="6287103"/>
            <a:ext cx="5506498" cy="769441"/>
          </a:xfrm>
          <a:prstGeom prst="rect">
            <a:avLst/>
          </a:prstGeom>
          <a:noFill/>
        </p:spPr>
        <p:txBody>
          <a:bodyPr wrap="square" rtlCol="0">
            <a:spAutoFit/>
          </a:bodyPr>
          <a:lstStyle/>
          <a:p>
            <a:r>
              <a:rPr lang="en-US" sz="1200" b="1" dirty="0"/>
              <a:t>Figure 7</a:t>
            </a:r>
            <a:r>
              <a:rPr lang="en-US" sz="1200" dirty="0"/>
              <a:t>: The racial demographics of patients who agreed to begin services with START</a:t>
            </a:r>
            <a:r>
              <a:rPr lang="en-US" sz="1000" dirty="0"/>
              <a:t> </a:t>
            </a:r>
            <a:r>
              <a:rPr lang="en-US" sz="1200" dirty="0"/>
              <a:t>as indicated on the EIM/ESM assessment. (</a:t>
            </a:r>
            <a:r>
              <a:rPr lang="en-US" sz="1200" b="1" dirty="0"/>
              <a:t>N=68</a:t>
            </a:r>
            <a:r>
              <a:rPr lang="en-US" sz="1200" dirty="0"/>
              <a:t>)</a:t>
            </a:r>
            <a:endParaRPr lang="en-US" sz="1000" dirty="0"/>
          </a:p>
          <a:p>
            <a:endParaRPr lang="en-US" sz="1000" dirty="0"/>
          </a:p>
          <a:p>
            <a:endParaRPr lang="en-US" sz="1000" dirty="0"/>
          </a:p>
        </p:txBody>
      </p:sp>
      <p:graphicFrame>
        <p:nvGraphicFramePr>
          <p:cNvPr id="9" name="Chart 8"/>
          <p:cNvGraphicFramePr>
            <a:graphicFrameLocks/>
          </p:cNvGraphicFramePr>
          <p:nvPr>
            <p:extLst>
              <p:ext uri="{D42A27DB-BD31-4B8C-83A1-F6EECF244321}">
                <p14:modId xmlns:p14="http://schemas.microsoft.com/office/powerpoint/2010/main" val="1869211619"/>
              </p:ext>
            </p:extLst>
          </p:nvPr>
        </p:nvGraphicFramePr>
        <p:xfrm>
          <a:off x="5913784" y="1828801"/>
          <a:ext cx="5913031" cy="45612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485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B53F20C-2C1A-4E67-A59E-48C8A3F532BC}"/>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Patient Demographics (Cont.)</a:t>
            </a:r>
          </a:p>
        </p:txBody>
      </p:sp>
      <p:sp>
        <p:nvSpPr>
          <p:cNvPr id="7" name="TextBox 6"/>
          <p:cNvSpPr txBox="1"/>
          <p:nvPr/>
        </p:nvSpPr>
        <p:spPr>
          <a:xfrm>
            <a:off x="111426" y="6211669"/>
            <a:ext cx="5159761" cy="646331"/>
          </a:xfrm>
          <a:prstGeom prst="rect">
            <a:avLst/>
          </a:prstGeom>
          <a:noFill/>
        </p:spPr>
        <p:txBody>
          <a:bodyPr wrap="square" rtlCol="0">
            <a:spAutoFit/>
          </a:bodyPr>
          <a:lstStyle/>
          <a:p>
            <a:r>
              <a:rPr lang="en-US" sz="1200" b="1" dirty="0"/>
              <a:t>Figure 8</a:t>
            </a:r>
            <a:r>
              <a:rPr lang="en-US" sz="1200" dirty="0"/>
              <a:t>: The ethnic demographics of patients who agreed to begin services with START as indicated on the EIM/ESM assessment (</a:t>
            </a:r>
            <a:r>
              <a:rPr lang="en-US" sz="1200" b="1" dirty="0"/>
              <a:t>N=68</a:t>
            </a:r>
            <a:r>
              <a:rPr lang="en-US" sz="1200" dirty="0"/>
              <a:t>).</a:t>
            </a:r>
          </a:p>
          <a:p>
            <a:endParaRPr lang="en-US" sz="1200" dirty="0"/>
          </a:p>
        </p:txBody>
      </p:sp>
      <p:sp>
        <p:nvSpPr>
          <p:cNvPr id="8" name="TextBox 7"/>
          <p:cNvSpPr txBox="1"/>
          <p:nvPr/>
        </p:nvSpPr>
        <p:spPr>
          <a:xfrm>
            <a:off x="5688496" y="6155657"/>
            <a:ext cx="6236230" cy="800219"/>
          </a:xfrm>
          <a:prstGeom prst="rect">
            <a:avLst/>
          </a:prstGeom>
          <a:noFill/>
        </p:spPr>
        <p:txBody>
          <a:bodyPr wrap="square" rtlCol="0">
            <a:spAutoFit/>
          </a:bodyPr>
          <a:lstStyle/>
          <a:p>
            <a:r>
              <a:rPr lang="en-US" sz="1200" b="1" dirty="0"/>
              <a:t>Figure 9</a:t>
            </a:r>
            <a:r>
              <a:rPr lang="en-US" sz="1200" dirty="0"/>
              <a:t>: The multi-racial demographics of patients who agreed to begin services with START as indicated on the EIM/ESM assessment (</a:t>
            </a:r>
            <a:r>
              <a:rPr lang="en-US" sz="1200" b="1" dirty="0"/>
              <a:t>N=68</a:t>
            </a:r>
            <a:r>
              <a:rPr lang="en-US" sz="1200" dirty="0"/>
              <a:t>).</a:t>
            </a:r>
          </a:p>
          <a:p>
            <a:endParaRPr lang="en-US" sz="1200" dirty="0"/>
          </a:p>
          <a:p>
            <a:endParaRPr lang="en-US" sz="1000" dirty="0"/>
          </a:p>
        </p:txBody>
      </p:sp>
      <p:graphicFrame>
        <p:nvGraphicFramePr>
          <p:cNvPr id="11" name="Chart 10"/>
          <p:cNvGraphicFramePr>
            <a:graphicFrameLocks/>
          </p:cNvGraphicFramePr>
          <p:nvPr>
            <p:extLst>
              <p:ext uri="{D42A27DB-BD31-4B8C-83A1-F6EECF244321}">
                <p14:modId xmlns:p14="http://schemas.microsoft.com/office/powerpoint/2010/main" val="185336841"/>
              </p:ext>
            </p:extLst>
          </p:nvPr>
        </p:nvGraphicFramePr>
        <p:xfrm>
          <a:off x="111426" y="1958010"/>
          <a:ext cx="5315339" cy="42587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938132190"/>
              </p:ext>
            </p:extLst>
          </p:nvPr>
        </p:nvGraphicFramePr>
        <p:xfrm>
          <a:off x="5615609" y="2000249"/>
          <a:ext cx="6112565" cy="41554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1565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EDFC3DE-BE19-4C2D-BC03-AA244E6F1B30}"/>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51754" y="702156"/>
            <a:ext cx="10959054" cy="1013800"/>
          </a:xfrm>
        </p:spPr>
        <p:txBody>
          <a:bodyPr/>
          <a:lstStyle/>
          <a:p>
            <a:r>
              <a:rPr lang="en-US" dirty="0"/>
              <a:t>Substance </a:t>
            </a:r>
            <a:r>
              <a:rPr lang="en-US" dirty="0" err="1"/>
              <a:t>UsE</a:t>
            </a:r>
            <a:endParaRPr lang="en-US" dirty="0"/>
          </a:p>
        </p:txBody>
      </p:sp>
      <p:graphicFrame>
        <p:nvGraphicFramePr>
          <p:cNvPr id="6" name="Chart 5"/>
          <p:cNvGraphicFramePr/>
          <p:nvPr>
            <p:extLst>
              <p:ext uri="{D42A27DB-BD31-4B8C-83A1-F6EECF244321}">
                <p14:modId xmlns:p14="http://schemas.microsoft.com/office/powerpoint/2010/main" val="3231642855"/>
              </p:ext>
            </p:extLst>
          </p:nvPr>
        </p:nvGraphicFramePr>
        <p:xfrm>
          <a:off x="429222" y="1715956"/>
          <a:ext cx="5702059" cy="51420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852281833"/>
              </p:ext>
            </p:extLst>
          </p:nvPr>
        </p:nvGraphicFramePr>
        <p:xfrm>
          <a:off x="5579707" y="1978090"/>
          <a:ext cx="6035998" cy="492318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659905" y="6308084"/>
            <a:ext cx="5228523" cy="830997"/>
          </a:xfrm>
          <a:prstGeom prst="rect">
            <a:avLst/>
          </a:prstGeom>
          <a:noFill/>
        </p:spPr>
        <p:txBody>
          <a:bodyPr wrap="square" rtlCol="0">
            <a:spAutoFit/>
          </a:bodyPr>
          <a:lstStyle/>
          <a:p>
            <a:r>
              <a:rPr lang="en-US" sz="1200" b="1" dirty="0"/>
              <a:t>Figure 3</a:t>
            </a:r>
            <a:r>
              <a:rPr lang="en-US" sz="1200" dirty="0"/>
              <a:t>: Primary substance use of patients who have completed intake at START as indicated on the EIM/ESM assessment (</a:t>
            </a:r>
            <a:r>
              <a:rPr lang="en-US" sz="1200" b="1" dirty="0"/>
              <a:t>N=68</a:t>
            </a:r>
            <a:r>
              <a:rPr lang="en-US" sz="1200" dirty="0"/>
              <a:t>).</a:t>
            </a:r>
          </a:p>
          <a:p>
            <a:endParaRPr lang="en-US" sz="1200" dirty="0"/>
          </a:p>
          <a:p>
            <a:endParaRPr lang="en-US" sz="1200" dirty="0"/>
          </a:p>
        </p:txBody>
      </p:sp>
      <p:sp>
        <p:nvSpPr>
          <p:cNvPr id="7" name="TextBox 6"/>
          <p:cNvSpPr txBox="1"/>
          <p:nvPr/>
        </p:nvSpPr>
        <p:spPr>
          <a:xfrm>
            <a:off x="6364950" y="6350168"/>
            <a:ext cx="5556225" cy="830997"/>
          </a:xfrm>
          <a:prstGeom prst="rect">
            <a:avLst/>
          </a:prstGeom>
          <a:noFill/>
        </p:spPr>
        <p:txBody>
          <a:bodyPr wrap="square" rtlCol="0">
            <a:spAutoFit/>
          </a:bodyPr>
          <a:lstStyle/>
          <a:p>
            <a:r>
              <a:rPr lang="en-US" sz="1200" b="1" dirty="0"/>
              <a:t>Figure 4</a:t>
            </a:r>
            <a:r>
              <a:rPr lang="en-US" sz="1200" dirty="0"/>
              <a:t>: Secondary substance use of patients who have completed intake at START as indicated on the EIM/ESM assessment (</a:t>
            </a:r>
            <a:r>
              <a:rPr lang="en-US" sz="1200" b="1" dirty="0"/>
              <a:t>N=68</a:t>
            </a:r>
            <a:r>
              <a:rPr lang="en-US" sz="1200" dirty="0"/>
              <a:t>).</a:t>
            </a:r>
          </a:p>
          <a:p>
            <a:endParaRPr lang="en-US" sz="1200" dirty="0"/>
          </a:p>
          <a:p>
            <a:endParaRPr lang="en-US" sz="1200" dirty="0"/>
          </a:p>
        </p:txBody>
      </p:sp>
      <p:sp>
        <p:nvSpPr>
          <p:cNvPr id="8" name="TextBox 1"/>
          <p:cNvSpPr txBox="1"/>
          <p:nvPr/>
        </p:nvSpPr>
        <p:spPr>
          <a:xfrm>
            <a:off x="3507059" y="2378356"/>
            <a:ext cx="1138084" cy="2556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1"/>
                </a:solidFill>
              </a:rPr>
              <a:t>Alcohol</a:t>
            </a:r>
          </a:p>
        </p:txBody>
      </p:sp>
      <p:sp>
        <p:nvSpPr>
          <p:cNvPr id="10" name="TextBox 1"/>
          <p:cNvSpPr txBox="1"/>
          <p:nvPr/>
        </p:nvSpPr>
        <p:spPr>
          <a:xfrm>
            <a:off x="4441623" y="2896129"/>
            <a:ext cx="1138084" cy="2556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2"/>
                </a:solidFill>
              </a:rPr>
              <a:t>Cocaine</a:t>
            </a:r>
          </a:p>
        </p:txBody>
      </p:sp>
      <p:sp>
        <p:nvSpPr>
          <p:cNvPr id="11" name="TextBox 1"/>
          <p:cNvSpPr txBox="1"/>
          <p:nvPr/>
        </p:nvSpPr>
        <p:spPr>
          <a:xfrm>
            <a:off x="362655" y="5262225"/>
            <a:ext cx="1882775" cy="2556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4"/>
                </a:solidFill>
              </a:rPr>
              <a:t>Methamphetamine</a:t>
            </a:r>
          </a:p>
        </p:txBody>
      </p:sp>
      <p:sp>
        <p:nvSpPr>
          <p:cNvPr id="12" name="TextBox 1"/>
          <p:cNvSpPr txBox="1"/>
          <p:nvPr/>
        </p:nvSpPr>
        <p:spPr>
          <a:xfrm>
            <a:off x="1819760" y="2518268"/>
            <a:ext cx="1138084" cy="2556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5"/>
                </a:solidFill>
              </a:rPr>
              <a:t>Opiates</a:t>
            </a:r>
          </a:p>
        </p:txBody>
      </p:sp>
      <p:sp>
        <p:nvSpPr>
          <p:cNvPr id="14" name="TextBox 1"/>
          <p:cNvSpPr txBox="1"/>
          <p:nvPr/>
        </p:nvSpPr>
        <p:spPr>
          <a:xfrm>
            <a:off x="9373424" y="2479170"/>
            <a:ext cx="1138084" cy="2556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2"/>
                </a:solidFill>
              </a:rPr>
              <a:t>Alcohol</a:t>
            </a:r>
          </a:p>
        </p:txBody>
      </p:sp>
      <p:sp>
        <p:nvSpPr>
          <p:cNvPr id="15" name="TextBox 1"/>
          <p:cNvSpPr txBox="1"/>
          <p:nvPr/>
        </p:nvSpPr>
        <p:spPr>
          <a:xfrm>
            <a:off x="7249538" y="2477296"/>
            <a:ext cx="1138084" cy="2556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2">
                    <a:lumMod val="60000"/>
                    <a:lumOff val="40000"/>
                  </a:schemeClr>
                </a:solidFill>
              </a:rPr>
              <a:t>Other</a:t>
            </a:r>
          </a:p>
        </p:txBody>
      </p:sp>
      <p:sp>
        <p:nvSpPr>
          <p:cNvPr id="16" name="TextBox 1"/>
          <p:cNvSpPr txBox="1"/>
          <p:nvPr/>
        </p:nvSpPr>
        <p:spPr>
          <a:xfrm>
            <a:off x="5333763" y="3413902"/>
            <a:ext cx="1828705" cy="2758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6">
                    <a:lumMod val="50000"/>
                  </a:schemeClr>
                </a:solidFill>
              </a:rPr>
              <a:t>Methamphetamine</a:t>
            </a:r>
          </a:p>
        </p:txBody>
      </p:sp>
    </p:spTree>
    <p:extLst>
      <p:ext uri="{BB962C8B-B14F-4D97-AF65-F5344CB8AC3E}">
        <p14:creationId xmlns:p14="http://schemas.microsoft.com/office/powerpoint/2010/main" val="3692978792"/>
      </p:ext>
    </p:extLst>
  </p:cSld>
  <p:clrMapOvr>
    <a:masterClrMapping/>
  </p:clrMapOvr>
</p:sld>
</file>

<file path=ppt/theme/theme1.xml><?xml version="1.0" encoding="utf-8"?>
<a:theme xmlns:a="http://schemas.openxmlformats.org/drawingml/2006/main" name="Dividend">
  <a:themeElements>
    <a:clrScheme name="START">
      <a:dk1>
        <a:sysClr val="windowText" lastClr="000000"/>
      </a:dk1>
      <a:lt1>
        <a:sysClr val="window" lastClr="FFFFFF"/>
      </a:lt1>
      <a:dk2>
        <a:srgbClr val="44546A"/>
      </a:dk2>
      <a:lt2>
        <a:srgbClr val="E7E6E6"/>
      </a:lt2>
      <a:accent1>
        <a:srgbClr val="190756"/>
      </a:accent1>
      <a:accent2>
        <a:srgbClr val="00837B"/>
      </a:accent2>
      <a:accent3>
        <a:srgbClr val="00556F"/>
      </a:accent3>
      <a:accent4>
        <a:srgbClr val="E15829"/>
      </a:accent4>
      <a:accent5>
        <a:srgbClr val="EDAA00"/>
      </a:accent5>
      <a:accent6>
        <a:srgbClr val="D0D565"/>
      </a:accent6>
      <a:hlink>
        <a:srgbClr val="66665D"/>
      </a:hlink>
      <a:folHlink>
        <a:srgbClr val="954F72"/>
      </a:folHlink>
    </a:clrScheme>
    <a:fontScheme name="STARt">
      <a:majorFont>
        <a:latin typeface="Avenir book"/>
        <a:ea typeface=""/>
        <a:cs typeface=""/>
      </a:majorFont>
      <a:minorFont>
        <a:latin typeface="Avenir book"/>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7074</TotalTime>
  <Words>1332</Words>
  <Application>Microsoft Office PowerPoint</Application>
  <PresentationFormat>Widescreen</PresentationFormat>
  <Paragraphs>175</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Avenir book</vt:lpstr>
      <vt:lpstr>Calibri</vt:lpstr>
      <vt:lpstr>Calibri Light</vt:lpstr>
      <vt:lpstr>Wingdings 2</vt:lpstr>
      <vt:lpstr>Dividend</vt:lpstr>
      <vt:lpstr>Office Theme</vt:lpstr>
      <vt:lpstr>PowerPoint Presentation</vt:lpstr>
      <vt:lpstr>Start: Stimulant treatment and recovery </vt:lpstr>
      <vt:lpstr>Recovery rewards program</vt:lpstr>
      <vt:lpstr>exercise</vt:lpstr>
      <vt:lpstr>Engagement</vt:lpstr>
      <vt:lpstr>Where do our patients come from?</vt:lpstr>
      <vt:lpstr>Patient Demographics (Cont.)</vt:lpstr>
      <vt:lpstr>Patient Demographics (Cont.)</vt:lpstr>
      <vt:lpstr>Substance UsE</vt:lpstr>
      <vt:lpstr>Tour of start clinic group space</vt:lpstr>
      <vt:lpstr>Self Reported Overdose</vt:lpstr>
      <vt:lpstr>Tour of START clinic individual visit space</vt:lpstr>
      <vt:lpstr>Cool down space: entrance   Low barrier</vt:lpstr>
      <vt:lpstr>Cool-down space</vt:lpstr>
      <vt:lpstr>Hospitalizations and ED utilization</vt:lpstr>
      <vt:lpstr>Medical needs of patients</vt:lpstr>
      <vt:lpstr>Success stories</vt:lpstr>
      <vt:lpstr>Questions?</vt:lpstr>
      <vt:lpstr>START staff</vt:lpstr>
      <vt:lpstr>Budget and Staff Breakdown for Pilot  at Academic Urban hospital site</vt:lpstr>
      <vt:lpstr>Bsas funded Samhsa State opioid response  </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Puleikis, Faith</dc:creator>
  <cp:lastModifiedBy>Cohen, Gabriel R. (EHS)</cp:lastModifiedBy>
  <cp:revision>155</cp:revision>
  <dcterms:created xsi:type="dcterms:W3CDTF">2021-05-20T17:25:17Z</dcterms:created>
  <dcterms:modified xsi:type="dcterms:W3CDTF">2022-02-03T15:43:24Z</dcterms:modified>
</cp:coreProperties>
</file>