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24D04-CB12-4026-9A84-89ADA22A5063}" v="1" dt="2025-12-10T21:25:37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nett, Yukiko (EOTSS)" userId="1a375f8e-71eb-464a-9d86-65c78107010f" providerId="ADAL" clId="{D7A972D2-A29A-4420-BEF5-445AADFA06AE}"/>
    <pc:docChg chg="modSld">
      <pc:chgData name="Gannett, Yukiko (EOTSS)" userId="1a375f8e-71eb-464a-9d86-65c78107010f" providerId="ADAL" clId="{D7A972D2-A29A-4420-BEF5-445AADFA06AE}" dt="2025-12-10T21:25:19.736" v="0" actId="20577"/>
      <pc:docMkLst>
        <pc:docMk/>
      </pc:docMkLst>
      <pc:sldChg chg="modSp mod">
        <pc:chgData name="Gannett, Yukiko (EOTSS)" userId="1a375f8e-71eb-464a-9d86-65c78107010f" providerId="ADAL" clId="{D7A972D2-A29A-4420-BEF5-445AADFA06AE}" dt="2025-12-10T21:25:19.736" v="0" actId="20577"/>
        <pc:sldMkLst>
          <pc:docMk/>
          <pc:sldMk cId="4014501093" sldId="270"/>
        </pc:sldMkLst>
        <pc:spChg chg="mod">
          <ac:chgData name="Gannett, Yukiko (EOTSS)" userId="1a375f8e-71eb-464a-9d86-65c78107010f" providerId="ADAL" clId="{D7A972D2-A29A-4420-BEF5-445AADFA06AE}" dt="2025-12-10T21:25:19.736" v="0" actId="20577"/>
          <ac:spMkLst>
            <pc:docMk/>
            <pc:sldMk cId="4014501093" sldId="270"/>
            <ac:spMk id="3" creationId="{94FB3D45-C857-D624-D8AC-233A42F4B9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6393" y="1289083"/>
            <a:ext cx="5491571" cy="15140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66394" y="392269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Subtitle or presenters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D096C0-0976-55C7-9344-36A2C86E5E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916668" cy="6858000"/>
          </a:xfrm>
          <a:custGeom>
            <a:avLst/>
            <a:gdLst>
              <a:gd name="connsiteX0" fmla="*/ 0 w 5916668"/>
              <a:gd name="connsiteY0" fmla="*/ 0 h 6858000"/>
              <a:gd name="connsiteX1" fmla="*/ 5916668 w 5916668"/>
              <a:gd name="connsiteY1" fmla="*/ 0 h 6858000"/>
              <a:gd name="connsiteX2" fmla="*/ 5911412 w 5916668"/>
              <a:gd name="connsiteY2" fmla="*/ 242818 h 6858000"/>
              <a:gd name="connsiteX3" fmla="*/ 4769465 w 5916668"/>
              <a:gd name="connsiteY3" fmla="*/ 6543094 h 6858000"/>
              <a:gd name="connsiteX4" fmla="*/ 4886000 w 5916668"/>
              <a:gd name="connsiteY4" fmla="*/ 6858000 h 6858000"/>
              <a:gd name="connsiteX5" fmla="*/ 0 w 591666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6668" h="6858000">
                <a:moveTo>
                  <a:pt x="0" y="0"/>
                </a:moveTo>
                <a:lnTo>
                  <a:pt x="5916668" y="0"/>
                </a:lnTo>
                <a:lnTo>
                  <a:pt x="5911412" y="242818"/>
                </a:lnTo>
                <a:cubicBezTo>
                  <a:pt x="5776969" y="3294613"/>
                  <a:pt x="3710183" y="3491299"/>
                  <a:pt x="4769465" y="6543094"/>
                </a:cubicBezTo>
                <a:lnTo>
                  <a:pt x="488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81B2AA82-09DA-AE37-B8C1-E6F404FE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4815354" y="-518644"/>
            <a:ext cx="6930092" cy="7823200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6393" y="3356909"/>
            <a:ext cx="2133600" cy="399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MOD blue logo with a sunrise inside of the &quot;O.&quot; Massachusetts Office on Disability spelled out below in white text.">
            <a:extLst>
              <a:ext uri="{FF2B5EF4-FFF2-40B4-BE49-F238E27FC236}">
                <a16:creationId xmlns:a16="http://schemas.microsoft.com/office/drawing/2014/main" id="{8EF5FB3B-58AE-2979-3F44-D7F4FB9A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54" y="5688959"/>
            <a:ext cx="1706903" cy="7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287000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6460D3-11E0-A9D5-4FCA-3D057BA1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0" y="3153566"/>
            <a:ext cx="6858000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8FBFD7-F9B2-0849-1BC9-FA7A958A1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32498" y="-572902"/>
            <a:ext cx="5259502" cy="5832404"/>
            <a:chOff x="6932498" y="-572902"/>
            <a:chExt cx="5259502" cy="5832404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0C81CFE3-E55C-8681-57D1-C2EFEE79B446}"/>
                </a:ext>
              </a:extLst>
            </p:cNvPr>
            <p:cNvSpPr/>
            <p:nvPr userDrawn="1"/>
          </p:nvSpPr>
          <p:spPr>
            <a:xfrm rot="16200000" flipH="1" flipV="1">
              <a:off x="6932498" y="0"/>
              <a:ext cx="5259502" cy="5259502"/>
            </a:xfrm>
            <a:prstGeom prst="diagStripe">
              <a:avLst/>
            </a:prstGeom>
            <a:solidFill>
              <a:srgbClr val="1455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Shape, circle&#10;&#10;Description automatically generated">
              <a:extLst>
                <a:ext uri="{FF2B5EF4-FFF2-40B4-BE49-F238E27FC236}">
                  <a16:creationId xmlns:a16="http://schemas.microsoft.com/office/drawing/2014/main" id="{BA982E31-9983-2F4B-2332-27EE1F9AF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1766" flipV="1">
              <a:off x="7638796" y="1002594"/>
              <a:ext cx="5010751" cy="185976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64022" y="879063"/>
            <a:ext cx="10264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110254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C6EA7-0A1A-E322-F666-109016490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69" y="3153567"/>
            <a:ext cx="6858000" cy="550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tal timeline with 4 branches">
            <a:extLst>
              <a:ext uri="{FF2B5EF4-FFF2-40B4-BE49-F238E27FC236}">
                <a16:creationId xmlns:a16="http://schemas.microsoft.com/office/drawing/2014/main" id="{97C91480-21C5-8C6E-6934-FB19CB672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3" y="2206360"/>
            <a:ext cx="10366072" cy="360498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366072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163506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D7682DF-A205-37B5-4253-E6712654D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4" y="3153567"/>
            <a:ext cx="6858005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4AFA97-E321-DB57-AF77-5C7997D35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02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912255"/>
            <a:ext cx="10212703" cy="57767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B0E84F-6C70-237D-DEB6-C88A1637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1935116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AE1C2E0-1F9A-5A00-60B7-87C8840E2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2" y="3153565"/>
            <a:ext cx="6858000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912255"/>
            <a:ext cx="10212703" cy="57767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49" y="1944121"/>
            <a:ext cx="1371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300156"/>
            <a:ext cx="1879600" cy="2168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187960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006764-41C5-EC28-4286-BCAA214C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9197" y="1956098"/>
            <a:ext cx="1371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12E12-75C8-2417-6839-AEC7D522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4686" y="1952106"/>
            <a:ext cx="1371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9FF608-90C1-F966-CF2A-B6C5ED811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32333" y="1948114"/>
            <a:ext cx="1371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8BD3E4E-598C-2E6E-8269-AACE00B8FA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09198" y="2300156"/>
            <a:ext cx="1879600" cy="2168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F7C0E7C2-6BEA-01C2-92FD-3E4EC465078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509197" y="2799146"/>
            <a:ext cx="187960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4C67126-EFB8-143D-13FF-9810E1D91F2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65895" y="2300156"/>
            <a:ext cx="1879600" cy="2168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8968383E-8770-C5BF-FAEE-D5044FDAE3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65894" y="2799146"/>
            <a:ext cx="187960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BAFC892-8568-0BDC-B2AB-F0E636E960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32334" y="2300156"/>
            <a:ext cx="1879600" cy="2168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EB232727-7113-29FA-6153-CF2E25506F7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632333" y="2799146"/>
            <a:ext cx="187960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DEAE0E-3F0E-29FA-A3EF-BA45B3B83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0" y="3153566"/>
            <a:ext cx="6858000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274324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B6781-8708-742B-06A5-858793E17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2" y="3153564"/>
            <a:ext cx="6858000" cy="550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OD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2452987-A4DA-2854-FBE5-E50B99C7F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4988217" y="-371474"/>
            <a:ext cx="6858003" cy="7600951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7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1289084"/>
            <a:ext cx="4903377" cy="6108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7CCE-8BC2-BA3F-DCA3-FCE4D86EE4F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96000" y="2540000"/>
            <a:ext cx="4903788" cy="28876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B9C648-5080-DA85-27B4-0C0CF45C1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22154" cy="6858000"/>
          </a:xfrm>
          <a:custGeom>
            <a:avLst/>
            <a:gdLst>
              <a:gd name="connsiteX0" fmla="*/ 0 w 6122154"/>
              <a:gd name="connsiteY0" fmla="*/ 0 h 6858000"/>
              <a:gd name="connsiteX1" fmla="*/ 5119251 w 6122154"/>
              <a:gd name="connsiteY1" fmla="*/ 0 h 6858000"/>
              <a:gd name="connsiteX2" fmla="*/ 6115531 w 6122154"/>
              <a:gd name="connsiteY2" fmla="*/ 6546371 h 6858000"/>
              <a:gd name="connsiteX3" fmla="*/ 6122154 w 6122154"/>
              <a:gd name="connsiteY3" fmla="*/ 6858000 h 6858000"/>
              <a:gd name="connsiteX4" fmla="*/ 0 w 61221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2154" h="6858000">
                <a:moveTo>
                  <a:pt x="0" y="0"/>
                </a:moveTo>
                <a:lnTo>
                  <a:pt x="5119251" y="0"/>
                </a:lnTo>
                <a:cubicBezTo>
                  <a:pt x="3840879" y="3321845"/>
                  <a:pt x="5980553" y="3425653"/>
                  <a:pt x="6115531" y="6546371"/>
                </a:cubicBezTo>
                <a:lnTo>
                  <a:pt x="61221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6968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nn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9648" y="978028"/>
            <a:ext cx="1021270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89647" y="1737216"/>
            <a:ext cx="10212702" cy="396162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6129185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FEA549-4114-D52D-4A3D-7F46B4C0C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Bann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9648" y="978028"/>
            <a:ext cx="1021270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89647" y="1737216"/>
            <a:ext cx="10212702" cy="396162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6129185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FEA549-4114-D52D-4A3D-7F46B4C0C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0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 Bann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9648" y="978028"/>
            <a:ext cx="1021270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89647" y="1737216"/>
            <a:ext cx="10212702" cy="396162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6129185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FEA549-4114-D52D-4A3D-7F46B4C0C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0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 Bann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9648" y="978028"/>
            <a:ext cx="1021270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89647" y="1737216"/>
            <a:ext cx="10212702" cy="396162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6129185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FEA549-4114-D52D-4A3D-7F46B4C0C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0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rizontal Bann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9648" y="978028"/>
            <a:ext cx="1021270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89647" y="1737216"/>
            <a:ext cx="10212702" cy="3961620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550" y="6129185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FEA549-4114-D52D-4A3D-7F46B4C0C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9818"/>
            <a:ext cx="12192000" cy="550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35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2191126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4600"/>
            </a:lvl7pPr>
            <a:lvl8pPr>
              <a:defRPr sz="400"/>
            </a:lvl8pPr>
            <a:lvl9pPr>
              <a:defRPr sz="4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D46C2-1828-A2D0-BC37-5D654FB7D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0318"/>
            <a:ext cx="6115050" cy="68373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38299172-1F0D-F488-C69D-90EE9ADF2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5192003" y="383298"/>
            <a:ext cx="7383294" cy="6616699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4722" y="4115882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A17C24-80EE-D4D3-F252-7B6D08F4D3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54721" y="2968779"/>
            <a:ext cx="4414979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251FAF2-DF11-5701-A50C-0D4E4BE68D6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54863" y="4508684"/>
            <a:ext cx="4414837" cy="61118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 sz="2800"/>
              <a:t>Click to edit subtitle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7C2E35-5332-4C44-D673-A573D279D9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1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2000 w 12192000"/>
              <a:gd name="connsiteY3" fmla="*/ 6858000 h 6858000"/>
              <a:gd name="connsiteX4" fmla="*/ 0 w 12192000"/>
              <a:gd name="connsiteY4" fmla="*/ 0 h 6858000"/>
              <a:gd name="connsiteX5" fmla="*/ 6979013 w 12192000"/>
              <a:gd name="connsiteY5" fmla="*/ 0 h 6858000"/>
              <a:gd name="connsiteX6" fmla="*/ 6975242 w 12192000"/>
              <a:gd name="connsiteY6" fmla="*/ 223496 h 6858000"/>
              <a:gd name="connsiteX7" fmla="*/ 5947235 w 12192000"/>
              <a:gd name="connsiteY7" fmla="*/ 6620564 h 6858000"/>
              <a:gd name="connsiteX8" fmla="*/ 600710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2191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close/>
                <a:moveTo>
                  <a:pt x="0" y="0"/>
                </a:moveTo>
                <a:lnTo>
                  <a:pt x="6979013" y="0"/>
                </a:lnTo>
                <a:lnTo>
                  <a:pt x="6975242" y="223496"/>
                </a:lnTo>
                <a:cubicBezTo>
                  <a:pt x="6867293" y="3366489"/>
                  <a:pt x="5259528" y="3667066"/>
                  <a:pt x="5947235" y="6620564"/>
                </a:cubicBezTo>
                <a:lnTo>
                  <a:pt x="600710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00718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20354"/>
            <a:ext cx="10352810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FBD5A7-DC02-4BFC-6B39-6CF4A1F6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53570" y="3153566"/>
            <a:ext cx="6858000" cy="550863"/>
          </a:xfrm>
          <a:prstGeom prst="rect">
            <a:avLst/>
          </a:prstGeom>
          <a:solidFill>
            <a:srgbClr val="145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4480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2FD87-ADB3-066A-6B53-643B3A82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0" y="6129185"/>
            <a:ext cx="940277" cy="4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732" r:id="rId3"/>
    <p:sldLayoutId id="2147483733" r:id="rId4"/>
    <p:sldLayoutId id="2147483734" r:id="rId5"/>
    <p:sldLayoutId id="2147483735" r:id="rId6"/>
    <p:sldLayoutId id="2147483671" r:id="rId7"/>
    <p:sldLayoutId id="2147483698" r:id="rId8"/>
    <p:sldLayoutId id="2147483673" r:id="rId9"/>
    <p:sldLayoutId id="2147483684" r:id="rId10"/>
    <p:sldLayoutId id="2147483675" r:id="rId11"/>
    <p:sldLayoutId id="2147483676" r:id="rId12"/>
    <p:sldLayoutId id="2147483677" r:id="rId13"/>
    <p:sldLayoutId id="2147483685" r:id="rId14"/>
    <p:sldLayoutId id="2147483697" r:id="rId15"/>
    <p:sldLayoutId id="2147483688" r:id="rId16"/>
    <p:sldLayoutId id="2147483692" r:id="rId17"/>
    <p:sldLayoutId id="2147483731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B29A-6119-134E-A555-0A5C2E3B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State ADA Coordination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B3F23-5753-2504-FD77-64A635515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Presented to: Assistive Technology and Accommodation Working Group</a:t>
            </a:r>
          </a:p>
          <a:p>
            <a:r>
              <a:rPr lang="en-US"/>
              <a:t>December 10, 2025</a:t>
            </a:r>
          </a:p>
        </p:txBody>
      </p:sp>
      <p:pic>
        <p:nvPicPr>
          <p:cNvPr id="6" name="Picture Placeholder 5" descr="A young, blind Asian woman sits at a computer typing. She has white headphones on and is smiling. She is in a green office cubicle.">
            <a:extLst>
              <a:ext uri="{FF2B5EF4-FFF2-40B4-BE49-F238E27FC236}">
                <a16:creationId xmlns:a16="http://schemas.microsoft.com/office/drawing/2014/main" id="{91843A6C-7477-A78A-931C-22676961E7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5" r="9569"/>
          <a:stretch>
            <a:fillRect/>
          </a:stretch>
        </p:blipFill>
        <p:spPr>
          <a:xfrm>
            <a:off x="0" y="0"/>
            <a:ext cx="5916668" cy="6858000"/>
          </a:xfrm>
        </p:spPr>
      </p:pic>
    </p:spTree>
    <p:extLst>
      <p:ext uri="{BB962C8B-B14F-4D97-AF65-F5344CB8AC3E}">
        <p14:creationId xmlns:p14="http://schemas.microsoft.com/office/powerpoint/2010/main" val="158824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6305-4086-EF05-D1E1-FB8B52CB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ADA Coordinators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50A1-F6F7-0E10-279D-E70484518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Serve as primary point of contact for RA requests and accessibility concerns</a:t>
            </a:r>
          </a:p>
          <a:p>
            <a:r>
              <a:rPr lang="en-US"/>
              <a:t>Maintain confidentiality </a:t>
            </a:r>
          </a:p>
          <a:p>
            <a:r>
              <a:rPr lang="en-US"/>
              <a:t>Bring together other resources to evaluate and effectuate accommodations as appropriate (ex: department managers, agency senior staff, Procurement, Finance, IT etc.)</a:t>
            </a:r>
          </a:p>
          <a:p>
            <a:r>
              <a:rPr lang="en-US"/>
              <a:t>Handle requests/grievances from state employees with disabilities (Title I) and the public (Title II)</a:t>
            </a:r>
          </a:p>
        </p:txBody>
      </p:sp>
    </p:spTree>
    <p:extLst>
      <p:ext uri="{BB962C8B-B14F-4D97-AF65-F5344CB8AC3E}">
        <p14:creationId xmlns:p14="http://schemas.microsoft.com/office/powerpoint/2010/main" val="94243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F087C-C481-9061-D6B7-A84C7648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6502-6DF9-C2F6-554D-B98A5E60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ADA Coordinators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5ED2-120E-1A03-D9BE-C2CD4319E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Keep supervisors and managers informed concerning the interactive process</a:t>
            </a:r>
          </a:p>
          <a:p>
            <a:r>
              <a:rPr lang="en-US"/>
              <a:t>Provide notice to employee at time of decision that they can seek to review/adjust accommodation whenever they feel it may be needed</a:t>
            </a:r>
          </a:p>
          <a:p>
            <a:r>
              <a:rPr lang="en-US"/>
              <a:t>Ultimately responsible for communicating agency's ADA policies and procedures, including information on job postings</a:t>
            </a:r>
          </a:p>
        </p:txBody>
      </p:sp>
    </p:spTree>
    <p:extLst>
      <p:ext uri="{BB962C8B-B14F-4D97-AF65-F5344CB8AC3E}">
        <p14:creationId xmlns:p14="http://schemas.microsoft.com/office/powerpoint/2010/main" val="201242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24F10-EBC2-61E0-0E80-D8E2E800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7A4F-8514-5B68-7702-D6C1B616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ADA Coordinator appointment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0FC3-6553-341C-8CD3-AC66EBBEB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 must be notified of every ADA Coordinator appointment</a:t>
            </a:r>
          </a:p>
          <a:p>
            <a:r>
              <a:rPr lang="en-US"/>
              <a:t>MOD partners with the Chief Diversity Officer (HRD) to ensure Coordinators have access to required records</a:t>
            </a:r>
          </a:p>
          <a:p>
            <a:r>
              <a:rPr lang="en-US"/>
              <a:t>MOD trains and approves all ADA Coordinators for Executive Branch agencies</a:t>
            </a:r>
          </a:p>
          <a:p>
            <a:r>
              <a:rPr lang="en-US"/>
              <a:t>Any new or changed ADA Coordinator must complete the ADA/504 Coordinator Designation Form</a:t>
            </a:r>
          </a:p>
        </p:txBody>
      </p:sp>
    </p:spTree>
    <p:extLst>
      <p:ext uri="{BB962C8B-B14F-4D97-AF65-F5344CB8AC3E}">
        <p14:creationId xmlns:p14="http://schemas.microsoft.com/office/powerpoint/2010/main" val="292777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7BFFF-3F05-3FD9-A372-1DE73110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1F34-7D8C-0010-1541-7AD1751E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ADA Coordinator training and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C8FC-7871-0456-C65E-5C37AFB83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Completing the Designation Form kicks off an automated process:</a:t>
            </a:r>
          </a:p>
          <a:p>
            <a:pPr lvl="1"/>
            <a:r>
              <a:rPr lang="en-US" sz="2000"/>
              <a:t>Required training on </a:t>
            </a:r>
            <a:r>
              <a:rPr lang="en-US" sz="2000" err="1"/>
              <a:t>MassAchieve</a:t>
            </a:r>
            <a:r>
              <a:rPr lang="en-US" sz="2000"/>
              <a:t> (with quiz)</a:t>
            </a:r>
          </a:p>
          <a:p>
            <a:pPr lvl="1"/>
            <a:r>
              <a:rPr lang="en-US" sz="2000"/>
              <a:t>Training certificate issued upon successful completion</a:t>
            </a:r>
          </a:p>
          <a:p>
            <a:pPr lvl="1"/>
            <a:r>
              <a:rPr lang="en-US" sz="2000"/>
              <a:t>Approval by the Appointing Authority (Agency Head)</a:t>
            </a:r>
          </a:p>
          <a:p>
            <a:pPr lvl="1"/>
            <a:r>
              <a:rPr lang="en-US" sz="2000"/>
              <a:t>Final approval by MOD</a:t>
            </a:r>
          </a:p>
          <a:p>
            <a:r>
              <a:rPr lang="en-US" sz="2400"/>
              <a:t>Additional Steps for Title I ADA Coordinators:</a:t>
            </a:r>
          </a:p>
          <a:p>
            <a:pPr lvl="1"/>
            <a:r>
              <a:rPr lang="en-US" sz="2000"/>
              <a:t>Complete the ADA quiz administered by ODEO</a:t>
            </a:r>
          </a:p>
          <a:p>
            <a:pPr lvl="1"/>
            <a:r>
              <a:rPr lang="en-US" sz="2000"/>
              <a:t>Be granted access to the ServiceNow reasonable accommodation system, where accommodations can be logged and tracked  </a:t>
            </a:r>
          </a:p>
          <a:p>
            <a:r>
              <a:rPr lang="en-US" sz="2400"/>
              <a:t>Once approved, MOD sends links to monthly office hours, self-help resources, and Rob’s contact info for one-on-one guidance</a:t>
            </a:r>
          </a:p>
        </p:txBody>
      </p:sp>
    </p:spTree>
    <p:extLst>
      <p:ext uri="{BB962C8B-B14F-4D97-AF65-F5344CB8AC3E}">
        <p14:creationId xmlns:p14="http://schemas.microsoft.com/office/powerpoint/2010/main" val="264918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2AB4-7F2E-C941-483C-2ACAE70E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Topics covered in required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1C96F-2157-236A-0B6E-767536902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/>
              <a:t>Disability laws overview</a:t>
            </a:r>
          </a:p>
          <a:p>
            <a:pPr lvl="1"/>
            <a:r>
              <a:rPr lang="en-US" sz="1800"/>
              <a:t>Definition of disability</a:t>
            </a:r>
          </a:p>
          <a:p>
            <a:r>
              <a:rPr lang="en-US" sz="2000"/>
              <a:t>ADA Title I (Employment)</a:t>
            </a:r>
          </a:p>
          <a:p>
            <a:pPr lvl="1"/>
            <a:r>
              <a:rPr lang="en-US" sz="1800"/>
              <a:t>Definition of reasonable accommodation</a:t>
            </a:r>
          </a:p>
          <a:p>
            <a:pPr lvl="1"/>
            <a:r>
              <a:rPr lang="en-US" sz="1800"/>
              <a:t>RACRA</a:t>
            </a:r>
          </a:p>
          <a:p>
            <a:pPr lvl="1"/>
            <a:r>
              <a:rPr lang="en-US" sz="1800"/>
              <a:t>Interactive process</a:t>
            </a:r>
          </a:p>
          <a:p>
            <a:pPr lvl="1"/>
            <a:r>
              <a:rPr lang="en-US" sz="1800"/>
              <a:t>Medical documentation</a:t>
            </a:r>
          </a:p>
          <a:p>
            <a:pPr lvl="1"/>
            <a:r>
              <a:rPr lang="en-US" sz="1800"/>
              <a:t>Employee appeal process</a:t>
            </a:r>
          </a:p>
          <a:p>
            <a:r>
              <a:rPr lang="en-US" sz="2000"/>
              <a:t>ADA Title II: Obligations and tips for compliance</a:t>
            </a:r>
          </a:p>
          <a:p>
            <a:r>
              <a:rPr lang="en-US" sz="2000"/>
              <a:t>ADA Coordinators are advised to inform managers and supervisors of their designation and that disability-related requests must be directed to the Coordinator</a:t>
            </a:r>
          </a:p>
        </p:txBody>
      </p:sp>
    </p:spTree>
    <p:extLst>
      <p:ext uri="{BB962C8B-B14F-4D97-AF65-F5344CB8AC3E}">
        <p14:creationId xmlns:p14="http://schemas.microsoft.com/office/powerpoint/2010/main" val="32031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17CA-4267-FB00-2786-AFF69341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support from MOD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B3D45-C857-D624-D8AC-233A42F4B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Monthly office hours open to all state ADA Coordinators</a:t>
            </a:r>
          </a:p>
          <a:p>
            <a:r>
              <a:rPr lang="en-US" dirty="0"/>
              <a:t>Ongoing technical assistance upon request from ADA Coordinators </a:t>
            </a:r>
          </a:p>
          <a:p>
            <a:r>
              <a:rPr lang="en-US" dirty="0"/>
              <a:t>Ongoing training</a:t>
            </a:r>
          </a:p>
          <a:p>
            <a:r>
              <a:rPr lang="en-US" dirty="0"/>
              <a:t>MOD’s Disability Rights Unit (DRU) provides technical assistance to employees seeking guidance regarding the accommodation process and specifics on their request</a:t>
            </a:r>
          </a:p>
        </p:txBody>
      </p:sp>
    </p:spTree>
    <p:extLst>
      <p:ext uri="{BB962C8B-B14F-4D97-AF65-F5344CB8AC3E}">
        <p14:creationId xmlns:p14="http://schemas.microsoft.com/office/powerpoint/2010/main" val="401450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8614-9712-C9D0-9CE8-15F9808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AT/IT supports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42A78-ADF0-10E7-702F-987A37232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/>
              <a:t>To MOD’s knowledge, currently no centralized process for purchasing AT and IT supports. Each agency goes through its normal procurement channels to obtain supports.</a:t>
            </a:r>
            <a:endParaRPr lang="en-US" sz="2000">
              <a:cs typeface="Arial"/>
            </a:endParaRPr>
          </a:p>
          <a:p>
            <a:r>
              <a:rPr lang="en-US" sz="2000"/>
              <a:t>Stakeholder involvement for workstation set up</a:t>
            </a:r>
            <a:endParaRPr lang="en-US" sz="2000">
              <a:cs typeface="Arial"/>
            </a:endParaRPr>
          </a:p>
          <a:p>
            <a:r>
              <a:rPr lang="en-US" sz="2000"/>
              <a:t>Some agencies (e.g. MOD) need to rely on DCAMM and EOTSS, whereas other agencies have in-house carpentry staff and IT support</a:t>
            </a:r>
            <a:endParaRPr lang="en-US" sz="2000">
              <a:cs typeface="Arial"/>
            </a:endParaRPr>
          </a:p>
          <a:p>
            <a:r>
              <a:rPr lang="en-US" sz="2000"/>
              <a:t>AT supports are being provided as reasonable accommodations. Process may be improved and/or centralized.</a:t>
            </a:r>
            <a:endParaRPr lang="en-US" sz="2000">
              <a:cs typeface="Arial"/>
            </a:endParaRPr>
          </a:p>
          <a:p>
            <a:r>
              <a:rPr lang="en-US" sz="2000"/>
              <a:t>IT Security concerns and tolerance varies by Secretariat. EOTSS enterprise-wide standards for RA that may need security vetting should be developed.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9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3181-D591-424A-6CEA-1D61BD14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Order 592: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9A93C-B2AE-EED0-0F43-1D9925FF9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Applies to all Executive Branch state agencies in Massachusetts</a:t>
            </a:r>
          </a:p>
          <a:p>
            <a:r>
              <a:rPr lang="en-US"/>
              <a:t>Establishes non-discrimination, diversity, equal opportunity, and inclusion as core policies across employment, programs, services, activities, and decisions</a:t>
            </a:r>
          </a:p>
          <a:p>
            <a:r>
              <a:rPr lang="en-US"/>
              <a:t>Requires each agency to develop and implement Affirmative Action and Diversity &amp; Inclusion Plans to identify and remove barriers</a:t>
            </a:r>
          </a:p>
        </p:txBody>
      </p:sp>
    </p:spTree>
    <p:extLst>
      <p:ext uri="{BB962C8B-B14F-4D97-AF65-F5344CB8AC3E}">
        <p14:creationId xmlns:p14="http://schemas.microsoft.com/office/powerpoint/2010/main" val="242873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01F83-C1DD-DB1E-7DF8-AD0A67F6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32FD-A015-F623-D346-560FF976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EO 592: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B9EF-F4A5-AF38-82BE-20082485C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Office of Diversity and Equal Opportunity (ODEO)</a:t>
            </a:r>
          </a:p>
          <a:p>
            <a:pPr lvl="1"/>
            <a:r>
              <a:rPr lang="en-US" sz="2000"/>
              <a:t>Ensures compliance with EO 592</a:t>
            </a:r>
          </a:p>
          <a:p>
            <a:pPr lvl="1"/>
            <a:r>
              <a:rPr lang="en-US" sz="2000"/>
              <a:t>Led by the Chief Diversity Officer (CDO) with authority to issue policy guidance</a:t>
            </a:r>
          </a:p>
          <a:p>
            <a:r>
              <a:rPr lang="en-US" sz="2400"/>
              <a:t>Training &amp; Complaint Process</a:t>
            </a:r>
          </a:p>
          <a:p>
            <a:pPr lvl="1"/>
            <a:r>
              <a:rPr lang="en-US" sz="2000"/>
              <a:t>All employees, managers, and supervisors must complete mandatory diversity training within six months of hire</a:t>
            </a:r>
          </a:p>
          <a:p>
            <a:r>
              <a:rPr lang="en-US" sz="2400"/>
              <a:t>ODEO and MOD jointly establish the reasonable accommodation complaint resolution process/implementing guidelines</a:t>
            </a:r>
          </a:p>
        </p:txBody>
      </p:sp>
    </p:spTree>
    <p:extLst>
      <p:ext uri="{BB962C8B-B14F-4D97-AF65-F5344CB8AC3E}">
        <p14:creationId xmlns:p14="http://schemas.microsoft.com/office/powerpoint/2010/main" val="334975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5A3A-F71A-61A3-B04A-2ECFE821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EO 592: MOD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60B20-10C9-B026-168D-AB8F3D0B4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 serves as the Executive Branch ADA and Section 504 Coordinator</a:t>
            </a:r>
          </a:p>
          <a:p>
            <a:r>
              <a:rPr lang="en-US"/>
              <a:t>Provides guidance, training, and technical assistance on best practices to agencies</a:t>
            </a:r>
          </a:p>
          <a:p>
            <a:r>
              <a:rPr lang="en-US"/>
              <a:t>Each agency must appoint at least one ADA/504 Coordinator who reports to the Agency Head</a:t>
            </a:r>
          </a:p>
          <a:p>
            <a:r>
              <a:rPr lang="en-US"/>
              <a:t>Agencies may appoint more than one Coordinator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D6C21-F7B2-5973-5A07-4F48D3FF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C534-BEBC-8334-CB5A-6053114B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EO 592: Implementing Guidelines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64579-25FB-F907-C19C-D64C38DE3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Applies to all Executive Branch agencies</a:t>
            </a:r>
          </a:p>
          <a:p>
            <a:r>
              <a:rPr lang="en-US"/>
              <a:t>Ensures compliance and outlines process for complying with:</a:t>
            </a:r>
          </a:p>
          <a:p>
            <a:pPr lvl="1"/>
            <a:r>
              <a:rPr lang="en-US"/>
              <a:t>ADA</a:t>
            </a:r>
          </a:p>
          <a:p>
            <a:pPr lvl="1"/>
            <a:r>
              <a:rPr lang="en-US"/>
              <a:t>Section 504</a:t>
            </a:r>
          </a:p>
          <a:p>
            <a:pPr lvl="1"/>
            <a:r>
              <a:rPr lang="en-US"/>
              <a:t>M.G.L. Chapter 151B</a:t>
            </a:r>
          </a:p>
          <a:p>
            <a:r>
              <a:rPr lang="en-US"/>
              <a:t>Requires agencies to maintain:</a:t>
            </a:r>
          </a:p>
          <a:p>
            <a:pPr lvl="1"/>
            <a:r>
              <a:rPr lang="en-US"/>
              <a:t>Affirmative Action Plans</a:t>
            </a:r>
          </a:p>
          <a:p>
            <a:pPr lvl="1"/>
            <a:r>
              <a:rPr lang="en-US"/>
              <a:t>Diversity &amp; Inclusion Plans</a:t>
            </a:r>
          </a:p>
        </p:txBody>
      </p:sp>
    </p:spTree>
    <p:extLst>
      <p:ext uri="{BB962C8B-B14F-4D97-AF65-F5344CB8AC3E}">
        <p14:creationId xmlns:p14="http://schemas.microsoft.com/office/powerpoint/2010/main" val="186542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0396-D36F-C92A-AFFF-5CF63531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5476-C175-35DE-B818-2E4E4210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EO 592: Implementing Guidelines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0A76-7656-9A78-E753-FEFA30F41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Establishes roles and accountability for Diversity Directors and Officers</a:t>
            </a:r>
          </a:p>
          <a:p>
            <a:r>
              <a:rPr lang="en-US"/>
              <a:t>Prohibits retaliation</a:t>
            </a:r>
          </a:p>
          <a:p>
            <a:r>
              <a:rPr lang="en-US"/>
              <a:t>Supports fair, inclusive, and equitable employment practices</a:t>
            </a:r>
          </a:p>
          <a:p>
            <a:r>
              <a:rPr lang="en-US"/>
              <a:t>Establish processes for employee reasonable accommodations and the Reasonable Accommodation Capital Reserve Account (RACRA)</a:t>
            </a:r>
          </a:p>
        </p:txBody>
      </p:sp>
    </p:spTree>
    <p:extLst>
      <p:ext uri="{BB962C8B-B14F-4D97-AF65-F5344CB8AC3E}">
        <p14:creationId xmlns:p14="http://schemas.microsoft.com/office/powerpoint/2010/main" val="39741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466D-34EF-FE36-D2FA-C1A6E268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48" y="1144282"/>
            <a:ext cx="10212703" cy="610863"/>
          </a:xfrm>
        </p:spPr>
        <p:txBody>
          <a:bodyPr>
            <a:noAutofit/>
          </a:bodyPr>
          <a:lstStyle/>
          <a:p>
            <a:r>
              <a:rPr lang="en-US" sz="3200"/>
              <a:t>Reasonable Accommodation Capital Reserve Account (RACRA)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B80A-603F-0C73-673D-1E597E3E3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647" y="1903470"/>
            <a:ext cx="10212702" cy="3961620"/>
          </a:xfrm>
        </p:spPr>
        <p:txBody>
          <a:bodyPr/>
          <a:lstStyle/>
          <a:p>
            <a:r>
              <a:rPr lang="en-US"/>
              <a:t>RACRA is a funding source available to agencies when the cost of an accommodation would otherwise create a financial burden</a:t>
            </a:r>
          </a:p>
          <a:p>
            <a:r>
              <a:rPr lang="en-US"/>
              <a:t>Eligibility</a:t>
            </a:r>
          </a:p>
          <a:p>
            <a:pPr lvl="1"/>
            <a:r>
              <a:rPr lang="en-US"/>
              <a:t>Must be a capital expense, </a:t>
            </a:r>
            <a:r>
              <a:rPr lang="en-US" b="1"/>
              <a:t>and</a:t>
            </a:r>
            <a:r>
              <a:rPr lang="en-US"/>
              <a:t> either:</a:t>
            </a:r>
          </a:p>
          <a:p>
            <a:pPr lvl="2"/>
            <a:r>
              <a:rPr lang="en-US" sz="2000"/>
              <a:t>The expense exceeds $2,500, </a:t>
            </a:r>
            <a:r>
              <a:rPr lang="en-US" sz="2000" b="1"/>
              <a:t>or</a:t>
            </a:r>
            <a:endParaRPr lang="en-US" sz="2000"/>
          </a:p>
          <a:p>
            <a:pPr lvl="2"/>
            <a:r>
              <a:rPr lang="en-US" sz="2000"/>
              <a:t>The agency has spent more than 0.5% of its operating budget on reasonable accommodations in the fiscal year</a:t>
            </a:r>
          </a:p>
        </p:txBody>
      </p:sp>
    </p:spTree>
    <p:extLst>
      <p:ext uri="{BB962C8B-B14F-4D97-AF65-F5344CB8AC3E}">
        <p14:creationId xmlns:p14="http://schemas.microsoft.com/office/powerpoint/2010/main" val="86647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0A0E0-8E97-A8CE-84EB-3F28E95E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Reasonable accommodation requests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5CEDD6-9761-EBAE-4E1F-2C5D0B434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Agencies must provide reasonable accommodations unless they:</a:t>
            </a:r>
          </a:p>
          <a:p>
            <a:pPr lvl="1"/>
            <a:r>
              <a:rPr lang="en-US" sz="2000"/>
              <a:t>Create an undue hardship, or</a:t>
            </a:r>
          </a:p>
          <a:p>
            <a:pPr lvl="1"/>
            <a:r>
              <a:rPr lang="en-US" sz="2000"/>
              <a:t>Fundamentally alter operations </a:t>
            </a:r>
          </a:p>
          <a:p>
            <a:r>
              <a:rPr lang="en-US" sz="2400"/>
              <a:t>Requests may be verbal or written</a:t>
            </a:r>
          </a:p>
          <a:p>
            <a:pPr lvl="1"/>
            <a:r>
              <a:rPr lang="en-US" sz="2000"/>
              <a:t>Employees are strongly encouraged to complete the form found at mass.gov/</a:t>
            </a:r>
            <a:r>
              <a:rPr lang="en-US" sz="2000" err="1"/>
              <a:t>ReasonableAccommodations</a:t>
            </a:r>
            <a:r>
              <a:rPr lang="en-US" sz="2000"/>
              <a:t> to enable agency to track and manage accommodation requests</a:t>
            </a:r>
          </a:p>
          <a:p>
            <a:r>
              <a:rPr lang="en-US" sz="2400"/>
              <a:t>Supervisors must immediately refer requests to the ADA/504 Coordinator</a:t>
            </a:r>
          </a:p>
          <a:p>
            <a:r>
              <a:rPr lang="en-US" sz="2400"/>
              <a:t>Coordinator must respond within 20 business days</a:t>
            </a:r>
          </a:p>
        </p:txBody>
      </p:sp>
    </p:spTree>
    <p:extLst>
      <p:ext uri="{BB962C8B-B14F-4D97-AF65-F5344CB8AC3E}">
        <p14:creationId xmlns:p14="http://schemas.microsoft.com/office/powerpoint/2010/main" val="271361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B78E-AF3F-FFBA-6EF7-827A1D4A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48" y="728646"/>
            <a:ext cx="10212703" cy="610863"/>
          </a:xfrm>
        </p:spPr>
        <p:txBody>
          <a:bodyPr>
            <a:normAutofit/>
          </a:bodyPr>
          <a:lstStyle/>
          <a:p>
            <a:r>
              <a:rPr lang="en-US"/>
              <a:t>Evaluating RA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129C3-DADF-D891-D36A-743085B11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647" y="1487834"/>
            <a:ext cx="10212702" cy="3961620"/>
          </a:xfrm>
        </p:spPr>
        <p:txBody>
          <a:bodyPr/>
          <a:lstStyle/>
          <a:p>
            <a:r>
              <a:rPr lang="en-US" sz="2400"/>
              <a:t>Medical documentation may be requested only when necessary to understand functional limitations</a:t>
            </a:r>
          </a:p>
          <a:p>
            <a:r>
              <a:rPr lang="en-US" sz="2400"/>
              <a:t>Agencies must engage in a good-faith interactive process and consider alternatives</a:t>
            </a:r>
          </a:p>
          <a:p>
            <a:r>
              <a:rPr lang="en-US" sz="2400"/>
              <a:t>Written decisions must include:</a:t>
            </a:r>
          </a:p>
          <a:p>
            <a:pPr lvl="1"/>
            <a:r>
              <a:rPr lang="en-US" sz="2000"/>
              <a:t>Outcome</a:t>
            </a:r>
          </a:p>
          <a:p>
            <a:pPr lvl="1"/>
            <a:r>
              <a:rPr lang="en-US" sz="2000"/>
              <a:t>Reason</a:t>
            </a:r>
          </a:p>
          <a:p>
            <a:pPr lvl="1"/>
            <a:r>
              <a:rPr lang="en-US" sz="2000"/>
              <a:t>Appeal rights</a:t>
            </a:r>
          </a:p>
          <a:p>
            <a:r>
              <a:rPr lang="en-US" sz="2400"/>
              <a:t>Appeal levels</a:t>
            </a:r>
          </a:p>
          <a:p>
            <a:pPr lvl="1"/>
            <a:r>
              <a:rPr lang="en-US" sz="2000"/>
              <a:t>Secretariat-level appeal (first level)</a:t>
            </a:r>
          </a:p>
          <a:p>
            <a:pPr lvl="1"/>
            <a:r>
              <a:rPr lang="en-US" sz="2000"/>
              <a:t>ODEO / Chief Diversity Officer (final level)</a:t>
            </a:r>
          </a:p>
        </p:txBody>
      </p:sp>
    </p:spTree>
    <p:extLst>
      <p:ext uri="{BB962C8B-B14F-4D97-AF65-F5344CB8AC3E}">
        <p14:creationId xmlns:p14="http://schemas.microsoft.com/office/powerpoint/2010/main" val="18319823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4">
      <a:dk1>
        <a:sysClr val="windowText" lastClr="000000"/>
      </a:dk1>
      <a:lt1>
        <a:sysClr val="window" lastClr="FFFFFF"/>
      </a:lt1>
      <a:dk2>
        <a:srgbClr val="8AAAC7"/>
      </a:dk2>
      <a:lt2>
        <a:srgbClr val="388557"/>
      </a:lt2>
      <a:accent1>
        <a:srgbClr val="388557"/>
      </a:accent1>
      <a:accent2>
        <a:srgbClr val="680A1D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14558F"/>
      </a:hlink>
      <a:folHlink>
        <a:srgbClr val="70707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 PowerPoint Template.potx  -  Compatibility Mode" id="{D7C0FE41-4933-4E27-9B2E-63FC39362C76}" vid="{3105D63A-5C3C-4B7C-9EE6-84C4D48F3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F14C0B91ED548AD0BD3D2D4704924" ma:contentTypeVersion="15" ma:contentTypeDescription="Create a new document." ma:contentTypeScope="" ma:versionID="06f65cc96ec46a525c2e7092a1d1338f">
  <xsd:schema xmlns:xsd="http://www.w3.org/2001/XMLSchema" xmlns:xs="http://www.w3.org/2001/XMLSchema" xmlns:p="http://schemas.microsoft.com/office/2006/metadata/properties" xmlns:ns2="7cdb7e35-829b-4b43-b10b-15bdaaea9263" xmlns:ns3="b72976aa-e7d9-498e-b08a-d3d9e47e4056" targetNamespace="http://schemas.microsoft.com/office/2006/metadata/properties" ma:root="true" ma:fieldsID="43ec5a23ef6c964650584a2b8d879a84" ns2:_="" ns3:_="">
    <xsd:import namespace="7cdb7e35-829b-4b43-b10b-15bdaaea9263"/>
    <xsd:import namespace="b72976aa-e7d9-498e-b08a-d3d9e47e4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7e35-829b-4b43-b10b-15bdaaea9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976aa-e7d9-498e-b08a-d3d9e47e4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e574c06-d9b5-4317-b734-9c7f35fcf3d1}" ma:internalName="TaxCatchAll" ma:showField="CatchAllData" ma:web="b72976aa-e7d9-498e-b08a-d3d9e47e4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2976aa-e7d9-498e-b08a-d3d9e47e4056" xsi:nil="true"/>
    <lcf76f155ced4ddcb4097134ff3c332f xmlns="7cdb7e35-829b-4b43-b10b-15bdaaea92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3751E-7DEA-47DD-BB71-4821D7ECEC1E}">
  <ds:schemaRefs>
    <ds:schemaRef ds:uri="7cdb7e35-829b-4b43-b10b-15bdaaea9263"/>
    <ds:schemaRef ds:uri="b72976aa-e7d9-498e-b08a-d3d9e47e40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dcmitype/"/>
    <ds:schemaRef ds:uri="7cdb7e35-829b-4b43-b10b-15bdaaea9263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72976aa-e7d9-498e-b08a-d3d9e47e40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 PowerPoint Template</Template>
  <TotalTime>0</TotalTime>
  <Words>955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Theme1</vt:lpstr>
      <vt:lpstr>State ADA Coordination</vt:lpstr>
      <vt:lpstr>Executive Order 592: Overview</vt:lpstr>
      <vt:lpstr>EO 592: Roles</vt:lpstr>
      <vt:lpstr>EO 592: MOD Responsibilities</vt:lpstr>
      <vt:lpstr>EO 592: Implementing Guidelines (1/2)</vt:lpstr>
      <vt:lpstr>EO 592: Implementing Guidelines (2/2)</vt:lpstr>
      <vt:lpstr>Reasonable Accommodation Capital Reserve Account (RACRA)</vt:lpstr>
      <vt:lpstr>Reasonable accommodation requests</vt:lpstr>
      <vt:lpstr>Evaluating RA requests</vt:lpstr>
      <vt:lpstr>Role of ADA Coordinators (1/2)</vt:lpstr>
      <vt:lpstr>Role of ADA Coordinators (2/2)</vt:lpstr>
      <vt:lpstr>ADA Coordinator appointment process</vt:lpstr>
      <vt:lpstr>ADA Coordinator training and approval</vt:lpstr>
      <vt:lpstr>Topics covered in required training</vt:lpstr>
      <vt:lpstr>Ongoing support from MOD</vt:lpstr>
      <vt:lpstr>AT/IT supports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Melikechi, Lilia (MOD)</dc:creator>
  <cp:lastModifiedBy>Gannett, Yukiko (EOTSS)</cp:lastModifiedBy>
  <cp:revision>10</cp:revision>
  <dcterms:created xsi:type="dcterms:W3CDTF">2025-12-04T19:53:35Z</dcterms:created>
  <dcterms:modified xsi:type="dcterms:W3CDTF">2025-12-10T21:25:39Z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0x01010098EF14C0B91ED548AD0BD3D2D4704924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