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sldIdLst>
    <p:sldId id="256" r:id="rId2"/>
    <p:sldId id="277" r:id="rId3"/>
    <p:sldId id="274" r:id="rId4"/>
    <p:sldId id="278" r:id="rId5"/>
    <p:sldId id="275" r:id="rId6"/>
    <p:sldId id="279" r:id="rId7"/>
    <p:sldId id="260" r:id="rId8"/>
    <p:sldId id="273" r:id="rId9"/>
    <p:sldId id="276" r:id="rId10"/>
    <p:sldId id="265" r:id="rId11"/>
    <p:sldId id="263" r:id="rId1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48" charset="-128"/>
        <a:cs typeface="+mn-cs"/>
      </a:defRPr>
    </a:lvl5pPr>
    <a:lvl6pPr marL="2286000" algn="l" defTabSz="914400" rtl="0" eaLnBrk="1" latinLnBrk="0" hangingPunct="1">
      <a:defRPr sz="2400" kern="1200">
        <a:solidFill>
          <a:schemeClr val="tx1"/>
        </a:solidFill>
        <a:latin typeface="Arial" charset="0"/>
        <a:ea typeface="ヒラギノ角ゴ Pro W3" pitchFamily="48" charset="-128"/>
        <a:cs typeface="+mn-cs"/>
      </a:defRPr>
    </a:lvl6pPr>
    <a:lvl7pPr marL="2743200" algn="l" defTabSz="914400" rtl="0" eaLnBrk="1" latinLnBrk="0" hangingPunct="1">
      <a:defRPr sz="2400" kern="1200">
        <a:solidFill>
          <a:schemeClr val="tx1"/>
        </a:solidFill>
        <a:latin typeface="Arial" charset="0"/>
        <a:ea typeface="ヒラギノ角ゴ Pro W3" pitchFamily="48" charset="-128"/>
        <a:cs typeface="+mn-cs"/>
      </a:defRPr>
    </a:lvl7pPr>
    <a:lvl8pPr marL="3200400" algn="l" defTabSz="914400" rtl="0" eaLnBrk="1" latinLnBrk="0" hangingPunct="1">
      <a:defRPr sz="2400" kern="1200">
        <a:solidFill>
          <a:schemeClr val="tx1"/>
        </a:solidFill>
        <a:latin typeface="Arial" charset="0"/>
        <a:ea typeface="ヒラギノ角ゴ Pro W3" pitchFamily="48" charset="-128"/>
        <a:cs typeface="+mn-cs"/>
      </a:defRPr>
    </a:lvl8pPr>
    <a:lvl9pPr marL="3657600" algn="l" defTabSz="914400" rtl="0" eaLnBrk="1" latinLnBrk="0" hangingPunct="1">
      <a:defRPr sz="2400" kern="1200">
        <a:solidFill>
          <a:schemeClr val="tx1"/>
        </a:solidFill>
        <a:latin typeface="Arial" charset="0"/>
        <a:ea typeface="ヒラギノ角ゴ Pro W3"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3039"/>
    <a:srgbClr val="BAC696"/>
    <a:srgbClr val="B19401"/>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0" autoAdjust="0"/>
    <p:restoredTop sz="90977" autoAdjust="0"/>
  </p:normalViewPr>
  <p:slideViewPr>
    <p:cSldViewPr>
      <p:cViewPr varScale="1">
        <p:scale>
          <a:sx n="100" d="100"/>
          <a:sy n="100" d="100"/>
        </p:scale>
        <p:origin x="-1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notesMaster" Target="notesMasters/notesMaster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972560" y="0"/>
            <a:ext cx="3037840" cy="46482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vl1pPr>
          </a:lstStyle>
          <a:p>
            <a:fld id="{F320301B-B559-4867-8FD3-7A286D62ADA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48"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48"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48"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48"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253073-8D9E-4BCB-9EC6-D6D7D6E35059}" type="slidenum">
              <a:rPr lang="en-US"/>
              <a:pPr/>
              <a:t>1</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1295400"/>
            <a:ext cx="7162800" cy="1143000"/>
          </a:xfrm>
        </p:spPr>
        <p:txBody>
          <a:bodyPr/>
          <a:lstStyle>
            <a:lvl1pPr>
              <a:defRPr sz="32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2514600"/>
            <a:ext cx="5486400" cy="1752600"/>
          </a:xfrm>
        </p:spPr>
        <p:txBody>
          <a:bodyPr/>
          <a:lstStyle>
            <a:lvl1pPr marL="0" indent="0">
              <a:buFont typeface="Wingdings" pitchFamily="48" charset="2"/>
              <a:buNone/>
              <a:defRPr sz="2000"/>
            </a:lvl1pPr>
          </a:lstStyle>
          <a:p>
            <a:r>
              <a:rPr lang="en-US" smtClean="0"/>
              <a:t>Click to edit Master subtitle style</a:t>
            </a:r>
            <a:endParaRPr lang="en-US"/>
          </a:p>
        </p:txBody>
      </p:sp>
      <p:sp>
        <p:nvSpPr>
          <p:cNvPr id="3078" name="Rectangle 6"/>
          <p:cNvSpPr>
            <a:spLocks noGrp="1" noChangeArrowheads="1"/>
          </p:cNvSpPr>
          <p:nvPr>
            <p:ph type="sldNum" sz="quarter" idx="4"/>
          </p:nvPr>
        </p:nvSpPr>
        <p:spPr/>
        <p:txBody>
          <a:bodyPr/>
          <a:lstStyle>
            <a:lvl1pPr>
              <a:defRPr/>
            </a:lvl1pPr>
          </a:lstStyle>
          <a:p>
            <a:fld id="{69E516BD-87B0-4593-BE10-FB8CCD3AD11F}" type="slidenum">
              <a:rPr lang="en-US"/>
              <a:pPr/>
              <a:t>‹#›</a:t>
            </a:fld>
            <a:endParaRPr lang="en-US"/>
          </a:p>
        </p:txBody>
      </p:sp>
      <p:pic>
        <p:nvPicPr>
          <p:cNvPr id="3080" name="Picture 8" descr="eec_final_outlines"/>
          <p:cNvPicPr>
            <a:picLocks noChangeAspect="1" noChangeArrowheads="1"/>
          </p:cNvPicPr>
          <p:nvPr/>
        </p:nvPicPr>
        <p:blipFill>
          <a:blip r:embed="rId2"/>
          <a:srcRect/>
          <a:stretch>
            <a:fillRect/>
          </a:stretch>
        </p:blipFill>
        <p:spPr bwMode="auto">
          <a:xfrm>
            <a:off x="1600200" y="5437188"/>
            <a:ext cx="4038600" cy="88741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768126F0-2547-4E21-8EE2-A6FC0B6FE06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228600"/>
            <a:ext cx="19050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228600"/>
            <a:ext cx="55626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0B5EAE6-3291-4ED7-BD1C-77D9156C591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0335EF6-9F61-4C8D-A8CF-E66126A71AA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BFEF4046-1F24-45A4-A9A2-9BBB5C76F45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524000"/>
            <a:ext cx="3352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C867F8AF-08DD-4F7B-8A32-4FE4EEE8990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959E7BDC-DBF7-4E23-A2A7-3814C81B48E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8F1775A8-B2E0-40BD-8725-A5F51BF6EC7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88CCF138-72F6-4E26-B508-5DB54E37CEA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31BC2F5-73B6-43AC-BDD0-109EDCB0299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3476FA7-D0ED-4E9E-BDC4-0EB0544FC8C8}" type="slidenum">
              <a:rPr lang="en-US"/>
              <a:pPr/>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png"/>
  <Relationship Id="rId14"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28600"/>
            <a:ext cx="7543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95400" y="1524000"/>
            <a:ext cx="6858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7" descr="EEC_mark"/>
          <p:cNvPicPr>
            <a:picLocks noChangeAspect="1" noChangeArrowheads="1"/>
          </p:cNvPicPr>
          <p:nvPr/>
        </p:nvPicPr>
        <p:blipFill>
          <a:blip r:embed="rId14"/>
          <a:srcRect/>
          <a:stretch>
            <a:fillRect/>
          </a:stretch>
        </p:blipFill>
        <p:spPr bwMode="auto">
          <a:xfrm>
            <a:off x="8077200" y="5867400"/>
            <a:ext cx="730250" cy="766763"/>
          </a:xfrm>
          <a:prstGeom prst="rect">
            <a:avLst/>
          </a:prstGeom>
          <a:noFill/>
        </p:spPr>
      </p:pic>
      <p:sp>
        <p:nvSpPr>
          <p:cNvPr id="1032" name="Rectangle 8"/>
          <p:cNvSpPr>
            <a:spLocks noGrp="1" noChangeArrowheads="1"/>
          </p:cNvSpPr>
          <p:nvPr>
            <p:ph type="sldNum" sz="quarter" idx="4"/>
          </p:nvPr>
        </p:nvSpPr>
        <p:spPr bwMode="auto">
          <a:xfrm>
            <a:off x="0" y="6400800"/>
            <a:ext cx="8382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fld id="{209D2769-D7F1-4231-987A-9F770C37331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2800" b="1">
          <a:solidFill>
            <a:schemeClr val="tx2"/>
          </a:solidFill>
          <a:latin typeface="+mj-lt"/>
          <a:ea typeface="+mj-ea"/>
          <a:cs typeface="+mj-cs"/>
        </a:defRPr>
      </a:lvl1pPr>
      <a:lvl2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2pPr>
      <a:lvl3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3pPr>
      <a:lvl4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4pPr>
      <a:lvl5pPr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5pPr>
      <a:lvl6pPr marL="4572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6pPr>
      <a:lvl7pPr marL="9144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7pPr>
      <a:lvl8pPr marL="13716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8pPr>
      <a:lvl9pPr marL="1828800" algn="l" rtl="0" eaLnBrk="1" fontAlgn="base" hangingPunct="1">
        <a:spcBef>
          <a:spcPct val="0"/>
        </a:spcBef>
        <a:spcAft>
          <a:spcPct val="0"/>
        </a:spcAft>
        <a:defRPr sz="2800" b="1">
          <a:solidFill>
            <a:schemeClr val="tx2"/>
          </a:solidFill>
          <a:latin typeface="Verdana" pitchFamily="48" charset="0"/>
          <a:ea typeface="ヒラギノ角ゴ Pro W3" pitchFamily="48" charset="-128"/>
        </a:defRPr>
      </a:lvl9pPr>
    </p:titleStyle>
    <p:bodyStyle>
      <a:lvl1pPr marL="342900" indent="-342900" algn="l" rtl="0" eaLnBrk="1" fontAlgn="base" hangingPunct="1">
        <a:spcBef>
          <a:spcPct val="20000"/>
        </a:spcBef>
        <a:spcAft>
          <a:spcPct val="0"/>
        </a:spcAft>
        <a:buClr>
          <a:srgbClr val="9E3039"/>
        </a:buClr>
        <a:buSzPct val="80000"/>
        <a:buFont typeface="Wingdings" pitchFamily="48" charset="2"/>
        <a:buChar char="l"/>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B19401"/>
        </a:buClr>
        <a:buSzPct val="80000"/>
        <a:buFont typeface="Wingdings" pitchFamily="48" charset="2"/>
        <a:buChar char="l"/>
        <a:defRPr sz="2400">
          <a:solidFill>
            <a:schemeClr val="tx1"/>
          </a:solidFill>
          <a:latin typeface="+mn-lt"/>
          <a:ea typeface="+mn-ea"/>
        </a:defRPr>
      </a:lvl2pPr>
      <a:lvl3pPr marL="1143000" indent="-228600" algn="l" rtl="0" eaLnBrk="1" fontAlgn="base" hangingPunct="1">
        <a:spcBef>
          <a:spcPct val="20000"/>
        </a:spcBef>
        <a:spcAft>
          <a:spcPct val="0"/>
        </a:spcAft>
        <a:buClr>
          <a:schemeClr val="tx1"/>
        </a:buClr>
        <a:buFont typeface="Times" pitchFamily="48" charset="0"/>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Times" pitchFamily="48"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hyperlink" TargetMode="External" Target="http://www.google.com/imgres?q=preschool+learning&amp;hl=en&amp;rls=com.microsoft:en-us:IE-SearchBox&amp;rlz=1I7GGLD_en&amp;biw=1280&amp;bih=841&amp;tbm=isch&amp;tbnid=ibo7xEIx2VIoHM:&amp;imgrefurl=http://www.harvestchristian.info/pages.asp?pageid=26242&amp;docid=4KKlE2da2Vf6vM&amp;w=640&amp;h=427&amp;ei=6viNTsLNIqni0QH7-Y3-Dg&amp;zoom=1"/>
  <Relationship Id="rId4" Type="http://schemas.openxmlformats.org/officeDocument/2006/relationships/image" Target="../media/image4.jpeg"/>
  <Relationship Id="rId5" Type="http://schemas.openxmlformats.org/officeDocument/2006/relationships/image" Target="../media/image5.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1.jpeg"/>
  <Relationship Id="rId3" Type="http://schemas.openxmlformats.org/officeDocument/2006/relationships/image" Target="../media/image12.pn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3.jpeg"/>
  <Relationship Id="rId3" Type="http://schemas.openxmlformats.org/officeDocument/2006/relationships/image" Target="../media/image14.jpeg"/>
  <Relationship Id="rId4" Type="http://schemas.openxmlformats.org/officeDocument/2006/relationships/image" Target="../media/image10.pn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7.pn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8.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9.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0.pn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524000" y="1905000"/>
            <a:ext cx="5486400" cy="1752600"/>
          </a:xfrm>
          <a:ln w="57150"/>
        </p:spPr>
        <p:style>
          <a:lnRef idx="3">
            <a:schemeClr val="lt1"/>
          </a:lnRef>
          <a:fillRef idx="1">
            <a:schemeClr val="dk1"/>
          </a:fillRef>
          <a:effectRef idx="1">
            <a:schemeClr val="dk1"/>
          </a:effectRef>
          <a:fontRef idx="minor">
            <a:schemeClr val="lt1"/>
          </a:fontRef>
        </p:style>
        <p:txBody>
          <a:bodyPr/>
          <a:lstStyle/>
          <a:p>
            <a:r>
              <a:rPr lang="en-US" sz="2400" b="1" dirty="0" smtClean="0">
                <a:latin typeface="Calibri" pitchFamily="34" charset="0"/>
              </a:rPr>
              <a:t>STEM Innovative Curriculum in Preschool Programs </a:t>
            </a:r>
          </a:p>
          <a:p>
            <a:r>
              <a:rPr lang="en-US" sz="2400" b="1" dirty="0" smtClean="0">
                <a:latin typeface="Calibri" pitchFamily="34" charset="0"/>
              </a:rPr>
              <a:t>Competitive Grant Initiative  </a:t>
            </a:r>
            <a:endParaRPr lang="en-US" sz="2400" b="1" dirty="0">
              <a:latin typeface="Calibri" pitchFamily="34" charset="0"/>
            </a:endParaRPr>
          </a:p>
        </p:txBody>
      </p:sp>
      <p:pic>
        <p:nvPicPr>
          <p:cNvPr id="7" name="rg_hi" descr="http://t3.gstatic.com/images?q=tbn:ANd9GcTbO-3X-P01LFI-xk9xqEBA8P08rr6NuFryjAskUs-puBRknsFI">
            <a:hlinkClick r:id="rId3"/>
          </p:cNvPr>
          <p:cNvPicPr>
            <a:picLocks noChangeAspect="1" noChangeArrowheads="1"/>
          </p:cNvPicPr>
          <p:nvPr/>
        </p:nvPicPr>
        <p:blipFill>
          <a:blip r:embed="rId4"/>
          <a:srcRect/>
          <a:stretch>
            <a:fillRect/>
          </a:stretch>
        </p:blipFill>
        <p:spPr bwMode="auto">
          <a:xfrm>
            <a:off x="3504784" y="3276600"/>
            <a:ext cx="2977212" cy="1981200"/>
          </a:xfrm>
          <a:prstGeom prst="rect">
            <a:avLst/>
          </a:prstGeom>
          <a:solidFill>
            <a:schemeClr val="tx1"/>
          </a:solidFill>
          <a:ln w="57150">
            <a:solidFill>
              <a:srgbClr val="9E3039"/>
            </a:solidFill>
            <a:miter lim="800000"/>
            <a:headEnd/>
            <a:tailEnd/>
          </a:ln>
        </p:spPr>
      </p:pic>
      <p:sp>
        <p:nvSpPr>
          <p:cNvPr id="6" name="Rectangle 6"/>
          <p:cNvSpPr>
            <a:spLocks noGrp="1" noChangeArrowheads="1"/>
          </p:cNvSpPr>
          <p:nvPr>
            <p:ph type="sldNum" sz="quarter" idx="4"/>
          </p:nvPr>
        </p:nvSpPr>
        <p:spPr/>
        <p:txBody>
          <a:bodyPr/>
          <a:lstStyle/>
          <a:p>
            <a:fld id="{5EA6CB06-113A-4FF5-89CE-430768AC5D65}" type="slidenum">
              <a:rPr lang="en-US"/>
              <a:pPr/>
              <a:t>1</a:t>
            </a:fld>
            <a:endParaRPr lang="en-US"/>
          </a:p>
        </p:txBody>
      </p:sp>
      <p:sp>
        <p:nvSpPr>
          <p:cNvPr id="2050" name="Rectangle 2"/>
          <p:cNvSpPr>
            <a:spLocks noGrp="1" noChangeArrowheads="1"/>
          </p:cNvSpPr>
          <p:nvPr>
            <p:ph type="ctrTitle"/>
          </p:nvPr>
        </p:nvSpPr>
        <p:spPr>
          <a:xfrm>
            <a:off x="762000" y="838200"/>
            <a:ext cx="8153400" cy="1143000"/>
          </a:xfrm>
        </p:spPr>
        <p:txBody>
          <a:bodyPr/>
          <a:lstStyle/>
          <a:p>
            <a:pPr algn="ctr"/>
            <a:r>
              <a:rPr lang="en-US" sz="2400" dirty="0" smtClean="0">
                <a:latin typeface="Calibri" pitchFamily="34" charset="0"/>
              </a:rPr>
              <a:t>Department of Early Education and Care Board Meeting </a:t>
            </a:r>
            <a:r>
              <a:rPr lang="en-US" sz="2800" dirty="0" smtClean="0">
                <a:latin typeface="Calibri" pitchFamily="34" charset="0"/>
              </a:rPr>
              <a:t/>
            </a:r>
            <a:br>
              <a:rPr lang="en-US" sz="2800" dirty="0" smtClean="0">
                <a:latin typeface="Calibri" pitchFamily="34" charset="0"/>
              </a:rPr>
            </a:br>
            <a:r>
              <a:rPr lang="en-US" sz="2400" b="0" dirty="0" smtClean="0">
                <a:latin typeface="Calibri" pitchFamily="34" charset="0"/>
              </a:rPr>
              <a:t>September 10, 2013</a:t>
            </a:r>
            <a:endParaRPr lang="en-US" sz="2400" b="0" dirty="0">
              <a:latin typeface="Calibri" pitchFamily="34" charset="0"/>
            </a:endParaRPr>
          </a:p>
        </p:txBody>
      </p:sp>
      <p:sp>
        <p:nvSpPr>
          <p:cNvPr id="2053" name="Text Box 5"/>
          <p:cNvSpPr txBox="1">
            <a:spLocks noChangeArrowheads="1"/>
          </p:cNvSpPr>
          <p:nvPr/>
        </p:nvSpPr>
        <p:spPr bwMode="auto">
          <a:xfrm>
            <a:off x="1371600" y="1295400"/>
            <a:ext cx="7162800" cy="457200"/>
          </a:xfrm>
          <a:prstGeom prst="rect">
            <a:avLst/>
          </a:prstGeom>
          <a:noFill/>
          <a:ln w="9525">
            <a:noFill/>
            <a:miter lim="800000"/>
            <a:headEnd/>
            <a:tailEnd/>
          </a:ln>
        </p:spPr>
        <p:txBody>
          <a:bodyPr>
            <a:spAutoFit/>
          </a:bodyPr>
          <a:lstStyle/>
          <a:p>
            <a:pPr>
              <a:spcBef>
                <a:spcPct val="50000"/>
              </a:spcBef>
            </a:pPr>
            <a:endParaRPr lang="en-US"/>
          </a:p>
        </p:txBody>
      </p:sp>
      <p:sp>
        <p:nvSpPr>
          <p:cNvPr id="2054" name="Rectangle 6"/>
          <p:cNvSpPr>
            <a:spLocks noChangeArrowheads="1"/>
          </p:cNvSpPr>
          <p:nvPr/>
        </p:nvSpPr>
        <p:spPr bwMode="auto">
          <a:xfrm>
            <a:off x="3857625" y="5645150"/>
            <a:ext cx="184150" cy="457200"/>
          </a:xfrm>
          <a:prstGeom prst="rect">
            <a:avLst/>
          </a:prstGeom>
          <a:noFill/>
          <a:ln w="9525">
            <a:noFill/>
            <a:miter lim="800000"/>
            <a:headEnd/>
            <a:tailEnd/>
          </a:ln>
        </p:spPr>
        <p:txBody>
          <a:bodyPr wrap="none">
            <a:spAutoFit/>
          </a:bodyPr>
          <a:lstStyle/>
          <a:p>
            <a:endParaRPr lang="en-US"/>
          </a:p>
        </p:txBody>
      </p:sp>
      <p:pic>
        <p:nvPicPr>
          <p:cNvPr id="8" name="Picture 2"/>
          <p:cNvPicPr>
            <a:picLocks noChangeAspect="1" noChangeArrowheads="1"/>
          </p:cNvPicPr>
          <p:nvPr/>
        </p:nvPicPr>
        <p:blipFill>
          <a:blip r:embed="rId5"/>
          <a:srcRect/>
          <a:stretch>
            <a:fillRect/>
          </a:stretch>
        </p:blipFill>
        <p:spPr bwMode="auto">
          <a:xfrm>
            <a:off x="6705600" y="2209800"/>
            <a:ext cx="1906587" cy="3841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Process Timeline</a:t>
            </a:r>
            <a:endParaRPr lang="en-US" sz="3600" dirty="0">
              <a:latin typeface="Calibri" pitchFamily="34" charset="0"/>
            </a:endParaRPr>
          </a:p>
        </p:txBody>
      </p:sp>
      <p:sp>
        <p:nvSpPr>
          <p:cNvPr id="3" name="Content Placeholder 2"/>
          <p:cNvSpPr>
            <a:spLocks noGrp="1"/>
          </p:cNvSpPr>
          <p:nvPr>
            <p:ph idx="1"/>
          </p:nvPr>
        </p:nvSpPr>
        <p:spPr>
          <a:xfrm>
            <a:off x="1295400" y="1219200"/>
            <a:ext cx="6858000" cy="4495800"/>
          </a:xfrm>
        </p:spPr>
        <p:style>
          <a:lnRef idx="1">
            <a:schemeClr val="dk1"/>
          </a:lnRef>
          <a:fillRef idx="2">
            <a:schemeClr val="dk1"/>
          </a:fillRef>
          <a:effectRef idx="1">
            <a:schemeClr val="dk1"/>
          </a:effectRef>
          <a:fontRef idx="minor">
            <a:schemeClr val="dk1"/>
          </a:fontRef>
        </p:style>
        <p:txBody>
          <a:bodyPr/>
          <a:lstStyle/>
          <a:p>
            <a:r>
              <a:rPr lang="en-US" dirty="0" smtClean="0">
                <a:solidFill>
                  <a:schemeClr val="tx1"/>
                </a:solidFill>
              </a:rPr>
              <a:t>Post request for grant proposals: end of September 2013;</a:t>
            </a:r>
          </a:p>
          <a:p>
            <a:r>
              <a:rPr lang="en-US" dirty="0" smtClean="0">
                <a:solidFill>
                  <a:schemeClr val="tx1"/>
                </a:solidFill>
              </a:rPr>
              <a:t>Deadline for response: mid- October  2013;</a:t>
            </a:r>
          </a:p>
          <a:p>
            <a:r>
              <a:rPr lang="en-US" dirty="0" smtClean="0">
                <a:solidFill>
                  <a:schemeClr val="tx1"/>
                </a:solidFill>
              </a:rPr>
              <a:t>Award grants: by mid-November 2013; and</a:t>
            </a:r>
          </a:p>
          <a:p>
            <a:r>
              <a:rPr lang="en-US" dirty="0" smtClean="0">
                <a:solidFill>
                  <a:schemeClr val="tx1"/>
                </a:solidFill>
              </a:rPr>
              <a:t>Grants will run until August 31</a:t>
            </a:r>
            <a:r>
              <a:rPr lang="en-US" baseline="30000" dirty="0" smtClean="0">
                <a:solidFill>
                  <a:schemeClr val="tx1"/>
                </a:solidFill>
              </a:rPr>
              <a:t>st</a:t>
            </a:r>
            <a:r>
              <a:rPr lang="en-US" dirty="0" smtClean="0">
                <a:solidFill>
                  <a:schemeClr val="tx1"/>
                </a:solidFill>
              </a:rPr>
              <a:t> 2014.</a:t>
            </a:r>
          </a:p>
        </p:txBody>
      </p:sp>
      <p:sp>
        <p:nvSpPr>
          <p:cNvPr id="4" name="Slide Number Placeholder 3"/>
          <p:cNvSpPr>
            <a:spLocks noGrp="1"/>
          </p:cNvSpPr>
          <p:nvPr>
            <p:ph type="sldNum" sz="quarter" idx="10"/>
          </p:nvPr>
        </p:nvSpPr>
        <p:spPr/>
        <p:txBody>
          <a:bodyPr/>
          <a:lstStyle/>
          <a:p>
            <a:fld id="{B0335EF6-9F61-4C8D-A8CF-E66126A71AA6}" type="slidenum">
              <a:rPr lang="en-US" smtClean="0"/>
              <a:pPr/>
              <a:t>10</a:t>
            </a:fld>
            <a:endParaRPr lang="en-US"/>
          </a:p>
        </p:txBody>
      </p:sp>
      <p:pic>
        <p:nvPicPr>
          <p:cNvPr id="5" name="Picture 6"/>
          <p:cNvPicPr>
            <a:picLocks noChangeAspect="1" noChangeArrowheads="1"/>
          </p:cNvPicPr>
          <p:nvPr/>
        </p:nvPicPr>
        <p:blipFill>
          <a:blip r:embed="rId2"/>
          <a:srcRect/>
          <a:stretch>
            <a:fillRect/>
          </a:stretch>
        </p:blipFill>
        <p:spPr bwMode="auto">
          <a:xfrm>
            <a:off x="3733800" y="4495800"/>
            <a:ext cx="3887529" cy="1935328"/>
          </a:xfrm>
          <a:prstGeom prst="rect">
            <a:avLst/>
          </a:prstGeom>
          <a:noFill/>
          <a:ln w="12700">
            <a:solidFill>
              <a:schemeClr val="tx2"/>
            </a:solidFill>
            <a:miter lim="800000"/>
            <a:headEnd/>
            <a:tailEnd/>
          </a:ln>
        </p:spPr>
      </p:pic>
      <p:pic>
        <p:nvPicPr>
          <p:cNvPr id="6" name="Picture 2"/>
          <p:cNvPicPr>
            <a:picLocks noChangeAspect="1" noChangeArrowheads="1"/>
          </p:cNvPicPr>
          <p:nvPr/>
        </p:nvPicPr>
        <p:blipFill>
          <a:blip r:embed="rId3" cstate="print"/>
          <a:srcRect/>
          <a:stretch>
            <a:fillRect/>
          </a:stretch>
        </p:blipFill>
        <p:spPr bwMode="auto">
          <a:xfrm>
            <a:off x="7924800" y="381000"/>
            <a:ext cx="1021048"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Wrap-up</a:t>
            </a:r>
            <a:endParaRPr lang="en-US" sz="3600" dirty="0">
              <a:latin typeface="Calibri" pitchFamily="34" charset="0"/>
            </a:endParaRPr>
          </a:p>
        </p:txBody>
      </p:sp>
      <p:sp>
        <p:nvSpPr>
          <p:cNvPr id="3" name="Content Placeholder 2"/>
          <p:cNvSpPr>
            <a:spLocks noGrp="1"/>
          </p:cNvSpPr>
          <p:nvPr>
            <p:ph idx="1"/>
          </p:nvPr>
        </p:nvSpPr>
        <p:spPr>
          <a:xfrm>
            <a:off x="1295400" y="1524000"/>
            <a:ext cx="6858000" cy="4800600"/>
          </a:xfrm>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latin typeface="Calibri" pitchFamily="34" charset="0"/>
              </a:rPr>
              <a:t>Questions and or comments; </a:t>
            </a:r>
          </a:p>
          <a:p>
            <a:r>
              <a:rPr lang="en-US" dirty="0" smtClean="0">
                <a:latin typeface="Calibri" pitchFamily="34" charset="0"/>
              </a:rPr>
              <a:t>Thank you for your time and attention.</a:t>
            </a:r>
          </a:p>
          <a:p>
            <a:pPr>
              <a:buNone/>
            </a:pPr>
            <a:endParaRPr lang="en-US" dirty="0"/>
          </a:p>
        </p:txBody>
      </p:sp>
      <p:sp>
        <p:nvSpPr>
          <p:cNvPr id="4" name="Slide Number Placeholder 3"/>
          <p:cNvSpPr>
            <a:spLocks noGrp="1"/>
          </p:cNvSpPr>
          <p:nvPr>
            <p:ph type="sldNum" sz="quarter" idx="10"/>
          </p:nvPr>
        </p:nvSpPr>
        <p:spPr/>
        <p:txBody>
          <a:bodyPr/>
          <a:lstStyle/>
          <a:p>
            <a:fld id="{B0335EF6-9F61-4C8D-A8CF-E66126A71AA6}" type="slidenum">
              <a:rPr lang="en-US" smtClean="0"/>
              <a:pPr/>
              <a:t>11</a:t>
            </a:fld>
            <a:endParaRPr lang="en-US"/>
          </a:p>
        </p:txBody>
      </p:sp>
      <p:pic>
        <p:nvPicPr>
          <p:cNvPr id="5" name="Picture 18" descr="http://img.ehowcdn.com/article-new/ehow/images/a08/86/9s/chemical-engineering-projects-kids-800x800.jpg"/>
          <p:cNvPicPr>
            <a:picLocks noChangeAspect="1" noChangeArrowheads="1"/>
          </p:cNvPicPr>
          <p:nvPr/>
        </p:nvPicPr>
        <p:blipFill>
          <a:blip r:embed="rId2"/>
          <a:srcRect/>
          <a:stretch>
            <a:fillRect/>
          </a:stretch>
        </p:blipFill>
        <p:spPr bwMode="auto">
          <a:xfrm>
            <a:off x="1371600" y="2819400"/>
            <a:ext cx="2828925" cy="2857500"/>
          </a:xfrm>
          <a:prstGeom prst="rect">
            <a:avLst/>
          </a:prstGeom>
          <a:solidFill>
            <a:schemeClr val="tx1"/>
          </a:solidFill>
          <a:ln w="9525">
            <a:solidFill>
              <a:schemeClr val="tx1"/>
            </a:solidFill>
            <a:miter lim="800000"/>
            <a:headEnd/>
            <a:tailEnd/>
          </a:ln>
        </p:spPr>
      </p:pic>
      <p:pic>
        <p:nvPicPr>
          <p:cNvPr id="6" name="Picture 20" descr="http://delawareracetothetop.com/wp-content/uploads/2010/11/Elementary-Engineering_92603981-300x190.jpg"/>
          <p:cNvPicPr>
            <a:picLocks noChangeAspect="1" noChangeArrowheads="1"/>
          </p:cNvPicPr>
          <p:nvPr/>
        </p:nvPicPr>
        <p:blipFill>
          <a:blip r:embed="rId3"/>
          <a:srcRect/>
          <a:stretch>
            <a:fillRect/>
          </a:stretch>
        </p:blipFill>
        <p:spPr bwMode="auto">
          <a:xfrm>
            <a:off x="4343400" y="3200400"/>
            <a:ext cx="3657600" cy="2398713"/>
          </a:xfrm>
          <a:prstGeom prst="rect">
            <a:avLst/>
          </a:prstGeom>
          <a:solidFill>
            <a:schemeClr val="tx2"/>
          </a:solidFill>
          <a:ln w="9525">
            <a:solidFill>
              <a:schemeClr val="tx1"/>
            </a:solidFill>
            <a:miter lim="800000"/>
            <a:headEnd/>
            <a:tailEnd/>
          </a:ln>
        </p:spPr>
      </p:pic>
      <p:pic>
        <p:nvPicPr>
          <p:cNvPr id="7" name="Picture 2"/>
          <p:cNvPicPr>
            <a:picLocks noChangeAspect="1" noChangeArrowheads="1"/>
          </p:cNvPicPr>
          <p:nvPr/>
        </p:nvPicPr>
        <p:blipFill>
          <a:blip r:embed="rId4" cstate="print"/>
          <a:srcRect/>
          <a:stretch>
            <a:fillRect/>
          </a:stretch>
        </p:blipFill>
        <p:spPr bwMode="auto">
          <a:xfrm>
            <a:off x="7665620" y="2971800"/>
            <a:ext cx="1255901"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8001000" cy="990600"/>
          </a:xfrm>
        </p:spPr>
        <p:txBody>
          <a:bodyPr/>
          <a:lstStyle/>
          <a:p>
            <a:pPr algn="ctr"/>
            <a:r>
              <a:rPr lang="en-US" dirty="0" smtClean="0">
                <a:latin typeface="Calibri" pitchFamily="34" charset="0"/>
              </a:rPr>
              <a:t>Science,Technology,Engineering&amp;Mathermatics</a:t>
            </a:r>
            <a:br>
              <a:rPr lang="en-US" dirty="0" smtClean="0">
                <a:latin typeface="Calibri" pitchFamily="34" charset="0"/>
              </a:rPr>
            </a:br>
            <a:endParaRPr lang="en-US" dirty="0">
              <a:latin typeface="Calibri" pitchFamily="34" charset="0"/>
            </a:endParaRPr>
          </a:p>
        </p:txBody>
      </p:sp>
      <p:sp>
        <p:nvSpPr>
          <p:cNvPr id="3" name="Content Placeholder 2"/>
          <p:cNvSpPr>
            <a:spLocks noGrp="1"/>
          </p:cNvSpPr>
          <p:nvPr>
            <p:ph idx="1"/>
          </p:nvPr>
        </p:nvSpPr>
        <p:spPr>
          <a:xfrm>
            <a:off x="1066800" y="1143000"/>
            <a:ext cx="7086600" cy="4876800"/>
          </a:xfrm>
        </p:spPr>
        <p:style>
          <a:lnRef idx="1">
            <a:schemeClr val="dk1"/>
          </a:lnRef>
          <a:fillRef idx="2">
            <a:schemeClr val="dk1"/>
          </a:fillRef>
          <a:effectRef idx="1">
            <a:schemeClr val="dk1"/>
          </a:effectRef>
          <a:fontRef idx="minor">
            <a:schemeClr val="dk1"/>
          </a:fontRef>
        </p:style>
        <p:txBody>
          <a:bodyPr/>
          <a:lstStyle/>
          <a:p>
            <a:r>
              <a:rPr lang="en-US" dirty="0" smtClean="0">
                <a:latin typeface="Calibri" pitchFamily="34" charset="0"/>
              </a:rPr>
              <a:t>Is one of Governor Patrick’s major state initiatives;  </a:t>
            </a:r>
          </a:p>
          <a:p>
            <a:r>
              <a:rPr lang="en-US" dirty="0" smtClean="0">
                <a:latin typeface="Calibri" pitchFamily="34" charset="0"/>
              </a:rPr>
              <a:t>Is a national priority for the United States and;</a:t>
            </a:r>
          </a:p>
          <a:p>
            <a:r>
              <a:rPr lang="en-US" dirty="0" smtClean="0">
                <a:latin typeface="Calibri" pitchFamily="34" charset="0"/>
              </a:rPr>
              <a:t>Is an economic growth and future workforce priority.</a:t>
            </a:r>
          </a:p>
          <a:p>
            <a:pPr>
              <a:buNone/>
            </a:pPr>
            <a:r>
              <a:rPr lang="en-US" b="1" u="sng" dirty="0" smtClean="0">
                <a:latin typeface="Calibri" pitchFamily="34" charset="0"/>
              </a:rPr>
              <a:t>For every preschooler in Massachusetts STEM Education matters-</a:t>
            </a:r>
            <a:endParaRPr lang="en-US" dirty="0" smtClean="0">
              <a:latin typeface="Calibri" pitchFamily="34" charset="0"/>
            </a:endParaRPr>
          </a:p>
          <a:p>
            <a:r>
              <a:rPr lang="en-US" dirty="0" smtClean="0">
                <a:latin typeface="Calibri" pitchFamily="34" charset="0"/>
              </a:rPr>
              <a:t>An early introduction to a purposeful STEM education &amp; planned skill development can help  to decide a child’s lifelong passion and career pathway for  future success. </a:t>
            </a:r>
          </a:p>
        </p:txBody>
      </p:sp>
      <p:sp>
        <p:nvSpPr>
          <p:cNvPr id="4" name="Slide Number Placeholder 3"/>
          <p:cNvSpPr>
            <a:spLocks noGrp="1"/>
          </p:cNvSpPr>
          <p:nvPr>
            <p:ph type="sldNum" sz="quarter" idx="10"/>
          </p:nvPr>
        </p:nvSpPr>
        <p:spPr/>
        <p:txBody>
          <a:bodyPr/>
          <a:lstStyle/>
          <a:p>
            <a:fld id="{B0335EF6-9F61-4C8D-A8CF-E66126A71AA6}" type="slidenum">
              <a:rPr lang="en-US" smtClean="0"/>
              <a:pPr/>
              <a:t>2</a:t>
            </a:fld>
            <a:endParaRPr lang="en-US"/>
          </a:p>
        </p:txBody>
      </p:sp>
      <p:pic>
        <p:nvPicPr>
          <p:cNvPr id="5" name="Picture 2"/>
          <p:cNvPicPr>
            <a:picLocks noChangeAspect="1" noChangeArrowheads="1"/>
          </p:cNvPicPr>
          <p:nvPr/>
        </p:nvPicPr>
        <p:blipFill>
          <a:blip r:embed="rId2" cstate="print"/>
          <a:srcRect/>
          <a:stretch>
            <a:fillRect/>
          </a:stretch>
        </p:blipFill>
        <p:spPr bwMode="auto">
          <a:xfrm>
            <a:off x="7924800" y="4343400"/>
            <a:ext cx="847722" cy="1708149"/>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Background Information </a:t>
            </a:r>
            <a:endParaRPr lang="en-US" sz="3600" dirty="0"/>
          </a:p>
        </p:txBody>
      </p:sp>
      <p:sp>
        <p:nvSpPr>
          <p:cNvPr id="3" name="Content Placeholder 2"/>
          <p:cNvSpPr>
            <a:spLocks noGrp="1"/>
          </p:cNvSpPr>
          <p:nvPr>
            <p:ph idx="1"/>
          </p:nvPr>
        </p:nvSpPr>
        <p:spPr>
          <a:xfrm>
            <a:off x="1295400" y="1295400"/>
            <a:ext cx="6858000" cy="4495800"/>
          </a:xfrm>
        </p:spPr>
        <p:style>
          <a:lnRef idx="1">
            <a:schemeClr val="dk1"/>
          </a:lnRef>
          <a:fillRef idx="2">
            <a:schemeClr val="dk1"/>
          </a:fillRef>
          <a:effectRef idx="1">
            <a:schemeClr val="dk1"/>
          </a:effectRef>
          <a:fontRef idx="minor">
            <a:schemeClr val="dk1"/>
          </a:fontRef>
        </p:style>
        <p:txBody>
          <a:bodyPr/>
          <a:lstStyle/>
          <a:p>
            <a:r>
              <a:rPr lang="en-US" sz="1600" dirty="0" smtClean="0">
                <a:latin typeface="Calibri" pitchFamily="34" charset="0"/>
              </a:rPr>
              <a:t>According to the U.S. Commerce Department, STEM occupations are projected to grow by 17 percent, compared to 9.8 percent growth for other occupations, throughout the next decade. In addition, STEM workers earn, on average, 26 percent more and are less likely to experience joblessness. </a:t>
            </a:r>
            <a:r>
              <a:rPr lang="en-US" sz="900" dirty="0" smtClean="0">
                <a:latin typeface="Calibri" pitchFamily="34" charset="0"/>
              </a:rPr>
              <a:t>1</a:t>
            </a:r>
          </a:p>
          <a:p>
            <a:r>
              <a:rPr lang="en-US" sz="1600" dirty="0" smtClean="0">
                <a:latin typeface="Calibri" pitchFamily="34" charset="0"/>
              </a:rPr>
              <a:t>In the Massachusetts State STEM Plan 2.0- Goal 1 of the plan focuses on increasing student interest in STEM – The work we do at EEC uniquely positions us to be able to be very effective at that with this initiative and in alignment with other projects we are currently working on.  </a:t>
            </a:r>
          </a:p>
          <a:p>
            <a:r>
              <a:rPr lang="en-US" sz="1600" dirty="0" smtClean="0">
                <a:latin typeface="Calibri" pitchFamily="34" charset="0"/>
              </a:rPr>
              <a:t>Senate President Therese Murray said the following: “It is important that we emphasize STEM education from the early beginnings, STEM careers drive our nation’s innovation and competitiveness and a solid foundation in math and science programs will give our children a strong start in life. Our future relies on new ideas, new companies and new industries and, by prioritizing these innovations in our curriculums, Massachusetts will continue to lead the nation in overall achievement, and the world in math and science.”</a:t>
            </a:r>
          </a:p>
          <a:p>
            <a:endParaRPr lang="en-US" sz="1600" dirty="0" smtClean="0">
              <a:latin typeface="Calibri" pitchFamily="34" charset="0"/>
            </a:endParaRPr>
          </a:p>
          <a:p>
            <a:pPr>
              <a:buNone/>
            </a:pPr>
            <a:endParaRPr lang="en-US" sz="1600" dirty="0">
              <a:latin typeface="Calibri" pitchFamily="34" charset="0"/>
            </a:endParaRPr>
          </a:p>
        </p:txBody>
      </p:sp>
      <p:sp>
        <p:nvSpPr>
          <p:cNvPr id="4" name="Slide Number Placeholder 3"/>
          <p:cNvSpPr>
            <a:spLocks noGrp="1"/>
          </p:cNvSpPr>
          <p:nvPr>
            <p:ph type="sldNum" sz="quarter" idx="10"/>
          </p:nvPr>
        </p:nvSpPr>
        <p:spPr/>
        <p:txBody>
          <a:bodyPr/>
          <a:lstStyle/>
          <a:p>
            <a:fld id="{B0335EF6-9F61-4C8D-A8CF-E66126A71AA6}" type="slidenum">
              <a:rPr lang="en-US" smtClean="0"/>
              <a:pPr/>
              <a:t>3</a:t>
            </a:fld>
            <a:endParaRPr lang="en-US"/>
          </a:p>
        </p:txBody>
      </p:sp>
      <p:sp>
        <p:nvSpPr>
          <p:cNvPr id="5" name="TextBox 4"/>
          <p:cNvSpPr txBox="1"/>
          <p:nvPr/>
        </p:nvSpPr>
        <p:spPr>
          <a:xfrm>
            <a:off x="1600200" y="6096000"/>
            <a:ext cx="4642618" cy="253916"/>
          </a:xfrm>
          <a:prstGeom prst="rect">
            <a:avLst/>
          </a:prstGeom>
          <a:noFill/>
        </p:spPr>
        <p:txBody>
          <a:bodyPr wrap="none" rtlCol="0">
            <a:spAutoFit/>
          </a:bodyPr>
          <a:lstStyle/>
          <a:p>
            <a:r>
              <a:rPr lang="en-US" sz="1050" dirty="0" smtClean="0">
                <a:latin typeface="Calibri" pitchFamily="34" charset="0"/>
              </a:rPr>
              <a:t>1.From press release issued by Senate President Murray’s  Office on May 24,2013 </a:t>
            </a:r>
            <a:endParaRPr lang="en-US" sz="1050" dirty="0">
              <a:latin typeface="Calibri" pitchFamily="34" charset="0"/>
            </a:endParaRPr>
          </a:p>
        </p:txBody>
      </p:sp>
      <p:pic>
        <p:nvPicPr>
          <p:cNvPr id="7" name="Picture 2"/>
          <p:cNvPicPr>
            <a:picLocks noChangeAspect="1" noChangeArrowheads="1"/>
          </p:cNvPicPr>
          <p:nvPr/>
        </p:nvPicPr>
        <p:blipFill>
          <a:blip r:embed="rId2" cstate="print"/>
          <a:srcRect/>
          <a:stretch>
            <a:fillRect/>
          </a:stretch>
        </p:blipFill>
        <p:spPr bwMode="auto">
          <a:xfrm>
            <a:off x="8001000" y="4343400"/>
            <a:ext cx="847722" cy="17081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 and EEC</a:t>
            </a:r>
            <a:endParaRPr lang="en-US" dirty="0"/>
          </a:p>
        </p:txBody>
      </p:sp>
      <p:sp>
        <p:nvSpPr>
          <p:cNvPr id="3" name="Content Placeholder 2"/>
          <p:cNvSpPr>
            <a:spLocks noGrp="1"/>
          </p:cNvSpPr>
          <p:nvPr>
            <p:ph idx="1"/>
          </p:nvPr>
        </p:nvSpPr>
        <p:spPr>
          <a:xfrm>
            <a:off x="1066800" y="1219200"/>
            <a:ext cx="7010400" cy="4876800"/>
          </a:xfrm>
        </p:spPr>
        <p:style>
          <a:lnRef idx="1">
            <a:schemeClr val="dk1"/>
          </a:lnRef>
          <a:fillRef idx="2">
            <a:schemeClr val="dk1"/>
          </a:fillRef>
          <a:effectRef idx="1">
            <a:schemeClr val="dk1"/>
          </a:effectRef>
          <a:fontRef idx="minor">
            <a:schemeClr val="dk1"/>
          </a:fontRef>
        </p:style>
        <p:txBody>
          <a:bodyPr/>
          <a:lstStyle/>
          <a:p>
            <a:r>
              <a:rPr lang="en-US" sz="2000" dirty="0" smtClean="0"/>
              <a:t>EEC continues to work hard to lead the field in early STEM education resources, we continue  to bring more tools to early STEM education; </a:t>
            </a:r>
          </a:p>
          <a:p>
            <a:r>
              <a:rPr lang="en-US" sz="2000" dirty="0" smtClean="0"/>
              <a:t>Increasing STEM professional development opportunities, and trainings across the state;</a:t>
            </a:r>
          </a:p>
          <a:p>
            <a:r>
              <a:rPr lang="en-US" sz="2000" dirty="0" smtClean="0"/>
              <a:t>Continued presence in the Governor’s STEM Council and continued participation in the State’s STEM Summit; </a:t>
            </a:r>
          </a:p>
          <a:p>
            <a:r>
              <a:rPr lang="en-US" sz="2000" dirty="0" smtClean="0"/>
              <a:t>New STE Standards in final development will be discussed at the October EEC Board Meeting; and</a:t>
            </a:r>
          </a:p>
          <a:p>
            <a:r>
              <a:rPr lang="en-US" sz="2000" dirty="0" smtClean="0"/>
              <a:t>More planned resources for children, educators and parents through EEC’s Race To the Top Initiative.</a:t>
            </a:r>
          </a:p>
          <a:p>
            <a:pPr>
              <a:buNone/>
            </a:pPr>
            <a:endParaRPr lang="en-US" dirty="0" smtClean="0"/>
          </a:p>
        </p:txBody>
      </p:sp>
      <p:sp>
        <p:nvSpPr>
          <p:cNvPr id="4" name="Slide Number Placeholder 3"/>
          <p:cNvSpPr>
            <a:spLocks noGrp="1"/>
          </p:cNvSpPr>
          <p:nvPr>
            <p:ph type="sldNum" sz="quarter" idx="10"/>
          </p:nvPr>
        </p:nvSpPr>
        <p:spPr/>
        <p:txBody>
          <a:bodyPr/>
          <a:lstStyle/>
          <a:p>
            <a:fld id="{B0335EF6-9F61-4C8D-A8CF-E66126A71AA6}" type="slidenum">
              <a:rPr lang="en-US" smtClean="0"/>
              <a:pPr/>
              <a:t>4</a:t>
            </a:fld>
            <a:endParaRPr lang="en-US"/>
          </a:p>
        </p:txBody>
      </p:sp>
      <p:pic>
        <p:nvPicPr>
          <p:cNvPr id="5" name="Picture 2"/>
          <p:cNvPicPr>
            <a:picLocks noChangeAspect="1" noChangeArrowheads="1"/>
          </p:cNvPicPr>
          <p:nvPr/>
        </p:nvPicPr>
        <p:blipFill>
          <a:blip r:embed="rId2" cstate="print"/>
          <a:srcRect/>
          <a:stretch>
            <a:fillRect/>
          </a:stretch>
        </p:blipFill>
        <p:spPr bwMode="auto">
          <a:xfrm>
            <a:off x="8077200" y="4114800"/>
            <a:ext cx="847722" cy="170814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543800" cy="685800"/>
          </a:xfrm>
        </p:spPr>
        <p:txBody>
          <a:bodyPr/>
          <a:lstStyle/>
          <a:p>
            <a:r>
              <a:rPr lang="en-US" sz="3600" dirty="0" smtClean="0">
                <a:latin typeface="Calibri" pitchFamily="34" charset="0"/>
              </a:rPr>
              <a:t>Preschool STEM Curriculum</a:t>
            </a:r>
            <a:endParaRPr lang="en-US" sz="3600" dirty="0">
              <a:latin typeface="Calibri" pitchFamily="34" charset="0"/>
            </a:endParaRPr>
          </a:p>
        </p:txBody>
      </p:sp>
      <p:sp>
        <p:nvSpPr>
          <p:cNvPr id="3" name="Content Placeholder 2"/>
          <p:cNvSpPr>
            <a:spLocks noGrp="1"/>
          </p:cNvSpPr>
          <p:nvPr>
            <p:ph idx="1"/>
          </p:nvPr>
        </p:nvSpPr>
        <p:spPr>
          <a:xfrm>
            <a:off x="990600" y="914400"/>
            <a:ext cx="6858000" cy="5105400"/>
          </a:xfrm>
        </p:spPr>
        <p:style>
          <a:lnRef idx="1">
            <a:schemeClr val="dk1"/>
          </a:lnRef>
          <a:fillRef idx="2">
            <a:schemeClr val="dk1"/>
          </a:fillRef>
          <a:effectRef idx="1">
            <a:schemeClr val="dk1"/>
          </a:effectRef>
          <a:fontRef idx="minor">
            <a:schemeClr val="dk1"/>
          </a:fontRef>
        </p:style>
        <p:txBody>
          <a:bodyPr/>
          <a:lstStyle/>
          <a:p>
            <a:pPr>
              <a:buFont typeface="Arial" pitchFamily="34" charset="0"/>
              <a:buChar char="•"/>
            </a:pPr>
            <a:r>
              <a:rPr lang="en-US" sz="2000" dirty="0" smtClean="0"/>
              <a:t>In this year’s state budget there is a line item for EEC to post a </a:t>
            </a:r>
            <a:r>
              <a:rPr lang="en-US" sz="2000" b="1" dirty="0" smtClean="0"/>
              <a:t>competitive bid </a:t>
            </a:r>
            <a:r>
              <a:rPr lang="en-US" sz="2000" dirty="0" smtClean="0"/>
              <a:t>this fall for </a:t>
            </a:r>
          </a:p>
          <a:p>
            <a:pPr>
              <a:buNone/>
            </a:pPr>
            <a:r>
              <a:rPr lang="en-US" sz="2000" dirty="0" smtClean="0"/>
              <a:t>	$250K</a:t>
            </a:r>
          </a:p>
          <a:p>
            <a:pPr>
              <a:buFont typeface="Arial" pitchFamily="34" charset="0"/>
              <a:buChar char="•"/>
            </a:pPr>
            <a:r>
              <a:rPr lang="en-US" sz="2000" dirty="0" smtClean="0">
                <a:solidFill>
                  <a:srgbClr val="FF0000"/>
                </a:solidFill>
              </a:rPr>
              <a:t>We will seek grant proposals from formal and informal child care programs to develop  new innovative preschool STEM curricula to be used to support children and educators for learning STEM concepts and enhance skill development and introduce our youngest students to a dynamic STEM </a:t>
            </a:r>
            <a:r>
              <a:rPr lang="en-US" sz="2000" dirty="0" smtClean="0">
                <a:solidFill>
                  <a:srgbClr val="FF0000"/>
                </a:solidFill>
              </a:rPr>
              <a:t>education.  </a:t>
            </a:r>
            <a:endParaRPr lang="en-US" sz="2000" dirty="0" smtClean="0">
              <a:solidFill>
                <a:srgbClr val="FF0000"/>
              </a:solidFill>
            </a:endParaRPr>
          </a:p>
          <a:p>
            <a:pPr>
              <a:buFont typeface="Arial" pitchFamily="34" charset="0"/>
              <a:buChar char="•"/>
            </a:pPr>
            <a:r>
              <a:rPr lang="en-US" sz="2000" dirty="0" smtClean="0"/>
              <a:t>All grants proposals will have to </a:t>
            </a:r>
            <a:r>
              <a:rPr lang="en-US" sz="2000" b="1" dirty="0" smtClean="0"/>
              <a:t>provide  a dollar for dollar match for each dollar dispersed to them. </a:t>
            </a:r>
          </a:p>
        </p:txBody>
      </p:sp>
      <p:sp>
        <p:nvSpPr>
          <p:cNvPr id="4" name="Slide Number Placeholder 3"/>
          <p:cNvSpPr>
            <a:spLocks noGrp="1"/>
          </p:cNvSpPr>
          <p:nvPr>
            <p:ph type="sldNum" sz="quarter" idx="10"/>
          </p:nvPr>
        </p:nvSpPr>
        <p:spPr/>
        <p:txBody>
          <a:bodyPr/>
          <a:lstStyle/>
          <a:p>
            <a:fld id="{B0335EF6-9F61-4C8D-A8CF-E66126A71AA6}" type="slidenum">
              <a:rPr lang="en-US" smtClean="0"/>
              <a:pPr/>
              <a:t>5</a:t>
            </a:fld>
            <a:endParaRPr lang="en-US"/>
          </a:p>
        </p:txBody>
      </p:sp>
      <p:pic>
        <p:nvPicPr>
          <p:cNvPr id="5" name="Picture 2"/>
          <p:cNvPicPr>
            <a:picLocks noChangeAspect="1" noChangeArrowheads="1"/>
          </p:cNvPicPr>
          <p:nvPr/>
        </p:nvPicPr>
        <p:blipFill>
          <a:blip r:embed="rId2" cstate="print"/>
          <a:srcRect/>
          <a:stretch>
            <a:fillRect/>
          </a:stretch>
        </p:blipFill>
        <p:spPr bwMode="auto">
          <a:xfrm>
            <a:off x="8001000" y="3281168"/>
            <a:ext cx="1143000" cy="23031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Calibri" pitchFamily="34" charset="0"/>
              </a:rPr>
              <a:t>Who can apply and/or be a partner for this grant opportunity</a:t>
            </a:r>
            <a:endParaRPr lang="en-US" sz="3200" dirty="0">
              <a:latin typeface="Calibri" pitchFamily="34" charset="0"/>
            </a:endParaRPr>
          </a:p>
        </p:txBody>
      </p:sp>
      <p:sp>
        <p:nvSpPr>
          <p:cNvPr id="3" name="Content Placeholder 2"/>
          <p:cNvSpPr>
            <a:spLocks noGrp="1"/>
          </p:cNvSpPr>
          <p:nvPr>
            <p:ph idx="1"/>
          </p:nvPr>
        </p:nvSpPr>
        <p:spPr/>
        <p:style>
          <a:lnRef idx="1">
            <a:schemeClr val="dk1"/>
          </a:lnRef>
          <a:fillRef idx="2">
            <a:schemeClr val="dk1"/>
          </a:fillRef>
          <a:effectRef idx="1">
            <a:schemeClr val="dk1"/>
          </a:effectRef>
          <a:fontRef idx="minor">
            <a:schemeClr val="dk1"/>
          </a:fontRef>
        </p:style>
        <p:txBody>
          <a:bodyPr/>
          <a:lstStyle/>
          <a:p>
            <a:r>
              <a:rPr lang="en-US" sz="2000" dirty="0" smtClean="0">
                <a:latin typeface="Calibri" pitchFamily="34" charset="0"/>
              </a:rPr>
              <a:t>EEC licensed program in good standing  or license exempt;</a:t>
            </a:r>
          </a:p>
          <a:p>
            <a:r>
              <a:rPr lang="en-US" sz="2000" dirty="0" smtClean="0">
                <a:latin typeface="Calibri" pitchFamily="34" charset="0"/>
              </a:rPr>
              <a:t>Minimum QRIS standing at Self Assessed Level 2;  </a:t>
            </a:r>
          </a:p>
          <a:p>
            <a:r>
              <a:rPr lang="en-US" sz="2000" dirty="0" smtClean="0">
                <a:latin typeface="Calibri" pitchFamily="34" charset="0"/>
              </a:rPr>
              <a:t>Must have EEC subsidy contract and or voucher children; </a:t>
            </a:r>
          </a:p>
          <a:p>
            <a:r>
              <a:rPr lang="en-US" sz="2000" dirty="0" smtClean="0">
                <a:latin typeface="Calibri" pitchFamily="34" charset="0"/>
              </a:rPr>
              <a:t>Organizations applying will be able to partner with other community based organizations to allow for creative, new partnerships and innovative ideas; </a:t>
            </a:r>
          </a:p>
          <a:p>
            <a:r>
              <a:rPr lang="en-US" sz="2000" dirty="0" smtClean="0">
                <a:latin typeface="Calibri" pitchFamily="34" charset="0"/>
              </a:rPr>
              <a:t>Informal organizations applying must be a 501 c (3) recognized non-profits, a recognized public agency or a Library, Museum, Readiness Center, Family Child Care System, local STEM-net, IHE, CFCE, EPS Grantee, local town or city government, local public pre-school program.</a:t>
            </a:r>
          </a:p>
          <a:p>
            <a:pPr>
              <a:buNone/>
            </a:pPr>
            <a:endParaRPr lang="en-US" dirty="0"/>
          </a:p>
        </p:txBody>
      </p:sp>
      <p:sp>
        <p:nvSpPr>
          <p:cNvPr id="4" name="Slide Number Placeholder 3"/>
          <p:cNvSpPr>
            <a:spLocks noGrp="1"/>
          </p:cNvSpPr>
          <p:nvPr>
            <p:ph type="sldNum" sz="quarter" idx="10"/>
          </p:nvPr>
        </p:nvSpPr>
        <p:spPr/>
        <p:txBody>
          <a:bodyPr/>
          <a:lstStyle/>
          <a:p>
            <a:fld id="{B0335EF6-9F61-4C8D-A8CF-E66126A71AA6}" type="slidenum">
              <a:rPr lang="en-US" smtClean="0"/>
              <a:pPr/>
              <a:t>6</a:t>
            </a:fld>
            <a:endParaRPr lang="en-US"/>
          </a:p>
        </p:txBody>
      </p:sp>
      <p:pic>
        <p:nvPicPr>
          <p:cNvPr id="5" name="Picture 2"/>
          <p:cNvPicPr>
            <a:picLocks noChangeAspect="1" noChangeArrowheads="1"/>
          </p:cNvPicPr>
          <p:nvPr/>
        </p:nvPicPr>
        <p:blipFill>
          <a:blip r:embed="rId2" cstate="print"/>
          <a:srcRect/>
          <a:stretch>
            <a:fillRect/>
          </a:stretch>
        </p:blipFill>
        <p:spPr bwMode="auto">
          <a:xfrm>
            <a:off x="7921513" y="3810000"/>
            <a:ext cx="957771" cy="192989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Goals of Project </a:t>
            </a:r>
            <a:endParaRPr lang="en-US" sz="3600" dirty="0">
              <a:latin typeface="Calibri" pitchFamily="34" charset="0"/>
            </a:endParaRPr>
          </a:p>
        </p:txBody>
      </p:sp>
      <p:sp>
        <p:nvSpPr>
          <p:cNvPr id="3" name="Content Placeholder 2"/>
          <p:cNvSpPr>
            <a:spLocks noGrp="1"/>
          </p:cNvSpPr>
          <p:nvPr>
            <p:ph idx="1"/>
          </p:nvPr>
        </p:nvSpPr>
        <p:spPr>
          <a:xfrm>
            <a:off x="990600" y="1066800"/>
            <a:ext cx="6858000" cy="4876800"/>
          </a:xfrm>
        </p:spPr>
        <p:style>
          <a:lnRef idx="1">
            <a:schemeClr val="accent4"/>
          </a:lnRef>
          <a:fillRef idx="2">
            <a:schemeClr val="accent4"/>
          </a:fillRef>
          <a:effectRef idx="1">
            <a:schemeClr val="accent4"/>
          </a:effectRef>
          <a:fontRef idx="minor">
            <a:schemeClr val="dk1"/>
          </a:fontRef>
        </p:style>
        <p:txBody>
          <a:bodyPr/>
          <a:lstStyle/>
          <a:p>
            <a:pPr>
              <a:buFont typeface="Arial" pitchFamily="34" charset="0"/>
              <a:buChar char="•"/>
            </a:pPr>
            <a:r>
              <a:rPr lang="en-US" sz="2000" dirty="0" smtClean="0">
                <a:solidFill>
                  <a:schemeClr val="tx1"/>
                </a:solidFill>
                <a:latin typeface="Calibri" pitchFamily="34" charset="0"/>
              </a:rPr>
              <a:t>EEC seeks to award grants to both formal and informal early education and care programs, to Innovative Curriculum on Science, Technology, Engineering, and Mathematics (STEM), for use with preschool children from 2 years and 9 months until they are kindergarten eligible.</a:t>
            </a:r>
          </a:p>
          <a:p>
            <a:pPr>
              <a:buFont typeface="Arial" pitchFamily="34" charset="0"/>
              <a:buChar char="•"/>
            </a:pPr>
            <a:r>
              <a:rPr lang="en-US" sz="2000" dirty="0" smtClean="0">
                <a:solidFill>
                  <a:schemeClr val="tx1"/>
                </a:solidFill>
                <a:latin typeface="Calibri" pitchFamily="34" charset="0"/>
              </a:rPr>
              <a:t>The Innovative STEM Curriculum  will align with EEC’s Preschool (STE) and Massachusetts Curriculum Frameworks for Mathematics Standards and will become the foundations for introducing children to STEM. </a:t>
            </a:r>
          </a:p>
          <a:p>
            <a:pPr>
              <a:buFont typeface="Arial" pitchFamily="34" charset="0"/>
              <a:buChar char="•"/>
            </a:pPr>
            <a:r>
              <a:rPr lang="en-US" sz="2000" dirty="0" smtClean="0">
                <a:solidFill>
                  <a:schemeClr val="tx1"/>
                </a:solidFill>
                <a:latin typeface="Calibri" pitchFamily="34" charset="0"/>
              </a:rPr>
              <a:t>For educators that work with preschool children and their families, these tools will be used to enhance the learning in their classroom.</a:t>
            </a:r>
          </a:p>
          <a:p>
            <a:pPr>
              <a:buNone/>
            </a:pPr>
            <a:endParaRPr lang="en-US" sz="2000" dirty="0" smtClean="0">
              <a:solidFill>
                <a:schemeClr val="tx1"/>
              </a:solidFill>
            </a:endParaRPr>
          </a:p>
          <a:p>
            <a:pPr lvl="0"/>
            <a:endParaRPr lang="en-US" sz="2000" dirty="0" smtClean="0">
              <a:solidFill>
                <a:schemeClr val="tx1"/>
              </a:solidFill>
            </a:endParaRPr>
          </a:p>
          <a:p>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B0335EF6-9F61-4C8D-A8CF-E66126A71AA6}" type="slidenum">
              <a:rPr lang="en-US" smtClean="0"/>
              <a:pPr/>
              <a:t>7</a:t>
            </a:fld>
            <a:endParaRPr lang="en-US"/>
          </a:p>
        </p:txBody>
      </p:sp>
      <p:pic>
        <p:nvPicPr>
          <p:cNvPr id="5" name="Picture 2"/>
          <p:cNvPicPr>
            <a:picLocks noChangeAspect="1" noChangeArrowheads="1"/>
          </p:cNvPicPr>
          <p:nvPr/>
        </p:nvPicPr>
        <p:blipFill>
          <a:blip r:embed="rId2" cstate="print"/>
          <a:srcRect/>
          <a:stretch>
            <a:fillRect/>
          </a:stretch>
        </p:blipFill>
        <p:spPr bwMode="auto">
          <a:xfrm>
            <a:off x="7921513" y="3276600"/>
            <a:ext cx="1222487" cy="246329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Project Objectives  </a:t>
            </a:r>
            <a:endParaRPr lang="en-US" sz="3600" dirty="0">
              <a:latin typeface="Calibri" pitchFamily="34" charset="0"/>
            </a:endParaRPr>
          </a:p>
        </p:txBody>
      </p:sp>
      <p:sp>
        <p:nvSpPr>
          <p:cNvPr id="3" name="Content Placeholder 2"/>
          <p:cNvSpPr>
            <a:spLocks noGrp="1"/>
          </p:cNvSpPr>
          <p:nvPr>
            <p:ph idx="1"/>
          </p:nvPr>
        </p:nvSpPr>
        <p:spPr>
          <a:xfrm>
            <a:off x="990600" y="1219200"/>
            <a:ext cx="6858000" cy="5257800"/>
          </a:xfrm>
        </p:spPr>
        <p:style>
          <a:lnRef idx="1">
            <a:schemeClr val="accent4"/>
          </a:lnRef>
          <a:fillRef idx="2">
            <a:schemeClr val="accent4"/>
          </a:fillRef>
          <a:effectRef idx="1">
            <a:schemeClr val="accent4"/>
          </a:effectRef>
          <a:fontRef idx="minor">
            <a:schemeClr val="dk1"/>
          </a:fontRef>
        </p:style>
        <p:txBody>
          <a:bodyPr/>
          <a:lstStyle/>
          <a:p>
            <a:pPr>
              <a:buNone/>
            </a:pPr>
            <a:r>
              <a:rPr lang="en-US" sz="2000" b="1" dirty="0" smtClean="0">
                <a:solidFill>
                  <a:srgbClr val="C00000"/>
                </a:solidFill>
                <a:latin typeface="Calibri" pitchFamily="34" charset="0"/>
              </a:rPr>
              <a:t>The STEM Curriculum must:</a:t>
            </a:r>
          </a:p>
          <a:p>
            <a:pPr>
              <a:buSzPct val="84000"/>
              <a:buFont typeface="Symbol" pitchFamily="18" charset="2"/>
              <a:buChar char=""/>
            </a:pPr>
            <a:r>
              <a:rPr lang="en-US" sz="2000" dirty="0" smtClean="0">
                <a:latin typeface="Calibri" pitchFamily="34" charset="0"/>
              </a:rPr>
              <a:t>Be applicable to all types of settings and educators that care for children ages 2 years and 9 months until they reach kindergarten age in EEC’s mixed delivery system;</a:t>
            </a:r>
            <a:r>
              <a:rPr lang="en-US" sz="2000" b="1" dirty="0" smtClean="0">
                <a:latin typeface="Calibri" pitchFamily="34" charset="0"/>
              </a:rPr>
              <a:t> </a:t>
            </a:r>
          </a:p>
          <a:p>
            <a:pPr lvl="0"/>
            <a:r>
              <a:rPr lang="en-US" sz="2000" dirty="0" smtClean="0">
                <a:latin typeface="Calibri" pitchFamily="34" charset="0"/>
              </a:rPr>
              <a:t>Reflect current research and best practices for learning experiences for preschool children by linking research to daily classroom practice;</a:t>
            </a:r>
          </a:p>
          <a:p>
            <a:pPr lvl="0"/>
            <a:r>
              <a:rPr lang="en-US" sz="2000" dirty="0" smtClean="0">
                <a:latin typeface="Calibri" pitchFamily="34" charset="0"/>
              </a:rPr>
              <a:t>Provide enriching examples of curriculum that integrate STEM concepts into memorable preschool activities;</a:t>
            </a:r>
          </a:p>
          <a:p>
            <a:r>
              <a:rPr lang="en-US" sz="2000" dirty="0" smtClean="0">
                <a:latin typeface="Calibri" pitchFamily="34" charset="0"/>
              </a:rPr>
              <a:t>Be content rich, and easily accessible to all EEC educators and adult learners; </a:t>
            </a:r>
          </a:p>
          <a:p>
            <a:r>
              <a:rPr lang="en-US" sz="2000" dirty="0" smtClean="0">
                <a:latin typeface="Calibri" pitchFamily="34" charset="0"/>
              </a:rPr>
              <a:t>Be </a:t>
            </a:r>
            <a:r>
              <a:rPr lang="en-US" sz="2000" dirty="0" smtClean="0">
                <a:solidFill>
                  <a:schemeClr val="tx1"/>
                </a:solidFill>
                <a:latin typeface="Calibri" pitchFamily="34" charset="0"/>
              </a:rPr>
              <a:t>available </a:t>
            </a:r>
            <a:r>
              <a:rPr lang="en-US" sz="2000" dirty="0" smtClean="0">
                <a:latin typeface="Calibri" pitchFamily="34" charset="0"/>
              </a:rPr>
              <a:t>in multiple languages; and</a:t>
            </a:r>
          </a:p>
          <a:p>
            <a:r>
              <a:rPr lang="en-US" sz="2000" dirty="0" smtClean="0">
                <a:latin typeface="Calibri" pitchFamily="34" charset="0"/>
              </a:rPr>
              <a:t>Be shared and able to be replicated by other programs.</a:t>
            </a:r>
          </a:p>
          <a:p>
            <a:endParaRPr lang="en-US" dirty="0"/>
          </a:p>
        </p:txBody>
      </p:sp>
      <p:sp>
        <p:nvSpPr>
          <p:cNvPr id="4" name="Slide Number Placeholder 3"/>
          <p:cNvSpPr>
            <a:spLocks noGrp="1"/>
          </p:cNvSpPr>
          <p:nvPr>
            <p:ph type="sldNum" sz="quarter" idx="10"/>
          </p:nvPr>
        </p:nvSpPr>
        <p:spPr/>
        <p:txBody>
          <a:bodyPr/>
          <a:lstStyle/>
          <a:p>
            <a:fld id="{B0335EF6-9F61-4C8D-A8CF-E66126A71AA6}" type="slidenum">
              <a:rPr lang="en-US" smtClean="0"/>
              <a:pPr/>
              <a:t>8</a:t>
            </a:fld>
            <a:endParaRPr lang="en-US"/>
          </a:p>
        </p:txBody>
      </p:sp>
      <p:pic>
        <p:nvPicPr>
          <p:cNvPr id="5" name="Picture 2"/>
          <p:cNvPicPr>
            <a:picLocks noChangeAspect="1" noChangeArrowheads="1"/>
          </p:cNvPicPr>
          <p:nvPr/>
        </p:nvPicPr>
        <p:blipFill>
          <a:blip r:embed="rId2" cstate="print"/>
          <a:srcRect/>
          <a:stretch>
            <a:fillRect/>
          </a:stretch>
        </p:blipFill>
        <p:spPr bwMode="auto">
          <a:xfrm>
            <a:off x="7391400" y="4038600"/>
            <a:ext cx="1301521" cy="2622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Calibri" pitchFamily="34" charset="0"/>
              </a:rPr>
              <a:t>Project Objectives</a:t>
            </a:r>
            <a:endParaRPr lang="en-US" sz="3600" dirty="0"/>
          </a:p>
        </p:txBody>
      </p:sp>
      <p:sp>
        <p:nvSpPr>
          <p:cNvPr id="3" name="Content Placeholder 2"/>
          <p:cNvSpPr>
            <a:spLocks noGrp="1"/>
          </p:cNvSpPr>
          <p:nvPr>
            <p:ph idx="1"/>
          </p:nvPr>
        </p:nvSpPr>
        <p:spPr>
          <a:xfrm>
            <a:off x="762000" y="1295400"/>
            <a:ext cx="7315200" cy="4876800"/>
          </a:xfrm>
        </p:spPr>
        <p:style>
          <a:lnRef idx="1">
            <a:schemeClr val="dk1"/>
          </a:lnRef>
          <a:fillRef idx="2">
            <a:schemeClr val="dk1"/>
          </a:fillRef>
          <a:effectRef idx="1">
            <a:schemeClr val="dk1"/>
          </a:effectRef>
          <a:fontRef idx="minor">
            <a:schemeClr val="dk1"/>
          </a:fontRef>
        </p:style>
        <p:txBody>
          <a:bodyPr/>
          <a:lstStyle/>
          <a:p>
            <a:pPr lvl="0">
              <a:buNone/>
            </a:pPr>
            <a:r>
              <a:rPr lang="en-US" sz="2000" b="1" dirty="0" smtClean="0">
                <a:solidFill>
                  <a:srgbClr val="C00000"/>
                </a:solidFill>
                <a:latin typeface="Calibri" pitchFamily="34" charset="0"/>
              </a:rPr>
              <a:t>The innovative STEM curriculum must:</a:t>
            </a:r>
          </a:p>
          <a:p>
            <a:pPr lvl="0">
              <a:buNone/>
            </a:pPr>
            <a:endParaRPr lang="en-US" sz="1800" dirty="0" smtClean="0">
              <a:latin typeface="Calibri" pitchFamily="34" charset="0"/>
            </a:endParaRPr>
          </a:p>
          <a:p>
            <a:pPr lvl="0"/>
            <a:r>
              <a:rPr lang="en-US" sz="1800" dirty="0" smtClean="0">
                <a:latin typeface="Calibri" pitchFamily="34" charset="0"/>
              </a:rPr>
              <a:t>Align with the following EEC regulations, standards and guidelines:</a:t>
            </a:r>
          </a:p>
          <a:p>
            <a:pPr lvl="1"/>
            <a:r>
              <a:rPr lang="en-US" sz="1800" dirty="0" smtClean="0">
                <a:latin typeface="Calibri" pitchFamily="34" charset="0"/>
              </a:rPr>
              <a:t>Guidelines for Preschool Learning Experiences for Three and Four Year Olds; </a:t>
            </a:r>
          </a:p>
          <a:p>
            <a:pPr lvl="1"/>
            <a:r>
              <a:rPr lang="en-US" sz="1800" dirty="0" smtClean="0">
                <a:latin typeface="Calibri" pitchFamily="34" charset="0"/>
              </a:rPr>
              <a:t>Quality Rating and Improvement System (QRIS) standards;</a:t>
            </a:r>
          </a:p>
          <a:p>
            <a:pPr lvl="1"/>
            <a:r>
              <a:rPr lang="en-US" sz="1800" dirty="0" smtClean="0">
                <a:latin typeface="Calibri" pitchFamily="34" charset="0"/>
              </a:rPr>
              <a:t>Core Competencies for Early Education and Care Educators;</a:t>
            </a:r>
          </a:p>
          <a:p>
            <a:pPr lvl="1"/>
            <a:r>
              <a:rPr lang="en-US" sz="1800" dirty="0" smtClean="0">
                <a:latin typeface="Calibri" pitchFamily="34" charset="0"/>
              </a:rPr>
              <a:t>Align with the Massachusetts Curriculum Frameworks (“Common Core”) established by EEC and ESE for English Language Arts and Math for preschool and Kindergarten;</a:t>
            </a:r>
          </a:p>
          <a:p>
            <a:pPr lvl="1"/>
            <a:r>
              <a:rPr lang="en-US" sz="1800" dirty="0" smtClean="0">
                <a:latin typeface="Calibri" pitchFamily="34" charset="0"/>
              </a:rPr>
              <a:t>Science and Technology/Engineering Standards; and</a:t>
            </a:r>
          </a:p>
          <a:p>
            <a:pPr lvl="1"/>
            <a:r>
              <a:rPr lang="en-US" sz="1800" dirty="0" smtClean="0">
                <a:latin typeface="Calibri" pitchFamily="34" charset="0"/>
              </a:rPr>
              <a:t>Massachusetts’ Plan for Excellence in STEM Education.</a:t>
            </a:r>
          </a:p>
          <a:p>
            <a:pPr>
              <a:buNone/>
            </a:pPr>
            <a:r>
              <a:rPr lang="en-US" sz="1400" b="1" dirty="0" smtClean="0">
                <a:latin typeface="Calibri" pitchFamily="34" charset="0"/>
              </a:rPr>
              <a:t> </a:t>
            </a:r>
            <a:endParaRPr lang="en-US" sz="1400" dirty="0" smtClean="0">
              <a:latin typeface="Calibri" pitchFamily="34" charset="0"/>
            </a:endParaRPr>
          </a:p>
          <a:p>
            <a:pPr lvl="0"/>
            <a:endParaRPr lang="en-US" sz="1600" dirty="0" smtClean="0">
              <a:latin typeface="Calibri" pitchFamily="34" charset="0"/>
            </a:endParaRPr>
          </a:p>
          <a:p>
            <a:pPr lvl="0"/>
            <a:endParaRPr lang="en-US" sz="1600" dirty="0" smtClean="0">
              <a:latin typeface="Calibri" pitchFamily="34" charset="0"/>
            </a:endParaRPr>
          </a:p>
          <a:p>
            <a:endParaRPr lang="en-US" sz="1100" dirty="0">
              <a:latin typeface="Calibri" pitchFamily="34" charset="0"/>
            </a:endParaRPr>
          </a:p>
        </p:txBody>
      </p:sp>
      <p:sp>
        <p:nvSpPr>
          <p:cNvPr id="4" name="Slide Number Placeholder 3"/>
          <p:cNvSpPr>
            <a:spLocks noGrp="1"/>
          </p:cNvSpPr>
          <p:nvPr>
            <p:ph type="sldNum" sz="quarter" idx="10"/>
          </p:nvPr>
        </p:nvSpPr>
        <p:spPr/>
        <p:txBody>
          <a:bodyPr/>
          <a:lstStyle/>
          <a:p>
            <a:fld id="{B0335EF6-9F61-4C8D-A8CF-E66126A71AA6}" type="slidenum">
              <a:rPr lang="en-US" smtClean="0"/>
              <a:pPr/>
              <a:t>9</a:t>
            </a:fld>
            <a:endParaRPr lang="en-US" dirty="0"/>
          </a:p>
        </p:txBody>
      </p:sp>
      <p:pic>
        <p:nvPicPr>
          <p:cNvPr id="5" name="Picture 2"/>
          <p:cNvPicPr>
            <a:picLocks noChangeAspect="1" noChangeArrowheads="1"/>
          </p:cNvPicPr>
          <p:nvPr/>
        </p:nvPicPr>
        <p:blipFill>
          <a:blip r:embed="rId2" cstate="print"/>
          <a:srcRect/>
          <a:stretch>
            <a:fillRect/>
          </a:stretch>
        </p:blipFill>
        <p:spPr bwMode="auto">
          <a:xfrm>
            <a:off x="7543800" y="2209800"/>
            <a:ext cx="1301521" cy="26225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EECPowerPointTemplate">
  <a:themeElements>
    <a:clrScheme name="EEC_wav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EC_wave2">
      <a:majorFont>
        <a:latin typeface="Verdana"/>
        <a:ea typeface="ヒラギノ角ゴ Pro W3"/>
        <a:cs typeface=""/>
      </a:majorFont>
      <a:minorFont>
        <a:latin typeface="Verdana"/>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48" charset="-128"/>
          </a:defRPr>
        </a:defPPr>
      </a:lstStyle>
    </a:lnDef>
  </a:objectDefaults>
  <a:extraClrSchemeLst>
    <a:extraClrScheme>
      <a:clrScheme name="EEC_wav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EC_wave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EC_wave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EC_wave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EC_wave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EC_wave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EC_wave2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EC_wave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EC_wave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EC_wave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EC_wave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EC_wave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EECPowerPointTemplate</Template>
  <TotalTime>1204</TotalTime>
  <Words>885</Words>
  <Application>Microsoft Office PowerPoint</Application>
  <PresentationFormat>On-screen Show (4:3)</PresentationFormat>
  <Paragraphs>77</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EECPowerPointTemplate</vt:lpstr>
      <vt:lpstr>Department of Early Education and Care Board Meeting  September 10, 2013</vt:lpstr>
      <vt:lpstr>Science,Technology,Engineering&amp;Mathermatics </vt:lpstr>
      <vt:lpstr>Background Information </vt:lpstr>
      <vt:lpstr>STEM and EEC</vt:lpstr>
      <vt:lpstr>Preschool STEM Curriculum</vt:lpstr>
      <vt:lpstr>Who can apply and/or be a partner for this grant opportunity</vt:lpstr>
      <vt:lpstr>Goals of Project </vt:lpstr>
      <vt:lpstr>Project Objectives  </vt:lpstr>
      <vt:lpstr>Project Objectives</vt:lpstr>
      <vt:lpstr>Process Timeline</vt:lpstr>
      <vt:lpstr>Wrap-up</vt:lpstr>
    </vt:vector>
  </TitlesOfParts>
  <Company>Early Education and Care</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2013-08-30T16:32:05Z</dcterms:created>
  <dc:creator>eric lieberman</dc:creator>
  <lastModifiedBy>tsharpe</lastModifiedBy>
  <lastPrinted>2013-09-09T15:58:19Z</lastPrinted>
  <dcterms:modified xsi:type="dcterms:W3CDTF">2013-09-10T15:47:09Z</dcterms:modified>
  <revision>97</revision>
  <dc:title>Department of Early Education and Care Board Meeting September 9, 2013</dc:title>
</coreProperties>
</file>