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98" r:id="rId2"/>
    <p:sldId id="296" r:id="rId3"/>
    <p:sldId id="276" r:id="rId4"/>
    <p:sldId id="277" r:id="rId5"/>
    <p:sldId id="278" r:id="rId6"/>
    <p:sldId id="279" r:id="rId7"/>
    <p:sldId id="280" r:id="rId8"/>
    <p:sldId id="281" r:id="rId9"/>
    <p:sldId id="282" r:id="rId10"/>
    <p:sldId id="283" r:id="rId11"/>
    <p:sldId id="284" r:id="rId12"/>
    <p:sldId id="293" r:id="rId13"/>
    <p:sldId id="288" r:id="rId14"/>
    <p:sldId id="294" r:id="rId15"/>
    <p:sldId id="285" r:id="rId16"/>
    <p:sldId id="292" r:id="rId17"/>
    <p:sldId id="286" r:id="rId18"/>
    <p:sldId id="287" r:id="rId19"/>
    <p:sldId id="289" r:id="rId20"/>
    <p:sldId id="290" r:id="rId21"/>
    <p:sldId id="299"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32" userDrawn="1">
          <p15:clr>
            <a:srgbClr val="A4A3A4"/>
          </p15:clr>
        </p15:guide>
        <p15:guide id="2" pos="221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45683" autoAdjust="0"/>
  </p:normalViewPr>
  <p:slideViewPr>
    <p:cSldViewPr>
      <p:cViewPr>
        <p:scale>
          <a:sx n="95" d="100"/>
          <a:sy n="95" d="100"/>
        </p:scale>
        <p:origin x="408" y="-72"/>
      </p:cViewPr>
      <p:guideLst>
        <p:guide orient="horz" pos="2160"/>
        <p:guide pos="2880"/>
      </p:guideLst>
    </p:cSldViewPr>
  </p:slideViewPr>
  <p:notesTextViewPr>
    <p:cViewPr>
      <p:scale>
        <a:sx n="1" d="1"/>
        <a:sy n="1" d="1"/>
      </p:scale>
      <p:origin x="0" y="0"/>
    </p:cViewPr>
  </p:notesTextViewPr>
  <p:sorterViewPr>
    <p:cViewPr>
      <p:scale>
        <a:sx n="150" d="100"/>
        <a:sy n="150" d="100"/>
      </p:scale>
      <p:origin x="0" y="2816"/>
    </p:cViewPr>
  </p:sorterViewPr>
  <p:notesViewPr>
    <p:cSldViewPr snapToGrid="0" snapToObjects="1">
      <p:cViewPr varScale="1">
        <p:scale>
          <a:sx n="73" d="100"/>
          <a:sy n="73" d="100"/>
        </p:scale>
        <p:origin x="-1932"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5" tIns="46587" rIns="93175" bIns="46587"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75" tIns="46587" rIns="93175" bIns="46587" rtlCol="0"/>
          <a:lstStyle>
            <a:lvl1pPr algn="r">
              <a:defRPr sz="1200"/>
            </a:lvl1pPr>
          </a:lstStyle>
          <a:p>
            <a:fld id="{F57E9ABC-8B68-43A2-8B8D-C26CDF49AB2A}" type="datetimeFigureOut">
              <a:rPr lang="en-US" smtClean="0"/>
              <a:t>6/6/2018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5" tIns="46587" rIns="93175" bIns="46587"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5" tIns="46587" rIns="93175" bIns="4658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5" tIns="46587" rIns="93175" bIns="46587"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75" tIns="46587" rIns="93175" bIns="46587" rtlCol="0" anchor="b"/>
          <a:lstStyle>
            <a:lvl1pPr algn="r">
              <a:defRPr sz="1200"/>
            </a:lvl1pPr>
          </a:lstStyle>
          <a:p>
            <a:fld id="{A9D4075E-3DB8-46BD-B536-7DB4CAF7BBE4}" type="slidenum">
              <a:rPr lang="en-US" smtClean="0"/>
              <a:t>‹#›</a:t>
            </a:fld>
            <a:endParaRPr lang="en-US"/>
          </a:p>
        </p:txBody>
      </p:sp>
    </p:spTree>
    <p:extLst>
      <p:ext uri="{BB962C8B-B14F-4D97-AF65-F5344CB8AC3E}">
        <p14:creationId xmlns:p14="http://schemas.microsoft.com/office/powerpoint/2010/main" val="1336797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lvl="0"/>
            <a:endParaRPr lang="en-US" sz="1400" dirty="0"/>
          </a:p>
          <a:p>
            <a:pPr lvl="0"/>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DCAF38A3-E5E6-42B2-A3D3-8D9110FE6158}" type="slidenum">
              <a:rPr lang="en-US" smtClean="0">
                <a:solidFill>
                  <a:prstClr val="black"/>
                </a:solidFill>
              </a:rPr>
              <a:pPr/>
              <a:t>1</a:t>
            </a:fld>
            <a:endParaRPr lang="en-US">
              <a:solidFill>
                <a:prstClr val="black"/>
              </a:solidFill>
            </a:endParaRPr>
          </a:p>
        </p:txBody>
      </p:sp>
      <p:sp>
        <p:nvSpPr>
          <p:cNvPr id="5" name="Notes Placeholder 2"/>
          <p:cNvSpPr txBox="1">
            <a:spLocks/>
          </p:cNvSpPr>
          <p:nvPr/>
        </p:nvSpPr>
        <p:spPr>
          <a:xfrm>
            <a:off x="853440" y="4568191"/>
            <a:ext cx="5608320" cy="4183380"/>
          </a:xfrm>
          <a:prstGeom prst="rect">
            <a:avLst/>
          </a:prstGeom>
        </p:spPr>
        <p:txBody>
          <a:bodyPr vert="horz" lIns="93168" tIns="46584" rIns="93168" bIns="46584"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a:defRPr/>
            </a:pPr>
            <a:r>
              <a:rPr lang="en-US" sz="1400" dirty="0">
                <a:solidFill>
                  <a:prstClr val="black"/>
                </a:solidFill>
              </a:rPr>
              <a:t>Welcome to this educational program, “ Story Sharing – Working Toward Relationship-Based Care”  part of an  initiative on  Strengthening Resident and Family Councils</a:t>
            </a:r>
            <a:r>
              <a:rPr lang="en-US" sz="1400" dirty="0">
                <a:solidFill>
                  <a:srgbClr val="FF0000"/>
                </a:solidFill>
              </a:rPr>
              <a:t> and Engagement.</a:t>
            </a:r>
          </a:p>
          <a:p>
            <a:pPr>
              <a:defRPr/>
            </a:pPr>
            <a:endParaRPr lang="en-US" sz="1400" dirty="0">
              <a:solidFill>
                <a:prstClr val="black"/>
              </a:solidFill>
            </a:endParaRPr>
          </a:p>
          <a:p>
            <a:pPr>
              <a:defRPr/>
            </a:pPr>
            <a:r>
              <a:rPr lang="en-US" sz="1400" dirty="0">
                <a:solidFill>
                  <a:prstClr val="black"/>
                </a:solidFill>
              </a:rPr>
              <a:t>I’m  Paula Griswold, the Executive Director of the Massachusetts Coalition for the Prevention of Medical Errors.   </a:t>
            </a:r>
            <a:br>
              <a:rPr lang="en-US" sz="1400" dirty="0">
                <a:solidFill>
                  <a:prstClr val="black"/>
                </a:solidFill>
              </a:rPr>
            </a:br>
            <a:endParaRPr lang="en-US" sz="1400" dirty="0">
              <a:solidFill>
                <a:prstClr val="black"/>
              </a:solidFill>
            </a:endParaRPr>
          </a:p>
          <a:p>
            <a:pPr>
              <a:defRPr/>
            </a:pPr>
            <a:r>
              <a:rPr lang="en-US" sz="1400" dirty="0">
                <a:solidFill>
                  <a:prstClr val="black"/>
                </a:solidFill>
              </a:rPr>
              <a:t>Our Coalition was contracted by  the Massachusetts Department of Public Health, sponsor of this  initiative to increase resident and family engagement in Massachusetts nursing homes,  and improve the quality of life for residents.   </a:t>
            </a:r>
          </a:p>
          <a:p>
            <a:endParaRPr lang="en-US" sz="1400" dirty="0">
              <a:solidFill>
                <a:prstClr val="black"/>
              </a:solidFill>
            </a:endParaRPr>
          </a:p>
          <a:p>
            <a:r>
              <a:rPr lang="en-US" sz="1400" dirty="0">
                <a:solidFill>
                  <a:prstClr val="black"/>
                </a:solidFill>
              </a:rPr>
              <a:t>The project is funded through the federal government Center for Medicare and Medicaid Services. </a:t>
            </a:r>
          </a:p>
          <a:p>
            <a:endParaRPr lang="en-US" dirty="0" smtClean="0">
              <a:solidFill>
                <a:prstClr val="black"/>
              </a:solidFill>
            </a:endParaRPr>
          </a:p>
          <a:p>
            <a:endParaRPr lang="en-US" dirty="0" smtClean="0">
              <a:solidFill>
                <a:prstClr val="black"/>
              </a:solidFill>
            </a:endParaRPr>
          </a:p>
          <a:p>
            <a:endParaRPr lang="en-US" dirty="0">
              <a:solidFill>
                <a:prstClr val="black"/>
              </a:solidFill>
            </a:endParaRPr>
          </a:p>
        </p:txBody>
      </p:sp>
    </p:spTree>
    <p:extLst>
      <p:ext uri="{BB962C8B-B14F-4D97-AF65-F5344CB8AC3E}">
        <p14:creationId xmlns:p14="http://schemas.microsoft.com/office/powerpoint/2010/main" val="32605023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09688" y="989013"/>
            <a:ext cx="4181475" cy="3136900"/>
          </a:xfrm>
        </p:spPr>
      </p:sp>
      <p:sp>
        <p:nvSpPr>
          <p:cNvPr id="3" name="Notes Placeholder 2"/>
          <p:cNvSpPr>
            <a:spLocks noGrp="1"/>
          </p:cNvSpPr>
          <p:nvPr>
            <p:ph type="body" idx="1"/>
          </p:nvPr>
        </p:nvSpPr>
        <p:spPr>
          <a:xfrm>
            <a:off x="701040" y="4492864"/>
            <a:ext cx="5608320" cy="3660457"/>
          </a:xfrm>
        </p:spPr>
        <p:txBody>
          <a:bodyPr/>
          <a:lstStyle/>
          <a:p>
            <a:pPr lvl="0"/>
            <a:endParaRPr lang="en-US" sz="1100" dirty="0">
              <a:solidFill>
                <a:prstClr val="black"/>
              </a:solidFill>
            </a:endParaRPr>
          </a:p>
        </p:txBody>
      </p:sp>
      <p:sp>
        <p:nvSpPr>
          <p:cNvPr id="4" name="Slide Number Placeholder 3"/>
          <p:cNvSpPr>
            <a:spLocks noGrp="1"/>
          </p:cNvSpPr>
          <p:nvPr>
            <p:ph type="sldNum" sz="quarter" idx="10"/>
          </p:nvPr>
        </p:nvSpPr>
        <p:spPr/>
        <p:txBody>
          <a:bodyPr/>
          <a:lstStyle/>
          <a:p>
            <a:fld id="{FD3F90C3-2CFF-4809-8D51-D9E37EEF1E9D}" type="slidenum">
              <a:rPr lang="en-US" smtClean="0"/>
              <a:t>10</a:t>
            </a:fld>
            <a:endParaRPr lang="en-US"/>
          </a:p>
        </p:txBody>
      </p:sp>
    </p:spTree>
    <p:extLst>
      <p:ext uri="{BB962C8B-B14F-4D97-AF65-F5344CB8AC3E}">
        <p14:creationId xmlns:p14="http://schemas.microsoft.com/office/powerpoint/2010/main" val="13544131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3F90C3-2CFF-4809-8D51-D9E37EEF1E9D}" type="slidenum">
              <a:rPr lang="en-US" smtClean="0"/>
              <a:t>11</a:t>
            </a:fld>
            <a:endParaRPr lang="en-US"/>
          </a:p>
        </p:txBody>
      </p:sp>
    </p:spTree>
    <p:extLst>
      <p:ext uri="{BB962C8B-B14F-4D97-AF65-F5344CB8AC3E}">
        <p14:creationId xmlns:p14="http://schemas.microsoft.com/office/powerpoint/2010/main" val="20755588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3F90C3-2CFF-4809-8D51-D9E37EEF1E9D}" type="slidenum">
              <a:rPr lang="en-US" smtClean="0"/>
              <a:t>12</a:t>
            </a:fld>
            <a:endParaRPr lang="en-US"/>
          </a:p>
        </p:txBody>
      </p:sp>
    </p:spTree>
    <p:extLst>
      <p:ext uri="{BB962C8B-B14F-4D97-AF65-F5344CB8AC3E}">
        <p14:creationId xmlns:p14="http://schemas.microsoft.com/office/powerpoint/2010/main" val="20755588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98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3F90C3-2CFF-4809-8D51-D9E37EEF1E9D}" type="slidenum">
              <a:rPr lang="en-US" smtClean="0"/>
              <a:t>13</a:t>
            </a:fld>
            <a:endParaRPr lang="en-US"/>
          </a:p>
        </p:txBody>
      </p:sp>
    </p:spTree>
    <p:extLst>
      <p:ext uri="{BB962C8B-B14F-4D97-AF65-F5344CB8AC3E}">
        <p14:creationId xmlns:p14="http://schemas.microsoft.com/office/powerpoint/2010/main" val="14193360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FD3F90C3-2CFF-4809-8D51-D9E37EEF1E9D}" type="slidenum">
              <a:rPr lang="en-US" smtClean="0"/>
              <a:t>14</a:t>
            </a:fld>
            <a:endParaRPr lang="en-US"/>
          </a:p>
        </p:txBody>
      </p:sp>
    </p:spTree>
    <p:extLst>
      <p:ext uri="{BB962C8B-B14F-4D97-AF65-F5344CB8AC3E}">
        <p14:creationId xmlns:p14="http://schemas.microsoft.com/office/powerpoint/2010/main" val="37108479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3F90C3-2CFF-4809-8D51-D9E37EEF1E9D}" type="slidenum">
              <a:rPr lang="en-US" smtClean="0"/>
              <a:t>15</a:t>
            </a:fld>
            <a:endParaRPr lang="en-US"/>
          </a:p>
        </p:txBody>
      </p:sp>
    </p:spTree>
    <p:extLst>
      <p:ext uri="{BB962C8B-B14F-4D97-AF65-F5344CB8AC3E}">
        <p14:creationId xmlns:p14="http://schemas.microsoft.com/office/powerpoint/2010/main" val="37108479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D4075E-3DB8-46BD-B536-7DB4CAF7BBE4}" type="slidenum">
              <a:rPr lang="en-US" smtClean="0"/>
              <a:t>16</a:t>
            </a:fld>
            <a:endParaRPr lang="en-US"/>
          </a:p>
        </p:txBody>
      </p:sp>
    </p:spTree>
    <p:extLst>
      <p:ext uri="{BB962C8B-B14F-4D97-AF65-F5344CB8AC3E}">
        <p14:creationId xmlns:p14="http://schemas.microsoft.com/office/powerpoint/2010/main" val="36493612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FD3F90C3-2CFF-4809-8D51-D9E37EEF1E9D}" type="slidenum">
              <a:rPr lang="en-US" smtClean="0"/>
              <a:t>17</a:t>
            </a:fld>
            <a:endParaRPr lang="en-US"/>
          </a:p>
        </p:txBody>
      </p:sp>
    </p:spTree>
    <p:extLst>
      <p:ext uri="{BB962C8B-B14F-4D97-AF65-F5344CB8AC3E}">
        <p14:creationId xmlns:p14="http://schemas.microsoft.com/office/powerpoint/2010/main" val="14274114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3F90C3-2CFF-4809-8D51-D9E37EEF1E9D}" type="slidenum">
              <a:rPr lang="en-US" smtClean="0"/>
              <a:t>18</a:t>
            </a:fld>
            <a:endParaRPr lang="en-US"/>
          </a:p>
        </p:txBody>
      </p:sp>
    </p:spTree>
    <p:extLst>
      <p:ext uri="{BB962C8B-B14F-4D97-AF65-F5344CB8AC3E}">
        <p14:creationId xmlns:p14="http://schemas.microsoft.com/office/powerpoint/2010/main" val="15250803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lvl="0"/>
            <a:endParaRPr lang="en-US" b="1" dirty="0"/>
          </a:p>
        </p:txBody>
      </p:sp>
      <p:sp>
        <p:nvSpPr>
          <p:cNvPr id="4" name="Slide Number Placeholder 3"/>
          <p:cNvSpPr>
            <a:spLocks noGrp="1"/>
          </p:cNvSpPr>
          <p:nvPr>
            <p:ph type="sldNum" sz="quarter" idx="10"/>
          </p:nvPr>
        </p:nvSpPr>
        <p:spPr/>
        <p:txBody>
          <a:bodyPr/>
          <a:lstStyle/>
          <a:p>
            <a:fld id="{FD3F90C3-2CFF-4809-8D51-D9E37EEF1E9D}" type="slidenum">
              <a:rPr lang="en-US" smtClean="0"/>
              <a:t>19</a:t>
            </a:fld>
            <a:endParaRPr lang="en-US"/>
          </a:p>
        </p:txBody>
      </p:sp>
    </p:spTree>
    <p:extLst>
      <p:ext uri="{BB962C8B-B14F-4D97-AF65-F5344CB8AC3E}">
        <p14:creationId xmlns:p14="http://schemas.microsoft.com/office/powerpoint/2010/main" val="3648998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10"/>
          </p:nvPr>
        </p:nvSpPr>
        <p:spPr/>
        <p:txBody>
          <a:bodyPr/>
          <a:lstStyle/>
          <a:p>
            <a:fld id="{DCAF38A3-E5E6-42B2-A3D3-8D9110FE6158}"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9319851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3F90C3-2CFF-4809-8D51-D9E37EEF1E9D}" type="slidenum">
              <a:rPr lang="en-US" smtClean="0"/>
              <a:t>20</a:t>
            </a:fld>
            <a:endParaRPr lang="en-US"/>
          </a:p>
        </p:txBody>
      </p:sp>
    </p:spTree>
    <p:extLst>
      <p:ext uri="{BB962C8B-B14F-4D97-AF65-F5344CB8AC3E}">
        <p14:creationId xmlns:p14="http://schemas.microsoft.com/office/powerpoint/2010/main" val="12152323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D4075E-3DB8-46BD-B536-7DB4CAF7BBE4}"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1309911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3F90C3-2CFF-4809-8D51-D9E37EEF1E9D}" type="slidenum">
              <a:rPr lang="en-US" smtClean="0"/>
              <a:t>3</a:t>
            </a:fld>
            <a:endParaRPr lang="en-US"/>
          </a:p>
        </p:txBody>
      </p:sp>
    </p:spTree>
    <p:extLst>
      <p:ext uri="{BB962C8B-B14F-4D97-AF65-F5344CB8AC3E}">
        <p14:creationId xmlns:p14="http://schemas.microsoft.com/office/powerpoint/2010/main" val="1856321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3F90C3-2CFF-4809-8D51-D9E37EEF1E9D}" type="slidenum">
              <a:rPr lang="en-US" smtClean="0"/>
              <a:t>4</a:t>
            </a:fld>
            <a:endParaRPr lang="en-US"/>
          </a:p>
        </p:txBody>
      </p:sp>
    </p:spTree>
    <p:extLst>
      <p:ext uri="{BB962C8B-B14F-4D97-AF65-F5344CB8AC3E}">
        <p14:creationId xmlns:p14="http://schemas.microsoft.com/office/powerpoint/2010/main" val="41735912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3F90C3-2CFF-4809-8D51-D9E37EEF1E9D}" type="slidenum">
              <a:rPr lang="en-US" smtClean="0"/>
              <a:t>5</a:t>
            </a:fld>
            <a:endParaRPr lang="en-US"/>
          </a:p>
        </p:txBody>
      </p:sp>
    </p:spTree>
    <p:extLst>
      <p:ext uri="{BB962C8B-B14F-4D97-AF65-F5344CB8AC3E}">
        <p14:creationId xmlns:p14="http://schemas.microsoft.com/office/powerpoint/2010/main" val="233958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3F90C3-2CFF-4809-8D51-D9E37EEF1E9D}" type="slidenum">
              <a:rPr lang="en-US" smtClean="0"/>
              <a:t>6</a:t>
            </a:fld>
            <a:endParaRPr lang="en-US"/>
          </a:p>
        </p:txBody>
      </p:sp>
    </p:spTree>
    <p:extLst>
      <p:ext uri="{BB962C8B-B14F-4D97-AF65-F5344CB8AC3E}">
        <p14:creationId xmlns:p14="http://schemas.microsoft.com/office/powerpoint/2010/main" val="2540253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FD3F90C3-2CFF-4809-8D51-D9E37EEF1E9D}" type="slidenum">
              <a:rPr lang="en-US" smtClean="0"/>
              <a:t>7</a:t>
            </a:fld>
            <a:endParaRPr lang="en-US"/>
          </a:p>
        </p:txBody>
      </p:sp>
    </p:spTree>
    <p:extLst>
      <p:ext uri="{BB962C8B-B14F-4D97-AF65-F5344CB8AC3E}">
        <p14:creationId xmlns:p14="http://schemas.microsoft.com/office/powerpoint/2010/main" val="110700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solidFill>
                <a:prstClr val="black"/>
              </a:solidFill>
            </a:endParaRPr>
          </a:p>
        </p:txBody>
      </p:sp>
      <p:sp>
        <p:nvSpPr>
          <p:cNvPr id="4" name="Slide Number Placeholder 3"/>
          <p:cNvSpPr>
            <a:spLocks noGrp="1"/>
          </p:cNvSpPr>
          <p:nvPr>
            <p:ph type="sldNum" sz="quarter" idx="10"/>
          </p:nvPr>
        </p:nvSpPr>
        <p:spPr/>
        <p:txBody>
          <a:bodyPr/>
          <a:lstStyle/>
          <a:p>
            <a:fld id="{FD3F90C3-2CFF-4809-8D51-D9E37EEF1E9D}" type="slidenum">
              <a:rPr lang="en-US" smtClean="0"/>
              <a:t>8</a:t>
            </a:fld>
            <a:endParaRPr lang="en-US"/>
          </a:p>
        </p:txBody>
      </p:sp>
    </p:spTree>
    <p:extLst>
      <p:ext uri="{BB962C8B-B14F-4D97-AF65-F5344CB8AC3E}">
        <p14:creationId xmlns:p14="http://schemas.microsoft.com/office/powerpoint/2010/main" val="20946119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3F90C3-2CFF-4809-8D51-D9E37EEF1E9D}" type="slidenum">
              <a:rPr lang="en-US" smtClean="0"/>
              <a:t>9</a:t>
            </a:fld>
            <a:endParaRPr lang="en-US"/>
          </a:p>
        </p:txBody>
      </p:sp>
    </p:spTree>
    <p:extLst>
      <p:ext uri="{BB962C8B-B14F-4D97-AF65-F5344CB8AC3E}">
        <p14:creationId xmlns:p14="http://schemas.microsoft.com/office/powerpoint/2010/main" val="4241641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371600"/>
            <a:ext cx="8229600" cy="47545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39078"/>
            <a:ext cx="8229600" cy="827722"/>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371600"/>
            <a:ext cx="8229600" cy="47545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7" name="Straight Connector 6"/>
          <p:cNvCxnSpPr/>
          <p:nvPr userDrawn="1"/>
        </p:nvCxnSpPr>
        <p:spPr>
          <a:xfrm>
            <a:off x="533400" y="1143000"/>
            <a:ext cx="8077200" cy="0"/>
          </a:xfrm>
          <a:prstGeom prst="line">
            <a:avLst/>
          </a:prstGeom>
          <a:ln w="57150"/>
        </p:spPr>
        <p:style>
          <a:lnRef idx="1">
            <a:schemeClr val="accent1"/>
          </a:lnRef>
          <a:fillRef idx="0">
            <a:schemeClr val="accent1"/>
          </a:fillRef>
          <a:effectRef idx="0">
            <a:schemeClr val="accent1"/>
          </a:effectRef>
          <a:fontRef idx="minor">
            <a:schemeClr val="tx1"/>
          </a:fontRef>
        </p:style>
      </p:cxnSp>
      <p:pic>
        <p:nvPicPr>
          <p:cNvPr id="5"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629400" y="6172200"/>
            <a:ext cx="2298700" cy="59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chemeClr val="accent5"/>
        </a:buClr>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accent5"/>
        </a:buClr>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accent5"/>
        </a:buClr>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accent5"/>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accent5"/>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8009948" cy="2384425"/>
          </a:xfrm>
        </p:spPr>
        <p:txBody>
          <a:bodyPr>
            <a:noAutofit/>
          </a:bodyPr>
          <a:lstStyle/>
          <a:p>
            <a:pPr marL="0" marR="0">
              <a:spcBef>
                <a:spcPts val="0"/>
              </a:spcBef>
              <a:spcAft>
                <a:spcPts val="0"/>
              </a:spcAft>
            </a:pP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a:t/>
            </a:r>
            <a:br>
              <a:rPr lang="en-US" sz="4000" dirty="0"/>
            </a:br>
            <a:r>
              <a:rPr lang="en-US" sz="4000" dirty="0" smtClean="0"/>
              <a:t/>
            </a:r>
            <a:br>
              <a:rPr lang="en-US" sz="4000" dirty="0" smtClean="0"/>
            </a:br>
            <a:r>
              <a:rPr lang="en-US" sz="4000" dirty="0" smtClean="0"/>
              <a:t/>
            </a:r>
            <a:br>
              <a:rPr lang="en-US" sz="4000" dirty="0" smtClean="0"/>
            </a:br>
            <a:r>
              <a:rPr lang="en-US" sz="3200" b="0" dirty="0" smtClean="0">
                <a:latin typeface="Times New Roman" panose="02020603050405020304" pitchFamily="18" charset="0"/>
                <a:cs typeface="Times New Roman" panose="02020603050405020304" pitchFamily="18" charset="0"/>
              </a:rPr>
              <a:t>Strengthening </a:t>
            </a:r>
            <a:r>
              <a:rPr lang="en-US" sz="3200" b="0" dirty="0">
                <a:latin typeface="Times New Roman" panose="02020603050405020304" pitchFamily="18" charset="0"/>
                <a:cs typeface="Times New Roman" panose="02020603050405020304" pitchFamily="18" charset="0"/>
              </a:rPr>
              <a:t>Resident and Family Councils</a:t>
            </a: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r>
              <a:rPr lang="en-US" sz="4000" dirty="0" smtClean="0"/>
              <a:t/>
            </a:r>
            <a:br>
              <a:rPr lang="en-US" sz="4000" dirty="0" smtClean="0"/>
            </a:br>
            <a:r>
              <a:rPr lang="en-US" sz="4000" dirty="0" smtClean="0">
                <a:latin typeface="Times New Roman" panose="02020603050405020304" pitchFamily="18" charset="0"/>
                <a:cs typeface="Times New Roman" panose="02020603050405020304" pitchFamily="18" charset="0"/>
              </a:rPr>
              <a:t>Story Sharing</a:t>
            </a:r>
            <a:br>
              <a:rPr lang="en-US" sz="4000" dirty="0" smtClean="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
            </a:r>
            <a:br>
              <a:rPr lang="en-US" sz="4000" dirty="0" smtClean="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Working Toward </a:t>
            </a:r>
            <a:br>
              <a:rPr lang="en-US" sz="4000" dirty="0" smtClean="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Relationship-Based Care</a:t>
            </a:r>
            <a:br>
              <a:rPr lang="en-US" sz="4000" dirty="0" smtClean="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
            </a:r>
            <a:br>
              <a:rPr lang="en-US" sz="4000" dirty="0" smtClean="0">
                <a:latin typeface="Times New Roman" panose="02020603050405020304" pitchFamily="18" charset="0"/>
                <a:cs typeface="Times New Roman" panose="02020603050405020304" pitchFamily="18" charset="0"/>
              </a:rPr>
            </a:br>
            <a:r>
              <a:rPr lang="en-US" sz="4000" b="1" dirty="0" smtClean="0">
                <a:latin typeface="Times New Roman"/>
                <a:ea typeface="Times New Roman"/>
              </a:rPr>
              <a:t> </a:t>
            </a:r>
            <a:r>
              <a:rPr lang="en-US" sz="4000" b="1" dirty="0" smtClean="0">
                <a:latin typeface="Times New Roman" panose="02020603050405020304" pitchFamily="18" charset="0"/>
                <a:cs typeface="Times New Roman" panose="02020603050405020304" pitchFamily="18" charset="0"/>
              </a:rPr>
              <a:t/>
            </a:r>
            <a:br>
              <a:rPr lang="en-US" sz="4000" b="1" dirty="0" smtClean="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
            </a:r>
            <a:br>
              <a:rPr lang="en-US" sz="4000" dirty="0" smtClean="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662128"/>
            <a:ext cx="3641634" cy="93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6602" y="496887"/>
            <a:ext cx="1103313"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51865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7791521-CC88-45E6-97AD-66665145B581}"/>
              </a:ext>
            </a:extLst>
          </p:cNvPr>
          <p:cNvSpPr>
            <a:spLocks noGrp="1"/>
          </p:cNvSpPr>
          <p:nvPr>
            <p:ph type="title"/>
          </p:nvPr>
        </p:nvSpPr>
        <p:spPr/>
        <p:txBody>
          <a:bodyPr>
            <a:normAutofit fontScale="90000"/>
          </a:bodyPr>
          <a:lstStyle/>
          <a:p>
            <a:r>
              <a:rPr lang="en-US" sz="2900" dirty="0"/>
              <a:t>Beginning Story Sharing—Reflections on your own </a:t>
            </a:r>
            <a:r>
              <a:rPr lang="en-US" sz="2900" dirty="0" smtClean="0"/>
              <a:t>story</a:t>
            </a:r>
            <a:r>
              <a:rPr lang="en-US" sz="2800" dirty="0"/>
              <a:t/>
            </a:r>
            <a:br>
              <a:rPr lang="en-US" sz="2800" dirty="0"/>
            </a:br>
            <a:r>
              <a:rPr lang="en-US" sz="2800" i="1" dirty="0" smtClean="0"/>
              <a:t>“</a:t>
            </a:r>
            <a:r>
              <a:rPr lang="en-US" sz="2800" i="1" dirty="0"/>
              <a:t>Try This” Exercise #1</a:t>
            </a:r>
          </a:p>
        </p:txBody>
      </p:sp>
      <p:sp>
        <p:nvSpPr>
          <p:cNvPr id="3" name="Content Placeholder 2">
            <a:extLst>
              <a:ext uri="{FF2B5EF4-FFF2-40B4-BE49-F238E27FC236}">
                <a16:creationId xmlns="" xmlns:a16="http://schemas.microsoft.com/office/drawing/2014/main" id="{FA4EEF38-BB72-4728-8A81-E8F2806ADC2C}"/>
              </a:ext>
            </a:extLst>
          </p:cNvPr>
          <p:cNvSpPr>
            <a:spLocks noGrp="1"/>
          </p:cNvSpPr>
          <p:nvPr>
            <p:ph idx="1"/>
          </p:nvPr>
        </p:nvSpPr>
        <p:spPr/>
        <p:txBody>
          <a:bodyPr>
            <a:normAutofit/>
          </a:bodyPr>
          <a:lstStyle/>
          <a:p>
            <a:r>
              <a:rPr lang="en-US" sz="2800" dirty="0"/>
              <a:t>The best way to help me find my story is to tell me your story </a:t>
            </a:r>
            <a:r>
              <a:rPr lang="en-US" sz="2800" dirty="0" smtClean="0"/>
              <a:t>  </a:t>
            </a:r>
            <a:r>
              <a:rPr lang="en-US" sz="2000" dirty="0" smtClean="0"/>
              <a:t>(</a:t>
            </a:r>
            <a:r>
              <a:rPr lang="en-US" sz="2000" dirty="0"/>
              <a:t>Kurtz &amp; Ketcham, 1992).</a:t>
            </a:r>
          </a:p>
          <a:p>
            <a:r>
              <a:rPr lang="en-US" sz="2800" dirty="0"/>
              <a:t>First Step:  Reflect on your own story…</a:t>
            </a:r>
          </a:p>
          <a:p>
            <a:pPr lvl="1"/>
            <a:r>
              <a:rPr lang="en-US" sz="2000" dirty="0"/>
              <a:t>How do YOU spend your day?</a:t>
            </a:r>
          </a:p>
          <a:p>
            <a:pPr lvl="1"/>
            <a:r>
              <a:rPr lang="en-US" sz="2000" dirty="0"/>
              <a:t>What is important to you?</a:t>
            </a:r>
          </a:p>
          <a:p>
            <a:pPr lvl="1"/>
            <a:r>
              <a:rPr lang="en-US" sz="2000" dirty="0"/>
              <a:t>What are your cultural values? Beliefs? Traditions?</a:t>
            </a:r>
          </a:p>
          <a:p>
            <a:pPr lvl="1"/>
            <a:r>
              <a:rPr lang="en-US" sz="2000" dirty="0"/>
              <a:t>Describe a happy moment.  A not-so-happy moment</a:t>
            </a:r>
            <a:r>
              <a:rPr lang="en-US" sz="2000" dirty="0" smtClean="0"/>
              <a:t>.</a:t>
            </a:r>
            <a:endParaRPr lang="en-US" dirty="0"/>
          </a:p>
          <a:p>
            <a:r>
              <a:rPr lang="en-US" sz="2800" dirty="0"/>
              <a:t>Your answers to these questions will </a:t>
            </a:r>
            <a:r>
              <a:rPr lang="en-US" sz="2800" dirty="0" smtClean="0"/>
              <a:t>highlight       what is </a:t>
            </a:r>
            <a:r>
              <a:rPr lang="en-US" sz="2800" dirty="0"/>
              <a:t>most meaningful to you</a:t>
            </a:r>
            <a:r>
              <a:rPr lang="en-US" sz="2800" dirty="0" smtClean="0"/>
              <a:t>.</a:t>
            </a:r>
          </a:p>
          <a:p>
            <a:pPr marL="0" indent="0">
              <a:buNone/>
            </a:pPr>
            <a:endParaRPr lang="en-US" sz="2800" dirty="0"/>
          </a:p>
        </p:txBody>
      </p:sp>
    </p:spTree>
    <p:extLst>
      <p:ext uri="{BB962C8B-B14F-4D97-AF65-F5344CB8AC3E}">
        <p14:creationId xmlns:p14="http://schemas.microsoft.com/office/powerpoint/2010/main" val="41097739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650786-25A6-4627-B94D-CD1C6B1CC5E5}"/>
              </a:ext>
            </a:extLst>
          </p:cNvPr>
          <p:cNvSpPr>
            <a:spLocks noGrp="1"/>
          </p:cNvSpPr>
          <p:nvPr>
            <p:ph type="title"/>
          </p:nvPr>
        </p:nvSpPr>
        <p:spPr>
          <a:xfrm>
            <a:off x="457200" y="381000"/>
            <a:ext cx="8229600" cy="715962"/>
          </a:xfrm>
        </p:spPr>
        <p:txBody>
          <a:bodyPr>
            <a:noAutofit/>
          </a:bodyPr>
          <a:lstStyle/>
          <a:p>
            <a:r>
              <a:rPr lang="en-US" sz="2600" dirty="0"/>
              <a:t>Story </a:t>
            </a:r>
            <a:r>
              <a:rPr lang="en-US" sz="2600" dirty="0" smtClean="0"/>
              <a:t>Sharing  -  Reflections </a:t>
            </a:r>
            <a:r>
              <a:rPr lang="en-US" sz="2600" dirty="0"/>
              <a:t>on </a:t>
            </a:r>
            <a:r>
              <a:rPr lang="en-US" sz="2600" dirty="0" smtClean="0"/>
              <a:t>Objects/</a:t>
            </a:r>
            <a:br>
              <a:rPr lang="en-US" sz="2600" dirty="0" smtClean="0"/>
            </a:br>
            <a:r>
              <a:rPr lang="en-US" sz="2600" dirty="0" smtClean="0"/>
              <a:t>Things </a:t>
            </a:r>
            <a:r>
              <a:rPr lang="en-US" sz="2600" dirty="0"/>
              <a:t>you possess that are very important to you</a:t>
            </a:r>
            <a:br>
              <a:rPr lang="en-US" sz="2600" dirty="0"/>
            </a:br>
            <a:endParaRPr lang="en-US" sz="2600" i="1" dirty="0"/>
          </a:p>
        </p:txBody>
      </p:sp>
      <p:sp>
        <p:nvSpPr>
          <p:cNvPr id="3" name="Content Placeholder 2">
            <a:extLst>
              <a:ext uri="{FF2B5EF4-FFF2-40B4-BE49-F238E27FC236}">
                <a16:creationId xmlns="" xmlns:a16="http://schemas.microsoft.com/office/drawing/2014/main" id="{02240048-8988-4701-B387-3B36407BCA48}"/>
              </a:ext>
            </a:extLst>
          </p:cNvPr>
          <p:cNvSpPr>
            <a:spLocks noGrp="1"/>
          </p:cNvSpPr>
          <p:nvPr>
            <p:ph idx="1"/>
          </p:nvPr>
        </p:nvSpPr>
        <p:spPr>
          <a:xfrm>
            <a:off x="457200" y="1600200"/>
            <a:ext cx="8229600" cy="4754563"/>
          </a:xfrm>
        </p:spPr>
        <p:txBody>
          <a:bodyPr>
            <a:noAutofit/>
          </a:bodyPr>
          <a:lstStyle/>
          <a:p>
            <a:r>
              <a:rPr lang="en-US" sz="2800" dirty="0" smtClean="0"/>
              <a:t>Think about the ‘</a:t>
            </a:r>
            <a:r>
              <a:rPr lang="en-US" sz="2800" dirty="0"/>
              <a:t>things’ </a:t>
            </a:r>
            <a:r>
              <a:rPr lang="en-US" sz="2800" dirty="0" smtClean="0"/>
              <a:t>that have </a:t>
            </a:r>
            <a:r>
              <a:rPr lang="en-US" sz="2800" dirty="0"/>
              <a:t>great meaning to </a:t>
            </a:r>
            <a:r>
              <a:rPr lang="en-US" sz="2800" dirty="0" smtClean="0"/>
              <a:t>you in your home </a:t>
            </a:r>
            <a:endParaRPr lang="en-US" sz="2800" dirty="0"/>
          </a:p>
          <a:p>
            <a:r>
              <a:rPr lang="en-US" sz="2800" dirty="0"/>
              <a:t>Think about the story behind these meaningful objects</a:t>
            </a:r>
            <a:r>
              <a:rPr lang="en-US" sz="2800" dirty="0" smtClean="0"/>
              <a:t>.</a:t>
            </a:r>
          </a:p>
          <a:p>
            <a:r>
              <a:rPr lang="en-US" sz="2800" dirty="0" smtClean="0"/>
              <a:t>Bring one of these items that can fit into a small sandwich bag to the next group session.</a:t>
            </a:r>
          </a:p>
        </p:txBody>
      </p:sp>
    </p:spTree>
    <p:extLst>
      <p:ext uri="{BB962C8B-B14F-4D97-AF65-F5344CB8AC3E}">
        <p14:creationId xmlns:p14="http://schemas.microsoft.com/office/powerpoint/2010/main" val="23349375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650786-25A6-4627-B94D-CD1C6B1CC5E5}"/>
              </a:ext>
            </a:extLst>
          </p:cNvPr>
          <p:cNvSpPr>
            <a:spLocks noGrp="1"/>
          </p:cNvSpPr>
          <p:nvPr>
            <p:ph type="title"/>
          </p:nvPr>
        </p:nvSpPr>
        <p:spPr>
          <a:xfrm>
            <a:off x="457200" y="152400"/>
            <a:ext cx="8229600" cy="868362"/>
          </a:xfrm>
        </p:spPr>
        <p:txBody>
          <a:bodyPr>
            <a:normAutofit fontScale="90000"/>
          </a:bodyPr>
          <a:lstStyle/>
          <a:p>
            <a:r>
              <a:rPr lang="en-US" sz="2800" dirty="0"/>
              <a:t>Story </a:t>
            </a:r>
            <a:r>
              <a:rPr lang="en-US" sz="2800" dirty="0" smtClean="0"/>
              <a:t>Sharing - Reflections </a:t>
            </a:r>
            <a:r>
              <a:rPr lang="en-US" sz="2800" dirty="0"/>
              <a:t>on Objects</a:t>
            </a:r>
            <a:r>
              <a:rPr lang="en-US" sz="2800" dirty="0" smtClean="0"/>
              <a:t>/</a:t>
            </a:r>
            <a:br>
              <a:rPr lang="en-US" sz="2800" dirty="0" smtClean="0"/>
            </a:br>
            <a:r>
              <a:rPr lang="en-US" sz="2800" dirty="0" smtClean="0"/>
              <a:t>Things </a:t>
            </a:r>
            <a:r>
              <a:rPr lang="en-US" sz="2800" dirty="0"/>
              <a:t>you possess that are very important to you</a:t>
            </a:r>
            <a:br>
              <a:rPr lang="en-US" sz="2800" dirty="0"/>
            </a:br>
            <a:r>
              <a:rPr lang="en-US" sz="2800" i="1" dirty="0" smtClean="0"/>
              <a:t>“</a:t>
            </a:r>
            <a:r>
              <a:rPr lang="en-US" sz="2800" i="1" dirty="0"/>
              <a:t>Try This” Exercise #</a:t>
            </a:r>
            <a:r>
              <a:rPr lang="en-US" sz="2800" i="1" dirty="0" smtClean="0"/>
              <a:t>2 </a:t>
            </a:r>
            <a:endParaRPr lang="en-US" sz="2800" i="1" dirty="0"/>
          </a:p>
        </p:txBody>
      </p:sp>
      <p:sp>
        <p:nvSpPr>
          <p:cNvPr id="3" name="Content Placeholder 2">
            <a:extLst>
              <a:ext uri="{FF2B5EF4-FFF2-40B4-BE49-F238E27FC236}">
                <a16:creationId xmlns="" xmlns:a16="http://schemas.microsoft.com/office/drawing/2014/main" id="{02240048-8988-4701-B387-3B36407BCA48}"/>
              </a:ext>
            </a:extLst>
          </p:cNvPr>
          <p:cNvSpPr>
            <a:spLocks noGrp="1"/>
          </p:cNvSpPr>
          <p:nvPr>
            <p:ph idx="1"/>
          </p:nvPr>
        </p:nvSpPr>
        <p:spPr>
          <a:xfrm>
            <a:off x="457200" y="1600200"/>
            <a:ext cx="8229600" cy="4754563"/>
          </a:xfrm>
        </p:spPr>
        <p:txBody>
          <a:bodyPr>
            <a:noAutofit/>
          </a:bodyPr>
          <a:lstStyle/>
          <a:p>
            <a:r>
              <a:rPr lang="en-US" sz="2800" dirty="0" smtClean="0"/>
              <a:t>Sharing stories about our items “in the bag”</a:t>
            </a:r>
          </a:p>
          <a:p>
            <a:r>
              <a:rPr lang="en-US" sz="2800" dirty="0" smtClean="0"/>
              <a:t>Discuss: if you had to leave your home in a disaster (flooding, fire, etc.), what would you take with you? (Assume all family and friends are already safe)</a:t>
            </a:r>
          </a:p>
          <a:p>
            <a:pPr lvl="1"/>
            <a:r>
              <a:rPr lang="en-US" sz="2000" dirty="0" smtClean="0"/>
              <a:t>Anything </a:t>
            </a:r>
            <a:r>
              <a:rPr lang="en-US" sz="2000" dirty="0"/>
              <a:t>you bring must fit into one </a:t>
            </a:r>
            <a:r>
              <a:rPr lang="en-US" sz="2000" dirty="0" smtClean="0"/>
              <a:t>medium-sized </a:t>
            </a:r>
            <a:r>
              <a:rPr lang="en-US" sz="2000" dirty="0"/>
              <a:t>suitcase</a:t>
            </a:r>
            <a:r>
              <a:rPr lang="en-US" sz="2000" dirty="0" smtClean="0"/>
              <a:t>. </a:t>
            </a:r>
            <a:endParaRPr lang="en-US" sz="2800" dirty="0" smtClean="0"/>
          </a:p>
          <a:p>
            <a:r>
              <a:rPr lang="en-US" sz="2800" dirty="0" smtClean="0"/>
              <a:t>Now that you’ve imagined this, think about your favorite resident, and the possessions in his/her room</a:t>
            </a:r>
            <a:endParaRPr lang="en-US" sz="2800" dirty="0"/>
          </a:p>
        </p:txBody>
      </p:sp>
    </p:spTree>
    <p:extLst>
      <p:ext uri="{BB962C8B-B14F-4D97-AF65-F5344CB8AC3E}">
        <p14:creationId xmlns:p14="http://schemas.microsoft.com/office/powerpoint/2010/main" val="18860227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36BA8A1-C993-456F-9C90-3DE9F880D016}"/>
              </a:ext>
            </a:extLst>
          </p:cNvPr>
          <p:cNvSpPr>
            <a:spLocks noGrp="1"/>
          </p:cNvSpPr>
          <p:nvPr>
            <p:ph type="title"/>
          </p:nvPr>
        </p:nvSpPr>
        <p:spPr>
          <a:xfrm>
            <a:off x="228600" y="304800"/>
            <a:ext cx="8839200" cy="868362"/>
          </a:xfrm>
        </p:spPr>
        <p:txBody>
          <a:bodyPr>
            <a:normAutofit fontScale="90000"/>
          </a:bodyPr>
          <a:lstStyle/>
          <a:p>
            <a:r>
              <a:rPr lang="en-US" sz="2900" dirty="0" smtClean="0"/>
              <a:t>Story </a:t>
            </a:r>
            <a:r>
              <a:rPr lang="en-US" sz="2900" dirty="0"/>
              <a:t>Sharing Tips: </a:t>
            </a:r>
            <a:r>
              <a:rPr lang="en-US" sz="2900" dirty="0" smtClean="0"/>
              <a:t/>
            </a:r>
            <a:br>
              <a:rPr lang="en-US" sz="2900" dirty="0" smtClean="0"/>
            </a:br>
            <a:r>
              <a:rPr lang="en-US" sz="2900" dirty="0" smtClean="0"/>
              <a:t>Remember </a:t>
            </a:r>
            <a:r>
              <a:rPr lang="en-US" sz="2900" dirty="0"/>
              <a:t>how </a:t>
            </a:r>
            <a:r>
              <a:rPr lang="en-US" sz="2900" dirty="0" smtClean="0"/>
              <a:t>Important </a:t>
            </a:r>
            <a:r>
              <a:rPr lang="en-US" sz="2900" dirty="0"/>
              <a:t>Possessions are for </a:t>
            </a:r>
            <a:r>
              <a:rPr lang="en-US" sz="2900" dirty="0" smtClean="0"/>
              <a:t>Each Resident</a:t>
            </a:r>
            <a:r>
              <a:rPr lang="en-US" sz="2800" dirty="0"/>
              <a:t/>
            </a:r>
            <a:br>
              <a:rPr lang="en-US" sz="2800" dirty="0"/>
            </a:br>
            <a:endParaRPr lang="en-US" sz="2800" i="1" dirty="0"/>
          </a:p>
        </p:txBody>
      </p:sp>
      <p:sp>
        <p:nvSpPr>
          <p:cNvPr id="3" name="Content Placeholder 2">
            <a:extLst>
              <a:ext uri="{FF2B5EF4-FFF2-40B4-BE49-F238E27FC236}">
                <a16:creationId xmlns="" xmlns:a16="http://schemas.microsoft.com/office/drawing/2014/main" id="{A2AD3F6D-600B-43BA-8A06-93799025EC03}"/>
              </a:ext>
            </a:extLst>
          </p:cNvPr>
          <p:cNvSpPr>
            <a:spLocks noGrp="1"/>
          </p:cNvSpPr>
          <p:nvPr>
            <p:ph idx="1"/>
          </p:nvPr>
        </p:nvSpPr>
        <p:spPr/>
        <p:txBody>
          <a:bodyPr>
            <a:normAutofit/>
          </a:bodyPr>
          <a:lstStyle/>
          <a:p>
            <a:r>
              <a:rPr lang="en-US" sz="2400" dirty="0"/>
              <a:t>As you help residents with their everyday care, it </a:t>
            </a:r>
            <a:r>
              <a:rPr lang="en-US" sz="2400" dirty="0" smtClean="0"/>
              <a:t>is OK </a:t>
            </a:r>
            <a:r>
              <a:rPr lang="en-US" sz="2400" dirty="0"/>
              <a:t>to be curious about certain items.</a:t>
            </a:r>
          </a:p>
          <a:p>
            <a:pPr lvl="1"/>
            <a:r>
              <a:rPr lang="en-US" sz="2400" dirty="0"/>
              <a:t>Photographs—Who is that in the photo? Can you tell me about the picture?</a:t>
            </a:r>
          </a:p>
          <a:p>
            <a:pPr lvl="1"/>
            <a:r>
              <a:rPr lang="en-US" sz="2400" dirty="0"/>
              <a:t>Religious items—What a beautiful holy statue! Can you tell me about it</a:t>
            </a:r>
            <a:r>
              <a:rPr lang="en-US" sz="2400" dirty="0" smtClean="0"/>
              <a:t>?</a:t>
            </a:r>
            <a:endParaRPr lang="en-US" sz="2400" dirty="0"/>
          </a:p>
          <a:p>
            <a:pPr lvl="1"/>
            <a:r>
              <a:rPr lang="en-US" sz="2400" dirty="0"/>
              <a:t>And so the relationship and connection with each resident continues…….</a:t>
            </a:r>
          </a:p>
          <a:p>
            <a:pPr lvl="1"/>
            <a:endParaRPr lang="en-US" sz="2000" dirty="0"/>
          </a:p>
        </p:txBody>
      </p:sp>
      <p:pic>
        <p:nvPicPr>
          <p:cNvPr id="3074" name="Picture 2" descr="M:\Share\Medical Errors\LTC Resident and Family Council Project DPH 2017\Learning and Sharing Calls\October\shutterstock_717307570.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4604799"/>
            <a:ext cx="3352800" cy="22356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19577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B7A137-1749-434D-A5C5-0B6335E04839}"/>
              </a:ext>
            </a:extLst>
          </p:cNvPr>
          <p:cNvSpPr>
            <a:spLocks noGrp="1"/>
          </p:cNvSpPr>
          <p:nvPr>
            <p:ph type="title"/>
          </p:nvPr>
        </p:nvSpPr>
        <p:spPr>
          <a:xfrm>
            <a:off x="381000" y="152400"/>
            <a:ext cx="8229600" cy="868362"/>
          </a:xfrm>
        </p:spPr>
        <p:txBody>
          <a:bodyPr>
            <a:noAutofit/>
          </a:bodyPr>
          <a:lstStyle/>
          <a:p>
            <a:r>
              <a:rPr lang="en-US" sz="2800" dirty="0" smtClean="0"/>
              <a:t>Sharing Stories About Residents’ Possessions</a:t>
            </a:r>
            <a:br>
              <a:rPr lang="en-US" sz="2800" dirty="0" smtClean="0"/>
            </a:br>
            <a:r>
              <a:rPr lang="en-US" sz="2800" dirty="0" smtClean="0"/>
              <a:t>“</a:t>
            </a:r>
            <a:r>
              <a:rPr lang="en-US" sz="2800" i="1" dirty="0" smtClean="0"/>
              <a:t>Try This” Exercise #3</a:t>
            </a:r>
            <a:endParaRPr lang="en-US" sz="2800" dirty="0"/>
          </a:p>
        </p:txBody>
      </p:sp>
      <p:sp>
        <p:nvSpPr>
          <p:cNvPr id="3" name="Content Placeholder 2">
            <a:extLst>
              <a:ext uri="{FF2B5EF4-FFF2-40B4-BE49-F238E27FC236}">
                <a16:creationId xmlns="" xmlns:a16="http://schemas.microsoft.com/office/drawing/2014/main" id="{7B5B63B3-FE29-48F9-99C0-9DD8BE6B0B5D}"/>
              </a:ext>
            </a:extLst>
          </p:cNvPr>
          <p:cNvSpPr>
            <a:spLocks noGrp="1"/>
          </p:cNvSpPr>
          <p:nvPr>
            <p:ph idx="1"/>
          </p:nvPr>
        </p:nvSpPr>
        <p:spPr>
          <a:xfrm>
            <a:off x="457200" y="1676400"/>
            <a:ext cx="8229600" cy="4754563"/>
          </a:xfrm>
        </p:spPr>
        <p:txBody>
          <a:bodyPr>
            <a:normAutofit/>
          </a:bodyPr>
          <a:lstStyle/>
          <a:p>
            <a:r>
              <a:rPr lang="en-US" sz="2800" dirty="0" smtClean="0"/>
              <a:t>Sharing stories about residents’ possessions</a:t>
            </a:r>
          </a:p>
          <a:p>
            <a:pPr lvl="1"/>
            <a:r>
              <a:rPr lang="en-US" sz="2400" dirty="0" smtClean="0"/>
              <a:t>Describe the item and where it was in the resident’s room.</a:t>
            </a:r>
          </a:p>
          <a:p>
            <a:pPr lvl="1"/>
            <a:r>
              <a:rPr lang="en-US" sz="2400" dirty="0" smtClean="0"/>
              <a:t>How did you decide to choose that particular item?</a:t>
            </a:r>
          </a:p>
          <a:p>
            <a:pPr lvl="1"/>
            <a:r>
              <a:rPr lang="en-US" sz="2400" dirty="0" smtClean="0"/>
              <a:t>What story did the resident tell about the item?</a:t>
            </a:r>
          </a:p>
          <a:p>
            <a:pPr marL="457200" lvl="1" indent="0">
              <a:buNone/>
            </a:pPr>
            <a:endParaRPr lang="en-US" sz="2400" dirty="0" smtClean="0"/>
          </a:p>
          <a:p>
            <a:pPr lvl="1"/>
            <a:endParaRPr lang="en-US" sz="2400" dirty="0" smtClean="0"/>
          </a:p>
          <a:p>
            <a:pPr marL="0" indent="0">
              <a:buNone/>
            </a:pPr>
            <a:r>
              <a:rPr lang="en-US" sz="2800" dirty="0" smtClean="0"/>
              <a:t> 	</a:t>
            </a:r>
            <a:endParaRPr lang="en-US" dirty="0"/>
          </a:p>
          <a:p>
            <a:pPr marL="914400" lvl="2" indent="0">
              <a:buNone/>
            </a:pPr>
            <a:endParaRPr lang="en-US" dirty="0"/>
          </a:p>
        </p:txBody>
      </p:sp>
    </p:spTree>
    <p:extLst>
      <p:ext uri="{BB962C8B-B14F-4D97-AF65-F5344CB8AC3E}">
        <p14:creationId xmlns:p14="http://schemas.microsoft.com/office/powerpoint/2010/main" val="26447030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B7A137-1749-434D-A5C5-0B6335E04839}"/>
              </a:ext>
            </a:extLst>
          </p:cNvPr>
          <p:cNvSpPr>
            <a:spLocks noGrp="1"/>
          </p:cNvSpPr>
          <p:nvPr>
            <p:ph type="title"/>
          </p:nvPr>
        </p:nvSpPr>
        <p:spPr>
          <a:xfrm>
            <a:off x="381000" y="152400"/>
            <a:ext cx="8229600" cy="868362"/>
          </a:xfrm>
        </p:spPr>
        <p:txBody>
          <a:bodyPr>
            <a:noAutofit/>
          </a:bodyPr>
          <a:lstStyle/>
          <a:p>
            <a:r>
              <a:rPr lang="en-US" sz="2800" dirty="0" smtClean="0"/>
              <a:t/>
            </a:r>
            <a:br>
              <a:rPr lang="en-US" sz="2800" dirty="0" smtClean="0"/>
            </a:br>
            <a:r>
              <a:rPr lang="en-US" sz="2800" dirty="0" smtClean="0"/>
              <a:t>Questions </a:t>
            </a:r>
            <a:r>
              <a:rPr lang="en-US" sz="2800" dirty="0"/>
              <a:t>that Call Forth a Resident’s </a:t>
            </a:r>
            <a:r>
              <a:rPr lang="en-US" sz="2800" dirty="0" smtClean="0"/>
              <a:t>Story</a:t>
            </a:r>
            <a:br>
              <a:rPr lang="en-US" sz="2800" dirty="0" smtClean="0"/>
            </a:br>
            <a:endParaRPr lang="en-US" sz="2800" dirty="0"/>
          </a:p>
        </p:txBody>
      </p:sp>
      <p:sp>
        <p:nvSpPr>
          <p:cNvPr id="3" name="Content Placeholder 2">
            <a:extLst>
              <a:ext uri="{FF2B5EF4-FFF2-40B4-BE49-F238E27FC236}">
                <a16:creationId xmlns="" xmlns:a16="http://schemas.microsoft.com/office/drawing/2014/main" id="{7B5B63B3-FE29-48F9-99C0-9DD8BE6B0B5D}"/>
              </a:ext>
            </a:extLst>
          </p:cNvPr>
          <p:cNvSpPr>
            <a:spLocks noGrp="1"/>
          </p:cNvSpPr>
          <p:nvPr>
            <p:ph idx="1"/>
          </p:nvPr>
        </p:nvSpPr>
        <p:spPr/>
        <p:txBody>
          <a:bodyPr>
            <a:normAutofit/>
          </a:bodyPr>
          <a:lstStyle/>
          <a:p>
            <a:r>
              <a:rPr lang="en-US" sz="2800" b="1" dirty="0" smtClean="0"/>
              <a:t>Can </a:t>
            </a:r>
            <a:r>
              <a:rPr lang="en-US" sz="2800" b="1" dirty="0"/>
              <a:t>you tell me a story about </a:t>
            </a:r>
            <a:r>
              <a:rPr lang="en-US" sz="2800" dirty="0"/>
              <a:t>when you were little? Tell me about your best friend.</a:t>
            </a:r>
          </a:p>
          <a:p>
            <a:pPr lvl="1"/>
            <a:r>
              <a:rPr lang="en-US" sz="2400" dirty="0"/>
              <a:t>Most </a:t>
            </a:r>
            <a:r>
              <a:rPr lang="en-US" sz="2400" dirty="0" smtClean="0"/>
              <a:t>residents,  </a:t>
            </a:r>
            <a:r>
              <a:rPr lang="en-US" sz="2400" dirty="0"/>
              <a:t>even those with </a:t>
            </a:r>
            <a:r>
              <a:rPr lang="en-US" sz="2400" dirty="0" smtClean="0"/>
              <a:t>dementia, </a:t>
            </a:r>
            <a:r>
              <a:rPr lang="en-US" sz="2400" dirty="0"/>
              <a:t>remember childhood stories and enjoy telling those stories.  </a:t>
            </a:r>
            <a:r>
              <a:rPr lang="en-US" sz="2400" dirty="0" smtClean="0"/>
              <a:t>          Even </a:t>
            </a:r>
            <a:r>
              <a:rPr lang="en-US" sz="2400" dirty="0"/>
              <a:t>early childhood stories tell you about the resident many years </a:t>
            </a:r>
            <a:r>
              <a:rPr lang="en-US" sz="2400" dirty="0" smtClean="0"/>
              <a:t>later.</a:t>
            </a:r>
          </a:p>
          <a:p>
            <a:pPr lvl="1"/>
            <a:r>
              <a:rPr lang="en-US" sz="2400" b="1" i="1" dirty="0" smtClean="0"/>
              <a:t>Example</a:t>
            </a:r>
            <a:r>
              <a:rPr lang="en-US" sz="2400" dirty="0" smtClean="0"/>
              <a:t> </a:t>
            </a:r>
            <a:r>
              <a:rPr lang="en-US" sz="2400" dirty="0"/>
              <a:t>- One resident tells a story about loving to color and using her crayons. You might speak with the activity person or her family who might bring in an adult coloring book and color pencils.</a:t>
            </a:r>
          </a:p>
          <a:p>
            <a:pPr marL="914400" lvl="2" indent="0">
              <a:buNone/>
            </a:pPr>
            <a:endParaRPr lang="en-US" dirty="0"/>
          </a:p>
        </p:txBody>
      </p:sp>
    </p:spTree>
    <p:extLst>
      <p:ext uri="{BB962C8B-B14F-4D97-AF65-F5344CB8AC3E}">
        <p14:creationId xmlns:p14="http://schemas.microsoft.com/office/powerpoint/2010/main" val="25074855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t>Questions that Call Forth a Resident’s Story</a:t>
            </a:r>
            <a:br>
              <a:rPr lang="en-US" sz="3200" dirty="0"/>
            </a:br>
            <a:r>
              <a:rPr lang="en-US" sz="2600" dirty="0" smtClean="0"/>
              <a:t>(</a:t>
            </a:r>
            <a:r>
              <a:rPr lang="en-US" sz="2600" i="1" dirty="0" smtClean="0"/>
              <a:t>continued)</a:t>
            </a:r>
            <a:endParaRPr lang="en-US" sz="2600" i="1" dirty="0"/>
          </a:p>
        </p:txBody>
      </p:sp>
      <p:sp>
        <p:nvSpPr>
          <p:cNvPr id="3" name="Content Placeholder 2"/>
          <p:cNvSpPr>
            <a:spLocks noGrp="1"/>
          </p:cNvSpPr>
          <p:nvPr>
            <p:ph idx="1"/>
          </p:nvPr>
        </p:nvSpPr>
        <p:spPr>
          <a:xfrm>
            <a:off x="457200" y="1524000"/>
            <a:ext cx="8229600" cy="4754563"/>
          </a:xfrm>
        </p:spPr>
        <p:txBody>
          <a:bodyPr>
            <a:normAutofit/>
          </a:bodyPr>
          <a:lstStyle/>
          <a:p>
            <a:r>
              <a:rPr lang="en-US" sz="2800" dirty="0" smtClean="0"/>
              <a:t>Ask </a:t>
            </a:r>
            <a:r>
              <a:rPr lang="en-US" sz="2800" dirty="0"/>
              <a:t>residents to </a:t>
            </a:r>
            <a:r>
              <a:rPr lang="en-US" sz="2800" b="1" dirty="0"/>
              <a:t>give me an example </a:t>
            </a:r>
            <a:r>
              <a:rPr lang="en-US" sz="2800" dirty="0"/>
              <a:t>when they are telling about what they might like or not like. </a:t>
            </a:r>
          </a:p>
          <a:p>
            <a:pPr lvl="1"/>
            <a:r>
              <a:rPr lang="en-US" sz="2400" b="1" i="1" dirty="0" smtClean="0"/>
              <a:t>Example</a:t>
            </a:r>
            <a:r>
              <a:rPr lang="en-US" sz="2400" dirty="0" smtClean="0"/>
              <a:t> - One </a:t>
            </a:r>
            <a:r>
              <a:rPr lang="en-US" sz="2400" dirty="0"/>
              <a:t>resident was talking about his love of traditional food from his country.  You might ask, “</a:t>
            </a:r>
            <a:r>
              <a:rPr lang="en-US" sz="2400" b="1" dirty="0"/>
              <a:t>Can you give me an example.” </a:t>
            </a:r>
            <a:r>
              <a:rPr lang="en-US" sz="2400" dirty="0"/>
              <a:t> </a:t>
            </a:r>
            <a:endParaRPr lang="en-US" sz="2400" dirty="0" smtClean="0"/>
          </a:p>
          <a:p>
            <a:pPr lvl="1"/>
            <a:r>
              <a:rPr lang="en-US" sz="2400" dirty="0" smtClean="0"/>
              <a:t>You </a:t>
            </a:r>
            <a:r>
              <a:rPr lang="en-US" sz="2400" dirty="0"/>
              <a:t>might ask for the recipe and try it when you go home and tell the resident about your experience the next day. Residents LOVE to share favorite foods.</a:t>
            </a:r>
          </a:p>
          <a:p>
            <a:endParaRPr lang="en-US" dirty="0"/>
          </a:p>
        </p:txBody>
      </p:sp>
    </p:spTree>
    <p:extLst>
      <p:ext uri="{BB962C8B-B14F-4D97-AF65-F5344CB8AC3E}">
        <p14:creationId xmlns:p14="http://schemas.microsoft.com/office/powerpoint/2010/main" val="39709668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5A2D509-398A-4EBE-AD62-90EDF4596E9E}"/>
              </a:ext>
            </a:extLst>
          </p:cNvPr>
          <p:cNvSpPr>
            <a:spLocks noGrp="1"/>
          </p:cNvSpPr>
          <p:nvPr>
            <p:ph type="title"/>
          </p:nvPr>
        </p:nvSpPr>
        <p:spPr>
          <a:xfrm>
            <a:off x="0" y="152400"/>
            <a:ext cx="9144000" cy="868362"/>
          </a:xfrm>
        </p:spPr>
        <p:txBody>
          <a:bodyPr>
            <a:noAutofit/>
          </a:bodyPr>
          <a:lstStyle/>
          <a:p>
            <a:r>
              <a:rPr lang="en-US" sz="2500" dirty="0"/>
              <a:t>Story Sharing </a:t>
            </a:r>
            <a:r>
              <a:rPr lang="en-US" sz="2500" dirty="0" smtClean="0"/>
              <a:t>Tips:</a:t>
            </a:r>
            <a:r>
              <a:rPr lang="en-US" sz="2500" dirty="0"/>
              <a:t/>
            </a:r>
            <a:br>
              <a:rPr lang="en-US" sz="2500" dirty="0"/>
            </a:br>
            <a:r>
              <a:rPr lang="en-US" sz="2500" dirty="0" smtClean="0"/>
              <a:t>Approaching </a:t>
            </a:r>
            <a:r>
              <a:rPr lang="en-US" sz="2500" dirty="0"/>
              <a:t>a </a:t>
            </a:r>
            <a:r>
              <a:rPr lang="en-US" sz="2500" dirty="0" smtClean="0"/>
              <a:t>Resident </a:t>
            </a:r>
            <a:r>
              <a:rPr lang="en-US" sz="2500" dirty="0"/>
              <a:t>and Asking Questions 	</a:t>
            </a:r>
            <a:r>
              <a:rPr lang="en-US" sz="2500" dirty="0" smtClean="0"/>
              <a:t>that Gather Story</a:t>
            </a:r>
            <a:endParaRPr lang="en-US" sz="2500" dirty="0"/>
          </a:p>
        </p:txBody>
      </p:sp>
      <p:sp>
        <p:nvSpPr>
          <p:cNvPr id="3" name="Content Placeholder 2">
            <a:extLst>
              <a:ext uri="{FF2B5EF4-FFF2-40B4-BE49-F238E27FC236}">
                <a16:creationId xmlns="" xmlns:a16="http://schemas.microsoft.com/office/drawing/2014/main" id="{E91F81B4-A972-4756-8213-22B86C49C0D7}"/>
              </a:ext>
            </a:extLst>
          </p:cNvPr>
          <p:cNvSpPr>
            <a:spLocks noGrp="1"/>
          </p:cNvSpPr>
          <p:nvPr>
            <p:ph idx="1"/>
          </p:nvPr>
        </p:nvSpPr>
        <p:spPr/>
        <p:txBody>
          <a:bodyPr>
            <a:noAutofit/>
          </a:bodyPr>
          <a:lstStyle/>
          <a:p>
            <a:r>
              <a:rPr lang="en-US" sz="2400" dirty="0"/>
              <a:t>Knock on the resident’s door and wait to be invited in;</a:t>
            </a:r>
          </a:p>
          <a:p>
            <a:r>
              <a:rPr lang="en-US" sz="2400" dirty="0"/>
              <a:t>Sit down, face the resident, smile, introduce </a:t>
            </a:r>
            <a:r>
              <a:rPr lang="en-US" sz="2400" dirty="0" smtClean="0"/>
              <a:t>yourself,        speak </a:t>
            </a:r>
            <a:r>
              <a:rPr lang="en-US" sz="2400" dirty="0"/>
              <a:t>at a slower pace.</a:t>
            </a:r>
          </a:p>
          <a:p>
            <a:r>
              <a:rPr lang="en-US" sz="2400" dirty="0" smtClean="0"/>
              <a:t>Remember, the person </a:t>
            </a:r>
            <a:r>
              <a:rPr lang="en-US" sz="2400" dirty="0"/>
              <a:t>comes before the task.</a:t>
            </a:r>
          </a:p>
          <a:p>
            <a:r>
              <a:rPr lang="en-US" sz="2400" dirty="0"/>
              <a:t>You might begin by telling the resident a little about yourself….</a:t>
            </a:r>
          </a:p>
          <a:p>
            <a:pPr lvl="1"/>
            <a:r>
              <a:rPr lang="en-US" sz="2200" dirty="0"/>
              <a:t>My name is Anita. I’m your Nurse Aide. I’ve worked here for </a:t>
            </a:r>
            <a:r>
              <a:rPr lang="en-US" sz="2200" dirty="0" smtClean="0"/>
              <a:t> 13 years </a:t>
            </a:r>
            <a:r>
              <a:rPr lang="en-US" sz="2200" dirty="0"/>
              <a:t>and I enjoy meeting and talking with residents. If you need help with dressing or anything, please let me know. I’ll be checking on you throughout my shift.</a:t>
            </a:r>
          </a:p>
          <a:p>
            <a:pPr lvl="1"/>
            <a:r>
              <a:rPr lang="en-US" sz="2200" dirty="0"/>
              <a:t>Can you tell me a bit about </a:t>
            </a:r>
            <a:r>
              <a:rPr lang="en-US" sz="2200" dirty="0" smtClean="0"/>
              <a:t>yourself?   </a:t>
            </a:r>
            <a:r>
              <a:rPr lang="en-US" sz="2200" dirty="0"/>
              <a:t>I’d like to get to know you a little bit so I can better help you. </a:t>
            </a:r>
          </a:p>
        </p:txBody>
      </p:sp>
    </p:spTree>
    <p:extLst>
      <p:ext uri="{BB962C8B-B14F-4D97-AF65-F5344CB8AC3E}">
        <p14:creationId xmlns:p14="http://schemas.microsoft.com/office/powerpoint/2010/main" val="38834657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CD4C14-1641-4089-9048-9FBDB95DC732}"/>
              </a:ext>
            </a:extLst>
          </p:cNvPr>
          <p:cNvSpPr>
            <a:spLocks noGrp="1"/>
          </p:cNvSpPr>
          <p:nvPr>
            <p:ph type="title"/>
          </p:nvPr>
        </p:nvSpPr>
        <p:spPr>
          <a:xfrm>
            <a:off x="457200" y="228600"/>
            <a:ext cx="8229600" cy="868362"/>
          </a:xfrm>
        </p:spPr>
        <p:txBody>
          <a:bodyPr>
            <a:normAutofit fontScale="90000"/>
          </a:bodyPr>
          <a:lstStyle/>
          <a:p>
            <a:r>
              <a:rPr lang="en-US" sz="2800" dirty="0"/>
              <a:t>The Conversation with a Resident </a:t>
            </a:r>
            <a:r>
              <a:rPr lang="en-US" sz="2800" dirty="0" smtClean="0"/>
              <a:t>Continues</a:t>
            </a:r>
            <a:r>
              <a:rPr lang="en-US" sz="2800" dirty="0"/>
              <a:t/>
            </a:r>
            <a:br>
              <a:rPr lang="en-US" sz="2800" dirty="0"/>
            </a:br>
            <a:r>
              <a:rPr lang="en-US" sz="2800" i="1" dirty="0"/>
              <a:t>“Try This” Exercise #</a:t>
            </a:r>
            <a:r>
              <a:rPr lang="en-US" sz="2800" i="1" dirty="0" smtClean="0"/>
              <a:t>4  - Assignment</a:t>
            </a:r>
            <a:endParaRPr lang="en-US" sz="2800" dirty="0"/>
          </a:p>
        </p:txBody>
      </p:sp>
      <p:sp>
        <p:nvSpPr>
          <p:cNvPr id="3" name="Content Placeholder 2">
            <a:extLst>
              <a:ext uri="{FF2B5EF4-FFF2-40B4-BE49-F238E27FC236}">
                <a16:creationId xmlns="" xmlns:a16="http://schemas.microsoft.com/office/drawing/2014/main" id="{CCD6D6EB-E0DD-4336-8BF1-4284C0260F28}"/>
              </a:ext>
            </a:extLst>
          </p:cNvPr>
          <p:cNvSpPr>
            <a:spLocks noGrp="1"/>
          </p:cNvSpPr>
          <p:nvPr>
            <p:ph idx="1"/>
          </p:nvPr>
        </p:nvSpPr>
        <p:spPr>
          <a:xfrm>
            <a:off x="533400" y="1219200"/>
            <a:ext cx="8229600" cy="4032717"/>
          </a:xfrm>
        </p:spPr>
        <p:txBody>
          <a:bodyPr>
            <a:noAutofit/>
          </a:bodyPr>
          <a:lstStyle/>
          <a:p>
            <a:pPr lvl="1"/>
            <a:r>
              <a:rPr lang="en-US" sz="2000" dirty="0"/>
              <a:t>Conversation starters…. </a:t>
            </a:r>
          </a:p>
          <a:p>
            <a:pPr lvl="2"/>
            <a:r>
              <a:rPr lang="en-US" sz="2000" dirty="0"/>
              <a:t>Where were you born? </a:t>
            </a:r>
          </a:p>
          <a:p>
            <a:pPr lvl="2"/>
            <a:r>
              <a:rPr lang="en-US" sz="2000" dirty="0"/>
              <a:t>Can you tell me about your family?</a:t>
            </a:r>
          </a:p>
          <a:p>
            <a:pPr lvl="2"/>
            <a:r>
              <a:rPr lang="en-US" sz="2000" dirty="0"/>
              <a:t>Then YOU might share where you were born; if you are married; have children.</a:t>
            </a:r>
          </a:p>
          <a:p>
            <a:pPr lvl="2"/>
            <a:r>
              <a:rPr lang="en-US" sz="2000" dirty="0"/>
              <a:t>Remember to ‘check on’ the resident throughout the day.</a:t>
            </a:r>
          </a:p>
          <a:p>
            <a:pPr marL="914400" lvl="2" indent="0">
              <a:buNone/>
            </a:pPr>
            <a:r>
              <a:rPr lang="en-US" sz="2000" dirty="0"/>
              <a:t>You may only have a short time to spend with each resident; Residents are very aware of that. They appreciate the time you are spending with them. When you stand </a:t>
            </a:r>
            <a:r>
              <a:rPr lang="en-US" sz="2000" dirty="0" smtClean="0"/>
              <a:t>up, </a:t>
            </a:r>
            <a:r>
              <a:rPr lang="en-US" sz="2000" dirty="0"/>
              <a:t>they </a:t>
            </a:r>
            <a:r>
              <a:rPr lang="en-US" sz="2000" dirty="0" smtClean="0"/>
              <a:t>know </a:t>
            </a:r>
            <a:r>
              <a:rPr lang="en-US" sz="2000" dirty="0"/>
              <a:t>it is time for you to move on.</a:t>
            </a:r>
          </a:p>
          <a:p>
            <a:pPr marL="914400" lvl="2" indent="0">
              <a:buNone/>
            </a:pPr>
            <a:endParaRPr lang="en-US" sz="2000" dirty="0"/>
          </a:p>
        </p:txBody>
      </p:sp>
      <p:pic>
        <p:nvPicPr>
          <p:cNvPr id="4098" name="Picture 2" descr="M:\Share\Medical Errors\LTC Resident and Family Council Project DPH 2017\Learning and Sharing Calls\October\shutterstock_71584339.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4695092"/>
            <a:ext cx="3200400"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32626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41EF2CB-A9F4-4BA8-91FC-3596A274E89D}"/>
              </a:ext>
            </a:extLst>
          </p:cNvPr>
          <p:cNvSpPr>
            <a:spLocks noGrp="1"/>
          </p:cNvSpPr>
          <p:nvPr>
            <p:ph type="title"/>
          </p:nvPr>
        </p:nvSpPr>
        <p:spPr>
          <a:xfrm>
            <a:off x="457200" y="228600"/>
            <a:ext cx="8229600" cy="868362"/>
          </a:xfrm>
        </p:spPr>
        <p:txBody>
          <a:bodyPr>
            <a:noAutofit/>
          </a:bodyPr>
          <a:lstStyle/>
          <a:p>
            <a:r>
              <a:rPr lang="en-US" sz="2800" dirty="0" smtClean="0"/>
              <a:t>What </a:t>
            </a:r>
            <a:r>
              <a:rPr lang="en-US" sz="2800" dirty="0"/>
              <a:t>do you do with a </a:t>
            </a:r>
            <a:r>
              <a:rPr lang="en-US" sz="2800" dirty="0" smtClean="0"/>
              <a:t>Resident’s </a:t>
            </a:r>
            <a:r>
              <a:rPr lang="en-US" sz="2800" dirty="0"/>
              <a:t>S</a:t>
            </a:r>
            <a:r>
              <a:rPr lang="en-US" sz="2800" dirty="0" smtClean="0"/>
              <a:t>tory</a:t>
            </a:r>
            <a:r>
              <a:rPr lang="en-US" sz="2800" dirty="0"/>
              <a:t>?</a:t>
            </a:r>
            <a:br>
              <a:rPr lang="en-US" sz="2800" dirty="0"/>
            </a:br>
            <a:r>
              <a:rPr lang="en-US" sz="2800" i="1" dirty="0"/>
              <a:t>“Try This” Exercise #4</a:t>
            </a:r>
          </a:p>
        </p:txBody>
      </p:sp>
      <p:sp>
        <p:nvSpPr>
          <p:cNvPr id="3" name="Content Placeholder 2">
            <a:extLst>
              <a:ext uri="{FF2B5EF4-FFF2-40B4-BE49-F238E27FC236}">
                <a16:creationId xmlns="" xmlns:a16="http://schemas.microsoft.com/office/drawing/2014/main" id="{F4FA8547-C243-4092-BB42-8548B543D9DF}"/>
              </a:ext>
            </a:extLst>
          </p:cNvPr>
          <p:cNvSpPr>
            <a:spLocks noGrp="1"/>
          </p:cNvSpPr>
          <p:nvPr>
            <p:ph idx="1"/>
          </p:nvPr>
        </p:nvSpPr>
        <p:spPr>
          <a:xfrm>
            <a:off x="381000" y="1066800"/>
            <a:ext cx="8534400" cy="5105400"/>
          </a:xfrm>
        </p:spPr>
        <p:txBody>
          <a:bodyPr>
            <a:normAutofit fontScale="77500" lnSpcReduction="20000"/>
          </a:bodyPr>
          <a:lstStyle/>
          <a:p>
            <a:pPr marL="0" indent="0">
              <a:buNone/>
            </a:pPr>
            <a:endParaRPr lang="en-US" dirty="0" smtClean="0"/>
          </a:p>
          <a:p>
            <a:r>
              <a:rPr lang="en-US" dirty="0" smtClean="0"/>
              <a:t>Your </a:t>
            </a:r>
            <a:r>
              <a:rPr lang="en-US" dirty="0"/>
              <a:t>relationship with your residents is your </a:t>
            </a:r>
            <a:r>
              <a:rPr lang="en-US" dirty="0" smtClean="0"/>
              <a:t>Caring Practice —your </a:t>
            </a:r>
            <a:r>
              <a:rPr lang="en-US" dirty="0"/>
              <a:t>Best Practice</a:t>
            </a:r>
          </a:p>
          <a:p>
            <a:r>
              <a:rPr lang="en-US" dirty="0"/>
              <a:t>As you come to connect with a resident and understand </a:t>
            </a:r>
            <a:r>
              <a:rPr lang="en-US" dirty="0" smtClean="0"/>
              <a:t>    what </a:t>
            </a:r>
            <a:r>
              <a:rPr lang="en-US" dirty="0"/>
              <a:t>is important to that person, you can help that person </a:t>
            </a:r>
            <a:r>
              <a:rPr lang="en-US" dirty="0" smtClean="0"/>
              <a:t> have </a:t>
            </a:r>
            <a:r>
              <a:rPr lang="en-US" dirty="0"/>
              <a:t>a better quality of life-</a:t>
            </a:r>
            <a:r>
              <a:rPr lang="en-US" dirty="0" smtClean="0"/>
              <a:t>---</a:t>
            </a:r>
          </a:p>
          <a:p>
            <a:endParaRPr lang="en-US" sz="2600" dirty="0" smtClean="0"/>
          </a:p>
          <a:p>
            <a:pPr marL="400050" lvl="1" indent="0">
              <a:buNone/>
            </a:pPr>
            <a:r>
              <a:rPr lang="en-US" sz="2600" dirty="0" smtClean="0"/>
              <a:t>Here </a:t>
            </a:r>
            <a:r>
              <a:rPr lang="en-US" sz="2600" dirty="0"/>
              <a:t>are some examples how you can change a resident’s everyday </a:t>
            </a:r>
            <a:r>
              <a:rPr lang="en-US" sz="2600" dirty="0" smtClean="0"/>
              <a:t>       quality </a:t>
            </a:r>
            <a:r>
              <a:rPr lang="en-US" sz="2600" dirty="0"/>
              <a:t>of living….</a:t>
            </a:r>
          </a:p>
          <a:p>
            <a:pPr lvl="2"/>
            <a:r>
              <a:rPr lang="en-US" sz="2600" dirty="0"/>
              <a:t>Mrs. Smith has always had a cup of coffee every morning when she wakes up—it has been her ritual for over 40 years. It means a great deal to her.  How nice it would be if you brought her a cup of coffee </a:t>
            </a:r>
            <a:r>
              <a:rPr lang="en-US" sz="2600" dirty="0" smtClean="0"/>
              <a:t> in </a:t>
            </a:r>
            <a:r>
              <a:rPr lang="en-US" sz="2600" dirty="0"/>
              <a:t>the morning. </a:t>
            </a:r>
          </a:p>
          <a:p>
            <a:pPr lvl="2"/>
            <a:r>
              <a:rPr lang="en-US" sz="2600" dirty="0"/>
              <a:t>Mr. Lopez misses his wife. He was married for 60 years and she passed away 6 months ago. He is lonely. It would mean a great deal </a:t>
            </a:r>
            <a:r>
              <a:rPr lang="en-US" sz="2600" dirty="0" smtClean="0"/>
              <a:t>  to </a:t>
            </a:r>
            <a:r>
              <a:rPr lang="en-US" sz="2600" dirty="0"/>
              <a:t>him if you visited him for 10 minutes. Let him tell you stories </a:t>
            </a:r>
            <a:r>
              <a:rPr lang="en-US" sz="2600" dirty="0" smtClean="0"/>
              <a:t> about </a:t>
            </a:r>
            <a:r>
              <a:rPr lang="en-US" sz="2600" dirty="0"/>
              <a:t>his wife perhaps. </a:t>
            </a:r>
          </a:p>
          <a:p>
            <a:pPr lvl="2"/>
            <a:endParaRPr lang="en-US" dirty="0"/>
          </a:p>
        </p:txBody>
      </p:sp>
    </p:spTree>
    <p:extLst>
      <p:ext uri="{BB962C8B-B14F-4D97-AF65-F5344CB8AC3E}">
        <p14:creationId xmlns:p14="http://schemas.microsoft.com/office/powerpoint/2010/main" val="40008960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lstStyle/>
          <a:p>
            <a:r>
              <a:rPr lang="en-US" dirty="0" smtClean="0"/>
              <a:t>Introduction</a:t>
            </a:r>
            <a:endParaRPr lang="en-US" dirty="0"/>
          </a:p>
        </p:txBody>
      </p:sp>
      <p:sp>
        <p:nvSpPr>
          <p:cNvPr id="3" name="Content Placeholder 2"/>
          <p:cNvSpPr>
            <a:spLocks noGrp="1"/>
          </p:cNvSpPr>
          <p:nvPr>
            <p:ph idx="1"/>
          </p:nvPr>
        </p:nvSpPr>
        <p:spPr>
          <a:xfrm>
            <a:off x="457200" y="1981200"/>
            <a:ext cx="8229600" cy="3867150"/>
          </a:xfrm>
        </p:spPr>
        <p:txBody>
          <a:bodyPr/>
          <a:lstStyle/>
          <a:p>
            <a:pPr>
              <a:buFont typeface="Wingdings" panose="05000000000000000000" pitchFamily="2" charset="2"/>
              <a:buChar char="§"/>
            </a:pPr>
            <a:r>
              <a:rPr lang="en-US" sz="2800" dirty="0" smtClean="0"/>
              <a:t>Goals</a:t>
            </a:r>
          </a:p>
          <a:p>
            <a:pPr lvl="1">
              <a:buFont typeface="Wingdings" panose="05000000000000000000" pitchFamily="2" charset="2"/>
              <a:buChar char="§"/>
            </a:pPr>
            <a:r>
              <a:rPr lang="en-US" dirty="0" smtClean="0"/>
              <a:t>Engage residents and families</a:t>
            </a:r>
          </a:p>
          <a:p>
            <a:pPr lvl="1">
              <a:buFont typeface="Wingdings" panose="05000000000000000000" pitchFamily="2" charset="2"/>
              <a:buChar char="§"/>
            </a:pPr>
            <a:r>
              <a:rPr lang="en-US" dirty="0" smtClean="0"/>
              <a:t>Partner with nursing homes on improvement</a:t>
            </a:r>
          </a:p>
          <a:p>
            <a:pPr lvl="1">
              <a:buFont typeface="Wingdings" panose="05000000000000000000" pitchFamily="2" charset="2"/>
              <a:buChar char="§"/>
            </a:pPr>
            <a:r>
              <a:rPr lang="en-US" dirty="0" smtClean="0"/>
              <a:t>Improve quality of life for residents</a:t>
            </a:r>
          </a:p>
          <a:p>
            <a:pPr marL="0" indent="0">
              <a:buNone/>
            </a:pPr>
            <a:endParaRPr lang="en-US" sz="2800" dirty="0" smtClean="0"/>
          </a:p>
          <a:p>
            <a:pPr marL="914400" lvl="2" indent="0">
              <a:buNone/>
            </a:pPr>
            <a:endParaRPr lang="en-US" sz="2000" dirty="0" smtClean="0"/>
          </a:p>
        </p:txBody>
      </p:sp>
    </p:spTree>
    <p:extLst>
      <p:ext uri="{BB962C8B-B14F-4D97-AF65-F5344CB8AC3E}">
        <p14:creationId xmlns:p14="http://schemas.microsoft.com/office/powerpoint/2010/main" val="10122632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1CDEE07B-E533-4FB6-81C4-24F5C5AC9956}"/>
              </a:ext>
            </a:extLst>
          </p:cNvPr>
          <p:cNvSpPr>
            <a:spLocks noGrp="1"/>
          </p:cNvSpPr>
          <p:nvPr>
            <p:ph idx="1"/>
          </p:nvPr>
        </p:nvSpPr>
        <p:spPr>
          <a:xfrm>
            <a:off x="457200" y="1600200"/>
            <a:ext cx="8229600" cy="4754563"/>
          </a:xfrm>
        </p:spPr>
        <p:txBody>
          <a:bodyPr>
            <a:normAutofit/>
          </a:bodyPr>
          <a:lstStyle/>
          <a:p>
            <a:pPr lvl="1"/>
            <a:r>
              <a:rPr lang="en-US" sz="2000" dirty="0"/>
              <a:t>Mr. George tells you a story about how he used to be an artist. He loved to paint. Perhaps you might speak with the activity person and </a:t>
            </a:r>
            <a:r>
              <a:rPr lang="en-US" sz="2000" dirty="0" smtClean="0"/>
              <a:t>     she/he </a:t>
            </a:r>
            <a:r>
              <a:rPr lang="en-US" sz="2000" dirty="0"/>
              <a:t>can create an activity for Mr. George involving an art project, painting, drawing. </a:t>
            </a:r>
          </a:p>
          <a:p>
            <a:pPr marL="0" indent="0">
              <a:buNone/>
            </a:pPr>
            <a:endParaRPr lang="en-US" sz="2400" dirty="0"/>
          </a:p>
          <a:p>
            <a:r>
              <a:rPr lang="en-US" sz="2400" dirty="0"/>
              <a:t>Share ideas with the nurse as well. </a:t>
            </a:r>
            <a:r>
              <a:rPr lang="en-US" sz="2400" dirty="0" smtClean="0"/>
              <a:t>                         Relationship-based </a:t>
            </a:r>
            <a:r>
              <a:rPr lang="en-US" sz="2400" dirty="0"/>
              <a:t>caring practice involves everyone. </a:t>
            </a:r>
            <a:endParaRPr lang="en-US" sz="2400" dirty="0" smtClean="0"/>
          </a:p>
          <a:p>
            <a:pPr marL="0" indent="0">
              <a:buNone/>
            </a:pPr>
            <a:endParaRPr lang="en-US" sz="2400" dirty="0"/>
          </a:p>
          <a:p>
            <a:r>
              <a:rPr lang="en-US" sz="2400" dirty="0"/>
              <a:t>Discuss ideas with family members.</a:t>
            </a:r>
          </a:p>
        </p:txBody>
      </p:sp>
      <p:sp>
        <p:nvSpPr>
          <p:cNvPr id="4" name="Title 1">
            <a:extLst>
              <a:ext uri="{FF2B5EF4-FFF2-40B4-BE49-F238E27FC236}">
                <a16:creationId xmlns="" xmlns:a16="http://schemas.microsoft.com/office/drawing/2014/main" id="{441EF2CB-A9F4-4BA8-91FC-3596A274E89D}"/>
              </a:ext>
            </a:extLst>
          </p:cNvPr>
          <p:cNvSpPr>
            <a:spLocks noGrp="1"/>
          </p:cNvSpPr>
          <p:nvPr>
            <p:ph type="title"/>
          </p:nvPr>
        </p:nvSpPr>
        <p:spPr>
          <a:xfrm>
            <a:off x="457200" y="228600"/>
            <a:ext cx="8229600" cy="868362"/>
          </a:xfrm>
        </p:spPr>
        <p:txBody>
          <a:bodyPr>
            <a:noAutofit/>
          </a:bodyPr>
          <a:lstStyle/>
          <a:p>
            <a:r>
              <a:rPr lang="en-US" sz="2800" dirty="0" smtClean="0"/>
              <a:t>What </a:t>
            </a:r>
            <a:r>
              <a:rPr lang="en-US" sz="2800" dirty="0"/>
              <a:t>do you do with a </a:t>
            </a:r>
            <a:r>
              <a:rPr lang="en-US" sz="2800" dirty="0" smtClean="0"/>
              <a:t>Resident’s </a:t>
            </a:r>
            <a:r>
              <a:rPr lang="en-US" sz="2800" dirty="0"/>
              <a:t>S</a:t>
            </a:r>
            <a:r>
              <a:rPr lang="en-US" sz="2800" dirty="0" smtClean="0"/>
              <a:t>tory</a:t>
            </a:r>
            <a:r>
              <a:rPr lang="en-US" sz="2800" dirty="0"/>
              <a:t>?</a:t>
            </a:r>
            <a:br>
              <a:rPr lang="en-US" sz="2800" dirty="0"/>
            </a:br>
            <a:r>
              <a:rPr lang="en-US" sz="2000" i="1" dirty="0" smtClean="0"/>
              <a:t>(continued)</a:t>
            </a:r>
            <a:endParaRPr lang="en-US" sz="2000" i="1" dirty="0"/>
          </a:p>
        </p:txBody>
      </p:sp>
    </p:spTree>
    <p:extLst>
      <p:ext uri="{BB962C8B-B14F-4D97-AF65-F5344CB8AC3E}">
        <p14:creationId xmlns:p14="http://schemas.microsoft.com/office/powerpoint/2010/main" val="38761452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Next?</a:t>
            </a:r>
            <a:endParaRPr lang="en-US" dirty="0"/>
          </a:p>
        </p:txBody>
      </p:sp>
      <p:sp>
        <p:nvSpPr>
          <p:cNvPr id="3" name="Content Placeholder 2"/>
          <p:cNvSpPr>
            <a:spLocks noGrp="1"/>
          </p:cNvSpPr>
          <p:nvPr>
            <p:ph idx="1"/>
          </p:nvPr>
        </p:nvSpPr>
        <p:spPr>
          <a:xfrm>
            <a:off x="457200" y="1676400"/>
            <a:ext cx="8229600" cy="4754563"/>
          </a:xfrm>
        </p:spPr>
        <p:txBody>
          <a:bodyPr/>
          <a:lstStyle/>
          <a:p>
            <a:r>
              <a:rPr lang="en-US" sz="2400" dirty="0" smtClean="0"/>
              <a:t>On the website you can find the Activity Guide and slides from this session</a:t>
            </a:r>
          </a:p>
          <a:p>
            <a:r>
              <a:rPr lang="en-US" sz="2400" dirty="0" smtClean="0"/>
              <a:t>Bring together a small group of </a:t>
            </a:r>
            <a:r>
              <a:rPr lang="en-US" sz="2400" dirty="0"/>
              <a:t>d</a:t>
            </a:r>
            <a:r>
              <a:rPr lang="en-US" sz="2400" dirty="0" smtClean="0"/>
              <a:t>irect </a:t>
            </a:r>
            <a:r>
              <a:rPr lang="en-US" sz="2400" dirty="0"/>
              <a:t>c</a:t>
            </a:r>
            <a:r>
              <a:rPr lang="en-US" sz="2400" dirty="0" smtClean="0"/>
              <a:t>are </a:t>
            </a:r>
            <a:r>
              <a:rPr lang="en-US" sz="2400" dirty="0"/>
              <a:t>g</a:t>
            </a:r>
            <a:r>
              <a:rPr lang="en-US" sz="2400" dirty="0" smtClean="0"/>
              <a:t>ivers over a   period of days or weeks, and </a:t>
            </a:r>
            <a:r>
              <a:rPr lang="en-US" sz="2400" dirty="0"/>
              <a:t>w</a:t>
            </a:r>
            <a:r>
              <a:rPr lang="en-US" sz="2400" dirty="0" smtClean="0"/>
              <a:t>alk through the exercises.</a:t>
            </a:r>
          </a:p>
          <a:p>
            <a:r>
              <a:rPr lang="en-US" sz="2400" dirty="0" smtClean="0"/>
              <a:t>Begin to deepen relationships with residents through          story sharing.   </a:t>
            </a:r>
            <a:endParaRPr lang="en-US" sz="2400" dirty="0"/>
          </a:p>
        </p:txBody>
      </p:sp>
    </p:spTree>
    <p:extLst>
      <p:ext uri="{BB962C8B-B14F-4D97-AF65-F5344CB8AC3E}">
        <p14:creationId xmlns:p14="http://schemas.microsoft.com/office/powerpoint/2010/main" val="37417454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9D3F063-B51B-4747-A93D-A9877CE3778B}"/>
              </a:ext>
            </a:extLst>
          </p:cNvPr>
          <p:cNvSpPr>
            <a:spLocks noGrp="1"/>
          </p:cNvSpPr>
          <p:nvPr>
            <p:ph type="ctrTitle"/>
          </p:nvPr>
        </p:nvSpPr>
        <p:spPr>
          <a:xfrm>
            <a:off x="381000" y="1371600"/>
            <a:ext cx="8229600" cy="2541431"/>
          </a:xfrm>
        </p:spPr>
        <p:txBody>
          <a:bodyPr>
            <a:normAutofit/>
          </a:bodyPr>
          <a:lstStyle/>
          <a:p>
            <a:r>
              <a:rPr lang="en-US" sz="3000" dirty="0"/>
              <a:t>Story Sharing: Toward Relationship-Based Care </a:t>
            </a:r>
            <a:r>
              <a:rPr lang="en-US" sz="3000" dirty="0" smtClean="0"/>
              <a:t/>
            </a:r>
            <a:br>
              <a:rPr lang="en-US" sz="3000" dirty="0" smtClean="0"/>
            </a:br>
            <a:r>
              <a:rPr lang="en-US" sz="3000" dirty="0"/>
              <a:t/>
            </a:r>
            <a:br>
              <a:rPr lang="en-US" sz="3000" dirty="0"/>
            </a:br>
            <a:r>
              <a:rPr lang="en-US" sz="3000" dirty="0"/>
              <a:t>Connecting with Residents and their Families</a:t>
            </a:r>
          </a:p>
        </p:txBody>
      </p:sp>
      <p:sp>
        <p:nvSpPr>
          <p:cNvPr id="3" name="Subtitle 2">
            <a:extLst>
              <a:ext uri="{FF2B5EF4-FFF2-40B4-BE49-F238E27FC236}">
                <a16:creationId xmlns="" xmlns:a16="http://schemas.microsoft.com/office/drawing/2014/main" id="{09E23940-E3AB-412C-9C56-4940363FBA3B}"/>
              </a:ext>
            </a:extLst>
          </p:cNvPr>
          <p:cNvSpPr>
            <a:spLocks noGrp="1"/>
          </p:cNvSpPr>
          <p:nvPr>
            <p:ph type="subTitle" idx="1"/>
          </p:nvPr>
        </p:nvSpPr>
        <p:spPr>
          <a:xfrm>
            <a:off x="1371600" y="4191000"/>
            <a:ext cx="6400800" cy="1752600"/>
          </a:xfrm>
        </p:spPr>
        <p:txBody>
          <a:bodyPr/>
          <a:lstStyle/>
          <a:p>
            <a:r>
              <a:rPr lang="en-US" dirty="0">
                <a:solidFill>
                  <a:schemeClr val="tx1"/>
                </a:solidFill>
              </a:rPr>
              <a:t>Diane </a:t>
            </a:r>
            <a:r>
              <a:rPr lang="en-US" dirty="0" err="1">
                <a:solidFill>
                  <a:schemeClr val="tx1"/>
                </a:solidFill>
              </a:rPr>
              <a:t>Heliker</a:t>
            </a:r>
            <a:r>
              <a:rPr lang="en-US" dirty="0">
                <a:solidFill>
                  <a:schemeClr val="tx1"/>
                </a:solidFill>
              </a:rPr>
              <a:t> RN PhD</a:t>
            </a:r>
          </a:p>
          <a:p>
            <a:r>
              <a:rPr lang="en-US" dirty="0"/>
              <a:t>    	</a:t>
            </a:r>
          </a:p>
          <a:p>
            <a:endParaRPr lang="en-US" dirty="0"/>
          </a:p>
        </p:txBody>
      </p:sp>
    </p:spTree>
    <p:extLst>
      <p:ext uri="{BB962C8B-B14F-4D97-AF65-F5344CB8AC3E}">
        <p14:creationId xmlns:p14="http://schemas.microsoft.com/office/powerpoint/2010/main" val="7620012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08FBC6E-7C4D-444B-8D97-711E3B705329}"/>
              </a:ext>
            </a:extLst>
          </p:cNvPr>
          <p:cNvSpPr>
            <a:spLocks noGrp="1"/>
          </p:cNvSpPr>
          <p:nvPr>
            <p:ph type="title"/>
          </p:nvPr>
        </p:nvSpPr>
        <p:spPr/>
        <p:txBody>
          <a:bodyPr>
            <a:normAutofit/>
          </a:bodyPr>
          <a:lstStyle/>
          <a:p>
            <a:r>
              <a:rPr lang="en-US" sz="2800" dirty="0"/>
              <a:t>Story Sharing and Relationship-Based Care </a:t>
            </a:r>
            <a:r>
              <a:rPr lang="en-US" sz="2800" dirty="0" smtClean="0"/>
              <a:t>Practice</a:t>
            </a:r>
            <a:endParaRPr lang="en-US" sz="2800" dirty="0"/>
          </a:p>
        </p:txBody>
      </p:sp>
      <p:sp>
        <p:nvSpPr>
          <p:cNvPr id="3" name="Content Placeholder 2">
            <a:extLst>
              <a:ext uri="{FF2B5EF4-FFF2-40B4-BE49-F238E27FC236}">
                <a16:creationId xmlns="" xmlns:a16="http://schemas.microsoft.com/office/drawing/2014/main" id="{F49A5F71-1574-4433-8307-6C24B634AC60}"/>
              </a:ext>
            </a:extLst>
          </p:cNvPr>
          <p:cNvSpPr>
            <a:spLocks noGrp="1"/>
          </p:cNvSpPr>
          <p:nvPr>
            <p:ph idx="1"/>
          </p:nvPr>
        </p:nvSpPr>
        <p:spPr/>
        <p:txBody>
          <a:bodyPr>
            <a:normAutofit/>
          </a:bodyPr>
          <a:lstStyle/>
          <a:p>
            <a:r>
              <a:rPr lang="en-US" sz="2600" dirty="0"/>
              <a:t>Significance of Story</a:t>
            </a:r>
          </a:p>
          <a:p>
            <a:r>
              <a:rPr lang="en-US" sz="2600" dirty="0"/>
              <a:t>Story Sharing and Relationship Building</a:t>
            </a:r>
          </a:p>
          <a:p>
            <a:r>
              <a:rPr lang="en-US" sz="2600" dirty="0"/>
              <a:t>Gathering the Story—Conversations with Residents</a:t>
            </a:r>
          </a:p>
          <a:p>
            <a:pPr lvl="1"/>
            <a:r>
              <a:rPr lang="en-US" sz="2600" dirty="0"/>
              <a:t>Asking questions that call forth Story</a:t>
            </a:r>
          </a:p>
          <a:p>
            <a:pPr lvl="1"/>
            <a:r>
              <a:rPr lang="en-US" sz="2600" dirty="0"/>
              <a:t>Listening attentively </a:t>
            </a:r>
          </a:p>
          <a:p>
            <a:pPr lvl="1"/>
            <a:r>
              <a:rPr lang="en-US" sz="2600" dirty="0"/>
              <a:t>Discovering what is personally meaningful to a resident</a:t>
            </a:r>
          </a:p>
          <a:p>
            <a:pPr marL="457200" lvl="1" indent="0">
              <a:buNone/>
            </a:pPr>
            <a:endParaRPr lang="en-US" sz="2600" dirty="0"/>
          </a:p>
          <a:p>
            <a:pPr marL="457200" lvl="1" indent="0">
              <a:buNone/>
            </a:pPr>
            <a:r>
              <a:rPr lang="en-US" sz="2600" dirty="0"/>
              <a:t>There are 4 ‘Try This’  </a:t>
            </a:r>
            <a:r>
              <a:rPr lang="en-US" sz="2600" dirty="0" smtClean="0"/>
              <a:t>exercises </a:t>
            </a:r>
            <a:r>
              <a:rPr lang="en-US" sz="2600" dirty="0"/>
              <a:t>that help all </a:t>
            </a:r>
            <a:r>
              <a:rPr lang="en-US" sz="2600" dirty="0" smtClean="0"/>
              <a:t>             care </a:t>
            </a:r>
            <a:r>
              <a:rPr lang="en-US" sz="2600" dirty="0"/>
              <a:t>providers </a:t>
            </a:r>
            <a:r>
              <a:rPr lang="en-US" sz="2600" dirty="0" smtClean="0"/>
              <a:t>share </a:t>
            </a:r>
            <a:r>
              <a:rPr lang="en-US" sz="2600" dirty="0"/>
              <a:t>s</a:t>
            </a:r>
            <a:r>
              <a:rPr lang="en-US" sz="2600" dirty="0" smtClean="0"/>
              <a:t>tories </a:t>
            </a:r>
            <a:r>
              <a:rPr lang="en-US" sz="2600" dirty="0"/>
              <a:t>and </a:t>
            </a:r>
            <a:r>
              <a:rPr lang="en-US" sz="2600" dirty="0" smtClean="0"/>
              <a:t>connect </a:t>
            </a:r>
            <a:r>
              <a:rPr lang="en-US" sz="2600" dirty="0"/>
              <a:t>with </a:t>
            </a:r>
            <a:r>
              <a:rPr lang="en-US" sz="2600" dirty="0" smtClean="0"/>
              <a:t>residents </a:t>
            </a:r>
            <a:endParaRPr lang="en-US" sz="2600" dirty="0"/>
          </a:p>
          <a:p>
            <a:pPr lvl="1"/>
            <a:endParaRPr lang="en-US" dirty="0"/>
          </a:p>
        </p:txBody>
      </p:sp>
    </p:spTree>
    <p:extLst>
      <p:ext uri="{BB962C8B-B14F-4D97-AF65-F5344CB8AC3E}">
        <p14:creationId xmlns:p14="http://schemas.microsoft.com/office/powerpoint/2010/main" val="42351631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D50D65E-5887-4982-908B-749073E3F481}"/>
              </a:ext>
            </a:extLst>
          </p:cNvPr>
          <p:cNvSpPr>
            <a:spLocks noGrp="1"/>
          </p:cNvSpPr>
          <p:nvPr>
            <p:ph type="title"/>
          </p:nvPr>
        </p:nvSpPr>
        <p:spPr/>
        <p:txBody>
          <a:bodyPr>
            <a:normAutofit/>
          </a:bodyPr>
          <a:lstStyle/>
          <a:p>
            <a:r>
              <a:rPr lang="en-US" sz="3200" dirty="0"/>
              <a:t>What is Story?</a:t>
            </a:r>
          </a:p>
        </p:txBody>
      </p:sp>
      <p:sp>
        <p:nvSpPr>
          <p:cNvPr id="3" name="Content Placeholder 2">
            <a:extLst>
              <a:ext uri="{FF2B5EF4-FFF2-40B4-BE49-F238E27FC236}">
                <a16:creationId xmlns="" xmlns:a16="http://schemas.microsoft.com/office/drawing/2014/main" id="{B75C9564-26D6-4121-8A19-708FC693EC06}"/>
              </a:ext>
            </a:extLst>
          </p:cNvPr>
          <p:cNvSpPr>
            <a:spLocks noGrp="1"/>
          </p:cNvSpPr>
          <p:nvPr>
            <p:ph idx="1"/>
          </p:nvPr>
        </p:nvSpPr>
        <p:spPr/>
        <p:txBody>
          <a:bodyPr>
            <a:normAutofit/>
          </a:bodyPr>
          <a:lstStyle/>
          <a:p>
            <a:r>
              <a:rPr lang="en-US" sz="2400" dirty="0"/>
              <a:t>Story is a way we come to know, connect with, and understand another person’s life and what matters most to that person.</a:t>
            </a:r>
          </a:p>
          <a:p>
            <a:endParaRPr lang="en-US" sz="2400" dirty="0" smtClean="0"/>
          </a:p>
          <a:p>
            <a:r>
              <a:rPr lang="en-US" sz="2400" dirty="0" smtClean="0"/>
              <a:t>A </a:t>
            </a:r>
            <a:r>
              <a:rPr lang="en-US" sz="2400" dirty="0"/>
              <a:t>story is an account of an event, or situation a </a:t>
            </a:r>
            <a:r>
              <a:rPr lang="en-US" sz="2400" dirty="0" smtClean="0"/>
              <a:t>                person </a:t>
            </a:r>
            <a:r>
              <a:rPr lang="en-US" sz="2400" dirty="0"/>
              <a:t>experiences.</a:t>
            </a:r>
          </a:p>
          <a:p>
            <a:endParaRPr lang="en-US" sz="2400" dirty="0" smtClean="0"/>
          </a:p>
          <a:p>
            <a:r>
              <a:rPr lang="en-US" sz="2400" dirty="0" smtClean="0"/>
              <a:t>Stories </a:t>
            </a:r>
            <a:r>
              <a:rPr lang="en-US" sz="2400" dirty="0"/>
              <a:t>make us real to each other.</a:t>
            </a:r>
          </a:p>
          <a:p>
            <a:endParaRPr lang="en-US" sz="2400" dirty="0" smtClean="0"/>
          </a:p>
          <a:p>
            <a:r>
              <a:rPr lang="en-US" sz="2400" dirty="0" smtClean="0"/>
              <a:t>Stories </a:t>
            </a:r>
            <a:r>
              <a:rPr lang="en-US" sz="2400" dirty="0"/>
              <a:t>help us remember.</a:t>
            </a:r>
          </a:p>
          <a:p>
            <a:endParaRPr lang="en-US" sz="2400" dirty="0" smtClean="0"/>
          </a:p>
          <a:p>
            <a:r>
              <a:rPr lang="en-US" sz="2400" dirty="0" smtClean="0"/>
              <a:t>Stories </a:t>
            </a:r>
            <a:r>
              <a:rPr lang="en-US" sz="2400" dirty="0"/>
              <a:t>convey a person’s cultural values.</a:t>
            </a:r>
          </a:p>
        </p:txBody>
      </p:sp>
    </p:spTree>
    <p:extLst>
      <p:ext uri="{BB962C8B-B14F-4D97-AF65-F5344CB8AC3E}">
        <p14:creationId xmlns:p14="http://schemas.microsoft.com/office/powerpoint/2010/main" val="33360396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A1030F3-95FA-426A-B91E-A94FDF740632}"/>
              </a:ext>
            </a:extLst>
          </p:cNvPr>
          <p:cNvSpPr>
            <a:spLocks noGrp="1"/>
          </p:cNvSpPr>
          <p:nvPr>
            <p:ph type="title"/>
          </p:nvPr>
        </p:nvSpPr>
        <p:spPr/>
        <p:txBody>
          <a:bodyPr>
            <a:normAutofit/>
          </a:bodyPr>
          <a:lstStyle/>
          <a:p>
            <a:r>
              <a:rPr lang="en-US" sz="3200" dirty="0" smtClean="0"/>
              <a:t>To </a:t>
            </a:r>
            <a:r>
              <a:rPr lang="en-US" sz="3200" dirty="0"/>
              <a:t>b</a:t>
            </a:r>
            <a:r>
              <a:rPr lang="en-US" sz="3200" dirty="0" smtClean="0"/>
              <a:t>e </a:t>
            </a:r>
            <a:r>
              <a:rPr lang="en-US" sz="3200" dirty="0"/>
              <a:t>H</a:t>
            </a:r>
            <a:r>
              <a:rPr lang="en-US" sz="3200" dirty="0" smtClean="0"/>
              <a:t>uman is to be ‘</a:t>
            </a:r>
            <a:r>
              <a:rPr lang="en-US" sz="3200" dirty="0"/>
              <a:t>S</a:t>
            </a:r>
            <a:r>
              <a:rPr lang="en-US" sz="3200" dirty="0" smtClean="0"/>
              <a:t>toried’</a:t>
            </a:r>
            <a:endParaRPr lang="en-US" sz="3200" dirty="0"/>
          </a:p>
        </p:txBody>
      </p:sp>
      <p:sp>
        <p:nvSpPr>
          <p:cNvPr id="3" name="Content Placeholder 2">
            <a:extLst>
              <a:ext uri="{FF2B5EF4-FFF2-40B4-BE49-F238E27FC236}">
                <a16:creationId xmlns="" xmlns:a16="http://schemas.microsoft.com/office/drawing/2014/main" id="{BE12862C-C536-42B3-BD6E-D99BBC71F1B6}"/>
              </a:ext>
            </a:extLst>
          </p:cNvPr>
          <p:cNvSpPr>
            <a:spLocks noGrp="1"/>
          </p:cNvSpPr>
          <p:nvPr>
            <p:ph idx="1"/>
          </p:nvPr>
        </p:nvSpPr>
        <p:spPr>
          <a:xfrm>
            <a:off x="457200" y="1524000"/>
            <a:ext cx="8229600" cy="4754563"/>
          </a:xfrm>
        </p:spPr>
        <p:txBody>
          <a:bodyPr>
            <a:normAutofit/>
          </a:bodyPr>
          <a:lstStyle/>
          <a:p>
            <a:r>
              <a:rPr lang="en-US" sz="2400" dirty="0" smtClean="0"/>
              <a:t>We </a:t>
            </a:r>
            <a:r>
              <a:rPr lang="en-US" sz="2400" dirty="0"/>
              <a:t>speak with more than our mouths; </a:t>
            </a:r>
            <a:r>
              <a:rPr lang="en-US" sz="2400" dirty="0" smtClean="0"/>
              <a:t>we </a:t>
            </a:r>
            <a:r>
              <a:rPr lang="en-US" sz="2400" dirty="0"/>
              <a:t>listen with more than our </a:t>
            </a:r>
            <a:r>
              <a:rPr lang="en-US" sz="2400" dirty="0" smtClean="0"/>
              <a:t>ears   </a:t>
            </a:r>
            <a:r>
              <a:rPr lang="en-US" sz="2000" dirty="0" smtClean="0"/>
              <a:t>(</a:t>
            </a:r>
            <a:r>
              <a:rPr lang="en-US" sz="2000" dirty="0"/>
              <a:t>The World According to Mr. </a:t>
            </a:r>
            <a:r>
              <a:rPr lang="en-US" sz="2000" dirty="0" smtClean="0"/>
              <a:t>Rogers, </a:t>
            </a:r>
            <a:r>
              <a:rPr lang="en-US" sz="2000" dirty="0"/>
              <a:t>Fred Rogers, 2003</a:t>
            </a:r>
            <a:r>
              <a:rPr lang="en-US" sz="2000" dirty="0" smtClean="0"/>
              <a:t>)</a:t>
            </a:r>
          </a:p>
          <a:p>
            <a:endParaRPr lang="en-US" sz="2000" dirty="0"/>
          </a:p>
          <a:p>
            <a:r>
              <a:rPr lang="en-US" sz="2400" dirty="0" smtClean="0"/>
              <a:t>To </a:t>
            </a:r>
            <a:r>
              <a:rPr lang="en-US" sz="2400" dirty="0"/>
              <a:t>be a person is to have a story to tell </a:t>
            </a:r>
            <a:r>
              <a:rPr lang="en-US" sz="2400" dirty="0" smtClean="0"/>
              <a:t>  </a:t>
            </a:r>
            <a:r>
              <a:rPr lang="en-US" sz="2000" dirty="0" smtClean="0"/>
              <a:t>(</a:t>
            </a:r>
            <a:r>
              <a:rPr lang="en-US" sz="2000" dirty="0" err="1"/>
              <a:t>Isak</a:t>
            </a:r>
            <a:r>
              <a:rPr lang="en-US" sz="2000" dirty="0"/>
              <a:t> Dinesen).</a:t>
            </a:r>
          </a:p>
          <a:p>
            <a:endParaRPr lang="en-US" sz="2000" dirty="0" smtClean="0"/>
          </a:p>
          <a:p>
            <a:r>
              <a:rPr lang="en-US" sz="2400" dirty="0" smtClean="0"/>
              <a:t>Stories </a:t>
            </a:r>
            <a:r>
              <a:rPr lang="en-US" sz="2400" dirty="0"/>
              <a:t>help us understand one another and trust one another.</a:t>
            </a:r>
          </a:p>
          <a:p>
            <a:endParaRPr lang="en-US" sz="2400" dirty="0" smtClean="0"/>
          </a:p>
          <a:p>
            <a:r>
              <a:rPr lang="en-US" sz="2400" dirty="0" smtClean="0"/>
              <a:t>We </a:t>
            </a:r>
            <a:r>
              <a:rPr lang="en-US" sz="2400" dirty="0"/>
              <a:t>need stories to organize our thinking and make sense of things.</a:t>
            </a:r>
          </a:p>
          <a:p>
            <a:endParaRPr lang="en-US" sz="2000" dirty="0"/>
          </a:p>
        </p:txBody>
      </p:sp>
    </p:spTree>
    <p:extLst>
      <p:ext uri="{BB962C8B-B14F-4D97-AF65-F5344CB8AC3E}">
        <p14:creationId xmlns:p14="http://schemas.microsoft.com/office/powerpoint/2010/main" val="6054862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C961EDB-3164-4B12-871C-D5ACBC825004}"/>
              </a:ext>
            </a:extLst>
          </p:cNvPr>
          <p:cNvSpPr>
            <a:spLocks noGrp="1"/>
          </p:cNvSpPr>
          <p:nvPr>
            <p:ph type="title"/>
          </p:nvPr>
        </p:nvSpPr>
        <p:spPr/>
        <p:txBody>
          <a:bodyPr>
            <a:normAutofit/>
          </a:bodyPr>
          <a:lstStyle/>
          <a:p>
            <a:r>
              <a:rPr lang="en-US" sz="3200" dirty="0"/>
              <a:t>All Staff Members are “</a:t>
            </a:r>
            <a:r>
              <a:rPr lang="en-US" sz="3200" dirty="0" smtClean="0"/>
              <a:t>Story Catchers</a:t>
            </a:r>
            <a:r>
              <a:rPr lang="en-US" sz="3200" dirty="0"/>
              <a:t>”</a:t>
            </a:r>
          </a:p>
        </p:txBody>
      </p:sp>
      <p:sp>
        <p:nvSpPr>
          <p:cNvPr id="3" name="Content Placeholder 2">
            <a:extLst>
              <a:ext uri="{FF2B5EF4-FFF2-40B4-BE49-F238E27FC236}">
                <a16:creationId xmlns="" xmlns:a16="http://schemas.microsoft.com/office/drawing/2014/main" id="{CE93AF35-10C3-4FA6-9034-A9CD0C25BB62}"/>
              </a:ext>
            </a:extLst>
          </p:cNvPr>
          <p:cNvSpPr>
            <a:spLocks noGrp="1"/>
          </p:cNvSpPr>
          <p:nvPr>
            <p:ph idx="1"/>
          </p:nvPr>
        </p:nvSpPr>
        <p:spPr>
          <a:xfrm>
            <a:off x="304800" y="1371600"/>
            <a:ext cx="8534400" cy="4754563"/>
          </a:xfrm>
        </p:spPr>
        <p:txBody>
          <a:bodyPr>
            <a:normAutofit/>
          </a:bodyPr>
          <a:lstStyle/>
          <a:p>
            <a:r>
              <a:rPr lang="en-US" sz="2400" dirty="0"/>
              <a:t>Story Catchers are:</a:t>
            </a:r>
          </a:p>
          <a:p>
            <a:pPr lvl="1"/>
            <a:r>
              <a:rPr lang="en-US" sz="2000" dirty="0"/>
              <a:t>Curious about human experiences, meaning, learning;</a:t>
            </a:r>
          </a:p>
          <a:p>
            <a:pPr lvl="1"/>
            <a:r>
              <a:rPr lang="en-US" sz="2000" dirty="0"/>
              <a:t>Able to create a safe place for listening;</a:t>
            </a:r>
          </a:p>
          <a:p>
            <a:pPr lvl="1"/>
            <a:r>
              <a:rPr lang="en-US" sz="2000" dirty="0"/>
              <a:t>Able to be present to another person in a respectful way;</a:t>
            </a:r>
          </a:p>
          <a:p>
            <a:pPr marL="457200" lvl="1" indent="0">
              <a:buNone/>
            </a:pPr>
            <a:r>
              <a:rPr lang="en-US" sz="2400" dirty="0" smtClean="0"/>
              <a:t>Story Catchers </a:t>
            </a:r>
            <a:r>
              <a:rPr lang="en-US" sz="2400" dirty="0"/>
              <a:t>believe that ordinary stories about ordinary lives are extraordinary gifts for the one speaking and for the one </a:t>
            </a:r>
            <a:r>
              <a:rPr lang="en-US" sz="2400" dirty="0" smtClean="0"/>
              <a:t>   who </a:t>
            </a:r>
            <a:r>
              <a:rPr lang="en-US" sz="2400" dirty="0"/>
              <a:t>is listening </a:t>
            </a:r>
            <a:r>
              <a:rPr lang="en-US" sz="2000" dirty="0"/>
              <a:t>(Baldwin, 2005).</a:t>
            </a:r>
          </a:p>
        </p:txBody>
      </p:sp>
      <p:pic>
        <p:nvPicPr>
          <p:cNvPr id="1026" name="Picture 2" descr="M:\Share\Medical Errors\LTC Resident and Family Council Project DPH 2017\Learning and Sharing Calls\October\shutterstock_399389878.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4343400"/>
            <a:ext cx="3124200" cy="20838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2747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3D3231C-A709-44E4-B472-7018236B709D}"/>
              </a:ext>
            </a:extLst>
          </p:cNvPr>
          <p:cNvSpPr>
            <a:spLocks noGrp="1"/>
          </p:cNvSpPr>
          <p:nvPr>
            <p:ph type="title"/>
          </p:nvPr>
        </p:nvSpPr>
        <p:spPr/>
        <p:txBody>
          <a:bodyPr>
            <a:normAutofit/>
          </a:bodyPr>
          <a:lstStyle/>
          <a:p>
            <a:r>
              <a:rPr lang="en-US" sz="3200" dirty="0"/>
              <a:t>What is Story Sharing?</a:t>
            </a:r>
          </a:p>
        </p:txBody>
      </p:sp>
      <p:sp>
        <p:nvSpPr>
          <p:cNvPr id="3" name="Content Placeholder 2">
            <a:extLst>
              <a:ext uri="{FF2B5EF4-FFF2-40B4-BE49-F238E27FC236}">
                <a16:creationId xmlns="" xmlns:a16="http://schemas.microsoft.com/office/drawing/2014/main" id="{77828439-8D0B-4BAA-8EA5-1BEA928BB0E1}"/>
              </a:ext>
            </a:extLst>
          </p:cNvPr>
          <p:cNvSpPr>
            <a:spLocks noGrp="1"/>
          </p:cNvSpPr>
          <p:nvPr>
            <p:ph idx="1"/>
          </p:nvPr>
        </p:nvSpPr>
        <p:spPr>
          <a:xfrm>
            <a:off x="228600" y="1676400"/>
            <a:ext cx="8686800" cy="4754563"/>
          </a:xfrm>
        </p:spPr>
        <p:txBody>
          <a:bodyPr>
            <a:normAutofit/>
          </a:bodyPr>
          <a:lstStyle/>
          <a:p>
            <a:r>
              <a:rPr lang="en-US" sz="2400" dirty="0"/>
              <a:t>A relationship-based caring </a:t>
            </a:r>
            <a:r>
              <a:rPr lang="en-US" sz="2400" dirty="0" smtClean="0"/>
              <a:t>practice</a:t>
            </a:r>
            <a:endParaRPr lang="en-US" sz="2400" dirty="0"/>
          </a:p>
          <a:p>
            <a:r>
              <a:rPr lang="en-US" sz="2400" dirty="0"/>
              <a:t>An everyday </a:t>
            </a:r>
            <a:r>
              <a:rPr lang="en-US" sz="2400" dirty="0" smtClean="0"/>
              <a:t>practice</a:t>
            </a:r>
            <a:endParaRPr lang="en-US" sz="2400" dirty="0"/>
          </a:p>
          <a:p>
            <a:r>
              <a:rPr lang="en-US" sz="2400" dirty="0"/>
              <a:t>A process of respectful telling and listening to what matters  </a:t>
            </a:r>
            <a:r>
              <a:rPr lang="en-US" sz="2400" dirty="0" smtClean="0"/>
              <a:t>        to </a:t>
            </a:r>
            <a:r>
              <a:rPr lang="en-US" sz="2400" dirty="0"/>
              <a:t>a </a:t>
            </a:r>
            <a:r>
              <a:rPr lang="en-US" sz="2400" dirty="0" smtClean="0"/>
              <a:t>person</a:t>
            </a:r>
            <a:endParaRPr lang="en-US" sz="2400" dirty="0"/>
          </a:p>
          <a:p>
            <a:r>
              <a:rPr lang="en-US" sz="2400" dirty="0"/>
              <a:t>A give and take </a:t>
            </a:r>
            <a:r>
              <a:rPr lang="en-US" sz="2400" dirty="0" smtClean="0"/>
              <a:t>conversation</a:t>
            </a:r>
            <a:endParaRPr lang="en-US" sz="2400" dirty="0"/>
          </a:p>
          <a:p>
            <a:r>
              <a:rPr lang="en-US" sz="2400" dirty="0"/>
              <a:t>Story Sharing creates a </a:t>
            </a:r>
            <a:r>
              <a:rPr lang="en-US" sz="2400" i="1" dirty="0"/>
              <a:t>sacred space </a:t>
            </a:r>
            <a:r>
              <a:rPr lang="en-US" sz="2400" dirty="0"/>
              <a:t>that allows </a:t>
            </a:r>
            <a:r>
              <a:rPr lang="en-US" sz="2400" dirty="0" smtClean="0"/>
              <a:t>teller and </a:t>
            </a:r>
            <a:r>
              <a:rPr lang="en-US" sz="2400" dirty="0"/>
              <a:t>listener </a:t>
            </a:r>
            <a:r>
              <a:rPr lang="en-US" sz="2400" dirty="0" smtClean="0"/>
              <a:t>       to </a:t>
            </a:r>
            <a:r>
              <a:rPr lang="en-US" sz="2400" dirty="0"/>
              <a:t>become aware of what they have in common </a:t>
            </a:r>
            <a:r>
              <a:rPr lang="en-US" sz="2400" dirty="0" smtClean="0"/>
              <a:t>and                   how </a:t>
            </a:r>
            <a:r>
              <a:rPr lang="en-US" sz="2400" dirty="0"/>
              <a:t>they are different. </a:t>
            </a:r>
          </a:p>
        </p:txBody>
      </p:sp>
    </p:spTree>
    <p:extLst>
      <p:ext uri="{BB962C8B-B14F-4D97-AF65-F5344CB8AC3E}">
        <p14:creationId xmlns:p14="http://schemas.microsoft.com/office/powerpoint/2010/main" val="26783688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9D9020C-569A-4D6C-A2C4-4D280538D57C}"/>
              </a:ext>
            </a:extLst>
          </p:cNvPr>
          <p:cNvSpPr>
            <a:spLocks noGrp="1"/>
          </p:cNvSpPr>
          <p:nvPr>
            <p:ph type="title"/>
          </p:nvPr>
        </p:nvSpPr>
        <p:spPr/>
        <p:txBody>
          <a:bodyPr>
            <a:normAutofit/>
          </a:bodyPr>
          <a:lstStyle/>
          <a:p>
            <a:r>
              <a:rPr lang="en-US" sz="3600" dirty="0"/>
              <a:t>Story Sharing</a:t>
            </a:r>
          </a:p>
        </p:txBody>
      </p:sp>
      <p:sp>
        <p:nvSpPr>
          <p:cNvPr id="3" name="Content Placeholder 2">
            <a:extLst>
              <a:ext uri="{FF2B5EF4-FFF2-40B4-BE49-F238E27FC236}">
                <a16:creationId xmlns="" xmlns:a16="http://schemas.microsoft.com/office/drawing/2014/main" id="{3C479DD4-1DE2-4E7D-B6DC-4B866AC56E8E}"/>
              </a:ext>
            </a:extLst>
          </p:cNvPr>
          <p:cNvSpPr>
            <a:spLocks noGrp="1"/>
          </p:cNvSpPr>
          <p:nvPr>
            <p:ph idx="1"/>
          </p:nvPr>
        </p:nvSpPr>
        <p:spPr/>
        <p:txBody>
          <a:bodyPr>
            <a:normAutofit/>
          </a:bodyPr>
          <a:lstStyle/>
          <a:p>
            <a:r>
              <a:rPr lang="en-US" sz="2400" dirty="0"/>
              <a:t>Begins a transformation in the relationship among </a:t>
            </a:r>
            <a:r>
              <a:rPr lang="en-US" sz="2400" dirty="0" smtClean="0"/>
              <a:t>             staff</a:t>
            </a:r>
            <a:r>
              <a:rPr lang="en-US" sz="2400" dirty="0"/>
              <a:t>, residents, and </a:t>
            </a:r>
            <a:r>
              <a:rPr lang="en-US" sz="2400" dirty="0" smtClean="0"/>
              <a:t>families</a:t>
            </a:r>
            <a:endParaRPr lang="en-US" sz="2400" dirty="0"/>
          </a:p>
          <a:p>
            <a:r>
              <a:rPr lang="en-US" sz="2400" dirty="0"/>
              <a:t>Begins Relationship-Based Meaningful </a:t>
            </a:r>
            <a:r>
              <a:rPr lang="en-US" sz="2400" dirty="0" smtClean="0"/>
              <a:t>Practice</a:t>
            </a:r>
            <a:endParaRPr lang="en-US" sz="2400" dirty="0"/>
          </a:p>
        </p:txBody>
      </p:sp>
      <p:pic>
        <p:nvPicPr>
          <p:cNvPr id="2050" name="Picture 2" descr="M:\Share\Medical Errors\LTC Resident and Family Council Project DPH 2017\Learning and Sharing Calls\October\shutterstock_631974107.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5000" y="2856244"/>
            <a:ext cx="4800321" cy="32041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9921411"/>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Custom 11">
      <a:dk1>
        <a:srgbClr val="000000"/>
      </a:dk1>
      <a:lt1>
        <a:srgbClr val="FFFFFF"/>
      </a:lt1>
      <a:dk2>
        <a:srgbClr val="000000"/>
      </a:dk2>
      <a:lt2>
        <a:srgbClr val="808080"/>
      </a:lt2>
      <a:accent1>
        <a:srgbClr val="FF0000"/>
      </a:accent1>
      <a:accent2>
        <a:srgbClr val="FF0000"/>
      </a:accent2>
      <a:accent3>
        <a:srgbClr val="FFFFFF"/>
      </a:accent3>
      <a:accent4>
        <a:srgbClr val="000000"/>
      </a:accent4>
      <a:accent5>
        <a:srgbClr val="FF0000"/>
      </a:accent5>
      <a:accent6>
        <a:srgbClr val="E70000"/>
      </a:accent6>
      <a:hlink>
        <a:srgbClr val="5959FE"/>
      </a:hlink>
      <a:folHlink>
        <a:srgbClr val="B2B2B2"/>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June 2017 Session Designing Meaningful Conversations 5 12 17</Template>
  <TotalTime>786</TotalTime>
  <Words>1452</Words>
  <Application>Microsoft Office PowerPoint</Application>
  <PresentationFormat>On-screen Show (4:3)</PresentationFormat>
  <Paragraphs>151</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Blank</vt:lpstr>
      <vt:lpstr>       Strengthening Resident and Family Councils  Story Sharing  Working Toward  Relationship-Based Care     </vt:lpstr>
      <vt:lpstr>Introduction</vt:lpstr>
      <vt:lpstr>Story Sharing: Toward Relationship-Based Care   Connecting with Residents and their Families</vt:lpstr>
      <vt:lpstr>Story Sharing and Relationship-Based Care Practice</vt:lpstr>
      <vt:lpstr>What is Story?</vt:lpstr>
      <vt:lpstr>To be Human is to be ‘Storied’</vt:lpstr>
      <vt:lpstr>All Staff Members are “Story Catchers”</vt:lpstr>
      <vt:lpstr>What is Story Sharing?</vt:lpstr>
      <vt:lpstr>Story Sharing</vt:lpstr>
      <vt:lpstr>Beginning Story Sharing—Reflections on your own story “Try This” Exercise #1</vt:lpstr>
      <vt:lpstr>Story Sharing  -  Reflections on Objects/ Things you possess that are very important to you </vt:lpstr>
      <vt:lpstr>Story Sharing - Reflections on Objects/ Things you possess that are very important to you “Try This” Exercise #2 </vt:lpstr>
      <vt:lpstr>Story Sharing Tips:  Remember how Important Possessions are for Each Resident </vt:lpstr>
      <vt:lpstr>Sharing Stories About Residents’ Possessions “Try This” Exercise #3</vt:lpstr>
      <vt:lpstr> Questions that Call Forth a Resident’s Story </vt:lpstr>
      <vt:lpstr>Questions that Call Forth a Resident’s Story (continued)</vt:lpstr>
      <vt:lpstr>Story Sharing Tips: Approaching a Resident and Asking Questions  that Gather Story</vt:lpstr>
      <vt:lpstr>The Conversation with a Resident Continues “Try This” Exercise #4  - Assignment</vt:lpstr>
      <vt:lpstr>What do you do with a Resident’s Story? “Try This” Exercise #4</vt:lpstr>
      <vt:lpstr>What do you do with a Resident’s Story? (continued)</vt:lpstr>
      <vt:lpstr>What’s Next?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Biocchi</dc:creator>
  <cp:lastModifiedBy> </cp:lastModifiedBy>
  <cp:revision>50</cp:revision>
  <cp:lastPrinted>2017-10-31T17:44:55Z</cp:lastPrinted>
  <dcterms:created xsi:type="dcterms:W3CDTF">2017-09-27T13:51:58Z</dcterms:created>
  <dcterms:modified xsi:type="dcterms:W3CDTF">2018-06-06T15:59:52Z</dcterms:modified>
</cp:coreProperties>
</file>