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6" r:id="rId2"/>
    <p:sldMasterId id="2147483692" r:id="rId3"/>
    <p:sldMasterId id="2147483708" r:id="rId4"/>
    <p:sldMasterId id="2147483724" r:id="rId5"/>
  </p:sldMasterIdLst>
  <p:notesMasterIdLst>
    <p:notesMasterId r:id="rId18"/>
  </p:notesMasterIdLst>
  <p:sldIdLst>
    <p:sldId id="258" r:id="rId6"/>
    <p:sldId id="983" r:id="rId7"/>
    <p:sldId id="1002" r:id="rId8"/>
    <p:sldId id="977" r:id="rId9"/>
    <p:sldId id="981" r:id="rId10"/>
    <p:sldId id="993" r:id="rId11"/>
    <p:sldId id="276" r:id="rId12"/>
    <p:sldId id="1001" r:id="rId13"/>
    <p:sldId id="1000" r:id="rId14"/>
    <p:sldId id="999" r:id="rId15"/>
    <p:sldId id="998" r:id="rId16"/>
    <p:sldId id="974" r:id="rId17"/>
  </p:sldIdLst>
  <p:sldSz cx="9144000" cy="6858000" type="screen4x3"/>
  <p:notesSz cx="7023100" cy="9309100"/>
  <p:custDataLst>
    <p:tags r:id="rId1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i Cole" initials="EC" lastIdx="7" clrIdx="0">
    <p:extLst>
      <p:ext uri="{19B8F6BF-5375-455C-9EA6-DF929625EA0E}">
        <p15:presenceInfo xmlns:p15="http://schemas.microsoft.com/office/powerpoint/2012/main" userId="S::eli@aimandarrowgroup.com::a02e39cc-6dc0-41dc-9ef8-09d7e6281242" providerId="AD"/>
      </p:ext>
    </p:extLst>
  </p:cmAuthor>
  <p:cmAuthor id="2" name="DeRiggi, Gail (EEC)" initials="DG(" lastIdx="1" clrIdx="1">
    <p:extLst>
      <p:ext uri="{19B8F6BF-5375-455C-9EA6-DF929625EA0E}">
        <p15:presenceInfo xmlns:p15="http://schemas.microsoft.com/office/powerpoint/2012/main" userId="S-1-5-21-1078081533-706699826-839522115-7721" providerId="AD"/>
      </p:ext>
    </p:extLst>
  </p:cmAuthor>
  <p:cmAuthor id="3" name="Aigner-Treworgy, Samantha L. (EEC)" initials="ASL(" lastIdx="14" clrIdx="2">
    <p:extLst>
      <p:ext uri="{19B8F6BF-5375-455C-9EA6-DF929625EA0E}">
        <p15:presenceInfo xmlns:p15="http://schemas.microsoft.com/office/powerpoint/2012/main" userId="S::samantha.aigner-treworgy@mass.gov::11de4586-2acf-42b8-b7f7-b431959e6691" providerId="AD"/>
      </p:ext>
    </p:extLst>
  </p:cmAuthor>
  <p:cmAuthor id="4" name="Eppich, Andrew (EEC)" initials="EA(" lastIdx="13" clrIdx="3">
    <p:extLst>
      <p:ext uri="{19B8F6BF-5375-455C-9EA6-DF929625EA0E}">
        <p15:presenceInfo xmlns:p15="http://schemas.microsoft.com/office/powerpoint/2012/main" userId="S-1-5-21-1078081533-706699826-839522115-3891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6991" autoAdjust="0"/>
    <p:restoredTop sz="85484" autoAdjust="0"/>
  </p:normalViewPr>
  <p:slideViewPr>
    <p:cSldViewPr>
      <p:cViewPr varScale="1">
        <p:scale>
          <a:sx n="98" d="100"/>
          <a:sy n="98" d="100"/>
        </p:scale>
        <p:origin x="1596" y="9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F571D2-1612-4E84-B214-0F13FC393503}" type="doc">
      <dgm:prSet loTypeId="urn:microsoft.com/office/officeart/2005/8/layout/pyramid4" loCatId="pyramid" qsTypeId="urn:microsoft.com/office/officeart/2005/8/quickstyle/simple2" qsCatId="simple" csTypeId="urn:microsoft.com/office/officeart/2005/8/colors/colorful5" csCatId="colorful" phldr="1"/>
      <dgm:spPr/>
      <dgm:t>
        <a:bodyPr/>
        <a:lstStyle/>
        <a:p>
          <a:endParaRPr lang="en-US"/>
        </a:p>
      </dgm:t>
    </dgm:pt>
    <dgm:pt modelId="{A68D5DAC-9D15-430B-AD40-F74914022C37}">
      <dgm:prSet phldrT="[Text]"/>
      <dgm:spPr/>
      <dgm:t>
        <a:bodyPr/>
        <a:lstStyle/>
        <a:p>
          <a:r>
            <a:rPr lang="en-US" b="1" dirty="0">
              <a:solidFill>
                <a:schemeClr val="tx1"/>
              </a:solidFill>
            </a:rPr>
            <a:t>Safety</a:t>
          </a:r>
        </a:p>
      </dgm:t>
    </dgm:pt>
    <dgm:pt modelId="{3CC5C13D-FB18-4F95-A9B9-8E5E6B71693B}" type="parTrans" cxnId="{FD8DE78A-A730-4A1F-83BD-06DF6EE74D74}">
      <dgm:prSet/>
      <dgm:spPr/>
      <dgm:t>
        <a:bodyPr/>
        <a:lstStyle/>
        <a:p>
          <a:endParaRPr lang="en-US" b="1">
            <a:solidFill>
              <a:schemeClr val="tx1"/>
            </a:solidFill>
          </a:endParaRPr>
        </a:p>
      </dgm:t>
    </dgm:pt>
    <dgm:pt modelId="{E6871D3C-4D2A-41EA-B902-DE1860355600}" type="sibTrans" cxnId="{FD8DE78A-A730-4A1F-83BD-06DF6EE74D74}">
      <dgm:prSet/>
      <dgm:spPr/>
      <dgm:t>
        <a:bodyPr/>
        <a:lstStyle/>
        <a:p>
          <a:endParaRPr lang="en-US" b="1">
            <a:solidFill>
              <a:schemeClr val="tx1"/>
            </a:solidFill>
          </a:endParaRPr>
        </a:p>
      </dgm:t>
    </dgm:pt>
    <dgm:pt modelId="{9C6BA8D9-0530-465E-9757-000643BDA1B6}">
      <dgm:prSet phldrT="[Text]"/>
      <dgm:spPr/>
      <dgm:t>
        <a:bodyPr/>
        <a:lstStyle/>
        <a:p>
          <a:r>
            <a:rPr lang="en-US" b="1" dirty="0">
              <a:solidFill>
                <a:schemeClr val="tx1"/>
              </a:solidFill>
            </a:rPr>
            <a:t>Access</a:t>
          </a:r>
        </a:p>
      </dgm:t>
    </dgm:pt>
    <dgm:pt modelId="{7C643C84-48A5-4361-B0BC-6F82BC4C6E5E}" type="parTrans" cxnId="{7A7F7480-8BF7-49CC-8B8A-629EAF03272F}">
      <dgm:prSet/>
      <dgm:spPr/>
      <dgm:t>
        <a:bodyPr/>
        <a:lstStyle/>
        <a:p>
          <a:endParaRPr lang="en-US" b="1">
            <a:solidFill>
              <a:schemeClr val="tx1"/>
            </a:solidFill>
          </a:endParaRPr>
        </a:p>
      </dgm:t>
    </dgm:pt>
    <dgm:pt modelId="{43426390-7BE7-4987-AC74-EE90018FC996}" type="sibTrans" cxnId="{7A7F7480-8BF7-49CC-8B8A-629EAF03272F}">
      <dgm:prSet/>
      <dgm:spPr/>
      <dgm:t>
        <a:bodyPr/>
        <a:lstStyle/>
        <a:p>
          <a:endParaRPr lang="en-US" b="1">
            <a:solidFill>
              <a:schemeClr val="tx1"/>
            </a:solidFill>
          </a:endParaRPr>
        </a:p>
      </dgm:t>
    </dgm:pt>
    <dgm:pt modelId="{E463F025-8152-46E8-8DDA-08E3DA048F5E}">
      <dgm:prSet phldrT="[Text]"/>
      <dgm:spPr/>
      <dgm:t>
        <a:bodyPr/>
        <a:lstStyle/>
        <a:p>
          <a:r>
            <a:rPr lang="en-US" b="1" dirty="0">
              <a:solidFill>
                <a:schemeClr val="tx1"/>
              </a:solidFill>
            </a:rPr>
            <a:t>Equity</a:t>
          </a:r>
        </a:p>
      </dgm:t>
    </dgm:pt>
    <dgm:pt modelId="{63EA9743-59BA-48BE-A130-DC00E837001B}" type="parTrans" cxnId="{813050F0-ECF5-4CD1-BBA3-7D07F74939B0}">
      <dgm:prSet/>
      <dgm:spPr/>
      <dgm:t>
        <a:bodyPr/>
        <a:lstStyle/>
        <a:p>
          <a:endParaRPr lang="en-US" b="1">
            <a:solidFill>
              <a:schemeClr val="tx1"/>
            </a:solidFill>
          </a:endParaRPr>
        </a:p>
      </dgm:t>
    </dgm:pt>
    <dgm:pt modelId="{044667E8-F0FD-401D-8C98-42362CD77AC8}" type="sibTrans" cxnId="{813050F0-ECF5-4CD1-BBA3-7D07F74939B0}">
      <dgm:prSet/>
      <dgm:spPr/>
      <dgm:t>
        <a:bodyPr/>
        <a:lstStyle/>
        <a:p>
          <a:endParaRPr lang="en-US" b="1">
            <a:solidFill>
              <a:schemeClr val="tx1"/>
            </a:solidFill>
          </a:endParaRPr>
        </a:p>
      </dgm:t>
    </dgm:pt>
    <dgm:pt modelId="{9348B225-6A2C-47DE-A6AC-D8CB0E09A6B2}">
      <dgm:prSet phldrT="[Text]"/>
      <dgm:spPr/>
      <dgm:t>
        <a:bodyPr/>
        <a:lstStyle/>
        <a:p>
          <a:r>
            <a:rPr lang="en-US" b="1" dirty="0">
              <a:solidFill>
                <a:schemeClr val="tx1"/>
              </a:solidFill>
            </a:rPr>
            <a:t>Quality</a:t>
          </a:r>
        </a:p>
      </dgm:t>
    </dgm:pt>
    <dgm:pt modelId="{96BEED0E-FAD3-4DDF-A920-3AF954BB4875}" type="parTrans" cxnId="{CE33D432-3D69-4CFF-8228-7F20EBF31DC3}">
      <dgm:prSet/>
      <dgm:spPr/>
      <dgm:t>
        <a:bodyPr/>
        <a:lstStyle/>
        <a:p>
          <a:endParaRPr lang="en-US" b="1">
            <a:solidFill>
              <a:schemeClr val="tx1"/>
            </a:solidFill>
          </a:endParaRPr>
        </a:p>
      </dgm:t>
    </dgm:pt>
    <dgm:pt modelId="{6751DCF6-D29D-44E6-BD8D-6EB6B0CDC6D1}" type="sibTrans" cxnId="{CE33D432-3D69-4CFF-8228-7F20EBF31DC3}">
      <dgm:prSet/>
      <dgm:spPr/>
      <dgm:t>
        <a:bodyPr/>
        <a:lstStyle/>
        <a:p>
          <a:endParaRPr lang="en-US" b="1">
            <a:solidFill>
              <a:schemeClr val="tx1"/>
            </a:solidFill>
          </a:endParaRPr>
        </a:p>
      </dgm:t>
    </dgm:pt>
    <dgm:pt modelId="{54A9E3B6-2AE8-4B44-812C-D2D4F7E1E7E2}" type="pres">
      <dgm:prSet presAssocID="{B1F571D2-1612-4E84-B214-0F13FC393503}" presName="compositeShape" presStyleCnt="0">
        <dgm:presLayoutVars>
          <dgm:chMax val="9"/>
          <dgm:dir/>
          <dgm:resizeHandles val="exact"/>
        </dgm:presLayoutVars>
      </dgm:prSet>
      <dgm:spPr/>
      <dgm:t>
        <a:bodyPr/>
        <a:lstStyle/>
        <a:p>
          <a:endParaRPr lang="en-US"/>
        </a:p>
      </dgm:t>
    </dgm:pt>
    <dgm:pt modelId="{66CE41BE-DDA9-482D-8688-3BFF2D1CA0A4}" type="pres">
      <dgm:prSet presAssocID="{B1F571D2-1612-4E84-B214-0F13FC393503}" presName="triangle1" presStyleLbl="node1" presStyleIdx="0" presStyleCnt="4">
        <dgm:presLayoutVars>
          <dgm:bulletEnabled val="1"/>
        </dgm:presLayoutVars>
      </dgm:prSet>
      <dgm:spPr/>
      <dgm:t>
        <a:bodyPr/>
        <a:lstStyle/>
        <a:p>
          <a:endParaRPr lang="en-US"/>
        </a:p>
      </dgm:t>
    </dgm:pt>
    <dgm:pt modelId="{BF718655-993D-49C7-A516-92933D3B8987}" type="pres">
      <dgm:prSet presAssocID="{B1F571D2-1612-4E84-B214-0F13FC393503}" presName="triangle2" presStyleLbl="node1" presStyleIdx="1" presStyleCnt="4">
        <dgm:presLayoutVars>
          <dgm:bulletEnabled val="1"/>
        </dgm:presLayoutVars>
      </dgm:prSet>
      <dgm:spPr/>
      <dgm:t>
        <a:bodyPr/>
        <a:lstStyle/>
        <a:p>
          <a:endParaRPr lang="en-US"/>
        </a:p>
      </dgm:t>
    </dgm:pt>
    <dgm:pt modelId="{C89CB862-70EF-4206-92D5-40A6D857F281}" type="pres">
      <dgm:prSet presAssocID="{B1F571D2-1612-4E84-B214-0F13FC393503}" presName="triangle3" presStyleLbl="node1" presStyleIdx="2" presStyleCnt="4">
        <dgm:presLayoutVars>
          <dgm:bulletEnabled val="1"/>
        </dgm:presLayoutVars>
      </dgm:prSet>
      <dgm:spPr/>
      <dgm:t>
        <a:bodyPr/>
        <a:lstStyle/>
        <a:p>
          <a:endParaRPr lang="en-US"/>
        </a:p>
      </dgm:t>
    </dgm:pt>
    <dgm:pt modelId="{116FC591-F0CF-4463-B570-FFBF47969169}" type="pres">
      <dgm:prSet presAssocID="{B1F571D2-1612-4E84-B214-0F13FC393503}" presName="triangle4" presStyleLbl="node1" presStyleIdx="3" presStyleCnt="4">
        <dgm:presLayoutVars>
          <dgm:bulletEnabled val="1"/>
        </dgm:presLayoutVars>
      </dgm:prSet>
      <dgm:spPr/>
      <dgm:t>
        <a:bodyPr/>
        <a:lstStyle/>
        <a:p>
          <a:endParaRPr lang="en-US"/>
        </a:p>
      </dgm:t>
    </dgm:pt>
  </dgm:ptLst>
  <dgm:cxnLst>
    <dgm:cxn modelId="{7A7F7480-8BF7-49CC-8B8A-629EAF03272F}" srcId="{B1F571D2-1612-4E84-B214-0F13FC393503}" destId="{9C6BA8D9-0530-465E-9757-000643BDA1B6}" srcOrd="1" destOrd="0" parTransId="{7C643C84-48A5-4361-B0BC-6F82BC4C6E5E}" sibTransId="{43426390-7BE7-4987-AC74-EE90018FC996}"/>
    <dgm:cxn modelId="{CE33D432-3D69-4CFF-8228-7F20EBF31DC3}" srcId="{B1F571D2-1612-4E84-B214-0F13FC393503}" destId="{9348B225-6A2C-47DE-A6AC-D8CB0E09A6B2}" srcOrd="3" destOrd="0" parTransId="{96BEED0E-FAD3-4DDF-A920-3AF954BB4875}" sibTransId="{6751DCF6-D29D-44E6-BD8D-6EB6B0CDC6D1}"/>
    <dgm:cxn modelId="{60781D67-1E8C-4303-B315-83EAA9E9DDB6}" type="presOf" srcId="{A68D5DAC-9D15-430B-AD40-F74914022C37}" destId="{66CE41BE-DDA9-482D-8688-3BFF2D1CA0A4}" srcOrd="0" destOrd="0" presId="urn:microsoft.com/office/officeart/2005/8/layout/pyramid4"/>
    <dgm:cxn modelId="{DB9496A1-7A9A-43A6-AD72-8A4A75BAD67C}" type="presOf" srcId="{E463F025-8152-46E8-8DDA-08E3DA048F5E}" destId="{C89CB862-70EF-4206-92D5-40A6D857F281}" srcOrd="0" destOrd="0" presId="urn:microsoft.com/office/officeart/2005/8/layout/pyramid4"/>
    <dgm:cxn modelId="{2A3EDAA3-00A4-4E70-AC94-F4B7B8BFEF9B}" type="presOf" srcId="{B1F571D2-1612-4E84-B214-0F13FC393503}" destId="{54A9E3B6-2AE8-4B44-812C-D2D4F7E1E7E2}" srcOrd="0" destOrd="0" presId="urn:microsoft.com/office/officeart/2005/8/layout/pyramid4"/>
    <dgm:cxn modelId="{6E12B57D-D5A0-48D2-82D5-0B3FAC79C05C}" type="presOf" srcId="{9348B225-6A2C-47DE-A6AC-D8CB0E09A6B2}" destId="{116FC591-F0CF-4463-B570-FFBF47969169}" srcOrd="0" destOrd="0" presId="urn:microsoft.com/office/officeart/2005/8/layout/pyramid4"/>
    <dgm:cxn modelId="{B4860CEB-1EBB-46E9-9689-71DBBAFD7CEF}" type="presOf" srcId="{9C6BA8D9-0530-465E-9757-000643BDA1B6}" destId="{BF718655-993D-49C7-A516-92933D3B8987}" srcOrd="0" destOrd="0" presId="urn:microsoft.com/office/officeart/2005/8/layout/pyramid4"/>
    <dgm:cxn modelId="{813050F0-ECF5-4CD1-BBA3-7D07F74939B0}" srcId="{B1F571D2-1612-4E84-B214-0F13FC393503}" destId="{E463F025-8152-46E8-8DDA-08E3DA048F5E}" srcOrd="2" destOrd="0" parTransId="{63EA9743-59BA-48BE-A130-DC00E837001B}" sibTransId="{044667E8-F0FD-401D-8C98-42362CD77AC8}"/>
    <dgm:cxn modelId="{FD8DE78A-A730-4A1F-83BD-06DF6EE74D74}" srcId="{B1F571D2-1612-4E84-B214-0F13FC393503}" destId="{A68D5DAC-9D15-430B-AD40-F74914022C37}" srcOrd="0" destOrd="0" parTransId="{3CC5C13D-FB18-4F95-A9B9-8E5E6B71693B}" sibTransId="{E6871D3C-4D2A-41EA-B902-DE1860355600}"/>
    <dgm:cxn modelId="{A4253C41-A853-40C5-9EA4-B21651F36289}" type="presParOf" srcId="{54A9E3B6-2AE8-4B44-812C-D2D4F7E1E7E2}" destId="{66CE41BE-DDA9-482D-8688-3BFF2D1CA0A4}" srcOrd="0" destOrd="0" presId="urn:microsoft.com/office/officeart/2005/8/layout/pyramid4"/>
    <dgm:cxn modelId="{A3B76E41-C4F1-46BB-9FEB-49F1E7A03164}" type="presParOf" srcId="{54A9E3B6-2AE8-4B44-812C-D2D4F7E1E7E2}" destId="{BF718655-993D-49C7-A516-92933D3B8987}" srcOrd="1" destOrd="0" presId="urn:microsoft.com/office/officeart/2005/8/layout/pyramid4"/>
    <dgm:cxn modelId="{179BB65C-634D-44D6-AE84-731D6D557BE3}" type="presParOf" srcId="{54A9E3B6-2AE8-4B44-812C-D2D4F7E1E7E2}" destId="{C89CB862-70EF-4206-92D5-40A6D857F281}" srcOrd="2" destOrd="0" presId="urn:microsoft.com/office/officeart/2005/8/layout/pyramid4"/>
    <dgm:cxn modelId="{37F8ECB2-5729-4124-A1C8-EAD975039215}" type="presParOf" srcId="{54A9E3B6-2AE8-4B44-812C-D2D4F7E1E7E2}" destId="{116FC591-F0CF-4463-B570-FFBF47969169}" srcOrd="3" destOrd="0" presId="urn:microsoft.com/office/officeart/2005/8/layout/pyramid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CE41BE-DDA9-482D-8688-3BFF2D1CA0A4}">
      <dsp:nvSpPr>
        <dsp:cNvPr id="0" name=""/>
        <dsp:cNvSpPr/>
      </dsp:nvSpPr>
      <dsp:spPr>
        <a:xfrm>
          <a:off x="2057400" y="0"/>
          <a:ext cx="2514599" cy="2514599"/>
        </a:xfrm>
        <a:prstGeom prst="triangle">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1" kern="1200" dirty="0">
              <a:solidFill>
                <a:schemeClr val="tx1"/>
              </a:solidFill>
            </a:rPr>
            <a:t>Safety</a:t>
          </a:r>
        </a:p>
      </dsp:txBody>
      <dsp:txXfrm>
        <a:off x="2686050" y="1257300"/>
        <a:ext cx="1257299" cy="1257299"/>
      </dsp:txXfrm>
    </dsp:sp>
    <dsp:sp modelId="{BF718655-993D-49C7-A516-92933D3B8987}">
      <dsp:nvSpPr>
        <dsp:cNvPr id="0" name=""/>
        <dsp:cNvSpPr/>
      </dsp:nvSpPr>
      <dsp:spPr>
        <a:xfrm>
          <a:off x="800100" y="2514599"/>
          <a:ext cx="2514599" cy="2514599"/>
        </a:xfrm>
        <a:prstGeom prst="triangle">
          <a:avLst/>
        </a:prstGeom>
        <a:solidFill>
          <a:schemeClr val="accent5">
            <a:hueOff val="543380"/>
            <a:satOff val="-17021"/>
            <a:lumOff val="-268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1" kern="1200" dirty="0">
              <a:solidFill>
                <a:schemeClr val="tx1"/>
              </a:solidFill>
            </a:rPr>
            <a:t>Access</a:t>
          </a:r>
        </a:p>
      </dsp:txBody>
      <dsp:txXfrm>
        <a:off x="1428750" y="3771899"/>
        <a:ext cx="1257299" cy="1257299"/>
      </dsp:txXfrm>
    </dsp:sp>
    <dsp:sp modelId="{C89CB862-70EF-4206-92D5-40A6D857F281}">
      <dsp:nvSpPr>
        <dsp:cNvPr id="0" name=""/>
        <dsp:cNvSpPr/>
      </dsp:nvSpPr>
      <dsp:spPr>
        <a:xfrm rot="10800000">
          <a:off x="2057400" y="2514599"/>
          <a:ext cx="2514599" cy="2514599"/>
        </a:xfrm>
        <a:prstGeom prst="triangle">
          <a:avLst/>
        </a:prstGeom>
        <a:solidFill>
          <a:schemeClr val="accent5">
            <a:hueOff val="1086760"/>
            <a:satOff val="-34043"/>
            <a:lumOff val="-5359"/>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1" kern="1200" dirty="0">
              <a:solidFill>
                <a:schemeClr val="tx1"/>
              </a:solidFill>
            </a:rPr>
            <a:t>Equity</a:t>
          </a:r>
        </a:p>
      </dsp:txBody>
      <dsp:txXfrm rot="10800000">
        <a:off x="2686050" y="2514599"/>
        <a:ext cx="1257299" cy="1257299"/>
      </dsp:txXfrm>
    </dsp:sp>
    <dsp:sp modelId="{116FC591-F0CF-4463-B570-FFBF47969169}">
      <dsp:nvSpPr>
        <dsp:cNvPr id="0" name=""/>
        <dsp:cNvSpPr/>
      </dsp:nvSpPr>
      <dsp:spPr>
        <a:xfrm>
          <a:off x="3314700" y="2514599"/>
          <a:ext cx="2514599" cy="2514599"/>
        </a:xfrm>
        <a:prstGeom prst="triangle">
          <a:avLst/>
        </a:prstGeom>
        <a:solidFill>
          <a:schemeClr val="accent5">
            <a:hueOff val="1630140"/>
            <a:satOff val="-51064"/>
            <a:lumOff val="-8039"/>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1" kern="1200" dirty="0">
              <a:solidFill>
                <a:schemeClr val="tx1"/>
              </a:solidFill>
            </a:rPr>
            <a:t>Quality</a:t>
          </a:r>
        </a:p>
      </dsp:txBody>
      <dsp:txXfrm>
        <a:off x="3943350" y="3771899"/>
        <a:ext cx="1257299" cy="1257299"/>
      </dsp:txXfrm>
    </dsp:sp>
  </dsp:spTree>
</dsp:drawing>
</file>

<file path=ppt/diagrams/layout1.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8275" y="0"/>
            <a:ext cx="3043238" cy="466725"/>
          </a:xfrm>
          <a:prstGeom prst="rect">
            <a:avLst/>
          </a:prstGeom>
        </p:spPr>
        <p:txBody>
          <a:bodyPr vert="horz" lIns="91440" tIns="45720" rIns="91440" bIns="45720" rtlCol="0"/>
          <a:lstStyle>
            <a:lvl1pPr algn="r">
              <a:defRPr sz="1200"/>
            </a:lvl1pPr>
          </a:lstStyle>
          <a:p>
            <a:fld id="{2474DE1B-57D6-4039-A867-39458FF245F5}" type="datetimeFigureOut">
              <a:rPr lang="en-US" smtClean="0"/>
              <a:t>1/28/2020</a:t>
            </a:fld>
            <a:endParaRPr lang="en-US" dirty="0"/>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9925"/>
            <a:ext cx="5619750" cy="36655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275" y="8842375"/>
            <a:ext cx="3043238" cy="466725"/>
          </a:xfrm>
          <a:prstGeom prst="rect">
            <a:avLst/>
          </a:prstGeom>
        </p:spPr>
        <p:txBody>
          <a:bodyPr vert="horz" lIns="91440" tIns="45720" rIns="91440" bIns="45720" rtlCol="0" anchor="b"/>
          <a:lstStyle>
            <a:lvl1pPr algn="r">
              <a:defRPr sz="1200"/>
            </a:lvl1pPr>
          </a:lstStyle>
          <a:p>
            <a:fld id="{E143230E-AD8D-45F3-A73A-9D8E94328919}" type="slidenum">
              <a:rPr lang="en-US" smtClean="0"/>
              <a:t>‹#›</a:t>
            </a:fld>
            <a:endParaRPr lang="en-US" dirty="0"/>
          </a:p>
        </p:txBody>
      </p:sp>
    </p:spTree>
    <p:extLst>
      <p:ext uri="{BB962C8B-B14F-4D97-AF65-F5344CB8AC3E}">
        <p14:creationId xmlns:p14="http://schemas.microsoft.com/office/powerpoint/2010/main" val="4101489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43230E-AD8D-45F3-A73A-9D8E94328919}" type="slidenum">
              <a:rPr lang="en-US" smtClean="0"/>
              <a:t>1</a:t>
            </a:fld>
            <a:endParaRPr lang="en-US" dirty="0"/>
          </a:p>
        </p:txBody>
      </p:sp>
    </p:spTree>
    <p:extLst>
      <p:ext uri="{BB962C8B-B14F-4D97-AF65-F5344CB8AC3E}">
        <p14:creationId xmlns:p14="http://schemas.microsoft.com/office/powerpoint/2010/main" val="7999577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43230E-AD8D-45F3-A73A-9D8E94328919}" type="slidenum">
              <a:rPr lang="en-US" smtClean="0"/>
              <a:t>12</a:t>
            </a:fld>
            <a:endParaRPr lang="en-US" dirty="0"/>
          </a:p>
        </p:txBody>
      </p:sp>
    </p:spTree>
    <p:extLst>
      <p:ext uri="{BB962C8B-B14F-4D97-AF65-F5344CB8AC3E}">
        <p14:creationId xmlns:p14="http://schemas.microsoft.com/office/powerpoint/2010/main" val="3254706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E1AFC-53A5-439C-81EB-0CDA2E1BDD0D}" type="slidenum">
              <a:rPr lang="en-US" smtClean="0"/>
              <a:t>2</a:t>
            </a:fld>
            <a:endParaRPr lang="en-US" dirty="0"/>
          </a:p>
        </p:txBody>
      </p:sp>
    </p:spTree>
    <p:extLst>
      <p:ext uri="{BB962C8B-B14F-4D97-AF65-F5344CB8AC3E}">
        <p14:creationId xmlns:p14="http://schemas.microsoft.com/office/powerpoint/2010/main" val="604980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school programs: https://</a:t>
            </a:r>
            <a:r>
              <a:rPr lang="en-US" dirty="0" err="1"/>
              <a:t>www.afterschoolalliance.org</a:t>
            </a:r>
            <a:r>
              <a:rPr lang="en-US" dirty="0"/>
              <a:t>/documents/AA3PM-2014/AA3PM_Key_Findings.pdf</a:t>
            </a:r>
          </a:p>
        </p:txBody>
      </p:sp>
      <p:sp>
        <p:nvSpPr>
          <p:cNvPr id="4" name="Slide Number Placeholder 3"/>
          <p:cNvSpPr>
            <a:spLocks noGrp="1"/>
          </p:cNvSpPr>
          <p:nvPr>
            <p:ph type="sldNum" sz="quarter" idx="5"/>
          </p:nvPr>
        </p:nvSpPr>
        <p:spPr/>
        <p:txBody>
          <a:bodyPr/>
          <a:lstStyle/>
          <a:p>
            <a:fld id="{E143230E-AD8D-45F3-A73A-9D8E94328919}" type="slidenum">
              <a:rPr lang="en-US" smtClean="0"/>
              <a:t>3</a:t>
            </a:fld>
            <a:endParaRPr lang="en-US"/>
          </a:p>
        </p:txBody>
      </p:sp>
    </p:spTree>
    <p:extLst>
      <p:ext uri="{BB962C8B-B14F-4D97-AF65-F5344CB8AC3E}">
        <p14:creationId xmlns:p14="http://schemas.microsoft.com/office/powerpoint/2010/main" val="1967645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43230E-AD8D-45F3-A73A-9D8E94328919}" type="slidenum">
              <a:rPr lang="en-US" smtClean="0"/>
              <a:t>4</a:t>
            </a:fld>
            <a:endParaRPr lang="en-US" dirty="0"/>
          </a:p>
        </p:txBody>
      </p:sp>
    </p:spTree>
    <p:extLst>
      <p:ext uri="{BB962C8B-B14F-4D97-AF65-F5344CB8AC3E}">
        <p14:creationId xmlns:p14="http://schemas.microsoft.com/office/powerpoint/2010/main" val="2550623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from conversation with Eli &amp; Sam: Heard from the field that we are not done with any of these. Ensuring equity requires a continuing commitment and strategies to strengthen and advance each aspect of what we do. These elements should be woven within all job roles and functions within the department vs. being separate activities or work areas.</a:t>
            </a:r>
          </a:p>
          <a:p>
            <a:endParaRPr lang="en-US" dirty="0"/>
          </a:p>
          <a:p>
            <a:r>
              <a:rPr lang="en-US" dirty="0"/>
              <a:t>This slide next</a:t>
            </a:r>
          </a:p>
          <a:p>
            <a:r>
              <a:rPr lang="en-US" dirty="0"/>
              <a:t>Set up as dichotomy – isn’t safety the foundation for quality. Educator quality. Quality and safety together BRC is safety while quality is training etc. LMS. If we can’t fit people through that customer journey we don’t get access </a:t>
            </a:r>
            <a:r>
              <a:rPr lang="en-US" dirty="0" err="1"/>
              <a:t>bc</a:t>
            </a:r>
            <a:r>
              <a:rPr lang="en-US" dirty="0"/>
              <a:t> people can’t access teachers. BRC, teacher cert, all embedded around all three to get to a </a:t>
            </a:r>
            <a:r>
              <a:rPr lang="en-US" dirty="0" err="1"/>
              <a:t>syste</a:t>
            </a:r>
            <a:r>
              <a:rPr lang="en-US" dirty="0"/>
              <a:t> with equity but also all dimensions – teachers, linear workforce, etc. </a:t>
            </a:r>
          </a:p>
        </p:txBody>
      </p:sp>
      <p:sp>
        <p:nvSpPr>
          <p:cNvPr id="4" name="Slide Number Placeholder 3"/>
          <p:cNvSpPr>
            <a:spLocks noGrp="1"/>
          </p:cNvSpPr>
          <p:nvPr>
            <p:ph type="sldNum" sz="quarter" idx="5"/>
          </p:nvPr>
        </p:nvSpPr>
        <p:spPr/>
        <p:txBody>
          <a:bodyPr/>
          <a:lstStyle/>
          <a:p>
            <a:fld id="{E143230E-AD8D-45F3-A73A-9D8E94328919}" type="slidenum">
              <a:rPr lang="en-US" smtClean="0"/>
              <a:t>6</a:t>
            </a:fld>
            <a:endParaRPr lang="en-US"/>
          </a:p>
        </p:txBody>
      </p:sp>
    </p:spTree>
    <p:extLst>
      <p:ext uri="{BB962C8B-B14F-4D97-AF65-F5344CB8AC3E}">
        <p14:creationId xmlns:p14="http://schemas.microsoft.com/office/powerpoint/2010/main" val="1489165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0" lang="en-US" sz="1200" b="1" i="0" u="none" strike="noStrike" cap="none" normalizeH="0" baseline="0" dirty="0">
              <a:ln>
                <a:noFill/>
              </a:ln>
              <a:solidFill>
                <a:srgbClr val="FF0000"/>
              </a:solidFill>
              <a:effectLst/>
              <a:latin typeface="Arial" charset="0"/>
            </a:endParaRPr>
          </a:p>
          <a:p>
            <a:endParaRPr lang="en-US" dirty="0"/>
          </a:p>
        </p:txBody>
      </p:sp>
      <p:sp>
        <p:nvSpPr>
          <p:cNvPr id="4" name="Slide Number Placeholder 3"/>
          <p:cNvSpPr>
            <a:spLocks noGrp="1"/>
          </p:cNvSpPr>
          <p:nvPr>
            <p:ph type="sldNum" sz="quarter" idx="10"/>
          </p:nvPr>
        </p:nvSpPr>
        <p:spPr/>
        <p:txBody>
          <a:bodyPr/>
          <a:lstStyle/>
          <a:p>
            <a:fld id="{E143230E-AD8D-45F3-A73A-9D8E94328919}" type="slidenum">
              <a:rPr lang="en-US" smtClean="0"/>
              <a:t>8</a:t>
            </a:fld>
            <a:endParaRPr lang="en-US"/>
          </a:p>
        </p:txBody>
      </p:sp>
    </p:spTree>
    <p:extLst>
      <p:ext uri="{BB962C8B-B14F-4D97-AF65-F5344CB8AC3E}">
        <p14:creationId xmlns:p14="http://schemas.microsoft.com/office/powerpoint/2010/main" val="34661113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0" lang="en-US" sz="1200" b="1" i="0" u="none" strike="noStrike" cap="none" normalizeH="0" baseline="0" dirty="0">
              <a:ln>
                <a:noFill/>
              </a:ln>
              <a:solidFill>
                <a:srgbClr val="FF0000"/>
              </a:solidFill>
              <a:effectLst/>
              <a:latin typeface="Arial" charset="0"/>
            </a:endParaRPr>
          </a:p>
          <a:p>
            <a:endParaRPr lang="en-US" dirty="0"/>
          </a:p>
        </p:txBody>
      </p:sp>
      <p:sp>
        <p:nvSpPr>
          <p:cNvPr id="4" name="Slide Number Placeholder 3"/>
          <p:cNvSpPr>
            <a:spLocks noGrp="1"/>
          </p:cNvSpPr>
          <p:nvPr>
            <p:ph type="sldNum" sz="quarter" idx="10"/>
          </p:nvPr>
        </p:nvSpPr>
        <p:spPr/>
        <p:txBody>
          <a:bodyPr/>
          <a:lstStyle/>
          <a:p>
            <a:fld id="{E143230E-AD8D-45F3-A73A-9D8E94328919}" type="slidenum">
              <a:rPr lang="en-US" smtClean="0"/>
              <a:t>9</a:t>
            </a:fld>
            <a:endParaRPr lang="en-US"/>
          </a:p>
        </p:txBody>
      </p:sp>
    </p:spTree>
    <p:extLst>
      <p:ext uri="{BB962C8B-B14F-4D97-AF65-F5344CB8AC3E}">
        <p14:creationId xmlns:p14="http://schemas.microsoft.com/office/powerpoint/2010/main" val="3455421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0" lang="en-US" sz="1200" b="1" i="0" u="none" strike="noStrike" cap="none" normalizeH="0" baseline="0" dirty="0">
              <a:ln>
                <a:noFill/>
              </a:ln>
              <a:solidFill>
                <a:srgbClr val="FF0000"/>
              </a:solidFill>
              <a:effectLst/>
              <a:latin typeface="Arial" charset="0"/>
            </a:endParaRPr>
          </a:p>
          <a:p>
            <a:endParaRPr lang="en-US" dirty="0"/>
          </a:p>
        </p:txBody>
      </p:sp>
      <p:sp>
        <p:nvSpPr>
          <p:cNvPr id="4" name="Slide Number Placeholder 3"/>
          <p:cNvSpPr>
            <a:spLocks noGrp="1"/>
          </p:cNvSpPr>
          <p:nvPr>
            <p:ph type="sldNum" sz="quarter" idx="10"/>
          </p:nvPr>
        </p:nvSpPr>
        <p:spPr/>
        <p:txBody>
          <a:bodyPr/>
          <a:lstStyle/>
          <a:p>
            <a:fld id="{E143230E-AD8D-45F3-A73A-9D8E94328919}" type="slidenum">
              <a:rPr lang="en-US" smtClean="0"/>
              <a:t>10</a:t>
            </a:fld>
            <a:endParaRPr lang="en-US"/>
          </a:p>
        </p:txBody>
      </p:sp>
    </p:spTree>
    <p:extLst>
      <p:ext uri="{BB962C8B-B14F-4D97-AF65-F5344CB8AC3E}">
        <p14:creationId xmlns:p14="http://schemas.microsoft.com/office/powerpoint/2010/main" val="7076425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0" lang="en-US" sz="1200" b="1" i="0" u="none" strike="noStrike" cap="none" normalizeH="0" baseline="0" dirty="0">
              <a:ln>
                <a:noFill/>
              </a:ln>
              <a:solidFill>
                <a:srgbClr val="FF0000"/>
              </a:solidFill>
              <a:effectLst/>
              <a:latin typeface="Arial" charset="0"/>
            </a:endParaRPr>
          </a:p>
          <a:p>
            <a:endParaRPr lang="en-US" dirty="0"/>
          </a:p>
        </p:txBody>
      </p:sp>
      <p:sp>
        <p:nvSpPr>
          <p:cNvPr id="4" name="Slide Number Placeholder 3"/>
          <p:cNvSpPr>
            <a:spLocks noGrp="1"/>
          </p:cNvSpPr>
          <p:nvPr>
            <p:ph type="sldNum" sz="quarter" idx="10"/>
          </p:nvPr>
        </p:nvSpPr>
        <p:spPr/>
        <p:txBody>
          <a:bodyPr/>
          <a:lstStyle/>
          <a:p>
            <a:fld id="{E143230E-AD8D-45F3-A73A-9D8E94328919}" type="slidenum">
              <a:rPr lang="en-US" smtClean="0"/>
              <a:t>11</a:t>
            </a:fld>
            <a:endParaRPr lang="en-US"/>
          </a:p>
        </p:txBody>
      </p:sp>
    </p:spTree>
    <p:extLst>
      <p:ext uri="{BB962C8B-B14F-4D97-AF65-F5344CB8AC3E}">
        <p14:creationId xmlns:p14="http://schemas.microsoft.com/office/powerpoint/2010/main" val="22937735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8" descr="The Commonwealth of Massachusetts state seal"/>
          <p:cNvPicPr>
            <a:picLocks noChangeAspect="1" noChangeArrowheads="1"/>
          </p:cNvPicPr>
          <p:nvPr/>
        </p:nvPicPr>
        <p:blipFill>
          <a:blip r:embed="rId2" cstate="print"/>
          <a:srcRect/>
          <a:stretch>
            <a:fillRect/>
          </a:stretch>
        </p:blipFill>
        <p:spPr bwMode="auto">
          <a:xfrm>
            <a:off x="479425" y="1125538"/>
            <a:ext cx="1479550" cy="1414462"/>
          </a:xfrm>
          <a:prstGeom prst="rect">
            <a:avLst/>
          </a:prstGeom>
          <a:noFill/>
          <a:ln w="9525">
            <a:noFill/>
            <a:miter lim="800000"/>
            <a:headEnd/>
            <a:tailEnd/>
          </a:ln>
        </p:spPr>
      </p:pic>
      <p:sp>
        <p:nvSpPr>
          <p:cNvPr id="5" name="Line 10"/>
          <p:cNvSpPr>
            <a:spLocks noChangeShapeType="1"/>
          </p:cNvSpPr>
          <p:nvPr/>
        </p:nvSpPr>
        <p:spPr bwMode="auto">
          <a:xfrm>
            <a:off x="2065338" y="1165225"/>
            <a:ext cx="14287" cy="4557713"/>
          </a:xfrm>
          <a:prstGeom prst="line">
            <a:avLst/>
          </a:prstGeom>
          <a:noFill/>
          <a:ln w="9525">
            <a:solidFill>
              <a:srgbClr val="0033CC"/>
            </a:solidFill>
            <a:round/>
            <a:headEnd/>
            <a:tailEnd/>
          </a:ln>
        </p:spPr>
        <p:txBody>
          <a:bodyPr/>
          <a:lstStyle/>
          <a:p>
            <a:pPr fontAlgn="base">
              <a:spcBef>
                <a:spcPct val="0"/>
              </a:spcBef>
              <a:spcAft>
                <a:spcPct val="0"/>
              </a:spcAft>
              <a:defRPr/>
            </a:pPr>
            <a:endParaRPr lang="en-US" b="1" dirty="0">
              <a:solidFill>
                <a:srgbClr val="000000"/>
              </a:solidFill>
              <a:latin typeface="Arial" charset="0"/>
            </a:endParaRPr>
          </a:p>
        </p:txBody>
      </p:sp>
      <p:sp>
        <p:nvSpPr>
          <p:cNvPr id="6" name="Line 11"/>
          <p:cNvSpPr>
            <a:spLocks noChangeShapeType="1"/>
          </p:cNvSpPr>
          <p:nvPr/>
        </p:nvSpPr>
        <p:spPr bwMode="auto">
          <a:xfrm>
            <a:off x="2443163" y="3752850"/>
            <a:ext cx="5722937" cy="0"/>
          </a:xfrm>
          <a:prstGeom prst="line">
            <a:avLst/>
          </a:prstGeom>
          <a:noFill/>
          <a:ln w="9525">
            <a:solidFill>
              <a:srgbClr val="0033CC"/>
            </a:solidFill>
            <a:round/>
            <a:headEnd/>
            <a:tailEnd/>
          </a:ln>
        </p:spPr>
        <p:txBody>
          <a:bodyPr/>
          <a:lstStyle/>
          <a:p>
            <a:pPr fontAlgn="base">
              <a:spcBef>
                <a:spcPct val="0"/>
              </a:spcBef>
              <a:spcAft>
                <a:spcPct val="0"/>
              </a:spcAft>
              <a:defRPr/>
            </a:pPr>
            <a:endParaRPr lang="en-US" b="1" dirty="0">
              <a:solidFill>
                <a:srgbClr val="000000"/>
              </a:solidFill>
              <a:latin typeface="Arial" charset="0"/>
            </a:endParaRPr>
          </a:p>
        </p:txBody>
      </p:sp>
      <p:pic>
        <p:nvPicPr>
          <p:cNvPr id="7" name="Picture 11" descr="EEC.gif"/>
          <p:cNvPicPr>
            <a:picLocks noChangeAspect="1"/>
          </p:cNvPicPr>
          <p:nvPr userDrawn="1"/>
        </p:nvPicPr>
        <p:blipFill>
          <a:blip r:embed="rId3" cstate="print"/>
          <a:srcRect/>
          <a:stretch>
            <a:fillRect/>
          </a:stretch>
        </p:blipFill>
        <p:spPr bwMode="auto">
          <a:xfrm>
            <a:off x="5815013" y="5591175"/>
            <a:ext cx="2857500" cy="638175"/>
          </a:xfrm>
          <a:prstGeom prst="rect">
            <a:avLst/>
          </a:prstGeom>
          <a:noFill/>
          <a:ln w="9525">
            <a:noFill/>
            <a:miter lim="800000"/>
            <a:headEnd/>
            <a:tailEnd/>
          </a:ln>
        </p:spPr>
      </p:pic>
      <p:sp>
        <p:nvSpPr>
          <p:cNvPr id="105478" name="Rectangle 6"/>
          <p:cNvSpPr>
            <a:spLocks noGrp="1" noChangeArrowheads="1"/>
          </p:cNvSpPr>
          <p:nvPr>
            <p:ph type="ctrTitle"/>
          </p:nvPr>
        </p:nvSpPr>
        <p:spPr>
          <a:xfrm>
            <a:off x="2352675" y="1143000"/>
            <a:ext cx="6105525" cy="2457450"/>
          </a:xfrm>
        </p:spPr>
        <p:txBody>
          <a:bodyPr anchor="t"/>
          <a:lstStyle>
            <a:lvl1pPr>
              <a:spcAft>
                <a:spcPct val="25000"/>
              </a:spcAft>
              <a:defRPr/>
            </a:lvl1pPr>
          </a:lstStyle>
          <a:p>
            <a:r>
              <a:rPr lang="en-US"/>
              <a:t>Click to edit Master title style</a:t>
            </a:r>
          </a:p>
        </p:txBody>
      </p:sp>
      <p:sp>
        <p:nvSpPr>
          <p:cNvPr id="13" name="Text Placeholder 12"/>
          <p:cNvSpPr>
            <a:spLocks noGrp="1"/>
          </p:cNvSpPr>
          <p:nvPr>
            <p:ph type="body" sz="quarter" idx="13"/>
          </p:nvPr>
        </p:nvSpPr>
        <p:spPr>
          <a:xfrm>
            <a:off x="2449513" y="3927475"/>
            <a:ext cx="5716587" cy="446088"/>
          </a:xfrm>
        </p:spPr>
        <p:txBody>
          <a:bodyPr/>
          <a:lstStyle>
            <a:lvl1pPr>
              <a:buNone/>
              <a:defRPr sz="1800">
                <a:solidFill>
                  <a:srgbClr val="000099"/>
                </a:solidFill>
              </a:defRPr>
            </a:lvl1pPr>
          </a:lstStyle>
          <a:p>
            <a:pPr lvl="0"/>
            <a:r>
              <a:rPr lang="en-US"/>
              <a:t>Click to edit Master text styles</a:t>
            </a:r>
          </a:p>
        </p:txBody>
      </p:sp>
      <p:sp>
        <p:nvSpPr>
          <p:cNvPr id="8" name="Rectangle 3"/>
          <p:cNvSpPr>
            <a:spLocks noGrp="1" noChangeArrowheads="1"/>
          </p:cNvSpPr>
          <p:nvPr>
            <p:ph type="dt" sz="half" idx="14"/>
          </p:nvPr>
        </p:nvSpPr>
        <p:spPr>
          <a:xfrm>
            <a:off x="457200" y="6245225"/>
            <a:ext cx="2133600" cy="476250"/>
          </a:xfrm>
        </p:spPr>
        <p:txBody>
          <a:bodyPr/>
          <a:lstStyle>
            <a:lvl1pPr>
              <a:defRPr/>
            </a:lvl1pPr>
          </a:lstStyle>
          <a:p>
            <a:pPr>
              <a:defRPr/>
            </a:pPr>
            <a:fld id="{B7ED6867-1406-5A40-B043-8788D6485DF8}" type="datetime1">
              <a:rPr lang="en-US" smtClean="0">
                <a:solidFill>
                  <a:srgbClr val="000000"/>
                </a:solidFill>
              </a:rPr>
              <a:t>1/28/2020</a:t>
            </a:fld>
            <a:endParaRPr lang="en-US" dirty="0">
              <a:solidFill>
                <a:srgbClr val="000000"/>
              </a:solidFill>
            </a:endParaRPr>
          </a:p>
        </p:txBody>
      </p:sp>
      <p:sp>
        <p:nvSpPr>
          <p:cNvPr id="9" name="Rectangle 4"/>
          <p:cNvSpPr>
            <a:spLocks noGrp="1" noChangeArrowheads="1"/>
          </p:cNvSpPr>
          <p:nvPr>
            <p:ph type="ftr" sz="quarter" idx="15"/>
          </p:nvPr>
        </p:nvSpPr>
        <p:spPr bwMode="auto">
          <a:xfrm>
            <a:off x="3124200" y="6245225"/>
            <a:ext cx="2895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spcBef>
                <a:spcPct val="0"/>
              </a:spcBef>
              <a:defRPr sz="800" b="0">
                <a:latin typeface="Verdana" pitchFamily="96" charset="0"/>
              </a:defRPr>
            </a:lvl1pPr>
          </a:lstStyle>
          <a:p>
            <a:pPr fontAlgn="base">
              <a:spcAft>
                <a:spcPct val="0"/>
              </a:spcAft>
              <a:defRPr/>
            </a:pPr>
            <a:endParaRPr lang="en-US" dirty="0">
              <a:solidFill>
                <a:srgbClr val="000000"/>
              </a:solidFill>
            </a:endParaRPr>
          </a:p>
        </p:txBody>
      </p:sp>
      <p:sp>
        <p:nvSpPr>
          <p:cNvPr id="10" name="Rectangle 5"/>
          <p:cNvSpPr>
            <a:spLocks noGrp="1" noChangeArrowheads="1"/>
          </p:cNvSpPr>
          <p:nvPr>
            <p:ph type="sldNum" sz="quarter" idx="16"/>
          </p:nvPr>
        </p:nvSpPr>
        <p:spPr>
          <a:xfrm>
            <a:off x="6553200" y="6245225"/>
            <a:ext cx="2133600" cy="476250"/>
          </a:xfrm>
        </p:spPr>
        <p:txBody>
          <a:bodyPr/>
          <a:lstStyle>
            <a:lvl1pPr>
              <a:defRPr/>
            </a:lvl1pPr>
          </a:lstStyle>
          <a:p>
            <a:pPr>
              <a:defRPr/>
            </a:pPr>
            <a:fld id="{97659502-4112-4662-9C36-34E6E9D3DB7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75125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fld id="{B77D0486-FA54-0B4A-95E3-F457A9418771}" type="datetime1">
              <a:rPr lang="en-US" smtClean="0">
                <a:solidFill>
                  <a:srgbClr val="000000"/>
                </a:solidFill>
              </a:rPr>
              <a:t>1/28/2020</a:t>
            </a:fld>
            <a:endParaRPr lang="en-US" dirty="0">
              <a:solidFill>
                <a:srgbClr val="000000"/>
              </a:solidFill>
            </a:endParaRPr>
          </a:p>
        </p:txBody>
      </p:sp>
      <p:sp>
        <p:nvSpPr>
          <p:cNvPr id="5" name="Rectangle 14"/>
          <p:cNvSpPr>
            <a:spLocks noGrp="1" noChangeArrowheads="1"/>
          </p:cNvSpPr>
          <p:nvPr>
            <p:ph type="sldNum" sz="quarter" idx="11"/>
          </p:nvPr>
        </p:nvSpPr>
        <p:spPr>
          <a:ln/>
        </p:spPr>
        <p:txBody>
          <a:bodyPr/>
          <a:lstStyle>
            <a:lvl1pPr>
              <a:defRPr/>
            </a:lvl1pPr>
          </a:lstStyle>
          <a:p>
            <a:pPr>
              <a:defRPr/>
            </a:pPr>
            <a:fld id="{5670FEEB-9B26-44F7-A40F-0A8D0893447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40843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4175" y="47625"/>
            <a:ext cx="2105025" cy="60785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14338" y="47625"/>
            <a:ext cx="6167437" cy="60785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fld id="{FBCABA5F-3091-824E-AF84-8621623C5606}" type="datetime1">
              <a:rPr lang="en-US" smtClean="0">
                <a:solidFill>
                  <a:srgbClr val="000000"/>
                </a:solidFill>
              </a:rPr>
              <a:t>1/28/2020</a:t>
            </a:fld>
            <a:endParaRPr lang="en-US" dirty="0">
              <a:solidFill>
                <a:srgbClr val="000000"/>
              </a:solidFill>
            </a:endParaRPr>
          </a:p>
        </p:txBody>
      </p:sp>
      <p:sp>
        <p:nvSpPr>
          <p:cNvPr id="5" name="Rectangle 14"/>
          <p:cNvSpPr>
            <a:spLocks noGrp="1" noChangeArrowheads="1"/>
          </p:cNvSpPr>
          <p:nvPr>
            <p:ph type="sldNum" sz="quarter" idx="11"/>
          </p:nvPr>
        </p:nvSpPr>
        <p:spPr>
          <a:ln/>
        </p:spPr>
        <p:txBody>
          <a:bodyPr/>
          <a:lstStyle>
            <a:lvl1pPr>
              <a:defRPr/>
            </a:lvl1pPr>
          </a:lstStyle>
          <a:p>
            <a:pPr>
              <a:defRPr/>
            </a:pPr>
            <a:fld id="{ECEC3C2B-CE1A-4F9A-AEFE-767466A111D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712940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4338" y="47625"/>
            <a:ext cx="7734300" cy="1201738"/>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11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1600200"/>
            <a:ext cx="411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fld id="{24C40702-BC8E-4445-8E51-19E16978529B}" type="datetime1">
              <a:rPr lang="en-US" smtClean="0">
                <a:solidFill>
                  <a:srgbClr val="000000"/>
                </a:solidFill>
              </a:rPr>
              <a:t>1/28/2020</a:t>
            </a:fld>
            <a:endParaRPr lang="en-US" dirty="0">
              <a:solidFill>
                <a:srgbClr val="000000"/>
              </a:solidFill>
            </a:endParaRPr>
          </a:p>
        </p:txBody>
      </p:sp>
      <p:sp>
        <p:nvSpPr>
          <p:cNvPr id="6" name="Rectangle 14"/>
          <p:cNvSpPr>
            <a:spLocks noGrp="1" noChangeArrowheads="1"/>
          </p:cNvSpPr>
          <p:nvPr>
            <p:ph type="sldNum" sz="quarter" idx="11"/>
          </p:nvPr>
        </p:nvSpPr>
        <p:spPr>
          <a:ln/>
        </p:spPr>
        <p:txBody>
          <a:bodyPr/>
          <a:lstStyle>
            <a:lvl1pPr>
              <a:defRPr/>
            </a:lvl1pPr>
          </a:lstStyle>
          <a:p>
            <a:pPr>
              <a:defRPr/>
            </a:pPr>
            <a:fld id="{42F72485-A65B-4111-BF50-6A1B6A82425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780092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14338" y="47625"/>
            <a:ext cx="7734300" cy="1201738"/>
          </a:xfrm>
        </p:spPr>
        <p:txBody>
          <a:bodyPr/>
          <a:lstStyle/>
          <a:p>
            <a:r>
              <a:rPr lang="en-US"/>
              <a:t>Click to edit Master title style</a:t>
            </a:r>
          </a:p>
        </p:txBody>
      </p:sp>
      <p:sp>
        <p:nvSpPr>
          <p:cNvPr id="3" name="Table Placeholder 2"/>
          <p:cNvSpPr>
            <a:spLocks noGrp="1"/>
          </p:cNvSpPr>
          <p:nvPr>
            <p:ph type="tbl" idx="1"/>
          </p:nvPr>
        </p:nvSpPr>
        <p:spPr>
          <a:xfrm>
            <a:off x="457200" y="1600200"/>
            <a:ext cx="8382000" cy="4525963"/>
          </a:xfrm>
        </p:spPr>
        <p:txBody>
          <a:bodyPr/>
          <a:lstStyle/>
          <a:p>
            <a:pPr lvl="0"/>
            <a:r>
              <a:rPr lang="en-US" noProof="0" dirty="0"/>
              <a:t>Click icon to add table</a:t>
            </a:r>
          </a:p>
        </p:txBody>
      </p:sp>
      <p:sp>
        <p:nvSpPr>
          <p:cNvPr id="4" name="Rectangle 12"/>
          <p:cNvSpPr>
            <a:spLocks noGrp="1" noChangeArrowheads="1"/>
          </p:cNvSpPr>
          <p:nvPr>
            <p:ph type="dt" sz="half" idx="10"/>
          </p:nvPr>
        </p:nvSpPr>
        <p:spPr>
          <a:ln/>
        </p:spPr>
        <p:txBody>
          <a:bodyPr/>
          <a:lstStyle>
            <a:lvl1pPr>
              <a:defRPr/>
            </a:lvl1pPr>
          </a:lstStyle>
          <a:p>
            <a:pPr>
              <a:defRPr/>
            </a:pPr>
            <a:fld id="{109737B7-8D46-904C-9B33-DDDC2CFD7737}" type="datetime1">
              <a:rPr lang="en-US" smtClean="0">
                <a:solidFill>
                  <a:srgbClr val="000000"/>
                </a:solidFill>
              </a:rPr>
              <a:t>1/28/2020</a:t>
            </a:fld>
            <a:endParaRPr lang="en-US" dirty="0">
              <a:solidFill>
                <a:srgbClr val="000000"/>
              </a:solidFill>
            </a:endParaRPr>
          </a:p>
        </p:txBody>
      </p:sp>
      <p:sp>
        <p:nvSpPr>
          <p:cNvPr id="5" name="Rectangle 14"/>
          <p:cNvSpPr>
            <a:spLocks noGrp="1" noChangeArrowheads="1"/>
          </p:cNvSpPr>
          <p:nvPr>
            <p:ph type="sldNum" sz="quarter" idx="11"/>
          </p:nvPr>
        </p:nvSpPr>
        <p:spPr>
          <a:ln/>
        </p:spPr>
        <p:txBody>
          <a:bodyPr/>
          <a:lstStyle>
            <a:lvl1pPr>
              <a:defRPr/>
            </a:lvl1pPr>
          </a:lstStyle>
          <a:p>
            <a:pPr>
              <a:defRPr/>
            </a:pPr>
            <a:fld id="{430FF46F-1E42-4F91-A1C0-95EA0578AE0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88768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a:ln/>
        </p:spPr>
        <p:txBody>
          <a:bodyPr/>
          <a:lstStyle>
            <a:lvl1pPr>
              <a:defRPr/>
            </a:lvl1pPr>
          </a:lstStyle>
          <a:p>
            <a:pPr>
              <a:defRPr/>
            </a:pPr>
            <a:fld id="{C05E25B3-A42D-CF42-9035-3A2DD3E9D497}" type="datetime1">
              <a:rPr lang="en-US" smtClean="0">
                <a:solidFill>
                  <a:srgbClr val="000000"/>
                </a:solidFill>
              </a:rPr>
              <a:t>1/28/2020</a:t>
            </a:fld>
            <a:endParaRPr lang="en-US" dirty="0">
              <a:solidFill>
                <a:srgbClr val="000000"/>
              </a:solidFill>
            </a:endParaRPr>
          </a:p>
        </p:txBody>
      </p:sp>
      <p:sp>
        <p:nvSpPr>
          <p:cNvPr id="5" name="Rectangle 14"/>
          <p:cNvSpPr>
            <a:spLocks noGrp="1" noChangeArrowheads="1"/>
          </p:cNvSpPr>
          <p:nvPr>
            <p:ph type="sldNum" sz="quarter" idx="11"/>
          </p:nvPr>
        </p:nvSpPr>
        <p:spPr>
          <a:ln/>
        </p:spPr>
        <p:txBody>
          <a:bodyPr/>
          <a:lstStyle>
            <a:lvl1pPr>
              <a:defRPr/>
            </a:lvl1pPr>
          </a:lstStyle>
          <a:p>
            <a:pPr>
              <a:defRPr/>
            </a:pPr>
            <a:fld id="{FDF88B55-EA6D-4ACF-BBAA-E1DCDBBFDFF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591979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14338" y="152400"/>
            <a:ext cx="7734300" cy="801688"/>
          </a:xfrm>
        </p:spPr>
        <p:txBody>
          <a:bodyPr/>
          <a:lstStyle/>
          <a:p>
            <a:r>
              <a:rPr lang="en-US"/>
              <a:t>Click to edit Master title style</a:t>
            </a:r>
          </a:p>
        </p:txBody>
      </p:sp>
      <p:sp>
        <p:nvSpPr>
          <p:cNvPr id="3" name="Content Placeholder 2"/>
          <p:cNvSpPr>
            <a:spLocks noGrp="1"/>
          </p:cNvSpPr>
          <p:nvPr>
            <p:ph sz="half" idx="1"/>
          </p:nvPr>
        </p:nvSpPr>
        <p:spPr>
          <a:xfrm>
            <a:off x="457200" y="1600200"/>
            <a:ext cx="411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724400" y="1600200"/>
            <a:ext cx="411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724400" y="3938588"/>
            <a:ext cx="411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2"/>
          <p:cNvSpPr>
            <a:spLocks noGrp="1" noChangeArrowheads="1"/>
          </p:cNvSpPr>
          <p:nvPr>
            <p:ph type="dt" sz="half" idx="10"/>
          </p:nvPr>
        </p:nvSpPr>
        <p:spPr>
          <a:ln/>
        </p:spPr>
        <p:txBody>
          <a:bodyPr/>
          <a:lstStyle>
            <a:lvl1pPr>
              <a:defRPr/>
            </a:lvl1pPr>
          </a:lstStyle>
          <a:p>
            <a:pPr>
              <a:defRPr/>
            </a:pPr>
            <a:fld id="{D3827332-B2C6-B54A-ABD8-A4529E7280FF}" type="datetime1">
              <a:rPr lang="en-US" smtClean="0">
                <a:solidFill>
                  <a:srgbClr val="000000"/>
                </a:solidFill>
              </a:rPr>
              <a:t>1/28/2020</a:t>
            </a:fld>
            <a:endParaRPr lang="en-US" dirty="0">
              <a:solidFill>
                <a:srgbClr val="000000"/>
              </a:solidFill>
            </a:endParaRPr>
          </a:p>
        </p:txBody>
      </p:sp>
      <p:sp>
        <p:nvSpPr>
          <p:cNvPr id="7" name="Rectangle 14"/>
          <p:cNvSpPr>
            <a:spLocks noGrp="1" noChangeArrowheads="1"/>
          </p:cNvSpPr>
          <p:nvPr>
            <p:ph type="sldNum" sz="quarter" idx="11"/>
          </p:nvPr>
        </p:nvSpPr>
        <p:spPr>
          <a:ln/>
        </p:spPr>
        <p:txBody>
          <a:bodyPr/>
          <a:lstStyle>
            <a:lvl1pPr>
              <a:defRPr/>
            </a:lvl1pPr>
          </a:lstStyle>
          <a:p>
            <a:pPr>
              <a:defRPr/>
            </a:pPr>
            <a:fld id="{17D43E7C-8E0F-49B8-894D-32C106A97F6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863161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8" descr="The Commonwealth of Massachusetts state seal"/>
          <p:cNvPicPr>
            <a:picLocks noChangeAspect="1" noChangeArrowheads="1"/>
          </p:cNvPicPr>
          <p:nvPr/>
        </p:nvPicPr>
        <p:blipFill>
          <a:blip r:embed="rId2" cstate="print"/>
          <a:srcRect/>
          <a:stretch>
            <a:fillRect/>
          </a:stretch>
        </p:blipFill>
        <p:spPr bwMode="auto">
          <a:xfrm>
            <a:off x="479425" y="1125538"/>
            <a:ext cx="1479550" cy="1414462"/>
          </a:xfrm>
          <a:prstGeom prst="rect">
            <a:avLst/>
          </a:prstGeom>
          <a:noFill/>
          <a:ln w="9525">
            <a:noFill/>
            <a:miter lim="800000"/>
            <a:headEnd/>
            <a:tailEnd/>
          </a:ln>
        </p:spPr>
      </p:pic>
      <p:sp>
        <p:nvSpPr>
          <p:cNvPr id="5" name="Line 10"/>
          <p:cNvSpPr>
            <a:spLocks noChangeShapeType="1"/>
          </p:cNvSpPr>
          <p:nvPr/>
        </p:nvSpPr>
        <p:spPr bwMode="auto">
          <a:xfrm>
            <a:off x="2065338" y="1165225"/>
            <a:ext cx="14287" cy="4557713"/>
          </a:xfrm>
          <a:prstGeom prst="line">
            <a:avLst/>
          </a:prstGeom>
          <a:noFill/>
          <a:ln w="9525">
            <a:solidFill>
              <a:srgbClr val="0033CC"/>
            </a:solidFill>
            <a:round/>
            <a:headEnd/>
            <a:tailEnd/>
          </a:ln>
        </p:spPr>
        <p:txBody>
          <a:bodyPr/>
          <a:lstStyle/>
          <a:p>
            <a:pPr fontAlgn="base">
              <a:spcBef>
                <a:spcPct val="0"/>
              </a:spcBef>
              <a:spcAft>
                <a:spcPct val="0"/>
              </a:spcAft>
              <a:defRPr/>
            </a:pPr>
            <a:endParaRPr lang="en-US" b="1" dirty="0">
              <a:solidFill>
                <a:srgbClr val="000000"/>
              </a:solidFill>
              <a:latin typeface="Arial" charset="0"/>
            </a:endParaRPr>
          </a:p>
        </p:txBody>
      </p:sp>
      <p:sp>
        <p:nvSpPr>
          <p:cNvPr id="6" name="Line 11"/>
          <p:cNvSpPr>
            <a:spLocks noChangeShapeType="1"/>
          </p:cNvSpPr>
          <p:nvPr/>
        </p:nvSpPr>
        <p:spPr bwMode="auto">
          <a:xfrm>
            <a:off x="2443163" y="3752850"/>
            <a:ext cx="5722937" cy="0"/>
          </a:xfrm>
          <a:prstGeom prst="line">
            <a:avLst/>
          </a:prstGeom>
          <a:noFill/>
          <a:ln w="9525">
            <a:solidFill>
              <a:srgbClr val="0033CC"/>
            </a:solidFill>
            <a:round/>
            <a:headEnd/>
            <a:tailEnd/>
          </a:ln>
        </p:spPr>
        <p:txBody>
          <a:bodyPr/>
          <a:lstStyle/>
          <a:p>
            <a:pPr fontAlgn="base">
              <a:spcBef>
                <a:spcPct val="0"/>
              </a:spcBef>
              <a:spcAft>
                <a:spcPct val="0"/>
              </a:spcAft>
              <a:defRPr/>
            </a:pPr>
            <a:endParaRPr lang="en-US" b="1" dirty="0">
              <a:solidFill>
                <a:srgbClr val="000000"/>
              </a:solidFill>
              <a:latin typeface="Arial" charset="0"/>
            </a:endParaRPr>
          </a:p>
        </p:txBody>
      </p:sp>
      <p:pic>
        <p:nvPicPr>
          <p:cNvPr id="7" name="Picture 11" descr="EEC.gif"/>
          <p:cNvPicPr>
            <a:picLocks noChangeAspect="1"/>
          </p:cNvPicPr>
          <p:nvPr userDrawn="1"/>
        </p:nvPicPr>
        <p:blipFill>
          <a:blip r:embed="rId3" cstate="print"/>
          <a:srcRect/>
          <a:stretch>
            <a:fillRect/>
          </a:stretch>
        </p:blipFill>
        <p:spPr bwMode="auto">
          <a:xfrm>
            <a:off x="5815013" y="5591175"/>
            <a:ext cx="2857500" cy="638175"/>
          </a:xfrm>
          <a:prstGeom prst="rect">
            <a:avLst/>
          </a:prstGeom>
          <a:noFill/>
          <a:ln w="9525">
            <a:noFill/>
            <a:miter lim="800000"/>
            <a:headEnd/>
            <a:tailEnd/>
          </a:ln>
        </p:spPr>
      </p:pic>
      <p:sp>
        <p:nvSpPr>
          <p:cNvPr id="105478" name="Rectangle 6"/>
          <p:cNvSpPr>
            <a:spLocks noGrp="1" noChangeArrowheads="1"/>
          </p:cNvSpPr>
          <p:nvPr>
            <p:ph type="ctrTitle"/>
          </p:nvPr>
        </p:nvSpPr>
        <p:spPr>
          <a:xfrm>
            <a:off x="2352675" y="1143000"/>
            <a:ext cx="6105525" cy="2457450"/>
          </a:xfrm>
        </p:spPr>
        <p:txBody>
          <a:bodyPr anchor="t"/>
          <a:lstStyle>
            <a:lvl1pPr>
              <a:spcAft>
                <a:spcPct val="25000"/>
              </a:spcAft>
              <a:defRPr/>
            </a:lvl1pPr>
          </a:lstStyle>
          <a:p>
            <a:r>
              <a:rPr lang="en-US"/>
              <a:t>Click to edit Master title style</a:t>
            </a:r>
          </a:p>
        </p:txBody>
      </p:sp>
      <p:sp>
        <p:nvSpPr>
          <p:cNvPr id="13" name="Text Placeholder 12"/>
          <p:cNvSpPr>
            <a:spLocks noGrp="1"/>
          </p:cNvSpPr>
          <p:nvPr>
            <p:ph type="body" sz="quarter" idx="13"/>
          </p:nvPr>
        </p:nvSpPr>
        <p:spPr>
          <a:xfrm>
            <a:off x="2449513" y="3927475"/>
            <a:ext cx="5716587" cy="446088"/>
          </a:xfrm>
        </p:spPr>
        <p:txBody>
          <a:bodyPr/>
          <a:lstStyle>
            <a:lvl1pPr>
              <a:buNone/>
              <a:defRPr sz="1800">
                <a:solidFill>
                  <a:srgbClr val="000099"/>
                </a:solidFill>
              </a:defRPr>
            </a:lvl1pPr>
          </a:lstStyle>
          <a:p>
            <a:pPr lvl="0"/>
            <a:r>
              <a:rPr lang="en-US"/>
              <a:t>Click to edit Master text styles</a:t>
            </a:r>
          </a:p>
        </p:txBody>
      </p:sp>
      <p:sp>
        <p:nvSpPr>
          <p:cNvPr id="8" name="Rectangle 3"/>
          <p:cNvSpPr>
            <a:spLocks noGrp="1" noChangeArrowheads="1"/>
          </p:cNvSpPr>
          <p:nvPr>
            <p:ph type="dt" sz="half" idx="14"/>
          </p:nvPr>
        </p:nvSpPr>
        <p:spPr>
          <a:xfrm>
            <a:off x="457200" y="6245225"/>
            <a:ext cx="2133600" cy="476250"/>
          </a:xfrm>
        </p:spPr>
        <p:txBody>
          <a:bodyPr/>
          <a:lstStyle>
            <a:lvl1pPr>
              <a:defRPr/>
            </a:lvl1pPr>
          </a:lstStyle>
          <a:p>
            <a:pPr>
              <a:defRPr/>
            </a:pPr>
            <a:fld id="{50B76181-1DBA-9946-AE50-F966DC53D4E3}" type="datetime1">
              <a:rPr lang="en-US" smtClean="0">
                <a:solidFill>
                  <a:srgbClr val="000000"/>
                </a:solidFill>
              </a:rPr>
              <a:t>1/28/2020</a:t>
            </a:fld>
            <a:endParaRPr lang="en-US" dirty="0">
              <a:solidFill>
                <a:srgbClr val="000000"/>
              </a:solidFill>
            </a:endParaRPr>
          </a:p>
        </p:txBody>
      </p:sp>
      <p:sp>
        <p:nvSpPr>
          <p:cNvPr id="9" name="Rectangle 4"/>
          <p:cNvSpPr>
            <a:spLocks noGrp="1" noChangeArrowheads="1"/>
          </p:cNvSpPr>
          <p:nvPr>
            <p:ph type="ftr" sz="quarter" idx="15"/>
          </p:nvPr>
        </p:nvSpPr>
        <p:spPr bwMode="auto">
          <a:xfrm>
            <a:off x="3124200" y="6245225"/>
            <a:ext cx="2895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spcBef>
                <a:spcPct val="0"/>
              </a:spcBef>
              <a:defRPr sz="800" b="0">
                <a:latin typeface="Verdana" pitchFamily="96" charset="0"/>
              </a:defRPr>
            </a:lvl1pPr>
          </a:lstStyle>
          <a:p>
            <a:pPr fontAlgn="base">
              <a:spcAft>
                <a:spcPct val="0"/>
              </a:spcAft>
              <a:defRPr/>
            </a:pPr>
            <a:endParaRPr lang="en-US" dirty="0">
              <a:solidFill>
                <a:srgbClr val="000000"/>
              </a:solidFill>
            </a:endParaRPr>
          </a:p>
        </p:txBody>
      </p:sp>
      <p:sp>
        <p:nvSpPr>
          <p:cNvPr id="10" name="Rectangle 5"/>
          <p:cNvSpPr>
            <a:spLocks noGrp="1" noChangeArrowheads="1"/>
          </p:cNvSpPr>
          <p:nvPr>
            <p:ph type="sldNum" sz="quarter" idx="16"/>
          </p:nvPr>
        </p:nvSpPr>
        <p:spPr>
          <a:xfrm>
            <a:off x="6553200" y="6245225"/>
            <a:ext cx="2133600" cy="476250"/>
          </a:xfrm>
        </p:spPr>
        <p:txBody>
          <a:bodyPr/>
          <a:lstStyle>
            <a:lvl1pPr>
              <a:defRPr/>
            </a:lvl1pPr>
          </a:lstStyle>
          <a:p>
            <a:pPr>
              <a:defRPr/>
            </a:pPr>
            <a:fld id="{97659502-4112-4662-9C36-34E6E9D3DB7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82081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39942"/>
            <a:ext cx="8382000" cy="4525963"/>
          </a:xfrm>
        </p:spPr>
        <p:txBody>
          <a:bodyPr/>
          <a:lstStyle>
            <a:lvl1pPr>
              <a:defRPr sz="20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2"/>
          </p:nvPr>
        </p:nvSpPr>
        <p:spPr>
          <a:xfrm>
            <a:off x="444500" y="277813"/>
            <a:ext cx="7132638" cy="469900"/>
          </a:xfrm>
        </p:spPr>
        <p:txBody>
          <a:bodyPr/>
          <a:lstStyle>
            <a:lvl1pPr>
              <a:buNone/>
              <a:defRPr sz="1800"/>
            </a:lvl1pPr>
          </a:lstStyle>
          <a:p>
            <a:pPr lvl="0"/>
            <a:r>
              <a:rPr lang="en-US"/>
              <a:t>Click to edit Master text styles</a:t>
            </a:r>
          </a:p>
          <a:p>
            <a:pPr lvl="1"/>
            <a:r>
              <a:rPr lang="en-US"/>
              <a:t>Second level</a:t>
            </a:r>
          </a:p>
        </p:txBody>
      </p:sp>
      <p:sp>
        <p:nvSpPr>
          <p:cNvPr id="4" name="Rectangle 12"/>
          <p:cNvSpPr>
            <a:spLocks noGrp="1" noChangeArrowheads="1"/>
          </p:cNvSpPr>
          <p:nvPr>
            <p:ph type="dt" sz="half" idx="13"/>
          </p:nvPr>
        </p:nvSpPr>
        <p:spPr>
          <a:ln/>
        </p:spPr>
        <p:txBody>
          <a:bodyPr/>
          <a:lstStyle>
            <a:lvl1pPr>
              <a:defRPr/>
            </a:lvl1pPr>
          </a:lstStyle>
          <a:p>
            <a:pPr>
              <a:defRPr/>
            </a:pPr>
            <a:fld id="{68358382-9844-9043-B06C-0A007F0D66AE}" type="datetime1">
              <a:rPr lang="en-US" smtClean="0">
                <a:solidFill>
                  <a:srgbClr val="000000"/>
                </a:solidFill>
              </a:rPr>
              <a:t>1/28/2020</a:t>
            </a:fld>
            <a:endParaRPr lang="en-US" dirty="0">
              <a:solidFill>
                <a:srgbClr val="000000"/>
              </a:solidFill>
            </a:endParaRPr>
          </a:p>
        </p:txBody>
      </p:sp>
      <p:sp>
        <p:nvSpPr>
          <p:cNvPr id="5" name="Rectangle 14"/>
          <p:cNvSpPr>
            <a:spLocks noGrp="1" noChangeArrowheads="1"/>
          </p:cNvSpPr>
          <p:nvPr>
            <p:ph type="sldNum" sz="quarter" idx="14"/>
          </p:nvPr>
        </p:nvSpPr>
        <p:spPr>
          <a:ln/>
        </p:spPr>
        <p:txBody>
          <a:bodyPr/>
          <a:lstStyle>
            <a:lvl1pPr>
              <a:defRPr/>
            </a:lvl1pPr>
          </a:lstStyle>
          <a:p>
            <a:pPr>
              <a:defRPr/>
            </a:pPr>
            <a:fld id="{0A56C0EC-3B98-441E-AA55-70D5E6ACE5C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352129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fld id="{0FEAA1B1-9D6D-3240-89BC-41268368F3DA}" type="datetime1">
              <a:rPr lang="en-US" smtClean="0">
                <a:solidFill>
                  <a:srgbClr val="000000"/>
                </a:solidFill>
              </a:rPr>
              <a:t>1/28/2020</a:t>
            </a:fld>
            <a:endParaRPr lang="en-US" dirty="0">
              <a:solidFill>
                <a:srgbClr val="000000"/>
              </a:solidFill>
            </a:endParaRPr>
          </a:p>
        </p:txBody>
      </p:sp>
      <p:sp>
        <p:nvSpPr>
          <p:cNvPr id="5" name="Rectangle 14"/>
          <p:cNvSpPr>
            <a:spLocks noGrp="1" noChangeArrowheads="1"/>
          </p:cNvSpPr>
          <p:nvPr>
            <p:ph type="sldNum" sz="quarter" idx="11"/>
          </p:nvPr>
        </p:nvSpPr>
        <p:spPr>
          <a:ln/>
        </p:spPr>
        <p:txBody>
          <a:bodyPr/>
          <a:lstStyle>
            <a:lvl1pPr>
              <a:defRPr/>
            </a:lvl1pPr>
          </a:lstStyle>
          <a:p>
            <a:pPr>
              <a:defRPr/>
            </a:pPr>
            <a:fld id="{485E8343-7F15-4471-9246-35AB593FF58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017405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11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1600200"/>
            <a:ext cx="411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fld id="{ED8653DD-9FE2-D247-8142-E454E433D3F6}" type="datetime1">
              <a:rPr lang="en-US" smtClean="0">
                <a:solidFill>
                  <a:srgbClr val="000000"/>
                </a:solidFill>
              </a:rPr>
              <a:t>1/28/2020</a:t>
            </a:fld>
            <a:endParaRPr lang="en-US" dirty="0">
              <a:solidFill>
                <a:srgbClr val="000000"/>
              </a:solidFill>
            </a:endParaRPr>
          </a:p>
        </p:txBody>
      </p:sp>
      <p:sp>
        <p:nvSpPr>
          <p:cNvPr id="6" name="Rectangle 14"/>
          <p:cNvSpPr>
            <a:spLocks noGrp="1" noChangeArrowheads="1"/>
          </p:cNvSpPr>
          <p:nvPr>
            <p:ph type="sldNum" sz="quarter" idx="11"/>
          </p:nvPr>
        </p:nvSpPr>
        <p:spPr>
          <a:ln/>
        </p:spPr>
        <p:txBody>
          <a:bodyPr/>
          <a:lstStyle>
            <a:lvl1pPr>
              <a:defRPr/>
            </a:lvl1pPr>
          </a:lstStyle>
          <a:p>
            <a:pPr>
              <a:defRPr/>
            </a:pPr>
            <a:fld id="{394FB84C-2DC0-42E1-B5EC-C5F78C35A8F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53150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39942"/>
            <a:ext cx="8382000" cy="4525963"/>
          </a:xfrm>
        </p:spPr>
        <p:txBody>
          <a:bodyPr/>
          <a:lstStyle>
            <a:lvl1pPr>
              <a:defRPr sz="20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2"/>
          </p:nvPr>
        </p:nvSpPr>
        <p:spPr>
          <a:xfrm>
            <a:off x="444500" y="277813"/>
            <a:ext cx="7132638" cy="469900"/>
          </a:xfrm>
        </p:spPr>
        <p:txBody>
          <a:bodyPr/>
          <a:lstStyle>
            <a:lvl1pPr>
              <a:buNone/>
              <a:defRPr sz="1800"/>
            </a:lvl1pPr>
          </a:lstStyle>
          <a:p>
            <a:pPr lvl="0"/>
            <a:r>
              <a:rPr lang="en-US"/>
              <a:t>Click to edit Master text styles</a:t>
            </a:r>
          </a:p>
          <a:p>
            <a:pPr lvl="1"/>
            <a:r>
              <a:rPr lang="en-US"/>
              <a:t>Second level</a:t>
            </a:r>
          </a:p>
        </p:txBody>
      </p:sp>
      <p:sp>
        <p:nvSpPr>
          <p:cNvPr id="4" name="Rectangle 12"/>
          <p:cNvSpPr>
            <a:spLocks noGrp="1" noChangeArrowheads="1"/>
          </p:cNvSpPr>
          <p:nvPr>
            <p:ph type="dt" sz="half" idx="13"/>
          </p:nvPr>
        </p:nvSpPr>
        <p:spPr>
          <a:ln/>
        </p:spPr>
        <p:txBody>
          <a:bodyPr/>
          <a:lstStyle>
            <a:lvl1pPr>
              <a:defRPr/>
            </a:lvl1pPr>
          </a:lstStyle>
          <a:p>
            <a:pPr>
              <a:defRPr/>
            </a:pPr>
            <a:fld id="{15082223-F737-CB45-B545-8371CAB50647}" type="datetime1">
              <a:rPr lang="en-US" smtClean="0">
                <a:solidFill>
                  <a:srgbClr val="000000"/>
                </a:solidFill>
              </a:rPr>
              <a:t>1/28/2020</a:t>
            </a:fld>
            <a:endParaRPr lang="en-US" dirty="0">
              <a:solidFill>
                <a:srgbClr val="000000"/>
              </a:solidFill>
            </a:endParaRPr>
          </a:p>
        </p:txBody>
      </p:sp>
      <p:sp>
        <p:nvSpPr>
          <p:cNvPr id="5" name="Rectangle 14"/>
          <p:cNvSpPr>
            <a:spLocks noGrp="1" noChangeArrowheads="1"/>
          </p:cNvSpPr>
          <p:nvPr>
            <p:ph type="sldNum" sz="quarter" idx="14"/>
          </p:nvPr>
        </p:nvSpPr>
        <p:spPr>
          <a:ln/>
        </p:spPr>
        <p:txBody>
          <a:bodyPr/>
          <a:lstStyle>
            <a:lvl1pPr>
              <a:defRPr/>
            </a:lvl1pPr>
          </a:lstStyle>
          <a:p>
            <a:pPr>
              <a:defRPr/>
            </a:pPr>
            <a:fld id="{0A56C0EC-3B98-441E-AA55-70D5E6ACE5C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100447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fld id="{4643E3E2-C769-7E42-9835-93081AE2CDEA}" type="datetime1">
              <a:rPr lang="en-US" smtClean="0">
                <a:solidFill>
                  <a:srgbClr val="000000"/>
                </a:solidFill>
              </a:rPr>
              <a:t>1/28/2020</a:t>
            </a:fld>
            <a:endParaRPr lang="en-US" dirty="0">
              <a:solidFill>
                <a:srgbClr val="000000"/>
              </a:solidFill>
            </a:endParaRPr>
          </a:p>
        </p:txBody>
      </p:sp>
      <p:sp>
        <p:nvSpPr>
          <p:cNvPr id="8" name="Rectangle 14"/>
          <p:cNvSpPr>
            <a:spLocks noGrp="1" noChangeArrowheads="1"/>
          </p:cNvSpPr>
          <p:nvPr>
            <p:ph type="sldNum" sz="quarter" idx="11"/>
          </p:nvPr>
        </p:nvSpPr>
        <p:spPr>
          <a:ln/>
        </p:spPr>
        <p:txBody>
          <a:bodyPr/>
          <a:lstStyle>
            <a:lvl1pPr>
              <a:defRPr/>
            </a:lvl1pPr>
          </a:lstStyle>
          <a:p>
            <a:pPr>
              <a:defRPr/>
            </a:pPr>
            <a:fld id="{A6802564-FF5A-4A68-AF07-C968DD86666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621171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p:cNvSpPr>
            <a:spLocks noGrp="1"/>
          </p:cNvSpPr>
          <p:nvPr>
            <p:ph type="title"/>
          </p:nvPr>
        </p:nvSpPr>
        <p:spPr>
          <a:xfrm>
            <a:off x="414338" y="152400"/>
            <a:ext cx="7584674" cy="722243"/>
          </a:xfrm>
        </p:spPr>
        <p:txBody>
          <a:bodyPr/>
          <a:lstStyle>
            <a:lvl1pPr>
              <a:defRPr/>
            </a:lvl1pPr>
          </a:lstStyle>
          <a:p>
            <a:r>
              <a:rPr lang="en-US"/>
              <a:t>Click to edit Master title style</a:t>
            </a:r>
            <a:endParaRPr lang="en-US" dirty="0"/>
          </a:p>
        </p:txBody>
      </p:sp>
      <p:sp>
        <p:nvSpPr>
          <p:cNvPr id="3" name="Rectangle 12"/>
          <p:cNvSpPr>
            <a:spLocks noGrp="1" noChangeArrowheads="1"/>
          </p:cNvSpPr>
          <p:nvPr>
            <p:ph type="dt" sz="half" idx="10"/>
          </p:nvPr>
        </p:nvSpPr>
        <p:spPr>
          <a:ln/>
        </p:spPr>
        <p:txBody>
          <a:bodyPr/>
          <a:lstStyle>
            <a:lvl1pPr>
              <a:defRPr/>
            </a:lvl1pPr>
          </a:lstStyle>
          <a:p>
            <a:pPr>
              <a:defRPr/>
            </a:pPr>
            <a:fld id="{389CC0EE-EDEA-1D41-8798-CFC1849A51B1}" type="datetime1">
              <a:rPr lang="en-US" smtClean="0">
                <a:solidFill>
                  <a:srgbClr val="000000"/>
                </a:solidFill>
              </a:rPr>
              <a:t>1/28/2020</a:t>
            </a:fld>
            <a:endParaRPr lang="en-US" dirty="0">
              <a:solidFill>
                <a:srgbClr val="000000"/>
              </a:solidFill>
            </a:endParaRPr>
          </a:p>
        </p:txBody>
      </p:sp>
      <p:sp>
        <p:nvSpPr>
          <p:cNvPr id="4" name="Rectangle 14"/>
          <p:cNvSpPr>
            <a:spLocks noGrp="1" noChangeArrowheads="1"/>
          </p:cNvSpPr>
          <p:nvPr>
            <p:ph type="sldNum" sz="quarter" idx="11"/>
          </p:nvPr>
        </p:nvSpPr>
        <p:spPr>
          <a:ln/>
        </p:spPr>
        <p:txBody>
          <a:bodyPr/>
          <a:lstStyle>
            <a:lvl1pPr>
              <a:defRPr/>
            </a:lvl1pPr>
          </a:lstStyle>
          <a:p>
            <a:pPr>
              <a:defRPr/>
            </a:pPr>
            <a:fld id="{9FCE180A-8270-40FF-A9EE-D2FFFB869DB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765359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fld id="{56951946-2CA4-9C43-872E-2F5FF15A4771}" type="datetime1">
              <a:rPr lang="en-US" smtClean="0">
                <a:solidFill>
                  <a:srgbClr val="000000"/>
                </a:solidFill>
              </a:rPr>
              <a:t>1/28/2020</a:t>
            </a:fld>
            <a:endParaRPr lang="en-US" dirty="0">
              <a:solidFill>
                <a:srgbClr val="000000"/>
              </a:solidFill>
            </a:endParaRPr>
          </a:p>
        </p:txBody>
      </p:sp>
      <p:sp>
        <p:nvSpPr>
          <p:cNvPr id="3" name="Rectangle 14"/>
          <p:cNvSpPr>
            <a:spLocks noGrp="1" noChangeArrowheads="1"/>
          </p:cNvSpPr>
          <p:nvPr>
            <p:ph type="sldNum" sz="quarter" idx="11"/>
          </p:nvPr>
        </p:nvSpPr>
        <p:spPr>
          <a:ln/>
        </p:spPr>
        <p:txBody>
          <a:bodyPr/>
          <a:lstStyle>
            <a:lvl1pPr>
              <a:defRPr/>
            </a:lvl1pPr>
          </a:lstStyle>
          <a:p>
            <a:pPr>
              <a:defRPr/>
            </a:pPr>
            <a:fld id="{5F634CD6-7DA5-4400-B910-746BB5339B8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5253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fld id="{1F582A0D-18CC-9340-8C2B-1CD6CADC7E45}" type="datetime1">
              <a:rPr lang="en-US" smtClean="0">
                <a:solidFill>
                  <a:srgbClr val="000000"/>
                </a:solidFill>
              </a:rPr>
              <a:t>1/28/2020</a:t>
            </a:fld>
            <a:endParaRPr lang="en-US" dirty="0">
              <a:solidFill>
                <a:srgbClr val="000000"/>
              </a:solidFill>
            </a:endParaRPr>
          </a:p>
        </p:txBody>
      </p:sp>
      <p:sp>
        <p:nvSpPr>
          <p:cNvPr id="6" name="Rectangle 14"/>
          <p:cNvSpPr>
            <a:spLocks noGrp="1" noChangeArrowheads="1"/>
          </p:cNvSpPr>
          <p:nvPr>
            <p:ph type="sldNum" sz="quarter" idx="11"/>
          </p:nvPr>
        </p:nvSpPr>
        <p:spPr>
          <a:ln/>
        </p:spPr>
        <p:txBody>
          <a:bodyPr/>
          <a:lstStyle>
            <a:lvl1pPr>
              <a:defRPr/>
            </a:lvl1pPr>
          </a:lstStyle>
          <a:p>
            <a:pPr>
              <a:defRPr/>
            </a:pPr>
            <a:fld id="{36E87CFF-2772-457D-A37A-56D9248AC3B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552982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fld id="{FE65F0D9-1329-854B-86F6-9B5F5D86D4CD}" type="datetime1">
              <a:rPr lang="en-US" smtClean="0">
                <a:solidFill>
                  <a:srgbClr val="000000"/>
                </a:solidFill>
              </a:rPr>
              <a:t>1/28/2020</a:t>
            </a:fld>
            <a:endParaRPr lang="en-US" dirty="0">
              <a:solidFill>
                <a:srgbClr val="000000"/>
              </a:solidFill>
            </a:endParaRPr>
          </a:p>
        </p:txBody>
      </p:sp>
      <p:sp>
        <p:nvSpPr>
          <p:cNvPr id="6" name="Rectangle 14"/>
          <p:cNvSpPr>
            <a:spLocks noGrp="1" noChangeArrowheads="1"/>
          </p:cNvSpPr>
          <p:nvPr>
            <p:ph type="sldNum" sz="quarter" idx="11"/>
          </p:nvPr>
        </p:nvSpPr>
        <p:spPr>
          <a:ln/>
        </p:spPr>
        <p:txBody>
          <a:bodyPr/>
          <a:lstStyle>
            <a:lvl1pPr>
              <a:defRPr/>
            </a:lvl1pPr>
          </a:lstStyle>
          <a:p>
            <a:pPr>
              <a:defRPr/>
            </a:pPr>
            <a:fld id="{D9DFCF88-840C-4C6E-87E1-B496797835F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991688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fld id="{B2497891-4D37-584A-97CA-1CA2FA4B339F}" type="datetime1">
              <a:rPr lang="en-US" smtClean="0">
                <a:solidFill>
                  <a:srgbClr val="000000"/>
                </a:solidFill>
              </a:rPr>
              <a:t>1/28/2020</a:t>
            </a:fld>
            <a:endParaRPr lang="en-US" dirty="0">
              <a:solidFill>
                <a:srgbClr val="000000"/>
              </a:solidFill>
            </a:endParaRPr>
          </a:p>
        </p:txBody>
      </p:sp>
      <p:sp>
        <p:nvSpPr>
          <p:cNvPr id="5" name="Rectangle 14"/>
          <p:cNvSpPr>
            <a:spLocks noGrp="1" noChangeArrowheads="1"/>
          </p:cNvSpPr>
          <p:nvPr>
            <p:ph type="sldNum" sz="quarter" idx="11"/>
          </p:nvPr>
        </p:nvSpPr>
        <p:spPr>
          <a:ln/>
        </p:spPr>
        <p:txBody>
          <a:bodyPr/>
          <a:lstStyle>
            <a:lvl1pPr>
              <a:defRPr/>
            </a:lvl1pPr>
          </a:lstStyle>
          <a:p>
            <a:pPr>
              <a:defRPr/>
            </a:pPr>
            <a:fld id="{5670FEEB-9B26-44F7-A40F-0A8D0893447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915449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4175" y="47625"/>
            <a:ext cx="2105025" cy="60785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14338" y="47625"/>
            <a:ext cx="6167437" cy="60785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fld id="{A392B1AD-1780-E54A-BA9B-650EDDCD5752}" type="datetime1">
              <a:rPr lang="en-US" smtClean="0">
                <a:solidFill>
                  <a:srgbClr val="000000"/>
                </a:solidFill>
              </a:rPr>
              <a:t>1/28/2020</a:t>
            </a:fld>
            <a:endParaRPr lang="en-US" dirty="0">
              <a:solidFill>
                <a:srgbClr val="000000"/>
              </a:solidFill>
            </a:endParaRPr>
          </a:p>
        </p:txBody>
      </p:sp>
      <p:sp>
        <p:nvSpPr>
          <p:cNvPr id="5" name="Rectangle 14"/>
          <p:cNvSpPr>
            <a:spLocks noGrp="1" noChangeArrowheads="1"/>
          </p:cNvSpPr>
          <p:nvPr>
            <p:ph type="sldNum" sz="quarter" idx="11"/>
          </p:nvPr>
        </p:nvSpPr>
        <p:spPr>
          <a:ln/>
        </p:spPr>
        <p:txBody>
          <a:bodyPr/>
          <a:lstStyle>
            <a:lvl1pPr>
              <a:defRPr/>
            </a:lvl1pPr>
          </a:lstStyle>
          <a:p>
            <a:pPr>
              <a:defRPr/>
            </a:pPr>
            <a:fld id="{ECEC3C2B-CE1A-4F9A-AEFE-767466A111D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08013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4338" y="47625"/>
            <a:ext cx="7734300" cy="1201738"/>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11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1600200"/>
            <a:ext cx="411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fld id="{28DCC219-CD3A-774E-84EC-6AF9AA4A0CCB}" type="datetime1">
              <a:rPr lang="en-US" smtClean="0">
                <a:solidFill>
                  <a:srgbClr val="000000"/>
                </a:solidFill>
              </a:rPr>
              <a:t>1/28/2020</a:t>
            </a:fld>
            <a:endParaRPr lang="en-US" dirty="0">
              <a:solidFill>
                <a:srgbClr val="000000"/>
              </a:solidFill>
            </a:endParaRPr>
          </a:p>
        </p:txBody>
      </p:sp>
      <p:sp>
        <p:nvSpPr>
          <p:cNvPr id="6" name="Rectangle 14"/>
          <p:cNvSpPr>
            <a:spLocks noGrp="1" noChangeArrowheads="1"/>
          </p:cNvSpPr>
          <p:nvPr>
            <p:ph type="sldNum" sz="quarter" idx="11"/>
          </p:nvPr>
        </p:nvSpPr>
        <p:spPr>
          <a:ln/>
        </p:spPr>
        <p:txBody>
          <a:bodyPr/>
          <a:lstStyle>
            <a:lvl1pPr>
              <a:defRPr/>
            </a:lvl1pPr>
          </a:lstStyle>
          <a:p>
            <a:pPr>
              <a:defRPr/>
            </a:pPr>
            <a:fld id="{42F72485-A65B-4111-BF50-6A1B6A82425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796601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14338" y="47625"/>
            <a:ext cx="7734300" cy="1201738"/>
          </a:xfrm>
        </p:spPr>
        <p:txBody>
          <a:bodyPr/>
          <a:lstStyle/>
          <a:p>
            <a:r>
              <a:rPr lang="en-US"/>
              <a:t>Click to edit Master title style</a:t>
            </a:r>
          </a:p>
        </p:txBody>
      </p:sp>
      <p:sp>
        <p:nvSpPr>
          <p:cNvPr id="3" name="Table Placeholder 2"/>
          <p:cNvSpPr>
            <a:spLocks noGrp="1"/>
          </p:cNvSpPr>
          <p:nvPr>
            <p:ph type="tbl" idx="1"/>
          </p:nvPr>
        </p:nvSpPr>
        <p:spPr>
          <a:xfrm>
            <a:off x="457200" y="1600200"/>
            <a:ext cx="8382000" cy="4525963"/>
          </a:xfrm>
        </p:spPr>
        <p:txBody>
          <a:bodyPr/>
          <a:lstStyle/>
          <a:p>
            <a:pPr lvl="0"/>
            <a:r>
              <a:rPr lang="en-US" noProof="0" dirty="0"/>
              <a:t>Click icon to add table</a:t>
            </a:r>
          </a:p>
        </p:txBody>
      </p:sp>
      <p:sp>
        <p:nvSpPr>
          <p:cNvPr id="4" name="Rectangle 12"/>
          <p:cNvSpPr>
            <a:spLocks noGrp="1" noChangeArrowheads="1"/>
          </p:cNvSpPr>
          <p:nvPr>
            <p:ph type="dt" sz="half" idx="10"/>
          </p:nvPr>
        </p:nvSpPr>
        <p:spPr>
          <a:ln/>
        </p:spPr>
        <p:txBody>
          <a:bodyPr/>
          <a:lstStyle>
            <a:lvl1pPr>
              <a:defRPr/>
            </a:lvl1pPr>
          </a:lstStyle>
          <a:p>
            <a:pPr>
              <a:defRPr/>
            </a:pPr>
            <a:fld id="{D09B352E-C93E-2E47-8950-7611535E606C}" type="datetime1">
              <a:rPr lang="en-US" smtClean="0">
                <a:solidFill>
                  <a:srgbClr val="000000"/>
                </a:solidFill>
              </a:rPr>
              <a:t>1/28/2020</a:t>
            </a:fld>
            <a:endParaRPr lang="en-US" dirty="0">
              <a:solidFill>
                <a:srgbClr val="000000"/>
              </a:solidFill>
            </a:endParaRPr>
          </a:p>
        </p:txBody>
      </p:sp>
      <p:sp>
        <p:nvSpPr>
          <p:cNvPr id="5" name="Rectangle 14"/>
          <p:cNvSpPr>
            <a:spLocks noGrp="1" noChangeArrowheads="1"/>
          </p:cNvSpPr>
          <p:nvPr>
            <p:ph type="sldNum" sz="quarter" idx="11"/>
          </p:nvPr>
        </p:nvSpPr>
        <p:spPr>
          <a:ln/>
        </p:spPr>
        <p:txBody>
          <a:bodyPr/>
          <a:lstStyle>
            <a:lvl1pPr>
              <a:defRPr/>
            </a:lvl1pPr>
          </a:lstStyle>
          <a:p>
            <a:pPr>
              <a:defRPr/>
            </a:pPr>
            <a:fld id="{430FF46F-1E42-4F91-A1C0-95EA0578AE0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464687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a:ln/>
        </p:spPr>
        <p:txBody>
          <a:bodyPr/>
          <a:lstStyle>
            <a:lvl1pPr>
              <a:defRPr/>
            </a:lvl1pPr>
          </a:lstStyle>
          <a:p>
            <a:pPr>
              <a:defRPr/>
            </a:pPr>
            <a:fld id="{FBE11F2C-E55B-814E-9EBB-6D5B4685827B}" type="datetime1">
              <a:rPr lang="en-US" smtClean="0">
                <a:solidFill>
                  <a:srgbClr val="000000"/>
                </a:solidFill>
              </a:rPr>
              <a:t>1/28/2020</a:t>
            </a:fld>
            <a:endParaRPr lang="en-US" dirty="0">
              <a:solidFill>
                <a:srgbClr val="000000"/>
              </a:solidFill>
            </a:endParaRPr>
          </a:p>
        </p:txBody>
      </p:sp>
      <p:sp>
        <p:nvSpPr>
          <p:cNvPr id="5" name="Rectangle 14"/>
          <p:cNvSpPr>
            <a:spLocks noGrp="1" noChangeArrowheads="1"/>
          </p:cNvSpPr>
          <p:nvPr>
            <p:ph type="sldNum" sz="quarter" idx="11"/>
          </p:nvPr>
        </p:nvSpPr>
        <p:spPr>
          <a:ln/>
        </p:spPr>
        <p:txBody>
          <a:bodyPr/>
          <a:lstStyle>
            <a:lvl1pPr>
              <a:defRPr/>
            </a:lvl1pPr>
          </a:lstStyle>
          <a:p>
            <a:pPr>
              <a:defRPr/>
            </a:pPr>
            <a:fld id="{FDF88B55-EA6D-4ACF-BBAA-E1DCDBBFDFF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39221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fld id="{63BF7620-53D0-9344-8AB8-1287B2ECF7A2}" type="datetime1">
              <a:rPr lang="en-US" smtClean="0">
                <a:solidFill>
                  <a:srgbClr val="000000"/>
                </a:solidFill>
              </a:rPr>
              <a:t>1/28/2020</a:t>
            </a:fld>
            <a:endParaRPr lang="en-US" dirty="0">
              <a:solidFill>
                <a:srgbClr val="000000"/>
              </a:solidFill>
            </a:endParaRPr>
          </a:p>
        </p:txBody>
      </p:sp>
      <p:sp>
        <p:nvSpPr>
          <p:cNvPr id="5" name="Rectangle 14"/>
          <p:cNvSpPr>
            <a:spLocks noGrp="1" noChangeArrowheads="1"/>
          </p:cNvSpPr>
          <p:nvPr>
            <p:ph type="sldNum" sz="quarter" idx="11"/>
          </p:nvPr>
        </p:nvSpPr>
        <p:spPr>
          <a:ln/>
        </p:spPr>
        <p:txBody>
          <a:bodyPr/>
          <a:lstStyle>
            <a:lvl1pPr>
              <a:defRPr/>
            </a:lvl1pPr>
          </a:lstStyle>
          <a:p>
            <a:pPr>
              <a:defRPr/>
            </a:pPr>
            <a:fld id="{485E8343-7F15-4471-9246-35AB593FF58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515876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14338" y="152400"/>
            <a:ext cx="7734300" cy="801688"/>
          </a:xfrm>
        </p:spPr>
        <p:txBody>
          <a:bodyPr/>
          <a:lstStyle/>
          <a:p>
            <a:r>
              <a:rPr lang="en-US"/>
              <a:t>Click to edit Master title style</a:t>
            </a:r>
          </a:p>
        </p:txBody>
      </p:sp>
      <p:sp>
        <p:nvSpPr>
          <p:cNvPr id="3" name="Content Placeholder 2"/>
          <p:cNvSpPr>
            <a:spLocks noGrp="1"/>
          </p:cNvSpPr>
          <p:nvPr>
            <p:ph sz="half" idx="1"/>
          </p:nvPr>
        </p:nvSpPr>
        <p:spPr>
          <a:xfrm>
            <a:off x="457200" y="1600200"/>
            <a:ext cx="411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724400" y="1600200"/>
            <a:ext cx="411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724400" y="3938588"/>
            <a:ext cx="411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2"/>
          <p:cNvSpPr>
            <a:spLocks noGrp="1" noChangeArrowheads="1"/>
          </p:cNvSpPr>
          <p:nvPr>
            <p:ph type="dt" sz="half" idx="10"/>
          </p:nvPr>
        </p:nvSpPr>
        <p:spPr>
          <a:ln/>
        </p:spPr>
        <p:txBody>
          <a:bodyPr/>
          <a:lstStyle>
            <a:lvl1pPr>
              <a:defRPr/>
            </a:lvl1pPr>
          </a:lstStyle>
          <a:p>
            <a:pPr>
              <a:defRPr/>
            </a:pPr>
            <a:fld id="{0C229768-8E59-8C4A-A94D-E12238EF3443}" type="datetime1">
              <a:rPr lang="en-US" smtClean="0">
                <a:solidFill>
                  <a:srgbClr val="000000"/>
                </a:solidFill>
              </a:rPr>
              <a:t>1/28/2020</a:t>
            </a:fld>
            <a:endParaRPr lang="en-US" dirty="0">
              <a:solidFill>
                <a:srgbClr val="000000"/>
              </a:solidFill>
            </a:endParaRPr>
          </a:p>
        </p:txBody>
      </p:sp>
      <p:sp>
        <p:nvSpPr>
          <p:cNvPr id="7" name="Rectangle 14"/>
          <p:cNvSpPr>
            <a:spLocks noGrp="1" noChangeArrowheads="1"/>
          </p:cNvSpPr>
          <p:nvPr>
            <p:ph type="sldNum" sz="quarter" idx="11"/>
          </p:nvPr>
        </p:nvSpPr>
        <p:spPr>
          <a:ln/>
        </p:spPr>
        <p:txBody>
          <a:bodyPr/>
          <a:lstStyle>
            <a:lvl1pPr>
              <a:defRPr/>
            </a:lvl1pPr>
          </a:lstStyle>
          <a:p>
            <a:pPr>
              <a:defRPr/>
            </a:pPr>
            <a:fld id="{17D43E7C-8E0F-49B8-894D-32C106A97F6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81175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8" descr="The Commonwealth of Massachusetts state seal"/>
          <p:cNvPicPr>
            <a:picLocks noChangeAspect="1" noChangeArrowheads="1"/>
          </p:cNvPicPr>
          <p:nvPr/>
        </p:nvPicPr>
        <p:blipFill>
          <a:blip r:embed="rId2" cstate="print"/>
          <a:srcRect/>
          <a:stretch>
            <a:fillRect/>
          </a:stretch>
        </p:blipFill>
        <p:spPr bwMode="auto">
          <a:xfrm>
            <a:off x="479425" y="1125538"/>
            <a:ext cx="1479550" cy="1414462"/>
          </a:xfrm>
          <a:prstGeom prst="rect">
            <a:avLst/>
          </a:prstGeom>
          <a:noFill/>
          <a:ln w="9525">
            <a:noFill/>
            <a:miter lim="800000"/>
            <a:headEnd/>
            <a:tailEnd/>
          </a:ln>
        </p:spPr>
      </p:pic>
      <p:sp>
        <p:nvSpPr>
          <p:cNvPr id="5" name="Line 10"/>
          <p:cNvSpPr>
            <a:spLocks noChangeShapeType="1"/>
          </p:cNvSpPr>
          <p:nvPr/>
        </p:nvSpPr>
        <p:spPr bwMode="auto">
          <a:xfrm>
            <a:off x="2065338" y="1165225"/>
            <a:ext cx="14287" cy="4557713"/>
          </a:xfrm>
          <a:prstGeom prst="line">
            <a:avLst/>
          </a:prstGeom>
          <a:noFill/>
          <a:ln w="9525">
            <a:solidFill>
              <a:srgbClr val="0033CC"/>
            </a:solidFill>
            <a:round/>
            <a:headEnd/>
            <a:tailEnd/>
          </a:ln>
        </p:spPr>
        <p:txBody>
          <a:bodyPr/>
          <a:lstStyle/>
          <a:p>
            <a:pPr fontAlgn="base">
              <a:spcBef>
                <a:spcPct val="0"/>
              </a:spcBef>
              <a:spcAft>
                <a:spcPct val="0"/>
              </a:spcAft>
              <a:defRPr/>
            </a:pPr>
            <a:endParaRPr lang="en-US" b="1" dirty="0">
              <a:solidFill>
                <a:srgbClr val="000000"/>
              </a:solidFill>
              <a:latin typeface="Arial" charset="0"/>
            </a:endParaRPr>
          </a:p>
        </p:txBody>
      </p:sp>
      <p:sp>
        <p:nvSpPr>
          <p:cNvPr id="6" name="Line 11"/>
          <p:cNvSpPr>
            <a:spLocks noChangeShapeType="1"/>
          </p:cNvSpPr>
          <p:nvPr/>
        </p:nvSpPr>
        <p:spPr bwMode="auto">
          <a:xfrm>
            <a:off x="2443163" y="3752850"/>
            <a:ext cx="5722937" cy="0"/>
          </a:xfrm>
          <a:prstGeom prst="line">
            <a:avLst/>
          </a:prstGeom>
          <a:noFill/>
          <a:ln w="9525">
            <a:solidFill>
              <a:srgbClr val="0033CC"/>
            </a:solidFill>
            <a:round/>
            <a:headEnd/>
            <a:tailEnd/>
          </a:ln>
        </p:spPr>
        <p:txBody>
          <a:bodyPr/>
          <a:lstStyle/>
          <a:p>
            <a:pPr fontAlgn="base">
              <a:spcBef>
                <a:spcPct val="0"/>
              </a:spcBef>
              <a:spcAft>
                <a:spcPct val="0"/>
              </a:spcAft>
              <a:defRPr/>
            </a:pPr>
            <a:endParaRPr lang="en-US" b="1" dirty="0">
              <a:solidFill>
                <a:srgbClr val="000000"/>
              </a:solidFill>
              <a:latin typeface="Arial" charset="0"/>
            </a:endParaRPr>
          </a:p>
        </p:txBody>
      </p:sp>
      <p:pic>
        <p:nvPicPr>
          <p:cNvPr id="7" name="Picture 11" descr="EEC.gif"/>
          <p:cNvPicPr>
            <a:picLocks noChangeAspect="1"/>
          </p:cNvPicPr>
          <p:nvPr userDrawn="1"/>
        </p:nvPicPr>
        <p:blipFill>
          <a:blip r:embed="rId3" cstate="print"/>
          <a:srcRect/>
          <a:stretch>
            <a:fillRect/>
          </a:stretch>
        </p:blipFill>
        <p:spPr bwMode="auto">
          <a:xfrm>
            <a:off x="5815013" y="5591175"/>
            <a:ext cx="2857500" cy="638175"/>
          </a:xfrm>
          <a:prstGeom prst="rect">
            <a:avLst/>
          </a:prstGeom>
          <a:noFill/>
          <a:ln w="9525">
            <a:noFill/>
            <a:miter lim="800000"/>
            <a:headEnd/>
            <a:tailEnd/>
          </a:ln>
        </p:spPr>
      </p:pic>
      <p:sp>
        <p:nvSpPr>
          <p:cNvPr id="105478" name="Rectangle 6"/>
          <p:cNvSpPr>
            <a:spLocks noGrp="1" noChangeArrowheads="1"/>
          </p:cNvSpPr>
          <p:nvPr>
            <p:ph type="ctrTitle"/>
          </p:nvPr>
        </p:nvSpPr>
        <p:spPr>
          <a:xfrm>
            <a:off x="2352675" y="1143000"/>
            <a:ext cx="6105525" cy="2457450"/>
          </a:xfrm>
        </p:spPr>
        <p:txBody>
          <a:bodyPr anchor="t"/>
          <a:lstStyle>
            <a:lvl1pPr>
              <a:spcAft>
                <a:spcPct val="25000"/>
              </a:spcAft>
              <a:defRPr/>
            </a:lvl1pPr>
          </a:lstStyle>
          <a:p>
            <a:r>
              <a:rPr lang="en-US"/>
              <a:t>Click to edit Master title style</a:t>
            </a:r>
          </a:p>
        </p:txBody>
      </p:sp>
      <p:sp>
        <p:nvSpPr>
          <p:cNvPr id="13" name="Text Placeholder 12"/>
          <p:cNvSpPr>
            <a:spLocks noGrp="1"/>
          </p:cNvSpPr>
          <p:nvPr>
            <p:ph type="body" sz="quarter" idx="13"/>
          </p:nvPr>
        </p:nvSpPr>
        <p:spPr>
          <a:xfrm>
            <a:off x="2449513" y="3927475"/>
            <a:ext cx="5716587" cy="446088"/>
          </a:xfrm>
        </p:spPr>
        <p:txBody>
          <a:bodyPr/>
          <a:lstStyle>
            <a:lvl1pPr>
              <a:buNone/>
              <a:defRPr sz="1800">
                <a:solidFill>
                  <a:srgbClr val="000099"/>
                </a:solidFill>
              </a:defRPr>
            </a:lvl1pPr>
          </a:lstStyle>
          <a:p>
            <a:pPr lvl="0"/>
            <a:r>
              <a:rPr lang="en-US"/>
              <a:t>Click to edit Master text styles</a:t>
            </a:r>
          </a:p>
        </p:txBody>
      </p:sp>
      <p:sp>
        <p:nvSpPr>
          <p:cNvPr id="8" name="Rectangle 3"/>
          <p:cNvSpPr>
            <a:spLocks noGrp="1" noChangeArrowheads="1"/>
          </p:cNvSpPr>
          <p:nvPr>
            <p:ph type="dt" sz="half" idx="14"/>
          </p:nvPr>
        </p:nvSpPr>
        <p:spPr>
          <a:xfrm>
            <a:off x="457200" y="6245225"/>
            <a:ext cx="2133600" cy="476250"/>
          </a:xfrm>
        </p:spPr>
        <p:txBody>
          <a:bodyPr/>
          <a:lstStyle>
            <a:lvl1pPr>
              <a:defRPr/>
            </a:lvl1pPr>
          </a:lstStyle>
          <a:p>
            <a:pPr>
              <a:defRPr/>
            </a:pPr>
            <a:fld id="{BF8B5E64-AA2D-1D47-86B9-3B23B379AED7}" type="datetime1">
              <a:rPr lang="en-US" smtClean="0">
                <a:solidFill>
                  <a:srgbClr val="000000"/>
                </a:solidFill>
              </a:rPr>
              <a:t>1/28/2020</a:t>
            </a:fld>
            <a:endParaRPr lang="en-US" dirty="0">
              <a:solidFill>
                <a:srgbClr val="000000"/>
              </a:solidFill>
            </a:endParaRPr>
          </a:p>
        </p:txBody>
      </p:sp>
      <p:sp>
        <p:nvSpPr>
          <p:cNvPr id="9" name="Rectangle 4"/>
          <p:cNvSpPr>
            <a:spLocks noGrp="1" noChangeArrowheads="1"/>
          </p:cNvSpPr>
          <p:nvPr>
            <p:ph type="ftr" sz="quarter" idx="15"/>
          </p:nvPr>
        </p:nvSpPr>
        <p:spPr bwMode="auto">
          <a:xfrm>
            <a:off x="3124200" y="6245225"/>
            <a:ext cx="2895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spcBef>
                <a:spcPct val="0"/>
              </a:spcBef>
              <a:defRPr sz="800" b="0">
                <a:latin typeface="Verdana" pitchFamily="96" charset="0"/>
              </a:defRPr>
            </a:lvl1pPr>
          </a:lstStyle>
          <a:p>
            <a:pPr fontAlgn="base">
              <a:spcAft>
                <a:spcPct val="0"/>
              </a:spcAft>
              <a:defRPr/>
            </a:pPr>
            <a:endParaRPr lang="en-US" dirty="0">
              <a:solidFill>
                <a:srgbClr val="000000"/>
              </a:solidFill>
            </a:endParaRPr>
          </a:p>
        </p:txBody>
      </p:sp>
      <p:sp>
        <p:nvSpPr>
          <p:cNvPr id="10" name="Rectangle 5"/>
          <p:cNvSpPr>
            <a:spLocks noGrp="1" noChangeArrowheads="1"/>
          </p:cNvSpPr>
          <p:nvPr>
            <p:ph type="sldNum" sz="quarter" idx="16"/>
          </p:nvPr>
        </p:nvSpPr>
        <p:spPr>
          <a:xfrm>
            <a:off x="6553200" y="6245225"/>
            <a:ext cx="2133600" cy="476250"/>
          </a:xfrm>
        </p:spPr>
        <p:txBody>
          <a:bodyPr/>
          <a:lstStyle>
            <a:lvl1pPr>
              <a:defRPr/>
            </a:lvl1pPr>
          </a:lstStyle>
          <a:p>
            <a:pPr>
              <a:defRPr/>
            </a:pPr>
            <a:fld id="{97659502-4112-4662-9C36-34E6E9D3DB7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745687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39942"/>
            <a:ext cx="8382000" cy="4525963"/>
          </a:xfrm>
        </p:spPr>
        <p:txBody>
          <a:bodyPr/>
          <a:lstStyle>
            <a:lvl1pPr>
              <a:defRPr sz="20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2"/>
          </p:nvPr>
        </p:nvSpPr>
        <p:spPr>
          <a:xfrm>
            <a:off x="444500" y="277813"/>
            <a:ext cx="7132638" cy="469900"/>
          </a:xfrm>
        </p:spPr>
        <p:txBody>
          <a:bodyPr/>
          <a:lstStyle>
            <a:lvl1pPr>
              <a:buNone/>
              <a:defRPr sz="1800"/>
            </a:lvl1pPr>
          </a:lstStyle>
          <a:p>
            <a:pPr lvl="0"/>
            <a:r>
              <a:rPr lang="en-US"/>
              <a:t>Click to edit Master text styles</a:t>
            </a:r>
          </a:p>
          <a:p>
            <a:pPr lvl="1"/>
            <a:r>
              <a:rPr lang="en-US"/>
              <a:t>Second level</a:t>
            </a:r>
          </a:p>
        </p:txBody>
      </p:sp>
      <p:sp>
        <p:nvSpPr>
          <p:cNvPr id="4" name="Rectangle 12"/>
          <p:cNvSpPr>
            <a:spLocks noGrp="1" noChangeArrowheads="1"/>
          </p:cNvSpPr>
          <p:nvPr>
            <p:ph type="dt" sz="half" idx="13"/>
          </p:nvPr>
        </p:nvSpPr>
        <p:spPr>
          <a:ln/>
        </p:spPr>
        <p:txBody>
          <a:bodyPr/>
          <a:lstStyle>
            <a:lvl1pPr>
              <a:defRPr/>
            </a:lvl1pPr>
          </a:lstStyle>
          <a:p>
            <a:pPr>
              <a:defRPr/>
            </a:pPr>
            <a:fld id="{2BE109CA-D08B-0247-B98C-9D8BB6E7920D}" type="datetime1">
              <a:rPr lang="en-US" smtClean="0">
                <a:solidFill>
                  <a:srgbClr val="000000"/>
                </a:solidFill>
              </a:rPr>
              <a:t>1/28/2020</a:t>
            </a:fld>
            <a:endParaRPr lang="en-US" dirty="0">
              <a:solidFill>
                <a:srgbClr val="000000"/>
              </a:solidFill>
            </a:endParaRPr>
          </a:p>
        </p:txBody>
      </p:sp>
      <p:sp>
        <p:nvSpPr>
          <p:cNvPr id="5" name="Rectangle 14"/>
          <p:cNvSpPr>
            <a:spLocks noGrp="1" noChangeArrowheads="1"/>
          </p:cNvSpPr>
          <p:nvPr>
            <p:ph type="sldNum" sz="quarter" idx="14"/>
          </p:nvPr>
        </p:nvSpPr>
        <p:spPr>
          <a:ln/>
        </p:spPr>
        <p:txBody>
          <a:bodyPr/>
          <a:lstStyle>
            <a:lvl1pPr>
              <a:defRPr/>
            </a:lvl1pPr>
          </a:lstStyle>
          <a:p>
            <a:pPr>
              <a:defRPr/>
            </a:pPr>
            <a:fld id="{0A56C0EC-3B98-441E-AA55-70D5E6ACE5C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772255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fld id="{ADF087AE-F166-234A-A58A-52F2480A1C02}" type="datetime1">
              <a:rPr lang="en-US" smtClean="0">
                <a:solidFill>
                  <a:srgbClr val="000000"/>
                </a:solidFill>
              </a:rPr>
              <a:t>1/28/2020</a:t>
            </a:fld>
            <a:endParaRPr lang="en-US" dirty="0">
              <a:solidFill>
                <a:srgbClr val="000000"/>
              </a:solidFill>
            </a:endParaRPr>
          </a:p>
        </p:txBody>
      </p:sp>
      <p:sp>
        <p:nvSpPr>
          <p:cNvPr id="5" name="Rectangle 14"/>
          <p:cNvSpPr>
            <a:spLocks noGrp="1" noChangeArrowheads="1"/>
          </p:cNvSpPr>
          <p:nvPr>
            <p:ph type="sldNum" sz="quarter" idx="11"/>
          </p:nvPr>
        </p:nvSpPr>
        <p:spPr>
          <a:ln/>
        </p:spPr>
        <p:txBody>
          <a:bodyPr/>
          <a:lstStyle>
            <a:lvl1pPr>
              <a:defRPr/>
            </a:lvl1pPr>
          </a:lstStyle>
          <a:p>
            <a:pPr>
              <a:defRPr/>
            </a:pPr>
            <a:fld id="{485E8343-7F15-4471-9246-35AB593FF58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31064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11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1600200"/>
            <a:ext cx="411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fld id="{1025C47C-0F92-0C4C-975C-73063C185E63}" type="datetime1">
              <a:rPr lang="en-US" smtClean="0">
                <a:solidFill>
                  <a:srgbClr val="000000"/>
                </a:solidFill>
              </a:rPr>
              <a:t>1/28/2020</a:t>
            </a:fld>
            <a:endParaRPr lang="en-US" dirty="0">
              <a:solidFill>
                <a:srgbClr val="000000"/>
              </a:solidFill>
            </a:endParaRPr>
          </a:p>
        </p:txBody>
      </p:sp>
      <p:sp>
        <p:nvSpPr>
          <p:cNvPr id="6" name="Rectangle 14"/>
          <p:cNvSpPr>
            <a:spLocks noGrp="1" noChangeArrowheads="1"/>
          </p:cNvSpPr>
          <p:nvPr>
            <p:ph type="sldNum" sz="quarter" idx="11"/>
          </p:nvPr>
        </p:nvSpPr>
        <p:spPr>
          <a:ln/>
        </p:spPr>
        <p:txBody>
          <a:bodyPr/>
          <a:lstStyle>
            <a:lvl1pPr>
              <a:defRPr/>
            </a:lvl1pPr>
          </a:lstStyle>
          <a:p>
            <a:pPr>
              <a:defRPr/>
            </a:pPr>
            <a:fld id="{394FB84C-2DC0-42E1-B5EC-C5F78C35A8F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245518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fld id="{DECDD9BD-D05A-0A4C-9EF9-4A865E04118E}" type="datetime1">
              <a:rPr lang="en-US" smtClean="0">
                <a:solidFill>
                  <a:srgbClr val="000000"/>
                </a:solidFill>
              </a:rPr>
              <a:t>1/28/2020</a:t>
            </a:fld>
            <a:endParaRPr lang="en-US" dirty="0">
              <a:solidFill>
                <a:srgbClr val="000000"/>
              </a:solidFill>
            </a:endParaRPr>
          </a:p>
        </p:txBody>
      </p:sp>
      <p:sp>
        <p:nvSpPr>
          <p:cNvPr id="8" name="Rectangle 14"/>
          <p:cNvSpPr>
            <a:spLocks noGrp="1" noChangeArrowheads="1"/>
          </p:cNvSpPr>
          <p:nvPr>
            <p:ph type="sldNum" sz="quarter" idx="11"/>
          </p:nvPr>
        </p:nvSpPr>
        <p:spPr>
          <a:ln/>
        </p:spPr>
        <p:txBody>
          <a:bodyPr/>
          <a:lstStyle>
            <a:lvl1pPr>
              <a:defRPr/>
            </a:lvl1pPr>
          </a:lstStyle>
          <a:p>
            <a:pPr>
              <a:defRPr/>
            </a:pPr>
            <a:fld id="{A6802564-FF5A-4A68-AF07-C968DD86666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156046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p:cNvSpPr>
            <a:spLocks noGrp="1"/>
          </p:cNvSpPr>
          <p:nvPr>
            <p:ph type="title"/>
          </p:nvPr>
        </p:nvSpPr>
        <p:spPr>
          <a:xfrm>
            <a:off x="414338" y="152400"/>
            <a:ext cx="7584674" cy="722243"/>
          </a:xfrm>
        </p:spPr>
        <p:txBody>
          <a:bodyPr/>
          <a:lstStyle>
            <a:lvl1pPr>
              <a:defRPr/>
            </a:lvl1pPr>
          </a:lstStyle>
          <a:p>
            <a:r>
              <a:rPr lang="en-US"/>
              <a:t>Click to edit Master title style</a:t>
            </a:r>
            <a:endParaRPr lang="en-US" dirty="0"/>
          </a:p>
        </p:txBody>
      </p:sp>
      <p:sp>
        <p:nvSpPr>
          <p:cNvPr id="3" name="Rectangle 12"/>
          <p:cNvSpPr>
            <a:spLocks noGrp="1" noChangeArrowheads="1"/>
          </p:cNvSpPr>
          <p:nvPr>
            <p:ph type="dt" sz="half" idx="10"/>
          </p:nvPr>
        </p:nvSpPr>
        <p:spPr>
          <a:ln/>
        </p:spPr>
        <p:txBody>
          <a:bodyPr/>
          <a:lstStyle>
            <a:lvl1pPr>
              <a:defRPr/>
            </a:lvl1pPr>
          </a:lstStyle>
          <a:p>
            <a:pPr>
              <a:defRPr/>
            </a:pPr>
            <a:fld id="{2BB84822-D075-D144-972E-4C4F184367AF}" type="datetime1">
              <a:rPr lang="en-US" smtClean="0">
                <a:solidFill>
                  <a:srgbClr val="000000"/>
                </a:solidFill>
              </a:rPr>
              <a:t>1/28/2020</a:t>
            </a:fld>
            <a:endParaRPr lang="en-US" dirty="0">
              <a:solidFill>
                <a:srgbClr val="000000"/>
              </a:solidFill>
            </a:endParaRPr>
          </a:p>
        </p:txBody>
      </p:sp>
      <p:sp>
        <p:nvSpPr>
          <p:cNvPr id="4" name="Rectangle 14"/>
          <p:cNvSpPr>
            <a:spLocks noGrp="1" noChangeArrowheads="1"/>
          </p:cNvSpPr>
          <p:nvPr>
            <p:ph type="sldNum" sz="quarter" idx="11"/>
          </p:nvPr>
        </p:nvSpPr>
        <p:spPr>
          <a:ln/>
        </p:spPr>
        <p:txBody>
          <a:bodyPr/>
          <a:lstStyle>
            <a:lvl1pPr>
              <a:defRPr/>
            </a:lvl1pPr>
          </a:lstStyle>
          <a:p>
            <a:pPr>
              <a:defRPr/>
            </a:pPr>
            <a:fld id="{9FCE180A-8270-40FF-A9EE-D2FFFB869DB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859170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fld id="{43D7A7D8-68E5-D94B-8EF3-EA6057994278}" type="datetime1">
              <a:rPr lang="en-US" smtClean="0">
                <a:solidFill>
                  <a:srgbClr val="000000"/>
                </a:solidFill>
              </a:rPr>
              <a:t>1/28/2020</a:t>
            </a:fld>
            <a:endParaRPr lang="en-US" dirty="0">
              <a:solidFill>
                <a:srgbClr val="000000"/>
              </a:solidFill>
            </a:endParaRPr>
          </a:p>
        </p:txBody>
      </p:sp>
      <p:sp>
        <p:nvSpPr>
          <p:cNvPr id="3" name="Rectangle 14"/>
          <p:cNvSpPr>
            <a:spLocks noGrp="1" noChangeArrowheads="1"/>
          </p:cNvSpPr>
          <p:nvPr>
            <p:ph type="sldNum" sz="quarter" idx="11"/>
          </p:nvPr>
        </p:nvSpPr>
        <p:spPr>
          <a:ln/>
        </p:spPr>
        <p:txBody>
          <a:bodyPr/>
          <a:lstStyle>
            <a:lvl1pPr>
              <a:defRPr/>
            </a:lvl1pPr>
          </a:lstStyle>
          <a:p>
            <a:pPr>
              <a:defRPr/>
            </a:pPr>
            <a:fld id="{5F634CD6-7DA5-4400-B910-746BB5339B8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93857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fld id="{77263962-1D6B-8042-96ED-7CDD874EA43C}" type="datetime1">
              <a:rPr lang="en-US" smtClean="0">
                <a:solidFill>
                  <a:srgbClr val="000000"/>
                </a:solidFill>
              </a:rPr>
              <a:t>1/28/2020</a:t>
            </a:fld>
            <a:endParaRPr lang="en-US" dirty="0">
              <a:solidFill>
                <a:srgbClr val="000000"/>
              </a:solidFill>
            </a:endParaRPr>
          </a:p>
        </p:txBody>
      </p:sp>
      <p:sp>
        <p:nvSpPr>
          <p:cNvPr id="6" name="Rectangle 14"/>
          <p:cNvSpPr>
            <a:spLocks noGrp="1" noChangeArrowheads="1"/>
          </p:cNvSpPr>
          <p:nvPr>
            <p:ph type="sldNum" sz="quarter" idx="11"/>
          </p:nvPr>
        </p:nvSpPr>
        <p:spPr>
          <a:ln/>
        </p:spPr>
        <p:txBody>
          <a:bodyPr/>
          <a:lstStyle>
            <a:lvl1pPr>
              <a:defRPr/>
            </a:lvl1pPr>
          </a:lstStyle>
          <a:p>
            <a:pPr>
              <a:defRPr/>
            </a:pPr>
            <a:fld id="{36E87CFF-2772-457D-A37A-56D9248AC3B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837947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fld id="{47A13DA6-EB25-4748-8B81-12BEE5324C68}" type="datetime1">
              <a:rPr lang="en-US" smtClean="0">
                <a:solidFill>
                  <a:srgbClr val="000000"/>
                </a:solidFill>
              </a:rPr>
              <a:t>1/28/2020</a:t>
            </a:fld>
            <a:endParaRPr lang="en-US" dirty="0">
              <a:solidFill>
                <a:srgbClr val="000000"/>
              </a:solidFill>
            </a:endParaRPr>
          </a:p>
        </p:txBody>
      </p:sp>
      <p:sp>
        <p:nvSpPr>
          <p:cNvPr id="6" name="Rectangle 14"/>
          <p:cNvSpPr>
            <a:spLocks noGrp="1" noChangeArrowheads="1"/>
          </p:cNvSpPr>
          <p:nvPr>
            <p:ph type="sldNum" sz="quarter" idx="11"/>
          </p:nvPr>
        </p:nvSpPr>
        <p:spPr>
          <a:ln/>
        </p:spPr>
        <p:txBody>
          <a:bodyPr/>
          <a:lstStyle>
            <a:lvl1pPr>
              <a:defRPr/>
            </a:lvl1pPr>
          </a:lstStyle>
          <a:p>
            <a:pPr>
              <a:defRPr/>
            </a:pPr>
            <a:fld id="{D9DFCF88-840C-4C6E-87E1-B496797835F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19706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11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1600200"/>
            <a:ext cx="411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fld id="{0104BF0E-FC39-3248-9614-156867CA61C7}" type="datetime1">
              <a:rPr lang="en-US" smtClean="0">
                <a:solidFill>
                  <a:srgbClr val="000000"/>
                </a:solidFill>
              </a:rPr>
              <a:t>1/28/2020</a:t>
            </a:fld>
            <a:endParaRPr lang="en-US" dirty="0">
              <a:solidFill>
                <a:srgbClr val="000000"/>
              </a:solidFill>
            </a:endParaRPr>
          </a:p>
        </p:txBody>
      </p:sp>
      <p:sp>
        <p:nvSpPr>
          <p:cNvPr id="6" name="Rectangle 14"/>
          <p:cNvSpPr>
            <a:spLocks noGrp="1" noChangeArrowheads="1"/>
          </p:cNvSpPr>
          <p:nvPr>
            <p:ph type="sldNum" sz="quarter" idx="11"/>
          </p:nvPr>
        </p:nvSpPr>
        <p:spPr>
          <a:ln/>
        </p:spPr>
        <p:txBody>
          <a:bodyPr/>
          <a:lstStyle>
            <a:lvl1pPr>
              <a:defRPr/>
            </a:lvl1pPr>
          </a:lstStyle>
          <a:p>
            <a:pPr>
              <a:defRPr/>
            </a:pPr>
            <a:fld id="{394FB84C-2DC0-42E1-B5EC-C5F78C35A8F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066862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fld id="{68AEE965-1357-804C-9257-7A2D7FD5B00F}" type="datetime1">
              <a:rPr lang="en-US" smtClean="0">
                <a:solidFill>
                  <a:srgbClr val="000000"/>
                </a:solidFill>
              </a:rPr>
              <a:t>1/28/2020</a:t>
            </a:fld>
            <a:endParaRPr lang="en-US" dirty="0">
              <a:solidFill>
                <a:srgbClr val="000000"/>
              </a:solidFill>
            </a:endParaRPr>
          </a:p>
        </p:txBody>
      </p:sp>
      <p:sp>
        <p:nvSpPr>
          <p:cNvPr id="5" name="Rectangle 14"/>
          <p:cNvSpPr>
            <a:spLocks noGrp="1" noChangeArrowheads="1"/>
          </p:cNvSpPr>
          <p:nvPr>
            <p:ph type="sldNum" sz="quarter" idx="11"/>
          </p:nvPr>
        </p:nvSpPr>
        <p:spPr>
          <a:ln/>
        </p:spPr>
        <p:txBody>
          <a:bodyPr/>
          <a:lstStyle>
            <a:lvl1pPr>
              <a:defRPr/>
            </a:lvl1pPr>
          </a:lstStyle>
          <a:p>
            <a:pPr>
              <a:defRPr/>
            </a:pPr>
            <a:fld id="{5670FEEB-9B26-44F7-A40F-0A8D0893447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92206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4175" y="47625"/>
            <a:ext cx="2105025" cy="60785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14338" y="47625"/>
            <a:ext cx="6167437" cy="60785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fld id="{CCC931E5-BC98-EC4D-AC26-82C0F7B9B289}" type="datetime1">
              <a:rPr lang="en-US" smtClean="0">
                <a:solidFill>
                  <a:srgbClr val="000000"/>
                </a:solidFill>
              </a:rPr>
              <a:t>1/28/2020</a:t>
            </a:fld>
            <a:endParaRPr lang="en-US" dirty="0">
              <a:solidFill>
                <a:srgbClr val="000000"/>
              </a:solidFill>
            </a:endParaRPr>
          </a:p>
        </p:txBody>
      </p:sp>
      <p:sp>
        <p:nvSpPr>
          <p:cNvPr id="5" name="Rectangle 14"/>
          <p:cNvSpPr>
            <a:spLocks noGrp="1" noChangeArrowheads="1"/>
          </p:cNvSpPr>
          <p:nvPr>
            <p:ph type="sldNum" sz="quarter" idx="11"/>
          </p:nvPr>
        </p:nvSpPr>
        <p:spPr>
          <a:ln/>
        </p:spPr>
        <p:txBody>
          <a:bodyPr/>
          <a:lstStyle>
            <a:lvl1pPr>
              <a:defRPr/>
            </a:lvl1pPr>
          </a:lstStyle>
          <a:p>
            <a:pPr>
              <a:defRPr/>
            </a:pPr>
            <a:fld id="{ECEC3C2B-CE1A-4F9A-AEFE-767466A111D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55975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4338" y="47625"/>
            <a:ext cx="7734300" cy="1201738"/>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11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1600200"/>
            <a:ext cx="411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fld id="{B8FFFFBA-27E1-5546-AD5D-CA89F7DA61B0}" type="datetime1">
              <a:rPr lang="en-US" smtClean="0">
                <a:solidFill>
                  <a:srgbClr val="000000"/>
                </a:solidFill>
              </a:rPr>
              <a:t>1/28/2020</a:t>
            </a:fld>
            <a:endParaRPr lang="en-US" dirty="0">
              <a:solidFill>
                <a:srgbClr val="000000"/>
              </a:solidFill>
            </a:endParaRPr>
          </a:p>
        </p:txBody>
      </p:sp>
      <p:sp>
        <p:nvSpPr>
          <p:cNvPr id="6" name="Rectangle 14"/>
          <p:cNvSpPr>
            <a:spLocks noGrp="1" noChangeArrowheads="1"/>
          </p:cNvSpPr>
          <p:nvPr>
            <p:ph type="sldNum" sz="quarter" idx="11"/>
          </p:nvPr>
        </p:nvSpPr>
        <p:spPr>
          <a:ln/>
        </p:spPr>
        <p:txBody>
          <a:bodyPr/>
          <a:lstStyle>
            <a:lvl1pPr>
              <a:defRPr/>
            </a:lvl1pPr>
          </a:lstStyle>
          <a:p>
            <a:pPr>
              <a:defRPr/>
            </a:pPr>
            <a:fld id="{42F72485-A65B-4111-BF50-6A1B6A82425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57209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14338" y="47625"/>
            <a:ext cx="7734300" cy="1201738"/>
          </a:xfrm>
        </p:spPr>
        <p:txBody>
          <a:bodyPr/>
          <a:lstStyle/>
          <a:p>
            <a:r>
              <a:rPr lang="en-US"/>
              <a:t>Click to edit Master title style</a:t>
            </a:r>
          </a:p>
        </p:txBody>
      </p:sp>
      <p:sp>
        <p:nvSpPr>
          <p:cNvPr id="3" name="Table Placeholder 2"/>
          <p:cNvSpPr>
            <a:spLocks noGrp="1"/>
          </p:cNvSpPr>
          <p:nvPr>
            <p:ph type="tbl" idx="1"/>
          </p:nvPr>
        </p:nvSpPr>
        <p:spPr>
          <a:xfrm>
            <a:off x="457200" y="1600200"/>
            <a:ext cx="8382000" cy="4525963"/>
          </a:xfrm>
        </p:spPr>
        <p:txBody>
          <a:bodyPr/>
          <a:lstStyle/>
          <a:p>
            <a:pPr lvl="0"/>
            <a:r>
              <a:rPr lang="en-US" noProof="0" dirty="0"/>
              <a:t>Click icon to add table</a:t>
            </a:r>
          </a:p>
        </p:txBody>
      </p:sp>
      <p:sp>
        <p:nvSpPr>
          <p:cNvPr id="4" name="Rectangle 12"/>
          <p:cNvSpPr>
            <a:spLocks noGrp="1" noChangeArrowheads="1"/>
          </p:cNvSpPr>
          <p:nvPr>
            <p:ph type="dt" sz="half" idx="10"/>
          </p:nvPr>
        </p:nvSpPr>
        <p:spPr>
          <a:ln/>
        </p:spPr>
        <p:txBody>
          <a:bodyPr/>
          <a:lstStyle>
            <a:lvl1pPr>
              <a:defRPr/>
            </a:lvl1pPr>
          </a:lstStyle>
          <a:p>
            <a:pPr>
              <a:defRPr/>
            </a:pPr>
            <a:fld id="{ACE59640-925D-194E-9E25-E9C349AAF3F6}" type="datetime1">
              <a:rPr lang="en-US" smtClean="0">
                <a:solidFill>
                  <a:srgbClr val="000000"/>
                </a:solidFill>
              </a:rPr>
              <a:t>1/28/2020</a:t>
            </a:fld>
            <a:endParaRPr lang="en-US" dirty="0">
              <a:solidFill>
                <a:srgbClr val="000000"/>
              </a:solidFill>
            </a:endParaRPr>
          </a:p>
        </p:txBody>
      </p:sp>
      <p:sp>
        <p:nvSpPr>
          <p:cNvPr id="5" name="Rectangle 14"/>
          <p:cNvSpPr>
            <a:spLocks noGrp="1" noChangeArrowheads="1"/>
          </p:cNvSpPr>
          <p:nvPr>
            <p:ph type="sldNum" sz="quarter" idx="11"/>
          </p:nvPr>
        </p:nvSpPr>
        <p:spPr>
          <a:ln/>
        </p:spPr>
        <p:txBody>
          <a:bodyPr/>
          <a:lstStyle>
            <a:lvl1pPr>
              <a:defRPr/>
            </a:lvl1pPr>
          </a:lstStyle>
          <a:p>
            <a:pPr>
              <a:defRPr/>
            </a:pPr>
            <a:fld id="{430FF46F-1E42-4F91-A1C0-95EA0578AE0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158753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a:ln/>
        </p:spPr>
        <p:txBody>
          <a:bodyPr/>
          <a:lstStyle>
            <a:lvl1pPr>
              <a:defRPr/>
            </a:lvl1pPr>
          </a:lstStyle>
          <a:p>
            <a:pPr>
              <a:defRPr/>
            </a:pPr>
            <a:fld id="{1E50C4B7-4E0E-7245-A516-C83E285B06F0}" type="datetime1">
              <a:rPr lang="en-US" smtClean="0">
                <a:solidFill>
                  <a:srgbClr val="000000"/>
                </a:solidFill>
              </a:rPr>
              <a:t>1/28/2020</a:t>
            </a:fld>
            <a:endParaRPr lang="en-US" dirty="0">
              <a:solidFill>
                <a:srgbClr val="000000"/>
              </a:solidFill>
            </a:endParaRPr>
          </a:p>
        </p:txBody>
      </p:sp>
      <p:sp>
        <p:nvSpPr>
          <p:cNvPr id="5" name="Rectangle 14"/>
          <p:cNvSpPr>
            <a:spLocks noGrp="1" noChangeArrowheads="1"/>
          </p:cNvSpPr>
          <p:nvPr>
            <p:ph type="sldNum" sz="quarter" idx="11"/>
          </p:nvPr>
        </p:nvSpPr>
        <p:spPr>
          <a:ln/>
        </p:spPr>
        <p:txBody>
          <a:bodyPr/>
          <a:lstStyle>
            <a:lvl1pPr>
              <a:defRPr/>
            </a:lvl1pPr>
          </a:lstStyle>
          <a:p>
            <a:pPr>
              <a:defRPr/>
            </a:pPr>
            <a:fld id="{FDF88B55-EA6D-4ACF-BBAA-E1DCDBBFDFF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017307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14338" y="152400"/>
            <a:ext cx="7734300" cy="801688"/>
          </a:xfrm>
        </p:spPr>
        <p:txBody>
          <a:bodyPr/>
          <a:lstStyle/>
          <a:p>
            <a:r>
              <a:rPr lang="en-US"/>
              <a:t>Click to edit Master title style</a:t>
            </a:r>
          </a:p>
        </p:txBody>
      </p:sp>
      <p:sp>
        <p:nvSpPr>
          <p:cNvPr id="3" name="Content Placeholder 2"/>
          <p:cNvSpPr>
            <a:spLocks noGrp="1"/>
          </p:cNvSpPr>
          <p:nvPr>
            <p:ph sz="half" idx="1"/>
          </p:nvPr>
        </p:nvSpPr>
        <p:spPr>
          <a:xfrm>
            <a:off x="457200" y="1600200"/>
            <a:ext cx="411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724400" y="1600200"/>
            <a:ext cx="411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724400" y="3938588"/>
            <a:ext cx="411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2"/>
          <p:cNvSpPr>
            <a:spLocks noGrp="1" noChangeArrowheads="1"/>
          </p:cNvSpPr>
          <p:nvPr>
            <p:ph type="dt" sz="half" idx="10"/>
          </p:nvPr>
        </p:nvSpPr>
        <p:spPr>
          <a:ln/>
        </p:spPr>
        <p:txBody>
          <a:bodyPr/>
          <a:lstStyle>
            <a:lvl1pPr>
              <a:defRPr/>
            </a:lvl1pPr>
          </a:lstStyle>
          <a:p>
            <a:pPr>
              <a:defRPr/>
            </a:pPr>
            <a:fld id="{BF5EEDE7-0604-3041-AF93-BC9E855C3888}" type="datetime1">
              <a:rPr lang="en-US" smtClean="0">
                <a:solidFill>
                  <a:srgbClr val="000000"/>
                </a:solidFill>
              </a:rPr>
              <a:t>1/28/2020</a:t>
            </a:fld>
            <a:endParaRPr lang="en-US" dirty="0">
              <a:solidFill>
                <a:srgbClr val="000000"/>
              </a:solidFill>
            </a:endParaRPr>
          </a:p>
        </p:txBody>
      </p:sp>
      <p:sp>
        <p:nvSpPr>
          <p:cNvPr id="7" name="Rectangle 14"/>
          <p:cNvSpPr>
            <a:spLocks noGrp="1" noChangeArrowheads="1"/>
          </p:cNvSpPr>
          <p:nvPr>
            <p:ph type="sldNum" sz="quarter" idx="11"/>
          </p:nvPr>
        </p:nvSpPr>
        <p:spPr>
          <a:ln/>
        </p:spPr>
        <p:txBody>
          <a:bodyPr/>
          <a:lstStyle>
            <a:lvl1pPr>
              <a:defRPr/>
            </a:lvl1pPr>
          </a:lstStyle>
          <a:p>
            <a:pPr>
              <a:defRPr/>
            </a:pPr>
            <a:fld id="{17D43E7C-8E0F-49B8-894D-32C106A97F6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498808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8" descr="The Commonwealth of Massachusetts state seal"/>
          <p:cNvPicPr>
            <a:picLocks noChangeAspect="1" noChangeArrowheads="1"/>
          </p:cNvPicPr>
          <p:nvPr/>
        </p:nvPicPr>
        <p:blipFill>
          <a:blip r:embed="rId2" cstate="print"/>
          <a:srcRect/>
          <a:stretch>
            <a:fillRect/>
          </a:stretch>
        </p:blipFill>
        <p:spPr bwMode="auto">
          <a:xfrm>
            <a:off x="479425" y="1125538"/>
            <a:ext cx="1479550" cy="1414462"/>
          </a:xfrm>
          <a:prstGeom prst="rect">
            <a:avLst/>
          </a:prstGeom>
          <a:noFill/>
          <a:ln w="9525">
            <a:noFill/>
            <a:miter lim="800000"/>
            <a:headEnd/>
            <a:tailEnd/>
          </a:ln>
        </p:spPr>
      </p:pic>
      <p:sp>
        <p:nvSpPr>
          <p:cNvPr id="5" name="Line 10"/>
          <p:cNvSpPr>
            <a:spLocks noChangeShapeType="1"/>
          </p:cNvSpPr>
          <p:nvPr/>
        </p:nvSpPr>
        <p:spPr bwMode="auto">
          <a:xfrm>
            <a:off x="2065338" y="1165225"/>
            <a:ext cx="14287" cy="4557713"/>
          </a:xfrm>
          <a:prstGeom prst="line">
            <a:avLst/>
          </a:prstGeom>
          <a:noFill/>
          <a:ln w="9525">
            <a:solidFill>
              <a:srgbClr val="0033CC"/>
            </a:solidFill>
            <a:round/>
            <a:headEnd/>
            <a:tailEnd/>
          </a:ln>
        </p:spPr>
        <p:txBody>
          <a:bodyPr/>
          <a:lstStyle/>
          <a:p>
            <a:pPr fontAlgn="base">
              <a:spcBef>
                <a:spcPct val="0"/>
              </a:spcBef>
              <a:spcAft>
                <a:spcPct val="0"/>
              </a:spcAft>
              <a:defRPr/>
            </a:pPr>
            <a:endParaRPr lang="en-US" b="1" dirty="0">
              <a:solidFill>
                <a:srgbClr val="000000"/>
              </a:solidFill>
              <a:latin typeface="Arial" charset="0"/>
            </a:endParaRPr>
          </a:p>
        </p:txBody>
      </p:sp>
      <p:sp>
        <p:nvSpPr>
          <p:cNvPr id="6" name="Line 11"/>
          <p:cNvSpPr>
            <a:spLocks noChangeShapeType="1"/>
          </p:cNvSpPr>
          <p:nvPr/>
        </p:nvSpPr>
        <p:spPr bwMode="auto">
          <a:xfrm>
            <a:off x="2443163" y="3752850"/>
            <a:ext cx="5722937" cy="0"/>
          </a:xfrm>
          <a:prstGeom prst="line">
            <a:avLst/>
          </a:prstGeom>
          <a:noFill/>
          <a:ln w="9525">
            <a:solidFill>
              <a:srgbClr val="0033CC"/>
            </a:solidFill>
            <a:round/>
            <a:headEnd/>
            <a:tailEnd/>
          </a:ln>
        </p:spPr>
        <p:txBody>
          <a:bodyPr/>
          <a:lstStyle/>
          <a:p>
            <a:pPr fontAlgn="base">
              <a:spcBef>
                <a:spcPct val="0"/>
              </a:spcBef>
              <a:spcAft>
                <a:spcPct val="0"/>
              </a:spcAft>
              <a:defRPr/>
            </a:pPr>
            <a:endParaRPr lang="en-US" b="1" dirty="0">
              <a:solidFill>
                <a:srgbClr val="000000"/>
              </a:solidFill>
              <a:latin typeface="Arial" charset="0"/>
            </a:endParaRPr>
          </a:p>
        </p:txBody>
      </p:sp>
      <p:pic>
        <p:nvPicPr>
          <p:cNvPr id="7" name="Picture 11" descr="EEC.gif"/>
          <p:cNvPicPr>
            <a:picLocks noChangeAspect="1"/>
          </p:cNvPicPr>
          <p:nvPr userDrawn="1"/>
        </p:nvPicPr>
        <p:blipFill>
          <a:blip r:embed="rId3" cstate="print"/>
          <a:srcRect/>
          <a:stretch>
            <a:fillRect/>
          </a:stretch>
        </p:blipFill>
        <p:spPr bwMode="auto">
          <a:xfrm>
            <a:off x="5815013" y="5591175"/>
            <a:ext cx="2857500" cy="638175"/>
          </a:xfrm>
          <a:prstGeom prst="rect">
            <a:avLst/>
          </a:prstGeom>
          <a:noFill/>
          <a:ln w="9525">
            <a:noFill/>
            <a:miter lim="800000"/>
            <a:headEnd/>
            <a:tailEnd/>
          </a:ln>
        </p:spPr>
      </p:pic>
      <p:sp>
        <p:nvSpPr>
          <p:cNvPr id="105478" name="Rectangle 6"/>
          <p:cNvSpPr>
            <a:spLocks noGrp="1" noChangeArrowheads="1"/>
          </p:cNvSpPr>
          <p:nvPr>
            <p:ph type="ctrTitle"/>
          </p:nvPr>
        </p:nvSpPr>
        <p:spPr>
          <a:xfrm>
            <a:off x="2352675" y="1143000"/>
            <a:ext cx="6105525" cy="2457450"/>
          </a:xfrm>
        </p:spPr>
        <p:txBody>
          <a:bodyPr anchor="t"/>
          <a:lstStyle>
            <a:lvl1pPr>
              <a:spcAft>
                <a:spcPct val="25000"/>
              </a:spcAft>
              <a:defRPr/>
            </a:lvl1pPr>
          </a:lstStyle>
          <a:p>
            <a:r>
              <a:rPr lang="en-US"/>
              <a:t>Click to edit Master title style</a:t>
            </a:r>
          </a:p>
        </p:txBody>
      </p:sp>
      <p:sp>
        <p:nvSpPr>
          <p:cNvPr id="13" name="Text Placeholder 12"/>
          <p:cNvSpPr>
            <a:spLocks noGrp="1"/>
          </p:cNvSpPr>
          <p:nvPr>
            <p:ph type="body" sz="quarter" idx="13"/>
          </p:nvPr>
        </p:nvSpPr>
        <p:spPr>
          <a:xfrm>
            <a:off x="2449513" y="3927475"/>
            <a:ext cx="5716587" cy="446088"/>
          </a:xfrm>
        </p:spPr>
        <p:txBody>
          <a:bodyPr/>
          <a:lstStyle>
            <a:lvl1pPr>
              <a:buNone/>
              <a:defRPr sz="1800">
                <a:solidFill>
                  <a:srgbClr val="000099"/>
                </a:solidFill>
              </a:defRPr>
            </a:lvl1pPr>
          </a:lstStyle>
          <a:p>
            <a:pPr lvl="0"/>
            <a:r>
              <a:rPr lang="en-US"/>
              <a:t>Click to edit Master text styles</a:t>
            </a:r>
          </a:p>
        </p:txBody>
      </p:sp>
      <p:sp>
        <p:nvSpPr>
          <p:cNvPr id="8" name="Rectangle 3"/>
          <p:cNvSpPr>
            <a:spLocks noGrp="1" noChangeArrowheads="1"/>
          </p:cNvSpPr>
          <p:nvPr>
            <p:ph type="dt" sz="half" idx="14"/>
          </p:nvPr>
        </p:nvSpPr>
        <p:spPr>
          <a:xfrm>
            <a:off x="457200" y="6245225"/>
            <a:ext cx="2133600" cy="476250"/>
          </a:xfrm>
        </p:spPr>
        <p:txBody>
          <a:bodyPr/>
          <a:lstStyle>
            <a:lvl1pPr>
              <a:defRPr/>
            </a:lvl1pPr>
          </a:lstStyle>
          <a:p>
            <a:pPr>
              <a:defRPr/>
            </a:pPr>
            <a:fld id="{CCF3EDEB-F78D-9F45-8930-C21C1A09E0EB}" type="datetime1">
              <a:rPr lang="en-US" smtClean="0">
                <a:solidFill>
                  <a:srgbClr val="000000"/>
                </a:solidFill>
              </a:rPr>
              <a:t>1/28/2020</a:t>
            </a:fld>
            <a:endParaRPr lang="en-US" dirty="0">
              <a:solidFill>
                <a:srgbClr val="000000"/>
              </a:solidFill>
            </a:endParaRPr>
          </a:p>
        </p:txBody>
      </p:sp>
      <p:sp>
        <p:nvSpPr>
          <p:cNvPr id="9" name="Rectangle 4"/>
          <p:cNvSpPr>
            <a:spLocks noGrp="1" noChangeArrowheads="1"/>
          </p:cNvSpPr>
          <p:nvPr>
            <p:ph type="ftr" sz="quarter" idx="15"/>
          </p:nvPr>
        </p:nvSpPr>
        <p:spPr bwMode="auto">
          <a:xfrm>
            <a:off x="3124200" y="6245225"/>
            <a:ext cx="2895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spcBef>
                <a:spcPct val="0"/>
              </a:spcBef>
              <a:defRPr sz="800" b="0">
                <a:latin typeface="Verdana" pitchFamily="96" charset="0"/>
              </a:defRPr>
            </a:lvl1pPr>
          </a:lstStyle>
          <a:p>
            <a:pPr fontAlgn="base">
              <a:spcAft>
                <a:spcPct val="0"/>
              </a:spcAft>
              <a:defRPr/>
            </a:pPr>
            <a:endParaRPr lang="en-US" dirty="0">
              <a:solidFill>
                <a:srgbClr val="000000"/>
              </a:solidFill>
            </a:endParaRPr>
          </a:p>
        </p:txBody>
      </p:sp>
      <p:sp>
        <p:nvSpPr>
          <p:cNvPr id="10" name="Rectangle 5"/>
          <p:cNvSpPr>
            <a:spLocks noGrp="1" noChangeArrowheads="1"/>
          </p:cNvSpPr>
          <p:nvPr>
            <p:ph type="sldNum" sz="quarter" idx="16"/>
          </p:nvPr>
        </p:nvSpPr>
        <p:spPr>
          <a:xfrm>
            <a:off x="6553200" y="6245225"/>
            <a:ext cx="2133600" cy="476250"/>
          </a:xfrm>
        </p:spPr>
        <p:txBody>
          <a:bodyPr/>
          <a:lstStyle>
            <a:lvl1pPr>
              <a:defRPr/>
            </a:lvl1pPr>
          </a:lstStyle>
          <a:p>
            <a:pPr>
              <a:defRPr/>
            </a:pPr>
            <a:fld id="{97659502-4112-4662-9C36-34E6E9D3DB7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891698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39942"/>
            <a:ext cx="8382000" cy="4525963"/>
          </a:xfrm>
        </p:spPr>
        <p:txBody>
          <a:bodyPr/>
          <a:lstStyle>
            <a:lvl1pPr>
              <a:defRPr sz="20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2"/>
          </p:nvPr>
        </p:nvSpPr>
        <p:spPr>
          <a:xfrm>
            <a:off x="444500" y="277813"/>
            <a:ext cx="7132638" cy="469900"/>
          </a:xfrm>
        </p:spPr>
        <p:txBody>
          <a:bodyPr/>
          <a:lstStyle>
            <a:lvl1pPr>
              <a:buNone/>
              <a:defRPr sz="1800"/>
            </a:lvl1pPr>
          </a:lstStyle>
          <a:p>
            <a:pPr lvl="0"/>
            <a:r>
              <a:rPr lang="en-US"/>
              <a:t>Click to edit Master text styles</a:t>
            </a:r>
          </a:p>
          <a:p>
            <a:pPr lvl="1"/>
            <a:r>
              <a:rPr lang="en-US"/>
              <a:t>Second level</a:t>
            </a:r>
          </a:p>
        </p:txBody>
      </p:sp>
      <p:sp>
        <p:nvSpPr>
          <p:cNvPr id="4" name="Rectangle 12"/>
          <p:cNvSpPr>
            <a:spLocks noGrp="1" noChangeArrowheads="1"/>
          </p:cNvSpPr>
          <p:nvPr>
            <p:ph type="dt" sz="half" idx="13"/>
          </p:nvPr>
        </p:nvSpPr>
        <p:spPr>
          <a:ln/>
        </p:spPr>
        <p:txBody>
          <a:bodyPr/>
          <a:lstStyle>
            <a:lvl1pPr>
              <a:defRPr/>
            </a:lvl1pPr>
          </a:lstStyle>
          <a:p>
            <a:pPr>
              <a:defRPr/>
            </a:pPr>
            <a:fld id="{69829CE4-1B89-E24B-9066-DA17B0DF4446}" type="datetime1">
              <a:rPr lang="en-US" smtClean="0">
                <a:solidFill>
                  <a:srgbClr val="000000"/>
                </a:solidFill>
              </a:rPr>
              <a:t>1/28/2020</a:t>
            </a:fld>
            <a:endParaRPr lang="en-US" dirty="0">
              <a:solidFill>
                <a:srgbClr val="000000"/>
              </a:solidFill>
            </a:endParaRPr>
          </a:p>
        </p:txBody>
      </p:sp>
      <p:sp>
        <p:nvSpPr>
          <p:cNvPr id="5" name="Rectangle 14"/>
          <p:cNvSpPr>
            <a:spLocks noGrp="1" noChangeArrowheads="1"/>
          </p:cNvSpPr>
          <p:nvPr>
            <p:ph type="sldNum" sz="quarter" idx="14"/>
          </p:nvPr>
        </p:nvSpPr>
        <p:spPr>
          <a:ln/>
        </p:spPr>
        <p:txBody>
          <a:bodyPr/>
          <a:lstStyle>
            <a:lvl1pPr>
              <a:defRPr/>
            </a:lvl1pPr>
          </a:lstStyle>
          <a:p>
            <a:pPr>
              <a:defRPr/>
            </a:pPr>
            <a:fld id="{0A56C0EC-3B98-441E-AA55-70D5E6ACE5C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184703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fld id="{2555C6D7-5CD8-5349-881C-8700081E09E7}" type="datetime1">
              <a:rPr lang="en-US" smtClean="0">
                <a:solidFill>
                  <a:srgbClr val="000000"/>
                </a:solidFill>
              </a:rPr>
              <a:t>1/28/2020</a:t>
            </a:fld>
            <a:endParaRPr lang="en-US" dirty="0">
              <a:solidFill>
                <a:srgbClr val="000000"/>
              </a:solidFill>
            </a:endParaRPr>
          </a:p>
        </p:txBody>
      </p:sp>
      <p:sp>
        <p:nvSpPr>
          <p:cNvPr id="5" name="Rectangle 14"/>
          <p:cNvSpPr>
            <a:spLocks noGrp="1" noChangeArrowheads="1"/>
          </p:cNvSpPr>
          <p:nvPr>
            <p:ph type="sldNum" sz="quarter" idx="11"/>
          </p:nvPr>
        </p:nvSpPr>
        <p:spPr>
          <a:ln/>
        </p:spPr>
        <p:txBody>
          <a:bodyPr/>
          <a:lstStyle>
            <a:lvl1pPr>
              <a:defRPr/>
            </a:lvl1pPr>
          </a:lstStyle>
          <a:p>
            <a:pPr>
              <a:defRPr/>
            </a:pPr>
            <a:fld id="{485E8343-7F15-4471-9246-35AB593FF58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12447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11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1600200"/>
            <a:ext cx="411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fld id="{B5E6D4F4-9E3D-4B4F-AA45-3E5425A88474}" type="datetime1">
              <a:rPr lang="en-US" smtClean="0">
                <a:solidFill>
                  <a:srgbClr val="000000"/>
                </a:solidFill>
              </a:rPr>
              <a:t>1/28/2020</a:t>
            </a:fld>
            <a:endParaRPr lang="en-US" dirty="0">
              <a:solidFill>
                <a:srgbClr val="000000"/>
              </a:solidFill>
            </a:endParaRPr>
          </a:p>
        </p:txBody>
      </p:sp>
      <p:sp>
        <p:nvSpPr>
          <p:cNvPr id="6" name="Rectangle 14"/>
          <p:cNvSpPr>
            <a:spLocks noGrp="1" noChangeArrowheads="1"/>
          </p:cNvSpPr>
          <p:nvPr>
            <p:ph type="sldNum" sz="quarter" idx="11"/>
          </p:nvPr>
        </p:nvSpPr>
        <p:spPr>
          <a:ln/>
        </p:spPr>
        <p:txBody>
          <a:bodyPr/>
          <a:lstStyle>
            <a:lvl1pPr>
              <a:defRPr/>
            </a:lvl1pPr>
          </a:lstStyle>
          <a:p>
            <a:pPr>
              <a:defRPr/>
            </a:pPr>
            <a:fld id="{394FB84C-2DC0-42E1-B5EC-C5F78C35A8F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29385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fld id="{7D3320A6-E879-434F-8928-F016D9D25944}" type="datetime1">
              <a:rPr lang="en-US" smtClean="0">
                <a:solidFill>
                  <a:srgbClr val="000000"/>
                </a:solidFill>
              </a:rPr>
              <a:t>1/28/2020</a:t>
            </a:fld>
            <a:endParaRPr lang="en-US" dirty="0">
              <a:solidFill>
                <a:srgbClr val="000000"/>
              </a:solidFill>
            </a:endParaRPr>
          </a:p>
        </p:txBody>
      </p:sp>
      <p:sp>
        <p:nvSpPr>
          <p:cNvPr id="8" name="Rectangle 14"/>
          <p:cNvSpPr>
            <a:spLocks noGrp="1" noChangeArrowheads="1"/>
          </p:cNvSpPr>
          <p:nvPr>
            <p:ph type="sldNum" sz="quarter" idx="11"/>
          </p:nvPr>
        </p:nvSpPr>
        <p:spPr>
          <a:ln/>
        </p:spPr>
        <p:txBody>
          <a:bodyPr/>
          <a:lstStyle>
            <a:lvl1pPr>
              <a:defRPr/>
            </a:lvl1pPr>
          </a:lstStyle>
          <a:p>
            <a:pPr>
              <a:defRPr/>
            </a:pPr>
            <a:fld id="{A6802564-FF5A-4A68-AF07-C968DD86666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742398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fld id="{16F2859A-1CDA-F54F-844B-CE740CD09C73}" type="datetime1">
              <a:rPr lang="en-US" smtClean="0">
                <a:solidFill>
                  <a:srgbClr val="000000"/>
                </a:solidFill>
              </a:rPr>
              <a:t>1/28/2020</a:t>
            </a:fld>
            <a:endParaRPr lang="en-US" dirty="0">
              <a:solidFill>
                <a:srgbClr val="000000"/>
              </a:solidFill>
            </a:endParaRPr>
          </a:p>
        </p:txBody>
      </p:sp>
      <p:sp>
        <p:nvSpPr>
          <p:cNvPr id="8" name="Rectangle 14"/>
          <p:cNvSpPr>
            <a:spLocks noGrp="1" noChangeArrowheads="1"/>
          </p:cNvSpPr>
          <p:nvPr>
            <p:ph type="sldNum" sz="quarter" idx="11"/>
          </p:nvPr>
        </p:nvSpPr>
        <p:spPr>
          <a:ln/>
        </p:spPr>
        <p:txBody>
          <a:bodyPr/>
          <a:lstStyle>
            <a:lvl1pPr>
              <a:defRPr/>
            </a:lvl1pPr>
          </a:lstStyle>
          <a:p>
            <a:pPr>
              <a:defRPr/>
            </a:pPr>
            <a:fld id="{A6802564-FF5A-4A68-AF07-C968DD86666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676948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p:cNvSpPr>
            <a:spLocks noGrp="1"/>
          </p:cNvSpPr>
          <p:nvPr>
            <p:ph type="title"/>
          </p:nvPr>
        </p:nvSpPr>
        <p:spPr>
          <a:xfrm>
            <a:off x="414338" y="152400"/>
            <a:ext cx="7584674" cy="722243"/>
          </a:xfrm>
        </p:spPr>
        <p:txBody>
          <a:bodyPr/>
          <a:lstStyle>
            <a:lvl1pPr>
              <a:defRPr/>
            </a:lvl1pPr>
          </a:lstStyle>
          <a:p>
            <a:r>
              <a:rPr lang="en-US"/>
              <a:t>Click to edit Master title style</a:t>
            </a:r>
            <a:endParaRPr lang="en-US" dirty="0"/>
          </a:p>
        </p:txBody>
      </p:sp>
      <p:sp>
        <p:nvSpPr>
          <p:cNvPr id="3" name="Rectangle 12"/>
          <p:cNvSpPr>
            <a:spLocks noGrp="1" noChangeArrowheads="1"/>
          </p:cNvSpPr>
          <p:nvPr>
            <p:ph type="dt" sz="half" idx="10"/>
          </p:nvPr>
        </p:nvSpPr>
        <p:spPr>
          <a:ln/>
        </p:spPr>
        <p:txBody>
          <a:bodyPr/>
          <a:lstStyle>
            <a:lvl1pPr>
              <a:defRPr/>
            </a:lvl1pPr>
          </a:lstStyle>
          <a:p>
            <a:pPr>
              <a:defRPr/>
            </a:pPr>
            <a:fld id="{3BDAB183-B9A0-F44F-A00C-D96A16BB1F8C}" type="datetime1">
              <a:rPr lang="en-US" smtClean="0">
                <a:solidFill>
                  <a:srgbClr val="000000"/>
                </a:solidFill>
              </a:rPr>
              <a:t>1/28/2020</a:t>
            </a:fld>
            <a:endParaRPr lang="en-US" dirty="0">
              <a:solidFill>
                <a:srgbClr val="000000"/>
              </a:solidFill>
            </a:endParaRPr>
          </a:p>
        </p:txBody>
      </p:sp>
      <p:sp>
        <p:nvSpPr>
          <p:cNvPr id="4" name="Rectangle 14"/>
          <p:cNvSpPr>
            <a:spLocks noGrp="1" noChangeArrowheads="1"/>
          </p:cNvSpPr>
          <p:nvPr>
            <p:ph type="sldNum" sz="quarter" idx="11"/>
          </p:nvPr>
        </p:nvSpPr>
        <p:spPr>
          <a:ln/>
        </p:spPr>
        <p:txBody>
          <a:bodyPr/>
          <a:lstStyle>
            <a:lvl1pPr>
              <a:defRPr/>
            </a:lvl1pPr>
          </a:lstStyle>
          <a:p>
            <a:pPr>
              <a:defRPr/>
            </a:pPr>
            <a:fld id="{9FCE180A-8270-40FF-A9EE-D2FFFB869DB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265476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fld id="{BC3BB7EB-8D2F-7146-A080-7C26233B1654}" type="datetime1">
              <a:rPr lang="en-US" smtClean="0">
                <a:solidFill>
                  <a:srgbClr val="000000"/>
                </a:solidFill>
              </a:rPr>
              <a:t>1/28/2020</a:t>
            </a:fld>
            <a:endParaRPr lang="en-US" dirty="0">
              <a:solidFill>
                <a:srgbClr val="000000"/>
              </a:solidFill>
            </a:endParaRPr>
          </a:p>
        </p:txBody>
      </p:sp>
      <p:sp>
        <p:nvSpPr>
          <p:cNvPr id="3" name="Rectangle 14"/>
          <p:cNvSpPr>
            <a:spLocks noGrp="1" noChangeArrowheads="1"/>
          </p:cNvSpPr>
          <p:nvPr>
            <p:ph type="sldNum" sz="quarter" idx="11"/>
          </p:nvPr>
        </p:nvSpPr>
        <p:spPr>
          <a:ln/>
        </p:spPr>
        <p:txBody>
          <a:bodyPr/>
          <a:lstStyle>
            <a:lvl1pPr>
              <a:defRPr/>
            </a:lvl1pPr>
          </a:lstStyle>
          <a:p>
            <a:pPr>
              <a:defRPr/>
            </a:pPr>
            <a:fld id="{5F634CD6-7DA5-4400-B910-746BB5339B8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988632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fld id="{0E36EB07-BA2F-1342-98EF-F09EE3E91D80}" type="datetime1">
              <a:rPr lang="en-US" smtClean="0">
                <a:solidFill>
                  <a:srgbClr val="000000"/>
                </a:solidFill>
              </a:rPr>
              <a:t>1/28/2020</a:t>
            </a:fld>
            <a:endParaRPr lang="en-US" dirty="0">
              <a:solidFill>
                <a:srgbClr val="000000"/>
              </a:solidFill>
            </a:endParaRPr>
          </a:p>
        </p:txBody>
      </p:sp>
      <p:sp>
        <p:nvSpPr>
          <p:cNvPr id="6" name="Rectangle 14"/>
          <p:cNvSpPr>
            <a:spLocks noGrp="1" noChangeArrowheads="1"/>
          </p:cNvSpPr>
          <p:nvPr>
            <p:ph type="sldNum" sz="quarter" idx="11"/>
          </p:nvPr>
        </p:nvSpPr>
        <p:spPr>
          <a:ln/>
        </p:spPr>
        <p:txBody>
          <a:bodyPr/>
          <a:lstStyle>
            <a:lvl1pPr>
              <a:defRPr/>
            </a:lvl1pPr>
          </a:lstStyle>
          <a:p>
            <a:pPr>
              <a:defRPr/>
            </a:pPr>
            <a:fld id="{36E87CFF-2772-457D-A37A-56D9248AC3B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258144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fld id="{7C9AE879-3780-4149-93EA-FE16EE887866}" type="datetime1">
              <a:rPr lang="en-US" smtClean="0">
                <a:solidFill>
                  <a:srgbClr val="000000"/>
                </a:solidFill>
              </a:rPr>
              <a:t>1/28/2020</a:t>
            </a:fld>
            <a:endParaRPr lang="en-US" dirty="0">
              <a:solidFill>
                <a:srgbClr val="000000"/>
              </a:solidFill>
            </a:endParaRPr>
          </a:p>
        </p:txBody>
      </p:sp>
      <p:sp>
        <p:nvSpPr>
          <p:cNvPr id="6" name="Rectangle 14"/>
          <p:cNvSpPr>
            <a:spLocks noGrp="1" noChangeArrowheads="1"/>
          </p:cNvSpPr>
          <p:nvPr>
            <p:ph type="sldNum" sz="quarter" idx="11"/>
          </p:nvPr>
        </p:nvSpPr>
        <p:spPr>
          <a:ln/>
        </p:spPr>
        <p:txBody>
          <a:bodyPr/>
          <a:lstStyle>
            <a:lvl1pPr>
              <a:defRPr/>
            </a:lvl1pPr>
          </a:lstStyle>
          <a:p>
            <a:pPr>
              <a:defRPr/>
            </a:pPr>
            <a:fld id="{D9DFCF88-840C-4C6E-87E1-B496797835F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121031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fld id="{058C673F-4149-3840-A443-AA3DDD109731}" type="datetime1">
              <a:rPr lang="en-US" smtClean="0">
                <a:solidFill>
                  <a:srgbClr val="000000"/>
                </a:solidFill>
              </a:rPr>
              <a:t>1/28/2020</a:t>
            </a:fld>
            <a:endParaRPr lang="en-US" dirty="0">
              <a:solidFill>
                <a:srgbClr val="000000"/>
              </a:solidFill>
            </a:endParaRPr>
          </a:p>
        </p:txBody>
      </p:sp>
      <p:sp>
        <p:nvSpPr>
          <p:cNvPr id="5" name="Rectangle 14"/>
          <p:cNvSpPr>
            <a:spLocks noGrp="1" noChangeArrowheads="1"/>
          </p:cNvSpPr>
          <p:nvPr>
            <p:ph type="sldNum" sz="quarter" idx="11"/>
          </p:nvPr>
        </p:nvSpPr>
        <p:spPr>
          <a:ln/>
        </p:spPr>
        <p:txBody>
          <a:bodyPr/>
          <a:lstStyle>
            <a:lvl1pPr>
              <a:defRPr/>
            </a:lvl1pPr>
          </a:lstStyle>
          <a:p>
            <a:pPr>
              <a:defRPr/>
            </a:pPr>
            <a:fld id="{5670FEEB-9B26-44F7-A40F-0A8D0893447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085285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4175" y="47625"/>
            <a:ext cx="2105025" cy="60785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14338" y="47625"/>
            <a:ext cx="6167437" cy="60785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fld id="{823DE7B7-B49D-0042-A688-A3DDE665E290}" type="datetime1">
              <a:rPr lang="en-US" smtClean="0">
                <a:solidFill>
                  <a:srgbClr val="000000"/>
                </a:solidFill>
              </a:rPr>
              <a:t>1/28/2020</a:t>
            </a:fld>
            <a:endParaRPr lang="en-US" dirty="0">
              <a:solidFill>
                <a:srgbClr val="000000"/>
              </a:solidFill>
            </a:endParaRPr>
          </a:p>
        </p:txBody>
      </p:sp>
      <p:sp>
        <p:nvSpPr>
          <p:cNvPr id="5" name="Rectangle 14"/>
          <p:cNvSpPr>
            <a:spLocks noGrp="1" noChangeArrowheads="1"/>
          </p:cNvSpPr>
          <p:nvPr>
            <p:ph type="sldNum" sz="quarter" idx="11"/>
          </p:nvPr>
        </p:nvSpPr>
        <p:spPr>
          <a:ln/>
        </p:spPr>
        <p:txBody>
          <a:bodyPr/>
          <a:lstStyle>
            <a:lvl1pPr>
              <a:defRPr/>
            </a:lvl1pPr>
          </a:lstStyle>
          <a:p>
            <a:pPr>
              <a:defRPr/>
            </a:pPr>
            <a:fld id="{ECEC3C2B-CE1A-4F9A-AEFE-767466A111D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384441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4338" y="47625"/>
            <a:ext cx="7734300" cy="1201738"/>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11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1600200"/>
            <a:ext cx="411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fld id="{71BE24CB-EC4C-9B4B-AEC7-59BB7E2FA2B9}" type="datetime1">
              <a:rPr lang="en-US" smtClean="0">
                <a:solidFill>
                  <a:srgbClr val="000000"/>
                </a:solidFill>
              </a:rPr>
              <a:t>1/28/2020</a:t>
            </a:fld>
            <a:endParaRPr lang="en-US" dirty="0">
              <a:solidFill>
                <a:srgbClr val="000000"/>
              </a:solidFill>
            </a:endParaRPr>
          </a:p>
        </p:txBody>
      </p:sp>
      <p:sp>
        <p:nvSpPr>
          <p:cNvPr id="6" name="Rectangle 14"/>
          <p:cNvSpPr>
            <a:spLocks noGrp="1" noChangeArrowheads="1"/>
          </p:cNvSpPr>
          <p:nvPr>
            <p:ph type="sldNum" sz="quarter" idx="11"/>
          </p:nvPr>
        </p:nvSpPr>
        <p:spPr>
          <a:ln/>
        </p:spPr>
        <p:txBody>
          <a:bodyPr/>
          <a:lstStyle>
            <a:lvl1pPr>
              <a:defRPr/>
            </a:lvl1pPr>
          </a:lstStyle>
          <a:p>
            <a:pPr>
              <a:defRPr/>
            </a:pPr>
            <a:fld id="{42F72485-A65B-4111-BF50-6A1B6A82425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376381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14338" y="47625"/>
            <a:ext cx="7734300" cy="1201738"/>
          </a:xfrm>
        </p:spPr>
        <p:txBody>
          <a:bodyPr/>
          <a:lstStyle/>
          <a:p>
            <a:r>
              <a:rPr lang="en-US"/>
              <a:t>Click to edit Master title style</a:t>
            </a:r>
          </a:p>
        </p:txBody>
      </p:sp>
      <p:sp>
        <p:nvSpPr>
          <p:cNvPr id="3" name="Table Placeholder 2"/>
          <p:cNvSpPr>
            <a:spLocks noGrp="1"/>
          </p:cNvSpPr>
          <p:nvPr>
            <p:ph type="tbl" idx="1"/>
          </p:nvPr>
        </p:nvSpPr>
        <p:spPr>
          <a:xfrm>
            <a:off x="457200" y="1600200"/>
            <a:ext cx="8382000" cy="4525963"/>
          </a:xfrm>
        </p:spPr>
        <p:txBody>
          <a:bodyPr/>
          <a:lstStyle/>
          <a:p>
            <a:pPr lvl="0"/>
            <a:r>
              <a:rPr lang="en-US" noProof="0" dirty="0"/>
              <a:t>Click icon to add table</a:t>
            </a:r>
          </a:p>
        </p:txBody>
      </p:sp>
      <p:sp>
        <p:nvSpPr>
          <p:cNvPr id="4" name="Rectangle 12"/>
          <p:cNvSpPr>
            <a:spLocks noGrp="1" noChangeArrowheads="1"/>
          </p:cNvSpPr>
          <p:nvPr>
            <p:ph type="dt" sz="half" idx="10"/>
          </p:nvPr>
        </p:nvSpPr>
        <p:spPr>
          <a:ln/>
        </p:spPr>
        <p:txBody>
          <a:bodyPr/>
          <a:lstStyle>
            <a:lvl1pPr>
              <a:defRPr/>
            </a:lvl1pPr>
          </a:lstStyle>
          <a:p>
            <a:pPr>
              <a:defRPr/>
            </a:pPr>
            <a:fld id="{2DF57CCF-FD70-F441-9EF6-D32A5ED92377}" type="datetime1">
              <a:rPr lang="en-US" smtClean="0">
                <a:solidFill>
                  <a:srgbClr val="000000"/>
                </a:solidFill>
              </a:rPr>
              <a:t>1/28/2020</a:t>
            </a:fld>
            <a:endParaRPr lang="en-US" dirty="0">
              <a:solidFill>
                <a:srgbClr val="000000"/>
              </a:solidFill>
            </a:endParaRPr>
          </a:p>
        </p:txBody>
      </p:sp>
      <p:sp>
        <p:nvSpPr>
          <p:cNvPr id="5" name="Rectangle 14"/>
          <p:cNvSpPr>
            <a:spLocks noGrp="1" noChangeArrowheads="1"/>
          </p:cNvSpPr>
          <p:nvPr>
            <p:ph type="sldNum" sz="quarter" idx="11"/>
          </p:nvPr>
        </p:nvSpPr>
        <p:spPr>
          <a:ln/>
        </p:spPr>
        <p:txBody>
          <a:bodyPr/>
          <a:lstStyle>
            <a:lvl1pPr>
              <a:defRPr/>
            </a:lvl1pPr>
          </a:lstStyle>
          <a:p>
            <a:pPr>
              <a:defRPr/>
            </a:pPr>
            <a:fld id="{430FF46F-1E42-4F91-A1C0-95EA0578AE0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775236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a:ln/>
        </p:spPr>
        <p:txBody>
          <a:bodyPr/>
          <a:lstStyle>
            <a:lvl1pPr>
              <a:defRPr/>
            </a:lvl1pPr>
          </a:lstStyle>
          <a:p>
            <a:pPr>
              <a:defRPr/>
            </a:pPr>
            <a:fld id="{1202F8E9-B910-794A-AC26-75F547B737F2}" type="datetime1">
              <a:rPr lang="en-US" smtClean="0">
                <a:solidFill>
                  <a:srgbClr val="000000"/>
                </a:solidFill>
              </a:rPr>
              <a:t>1/28/2020</a:t>
            </a:fld>
            <a:endParaRPr lang="en-US" dirty="0">
              <a:solidFill>
                <a:srgbClr val="000000"/>
              </a:solidFill>
            </a:endParaRPr>
          </a:p>
        </p:txBody>
      </p:sp>
      <p:sp>
        <p:nvSpPr>
          <p:cNvPr id="5" name="Rectangle 14"/>
          <p:cNvSpPr>
            <a:spLocks noGrp="1" noChangeArrowheads="1"/>
          </p:cNvSpPr>
          <p:nvPr>
            <p:ph type="sldNum" sz="quarter" idx="11"/>
          </p:nvPr>
        </p:nvSpPr>
        <p:spPr>
          <a:ln/>
        </p:spPr>
        <p:txBody>
          <a:bodyPr/>
          <a:lstStyle>
            <a:lvl1pPr>
              <a:defRPr/>
            </a:lvl1pPr>
          </a:lstStyle>
          <a:p>
            <a:pPr>
              <a:defRPr/>
            </a:pPr>
            <a:fld id="{FDF88B55-EA6D-4ACF-BBAA-E1DCDBBFDFF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8824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p:cNvSpPr>
            <a:spLocks noGrp="1"/>
          </p:cNvSpPr>
          <p:nvPr>
            <p:ph type="title"/>
          </p:nvPr>
        </p:nvSpPr>
        <p:spPr>
          <a:xfrm>
            <a:off x="414338" y="152400"/>
            <a:ext cx="7584674" cy="722243"/>
          </a:xfrm>
        </p:spPr>
        <p:txBody>
          <a:bodyPr/>
          <a:lstStyle>
            <a:lvl1pPr>
              <a:defRPr/>
            </a:lvl1pPr>
          </a:lstStyle>
          <a:p>
            <a:r>
              <a:rPr lang="en-US"/>
              <a:t>Click to edit Master title style</a:t>
            </a:r>
            <a:endParaRPr lang="en-US" dirty="0"/>
          </a:p>
        </p:txBody>
      </p:sp>
      <p:sp>
        <p:nvSpPr>
          <p:cNvPr id="3" name="Rectangle 12"/>
          <p:cNvSpPr>
            <a:spLocks noGrp="1" noChangeArrowheads="1"/>
          </p:cNvSpPr>
          <p:nvPr>
            <p:ph type="dt" sz="half" idx="10"/>
          </p:nvPr>
        </p:nvSpPr>
        <p:spPr>
          <a:ln/>
        </p:spPr>
        <p:txBody>
          <a:bodyPr/>
          <a:lstStyle>
            <a:lvl1pPr>
              <a:defRPr/>
            </a:lvl1pPr>
          </a:lstStyle>
          <a:p>
            <a:pPr>
              <a:defRPr/>
            </a:pPr>
            <a:fld id="{6A4C2311-2CA5-2246-9F46-29F977234520}" type="datetime1">
              <a:rPr lang="en-US" smtClean="0">
                <a:solidFill>
                  <a:srgbClr val="000000"/>
                </a:solidFill>
              </a:rPr>
              <a:t>1/28/2020</a:t>
            </a:fld>
            <a:endParaRPr lang="en-US" dirty="0">
              <a:solidFill>
                <a:srgbClr val="000000"/>
              </a:solidFill>
            </a:endParaRPr>
          </a:p>
        </p:txBody>
      </p:sp>
      <p:sp>
        <p:nvSpPr>
          <p:cNvPr id="4" name="Rectangle 14"/>
          <p:cNvSpPr>
            <a:spLocks noGrp="1" noChangeArrowheads="1"/>
          </p:cNvSpPr>
          <p:nvPr>
            <p:ph type="sldNum" sz="quarter" idx="11"/>
          </p:nvPr>
        </p:nvSpPr>
        <p:spPr>
          <a:ln/>
        </p:spPr>
        <p:txBody>
          <a:bodyPr/>
          <a:lstStyle>
            <a:lvl1pPr>
              <a:defRPr/>
            </a:lvl1pPr>
          </a:lstStyle>
          <a:p>
            <a:pPr>
              <a:defRPr/>
            </a:pPr>
            <a:fld id="{9FCE180A-8270-40FF-A9EE-D2FFFB869DB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172973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14338" y="152400"/>
            <a:ext cx="7734300" cy="801688"/>
          </a:xfrm>
        </p:spPr>
        <p:txBody>
          <a:bodyPr/>
          <a:lstStyle/>
          <a:p>
            <a:r>
              <a:rPr lang="en-US"/>
              <a:t>Click to edit Master title style</a:t>
            </a:r>
          </a:p>
        </p:txBody>
      </p:sp>
      <p:sp>
        <p:nvSpPr>
          <p:cNvPr id="3" name="Content Placeholder 2"/>
          <p:cNvSpPr>
            <a:spLocks noGrp="1"/>
          </p:cNvSpPr>
          <p:nvPr>
            <p:ph sz="half" idx="1"/>
          </p:nvPr>
        </p:nvSpPr>
        <p:spPr>
          <a:xfrm>
            <a:off x="457200" y="1600200"/>
            <a:ext cx="411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724400" y="1600200"/>
            <a:ext cx="411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724400" y="3938588"/>
            <a:ext cx="411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2"/>
          <p:cNvSpPr>
            <a:spLocks noGrp="1" noChangeArrowheads="1"/>
          </p:cNvSpPr>
          <p:nvPr>
            <p:ph type="dt" sz="half" idx="10"/>
          </p:nvPr>
        </p:nvSpPr>
        <p:spPr>
          <a:ln/>
        </p:spPr>
        <p:txBody>
          <a:bodyPr/>
          <a:lstStyle>
            <a:lvl1pPr>
              <a:defRPr/>
            </a:lvl1pPr>
          </a:lstStyle>
          <a:p>
            <a:pPr>
              <a:defRPr/>
            </a:pPr>
            <a:fld id="{6F34306D-DB2D-894C-8DA9-31C2B83AC0E1}" type="datetime1">
              <a:rPr lang="en-US" smtClean="0">
                <a:solidFill>
                  <a:srgbClr val="000000"/>
                </a:solidFill>
              </a:rPr>
              <a:t>1/28/2020</a:t>
            </a:fld>
            <a:endParaRPr lang="en-US" dirty="0">
              <a:solidFill>
                <a:srgbClr val="000000"/>
              </a:solidFill>
            </a:endParaRPr>
          </a:p>
        </p:txBody>
      </p:sp>
      <p:sp>
        <p:nvSpPr>
          <p:cNvPr id="7" name="Rectangle 14"/>
          <p:cNvSpPr>
            <a:spLocks noGrp="1" noChangeArrowheads="1"/>
          </p:cNvSpPr>
          <p:nvPr>
            <p:ph type="sldNum" sz="quarter" idx="11"/>
          </p:nvPr>
        </p:nvSpPr>
        <p:spPr>
          <a:ln/>
        </p:spPr>
        <p:txBody>
          <a:bodyPr/>
          <a:lstStyle>
            <a:lvl1pPr>
              <a:defRPr/>
            </a:lvl1pPr>
          </a:lstStyle>
          <a:p>
            <a:pPr>
              <a:defRPr/>
            </a:pPr>
            <a:fld id="{17D43E7C-8E0F-49B8-894D-32C106A97F6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312482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8" descr="The Commonwealth of Massachusetts state seal"/>
          <p:cNvPicPr>
            <a:picLocks noChangeAspect="1" noChangeArrowheads="1"/>
          </p:cNvPicPr>
          <p:nvPr/>
        </p:nvPicPr>
        <p:blipFill>
          <a:blip r:embed="rId2" cstate="print"/>
          <a:srcRect/>
          <a:stretch>
            <a:fillRect/>
          </a:stretch>
        </p:blipFill>
        <p:spPr bwMode="auto">
          <a:xfrm>
            <a:off x="479425" y="1125538"/>
            <a:ext cx="1479550" cy="1414462"/>
          </a:xfrm>
          <a:prstGeom prst="rect">
            <a:avLst/>
          </a:prstGeom>
          <a:noFill/>
          <a:ln w="9525">
            <a:noFill/>
            <a:miter lim="800000"/>
            <a:headEnd/>
            <a:tailEnd/>
          </a:ln>
        </p:spPr>
      </p:pic>
      <p:sp>
        <p:nvSpPr>
          <p:cNvPr id="5" name="Line 10"/>
          <p:cNvSpPr>
            <a:spLocks noChangeShapeType="1"/>
          </p:cNvSpPr>
          <p:nvPr/>
        </p:nvSpPr>
        <p:spPr bwMode="auto">
          <a:xfrm>
            <a:off x="2065338" y="1165225"/>
            <a:ext cx="14287" cy="4557713"/>
          </a:xfrm>
          <a:prstGeom prst="line">
            <a:avLst/>
          </a:prstGeom>
          <a:noFill/>
          <a:ln w="9525">
            <a:solidFill>
              <a:srgbClr val="0033CC"/>
            </a:solidFill>
            <a:round/>
            <a:headEnd/>
            <a:tailEnd/>
          </a:ln>
        </p:spPr>
        <p:txBody>
          <a:bodyPr/>
          <a:lstStyle/>
          <a:p>
            <a:pPr fontAlgn="base">
              <a:spcBef>
                <a:spcPct val="0"/>
              </a:spcBef>
              <a:spcAft>
                <a:spcPct val="0"/>
              </a:spcAft>
              <a:defRPr/>
            </a:pPr>
            <a:endParaRPr lang="en-US" b="1" dirty="0">
              <a:solidFill>
                <a:srgbClr val="000000"/>
              </a:solidFill>
              <a:latin typeface="Arial" charset="0"/>
            </a:endParaRPr>
          </a:p>
        </p:txBody>
      </p:sp>
      <p:sp>
        <p:nvSpPr>
          <p:cNvPr id="6" name="Line 11"/>
          <p:cNvSpPr>
            <a:spLocks noChangeShapeType="1"/>
          </p:cNvSpPr>
          <p:nvPr/>
        </p:nvSpPr>
        <p:spPr bwMode="auto">
          <a:xfrm>
            <a:off x="2443163" y="3752850"/>
            <a:ext cx="5722937" cy="0"/>
          </a:xfrm>
          <a:prstGeom prst="line">
            <a:avLst/>
          </a:prstGeom>
          <a:noFill/>
          <a:ln w="9525">
            <a:solidFill>
              <a:srgbClr val="0033CC"/>
            </a:solidFill>
            <a:round/>
            <a:headEnd/>
            <a:tailEnd/>
          </a:ln>
        </p:spPr>
        <p:txBody>
          <a:bodyPr/>
          <a:lstStyle/>
          <a:p>
            <a:pPr fontAlgn="base">
              <a:spcBef>
                <a:spcPct val="0"/>
              </a:spcBef>
              <a:spcAft>
                <a:spcPct val="0"/>
              </a:spcAft>
              <a:defRPr/>
            </a:pPr>
            <a:endParaRPr lang="en-US" b="1" dirty="0">
              <a:solidFill>
                <a:srgbClr val="000000"/>
              </a:solidFill>
              <a:latin typeface="Arial" charset="0"/>
            </a:endParaRPr>
          </a:p>
        </p:txBody>
      </p:sp>
      <p:pic>
        <p:nvPicPr>
          <p:cNvPr id="7" name="Picture 11" descr="EEC.gif"/>
          <p:cNvPicPr>
            <a:picLocks noChangeAspect="1"/>
          </p:cNvPicPr>
          <p:nvPr userDrawn="1"/>
        </p:nvPicPr>
        <p:blipFill>
          <a:blip r:embed="rId3" cstate="print"/>
          <a:srcRect/>
          <a:stretch>
            <a:fillRect/>
          </a:stretch>
        </p:blipFill>
        <p:spPr bwMode="auto">
          <a:xfrm>
            <a:off x="5815013" y="5591175"/>
            <a:ext cx="2857500" cy="638175"/>
          </a:xfrm>
          <a:prstGeom prst="rect">
            <a:avLst/>
          </a:prstGeom>
          <a:noFill/>
          <a:ln w="9525">
            <a:noFill/>
            <a:miter lim="800000"/>
            <a:headEnd/>
            <a:tailEnd/>
          </a:ln>
        </p:spPr>
      </p:pic>
      <p:sp>
        <p:nvSpPr>
          <p:cNvPr id="105478" name="Rectangle 6"/>
          <p:cNvSpPr>
            <a:spLocks noGrp="1" noChangeArrowheads="1"/>
          </p:cNvSpPr>
          <p:nvPr>
            <p:ph type="ctrTitle"/>
          </p:nvPr>
        </p:nvSpPr>
        <p:spPr>
          <a:xfrm>
            <a:off x="2352675" y="1143000"/>
            <a:ext cx="6105525" cy="2457450"/>
          </a:xfrm>
        </p:spPr>
        <p:txBody>
          <a:bodyPr anchor="t"/>
          <a:lstStyle>
            <a:lvl1pPr>
              <a:spcAft>
                <a:spcPct val="25000"/>
              </a:spcAft>
              <a:defRPr/>
            </a:lvl1pPr>
          </a:lstStyle>
          <a:p>
            <a:r>
              <a:rPr lang="en-US"/>
              <a:t>Click to edit Master title style</a:t>
            </a:r>
          </a:p>
        </p:txBody>
      </p:sp>
      <p:sp>
        <p:nvSpPr>
          <p:cNvPr id="13" name="Text Placeholder 12"/>
          <p:cNvSpPr>
            <a:spLocks noGrp="1"/>
          </p:cNvSpPr>
          <p:nvPr>
            <p:ph type="body" sz="quarter" idx="13"/>
          </p:nvPr>
        </p:nvSpPr>
        <p:spPr>
          <a:xfrm>
            <a:off x="2449513" y="3927475"/>
            <a:ext cx="5716587" cy="446088"/>
          </a:xfrm>
        </p:spPr>
        <p:txBody>
          <a:bodyPr/>
          <a:lstStyle>
            <a:lvl1pPr>
              <a:buNone/>
              <a:defRPr sz="1800">
                <a:solidFill>
                  <a:srgbClr val="000099"/>
                </a:solidFill>
              </a:defRPr>
            </a:lvl1pPr>
          </a:lstStyle>
          <a:p>
            <a:pPr lvl="0"/>
            <a:r>
              <a:rPr lang="en-US"/>
              <a:t>Click to edit Master text styles</a:t>
            </a:r>
          </a:p>
        </p:txBody>
      </p:sp>
      <p:sp>
        <p:nvSpPr>
          <p:cNvPr id="8" name="Rectangle 3"/>
          <p:cNvSpPr>
            <a:spLocks noGrp="1" noChangeArrowheads="1"/>
          </p:cNvSpPr>
          <p:nvPr>
            <p:ph type="dt" sz="half" idx="14"/>
          </p:nvPr>
        </p:nvSpPr>
        <p:spPr>
          <a:xfrm>
            <a:off x="457200" y="6245225"/>
            <a:ext cx="2133600" cy="476250"/>
          </a:xfrm>
        </p:spPr>
        <p:txBody>
          <a:bodyPr/>
          <a:lstStyle>
            <a:lvl1pPr>
              <a:defRPr/>
            </a:lvl1pPr>
          </a:lstStyle>
          <a:p>
            <a:pPr>
              <a:defRPr/>
            </a:pPr>
            <a:fld id="{9C289C71-3A43-7043-BD02-2632D7D8DFE0}" type="datetime1">
              <a:rPr lang="en-US" smtClean="0">
                <a:solidFill>
                  <a:srgbClr val="000000"/>
                </a:solidFill>
              </a:rPr>
              <a:t>1/28/2020</a:t>
            </a:fld>
            <a:endParaRPr lang="en-US" dirty="0">
              <a:solidFill>
                <a:srgbClr val="000000"/>
              </a:solidFill>
            </a:endParaRPr>
          </a:p>
        </p:txBody>
      </p:sp>
      <p:sp>
        <p:nvSpPr>
          <p:cNvPr id="9" name="Rectangle 4"/>
          <p:cNvSpPr>
            <a:spLocks noGrp="1" noChangeArrowheads="1"/>
          </p:cNvSpPr>
          <p:nvPr>
            <p:ph type="ftr" sz="quarter" idx="15"/>
          </p:nvPr>
        </p:nvSpPr>
        <p:spPr bwMode="auto">
          <a:xfrm>
            <a:off x="3124200" y="6245225"/>
            <a:ext cx="2895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spcBef>
                <a:spcPct val="0"/>
              </a:spcBef>
              <a:defRPr sz="800" b="0">
                <a:latin typeface="Verdana" pitchFamily="96" charset="0"/>
              </a:defRPr>
            </a:lvl1pPr>
          </a:lstStyle>
          <a:p>
            <a:pPr fontAlgn="base">
              <a:spcAft>
                <a:spcPct val="0"/>
              </a:spcAft>
              <a:defRPr/>
            </a:pPr>
            <a:endParaRPr lang="en-US" dirty="0">
              <a:solidFill>
                <a:srgbClr val="000000"/>
              </a:solidFill>
            </a:endParaRPr>
          </a:p>
        </p:txBody>
      </p:sp>
      <p:sp>
        <p:nvSpPr>
          <p:cNvPr id="10" name="Rectangle 5"/>
          <p:cNvSpPr>
            <a:spLocks noGrp="1" noChangeArrowheads="1"/>
          </p:cNvSpPr>
          <p:nvPr>
            <p:ph type="sldNum" sz="quarter" idx="16"/>
          </p:nvPr>
        </p:nvSpPr>
        <p:spPr>
          <a:xfrm>
            <a:off x="6553200" y="6245225"/>
            <a:ext cx="2133600" cy="476250"/>
          </a:xfrm>
        </p:spPr>
        <p:txBody>
          <a:bodyPr/>
          <a:lstStyle>
            <a:lvl1pPr>
              <a:defRPr/>
            </a:lvl1pPr>
          </a:lstStyle>
          <a:p>
            <a:pPr>
              <a:defRPr/>
            </a:pPr>
            <a:fld id="{97659502-4112-4662-9C36-34E6E9D3DB7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907048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39942"/>
            <a:ext cx="8382000" cy="4525963"/>
          </a:xfrm>
        </p:spPr>
        <p:txBody>
          <a:bodyPr/>
          <a:lstStyle>
            <a:lvl1pPr>
              <a:defRPr sz="20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2"/>
          </p:nvPr>
        </p:nvSpPr>
        <p:spPr>
          <a:xfrm>
            <a:off x="444500" y="277813"/>
            <a:ext cx="7132638" cy="469900"/>
          </a:xfrm>
        </p:spPr>
        <p:txBody>
          <a:bodyPr/>
          <a:lstStyle>
            <a:lvl1pPr>
              <a:buNone/>
              <a:defRPr sz="1800"/>
            </a:lvl1pPr>
          </a:lstStyle>
          <a:p>
            <a:pPr lvl="0"/>
            <a:r>
              <a:rPr lang="en-US"/>
              <a:t>Click to edit Master text styles</a:t>
            </a:r>
          </a:p>
          <a:p>
            <a:pPr lvl="1"/>
            <a:r>
              <a:rPr lang="en-US"/>
              <a:t>Second level</a:t>
            </a:r>
          </a:p>
        </p:txBody>
      </p:sp>
      <p:sp>
        <p:nvSpPr>
          <p:cNvPr id="4" name="Rectangle 12"/>
          <p:cNvSpPr>
            <a:spLocks noGrp="1" noChangeArrowheads="1"/>
          </p:cNvSpPr>
          <p:nvPr>
            <p:ph type="dt" sz="half" idx="13"/>
          </p:nvPr>
        </p:nvSpPr>
        <p:spPr>
          <a:ln/>
        </p:spPr>
        <p:txBody>
          <a:bodyPr/>
          <a:lstStyle>
            <a:lvl1pPr>
              <a:defRPr/>
            </a:lvl1pPr>
          </a:lstStyle>
          <a:p>
            <a:pPr>
              <a:defRPr/>
            </a:pPr>
            <a:fld id="{8D07A884-211A-4946-9B22-4A7194776752}" type="datetime1">
              <a:rPr lang="en-US" smtClean="0">
                <a:solidFill>
                  <a:srgbClr val="000000"/>
                </a:solidFill>
              </a:rPr>
              <a:t>1/28/2020</a:t>
            </a:fld>
            <a:endParaRPr lang="en-US" dirty="0">
              <a:solidFill>
                <a:srgbClr val="000000"/>
              </a:solidFill>
            </a:endParaRPr>
          </a:p>
        </p:txBody>
      </p:sp>
      <p:sp>
        <p:nvSpPr>
          <p:cNvPr id="5" name="Rectangle 14"/>
          <p:cNvSpPr>
            <a:spLocks noGrp="1" noChangeArrowheads="1"/>
          </p:cNvSpPr>
          <p:nvPr>
            <p:ph type="sldNum" sz="quarter" idx="14"/>
          </p:nvPr>
        </p:nvSpPr>
        <p:spPr>
          <a:ln/>
        </p:spPr>
        <p:txBody>
          <a:bodyPr/>
          <a:lstStyle>
            <a:lvl1pPr>
              <a:defRPr/>
            </a:lvl1pPr>
          </a:lstStyle>
          <a:p>
            <a:pPr>
              <a:defRPr/>
            </a:pPr>
            <a:fld id="{0A56C0EC-3B98-441E-AA55-70D5E6ACE5C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142565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fld id="{82EFB187-3AA4-884C-BBC9-8AE2457F5C33}" type="datetime1">
              <a:rPr lang="en-US" smtClean="0">
                <a:solidFill>
                  <a:srgbClr val="000000"/>
                </a:solidFill>
              </a:rPr>
              <a:t>1/28/2020</a:t>
            </a:fld>
            <a:endParaRPr lang="en-US" dirty="0">
              <a:solidFill>
                <a:srgbClr val="000000"/>
              </a:solidFill>
            </a:endParaRPr>
          </a:p>
        </p:txBody>
      </p:sp>
      <p:sp>
        <p:nvSpPr>
          <p:cNvPr id="5" name="Rectangle 14"/>
          <p:cNvSpPr>
            <a:spLocks noGrp="1" noChangeArrowheads="1"/>
          </p:cNvSpPr>
          <p:nvPr>
            <p:ph type="sldNum" sz="quarter" idx="11"/>
          </p:nvPr>
        </p:nvSpPr>
        <p:spPr>
          <a:ln/>
        </p:spPr>
        <p:txBody>
          <a:bodyPr/>
          <a:lstStyle>
            <a:lvl1pPr>
              <a:defRPr/>
            </a:lvl1pPr>
          </a:lstStyle>
          <a:p>
            <a:pPr>
              <a:defRPr/>
            </a:pPr>
            <a:fld id="{485E8343-7F15-4471-9246-35AB593FF58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012617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11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1600200"/>
            <a:ext cx="411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fld id="{66B102D1-8F82-764F-9A8E-BDAA2D6B935E}" type="datetime1">
              <a:rPr lang="en-US" smtClean="0">
                <a:solidFill>
                  <a:srgbClr val="000000"/>
                </a:solidFill>
              </a:rPr>
              <a:t>1/28/2020</a:t>
            </a:fld>
            <a:endParaRPr lang="en-US" dirty="0">
              <a:solidFill>
                <a:srgbClr val="000000"/>
              </a:solidFill>
            </a:endParaRPr>
          </a:p>
        </p:txBody>
      </p:sp>
      <p:sp>
        <p:nvSpPr>
          <p:cNvPr id="6" name="Rectangle 14"/>
          <p:cNvSpPr>
            <a:spLocks noGrp="1" noChangeArrowheads="1"/>
          </p:cNvSpPr>
          <p:nvPr>
            <p:ph type="sldNum" sz="quarter" idx="11"/>
          </p:nvPr>
        </p:nvSpPr>
        <p:spPr>
          <a:ln/>
        </p:spPr>
        <p:txBody>
          <a:bodyPr/>
          <a:lstStyle>
            <a:lvl1pPr>
              <a:defRPr/>
            </a:lvl1pPr>
          </a:lstStyle>
          <a:p>
            <a:pPr>
              <a:defRPr/>
            </a:pPr>
            <a:fld id="{394FB84C-2DC0-42E1-B5EC-C5F78C35A8F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701235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fld id="{E28A8F26-6436-434C-8A29-6CE47B1DCCD4}" type="datetime1">
              <a:rPr lang="en-US" smtClean="0">
                <a:solidFill>
                  <a:srgbClr val="000000"/>
                </a:solidFill>
              </a:rPr>
              <a:t>1/28/2020</a:t>
            </a:fld>
            <a:endParaRPr lang="en-US" dirty="0">
              <a:solidFill>
                <a:srgbClr val="000000"/>
              </a:solidFill>
            </a:endParaRPr>
          </a:p>
        </p:txBody>
      </p:sp>
      <p:sp>
        <p:nvSpPr>
          <p:cNvPr id="8" name="Rectangle 14"/>
          <p:cNvSpPr>
            <a:spLocks noGrp="1" noChangeArrowheads="1"/>
          </p:cNvSpPr>
          <p:nvPr>
            <p:ph type="sldNum" sz="quarter" idx="11"/>
          </p:nvPr>
        </p:nvSpPr>
        <p:spPr>
          <a:ln/>
        </p:spPr>
        <p:txBody>
          <a:bodyPr/>
          <a:lstStyle>
            <a:lvl1pPr>
              <a:defRPr/>
            </a:lvl1pPr>
          </a:lstStyle>
          <a:p>
            <a:pPr>
              <a:defRPr/>
            </a:pPr>
            <a:fld id="{A6802564-FF5A-4A68-AF07-C968DD86666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087707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p:cNvSpPr>
            <a:spLocks noGrp="1"/>
          </p:cNvSpPr>
          <p:nvPr>
            <p:ph type="title"/>
          </p:nvPr>
        </p:nvSpPr>
        <p:spPr>
          <a:xfrm>
            <a:off x="414338" y="152400"/>
            <a:ext cx="7584674" cy="722243"/>
          </a:xfrm>
        </p:spPr>
        <p:txBody>
          <a:bodyPr/>
          <a:lstStyle>
            <a:lvl1pPr>
              <a:defRPr/>
            </a:lvl1pPr>
          </a:lstStyle>
          <a:p>
            <a:r>
              <a:rPr lang="en-US"/>
              <a:t>Click to edit Master title style</a:t>
            </a:r>
            <a:endParaRPr lang="en-US" dirty="0"/>
          </a:p>
        </p:txBody>
      </p:sp>
      <p:sp>
        <p:nvSpPr>
          <p:cNvPr id="3" name="Rectangle 12"/>
          <p:cNvSpPr>
            <a:spLocks noGrp="1" noChangeArrowheads="1"/>
          </p:cNvSpPr>
          <p:nvPr>
            <p:ph type="dt" sz="half" idx="10"/>
          </p:nvPr>
        </p:nvSpPr>
        <p:spPr>
          <a:ln/>
        </p:spPr>
        <p:txBody>
          <a:bodyPr/>
          <a:lstStyle>
            <a:lvl1pPr>
              <a:defRPr/>
            </a:lvl1pPr>
          </a:lstStyle>
          <a:p>
            <a:pPr>
              <a:defRPr/>
            </a:pPr>
            <a:fld id="{6B615DDA-6CA6-3342-B45A-0A5E369D4E05}" type="datetime1">
              <a:rPr lang="en-US" smtClean="0">
                <a:solidFill>
                  <a:srgbClr val="000000"/>
                </a:solidFill>
              </a:rPr>
              <a:t>1/28/2020</a:t>
            </a:fld>
            <a:endParaRPr lang="en-US" dirty="0">
              <a:solidFill>
                <a:srgbClr val="000000"/>
              </a:solidFill>
            </a:endParaRPr>
          </a:p>
        </p:txBody>
      </p:sp>
      <p:sp>
        <p:nvSpPr>
          <p:cNvPr id="4" name="Rectangle 14"/>
          <p:cNvSpPr>
            <a:spLocks noGrp="1" noChangeArrowheads="1"/>
          </p:cNvSpPr>
          <p:nvPr>
            <p:ph type="sldNum" sz="quarter" idx="11"/>
          </p:nvPr>
        </p:nvSpPr>
        <p:spPr>
          <a:ln/>
        </p:spPr>
        <p:txBody>
          <a:bodyPr/>
          <a:lstStyle>
            <a:lvl1pPr>
              <a:defRPr/>
            </a:lvl1pPr>
          </a:lstStyle>
          <a:p>
            <a:pPr>
              <a:defRPr/>
            </a:pPr>
            <a:fld id="{9FCE180A-8270-40FF-A9EE-D2FFFB869DB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406950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fld id="{8695E54C-08F1-E744-AB62-9D84B688AB96}" type="datetime1">
              <a:rPr lang="en-US" smtClean="0">
                <a:solidFill>
                  <a:srgbClr val="000000"/>
                </a:solidFill>
              </a:rPr>
              <a:t>1/28/2020</a:t>
            </a:fld>
            <a:endParaRPr lang="en-US" dirty="0">
              <a:solidFill>
                <a:srgbClr val="000000"/>
              </a:solidFill>
            </a:endParaRPr>
          </a:p>
        </p:txBody>
      </p:sp>
      <p:sp>
        <p:nvSpPr>
          <p:cNvPr id="3" name="Rectangle 14"/>
          <p:cNvSpPr>
            <a:spLocks noGrp="1" noChangeArrowheads="1"/>
          </p:cNvSpPr>
          <p:nvPr>
            <p:ph type="sldNum" sz="quarter" idx="11"/>
          </p:nvPr>
        </p:nvSpPr>
        <p:spPr>
          <a:ln/>
        </p:spPr>
        <p:txBody>
          <a:bodyPr/>
          <a:lstStyle>
            <a:lvl1pPr>
              <a:defRPr/>
            </a:lvl1pPr>
          </a:lstStyle>
          <a:p>
            <a:pPr>
              <a:defRPr/>
            </a:pPr>
            <a:fld id="{5F634CD6-7DA5-4400-B910-746BB5339B8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34155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fld id="{AC94CD86-BF56-2E4B-9CA6-3F045FBB4A39}" type="datetime1">
              <a:rPr lang="en-US" smtClean="0">
                <a:solidFill>
                  <a:srgbClr val="000000"/>
                </a:solidFill>
              </a:rPr>
              <a:t>1/28/2020</a:t>
            </a:fld>
            <a:endParaRPr lang="en-US" dirty="0">
              <a:solidFill>
                <a:srgbClr val="000000"/>
              </a:solidFill>
            </a:endParaRPr>
          </a:p>
        </p:txBody>
      </p:sp>
      <p:sp>
        <p:nvSpPr>
          <p:cNvPr id="6" name="Rectangle 14"/>
          <p:cNvSpPr>
            <a:spLocks noGrp="1" noChangeArrowheads="1"/>
          </p:cNvSpPr>
          <p:nvPr>
            <p:ph type="sldNum" sz="quarter" idx="11"/>
          </p:nvPr>
        </p:nvSpPr>
        <p:spPr>
          <a:ln/>
        </p:spPr>
        <p:txBody>
          <a:bodyPr/>
          <a:lstStyle>
            <a:lvl1pPr>
              <a:defRPr/>
            </a:lvl1pPr>
          </a:lstStyle>
          <a:p>
            <a:pPr>
              <a:defRPr/>
            </a:pPr>
            <a:fld id="{36E87CFF-2772-457D-A37A-56D9248AC3B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611596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fld id="{A6A5C5D3-8090-CD41-B348-2391E0E6A9A8}" type="datetime1">
              <a:rPr lang="en-US" smtClean="0">
                <a:solidFill>
                  <a:srgbClr val="000000"/>
                </a:solidFill>
              </a:rPr>
              <a:t>1/28/2020</a:t>
            </a:fld>
            <a:endParaRPr lang="en-US" dirty="0">
              <a:solidFill>
                <a:srgbClr val="000000"/>
              </a:solidFill>
            </a:endParaRPr>
          </a:p>
        </p:txBody>
      </p:sp>
      <p:sp>
        <p:nvSpPr>
          <p:cNvPr id="6" name="Rectangle 14"/>
          <p:cNvSpPr>
            <a:spLocks noGrp="1" noChangeArrowheads="1"/>
          </p:cNvSpPr>
          <p:nvPr>
            <p:ph type="sldNum" sz="quarter" idx="11"/>
          </p:nvPr>
        </p:nvSpPr>
        <p:spPr>
          <a:ln/>
        </p:spPr>
        <p:txBody>
          <a:bodyPr/>
          <a:lstStyle>
            <a:lvl1pPr>
              <a:defRPr/>
            </a:lvl1pPr>
          </a:lstStyle>
          <a:p>
            <a:pPr>
              <a:defRPr/>
            </a:pPr>
            <a:fld id="{D9DFCF88-840C-4C6E-87E1-B496797835F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579330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fld id="{9D05FC7D-9ED0-CB4F-8626-1310DC888DBB}" type="datetime1">
              <a:rPr lang="en-US" smtClean="0">
                <a:solidFill>
                  <a:srgbClr val="000000"/>
                </a:solidFill>
              </a:rPr>
              <a:t>1/28/2020</a:t>
            </a:fld>
            <a:endParaRPr lang="en-US" dirty="0">
              <a:solidFill>
                <a:srgbClr val="000000"/>
              </a:solidFill>
            </a:endParaRPr>
          </a:p>
        </p:txBody>
      </p:sp>
      <p:sp>
        <p:nvSpPr>
          <p:cNvPr id="3" name="Rectangle 14"/>
          <p:cNvSpPr>
            <a:spLocks noGrp="1" noChangeArrowheads="1"/>
          </p:cNvSpPr>
          <p:nvPr>
            <p:ph type="sldNum" sz="quarter" idx="11"/>
          </p:nvPr>
        </p:nvSpPr>
        <p:spPr>
          <a:ln/>
        </p:spPr>
        <p:txBody>
          <a:bodyPr/>
          <a:lstStyle>
            <a:lvl1pPr>
              <a:defRPr/>
            </a:lvl1pPr>
          </a:lstStyle>
          <a:p>
            <a:pPr>
              <a:defRPr/>
            </a:pPr>
            <a:fld id="{5F634CD6-7DA5-4400-B910-746BB5339B8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4206671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fld id="{362B8AE7-99F5-C949-B84A-A0DCE3BBDB50}" type="datetime1">
              <a:rPr lang="en-US" smtClean="0">
                <a:solidFill>
                  <a:srgbClr val="000000"/>
                </a:solidFill>
              </a:rPr>
              <a:t>1/28/2020</a:t>
            </a:fld>
            <a:endParaRPr lang="en-US" dirty="0">
              <a:solidFill>
                <a:srgbClr val="000000"/>
              </a:solidFill>
            </a:endParaRPr>
          </a:p>
        </p:txBody>
      </p:sp>
      <p:sp>
        <p:nvSpPr>
          <p:cNvPr id="5" name="Rectangle 14"/>
          <p:cNvSpPr>
            <a:spLocks noGrp="1" noChangeArrowheads="1"/>
          </p:cNvSpPr>
          <p:nvPr>
            <p:ph type="sldNum" sz="quarter" idx="11"/>
          </p:nvPr>
        </p:nvSpPr>
        <p:spPr>
          <a:ln/>
        </p:spPr>
        <p:txBody>
          <a:bodyPr/>
          <a:lstStyle>
            <a:lvl1pPr>
              <a:defRPr/>
            </a:lvl1pPr>
          </a:lstStyle>
          <a:p>
            <a:pPr>
              <a:defRPr/>
            </a:pPr>
            <a:fld id="{5670FEEB-9B26-44F7-A40F-0A8D0893447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740710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4175" y="47625"/>
            <a:ext cx="2105025" cy="60785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14338" y="47625"/>
            <a:ext cx="6167437" cy="60785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fld id="{76D06D7F-A868-D045-8D86-BF8668582BB9}" type="datetime1">
              <a:rPr lang="en-US" smtClean="0">
                <a:solidFill>
                  <a:srgbClr val="000000"/>
                </a:solidFill>
              </a:rPr>
              <a:t>1/28/2020</a:t>
            </a:fld>
            <a:endParaRPr lang="en-US" dirty="0">
              <a:solidFill>
                <a:srgbClr val="000000"/>
              </a:solidFill>
            </a:endParaRPr>
          </a:p>
        </p:txBody>
      </p:sp>
      <p:sp>
        <p:nvSpPr>
          <p:cNvPr id="5" name="Rectangle 14"/>
          <p:cNvSpPr>
            <a:spLocks noGrp="1" noChangeArrowheads="1"/>
          </p:cNvSpPr>
          <p:nvPr>
            <p:ph type="sldNum" sz="quarter" idx="11"/>
          </p:nvPr>
        </p:nvSpPr>
        <p:spPr>
          <a:ln/>
        </p:spPr>
        <p:txBody>
          <a:bodyPr/>
          <a:lstStyle>
            <a:lvl1pPr>
              <a:defRPr/>
            </a:lvl1pPr>
          </a:lstStyle>
          <a:p>
            <a:pPr>
              <a:defRPr/>
            </a:pPr>
            <a:fld id="{ECEC3C2B-CE1A-4F9A-AEFE-767466A111D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679610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4338" y="47625"/>
            <a:ext cx="7734300" cy="1201738"/>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11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1600200"/>
            <a:ext cx="411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fld id="{3E6CA0FC-E4A6-C54A-8F16-8216CBE4B7A6}" type="datetime1">
              <a:rPr lang="en-US" smtClean="0">
                <a:solidFill>
                  <a:srgbClr val="000000"/>
                </a:solidFill>
              </a:rPr>
              <a:t>1/28/2020</a:t>
            </a:fld>
            <a:endParaRPr lang="en-US" dirty="0">
              <a:solidFill>
                <a:srgbClr val="000000"/>
              </a:solidFill>
            </a:endParaRPr>
          </a:p>
        </p:txBody>
      </p:sp>
      <p:sp>
        <p:nvSpPr>
          <p:cNvPr id="6" name="Rectangle 14"/>
          <p:cNvSpPr>
            <a:spLocks noGrp="1" noChangeArrowheads="1"/>
          </p:cNvSpPr>
          <p:nvPr>
            <p:ph type="sldNum" sz="quarter" idx="11"/>
          </p:nvPr>
        </p:nvSpPr>
        <p:spPr>
          <a:ln/>
        </p:spPr>
        <p:txBody>
          <a:bodyPr/>
          <a:lstStyle>
            <a:lvl1pPr>
              <a:defRPr/>
            </a:lvl1pPr>
          </a:lstStyle>
          <a:p>
            <a:pPr>
              <a:defRPr/>
            </a:pPr>
            <a:fld id="{42F72485-A65B-4111-BF50-6A1B6A82425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534102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14338" y="47625"/>
            <a:ext cx="7734300" cy="1201738"/>
          </a:xfrm>
        </p:spPr>
        <p:txBody>
          <a:bodyPr/>
          <a:lstStyle/>
          <a:p>
            <a:r>
              <a:rPr lang="en-US"/>
              <a:t>Click to edit Master title style</a:t>
            </a:r>
          </a:p>
        </p:txBody>
      </p:sp>
      <p:sp>
        <p:nvSpPr>
          <p:cNvPr id="3" name="Table Placeholder 2"/>
          <p:cNvSpPr>
            <a:spLocks noGrp="1"/>
          </p:cNvSpPr>
          <p:nvPr>
            <p:ph type="tbl" idx="1"/>
          </p:nvPr>
        </p:nvSpPr>
        <p:spPr>
          <a:xfrm>
            <a:off x="457200" y="1600200"/>
            <a:ext cx="8382000" cy="4525963"/>
          </a:xfrm>
        </p:spPr>
        <p:txBody>
          <a:bodyPr/>
          <a:lstStyle/>
          <a:p>
            <a:pPr lvl="0"/>
            <a:r>
              <a:rPr lang="en-US" noProof="0" dirty="0"/>
              <a:t>Click icon to add table</a:t>
            </a:r>
          </a:p>
        </p:txBody>
      </p:sp>
      <p:sp>
        <p:nvSpPr>
          <p:cNvPr id="4" name="Rectangle 12"/>
          <p:cNvSpPr>
            <a:spLocks noGrp="1" noChangeArrowheads="1"/>
          </p:cNvSpPr>
          <p:nvPr>
            <p:ph type="dt" sz="half" idx="10"/>
          </p:nvPr>
        </p:nvSpPr>
        <p:spPr>
          <a:ln/>
        </p:spPr>
        <p:txBody>
          <a:bodyPr/>
          <a:lstStyle>
            <a:lvl1pPr>
              <a:defRPr/>
            </a:lvl1pPr>
          </a:lstStyle>
          <a:p>
            <a:pPr>
              <a:defRPr/>
            </a:pPr>
            <a:fld id="{3BA6E543-9594-EA4B-9FC4-9628518264DE}" type="datetime1">
              <a:rPr lang="en-US" smtClean="0">
                <a:solidFill>
                  <a:srgbClr val="000000"/>
                </a:solidFill>
              </a:rPr>
              <a:t>1/28/2020</a:t>
            </a:fld>
            <a:endParaRPr lang="en-US" dirty="0">
              <a:solidFill>
                <a:srgbClr val="000000"/>
              </a:solidFill>
            </a:endParaRPr>
          </a:p>
        </p:txBody>
      </p:sp>
      <p:sp>
        <p:nvSpPr>
          <p:cNvPr id="5" name="Rectangle 14"/>
          <p:cNvSpPr>
            <a:spLocks noGrp="1" noChangeArrowheads="1"/>
          </p:cNvSpPr>
          <p:nvPr>
            <p:ph type="sldNum" sz="quarter" idx="11"/>
          </p:nvPr>
        </p:nvSpPr>
        <p:spPr>
          <a:ln/>
        </p:spPr>
        <p:txBody>
          <a:bodyPr/>
          <a:lstStyle>
            <a:lvl1pPr>
              <a:defRPr/>
            </a:lvl1pPr>
          </a:lstStyle>
          <a:p>
            <a:pPr>
              <a:defRPr/>
            </a:pPr>
            <a:fld id="{430FF46F-1E42-4F91-A1C0-95EA0578AE0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5785206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a:ln/>
        </p:spPr>
        <p:txBody>
          <a:bodyPr/>
          <a:lstStyle>
            <a:lvl1pPr>
              <a:defRPr/>
            </a:lvl1pPr>
          </a:lstStyle>
          <a:p>
            <a:pPr>
              <a:defRPr/>
            </a:pPr>
            <a:fld id="{1CDF5816-0672-6D43-9743-EFF347931417}" type="datetime1">
              <a:rPr lang="en-US" smtClean="0">
                <a:solidFill>
                  <a:srgbClr val="000000"/>
                </a:solidFill>
              </a:rPr>
              <a:t>1/28/2020</a:t>
            </a:fld>
            <a:endParaRPr lang="en-US" dirty="0">
              <a:solidFill>
                <a:srgbClr val="000000"/>
              </a:solidFill>
            </a:endParaRPr>
          </a:p>
        </p:txBody>
      </p:sp>
      <p:sp>
        <p:nvSpPr>
          <p:cNvPr id="5" name="Rectangle 14"/>
          <p:cNvSpPr>
            <a:spLocks noGrp="1" noChangeArrowheads="1"/>
          </p:cNvSpPr>
          <p:nvPr>
            <p:ph type="sldNum" sz="quarter" idx="11"/>
          </p:nvPr>
        </p:nvSpPr>
        <p:spPr>
          <a:ln/>
        </p:spPr>
        <p:txBody>
          <a:bodyPr/>
          <a:lstStyle>
            <a:lvl1pPr>
              <a:defRPr/>
            </a:lvl1pPr>
          </a:lstStyle>
          <a:p>
            <a:pPr>
              <a:defRPr/>
            </a:pPr>
            <a:fld id="{FDF88B55-EA6D-4ACF-BBAA-E1DCDBBFDFF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6688966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14338" y="152400"/>
            <a:ext cx="7734300" cy="801688"/>
          </a:xfrm>
        </p:spPr>
        <p:txBody>
          <a:bodyPr/>
          <a:lstStyle/>
          <a:p>
            <a:r>
              <a:rPr lang="en-US"/>
              <a:t>Click to edit Master title style</a:t>
            </a:r>
          </a:p>
        </p:txBody>
      </p:sp>
      <p:sp>
        <p:nvSpPr>
          <p:cNvPr id="3" name="Content Placeholder 2"/>
          <p:cNvSpPr>
            <a:spLocks noGrp="1"/>
          </p:cNvSpPr>
          <p:nvPr>
            <p:ph sz="half" idx="1"/>
          </p:nvPr>
        </p:nvSpPr>
        <p:spPr>
          <a:xfrm>
            <a:off x="457200" y="1600200"/>
            <a:ext cx="411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724400" y="1600200"/>
            <a:ext cx="411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724400" y="3938588"/>
            <a:ext cx="411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2"/>
          <p:cNvSpPr>
            <a:spLocks noGrp="1" noChangeArrowheads="1"/>
          </p:cNvSpPr>
          <p:nvPr>
            <p:ph type="dt" sz="half" idx="10"/>
          </p:nvPr>
        </p:nvSpPr>
        <p:spPr>
          <a:ln/>
        </p:spPr>
        <p:txBody>
          <a:bodyPr/>
          <a:lstStyle>
            <a:lvl1pPr>
              <a:defRPr/>
            </a:lvl1pPr>
          </a:lstStyle>
          <a:p>
            <a:pPr>
              <a:defRPr/>
            </a:pPr>
            <a:fld id="{F37520DD-0838-454E-BE5D-065BA2990F2A}" type="datetime1">
              <a:rPr lang="en-US" smtClean="0">
                <a:solidFill>
                  <a:srgbClr val="000000"/>
                </a:solidFill>
              </a:rPr>
              <a:t>1/28/2020</a:t>
            </a:fld>
            <a:endParaRPr lang="en-US" dirty="0">
              <a:solidFill>
                <a:srgbClr val="000000"/>
              </a:solidFill>
            </a:endParaRPr>
          </a:p>
        </p:txBody>
      </p:sp>
      <p:sp>
        <p:nvSpPr>
          <p:cNvPr id="7" name="Rectangle 14"/>
          <p:cNvSpPr>
            <a:spLocks noGrp="1" noChangeArrowheads="1"/>
          </p:cNvSpPr>
          <p:nvPr>
            <p:ph type="sldNum" sz="quarter" idx="11"/>
          </p:nvPr>
        </p:nvSpPr>
        <p:spPr>
          <a:ln/>
        </p:spPr>
        <p:txBody>
          <a:bodyPr/>
          <a:lstStyle>
            <a:lvl1pPr>
              <a:defRPr/>
            </a:lvl1pPr>
          </a:lstStyle>
          <a:p>
            <a:pPr>
              <a:defRPr/>
            </a:pPr>
            <a:fld id="{17D43E7C-8E0F-49B8-894D-32C106A97F6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26066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fld id="{C8BCDCC4-1E25-A94A-B555-49635EE99500}" type="datetime1">
              <a:rPr lang="en-US" smtClean="0">
                <a:solidFill>
                  <a:srgbClr val="000000"/>
                </a:solidFill>
              </a:rPr>
              <a:t>1/28/2020</a:t>
            </a:fld>
            <a:endParaRPr lang="en-US" dirty="0">
              <a:solidFill>
                <a:srgbClr val="000000"/>
              </a:solidFill>
            </a:endParaRPr>
          </a:p>
        </p:txBody>
      </p:sp>
      <p:sp>
        <p:nvSpPr>
          <p:cNvPr id="6" name="Rectangle 14"/>
          <p:cNvSpPr>
            <a:spLocks noGrp="1" noChangeArrowheads="1"/>
          </p:cNvSpPr>
          <p:nvPr>
            <p:ph type="sldNum" sz="quarter" idx="11"/>
          </p:nvPr>
        </p:nvSpPr>
        <p:spPr>
          <a:ln/>
        </p:spPr>
        <p:txBody>
          <a:bodyPr/>
          <a:lstStyle>
            <a:lvl1pPr>
              <a:defRPr/>
            </a:lvl1pPr>
          </a:lstStyle>
          <a:p>
            <a:pPr>
              <a:defRPr/>
            </a:pPr>
            <a:fld id="{36E87CFF-2772-457D-A37A-56D9248AC3B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21954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fld id="{675D761B-31B9-4548-B223-341E07F866C9}" type="datetime1">
              <a:rPr lang="en-US" smtClean="0">
                <a:solidFill>
                  <a:srgbClr val="000000"/>
                </a:solidFill>
              </a:rPr>
              <a:t>1/28/2020</a:t>
            </a:fld>
            <a:endParaRPr lang="en-US" dirty="0">
              <a:solidFill>
                <a:srgbClr val="000000"/>
              </a:solidFill>
            </a:endParaRPr>
          </a:p>
        </p:txBody>
      </p:sp>
      <p:sp>
        <p:nvSpPr>
          <p:cNvPr id="6" name="Rectangle 14"/>
          <p:cNvSpPr>
            <a:spLocks noGrp="1" noChangeArrowheads="1"/>
          </p:cNvSpPr>
          <p:nvPr>
            <p:ph type="sldNum" sz="quarter" idx="11"/>
          </p:nvPr>
        </p:nvSpPr>
        <p:spPr>
          <a:ln/>
        </p:spPr>
        <p:txBody>
          <a:bodyPr/>
          <a:lstStyle>
            <a:lvl1pPr>
              <a:defRPr/>
            </a:lvl1pPr>
          </a:lstStyle>
          <a:p>
            <a:pPr>
              <a:defRPr/>
            </a:pPr>
            <a:fld id="{D9DFCF88-840C-4C6E-87E1-B496797835F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43615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1.png"/><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image" Target="../media/image1.png"/><Relationship Id="rId2" Type="http://schemas.openxmlformats.org/officeDocument/2006/relationships/slideLayout" Target="../slideLayouts/slideLayout32.xml"/><Relationship Id="rId16" Type="http://schemas.openxmlformats.org/officeDocument/2006/relationships/theme" Target="../theme/theme3.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image" Target="../media/image1.png"/><Relationship Id="rId2" Type="http://schemas.openxmlformats.org/officeDocument/2006/relationships/slideLayout" Target="../slideLayouts/slideLayout47.xml"/><Relationship Id="rId16" Type="http://schemas.openxmlformats.org/officeDocument/2006/relationships/theme" Target="../theme/theme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image" Target="../media/image1.png"/><Relationship Id="rId2" Type="http://schemas.openxmlformats.org/officeDocument/2006/relationships/slideLayout" Target="../slideLayouts/slideLayout62.xml"/><Relationship Id="rId16" Type="http://schemas.openxmlformats.org/officeDocument/2006/relationships/theme" Target="../theme/theme5.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15"/>
          <p:cNvSpPr>
            <a:spLocks noGrp="1" noChangeArrowheads="1"/>
          </p:cNvSpPr>
          <p:nvPr>
            <p:ph type="title"/>
          </p:nvPr>
        </p:nvSpPr>
        <p:spPr bwMode="auto">
          <a:xfrm>
            <a:off x="414338" y="152400"/>
            <a:ext cx="7734300" cy="80168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3075" name="Rectangle 11"/>
          <p:cNvSpPr>
            <a:spLocks noGrp="1" noChangeArrowheads="1"/>
          </p:cNvSpPr>
          <p:nvPr>
            <p:ph type="body" idx="1"/>
          </p:nvPr>
        </p:nvSpPr>
        <p:spPr bwMode="auto">
          <a:xfrm>
            <a:off x="457200" y="1600200"/>
            <a:ext cx="83820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88" name="Rectangle 12"/>
          <p:cNvSpPr>
            <a:spLocks noGrp="1" noChangeArrowheads="1"/>
          </p:cNvSpPr>
          <p:nvPr>
            <p:ph type="dt" sz="half" idx="2"/>
          </p:nvPr>
        </p:nvSpPr>
        <p:spPr bwMode="auto">
          <a:xfrm>
            <a:off x="0" y="6594475"/>
            <a:ext cx="1933575" cy="263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800" b="0">
                <a:latin typeface="+mn-lt"/>
                <a:cs typeface="+mn-cs"/>
              </a:defRPr>
            </a:lvl1pPr>
          </a:lstStyle>
          <a:p>
            <a:pPr fontAlgn="base">
              <a:spcAft>
                <a:spcPct val="0"/>
              </a:spcAft>
              <a:defRPr/>
            </a:pPr>
            <a:fld id="{8B36D15E-8647-6F4C-A679-89F47C0A0FBB}" type="datetime1">
              <a:rPr lang="en-US" smtClean="0">
                <a:solidFill>
                  <a:srgbClr val="000000"/>
                </a:solidFill>
              </a:rPr>
              <a:t>1/28/2020</a:t>
            </a:fld>
            <a:endParaRPr lang="en-US" dirty="0">
              <a:solidFill>
                <a:srgbClr val="000000"/>
              </a:solidFill>
            </a:endParaRPr>
          </a:p>
        </p:txBody>
      </p:sp>
      <p:sp>
        <p:nvSpPr>
          <p:cNvPr id="75790" name="Rectangle 14"/>
          <p:cNvSpPr>
            <a:spLocks noGrp="1" noChangeArrowheads="1"/>
          </p:cNvSpPr>
          <p:nvPr>
            <p:ph type="sldNum" sz="quarter" idx="4"/>
          </p:nvPr>
        </p:nvSpPr>
        <p:spPr bwMode="auto">
          <a:xfrm>
            <a:off x="7210425" y="6594475"/>
            <a:ext cx="1933575" cy="263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800" b="0">
                <a:latin typeface="+mn-lt"/>
                <a:cs typeface="+mn-cs"/>
              </a:defRPr>
            </a:lvl1pPr>
          </a:lstStyle>
          <a:p>
            <a:pPr fontAlgn="base">
              <a:spcAft>
                <a:spcPct val="0"/>
              </a:spcAft>
              <a:defRPr/>
            </a:pPr>
            <a:fld id="{ABBAB80B-196E-4758-AC9A-831BAC26F61E}" type="slidenum">
              <a:rPr lang="en-US">
                <a:solidFill>
                  <a:srgbClr val="000000"/>
                </a:solidFill>
              </a:rPr>
              <a:pPr fontAlgn="base">
                <a:spcAft>
                  <a:spcPct val="0"/>
                </a:spcAft>
                <a:defRPr/>
              </a:pPr>
              <a:t>‹#›</a:t>
            </a:fld>
            <a:endParaRPr lang="en-US" dirty="0">
              <a:solidFill>
                <a:srgbClr val="000000"/>
              </a:solidFill>
            </a:endParaRPr>
          </a:p>
        </p:txBody>
      </p:sp>
      <p:sp>
        <p:nvSpPr>
          <p:cNvPr id="1030" name="Line 32"/>
          <p:cNvSpPr>
            <a:spLocks noChangeShapeType="1"/>
          </p:cNvSpPr>
          <p:nvPr/>
        </p:nvSpPr>
        <p:spPr bwMode="auto">
          <a:xfrm>
            <a:off x="444500" y="919163"/>
            <a:ext cx="8415338" cy="1587"/>
          </a:xfrm>
          <a:prstGeom prst="line">
            <a:avLst/>
          </a:prstGeom>
          <a:noFill/>
          <a:ln w="9525">
            <a:solidFill>
              <a:srgbClr val="0033CC"/>
            </a:solidFill>
            <a:round/>
            <a:headEnd/>
            <a:tailEnd/>
          </a:ln>
        </p:spPr>
        <p:txBody>
          <a:bodyPr/>
          <a:lstStyle/>
          <a:p>
            <a:pPr fontAlgn="base">
              <a:spcBef>
                <a:spcPct val="0"/>
              </a:spcBef>
              <a:spcAft>
                <a:spcPct val="0"/>
              </a:spcAft>
              <a:defRPr/>
            </a:pPr>
            <a:endParaRPr lang="en-US" b="1" dirty="0">
              <a:solidFill>
                <a:srgbClr val="000000"/>
              </a:solidFill>
              <a:latin typeface="Arial" charset="0"/>
            </a:endParaRPr>
          </a:p>
        </p:txBody>
      </p:sp>
      <p:pic>
        <p:nvPicPr>
          <p:cNvPr id="3079" name="Picture 7" descr="EEC-Happle2.gif"/>
          <p:cNvPicPr>
            <a:picLocks noChangeAspect="1"/>
          </p:cNvPicPr>
          <p:nvPr/>
        </p:nvPicPr>
        <p:blipFill>
          <a:blip r:embed="rId17" cstate="print"/>
          <a:srcRect/>
          <a:stretch>
            <a:fillRect/>
          </a:stretch>
        </p:blipFill>
        <p:spPr bwMode="auto">
          <a:xfrm>
            <a:off x="8181975" y="182563"/>
            <a:ext cx="660400" cy="655637"/>
          </a:xfrm>
          <a:prstGeom prst="rect">
            <a:avLst/>
          </a:prstGeom>
          <a:noFill/>
          <a:ln w="9525">
            <a:noFill/>
            <a:miter lim="800000"/>
            <a:headEnd/>
            <a:tailEnd/>
          </a:ln>
        </p:spPr>
      </p:pic>
    </p:spTree>
    <p:extLst>
      <p:ext uri="{BB962C8B-B14F-4D97-AF65-F5344CB8AC3E}">
        <p14:creationId xmlns:p14="http://schemas.microsoft.com/office/powerpoint/2010/main" val="21611323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hf hdr="0" ftr="0" dt="0"/>
  <p:txStyles>
    <p:titleStyle>
      <a:lvl1pPr algn="l" rtl="0" eaLnBrk="1" fontAlgn="base" hangingPunct="1">
        <a:spcBef>
          <a:spcPct val="0"/>
        </a:spcBef>
        <a:spcAft>
          <a:spcPct val="0"/>
        </a:spcAft>
        <a:defRPr sz="2000" b="1">
          <a:solidFill>
            <a:srgbClr val="0033CC"/>
          </a:solidFill>
          <a:latin typeface="+mj-lt"/>
          <a:ea typeface="+mj-ea"/>
          <a:cs typeface="+mj-cs"/>
        </a:defRPr>
      </a:lvl1pPr>
      <a:lvl2pPr algn="l" rtl="0" eaLnBrk="1" fontAlgn="base" hangingPunct="1">
        <a:spcBef>
          <a:spcPct val="0"/>
        </a:spcBef>
        <a:spcAft>
          <a:spcPct val="0"/>
        </a:spcAft>
        <a:defRPr sz="2400" b="1">
          <a:solidFill>
            <a:srgbClr val="0033CC"/>
          </a:solidFill>
          <a:latin typeface="Verdana" pitchFamily="34" charset="0"/>
          <a:cs typeface="Arial" charset="0"/>
        </a:defRPr>
      </a:lvl2pPr>
      <a:lvl3pPr algn="l" rtl="0" eaLnBrk="1" fontAlgn="base" hangingPunct="1">
        <a:spcBef>
          <a:spcPct val="0"/>
        </a:spcBef>
        <a:spcAft>
          <a:spcPct val="0"/>
        </a:spcAft>
        <a:defRPr sz="2400" b="1">
          <a:solidFill>
            <a:srgbClr val="0033CC"/>
          </a:solidFill>
          <a:latin typeface="Verdana" pitchFamily="34" charset="0"/>
          <a:cs typeface="Arial" charset="0"/>
        </a:defRPr>
      </a:lvl3pPr>
      <a:lvl4pPr algn="l" rtl="0" eaLnBrk="1" fontAlgn="base" hangingPunct="1">
        <a:spcBef>
          <a:spcPct val="0"/>
        </a:spcBef>
        <a:spcAft>
          <a:spcPct val="0"/>
        </a:spcAft>
        <a:defRPr sz="2400" b="1">
          <a:solidFill>
            <a:srgbClr val="0033CC"/>
          </a:solidFill>
          <a:latin typeface="Verdana" pitchFamily="34" charset="0"/>
          <a:cs typeface="Arial" charset="0"/>
        </a:defRPr>
      </a:lvl4pPr>
      <a:lvl5pPr algn="l" rtl="0" eaLnBrk="1" fontAlgn="base" hangingPunct="1">
        <a:spcBef>
          <a:spcPct val="0"/>
        </a:spcBef>
        <a:spcAft>
          <a:spcPct val="0"/>
        </a:spcAft>
        <a:defRPr sz="2400" b="1">
          <a:solidFill>
            <a:srgbClr val="0033CC"/>
          </a:solidFill>
          <a:latin typeface="Verdana" pitchFamily="34" charset="0"/>
          <a:cs typeface="Arial" charset="0"/>
        </a:defRPr>
      </a:lvl5pPr>
      <a:lvl6pPr marL="457200" algn="l" rtl="0" eaLnBrk="1" fontAlgn="base" hangingPunct="1">
        <a:spcBef>
          <a:spcPct val="0"/>
        </a:spcBef>
        <a:spcAft>
          <a:spcPct val="0"/>
        </a:spcAft>
        <a:defRPr sz="2400" b="1">
          <a:solidFill>
            <a:srgbClr val="0033CC"/>
          </a:solidFill>
          <a:latin typeface="Verdana" pitchFamily="34" charset="0"/>
          <a:cs typeface="Arial" charset="0"/>
        </a:defRPr>
      </a:lvl6pPr>
      <a:lvl7pPr marL="914400" algn="l" rtl="0" eaLnBrk="1" fontAlgn="base" hangingPunct="1">
        <a:spcBef>
          <a:spcPct val="0"/>
        </a:spcBef>
        <a:spcAft>
          <a:spcPct val="0"/>
        </a:spcAft>
        <a:defRPr sz="2400" b="1">
          <a:solidFill>
            <a:srgbClr val="0033CC"/>
          </a:solidFill>
          <a:latin typeface="Verdana" pitchFamily="34" charset="0"/>
          <a:cs typeface="Arial" charset="0"/>
        </a:defRPr>
      </a:lvl7pPr>
      <a:lvl8pPr marL="1371600" algn="l" rtl="0" eaLnBrk="1" fontAlgn="base" hangingPunct="1">
        <a:spcBef>
          <a:spcPct val="0"/>
        </a:spcBef>
        <a:spcAft>
          <a:spcPct val="0"/>
        </a:spcAft>
        <a:defRPr sz="2400" b="1">
          <a:solidFill>
            <a:srgbClr val="0033CC"/>
          </a:solidFill>
          <a:latin typeface="Verdana" pitchFamily="34" charset="0"/>
          <a:cs typeface="Arial" charset="0"/>
        </a:defRPr>
      </a:lvl8pPr>
      <a:lvl9pPr marL="1828800" algn="l" rtl="0" eaLnBrk="1" fontAlgn="base" hangingPunct="1">
        <a:spcBef>
          <a:spcPct val="0"/>
        </a:spcBef>
        <a:spcAft>
          <a:spcPct val="0"/>
        </a:spcAft>
        <a:defRPr sz="2400" b="1">
          <a:solidFill>
            <a:srgbClr val="0033CC"/>
          </a:solidFill>
          <a:latin typeface="Verdana" pitchFamily="34" charset="0"/>
          <a:cs typeface="Arial" charset="0"/>
        </a:defRPr>
      </a:lvl9pPr>
    </p:titleStyle>
    <p:bodyStyle>
      <a:lvl1pPr marL="228600" indent="-228600" algn="l" rtl="0" eaLnBrk="1" fontAlgn="base" hangingPunct="1">
        <a:spcBef>
          <a:spcPct val="100000"/>
        </a:spcBef>
        <a:spcAft>
          <a:spcPct val="0"/>
        </a:spcAft>
        <a:buClr>
          <a:srgbClr val="0033CC"/>
        </a:buClr>
        <a:buChar char="•"/>
        <a:defRPr sz="2400" b="1">
          <a:solidFill>
            <a:schemeClr val="tx1"/>
          </a:solidFill>
          <a:latin typeface="+mn-lt"/>
          <a:ea typeface="+mn-ea"/>
          <a:cs typeface="+mn-cs"/>
        </a:defRPr>
      </a:lvl1pPr>
      <a:lvl2pPr marL="576263" indent="-233363" algn="l" rtl="0" eaLnBrk="1" fontAlgn="base" hangingPunct="1">
        <a:spcBef>
          <a:spcPct val="20000"/>
        </a:spcBef>
        <a:spcAft>
          <a:spcPct val="0"/>
        </a:spcAft>
        <a:buClr>
          <a:srgbClr val="0033CC"/>
        </a:buClr>
        <a:buFont typeface="Arial" charset="0"/>
        <a:buChar char="–"/>
        <a:defRPr sz="2000">
          <a:solidFill>
            <a:schemeClr val="tx1"/>
          </a:solidFill>
          <a:latin typeface="+mn-lt"/>
          <a:cs typeface="+mn-cs"/>
        </a:defRPr>
      </a:lvl2pPr>
      <a:lvl3pPr marL="914400" indent="-223838" algn="l" rtl="0" eaLnBrk="1" fontAlgn="base" hangingPunct="1">
        <a:spcBef>
          <a:spcPct val="20000"/>
        </a:spcBef>
        <a:spcAft>
          <a:spcPct val="0"/>
        </a:spcAft>
        <a:buClr>
          <a:srgbClr val="0033CC"/>
        </a:buClr>
        <a:buChar char="•"/>
        <a:defRPr sz="2000">
          <a:solidFill>
            <a:schemeClr val="tx1"/>
          </a:solidFill>
          <a:latin typeface="+mn-lt"/>
          <a:cs typeface="+mn-cs"/>
        </a:defRPr>
      </a:lvl3pPr>
      <a:lvl4pPr marL="1262063" indent="-233363" algn="l" rtl="0" eaLnBrk="1" fontAlgn="base" hangingPunct="1">
        <a:spcBef>
          <a:spcPct val="20000"/>
        </a:spcBef>
        <a:spcAft>
          <a:spcPct val="0"/>
        </a:spcAft>
        <a:buClr>
          <a:srgbClr val="0033CC"/>
        </a:buClr>
        <a:buChar char="–"/>
        <a:defRPr sz="2000">
          <a:solidFill>
            <a:schemeClr val="tx1"/>
          </a:solidFill>
          <a:latin typeface="+mn-lt"/>
          <a:cs typeface="+mn-cs"/>
        </a:defRPr>
      </a:lvl4pPr>
      <a:lvl5pPr marL="1600200" indent="-223838" algn="l" rtl="0" eaLnBrk="1" fontAlgn="base" hangingPunct="1">
        <a:spcBef>
          <a:spcPct val="20000"/>
        </a:spcBef>
        <a:spcAft>
          <a:spcPct val="0"/>
        </a:spcAft>
        <a:buClr>
          <a:srgbClr val="0033CC"/>
        </a:buClr>
        <a:buChar char="»"/>
        <a:defRPr sz="2000">
          <a:solidFill>
            <a:schemeClr val="tx1"/>
          </a:solidFill>
          <a:latin typeface="+mn-lt"/>
          <a:cs typeface="+mn-cs"/>
        </a:defRPr>
      </a:lvl5pPr>
      <a:lvl6pPr marL="2057400" indent="-223838" algn="l" rtl="0" eaLnBrk="1" fontAlgn="base" hangingPunct="1">
        <a:spcBef>
          <a:spcPct val="20000"/>
        </a:spcBef>
        <a:spcAft>
          <a:spcPct val="0"/>
        </a:spcAft>
        <a:buClr>
          <a:srgbClr val="0033CC"/>
        </a:buClr>
        <a:buChar char="»"/>
        <a:defRPr sz="2000">
          <a:solidFill>
            <a:schemeClr val="tx1"/>
          </a:solidFill>
          <a:latin typeface="+mn-lt"/>
          <a:cs typeface="+mn-cs"/>
        </a:defRPr>
      </a:lvl6pPr>
      <a:lvl7pPr marL="2514600" indent="-223838" algn="l" rtl="0" eaLnBrk="1" fontAlgn="base" hangingPunct="1">
        <a:spcBef>
          <a:spcPct val="20000"/>
        </a:spcBef>
        <a:spcAft>
          <a:spcPct val="0"/>
        </a:spcAft>
        <a:buClr>
          <a:srgbClr val="0033CC"/>
        </a:buClr>
        <a:buChar char="»"/>
        <a:defRPr sz="2000">
          <a:solidFill>
            <a:schemeClr val="tx1"/>
          </a:solidFill>
          <a:latin typeface="+mn-lt"/>
          <a:cs typeface="+mn-cs"/>
        </a:defRPr>
      </a:lvl7pPr>
      <a:lvl8pPr marL="2971800" indent="-223838" algn="l" rtl="0" eaLnBrk="1" fontAlgn="base" hangingPunct="1">
        <a:spcBef>
          <a:spcPct val="20000"/>
        </a:spcBef>
        <a:spcAft>
          <a:spcPct val="0"/>
        </a:spcAft>
        <a:buClr>
          <a:srgbClr val="0033CC"/>
        </a:buClr>
        <a:buChar char="»"/>
        <a:defRPr sz="2000">
          <a:solidFill>
            <a:schemeClr val="tx1"/>
          </a:solidFill>
          <a:latin typeface="+mn-lt"/>
          <a:cs typeface="+mn-cs"/>
        </a:defRPr>
      </a:lvl8pPr>
      <a:lvl9pPr marL="3429000" indent="-223838" algn="l" rtl="0" eaLnBrk="1" fontAlgn="base" hangingPunct="1">
        <a:spcBef>
          <a:spcPct val="20000"/>
        </a:spcBef>
        <a:spcAft>
          <a:spcPct val="0"/>
        </a:spcAft>
        <a:buClr>
          <a:srgbClr val="0033CC"/>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15"/>
          <p:cNvSpPr>
            <a:spLocks noGrp="1" noChangeArrowheads="1"/>
          </p:cNvSpPr>
          <p:nvPr>
            <p:ph type="title"/>
          </p:nvPr>
        </p:nvSpPr>
        <p:spPr bwMode="auto">
          <a:xfrm>
            <a:off x="414338" y="152400"/>
            <a:ext cx="7734300" cy="80168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75" name="Rectangle 11"/>
          <p:cNvSpPr>
            <a:spLocks noGrp="1" noChangeArrowheads="1"/>
          </p:cNvSpPr>
          <p:nvPr>
            <p:ph type="body" idx="1"/>
          </p:nvPr>
        </p:nvSpPr>
        <p:spPr bwMode="auto">
          <a:xfrm>
            <a:off x="457200" y="1600200"/>
            <a:ext cx="83820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88" name="Rectangle 12"/>
          <p:cNvSpPr>
            <a:spLocks noGrp="1" noChangeArrowheads="1"/>
          </p:cNvSpPr>
          <p:nvPr>
            <p:ph type="dt" sz="half" idx="2"/>
          </p:nvPr>
        </p:nvSpPr>
        <p:spPr bwMode="auto">
          <a:xfrm>
            <a:off x="0" y="6594475"/>
            <a:ext cx="1933575" cy="263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800" b="0">
                <a:latin typeface="+mn-lt"/>
                <a:cs typeface="+mn-cs"/>
              </a:defRPr>
            </a:lvl1pPr>
          </a:lstStyle>
          <a:p>
            <a:pPr fontAlgn="base">
              <a:spcAft>
                <a:spcPct val="0"/>
              </a:spcAft>
              <a:defRPr/>
            </a:pPr>
            <a:fld id="{290B1509-C603-844E-9602-06A6CADD43D1}" type="datetime1">
              <a:rPr lang="en-US" smtClean="0">
                <a:solidFill>
                  <a:srgbClr val="000000"/>
                </a:solidFill>
              </a:rPr>
              <a:t>1/28/2020</a:t>
            </a:fld>
            <a:endParaRPr lang="en-US" dirty="0">
              <a:solidFill>
                <a:srgbClr val="000000"/>
              </a:solidFill>
            </a:endParaRPr>
          </a:p>
        </p:txBody>
      </p:sp>
      <p:sp>
        <p:nvSpPr>
          <p:cNvPr id="75790" name="Rectangle 14"/>
          <p:cNvSpPr>
            <a:spLocks noGrp="1" noChangeArrowheads="1"/>
          </p:cNvSpPr>
          <p:nvPr>
            <p:ph type="sldNum" sz="quarter" idx="4"/>
          </p:nvPr>
        </p:nvSpPr>
        <p:spPr bwMode="auto">
          <a:xfrm>
            <a:off x="7210425" y="6594475"/>
            <a:ext cx="1933575" cy="263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800" b="0">
                <a:latin typeface="+mn-lt"/>
                <a:cs typeface="+mn-cs"/>
              </a:defRPr>
            </a:lvl1pPr>
          </a:lstStyle>
          <a:p>
            <a:pPr fontAlgn="base">
              <a:spcAft>
                <a:spcPct val="0"/>
              </a:spcAft>
              <a:defRPr/>
            </a:pPr>
            <a:fld id="{ABBAB80B-196E-4758-AC9A-831BAC26F61E}" type="slidenum">
              <a:rPr lang="en-US">
                <a:solidFill>
                  <a:srgbClr val="000000"/>
                </a:solidFill>
              </a:rPr>
              <a:pPr fontAlgn="base">
                <a:spcAft>
                  <a:spcPct val="0"/>
                </a:spcAft>
                <a:defRPr/>
              </a:pPr>
              <a:t>‹#›</a:t>
            </a:fld>
            <a:endParaRPr lang="en-US" dirty="0">
              <a:solidFill>
                <a:srgbClr val="000000"/>
              </a:solidFill>
            </a:endParaRPr>
          </a:p>
        </p:txBody>
      </p:sp>
      <p:sp>
        <p:nvSpPr>
          <p:cNvPr id="1030" name="Line 32"/>
          <p:cNvSpPr>
            <a:spLocks noChangeShapeType="1"/>
          </p:cNvSpPr>
          <p:nvPr/>
        </p:nvSpPr>
        <p:spPr bwMode="auto">
          <a:xfrm>
            <a:off x="444500" y="919163"/>
            <a:ext cx="8415338" cy="1587"/>
          </a:xfrm>
          <a:prstGeom prst="line">
            <a:avLst/>
          </a:prstGeom>
          <a:noFill/>
          <a:ln w="9525">
            <a:solidFill>
              <a:srgbClr val="0033CC"/>
            </a:solidFill>
            <a:round/>
            <a:headEnd/>
            <a:tailEnd/>
          </a:ln>
        </p:spPr>
        <p:txBody>
          <a:bodyPr/>
          <a:lstStyle/>
          <a:p>
            <a:pPr fontAlgn="base">
              <a:spcBef>
                <a:spcPct val="0"/>
              </a:spcBef>
              <a:spcAft>
                <a:spcPct val="0"/>
              </a:spcAft>
              <a:defRPr/>
            </a:pPr>
            <a:endParaRPr lang="en-US" b="1" dirty="0">
              <a:solidFill>
                <a:srgbClr val="000000"/>
              </a:solidFill>
              <a:latin typeface="Arial" charset="0"/>
            </a:endParaRPr>
          </a:p>
        </p:txBody>
      </p:sp>
      <p:pic>
        <p:nvPicPr>
          <p:cNvPr id="3079" name="Picture 7" descr="EEC-Happle2.gif"/>
          <p:cNvPicPr>
            <a:picLocks noChangeAspect="1"/>
          </p:cNvPicPr>
          <p:nvPr/>
        </p:nvPicPr>
        <p:blipFill>
          <a:blip r:embed="rId17" cstate="print"/>
          <a:srcRect/>
          <a:stretch>
            <a:fillRect/>
          </a:stretch>
        </p:blipFill>
        <p:spPr bwMode="auto">
          <a:xfrm>
            <a:off x="8181975" y="182563"/>
            <a:ext cx="660400" cy="655637"/>
          </a:xfrm>
          <a:prstGeom prst="rect">
            <a:avLst/>
          </a:prstGeom>
          <a:noFill/>
          <a:ln w="9525">
            <a:noFill/>
            <a:miter lim="800000"/>
            <a:headEnd/>
            <a:tailEnd/>
          </a:ln>
        </p:spPr>
      </p:pic>
    </p:spTree>
    <p:extLst>
      <p:ext uri="{BB962C8B-B14F-4D97-AF65-F5344CB8AC3E}">
        <p14:creationId xmlns:p14="http://schemas.microsoft.com/office/powerpoint/2010/main" val="334137559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Lst>
  <p:hf hdr="0" ftr="0" dt="0"/>
  <p:txStyles>
    <p:titleStyle>
      <a:lvl1pPr algn="l" rtl="0" eaLnBrk="0" fontAlgn="base" hangingPunct="0">
        <a:spcBef>
          <a:spcPct val="0"/>
        </a:spcBef>
        <a:spcAft>
          <a:spcPct val="0"/>
        </a:spcAft>
        <a:defRPr sz="2400" b="1">
          <a:solidFill>
            <a:srgbClr val="0033CC"/>
          </a:solidFill>
          <a:latin typeface="+mj-lt"/>
          <a:ea typeface="+mj-ea"/>
          <a:cs typeface="+mj-cs"/>
        </a:defRPr>
      </a:lvl1pPr>
      <a:lvl2pPr algn="l" rtl="0" eaLnBrk="0" fontAlgn="base" hangingPunct="0">
        <a:spcBef>
          <a:spcPct val="0"/>
        </a:spcBef>
        <a:spcAft>
          <a:spcPct val="0"/>
        </a:spcAft>
        <a:defRPr sz="2400" b="1">
          <a:solidFill>
            <a:srgbClr val="0033CC"/>
          </a:solidFill>
          <a:latin typeface="Verdana" pitchFamily="34" charset="0"/>
          <a:cs typeface="Arial" charset="0"/>
        </a:defRPr>
      </a:lvl2pPr>
      <a:lvl3pPr algn="l" rtl="0" eaLnBrk="0" fontAlgn="base" hangingPunct="0">
        <a:spcBef>
          <a:spcPct val="0"/>
        </a:spcBef>
        <a:spcAft>
          <a:spcPct val="0"/>
        </a:spcAft>
        <a:defRPr sz="2400" b="1">
          <a:solidFill>
            <a:srgbClr val="0033CC"/>
          </a:solidFill>
          <a:latin typeface="Verdana" pitchFamily="34" charset="0"/>
          <a:cs typeface="Arial" charset="0"/>
        </a:defRPr>
      </a:lvl3pPr>
      <a:lvl4pPr algn="l" rtl="0" eaLnBrk="0" fontAlgn="base" hangingPunct="0">
        <a:spcBef>
          <a:spcPct val="0"/>
        </a:spcBef>
        <a:spcAft>
          <a:spcPct val="0"/>
        </a:spcAft>
        <a:defRPr sz="2400" b="1">
          <a:solidFill>
            <a:srgbClr val="0033CC"/>
          </a:solidFill>
          <a:latin typeface="Verdana" pitchFamily="34" charset="0"/>
          <a:cs typeface="Arial" charset="0"/>
        </a:defRPr>
      </a:lvl4pPr>
      <a:lvl5pPr algn="l" rtl="0" eaLnBrk="0" fontAlgn="base" hangingPunct="0">
        <a:spcBef>
          <a:spcPct val="0"/>
        </a:spcBef>
        <a:spcAft>
          <a:spcPct val="0"/>
        </a:spcAft>
        <a:defRPr sz="2400" b="1">
          <a:solidFill>
            <a:srgbClr val="0033CC"/>
          </a:solidFill>
          <a:latin typeface="Verdana" pitchFamily="34" charset="0"/>
          <a:cs typeface="Arial" charset="0"/>
        </a:defRPr>
      </a:lvl5pPr>
      <a:lvl6pPr marL="457200" algn="l" rtl="0" eaLnBrk="1" fontAlgn="base" hangingPunct="1">
        <a:spcBef>
          <a:spcPct val="0"/>
        </a:spcBef>
        <a:spcAft>
          <a:spcPct val="0"/>
        </a:spcAft>
        <a:defRPr sz="2400" b="1">
          <a:solidFill>
            <a:srgbClr val="0033CC"/>
          </a:solidFill>
          <a:latin typeface="Verdana" pitchFamily="34" charset="0"/>
          <a:cs typeface="Arial" charset="0"/>
        </a:defRPr>
      </a:lvl6pPr>
      <a:lvl7pPr marL="914400" algn="l" rtl="0" eaLnBrk="1" fontAlgn="base" hangingPunct="1">
        <a:spcBef>
          <a:spcPct val="0"/>
        </a:spcBef>
        <a:spcAft>
          <a:spcPct val="0"/>
        </a:spcAft>
        <a:defRPr sz="2400" b="1">
          <a:solidFill>
            <a:srgbClr val="0033CC"/>
          </a:solidFill>
          <a:latin typeface="Verdana" pitchFamily="34" charset="0"/>
          <a:cs typeface="Arial" charset="0"/>
        </a:defRPr>
      </a:lvl7pPr>
      <a:lvl8pPr marL="1371600" algn="l" rtl="0" eaLnBrk="1" fontAlgn="base" hangingPunct="1">
        <a:spcBef>
          <a:spcPct val="0"/>
        </a:spcBef>
        <a:spcAft>
          <a:spcPct val="0"/>
        </a:spcAft>
        <a:defRPr sz="2400" b="1">
          <a:solidFill>
            <a:srgbClr val="0033CC"/>
          </a:solidFill>
          <a:latin typeface="Verdana" pitchFamily="34" charset="0"/>
          <a:cs typeface="Arial" charset="0"/>
        </a:defRPr>
      </a:lvl8pPr>
      <a:lvl9pPr marL="1828800" algn="l" rtl="0" eaLnBrk="1" fontAlgn="base" hangingPunct="1">
        <a:spcBef>
          <a:spcPct val="0"/>
        </a:spcBef>
        <a:spcAft>
          <a:spcPct val="0"/>
        </a:spcAft>
        <a:defRPr sz="2400" b="1">
          <a:solidFill>
            <a:srgbClr val="0033CC"/>
          </a:solidFill>
          <a:latin typeface="Verdana" pitchFamily="34" charset="0"/>
          <a:cs typeface="Arial" charset="0"/>
        </a:defRPr>
      </a:lvl9pPr>
    </p:titleStyle>
    <p:bodyStyle>
      <a:lvl1pPr marL="228600" indent="-228600" algn="l" rtl="0" eaLnBrk="0" fontAlgn="base" hangingPunct="0">
        <a:spcBef>
          <a:spcPct val="100000"/>
        </a:spcBef>
        <a:spcAft>
          <a:spcPct val="0"/>
        </a:spcAft>
        <a:buClr>
          <a:srgbClr val="0033CC"/>
        </a:buClr>
        <a:buChar char="•"/>
        <a:defRPr sz="2400" b="1">
          <a:solidFill>
            <a:schemeClr val="tx1"/>
          </a:solidFill>
          <a:latin typeface="+mn-lt"/>
          <a:ea typeface="+mn-ea"/>
          <a:cs typeface="+mn-cs"/>
        </a:defRPr>
      </a:lvl1pPr>
      <a:lvl2pPr marL="576263" indent="-233363" algn="l" rtl="0" eaLnBrk="0" fontAlgn="base" hangingPunct="0">
        <a:spcBef>
          <a:spcPct val="20000"/>
        </a:spcBef>
        <a:spcAft>
          <a:spcPct val="0"/>
        </a:spcAft>
        <a:buClr>
          <a:srgbClr val="0033CC"/>
        </a:buClr>
        <a:buFont typeface="Arial" charset="0"/>
        <a:buChar char="–"/>
        <a:defRPr sz="2000">
          <a:solidFill>
            <a:schemeClr val="tx1"/>
          </a:solidFill>
          <a:latin typeface="+mn-lt"/>
          <a:cs typeface="+mn-cs"/>
        </a:defRPr>
      </a:lvl2pPr>
      <a:lvl3pPr marL="914400" indent="-223838" algn="l" rtl="0" eaLnBrk="0" fontAlgn="base" hangingPunct="0">
        <a:spcBef>
          <a:spcPct val="20000"/>
        </a:spcBef>
        <a:spcAft>
          <a:spcPct val="0"/>
        </a:spcAft>
        <a:buClr>
          <a:srgbClr val="0033CC"/>
        </a:buClr>
        <a:buChar char="•"/>
        <a:defRPr sz="2000">
          <a:solidFill>
            <a:schemeClr val="tx1"/>
          </a:solidFill>
          <a:latin typeface="+mn-lt"/>
          <a:cs typeface="+mn-cs"/>
        </a:defRPr>
      </a:lvl3pPr>
      <a:lvl4pPr marL="1262063" indent="-233363" algn="l" rtl="0" eaLnBrk="0" fontAlgn="base" hangingPunct="0">
        <a:spcBef>
          <a:spcPct val="20000"/>
        </a:spcBef>
        <a:spcAft>
          <a:spcPct val="0"/>
        </a:spcAft>
        <a:buClr>
          <a:srgbClr val="0033CC"/>
        </a:buClr>
        <a:buChar char="–"/>
        <a:defRPr sz="2000">
          <a:solidFill>
            <a:schemeClr val="tx1"/>
          </a:solidFill>
          <a:latin typeface="+mn-lt"/>
          <a:cs typeface="+mn-cs"/>
        </a:defRPr>
      </a:lvl4pPr>
      <a:lvl5pPr marL="1600200" indent="-223838" algn="l" rtl="0" eaLnBrk="0" fontAlgn="base" hangingPunct="0">
        <a:spcBef>
          <a:spcPct val="20000"/>
        </a:spcBef>
        <a:spcAft>
          <a:spcPct val="0"/>
        </a:spcAft>
        <a:buClr>
          <a:srgbClr val="0033CC"/>
        </a:buClr>
        <a:buChar char="»"/>
        <a:defRPr sz="2000">
          <a:solidFill>
            <a:schemeClr val="tx1"/>
          </a:solidFill>
          <a:latin typeface="+mn-lt"/>
          <a:cs typeface="+mn-cs"/>
        </a:defRPr>
      </a:lvl5pPr>
      <a:lvl6pPr marL="2057400" indent="-223838" algn="l" rtl="0" eaLnBrk="1" fontAlgn="base" hangingPunct="1">
        <a:spcBef>
          <a:spcPct val="20000"/>
        </a:spcBef>
        <a:spcAft>
          <a:spcPct val="0"/>
        </a:spcAft>
        <a:buClr>
          <a:srgbClr val="0033CC"/>
        </a:buClr>
        <a:buChar char="»"/>
        <a:defRPr sz="2000">
          <a:solidFill>
            <a:schemeClr val="tx1"/>
          </a:solidFill>
          <a:latin typeface="+mn-lt"/>
          <a:cs typeface="+mn-cs"/>
        </a:defRPr>
      </a:lvl6pPr>
      <a:lvl7pPr marL="2514600" indent="-223838" algn="l" rtl="0" eaLnBrk="1" fontAlgn="base" hangingPunct="1">
        <a:spcBef>
          <a:spcPct val="20000"/>
        </a:spcBef>
        <a:spcAft>
          <a:spcPct val="0"/>
        </a:spcAft>
        <a:buClr>
          <a:srgbClr val="0033CC"/>
        </a:buClr>
        <a:buChar char="»"/>
        <a:defRPr sz="2000">
          <a:solidFill>
            <a:schemeClr val="tx1"/>
          </a:solidFill>
          <a:latin typeface="+mn-lt"/>
          <a:cs typeface="+mn-cs"/>
        </a:defRPr>
      </a:lvl7pPr>
      <a:lvl8pPr marL="2971800" indent="-223838" algn="l" rtl="0" eaLnBrk="1" fontAlgn="base" hangingPunct="1">
        <a:spcBef>
          <a:spcPct val="20000"/>
        </a:spcBef>
        <a:spcAft>
          <a:spcPct val="0"/>
        </a:spcAft>
        <a:buClr>
          <a:srgbClr val="0033CC"/>
        </a:buClr>
        <a:buChar char="»"/>
        <a:defRPr sz="2000">
          <a:solidFill>
            <a:schemeClr val="tx1"/>
          </a:solidFill>
          <a:latin typeface="+mn-lt"/>
          <a:cs typeface="+mn-cs"/>
        </a:defRPr>
      </a:lvl8pPr>
      <a:lvl9pPr marL="3429000" indent="-223838" algn="l" rtl="0" eaLnBrk="1" fontAlgn="base" hangingPunct="1">
        <a:spcBef>
          <a:spcPct val="20000"/>
        </a:spcBef>
        <a:spcAft>
          <a:spcPct val="0"/>
        </a:spcAft>
        <a:buClr>
          <a:srgbClr val="0033CC"/>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15"/>
          <p:cNvSpPr>
            <a:spLocks noGrp="1" noChangeArrowheads="1"/>
          </p:cNvSpPr>
          <p:nvPr>
            <p:ph type="title"/>
          </p:nvPr>
        </p:nvSpPr>
        <p:spPr bwMode="auto">
          <a:xfrm>
            <a:off x="414338" y="152400"/>
            <a:ext cx="7734300" cy="80168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75" name="Rectangle 11"/>
          <p:cNvSpPr>
            <a:spLocks noGrp="1" noChangeArrowheads="1"/>
          </p:cNvSpPr>
          <p:nvPr>
            <p:ph type="body" idx="1"/>
          </p:nvPr>
        </p:nvSpPr>
        <p:spPr bwMode="auto">
          <a:xfrm>
            <a:off x="457200" y="1600200"/>
            <a:ext cx="83820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88" name="Rectangle 12"/>
          <p:cNvSpPr>
            <a:spLocks noGrp="1" noChangeArrowheads="1"/>
          </p:cNvSpPr>
          <p:nvPr>
            <p:ph type="dt" sz="half" idx="2"/>
          </p:nvPr>
        </p:nvSpPr>
        <p:spPr bwMode="auto">
          <a:xfrm>
            <a:off x="0" y="6594475"/>
            <a:ext cx="1933575" cy="263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800" b="0">
                <a:latin typeface="+mn-lt"/>
                <a:cs typeface="+mn-cs"/>
              </a:defRPr>
            </a:lvl1pPr>
          </a:lstStyle>
          <a:p>
            <a:pPr fontAlgn="base">
              <a:spcAft>
                <a:spcPct val="0"/>
              </a:spcAft>
              <a:defRPr/>
            </a:pPr>
            <a:fld id="{CF3E2750-70A6-D546-9A18-4A71BD70CAA1}" type="datetime1">
              <a:rPr lang="en-US" smtClean="0">
                <a:solidFill>
                  <a:srgbClr val="000000"/>
                </a:solidFill>
              </a:rPr>
              <a:t>1/28/2020</a:t>
            </a:fld>
            <a:endParaRPr lang="en-US" dirty="0">
              <a:solidFill>
                <a:srgbClr val="000000"/>
              </a:solidFill>
            </a:endParaRPr>
          </a:p>
        </p:txBody>
      </p:sp>
      <p:sp>
        <p:nvSpPr>
          <p:cNvPr id="75790" name="Rectangle 14"/>
          <p:cNvSpPr>
            <a:spLocks noGrp="1" noChangeArrowheads="1"/>
          </p:cNvSpPr>
          <p:nvPr>
            <p:ph type="sldNum" sz="quarter" idx="4"/>
          </p:nvPr>
        </p:nvSpPr>
        <p:spPr bwMode="auto">
          <a:xfrm>
            <a:off x="7210425" y="6594475"/>
            <a:ext cx="1933575" cy="263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800" b="0">
                <a:latin typeface="+mn-lt"/>
                <a:cs typeface="+mn-cs"/>
              </a:defRPr>
            </a:lvl1pPr>
          </a:lstStyle>
          <a:p>
            <a:pPr fontAlgn="base">
              <a:spcAft>
                <a:spcPct val="0"/>
              </a:spcAft>
              <a:defRPr/>
            </a:pPr>
            <a:fld id="{ABBAB80B-196E-4758-AC9A-831BAC26F61E}" type="slidenum">
              <a:rPr lang="en-US">
                <a:solidFill>
                  <a:srgbClr val="000000"/>
                </a:solidFill>
              </a:rPr>
              <a:pPr fontAlgn="base">
                <a:spcAft>
                  <a:spcPct val="0"/>
                </a:spcAft>
                <a:defRPr/>
              </a:pPr>
              <a:t>‹#›</a:t>
            </a:fld>
            <a:endParaRPr lang="en-US" dirty="0">
              <a:solidFill>
                <a:srgbClr val="000000"/>
              </a:solidFill>
            </a:endParaRPr>
          </a:p>
        </p:txBody>
      </p:sp>
      <p:sp>
        <p:nvSpPr>
          <p:cNvPr id="1030" name="Line 32"/>
          <p:cNvSpPr>
            <a:spLocks noChangeShapeType="1"/>
          </p:cNvSpPr>
          <p:nvPr/>
        </p:nvSpPr>
        <p:spPr bwMode="auto">
          <a:xfrm>
            <a:off x="444500" y="919163"/>
            <a:ext cx="8415338" cy="1587"/>
          </a:xfrm>
          <a:prstGeom prst="line">
            <a:avLst/>
          </a:prstGeom>
          <a:noFill/>
          <a:ln w="9525">
            <a:solidFill>
              <a:srgbClr val="0033CC"/>
            </a:solidFill>
            <a:round/>
            <a:headEnd/>
            <a:tailEnd/>
          </a:ln>
        </p:spPr>
        <p:txBody>
          <a:bodyPr/>
          <a:lstStyle/>
          <a:p>
            <a:pPr fontAlgn="base">
              <a:spcBef>
                <a:spcPct val="0"/>
              </a:spcBef>
              <a:spcAft>
                <a:spcPct val="0"/>
              </a:spcAft>
              <a:defRPr/>
            </a:pPr>
            <a:endParaRPr lang="en-US" b="1" dirty="0">
              <a:solidFill>
                <a:srgbClr val="000000"/>
              </a:solidFill>
              <a:latin typeface="Arial" charset="0"/>
            </a:endParaRPr>
          </a:p>
        </p:txBody>
      </p:sp>
      <p:pic>
        <p:nvPicPr>
          <p:cNvPr id="3079" name="Picture 7" descr="EEC-Happle2.gif"/>
          <p:cNvPicPr>
            <a:picLocks noChangeAspect="1"/>
          </p:cNvPicPr>
          <p:nvPr/>
        </p:nvPicPr>
        <p:blipFill>
          <a:blip r:embed="rId17" cstate="print"/>
          <a:srcRect/>
          <a:stretch>
            <a:fillRect/>
          </a:stretch>
        </p:blipFill>
        <p:spPr bwMode="auto">
          <a:xfrm>
            <a:off x="8181975" y="182563"/>
            <a:ext cx="660400" cy="655637"/>
          </a:xfrm>
          <a:prstGeom prst="rect">
            <a:avLst/>
          </a:prstGeom>
          <a:noFill/>
          <a:ln w="9525">
            <a:noFill/>
            <a:miter lim="800000"/>
            <a:headEnd/>
            <a:tailEnd/>
          </a:ln>
        </p:spPr>
      </p:pic>
    </p:spTree>
    <p:extLst>
      <p:ext uri="{BB962C8B-B14F-4D97-AF65-F5344CB8AC3E}">
        <p14:creationId xmlns:p14="http://schemas.microsoft.com/office/powerpoint/2010/main" val="15953943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Lst>
  <p:hf hdr="0" ftr="0" dt="0"/>
  <p:txStyles>
    <p:titleStyle>
      <a:lvl1pPr algn="l" rtl="0" eaLnBrk="0" fontAlgn="base" hangingPunct="0">
        <a:spcBef>
          <a:spcPct val="0"/>
        </a:spcBef>
        <a:spcAft>
          <a:spcPct val="0"/>
        </a:spcAft>
        <a:defRPr sz="2400" b="1">
          <a:solidFill>
            <a:srgbClr val="0033CC"/>
          </a:solidFill>
          <a:latin typeface="+mj-lt"/>
          <a:ea typeface="+mj-ea"/>
          <a:cs typeface="+mj-cs"/>
        </a:defRPr>
      </a:lvl1pPr>
      <a:lvl2pPr algn="l" rtl="0" eaLnBrk="0" fontAlgn="base" hangingPunct="0">
        <a:spcBef>
          <a:spcPct val="0"/>
        </a:spcBef>
        <a:spcAft>
          <a:spcPct val="0"/>
        </a:spcAft>
        <a:defRPr sz="2400" b="1">
          <a:solidFill>
            <a:srgbClr val="0033CC"/>
          </a:solidFill>
          <a:latin typeface="Verdana" pitchFamily="34" charset="0"/>
          <a:cs typeface="Arial" charset="0"/>
        </a:defRPr>
      </a:lvl2pPr>
      <a:lvl3pPr algn="l" rtl="0" eaLnBrk="0" fontAlgn="base" hangingPunct="0">
        <a:spcBef>
          <a:spcPct val="0"/>
        </a:spcBef>
        <a:spcAft>
          <a:spcPct val="0"/>
        </a:spcAft>
        <a:defRPr sz="2400" b="1">
          <a:solidFill>
            <a:srgbClr val="0033CC"/>
          </a:solidFill>
          <a:latin typeface="Verdana" pitchFamily="34" charset="0"/>
          <a:cs typeface="Arial" charset="0"/>
        </a:defRPr>
      </a:lvl3pPr>
      <a:lvl4pPr algn="l" rtl="0" eaLnBrk="0" fontAlgn="base" hangingPunct="0">
        <a:spcBef>
          <a:spcPct val="0"/>
        </a:spcBef>
        <a:spcAft>
          <a:spcPct val="0"/>
        </a:spcAft>
        <a:defRPr sz="2400" b="1">
          <a:solidFill>
            <a:srgbClr val="0033CC"/>
          </a:solidFill>
          <a:latin typeface="Verdana" pitchFamily="34" charset="0"/>
          <a:cs typeface="Arial" charset="0"/>
        </a:defRPr>
      </a:lvl4pPr>
      <a:lvl5pPr algn="l" rtl="0" eaLnBrk="0" fontAlgn="base" hangingPunct="0">
        <a:spcBef>
          <a:spcPct val="0"/>
        </a:spcBef>
        <a:spcAft>
          <a:spcPct val="0"/>
        </a:spcAft>
        <a:defRPr sz="2400" b="1">
          <a:solidFill>
            <a:srgbClr val="0033CC"/>
          </a:solidFill>
          <a:latin typeface="Verdana" pitchFamily="34" charset="0"/>
          <a:cs typeface="Arial" charset="0"/>
        </a:defRPr>
      </a:lvl5pPr>
      <a:lvl6pPr marL="457200" algn="l" rtl="0" eaLnBrk="1" fontAlgn="base" hangingPunct="1">
        <a:spcBef>
          <a:spcPct val="0"/>
        </a:spcBef>
        <a:spcAft>
          <a:spcPct val="0"/>
        </a:spcAft>
        <a:defRPr sz="2400" b="1">
          <a:solidFill>
            <a:srgbClr val="0033CC"/>
          </a:solidFill>
          <a:latin typeface="Verdana" pitchFamily="34" charset="0"/>
          <a:cs typeface="Arial" charset="0"/>
        </a:defRPr>
      </a:lvl6pPr>
      <a:lvl7pPr marL="914400" algn="l" rtl="0" eaLnBrk="1" fontAlgn="base" hangingPunct="1">
        <a:spcBef>
          <a:spcPct val="0"/>
        </a:spcBef>
        <a:spcAft>
          <a:spcPct val="0"/>
        </a:spcAft>
        <a:defRPr sz="2400" b="1">
          <a:solidFill>
            <a:srgbClr val="0033CC"/>
          </a:solidFill>
          <a:latin typeface="Verdana" pitchFamily="34" charset="0"/>
          <a:cs typeface="Arial" charset="0"/>
        </a:defRPr>
      </a:lvl7pPr>
      <a:lvl8pPr marL="1371600" algn="l" rtl="0" eaLnBrk="1" fontAlgn="base" hangingPunct="1">
        <a:spcBef>
          <a:spcPct val="0"/>
        </a:spcBef>
        <a:spcAft>
          <a:spcPct val="0"/>
        </a:spcAft>
        <a:defRPr sz="2400" b="1">
          <a:solidFill>
            <a:srgbClr val="0033CC"/>
          </a:solidFill>
          <a:latin typeface="Verdana" pitchFamily="34" charset="0"/>
          <a:cs typeface="Arial" charset="0"/>
        </a:defRPr>
      </a:lvl8pPr>
      <a:lvl9pPr marL="1828800" algn="l" rtl="0" eaLnBrk="1" fontAlgn="base" hangingPunct="1">
        <a:spcBef>
          <a:spcPct val="0"/>
        </a:spcBef>
        <a:spcAft>
          <a:spcPct val="0"/>
        </a:spcAft>
        <a:defRPr sz="2400" b="1">
          <a:solidFill>
            <a:srgbClr val="0033CC"/>
          </a:solidFill>
          <a:latin typeface="Verdana" pitchFamily="34" charset="0"/>
          <a:cs typeface="Arial" charset="0"/>
        </a:defRPr>
      </a:lvl9pPr>
    </p:titleStyle>
    <p:bodyStyle>
      <a:lvl1pPr marL="228600" indent="-228600" algn="l" rtl="0" eaLnBrk="0" fontAlgn="base" hangingPunct="0">
        <a:spcBef>
          <a:spcPct val="100000"/>
        </a:spcBef>
        <a:spcAft>
          <a:spcPct val="0"/>
        </a:spcAft>
        <a:buClr>
          <a:srgbClr val="0033CC"/>
        </a:buClr>
        <a:buChar char="•"/>
        <a:defRPr sz="2400" b="1">
          <a:solidFill>
            <a:schemeClr val="tx1"/>
          </a:solidFill>
          <a:latin typeface="+mn-lt"/>
          <a:ea typeface="+mn-ea"/>
          <a:cs typeface="+mn-cs"/>
        </a:defRPr>
      </a:lvl1pPr>
      <a:lvl2pPr marL="576263" indent="-233363" algn="l" rtl="0" eaLnBrk="0" fontAlgn="base" hangingPunct="0">
        <a:spcBef>
          <a:spcPct val="20000"/>
        </a:spcBef>
        <a:spcAft>
          <a:spcPct val="0"/>
        </a:spcAft>
        <a:buClr>
          <a:srgbClr val="0033CC"/>
        </a:buClr>
        <a:buFont typeface="Arial" charset="0"/>
        <a:buChar char="–"/>
        <a:defRPr sz="2000">
          <a:solidFill>
            <a:schemeClr val="tx1"/>
          </a:solidFill>
          <a:latin typeface="+mn-lt"/>
          <a:cs typeface="+mn-cs"/>
        </a:defRPr>
      </a:lvl2pPr>
      <a:lvl3pPr marL="914400" indent="-223838" algn="l" rtl="0" eaLnBrk="0" fontAlgn="base" hangingPunct="0">
        <a:spcBef>
          <a:spcPct val="20000"/>
        </a:spcBef>
        <a:spcAft>
          <a:spcPct val="0"/>
        </a:spcAft>
        <a:buClr>
          <a:srgbClr val="0033CC"/>
        </a:buClr>
        <a:buChar char="•"/>
        <a:defRPr sz="2000">
          <a:solidFill>
            <a:schemeClr val="tx1"/>
          </a:solidFill>
          <a:latin typeface="+mn-lt"/>
          <a:cs typeface="+mn-cs"/>
        </a:defRPr>
      </a:lvl3pPr>
      <a:lvl4pPr marL="1262063" indent="-233363" algn="l" rtl="0" eaLnBrk="0" fontAlgn="base" hangingPunct="0">
        <a:spcBef>
          <a:spcPct val="20000"/>
        </a:spcBef>
        <a:spcAft>
          <a:spcPct val="0"/>
        </a:spcAft>
        <a:buClr>
          <a:srgbClr val="0033CC"/>
        </a:buClr>
        <a:buChar char="–"/>
        <a:defRPr sz="2000">
          <a:solidFill>
            <a:schemeClr val="tx1"/>
          </a:solidFill>
          <a:latin typeface="+mn-lt"/>
          <a:cs typeface="+mn-cs"/>
        </a:defRPr>
      </a:lvl4pPr>
      <a:lvl5pPr marL="1600200" indent="-223838" algn="l" rtl="0" eaLnBrk="0" fontAlgn="base" hangingPunct="0">
        <a:spcBef>
          <a:spcPct val="20000"/>
        </a:spcBef>
        <a:spcAft>
          <a:spcPct val="0"/>
        </a:spcAft>
        <a:buClr>
          <a:srgbClr val="0033CC"/>
        </a:buClr>
        <a:buChar char="»"/>
        <a:defRPr sz="2000">
          <a:solidFill>
            <a:schemeClr val="tx1"/>
          </a:solidFill>
          <a:latin typeface="+mn-lt"/>
          <a:cs typeface="+mn-cs"/>
        </a:defRPr>
      </a:lvl5pPr>
      <a:lvl6pPr marL="2057400" indent="-223838" algn="l" rtl="0" eaLnBrk="1" fontAlgn="base" hangingPunct="1">
        <a:spcBef>
          <a:spcPct val="20000"/>
        </a:spcBef>
        <a:spcAft>
          <a:spcPct val="0"/>
        </a:spcAft>
        <a:buClr>
          <a:srgbClr val="0033CC"/>
        </a:buClr>
        <a:buChar char="»"/>
        <a:defRPr sz="2000">
          <a:solidFill>
            <a:schemeClr val="tx1"/>
          </a:solidFill>
          <a:latin typeface="+mn-lt"/>
          <a:cs typeface="+mn-cs"/>
        </a:defRPr>
      </a:lvl6pPr>
      <a:lvl7pPr marL="2514600" indent="-223838" algn="l" rtl="0" eaLnBrk="1" fontAlgn="base" hangingPunct="1">
        <a:spcBef>
          <a:spcPct val="20000"/>
        </a:spcBef>
        <a:spcAft>
          <a:spcPct val="0"/>
        </a:spcAft>
        <a:buClr>
          <a:srgbClr val="0033CC"/>
        </a:buClr>
        <a:buChar char="»"/>
        <a:defRPr sz="2000">
          <a:solidFill>
            <a:schemeClr val="tx1"/>
          </a:solidFill>
          <a:latin typeface="+mn-lt"/>
          <a:cs typeface="+mn-cs"/>
        </a:defRPr>
      </a:lvl7pPr>
      <a:lvl8pPr marL="2971800" indent="-223838" algn="l" rtl="0" eaLnBrk="1" fontAlgn="base" hangingPunct="1">
        <a:spcBef>
          <a:spcPct val="20000"/>
        </a:spcBef>
        <a:spcAft>
          <a:spcPct val="0"/>
        </a:spcAft>
        <a:buClr>
          <a:srgbClr val="0033CC"/>
        </a:buClr>
        <a:buChar char="»"/>
        <a:defRPr sz="2000">
          <a:solidFill>
            <a:schemeClr val="tx1"/>
          </a:solidFill>
          <a:latin typeface="+mn-lt"/>
          <a:cs typeface="+mn-cs"/>
        </a:defRPr>
      </a:lvl8pPr>
      <a:lvl9pPr marL="3429000" indent="-223838" algn="l" rtl="0" eaLnBrk="1" fontAlgn="base" hangingPunct="1">
        <a:spcBef>
          <a:spcPct val="20000"/>
        </a:spcBef>
        <a:spcAft>
          <a:spcPct val="0"/>
        </a:spcAft>
        <a:buClr>
          <a:srgbClr val="0033CC"/>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15"/>
          <p:cNvSpPr>
            <a:spLocks noGrp="1" noChangeArrowheads="1"/>
          </p:cNvSpPr>
          <p:nvPr>
            <p:ph type="title"/>
          </p:nvPr>
        </p:nvSpPr>
        <p:spPr bwMode="auto">
          <a:xfrm>
            <a:off x="414338" y="152400"/>
            <a:ext cx="7734300" cy="80168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75" name="Rectangle 11"/>
          <p:cNvSpPr>
            <a:spLocks noGrp="1" noChangeArrowheads="1"/>
          </p:cNvSpPr>
          <p:nvPr>
            <p:ph type="body" idx="1"/>
          </p:nvPr>
        </p:nvSpPr>
        <p:spPr bwMode="auto">
          <a:xfrm>
            <a:off x="457200" y="1600200"/>
            <a:ext cx="83820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88" name="Rectangle 12"/>
          <p:cNvSpPr>
            <a:spLocks noGrp="1" noChangeArrowheads="1"/>
          </p:cNvSpPr>
          <p:nvPr>
            <p:ph type="dt" sz="half" idx="2"/>
          </p:nvPr>
        </p:nvSpPr>
        <p:spPr bwMode="auto">
          <a:xfrm>
            <a:off x="0" y="6594475"/>
            <a:ext cx="1933575" cy="263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800" b="0">
                <a:latin typeface="+mn-lt"/>
                <a:cs typeface="+mn-cs"/>
              </a:defRPr>
            </a:lvl1pPr>
          </a:lstStyle>
          <a:p>
            <a:pPr fontAlgn="base">
              <a:spcAft>
                <a:spcPct val="0"/>
              </a:spcAft>
              <a:defRPr/>
            </a:pPr>
            <a:fld id="{4766EA22-599A-9E4F-9218-F28B80CD1170}" type="datetime1">
              <a:rPr lang="en-US" smtClean="0">
                <a:solidFill>
                  <a:srgbClr val="000000"/>
                </a:solidFill>
              </a:rPr>
              <a:t>1/28/2020</a:t>
            </a:fld>
            <a:endParaRPr lang="en-US" dirty="0">
              <a:solidFill>
                <a:srgbClr val="000000"/>
              </a:solidFill>
            </a:endParaRPr>
          </a:p>
        </p:txBody>
      </p:sp>
      <p:sp>
        <p:nvSpPr>
          <p:cNvPr id="75790" name="Rectangle 14"/>
          <p:cNvSpPr>
            <a:spLocks noGrp="1" noChangeArrowheads="1"/>
          </p:cNvSpPr>
          <p:nvPr>
            <p:ph type="sldNum" sz="quarter" idx="4"/>
          </p:nvPr>
        </p:nvSpPr>
        <p:spPr bwMode="auto">
          <a:xfrm>
            <a:off x="7210425" y="6594475"/>
            <a:ext cx="1933575" cy="263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800" b="0">
                <a:latin typeface="+mn-lt"/>
                <a:cs typeface="+mn-cs"/>
              </a:defRPr>
            </a:lvl1pPr>
          </a:lstStyle>
          <a:p>
            <a:pPr fontAlgn="base">
              <a:spcAft>
                <a:spcPct val="0"/>
              </a:spcAft>
              <a:defRPr/>
            </a:pPr>
            <a:fld id="{ABBAB80B-196E-4758-AC9A-831BAC26F61E}" type="slidenum">
              <a:rPr lang="en-US">
                <a:solidFill>
                  <a:srgbClr val="000000"/>
                </a:solidFill>
              </a:rPr>
              <a:pPr fontAlgn="base">
                <a:spcAft>
                  <a:spcPct val="0"/>
                </a:spcAft>
                <a:defRPr/>
              </a:pPr>
              <a:t>‹#›</a:t>
            </a:fld>
            <a:endParaRPr lang="en-US" dirty="0">
              <a:solidFill>
                <a:srgbClr val="000000"/>
              </a:solidFill>
            </a:endParaRPr>
          </a:p>
        </p:txBody>
      </p:sp>
      <p:sp>
        <p:nvSpPr>
          <p:cNvPr id="1030" name="Line 32"/>
          <p:cNvSpPr>
            <a:spLocks noChangeShapeType="1"/>
          </p:cNvSpPr>
          <p:nvPr/>
        </p:nvSpPr>
        <p:spPr bwMode="auto">
          <a:xfrm>
            <a:off x="444500" y="919163"/>
            <a:ext cx="8415338" cy="1587"/>
          </a:xfrm>
          <a:prstGeom prst="line">
            <a:avLst/>
          </a:prstGeom>
          <a:noFill/>
          <a:ln w="9525">
            <a:solidFill>
              <a:srgbClr val="0033CC"/>
            </a:solidFill>
            <a:round/>
            <a:headEnd/>
            <a:tailEnd/>
          </a:ln>
        </p:spPr>
        <p:txBody>
          <a:bodyPr/>
          <a:lstStyle/>
          <a:p>
            <a:pPr fontAlgn="base">
              <a:spcBef>
                <a:spcPct val="0"/>
              </a:spcBef>
              <a:spcAft>
                <a:spcPct val="0"/>
              </a:spcAft>
              <a:defRPr/>
            </a:pPr>
            <a:endParaRPr lang="en-US" b="1" dirty="0">
              <a:solidFill>
                <a:srgbClr val="000000"/>
              </a:solidFill>
              <a:latin typeface="Arial" charset="0"/>
            </a:endParaRPr>
          </a:p>
        </p:txBody>
      </p:sp>
      <p:pic>
        <p:nvPicPr>
          <p:cNvPr id="3079" name="Picture 7" descr="EEC-Happle2.gif"/>
          <p:cNvPicPr>
            <a:picLocks noChangeAspect="1"/>
          </p:cNvPicPr>
          <p:nvPr/>
        </p:nvPicPr>
        <p:blipFill>
          <a:blip r:embed="rId17" cstate="print"/>
          <a:srcRect/>
          <a:stretch>
            <a:fillRect/>
          </a:stretch>
        </p:blipFill>
        <p:spPr bwMode="auto">
          <a:xfrm>
            <a:off x="8181975" y="182563"/>
            <a:ext cx="660400" cy="655637"/>
          </a:xfrm>
          <a:prstGeom prst="rect">
            <a:avLst/>
          </a:prstGeom>
          <a:noFill/>
          <a:ln w="9525">
            <a:noFill/>
            <a:miter lim="800000"/>
            <a:headEnd/>
            <a:tailEnd/>
          </a:ln>
        </p:spPr>
      </p:pic>
    </p:spTree>
    <p:extLst>
      <p:ext uri="{BB962C8B-B14F-4D97-AF65-F5344CB8AC3E}">
        <p14:creationId xmlns:p14="http://schemas.microsoft.com/office/powerpoint/2010/main" val="223591422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Lst>
  <p:hf hdr="0" ftr="0" dt="0"/>
  <p:txStyles>
    <p:titleStyle>
      <a:lvl1pPr algn="l" rtl="0" eaLnBrk="0" fontAlgn="base" hangingPunct="0">
        <a:spcBef>
          <a:spcPct val="0"/>
        </a:spcBef>
        <a:spcAft>
          <a:spcPct val="0"/>
        </a:spcAft>
        <a:defRPr sz="2400" b="1">
          <a:solidFill>
            <a:srgbClr val="0033CC"/>
          </a:solidFill>
          <a:latin typeface="+mj-lt"/>
          <a:ea typeface="+mj-ea"/>
          <a:cs typeface="+mj-cs"/>
        </a:defRPr>
      </a:lvl1pPr>
      <a:lvl2pPr algn="l" rtl="0" eaLnBrk="0" fontAlgn="base" hangingPunct="0">
        <a:spcBef>
          <a:spcPct val="0"/>
        </a:spcBef>
        <a:spcAft>
          <a:spcPct val="0"/>
        </a:spcAft>
        <a:defRPr sz="2400" b="1">
          <a:solidFill>
            <a:srgbClr val="0033CC"/>
          </a:solidFill>
          <a:latin typeface="Verdana" pitchFamily="34" charset="0"/>
          <a:cs typeface="Arial" charset="0"/>
        </a:defRPr>
      </a:lvl2pPr>
      <a:lvl3pPr algn="l" rtl="0" eaLnBrk="0" fontAlgn="base" hangingPunct="0">
        <a:spcBef>
          <a:spcPct val="0"/>
        </a:spcBef>
        <a:spcAft>
          <a:spcPct val="0"/>
        </a:spcAft>
        <a:defRPr sz="2400" b="1">
          <a:solidFill>
            <a:srgbClr val="0033CC"/>
          </a:solidFill>
          <a:latin typeface="Verdana" pitchFamily="34" charset="0"/>
          <a:cs typeface="Arial" charset="0"/>
        </a:defRPr>
      </a:lvl3pPr>
      <a:lvl4pPr algn="l" rtl="0" eaLnBrk="0" fontAlgn="base" hangingPunct="0">
        <a:spcBef>
          <a:spcPct val="0"/>
        </a:spcBef>
        <a:spcAft>
          <a:spcPct val="0"/>
        </a:spcAft>
        <a:defRPr sz="2400" b="1">
          <a:solidFill>
            <a:srgbClr val="0033CC"/>
          </a:solidFill>
          <a:latin typeface="Verdana" pitchFamily="34" charset="0"/>
          <a:cs typeface="Arial" charset="0"/>
        </a:defRPr>
      </a:lvl4pPr>
      <a:lvl5pPr algn="l" rtl="0" eaLnBrk="0" fontAlgn="base" hangingPunct="0">
        <a:spcBef>
          <a:spcPct val="0"/>
        </a:spcBef>
        <a:spcAft>
          <a:spcPct val="0"/>
        </a:spcAft>
        <a:defRPr sz="2400" b="1">
          <a:solidFill>
            <a:srgbClr val="0033CC"/>
          </a:solidFill>
          <a:latin typeface="Verdana" pitchFamily="34" charset="0"/>
          <a:cs typeface="Arial" charset="0"/>
        </a:defRPr>
      </a:lvl5pPr>
      <a:lvl6pPr marL="457200" algn="l" rtl="0" eaLnBrk="1" fontAlgn="base" hangingPunct="1">
        <a:spcBef>
          <a:spcPct val="0"/>
        </a:spcBef>
        <a:spcAft>
          <a:spcPct val="0"/>
        </a:spcAft>
        <a:defRPr sz="2400" b="1">
          <a:solidFill>
            <a:srgbClr val="0033CC"/>
          </a:solidFill>
          <a:latin typeface="Verdana" pitchFamily="34" charset="0"/>
          <a:cs typeface="Arial" charset="0"/>
        </a:defRPr>
      </a:lvl6pPr>
      <a:lvl7pPr marL="914400" algn="l" rtl="0" eaLnBrk="1" fontAlgn="base" hangingPunct="1">
        <a:spcBef>
          <a:spcPct val="0"/>
        </a:spcBef>
        <a:spcAft>
          <a:spcPct val="0"/>
        </a:spcAft>
        <a:defRPr sz="2400" b="1">
          <a:solidFill>
            <a:srgbClr val="0033CC"/>
          </a:solidFill>
          <a:latin typeface="Verdana" pitchFamily="34" charset="0"/>
          <a:cs typeface="Arial" charset="0"/>
        </a:defRPr>
      </a:lvl7pPr>
      <a:lvl8pPr marL="1371600" algn="l" rtl="0" eaLnBrk="1" fontAlgn="base" hangingPunct="1">
        <a:spcBef>
          <a:spcPct val="0"/>
        </a:spcBef>
        <a:spcAft>
          <a:spcPct val="0"/>
        </a:spcAft>
        <a:defRPr sz="2400" b="1">
          <a:solidFill>
            <a:srgbClr val="0033CC"/>
          </a:solidFill>
          <a:latin typeface="Verdana" pitchFamily="34" charset="0"/>
          <a:cs typeface="Arial" charset="0"/>
        </a:defRPr>
      </a:lvl8pPr>
      <a:lvl9pPr marL="1828800" algn="l" rtl="0" eaLnBrk="1" fontAlgn="base" hangingPunct="1">
        <a:spcBef>
          <a:spcPct val="0"/>
        </a:spcBef>
        <a:spcAft>
          <a:spcPct val="0"/>
        </a:spcAft>
        <a:defRPr sz="2400" b="1">
          <a:solidFill>
            <a:srgbClr val="0033CC"/>
          </a:solidFill>
          <a:latin typeface="Verdana" pitchFamily="34" charset="0"/>
          <a:cs typeface="Arial" charset="0"/>
        </a:defRPr>
      </a:lvl9pPr>
    </p:titleStyle>
    <p:bodyStyle>
      <a:lvl1pPr marL="228600" indent="-228600" algn="l" rtl="0" eaLnBrk="0" fontAlgn="base" hangingPunct="0">
        <a:spcBef>
          <a:spcPct val="100000"/>
        </a:spcBef>
        <a:spcAft>
          <a:spcPct val="0"/>
        </a:spcAft>
        <a:buClr>
          <a:srgbClr val="0033CC"/>
        </a:buClr>
        <a:buChar char="•"/>
        <a:defRPr sz="2400" b="1">
          <a:solidFill>
            <a:schemeClr val="tx1"/>
          </a:solidFill>
          <a:latin typeface="+mn-lt"/>
          <a:ea typeface="+mn-ea"/>
          <a:cs typeface="+mn-cs"/>
        </a:defRPr>
      </a:lvl1pPr>
      <a:lvl2pPr marL="576263" indent="-233363" algn="l" rtl="0" eaLnBrk="0" fontAlgn="base" hangingPunct="0">
        <a:spcBef>
          <a:spcPct val="20000"/>
        </a:spcBef>
        <a:spcAft>
          <a:spcPct val="0"/>
        </a:spcAft>
        <a:buClr>
          <a:srgbClr val="0033CC"/>
        </a:buClr>
        <a:buFont typeface="Arial" charset="0"/>
        <a:buChar char="–"/>
        <a:defRPr sz="2000">
          <a:solidFill>
            <a:schemeClr val="tx1"/>
          </a:solidFill>
          <a:latin typeface="+mn-lt"/>
          <a:cs typeface="+mn-cs"/>
        </a:defRPr>
      </a:lvl2pPr>
      <a:lvl3pPr marL="914400" indent="-223838" algn="l" rtl="0" eaLnBrk="0" fontAlgn="base" hangingPunct="0">
        <a:spcBef>
          <a:spcPct val="20000"/>
        </a:spcBef>
        <a:spcAft>
          <a:spcPct val="0"/>
        </a:spcAft>
        <a:buClr>
          <a:srgbClr val="0033CC"/>
        </a:buClr>
        <a:buChar char="•"/>
        <a:defRPr sz="2000">
          <a:solidFill>
            <a:schemeClr val="tx1"/>
          </a:solidFill>
          <a:latin typeface="+mn-lt"/>
          <a:cs typeface="+mn-cs"/>
        </a:defRPr>
      </a:lvl3pPr>
      <a:lvl4pPr marL="1262063" indent="-233363" algn="l" rtl="0" eaLnBrk="0" fontAlgn="base" hangingPunct="0">
        <a:spcBef>
          <a:spcPct val="20000"/>
        </a:spcBef>
        <a:spcAft>
          <a:spcPct val="0"/>
        </a:spcAft>
        <a:buClr>
          <a:srgbClr val="0033CC"/>
        </a:buClr>
        <a:buChar char="–"/>
        <a:defRPr sz="2000">
          <a:solidFill>
            <a:schemeClr val="tx1"/>
          </a:solidFill>
          <a:latin typeface="+mn-lt"/>
          <a:cs typeface="+mn-cs"/>
        </a:defRPr>
      </a:lvl4pPr>
      <a:lvl5pPr marL="1600200" indent="-223838" algn="l" rtl="0" eaLnBrk="0" fontAlgn="base" hangingPunct="0">
        <a:spcBef>
          <a:spcPct val="20000"/>
        </a:spcBef>
        <a:spcAft>
          <a:spcPct val="0"/>
        </a:spcAft>
        <a:buClr>
          <a:srgbClr val="0033CC"/>
        </a:buClr>
        <a:buChar char="»"/>
        <a:defRPr sz="2000">
          <a:solidFill>
            <a:schemeClr val="tx1"/>
          </a:solidFill>
          <a:latin typeface="+mn-lt"/>
          <a:cs typeface="+mn-cs"/>
        </a:defRPr>
      </a:lvl5pPr>
      <a:lvl6pPr marL="2057400" indent="-223838" algn="l" rtl="0" eaLnBrk="1" fontAlgn="base" hangingPunct="1">
        <a:spcBef>
          <a:spcPct val="20000"/>
        </a:spcBef>
        <a:spcAft>
          <a:spcPct val="0"/>
        </a:spcAft>
        <a:buClr>
          <a:srgbClr val="0033CC"/>
        </a:buClr>
        <a:buChar char="»"/>
        <a:defRPr sz="2000">
          <a:solidFill>
            <a:schemeClr val="tx1"/>
          </a:solidFill>
          <a:latin typeface="+mn-lt"/>
          <a:cs typeface="+mn-cs"/>
        </a:defRPr>
      </a:lvl6pPr>
      <a:lvl7pPr marL="2514600" indent="-223838" algn="l" rtl="0" eaLnBrk="1" fontAlgn="base" hangingPunct="1">
        <a:spcBef>
          <a:spcPct val="20000"/>
        </a:spcBef>
        <a:spcAft>
          <a:spcPct val="0"/>
        </a:spcAft>
        <a:buClr>
          <a:srgbClr val="0033CC"/>
        </a:buClr>
        <a:buChar char="»"/>
        <a:defRPr sz="2000">
          <a:solidFill>
            <a:schemeClr val="tx1"/>
          </a:solidFill>
          <a:latin typeface="+mn-lt"/>
          <a:cs typeface="+mn-cs"/>
        </a:defRPr>
      </a:lvl7pPr>
      <a:lvl8pPr marL="2971800" indent="-223838" algn="l" rtl="0" eaLnBrk="1" fontAlgn="base" hangingPunct="1">
        <a:spcBef>
          <a:spcPct val="20000"/>
        </a:spcBef>
        <a:spcAft>
          <a:spcPct val="0"/>
        </a:spcAft>
        <a:buClr>
          <a:srgbClr val="0033CC"/>
        </a:buClr>
        <a:buChar char="»"/>
        <a:defRPr sz="2000">
          <a:solidFill>
            <a:schemeClr val="tx1"/>
          </a:solidFill>
          <a:latin typeface="+mn-lt"/>
          <a:cs typeface="+mn-cs"/>
        </a:defRPr>
      </a:lvl8pPr>
      <a:lvl9pPr marL="3429000" indent="-223838" algn="l" rtl="0" eaLnBrk="1" fontAlgn="base" hangingPunct="1">
        <a:spcBef>
          <a:spcPct val="20000"/>
        </a:spcBef>
        <a:spcAft>
          <a:spcPct val="0"/>
        </a:spcAft>
        <a:buClr>
          <a:srgbClr val="0033CC"/>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15"/>
          <p:cNvSpPr>
            <a:spLocks noGrp="1" noChangeArrowheads="1"/>
          </p:cNvSpPr>
          <p:nvPr>
            <p:ph type="title"/>
          </p:nvPr>
        </p:nvSpPr>
        <p:spPr bwMode="auto">
          <a:xfrm>
            <a:off x="414338" y="152400"/>
            <a:ext cx="7734300" cy="80168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75" name="Rectangle 11"/>
          <p:cNvSpPr>
            <a:spLocks noGrp="1" noChangeArrowheads="1"/>
          </p:cNvSpPr>
          <p:nvPr>
            <p:ph type="body" idx="1"/>
          </p:nvPr>
        </p:nvSpPr>
        <p:spPr bwMode="auto">
          <a:xfrm>
            <a:off x="457200" y="1600200"/>
            <a:ext cx="83820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88" name="Rectangle 12"/>
          <p:cNvSpPr>
            <a:spLocks noGrp="1" noChangeArrowheads="1"/>
          </p:cNvSpPr>
          <p:nvPr>
            <p:ph type="dt" sz="half" idx="2"/>
          </p:nvPr>
        </p:nvSpPr>
        <p:spPr bwMode="auto">
          <a:xfrm>
            <a:off x="0" y="6594475"/>
            <a:ext cx="1933575" cy="263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800" b="0">
                <a:latin typeface="+mn-lt"/>
                <a:cs typeface="+mn-cs"/>
              </a:defRPr>
            </a:lvl1pPr>
          </a:lstStyle>
          <a:p>
            <a:pPr fontAlgn="base">
              <a:spcAft>
                <a:spcPct val="0"/>
              </a:spcAft>
              <a:defRPr/>
            </a:pPr>
            <a:fld id="{9AAF82EB-FAE8-B147-9B6E-5414CE18B989}" type="datetime1">
              <a:rPr lang="en-US" smtClean="0">
                <a:solidFill>
                  <a:srgbClr val="000000"/>
                </a:solidFill>
              </a:rPr>
              <a:t>1/28/2020</a:t>
            </a:fld>
            <a:endParaRPr lang="en-US" dirty="0">
              <a:solidFill>
                <a:srgbClr val="000000"/>
              </a:solidFill>
            </a:endParaRPr>
          </a:p>
        </p:txBody>
      </p:sp>
      <p:sp>
        <p:nvSpPr>
          <p:cNvPr id="75790" name="Rectangle 14"/>
          <p:cNvSpPr>
            <a:spLocks noGrp="1" noChangeArrowheads="1"/>
          </p:cNvSpPr>
          <p:nvPr>
            <p:ph type="sldNum" sz="quarter" idx="4"/>
          </p:nvPr>
        </p:nvSpPr>
        <p:spPr bwMode="auto">
          <a:xfrm>
            <a:off x="7210425" y="6594475"/>
            <a:ext cx="1933575" cy="263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800" b="0">
                <a:latin typeface="+mn-lt"/>
                <a:cs typeface="+mn-cs"/>
              </a:defRPr>
            </a:lvl1pPr>
          </a:lstStyle>
          <a:p>
            <a:pPr fontAlgn="base">
              <a:spcAft>
                <a:spcPct val="0"/>
              </a:spcAft>
              <a:defRPr/>
            </a:pPr>
            <a:fld id="{ABBAB80B-196E-4758-AC9A-831BAC26F61E}" type="slidenum">
              <a:rPr lang="en-US">
                <a:solidFill>
                  <a:srgbClr val="000000"/>
                </a:solidFill>
              </a:rPr>
              <a:pPr fontAlgn="base">
                <a:spcAft>
                  <a:spcPct val="0"/>
                </a:spcAft>
                <a:defRPr/>
              </a:pPr>
              <a:t>‹#›</a:t>
            </a:fld>
            <a:endParaRPr lang="en-US" dirty="0">
              <a:solidFill>
                <a:srgbClr val="000000"/>
              </a:solidFill>
            </a:endParaRPr>
          </a:p>
        </p:txBody>
      </p:sp>
      <p:sp>
        <p:nvSpPr>
          <p:cNvPr id="1030" name="Line 32"/>
          <p:cNvSpPr>
            <a:spLocks noChangeShapeType="1"/>
          </p:cNvSpPr>
          <p:nvPr/>
        </p:nvSpPr>
        <p:spPr bwMode="auto">
          <a:xfrm>
            <a:off x="444500" y="919163"/>
            <a:ext cx="8415338" cy="1587"/>
          </a:xfrm>
          <a:prstGeom prst="line">
            <a:avLst/>
          </a:prstGeom>
          <a:noFill/>
          <a:ln w="9525">
            <a:solidFill>
              <a:srgbClr val="0033CC"/>
            </a:solidFill>
            <a:round/>
            <a:headEnd/>
            <a:tailEnd/>
          </a:ln>
        </p:spPr>
        <p:txBody>
          <a:bodyPr/>
          <a:lstStyle/>
          <a:p>
            <a:pPr fontAlgn="base">
              <a:spcBef>
                <a:spcPct val="0"/>
              </a:spcBef>
              <a:spcAft>
                <a:spcPct val="0"/>
              </a:spcAft>
              <a:defRPr/>
            </a:pPr>
            <a:endParaRPr lang="en-US" b="1" dirty="0">
              <a:solidFill>
                <a:srgbClr val="000000"/>
              </a:solidFill>
              <a:latin typeface="Arial" charset="0"/>
            </a:endParaRPr>
          </a:p>
        </p:txBody>
      </p:sp>
      <p:pic>
        <p:nvPicPr>
          <p:cNvPr id="3079" name="Picture 7" descr="EEC-Happle2.gif"/>
          <p:cNvPicPr>
            <a:picLocks noChangeAspect="1"/>
          </p:cNvPicPr>
          <p:nvPr/>
        </p:nvPicPr>
        <p:blipFill>
          <a:blip r:embed="rId17" cstate="print"/>
          <a:srcRect/>
          <a:stretch>
            <a:fillRect/>
          </a:stretch>
        </p:blipFill>
        <p:spPr bwMode="auto">
          <a:xfrm>
            <a:off x="8181975" y="182563"/>
            <a:ext cx="660400" cy="655637"/>
          </a:xfrm>
          <a:prstGeom prst="rect">
            <a:avLst/>
          </a:prstGeom>
          <a:noFill/>
          <a:ln w="9525">
            <a:noFill/>
            <a:miter lim="800000"/>
            <a:headEnd/>
            <a:tailEnd/>
          </a:ln>
        </p:spPr>
      </p:pic>
    </p:spTree>
    <p:extLst>
      <p:ext uri="{BB962C8B-B14F-4D97-AF65-F5344CB8AC3E}">
        <p14:creationId xmlns:p14="http://schemas.microsoft.com/office/powerpoint/2010/main" val="3027274665"/>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Lst>
  <p:hf hdr="0" ftr="0" dt="0"/>
  <p:txStyles>
    <p:titleStyle>
      <a:lvl1pPr algn="l" rtl="0" eaLnBrk="0" fontAlgn="base" hangingPunct="0">
        <a:spcBef>
          <a:spcPct val="0"/>
        </a:spcBef>
        <a:spcAft>
          <a:spcPct val="0"/>
        </a:spcAft>
        <a:defRPr sz="2400" b="1">
          <a:solidFill>
            <a:srgbClr val="0033CC"/>
          </a:solidFill>
          <a:latin typeface="+mj-lt"/>
          <a:ea typeface="+mj-ea"/>
          <a:cs typeface="+mj-cs"/>
        </a:defRPr>
      </a:lvl1pPr>
      <a:lvl2pPr algn="l" rtl="0" eaLnBrk="0" fontAlgn="base" hangingPunct="0">
        <a:spcBef>
          <a:spcPct val="0"/>
        </a:spcBef>
        <a:spcAft>
          <a:spcPct val="0"/>
        </a:spcAft>
        <a:defRPr sz="2400" b="1">
          <a:solidFill>
            <a:srgbClr val="0033CC"/>
          </a:solidFill>
          <a:latin typeface="Verdana" pitchFamily="34" charset="0"/>
          <a:cs typeface="Arial" charset="0"/>
        </a:defRPr>
      </a:lvl2pPr>
      <a:lvl3pPr algn="l" rtl="0" eaLnBrk="0" fontAlgn="base" hangingPunct="0">
        <a:spcBef>
          <a:spcPct val="0"/>
        </a:spcBef>
        <a:spcAft>
          <a:spcPct val="0"/>
        </a:spcAft>
        <a:defRPr sz="2400" b="1">
          <a:solidFill>
            <a:srgbClr val="0033CC"/>
          </a:solidFill>
          <a:latin typeface="Verdana" pitchFamily="34" charset="0"/>
          <a:cs typeface="Arial" charset="0"/>
        </a:defRPr>
      </a:lvl3pPr>
      <a:lvl4pPr algn="l" rtl="0" eaLnBrk="0" fontAlgn="base" hangingPunct="0">
        <a:spcBef>
          <a:spcPct val="0"/>
        </a:spcBef>
        <a:spcAft>
          <a:spcPct val="0"/>
        </a:spcAft>
        <a:defRPr sz="2400" b="1">
          <a:solidFill>
            <a:srgbClr val="0033CC"/>
          </a:solidFill>
          <a:latin typeface="Verdana" pitchFamily="34" charset="0"/>
          <a:cs typeface="Arial" charset="0"/>
        </a:defRPr>
      </a:lvl4pPr>
      <a:lvl5pPr algn="l" rtl="0" eaLnBrk="0" fontAlgn="base" hangingPunct="0">
        <a:spcBef>
          <a:spcPct val="0"/>
        </a:spcBef>
        <a:spcAft>
          <a:spcPct val="0"/>
        </a:spcAft>
        <a:defRPr sz="2400" b="1">
          <a:solidFill>
            <a:srgbClr val="0033CC"/>
          </a:solidFill>
          <a:latin typeface="Verdana" pitchFamily="34" charset="0"/>
          <a:cs typeface="Arial" charset="0"/>
        </a:defRPr>
      </a:lvl5pPr>
      <a:lvl6pPr marL="457200" algn="l" rtl="0" eaLnBrk="1" fontAlgn="base" hangingPunct="1">
        <a:spcBef>
          <a:spcPct val="0"/>
        </a:spcBef>
        <a:spcAft>
          <a:spcPct val="0"/>
        </a:spcAft>
        <a:defRPr sz="2400" b="1">
          <a:solidFill>
            <a:srgbClr val="0033CC"/>
          </a:solidFill>
          <a:latin typeface="Verdana" pitchFamily="34" charset="0"/>
          <a:cs typeface="Arial" charset="0"/>
        </a:defRPr>
      </a:lvl6pPr>
      <a:lvl7pPr marL="914400" algn="l" rtl="0" eaLnBrk="1" fontAlgn="base" hangingPunct="1">
        <a:spcBef>
          <a:spcPct val="0"/>
        </a:spcBef>
        <a:spcAft>
          <a:spcPct val="0"/>
        </a:spcAft>
        <a:defRPr sz="2400" b="1">
          <a:solidFill>
            <a:srgbClr val="0033CC"/>
          </a:solidFill>
          <a:latin typeface="Verdana" pitchFamily="34" charset="0"/>
          <a:cs typeface="Arial" charset="0"/>
        </a:defRPr>
      </a:lvl7pPr>
      <a:lvl8pPr marL="1371600" algn="l" rtl="0" eaLnBrk="1" fontAlgn="base" hangingPunct="1">
        <a:spcBef>
          <a:spcPct val="0"/>
        </a:spcBef>
        <a:spcAft>
          <a:spcPct val="0"/>
        </a:spcAft>
        <a:defRPr sz="2400" b="1">
          <a:solidFill>
            <a:srgbClr val="0033CC"/>
          </a:solidFill>
          <a:latin typeface="Verdana" pitchFamily="34" charset="0"/>
          <a:cs typeface="Arial" charset="0"/>
        </a:defRPr>
      </a:lvl8pPr>
      <a:lvl9pPr marL="1828800" algn="l" rtl="0" eaLnBrk="1" fontAlgn="base" hangingPunct="1">
        <a:spcBef>
          <a:spcPct val="0"/>
        </a:spcBef>
        <a:spcAft>
          <a:spcPct val="0"/>
        </a:spcAft>
        <a:defRPr sz="2400" b="1">
          <a:solidFill>
            <a:srgbClr val="0033CC"/>
          </a:solidFill>
          <a:latin typeface="Verdana" pitchFamily="34" charset="0"/>
          <a:cs typeface="Arial" charset="0"/>
        </a:defRPr>
      </a:lvl9pPr>
    </p:titleStyle>
    <p:bodyStyle>
      <a:lvl1pPr marL="228600" indent="-228600" algn="l" rtl="0" eaLnBrk="0" fontAlgn="base" hangingPunct="0">
        <a:spcBef>
          <a:spcPct val="100000"/>
        </a:spcBef>
        <a:spcAft>
          <a:spcPct val="0"/>
        </a:spcAft>
        <a:buClr>
          <a:srgbClr val="0033CC"/>
        </a:buClr>
        <a:buChar char="•"/>
        <a:defRPr sz="2400" b="1">
          <a:solidFill>
            <a:schemeClr val="tx1"/>
          </a:solidFill>
          <a:latin typeface="+mn-lt"/>
          <a:ea typeface="+mn-ea"/>
          <a:cs typeface="+mn-cs"/>
        </a:defRPr>
      </a:lvl1pPr>
      <a:lvl2pPr marL="576263" indent="-233363" algn="l" rtl="0" eaLnBrk="0" fontAlgn="base" hangingPunct="0">
        <a:spcBef>
          <a:spcPct val="20000"/>
        </a:spcBef>
        <a:spcAft>
          <a:spcPct val="0"/>
        </a:spcAft>
        <a:buClr>
          <a:srgbClr val="0033CC"/>
        </a:buClr>
        <a:buFont typeface="Arial" charset="0"/>
        <a:buChar char="–"/>
        <a:defRPr sz="2000">
          <a:solidFill>
            <a:schemeClr val="tx1"/>
          </a:solidFill>
          <a:latin typeface="+mn-lt"/>
          <a:cs typeface="+mn-cs"/>
        </a:defRPr>
      </a:lvl2pPr>
      <a:lvl3pPr marL="914400" indent="-223838" algn="l" rtl="0" eaLnBrk="0" fontAlgn="base" hangingPunct="0">
        <a:spcBef>
          <a:spcPct val="20000"/>
        </a:spcBef>
        <a:spcAft>
          <a:spcPct val="0"/>
        </a:spcAft>
        <a:buClr>
          <a:srgbClr val="0033CC"/>
        </a:buClr>
        <a:buChar char="•"/>
        <a:defRPr sz="2000">
          <a:solidFill>
            <a:schemeClr val="tx1"/>
          </a:solidFill>
          <a:latin typeface="+mn-lt"/>
          <a:cs typeface="+mn-cs"/>
        </a:defRPr>
      </a:lvl3pPr>
      <a:lvl4pPr marL="1262063" indent="-233363" algn="l" rtl="0" eaLnBrk="0" fontAlgn="base" hangingPunct="0">
        <a:spcBef>
          <a:spcPct val="20000"/>
        </a:spcBef>
        <a:spcAft>
          <a:spcPct val="0"/>
        </a:spcAft>
        <a:buClr>
          <a:srgbClr val="0033CC"/>
        </a:buClr>
        <a:buChar char="–"/>
        <a:defRPr sz="2000">
          <a:solidFill>
            <a:schemeClr val="tx1"/>
          </a:solidFill>
          <a:latin typeface="+mn-lt"/>
          <a:cs typeface="+mn-cs"/>
        </a:defRPr>
      </a:lvl4pPr>
      <a:lvl5pPr marL="1600200" indent="-223838" algn="l" rtl="0" eaLnBrk="0" fontAlgn="base" hangingPunct="0">
        <a:spcBef>
          <a:spcPct val="20000"/>
        </a:spcBef>
        <a:spcAft>
          <a:spcPct val="0"/>
        </a:spcAft>
        <a:buClr>
          <a:srgbClr val="0033CC"/>
        </a:buClr>
        <a:buChar char="»"/>
        <a:defRPr sz="2000">
          <a:solidFill>
            <a:schemeClr val="tx1"/>
          </a:solidFill>
          <a:latin typeface="+mn-lt"/>
          <a:cs typeface="+mn-cs"/>
        </a:defRPr>
      </a:lvl5pPr>
      <a:lvl6pPr marL="2057400" indent="-223838" algn="l" rtl="0" eaLnBrk="1" fontAlgn="base" hangingPunct="1">
        <a:spcBef>
          <a:spcPct val="20000"/>
        </a:spcBef>
        <a:spcAft>
          <a:spcPct val="0"/>
        </a:spcAft>
        <a:buClr>
          <a:srgbClr val="0033CC"/>
        </a:buClr>
        <a:buChar char="»"/>
        <a:defRPr sz="2000">
          <a:solidFill>
            <a:schemeClr val="tx1"/>
          </a:solidFill>
          <a:latin typeface="+mn-lt"/>
          <a:cs typeface="+mn-cs"/>
        </a:defRPr>
      </a:lvl6pPr>
      <a:lvl7pPr marL="2514600" indent="-223838" algn="l" rtl="0" eaLnBrk="1" fontAlgn="base" hangingPunct="1">
        <a:spcBef>
          <a:spcPct val="20000"/>
        </a:spcBef>
        <a:spcAft>
          <a:spcPct val="0"/>
        </a:spcAft>
        <a:buClr>
          <a:srgbClr val="0033CC"/>
        </a:buClr>
        <a:buChar char="»"/>
        <a:defRPr sz="2000">
          <a:solidFill>
            <a:schemeClr val="tx1"/>
          </a:solidFill>
          <a:latin typeface="+mn-lt"/>
          <a:cs typeface="+mn-cs"/>
        </a:defRPr>
      </a:lvl7pPr>
      <a:lvl8pPr marL="2971800" indent="-223838" algn="l" rtl="0" eaLnBrk="1" fontAlgn="base" hangingPunct="1">
        <a:spcBef>
          <a:spcPct val="20000"/>
        </a:spcBef>
        <a:spcAft>
          <a:spcPct val="0"/>
        </a:spcAft>
        <a:buClr>
          <a:srgbClr val="0033CC"/>
        </a:buClr>
        <a:buChar char="»"/>
        <a:defRPr sz="2000">
          <a:solidFill>
            <a:schemeClr val="tx1"/>
          </a:solidFill>
          <a:latin typeface="+mn-lt"/>
          <a:cs typeface="+mn-cs"/>
        </a:defRPr>
      </a:lvl8pPr>
      <a:lvl9pPr marL="3429000" indent="-223838" algn="l" rtl="0" eaLnBrk="1" fontAlgn="base" hangingPunct="1">
        <a:spcBef>
          <a:spcPct val="20000"/>
        </a:spcBef>
        <a:spcAft>
          <a:spcPct val="0"/>
        </a:spcAft>
        <a:buClr>
          <a:srgbClr val="0033CC"/>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7.jpeg"/><Relationship Id="rId2" Type="http://schemas.openxmlformats.org/officeDocument/2006/relationships/slideLayout" Target="../slideLayouts/slideLayout4.xml"/><Relationship Id="rId1" Type="http://schemas.openxmlformats.org/officeDocument/2006/relationships/tags" Target="../tags/tag3.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tif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p:nvPr>
        </p:nvSpPr>
        <p:spPr/>
        <p:txBody>
          <a:bodyPr/>
          <a:lstStyle/>
          <a:p>
            <a:pPr eaLnBrk="1" hangingPunct="1"/>
            <a:r>
              <a:rPr lang="en-US" sz="2800" dirty="0">
                <a:solidFill>
                  <a:schemeClr val="accent2">
                    <a:lumMod val="50000"/>
                  </a:schemeClr>
                </a:solidFill>
                <a:latin typeface="+mn-lt"/>
                <a:ea typeface="+mn-ea"/>
                <a:cs typeface="+mn-cs"/>
              </a:rPr>
              <a:t>Strategic Action Planning - Discovery Themes and Emerging Opportunity Areas</a:t>
            </a:r>
            <a:r>
              <a:rPr lang="en-US" dirty="0">
                <a:solidFill>
                  <a:schemeClr val="accent2">
                    <a:lumMod val="50000"/>
                  </a:schemeClr>
                </a:solidFill>
              </a:rPr>
              <a:t/>
            </a:r>
            <a:br>
              <a:rPr lang="en-US" dirty="0">
                <a:solidFill>
                  <a:schemeClr val="accent2">
                    <a:lumMod val="50000"/>
                  </a:schemeClr>
                </a:solidFill>
              </a:rPr>
            </a:br>
            <a:endParaRPr lang="en-US" dirty="0">
              <a:solidFill>
                <a:schemeClr val="accent2">
                  <a:lumMod val="50000"/>
                </a:schemeClr>
              </a:solidFill>
            </a:endParaRPr>
          </a:p>
        </p:txBody>
      </p:sp>
      <p:sp>
        <p:nvSpPr>
          <p:cNvPr id="5123" name="Text Placeholder 3"/>
          <p:cNvSpPr>
            <a:spLocks noGrp="1"/>
          </p:cNvSpPr>
          <p:nvPr>
            <p:ph type="body" sz="quarter" idx="13"/>
          </p:nvPr>
        </p:nvSpPr>
        <p:spPr>
          <a:xfrm>
            <a:off x="2449513" y="3927475"/>
            <a:ext cx="5716587" cy="817563"/>
          </a:xfrm>
        </p:spPr>
        <p:txBody>
          <a:bodyPr/>
          <a:lstStyle/>
          <a:p>
            <a:pPr eaLnBrk="1" hangingPunct="1">
              <a:spcBef>
                <a:spcPct val="0"/>
              </a:spcBef>
            </a:pPr>
            <a:r>
              <a:rPr lang="en-US" sz="1400" i="1" dirty="0"/>
              <a:t>Stakeholder Outreach</a:t>
            </a:r>
          </a:p>
          <a:p>
            <a:pPr eaLnBrk="1" hangingPunct="1">
              <a:spcBef>
                <a:spcPct val="0"/>
              </a:spcBef>
            </a:pPr>
            <a:r>
              <a:rPr lang="en-US" sz="1400" i="1" dirty="0"/>
              <a:t>Winter 2020</a:t>
            </a:r>
            <a:endParaRPr lang="en-US" sz="1400" dirty="0"/>
          </a:p>
          <a:p>
            <a:pPr eaLnBrk="1" hangingPunct="1"/>
            <a:endParaRPr lang="en-US" dirty="0"/>
          </a:p>
        </p:txBody>
      </p:sp>
    </p:spTree>
    <p:custDataLst>
      <p:tags r:id="rId1"/>
    </p:custDataLst>
    <p:extLst>
      <p:ext uri="{BB962C8B-B14F-4D97-AF65-F5344CB8AC3E}">
        <p14:creationId xmlns:p14="http://schemas.microsoft.com/office/powerpoint/2010/main" val="29476561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444500" y="444500"/>
            <a:ext cx="7132638" cy="469900"/>
          </a:xfrm>
        </p:spPr>
        <p:txBody>
          <a:bodyPr anchor="b"/>
          <a:lstStyle/>
          <a:p>
            <a:r>
              <a:rPr lang="en-US" sz="2000" dirty="0">
                <a:solidFill>
                  <a:schemeClr val="accent2">
                    <a:lumMod val="50000"/>
                  </a:schemeClr>
                </a:solidFill>
              </a:rPr>
              <a:t>Emerging Program Strategies – EXAMPLES</a:t>
            </a:r>
          </a:p>
        </p:txBody>
      </p:sp>
      <p:sp>
        <p:nvSpPr>
          <p:cNvPr id="42" name="Slide Number Placeholder 41">
            <a:extLst>
              <a:ext uri="{FF2B5EF4-FFF2-40B4-BE49-F238E27FC236}">
                <a16:creationId xmlns:a16="http://schemas.microsoft.com/office/drawing/2014/main" id="{5F39AE97-63D9-1A41-9CCD-876E1B600C03}"/>
              </a:ext>
            </a:extLst>
          </p:cNvPr>
          <p:cNvSpPr>
            <a:spLocks noGrp="1"/>
          </p:cNvSpPr>
          <p:nvPr>
            <p:ph type="sldNum" sz="quarter" idx="14"/>
          </p:nvPr>
        </p:nvSpPr>
        <p:spPr/>
        <p:txBody>
          <a:bodyPr/>
          <a:lstStyle/>
          <a:p>
            <a:pPr>
              <a:defRPr/>
            </a:pPr>
            <a:fld id="{0A56C0EC-3B98-441E-AA55-70D5E6ACE5C8}" type="slidenum">
              <a:rPr lang="en-US" smtClean="0">
                <a:solidFill>
                  <a:srgbClr val="000000"/>
                </a:solidFill>
              </a:rPr>
              <a:pPr>
                <a:defRPr/>
              </a:pPr>
              <a:t>10</a:t>
            </a:fld>
            <a:endParaRPr lang="en-US" dirty="0">
              <a:solidFill>
                <a:srgbClr val="000000"/>
              </a:solidFill>
            </a:endParaRPr>
          </a:p>
        </p:txBody>
      </p:sp>
      <p:sp>
        <p:nvSpPr>
          <p:cNvPr id="8" name="Freeform 29">
            <a:extLst>
              <a:ext uri="{FF2B5EF4-FFF2-40B4-BE49-F238E27FC236}">
                <a16:creationId xmlns:a16="http://schemas.microsoft.com/office/drawing/2014/main" id="{8AEFA966-6A6B-A04A-9270-1B344186A9D4}"/>
              </a:ext>
            </a:extLst>
          </p:cNvPr>
          <p:cNvSpPr>
            <a:spLocks noEditPoints="1"/>
          </p:cNvSpPr>
          <p:nvPr/>
        </p:nvSpPr>
        <p:spPr bwMode="auto">
          <a:xfrm>
            <a:off x="2911696" y="1569815"/>
            <a:ext cx="702859" cy="488575"/>
          </a:xfrm>
          <a:custGeom>
            <a:avLst/>
            <a:gdLst>
              <a:gd name="T0" fmla="*/ 4460 w 5508"/>
              <a:gd name="T1" fmla="*/ 1184 h 4235"/>
              <a:gd name="T2" fmla="*/ 1048 w 5508"/>
              <a:gd name="T3" fmla="*/ 1184 h 4235"/>
              <a:gd name="T4" fmla="*/ 2884 w 5508"/>
              <a:gd name="T5" fmla="*/ 35 h 4235"/>
              <a:gd name="T6" fmla="*/ 2998 w 5508"/>
              <a:gd name="T7" fmla="*/ 169 h 4235"/>
              <a:gd name="T8" fmla="*/ 4608 w 5508"/>
              <a:gd name="T9" fmla="*/ 304 h 4235"/>
              <a:gd name="T10" fmla="*/ 4775 w 5508"/>
              <a:gd name="T11" fmla="*/ 364 h 4235"/>
              <a:gd name="T12" fmla="*/ 4864 w 5508"/>
              <a:gd name="T13" fmla="*/ 516 h 4235"/>
              <a:gd name="T14" fmla="*/ 4832 w 5508"/>
              <a:gd name="T15" fmla="*/ 695 h 4235"/>
              <a:gd name="T16" fmla="*/ 4698 w 5508"/>
              <a:gd name="T17" fmla="*/ 807 h 4235"/>
              <a:gd name="T18" fmla="*/ 5254 w 5508"/>
              <a:gd name="T19" fmla="*/ 1836 h 4235"/>
              <a:gd name="T20" fmla="*/ 5448 w 5508"/>
              <a:gd name="T21" fmla="*/ 1871 h 4235"/>
              <a:gd name="T22" fmla="*/ 5508 w 5508"/>
              <a:gd name="T23" fmla="*/ 1998 h 4235"/>
              <a:gd name="T24" fmla="*/ 5435 w 5508"/>
              <a:gd name="T25" fmla="*/ 2383 h 4235"/>
              <a:gd name="T26" fmla="*/ 5233 w 5508"/>
              <a:gd name="T27" fmla="*/ 2706 h 4235"/>
              <a:gd name="T28" fmla="*/ 4932 w 5508"/>
              <a:gd name="T29" fmla="*/ 2934 h 4235"/>
              <a:gd name="T30" fmla="*/ 4560 w 5508"/>
              <a:gd name="T31" fmla="*/ 3043 h 4235"/>
              <a:gd name="T32" fmla="*/ 4164 w 5508"/>
              <a:gd name="T33" fmla="*/ 3005 h 4235"/>
              <a:gd name="T34" fmla="*/ 3826 w 5508"/>
              <a:gd name="T35" fmla="*/ 2833 h 4235"/>
              <a:gd name="T36" fmla="*/ 3570 w 5508"/>
              <a:gd name="T37" fmla="*/ 2554 h 4235"/>
              <a:gd name="T38" fmla="*/ 3430 w 5508"/>
              <a:gd name="T39" fmla="*/ 2196 h 4235"/>
              <a:gd name="T40" fmla="*/ 3427 w 5508"/>
              <a:gd name="T41" fmla="*/ 1926 h 4235"/>
              <a:gd name="T42" fmla="*/ 3535 w 5508"/>
              <a:gd name="T43" fmla="*/ 1841 h 4235"/>
              <a:gd name="T44" fmla="*/ 3013 w 5508"/>
              <a:gd name="T45" fmla="*/ 822 h 4235"/>
              <a:gd name="T46" fmla="*/ 3704 w 5508"/>
              <a:gd name="T47" fmla="*/ 3681 h 4235"/>
              <a:gd name="T48" fmla="*/ 3851 w 5508"/>
              <a:gd name="T49" fmla="*/ 3804 h 4235"/>
              <a:gd name="T50" fmla="*/ 3886 w 5508"/>
              <a:gd name="T51" fmla="*/ 4000 h 4235"/>
              <a:gd name="T52" fmla="*/ 3787 w 5508"/>
              <a:gd name="T53" fmla="*/ 4169 h 4235"/>
              <a:gd name="T54" fmla="*/ 3604 w 5508"/>
              <a:gd name="T55" fmla="*/ 4235 h 4235"/>
              <a:gd name="T56" fmla="*/ 1761 w 5508"/>
              <a:gd name="T57" fmla="*/ 4197 h 4235"/>
              <a:gd name="T58" fmla="*/ 1636 w 5508"/>
              <a:gd name="T59" fmla="*/ 4050 h 4235"/>
              <a:gd name="T60" fmla="*/ 1636 w 5508"/>
              <a:gd name="T61" fmla="*/ 3850 h 4235"/>
              <a:gd name="T62" fmla="*/ 1761 w 5508"/>
              <a:gd name="T63" fmla="*/ 3701 h 4235"/>
              <a:gd name="T64" fmla="*/ 2495 w 5508"/>
              <a:gd name="T65" fmla="*/ 3663 h 4235"/>
              <a:gd name="T66" fmla="*/ 1936 w 5508"/>
              <a:gd name="T67" fmla="*/ 1836 h 4235"/>
              <a:gd name="T68" fmla="*/ 2061 w 5508"/>
              <a:gd name="T69" fmla="*/ 1896 h 4235"/>
              <a:gd name="T70" fmla="*/ 2093 w 5508"/>
              <a:gd name="T71" fmla="*/ 2099 h 4235"/>
              <a:gd name="T72" fmla="*/ 1985 w 5508"/>
              <a:gd name="T73" fmla="*/ 2472 h 4235"/>
              <a:gd name="T74" fmla="*/ 1756 w 5508"/>
              <a:gd name="T75" fmla="*/ 2772 h 4235"/>
              <a:gd name="T76" fmla="*/ 1434 w 5508"/>
              <a:gd name="T77" fmla="*/ 2973 h 4235"/>
              <a:gd name="T78" fmla="*/ 1048 w 5508"/>
              <a:gd name="T79" fmla="*/ 3046 h 4235"/>
              <a:gd name="T80" fmla="*/ 663 w 5508"/>
              <a:gd name="T81" fmla="*/ 2973 h 4235"/>
              <a:gd name="T82" fmla="*/ 342 w 5508"/>
              <a:gd name="T83" fmla="*/ 2772 h 4235"/>
              <a:gd name="T84" fmla="*/ 113 w 5508"/>
              <a:gd name="T85" fmla="*/ 2472 h 4235"/>
              <a:gd name="T86" fmla="*/ 5 w 5508"/>
              <a:gd name="T87" fmla="*/ 2099 h 4235"/>
              <a:gd name="T88" fmla="*/ 35 w 5508"/>
              <a:gd name="T89" fmla="*/ 1896 h 4235"/>
              <a:gd name="T90" fmla="*/ 162 w 5508"/>
              <a:gd name="T91" fmla="*/ 1836 h 4235"/>
              <a:gd name="T92" fmla="*/ 853 w 5508"/>
              <a:gd name="T93" fmla="*/ 819 h 4235"/>
              <a:gd name="T94" fmla="*/ 701 w 5508"/>
              <a:gd name="T95" fmla="*/ 730 h 4235"/>
              <a:gd name="T96" fmla="*/ 641 w 5508"/>
              <a:gd name="T97" fmla="*/ 563 h 4235"/>
              <a:gd name="T98" fmla="*/ 701 w 5508"/>
              <a:gd name="T99" fmla="*/ 396 h 4235"/>
              <a:gd name="T100" fmla="*/ 853 w 5508"/>
              <a:gd name="T101" fmla="*/ 308 h 4235"/>
              <a:gd name="T102" fmla="*/ 2499 w 5508"/>
              <a:gd name="T103" fmla="*/ 214 h 4235"/>
              <a:gd name="T104" fmla="*/ 2587 w 5508"/>
              <a:gd name="T105" fmla="*/ 62 h 4235"/>
              <a:gd name="T106" fmla="*/ 2754 w 5508"/>
              <a:gd name="T107" fmla="*/ 0 h 4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08" h="4235">
                <a:moveTo>
                  <a:pt x="4460" y="1184"/>
                </a:moveTo>
                <a:lnTo>
                  <a:pt x="4034" y="1836"/>
                </a:lnTo>
                <a:lnTo>
                  <a:pt x="4884" y="1836"/>
                </a:lnTo>
                <a:lnTo>
                  <a:pt x="4460" y="1184"/>
                </a:lnTo>
                <a:close/>
                <a:moveTo>
                  <a:pt x="1048" y="1184"/>
                </a:moveTo>
                <a:lnTo>
                  <a:pt x="624" y="1836"/>
                </a:lnTo>
                <a:lnTo>
                  <a:pt x="1474" y="1836"/>
                </a:lnTo>
                <a:lnTo>
                  <a:pt x="1048" y="1184"/>
                </a:lnTo>
                <a:close/>
                <a:moveTo>
                  <a:pt x="2754" y="0"/>
                </a:moveTo>
                <a:lnTo>
                  <a:pt x="2801" y="5"/>
                </a:lnTo>
                <a:lnTo>
                  <a:pt x="2844" y="17"/>
                </a:lnTo>
                <a:lnTo>
                  <a:pt x="2884" y="35"/>
                </a:lnTo>
                <a:lnTo>
                  <a:pt x="2921" y="62"/>
                </a:lnTo>
                <a:lnTo>
                  <a:pt x="2953" y="92"/>
                </a:lnTo>
                <a:lnTo>
                  <a:pt x="2978" y="129"/>
                </a:lnTo>
                <a:lnTo>
                  <a:pt x="2998" y="169"/>
                </a:lnTo>
                <a:lnTo>
                  <a:pt x="3009" y="214"/>
                </a:lnTo>
                <a:lnTo>
                  <a:pt x="3013" y="261"/>
                </a:lnTo>
                <a:lnTo>
                  <a:pt x="3013" y="304"/>
                </a:lnTo>
                <a:lnTo>
                  <a:pt x="4608" y="304"/>
                </a:lnTo>
                <a:lnTo>
                  <a:pt x="4655" y="308"/>
                </a:lnTo>
                <a:lnTo>
                  <a:pt x="4698" y="321"/>
                </a:lnTo>
                <a:lnTo>
                  <a:pt x="4739" y="339"/>
                </a:lnTo>
                <a:lnTo>
                  <a:pt x="4775" y="364"/>
                </a:lnTo>
                <a:lnTo>
                  <a:pt x="4807" y="396"/>
                </a:lnTo>
                <a:lnTo>
                  <a:pt x="4832" y="433"/>
                </a:lnTo>
                <a:lnTo>
                  <a:pt x="4850" y="473"/>
                </a:lnTo>
                <a:lnTo>
                  <a:pt x="4864" y="516"/>
                </a:lnTo>
                <a:lnTo>
                  <a:pt x="4867" y="563"/>
                </a:lnTo>
                <a:lnTo>
                  <a:pt x="4864" y="610"/>
                </a:lnTo>
                <a:lnTo>
                  <a:pt x="4850" y="653"/>
                </a:lnTo>
                <a:lnTo>
                  <a:pt x="4832" y="695"/>
                </a:lnTo>
                <a:lnTo>
                  <a:pt x="4807" y="730"/>
                </a:lnTo>
                <a:lnTo>
                  <a:pt x="4775" y="762"/>
                </a:lnTo>
                <a:lnTo>
                  <a:pt x="4739" y="787"/>
                </a:lnTo>
                <a:lnTo>
                  <a:pt x="4698" y="807"/>
                </a:lnTo>
                <a:lnTo>
                  <a:pt x="4655" y="819"/>
                </a:lnTo>
                <a:lnTo>
                  <a:pt x="4608" y="822"/>
                </a:lnTo>
                <a:lnTo>
                  <a:pt x="4595" y="822"/>
                </a:lnTo>
                <a:lnTo>
                  <a:pt x="5254" y="1836"/>
                </a:lnTo>
                <a:lnTo>
                  <a:pt x="5346" y="1836"/>
                </a:lnTo>
                <a:lnTo>
                  <a:pt x="5383" y="1841"/>
                </a:lnTo>
                <a:lnTo>
                  <a:pt x="5418" y="1852"/>
                </a:lnTo>
                <a:lnTo>
                  <a:pt x="5448" y="1871"/>
                </a:lnTo>
                <a:lnTo>
                  <a:pt x="5473" y="1896"/>
                </a:lnTo>
                <a:lnTo>
                  <a:pt x="5491" y="1926"/>
                </a:lnTo>
                <a:lnTo>
                  <a:pt x="5503" y="1961"/>
                </a:lnTo>
                <a:lnTo>
                  <a:pt x="5508" y="1998"/>
                </a:lnTo>
                <a:lnTo>
                  <a:pt x="5503" y="2099"/>
                </a:lnTo>
                <a:lnTo>
                  <a:pt x="5490" y="2196"/>
                </a:lnTo>
                <a:lnTo>
                  <a:pt x="5466" y="2291"/>
                </a:lnTo>
                <a:lnTo>
                  <a:pt x="5435" y="2383"/>
                </a:lnTo>
                <a:lnTo>
                  <a:pt x="5395" y="2472"/>
                </a:lnTo>
                <a:lnTo>
                  <a:pt x="5348" y="2554"/>
                </a:lnTo>
                <a:lnTo>
                  <a:pt x="5294" y="2632"/>
                </a:lnTo>
                <a:lnTo>
                  <a:pt x="5233" y="2706"/>
                </a:lnTo>
                <a:lnTo>
                  <a:pt x="5166" y="2772"/>
                </a:lnTo>
                <a:lnTo>
                  <a:pt x="5094" y="2833"/>
                </a:lnTo>
                <a:lnTo>
                  <a:pt x="5016" y="2888"/>
                </a:lnTo>
                <a:lnTo>
                  <a:pt x="4932" y="2934"/>
                </a:lnTo>
                <a:lnTo>
                  <a:pt x="4845" y="2973"/>
                </a:lnTo>
                <a:lnTo>
                  <a:pt x="4754" y="3005"/>
                </a:lnTo>
                <a:lnTo>
                  <a:pt x="4658" y="3028"/>
                </a:lnTo>
                <a:lnTo>
                  <a:pt x="4560" y="3043"/>
                </a:lnTo>
                <a:lnTo>
                  <a:pt x="4460" y="3046"/>
                </a:lnTo>
                <a:lnTo>
                  <a:pt x="4358" y="3043"/>
                </a:lnTo>
                <a:lnTo>
                  <a:pt x="4260" y="3028"/>
                </a:lnTo>
                <a:lnTo>
                  <a:pt x="4164" y="3005"/>
                </a:lnTo>
                <a:lnTo>
                  <a:pt x="4074" y="2973"/>
                </a:lnTo>
                <a:lnTo>
                  <a:pt x="3986" y="2934"/>
                </a:lnTo>
                <a:lnTo>
                  <a:pt x="3904" y="2888"/>
                </a:lnTo>
                <a:lnTo>
                  <a:pt x="3826" y="2833"/>
                </a:lnTo>
                <a:lnTo>
                  <a:pt x="3752" y="2772"/>
                </a:lnTo>
                <a:lnTo>
                  <a:pt x="3685" y="2706"/>
                </a:lnTo>
                <a:lnTo>
                  <a:pt x="3625" y="2632"/>
                </a:lnTo>
                <a:lnTo>
                  <a:pt x="3570" y="2554"/>
                </a:lnTo>
                <a:lnTo>
                  <a:pt x="3523" y="2472"/>
                </a:lnTo>
                <a:lnTo>
                  <a:pt x="3483" y="2383"/>
                </a:lnTo>
                <a:lnTo>
                  <a:pt x="3452" y="2291"/>
                </a:lnTo>
                <a:lnTo>
                  <a:pt x="3430" y="2196"/>
                </a:lnTo>
                <a:lnTo>
                  <a:pt x="3415" y="2099"/>
                </a:lnTo>
                <a:lnTo>
                  <a:pt x="3410" y="1998"/>
                </a:lnTo>
                <a:lnTo>
                  <a:pt x="3415" y="1961"/>
                </a:lnTo>
                <a:lnTo>
                  <a:pt x="3427" y="1926"/>
                </a:lnTo>
                <a:lnTo>
                  <a:pt x="3447" y="1896"/>
                </a:lnTo>
                <a:lnTo>
                  <a:pt x="3472" y="1871"/>
                </a:lnTo>
                <a:lnTo>
                  <a:pt x="3502" y="1852"/>
                </a:lnTo>
                <a:lnTo>
                  <a:pt x="3535" y="1841"/>
                </a:lnTo>
                <a:lnTo>
                  <a:pt x="3572" y="1836"/>
                </a:lnTo>
                <a:lnTo>
                  <a:pt x="3665" y="1836"/>
                </a:lnTo>
                <a:lnTo>
                  <a:pt x="4325" y="822"/>
                </a:lnTo>
                <a:lnTo>
                  <a:pt x="3013" y="822"/>
                </a:lnTo>
                <a:lnTo>
                  <a:pt x="3013" y="3663"/>
                </a:lnTo>
                <a:lnTo>
                  <a:pt x="3604" y="3663"/>
                </a:lnTo>
                <a:lnTo>
                  <a:pt x="3655" y="3668"/>
                </a:lnTo>
                <a:lnTo>
                  <a:pt x="3704" y="3681"/>
                </a:lnTo>
                <a:lnTo>
                  <a:pt x="3747" y="3701"/>
                </a:lnTo>
                <a:lnTo>
                  <a:pt x="3787" y="3729"/>
                </a:lnTo>
                <a:lnTo>
                  <a:pt x="3822" y="3764"/>
                </a:lnTo>
                <a:lnTo>
                  <a:pt x="3851" y="3804"/>
                </a:lnTo>
                <a:lnTo>
                  <a:pt x="3872" y="3850"/>
                </a:lnTo>
                <a:lnTo>
                  <a:pt x="3886" y="3898"/>
                </a:lnTo>
                <a:lnTo>
                  <a:pt x="3889" y="3950"/>
                </a:lnTo>
                <a:lnTo>
                  <a:pt x="3886" y="4000"/>
                </a:lnTo>
                <a:lnTo>
                  <a:pt x="3872" y="4050"/>
                </a:lnTo>
                <a:lnTo>
                  <a:pt x="3851" y="4093"/>
                </a:lnTo>
                <a:lnTo>
                  <a:pt x="3822" y="4133"/>
                </a:lnTo>
                <a:lnTo>
                  <a:pt x="3787" y="4169"/>
                </a:lnTo>
                <a:lnTo>
                  <a:pt x="3747" y="4197"/>
                </a:lnTo>
                <a:lnTo>
                  <a:pt x="3704" y="4219"/>
                </a:lnTo>
                <a:lnTo>
                  <a:pt x="3655" y="4232"/>
                </a:lnTo>
                <a:lnTo>
                  <a:pt x="3604" y="4235"/>
                </a:lnTo>
                <a:lnTo>
                  <a:pt x="1904" y="4235"/>
                </a:lnTo>
                <a:lnTo>
                  <a:pt x="1853" y="4232"/>
                </a:lnTo>
                <a:lnTo>
                  <a:pt x="1804" y="4219"/>
                </a:lnTo>
                <a:lnTo>
                  <a:pt x="1761" y="4197"/>
                </a:lnTo>
                <a:lnTo>
                  <a:pt x="1721" y="4169"/>
                </a:lnTo>
                <a:lnTo>
                  <a:pt x="1686" y="4133"/>
                </a:lnTo>
                <a:lnTo>
                  <a:pt x="1657" y="4093"/>
                </a:lnTo>
                <a:lnTo>
                  <a:pt x="1636" y="4050"/>
                </a:lnTo>
                <a:lnTo>
                  <a:pt x="1622" y="4000"/>
                </a:lnTo>
                <a:lnTo>
                  <a:pt x="1619" y="3950"/>
                </a:lnTo>
                <a:lnTo>
                  <a:pt x="1622" y="3898"/>
                </a:lnTo>
                <a:lnTo>
                  <a:pt x="1636" y="3850"/>
                </a:lnTo>
                <a:lnTo>
                  <a:pt x="1657" y="3804"/>
                </a:lnTo>
                <a:lnTo>
                  <a:pt x="1686" y="3764"/>
                </a:lnTo>
                <a:lnTo>
                  <a:pt x="1721" y="3729"/>
                </a:lnTo>
                <a:lnTo>
                  <a:pt x="1761" y="3701"/>
                </a:lnTo>
                <a:lnTo>
                  <a:pt x="1804" y="3681"/>
                </a:lnTo>
                <a:lnTo>
                  <a:pt x="1853" y="3668"/>
                </a:lnTo>
                <a:lnTo>
                  <a:pt x="1904" y="3663"/>
                </a:lnTo>
                <a:lnTo>
                  <a:pt x="2495" y="3663"/>
                </a:lnTo>
                <a:lnTo>
                  <a:pt x="2495" y="822"/>
                </a:lnTo>
                <a:lnTo>
                  <a:pt x="1183" y="822"/>
                </a:lnTo>
                <a:lnTo>
                  <a:pt x="1843" y="1836"/>
                </a:lnTo>
                <a:lnTo>
                  <a:pt x="1936" y="1836"/>
                </a:lnTo>
                <a:lnTo>
                  <a:pt x="1973" y="1841"/>
                </a:lnTo>
                <a:lnTo>
                  <a:pt x="2006" y="1852"/>
                </a:lnTo>
                <a:lnTo>
                  <a:pt x="2036" y="1871"/>
                </a:lnTo>
                <a:lnTo>
                  <a:pt x="2061" y="1896"/>
                </a:lnTo>
                <a:lnTo>
                  <a:pt x="2081" y="1926"/>
                </a:lnTo>
                <a:lnTo>
                  <a:pt x="2093" y="1961"/>
                </a:lnTo>
                <a:lnTo>
                  <a:pt x="2098" y="1998"/>
                </a:lnTo>
                <a:lnTo>
                  <a:pt x="2093" y="2099"/>
                </a:lnTo>
                <a:lnTo>
                  <a:pt x="2078" y="2196"/>
                </a:lnTo>
                <a:lnTo>
                  <a:pt x="2056" y="2291"/>
                </a:lnTo>
                <a:lnTo>
                  <a:pt x="2025" y="2383"/>
                </a:lnTo>
                <a:lnTo>
                  <a:pt x="1985" y="2472"/>
                </a:lnTo>
                <a:lnTo>
                  <a:pt x="1938" y="2554"/>
                </a:lnTo>
                <a:lnTo>
                  <a:pt x="1883" y="2632"/>
                </a:lnTo>
                <a:lnTo>
                  <a:pt x="1823" y="2706"/>
                </a:lnTo>
                <a:lnTo>
                  <a:pt x="1756" y="2772"/>
                </a:lnTo>
                <a:lnTo>
                  <a:pt x="1682" y="2833"/>
                </a:lnTo>
                <a:lnTo>
                  <a:pt x="1604" y="2888"/>
                </a:lnTo>
                <a:lnTo>
                  <a:pt x="1522" y="2934"/>
                </a:lnTo>
                <a:lnTo>
                  <a:pt x="1434" y="2973"/>
                </a:lnTo>
                <a:lnTo>
                  <a:pt x="1344" y="3005"/>
                </a:lnTo>
                <a:lnTo>
                  <a:pt x="1248" y="3028"/>
                </a:lnTo>
                <a:lnTo>
                  <a:pt x="1150" y="3043"/>
                </a:lnTo>
                <a:lnTo>
                  <a:pt x="1048" y="3046"/>
                </a:lnTo>
                <a:lnTo>
                  <a:pt x="948" y="3043"/>
                </a:lnTo>
                <a:lnTo>
                  <a:pt x="850" y="3028"/>
                </a:lnTo>
                <a:lnTo>
                  <a:pt x="754" y="3005"/>
                </a:lnTo>
                <a:lnTo>
                  <a:pt x="663" y="2973"/>
                </a:lnTo>
                <a:lnTo>
                  <a:pt x="576" y="2934"/>
                </a:lnTo>
                <a:lnTo>
                  <a:pt x="492" y="2888"/>
                </a:lnTo>
                <a:lnTo>
                  <a:pt x="414" y="2833"/>
                </a:lnTo>
                <a:lnTo>
                  <a:pt x="342" y="2772"/>
                </a:lnTo>
                <a:lnTo>
                  <a:pt x="275" y="2706"/>
                </a:lnTo>
                <a:lnTo>
                  <a:pt x="214" y="2632"/>
                </a:lnTo>
                <a:lnTo>
                  <a:pt x="160" y="2554"/>
                </a:lnTo>
                <a:lnTo>
                  <a:pt x="113" y="2472"/>
                </a:lnTo>
                <a:lnTo>
                  <a:pt x="73" y="2383"/>
                </a:lnTo>
                <a:lnTo>
                  <a:pt x="42" y="2291"/>
                </a:lnTo>
                <a:lnTo>
                  <a:pt x="18" y="2196"/>
                </a:lnTo>
                <a:lnTo>
                  <a:pt x="5" y="2099"/>
                </a:lnTo>
                <a:lnTo>
                  <a:pt x="0" y="1998"/>
                </a:lnTo>
                <a:lnTo>
                  <a:pt x="5" y="1961"/>
                </a:lnTo>
                <a:lnTo>
                  <a:pt x="17" y="1926"/>
                </a:lnTo>
                <a:lnTo>
                  <a:pt x="35" y="1896"/>
                </a:lnTo>
                <a:lnTo>
                  <a:pt x="60" y="1871"/>
                </a:lnTo>
                <a:lnTo>
                  <a:pt x="90" y="1852"/>
                </a:lnTo>
                <a:lnTo>
                  <a:pt x="125" y="1841"/>
                </a:lnTo>
                <a:lnTo>
                  <a:pt x="162" y="1836"/>
                </a:lnTo>
                <a:lnTo>
                  <a:pt x="254" y="1836"/>
                </a:lnTo>
                <a:lnTo>
                  <a:pt x="913" y="822"/>
                </a:lnTo>
                <a:lnTo>
                  <a:pt x="900" y="822"/>
                </a:lnTo>
                <a:lnTo>
                  <a:pt x="853" y="819"/>
                </a:lnTo>
                <a:lnTo>
                  <a:pt x="810" y="807"/>
                </a:lnTo>
                <a:lnTo>
                  <a:pt x="769" y="787"/>
                </a:lnTo>
                <a:lnTo>
                  <a:pt x="733" y="762"/>
                </a:lnTo>
                <a:lnTo>
                  <a:pt x="701" y="730"/>
                </a:lnTo>
                <a:lnTo>
                  <a:pt x="676" y="695"/>
                </a:lnTo>
                <a:lnTo>
                  <a:pt x="658" y="653"/>
                </a:lnTo>
                <a:lnTo>
                  <a:pt x="644" y="610"/>
                </a:lnTo>
                <a:lnTo>
                  <a:pt x="641" y="563"/>
                </a:lnTo>
                <a:lnTo>
                  <a:pt x="644" y="516"/>
                </a:lnTo>
                <a:lnTo>
                  <a:pt x="658" y="473"/>
                </a:lnTo>
                <a:lnTo>
                  <a:pt x="676" y="433"/>
                </a:lnTo>
                <a:lnTo>
                  <a:pt x="701" y="396"/>
                </a:lnTo>
                <a:lnTo>
                  <a:pt x="733" y="364"/>
                </a:lnTo>
                <a:lnTo>
                  <a:pt x="769" y="339"/>
                </a:lnTo>
                <a:lnTo>
                  <a:pt x="810" y="321"/>
                </a:lnTo>
                <a:lnTo>
                  <a:pt x="853" y="308"/>
                </a:lnTo>
                <a:lnTo>
                  <a:pt x="900" y="304"/>
                </a:lnTo>
                <a:lnTo>
                  <a:pt x="2495" y="304"/>
                </a:lnTo>
                <a:lnTo>
                  <a:pt x="2495" y="261"/>
                </a:lnTo>
                <a:lnTo>
                  <a:pt x="2499" y="214"/>
                </a:lnTo>
                <a:lnTo>
                  <a:pt x="2510" y="169"/>
                </a:lnTo>
                <a:lnTo>
                  <a:pt x="2530" y="129"/>
                </a:lnTo>
                <a:lnTo>
                  <a:pt x="2555" y="92"/>
                </a:lnTo>
                <a:lnTo>
                  <a:pt x="2587" y="62"/>
                </a:lnTo>
                <a:lnTo>
                  <a:pt x="2624" y="35"/>
                </a:lnTo>
                <a:lnTo>
                  <a:pt x="2664" y="17"/>
                </a:lnTo>
                <a:lnTo>
                  <a:pt x="2707" y="5"/>
                </a:lnTo>
                <a:lnTo>
                  <a:pt x="2754" y="0"/>
                </a:lnTo>
                <a:close/>
              </a:path>
            </a:pathLst>
          </a:custGeom>
          <a:solidFill>
            <a:schemeClr val="bg1"/>
          </a:solidFill>
          <a:ln w="0">
            <a:noFill/>
            <a:prstDash val="solid"/>
            <a:round/>
            <a:headEnd/>
            <a:tailEnd/>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grpSp>
        <p:nvGrpSpPr>
          <p:cNvPr id="18" name="Group 17">
            <a:extLst>
              <a:ext uri="{FF2B5EF4-FFF2-40B4-BE49-F238E27FC236}">
                <a16:creationId xmlns:a16="http://schemas.microsoft.com/office/drawing/2014/main" id="{FA264099-90CD-7A4B-B9DE-53B49A26D9D8}"/>
              </a:ext>
            </a:extLst>
          </p:cNvPr>
          <p:cNvGrpSpPr/>
          <p:nvPr/>
        </p:nvGrpSpPr>
        <p:grpSpPr>
          <a:xfrm>
            <a:off x="2057400" y="1246688"/>
            <a:ext cx="5430456" cy="985793"/>
            <a:chOff x="1614270" y="3142"/>
            <a:chExt cx="5430456" cy="985793"/>
          </a:xfrm>
        </p:grpSpPr>
        <p:sp>
          <p:nvSpPr>
            <p:cNvPr id="19" name="Pentagon 18">
              <a:extLst>
                <a:ext uri="{FF2B5EF4-FFF2-40B4-BE49-F238E27FC236}">
                  <a16:creationId xmlns:a16="http://schemas.microsoft.com/office/drawing/2014/main" id="{71D4C559-40CB-014C-8B54-BB93B8449168}"/>
                </a:ext>
              </a:extLst>
            </p:cNvPr>
            <p:cNvSpPr/>
            <p:nvPr/>
          </p:nvSpPr>
          <p:spPr>
            <a:xfrm rot="10800000">
              <a:off x="1614270" y="3142"/>
              <a:ext cx="5430456" cy="985793"/>
            </a:xfrm>
            <a:prstGeom prst="homePlate">
              <a:avLst/>
            </a:pr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0" name="Pentagon 4">
              <a:extLst>
                <a:ext uri="{FF2B5EF4-FFF2-40B4-BE49-F238E27FC236}">
                  <a16:creationId xmlns:a16="http://schemas.microsoft.com/office/drawing/2014/main" id="{4C35492B-366D-A449-9578-5CCDA4BA2FFF}"/>
                </a:ext>
              </a:extLst>
            </p:cNvPr>
            <p:cNvSpPr txBox="1"/>
            <p:nvPr/>
          </p:nvSpPr>
          <p:spPr>
            <a:xfrm rot="21600000">
              <a:off x="1860718" y="3142"/>
              <a:ext cx="5184008" cy="98579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34708" tIns="45720" rIns="85344" bIns="45720" numCol="1" spcCol="1270" anchor="ctr" anchorCtr="0">
              <a:noAutofit/>
            </a:bodyPr>
            <a:lstStyle/>
            <a:p>
              <a:pPr marL="0" lvl="0" indent="0" algn="r" defTabSz="533400">
                <a:lnSpc>
                  <a:spcPct val="90000"/>
                </a:lnSpc>
                <a:spcBef>
                  <a:spcPct val="0"/>
                </a:spcBef>
                <a:spcAft>
                  <a:spcPct val="35000"/>
                </a:spcAft>
                <a:buNone/>
              </a:pPr>
              <a:r>
                <a:rPr lang="en-US" sz="1200" b="1" kern="1200" dirty="0">
                  <a:solidFill>
                    <a:schemeClr val="tx1"/>
                  </a:solidFill>
                </a:rPr>
                <a:t>SYSTEM: </a:t>
              </a:r>
              <a:r>
                <a:rPr lang="en-US" sz="1200" b="0" kern="1200" dirty="0">
                  <a:solidFill>
                    <a:schemeClr val="tx1"/>
                  </a:solidFill>
                </a:rPr>
                <a:t>The Department and the Board of Early Education and Care will efficiently and effectively steward public investments in early education and care with utmost integrity, transparency and accountability to the people of Massachusetts.</a:t>
              </a:r>
              <a:endParaRPr lang="en-US" sz="1200" kern="1200" dirty="0">
                <a:solidFill>
                  <a:schemeClr val="tx1"/>
                </a:solidFill>
              </a:endParaRPr>
            </a:p>
          </p:txBody>
        </p:sp>
      </p:grpSp>
      <p:sp>
        <p:nvSpPr>
          <p:cNvPr id="16" name="Oval 15">
            <a:extLst>
              <a:ext uri="{FF2B5EF4-FFF2-40B4-BE49-F238E27FC236}">
                <a16:creationId xmlns:a16="http://schemas.microsoft.com/office/drawing/2014/main" id="{2B19D3E5-B533-8D4D-815E-31C95534A26E}"/>
              </a:ext>
            </a:extLst>
          </p:cNvPr>
          <p:cNvSpPr/>
          <p:nvPr/>
        </p:nvSpPr>
        <p:spPr>
          <a:xfrm>
            <a:off x="1524000" y="1215585"/>
            <a:ext cx="1066800" cy="99059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17" name="Freeform 29">
            <a:extLst>
              <a:ext uri="{FF2B5EF4-FFF2-40B4-BE49-F238E27FC236}">
                <a16:creationId xmlns:a16="http://schemas.microsoft.com/office/drawing/2014/main" id="{ED9B0C7B-E6DB-D84D-B42B-9737A4C27DFA}"/>
              </a:ext>
            </a:extLst>
          </p:cNvPr>
          <p:cNvSpPr>
            <a:spLocks noEditPoints="1"/>
          </p:cNvSpPr>
          <p:nvPr/>
        </p:nvSpPr>
        <p:spPr bwMode="auto">
          <a:xfrm>
            <a:off x="1692496" y="1451738"/>
            <a:ext cx="702859" cy="488575"/>
          </a:xfrm>
          <a:custGeom>
            <a:avLst/>
            <a:gdLst>
              <a:gd name="T0" fmla="*/ 4460 w 5508"/>
              <a:gd name="T1" fmla="*/ 1184 h 4235"/>
              <a:gd name="T2" fmla="*/ 1048 w 5508"/>
              <a:gd name="T3" fmla="*/ 1184 h 4235"/>
              <a:gd name="T4" fmla="*/ 2884 w 5508"/>
              <a:gd name="T5" fmla="*/ 35 h 4235"/>
              <a:gd name="T6" fmla="*/ 2998 w 5508"/>
              <a:gd name="T7" fmla="*/ 169 h 4235"/>
              <a:gd name="T8" fmla="*/ 4608 w 5508"/>
              <a:gd name="T9" fmla="*/ 304 h 4235"/>
              <a:gd name="T10" fmla="*/ 4775 w 5508"/>
              <a:gd name="T11" fmla="*/ 364 h 4235"/>
              <a:gd name="T12" fmla="*/ 4864 w 5508"/>
              <a:gd name="T13" fmla="*/ 516 h 4235"/>
              <a:gd name="T14" fmla="*/ 4832 w 5508"/>
              <a:gd name="T15" fmla="*/ 695 h 4235"/>
              <a:gd name="T16" fmla="*/ 4698 w 5508"/>
              <a:gd name="T17" fmla="*/ 807 h 4235"/>
              <a:gd name="T18" fmla="*/ 5254 w 5508"/>
              <a:gd name="T19" fmla="*/ 1836 h 4235"/>
              <a:gd name="T20" fmla="*/ 5448 w 5508"/>
              <a:gd name="T21" fmla="*/ 1871 h 4235"/>
              <a:gd name="T22" fmla="*/ 5508 w 5508"/>
              <a:gd name="T23" fmla="*/ 1998 h 4235"/>
              <a:gd name="T24" fmla="*/ 5435 w 5508"/>
              <a:gd name="T25" fmla="*/ 2383 h 4235"/>
              <a:gd name="T26" fmla="*/ 5233 w 5508"/>
              <a:gd name="T27" fmla="*/ 2706 h 4235"/>
              <a:gd name="T28" fmla="*/ 4932 w 5508"/>
              <a:gd name="T29" fmla="*/ 2934 h 4235"/>
              <a:gd name="T30" fmla="*/ 4560 w 5508"/>
              <a:gd name="T31" fmla="*/ 3043 h 4235"/>
              <a:gd name="T32" fmla="*/ 4164 w 5508"/>
              <a:gd name="T33" fmla="*/ 3005 h 4235"/>
              <a:gd name="T34" fmla="*/ 3826 w 5508"/>
              <a:gd name="T35" fmla="*/ 2833 h 4235"/>
              <a:gd name="T36" fmla="*/ 3570 w 5508"/>
              <a:gd name="T37" fmla="*/ 2554 h 4235"/>
              <a:gd name="T38" fmla="*/ 3430 w 5508"/>
              <a:gd name="T39" fmla="*/ 2196 h 4235"/>
              <a:gd name="T40" fmla="*/ 3427 w 5508"/>
              <a:gd name="T41" fmla="*/ 1926 h 4235"/>
              <a:gd name="T42" fmla="*/ 3535 w 5508"/>
              <a:gd name="T43" fmla="*/ 1841 h 4235"/>
              <a:gd name="T44" fmla="*/ 3013 w 5508"/>
              <a:gd name="T45" fmla="*/ 822 h 4235"/>
              <a:gd name="T46" fmla="*/ 3704 w 5508"/>
              <a:gd name="T47" fmla="*/ 3681 h 4235"/>
              <a:gd name="T48" fmla="*/ 3851 w 5508"/>
              <a:gd name="T49" fmla="*/ 3804 h 4235"/>
              <a:gd name="T50" fmla="*/ 3886 w 5508"/>
              <a:gd name="T51" fmla="*/ 4000 h 4235"/>
              <a:gd name="T52" fmla="*/ 3787 w 5508"/>
              <a:gd name="T53" fmla="*/ 4169 h 4235"/>
              <a:gd name="T54" fmla="*/ 3604 w 5508"/>
              <a:gd name="T55" fmla="*/ 4235 h 4235"/>
              <a:gd name="T56" fmla="*/ 1761 w 5508"/>
              <a:gd name="T57" fmla="*/ 4197 h 4235"/>
              <a:gd name="T58" fmla="*/ 1636 w 5508"/>
              <a:gd name="T59" fmla="*/ 4050 h 4235"/>
              <a:gd name="T60" fmla="*/ 1636 w 5508"/>
              <a:gd name="T61" fmla="*/ 3850 h 4235"/>
              <a:gd name="T62" fmla="*/ 1761 w 5508"/>
              <a:gd name="T63" fmla="*/ 3701 h 4235"/>
              <a:gd name="T64" fmla="*/ 2495 w 5508"/>
              <a:gd name="T65" fmla="*/ 3663 h 4235"/>
              <a:gd name="T66" fmla="*/ 1936 w 5508"/>
              <a:gd name="T67" fmla="*/ 1836 h 4235"/>
              <a:gd name="T68" fmla="*/ 2061 w 5508"/>
              <a:gd name="T69" fmla="*/ 1896 h 4235"/>
              <a:gd name="T70" fmla="*/ 2093 w 5508"/>
              <a:gd name="T71" fmla="*/ 2099 h 4235"/>
              <a:gd name="T72" fmla="*/ 1985 w 5508"/>
              <a:gd name="T73" fmla="*/ 2472 h 4235"/>
              <a:gd name="T74" fmla="*/ 1756 w 5508"/>
              <a:gd name="T75" fmla="*/ 2772 h 4235"/>
              <a:gd name="T76" fmla="*/ 1434 w 5508"/>
              <a:gd name="T77" fmla="*/ 2973 h 4235"/>
              <a:gd name="T78" fmla="*/ 1048 w 5508"/>
              <a:gd name="T79" fmla="*/ 3046 h 4235"/>
              <a:gd name="T80" fmla="*/ 663 w 5508"/>
              <a:gd name="T81" fmla="*/ 2973 h 4235"/>
              <a:gd name="T82" fmla="*/ 342 w 5508"/>
              <a:gd name="T83" fmla="*/ 2772 h 4235"/>
              <a:gd name="T84" fmla="*/ 113 w 5508"/>
              <a:gd name="T85" fmla="*/ 2472 h 4235"/>
              <a:gd name="T86" fmla="*/ 5 w 5508"/>
              <a:gd name="T87" fmla="*/ 2099 h 4235"/>
              <a:gd name="T88" fmla="*/ 35 w 5508"/>
              <a:gd name="T89" fmla="*/ 1896 h 4235"/>
              <a:gd name="T90" fmla="*/ 162 w 5508"/>
              <a:gd name="T91" fmla="*/ 1836 h 4235"/>
              <a:gd name="T92" fmla="*/ 853 w 5508"/>
              <a:gd name="T93" fmla="*/ 819 h 4235"/>
              <a:gd name="T94" fmla="*/ 701 w 5508"/>
              <a:gd name="T95" fmla="*/ 730 h 4235"/>
              <a:gd name="T96" fmla="*/ 641 w 5508"/>
              <a:gd name="T97" fmla="*/ 563 h 4235"/>
              <a:gd name="T98" fmla="*/ 701 w 5508"/>
              <a:gd name="T99" fmla="*/ 396 h 4235"/>
              <a:gd name="T100" fmla="*/ 853 w 5508"/>
              <a:gd name="T101" fmla="*/ 308 h 4235"/>
              <a:gd name="T102" fmla="*/ 2499 w 5508"/>
              <a:gd name="T103" fmla="*/ 214 h 4235"/>
              <a:gd name="T104" fmla="*/ 2587 w 5508"/>
              <a:gd name="T105" fmla="*/ 62 h 4235"/>
              <a:gd name="T106" fmla="*/ 2754 w 5508"/>
              <a:gd name="T107" fmla="*/ 0 h 4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08" h="4235">
                <a:moveTo>
                  <a:pt x="4460" y="1184"/>
                </a:moveTo>
                <a:lnTo>
                  <a:pt x="4034" y="1836"/>
                </a:lnTo>
                <a:lnTo>
                  <a:pt x="4884" y="1836"/>
                </a:lnTo>
                <a:lnTo>
                  <a:pt x="4460" y="1184"/>
                </a:lnTo>
                <a:close/>
                <a:moveTo>
                  <a:pt x="1048" y="1184"/>
                </a:moveTo>
                <a:lnTo>
                  <a:pt x="624" y="1836"/>
                </a:lnTo>
                <a:lnTo>
                  <a:pt x="1474" y="1836"/>
                </a:lnTo>
                <a:lnTo>
                  <a:pt x="1048" y="1184"/>
                </a:lnTo>
                <a:close/>
                <a:moveTo>
                  <a:pt x="2754" y="0"/>
                </a:moveTo>
                <a:lnTo>
                  <a:pt x="2801" y="5"/>
                </a:lnTo>
                <a:lnTo>
                  <a:pt x="2844" y="17"/>
                </a:lnTo>
                <a:lnTo>
                  <a:pt x="2884" y="35"/>
                </a:lnTo>
                <a:lnTo>
                  <a:pt x="2921" y="62"/>
                </a:lnTo>
                <a:lnTo>
                  <a:pt x="2953" y="92"/>
                </a:lnTo>
                <a:lnTo>
                  <a:pt x="2978" y="129"/>
                </a:lnTo>
                <a:lnTo>
                  <a:pt x="2998" y="169"/>
                </a:lnTo>
                <a:lnTo>
                  <a:pt x="3009" y="214"/>
                </a:lnTo>
                <a:lnTo>
                  <a:pt x="3013" y="261"/>
                </a:lnTo>
                <a:lnTo>
                  <a:pt x="3013" y="304"/>
                </a:lnTo>
                <a:lnTo>
                  <a:pt x="4608" y="304"/>
                </a:lnTo>
                <a:lnTo>
                  <a:pt x="4655" y="308"/>
                </a:lnTo>
                <a:lnTo>
                  <a:pt x="4698" y="321"/>
                </a:lnTo>
                <a:lnTo>
                  <a:pt x="4739" y="339"/>
                </a:lnTo>
                <a:lnTo>
                  <a:pt x="4775" y="364"/>
                </a:lnTo>
                <a:lnTo>
                  <a:pt x="4807" y="396"/>
                </a:lnTo>
                <a:lnTo>
                  <a:pt x="4832" y="433"/>
                </a:lnTo>
                <a:lnTo>
                  <a:pt x="4850" y="473"/>
                </a:lnTo>
                <a:lnTo>
                  <a:pt x="4864" y="516"/>
                </a:lnTo>
                <a:lnTo>
                  <a:pt x="4867" y="563"/>
                </a:lnTo>
                <a:lnTo>
                  <a:pt x="4864" y="610"/>
                </a:lnTo>
                <a:lnTo>
                  <a:pt x="4850" y="653"/>
                </a:lnTo>
                <a:lnTo>
                  <a:pt x="4832" y="695"/>
                </a:lnTo>
                <a:lnTo>
                  <a:pt x="4807" y="730"/>
                </a:lnTo>
                <a:lnTo>
                  <a:pt x="4775" y="762"/>
                </a:lnTo>
                <a:lnTo>
                  <a:pt x="4739" y="787"/>
                </a:lnTo>
                <a:lnTo>
                  <a:pt x="4698" y="807"/>
                </a:lnTo>
                <a:lnTo>
                  <a:pt x="4655" y="819"/>
                </a:lnTo>
                <a:lnTo>
                  <a:pt x="4608" y="822"/>
                </a:lnTo>
                <a:lnTo>
                  <a:pt x="4595" y="822"/>
                </a:lnTo>
                <a:lnTo>
                  <a:pt x="5254" y="1836"/>
                </a:lnTo>
                <a:lnTo>
                  <a:pt x="5346" y="1836"/>
                </a:lnTo>
                <a:lnTo>
                  <a:pt x="5383" y="1841"/>
                </a:lnTo>
                <a:lnTo>
                  <a:pt x="5418" y="1852"/>
                </a:lnTo>
                <a:lnTo>
                  <a:pt x="5448" y="1871"/>
                </a:lnTo>
                <a:lnTo>
                  <a:pt x="5473" y="1896"/>
                </a:lnTo>
                <a:lnTo>
                  <a:pt x="5491" y="1926"/>
                </a:lnTo>
                <a:lnTo>
                  <a:pt x="5503" y="1961"/>
                </a:lnTo>
                <a:lnTo>
                  <a:pt x="5508" y="1998"/>
                </a:lnTo>
                <a:lnTo>
                  <a:pt x="5503" y="2099"/>
                </a:lnTo>
                <a:lnTo>
                  <a:pt x="5490" y="2196"/>
                </a:lnTo>
                <a:lnTo>
                  <a:pt x="5466" y="2291"/>
                </a:lnTo>
                <a:lnTo>
                  <a:pt x="5435" y="2383"/>
                </a:lnTo>
                <a:lnTo>
                  <a:pt x="5395" y="2472"/>
                </a:lnTo>
                <a:lnTo>
                  <a:pt x="5348" y="2554"/>
                </a:lnTo>
                <a:lnTo>
                  <a:pt x="5294" y="2632"/>
                </a:lnTo>
                <a:lnTo>
                  <a:pt x="5233" y="2706"/>
                </a:lnTo>
                <a:lnTo>
                  <a:pt x="5166" y="2772"/>
                </a:lnTo>
                <a:lnTo>
                  <a:pt x="5094" y="2833"/>
                </a:lnTo>
                <a:lnTo>
                  <a:pt x="5016" y="2888"/>
                </a:lnTo>
                <a:lnTo>
                  <a:pt x="4932" y="2934"/>
                </a:lnTo>
                <a:lnTo>
                  <a:pt x="4845" y="2973"/>
                </a:lnTo>
                <a:lnTo>
                  <a:pt x="4754" y="3005"/>
                </a:lnTo>
                <a:lnTo>
                  <a:pt x="4658" y="3028"/>
                </a:lnTo>
                <a:lnTo>
                  <a:pt x="4560" y="3043"/>
                </a:lnTo>
                <a:lnTo>
                  <a:pt x="4460" y="3046"/>
                </a:lnTo>
                <a:lnTo>
                  <a:pt x="4358" y="3043"/>
                </a:lnTo>
                <a:lnTo>
                  <a:pt x="4260" y="3028"/>
                </a:lnTo>
                <a:lnTo>
                  <a:pt x="4164" y="3005"/>
                </a:lnTo>
                <a:lnTo>
                  <a:pt x="4074" y="2973"/>
                </a:lnTo>
                <a:lnTo>
                  <a:pt x="3986" y="2934"/>
                </a:lnTo>
                <a:lnTo>
                  <a:pt x="3904" y="2888"/>
                </a:lnTo>
                <a:lnTo>
                  <a:pt x="3826" y="2833"/>
                </a:lnTo>
                <a:lnTo>
                  <a:pt x="3752" y="2772"/>
                </a:lnTo>
                <a:lnTo>
                  <a:pt x="3685" y="2706"/>
                </a:lnTo>
                <a:lnTo>
                  <a:pt x="3625" y="2632"/>
                </a:lnTo>
                <a:lnTo>
                  <a:pt x="3570" y="2554"/>
                </a:lnTo>
                <a:lnTo>
                  <a:pt x="3523" y="2472"/>
                </a:lnTo>
                <a:lnTo>
                  <a:pt x="3483" y="2383"/>
                </a:lnTo>
                <a:lnTo>
                  <a:pt x="3452" y="2291"/>
                </a:lnTo>
                <a:lnTo>
                  <a:pt x="3430" y="2196"/>
                </a:lnTo>
                <a:lnTo>
                  <a:pt x="3415" y="2099"/>
                </a:lnTo>
                <a:lnTo>
                  <a:pt x="3410" y="1998"/>
                </a:lnTo>
                <a:lnTo>
                  <a:pt x="3415" y="1961"/>
                </a:lnTo>
                <a:lnTo>
                  <a:pt x="3427" y="1926"/>
                </a:lnTo>
                <a:lnTo>
                  <a:pt x="3447" y="1896"/>
                </a:lnTo>
                <a:lnTo>
                  <a:pt x="3472" y="1871"/>
                </a:lnTo>
                <a:lnTo>
                  <a:pt x="3502" y="1852"/>
                </a:lnTo>
                <a:lnTo>
                  <a:pt x="3535" y="1841"/>
                </a:lnTo>
                <a:lnTo>
                  <a:pt x="3572" y="1836"/>
                </a:lnTo>
                <a:lnTo>
                  <a:pt x="3665" y="1836"/>
                </a:lnTo>
                <a:lnTo>
                  <a:pt x="4325" y="822"/>
                </a:lnTo>
                <a:lnTo>
                  <a:pt x="3013" y="822"/>
                </a:lnTo>
                <a:lnTo>
                  <a:pt x="3013" y="3663"/>
                </a:lnTo>
                <a:lnTo>
                  <a:pt x="3604" y="3663"/>
                </a:lnTo>
                <a:lnTo>
                  <a:pt x="3655" y="3668"/>
                </a:lnTo>
                <a:lnTo>
                  <a:pt x="3704" y="3681"/>
                </a:lnTo>
                <a:lnTo>
                  <a:pt x="3747" y="3701"/>
                </a:lnTo>
                <a:lnTo>
                  <a:pt x="3787" y="3729"/>
                </a:lnTo>
                <a:lnTo>
                  <a:pt x="3822" y="3764"/>
                </a:lnTo>
                <a:lnTo>
                  <a:pt x="3851" y="3804"/>
                </a:lnTo>
                <a:lnTo>
                  <a:pt x="3872" y="3850"/>
                </a:lnTo>
                <a:lnTo>
                  <a:pt x="3886" y="3898"/>
                </a:lnTo>
                <a:lnTo>
                  <a:pt x="3889" y="3950"/>
                </a:lnTo>
                <a:lnTo>
                  <a:pt x="3886" y="4000"/>
                </a:lnTo>
                <a:lnTo>
                  <a:pt x="3872" y="4050"/>
                </a:lnTo>
                <a:lnTo>
                  <a:pt x="3851" y="4093"/>
                </a:lnTo>
                <a:lnTo>
                  <a:pt x="3822" y="4133"/>
                </a:lnTo>
                <a:lnTo>
                  <a:pt x="3787" y="4169"/>
                </a:lnTo>
                <a:lnTo>
                  <a:pt x="3747" y="4197"/>
                </a:lnTo>
                <a:lnTo>
                  <a:pt x="3704" y="4219"/>
                </a:lnTo>
                <a:lnTo>
                  <a:pt x="3655" y="4232"/>
                </a:lnTo>
                <a:lnTo>
                  <a:pt x="3604" y="4235"/>
                </a:lnTo>
                <a:lnTo>
                  <a:pt x="1904" y="4235"/>
                </a:lnTo>
                <a:lnTo>
                  <a:pt x="1853" y="4232"/>
                </a:lnTo>
                <a:lnTo>
                  <a:pt x="1804" y="4219"/>
                </a:lnTo>
                <a:lnTo>
                  <a:pt x="1761" y="4197"/>
                </a:lnTo>
                <a:lnTo>
                  <a:pt x="1721" y="4169"/>
                </a:lnTo>
                <a:lnTo>
                  <a:pt x="1686" y="4133"/>
                </a:lnTo>
                <a:lnTo>
                  <a:pt x="1657" y="4093"/>
                </a:lnTo>
                <a:lnTo>
                  <a:pt x="1636" y="4050"/>
                </a:lnTo>
                <a:lnTo>
                  <a:pt x="1622" y="4000"/>
                </a:lnTo>
                <a:lnTo>
                  <a:pt x="1619" y="3950"/>
                </a:lnTo>
                <a:lnTo>
                  <a:pt x="1622" y="3898"/>
                </a:lnTo>
                <a:lnTo>
                  <a:pt x="1636" y="3850"/>
                </a:lnTo>
                <a:lnTo>
                  <a:pt x="1657" y="3804"/>
                </a:lnTo>
                <a:lnTo>
                  <a:pt x="1686" y="3764"/>
                </a:lnTo>
                <a:lnTo>
                  <a:pt x="1721" y="3729"/>
                </a:lnTo>
                <a:lnTo>
                  <a:pt x="1761" y="3701"/>
                </a:lnTo>
                <a:lnTo>
                  <a:pt x="1804" y="3681"/>
                </a:lnTo>
                <a:lnTo>
                  <a:pt x="1853" y="3668"/>
                </a:lnTo>
                <a:lnTo>
                  <a:pt x="1904" y="3663"/>
                </a:lnTo>
                <a:lnTo>
                  <a:pt x="2495" y="3663"/>
                </a:lnTo>
                <a:lnTo>
                  <a:pt x="2495" y="822"/>
                </a:lnTo>
                <a:lnTo>
                  <a:pt x="1183" y="822"/>
                </a:lnTo>
                <a:lnTo>
                  <a:pt x="1843" y="1836"/>
                </a:lnTo>
                <a:lnTo>
                  <a:pt x="1936" y="1836"/>
                </a:lnTo>
                <a:lnTo>
                  <a:pt x="1973" y="1841"/>
                </a:lnTo>
                <a:lnTo>
                  <a:pt x="2006" y="1852"/>
                </a:lnTo>
                <a:lnTo>
                  <a:pt x="2036" y="1871"/>
                </a:lnTo>
                <a:lnTo>
                  <a:pt x="2061" y="1896"/>
                </a:lnTo>
                <a:lnTo>
                  <a:pt x="2081" y="1926"/>
                </a:lnTo>
                <a:lnTo>
                  <a:pt x="2093" y="1961"/>
                </a:lnTo>
                <a:lnTo>
                  <a:pt x="2098" y="1998"/>
                </a:lnTo>
                <a:lnTo>
                  <a:pt x="2093" y="2099"/>
                </a:lnTo>
                <a:lnTo>
                  <a:pt x="2078" y="2196"/>
                </a:lnTo>
                <a:lnTo>
                  <a:pt x="2056" y="2291"/>
                </a:lnTo>
                <a:lnTo>
                  <a:pt x="2025" y="2383"/>
                </a:lnTo>
                <a:lnTo>
                  <a:pt x="1985" y="2472"/>
                </a:lnTo>
                <a:lnTo>
                  <a:pt x="1938" y="2554"/>
                </a:lnTo>
                <a:lnTo>
                  <a:pt x="1883" y="2632"/>
                </a:lnTo>
                <a:lnTo>
                  <a:pt x="1823" y="2706"/>
                </a:lnTo>
                <a:lnTo>
                  <a:pt x="1756" y="2772"/>
                </a:lnTo>
                <a:lnTo>
                  <a:pt x="1682" y="2833"/>
                </a:lnTo>
                <a:lnTo>
                  <a:pt x="1604" y="2888"/>
                </a:lnTo>
                <a:lnTo>
                  <a:pt x="1522" y="2934"/>
                </a:lnTo>
                <a:lnTo>
                  <a:pt x="1434" y="2973"/>
                </a:lnTo>
                <a:lnTo>
                  <a:pt x="1344" y="3005"/>
                </a:lnTo>
                <a:lnTo>
                  <a:pt x="1248" y="3028"/>
                </a:lnTo>
                <a:lnTo>
                  <a:pt x="1150" y="3043"/>
                </a:lnTo>
                <a:lnTo>
                  <a:pt x="1048" y="3046"/>
                </a:lnTo>
                <a:lnTo>
                  <a:pt x="948" y="3043"/>
                </a:lnTo>
                <a:lnTo>
                  <a:pt x="850" y="3028"/>
                </a:lnTo>
                <a:lnTo>
                  <a:pt x="754" y="3005"/>
                </a:lnTo>
                <a:lnTo>
                  <a:pt x="663" y="2973"/>
                </a:lnTo>
                <a:lnTo>
                  <a:pt x="576" y="2934"/>
                </a:lnTo>
                <a:lnTo>
                  <a:pt x="492" y="2888"/>
                </a:lnTo>
                <a:lnTo>
                  <a:pt x="414" y="2833"/>
                </a:lnTo>
                <a:lnTo>
                  <a:pt x="342" y="2772"/>
                </a:lnTo>
                <a:lnTo>
                  <a:pt x="275" y="2706"/>
                </a:lnTo>
                <a:lnTo>
                  <a:pt x="214" y="2632"/>
                </a:lnTo>
                <a:lnTo>
                  <a:pt x="160" y="2554"/>
                </a:lnTo>
                <a:lnTo>
                  <a:pt x="113" y="2472"/>
                </a:lnTo>
                <a:lnTo>
                  <a:pt x="73" y="2383"/>
                </a:lnTo>
                <a:lnTo>
                  <a:pt x="42" y="2291"/>
                </a:lnTo>
                <a:lnTo>
                  <a:pt x="18" y="2196"/>
                </a:lnTo>
                <a:lnTo>
                  <a:pt x="5" y="2099"/>
                </a:lnTo>
                <a:lnTo>
                  <a:pt x="0" y="1998"/>
                </a:lnTo>
                <a:lnTo>
                  <a:pt x="5" y="1961"/>
                </a:lnTo>
                <a:lnTo>
                  <a:pt x="17" y="1926"/>
                </a:lnTo>
                <a:lnTo>
                  <a:pt x="35" y="1896"/>
                </a:lnTo>
                <a:lnTo>
                  <a:pt x="60" y="1871"/>
                </a:lnTo>
                <a:lnTo>
                  <a:pt x="90" y="1852"/>
                </a:lnTo>
                <a:lnTo>
                  <a:pt x="125" y="1841"/>
                </a:lnTo>
                <a:lnTo>
                  <a:pt x="162" y="1836"/>
                </a:lnTo>
                <a:lnTo>
                  <a:pt x="254" y="1836"/>
                </a:lnTo>
                <a:lnTo>
                  <a:pt x="913" y="822"/>
                </a:lnTo>
                <a:lnTo>
                  <a:pt x="900" y="822"/>
                </a:lnTo>
                <a:lnTo>
                  <a:pt x="853" y="819"/>
                </a:lnTo>
                <a:lnTo>
                  <a:pt x="810" y="807"/>
                </a:lnTo>
                <a:lnTo>
                  <a:pt x="769" y="787"/>
                </a:lnTo>
                <a:lnTo>
                  <a:pt x="733" y="762"/>
                </a:lnTo>
                <a:lnTo>
                  <a:pt x="701" y="730"/>
                </a:lnTo>
                <a:lnTo>
                  <a:pt x="676" y="695"/>
                </a:lnTo>
                <a:lnTo>
                  <a:pt x="658" y="653"/>
                </a:lnTo>
                <a:lnTo>
                  <a:pt x="644" y="610"/>
                </a:lnTo>
                <a:lnTo>
                  <a:pt x="641" y="563"/>
                </a:lnTo>
                <a:lnTo>
                  <a:pt x="644" y="516"/>
                </a:lnTo>
                <a:lnTo>
                  <a:pt x="658" y="473"/>
                </a:lnTo>
                <a:lnTo>
                  <a:pt x="676" y="433"/>
                </a:lnTo>
                <a:lnTo>
                  <a:pt x="701" y="396"/>
                </a:lnTo>
                <a:lnTo>
                  <a:pt x="733" y="364"/>
                </a:lnTo>
                <a:lnTo>
                  <a:pt x="769" y="339"/>
                </a:lnTo>
                <a:lnTo>
                  <a:pt x="810" y="321"/>
                </a:lnTo>
                <a:lnTo>
                  <a:pt x="853" y="308"/>
                </a:lnTo>
                <a:lnTo>
                  <a:pt x="900" y="304"/>
                </a:lnTo>
                <a:lnTo>
                  <a:pt x="2495" y="304"/>
                </a:lnTo>
                <a:lnTo>
                  <a:pt x="2495" y="261"/>
                </a:lnTo>
                <a:lnTo>
                  <a:pt x="2499" y="214"/>
                </a:lnTo>
                <a:lnTo>
                  <a:pt x="2510" y="169"/>
                </a:lnTo>
                <a:lnTo>
                  <a:pt x="2530" y="129"/>
                </a:lnTo>
                <a:lnTo>
                  <a:pt x="2555" y="92"/>
                </a:lnTo>
                <a:lnTo>
                  <a:pt x="2587" y="62"/>
                </a:lnTo>
                <a:lnTo>
                  <a:pt x="2624" y="35"/>
                </a:lnTo>
                <a:lnTo>
                  <a:pt x="2664" y="17"/>
                </a:lnTo>
                <a:lnTo>
                  <a:pt x="2707" y="5"/>
                </a:lnTo>
                <a:lnTo>
                  <a:pt x="2754" y="0"/>
                </a:lnTo>
                <a:close/>
              </a:path>
            </a:pathLst>
          </a:custGeom>
          <a:solidFill>
            <a:schemeClr val="bg1"/>
          </a:solidFill>
          <a:ln w="0">
            <a:noFill/>
            <a:prstDash val="solid"/>
            <a:round/>
            <a:headEnd/>
            <a:tailEnd/>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graphicFrame>
        <p:nvGraphicFramePr>
          <p:cNvPr id="9" name="Content Placeholder 8">
            <a:extLst>
              <a:ext uri="{FF2B5EF4-FFF2-40B4-BE49-F238E27FC236}">
                <a16:creationId xmlns:a16="http://schemas.microsoft.com/office/drawing/2014/main" id="{44D878E3-F22E-6C43-8617-98D22DD54A07}"/>
              </a:ext>
            </a:extLst>
          </p:cNvPr>
          <p:cNvGraphicFramePr>
            <a:graphicFrameLocks noGrp="1"/>
          </p:cNvGraphicFramePr>
          <p:nvPr>
            <p:ph idx="1"/>
            <p:extLst>
              <p:ext uri="{D42A27DB-BD31-4B8C-83A1-F6EECF244321}">
                <p14:modId xmlns:p14="http://schemas.microsoft.com/office/powerpoint/2010/main" val="4000957689"/>
              </p:ext>
            </p:extLst>
          </p:nvPr>
        </p:nvGraphicFramePr>
        <p:xfrm>
          <a:off x="609601" y="3178509"/>
          <a:ext cx="7848600" cy="3002280"/>
        </p:xfrm>
        <a:graphic>
          <a:graphicData uri="http://schemas.openxmlformats.org/drawingml/2006/table">
            <a:tbl>
              <a:tblPr firstRow="1" bandRow="1">
                <a:tableStyleId>{5C22544A-7EE6-4342-B048-85BDC9FD1C3A}</a:tableStyleId>
              </a:tblPr>
              <a:tblGrid>
                <a:gridCol w="2010646">
                  <a:extLst>
                    <a:ext uri="{9D8B030D-6E8A-4147-A177-3AD203B41FA5}">
                      <a16:colId xmlns:a16="http://schemas.microsoft.com/office/drawing/2014/main" val="2719730952"/>
                    </a:ext>
                  </a:extLst>
                </a:gridCol>
                <a:gridCol w="5837954">
                  <a:extLst>
                    <a:ext uri="{9D8B030D-6E8A-4147-A177-3AD203B41FA5}">
                      <a16:colId xmlns:a16="http://schemas.microsoft.com/office/drawing/2014/main" val="886920775"/>
                    </a:ext>
                  </a:extLst>
                </a:gridCol>
              </a:tblGrid>
              <a:tr h="370840">
                <a:tc>
                  <a:txBody>
                    <a:bodyPr/>
                    <a:lstStyle/>
                    <a:p>
                      <a:r>
                        <a:rPr lang="en-US" sz="1300" dirty="0">
                          <a:solidFill>
                            <a:schemeClr val="tx1"/>
                          </a:solidFill>
                        </a:rPr>
                        <a:t>Opportunities</a:t>
                      </a:r>
                    </a:p>
                  </a:txBody>
                  <a:tcPr/>
                </a:tc>
                <a:tc>
                  <a:txBody>
                    <a:bodyPr/>
                    <a:lstStyle/>
                    <a:p>
                      <a:r>
                        <a:rPr lang="en-US" sz="1300" dirty="0">
                          <a:solidFill>
                            <a:schemeClr val="tx1"/>
                          </a:solidFill>
                        </a:rPr>
                        <a:t>Strategies</a:t>
                      </a:r>
                    </a:p>
                  </a:txBody>
                  <a:tcPr/>
                </a:tc>
                <a:extLst>
                  <a:ext uri="{0D108BD9-81ED-4DB2-BD59-A6C34878D82A}">
                    <a16:rowId xmlns:a16="http://schemas.microsoft.com/office/drawing/2014/main" val="14295709"/>
                  </a:ext>
                </a:extLst>
              </a:tr>
              <a:tr h="370840">
                <a:tc>
                  <a:txBody>
                    <a:bodyPr/>
                    <a:lstStyle/>
                    <a:p>
                      <a:pPr rtl="0" fontAlgn="t">
                        <a:spcBef>
                          <a:spcPts val="0"/>
                        </a:spcBef>
                        <a:spcAft>
                          <a:spcPts val="0"/>
                        </a:spcAft>
                      </a:pPr>
                      <a:r>
                        <a:rPr lang="en-US" sz="1200" b="0" i="0" u="none" strike="noStrike" dirty="0">
                          <a:solidFill>
                            <a:srgbClr val="000000"/>
                          </a:solidFill>
                          <a:effectLst/>
                          <a:latin typeface="Verdana" panose="020B0604030504040204" pitchFamily="34" charset="0"/>
                        </a:rPr>
                        <a:t>Integrate quality system-wide </a:t>
                      </a:r>
                      <a:endParaRPr lang="en-US" sz="1200" dirty="0">
                        <a:effectLst/>
                      </a:endParaRPr>
                    </a:p>
                  </a:txBody>
                  <a:tcPr marL="63500" marR="63500" marT="63500" marB="63500"/>
                </a:tc>
                <a:tc>
                  <a:txBody>
                    <a:bodyPr/>
                    <a:lstStyle/>
                    <a:p>
                      <a:pPr rtl="0" fontAlgn="t">
                        <a:spcBef>
                          <a:spcPts val="0"/>
                        </a:spcBef>
                        <a:spcAft>
                          <a:spcPts val="0"/>
                        </a:spcAft>
                      </a:pPr>
                      <a:r>
                        <a:rPr lang="en-US" sz="1200" b="0" i="0" u="sng">
                          <a:solidFill>
                            <a:srgbClr val="000000"/>
                          </a:solidFill>
                          <a:effectLst/>
                          <a:latin typeface="Verdana" panose="020B0604030504040204" pitchFamily="34" charset="0"/>
                        </a:rPr>
                        <a:t>Implement an updated quality framework</a:t>
                      </a:r>
                      <a:r>
                        <a:rPr lang="en-US" sz="1200" b="0" i="0" u="none" strike="noStrike">
                          <a:solidFill>
                            <a:srgbClr val="000000"/>
                          </a:solidFill>
                          <a:effectLst/>
                          <a:latin typeface="Verdana" panose="020B0604030504040204" pitchFamily="34" charset="0"/>
                        </a:rPr>
                        <a:t>: Operationalize QRIS 2.0 with a framework designed specifically for program type (group child care, family child care, out-of-school, etc), building on licensing, and paired with embedded systems of support for program leaders.  </a:t>
                      </a:r>
                      <a:endParaRPr lang="en-US" sz="1200">
                        <a:effectLst/>
                      </a:endParaRPr>
                    </a:p>
                  </a:txBody>
                  <a:tcPr marL="63500" marR="63500" marT="63500" marB="63500"/>
                </a:tc>
                <a:extLst>
                  <a:ext uri="{0D108BD9-81ED-4DB2-BD59-A6C34878D82A}">
                    <a16:rowId xmlns:a16="http://schemas.microsoft.com/office/drawing/2014/main" val="838445256"/>
                  </a:ext>
                </a:extLst>
              </a:tr>
              <a:tr h="370840">
                <a:tc>
                  <a:txBody>
                    <a:bodyPr/>
                    <a:lstStyle/>
                    <a:p>
                      <a:pPr rtl="0" fontAlgn="t">
                        <a:spcBef>
                          <a:spcPts val="0"/>
                        </a:spcBef>
                        <a:spcAft>
                          <a:spcPts val="0"/>
                        </a:spcAft>
                      </a:pPr>
                      <a:r>
                        <a:rPr lang="en-US" sz="1200" b="0" i="0" u="none" strike="noStrike">
                          <a:solidFill>
                            <a:srgbClr val="000000"/>
                          </a:solidFill>
                          <a:effectLst/>
                          <a:latin typeface="Verdana" panose="020B0604030504040204" pitchFamily="34" charset="0"/>
                        </a:rPr>
                        <a:t>Customize program supports so providers may grow their quality, increase their sustainability, and better meet the needs of families</a:t>
                      </a:r>
                      <a:endParaRPr lang="en-US" sz="1200">
                        <a:effectLst/>
                      </a:endParaRPr>
                    </a:p>
                  </a:txBody>
                  <a:tcPr marL="63500" marR="63500" marT="63500" marB="63500"/>
                </a:tc>
                <a:tc>
                  <a:txBody>
                    <a:bodyPr/>
                    <a:lstStyle/>
                    <a:p>
                      <a:pPr rtl="0" fontAlgn="t">
                        <a:spcBef>
                          <a:spcPts val="0"/>
                        </a:spcBef>
                        <a:spcAft>
                          <a:spcPts val="0"/>
                        </a:spcAft>
                      </a:pPr>
                      <a:r>
                        <a:rPr lang="en-US" sz="1200" b="0" i="0" u="sng" dirty="0">
                          <a:solidFill>
                            <a:srgbClr val="000000"/>
                          </a:solidFill>
                          <a:effectLst/>
                          <a:latin typeface="Verdana" panose="020B0604030504040204" pitchFamily="34" charset="0"/>
                        </a:rPr>
                        <a:t>Build financial incentives into QRIS 2.0</a:t>
                      </a:r>
                      <a:r>
                        <a:rPr lang="en-US" sz="1200" b="0" i="0" u="none" strike="noStrike" dirty="0">
                          <a:solidFill>
                            <a:srgbClr val="000000"/>
                          </a:solidFill>
                          <a:effectLst/>
                          <a:latin typeface="Verdana" panose="020B0604030504040204" pitchFamily="34" charset="0"/>
                        </a:rPr>
                        <a:t>: Identify financial incentives based on the cost of delivering high quality services, and aligned with the implementation of QRIS 2.0. </a:t>
                      </a:r>
                      <a:endParaRPr lang="en-US" sz="1200" dirty="0">
                        <a:effectLst/>
                      </a:endParaRPr>
                    </a:p>
                    <a:p>
                      <a:pPr rtl="0" fontAlgn="t">
                        <a:spcBef>
                          <a:spcPts val="0"/>
                        </a:spcBef>
                        <a:spcAft>
                          <a:spcPts val="0"/>
                        </a:spcAft>
                      </a:pPr>
                      <a:r>
                        <a:rPr lang="en-US" sz="1200" dirty="0">
                          <a:effectLst/>
                        </a:rPr>
                        <a:t/>
                      </a:r>
                      <a:br>
                        <a:rPr lang="en-US" sz="1200" dirty="0">
                          <a:effectLst/>
                        </a:rPr>
                      </a:br>
                      <a:r>
                        <a:rPr lang="en-US" sz="1200" b="0" i="0" u="sng" dirty="0">
                          <a:solidFill>
                            <a:srgbClr val="000000"/>
                          </a:solidFill>
                          <a:effectLst/>
                          <a:latin typeface="Verdana" panose="020B0604030504040204" pitchFamily="34" charset="0"/>
                        </a:rPr>
                        <a:t>Wraparound supports</a:t>
                      </a:r>
                      <a:r>
                        <a:rPr lang="en-US" sz="1200" b="0" i="0" u="none" strike="noStrike" dirty="0">
                          <a:solidFill>
                            <a:srgbClr val="000000"/>
                          </a:solidFill>
                          <a:effectLst/>
                          <a:latin typeface="Verdana" panose="020B0604030504040204" pitchFamily="34" charset="0"/>
                        </a:rPr>
                        <a:t>: increased mental and behavioral health intervention.</a:t>
                      </a:r>
                      <a:endParaRPr lang="en-US" sz="1200" dirty="0">
                        <a:effectLst/>
                      </a:endParaRPr>
                    </a:p>
                    <a:p>
                      <a:pPr rtl="0" fontAlgn="t">
                        <a:spcBef>
                          <a:spcPts val="0"/>
                        </a:spcBef>
                        <a:spcAft>
                          <a:spcPts val="0"/>
                        </a:spcAft>
                      </a:pPr>
                      <a:r>
                        <a:rPr lang="en-US" sz="1200" dirty="0">
                          <a:effectLst/>
                        </a:rPr>
                        <a:t/>
                      </a:r>
                      <a:br>
                        <a:rPr lang="en-US" sz="1200" dirty="0">
                          <a:effectLst/>
                        </a:rPr>
                      </a:br>
                      <a:r>
                        <a:rPr lang="en-US" sz="1200" b="0" i="0" u="sng" dirty="0">
                          <a:solidFill>
                            <a:srgbClr val="000000"/>
                          </a:solidFill>
                          <a:effectLst/>
                          <a:latin typeface="Verdana" panose="020B0604030504040204" pitchFamily="34" charset="0"/>
                        </a:rPr>
                        <a:t>Residential &amp; Placement</a:t>
                      </a:r>
                      <a:r>
                        <a:rPr lang="en-US" sz="1200" b="0" i="0" u="none" strike="noStrike" dirty="0">
                          <a:solidFill>
                            <a:srgbClr val="000000"/>
                          </a:solidFill>
                          <a:effectLst/>
                          <a:latin typeface="Verdana" panose="020B0604030504040204" pitchFamily="34" charset="0"/>
                        </a:rPr>
                        <a:t>: Work with other state agencies to design a more seamless and coordinated system of support for agencies.</a:t>
                      </a:r>
                      <a:endParaRPr lang="en-US" sz="1200" dirty="0">
                        <a:effectLst/>
                      </a:endParaRPr>
                    </a:p>
                  </a:txBody>
                  <a:tcPr marL="114300" marR="114300" marT="63500" marB="63500"/>
                </a:tc>
                <a:extLst>
                  <a:ext uri="{0D108BD9-81ED-4DB2-BD59-A6C34878D82A}">
                    <a16:rowId xmlns:a16="http://schemas.microsoft.com/office/drawing/2014/main" val="1722075356"/>
                  </a:ext>
                </a:extLst>
              </a:tr>
            </a:tbl>
          </a:graphicData>
        </a:graphic>
      </p:graphicFrame>
      <p:grpSp>
        <p:nvGrpSpPr>
          <p:cNvPr id="22" name="Group 21">
            <a:extLst>
              <a:ext uri="{FF2B5EF4-FFF2-40B4-BE49-F238E27FC236}">
                <a16:creationId xmlns:a16="http://schemas.microsoft.com/office/drawing/2014/main" id="{B96EA743-8F03-6A42-BF78-F304C8F70E60}"/>
              </a:ext>
            </a:extLst>
          </p:cNvPr>
          <p:cNvGrpSpPr/>
          <p:nvPr/>
        </p:nvGrpSpPr>
        <p:grpSpPr>
          <a:xfrm>
            <a:off x="2057400" y="1219200"/>
            <a:ext cx="5430456" cy="985793"/>
            <a:chOff x="1614270" y="1283202"/>
            <a:chExt cx="5430456" cy="985793"/>
          </a:xfrm>
        </p:grpSpPr>
        <p:sp>
          <p:nvSpPr>
            <p:cNvPr id="23" name="Pentagon 22">
              <a:extLst>
                <a:ext uri="{FF2B5EF4-FFF2-40B4-BE49-F238E27FC236}">
                  <a16:creationId xmlns:a16="http://schemas.microsoft.com/office/drawing/2014/main" id="{A46515D1-4712-A949-9AE1-087D6A6EF517}"/>
                </a:ext>
              </a:extLst>
            </p:cNvPr>
            <p:cNvSpPr/>
            <p:nvPr/>
          </p:nvSpPr>
          <p:spPr>
            <a:xfrm rot="10800000">
              <a:off x="1614270" y="1283202"/>
              <a:ext cx="5430456" cy="985793"/>
            </a:xfrm>
            <a:prstGeom prst="homePlate">
              <a:avLst/>
            </a:pr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4" name="Pentagon 4">
              <a:extLst>
                <a:ext uri="{FF2B5EF4-FFF2-40B4-BE49-F238E27FC236}">
                  <a16:creationId xmlns:a16="http://schemas.microsoft.com/office/drawing/2014/main" id="{FAC9B560-AD8B-C649-BD3A-FD0B26450E8A}"/>
                </a:ext>
              </a:extLst>
            </p:cNvPr>
            <p:cNvSpPr txBox="1"/>
            <p:nvPr/>
          </p:nvSpPr>
          <p:spPr>
            <a:xfrm rot="21600000">
              <a:off x="1860718" y="1283202"/>
              <a:ext cx="5184008" cy="98579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34708" tIns="45720" rIns="85344" bIns="45720" numCol="1" spcCol="1270" anchor="ctr" anchorCtr="0">
              <a:noAutofit/>
            </a:bodyPr>
            <a:lstStyle/>
            <a:p>
              <a:pPr marL="0" lvl="0" indent="0" algn="r" defTabSz="533400">
                <a:lnSpc>
                  <a:spcPct val="90000"/>
                </a:lnSpc>
                <a:spcBef>
                  <a:spcPct val="0"/>
                </a:spcBef>
                <a:spcAft>
                  <a:spcPct val="35000"/>
                </a:spcAft>
                <a:buNone/>
              </a:pPr>
              <a:r>
                <a:rPr lang="en-US" sz="1200" b="1" kern="1200" dirty="0"/>
                <a:t>PROGRAMS VISION: </a:t>
              </a:r>
              <a:r>
                <a:rPr lang="en-US" sz="1200" b="0" kern="1200" dirty="0"/>
                <a:t>Programs offered in early childhood, out of school time settings (licensed or license exempt) will promote and support high-quality education and healthy development that enables all children to be successful in school and in life. </a:t>
              </a:r>
              <a:endParaRPr lang="en-US" sz="1200" kern="1200" dirty="0"/>
            </a:p>
          </p:txBody>
        </p:sp>
      </p:grpSp>
      <p:sp>
        <p:nvSpPr>
          <p:cNvPr id="12" name="Oval 11">
            <a:extLst>
              <a:ext uri="{FF2B5EF4-FFF2-40B4-BE49-F238E27FC236}">
                <a16:creationId xmlns:a16="http://schemas.microsoft.com/office/drawing/2014/main" id="{CDF94A93-3578-2E42-85EE-D50871290642}"/>
              </a:ext>
            </a:extLst>
          </p:cNvPr>
          <p:cNvSpPr/>
          <p:nvPr/>
        </p:nvSpPr>
        <p:spPr>
          <a:xfrm>
            <a:off x="1524000" y="1182240"/>
            <a:ext cx="1066800" cy="102585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grpSp>
        <p:nvGrpSpPr>
          <p:cNvPr id="13" name="Group 12">
            <a:extLst>
              <a:ext uri="{FF2B5EF4-FFF2-40B4-BE49-F238E27FC236}">
                <a16:creationId xmlns:a16="http://schemas.microsoft.com/office/drawing/2014/main" id="{AA9BD0A9-C6E4-2C4D-89EA-42F1A0F57D6B}"/>
              </a:ext>
            </a:extLst>
          </p:cNvPr>
          <p:cNvGrpSpPr/>
          <p:nvPr/>
        </p:nvGrpSpPr>
        <p:grpSpPr>
          <a:xfrm>
            <a:off x="1833142" y="1508016"/>
            <a:ext cx="381461" cy="381227"/>
            <a:chOff x="-6724651" y="822325"/>
            <a:chExt cx="5207000" cy="5203825"/>
          </a:xfrm>
          <a:solidFill>
            <a:schemeClr val="bg1"/>
          </a:solidFill>
        </p:grpSpPr>
        <p:sp>
          <p:nvSpPr>
            <p:cNvPr id="14" name="Freeform 6">
              <a:extLst>
                <a:ext uri="{FF2B5EF4-FFF2-40B4-BE49-F238E27FC236}">
                  <a16:creationId xmlns:a16="http://schemas.microsoft.com/office/drawing/2014/main" id="{F48552E4-4DC1-9E48-8AAC-6D349A466769}"/>
                </a:ext>
              </a:extLst>
            </p:cNvPr>
            <p:cNvSpPr>
              <a:spLocks noEditPoints="1"/>
            </p:cNvSpPr>
            <p:nvPr/>
          </p:nvSpPr>
          <p:spPr bwMode="auto">
            <a:xfrm>
              <a:off x="-6724651" y="822325"/>
              <a:ext cx="5207000" cy="5203825"/>
            </a:xfrm>
            <a:custGeom>
              <a:avLst/>
              <a:gdLst>
                <a:gd name="T0" fmla="*/ 3869 w 6560"/>
                <a:gd name="T1" fmla="*/ 4611 h 6556"/>
                <a:gd name="T2" fmla="*/ 1153 w 6560"/>
                <a:gd name="T3" fmla="*/ 6171 h 6556"/>
                <a:gd name="T4" fmla="*/ 2352 w 6560"/>
                <a:gd name="T5" fmla="*/ 4333 h 6556"/>
                <a:gd name="T6" fmla="*/ 2479 w 6560"/>
                <a:gd name="T7" fmla="*/ 4230 h 6556"/>
                <a:gd name="T8" fmla="*/ 4147 w 6560"/>
                <a:gd name="T9" fmla="*/ 4246 h 6556"/>
                <a:gd name="T10" fmla="*/ 4248 w 6560"/>
                <a:gd name="T11" fmla="*/ 4373 h 6556"/>
                <a:gd name="T12" fmla="*/ 5407 w 6560"/>
                <a:gd name="T13" fmla="*/ 3504 h 6556"/>
                <a:gd name="T14" fmla="*/ 5022 w 6560"/>
                <a:gd name="T15" fmla="*/ 1491 h 6556"/>
                <a:gd name="T16" fmla="*/ 3231 w 6560"/>
                <a:gd name="T17" fmla="*/ 395 h 6556"/>
                <a:gd name="T18" fmla="*/ 413 w 6560"/>
                <a:gd name="T19" fmla="*/ 3165 h 6556"/>
                <a:gd name="T20" fmla="*/ 395 w 6560"/>
                <a:gd name="T21" fmla="*/ 3327 h 6556"/>
                <a:gd name="T22" fmla="*/ 515 w 6560"/>
                <a:gd name="T23" fmla="*/ 3446 h 6556"/>
                <a:gd name="T24" fmla="*/ 678 w 6560"/>
                <a:gd name="T25" fmla="*/ 3429 h 6556"/>
                <a:gd name="T26" fmla="*/ 766 w 6560"/>
                <a:gd name="T27" fmla="*/ 3349 h 6556"/>
                <a:gd name="T28" fmla="*/ 927 w 6560"/>
                <a:gd name="T29" fmla="*/ 3189 h 6556"/>
                <a:gd name="T30" fmla="*/ 1169 w 6560"/>
                <a:gd name="T31" fmla="*/ 2950 h 6556"/>
                <a:gd name="T32" fmla="*/ 1468 w 6560"/>
                <a:gd name="T33" fmla="*/ 2655 h 6556"/>
                <a:gd name="T34" fmla="*/ 1799 w 6560"/>
                <a:gd name="T35" fmla="*/ 2326 h 6556"/>
                <a:gd name="T36" fmla="*/ 2140 w 6560"/>
                <a:gd name="T37" fmla="*/ 1989 h 6556"/>
                <a:gd name="T38" fmla="*/ 2467 w 6560"/>
                <a:gd name="T39" fmla="*/ 1664 h 6556"/>
                <a:gd name="T40" fmla="*/ 2756 w 6560"/>
                <a:gd name="T41" fmla="*/ 1379 h 6556"/>
                <a:gd name="T42" fmla="*/ 2984 w 6560"/>
                <a:gd name="T43" fmla="*/ 1154 h 6556"/>
                <a:gd name="T44" fmla="*/ 3125 w 6560"/>
                <a:gd name="T45" fmla="*/ 1015 h 6556"/>
                <a:gd name="T46" fmla="*/ 3231 w 6560"/>
                <a:gd name="T47" fmla="*/ 939 h 6556"/>
                <a:gd name="T48" fmla="*/ 3395 w 6560"/>
                <a:gd name="T49" fmla="*/ 957 h 6556"/>
                <a:gd name="T50" fmla="*/ 5922 w 6560"/>
                <a:gd name="T51" fmla="*/ 3446 h 6556"/>
                <a:gd name="T52" fmla="*/ 6083 w 6560"/>
                <a:gd name="T53" fmla="*/ 3429 h 6556"/>
                <a:gd name="T54" fmla="*/ 6173 w 6560"/>
                <a:gd name="T55" fmla="*/ 3287 h 6556"/>
                <a:gd name="T56" fmla="*/ 6119 w 6560"/>
                <a:gd name="T57" fmla="*/ 3130 h 6556"/>
                <a:gd name="T58" fmla="*/ 3313 w 6560"/>
                <a:gd name="T59" fmla="*/ 387 h 6556"/>
                <a:gd name="T60" fmla="*/ 3439 w 6560"/>
                <a:gd name="T61" fmla="*/ 20 h 6556"/>
                <a:gd name="T62" fmla="*/ 3700 w 6560"/>
                <a:gd name="T63" fmla="*/ 169 h 6556"/>
                <a:gd name="T64" fmla="*/ 4272 w 6560"/>
                <a:gd name="T65" fmla="*/ 492 h 6556"/>
                <a:gd name="T66" fmla="*/ 4402 w 6560"/>
                <a:gd name="T67" fmla="*/ 391 h 6556"/>
                <a:gd name="T68" fmla="*/ 5299 w 6560"/>
                <a:gd name="T69" fmla="*/ 405 h 6556"/>
                <a:gd name="T70" fmla="*/ 5401 w 6560"/>
                <a:gd name="T71" fmla="*/ 532 h 6556"/>
                <a:gd name="T72" fmla="*/ 6440 w 6560"/>
                <a:gd name="T73" fmla="*/ 2916 h 6556"/>
                <a:gd name="T74" fmla="*/ 6554 w 6560"/>
                <a:gd name="T75" fmla="*/ 3189 h 6556"/>
                <a:gd name="T76" fmla="*/ 6516 w 6560"/>
                <a:gd name="T77" fmla="*/ 3486 h 6556"/>
                <a:gd name="T78" fmla="*/ 6333 w 6560"/>
                <a:gd name="T79" fmla="*/ 3724 h 6556"/>
                <a:gd name="T80" fmla="*/ 6069 w 6560"/>
                <a:gd name="T81" fmla="*/ 3835 h 6556"/>
                <a:gd name="T82" fmla="*/ 5790 w 6560"/>
                <a:gd name="T83" fmla="*/ 3809 h 6556"/>
                <a:gd name="T84" fmla="*/ 5748 w 6560"/>
                <a:gd name="T85" fmla="*/ 6484 h 6556"/>
                <a:gd name="T86" fmla="*/ 5599 w 6560"/>
                <a:gd name="T87" fmla="*/ 6556 h 6556"/>
                <a:gd name="T88" fmla="*/ 842 w 6560"/>
                <a:gd name="T89" fmla="*/ 6514 h 6556"/>
                <a:gd name="T90" fmla="*/ 768 w 6560"/>
                <a:gd name="T91" fmla="*/ 6365 h 6556"/>
                <a:gd name="T92" fmla="*/ 560 w 6560"/>
                <a:gd name="T93" fmla="*/ 3841 h 6556"/>
                <a:gd name="T94" fmla="*/ 287 w 6560"/>
                <a:gd name="T95" fmla="*/ 3765 h 6556"/>
                <a:gd name="T96" fmla="*/ 76 w 6560"/>
                <a:gd name="T97" fmla="*/ 3550 h 6556"/>
                <a:gd name="T98" fmla="*/ 0 w 6560"/>
                <a:gd name="T99" fmla="*/ 3265 h 6556"/>
                <a:gd name="T100" fmla="*/ 42 w 6560"/>
                <a:gd name="T101" fmla="*/ 3048 h 6556"/>
                <a:gd name="T102" fmla="*/ 2886 w 6560"/>
                <a:gd name="T103" fmla="*/ 169 h 6556"/>
                <a:gd name="T104" fmla="*/ 3145 w 6560"/>
                <a:gd name="T105" fmla="*/ 20 h 6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560" h="6556">
                  <a:moveTo>
                    <a:pt x="2717" y="4611"/>
                  </a:moveTo>
                  <a:lnTo>
                    <a:pt x="2717" y="6171"/>
                  </a:lnTo>
                  <a:lnTo>
                    <a:pt x="3869" y="6171"/>
                  </a:lnTo>
                  <a:lnTo>
                    <a:pt x="3869" y="4611"/>
                  </a:lnTo>
                  <a:lnTo>
                    <a:pt x="2717" y="4611"/>
                  </a:lnTo>
                  <a:close/>
                  <a:moveTo>
                    <a:pt x="3291" y="1391"/>
                  </a:moveTo>
                  <a:lnTo>
                    <a:pt x="1153" y="3506"/>
                  </a:lnTo>
                  <a:lnTo>
                    <a:pt x="1153" y="6171"/>
                  </a:lnTo>
                  <a:lnTo>
                    <a:pt x="2332" y="6171"/>
                  </a:lnTo>
                  <a:lnTo>
                    <a:pt x="2332" y="4417"/>
                  </a:lnTo>
                  <a:lnTo>
                    <a:pt x="2338" y="4373"/>
                  </a:lnTo>
                  <a:lnTo>
                    <a:pt x="2352" y="4333"/>
                  </a:lnTo>
                  <a:lnTo>
                    <a:pt x="2373" y="4298"/>
                  </a:lnTo>
                  <a:lnTo>
                    <a:pt x="2403" y="4268"/>
                  </a:lnTo>
                  <a:lnTo>
                    <a:pt x="2439" y="4246"/>
                  </a:lnTo>
                  <a:lnTo>
                    <a:pt x="2479" y="4230"/>
                  </a:lnTo>
                  <a:lnTo>
                    <a:pt x="2523" y="4226"/>
                  </a:lnTo>
                  <a:lnTo>
                    <a:pt x="4061" y="4226"/>
                  </a:lnTo>
                  <a:lnTo>
                    <a:pt x="4105" y="4230"/>
                  </a:lnTo>
                  <a:lnTo>
                    <a:pt x="4147" y="4246"/>
                  </a:lnTo>
                  <a:lnTo>
                    <a:pt x="4181" y="4268"/>
                  </a:lnTo>
                  <a:lnTo>
                    <a:pt x="4210" y="4298"/>
                  </a:lnTo>
                  <a:lnTo>
                    <a:pt x="4234" y="4333"/>
                  </a:lnTo>
                  <a:lnTo>
                    <a:pt x="4248" y="4373"/>
                  </a:lnTo>
                  <a:lnTo>
                    <a:pt x="4254" y="4417"/>
                  </a:lnTo>
                  <a:lnTo>
                    <a:pt x="4254" y="6171"/>
                  </a:lnTo>
                  <a:lnTo>
                    <a:pt x="5407" y="6171"/>
                  </a:lnTo>
                  <a:lnTo>
                    <a:pt x="5407" y="3504"/>
                  </a:lnTo>
                  <a:lnTo>
                    <a:pt x="3291" y="1391"/>
                  </a:lnTo>
                  <a:close/>
                  <a:moveTo>
                    <a:pt x="4637" y="769"/>
                  </a:moveTo>
                  <a:lnTo>
                    <a:pt x="4637" y="1106"/>
                  </a:lnTo>
                  <a:lnTo>
                    <a:pt x="5022" y="1491"/>
                  </a:lnTo>
                  <a:lnTo>
                    <a:pt x="5022" y="769"/>
                  </a:lnTo>
                  <a:lnTo>
                    <a:pt x="4637" y="769"/>
                  </a:lnTo>
                  <a:close/>
                  <a:moveTo>
                    <a:pt x="3271" y="387"/>
                  </a:moveTo>
                  <a:lnTo>
                    <a:pt x="3231" y="395"/>
                  </a:lnTo>
                  <a:lnTo>
                    <a:pt x="3191" y="413"/>
                  </a:lnTo>
                  <a:lnTo>
                    <a:pt x="3157" y="441"/>
                  </a:lnTo>
                  <a:lnTo>
                    <a:pt x="441" y="3130"/>
                  </a:lnTo>
                  <a:lnTo>
                    <a:pt x="413" y="3165"/>
                  </a:lnTo>
                  <a:lnTo>
                    <a:pt x="395" y="3203"/>
                  </a:lnTo>
                  <a:lnTo>
                    <a:pt x="385" y="3245"/>
                  </a:lnTo>
                  <a:lnTo>
                    <a:pt x="385" y="3287"/>
                  </a:lnTo>
                  <a:lnTo>
                    <a:pt x="395" y="3327"/>
                  </a:lnTo>
                  <a:lnTo>
                    <a:pt x="413" y="3367"/>
                  </a:lnTo>
                  <a:lnTo>
                    <a:pt x="441" y="3401"/>
                  </a:lnTo>
                  <a:lnTo>
                    <a:pt x="475" y="3429"/>
                  </a:lnTo>
                  <a:lnTo>
                    <a:pt x="515" y="3446"/>
                  </a:lnTo>
                  <a:lnTo>
                    <a:pt x="556" y="3456"/>
                  </a:lnTo>
                  <a:lnTo>
                    <a:pt x="598" y="3456"/>
                  </a:lnTo>
                  <a:lnTo>
                    <a:pt x="638" y="3446"/>
                  </a:lnTo>
                  <a:lnTo>
                    <a:pt x="678" y="3429"/>
                  </a:lnTo>
                  <a:lnTo>
                    <a:pt x="712" y="3401"/>
                  </a:lnTo>
                  <a:lnTo>
                    <a:pt x="724" y="3391"/>
                  </a:lnTo>
                  <a:lnTo>
                    <a:pt x="742" y="3373"/>
                  </a:lnTo>
                  <a:lnTo>
                    <a:pt x="766" y="3349"/>
                  </a:lnTo>
                  <a:lnTo>
                    <a:pt x="798" y="3317"/>
                  </a:lnTo>
                  <a:lnTo>
                    <a:pt x="836" y="3281"/>
                  </a:lnTo>
                  <a:lnTo>
                    <a:pt x="878" y="3237"/>
                  </a:lnTo>
                  <a:lnTo>
                    <a:pt x="927" y="3189"/>
                  </a:lnTo>
                  <a:lnTo>
                    <a:pt x="981" y="3135"/>
                  </a:lnTo>
                  <a:lnTo>
                    <a:pt x="1039" y="3078"/>
                  </a:lnTo>
                  <a:lnTo>
                    <a:pt x="1101" y="3016"/>
                  </a:lnTo>
                  <a:lnTo>
                    <a:pt x="1169" y="2950"/>
                  </a:lnTo>
                  <a:lnTo>
                    <a:pt x="1239" y="2880"/>
                  </a:lnTo>
                  <a:lnTo>
                    <a:pt x="1312" y="2809"/>
                  </a:lnTo>
                  <a:lnTo>
                    <a:pt x="1388" y="2733"/>
                  </a:lnTo>
                  <a:lnTo>
                    <a:pt x="1468" y="2655"/>
                  </a:lnTo>
                  <a:lnTo>
                    <a:pt x="1548" y="2575"/>
                  </a:lnTo>
                  <a:lnTo>
                    <a:pt x="1632" y="2494"/>
                  </a:lnTo>
                  <a:lnTo>
                    <a:pt x="1715" y="2410"/>
                  </a:lnTo>
                  <a:lnTo>
                    <a:pt x="1799" y="2326"/>
                  </a:lnTo>
                  <a:lnTo>
                    <a:pt x="1885" y="2242"/>
                  </a:lnTo>
                  <a:lnTo>
                    <a:pt x="1971" y="2157"/>
                  </a:lnTo>
                  <a:lnTo>
                    <a:pt x="2056" y="2073"/>
                  </a:lnTo>
                  <a:lnTo>
                    <a:pt x="2140" y="1989"/>
                  </a:lnTo>
                  <a:lnTo>
                    <a:pt x="2226" y="1906"/>
                  </a:lnTo>
                  <a:lnTo>
                    <a:pt x="2308" y="1824"/>
                  </a:lnTo>
                  <a:lnTo>
                    <a:pt x="2389" y="1744"/>
                  </a:lnTo>
                  <a:lnTo>
                    <a:pt x="2467" y="1664"/>
                  </a:lnTo>
                  <a:lnTo>
                    <a:pt x="2545" y="1589"/>
                  </a:lnTo>
                  <a:lnTo>
                    <a:pt x="2619" y="1517"/>
                  </a:lnTo>
                  <a:lnTo>
                    <a:pt x="2691" y="1445"/>
                  </a:lnTo>
                  <a:lnTo>
                    <a:pt x="2756" y="1379"/>
                  </a:lnTo>
                  <a:lnTo>
                    <a:pt x="2820" y="1316"/>
                  </a:lnTo>
                  <a:lnTo>
                    <a:pt x="2880" y="1258"/>
                  </a:lnTo>
                  <a:lnTo>
                    <a:pt x="2934" y="1204"/>
                  </a:lnTo>
                  <a:lnTo>
                    <a:pt x="2984" y="1154"/>
                  </a:lnTo>
                  <a:lnTo>
                    <a:pt x="3030" y="1110"/>
                  </a:lnTo>
                  <a:lnTo>
                    <a:pt x="3068" y="1072"/>
                  </a:lnTo>
                  <a:lnTo>
                    <a:pt x="3100" y="1041"/>
                  </a:lnTo>
                  <a:lnTo>
                    <a:pt x="3125" y="1015"/>
                  </a:lnTo>
                  <a:lnTo>
                    <a:pt x="3145" y="995"/>
                  </a:lnTo>
                  <a:lnTo>
                    <a:pt x="3157" y="983"/>
                  </a:lnTo>
                  <a:lnTo>
                    <a:pt x="3193" y="957"/>
                  </a:lnTo>
                  <a:lnTo>
                    <a:pt x="3231" y="939"/>
                  </a:lnTo>
                  <a:lnTo>
                    <a:pt x="3273" y="929"/>
                  </a:lnTo>
                  <a:lnTo>
                    <a:pt x="3315" y="929"/>
                  </a:lnTo>
                  <a:lnTo>
                    <a:pt x="3355" y="939"/>
                  </a:lnTo>
                  <a:lnTo>
                    <a:pt x="3395" y="957"/>
                  </a:lnTo>
                  <a:lnTo>
                    <a:pt x="3429" y="985"/>
                  </a:lnTo>
                  <a:lnTo>
                    <a:pt x="5848" y="3401"/>
                  </a:lnTo>
                  <a:lnTo>
                    <a:pt x="5882" y="3429"/>
                  </a:lnTo>
                  <a:lnTo>
                    <a:pt x="5922" y="3446"/>
                  </a:lnTo>
                  <a:lnTo>
                    <a:pt x="5962" y="3456"/>
                  </a:lnTo>
                  <a:lnTo>
                    <a:pt x="6004" y="3456"/>
                  </a:lnTo>
                  <a:lnTo>
                    <a:pt x="6045" y="3446"/>
                  </a:lnTo>
                  <a:lnTo>
                    <a:pt x="6083" y="3429"/>
                  </a:lnTo>
                  <a:lnTo>
                    <a:pt x="6119" y="3401"/>
                  </a:lnTo>
                  <a:lnTo>
                    <a:pt x="6147" y="3367"/>
                  </a:lnTo>
                  <a:lnTo>
                    <a:pt x="6165" y="3327"/>
                  </a:lnTo>
                  <a:lnTo>
                    <a:pt x="6173" y="3287"/>
                  </a:lnTo>
                  <a:lnTo>
                    <a:pt x="6173" y="3245"/>
                  </a:lnTo>
                  <a:lnTo>
                    <a:pt x="6165" y="3203"/>
                  </a:lnTo>
                  <a:lnTo>
                    <a:pt x="6147" y="3163"/>
                  </a:lnTo>
                  <a:lnTo>
                    <a:pt x="6119" y="3130"/>
                  </a:lnTo>
                  <a:lnTo>
                    <a:pt x="3429" y="441"/>
                  </a:lnTo>
                  <a:lnTo>
                    <a:pt x="3395" y="413"/>
                  </a:lnTo>
                  <a:lnTo>
                    <a:pt x="3355" y="395"/>
                  </a:lnTo>
                  <a:lnTo>
                    <a:pt x="3313" y="387"/>
                  </a:lnTo>
                  <a:lnTo>
                    <a:pt x="3271" y="387"/>
                  </a:lnTo>
                  <a:close/>
                  <a:moveTo>
                    <a:pt x="3293" y="0"/>
                  </a:moveTo>
                  <a:lnTo>
                    <a:pt x="3365" y="6"/>
                  </a:lnTo>
                  <a:lnTo>
                    <a:pt x="3439" y="20"/>
                  </a:lnTo>
                  <a:lnTo>
                    <a:pt x="3508" y="42"/>
                  </a:lnTo>
                  <a:lnTo>
                    <a:pt x="3576" y="76"/>
                  </a:lnTo>
                  <a:lnTo>
                    <a:pt x="3640" y="118"/>
                  </a:lnTo>
                  <a:lnTo>
                    <a:pt x="3700" y="169"/>
                  </a:lnTo>
                  <a:lnTo>
                    <a:pt x="4254" y="722"/>
                  </a:lnTo>
                  <a:lnTo>
                    <a:pt x="4254" y="576"/>
                  </a:lnTo>
                  <a:lnTo>
                    <a:pt x="4258" y="532"/>
                  </a:lnTo>
                  <a:lnTo>
                    <a:pt x="4272" y="492"/>
                  </a:lnTo>
                  <a:lnTo>
                    <a:pt x="4296" y="456"/>
                  </a:lnTo>
                  <a:lnTo>
                    <a:pt x="4326" y="427"/>
                  </a:lnTo>
                  <a:lnTo>
                    <a:pt x="4362" y="405"/>
                  </a:lnTo>
                  <a:lnTo>
                    <a:pt x="4402" y="391"/>
                  </a:lnTo>
                  <a:lnTo>
                    <a:pt x="4446" y="385"/>
                  </a:lnTo>
                  <a:lnTo>
                    <a:pt x="5214" y="385"/>
                  </a:lnTo>
                  <a:lnTo>
                    <a:pt x="5258" y="391"/>
                  </a:lnTo>
                  <a:lnTo>
                    <a:pt x="5299" y="405"/>
                  </a:lnTo>
                  <a:lnTo>
                    <a:pt x="5335" y="427"/>
                  </a:lnTo>
                  <a:lnTo>
                    <a:pt x="5365" y="456"/>
                  </a:lnTo>
                  <a:lnTo>
                    <a:pt x="5387" y="492"/>
                  </a:lnTo>
                  <a:lnTo>
                    <a:pt x="5401" y="532"/>
                  </a:lnTo>
                  <a:lnTo>
                    <a:pt x="5407" y="576"/>
                  </a:lnTo>
                  <a:lnTo>
                    <a:pt x="5407" y="1874"/>
                  </a:lnTo>
                  <a:lnTo>
                    <a:pt x="6390" y="2858"/>
                  </a:lnTo>
                  <a:lnTo>
                    <a:pt x="6440" y="2916"/>
                  </a:lnTo>
                  <a:lnTo>
                    <a:pt x="6482" y="2978"/>
                  </a:lnTo>
                  <a:lnTo>
                    <a:pt x="6516" y="3046"/>
                  </a:lnTo>
                  <a:lnTo>
                    <a:pt x="6540" y="3116"/>
                  </a:lnTo>
                  <a:lnTo>
                    <a:pt x="6554" y="3189"/>
                  </a:lnTo>
                  <a:lnTo>
                    <a:pt x="6560" y="3265"/>
                  </a:lnTo>
                  <a:lnTo>
                    <a:pt x="6554" y="3341"/>
                  </a:lnTo>
                  <a:lnTo>
                    <a:pt x="6540" y="3415"/>
                  </a:lnTo>
                  <a:lnTo>
                    <a:pt x="6516" y="3486"/>
                  </a:lnTo>
                  <a:lnTo>
                    <a:pt x="6482" y="3552"/>
                  </a:lnTo>
                  <a:lnTo>
                    <a:pt x="6440" y="3616"/>
                  </a:lnTo>
                  <a:lnTo>
                    <a:pt x="6390" y="3674"/>
                  </a:lnTo>
                  <a:lnTo>
                    <a:pt x="6333" y="3724"/>
                  </a:lnTo>
                  <a:lnTo>
                    <a:pt x="6271" y="3763"/>
                  </a:lnTo>
                  <a:lnTo>
                    <a:pt x="6207" y="3797"/>
                  </a:lnTo>
                  <a:lnTo>
                    <a:pt x="6139" y="3821"/>
                  </a:lnTo>
                  <a:lnTo>
                    <a:pt x="6069" y="3835"/>
                  </a:lnTo>
                  <a:lnTo>
                    <a:pt x="6000" y="3841"/>
                  </a:lnTo>
                  <a:lnTo>
                    <a:pt x="5928" y="3839"/>
                  </a:lnTo>
                  <a:lnTo>
                    <a:pt x="5858" y="3829"/>
                  </a:lnTo>
                  <a:lnTo>
                    <a:pt x="5790" y="3809"/>
                  </a:lnTo>
                  <a:lnTo>
                    <a:pt x="5790" y="6365"/>
                  </a:lnTo>
                  <a:lnTo>
                    <a:pt x="5786" y="6409"/>
                  </a:lnTo>
                  <a:lnTo>
                    <a:pt x="5772" y="6448"/>
                  </a:lnTo>
                  <a:lnTo>
                    <a:pt x="5748" y="6484"/>
                  </a:lnTo>
                  <a:lnTo>
                    <a:pt x="5718" y="6514"/>
                  </a:lnTo>
                  <a:lnTo>
                    <a:pt x="5682" y="6536"/>
                  </a:lnTo>
                  <a:lnTo>
                    <a:pt x="5643" y="6550"/>
                  </a:lnTo>
                  <a:lnTo>
                    <a:pt x="5599" y="6556"/>
                  </a:lnTo>
                  <a:lnTo>
                    <a:pt x="961" y="6556"/>
                  </a:lnTo>
                  <a:lnTo>
                    <a:pt x="917" y="6550"/>
                  </a:lnTo>
                  <a:lnTo>
                    <a:pt x="876" y="6536"/>
                  </a:lnTo>
                  <a:lnTo>
                    <a:pt x="842" y="6514"/>
                  </a:lnTo>
                  <a:lnTo>
                    <a:pt x="812" y="6484"/>
                  </a:lnTo>
                  <a:lnTo>
                    <a:pt x="788" y="6448"/>
                  </a:lnTo>
                  <a:lnTo>
                    <a:pt x="774" y="6409"/>
                  </a:lnTo>
                  <a:lnTo>
                    <a:pt x="768" y="6365"/>
                  </a:lnTo>
                  <a:lnTo>
                    <a:pt x="768" y="3809"/>
                  </a:lnTo>
                  <a:lnTo>
                    <a:pt x="700" y="3829"/>
                  </a:lnTo>
                  <a:lnTo>
                    <a:pt x="632" y="3839"/>
                  </a:lnTo>
                  <a:lnTo>
                    <a:pt x="560" y="3841"/>
                  </a:lnTo>
                  <a:lnTo>
                    <a:pt x="491" y="3835"/>
                  </a:lnTo>
                  <a:lnTo>
                    <a:pt x="421" y="3821"/>
                  </a:lnTo>
                  <a:lnTo>
                    <a:pt x="353" y="3797"/>
                  </a:lnTo>
                  <a:lnTo>
                    <a:pt x="287" y="3765"/>
                  </a:lnTo>
                  <a:lnTo>
                    <a:pt x="225" y="3724"/>
                  </a:lnTo>
                  <a:lnTo>
                    <a:pt x="170" y="3674"/>
                  </a:lnTo>
                  <a:lnTo>
                    <a:pt x="118" y="3614"/>
                  </a:lnTo>
                  <a:lnTo>
                    <a:pt x="76" y="3550"/>
                  </a:lnTo>
                  <a:lnTo>
                    <a:pt x="42" y="3482"/>
                  </a:lnTo>
                  <a:lnTo>
                    <a:pt x="18" y="3411"/>
                  </a:lnTo>
                  <a:lnTo>
                    <a:pt x="4" y="3339"/>
                  </a:lnTo>
                  <a:lnTo>
                    <a:pt x="0" y="3265"/>
                  </a:lnTo>
                  <a:lnTo>
                    <a:pt x="0" y="3265"/>
                  </a:lnTo>
                  <a:lnTo>
                    <a:pt x="4" y="3191"/>
                  </a:lnTo>
                  <a:lnTo>
                    <a:pt x="18" y="3120"/>
                  </a:lnTo>
                  <a:lnTo>
                    <a:pt x="42" y="3048"/>
                  </a:lnTo>
                  <a:lnTo>
                    <a:pt x="76" y="2980"/>
                  </a:lnTo>
                  <a:lnTo>
                    <a:pt x="118" y="2916"/>
                  </a:lnTo>
                  <a:lnTo>
                    <a:pt x="170" y="2858"/>
                  </a:lnTo>
                  <a:lnTo>
                    <a:pt x="2886" y="169"/>
                  </a:lnTo>
                  <a:lnTo>
                    <a:pt x="2944" y="118"/>
                  </a:lnTo>
                  <a:lnTo>
                    <a:pt x="3008" y="76"/>
                  </a:lnTo>
                  <a:lnTo>
                    <a:pt x="3076" y="42"/>
                  </a:lnTo>
                  <a:lnTo>
                    <a:pt x="3145" y="20"/>
                  </a:lnTo>
                  <a:lnTo>
                    <a:pt x="3219" y="6"/>
                  </a:lnTo>
                  <a:lnTo>
                    <a:pt x="3293" y="0"/>
                  </a:lnTo>
                  <a:close/>
                </a:path>
              </a:pathLst>
            </a:custGeom>
            <a:grpFill/>
            <a:ln w="0">
              <a:noFill/>
              <a:prstDash val="solid"/>
              <a:round/>
              <a:headEnd/>
              <a:tailEnd/>
            </a:ln>
          </p:spPr>
          <p:txBody>
            <a:bodyPr vert="horz" wrap="square" lIns="68598" tIns="34299" rIns="68598" bIns="34299" numCol="1" anchor="t" anchorCtr="0" compatLnSpc="1">
              <a:prstTxWarp prst="textNoShape">
                <a:avLst/>
              </a:prstTxWarp>
            </a:bodyPr>
            <a:lstStyle/>
            <a:p>
              <a:endParaRPr lang="en-IN" sz="1350"/>
            </a:p>
          </p:txBody>
        </p:sp>
        <p:sp>
          <p:nvSpPr>
            <p:cNvPr id="15" name="Freeform 7">
              <a:extLst>
                <a:ext uri="{FF2B5EF4-FFF2-40B4-BE49-F238E27FC236}">
                  <a16:creationId xmlns:a16="http://schemas.microsoft.com/office/drawing/2014/main" id="{2E1F5E8D-9752-8741-ADCB-102C35D8E84A}"/>
                </a:ext>
              </a:extLst>
            </p:cNvPr>
            <p:cNvSpPr>
              <a:spLocks noEditPoints="1"/>
            </p:cNvSpPr>
            <p:nvPr/>
          </p:nvSpPr>
          <p:spPr bwMode="auto">
            <a:xfrm>
              <a:off x="-4721232" y="2651124"/>
              <a:ext cx="1219204" cy="1220792"/>
            </a:xfrm>
            <a:custGeom>
              <a:avLst/>
              <a:gdLst>
                <a:gd name="T0" fmla="*/ 700 w 1538"/>
                <a:gd name="T1" fmla="*/ 391 h 1537"/>
                <a:gd name="T2" fmla="*/ 577 w 1538"/>
                <a:gd name="T3" fmla="*/ 439 h 1537"/>
                <a:gd name="T4" fmla="*/ 477 w 1538"/>
                <a:gd name="T5" fmla="*/ 523 h 1537"/>
                <a:gd name="T6" fmla="*/ 409 w 1538"/>
                <a:gd name="T7" fmla="*/ 636 h 1537"/>
                <a:gd name="T8" fmla="*/ 385 w 1538"/>
                <a:gd name="T9" fmla="*/ 770 h 1537"/>
                <a:gd name="T10" fmla="*/ 409 w 1538"/>
                <a:gd name="T11" fmla="*/ 903 h 1537"/>
                <a:gd name="T12" fmla="*/ 477 w 1538"/>
                <a:gd name="T13" fmla="*/ 1017 h 1537"/>
                <a:gd name="T14" fmla="*/ 577 w 1538"/>
                <a:gd name="T15" fmla="*/ 1101 h 1537"/>
                <a:gd name="T16" fmla="*/ 700 w 1538"/>
                <a:gd name="T17" fmla="*/ 1146 h 1537"/>
                <a:gd name="T18" fmla="*/ 838 w 1538"/>
                <a:gd name="T19" fmla="*/ 1146 h 1537"/>
                <a:gd name="T20" fmla="*/ 963 w 1538"/>
                <a:gd name="T21" fmla="*/ 1101 h 1537"/>
                <a:gd name="T22" fmla="*/ 1063 w 1538"/>
                <a:gd name="T23" fmla="*/ 1017 h 1537"/>
                <a:gd name="T24" fmla="*/ 1129 w 1538"/>
                <a:gd name="T25" fmla="*/ 903 h 1537"/>
                <a:gd name="T26" fmla="*/ 1155 w 1538"/>
                <a:gd name="T27" fmla="*/ 770 h 1537"/>
                <a:gd name="T28" fmla="*/ 1129 w 1538"/>
                <a:gd name="T29" fmla="*/ 636 h 1537"/>
                <a:gd name="T30" fmla="*/ 1063 w 1538"/>
                <a:gd name="T31" fmla="*/ 523 h 1537"/>
                <a:gd name="T32" fmla="*/ 963 w 1538"/>
                <a:gd name="T33" fmla="*/ 439 h 1537"/>
                <a:gd name="T34" fmla="*/ 838 w 1538"/>
                <a:gd name="T35" fmla="*/ 391 h 1537"/>
                <a:gd name="T36" fmla="*/ 770 w 1538"/>
                <a:gd name="T37" fmla="*/ 0 h 1537"/>
                <a:gd name="T38" fmla="*/ 959 w 1538"/>
                <a:gd name="T39" fmla="*/ 24 h 1537"/>
                <a:gd name="T40" fmla="*/ 1131 w 1538"/>
                <a:gd name="T41" fmla="*/ 92 h 1537"/>
                <a:gd name="T42" fmla="*/ 1281 w 1538"/>
                <a:gd name="T43" fmla="*/ 196 h 1537"/>
                <a:gd name="T44" fmla="*/ 1400 w 1538"/>
                <a:gd name="T45" fmla="*/ 331 h 1537"/>
                <a:gd name="T46" fmla="*/ 1486 w 1538"/>
                <a:gd name="T47" fmla="*/ 493 h 1537"/>
                <a:gd name="T48" fmla="*/ 1532 w 1538"/>
                <a:gd name="T49" fmla="*/ 674 h 1537"/>
                <a:gd name="T50" fmla="*/ 1532 w 1538"/>
                <a:gd name="T51" fmla="*/ 865 h 1537"/>
                <a:gd name="T52" fmla="*/ 1486 w 1538"/>
                <a:gd name="T53" fmla="*/ 1047 h 1537"/>
                <a:gd name="T54" fmla="*/ 1400 w 1538"/>
                <a:gd name="T55" fmla="*/ 1208 h 1537"/>
                <a:gd name="T56" fmla="*/ 1281 w 1538"/>
                <a:gd name="T57" fmla="*/ 1344 h 1537"/>
                <a:gd name="T58" fmla="*/ 1131 w 1538"/>
                <a:gd name="T59" fmla="*/ 1447 h 1537"/>
                <a:gd name="T60" fmla="*/ 959 w 1538"/>
                <a:gd name="T61" fmla="*/ 1513 h 1537"/>
                <a:gd name="T62" fmla="*/ 770 w 1538"/>
                <a:gd name="T63" fmla="*/ 1537 h 1537"/>
                <a:gd name="T64" fmla="*/ 580 w 1538"/>
                <a:gd name="T65" fmla="*/ 1513 h 1537"/>
                <a:gd name="T66" fmla="*/ 409 w 1538"/>
                <a:gd name="T67" fmla="*/ 1447 h 1537"/>
                <a:gd name="T68" fmla="*/ 259 w 1538"/>
                <a:gd name="T69" fmla="*/ 1344 h 1537"/>
                <a:gd name="T70" fmla="*/ 140 w 1538"/>
                <a:gd name="T71" fmla="*/ 1208 h 1537"/>
                <a:gd name="T72" fmla="*/ 52 w 1538"/>
                <a:gd name="T73" fmla="*/ 1047 h 1537"/>
                <a:gd name="T74" fmla="*/ 6 w 1538"/>
                <a:gd name="T75" fmla="*/ 865 h 1537"/>
                <a:gd name="T76" fmla="*/ 6 w 1538"/>
                <a:gd name="T77" fmla="*/ 674 h 1537"/>
                <a:gd name="T78" fmla="*/ 52 w 1538"/>
                <a:gd name="T79" fmla="*/ 493 h 1537"/>
                <a:gd name="T80" fmla="*/ 140 w 1538"/>
                <a:gd name="T81" fmla="*/ 331 h 1537"/>
                <a:gd name="T82" fmla="*/ 259 w 1538"/>
                <a:gd name="T83" fmla="*/ 196 h 1537"/>
                <a:gd name="T84" fmla="*/ 409 w 1538"/>
                <a:gd name="T85" fmla="*/ 92 h 1537"/>
                <a:gd name="T86" fmla="*/ 580 w 1538"/>
                <a:gd name="T87" fmla="*/ 24 h 1537"/>
                <a:gd name="T88" fmla="*/ 770 w 1538"/>
                <a:gd name="T89" fmla="*/ 0 h 1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38" h="1537">
                  <a:moveTo>
                    <a:pt x="770" y="385"/>
                  </a:moveTo>
                  <a:lnTo>
                    <a:pt x="700" y="391"/>
                  </a:lnTo>
                  <a:lnTo>
                    <a:pt x="636" y="409"/>
                  </a:lnTo>
                  <a:lnTo>
                    <a:pt x="577" y="439"/>
                  </a:lnTo>
                  <a:lnTo>
                    <a:pt x="523" y="477"/>
                  </a:lnTo>
                  <a:lnTo>
                    <a:pt x="477" y="523"/>
                  </a:lnTo>
                  <a:lnTo>
                    <a:pt x="439" y="576"/>
                  </a:lnTo>
                  <a:lnTo>
                    <a:pt x="409" y="636"/>
                  </a:lnTo>
                  <a:lnTo>
                    <a:pt x="391" y="700"/>
                  </a:lnTo>
                  <a:lnTo>
                    <a:pt x="385" y="770"/>
                  </a:lnTo>
                  <a:lnTo>
                    <a:pt x="391" y="837"/>
                  </a:lnTo>
                  <a:lnTo>
                    <a:pt x="409" y="903"/>
                  </a:lnTo>
                  <a:lnTo>
                    <a:pt x="439" y="963"/>
                  </a:lnTo>
                  <a:lnTo>
                    <a:pt x="477" y="1017"/>
                  </a:lnTo>
                  <a:lnTo>
                    <a:pt x="523" y="1063"/>
                  </a:lnTo>
                  <a:lnTo>
                    <a:pt x="577" y="1101"/>
                  </a:lnTo>
                  <a:lnTo>
                    <a:pt x="636" y="1129"/>
                  </a:lnTo>
                  <a:lnTo>
                    <a:pt x="700" y="1146"/>
                  </a:lnTo>
                  <a:lnTo>
                    <a:pt x="770" y="1154"/>
                  </a:lnTo>
                  <a:lnTo>
                    <a:pt x="838" y="1146"/>
                  </a:lnTo>
                  <a:lnTo>
                    <a:pt x="904" y="1129"/>
                  </a:lnTo>
                  <a:lnTo>
                    <a:pt x="963" y="1101"/>
                  </a:lnTo>
                  <a:lnTo>
                    <a:pt x="1017" y="1063"/>
                  </a:lnTo>
                  <a:lnTo>
                    <a:pt x="1063" y="1017"/>
                  </a:lnTo>
                  <a:lnTo>
                    <a:pt x="1101" y="963"/>
                  </a:lnTo>
                  <a:lnTo>
                    <a:pt x="1129" y="903"/>
                  </a:lnTo>
                  <a:lnTo>
                    <a:pt x="1147" y="837"/>
                  </a:lnTo>
                  <a:lnTo>
                    <a:pt x="1155" y="770"/>
                  </a:lnTo>
                  <a:lnTo>
                    <a:pt x="1147" y="700"/>
                  </a:lnTo>
                  <a:lnTo>
                    <a:pt x="1129" y="636"/>
                  </a:lnTo>
                  <a:lnTo>
                    <a:pt x="1101" y="576"/>
                  </a:lnTo>
                  <a:lnTo>
                    <a:pt x="1063" y="523"/>
                  </a:lnTo>
                  <a:lnTo>
                    <a:pt x="1017" y="477"/>
                  </a:lnTo>
                  <a:lnTo>
                    <a:pt x="963" y="439"/>
                  </a:lnTo>
                  <a:lnTo>
                    <a:pt x="904" y="409"/>
                  </a:lnTo>
                  <a:lnTo>
                    <a:pt x="838" y="391"/>
                  </a:lnTo>
                  <a:lnTo>
                    <a:pt x="770" y="385"/>
                  </a:lnTo>
                  <a:close/>
                  <a:moveTo>
                    <a:pt x="770" y="0"/>
                  </a:moveTo>
                  <a:lnTo>
                    <a:pt x="866" y="6"/>
                  </a:lnTo>
                  <a:lnTo>
                    <a:pt x="959" y="24"/>
                  </a:lnTo>
                  <a:lnTo>
                    <a:pt x="1047" y="52"/>
                  </a:lnTo>
                  <a:lnTo>
                    <a:pt x="1131" y="92"/>
                  </a:lnTo>
                  <a:lnTo>
                    <a:pt x="1209" y="140"/>
                  </a:lnTo>
                  <a:lnTo>
                    <a:pt x="1281" y="196"/>
                  </a:lnTo>
                  <a:lnTo>
                    <a:pt x="1344" y="259"/>
                  </a:lnTo>
                  <a:lnTo>
                    <a:pt x="1400" y="331"/>
                  </a:lnTo>
                  <a:lnTo>
                    <a:pt x="1448" y="409"/>
                  </a:lnTo>
                  <a:lnTo>
                    <a:pt x="1486" y="493"/>
                  </a:lnTo>
                  <a:lnTo>
                    <a:pt x="1514" y="580"/>
                  </a:lnTo>
                  <a:lnTo>
                    <a:pt x="1532" y="674"/>
                  </a:lnTo>
                  <a:lnTo>
                    <a:pt x="1538" y="770"/>
                  </a:lnTo>
                  <a:lnTo>
                    <a:pt x="1532" y="865"/>
                  </a:lnTo>
                  <a:lnTo>
                    <a:pt x="1514" y="959"/>
                  </a:lnTo>
                  <a:lnTo>
                    <a:pt x="1486" y="1047"/>
                  </a:lnTo>
                  <a:lnTo>
                    <a:pt x="1448" y="1130"/>
                  </a:lnTo>
                  <a:lnTo>
                    <a:pt x="1400" y="1208"/>
                  </a:lnTo>
                  <a:lnTo>
                    <a:pt x="1344" y="1280"/>
                  </a:lnTo>
                  <a:lnTo>
                    <a:pt x="1281" y="1344"/>
                  </a:lnTo>
                  <a:lnTo>
                    <a:pt x="1209" y="1400"/>
                  </a:lnTo>
                  <a:lnTo>
                    <a:pt x="1131" y="1447"/>
                  </a:lnTo>
                  <a:lnTo>
                    <a:pt x="1047" y="1485"/>
                  </a:lnTo>
                  <a:lnTo>
                    <a:pt x="959" y="1513"/>
                  </a:lnTo>
                  <a:lnTo>
                    <a:pt x="866" y="1531"/>
                  </a:lnTo>
                  <a:lnTo>
                    <a:pt x="770" y="1537"/>
                  </a:lnTo>
                  <a:lnTo>
                    <a:pt x="674" y="1531"/>
                  </a:lnTo>
                  <a:lnTo>
                    <a:pt x="580" y="1513"/>
                  </a:lnTo>
                  <a:lnTo>
                    <a:pt x="493" y="1485"/>
                  </a:lnTo>
                  <a:lnTo>
                    <a:pt x="409" y="1447"/>
                  </a:lnTo>
                  <a:lnTo>
                    <a:pt x="331" y="1400"/>
                  </a:lnTo>
                  <a:lnTo>
                    <a:pt x="259" y="1344"/>
                  </a:lnTo>
                  <a:lnTo>
                    <a:pt x="196" y="1280"/>
                  </a:lnTo>
                  <a:lnTo>
                    <a:pt x="140" y="1208"/>
                  </a:lnTo>
                  <a:lnTo>
                    <a:pt x="92" y="1130"/>
                  </a:lnTo>
                  <a:lnTo>
                    <a:pt x="52" y="1047"/>
                  </a:lnTo>
                  <a:lnTo>
                    <a:pt x="24" y="959"/>
                  </a:lnTo>
                  <a:lnTo>
                    <a:pt x="6" y="865"/>
                  </a:lnTo>
                  <a:lnTo>
                    <a:pt x="0" y="770"/>
                  </a:lnTo>
                  <a:lnTo>
                    <a:pt x="6" y="674"/>
                  </a:lnTo>
                  <a:lnTo>
                    <a:pt x="24" y="580"/>
                  </a:lnTo>
                  <a:lnTo>
                    <a:pt x="52" y="493"/>
                  </a:lnTo>
                  <a:lnTo>
                    <a:pt x="92" y="409"/>
                  </a:lnTo>
                  <a:lnTo>
                    <a:pt x="140" y="331"/>
                  </a:lnTo>
                  <a:lnTo>
                    <a:pt x="196" y="259"/>
                  </a:lnTo>
                  <a:lnTo>
                    <a:pt x="259" y="196"/>
                  </a:lnTo>
                  <a:lnTo>
                    <a:pt x="331" y="140"/>
                  </a:lnTo>
                  <a:lnTo>
                    <a:pt x="409" y="92"/>
                  </a:lnTo>
                  <a:lnTo>
                    <a:pt x="493" y="52"/>
                  </a:lnTo>
                  <a:lnTo>
                    <a:pt x="580" y="24"/>
                  </a:lnTo>
                  <a:lnTo>
                    <a:pt x="674" y="6"/>
                  </a:lnTo>
                  <a:lnTo>
                    <a:pt x="770" y="0"/>
                  </a:lnTo>
                  <a:close/>
                </a:path>
              </a:pathLst>
            </a:custGeom>
            <a:grpFill/>
            <a:ln w="0">
              <a:noFill/>
              <a:prstDash val="solid"/>
              <a:round/>
              <a:headEnd/>
              <a:tailEnd/>
            </a:ln>
          </p:spPr>
          <p:txBody>
            <a:bodyPr vert="horz" wrap="square" lIns="68598" tIns="34299" rIns="68598" bIns="34299" numCol="1" anchor="t" anchorCtr="0" compatLnSpc="1">
              <a:prstTxWarp prst="textNoShape">
                <a:avLst/>
              </a:prstTxWarp>
            </a:bodyPr>
            <a:lstStyle/>
            <a:p>
              <a:endParaRPr lang="en-IN" sz="1350"/>
            </a:p>
          </p:txBody>
        </p:sp>
      </p:grpSp>
      <p:sp>
        <p:nvSpPr>
          <p:cNvPr id="3" name="TextBox 2"/>
          <p:cNvSpPr txBox="1"/>
          <p:nvPr/>
        </p:nvSpPr>
        <p:spPr>
          <a:xfrm>
            <a:off x="609600" y="2366455"/>
            <a:ext cx="7848601" cy="830997"/>
          </a:xfrm>
          <a:prstGeom prst="rect">
            <a:avLst/>
          </a:prstGeom>
          <a:noFill/>
        </p:spPr>
        <p:txBody>
          <a:bodyPr wrap="square" rtlCol="0">
            <a:spAutoFit/>
          </a:bodyPr>
          <a:lstStyle/>
          <a:p>
            <a:pPr fontAlgn="base"/>
            <a:r>
              <a:rPr lang="en-US" sz="1200" b="1" dirty="0"/>
              <a:t>GOALS: </a:t>
            </a:r>
            <a:r>
              <a:rPr lang="en-US" sz="1200" dirty="0"/>
              <a:t>1)</a:t>
            </a:r>
            <a:r>
              <a:rPr lang="en-US" sz="1200" b="1" dirty="0"/>
              <a:t> </a:t>
            </a:r>
            <a:r>
              <a:rPr lang="en-US" sz="1200" dirty="0"/>
              <a:t>Increase program stability across program types with targeted efforts 2) Promote a clear framework for quality for each program type with embedded incentives and supports 3) Use research to design supports for quality improvement targeted to program leadership.</a:t>
            </a:r>
          </a:p>
          <a:p>
            <a:endParaRPr lang="en-US" sz="1200" dirty="0"/>
          </a:p>
        </p:txBody>
      </p:sp>
      <p:sp>
        <p:nvSpPr>
          <p:cNvPr id="21" name="Rectangle 20">
            <a:extLst>
              <a:ext uri="{FF2B5EF4-FFF2-40B4-BE49-F238E27FC236}">
                <a16:creationId xmlns:a16="http://schemas.microsoft.com/office/drawing/2014/main" id="{7D8799CF-FC4C-1A4C-A575-17ED0A06156D}"/>
              </a:ext>
            </a:extLst>
          </p:cNvPr>
          <p:cNvSpPr/>
          <p:nvPr/>
        </p:nvSpPr>
        <p:spPr bwMode="auto">
          <a:xfrm>
            <a:off x="1142998" y="6163549"/>
            <a:ext cx="6858000" cy="323165"/>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r>
              <a:rPr lang="en-US" sz="1500" b="1" dirty="0">
                <a:solidFill>
                  <a:schemeClr val="accent2">
                    <a:lumMod val="50000"/>
                  </a:schemeClr>
                </a:solidFill>
                <a:latin typeface="+mj-lt"/>
              </a:rPr>
              <a:t>THESE ARE DRAFT EXAMPLES - YOUR FEEDBACK IS NEEDED!</a:t>
            </a:r>
            <a:endParaRPr kumimoji="0" lang="en-US" sz="1500" b="1" i="0" u="none" strike="noStrike" cap="none" normalizeH="0" baseline="0" dirty="0">
              <a:ln>
                <a:noFill/>
              </a:ln>
              <a:solidFill>
                <a:schemeClr val="accent2">
                  <a:lumMod val="50000"/>
                </a:schemeClr>
              </a:solidFill>
              <a:effectLst/>
              <a:latin typeface="+mj-lt"/>
            </a:endParaRPr>
          </a:p>
        </p:txBody>
      </p:sp>
    </p:spTree>
    <p:custDataLst>
      <p:tags r:id="rId1"/>
    </p:custDataLst>
    <p:extLst>
      <p:ext uri="{BB962C8B-B14F-4D97-AF65-F5344CB8AC3E}">
        <p14:creationId xmlns:p14="http://schemas.microsoft.com/office/powerpoint/2010/main" val="21871841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444500" y="444500"/>
            <a:ext cx="7132638" cy="469900"/>
          </a:xfrm>
        </p:spPr>
        <p:txBody>
          <a:bodyPr anchor="b"/>
          <a:lstStyle/>
          <a:p>
            <a:r>
              <a:rPr lang="en-US" sz="2000" dirty="0">
                <a:solidFill>
                  <a:schemeClr val="accent2">
                    <a:lumMod val="50000"/>
                  </a:schemeClr>
                </a:solidFill>
              </a:rPr>
              <a:t>Emerging System Strategies – EXAMPLES</a:t>
            </a:r>
          </a:p>
        </p:txBody>
      </p:sp>
      <p:sp>
        <p:nvSpPr>
          <p:cNvPr id="42" name="Slide Number Placeholder 41">
            <a:extLst>
              <a:ext uri="{FF2B5EF4-FFF2-40B4-BE49-F238E27FC236}">
                <a16:creationId xmlns:a16="http://schemas.microsoft.com/office/drawing/2014/main" id="{5F39AE97-63D9-1A41-9CCD-876E1B600C03}"/>
              </a:ext>
            </a:extLst>
          </p:cNvPr>
          <p:cNvSpPr>
            <a:spLocks noGrp="1"/>
          </p:cNvSpPr>
          <p:nvPr>
            <p:ph type="sldNum" sz="quarter" idx="14"/>
          </p:nvPr>
        </p:nvSpPr>
        <p:spPr/>
        <p:txBody>
          <a:bodyPr/>
          <a:lstStyle/>
          <a:p>
            <a:pPr>
              <a:defRPr/>
            </a:pPr>
            <a:fld id="{0A56C0EC-3B98-441E-AA55-70D5E6ACE5C8}" type="slidenum">
              <a:rPr lang="en-US" smtClean="0">
                <a:solidFill>
                  <a:srgbClr val="000000"/>
                </a:solidFill>
              </a:rPr>
              <a:pPr>
                <a:defRPr/>
              </a:pPr>
              <a:t>11</a:t>
            </a:fld>
            <a:endParaRPr lang="en-US" dirty="0">
              <a:solidFill>
                <a:srgbClr val="000000"/>
              </a:solidFill>
            </a:endParaRPr>
          </a:p>
        </p:txBody>
      </p:sp>
      <p:sp>
        <p:nvSpPr>
          <p:cNvPr id="8" name="Freeform 29">
            <a:extLst>
              <a:ext uri="{FF2B5EF4-FFF2-40B4-BE49-F238E27FC236}">
                <a16:creationId xmlns:a16="http://schemas.microsoft.com/office/drawing/2014/main" id="{8AEFA966-6A6B-A04A-9270-1B344186A9D4}"/>
              </a:ext>
            </a:extLst>
          </p:cNvPr>
          <p:cNvSpPr>
            <a:spLocks noEditPoints="1"/>
          </p:cNvSpPr>
          <p:nvPr/>
        </p:nvSpPr>
        <p:spPr bwMode="auto">
          <a:xfrm>
            <a:off x="1692496" y="1417344"/>
            <a:ext cx="702859" cy="488575"/>
          </a:xfrm>
          <a:custGeom>
            <a:avLst/>
            <a:gdLst>
              <a:gd name="T0" fmla="*/ 4460 w 5508"/>
              <a:gd name="T1" fmla="*/ 1184 h 4235"/>
              <a:gd name="T2" fmla="*/ 1048 w 5508"/>
              <a:gd name="T3" fmla="*/ 1184 h 4235"/>
              <a:gd name="T4" fmla="*/ 2884 w 5508"/>
              <a:gd name="T5" fmla="*/ 35 h 4235"/>
              <a:gd name="T6" fmla="*/ 2998 w 5508"/>
              <a:gd name="T7" fmla="*/ 169 h 4235"/>
              <a:gd name="T8" fmla="*/ 4608 w 5508"/>
              <a:gd name="T9" fmla="*/ 304 h 4235"/>
              <a:gd name="T10" fmla="*/ 4775 w 5508"/>
              <a:gd name="T11" fmla="*/ 364 h 4235"/>
              <a:gd name="T12" fmla="*/ 4864 w 5508"/>
              <a:gd name="T13" fmla="*/ 516 h 4235"/>
              <a:gd name="T14" fmla="*/ 4832 w 5508"/>
              <a:gd name="T15" fmla="*/ 695 h 4235"/>
              <a:gd name="T16" fmla="*/ 4698 w 5508"/>
              <a:gd name="T17" fmla="*/ 807 h 4235"/>
              <a:gd name="T18" fmla="*/ 5254 w 5508"/>
              <a:gd name="T19" fmla="*/ 1836 h 4235"/>
              <a:gd name="T20" fmla="*/ 5448 w 5508"/>
              <a:gd name="T21" fmla="*/ 1871 h 4235"/>
              <a:gd name="T22" fmla="*/ 5508 w 5508"/>
              <a:gd name="T23" fmla="*/ 1998 h 4235"/>
              <a:gd name="T24" fmla="*/ 5435 w 5508"/>
              <a:gd name="T25" fmla="*/ 2383 h 4235"/>
              <a:gd name="T26" fmla="*/ 5233 w 5508"/>
              <a:gd name="T27" fmla="*/ 2706 h 4235"/>
              <a:gd name="T28" fmla="*/ 4932 w 5508"/>
              <a:gd name="T29" fmla="*/ 2934 h 4235"/>
              <a:gd name="T30" fmla="*/ 4560 w 5508"/>
              <a:gd name="T31" fmla="*/ 3043 h 4235"/>
              <a:gd name="T32" fmla="*/ 4164 w 5508"/>
              <a:gd name="T33" fmla="*/ 3005 h 4235"/>
              <a:gd name="T34" fmla="*/ 3826 w 5508"/>
              <a:gd name="T35" fmla="*/ 2833 h 4235"/>
              <a:gd name="T36" fmla="*/ 3570 w 5508"/>
              <a:gd name="T37" fmla="*/ 2554 h 4235"/>
              <a:gd name="T38" fmla="*/ 3430 w 5508"/>
              <a:gd name="T39" fmla="*/ 2196 h 4235"/>
              <a:gd name="T40" fmla="*/ 3427 w 5508"/>
              <a:gd name="T41" fmla="*/ 1926 h 4235"/>
              <a:gd name="T42" fmla="*/ 3535 w 5508"/>
              <a:gd name="T43" fmla="*/ 1841 h 4235"/>
              <a:gd name="T44" fmla="*/ 3013 w 5508"/>
              <a:gd name="T45" fmla="*/ 822 h 4235"/>
              <a:gd name="T46" fmla="*/ 3704 w 5508"/>
              <a:gd name="T47" fmla="*/ 3681 h 4235"/>
              <a:gd name="T48" fmla="*/ 3851 w 5508"/>
              <a:gd name="T49" fmla="*/ 3804 h 4235"/>
              <a:gd name="T50" fmla="*/ 3886 w 5508"/>
              <a:gd name="T51" fmla="*/ 4000 h 4235"/>
              <a:gd name="T52" fmla="*/ 3787 w 5508"/>
              <a:gd name="T53" fmla="*/ 4169 h 4235"/>
              <a:gd name="T54" fmla="*/ 3604 w 5508"/>
              <a:gd name="T55" fmla="*/ 4235 h 4235"/>
              <a:gd name="T56" fmla="*/ 1761 w 5508"/>
              <a:gd name="T57" fmla="*/ 4197 h 4235"/>
              <a:gd name="T58" fmla="*/ 1636 w 5508"/>
              <a:gd name="T59" fmla="*/ 4050 h 4235"/>
              <a:gd name="T60" fmla="*/ 1636 w 5508"/>
              <a:gd name="T61" fmla="*/ 3850 h 4235"/>
              <a:gd name="T62" fmla="*/ 1761 w 5508"/>
              <a:gd name="T63" fmla="*/ 3701 h 4235"/>
              <a:gd name="T64" fmla="*/ 2495 w 5508"/>
              <a:gd name="T65" fmla="*/ 3663 h 4235"/>
              <a:gd name="T66" fmla="*/ 1936 w 5508"/>
              <a:gd name="T67" fmla="*/ 1836 h 4235"/>
              <a:gd name="T68" fmla="*/ 2061 w 5508"/>
              <a:gd name="T69" fmla="*/ 1896 h 4235"/>
              <a:gd name="T70" fmla="*/ 2093 w 5508"/>
              <a:gd name="T71" fmla="*/ 2099 h 4235"/>
              <a:gd name="T72" fmla="*/ 1985 w 5508"/>
              <a:gd name="T73" fmla="*/ 2472 h 4235"/>
              <a:gd name="T74" fmla="*/ 1756 w 5508"/>
              <a:gd name="T75" fmla="*/ 2772 h 4235"/>
              <a:gd name="T76" fmla="*/ 1434 w 5508"/>
              <a:gd name="T77" fmla="*/ 2973 h 4235"/>
              <a:gd name="T78" fmla="*/ 1048 w 5508"/>
              <a:gd name="T79" fmla="*/ 3046 h 4235"/>
              <a:gd name="T80" fmla="*/ 663 w 5508"/>
              <a:gd name="T81" fmla="*/ 2973 h 4235"/>
              <a:gd name="T82" fmla="*/ 342 w 5508"/>
              <a:gd name="T83" fmla="*/ 2772 h 4235"/>
              <a:gd name="T84" fmla="*/ 113 w 5508"/>
              <a:gd name="T85" fmla="*/ 2472 h 4235"/>
              <a:gd name="T86" fmla="*/ 5 w 5508"/>
              <a:gd name="T87" fmla="*/ 2099 h 4235"/>
              <a:gd name="T88" fmla="*/ 35 w 5508"/>
              <a:gd name="T89" fmla="*/ 1896 h 4235"/>
              <a:gd name="T90" fmla="*/ 162 w 5508"/>
              <a:gd name="T91" fmla="*/ 1836 h 4235"/>
              <a:gd name="T92" fmla="*/ 853 w 5508"/>
              <a:gd name="T93" fmla="*/ 819 h 4235"/>
              <a:gd name="T94" fmla="*/ 701 w 5508"/>
              <a:gd name="T95" fmla="*/ 730 h 4235"/>
              <a:gd name="T96" fmla="*/ 641 w 5508"/>
              <a:gd name="T97" fmla="*/ 563 h 4235"/>
              <a:gd name="T98" fmla="*/ 701 w 5508"/>
              <a:gd name="T99" fmla="*/ 396 h 4235"/>
              <a:gd name="T100" fmla="*/ 853 w 5508"/>
              <a:gd name="T101" fmla="*/ 308 h 4235"/>
              <a:gd name="T102" fmla="*/ 2499 w 5508"/>
              <a:gd name="T103" fmla="*/ 214 h 4235"/>
              <a:gd name="T104" fmla="*/ 2587 w 5508"/>
              <a:gd name="T105" fmla="*/ 62 h 4235"/>
              <a:gd name="T106" fmla="*/ 2754 w 5508"/>
              <a:gd name="T107" fmla="*/ 0 h 4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08" h="4235">
                <a:moveTo>
                  <a:pt x="4460" y="1184"/>
                </a:moveTo>
                <a:lnTo>
                  <a:pt x="4034" y="1836"/>
                </a:lnTo>
                <a:lnTo>
                  <a:pt x="4884" y="1836"/>
                </a:lnTo>
                <a:lnTo>
                  <a:pt x="4460" y="1184"/>
                </a:lnTo>
                <a:close/>
                <a:moveTo>
                  <a:pt x="1048" y="1184"/>
                </a:moveTo>
                <a:lnTo>
                  <a:pt x="624" y="1836"/>
                </a:lnTo>
                <a:lnTo>
                  <a:pt x="1474" y="1836"/>
                </a:lnTo>
                <a:lnTo>
                  <a:pt x="1048" y="1184"/>
                </a:lnTo>
                <a:close/>
                <a:moveTo>
                  <a:pt x="2754" y="0"/>
                </a:moveTo>
                <a:lnTo>
                  <a:pt x="2801" y="5"/>
                </a:lnTo>
                <a:lnTo>
                  <a:pt x="2844" y="17"/>
                </a:lnTo>
                <a:lnTo>
                  <a:pt x="2884" y="35"/>
                </a:lnTo>
                <a:lnTo>
                  <a:pt x="2921" y="62"/>
                </a:lnTo>
                <a:lnTo>
                  <a:pt x="2953" y="92"/>
                </a:lnTo>
                <a:lnTo>
                  <a:pt x="2978" y="129"/>
                </a:lnTo>
                <a:lnTo>
                  <a:pt x="2998" y="169"/>
                </a:lnTo>
                <a:lnTo>
                  <a:pt x="3009" y="214"/>
                </a:lnTo>
                <a:lnTo>
                  <a:pt x="3013" y="261"/>
                </a:lnTo>
                <a:lnTo>
                  <a:pt x="3013" y="304"/>
                </a:lnTo>
                <a:lnTo>
                  <a:pt x="4608" y="304"/>
                </a:lnTo>
                <a:lnTo>
                  <a:pt x="4655" y="308"/>
                </a:lnTo>
                <a:lnTo>
                  <a:pt x="4698" y="321"/>
                </a:lnTo>
                <a:lnTo>
                  <a:pt x="4739" y="339"/>
                </a:lnTo>
                <a:lnTo>
                  <a:pt x="4775" y="364"/>
                </a:lnTo>
                <a:lnTo>
                  <a:pt x="4807" y="396"/>
                </a:lnTo>
                <a:lnTo>
                  <a:pt x="4832" y="433"/>
                </a:lnTo>
                <a:lnTo>
                  <a:pt x="4850" y="473"/>
                </a:lnTo>
                <a:lnTo>
                  <a:pt x="4864" y="516"/>
                </a:lnTo>
                <a:lnTo>
                  <a:pt x="4867" y="563"/>
                </a:lnTo>
                <a:lnTo>
                  <a:pt x="4864" y="610"/>
                </a:lnTo>
                <a:lnTo>
                  <a:pt x="4850" y="653"/>
                </a:lnTo>
                <a:lnTo>
                  <a:pt x="4832" y="695"/>
                </a:lnTo>
                <a:lnTo>
                  <a:pt x="4807" y="730"/>
                </a:lnTo>
                <a:lnTo>
                  <a:pt x="4775" y="762"/>
                </a:lnTo>
                <a:lnTo>
                  <a:pt x="4739" y="787"/>
                </a:lnTo>
                <a:lnTo>
                  <a:pt x="4698" y="807"/>
                </a:lnTo>
                <a:lnTo>
                  <a:pt x="4655" y="819"/>
                </a:lnTo>
                <a:lnTo>
                  <a:pt x="4608" y="822"/>
                </a:lnTo>
                <a:lnTo>
                  <a:pt x="4595" y="822"/>
                </a:lnTo>
                <a:lnTo>
                  <a:pt x="5254" y="1836"/>
                </a:lnTo>
                <a:lnTo>
                  <a:pt x="5346" y="1836"/>
                </a:lnTo>
                <a:lnTo>
                  <a:pt x="5383" y="1841"/>
                </a:lnTo>
                <a:lnTo>
                  <a:pt x="5418" y="1852"/>
                </a:lnTo>
                <a:lnTo>
                  <a:pt x="5448" y="1871"/>
                </a:lnTo>
                <a:lnTo>
                  <a:pt x="5473" y="1896"/>
                </a:lnTo>
                <a:lnTo>
                  <a:pt x="5491" y="1926"/>
                </a:lnTo>
                <a:lnTo>
                  <a:pt x="5503" y="1961"/>
                </a:lnTo>
                <a:lnTo>
                  <a:pt x="5508" y="1998"/>
                </a:lnTo>
                <a:lnTo>
                  <a:pt x="5503" y="2099"/>
                </a:lnTo>
                <a:lnTo>
                  <a:pt x="5490" y="2196"/>
                </a:lnTo>
                <a:lnTo>
                  <a:pt x="5466" y="2291"/>
                </a:lnTo>
                <a:lnTo>
                  <a:pt x="5435" y="2383"/>
                </a:lnTo>
                <a:lnTo>
                  <a:pt x="5395" y="2472"/>
                </a:lnTo>
                <a:lnTo>
                  <a:pt x="5348" y="2554"/>
                </a:lnTo>
                <a:lnTo>
                  <a:pt x="5294" y="2632"/>
                </a:lnTo>
                <a:lnTo>
                  <a:pt x="5233" y="2706"/>
                </a:lnTo>
                <a:lnTo>
                  <a:pt x="5166" y="2772"/>
                </a:lnTo>
                <a:lnTo>
                  <a:pt x="5094" y="2833"/>
                </a:lnTo>
                <a:lnTo>
                  <a:pt x="5016" y="2888"/>
                </a:lnTo>
                <a:lnTo>
                  <a:pt x="4932" y="2934"/>
                </a:lnTo>
                <a:lnTo>
                  <a:pt x="4845" y="2973"/>
                </a:lnTo>
                <a:lnTo>
                  <a:pt x="4754" y="3005"/>
                </a:lnTo>
                <a:lnTo>
                  <a:pt x="4658" y="3028"/>
                </a:lnTo>
                <a:lnTo>
                  <a:pt x="4560" y="3043"/>
                </a:lnTo>
                <a:lnTo>
                  <a:pt x="4460" y="3046"/>
                </a:lnTo>
                <a:lnTo>
                  <a:pt x="4358" y="3043"/>
                </a:lnTo>
                <a:lnTo>
                  <a:pt x="4260" y="3028"/>
                </a:lnTo>
                <a:lnTo>
                  <a:pt x="4164" y="3005"/>
                </a:lnTo>
                <a:lnTo>
                  <a:pt x="4074" y="2973"/>
                </a:lnTo>
                <a:lnTo>
                  <a:pt x="3986" y="2934"/>
                </a:lnTo>
                <a:lnTo>
                  <a:pt x="3904" y="2888"/>
                </a:lnTo>
                <a:lnTo>
                  <a:pt x="3826" y="2833"/>
                </a:lnTo>
                <a:lnTo>
                  <a:pt x="3752" y="2772"/>
                </a:lnTo>
                <a:lnTo>
                  <a:pt x="3685" y="2706"/>
                </a:lnTo>
                <a:lnTo>
                  <a:pt x="3625" y="2632"/>
                </a:lnTo>
                <a:lnTo>
                  <a:pt x="3570" y="2554"/>
                </a:lnTo>
                <a:lnTo>
                  <a:pt x="3523" y="2472"/>
                </a:lnTo>
                <a:lnTo>
                  <a:pt x="3483" y="2383"/>
                </a:lnTo>
                <a:lnTo>
                  <a:pt x="3452" y="2291"/>
                </a:lnTo>
                <a:lnTo>
                  <a:pt x="3430" y="2196"/>
                </a:lnTo>
                <a:lnTo>
                  <a:pt x="3415" y="2099"/>
                </a:lnTo>
                <a:lnTo>
                  <a:pt x="3410" y="1998"/>
                </a:lnTo>
                <a:lnTo>
                  <a:pt x="3415" y="1961"/>
                </a:lnTo>
                <a:lnTo>
                  <a:pt x="3427" y="1926"/>
                </a:lnTo>
                <a:lnTo>
                  <a:pt x="3447" y="1896"/>
                </a:lnTo>
                <a:lnTo>
                  <a:pt x="3472" y="1871"/>
                </a:lnTo>
                <a:lnTo>
                  <a:pt x="3502" y="1852"/>
                </a:lnTo>
                <a:lnTo>
                  <a:pt x="3535" y="1841"/>
                </a:lnTo>
                <a:lnTo>
                  <a:pt x="3572" y="1836"/>
                </a:lnTo>
                <a:lnTo>
                  <a:pt x="3665" y="1836"/>
                </a:lnTo>
                <a:lnTo>
                  <a:pt x="4325" y="822"/>
                </a:lnTo>
                <a:lnTo>
                  <a:pt x="3013" y="822"/>
                </a:lnTo>
                <a:lnTo>
                  <a:pt x="3013" y="3663"/>
                </a:lnTo>
                <a:lnTo>
                  <a:pt x="3604" y="3663"/>
                </a:lnTo>
                <a:lnTo>
                  <a:pt x="3655" y="3668"/>
                </a:lnTo>
                <a:lnTo>
                  <a:pt x="3704" y="3681"/>
                </a:lnTo>
                <a:lnTo>
                  <a:pt x="3747" y="3701"/>
                </a:lnTo>
                <a:lnTo>
                  <a:pt x="3787" y="3729"/>
                </a:lnTo>
                <a:lnTo>
                  <a:pt x="3822" y="3764"/>
                </a:lnTo>
                <a:lnTo>
                  <a:pt x="3851" y="3804"/>
                </a:lnTo>
                <a:lnTo>
                  <a:pt x="3872" y="3850"/>
                </a:lnTo>
                <a:lnTo>
                  <a:pt x="3886" y="3898"/>
                </a:lnTo>
                <a:lnTo>
                  <a:pt x="3889" y="3950"/>
                </a:lnTo>
                <a:lnTo>
                  <a:pt x="3886" y="4000"/>
                </a:lnTo>
                <a:lnTo>
                  <a:pt x="3872" y="4050"/>
                </a:lnTo>
                <a:lnTo>
                  <a:pt x="3851" y="4093"/>
                </a:lnTo>
                <a:lnTo>
                  <a:pt x="3822" y="4133"/>
                </a:lnTo>
                <a:lnTo>
                  <a:pt x="3787" y="4169"/>
                </a:lnTo>
                <a:lnTo>
                  <a:pt x="3747" y="4197"/>
                </a:lnTo>
                <a:lnTo>
                  <a:pt x="3704" y="4219"/>
                </a:lnTo>
                <a:lnTo>
                  <a:pt x="3655" y="4232"/>
                </a:lnTo>
                <a:lnTo>
                  <a:pt x="3604" y="4235"/>
                </a:lnTo>
                <a:lnTo>
                  <a:pt x="1904" y="4235"/>
                </a:lnTo>
                <a:lnTo>
                  <a:pt x="1853" y="4232"/>
                </a:lnTo>
                <a:lnTo>
                  <a:pt x="1804" y="4219"/>
                </a:lnTo>
                <a:lnTo>
                  <a:pt x="1761" y="4197"/>
                </a:lnTo>
                <a:lnTo>
                  <a:pt x="1721" y="4169"/>
                </a:lnTo>
                <a:lnTo>
                  <a:pt x="1686" y="4133"/>
                </a:lnTo>
                <a:lnTo>
                  <a:pt x="1657" y="4093"/>
                </a:lnTo>
                <a:lnTo>
                  <a:pt x="1636" y="4050"/>
                </a:lnTo>
                <a:lnTo>
                  <a:pt x="1622" y="4000"/>
                </a:lnTo>
                <a:lnTo>
                  <a:pt x="1619" y="3950"/>
                </a:lnTo>
                <a:lnTo>
                  <a:pt x="1622" y="3898"/>
                </a:lnTo>
                <a:lnTo>
                  <a:pt x="1636" y="3850"/>
                </a:lnTo>
                <a:lnTo>
                  <a:pt x="1657" y="3804"/>
                </a:lnTo>
                <a:lnTo>
                  <a:pt x="1686" y="3764"/>
                </a:lnTo>
                <a:lnTo>
                  <a:pt x="1721" y="3729"/>
                </a:lnTo>
                <a:lnTo>
                  <a:pt x="1761" y="3701"/>
                </a:lnTo>
                <a:lnTo>
                  <a:pt x="1804" y="3681"/>
                </a:lnTo>
                <a:lnTo>
                  <a:pt x="1853" y="3668"/>
                </a:lnTo>
                <a:lnTo>
                  <a:pt x="1904" y="3663"/>
                </a:lnTo>
                <a:lnTo>
                  <a:pt x="2495" y="3663"/>
                </a:lnTo>
                <a:lnTo>
                  <a:pt x="2495" y="822"/>
                </a:lnTo>
                <a:lnTo>
                  <a:pt x="1183" y="822"/>
                </a:lnTo>
                <a:lnTo>
                  <a:pt x="1843" y="1836"/>
                </a:lnTo>
                <a:lnTo>
                  <a:pt x="1936" y="1836"/>
                </a:lnTo>
                <a:lnTo>
                  <a:pt x="1973" y="1841"/>
                </a:lnTo>
                <a:lnTo>
                  <a:pt x="2006" y="1852"/>
                </a:lnTo>
                <a:lnTo>
                  <a:pt x="2036" y="1871"/>
                </a:lnTo>
                <a:lnTo>
                  <a:pt x="2061" y="1896"/>
                </a:lnTo>
                <a:lnTo>
                  <a:pt x="2081" y="1926"/>
                </a:lnTo>
                <a:lnTo>
                  <a:pt x="2093" y="1961"/>
                </a:lnTo>
                <a:lnTo>
                  <a:pt x="2098" y="1998"/>
                </a:lnTo>
                <a:lnTo>
                  <a:pt x="2093" y="2099"/>
                </a:lnTo>
                <a:lnTo>
                  <a:pt x="2078" y="2196"/>
                </a:lnTo>
                <a:lnTo>
                  <a:pt x="2056" y="2291"/>
                </a:lnTo>
                <a:lnTo>
                  <a:pt x="2025" y="2383"/>
                </a:lnTo>
                <a:lnTo>
                  <a:pt x="1985" y="2472"/>
                </a:lnTo>
                <a:lnTo>
                  <a:pt x="1938" y="2554"/>
                </a:lnTo>
                <a:lnTo>
                  <a:pt x="1883" y="2632"/>
                </a:lnTo>
                <a:lnTo>
                  <a:pt x="1823" y="2706"/>
                </a:lnTo>
                <a:lnTo>
                  <a:pt x="1756" y="2772"/>
                </a:lnTo>
                <a:lnTo>
                  <a:pt x="1682" y="2833"/>
                </a:lnTo>
                <a:lnTo>
                  <a:pt x="1604" y="2888"/>
                </a:lnTo>
                <a:lnTo>
                  <a:pt x="1522" y="2934"/>
                </a:lnTo>
                <a:lnTo>
                  <a:pt x="1434" y="2973"/>
                </a:lnTo>
                <a:lnTo>
                  <a:pt x="1344" y="3005"/>
                </a:lnTo>
                <a:lnTo>
                  <a:pt x="1248" y="3028"/>
                </a:lnTo>
                <a:lnTo>
                  <a:pt x="1150" y="3043"/>
                </a:lnTo>
                <a:lnTo>
                  <a:pt x="1048" y="3046"/>
                </a:lnTo>
                <a:lnTo>
                  <a:pt x="948" y="3043"/>
                </a:lnTo>
                <a:lnTo>
                  <a:pt x="850" y="3028"/>
                </a:lnTo>
                <a:lnTo>
                  <a:pt x="754" y="3005"/>
                </a:lnTo>
                <a:lnTo>
                  <a:pt x="663" y="2973"/>
                </a:lnTo>
                <a:lnTo>
                  <a:pt x="576" y="2934"/>
                </a:lnTo>
                <a:lnTo>
                  <a:pt x="492" y="2888"/>
                </a:lnTo>
                <a:lnTo>
                  <a:pt x="414" y="2833"/>
                </a:lnTo>
                <a:lnTo>
                  <a:pt x="342" y="2772"/>
                </a:lnTo>
                <a:lnTo>
                  <a:pt x="275" y="2706"/>
                </a:lnTo>
                <a:lnTo>
                  <a:pt x="214" y="2632"/>
                </a:lnTo>
                <a:lnTo>
                  <a:pt x="160" y="2554"/>
                </a:lnTo>
                <a:lnTo>
                  <a:pt x="113" y="2472"/>
                </a:lnTo>
                <a:lnTo>
                  <a:pt x="73" y="2383"/>
                </a:lnTo>
                <a:lnTo>
                  <a:pt x="42" y="2291"/>
                </a:lnTo>
                <a:lnTo>
                  <a:pt x="18" y="2196"/>
                </a:lnTo>
                <a:lnTo>
                  <a:pt x="5" y="2099"/>
                </a:lnTo>
                <a:lnTo>
                  <a:pt x="0" y="1998"/>
                </a:lnTo>
                <a:lnTo>
                  <a:pt x="5" y="1961"/>
                </a:lnTo>
                <a:lnTo>
                  <a:pt x="17" y="1926"/>
                </a:lnTo>
                <a:lnTo>
                  <a:pt x="35" y="1896"/>
                </a:lnTo>
                <a:lnTo>
                  <a:pt x="60" y="1871"/>
                </a:lnTo>
                <a:lnTo>
                  <a:pt x="90" y="1852"/>
                </a:lnTo>
                <a:lnTo>
                  <a:pt x="125" y="1841"/>
                </a:lnTo>
                <a:lnTo>
                  <a:pt x="162" y="1836"/>
                </a:lnTo>
                <a:lnTo>
                  <a:pt x="254" y="1836"/>
                </a:lnTo>
                <a:lnTo>
                  <a:pt x="913" y="822"/>
                </a:lnTo>
                <a:lnTo>
                  <a:pt x="900" y="822"/>
                </a:lnTo>
                <a:lnTo>
                  <a:pt x="853" y="819"/>
                </a:lnTo>
                <a:lnTo>
                  <a:pt x="810" y="807"/>
                </a:lnTo>
                <a:lnTo>
                  <a:pt x="769" y="787"/>
                </a:lnTo>
                <a:lnTo>
                  <a:pt x="733" y="762"/>
                </a:lnTo>
                <a:lnTo>
                  <a:pt x="701" y="730"/>
                </a:lnTo>
                <a:lnTo>
                  <a:pt x="676" y="695"/>
                </a:lnTo>
                <a:lnTo>
                  <a:pt x="658" y="653"/>
                </a:lnTo>
                <a:lnTo>
                  <a:pt x="644" y="610"/>
                </a:lnTo>
                <a:lnTo>
                  <a:pt x="641" y="563"/>
                </a:lnTo>
                <a:lnTo>
                  <a:pt x="644" y="516"/>
                </a:lnTo>
                <a:lnTo>
                  <a:pt x="658" y="473"/>
                </a:lnTo>
                <a:lnTo>
                  <a:pt x="676" y="433"/>
                </a:lnTo>
                <a:lnTo>
                  <a:pt x="701" y="396"/>
                </a:lnTo>
                <a:lnTo>
                  <a:pt x="733" y="364"/>
                </a:lnTo>
                <a:lnTo>
                  <a:pt x="769" y="339"/>
                </a:lnTo>
                <a:lnTo>
                  <a:pt x="810" y="321"/>
                </a:lnTo>
                <a:lnTo>
                  <a:pt x="853" y="308"/>
                </a:lnTo>
                <a:lnTo>
                  <a:pt x="900" y="304"/>
                </a:lnTo>
                <a:lnTo>
                  <a:pt x="2495" y="304"/>
                </a:lnTo>
                <a:lnTo>
                  <a:pt x="2495" y="261"/>
                </a:lnTo>
                <a:lnTo>
                  <a:pt x="2499" y="214"/>
                </a:lnTo>
                <a:lnTo>
                  <a:pt x="2510" y="169"/>
                </a:lnTo>
                <a:lnTo>
                  <a:pt x="2530" y="129"/>
                </a:lnTo>
                <a:lnTo>
                  <a:pt x="2555" y="92"/>
                </a:lnTo>
                <a:lnTo>
                  <a:pt x="2587" y="62"/>
                </a:lnTo>
                <a:lnTo>
                  <a:pt x="2624" y="35"/>
                </a:lnTo>
                <a:lnTo>
                  <a:pt x="2664" y="17"/>
                </a:lnTo>
                <a:lnTo>
                  <a:pt x="2707" y="5"/>
                </a:lnTo>
                <a:lnTo>
                  <a:pt x="2754" y="0"/>
                </a:lnTo>
                <a:close/>
              </a:path>
            </a:pathLst>
          </a:custGeom>
          <a:solidFill>
            <a:schemeClr val="bg1"/>
          </a:solidFill>
          <a:ln w="0">
            <a:noFill/>
            <a:prstDash val="solid"/>
            <a:round/>
            <a:headEnd/>
            <a:tailEnd/>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grpSp>
        <p:nvGrpSpPr>
          <p:cNvPr id="18" name="Group 17">
            <a:extLst>
              <a:ext uri="{FF2B5EF4-FFF2-40B4-BE49-F238E27FC236}">
                <a16:creationId xmlns:a16="http://schemas.microsoft.com/office/drawing/2014/main" id="{FA264099-90CD-7A4B-B9DE-53B49A26D9D8}"/>
              </a:ext>
            </a:extLst>
          </p:cNvPr>
          <p:cNvGrpSpPr/>
          <p:nvPr/>
        </p:nvGrpSpPr>
        <p:grpSpPr>
          <a:xfrm>
            <a:off x="2021048" y="1250303"/>
            <a:ext cx="5430456" cy="985793"/>
            <a:chOff x="1614270" y="3142"/>
            <a:chExt cx="5430456" cy="985793"/>
          </a:xfrm>
        </p:grpSpPr>
        <p:sp>
          <p:nvSpPr>
            <p:cNvPr id="19" name="Pentagon 18">
              <a:extLst>
                <a:ext uri="{FF2B5EF4-FFF2-40B4-BE49-F238E27FC236}">
                  <a16:creationId xmlns:a16="http://schemas.microsoft.com/office/drawing/2014/main" id="{71D4C559-40CB-014C-8B54-BB93B8449168}"/>
                </a:ext>
              </a:extLst>
            </p:cNvPr>
            <p:cNvSpPr/>
            <p:nvPr/>
          </p:nvSpPr>
          <p:spPr>
            <a:xfrm rot="10800000">
              <a:off x="1614270" y="3142"/>
              <a:ext cx="5430456" cy="985793"/>
            </a:xfrm>
            <a:prstGeom prst="homePlate">
              <a:avLst/>
            </a:pr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0" name="Pentagon 4">
              <a:extLst>
                <a:ext uri="{FF2B5EF4-FFF2-40B4-BE49-F238E27FC236}">
                  <a16:creationId xmlns:a16="http://schemas.microsoft.com/office/drawing/2014/main" id="{4C35492B-366D-A449-9578-5CCDA4BA2FFF}"/>
                </a:ext>
              </a:extLst>
            </p:cNvPr>
            <p:cNvSpPr txBox="1"/>
            <p:nvPr/>
          </p:nvSpPr>
          <p:spPr>
            <a:xfrm rot="21600000">
              <a:off x="1860718" y="3142"/>
              <a:ext cx="5184008" cy="98579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34708" tIns="45720" rIns="85344" bIns="45720" numCol="1" spcCol="1270" anchor="ctr" anchorCtr="0">
              <a:noAutofit/>
            </a:bodyPr>
            <a:lstStyle/>
            <a:p>
              <a:pPr marL="0" lvl="0" indent="0" algn="r" defTabSz="533400">
                <a:lnSpc>
                  <a:spcPct val="90000"/>
                </a:lnSpc>
                <a:spcBef>
                  <a:spcPct val="0"/>
                </a:spcBef>
                <a:spcAft>
                  <a:spcPct val="35000"/>
                </a:spcAft>
                <a:buNone/>
              </a:pPr>
              <a:r>
                <a:rPr lang="en-US" sz="1200" b="1" kern="1200" dirty="0">
                  <a:solidFill>
                    <a:schemeClr val="tx1"/>
                  </a:solidFill>
                </a:rPr>
                <a:t>SYSTEM VISION: </a:t>
              </a:r>
              <a:r>
                <a:rPr lang="en-US" sz="1200" b="0" kern="1200" dirty="0">
                  <a:solidFill>
                    <a:schemeClr val="tx1"/>
                  </a:solidFill>
                </a:rPr>
                <a:t>The Department and the Board of Early Education and Care will efficiently and effectively steward public investments in early education and care with utmost integrity, transparency and accountability to the people of Massachusetts.</a:t>
              </a:r>
              <a:endParaRPr lang="en-US" sz="1200" kern="1200" dirty="0">
                <a:solidFill>
                  <a:schemeClr val="tx1"/>
                </a:solidFill>
              </a:endParaRPr>
            </a:p>
          </p:txBody>
        </p:sp>
      </p:grpSp>
      <p:sp>
        <p:nvSpPr>
          <p:cNvPr id="16" name="Oval 15">
            <a:extLst>
              <a:ext uri="{FF2B5EF4-FFF2-40B4-BE49-F238E27FC236}">
                <a16:creationId xmlns:a16="http://schemas.microsoft.com/office/drawing/2014/main" id="{2B19D3E5-B533-8D4D-815E-31C95534A26E}"/>
              </a:ext>
            </a:extLst>
          </p:cNvPr>
          <p:cNvSpPr/>
          <p:nvPr/>
        </p:nvSpPr>
        <p:spPr>
          <a:xfrm>
            <a:off x="1487648" y="1219200"/>
            <a:ext cx="1066800" cy="99059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17" name="Freeform 29">
            <a:extLst>
              <a:ext uri="{FF2B5EF4-FFF2-40B4-BE49-F238E27FC236}">
                <a16:creationId xmlns:a16="http://schemas.microsoft.com/office/drawing/2014/main" id="{ED9B0C7B-E6DB-D84D-B42B-9737A4C27DFA}"/>
              </a:ext>
            </a:extLst>
          </p:cNvPr>
          <p:cNvSpPr>
            <a:spLocks noEditPoints="1"/>
          </p:cNvSpPr>
          <p:nvPr/>
        </p:nvSpPr>
        <p:spPr bwMode="auto">
          <a:xfrm>
            <a:off x="1656144" y="1482839"/>
            <a:ext cx="702859" cy="488575"/>
          </a:xfrm>
          <a:custGeom>
            <a:avLst/>
            <a:gdLst>
              <a:gd name="T0" fmla="*/ 4460 w 5508"/>
              <a:gd name="T1" fmla="*/ 1184 h 4235"/>
              <a:gd name="T2" fmla="*/ 1048 w 5508"/>
              <a:gd name="T3" fmla="*/ 1184 h 4235"/>
              <a:gd name="T4" fmla="*/ 2884 w 5508"/>
              <a:gd name="T5" fmla="*/ 35 h 4235"/>
              <a:gd name="T6" fmla="*/ 2998 w 5508"/>
              <a:gd name="T7" fmla="*/ 169 h 4235"/>
              <a:gd name="T8" fmla="*/ 4608 w 5508"/>
              <a:gd name="T9" fmla="*/ 304 h 4235"/>
              <a:gd name="T10" fmla="*/ 4775 w 5508"/>
              <a:gd name="T11" fmla="*/ 364 h 4235"/>
              <a:gd name="T12" fmla="*/ 4864 w 5508"/>
              <a:gd name="T13" fmla="*/ 516 h 4235"/>
              <a:gd name="T14" fmla="*/ 4832 w 5508"/>
              <a:gd name="T15" fmla="*/ 695 h 4235"/>
              <a:gd name="T16" fmla="*/ 4698 w 5508"/>
              <a:gd name="T17" fmla="*/ 807 h 4235"/>
              <a:gd name="T18" fmla="*/ 5254 w 5508"/>
              <a:gd name="T19" fmla="*/ 1836 h 4235"/>
              <a:gd name="T20" fmla="*/ 5448 w 5508"/>
              <a:gd name="T21" fmla="*/ 1871 h 4235"/>
              <a:gd name="T22" fmla="*/ 5508 w 5508"/>
              <a:gd name="T23" fmla="*/ 1998 h 4235"/>
              <a:gd name="T24" fmla="*/ 5435 w 5508"/>
              <a:gd name="T25" fmla="*/ 2383 h 4235"/>
              <a:gd name="T26" fmla="*/ 5233 w 5508"/>
              <a:gd name="T27" fmla="*/ 2706 h 4235"/>
              <a:gd name="T28" fmla="*/ 4932 w 5508"/>
              <a:gd name="T29" fmla="*/ 2934 h 4235"/>
              <a:gd name="T30" fmla="*/ 4560 w 5508"/>
              <a:gd name="T31" fmla="*/ 3043 h 4235"/>
              <a:gd name="T32" fmla="*/ 4164 w 5508"/>
              <a:gd name="T33" fmla="*/ 3005 h 4235"/>
              <a:gd name="T34" fmla="*/ 3826 w 5508"/>
              <a:gd name="T35" fmla="*/ 2833 h 4235"/>
              <a:gd name="T36" fmla="*/ 3570 w 5508"/>
              <a:gd name="T37" fmla="*/ 2554 h 4235"/>
              <a:gd name="T38" fmla="*/ 3430 w 5508"/>
              <a:gd name="T39" fmla="*/ 2196 h 4235"/>
              <a:gd name="T40" fmla="*/ 3427 w 5508"/>
              <a:gd name="T41" fmla="*/ 1926 h 4235"/>
              <a:gd name="T42" fmla="*/ 3535 w 5508"/>
              <a:gd name="T43" fmla="*/ 1841 h 4235"/>
              <a:gd name="T44" fmla="*/ 3013 w 5508"/>
              <a:gd name="T45" fmla="*/ 822 h 4235"/>
              <a:gd name="T46" fmla="*/ 3704 w 5508"/>
              <a:gd name="T47" fmla="*/ 3681 h 4235"/>
              <a:gd name="T48" fmla="*/ 3851 w 5508"/>
              <a:gd name="T49" fmla="*/ 3804 h 4235"/>
              <a:gd name="T50" fmla="*/ 3886 w 5508"/>
              <a:gd name="T51" fmla="*/ 4000 h 4235"/>
              <a:gd name="T52" fmla="*/ 3787 w 5508"/>
              <a:gd name="T53" fmla="*/ 4169 h 4235"/>
              <a:gd name="T54" fmla="*/ 3604 w 5508"/>
              <a:gd name="T55" fmla="*/ 4235 h 4235"/>
              <a:gd name="T56" fmla="*/ 1761 w 5508"/>
              <a:gd name="T57" fmla="*/ 4197 h 4235"/>
              <a:gd name="T58" fmla="*/ 1636 w 5508"/>
              <a:gd name="T59" fmla="*/ 4050 h 4235"/>
              <a:gd name="T60" fmla="*/ 1636 w 5508"/>
              <a:gd name="T61" fmla="*/ 3850 h 4235"/>
              <a:gd name="T62" fmla="*/ 1761 w 5508"/>
              <a:gd name="T63" fmla="*/ 3701 h 4235"/>
              <a:gd name="T64" fmla="*/ 2495 w 5508"/>
              <a:gd name="T65" fmla="*/ 3663 h 4235"/>
              <a:gd name="T66" fmla="*/ 1936 w 5508"/>
              <a:gd name="T67" fmla="*/ 1836 h 4235"/>
              <a:gd name="T68" fmla="*/ 2061 w 5508"/>
              <a:gd name="T69" fmla="*/ 1896 h 4235"/>
              <a:gd name="T70" fmla="*/ 2093 w 5508"/>
              <a:gd name="T71" fmla="*/ 2099 h 4235"/>
              <a:gd name="T72" fmla="*/ 1985 w 5508"/>
              <a:gd name="T73" fmla="*/ 2472 h 4235"/>
              <a:gd name="T74" fmla="*/ 1756 w 5508"/>
              <a:gd name="T75" fmla="*/ 2772 h 4235"/>
              <a:gd name="T76" fmla="*/ 1434 w 5508"/>
              <a:gd name="T77" fmla="*/ 2973 h 4235"/>
              <a:gd name="T78" fmla="*/ 1048 w 5508"/>
              <a:gd name="T79" fmla="*/ 3046 h 4235"/>
              <a:gd name="T80" fmla="*/ 663 w 5508"/>
              <a:gd name="T81" fmla="*/ 2973 h 4235"/>
              <a:gd name="T82" fmla="*/ 342 w 5508"/>
              <a:gd name="T83" fmla="*/ 2772 h 4235"/>
              <a:gd name="T84" fmla="*/ 113 w 5508"/>
              <a:gd name="T85" fmla="*/ 2472 h 4235"/>
              <a:gd name="T86" fmla="*/ 5 w 5508"/>
              <a:gd name="T87" fmla="*/ 2099 h 4235"/>
              <a:gd name="T88" fmla="*/ 35 w 5508"/>
              <a:gd name="T89" fmla="*/ 1896 h 4235"/>
              <a:gd name="T90" fmla="*/ 162 w 5508"/>
              <a:gd name="T91" fmla="*/ 1836 h 4235"/>
              <a:gd name="T92" fmla="*/ 853 w 5508"/>
              <a:gd name="T93" fmla="*/ 819 h 4235"/>
              <a:gd name="T94" fmla="*/ 701 w 5508"/>
              <a:gd name="T95" fmla="*/ 730 h 4235"/>
              <a:gd name="T96" fmla="*/ 641 w 5508"/>
              <a:gd name="T97" fmla="*/ 563 h 4235"/>
              <a:gd name="T98" fmla="*/ 701 w 5508"/>
              <a:gd name="T99" fmla="*/ 396 h 4235"/>
              <a:gd name="T100" fmla="*/ 853 w 5508"/>
              <a:gd name="T101" fmla="*/ 308 h 4235"/>
              <a:gd name="T102" fmla="*/ 2499 w 5508"/>
              <a:gd name="T103" fmla="*/ 214 h 4235"/>
              <a:gd name="T104" fmla="*/ 2587 w 5508"/>
              <a:gd name="T105" fmla="*/ 62 h 4235"/>
              <a:gd name="T106" fmla="*/ 2754 w 5508"/>
              <a:gd name="T107" fmla="*/ 0 h 4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08" h="4235">
                <a:moveTo>
                  <a:pt x="4460" y="1184"/>
                </a:moveTo>
                <a:lnTo>
                  <a:pt x="4034" y="1836"/>
                </a:lnTo>
                <a:lnTo>
                  <a:pt x="4884" y="1836"/>
                </a:lnTo>
                <a:lnTo>
                  <a:pt x="4460" y="1184"/>
                </a:lnTo>
                <a:close/>
                <a:moveTo>
                  <a:pt x="1048" y="1184"/>
                </a:moveTo>
                <a:lnTo>
                  <a:pt x="624" y="1836"/>
                </a:lnTo>
                <a:lnTo>
                  <a:pt x="1474" y="1836"/>
                </a:lnTo>
                <a:lnTo>
                  <a:pt x="1048" y="1184"/>
                </a:lnTo>
                <a:close/>
                <a:moveTo>
                  <a:pt x="2754" y="0"/>
                </a:moveTo>
                <a:lnTo>
                  <a:pt x="2801" y="5"/>
                </a:lnTo>
                <a:lnTo>
                  <a:pt x="2844" y="17"/>
                </a:lnTo>
                <a:lnTo>
                  <a:pt x="2884" y="35"/>
                </a:lnTo>
                <a:lnTo>
                  <a:pt x="2921" y="62"/>
                </a:lnTo>
                <a:lnTo>
                  <a:pt x="2953" y="92"/>
                </a:lnTo>
                <a:lnTo>
                  <a:pt x="2978" y="129"/>
                </a:lnTo>
                <a:lnTo>
                  <a:pt x="2998" y="169"/>
                </a:lnTo>
                <a:lnTo>
                  <a:pt x="3009" y="214"/>
                </a:lnTo>
                <a:lnTo>
                  <a:pt x="3013" y="261"/>
                </a:lnTo>
                <a:lnTo>
                  <a:pt x="3013" y="304"/>
                </a:lnTo>
                <a:lnTo>
                  <a:pt x="4608" y="304"/>
                </a:lnTo>
                <a:lnTo>
                  <a:pt x="4655" y="308"/>
                </a:lnTo>
                <a:lnTo>
                  <a:pt x="4698" y="321"/>
                </a:lnTo>
                <a:lnTo>
                  <a:pt x="4739" y="339"/>
                </a:lnTo>
                <a:lnTo>
                  <a:pt x="4775" y="364"/>
                </a:lnTo>
                <a:lnTo>
                  <a:pt x="4807" y="396"/>
                </a:lnTo>
                <a:lnTo>
                  <a:pt x="4832" y="433"/>
                </a:lnTo>
                <a:lnTo>
                  <a:pt x="4850" y="473"/>
                </a:lnTo>
                <a:lnTo>
                  <a:pt x="4864" y="516"/>
                </a:lnTo>
                <a:lnTo>
                  <a:pt x="4867" y="563"/>
                </a:lnTo>
                <a:lnTo>
                  <a:pt x="4864" y="610"/>
                </a:lnTo>
                <a:lnTo>
                  <a:pt x="4850" y="653"/>
                </a:lnTo>
                <a:lnTo>
                  <a:pt x="4832" y="695"/>
                </a:lnTo>
                <a:lnTo>
                  <a:pt x="4807" y="730"/>
                </a:lnTo>
                <a:lnTo>
                  <a:pt x="4775" y="762"/>
                </a:lnTo>
                <a:lnTo>
                  <a:pt x="4739" y="787"/>
                </a:lnTo>
                <a:lnTo>
                  <a:pt x="4698" y="807"/>
                </a:lnTo>
                <a:lnTo>
                  <a:pt x="4655" y="819"/>
                </a:lnTo>
                <a:lnTo>
                  <a:pt x="4608" y="822"/>
                </a:lnTo>
                <a:lnTo>
                  <a:pt x="4595" y="822"/>
                </a:lnTo>
                <a:lnTo>
                  <a:pt x="5254" y="1836"/>
                </a:lnTo>
                <a:lnTo>
                  <a:pt x="5346" y="1836"/>
                </a:lnTo>
                <a:lnTo>
                  <a:pt x="5383" y="1841"/>
                </a:lnTo>
                <a:lnTo>
                  <a:pt x="5418" y="1852"/>
                </a:lnTo>
                <a:lnTo>
                  <a:pt x="5448" y="1871"/>
                </a:lnTo>
                <a:lnTo>
                  <a:pt x="5473" y="1896"/>
                </a:lnTo>
                <a:lnTo>
                  <a:pt x="5491" y="1926"/>
                </a:lnTo>
                <a:lnTo>
                  <a:pt x="5503" y="1961"/>
                </a:lnTo>
                <a:lnTo>
                  <a:pt x="5508" y="1998"/>
                </a:lnTo>
                <a:lnTo>
                  <a:pt x="5503" y="2099"/>
                </a:lnTo>
                <a:lnTo>
                  <a:pt x="5490" y="2196"/>
                </a:lnTo>
                <a:lnTo>
                  <a:pt x="5466" y="2291"/>
                </a:lnTo>
                <a:lnTo>
                  <a:pt x="5435" y="2383"/>
                </a:lnTo>
                <a:lnTo>
                  <a:pt x="5395" y="2472"/>
                </a:lnTo>
                <a:lnTo>
                  <a:pt x="5348" y="2554"/>
                </a:lnTo>
                <a:lnTo>
                  <a:pt x="5294" y="2632"/>
                </a:lnTo>
                <a:lnTo>
                  <a:pt x="5233" y="2706"/>
                </a:lnTo>
                <a:lnTo>
                  <a:pt x="5166" y="2772"/>
                </a:lnTo>
                <a:lnTo>
                  <a:pt x="5094" y="2833"/>
                </a:lnTo>
                <a:lnTo>
                  <a:pt x="5016" y="2888"/>
                </a:lnTo>
                <a:lnTo>
                  <a:pt x="4932" y="2934"/>
                </a:lnTo>
                <a:lnTo>
                  <a:pt x="4845" y="2973"/>
                </a:lnTo>
                <a:lnTo>
                  <a:pt x="4754" y="3005"/>
                </a:lnTo>
                <a:lnTo>
                  <a:pt x="4658" y="3028"/>
                </a:lnTo>
                <a:lnTo>
                  <a:pt x="4560" y="3043"/>
                </a:lnTo>
                <a:lnTo>
                  <a:pt x="4460" y="3046"/>
                </a:lnTo>
                <a:lnTo>
                  <a:pt x="4358" y="3043"/>
                </a:lnTo>
                <a:lnTo>
                  <a:pt x="4260" y="3028"/>
                </a:lnTo>
                <a:lnTo>
                  <a:pt x="4164" y="3005"/>
                </a:lnTo>
                <a:lnTo>
                  <a:pt x="4074" y="2973"/>
                </a:lnTo>
                <a:lnTo>
                  <a:pt x="3986" y="2934"/>
                </a:lnTo>
                <a:lnTo>
                  <a:pt x="3904" y="2888"/>
                </a:lnTo>
                <a:lnTo>
                  <a:pt x="3826" y="2833"/>
                </a:lnTo>
                <a:lnTo>
                  <a:pt x="3752" y="2772"/>
                </a:lnTo>
                <a:lnTo>
                  <a:pt x="3685" y="2706"/>
                </a:lnTo>
                <a:lnTo>
                  <a:pt x="3625" y="2632"/>
                </a:lnTo>
                <a:lnTo>
                  <a:pt x="3570" y="2554"/>
                </a:lnTo>
                <a:lnTo>
                  <a:pt x="3523" y="2472"/>
                </a:lnTo>
                <a:lnTo>
                  <a:pt x="3483" y="2383"/>
                </a:lnTo>
                <a:lnTo>
                  <a:pt x="3452" y="2291"/>
                </a:lnTo>
                <a:lnTo>
                  <a:pt x="3430" y="2196"/>
                </a:lnTo>
                <a:lnTo>
                  <a:pt x="3415" y="2099"/>
                </a:lnTo>
                <a:lnTo>
                  <a:pt x="3410" y="1998"/>
                </a:lnTo>
                <a:lnTo>
                  <a:pt x="3415" y="1961"/>
                </a:lnTo>
                <a:lnTo>
                  <a:pt x="3427" y="1926"/>
                </a:lnTo>
                <a:lnTo>
                  <a:pt x="3447" y="1896"/>
                </a:lnTo>
                <a:lnTo>
                  <a:pt x="3472" y="1871"/>
                </a:lnTo>
                <a:lnTo>
                  <a:pt x="3502" y="1852"/>
                </a:lnTo>
                <a:lnTo>
                  <a:pt x="3535" y="1841"/>
                </a:lnTo>
                <a:lnTo>
                  <a:pt x="3572" y="1836"/>
                </a:lnTo>
                <a:lnTo>
                  <a:pt x="3665" y="1836"/>
                </a:lnTo>
                <a:lnTo>
                  <a:pt x="4325" y="822"/>
                </a:lnTo>
                <a:lnTo>
                  <a:pt x="3013" y="822"/>
                </a:lnTo>
                <a:lnTo>
                  <a:pt x="3013" y="3663"/>
                </a:lnTo>
                <a:lnTo>
                  <a:pt x="3604" y="3663"/>
                </a:lnTo>
                <a:lnTo>
                  <a:pt x="3655" y="3668"/>
                </a:lnTo>
                <a:lnTo>
                  <a:pt x="3704" y="3681"/>
                </a:lnTo>
                <a:lnTo>
                  <a:pt x="3747" y="3701"/>
                </a:lnTo>
                <a:lnTo>
                  <a:pt x="3787" y="3729"/>
                </a:lnTo>
                <a:lnTo>
                  <a:pt x="3822" y="3764"/>
                </a:lnTo>
                <a:lnTo>
                  <a:pt x="3851" y="3804"/>
                </a:lnTo>
                <a:lnTo>
                  <a:pt x="3872" y="3850"/>
                </a:lnTo>
                <a:lnTo>
                  <a:pt x="3886" y="3898"/>
                </a:lnTo>
                <a:lnTo>
                  <a:pt x="3889" y="3950"/>
                </a:lnTo>
                <a:lnTo>
                  <a:pt x="3886" y="4000"/>
                </a:lnTo>
                <a:lnTo>
                  <a:pt x="3872" y="4050"/>
                </a:lnTo>
                <a:lnTo>
                  <a:pt x="3851" y="4093"/>
                </a:lnTo>
                <a:lnTo>
                  <a:pt x="3822" y="4133"/>
                </a:lnTo>
                <a:lnTo>
                  <a:pt x="3787" y="4169"/>
                </a:lnTo>
                <a:lnTo>
                  <a:pt x="3747" y="4197"/>
                </a:lnTo>
                <a:lnTo>
                  <a:pt x="3704" y="4219"/>
                </a:lnTo>
                <a:lnTo>
                  <a:pt x="3655" y="4232"/>
                </a:lnTo>
                <a:lnTo>
                  <a:pt x="3604" y="4235"/>
                </a:lnTo>
                <a:lnTo>
                  <a:pt x="1904" y="4235"/>
                </a:lnTo>
                <a:lnTo>
                  <a:pt x="1853" y="4232"/>
                </a:lnTo>
                <a:lnTo>
                  <a:pt x="1804" y="4219"/>
                </a:lnTo>
                <a:lnTo>
                  <a:pt x="1761" y="4197"/>
                </a:lnTo>
                <a:lnTo>
                  <a:pt x="1721" y="4169"/>
                </a:lnTo>
                <a:lnTo>
                  <a:pt x="1686" y="4133"/>
                </a:lnTo>
                <a:lnTo>
                  <a:pt x="1657" y="4093"/>
                </a:lnTo>
                <a:lnTo>
                  <a:pt x="1636" y="4050"/>
                </a:lnTo>
                <a:lnTo>
                  <a:pt x="1622" y="4000"/>
                </a:lnTo>
                <a:lnTo>
                  <a:pt x="1619" y="3950"/>
                </a:lnTo>
                <a:lnTo>
                  <a:pt x="1622" y="3898"/>
                </a:lnTo>
                <a:lnTo>
                  <a:pt x="1636" y="3850"/>
                </a:lnTo>
                <a:lnTo>
                  <a:pt x="1657" y="3804"/>
                </a:lnTo>
                <a:lnTo>
                  <a:pt x="1686" y="3764"/>
                </a:lnTo>
                <a:lnTo>
                  <a:pt x="1721" y="3729"/>
                </a:lnTo>
                <a:lnTo>
                  <a:pt x="1761" y="3701"/>
                </a:lnTo>
                <a:lnTo>
                  <a:pt x="1804" y="3681"/>
                </a:lnTo>
                <a:lnTo>
                  <a:pt x="1853" y="3668"/>
                </a:lnTo>
                <a:lnTo>
                  <a:pt x="1904" y="3663"/>
                </a:lnTo>
                <a:lnTo>
                  <a:pt x="2495" y="3663"/>
                </a:lnTo>
                <a:lnTo>
                  <a:pt x="2495" y="822"/>
                </a:lnTo>
                <a:lnTo>
                  <a:pt x="1183" y="822"/>
                </a:lnTo>
                <a:lnTo>
                  <a:pt x="1843" y="1836"/>
                </a:lnTo>
                <a:lnTo>
                  <a:pt x="1936" y="1836"/>
                </a:lnTo>
                <a:lnTo>
                  <a:pt x="1973" y="1841"/>
                </a:lnTo>
                <a:lnTo>
                  <a:pt x="2006" y="1852"/>
                </a:lnTo>
                <a:lnTo>
                  <a:pt x="2036" y="1871"/>
                </a:lnTo>
                <a:lnTo>
                  <a:pt x="2061" y="1896"/>
                </a:lnTo>
                <a:lnTo>
                  <a:pt x="2081" y="1926"/>
                </a:lnTo>
                <a:lnTo>
                  <a:pt x="2093" y="1961"/>
                </a:lnTo>
                <a:lnTo>
                  <a:pt x="2098" y="1998"/>
                </a:lnTo>
                <a:lnTo>
                  <a:pt x="2093" y="2099"/>
                </a:lnTo>
                <a:lnTo>
                  <a:pt x="2078" y="2196"/>
                </a:lnTo>
                <a:lnTo>
                  <a:pt x="2056" y="2291"/>
                </a:lnTo>
                <a:lnTo>
                  <a:pt x="2025" y="2383"/>
                </a:lnTo>
                <a:lnTo>
                  <a:pt x="1985" y="2472"/>
                </a:lnTo>
                <a:lnTo>
                  <a:pt x="1938" y="2554"/>
                </a:lnTo>
                <a:lnTo>
                  <a:pt x="1883" y="2632"/>
                </a:lnTo>
                <a:lnTo>
                  <a:pt x="1823" y="2706"/>
                </a:lnTo>
                <a:lnTo>
                  <a:pt x="1756" y="2772"/>
                </a:lnTo>
                <a:lnTo>
                  <a:pt x="1682" y="2833"/>
                </a:lnTo>
                <a:lnTo>
                  <a:pt x="1604" y="2888"/>
                </a:lnTo>
                <a:lnTo>
                  <a:pt x="1522" y="2934"/>
                </a:lnTo>
                <a:lnTo>
                  <a:pt x="1434" y="2973"/>
                </a:lnTo>
                <a:lnTo>
                  <a:pt x="1344" y="3005"/>
                </a:lnTo>
                <a:lnTo>
                  <a:pt x="1248" y="3028"/>
                </a:lnTo>
                <a:lnTo>
                  <a:pt x="1150" y="3043"/>
                </a:lnTo>
                <a:lnTo>
                  <a:pt x="1048" y="3046"/>
                </a:lnTo>
                <a:lnTo>
                  <a:pt x="948" y="3043"/>
                </a:lnTo>
                <a:lnTo>
                  <a:pt x="850" y="3028"/>
                </a:lnTo>
                <a:lnTo>
                  <a:pt x="754" y="3005"/>
                </a:lnTo>
                <a:lnTo>
                  <a:pt x="663" y="2973"/>
                </a:lnTo>
                <a:lnTo>
                  <a:pt x="576" y="2934"/>
                </a:lnTo>
                <a:lnTo>
                  <a:pt x="492" y="2888"/>
                </a:lnTo>
                <a:lnTo>
                  <a:pt x="414" y="2833"/>
                </a:lnTo>
                <a:lnTo>
                  <a:pt x="342" y="2772"/>
                </a:lnTo>
                <a:lnTo>
                  <a:pt x="275" y="2706"/>
                </a:lnTo>
                <a:lnTo>
                  <a:pt x="214" y="2632"/>
                </a:lnTo>
                <a:lnTo>
                  <a:pt x="160" y="2554"/>
                </a:lnTo>
                <a:lnTo>
                  <a:pt x="113" y="2472"/>
                </a:lnTo>
                <a:lnTo>
                  <a:pt x="73" y="2383"/>
                </a:lnTo>
                <a:lnTo>
                  <a:pt x="42" y="2291"/>
                </a:lnTo>
                <a:lnTo>
                  <a:pt x="18" y="2196"/>
                </a:lnTo>
                <a:lnTo>
                  <a:pt x="5" y="2099"/>
                </a:lnTo>
                <a:lnTo>
                  <a:pt x="0" y="1998"/>
                </a:lnTo>
                <a:lnTo>
                  <a:pt x="5" y="1961"/>
                </a:lnTo>
                <a:lnTo>
                  <a:pt x="17" y="1926"/>
                </a:lnTo>
                <a:lnTo>
                  <a:pt x="35" y="1896"/>
                </a:lnTo>
                <a:lnTo>
                  <a:pt x="60" y="1871"/>
                </a:lnTo>
                <a:lnTo>
                  <a:pt x="90" y="1852"/>
                </a:lnTo>
                <a:lnTo>
                  <a:pt x="125" y="1841"/>
                </a:lnTo>
                <a:lnTo>
                  <a:pt x="162" y="1836"/>
                </a:lnTo>
                <a:lnTo>
                  <a:pt x="254" y="1836"/>
                </a:lnTo>
                <a:lnTo>
                  <a:pt x="913" y="822"/>
                </a:lnTo>
                <a:lnTo>
                  <a:pt x="900" y="822"/>
                </a:lnTo>
                <a:lnTo>
                  <a:pt x="853" y="819"/>
                </a:lnTo>
                <a:lnTo>
                  <a:pt x="810" y="807"/>
                </a:lnTo>
                <a:lnTo>
                  <a:pt x="769" y="787"/>
                </a:lnTo>
                <a:lnTo>
                  <a:pt x="733" y="762"/>
                </a:lnTo>
                <a:lnTo>
                  <a:pt x="701" y="730"/>
                </a:lnTo>
                <a:lnTo>
                  <a:pt x="676" y="695"/>
                </a:lnTo>
                <a:lnTo>
                  <a:pt x="658" y="653"/>
                </a:lnTo>
                <a:lnTo>
                  <a:pt x="644" y="610"/>
                </a:lnTo>
                <a:lnTo>
                  <a:pt x="641" y="563"/>
                </a:lnTo>
                <a:lnTo>
                  <a:pt x="644" y="516"/>
                </a:lnTo>
                <a:lnTo>
                  <a:pt x="658" y="473"/>
                </a:lnTo>
                <a:lnTo>
                  <a:pt x="676" y="433"/>
                </a:lnTo>
                <a:lnTo>
                  <a:pt x="701" y="396"/>
                </a:lnTo>
                <a:lnTo>
                  <a:pt x="733" y="364"/>
                </a:lnTo>
                <a:lnTo>
                  <a:pt x="769" y="339"/>
                </a:lnTo>
                <a:lnTo>
                  <a:pt x="810" y="321"/>
                </a:lnTo>
                <a:lnTo>
                  <a:pt x="853" y="308"/>
                </a:lnTo>
                <a:lnTo>
                  <a:pt x="900" y="304"/>
                </a:lnTo>
                <a:lnTo>
                  <a:pt x="2495" y="304"/>
                </a:lnTo>
                <a:lnTo>
                  <a:pt x="2495" y="261"/>
                </a:lnTo>
                <a:lnTo>
                  <a:pt x="2499" y="214"/>
                </a:lnTo>
                <a:lnTo>
                  <a:pt x="2510" y="169"/>
                </a:lnTo>
                <a:lnTo>
                  <a:pt x="2530" y="129"/>
                </a:lnTo>
                <a:lnTo>
                  <a:pt x="2555" y="92"/>
                </a:lnTo>
                <a:lnTo>
                  <a:pt x="2587" y="62"/>
                </a:lnTo>
                <a:lnTo>
                  <a:pt x="2624" y="35"/>
                </a:lnTo>
                <a:lnTo>
                  <a:pt x="2664" y="17"/>
                </a:lnTo>
                <a:lnTo>
                  <a:pt x="2707" y="5"/>
                </a:lnTo>
                <a:lnTo>
                  <a:pt x="2754" y="0"/>
                </a:lnTo>
                <a:close/>
              </a:path>
            </a:pathLst>
          </a:custGeom>
          <a:solidFill>
            <a:schemeClr val="bg1"/>
          </a:solidFill>
          <a:ln w="0">
            <a:noFill/>
            <a:prstDash val="solid"/>
            <a:round/>
            <a:headEnd/>
            <a:tailEnd/>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graphicFrame>
        <p:nvGraphicFramePr>
          <p:cNvPr id="9" name="Content Placeholder 8">
            <a:extLst>
              <a:ext uri="{FF2B5EF4-FFF2-40B4-BE49-F238E27FC236}">
                <a16:creationId xmlns:a16="http://schemas.microsoft.com/office/drawing/2014/main" id="{44D878E3-F22E-6C43-8617-98D22DD54A07}"/>
              </a:ext>
            </a:extLst>
          </p:cNvPr>
          <p:cNvGraphicFramePr>
            <a:graphicFrameLocks noGrp="1"/>
          </p:cNvGraphicFramePr>
          <p:nvPr>
            <p:ph idx="1"/>
            <p:extLst>
              <p:ext uri="{D42A27DB-BD31-4B8C-83A1-F6EECF244321}">
                <p14:modId xmlns:p14="http://schemas.microsoft.com/office/powerpoint/2010/main" val="3368616891"/>
              </p:ext>
            </p:extLst>
          </p:nvPr>
        </p:nvGraphicFramePr>
        <p:xfrm>
          <a:off x="652119" y="3156895"/>
          <a:ext cx="7839761" cy="3002280"/>
        </p:xfrm>
        <a:graphic>
          <a:graphicData uri="http://schemas.openxmlformats.org/drawingml/2006/table">
            <a:tbl>
              <a:tblPr firstRow="1" bandRow="1">
                <a:tableStyleId>{5C22544A-7EE6-4342-B048-85BDC9FD1C3A}</a:tableStyleId>
              </a:tblPr>
              <a:tblGrid>
                <a:gridCol w="2195132">
                  <a:extLst>
                    <a:ext uri="{9D8B030D-6E8A-4147-A177-3AD203B41FA5}">
                      <a16:colId xmlns:a16="http://schemas.microsoft.com/office/drawing/2014/main" val="2719730952"/>
                    </a:ext>
                  </a:extLst>
                </a:gridCol>
                <a:gridCol w="5644629">
                  <a:extLst>
                    <a:ext uri="{9D8B030D-6E8A-4147-A177-3AD203B41FA5}">
                      <a16:colId xmlns:a16="http://schemas.microsoft.com/office/drawing/2014/main" val="886920775"/>
                    </a:ext>
                  </a:extLst>
                </a:gridCol>
              </a:tblGrid>
              <a:tr h="370840">
                <a:tc>
                  <a:txBody>
                    <a:bodyPr/>
                    <a:lstStyle/>
                    <a:p>
                      <a:r>
                        <a:rPr lang="en-US" sz="1200" dirty="0">
                          <a:solidFill>
                            <a:srgbClr val="000000"/>
                          </a:solidFill>
                        </a:rPr>
                        <a:t>Opportunities</a:t>
                      </a:r>
                    </a:p>
                  </a:txBody>
                  <a:tcPr>
                    <a:solidFill>
                      <a:srgbClr val="00B0F0"/>
                    </a:solidFill>
                  </a:tcPr>
                </a:tc>
                <a:tc>
                  <a:txBody>
                    <a:bodyPr/>
                    <a:lstStyle/>
                    <a:p>
                      <a:r>
                        <a:rPr lang="en-US" sz="1200" dirty="0">
                          <a:solidFill>
                            <a:srgbClr val="000000"/>
                          </a:solidFill>
                        </a:rPr>
                        <a:t>Strategies</a:t>
                      </a:r>
                    </a:p>
                  </a:txBody>
                  <a:tcPr>
                    <a:solidFill>
                      <a:srgbClr val="00B0F0"/>
                    </a:solidFill>
                  </a:tcPr>
                </a:tc>
                <a:extLst>
                  <a:ext uri="{0D108BD9-81ED-4DB2-BD59-A6C34878D82A}">
                    <a16:rowId xmlns:a16="http://schemas.microsoft.com/office/drawing/2014/main" val="14295709"/>
                  </a:ext>
                </a:extLst>
              </a:tr>
              <a:tr h="370840">
                <a:tc>
                  <a:txBody>
                    <a:bodyPr/>
                    <a:lstStyle/>
                    <a:p>
                      <a:pPr rtl="0" fontAlgn="t">
                        <a:spcBef>
                          <a:spcPts val="0"/>
                        </a:spcBef>
                        <a:spcAft>
                          <a:spcPts val="0"/>
                        </a:spcAft>
                      </a:pPr>
                      <a:r>
                        <a:rPr lang="en-US" sz="1200" b="0" i="0" u="none" strike="noStrike">
                          <a:solidFill>
                            <a:srgbClr val="000000"/>
                          </a:solidFill>
                          <a:effectLst/>
                          <a:latin typeface="Verdana" panose="020B0604030504040204" pitchFamily="34" charset="0"/>
                        </a:rPr>
                        <a:t>Overhaul operations to simplify, clarify, and ensure access to safe, high quality programs</a:t>
                      </a:r>
                      <a:endParaRPr lang="en-US" sz="1200">
                        <a:effectLst/>
                      </a:endParaRPr>
                    </a:p>
                  </a:txBody>
                  <a:tcPr marL="63500" marR="63500" marT="63500" marB="63500"/>
                </a:tc>
                <a:tc>
                  <a:txBody>
                    <a:bodyPr/>
                    <a:lstStyle/>
                    <a:p>
                      <a:pPr rtl="0" fontAlgn="t">
                        <a:spcBef>
                          <a:spcPts val="0"/>
                        </a:spcBef>
                        <a:spcAft>
                          <a:spcPts val="0"/>
                        </a:spcAft>
                      </a:pPr>
                      <a:r>
                        <a:rPr lang="en-US" sz="1200" b="0" i="0" u="sng">
                          <a:solidFill>
                            <a:srgbClr val="000000"/>
                          </a:solidFill>
                          <a:effectLst/>
                          <a:latin typeface="Verdana" panose="020B0604030504040204" pitchFamily="34" charset="0"/>
                        </a:rPr>
                        <a:t>Regulatory Review</a:t>
                      </a:r>
                      <a:r>
                        <a:rPr lang="en-US" sz="1200" b="0" i="0" u="none" strike="noStrike">
                          <a:solidFill>
                            <a:srgbClr val="000000"/>
                          </a:solidFill>
                          <a:effectLst/>
                          <a:latin typeface="Verdana" panose="020B0604030504040204" pitchFamily="34" charset="0"/>
                        </a:rPr>
                        <a:t>: Engage the field in crafting new and revising existing regulations to ensure coherence; rebid contracts under improved regulations and in alignment with QRIS 2.0.</a:t>
                      </a:r>
                      <a:endParaRPr lang="en-US" sz="1200">
                        <a:effectLst/>
                      </a:endParaRPr>
                    </a:p>
                    <a:p>
                      <a:pPr rtl="0" fontAlgn="t">
                        <a:spcBef>
                          <a:spcPts val="0"/>
                        </a:spcBef>
                        <a:spcAft>
                          <a:spcPts val="0"/>
                        </a:spcAft>
                      </a:pPr>
                      <a:r>
                        <a:rPr lang="en-US" sz="1200">
                          <a:effectLst/>
                        </a:rPr>
                        <a:t/>
                      </a:r>
                      <a:br>
                        <a:rPr lang="en-US" sz="1200">
                          <a:effectLst/>
                        </a:rPr>
                      </a:br>
                      <a:r>
                        <a:rPr lang="en-US" sz="1200" b="0" i="0" u="sng">
                          <a:solidFill>
                            <a:srgbClr val="000000"/>
                          </a:solidFill>
                          <a:effectLst/>
                          <a:latin typeface="Verdana" panose="020B0604030504040204" pitchFamily="34" charset="0"/>
                        </a:rPr>
                        <a:t>Re-structure EEC</a:t>
                      </a:r>
                      <a:r>
                        <a:rPr lang="en-US" sz="1200" b="0" i="0" u="none" strike="noStrike">
                          <a:solidFill>
                            <a:srgbClr val="000000"/>
                          </a:solidFill>
                          <a:effectLst/>
                          <a:latin typeface="Verdana" panose="020B0604030504040204" pitchFamily="34" charset="0"/>
                        </a:rPr>
                        <a:t>: Departmental reorganization to better advance educational outcomes for children through support for programs, educators, and communities.</a:t>
                      </a:r>
                      <a:endParaRPr lang="en-US" sz="1200">
                        <a:effectLst/>
                      </a:endParaRPr>
                    </a:p>
                  </a:txBody>
                  <a:tcPr marL="63500" marR="63500" marT="63500" marB="63500"/>
                </a:tc>
                <a:extLst>
                  <a:ext uri="{0D108BD9-81ED-4DB2-BD59-A6C34878D82A}">
                    <a16:rowId xmlns:a16="http://schemas.microsoft.com/office/drawing/2014/main" val="3949037322"/>
                  </a:ext>
                </a:extLst>
              </a:tr>
              <a:tr h="370840">
                <a:tc>
                  <a:txBody>
                    <a:bodyPr/>
                    <a:lstStyle/>
                    <a:p>
                      <a:pPr rtl="0" fontAlgn="t">
                        <a:spcBef>
                          <a:spcPts val="0"/>
                        </a:spcBef>
                        <a:spcAft>
                          <a:spcPts val="0"/>
                        </a:spcAft>
                      </a:pPr>
                      <a:r>
                        <a:rPr lang="en-US" sz="1200" b="0" i="0" u="none" strike="noStrike">
                          <a:solidFill>
                            <a:srgbClr val="000000"/>
                          </a:solidFill>
                          <a:effectLst/>
                          <a:latin typeface="Verdana" panose="020B0604030504040204" pitchFamily="34" charset="0"/>
                        </a:rPr>
                        <a:t>Create user-centered systems that increase transparency and result in informed decision-making</a:t>
                      </a:r>
                      <a:endParaRPr lang="en-US" sz="1200">
                        <a:effectLst/>
                      </a:endParaRPr>
                    </a:p>
                  </a:txBody>
                  <a:tcPr marL="63500" marR="63500" marT="63500" marB="63500"/>
                </a:tc>
                <a:tc>
                  <a:txBody>
                    <a:bodyPr/>
                    <a:lstStyle/>
                    <a:p>
                      <a:pPr rtl="0" fontAlgn="t">
                        <a:spcBef>
                          <a:spcPts val="0"/>
                        </a:spcBef>
                        <a:spcAft>
                          <a:spcPts val="0"/>
                        </a:spcAft>
                      </a:pPr>
                      <a:r>
                        <a:rPr lang="en-US" sz="1200" b="0" i="0" u="sng" dirty="0">
                          <a:solidFill>
                            <a:srgbClr val="000000"/>
                          </a:solidFill>
                          <a:effectLst/>
                          <a:latin typeface="Verdana" panose="020B0604030504040204" pitchFamily="34" charset="0"/>
                        </a:rPr>
                        <a:t>Assess and re-structure systems</a:t>
                      </a:r>
                      <a:r>
                        <a:rPr lang="en-US" sz="1200" b="0" i="0" u="none" strike="noStrike" dirty="0">
                          <a:solidFill>
                            <a:srgbClr val="000000"/>
                          </a:solidFill>
                          <a:effectLst/>
                          <a:latin typeface="Verdana" panose="020B0604030504040204" pitchFamily="34" charset="0"/>
                        </a:rPr>
                        <a:t>: Assess technology priorities and design plan for integrating user-facing data systems.</a:t>
                      </a:r>
                      <a:endParaRPr lang="en-US" sz="1200" dirty="0">
                        <a:effectLst/>
                      </a:endParaRPr>
                    </a:p>
                    <a:p>
                      <a:pPr rtl="0" fontAlgn="t">
                        <a:spcBef>
                          <a:spcPts val="0"/>
                        </a:spcBef>
                        <a:spcAft>
                          <a:spcPts val="0"/>
                        </a:spcAft>
                      </a:pPr>
                      <a:r>
                        <a:rPr lang="en-US" sz="1200" dirty="0">
                          <a:effectLst/>
                        </a:rPr>
                        <a:t/>
                      </a:r>
                      <a:br>
                        <a:rPr lang="en-US" sz="1200" dirty="0">
                          <a:effectLst/>
                        </a:rPr>
                      </a:br>
                      <a:r>
                        <a:rPr lang="en-US" sz="1200" b="0" i="0" u="sng" dirty="0">
                          <a:solidFill>
                            <a:srgbClr val="000000"/>
                          </a:solidFill>
                          <a:effectLst/>
                          <a:latin typeface="Verdana" panose="020B0604030504040204" pitchFamily="34" charset="0"/>
                        </a:rPr>
                        <a:t>Cross-Department Community Investment Strategy</a:t>
                      </a:r>
                      <a:r>
                        <a:rPr lang="en-US" sz="1200" b="0" i="0" u="none" strike="noStrike" dirty="0">
                          <a:solidFill>
                            <a:srgbClr val="000000"/>
                          </a:solidFill>
                          <a:effectLst/>
                          <a:latin typeface="Verdana" panose="020B0604030504040204" pitchFamily="34" charset="0"/>
                        </a:rPr>
                        <a:t>: Work with DESE to improve supports for communities to coordinate early childhood investments and improve educational outcomes.</a:t>
                      </a:r>
                      <a:endParaRPr lang="en-US" sz="1200" dirty="0">
                        <a:effectLst/>
                      </a:endParaRPr>
                    </a:p>
                  </a:txBody>
                  <a:tcPr marL="114300" marR="114300" marT="63500" marB="63500"/>
                </a:tc>
                <a:extLst>
                  <a:ext uri="{0D108BD9-81ED-4DB2-BD59-A6C34878D82A}">
                    <a16:rowId xmlns:a16="http://schemas.microsoft.com/office/drawing/2014/main" val="838445256"/>
                  </a:ext>
                </a:extLst>
              </a:tr>
            </a:tbl>
          </a:graphicData>
        </a:graphic>
      </p:graphicFrame>
      <p:sp>
        <p:nvSpPr>
          <p:cNvPr id="2" name="TextBox 1"/>
          <p:cNvSpPr txBox="1"/>
          <p:nvPr/>
        </p:nvSpPr>
        <p:spPr>
          <a:xfrm>
            <a:off x="652119" y="2380143"/>
            <a:ext cx="7839761" cy="830997"/>
          </a:xfrm>
          <a:prstGeom prst="rect">
            <a:avLst/>
          </a:prstGeom>
          <a:noFill/>
        </p:spPr>
        <p:txBody>
          <a:bodyPr wrap="square" rtlCol="0">
            <a:spAutoFit/>
          </a:bodyPr>
          <a:lstStyle/>
          <a:p>
            <a:pPr fontAlgn="base"/>
            <a:r>
              <a:rPr lang="en-US" sz="1200" b="1" dirty="0"/>
              <a:t>GOALS: </a:t>
            </a:r>
            <a:r>
              <a:rPr lang="en-US" sz="1200" dirty="0"/>
              <a:t>1) Conduct process improvements around priority department activities in order to better support providers, families, and educators across the Commonwealth 2) Work with other state agencies to ensure strategies are aligned and mutually reinforcing</a:t>
            </a:r>
          </a:p>
          <a:p>
            <a:endParaRPr lang="en-US" sz="1200" dirty="0"/>
          </a:p>
        </p:txBody>
      </p:sp>
      <p:sp>
        <p:nvSpPr>
          <p:cNvPr id="3" name="Rectangle 2">
            <a:extLst>
              <a:ext uri="{FF2B5EF4-FFF2-40B4-BE49-F238E27FC236}">
                <a16:creationId xmlns:a16="http://schemas.microsoft.com/office/drawing/2014/main" id="{C7AEA401-CC8A-C848-8E7A-288241D0A94A}"/>
              </a:ext>
            </a:extLst>
          </p:cNvPr>
          <p:cNvSpPr/>
          <p:nvPr/>
        </p:nvSpPr>
        <p:spPr bwMode="auto">
          <a:xfrm>
            <a:off x="1142998" y="6163549"/>
            <a:ext cx="6858000" cy="323165"/>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r>
              <a:rPr lang="en-US" sz="1500" b="1" dirty="0">
                <a:solidFill>
                  <a:schemeClr val="accent2">
                    <a:lumMod val="50000"/>
                  </a:schemeClr>
                </a:solidFill>
                <a:latin typeface="+mj-lt"/>
              </a:rPr>
              <a:t>THESE ARE DRAFT EXAMPLES - YOUR FEEDBACK IS NEEDED!</a:t>
            </a:r>
            <a:endParaRPr kumimoji="0" lang="en-US" sz="1500" b="1" i="0" u="none" strike="noStrike" cap="none" normalizeH="0" baseline="0" dirty="0">
              <a:ln>
                <a:noFill/>
              </a:ln>
              <a:solidFill>
                <a:schemeClr val="accent2">
                  <a:lumMod val="50000"/>
                </a:schemeClr>
              </a:solidFill>
              <a:effectLst/>
              <a:latin typeface="+mj-lt"/>
            </a:endParaRPr>
          </a:p>
        </p:txBody>
      </p:sp>
    </p:spTree>
    <p:custDataLst>
      <p:tags r:id="rId1"/>
    </p:custDataLst>
    <p:extLst>
      <p:ext uri="{BB962C8B-B14F-4D97-AF65-F5344CB8AC3E}">
        <p14:creationId xmlns:p14="http://schemas.microsoft.com/office/powerpoint/2010/main" val="42715380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C8E689-FD32-4140-BAAD-0D672127F4F7}"/>
              </a:ext>
            </a:extLst>
          </p:cNvPr>
          <p:cNvSpPr>
            <a:spLocks noGrp="1"/>
          </p:cNvSpPr>
          <p:nvPr>
            <p:ph idx="1"/>
          </p:nvPr>
        </p:nvSpPr>
        <p:spPr>
          <a:xfrm>
            <a:off x="392112" y="1043216"/>
            <a:ext cx="8447088" cy="4214584"/>
          </a:xfrm>
          <a:ln>
            <a:noFill/>
          </a:ln>
        </p:spPr>
        <p:style>
          <a:lnRef idx="2">
            <a:schemeClr val="accent2"/>
          </a:lnRef>
          <a:fillRef idx="1">
            <a:schemeClr val="lt1"/>
          </a:fillRef>
          <a:effectRef idx="0">
            <a:schemeClr val="accent2"/>
          </a:effectRef>
          <a:fontRef idx="minor">
            <a:schemeClr val="dk1"/>
          </a:fontRef>
        </p:style>
        <p:txBody>
          <a:bodyPr numCol="1"/>
          <a:lstStyle/>
          <a:p>
            <a:pPr marL="347662" indent="-342900">
              <a:spcBef>
                <a:spcPts val="1200"/>
              </a:spcBef>
              <a:buFont typeface="+mj-lt"/>
              <a:buAutoNum type="arabicPeriod"/>
            </a:pPr>
            <a:r>
              <a:rPr lang="en-US" sz="1500" b="0" dirty="0">
                <a:solidFill>
                  <a:schemeClr val="tx1"/>
                </a:solidFill>
              </a:rPr>
              <a:t>Do the recommendations from the field reflect your understanding of the current state of Early Education and Care in Massachusetts?</a:t>
            </a:r>
          </a:p>
          <a:p>
            <a:pPr marL="347662" indent="-342900">
              <a:spcBef>
                <a:spcPts val="1200"/>
              </a:spcBef>
              <a:buFont typeface="+mj-lt"/>
              <a:buAutoNum type="arabicPeriod"/>
            </a:pPr>
            <a:endParaRPr lang="en-US" sz="1500" b="0" dirty="0">
              <a:solidFill>
                <a:schemeClr val="tx1"/>
              </a:solidFill>
            </a:endParaRPr>
          </a:p>
          <a:p>
            <a:pPr marL="347662" indent="-342900">
              <a:spcBef>
                <a:spcPts val="1200"/>
              </a:spcBef>
              <a:buFont typeface="+mj-lt"/>
              <a:buAutoNum type="arabicPeriod"/>
            </a:pPr>
            <a:r>
              <a:rPr lang="en-US" sz="1500" b="0" dirty="0">
                <a:solidFill>
                  <a:schemeClr val="tx1"/>
                </a:solidFill>
              </a:rPr>
              <a:t>Is the structure of thinking about System, Program, Educator, and Child and Family strategies correct and appropriate for the early education and care system?</a:t>
            </a:r>
          </a:p>
          <a:p>
            <a:pPr marL="347662" indent="-342900">
              <a:spcBef>
                <a:spcPts val="1200"/>
              </a:spcBef>
              <a:buFont typeface="+mj-lt"/>
              <a:buAutoNum type="arabicPeriod"/>
            </a:pPr>
            <a:endParaRPr lang="en-US" sz="1500" b="0" dirty="0">
              <a:solidFill>
                <a:schemeClr val="tx1"/>
              </a:solidFill>
            </a:endParaRPr>
          </a:p>
          <a:p>
            <a:pPr marL="347662" indent="-342900">
              <a:spcBef>
                <a:spcPts val="1200"/>
              </a:spcBef>
              <a:buFont typeface="+mj-lt"/>
              <a:buAutoNum type="arabicPeriod"/>
            </a:pPr>
            <a:r>
              <a:rPr lang="en-US" sz="1500" b="0" dirty="0">
                <a:solidFill>
                  <a:schemeClr val="tx1"/>
                </a:solidFill>
              </a:rPr>
              <a:t>What goals, opportunities, and strategies do you recommend we prioritize– whether existing or new?</a:t>
            </a:r>
          </a:p>
          <a:p>
            <a:pPr marL="347662" indent="-342900">
              <a:spcBef>
                <a:spcPts val="1200"/>
              </a:spcBef>
              <a:buFont typeface="+mj-lt"/>
              <a:buAutoNum type="arabicPeriod"/>
            </a:pPr>
            <a:endParaRPr lang="en-US" sz="1500" b="0" dirty="0">
              <a:solidFill>
                <a:schemeClr val="tx1"/>
              </a:solidFill>
            </a:endParaRPr>
          </a:p>
          <a:p>
            <a:pPr marL="347662" indent="-342900">
              <a:spcBef>
                <a:spcPts val="1200"/>
              </a:spcBef>
              <a:buFont typeface="+mj-lt"/>
              <a:buAutoNum type="arabicPeriod"/>
            </a:pPr>
            <a:r>
              <a:rPr lang="en-US" sz="1500" b="0" dirty="0">
                <a:solidFill>
                  <a:schemeClr val="tx1"/>
                </a:solidFill>
              </a:rPr>
              <a:t>Are we missing anything?</a:t>
            </a:r>
          </a:p>
          <a:p>
            <a:pPr marL="347662" indent="-342900">
              <a:spcBef>
                <a:spcPts val="1200"/>
              </a:spcBef>
              <a:buFont typeface="+mj-lt"/>
              <a:buAutoNum type="arabicPeriod"/>
            </a:pPr>
            <a:endParaRPr lang="en-US" sz="1500" b="0" dirty="0">
              <a:solidFill>
                <a:schemeClr val="tx1"/>
              </a:solidFill>
            </a:endParaRPr>
          </a:p>
        </p:txBody>
      </p:sp>
      <p:sp>
        <p:nvSpPr>
          <p:cNvPr id="3" name="Text Placeholder 2">
            <a:extLst>
              <a:ext uri="{FF2B5EF4-FFF2-40B4-BE49-F238E27FC236}">
                <a16:creationId xmlns:a16="http://schemas.microsoft.com/office/drawing/2014/main" id="{E1C1A3AD-7BE2-4A6F-8E1A-302B719CFA7F}"/>
              </a:ext>
            </a:extLst>
          </p:cNvPr>
          <p:cNvSpPr>
            <a:spLocks noGrp="1"/>
          </p:cNvSpPr>
          <p:nvPr>
            <p:ph type="body" sz="quarter" idx="12"/>
          </p:nvPr>
        </p:nvSpPr>
        <p:spPr>
          <a:xfrm>
            <a:off x="387349" y="520701"/>
            <a:ext cx="7785100" cy="469899"/>
          </a:xfrm>
        </p:spPr>
        <p:txBody>
          <a:bodyPr/>
          <a:lstStyle/>
          <a:p>
            <a:r>
              <a:rPr lang="en-US" sz="2000" dirty="0">
                <a:solidFill>
                  <a:schemeClr val="accent2">
                    <a:lumMod val="50000"/>
                  </a:schemeClr>
                </a:solidFill>
              </a:rPr>
              <a:t>Points for Discussion to Bring to the Field</a:t>
            </a:r>
          </a:p>
        </p:txBody>
      </p:sp>
      <p:sp>
        <p:nvSpPr>
          <p:cNvPr id="4" name="Slide Number Placeholder 3">
            <a:extLst>
              <a:ext uri="{FF2B5EF4-FFF2-40B4-BE49-F238E27FC236}">
                <a16:creationId xmlns:a16="http://schemas.microsoft.com/office/drawing/2014/main" id="{8F6473D5-5474-4764-9587-83737323E196}"/>
              </a:ext>
            </a:extLst>
          </p:cNvPr>
          <p:cNvSpPr>
            <a:spLocks noGrp="1"/>
          </p:cNvSpPr>
          <p:nvPr>
            <p:ph type="sldNum" sz="quarter" idx="14"/>
          </p:nvPr>
        </p:nvSpPr>
        <p:spPr/>
        <p:txBody>
          <a:bodyPr/>
          <a:lstStyle/>
          <a:p>
            <a:pPr>
              <a:defRPr/>
            </a:pPr>
            <a:fld id="{0A56C0EC-3B98-441E-AA55-70D5E6ACE5C8}" type="slidenum">
              <a:rPr lang="en-US" smtClean="0">
                <a:solidFill>
                  <a:srgbClr val="000000"/>
                </a:solidFill>
              </a:rPr>
              <a:pPr>
                <a:defRPr/>
              </a:pPr>
              <a:t>12</a:t>
            </a:fld>
            <a:endParaRPr lang="en-US" dirty="0">
              <a:solidFill>
                <a:srgbClr val="000000"/>
              </a:solidFill>
            </a:endParaRPr>
          </a:p>
        </p:txBody>
      </p:sp>
    </p:spTree>
    <p:extLst>
      <p:ext uri="{BB962C8B-B14F-4D97-AF65-F5344CB8AC3E}">
        <p14:creationId xmlns:p14="http://schemas.microsoft.com/office/powerpoint/2010/main" val="34941804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155288-6F25-2F4C-AE17-49049BACFBD9}"/>
              </a:ext>
            </a:extLst>
          </p:cNvPr>
          <p:cNvSpPr>
            <a:spLocks noGrp="1"/>
          </p:cNvSpPr>
          <p:nvPr>
            <p:ph type="title"/>
          </p:nvPr>
        </p:nvSpPr>
        <p:spPr/>
        <p:txBody>
          <a:bodyPr/>
          <a:lstStyle/>
          <a:p>
            <a:r>
              <a:rPr lang="en-US" dirty="0"/>
              <a:t>Discovery Phase</a:t>
            </a:r>
          </a:p>
        </p:txBody>
      </p:sp>
      <p:sp>
        <p:nvSpPr>
          <p:cNvPr id="2" name="Slide Number Placeholder 1"/>
          <p:cNvSpPr>
            <a:spLocks noGrp="1"/>
          </p:cNvSpPr>
          <p:nvPr>
            <p:ph type="sldNum" sz="quarter" idx="11"/>
          </p:nvPr>
        </p:nvSpPr>
        <p:spPr/>
        <p:txBody>
          <a:bodyPr/>
          <a:lstStyle/>
          <a:p>
            <a:pPr>
              <a:defRPr/>
            </a:pPr>
            <a:fld id="{97659502-4112-4662-9C36-34E6E9D3DB7D}" type="slidenum">
              <a:rPr lang="en-US" smtClean="0">
                <a:solidFill>
                  <a:srgbClr val="000000"/>
                </a:solidFill>
              </a:rPr>
              <a:pPr>
                <a:defRPr/>
              </a:pPr>
              <a:t>2</a:t>
            </a:fld>
            <a:endParaRPr lang="en-US" dirty="0">
              <a:solidFill>
                <a:srgbClr val="000000"/>
              </a:solidFill>
            </a:endParaRPr>
          </a:p>
        </p:txBody>
      </p:sp>
      <p:pic>
        <p:nvPicPr>
          <p:cNvPr id="5" name="Picture 4">
            <a:extLst>
              <a:ext uri="{FF2B5EF4-FFF2-40B4-BE49-F238E27FC236}">
                <a16:creationId xmlns:a16="http://schemas.microsoft.com/office/drawing/2014/main" id="{A89A6B9A-75EF-D345-BBA9-4714B40CB643}"/>
              </a:ext>
            </a:extLst>
          </p:cNvPr>
          <p:cNvPicPr>
            <a:picLocks noChangeAspect="1"/>
          </p:cNvPicPr>
          <p:nvPr/>
        </p:nvPicPr>
        <p:blipFill>
          <a:blip r:embed="rId4"/>
          <a:stretch>
            <a:fillRect/>
          </a:stretch>
        </p:blipFill>
        <p:spPr>
          <a:xfrm>
            <a:off x="2434516" y="1657227"/>
            <a:ext cx="3476447" cy="2328563"/>
          </a:xfrm>
          <a:prstGeom prst="rect">
            <a:avLst/>
          </a:prstGeom>
        </p:spPr>
      </p:pic>
      <p:pic>
        <p:nvPicPr>
          <p:cNvPr id="10" name="Picture 9" descr="A group of people standing in a room&#10;&#10;Description automatically generated">
            <a:extLst>
              <a:ext uri="{FF2B5EF4-FFF2-40B4-BE49-F238E27FC236}">
                <a16:creationId xmlns:a16="http://schemas.microsoft.com/office/drawing/2014/main" id="{D8BD6E8E-DFDD-7D4D-95FD-320E01A7F83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168" t="3385" r="18980"/>
          <a:stretch/>
        </p:blipFill>
        <p:spPr>
          <a:xfrm>
            <a:off x="404373" y="2629024"/>
            <a:ext cx="2195225" cy="2571749"/>
          </a:xfrm>
          <a:prstGeom prst="rect">
            <a:avLst/>
          </a:prstGeom>
        </p:spPr>
      </p:pic>
      <p:sp>
        <p:nvSpPr>
          <p:cNvPr id="11" name="TextBox 10">
            <a:extLst>
              <a:ext uri="{FF2B5EF4-FFF2-40B4-BE49-F238E27FC236}">
                <a16:creationId xmlns:a16="http://schemas.microsoft.com/office/drawing/2014/main" id="{13648047-12D9-A641-A86A-DB797FDCE01F}"/>
              </a:ext>
            </a:extLst>
          </p:cNvPr>
          <p:cNvSpPr txBox="1"/>
          <p:nvPr/>
        </p:nvSpPr>
        <p:spPr>
          <a:xfrm>
            <a:off x="368191" y="1032771"/>
            <a:ext cx="1997229" cy="1277273"/>
          </a:xfrm>
          <a:prstGeom prst="rect">
            <a:avLst/>
          </a:prstGeom>
          <a:noFill/>
        </p:spPr>
        <p:txBody>
          <a:bodyPr wrap="square" rtlCol="0">
            <a:spAutoFit/>
          </a:bodyPr>
          <a:lstStyle/>
          <a:p>
            <a:r>
              <a:rPr lang="en-US" sz="1100" dirty="0"/>
              <a:t>Community Learning Sessions across the Commonwealth have drawn 500 community providers, families, residents, and stakeholders.</a:t>
            </a:r>
          </a:p>
        </p:txBody>
      </p:sp>
      <p:sp>
        <p:nvSpPr>
          <p:cNvPr id="12" name="TextBox 11">
            <a:extLst>
              <a:ext uri="{FF2B5EF4-FFF2-40B4-BE49-F238E27FC236}">
                <a16:creationId xmlns:a16="http://schemas.microsoft.com/office/drawing/2014/main" id="{B0F20BDF-C026-BC47-A9AB-CAFEB3D29CAF}"/>
              </a:ext>
            </a:extLst>
          </p:cNvPr>
          <p:cNvSpPr txBox="1"/>
          <p:nvPr/>
        </p:nvSpPr>
        <p:spPr>
          <a:xfrm>
            <a:off x="6025710" y="1027405"/>
            <a:ext cx="2885464" cy="1446550"/>
          </a:xfrm>
          <a:prstGeom prst="rect">
            <a:avLst/>
          </a:prstGeom>
          <a:noFill/>
        </p:spPr>
        <p:txBody>
          <a:bodyPr wrap="square" rtlCol="0">
            <a:spAutoFit/>
          </a:bodyPr>
          <a:lstStyle/>
          <a:p>
            <a:r>
              <a:rPr lang="en-US" sz="1100" dirty="0"/>
              <a:t>Survey responses from 700+ respondents whose submissions represent over 11,000 voices – from every part of the state and the sector.</a:t>
            </a:r>
          </a:p>
          <a:p>
            <a:endParaRPr lang="en-US" sz="1100" dirty="0"/>
          </a:p>
          <a:p>
            <a:r>
              <a:rPr lang="en-US" sz="1100" dirty="0"/>
              <a:t>+ 100 plans, research, and assessments submitted by community members for review</a:t>
            </a:r>
          </a:p>
        </p:txBody>
      </p:sp>
      <p:pic>
        <p:nvPicPr>
          <p:cNvPr id="6" name="Picture 5" descr="A group of people in a room&#10;&#10;Description automatically generated">
            <a:extLst>
              <a:ext uri="{FF2B5EF4-FFF2-40B4-BE49-F238E27FC236}">
                <a16:creationId xmlns:a16="http://schemas.microsoft.com/office/drawing/2014/main" id="{1E362248-86FC-8B4A-AB0D-2FF570B83B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29201" y="3156414"/>
            <a:ext cx="3919448" cy="2939586"/>
          </a:xfrm>
          <a:prstGeom prst="rect">
            <a:avLst/>
          </a:prstGeom>
        </p:spPr>
      </p:pic>
      <p:pic>
        <p:nvPicPr>
          <p:cNvPr id="15" name="Picture 14" descr="A group of people sitting at a table in a room&#10;&#10;Description automatically generated">
            <a:extLst>
              <a:ext uri="{FF2B5EF4-FFF2-40B4-BE49-F238E27FC236}">
                <a16:creationId xmlns:a16="http://schemas.microsoft.com/office/drawing/2014/main" id="{AD1E53AE-3108-EE48-9C35-9637FAA83CB6}"/>
              </a:ext>
            </a:extLst>
          </p:cNvPr>
          <p:cNvPicPr>
            <a:picLocks noChangeAspect="1"/>
          </p:cNvPicPr>
          <p:nvPr/>
        </p:nvPicPr>
        <p:blipFill rotWithShape="1">
          <a:blip r:embed="rId7">
            <a:extLst>
              <a:ext uri="{28A0092B-C50C-407E-A947-70E740481C1C}">
                <a14:useLocalDpi xmlns:a14="http://schemas.microsoft.com/office/drawing/2010/main" val="0"/>
              </a:ext>
            </a:extLst>
          </a:blip>
          <a:srcRect l="20511" t="23333" r="7448" b="30000"/>
          <a:stretch/>
        </p:blipFill>
        <p:spPr>
          <a:xfrm>
            <a:off x="1219200" y="4611067"/>
            <a:ext cx="4311210" cy="2094533"/>
          </a:xfrm>
          <a:prstGeom prst="rect">
            <a:avLst/>
          </a:prstGeom>
        </p:spPr>
      </p:pic>
    </p:spTree>
    <p:custDataLst>
      <p:tags r:id="rId1"/>
    </p:custDataLst>
    <p:extLst>
      <p:ext uri="{BB962C8B-B14F-4D97-AF65-F5344CB8AC3E}">
        <p14:creationId xmlns:p14="http://schemas.microsoft.com/office/powerpoint/2010/main" val="12934672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C8E689-FD32-4140-BAAD-0D672127F4F7}"/>
              </a:ext>
            </a:extLst>
          </p:cNvPr>
          <p:cNvSpPr>
            <a:spLocks noGrp="1"/>
          </p:cNvSpPr>
          <p:nvPr>
            <p:ph idx="1"/>
          </p:nvPr>
        </p:nvSpPr>
        <p:spPr>
          <a:xfrm>
            <a:off x="190500" y="1371600"/>
            <a:ext cx="8763000" cy="4138384"/>
          </a:xfrm>
          <a:ln>
            <a:noFill/>
          </a:ln>
        </p:spPr>
        <p:style>
          <a:lnRef idx="2">
            <a:schemeClr val="accent2"/>
          </a:lnRef>
          <a:fillRef idx="1">
            <a:schemeClr val="lt1"/>
          </a:fillRef>
          <a:effectRef idx="0">
            <a:schemeClr val="accent2"/>
          </a:effectRef>
          <a:fontRef idx="minor">
            <a:schemeClr val="dk1"/>
          </a:fontRef>
        </p:style>
        <p:txBody>
          <a:bodyPr numCol="2" spcCol="365760"/>
          <a:lstStyle/>
          <a:p>
            <a:pPr marL="0" indent="0">
              <a:buNone/>
            </a:pPr>
            <a:r>
              <a:rPr lang="en-US" sz="950" dirty="0">
                <a:solidFill>
                  <a:schemeClr val="tx1"/>
                </a:solidFill>
              </a:rPr>
              <a:t>Safe and convenient childcare allows families to work, gain skills, and grow their income…</a:t>
            </a:r>
          </a:p>
          <a:p>
            <a:pPr marL="347663" lvl="1" indent="0">
              <a:buNone/>
            </a:pPr>
            <a:r>
              <a:rPr lang="en-US" sz="950" dirty="0">
                <a:solidFill>
                  <a:schemeClr val="tx1"/>
                </a:solidFill>
              </a:rPr>
              <a:t>Increased maternal workforce and education participation</a:t>
            </a:r>
          </a:p>
          <a:p>
            <a:pPr marL="347663" lvl="1" indent="0">
              <a:buNone/>
            </a:pPr>
            <a:r>
              <a:rPr lang="en-US" sz="950" b="0" dirty="0">
                <a:solidFill>
                  <a:schemeClr val="tx1"/>
                </a:solidFill>
              </a:rPr>
              <a:t>Improved earnings for families</a:t>
            </a:r>
            <a:endParaRPr lang="en-US" sz="950" dirty="0">
              <a:solidFill>
                <a:schemeClr val="tx1"/>
              </a:solidFill>
            </a:endParaRPr>
          </a:p>
          <a:p>
            <a:pPr marL="0" indent="0">
              <a:buNone/>
            </a:pPr>
            <a:r>
              <a:rPr lang="en-US" sz="950" dirty="0">
                <a:solidFill>
                  <a:schemeClr val="tx1"/>
                </a:solidFill>
              </a:rPr>
              <a:t>Quality early education maximizes children’s prospects to succeed in school and life;</a:t>
            </a:r>
          </a:p>
          <a:p>
            <a:pPr marL="347663" lvl="1" indent="0">
              <a:buNone/>
            </a:pPr>
            <a:r>
              <a:rPr lang="en-US" sz="950" dirty="0">
                <a:solidFill>
                  <a:schemeClr val="tx1"/>
                </a:solidFill>
              </a:rPr>
              <a:t>Significant gains in education, health, social behaviors, and future employment prospects</a:t>
            </a:r>
          </a:p>
          <a:p>
            <a:pPr marL="347663" lvl="1" indent="0">
              <a:buNone/>
            </a:pPr>
            <a:r>
              <a:rPr lang="en-US" sz="950" dirty="0">
                <a:solidFill>
                  <a:schemeClr val="tx1"/>
                </a:solidFill>
              </a:rPr>
              <a:t>A 13% return on investment in </a:t>
            </a:r>
            <a:r>
              <a:rPr lang="en-US" sz="950" i="1" dirty="0">
                <a:solidFill>
                  <a:schemeClr val="tx1"/>
                </a:solidFill>
              </a:rPr>
              <a:t>high quality </a:t>
            </a:r>
            <a:r>
              <a:rPr lang="en-US" sz="950" dirty="0">
                <a:solidFill>
                  <a:schemeClr val="tx1"/>
                </a:solidFill>
              </a:rPr>
              <a:t>B-5 programs</a:t>
            </a:r>
          </a:p>
          <a:p>
            <a:pPr marL="0" indent="0">
              <a:buNone/>
            </a:pPr>
            <a:r>
              <a:rPr lang="en-US" sz="950" dirty="0">
                <a:solidFill>
                  <a:schemeClr val="tx1"/>
                </a:solidFill>
              </a:rPr>
              <a:t>And employers benefit from a more stable and consistent workforce.</a:t>
            </a:r>
          </a:p>
          <a:p>
            <a:pPr marL="347663" lvl="1" indent="0">
              <a:buNone/>
            </a:pPr>
            <a:r>
              <a:rPr lang="en-US" sz="950" dirty="0">
                <a:solidFill>
                  <a:schemeClr val="tx1"/>
                </a:solidFill>
              </a:rPr>
              <a:t>Early education and care ‘breakdowns’ require parents to stay home from work – with an estimated annual business cost of $3 Billion</a:t>
            </a:r>
          </a:p>
          <a:p>
            <a:pPr marL="347663" lvl="1" indent="0">
              <a:buNone/>
            </a:pPr>
            <a:r>
              <a:rPr lang="en-US" sz="950" dirty="0">
                <a:solidFill>
                  <a:schemeClr val="tx1"/>
                </a:solidFill>
              </a:rPr>
              <a:t>Early education and care ties to 20-30% positive impact on employee attendance and 37%-60% reduction in turnover</a:t>
            </a:r>
          </a:p>
          <a:p>
            <a:pPr marL="347663" lvl="1" indent="0">
              <a:buNone/>
            </a:pPr>
            <a:r>
              <a:rPr lang="en-US" sz="950" dirty="0">
                <a:solidFill>
                  <a:schemeClr val="tx1"/>
                </a:solidFill>
              </a:rPr>
              <a:t>More than 8 in 10 parents of children in after school programs say that they are better able to keep their jobs as a result. </a:t>
            </a:r>
          </a:p>
          <a:p>
            <a:pPr marL="0" indent="0">
              <a:buNone/>
            </a:pPr>
            <a:r>
              <a:rPr lang="en-US" sz="950" dirty="0">
                <a:solidFill>
                  <a:schemeClr val="tx1"/>
                </a:solidFill>
              </a:rPr>
              <a:t>For these reasons, MA has made significant investments in early education and care…</a:t>
            </a:r>
          </a:p>
          <a:p>
            <a:pPr marL="347663" lvl="1" indent="0">
              <a:buNone/>
            </a:pPr>
            <a:r>
              <a:rPr lang="en-US" sz="950" dirty="0">
                <a:solidFill>
                  <a:schemeClr val="tx1"/>
                </a:solidFill>
              </a:rPr>
              <a:t>Almost $680 Million, with $572 million of that dedicated to financial subsidies for families with children birth-to-age twelve</a:t>
            </a:r>
          </a:p>
          <a:p>
            <a:pPr marL="347663" lvl="1" indent="0">
              <a:buNone/>
            </a:pPr>
            <a:r>
              <a:rPr lang="en-US" sz="950" dirty="0">
                <a:solidFill>
                  <a:schemeClr val="tx1"/>
                </a:solidFill>
              </a:rPr>
              <a:t>Licensing and oversight to 8,700 public and private organizations provide</a:t>
            </a:r>
          </a:p>
          <a:p>
            <a:pPr marL="0" indent="0">
              <a:buNone/>
            </a:pPr>
            <a:r>
              <a:rPr lang="en-US" sz="950" dirty="0">
                <a:solidFill>
                  <a:schemeClr val="tx1"/>
                </a:solidFill>
              </a:rPr>
              <a:t>…Yet the investment does not yet match the demand.</a:t>
            </a:r>
          </a:p>
          <a:p>
            <a:pPr marL="347663" lvl="1" indent="0">
              <a:buNone/>
            </a:pPr>
            <a:r>
              <a:rPr lang="en-US" sz="950" dirty="0">
                <a:solidFill>
                  <a:schemeClr val="tx1"/>
                </a:solidFill>
              </a:rPr>
              <a:t>Overall decrease in allocation since FY01</a:t>
            </a:r>
          </a:p>
          <a:p>
            <a:pPr marL="347663" lvl="1" indent="0">
              <a:buNone/>
            </a:pPr>
            <a:r>
              <a:rPr lang="en-US" sz="950" dirty="0">
                <a:solidFill>
                  <a:schemeClr val="tx1"/>
                </a:solidFill>
              </a:rPr>
              <a:t>Heavy reliance on federal funding</a:t>
            </a:r>
          </a:p>
          <a:p>
            <a:pPr marL="347663" lvl="1" indent="0">
              <a:buNone/>
            </a:pPr>
            <a:r>
              <a:rPr lang="en-US" sz="950" dirty="0">
                <a:solidFill>
                  <a:schemeClr val="tx1"/>
                </a:solidFill>
              </a:rPr>
              <a:t>Accounting for all the subsidies allocated to children under 6, we still only reach 40% of children from low-income households in this age group  </a:t>
            </a:r>
          </a:p>
          <a:p>
            <a:pPr marL="347663" lvl="1" indent="0">
              <a:buNone/>
            </a:pPr>
            <a:r>
              <a:rPr lang="en-US" sz="950" dirty="0">
                <a:solidFill>
                  <a:schemeClr val="tx1"/>
                </a:solidFill>
              </a:rPr>
              <a:t>Chronic under-funding of the system has cumulative structural and operational effects</a:t>
            </a:r>
          </a:p>
          <a:p>
            <a:pPr marL="0" indent="0">
              <a:buNone/>
            </a:pPr>
            <a:r>
              <a:rPr lang="en-US" sz="950" dirty="0">
                <a:solidFill>
                  <a:schemeClr val="tx1"/>
                </a:solidFill>
              </a:rPr>
              <a:t>Many MA families still struggle with access…</a:t>
            </a:r>
          </a:p>
          <a:p>
            <a:pPr marL="347663" lvl="1" indent="0">
              <a:buNone/>
            </a:pPr>
            <a:r>
              <a:rPr lang="en-US" sz="950" dirty="0">
                <a:solidFill>
                  <a:schemeClr val="tx1"/>
                </a:solidFill>
              </a:rPr>
              <a:t>MA is the second highest childcare cost in the US</a:t>
            </a:r>
          </a:p>
          <a:p>
            <a:pPr marL="347663" lvl="1" indent="0">
              <a:buNone/>
            </a:pPr>
            <a:r>
              <a:rPr lang="en-US" sz="950" dirty="0">
                <a:solidFill>
                  <a:schemeClr val="tx1"/>
                </a:solidFill>
              </a:rPr>
              <a:t>In 74% of MA households all available parents are working</a:t>
            </a:r>
          </a:p>
          <a:p>
            <a:pPr marL="347663" lvl="1" indent="0">
              <a:buNone/>
            </a:pPr>
            <a:r>
              <a:rPr lang="en-US" sz="950" dirty="0">
                <a:solidFill>
                  <a:schemeClr val="tx1"/>
                </a:solidFill>
              </a:rPr>
              <a:t>In addition to cost, transportation, system capacity, and program quality can form barriers to equitable access</a:t>
            </a:r>
          </a:p>
          <a:p>
            <a:pPr marL="347663" lvl="1" indent="0">
              <a:buNone/>
            </a:pPr>
            <a:r>
              <a:rPr lang="en-US" sz="950" dirty="0">
                <a:solidFill>
                  <a:schemeClr val="tx1"/>
                </a:solidFill>
              </a:rPr>
              <a:t>Struggle for organizations to maintain services for infants and toddlers as public schools invest in more preschool classrooms</a:t>
            </a:r>
          </a:p>
          <a:p>
            <a:pPr marL="347663" lvl="1" indent="0">
              <a:buNone/>
            </a:pPr>
            <a:r>
              <a:rPr lang="en-US" sz="950" dirty="0">
                <a:solidFill>
                  <a:schemeClr val="tx1"/>
                </a:solidFill>
              </a:rPr>
              <a:t>Increasing complexity of family need and distribution of children across the state</a:t>
            </a:r>
          </a:p>
          <a:p>
            <a:pPr marL="347663" lvl="1" indent="0">
              <a:buNone/>
            </a:pPr>
            <a:r>
              <a:rPr lang="en-US" sz="950" dirty="0">
                <a:solidFill>
                  <a:schemeClr val="tx1"/>
                </a:solidFill>
              </a:rPr>
              <a:t>Declining birthrates nationally, with childcare and economic concerns dominating top 4 of 5 reasons why</a:t>
            </a:r>
          </a:p>
          <a:p>
            <a:pPr marL="0" indent="0">
              <a:buNone/>
            </a:pPr>
            <a:r>
              <a:rPr lang="en-US" sz="950" dirty="0">
                <a:solidFill>
                  <a:schemeClr val="tx1"/>
                </a:solidFill>
                <a:cs typeface="Arial" pitchFamily="34" charset="0"/>
              </a:rPr>
              <a:t>…And the field becomes increasingly fragile.</a:t>
            </a:r>
          </a:p>
          <a:p>
            <a:pPr marL="347663" lvl="1" indent="0">
              <a:buNone/>
            </a:pPr>
            <a:r>
              <a:rPr lang="en-US" sz="950" dirty="0">
                <a:solidFill>
                  <a:schemeClr val="tx1"/>
                </a:solidFill>
              </a:rPr>
              <a:t>Increasing pressures on quality improvement without meaningful funding to support the cost</a:t>
            </a:r>
          </a:p>
          <a:p>
            <a:pPr marL="347663" lvl="1" indent="0">
              <a:buNone/>
            </a:pPr>
            <a:r>
              <a:rPr lang="en-US" sz="950" dirty="0">
                <a:solidFill>
                  <a:schemeClr val="tx1"/>
                </a:solidFill>
              </a:rPr>
              <a:t>Personnel and operational costs, alongside outdated funding formulas, squeeze program budgets</a:t>
            </a:r>
          </a:p>
          <a:p>
            <a:pPr marL="347663" lvl="1" indent="0">
              <a:buNone/>
            </a:pPr>
            <a:r>
              <a:rPr lang="en-US" sz="950" dirty="0">
                <a:solidFill>
                  <a:schemeClr val="tx1"/>
                </a:solidFill>
              </a:rPr>
              <a:t>Compensation levels result in teacher shortages and turnover</a:t>
            </a:r>
          </a:p>
          <a:p>
            <a:pPr marL="347663" lvl="1" indent="0">
              <a:buNone/>
            </a:pPr>
            <a:r>
              <a:rPr lang="en-US" sz="950" dirty="0">
                <a:solidFill>
                  <a:schemeClr val="tx1"/>
                </a:solidFill>
              </a:rPr>
              <a:t>Acceleration of program closures continues to limit capacity in MA – this holds true for every program type</a:t>
            </a:r>
          </a:p>
        </p:txBody>
      </p:sp>
      <p:sp>
        <p:nvSpPr>
          <p:cNvPr id="3" name="Text Placeholder 2">
            <a:extLst>
              <a:ext uri="{FF2B5EF4-FFF2-40B4-BE49-F238E27FC236}">
                <a16:creationId xmlns:a16="http://schemas.microsoft.com/office/drawing/2014/main" id="{E1C1A3AD-7BE2-4A6F-8E1A-302B719CFA7F}"/>
              </a:ext>
            </a:extLst>
          </p:cNvPr>
          <p:cNvSpPr>
            <a:spLocks noGrp="1"/>
          </p:cNvSpPr>
          <p:nvPr>
            <p:ph type="body" sz="quarter" idx="12"/>
          </p:nvPr>
        </p:nvSpPr>
        <p:spPr>
          <a:xfrm>
            <a:off x="387348" y="520701"/>
            <a:ext cx="8070851" cy="469899"/>
          </a:xfrm>
        </p:spPr>
        <p:txBody>
          <a:bodyPr/>
          <a:lstStyle/>
          <a:p>
            <a:r>
              <a:rPr lang="en-US" sz="2000" dirty="0">
                <a:solidFill>
                  <a:schemeClr val="accent2">
                    <a:lumMod val="50000"/>
                  </a:schemeClr>
                </a:solidFill>
              </a:rPr>
              <a:t>Landscape: Early Ed and Care is Critical, yet Fragile</a:t>
            </a:r>
          </a:p>
        </p:txBody>
      </p:sp>
      <p:sp>
        <p:nvSpPr>
          <p:cNvPr id="4" name="Slide Number Placeholder 3">
            <a:extLst>
              <a:ext uri="{FF2B5EF4-FFF2-40B4-BE49-F238E27FC236}">
                <a16:creationId xmlns:a16="http://schemas.microsoft.com/office/drawing/2014/main" id="{8F6473D5-5474-4764-9587-83737323E196}"/>
              </a:ext>
            </a:extLst>
          </p:cNvPr>
          <p:cNvSpPr>
            <a:spLocks noGrp="1"/>
          </p:cNvSpPr>
          <p:nvPr>
            <p:ph type="sldNum" sz="quarter" idx="14"/>
          </p:nvPr>
        </p:nvSpPr>
        <p:spPr/>
        <p:txBody>
          <a:bodyPr/>
          <a:lstStyle/>
          <a:p>
            <a:pPr>
              <a:defRPr/>
            </a:pPr>
            <a:fld id="{0A56C0EC-3B98-441E-AA55-70D5E6ACE5C8}" type="slidenum">
              <a:rPr lang="en-US" smtClean="0">
                <a:solidFill>
                  <a:srgbClr val="000000"/>
                </a:solidFill>
              </a:rPr>
              <a:pPr>
                <a:defRPr/>
              </a:pPr>
              <a:t>3</a:t>
            </a:fld>
            <a:endParaRPr lang="en-US" dirty="0">
              <a:solidFill>
                <a:srgbClr val="000000"/>
              </a:solidFill>
            </a:endParaRPr>
          </a:p>
        </p:txBody>
      </p:sp>
    </p:spTree>
    <p:extLst>
      <p:ext uri="{BB962C8B-B14F-4D97-AF65-F5344CB8AC3E}">
        <p14:creationId xmlns:p14="http://schemas.microsoft.com/office/powerpoint/2010/main" val="2720322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dirty="0">
                <a:solidFill>
                  <a:schemeClr val="accent2">
                    <a:lumMod val="50000"/>
                  </a:schemeClr>
                </a:solidFill>
              </a:rPr>
              <a:t>Field Feedback - Highlights</a:t>
            </a:r>
          </a:p>
        </p:txBody>
      </p:sp>
      <p:grpSp>
        <p:nvGrpSpPr>
          <p:cNvPr id="35" name="Group 34">
            <a:extLst>
              <a:ext uri="{FF2B5EF4-FFF2-40B4-BE49-F238E27FC236}">
                <a16:creationId xmlns:a16="http://schemas.microsoft.com/office/drawing/2014/main" id="{4C447A00-2F12-D148-9D03-E544A40EEED3}"/>
              </a:ext>
            </a:extLst>
          </p:cNvPr>
          <p:cNvGrpSpPr/>
          <p:nvPr/>
        </p:nvGrpSpPr>
        <p:grpSpPr>
          <a:xfrm>
            <a:off x="414337" y="1143000"/>
            <a:ext cx="8378123" cy="3276599"/>
            <a:chOff x="8990644" y="1509394"/>
            <a:chExt cx="6208994" cy="3562884"/>
          </a:xfrm>
        </p:grpSpPr>
        <p:sp>
          <p:nvSpPr>
            <p:cNvPr id="36" name="Rectangle 35">
              <a:extLst>
                <a:ext uri="{FF2B5EF4-FFF2-40B4-BE49-F238E27FC236}">
                  <a16:creationId xmlns:a16="http://schemas.microsoft.com/office/drawing/2014/main" id="{80202DB0-EAE1-3048-9180-2F35869EABFD}"/>
                </a:ext>
              </a:extLst>
            </p:cNvPr>
            <p:cNvSpPr/>
            <p:nvPr/>
          </p:nvSpPr>
          <p:spPr>
            <a:xfrm>
              <a:off x="8990644" y="1509394"/>
              <a:ext cx="6208994" cy="64776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r>
                <a:rPr lang="en-US" sz="1200" b="1" dirty="0">
                  <a:solidFill>
                    <a:schemeClr val="tx1"/>
                  </a:solidFill>
                  <a:cs typeface="Arial" pitchFamily="34" charset="0"/>
                </a:rPr>
                <a:t>1: Children &amp; Families</a:t>
              </a:r>
            </a:p>
            <a:p>
              <a:r>
                <a:rPr lang="en-US" sz="1200" b="1" dirty="0">
                  <a:solidFill>
                    <a:schemeClr val="tx1"/>
                  </a:solidFill>
                  <a:cs typeface="Arial" pitchFamily="34" charset="0"/>
                </a:rPr>
                <a:t>More affordability and access; improved child and family outcomes</a:t>
              </a:r>
            </a:p>
          </p:txBody>
        </p:sp>
        <p:sp>
          <p:nvSpPr>
            <p:cNvPr id="37" name="Rectangle 36">
              <a:extLst>
                <a:ext uri="{FF2B5EF4-FFF2-40B4-BE49-F238E27FC236}">
                  <a16:creationId xmlns:a16="http://schemas.microsoft.com/office/drawing/2014/main" id="{92962214-FE92-5243-99FB-84A2DBB82C46}"/>
                </a:ext>
              </a:extLst>
            </p:cNvPr>
            <p:cNvSpPr/>
            <p:nvPr/>
          </p:nvSpPr>
          <p:spPr>
            <a:xfrm>
              <a:off x="8990645" y="2006541"/>
              <a:ext cx="6208993" cy="3065737"/>
            </a:xfrm>
            <a:prstGeom prst="rect">
              <a:avLst/>
            </a:prstGeom>
            <a:solidFill>
              <a:schemeClr val="bg1">
                <a:lumMod val="8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2880" rIns="180000" bIns="182880" rtlCol="0" anchor="t" anchorCtr="0"/>
            <a:lstStyle/>
            <a:p>
              <a:pPr marL="285750" indent="-285750">
                <a:buFont typeface="Arial" panose="020B0604020202020204" pitchFamily="34" charset="0"/>
                <a:buChar char="•"/>
              </a:pPr>
              <a:r>
                <a:rPr lang="en-US" sz="1200" kern="0" dirty="0">
                  <a:solidFill>
                    <a:schemeClr val="tx1"/>
                  </a:solidFill>
                  <a:cs typeface="Arial" pitchFamily="34" charset="0"/>
                </a:rPr>
                <a:t>Need for more comprehensive support services offered in communities to address increasing complexity of family needs; increased trauma cited in every region.</a:t>
              </a:r>
            </a:p>
            <a:p>
              <a:pPr marL="285750" indent="-285750">
                <a:buFont typeface="Arial" panose="020B0604020202020204" pitchFamily="34" charset="0"/>
                <a:buChar char="•"/>
              </a:pPr>
              <a:r>
                <a:rPr lang="en-US" sz="1200" kern="0" dirty="0">
                  <a:solidFill>
                    <a:schemeClr val="tx1"/>
                  </a:solidFill>
                  <a:cs typeface="Arial" pitchFamily="34" charset="0"/>
                </a:rPr>
                <a:t>Desire for more clear communication at the community level to better understand and assemble supports for children. Recommendations to build from existing capacity to help communities engage parents.</a:t>
              </a:r>
            </a:p>
            <a:p>
              <a:pPr marL="285750" indent="-285750">
                <a:buFont typeface="Arial" panose="020B0604020202020204" pitchFamily="34" charset="0"/>
                <a:buChar char="•"/>
              </a:pPr>
              <a:r>
                <a:rPr lang="en-US" sz="1200" kern="0" dirty="0">
                  <a:solidFill>
                    <a:schemeClr val="tx1"/>
                  </a:solidFill>
                  <a:cs typeface="Arial" pitchFamily="34" charset="0"/>
                </a:rPr>
                <a:t>The gap between what families can afford and what is available is too high, particularly for infants and toddlers. Subsidy policies do not currently meet family needs, and all families struggle with cost of care and transportation needs. </a:t>
              </a:r>
            </a:p>
            <a:p>
              <a:pPr marL="285750" indent="-285750">
                <a:buFont typeface="Arial" panose="020B0604020202020204" pitchFamily="34" charset="0"/>
                <a:buChar char="•"/>
              </a:pPr>
              <a:r>
                <a:rPr lang="en-US" sz="1200" kern="0" dirty="0">
                  <a:solidFill>
                    <a:schemeClr val="tx1"/>
                  </a:solidFill>
                  <a:cs typeface="Arial" pitchFamily="34" charset="0"/>
                </a:rPr>
                <a:t>More seamless coordination and transitions across systems, including clear understanding of how to track, measure, and support child outcomes.</a:t>
              </a:r>
            </a:p>
            <a:p>
              <a:pPr marL="285750" indent="-285750">
                <a:buFont typeface="Arial" panose="020B0604020202020204" pitchFamily="34" charset="0"/>
                <a:buChar char="•"/>
              </a:pPr>
              <a:r>
                <a:rPr lang="en-US" sz="1200" kern="0" dirty="0">
                  <a:solidFill>
                    <a:schemeClr val="tx1"/>
                  </a:solidFill>
                  <a:cs typeface="Arial" pitchFamily="34" charset="0"/>
                </a:rPr>
                <a:t>Need for more flexibility in hours, days of early education and care programs to accommodate changing work schedules</a:t>
              </a:r>
            </a:p>
            <a:p>
              <a:endParaRPr lang="en-US" sz="1200" kern="0" dirty="0">
                <a:solidFill>
                  <a:schemeClr val="tx1"/>
                </a:solidFill>
                <a:cs typeface="Arial" pitchFamily="34" charset="0"/>
              </a:endParaRPr>
            </a:p>
          </p:txBody>
        </p:sp>
      </p:grpSp>
      <p:sp>
        <p:nvSpPr>
          <p:cNvPr id="8" name="Rectangle 7">
            <a:extLst>
              <a:ext uri="{FF2B5EF4-FFF2-40B4-BE49-F238E27FC236}">
                <a16:creationId xmlns:a16="http://schemas.microsoft.com/office/drawing/2014/main" id="{16B6F008-A847-4241-9B4C-AF639FE4152D}"/>
              </a:ext>
            </a:extLst>
          </p:cNvPr>
          <p:cNvSpPr/>
          <p:nvPr/>
        </p:nvSpPr>
        <p:spPr>
          <a:xfrm>
            <a:off x="414338" y="4128948"/>
            <a:ext cx="8378122" cy="581302"/>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r>
              <a:rPr lang="en-US" sz="1200" b="1" dirty="0">
                <a:solidFill>
                  <a:schemeClr val="tx1"/>
                </a:solidFill>
                <a:cs typeface="Arial" pitchFamily="34" charset="0"/>
              </a:rPr>
              <a:t>2: Educators/ Workforce</a:t>
            </a:r>
          </a:p>
          <a:p>
            <a:r>
              <a:rPr lang="en-US" sz="1200" b="1" dirty="0">
                <a:solidFill>
                  <a:schemeClr val="tx1"/>
                </a:solidFill>
                <a:cs typeface="Arial" pitchFamily="34" charset="0"/>
              </a:rPr>
              <a:t>Improved preparation, alignment, and recruitment strategies</a:t>
            </a:r>
          </a:p>
        </p:txBody>
      </p:sp>
      <p:sp>
        <p:nvSpPr>
          <p:cNvPr id="10" name="Rectangle 9">
            <a:extLst>
              <a:ext uri="{FF2B5EF4-FFF2-40B4-BE49-F238E27FC236}">
                <a16:creationId xmlns:a16="http://schemas.microsoft.com/office/drawing/2014/main" id="{2930B119-C8D8-4619-B132-E641DCC88EB7}"/>
              </a:ext>
            </a:extLst>
          </p:cNvPr>
          <p:cNvSpPr/>
          <p:nvPr/>
        </p:nvSpPr>
        <p:spPr>
          <a:xfrm>
            <a:off x="414338" y="4619901"/>
            <a:ext cx="8378122" cy="1780899"/>
          </a:xfrm>
          <a:prstGeom prst="rect">
            <a:avLst/>
          </a:prstGeom>
          <a:solidFill>
            <a:schemeClr val="bg1">
              <a:lumMod val="8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2880" rIns="180000" bIns="182880" rtlCol="0" anchor="t" anchorCtr="0"/>
          <a:lstStyle/>
          <a:p>
            <a:pPr marL="285750" indent="-285750">
              <a:buFont typeface="Arial" panose="020B0604020202020204" pitchFamily="34" charset="0"/>
              <a:buChar char="•"/>
            </a:pPr>
            <a:r>
              <a:rPr lang="en-US" sz="1200" kern="0" dirty="0">
                <a:solidFill>
                  <a:schemeClr val="tx1"/>
                </a:solidFill>
                <a:cs typeface="Arial" pitchFamily="34" charset="0"/>
              </a:rPr>
              <a:t>Educator shortage/retention challenges are propelled by low salaries</a:t>
            </a:r>
          </a:p>
          <a:p>
            <a:pPr marL="285750" indent="-285750">
              <a:buFont typeface="Arial" panose="020B0604020202020204" pitchFamily="34" charset="0"/>
              <a:buChar char="•"/>
            </a:pPr>
            <a:r>
              <a:rPr lang="en-US" sz="1200" kern="0" dirty="0">
                <a:solidFill>
                  <a:schemeClr val="tx1"/>
                </a:solidFill>
                <a:cs typeface="Arial" pitchFamily="34" charset="0"/>
              </a:rPr>
              <a:t>Need to equip the workforce with support targeted to addressing more comprehensive family needs and manage increasingly challenging classroom behaviors. </a:t>
            </a:r>
          </a:p>
          <a:p>
            <a:pPr marL="285750" indent="-285750">
              <a:buFont typeface="Arial" panose="020B0604020202020204" pitchFamily="34" charset="0"/>
              <a:buChar char="•"/>
            </a:pPr>
            <a:r>
              <a:rPr lang="en-US" sz="1200" kern="0" dirty="0">
                <a:solidFill>
                  <a:schemeClr val="tx1"/>
                </a:solidFill>
                <a:cs typeface="Arial" pitchFamily="34" charset="0"/>
              </a:rPr>
              <a:t>Many calls to build state-wide messaging strategy to improve public perception of professionalism of the workforce, including alignment with elementary school teachers.  </a:t>
            </a:r>
          </a:p>
          <a:p>
            <a:pPr marL="285750" indent="-285750">
              <a:buFont typeface="Arial" panose="020B0604020202020204" pitchFamily="34" charset="0"/>
              <a:buChar char="•"/>
            </a:pPr>
            <a:r>
              <a:rPr lang="en-US" sz="1200" kern="0" dirty="0">
                <a:solidFill>
                  <a:schemeClr val="tx1"/>
                </a:solidFill>
                <a:cs typeface="Arial" pitchFamily="34" charset="0"/>
              </a:rPr>
              <a:t>Need to build the workforce by reducing barriers to degree/credential attainment and recruiting educators to increase the pipeline of diverse candidates. Desire for consistent credential and PD requirements across settings to support a shared workforce.</a:t>
            </a:r>
          </a:p>
          <a:p>
            <a:endParaRPr lang="en-US" sz="1200" kern="0" dirty="0">
              <a:solidFill>
                <a:schemeClr val="tx1"/>
              </a:solidFill>
              <a:cs typeface="Arial" pitchFamily="34" charset="0"/>
            </a:endParaRPr>
          </a:p>
        </p:txBody>
      </p:sp>
    </p:spTree>
    <p:extLst>
      <p:ext uri="{BB962C8B-B14F-4D97-AF65-F5344CB8AC3E}">
        <p14:creationId xmlns:p14="http://schemas.microsoft.com/office/powerpoint/2010/main" val="12290853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C23DE-6183-471C-914D-FCEDC6B05DD6}"/>
              </a:ext>
            </a:extLst>
          </p:cNvPr>
          <p:cNvSpPr>
            <a:spLocks noGrp="1"/>
          </p:cNvSpPr>
          <p:nvPr>
            <p:ph type="title"/>
          </p:nvPr>
        </p:nvSpPr>
        <p:spPr/>
        <p:txBody>
          <a:bodyPr/>
          <a:lstStyle/>
          <a:p>
            <a:r>
              <a:rPr lang="en-US" dirty="0">
                <a:solidFill>
                  <a:schemeClr val="accent2">
                    <a:lumMod val="50000"/>
                  </a:schemeClr>
                </a:solidFill>
              </a:rPr>
              <a:t>Field Feedback - Highlights</a:t>
            </a:r>
            <a:endParaRPr lang="en-US" dirty="0"/>
          </a:p>
        </p:txBody>
      </p:sp>
      <p:sp>
        <p:nvSpPr>
          <p:cNvPr id="4" name="Rectangle 3">
            <a:extLst>
              <a:ext uri="{FF2B5EF4-FFF2-40B4-BE49-F238E27FC236}">
                <a16:creationId xmlns:a16="http://schemas.microsoft.com/office/drawing/2014/main" id="{8C604ACD-AB63-49FF-8038-66AE0003740D}"/>
              </a:ext>
            </a:extLst>
          </p:cNvPr>
          <p:cNvSpPr/>
          <p:nvPr/>
        </p:nvSpPr>
        <p:spPr>
          <a:xfrm>
            <a:off x="465138" y="3915605"/>
            <a:ext cx="8450262" cy="722243"/>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r>
              <a:rPr lang="en-US" sz="1200" b="1" dirty="0">
                <a:solidFill>
                  <a:schemeClr val="tx1"/>
                </a:solidFill>
                <a:cs typeface="Arial" pitchFamily="34" charset="0"/>
              </a:rPr>
              <a:t>4. EEC and Cross-Agency Systems</a:t>
            </a:r>
          </a:p>
          <a:p>
            <a:r>
              <a:rPr lang="en-US" sz="1200" b="1" dirty="0">
                <a:solidFill>
                  <a:schemeClr val="tx1"/>
                </a:solidFill>
                <a:cs typeface="Arial" pitchFamily="34" charset="0"/>
              </a:rPr>
              <a:t>Increased coordination, alignment, and efficacy</a:t>
            </a:r>
          </a:p>
        </p:txBody>
      </p:sp>
      <p:sp>
        <p:nvSpPr>
          <p:cNvPr id="5" name="Rectangle 4">
            <a:extLst>
              <a:ext uri="{FF2B5EF4-FFF2-40B4-BE49-F238E27FC236}">
                <a16:creationId xmlns:a16="http://schemas.microsoft.com/office/drawing/2014/main" id="{D897F684-8C12-411C-A246-1283063DE683}"/>
              </a:ext>
            </a:extLst>
          </p:cNvPr>
          <p:cNvSpPr/>
          <p:nvPr/>
        </p:nvSpPr>
        <p:spPr>
          <a:xfrm>
            <a:off x="465138" y="4508640"/>
            <a:ext cx="8450262" cy="2196960"/>
          </a:xfrm>
          <a:prstGeom prst="rect">
            <a:avLst/>
          </a:prstGeom>
          <a:solidFill>
            <a:schemeClr val="bg1">
              <a:lumMod val="8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2880" rIns="180000" bIns="182880" rtlCol="0" anchor="t" anchorCtr="0"/>
          <a:lstStyle/>
          <a:p>
            <a:pPr marL="285750" indent="-285750">
              <a:buFont typeface="Arial" panose="020B0604020202020204" pitchFamily="34" charset="0"/>
              <a:buChar char="•"/>
            </a:pPr>
            <a:r>
              <a:rPr lang="en-US" sz="1200" kern="0" dirty="0">
                <a:solidFill>
                  <a:schemeClr val="tx1"/>
                </a:solidFill>
                <a:cs typeface="Arial" pitchFamily="34" charset="0"/>
              </a:rPr>
              <a:t>Need for user-centered systems to decrease resource burden of compliance and engagement with EEC functions.  Requests to ensure technology is user-centric and accompanied by adequate support for programs with varying technology capacity.</a:t>
            </a:r>
          </a:p>
          <a:p>
            <a:pPr marL="285750" indent="-285750">
              <a:buFont typeface="Arial" panose="020B0604020202020204" pitchFamily="34" charset="0"/>
              <a:buChar char="•"/>
            </a:pPr>
            <a:r>
              <a:rPr lang="en-US" sz="1200" kern="0" dirty="0">
                <a:solidFill>
                  <a:schemeClr val="tx1"/>
                </a:solidFill>
                <a:cs typeface="Arial" pitchFamily="34" charset="0"/>
              </a:rPr>
              <a:t>Field experiences a multitude of regulatory difficulties including challenges with new regulations to meet federal requirements that need to be reconciled with existing ones, and inconsistent application of policies. Requests to better align areas of regulation with quality incentives for programs and ensure coordination across EEC units.</a:t>
            </a:r>
          </a:p>
          <a:p>
            <a:pPr marL="285750" indent="-285750">
              <a:buFont typeface="Arial" panose="020B0604020202020204" pitchFamily="34" charset="0"/>
              <a:buChar char="•"/>
            </a:pPr>
            <a:r>
              <a:rPr lang="en-US" sz="1200" kern="0" dirty="0">
                <a:solidFill>
                  <a:schemeClr val="tx1"/>
                </a:solidFill>
                <a:cs typeface="Arial" pitchFamily="34" charset="0"/>
              </a:rPr>
              <a:t>Significant gaps between rate levels and the funding required to sustain and build strong programs that serve all children, including those who receive subsidies.  </a:t>
            </a:r>
          </a:p>
          <a:p>
            <a:pPr marL="285750" indent="-285750">
              <a:buFont typeface="Arial" panose="020B0604020202020204" pitchFamily="34" charset="0"/>
              <a:buChar char="•"/>
            </a:pPr>
            <a:r>
              <a:rPr lang="en-US" sz="1200" kern="0" dirty="0">
                <a:solidFill>
                  <a:schemeClr val="tx1"/>
                </a:solidFill>
                <a:cs typeface="Arial" pitchFamily="34" charset="0"/>
              </a:rPr>
              <a:t>Providers asked for better coordination across state agencies, particularly with K-12.</a:t>
            </a:r>
          </a:p>
        </p:txBody>
      </p:sp>
      <p:sp>
        <p:nvSpPr>
          <p:cNvPr id="8" name="Rectangle 7">
            <a:extLst>
              <a:ext uri="{FF2B5EF4-FFF2-40B4-BE49-F238E27FC236}">
                <a16:creationId xmlns:a16="http://schemas.microsoft.com/office/drawing/2014/main" id="{E8265A18-770E-49F3-A248-7D8B896E0025}"/>
              </a:ext>
            </a:extLst>
          </p:cNvPr>
          <p:cNvSpPr/>
          <p:nvPr/>
        </p:nvSpPr>
        <p:spPr>
          <a:xfrm>
            <a:off x="465138" y="1104281"/>
            <a:ext cx="8450262" cy="6096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r>
              <a:rPr lang="en-US" sz="1200" b="1" dirty="0">
                <a:solidFill>
                  <a:schemeClr val="tx1"/>
                </a:solidFill>
                <a:cs typeface="Arial" pitchFamily="34" charset="0"/>
              </a:rPr>
              <a:t>3. Programs of All Types</a:t>
            </a:r>
          </a:p>
          <a:p>
            <a:r>
              <a:rPr lang="en-US" sz="1200" b="1" dirty="0">
                <a:solidFill>
                  <a:schemeClr val="tx1"/>
                </a:solidFill>
                <a:cs typeface="Arial" pitchFamily="34" charset="0"/>
              </a:rPr>
              <a:t>Need increased investment, stability, and support to reach high quality</a:t>
            </a:r>
          </a:p>
        </p:txBody>
      </p:sp>
      <p:sp>
        <p:nvSpPr>
          <p:cNvPr id="9" name="Rectangle 8">
            <a:extLst>
              <a:ext uri="{FF2B5EF4-FFF2-40B4-BE49-F238E27FC236}">
                <a16:creationId xmlns:a16="http://schemas.microsoft.com/office/drawing/2014/main" id="{886117AE-4DDB-44DF-B8D0-FC78834CDE64}"/>
              </a:ext>
            </a:extLst>
          </p:cNvPr>
          <p:cNvSpPr/>
          <p:nvPr/>
        </p:nvSpPr>
        <p:spPr>
          <a:xfrm>
            <a:off x="465138" y="1617802"/>
            <a:ext cx="8450262" cy="2293039"/>
          </a:xfrm>
          <a:prstGeom prst="rect">
            <a:avLst/>
          </a:prstGeom>
          <a:solidFill>
            <a:schemeClr val="bg1">
              <a:lumMod val="8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2880" rIns="180000" bIns="182880" rtlCol="0" anchor="t" anchorCtr="0"/>
          <a:lstStyle/>
          <a:p>
            <a:pPr marL="285750" indent="-285750">
              <a:buFont typeface="Arial" panose="020B0604020202020204" pitchFamily="34" charset="0"/>
              <a:buChar char="•"/>
            </a:pPr>
            <a:r>
              <a:rPr lang="en-US" sz="1200" kern="0" dirty="0">
                <a:solidFill>
                  <a:schemeClr val="tx1"/>
                </a:solidFill>
                <a:cs typeface="Arial" pitchFamily="34" charset="0"/>
              </a:rPr>
              <a:t>The field is currently quite fragile – with increasing pressures as minimum wage increases, operational costs rise, and small businesses seek stable funding sources. Changing landscape of public schools requires adjustments for provider models at the community-level to meet family needs.</a:t>
            </a:r>
          </a:p>
          <a:p>
            <a:pPr marL="285750" indent="-285750">
              <a:buFont typeface="Arial" panose="020B0604020202020204" pitchFamily="34" charset="0"/>
              <a:buChar char="•"/>
            </a:pPr>
            <a:r>
              <a:rPr lang="en-US" sz="1200" kern="0" dirty="0">
                <a:solidFill>
                  <a:schemeClr val="tx1"/>
                </a:solidFill>
                <a:cs typeface="Arial" pitchFamily="34" charset="0"/>
              </a:rPr>
              <a:t>Providers seek more meaningful / supportive - and less bureaucratic - interactions with EEC. Outsized focus on compliance, with inconsistent, sometimes conflicting, and confusing regulatory requirements that take attention away from children and families. Requests for clearer regulatory guidance by program and population type.</a:t>
            </a:r>
          </a:p>
          <a:p>
            <a:pPr marL="285750" indent="-285750">
              <a:buFont typeface="Arial" panose="020B0604020202020204" pitchFamily="34" charset="0"/>
              <a:buChar char="•"/>
            </a:pPr>
            <a:r>
              <a:rPr lang="en-US" sz="1200" kern="0" dirty="0">
                <a:solidFill>
                  <a:schemeClr val="tx1"/>
                </a:solidFill>
                <a:cs typeface="Arial" pitchFamily="34" charset="0"/>
              </a:rPr>
              <a:t>Calls for more coherent communications on how to demonstrate quality improvement, with ties to meaningful funding increases to support compensation and operations. </a:t>
            </a:r>
          </a:p>
          <a:p>
            <a:endParaRPr lang="en-US" sz="1200" kern="0" dirty="0">
              <a:solidFill>
                <a:schemeClr val="tx1"/>
              </a:solidFill>
              <a:cs typeface="Arial" pitchFamily="34" charset="0"/>
            </a:endParaRPr>
          </a:p>
        </p:txBody>
      </p:sp>
    </p:spTree>
    <p:extLst>
      <p:ext uri="{BB962C8B-B14F-4D97-AF65-F5344CB8AC3E}">
        <p14:creationId xmlns:p14="http://schemas.microsoft.com/office/powerpoint/2010/main" val="19354322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93DFBD-B9A1-473D-8B25-054E54AE4B2B}"/>
              </a:ext>
            </a:extLst>
          </p:cNvPr>
          <p:cNvSpPr>
            <a:spLocks noGrp="1"/>
          </p:cNvSpPr>
          <p:nvPr>
            <p:ph type="body" sz="quarter" idx="12"/>
          </p:nvPr>
        </p:nvSpPr>
        <p:spPr>
          <a:xfrm>
            <a:off x="381000" y="298877"/>
            <a:ext cx="7632700" cy="469900"/>
          </a:xfrm>
        </p:spPr>
        <p:txBody>
          <a:bodyPr/>
          <a:lstStyle/>
          <a:p>
            <a:r>
              <a:rPr lang="en-US" sz="2000" dirty="0">
                <a:solidFill>
                  <a:schemeClr val="accent2">
                    <a:lumMod val="50000"/>
                  </a:schemeClr>
                </a:solidFill>
              </a:rPr>
              <a:t>The Equity Equation Requires </a:t>
            </a:r>
            <a:r>
              <a:rPr lang="en-US" sz="2000" i="1" dirty="0">
                <a:solidFill>
                  <a:schemeClr val="accent2">
                    <a:lumMod val="50000"/>
                  </a:schemeClr>
                </a:solidFill>
              </a:rPr>
              <a:t>Integration</a:t>
            </a:r>
            <a:r>
              <a:rPr lang="en-US" sz="2000" dirty="0">
                <a:solidFill>
                  <a:schemeClr val="accent2">
                    <a:lumMod val="50000"/>
                  </a:schemeClr>
                </a:solidFill>
              </a:rPr>
              <a:t> of EEC’s Three Areas of Focus</a:t>
            </a:r>
          </a:p>
        </p:txBody>
      </p:sp>
      <p:sp>
        <p:nvSpPr>
          <p:cNvPr id="4" name="Slide Number Placeholder 3">
            <a:extLst>
              <a:ext uri="{FF2B5EF4-FFF2-40B4-BE49-F238E27FC236}">
                <a16:creationId xmlns:a16="http://schemas.microsoft.com/office/drawing/2014/main" id="{7ABD9AC1-F079-4C34-8523-228C452FC8BA}"/>
              </a:ext>
            </a:extLst>
          </p:cNvPr>
          <p:cNvSpPr>
            <a:spLocks noGrp="1"/>
          </p:cNvSpPr>
          <p:nvPr>
            <p:ph type="sldNum" sz="quarter" idx="14"/>
          </p:nvPr>
        </p:nvSpPr>
        <p:spPr/>
        <p:txBody>
          <a:bodyPr/>
          <a:lstStyle/>
          <a:p>
            <a:pPr>
              <a:defRPr/>
            </a:pPr>
            <a:fld id="{0A56C0EC-3B98-441E-AA55-70D5E6ACE5C8}" type="slidenum">
              <a:rPr lang="en-US" smtClean="0">
                <a:solidFill>
                  <a:srgbClr val="000000"/>
                </a:solidFill>
              </a:rPr>
              <a:pPr>
                <a:defRPr/>
              </a:pPr>
              <a:t>6</a:t>
            </a:fld>
            <a:endParaRPr lang="en-US" dirty="0">
              <a:solidFill>
                <a:srgbClr val="000000"/>
              </a:solidFill>
            </a:endParaRPr>
          </a:p>
        </p:txBody>
      </p:sp>
      <p:graphicFrame>
        <p:nvGraphicFramePr>
          <p:cNvPr id="15" name="Diagram 14">
            <a:extLst>
              <a:ext uri="{FF2B5EF4-FFF2-40B4-BE49-F238E27FC236}">
                <a16:creationId xmlns:a16="http://schemas.microsoft.com/office/drawing/2014/main" id="{8E63E97D-E1CA-4035-81EB-57830261A325}"/>
              </a:ext>
            </a:extLst>
          </p:cNvPr>
          <p:cNvGraphicFramePr/>
          <p:nvPr/>
        </p:nvGraphicFramePr>
        <p:xfrm>
          <a:off x="-241738" y="1143000"/>
          <a:ext cx="66294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7A142163-BACA-7B41-88FB-4F7B9C8880FA}"/>
              </a:ext>
            </a:extLst>
          </p:cNvPr>
          <p:cNvSpPr txBox="1"/>
          <p:nvPr/>
        </p:nvSpPr>
        <p:spPr>
          <a:xfrm>
            <a:off x="5410200" y="1582340"/>
            <a:ext cx="3256343" cy="4293483"/>
          </a:xfrm>
          <a:prstGeom prst="rect">
            <a:avLst/>
          </a:prstGeom>
          <a:noFill/>
        </p:spPr>
        <p:txBody>
          <a:bodyPr wrap="square" rtlCol="0">
            <a:spAutoFit/>
          </a:bodyPr>
          <a:lstStyle/>
          <a:p>
            <a:r>
              <a:rPr lang="en-US" sz="1300" dirty="0"/>
              <a:t>Equitable access to high quality early education and care services for families and their children is the core of our mission. To achieve equity requires us to integrate </a:t>
            </a:r>
            <a:r>
              <a:rPr lang="en-US" sz="1300" b="1" dirty="0"/>
              <a:t>safety, access</a:t>
            </a:r>
            <a:r>
              <a:rPr lang="en-US" sz="1300" dirty="0"/>
              <a:t>, and </a:t>
            </a:r>
            <a:r>
              <a:rPr lang="en-US" sz="1300" b="1" dirty="0"/>
              <a:t>quality </a:t>
            </a:r>
            <a:r>
              <a:rPr lang="en-US" sz="1300" dirty="0"/>
              <a:t>across everything EEC does</a:t>
            </a:r>
            <a:r>
              <a:rPr lang="en-US" sz="1300" b="1" dirty="0"/>
              <a:t>.  </a:t>
            </a:r>
            <a:r>
              <a:rPr lang="en-US" sz="1300" dirty="0"/>
              <a:t>To truly achieve our goal for the Commonwealth, we must see these three components not as dichotomous, but as overlapping and interdependent concepts within a single approach. </a:t>
            </a:r>
          </a:p>
          <a:p>
            <a:endParaRPr lang="en-US" sz="1300" dirty="0"/>
          </a:p>
          <a:p>
            <a:r>
              <a:rPr lang="en-US" sz="1300" dirty="0"/>
              <a:t>Therefore every strategy we undertake and everything we do will aim to bring these three concepts into synchronous alignment throughout each function at EEC, with mutually reinforcing strategies to ensure </a:t>
            </a:r>
            <a:r>
              <a:rPr lang="en-US" sz="1300" b="1" dirty="0"/>
              <a:t>equity</a:t>
            </a:r>
            <a:r>
              <a:rPr lang="en-US" sz="1300" dirty="0"/>
              <a:t>.</a:t>
            </a:r>
            <a:endParaRPr lang="en-US" sz="1300" b="1" dirty="0"/>
          </a:p>
        </p:txBody>
      </p:sp>
    </p:spTree>
    <p:extLst>
      <p:ext uri="{BB962C8B-B14F-4D97-AF65-F5344CB8AC3E}">
        <p14:creationId xmlns:p14="http://schemas.microsoft.com/office/powerpoint/2010/main" val="1467092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338" y="147378"/>
            <a:ext cx="7584674" cy="722243"/>
          </a:xfrm>
        </p:spPr>
        <p:txBody>
          <a:bodyPr anchor="b"/>
          <a:lstStyle/>
          <a:p>
            <a:r>
              <a:rPr lang="en-US" dirty="0">
                <a:solidFill>
                  <a:schemeClr val="accent2">
                    <a:lumMod val="50000"/>
                  </a:schemeClr>
                </a:solidFill>
              </a:rPr>
              <a:t>Strategies Will Address </a:t>
            </a:r>
            <a:r>
              <a:rPr lang="en-US" i="1" dirty="0">
                <a:solidFill>
                  <a:schemeClr val="accent2">
                    <a:lumMod val="50000"/>
                  </a:schemeClr>
                </a:solidFill>
              </a:rPr>
              <a:t>All</a:t>
            </a:r>
            <a:r>
              <a:rPr lang="en-US" dirty="0">
                <a:solidFill>
                  <a:schemeClr val="accent2">
                    <a:lumMod val="50000"/>
                  </a:schemeClr>
                </a:solidFill>
              </a:rPr>
              <a:t> Aspects of the System</a:t>
            </a:r>
          </a:p>
        </p:txBody>
      </p:sp>
      <p:sp>
        <p:nvSpPr>
          <p:cNvPr id="4" name="Oval 3"/>
          <p:cNvSpPr/>
          <p:nvPr/>
        </p:nvSpPr>
        <p:spPr>
          <a:xfrm rot="5400000" flipV="1">
            <a:off x="5855590" y="5295884"/>
            <a:ext cx="2799427" cy="180138"/>
          </a:xfrm>
          <a:prstGeom prst="ellipse">
            <a:avLst/>
          </a:prstGeom>
          <a:gradFill flip="none" rotWithShape="1">
            <a:gsLst>
              <a:gs pos="0">
                <a:schemeClr val="tx1">
                  <a:lumMod val="72000"/>
                  <a:lumOff val="28000"/>
                  <a:alpha val="51000"/>
                </a:schemeClr>
              </a:gs>
              <a:gs pos="100000">
                <a:schemeClr val="bg1">
                  <a:alpha val="0"/>
                  <a:lumMod val="0"/>
                  <a:lumOff val="100000"/>
                </a:schemeClr>
              </a:gs>
            </a:gsLst>
            <a:path path="shape">
              <a:fillToRect l="50000" t="50000" r="50000" b="50000"/>
            </a:path>
            <a:tileRect/>
          </a:gradFill>
          <a:ln w="25400" cap="flat" cmpd="sng" algn="ctr">
            <a:noFill/>
            <a:prstDash val="solid"/>
          </a:ln>
          <a:effectLst/>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nvGrpSpPr>
          <p:cNvPr id="5" name="Group 4"/>
          <p:cNvGrpSpPr/>
          <p:nvPr/>
        </p:nvGrpSpPr>
        <p:grpSpPr>
          <a:xfrm>
            <a:off x="1147604" y="1229236"/>
            <a:ext cx="6110740" cy="5272108"/>
            <a:chOff x="722960" y="1099431"/>
            <a:chExt cx="6110740" cy="5272108"/>
          </a:xfrm>
          <a:gradFill flip="none" rotWithShape="1">
            <a:gsLst>
              <a:gs pos="0">
                <a:schemeClr val="accent6"/>
              </a:gs>
              <a:gs pos="100000">
                <a:schemeClr val="accent6">
                  <a:lumMod val="75000"/>
                </a:schemeClr>
              </a:gs>
            </a:gsLst>
            <a:path path="circle">
              <a:fillToRect r="100000" b="100000"/>
            </a:path>
            <a:tileRect l="-100000" t="-100000"/>
          </a:gradFill>
          <a:effectLst>
            <a:outerShdw blurRad="63500" sx="102000" sy="102000" algn="ctr" rotWithShape="0">
              <a:prstClr val="black">
                <a:alpha val="18000"/>
              </a:prstClr>
            </a:outerShdw>
          </a:effectLst>
        </p:grpSpPr>
        <p:sp>
          <p:nvSpPr>
            <p:cNvPr id="25" name="Oval 24"/>
            <p:cNvSpPr/>
            <p:nvPr/>
          </p:nvSpPr>
          <p:spPr>
            <a:xfrm>
              <a:off x="722960" y="1099431"/>
              <a:ext cx="5272110" cy="527210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6" name="Rectangle 25"/>
            <p:cNvSpPr>
              <a:spLocks noChangeArrowheads="1"/>
            </p:cNvSpPr>
            <p:nvPr/>
          </p:nvSpPr>
          <p:spPr bwMode="auto">
            <a:xfrm>
              <a:off x="3335366" y="5790513"/>
              <a:ext cx="3498334" cy="577889"/>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6" name="Group 5"/>
          <p:cNvGrpSpPr/>
          <p:nvPr/>
        </p:nvGrpSpPr>
        <p:grpSpPr>
          <a:xfrm>
            <a:off x="1705474" y="1787106"/>
            <a:ext cx="5552870" cy="4176307"/>
            <a:chOff x="1280830" y="1657301"/>
            <a:chExt cx="5552870" cy="4176307"/>
          </a:xfrm>
          <a:gradFill flip="none" rotWithShape="1">
            <a:gsLst>
              <a:gs pos="0">
                <a:schemeClr val="accent5"/>
              </a:gs>
              <a:gs pos="100000">
                <a:schemeClr val="accent5">
                  <a:lumMod val="75000"/>
                </a:schemeClr>
              </a:gs>
            </a:gsLst>
            <a:path path="circle">
              <a:fillToRect r="100000" b="100000"/>
            </a:path>
            <a:tileRect l="-100000" t="-100000"/>
          </a:gradFill>
          <a:effectLst>
            <a:outerShdw blurRad="63500" sx="102000" sy="102000" algn="ctr" rotWithShape="0">
              <a:prstClr val="black">
                <a:alpha val="18000"/>
              </a:prstClr>
            </a:outerShdw>
          </a:effectLst>
        </p:grpSpPr>
        <p:sp>
          <p:nvSpPr>
            <p:cNvPr id="23" name="Oval 22"/>
            <p:cNvSpPr/>
            <p:nvPr/>
          </p:nvSpPr>
          <p:spPr>
            <a:xfrm>
              <a:off x="1280830" y="1657301"/>
              <a:ext cx="4176309" cy="41763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4" name="Rectangle 23"/>
            <p:cNvSpPr>
              <a:spLocks noChangeArrowheads="1"/>
            </p:cNvSpPr>
            <p:nvPr/>
          </p:nvSpPr>
          <p:spPr bwMode="auto">
            <a:xfrm>
              <a:off x="3335366" y="5243448"/>
              <a:ext cx="3498334" cy="57962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7" name="Group 6"/>
          <p:cNvGrpSpPr/>
          <p:nvPr/>
        </p:nvGrpSpPr>
        <p:grpSpPr>
          <a:xfrm>
            <a:off x="2225792" y="2307423"/>
            <a:ext cx="5032552" cy="3115733"/>
            <a:chOff x="1801148" y="2177618"/>
            <a:chExt cx="5032552" cy="3115733"/>
          </a:xfrm>
          <a:gradFill flip="none" rotWithShape="1">
            <a:gsLst>
              <a:gs pos="0">
                <a:schemeClr val="accent2"/>
              </a:gs>
              <a:gs pos="100000">
                <a:schemeClr val="accent2">
                  <a:lumMod val="75000"/>
                </a:schemeClr>
              </a:gs>
            </a:gsLst>
            <a:path path="circle">
              <a:fillToRect r="100000" b="100000"/>
            </a:path>
            <a:tileRect l="-100000" t="-100000"/>
          </a:gradFill>
          <a:effectLst>
            <a:outerShdw blurRad="63500" sx="102000" sy="102000" algn="ctr" rotWithShape="0">
              <a:prstClr val="black">
                <a:alpha val="18000"/>
              </a:prstClr>
            </a:outerShdw>
          </a:effectLst>
        </p:grpSpPr>
        <p:sp>
          <p:nvSpPr>
            <p:cNvPr id="21" name="Oval 20"/>
            <p:cNvSpPr/>
            <p:nvPr/>
          </p:nvSpPr>
          <p:spPr>
            <a:xfrm>
              <a:off x="1801148" y="2177618"/>
              <a:ext cx="3115733" cy="311573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2" name="Rectangle 21"/>
            <p:cNvSpPr>
              <a:spLocks noChangeArrowheads="1"/>
            </p:cNvSpPr>
            <p:nvPr/>
          </p:nvSpPr>
          <p:spPr bwMode="auto">
            <a:xfrm>
              <a:off x="3335366" y="4751115"/>
              <a:ext cx="3498334" cy="53161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8" name="Group 7"/>
          <p:cNvGrpSpPr/>
          <p:nvPr/>
        </p:nvGrpSpPr>
        <p:grpSpPr>
          <a:xfrm>
            <a:off x="2698097" y="2798421"/>
            <a:ext cx="4560247" cy="2103940"/>
            <a:chOff x="2273453" y="2668616"/>
            <a:chExt cx="4560247" cy="2103940"/>
          </a:xfrm>
          <a:gradFill flip="none" rotWithShape="1">
            <a:gsLst>
              <a:gs pos="0">
                <a:schemeClr val="accent1"/>
              </a:gs>
              <a:gs pos="100000">
                <a:schemeClr val="accent1">
                  <a:lumMod val="75000"/>
                </a:schemeClr>
              </a:gs>
            </a:gsLst>
            <a:path path="circle">
              <a:fillToRect r="100000" b="100000"/>
            </a:path>
            <a:tileRect l="-100000" t="-100000"/>
          </a:gradFill>
          <a:effectLst>
            <a:outerShdw blurRad="63500" sx="102000" sy="102000" algn="ctr" rotWithShape="0">
              <a:prstClr val="black">
                <a:alpha val="18000"/>
              </a:prstClr>
            </a:outerShdw>
          </a:effectLst>
        </p:grpSpPr>
        <p:sp>
          <p:nvSpPr>
            <p:cNvPr id="19" name="Oval 18"/>
            <p:cNvSpPr/>
            <p:nvPr/>
          </p:nvSpPr>
          <p:spPr>
            <a:xfrm>
              <a:off x="2273453" y="2668616"/>
              <a:ext cx="2103940" cy="21039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Rectangle 19"/>
            <p:cNvSpPr>
              <a:spLocks noChangeArrowheads="1"/>
            </p:cNvSpPr>
            <p:nvPr/>
          </p:nvSpPr>
          <p:spPr bwMode="auto">
            <a:xfrm>
              <a:off x="3335366" y="4201032"/>
              <a:ext cx="3498334" cy="569860"/>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IN"/>
            </a:p>
          </p:txBody>
        </p:sp>
      </p:grpSp>
      <p:sp>
        <p:nvSpPr>
          <p:cNvPr id="9" name="Oval 8"/>
          <p:cNvSpPr/>
          <p:nvPr/>
        </p:nvSpPr>
        <p:spPr>
          <a:xfrm>
            <a:off x="3265094" y="3331092"/>
            <a:ext cx="999744" cy="9997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TextBox 9"/>
          <p:cNvSpPr txBox="1"/>
          <p:nvPr/>
        </p:nvSpPr>
        <p:spPr>
          <a:xfrm>
            <a:off x="7445819" y="4337388"/>
            <a:ext cx="550578" cy="594624"/>
          </a:xfrm>
          <a:prstGeom prst="rect">
            <a:avLst/>
          </a:prstGeom>
          <a:noFill/>
        </p:spPr>
        <p:txBody>
          <a:bodyPr wrap="none" lIns="0" tIns="0" rIns="0" bIns="0" rtlCol="0" anchor="ctr">
            <a:spAutoFit/>
          </a:bodyPr>
          <a:lstStyle/>
          <a:p>
            <a:r>
              <a:rPr lang="en-IN" sz="3600" b="1" dirty="0">
                <a:solidFill>
                  <a:schemeClr val="accent1"/>
                </a:solidFill>
                <a:latin typeface="Arial" pitchFamily="34" charset="0"/>
                <a:cs typeface="Arial" pitchFamily="34" charset="0"/>
              </a:rPr>
              <a:t>01</a:t>
            </a:r>
          </a:p>
        </p:txBody>
      </p:sp>
      <p:sp>
        <p:nvSpPr>
          <p:cNvPr id="11" name="TextBox 10"/>
          <p:cNvSpPr txBox="1"/>
          <p:nvPr/>
        </p:nvSpPr>
        <p:spPr>
          <a:xfrm>
            <a:off x="7445819" y="4876579"/>
            <a:ext cx="550578" cy="594624"/>
          </a:xfrm>
          <a:prstGeom prst="rect">
            <a:avLst/>
          </a:prstGeom>
          <a:noFill/>
        </p:spPr>
        <p:txBody>
          <a:bodyPr wrap="none" lIns="0" tIns="0" rIns="0" bIns="0" rtlCol="0" anchor="ctr">
            <a:spAutoFit/>
          </a:bodyPr>
          <a:lstStyle/>
          <a:p>
            <a:r>
              <a:rPr lang="en-IN" sz="3600" b="1" dirty="0">
                <a:solidFill>
                  <a:schemeClr val="accent2"/>
                </a:solidFill>
                <a:latin typeface="Arial" pitchFamily="34" charset="0"/>
                <a:cs typeface="Arial" pitchFamily="34" charset="0"/>
              </a:rPr>
              <a:t>02</a:t>
            </a:r>
          </a:p>
        </p:txBody>
      </p:sp>
      <p:sp>
        <p:nvSpPr>
          <p:cNvPr id="12" name="TextBox 11"/>
          <p:cNvSpPr txBox="1"/>
          <p:nvPr/>
        </p:nvSpPr>
        <p:spPr>
          <a:xfrm>
            <a:off x="7445819" y="5415769"/>
            <a:ext cx="550578" cy="594624"/>
          </a:xfrm>
          <a:prstGeom prst="rect">
            <a:avLst/>
          </a:prstGeom>
          <a:noFill/>
        </p:spPr>
        <p:txBody>
          <a:bodyPr wrap="none" lIns="0" tIns="0" rIns="0" bIns="0" rtlCol="0" anchor="ctr">
            <a:spAutoFit/>
          </a:bodyPr>
          <a:lstStyle/>
          <a:p>
            <a:r>
              <a:rPr lang="en-IN" sz="3600" b="1" dirty="0">
                <a:solidFill>
                  <a:schemeClr val="accent5"/>
                </a:solidFill>
                <a:latin typeface="Arial" pitchFamily="34" charset="0"/>
                <a:cs typeface="Arial" pitchFamily="34" charset="0"/>
              </a:rPr>
              <a:t>03</a:t>
            </a:r>
          </a:p>
        </p:txBody>
      </p:sp>
      <p:sp>
        <p:nvSpPr>
          <p:cNvPr id="13" name="TextBox 12"/>
          <p:cNvSpPr txBox="1"/>
          <p:nvPr/>
        </p:nvSpPr>
        <p:spPr>
          <a:xfrm>
            <a:off x="7445819" y="5920318"/>
            <a:ext cx="550578" cy="594624"/>
          </a:xfrm>
          <a:prstGeom prst="rect">
            <a:avLst/>
          </a:prstGeom>
          <a:noFill/>
        </p:spPr>
        <p:txBody>
          <a:bodyPr wrap="none" lIns="0" tIns="0" rIns="0" bIns="0" rtlCol="0" anchor="ctr">
            <a:spAutoFit/>
          </a:bodyPr>
          <a:lstStyle/>
          <a:p>
            <a:r>
              <a:rPr lang="en-IN" sz="3600" b="1" dirty="0">
                <a:solidFill>
                  <a:schemeClr val="accent6"/>
                </a:solidFill>
                <a:latin typeface="Arial" pitchFamily="34" charset="0"/>
                <a:cs typeface="Arial" pitchFamily="34" charset="0"/>
              </a:rPr>
              <a:t>04</a:t>
            </a:r>
          </a:p>
        </p:txBody>
      </p:sp>
      <p:grpSp>
        <p:nvGrpSpPr>
          <p:cNvPr id="14" name="Group 13"/>
          <p:cNvGrpSpPr/>
          <p:nvPr/>
        </p:nvGrpSpPr>
        <p:grpSpPr>
          <a:xfrm>
            <a:off x="7281488" y="4909107"/>
            <a:ext cx="714909" cy="1064304"/>
            <a:chOff x="8965644" y="4740002"/>
            <a:chExt cx="1368152" cy="991589"/>
          </a:xfrm>
        </p:grpSpPr>
        <p:cxnSp>
          <p:nvCxnSpPr>
            <p:cNvPr id="16" name="Straight Connector 15"/>
            <p:cNvCxnSpPr/>
            <p:nvPr/>
          </p:nvCxnSpPr>
          <p:spPr>
            <a:xfrm flipH="1">
              <a:off x="8965644" y="4740002"/>
              <a:ext cx="13681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8965644" y="5232828"/>
              <a:ext cx="13681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8965644" y="5731591"/>
              <a:ext cx="13681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5" name="TextBox 14"/>
          <p:cNvSpPr txBox="1"/>
          <p:nvPr/>
        </p:nvSpPr>
        <p:spPr>
          <a:xfrm>
            <a:off x="3277588" y="3560811"/>
            <a:ext cx="993046" cy="609398"/>
          </a:xfrm>
          <a:prstGeom prst="rect">
            <a:avLst/>
          </a:prstGeom>
          <a:noFill/>
        </p:spPr>
        <p:txBody>
          <a:bodyPr wrap="square" rtlCol="0" anchor="ctr">
            <a:spAutoFit/>
          </a:bodyPr>
          <a:lstStyle/>
          <a:p>
            <a:pPr algn="ctr">
              <a:lnSpc>
                <a:spcPct val="80000"/>
              </a:lnSpc>
            </a:pPr>
            <a:r>
              <a:rPr lang="en-US" sz="1400" kern="0" dirty="0">
                <a:solidFill>
                  <a:schemeClr val="tx1">
                    <a:lumMod val="50000"/>
                    <a:lumOff val="50000"/>
                  </a:schemeClr>
                </a:solidFill>
                <a:latin typeface="Arial" pitchFamily="34" charset="0"/>
                <a:cs typeface="Arial" pitchFamily="34" charset="0"/>
              </a:rPr>
              <a:t>This is a sample text. </a:t>
            </a:r>
          </a:p>
        </p:txBody>
      </p:sp>
      <p:sp>
        <p:nvSpPr>
          <p:cNvPr id="27" name="TextBox 26"/>
          <p:cNvSpPr txBox="1"/>
          <p:nvPr/>
        </p:nvSpPr>
        <p:spPr>
          <a:xfrm>
            <a:off x="1494646" y="1522940"/>
            <a:ext cx="4559898" cy="4641228"/>
          </a:xfrm>
          <a:prstGeom prst="rect">
            <a:avLst/>
          </a:prstGeom>
          <a:noFill/>
        </p:spPr>
        <p:txBody>
          <a:bodyPr wrap="none" rtlCol="0">
            <a:prstTxWarp prst="textArchUp">
              <a:avLst>
                <a:gd name="adj" fmla="val 5402031"/>
              </a:avLst>
            </a:prstTxWarp>
            <a:spAutoFit/>
          </a:bodyPr>
          <a:lstStyle/>
          <a:p>
            <a:pPr algn="ctr"/>
            <a:r>
              <a:rPr lang="en-US" sz="1400" kern="0" dirty="0">
                <a:cs typeface="Arial" pitchFamily="34" charset="0"/>
              </a:rPr>
              <a:t>System alignment for efficiency, efficacy, and sustainability; coordination for all audiences. </a:t>
            </a:r>
          </a:p>
        </p:txBody>
      </p:sp>
      <p:sp>
        <p:nvSpPr>
          <p:cNvPr id="28" name="TextBox 27"/>
          <p:cNvSpPr txBox="1"/>
          <p:nvPr/>
        </p:nvSpPr>
        <p:spPr>
          <a:xfrm>
            <a:off x="2000878" y="2049197"/>
            <a:ext cx="3580684" cy="3555464"/>
          </a:xfrm>
          <a:prstGeom prst="rect">
            <a:avLst/>
          </a:prstGeom>
          <a:noFill/>
        </p:spPr>
        <p:txBody>
          <a:bodyPr wrap="none" rtlCol="0">
            <a:prstTxWarp prst="textArchUp">
              <a:avLst>
                <a:gd name="adj" fmla="val 5401905"/>
              </a:avLst>
            </a:prstTxWarp>
            <a:spAutoFit/>
          </a:bodyPr>
          <a:lstStyle/>
          <a:p>
            <a:pPr algn="ctr"/>
            <a:r>
              <a:rPr lang="en-US" sz="1400" kern="0" dirty="0">
                <a:cs typeface="Arial" pitchFamily="34" charset="0"/>
              </a:rPr>
              <a:t>Program support and sustainability; continuous quality improvements. </a:t>
            </a:r>
          </a:p>
        </p:txBody>
      </p:sp>
      <p:sp>
        <p:nvSpPr>
          <p:cNvPr id="29" name="TextBox 28"/>
          <p:cNvSpPr txBox="1"/>
          <p:nvPr/>
        </p:nvSpPr>
        <p:spPr>
          <a:xfrm>
            <a:off x="2503655" y="2562347"/>
            <a:ext cx="2508630" cy="2495914"/>
          </a:xfrm>
          <a:prstGeom prst="rect">
            <a:avLst/>
          </a:prstGeom>
          <a:noFill/>
        </p:spPr>
        <p:txBody>
          <a:bodyPr wrap="none" rtlCol="0">
            <a:prstTxWarp prst="textArchUp">
              <a:avLst>
                <a:gd name="adj" fmla="val 5402031"/>
              </a:avLst>
            </a:prstTxWarp>
            <a:spAutoFit/>
          </a:bodyPr>
          <a:lstStyle/>
          <a:p>
            <a:pPr algn="ctr"/>
            <a:r>
              <a:rPr lang="en-US" sz="1400" kern="0" dirty="0">
                <a:cs typeface="Arial" pitchFamily="34" charset="0"/>
              </a:rPr>
              <a:t>Educator preparation, workforce recruitment &amp; retention</a:t>
            </a:r>
          </a:p>
        </p:txBody>
      </p:sp>
      <p:sp>
        <p:nvSpPr>
          <p:cNvPr id="30" name="TextBox 29"/>
          <p:cNvSpPr txBox="1"/>
          <p:nvPr/>
        </p:nvSpPr>
        <p:spPr>
          <a:xfrm>
            <a:off x="3050193" y="3101463"/>
            <a:ext cx="1460994" cy="1442281"/>
          </a:xfrm>
          <a:prstGeom prst="rect">
            <a:avLst/>
          </a:prstGeom>
          <a:noFill/>
        </p:spPr>
        <p:txBody>
          <a:bodyPr wrap="none" rtlCol="0">
            <a:prstTxWarp prst="textArchUp">
              <a:avLst>
                <a:gd name="adj" fmla="val 5402032"/>
              </a:avLst>
            </a:prstTxWarp>
            <a:spAutoFit/>
          </a:bodyPr>
          <a:lstStyle/>
          <a:p>
            <a:pPr algn="ctr"/>
            <a:r>
              <a:rPr lang="en-US" sz="1400" kern="0" dirty="0">
                <a:cs typeface="Arial" pitchFamily="34" charset="0"/>
              </a:rPr>
              <a:t>Child development, education, family access &amp; economic outcomes.            </a:t>
            </a:r>
            <a:endParaRPr lang="en-IN" sz="1400" dirty="0"/>
          </a:p>
        </p:txBody>
      </p:sp>
      <p:sp>
        <p:nvSpPr>
          <p:cNvPr id="31" name="TextBox 30"/>
          <p:cNvSpPr txBox="1"/>
          <p:nvPr/>
        </p:nvSpPr>
        <p:spPr>
          <a:xfrm>
            <a:off x="4721434" y="4474828"/>
            <a:ext cx="2391818" cy="307777"/>
          </a:xfrm>
          <a:prstGeom prst="rect">
            <a:avLst/>
          </a:prstGeom>
          <a:noFill/>
        </p:spPr>
        <p:txBody>
          <a:bodyPr wrap="square" rtlCol="0" anchor="ctr">
            <a:spAutoFit/>
          </a:bodyPr>
          <a:lstStyle/>
          <a:p>
            <a:r>
              <a:rPr lang="en-IN" sz="1400" b="1" dirty="0">
                <a:cs typeface="Arial" pitchFamily="34" charset="0"/>
              </a:rPr>
              <a:t>Children and Families</a:t>
            </a:r>
          </a:p>
        </p:txBody>
      </p:sp>
      <p:sp>
        <p:nvSpPr>
          <p:cNvPr id="32" name="TextBox 31"/>
          <p:cNvSpPr txBox="1"/>
          <p:nvPr/>
        </p:nvSpPr>
        <p:spPr>
          <a:xfrm>
            <a:off x="4721434" y="4902684"/>
            <a:ext cx="2391818" cy="523220"/>
          </a:xfrm>
          <a:prstGeom prst="rect">
            <a:avLst/>
          </a:prstGeom>
          <a:noFill/>
        </p:spPr>
        <p:txBody>
          <a:bodyPr wrap="square" rtlCol="0" anchor="ctr">
            <a:spAutoFit/>
          </a:bodyPr>
          <a:lstStyle/>
          <a:p>
            <a:r>
              <a:rPr lang="en-IN" sz="1400" b="1" dirty="0">
                <a:cs typeface="Arial" pitchFamily="34" charset="0"/>
              </a:rPr>
              <a:t>Educators/ Workforce</a:t>
            </a:r>
          </a:p>
        </p:txBody>
      </p:sp>
      <p:sp>
        <p:nvSpPr>
          <p:cNvPr id="33" name="TextBox 32"/>
          <p:cNvSpPr txBox="1"/>
          <p:nvPr/>
        </p:nvSpPr>
        <p:spPr>
          <a:xfrm>
            <a:off x="4721434" y="5532920"/>
            <a:ext cx="2391818" cy="307777"/>
          </a:xfrm>
          <a:prstGeom prst="rect">
            <a:avLst/>
          </a:prstGeom>
          <a:noFill/>
        </p:spPr>
        <p:txBody>
          <a:bodyPr wrap="square" rtlCol="0" anchor="ctr">
            <a:spAutoFit/>
          </a:bodyPr>
          <a:lstStyle/>
          <a:p>
            <a:r>
              <a:rPr lang="en-IN" sz="1400" b="1" dirty="0">
                <a:cs typeface="Arial" pitchFamily="34" charset="0"/>
              </a:rPr>
              <a:t>Programs of All Types</a:t>
            </a:r>
          </a:p>
        </p:txBody>
      </p:sp>
      <p:sp>
        <p:nvSpPr>
          <p:cNvPr id="34" name="TextBox 33"/>
          <p:cNvSpPr txBox="1"/>
          <p:nvPr/>
        </p:nvSpPr>
        <p:spPr>
          <a:xfrm>
            <a:off x="4721434" y="5956421"/>
            <a:ext cx="2391818" cy="523220"/>
          </a:xfrm>
          <a:prstGeom prst="rect">
            <a:avLst/>
          </a:prstGeom>
          <a:noFill/>
        </p:spPr>
        <p:txBody>
          <a:bodyPr wrap="square" rtlCol="0" anchor="ctr">
            <a:spAutoFit/>
          </a:bodyPr>
          <a:lstStyle/>
          <a:p>
            <a:r>
              <a:rPr lang="en-IN" sz="1400" b="1" dirty="0">
                <a:cs typeface="Arial" pitchFamily="34" charset="0"/>
              </a:rPr>
              <a:t>System &amp; Policy (EEC &amp; Across Agencies)</a:t>
            </a:r>
          </a:p>
        </p:txBody>
      </p:sp>
      <p:sp>
        <p:nvSpPr>
          <p:cNvPr id="3" name="Oval 2">
            <a:extLst>
              <a:ext uri="{FF2B5EF4-FFF2-40B4-BE49-F238E27FC236}">
                <a16:creationId xmlns:a16="http://schemas.microsoft.com/office/drawing/2014/main" id="{7E0228CC-5425-7643-9A97-1BFDEA6EAC12}"/>
              </a:ext>
            </a:extLst>
          </p:cNvPr>
          <p:cNvSpPr/>
          <p:nvPr/>
        </p:nvSpPr>
        <p:spPr bwMode="auto">
          <a:xfrm>
            <a:off x="3277588" y="3418374"/>
            <a:ext cx="929087" cy="751835"/>
          </a:xfrm>
          <a:prstGeom prst="ellipse">
            <a:avLst/>
          </a:prstGeom>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35" name="TextBox 34">
            <a:extLst>
              <a:ext uri="{FF2B5EF4-FFF2-40B4-BE49-F238E27FC236}">
                <a16:creationId xmlns:a16="http://schemas.microsoft.com/office/drawing/2014/main" id="{CB07EF4B-D86C-BC43-8FA2-76CC901B6032}"/>
              </a:ext>
            </a:extLst>
          </p:cNvPr>
          <p:cNvSpPr txBox="1"/>
          <p:nvPr/>
        </p:nvSpPr>
        <p:spPr>
          <a:xfrm>
            <a:off x="6332407" y="1089575"/>
            <a:ext cx="2589183" cy="2292935"/>
          </a:xfrm>
          <a:prstGeom prst="rect">
            <a:avLst/>
          </a:prstGeom>
          <a:noFill/>
        </p:spPr>
        <p:txBody>
          <a:bodyPr wrap="square" rtlCol="0">
            <a:spAutoFit/>
          </a:bodyPr>
          <a:lstStyle/>
          <a:p>
            <a:r>
              <a:rPr lang="en-US" sz="1300" dirty="0">
                <a:solidFill>
                  <a:srgbClr val="000000"/>
                </a:solidFill>
              </a:rPr>
              <a:t>EEC, as a system, works with programs, educators, and children and families to equity is felt throughout the early education and care field. Strategies are grounded in community feedback and custom-designed to support outcomes for each constituent.</a:t>
            </a:r>
            <a:endParaRPr lang="en-US" sz="1300" b="1" dirty="0">
              <a:solidFill>
                <a:srgbClr val="000000"/>
              </a:solidFill>
            </a:endParaRPr>
          </a:p>
        </p:txBody>
      </p:sp>
    </p:spTree>
    <p:extLst>
      <p:ext uri="{BB962C8B-B14F-4D97-AF65-F5344CB8AC3E}">
        <p14:creationId xmlns:p14="http://schemas.microsoft.com/office/powerpoint/2010/main" val="21708004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444500" y="444500"/>
            <a:ext cx="7708900" cy="469900"/>
          </a:xfrm>
        </p:spPr>
        <p:txBody>
          <a:bodyPr anchor="b"/>
          <a:lstStyle/>
          <a:p>
            <a:r>
              <a:rPr lang="en-US" sz="2000" dirty="0">
                <a:solidFill>
                  <a:schemeClr val="accent2">
                    <a:lumMod val="50000"/>
                  </a:schemeClr>
                </a:solidFill>
              </a:rPr>
              <a:t>Emerging Child and Family Strategies – EXAMPLES</a:t>
            </a:r>
          </a:p>
        </p:txBody>
      </p:sp>
      <p:sp>
        <p:nvSpPr>
          <p:cNvPr id="42" name="Slide Number Placeholder 41">
            <a:extLst>
              <a:ext uri="{FF2B5EF4-FFF2-40B4-BE49-F238E27FC236}">
                <a16:creationId xmlns:a16="http://schemas.microsoft.com/office/drawing/2014/main" id="{5F39AE97-63D9-1A41-9CCD-876E1B600C03}"/>
              </a:ext>
            </a:extLst>
          </p:cNvPr>
          <p:cNvSpPr>
            <a:spLocks noGrp="1"/>
          </p:cNvSpPr>
          <p:nvPr>
            <p:ph type="sldNum" sz="quarter" idx="14"/>
          </p:nvPr>
        </p:nvSpPr>
        <p:spPr/>
        <p:txBody>
          <a:bodyPr/>
          <a:lstStyle/>
          <a:p>
            <a:pPr>
              <a:defRPr/>
            </a:pPr>
            <a:fld id="{0A56C0EC-3B98-441E-AA55-70D5E6ACE5C8}" type="slidenum">
              <a:rPr lang="en-US" smtClean="0">
                <a:solidFill>
                  <a:srgbClr val="000000"/>
                </a:solidFill>
              </a:rPr>
              <a:pPr>
                <a:defRPr/>
              </a:pPr>
              <a:t>8</a:t>
            </a:fld>
            <a:endParaRPr lang="en-US" dirty="0">
              <a:solidFill>
                <a:srgbClr val="000000"/>
              </a:solidFill>
            </a:endParaRPr>
          </a:p>
        </p:txBody>
      </p:sp>
      <p:sp>
        <p:nvSpPr>
          <p:cNvPr id="8" name="Freeform 29">
            <a:extLst>
              <a:ext uri="{FF2B5EF4-FFF2-40B4-BE49-F238E27FC236}">
                <a16:creationId xmlns:a16="http://schemas.microsoft.com/office/drawing/2014/main" id="{8AEFA966-6A6B-A04A-9270-1B344186A9D4}"/>
              </a:ext>
            </a:extLst>
          </p:cNvPr>
          <p:cNvSpPr>
            <a:spLocks noEditPoints="1"/>
          </p:cNvSpPr>
          <p:nvPr/>
        </p:nvSpPr>
        <p:spPr bwMode="auto">
          <a:xfrm>
            <a:off x="2987896" y="1557069"/>
            <a:ext cx="702859" cy="488575"/>
          </a:xfrm>
          <a:custGeom>
            <a:avLst/>
            <a:gdLst>
              <a:gd name="T0" fmla="*/ 4460 w 5508"/>
              <a:gd name="T1" fmla="*/ 1184 h 4235"/>
              <a:gd name="T2" fmla="*/ 1048 w 5508"/>
              <a:gd name="T3" fmla="*/ 1184 h 4235"/>
              <a:gd name="T4" fmla="*/ 2884 w 5508"/>
              <a:gd name="T5" fmla="*/ 35 h 4235"/>
              <a:gd name="T6" fmla="*/ 2998 w 5508"/>
              <a:gd name="T7" fmla="*/ 169 h 4235"/>
              <a:gd name="T8" fmla="*/ 4608 w 5508"/>
              <a:gd name="T9" fmla="*/ 304 h 4235"/>
              <a:gd name="T10" fmla="*/ 4775 w 5508"/>
              <a:gd name="T11" fmla="*/ 364 h 4235"/>
              <a:gd name="T12" fmla="*/ 4864 w 5508"/>
              <a:gd name="T13" fmla="*/ 516 h 4235"/>
              <a:gd name="T14" fmla="*/ 4832 w 5508"/>
              <a:gd name="T15" fmla="*/ 695 h 4235"/>
              <a:gd name="T16" fmla="*/ 4698 w 5508"/>
              <a:gd name="T17" fmla="*/ 807 h 4235"/>
              <a:gd name="T18" fmla="*/ 5254 w 5508"/>
              <a:gd name="T19" fmla="*/ 1836 h 4235"/>
              <a:gd name="T20" fmla="*/ 5448 w 5508"/>
              <a:gd name="T21" fmla="*/ 1871 h 4235"/>
              <a:gd name="T22" fmla="*/ 5508 w 5508"/>
              <a:gd name="T23" fmla="*/ 1998 h 4235"/>
              <a:gd name="T24" fmla="*/ 5435 w 5508"/>
              <a:gd name="T25" fmla="*/ 2383 h 4235"/>
              <a:gd name="T26" fmla="*/ 5233 w 5508"/>
              <a:gd name="T27" fmla="*/ 2706 h 4235"/>
              <a:gd name="T28" fmla="*/ 4932 w 5508"/>
              <a:gd name="T29" fmla="*/ 2934 h 4235"/>
              <a:gd name="T30" fmla="*/ 4560 w 5508"/>
              <a:gd name="T31" fmla="*/ 3043 h 4235"/>
              <a:gd name="T32" fmla="*/ 4164 w 5508"/>
              <a:gd name="T33" fmla="*/ 3005 h 4235"/>
              <a:gd name="T34" fmla="*/ 3826 w 5508"/>
              <a:gd name="T35" fmla="*/ 2833 h 4235"/>
              <a:gd name="T36" fmla="*/ 3570 w 5508"/>
              <a:gd name="T37" fmla="*/ 2554 h 4235"/>
              <a:gd name="T38" fmla="*/ 3430 w 5508"/>
              <a:gd name="T39" fmla="*/ 2196 h 4235"/>
              <a:gd name="T40" fmla="*/ 3427 w 5508"/>
              <a:gd name="T41" fmla="*/ 1926 h 4235"/>
              <a:gd name="T42" fmla="*/ 3535 w 5508"/>
              <a:gd name="T43" fmla="*/ 1841 h 4235"/>
              <a:gd name="T44" fmla="*/ 3013 w 5508"/>
              <a:gd name="T45" fmla="*/ 822 h 4235"/>
              <a:gd name="T46" fmla="*/ 3704 w 5508"/>
              <a:gd name="T47" fmla="*/ 3681 h 4235"/>
              <a:gd name="T48" fmla="*/ 3851 w 5508"/>
              <a:gd name="T49" fmla="*/ 3804 h 4235"/>
              <a:gd name="T50" fmla="*/ 3886 w 5508"/>
              <a:gd name="T51" fmla="*/ 4000 h 4235"/>
              <a:gd name="T52" fmla="*/ 3787 w 5508"/>
              <a:gd name="T53" fmla="*/ 4169 h 4235"/>
              <a:gd name="T54" fmla="*/ 3604 w 5508"/>
              <a:gd name="T55" fmla="*/ 4235 h 4235"/>
              <a:gd name="T56" fmla="*/ 1761 w 5508"/>
              <a:gd name="T57" fmla="*/ 4197 h 4235"/>
              <a:gd name="T58" fmla="*/ 1636 w 5508"/>
              <a:gd name="T59" fmla="*/ 4050 h 4235"/>
              <a:gd name="T60" fmla="*/ 1636 w 5508"/>
              <a:gd name="T61" fmla="*/ 3850 h 4235"/>
              <a:gd name="T62" fmla="*/ 1761 w 5508"/>
              <a:gd name="T63" fmla="*/ 3701 h 4235"/>
              <a:gd name="T64" fmla="*/ 2495 w 5508"/>
              <a:gd name="T65" fmla="*/ 3663 h 4235"/>
              <a:gd name="T66" fmla="*/ 1936 w 5508"/>
              <a:gd name="T67" fmla="*/ 1836 h 4235"/>
              <a:gd name="T68" fmla="*/ 2061 w 5508"/>
              <a:gd name="T69" fmla="*/ 1896 h 4235"/>
              <a:gd name="T70" fmla="*/ 2093 w 5508"/>
              <a:gd name="T71" fmla="*/ 2099 h 4235"/>
              <a:gd name="T72" fmla="*/ 1985 w 5508"/>
              <a:gd name="T73" fmla="*/ 2472 h 4235"/>
              <a:gd name="T74" fmla="*/ 1756 w 5508"/>
              <a:gd name="T75" fmla="*/ 2772 h 4235"/>
              <a:gd name="T76" fmla="*/ 1434 w 5508"/>
              <a:gd name="T77" fmla="*/ 2973 h 4235"/>
              <a:gd name="T78" fmla="*/ 1048 w 5508"/>
              <a:gd name="T79" fmla="*/ 3046 h 4235"/>
              <a:gd name="T80" fmla="*/ 663 w 5508"/>
              <a:gd name="T81" fmla="*/ 2973 h 4235"/>
              <a:gd name="T82" fmla="*/ 342 w 5508"/>
              <a:gd name="T83" fmla="*/ 2772 h 4235"/>
              <a:gd name="T84" fmla="*/ 113 w 5508"/>
              <a:gd name="T85" fmla="*/ 2472 h 4235"/>
              <a:gd name="T86" fmla="*/ 5 w 5508"/>
              <a:gd name="T87" fmla="*/ 2099 h 4235"/>
              <a:gd name="T88" fmla="*/ 35 w 5508"/>
              <a:gd name="T89" fmla="*/ 1896 h 4235"/>
              <a:gd name="T90" fmla="*/ 162 w 5508"/>
              <a:gd name="T91" fmla="*/ 1836 h 4235"/>
              <a:gd name="T92" fmla="*/ 853 w 5508"/>
              <a:gd name="T93" fmla="*/ 819 h 4235"/>
              <a:gd name="T94" fmla="*/ 701 w 5508"/>
              <a:gd name="T95" fmla="*/ 730 h 4235"/>
              <a:gd name="T96" fmla="*/ 641 w 5508"/>
              <a:gd name="T97" fmla="*/ 563 h 4235"/>
              <a:gd name="T98" fmla="*/ 701 w 5508"/>
              <a:gd name="T99" fmla="*/ 396 h 4235"/>
              <a:gd name="T100" fmla="*/ 853 w 5508"/>
              <a:gd name="T101" fmla="*/ 308 h 4235"/>
              <a:gd name="T102" fmla="*/ 2499 w 5508"/>
              <a:gd name="T103" fmla="*/ 214 h 4235"/>
              <a:gd name="T104" fmla="*/ 2587 w 5508"/>
              <a:gd name="T105" fmla="*/ 62 h 4235"/>
              <a:gd name="T106" fmla="*/ 2754 w 5508"/>
              <a:gd name="T107" fmla="*/ 0 h 4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08" h="4235">
                <a:moveTo>
                  <a:pt x="4460" y="1184"/>
                </a:moveTo>
                <a:lnTo>
                  <a:pt x="4034" y="1836"/>
                </a:lnTo>
                <a:lnTo>
                  <a:pt x="4884" y="1836"/>
                </a:lnTo>
                <a:lnTo>
                  <a:pt x="4460" y="1184"/>
                </a:lnTo>
                <a:close/>
                <a:moveTo>
                  <a:pt x="1048" y="1184"/>
                </a:moveTo>
                <a:lnTo>
                  <a:pt x="624" y="1836"/>
                </a:lnTo>
                <a:lnTo>
                  <a:pt x="1474" y="1836"/>
                </a:lnTo>
                <a:lnTo>
                  <a:pt x="1048" y="1184"/>
                </a:lnTo>
                <a:close/>
                <a:moveTo>
                  <a:pt x="2754" y="0"/>
                </a:moveTo>
                <a:lnTo>
                  <a:pt x="2801" y="5"/>
                </a:lnTo>
                <a:lnTo>
                  <a:pt x="2844" y="17"/>
                </a:lnTo>
                <a:lnTo>
                  <a:pt x="2884" y="35"/>
                </a:lnTo>
                <a:lnTo>
                  <a:pt x="2921" y="62"/>
                </a:lnTo>
                <a:lnTo>
                  <a:pt x="2953" y="92"/>
                </a:lnTo>
                <a:lnTo>
                  <a:pt x="2978" y="129"/>
                </a:lnTo>
                <a:lnTo>
                  <a:pt x="2998" y="169"/>
                </a:lnTo>
                <a:lnTo>
                  <a:pt x="3009" y="214"/>
                </a:lnTo>
                <a:lnTo>
                  <a:pt x="3013" y="261"/>
                </a:lnTo>
                <a:lnTo>
                  <a:pt x="3013" y="304"/>
                </a:lnTo>
                <a:lnTo>
                  <a:pt x="4608" y="304"/>
                </a:lnTo>
                <a:lnTo>
                  <a:pt x="4655" y="308"/>
                </a:lnTo>
                <a:lnTo>
                  <a:pt x="4698" y="321"/>
                </a:lnTo>
                <a:lnTo>
                  <a:pt x="4739" y="339"/>
                </a:lnTo>
                <a:lnTo>
                  <a:pt x="4775" y="364"/>
                </a:lnTo>
                <a:lnTo>
                  <a:pt x="4807" y="396"/>
                </a:lnTo>
                <a:lnTo>
                  <a:pt x="4832" y="433"/>
                </a:lnTo>
                <a:lnTo>
                  <a:pt x="4850" y="473"/>
                </a:lnTo>
                <a:lnTo>
                  <a:pt x="4864" y="516"/>
                </a:lnTo>
                <a:lnTo>
                  <a:pt x="4867" y="563"/>
                </a:lnTo>
                <a:lnTo>
                  <a:pt x="4864" y="610"/>
                </a:lnTo>
                <a:lnTo>
                  <a:pt x="4850" y="653"/>
                </a:lnTo>
                <a:lnTo>
                  <a:pt x="4832" y="695"/>
                </a:lnTo>
                <a:lnTo>
                  <a:pt x="4807" y="730"/>
                </a:lnTo>
                <a:lnTo>
                  <a:pt x="4775" y="762"/>
                </a:lnTo>
                <a:lnTo>
                  <a:pt x="4739" y="787"/>
                </a:lnTo>
                <a:lnTo>
                  <a:pt x="4698" y="807"/>
                </a:lnTo>
                <a:lnTo>
                  <a:pt x="4655" y="819"/>
                </a:lnTo>
                <a:lnTo>
                  <a:pt x="4608" y="822"/>
                </a:lnTo>
                <a:lnTo>
                  <a:pt x="4595" y="822"/>
                </a:lnTo>
                <a:lnTo>
                  <a:pt x="5254" y="1836"/>
                </a:lnTo>
                <a:lnTo>
                  <a:pt x="5346" y="1836"/>
                </a:lnTo>
                <a:lnTo>
                  <a:pt x="5383" y="1841"/>
                </a:lnTo>
                <a:lnTo>
                  <a:pt x="5418" y="1852"/>
                </a:lnTo>
                <a:lnTo>
                  <a:pt x="5448" y="1871"/>
                </a:lnTo>
                <a:lnTo>
                  <a:pt x="5473" y="1896"/>
                </a:lnTo>
                <a:lnTo>
                  <a:pt x="5491" y="1926"/>
                </a:lnTo>
                <a:lnTo>
                  <a:pt x="5503" y="1961"/>
                </a:lnTo>
                <a:lnTo>
                  <a:pt x="5508" y="1998"/>
                </a:lnTo>
                <a:lnTo>
                  <a:pt x="5503" y="2099"/>
                </a:lnTo>
                <a:lnTo>
                  <a:pt x="5490" y="2196"/>
                </a:lnTo>
                <a:lnTo>
                  <a:pt x="5466" y="2291"/>
                </a:lnTo>
                <a:lnTo>
                  <a:pt x="5435" y="2383"/>
                </a:lnTo>
                <a:lnTo>
                  <a:pt x="5395" y="2472"/>
                </a:lnTo>
                <a:lnTo>
                  <a:pt x="5348" y="2554"/>
                </a:lnTo>
                <a:lnTo>
                  <a:pt x="5294" y="2632"/>
                </a:lnTo>
                <a:lnTo>
                  <a:pt x="5233" y="2706"/>
                </a:lnTo>
                <a:lnTo>
                  <a:pt x="5166" y="2772"/>
                </a:lnTo>
                <a:lnTo>
                  <a:pt x="5094" y="2833"/>
                </a:lnTo>
                <a:lnTo>
                  <a:pt x="5016" y="2888"/>
                </a:lnTo>
                <a:lnTo>
                  <a:pt x="4932" y="2934"/>
                </a:lnTo>
                <a:lnTo>
                  <a:pt x="4845" y="2973"/>
                </a:lnTo>
                <a:lnTo>
                  <a:pt x="4754" y="3005"/>
                </a:lnTo>
                <a:lnTo>
                  <a:pt x="4658" y="3028"/>
                </a:lnTo>
                <a:lnTo>
                  <a:pt x="4560" y="3043"/>
                </a:lnTo>
                <a:lnTo>
                  <a:pt x="4460" y="3046"/>
                </a:lnTo>
                <a:lnTo>
                  <a:pt x="4358" y="3043"/>
                </a:lnTo>
                <a:lnTo>
                  <a:pt x="4260" y="3028"/>
                </a:lnTo>
                <a:lnTo>
                  <a:pt x="4164" y="3005"/>
                </a:lnTo>
                <a:lnTo>
                  <a:pt x="4074" y="2973"/>
                </a:lnTo>
                <a:lnTo>
                  <a:pt x="3986" y="2934"/>
                </a:lnTo>
                <a:lnTo>
                  <a:pt x="3904" y="2888"/>
                </a:lnTo>
                <a:lnTo>
                  <a:pt x="3826" y="2833"/>
                </a:lnTo>
                <a:lnTo>
                  <a:pt x="3752" y="2772"/>
                </a:lnTo>
                <a:lnTo>
                  <a:pt x="3685" y="2706"/>
                </a:lnTo>
                <a:lnTo>
                  <a:pt x="3625" y="2632"/>
                </a:lnTo>
                <a:lnTo>
                  <a:pt x="3570" y="2554"/>
                </a:lnTo>
                <a:lnTo>
                  <a:pt x="3523" y="2472"/>
                </a:lnTo>
                <a:lnTo>
                  <a:pt x="3483" y="2383"/>
                </a:lnTo>
                <a:lnTo>
                  <a:pt x="3452" y="2291"/>
                </a:lnTo>
                <a:lnTo>
                  <a:pt x="3430" y="2196"/>
                </a:lnTo>
                <a:lnTo>
                  <a:pt x="3415" y="2099"/>
                </a:lnTo>
                <a:lnTo>
                  <a:pt x="3410" y="1998"/>
                </a:lnTo>
                <a:lnTo>
                  <a:pt x="3415" y="1961"/>
                </a:lnTo>
                <a:lnTo>
                  <a:pt x="3427" y="1926"/>
                </a:lnTo>
                <a:lnTo>
                  <a:pt x="3447" y="1896"/>
                </a:lnTo>
                <a:lnTo>
                  <a:pt x="3472" y="1871"/>
                </a:lnTo>
                <a:lnTo>
                  <a:pt x="3502" y="1852"/>
                </a:lnTo>
                <a:lnTo>
                  <a:pt x="3535" y="1841"/>
                </a:lnTo>
                <a:lnTo>
                  <a:pt x="3572" y="1836"/>
                </a:lnTo>
                <a:lnTo>
                  <a:pt x="3665" y="1836"/>
                </a:lnTo>
                <a:lnTo>
                  <a:pt x="4325" y="822"/>
                </a:lnTo>
                <a:lnTo>
                  <a:pt x="3013" y="822"/>
                </a:lnTo>
                <a:lnTo>
                  <a:pt x="3013" y="3663"/>
                </a:lnTo>
                <a:lnTo>
                  <a:pt x="3604" y="3663"/>
                </a:lnTo>
                <a:lnTo>
                  <a:pt x="3655" y="3668"/>
                </a:lnTo>
                <a:lnTo>
                  <a:pt x="3704" y="3681"/>
                </a:lnTo>
                <a:lnTo>
                  <a:pt x="3747" y="3701"/>
                </a:lnTo>
                <a:lnTo>
                  <a:pt x="3787" y="3729"/>
                </a:lnTo>
                <a:lnTo>
                  <a:pt x="3822" y="3764"/>
                </a:lnTo>
                <a:lnTo>
                  <a:pt x="3851" y="3804"/>
                </a:lnTo>
                <a:lnTo>
                  <a:pt x="3872" y="3850"/>
                </a:lnTo>
                <a:lnTo>
                  <a:pt x="3886" y="3898"/>
                </a:lnTo>
                <a:lnTo>
                  <a:pt x="3889" y="3950"/>
                </a:lnTo>
                <a:lnTo>
                  <a:pt x="3886" y="4000"/>
                </a:lnTo>
                <a:lnTo>
                  <a:pt x="3872" y="4050"/>
                </a:lnTo>
                <a:lnTo>
                  <a:pt x="3851" y="4093"/>
                </a:lnTo>
                <a:lnTo>
                  <a:pt x="3822" y="4133"/>
                </a:lnTo>
                <a:lnTo>
                  <a:pt x="3787" y="4169"/>
                </a:lnTo>
                <a:lnTo>
                  <a:pt x="3747" y="4197"/>
                </a:lnTo>
                <a:lnTo>
                  <a:pt x="3704" y="4219"/>
                </a:lnTo>
                <a:lnTo>
                  <a:pt x="3655" y="4232"/>
                </a:lnTo>
                <a:lnTo>
                  <a:pt x="3604" y="4235"/>
                </a:lnTo>
                <a:lnTo>
                  <a:pt x="1904" y="4235"/>
                </a:lnTo>
                <a:lnTo>
                  <a:pt x="1853" y="4232"/>
                </a:lnTo>
                <a:lnTo>
                  <a:pt x="1804" y="4219"/>
                </a:lnTo>
                <a:lnTo>
                  <a:pt x="1761" y="4197"/>
                </a:lnTo>
                <a:lnTo>
                  <a:pt x="1721" y="4169"/>
                </a:lnTo>
                <a:lnTo>
                  <a:pt x="1686" y="4133"/>
                </a:lnTo>
                <a:lnTo>
                  <a:pt x="1657" y="4093"/>
                </a:lnTo>
                <a:lnTo>
                  <a:pt x="1636" y="4050"/>
                </a:lnTo>
                <a:lnTo>
                  <a:pt x="1622" y="4000"/>
                </a:lnTo>
                <a:lnTo>
                  <a:pt x="1619" y="3950"/>
                </a:lnTo>
                <a:lnTo>
                  <a:pt x="1622" y="3898"/>
                </a:lnTo>
                <a:lnTo>
                  <a:pt x="1636" y="3850"/>
                </a:lnTo>
                <a:lnTo>
                  <a:pt x="1657" y="3804"/>
                </a:lnTo>
                <a:lnTo>
                  <a:pt x="1686" y="3764"/>
                </a:lnTo>
                <a:lnTo>
                  <a:pt x="1721" y="3729"/>
                </a:lnTo>
                <a:lnTo>
                  <a:pt x="1761" y="3701"/>
                </a:lnTo>
                <a:lnTo>
                  <a:pt x="1804" y="3681"/>
                </a:lnTo>
                <a:lnTo>
                  <a:pt x="1853" y="3668"/>
                </a:lnTo>
                <a:lnTo>
                  <a:pt x="1904" y="3663"/>
                </a:lnTo>
                <a:lnTo>
                  <a:pt x="2495" y="3663"/>
                </a:lnTo>
                <a:lnTo>
                  <a:pt x="2495" y="822"/>
                </a:lnTo>
                <a:lnTo>
                  <a:pt x="1183" y="822"/>
                </a:lnTo>
                <a:lnTo>
                  <a:pt x="1843" y="1836"/>
                </a:lnTo>
                <a:lnTo>
                  <a:pt x="1936" y="1836"/>
                </a:lnTo>
                <a:lnTo>
                  <a:pt x="1973" y="1841"/>
                </a:lnTo>
                <a:lnTo>
                  <a:pt x="2006" y="1852"/>
                </a:lnTo>
                <a:lnTo>
                  <a:pt x="2036" y="1871"/>
                </a:lnTo>
                <a:lnTo>
                  <a:pt x="2061" y="1896"/>
                </a:lnTo>
                <a:lnTo>
                  <a:pt x="2081" y="1926"/>
                </a:lnTo>
                <a:lnTo>
                  <a:pt x="2093" y="1961"/>
                </a:lnTo>
                <a:lnTo>
                  <a:pt x="2098" y="1998"/>
                </a:lnTo>
                <a:lnTo>
                  <a:pt x="2093" y="2099"/>
                </a:lnTo>
                <a:lnTo>
                  <a:pt x="2078" y="2196"/>
                </a:lnTo>
                <a:lnTo>
                  <a:pt x="2056" y="2291"/>
                </a:lnTo>
                <a:lnTo>
                  <a:pt x="2025" y="2383"/>
                </a:lnTo>
                <a:lnTo>
                  <a:pt x="1985" y="2472"/>
                </a:lnTo>
                <a:lnTo>
                  <a:pt x="1938" y="2554"/>
                </a:lnTo>
                <a:lnTo>
                  <a:pt x="1883" y="2632"/>
                </a:lnTo>
                <a:lnTo>
                  <a:pt x="1823" y="2706"/>
                </a:lnTo>
                <a:lnTo>
                  <a:pt x="1756" y="2772"/>
                </a:lnTo>
                <a:lnTo>
                  <a:pt x="1682" y="2833"/>
                </a:lnTo>
                <a:lnTo>
                  <a:pt x="1604" y="2888"/>
                </a:lnTo>
                <a:lnTo>
                  <a:pt x="1522" y="2934"/>
                </a:lnTo>
                <a:lnTo>
                  <a:pt x="1434" y="2973"/>
                </a:lnTo>
                <a:lnTo>
                  <a:pt x="1344" y="3005"/>
                </a:lnTo>
                <a:lnTo>
                  <a:pt x="1248" y="3028"/>
                </a:lnTo>
                <a:lnTo>
                  <a:pt x="1150" y="3043"/>
                </a:lnTo>
                <a:lnTo>
                  <a:pt x="1048" y="3046"/>
                </a:lnTo>
                <a:lnTo>
                  <a:pt x="948" y="3043"/>
                </a:lnTo>
                <a:lnTo>
                  <a:pt x="850" y="3028"/>
                </a:lnTo>
                <a:lnTo>
                  <a:pt x="754" y="3005"/>
                </a:lnTo>
                <a:lnTo>
                  <a:pt x="663" y="2973"/>
                </a:lnTo>
                <a:lnTo>
                  <a:pt x="576" y="2934"/>
                </a:lnTo>
                <a:lnTo>
                  <a:pt x="492" y="2888"/>
                </a:lnTo>
                <a:lnTo>
                  <a:pt x="414" y="2833"/>
                </a:lnTo>
                <a:lnTo>
                  <a:pt x="342" y="2772"/>
                </a:lnTo>
                <a:lnTo>
                  <a:pt x="275" y="2706"/>
                </a:lnTo>
                <a:lnTo>
                  <a:pt x="214" y="2632"/>
                </a:lnTo>
                <a:lnTo>
                  <a:pt x="160" y="2554"/>
                </a:lnTo>
                <a:lnTo>
                  <a:pt x="113" y="2472"/>
                </a:lnTo>
                <a:lnTo>
                  <a:pt x="73" y="2383"/>
                </a:lnTo>
                <a:lnTo>
                  <a:pt x="42" y="2291"/>
                </a:lnTo>
                <a:lnTo>
                  <a:pt x="18" y="2196"/>
                </a:lnTo>
                <a:lnTo>
                  <a:pt x="5" y="2099"/>
                </a:lnTo>
                <a:lnTo>
                  <a:pt x="0" y="1998"/>
                </a:lnTo>
                <a:lnTo>
                  <a:pt x="5" y="1961"/>
                </a:lnTo>
                <a:lnTo>
                  <a:pt x="17" y="1926"/>
                </a:lnTo>
                <a:lnTo>
                  <a:pt x="35" y="1896"/>
                </a:lnTo>
                <a:lnTo>
                  <a:pt x="60" y="1871"/>
                </a:lnTo>
                <a:lnTo>
                  <a:pt x="90" y="1852"/>
                </a:lnTo>
                <a:lnTo>
                  <a:pt x="125" y="1841"/>
                </a:lnTo>
                <a:lnTo>
                  <a:pt x="162" y="1836"/>
                </a:lnTo>
                <a:lnTo>
                  <a:pt x="254" y="1836"/>
                </a:lnTo>
                <a:lnTo>
                  <a:pt x="913" y="822"/>
                </a:lnTo>
                <a:lnTo>
                  <a:pt x="900" y="822"/>
                </a:lnTo>
                <a:lnTo>
                  <a:pt x="853" y="819"/>
                </a:lnTo>
                <a:lnTo>
                  <a:pt x="810" y="807"/>
                </a:lnTo>
                <a:lnTo>
                  <a:pt x="769" y="787"/>
                </a:lnTo>
                <a:lnTo>
                  <a:pt x="733" y="762"/>
                </a:lnTo>
                <a:lnTo>
                  <a:pt x="701" y="730"/>
                </a:lnTo>
                <a:lnTo>
                  <a:pt x="676" y="695"/>
                </a:lnTo>
                <a:lnTo>
                  <a:pt x="658" y="653"/>
                </a:lnTo>
                <a:lnTo>
                  <a:pt x="644" y="610"/>
                </a:lnTo>
                <a:lnTo>
                  <a:pt x="641" y="563"/>
                </a:lnTo>
                <a:lnTo>
                  <a:pt x="644" y="516"/>
                </a:lnTo>
                <a:lnTo>
                  <a:pt x="658" y="473"/>
                </a:lnTo>
                <a:lnTo>
                  <a:pt x="676" y="433"/>
                </a:lnTo>
                <a:lnTo>
                  <a:pt x="701" y="396"/>
                </a:lnTo>
                <a:lnTo>
                  <a:pt x="733" y="364"/>
                </a:lnTo>
                <a:lnTo>
                  <a:pt x="769" y="339"/>
                </a:lnTo>
                <a:lnTo>
                  <a:pt x="810" y="321"/>
                </a:lnTo>
                <a:lnTo>
                  <a:pt x="853" y="308"/>
                </a:lnTo>
                <a:lnTo>
                  <a:pt x="900" y="304"/>
                </a:lnTo>
                <a:lnTo>
                  <a:pt x="2495" y="304"/>
                </a:lnTo>
                <a:lnTo>
                  <a:pt x="2495" y="261"/>
                </a:lnTo>
                <a:lnTo>
                  <a:pt x="2499" y="214"/>
                </a:lnTo>
                <a:lnTo>
                  <a:pt x="2510" y="169"/>
                </a:lnTo>
                <a:lnTo>
                  <a:pt x="2530" y="129"/>
                </a:lnTo>
                <a:lnTo>
                  <a:pt x="2555" y="92"/>
                </a:lnTo>
                <a:lnTo>
                  <a:pt x="2587" y="62"/>
                </a:lnTo>
                <a:lnTo>
                  <a:pt x="2624" y="35"/>
                </a:lnTo>
                <a:lnTo>
                  <a:pt x="2664" y="17"/>
                </a:lnTo>
                <a:lnTo>
                  <a:pt x="2707" y="5"/>
                </a:lnTo>
                <a:lnTo>
                  <a:pt x="2754" y="0"/>
                </a:lnTo>
                <a:close/>
              </a:path>
            </a:pathLst>
          </a:custGeom>
          <a:solidFill>
            <a:schemeClr val="bg1"/>
          </a:solidFill>
          <a:ln w="0">
            <a:noFill/>
            <a:prstDash val="solid"/>
            <a:round/>
            <a:headEnd/>
            <a:tailEnd/>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grpSp>
        <p:nvGrpSpPr>
          <p:cNvPr id="18" name="Group 17">
            <a:extLst>
              <a:ext uri="{FF2B5EF4-FFF2-40B4-BE49-F238E27FC236}">
                <a16:creationId xmlns:a16="http://schemas.microsoft.com/office/drawing/2014/main" id="{FA264099-90CD-7A4B-B9DE-53B49A26D9D8}"/>
              </a:ext>
            </a:extLst>
          </p:cNvPr>
          <p:cNvGrpSpPr/>
          <p:nvPr/>
        </p:nvGrpSpPr>
        <p:grpSpPr>
          <a:xfrm>
            <a:off x="2133600" y="1206456"/>
            <a:ext cx="5430456" cy="985793"/>
            <a:chOff x="1614270" y="3142"/>
            <a:chExt cx="5430456" cy="985793"/>
          </a:xfrm>
        </p:grpSpPr>
        <p:sp>
          <p:nvSpPr>
            <p:cNvPr id="19" name="Pentagon 18">
              <a:extLst>
                <a:ext uri="{FF2B5EF4-FFF2-40B4-BE49-F238E27FC236}">
                  <a16:creationId xmlns:a16="http://schemas.microsoft.com/office/drawing/2014/main" id="{71D4C559-40CB-014C-8B54-BB93B8449168}"/>
                </a:ext>
              </a:extLst>
            </p:cNvPr>
            <p:cNvSpPr/>
            <p:nvPr/>
          </p:nvSpPr>
          <p:spPr>
            <a:xfrm rot="10800000">
              <a:off x="1614270" y="3142"/>
              <a:ext cx="5430456" cy="985793"/>
            </a:xfrm>
            <a:prstGeom prst="homePlate">
              <a:avLst/>
            </a:pr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0" name="Pentagon 4">
              <a:extLst>
                <a:ext uri="{FF2B5EF4-FFF2-40B4-BE49-F238E27FC236}">
                  <a16:creationId xmlns:a16="http://schemas.microsoft.com/office/drawing/2014/main" id="{4C35492B-366D-A449-9578-5CCDA4BA2FFF}"/>
                </a:ext>
              </a:extLst>
            </p:cNvPr>
            <p:cNvSpPr txBox="1"/>
            <p:nvPr/>
          </p:nvSpPr>
          <p:spPr>
            <a:xfrm rot="21600000">
              <a:off x="1860718" y="3142"/>
              <a:ext cx="5184008" cy="98579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34708" tIns="45720" rIns="85344" bIns="45720" numCol="1" spcCol="1270" anchor="ctr" anchorCtr="0">
              <a:noAutofit/>
            </a:bodyPr>
            <a:lstStyle/>
            <a:p>
              <a:pPr marL="0" lvl="0" indent="0" algn="r" defTabSz="533400">
                <a:lnSpc>
                  <a:spcPct val="90000"/>
                </a:lnSpc>
                <a:spcBef>
                  <a:spcPct val="0"/>
                </a:spcBef>
                <a:spcAft>
                  <a:spcPct val="35000"/>
                </a:spcAft>
                <a:buNone/>
              </a:pPr>
              <a:r>
                <a:rPr lang="en-US" sz="1200" b="1" kern="1200" dirty="0">
                  <a:solidFill>
                    <a:schemeClr val="tx1"/>
                  </a:solidFill>
                </a:rPr>
                <a:t>SYSTEM: </a:t>
              </a:r>
              <a:r>
                <a:rPr lang="en-US" sz="1200" b="0" kern="1200" dirty="0">
                  <a:solidFill>
                    <a:schemeClr val="tx1"/>
                  </a:solidFill>
                </a:rPr>
                <a:t>The Department and the Board of Early Education and Care will efficiently and effectively steward public investments in early education and care with utmost integrity, transparency and accountability to the people of Massachusetts.</a:t>
              </a:r>
              <a:endParaRPr lang="en-US" sz="1200" kern="1200" dirty="0">
                <a:solidFill>
                  <a:schemeClr val="tx1"/>
                </a:solidFill>
              </a:endParaRPr>
            </a:p>
          </p:txBody>
        </p:sp>
      </p:grpSp>
      <p:sp>
        <p:nvSpPr>
          <p:cNvPr id="16" name="Oval 15">
            <a:extLst>
              <a:ext uri="{FF2B5EF4-FFF2-40B4-BE49-F238E27FC236}">
                <a16:creationId xmlns:a16="http://schemas.microsoft.com/office/drawing/2014/main" id="{2B19D3E5-B533-8D4D-815E-31C95534A26E}"/>
              </a:ext>
            </a:extLst>
          </p:cNvPr>
          <p:cNvSpPr/>
          <p:nvPr/>
        </p:nvSpPr>
        <p:spPr>
          <a:xfrm>
            <a:off x="1600200" y="1175353"/>
            <a:ext cx="1066800" cy="99059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17" name="Freeform 29">
            <a:extLst>
              <a:ext uri="{FF2B5EF4-FFF2-40B4-BE49-F238E27FC236}">
                <a16:creationId xmlns:a16="http://schemas.microsoft.com/office/drawing/2014/main" id="{ED9B0C7B-E6DB-D84D-B42B-9737A4C27DFA}"/>
              </a:ext>
            </a:extLst>
          </p:cNvPr>
          <p:cNvSpPr>
            <a:spLocks noEditPoints="1"/>
          </p:cNvSpPr>
          <p:nvPr/>
        </p:nvSpPr>
        <p:spPr bwMode="auto">
          <a:xfrm>
            <a:off x="1768696" y="1438992"/>
            <a:ext cx="702859" cy="488575"/>
          </a:xfrm>
          <a:custGeom>
            <a:avLst/>
            <a:gdLst>
              <a:gd name="T0" fmla="*/ 4460 w 5508"/>
              <a:gd name="T1" fmla="*/ 1184 h 4235"/>
              <a:gd name="T2" fmla="*/ 1048 w 5508"/>
              <a:gd name="T3" fmla="*/ 1184 h 4235"/>
              <a:gd name="T4" fmla="*/ 2884 w 5508"/>
              <a:gd name="T5" fmla="*/ 35 h 4235"/>
              <a:gd name="T6" fmla="*/ 2998 w 5508"/>
              <a:gd name="T7" fmla="*/ 169 h 4235"/>
              <a:gd name="T8" fmla="*/ 4608 w 5508"/>
              <a:gd name="T9" fmla="*/ 304 h 4235"/>
              <a:gd name="T10" fmla="*/ 4775 w 5508"/>
              <a:gd name="T11" fmla="*/ 364 h 4235"/>
              <a:gd name="T12" fmla="*/ 4864 w 5508"/>
              <a:gd name="T13" fmla="*/ 516 h 4235"/>
              <a:gd name="T14" fmla="*/ 4832 w 5508"/>
              <a:gd name="T15" fmla="*/ 695 h 4235"/>
              <a:gd name="T16" fmla="*/ 4698 w 5508"/>
              <a:gd name="T17" fmla="*/ 807 h 4235"/>
              <a:gd name="T18" fmla="*/ 5254 w 5508"/>
              <a:gd name="T19" fmla="*/ 1836 h 4235"/>
              <a:gd name="T20" fmla="*/ 5448 w 5508"/>
              <a:gd name="T21" fmla="*/ 1871 h 4235"/>
              <a:gd name="T22" fmla="*/ 5508 w 5508"/>
              <a:gd name="T23" fmla="*/ 1998 h 4235"/>
              <a:gd name="T24" fmla="*/ 5435 w 5508"/>
              <a:gd name="T25" fmla="*/ 2383 h 4235"/>
              <a:gd name="T26" fmla="*/ 5233 w 5508"/>
              <a:gd name="T27" fmla="*/ 2706 h 4235"/>
              <a:gd name="T28" fmla="*/ 4932 w 5508"/>
              <a:gd name="T29" fmla="*/ 2934 h 4235"/>
              <a:gd name="T30" fmla="*/ 4560 w 5508"/>
              <a:gd name="T31" fmla="*/ 3043 h 4235"/>
              <a:gd name="T32" fmla="*/ 4164 w 5508"/>
              <a:gd name="T33" fmla="*/ 3005 h 4235"/>
              <a:gd name="T34" fmla="*/ 3826 w 5508"/>
              <a:gd name="T35" fmla="*/ 2833 h 4235"/>
              <a:gd name="T36" fmla="*/ 3570 w 5508"/>
              <a:gd name="T37" fmla="*/ 2554 h 4235"/>
              <a:gd name="T38" fmla="*/ 3430 w 5508"/>
              <a:gd name="T39" fmla="*/ 2196 h 4235"/>
              <a:gd name="T40" fmla="*/ 3427 w 5508"/>
              <a:gd name="T41" fmla="*/ 1926 h 4235"/>
              <a:gd name="T42" fmla="*/ 3535 w 5508"/>
              <a:gd name="T43" fmla="*/ 1841 h 4235"/>
              <a:gd name="T44" fmla="*/ 3013 w 5508"/>
              <a:gd name="T45" fmla="*/ 822 h 4235"/>
              <a:gd name="T46" fmla="*/ 3704 w 5508"/>
              <a:gd name="T47" fmla="*/ 3681 h 4235"/>
              <a:gd name="T48" fmla="*/ 3851 w 5508"/>
              <a:gd name="T49" fmla="*/ 3804 h 4235"/>
              <a:gd name="T50" fmla="*/ 3886 w 5508"/>
              <a:gd name="T51" fmla="*/ 4000 h 4235"/>
              <a:gd name="T52" fmla="*/ 3787 w 5508"/>
              <a:gd name="T53" fmla="*/ 4169 h 4235"/>
              <a:gd name="T54" fmla="*/ 3604 w 5508"/>
              <a:gd name="T55" fmla="*/ 4235 h 4235"/>
              <a:gd name="T56" fmla="*/ 1761 w 5508"/>
              <a:gd name="T57" fmla="*/ 4197 h 4235"/>
              <a:gd name="T58" fmla="*/ 1636 w 5508"/>
              <a:gd name="T59" fmla="*/ 4050 h 4235"/>
              <a:gd name="T60" fmla="*/ 1636 w 5508"/>
              <a:gd name="T61" fmla="*/ 3850 h 4235"/>
              <a:gd name="T62" fmla="*/ 1761 w 5508"/>
              <a:gd name="T63" fmla="*/ 3701 h 4235"/>
              <a:gd name="T64" fmla="*/ 2495 w 5508"/>
              <a:gd name="T65" fmla="*/ 3663 h 4235"/>
              <a:gd name="T66" fmla="*/ 1936 w 5508"/>
              <a:gd name="T67" fmla="*/ 1836 h 4235"/>
              <a:gd name="T68" fmla="*/ 2061 w 5508"/>
              <a:gd name="T69" fmla="*/ 1896 h 4235"/>
              <a:gd name="T70" fmla="*/ 2093 w 5508"/>
              <a:gd name="T71" fmla="*/ 2099 h 4235"/>
              <a:gd name="T72" fmla="*/ 1985 w 5508"/>
              <a:gd name="T73" fmla="*/ 2472 h 4235"/>
              <a:gd name="T74" fmla="*/ 1756 w 5508"/>
              <a:gd name="T75" fmla="*/ 2772 h 4235"/>
              <a:gd name="T76" fmla="*/ 1434 w 5508"/>
              <a:gd name="T77" fmla="*/ 2973 h 4235"/>
              <a:gd name="T78" fmla="*/ 1048 w 5508"/>
              <a:gd name="T79" fmla="*/ 3046 h 4235"/>
              <a:gd name="T80" fmla="*/ 663 w 5508"/>
              <a:gd name="T81" fmla="*/ 2973 h 4235"/>
              <a:gd name="T82" fmla="*/ 342 w 5508"/>
              <a:gd name="T83" fmla="*/ 2772 h 4235"/>
              <a:gd name="T84" fmla="*/ 113 w 5508"/>
              <a:gd name="T85" fmla="*/ 2472 h 4235"/>
              <a:gd name="T86" fmla="*/ 5 w 5508"/>
              <a:gd name="T87" fmla="*/ 2099 h 4235"/>
              <a:gd name="T88" fmla="*/ 35 w 5508"/>
              <a:gd name="T89" fmla="*/ 1896 h 4235"/>
              <a:gd name="T90" fmla="*/ 162 w 5508"/>
              <a:gd name="T91" fmla="*/ 1836 h 4235"/>
              <a:gd name="T92" fmla="*/ 853 w 5508"/>
              <a:gd name="T93" fmla="*/ 819 h 4235"/>
              <a:gd name="T94" fmla="*/ 701 w 5508"/>
              <a:gd name="T95" fmla="*/ 730 h 4235"/>
              <a:gd name="T96" fmla="*/ 641 w 5508"/>
              <a:gd name="T97" fmla="*/ 563 h 4235"/>
              <a:gd name="T98" fmla="*/ 701 w 5508"/>
              <a:gd name="T99" fmla="*/ 396 h 4235"/>
              <a:gd name="T100" fmla="*/ 853 w 5508"/>
              <a:gd name="T101" fmla="*/ 308 h 4235"/>
              <a:gd name="T102" fmla="*/ 2499 w 5508"/>
              <a:gd name="T103" fmla="*/ 214 h 4235"/>
              <a:gd name="T104" fmla="*/ 2587 w 5508"/>
              <a:gd name="T105" fmla="*/ 62 h 4235"/>
              <a:gd name="T106" fmla="*/ 2754 w 5508"/>
              <a:gd name="T107" fmla="*/ 0 h 4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08" h="4235">
                <a:moveTo>
                  <a:pt x="4460" y="1184"/>
                </a:moveTo>
                <a:lnTo>
                  <a:pt x="4034" y="1836"/>
                </a:lnTo>
                <a:lnTo>
                  <a:pt x="4884" y="1836"/>
                </a:lnTo>
                <a:lnTo>
                  <a:pt x="4460" y="1184"/>
                </a:lnTo>
                <a:close/>
                <a:moveTo>
                  <a:pt x="1048" y="1184"/>
                </a:moveTo>
                <a:lnTo>
                  <a:pt x="624" y="1836"/>
                </a:lnTo>
                <a:lnTo>
                  <a:pt x="1474" y="1836"/>
                </a:lnTo>
                <a:lnTo>
                  <a:pt x="1048" y="1184"/>
                </a:lnTo>
                <a:close/>
                <a:moveTo>
                  <a:pt x="2754" y="0"/>
                </a:moveTo>
                <a:lnTo>
                  <a:pt x="2801" y="5"/>
                </a:lnTo>
                <a:lnTo>
                  <a:pt x="2844" y="17"/>
                </a:lnTo>
                <a:lnTo>
                  <a:pt x="2884" y="35"/>
                </a:lnTo>
                <a:lnTo>
                  <a:pt x="2921" y="62"/>
                </a:lnTo>
                <a:lnTo>
                  <a:pt x="2953" y="92"/>
                </a:lnTo>
                <a:lnTo>
                  <a:pt x="2978" y="129"/>
                </a:lnTo>
                <a:lnTo>
                  <a:pt x="2998" y="169"/>
                </a:lnTo>
                <a:lnTo>
                  <a:pt x="3009" y="214"/>
                </a:lnTo>
                <a:lnTo>
                  <a:pt x="3013" y="261"/>
                </a:lnTo>
                <a:lnTo>
                  <a:pt x="3013" y="304"/>
                </a:lnTo>
                <a:lnTo>
                  <a:pt x="4608" y="304"/>
                </a:lnTo>
                <a:lnTo>
                  <a:pt x="4655" y="308"/>
                </a:lnTo>
                <a:lnTo>
                  <a:pt x="4698" y="321"/>
                </a:lnTo>
                <a:lnTo>
                  <a:pt x="4739" y="339"/>
                </a:lnTo>
                <a:lnTo>
                  <a:pt x="4775" y="364"/>
                </a:lnTo>
                <a:lnTo>
                  <a:pt x="4807" y="396"/>
                </a:lnTo>
                <a:lnTo>
                  <a:pt x="4832" y="433"/>
                </a:lnTo>
                <a:lnTo>
                  <a:pt x="4850" y="473"/>
                </a:lnTo>
                <a:lnTo>
                  <a:pt x="4864" y="516"/>
                </a:lnTo>
                <a:lnTo>
                  <a:pt x="4867" y="563"/>
                </a:lnTo>
                <a:lnTo>
                  <a:pt x="4864" y="610"/>
                </a:lnTo>
                <a:lnTo>
                  <a:pt x="4850" y="653"/>
                </a:lnTo>
                <a:lnTo>
                  <a:pt x="4832" y="695"/>
                </a:lnTo>
                <a:lnTo>
                  <a:pt x="4807" y="730"/>
                </a:lnTo>
                <a:lnTo>
                  <a:pt x="4775" y="762"/>
                </a:lnTo>
                <a:lnTo>
                  <a:pt x="4739" y="787"/>
                </a:lnTo>
                <a:lnTo>
                  <a:pt x="4698" y="807"/>
                </a:lnTo>
                <a:lnTo>
                  <a:pt x="4655" y="819"/>
                </a:lnTo>
                <a:lnTo>
                  <a:pt x="4608" y="822"/>
                </a:lnTo>
                <a:lnTo>
                  <a:pt x="4595" y="822"/>
                </a:lnTo>
                <a:lnTo>
                  <a:pt x="5254" y="1836"/>
                </a:lnTo>
                <a:lnTo>
                  <a:pt x="5346" y="1836"/>
                </a:lnTo>
                <a:lnTo>
                  <a:pt x="5383" y="1841"/>
                </a:lnTo>
                <a:lnTo>
                  <a:pt x="5418" y="1852"/>
                </a:lnTo>
                <a:lnTo>
                  <a:pt x="5448" y="1871"/>
                </a:lnTo>
                <a:lnTo>
                  <a:pt x="5473" y="1896"/>
                </a:lnTo>
                <a:lnTo>
                  <a:pt x="5491" y="1926"/>
                </a:lnTo>
                <a:lnTo>
                  <a:pt x="5503" y="1961"/>
                </a:lnTo>
                <a:lnTo>
                  <a:pt x="5508" y="1998"/>
                </a:lnTo>
                <a:lnTo>
                  <a:pt x="5503" y="2099"/>
                </a:lnTo>
                <a:lnTo>
                  <a:pt x="5490" y="2196"/>
                </a:lnTo>
                <a:lnTo>
                  <a:pt x="5466" y="2291"/>
                </a:lnTo>
                <a:lnTo>
                  <a:pt x="5435" y="2383"/>
                </a:lnTo>
                <a:lnTo>
                  <a:pt x="5395" y="2472"/>
                </a:lnTo>
                <a:lnTo>
                  <a:pt x="5348" y="2554"/>
                </a:lnTo>
                <a:lnTo>
                  <a:pt x="5294" y="2632"/>
                </a:lnTo>
                <a:lnTo>
                  <a:pt x="5233" y="2706"/>
                </a:lnTo>
                <a:lnTo>
                  <a:pt x="5166" y="2772"/>
                </a:lnTo>
                <a:lnTo>
                  <a:pt x="5094" y="2833"/>
                </a:lnTo>
                <a:lnTo>
                  <a:pt x="5016" y="2888"/>
                </a:lnTo>
                <a:lnTo>
                  <a:pt x="4932" y="2934"/>
                </a:lnTo>
                <a:lnTo>
                  <a:pt x="4845" y="2973"/>
                </a:lnTo>
                <a:lnTo>
                  <a:pt x="4754" y="3005"/>
                </a:lnTo>
                <a:lnTo>
                  <a:pt x="4658" y="3028"/>
                </a:lnTo>
                <a:lnTo>
                  <a:pt x="4560" y="3043"/>
                </a:lnTo>
                <a:lnTo>
                  <a:pt x="4460" y="3046"/>
                </a:lnTo>
                <a:lnTo>
                  <a:pt x="4358" y="3043"/>
                </a:lnTo>
                <a:lnTo>
                  <a:pt x="4260" y="3028"/>
                </a:lnTo>
                <a:lnTo>
                  <a:pt x="4164" y="3005"/>
                </a:lnTo>
                <a:lnTo>
                  <a:pt x="4074" y="2973"/>
                </a:lnTo>
                <a:lnTo>
                  <a:pt x="3986" y="2934"/>
                </a:lnTo>
                <a:lnTo>
                  <a:pt x="3904" y="2888"/>
                </a:lnTo>
                <a:lnTo>
                  <a:pt x="3826" y="2833"/>
                </a:lnTo>
                <a:lnTo>
                  <a:pt x="3752" y="2772"/>
                </a:lnTo>
                <a:lnTo>
                  <a:pt x="3685" y="2706"/>
                </a:lnTo>
                <a:lnTo>
                  <a:pt x="3625" y="2632"/>
                </a:lnTo>
                <a:lnTo>
                  <a:pt x="3570" y="2554"/>
                </a:lnTo>
                <a:lnTo>
                  <a:pt x="3523" y="2472"/>
                </a:lnTo>
                <a:lnTo>
                  <a:pt x="3483" y="2383"/>
                </a:lnTo>
                <a:lnTo>
                  <a:pt x="3452" y="2291"/>
                </a:lnTo>
                <a:lnTo>
                  <a:pt x="3430" y="2196"/>
                </a:lnTo>
                <a:lnTo>
                  <a:pt x="3415" y="2099"/>
                </a:lnTo>
                <a:lnTo>
                  <a:pt x="3410" y="1998"/>
                </a:lnTo>
                <a:lnTo>
                  <a:pt x="3415" y="1961"/>
                </a:lnTo>
                <a:lnTo>
                  <a:pt x="3427" y="1926"/>
                </a:lnTo>
                <a:lnTo>
                  <a:pt x="3447" y="1896"/>
                </a:lnTo>
                <a:lnTo>
                  <a:pt x="3472" y="1871"/>
                </a:lnTo>
                <a:lnTo>
                  <a:pt x="3502" y="1852"/>
                </a:lnTo>
                <a:lnTo>
                  <a:pt x="3535" y="1841"/>
                </a:lnTo>
                <a:lnTo>
                  <a:pt x="3572" y="1836"/>
                </a:lnTo>
                <a:lnTo>
                  <a:pt x="3665" y="1836"/>
                </a:lnTo>
                <a:lnTo>
                  <a:pt x="4325" y="822"/>
                </a:lnTo>
                <a:lnTo>
                  <a:pt x="3013" y="822"/>
                </a:lnTo>
                <a:lnTo>
                  <a:pt x="3013" y="3663"/>
                </a:lnTo>
                <a:lnTo>
                  <a:pt x="3604" y="3663"/>
                </a:lnTo>
                <a:lnTo>
                  <a:pt x="3655" y="3668"/>
                </a:lnTo>
                <a:lnTo>
                  <a:pt x="3704" y="3681"/>
                </a:lnTo>
                <a:lnTo>
                  <a:pt x="3747" y="3701"/>
                </a:lnTo>
                <a:lnTo>
                  <a:pt x="3787" y="3729"/>
                </a:lnTo>
                <a:lnTo>
                  <a:pt x="3822" y="3764"/>
                </a:lnTo>
                <a:lnTo>
                  <a:pt x="3851" y="3804"/>
                </a:lnTo>
                <a:lnTo>
                  <a:pt x="3872" y="3850"/>
                </a:lnTo>
                <a:lnTo>
                  <a:pt x="3886" y="3898"/>
                </a:lnTo>
                <a:lnTo>
                  <a:pt x="3889" y="3950"/>
                </a:lnTo>
                <a:lnTo>
                  <a:pt x="3886" y="4000"/>
                </a:lnTo>
                <a:lnTo>
                  <a:pt x="3872" y="4050"/>
                </a:lnTo>
                <a:lnTo>
                  <a:pt x="3851" y="4093"/>
                </a:lnTo>
                <a:lnTo>
                  <a:pt x="3822" y="4133"/>
                </a:lnTo>
                <a:lnTo>
                  <a:pt x="3787" y="4169"/>
                </a:lnTo>
                <a:lnTo>
                  <a:pt x="3747" y="4197"/>
                </a:lnTo>
                <a:lnTo>
                  <a:pt x="3704" y="4219"/>
                </a:lnTo>
                <a:lnTo>
                  <a:pt x="3655" y="4232"/>
                </a:lnTo>
                <a:lnTo>
                  <a:pt x="3604" y="4235"/>
                </a:lnTo>
                <a:lnTo>
                  <a:pt x="1904" y="4235"/>
                </a:lnTo>
                <a:lnTo>
                  <a:pt x="1853" y="4232"/>
                </a:lnTo>
                <a:lnTo>
                  <a:pt x="1804" y="4219"/>
                </a:lnTo>
                <a:lnTo>
                  <a:pt x="1761" y="4197"/>
                </a:lnTo>
                <a:lnTo>
                  <a:pt x="1721" y="4169"/>
                </a:lnTo>
                <a:lnTo>
                  <a:pt x="1686" y="4133"/>
                </a:lnTo>
                <a:lnTo>
                  <a:pt x="1657" y="4093"/>
                </a:lnTo>
                <a:lnTo>
                  <a:pt x="1636" y="4050"/>
                </a:lnTo>
                <a:lnTo>
                  <a:pt x="1622" y="4000"/>
                </a:lnTo>
                <a:lnTo>
                  <a:pt x="1619" y="3950"/>
                </a:lnTo>
                <a:lnTo>
                  <a:pt x="1622" y="3898"/>
                </a:lnTo>
                <a:lnTo>
                  <a:pt x="1636" y="3850"/>
                </a:lnTo>
                <a:lnTo>
                  <a:pt x="1657" y="3804"/>
                </a:lnTo>
                <a:lnTo>
                  <a:pt x="1686" y="3764"/>
                </a:lnTo>
                <a:lnTo>
                  <a:pt x="1721" y="3729"/>
                </a:lnTo>
                <a:lnTo>
                  <a:pt x="1761" y="3701"/>
                </a:lnTo>
                <a:lnTo>
                  <a:pt x="1804" y="3681"/>
                </a:lnTo>
                <a:lnTo>
                  <a:pt x="1853" y="3668"/>
                </a:lnTo>
                <a:lnTo>
                  <a:pt x="1904" y="3663"/>
                </a:lnTo>
                <a:lnTo>
                  <a:pt x="2495" y="3663"/>
                </a:lnTo>
                <a:lnTo>
                  <a:pt x="2495" y="822"/>
                </a:lnTo>
                <a:lnTo>
                  <a:pt x="1183" y="822"/>
                </a:lnTo>
                <a:lnTo>
                  <a:pt x="1843" y="1836"/>
                </a:lnTo>
                <a:lnTo>
                  <a:pt x="1936" y="1836"/>
                </a:lnTo>
                <a:lnTo>
                  <a:pt x="1973" y="1841"/>
                </a:lnTo>
                <a:lnTo>
                  <a:pt x="2006" y="1852"/>
                </a:lnTo>
                <a:lnTo>
                  <a:pt x="2036" y="1871"/>
                </a:lnTo>
                <a:lnTo>
                  <a:pt x="2061" y="1896"/>
                </a:lnTo>
                <a:lnTo>
                  <a:pt x="2081" y="1926"/>
                </a:lnTo>
                <a:lnTo>
                  <a:pt x="2093" y="1961"/>
                </a:lnTo>
                <a:lnTo>
                  <a:pt x="2098" y="1998"/>
                </a:lnTo>
                <a:lnTo>
                  <a:pt x="2093" y="2099"/>
                </a:lnTo>
                <a:lnTo>
                  <a:pt x="2078" y="2196"/>
                </a:lnTo>
                <a:lnTo>
                  <a:pt x="2056" y="2291"/>
                </a:lnTo>
                <a:lnTo>
                  <a:pt x="2025" y="2383"/>
                </a:lnTo>
                <a:lnTo>
                  <a:pt x="1985" y="2472"/>
                </a:lnTo>
                <a:lnTo>
                  <a:pt x="1938" y="2554"/>
                </a:lnTo>
                <a:lnTo>
                  <a:pt x="1883" y="2632"/>
                </a:lnTo>
                <a:lnTo>
                  <a:pt x="1823" y="2706"/>
                </a:lnTo>
                <a:lnTo>
                  <a:pt x="1756" y="2772"/>
                </a:lnTo>
                <a:lnTo>
                  <a:pt x="1682" y="2833"/>
                </a:lnTo>
                <a:lnTo>
                  <a:pt x="1604" y="2888"/>
                </a:lnTo>
                <a:lnTo>
                  <a:pt x="1522" y="2934"/>
                </a:lnTo>
                <a:lnTo>
                  <a:pt x="1434" y="2973"/>
                </a:lnTo>
                <a:lnTo>
                  <a:pt x="1344" y="3005"/>
                </a:lnTo>
                <a:lnTo>
                  <a:pt x="1248" y="3028"/>
                </a:lnTo>
                <a:lnTo>
                  <a:pt x="1150" y="3043"/>
                </a:lnTo>
                <a:lnTo>
                  <a:pt x="1048" y="3046"/>
                </a:lnTo>
                <a:lnTo>
                  <a:pt x="948" y="3043"/>
                </a:lnTo>
                <a:lnTo>
                  <a:pt x="850" y="3028"/>
                </a:lnTo>
                <a:lnTo>
                  <a:pt x="754" y="3005"/>
                </a:lnTo>
                <a:lnTo>
                  <a:pt x="663" y="2973"/>
                </a:lnTo>
                <a:lnTo>
                  <a:pt x="576" y="2934"/>
                </a:lnTo>
                <a:lnTo>
                  <a:pt x="492" y="2888"/>
                </a:lnTo>
                <a:lnTo>
                  <a:pt x="414" y="2833"/>
                </a:lnTo>
                <a:lnTo>
                  <a:pt x="342" y="2772"/>
                </a:lnTo>
                <a:lnTo>
                  <a:pt x="275" y="2706"/>
                </a:lnTo>
                <a:lnTo>
                  <a:pt x="214" y="2632"/>
                </a:lnTo>
                <a:lnTo>
                  <a:pt x="160" y="2554"/>
                </a:lnTo>
                <a:lnTo>
                  <a:pt x="113" y="2472"/>
                </a:lnTo>
                <a:lnTo>
                  <a:pt x="73" y="2383"/>
                </a:lnTo>
                <a:lnTo>
                  <a:pt x="42" y="2291"/>
                </a:lnTo>
                <a:lnTo>
                  <a:pt x="18" y="2196"/>
                </a:lnTo>
                <a:lnTo>
                  <a:pt x="5" y="2099"/>
                </a:lnTo>
                <a:lnTo>
                  <a:pt x="0" y="1998"/>
                </a:lnTo>
                <a:lnTo>
                  <a:pt x="5" y="1961"/>
                </a:lnTo>
                <a:lnTo>
                  <a:pt x="17" y="1926"/>
                </a:lnTo>
                <a:lnTo>
                  <a:pt x="35" y="1896"/>
                </a:lnTo>
                <a:lnTo>
                  <a:pt x="60" y="1871"/>
                </a:lnTo>
                <a:lnTo>
                  <a:pt x="90" y="1852"/>
                </a:lnTo>
                <a:lnTo>
                  <a:pt x="125" y="1841"/>
                </a:lnTo>
                <a:lnTo>
                  <a:pt x="162" y="1836"/>
                </a:lnTo>
                <a:lnTo>
                  <a:pt x="254" y="1836"/>
                </a:lnTo>
                <a:lnTo>
                  <a:pt x="913" y="822"/>
                </a:lnTo>
                <a:lnTo>
                  <a:pt x="900" y="822"/>
                </a:lnTo>
                <a:lnTo>
                  <a:pt x="853" y="819"/>
                </a:lnTo>
                <a:lnTo>
                  <a:pt x="810" y="807"/>
                </a:lnTo>
                <a:lnTo>
                  <a:pt x="769" y="787"/>
                </a:lnTo>
                <a:lnTo>
                  <a:pt x="733" y="762"/>
                </a:lnTo>
                <a:lnTo>
                  <a:pt x="701" y="730"/>
                </a:lnTo>
                <a:lnTo>
                  <a:pt x="676" y="695"/>
                </a:lnTo>
                <a:lnTo>
                  <a:pt x="658" y="653"/>
                </a:lnTo>
                <a:lnTo>
                  <a:pt x="644" y="610"/>
                </a:lnTo>
                <a:lnTo>
                  <a:pt x="641" y="563"/>
                </a:lnTo>
                <a:lnTo>
                  <a:pt x="644" y="516"/>
                </a:lnTo>
                <a:lnTo>
                  <a:pt x="658" y="473"/>
                </a:lnTo>
                <a:lnTo>
                  <a:pt x="676" y="433"/>
                </a:lnTo>
                <a:lnTo>
                  <a:pt x="701" y="396"/>
                </a:lnTo>
                <a:lnTo>
                  <a:pt x="733" y="364"/>
                </a:lnTo>
                <a:lnTo>
                  <a:pt x="769" y="339"/>
                </a:lnTo>
                <a:lnTo>
                  <a:pt x="810" y="321"/>
                </a:lnTo>
                <a:lnTo>
                  <a:pt x="853" y="308"/>
                </a:lnTo>
                <a:lnTo>
                  <a:pt x="900" y="304"/>
                </a:lnTo>
                <a:lnTo>
                  <a:pt x="2495" y="304"/>
                </a:lnTo>
                <a:lnTo>
                  <a:pt x="2495" y="261"/>
                </a:lnTo>
                <a:lnTo>
                  <a:pt x="2499" y="214"/>
                </a:lnTo>
                <a:lnTo>
                  <a:pt x="2510" y="169"/>
                </a:lnTo>
                <a:lnTo>
                  <a:pt x="2530" y="129"/>
                </a:lnTo>
                <a:lnTo>
                  <a:pt x="2555" y="92"/>
                </a:lnTo>
                <a:lnTo>
                  <a:pt x="2587" y="62"/>
                </a:lnTo>
                <a:lnTo>
                  <a:pt x="2624" y="35"/>
                </a:lnTo>
                <a:lnTo>
                  <a:pt x="2664" y="17"/>
                </a:lnTo>
                <a:lnTo>
                  <a:pt x="2707" y="5"/>
                </a:lnTo>
                <a:lnTo>
                  <a:pt x="2754" y="0"/>
                </a:lnTo>
                <a:close/>
              </a:path>
            </a:pathLst>
          </a:custGeom>
          <a:solidFill>
            <a:schemeClr val="bg1"/>
          </a:solidFill>
          <a:ln w="0">
            <a:noFill/>
            <a:prstDash val="solid"/>
            <a:round/>
            <a:headEnd/>
            <a:tailEnd/>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graphicFrame>
        <p:nvGraphicFramePr>
          <p:cNvPr id="9" name="Content Placeholder 8">
            <a:extLst>
              <a:ext uri="{FF2B5EF4-FFF2-40B4-BE49-F238E27FC236}">
                <a16:creationId xmlns:a16="http://schemas.microsoft.com/office/drawing/2014/main" id="{44D878E3-F22E-6C43-8617-98D22DD54A07}"/>
              </a:ext>
            </a:extLst>
          </p:cNvPr>
          <p:cNvGraphicFramePr>
            <a:graphicFrameLocks noGrp="1"/>
          </p:cNvGraphicFramePr>
          <p:nvPr>
            <p:ph idx="1"/>
            <p:extLst>
              <p:ext uri="{D42A27DB-BD31-4B8C-83A1-F6EECF244321}">
                <p14:modId xmlns:p14="http://schemas.microsoft.com/office/powerpoint/2010/main" val="1227901754"/>
              </p:ext>
            </p:extLst>
          </p:nvPr>
        </p:nvGraphicFramePr>
        <p:xfrm>
          <a:off x="457200" y="3152670"/>
          <a:ext cx="8342152" cy="3002280"/>
        </p:xfrm>
        <a:graphic>
          <a:graphicData uri="http://schemas.openxmlformats.org/drawingml/2006/table">
            <a:tbl>
              <a:tblPr firstRow="1" bandRow="1">
                <a:tableStyleId>{5C22544A-7EE6-4342-B048-85BDC9FD1C3A}</a:tableStyleId>
              </a:tblPr>
              <a:tblGrid>
                <a:gridCol w="2243938">
                  <a:extLst>
                    <a:ext uri="{9D8B030D-6E8A-4147-A177-3AD203B41FA5}">
                      <a16:colId xmlns:a16="http://schemas.microsoft.com/office/drawing/2014/main" val="2719730952"/>
                    </a:ext>
                  </a:extLst>
                </a:gridCol>
                <a:gridCol w="6098214">
                  <a:extLst>
                    <a:ext uri="{9D8B030D-6E8A-4147-A177-3AD203B41FA5}">
                      <a16:colId xmlns:a16="http://schemas.microsoft.com/office/drawing/2014/main" val="886920775"/>
                    </a:ext>
                  </a:extLst>
                </a:gridCol>
              </a:tblGrid>
              <a:tr h="370840">
                <a:tc>
                  <a:txBody>
                    <a:bodyPr/>
                    <a:lstStyle/>
                    <a:p>
                      <a:r>
                        <a:rPr lang="en-US" sz="1200" dirty="0">
                          <a:solidFill>
                            <a:schemeClr val="tx1"/>
                          </a:solidFill>
                        </a:rPr>
                        <a:t>Opportunities</a:t>
                      </a:r>
                    </a:p>
                  </a:txBody>
                  <a:tcPr>
                    <a:solidFill>
                      <a:schemeClr val="accent6"/>
                    </a:solidFill>
                  </a:tcPr>
                </a:tc>
                <a:tc>
                  <a:txBody>
                    <a:bodyPr/>
                    <a:lstStyle/>
                    <a:p>
                      <a:r>
                        <a:rPr lang="en-US" sz="1200" dirty="0">
                          <a:solidFill>
                            <a:schemeClr val="tx1"/>
                          </a:solidFill>
                        </a:rPr>
                        <a:t>Strategies</a:t>
                      </a:r>
                    </a:p>
                  </a:txBody>
                  <a:tcPr>
                    <a:solidFill>
                      <a:schemeClr val="accent6"/>
                    </a:solidFill>
                  </a:tcPr>
                </a:tc>
                <a:extLst>
                  <a:ext uri="{0D108BD9-81ED-4DB2-BD59-A6C34878D82A}">
                    <a16:rowId xmlns:a16="http://schemas.microsoft.com/office/drawing/2014/main" val="14295709"/>
                  </a:ext>
                </a:extLst>
              </a:tr>
              <a:tr h="0">
                <a:tc>
                  <a:txBody>
                    <a:bodyPr/>
                    <a:lstStyle/>
                    <a:p>
                      <a:pPr rtl="0" fontAlgn="t">
                        <a:spcBef>
                          <a:spcPts val="0"/>
                        </a:spcBef>
                        <a:spcAft>
                          <a:spcPts val="0"/>
                        </a:spcAft>
                      </a:pPr>
                      <a:r>
                        <a:rPr lang="en-US" sz="1200" b="0" i="0" u="none" strike="noStrike" dirty="0">
                          <a:solidFill>
                            <a:srgbClr val="000000"/>
                          </a:solidFill>
                          <a:effectLst/>
                          <a:latin typeface="Verdana" panose="020B0604030504040204" pitchFamily="34" charset="0"/>
                        </a:rPr>
                        <a:t>Families are better able to identify and afford high quality education and care </a:t>
                      </a:r>
                      <a:endParaRPr lang="en-US" sz="1200" b="0" dirty="0">
                        <a:effectLst/>
                      </a:endParaRPr>
                    </a:p>
                  </a:txBody>
                  <a:tcPr marL="63500" marR="63500" marT="63500" marB="63500"/>
                </a:tc>
                <a:tc>
                  <a:txBody>
                    <a:bodyPr/>
                    <a:lstStyle/>
                    <a:p>
                      <a:pPr rtl="0" fontAlgn="t">
                        <a:spcBef>
                          <a:spcPts val="0"/>
                        </a:spcBef>
                        <a:spcAft>
                          <a:spcPts val="0"/>
                        </a:spcAft>
                      </a:pPr>
                      <a:r>
                        <a:rPr lang="en-US" sz="1200" b="0" i="0" u="sng" dirty="0">
                          <a:solidFill>
                            <a:srgbClr val="000000"/>
                          </a:solidFill>
                          <a:effectLst/>
                          <a:latin typeface="Verdana" panose="020B0604030504040204" pitchFamily="34" charset="0"/>
                        </a:rPr>
                        <a:t>Grow the investment:</a:t>
                      </a:r>
                      <a:r>
                        <a:rPr lang="en-US" sz="1200" b="0" i="0" u="none" strike="noStrike" dirty="0">
                          <a:solidFill>
                            <a:srgbClr val="000000"/>
                          </a:solidFill>
                          <a:effectLst/>
                          <a:latin typeface="Verdana" panose="020B0604030504040204" pitchFamily="34" charset="0"/>
                        </a:rPr>
                        <a:t> increase resources dedicated to supporting working families to access quality care.</a:t>
                      </a:r>
                      <a:endParaRPr lang="en-US" sz="1200" dirty="0">
                        <a:effectLst/>
                      </a:endParaRPr>
                    </a:p>
                    <a:p>
                      <a:pPr rtl="0" fontAlgn="t">
                        <a:spcBef>
                          <a:spcPts val="0"/>
                        </a:spcBef>
                        <a:spcAft>
                          <a:spcPts val="0"/>
                        </a:spcAft>
                      </a:pPr>
                      <a:r>
                        <a:rPr lang="en-US" sz="1200" dirty="0">
                          <a:effectLst/>
                        </a:rPr>
                        <a:t/>
                      </a:r>
                      <a:br>
                        <a:rPr lang="en-US" sz="1200" dirty="0">
                          <a:effectLst/>
                        </a:rPr>
                      </a:br>
                      <a:r>
                        <a:rPr lang="en-US" sz="1200" b="0" i="0" u="sng" dirty="0">
                          <a:solidFill>
                            <a:srgbClr val="000000"/>
                          </a:solidFill>
                          <a:effectLst/>
                          <a:latin typeface="Verdana" panose="020B0604030504040204" pitchFamily="34" charset="0"/>
                        </a:rPr>
                        <a:t>Process improvements:</a:t>
                      </a:r>
                      <a:r>
                        <a:rPr lang="en-US" sz="1200" b="0" i="0" u="none" strike="noStrike" dirty="0">
                          <a:solidFill>
                            <a:srgbClr val="000000"/>
                          </a:solidFill>
                          <a:effectLst/>
                          <a:latin typeface="Verdana" panose="020B0604030504040204" pitchFamily="34" charset="0"/>
                        </a:rPr>
                        <a:t> Increase responsiveness and flexibility within EEC waitlist, appeal, and subsidy processes.</a:t>
                      </a:r>
                      <a:endParaRPr lang="en-US" sz="1200" dirty="0">
                        <a:effectLst/>
                      </a:endParaRPr>
                    </a:p>
                    <a:p>
                      <a:pPr rtl="0" fontAlgn="t">
                        <a:spcBef>
                          <a:spcPts val="0"/>
                        </a:spcBef>
                        <a:spcAft>
                          <a:spcPts val="0"/>
                        </a:spcAft>
                      </a:pPr>
                      <a:r>
                        <a:rPr lang="en-US" sz="1200" dirty="0">
                          <a:effectLst/>
                        </a:rPr>
                        <a:t/>
                      </a:r>
                      <a:br>
                        <a:rPr lang="en-US" sz="1200" dirty="0">
                          <a:effectLst/>
                        </a:rPr>
                      </a:br>
                      <a:r>
                        <a:rPr lang="en-US" sz="1200" b="0" i="0" u="sng" dirty="0">
                          <a:solidFill>
                            <a:srgbClr val="000000"/>
                          </a:solidFill>
                          <a:effectLst/>
                          <a:latin typeface="Verdana" panose="020B0604030504040204" pitchFamily="34" charset="0"/>
                        </a:rPr>
                        <a:t>Family engagement:</a:t>
                      </a:r>
                      <a:r>
                        <a:rPr lang="en-US" sz="1200" b="0" i="0" u="none" strike="noStrike" dirty="0">
                          <a:solidFill>
                            <a:srgbClr val="000000"/>
                          </a:solidFill>
                          <a:effectLst/>
                          <a:latin typeface="Verdana" panose="020B0604030504040204" pitchFamily="34" charset="0"/>
                        </a:rPr>
                        <a:t> support communities to engage families in evidence-based programs and quality early education and care.  </a:t>
                      </a:r>
                      <a:endParaRPr lang="en-US" sz="1200" dirty="0">
                        <a:effectLst/>
                      </a:endParaRPr>
                    </a:p>
                  </a:txBody>
                  <a:tcPr marL="63500" marR="63500" marT="63500" marB="63500"/>
                </a:tc>
                <a:extLst>
                  <a:ext uri="{0D108BD9-81ED-4DB2-BD59-A6C34878D82A}">
                    <a16:rowId xmlns:a16="http://schemas.microsoft.com/office/drawing/2014/main" val="838445256"/>
                  </a:ext>
                </a:extLst>
              </a:tr>
              <a:tr h="370840">
                <a:tc>
                  <a:txBody>
                    <a:bodyPr/>
                    <a:lstStyle/>
                    <a:p>
                      <a:pPr rtl="0" fontAlgn="t">
                        <a:spcBef>
                          <a:spcPts val="0"/>
                        </a:spcBef>
                        <a:spcAft>
                          <a:spcPts val="0"/>
                        </a:spcAft>
                      </a:pPr>
                      <a:r>
                        <a:rPr lang="en-US" sz="1200" b="0" i="0" u="none" strike="noStrike">
                          <a:solidFill>
                            <a:srgbClr val="000000"/>
                          </a:solidFill>
                          <a:effectLst/>
                          <a:latin typeface="Verdana" panose="020B0604030504040204" pitchFamily="34" charset="0"/>
                        </a:rPr>
                        <a:t>Children are on track to third grade through key transitions in their early learning years</a:t>
                      </a:r>
                      <a:endParaRPr lang="en-US" sz="1200">
                        <a:effectLst/>
                      </a:endParaRPr>
                    </a:p>
                  </a:txBody>
                  <a:tcPr marL="63500" marR="63500" marT="63500" marB="63500"/>
                </a:tc>
                <a:tc>
                  <a:txBody>
                    <a:bodyPr/>
                    <a:lstStyle/>
                    <a:p>
                      <a:pPr rtl="0" fontAlgn="t">
                        <a:spcBef>
                          <a:spcPts val="0"/>
                        </a:spcBef>
                        <a:spcAft>
                          <a:spcPts val="0"/>
                        </a:spcAft>
                      </a:pPr>
                      <a:r>
                        <a:rPr lang="en-US" sz="1200" b="0" i="0" u="sng" dirty="0">
                          <a:solidFill>
                            <a:srgbClr val="000000"/>
                          </a:solidFill>
                          <a:effectLst/>
                          <a:latin typeface="Verdana" panose="020B0604030504040204" pitchFamily="34" charset="0"/>
                        </a:rPr>
                        <a:t>On Track Measures</a:t>
                      </a:r>
                      <a:r>
                        <a:rPr lang="en-US" sz="1200" b="0" i="0" u="none" strike="noStrike" dirty="0">
                          <a:solidFill>
                            <a:srgbClr val="000000"/>
                          </a:solidFill>
                          <a:effectLst/>
                          <a:latin typeface="Verdana" panose="020B0604030504040204" pitchFamily="34" charset="0"/>
                        </a:rPr>
                        <a:t>: create ‘on track’ to third grade indicators integrated across systems and aligned to expectations in QRIS 2.0.</a:t>
                      </a:r>
                      <a:endParaRPr lang="en-US" sz="1200" dirty="0">
                        <a:effectLst/>
                      </a:endParaRPr>
                    </a:p>
                    <a:p>
                      <a:pPr rtl="0" fontAlgn="t">
                        <a:spcBef>
                          <a:spcPts val="0"/>
                        </a:spcBef>
                        <a:spcAft>
                          <a:spcPts val="0"/>
                        </a:spcAft>
                      </a:pPr>
                      <a:r>
                        <a:rPr lang="en-US" sz="1200" dirty="0">
                          <a:effectLst/>
                        </a:rPr>
                        <a:t/>
                      </a:r>
                      <a:br>
                        <a:rPr lang="en-US" sz="1200" dirty="0">
                          <a:effectLst/>
                        </a:rPr>
                      </a:br>
                      <a:r>
                        <a:rPr lang="en-US" sz="1200" b="0" i="0" u="sng" dirty="0">
                          <a:solidFill>
                            <a:srgbClr val="000000"/>
                          </a:solidFill>
                          <a:effectLst/>
                          <a:latin typeface="Verdana" panose="020B0604030504040204" pitchFamily="34" charset="0"/>
                        </a:rPr>
                        <a:t>Supports for Programs</a:t>
                      </a:r>
                      <a:r>
                        <a:rPr lang="en-US" sz="1200" b="0" i="0" u="none" strike="noStrike" dirty="0">
                          <a:solidFill>
                            <a:srgbClr val="000000"/>
                          </a:solidFill>
                          <a:effectLst/>
                          <a:latin typeface="Verdana" panose="020B0604030504040204" pitchFamily="34" charset="0"/>
                        </a:rPr>
                        <a:t>:  Align tools, coaching, and professional development for programs to the needs of children and families.  </a:t>
                      </a:r>
                      <a:endParaRPr lang="en-US" sz="1200" dirty="0">
                        <a:effectLst/>
                      </a:endParaRPr>
                    </a:p>
                  </a:txBody>
                  <a:tcPr marL="114300" marR="114300" marT="63500" marB="63500"/>
                </a:tc>
                <a:extLst>
                  <a:ext uri="{0D108BD9-81ED-4DB2-BD59-A6C34878D82A}">
                    <a16:rowId xmlns:a16="http://schemas.microsoft.com/office/drawing/2014/main" val="1722075356"/>
                  </a:ext>
                </a:extLst>
              </a:tr>
            </a:tbl>
          </a:graphicData>
        </a:graphic>
      </p:graphicFrame>
      <p:grpSp>
        <p:nvGrpSpPr>
          <p:cNvPr id="12" name="Group 11">
            <a:extLst>
              <a:ext uri="{FF2B5EF4-FFF2-40B4-BE49-F238E27FC236}">
                <a16:creationId xmlns:a16="http://schemas.microsoft.com/office/drawing/2014/main" id="{AB08735C-FFDC-C843-9751-BCE2CCC4BF43}"/>
              </a:ext>
            </a:extLst>
          </p:cNvPr>
          <p:cNvGrpSpPr/>
          <p:nvPr/>
        </p:nvGrpSpPr>
        <p:grpSpPr>
          <a:xfrm>
            <a:off x="2133600" y="1206456"/>
            <a:ext cx="5430456" cy="985793"/>
            <a:chOff x="1614270" y="3843322"/>
            <a:chExt cx="5430456" cy="985793"/>
          </a:xfrm>
        </p:grpSpPr>
        <p:sp>
          <p:nvSpPr>
            <p:cNvPr id="13" name="Pentagon 12">
              <a:extLst>
                <a:ext uri="{FF2B5EF4-FFF2-40B4-BE49-F238E27FC236}">
                  <a16:creationId xmlns:a16="http://schemas.microsoft.com/office/drawing/2014/main" id="{AA5014B7-5260-CC44-A03D-1EF9717BA6B9}"/>
                </a:ext>
              </a:extLst>
            </p:cNvPr>
            <p:cNvSpPr/>
            <p:nvPr/>
          </p:nvSpPr>
          <p:spPr>
            <a:xfrm rot="10800000">
              <a:off x="1614270" y="3843322"/>
              <a:ext cx="5430456" cy="985793"/>
            </a:xfrm>
            <a:prstGeom prst="homePlate">
              <a:avLst/>
            </a:pr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4" name="Pentagon 4">
              <a:extLst>
                <a:ext uri="{FF2B5EF4-FFF2-40B4-BE49-F238E27FC236}">
                  <a16:creationId xmlns:a16="http://schemas.microsoft.com/office/drawing/2014/main" id="{F6CE024E-1B80-314A-AC78-ACC01DE689C5}"/>
                </a:ext>
              </a:extLst>
            </p:cNvPr>
            <p:cNvSpPr txBox="1"/>
            <p:nvPr/>
          </p:nvSpPr>
          <p:spPr>
            <a:xfrm rot="21600000">
              <a:off x="1860718" y="3843322"/>
              <a:ext cx="5184008" cy="98579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34708" tIns="45720" rIns="85344" bIns="45720" numCol="1" spcCol="1270" anchor="ctr" anchorCtr="0">
              <a:noAutofit/>
            </a:bodyPr>
            <a:lstStyle/>
            <a:p>
              <a:pPr algn="r" defTabSz="533400">
                <a:lnSpc>
                  <a:spcPct val="90000"/>
                </a:lnSpc>
                <a:spcBef>
                  <a:spcPct val="0"/>
                </a:spcBef>
                <a:spcAft>
                  <a:spcPct val="35000"/>
                </a:spcAft>
              </a:pPr>
              <a:r>
                <a:rPr lang="en-US" sz="1200" b="1" kern="1200" dirty="0"/>
                <a:t>VISION FOR CHILDREN AND FAMILIES: </a:t>
              </a:r>
              <a:r>
                <a:rPr lang="en-US" sz="1200" dirty="0"/>
                <a:t>All young children in the Commonwealth will be safe, develop appropriately, and be on track for third grade success. Their families will be supported to work and attain economic opportunity. </a:t>
              </a:r>
            </a:p>
          </p:txBody>
        </p:sp>
      </p:grpSp>
      <p:sp>
        <p:nvSpPr>
          <p:cNvPr id="15" name="Oval 14">
            <a:extLst>
              <a:ext uri="{FF2B5EF4-FFF2-40B4-BE49-F238E27FC236}">
                <a16:creationId xmlns:a16="http://schemas.microsoft.com/office/drawing/2014/main" id="{D1780692-7821-E047-9A56-E172E2979558}"/>
              </a:ext>
            </a:extLst>
          </p:cNvPr>
          <p:cNvSpPr/>
          <p:nvPr/>
        </p:nvSpPr>
        <p:spPr>
          <a:xfrm>
            <a:off x="1600200" y="1175353"/>
            <a:ext cx="1066800" cy="1023657"/>
          </a:xfrm>
          <a:prstGeom prst="ellipse">
            <a:avLst/>
          </a:pr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22" name="Rounded Rectangle 21">
            <a:extLst>
              <a:ext uri="{FF2B5EF4-FFF2-40B4-BE49-F238E27FC236}">
                <a16:creationId xmlns:a16="http://schemas.microsoft.com/office/drawing/2014/main" id="{AA9E5F01-9D3F-4D48-AE05-B18145F0024B}"/>
              </a:ext>
            </a:extLst>
          </p:cNvPr>
          <p:cNvSpPr/>
          <p:nvPr/>
        </p:nvSpPr>
        <p:spPr>
          <a:xfrm>
            <a:off x="1874929" y="1419640"/>
            <a:ext cx="626756" cy="550770"/>
          </a:xfrm>
          <a:prstGeom prst="roundRect">
            <a:avLst>
              <a:gd name="adj" fmla="val 10000"/>
            </a:avLst>
          </a:prstGeom>
          <a:blipFill rotWithShape="1">
            <a:blip r:embed="rId4">
              <a:biLevel thresh="25000"/>
            </a:blip>
            <a:srcRect/>
            <a:stretch>
              <a:fillRect t="3011" r="19215" b="-804"/>
            </a:stretch>
          </a:blipFill>
          <a:ln>
            <a:noFill/>
          </a:ln>
        </p:spPr>
        <p:style>
          <a:lnRef idx="2">
            <a:schemeClr val="accent1">
              <a:shade val="80000"/>
              <a:hueOff val="0"/>
              <a:satOff val="0"/>
              <a:lumOff val="0"/>
              <a:alphaOff val="0"/>
            </a:schemeClr>
          </a:lnRef>
          <a:fillRef idx="1">
            <a:scrgbClr r="0" g="0" b="0"/>
          </a:fillRef>
          <a:effectRef idx="0">
            <a:schemeClr val="accent1">
              <a:tint val="40000"/>
              <a:hueOff val="0"/>
              <a:satOff val="0"/>
              <a:lumOff val="0"/>
              <a:alphaOff val="0"/>
            </a:schemeClr>
          </a:effectRef>
          <a:fontRef idx="minor">
            <a:schemeClr val="lt1">
              <a:hueOff val="0"/>
              <a:satOff val="0"/>
              <a:lumOff val="0"/>
              <a:alphaOff val="0"/>
            </a:schemeClr>
          </a:fontRef>
        </p:style>
      </p:sp>
      <p:sp>
        <p:nvSpPr>
          <p:cNvPr id="2" name="TextBox 1"/>
          <p:cNvSpPr txBox="1"/>
          <p:nvPr/>
        </p:nvSpPr>
        <p:spPr>
          <a:xfrm>
            <a:off x="457200" y="2295376"/>
            <a:ext cx="8342152" cy="1015663"/>
          </a:xfrm>
          <a:prstGeom prst="rect">
            <a:avLst/>
          </a:prstGeom>
          <a:noFill/>
        </p:spPr>
        <p:txBody>
          <a:bodyPr wrap="square" rtlCol="0">
            <a:spAutoFit/>
          </a:bodyPr>
          <a:lstStyle/>
          <a:p>
            <a:pPr fontAlgn="base"/>
            <a:r>
              <a:rPr lang="en-US" sz="1200" b="1" dirty="0"/>
              <a:t>GOALS:</a:t>
            </a:r>
            <a:r>
              <a:rPr lang="en-US" sz="1200" dirty="0"/>
              <a:t> 1) Support communities to identify and engage families so they can support children in the early years and grades 2) Create system-level measures to identify progress in preparing children to be on track by third grade 3) Increase access to affordable early education and care for parents to participate in the workforce and improve their economic stability</a:t>
            </a:r>
          </a:p>
          <a:p>
            <a:endParaRPr lang="en-US" sz="1200" b="1" dirty="0"/>
          </a:p>
        </p:txBody>
      </p:sp>
      <p:sp>
        <p:nvSpPr>
          <p:cNvPr id="21" name="Rectangle 20">
            <a:extLst>
              <a:ext uri="{FF2B5EF4-FFF2-40B4-BE49-F238E27FC236}">
                <a16:creationId xmlns:a16="http://schemas.microsoft.com/office/drawing/2014/main" id="{8E9654A1-2071-8242-8858-1AB5C54BCF06}"/>
              </a:ext>
            </a:extLst>
          </p:cNvPr>
          <p:cNvSpPr/>
          <p:nvPr/>
        </p:nvSpPr>
        <p:spPr bwMode="auto">
          <a:xfrm>
            <a:off x="1142998" y="6163549"/>
            <a:ext cx="6858000" cy="323165"/>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r>
              <a:rPr lang="en-US" sz="1500" b="1" dirty="0">
                <a:solidFill>
                  <a:schemeClr val="accent2">
                    <a:lumMod val="50000"/>
                  </a:schemeClr>
                </a:solidFill>
                <a:latin typeface="+mj-lt"/>
              </a:rPr>
              <a:t>THESE ARE DRAFT EXAMPLES - YOUR FEEDBACK IS NEEDED!</a:t>
            </a:r>
            <a:endParaRPr kumimoji="0" lang="en-US" sz="1500" b="1" i="0" u="none" strike="noStrike" cap="none" normalizeH="0" baseline="0" dirty="0">
              <a:ln>
                <a:noFill/>
              </a:ln>
              <a:solidFill>
                <a:schemeClr val="accent2">
                  <a:lumMod val="50000"/>
                </a:schemeClr>
              </a:solidFill>
              <a:effectLst/>
              <a:latin typeface="+mj-lt"/>
            </a:endParaRPr>
          </a:p>
        </p:txBody>
      </p:sp>
    </p:spTree>
    <p:custDataLst>
      <p:tags r:id="rId1"/>
    </p:custDataLst>
    <p:extLst>
      <p:ext uri="{BB962C8B-B14F-4D97-AF65-F5344CB8AC3E}">
        <p14:creationId xmlns:p14="http://schemas.microsoft.com/office/powerpoint/2010/main" val="21755908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444500" y="444500"/>
            <a:ext cx="7132638" cy="469900"/>
          </a:xfrm>
        </p:spPr>
        <p:txBody>
          <a:bodyPr anchor="b"/>
          <a:lstStyle/>
          <a:p>
            <a:r>
              <a:rPr lang="en-US" sz="2000" dirty="0">
                <a:solidFill>
                  <a:schemeClr val="accent2">
                    <a:lumMod val="50000"/>
                  </a:schemeClr>
                </a:solidFill>
              </a:rPr>
              <a:t>Emerging Educator Strategies – EXAMPLES</a:t>
            </a:r>
          </a:p>
        </p:txBody>
      </p:sp>
      <p:sp>
        <p:nvSpPr>
          <p:cNvPr id="42" name="Slide Number Placeholder 41">
            <a:extLst>
              <a:ext uri="{FF2B5EF4-FFF2-40B4-BE49-F238E27FC236}">
                <a16:creationId xmlns:a16="http://schemas.microsoft.com/office/drawing/2014/main" id="{5F39AE97-63D9-1A41-9CCD-876E1B600C03}"/>
              </a:ext>
            </a:extLst>
          </p:cNvPr>
          <p:cNvSpPr>
            <a:spLocks noGrp="1"/>
          </p:cNvSpPr>
          <p:nvPr>
            <p:ph type="sldNum" sz="quarter" idx="14"/>
          </p:nvPr>
        </p:nvSpPr>
        <p:spPr/>
        <p:txBody>
          <a:bodyPr/>
          <a:lstStyle/>
          <a:p>
            <a:pPr>
              <a:defRPr/>
            </a:pPr>
            <a:fld id="{0A56C0EC-3B98-441E-AA55-70D5E6ACE5C8}" type="slidenum">
              <a:rPr lang="en-US" smtClean="0">
                <a:solidFill>
                  <a:srgbClr val="000000"/>
                </a:solidFill>
              </a:rPr>
              <a:pPr>
                <a:defRPr/>
              </a:pPr>
              <a:t>9</a:t>
            </a:fld>
            <a:endParaRPr lang="en-US" dirty="0">
              <a:solidFill>
                <a:srgbClr val="000000"/>
              </a:solidFill>
            </a:endParaRPr>
          </a:p>
        </p:txBody>
      </p:sp>
      <p:sp>
        <p:nvSpPr>
          <p:cNvPr id="8" name="Freeform 29">
            <a:extLst>
              <a:ext uri="{FF2B5EF4-FFF2-40B4-BE49-F238E27FC236}">
                <a16:creationId xmlns:a16="http://schemas.microsoft.com/office/drawing/2014/main" id="{8AEFA966-6A6B-A04A-9270-1B344186A9D4}"/>
              </a:ext>
            </a:extLst>
          </p:cNvPr>
          <p:cNvSpPr>
            <a:spLocks noEditPoints="1"/>
          </p:cNvSpPr>
          <p:nvPr/>
        </p:nvSpPr>
        <p:spPr bwMode="auto">
          <a:xfrm>
            <a:off x="2991026" y="1677116"/>
            <a:ext cx="702859" cy="488575"/>
          </a:xfrm>
          <a:custGeom>
            <a:avLst/>
            <a:gdLst>
              <a:gd name="T0" fmla="*/ 4460 w 5508"/>
              <a:gd name="T1" fmla="*/ 1184 h 4235"/>
              <a:gd name="T2" fmla="*/ 1048 w 5508"/>
              <a:gd name="T3" fmla="*/ 1184 h 4235"/>
              <a:gd name="T4" fmla="*/ 2884 w 5508"/>
              <a:gd name="T5" fmla="*/ 35 h 4235"/>
              <a:gd name="T6" fmla="*/ 2998 w 5508"/>
              <a:gd name="T7" fmla="*/ 169 h 4235"/>
              <a:gd name="T8" fmla="*/ 4608 w 5508"/>
              <a:gd name="T9" fmla="*/ 304 h 4235"/>
              <a:gd name="T10" fmla="*/ 4775 w 5508"/>
              <a:gd name="T11" fmla="*/ 364 h 4235"/>
              <a:gd name="T12" fmla="*/ 4864 w 5508"/>
              <a:gd name="T13" fmla="*/ 516 h 4235"/>
              <a:gd name="T14" fmla="*/ 4832 w 5508"/>
              <a:gd name="T15" fmla="*/ 695 h 4235"/>
              <a:gd name="T16" fmla="*/ 4698 w 5508"/>
              <a:gd name="T17" fmla="*/ 807 h 4235"/>
              <a:gd name="T18" fmla="*/ 5254 w 5508"/>
              <a:gd name="T19" fmla="*/ 1836 h 4235"/>
              <a:gd name="T20" fmla="*/ 5448 w 5508"/>
              <a:gd name="T21" fmla="*/ 1871 h 4235"/>
              <a:gd name="T22" fmla="*/ 5508 w 5508"/>
              <a:gd name="T23" fmla="*/ 1998 h 4235"/>
              <a:gd name="T24" fmla="*/ 5435 w 5508"/>
              <a:gd name="T25" fmla="*/ 2383 h 4235"/>
              <a:gd name="T26" fmla="*/ 5233 w 5508"/>
              <a:gd name="T27" fmla="*/ 2706 h 4235"/>
              <a:gd name="T28" fmla="*/ 4932 w 5508"/>
              <a:gd name="T29" fmla="*/ 2934 h 4235"/>
              <a:gd name="T30" fmla="*/ 4560 w 5508"/>
              <a:gd name="T31" fmla="*/ 3043 h 4235"/>
              <a:gd name="T32" fmla="*/ 4164 w 5508"/>
              <a:gd name="T33" fmla="*/ 3005 h 4235"/>
              <a:gd name="T34" fmla="*/ 3826 w 5508"/>
              <a:gd name="T35" fmla="*/ 2833 h 4235"/>
              <a:gd name="T36" fmla="*/ 3570 w 5508"/>
              <a:gd name="T37" fmla="*/ 2554 h 4235"/>
              <a:gd name="T38" fmla="*/ 3430 w 5508"/>
              <a:gd name="T39" fmla="*/ 2196 h 4235"/>
              <a:gd name="T40" fmla="*/ 3427 w 5508"/>
              <a:gd name="T41" fmla="*/ 1926 h 4235"/>
              <a:gd name="T42" fmla="*/ 3535 w 5508"/>
              <a:gd name="T43" fmla="*/ 1841 h 4235"/>
              <a:gd name="T44" fmla="*/ 3013 w 5508"/>
              <a:gd name="T45" fmla="*/ 822 h 4235"/>
              <a:gd name="T46" fmla="*/ 3704 w 5508"/>
              <a:gd name="T47" fmla="*/ 3681 h 4235"/>
              <a:gd name="T48" fmla="*/ 3851 w 5508"/>
              <a:gd name="T49" fmla="*/ 3804 h 4235"/>
              <a:gd name="T50" fmla="*/ 3886 w 5508"/>
              <a:gd name="T51" fmla="*/ 4000 h 4235"/>
              <a:gd name="T52" fmla="*/ 3787 w 5508"/>
              <a:gd name="T53" fmla="*/ 4169 h 4235"/>
              <a:gd name="T54" fmla="*/ 3604 w 5508"/>
              <a:gd name="T55" fmla="*/ 4235 h 4235"/>
              <a:gd name="T56" fmla="*/ 1761 w 5508"/>
              <a:gd name="T57" fmla="*/ 4197 h 4235"/>
              <a:gd name="T58" fmla="*/ 1636 w 5508"/>
              <a:gd name="T59" fmla="*/ 4050 h 4235"/>
              <a:gd name="T60" fmla="*/ 1636 w 5508"/>
              <a:gd name="T61" fmla="*/ 3850 h 4235"/>
              <a:gd name="T62" fmla="*/ 1761 w 5508"/>
              <a:gd name="T63" fmla="*/ 3701 h 4235"/>
              <a:gd name="T64" fmla="*/ 2495 w 5508"/>
              <a:gd name="T65" fmla="*/ 3663 h 4235"/>
              <a:gd name="T66" fmla="*/ 1936 w 5508"/>
              <a:gd name="T67" fmla="*/ 1836 h 4235"/>
              <a:gd name="T68" fmla="*/ 2061 w 5508"/>
              <a:gd name="T69" fmla="*/ 1896 h 4235"/>
              <a:gd name="T70" fmla="*/ 2093 w 5508"/>
              <a:gd name="T71" fmla="*/ 2099 h 4235"/>
              <a:gd name="T72" fmla="*/ 1985 w 5508"/>
              <a:gd name="T73" fmla="*/ 2472 h 4235"/>
              <a:gd name="T74" fmla="*/ 1756 w 5508"/>
              <a:gd name="T75" fmla="*/ 2772 h 4235"/>
              <a:gd name="T76" fmla="*/ 1434 w 5508"/>
              <a:gd name="T77" fmla="*/ 2973 h 4235"/>
              <a:gd name="T78" fmla="*/ 1048 w 5508"/>
              <a:gd name="T79" fmla="*/ 3046 h 4235"/>
              <a:gd name="T80" fmla="*/ 663 w 5508"/>
              <a:gd name="T81" fmla="*/ 2973 h 4235"/>
              <a:gd name="T82" fmla="*/ 342 w 5508"/>
              <a:gd name="T83" fmla="*/ 2772 h 4235"/>
              <a:gd name="T84" fmla="*/ 113 w 5508"/>
              <a:gd name="T85" fmla="*/ 2472 h 4235"/>
              <a:gd name="T86" fmla="*/ 5 w 5508"/>
              <a:gd name="T87" fmla="*/ 2099 h 4235"/>
              <a:gd name="T88" fmla="*/ 35 w 5508"/>
              <a:gd name="T89" fmla="*/ 1896 h 4235"/>
              <a:gd name="T90" fmla="*/ 162 w 5508"/>
              <a:gd name="T91" fmla="*/ 1836 h 4235"/>
              <a:gd name="T92" fmla="*/ 853 w 5508"/>
              <a:gd name="T93" fmla="*/ 819 h 4235"/>
              <a:gd name="T94" fmla="*/ 701 w 5508"/>
              <a:gd name="T95" fmla="*/ 730 h 4235"/>
              <a:gd name="T96" fmla="*/ 641 w 5508"/>
              <a:gd name="T97" fmla="*/ 563 h 4235"/>
              <a:gd name="T98" fmla="*/ 701 w 5508"/>
              <a:gd name="T99" fmla="*/ 396 h 4235"/>
              <a:gd name="T100" fmla="*/ 853 w 5508"/>
              <a:gd name="T101" fmla="*/ 308 h 4235"/>
              <a:gd name="T102" fmla="*/ 2499 w 5508"/>
              <a:gd name="T103" fmla="*/ 214 h 4235"/>
              <a:gd name="T104" fmla="*/ 2587 w 5508"/>
              <a:gd name="T105" fmla="*/ 62 h 4235"/>
              <a:gd name="T106" fmla="*/ 2754 w 5508"/>
              <a:gd name="T107" fmla="*/ 0 h 4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08" h="4235">
                <a:moveTo>
                  <a:pt x="4460" y="1184"/>
                </a:moveTo>
                <a:lnTo>
                  <a:pt x="4034" y="1836"/>
                </a:lnTo>
                <a:lnTo>
                  <a:pt x="4884" y="1836"/>
                </a:lnTo>
                <a:lnTo>
                  <a:pt x="4460" y="1184"/>
                </a:lnTo>
                <a:close/>
                <a:moveTo>
                  <a:pt x="1048" y="1184"/>
                </a:moveTo>
                <a:lnTo>
                  <a:pt x="624" y="1836"/>
                </a:lnTo>
                <a:lnTo>
                  <a:pt x="1474" y="1836"/>
                </a:lnTo>
                <a:lnTo>
                  <a:pt x="1048" y="1184"/>
                </a:lnTo>
                <a:close/>
                <a:moveTo>
                  <a:pt x="2754" y="0"/>
                </a:moveTo>
                <a:lnTo>
                  <a:pt x="2801" y="5"/>
                </a:lnTo>
                <a:lnTo>
                  <a:pt x="2844" y="17"/>
                </a:lnTo>
                <a:lnTo>
                  <a:pt x="2884" y="35"/>
                </a:lnTo>
                <a:lnTo>
                  <a:pt x="2921" y="62"/>
                </a:lnTo>
                <a:lnTo>
                  <a:pt x="2953" y="92"/>
                </a:lnTo>
                <a:lnTo>
                  <a:pt x="2978" y="129"/>
                </a:lnTo>
                <a:lnTo>
                  <a:pt x="2998" y="169"/>
                </a:lnTo>
                <a:lnTo>
                  <a:pt x="3009" y="214"/>
                </a:lnTo>
                <a:lnTo>
                  <a:pt x="3013" y="261"/>
                </a:lnTo>
                <a:lnTo>
                  <a:pt x="3013" y="304"/>
                </a:lnTo>
                <a:lnTo>
                  <a:pt x="4608" y="304"/>
                </a:lnTo>
                <a:lnTo>
                  <a:pt x="4655" y="308"/>
                </a:lnTo>
                <a:lnTo>
                  <a:pt x="4698" y="321"/>
                </a:lnTo>
                <a:lnTo>
                  <a:pt x="4739" y="339"/>
                </a:lnTo>
                <a:lnTo>
                  <a:pt x="4775" y="364"/>
                </a:lnTo>
                <a:lnTo>
                  <a:pt x="4807" y="396"/>
                </a:lnTo>
                <a:lnTo>
                  <a:pt x="4832" y="433"/>
                </a:lnTo>
                <a:lnTo>
                  <a:pt x="4850" y="473"/>
                </a:lnTo>
                <a:lnTo>
                  <a:pt x="4864" y="516"/>
                </a:lnTo>
                <a:lnTo>
                  <a:pt x="4867" y="563"/>
                </a:lnTo>
                <a:lnTo>
                  <a:pt x="4864" y="610"/>
                </a:lnTo>
                <a:lnTo>
                  <a:pt x="4850" y="653"/>
                </a:lnTo>
                <a:lnTo>
                  <a:pt x="4832" y="695"/>
                </a:lnTo>
                <a:lnTo>
                  <a:pt x="4807" y="730"/>
                </a:lnTo>
                <a:lnTo>
                  <a:pt x="4775" y="762"/>
                </a:lnTo>
                <a:lnTo>
                  <a:pt x="4739" y="787"/>
                </a:lnTo>
                <a:lnTo>
                  <a:pt x="4698" y="807"/>
                </a:lnTo>
                <a:lnTo>
                  <a:pt x="4655" y="819"/>
                </a:lnTo>
                <a:lnTo>
                  <a:pt x="4608" y="822"/>
                </a:lnTo>
                <a:lnTo>
                  <a:pt x="4595" y="822"/>
                </a:lnTo>
                <a:lnTo>
                  <a:pt x="5254" y="1836"/>
                </a:lnTo>
                <a:lnTo>
                  <a:pt x="5346" y="1836"/>
                </a:lnTo>
                <a:lnTo>
                  <a:pt x="5383" y="1841"/>
                </a:lnTo>
                <a:lnTo>
                  <a:pt x="5418" y="1852"/>
                </a:lnTo>
                <a:lnTo>
                  <a:pt x="5448" y="1871"/>
                </a:lnTo>
                <a:lnTo>
                  <a:pt x="5473" y="1896"/>
                </a:lnTo>
                <a:lnTo>
                  <a:pt x="5491" y="1926"/>
                </a:lnTo>
                <a:lnTo>
                  <a:pt x="5503" y="1961"/>
                </a:lnTo>
                <a:lnTo>
                  <a:pt x="5508" y="1998"/>
                </a:lnTo>
                <a:lnTo>
                  <a:pt x="5503" y="2099"/>
                </a:lnTo>
                <a:lnTo>
                  <a:pt x="5490" y="2196"/>
                </a:lnTo>
                <a:lnTo>
                  <a:pt x="5466" y="2291"/>
                </a:lnTo>
                <a:lnTo>
                  <a:pt x="5435" y="2383"/>
                </a:lnTo>
                <a:lnTo>
                  <a:pt x="5395" y="2472"/>
                </a:lnTo>
                <a:lnTo>
                  <a:pt x="5348" y="2554"/>
                </a:lnTo>
                <a:lnTo>
                  <a:pt x="5294" y="2632"/>
                </a:lnTo>
                <a:lnTo>
                  <a:pt x="5233" y="2706"/>
                </a:lnTo>
                <a:lnTo>
                  <a:pt x="5166" y="2772"/>
                </a:lnTo>
                <a:lnTo>
                  <a:pt x="5094" y="2833"/>
                </a:lnTo>
                <a:lnTo>
                  <a:pt x="5016" y="2888"/>
                </a:lnTo>
                <a:lnTo>
                  <a:pt x="4932" y="2934"/>
                </a:lnTo>
                <a:lnTo>
                  <a:pt x="4845" y="2973"/>
                </a:lnTo>
                <a:lnTo>
                  <a:pt x="4754" y="3005"/>
                </a:lnTo>
                <a:lnTo>
                  <a:pt x="4658" y="3028"/>
                </a:lnTo>
                <a:lnTo>
                  <a:pt x="4560" y="3043"/>
                </a:lnTo>
                <a:lnTo>
                  <a:pt x="4460" y="3046"/>
                </a:lnTo>
                <a:lnTo>
                  <a:pt x="4358" y="3043"/>
                </a:lnTo>
                <a:lnTo>
                  <a:pt x="4260" y="3028"/>
                </a:lnTo>
                <a:lnTo>
                  <a:pt x="4164" y="3005"/>
                </a:lnTo>
                <a:lnTo>
                  <a:pt x="4074" y="2973"/>
                </a:lnTo>
                <a:lnTo>
                  <a:pt x="3986" y="2934"/>
                </a:lnTo>
                <a:lnTo>
                  <a:pt x="3904" y="2888"/>
                </a:lnTo>
                <a:lnTo>
                  <a:pt x="3826" y="2833"/>
                </a:lnTo>
                <a:lnTo>
                  <a:pt x="3752" y="2772"/>
                </a:lnTo>
                <a:lnTo>
                  <a:pt x="3685" y="2706"/>
                </a:lnTo>
                <a:lnTo>
                  <a:pt x="3625" y="2632"/>
                </a:lnTo>
                <a:lnTo>
                  <a:pt x="3570" y="2554"/>
                </a:lnTo>
                <a:lnTo>
                  <a:pt x="3523" y="2472"/>
                </a:lnTo>
                <a:lnTo>
                  <a:pt x="3483" y="2383"/>
                </a:lnTo>
                <a:lnTo>
                  <a:pt x="3452" y="2291"/>
                </a:lnTo>
                <a:lnTo>
                  <a:pt x="3430" y="2196"/>
                </a:lnTo>
                <a:lnTo>
                  <a:pt x="3415" y="2099"/>
                </a:lnTo>
                <a:lnTo>
                  <a:pt x="3410" y="1998"/>
                </a:lnTo>
                <a:lnTo>
                  <a:pt x="3415" y="1961"/>
                </a:lnTo>
                <a:lnTo>
                  <a:pt x="3427" y="1926"/>
                </a:lnTo>
                <a:lnTo>
                  <a:pt x="3447" y="1896"/>
                </a:lnTo>
                <a:lnTo>
                  <a:pt x="3472" y="1871"/>
                </a:lnTo>
                <a:lnTo>
                  <a:pt x="3502" y="1852"/>
                </a:lnTo>
                <a:lnTo>
                  <a:pt x="3535" y="1841"/>
                </a:lnTo>
                <a:lnTo>
                  <a:pt x="3572" y="1836"/>
                </a:lnTo>
                <a:lnTo>
                  <a:pt x="3665" y="1836"/>
                </a:lnTo>
                <a:lnTo>
                  <a:pt x="4325" y="822"/>
                </a:lnTo>
                <a:lnTo>
                  <a:pt x="3013" y="822"/>
                </a:lnTo>
                <a:lnTo>
                  <a:pt x="3013" y="3663"/>
                </a:lnTo>
                <a:lnTo>
                  <a:pt x="3604" y="3663"/>
                </a:lnTo>
                <a:lnTo>
                  <a:pt x="3655" y="3668"/>
                </a:lnTo>
                <a:lnTo>
                  <a:pt x="3704" y="3681"/>
                </a:lnTo>
                <a:lnTo>
                  <a:pt x="3747" y="3701"/>
                </a:lnTo>
                <a:lnTo>
                  <a:pt x="3787" y="3729"/>
                </a:lnTo>
                <a:lnTo>
                  <a:pt x="3822" y="3764"/>
                </a:lnTo>
                <a:lnTo>
                  <a:pt x="3851" y="3804"/>
                </a:lnTo>
                <a:lnTo>
                  <a:pt x="3872" y="3850"/>
                </a:lnTo>
                <a:lnTo>
                  <a:pt x="3886" y="3898"/>
                </a:lnTo>
                <a:lnTo>
                  <a:pt x="3889" y="3950"/>
                </a:lnTo>
                <a:lnTo>
                  <a:pt x="3886" y="4000"/>
                </a:lnTo>
                <a:lnTo>
                  <a:pt x="3872" y="4050"/>
                </a:lnTo>
                <a:lnTo>
                  <a:pt x="3851" y="4093"/>
                </a:lnTo>
                <a:lnTo>
                  <a:pt x="3822" y="4133"/>
                </a:lnTo>
                <a:lnTo>
                  <a:pt x="3787" y="4169"/>
                </a:lnTo>
                <a:lnTo>
                  <a:pt x="3747" y="4197"/>
                </a:lnTo>
                <a:lnTo>
                  <a:pt x="3704" y="4219"/>
                </a:lnTo>
                <a:lnTo>
                  <a:pt x="3655" y="4232"/>
                </a:lnTo>
                <a:lnTo>
                  <a:pt x="3604" y="4235"/>
                </a:lnTo>
                <a:lnTo>
                  <a:pt x="1904" y="4235"/>
                </a:lnTo>
                <a:lnTo>
                  <a:pt x="1853" y="4232"/>
                </a:lnTo>
                <a:lnTo>
                  <a:pt x="1804" y="4219"/>
                </a:lnTo>
                <a:lnTo>
                  <a:pt x="1761" y="4197"/>
                </a:lnTo>
                <a:lnTo>
                  <a:pt x="1721" y="4169"/>
                </a:lnTo>
                <a:lnTo>
                  <a:pt x="1686" y="4133"/>
                </a:lnTo>
                <a:lnTo>
                  <a:pt x="1657" y="4093"/>
                </a:lnTo>
                <a:lnTo>
                  <a:pt x="1636" y="4050"/>
                </a:lnTo>
                <a:lnTo>
                  <a:pt x="1622" y="4000"/>
                </a:lnTo>
                <a:lnTo>
                  <a:pt x="1619" y="3950"/>
                </a:lnTo>
                <a:lnTo>
                  <a:pt x="1622" y="3898"/>
                </a:lnTo>
                <a:lnTo>
                  <a:pt x="1636" y="3850"/>
                </a:lnTo>
                <a:lnTo>
                  <a:pt x="1657" y="3804"/>
                </a:lnTo>
                <a:lnTo>
                  <a:pt x="1686" y="3764"/>
                </a:lnTo>
                <a:lnTo>
                  <a:pt x="1721" y="3729"/>
                </a:lnTo>
                <a:lnTo>
                  <a:pt x="1761" y="3701"/>
                </a:lnTo>
                <a:lnTo>
                  <a:pt x="1804" y="3681"/>
                </a:lnTo>
                <a:lnTo>
                  <a:pt x="1853" y="3668"/>
                </a:lnTo>
                <a:lnTo>
                  <a:pt x="1904" y="3663"/>
                </a:lnTo>
                <a:lnTo>
                  <a:pt x="2495" y="3663"/>
                </a:lnTo>
                <a:lnTo>
                  <a:pt x="2495" y="822"/>
                </a:lnTo>
                <a:lnTo>
                  <a:pt x="1183" y="822"/>
                </a:lnTo>
                <a:lnTo>
                  <a:pt x="1843" y="1836"/>
                </a:lnTo>
                <a:lnTo>
                  <a:pt x="1936" y="1836"/>
                </a:lnTo>
                <a:lnTo>
                  <a:pt x="1973" y="1841"/>
                </a:lnTo>
                <a:lnTo>
                  <a:pt x="2006" y="1852"/>
                </a:lnTo>
                <a:lnTo>
                  <a:pt x="2036" y="1871"/>
                </a:lnTo>
                <a:lnTo>
                  <a:pt x="2061" y="1896"/>
                </a:lnTo>
                <a:lnTo>
                  <a:pt x="2081" y="1926"/>
                </a:lnTo>
                <a:lnTo>
                  <a:pt x="2093" y="1961"/>
                </a:lnTo>
                <a:lnTo>
                  <a:pt x="2098" y="1998"/>
                </a:lnTo>
                <a:lnTo>
                  <a:pt x="2093" y="2099"/>
                </a:lnTo>
                <a:lnTo>
                  <a:pt x="2078" y="2196"/>
                </a:lnTo>
                <a:lnTo>
                  <a:pt x="2056" y="2291"/>
                </a:lnTo>
                <a:lnTo>
                  <a:pt x="2025" y="2383"/>
                </a:lnTo>
                <a:lnTo>
                  <a:pt x="1985" y="2472"/>
                </a:lnTo>
                <a:lnTo>
                  <a:pt x="1938" y="2554"/>
                </a:lnTo>
                <a:lnTo>
                  <a:pt x="1883" y="2632"/>
                </a:lnTo>
                <a:lnTo>
                  <a:pt x="1823" y="2706"/>
                </a:lnTo>
                <a:lnTo>
                  <a:pt x="1756" y="2772"/>
                </a:lnTo>
                <a:lnTo>
                  <a:pt x="1682" y="2833"/>
                </a:lnTo>
                <a:lnTo>
                  <a:pt x="1604" y="2888"/>
                </a:lnTo>
                <a:lnTo>
                  <a:pt x="1522" y="2934"/>
                </a:lnTo>
                <a:lnTo>
                  <a:pt x="1434" y="2973"/>
                </a:lnTo>
                <a:lnTo>
                  <a:pt x="1344" y="3005"/>
                </a:lnTo>
                <a:lnTo>
                  <a:pt x="1248" y="3028"/>
                </a:lnTo>
                <a:lnTo>
                  <a:pt x="1150" y="3043"/>
                </a:lnTo>
                <a:lnTo>
                  <a:pt x="1048" y="3046"/>
                </a:lnTo>
                <a:lnTo>
                  <a:pt x="948" y="3043"/>
                </a:lnTo>
                <a:lnTo>
                  <a:pt x="850" y="3028"/>
                </a:lnTo>
                <a:lnTo>
                  <a:pt x="754" y="3005"/>
                </a:lnTo>
                <a:lnTo>
                  <a:pt x="663" y="2973"/>
                </a:lnTo>
                <a:lnTo>
                  <a:pt x="576" y="2934"/>
                </a:lnTo>
                <a:lnTo>
                  <a:pt x="492" y="2888"/>
                </a:lnTo>
                <a:lnTo>
                  <a:pt x="414" y="2833"/>
                </a:lnTo>
                <a:lnTo>
                  <a:pt x="342" y="2772"/>
                </a:lnTo>
                <a:lnTo>
                  <a:pt x="275" y="2706"/>
                </a:lnTo>
                <a:lnTo>
                  <a:pt x="214" y="2632"/>
                </a:lnTo>
                <a:lnTo>
                  <a:pt x="160" y="2554"/>
                </a:lnTo>
                <a:lnTo>
                  <a:pt x="113" y="2472"/>
                </a:lnTo>
                <a:lnTo>
                  <a:pt x="73" y="2383"/>
                </a:lnTo>
                <a:lnTo>
                  <a:pt x="42" y="2291"/>
                </a:lnTo>
                <a:lnTo>
                  <a:pt x="18" y="2196"/>
                </a:lnTo>
                <a:lnTo>
                  <a:pt x="5" y="2099"/>
                </a:lnTo>
                <a:lnTo>
                  <a:pt x="0" y="1998"/>
                </a:lnTo>
                <a:lnTo>
                  <a:pt x="5" y="1961"/>
                </a:lnTo>
                <a:lnTo>
                  <a:pt x="17" y="1926"/>
                </a:lnTo>
                <a:lnTo>
                  <a:pt x="35" y="1896"/>
                </a:lnTo>
                <a:lnTo>
                  <a:pt x="60" y="1871"/>
                </a:lnTo>
                <a:lnTo>
                  <a:pt x="90" y="1852"/>
                </a:lnTo>
                <a:lnTo>
                  <a:pt x="125" y="1841"/>
                </a:lnTo>
                <a:lnTo>
                  <a:pt x="162" y="1836"/>
                </a:lnTo>
                <a:lnTo>
                  <a:pt x="254" y="1836"/>
                </a:lnTo>
                <a:lnTo>
                  <a:pt x="913" y="822"/>
                </a:lnTo>
                <a:lnTo>
                  <a:pt x="900" y="822"/>
                </a:lnTo>
                <a:lnTo>
                  <a:pt x="853" y="819"/>
                </a:lnTo>
                <a:lnTo>
                  <a:pt x="810" y="807"/>
                </a:lnTo>
                <a:lnTo>
                  <a:pt x="769" y="787"/>
                </a:lnTo>
                <a:lnTo>
                  <a:pt x="733" y="762"/>
                </a:lnTo>
                <a:lnTo>
                  <a:pt x="701" y="730"/>
                </a:lnTo>
                <a:lnTo>
                  <a:pt x="676" y="695"/>
                </a:lnTo>
                <a:lnTo>
                  <a:pt x="658" y="653"/>
                </a:lnTo>
                <a:lnTo>
                  <a:pt x="644" y="610"/>
                </a:lnTo>
                <a:lnTo>
                  <a:pt x="641" y="563"/>
                </a:lnTo>
                <a:lnTo>
                  <a:pt x="644" y="516"/>
                </a:lnTo>
                <a:lnTo>
                  <a:pt x="658" y="473"/>
                </a:lnTo>
                <a:lnTo>
                  <a:pt x="676" y="433"/>
                </a:lnTo>
                <a:lnTo>
                  <a:pt x="701" y="396"/>
                </a:lnTo>
                <a:lnTo>
                  <a:pt x="733" y="364"/>
                </a:lnTo>
                <a:lnTo>
                  <a:pt x="769" y="339"/>
                </a:lnTo>
                <a:lnTo>
                  <a:pt x="810" y="321"/>
                </a:lnTo>
                <a:lnTo>
                  <a:pt x="853" y="308"/>
                </a:lnTo>
                <a:lnTo>
                  <a:pt x="900" y="304"/>
                </a:lnTo>
                <a:lnTo>
                  <a:pt x="2495" y="304"/>
                </a:lnTo>
                <a:lnTo>
                  <a:pt x="2495" y="261"/>
                </a:lnTo>
                <a:lnTo>
                  <a:pt x="2499" y="214"/>
                </a:lnTo>
                <a:lnTo>
                  <a:pt x="2510" y="169"/>
                </a:lnTo>
                <a:lnTo>
                  <a:pt x="2530" y="129"/>
                </a:lnTo>
                <a:lnTo>
                  <a:pt x="2555" y="92"/>
                </a:lnTo>
                <a:lnTo>
                  <a:pt x="2587" y="62"/>
                </a:lnTo>
                <a:lnTo>
                  <a:pt x="2624" y="35"/>
                </a:lnTo>
                <a:lnTo>
                  <a:pt x="2664" y="17"/>
                </a:lnTo>
                <a:lnTo>
                  <a:pt x="2707" y="5"/>
                </a:lnTo>
                <a:lnTo>
                  <a:pt x="2754" y="0"/>
                </a:lnTo>
                <a:close/>
              </a:path>
            </a:pathLst>
          </a:custGeom>
          <a:solidFill>
            <a:schemeClr val="bg1"/>
          </a:solidFill>
          <a:ln w="0">
            <a:noFill/>
            <a:prstDash val="solid"/>
            <a:round/>
            <a:headEnd/>
            <a:tailEnd/>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grpSp>
        <p:nvGrpSpPr>
          <p:cNvPr id="18" name="Group 17">
            <a:extLst>
              <a:ext uri="{FF2B5EF4-FFF2-40B4-BE49-F238E27FC236}">
                <a16:creationId xmlns:a16="http://schemas.microsoft.com/office/drawing/2014/main" id="{FA264099-90CD-7A4B-B9DE-53B49A26D9D8}"/>
              </a:ext>
            </a:extLst>
          </p:cNvPr>
          <p:cNvGrpSpPr/>
          <p:nvPr/>
        </p:nvGrpSpPr>
        <p:grpSpPr>
          <a:xfrm>
            <a:off x="2136730" y="1326503"/>
            <a:ext cx="5430456" cy="985793"/>
            <a:chOff x="1614270" y="3142"/>
            <a:chExt cx="5430456" cy="985793"/>
          </a:xfrm>
        </p:grpSpPr>
        <p:sp>
          <p:nvSpPr>
            <p:cNvPr id="19" name="Pentagon 18">
              <a:extLst>
                <a:ext uri="{FF2B5EF4-FFF2-40B4-BE49-F238E27FC236}">
                  <a16:creationId xmlns:a16="http://schemas.microsoft.com/office/drawing/2014/main" id="{71D4C559-40CB-014C-8B54-BB93B8449168}"/>
                </a:ext>
              </a:extLst>
            </p:cNvPr>
            <p:cNvSpPr/>
            <p:nvPr/>
          </p:nvSpPr>
          <p:spPr>
            <a:xfrm rot="10800000">
              <a:off x="1614270" y="3142"/>
              <a:ext cx="5430456" cy="985793"/>
            </a:xfrm>
            <a:prstGeom prst="homePlate">
              <a:avLst/>
            </a:pr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0" name="Pentagon 4">
              <a:extLst>
                <a:ext uri="{FF2B5EF4-FFF2-40B4-BE49-F238E27FC236}">
                  <a16:creationId xmlns:a16="http://schemas.microsoft.com/office/drawing/2014/main" id="{4C35492B-366D-A449-9578-5CCDA4BA2FFF}"/>
                </a:ext>
              </a:extLst>
            </p:cNvPr>
            <p:cNvSpPr txBox="1"/>
            <p:nvPr/>
          </p:nvSpPr>
          <p:spPr>
            <a:xfrm rot="21600000">
              <a:off x="1860718" y="3142"/>
              <a:ext cx="5184008" cy="98579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34708" tIns="45720" rIns="85344" bIns="45720" numCol="1" spcCol="1270" anchor="ctr" anchorCtr="0">
              <a:noAutofit/>
            </a:bodyPr>
            <a:lstStyle/>
            <a:p>
              <a:pPr marL="0" lvl="0" indent="0" algn="r" defTabSz="533400">
                <a:lnSpc>
                  <a:spcPct val="90000"/>
                </a:lnSpc>
                <a:spcBef>
                  <a:spcPct val="0"/>
                </a:spcBef>
                <a:spcAft>
                  <a:spcPct val="35000"/>
                </a:spcAft>
                <a:buNone/>
              </a:pPr>
              <a:r>
                <a:rPr lang="en-US" sz="1200" b="1" kern="1200" dirty="0">
                  <a:solidFill>
                    <a:schemeClr val="tx1"/>
                  </a:solidFill>
                </a:rPr>
                <a:t>SYSTEM: </a:t>
              </a:r>
              <a:r>
                <a:rPr lang="en-US" sz="1200" b="0" kern="1200" dirty="0">
                  <a:solidFill>
                    <a:schemeClr val="tx1"/>
                  </a:solidFill>
                </a:rPr>
                <a:t>The Department and the Board of Early Education and Care will efficiently and effectively steward public investments in early education and care with utmost integrity, transparency and accountability to the people of Massachusetts.</a:t>
              </a:r>
              <a:endParaRPr lang="en-US" sz="1200" kern="1200" dirty="0">
                <a:solidFill>
                  <a:schemeClr val="tx1"/>
                </a:solidFill>
              </a:endParaRPr>
            </a:p>
          </p:txBody>
        </p:sp>
      </p:grpSp>
      <p:sp>
        <p:nvSpPr>
          <p:cNvPr id="16" name="Oval 15">
            <a:extLst>
              <a:ext uri="{FF2B5EF4-FFF2-40B4-BE49-F238E27FC236}">
                <a16:creationId xmlns:a16="http://schemas.microsoft.com/office/drawing/2014/main" id="{2B19D3E5-B533-8D4D-815E-31C95534A26E}"/>
              </a:ext>
            </a:extLst>
          </p:cNvPr>
          <p:cNvSpPr/>
          <p:nvPr/>
        </p:nvSpPr>
        <p:spPr>
          <a:xfrm>
            <a:off x="1603330" y="1295400"/>
            <a:ext cx="1066800" cy="99059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17" name="Freeform 29">
            <a:extLst>
              <a:ext uri="{FF2B5EF4-FFF2-40B4-BE49-F238E27FC236}">
                <a16:creationId xmlns:a16="http://schemas.microsoft.com/office/drawing/2014/main" id="{ED9B0C7B-E6DB-D84D-B42B-9737A4C27DFA}"/>
              </a:ext>
            </a:extLst>
          </p:cNvPr>
          <p:cNvSpPr>
            <a:spLocks noEditPoints="1"/>
          </p:cNvSpPr>
          <p:nvPr/>
        </p:nvSpPr>
        <p:spPr bwMode="auto">
          <a:xfrm>
            <a:off x="1771826" y="1559039"/>
            <a:ext cx="702859" cy="488575"/>
          </a:xfrm>
          <a:custGeom>
            <a:avLst/>
            <a:gdLst>
              <a:gd name="T0" fmla="*/ 4460 w 5508"/>
              <a:gd name="T1" fmla="*/ 1184 h 4235"/>
              <a:gd name="T2" fmla="*/ 1048 w 5508"/>
              <a:gd name="T3" fmla="*/ 1184 h 4235"/>
              <a:gd name="T4" fmla="*/ 2884 w 5508"/>
              <a:gd name="T5" fmla="*/ 35 h 4235"/>
              <a:gd name="T6" fmla="*/ 2998 w 5508"/>
              <a:gd name="T7" fmla="*/ 169 h 4235"/>
              <a:gd name="T8" fmla="*/ 4608 w 5508"/>
              <a:gd name="T9" fmla="*/ 304 h 4235"/>
              <a:gd name="T10" fmla="*/ 4775 w 5508"/>
              <a:gd name="T11" fmla="*/ 364 h 4235"/>
              <a:gd name="T12" fmla="*/ 4864 w 5508"/>
              <a:gd name="T13" fmla="*/ 516 h 4235"/>
              <a:gd name="T14" fmla="*/ 4832 w 5508"/>
              <a:gd name="T15" fmla="*/ 695 h 4235"/>
              <a:gd name="T16" fmla="*/ 4698 w 5508"/>
              <a:gd name="T17" fmla="*/ 807 h 4235"/>
              <a:gd name="T18" fmla="*/ 5254 w 5508"/>
              <a:gd name="T19" fmla="*/ 1836 h 4235"/>
              <a:gd name="T20" fmla="*/ 5448 w 5508"/>
              <a:gd name="T21" fmla="*/ 1871 h 4235"/>
              <a:gd name="T22" fmla="*/ 5508 w 5508"/>
              <a:gd name="T23" fmla="*/ 1998 h 4235"/>
              <a:gd name="T24" fmla="*/ 5435 w 5508"/>
              <a:gd name="T25" fmla="*/ 2383 h 4235"/>
              <a:gd name="T26" fmla="*/ 5233 w 5508"/>
              <a:gd name="T27" fmla="*/ 2706 h 4235"/>
              <a:gd name="T28" fmla="*/ 4932 w 5508"/>
              <a:gd name="T29" fmla="*/ 2934 h 4235"/>
              <a:gd name="T30" fmla="*/ 4560 w 5508"/>
              <a:gd name="T31" fmla="*/ 3043 h 4235"/>
              <a:gd name="T32" fmla="*/ 4164 w 5508"/>
              <a:gd name="T33" fmla="*/ 3005 h 4235"/>
              <a:gd name="T34" fmla="*/ 3826 w 5508"/>
              <a:gd name="T35" fmla="*/ 2833 h 4235"/>
              <a:gd name="T36" fmla="*/ 3570 w 5508"/>
              <a:gd name="T37" fmla="*/ 2554 h 4235"/>
              <a:gd name="T38" fmla="*/ 3430 w 5508"/>
              <a:gd name="T39" fmla="*/ 2196 h 4235"/>
              <a:gd name="T40" fmla="*/ 3427 w 5508"/>
              <a:gd name="T41" fmla="*/ 1926 h 4235"/>
              <a:gd name="T42" fmla="*/ 3535 w 5508"/>
              <a:gd name="T43" fmla="*/ 1841 h 4235"/>
              <a:gd name="T44" fmla="*/ 3013 w 5508"/>
              <a:gd name="T45" fmla="*/ 822 h 4235"/>
              <a:gd name="T46" fmla="*/ 3704 w 5508"/>
              <a:gd name="T47" fmla="*/ 3681 h 4235"/>
              <a:gd name="T48" fmla="*/ 3851 w 5508"/>
              <a:gd name="T49" fmla="*/ 3804 h 4235"/>
              <a:gd name="T50" fmla="*/ 3886 w 5508"/>
              <a:gd name="T51" fmla="*/ 4000 h 4235"/>
              <a:gd name="T52" fmla="*/ 3787 w 5508"/>
              <a:gd name="T53" fmla="*/ 4169 h 4235"/>
              <a:gd name="T54" fmla="*/ 3604 w 5508"/>
              <a:gd name="T55" fmla="*/ 4235 h 4235"/>
              <a:gd name="T56" fmla="*/ 1761 w 5508"/>
              <a:gd name="T57" fmla="*/ 4197 h 4235"/>
              <a:gd name="T58" fmla="*/ 1636 w 5508"/>
              <a:gd name="T59" fmla="*/ 4050 h 4235"/>
              <a:gd name="T60" fmla="*/ 1636 w 5508"/>
              <a:gd name="T61" fmla="*/ 3850 h 4235"/>
              <a:gd name="T62" fmla="*/ 1761 w 5508"/>
              <a:gd name="T63" fmla="*/ 3701 h 4235"/>
              <a:gd name="T64" fmla="*/ 2495 w 5508"/>
              <a:gd name="T65" fmla="*/ 3663 h 4235"/>
              <a:gd name="T66" fmla="*/ 1936 w 5508"/>
              <a:gd name="T67" fmla="*/ 1836 h 4235"/>
              <a:gd name="T68" fmla="*/ 2061 w 5508"/>
              <a:gd name="T69" fmla="*/ 1896 h 4235"/>
              <a:gd name="T70" fmla="*/ 2093 w 5508"/>
              <a:gd name="T71" fmla="*/ 2099 h 4235"/>
              <a:gd name="T72" fmla="*/ 1985 w 5508"/>
              <a:gd name="T73" fmla="*/ 2472 h 4235"/>
              <a:gd name="T74" fmla="*/ 1756 w 5508"/>
              <a:gd name="T75" fmla="*/ 2772 h 4235"/>
              <a:gd name="T76" fmla="*/ 1434 w 5508"/>
              <a:gd name="T77" fmla="*/ 2973 h 4235"/>
              <a:gd name="T78" fmla="*/ 1048 w 5508"/>
              <a:gd name="T79" fmla="*/ 3046 h 4235"/>
              <a:gd name="T80" fmla="*/ 663 w 5508"/>
              <a:gd name="T81" fmla="*/ 2973 h 4235"/>
              <a:gd name="T82" fmla="*/ 342 w 5508"/>
              <a:gd name="T83" fmla="*/ 2772 h 4235"/>
              <a:gd name="T84" fmla="*/ 113 w 5508"/>
              <a:gd name="T85" fmla="*/ 2472 h 4235"/>
              <a:gd name="T86" fmla="*/ 5 w 5508"/>
              <a:gd name="T87" fmla="*/ 2099 h 4235"/>
              <a:gd name="T88" fmla="*/ 35 w 5508"/>
              <a:gd name="T89" fmla="*/ 1896 h 4235"/>
              <a:gd name="T90" fmla="*/ 162 w 5508"/>
              <a:gd name="T91" fmla="*/ 1836 h 4235"/>
              <a:gd name="T92" fmla="*/ 853 w 5508"/>
              <a:gd name="T93" fmla="*/ 819 h 4235"/>
              <a:gd name="T94" fmla="*/ 701 w 5508"/>
              <a:gd name="T95" fmla="*/ 730 h 4235"/>
              <a:gd name="T96" fmla="*/ 641 w 5508"/>
              <a:gd name="T97" fmla="*/ 563 h 4235"/>
              <a:gd name="T98" fmla="*/ 701 w 5508"/>
              <a:gd name="T99" fmla="*/ 396 h 4235"/>
              <a:gd name="T100" fmla="*/ 853 w 5508"/>
              <a:gd name="T101" fmla="*/ 308 h 4235"/>
              <a:gd name="T102" fmla="*/ 2499 w 5508"/>
              <a:gd name="T103" fmla="*/ 214 h 4235"/>
              <a:gd name="T104" fmla="*/ 2587 w 5508"/>
              <a:gd name="T105" fmla="*/ 62 h 4235"/>
              <a:gd name="T106" fmla="*/ 2754 w 5508"/>
              <a:gd name="T107" fmla="*/ 0 h 4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08" h="4235">
                <a:moveTo>
                  <a:pt x="4460" y="1184"/>
                </a:moveTo>
                <a:lnTo>
                  <a:pt x="4034" y="1836"/>
                </a:lnTo>
                <a:lnTo>
                  <a:pt x="4884" y="1836"/>
                </a:lnTo>
                <a:lnTo>
                  <a:pt x="4460" y="1184"/>
                </a:lnTo>
                <a:close/>
                <a:moveTo>
                  <a:pt x="1048" y="1184"/>
                </a:moveTo>
                <a:lnTo>
                  <a:pt x="624" y="1836"/>
                </a:lnTo>
                <a:lnTo>
                  <a:pt x="1474" y="1836"/>
                </a:lnTo>
                <a:lnTo>
                  <a:pt x="1048" y="1184"/>
                </a:lnTo>
                <a:close/>
                <a:moveTo>
                  <a:pt x="2754" y="0"/>
                </a:moveTo>
                <a:lnTo>
                  <a:pt x="2801" y="5"/>
                </a:lnTo>
                <a:lnTo>
                  <a:pt x="2844" y="17"/>
                </a:lnTo>
                <a:lnTo>
                  <a:pt x="2884" y="35"/>
                </a:lnTo>
                <a:lnTo>
                  <a:pt x="2921" y="62"/>
                </a:lnTo>
                <a:lnTo>
                  <a:pt x="2953" y="92"/>
                </a:lnTo>
                <a:lnTo>
                  <a:pt x="2978" y="129"/>
                </a:lnTo>
                <a:lnTo>
                  <a:pt x="2998" y="169"/>
                </a:lnTo>
                <a:lnTo>
                  <a:pt x="3009" y="214"/>
                </a:lnTo>
                <a:lnTo>
                  <a:pt x="3013" y="261"/>
                </a:lnTo>
                <a:lnTo>
                  <a:pt x="3013" y="304"/>
                </a:lnTo>
                <a:lnTo>
                  <a:pt x="4608" y="304"/>
                </a:lnTo>
                <a:lnTo>
                  <a:pt x="4655" y="308"/>
                </a:lnTo>
                <a:lnTo>
                  <a:pt x="4698" y="321"/>
                </a:lnTo>
                <a:lnTo>
                  <a:pt x="4739" y="339"/>
                </a:lnTo>
                <a:lnTo>
                  <a:pt x="4775" y="364"/>
                </a:lnTo>
                <a:lnTo>
                  <a:pt x="4807" y="396"/>
                </a:lnTo>
                <a:lnTo>
                  <a:pt x="4832" y="433"/>
                </a:lnTo>
                <a:lnTo>
                  <a:pt x="4850" y="473"/>
                </a:lnTo>
                <a:lnTo>
                  <a:pt x="4864" y="516"/>
                </a:lnTo>
                <a:lnTo>
                  <a:pt x="4867" y="563"/>
                </a:lnTo>
                <a:lnTo>
                  <a:pt x="4864" y="610"/>
                </a:lnTo>
                <a:lnTo>
                  <a:pt x="4850" y="653"/>
                </a:lnTo>
                <a:lnTo>
                  <a:pt x="4832" y="695"/>
                </a:lnTo>
                <a:lnTo>
                  <a:pt x="4807" y="730"/>
                </a:lnTo>
                <a:lnTo>
                  <a:pt x="4775" y="762"/>
                </a:lnTo>
                <a:lnTo>
                  <a:pt x="4739" y="787"/>
                </a:lnTo>
                <a:lnTo>
                  <a:pt x="4698" y="807"/>
                </a:lnTo>
                <a:lnTo>
                  <a:pt x="4655" y="819"/>
                </a:lnTo>
                <a:lnTo>
                  <a:pt x="4608" y="822"/>
                </a:lnTo>
                <a:lnTo>
                  <a:pt x="4595" y="822"/>
                </a:lnTo>
                <a:lnTo>
                  <a:pt x="5254" y="1836"/>
                </a:lnTo>
                <a:lnTo>
                  <a:pt x="5346" y="1836"/>
                </a:lnTo>
                <a:lnTo>
                  <a:pt x="5383" y="1841"/>
                </a:lnTo>
                <a:lnTo>
                  <a:pt x="5418" y="1852"/>
                </a:lnTo>
                <a:lnTo>
                  <a:pt x="5448" y="1871"/>
                </a:lnTo>
                <a:lnTo>
                  <a:pt x="5473" y="1896"/>
                </a:lnTo>
                <a:lnTo>
                  <a:pt x="5491" y="1926"/>
                </a:lnTo>
                <a:lnTo>
                  <a:pt x="5503" y="1961"/>
                </a:lnTo>
                <a:lnTo>
                  <a:pt x="5508" y="1998"/>
                </a:lnTo>
                <a:lnTo>
                  <a:pt x="5503" y="2099"/>
                </a:lnTo>
                <a:lnTo>
                  <a:pt x="5490" y="2196"/>
                </a:lnTo>
                <a:lnTo>
                  <a:pt x="5466" y="2291"/>
                </a:lnTo>
                <a:lnTo>
                  <a:pt x="5435" y="2383"/>
                </a:lnTo>
                <a:lnTo>
                  <a:pt x="5395" y="2472"/>
                </a:lnTo>
                <a:lnTo>
                  <a:pt x="5348" y="2554"/>
                </a:lnTo>
                <a:lnTo>
                  <a:pt x="5294" y="2632"/>
                </a:lnTo>
                <a:lnTo>
                  <a:pt x="5233" y="2706"/>
                </a:lnTo>
                <a:lnTo>
                  <a:pt x="5166" y="2772"/>
                </a:lnTo>
                <a:lnTo>
                  <a:pt x="5094" y="2833"/>
                </a:lnTo>
                <a:lnTo>
                  <a:pt x="5016" y="2888"/>
                </a:lnTo>
                <a:lnTo>
                  <a:pt x="4932" y="2934"/>
                </a:lnTo>
                <a:lnTo>
                  <a:pt x="4845" y="2973"/>
                </a:lnTo>
                <a:lnTo>
                  <a:pt x="4754" y="3005"/>
                </a:lnTo>
                <a:lnTo>
                  <a:pt x="4658" y="3028"/>
                </a:lnTo>
                <a:lnTo>
                  <a:pt x="4560" y="3043"/>
                </a:lnTo>
                <a:lnTo>
                  <a:pt x="4460" y="3046"/>
                </a:lnTo>
                <a:lnTo>
                  <a:pt x="4358" y="3043"/>
                </a:lnTo>
                <a:lnTo>
                  <a:pt x="4260" y="3028"/>
                </a:lnTo>
                <a:lnTo>
                  <a:pt x="4164" y="3005"/>
                </a:lnTo>
                <a:lnTo>
                  <a:pt x="4074" y="2973"/>
                </a:lnTo>
                <a:lnTo>
                  <a:pt x="3986" y="2934"/>
                </a:lnTo>
                <a:lnTo>
                  <a:pt x="3904" y="2888"/>
                </a:lnTo>
                <a:lnTo>
                  <a:pt x="3826" y="2833"/>
                </a:lnTo>
                <a:lnTo>
                  <a:pt x="3752" y="2772"/>
                </a:lnTo>
                <a:lnTo>
                  <a:pt x="3685" y="2706"/>
                </a:lnTo>
                <a:lnTo>
                  <a:pt x="3625" y="2632"/>
                </a:lnTo>
                <a:lnTo>
                  <a:pt x="3570" y="2554"/>
                </a:lnTo>
                <a:lnTo>
                  <a:pt x="3523" y="2472"/>
                </a:lnTo>
                <a:lnTo>
                  <a:pt x="3483" y="2383"/>
                </a:lnTo>
                <a:lnTo>
                  <a:pt x="3452" y="2291"/>
                </a:lnTo>
                <a:lnTo>
                  <a:pt x="3430" y="2196"/>
                </a:lnTo>
                <a:lnTo>
                  <a:pt x="3415" y="2099"/>
                </a:lnTo>
                <a:lnTo>
                  <a:pt x="3410" y="1998"/>
                </a:lnTo>
                <a:lnTo>
                  <a:pt x="3415" y="1961"/>
                </a:lnTo>
                <a:lnTo>
                  <a:pt x="3427" y="1926"/>
                </a:lnTo>
                <a:lnTo>
                  <a:pt x="3447" y="1896"/>
                </a:lnTo>
                <a:lnTo>
                  <a:pt x="3472" y="1871"/>
                </a:lnTo>
                <a:lnTo>
                  <a:pt x="3502" y="1852"/>
                </a:lnTo>
                <a:lnTo>
                  <a:pt x="3535" y="1841"/>
                </a:lnTo>
                <a:lnTo>
                  <a:pt x="3572" y="1836"/>
                </a:lnTo>
                <a:lnTo>
                  <a:pt x="3665" y="1836"/>
                </a:lnTo>
                <a:lnTo>
                  <a:pt x="4325" y="822"/>
                </a:lnTo>
                <a:lnTo>
                  <a:pt x="3013" y="822"/>
                </a:lnTo>
                <a:lnTo>
                  <a:pt x="3013" y="3663"/>
                </a:lnTo>
                <a:lnTo>
                  <a:pt x="3604" y="3663"/>
                </a:lnTo>
                <a:lnTo>
                  <a:pt x="3655" y="3668"/>
                </a:lnTo>
                <a:lnTo>
                  <a:pt x="3704" y="3681"/>
                </a:lnTo>
                <a:lnTo>
                  <a:pt x="3747" y="3701"/>
                </a:lnTo>
                <a:lnTo>
                  <a:pt x="3787" y="3729"/>
                </a:lnTo>
                <a:lnTo>
                  <a:pt x="3822" y="3764"/>
                </a:lnTo>
                <a:lnTo>
                  <a:pt x="3851" y="3804"/>
                </a:lnTo>
                <a:lnTo>
                  <a:pt x="3872" y="3850"/>
                </a:lnTo>
                <a:lnTo>
                  <a:pt x="3886" y="3898"/>
                </a:lnTo>
                <a:lnTo>
                  <a:pt x="3889" y="3950"/>
                </a:lnTo>
                <a:lnTo>
                  <a:pt x="3886" y="4000"/>
                </a:lnTo>
                <a:lnTo>
                  <a:pt x="3872" y="4050"/>
                </a:lnTo>
                <a:lnTo>
                  <a:pt x="3851" y="4093"/>
                </a:lnTo>
                <a:lnTo>
                  <a:pt x="3822" y="4133"/>
                </a:lnTo>
                <a:lnTo>
                  <a:pt x="3787" y="4169"/>
                </a:lnTo>
                <a:lnTo>
                  <a:pt x="3747" y="4197"/>
                </a:lnTo>
                <a:lnTo>
                  <a:pt x="3704" y="4219"/>
                </a:lnTo>
                <a:lnTo>
                  <a:pt x="3655" y="4232"/>
                </a:lnTo>
                <a:lnTo>
                  <a:pt x="3604" y="4235"/>
                </a:lnTo>
                <a:lnTo>
                  <a:pt x="1904" y="4235"/>
                </a:lnTo>
                <a:lnTo>
                  <a:pt x="1853" y="4232"/>
                </a:lnTo>
                <a:lnTo>
                  <a:pt x="1804" y="4219"/>
                </a:lnTo>
                <a:lnTo>
                  <a:pt x="1761" y="4197"/>
                </a:lnTo>
                <a:lnTo>
                  <a:pt x="1721" y="4169"/>
                </a:lnTo>
                <a:lnTo>
                  <a:pt x="1686" y="4133"/>
                </a:lnTo>
                <a:lnTo>
                  <a:pt x="1657" y="4093"/>
                </a:lnTo>
                <a:lnTo>
                  <a:pt x="1636" y="4050"/>
                </a:lnTo>
                <a:lnTo>
                  <a:pt x="1622" y="4000"/>
                </a:lnTo>
                <a:lnTo>
                  <a:pt x="1619" y="3950"/>
                </a:lnTo>
                <a:lnTo>
                  <a:pt x="1622" y="3898"/>
                </a:lnTo>
                <a:lnTo>
                  <a:pt x="1636" y="3850"/>
                </a:lnTo>
                <a:lnTo>
                  <a:pt x="1657" y="3804"/>
                </a:lnTo>
                <a:lnTo>
                  <a:pt x="1686" y="3764"/>
                </a:lnTo>
                <a:lnTo>
                  <a:pt x="1721" y="3729"/>
                </a:lnTo>
                <a:lnTo>
                  <a:pt x="1761" y="3701"/>
                </a:lnTo>
                <a:lnTo>
                  <a:pt x="1804" y="3681"/>
                </a:lnTo>
                <a:lnTo>
                  <a:pt x="1853" y="3668"/>
                </a:lnTo>
                <a:lnTo>
                  <a:pt x="1904" y="3663"/>
                </a:lnTo>
                <a:lnTo>
                  <a:pt x="2495" y="3663"/>
                </a:lnTo>
                <a:lnTo>
                  <a:pt x="2495" y="822"/>
                </a:lnTo>
                <a:lnTo>
                  <a:pt x="1183" y="822"/>
                </a:lnTo>
                <a:lnTo>
                  <a:pt x="1843" y="1836"/>
                </a:lnTo>
                <a:lnTo>
                  <a:pt x="1936" y="1836"/>
                </a:lnTo>
                <a:lnTo>
                  <a:pt x="1973" y="1841"/>
                </a:lnTo>
                <a:lnTo>
                  <a:pt x="2006" y="1852"/>
                </a:lnTo>
                <a:lnTo>
                  <a:pt x="2036" y="1871"/>
                </a:lnTo>
                <a:lnTo>
                  <a:pt x="2061" y="1896"/>
                </a:lnTo>
                <a:lnTo>
                  <a:pt x="2081" y="1926"/>
                </a:lnTo>
                <a:lnTo>
                  <a:pt x="2093" y="1961"/>
                </a:lnTo>
                <a:lnTo>
                  <a:pt x="2098" y="1998"/>
                </a:lnTo>
                <a:lnTo>
                  <a:pt x="2093" y="2099"/>
                </a:lnTo>
                <a:lnTo>
                  <a:pt x="2078" y="2196"/>
                </a:lnTo>
                <a:lnTo>
                  <a:pt x="2056" y="2291"/>
                </a:lnTo>
                <a:lnTo>
                  <a:pt x="2025" y="2383"/>
                </a:lnTo>
                <a:lnTo>
                  <a:pt x="1985" y="2472"/>
                </a:lnTo>
                <a:lnTo>
                  <a:pt x="1938" y="2554"/>
                </a:lnTo>
                <a:lnTo>
                  <a:pt x="1883" y="2632"/>
                </a:lnTo>
                <a:lnTo>
                  <a:pt x="1823" y="2706"/>
                </a:lnTo>
                <a:lnTo>
                  <a:pt x="1756" y="2772"/>
                </a:lnTo>
                <a:lnTo>
                  <a:pt x="1682" y="2833"/>
                </a:lnTo>
                <a:lnTo>
                  <a:pt x="1604" y="2888"/>
                </a:lnTo>
                <a:lnTo>
                  <a:pt x="1522" y="2934"/>
                </a:lnTo>
                <a:lnTo>
                  <a:pt x="1434" y="2973"/>
                </a:lnTo>
                <a:lnTo>
                  <a:pt x="1344" y="3005"/>
                </a:lnTo>
                <a:lnTo>
                  <a:pt x="1248" y="3028"/>
                </a:lnTo>
                <a:lnTo>
                  <a:pt x="1150" y="3043"/>
                </a:lnTo>
                <a:lnTo>
                  <a:pt x="1048" y="3046"/>
                </a:lnTo>
                <a:lnTo>
                  <a:pt x="948" y="3043"/>
                </a:lnTo>
                <a:lnTo>
                  <a:pt x="850" y="3028"/>
                </a:lnTo>
                <a:lnTo>
                  <a:pt x="754" y="3005"/>
                </a:lnTo>
                <a:lnTo>
                  <a:pt x="663" y="2973"/>
                </a:lnTo>
                <a:lnTo>
                  <a:pt x="576" y="2934"/>
                </a:lnTo>
                <a:lnTo>
                  <a:pt x="492" y="2888"/>
                </a:lnTo>
                <a:lnTo>
                  <a:pt x="414" y="2833"/>
                </a:lnTo>
                <a:lnTo>
                  <a:pt x="342" y="2772"/>
                </a:lnTo>
                <a:lnTo>
                  <a:pt x="275" y="2706"/>
                </a:lnTo>
                <a:lnTo>
                  <a:pt x="214" y="2632"/>
                </a:lnTo>
                <a:lnTo>
                  <a:pt x="160" y="2554"/>
                </a:lnTo>
                <a:lnTo>
                  <a:pt x="113" y="2472"/>
                </a:lnTo>
                <a:lnTo>
                  <a:pt x="73" y="2383"/>
                </a:lnTo>
                <a:lnTo>
                  <a:pt x="42" y="2291"/>
                </a:lnTo>
                <a:lnTo>
                  <a:pt x="18" y="2196"/>
                </a:lnTo>
                <a:lnTo>
                  <a:pt x="5" y="2099"/>
                </a:lnTo>
                <a:lnTo>
                  <a:pt x="0" y="1998"/>
                </a:lnTo>
                <a:lnTo>
                  <a:pt x="5" y="1961"/>
                </a:lnTo>
                <a:lnTo>
                  <a:pt x="17" y="1926"/>
                </a:lnTo>
                <a:lnTo>
                  <a:pt x="35" y="1896"/>
                </a:lnTo>
                <a:lnTo>
                  <a:pt x="60" y="1871"/>
                </a:lnTo>
                <a:lnTo>
                  <a:pt x="90" y="1852"/>
                </a:lnTo>
                <a:lnTo>
                  <a:pt x="125" y="1841"/>
                </a:lnTo>
                <a:lnTo>
                  <a:pt x="162" y="1836"/>
                </a:lnTo>
                <a:lnTo>
                  <a:pt x="254" y="1836"/>
                </a:lnTo>
                <a:lnTo>
                  <a:pt x="913" y="822"/>
                </a:lnTo>
                <a:lnTo>
                  <a:pt x="900" y="822"/>
                </a:lnTo>
                <a:lnTo>
                  <a:pt x="853" y="819"/>
                </a:lnTo>
                <a:lnTo>
                  <a:pt x="810" y="807"/>
                </a:lnTo>
                <a:lnTo>
                  <a:pt x="769" y="787"/>
                </a:lnTo>
                <a:lnTo>
                  <a:pt x="733" y="762"/>
                </a:lnTo>
                <a:lnTo>
                  <a:pt x="701" y="730"/>
                </a:lnTo>
                <a:lnTo>
                  <a:pt x="676" y="695"/>
                </a:lnTo>
                <a:lnTo>
                  <a:pt x="658" y="653"/>
                </a:lnTo>
                <a:lnTo>
                  <a:pt x="644" y="610"/>
                </a:lnTo>
                <a:lnTo>
                  <a:pt x="641" y="563"/>
                </a:lnTo>
                <a:lnTo>
                  <a:pt x="644" y="516"/>
                </a:lnTo>
                <a:lnTo>
                  <a:pt x="658" y="473"/>
                </a:lnTo>
                <a:lnTo>
                  <a:pt x="676" y="433"/>
                </a:lnTo>
                <a:lnTo>
                  <a:pt x="701" y="396"/>
                </a:lnTo>
                <a:lnTo>
                  <a:pt x="733" y="364"/>
                </a:lnTo>
                <a:lnTo>
                  <a:pt x="769" y="339"/>
                </a:lnTo>
                <a:lnTo>
                  <a:pt x="810" y="321"/>
                </a:lnTo>
                <a:lnTo>
                  <a:pt x="853" y="308"/>
                </a:lnTo>
                <a:lnTo>
                  <a:pt x="900" y="304"/>
                </a:lnTo>
                <a:lnTo>
                  <a:pt x="2495" y="304"/>
                </a:lnTo>
                <a:lnTo>
                  <a:pt x="2495" y="261"/>
                </a:lnTo>
                <a:lnTo>
                  <a:pt x="2499" y="214"/>
                </a:lnTo>
                <a:lnTo>
                  <a:pt x="2510" y="169"/>
                </a:lnTo>
                <a:lnTo>
                  <a:pt x="2530" y="129"/>
                </a:lnTo>
                <a:lnTo>
                  <a:pt x="2555" y="92"/>
                </a:lnTo>
                <a:lnTo>
                  <a:pt x="2587" y="62"/>
                </a:lnTo>
                <a:lnTo>
                  <a:pt x="2624" y="35"/>
                </a:lnTo>
                <a:lnTo>
                  <a:pt x="2664" y="17"/>
                </a:lnTo>
                <a:lnTo>
                  <a:pt x="2707" y="5"/>
                </a:lnTo>
                <a:lnTo>
                  <a:pt x="2754" y="0"/>
                </a:lnTo>
                <a:close/>
              </a:path>
            </a:pathLst>
          </a:custGeom>
          <a:solidFill>
            <a:schemeClr val="bg1"/>
          </a:solidFill>
          <a:ln w="0">
            <a:noFill/>
            <a:prstDash val="solid"/>
            <a:round/>
            <a:headEnd/>
            <a:tailEnd/>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graphicFrame>
        <p:nvGraphicFramePr>
          <p:cNvPr id="9" name="Content Placeholder 8">
            <a:extLst>
              <a:ext uri="{FF2B5EF4-FFF2-40B4-BE49-F238E27FC236}">
                <a16:creationId xmlns:a16="http://schemas.microsoft.com/office/drawing/2014/main" id="{44D878E3-F22E-6C43-8617-98D22DD54A07}"/>
              </a:ext>
            </a:extLst>
          </p:cNvPr>
          <p:cNvGraphicFramePr>
            <a:graphicFrameLocks noGrp="1"/>
          </p:cNvGraphicFramePr>
          <p:nvPr>
            <p:ph idx="1"/>
            <p:extLst>
              <p:ext uri="{D42A27DB-BD31-4B8C-83A1-F6EECF244321}">
                <p14:modId xmlns:p14="http://schemas.microsoft.com/office/powerpoint/2010/main" val="3316314741"/>
              </p:ext>
            </p:extLst>
          </p:nvPr>
        </p:nvGraphicFramePr>
        <p:xfrm>
          <a:off x="609600" y="3200400"/>
          <a:ext cx="7924800" cy="2819400"/>
        </p:xfrm>
        <a:graphic>
          <a:graphicData uri="http://schemas.openxmlformats.org/drawingml/2006/table">
            <a:tbl>
              <a:tblPr firstRow="1" bandRow="1">
                <a:tableStyleId>{5C22544A-7EE6-4342-B048-85BDC9FD1C3A}</a:tableStyleId>
              </a:tblPr>
              <a:tblGrid>
                <a:gridCol w="2958591">
                  <a:extLst>
                    <a:ext uri="{9D8B030D-6E8A-4147-A177-3AD203B41FA5}">
                      <a16:colId xmlns:a16="http://schemas.microsoft.com/office/drawing/2014/main" val="2719730952"/>
                    </a:ext>
                  </a:extLst>
                </a:gridCol>
                <a:gridCol w="4966209">
                  <a:extLst>
                    <a:ext uri="{9D8B030D-6E8A-4147-A177-3AD203B41FA5}">
                      <a16:colId xmlns:a16="http://schemas.microsoft.com/office/drawing/2014/main" val="886920775"/>
                    </a:ext>
                  </a:extLst>
                </a:gridCol>
              </a:tblGrid>
              <a:tr h="370840">
                <a:tc>
                  <a:txBody>
                    <a:bodyPr/>
                    <a:lstStyle/>
                    <a:p>
                      <a:r>
                        <a:rPr lang="en-US" sz="1200" dirty="0">
                          <a:solidFill>
                            <a:schemeClr val="tx1"/>
                          </a:solidFill>
                        </a:rPr>
                        <a:t> Opportunities</a:t>
                      </a:r>
                    </a:p>
                  </a:txBody>
                  <a:tcPr>
                    <a:solidFill>
                      <a:schemeClr val="accent2"/>
                    </a:solidFill>
                  </a:tcPr>
                </a:tc>
                <a:tc>
                  <a:txBody>
                    <a:bodyPr/>
                    <a:lstStyle/>
                    <a:p>
                      <a:r>
                        <a:rPr lang="en-US" sz="1200" dirty="0">
                          <a:solidFill>
                            <a:schemeClr val="tx1"/>
                          </a:solidFill>
                        </a:rPr>
                        <a:t>Strategies</a:t>
                      </a:r>
                    </a:p>
                  </a:txBody>
                  <a:tcPr>
                    <a:solidFill>
                      <a:schemeClr val="accent2"/>
                    </a:solidFill>
                  </a:tcPr>
                </a:tc>
                <a:extLst>
                  <a:ext uri="{0D108BD9-81ED-4DB2-BD59-A6C34878D82A}">
                    <a16:rowId xmlns:a16="http://schemas.microsoft.com/office/drawing/2014/main" val="14295709"/>
                  </a:ext>
                </a:extLst>
              </a:tr>
              <a:tr h="774065">
                <a:tc>
                  <a:txBody>
                    <a:bodyPr/>
                    <a:lstStyle/>
                    <a:p>
                      <a:pPr rtl="0" fontAlgn="t">
                        <a:spcBef>
                          <a:spcPts val="0"/>
                        </a:spcBef>
                        <a:spcAft>
                          <a:spcPts val="0"/>
                        </a:spcAft>
                      </a:pPr>
                      <a:r>
                        <a:rPr lang="en-US" sz="1200" b="0" i="0" u="none" strike="noStrike">
                          <a:solidFill>
                            <a:srgbClr val="000000"/>
                          </a:solidFill>
                          <a:effectLst/>
                          <a:latin typeface="Verdana" panose="020B0604030504040204" pitchFamily="34" charset="0"/>
                        </a:rPr>
                        <a:t>Launch a renovated career lattice to increase educator engagement and credentialing</a:t>
                      </a:r>
                      <a:endParaRPr lang="en-US" sz="1200">
                        <a:effectLst/>
                      </a:endParaRPr>
                    </a:p>
                  </a:txBody>
                  <a:tcPr marL="63500" marR="63500" marT="63500" marB="63500"/>
                </a:tc>
                <a:tc>
                  <a:txBody>
                    <a:bodyPr/>
                    <a:lstStyle/>
                    <a:p>
                      <a:pPr rtl="0" fontAlgn="t">
                        <a:spcBef>
                          <a:spcPts val="0"/>
                        </a:spcBef>
                        <a:spcAft>
                          <a:spcPts val="0"/>
                        </a:spcAft>
                      </a:pPr>
                      <a:r>
                        <a:rPr lang="en-US" sz="1200" b="0" i="0" u="sng">
                          <a:solidFill>
                            <a:srgbClr val="000000"/>
                          </a:solidFill>
                          <a:effectLst/>
                          <a:latin typeface="Verdana" panose="020B0604030504040204" pitchFamily="34" charset="0"/>
                        </a:rPr>
                        <a:t>Cross-Agency Alignment</a:t>
                      </a:r>
                      <a:r>
                        <a:rPr lang="en-US" sz="1200" b="0" i="0" u="none" strike="noStrike">
                          <a:solidFill>
                            <a:srgbClr val="000000"/>
                          </a:solidFill>
                          <a:effectLst/>
                          <a:latin typeface="Verdana" panose="020B0604030504040204" pitchFamily="34" charset="0"/>
                        </a:rPr>
                        <a:t>: work across DESE and DHE to align credentialing and licensing pathways to target pre-service pathways for our shared workforce.</a:t>
                      </a:r>
                      <a:endParaRPr lang="en-US" sz="1200">
                        <a:effectLst/>
                      </a:endParaRPr>
                    </a:p>
                    <a:p>
                      <a:pPr rtl="0" fontAlgn="t">
                        <a:spcBef>
                          <a:spcPts val="0"/>
                        </a:spcBef>
                        <a:spcAft>
                          <a:spcPts val="0"/>
                        </a:spcAft>
                      </a:pPr>
                      <a:r>
                        <a:rPr lang="en-US" sz="1200">
                          <a:effectLst/>
                        </a:rPr>
                        <a:t/>
                      </a:r>
                      <a:br>
                        <a:rPr lang="en-US" sz="1200">
                          <a:effectLst/>
                        </a:rPr>
                      </a:br>
                      <a:r>
                        <a:rPr lang="en-US" sz="1200" b="0" i="0" u="sng">
                          <a:solidFill>
                            <a:srgbClr val="000000"/>
                          </a:solidFill>
                          <a:effectLst/>
                          <a:latin typeface="Verdana" panose="020B0604030504040204" pitchFamily="34" charset="0"/>
                        </a:rPr>
                        <a:t>Communications</a:t>
                      </a:r>
                      <a:r>
                        <a:rPr lang="en-US" sz="1200" b="0" i="0" u="none" strike="noStrike">
                          <a:solidFill>
                            <a:srgbClr val="000000"/>
                          </a:solidFill>
                          <a:effectLst/>
                          <a:latin typeface="Verdana" panose="020B0604030504040204" pitchFamily="34" charset="0"/>
                        </a:rPr>
                        <a:t>: clarify how all EEC funded training, education, and credentialing programs fit together to form a comprehensive and clear career lattice.</a:t>
                      </a:r>
                      <a:endParaRPr lang="en-US" sz="1200">
                        <a:effectLst/>
                      </a:endParaRPr>
                    </a:p>
                  </a:txBody>
                  <a:tcPr marL="63500" marR="63500" marT="63500" marB="63500"/>
                </a:tc>
                <a:extLst>
                  <a:ext uri="{0D108BD9-81ED-4DB2-BD59-A6C34878D82A}">
                    <a16:rowId xmlns:a16="http://schemas.microsoft.com/office/drawing/2014/main" val="838445256"/>
                  </a:ext>
                </a:extLst>
              </a:tr>
              <a:tr h="370840">
                <a:tc>
                  <a:txBody>
                    <a:bodyPr/>
                    <a:lstStyle/>
                    <a:p>
                      <a:pPr rtl="0" fontAlgn="t">
                        <a:spcBef>
                          <a:spcPts val="0"/>
                        </a:spcBef>
                        <a:spcAft>
                          <a:spcPts val="0"/>
                        </a:spcAft>
                      </a:pPr>
                      <a:r>
                        <a:rPr lang="en-US" sz="1200" b="0" i="0" u="none" strike="noStrike">
                          <a:solidFill>
                            <a:srgbClr val="000000"/>
                          </a:solidFill>
                          <a:effectLst/>
                          <a:latin typeface="Verdana" panose="020B0604030504040204" pitchFamily="34" charset="0"/>
                        </a:rPr>
                        <a:t>Attract a qualified and diverse workforce for every program type</a:t>
                      </a:r>
                      <a:endParaRPr lang="en-US" sz="1200">
                        <a:effectLst/>
                      </a:endParaRPr>
                    </a:p>
                  </a:txBody>
                  <a:tcPr marL="63500" marR="63500" marT="63500" marB="63500"/>
                </a:tc>
                <a:tc>
                  <a:txBody>
                    <a:bodyPr/>
                    <a:lstStyle/>
                    <a:p>
                      <a:pPr rtl="0" fontAlgn="t">
                        <a:spcBef>
                          <a:spcPts val="0"/>
                        </a:spcBef>
                        <a:spcAft>
                          <a:spcPts val="0"/>
                        </a:spcAft>
                      </a:pPr>
                      <a:r>
                        <a:rPr lang="en-US" sz="1200" b="0" i="0" u="sng" dirty="0">
                          <a:solidFill>
                            <a:srgbClr val="000000"/>
                          </a:solidFill>
                          <a:effectLst/>
                          <a:latin typeface="Verdana" panose="020B0604030504040204" pitchFamily="34" charset="0"/>
                        </a:rPr>
                        <a:t>Scholarships</a:t>
                      </a:r>
                      <a:r>
                        <a:rPr lang="en-US" sz="1200" b="0" i="0" u="none" strike="noStrike" dirty="0">
                          <a:solidFill>
                            <a:srgbClr val="000000"/>
                          </a:solidFill>
                          <a:effectLst/>
                          <a:latin typeface="Verdana" panose="020B0604030504040204" pitchFamily="34" charset="0"/>
                        </a:rPr>
                        <a:t>: support educators to advance along the career lattice and achieve desired credentials</a:t>
                      </a:r>
                      <a:endParaRPr lang="en-US" sz="1200" dirty="0">
                        <a:effectLst/>
                      </a:endParaRPr>
                    </a:p>
                    <a:p>
                      <a:pPr rtl="0" fontAlgn="t">
                        <a:spcBef>
                          <a:spcPts val="0"/>
                        </a:spcBef>
                        <a:spcAft>
                          <a:spcPts val="0"/>
                        </a:spcAft>
                      </a:pPr>
                      <a:r>
                        <a:rPr lang="en-US" sz="1200" dirty="0">
                          <a:effectLst/>
                        </a:rPr>
                        <a:t/>
                      </a:r>
                      <a:br>
                        <a:rPr lang="en-US" sz="1200" dirty="0">
                          <a:effectLst/>
                        </a:rPr>
                      </a:br>
                      <a:r>
                        <a:rPr lang="en-US" sz="1200" b="0" i="0" u="sng" dirty="0">
                          <a:solidFill>
                            <a:srgbClr val="000000"/>
                          </a:solidFill>
                          <a:effectLst/>
                          <a:latin typeface="Verdana" panose="020B0604030504040204" pitchFamily="34" charset="0"/>
                        </a:rPr>
                        <a:t>Improve higher education pathways:  </a:t>
                      </a:r>
                      <a:r>
                        <a:rPr lang="en-US" sz="1200" b="0" i="0" u="none" strike="noStrike" dirty="0">
                          <a:solidFill>
                            <a:srgbClr val="000000"/>
                          </a:solidFill>
                          <a:effectLst/>
                          <a:latin typeface="Verdana" panose="020B0604030504040204" pitchFamily="34" charset="0"/>
                        </a:rPr>
                        <a:t>work with IHE to align pathways to needs of the field.</a:t>
                      </a:r>
                      <a:endParaRPr lang="en-US" sz="1200" dirty="0">
                        <a:effectLst/>
                      </a:endParaRPr>
                    </a:p>
                  </a:txBody>
                  <a:tcPr marL="114300" marR="114300" marT="63500" marB="63500"/>
                </a:tc>
                <a:extLst>
                  <a:ext uri="{0D108BD9-81ED-4DB2-BD59-A6C34878D82A}">
                    <a16:rowId xmlns:a16="http://schemas.microsoft.com/office/drawing/2014/main" val="1722075356"/>
                  </a:ext>
                </a:extLst>
              </a:tr>
            </a:tbl>
          </a:graphicData>
        </a:graphic>
      </p:graphicFrame>
      <p:grpSp>
        <p:nvGrpSpPr>
          <p:cNvPr id="14" name="Group 13">
            <a:extLst>
              <a:ext uri="{FF2B5EF4-FFF2-40B4-BE49-F238E27FC236}">
                <a16:creationId xmlns:a16="http://schemas.microsoft.com/office/drawing/2014/main" id="{051F98FC-42E5-6046-BFEF-A3FC87169F32}"/>
              </a:ext>
            </a:extLst>
          </p:cNvPr>
          <p:cNvGrpSpPr/>
          <p:nvPr/>
        </p:nvGrpSpPr>
        <p:grpSpPr>
          <a:xfrm>
            <a:off x="2146682" y="1326501"/>
            <a:ext cx="5430456" cy="985793"/>
            <a:chOff x="1614270" y="2563262"/>
            <a:chExt cx="5430456" cy="985793"/>
          </a:xfrm>
        </p:grpSpPr>
        <p:sp>
          <p:nvSpPr>
            <p:cNvPr id="15" name="Pentagon 14">
              <a:extLst>
                <a:ext uri="{FF2B5EF4-FFF2-40B4-BE49-F238E27FC236}">
                  <a16:creationId xmlns:a16="http://schemas.microsoft.com/office/drawing/2014/main" id="{8930CADC-36CA-D14C-9A01-70EDD4E21945}"/>
                </a:ext>
              </a:extLst>
            </p:cNvPr>
            <p:cNvSpPr/>
            <p:nvPr/>
          </p:nvSpPr>
          <p:spPr>
            <a:xfrm rot="10800000">
              <a:off x="1614270" y="2563262"/>
              <a:ext cx="5430456" cy="985793"/>
            </a:xfrm>
            <a:prstGeom prst="homePlate">
              <a:avLst/>
            </a:pr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2" name="Pentagon 4">
              <a:extLst>
                <a:ext uri="{FF2B5EF4-FFF2-40B4-BE49-F238E27FC236}">
                  <a16:creationId xmlns:a16="http://schemas.microsoft.com/office/drawing/2014/main" id="{09CD8BDE-1C6C-6241-BC1E-625D98C4731C}"/>
                </a:ext>
              </a:extLst>
            </p:cNvPr>
            <p:cNvSpPr txBox="1"/>
            <p:nvPr/>
          </p:nvSpPr>
          <p:spPr>
            <a:xfrm rot="21600000">
              <a:off x="1860718" y="2563262"/>
              <a:ext cx="5184008" cy="98579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34708" tIns="45720" rIns="85344" bIns="45720" numCol="1" spcCol="1270" anchor="ctr" anchorCtr="0">
              <a:noAutofit/>
            </a:bodyPr>
            <a:lstStyle/>
            <a:p>
              <a:pPr marL="0" lvl="0" indent="0" algn="r" defTabSz="533400">
                <a:lnSpc>
                  <a:spcPct val="90000"/>
                </a:lnSpc>
                <a:spcBef>
                  <a:spcPct val="0"/>
                </a:spcBef>
                <a:spcAft>
                  <a:spcPct val="35000"/>
                </a:spcAft>
                <a:buNone/>
              </a:pPr>
              <a:r>
                <a:rPr lang="en-US" sz="1200" b="1" kern="1200" dirty="0"/>
                <a:t>EDUCATOR VISION: </a:t>
              </a:r>
              <a:r>
                <a:rPr lang="en-US" sz="1200" b="0" kern="1200" dirty="0"/>
                <a:t>The early childhood and out-of-school time workforce is professionally prepared, well supported, adequately compensated, and culturally and linguistically representative of the population it serves. </a:t>
              </a:r>
              <a:endParaRPr lang="en-US" sz="1200" kern="1200" dirty="0"/>
            </a:p>
          </p:txBody>
        </p:sp>
      </p:grpSp>
      <p:sp>
        <p:nvSpPr>
          <p:cNvPr id="12" name="Oval 11">
            <a:extLst>
              <a:ext uri="{FF2B5EF4-FFF2-40B4-BE49-F238E27FC236}">
                <a16:creationId xmlns:a16="http://schemas.microsoft.com/office/drawing/2014/main" id="{F765A645-1136-2643-A5CD-757806D15F29}"/>
              </a:ext>
            </a:extLst>
          </p:cNvPr>
          <p:cNvSpPr/>
          <p:nvPr/>
        </p:nvSpPr>
        <p:spPr>
          <a:xfrm>
            <a:off x="1603330" y="1295400"/>
            <a:ext cx="1066800" cy="9906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13" name="Freeform 27">
            <a:extLst>
              <a:ext uri="{FF2B5EF4-FFF2-40B4-BE49-F238E27FC236}">
                <a16:creationId xmlns:a16="http://schemas.microsoft.com/office/drawing/2014/main" id="{0C9F3F3D-B8EB-BE4B-8090-1D0D37F95D7B}"/>
              </a:ext>
            </a:extLst>
          </p:cNvPr>
          <p:cNvSpPr>
            <a:spLocks noEditPoints="1"/>
          </p:cNvSpPr>
          <p:nvPr/>
        </p:nvSpPr>
        <p:spPr bwMode="auto">
          <a:xfrm>
            <a:off x="1860013" y="1594299"/>
            <a:ext cx="512379" cy="404951"/>
          </a:xfrm>
          <a:custGeom>
            <a:avLst/>
            <a:gdLst>
              <a:gd name="T0" fmla="*/ 2938 w 4573"/>
              <a:gd name="T1" fmla="*/ 2147 h 3849"/>
              <a:gd name="T2" fmla="*/ 3316 w 4573"/>
              <a:gd name="T3" fmla="*/ 2459 h 3849"/>
              <a:gd name="T4" fmla="*/ 3463 w 4573"/>
              <a:gd name="T5" fmla="*/ 2938 h 3849"/>
              <a:gd name="T6" fmla="*/ 3369 w 4573"/>
              <a:gd name="T7" fmla="*/ 3677 h 3849"/>
              <a:gd name="T8" fmla="*/ 3101 w 4573"/>
              <a:gd name="T9" fmla="*/ 3764 h 3849"/>
              <a:gd name="T10" fmla="*/ 2606 w 4573"/>
              <a:gd name="T11" fmla="*/ 3842 h 3849"/>
              <a:gd name="T12" fmla="*/ 1974 w 4573"/>
              <a:gd name="T13" fmla="*/ 3822 h 3849"/>
              <a:gd name="T14" fmla="*/ 1227 w 4573"/>
              <a:gd name="T15" fmla="*/ 3660 h 3849"/>
              <a:gd name="T16" fmla="*/ 1215 w 4573"/>
              <a:gd name="T17" fmla="*/ 2682 h 3849"/>
              <a:gd name="T18" fmla="*/ 1489 w 4573"/>
              <a:gd name="T19" fmla="*/ 2276 h 3849"/>
              <a:gd name="T20" fmla="*/ 1947 w 4573"/>
              <a:gd name="T21" fmla="*/ 2084 h 3849"/>
              <a:gd name="T22" fmla="*/ 3969 w 4573"/>
              <a:gd name="T23" fmla="*/ 1426 h 3849"/>
              <a:gd name="T24" fmla="*/ 4376 w 4573"/>
              <a:gd name="T25" fmla="*/ 1700 h 3849"/>
              <a:gd name="T26" fmla="*/ 4568 w 4573"/>
              <a:gd name="T27" fmla="*/ 2158 h 3849"/>
              <a:gd name="T28" fmla="*/ 4502 w 4573"/>
              <a:gd name="T29" fmla="*/ 2975 h 3849"/>
              <a:gd name="T30" fmla="*/ 4274 w 4573"/>
              <a:gd name="T31" fmla="*/ 3055 h 3849"/>
              <a:gd name="T32" fmla="*/ 3822 w 4573"/>
              <a:gd name="T33" fmla="*/ 3140 h 3849"/>
              <a:gd name="T34" fmla="*/ 3588 w 4573"/>
              <a:gd name="T35" fmla="*/ 2673 h 3849"/>
              <a:gd name="T36" fmla="*/ 3333 w 4573"/>
              <a:gd name="T37" fmla="*/ 2227 h 3849"/>
              <a:gd name="T38" fmla="*/ 2894 w 4573"/>
              <a:gd name="T39" fmla="*/ 1963 h 3849"/>
              <a:gd name="T40" fmla="*/ 3129 w 4573"/>
              <a:gd name="T41" fmla="*/ 1551 h 3849"/>
              <a:gd name="T42" fmla="*/ 1491 w 4573"/>
              <a:gd name="T43" fmla="*/ 1390 h 3849"/>
              <a:gd name="T44" fmla="*/ 1642 w 4573"/>
              <a:gd name="T45" fmla="*/ 1843 h 3849"/>
              <a:gd name="T46" fmla="*/ 1437 w 4573"/>
              <a:gd name="T47" fmla="*/ 2116 h 3849"/>
              <a:gd name="T48" fmla="*/ 1113 w 4573"/>
              <a:gd name="T49" fmla="*/ 2510 h 3849"/>
              <a:gd name="T50" fmla="*/ 1017 w 4573"/>
              <a:gd name="T51" fmla="*/ 3149 h 3849"/>
              <a:gd name="T52" fmla="*/ 315 w 4573"/>
              <a:gd name="T53" fmla="*/ 3042 h 3849"/>
              <a:gd name="T54" fmla="*/ 4 w 4573"/>
              <a:gd name="T55" fmla="*/ 2158 h 3849"/>
              <a:gd name="T56" fmla="*/ 197 w 4573"/>
              <a:gd name="T57" fmla="*/ 1700 h 3849"/>
              <a:gd name="T58" fmla="*/ 604 w 4573"/>
              <a:gd name="T59" fmla="*/ 1426 h 3849"/>
              <a:gd name="T60" fmla="*/ 2464 w 4573"/>
              <a:gd name="T61" fmla="*/ 708 h 3849"/>
              <a:gd name="T62" fmla="*/ 2818 w 4573"/>
              <a:gd name="T63" fmla="*/ 913 h 3849"/>
              <a:gd name="T64" fmla="*/ 2987 w 4573"/>
              <a:gd name="T65" fmla="*/ 1290 h 3849"/>
              <a:gd name="T66" fmla="*/ 2898 w 4573"/>
              <a:gd name="T67" fmla="*/ 1702 h 3849"/>
              <a:gd name="T68" fmla="*/ 2596 w 4573"/>
              <a:gd name="T69" fmla="*/ 1974 h 3849"/>
              <a:gd name="T70" fmla="*/ 2176 w 4573"/>
              <a:gd name="T71" fmla="*/ 2018 h 3849"/>
              <a:gd name="T72" fmla="*/ 1822 w 4573"/>
              <a:gd name="T73" fmla="*/ 1813 h 3849"/>
              <a:gd name="T74" fmla="*/ 1654 w 4573"/>
              <a:gd name="T75" fmla="*/ 1436 h 3849"/>
              <a:gd name="T76" fmla="*/ 1741 w 4573"/>
              <a:gd name="T77" fmla="*/ 1024 h 3849"/>
              <a:gd name="T78" fmla="*/ 2043 w 4573"/>
              <a:gd name="T79" fmla="*/ 752 h 3849"/>
              <a:gd name="T80" fmla="*/ 1217 w 4573"/>
              <a:gd name="T81" fmla="*/ 4 h 3849"/>
              <a:gd name="T82" fmla="*/ 1593 w 4573"/>
              <a:gd name="T83" fmla="*/ 173 h 3849"/>
              <a:gd name="T84" fmla="*/ 1798 w 4573"/>
              <a:gd name="T85" fmla="*/ 527 h 3849"/>
              <a:gd name="T86" fmla="*/ 1649 w 4573"/>
              <a:gd name="T87" fmla="*/ 875 h 3849"/>
              <a:gd name="T88" fmla="*/ 1447 w 4573"/>
              <a:gd name="T89" fmla="*/ 1267 h 3849"/>
              <a:gd name="T90" fmla="*/ 1071 w 4573"/>
              <a:gd name="T91" fmla="*/ 1338 h 3849"/>
              <a:gd name="T92" fmla="*/ 694 w 4573"/>
              <a:gd name="T93" fmla="*/ 1169 h 3849"/>
              <a:gd name="T94" fmla="*/ 488 w 4573"/>
              <a:gd name="T95" fmla="*/ 815 h 3849"/>
              <a:gd name="T96" fmla="*/ 532 w 4573"/>
              <a:gd name="T97" fmla="*/ 393 h 3849"/>
              <a:gd name="T98" fmla="*/ 805 w 4573"/>
              <a:gd name="T99" fmla="*/ 91 h 3849"/>
              <a:gd name="T100" fmla="*/ 3430 w 4573"/>
              <a:gd name="T101" fmla="*/ 0 h 3849"/>
              <a:gd name="T102" fmla="*/ 3826 w 4573"/>
              <a:gd name="T103" fmla="*/ 129 h 3849"/>
              <a:gd name="T104" fmla="*/ 4066 w 4573"/>
              <a:gd name="T105" fmla="*/ 458 h 3849"/>
              <a:gd name="T106" fmla="*/ 4066 w 4573"/>
              <a:gd name="T107" fmla="*/ 882 h 3849"/>
              <a:gd name="T108" fmla="*/ 3826 w 4573"/>
              <a:gd name="T109" fmla="*/ 1211 h 3849"/>
              <a:gd name="T110" fmla="*/ 3430 w 4573"/>
              <a:gd name="T111" fmla="*/ 1340 h 3849"/>
              <a:gd name="T112" fmla="*/ 3116 w 4573"/>
              <a:gd name="T113" fmla="*/ 1127 h 3849"/>
              <a:gd name="T114" fmla="*/ 2879 w 4573"/>
              <a:gd name="T115" fmla="*/ 750 h 3849"/>
              <a:gd name="T116" fmla="*/ 2831 w 4573"/>
              <a:gd name="T117" fmla="*/ 369 h 3849"/>
              <a:gd name="T118" fmla="*/ 3137 w 4573"/>
              <a:gd name="T119" fmla="*/ 67 h 3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573" h="3849">
                <a:moveTo>
                  <a:pt x="2036" y="2080"/>
                </a:moveTo>
                <a:lnTo>
                  <a:pt x="2605" y="2080"/>
                </a:lnTo>
                <a:lnTo>
                  <a:pt x="2692" y="2084"/>
                </a:lnTo>
                <a:lnTo>
                  <a:pt x="2778" y="2096"/>
                </a:lnTo>
                <a:lnTo>
                  <a:pt x="2859" y="2118"/>
                </a:lnTo>
                <a:lnTo>
                  <a:pt x="2938" y="2147"/>
                </a:lnTo>
                <a:lnTo>
                  <a:pt x="3014" y="2184"/>
                </a:lnTo>
                <a:lnTo>
                  <a:pt x="3084" y="2226"/>
                </a:lnTo>
                <a:lnTo>
                  <a:pt x="3150" y="2276"/>
                </a:lnTo>
                <a:lnTo>
                  <a:pt x="3212" y="2331"/>
                </a:lnTo>
                <a:lnTo>
                  <a:pt x="3267" y="2392"/>
                </a:lnTo>
                <a:lnTo>
                  <a:pt x="3316" y="2459"/>
                </a:lnTo>
                <a:lnTo>
                  <a:pt x="3359" y="2529"/>
                </a:lnTo>
                <a:lnTo>
                  <a:pt x="3396" y="2604"/>
                </a:lnTo>
                <a:lnTo>
                  <a:pt x="3424" y="2682"/>
                </a:lnTo>
                <a:lnTo>
                  <a:pt x="3445" y="2765"/>
                </a:lnTo>
                <a:lnTo>
                  <a:pt x="3459" y="2851"/>
                </a:lnTo>
                <a:lnTo>
                  <a:pt x="3463" y="2938"/>
                </a:lnTo>
                <a:lnTo>
                  <a:pt x="3463" y="3634"/>
                </a:lnTo>
                <a:lnTo>
                  <a:pt x="3458" y="3634"/>
                </a:lnTo>
                <a:lnTo>
                  <a:pt x="3413" y="3656"/>
                </a:lnTo>
                <a:lnTo>
                  <a:pt x="3406" y="3660"/>
                </a:lnTo>
                <a:lnTo>
                  <a:pt x="3392" y="3667"/>
                </a:lnTo>
                <a:lnTo>
                  <a:pt x="3369" y="3677"/>
                </a:lnTo>
                <a:lnTo>
                  <a:pt x="3341" y="3689"/>
                </a:lnTo>
                <a:lnTo>
                  <a:pt x="3306" y="3703"/>
                </a:lnTo>
                <a:lnTo>
                  <a:pt x="3265" y="3717"/>
                </a:lnTo>
                <a:lnTo>
                  <a:pt x="3216" y="3732"/>
                </a:lnTo>
                <a:lnTo>
                  <a:pt x="3161" y="3749"/>
                </a:lnTo>
                <a:lnTo>
                  <a:pt x="3101" y="3764"/>
                </a:lnTo>
                <a:lnTo>
                  <a:pt x="3033" y="3781"/>
                </a:lnTo>
                <a:lnTo>
                  <a:pt x="2959" y="3797"/>
                </a:lnTo>
                <a:lnTo>
                  <a:pt x="2880" y="3811"/>
                </a:lnTo>
                <a:lnTo>
                  <a:pt x="2794" y="3823"/>
                </a:lnTo>
                <a:lnTo>
                  <a:pt x="2703" y="3833"/>
                </a:lnTo>
                <a:lnTo>
                  <a:pt x="2606" y="3842"/>
                </a:lnTo>
                <a:lnTo>
                  <a:pt x="2502" y="3846"/>
                </a:lnTo>
                <a:lnTo>
                  <a:pt x="2394" y="3849"/>
                </a:lnTo>
                <a:lnTo>
                  <a:pt x="2294" y="3847"/>
                </a:lnTo>
                <a:lnTo>
                  <a:pt x="2192" y="3842"/>
                </a:lnTo>
                <a:lnTo>
                  <a:pt x="2085" y="3835"/>
                </a:lnTo>
                <a:lnTo>
                  <a:pt x="1974" y="3822"/>
                </a:lnTo>
                <a:lnTo>
                  <a:pt x="1859" y="3807"/>
                </a:lnTo>
                <a:lnTo>
                  <a:pt x="1739" y="3787"/>
                </a:lnTo>
                <a:lnTo>
                  <a:pt x="1617" y="3763"/>
                </a:lnTo>
                <a:lnTo>
                  <a:pt x="1491" y="3733"/>
                </a:lnTo>
                <a:lnTo>
                  <a:pt x="1360" y="3700"/>
                </a:lnTo>
                <a:lnTo>
                  <a:pt x="1227" y="3660"/>
                </a:lnTo>
                <a:lnTo>
                  <a:pt x="1179" y="3645"/>
                </a:lnTo>
                <a:lnTo>
                  <a:pt x="1176" y="3634"/>
                </a:lnTo>
                <a:lnTo>
                  <a:pt x="1176" y="2938"/>
                </a:lnTo>
                <a:lnTo>
                  <a:pt x="1182" y="2851"/>
                </a:lnTo>
                <a:lnTo>
                  <a:pt x="1194" y="2765"/>
                </a:lnTo>
                <a:lnTo>
                  <a:pt x="1215" y="2682"/>
                </a:lnTo>
                <a:lnTo>
                  <a:pt x="1245" y="2604"/>
                </a:lnTo>
                <a:lnTo>
                  <a:pt x="1280" y="2529"/>
                </a:lnTo>
                <a:lnTo>
                  <a:pt x="1323" y="2459"/>
                </a:lnTo>
                <a:lnTo>
                  <a:pt x="1373" y="2392"/>
                </a:lnTo>
                <a:lnTo>
                  <a:pt x="1429" y="2331"/>
                </a:lnTo>
                <a:lnTo>
                  <a:pt x="1489" y="2276"/>
                </a:lnTo>
                <a:lnTo>
                  <a:pt x="1555" y="2226"/>
                </a:lnTo>
                <a:lnTo>
                  <a:pt x="1627" y="2184"/>
                </a:lnTo>
                <a:lnTo>
                  <a:pt x="1701" y="2147"/>
                </a:lnTo>
                <a:lnTo>
                  <a:pt x="1780" y="2118"/>
                </a:lnTo>
                <a:lnTo>
                  <a:pt x="1863" y="2096"/>
                </a:lnTo>
                <a:lnTo>
                  <a:pt x="1947" y="2084"/>
                </a:lnTo>
                <a:lnTo>
                  <a:pt x="2036" y="2080"/>
                </a:lnTo>
                <a:close/>
                <a:moveTo>
                  <a:pt x="3150" y="1387"/>
                </a:moveTo>
                <a:lnTo>
                  <a:pt x="3713" y="1387"/>
                </a:lnTo>
                <a:lnTo>
                  <a:pt x="3802" y="1391"/>
                </a:lnTo>
                <a:lnTo>
                  <a:pt x="3886" y="1405"/>
                </a:lnTo>
                <a:lnTo>
                  <a:pt x="3969" y="1426"/>
                </a:lnTo>
                <a:lnTo>
                  <a:pt x="4048" y="1454"/>
                </a:lnTo>
                <a:lnTo>
                  <a:pt x="4122" y="1491"/>
                </a:lnTo>
                <a:lnTo>
                  <a:pt x="4194" y="1534"/>
                </a:lnTo>
                <a:lnTo>
                  <a:pt x="4260" y="1584"/>
                </a:lnTo>
                <a:lnTo>
                  <a:pt x="4320" y="1638"/>
                </a:lnTo>
                <a:lnTo>
                  <a:pt x="4376" y="1700"/>
                </a:lnTo>
                <a:lnTo>
                  <a:pt x="4426" y="1766"/>
                </a:lnTo>
                <a:lnTo>
                  <a:pt x="4469" y="1836"/>
                </a:lnTo>
                <a:lnTo>
                  <a:pt x="4504" y="1912"/>
                </a:lnTo>
                <a:lnTo>
                  <a:pt x="4534" y="1991"/>
                </a:lnTo>
                <a:lnTo>
                  <a:pt x="4555" y="2073"/>
                </a:lnTo>
                <a:lnTo>
                  <a:pt x="4568" y="2158"/>
                </a:lnTo>
                <a:lnTo>
                  <a:pt x="4573" y="2245"/>
                </a:lnTo>
                <a:lnTo>
                  <a:pt x="4573" y="2942"/>
                </a:lnTo>
                <a:lnTo>
                  <a:pt x="4568" y="2942"/>
                </a:lnTo>
                <a:lnTo>
                  <a:pt x="4523" y="2965"/>
                </a:lnTo>
                <a:lnTo>
                  <a:pt x="4516" y="2968"/>
                </a:lnTo>
                <a:lnTo>
                  <a:pt x="4502" y="2975"/>
                </a:lnTo>
                <a:lnTo>
                  <a:pt x="4480" y="2985"/>
                </a:lnTo>
                <a:lnTo>
                  <a:pt x="4452" y="2996"/>
                </a:lnTo>
                <a:lnTo>
                  <a:pt x="4417" y="3008"/>
                </a:lnTo>
                <a:lnTo>
                  <a:pt x="4376" y="3024"/>
                </a:lnTo>
                <a:lnTo>
                  <a:pt x="4329" y="3039"/>
                </a:lnTo>
                <a:lnTo>
                  <a:pt x="4274" y="3055"/>
                </a:lnTo>
                <a:lnTo>
                  <a:pt x="4214" y="3072"/>
                </a:lnTo>
                <a:lnTo>
                  <a:pt x="4147" y="3087"/>
                </a:lnTo>
                <a:lnTo>
                  <a:pt x="4074" y="3103"/>
                </a:lnTo>
                <a:lnTo>
                  <a:pt x="3996" y="3117"/>
                </a:lnTo>
                <a:lnTo>
                  <a:pt x="3911" y="3129"/>
                </a:lnTo>
                <a:lnTo>
                  <a:pt x="3822" y="3140"/>
                </a:lnTo>
                <a:lnTo>
                  <a:pt x="3725" y="3149"/>
                </a:lnTo>
                <a:lnTo>
                  <a:pt x="3623" y="3153"/>
                </a:lnTo>
                <a:lnTo>
                  <a:pt x="3623" y="2940"/>
                </a:lnTo>
                <a:lnTo>
                  <a:pt x="3619" y="2848"/>
                </a:lnTo>
                <a:lnTo>
                  <a:pt x="3607" y="2760"/>
                </a:lnTo>
                <a:lnTo>
                  <a:pt x="3588" y="2673"/>
                </a:lnTo>
                <a:lnTo>
                  <a:pt x="3562" y="2590"/>
                </a:lnTo>
                <a:lnTo>
                  <a:pt x="3528" y="2510"/>
                </a:lnTo>
                <a:lnTo>
                  <a:pt x="3487" y="2432"/>
                </a:lnTo>
                <a:lnTo>
                  <a:pt x="3442" y="2359"/>
                </a:lnTo>
                <a:lnTo>
                  <a:pt x="3390" y="2292"/>
                </a:lnTo>
                <a:lnTo>
                  <a:pt x="3333" y="2227"/>
                </a:lnTo>
                <a:lnTo>
                  <a:pt x="3271" y="2169"/>
                </a:lnTo>
                <a:lnTo>
                  <a:pt x="3203" y="2116"/>
                </a:lnTo>
                <a:lnTo>
                  <a:pt x="3132" y="2068"/>
                </a:lnTo>
                <a:lnTo>
                  <a:pt x="3056" y="2026"/>
                </a:lnTo>
                <a:lnTo>
                  <a:pt x="2977" y="1991"/>
                </a:lnTo>
                <a:lnTo>
                  <a:pt x="2894" y="1963"/>
                </a:lnTo>
                <a:lnTo>
                  <a:pt x="2949" y="1905"/>
                </a:lnTo>
                <a:lnTo>
                  <a:pt x="2998" y="1843"/>
                </a:lnTo>
                <a:lnTo>
                  <a:pt x="3040" y="1776"/>
                </a:lnTo>
                <a:lnTo>
                  <a:pt x="3077" y="1704"/>
                </a:lnTo>
                <a:lnTo>
                  <a:pt x="3106" y="1630"/>
                </a:lnTo>
                <a:lnTo>
                  <a:pt x="3129" y="1551"/>
                </a:lnTo>
                <a:lnTo>
                  <a:pt x="3143" y="1471"/>
                </a:lnTo>
                <a:lnTo>
                  <a:pt x="3150" y="1387"/>
                </a:lnTo>
                <a:close/>
                <a:moveTo>
                  <a:pt x="858" y="1387"/>
                </a:moveTo>
                <a:lnTo>
                  <a:pt x="1427" y="1387"/>
                </a:lnTo>
                <a:lnTo>
                  <a:pt x="1460" y="1388"/>
                </a:lnTo>
                <a:lnTo>
                  <a:pt x="1491" y="1390"/>
                </a:lnTo>
                <a:lnTo>
                  <a:pt x="1498" y="1473"/>
                </a:lnTo>
                <a:lnTo>
                  <a:pt x="1512" y="1554"/>
                </a:lnTo>
                <a:lnTo>
                  <a:pt x="1534" y="1631"/>
                </a:lnTo>
                <a:lnTo>
                  <a:pt x="1564" y="1706"/>
                </a:lnTo>
                <a:lnTo>
                  <a:pt x="1600" y="1776"/>
                </a:lnTo>
                <a:lnTo>
                  <a:pt x="1642" y="1843"/>
                </a:lnTo>
                <a:lnTo>
                  <a:pt x="1692" y="1905"/>
                </a:lnTo>
                <a:lnTo>
                  <a:pt x="1745" y="1963"/>
                </a:lnTo>
                <a:lnTo>
                  <a:pt x="1663" y="1991"/>
                </a:lnTo>
                <a:lnTo>
                  <a:pt x="1583" y="2026"/>
                </a:lnTo>
                <a:lnTo>
                  <a:pt x="1508" y="2068"/>
                </a:lnTo>
                <a:lnTo>
                  <a:pt x="1437" y="2116"/>
                </a:lnTo>
                <a:lnTo>
                  <a:pt x="1370" y="2169"/>
                </a:lnTo>
                <a:lnTo>
                  <a:pt x="1307" y="2227"/>
                </a:lnTo>
                <a:lnTo>
                  <a:pt x="1250" y="2292"/>
                </a:lnTo>
                <a:lnTo>
                  <a:pt x="1198" y="2359"/>
                </a:lnTo>
                <a:lnTo>
                  <a:pt x="1152" y="2432"/>
                </a:lnTo>
                <a:lnTo>
                  <a:pt x="1113" y="2510"/>
                </a:lnTo>
                <a:lnTo>
                  <a:pt x="1079" y="2590"/>
                </a:lnTo>
                <a:lnTo>
                  <a:pt x="1052" y="2673"/>
                </a:lnTo>
                <a:lnTo>
                  <a:pt x="1033" y="2760"/>
                </a:lnTo>
                <a:lnTo>
                  <a:pt x="1021" y="2848"/>
                </a:lnTo>
                <a:lnTo>
                  <a:pt x="1017" y="2940"/>
                </a:lnTo>
                <a:lnTo>
                  <a:pt x="1017" y="3149"/>
                </a:lnTo>
                <a:lnTo>
                  <a:pt x="909" y="3142"/>
                </a:lnTo>
                <a:lnTo>
                  <a:pt x="798" y="3129"/>
                </a:lnTo>
                <a:lnTo>
                  <a:pt x="683" y="3114"/>
                </a:lnTo>
                <a:lnTo>
                  <a:pt x="563" y="3094"/>
                </a:lnTo>
                <a:lnTo>
                  <a:pt x="441" y="3070"/>
                </a:lnTo>
                <a:lnTo>
                  <a:pt x="315" y="3042"/>
                </a:lnTo>
                <a:lnTo>
                  <a:pt x="184" y="3007"/>
                </a:lnTo>
                <a:lnTo>
                  <a:pt x="49" y="2968"/>
                </a:lnTo>
                <a:lnTo>
                  <a:pt x="1" y="2952"/>
                </a:lnTo>
                <a:lnTo>
                  <a:pt x="0" y="2942"/>
                </a:lnTo>
                <a:lnTo>
                  <a:pt x="0" y="2245"/>
                </a:lnTo>
                <a:lnTo>
                  <a:pt x="4" y="2158"/>
                </a:lnTo>
                <a:lnTo>
                  <a:pt x="17" y="2073"/>
                </a:lnTo>
                <a:lnTo>
                  <a:pt x="39" y="1991"/>
                </a:lnTo>
                <a:lnTo>
                  <a:pt x="67" y="1912"/>
                </a:lnTo>
                <a:lnTo>
                  <a:pt x="104" y="1836"/>
                </a:lnTo>
                <a:lnTo>
                  <a:pt x="146" y="1766"/>
                </a:lnTo>
                <a:lnTo>
                  <a:pt x="197" y="1700"/>
                </a:lnTo>
                <a:lnTo>
                  <a:pt x="251" y="1638"/>
                </a:lnTo>
                <a:lnTo>
                  <a:pt x="313" y="1584"/>
                </a:lnTo>
                <a:lnTo>
                  <a:pt x="379" y="1534"/>
                </a:lnTo>
                <a:lnTo>
                  <a:pt x="450" y="1491"/>
                </a:lnTo>
                <a:lnTo>
                  <a:pt x="524" y="1454"/>
                </a:lnTo>
                <a:lnTo>
                  <a:pt x="604" y="1426"/>
                </a:lnTo>
                <a:lnTo>
                  <a:pt x="686" y="1405"/>
                </a:lnTo>
                <a:lnTo>
                  <a:pt x="771" y="1391"/>
                </a:lnTo>
                <a:lnTo>
                  <a:pt x="858" y="1387"/>
                </a:lnTo>
                <a:close/>
                <a:moveTo>
                  <a:pt x="2320" y="693"/>
                </a:moveTo>
                <a:lnTo>
                  <a:pt x="2393" y="697"/>
                </a:lnTo>
                <a:lnTo>
                  <a:pt x="2464" y="708"/>
                </a:lnTo>
                <a:lnTo>
                  <a:pt x="2532" y="726"/>
                </a:lnTo>
                <a:lnTo>
                  <a:pt x="2596" y="752"/>
                </a:lnTo>
                <a:lnTo>
                  <a:pt x="2658" y="784"/>
                </a:lnTo>
                <a:lnTo>
                  <a:pt x="2716" y="822"/>
                </a:lnTo>
                <a:lnTo>
                  <a:pt x="2769" y="865"/>
                </a:lnTo>
                <a:lnTo>
                  <a:pt x="2818" y="913"/>
                </a:lnTo>
                <a:lnTo>
                  <a:pt x="2861" y="967"/>
                </a:lnTo>
                <a:lnTo>
                  <a:pt x="2898" y="1024"/>
                </a:lnTo>
                <a:lnTo>
                  <a:pt x="2931" y="1086"/>
                </a:lnTo>
                <a:lnTo>
                  <a:pt x="2956" y="1151"/>
                </a:lnTo>
                <a:lnTo>
                  <a:pt x="2976" y="1220"/>
                </a:lnTo>
                <a:lnTo>
                  <a:pt x="2987" y="1290"/>
                </a:lnTo>
                <a:lnTo>
                  <a:pt x="2991" y="1363"/>
                </a:lnTo>
                <a:lnTo>
                  <a:pt x="2987" y="1436"/>
                </a:lnTo>
                <a:lnTo>
                  <a:pt x="2976" y="1506"/>
                </a:lnTo>
                <a:lnTo>
                  <a:pt x="2956" y="1575"/>
                </a:lnTo>
                <a:lnTo>
                  <a:pt x="2931" y="1640"/>
                </a:lnTo>
                <a:lnTo>
                  <a:pt x="2898" y="1702"/>
                </a:lnTo>
                <a:lnTo>
                  <a:pt x="2861" y="1759"/>
                </a:lnTo>
                <a:lnTo>
                  <a:pt x="2818" y="1813"/>
                </a:lnTo>
                <a:lnTo>
                  <a:pt x="2769" y="1860"/>
                </a:lnTo>
                <a:lnTo>
                  <a:pt x="2716" y="1904"/>
                </a:lnTo>
                <a:lnTo>
                  <a:pt x="2658" y="1942"/>
                </a:lnTo>
                <a:lnTo>
                  <a:pt x="2596" y="1974"/>
                </a:lnTo>
                <a:lnTo>
                  <a:pt x="2532" y="1999"/>
                </a:lnTo>
                <a:lnTo>
                  <a:pt x="2464" y="2018"/>
                </a:lnTo>
                <a:lnTo>
                  <a:pt x="2393" y="2029"/>
                </a:lnTo>
                <a:lnTo>
                  <a:pt x="2320" y="2033"/>
                </a:lnTo>
                <a:lnTo>
                  <a:pt x="2247" y="2029"/>
                </a:lnTo>
                <a:lnTo>
                  <a:pt x="2176" y="2018"/>
                </a:lnTo>
                <a:lnTo>
                  <a:pt x="2107" y="1999"/>
                </a:lnTo>
                <a:lnTo>
                  <a:pt x="2043" y="1974"/>
                </a:lnTo>
                <a:lnTo>
                  <a:pt x="1981" y="1942"/>
                </a:lnTo>
                <a:lnTo>
                  <a:pt x="1923" y="1904"/>
                </a:lnTo>
                <a:lnTo>
                  <a:pt x="1870" y="1860"/>
                </a:lnTo>
                <a:lnTo>
                  <a:pt x="1822" y="1813"/>
                </a:lnTo>
                <a:lnTo>
                  <a:pt x="1779" y="1759"/>
                </a:lnTo>
                <a:lnTo>
                  <a:pt x="1741" y="1702"/>
                </a:lnTo>
                <a:lnTo>
                  <a:pt x="1708" y="1640"/>
                </a:lnTo>
                <a:lnTo>
                  <a:pt x="1683" y="1575"/>
                </a:lnTo>
                <a:lnTo>
                  <a:pt x="1665" y="1506"/>
                </a:lnTo>
                <a:lnTo>
                  <a:pt x="1654" y="1436"/>
                </a:lnTo>
                <a:lnTo>
                  <a:pt x="1649" y="1363"/>
                </a:lnTo>
                <a:lnTo>
                  <a:pt x="1654" y="1290"/>
                </a:lnTo>
                <a:lnTo>
                  <a:pt x="1665" y="1220"/>
                </a:lnTo>
                <a:lnTo>
                  <a:pt x="1683" y="1151"/>
                </a:lnTo>
                <a:lnTo>
                  <a:pt x="1708" y="1086"/>
                </a:lnTo>
                <a:lnTo>
                  <a:pt x="1741" y="1024"/>
                </a:lnTo>
                <a:lnTo>
                  <a:pt x="1779" y="967"/>
                </a:lnTo>
                <a:lnTo>
                  <a:pt x="1822" y="913"/>
                </a:lnTo>
                <a:lnTo>
                  <a:pt x="1870" y="865"/>
                </a:lnTo>
                <a:lnTo>
                  <a:pt x="1923" y="822"/>
                </a:lnTo>
                <a:lnTo>
                  <a:pt x="1981" y="784"/>
                </a:lnTo>
                <a:lnTo>
                  <a:pt x="2043" y="752"/>
                </a:lnTo>
                <a:lnTo>
                  <a:pt x="2107" y="726"/>
                </a:lnTo>
                <a:lnTo>
                  <a:pt x="2176" y="708"/>
                </a:lnTo>
                <a:lnTo>
                  <a:pt x="2247" y="697"/>
                </a:lnTo>
                <a:lnTo>
                  <a:pt x="2320" y="693"/>
                </a:lnTo>
                <a:close/>
                <a:moveTo>
                  <a:pt x="1144" y="0"/>
                </a:moveTo>
                <a:lnTo>
                  <a:pt x="1217" y="4"/>
                </a:lnTo>
                <a:lnTo>
                  <a:pt x="1287" y="15"/>
                </a:lnTo>
                <a:lnTo>
                  <a:pt x="1356" y="34"/>
                </a:lnTo>
                <a:lnTo>
                  <a:pt x="1420" y="60"/>
                </a:lnTo>
                <a:lnTo>
                  <a:pt x="1482" y="91"/>
                </a:lnTo>
                <a:lnTo>
                  <a:pt x="1540" y="129"/>
                </a:lnTo>
                <a:lnTo>
                  <a:pt x="1593" y="173"/>
                </a:lnTo>
                <a:lnTo>
                  <a:pt x="1641" y="222"/>
                </a:lnTo>
                <a:lnTo>
                  <a:pt x="1685" y="274"/>
                </a:lnTo>
                <a:lnTo>
                  <a:pt x="1722" y="331"/>
                </a:lnTo>
                <a:lnTo>
                  <a:pt x="1755" y="393"/>
                </a:lnTo>
                <a:lnTo>
                  <a:pt x="1780" y="458"/>
                </a:lnTo>
                <a:lnTo>
                  <a:pt x="1798" y="527"/>
                </a:lnTo>
                <a:lnTo>
                  <a:pt x="1810" y="597"/>
                </a:lnTo>
                <a:lnTo>
                  <a:pt x="1814" y="670"/>
                </a:lnTo>
                <a:lnTo>
                  <a:pt x="1812" y="708"/>
                </a:lnTo>
                <a:lnTo>
                  <a:pt x="1753" y="759"/>
                </a:lnTo>
                <a:lnTo>
                  <a:pt x="1699" y="815"/>
                </a:lnTo>
                <a:lnTo>
                  <a:pt x="1649" y="875"/>
                </a:lnTo>
                <a:lnTo>
                  <a:pt x="1607" y="940"/>
                </a:lnTo>
                <a:lnTo>
                  <a:pt x="1569" y="1010"/>
                </a:lnTo>
                <a:lnTo>
                  <a:pt x="1540" y="1082"/>
                </a:lnTo>
                <a:lnTo>
                  <a:pt x="1516" y="1159"/>
                </a:lnTo>
                <a:lnTo>
                  <a:pt x="1501" y="1238"/>
                </a:lnTo>
                <a:lnTo>
                  <a:pt x="1447" y="1267"/>
                </a:lnTo>
                <a:lnTo>
                  <a:pt x="1391" y="1294"/>
                </a:lnTo>
                <a:lnTo>
                  <a:pt x="1332" y="1314"/>
                </a:lnTo>
                <a:lnTo>
                  <a:pt x="1271" y="1329"/>
                </a:lnTo>
                <a:lnTo>
                  <a:pt x="1208" y="1338"/>
                </a:lnTo>
                <a:lnTo>
                  <a:pt x="1144" y="1342"/>
                </a:lnTo>
                <a:lnTo>
                  <a:pt x="1071" y="1338"/>
                </a:lnTo>
                <a:lnTo>
                  <a:pt x="999" y="1326"/>
                </a:lnTo>
                <a:lnTo>
                  <a:pt x="931" y="1307"/>
                </a:lnTo>
                <a:lnTo>
                  <a:pt x="867" y="1281"/>
                </a:lnTo>
                <a:lnTo>
                  <a:pt x="805" y="1249"/>
                </a:lnTo>
                <a:lnTo>
                  <a:pt x="747" y="1213"/>
                </a:lnTo>
                <a:lnTo>
                  <a:pt x="694" y="1169"/>
                </a:lnTo>
                <a:lnTo>
                  <a:pt x="645" y="1120"/>
                </a:lnTo>
                <a:lnTo>
                  <a:pt x="601" y="1066"/>
                </a:lnTo>
                <a:lnTo>
                  <a:pt x="565" y="1009"/>
                </a:lnTo>
                <a:lnTo>
                  <a:pt x="532" y="947"/>
                </a:lnTo>
                <a:lnTo>
                  <a:pt x="507" y="882"/>
                </a:lnTo>
                <a:lnTo>
                  <a:pt x="488" y="815"/>
                </a:lnTo>
                <a:lnTo>
                  <a:pt x="476" y="743"/>
                </a:lnTo>
                <a:lnTo>
                  <a:pt x="472" y="670"/>
                </a:lnTo>
                <a:lnTo>
                  <a:pt x="476" y="597"/>
                </a:lnTo>
                <a:lnTo>
                  <a:pt x="488" y="527"/>
                </a:lnTo>
                <a:lnTo>
                  <a:pt x="507" y="458"/>
                </a:lnTo>
                <a:lnTo>
                  <a:pt x="532" y="393"/>
                </a:lnTo>
                <a:lnTo>
                  <a:pt x="565" y="331"/>
                </a:lnTo>
                <a:lnTo>
                  <a:pt x="601" y="274"/>
                </a:lnTo>
                <a:lnTo>
                  <a:pt x="645" y="222"/>
                </a:lnTo>
                <a:lnTo>
                  <a:pt x="694" y="173"/>
                </a:lnTo>
                <a:lnTo>
                  <a:pt x="747" y="129"/>
                </a:lnTo>
                <a:lnTo>
                  <a:pt x="805" y="91"/>
                </a:lnTo>
                <a:lnTo>
                  <a:pt x="867" y="60"/>
                </a:lnTo>
                <a:lnTo>
                  <a:pt x="931" y="34"/>
                </a:lnTo>
                <a:lnTo>
                  <a:pt x="999" y="15"/>
                </a:lnTo>
                <a:lnTo>
                  <a:pt x="1071" y="4"/>
                </a:lnTo>
                <a:lnTo>
                  <a:pt x="1144" y="0"/>
                </a:lnTo>
                <a:close/>
                <a:moveTo>
                  <a:pt x="3430" y="0"/>
                </a:moveTo>
                <a:lnTo>
                  <a:pt x="3503" y="4"/>
                </a:lnTo>
                <a:lnTo>
                  <a:pt x="3573" y="15"/>
                </a:lnTo>
                <a:lnTo>
                  <a:pt x="3642" y="34"/>
                </a:lnTo>
                <a:lnTo>
                  <a:pt x="3706" y="59"/>
                </a:lnTo>
                <a:lnTo>
                  <a:pt x="3768" y="91"/>
                </a:lnTo>
                <a:lnTo>
                  <a:pt x="3826" y="129"/>
                </a:lnTo>
                <a:lnTo>
                  <a:pt x="3879" y="173"/>
                </a:lnTo>
                <a:lnTo>
                  <a:pt x="3927" y="220"/>
                </a:lnTo>
                <a:lnTo>
                  <a:pt x="3970" y="274"/>
                </a:lnTo>
                <a:lnTo>
                  <a:pt x="4008" y="331"/>
                </a:lnTo>
                <a:lnTo>
                  <a:pt x="4041" y="393"/>
                </a:lnTo>
                <a:lnTo>
                  <a:pt x="4066" y="458"/>
                </a:lnTo>
                <a:lnTo>
                  <a:pt x="4084" y="527"/>
                </a:lnTo>
                <a:lnTo>
                  <a:pt x="4095" y="597"/>
                </a:lnTo>
                <a:lnTo>
                  <a:pt x="4100" y="670"/>
                </a:lnTo>
                <a:lnTo>
                  <a:pt x="4095" y="743"/>
                </a:lnTo>
                <a:lnTo>
                  <a:pt x="4084" y="815"/>
                </a:lnTo>
                <a:lnTo>
                  <a:pt x="4066" y="882"/>
                </a:lnTo>
                <a:lnTo>
                  <a:pt x="4041" y="947"/>
                </a:lnTo>
                <a:lnTo>
                  <a:pt x="4008" y="1009"/>
                </a:lnTo>
                <a:lnTo>
                  <a:pt x="3970" y="1066"/>
                </a:lnTo>
                <a:lnTo>
                  <a:pt x="3927" y="1120"/>
                </a:lnTo>
                <a:lnTo>
                  <a:pt x="3879" y="1169"/>
                </a:lnTo>
                <a:lnTo>
                  <a:pt x="3826" y="1211"/>
                </a:lnTo>
                <a:lnTo>
                  <a:pt x="3768" y="1249"/>
                </a:lnTo>
                <a:lnTo>
                  <a:pt x="3706" y="1281"/>
                </a:lnTo>
                <a:lnTo>
                  <a:pt x="3642" y="1307"/>
                </a:lnTo>
                <a:lnTo>
                  <a:pt x="3573" y="1325"/>
                </a:lnTo>
                <a:lnTo>
                  <a:pt x="3503" y="1338"/>
                </a:lnTo>
                <a:lnTo>
                  <a:pt x="3430" y="1340"/>
                </a:lnTo>
                <a:lnTo>
                  <a:pt x="3355" y="1336"/>
                </a:lnTo>
                <a:lnTo>
                  <a:pt x="3282" y="1325"/>
                </a:lnTo>
                <a:lnTo>
                  <a:pt x="3212" y="1304"/>
                </a:lnTo>
                <a:lnTo>
                  <a:pt x="3146" y="1277"/>
                </a:lnTo>
                <a:lnTo>
                  <a:pt x="3134" y="1201"/>
                </a:lnTo>
                <a:lnTo>
                  <a:pt x="3116" y="1127"/>
                </a:lnTo>
                <a:lnTo>
                  <a:pt x="3091" y="1055"/>
                </a:lnTo>
                <a:lnTo>
                  <a:pt x="3059" y="986"/>
                </a:lnTo>
                <a:lnTo>
                  <a:pt x="3022" y="922"/>
                </a:lnTo>
                <a:lnTo>
                  <a:pt x="2979" y="860"/>
                </a:lnTo>
                <a:lnTo>
                  <a:pt x="2931" y="802"/>
                </a:lnTo>
                <a:lnTo>
                  <a:pt x="2879" y="750"/>
                </a:lnTo>
                <a:lnTo>
                  <a:pt x="2821" y="702"/>
                </a:lnTo>
                <a:lnTo>
                  <a:pt x="2759" y="660"/>
                </a:lnTo>
                <a:lnTo>
                  <a:pt x="2765" y="583"/>
                </a:lnTo>
                <a:lnTo>
                  <a:pt x="2779" y="509"/>
                </a:lnTo>
                <a:lnTo>
                  <a:pt x="2802" y="437"/>
                </a:lnTo>
                <a:lnTo>
                  <a:pt x="2831" y="369"/>
                </a:lnTo>
                <a:lnTo>
                  <a:pt x="2868" y="306"/>
                </a:lnTo>
                <a:lnTo>
                  <a:pt x="2910" y="247"/>
                </a:lnTo>
                <a:lnTo>
                  <a:pt x="2959" y="192"/>
                </a:lnTo>
                <a:lnTo>
                  <a:pt x="3014" y="145"/>
                </a:lnTo>
                <a:lnTo>
                  <a:pt x="3073" y="102"/>
                </a:lnTo>
                <a:lnTo>
                  <a:pt x="3137" y="67"/>
                </a:lnTo>
                <a:lnTo>
                  <a:pt x="3205" y="38"/>
                </a:lnTo>
                <a:lnTo>
                  <a:pt x="3276" y="17"/>
                </a:lnTo>
                <a:lnTo>
                  <a:pt x="3352" y="4"/>
                </a:lnTo>
                <a:lnTo>
                  <a:pt x="3430" y="0"/>
                </a:lnTo>
                <a:close/>
              </a:path>
            </a:pathLst>
          </a:custGeom>
          <a:ln>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t" anchorCtr="0" compatLnSpc="1">
            <a:prstTxWarp prst="textNoShape">
              <a:avLst/>
            </a:prstTxWarp>
          </a:bodyPr>
          <a:lstStyle/>
          <a:p>
            <a:endParaRPr lang="en-IN"/>
          </a:p>
        </p:txBody>
      </p:sp>
      <p:sp>
        <p:nvSpPr>
          <p:cNvPr id="2" name="TextBox 1"/>
          <p:cNvSpPr txBox="1"/>
          <p:nvPr/>
        </p:nvSpPr>
        <p:spPr>
          <a:xfrm>
            <a:off x="609600" y="2438400"/>
            <a:ext cx="7877924" cy="830997"/>
          </a:xfrm>
          <a:prstGeom prst="rect">
            <a:avLst/>
          </a:prstGeom>
          <a:noFill/>
        </p:spPr>
        <p:txBody>
          <a:bodyPr wrap="square" rtlCol="0">
            <a:spAutoFit/>
          </a:bodyPr>
          <a:lstStyle/>
          <a:p>
            <a:pPr fontAlgn="base"/>
            <a:r>
              <a:rPr lang="en-US" sz="1200" b="1" dirty="0"/>
              <a:t>GOALS:</a:t>
            </a:r>
            <a:r>
              <a:rPr lang="en-US" sz="1200" dirty="0"/>
              <a:t> 1) Increase access to credit and credential bearing programs 2) Create a cohesive pathway for early childhood educators working across the birth to eight spectrum 3) Create innovative recruitment strategies for educators to increasingly enter the field across program types</a:t>
            </a:r>
          </a:p>
          <a:p>
            <a:endParaRPr lang="en-US" sz="1200" b="1" dirty="0"/>
          </a:p>
        </p:txBody>
      </p:sp>
      <p:sp>
        <p:nvSpPr>
          <p:cNvPr id="21" name="Rectangle 20">
            <a:extLst>
              <a:ext uri="{FF2B5EF4-FFF2-40B4-BE49-F238E27FC236}">
                <a16:creationId xmlns:a16="http://schemas.microsoft.com/office/drawing/2014/main" id="{0F5A5881-17F0-5849-9041-0F7CE9811EFB}"/>
              </a:ext>
            </a:extLst>
          </p:cNvPr>
          <p:cNvSpPr/>
          <p:nvPr/>
        </p:nvSpPr>
        <p:spPr bwMode="auto">
          <a:xfrm>
            <a:off x="1142998" y="6163549"/>
            <a:ext cx="6858000" cy="323165"/>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r>
              <a:rPr lang="en-US" sz="1500" b="1" dirty="0">
                <a:solidFill>
                  <a:schemeClr val="accent2">
                    <a:lumMod val="50000"/>
                  </a:schemeClr>
                </a:solidFill>
                <a:latin typeface="+mj-lt"/>
              </a:rPr>
              <a:t>THESE ARE DRAFT EXAMPLES - YOUR FEEDBACK IS NEEDED!</a:t>
            </a:r>
            <a:endParaRPr kumimoji="0" lang="en-US" sz="1500" b="1" i="0" u="none" strike="noStrike" cap="none" normalizeH="0" baseline="0" dirty="0">
              <a:ln>
                <a:noFill/>
              </a:ln>
              <a:solidFill>
                <a:schemeClr val="accent2">
                  <a:lumMod val="50000"/>
                </a:schemeClr>
              </a:solidFill>
              <a:effectLst/>
              <a:latin typeface="+mj-lt"/>
            </a:endParaRPr>
          </a:p>
        </p:txBody>
      </p:sp>
    </p:spTree>
    <p:custDataLst>
      <p:tags r:id="rId1"/>
    </p:custDataLst>
    <p:extLst>
      <p:ext uri="{BB962C8B-B14F-4D97-AF65-F5344CB8AC3E}">
        <p14:creationId xmlns:p14="http://schemas.microsoft.com/office/powerpoint/2010/main" val="295849263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PROJECT_OPEN" val="0"/>
  <p:tag name="ARTICULATE_SLIDE_COUNT" val="1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Blank EEC Template">
  <a:themeElements>
    <a:clrScheme name="ppT TES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ppT TEST">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ppT TES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 TES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 TES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 TES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 TES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 TES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 TES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 TES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T TES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T TES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T TES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T TES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trategic Action Planning 10.3.19" id="{B472F08C-1A83-3743-B2EC-5FFD56BC7832}" vid="{EB87D4FC-D3CA-C44E-9F99-C9B03A456EC8}"/>
    </a:ext>
  </a:extLst>
</a:theme>
</file>

<file path=ppt/theme/theme2.xml><?xml version="1.0" encoding="utf-8"?>
<a:theme xmlns:a="http://schemas.openxmlformats.org/drawingml/2006/main" name="1_Blank EEC Template">
  <a:themeElements>
    <a:clrScheme name="ppT TES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ppT TEST">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ppT TES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 TES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 TES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 TES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 TES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 TES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 TES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 TES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T TES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T TES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T TES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T TES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trategic Action Planning 10.3.19" id="{B472F08C-1A83-3743-B2EC-5FFD56BC7832}" vid="{9E562EAA-CBA5-E74A-9CFC-7F5040FDD321}"/>
    </a:ext>
  </a:extLst>
</a:theme>
</file>

<file path=ppt/theme/theme3.xml><?xml version="1.0" encoding="utf-8"?>
<a:theme xmlns:a="http://schemas.openxmlformats.org/drawingml/2006/main" name="2_Blank EEC Template">
  <a:themeElements>
    <a:clrScheme name="ppT TES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ppT TEST">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ppT TES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 TES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 TES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 TES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 TES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 TES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 TES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 TES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T TES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T TES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T TES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T TES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trategic Action Planning 10.3.19" id="{B472F08C-1A83-3743-B2EC-5FFD56BC7832}" vid="{207BA44B-F7B9-4745-AE3A-0788A1E9BEF2}"/>
    </a:ext>
  </a:extLst>
</a:theme>
</file>

<file path=ppt/theme/theme4.xml><?xml version="1.0" encoding="utf-8"?>
<a:theme xmlns:a="http://schemas.openxmlformats.org/drawingml/2006/main" name="3_Blank EEC Template">
  <a:themeElements>
    <a:clrScheme name="ppT TES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ppT TEST">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ppT TES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 TES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 TES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 TES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 TES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 TES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 TES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 TES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T TES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T TES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T TES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T TES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trategic Action Planning 10.3.19" id="{B472F08C-1A83-3743-B2EC-5FFD56BC7832}" vid="{086C572E-60B0-6F44-9B7E-E517BBC77A85}"/>
    </a:ext>
  </a:extLst>
</a:theme>
</file>

<file path=ppt/theme/theme5.xml><?xml version="1.0" encoding="utf-8"?>
<a:theme xmlns:a="http://schemas.openxmlformats.org/drawingml/2006/main" name="4_Blank EEC Template">
  <a:themeElements>
    <a:clrScheme name="ppT TES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ppT TEST">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ppT TES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 TES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 TES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 TES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 TES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 TES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 TES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 TES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T TES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T TES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T TES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T TES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trategic Action Planning 10.3.19" id="{B472F08C-1A83-3743-B2EC-5FFD56BC7832}" vid="{38782254-39D9-B449-9BEE-98870F99710C}"/>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Strategic Action Planning 10.3.19</Template>
  <TotalTime>11233</TotalTime>
  <Words>2536</Words>
  <Application>Microsoft Office PowerPoint</Application>
  <PresentationFormat>On-screen Show (4:3)</PresentationFormat>
  <Paragraphs>171</Paragraphs>
  <Slides>12</Slides>
  <Notes>10</Notes>
  <HiddenSlides>0</HiddenSlides>
  <MMClips>0</MMClips>
  <ScaleCrop>false</ScaleCrop>
  <HeadingPairs>
    <vt:vector size="6" baseType="variant">
      <vt:variant>
        <vt:lpstr>Fonts Used</vt:lpstr>
      </vt:variant>
      <vt:variant>
        <vt:i4>3</vt:i4>
      </vt:variant>
      <vt:variant>
        <vt:lpstr>Theme</vt:lpstr>
      </vt:variant>
      <vt:variant>
        <vt:i4>5</vt:i4>
      </vt:variant>
      <vt:variant>
        <vt:lpstr>Slide Titles</vt:lpstr>
      </vt:variant>
      <vt:variant>
        <vt:i4>12</vt:i4>
      </vt:variant>
    </vt:vector>
  </HeadingPairs>
  <TitlesOfParts>
    <vt:vector size="20" baseType="lpstr">
      <vt:lpstr>Arial</vt:lpstr>
      <vt:lpstr>Calibri</vt:lpstr>
      <vt:lpstr>Verdana</vt:lpstr>
      <vt:lpstr>Blank EEC Template</vt:lpstr>
      <vt:lpstr>1_Blank EEC Template</vt:lpstr>
      <vt:lpstr>2_Blank EEC Template</vt:lpstr>
      <vt:lpstr>3_Blank EEC Template</vt:lpstr>
      <vt:lpstr>4_Blank EEC Template</vt:lpstr>
      <vt:lpstr>Strategic Action Planning - Discovery Themes and Emerging Opportunity Areas </vt:lpstr>
      <vt:lpstr>Discovery Phase</vt:lpstr>
      <vt:lpstr>PowerPoint Presentation</vt:lpstr>
      <vt:lpstr>Field Feedback - Highlights</vt:lpstr>
      <vt:lpstr>Field Feedback - Highlights</vt:lpstr>
      <vt:lpstr>PowerPoint Presentation</vt:lpstr>
      <vt:lpstr>Strategies Will Address All Aspects of the System</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Vision for Strategic Action Planning Process</dc:title>
  <dc:creator>Aigner-Treworgy, Samantha L. (EEC)</dc:creator>
  <cp:lastModifiedBy>Eppich, Andrew (EEC)</cp:lastModifiedBy>
  <cp:revision>2235</cp:revision>
  <cp:lastPrinted>2020-01-02T17:15:52Z</cp:lastPrinted>
  <dcterms:created xsi:type="dcterms:W3CDTF">2019-10-07T11:57:25Z</dcterms:created>
  <dcterms:modified xsi:type="dcterms:W3CDTF">2020-01-28T19:52:13Z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458452D8-A491-4685-80A0-67EC777FF1E4</vt:lpwstr>
  </property>
  <property fmtid="{D5CDD505-2E9C-101B-9397-08002B2CF9AE}" pid="3" name="ArticulatePath">
    <vt:lpwstr>CCDF Quality Change DRAFT</vt:lpwstr>
  </property>
</Properties>
</file>