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39"/>
  </p:notesMasterIdLst>
  <p:handoutMasterIdLst>
    <p:handoutMasterId r:id="rId40"/>
  </p:handoutMasterIdLst>
  <p:sldIdLst>
    <p:sldId id="280" r:id="rId3"/>
    <p:sldId id="282" r:id="rId4"/>
    <p:sldId id="374" r:id="rId5"/>
    <p:sldId id="370" r:id="rId6"/>
    <p:sldId id="386" r:id="rId7"/>
    <p:sldId id="286" r:id="rId8"/>
    <p:sldId id="300" r:id="rId9"/>
    <p:sldId id="290" r:id="rId10"/>
    <p:sldId id="294" r:id="rId11"/>
    <p:sldId id="289" r:id="rId12"/>
    <p:sldId id="295" r:id="rId13"/>
    <p:sldId id="314" r:id="rId14"/>
    <p:sldId id="375" r:id="rId15"/>
    <p:sldId id="323" r:id="rId16"/>
    <p:sldId id="299" r:id="rId17"/>
    <p:sldId id="387" r:id="rId18"/>
    <p:sldId id="328" r:id="rId19"/>
    <p:sldId id="319" r:id="rId20"/>
    <p:sldId id="329" r:id="rId21"/>
    <p:sldId id="326" r:id="rId22"/>
    <p:sldId id="334" r:id="rId23"/>
    <p:sldId id="384" r:id="rId24"/>
    <p:sldId id="325" r:id="rId25"/>
    <p:sldId id="378" r:id="rId26"/>
    <p:sldId id="344" r:id="rId27"/>
    <p:sldId id="347" r:id="rId28"/>
    <p:sldId id="321" r:id="rId29"/>
    <p:sldId id="352" r:id="rId30"/>
    <p:sldId id="373" r:id="rId31"/>
    <p:sldId id="376" r:id="rId32"/>
    <p:sldId id="362" r:id="rId33"/>
    <p:sldId id="383" r:id="rId34"/>
    <p:sldId id="382" r:id="rId35"/>
    <p:sldId id="381" r:id="rId36"/>
    <p:sldId id="380" r:id="rId37"/>
    <p:sldId id="363"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SCray" initials="SC" lastIdx="1" clrIdx="0"/>
  <p:cmAuthor id="1" name="Susanne Salem-Schatz"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617" autoAdjust="0"/>
  </p:normalViewPr>
  <p:slideViewPr>
    <p:cSldViewPr snapToGrid="0">
      <p:cViewPr>
        <p:scale>
          <a:sx n="100" d="100"/>
          <a:sy n="100" d="100"/>
        </p:scale>
        <p:origin x="-318" y="-21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3488" y="-3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800" dirty="0"/>
              <a:t>Resident</a:t>
            </a:r>
            <a:r>
              <a:rPr lang="en-US" sz="1800" baseline="0" dirty="0"/>
              <a:t> Council Survey (% yes)</a:t>
            </a:r>
            <a:endParaRPr lang="en-US" sz="1800"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Median</c:v>
                </c:pt>
              </c:strCache>
            </c:strRef>
          </c:tx>
          <c:invertIfNegative val="0"/>
          <c:cat>
            <c:strRef>
              <c:f>Sheet1!$A$2:$A$6</c:f>
              <c:strCache>
                <c:ptCount val="5"/>
                <c:pt idx="0">
                  <c:v>Are you satisfied that staff here listen to your concerns and address them in a timely manner whenever possible?</c:v>
                </c:pt>
                <c:pt idx="1">
                  <c:v>Do you think we are having better conversations during our Council Meetings about our concerns and what we want to change?</c:v>
                </c:pt>
                <c:pt idx="2">
                  <c:v>Are council members more involved in coming up with ideas that may help solve problems or concerns?</c:v>
                </c:pt>
                <c:pt idx="3">
                  <c:v>In addition to ideas that solve problems, are council members more likely to share ideas for other changes that would improve life here?</c:v>
                </c:pt>
                <c:pt idx="4">
                  <c:v>Do you think more people are sharing concerns or suggestions that would make life better outside of council meetings?</c:v>
                </c:pt>
              </c:strCache>
            </c:strRef>
          </c:cat>
          <c:val>
            <c:numRef>
              <c:f>Sheet1!$B$2:$B$6</c:f>
              <c:numCache>
                <c:formatCode>0%</c:formatCode>
                <c:ptCount val="5"/>
                <c:pt idx="0">
                  <c:v>0.86</c:v>
                </c:pt>
                <c:pt idx="1">
                  <c:v>1</c:v>
                </c:pt>
                <c:pt idx="2">
                  <c:v>0.89</c:v>
                </c:pt>
                <c:pt idx="3">
                  <c:v>0.78</c:v>
                </c:pt>
                <c:pt idx="4">
                  <c:v>0.9</c:v>
                </c:pt>
              </c:numCache>
            </c:numRef>
          </c:val>
          <c:extLst xmlns:c16r2="http://schemas.microsoft.com/office/drawing/2015/06/chart">
            <c:ext xmlns:c16="http://schemas.microsoft.com/office/drawing/2014/chart" uri="{C3380CC4-5D6E-409C-BE32-E72D297353CC}">
              <c16:uniqueId val="{00000000-DE96-4A41-A74C-FDBC13EBEC12}"/>
            </c:ext>
          </c:extLst>
        </c:ser>
        <c:dLbls>
          <c:showLegendKey val="0"/>
          <c:showVal val="0"/>
          <c:showCatName val="0"/>
          <c:showSerName val="0"/>
          <c:showPercent val="0"/>
          <c:showBubbleSize val="0"/>
        </c:dLbls>
        <c:gapWidth val="150"/>
        <c:shape val="cylinder"/>
        <c:axId val="116661248"/>
        <c:axId val="116691712"/>
        <c:axId val="0"/>
      </c:bar3DChart>
      <c:catAx>
        <c:axId val="116661248"/>
        <c:scaling>
          <c:orientation val="minMax"/>
        </c:scaling>
        <c:delete val="0"/>
        <c:axPos val="l"/>
        <c:numFmt formatCode="General" sourceLinked="0"/>
        <c:majorTickMark val="none"/>
        <c:minorTickMark val="none"/>
        <c:tickLblPos val="nextTo"/>
        <c:txPr>
          <a:bodyPr/>
          <a:lstStyle/>
          <a:p>
            <a:pPr>
              <a:defRPr sz="1200"/>
            </a:pPr>
            <a:endParaRPr lang="en-US"/>
          </a:p>
        </c:txPr>
        <c:crossAx val="116691712"/>
        <c:crosses val="autoZero"/>
        <c:auto val="1"/>
        <c:lblAlgn val="ctr"/>
        <c:lblOffset val="100"/>
        <c:noMultiLvlLbl val="0"/>
      </c:catAx>
      <c:valAx>
        <c:axId val="116691712"/>
        <c:scaling>
          <c:orientation val="minMax"/>
        </c:scaling>
        <c:delete val="0"/>
        <c:axPos val="b"/>
        <c:majorGridlines/>
        <c:numFmt formatCode="0%" sourceLinked="1"/>
        <c:majorTickMark val="none"/>
        <c:minorTickMark val="none"/>
        <c:tickLblPos val="nextTo"/>
        <c:txPr>
          <a:bodyPr/>
          <a:lstStyle/>
          <a:p>
            <a:pPr>
              <a:defRPr sz="1400"/>
            </a:pPr>
            <a:endParaRPr lang="en-US"/>
          </a:p>
        </c:txPr>
        <c:crossAx val="116661248"/>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82004-508F-814D-8110-6F09CD9E3968}" type="doc">
      <dgm:prSet loTypeId="urn:microsoft.com/office/officeart/2005/8/layout/process4" loCatId="" qsTypeId="urn:microsoft.com/office/officeart/2005/8/quickstyle/simple3" qsCatId="simple" csTypeId="urn:microsoft.com/office/officeart/2005/8/colors/accent1_2" csCatId="accent1" phldr="1"/>
      <dgm:spPr/>
    </dgm:pt>
    <dgm:pt modelId="{0CF758C9-DACC-0342-980F-4EBEFED24DE8}">
      <dgm:prSet phldrT="[Text]" custT="1"/>
      <dgm:spPr/>
      <dgm:t>
        <a:bodyPr/>
        <a:lstStyle/>
        <a:p>
          <a:r>
            <a:rPr lang="en-US" sz="2400" dirty="0"/>
            <a:t>Identify Best Practices</a:t>
          </a:r>
        </a:p>
      </dgm:t>
    </dgm:pt>
    <dgm:pt modelId="{0A33CA5A-CF02-4047-94B7-C1122D6BEE44}" type="parTrans" cxnId="{E8C97EB8-019D-B446-BE31-5AAFB44268C6}">
      <dgm:prSet/>
      <dgm:spPr/>
      <dgm:t>
        <a:bodyPr/>
        <a:lstStyle/>
        <a:p>
          <a:endParaRPr lang="en-US"/>
        </a:p>
      </dgm:t>
    </dgm:pt>
    <dgm:pt modelId="{C54ECDD9-A76A-C44F-88F1-ADB0A4809D97}" type="sibTrans" cxnId="{E8C97EB8-019D-B446-BE31-5AAFB44268C6}">
      <dgm:prSet/>
      <dgm:spPr/>
      <dgm:t>
        <a:bodyPr/>
        <a:lstStyle/>
        <a:p>
          <a:endParaRPr lang="en-US"/>
        </a:p>
      </dgm:t>
    </dgm:pt>
    <dgm:pt modelId="{3C127CBD-8A7A-6E48-AA69-3107F12632C8}">
      <dgm:prSet custT="1"/>
      <dgm:spPr/>
      <dgm:t>
        <a:bodyPr/>
        <a:lstStyle/>
        <a:p>
          <a:r>
            <a:rPr lang="en-US" sz="2400" dirty="0"/>
            <a:t>Learning Collaborative: Spread &amp; Support </a:t>
          </a:r>
        </a:p>
      </dgm:t>
    </dgm:pt>
    <dgm:pt modelId="{1FC26D80-2A34-084A-B09E-E0483A0FF676}" type="parTrans" cxnId="{94C0B9EE-1005-5546-9B05-AAF4E2ECDDE2}">
      <dgm:prSet/>
      <dgm:spPr/>
      <dgm:t>
        <a:bodyPr/>
        <a:lstStyle/>
        <a:p>
          <a:endParaRPr lang="en-US"/>
        </a:p>
      </dgm:t>
    </dgm:pt>
    <dgm:pt modelId="{8A47B7AC-F6C9-7843-AF8F-ECBFE73E154D}" type="sibTrans" cxnId="{94C0B9EE-1005-5546-9B05-AAF4E2ECDDE2}">
      <dgm:prSet/>
      <dgm:spPr/>
      <dgm:t>
        <a:bodyPr/>
        <a:lstStyle/>
        <a:p>
          <a:endParaRPr lang="en-US"/>
        </a:p>
      </dgm:t>
    </dgm:pt>
    <dgm:pt modelId="{1DE8B853-6AA4-404E-B4A3-A8C79B56B75E}">
      <dgm:prSet custT="1"/>
      <dgm:spPr/>
      <dgm:t>
        <a:bodyPr/>
        <a:lstStyle/>
        <a:p>
          <a:r>
            <a:rPr lang="en-US" sz="2400" dirty="0"/>
            <a:t>Dual Focus on Basics and Increased Partnership</a:t>
          </a:r>
        </a:p>
      </dgm:t>
    </dgm:pt>
    <dgm:pt modelId="{07C71190-8D97-A341-AC79-EB930E3B5148}" type="parTrans" cxnId="{A83FF359-6833-0C41-87AA-37CA7EDAE5FC}">
      <dgm:prSet/>
      <dgm:spPr/>
      <dgm:t>
        <a:bodyPr/>
        <a:lstStyle/>
        <a:p>
          <a:endParaRPr lang="en-US"/>
        </a:p>
      </dgm:t>
    </dgm:pt>
    <dgm:pt modelId="{2096F129-B860-584B-A1C1-4A921D91DE78}" type="sibTrans" cxnId="{A83FF359-6833-0C41-87AA-37CA7EDAE5FC}">
      <dgm:prSet/>
      <dgm:spPr/>
      <dgm:t>
        <a:bodyPr/>
        <a:lstStyle/>
        <a:p>
          <a:endParaRPr lang="en-US"/>
        </a:p>
      </dgm:t>
    </dgm:pt>
    <dgm:pt modelId="{A01ECF82-57E9-3A45-995D-AD53AA04C10B}">
      <dgm:prSet custT="1"/>
      <dgm:spPr/>
      <dgm:t>
        <a:bodyPr/>
        <a:lstStyle/>
        <a:p>
          <a:r>
            <a:rPr lang="en-US" sz="2400" dirty="0"/>
            <a:t>Data Gathering: Resource Scan</a:t>
          </a:r>
          <a:r>
            <a:rPr lang="en-US" sz="2400" dirty="0" smtClean="0"/>
            <a:t>, Interviews </a:t>
          </a:r>
          <a:r>
            <a:rPr lang="en-US" sz="2400" dirty="0"/>
            <a:t>&amp; Site Visits </a:t>
          </a:r>
        </a:p>
      </dgm:t>
    </dgm:pt>
    <dgm:pt modelId="{DB6B2D9B-8705-7347-B6C6-0D373151F782}" type="parTrans" cxnId="{EDA2C9D9-1377-6848-AC26-40CCBC622369}">
      <dgm:prSet/>
      <dgm:spPr/>
      <dgm:t>
        <a:bodyPr/>
        <a:lstStyle/>
        <a:p>
          <a:endParaRPr lang="en-US"/>
        </a:p>
      </dgm:t>
    </dgm:pt>
    <dgm:pt modelId="{126BE326-BF41-2A44-9F38-321E1E375BBD}" type="sibTrans" cxnId="{EDA2C9D9-1377-6848-AC26-40CCBC622369}">
      <dgm:prSet/>
      <dgm:spPr/>
      <dgm:t>
        <a:bodyPr/>
        <a:lstStyle/>
        <a:p>
          <a:endParaRPr lang="en-US"/>
        </a:p>
      </dgm:t>
    </dgm:pt>
    <dgm:pt modelId="{495137BD-33F3-AD45-8D24-C1E7D9ADDA76}" type="pres">
      <dgm:prSet presAssocID="{2D882004-508F-814D-8110-6F09CD9E3968}" presName="Name0" presStyleCnt="0">
        <dgm:presLayoutVars>
          <dgm:dir/>
          <dgm:animLvl val="lvl"/>
          <dgm:resizeHandles val="exact"/>
        </dgm:presLayoutVars>
      </dgm:prSet>
      <dgm:spPr/>
    </dgm:pt>
    <dgm:pt modelId="{268CDD26-F1FA-E345-B6E6-537DF6E55430}" type="pres">
      <dgm:prSet presAssocID="{3C127CBD-8A7A-6E48-AA69-3107F12632C8}" presName="boxAndChildren" presStyleCnt="0"/>
      <dgm:spPr/>
    </dgm:pt>
    <dgm:pt modelId="{5D6AE560-C375-BF4A-896E-7E270619030A}" type="pres">
      <dgm:prSet presAssocID="{3C127CBD-8A7A-6E48-AA69-3107F12632C8}" presName="parentTextBox" presStyleLbl="node1" presStyleIdx="0" presStyleCnt="4"/>
      <dgm:spPr/>
      <dgm:t>
        <a:bodyPr/>
        <a:lstStyle/>
        <a:p>
          <a:endParaRPr lang="en-US"/>
        </a:p>
      </dgm:t>
    </dgm:pt>
    <dgm:pt modelId="{93C246A5-7E08-5D4D-9998-83AE3365E3C6}" type="pres">
      <dgm:prSet presAssocID="{C54ECDD9-A76A-C44F-88F1-ADB0A4809D97}" presName="sp" presStyleCnt="0"/>
      <dgm:spPr/>
    </dgm:pt>
    <dgm:pt modelId="{D8EF6C22-E8FF-A742-A398-4B2932567DB2}" type="pres">
      <dgm:prSet presAssocID="{0CF758C9-DACC-0342-980F-4EBEFED24DE8}" presName="arrowAndChildren" presStyleCnt="0"/>
      <dgm:spPr/>
    </dgm:pt>
    <dgm:pt modelId="{0D08A3EF-230B-6D4B-B0DB-542E32C4E98A}" type="pres">
      <dgm:prSet presAssocID="{0CF758C9-DACC-0342-980F-4EBEFED24DE8}" presName="parentTextArrow" presStyleLbl="node1" presStyleIdx="1" presStyleCnt="4"/>
      <dgm:spPr/>
      <dgm:t>
        <a:bodyPr/>
        <a:lstStyle/>
        <a:p>
          <a:endParaRPr lang="en-US"/>
        </a:p>
      </dgm:t>
    </dgm:pt>
    <dgm:pt modelId="{E818297D-482F-1941-B2EA-1B88B8B58E98}" type="pres">
      <dgm:prSet presAssocID="{126BE326-BF41-2A44-9F38-321E1E375BBD}" presName="sp" presStyleCnt="0"/>
      <dgm:spPr/>
    </dgm:pt>
    <dgm:pt modelId="{198BB3F0-3E1F-6448-9A44-C641BAB9D76E}" type="pres">
      <dgm:prSet presAssocID="{A01ECF82-57E9-3A45-995D-AD53AA04C10B}" presName="arrowAndChildren" presStyleCnt="0"/>
      <dgm:spPr/>
    </dgm:pt>
    <dgm:pt modelId="{B4B6E052-7701-F44E-92B7-733427C2BA0F}" type="pres">
      <dgm:prSet presAssocID="{A01ECF82-57E9-3A45-995D-AD53AA04C10B}" presName="parentTextArrow" presStyleLbl="node1" presStyleIdx="2" presStyleCnt="4"/>
      <dgm:spPr/>
      <dgm:t>
        <a:bodyPr/>
        <a:lstStyle/>
        <a:p>
          <a:endParaRPr lang="en-US"/>
        </a:p>
      </dgm:t>
    </dgm:pt>
    <dgm:pt modelId="{4AA403FF-81B1-B943-A3F2-F44186FDDEFC}" type="pres">
      <dgm:prSet presAssocID="{2096F129-B860-584B-A1C1-4A921D91DE78}" presName="sp" presStyleCnt="0"/>
      <dgm:spPr/>
    </dgm:pt>
    <dgm:pt modelId="{A00484B2-AD6D-1642-B69D-1E5879614CA9}" type="pres">
      <dgm:prSet presAssocID="{1DE8B853-6AA4-404E-B4A3-A8C79B56B75E}" presName="arrowAndChildren" presStyleCnt="0"/>
      <dgm:spPr/>
    </dgm:pt>
    <dgm:pt modelId="{95F2284B-4907-F940-9444-0AD075EFF9D0}" type="pres">
      <dgm:prSet presAssocID="{1DE8B853-6AA4-404E-B4A3-A8C79B56B75E}" presName="parentTextArrow" presStyleLbl="node1" presStyleIdx="3" presStyleCnt="4"/>
      <dgm:spPr/>
      <dgm:t>
        <a:bodyPr/>
        <a:lstStyle/>
        <a:p>
          <a:endParaRPr lang="en-US"/>
        </a:p>
      </dgm:t>
    </dgm:pt>
  </dgm:ptLst>
  <dgm:cxnLst>
    <dgm:cxn modelId="{7F7D2490-54E2-5642-B442-8D7CC8E4F603}" type="presOf" srcId="{A01ECF82-57E9-3A45-995D-AD53AA04C10B}" destId="{B4B6E052-7701-F44E-92B7-733427C2BA0F}" srcOrd="0" destOrd="0" presId="urn:microsoft.com/office/officeart/2005/8/layout/process4"/>
    <dgm:cxn modelId="{A83FF359-6833-0C41-87AA-37CA7EDAE5FC}" srcId="{2D882004-508F-814D-8110-6F09CD9E3968}" destId="{1DE8B853-6AA4-404E-B4A3-A8C79B56B75E}" srcOrd="0" destOrd="0" parTransId="{07C71190-8D97-A341-AC79-EB930E3B5148}" sibTransId="{2096F129-B860-584B-A1C1-4A921D91DE78}"/>
    <dgm:cxn modelId="{CC08B646-1E05-7244-B3A8-8E28D94FCF5F}" type="presOf" srcId="{1DE8B853-6AA4-404E-B4A3-A8C79B56B75E}" destId="{95F2284B-4907-F940-9444-0AD075EFF9D0}" srcOrd="0" destOrd="0" presId="urn:microsoft.com/office/officeart/2005/8/layout/process4"/>
    <dgm:cxn modelId="{9C391F62-0E90-4842-881B-C0FD0F0901D4}" type="presOf" srcId="{0CF758C9-DACC-0342-980F-4EBEFED24DE8}" destId="{0D08A3EF-230B-6D4B-B0DB-542E32C4E98A}" srcOrd="0" destOrd="0" presId="urn:microsoft.com/office/officeart/2005/8/layout/process4"/>
    <dgm:cxn modelId="{10817CE7-FC35-E44C-AC07-4695035C0BBA}" type="presOf" srcId="{3C127CBD-8A7A-6E48-AA69-3107F12632C8}" destId="{5D6AE560-C375-BF4A-896E-7E270619030A}" srcOrd="0" destOrd="0" presId="urn:microsoft.com/office/officeart/2005/8/layout/process4"/>
    <dgm:cxn modelId="{23A278FD-3573-7540-8004-FFFB6CD28C69}" type="presOf" srcId="{2D882004-508F-814D-8110-6F09CD9E3968}" destId="{495137BD-33F3-AD45-8D24-C1E7D9ADDA76}" srcOrd="0" destOrd="0" presId="urn:microsoft.com/office/officeart/2005/8/layout/process4"/>
    <dgm:cxn modelId="{94C0B9EE-1005-5546-9B05-AAF4E2ECDDE2}" srcId="{2D882004-508F-814D-8110-6F09CD9E3968}" destId="{3C127CBD-8A7A-6E48-AA69-3107F12632C8}" srcOrd="3" destOrd="0" parTransId="{1FC26D80-2A34-084A-B09E-E0483A0FF676}" sibTransId="{8A47B7AC-F6C9-7843-AF8F-ECBFE73E154D}"/>
    <dgm:cxn modelId="{E8C97EB8-019D-B446-BE31-5AAFB44268C6}" srcId="{2D882004-508F-814D-8110-6F09CD9E3968}" destId="{0CF758C9-DACC-0342-980F-4EBEFED24DE8}" srcOrd="2" destOrd="0" parTransId="{0A33CA5A-CF02-4047-94B7-C1122D6BEE44}" sibTransId="{C54ECDD9-A76A-C44F-88F1-ADB0A4809D97}"/>
    <dgm:cxn modelId="{EDA2C9D9-1377-6848-AC26-40CCBC622369}" srcId="{2D882004-508F-814D-8110-6F09CD9E3968}" destId="{A01ECF82-57E9-3A45-995D-AD53AA04C10B}" srcOrd="1" destOrd="0" parTransId="{DB6B2D9B-8705-7347-B6C6-0D373151F782}" sibTransId="{126BE326-BF41-2A44-9F38-321E1E375BBD}"/>
    <dgm:cxn modelId="{320A8D7D-A68F-2C46-81E1-873F80C6042E}" type="presParOf" srcId="{495137BD-33F3-AD45-8D24-C1E7D9ADDA76}" destId="{268CDD26-F1FA-E345-B6E6-537DF6E55430}" srcOrd="0" destOrd="0" presId="urn:microsoft.com/office/officeart/2005/8/layout/process4"/>
    <dgm:cxn modelId="{2F28A347-875F-E847-BCF6-0D7CA9A2ED72}" type="presParOf" srcId="{268CDD26-F1FA-E345-B6E6-537DF6E55430}" destId="{5D6AE560-C375-BF4A-896E-7E270619030A}" srcOrd="0" destOrd="0" presId="urn:microsoft.com/office/officeart/2005/8/layout/process4"/>
    <dgm:cxn modelId="{D79C1500-B039-D747-9A5C-10C6D20C779F}" type="presParOf" srcId="{495137BD-33F3-AD45-8D24-C1E7D9ADDA76}" destId="{93C246A5-7E08-5D4D-9998-83AE3365E3C6}" srcOrd="1" destOrd="0" presId="urn:microsoft.com/office/officeart/2005/8/layout/process4"/>
    <dgm:cxn modelId="{78645B7C-BB35-6644-B1EB-D472BC529AEA}" type="presParOf" srcId="{495137BD-33F3-AD45-8D24-C1E7D9ADDA76}" destId="{D8EF6C22-E8FF-A742-A398-4B2932567DB2}" srcOrd="2" destOrd="0" presId="urn:microsoft.com/office/officeart/2005/8/layout/process4"/>
    <dgm:cxn modelId="{9D71AFE2-A0BA-3148-9E31-209E73E2AC65}" type="presParOf" srcId="{D8EF6C22-E8FF-A742-A398-4B2932567DB2}" destId="{0D08A3EF-230B-6D4B-B0DB-542E32C4E98A}" srcOrd="0" destOrd="0" presId="urn:microsoft.com/office/officeart/2005/8/layout/process4"/>
    <dgm:cxn modelId="{3FB3D68C-4277-BB4A-9186-71B83CB13B64}" type="presParOf" srcId="{495137BD-33F3-AD45-8D24-C1E7D9ADDA76}" destId="{E818297D-482F-1941-B2EA-1B88B8B58E98}" srcOrd="3" destOrd="0" presId="urn:microsoft.com/office/officeart/2005/8/layout/process4"/>
    <dgm:cxn modelId="{2EA13F05-C656-844E-8257-32E19AB3CE63}" type="presParOf" srcId="{495137BD-33F3-AD45-8D24-C1E7D9ADDA76}" destId="{198BB3F0-3E1F-6448-9A44-C641BAB9D76E}" srcOrd="4" destOrd="0" presId="urn:microsoft.com/office/officeart/2005/8/layout/process4"/>
    <dgm:cxn modelId="{09E909D9-3117-F049-A5C9-6220A584D7CC}" type="presParOf" srcId="{198BB3F0-3E1F-6448-9A44-C641BAB9D76E}" destId="{B4B6E052-7701-F44E-92B7-733427C2BA0F}" srcOrd="0" destOrd="0" presId="urn:microsoft.com/office/officeart/2005/8/layout/process4"/>
    <dgm:cxn modelId="{892CE198-20EB-824C-B864-E0FEEA24298C}" type="presParOf" srcId="{495137BD-33F3-AD45-8D24-C1E7D9ADDA76}" destId="{4AA403FF-81B1-B943-A3F2-F44186FDDEFC}" srcOrd="5" destOrd="0" presId="urn:microsoft.com/office/officeart/2005/8/layout/process4"/>
    <dgm:cxn modelId="{65ABF0C7-A7DA-6F4C-9F6D-C9C50B4D4EF0}" type="presParOf" srcId="{495137BD-33F3-AD45-8D24-C1E7D9ADDA76}" destId="{A00484B2-AD6D-1642-B69D-1E5879614CA9}" srcOrd="6" destOrd="0" presId="urn:microsoft.com/office/officeart/2005/8/layout/process4"/>
    <dgm:cxn modelId="{637F60FE-9F96-AB41-BB61-BD7F2C9B35C4}" type="presParOf" srcId="{A00484B2-AD6D-1642-B69D-1E5879614CA9}" destId="{95F2284B-4907-F940-9444-0AD075EFF9D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86F432-2776-0046-9360-D0961129CF04}" type="doc">
      <dgm:prSet loTypeId="urn:microsoft.com/office/officeart/2005/8/layout/hProcess9" loCatId="" qsTypeId="urn:microsoft.com/office/officeart/2005/8/quickstyle/simple3" qsCatId="simple" csTypeId="urn:microsoft.com/office/officeart/2005/8/colors/accent1_2" csCatId="accent1" phldr="1"/>
      <dgm:spPr/>
    </dgm:pt>
    <dgm:pt modelId="{EB468746-2FEC-5E4D-8D11-0878DBC93BCD}">
      <dgm:prSet phldrT="[Text]" custT="1"/>
      <dgm:spPr/>
      <dgm:t>
        <a:bodyPr/>
        <a:lstStyle/>
        <a:p>
          <a:r>
            <a:rPr lang="en-US" sz="1600" dirty="0"/>
            <a:t>2 Workshops</a:t>
          </a:r>
        </a:p>
      </dgm:t>
    </dgm:pt>
    <dgm:pt modelId="{BA952D63-D9F9-9643-867C-359DA371D3A7}" type="parTrans" cxnId="{1BE37B05-EBA1-7445-9A49-F5C67FA4F658}">
      <dgm:prSet/>
      <dgm:spPr/>
      <dgm:t>
        <a:bodyPr/>
        <a:lstStyle/>
        <a:p>
          <a:endParaRPr lang="en-US" sz="2400"/>
        </a:p>
      </dgm:t>
    </dgm:pt>
    <dgm:pt modelId="{09A9B85B-4487-4949-B638-7A7B8B770B01}" type="sibTrans" cxnId="{1BE37B05-EBA1-7445-9A49-F5C67FA4F658}">
      <dgm:prSet/>
      <dgm:spPr/>
      <dgm:t>
        <a:bodyPr/>
        <a:lstStyle/>
        <a:p>
          <a:endParaRPr lang="en-US" sz="2400"/>
        </a:p>
      </dgm:t>
    </dgm:pt>
    <dgm:pt modelId="{EE144646-18D5-FC46-AF38-EA0A4A0350BA}">
      <dgm:prSet phldrT="[Text]" custT="1"/>
      <dgm:spPr/>
      <dgm:t>
        <a:bodyPr/>
        <a:lstStyle/>
        <a:p>
          <a:r>
            <a:rPr lang="en-US" sz="1600" dirty="0"/>
            <a:t>4 Webinars</a:t>
          </a:r>
        </a:p>
      </dgm:t>
    </dgm:pt>
    <dgm:pt modelId="{717CF467-6FE9-F543-A9A2-CD8672E90574}" type="parTrans" cxnId="{34EBAA49-E2BA-394B-84F1-17CA68AEA1DF}">
      <dgm:prSet/>
      <dgm:spPr/>
      <dgm:t>
        <a:bodyPr/>
        <a:lstStyle/>
        <a:p>
          <a:endParaRPr lang="en-US" sz="2400"/>
        </a:p>
      </dgm:t>
    </dgm:pt>
    <dgm:pt modelId="{E424DD12-2626-664B-9F8D-009B1D242C5A}" type="sibTrans" cxnId="{34EBAA49-E2BA-394B-84F1-17CA68AEA1DF}">
      <dgm:prSet/>
      <dgm:spPr/>
      <dgm:t>
        <a:bodyPr/>
        <a:lstStyle/>
        <a:p>
          <a:endParaRPr lang="en-US" sz="2400"/>
        </a:p>
      </dgm:t>
    </dgm:pt>
    <dgm:pt modelId="{E84E2E9E-61FE-B948-B2DA-7554072DA52C}">
      <dgm:prSet phldrT="[Text]" custT="1"/>
      <dgm:spPr/>
      <dgm:t>
        <a:bodyPr/>
        <a:lstStyle/>
        <a:p>
          <a:r>
            <a:rPr lang="en-US" sz="1600" dirty="0"/>
            <a:t>4 Participatory Activities</a:t>
          </a:r>
        </a:p>
      </dgm:t>
    </dgm:pt>
    <dgm:pt modelId="{91C183E6-ED75-9E4E-8F10-E88651000382}" type="parTrans" cxnId="{76E5DD3B-9EAB-4441-B1E1-BD730675E6A8}">
      <dgm:prSet/>
      <dgm:spPr/>
      <dgm:t>
        <a:bodyPr/>
        <a:lstStyle/>
        <a:p>
          <a:endParaRPr lang="en-US" sz="2400"/>
        </a:p>
      </dgm:t>
    </dgm:pt>
    <dgm:pt modelId="{0FBBF1BD-3D3E-D840-B83A-69B16152386A}" type="sibTrans" cxnId="{76E5DD3B-9EAB-4441-B1E1-BD730675E6A8}">
      <dgm:prSet/>
      <dgm:spPr/>
      <dgm:t>
        <a:bodyPr/>
        <a:lstStyle/>
        <a:p>
          <a:endParaRPr lang="en-US" sz="2400"/>
        </a:p>
      </dgm:t>
    </dgm:pt>
    <dgm:pt modelId="{893879DB-1803-154E-B88B-6C6BB74DE067}">
      <dgm:prSet phldrT="[Text]" custT="1"/>
      <dgm:spPr/>
      <dgm:t>
        <a:bodyPr/>
        <a:lstStyle/>
        <a:p>
          <a:r>
            <a:rPr lang="en-US" sz="1600" dirty="0"/>
            <a:t>Monthly Learning &amp; Sharing Calls</a:t>
          </a:r>
        </a:p>
      </dgm:t>
    </dgm:pt>
    <dgm:pt modelId="{D6D2C0F3-8679-2147-BF01-CEF364E74651}" type="parTrans" cxnId="{55D259F5-603A-7E4D-AEA9-30FB212A2437}">
      <dgm:prSet/>
      <dgm:spPr/>
      <dgm:t>
        <a:bodyPr/>
        <a:lstStyle/>
        <a:p>
          <a:endParaRPr lang="en-US" sz="2400"/>
        </a:p>
      </dgm:t>
    </dgm:pt>
    <dgm:pt modelId="{BE3A6B26-D1C8-454D-9AF0-3E6CC6F67C63}" type="sibTrans" cxnId="{55D259F5-603A-7E4D-AEA9-30FB212A2437}">
      <dgm:prSet/>
      <dgm:spPr/>
      <dgm:t>
        <a:bodyPr/>
        <a:lstStyle/>
        <a:p>
          <a:endParaRPr lang="en-US" sz="2400"/>
        </a:p>
      </dgm:t>
    </dgm:pt>
    <dgm:pt modelId="{C435435A-02E2-7141-A12D-7D0CEFC1465A}">
      <dgm:prSet phldrT="[Text]" custT="1"/>
      <dgm:spPr/>
      <dgm:t>
        <a:bodyPr/>
        <a:lstStyle/>
        <a:p>
          <a:r>
            <a:rPr lang="en-US" sz="1600" dirty="0"/>
            <a:t>Limited 1:1 Coaching</a:t>
          </a:r>
        </a:p>
      </dgm:t>
    </dgm:pt>
    <dgm:pt modelId="{8495F8DD-2A5B-8342-8705-A9AA5418A808}" type="parTrans" cxnId="{DCD8EB19-2B7D-974A-BFC6-3B5170F93D5C}">
      <dgm:prSet/>
      <dgm:spPr/>
      <dgm:t>
        <a:bodyPr/>
        <a:lstStyle/>
        <a:p>
          <a:endParaRPr lang="en-US" sz="2400"/>
        </a:p>
      </dgm:t>
    </dgm:pt>
    <dgm:pt modelId="{4DFDAADC-0F96-9C44-A0B4-DBF99C78D7E3}" type="sibTrans" cxnId="{DCD8EB19-2B7D-974A-BFC6-3B5170F93D5C}">
      <dgm:prSet/>
      <dgm:spPr/>
      <dgm:t>
        <a:bodyPr/>
        <a:lstStyle/>
        <a:p>
          <a:endParaRPr lang="en-US" sz="2400"/>
        </a:p>
      </dgm:t>
    </dgm:pt>
    <dgm:pt modelId="{2557ACD3-43C6-C443-95CB-2780FF99FCF8}">
      <dgm:prSet custT="1"/>
      <dgm:spPr/>
      <dgm:t>
        <a:bodyPr/>
        <a:lstStyle/>
        <a:p>
          <a:r>
            <a:rPr lang="en-US" sz="1600" dirty="0"/>
            <a:t>35 Site Visits</a:t>
          </a:r>
        </a:p>
      </dgm:t>
    </dgm:pt>
    <dgm:pt modelId="{0E58AB50-1ABD-F040-8FD8-4BE68681D273}" type="parTrans" cxnId="{5A34A94C-6ADD-CC4B-8772-0FBFA5021A89}">
      <dgm:prSet/>
      <dgm:spPr/>
      <dgm:t>
        <a:bodyPr/>
        <a:lstStyle/>
        <a:p>
          <a:endParaRPr lang="en-US" sz="2400"/>
        </a:p>
      </dgm:t>
    </dgm:pt>
    <dgm:pt modelId="{12D10D5B-35EC-5A43-B52F-7D83C181D055}" type="sibTrans" cxnId="{5A34A94C-6ADD-CC4B-8772-0FBFA5021A89}">
      <dgm:prSet/>
      <dgm:spPr/>
      <dgm:t>
        <a:bodyPr/>
        <a:lstStyle/>
        <a:p>
          <a:endParaRPr lang="en-US" sz="2400"/>
        </a:p>
      </dgm:t>
    </dgm:pt>
    <dgm:pt modelId="{0D59F3D6-9E9C-FC47-BB6B-972F44258468}" type="pres">
      <dgm:prSet presAssocID="{E586F432-2776-0046-9360-D0961129CF04}" presName="CompostProcess" presStyleCnt="0">
        <dgm:presLayoutVars>
          <dgm:dir/>
          <dgm:resizeHandles val="exact"/>
        </dgm:presLayoutVars>
      </dgm:prSet>
      <dgm:spPr/>
    </dgm:pt>
    <dgm:pt modelId="{5D91A991-C0AE-CD43-9F50-2D12B37C434D}" type="pres">
      <dgm:prSet presAssocID="{E586F432-2776-0046-9360-D0961129CF04}" presName="arrow" presStyleLbl="bgShp" presStyleIdx="0" presStyleCnt="1" custScaleX="117647" custLinFactNeighborX="4749" custLinFactNeighborY="469"/>
      <dgm:spPr/>
    </dgm:pt>
    <dgm:pt modelId="{A15C5E6F-3929-8243-9C9C-D120DFD4DE83}" type="pres">
      <dgm:prSet presAssocID="{E586F432-2776-0046-9360-D0961129CF04}" presName="linearProcess" presStyleCnt="0"/>
      <dgm:spPr/>
    </dgm:pt>
    <dgm:pt modelId="{794ACECB-3A9E-2548-80A1-E26EAFBADEC6}" type="pres">
      <dgm:prSet presAssocID="{EB468746-2FEC-5E4D-8D11-0878DBC93BCD}" presName="textNode" presStyleLbl="node1" presStyleIdx="0" presStyleCnt="6">
        <dgm:presLayoutVars>
          <dgm:bulletEnabled val="1"/>
        </dgm:presLayoutVars>
      </dgm:prSet>
      <dgm:spPr/>
      <dgm:t>
        <a:bodyPr/>
        <a:lstStyle/>
        <a:p>
          <a:endParaRPr lang="en-US"/>
        </a:p>
      </dgm:t>
    </dgm:pt>
    <dgm:pt modelId="{4FFF504E-FE89-2645-9094-44D4D796B7D1}" type="pres">
      <dgm:prSet presAssocID="{09A9B85B-4487-4949-B638-7A7B8B770B01}" presName="sibTrans" presStyleCnt="0"/>
      <dgm:spPr/>
    </dgm:pt>
    <dgm:pt modelId="{81EE8480-6CD7-A74B-8A2B-E7785A16FC0F}" type="pres">
      <dgm:prSet presAssocID="{EE144646-18D5-FC46-AF38-EA0A4A0350BA}" presName="textNode" presStyleLbl="node1" presStyleIdx="1" presStyleCnt="6">
        <dgm:presLayoutVars>
          <dgm:bulletEnabled val="1"/>
        </dgm:presLayoutVars>
      </dgm:prSet>
      <dgm:spPr/>
      <dgm:t>
        <a:bodyPr/>
        <a:lstStyle/>
        <a:p>
          <a:endParaRPr lang="en-US"/>
        </a:p>
      </dgm:t>
    </dgm:pt>
    <dgm:pt modelId="{5D5D5445-136F-FB4F-86C8-58B1909E72A8}" type="pres">
      <dgm:prSet presAssocID="{E424DD12-2626-664B-9F8D-009B1D242C5A}" presName="sibTrans" presStyleCnt="0"/>
      <dgm:spPr/>
    </dgm:pt>
    <dgm:pt modelId="{35A14C11-C618-9D4C-9A3F-7406D7DEDD63}" type="pres">
      <dgm:prSet presAssocID="{E84E2E9E-61FE-B948-B2DA-7554072DA52C}" presName="textNode" presStyleLbl="node1" presStyleIdx="2" presStyleCnt="6" custScaleX="113603">
        <dgm:presLayoutVars>
          <dgm:bulletEnabled val="1"/>
        </dgm:presLayoutVars>
      </dgm:prSet>
      <dgm:spPr/>
      <dgm:t>
        <a:bodyPr/>
        <a:lstStyle/>
        <a:p>
          <a:endParaRPr lang="en-US"/>
        </a:p>
      </dgm:t>
    </dgm:pt>
    <dgm:pt modelId="{D637CC14-B89E-1D46-85C2-62F3B260D9D6}" type="pres">
      <dgm:prSet presAssocID="{0FBBF1BD-3D3E-D840-B83A-69B16152386A}" presName="sibTrans" presStyleCnt="0"/>
      <dgm:spPr/>
    </dgm:pt>
    <dgm:pt modelId="{705BE988-55AC-7145-9D2A-35C9DA93A197}" type="pres">
      <dgm:prSet presAssocID="{893879DB-1803-154E-B88B-6C6BB74DE067}" presName="textNode" presStyleLbl="node1" presStyleIdx="3" presStyleCnt="6">
        <dgm:presLayoutVars>
          <dgm:bulletEnabled val="1"/>
        </dgm:presLayoutVars>
      </dgm:prSet>
      <dgm:spPr/>
      <dgm:t>
        <a:bodyPr/>
        <a:lstStyle/>
        <a:p>
          <a:endParaRPr lang="en-US"/>
        </a:p>
      </dgm:t>
    </dgm:pt>
    <dgm:pt modelId="{E52A3D6F-8DFB-7347-8B78-2ABA633A0078}" type="pres">
      <dgm:prSet presAssocID="{BE3A6B26-D1C8-454D-9AF0-3E6CC6F67C63}" presName="sibTrans" presStyleCnt="0"/>
      <dgm:spPr/>
    </dgm:pt>
    <dgm:pt modelId="{5EBEF897-987D-EE44-A702-3E37280DFE13}" type="pres">
      <dgm:prSet presAssocID="{2557ACD3-43C6-C443-95CB-2780FF99FCF8}" presName="textNode" presStyleLbl="node1" presStyleIdx="4" presStyleCnt="6">
        <dgm:presLayoutVars>
          <dgm:bulletEnabled val="1"/>
        </dgm:presLayoutVars>
      </dgm:prSet>
      <dgm:spPr/>
      <dgm:t>
        <a:bodyPr/>
        <a:lstStyle/>
        <a:p>
          <a:endParaRPr lang="en-US"/>
        </a:p>
      </dgm:t>
    </dgm:pt>
    <dgm:pt modelId="{5F1DE26E-554F-FB47-B7B1-9FCD1AC31F14}" type="pres">
      <dgm:prSet presAssocID="{12D10D5B-35EC-5A43-B52F-7D83C181D055}" presName="sibTrans" presStyleCnt="0"/>
      <dgm:spPr/>
    </dgm:pt>
    <dgm:pt modelId="{9583A3AE-508F-F348-8A25-185F2FF51294}" type="pres">
      <dgm:prSet presAssocID="{C435435A-02E2-7141-A12D-7D0CEFC1465A}" presName="textNode" presStyleLbl="node1" presStyleIdx="5" presStyleCnt="6">
        <dgm:presLayoutVars>
          <dgm:bulletEnabled val="1"/>
        </dgm:presLayoutVars>
      </dgm:prSet>
      <dgm:spPr/>
      <dgm:t>
        <a:bodyPr/>
        <a:lstStyle/>
        <a:p>
          <a:endParaRPr lang="en-US"/>
        </a:p>
      </dgm:t>
    </dgm:pt>
  </dgm:ptLst>
  <dgm:cxnLst>
    <dgm:cxn modelId="{5A34A94C-6ADD-CC4B-8772-0FBFA5021A89}" srcId="{E586F432-2776-0046-9360-D0961129CF04}" destId="{2557ACD3-43C6-C443-95CB-2780FF99FCF8}" srcOrd="4" destOrd="0" parTransId="{0E58AB50-1ABD-F040-8FD8-4BE68681D273}" sibTransId="{12D10D5B-35EC-5A43-B52F-7D83C181D055}"/>
    <dgm:cxn modelId="{FE475195-FB8C-764E-96D5-2EF09020A699}" type="presOf" srcId="{E586F432-2776-0046-9360-D0961129CF04}" destId="{0D59F3D6-9E9C-FC47-BB6B-972F44258468}" srcOrd="0" destOrd="0" presId="urn:microsoft.com/office/officeart/2005/8/layout/hProcess9"/>
    <dgm:cxn modelId="{FFEE8FD8-9B86-1E4A-8FA4-CD37AF1DC091}" type="presOf" srcId="{893879DB-1803-154E-B88B-6C6BB74DE067}" destId="{705BE988-55AC-7145-9D2A-35C9DA93A197}" srcOrd="0" destOrd="0" presId="urn:microsoft.com/office/officeart/2005/8/layout/hProcess9"/>
    <dgm:cxn modelId="{826AEB40-1720-5147-BC42-A84B898943C4}" type="presOf" srcId="{E84E2E9E-61FE-B948-B2DA-7554072DA52C}" destId="{35A14C11-C618-9D4C-9A3F-7406D7DEDD63}" srcOrd="0" destOrd="0" presId="urn:microsoft.com/office/officeart/2005/8/layout/hProcess9"/>
    <dgm:cxn modelId="{55D259F5-603A-7E4D-AEA9-30FB212A2437}" srcId="{E586F432-2776-0046-9360-D0961129CF04}" destId="{893879DB-1803-154E-B88B-6C6BB74DE067}" srcOrd="3" destOrd="0" parTransId="{D6D2C0F3-8679-2147-BF01-CEF364E74651}" sibTransId="{BE3A6B26-D1C8-454D-9AF0-3E6CC6F67C63}"/>
    <dgm:cxn modelId="{76E5DD3B-9EAB-4441-B1E1-BD730675E6A8}" srcId="{E586F432-2776-0046-9360-D0961129CF04}" destId="{E84E2E9E-61FE-B948-B2DA-7554072DA52C}" srcOrd="2" destOrd="0" parTransId="{91C183E6-ED75-9E4E-8F10-E88651000382}" sibTransId="{0FBBF1BD-3D3E-D840-B83A-69B16152386A}"/>
    <dgm:cxn modelId="{E04492C5-BA89-DF45-AB05-52925E17D7FE}" type="presOf" srcId="{C435435A-02E2-7141-A12D-7D0CEFC1465A}" destId="{9583A3AE-508F-F348-8A25-185F2FF51294}" srcOrd="0" destOrd="0" presId="urn:microsoft.com/office/officeart/2005/8/layout/hProcess9"/>
    <dgm:cxn modelId="{29F14780-0907-7640-BF38-D27320F79CD0}" type="presOf" srcId="{EB468746-2FEC-5E4D-8D11-0878DBC93BCD}" destId="{794ACECB-3A9E-2548-80A1-E26EAFBADEC6}" srcOrd="0" destOrd="0" presId="urn:microsoft.com/office/officeart/2005/8/layout/hProcess9"/>
    <dgm:cxn modelId="{1BE37B05-EBA1-7445-9A49-F5C67FA4F658}" srcId="{E586F432-2776-0046-9360-D0961129CF04}" destId="{EB468746-2FEC-5E4D-8D11-0878DBC93BCD}" srcOrd="0" destOrd="0" parTransId="{BA952D63-D9F9-9643-867C-359DA371D3A7}" sibTransId="{09A9B85B-4487-4949-B638-7A7B8B770B01}"/>
    <dgm:cxn modelId="{085CD8CA-CFF5-5340-8D84-F0CD77A4E011}" type="presOf" srcId="{2557ACD3-43C6-C443-95CB-2780FF99FCF8}" destId="{5EBEF897-987D-EE44-A702-3E37280DFE13}" srcOrd="0" destOrd="0" presId="urn:microsoft.com/office/officeart/2005/8/layout/hProcess9"/>
    <dgm:cxn modelId="{888D241C-5B34-7943-9FE8-B43B0FA3896E}" type="presOf" srcId="{EE144646-18D5-FC46-AF38-EA0A4A0350BA}" destId="{81EE8480-6CD7-A74B-8A2B-E7785A16FC0F}" srcOrd="0" destOrd="0" presId="urn:microsoft.com/office/officeart/2005/8/layout/hProcess9"/>
    <dgm:cxn modelId="{DCD8EB19-2B7D-974A-BFC6-3B5170F93D5C}" srcId="{E586F432-2776-0046-9360-D0961129CF04}" destId="{C435435A-02E2-7141-A12D-7D0CEFC1465A}" srcOrd="5" destOrd="0" parTransId="{8495F8DD-2A5B-8342-8705-A9AA5418A808}" sibTransId="{4DFDAADC-0F96-9C44-A0B4-DBF99C78D7E3}"/>
    <dgm:cxn modelId="{34EBAA49-E2BA-394B-84F1-17CA68AEA1DF}" srcId="{E586F432-2776-0046-9360-D0961129CF04}" destId="{EE144646-18D5-FC46-AF38-EA0A4A0350BA}" srcOrd="1" destOrd="0" parTransId="{717CF467-6FE9-F543-A9A2-CD8672E90574}" sibTransId="{E424DD12-2626-664B-9F8D-009B1D242C5A}"/>
    <dgm:cxn modelId="{41998095-685B-FB47-9F30-33B3006E55B4}" type="presParOf" srcId="{0D59F3D6-9E9C-FC47-BB6B-972F44258468}" destId="{5D91A991-C0AE-CD43-9F50-2D12B37C434D}" srcOrd="0" destOrd="0" presId="urn:microsoft.com/office/officeart/2005/8/layout/hProcess9"/>
    <dgm:cxn modelId="{0EAF433B-5FD8-6841-83E8-1C3622458EA0}" type="presParOf" srcId="{0D59F3D6-9E9C-FC47-BB6B-972F44258468}" destId="{A15C5E6F-3929-8243-9C9C-D120DFD4DE83}" srcOrd="1" destOrd="0" presId="urn:microsoft.com/office/officeart/2005/8/layout/hProcess9"/>
    <dgm:cxn modelId="{EBA599A5-6B77-9343-A4BD-E97DD7B13504}" type="presParOf" srcId="{A15C5E6F-3929-8243-9C9C-D120DFD4DE83}" destId="{794ACECB-3A9E-2548-80A1-E26EAFBADEC6}" srcOrd="0" destOrd="0" presId="urn:microsoft.com/office/officeart/2005/8/layout/hProcess9"/>
    <dgm:cxn modelId="{DEDEFB43-C3B7-0847-8F07-898759672D09}" type="presParOf" srcId="{A15C5E6F-3929-8243-9C9C-D120DFD4DE83}" destId="{4FFF504E-FE89-2645-9094-44D4D796B7D1}" srcOrd="1" destOrd="0" presId="urn:microsoft.com/office/officeart/2005/8/layout/hProcess9"/>
    <dgm:cxn modelId="{1D7B4057-6D69-6B4B-A1C3-B1194EC855FF}" type="presParOf" srcId="{A15C5E6F-3929-8243-9C9C-D120DFD4DE83}" destId="{81EE8480-6CD7-A74B-8A2B-E7785A16FC0F}" srcOrd="2" destOrd="0" presId="urn:microsoft.com/office/officeart/2005/8/layout/hProcess9"/>
    <dgm:cxn modelId="{524407EF-3DC7-0943-B09F-950FBF145E60}" type="presParOf" srcId="{A15C5E6F-3929-8243-9C9C-D120DFD4DE83}" destId="{5D5D5445-136F-FB4F-86C8-58B1909E72A8}" srcOrd="3" destOrd="0" presId="urn:microsoft.com/office/officeart/2005/8/layout/hProcess9"/>
    <dgm:cxn modelId="{9C2FAFC2-3E53-F249-994D-EA04FACE28C7}" type="presParOf" srcId="{A15C5E6F-3929-8243-9C9C-D120DFD4DE83}" destId="{35A14C11-C618-9D4C-9A3F-7406D7DEDD63}" srcOrd="4" destOrd="0" presId="urn:microsoft.com/office/officeart/2005/8/layout/hProcess9"/>
    <dgm:cxn modelId="{5EB45239-4EDF-FC45-85FF-DF3D481DC93D}" type="presParOf" srcId="{A15C5E6F-3929-8243-9C9C-D120DFD4DE83}" destId="{D637CC14-B89E-1D46-85C2-62F3B260D9D6}" srcOrd="5" destOrd="0" presId="urn:microsoft.com/office/officeart/2005/8/layout/hProcess9"/>
    <dgm:cxn modelId="{98CA2150-0B9A-B848-A691-99A8534EA7A5}" type="presParOf" srcId="{A15C5E6F-3929-8243-9C9C-D120DFD4DE83}" destId="{705BE988-55AC-7145-9D2A-35C9DA93A197}" srcOrd="6" destOrd="0" presId="urn:microsoft.com/office/officeart/2005/8/layout/hProcess9"/>
    <dgm:cxn modelId="{E91EBA77-3D8A-7749-9D5C-DDDC72471163}" type="presParOf" srcId="{A15C5E6F-3929-8243-9C9C-D120DFD4DE83}" destId="{E52A3D6F-8DFB-7347-8B78-2ABA633A0078}" srcOrd="7" destOrd="0" presId="urn:microsoft.com/office/officeart/2005/8/layout/hProcess9"/>
    <dgm:cxn modelId="{CB7A1D4A-804A-1349-B9C1-DF39F6A13730}" type="presParOf" srcId="{A15C5E6F-3929-8243-9C9C-D120DFD4DE83}" destId="{5EBEF897-987D-EE44-A702-3E37280DFE13}" srcOrd="8" destOrd="0" presId="urn:microsoft.com/office/officeart/2005/8/layout/hProcess9"/>
    <dgm:cxn modelId="{070D7460-4E2F-1349-9618-4722F8E25A2E}" type="presParOf" srcId="{A15C5E6F-3929-8243-9C9C-D120DFD4DE83}" destId="{5F1DE26E-554F-FB47-B7B1-9FCD1AC31F14}" srcOrd="9" destOrd="0" presId="urn:microsoft.com/office/officeart/2005/8/layout/hProcess9"/>
    <dgm:cxn modelId="{F0FA34BF-A541-654B-8FB1-93C3AEF00B35}" type="presParOf" srcId="{A15C5E6F-3929-8243-9C9C-D120DFD4DE83}" destId="{9583A3AE-508F-F348-8A25-185F2FF5129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AE560-C375-BF4A-896E-7E270619030A}">
      <dsp:nvSpPr>
        <dsp:cNvPr id="0" name=""/>
        <dsp:cNvSpPr/>
      </dsp:nvSpPr>
      <dsp:spPr>
        <a:xfrm>
          <a:off x="0" y="3171900"/>
          <a:ext cx="7772400" cy="6939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Learning Collaborative: Spread &amp; Support </a:t>
          </a:r>
        </a:p>
      </dsp:txBody>
      <dsp:txXfrm>
        <a:off x="0" y="3171900"/>
        <a:ext cx="7772400" cy="693934"/>
      </dsp:txXfrm>
    </dsp:sp>
    <dsp:sp modelId="{0D08A3EF-230B-6D4B-B0DB-542E32C4E98A}">
      <dsp:nvSpPr>
        <dsp:cNvPr id="0" name=""/>
        <dsp:cNvSpPr/>
      </dsp:nvSpPr>
      <dsp:spPr>
        <a:xfrm rot="10800000">
          <a:off x="0" y="2115038"/>
          <a:ext cx="7772400" cy="1067271"/>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Identify Best Practices</a:t>
          </a:r>
        </a:p>
      </dsp:txBody>
      <dsp:txXfrm rot="10800000">
        <a:off x="0" y="2115038"/>
        <a:ext cx="7772400" cy="693481"/>
      </dsp:txXfrm>
    </dsp:sp>
    <dsp:sp modelId="{B4B6E052-7701-F44E-92B7-733427C2BA0F}">
      <dsp:nvSpPr>
        <dsp:cNvPr id="0" name=""/>
        <dsp:cNvSpPr/>
      </dsp:nvSpPr>
      <dsp:spPr>
        <a:xfrm rot="10800000">
          <a:off x="0" y="1058176"/>
          <a:ext cx="7772400" cy="1067271"/>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Data Gathering: Resource Scan</a:t>
          </a:r>
          <a:r>
            <a:rPr lang="en-US" sz="2400" kern="1200" dirty="0" smtClean="0"/>
            <a:t>, Interviews </a:t>
          </a:r>
          <a:r>
            <a:rPr lang="en-US" sz="2400" kern="1200" dirty="0"/>
            <a:t>&amp; Site Visits </a:t>
          </a:r>
        </a:p>
      </dsp:txBody>
      <dsp:txXfrm rot="10800000">
        <a:off x="0" y="1058176"/>
        <a:ext cx="7772400" cy="693481"/>
      </dsp:txXfrm>
    </dsp:sp>
    <dsp:sp modelId="{95F2284B-4907-F940-9444-0AD075EFF9D0}">
      <dsp:nvSpPr>
        <dsp:cNvPr id="0" name=""/>
        <dsp:cNvSpPr/>
      </dsp:nvSpPr>
      <dsp:spPr>
        <a:xfrm rot="10800000">
          <a:off x="0" y="1314"/>
          <a:ext cx="7772400" cy="1067271"/>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Dual Focus on Basics and Increased Partnership</a:t>
          </a:r>
        </a:p>
      </dsp:txBody>
      <dsp:txXfrm rot="10800000">
        <a:off x="0" y="1314"/>
        <a:ext cx="7772400" cy="693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1A991-C0AE-CD43-9F50-2D12B37C434D}">
      <dsp:nvSpPr>
        <dsp:cNvPr id="0" name=""/>
        <dsp:cNvSpPr/>
      </dsp:nvSpPr>
      <dsp:spPr>
        <a:xfrm>
          <a:off x="4" y="0"/>
          <a:ext cx="8051795" cy="29972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94ACECB-3A9E-2548-80A1-E26EAFBADEC6}">
      <dsp:nvSpPr>
        <dsp:cNvPr id="0" name=""/>
        <dsp:cNvSpPr/>
      </dsp:nvSpPr>
      <dsp:spPr>
        <a:xfrm>
          <a:off x="2158" y="899160"/>
          <a:ext cx="1154694" cy="1198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2 Workshops</a:t>
          </a:r>
        </a:p>
      </dsp:txBody>
      <dsp:txXfrm>
        <a:off x="58526" y="955528"/>
        <a:ext cx="1041958" cy="1086144"/>
      </dsp:txXfrm>
    </dsp:sp>
    <dsp:sp modelId="{81EE8480-6CD7-A74B-8A2B-E7785A16FC0F}">
      <dsp:nvSpPr>
        <dsp:cNvPr id="0" name=""/>
        <dsp:cNvSpPr/>
      </dsp:nvSpPr>
      <dsp:spPr>
        <a:xfrm>
          <a:off x="1349301" y="899160"/>
          <a:ext cx="1154694" cy="1198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4 Webinars</a:t>
          </a:r>
        </a:p>
      </dsp:txBody>
      <dsp:txXfrm>
        <a:off x="1405669" y="955528"/>
        <a:ext cx="1041958" cy="1086144"/>
      </dsp:txXfrm>
    </dsp:sp>
    <dsp:sp modelId="{35A14C11-C618-9D4C-9A3F-7406D7DEDD63}">
      <dsp:nvSpPr>
        <dsp:cNvPr id="0" name=""/>
        <dsp:cNvSpPr/>
      </dsp:nvSpPr>
      <dsp:spPr>
        <a:xfrm>
          <a:off x="2696444" y="899160"/>
          <a:ext cx="1311767" cy="1198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4 Participatory Activities</a:t>
          </a:r>
        </a:p>
      </dsp:txBody>
      <dsp:txXfrm>
        <a:off x="2754968" y="957684"/>
        <a:ext cx="1194719" cy="1081832"/>
      </dsp:txXfrm>
    </dsp:sp>
    <dsp:sp modelId="{705BE988-55AC-7145-9D2A-35C9DA93A197}">
      <dsp:nvSpPr>
        <dsp:cNvPr id="0" name=""/>
        <dsp:cNvSpPr/>
      </dsp:nvSpPr>
      <dsp:spPr>
        <a:xfrm>
          <a:off x="4200661" y="899160"/>
          <a:ext cx="1154694" cy="1198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Monthly Learning &amp; Sharing Calls</a:t>
          </a:r>
        </a:p>
      </dsp:txBody>
      <dsp:txXfrm>
        <a:off x="4257029" y="955528"/>
        <a:ext cx="1041958" cy="1086144"/>
      </dsp:txXfrm>
    </dsp:sp>
    <dsp:sp modelId="{5EBEF897-987D-EE44-A702-3E37280DFE13}">
      <dsp:nvSpPr>
        <dsp:cNvPr id="0" name=""/>
        <dsp:cNvSpPr/>
      </dsp:nvSpPr>
      <dsp:spPr>
        <a:xfrm>
          <a:off x="5547804" y="899160"/>
          <a:ext cx="1154694" cy="1198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35 Site Visits</a:t>
          </a:r>
        </a:p>
      </dsp:txBody>
      <dsp:txXfrm>
        <a:off x="5604172" y="955528"/>
        <a:ext cx="1041958" cy="1086144"/>
      </dsp:txXfrm>
    </dsp:sp>
    <dsp:sp modelId="{9583A3AE-508F-F348-8A25-185F2FF51294}">
      <dsp:nvSpPr>
        <dsp:cNvPr id="0" name=""/>
        <dsp:cNvSpPr/>
      </dsp:nvSpPr>
      <dsp:spPr>
        <a:xfrm>
          <a:off x="6894947" y="899160"/>
          <a:ext cx="1154694" cy="11988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Limited 1:1 Coaching</a:t>
          </a:r>
        </a:p>
      </dsp:txBody>
      <dsp:txXfrm>
        <a:off x="6951315" y="955528"/>
        <a:ext cx="1041958" cy="10861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BC8A1FA-D176-4CC4-967B-5A0A38118EA6}"/>
              </a:ext>
            </a:extLst>
          </p:cNvPr>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a:p>
        </p:txBody>
      </p:sp>
      <p:sp>
        <p:nvSpPr>
          <p:cNvPr id="3" name="Date Placeholder 2">
            <a:extLst>
              <a:ext uri="{FF2B5EF4-FFF2-40B4-BE49-F238E27FC236}">
                <a16:creationId xmlns="" xmlns:a16="http://schemas.microsoft.com/office/drawing/2014/main" id="{DA99F183-C7EF-4145-9813-CDC81312007D}"/>
              </a:ext>
            </a:extLst>
          </p:cNvPr>
          <p:cNvSpPr>
            <a:spLocks noGrp="1"/>
          </p:cNvSpPr>
          <p:nvPr>
            <p:ph type="dt" sz="quarter" idx="1"/>
          </p:nvPr>
        </p:nvSpPr>
        <p:spPr>
          <a:xfrm>
            <a:off x="3970939" y="0"/>
            <a:ext cx="3037840" cy="466435"/>
          </a:xfrm>
          <a:prstGeom prst="rect">
            <a:avLst/>
          </a:prstGeom>
        </p:spPr>
        <p:txBody>
          <a:bodyPr vert="horz" lIns="92930" tIns="46465" rIns="92930" bIns="46465" rtlCol="0"/>
          <a:lstStyle>
            <a:lvl1pPr algn="r">
              <a:defRPr sz="1200"/>
            </a:lvl1pPr>
          </a:lstStyle>
          <a:p>
            <a:fld id="{170AD2A4-B2E4-47CF-8B6A-DF0F48E26586}" type="datetimeFigureOut">
              <a:rPr lang="en-US" smtClean="0"/>
              <a:t>1/10/2018</a:t>
            </a:fld>
            <a:endParaRPr lang="en-US"/>
          </a:p>
        </p:txBody>
      </p:sp>
      <p:sp>
        <p:nvSpPr>
          <p:cNvPr id="4" name="Footer Placeholder 3">
            <a:extLst>
              <a:ext uri="{FF2B5EF4-FFF2-40B4-BE49-F238E27FC236}">
                <a16:creationId xmlns="" xmlns:a16="http://schemas.microsoft.com/office/drawing/2014/main" id="{0E7BFFFF-34B0-4CA2-91DF-209BCFD2759F}"/>
              </a:ext>
            </a:extLst>
          </p:cNvPr>
          <p:cNvSpPr>
            <a:spLocks noGrp="1"/>
          </p:cNvSpPr>
          <p:nvPr>
            <p:ph type="ftr" sz="quarter" idx="2"/>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289BEBB-3829-4D49-BED3-8FA9BB9D6090}"/>
              </a:ext>
            </a:extLst>
          </p:cNvPr>
          <p:cNvSpPr>
            <a:spLocks noGrp="1"/>
          </p:cNvSpPr>
          <p:nvPr>
            <p:ph type="sldNum" sz="quarter" idx="3"/>
          </p:nvPr>
        </p:nvSpPr>
        <p:spPr>
          <a:xfrm>
            <a:off x="3970939" y="8829968"/>
            <a:ext cx="3037840" cy="466434"/>
          </a:xfrm>
          <a:prstGeom prst="rect">
            <a:avLst/>
          </a:prstGeom>
        </p:spPr>
        <p:txBody>
          <a:bodyPr vert="horz" lIns="92930" tIns="46465" rIns="92930" bIns="46465" rtlCol="0" anchor="b"/>
          <a:lstStyle>
            <a:lvl1pPr algn="r">
              <a:defRPr sz="1200"/>
            </a:lvl1pPr>
          </a:lstStyle>
          <a:p>
            <a:fld id="{3749FAA9-21B3-4119-8D8E-B0C6DCC57A58}" type="slidenum">
              <a:rPr lang="en-US" smtClean="0"/>
              <a:t>‹#›</a:t>
            </a:fld>
            <a:endParaRPr lang="en-US"/>
          </a:p>
        </p:txBody>
      </p:sp>
    </p:spTree>
    <p:extLst>
      <p:ext uri="{BB962C8B-B14F-4D97-AF65-F5344CB8AC3E}">
        <p14:creationId xmlns:p14="http://schemas.microsoft.com/office/powerpoint/2010/main" val="418683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95764FF0-6378-4D91-82DB-ABC90F8AAE05}" type="datetimeFigureOut">
              <a:rPr lang="en-US" smtClean="0"/>
              <a:t>1/10/2018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9217FD3E-B89C-4A80-A58C-E6EC3E101D2D}" type="slidenum">
              <a:rPr lang="en-US" smtClean="0"/>
              <a:t>‹#›</a:t>
            </a:fld>
            <a:endParaRPr lang="en-US"/>
          </a:p>
        </p:txBody>
      </p:sp>
    </p:spTree>
    <p:extLst>
      <p:ext uri="{BB962C8B-B14F-4D97-AF65-F5344CB8AC3E}">
        <p14:creationId xmlns:p14="http://schemas.microsoft.com/office/powerpoint/2010/main" val="102842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F38A3-E5E6-42B2-A3D3-8D9110FE61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60502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30700" cy="3248025"/>
          </a:xfrm>
        </p:spPr>
      </p:sp>
      <p:sp>
        <p:nvSpPr>
          <p:cNvPr id="3" name="Notes Placeholder 2"/>
          <p:cNvSpPr>
            <a:spLocks noGrp="1"/>
          </p:cNvSpPr>
          <p:nvPr>
            <p:ph type="body" idx="1"/>
          </p:nvPr>
        </p:nvSpPr>
        <p:spPr>
          <a:xfrm>
            <a:off x="229782" y="4038600"/>
            <a:ext cx="6630849" cy="5156200"/>
          </a:xfrm>
        </p:spPr>
        <p:txBody>
          <a:bodyPr/>
          <a:lstStyle/>
          <a:p>
            <a:pPr lvl="1">
              <a:buSzPct val="80000"/>
              <a:buFont typeface="Wingdings" charset="2"/>
              <a:buChar char="§"/>
            </a:pPr>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10</a:t>
            </a:fld>
            <a:endParaRPr lang="en-US"/>
          </a:p>
        </p:txBody>
      </p:sp>
    </p:spTree>
    <p:extLst>
      <p:ext uri="{BB962C8B-B14F-4D97-AF65-F5344CB8AC3E}">
        <p14:creationId xmlns:p14="http://schemas.microsoft.com/office/powerpoint/2010/main" val="1638482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11</a:t>
            </a:fld>
            <a:endParaRPr lang="en-US"/>
          </a:p>
        </p:txBody>
      </p:sp>
    </p:spTree>
    <p:extLst>
      <p:ext uri="{BB962C8B-B14F-4D97-AF65-F5344CB8AC3E}">
        <p14:creationId xmlns:p14="http://schemas.microsoft.com/office/powerpoint/2010/main" val="33131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12</a:t>
            </a:fld>
            <a:endParaRPr lang="en-US"/>
          </a:p>
        </p:txBody>
      </p:sp>
    </p:spTree>
    <p:extLst>
      <p:ext uri="{BB962C8B-B14F-4D97-AF65-F5344CB8AC3E}">
        <p14:creationId xmlns:p14="http://schemas.microsoft.com/office/powerpoint/2010/main" val="307835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2075" y="696913"/>
            <a:ext cx="4286250" cy="3214687"/>
          </a:xfrm>
        </p:spPr>
      </p:sp>
      <p:sp>
        <p:nvSpPr>
          <p:cNvPr id="3" name="Notes Placeholder 2"/>
          <p:cNvSpPr>
            <a:spLocks noGrp="1"/>
          </p:cNvSpPr>
          <p:nvPr>
            <p:ph type="body" idx="1"/>
          </p:nvPr>
        </p:nvSpPr>
        <p:spPr>
          <a:xfrm>
            <a:off x="254000" y="4051300"/>
            <a:ext cx="6756400" cy="5118100"/>
          </a:xfrm>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65223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17FD3E-B89C-4A80-A58C-E6EC3E101D2D}" type="slidenum">
              <a:rPr lang="en-US" smtClean="0"/>
              <a:t>14</a:t>
            </a:fld>
            <a:endParaRPr lang="en-US"/>
          </a:p>
        </p:txBody>
      </p:sp>
      <p:sp>
        <p:nvSpPr>
          <p:cNvPr id="5" name="Notes Placeholder 4"/>
          <p:cNvSpPr>
            <a:spLocks noGrp="1"/>
          </p:cNvSpPr>
          <p:nvPr>
            <p:ph type="body" sz="quarter" idx="11"/>
          </p:nvPr>
        </p:nvSpPr>
        <p:spPr>
          <a:xfrm>
            <a:off x="127000" y="4415791"/>
            <a:ext cx="6616700" cy="4183380"/>
          </a:xfrm>
        </p:spPr>
        <p:txBody>
          <a:bodyPr/>
          <a:lstStyle/>
          <a:p>
            <a:pPr lvl="0"/>
            <a:endParaRPr lang="en-US" dirty="0"/>
          </a:p>
        </p:txBody>
      </p:sp>
    </p:spTree>
    <p:extLst>
      <p:ext uri="{BB962C8B-B14F-4D97-AF65-F5344CB8AC3E}">
        <p14:creationId xmlns:p14="http://schemas.microsoft.com/office/powerpoint/2010/main" val="329852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8491"/>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15</a:t>
            </a:fld>
            <a:endParaRPr lang="en-US"/>
          </a:p>
        </p:txBody>
      </p:sp>
    </p:spTree>
    <p:extLst>
      <p:ext uri="{BB962C8B-B14F-4D97-AF65-F5344CB8AC3E}">
        <p14:creationId xmlns:p14="http://schemas.microsoft.com/office/powerpoint/2010/main" val="1341945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17FD3E-B89C-4A80-A58C-E6EC3E101D2D}" type="slidenum">
              <a:rPr lang="en-US" smtClean="0"/>
              <a:t>16</a:t>
            </a:fld>
            <a:endParaRPr lang="en-US"/>
          </a:p>
        </p:txBody>
      </p:sp>
      <p:sp>
        <p:nvSpPr>
          <p:cNvPr id="5" name="Notes Placeholder 4"/>
          <p:cNvSpPr>
            <a:spLocks noGrp="1"/>
          </p:cNvSpPr>
          <p:nvPr>
            <p:ph type="body" sz="quarter" idx="11"/>
          </p:nvPr>
        </p:nvSpPr>
        <p:spPr/>
        <p:txBody>
          <a:bodyPr/>
          <a:lstStyle/>
          <a:p>
            <a:pPr lvl="0"/>
            <a:endParaRPr lang="en-US" dirty="0"/>
          </a:p>
        </p:txBody>
      </p:sp>
    </p:spTree>
    <p:extLst>
      <p:ext uri="{BB962C8B-B14F-4D97-AF65-F5344CB8AC3E}">
        <p14:creationId xmlns:p14="http://schemas.microsoft.com/office/powerpoint/2010/main" val="329852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17FD3E-B89C-4A80-A58C-E6EC3E101D2D}" type="slidenum">
              <a:rPr lang="en-US" smtClean="0"/>
              <a:t>17</a:t>
            </a:fld>
            <a:endParaRPr lang="en-US"/>
          </a:p>
        </p:txBody>
      </p:sp>
      <p:sp>
        <p:nvSpPr>
          <p:cNvPr id="5" name="Notes Placeholder 4"/>
          <p:cNvSpPr>
            <a:spLocks noGrp="1"/>
          </p:cNvSpPr>
          <p:nvPr>
            <p:ph type="body" sz="quarter" idx="11"/>
          </p:nvPr>
        </p:nvSpPr>
        <p:spPr/>
        <p:txBody>
          <a:bodyPr/>
          <a:lstStyle/>
          <a:p>
            <a:pPr lvl="0"/>
            <a:endParaRPr lang="en-US" dirty="0"/>
          </a:p>
        </p:txBody>
      </p:sp>
    </p:spTree>
    <p:extLst>
      <p:ext uri="{BB962C8B-B14F-4D97-AF65-F5344CB8AC3E}">
        <p14:creationId xmlns:p14="http://schemas.microsoft.com/office/powerpoint/2010/main" val="3298529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112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18</a:t>
            </a:fld>
            <a:endParaRPr lang="en-US"/>
          </a:p>
        </p:txBody>
      </p:sp>
    </p:spTree>
    <p:extLst>
      <p:ext uri="{BB962C8B-B14F-4D97-AF65-F5344CB8AC3E}">
        <p14:creationId xmlns:p14="http://schemas.microsoft.com/office/powerpoint/2010/main" val="3031694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50875"/>
            <a:ext cx="4648200" cy="3486150"/>
          </a:xfrm>
        </p:spPr>
      </p:sp>
      <p:sp>
        <p:nvSpPr>
          <p:cNvPr id="3" name="Notes Placeholder 2"/>
          <p:cNvSpPr>
            <a:spLocks noGrp="1"/>
          </p:cNvSpPr>
          <p:nvPr>
            <p:ph type="body" idx="1"/>
          </p:nvPr>
        </p:nvSpPr>
        <p:spPr>
          <a:xfrm>
            <a:off x="190500" y="4415791"/>
            <a:ext cx="6451600" cy="4183380"/>
          </a:xfrm>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19</a:t>
            </a:fld>
            <a:endParaRPr lang="en-US" dirty="0"/>
          </a:p>
        </p:txBody>
      </p:sp>
    </p:spTree>
    <p:extLst>
      <p:ext uri="{BB962C8B-B14F-4D97-AF65-F5344CB8AC3E}">
        <p14:creationId xmlns:p14="http://schemas.microsoft.com/office/powerpoint/2010/main" val="303169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7FD3E-B89C-4A80-A58C-E6EC3E101D2D}" type="slidenum">
              <a:rPr lang="en-US" smtClean="0"/>
              <a:t>2</a:t>
            </a:fld>
            <a:endParaRPr lang="en-US"/>
          </a:p>
        </p:txBody>
      </p:sp>
    </p:spTree>
    <p:extLst>
      <p:ext uri="{BB962C8B-B14F-4D97-AF65-F5344CB8AC3E}">
        <p14:creationId xmlns:p14="http://schemas.microsoft.com/office/powerpoint/2010/main" val="136218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696913"/>
            <a:ext cx="4184650" cy="3138487"/>
          </a:xfrm>
        </p:spPr>
      </p:sp>
      <p:sp>
        <p:nvSpPr>
          <p:cNvPr id="3" name="Notes Placeholder 2"/>
          <p:cNvSpPr>
            <a:spLocks noGrp="1"/>
          </p:cNvSpPr>
          <p:nvPr>
            <p:ph type="body" idx="1"/>
          </p:nvPr>
        </p:nvSpPr>
        <p:spPr>
          <a:xfrm>
            <a:off x="384044" y="4102100"/>
            <a:ext cx="6247112" cy="4497071"/>
          </a:xfrm>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20</a:t>
            </a:fld>
            <a:endParaRPr lang="en-US"/>
          </a:p>
        </p:txBody>
      </p:sp>
    </p:spTree>
    <p:extLst>
      <p:ext uri="{BB962C8B-B14F-4D97-AF65-F5344CB8AC3E}">
        <p14:creationId xmlns:p14="http://schemas.microsoft.com/office/powerpoint/2010/main" val="329852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21</a:t>
            </a:fld>
            <a:endParaRPr lang="en-US"/>
          </a:p>
        </p:txBody>
      </p:sp>
    </p:spTree>
    <p:extLst>
      <p:ext uri="{BB962C8B-B14F-4D97-AF65-F5344CB8AC3E}">
        <p14:creationId xmlns:p14="http://schemas.microsoft.com/office/powerpoint/2010/main" val="3298529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7FD3E-B89C-4A80-A58C-E6EC3E101D2D}" type="slidenum">
              <a:rPr lang="en-US" smtClean="0"/>
              <a:t>22</a:t>
            </a:fld>
            <a:endParaRPr lang="en-US"/>
          </a:p>
        </p:txBody>
      </p:sp>
    </p:spTree>
    <p:extLst>
      <p:ext uri="{BB962C8B-B14F-4D97-AF65-F5344CB8AC3E}">
        <p14:creationId xmlns:p14="http://schemas.microsoft.com/office/powerpoint/2010/main" val="3613810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23</a:t>
            </a:fld>
            <a:endParaRPr lang="en-US"/>
          </a:p>
        </p:txBody>
      </p:sp>
    </p:spTree>
    <p:extLst>
      <p:ext uri="{BB962C8B-B14F-4D97-AF65-F5344CB8AC3E}">
        <p14:creationId xmlns:p14="http://schemas.microsoft.com/office/powerpoint/2010/main" val="413768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24</a:t>
            </a:fld>
            <a:endParaRPr lang="en-US"/>
          </a:p>
        </p:txBody>
      </p:sp>
    </p:spTree>
    <p:extLst>
      <p:ext uri="{BB962C8B-B14F-4D97-AF65-F5344CB8AC3E}">
        <p14:creationId xmlns:p14="http://schemas.microsoft.com/office/powerpoint/2010/main" val="413768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2022" y="4183063"/>
            <a:ext cx="6577078" cy="4416108"/>
          </a:xfrm>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25</a:t>
            </a:fld>
            <a:endParaRPr lang="en-US"/>
          </a:p>
        </p:txBody>
      </p:sp>
    </p:spTree>
    <p:extLst>
      <p:ext uri="{BB962C8B-B14F-4D97-AF65-F5344CB8AC3E}">
        <p14:creationId xmlns:p14="http://schemas.microsoft.com/office/powerpoint/2010/main" val="3059346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7625" y="4415791"/>
            <a:ext cx="6669561" cy="4183380"/>
          </a:xfrm>
        </p:spPr>
        <p:txBody>
          <a:bodyPr/>
          <a:lstStyle/>
          <a:p>
            <a:pPr>
              <a:defRPr/>
            </a:pPr>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26</a:t>
            </a:fld>
            <a:endParaRPr lang="en-US"/>
          </a:p>
        </p:txBody>
      </p:sp>
    </p:spTree>
    <p:extLst>
      <p:ext uri="{BB962C8B-B14F-4D97-AF65-F5344CB8AC3E}">
        <p14:creationId xmlns:p14="http://schemas.microsoft.com/office/powerpoint/2010/main" val="3059346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96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27</a:t>
            </a:fld>
            <a:endParaRPr lang="en-US"/>
          </a:p>
        </p:txBody>
      </p:sp>
    </p:spTree>
    <p:extLst>
      <p:ext uri="{BB962C8B-B14F-4D97-AF65-F5344CB8AC3E}">
        <p14:creationId xmlns:p14="http://schemas.microsoft.com/office/powerpoint/2010/main" val="3132202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28</a:t>
            </a:fld>
            <a:endParaRPr lang="en-US"/>
          </a:p>
        </p:txBody>
      </p:sp>
    </p:spTree>
    <p:extLst>
      <p:ext uri="{BB962C8B-B14F-4D97-AF65-F5344CB8AC3E}">
        <p14:creationId xmlns:p14="http://schemas.microsoft.com/office/powerpoint/2010/main" val="1674068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1632" y="4415791"/>
            <a:ext cx="6605553" cy="4183380"/>
          </a:xfrm>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29</a:t>
            </a:fld>
            <a:endParaRPr lang="en-US"/>
          </a:p>
        </p:txBody>
      </p:sp>
    </p:spTree>
    <p:extLst>
      <p:ext uri="{BB962C8B-B14F-4D97-AF65-F5344CB8AC3E}">
        <p14:creationId xmlns:p14="http://schemas.microsoft.com/office/powerpoint/2010/main" val="28020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DCAF38A3-E5E6-42B2-A3D3-8D9110FE61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31985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408" indent="-290408">
              <a:buSzPct val="8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30</a:t>
            </a:fld>
            <a:endParaRPr lang="en-US"/>
          </a:p>
        </p:txBody>
      </p:sp>
    </p:spTree>
    <p:extLst>
      <p:ext uri="{BB962C8B-B14F-4D97-AF65-F5344CB8AC3E}">
        <p14:creationId xmlns:p14="http://schemas.microsoft.com/office/powerpoint/2010/main" val="2779452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31</a:t>
            </a:fld>
            <a:endParaRPr lang="en-US"/>
          </a:p>
        </p:txBody>
      </p:sp>
    </p:spTree>
    <p:extLst>
      <p:ext uri="{BB962C8B-B14F-4D97-AF65-F5344CB8AC3E}">
        <p14:creationId xmlns:p14="http://schemas.microsoft.com/office/powerpoint/2010/main" val="164654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32</a:t>
            </a:fld>
            <a:endParaRPr lang="en-US"/>
          </a:p>
        </p:txBody>
      </p:sp>
    </p:spTree>
    <p:extLst>
      <p:ext uri="{BB962C8B-B14F-4D97-AF65-F5344CB8AC3E}">
        <p14:creationId xmlns:p14="http://schemas.microsoft.com/office/powerpoint/2010/main" val="1646544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33</a:t>
            </a:fld>
            <a:endParaRPr lang="en-US"/>
          </a:p>
        </p:txBody>
      </p:sp>
    </p:spTree>
    <p:extLst>
      <p:ext uri="{BB962C8B-B14F-4D97-AF65-F5344CB8AC3E}">
        <p14:creationId xmlns:p14="http://schemas.microsoft.com/office/powerpoint/2010/main" val="1646544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34</a:t>
            </a:fld>
            <a:endParaRPr lang="en-US"/>
          </a:p>
        </p:txBody>
      </p:sp>
    </p:spTree>
    <p:extLst>
      <p:ext uri="{BB962C8B-B14F-4D97-AF65-F5344CB8AC3E}">
        <p14:creationId xmlns:p14="http://schemas.microsoft.com/office/powerpoint/2010/main" val="1646544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35</a:t>
            </a:fld>
            <a:endParaRPr lang="en-US"/>
          </a:p>
        </p:txBody>
      </p:sp>
    </p:spTree>
    <p:extLst>
      <p:ext uri="{BB962C8B-B14F-4D97-AF65-F5344CB8AC3E}">
        <p14:creationId xmlns:p14="http://schemas.microsoft.com/office/powerpoint/2010/main" val="1646544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36</a:t>
            </a:fld>
            <a:endParaRPr lang="en-US"/>
          </a:p>
        </p:txBody>
      </p:sp>
    </p:spTree>
    <p:extLst>
      <p:ext uri="{BB962C8B-B14F-4D97-AF65-F5344CB8AC3E}">
        <p14:creationId xmlns:p14="http://schemas.microsoft.com/office/powerpoint/2010/main" val="88708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4</a:t>
            </a:fld>
            <a:endParaRPr lang="en-US"/>
          </a:p>
        </p:txBody>
      </p:sp>
    </p:spTree>
    <p:extLst>
      <p:ext uri="{BB962C8B-B14F-4D97-AF65-F5344CB8AC3E}">
        <p14:creationId xmlns:p14="http://schemas.microsoft.com/office/powerpoint/2010/main" val="330932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10"/>
          </p:nvPr>
        </p:nvSpPr>
        <p:spPr/>
        <p:txBody>
          <a:bodyPr/>
          <a:lstStyle/>
          <a:p>
            <a:fld id="{DCAF38A3-E5E6-42B2-A3D3-8D9110FE615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3198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6</a:t>
            </a:fld>
            <a:endParaRPr lang="en-US"/>
          </a:p>
        </p:txBody>
      </p:sp>
    </p:spTree>
    <p:extLst>
      <p:ext uri="{BB962C8B-B14F-4D97-AF65-F5344CB8AC3E}">
        <p14:creationId xmlns:p14="http://schemas.microsoft.com/office/powerpoint/2010/main" val="4464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7</a:t>
            </a:fld>
            <a:endParaRPr lang="en-US"/>
          </a:p>
        </p:txBody>
      </p:sp>
    </p:spTree>
    <p:extLst>
      <p:ext uri="{BB962C8B-B14F-4D97-AF65-F5344CB8AC3E}">
        <p14:creationId xmlns:p14="http://schemas.microsoft.com/office/powerpoint/2010/main" val="284968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8</a:t>
            </a:fld>
            <a:endParaRPr lang="en-US"/>
          </a:p>
        </p:txBody>
      </p:sp>
    </p:spTree>
    <p:extLst>
      <p:ext uri="{BB962C8B-B14F-4D97-AF65-F5344CB8AC3E}">
        <p14:creationId xmlns:p14="http://schemas.microsoft.com/office/powerpoint/2010/main" val="691202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7FD3E-B89C-4A80-A58C-E6EC3E101D2D}" type="slidenum">
              <a:rPr lang="en-US" smtClean="0"/>
              <a:t>9</a:t>
            </a:fld>
            <a:endParaRPr lang="en-US"/>
          </a:p>
        </p:txBody>
      </p:sp>
    </p:spTree>
    <p:extLst>
      <p:ext uri="{BB962C8B-B14F-4D97-AF65-F5344CB8AC3E}">
        <p14:creationId xmlns:p14="http://schemas.microsoft.com/office/powerpoint/2010/main" val="277945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51652D-5AB6-48A9-ADB9-2761C737EECD}" type="datetime1">
              <a:rPr lang="en-US" smtClean="0">
                <a:solidFill>
                  <a:prstClr val="black">
                    <a:tint val="75000"/>
                  </a:prstClr>
                </a:solidFill>
              </a:rPr>
              <a:t>1/10/2018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30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B063B5-E5CF-4792-B7F9-75DB6D40AD7C}" type="datetime1">
              <a:rPr lang="en-US" smtClean="0">
                <a:solidFill>
                  <a:prstClr val="black">
                    <a:tint val="75000"/>
                  </a:prstClr>
                </a:solidFill>
              </a:rPr>
              <a:t>1/10/2018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2A53B-1114-4EBD-9897-2D5D74918B34}" type="datetime1">
              <a:rPr lang="en-US" smtClean="0">
                <a:solidFill>
                  <a:prstClr val="black">
                    <a:tint val="75000"/>
                  </a:prstClr>
                </a:solidFill>
              </a:rPr>
              <a:t>1/10/2018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52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2F3B2C5F-ED62-4336-8931-74B4B86391A1}" type="datetime1">
              <a:rPr lang="en-US" altLang="en-US" sz="2400" smtClean="0">
                <a:solidFill>
                  <a:srgbClr val="000000"/>
                </a:solidFill>
              </a:rPr>
              <a:t>1/10/2018</a:t>
            </a:fld>
            <a:endParaRPr lang="en-US" altLang="en-US" sz="240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D5D107-CFD6-4506-ACEE-BC41CB8191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515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32084443-01D1-4D18-8E8F-5BCE2DA10136}" type="datetime1">
              <a:rPr lang="en-US" altLang="en-US" sz="2400" smtClean="0">
                <a:solidFill>
                  <a:srgbClr val="000000"/>
                </a:solidFill>
              </a:rPr>
              <a:t>1/10/2018</a:t>
            </a:fld>
            <a:endParaRPr lang="en-US" altLang="en-US" sz="240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48485F-393D-4BF6-90D2-052AB1DD6BD0}" type="slidenum">
              <a:rPr lang="en-US" altLang="en-US">
                <a:solidFill>
                  <a:srgbClr val="000000"/>
                </a:solidFill>
              </a:rPr>
              <a:pPr/>
              <a:t>‹#›</a:t>
            </a:fld>
            <a:endParaRPr lang="en-US" altLang="en-US">
              <a:solidFill>
                <a:srgbClr val="000000"/>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1801" y="5892509"/>
            <a:ext cx="873124" cy="87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376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261631F7-1E1A-402B-A233-4F1BB5434D9D}" type="datetime1">
              <a:rPr lang="en-US" altLang="en-US" sz="2400" smtClean="0">
                <a:solidFill>
                  <a:srgbClr val="000000"/>
                </a:solidFill>
              </a:rPr>
              <a:t>1/10/2018</a:t>
            </a:fld>
            <a:endParaRPr lang="en-US" altLang="en-US" sz="240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023A5D-FFF5-4CE4-89F6-22ECF0D748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4628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386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386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98B2BFC2-CE79-47F0-9A60-4C9F80D52992}" type="datetime1">
              <a:rPr lang="en-US" altLang="en-US" sz="2400" smtClean="0">
                <a:solidFill>
                  <a:srgbClr val="000000"/>
                </a:solidFill>
              </a:rPr>
              <a:t>1/10/2018</a:t>
            </a:fld>
            <a:endParaRPr lang="en-US" altLang="en-US" sz="24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3C1326-3102-4DE4-A603-9A87FC98AA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1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FAA62B9E-D2BC-40BE-9876-766C29F37F8E}" type="datetime1">
              <a:rPr lang="en-US" altLang="en-US" sz="2400" smtClean="0">
                <a:solidFill>
                  <a:srgbClr val="000000"/>
                </a:solidFill>
              </a:rPr>
              <a:t>1/10/2018</a:t>
            </a:fld>
            <a:endParaRPr lang="en-US" altLang="en-US" sz="2400">
              <a:solidFill>
                <a:srgbClr val="000000"/>
              </a:solidFill>
            </a:endParaRPr>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6B6CE55-22F0-4DDE-A767-38A3DA4A13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648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85FC5CBD-B25D-4B25-9BAB-3E975B6D3610}" type="datetime1">
              <a:rPr lang="en-US" altLang="en-US" sz="2400" smtClean="0">
                <a:solidFill>
                  <a:srgbClr val="000000"/>
                </a:solidFill>
              </a:rPr>
              <a:t>1/10/2018</a:t>
            </a:fld>
            <a:endParaRPr lang="en-US" altLang="en-US" sz="2400">
              <a:solidFill>
                <a:srgbClr val="000000"/>
              </a:solidFill>
            </a:endParaRPr>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54FD628-CD8E-4D3F-85E4-0962972B84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120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229CA28B-91A3-4870-B43E-4B7E0B9928AE}" type="datetime1">
              <a:rPr lang="en-US" altLang="en-US" sz="2400" smtClean="0">
                <a:solidFill>
                  <a:srgbClr val="000000"/>
                </a:solidFill>
              </a:rPr>
              <a:t>1/10/2018</a:t>
            </a:fld>
            <a:endParaRPr lang="en-US" altLang="en-US" sz="2400">
              <a:solidFill>
                <a:srgbClr val="000000"/>
              </a:solidFill>
            </a:endParaRPr>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C43D023-3A79-45D7-92F4-4AC77C46C5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3265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DC7122F9-6A1A-4A63-B8E6-8A96EDE7443A}" type="datetime1">
              <a:rPr lang="en-US" altLang="en-US" sz="2400" smtClean="0">
                <a:solidFill>
                  <a:srgbClr val="000000"/>
                </a:solidFill>
              </a:rPr>
              <a:t>1/10/2018</a:t>
            </a:fld>
            <a:endParaRPr lang="en-US" altLang="en-US" sz="24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8BA9B8C-A1F9-4276-A575-080CD8B87B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82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E88A-7120-40FD-8B2B-887C53095065}" type="datetime1">
              <a:rPr lang="en-US" smtClean="0">
                <a:solidFill>
                  <a:prstClr val="black">
                    <a:tint val="75000"/>
                  </a:prstClr>
                </a:solidFill>
              </a:rPr>
              <a:t>1/10/2018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33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67CBDB07-9D25-41D4-B7D1-2B90E36272B7}" type="datetime1">
              <a:rPr lang="en-US" altLang="en-US" sz="2400" smtClean="0">
                <a:solidFill>
                  <a:srgbClr val="000000"/>
                </a:solidFill>
              </a:rPr>
              <a:t>1/10/2018</a:t>
            </a:fld>
            <a:endParaRPr lang="en-US" altLang="en-US" sz="24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0C9CEC-A1DB-42BA-8BE2-750E3AD539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246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546B6B44-242D-434F-86A9-A03646D3642D}" type="datetime1">
              <a:rPr lang="en-US" altLang="en-US" sz="2400" smtClean="0">
                <a:solidFill>
                  <a:srgbClr val="000000"/>
                </a:solidFill>
              </a:rPr>
              <a:t>1/10/2018</a:t>
            </a:fld>
            <a:endParaRPr lang="en-US" altLang="en-US" sz="240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9A21BA-1AB9-490D-B159-AC0096580D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3575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38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238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eaLnBrk="0" fontAlgn="base" hangingPunct="0">
              <a:spcBef>
                <a:spcPct val="0"/>
              </a:spcBef>
              <a:spcAft>
                <a:spcPct val="0"/>
              </a:spcAft>
            </a:pPr>
            <a:fld id="{9B68C847-C0AB-4F03-9A69-A5C200CE3802}" type="datetime1">
              <a:rPr lang="en-US" altLang="en-US" sz="2400" smtClean="0">
                <a:solidFill>
                  <a:srgbClr val="000000"/>
                </a:solidFill>
              </a:rPr>
              <a:t>1/10/2018</a:t>
            </a:fld>
            <a:endParaRPr lang="en-US" altLang="en-US" sz="2400">
              <a:solidFill>
                <a:srgbClr val="000000"/>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pPr>
            <a:endParaRPr lang="en-US" altLang="en-US" sz="240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33B3D-0F9D-411E-B30E-07F132F5B0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776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CCBC84-A330-487E-A481-81B18AA3C895}" type="datetime1">
              <a:rPr lang="en-US" smtClean="0">
                <a:solidFill>
                  <a:prstClr val="black">
                    <a:tint val="75000"/>
                  </a:prstClr>
                </a:solidFill>
              </a:rPr>
              <a:t>1/10/2018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52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D04D56-2412-4A55-97B1-5FBABD9A1842}" type="datetime1">
              <a:rPr lang="en-US" smtClean="0">
                <a:solidFill>
                  <a:prstClr val="black">
                    <a:tint val="75000"/>
                  </a:prstClr>
                </a:solidFill>
              </a:rPr>
              <a:t>1/10/2018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4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CC0DE1-FA3C-4BED-868F-7331F97411E4}" type="datetime1">
              <a:rPr lang="en-US" smtClean="0">
                <a:solidFill>
                  <a:prstClr val="black">
                    <a:tint val="75000"/>
                  </a:prstClr>
                </a:solidFill>
              </a:rPr>
              <a:t>1/10/2018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80BF36-47D1-4C17-A084-0C128437EE7D}" type="datetime1">
              <a:rPr lang="en-US" smtClean="0">
                <a:solidFill>
                  <a:prstClr val="black">
                    <a:tint val="75000"/>
                  </a:prstClr>
                </a:solidFill>
              </a:rPr>
              <a:t>1/10/2018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00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3B3DE-576D-4F13-8BC8-E5C1F19C73A9}" type="datetime1">
              <a:rPr lang="en-US" smtClean="0">
                <a:solidFill>
                  <a:prstClr val="black">
                    <a:tint val="75000"/>
                  </a:prstClr>
                </a:solidFill>
              </a:rPr>
              <a:t>1/10/2018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37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2ED06B-A915-486B-98AA-8EF895BACA13}" type="datetime1">
              <a:rPr lang="en-US" smtClean="0">
                <a:solidFill>
                  <a:prstClr val="black">
                    <a:tint val="75000"/>
                  </a:prstClr>
                </a:solidFill>
              </a:rPr>
              <a:t>1/10/2018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40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82EFD5-FEC5-4EB9-9659-DA58CB978C83}" type="datetime1">
              <a:rPr lang="en-US" smtClean="0">
                <a:solidFill>
                  <a:prstClr val="black">
                    <a:tint val="75000"/>
                  </a:prstClr>
                </a:solidFill>
              </a:rPr>
              <a:t>1/10/2018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64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DF9AA-39CF-4146-A117-BD9F60D43B0A}" type="datetime1">
              <a:rPr lang="en-US" smtClean="0">
                <a:solidFill>
                  <a:prstClr val="black">
                    <a:tint val="75000"/>
                  </a:prstClr>
                </a:solidFill>
              </a:rPr>
              <a:t>1/10/2018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351A7-3D7C-4E57-A83B-687D4455D0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9004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8" name="Rectangle 6"/>
          <p:cNvSpPr>
            <a:spLocks noGrp="1" noChangeArrowheads="1"/>
          </p:cNvSpPr>
          <p:nvPr>
            <p:ph type="sldNum" sz="quarter" idx="4"/>
          </p:nvPr>
        </p:nvSpPr>
        <p:spPr bwMode="auto">
          <a:xfrm>
            <a:off x="4038600" y="63574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fld id="{C41AC441-1C5B-4780-8A3D-9335E012FEC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13319" name="Line 7"/>
          <p:cNvSpPr>
            <a:spLocks noChangeShapeType="1"/>
          </p:cNvSpPr>
          <p:nvPr/>
        </p:nvSpPr>
        <p:spPr bwMode="auto">
          <a:xfrm>
            <a:off x="685800" y="1752600"/>
            <a:ext cx="77724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13322" name="Picture 5" descr="Mass Coalition 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04" y="6085400"/>
            <a:ext cx="3047999" cy="5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0921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FF0000"/>
        </a:buClr>
        <a:buSzPct val="50000"/>
        <a:buFont typeface="Monotype Sort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SzPct val="50000"/>
        <a:buFont typeface="Monotype Sort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FF0000"/>
        </a:buClr>
        <a:buSzPct val="50000"/>
        <a:buFont typeface="Monotype Sort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rgbClr val="FF0000"/>
        </a:buClr>
        <a:buSzPct val="50000"/>
        <a:buFont typeface="Monotype Sort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FF0000"/>
        </a:buClr>
        <a:buSzPct val="50000"/>
        <a:buFont typeface="Monotype Sort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FF0000"/>
        </a:buClr>
        <a:buSzPct val="50000"/>
        <a:buFont typeface="Monotype Sort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SzPct val="50000"/>
        <a:buFont typeface="Monotype Sort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SzPct val="50000"/>
        <a:buFont typeface="Monotype Sort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SzPct val="50000"/>
        <a:buFont typeface="Monotype Sort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11.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548" y="2895600"/>
            <a:ext cx="7772400" cy="1470025"/>
          </a:xfrm>
        </p:spPr>
        <p:txBody>
          <a:bodyPr>
            <a:noAutofit/>
          </a:bodyPr>
          <a:lstStyle/>
          <a:p>
            <a:r>
              <a:rPr lang="en-US" sz="4000" b="1" dirty="0"/>
              <a:t/>
            </a:r>
            <a:br>
              <a:rPr lang="en-US" sz="4000" b="1" dirty="0"/>
            </a:br>
            <a:r>
              <a:rPr lang="en-US" sz="4000" b="1" dirty="0"/>
              <a:t/>
            </a:r>
            <a:br>
              <a:rPr lang="en-US" sz="4000" b="1" dirty="0"/>
            </a:br>
            <a:r>
              <a:rPr lang="en-US" sz="4000" b="1" dirty="0"/>
              <a:t/>
            </a:r>
            <a:br>
              <a:rPr lang="en-US" sz="4000" b="1" dirty="0"/>
            </a:br>
            <a:r>
              <a:rPr lang="en-US" sz="4000" b="1" dirty="0">
                <a:latin typeface="Times New Roman" panose="02020603050405020304" pitchFamily="18" charset="0"/>
                <a:cs typeface="Times New Roman" panose="02020603050405020304" pitchFamily="18" charset="0"/>
              </a:rPr>
              <a:t>Strengthening Resident and Family Councils </a:t>
            </a:r>
            <a:r>
              <a:rPr lang="en-US" sz="4000" b="1" dirty="0" smtClean="0">
                <a:latin typeface="Times New Roman" panose="02020603050405020304" pitchFamily="18" charset="0"/>
                <a:cs typeface="Times New Roman" panose="02020603050405020304" pitchFamily="18" charset="0"/>
              </a:rPr>
              <a:t>Initiative</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December 21, 2017</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Stakeholder Presentation</a:t>
            </a:r>
            <a:r>
              <a:rPr lang="en-US" sz="4000" b="1" dirty="0">
                <a:latin typeface="Times New Roman" panose="02020603050405020304" pitchFamily="18" charset="0"/>
                <a:cs typeface="Times New Roman" panose="02020603050405020304" pitchFamily="18" charset="0"/>
              </a:rPr>
              <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662128"/>
            <a:ext cx="3641634" cy="93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2" y="496887"/>
            <a:ext cx="110331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93351A7-3D7C-4E57-A83B-687D4455D04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076689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a:t>An Emerging Perspective on </a:t>
            </a:r>
            <a:br>
              <a:rPr lang="en-US" dirty="0"/>
            </a:br>
            <a:r>
              <a:rPr lang="en-US" dirty="0"/>
              <a:t>Resident </a:t>
            </a:r>
            <a:r>
              <a:rPr lang="en-US" dirty="0" smtClean="0"/>
              <a:t>Engagement</a:t>
            </a:r>
            <a:endParaRPr lang="en-US" dirty="0"/>
          </a:p>
        </p:txBody>
      </p:sp>
      <p:sp>
        <p:nvSpPr>
          <p:cNvPr id="3" name="Content Placeholder 2"/>
          <p:cNvSpPr>
            <a:spLocks noGrp="1"/>
          </p:cNvSpPr>
          <p:nvPr>
            <p:ph idx="1"/>
          </p:nvPr>
        </p:nvSpPr>
        <p:spPr>
          <a:xfrm>
            <a:off x="685800" y="1981200"/>
            <a:ext cx="7772400" cy="4089400"/>
          </a:xfrm>
        </p:spPr>
        <p:txBody>
          <a:bodyPr/>
          <a:lstStyle/>
          <a:p>
            <a:pPr>
              <a:buSzPct val="80000"/>
              <a:buFont typeface="Wingdings" charset="2"/>
              <a:buChar char="§"/>
            </a:pPr>
            <a:r>
              <a:rPr lang="en-US" sz="2800" dirty="0"/>
              <a:t>Facilities </a:t>
            </a:r>
            <a:r>
              <a:rPr lang="en-US" sz="2800" dirty="0" smtClean="0"/>
              <a:t>are </a:t>
            </a:r>
            <a:r>
              <a:rPr lang="en-US" sz="2800" dirty="0"/>
              <a:t>doing a </a:t>
            </a:r>
            <a:r>
              <a:rPr lang="en-US" sz="2800" dirty="0" smtClean="0"/>
              <a:t>good </a:t>
            </a:r>
            <a:r>
              <a:rPr lang="en-US" sz="2800" dirty="0"/>
              <a:t>job with the Resident Council “basics.”</a:t>
            </a:r>
          </a:p>
          <a:p>
            <a:pPr>
              <a:buSzPct val="80000"/>
              <a:buFont typeface="Wingdings" charset="2"/>
              <a:buChar char="§"/>
            </a:pPr>
            <a:r>
              <a:rPr lang="en-US" sz="2800" dirty="0" smtClean="0"/>
              <a:t>There are a limited </a:t>
            </a:r>
            <a:r>
              <a:rPr lang="en-US" sz="2800" dirty="0"/>
              <a:t>range of concerns and topics raised in Resident Council </a:t>
            </a:r>
            <a:r>
              <a:rPr lang="en-US" sz="2800" dirty="0" smtClean="0"/>
              <a:t>meetings.</a:t>
            </a:r>
            <a:endParaRPr lang="en-US" sz="2800" dirty="0"/>
          </a:p>
          <a:p>
            <a:pPr>
              <a:buSzPct val="80000"/>
              <a:buFont typeface="Wingdings" charset="2"/>
              <a:buChar char="§"/>
            </a:pPr>
            <a:r>
              <a:rPr lang="en-US" sz="2800" dirty="0" smtClean="0"/>
              <a:t>There is a wide range of levels of </a:t>
            </a:r>
            <a:r>
              <a:rPr lang="en-US" sz="2800" dirty="0"/>
              <a:t>resident </a:t>
            </a:r>
            <a:r>
              <a:rPr lang="en-US" sz="2800" dirty="0" smtClean="0"/>
              <a:t>engagement across the facilities.</a:t>
            </a:r>
            <a:endParaRPr lang="en-US" sz="2800" dirty="0"/>
          </a:p>
          <a:p>
            <a:pPr lvl="1">
              <a:buSzPct val="80000"/>
              <a:buFont typeface="Wingdings" charset="2"/>
              <a:buChar char="§"/>
            </a:pPr>
            <a:endParaRPr lang="en-US" sz="2400" dirty="0"/>
          </a:p>
          <a:p>
            <a:pPr marL="457200" lvl="1" indent="0">
              <a:buSzPct val="80000"/>
              <a:buNone/>
            </a:pPr>
            <a:r>
              <a:rPr lang="en-US" sz="2400" dirty="0"/>
              <a:t> </a:t>
            </a:r>
          </a:p>
          <a:p>
            <a:pPr>
              <a:buSzPct val="80000"/>
              <a:buFont typeface="Wingdings" charset="2"/>
              <a:buChar char="§"/>
            </a:pPr>
            <a:endParaRPr lang="en-US" sz="26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10</a:t>
            </a:fld>
            <a:endParaRPr lang="en-US" altLang="en-US">
              <a:solidFill>
                <a:srgbClr val="000000"/>
              </a:solidFill>
            </a:endParaRPr>
          </a:p>
        </p:txBody>
      </p:sp>
    </p:spTree>
    <p:extLst>
      <p:ext uri="{BB962C8B-B14F-4D97-AF65-F5344CB8AC3E}">
        <p14:creationId xmlns:p14="http://schemas.microsoft.com/office/powerpoint/2010/main" val="3208262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p>
          <a:p>
            <a:endParaRPr lang="en-US" dirty="0"/>
          </a:p>
        </p:txBody>
      </p:sp>
      <p:pic>
        <p:nvPicPr>
          <p:cNvPr id="12" name="Picture 11" descr="Screen Shot 2017-12-04 at 6.25.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84" y="1587500"/>
            <a:ext cx="3635416" cy="3683000"/>
          </a:xfrm>
          <a:prstGeom prst="rect">
            <a:avLst/>
          </a:prstGeom>
        </p:spPr>
      </p:pic>
      <p:pic>
        <p:nvPicPr>
          <p:cNvPr id="5" name="Picture 4" descr="Screen Shot 2017-12-04 at 5.50.3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133600"/>
            <a:ext cx="1604141" cy="1409700"/>
          </a:xfrm>
          <a:prstGeom prst="rect">
            <a:avLst/>
          </a:prstGeom>
        </p:spPr>
      </p:pic>
      <p:pic>
        <p:nvPicPr>
          <p:cNvPr id="13" name="Picture 12" descr="Screen Shot 2017-12-04 at 6.21.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1881" y="1638300"/>
            <a:ext cx="4382119" cy="3587750"/>
          </a:xfrm>
          <a:prstGeom prst="rect">
            <a:avLst/>
          </a:prstGeom>
        </p:spPr>
      </p:pic>
      <p:sp>
        <p:nvSpPr>
          <p:cNvPr id="8" name="Right Arrow 7"/>
          <p:cNvSpPr/>
          <p:nvPr/>
        </p:nvSpPr>
        <p:spPr bwMode="auto">
          <a:xfrm>
            <a:off x="4241800" y="2984500"/>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4305300" y="2159000"/>
            <a:ext cx="774700" cy="1015663"/>
          </a:xfrm>
          <a:prstGeom prst="rect">
            <a:avLst/>
          </a:prstGeom>
          <a:noFill/>
        </p:spPr>
        <p:txBody>
          <a:bodyPr wrap="square" rtlCol="0">
            <a:spAutoFit/>
          </a:bodyPr>
          <a:lstStyle/>
          <a:p>
            <a:r>
              <a:rPr lang="en-US" sz="4000" b="1" dirty="0"/>
              <a:t> </a:t>
            </a:r>
            <a:r>
              <a:rPr lang="en-US" sz="6000" b="1" dirty="0"/>
              <a:t>?</a:t>
            </a:r>
          </a:p>
        </p:txBody>
      </p:sp>
      <p:sp>
        <p:nvSpPr>
          <p:cNvPr id="2" name="Slide Number Placeholder 1"/>
          <p:cNvSpPr>
            <a:spLocks noGrp="1"/>
          </p:cNvSpPr>
          <p:nvPr>
            <p:ph type="sldNum" sz="quarter" idx="12"/>
          </p:nvPr>
        </p:nvSpPr>
        <p:spPr/>
        <p:txBody>
          <a:bodyPr/>
          <a:lstStyle/>
          <a:p>
            <a:fld id="{FE48485F-393D-4BF6-90D2-052AB1DD6BD0}"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val="783231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Hypothesis</a:t>
            </a:r>
          </a:p>
        </p:txBody>
      </p:sp>
      <p:sp>
        <p:nvSpPr>
          <p:cNvPr id="3" name="Content Placeholder 2"/>
          <p:cNvSpPr>
            <a:spLocks noGrp="1"/>
          </p:cNvSpPr>
          <p:nvPr>
            <p:ph idx="1"/>
          </p:nvPr>
        </p:nvSpPr>
        <p:spPr>
          <a:xfrm>
            <a:off x="685800" y="1790700"/>
            <a:ext cx="7772400" cy="4057650"/>
          </a:xfrm>
        </p:spPr>
        <p:txBody>
          <a:bodyPr/>
          <a:lstStyle/>
          <a:p>
            <a:pPr>
              <a:buSzPct val="80000"/>
              <a:buFont typeface="Wingdings" charset="2"/>
              <a:buChar char="§"/>
            </a:pPr>
            <a:r>
              <a:rPr lang="en-US" sz="2400" dirty="0"/>
              <a:t>Expanding engagement and opening up conversations about changes would  improve quality of </a:t>
            </a:r>
            <a:r>
              <a:rPr lang="en-US" sz="2400" dirty="0" smtClean="0"/>
              <a:t>life.</a:t>
            </a:r>
            <a:endParaRPr lang="en-US" sz="2400" dirty="0"/>
          </a:p>
          <a:p>
            <a:pPr>
              <a:buSzPct val="80000"/>
              <a:buFont typeface="Wingdings" charset="2"/>
              <a:buChar char="§"/>
            </a:pPr>
            <a:r>
              <a:rPr lang="en-US" sz="2400" dirty="0"/>
              <a:t>Shifting focus from a “deficit-based” orientation to looking for and identifying what is possible, available and desired, could profoundly enhance meaning and engagement for residents. </a:t>
            </a:r>
            <a:endParaRPr lang="en-US" dirty="0"/>
          </a:p>
        </p:txBody>
      </p:sp>
      <p:pic>
        <p:nvPicPr>
          <p:cNvPr id="4" name="image22.jpg"/>
          <p:cNvPicPr/>
          <p:nvPr/>
        </p:nvPicPr>
        <p:blipFill rotWithShape="1">
          <a:blip r:embed="rId3"/>
          <a:srcRect t="7773" r="10152"/>
          <a:stretch/>
        </p:blipFill>
        <p:spPr>
          <a:xfrm>
            <a:off x="0" y="4152900"/>
            <a:ext cx="4495800" cy="2705100"/>
          </a:xfrm>
          <a:prstGeom prst="rect">
            <a:avLst/>
          </a:prstGeom>
          <a:ln/>
        </p:spPr>
      </p:pic>
      <p:pic>
        <p:nvPicPr>
          <p:cNvPr id="6" name="Picture 5" descr="Answer Call 2 10.10.jpg"/>
          <p:cNvPicPr>
            <a:picLocks noChangeAspect="1"/>
          </p:cNvPicPr>
          <p:nvPr/>
        </p:nvPicPr>
        <p:blipFill rotWithShape="1">
          <a:blip r:embed="rId4">
            <a:extLst>
              <a:ext uri="{28A0092B-C50C-407E-A947-70E740481C1C}">
                <a14:useLocalDpi xmlns:a14="http://schemas.microsoft.com/office/drawing/2010/main" val="0"/>
              </a:ext>
            </a:extLst>
          </a:blip>
          <a:srcRect l="1656" t="8547"/>
          <a:stretch/>
        </p:blipFill>
        <p:spPr>
          <a:xfrm>
            <a:off x="4114800" y="4140200"/>
            <a:ext cx="5029200" cy="2717800"/>
          </a:xfrm>
          <a:prstGeom prst="rect">
            <a:avLst/>
          </a:prstGeom>
        </p:spPr>
      </p:pic>
      <p:sp>
        <p:nvSpPr>
          <p:cNvPr id="5" name="Slide Number Placeholder 4"/>
          <p:cNvSpPr>
            <a:spLocks noGrp="1"/>
          </p:cNvSpPr>
          <p:nvPr>
            <p:ph type="sldNum" sz="quarter" idx="12"/>
          </p:nvPr>
        </p:nvSpPr>
        <p:spPr/>
        <p:txBody>
          <a:bodyPr/>
          <a:lstStyle/>
          <a:p>
            <a:fld id="{FE48485F-393D-4BF6-90D2-052AB1DD6BD0}" type="slidenum">
              <a:rPr lang="en-US" altLang="en-US" smtClean="0">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344861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Content Development</a:t>
            </a:r>
          </a:p>
        </p:txBody>
      </p:sp>
      <p:sp>
        <p:nvSpPr>
          <p:cNvPr id="3" name="Content Placeholder 2"/>
          <p:cNvSpPr>
            <a:spLocks noGrp="1"/>
          </p:cNvSpPr>
          <p:nvPr>
            <p:ph idx="1"/>
          </p:nvPr>
        </p:nvSpPr>
        <p:spPr/>
        <p:txBody>
          <a:bodyPr/>
          <a:lstStyle/>
          <a:p>
            <a:pPr marL="0" indent="0">
              <a:buNone/>
            </a:pPr>
            <a:r>
              <a:rPr lang="en-US" sz="2400" dirty="0">
                <a:solidFill>
                  <a:srgbClr val="FF0000"/>
                </a:solidFill>
              </a:rPr>
              <a:t>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084491371"/>
              </p:ext>
            </p:extLst>
          </p:nvPr>
        </p:nvGraphicFramePr>
        <p:xfrm>
          <a:off x="457200" y="3340100"/>
          <a:ext cx="8229600" cy="177800"/>
        </p:xfrm>
        <a:graphic>
          <a:graphicData uri="http://schemas.openxmlformats.org/presentationml/2006/ole">
            <mc:AlternateContent xmlns:mc="http://schemas.openxmlformats.org/markup-compatibility/2006">
              <mc:Choice xmlns:v="urn:schemas-microsoft-com:vml" Requires="v">
                <p:oleObj spid="_x0000_s1412" name="Document" r:id="rId4" imgW="8229600" imgH="177800" progId="Word.Document.12">
                  <p:embed/>
                </p:oleObj>
              </mc:Choice>
              <mc:Fallback>
                <p:oleObj name="Document" r:id="rId4" imgW="8229600" imgH="177800" progId="Word.Document.12">
                  <p:embed/>
                  <p:pic>
                    <p:nvPicPr>
                      <p:cNvPr id="0" name=""/>
                      <p:cNvPicPr/>
                      <p:nvPr/>
                    </p:nvPicPr>
                    <p:blipFill>
                      <a:blip r:embed="rId5"/>
                      <a:stretch>
                        <a:fillRect/>
                      </a:stretch>
                    </p:blipFill>
                    <p:spPr>
                      <a:xfrm>
                        <a:off x="457200" y="3340100"/>
                        <a:ext cx="8229600" cy="177800"/>
                      </a:xfrm>
                      <a:prstGeom prst="rect">
                        <a:avLst/>
                      </a:prstGeom>
                    </p:spPr>
                  </p:pic>
                </p:oleObj>
              </mc:Fallback>
            </mc:AlternateContent>
          </a:graphicData>
        </a:graphic>
      </p:graphicFrame>
      <p:sp>
        <p:nvSpPr>
          <p:cNvPr id="9" name="TextBox 8"/>
          <p:cNvSpPr txBox="1"/>
          <p:nvPr/>
        </p:nvSpPr>
        <p:spPr>
          <a:xfrm>
            <a:off x="3492500" y="2209800"/>
            <a:ext cx="184666" cy="369332"/>
          </a:xfrm>
          <a:prstGeom prst="rect">
            <a:avLst/>
          </a:prstGeom>
          <a:noFill/>
        </p:spPr>
        <p:txBody>
          <a:bodyPr wrap="none" rtlCol="0">
            <a:spAutoFit/>
          </a:bodyPr>
          <a:lstStyle/>
          <a:p>
            <a:endParaRPr lang="en-US" dirty="0">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036233026"/>
              </p:ext>
            </p:extLst>
          </p:nvPr>
        </p:nvGraphicFramePr>
        <p:xfrm>
          <a:off x="565150" y="1663700"/>
          <a:ext cx="8369300" cy="4546600"/>
        </p:xfrm>
        <a:graphic>
          <a:graphicData uri="http://schemas.openxmlformats.org/presentationml/2006/ole">
            <mc:AlternateContent xmlns:mc="http://schemas.openxmlformats.org/markup-compatibility/2006">
              <mc:Choice xmlns:v="urn:schemas-microsoft-com:vml" Requires="v">
                <p:oleObj spid="_x0000_s1413" name="Document" r:id="rId6" imgW="8371180" imgH="4564255" progId="Word.Document.12">
                  <p:embed/>
                </p:oleObj>
              </mc:Choice>
              <mc:Fallback>
                <p:oleObj name="Document" r:id="rId6" imgW="8371180" imgH="4564255" progId="Word.Document.12">
                  <p:embed/>
                  <p:pic>
                    <p:nvPicPr>
                      <p:cNvPr id="0" name=""/>
                      <p:cNvPicPr/>
                      <p:nvPr/>
                    </p:nvPicPr>
                    <p:blipFill>
                      <a:blip r:embed="rId7"/>
                      <a:stretch>
                        <a:fillRect/>
                      </a:stretch>
                    </p:blipFill>
                    <p:spPr>
                      <a:xfrm>
                        <a:off x="565150" y="1663700"/>
                        <a:ext cx="8369300" cy="45466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093351A7-3D7C-4E57-A83B-687D4455D04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00376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115300" cy="1143000"/>
          </a:xfrm>
        </p:spPr>
        <p:txBody>
          <a:bodyPr/>
          <a:lstStyle/>
          <a:p>
            <a:r>
              <a:rPr lang="en-US" sz="3600" dirty="0" smtClean="0"/>
              <a:t>Learning Approach</a:t>
            </a:r>
            <a:endParaRPr lang="en-US" sz="3600" dirty="0"/>
          </a:p>
        </p:txBody>
      </p:sp>
      <p:sp>
        <p:nvSpPr>
          <p:cNvPr id="3" name="Content Placeholder 2"/>
          <p:cNvSpPr>
            <a:spLocks noGrp="1"/>
          </p:cNvSpPr>
          <p:nvPr>
            <p:ph idx="1"/>
          </p:nvPr>
        </p:nvSpPr>
        <p:spPr>
          <a:xfrm>
            <a:off x="704850" y="1895475"/>
            <a:ext cx="7772400" cy="3867150"/>
          </a:xfrm>
        </p:spPr>
        <p:txBody>
          <a:bodyPr/>
          <a:lstStyle/>
          <a:p>
            <a:pPr>
              <a:buSzPct val="80000"/>
              <a:buFont typeface="Wingdings" charset="2"/>
              <a:buChar char="§"/>
            </a:pPr>
            <a:r>
              <a:rPr lang="en-US" dirty="0"/>
              <a:t>Baseline and </a:t>
            </a:r>
            <a:r>
              <a:rPr lang="en-US" dirty="0" smtClean="0"/>
              <a:t>follow-up </a:t>
            </a:r>
            <a:r>
              <a:rPr lang="en-US" dirty="0"/>
              <a:t>online surveys</a:t>
            </a:r>
          </a:p>
          <a:p>
            <a:pPr>
              <a:buSzPct val="80000"/>
              <a:buFont typeface="Wingdings" charset="2"/>
              <a:buChar char="§"/>
            </a:pPr>
            <a:r>
              <a:rPr lang="en-US" dirty="0"/>
              <a:t>Monthly </a:t>
            </a:r>
            <a:r>
              <a:rPr lang="en-US" dirty="0" smtClean="0"/>
              <a:t>written </a:t>
            </a:r>
            <a:r>
              <a:rPr lang="en-US" dirty="0"/>
              <a:t>r</a:t>
            </a:r>
            <a:r>
              <a:rPr lang="en-US" dirty="0" smtClean="0"/>
              <a:t>eports</a:t>
            </a:r>
            <a:endParaRPr lang="en-US" dirty="0"/>
          </a:p>
          <a:p>
            <a:pPr>
              <a:buSzPct val="80000"/>
              <a:buFont typeface="Wingdings" charset="2"/>
              <a:buChar char="§"/>
            </a:pPr>
            <a:r>
              <a:rPr lang="en-US" dirty="0"/>
              <a:t>Coaching </a:t>
            </a:r>
            <a:r>
              <a:rPr lang="en-US" dirty="0" smtClean="0"/>
              <a:t>conversations</a:t>
            </a:r>
            <a:endParaRPr lang="en-US" dirty="0"/>
          </a:p>
          <a:p>
            <a:pPr>
              <a:buSzPct val="80000"/>
              <a:buFont typeface="Wingdings" charset="2"/>
              <a:buChar char="§"/>
            </a:pPr>
            <a:r>
              <a:rPr lang="en-US" dirty="0"/>
              <a:t>Resident Council </a:t>
            </a:r>
            <a:r>
              <a:rPr lang="en-US" dirty="0" smtClean="0"/>
              <a:t>survey</a:t>
            </a:r>
            <a:endParaRPr lang="en-US" dirty="0"/>
          </a:p>
          <a:p>
            <a:pPr>
              <a:buSzPct val="80000"/>
              <a:buFont typeface="Wingdings" charset="2"/>
              <a:buChar char="§"/>
            </a:pPr>
            <a:r>
              <a:rPr lang="en-US" dirty="0"/>
              <a:t>Weekly sensemaking conversations</a:t>
            </a:r>
          </a:p>
          <a:p>
            <a:pPr lvl="1">
              <a:buSzPct val="80000"/>
              <a:buFont typeface="Wingdings" charset="2"/>
              <a:buChar char="§"/>
            </a:pPr>
            <a:r>
              <a:rPr lang="en-US" dirty="0"/>
              <a:t>What are we seeing, hearing?</a:t>
            </a:r>
          </a:p>
          <a:p>
            <a:pPr lvl="1">
              <a:buSzPct val="80000"/>
              <a:buFont typeface="Wingdings" charset="2"/>
              <a:buChar char="§"/>
            </a:pPr>
            <a:r>
              <a:rPr lang="en-US" dirty="0"/>
              <a:t>How does that impact our view of reality?</a:t>
            </a: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14</a:t>
            </a:fld>
            <a:endParaRPr lang="en-US" altLang="en-US">
              <a:solidFill>
                <a:srgbClr val="000000"/>
              </a:solidFill>
            </a:endParaRPr>
          </a:p>
        </p:txBody>
      </p:sp>
    </p:spTree>
    <p:extLst>
      <p:ext uri="{BB962C8B-B14F-4D97-AF65-F5344CB8AC3E}">
        <p14:creationId xmlns:p14="http://schemas.microsoft.com/office/powerpoint/2010/main" val="1356056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100"/>
            <a:ext cx="7772400" cy="1470025"/>
          </a:xfrm>
        </p:spPr>
        <p:txBody>
          <a:bodyPr>
            <a:normAutofit fontScale="90000"/>
          </a:bodyPr>
          <a:lstStyle/>
          <a:p>
            <a:r>
              <a:rPr lang="en-US" sz="3200" b="1" dirty="0">
                <a:cs typeface="Arial" pitchFamily="34" charset="0"/>
              </a:rPr>
              <a:t>Learning In Relationship to Create Meaningful Conversations in Resident and Family Councils</a:t>
            </a:r>
          </a:p>
        </p:txBody>
      </p:sp>
      <p:sp>
        <p:nvSpPr>
          <p:cNvPr id="3" name="Subtitle 2"/>
          <p:cNvSpPr>
            <a:spLocks noGrp="1"/>
          </p:cNvSpPr>
          <p:nvPr>
            <p:ph type="subTitle" idx="1"/>
          </p:nvPr>
        </p:nvSpPr>
        <p:spPr>
          <a:xfrm>
            <a:off x="1447800" y="1981200"/>
            <a:ext cx="6400800" cy="914400"/>
          </a:xfrm>
        </p:spPr>
        <p:txBody>
          <a:bodyPr>
            <a:normAutofit/>
          </a:bodyPr>
          <a:lstStyle/>
          <a:p>
            <a:r>
              <a:rPr lang="en-US" sz="2400" dirty="0">
                <a:latin typeface="Arial" pitchFamily="34" charset="0"/>
                <a:cs typeface="Arial" pitchFamily="34" charset="0"/>
              </a:rPr>
              <a:t>Small Changes and New Questions Can Produce Astonishing Outcomes</a:t>
            </a:r>
          </a:p>
        </p:txBody>
      </p:sp>
      <p:pic>
        <p:nvPicPr>
          <p:cNvPr id="4" name="Picture 8" descr="http://www.nursing.umn.edu/Assets/modules/geriatrics_site/images/resources/nursing-home-environment/indicators-staff-mee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7010" r="7010" b="15215"/>
          <a:stretch/>
        </p:blipFill>
        <p:spPr bwMode="auto">
          <a:xfrm>
            <a:off x="762000" y="2971800"/>
            <a:ext cx="8128000" cy="37899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8D5D107-CFD6-4506-ACEE-BC41CB81913D}" type="slidenum">
              <a:rPr lang="en-US" altLang="en-US" smtClean="0">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286755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495300"/>
            <a:ext cx="8115300" cy="1143000"/>
          </a:xfrm>
        </p:spPr>
        <p:txBody>
          <a:bodyPr/>
          <a:lstStyle/>
          <a:p>
            <a:r>
              <a:rPr lang="en-US" sz="3400" dirty="0" smtClean="0"/>
              <a:t>Resident Council Changes Tested:</a:t>
            </a:r>
            <a:br>
              <a:rPr lang="en-US" sz="3400" dirty="0" smtClean="0"/>
            </a:br>
            <a:r>
              <a:rPr lang="en-US" sz="3400" dirty="0" smtClean="0"/>
              <a:t>Hospitality and Meeting Design</a:t>
            </a:r>
            <a:endParaRPr lang="en-US" sz="3400" dirty="0"/>
          </a:p>
        </p:txBody>
      </p:sp>
      <p:sp>
        <p:nvSpPr>
          <p:cNvPr id="3" name="Content Placeholder 2"/>
          <p:cNvSpPr>
            <a:spLocks noGrp="1"/>
          </p:cNvSpPr>
          <p:nvPr>
            <p:ph idx="1"/>
          </p:nvPr>
        </p:nvSpPr>
        <p:spPr/>
        <p:txBody>
          <a:bodyPr/>
          <a:lstStyle/>
          <a:p>
            <a:pPr>
              <a:buSzPct val="80000"/>
              <a:buFont typeface="Wingdings" charset="2"/>
              <a:buChar char="§"/>
            </a:pPr>
            <a:r>
              <a:rPr lang="en-US" dirty="0"/>
              <a:t>How agendas were used (61%)</a:t>
            </a:r>
          </a:p>
          <a:p>
            <a:pPr>
              <a:buSzPct val="80000"/>
              <a:buFont typeface="Wingdings" charset="2"/>
              <a:buChar char="§"/>
            </a:pPr>
            <a:r>
              <a:rPr lang="en-US" dirty="0"/>
              <a:t>Seating arrangement (50%) </a:t>
            </a:r>
            <a:endParaRPr lang="en-US" dirty="0" smtClean="0"/>
          </a:p>
          <a:p>
            <a:pPr marL="400050" lvl="2" indent="0">
              <a:buSzPct val="80000"/>
              <a:buNone/>
            </a:pPr>
            <a:r>
              <a:rPr lang="en-US" sz="2000" i="1" dirty="0" smtClean="0"/>
              <a:t>“The </a:t>
            </a:r>
            <a:r>
              <a:rPr lang="en-US" sz="2000" i="1" dirty="0"/>
              <a:t>circular seating arrangement is more conducive for sharing since everyone can engage face to </a:t>
            </a:r>
            <a:r>
              <a:rPr lang="en-US" sz="2000" i="1" dirty="0" smtClean="0"/>
              <a:t>face</a:t>
            </a:r>
            <a:r>
              <a:rPr lang="en-US" sz="2000" i="1" dirty="0" smtClean="0"/>
              <a:t>.”</a:t>
            </a:r>
            <a:endParaRPr lang="en-US" sz="2000" i="1" dirty="0"/>
          </a:p>
          <a:p>
            <a:pPr>
              <a:buSzPct val="80000"/>
              <a:buFont typeface="Wingdings" charset="2"/>
              <a:buChar char="§"/>
            </a:pPr>
            <a:r>
              <a:rPr lang="en-US" dirty="0"/>
              <a:t>How minutes are shared (44%)</a:t>
            </a:r>
          </a:p>
          <a:p>
            <a:pPr>
              <a:buSzPct val="80000"/>
              <a:buFont typeface="Wingdings" charset="2"/>
              <a:buChar char="§"/>
            </a:pPr>
            <a:r>
              <a:rPr lang="en-US" dirty="0"/>
              <a:t>Accommodations and </a:t>
            </a:r>
            <a:r>
              <a:rPr lang="en-US" dirty="0" smtClean="0"/>
              <a:t>adaptations </a:t>
            </a:r>
            <a:r>
              <a:rPr lang="en-US" dirty="0"/>
              <a:t>(40%</a:t>
            </a:r>
            <a:r>
              <a:rPr lang="en-US" dirty="0" smtClean="0"/>
              <a:t>)</a:t>
            </a:r>
          </a:p>
          <a:p>
            <a:pPr marL="457200" lvl="1" indent="0">
              <a:buSzPct val="80000"/>
              <a:buNone/>
            </a:pPr>
            <a:r>
              <a:rPr lang="en-US" sz="2000" i="1" dirty="0" smtClean="0"/>
              <a:t>“Using </a:t>
            </a:r>
            <a:r>
              <a:rPr lang="en-US" sz="2000" i="1" dirty="0"/>
              <a:t>the whiteboard and microphone resulted in residents referencing the board and staying on topic.  Less repeating was </a:t>
            </a:r>
            <a:r>
              <a:rPr lang="en-US" sz="2000" i="1" dirty="0" smtClean="0"/>
              <a:t>needed</a:t>
            </a:r>
            <a:r>
              <a:rPr lang="en-US" sz="2000" i="1" dirty="0" smtClean="0"/>
              <a:t>.”</a:t>
            </a:r>
            <a:endParaRPr lang="en-US" sz="2000" dirty="0"/>
          </a:p>
          <a:p>
            <a:pPr marL="0" indent="0">
              <a:buSzPct val="80000"/>
              <a:buNone/>
            </a:pPr>
            <a:endParaRPr lang="en-US" i="1"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3332901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523875"/>
            <a:ext cx="8763000" cy="1143000"/>
          </a:xfrm>
        </p:spPr>
        <p:txBody>
          <a:bodyPr/>
          <a:lstStyle/>
          <a:p>
            <a:r>
              <a:rPr lang="en-US" sz="3200" dirty="0" smtClean="0"/>
              <a:t>Resident Engagement Outside of the Council:</a:t>
            </a:r>
            <a:br>
              <a:rPr lang="en-US" sz="3200" dirty="0" smtClean="0"/>
            </a:br>
            <a:r>
              <a:rPr lang="en-US" sz="3200" dirty="0" smtClean="0"/>
              <a:t>Changes Tested</a:t>
            </a:r>
            <a:endParaRPr lang="en-US" sz="3200" dirty="0"/>
          </a:p>
        </p:txBody>
      </p:sp>
      <p:sp>
        <p:nvSpPr>
          <p:cNvPr id="3" name="Content Placeholder 2"/>
          <p:cNvSpPr>
            <a:spLocks noGrp="1"/>
          </p:cNvSpPr>
          <p:nvPr>
            <p:ph idx="1"/>
          </p:nvPr>
        </p:nvSpPr>
        <p:spPr/>
        <p:txBody>
          <a:bodyPr/>
          <a:lstStyle/>
          <a:p>
            <a:pPr>
              <a:buSzPct val="80000"/>
              <a:buFont typeface="Wingdings" charset="2"/>
              <a:buChar char="§"/>
            </a:pPr>
            <a:r>
              <a:rPr lang="en-US" sz="2800" dirty="0" smtClean="0"/>
              <a:t>New or increase in informal or scheduled 1:1 staff/resident conversations (91%)</a:t>
            </a:r>
          </a:p>
          <a:p>
            <a:pPr>
              <a:buSzPct val="80000"/>
              <a:buFont typeface="Wingdings" charset="2"/>
              <a:buChar char="§"/>
            </a:pPr>
            <a:r>
              <a:rPr lang="en-US" sz="2800" dirty="0" smtClean="0"/>
              <a:t>New conversations between leadership/staff and residents between meetings (49%)</a:t>
            </a:r>
          </a:p>
          <a:p>
            <a:pPr>
              <a:buSzPct val="80000"/>
              <a:buFont typeface="Wingdings" charset="2"/>
              <a:buChar char="§"/>
            </a:pPr>
            <a:r>
              <a:rPr lang="en-US" sz="2800" dirty="0" smtClean="0"/>
              <a:t>Added Town Hall or </a:t>
            </a:r>
            <a:r>
              <a:rPr lang="en-US" sz="2800" dirty="0" smtClean="0"/>
              <a:t>unit-based </a:t>
            </a:r>
            <a:r>
              <a:rPr lang="en-US" sz="2800" dirty="0" smtClean="0"/>
              <a:t>meetings in addition to Resident Council (24%)</a:t>
            </a:r>
          </a:p>
          <a:p>
            <a:pPr marL="0" lvl="0" indent="0">
              <a:buNone/>
            </a:pPr>
            <a:endParaRPr lang="en-US"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1406485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28000" cy="1143000"/>
          </a:xfrm>
        </p:spPr>
        <p:txBody>
          <a:bodyPr/>
          <a:lstStyle/>
          <a:p>
            <a:r>
              <a:rPr lang="en-US" sz="3400" dirty="0" smtClean="0"/>
              <a:t>First Activity: </a:t>
            </a:r>
            <a:r>
              <a:rPr lang="en-US" sz="3400" dirty="0"/>
              <a:t>Gratitude and Discovery</a:t>
            </a:r>
          </a:p>
        </p:txBody>
      </p:sp>
      <p:sp>
        <p:nvSpPr>
          <p:cNvPr id="3" name="Content Placeholder 2"/>
          <p:cNvSpPr>
            <a:spLocks noGrp="1"/>
          </p:cNvSpPr>
          <p:nvPr>
            <p:ph idx="1"/>
          </p:nvPr>
        </p:nvSpPr>
        <p:spPr/>
        <p:txBody>
          <a:bodyPr/>
          <a:lstStyle/>
          <a:p>
            <a:pPr marL="0" indent="0">
              <a:buNone/>
            </a:pPr>
            <a:r>
              <a:rPr lang="en-US" sz="2800" b="1" dirty="0"/>
              <a:t>The Theory</a:t>
            </a:r>
          </a:p>
          <a:p>
            <a:pPr>
              <a:buSzPct val="80000"/>
              <a:buFont typeface="Wingdings" charset="2"/>
              <a:buChar char="§"/>
            </a:pPr>
            <a:r>
              <a:rPr lang="en-US" sz="2800" dirty="0"/>
              <a:t>Research from positive psychology approaches suggests:  If you don’t like the outcome you are getting, change the question.</a:t>
            </a:r>
            <a:endParaRPr lang="en-US" dirty="0"/>
          </a:p>
          <a:p>
            <a:pPr>
              <a:buSzPct val="80000"/>
              <a:buFont typeface="Wingdings" charset="2"/>
              <a:buChar char="§"/>
            </a:pPr>
            <a:endParaRPr lang="en-US" sz="2400" dirty="0"/>
          </a:p>
          <a:p>
            <a:pPr>
              <a:buSzPct val="80000"/>
              <a:buFont typeface="Wingdings" charset="2"/>
              <a:buChar char="§"/>
            </a:pPr>
            <a:r>
              <a:rPr lang="en-US" sz="2800" dirty="0"/>
              <a:t>When we use a gratitude practice a curious thing happens, it grows naturally and it opens the space for other possibilities to emerge.</a:t>
            </a:r>
          </a:p>
          <a:p>
            <a:pPr marL="0" indent="0">
              <a:buNone/>
            </a:pPr>
            <a:endParaRPr lang="en-US" sz="24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18</a:t>
            </a:fld>
            <a:endParaRPr lang="en-US" altLang="en-US">
              <a:solidFill>
                <a:srgbClr val="000000"/>
              </a:solidFill>
            </a:endParaRPr>
          </a:p>
        </p:txBody>
      </p:sp>
    </p:spTree>
    <p:extLst>
      <p:ext uri="{BB962C8B-B14F-4D97-AF65-F5344CB8AC3E}">
        <p14:creationId xmlns:p14="http://schemas.microsoft.com/office/powerpoint/2010/main" val="199178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Gratitude </a:t>
            </a:r>
            <a:r>
              <a:rPr lang="en-US" dirty="0"/>
              <a:t>and Discovery </a:t>
            </a:r>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2800" dirty="0"/>
              <a:t>Shifts the question from:  </a:t>
            </a:r>
            <a:r>
              <a:rPr lang="en-US" sz="2800" i="1" dirty="0"/>
              <a:t>Who has a complaint about....</a:t>
            </a:r>
            <a:endParaRPr lang="en-US" dirty="0"/>
          </a:p>
          <a:p>
            <a:pPr marL="0" indent="0">
              <a:buNone/>
            </a:pPr>
            <a:endParaRPr lang="en-US" sz="2400" dirty="0"/>
          </a:p>
          <a:p>
            <a:pPr marL="0" indent="0">
              <a:buNone/>
            </a:pPr>
            <a:r>
              <a:rPr lang="en-US" sz="2800" dirty="0"/>
              <a:t>To:</a:t>
            </a:r>
          </a:p>
          <a:p>
            <a:pPr marL="514350" indent="-514350">
              <a:buSzPct val="100000"/>
              <a:buFont typeface="+mj-lt"/>
              <a:buAutoNum type="arabicPeriod"/>
            </a:pPr>
            <a:r>
              <a:rPr lang="en-US" sz="2800" i="1" dirty="0"/>
              <a:t>What are you </a:t>
            </a:r>
            <a:r>
              <a:rPr lang="en-US" sz="2800" i="1"/>
              <a:t>grateful </a:t>
            </a:r>
            <a:r>
              <a:rPr lang="en-US" sz="2800" i="1" smtClean="0"/>
              <a:t>for about </a:t>
            </a:r>
            <a:r>
              <a:rPr lang="en-US" sz="2800" i="1" dirty="0"/>
              <a:t>living here?</a:t>
            </a:r>
          </a:p>
          <a:p>
            <a:pPr marL="514350" indent="-514350">
              <a:buSzPct val="100000"/>
              <a:buFont typeface="+mj-lt"/>
              <a:buAutoNum type="arabicPeriod"/>
            </a:pPr>
            <a:r>
              <a:rPr lang="en-US" sz="2800" i="1" dirty="0"/>
              <a:t>What would make living here even </a:t>
            </a:r>
            <a:r>
              <a:rPr lang="en-US" sz="2800" i="1" dirty="0" smtClean="0"/>
              <a:t>better?</a:t>
            </a:r>
            <a:r>
              <a:rPr lang="en-US" sz="2800" dirty="0" smtClean="0"/>
              <a:t> </a:t>
            </a:r>
            <a:endParaRPr lang="en-US" sz="2800" dirty="0"/>
          </a:p>
          <a:p>
            <a:pPr marL="0" indent="0">
              <a:buNone/>
            </a:pPr>
            <a:r>
              <a:rPr lang="en-US" sz="2400" dirty="0"/>
              <a:t> </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8667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a:t>
            </a:r>
          </a:p>
        </p:txBody>
      </p:sp>
      <p:sp>
        <p:nvSpPr>
          <p:cNvPr id="3" name="Content Placeholder 2"/>
          <p:cNvSpPr>
            <a:spLocks noGrp="1"/>
          </p:cNvSpPr>
          <p:nvPr>
            <p:ph idx="1"/>
          </p:nvPr>
        </p:nvSpPr>
        <p:spPr/>
        <p:txBody>
          <a:bodyPr/>
          <a:lstStyle/>
          <a:p>
            <a:pPr marL="0" indent="0">
              <a:buNone/>
            </a:pPr>
            <a:r>
              <a:rPr lang="en-US" sz="2400" dirty="0"/>
              <a:t>Mass. Coalition for the Prevention of Medical Errors</a:t>
            </a:r>
          </a:p>
          <a:p>
            <a:pPr lvl="1">
              <a:buSzPct val="100000"/>
              <a:buFont typeface="Wingdings" panose="05000000000000000000" pitchFamily="2" charset="2"/>
              <a:buChar char="§"/>
            </a:pPr>
            <a:r>
              <a:rPr lang="en-US" sz="2000" dirty="0"/>
              <a:t>Paula Griswold, MS; Amelia </a:t>
            </a:r>
            <a:r>
              <a:rPr lang="en-US" sz="2000" dirty="0" err="1"/>
              <a:t>DeFelice</a:t>
            </a:r>
            <a:r>
              <a:rPr lang="en-US" sz="2000" dirty="0"/>
              <a:t>, MS</a:t>
            </a:r>
          </a:p>
          <a:p>
            <a:pPr lvl="1">
              <a:buSzPct val="100000"/>
              <a:buFont typeface="Wingdings" panose="05000000000000000000" pitchFamily="2" charset="2"/>
              <a:buChar char="§"/>
            </a:pPr>
            <a:r>
              <a:rPr lang="en-US" sz="2000" dirty="0"/>
              <a:t>Susanne Salem-Schatz, </a:t>
            </a:r>
            <a:r>
              <a:rPr lang="en-US" sz="2000" dirty="0" smtClean="0"/>
              <a:t>ScD </a:t>
            </a:r>
            <a:r>
              <a:rPr lang="en-US" sz="2000" dirty="0"/>
              <a:t>Collaborative Director</a:t>
            </a:r>
          </a:p>
          <a:p>
            <a:pPr lvl="1">
              <a:buSzPct val="100000"/>
              <a:buFont typeface="Wingdings" panose="05000000000000000000" pitchFamily="2" charset="2"/>
              <a:buChar char="§"/>
            </a:pPr>
            <a:r>
              <a:rPr lang="en-US" sz="2000" dirty="0"/>
              <a:t>Maureen Connor,  RN, MPH, Person and Family-Centered Care Consultant</a:t>
            </a:r>
          </a:p>
          <a:p>
            <a:pPr lvl="1">
              <a:buSzPct val="100000"/>
              <a:buFont typeface="Wingdings" panose="05000000000000000000" pitchFamily="2" charset="2"/>
              <a:buChar char="§"/>
            </a:pPr>
            <a:r>
              <a:rPr lang="en-US" sz="2000" dirty="0"/>
              <a:t>Sharon Benjamin, </a:t>
            </a:r>
            <a:r>
              <a:rPr lang="en-US" sz="2000" dirty="0" smtClean="0"/>
              <a:t>PhD  </a:t>
            </a:r>
            <a:r>
              <a:rPr lang="en-US" sz="2000" dirty="0"/>
              <a:t>Organizational Behavior Consultant</a:t>
            </a:r>
          </a:p>
          <a:p>
            <a:pPr lvl="1">
              <a:buSzPct val="100000"/>
              <a:buFont typeface="Wingdings" panose="05000000000000000000" pitchFamily="2" charset="2"/>
              <a:buChar char="§"/>
            </a:pPr>
            <a:r>
              <a:rPr lang="en-US" sz="2000" dirty="0"/>
              <a:t>Mass Senior Care: Carolyn Blanks, Helen Magliozzi, RN</a:t>
            </a:r>
          </a:p>
          <a:p>
            <a:pPr>
              <a:buSzPct val="100000"/>
              <a:buFont typeface="Wingdings" panose="05000000000000000000" pitchFamily="2" charset="2"/>
              <a:buChar char="§"/>
            </a:pPr>
            <a:r>
              <a:rPr lang="en-US" sz="2400" dirty="0"/>
              <a:t>Experience</a:t>
            </a:r>
          </a:p>
          <a:p>
            <a:pPr lvl="1">
              <a:buSzPct val="100000"/>
              <a:buFont typeface="Wingdings" panose="05000000000000000000" pitchFamily="2" charset="2"/>
              <a:buChar char="§"/>
            </a:pPr>
            <a:r>
              <a:rPr lang="en-US" sz="2000" dirty="0"/>
              <a:t>QI Collaboratives with nursing homes, other settings</a:t>
            </a:r>
          </a:p>
          <a:p>
            <a:pPr lvl="1">
              <a:buSzPct val="100000"/>
              <a:buFont typeface="Wingdings" panose="05000000000000000000" pitchFamily="2" charset="2"/>
              <a:buChar char="§"/>
            </a:pPr>
            <a:r>
              <a:rPr lang="en-US" sz="2000" dirty="0"/>
              <a:t>Patient/Family Engagement</a:t>
            </a:r>
          </a:p>
          <a:p>
            <a:pPr lvl="1">
              <a:buSzPct val="100000"/>
              <a:buFont typeface="Wingdings" panose="05000000000000000000" pitchFamily="2" charset="2"/>
              <a:buChar char="§"/>
            </a:pPr>
            <a:r>
              <a:rPr lang="en-US" sz="2000" dirty="0"/>
              <a:t>Adaptive learning and change</a:t>
            </a: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351556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9600"/>
            <a:ext cx="8115300" cy="1143000"/>
          </a:xfrm>
        </p:spPr>
        <p:txBody>
          <a:bodyPr/>
          <a:lstStyle/>
          <a:p>
            <a:r>
              <a:rPr lang="en-US" sz="3400" dirty="0" smtClean="0"/>
              <a:t>Gratitude and </a:t>
            </a:r>
            <a:r>
              <a:rPr lang="en-US" sz="3400" dirty="0"/>
              <a:t>Discovery </a:t>
            </a:r>
            <a:r>
              <a:rPr lang="en-US" sz="3400" dirty="0" smtClean="0"/>
              <a:t>Activity Results</a:t>
            </a:r>
            <a:endParaRPr lang="en-US" sz="3400" dirty="0"/>
          </a:p>
        </p:txBody>
      </p:sp>
      <p:sp>
        <p:nvSpPr>
          <p:cNvPr id="3" name="Content Placeholder 2"/>
          <p:cNvSpPr>
            <a:spLocks noGrp="1"/>
          </p:cNvSpPr>
          <p:nvPr>
            <p:ph idx="1"/>
          </p:nvPr>
        </p:nvSpPr>
        <p:spPr>
          <a:xfrm>
            <a:off x="514350" y="1790700"/>
            <a:ext cx="8210550" cy="4241800"/>
          </a:xfrm>
        </p:spPr>
        <p:txBody>
          <a:bodyPr/>
          <a:lstStyle/>
          <a:p>
            <a:pPr>
              <a:buSzPct val="80000"/>
              <a:buFont typeface="Wingdings" charset="2"/>
              <a:buChar char="§"/>
            </a:pPr>
            <a:r>
              <a:rPr lang="en-US" sz="2800" dirty="0"/>
              <a:t>Better meeting</a:t>
            </a:r>
          </a:p>
          <a:p>
            <a:pPr lvl="1">
              <a:buSzPct val="80000"/>
              <a:buFont typeface="Wingdings" charset="2"/>
              <a:buChar char="§"/>
            </a:pPr>
            <a:r>
              <a:rPr lang="en-US" sz="2400" dirty="0"/>
              <a:t>Positive </a:t>
            </a:r>
            <a:r>
              <a:rPr lang="en-US" sz="2400" dirty="0" smtClean="0"/>
              <a:t>tone</a:t>
            </a:r>
            <a:endParaRPr lang="en-US" sz="2400" dirty="0"/>
          </a:p>
          <a:p>
            <a:pPr lvl="1">
              <a:buSzPct val="80000"/>
              <a:buFont typeface="Wingdings" charset="2"/>
              <a:buChar char="§"/>
            </a:pPr>
            <a:r>
              <a:rPr lang="en-US" sz="2400" dirty="0"/>
              <a:t>Residents are more engaged in Resident Council </a:t>
            </a:r>
          </a:p>
          <a:p>
            <a:pPr>
              <a:buSzPct val="80000"/>
              <a:buFont typeface="Wingdings" charset="2"/>
              <a:buChar char="§"/>
            </a:pPr>
            <a:r>
              <a:rPr lang="en-US" sz="2800" dirty="0"/>
              <a:t>Residents </a:t>
            </a:r>
            <a:r>
              <a:rPr lang="en-US" sz="2800" u="sng" dirty="0"/>
              <a:t>more</a:t>
            </a:r>
            <a:r>
              <a:rPr lang="en-US" sz="2800" dirty="0"/>
              <a:t> likely to raise concerns and express desires</a:t>
            </a:r>
          </a:p>
          <a:p>
            <a:pPr>
              <a:buSzPct val="80000"/>
              <a:buFont typeface="Wingdings" charset="2"/>
              <a:buChar char="§"/>
            </a:pPr>
            <a:r>
              <a:rPr lang="en-US" sz="2800" dirty="0"/>
              <a:t>Joy!</a:t>
            </a:r>
          </a:p>
          <a:p>
            <a:pPr marL="400050" lvl="2" indent="0">
              <a:buSzPct val="80000"/>
              <a:buNone/>
            </a:pPr>
            <a:r>
              <a:rPr lang="en-US" sz="2000" i="1" kern="1200" dirty="0" smtClean="0"/>
              <a:t>“I </a:t>
            </a:r>
            <a:r>
              <a:rPr lang="en-US" sz="2000" i="1" kern="1200" dirty="0"/>
              <a:t>don't know if anyone had ever asked my seniors what they were grateful for. Just asking the question changes the thought process. Instead of a litany of complaints, we start our meeting with laughter and joy...we're seeing great results throughout the </a:t>
            </a:r>
            <a:r>
              <a:rPr lang="en-US" sz="2000" i="1" kern="1200" dirty="0" smtClean="0"/>
              <a:t>month. </a:t>
            </a:r>
            <a:r>
              <a:rPr lang="en-US" sz="2000" i="1" kern="1200" dirty="0"/>
              <a:t>It's empowering to </a:t>
            </a:r>
            <a:r>
              <a:rPr lang="en-US" sz="2000" i="1" kern="1200" dirty="0" smtClean="0"/>
              <a:t>all</a:t>
            </a:r>
            <a:r>
              <a:rPr lang="en-US" sz="2000" i="1" kern="1200" dirty="0" smtClean="0"/>
              <a:t>!”</a:t>
            </a:r>
            <a:endParaRPr lang="en-US" sz="2000" kern="1200" dirty="0"/>
          </a:p>
          <a:p>
            <a:pPr>
              <a:buSzPct val="80000"/>
              <a:buFont typeface="Wingdings" charset="2"/>
              <a:buChar char="§"/>
            </a:pPr>
            <a:endParaRPr lang="en-US" sz="2800" dirty="0"/>
          </a:p>
          <a:p>
            <a:pPr>
              <a:buSzPct val="80000"/>
              <a:buFont typeface="Wingdings" charset="2"/>
              <a:buChar char="§"/>
            </a:pPr>
            <a:endParaRPr lang="en-US"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3590558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725"/>
            <a:ext cx="8115300" cy="1143000"/>
          </a:xfrm>
        </p:spPr>
        <p:txBody>
          <a:bodyPr/>
          <a:lstStyle/>
          <a:p>
            <a:r>
              <a:rPr lang="en-US" sz="3400" dirty="0"/>
              <a:t>Gratitude and Discovery </a:t>
            </a:r>
            <a:r>
              <a:rPr lang="en-US" sz="3400" dirty="0" smtClean="0"/>
              <a:t/>
            </a:r>
            <a:br>
              <a:rPr lang="en-US" sz="3400" dirty="0" smtClean="0"/>
            </a:br>
            <a:r>
              <a:rPr lang="en-US" sz="3400" dirty="0" smtClean="0"/>
              <a:t>Gets </a:t>
            </a:r>
            <a:r>
              <a:rPr lang="en-US" sz="3400" dirty="0"/>
              <a:t>to the Heart of What Matters</a:t>
            </a:r>
          </a:p>
        </p:txBody>
      </p:sp>
      <p:sp>
        <p:nvSpPr>
          <p:cNvPr id="3" name="Content Placeholder 2"/>
          <p:cNvSpPr>
            <a:spLocks noGrp="1"/>
          </p:cNvSpPr>
          <p:nvPr>
            <p:ph idx="1"/>
          </p:nvPr>
        </p:nvSpPr>
        <p:spPr/>
        <p:txBody>
          <a:bodyPr/>
          <a:lstStyle/>
          <a:p>
            <a:pPr>
              <a:buSzPct val="80000"/>
              <a:buFont typeface="Wingdings" charset="2"/>
              <a:buChar char="§"/>
            </a:pPr>
            <a:r>
              <a:rPr lang="en-US" sz="2800" dirty="0" smtClean="0"/>
              <a:t>The question </a:t>
            </a:r>
            <a:r>
              <a:rPr lang="en-US" sz="2800" i="1" dirty="0" smtClean="0"/>
              <a:t>“</a:t>
            </a:r>
            <a:r>
              <a:rPr lang="en-US" sz="2800" i="1" dirty="0"/>
              <a:t>What could be </a:t>
            </a:r>
            <a:r>
              <a:rPr lang="en-US" sz="2800" i="1" dirty="0" smtClean="0"/>
              <a:t>better?”</a:t>
            </a:r>
            <a:endParaRPr lang="en-US" sz="2800" i="1" dirty="0"/>
          </a:p>
          <a:p>
            <a:pPr marL="457200" lvl="1" indent="0">
              <a:buSzPct val="80000"/>
              <a:buNone/>
            </a:pPr>
            <a:r>
              <a:rPr lang="en-US" sz="2000" i="1" dirty="0" smtClean="0"/>
              <a:t>“ </a:t>
            </a:r>
            <a:r>
              <a:rPr lang="en-US" sz="2400" i="1" dirty="0"/>
              <a:t>has been such an important issue for us.  Before I’d ask generally and people weren’t responding.  So I’d go through the list of departments.  Which was really asking leading questions.  It's beneficial to not do the list.  </a:t>
            </a:r>
            <a:r>
              <a:rPr lang="en-US" sz="2400" b="1" i="1" dirty="0"/>
              <a:t>Because now we are getting the real issues.  More things that are shared experience rather than an individual problem are coming </a:t>
            </a:r>
            <a:r>
              <a:rPr lang="en-US" sz="2400" b="1" i="1" dirty="0" smtClean="0"/>
              <a:t>up</a:t>
            </a:r>
            <a:r>
              <a:rPr lang="en-US" sz="2400" b="1" i="1" dirty="0" smtClean="0"/>
              <a:t>.”</a:t>
            </a:r>
            <a:r>
              <a:rPr lang="en-US" sz="2400" b="1" i="1" dirty="0" smtClean="0"/>
              <a:t>  </a:t>
            </a:r>
            <a:endParaRPr lang="en-US" sz="2400" b="1" i="1" dirty="0"/>
          </a:p>
          <a:p>
            <a:pPr marL="57150" indent="0">
              <a:buSzPct val="80000"/>
              <a:buNone/>
            </a:pPr>
            <a:endParaRPr lang="en-US"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21</a:t>
            </a:fld>
            <a:endParaRPr lang="en-US" altLang="en-US">
              <a:solidFill>
                <a:srgbClr val="000000"/>
              </a:solidFill>
            </a:endParaRPr>
          </a:p>
        </p:txBody>
      </p:sp>
    </p:spTree>
    <p:extLst>
      <p:ext uri="{BB962C8B-B14F-4D97-AF65-F5344CB8AC3E}">
        <p14:creationId xmlns:p14="http://schemas.microsoft.com/office/powerpoint/2010/main" val="117793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Engagement </a:t>
            </a:r>
            <a:br>
              <a:rPr lang="en-US" dirty="0" smtClean="0"/>
            </a:br>
            <a:r>
              <a:rPr lang="en-US" dirty="0" smtClean="0"/>
              <a:t>Creates Meaning at Woodbriar</a:t>
            </a:r>
            <a:endParaRPr lang="en-US"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22</a:t>
            </a:fld>
            <a:endParaRPr lang="en-US" altLang="en-US">
              <a:solidFill>
                <a:srgbClr val="0000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048326"/>
            <a:ext cx="7772400" cy="373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47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66725"/>
            <a:ext cx="8115300" cy="1143000"/>
          </a:xfrm>
        </p:spPr>
        <p:txBody>
          <a:bodyPr/>
          <a:lstStyle/>
          <a:p>
            <a:r>
              <a:rPr lang="en-US" sz="3600" dirty="0" smtClean="0"/>
              <a:t>Moving from Gratitude </a:t>
            </a:r>
            <a:r>
              <a:rPr lang="en-US" sz="3600" dirty="0"/>
              <a:t>and </a:t>
            </a:r>
            <a:r>
              <a:rPr lang="en-US" sz="3600" dirty="0" smtClean="0"/>
              <a:t>Discovery to Action </a:t>
            </a:r>
            <a:endParaRPr lang="en-US" sz="3600" dirty="0"/>
          </a:p>
        </p:txBody>
      </p:sp>
      <p:sp>
        <p:nvSpPr>
          <p:cNvPr id="3" name="Content Placeholder 2"/>
          <p:cNvSpPr>
            <a:spLocks noGrp="1"/>
          </p:cNvSpPr>
          <p:nvPr>
            <p:ph idx="1"/>
          </p:nvPr>
        </p:nvSpPr>
        <p:spPr>
          <a:xfrm>
            <a:off x="685800" y="1981200"/>
            <a:ext cx="8077200" cy="3867150"/>
          </a:xfrm>
        </p:spPr>
        <p:txBody>
          <a:bodyPr/>
          <a:lstStyle/>
          <a:p>
            <a:pPr>
              <a:buSzPct val="80000"/>
              <a:buFont typeface="Wingdings" charset="2"/>
              <a:buChar char="§"/>
            </a:pPr>
            <a:r>
              <a:rPr lang="en-US" sz="2800" dirty="0" smtClean="0"/>
              <a:t>Activity 2: Discovery and Action</a:t>
            </a:r>
            <a:endParaRPr lang="en-US" sz="2800" dirty="0"/>
          </a:p>
          <a:p>
            <a:pPr lvl="1">
              <a:buSzPct val="80000"/>
              <a:buFont typeface="Wingdings" charset="2"/>
              <a:buChar char="§"/>
            </a:pPr>
            <a:r>
              <a:rPr lang="en-US" sz="2400" dirty="0"/>
              <a:t>Encouraged engaging residents in change</a:t>
            </a:r>
          </a:p>
          <a:p>
            <a:pPr lvl="1">
              <a:buSzPct val="80000"/>
              <a:buFont typeface="Wingdings" charset="2"/>
              <a:buChar char="§"/>
            </a:pPr>
            <a:r>
              <a:rPr lang="en-US" sz="2400" dirty="0"/>
              <a:t>Reinforced QI approach – PDSA/Small Tests of Change </a:t>
            </a:r>
            <a:endParaRPr lang="en-US" sz="2800" dirty="0"/>
          </a:p>
          <a:p>
            <a:pPr>
              <a:buSzPct val="80000"/>
              <a:buFont typeface="Wingdings" charset="2"/>
              <a:buChar char="§"/>
            </a:pPr>
            <a:r>
              <a:rPr lang="en-US" sz="2800" dirty="0"/>
              <a:t>Gratitude and Discovery naturally led to change</a:t>
            </a:r>
          </a:p>
          <a:p>
            <a:pPr marL="457200" lvl="1" indent="0">
              <a:buSzPct val="80000"/>
              <a:buNone/>
            </a:pPr>
            <a:r>
              <a:rPr lang="en-US" sz="2000" i="1" dirty="0" smtClean="0"/>
              <a:t>“Residents </a:t>
            </a:r>
            <a:r>
              <a:rPr lang="en-US" sz="2000" i="1" dirty="0"/>
              <a:t>were delighted to be invited to become a part of planning their own lives!!!! The energy and enthusiasm displayed by these residents are both wonderful and amazing! There has been a great deal of interest in joining committees and an overall sense of optimism that their interests and ideas will bear fruit and their voices will be </a:t>
            </a:r>
            <a:r>
              <a:rPr lang="en-US" sz="2000" i="1" dirty="0" smtClean="0"/>
              <a:t>heard</a:t>
            </a:r>
            <a:r>
              <a:rPr lang="en-US" sz="2000" i="1" dirty="0" smtClean="0"/>
              <a:t>.”</a:t>
            </a:r>
            <a:endParaRPr lang="en-US" sz="2000" dirty="0"/>
          </a:p>
          <a:p>
            <a:pPr marL="0" indent="0">
              <a:buSzPct val="80000"/>
              <a:buNone/>
            </a:pPr>
            <a:endParaRPr lang="en-US" sz="2800" dirty="0"/>
          </a:p>
          <a:p>
            <a:pPr marL="457200" lvl="1" indent="0">
              <a:buSzPct val="80000"/>
              <a:buNone/>
            </a:pPr>
            <a:endParaRPr lang="en-US" sz="24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401334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nswer Call Staff.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700" y="3632049"/>
            <a:ext cx="4305300" cy="3225951"/>
          </a:xfrm>
          <a:prstGeom prst="rect">
            <a:avLst/>
          </a:prstGeom>
        </p:spPr>
      </p:pic>
      <p:sp>
        <p:nvSpPr>
          <p:cNvPr id="2" name="Title 1"/>
          <p:cNvSpPr>
            <a:spLocks noGrp="1"/>
          </p:cNvSpPr>
          <p:nvPr>
            <p:ph type="title"/>
          </p:nvPr>
        </p:nvSpPr>
        <p:spPr>
          <a:xfrm>
            <a:off x="495300" y="609600"/>
            <a:ext cx="8115300" cy="1143000"/>
          </a:xfrm>
        </p:spPr>
        <p:txBody>
          <a:bodyPr/>
          <a:lstStyle/>
          <a:p>
            <a:r>
              <a:rPr lang="en-US" dirty="0"/>
              <a:t>Shaking Things Up at Wingate Norton</a:t>
            </a:r>
            <a:endParaRPr lang="en-US" sz="36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24</a:t>
            </a:fld>
            <a:endParaRPr lang="en-US" altLang="en-US" dirty="0">
              <a:solidFill>
                <a:srgbClr val="000000"/>
              </a:solidFill>
            </a:endParaRPr>
          </a:p>
        </p:txBody>
      </p:sp>
      <p:pic>
        <p:nvPicPr>
          <p:cNvPr id="6" name="Content Placeholder 5" descr="Answer Call 2 10.10.jpg"/>
          <p:cNvPicPr>
            <a:picLocks noGrp="1" noChangeAspect="1"/>
          </p:cNvPicPr>
          <p:nvPr>
            <p:ph idx="1"/>
          </p:nvPr>
        </p:nvPicPr>
        <p:blipFill>
          <a:blip r:embed="rId4">
            <a:extLst>
              <a:ext uri="{28A0092B-C50C-407E-A947-70E740481C1C}">
                <a14:useLocalDpi xmlns:a14="http://schemas.microsoft.com/office/drawing/2010/main" val="0"/>
              </a:ext>
            </a:extLst>
          </a:blip>
          <a:srcRect t="16830" b="16830"/>
          <a:stretch>
            <a:fillRect/>
          </a:stretch>
        </p:blipFill>
        <p:spPr>
          <a:xfrm>
            <a:off x="2565400" y="1790700"/>
            <a:ext cx="4441371" cy="2209800"/>
          </a:xfrm>
        </p:spPr>
      </p:pic>
      <p:pic>
        <p:nvPicPr>
          <p:cNvPr id="8" name="Picture 7" descr="Answer Ed.jpg"/>
          <p:cNvPicPr>
            <a:picLocks noChangeAspect="1"/>
          </p:cNvPicPr>
          <p:nvPr/>
        </p:nvPicPr>
        <p:blipFill rotWithShape="1">
          <a:blip r:embed="rId5">
            <a:extLst>
              <a:ext uri="{28A0092B-C50C-407E-A947-70E740481C1C}">
                <a14:useLocalDpi xmlns:a14="http://schemas.microsoft.com/office/drawing/2010/main" val="0"/>
              </a:ext>
            </a:extLst>
          </a:blip>
          <a:srcRect l="3761" t="8464"/>
          <a:stretch/>
        </p:blipFill>
        <p:spPr>
          <a:xfrm>
            <a:off x="114300" y="3149600"/>
            <a:ext cx="2924175" cy="3708400"/>
          </a:xfrm>
          <a:prstGeom prst="rect">
            <a:avLst/>
          </a:prstGeom>
        </p:spPr>
      </p:pic>
      <p:pic>
        <p:nvPicPr>
          <p:cNvPr id="9" name="Picture 8" descr="image00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0250" y="5859463"/>
            <a:ext cx="1409700" cy="485775"/>
          </a:xfrm>
          <a:prstGeom prst="rect">
            <a:avLst/>
          </a:prstGeom>
        </p:spPr>
      </p:pic>
    </p:spTree>
    <p:extLst>
      <p:ext uri="{BB962C8B-B14F-4D97-AF65-F5344CB8AC3E}">
        <p14:creationId xmlns:p14="http://schemas.microsoft.com/office/powerpoint/2010/main" val="177302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479425"/>
            <a:ext cx="8115300" cy="1143000"/>
          </a:xfrm>
        </p:spPr>
        <p:txBody>
          <a:bodyPr/>
          <a:lstStyle/>
          <a:p>
            <a:r>
              <a:rPr lang="en-US" sz="3200" dirty="0" smtClean="0"/>
              <a:t>Resident Council Results: </a:t>
            </a:r>
            <a:br>
              <a:rPr lang="en-US" sz="3200" dirty="0" smtClean="0"/>
            </a:br>
            <a:r>
              <a:rPr lang="en-US" sz="3200" dirty="0" smtClean="0"/>
              <a:t>Positive Impact on Individuals &amp; Community</a:t>
            </a:r>
            <a:endParaRPr lang="en-US" sz="3200" dirty="0"/>
          </a:p>
        </p:txBody>
      </p:sp>
      <p:sp>
        <p:nvSpPr>
          <p:cNvPr id="3" name="Content Placeholder 2"/>
          <p:cNvSpPr>
            <a:spLocks noGrp="1"/>
          </p:cNvSpPr>
          <p:nvPr>
            <p:ph idx="1"/>
          </p:nvPr>
        </p:nvSpPr>
        <p:spPr/>
        <p:txBody>
          <a:bodyPr/>
          <a:lstStyle/>
          <a:p>
            <a:pPr>
              <a:buSzPct val="80000"/>
              <a:buFont typeface="Wingdings" charset="2"/>
              <a:buChar char="§"/>
            </a:pPr>
            <a:r>
              <a:rPr lang="en-US" sz="2800" dirty="0"/>
              <a:t>Increased participation &amp; leadership in activities</a:t>
            </a:r>
          </a:p>
          <a:p>
            <a:pPr>
              <a:buSzPct val="80000"/>
              <a:buFont typeface="Wingdings" charset="2"/>
              <a:buChar char="§"/>
            </a:pPr>
            <a:r>
              <a:rPr lang="en-US" sz="2800" dirty="0"/>
              <a:t>Enhanced relationships among residents</a:t>
            </a:r>
          </a:p>
          <a:p>
            <a:pPr>
              <a:buSzPct val="80000"/>
              <a:buFont typeface="Wingdings" charset="2"/>
              <a:buChar char="§"/>
            </a:pPr>
            <a:r>
              <a:rPr lang="en-US" sz="2800" dirty="0"/>
              <a:t>Enhanced resident/staff relationships</a:t>
            </a:r>
          </a:p>
          <a:p>
            <a:pPr>
              <a:buSzPct val="80000"/>
              <a:buFont typeface="Wingdings" charset="2"/>
              <a:buChar char="§"/>
            </a:pPr>
            <a:r>
              <a:rPr lang="en-US" sz="2800" dirty="0"/>
              <a:t>Volunteering in facility and greater community</a:t>
            </a:r>
          </a:p>
          <a:p>
            <a:pPr marL="457200" lvl="1" indent="0">
              <a:buSzPct val="80000"/>
              <a:buNone/>
            </a:pPr>
            <a:r>
              <a:rPr lang="en-US" sz="2000" i="1" kern="1200" dirty="0" smtClean="0"/>
              <a:t>“Residents  </a:t>
            </a:r>
            <a:r>
              <a:rPr lang="en-US" sz="2000" i="1" kern="1200" dirty="0"/>
              <a:t>are more interested in volunteering and helping inside our community as well as helping those outside of the community as they are able. It has been a great experience to watch the domino effect of the changes we have been making</a:t>
            </a:r>
            <a:r>
              <a:rPr lang="en-US" sz="2000" i="1" kern="1200" dirty="0" smtClean="0"/>
              <a:t>.”</a:t>
            </a:r>
            <a:endParaRPr lang="en-US" sz="2000" kern="1200" dirty="0"/>
          </a:p>
          <a:p>
            <a:pPr>
              <a:buSzPct val="80000"/>
              <a:buFont typeface="Wingdings" charset="2"/>
              <a:buChar char="§"/>
            </a:pPr>
            <a:endParaRPr lang="en-US"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25</a:t>
            </a:fld>
            <a:endParaRPr lang="en-US" altLang="en-US">
              <a:solidFill>
                <a:srgbClr val="000000"/>
              </a:solidFill>
            </a:endParaRPr>
          </a:p>
        </p:txBody>
      </p:sp>
    </p:spTree>
    <p:extLst>
      <p:ext uri="{BB962C8B-B14F-4D97-AF65-F5344CB8AC3E}">
        <p14:creationId xmlns:p14="http://schemas.microsoft.com/office/powerpoint/2010/main" val="1673252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90525"/>
            <a:ext cx="8115300" cy="1143000"/>
          </a:xfrm>
        </p:spPr>
        <p:txBody>
          <a:bodyPr/>
          <a:lstStyle/>
          <a:p>
            <a:r>
              <a:rPr lang="en-US" sz="3400" dirty="0"/>
              <a:t>Resident Council </a:t>
            </a:r>
            <a:r>
              <a:rPr lang="en-US" sz="3400" dirty="0" smtClean="0"/>
              <a:t>Results:</a:t>
            </a:r>
            <a:br>
              <a:rPr lang="en-US" sz="3400" dirty="0" smtClean="0"/>
            </a:br>
            <a:r>
              <a:rPr lang="en-US" sz="3400" dirty="0" smtClean="0"/>
              <a:t>Involvement &amp; Leadership </a:t>
            </a:r>
            <a:endParaRPr lang="en-US" sz="3400" dirty="0"/>
          </a:p>
        </p:txBody>
      </p:sp>
      <p:sp>
        <p:nvSpPr>
          <p:cNvPr id="3" name="Content Placeholder 2"/>
          <p:cNvSpPr>
            <a:spLocks noGrp="1"/>
          </p:cNvSpPr>
          <p:nvPr>
            <p:ph idx="1"/>
          </p:nvPr>
        </p:nvSpPr>
        <p:spPr>
          <a:xfrm>
            <a:off x="723900" y="1828800"/>
            <a:ext cx="7772400" cy="4146550"/>
          </a:xfrm>
        </p:spPr>
        <p:txBody>
          <a:bodyPr/>
          <a:lstStyle/>
          <a:p>
            <a:pPr>
              <a:buSzPct val="80000"/>
              <a:buFont typeface="Wingdings" charset="2"/>
              <a:buChar char="§"/>
            </a:pPr>
            <a:r>
              <a:rPr lang="en-US" sz="2000" i="1" dirty="0" smtClean="0"/>
              <a:t>“More </a:t>
            </a:r>
            <a:r>
              <a:rPr lang="en-US" sz="2000" i="1" dirty="0" smtClean="0"/>
              <a:t>residents have participated in the council and </a:t>
            </a:r>
            <a:r>
              <a:rPr lang="en-US" sz="2000" b="1" i="1" dirty="0" smtClean="0"/>
              <a:t>it has grown</a:t>
            </a:r>
            <a:r>
              <a:rPr lang="en-US" sz="2000" i="1" dirty="0" smtClean="0"/>
              <a:t>.  The </a:t>
            </a:r>
            <a:r>
              <a:rPr lang="en-US" sz="2000" i="1" dirty="0"/>
              <a:t>residents are definitely </a:t>
            </a:r>
            <a:r>
              <a:rPr lang="en-US" sz="2000" b="1" i="1" dirty="0"/>
              <a:t>more engaged. </a:t>
            </a:r>
            <a:r>
              <a:rPr lang="en-US" sz="2000" i="1" dirty="0"/>
              <a:t>They seem </a:t>
            </a:r>
            <a:r>
              <a:rPr lang="en-US" sz="2000" b="1" i="1" dirty="0"/>
              <a:t>more interested </a:t>
            </a:r>
            <a:r>
              <a:rPr lang="en-US" sz="2000" i="1" dirty="0"/>
              <a:t>in resident </a:t>
            </a:r>
            <a:r>
              <a:rPr lang="en-US" sz="2000" i="1" dirty="0" smtClean="0"/>
              <a:t>council</a:t>
            </a:r>
            <a:r>
              <a:rPr lang="en-US" sz="2000" i="1" dirty="0" smtClean="0"/>
              <a:t>.”</a:t>
            </a:r>
            <a:endParaRPr lang="en-US" sz="2000" dirty="0"/>
          </a:p>
          <a:p>
            <a:pPr>
              <a:buSzPct val="80000"/>
              <a:buFont typeface="Wingdings" charset="2"/>
              <a:buChar char="§"/>
            </a:pPr>
            <a:r>
              <a:rPr lang="en-US" sz="2000" i="1" dirty="0" smtClean="0"/>
              <a:t>“Residents </a:t>
            </a:r>
            <a:r>
              <a:rPr lang="en-US" sz="2000" i="1" dirty="0"/>
              <a:t>more </a:t>
            </a:r>
            <a:r>
              <a:rPr lang="en-US" sz="2000" b="1" i="1" dirty="0"/>
              <a:t>freely offer their ideas, suggestions and concerns, </a:t>
            </a:r>
            <a:r>
              <a:rPr lang="en-US" sz="2000" i="1" dirty="0"/>
              <a:t>and </a:t>
            </a:r>
            <a:r>
              <a:rPr lang="en-US" sz="2000" b="1" i="1" dirty="0"/>
              <a:t>want to be a part of improving the quality of life </a:t>
            </a:r>
            <a:r>
              <a:rPr lang="en-US" sz="2000" i="1" dirty="0"/>
              <a:t>at the facility</a:t>
            </a:r>
            <a:r>
              <a:rPr lang="en-US" sz="2000" i="1" dirty="0" smtClean="0"/>
              <a:t>.”</a:t>
            </a:r>
            <a:endParaRPr lang="en-US" sz="2000" dirty="0"/>
          </a:p>
          <a:p>
            <a:pPr>
              <a:buSzPct val="80000"/>
              <a:buFont typeface="Wingdings" charset="2"/>
              <a:buChar char="§"/>
            </a:pPr>
            <a:r>
              <a:rPr lang="en-US" sz="2000" i="1" dirty="0" smtClean="0"/>
              <a:t>“Residents </a:t>
            </a:r>
            <a:r>
              <a:rPr lang="en-US" sz="2000" i="1" dirty="0"/>
              <a:t>are </a:t>
            </a:r>
            <a:r>
              <a:rPr lang="en-US" sz="2000" b="1" i="1" dirty="0"/>
              <a:t>more outspoken </a:t>
            </a:r>
            <a:r>
              <a:rPr lang="en-US" sz="2000" i="1" dirty="0"/>
              <a:t>with more </a:t>
            </a:r>
            <a:r>
              <a:rPr lang="en-US" sz="2000" b="1" i="1" dirty="0"/>
              <a:t>self-initiation.  </a:t>
            </a:r>
            <a:r>
              <a:rPr lang="en-US" sz="2000" i="1" dirty="0"/>
              <a:t>Residents appear to feel more </a:t>
            </a:r>
            <a:r>
              <a:rPr lang="en-US" sz="2000" b="1" i="1" dirty="0"/>
              <a:t>empowered to suggest changes</a:t>
            </a:r>
            <a:r>
              <a:rPr lang="en-US" sz="2000" i="1" dirty="0" smtClean="0"/>
              <a:t>.”</a:t>
            </a:r>
            <a:endParaRPr lang="en-US" sz="2000" dirty="0"/>
          </a:p>
          <a:p>
            <a:pPr>
              <a:buSzPct val="80000"/>
              <a:buFont typeface="Wingdings" charset="2"/>
              <a:buChar char="§"/>
            </a:pPr>
            <a:r>
              <a:rPr lang="en-US" sz="2000" b="1" i="1" dirty="0" smtClean="0"/>
              <a:t>“Getting </a:t>
            </a:r>
            <a:r>
              <a:rPr lang="en-US" sz="2000" b="1" i="1" dirty="0"/>
              <a:t>more involvement and having them talk </a:t>
            </a:r>
            <a:r>
              <a:rPr lang="en-US" sz="2000" i="1" dirty="0"/>
              <a:t>about it as opposed to the facility running the meetings and events</a:t>
            </a:r>
            <a:r>
              <a:rPr lang="en-US" sz="2000" i="1" dirty="0" smtClean="0"/>
              <a:t>.”</a:t>
            </a:r>
            <a:endParaRPr lang="en-US" sz="2000" i="1" dirty="0"/>
          </a:p>
          <a:p>
            <a:pPr>
              <a:buSzPct val="80000"/>
              <a:buFont typeface="Wingdings" charset="2"/>
              <a:buChar char="§"/>
            </a:pPr>
            <a:r>
              <a:rPr lang="en-US" sz="2000" i="1" dirty="0" smtClean="0"/>
              <a:t>“President </a:t>
            </a:r>
            <a:r>
              <a:rPr lang="en-US" sz="2000" i="1" dirty="0"/>
              <a:t>and </a:t>
            </a:r>
            <a:r>
              <a:rPr lang="en-US" sz="2000" i="1" dirty="0" smtClean="0"/>
              <a:t>Vice </a:t>
            </a:r>
            <a:r>
              <a:rPr lang="en-US" sz="2000" i="1" dirty="0"/>
              <a:t>P</a:t>
            </a:r>
            <a:r>
              <a:rPr lang="en-US" sz="2000" i="1" dirty="0" smtClean="0"/>
              <a:t>resident </a:t>
            </a:r>
            <a:r>
              <a:rPr lang="en-US" sz="2000" i="1" dirty="0"/>
              <a:t>demonstrate more empowerment and leadership </a:t>
            </a:r>
            <a:r>
              <a:rPr lang="en-US" sz="2000" i="1" dirty="0" smtClean="0"/>
              <a:t>.”</a:t>
            </a:r>
            <a:r>
              <a:rPr lang="en-US" sz="2000" i="1" dirty="0" smtClean="0"/>
              <a:t> </a:t>
            </a:r>
            <a:endParaRPr lang="en-US" sz="2000" dirty="0"/>
          </a:p>
          <a:p>
            <a:pPr marL="0" indent="0">
              <a:buSzPct val="80000"/>
              <a:buNone/>
            </a:pPr>
            <a:endParaRPr lang="en-US" sz="2000" dirty="0"/>
          </a:p>
          <a:p>
            <a:endParaRPr lang="en-US" sz="2800" dirty="0"/>
          </a:p>
          <a:p>
            <a:pPr marL="0" indent="0">
              <a:buNone/>
            </a:pPr>
            <a:r>
              <a:rPr lang="en-US" sz="2000" b="1" kern="1200" dirty="0"/>
              <a:t> </a:t>
            </a:r>
            <a:endParaRPr lang="en-US" sz="2000" kern="12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26</a:t>
            </a:fld>
            <a:endParaRPr lang="en-US" altLang="en-US">
              <a:solidFill>
                <a:srgbClr val="000000"/>
              </a:solidFill>
            </a:endParaRPr>
          </a:p>
        </p:txBody>
      </p:sp>
    </p:spTree>
    <p:extLst>
      <p:ext uri="{BB962C8B-B14F-4D97-AF65-F5344CB8AC3E}">
        <p14:creationId xmlns:p14="http://schemas.microsoft.com/office/powerpoint/2010/main" val="1103965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447675"/>
            <a:ext cx="7772400" cy="1143000"/>
          </a:xfrm>
        </p:spPr>
        <p:txBody>
          <a:bodyPr/>
          <a:lstStyle/>
          <a:p>
            <a:r>
              <a:rPr lang="en-US" sz="3400" dirty="0" smtClean="0"/>
              <a:t>Moving Toward </a:t>
            </a:r>
            <a:br>
              <a:rPr lang="en-US" sz="3400" dirty="0" smtClean="0"/>
            </a:br>
            <a:r>
              <a:rPr lang="en-US" sz="3400" dirty="0" smtClean="0"/>
              <a:t>Person-Centered </a:t>
            </a:r>
            <a:r>
              <a:rPr lang="en-US" sz="3400" dirty="0"/>
              <a:t>Care</a:t>
            </a:r>
          </a:p>
        </p:txBody>
      </p:sp>
      <p:sp>
        <p:nvSpPr>
          <p:cNvPr id="3" name="Content Placeholder 2"/>
          <p:cNvSpPr>
            <a:spLocks noGrp="1"/>
          </p:cNvSpPr>
          <p:nvPr>
            <p:ph idx="1"/>
          </p:nvPr>
        </p:nvSpPr>
        <p:spPr>
          <a:xfrm>
            <a:off x="685800" y="1816100"/>
            <a:ext cx="7772400" cy="4032250"/>
          </a:xfrm>
        </p:spPr>
        <p:txBody>
          <a:bodyPr/>
          <a:lstStyle/>
          <a:p>
            <a:pPr>
              <a:buSzPct val="80000"/>
              <a:buFont typeface="Wingdings" charset="2"/>
              <a:buChar char="§"/>
            </a:pPr>
            <a:r>
              <a:rPr lang="en-US" sz="2800" kern="1200" dirty="0"/>
              <a:t>“Person-centered care” not familiar part of the dialogue</a:t>
            </a:r>
          </a:p>
          <a:p>
            <a:pPr>
              <a:buSzPct val="80000"/>
              <a:buFont typeface="Wingdings" charset="2"/>
              <a:buChar char="§"/>
            </a:pPr>
            <a:r>
              <a:rPr lang="en-US" sz="2800" kern="1200" dirty="0" smtClean="0"/>
              <a:t>Activity 3 &amp; Webinar raised </a:t>
            </a:r>
            <a:r>
              <a:rPr lang="en-US" sz="2800" kern="1200" dirty="0"/>
              <a:t>awareness </a:t>
            </a:r>
            <a:r>
              <a:rPr lang="en-US" sz="2800" kern="1200" dirty="0" smtClean="0"/>
              <a:t> </a:t>
            </a:r>
            <a:endParaRPr lang="en-US" sz="2800" kern="1200" dirty="0"/>
          </a:p>
          <a:p>
            <a:pPr marL="457200" lvl="1" indent="0">
              <a:buSzPct val="80000"/>
              <a:buNone/>
            </a:pPr>
            <a:r>
              <a:rPr lang="en-US" sz="2000" i="1" dirty="0" smtClean="0"/>
              <a:t>“Once </a:t>
            </a:r>
            <a:r>
              <a:rPr lang="en-US" sz="2000" i="1" dirty="0"/>
              <a:t>we learned more about </a:t>
            </a:r>
            <a:r>
              <a:rPr lang="en-US" sz="2000" i="1" dirty="0" smtClean="0"/>
              <a:t>Person-Centered </a:t>
            </a:r>
            <a:r>
              <a:rPr lang="en-US" sz="2000" i="1" dirty="0"/>
              <a:t>Care the residents had more insight to things and wanted/needed more; so many more issues/complaints</a:t>
            </a:r>
            <a:r>
              <a:rPr lang="en-US" sz="2000" i="1" dirty="0" smtClean="0"/>
              <a:t>.”</a:t>
            </a:r>
            <a:endParaRPr lang="en-US" sz="2000" dirty="0"/>
          </a:p>
          <a:p>
            <a:pPr>
              <a:buSzPct val="80000"/>
              <a:buFont typeface="Wingdings" charset="2"/>
              <a:buChar char="§"/>
            </a:pPr>
            <a:r>
              <a:rPr lang="en-US" sz="2800" dirty="0"/>
              <a:t>Evidence emerging</a:t>
            </a:r>
          </a:p>
          <a:p>
            <a:pPr marL="457200" lvl="1" indent="0">
              <a:buSzPct val="80000"/>
              <a:buNone/>
            </a:pPr>
            <a:r>
              <a:rPr lang="en-US" sz="2000" i="1" dirty="0" smtClean="0"/>
              <a:t>“Overwhelmingly </a:t>
            </a:r>
            <a:r>
              <a:rPr lang="en-US" sz="2000" i="1" dirty="0"/>
              <a:t>positive feedback from the residents and their family members have made it clear that this is a big step for us in the right direction towards improving their lives and making them feel needed, heard, and involved</a:t>
            </a:r>
            <a:r>
              <a:rPr lang="en-US" sz="2000" i="1" dirty="0" smtClean="0"/>
              <a:t>.”</a:t>
            </a:r>
            <a:endParaRPr lang="en-US" sz="2000" dirty="0"/>
          </a:p>
          <a:p>
            <a:pPr lvl="1">
              <a:buSzPct val="80000"/>
              <a:buFont typeface="Wingdings" charset="2"/>
              <a:buChar char="§"/>
            </a:pPr>
            <a:endParaRPr lang="en-US"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27</a:t>
            </a:fld>
            <a:endParaRPr lang="en-US" altLang="en-US">
              <a:solidFill>
                <a:srgbClr val="000000"/>
              </a:solidFill>
            </a:endParaRPr>
          </a:p>
        </p:txBody>
      </p:sp>
    </p:spTree>
    <p:extLst>
      <p:ext uri="{BB962C8B-B14F-4D97-AF65-F5344CB8AC3E}">
        <p14:creationId xmlns:p14="http://schemas.microsoft.com/office/powerpoint/2010/main" val="1042393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Measure for Improvement: </a:t>
            </a:r>
            <a:br>
              <a:rPr lang="en-US" sz="3600" b="1" dirty="0"/>
            </a:br>
            <a:r>
              <a:rPr lang="en-US" sz="3600" b="1" dirty="0"/>
              <a:t>Voice of the Resident</a:t>
            </a:r>
          </a:p>
        </p:txBody>
      </p:sp>
      <p:graphicFrame>
        <p:nvGraphicFramePr>
          <p:cNvPr id="4" name="Chart 3"/>
          <p:cNvGraphicFramePr/>
          <p:nvPr>
            <p:extLst>
              <p:ext uri="{D42A27DB-BD31-4B8C-83A1-F6EECF244321}">
                <p14:modId xmlns:p14="http://schemas.microsoft.com/office/powerpoint/2010/main" val="670597732"/>
              </p:ext>
            </p:extLst>
          </p:nvPr>
        </p:nvGraphicFramePr>
        <p:xfrm>
          <a:off x="381000" y="1949450"/>
          <a:ext cx="80391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54FD628-CD8E-4D3F-85E4-0962972B847A}" type="slidenum">
              <a:rPr lang="en-US" altLang="en-US" smtClean="0">
                <a:solidFill>
                  <a:srgbClr val="000000"/>
                </a:solidFill>
              </a:rPr>
              <a:pPr/>
              <a:t>28</a:t>
            </a:fld>
            <a:endParaRPr lang="en-US" altLang="en-US">
              <a:solidFill>
                <a:srgbClr val="000000"/>
              </a:solidFill>
            </a:endParaRPr>
          </a:p>
        </p:txBody>
      </p:sp>
    </p:spTree>
    <p:extLst>
      <p:ext uri="{BB962C8B-B14F-4D97-AF65-F5344CB8AC3E}">
        <p14:creationId xmlns:p14="http://schemas.microsoft.com/office/powerpoint/2010/main" val="2275753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609600"/>
            <a:ext cx="8496300" cy="1143000"/>
          </a:xfrm>
        </p:spPr>
        <p:txBody>
          <a:bodyPr/>
          <a:lstStyle/>
          <a:p>
            <a:r>
              <a:rPr lang="en-US" dirty="0" smtClean="0"/>
              <a:t>Resident </a:t>
            </a:r>
            <a:r>
              <a:rPr lang="en-US" dirty="0"/>
              <a:t>Council Recommendations</a:t>
            </a:r>
          </a:p>
        </p:txBody>
      </p:sp>
      <p:sp>
        <p:nvSpPr>
          <p:cNvPr id="3" name="Content Placeholder 2"/>
          <p:cNvSpPr>
            <a:spLocks noGrp="1"/>
          </p:cNvSpPr>
          <p:nvPr>
            <p:ph idx="1"/>
          </p:nvPr>
        </p:nvSpPr>
        <p:spPr>
          <a:xfrm>
            <a:off x="685800" y="1805940"/>
            <a:ext cx="7772400" cy="3867150"/>
          </a:xfrm>
        </p:spPr>
        <p:txBody>
          <a:bodyPr/>
          <a:lstStyle/>
          <a:p>
            <a:pPr>
              <a:buSzPct val="80000"/>
              <a:buFont typeface="Wingdings" charset="2"/>
              <a:buChar char="§"/>
            </a:pPr>
            <a:r>
              <a:rPr lang="en-US" sz="2800" dirty="0"/>
              <a:t>Use the power of gratitude and other positive psychology </a:t>
            </a:r>
            <a:r>
              <a:rPr lang="en-US" sz="2800" dirty="0" smtClean="0"/>
              <a:t>approaches.</a:t>
            </a:r>
            <a:endParaRPr lang="en-US" sz="2800" dirty="0"/>
          </a:p>
          <a:p>
            <a:pPr lvl="1">
              <a:buSzPct val="80000"/>
              <a:buFont typeface="Wingdings" charset="2"/>
              <a:buChar char="§"/>
            </a:pPr>
            <a:r>
              <a:rPr lang="en-US" sz="2400" dirty="0"/>
              <a:t>Better questions lead to better outcomes</a:t>
            </a:r>
          </a:p>
          <a:p>
            <a:pPr>
              <a:buSzPct val="80000"/>
              <a:buFont typeface="Wingdings" charset="2"/>
              <a:buChar char="§"/>
            </a:pPr>
            <a:r>
              <a:rPr lang="en-US" sz="2800" dirty="0"/>
              <a:t>Include residents in making changes to increase </a:t>
            </a:r>
            <a:r>
              <a:rPr lang="en-US" sz="2800" dirty="0" smtClean="0"/>
              <a:t>person-centered </a:t>
            </a:r>
            <a:r>
              <a:rPr lang="en-US" sz="2800" dirty="0"/>
              <a:t>care through action and </a:t>
            </a:r>
            <a:r>
              <a:rPr lang="en-US" sz="2800" dirty="0" smtClean="0"/>
              <a:t>meaning.</a:t>
            </a:r>
            <a:endParaRPr lang="en-US" sz="2800" dirty="0"/>
          </a:p>
          <a:p>
            <a:pPr>
              <a:buSzPct val="80000"/>
              <a:buFont typeface="Wingdings" charset="2"/>
              <a:buChar char="§"/>
            </a:pPr>
            <a:r>
              <a:rPr lang="en-US" sz="2800" dirty="0" smtClean="0"/>
              <a:t>Use the Activity </a:t>
            </a:r>
            <a:r>
              <a:rPr lang="en-US" sz="2800" dirty="0"/>
              <a:t>Guide </a:t>
            </a:r>
            <a:r>
              <a:rPr lang="en-US" sz="2800" dirty="0" smtClean="0"/>
              <a:t>to assist the facility’s work.</a:t>
            </a:r>
            <a:endParaRPr lang="en-US" sz="2800" dirty="0"/>
          </a:p>
          <a:p>
            <a:pPr>
              <a:buSzPct val="80000"/>
              <a:buFont typeface="Wingdings" charset="2"/>
              <a:buChar char="§"/>
            </a:pPr>
            <a:r>
              <a:rPr lang="en-US" sz="2800" dirty="0"/>
              <a:t>Create a learning </a:t>
            </a:r>
            <a:r>
              <a:rPr lang="en-US" sz="2800" dirty="0" smtClean="0"/>
              <a:t>community among residents, family and staff. </a:t>
            </a:r>
            <a:endParaRPr lang="en-US" sz="28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386892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a:t>Our Guests Today</a:t>
            </a:r>
          </a:p>
        </p:txBody>
      </p:sp>
      <p:sp>
        <p:nvSpPr>
          <p:cNvPr id="3" name="Content Placeholder 2"/>
          <p:cNvSpPr>
            <a:spLocks noGrp="1"/>
          </p:cNvSpPr>
          <p:nvPr>
            <p:ph idx="1"/>
          </p:nvPr>
        </p:nvSpPr>
        <p:spPr>
          <a:xfrm>
            <a:off x="686540" y="2200275"/>
            <a:ext cx="7726206" cy="3867150"/>
          </a:xfrm>
        </p:spPr>
        <p:txBody>
          <a:bodyPr/>
          <a:lstStyle/>
          <a:p>
            <a:pPr>
              <a:buSzPct val="80000"/>
              <a:buFont typeface="Wingdings" charset="2"/>
              <a:buChar char="§"/>
            </a:pPr>
            <a:r>
              <a:rPr lang="en-US" sz="2800" dirty="0"/>
              <a:t>Samantha Bennett, ADC, </a:t>
            </a:r>
            <a:r>
              <a:rPr lang="en-US" sz="2800" dirty="0" smtClean="0"/>
              <a:t>CDP, Activity </a:t>
            </a:r>
            <a:r>
              <a:rPr lang="en-US" sz="2800" dirty="0"/>
              <a:t>Director at Wingate at Norton </a:t>
            </a:r>
          </a:p>
          <a:p>
            <a:pPr>
              <a:buSzPct val="80000"/>
              <a:buFont typeface="Wingdings" charset="2"/>
              <a:buChar char="§"/>
            </a:pPr>
            <a:r>
              <a:rPr lang="en-US" sz="2800" dirty="0"/>
              <a:t>Shannon Looney, Activities Director at Woodbriar Health Center </a:t>
            </a:r>
          </a:p>
          <a:p>
            <a:pPr marL="457200" lvl="1" indent="0">
              <a:buNone/>
            </a:pPr>
            <a:endParaRPr lang="en-US" sz="2400" dirty="0"/>
          </a:p>
          <a:p>
            <a:endParaRPr lang="en-US" sz="2800" dirty="0"/>
          </a:p>
          <a:p>
            <a:pPr marL="914400" lvl="2" indent="0">
              <a:buNone/>
            </a:pPr>
            <a:endParaRPr lang="en-US" sz="2000" dirty="0"/>
          </a:p>
        </p:txBody>
      </p:sp>
      <p:sp>
        <p:nvSpPr>
          <p:cNvPr id="5" name="Slide Number Placeholder 4"/>
          <p:cNvSpPr>
            <a:spLocks noGrp="1"/>
          </p:cNvSpPr>
          <p:nvPr>
            <p:ph type="sldNum" sz="quarter" idx="12"/>
          </p:nvPr>
        </p:nvSpPr>
        <p:spPr/>
        <p:txBody>
          <a:bodyPr/>
          <a:lstStyle/>
          <a:p>
            <a:r>
              <a:rPr lang="en-US" altLang="en-US" dirty="0" smtClean="0">
                <a:solidFill>
                  <a:srgbClr val="000000"/>
                </a:solidFill>
              </a:rPr>
              <a:t>3</a:t>
            </a:r>
            <a:endParaRPr lang="en-US" altLang="en-US" dirty="0">
              <a:solidFill>
                <a:srgbClr val="000000"/>
              </a:solidFill>
            </a:endParaRPr>
          </a:p>
        </p:txBody>
      </p:sp>
    </p:spTree>
    <p:extLst>
      <p:ext uri="{BB962C8B-B14F-4D97-AF65-F5344CB8AC3E}">
        <p14:creationId xmlns:p14="http://schemas.microsoft.com/office/powerpoint/2010/main" val="758182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
            <a:ext cx="7772400" cy="1143000"/>
          </a:xfrm>
        </p:spPr>
        <p:txBody>
          <a:bodyPr/>
          <a:lstStyle/>
          <a:p>
            <a:r>
              <a:rPr lang="en-US" sz="3600" dirty="0"/>
              <a:t>A Different Road for </a:t>
            </a:r>
            <a:br>
              <a:rPr lang="en-US" sz="3600" dirty="0"/>
            </a:br>
            <a:r>
              <a:rPr lang="en-US" sz="3600" dirty="0"/>
              <a:t>Family Council and Engagement</a:t>
            </a:r>
          </a:p>
        </p:txBody>
      </p:sp>
      <p:sp>
        <p:nvSpPr>
          <p:cNvPr id="3" name="Content Placeholder 2"/>
          <p:cNvSpPr>
            <a:spLocks noGrp="1"/>
          </p:cNvSpPr>
          <p:nvPr>
            <p:ph idx="1"/>
          </p:nvPr>
        </p:nvSpPr>
        <p:spPr/>
        <p:txBody>
          <a:bodyPr/>
          <a:lstStyle/>
          <a:p>
            <a:pPr marL="0" indent="0">
              <a:buNone/>
            </a:pPr>
            <a:r>
              <a:rPr lang="en-US" dirty="0"/>
              <a:t> </a:t>
            </a:r>
          </a:p>
          <a:p>
            <a:endParaRPr lang="en-US" dirty="0"/>
          </a:p>
        </p:txBody>
      </p:sp>
      <p:pic>
        <p:nvPicPr>
          <p:cNvPr id="5" name="Picture 4" descr="Screen Shot 2017-12-04 at 5.3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691"/>
            <a:ext cx="9144000" cy="4863409"/>
          </a:xfrm>
          <a:prstGeom prst="rect">
            <a:avLst/>
          </a:prstGeom>
        </p:spPr>
      </p:pic>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6677046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Family Council: Engagement</a:t>
            </a:r>
            <a:endParaRPr lang="en-US" dirty="0"/>
          </a:p>
        </p:txBody>
      </p:sp>
      <p:sp>
        <p:nvSpPr>
          <p:cNvPr id="3" name="Content Placeholder 2"/>
          <p:cNvSpPr>
            <a:spLocks noGrp="1"/>
          </p:cNvSpPr>
          <p:nvPr>
            <p:ph idx="1"/>
          </p:nvPr>
        </p:nvSpPr>
        <p:spPr>
          <a:xfrm>
            <a:off x="685800" y="1859280"/>
            <a:ext cx="7772400" cy="3867150"/>
          </a:xfrm>
        </p:spPr>
        <p:txBody>
          <a:bodyPr/>
          <a:lstStyle/>
          <a:p>
            <a:pPr>
              <a:buSzPct val="80000"/>
              <a:buFont typeface="Wingdings" panose="05000000000000000000" pitchFamily="2" charset="2"/>
              <a:buChar char="§"/>
            </a:pPr>
            <a:r>
              <a:rPr lang="en-US" sz="2800" dirty="0" smtClean="0">
                <a:cs typeface="Calibri" panose="020F0502020204030204" pitchFamily="34" charset="0"/>
              </a:rPr>
              <a:t>Nine (9) started </a:t>
            </a:r>
            <a:r>
              <a:rPr lang="en-US" sz="2800" dirty="0">
                <a:cs typeface="Calibri" panose="020F0502020204030204" pitchFamily="34" charset="0"/>
              </a:rPr>
              <a:t>with Family Council or Family </a:t>
            </a:r>
            <a:r>
              <a:rPr lang="en-US" sz="2800" dirty="0" smtClean="0">
                <a:cs typeface="Calibri" panose="020F0502020204030204" pitchFamily="34" charset="0"/>
              </a:rPr>
              <a:t>meeting. </a:t>
            </a:r>
            <a:endParaRPr lang="en-US" sz="2800" dirty="0">
              <a:cs typeface="Calibri" panose="020F0502020204030204" pitchFamily="34" charset="0"/>
            </a:endParaRPr>
          </a:p>
          <a:p>
            <a:pPr lvl="2">
              <a:buSzPct val="80000"/>
              <a:buFont typeface="Wingdings" panose="05000000000000000000" pitchFamily="2" charset="2"/>
              <a:buChar char="§"/>
            </a:pPr>
            <a:r>
              <a:rPr lang="en-US" dirty="0">
                <a:cs typeface="Calibri" panose="020F0502020204030204" pitchFamily="34" charset="0"/>
              </a:rPr>
              <a:t>3 of these were currently </a:t>
            </a:r>
            <a:r>
              <a:rPr lang="en-US" dirty="0" smtClean="0">
                <a:cs typeface="Calibri" panose="020F0502020204030204" pitchFamily="34" charset="0"/>
              </a:rPr>
              <a:t>family-led.</a:t>
            </a:r>
            <a:endParaRPr lang="en-US" dirty="0">
              <a:cs typeface="Calibri" panose="020F0502020204030204" pitchFamily="34" charset="0"/>
            </a:endParaRPr>
          </a:p>
          <a:p>
            <a:pPr>
              <a:buSzPct val="80000"/>
              <a:buFont typeface="Wingdings" panose="05000000000000000000" pitchFamily="2" charset="2"/>
              <a:buChar char="§"/>
            </a:pPr>
            <a:r>
              <a:rPr lang="en-US" sz="2800" dirty="0" smtClean="0">
                <a:cs typeface="Calibri" panose="020F0502020204030204" pitchFamily="34" charset="0"/>
              </a:rPr>
              <a:t>Ten (10) launched </a:t>
            </a:r>
            <a:r>
              <a:rPr lang="en-US" sz="2800" dirty="0">
                <a:cs typeface="Calibri" panose="020F0502020204030204" pitchFamily="34" charset="0"/>
              </a:rPr>
              <a:t>a Family Council or m</a:t>
            </a:r>
            <a:r>
              <a:rPr lang="en-US" sz="2800" dirty="0" smtClean="0">
                <a:cs typeface="Calibri" panose="020F0502020204030204" pitchFamily="34" charset="0"/>
              </a:rPr>
              <a:t>eeting </a:t>
            </a:r>
            <a:r>
              <a:rPr lang="en-US" sz="2800" dirty="0">
                <a:cs typeface="Calibri" panose="020F0502020204030204" pitchFamily="34" charset="0"/>
              </a:rPr>
              <a:t>over the course of the </a:t>
            </a:r>
            <a:r>
              <a:rPr lang="en-US" sz="2800" dirty="0" smtClean="0">
                <a:cs typeface="Calibri" panose="020F0502020204030204" pitchFamily="34" charset="0"/>
              </a:rPr>
              <a:t>project.</a:t>
            </a:r>
            <a:endParaRPr lang="en-US" sz="2800" dirty="0">
              <a:cs typeface="Calibri" panose="020F0502020204030204" pitchFamily="34" charset="0"/>
            </a:endParaRPr>
          </a:p>
          <a:p>
            <a:pPr lvl="2">
              <a:buSzPct val="80000"/>
              <a:buFont typeface="Wingdings" panose="05000000000000000000" pitchFamily="2" charset="2"/>
              <a:buChar char="§"/>
            </a:pPr>
            <a:r>
              <a:rPr lang="en-US" dirty="0">
                <a:cs typeface="Calibri" panose="020F0502020204030204" pitchFamily="34" charset="0"/>
              </a:rPr>
              <a:t>2 of these are currently </a:t>
            </a:r>
            <a:r>
              <a:rPr lang="en-US" dirty="0" smtClean="0">
                <a:cs typeface="Calibri" panose="020F0502020204030204" pitchFamily="34" charset="0"/>
              </a:rPr>
              <a:t>family-led.</a:t>
            </a:r>
            <a:endParaRPr lang="en-US" dirty="0">
              <a:cs typeface="Calibri" panose="020F0502020204030204" pitchFamily="34" charset="0"/>
            </a:endParaRPr>
          </a:p>
          <a:p>
            <a:pPr lvl="2">
              <a:buSzPct val="80000"/>
              <a:buFont typeface="Wingdings" panose="05000000000000000000" pitchFamily="2" charset="2"/>
              <a:buChar char="§"/>
            </a:pPr>
            <a:r>
              <a:rPr lang="en-US" dirty="0">
                <a:cs typeface="Calibri" panose="020F0502020204030204" pitchFamily="34" charset="0"/>
              </a:rPr>
              <a:t>Both had staff support to get up and </a:t>
            </a:r>
            <a:r>
              <a:rPr lang="en-US" dirty="0" smtClean="0">
                <a:cs typeface="Calibri" panose="020F0502020204030204" pitchFamily="34" charset="0"/>
              </a:rPr>
              <a:t>running.</a:t>
            </a:r>
            <a:endParaRPr lang="en-US" sz="2800" dirty="0">
              <a:cs typeface="Calibri" panose="020F0502020204030204" pitchFamily="34" charset="0"/>
            </a:endParaRPr>
          </a:p>
          <a:p>
            <a:pPr>
              <a:buSzPct val="80000"/>
              <a:buFont typeface="Wingdings" panose="05000000000000000000" pitchFamily="2" charset="2"/>
              <a:buChar char="§"/>
            </a:pPr>
            <a:r>
              <a:rPr lang="en-US" sz="2800" dirty="0" smtClean="0">
                <a:cs typeface="Calibri" panose="020F0502020204030204" pitchFamily="34" charset="0"/>
              </a:rPr>
              <a:t>Seven (7) </a:t>
            </a:r>
            <a:r>
              <a:rPr lang="en-US" sz="2800" dirty="0">
                <a:cs typeface="Calibri" panose="020F0502020204030204" pitchFamily="34" charset="0"/>
              </a:rPr>
              <a:t>are in the process of starting or trying to </a:t>
            </a:r>
            <a:r>
              <a:rPr lang="en-US" sz="2800" dirty="0" smtClean="0">
                <a:cs typeface="Calibri" panose="020F0502020204030204" pitchFamily="34" charset="0"/>
              </a:rPr>
              <a:t>start </a:t>
            </a:r>
            <a:r>
              <a:rPr lang="en-US" sz="2800" dirty="0">
                <a:cs typeface="Calibri" panose="020F0502020204030204" pitchFamily="34" charset="0"/>
              </a:rPr>
              <a:t>a Family Council or Family </a:t>
            </a:r>
            <a:r>
              <a:rPr lang="en-US" sz="2800" dirty="0" smtClean="0">
                <a:cs typeface="Calibri" panose="020F0502020204030204" pitchFamily="34" charset="0"/>
              </a:rPr>
              <a:t>meeting.</a:t>
            </a:r>
            <a:endParaRPr lang="en-US" sz="2800" dirty="0">
              <a:cs typeface="Calibri" panose="020F0502020204030204" pitchFamily="34" charset="0"/>
            </a:endParaRPr>
          </a:p>
          <a:p>
            <a:pPr marL="0" indent="0">
              <a:buSzPct val="80000"/>
              <a:buNone/>
            </a:pPr>
            <a:endParaRPr lang="en-US" sz="2800" dirty="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31</a:t>
            </a:fld>
            <a:endParaRPr lang="en-US" altLang="en-US">
              <a:solidFill>
                <a:srgbClr val="000000"/>
              </a:solidFill>
            </a:endParaRPr>
          </a:p>
        </p:txBody>
      </p:sp>
    </p:spTree>
    <p:extLst>
      <p:ext uri="{BB962C8B-B14F-4D97-AF65-F5344CB8AC3E}">
        <p14:creationId xmlns:p14="http://schemas.microsoft.com/office/powerpoint/2010/main" val="3507976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Council: Experience</a:t>
            </a:r>
            <a:endParaRPr lang="en-US" dirty="0"/>
          </a:p>
        </p:txBody>
      </p:sp>
      <p:sp>
        <p:nvSpPr>
          <p:cNvPr id="3" name="Content Placeholder 2"/>
          <p:cNvSpPr>
            <a:spLocks noGrp="1"/>
          </p:cNvSpPr>
          <p:nvPr>
            <p:ph idx="1"/>
          </p:nvPr>
        </p:nvSpPr>
        <p:spPr/>
        <p:txBody>
          <a:bodyPr/>
          <a:lstStyle/>
          <a:p>
            <a:pPr>
              <a:buSzPct val="80000"/>
              <a:buFont typeface="Wingdings" panose="05000000000000000000" pitchFamily="2" charset="2"/>
              <a:buChar char="§"/>
            </a:pPr>
            <a:r>
              <a:rPr lang="en-US" sz="2800" dirty="0" smtClean="0">
                <a:cs typeface="Calibri" panose="020F0502020204030204" pitchFamily="34" charset="0"/>
              </a:rPr>
              <a:t>Person</a:t>
            </a:r>
            <a:r>
              <a:rPr lang="en-US" sz="2800" dirty="0">
                <a:cs typeface="Calibri" panose="020F0502020204030204" pitchFamily="34" charset="0"/>
              </a:rPr>
              <a:t>-centered care /culture change </a:t>
            </a:r>
            <a:r>
              <a:rPr lang="en-US" sz="2800" dirty="0" smtClean="0">
                <a:cs typeface="Calibri" panose="020F0502020204030204" pitchFamily="34" charset="0"/>
              </a:rPr>
              <a:t>was</a:t>
            </a:r>
            <a:r>
              <a:rPr lang="en-US" sz="2800" dirty="0">
                <a:cs typeface="Calibri" panose="020F0502020204030204" pitchFamily="34" charset="0"/>
              </a:rPr>
              <a:t> </a:t>
            </a:r>
            <a:r>
              <a:rPr lang="en-US" sz="2800" dirty="0" smtClean="0">
                <a:cs typeface="Calibri" panose="020F0502020204030204" pitchFamily="34" charset="0"/>
              </a:rPr>
              <a:t>reported </a:t>
            </a:r>
            <a:r>
              <a:rPr lang="en-US" sz="2800" dirty="0">
                <a:cs typeface="Calibri" panose="020F0502020204030204" pitchFamily="34" charset="0"/>
              </a:rPr>
              <a:t>as most frequently </a:t>
            </a:r>
            <a:r>
              <a:rPr lang="en-US" sz="2800" dirty="0" smtClean="0">
                <a:cs typeface="Calibri" panose="020F0502020204030204" pitchFamily="34" charset="0"/>
              </a:rPr>
              <a:t>discussed topic </a:t>
            </a:r>
            <a:r>
              <a:rPr lang="en-US" sz="2800" dirty="0">
                <a:cs typeface="Calibri" panose="020F0502020204030204" pitchFamily="34" charset="0"/>
              </a:rPr>
              <a:t>(71%). </a:t>
            </a:r>
          </a:p>
          <a:p>
            <a:pPr>
              <a:buSzPct val="80000"/>
              <a:buFont typeface="Wingdings" panose="05000000000000000000" pitchFamily="2" charset="2"/>
              <a:buChar char="§"/>
            </a:pPr>
            <a:r>
              <a:rPr lang="en-US" sz="2800" dirty="0">
                <a:cs typeface="Calibri" panose="020F0502020204030204" pitchFamily="34" charset="0"/>
              </a:rPr>
              <a:t>Some surprises with Gratitude &amp; Discovery </a:t>
            </a:r>
            <a:r>
              <a:rPr lang="en-US" sz="2800" dirty="0" smtClean="0">
                <a:cs typeface="Calibri" panose="020F0502020204030204" pitchFamily="34" charset="0"/>
              </a:rPr>
              <a:t>questions.</a:t>
            </a:r>
            <a:endParaRPr lang="en-US" sz="2800" dirty="0">
              <a:cs typeface="Calibri" panose="020F0502020204030204" pitchFamily="34" charset="0"/>
            </a:endParaRPr>
          </a:p>
          <a:p>
            <a:pPr>
              <a:buSzPct val="80000"/>
              <a:buFont typeface="Wingdings" panose="05000000000000000000" pitchFamily="2" charset="2"/>
              <a:buChar char="§"/>
            </a:pPr>
            <a:r>
              <a:rPr lang="en-US" sz="2800" dirty="0">
                <a:cs typeface="Calibri" panose="020F0502020204030204" pitchFamily="34" charset="0"/>
              </a:rPr>
              <a:t>Engaging the </a:t>
            </a:r>
            <a:r>
              <a:rPr lang="en-US" sz="2800" dirty="0" smtClean="0">
                <a:cs typeface="Calibri" panose="020F0502020204030204" pitchFamily="34" charset="0"/>
              </a:rPr>
              <a:t>ombudsman.</a:t>
            </a:r>
            <a:endParaRPr lang="en-US" sz="2800" dirty="0">
              <a:cs typeface="Calibri" panose="020F0502020204030204" pitchFamily="34" charset="0"/>
            </a:endParaRPr>
          </a:p>
          <a:p>
            <a:pPr>
              <a:buSzPct val="80000"/>
              <a:buFont typeface="Wingdings" panose="05000000000000000000" pitchFamily="2" charset="2"/>
              <a:buChar char="§"/>
            </a:pPr>
            <a:r>
              <a:rPr lang="en-US" sz="2800" dirty="0">
                <a:cs typeface="Calibri" panose="020F0502020204030204" pitchFamily="34" charset="0"/>
              </a:rPr>
              <a:t>One-to-one conversations with facility </a:t>
            </a:r>
            <a:r>
              <a:rPr lang="en-US" sz="2800" dirty="0" smtClean="0">
                <a:cs typeface="Calibri" panose="020F0502020204030204" pitchFamily="34" charset="0"/>
              </a:rPr>
              <a:t>staff.</a:t>
            </a:r>
            <a:endParaRPr lang="en-US" sz="2800" dirty="0">
              <a:cs typeface="Calibri" panose="020F0502020204030204" pitchFamily="34" charset="0"/>
            </a:endParaRPr>
          </a:p>
          <a:p>
            <a:pPr>
              <a:buSzPct val="80000"/>
              <a:buFont typeface="Wingdings" panose="05000000000000000000" pitchFamily="2" charset="2"/>
              <a:buChar char="§"/>
            </a:pPr>
            <a:r>
              <a:rPr lang="en-US" sz="2800" dirty="0" smtClean="0">
                <a:cs typeface="Calibri" panose="020F0502020204030204" pitchFamily="34" charset="0"/>
              </a:rPr>
              <a:t>Encouraging </a:t>
            </a:r>
            <a:r>
              <a:rPr lang="en-US" sz="2800" dirty="0">
                <a:cs typeface="Calibri" panose="020F0502020204030204" pitchFamily="34" charset="0"/>
              </a:rPr>
              <a:t>participation in joint resident/family </a:t>
            </a:r>
            <a:r>
              <a:rPr lang="en-US" sz="2800" dirty="0" smtClean="0">
                <a:cs typeface="Calibri" panose="020F0502020204030204" pitchFamily="34" charset="0"/>
              </a:rPr>
              <a:t>activities.</a:t>
            </a:r>
            <a:endParaRPr lang="en-US" sz="2800" dirty="0">
              <a:cs typeface="Calibri" panose="020F0502020204030204" pitchFamily="34" charset="0"/>
            </a:endParaRPr>
          </a:p>
          <a:p>
            <a:pPr marL="0" indent="0">
              <a:buNone/>
            </a:pPr>
            <a:r>
              <a:rPr lang="en-US" sz="3000" dirty="0">
                <a:latin typeface="Calibri" panose="020F0502020204030204" pitchFamily="34" charset="0"/>
                <a:cs typeface="Calibri" panose="020F0502020204030204" pitchFamily="34" charset="0"/>
              </a:rPr>
              <a:t>	</a:t>
            </a:r>
          </a:p>
          <a:p>
            <a:pPr>
              <a:buSzPct val="80000"/>
              <a:buFont typeface="Wingdings" charset="2"/>
              <a:buChar char="§"/>
            </a:pPr>
            <a:endParaRPr lang="en-US" sz="2800" dirty="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32</a:t>
            </a:fld>
            <a:endParaRPr lang="en-US" altLang="en-US">
              <a:solidFill>
                <a:srgbClr val="000000"/>
              </a:solidFill>
            </a:endParaRPr>
          </a:p>
        </p:txBody>
      </p:sp>
    </p:spTree>
    <p:extLst>
      <p:ext uri="{BB962C8B-B14F-4D97-AF65-F5344CB8AC3E}">
        <p14:creationId xmlns:p14="http://schemas.microsoft.com/office/powerpoint/2010/main" val="1267646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Family Council: Challenges</a:t>
            </a:r>
            <a:endParaRPr lang="en-US" dirty="0"/>
          </a:p>
        </p:txBody>
      </p:sp>
      <p:sp>
        <p:nvSpPr>
          <p:cNvPr id="3" name="Content Placeholder 2"/>
          <p:cNvSpPr>
            <a:spLocks noGrp="1"/>
          </p:cNvSpPr>
          <p:nvPr>
            <p:ph idx="1"/>
          </p:nvPr>
        </p:nvSpPr>
        <p:spPr/>
        <p:txBody>
          <a:bodyPr/>
          <a:lstStyle/>
          <a:p>
            <a:pPr>
              <a:buSzPct val="80000"/>
              <a:buFont typeface="Wingdings" charset="2"/>
              <a:buChar char="§"/>
            </a:pPr>
            <a:r>
              <a:rPr lang="en-US" sz="2800" dirty="0" smtClean="0">
                <a:cs typeface="Calibri" panose="020F0502020204030204" pitchFamily="34" charset="0"/>
              </a:rPr>
              <a:t>Attendance –</a:t>
            </a:r>
            <a:r>
              <a:rPr lang="en-US" sz="2800" dirty="0">
                <a:cs typeface="Calibri" panose="020F0502020204030204" pitchFamily="34" charset="0"/>
              </a:rPr>
              <a:t> </a:t>
            </a:r>
            <a:r>
              <a:rPr lang="en-US" sz="2800" dirty="0" smtClean="0">
                <a:cs typeface="Calibri" panose="020F0502020204030204" pitchFamily="34" charset="0"/>
              </a:rPr>
              <a:t>multiple reasons</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Don’t perceive </a:t>
            </a:r>
            <a:r>
              <a:rPr lang="en-US" sz="2800" dirty="0" smtClean="0">
                <a:cs typeface="Calibri" panose="020F0502020204030204" pitchFamily="34" charset="0"/>
              </a:rPr>
              <a:t>value/clear purpose </a:t>
            </a:r>
            <a:r>
              <a:rPr lang="en-US" sz="2800" dirty="0">
                <a:cs typeface="Calibri" panose="020F0502020204030204" pitchFamily="34" charset="0"/>
              </a:rPr>
              <a:t>of the </a:t>
            </a:r>
            <a:r>
              <a:rPr lang="en-US" sz="2800" dirty="0" smtClean="0">
                <a:cs typeface="Calibri" panose="020F0502020204030204" pitchFamily="34" charset="0"/>
              </a:rPr>
              <a:t>meeting</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Need a common purpose as part of </a:t>
            </a:r>
            <a:r>
              <a:rPr lang="en-US" sz="2800" dirty="0" smtClean="0">
                <a:cs typeface="Calibri" panose="020F0502020204030204" pitchFamily="34" charset="0"/>
              </a:rPr>
              <a:t>invitation</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Group dynamics – requires strong </a:t>
            </a:r>
            <a:r>
              <a:rPr lang="en-US" sz="2800" dirty="0" smtClean="0">
                <a:cs typeface="Calibri" panose="020F0502020204030204" pitchFamily="34" charset="0"/>
              </a:rPr>
              <a:t>facilitation</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Confusion about </a:t>
            </a:r>
            <a:r>
              <a:rPr lang="en-US" sz="2800" dirty="0" smtClean="0">
                <a:cs typeface="Calibri" panose="020F0502020204030204" pitchFamily="34" charset="0"/>
              </a:rPr>
              <a:t>regulations</a:t>
            </a:r>
            <a:endParaRPr lang="en-US" sz="2800" dirty="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33</a:t>
            </a:fld>
            <a:endParaRPr lang="en-US" altLang="en-US">
              <a:solidFill>
                <a:srgbClr val="000000"/>
              </a:solidFill>
            </a:endParaRPr>
          </a:p>
        </p:txBody>
      </p:sp>
    </p:spTree>
    <p:extLst>
      <p:ext uri="{BB962C8B-B14F-4D97-AF65-F5344CB8AC3E}">
        <p14:creationId xmlns:p14="http://schemas.microsoft.com/office/powerpoint/2010/main" val="1770026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Family </a:t>
            </a:r>
            <a:r>
              <a:rPr lang="en-US" dirty="0" smtClean="0">
                <a:cs typeface="Calibri" panose="020F0502020204030204" pitchFamily="34" charset="0"/>
              </a:rPr>
              <a:t>Council: </a:t>
            </a:r>
            <a:r>
              <a:rPr lang="en-US" dirty="0" smtClean="0">
                <a:cs typeface="Calibri" panose="020F0502020204030204" pitchFamily="34" charset="0"/>
              </a:rPr>
              <a:t/>
            </a:r>
            <a:br>
              <a:rPr lang="en-US" dirty="0" smtClean="0">
                <a:cs typeface="Calibri" panose="020F0502020204030204" pitchFamily="34" charset="0"/>
              </a:rPr>
            </a:br>
            <a:r>
              <a:rPr lang="en-US" dirty="0" smtClean="0">
                <a:cs typeface="Calibri" panose="020F0502020204030204" pitchFamily="34" charset="0"/>
              </a:rPr>
              <a:t>Recommendations</a:t>
            </a:r>
            <a:endParaRPr lang="en-US" dirty="0"/>
          </a:p>
        </p:txBody>
      </p:sp>
      <p:sp>
        <p:nvSpPr>
          <p:cNvPr id="3" name="Content Placeholder 2"/>
          <p:cNvSpPr>
            <a:spLocks noGrp="1"/>
          </p:cNvSpPr>
          <p:nvPr>
            <p:ph idx="1"/>
          </p:nvPr>
        </p:nvSpPr>
        <p:spPr/>
        <p:txBody>
          <a:bodyPr/>
          <a:lstStyle/>
          <a:p>
            <a:pPr>
              <a:buSzPct val="80000"/>
              <a:buFont typeface="Wingdings" charset="2"/>
              <a:buChar char="§"/>
            </a:pPr>
            <a:r>
              <a:rPr lang="en-US" sz="2500" dirty="0" smtClean="0">
                <a:cs typeface="Calibri" panose="020F0502020204030204" pitchFamily="34" charset="0"/>
              </a:rPr>
              <a:t>Invite </a:t>
            </a:r>
            <a:r>
              <a:rPr lang="en-US" sz="2500" dirty="0">
                <a:cs typeface="Calibri" panose="020F0502020204030204" pitchFamily="34" charset="0"/>
              </a:rPr>
              <a:t>families to talk to one another and have individual conversations with </a:t>
            </a:r>
            <a:r>
              <a:rPr lang="en-US" sz="2500" dirty="0" smtClean="0">
                <a:cs typeface="Calibri" panose="020F0502020204030204" pitchFamily="34" charset="0"/>
              </a:rPr>
              <a:t>staff.</a:t>
            </a:r>
          </a:p>
          <a:p>
            <a:pPr>
              <a:buSzPct val="80000"/>
              <a:buFont typeface="Wingdings" charset="2"/>
              <a:buChar char="§"/>
            </a:pPr>
            <a:r>
              <a:rPr lang="en-US" sz="2500" dirty="0" smtClean="0">
                <a:cs typeface="Calibri" panose="020F0502020204030204" pitchFamily="34" charset="0"/>
              </a:rPr>
              <a:t>Inform </a:t>
            </a:r>
            <a:r>
              <a:rPr lang="en-US" sz="2500" dirty="0">
                <a:cs typeface="Calibri" panose="020F0502020204030204" pitchFamily="34" charset="0"/>
              </a:rPr>
              <a:t>families of their right to form a Family Council and provide the necessary support if families </a:t>
            </a:r>
            <a:r>
              <a:rPr lang="en-US" sz="2500" dirty="0" smtClean="0">
                <a:cs typeface="Calibri" panose="020F0502020204030204" pitchFamily="34" charset="0"/>
              </a:rPr>
              <a:t>choose.</a:t>
            </a:r>
            <a:endParaRPr lang="en-US" sz="2500" dirty="0">
              <a:cs typeface="Calibri" panose="020F0502020204030204" pitchFamily="34" charset="0"/>
            </a:endParaRPr>
          </a:p>
          <a:p>
            <a:pPr>
              <a:buSzPct val="80000"/>
              <a:buFont typeface="Wingdings" charset="2"/>
              <a:buChar char="§"/>
            </a:pPr>
            <a:r>
              <a:rPr lang="en-US" sz="2500" dirty="0">
                <a:cs typeface="Calibri" panose="020F0502020204030204" pitchFamily="34" charset="0"/>
              </a:rPr>
              <a:t>Create partnership/shared leadership between facility leaders and families, with the families’ </a:t>
            </a:r>
            <a:r>
              <a:rPr lang="en-US" sz="2500" dirty="0" smtClean="0">
                <a:cs typeface="Calibri" panose="020F0502020204030204" pitchFamily="34" charset="0"/>
              </a:rPr>
              <a:t>permission. </a:t>
            </a:r>
            <a:endParaRPr lang="en-US" sz="2500" dirty="0">
              <a:cs typeface="Calibri" panose="020F0502020204030204" pitchFamily="34" charset="0"/>
            </a:endParaRPr>
          </a:p>
          <a:p>
            <a:pPr>
              <a:buSzPct val="80000"/>
              <a:buFont typeface="Wingdings" charset="2"/>
              <a:buChar char="§"/>
            </a:pPr>
            <a:r>
              <a:rPr lang="en-US" sz="2500" dirty="0">
                <a:cs typeface="Calibri" panose="020F0502020204030204" pitchFamily="34" charset="0"/>
              </a:rPr>
              <a:t>Employ strategies to enhance communication for families unable to attend in-person meetings. These may include email, Skype, etc</a:t>
            </a:r>
            <a:r>
              <a:rPr lang="en-US" sz="2500" dirty="0" smtClean="0">
                <a:cs typeface="Calibri" panose="020F0502020204030204" pitchFamily="34" charset="0"/>
              </a:rPr>
              <a:t>.</a:t>
            </a:r>
            <a:endParaRPr lang="en-US" sz="2500" dirty="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34</a:t>
            </a:fld>
            <a:endParaRPr lang="en-US" altLang="en-US">
              <a:solidFill>
                <a:srgbClr val="000000"/>
              </a:solidFill>
            </a:endParaRPr>
          </a:p>
        </p:txBody>
      </p:sp>
    </p:spTree>
    <p:extLst>
      <p:ext uri="{BB962C8B-B14F-4D97-AF65-F5344CB8AC3E}">
        <p14:creationId xmlns:p14="http://schemas.microsoft.com/office/powerpoint/2010/main" val="220406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8625"/>
            <a:ext cx="7772400" cy="1143000"/>
          </a:xfrm>
        </p:spPr>
        <p:txBody>
          <a:bodyPr/>
          <a:lstStyle/>
          <a:p>
            <a:r>
              <a:rPr lang="en-US" dirty="0">
                <a:cs typeface="Calibri" panose="020F0502020204030204" pitchFamily="34" charset="0"/>
              </a:rPr>
              <a:t>Family </a:t>
            </a:r>
            <a:r>
              <a:rPr lang="en-US" dirty="0" smtClean="0">
                <a:cs typeface="Calibri" panose="020F0502020204030204" pitchFamily="34" charset="0"/>
              </a:rPr>
              <a:t>Engagement: Recommendations</a:t>
            </a:r>
            <a:endParaRPr lang="en-US" dirty="0"/>
          </a:p>
        </p:txBody>
      </p:sp>
      <p:sp>
        <p:nvSpPr>
          <p:cNvPr id="3" name="Content Placeholder 2"/>
          <p:cNvSpPr>
            <a:spLocks noGrp="1"/>
          </p:cNvSpPr>
          <p:nvPr>
            <p:ph idx="1"/>
          </p:nvPr>
        </p:nvSpPr>
        <p:spPr/>
        <p:txBody>
          <a:bodyPr/>
          <a:lstStyle/>
          <a:p>
            <a:pPr>
              <a:buSzPct val="80000"/>
              <a:buFont typeface="Wingdings" charset="2"/>
              <a:buChar char="§"/>
            </a:pPr>
            <a:r>
              <a:rPr lang="en-US" sz="2800" dirty="0">
                <a:cs typeface="Calibri" panose="020F0502020204030204" pitchFamily="34" charset="0"/>
              </a:rPr>
              <a:t>Provide training in active listening to staff and families (see educational materials</a:t>
            </a:r>
            <a:r>
              <a:rPr lang="en-US" sz="2800" dirty="0" smtClean="0">
                <a:cs typeface="Calibri" panose="020F0502020204030204" pitchFamily="34" charset="0"/>
              </a:rPr>
              <a:t>).</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Offer a webinar on meeting facilitation skills for families and </a:t>
            </a:r>
            <a:r>
              <a:rPr lang="en-US" sz="2800" dirty="0" smtClean="0">
                <a:cs typeface="Calibri" panose="020F0502020204030204" pitchFamily="34" charset="0"/>
              </a:rPr>
              <a:t>staff.</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Engage the ombudsman in this </a:t>
            </a:r>
            <a:r>
              <a:rPr lang="en-US" sz="2800" dirty="0" smtClean="0">
                <a:cs typeface="Calibri" panose="020F0502020204030204" pitchFamily="34" charset="0"/>
              </a:rPr>
              <a:t>effort.</a:t>
            </a:r>
            <a:endParaRPr lang="en-US" sz="2800" dirty="0">
              <a:cs typeface="Calibri" panose="020F0502020204030204" pitchFamily="34" charset="0"/>
            </a:endParaRPr>
          </a:p>
          <a:p>
            <a:pPr>
              <a:buSzPct val="80000"/>
              <a:buFont typeface="Wingdings" charset="2"/>
              <a:buChar char="§"/>
            </a:pPr>
            <a:r>
              <a:rPr lang="en-US" sz="2800" dirty="0">
                <a:cs typeface="Calibri" panose="020F0502020204030204" pitchFamily="34" charset="0"/>
              </a:rPr>
              <a:t>Share successful strategies broadly within and across </a:t>
            </a:r>
            <a:r>
              <a:rPr lang="en-US" sz="2800" dirty="0" smtClean="0">
                <a:cs typeface="Calibri" panose="020F0502020204030204" pitchFamily="34" charset="0"/>
              </a:rPr>
              <a:t>facilities. </a:t>
            </a:r>
            <a:endParaRPr lang="en-US" sz="2800" dirty="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3608997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r>
              <a:rPr lang="en-US" dirty="0"/>
              <a:t>	</a:t>
            </a:r>
          </a:p>
        </p:txBody>
      </p:sp>
      <p:sp>
        <p:nvSpPr>
          <p:cNvPr id="3" name="Content Placeholder 2"/>
          <p:cNvSpPr>
            <a:spLocks noGrp="1"/>
          </p:cNvSpPr>
          <p:nvPr>
            <p:ph idx="1"/>
          </p:nvPr>
        </p:nvSpPr>
        <p:spPr>
          <a:xfrm>
            <a:off x="676275" y="1914525"/>
            <a:ext cx="7772400" cy="3867150"/>
          </a:xfrm>
        </p:spPr>
        <p:txBody>
          <a:bodyPr/>
          <a:lstStyle/>
          <a:p>
            <a:pPr>
              <a:buSzPct val="80000"/>
              <a:buFont typeface="Wingdings" charset="2"/>
              <a:buChar char="§"/>
            </a:pPr>
            <a:r>
              <a:rPr lang="en-US" sz="2800" dirty="0" smtClean="0"/>
              <a:t>DPH will be distributing key materials in early 2018 to assist all facilities with this work. </a:t>
            </a:r>
          </a:p>
          <a:p>
            <a:pPr lvl="1">
              <a:buSzPct val="80000"/>
              <a:buFont typeface="Wingdings" charset="2"/>
              <a:buChar char="§"/>
            </a:pPr>
            <a:r>
              <a:rPr lang="en-US" sz="2400" dirty="0" smtClean="0"/>
              <a:t>Activity </a:t>
            </a:r>
            <a:r>
              <a:rPr lang="en-US" sz="2400" dirty="0"/>
              <a:t>Modules</a:t>
            </a:r>
          </a:p>
          <a:p>
            <a:pPr lvl="1">
              <a:buSzPct val="80000"/>
              <a:buFont typeface="Wingdings" charset="2"/>
              <a:buChar char="§"/>
            </a:pPr>
            <a:r>
              <a:rPr lang="en-US" sz="2400" dirty="0"/>
              <a:t>Workshop Content</a:t>
            </a:r>
          </a:p>
          <a:p>
            <a:pPr lvl="1">
              <a:buSzPct val="80000"/>
              <a:buFont typeface="Wingdings" charset="2"/>
              <a:buChar char="§"/>
            </a:pPr>
            <a:r>
              <a:rPr lang="en-US" sz="2400" dirty="0"/>
              <a:t>Webinars</a:t>
            </a:r>
          </a:p>
          <a:p>
            <a:pPr marL="457200" lvl="1" indent="0">
              <a:buSzPct val="80000"/>
              <a:buNone/>
            </a:pPr>
            <a:endParaRPr lang="en-US" sz="24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36</a:t>
            </a:fld>
            <a:endParaRPr lang="en-US" altLang="en-US">
              <a:solidFill>
                <a:srgbClr val="000000"/>
              </a:solidFill>
            </a:endParaRPr>
          </a:p>
        </p:txBody>
      </p:sp>
    </p:spTree>
    <p:extLst>
      <p:ext uri="{BB962C8B-B14F-4D97-AF65-F5344CB8AC3E}">
        <p14:creationId xmlns:p14="http://schemas.microsoft.com/office/powerpoint/2010/main" val="2089680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Today</a:t>
            </a:r>
          </a:p>
        </p:txBody>
      </p:sp>
      <p:sp>
        <p:nvSpPr>
          <p:cNvPr id="3" name="Content Placeholder 2"/>
          <p:cNvSpPr>
            <a:spLocks noGrp="1"/>
          </p:cNvSpPr>
          <p:nvPr>
            <p:ph idx="1"/>
          </p:nvPr>
        </p:nvSpPr>
        <p:spPr/>
        <p:txBody>
          <a:bodyPr/>
          <a:lstStyle/>
          <a:p>
            <a:pPr>
              <a:buSzPct val="80000"/>
              <a:buFont typeface="Wingdings" charset="2"/>
              <a:buChar char="§"/>
            </a:pPr>
            <a:r>
              <a:rPr lang="en-US" sz="2800" dirty="0" smtClean="0"/>
              <a:t>Overview of the process and findings of the Initiative. </a:t>
            </a:r>
          </a:p>
          <a:p>
            <a:pPr>
              <a:buSzPct val="80000"/>
              <a:buFont typeface="Wingdings" charset="2"/>
              <a:buChar char="§"/>
            </a:pPr>
            <a:r>
              <a:rPr lang="en-US" sz="2800" dirty="0" smtClean="0"/>
              <a:t>Review of innovative </a:t>
            </a:r>
            <a:r>
              <a:rPr lang="en-US" sz="2800" dirty="0"/>
              <a:t>strategies to increase </a:t>
            </a:r>
            <a:r>
              <a:rPr lang="en-US" sz="2800" dirty="0" smtClean="0"/>
              <a:t>engagement of Resident and Family Councils.</a:t>
            </a:r>
            <a:endParaRPr lang="en-US" sz="2800" dirty="0"/>
          </a:p>
          <a:p>
            <a:pPr>
              <a:buSzPct val="80000"/>
              <a:buFont typeface="Wingdings" charset="2"/>
              <a:buChar char="§"/>
            </a:pPr>
            <a:r>
              <a:rPr lang="en-US" sz="2800" dirty="0" smtClean="0"/>
              <a:t>Guidance on the use of tools to </a:t>
            </a:r>
            <a:r>
              <a:rPr lang="en-US" sz="2800" dirty="0"/>
              <a:t>support </a:t>
            </a:r>
            <a:r>
              <a:rPr lang="en-US" sz="2800" dirty="0" smtClean="0"/>
              <a:t>the engagement of residents and families in nursing home facilities. </a:t>
            </a:r>
            <a:endParaRPr lang="en-US" sz="28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198787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dirty="0"/>
              <a:t>Initiative Aim</a:t>
            </a:r>
          </a:p>
        </p:txBody>
      </p:sp>
      <p:sp>
        <p:nvSpPr>
          <p:cNvPr id="3" name="Content Placeholder 2"/>
          <p:cNvSpPr>
            <a:spLocks noGrp="1"/>
          </p:cNvSpPr>
          <p:nvPr>
            <p:ph idx="1"/>
          </p:nvPr>
        </p:nvSpPr>
        <p:spPr>
          <a:xfrm>
            <a:off x="705590" y="1981200"/>
            <a:ext cx="7726206" cy="3867150"/>
          </a:xfrm>
        </p:spPr>
        <p:txBody>
          <a:bodyPr/>
          <a:lstStyle/>
          <a:p>
            <a:pPr>
              <a:buSzPct val="80000"/>
              <a:buFont typeface="Wingdings" charset="2"/>
              <a:buChar char="§"/>
            </a:pPr>
            <a:r>
              <a:rPr lang="en-US" sz="2800" dirty="0"/>
              <a:t>Increase the engagement of residents and families in Massachusetts nursing homes to:</a:t>
            </a:r>
          </a:p>
          <a:p>
            <a:pPr lvl="1">
              <a:buSzPct val="80000"/>
              <a:buFont typeface="Wingdings" charset="2"/>
              <a:buChar char="§"/>
            </a:pPr>
            <a:r>
              <a:rPr lang="en-US" sz="2400" dirty="0"/>
              <a:t>create an environment that is responsive to resident needs and preferences; and</a:t>
            </a:r>
          </a:p>
          <a:p>
            <a:pPr lvl="1">
              <a:buSzPct val="80000"/>
              <a:buFont typeface="Wingdings" charset="2"/>
              <a:buChar char="§"/>
            </a:pPr>
            <a:r>
              <a:rPr lang="en-US" sz="2400" dirty="0"/>
              <a:t>build a sustainable partnership between residents, families, staff, and facility leadership.</a:t>
            </a:r>
          </a:p>
          <a:p>
            <a:pPr>
              <a:buSzPct val="80000"/>
              <a:buFont typeface="Wingdings" charset="2"/>
              <a:buChar char="§"/>
            </a:pPr>
            <a:r>
              <a:rPr lang="en-US" sz="2800" dirty="0"/>
              <a:t>Improve the quality of residential life and </a:t>
            </a:r>
            <a:r>
              <a:rPr lang="en-US" sz="2800" dirty="0" smtClean="0"/>
              <a:t>  person-centered </a:t>
            </a:r>
            <a:r>
              <a:rPr lang="en-US" sz="2800" dirty="0"/>
              <a:t>care.</a:t>
            </a:r>
          </a:p>
          <a:p>
            <a:endParaRPr lang="en-US" sz="2800" dirty="0"/>
          </a:p>
          <a:p>
            <a:pPr marL="914400" lvl="2" indent="0">
              <a:buNone/>
            </a:pPr>
            <a:endParaRPr lang="en-US" sz="2000" dirty="0"/>
          </a:p>
        </p:txBody>
      </p:sp>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162071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Plan of Action</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7632453"/>
              </p:ext>
            </p:extLst>
          </p:nvPr>
        </p:nvGraphicFramePr>
        <p:xfrm>
          <a:off x="685800" y="1981200"/>
          <a:ext cx="7772400" cy="386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FE48485F-393D-4BF6-90D2-052AB1DD6BD0}"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2746539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6400"/>
            <a:ext cx="7772400" cy="1143000"/>
          </a:xfrm>
        </p:spPr>
        <p:txBody>
          <a:bodyPr/>
          <a:lstStyle/>
          <a:p>
            <a:r>
              <a:rPr lang="en-US" sz="3600" b="1" dirty="0"/>
              <a:t> Supporting Learning &amp; Improvement through Content and Action</a:t>
            </a:r>
          </a:p>
        </p:txBody>
      </p:sp>
      <p:graphicFrame>
        <p:nvGraphicFramePr>
          <p:cNvPr id="3" name="Diagram 2"/>
          <p:cNvGraphicFramePr/>
          <p:nvPr>
            <p:extLst>
              <p:ext uri="{D42A27DB-BD31-4B8C-83A1-F6EECF244321}">
                <p14:modId xmlns:p14="http://schemas.microsoft.com/office/powerpoint/2010/main" val="2968662028"/>
              </p:ext>
            </p:extLst>
          </p:nvPr>
        </p:nvGraphicFramePr>
        <p:xfrm>
          <a:off x="495300" y="3251200"/>
          <a:ext cx="8051800" cy="299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5300" y="1917700"/>
            <a:ext cx="6870700" cy="1384995"/>
          </a:xfrm>
          <a:prstGeom prst="rect">
            <a:avLst/>
          </a:prstGeom>
          <a:noFill/>
        </p:spPr>
        <p:txBody>
          <a:bodyPr wrap="square" rtlCol="0">
            <a:spAutoFit/>
          </a:bodyPr>
          <a:lstStyle/>
          <a:p>
            <a:pPr marL="457200" indent="-457200">
              <a:buFont typeface="Arial"/>
              <a:buChar char="•"/>
            </a:pPr>
            <a:r>
              <a:rPr lang="en-US" sz="2800" b="1" dirty="0" smtClean="0"/>
              <a:t>51</a:t>
            </a:r>
            <a:r>
              <a:rPr lang="en-US" sz="2800" dirty="0" smtClean="0"/>
              <a:t> total participating facilities at the start </a:t>
            </a:r>
          </a:p>
          <a:p>
            <a:pPr marL="457200" indent="-457200">
              <a:buFont typeface="Arial"/>
              <a:buChar char="•"/>
            </a:pPr>
            <a:r>
              <a:rPr lang="en-US" sz="2800" b="1" dirty="0" smtClean="0"/>
              <a:t>45</a:t>
            </a:r>
            <a:r>
              <a:rPr lang="en-US" sz="2800" dirty="0" smtClean="0"/>
              <a:t> total participating facilities at the completion of the Initiative </a:t>
            </a:r>
            <a:endParaRPr lang="en-US" dirty="0"/>
          </a:p>
        </p:txBody>
      </p:sp>
      <p:sp>
        <p:nvSpPr>
          <p:cNvPr id="4" name="Slide Number Placeholder 3"/>
          <p:cNvSpPr>
            <a:spLocks noGrp="1"/>
          </p:cNvSpPr>
          <p:nvPr>
            <p:ph type="sldNum" sz="quarter" idx="12"/>
          </p:nvPr>
        </p:nvSpPr>
        <p:spPr/>
        <p:txBody>
          <a:bodyPr/>
          <a:lstStyle/>
          <a:p>
            <a:fld id="{554FD628-CD8E-4D3F-85E4-0962972B847A}" type="slidenum">
              <a:rPr lang="en-US" altLang="en-US" smtClean="0">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151797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Activities </a:t>
            </a:r>
          </a:p>
        </p:txBody>
      </p:sp>
      <p:sp>
        <p:nvSpPr>
          <p:cNvPr id="3" name="Content Placeholder 2"/>
          <p:cNvSpPr>
            <a:spLocks noGrp="1"/>
          </p:cNvSpPr>
          <p:nvPr>
            <p:ph idx="1"/>
          </p:nvPr>
        </p:nvSpPr>
        <p:spPr>
          <a:xfrm>
            <a:off x="1117600" y="1816100"/>
            <a:ext cx="7759700" cy="3867150"/>
          </a:xfrm>
        </p:spPr>
        <p:txBody>
          <a:bodyPr/>
          <a:lstStyle/>
          <a:p>
            <a:pPr>
              <a:buFont typeface="Wingdings" charset="2"/>
              <a:buChar char="§"/>
            </a:pPr>
            <a:r>
              <a:rPr lang="en-US" sz="2400" dirty="0"/>
              <a:t>Recruited 51 skilled nursing facilities</a:t>
            </a:r>
          </a:p>
          <a:p>
            <a:pPr>
              <a:buFont typeface="Wingdings" charset="2"/>
              <a:buChar char="§"/>
            </a:pPr>
            <a:r>
              <a:rPr lang="en-US" sz="2400" dirty="0"/>
              <a:t>Asked participants to create teams with residents/families</a:t>
            </a:r>
          </a:p>
          <a:p>
            <a:pPr>
              <a:buFont typeface="Wingdings" charset="2"/>
              <a:buChar char="§"/>
            </a:pPr>
            <a:r>
              <a:rPr lang="en-US" sz="2400" dirty="0"/>
              <a:t>Met with Ombudsman Program Directors Group</a:t>
            </a:r>
          </a:p>
          <a:p>
            <a:pPr>
              <a:buFont typeface="Wingdings" charset="2"/>
              <a:buChar char="§"/>
            </a:pPr>
            <a:r>
              <a:rPr lang="en-US" sz="2400" dirty="0"/>
              <a:t>Conferred with  partners at Massachusetts Senior Care Association &amp; Culture Change Coalition</a:t>
            </a:r>
          </a:p>
          <a:p>
            <a:pPr>
              <a:buFont typeface="Wingdings" charset="2"/>
              <a:buChar char="§"/>
            </a:pPr>
            <a:r>
              <a:rPr lang="en-US" sz="2400" dirty="0"/>
              <a:t>Met with Advisory Council</a:t>
            </a:r>
          </a:p>
          <a:p>
            <a:pPr>
              <a:buFont typeface="Wingdings" charset="2"/>
              <a:buChar char="§"/>
            </a:pPr>
            <a:r>
              <a:rPr lang="en-US" sz="2400" dirty="0"/>
              <a:t>Found Resident/Family Council “Guides” &amp; other resources</a:t>
            </a:r>
          </a:p>
          <a:p>
            <a:pPr>
              <a:buFont typeface="Wingdings" charset="2"/>
              <a:buChar char="§"/>
            </a:pPr>
            <a:r>
              <a:rPr lang="en-US" sz="2400" dirty="0"/>
              <a:t>Fielded an online survey to assess current practice</a:t>
            </a:r>
          </a:p>
          <a:p>
            <a:pPr>
              <a:buFont typeface="Wingdings" charset="2"/>
              <a:buChar char="§"/>
            </a:pPr>
            <a:r>
              <a:rPr lang="en-US" sz="2400" dirty="0"/>
              <a:t>Began site visits and </a:t>
            </a:r>
            <a:r>
              <a:rPr lang="en-US" sz="2400" dirty="0" smtClean="0"/>
              <a:t>conversations with residents &amp;  family members</a:t>
            </a:r>
            <a:endParaRPr lang="en-US" sz="2400" dirty="0"/>
          </a:p>
        </p:txBody>
      </p:sp>
      <p:sp>
        <p:nvSpPr>
          <p:cNvPr id="4" name="Down Arrow 3"/>
          <p:cNvSpPr/>
          <p:nvPr/>
        </p:nvSpPr>
        <p:spPr bwMode="auto">
          <a:xfrm>
            <a:off x="635000" y="1904999"/>
            <a:ext cx="484632" cy="4406901"/>
          </a:xfrm>
          <a:prstGeom prst="downArrow">
            <a:avLst>
              <a:gd name="adj1" fmla="val 86688"/>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Slide Number Placeholder 4"/>
          <p:cNvSpPr>
            <a:spLocks noGrp="1"/>
          </p:cNvSpPr>
          <p:nvPr>
            <p:ph type="sldNum" sz="quarter" idx="12"/>
          </p:nvPr>
        </p:nvSpPr>
        <p:spPr/>
        <p:txBody>
          <a:bodyPr/>
          <a:lstStyle/>
          <a:p>
            <a:fld id="{FE48485F-393D-4BF6-90D2-052AB1DD6BD0}" type="slidenum">
              <a:rPr lang="en-US" altLang="en-US" smtClean="0">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168132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Different Paths for </a:t>
            </a:r>
            <a:br>
              <a:rPr lang="en-US" dirty="0"/>
            </a:br>
            <a:r>
              <a:rPr lang="en-US" dirty="0"/>
              <a:t>Resident and Family Council</a:t>
            </a:r>
          </a:p>
        </p:txBody>
      </p:sp>
      <p:sp>
        <p:nvSpPr>
          <p:cNvPr id="3" name="Content Placeholder 2"/>
          <p:cNvSpPr>
            <a:spLocks noGrp="1"/>
          </p:cNvSpPr>
          <p:nvPr>
            <p:ph idx="1"/>
          </p:nvPr>
        </p:nvSpPr>
        <p:spPr/>
        <p:txBody>
          <a:bodyPr/>
          <a:lstStyle/>
          <a:p>
            <a:pPr marL="0" indent="0">
              <a:buNone/>
            </a:pPr>
            <a:r>
              <a:rPr lang="en-US" dirty="0"/>
              <a:t> </a:t>
            </a:r>
          </a:p>
          <a:p>
            <a:endParaRPr lang="en-US" dirty="0"/>
          </a:p>
        </p:txBody>
      </p:sp>
      <p:pic>
        <p:nvPicPr>
          <p:cNvPr id="5" name="Picture 4" descr="Screen Shot 2017-12-04 at 5.3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691"/>
            <a:ext cx="9144000" cy="4863409"/>
          </a:xfrm>
          <a:prstGeom prst="rect">
            <a:avLst/>
          </a:prstGeom>
        </p:spPr>
      </p:pic>
      <p:sp>
        <p:nvSpPr>
          <p:cNvPr id="4" name="Slide Number Placeholder 3"/>
          <p:cNvSpPr>
            <a:spLocks noGrp="1"/>
          </p:cNvSpPr>
          <p:nvPr>
            <p:ph type="sldNum" sz="quarter" idx="12"/>
          </p:nvPr>
        </p:nvSpPr>
        <p:spPr/>
        <p:txBody>
          <a:bodyPr/>
          <a:lstStyle/>
          <a:p>
            <a:fld id="{FE48485F-393D-4BF6-90D2-052AB1DD6BD0}" type="slidenum">
              <a:rPr lang="en-US" altLang="en-US" smtClean="0">
                <a:solidFill>
                  <a:srgbClr val="000000"/>
                </a:solidFill>
              </a:rPr>
              <a:pPr/>
              <a:t>9</a:t>
            </a:fld>
            <a:endParaRPr lang="en-US" altLang="en-US">
              <a:solidFill>
                <a:srgbClr val="000000"/>
              </a:solidFill>
            </a:endParaRPr>
          </a:p>
        </p:txBody>
      </p:sp>
    </p:spTree>
    <p:extLst>
      <p:ext uri="{BB962C8B-B14F-4D97-AF65-F5344CB8AC3E}">
        <p14:creationId xmlns:p14="http://schemas.microsoft.com/office/powerpoint/2010/main" val="19187179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aximizing Engagement Through Appreciation  Kate Waldo, CTRS, ACC National Director of Recreation and Guest Service&quot;/&gt;&lt;property id=&quot;20307&quot; value=&quot;256&quot;/&gt;&lt;/object&gt;&lt;object type=&quot;3&quot; unique_id=&quot;10026&quot;&gt;&lt;property id=&quot;20148&quot; value=&quot;5&quot;/&gt;&lt;property id=&quot;20300&quot; value=&quot;Slide 2 - &amp;quot;Objectives&amp;quot;&quot;/&gt;&lt;property id=&quot;20307&quot; value=&quot;257&quot;/&gt;&lt;/object&gt;&lt;object type=&quot;3&quot; unique_id=&quot;10047&quot;&gt;&lt;property id=&quot;20148&quot; value=&quot;5&quot;/&gt;&lt;property id=&quot;20300&quot; value=&quot;Slide 4 - &amp;quot;Elements of Engagement Process&amp;quot;&quot;/&gt;&lt;property id=&quot;20307&quot; value=&quot;258&quot;/&gt;&lt;/object&gt;&lt;object type=&quot;3&quot; unique_id=&quot;10073&quot;&gt;&lt;property id=&quot;20148&quot; value=&quot;5&quot;/&gt;&lt;property id=&quot;20300&quot; value=&quot;Slide 9 - &amp;quot;Hearing Concerns and Preferences&amp;quot;&quot;/&gt;&lt;property id=&quot;20307&quot; value=&quot;259&quot;/&gt;&lt;/object&gt;&lt;object type=&quot;3&quot; unique_id=&quot;10122&quot;&gt;&lt;property id=&quot;20148&quot; value=&quot;5&quot;/&gt;&lt;property id=&quot;20300&quot; value=&quot;Slide 5 - &amp;quot;Engaging Others in Improvement&amp;quot;&quot;/&gt;&lt;property id=&quot;20307&quot; value=&quot;261&quot;/&gt;&lt;/object&gt;&lt;object type=&quot;3&quot; unique_id=&quot;10123&quot;&gt;&lt;property id=&quot;20148&quot; value=&quot;5&quot;/&gt;&lt;property id=&quot;20300&quot; value=&quot;Slide 7 - &amp;quot;We can only move in the direction of what we can imagine.  ~Bliss Brown&amp;quot;&quot;/&gt;&lt;property id=&quot;20307&quot; value=&quot;260&quot;/&gt;&lt;/object&gt;&lt;object type=&quot;3&quot; unique_id=&quot;10156&quot;&gt;&lt;property id=&quot;20148&quot; value=&quot;5&quot;/&gt;&lt;property id=&quot;20300&quot; value=&quot;Slide 8 - &amp;quot;Think of a time when Residents or a Resident worked with staff or a staff member to create a positive change.&amp;quot;&quot;/&gt;&lt;property id=&quot;20307&quot; value=&quot;263&quot;/&gt;&lt;/object&gt;&lt;object type=&quot;3&quot; unique_id=&quot;10202&quot;&gt;&lt;property id=&quot;20148&quot; value=&quot;5&quot;/&gt;&lt;property id=&quot;20300&quot; value=&quot;Slide 6 - &amp;quot;What is Appreciation?&amp;quot;&quot;/&gt;&lt;property id=&quot;20307&quot; value=&quot;264&quot;/&gt;&lt;/object&gt;&lt;object type=&quot;3&quot; unique_id=&quot;10289&quot;&gt;&lt;property id=&quot;20148&quot; value=&quot;5&quot;/&gt;&lt;property id=&quot;20300&quot; value=&quot;Slide 10 - &amp;quot;Active Listening &amp;quot;&quot;/&gt;&lt;property id=&quot;20307&quot; value=&quot;267&quot;/&gt;&lt;/object&gt;&lt;object type=&quot;3&quot; unique_id=&quot;10343&quot;&gt;&lt;property id=&quot;20148&quot; value=&quot;5&quot;/&gt;&lt;property id=&quot;20300&quot; value=&quot;Slide 11 - &amp;quot;Skills of Active Listening Defined&amp;quot;&quot;/&gt;&lt;property id=&quot;20307&quot; value=&quot;268&quot;/&gt;&lt;/object&gt;&lt;object type=&quot;3&quot; unique_id=&quot;10456&quot;&gt;&lt;property id=&quot;20148&quot; value=&quot;5&quot;/&gt;&lt;property id=&quot;20300&quot; value=&quot;Slide 12 - &amp;quot;Listening Deeply to Understand &amp;quot;&quot;/&gt;&lt;property id=&quot;20307&quot; value=&quot;270&quot;/&gt;&lt;/object&gt;&lt;object type=&quot;3&quot; unique_id=&quot;10968&quot;&gt;&lt;property id=&quot;20148&quot; value=&quot;5&quot;/&gt;&lt;property id=&quot;20300&quot; value=&quot;Slide 3 - &amp;quot;The Story of Madame President&amp;quot;&quot;/&gt;&lt;property id=&quot;20307&quot; value=&quot;274&quot;/&gt;&lt;/object&gt;&lt;object type=&quot;3&quot; unique_id=&quot;12550&quot;&gt;&lt;property id=&quot;20148&quot; value=&quot;5&quot;/&gt;&lt;property id=&quot;20300&quot; value=&quot;Slide 13&quot;/&gt;&lt;property id=&quot;20307&quot; value=&quot;27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alition-MAH powerpoint template">
  <a:themeElements>
    <a:clrScheme name="Blank Presentation 8">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 Vitality</Template>
  <TotalTime>6954</TotalTime>
  <Words>1661</Words>
  <Application>Microsoft Office PowerPoint</Application>
  <PresentationFormat>On-screen Show (4:3)</PresentationFormat>
  <Paragraphs>252</Paragraphs>
  <Slides>36</Slides>
  <Notes>36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Office Theme</vt:lpstr>
      <vt:lpstr>1_Coalition-MAH powerpoint template</vt:lpstr>
      <vt:lpstr>Document</vt:lpstr>
      <vt:lpstr>   Strengthening Resident and Family Councils Initiative  December 21, 2017 Stakeholder Presentation </vt:lpstr>
      <vt:lpstr>Project Team </vt:lpstr>
      <vt:lpstr>Our Guests Today</vt:lpstr>
      <vt:lpstr>Goals for Today</vt:lpstr>
      <vt:lpstr>Initiative Aim</vt:lpstr>
      <vt:lpstr>Plan of Action</vt:lpstr>
      <vt:lpstr> Supporting Learning &amp; Improvement through Content and Action</vt:lpstr>
      <vt:lpstr>Early Activities </vt:lpstr>
      <vt:lpstr>Two Different Paths for  Resident and Family Council</vt:lpstr>
      <vt:lpstr>An Emerging Perspective on  Resident Engagement</vt:lpstr>
      <vt:lpstr>PowerPoint Presentation</vt:lpstr>
      <vt:lpstr>Working Hypothesis</vt:lpstr>
      <vt:lpstr>Content Development</vt:lpstr>
      <vt:lpstr>Learning Approach</vt:lpstr>
      <vt:lpstr>Learning In Relationship to Create Meaningful Conversations in Resident and Family Councils</vt:lpstr>
      <vt:lpstr>Resident Council Changes Tested: Hospitality and Meeting Design</vt:lpstr>
      <vt:lpstr>Resident Engagement Outside of the Council: Changes Tested</vt:lpstr>
      <vt:lpstr>First Activity: Gratitude and Discovery</vt:lpstr>
      <vt:lpstr>Gratitude and Discovery Questions</vt:lpstr>
      <vt:lpstr>Gratitude and Discovery Activity Results</vt:lpstr>
      <vt:lpstr>Gratitude and Discovery  Gets to the Heart of What Matters</vt:lpstr>
      <vt:lpstr>Resident Engagement  Creates Meaning at Woodbriar</vt:lpstr>
      <vt:lpstr>Moving from Gratitude and Discovery to Action </vt:lpstr>
      <vt:lpstr>Shaking Things Up at Wingate Norton</vt:lpstr>
      <vt:lpstr>Resident Council Results:  Positive Impact on Individuals &amp; Community</vt:lpstr>
      <vt:lpstr>Resident Council Results: Involvement &amp; Leadership </vt:lpstr>
      <vt:lpstr>Moving Toward  Person-Centered Care</vt:lpstr>
      <vt:lpstr>Measure for Improvement:  Voice of the Resident</vt:lpstr>
      <vt:lpstr>Resident Council Recommendations</vt:lpstr>
      <vt:lpstr>A Different Road for  Family Council and Engagement</vt:lpstr>
      <vt:lpstr>Family Council: Engagement</vt:lpstr>
      <vt:lpstr>Family Council: Experience</vt:lpstr>
      <vt:lpstr>Family Council: Challenges</vt:lpstr>
      <vt:lpstr>Family Council:  Recommendations</vt:lpstr>
      <vt:lpstr>Family Engagement: Recommendations</vt:lpstr>
      <vt:lpstr>Next Steps  </vt:lpstr>
    </vt:vector>
  </TitlesOfParts>
  <Company>Genesis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Waldo, Kathryn (Kate)</dc:creator>
  <cp:lastModifiedBy>Paula Griswold</cp:lastModifiedBy>
  <cp:revision>360</cp:revision>
  <cp:lastPrinted>2017-12-19T21:05:49Z</cp:lastPrinted>
  <dcterms:created xsi:type="dcterms:W3CDTF">2017-09-06T13:16:05Z</dcterms:created>
  <dcterms:modified xsi:type="dcterms:W3CDTF">2018-01-10T16:12:00Z</dcterms:modified>
</cp:coreProperties>
</file>