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87" r:id="rId2"/>
  </p:sldMasterIdLst>
  <p:notesMasterIdLst>
    <p:notesMasterId r:id="rId15"/>
  </p:notesMasterIdLst>
  <p:sldIdLst>
    <p:sldId id="337" r:id="rId3"/>
    <p:sldId id="338" r:id="rId4"/>
    <p:sldId id="340" r:id="rId5"/>
    <p:sldId id="342" r:id="rId6"/>
    <p:sldId id="343" r:id="rId7"/>
    <p:sldId id="344" r:id="rId8"/>
    <p:sldId id="345" r:id="rId9"/>
    <p:sldId id="346" r:id="rId10"/>
    <p:sldId id="347" r:id="rId11"/>
    <p:sldId id="348" r:id="rId12"/>
    <p:sldId id="349" r:id="rId13"/>
    <p:sldId id="351" r:id="rId14"/>
  </p:sldIdLst>
  <p:sldSz cx="9144000" cy="6858000" type="screen4x3"/>
  <p:notesSz cx="7010400" cy="92964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Polanowic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6940" autoAdjust="0"/>
    <p:restoredTop sz="90698" autoAdjust="0"/>
  </p:normalViewPr>
  <p:slideViewPr>
    <p:cSldViewPr>
      <p:cViewPr>
        <p:scale>
          <a:sx n="99" d="100"/>
          <a:sy n="99" d="100"/>
        </p:scale>
        <p:origin x="-10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notesMaster" Target="notesMasters/notesMaster1.xml"/>
  <Relationship Id="rId16" Type="http://schemas.openxmlformats.org/officeDocument/2006/relationships/commentAuthors" Target="commentAuthors.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Master" Target="slideMasters/slideMaster2.xml"/>
  <Relationship Id="rId20"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xml version="1.0" encoding="UTF-8"?>

<Relationships xmlns="http://schemas.openxmlformats.org/package/2006/relationships">
  <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hape 2"/>
          <p:cNvSpPr txBox="1">
            <a:spLocks noGrp="1"/>
          </p:cNvSpPr>
          <p:nvPr>
            <p:ph type="hdr" idx="2"/>
          </p:nvPr>
        </p:nvSpPr>
        <p:spPr bwMode="auto">
          <a:xfrm>
            <a:off x="0" y="0"/>
            <a:ext cx="3037840" cy="464820"/>
          </a:xfrm>
          <a:prstGeom prst="rect">
            <a:avLst/>
          </a:prstGeom>
          <a:noFill/>
          <a:ln w="9525">
            <a:noFill/>
            <a:miter lim="800000"/>
            <a:headEnd/>
            <a:tailEnd/>
          </a:ln>
        </p:spPr>
        <p:txBody>
          <a:bodyPr vert="horz" wrap="square" lIns="93162" tIns="93162" rIns="93162" bIns="93162" numCol="1" anchor="t" anchorCtr="0" compatLnSpc="1">
            <a:prstTxWarp prst="textNoShape">
              <a:avLst/>
            </a:prstTxWarp>
          </a:bodyPr>
          <a:lstStyle>
            <a:lvl1pPr>
              <a:defRPr sz="1200"/>
            </a:lvl1pPr>
          </a:lstStyle>
          <a:p>
            <a:endParaRPr lang="en-US"/>
          </a:p>
        </p:txBody>
      </p:sp>
      <p:sp>
        <p:nvSpPr>
          <p:cNvPr id="10243" name="Shape 3"/>
          <p:cNvSpPr txBox="1">
            <a:spLocks noGrp="1"/>
          </p:cNvSpPr>
          <p:nvPr/>
        </p:nvSpPr>
        <p:spPr bwMode="auto">
          <a:xfrm>
            <a:off x="3970938" y="0"/>
            <a:ext cx="3037840" cy="464820"/>
          </a:xfrm>
          <a:prstGeom prst="rect">
            <a:avLst/>
          </a:prstGeom>
          <a:noFill/>
          <a:ln w="9525">
            <a:noFill/>
            <a:miter lim="800000"/>
            <a:headEnd/>
            <a:tailEnd/>
          </a:ln>
        </p:spPr>
        <p:txBody>
          <a:bodyPr lIns="93162" tIns="93162" rIns="93162" bIns="93162"/>
          <a:lstStyle/>
          <a:p>
            <a:pPr algn="r"/>
            <a:endParaRPr lang="en-US" sz="1200"/>
          </a:p>
        </p:txBody>
      </p:sp>
      <p:sp>
        <p:nvSpPr>
          <p:cNvPr id="10244" name="Shape 4"/>
          <p:cNvSpPr>
            <a:spLocks noGrp="1" noRot="1" noChangeAspect="1"/>
          </p:cNvSpPr>
          <p:nvPr>
            <p:ph type="sldImg" idx="3"/>
          </p:nvPr>
        </p:nvSpPr>
        <p:spPr bwMode="auto">
          <a:xfrm>
            <a:off x="1181100" y="696913"/>
            <a:ext cx="4648200" cy="348615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0" y="4415790"/>
            <a:ext cx="5608320" cy="4183380"/>
          </a:xfrm>
          <a:prstGeom prst="rect">
            <a:avLst/>
          </a:prstGeom>
          <a:noFill/>
          <a:ln>
            <a:noFill/>
          </a:ln>
        </p:spPr>
        <p:txBody>
          <a:bodyPr lIns="93162" tIns="93162" rIns="93162" bIns="93162"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0246" name="Shape 6"/>
          <p:cNvSpPr txBox="1">
            <a:spLocks noGrp="1"/>
          </p:cNvSpPr>
          <p:nvPr/>
        </p:nvSpPr>
        <p:spPr bwMode="auto">
          <a:xfrm>
            <a:off x="0" y="8829967"/>
            <a:ext cx="3037840" cy="464820"/>
          </a:xfrm>
          <a:prstGeom prst="rect">
            <a:avLst/>
          </a:prstGeom>
          <a:noFill/>
          <a:ln w="9525">
            <a:noFill/>
            <a:miter lim="800000"/>
            <a:headEnd/>
            <a:tailEnd/>
          </a:ln>
        </p:spPr>
        <p:txBody>
          <a:bodyPr lIns="93162" tIns="93162" rIns="93162" bIns="93162" anchor="b"/>
          <a:lstStyle/>
          <a:p>
            <a:endParaRPr lang="en-US" sz="1200"/>
          </a:p>
        </p:txBody>
      </p:sp>
      <p:sp>
        <p:nvSpPr>
          <p:cNvPr id="10247" name="Shape 7"/>
          <p:cNvSpPr txBox="1">
            <a:spLocks noGrp="1"/>
          </p:cNvSpPr>
          <p:nvPr/>
        </p:nvSpPr>
        <p:spPr bwMode="auto">
          <a:xfrm>
            <a:off x="3970938" y="8829967"/>
            <a:ext cx="3037840" cy="464820"/>
          </a:xfrm>
          <a:prstGeom prst="rect">
            <a:avLst/>
          </a:prstGeom>
          <a:noFill/>
          <a:ln w="9525">
            <a:noFill/>
            <a:miter lim="800000"/>
            <a:headEnd/>
            <a:tailEnd/>
          </a:ln>
        </p:spPr>
        <p:txBody>
          <a:bodyPr lIns="93162" tIns="93162" rIns="93162" bIns="93162" anchor="b"/>
          <a:lstStyle/>
          <a:p>
            <a:pPr algn="r"/>
            <a:endParaRPr lang="en-US" sz="1200"/>
          </a:p>
        </p:txBody>
      </p:sp>
    </p:spTree>
    <p:extLst>
      <p:ext uri="{BB962C8B-B14F-4D97-AF65-F5344CB8AC3E}">
        <p14:creationId xmlns:p14="http://schemas.microsoft.com/office/powerpoint/2010/main" val="1573185451"/>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9" y="8829675"/>
            <a:ext cx="3038475" cy="465138"/>
          </a:xfrm>
          <a:prstGeom prst="rect">
            <a:avLst/>
          </a:prstGeom>
          <a:ln/>
        </p:spPr>
        <p:txBody>
          <a:bodyPr lIns="91435" tIns="45717" rIns="91435" bIns="45717"/>
          <a:lstStyle/>
          <a:p>
            <a:fld id="{C32142A1-88BA-43C3-B818-C689119F129A}" type="slidenum">
              <a:rPr lang="en-US" altLang="en-US">
                <a:solidFill>
                  <a:prstClr val="black"/>
                </a:solidFill>
              </a:rPr>
              <a:pPr/>
              <a:t>1</a:t>
            </a:fld>
            <a:endParaRPr lang="en-US" altLang="en-US">
              <a:solidFill>
                <a:prstClr val="black"/>
              </a:solidFill>
            </a:endParaRPr>
          </a:p>
        </p:txBody>
      </p:sp>
      <p:sp>
        <p:nvSpPr>
          <p:cNvPr id="3655682" name="Rectangle 2"/>
          <p:cNvSpPr>
            <a:spLocks noGrp="1" noRot="1" noChangeAspect="1" noChangeArrowheads="1" noTextEdit="1"/>
          </p:cNvSpPr>
          <p:nvPr>
            <p:ph type="sldImg"/>
          </p:nvPr>
        </p:nvSpPr>
        <p:spPr>
          <a:ln/>
        </p:spPr>
      </p:sp>
      <p:sp>
        <p:nvSpPr>
          <p:cNvPr id="3655683" name="Rectangle 3"/>
          <p:cNvSpPr>
            <a:spLocks noGrp="1" noChangeArrowheads="1"/>
          </p:cNvSpPr>
          <p:nvPr>
            <p:ph type="body" idx="1"/>
          </p:nvPr>
        </p:nvSpPr>
        <p:spPr/>
        <p:txBody>
          <a:bodyPr/>
          <a:lstStyle/>
          <a:p>
            <a:endParaRPr lang="en-US" dirty="0"/>
          </a:p>
          <a:p>
            <a:r>
              <a:rPr lang="en-US" dirty="0"/>
              <a:t/>
            </a:r>
            <a:br>
              <a:rPr lang="en-US" dirty="0"/>
            </a:br>
            <a:endParaRPr lang="en-US" dirty="0"/>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3.jpeg"/>
  <Relationship Id="rId3" Type="http://schemas.openxmlformats.org/officeDocument/2006/relationships/image" Target="../media/image4.png"/>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3.jpeg"/>
  <Relationship Id="rId3" Type="http://schemas.openxmlformats.org/officeDocument/2006/relationships/image" Target="../media/image4.png"/>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0" y="3124200"/>
            <a:ext cx="466725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smtClean="0"/>
              <a:t>Click to edit Master subtitle style</a:t>
            </a:r>
          </a:p>
          <a:p>
            <a:pPr lvl="1"/>
            <a:r>
              <a:rPr lang="en-US" noProof="0" smtClean="0"/>
              <a:t>Second level</a:t>
            </a:r>
          </a:p>
          <a:p>
            <a:pPr lvl="2"/>
            <a:r>
              <a:rPr lang="en-US" noProof="0" smtClean="0"/>
              <a:t>Third level</a:t>
            </a:r>
          </a:p>
        </p:txBody>
      </p:sp>
      <p:sp>
        <p:nvSpPr>
          <p:cNvPr id="3200006" name="Rectangle 6"/>
          <p:cNvSpPr>
            <a:spLocks noChangeArrowheads="1"/>
          </p:cNvSpPr>
          <p:nvPr userDrawn="1"/>
        </p:nvSpPr>
        <p:spPr bwMode="white">
          <a:xfrm>
            <a:off x="152400" y="11430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smtClean="0">
                <a:solidFill>
                  <a:srgbClr val="F8F8F8"/>
                </a:solidFill>
                <a:cs typeface="+mn-cs"/>
              </a:rPr>
              <a:t>Commonwealth of Massachusetts</a:t>
            </a:r>
            <a:br>
              <a:rPr lang="en-US" altLang="en-US" sz="2800" b="1" smtClean="0">
                <a:solidFill>
                  <a:srgbClr val="F8F8F8"/>
                </a:solidFill>
                <a:cs typeface="+mn-cs"/>
              </a:rPr>
            </a:br>
            <a:r>
              <a:rPr lang="en-US" altLang="en-US" sz="1900" b="1" smtClean="0">
                <a:solidFill>
                  <a:srgbClr val="F8F8F8"/>
                </a:solidFill>
                <a:cs typeface="+mn-cs"/>
              </a:rPr>
              <a:t>Executive Office of Health and Human Services</a:t>
            </a:r>
            <a:br>
              <a:rPr lang="en-US" altLang="en-US" sz="1900" b="1" smtClean="0">
                <a:solidFill>
                  <a:srgbClr val="F8F8F8"/>
                </a:solidFill>
                <a:cs typeface="+mn-cs"/>
              </a:rPr>
            </a:br>
            <a:r>
              <a:rPr lang="en-US" altLang="en-US" sz="1900" b="1" smtClean="0">
                <a:solidFill>
                  <a:srgbClr val="F8F8F8"/>
                </a:solidFill>
                <a:cs typeface="+mn-cs"/>
              </a:rPr>
              <a:t/>
            </a:r>
            <a:br>
              <a:rPr lang="en-US" altLang="en-US" sz="1900" b="1" smtClean="0">
                <a:solidFill>
                  <a:srgbClr val="F8F8F8"/>
                </a:solidFill>
                <a:cs typeface="+mn-cs"/>
              </a:rPr>
            </a:br>
            <a:endParaRPr lang="en-US" sz="2800" b="1" smtClean="0">
              <a:solidFill>
                <a:srgbClr val="F8F8F8"/>
              </a:solidFill>
              <a:cs typeface="+mn-cs"/>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0194457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52828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9538"/>
            <a:ext cx="5962650" cy="6291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17803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19200"/>
            <a:ext cx="4000500" cy="5181600"/>
          </a:xfrm>
        </p:spPr>
        <p:txBody>
          <a:bodyPr/>
          <a:lstStyle/>
          <a:p>
            <a:endParaRPr lang="en-US"/>
          </a:p>
        </p:txBody>
      </p:sp>
      <p:sp>
        <p:nvSpPr>
          <p:cNvPr id="4" name="Text Placeholder 3"/>
          <p:cNvSpPr>
            <a:spLocks noGrp="1"/>
          </p:cNvSpPr>
          <p:nvPr>
            <p:ph type="body"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4385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799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86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3868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53400" cy="5181600"/>
          </a:xfrm>
        </p:spPr>
        <p:txBody>
          <a:bodyPr/>
          <a:lstStyle/>
          <a:p>
            <a:endParaRPr lang="en-US"/>
          </a:p>
        </p:txBody>
      </p:sp>
    </p:spTree>
    <p:extLst>
      <p:ext uri="{BB962C8B-B14F-4D97-AF65-F5344CB8AC3E}">
        <p14:creationId xmlns:p14="http://schemas.microsoft.com/office/powerpoint/2010/main" val="28363024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0" y="3124200"/>
            <a:ext cx="4667250" cy="2139950"/>
          </a:xfrm>
        </p:spPr>
        <p:txBody>
          <a:bodyPr lIns="91440" tIns="45720" rIns="91440" bIns="45720"/>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smtClean="0"/>
              <a:t>Click to edit Master subtitle style</a:t>
            </a:r>
          </a:p>
          <a:p>
            <a:pPr lvl="1"/>
            <a:r>
              <a:rPr lang="en-US" noProof="0" smtClean="0"/>
              <a:t>Second level</a:t>
            </a:r>
          </a:p>
          <a:p>
            <a:pPr lvl="2"/>
            <a:r>
              <a:rPr lang="en-US" noProof="0" smtClean="0"/>
              <a:t>Third level</a:t>
            </a:r>
          </a:p>
        </p:txBody>
      </p:sp>
      <p:sp>
        <p:nvSpPr>
          <p:cNvPr id="3200006" name="Rectangle 6"/>
          <p:cNvSpPr>
            <a:spLocks noChangeArrowheads="1"/>
          </p:cNvSpPr>
          <p:nvPr userDrawn="1"/>
        </p:nvSpPr>
        <p:spPr bwMode="white">
          <a:xfrm>
            <a:off x="152400" y="11430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spcBef>
                <a:spcPct val="20000"/>
              </a:spcBef>
              <a:tabLst>
                <a:tab pos="915988" algn="l"/>
              </a:tabLst>
            </a:pPr>
            <a:r>
              <a:rPr lang="en-US" altLang="en-US" sz="2800" b="1" smtClean="0">
                <a:solidFill>
                  <a:srgbClr val="F8F8F8"/>
                </a:solidFill>
                <a:cs typeface="+mn-cs"/>
              </a:rPr>
              <a:t>Commonwealth of Massachusetts</a:t>
            </a:r>
            <a:br>
              <a:rPr lang="en-US" altLang="en-US" sz="2800" b="1" smtClean="0">
                <a:solidFill>
                  <a:srgbClr val="F8F8F8"/>
                </a:solidFill>
                <a:cs typeface="+mn-cs"/>
              </a:rPr>
            </a:br>
            <a:r>
              <a:rPr lang="en-US" altLang="en-US" sz="1900" b="1" smtClean="0">
                <a:solidFill>
                  <a:srgbClr val="F8F8F8"/>
                </a:solidFill>
                <a:cs typeface="+mn-cs"/>
              </a:rPr>
              <a:t>Executive Office of Health and Human Services</a:t>
            </a:r>
            <a:br>
              <a:rPr lang="en-US" altLang="en-US" sz="1900" b="1" smtClean="0">
                <a:solidFill>
                  <a:srgbClr val="F8F8F8"/>
                </a:solidFill>
                <a:cs typeface="+mn-cs"/>
              </a:rPr>
            </a:br>
            <a:r>
              <a:rPr lang="en-US" altLang="en-US" sz="1900" b="1" smtClean="0">
                <a:solidFill>
                  <a:srgbClr val="F8F8F8"/>
                </a:solidFill>
                <a:cs typeface="+mn-cs"/>
              </a:rPr>
              <a:t/>
            </a:r>
            <a:br>
              <a:rPr lang="en-US" altLang="en-US" sz="1900" b="1" smtClean="0">
                <a:solidFill>
                  <a:srgbClr val="F8F8F8"/>
                </a:solidFill>
                <a:cs typeface="+mn-cs"/>
              </a:rPr>
            </a:br>
            <a:endParaRPr lang="en-US" sz="2800" b="1" smtClean="0">
              <a:solidFill>
                <a:srgbClr val="F8F8F8"/>
              </a:solidFill>
              <a:cs typeface="+mn-cs"/>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18284840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1349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07763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763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90366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5301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21135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5066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15890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880082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9710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09538"/>
            <a:ext cx="2038350" cy="6291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9538"/>
            <a:ext cx="5962650" cy="6291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6422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19200"/>
            <a:ext cx="4000500" cy="5181600"/>
          </a:xfrm>
        </p:spPr>
        <p:txBody>
          <a:bodyPr/>
          <a:lstStyle/>
          <a:p>
            <a:endParaRPr lang="en-US"/>
          </a:p>
        </p:txBody>
      </p:sp>
      <p:sp>
        <p:nvSpPr>
          <p:cNvPr id="4" name="Text Placeholder 3"/>
          <p:cNvSpPr>
            <a:spLocks noGrp="1"/>
          </p:cNvSpPr>
          <p:nvPr>
            <p:ph type="body"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9028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44180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86200"/>
            <a:ext cx="40005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7550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16769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153400" cy="5181600"/>
          </a:xfrm>
        </p:spPr>
        <p:txBody>
          <a:bodyPr/>
          <a:lstStyle/>
          <a:p>
            <a:endParaRPr lang="en-US"/>
          </a:p>
        </p:txBody>
      </p:sp>
    </p:spTree>
    <p:extLst>
      <p:ext uri="{BB962C8B-B14F-4D97-AF65-F5344CB8AC3E}">
        <p14:creationId xmlns:p14="http://schemas.microsoft.com/office/powerpoint/2010/main" val="29487787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5341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5495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6825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230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19884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7785969"/>
      </p:ext>
    </p:extLst>
  </p:cSld>
  <p:clrMapOvr>
    <a:masterClrMapping/>
  </p:clrMapOvr>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heme" Target="../theme/theme1.xml"/>
  <Relationship Id="rId17" Type="http://schemas.openxmlformats.org/officeDocument/2006/relationships/image" Target="../media/image1.jpeg"/>
  <Relationship Id="rId18"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slideLayout" Target="../slideLayouts/slideLayout27.xml"/>
  <Relationship Id="rId13" Type="http://schemas.openxmlformats.org/officeDocument/2006/relationships/slideLayout" Target="../slideLayouts/slideLayout28.xml"/>
  <Relationship Id="rId14" Type="http://schemas.openxmlformats.org/officeDocument/2006/relationships/slideLayout" Target="../slideLayouts/slideLayout29.xml"/>
  <Relationship Id="rId15" Type="http://schemas.openxmlformats.org/officeDocument/2006/relationships/slideLayout" Target="../slideLayouts/slideLayout30.xml"/>
  <Relationship Id="rId16" Type="http://schemas.openxmlformats.org/officeDocument/2006/relationships/theme" Target="../theme/theme2.xml"/>
  <Relationship Id="rId17" Type="http://schemas.openxmlformats.org/officeDocument/2006/relationships/image" Target="../media/image1.jpeg"/>
  <Relationship Id="rId18" Type="http://schemas.openxmlformats.org/officeDocument/2006/relationships/image" Target="../media/image2.png"/>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198978" name="Picture 2" descr="top blue"/>
          <p:cNvPicPr>
            <a:picLocks noChangeAspect="1" noChangeArrowheads="1"/>
          </p:cNvPicPr>
          <p:nvPr/>
        </p:nvPicPr>
        <p:blipFill>
          <a:blip r:embed="rId17">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extLst>
            <a:ext uri="{909E8E84-426E-40DD-AFC4-6F175D3DCCD1}">
              <a14:hiddenFill xmlns:a14="http://schemas.microsoft.com/office/drawing/2010/main">
                <a:solidFill>
                  <a:srgbClr val="FFFFFF"/>
                </a:solidFill>
              </a14:hiddenFill>
            </a:ext>
          </a:extLst>
        </p:spPr>
      </p:pic>
      <p:sp>
        <p:nvSpPr>
          <p:cNvPr id="3198979" name="Rectangle 3"/>
          <p:cNvSpPr>
            <a:spLocks noGrp="1" noChangeArrowheads="1"/>
          </p:cNvSpPr>
          <p:nvPr>
            <p:ph type="title"/>
          </p:nvPr>
        </p:nvSpPr>
        <p:spPr bwMode="white">
          <a:xfrm>
            <a:off x="836613" y="109538"/>
            <a:ext cx="556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98980" name="Rectangle 4"/>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a:p>
            <a:pPr lvl="3"/>
            <a:r>
              <a:rPr lang="en-US" altLang="en-US" smtClean="0"/>
              <a:t>Fourth level</a:t>
            </a:r>
          </a:p>
          <a:p>
            <a:pPr lvl="4"/>
            <a:r>
              <a:rPr lang="en-US" altLang="en-US" smtClean="0"/>
              <a:t>Fifth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eaLnBrk="0" hangingPunct="0"/>
            <a:endParaRPr lang="en-US" sz="1600" smtClean="0">
              <a:cs typeface="+mn-cs"/>
            </a:endParaRPr>
          </a:p>
        </p:txBody>
      </p:sp>
      <p:pic>
        <p:nvPicPr>
          <p:cNvPr id="3198982" name="Picture 6" descr="best ver2b seal"/>
          <p:cNvPicPr>
            <a:picLocks noChangeAspect="1" noChangeArrowheads="1"/>
          </p:cNvPicPr>
          <p:nvPr/>
        </p:nvPicPr>
        <p:blipFill>
          <a:blip r:embed="rId18">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extLst>
            <a:ext uri="{909E8E84-426E-40DD-AFC4-6F175D3DCCD1}">
              <a14:hiddenFill xmlns:a14="http://schemas.microsoft.com/office/drawing/2010/main">
                <a:solidFill>
                  <a:srgbClr val="FFFFFF"/>
                </a:solidFill>
              </a14:hiddenFill>
            </a:ext>
          </a:extLst>
        </p:spPr>
      </p:pic>
      <p:sp>
        <p:nvSpPr>
          <p:cNvPr id="3198985" name="Text Box 9"/>
          <p:cNvSpPr txBox="1">
            <a:spLocks noChangeArrowheads="1"/>
          </p:cNvSpPr>
          <p:nvPr userDrawn="1"/>
        </p:nvSpPr>
        <p:spPr bwMode="auto">
          <a:xfrm>
            <a:off x="4038600" y="64452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ctr" eaLnBrk="0" hangingPunct="0">
              <a:spcBef>
                <a:spcPct val="50000"/>
              </a:spcBef>
            </a:pPr>
            <a:fld id="{8D9850D1-72CF-4779-A51E-F0385A9665A9}" type="slidenum">
              <a:rPr lang="en-US" sz="1000" smtClean="0">
                <a:cs typeface="+mn-cs"/>
              </a:rPr>
              <a:pPr algn="ctr" eaLnBrk="0" hangingPunct="0">
                <a:spcBef>
                  <a:spcPct val="50000"/>
                </a:spcBef>
              </a:pPr>
              <a:t>‹#›</a:t>
            </a:fld>
            <a:endParaRPr lang="en-US" sz="1000" smtClean="0">
              <a:cs typeface="+mn-cs"/>
            </a:endParaRPr>
          </a:p>
        </p:txBody>
      </p:sp>
    </p:spTree>
    <p:extLst>
      <p:ext uri="{BB962C8B-B14F-4D97-AF65-F5344CB8AC3E}">
        <p14:creationId xmlns:p14="http://schemas.microsoft.com/office/powerpoint/2010/main" val="18688644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p:txStyles>
    <p:titleStyle>
      <a:lvl1pPr algn="l" rtl="0" eaLnBrk="0" fontAlgn="base" hangingPunct="0">
        <a:spcBef>
          <a:spcPct val="20000"/>
        </a:spcBef>
        <a:spcAft>
          <a:spcPct val="0"/>
        </a:spcAft>
        <a:tabLst>
          <a:tab pos="915988" algn="l"/>
        </a:tabLst>
        <a:defRPr sz="2400" b="1">
          <a:solidFill>
            <a:schemeClr val="accent1"/>
          </a:solidFill>
          <a:latin typeface="+mj-lt"/>
          <a:ea typeface="+mj-ea"/>
          <a:cs typeface="+mj-cs"/>
        </a:defRPr>
      </a:lvl1pPr>
      <a:lvl2pPr algn="l" rtl="0" eaLnBrk="0" fontAlgn="base" hangingPunct="0">
        <a:spcBef>
          <a:spcPct val="20000"/>
        </a:spcBef>
        <a:spcAft>
          <a:spcPct val="0"/>
        </a:spcAft>
        <a:tabLst>
          <a:tab pos="915988" algn="l"/>
        </a:tabLst>
        <a:defRPr sz="2400" b="1">
          <a:solidFill>
            <a:schemeClr val="accent1"/>
          </a:solidFill>
          <a:latin typeface="Arial" charset="0"/>
        </a:defRPr>
      </a:lvl2pPr>
      <a:lvl3pPr algn="l" rtl="0" eaLnBrk="0" fontAlgn="base" hangingPunct="0">
        <a:spcBef>
          <a:spcPct val="20000"/>
        </a:spcBef>
        <a:spcAft>
          <a:spcPct val="0"/>
        </a:spcAft>
        <a:tabLst>
          <a:tab pos="915988" algn="l"/>
        </a:tabLst>
        <a:defRPr sz="2400" b="1">
          <a:solidFill>
            <a:schemeClr val="accent1"/>
          </a:solidFill>
          <a:latin typeface="Arial" charset="0"/>
        </a:defRPr>
      </a:lvl3pPr>
      <a:lvl4pPr algn="l" rtl="0" eaLnBrk="0" fontAlgn="base" hangingPunct="0">
        <a:spcBef>
          <a:spcPct val="20000"/>
        </a:spcBef>
        <a:spcAft>
          <a:spcPct val="0"/>
        </a:spcAft>
        <a:tabLst>
          <a:tab pos="915988" algn="l"/>
        </a:tabLst>
        <a:defRPr sz="2400" b="1">
          <a:solidFill>
            <a:schemeClr val="accent1"/>
          </a:solidFill>
          <a:latin typeface="Arial" charset="0"/>
        </a:defRPr>
      </a:lvl4pPr>
      <a:lvl5pPr algn="l" rtl="0" eaLnBrk="0" fontAlgn="base" hangingPunct="0">
        <a:spcBef>
          <a:spcPct val="20000"/>
        </a:spcBef>
        <a:spcAft>
          <a:spcPct val="0"/>
        </a:spcAft>
        <a:tabLst>
          <a:tab pos="915988" algn="l"/>
        </a:tabLst>
        <a:defRPr sz="2400" b="1">
          <a:solidFill>
            <a:schemeClr val="accent1"/>
          </a:solidFill>
          <a:latin typeface="Arial" charset="0"/>
        </a:defRPr>
      </a:lvl5pPr>
      <a:lvl6pPr marL="457200" algn="l" rtl="0" eaLnBrk="0" fontAlgn="base" hangingPunct="0">
        <a:spcBef>
          <a:spcPct val="20000"/>
        </a:spcBef>
        <a:spcAft>
          <a:spcPct val="0"/>
        </a:spcAft>
        <a:tabLst>
          <a:tab pos="915988" algn="l"/>
        </a:tabLst>
        <a:defRPr sz="2400" b="1">
          <a:solidFill>
            <a:schemeClr val="accent1"/>
          </a:solidFill>
          <a:latin typeface="Arial" charset="0"/>
        </a:defRPr>
      </a:lvl6pPr>
      <a:lvl7pPr marL="914400" algn="l" rtl="0" eaLnBrk="0" fontAlgn="base" hangingPunct="0">
        <a:spcBef>
          <a:spcPct val="20000"/>
        </a:spcBef>
        <a:spcAft>
          <a:spcPct val="0"/>
        </a:spcAft>
        <a:tabLst>
          <a:tab pos="915988" algn="l"/>
        </a:tabLst>
        <a:defRPr sz="2400" b="1">
          <a:solidFill>
            <a:schemeClr val="accent1"/>
          </a:solidFill>
          <a:latin typeface="Arial" charset="0"/>
        </a:defRPr>
      </a:lvl7pPr>
      <a:lvl8pPr marL="1371600" algn="l" rtl="0" eaLnBrk="0" fontAlgn="base" hangingPunct="0">
        <a:spcBef>
          <a:spcPct val="20000"/>
        </a:spcBef>
        <a:spcAft>
          <a:spcPct val="0"/>
        </a:spcAft>
        <a:tabLst>
          <a:tab pos="915988" algn="l"/>
        </a:tabLst>
        <a:defRPr sz="2400" b="1">
          <a:solidFill>
            <a:schemeClr val="accent1"/>
          </a:solidFill>
          <a:latin typeface="Arial" charset="0"/>
        </a:defRPr>
      </a:lvl8pPr>
      <a:lvl9pPr marL="1828800" algn="l" rtl="0" eaLnBrk="0" fontAlgn="base" hangingPunct="0">
        <a:spcBef>
          <a:spcPct val="20000"/>
        </a:spcBef>
        <a:spcAft>
          <a:spcPct val="0"/>
        </a:spcAft>
        <a:tabLst>
          <a:tab pos="915988" algn="l"/>
        </a:tabLst>
        <a:defRPr sz="2400" b="1">
          <a:solidFill>
            <a:schemeClr val="accent1"/>
          </a:solidFill>
          <a:latin typeface="Arial" charset="0"/>
        </a:defRPr>
      </a:lvl9pPr>
    </p:titleStyle>
    <p:bodyStyle>
      <a:lvl1pPr marL="381000" indent="-381000" algn="l" rtl="0" fontAlgn="base">
        <a:lnSpc>
          <a:spcPct val="90000"/>
        </a:lnSpc>
        <a:spcBef>
          <a:spcPct val="25000"/>
        </a:spcBef>
        <a:spcAft>
          <a:spcPct val="0"/>
        </a:spcAft>
        <a:buClr>
          <a:schemeClr val="tx1"/>
        </a:buClr>
        <a:defRPr sz="2000">
          <a:solidFill>
            <a:schemeClr val="tx1"/>
          </a:solidFill>
          <a:latin typeface="+mn-lt"/>
          <a:ea typeface="+mn-ea"/>
          <a:cs typeface="+mn-cs"/>
        </a:defRPr>
      </a:lvl1pPr>
      <a:lvl2pPr marL="457200" indent="-342900" algn="l" rtl="0" fontAlgn="base">
        <a:lnSpc>
          <a:spcPct val="90000"/>
        </a:lnSpc>
        <a:spcBef>
          <a:spcPct val="25000"/>
        </a:spcBef>
        <a:spcAft>
          <a:spcPct val="0"/>
        </a:spcAft>
        <a:buClr>
          <a:schemeClr val="tx1"/>
        </a:buClr>
        <a:buChar char="•"/>
        <a:defRPr>
          <a:solidFill>
            <a:schemeClr val="tx1"/>
          </a:solidFill>
          <a:latin typeface="+mn-lt"/>
        </a:defRPr>
      </a:lvl2pPr>
      <a:lvl3pPr marL="739775" indent="-342900" algn="l" rtl="0" fontAlgn="base">
        <a:lnSpc>
          <a:spcPct val="90000"/>
        </a:lnSpc>
        <a:spcBef>
          <a:spcPct val="25000"/>
        </a:spcBef>
        <a:spcAft>
          <a:spcPct val="0"/>
        </a:spcAft>
        <a:buClr>
          <a:schemeClr val="tx1"/>
        </a:buClr>
        <a:buAutoNum type="alphaUcPeriod"/>
        <a:defRPr>
          <a:solidFill>
            <a:schemeClr val="tx1"/>
          </a:solidFill>
          <a:latin typeface="+mn-lt"/>
        </a:defRPr>
      </a:lvl3pPr>
      <a:lvl4pPr marL="985838" indent="-304800" algn="l" rtl="0" fontAlgn="base">
        <a:lnSpc>
          <a:spcPct val="90000"/>
        </a:lnSpc>
        <a:spcBef>
          <a:spcPct val="25000"/>
        </a:spcBef>
        <a:spcAft>
          <a:spcPct val="0"/>
        </a:spcAft>
        <a:buClr>
          <a:schemeClr val="tx1"/>
        </a:buClr>
        <a:buChar char="–"/>
        <a:defRPr sz="1600">
          <a:solidFill>
            <a:schemeClr val="tx1"/>
          </a:solidFill>
          <a:latin typeface="+mn-lt"/>
        </a:defRPr>
      </a:lvl4pPr>
      <a:lvl5pPr marL="1333500" indent="-304800" algn="l" rtl="0" fontAlgn="base">
        <a:lnSpc>
          <a:spcPct val="90000"/>
        </a:lnSpc>
        <a:spcBef>
          <a:spcPct val="25000"/>
        </a:spcBef>
        <a:spcAft>
          <a:spcPct val="0"/>
        </a:spcAft>
        <a:buClr>
          <a:schemeClr val="tx1"/>
        </a:buClr>
        <a:buChar char="–"/>
        <a:defRPr sz="1600">
          <a:solidFill>
            <a:schemeClr val="tx1"/>
          </a:solidFill>
          <a:latin typeface="+mn-lt"/>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198978" name="Picture 2" descr="top blue"/>
          <p:cNvPicPr>
            <a:picLocks noChangeAspect="1" noChangeArrowheads="1"/>
          </p:cNvPicPr>
          <p:nvPr/>
        </p:nvPicPr>
        <p:blipFill>
          <a:blip r:embed="rId17">
            <a:extLst>
              <a:ext uri="{28A0092B-C50C-407E-A947-70E740481C1C}">
                <a14:useLocalDpi xmlns:a14="http://schemas.microsoft.com/office/drawing/2010/main" val="0"/>
              </a:ext>
            </a:extLst>
          </a:blip>
          <a:srcRect l="23065"/>
          <a:stretch>
            <a:fillRect/>
          </a:stretch>
        </p:blipFill>
        <p:spPr bwMode="auto">
          <a:xfrm>
            <a:off x="0" y="0"/>
            <a:ext cx="9150350" cy="930275"/>
          </a:xfrm>
          <a:prstGeom prst="rect">
            <a:avLst/>
          </a:prstGeom>
          <a:noFill/>
          <a:extLst>
            <a:ext uri="{909E8E84-426E-40DD-AFC4-6F175D3DCCD1}">
              <a14:hiddenFill xmlns:a14="http://schemas.microsoft.com/office/drawing/2010/main">
                <a:solidFill>
                  <a:srgbClr val="FFFFFF"/>
                </a:solidFill>
              </a14:hiddenFill>
            </a:ext>
          </a:extLst>
        </p:spPr>
      </p:pic>
      <p:sp>
        <p:nvSpPr>
          <p:cNvPr id="3198979" name="Rectangle 3"/>
          <p:cNvSpPr>
            <a:spLocks noGrp="1" noChangeArrowheads="1"/>
          </p:cNvSpPr>
          <p:nvPr>
            <p:ph type="title"/>
          </p:nvPr>
        </p:nvSpPr>
        <p:spPr bwMode="white">
          <a:xfrm>
            <a:off x="836613" y="109538"/>
            <a:ext cx="55641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98980" name="Rectangle 4"/>
          <p:cNvSpPr>
            <a:spLocks noGrp="1" noChangeArrowheads="1"/>
          </p:cNvSpPr>
          <p:nvPr>
            <p:ph type="body" idx="1"/>
          </p:nvPr>
        </p:nvSpPr>
        <p:spPr bwMode="auto">
          <a:xfrm>
            <a:off x="533400" y="1219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a:p>
            <a:pPr lvl="3"/>
            <a:r>
              <a:rPr lang="en-US" altLang="en-US" smtClean="0"/>
              <a:t>Fourth level</a:t>
            </a:r>
          </a:p>
          <a:p>
            <a:pPr lvl="4"/>
            <a:r>
              <a:rPr lang="en-US" altLang="en-US" smtClean="0"/>
              <a:t>Fifth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eaLnBrk="0" hangingPunct="0"/>
            <a:endParaRPr lang="en-US" sz="1600" smtClean="0">
              <a:cs typeface="+mn-cs"/>
            </a:endParaRPr>
          </a:p>
        </p:txBody>
      </p:sp>
      <p:pic>
        <p:nvPicPr>
          <p:cNvPr id="3198982" name="Picture 6" descr="best ver2b seal"/>
          <p:cNvPicPr>
            <a:picLocks noChangeAspect="1" noChangeArrowheads="1"/>
          </p:cNvPicPr>
          <p:nvPr/>
        </p:nvPicPr>
        <p:blipFill>
          <a:blip r:embed="rId18">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1113" y="30163"/>
            <a:ext cx="649287" cy="623887"/>
          </a:xfrm>
          <a:prstGeom prst="rect">
            <a:avLst/>
          </a:prstGeom>
          <a:noFill/>
          <a:extLst>
            <a:ext uri="{909E8E84-426E-40DD-AFC4-6F175D3DCCD1}">
              <a14:hiddenFill xmlns:a14="http://schemas.microsoft.com/office/drawing/2010/main">
                <a:solidFill>
                  <a:srgbClr val="FFFFFF"/>
                </a:solidFill>
              </a14:hiddenFill>
            </a:ext>
          </a:extLst>
        </p:spPr>
      </p:pic>
      <p:sp>
        <p:nvSpPr>
          <p:cNvPr id="3198985" name="Text Box 9"/>
          <p:cNvSpPr txBox="1">
            <a:spLocks noChangeArrowheads="1"/>
          </p:cNvSpPr>
          <p:nvPr userDrawn="1"/>
        </p:nvSpPr>
        <p:spPr bwMode="auto">
          <a:xfrm>
            <a:off x="4038600" y="64452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lgn="ctr" eaLnBrk="0" hangingPunct="0">
              <a:spcBef>
                <a:spcPct val="50000"/>
              </a:spcBef>
            </a:pPr>
            <a:fld id="{8D9850D1-72CF-4779-A51E-F0385A9665A9}" type="slidenum">
              <a:rPr lang="en-US" sz="1000" smtClean="0">
                <a:cs typeface="+mn-cs"/>
              </a:rPr>
              <a:pPr algn="ctr" eaLnBrk="0" hangingPunct="0">
                <a:spcBef>
                  <a:spcPct val="50000"/>
                </a:spcBef>
              </a:pPr>
              <a:t>‹#›</a:t>
            </a:fld>
            <a:endParaRPr lang="en-US" sz="1000" smtClean="0">
              <a:cs typeface="+mn-cs"/>
            </a:endParaRPr>
          </a:p>
        </p:txBody>
      </p:sp>
    </p:spTree>
    <p:extLst>
      <p:ext uri="{BB962C8B-B14F-4D97-AF65-F5344CB8AC3E}">
        <p14:creationId xmlns:p14="http://schemas.microsoft.com/office/powerpoint/2010/main" val="38642024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txStyles>
    <p:titleStyle>
      <a:lvl1pPr algn="l" rtl="0" eaLnBrk="0" fontAlgn="base" hangingPunct="0">
        <a:spcBef>
          <a:spcPct val="20000"/>
        </a:spcBef>
        <a:spcAft>
          <a:spcPct val="0"/>
        </a:spcAft>
        <a:tabLst>
          <a:tab pos="915988" algn="l"/>
        </a:tabLst>
        <a:defRPr sz="2400" b="1">
          <a:solidFill>
            <a:schemeClr val="accent1"/>
          </a:solidFill>
          <a:latin typeface="+mj-lt"/>
          <a:ea typeface="+mj-ea"/>
          <a:cs typeface="+mj-cs"/>
        </a:defRPr>
      </a:lvl1pPr>
      <a:lvl2pPr algn="l" rtl="0" eaLnBrk="0" fontAlgn="base" hangingPunct="0">
        <a:spcBef>
          <a:spcPct val="20000"/>
        </a:spcBef>
        <a:spcAft>
          <a:spcPct val="0"/>
        </a:spcAft>
        <a:tabLst>
          <a:tab pos="915988" algn="l"/>
        </a:tabLst>
        <a:defRPr sz="2400" b="1">
          <a:solidFill>
            <a:schemeClr val="accent1"/>
          </a:solidFill>
          <a:latin typeface="Arial" charset="0"/>
        </a:defRPr>
      </a:lvl2pPr>
      <a:lvl3pPr algn="l" rtl="0" eaLnBrk="0" fontAlgn="base" hangingPunct="0">
        <a:spcBef>
          <a:spcPct val="20000"/>
        </a:spcBef>
        <a:spcAft>
          <a:spcPct val="0"/>
        </a:spcAft>
        <a:tabLst>
          <a:tab pos="915988" algn="l"/>
        </a:tabLst>
        <a:defRPr sz="2400" b="1">
          <a:solidFill>
            <a:schemeClr val="accent1"/>
          </a:solidFill>
          <a:latin typeface="Arial" charset="0"/>
        </a:defRPr>
      </a:lvl3pPr>
      <a:lvl4pPr algn="l" rtl="0" eaLnBrk="0" fontAlgn="base" hangingPunct="0">
        <a:spcBef>
          <a:spcPct val="20000"/>
        </a:spcBef>
        <a:spcAft>
          <a:spcPct val="0"/>
        </a:spcAft>
        <a:tabLst>
          <a:tab pos="915988" algn="l"/>
        </a:tabLst>
        <a:defRPr sz="2400" b="1">
          <a:solidFill>
            <a:schemeClr val="accent1"/>
          </a:solidFill>
          <a:latin typeface="Arial" charset="0"/>
        </a:defRPr>
      </a:lvl4pPr>
      <a:lvl5pPr algn="l" rtl="0" eaLnBrk="0" fontAlgn="base" hangingPunct="0">
        <a:spcBef>
          <a:spcPct val="20000"/>
        </a:spcBef>
        <a:spcAft>
          <a:spcPct val="0"/>
        </a:spcAft>
        <a:tabLst>
          <a:tab pos="915988" algn="l"/>
        </a:tabLst>
        <a:defRPr sz="2400" b="1">
          <a:solidFill>
            <a:schemeClr val="accent1"/>
          </a:solidFill>
          <a:latin typeface="Arial" charset="0"/>
        </a:defRPr>
      </a:lvl5pPr>
      <a:lvl6pPr marL="457200" algn="l" rtl="0" eaLnBrk="0" fontAlgn="base" hangingPunct="0">
        <a:spcBef>
          <a:spcPct val="20000"/>
        </a:spcBef>
        <a:spcAft>
          <a:spcPct val="0"/>
        </a:spcAft>
        <a:tabLst>
          <a:tab pos="915988" algn="l"/>
        </a:tabLst>
        <a:defRPr sz="2400" b="1">
          <a:solidFill>
            <a:schemeClr val="accent1"/>
          </a:solidFill>
          <a:latin typeface="Arial" charset="0"/>
        </a:defRPr>
      </a:lvl6pPr>
      <a:lvl7pPr marL="914400" algn="l" rtl="0" eaLnBrk="0" fontAlgn="base" hangingPunct="0">
        <a:spcBef>
          <a:spcPct val="20000"/>
        </a:spcBef>
        <a:spcAft>
          <a:spcPct val="0"/>
        </a:spcAft>
        <a:tabLst>
          <a:tab pos="915988" algn="l"/>
        </a:tabLst>
        <a:defRPr sz="2400" b="1">
          <a:solidFill>
            <a:schemeClr val="accent1"/>
          </a:solidFill>
          <a:latin typeface="Arial" charset="0"/>
        </a:defRPr>
      </a:lvl7pPr>
      <a:lvl8pPr marL="1371600" algn="l" rtl="0" eaLnBrk="0" fontAlgn="base" hangingPunct="0">
        <a:spcBef>
          <a:spcPct val="20000"/>
        </a:spcBef>
        <a:spcAft>
          <a:spcPct val="0"/>
        </a:spcAft>
        <a:tabLst>
          <a:tab pos="915988" algn="l"/>
        </a:tabLst>
        <a:defRPr sz="2400" b="1">
          <a:solidFill>
            <a:schemeClr val="accent1"/>
          </a:solidFill>
          <a:latin typeface="Arial" charset="0"/>
        </a:defRPr>
      </a:lvl8pPr>
      <a:lvl9pPr marL="1828800" algn="l" rtl="0" eaLnBrk="0" fontAlgn="base" hangingPunct="0">
        <a:spcBef>
          <a:spcPct val="20000"/>
        </a:spcBef>
        <a:spcAft>
          <a:spcPct val="0"/>
        </a:spcAft>
        <a:tabLst>
          <a:tab pos="915988" algn="l"/>
        </a:tabLst>
        <a:defRPr sz="2400" b="1">
          <a:solidFill>
            <a:schemeClr val="accent1"/>
          </a:solidFill>
          <a:latin typeface="Arial" charset="0"/>
        </a:defRPr>
      </a:lvl9pPr>
    </p:titleStyle>
    <p:bodyStyle>
      <a:lvl1pPr marL="381000" indent="-381000" algn="l" rtl="0" fontAlgn="base">
        <a:lnSpc>
          <a:spcPct val="90000"/>
        </a:lnSpc>
        <a:spcBef>
          <a:spcPct val="25000"/>
        </a:spcBef>
        <a:spcAft>
          <a:spcPct val="0"/>
        </a:spcAft>
        <a:buClr>
          <a:schemeClr val="tx1"/>
        </a:buClr>
        <a:defRPr sz="2000">
          <a:solidFill>
            <a:schemeClr val="tx1"/>
          </a:solidFill>
          <a:latin typeface="+mn-lt"/>
          <a:ea typeface="+mn-ea"/>
          <a:cs typeface="+mn-cs"/>
        </a:defRPr>
      </a:lvl1pPr>
      <a:lvl2pPr marL="457200" indent="-342900" algn="l" rtl="0" fontAlgn="base">
        <a:lnSpc>
          <a:spcPct val="90000"/>
        </a:lnSpc>
        <a:spcBef>
          <a:spcPct val="25000"/>
        </a:spcBef>
        <a:spcAft>
          <a:spcPct val="0"/>
        </a:spcAft>
        <a:buClr>
          <a:schemeClr val="tx1"/>
        </a:buClr>
        <a:buChar char="•"/>
        <a:defRPr>
          <a:solidFill>
            <a:schemeClr val="tx1"/>
          </a:solidFill>
          <a:latin typeface="+mn-lt"/>
        </a:defRPr>
      </a:lvl2pPr>
      <a:lvl3pPr marL="739775" indent="-342900" algn="l" rtl="0" fontAlgn="base">
        <a:lnSpc>
          <a:spcPct val="90000"/>
        </a:lnSpc>
        <a:spcBef>
          <a:spcPct val="25000"/>
        </a:spcBef>
        <a:spcAft>
          <a:spcPct val="0"/>
        </a:spcAft>
        <a:buClr>
          <a:schemeClr val="tx1"/>
        </a:buClr>
        <a:buAutoNum type="alphaUcPeriod"/>
        <a:defRPr>
          <a:solidFill>
            <a:schemeClr val="tx1"/>
          </a:solidFill>
          <a:latin typeface="+mn-lt"/>
        </a:defRPr>
      </a:lvl3pPr>
      <a:lvl4pPr marL="985838" indent="-304800" algn="l" rtl="0" fontAlgn="base">
        <a:lnSpc>
          <a:spcPct val="90000"/>
        </a:lnSpc>
        <a:spcBef>
          <a:spcPct val="25000"/>
        </a:spcBef>
        <a:spcAft>
          <a:spcPct val="0"/>
        </a:spcAft>
        <a:buClr>
          <a:schemeClr val="tx1"/>
        </a:buClr>
        <a:buChar char="–"/>
        <a:defRPr sz="1600">
          <a:solidFill>
            <a:schemeClr val="tx1"/>
          </a:solidFill>
          <a:latin typeface="+mn-lt"/>
        </a:defRPr>
      </a:lvl4pPr>
      <a:lvl5pPr marL="1333500" indent="-304800" algn="l" rtl="0" fontAlgn="base">
        <a:lnSpc>
          <a:spcPct val="90000"/>
        </a:lnSpc>
        <a:spcBef>
          <a:spcPct val="25000"/>
        </a:spcBef>
        <a:spcAft>
          <a:spcPct val="0"/>
        </a:spcAft>
        <a:buClr>
          <a:schemeClr val="tx1"/>
        </a:buClr>
        <a:buChar char="–"/>
        <a:defRPr sz="1600">
          <a:solidFill>
            <a:schemeClr val="tx1"/>
          </a:solidFill>
          <a:latin typeface="+mn-lt"/>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1171" name="Rectangle 3"/>
          <p:cNvSpPr>
            <a:spLocks noGrp="1" noChangeArrowheads="1"/>
          </p:cNvSpPr>
          <p:nvPr>
            <p:ph type="subTitle" sz="quarter" idx="1"/>
          </p:nvPr>
        </p:nvSpPr>
        <p:spPr/>
        <p:txBody>
          <a:bodyPr/>
          <a:lstStyle/>
          <a:p>
            <a:pPr algn="ctr"/>
            <a:r>
              <a:rPr lang="en-US" sz="2000" dirty="0">
                <a:solidFill>
                  <a:schemeClr val="tx1"/>
                </a:solidFill>
              </a:rPr>
              <a:t>Executive Director Update</a:t>
            </a:r>
            <a:br>
              <a:rPr lang="en-US" sz="2000" dirty="0">
                <a:solidFill>
                  <a:schemeClr val="tx1"/>
                </a:solidFill>
              </a:rPr>
            </a:br>
            <a:r>
              <a:rPr lang="en-US" sz="2000" dirty="0">
                <a:solidFill>
                  <a:schemeClr val="tx1"/>
                </a:solidFill>
              </a:rPr>
              <a:t>Autism Commission </a:t>
            </a:r>
            <a:br>
              <a:rPr lang="en-US" sz="2000" dirty="0">
                <a:solidFill>
                  <a:schemeClr val="tx1"/>
                </a:solidFill>
              </a:rPr>
            </a:br>
            <a:r>
              <a:rPr lang="en-US" sz="2000" dirty="0">
                <a:solidFill>
                  <a:schemeClr val="tx1"/>
                </a:solidFill>
              </a:rPr>
              <a:t>December 13, </a:t>
            </a:r>
            <a:r>
              <a:rPr lang="en-US" sz="2000" dirty="0" smtClean="0">
                <a:solidFill>
                  <a:schemeClr val="tx1"/>
                </a:solidFill>
              </a:rPr>
              <a:t>2016</a:t>
            </a:r>
          </a:p>
          <a:p>
            <a:pPr algn="ctr"/>
            <a:endParaRPr lang="en-US" sz="2000" dirty="0">
              <a:solidFill>
                <a:schemeClr val="tx1"/>
              </a:solidFill>
            </a:endParaRPr>
          </a:p>
          <a:p>
            <a:pPr algn="ctr"/>
            <a:r>
              <a:rPr lang="en-US" sz="2000" dirty="0">
                <a:solidFill>
                  <a:schemeClr val="tx1"/>
                </a:solidFill>
              </a:rPr>
              <a:t>Sub-committee Work</a:t>
            </a:r>
          </a:p>
          <a:p>
            <a:pPr algn="ctr"/>
            <a:r>
              <a:rPr lang="en-US" sz="2000" dirty="0">
                <a:solidFill>
                  <a:schemeClr val="tx1"/>
                </a:solidFill>
              </a:rPr>
              <a:t>May 2016-December 2016</a:t>
            </a:r>
          </a:p>
          <a:p>
            <a:pPr algn="ctr"/>
            <a:endParaRPr lang="en-US" sz="2000" b="1" dirty="0"/>
          </a:p>
        </p:txBody>
      </p:sp>
    </p:spTree>
    <p:extLst>
      <p:ext uri="{BB962C8B-B14F-4D97-AF65-F5344CB8AC3E}">
        <p14:creationId xmlns:p14="http://schemas.microsoft.com/office/powerpoint/2010/main" val="295911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a:bodyPr>
          <a:lstStyle/>
          <a:p>
            <a:r>
              <a:rPr lang="en-US" sz="1400" u="sng" dirty="0" smtClean="0"/>
              <a:t>Commission Members</a:t>
            </a:r>
            <a:r>
              <a:rPr lang="en-US" sz="1400" dirty="0" smtClean="0"/>
              <a:t>: Jane Ryder (DDS) Chair, Dan Burke, Roccio Calvo, Janet George (DDS), Christine Hubbard, Amy Weinstock, Carolyn Kain</a:t>
            </a:r>
          </a:p>
          <a:p>
            <a:endParaRPr lang="en-US" sz="1400" dirty="0"/>
          </a:p>
          <a:p>
            <a:r>
              <a:rPr lang="en-US" sz="1400" u="sng" dirty="0" smtClean="0"/>
              <a:t>Non- Commission Members</a:t>
            </a:r>
            <a:r>
              <a:rPr lang="en-US" sz="1400" dirty="0" smtClean="0"/>
              <a:t>: Julia O’Rourke Ph.D., Dr. </a:t>
            </a:r>
            <a:r>
              <a:rPr lang="en-US" sz="1400" dirty="0"/>
              <a:t>D</a:t>
            </a:r>
            <a:r>
              <a:rPr lang="en-US" sz="1400" dirty="0" smtClean="0"/>
              <a:t>eidre Donaldson, Kathy Phillips (DDS), Tim Fife (DDS), Beth Ferguson (DDS), Ashley Montgomery (DMH), Carly Sebastian (DMH), Elaine Gabovitch, Emily Lauer</a:t>
            </a:r>
          </a:p>
          <a:p>
            <a:endParaRPr lang="en-US" sz="1400" dirty="0" smtClean="0"/>
          </a:p>
          <a:p>
            <a:r>
              <a:rPr lang="en-US" sz="1400" u="sng" dirty="0"/>
              <a:t>Issues discussed</a:t>
            </a:r>
          </a:p>
          <a:p>
            <a:endParaRPr lang="en-US" sz="1200" dirty="0"/>
          </a:p>
          <a:p>
            <a:r>
              <a:rPr lang="en-US" sz="1200" dirty="0" smtClean="0"/>
              <a:t>	Review </a:t>
            </a:r>
            <a:r>
              <a:rPr lang="en-US" sz="1200" dirty="0"/>
              <a:t>of current data available from state agencies; DESE, DPH (early intervention data), DDS on newly eligible, (DCF does not have any available).  DESE provided more extensive data after its presentation to the Commission.  Numbers for ASD are available from 2003-2016 from Pre-K through 12</a:t>
            </a:r>
            <a:r>
              <a:rPr lang="en-US" sz="1200" baseline="30000" dirty="0"/>
              <a:t>th</a:t>
            </a:r>
            <a:r>
              <a:rPr lang="en-US" sz="1200" dirty="0"/>
              <a:t> + grade. An increase in numbers is evident wherein 2003 number of students with ASD reported as 4,986, and in 2016  that number is reported as 18, 572.  </a:t>
            </a:r>
            <a:endParaRPr lang="en-US" sz="1200" dirty="0" smtClean="0"/>
          </a:p>
          <a:p>
            <a:endParaRPr lang="en-US" sz="1200" dirty="0"/>
          </a:p>
          <a:p>
            <a:r>
              <a:rPr lang="en-US" sz="1200" dirty="0" smtClean="0"/>
              <a:t>	UMass </a:t>
            </a:r>
            <a:r>
              <a:rPr lang="en-US" sz="1200" dirty="0"/>
              <a:t>is processing a report from their study for review by the commission, which has some data available and recommendations. Draft report was available at the end of October report should be finalized by the end of 2016.</a:t>
            </a:r>
          </a:p>
          <a:p>
            <a:endParaRPr lang="en-US" sz="1200" dirty="0" smtClean="0"/>
          </a:p>
          <a:p>
            <a:r>
              <a:rPr lang="en-US" sz="1200" dirty="0"/>
              <a:t>	</a:t>
            </a:r>
            <a:r>
              <a:rPr lang="en-US" sz="1200" dirty="0" smtClean="0"/>
              <a:t>MassHealth </a:t>
            </a:r>
            <a:r>
              <a:rPr lang="en-US" sz="1200" dirty="0"/>
              <a:t>has provided recent data as of June 2016; total of 22, 977 individuals with ASD (including 6,004 over 22 years old) compared to 14,755 total of individuals in 2012. </a:t>
            </a:r>
          </a:p>
          <a:p>
            <a:endParaRPr lang="en-US" sz="1200" dirty="0" smtClean="0"/>
          </a:p>
          <a:p>
            <a:r>
              <a:rPr lang="en-US" sz="1200" dirty="0"/>
              <a:t>	</a:t>
            </a:r>
            <a:r>
              <a:rPr lang="en-US" sz="1200" dirty="0" smtClean="0"/>
              <a:t>Adults </a:t>
            </a:r>
            <a:r>
              <a:rPr lang="en-US" sz="1200" dirty="0"/>
              <a:t>without ID were not eligible for service prior to the Omnibus Law, DDS has begun tracking for new applicants.</a:t>
            </a:r>
          </a:p>
          <a:p>
            <a:endParaRPr lang="en-US" sz="1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14119827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Development</a:t>
            </a:r>
            <a:endParaRPr lang="en-US" dirty="0"/>
          </a:p>
        </p:txBody>
      </p:sp>
      <p:sp>
        <p:nvSpPr>
          <p:cNvPr id="3" name="Content Placeholder 2"/>
          <p:cNvSpPr>
            <a:spLocks noGrp="1"/>
          </p:cNvSpPr>
          <p:nvPr>
            <p:ph idx="1"/>
          </p:nvPr>
        </p:nvSpPr>
        <p:spPr/>
        <p:txBody>
          <a:bodyPr>
            <a:normAutofit/>
          </a:bodyPr>
          <a:lstStyle/>
          <a:p>
            <a:r>
              <a:rPr lang="en-US" sz="1400" u="sng" dirty="0" smtClean="0"/>
              <a:t>Commission Members</a:t>
            </a:r>
            <a:r>
              <a:rPr lang="en-US" sz="1400" dirty="0" smtClean="0"/>
              <a:t>: Dr. Pat Gentile, Co-Chair, Dr. Pat Marshall, Co-Chair, Dr. Carolyn Langer (MassHealth), Carolyn Kain</a:t>
            </a:r>
          </a:p>
          <a:p>
            <a:endParaRPr lang="en-US" sz="1400" dirty="0"/>
          </a:p>
          <a:p>
            <a:r>
              <a:rPr lang="en-US" sz="1400" u="sng" dirty="0" smtClean="0"/>
              <a:t>Non-Commission Members</a:t>
            </a:r>
            <a:r>
              <a:rPr lang="en-US" sz="1400" dirty="0" smtClean="0"/>
              <a:t>: Mike Moloney, Steve Sullivan, Katherine Johnson, Susan Senator, Jeff Keilson, Liz Martineau, Sue Houle, Maryann Dezieck (DMH), Dianne Lescinskas </a:t>
            </a:r>
          </a:p>
          <a:p>
            <a:endParaRPr lang="en-US" sz="1400" dirty="0" smtClean="0"/>
          </a:p>
          <a:p>
            <a:r>
              <a:rPr lang="en-US" sz="1400" u="sng" dirty="0"/>
              <a:t>Issues discussed</a:t>
            </a:r>
          </a:p>
          <a:p>
            <a:endParaRPr lang="en-US" sz="1400" dirty="0"/>
          </a:p>
          <a:p>
            <a:pPr lvl="0"/>
            <a:r>
              <a:rPr lang="en-US" sz="1200" dirty="0" smtClean="0"/>
              <a:t>	There </a:t>
            </a:r>
            <a:r>
              <a:rPr lang="en-US" sz="1200" dirty="0"/>
              <a:t>are major workforce needs for the positions of BCBAs (Board Certified Behavior Analyst), BCaBAs (Board Certified assistant Behavior Analyst), ABA (Applied Behavior Analyst) therapists, paraprofessionals, direct care staff in adult programs, life coaches, RBT (registered behavior technician) certification and that this was an area of high turnover. The need for respite was also raised, given the daily demands placed on families in raising and caring for individuals with ASD.  </a:t>
            </a:r>
            <a:endParaRPr lang="en-US" sz="1200" dirty="0" smtClean="0"/>
          </a:p>
          <a:p>
            <a:pPr lvl="0"/>
            <a:endParaRPr lang="en-US" sz="1200" dirty="0"/>
          </a:p>
          <a:p>
            <a:pPr lvl="0"/>
            <a:r>
              <a:rPr lang="en-US" sz="1200" dirty="0" smtClean="0"/>
              <a:t>	More </a:t>
            </a:r>
            <a:r>
              <a:rPr lang="en-US" sz="1200" dirty="0"/>
              <a:t>bilingual staff are needed in the workforce, this creates a barrier to families getting ABA services, in addition to current waiting lists.</a:t>
            </a:r>
          </a:p>
          <a:p>
            <a:pPr lvl="0"/>
            <a:endParaRPr lang="en-US" sz="1200" dirty="0" smtClean="0"/>
          </a:p>
          <a:p>
            <a:pPr lvl="0"/>
            <a:r>
              <a:rPr lang="en-US" sz="1200" dirty="0"/>
              <a:t>	</a:t>
            </a:r>
            <a:r>
              <a:rPr lang="en-US" sz="1200" dirty="0" smtClean="0"/>
              <a:t>Need </a:t>
            </a:r>
            <a:r>
              <a:rPr lang="en-US" sz="1200" dirty="0"/>
              <a:t>to examine how to combine certifications and bundle trainings and courses toward a degree and making it into a career pathway. </a:t>
            </a:r>
            <a:r>
              <a:rPr lang="en-US" sz="1200" dirty="0" smtClean="0"/>
              <a:t>Connecting </a:t>
            </a:r>
            <a:r>
              <a:rPr lang="en-US" sz="1200" dirty="0"/>
              <a:t>the jobs on the lattices people could see how they can expand and grow their career and not feel that a direct care position has no opportunity for advancement.</a:t>
            </a:r>
          </a:p>
          <a:p>
            <a:endParaRPr lang="en-US" sz="1200" dirty="0" smtClean="0"/>
          </a:p>
          <a:p>
            <a:r>
              <a:rPr lang="en-US" sz="1200" dirty="0"/>
              <a:t>	</a:t>
            </a:r>
            <a:r>
              <a:rPr lang="en-US" sz="1200" dirty="0" smtClean="0"/>
              <a:t>How </a:t>
            </a:r>
            <a:r>
              <a:rPr lang="en-US" sz="1200" dirty="0"/>
              <a:t>to make community and state colleges understand the need for pathways to work in this human services field. </a:t>
            </a:r>
            <a:r>
              <a:rPr lang="en-US" sz="1200" dirty="0" smtClean="0"/>
              <a:t>Possibly </a:t>
            </a:r>
            <a:r>
              <a:rPr lang="en-US" sz="1200" dirty="0"/>
              <a:t>approaching University and College advisory boards to get the word out.</a:t>
            </a:r>
          </a:p>
          <a:p>
            <a:pPr lvl="0"/>
            <a:endParaRPr lang="en-US" sz="1200" dirty="0"/>
          </a:p>
          <a:p>
            <a:endParaRPr lang="en-US" sz="1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2160972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noAutofit/>
          </a:bodyPr>
          <a:lstStyle/>
          <a:p>
            <a:r>
              <a:rPr lang="en-US" sz="1200" dirty="0" smtClean="0"/>
              <a:t>	Timelines for recommendation(s) to be submitted to the Commission by the respective sub-committees for review and discussion by the </a:t>
            </a:r>
            <a:r>
              <a:rPr lang="en-US" sz="1200" smtClean="0"/>
              <a:t>Commission.  2017  </a:t>
            </a:r>
            <a:r>
              <a:rPr lang="en-US" sz="1200" dirty="0" smtClean="0"/>
              <a:t>quarterly meetings of the Commission; March 6</a:t>
            </a:r>
            <a:r>
              <a:rPr lang="en-US" sz="1200" baseline="30000" dirty="0" smtClean="0"/>
              <a:t>th</a:t>
            </a:r>
            <a:r>
              <a:rPr lang="en-US" sz="1200" dirty="0" smtClean="0"/>
              <a:t>, June 5</a:t>
            </a:r>
            <a:r>
              <a:rPr lang="en-US" sz="1200" baseline="30000" dirty="0" smtClean="0"/>
              <a:t>th</a:t>
            </a:r>
            <a:r>
              <a:rPr lang="en-US" sz="1200" dirty="0" smtClean="0"/>
              <a:t>, September 12</a:t>
            </a:r>
            <a:r>
              <a:rPr lang="en-US" sz="1200" baseline="30000" dirty="0" smtClean="0"/>
              <a:t>th</a:t>
            </a:r>
            <a:r>
              <a:rPr lang="en-US" sz="1200" dirty="0" smtClean="0"/>
              <a:t> and December 4</a:t>
            </a:r>
            <a:r>
              <a:rPr lang="en-US" sz="1200" baseline="30000" dirty="0" smtClean="0"/>
              <a:t>th</a:t>
            </a:r>
            <a:r>
              <a:rPr lang="en-US" sz="1200" dirty="0" smtClean="0"/>
              <a:t>.  First annual report was filed October 24, 2016.</a:t>
            </a:r>
          </a:p>
          <a:p>
            <a:endParaRPr lang="en-US" sz="1200" dirty="0" smtClean="0"/>
          </a:p>
          <a:p>
            <a:r>
              <a:rPr lang="en-US" sz="1200" dirty="0"/>
              <a:t>	</a:t>
            </a:r>
            <a:r>
              <a:rPr lang="en-US" sz="1200" dirty="0" smtClean="0"/>
              <a:t>Charge of the Commission is to make recommendations on policies, any regulatory or statutory action necessary to provide or improve services for individual with ASD and Smith-Magenis syndrome, outline any unmet needs, monitor its recommendations and update recommendations. . .</a:t>
            </a:r>
          </a:p>
          <a:p>
            <a:r>
              <a:rPr lang="en-US" sz="1200" dirty="0" smtClean="0"/>
              <a:t> </a:t>
            </a:r>
          </a:p>
          <a:p>
            <a:r>
              <a:rPr lang="en-US" sz="1200" dirty="0"/>
              <a:t>	</a:t>
            </a:r>
            <a:r>
              <a:rPr lang="en-US" sz="1200" dirty="0" smtClean="0"/>
              <a:t>Investigate and study the higher education opportunities, employment training and employment opportunities available to persons with ASD and make recommendation in regard thereto.  Review the rise and prevalence of ASD in past 30 years, make estimates of the number of children aged 21 or younger and resulting needs for employment training and employment opportunities and recommend a plan of action for the Commonwealth.</a:t>
            </a:r>
          </a:p>
          <a:p>
            <a:endParaRPr lang="en-US" sz="1200" dirty="0" smtClean="0"/>
          </a:p>
          <a:p>
            <a:r>
              <a:rPr lang="en-US" sz="1200" dirty="0"/>
              <a:t>	</a:t>
            </a:r>
            <a:r>
              <a:rPr lang="en-US" sz="1200" dirty="0" smtClean="0"/>
              <a:t>Statewide housing survey to determine the current status of affordable housing stock for adults with ASD and make recommendations in regard thereto.</a:t>
            </a:r>
          </a:p>
          <a:p>
            <a:r>
              <a:rPr lang="en-US" sz="1200" dirty="0" smtClean="0"/>
              <a:t> </a:t>
            </a:r>
          </a:p>
          <a:p>
            <a:r>
              <a:rPr lang="en-US" sz="1200" dirty="0"/>
              <a:t>	</a:t>
            </a:r>
            <a:r>
              <a:rPr lang="en-US" sz="1200" dirty="0" smtClean="0"/>
              <a:t>Investigate </a:t>
            </a:r>
            <a:r>
              <a:rPr lang="en-US" sz="1200" dirty="0"/>
              <a:t>and </a:t>
            </a:r>
            <a:r>
              <a:rPr lang="en-US" sz="1200" dirty="0" smtClean="0"/>
              <a:t>study the present and anticipated future statewide affordable </a:t>
            </a:r>
            <a:r>
              <a:rPr lang="en-US" sz="1200" dirty="0"/>
              <a:t>s</a:t>
            </a:r>
            <a:r>
              <a:rPr lang="en-US" sz="1200" dirty="0" smtClean="0"/>
              <a:t>upportive  housing needs for the commonwealth’s population of persons with ASD. Review the rise </a:t>
            </a:r>
            <a:r>
              <a:rPr lang="en-US" sz="1200" dirty="0"/>
              <a:t>and prevalence of ASD in past 30 years, make estimates of the number of children aged 21 or younger and resulting needs for </a:t>
            </a:r>
            <a:r>
              <a:rPr lang="en-US" sz="1200" dirty="0" smtClean="0"/>
              <a:t>affordable supportive housing  and </a:t>
            </a:r>
            <a:r>
              <a:rPr lang="en-US" sz="1200" dirty="0"/>
              <a:t>recommend a plan of action for the Commonwealth</a:t>
            </a:r>
            <a:r>
              <a:rPr lang="en-US" sz="1200" dirty="0" smtClean="0"/>
              <a:t>. </a:t>
            </a:r>
            <a:endParaRPr lang="en-US" sz="1200" dirty="0"/>
          </a:p>
          <a:p>
            <a:endParaRPr lang="en-US" sz="1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4911170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Sub-Committees (8)</a:t>
            </a:r>
            <a:endParaRPr lang="en-US" dirty="0"/>
          </a:p>
        </p:txBody>
      </p:sp>
      <p:sp>
        <p:nvSpPr>
          <p:cNvPr id="3" name="Content Placeholder 2"/>
          <p:cNvSpPr>
            <a:spLocks noGrp="1"/>
          </p:cNvSpPr>
          <p:nvPr>
            <p:ph idx="1"/>
          </p:nvPr>
        </p:nvSpPr>
        <p:spPr/>
        <p:txBody>
          <a:bodyPr>
            <a:normAutofit/>
          </a:bodyPr>
          <a:lstStyle/>
          <a:p>
            <a:pPr marL="3657600" lvl="8" indent="0">
              <a:buNone/>
            </a:pPr>
            <a:r>
              <a:rPr lang="en-US" dirty="0" smtClean="0"/>
              <a:t>	                                 No.  Of Meetings</a:t>
            </a:r>
          </a:p>
          <a:p>
            <a:r>
              <a:rPr lang="en-US" dirty="0" smtClean="0"/>
              <a:t>Birth to Three Year Olds 				  (2)</a:t>
            </a:r>
          </a:p>
          <a:p>
            <a:r>
              <a:rPr lang="en-US" dirty="0" smtClean="0"/>
              <a:t>3-14 Year Olds 						  (6)</a:t>
            </a:r>
          </a:p>
          <a:p>
            <a:r>
              <a:rPr lang="en-US" dirty="0" smtClean="0"/>
              <a:t>14-22 year Olds, Employment &amp; Higher Ed. 		  (5)</a:t>
            </a:r>
          </a:p>
          <a:p>
            <a:r>
              <a:rPr lang="en-US" dirty="0" smtClean="0"/>
              <a:t>Employment Age 22+  					  (1)</a:t>
            </a:r>
          </a:p>
          <a:p>
            <a:r>
              <a:rPr lang="en-US" dirty="0" smtClean="0"/>
              <a:t>Adults 							  (4)</a:t>
            </a:r>
          </a:p>
          <a:p>
            <a:r>
              <a:rPr lang="en-US" dirty="0" smtClean="0"/>
              <a:t>Data 							  (2)</a:t>
            </a:r>
          </a:p>
          <a:p>
            <a:r>
              <a:rPr lang="en-US" dirty="0" smtClean="0"/>
              <a:t>Housing				</a:t>
            </a:r>
            <a:r>
              <a:rPr lang="en-US" smtClean="0"/>
              <a:t>	</a:t>
            </a:r>
            <a:r>
              <a:rPr lang="en-US" dirty="0" smtClean="0"/>
              <a:t>	  (2)</a:t>
            </a:r>
          </a:p>
          <a:p>
            <a:r>
              <a:rPr lang="en-US" dirty="0" smtClean="0"/>
              <a:t>Workforce Development 				  (5)</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7913574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to Three</a:t>
            </a:r>
            <a:endParaRPr lang="en-US" dirty="0"/>
          </a:p>
        </p:txBody>
      </p:sp>
      <p:sp>
        <p:nvSpPr>
          <p:cNvPr id="3" name="Content Placeholder 2"/>
          <p:cNvSpPr>
            <a:spLocks noGrp="1"/>
          </p:cNvSpPr>
          <p:nvPr>
            <p:ph idx="1"/>
          </p:nvPr>
        </p:nvSpPr>
        <p:spPr/>
        <p:txBody>
          <a:bodyPr>
            <a:normAutofit/>
          </a:bodyPr>
          <a:lstStyle/>
          <a:p>
            <a:r>
              <a:rPr lang="en-US" sz="1400" u="sng" dirty="0" smtClean="0"/>
              <a:t>Commission Members</a:t>
            </a:r>
            <a:r>
              <a:rPr lang="en-US" sz="1400" dirty="0" smtClean="0"/>
              <a:t>: Ron Benham (DPH), Chair, Vincent Strully President and CEO NECC, Ann Neumeyer, M.D.</a:t>
            </a:r>
          </a:p>
          <a:p>
            <a:endParaRPr lang="en-US" sz="1400" dirty="0" smtClean="0"/>
          </a:p>
          <a:p>
            <a:r>
              <a:rPr lang="en-US" sz="1400" u="sng" dirty="0" smtClean="0"/>
              <a:t>Non-Commission Members</a:t>
            </a:r>
            <a:r>
              <a:rPr lang="en-US" sz="1400" dirty="0" smtClean="0"/>
              <a:t>: Cynthia Berkowitz, M.D. (DMH), </a:t>
            </a:r>
            <a:r>
              <a:rPr lang="en-US" sz="1400" dirty="0"/>
              <a:t>Rafael Castro, Ph.D., Joan </a:t>
            </a:r>
            <a:r>
              <a:rPr lang="en-US" sz="1400" dirty="0" smtClean="0"/>
              <a:t>Rafferty (DPH), Robert Polsinelli (DDS), Sarah Richmann (DDS), Nancy Lunden (May Institute), Kristy Murphy, Shari King (BMC)</a:t>
            </a:r>
          </a:p>
          <a:p>
            <a:pPr marL="0" indent="0">
              <a:buNone/>
            </a:pPr>
            <a:endParaRPr lang="en-US" sz="1600" u="sng" dirty="0" smtClean="0"/>
          </a:p>
          <a:p>
            <a:pPr marL="0" indent="0">
              <a:buNone/>
            </a:pPr>
            <a:r>
              <a:rPr lang="en-US" sz="1400" u="sng" dirty="0" smtClean="0"/>
              <a:t>Issues </a:t>
            </a:r>
            <a:r>
              <a:rPr lang="en-US" sz="1400" u="sng" dirty="0"/>
              <a:t>discussed</a:t>
            </a:r>
          </a:p>
          <a:p>
            <a:endParaRPr lang="en-US" sz="1100" dirty="0"/>
          </a:p>
          <a:p>
            <a:r>
              <a:rPr lang="en-US" sz="1200" dirty="0" smtClean="0"/>
              <a:t>	Early </a:t>
            </a:r>
            <a:r>
              <a:rPr lang="en-US" sz="1200" dirty="0"/>
              <a:t>diagnosis and access to services.  Research evidences that the earlier children start receiving services the better the outcomes and lessened need for services as they age. </a:t>
            </a:r>
            <a:r>
              <a:rPr lang="en-US" sz="1200" i="1" dirty="0"/>
              <a:t>MacDonald et al. (2014) Over 90% of one year olds were close to their typical age-matched peers after 13 months of treatment. </a:t>
            </a:r>
            <a:endParaRPr lang="en-US" sz="1200" i="1" dirty="0" smtClean="0"/>
          </a:p>
          <a:p>
            <a:endParaRPr lang="en-US" sz="1200" i="1" dirty="0"/>
          </a:p>
          <a:p>
            <a:r>
              <a:rPr lang="en-US" sz="1200" dirty="0" smtClean="0"/>
              <a:t>	Investing </a:t>
            </a:r>
            <a:r>
              <a:rPr lang="en-US" sz="1200" dirty="0"/>
              <a:t>more in services earlier at DPH Early Intervention level and MassHealth.  </a:t>
            </a:r>
            <a:endParaRPr lang="en-US" sz="1200" dirty="0" smtClean="0"/>
          </a:p>
          <a:p>
            <a:endParaRPr lang="en-US" sz="1200" dirty="0"/>
          </a:p>
          <a:p>
            <a:r>
              <a:rPr lang="en-US" sz="1200" dirty="0" smtClean="0"/>
              <a:t>	Average </a:t>
            </a:r>
            <a:r>
              <a:rPr lang="en-US" sz="1200" dirty="0"/>
              <a:t>age of children diagnosed with ASD is 2.5, early intervention ends at age 3.  Diagnosis is impacted by lack </a:t>
            </a:r>
            <a:r>
              <a:rPr lang="en-US" sz="1200" dirty="0" smtClean="0"/>
              <a:t>of </a:t>
            </a:r>
            <a:r>
              <a:rPr lang="en-US" sz="1200" dirty="0"/>
              <a:t>trained clinicians to diagnose ASD and available workforce of ABA therapists and BCBAs</a:t>
            </a:r>
            <a:r>
              <a:rPr lang="en-US" sz="1200" dirty="0" smtClean="0"/>
              <a:t>.</a:t>
            </a:r>
          </a:p>
          <a:p>
            <a:endParaRPr lang="en-US" sz="1200" dirty="0"/>
          </a:p>
          <a:p>
            <a:r>
              <a:rPr lang="en-US" sz="1200" dirty="0" smtClean="0"/>
              <a:t>	Language </a:t>
            </a:r>
            <a:r>
              <a:rPr lang="en-US" sz="1200" dirty="0"/>
              <a:t>barriers exist for non-English speaking families for both diagnosis and treatment.</a:t>
            </a:r>
          </a:p>
          <a:p>
            <a:endParaRPr lang="en-US" sz="1200" dirty="0" smtClean="0"/>
          </a:p>
          <a:p>
            <a:r>
              <a:rPr lang="en-US" sz="1200" dirty="0" smtClean="0"/>
              <a:t>	Training </a:t>
            </a:r>
            <a:r>
              <a:rPr lang="en-US" sz="1200" dirty="0"/>
              <a:t>is needed for DCF workforce on ASD</a:t>
            </a:r>
          </a:p>
          <a:p>
            <a:endParaRPr lang="en-US" sz="1200" dirty="0" smtClean="0"/>
          </a:p>
          <a:p>
            <a:r>
              <a:rPr lang="en-US" sz="1200" dirty="0" smtClean="0"/>
              <a:t>	Examine </a:t>
            </a:r>
            <a:r>
              <a:rPr lang="en-US" sz="1200" dirty="0"/>
              <a:t>expanding coverage up to age 5</a:t>
            </a:r>
          </a:p>
          <a:p>
            <a:endParaRPr lang="en-US" sz="1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40940829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3-14 Year Olds</a:t>
            </a:r>
            <a:endParaRPr lang="en-US" dirty="0"/>
          </a:p>
        </p:txBody>
      </p:sp>
      <p:sp>
        <p:nvSpPr>
          <p:cNvPr id="3" name="Content Placeholder 2"/>
          <p:cNvSpPr>
            <a:spLocks noGrp="1"/>
          </p:cNvSpPr>
          <p:nvPr>
            <p:ph idx="1"/>
          </p:nvPr>
        </p:nvSpPr>
        <p:spPr/>
        <p:txBody>
          <a:bodyPr>
            <a:normAutofit/>
          </a:bodyPr>
          <a:lstStyle/>
          <a:p>
            <a:r>
              <a:rPr lang="en-US" sz="1400" u="sng" dirty="0" smtClean="0"/>
              <a:t>Commission Members</a:t>
            </a:r>
            <a:r>
              <a:rPr lang="en-US" sz="1400" dirty="0" smtClean="0"/>
              <a:t>: Carolyn Kain, Chair, Laura Conrad (MassHealth).</a:t>
            </a:r>
          </a:p>
          <a:p>
            <a:endParaRPr lang="en-US" sz="1400" dirty="0" smtClean="0"/>
          </a:p>
          <a:p>
            <a:r>
              <a:rPr lang="en-US" sz="1400" u="sng" dirty="0" smtClean="0"/>
              <a:t>Non-Commission Members</a:t>
            </a:r>
            <a:r>
              <a:rPr lang="en-US" sz="1400" dirty="0" smtClean="0"/>
              <a:t>: Sarah Geldart (DESE), Julie Kelley, Teresita Ramos, Esq., Zachary Houston, B.C.B.A, Sue McCarthy, Dr. Beth Jerskey, Laurie Gobeil (DMH), Janice LeBel (DMH), Christina Fitanides Esq., Lee Robinson M.D., Dianne Lescinskas</a:t>
            </a:r>
          </a:p>
          <a:p>
            <a:endParaRPr lang="en-US" sz="1200" u="sng" dirty="0" smtClean="0"/>
          </a:p>
          <a:p>
            <a:r>
              <a:rPr lang="en-US" sz="1400" u="sng" dirty="0" smtClean="0"/>
              <a:t>Issues </a:t>
            </a:r>
            <a:r>
              <a:rPr lang="en-US" sz="1400" u="sng" dirty="0"/>
              <a:t>discussed</a:t>
            </a:r>
          </a:p>
          <a:p>
            <a:endParaRPr lang="en-US" sz="1100" dirty="0"/>
          </a:p>
          <a:p>
            <a:r>
              <a:rPr lang="en-US" sz="1200" dirty="0" smtClean="0"/>
              <a:t>	Language </a:t>
            </a:r>
            <a:r>
              <a:rPr lang="en-US" sz="1200" dirty="0"/>
              <a:t>access issues for families in understanding their legal rights and obtaining interpreters and interpreted documents from public school </a:t>
            </a:r>
            <a:r>
              <a:rPr lang="en-US" sz="1200" dirty="0" smtClean="0"/>
              <a:t>systems</a:t>
            </a:r>
          </a:p>
          <a:p>
            <a:endParaRPr lang="en-US" sz="1200" dirty="0"/>
          </a:p>
          <a:p>
            <a:r>
              <a:rPr lang="en-US" sz="1200" dirty="0" smtClean="0"/>
              <a:t>	Role </a:t>
            </a:r>
            <a:r>
              <a:rPr lang="en-US" sz="1200" dirty="0"/>
              <a:t>of DESE in overseeing public school systems’ compliance with state law and DESE’s August 2006 technical advisory on autism</a:t>
            </a:r>
            <a:r>
              <a:rPr lang="en-US" sz="1200" dirty="0" smtClean="0"/>
              <a:t>.</a:t>
            </a:r>
          </a:p>
          <a:p>
            <a:endParaRPr lang="en-US" sz="1200" dirty="0"/>
          </a:p>
          <a:p>
            <a:r>
              <a:rPr lang="en-US" sz="1200" dirty="0" smtClean="0"/>
              <a:t>	Connecting </a:t>
            </a:r>
            <a:r>
              <a:rPr lang="en-US" sz="1200" dirty="0"/>
              <a:t>with families in homeless shelters, and overall expanded to access of information for parents through the Federation for Children with Special needs</a:t>
            </a:r>
          </a:p>
          <a:p>
            <a:r>
              <a:rPr lang="en-US" sz="1200" dirty="0" smtClean="0"/>
              <a:t>	</a:t>
            </a:r>
          </a:p>
          <a:p>
            <a:r>
              <a:rPr lang="en-US" sz="1200" dirty="0"/>
              <a:t>	</a:t>
            </a:r>
            <a:r>
              <a:rPr lang="en-US" sz="1200" dirty="0" smtClean="0"/>
              <a:t>Expansion </a:t>
            </a:r>
            <a:r>
              <a:rPr lang="en-US" sz="1200" dirty="0"/>
              <a:t>of Autism Endorsement to general education </a:t>
            </a:r>
            <a:r>
              <a:rPr lang="en-US" sz="1200" dirty="0" smtClean="0"/>
              <a:t>teachers</a:t>
            </a:r>
          </a:p>
          <a:p>
            <a:endParaRPr lang="en-US" sz="1200" dirty="0"/>
          </a:p>
          <a:p>
            <a:r>
              <a:rPr lang="en-US" sz="1200" dirty="0" smtClean="0"/>
              <a:t>	Quality </a:t>
            </a:r>
            <a:r>
              <a:rPr lang="en-US" sz="1200" dirty="0"/>
              <a:t>of ABA services by paraprofessionals, there is no standard for training.  DESE’s trainings for paraprofessionals are not mandatory. Registered Behavior Technician training is 40 hours.  Autism Project in Rhode Island trains school personnel and parents.</a:t>
            </a:r>
          </a:p>
          <a:p>
            <a:r>
              <a:rPr lang="en-US" sz="1200" dirty="0" smtClean="0"/>
              <a:t>	</a:t>
            </a:r>
          </a:p>
          <a:p>
            <a:r>
              <a:rPr lang="en-US" sz="1200" dirty="0"/>
              <a:t>	</a:t>
            </a:r>
            <a:r>
              <a:rPr lang="en-US" sz="1200" dirty="0" smtClean="0"/>
              <a:t>Examine </a:t>
            </a:r>
            <a:r>
              <a:rPr lang="en-US" sz="1200" dirty="0"/>
              <a:t>ways to connect families to the (7) DDS funded Autism support centers.    </a:t>
            </a:r>
          </a:p>
          <a:p>
            <a:r>
              <a:rPr lang="en-US" sz="1200" dirty="0" smtClean="0"/>
              <a:t>	</a:t>
            </a:r>
            <a:endParaRPr lang="en-US" sz="1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11098890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14-22 Year Olds/Employment and Higher Education</a:t>
            </a:r>
            <a:endParaRPr lang="en-US" dirty="0"/>
          </a:p>
        </p:txBody>
      </p:sp>
      <p:sp>
        <p:nvSpPr>
          <p:cNvPr id="3" name="Content Placeholder 2"/>
          <p:cNvSpPr>
            <a:spLocks noGrp="1"/>
          </p:cNvSpPr>
          <p:nvPr>
            <p:ph idx="1"/>
          </p:nvPr>
        </p:nvSpPr>
        <p:spPr/>
        <p:txBody>
          <a:bodyPr>
            <a:normAutofit fontScale="92500" lnSpcReduction="20000"/>
          </a:bodyPr>
          <a:lstStyle/>
          <a:p>
            <a:r>
              <a:rPr lang="en-US" sz="1400" u="sng" dirty="0" smtClean="0"/>
              <a:t>Commission Members</a:t>
            </a:r>
            <a:r>
              <a:rPr lang="en-US" sz="1400" dirty="0" smtClean="0"/>
              <a:t>: Kasper Goshgarian, Chair (MRC), Carolyn Kain Co-Chair, Michelle Brait, Deidre Phillips, Amy Weinstock, Laura Conrad (MassHealth), Teresa Schirmer, Danielle Ferrier (DCF), Julia Landau, Esq., Judith Ursitti </a:t>
            </a:r>
          </a:p>
          <a:p>
            <a:endParaRPr lang="en-US" sz="1400" dirty="0"/>
          </a:p>
          <a:p>
            <a:r>
              <a:rPr lang="en-US" sz="1400" u="sng" dirty="0" smtClean="0"/>
              <a:t>Non-Commission Members</a:t>
            </a:r>
            <a:r>
              <a:rPr lang="en-US" sz="1400" dirty="0" smtClean="0"/>
              <a:t>: Amanda Green (DESE), Kathleen Kelly (MRC), Sowyma Sundarajan (MRC), Michael Plansky, Maura Sullivan, Jeff Gentry, Amy Nazaire, Kristen O’Melia, Roberta Lewonis (DDS), Melissa Guyer (DDS), Melanie Chandonnet, Carrie Breaux, David Tack (DMH), Carly Sebastian (DMH), Kathy Reilly, Laura Gillis Esq., Ilyse Levine, Cheryl Ryan, Leslie O’Brien, Coleman Nee, Alexis Henry, Madeline Wenzel, Ann Guay Esq., Vanda Khadem Esq., Lea Hill (DDS), Margaret Van Gelder (DDS), Sue Banks (DDS), Lisa Borges, Michael Weiner, Dianne Lescinskas</a:t>
            </a:r>
          </a:p>
          <a:p>
            <a:endParaRPr lang="en-US" sz="1600" u="sng" dirty="0" smtClean="0"/>
          </a:p>
          <a:p>
            <a:r>
              <a:rPr lang="en-US" sz="1500" u="sng" dirty="0" smtClean="0"/>
              <a:t>Issues </a:t>
            </a:r>
            <a:r>
              <a:rPr lang="en-US" sz="1500" u="sng" dirty="0"/>
              <a:t>discussed</a:t>
            </a:r>
          </a:p>
          <a:p>
            <a:endParaRPr lang="en-US" sz="800" dirty="0"/>
          </a:p>
          <a:p>
            <a:r>
              <a:rPr lang="en-US" sz="1200" dirty="0" smtClean="0"/>
              <a:t>	</a:t>
            </a:r>
            <a:r>
              <a:rPr lang="en-US" sz="1300" dirty="0" smtClean="0"/>
              <a:t>Lack </a:t>
            </a:r>
            <a:r>
              <a:rPr lang="en-US" sz="1300" dirty="0"/>
              <a:t>of appropriate transition services for students ages 14-22, impact is the need for more adults requiring services </a:t>
            </a:r>
            <a:r>
              <a:rPr lang="en-US" sz="1300" dirty="0" smtClean="0"/>
              <a:t>for skills </a:t>
            </a:r>
            <a:r>
              <a:rPr lang="en-US" sz="1300" dirty="0"/>
              <a:t>that should have been begun at age 14 and taught during their educational career.  Oversight by DESE on </a:t>
            </a:r>
            <a:r>
              <a:rPr lang="en-US" sz="1300" dirty="0" smtClean="0"/>
              <a:t>public school </a:t>
            </a:r>
            <a:r>
              <a:rPr lang="en-US" sz="1300" dirty="0"/>
              <a:t>transition services.</a:t>
            </a:r>
          </a:p>
          <a:p>
            <a:endParaRPr lang="en-US" sz="1300" dirty="0" smtClean="0"/>
          </a:p>
          <a:p>
            <a:r>
              <a:rPr lang="en-US" sz="1300" dirty="0" smtClean="0"/>
              <a:t>	Need </a:t>
            </a:r>
            <a:r>
              <a:rPr lang="en-US" sz="1300" dirty="0"/>
              <a:t>to replicate and bring to scale effective pre-employment services such as Triangle, JVS, Aspire, Best Buddies, Autism Higher Education Foundation Paralegal Assistant Training or PLAT </a:t>
            </a:r>
            <a:r>
              <a:rPr lang="en-US" sz="1300" dirty="0" smtClean="0"/>
              <a:t>program, which </a:t>
            </a:r>
            <a:r>
              <a:rPr lang="en-US" sz="1300" dirty="0"/>
              <a:t>actively work with students on employment skills, job, coaching, travel training, resume writing, interviewing.</a:t>
            </a:r>
          </a:p>
          <a:p>
            <a:r>
              <a:rPr lang="en-US" sz="1300" dirty="0"/>
              <a:t> </a:t>
            </a:r>
            <a:endParaRPr lang="en-US" sz="1300" dirty="0" smtClean="0"/>
          </a:p>
          <a:p>
            <a:r>
              <a:rPr lang="en-US" sz="1300" dirty="0"/>
              <a:t>	</a:t>
            </a:r>
            <a:r>
              <a:rPr lang="en-US" sz="1300" dirty="0" smtClean="0"/>
              <a:t>Need </a:t>
            </a:r>
            <a:r>
              <a:rPr lang="en-US" sz="1300" dirty="0"/>
              <a:t>for multi-disciplinary Team approach to services by public schools, MRC </a:t>
            </a:r>
            <a:r>
              <a:rPr lang="en-US" sz="1300" dirty="0" smtClean="0"/>
              <a:t>and </a:t>
            </a:r>
            <a:r>
              <a:rPr lang="en-US" sz="1300" dirty="0"/>
              <a:t>DDS, and earlier waiting for 688 referral process is too late.  Need to inform parents about transition services.</a:t>
            </a:r>
          </a:p>
          <a:p>
            <a:r>
              <a:rPr lang="en-US" sz="1300" dirty="0" smtClean="0"/>
              <a:t>	</a:t>
            </a:r>
          </a:p>
          <a:p>
            <a:r>
              <a:rPr lang="en-US" sz="1300" dirty="0"/>
              <a:t>	</a:t>
            </a:r>
            <a:r>
              <a:rPr lang="en-US" sz="1300" dirty="0" smtClean="0"/>
              <a:t>More </a:t>
            </a:r>
            <a:r>
              <a:rPr lang="en-US" sz="1300" dirty="0"/>
              <a:t>work and training needs to occur with the public school systems on transition services, change of culture so that students are going into the community to work on these services, which is the natural environment and where they will need to apply skills.</a:t>
            </a:r>
          </a:p>
          <a:p>
            <a:r>
              <a:rPr lang="en-US" sz="1300" dirty="0" smtClean="0"/>
              <a:t>	</a:t>
            </a:r>
          </a:p>
          <a:p>
            <a:r>
              <a:rPr lang="en-US" sz="1300" dirty="0"/>
              <a:t>	</a:t>
            </a:r>
            <a:r>
              <a:rPr lang="en-US" sz="1300" dirty="0" smtClean="0"/>
              <a:t>More </a:t>
            </a:r>
            <a:r>
              <a:rPr lang="en-US" sz="1300" dirty="0"/>
              <a:t>opportunities need to exist for higher education, ICEI has limited capacity and higher functioning students only receive support where they request accommodations.</a:t>
            </a:r>
          </a:p>
          <a:p>
            <a:endParaRPr lang="en-US" sz="13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7401334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14-22 Year Olds/Employment and Higher </a:t>
            </a:r>
            <a:r>
              <a:rPr lang="en-US" dirty="0" smtClean="0"/>
              <a:t>Education continued</a:t>
            </a:r>
            <a:endParaRPr lang="en-US" dirty="0"/>
          </a:p>
        </p:txBody>
      </p:sp>
      <p:sp>
        <p:nvSpPr>
          <p:cNvPr id="3" name="Content Placeholder 2"/>
          <p:cNvSpPr>
            <a:spLocks noGrp="1"/>
          </p:cNvSpPr>
          <p:nvPr>
            <p:ph idx="1"/>
          </p:nvPr>
        </p:nvSpPr>
        <p:spPr/>
        <p:txBody>
          <a:bodyPr>
            <a:normAutofit/>
          </a:bodyPr>
          <a:lstStyle/>
          <a:p>
            <a:r>
              <a:rPr lang="en-US" sz="1400" u="sng" dirty="0"/>
              <a:t>Issues discussed</a:t>
            </a:r>
          </a:p>
          <a:p>
            <a:endParaRPr lang="en-US" sz="1400" dirty="0"/>
          </a:p>
          <a:p>
            <a:r>
              <a:rPr lang="en-US" sz="1200" dirty="0" smtClean="0"/>
              <a:t>	Need </a:t>
            </a:r>
            <a:r>
              <a:rPr lang="en-US" sz="1200" dirty="0"/>
              <a:t>for schools to recognize mental health issues and provide access to counseling and mental health services.  Many adolescents are presenting with mental health needs that go unaddressed during high school years.</a:t>
            </a:r>
          </a:p>
          <a:p>
            <a:endParaRPr lang="en-US" sz="1200" dirty="0" smtClean="0"/>
          </a:p>
          <a:p>
            <a:r>
              <a:rPr lang="en-US" sz="1200" dirty="0"/>
              <a:t>	</a:t>
            </a:r>
            <a:r>
              <a:rPr lang="en-US" sz="1200" dirty="0" smtClean="0"/>
              <a:t>Need </a:t>
            </a:r>
            <a:r>
              <a:rPr lang="en-US" sz="1200" dirty="0"/>
              <a:t>to train employers on ASD and how to provide support with peers in the workplace, some agencies have made connections with certain businesses but expanded opportunities and training of the workplace is needed.</a:t>
            </a:r>
          </a:p>
          <a:p>
            <a:endParaRPr lang="en-US" sz="1200" dirty="0" smtClean="0"/>
          </a:p>
          <a:p>
            <a:r>
              <a:rPr lang="en-US" sz="1200" dirty="0"/>
              <a:t>	</a:t>
            </a:r>
            <a:r>
              <a:rPr lang="en-US" sz="1200" dirty="0" smtClean="0"/>
              <a:t>Examine </a:t>
            </a:r>
            <a:r>
              <a:rPr lang="en-US" sz="1200" dirty="0"/>
              <a:t>dissemination of information to families to prepare them for the transition process beginning at age 14.  </a:t>
            </a:r>
            <a:endParaRPr lang="en-US" sz="1200" dirty="0" smtClean="0"/>
          </a:p>
          <a:p>
            <a:r>
              <a:rPr lang="en-US" sz="1200" dirty="0"/>
              <a:t>	</a:t>
            </a:r>
            <a:endParaRPr lang="en-US" sz="1200" dirty="0" smtClean="0"/>
          </a:p>
          <a:p>
            <a:r>
              <a:rPr lang="en-US" sz="1200" dirty="0"/>
              <a:t>	</a:t>
            </a:r>
            <a:r>
              <a:rPr lang="en-US" sz="1200" dirty="0" smtClean="0"/>
              <a:t>Parents </a:t>
            </a:r>
            <a:r>
              <a:rPr lang="en-US" sz="1200" dirty="0"/>
              <a:t>need basic and direct information on the steps to prepare and advocate for their children and to focus the </a:t>
            </a:r>
            <a:endParaRPr lang="en-US" sz="1200" dirty="0" smtClean="0"/>
          </a:p>
          <a:p>
            <a:r>
              <a:rPr lang="en-US" sz="1200" dirty="0"/>
              <a:t>	</a:t>
            </a:r>
            <a:r>
              <a:rPr lang="en-US" sz="1200" dirty="0" smtClean="0"/>
              <a:t>services </a:t>
            </a:r>
            <a:r>
              <a:rPr lang="en-US" sz="1200" dirty="0"/>
              <a:t>on their interests for employment or higher education, it should not be based on what the public schools have available (recycling, custodian work, cooking)</a:t>
            </a:r>
          </a:p>
          <a:p>
            <a:endParaRPr lang="en-US" sz="1200" dirty="0" smtClean="0"/>
          </a:p>
          <a:p>
            <a:r>
              <a:rPr lang="en-US" sz="1200" dirty="0"/>
              <a:t>	</a:t>
            </a:r>
            <a:r>
              <a:rPr lang="en-US" sz="1200" dirty="0" smtClean="0"/>
              <a:t>Many </a:t>
            </a:r>
            <a:r>
              <a:rPr lang="en-US" sz="1200" dirty="0"/>
              <a:t>of the same issues were discussed by the 14-22 and the employment and Higher education sub-committees so they were combined after a few months with a separate working group created for adults over 22 on employment.</a:t>
            </a:r>
          </a:p>
          <a:p>
            <a:endParaRPr lang="en-US" sz="1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42017187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for 22+ Years</a:t>
            </a:r>
            <a:endParaRPr lang="en-US" dirty="0"/>
          </a:p>
        </p:txBody>
      </p:sp>
      <p:sp>
        <p:nvSpPr>
          <p:cNvPr id="3" name="Content Placeholder 2"/>
          <p:cNvSpPr>
            <a:spLocks noGrp="1"/>
          </p:cNvSpPr>
          <p:nvPr>
            <p:ph idx="1"/>
          </p:nvPr>
        </p:nvSpPr>
        <p:spPr/>
        <p:txBody>
          <a:bodyPr>
            <a:normAutofit/>
          </a:bodyPr>
          <a:lstStyle/>
          <a:p>
            <a:r>
              <a:rPr lang="en-US" sz="1400" u="sng" dirty="0" smtClean="0"/>
              <a:t>Commission Members</a:t>
            </a:r>
            <a:r>
              <a:rPr lang="en-US" sz="1400" dirty="0" smtClean="0"/>
              <a:t>: Carolyn Kain, Chair, Todd Garvin</a:t>
            </a:r>
          </a:p>
          <a:p>
            <a:endParaRPr lang="en-US" sz="1400" dirty="0"/>
          </a:p>
          <a:p>
            <a:r>
              <a:rPr lang="en-US" sz="1400" u="sng" dirty="0" smtClean="0"/>
              <a:t>Non-Commission Members</a:t>
            </a:r>
            <a:r>
              <a:rPr lang="en-US" sz="1400" dirty="0" smtClean="0"/>
              <a:t>: Kevin Barrett, Kay Murray, Lea Hill (DDS), Debra Dunn (DDS), Dian Bohannon, Michael Stepansky (DMH), Dianne Lescinskas</a:t>
            </a:r>
          </a:p>
          <a:p>
            <a:endParaRPr lang="en-US" sz="1400" dirty="0"/>
          </a:p>
          <a:p>
            <a:r>
              <a:rPr lang="en-US" sz="1400" u="sng" dirty="0" smtClean="0"/>
              <a:t>Issues Discussed</a:t>
            </a:r>
          </a:p>
          <a:p>
            <a:endParaRPr lang="en-US" sz="1200" u="sng" dirty="0"/>
          </a:p>
          <a:p>
            <a:r>
              <a:rPr lang="en-US" sz="1200" dirty="0"/>
              <a:t>	</a:t>
            </a:r>
            <a:r>
              <a:rPr lang="en-US" sz="1200" dirty="0" smtClean="0"/>
              <a:t>This working group wanted to focus on employment issues for individuals over 22 years old.  Many individuals with ASD have sought employment and were unsuccessful or remain under employed.</a:t>
            </a:r>
          </a:p>
          <a:p>
            <a:endParaRPr lang="en-US" sz="1200" dirty="0" smtClean="0"/>
          </a:p>
          <a:p>
            <a:r>
              <a:rPr lang="en-US" sz="1200" dirty="0"/>
              <a:t>	</a:t>
            </a:r>
            <a:r>
              <a:rPr lang="en-US" sz="1200" dirty="0" smtClean="0"/>
              <a:t>Need to identify supports and services to help people with ASD maintain employment and advance in their careers.  </a:t>
            </a:r>
          </a:p>
          <a:p>
            <a:endParaRPr lang="en-US" sz="1200" dirty="0" smtClean="0"/>
          </a:p>
          <a:p>
            <a:r>
              <a:rPr lang="en-US" sz="1200" dirty="0"/>
              <a:t>	</a:t>
            </a:r>
            <a:r>
              <a:rPr lang="en-US" sz="1200" dirty="0" smtClean="0"/>
              <a:t>Transportation issues are a barrier for many in finding and staying employed</a:t>
            </a:r>
          </a:p>
          <a:p>
            <a:endParaRPr lang="en-US" sz="1200" dirty="0" smtClean="0"/>
          </a:p>
          <a:p>
            <a:r>
              <a:rPr lang="en-US" sz="1200" dirty="0"/>
              <a:t>	</a:t>
            </a:r>
            <a:r>
              <a:rPr lang="en-US" sz="1200" dirty="0" smtClean="0"/>
              <a:t>Connecting individuals with Career Centers, DMH clubhouses, DDS and services through MRC</a:t>
            </a:r>
          </a:p>
          <a:p>
            <a:endParaRPr lang="en-US" sz="1200" dirty="0" smtClean="0"/>
          </a:p>
          <a:p>
            <a:r>
              <a:rPr lang="en-US" sz="1200" dirty="0"/>
              <a:t>	</a:t>
            </a:r>
            <a:r>
              <a:rPr lang="en-US" sz="1200" dirty="0" smtClean="0"/>
              <a:t>MRC can also assist individuals with obtaining a diagnosis when it is related to their employment goals </a:t>
            </a:r>
            <a:endParaRPr lang="en-US" sz="1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242353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t>
            </a:r>
            <a:endParaRPr lang="en-US" dirty="0"/>
          </a:p>
        </p:txBody>
      </p:sp>
      <p:sp>
        <p:nvSpPr>
          <p:cNvPr id="3" name="Content Placeholder 2"/>
          <p:cNvSpPr>
            <a:spLocks noGrp="1"/>
          </p:cNvSpPr>
          <p:nvPr>
            <p:ph idx="1"/>
          </p:nvPr>
        </p:nvSpPr>
        <p:spPr/>
        <p:txBody>
          <a:bodyPr>
            <a:normAutofit lnSpcReduction="10000"/>
          </a:bodyPr>
          <a:lstStyle/>
          <a:p>
            <a:r>
              <a:rPr lang="en-US" sz="1400" u="sng" dirty="0" smtClean="0"/>
              <a:t>Commission Members</a:t>
            </a:r>
            <a:r>
              <a:rPr lang="en-US" sz="1400" dirty="0" smtClean="0"/>
              <a:t>: Dan Burke, Chair, Carolyn Kain, Cathy Boyle, Michelle Brait, Janet George (DDS), Ayana Gonzalez (DHCD), Patti Jennings, Chris Supple Esq., Judith Ursitti, Jane Ryder (DDS)</a:t>
            </a:r>
          </a:p>
          <a:p>
            <a:r>
              <a:rPr lang="en-US" sz="1400" dirty="0" smtClean="0"/>
              <a:t> </a:t>
            </a:r>
            <a:r>
              <a:rPr lang="en-US" sz="1400" u="sng" dirty="0" smtClean="0"/>
              <a:t>Non-Commission Members</a:t>
            </a:r>
            <a:r>
              <a:rPr lang="en-US" sz="1400" dirty="0" smtClean="0"/>
              <a:t>: Amit Basak, Albert Rex, Nan Leonard, Kevin Barrett, Lea Hill (DDS), Kelly Lawless(DDS), Victor Hernandez (DDS), Karen Mariscal, Dafna Krouk-Gordon, Leo Sarkissian, Michelle Harris (DMH), Joseph Vallely (DMH), Dianne Lescinskas</a:t>
            </a:r>
          </a:p>
          <a:p>
            <a:endParaRPr lang="en-US" sz="1200" u="sng" dirty="0" smtClean="0"/>
          </a:p>
          <a:p>
            <a:r>
              <a:rPr lang="en-US" sz="1400" u="sng" dirty="0" smtClean="0"/>
              <a:t>Issues discussed</a:t>
            </a:r>
          </a:p>
          <a:p>
            <a:endParaRPr lang="en-US" sz="1400" u="sng" dirty="0"/>
          </a:p>
          <a:p>
            <a:r>
              <a:rPr lang="en-US" sz="1200" dirty="0" smtClean="0"/>
              <a:t>	Types </a:t>
            </a:r>
            <a:r>
              <a:rPr lang="en-US" sz="1200" dirty="0"/>
              <a:t>of housing available and types of services required to enable an individual to live in affordable housing.  Type of housing is based on the programs (Section 8, FCF, set-asides, etc.) support services can be tailored to the individual.  Most housing options are impacted by the individual’s income.</a:t>
            </a:r>
          </a:p>
          <a:p>
            <a:endParaRPr lang="en-US" sz="1200" dirty="0" smtClean="0"/>
          </a:p>
          <a:p>
            <a:r>
              <a:rPr lang="en-US" sz="1200" dirty="0"/>
              <a:t>	</a:t>
            </a:r>
            <a:r>
              <a:rPr lang="en-US" sz="1200" dirty="0" smtClean="0"/>
              <a:t>After </a:t>
            </a:r>
            <a:r>
              <a:rPr lang="en-US" sz="1200" dirty="0"/>
              <a:t>first sub-committee meeting the group agreed to reconvene after Housing think tank in September 2016, most subcommittee members participated, Cathy Boyle is in the process of writing up a more detailed report of the outcomes from the Housing think tank. </a:t>
            </a:r>
          </a:p>
          <a:p>
            <a:endParaRPr lang="en-US" sz="1200" dirty="0" smtClean="0"/>
          </a:p>
          <a:p>
            <a:r>
              <a:rPr lang="en-US" sz="1200" dirty="0"/>
              <a:t>	</a:t>
            </a:r>
            <a:r>
              <a:rPr lang="en-US" sz="1200" dirty="0" smtClean="0"/>
              <a:t>Two </a:t>
            </a:r>
            <a:r>
              <a:rPr lang="en-US" sz="1200" dirty="0"/>
              <a:t>Motions by Sub-committee regarding housing survey and supplemental budget increase for DDS  ($12.4 mil in funding for newly eligible has been fully allocated)  (1) “That the Governor’s Commission on Autism adopt a motion that the </a:t>
            </a:r>
            <a:r>
              <a:rPr lang="en-US" sz="1200" i="1" dirty="0"/>
              <a:t>administration release funds for a Massachusetts survey which would identify the housing and related support needs for people with ASD.” Second motion:  (2) That the Governor’s Commission on Autism adopt a motion that Governor Baker request a supplemental budget for DDS 5920-3020, Adult Omnibus, of $2,000,000 for a total of $14,434,095.”       </a:t>
            </a:r>
          </a:p>
          <a:p>
            <a:pPr lvl="0"/>
            <a:endParaRPr lang="en-US" sz="1200" dirty="0" smtClean="0"/>
          </a:p>
          <a:p>
            <a:pPr lvl="0"/>
            <a:r>
              <a:rPr lang="en-US" sz="1200" dirty="0"/>
              <a:t>	</a:t>
            </a:r>
            <a:r>
              <a:rPr lang="en-US" sz="1200" dirty="0" smtClean="0"/>
              <a:t>Different </a:t>
            </a:r>
            <a:r>
              <a:rPr lang="en-US" sz="1200" dirty="0"/>
              <a:t>types of housing options were discussed and some of the issues to review are:  1) affordability, 2) zoning, 3) expanding use, 4) technology and 5) design. Possible recommendation regarding zoning laws, locals defer to state building code.</a:t>
            </a:r>
          </a:p>
          <a:p>
            <a:endParaRPr lang="en-US" sz="1400" i="1" dirty="0"/>
          </a:p>
          <a:p>
            <a:endParaRPr lang="en-US" sz="1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5769078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a:t>
            </a:r>
            <a:endParaRPr lang="en-US" dirty="0"/>
          </a:p>
        </p:txBody>
      </p:sp>
      <p:sp>
        <p:nvSpPr>
          <p:cNvPr id="3" name="Content Placeholder 2"/>
          <p:cNvSpPr>
            <a:spLocks noGrp="1"/>
          </p:cNvSpPr>
          <p:nvPr>
            <p:ph idx="1"/>
          </p:nvPr>
        </p:nvSpPr>
        <p:spPr/>
        <p:txBody>
          <a:bodyPr>
            <a:normAutofit fontScale="92500" lnSpcReduction="20000"/>
          </a:bodyPr>
          <a:lstStyle/>
          <a:p>
            <a:r>
              <a:rPr lang="en-US" sz="1500" u="sng" dirty="0" smtClean="0"/>
              <a:t>Commission Members</a:t>
            </a:r>
            <a:r>
              <a:rPr lang="en-US" sz="1500" dirty="0" smtClean="0"/>
              <a:t>: Janet George Ed.D. (DDS) Chair, Dr. Kathy Sanders (DMH) Co-Chair, Todd Garvin, Dania Jekel, Sue Loring, Rita Gardner, Carolyn Kain </a:t>
            </a:r>
          </a:p>
          <a:p>
            <a:endParaRPr lang="en-US" sz="1500" dirty="0"/>
          </a:p>
          <a:p>
            <a:r>
              <a:rPr lang="en-US" sz="1500" u="sng" dirty="0" smtClean="0"/>
              <a:t>Non-Commission Members</a:t>
            </a:r>
            <a:r>
              <a:rPr lang="en-US" sz="1500" dirty="0" smtClean="0"/>
              <a:t>: Mike Moloney, Lea Hill (DDS), Mark Dumas (DDS), Maria Stefano (DDS), Elizabeth Duffy, Melissa Guyer (DDS), David Tobin (DDS), Deb Johnson, Gail Gillespie (DDS), Sandy Honig (DDS), Tim Cahill (DDS), Lisa Saba (DDS), Michelle Mayer, Casey Seaman (DDS), John Townsend (DDS), Nancy Marticio, Tara Callahan (DMH), Cynthia Berkowitz M.D. (DMH)</a:t>
            </a:r>
            <a:endParaRPr lang="en-US" sz="1500" dirty="0"/>
          </a:p>
          <a:p>
            <a:endParaRPr lang="en-US" sz="1500" u="sng" dirty="0" smtClean="0"/>
          </a:p>
          <a:p>
            <a:r>
              <a:rPr lang="en-US" sz="1500" u="sng" dirty="0" smtClean="0"/>
              <a:t>Issues </a:t>
            </a:r>
            <a:r>
              <a:rPr lang="en-US" sz="1500" u="sng" dirty="0"/>
              <a:t>discussed</a:t>
            </a:r>
          </a:p>
          <a:p>
            <a:endParaRPr lang="en-US" sz="1200" dirty="0"/>
          </a:p>
          <a:p>
            <a:r>
              <a:rPr lang="en-US" sz="1200" dirty="0" smtClean="0"/>
              <a:t>	</a:t>
            </a:r>
            <a:r>
              <a:rPr lang="en-US" sz="1300" dirty="0" smtClean="0"/>
              <a:t>Understanding </a:t>
            </a:r>
            <a:r>
              <a:rPr lang="en-US" sz="1300" dirty="0"/>
              <a:t>of services available through DDS, services available through DMH and how the agencies have been working together to meet the needs of individuals with ASD.</a:t>
            </a:r>
          </a:p>
          <a:p>
            <a:endParaRPr lang="en-US" sz="1300" dirty="0" smtClean="0"/>
          </a:p>
          <a:p>
            <a:r>
              <a:rPr lang="en-US" sz="1300" dirty="0"/>
              <a:t>	</a:t>
            </a:r>
            <a:r>
              <a:rPr lang="en-US" sz="1300" dirty="0" smtClean="0"/>
              <a:t>Need </a:t>
            </a:r>
            <a:r>
              <a:rPr lang="en-US" sz="1300" dirty="0"/>
              <a:t>to identify current service gaps for adult population; Agreement between DDS and DMH has provided access to fellowships and consultative services.</a:t>
            </a:r>
          </a:p>
          <a:p>
            <a:endParaRPr lang="en-US" sz="1300" dirty="0" smtClean="0"/>
          </a:p>
          <a:p>
            <a:r>
              <a:rPr lang="en-US" sz="1300" dirty="0"/>
              <a:t>	</a:t>
            </a:r>
            <a:r>
              <a:rPr lang="en-US" sz="1300" dirty="0" smtClean="0"/>
              <a:t>Need </a:t>
            </a:r>
            <a:r>
              <a:rPr lang="en-US" sz="1300" dirty="0"/>
              <a:t>for more training of staff at Emergency Room and EMS.  Mobile Crisis Teams need more training about autism through MassHealth. DDS is trialing OCALI training for direct providers.</a:t>
            </a:r>
          </a:p>
          <a:p>
            <a:endParaRPr lang="en-US" sz="1300" dirty="0" smtClean="0"/>
          </a:p>
          <a:p>
            <a:r>
              <a:rPr lang="en-US" sz="1300" dirty="0"/>
              <a:t>	</a:t>
            </a:r>
            <a:r>
              <a:rPr lang="en-US" sz="1300" dirty="0" smtClean="0"/>
              <a:t>Lack </a:t>
            </a:r>
            <a:r>
              <a:rPr lang="en-US" sz="1300" dirty="0"/>
              <a:t>of experienced mental health providers for ASD population.  Anxiety, depression and OCD are common mental health issues, treatments for someone with ASD may not be the same as general population.</a:t>
            </a:r>
          </a:p>
          <a:p>
            <a:endParaRPr lang="en-US" sz="1300" dirty="0" smtClean="0"/>
          </a:p>
          <a:p>
            <a:r>
              <a:rPr lang="en-US" sz="1300" dirty="0"/>
              <a:t>	</a:t>
            </a:r>
            <a:r>
              <a:rPr lang="en-US" sz="1300" dirty="0" smtClean="0"/>
              <a:t>Issue </a:t>
            </a:r>
            <a:r>
              <a:rPr lang="en-US" sz="1300" dirty="0"/>
              <a:t>that most mental health providers do not take private insurance or MassHealth and this greatly limits access for treatment/therapy.</a:t>
            </a:r>
          </a:p>
          <a:p>
            <a:endParaRPr lang="en-US" sz="1300" dirty="0" smtClean="0"/>
          </a:p>
          <a:p>
            <a:r>
              <a:rPr lang="en-US" sz="1300" dirty="0"/>
              <a:t>	</a:t>
            </a:r>
            <a:r>
              <a:rPr lang="en-US" sz="1300" dirty="0" smtClean="0"/>
              <a:t>Adults </a:t>
            </a:r>
            <a:r>
              <a:rPr lang="en-US" sz="1300" dirty="0"/>
              <a:t>needing services need to know how to apply, who to contact, service options that are not program based and transportation is a barrier to accessing services.</a:t>
            </a:r>
          </a:p>
          <a:p>
            <a:pPr marL="0" indent="0">
              <a:buNone/>
            </a:pPr>
            <a:r>
              <a:rPr lang="en-US" sz="1300" dirty="0"/>
              <a:t> </a:t>
            </a:r>
          </a:p>
          <a:p>
            <a:endParaRPr lang="en-US" sz="13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0319927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724</Words>
  <Application>Microsoft Office PowerPoint</Application>
  <PresentationFormat>On-screen Show (4:3)</PresentationFormat>
  <Paragraphs>169</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1_Blue Presentation Template - MA HHS - small logos</vt:lpstr>
      <vt:lpstr>2_Blue Presentation Template - MA HHS - small logos</vt:lpstr>
      <vt:lpstr>PowerPoint Presentation</vt:lpstr>
      <vt:lpstr>Sub-Committees (8)</vt:lpstr>
      <vt:lpstr>Birth to Three</vt:lpstr>
      <vt:lpstr>3-14 Year Olds</vt:lpstr>
      <vt:lpstr>14-22 Year Olds/Employment and Higher Education</vt:lpstr>
      <vt:lpstr>14-22 Year Olds/Employment and Higher Education continued</vt:lpstr>
      <vt:lpstr>Employment for 22+ Years</vt:lpstr>
      <vt:lpstr>Housing </vt:lpstr>
      <vt:lpstr>Adults</vt:lpstr>
      <vt:lpstr>Data</vt:lpstr>
      <vt:lpstr>Workforce Development</vt:lpstr>
      <vt:lpstr>Expectations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2013-03-21T02:29:09Z</dcterms:created>
  <dc:creator>Harper, Stacie (EHS)</dc:creator>
  <lastModifiedBy/>
  <lastPrinted>2016-12-07T18:28:17Z</lastPrinted>
  <dcterms:modified xsi:type="dcterms:W3CDTF">2016-12-30T16:40:00Z</dcterms:modified>
  <revision>41</revision>
  <dc:title>Presentation Template HHS blue</dc:title>
</coreProperties>
</file>