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263" r:id="rId5"/>
    <p:sldId id="276" r:id="rId6"/>
    <p:sldId id="271" r:id="rId7"/>
    <p:sldId id="282" r:id="rId8"/>
    <p:sldId id="275" r:id="rId9"/>
    <p:sldId id="288" r:id="rId10"/>
    <p:sldId id="272" r:id="rId11"/>
    <p:sldId id="283" r:id="rId12"/>
    <p:sldId id="277" r:id="rId13"/>
    <p:sldId id="278" r:id="rId14"/>
    <p:sldId id="279" r:id="rId15"/>
    <p:sldId id="285" r:id="rId16"/>
    <p:sldId id="28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5722" autoAdjust="0"/>
  </p:normalViewPr>
  <p:slideViewPr>
    <p:cSldViewPr snapToGrid="0" showGuides="1">
      <p:cViewPr varScale="1">
        <p:scale>
          <a:sx n="44" d="100"/>
          <a:sy n="44" d="100"/>
        </p:scale>
        <p:origin x="1524" y="2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46B087-DACE-5777-8ED5-69A2B1AFDE4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5BAF507-E400-55B8-C519-B49CAB88C0C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53953-6680-4446-8156-56F7913DA0B3}" type="datetimeFigureOut">
              <a:rPr lang="en-US" smtClean="0"/>
              <a:t>3/17/2023</a:t>
            </a:fld>
            <a:endParaRPr lang="en-US"/>
          </a:p>
        </p:txBody>
      </p:sp>
      <p:sp>
        <p:nvSpPr>
          <p:cNvPr id="4" name="Slide Image Placeholder 3">
            <a:extLst>
              <a:ext uri="{FF2B5EF4-FFF2-40B4-BE49-F238E27FC236}">
                <a16:creationId xmlns:a16="http://schemas.microsoft.com/office/drawing/2014/main" id="{80A693E2-03EA-73D3-EB7E-B0C7BE2970B8}"/>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a:extLst>
              <a:ext uri="{FF2B5EF4-FFF2-40B4-BE49-F238E27FC236}">
                <a16:creationId xmlns:a16="http://schemas.microsoft.com/office/drawing/2014/main" id="{8A9460BF-CE66-43B4-C193-9D1DF60D9F23}"/>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3C981480-549B-377E-592C-53133F7DC82D}"/>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a:extLst>
              <a:ext uri="{FF2B5EF4-FFF2-40B4-BE49-F238E27FC236}">
                <a16:creationId xmlns:a16="http://schemas.microsoft.com/office/drawing/2014/main" id="{A0ED3E54-56EF-F832-CD25-9B220880558C}"/>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B2CCBA-696C-4FC3-A4AA-816B499C0065}"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2</a:t>
            </a:fld>
            <a:endParaRPr lang="en-US"/>
          </a:p>
        </p:txBody>
      </p:sp>
    </p:spTree>
    <p:extLst>
      <p:ext uri="{BB962C8B-B14F-4D97-AF65-F5344CB8AC3E}">
        <p14:creationId xmlns:p14="http://schemas.microsoft.com/office/powerpoint/2010/main" val="2496745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3</a:t>
            </a:fld>
            <a:endParaRPr lang="en-US"/>
          </a:p>
        </p:txBody>
      </p:sp>
    </p:spTree>
    <p:extLst>
      <p:ext uri="{BB962C8B-B14F-4D97-AF65-F5344CB8AC3E}">
        <p14:creationId xmlns:p14="http://schemas.microsoft.com/office/powerpoint/2010/main" val="3201663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4</a:t>
            </a:fld>
            <a:endParaRPr lang="en-US"/>
          </a:p>
        </p:txBody>
      </p:sp>
    </p:spTree>
    <p:extLst>
      <p:ext uri="{BB962C8B-B14F-4D97-AF65-F5344CB8AC3E}">
        <p14:creationId xmlns:p14="http://schemas.microsoft.com/office/powerpoint/2010/main" val="3681753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5</a:t>
            </a:fld>
            <a:endParaRPr lang="en-US"/>
          </a:p>
        </p:txBody>
      </p:sp>
    </p:spTree>
    <p:extLst>
      <p:ext uri="{BB962C8B-B14F-4D97-AF65-F5344CB8AC3E}">
        <p14:creationId xmlns:p14="http://schemas.microsoft.com/office/powerpoint/2010/main" val="1527334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6</a:t>
            </a:fld>
            <a:endParaRPr lang="en-US"/>
          </a:p>
        </p:txBody>
      </p:sp>
    </p:spTree>
    <p:extLst>
      <p:ext uri="{BB962C8B-B14F-4D97-AF65-F5344CB8AC3E}">
        <p14:creationId xmlns:p14="http://schemas.microsoft.com/office/powerpoint/2010/main" val="1987251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7</a:t>
            </a:fld>
            <a:endParaRPr lang="en-US"/>
          </a:p>
        </p:txBody>
      </p:sp>
    </p:spTree>
    <p:extLst>
      <p:ext uri="{BB962C8B-B14F-4D97-AF65-F5344CB8AC3E}">
        <p14:creationId xmlns:p14="http://schemas.microsoft.com/office/powerpoint/2010/main" val="1246388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B2CCBA-696C-4FC3-A4AA-816B499C0065}" type="slidenum">
              <a:rPr lang="en-US" smtClean="0"/>
              <a:t>8</a:t>
            </a:fld>
            <a:endParaRPr lang="en-US"/>
          </a:p>
        </p:txBody>
      </p:sp>
    </p:spTree>
    <p:extLst>
      <p:ext uri="{BB962C8B-B14F-4D97-AF65-F5344CB8AC3E}">
        <p14:creationId xmlns:p14="http://schemas.microsoft.com/office/powerpoint/2010/main" val="612027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9</a:t>
            </a:fld>
            <a:endParaRPr lang="en-US"/>
          </a:p>
        </p:txBody>
      </p:sp>
    </p:spTree>
    <p:extLst>
      <p:ext uri="{BB962C8B-B14F-4D97-AF65-F5344CB8AC3E}">
        <p14:creationId xmlns:p14="http://schemas.microsoft.com/office/powerpoint/2010/main" val="903549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marR="0" lvl="1" indent="-285750">
              <a:lnSpc>
                <a:spcPct val="107000"/>
              </a:lnSpc>
              <a:spcBef>
                <a:spcPts val="0"/>
              </a:spcBef>
              <a:spcAft>
                <a:spcPts val="800"/>
              </a:spcAft>
              <a:buFont typeface="+mj-lt"/>
              <a:buAutoNum type="alphaLcPeriod"/>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10</a:t>
            </a:fld>
            <a:endParaRPr lang="en-US"/>
          </a:p>
        </p:txBody>
      </p:sp>
    </p:spTree>
    <p:extLst>
      <p:ext uri="{BB962C8B-B14F-4D97-AF65-F5344CB8AC3E}">
        <p14:creationId xmlns:p14="http://schemas.microsoft.com/office/powerpoint/2010/main" val="3627886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11</a:t>
            </a:fld>
            <a:endParaRPr lang="en-US"/>
          </a:p>
        </p:txBody>
      </p:sp>
    </p:spTree>
    <p:extLst>
      <p:ext uri="{BB962C8B-B14F-4D97-AF65-F5344CB8AC3E}">
        <p14:creationId xmlns:p14="http://schemas.microsoft.com/office/powerpoint/2010/main" val="29668593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12</a:t>
            </a:fld>
            <a:endParaRPr lang="en-US"/>
          </a:p>
        </p:txBody>
      </p:sp>
    </p:spTree>
    <p:extLst>
      <p:ext uri="{BB962C8B-B14F-4D97-AF65-F5344CB8AC3E}">
        <p14:creationId xmlns:p14="http://schemas.microsoft.com/office/powerpoint/2010/main" val="807477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9B9B90-53D5-4806-8FE9-0E96FBA936B5}" type="slidenum">
              <a:rPr lang="en-US" smtClean="0"/>
              <a:t>13</a:t>
            </a:fld>
            <a:endParaRPr lang="en-US"/>
          </a:p>
        </p:txBody>
      </p:sp>
    </p:spTree>
    <p:extLst>
      <p:ext uri="{BB962C8B-B14F-4D97-AF65-F5344CB8AC3E}">
        <p14:creationId xmlns:p14="http://schemas.microsoft.com/office/powerpoint/2010/main" val="31487150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C7EE377-B8E1-46C6-764E-35B9C88999DC}"/>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AFA9C25D-EF20-84AD-D14D-2061BB41F0C7}"/>
              </a:ext>
            </a:extLst>
          </p:cNvPr>
          <p:cNvSpPr>
            <a:spLocks noGrp="1"/>
          </p:cNvSpPr>
          <p:nvPr>
            <p:ph type="ctrTitle"/>
          </p:nvPr>
        </p:nvSpPr>
        <p:spPr>
          <a:xfrm>
            <a:off x="505838" y="690351"/>
            <a:ext cx="8631677" cy="1928238"/>
          </a:xfrm>
          <a:prstGeom prst="rect">
            <a:avLst/>
          </a:prstGeom>
        </p:spPr>
        <p:txBody>
          <a:bodyPr anchor="b">
            <a:normAutofit/>
          </a:bodyPr>
          <a:lstStyle>
            <a:lvl1pPr algn="l">
              <a:defRPr sz="6600">
                <a:solidFill>
                  <a:schemeClr val="bg1"/>
                </a:solidFill>
                <a:latin typeface="Arial" panose="020B0604020202020204" pitchFamily="34" charset="0"/>
                <a:ea typeface="Apple Symbols" panose="02000000000000000000" pitchFamily="2" charset="-79"/>
                <a:cs typeface="Arial" panose="020B0604020202020204" pitchFamily="34" charset="0"/>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917F9B5-9E18-407C-4D11-7AC3882D7047}"/>
              </a:ext>
            </a:extLst>
          </p:cNvPr>
          <p:cNvSpPr>
            <a:spLocks noGrp="1"/>
          </p:cNvSpPr>
          <p:nvPr>
            <p:ph type="subTitle" idx="1"/>
          </p:nvPr>
        </p:nvSpPr>
        <p:spPr>
          <a:xfrm>
            <a:off x="505838" y="5466944"/>
            <a:ext cx="6770451" cy="1391055"/>
          </a:xfrm>
        </p:spPr>
        <p:txBody>
          <a:bodyPr>
            <a:normAutofit/>
          </a:bodyPr>
          <a:lstStyle>
            <a:lvl1pPr marL="0" indent="0" algn="l">
              <a:buNone/>
              <a:defRPr sz="2800">
                <a:solidFill>
                  <a:srgbClr val="3647B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634513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ED5A72-E2F7-0E3B-0DDA-8AEE476CFD6C}"/>
              </a:ext>
            </a:extLst>
          </p:cNvPr>
          <p:cNvSpPr>
            <a:spLocks noGrp="1"/>
          </p:cNvSpPr>
          <p:nvPr>
            <p:ph idx="1"/>
          </p:nvPr>
        </p:nvSpPr>
        <p:spPr>
          <a:xfrm>
            <a:off x="838200" y="2086984"/>
            <a:ext cx="10515600" cy="405255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8">
            <a:extLst>
              <a:ext uri="{FF2B5EF4-FFF2-40B4-BE49-F238E27FC236}">
                <a16:creationId xmlns:a16="http://schemas.microsoft.com/office/drawing/2014/main" id="{D8D37926-3C4B-41C8-EFDB-911300C24340}"/>
              </a:ext>
            </a:extLst>
          </p:cNvPr>
          <p:cNvSpPr>
            <a:spLocks noGrp="1"/>
          </p:cNvSpPr>
          <p:nvPr>
            <p:ph type="title"/>
          </p:nvPr>
        </p:nvSpPr>
        <p:spPr>
          <a:xfrm>
            <a:off x="838200" y="365126"/>
            <a:ext cx="10515600" cy="1042852"/>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3217296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924193-02B9-9810-A50A-C323F20B00A2}"/>
              </a:ext>
            </a:extLst>
          </p:cNvPr>
          <p:cNvPicPr>
            <a:picLocks noChangeAspect="1"/>
          </p:cNvPicPr>
          <p:nvPr userDrawn="1"/>
        </p:nvPicPr>
        <p:blipFill>
          <a:blip r:embed="rId2"/>
          <a:stretch>
            <a:fillRect/>
          </a:stretch>
        </p:blipFill>
        <p:spPr>
          <a:xfrm>
            <a:off x="0" y="-16112"/>
            <a:ext cx="12192000" cy="6858000"/>
          </a:xfrm>
          <a:prstGeom prst="rect">
            <a:avLst/>
          </a:prstGeom>
        </p:spPr>
      </p:pic>
      <p:sp>
        <p:nvSpPr>
          <p:cNvPr id="2" name="Title 1">
            <a:extLst>
              <a:ext uri="{FF2B5EF4-FFF2-40B4-BE49-F238E27FC236}">
                <a16:creationId xmlns:a16="http://schemas.microsoft.com/office/drawing/2014/main" id="{FE7A35BE-2442-7C64-032F-EEC3B84E842D}"/>
              </a:ext>
            </a:extLst>
          </p:cNvPr>
          <p:cNvSpPr>
            <a:spLocks noGrp="1"/>
          </p:cNvSpPr>
          <p:nvPr>
            <p:ph type="title"/>
          </p:nvPr>
        </p:nvSpPr>
        <p:spPr>
          <a:xfrm>
            <a:off x="838200" y="730525"/>
            <a:ext cx="10515600" cy="2852737"/>
          </a:xfrm>
          <a:prstGeom prst="rect">
            <a:avLst/>
          </a:prstGeom>
        </p:spPr>
        <p:txBody>
          <a:bodyPr anchor="b"/>
          <a:lstStyle>
            <a:lvl1pPr>
              <a:defRPr sz="6000">
                <a:solidFill>
                  <a:srgbClr val="3647B6"/>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9FD8DA3C-9A4F-10ED-C6D4-40AC09EDE511}"/>
              </a:ext>
            </a:extLst>
          </p:cNvPr>
          <p:cNvSpPr>
            <a:spLocks noGrp="1"/>
          </p:cNvSpPr>
          <p:nvPr>
            <p:ph type="body" idx="1"/>
          </p:nvPr>
        </p:nvSpPr>
        <p:spPr>
          <a:xfrm>
            <a:off x="838200" y="3712387"/>
            <a:ext cx="10515600" cy="1500187"/>
          </a:xfrm>
        </p:spPr>
        <p:txBody>
          <a:bodyPr>
            <a:normAutofit/>
          </a:bodyPr>
          <a:lstStyle>
            <a:lvl1pPr marL="0" indent="0">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5" name="TextBox 4">
            <a:extLst>
              <a:ext uri="{FF2B5EF4-FFF2-40B4-BE49-F238E27FC236}">
                <a16:creationId xmlns:a16="http://schemas.microsoft.com/office/drawing/2014/main" id="{F8A65D87-AFBC-843E-1CA6-0F0D9EB66B62}"/>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891558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55C14D-8924-F22D-FF6C-1CEECDCEA30C}"/>
              </a:ext>
            </a:extLst>
          </p:cNvPr>
          <p:cNvSpPr>
            <a:spLocks noGrp="1"/>
          </p:cNvSpPr>
          <p:nvPr>
            <p:ph sz="half" idx="1"/>
          </p:nvPr>
        </p:nvSpPr>
        <p:spPr>
          <a:xfrm>
            <a:off x="838200" y="2119256"/>
            <a:ext cx="5181600" cy="405770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5748EB7-DF60-9429-B7C4-F17C2FD19504}"/>
              </a:ext>
            </a:extLst>
          </p:cNvPr>
          <p:cNvSpPr>
            <a:spLocks noGrp="1"/>
          </p:cNvSpPr>
          <p:nvPr>
            <p:ph sz="half" idx="2"/>
          </p:nvPr>
        </p:nvSpPr>
        <p:spPr>
          <a:xfrm>
            <a:off x="6172200" y="2119256"/>
            <a:ext cx="5181600" cy="405770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itle Placeholder 8">
            <a:extLst>
              <a:ext uri="{FF2B5EF4-FFF2-40B4-BE49-F238E27FC236}">
                <a16:creationId xmlns:a16="http://schemas.microsoft.com/office/drawing/2014/main" id="{09305E6D-E633-8F98-0EDC-7F3C0166DB61}"/>
              </a:ext>
            </a:extLst>
          </p:cNvPr>
          <p:cNvSpPr>
            <a:spLocks noGrp="1"/>
          </p:cNvSpPr>
          <p:nvPr>
            <p:ph type="title"/>
          </p:nvPr>
        </p:nvSpPr>
        <p:spPr>
          <a:xfrm>
            <a:off x="838200" y="365126"/>
            <a:ext cx="10515600" cy="1042852"/>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2583190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C07D04F-CFDA-AB0A-0CB3-633767A38D3D}"/>
              </a:ext>
            </a:extLst>
          </p:cNvPr>
          <p:cNvSpPr>
            <a:spLocks noGrp="1"/>
          </p:cNvSpPr>
          <p:nvPr>
            <p:ph type="body" idx="1"/>
          </p:nvPr>
        </p:nvSpPr>
        <p:spPr>
          <a:xfrm>
            <a:off x="836612" y="2109863"/>
            <a:ext cx="5157787" cy="6759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30E417A7-92FA-2590-1532-B39F1253F89A}"/>
              </a:ext>
            </a:extLst>
          </p:cNvPr>
          <p:cNvSpPr>
            <a:spLocks noGrp="1"/>
          </p:cNvSpPr>
          <p:nvPr>
            <p:ph sz="half" idx="2"/>
          </p:nvPr>
        </p:nvSpPr>
        <p:spPr>
          <a:xfrm>
            <a:off x="839788" y="2861535"/>
            <a:ext cx="5157787" cy="3328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E7583ECC-3794-AE5F-27B5-A74B4DEC7341}"/>
              </a:ext>
            </a:extLst>
          </p:cNvPr>
          <p:cNvSpPr>
            <a:spLocks noGrp="1"/>
          </p:cNvSpPr>
          <p:nvPr>
            <p:ph type="body" sz="quarter" idx="3"/>
          </p:nvPr>
        </p:nvSpPr>
        <p:spPr>
          <a:xfrm>
            <a:off x="6172200" y="2109863"/>
            <a:ext cx="5183188" cy="6759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474E5DA7-1D14-860C-86DA-E26B78A695EF}"/>
              </a:ext>
            </a:extLst>
          </p:cNvPr>
          <p:cNvSpPr>
            <a:spLocks noGrp="1"/>
          </p:cNvSpPr>
          <p:nvPr>
            <p:ph sz="quarter" idx="4"/>
          </p:nvPr>
        </p:nvSpPr>
        <p:spPr>
          <a:xfrm>
            <a:off x="6172200" y="2861535"/>
            <a:ext cx="5183188" cy="3328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Placeholder 8">
            <a:extLst>
              <a:ext uri="{FF2B5EF4-FFF2-40B4-BE49-F238E27FC236}">
                <a16:creationId xmlns:a16="http://schemas.microsoft.com/office/drawing/2014/main" id="{AA033EDD-4130-6D25-944B-3C4E62F04A50}"/>
              </a:ext>
            </a:extLst>
          </p:cNvPr>
          <p:cNvSpPr>
            <a:spLocks noGrp="1"/>
          </p:cNvSpPr>
          <p:nvPr>
            <p:ph type="title"/>
          </p:nvPr>
        </p:nvSpPr>
        <p:spPr>
          <a:xfrm>
            <a:off x="838200" y="365126"/>
            <a:ext cx="10515600" cy="1042852"/>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368671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FE5DF1-48AB-E0EB-F43E-6ACA748DB7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A5A7959-19EC-57EE-7E3C-D0AA505DBDFA}"/>
              </a:ext>
            </a:extLst>
          </p:cNvPr>
          <p:cNvSpPr>
            <a:spLocks noGrp="1"/>
          </p:cNvSpPr>
          <p:nvPr>
            <p:ph type="title"/>
          </p:nvPr>
        </p:nvSpPr>
        <p:spPr>
          <a:xfrm>
            <a:off x="838200" y="2882157"/>
            <a:ext cx="10515600" cy="1093686"/>
          </a:xfrm>
          <a:prstGeom prst="rect">
            <a:avLst/>
          </a:prstGeom>
        </p:spPr>
        <p:txBody>
          <a:bodyPr>
            <a:normAutofit/>
          </a:bodyPr>
          <a:lstStyle>
            <a:lvl1pPr>
              <a:defRPr sz="6000">
                <a:solidFill>
                  <a:srgbClr val="3647B6"/>
                </a:solidFill>
              </a:defRPr>
            </a:lvl1pPr>
          </a:lstStyle>
          <a:p>
            <a:r>
              <a:rPr lang="en-US" dirty="0"/>
              <a:t>Click to edit Master title style</a:t>
            </a:r>
          </a:p>
        </p:txBody>
      </p:sp>
      <p:sp>
        <p:nvSpPr>
          <p:cNvPr id="3" name="TextBox 2">
            <a:extLst>
              <a:ext uri="{FF2B5EF4-FFF2-40B4-BE49-F238E27FC236}">
                <a16:creationId xmlns:a16="http://schemas.microsoft.com/office/drawing/2014/main" id="{220BCF7B-22B6-6253-4D64-9AD634D23090}"/>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1004156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BAB681-AC2C-C77A-18CF-DCFBC5F41761}"/>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extBox 1">
            <a:extLst>
              <a:ext uri="{FF2B5EF4-FFF2-40B4-BE49-F238E27FC236}">
                <a16:creationId xmlns:a16="http://schemas.microsoft.com/office/drawing/2014/main" id="{BF0BC1E5-8CCE-BA2E-FCAF-D803E35C5BB4}"/>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619566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BFF6852-088F-2460-26AE-643C01A590A3}"/>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EC0DFDD0-A0F2-83DC-8B7C-F0E0195703D2}"/>
              </a:ext>
            </a:extLst>
          </p:cNvPr>
          <p:cNvSpPr>
            <a:spLocks noGrp="1"/>
          </p:cNvSpPr>
          <p:nvPr>
            <p:ph type="title"/>
          </p:nvPr>
        </p:nvSpPr>
        <p:spPr>
          <a:xfrm>
            <a:off x="821168" y="996950"/>
            <a:ext cx="3932237" cy="1600200"/>
          </a:xfrm>
          <a:prstGeom prst="rect">
            <a:avLst/>
          </a:prstGeom>
        </p:spPr>
        <p:txBody>
          <a:bodyPr anchor="t"/>
          <a:lstStyle>
            <a:lvl1pPr>
              <a:defRPr sz="3200">
                <a:solidFill>
                  <a:schemeClr val="tx1"/>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817D2E1-E1A8-E3A2-FBE0-B7BCE986DF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A7E9988-0A31-7185-4BB3-3C4229E09964}"/>
              </a:ext>
            </a:extLst>
          </p:cNvPr>
          <p:cNvSpPr>
            <a:spLocks noGrp="1"/>
          </p:cNvSpPr>
          <p:nvPr>
            <p:ph type="body" sz="half" idx="2"/>
          </p:nvPr>
        </p:nvSpPr>
        <p:spPr>
          <a:xfrm>
            <a:off x="821169" y="2774373"/>
            <a:ext cx="3932237" cy="308667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TextBox 4">
            <a:extLst>
              <a:ext uri="{FF2B5EF4-FFF2-40B4-BE49-F238E27FC236}">
                <a16:creationId xmlns:a16="http://schemas.microsoft.com/office/drawing/2014/main" id="{41D28B3D-8AA7-7411-73DB-702ACCECC369}"/>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2905808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5691A5A-4639-4A17-81AE-6B9D409E829A}"/>
              </a:ext>
            </a:extLst>
          </p:cNvPr>
          <p:cNvPicPr>
            <a:picLocks noChangeAspect="1"/>
          </p:cNvPicPr>
          <p:nvPr userDrawn="1"/>
        </p:nvPicPr>
        <p:blipFill>
          <a:blip r:embed="rId2"/>
          <a:stretch>
            <a:fillRect/>
          </a:stretch>
        </p:blipFill>
        <p:spPr>
          <a:xfrm>
            <a:off x="0" y="-1"/>
            <a:ext cx="12192000" cy="6858000"/>
          </a:xfrm>
          <a:prstGeom prst="rect">
            <a:avLst/>
          </a:prstGeom>
        </p:spPr>
      </p:pic>
      <p:sp>
        <p:nvSpPr>
          <p:cNvPr id="3" name="Picture Placeholder 2">
            <a:extLst>
              <a:ext uri="{FF2B5EF4-FFF2-40B4-BE49-F238E27FC236}">
                <a16:creationId xmlns:a16="http://schemas.microsoft.com/office/drawing/2014/main" id="{B047FD8C-2415-7AF2-D9F7-2FD9A5E45B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9" name="Title 1">
            <a:extLst>
              <a:ext uri="{FF2B5EF4-FFF2-40B4-BE49-F238E27FC236}">
                <a16:creationId xmlns:a16="http://schemas.microsoft.com/office/drawing/2014/main" id="{375B6969-06CB-5136-72BE-7F36D6601CE5}"/>
              </a:ext>
            </a:extLst>
          </p:cNvPr>
          <p:cNvSpPr>
            <a:spLocks noGrp="1"/>
          </p:cNvSpPr>
          <p:nvPr>
            <p:ph type="title"/>
          </p:nvPr>
        </p:nvSpPr>
        <p:spPr>
          <a:xfrm>
            <a:off x="821168" y="996950"/>
            <a:ext cx="3932237" cy="1600200"/>
          </a:xfrm>
          <a:prstGeom prst="rect">
            <a:avLst/>
          </a:prstGeom>
        </p:spPr>
        <p:txBody>
          <a:bodyPr anchor="t"/>
          <a:lstStyle>
            <a:lvl1pPr>
              <a:defRPr sz="3200">
                <a:solidFill>
                  <a:schemeClr val="tx1"/>
                </a:solidFill>
              </a:defRPr>
            </a:lvl1pPr>
          </a:lstStyle>
          <a:p>
            <a:r>
              <a:rPr lang="en-US"/>
              <a:t>Click to edit Master title style</a:t>
            </a:r>
            <a:endParaRPr lang="en-US" dirty="0"/>
          </a:p>
        </p:txBody>
      </p:sp>
      <p:sp>
        <p:nvSpPr>
          <p:cNvPr id="10" name="Text Placeholder 3">
            <a:extLst>
              <a:ext uri="{FF2B5EF4-FFF2-40B4-BE49-F238E27FC236}">
                <a16:creationId xmlns:a16="http://schemas.microsoft.com/office/drawing/2014/main" id="{15190A3B-C978-9A37-3EC2-7DD786CF8935}"/>
              </a:ext>
            </a:extLst>
          </p:cNvPr>
          <p:cNvSpPr>
            <a:spLocks noGrp="1"/>
          </p:cNvSpPr>
          <p:nvPr>
            <p:ph type="body" sz="half" idx="2"/>
          </p:nvPr>
        </p:nvSpPr>
        <p:spPr>
          <a:xfrm>
            <a:off x="821169" y="2774373"/>
            <a:ext cx="3932237" cy="308667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2" name="TextBox 1">
            <a:extLst>
              <a:ext uri="{FF2B5EF4-FFF2-40B4-BE49-F238E27FC236}">
                <a16:creationId xmlns:a16="http://schemas.microsoft.com/office/drawing/2014/main" id="{3D551DB3-822F-D681-37C0-3180279A1079}"/>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3688072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ext-one column bullet points">
    <p:spTree>
      <p:nvGrpSpPr>
        <p:cNvPr id="1" name=""/>
        <p:cNvGrpSpPr/>
        <p:nvPr/>
      </p:nvGrpSpPr>
      <p:grpSpPr>
        <a:xfrm>
          <a:off x="0" y="0"/>
          <a:ext cx="0" cy="0"/>
          <a:chOff x="0" y="0"/>
          <a:chExt cx="0" cy="0"/>
        </a:xfrm>
      </p:grpSpPr>
      <p:pic>
        <p:nvPicPr>
          <p:cNvPr id="8" name="图片 7" descr="The star in the ESE logo.">
            <a:extLst>
              <a:ext uri="{FF2B5EF4-FFF2-40B4-BE49-F238E27FC236}">
                <a16:creationId xmlns:a16="http://schemas.microsoft.com/office/drawing/2014/main" id="{0A84CDFA-79F7-4BA0-98A7-CE6AD7E69B6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1238317">
            <a:off x="10844110" y="6132352"/>
            <a:ext cx="756578" cy="778194"/>
          </a:xfrm>
          <a:prstGeom prst="rect">
            <a:avLst/>
          </a:prstGeom>
        </p:spPr>
      </p:pic>
      <p:sp>
        <p:nvSpPr>
          <p:cNvPr id="7" name="矩形 6" descr="Colored background box.">
            <a:extLst>
              <a:ext uri="{FF2B5EF4-FFF2-40B4-BE49-F238E27FC236}">
                <a16:creationId xmlns:a16="http://schemas.microsoft.com/office/drawing/2014/main" id="{A875BDB0-8CE9-4FCF-818B-C21A2BF5A21B}"/>
              </a:ext>
            </a:extLst>
          </p:cNvPr>
          <p:cNvSpPr/>
          <p:nvPr userDrawn="1"/>
        </p:nvSpPr>
        <p:spPr>
          <a:xfrm>
            <a:off x="0" y="212726"/>
            <a:ext cx="250371" cy="832304"/>
          </a:xfrm>
          <a:prstGeom prst="rect">
            <a:avLst/>
          </a:prstGeom>
          <a:solidFill>
            <a:srgbClr val="E385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descr="Colored backgrouond box.">
            <a:extLst>
              <a:ext uri="{FF2B5EF4-FFF2-40B4-BE49-F238E27FC236}">
                <a16:creationId xmlns:a16="http://schemas.microsoft.com/office/drawing/2014/main" id="{5DF00629-F578-459E-B808-C056CC098EE1}"/>
              </a:ext>
            </a:extLst>
          </p:cNvPr>
          <p:cNvSpPr/>
          <p:nvPr userDrawn="1"/>
        </p:nvSpPr>
        <p:spPr>
          <a:xfrm>
            <a:off x="435429" y="212727"/>
            <a:ext cx="11756571" cy="83230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a:extLst>
              <a:ext uri="{FF2B5EF4-FFF2-40B4-BE49-F238E27FC236}">
                <a16:creationId xmlns:a16="http://schemas.microsoft.com/office/drawing/2014/main" id="{73DEFAAE-AB64-48F2-AA3E-533A2C1271E0}"/>
              </a:ext>
            </a:extLst>
          </p:cNvPr>
          <p:cNvSpPr>
            <a:spLocks noGrp="1"/>
          </p:cNvSpPr>
          <p:nvPr>
            <p:ph type="title" hasCustomPrompt="1"/>
          </p:nvPr>
        </p:nvSpPr>
        <p:spPr>
          <a:xfrm>
            <a:off x="567743" y="288925"/>
            <a:ext cx="11370972" cy="679905"/>
          </a:xfrm>
        </p:spPr>
        <p:txBody>
          <a:bodyPr>
            <a:noAutofit/>
          </a:bodyPr>
          <a:lstStyle>
            <a:lvl1pPr>
              <a:defRPr sz="3000">
                <a:solidFill>
                  <a:schemeClr val="bg1"/>
                </a:solidFill>
                <a:latin typeface="Segoe UI Semibold" panose="020B0702040204020203" pitchFamily="34" charset="0"/>
                <a:cs typeface="Segoe UI Semibold" panose="020B0702040204020203" pitchFamily="34" charset="0"/>
              </a:defRPr>
            </a:lvl1pPr>
          </a:lstStyle>
          <a:p>
            <a:r>
              <a:rPr lang="en-US" altLang="zh-CN"/>
              <a:t>Click here to edit title</a:t>
            </a:r>
            <a:endParaRPr lang="zh-CN" altLang="en-US"/>
          </a:p>
        </p:txBody>
      </p:sp>
      <p:sp>
        <p:nvSpPr>
          <p:cNvPr id="3" name="内容占位符 2">
            <a:extLst>
              <a:ext uri="{FF2B5EF4-FFF2-40B4-BE49-F238E27FC236}">
                <a16:creationId xmlns:a16="http://schemas.microsoft.com/office/drawing/2014/main" id="{35FFD893-9645-4ABA-BC18-4957569298FB}"/>
              </a:ext>
            </a:extLst>
          </p:cNvPr>
          <p:cNvSpPr>
            <a:spLocks noGrp="1"/>
          </p:cNvSpPr>
          <p:nvPr>
            <p:ph idx="1" hasCustomPrompt="1"/>
          </p:nvPr>
        </p:nvSpPr>
        <p:spPr>
          <a:xfrm>
            <a:off x="567743" y="1230403"/>
            <a:ext cx="11370972" cy="5049746"/>
          </a:xfrm>
        </p:spPr>
        <p:txBody>
          <a:bodyPr>
            <a:noAutofit/>
          </a:bodyPr>
          <a:lstStyle>
            <a:lvl1pPr marL="228600" indent="-228600">
              <a:lnSpc>
                <a:spcPct val="100000"/>
              </a:lnSpc>
              <a:spcAft>
                <a:spcPts val="0"/>
              </a:spcAft>
              <a:buClr>
                <a:srgbClr val="E38526"/>
              </a:buClr>
              <a:buFont typeface="Arial" panose="020B0604020202020204" pitchFamily="34" charset="0"/>
              <a:buChar char="•"/>
              <a:defRPr sz="3200" baseline="0">
                <a:solidFill>
                  <a:schemeClr val="accent1">
                    <a:lumMod val="50000"/>
                  </a:schemeClr>
                </a:solidFill>
                <a:latin typeface="Segoe UI" panose="020B0502040204020203" pitchFamily="34" charset="0"/>
                <a:cs typeface="Segoe UI" panose="020B0502040204020203" pitchFamily="34" charset="0"/>
              </a:defRPr>
            </a:lvl1pPr>
            <a:lvl2pPr marL="736600" indent="-279400">
              <a:lnSpc>
                <a:spcPct val="100000"/>
              </a:lnSpc>
              <a:spcAft>
                <a:spcPts val="0"/>
              </a:spcAft>
              <a:buClr>
                <a:srgbClr val="E38526"/>
              </a:buClr>
              <a:buFont typeface="Courier New" panose="02070309020205020404" pitchFamily="49" charset="0"/>
              <a:buChar char="o"/>
              <a:defRPr sz="2800">
                <a:solidFill>
                  <a:schemeClr val="accent1">
                    <a:lumMod val="50000"/>
                  </a:schemeClr>
                </a:solidFill>
                <a:latin typeface="Segoe UI" panose="020B0502040204020203" pitchFamily="34" charset="0"/>
                <a:cs typeface="Segoe UI" panose="020B0502040204020203" pitchFamily="34" charset="0"/>
              </a:defRPr>
            </a:lvl2pPr>
            <a:lvl3pPr marL="1143000" indent="-228600">
              <a:lnSpc>
                <a:spcPct val="100000"/>
              </a:lnSpc>
              <a:spcAft>
                <a:spcPts val="0"/>
              </a:spcAft>
              <a:buClr>
                <a:srgbClr val="E38526"/>
              </a:buClr>
              <a:buFont typeface="Wingdings" panose="05000000000000000000" pitchFamily="2" charset="2"/>
              <a:buChar char="§"/>
              <a:defRPr sz="2400">
                <a:solidFill>
                  <a:schemeClr val="accent1">
                    <a:lumMod val="50000"/>
                  </a:schemeClr>
                </a:solidFill>
                <a:latin typeface="Segoe UI" panose="020B0502040204020203" pitchFamily="34" charset="0"/>
                <a:cs typeface="Segoe UI" panose="020B0502040204020203" pitchFamily="34" charset="0"/>
              </a:defRPr>
            </a:lvl3pPr>
            <a:lvl4pPr marL="1651000" indent="-279400">
              <a:lnSpc>
                <a:spcPct val="100000"/>
              </a:lnSpc>
              <a:spcAft>
                <a:spcPts val="0"/>
              </a:spcAft>
              <a:buClr>
                <a:srgbClr val="E38526"/>
              </a:buClr>
              <a:buFont typeface="Wingdings" panose="05000000000000000000" pitchFamily="2" charset="2"/>
              <a:buChar char="Ø"/>
              <a:defRPr sz="2000">
                <a:solidFill>
                  <a:schemeClr val="accent1">
                    <a:lumMod val="50000"/>
                  </a:schemeClr>
                </a:solidFill>
                <a:latin typeface="Segoe UI" panose="020B0502040204020203" pitchFamily="34" charset="0"/>
                <a:cs typeface="Segoe UI" panose="020B0502040204020203" pitchFamily="34" charset="0"/>
              </a:defRPr>
            </a:lvl4pPr>
            <a:lvl5pPr marL="2116138" indent="-287338">
              <a:lnSpc>
                <a:spcPct val="100000"/>
              </a:lnSpc>
              <a:spcAft>
                <a:spcPts val="0"/>
              </a:spcAft>
              <a:buClr>
                <a:srgbClr val="E38526"/>
              </a:buClr>
              <a:buFont typeface="Wingdings" panose="05000000000000000000" pitchFamily="2" charset="2"/>
              <a:buChar char="v"/>
              <a:defRPr sz="2000" baseline="0">
                <a:solidFill>
                  <a:schemeClr val="accent1">
                    <a:lumMod val="50000"/>
                  </a:schemeClr>
                </a:solidFill>
                <a:latin typeface="Segoe UI" panose="020B0502040204020203" pitchFamily="34" charset="0"/>
                <a:cs typeface="Segoe UI" panose="020B0502040204020203" pitchFamily="34" charset="0"/>
              </a:defRPr>
            </a:lvl5pPr>
          </a:lstStyle>
          <a:p>
            <a:pPr lvl="0"/>
            <a:r>
              <a:rPr lang="en-US" altLang="zh-CN"/>
              <a:t>Click here to edit bullet points</a:t>
            </a:r>
            <a:endParaRPr lang="zh-CN" altLang="en-US"/>
          </a:p>
          <a:p>
            <a:pPr lvl="1"/>
            <a:r>
              <a:rPr lang="en-US" altLang="zh-CN"/>
              <a:t>Second level</a:t>
            </a:r>
            <a:endParaRPr lang="zh-CN" altLang="en-US"/>
          </a:p>
          <a:p>
            <a:pPr lvl="2"/>
            <a:r>
              <a:rPr lang="en-US" altLang="zh-CN"/>
              <a:t>Third level</a:t>
            </a:r>
            <a:endParaRPr lang="zh-CN" altLang="en-US"/>
          </a:p>
          <a:p>
            <a:pPr lvl="3"/>
            <a:r>
              <a:rPr lang="en-US" altLang="zh-CN"/>
              <a:t>Fourth level</a:t>
            </a:r>
            <a:endParaRPr lang="zh-CN" altLang="en-US"/>
          </a:p>
          <a:p>
            <a:pPr lvl="4"/>
            <a:r>
              <a:rPr lang="en-US" altLang="zh-CN"/>
              <a:t>Fifth level</a:t>
            </a:r>
            <a:endParaRPr lang="zh-CN" altLang="en-US"/>
          </a:p>
        </p:txBody>
      </p:sp>
      <p:sp>
        <p:nvSpPr>
          <p:cNvPr id="12" name="Slide Number Placeholder 11"/>
          <p:cNvSpPr>
            <a:spLocks noGrp="1"/>
          </p:cNvSpPr>
          <p:nvPr>
            <p:ph type="sldNum" sz="quarter" idx="12"/>
          </p:nvPr>
        </p:nvSpPr>
        <p:spPr/>
        <p:txBody>
          <a:bodyPr/>
          <a:lstStyle>
            <a:lvl1pPr>
              <a:defRPr>
                <a:solidFill>
                  <a:schemeClr val="tx1"/>
                </a:solidFill>
              </a:defRPr>
            </a:lvl1pPr>
          </a:lstStyle>
          <a:p>
            <a:fld id="{FF27229C-EC7B-4063-A33B-28A5E87E32ED}" type="slidenum">
              <a:rPr lang="zh-CN" altLang="en-US" smtClean="0"/>
              <a:pPr/>
              <a:t>‹#›</a:t>
            </a:fld>
            <a:endParaRPr lang="zh-CN" altLang="en-US"/>
          </a:p>
        </p:txBody>
      </p:sp>
      <p:sp>
        <p:nvSpPr>
          <p:cNvPr id="4" name="TextBox 3"/>
          <p:cNvSpPr txBox="1"/>
          <p:nvPr userDrawn="1"/>
        </p:nvSpPr>
        <p:spPr>
          <a:xfrm>
            <a:off x="250371" y="6356350"/>
            <a:ext cx="7713372" cy="369332"/>
          </a:xfrm>
          <a:prstGeom prst="rect">
            <a:avLst/>
          </a:prstGeom>
          <a:noFill/>
        </p:spPr>
        <p:txBody>
          <a:bodyPr wrap="square" rtlCol="0">
            <a:spAutoFit/>
          </a:bodyPr>
          <a:lstStyle/>
          <a:p>
            <a:r>
              <a:rPr lang="en-US" sz="1200" kern="1200">
                <a:solidFill>
                  <a:schemeClr val="tx1">
                    <a:tint val="75000"/>
                  </a:schemeClr>
                </a:solidFill>
                <a:latin typeface="Segoe"/>
                <a:ea typeface="+mn-ea"/>
                <a:cs typeface="+mn-cs"/>
              </a:rPr>
              <a:t>Massachusetts Department of</a:t>
            </a:r>
            <a:r>
              <a:rPr lang="en-US" baseline="0">
                <a:latin typeface="Segoe"/>
              </a:rPr>
              <a:t> </a:t>
            </a:r>
            <a:r>
              <a:rPr lang="en-US" sz="1200" kern="1200">
                <a:solidFill>
                  <a:schemeClr val="tx1">
                    <a:tint val="75000"/>
                  </a:schemeClr>
                </a:solidFill>
                <a:latin typeface="Segoe"/>
                <a:ea typeface="+mn-ea"/>
                <a:cs typeface="+mn-cs"/>
              </a:rPr>
              <a:t>Elementary</a:t>
            </a:r>
            <a:r>
              <a:rPr lang="en-US" baseline="0">
                <a:latin typeface="Segoe"/>
              </a:rPr>
              <a:t> </a:t>
            </a:r>
            <a:r>
              <a:rPr lang="en-US" sz="1200" kern="1200">
                <a:solidFill>
                  <a:schemeClr val="tx1">
                    <a:tint val="75000"/>
                  </a:schemeClr>
                </a:solidFill>
                <a:latin typeface="Segoe"/>
                <a:ea typeface="+mn-ea"/>
                <a:cs typeface="+mn-cs"/>
              </a:rPr>
              <a:t>and</a:t>
            </a:r>
            <a:r>
              <a:rPr lang="en-US" baseline="0">
                <a:latin typeface="Segoe"/>
              </a:rPr>
              <a:t> </a:t>
            </a:r>
            <a:r>
              <a:rPr lang="en-US" sz="1200" kern="1200">
                <a:solidFill>
                  <a:schemeClr val="tx1">
                    <a:tint val="75000"/>
                  </a:schemeClr>
                </a:solidFill>
                <a:latin typeface="Segoe"/>
                <a:ea typeface="+mn-ea"/>
                <a:cs typeface="+mn-cs"/>
              </a:rPr>
              <a:t>Secondary</a:t>
            </a:r>
            <a:r>
              <a:rPr lang="en-US" baseline="0">
                <a:latin typeface="Segoe"/>
              </a:rPr>
              <a:t> </a:t>
            </a:r>
            <a:r>
              <a:rPr lang="en-US" sz="1200" kern="1200">
                <a:solidFill>
                  <a:schemeClr val="tx1">
                    <a:tint val="75000"/>
                  </a:schemeClr>
                </a:solidFill>
                <a:latin typeface="Segoe"/>
                <a:ea typeface="+mn-ea"/>
                <a:cs typeface="+mn-cs"/>
              </a:rPr>
              <a:t>Education</a:t>
            </a:r>
          </a:p>
        </p:txBody>
      </p:sp>
    </p:spTree>
    <p:extLst>
      <p:ext uri="{BB962C8B-B14F-4D97-AF65-F5344CB8AC3E}">
        <p14:creationId xmlns:p14="http://schemas.microsoft.com/office/powerpoint/2010/main" val="28198466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A blue and white flag&#10;&#10;Description automatically generated with low confidence">
            <a:extLst>
              <a:ext uri="{FF2B5EF4-FFF2-40B4-BE49-F238E27FC236}">
                <a16:creationId xmlns:a16="http://schemas.microsoft.com/office/drawing/2014/main" id="{04FFFA98-BE84-F3D2-7C54-E616A2B54E57}"/>
              </a:ext>
            </a:extLst>
          </p:cNvPr>
          <p:cNvPicPr>
            <a:picLocks noChangeAspect="1"/>
          </p:cNvPicPr>
          <p:nvPr userDrawn="1"/>
        </p:nvPicPr>
        <p:blipFill>
          <a:blip r:embed="rId12"/>
          <a:stretch>
            <a:fillRect/>
          </a:stretch>
        </p:blipFill>
        <p:spPr>
          <a:xfrm>
            <a:off x="0" y="-1"/>
            <a:ext cx="12192000" cy="6858000"/>
          </a:xfrm>
          <a:prstGeom prst="rect">
            <a:avLst/>
          </a:prstGeom>
        </p:spPr>
      </p:pic>
      <p:sp>
        <p:nvSpPr>
          <p:cNvPr id="3" name="Text Placeholder 2">
            <a:extLst>
              <a:ext uri="{FF2B5EF4-FFF2-40B4-BE49-F238E27FC236}">
                <a16:creationId xmlns:a16="http://schemas.microsoft.com/office/drawing/2014/main" id="{24F07E45-5358-D826-413C-524778517A7F}"/>
              </a:ext>
            </a:extLst>
          </p:cNvPr>
          <p:cNvSpPr>
            <a:spLocks noGrp="1"/>
          </p:cNvSpPr>
          <p:nvPr>
            <p:ph type="body" idx="1"/>
          </p:nvPr>
        </p:nvSpPr>
        <p:spPr>
          <a:xfrm>
            <a:off x="838200" y="2089013"/>
            <a:ext cx="10515600" cy="408795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itle Placeholder 8">
            <a:extLst>
              <a:ext uri="{FF2B5EF4-FFF2-40B4-BE49-F238E27FC236}">
                <a16:creationId xmlns:a16="http://schemas.microsoft.com/office/drawing/2014/main" id="{4B734709-A90C-544A-96B6-4BCE82CBBBF5}"/>
              </a:ext>
            </a:extLst>
          </p:cNvPr>
          <p:cNvSpPr>
            <a:spLocks noGrp="1"/>
          </p:cNvSpPr>
          <p:nvPr>
            <p:ph type="title"/>
          </p:nvPr>
        </p:nvSpPr>
        <p:spPr>
          <a:xfrm>
            <a:off x="838200" y="365126"/>
            <a:ext cx="10515600" cy="1042852"/>
          </a:xfrm>
          <a:prstGeom prst="rect">
            <a:avLst/>
          </a:prstGeom>
        </p:spPr>
        <p:txBody>
          <a:bodyPr vert="horz" lIns="91440" tIns="45720" rIns="91440" bIns="45720" rtlCol="0" anchor="ctr">
            <a:normAutofit/>
          </a:bodyPr>
          <a:lstStyle/>
          <a:p>
            <a:r>
              <a:rPr lang="en-US" dirty="0"/>
              <a:t>Click to edit Master title style</a:t>
            </a:r>
          </a:p>
        </p:txBody>
      </p:sp>
      <p:sp>
        <p:nvSpPr>
          <p:cNvPr id="10" name="TextBox 9">
            <a:extLst>
              <a:ext uri="{FF2B5EF4-FFF2-40B4-BE49-F238E27FC236}">
                <a16:creationId xmlns:a16="http://schemas.microsoft.com/office/drawing/2014/main" id="{6800C52F-DC60-BE86-6751-7E45895AE1B5}"/>
              </a:ext>
            </a:extLst>
          </p:cNvPr>
          <p:cNvSpPr txBox="1"/>
          <p:nvPr userDrawn="1"/>
        </p:nvSpPr>
        <p:spPr>
          <a:xfrm>
            <a:off x="11353800" y="6379285"/>
            <a:ext cx="565674" cy="400110"/>
          </a:xfrm>
          <a:prstGeom prst="rect">
            <a:avLst/>
          </a:prstGeom>
          <a:noFill/>
        </p:spPr>
        <p:txBody>
          <a:bodyPr wrap="square" rtlCol="0">
            <a:spAutoFit/>
          </a:bodyPr>
          <a:lstStyle/>
          <a:p>
            <a:pPr algn="ctr"/>
            <a:fld id="{B7E03E9B-E934-2C4D-ADCE-95F69DF73B50}" type="slidenum">
              <a:rPr lang="en-US" sz="2000" b="1" smtClean="0">
                <a:solidFill>
                  <a:srgbClr val="8397E7"/>
                </a:solidFill>
              </a:rPr>
              <a:pPr algn="ctr"/>
              <a:t>‹#›</a:t>
            </a:fld>
            <a:endParaRPr lang="en-US" sz="2000" b="1" dirty="0">
              <a:solidFill>
                <a:srgbClr val="8397E7"/>
              </a:solidFill>
            </a:endParaRPr>
          </a:p>
        </p:txBody>
      </p:sp>
    </p:spTree>
    <p:extLst>
      <p:ext uri="{BB962C8B-B14F-4D97-AF65-F5344CB8AC3E}">
        <p14:creationId xmlns:p14="http://schemas.microsoft.com/office/powerpoint/2010/main" val="3125663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dt="0"/>
  <p:txStyles>
    <p:titleStyle>
      <a:lvl1pPr algn="l" defTabSz="914400" rtl="0" eaLnBrk="1" latinLnBrk="0" hangingPunct="1">
        <a:lnSpc>
          <a:spcPct val="90000"/>
        </a:lnSpc>
        <a:spcBef>
          <a:spcPct val="0"/>
        </a:spcBef>
        <a:buNone/>
        <a:defRPr sz="4400" kern="1200">
          <a:solidFill>
            <a:schemeClr val="bg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hyperlink" Target="https://www.doe.mass.edu/psm/"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www.doe.mass.edu/psm/resources/tfm-toolkit.docx"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hyperlink" Target="https://www.doe.mass.edu/psm/parents/default.html" TargetMode="External"/><Relationship Id="rId3" Type="http://schemas.openxmlformats.org/officeDocument/2006/relationships/hyperlink" Target="https://www.doe.mass.edu/psm/" TargetMode="External"/><Relationship Id="rId7" Type="http://schemas.openxmlformats.org/officeDocument/2006/relationships/hyperlink" Target="https://view.officeapps.live.com/op/view.aspx?src=https%3A%2F%2Fwww.doe.mass.edu%2Fpsm%2Fresources%2Ftfm-toolkit.docx&amp;wdOrigin=BROWSELINK"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hyperlink" Target="https://www.doe.mass.edu/psm/tfm/schedule.html" TargetMode="External"/><Relationship Id="rId5" Type="http://schemas.openxmlformats.org/officeDocument/2006/relationships/hyperlink" Target="https://www.doe.mass.edu/psm/tfm/caps/" TargetMode="External"/><Relationship Id="rId4" Type="http://schemas.openxmlformats.org/officeDocument/2006/relationships/hyperlink" Target="https://www.doe.mass.edu/psm/tfm/repor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4766-0EE3-8028-2E23-5FACFF09600A}"/>
              </a:ext>
            </a:extLst>
          </p:cNvPr>
          <p:cNvSpPr>
            <a:spLocks noGrp="1"/>
          </p:cNvSpPr>
          <p:nvPr>
            <p:ph type="ctrTitle"/>
          </p:nvPr>
        </p:nvSpPr>
        <p:spPr>
          <a:xfrm>
            <a:off x="505838" y="690350"/>
            <a:ext cx="11080279" cy="3223727"/>
          </a:xfrm>
        </p:spPr>
        <p:txBody>
          <a:bodyPr>
            <a:normAutofit/>
          </a:bodyPr>
          <a:lstStyle/>
          <a:p>
            <a:r>
              <a:rPr lang="en-US" b="1" dirty="0">
                <a:solidFill>
                  <a:srgbClr val="002060"/>
                </a:solidFill>
              </a:rPr>
              <a:t>Office of Public School Monitoring</a:t>
            </a:r>
          </a:p>
        </p:txBody>
      </p:sp>
      <p:sp>
        <p:nvSpPr>
          <p:cNvPr id="3" name="Subtitle 2">
            <a:extLst>
              <a:ext uri="{FF2B5EF4-FFF2-40B4-BE49-F238E27FC236}">
                <a16:creationId xmlns:a16="http://schemas.microsoft.com/office/drawing/2014/main" id="{451FB839-A537-685A-EE8C-AF8C11F1A27D}"/>
              </a:ext>
            </a:extLst>
          </p:cNvPr>
          <p:cNvSpPr>
            <a:spLocks noGrp="1"/>
          </p:cNvSpPr>
          <p:nvPr>
            <p:ph type="subTitle" idx="1"/>
          </p:nvPr>
        </p:nvSpPr>
        <p:spPr/>
        <p:txBody>
          <a:bodyPr vert="horz" lIns="91440" tIns="45720" rIns="91440" bIns="45720" rtlCol="0" anchor="t">
            <a:normAutofit/>
          </a:bodyPr>
          <a:lstStyle/>
          <a:p>
            <a:endParaRPr lang="en-US" dirty="0">
              <a:latin typeface="Arial"/>
              <a:cs typeface="Arial"/>
            </a:endParaRPr>
          </a:p>
        </p:txBody>
      </p:sp>
    </p:spTree>
    <p:custDataLst>
      <p:tags r:id="rId1"/>
    </p:custDataLst>
    <p:extLst>
      <p:ext uri="{BB962C8B-B14F-4D97-AF65-F5344CB8AC3E}">
        <p14:creationId xmlns:p14="http://schemas.microsoft.com/office/powerpoint/2010/main" val="175581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7B6272D-D213-5579-DE8C-F18044F2BB65}"/>
              </a:ext>
            </a:extLst>
          </p:cNvPr>
          <p:cNvSpPr>
            <a:spLocks noGrp="1"/>
          </p:cNvSpPr>
          <p:nvPr>
            <p:ph idx="1"/>
          </p:nvPr>
        </p:nvSpPr>
        <p:spPr>
          <a:xfrm>
            <a:off x="838200" y="2086984"/>
            <a:ext cx="10662634" cy="4635788"/>
          </a:xfrm>
        </p:spPr>
        <p:txBody>
          <a:bodyPr>
            <a:normAutofit/>
          </a:bodyPr>
          <a:lstStyle/>
          <a:p>
            <a:r>
              <a:rPr lang="en-US" sz="3200" dirty="0"/>
              <a:t>Office of Public School Monitoring (PSM)</a:t>
            </a:r>
          </a:p>
          <a:p>
            <a:pPr lvl="1"/>
            <a:r>
              <a:rPr lang="en-US" sz="2800" dirty="0"/>
              <a:t>Vision and Mission</a:t>
            </a:r>
          </a:p>
          <a:p>
            <a:r>
              <a:rPr lang="en-US" sz="3200" dirty="0"/>
              <a:t>Students with ASD: Placement by Subgroup</a:t>
            </a:r>
          </a:p>
          <a:p>
            <a:r>
              <a:rPr lang="en-US" sz="3200" dirty="0"/>
              <a:t>Intersection of Race and Disability</a:t>
            </a:r>
          </a:p>
          <a:p>
            <a:r>
              <a:rPr lang="en-US" sz="3200" dirty="0"/>
              <a:t>PSM Family Engagement</a:t>
            </a:r>
          </a:p>
          <a:p>
            <a:r>
              <a:rPr lang="en-US" sz="3200" dirty="0"/>
              <a:t>Tiered Focused Monitoring and Data</a:t>
            </a:r>
          </a:p>
          <a:p>
            <a:pPr lvl="1"/>
            <a:r>
              <a:rPr lang="en-US" sz="2800" dirty="0"/>
              <a:t>Types of Data</a:t>
            </a:r>
          </a:p>
          <a:p>
            <a:pPr lvl="1"/>
            <a:r>
              <a:rPr lang="en-US" sz="2800" dirty="0"/>
              <a:t>Data Review</a:t>
            </a:r>
          </a:p>
          <a:p>
            <a:pPr lvl="1"/>
            <a:r>
              <a:rPr lang="en-US" sz="2800" dirty="0"/>
              <a:t>Finding Example</a:t>
            </a:r>
          </a:p>
          <a:p>
            <a:endParaRPr lang="en-US" dirty="0"/>
          </a:p>
        </p:txBody>
      </p:sp>
      <p:sp>
        <p:nvSpPr>
          <p:cNvPr id="3" name="Title 2">
            <a:extLst>
              <a:ext uri="{FF2B5EF4-FFF2-40B4-BE49-F238E27FC236}">
                <a16:creationId xmlns:a16="http://schemas.microsoft.com/office/drawing/2014/main" id="{B776F69A-A169-316A-36DD-76BBA1F05E4C}"/>
              </a:ext>
            </a:extLst>
          </p:cNvPr>
          <p:cNvSpPr>
            <a:spLocks noGrp="1"/>
          </p:cNvSpPr>
          <p:nvPr>
            <p:ph type="title"/>
          </p:nvPr>
        </p:nvSpPr>
        <p:spPr/>
        <p:txBody>
          <a:bodyPr>
            <a:normAutofit fontScale="90000"/>
          </a:bodyPr>
          <a:lstStyle/>
          <a:p>
            <a:r>
              <a:rPr lang="en-US" dirty="0"/>
              <a:t>DESE and the </a:t>
            </a:r>
            <a:br>
              <a:rPr lang="en-US" dirty="0"/>
            </a:br>
            <a:r>
              <a:rPr lang="en-US" dirty="0"/>
              <a:t>Office of Public School Monitoring</a:t>
            </a:r>
          </a:p>
        </p:txBody>
      </p:sp>
    </p:spTree>
    <p:extLst>
      <p:ext uri="{BB962C8B-B14F-4D97-AF65-F5344CB8AC3E}">
        <p14:creationId xmlns:p14="http://schemas.microsoft.com/office/powerpoint/2010/main" val="3460955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51E3BB1B-6089-47FF-A823-C52CF3798740}"/>
              </a:ext>
            </a:extLst>
          </p:cNvPr>
          <p:cNvSpPr>
            <a:spLocks noGrp="1"/>
          </p:cNvSpPr>
          <p:nvPr>
            <p:ph type="body" sz="half" idx="2"/>
          </p:nvPr>
        </p:nvSpPr>
        <p:spPr>
          <a:xfrm>
            <a:off x="5026716" y="642316"/>
            <a:ext cx="7045186" cy="5645426"/>
          </a:xfrm>
        </p:spPr>
        <p:txBody>
          <a:bodyPr vert="horz" lIns="91440" tIns="45720" rIns="91440" bIns="45720" rtlCol="0" anchor="t">
            <a:normAutofit/>
          </a:bodyPr>
          <a:lstStyle/>
          <a:p>
            <a:endParaRPr lang="en-US" dirty="0"/>
          </a:p>
          <a:p>
            <a:endParaRPr lang="en-US" dirty="0"/>
          </a:p>
          <a:p>
            <a:endParaRPr lang="en-US" dirty="0"/>
          </a:p>
        </p:txBody>
      </p:sp>
      <p:sp>
        <p:nvSpPr>
          <p:cNvPr id="5" name="TextBox 4">
            <a:extLst>
              <a:ext uri="{FF2B5EF4-FFF2-40B4-BE49-F238E27FC236}">
                <a16:creationId xmlns:a16="http://schemas.microsoft.com/office/drawing/2014/main" id="{BD7AEF8A-15C1-24C3-3050-59A8AF3C5B38}"/>
              </a:ext>
            </a:extLst>
          </p:cNvPr>
          <p:cNvSpPr txBox="1"/>
          <p:nvPr/>
        </p:nvSpPr>
        <p:spPr>
          <a:xfrm>
            <a:off x="521041" y="1502688"/>
            <a:ext cx="11465136" cy="5355312"/>
          </a:xfrm>
          <a:prstGeom prst="rect">
            <a:avLst/>
          </a:prstGeom>
          <a:noFill/>
        </p:spPr>
        <p:txBody>
          <a:bodyPr wrap="square">
            <a:spAutoFit/>
          </a:bodyPr>
          <a:lstStyle/>
          <a:p>
            <a:pPr algn="l"/>
            <a:endParaRPr lang="en-US" b="0" i="0" dirty="0">
              <a:solidFill>
                <a:srgbClr val="0C7580"/>
              </a:solidFill>
              <a:effectLst/>
              <a:latin typeface="-apple-system"/>
            </a:endParaRPr>
          </a:p>
          <a:p>
            <a:pPr algn="l"/>
            <a:r>
              <a:rPr lang="en-US" sz="2400" b="1" i="0" dirty="0">
                <a:solidFill>
                  <a:srgbClr val="002060"/>
                </a:solidFill>
                <a:effectLst/>
                <a:latin typeface="Arial" panose="020B0604020202020204" pitchFamily="34" charset="0"/>
                <a:cs typeface="Arial" panose="020B0604020202020204" pitchFamily="34" charset="0"/>
              </a:rPr>
              <a:t>Vision: </a:t>
            </a:r>
            <a:r>
              <a:rPr lang="en-US" sz="2400" b="0" i="0" dirty="0">
                <a:solidFill>
                  <a:srgbClr val="222222"/>
                </a:solidFill>
                <a:effectLst/>
                <a:latin typeface="Arial" panose="020B0604020202020204" pitchFamily="34" charset="0"/>
                <a:cs typeface="Arial" panose="020B0604020202020204" pitchFamily="34" charset="0"/>
              </a:rPr>
              <a:t>Equitable outcomes for all students.</a:t>
            </a:r>
          </a:p>
          <a:p>
            <a:pPr algn="l"/>
            <a:endParaRPr lang="en-US" sz="2400" b="0" i="0" dirty="0">
              <a:solidFill>
                <a:srgbClr val="0C7580"/>
              </a:solidFill>
              <a:effectLst/>
              <a:latin typeface="Arial" panose="020B0604020202020204" pitchFamily="34" charset="0"/>
              <a:cs typeface="Arial" panose="020B0604020202020204" pitchFamily="34" charset="0"/>
            </a:endParaRPr>
          </a:p>
          <a:p>
            <a:pPr algn="l"/>
            <a:r>
              <a:rPr lang="en-US" sz="2400" b="1" i="0" dirty="0">
                <a:solidFill>
                  <a:srgbClr val="002060"/>
                </a:solidFill>
                <a:effectLst/>
                <a:latin typeface="Arial" panose="020B0604020202020204" pitchFamily="34" charset="0"/>
                <a:cs typeface="Arial" panose="020B0604020202020204" pitchFamily="34" charset="0"/>
              </a:rPr>
              <a:t>Mission: </a:t>
            </a:r>
            <a:r>
              <a:rPr lang="en-US" sz="2400" b="0" i="0" dirty="0">
                <a:solidFill>
                  <a:srgbClr val="222222"/>
                </a:solidFill>
                <a:effectLst/>
                <a:latin typeface="Arial" panose="020B0604020202020204" pitchFamily="34" charset="0"/>
                <a:cs typeface="Arial" panose="020B0604020202020204" pitchFamily="34" charset="0"/>
              </a:rPr>
              <a:t>We serve students by conducting data analyses and reviews of special education and civil rights policies, procedures, and practices in order to support district efforts to build equitable and inclusive educational systems that meet the diverse needs of all students.</a:t>
            </a:r>
          </a:p>
          <a:p>
            <a:pPr algn="l"/>
            <a:endParaRPr lang="en-US" sz="2400" b="1" i="0" dirty="0">
              <a:solidFill>
                <a:srgbClr val="222222"/>
              </a:solidFill>
              <a:effectLst/>
              <a:latin typeface="Arial" panose="020B0604020202020204" pitchFamily="34" charset="0"/>
              <a:cs typeface="Arial" panose="020B0604020202020204" pitchFamily="34" charset="0"/>
            </a:endParaRPr>
          </a:p>
          <a:p>
            <a:pPr algn="l"/>
            <a:r>
              <a:rPr lang="en-US" sz="2400" b="1" dirty="0">
                <a:solidFill>
                  <a:srgbClr val="002060"/>
                </a:solidFill>
                <a:effectLst/>
                <a:latin typeface="Arial" panose="020B0604020202020204" pitchFamily="34" charset="0"/>
                <a:cs typeface="Arial" panose="020B0604020202020204" pitchFamily="34" charset="0"/>
              </a:rPr>
              <a:t>Support and expand districts' efforts to eliminate bias, racism, and barriers to equal access.</a:t>
            </a:r>
          </a:p>
          <a:p>
            <a:pPr algn="l"/>
            <a:endParaRPr lang="en-US" sz="2400" b="0" dirty="0">
              <a:solidFill>
                <a:srgbClr val="002060"/>
              </a:solidFill>
              <a:effectLst/>
              <a:latin typeface="Arial" panose="020B0604020202020204" pitchFamily="34" charset="0"/>
              <a:cs typeface="Arial" panose="020B0604020202020204" pitchFamily="34" charset="0"/>
            </a:endParaRPr>
          </a:p>
          <a:p>
            <a:pPr algn="l"/>
            <a:r>
              <a:rPr lang="en-US" sz="2400" b="1" dirty="0">
                <a:solidFill>
                  <a:srgbClr val="002060"/>
                </a:solidFill>
                <a:effectLst/>
                <a:latin typeface="Arial" panose="020B0604020202020204" pitchFamily="34" charset="0"/>
                <a:cs typeface="Arial" panose="020B0604020202020204" pitchFamily="34" charset="0"/>
              </a:rPr>
              <a:t>Strong understanding of the connection between effective programming and positive student outcomes.</a:t>
            </a:r>
            <a:endParaRPr lang="en-US" sz="2400" b="0" dirty="0">
              <a:solidFill>
                <a:srgbClr val="002060"/>
              </a:solidFill>
              <a:effectLst/>
              <a:latin typeface="Arial" panose="020B0604020202020204" pitchFamily="34" charset="0"/>
              <a:cs typeface="Arial" panose="020B0604020202020204" pitchFamily="34" charset="0"/>
            </a:endParaRPr>
          </a:p>
          <a:p>
            <a:br>
              <a:rPr lang="en-US" dirty="0"/>
            </a:br>
            <a:endParaRPr lang="en-US" dirty="0"/>
          </a:p>
        </p:txBody>
      </p:sp>
      <p:sp>
        <p:nvSpPr>
          <p:cNvPr id="7" name="TextBox 6">
            <a:extLst>
              <a:ext uri="{FF2B5EF4-FFF2-40B4-BE49-F238E27FC236}">
                <a16:creationId xmlns:a16="http://schemas.microsoft.com/office/drawing/2014/main" id="{A3CF6FCA-34EF-4490-4236-99BD36F26A9A}"/>
              </a:ext>
            </a:extLst>
          </p:cNvPr>
          <p:cNvSpPr txBox="1"/>
          <p:nvPr/>
        </p:nvSpPr>
        <p:spPr>
          <a:xfrm>
            <a:off x="521041" y="876241"/>
            <a:ext cx="9435596" cy="769441"/>
          </a:xfrm>
          <a:prstGeom prst="rect">
            <a:avLst/>
          </a:prstGeom>
          <a:noFill/>
        </p:spPr>
        <p:txBody>
          <a:bodyPr wrap="none" rtlCol="0">
            <a:spAutoFit/>
          </a:bodyPr>
          <a:lstStyle/>
          <a:p>
            <a:r>
              <a:rPr lang="en-US" sz="4400" b="1" dirty="0">
                <a:solidFill>
                  <a:srgbClr val="002060"/>
                </a:solidFill>
                <a:latin typeface="Arial" panose="020B0604020202020204" pitchFamily="34" charset="0"/>
                <a:cs typeface="Arial" panose="020B0604020202020204" pitchFamily="34" charset="0"/>
                <a:hlinkClick r:id="rId4"/>
              </a:rPr>
              <a:t>Office of Public School Monitoring</a:t>
            </a:r>
            <a:endParaRPr lang="en-US" sz="4400" b="1" dirty="0">
              <a:solidFill>
                <a:srgbClr val="002060"/>
              </a:solidFill>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81716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3E142-EABB-EF58-5501-F117D991C9CB}"/>
              </a:ext>
            </a:extLst>
          </p:cNvPr>
          <p:cNvSpPr>
            <a:spLocks noGrp="1"/>
          </p:cNvSpPr>
          <p:nvPr>
            <p:ph type="title"/>
          </p:nvPr>
        </p:nvSpPr>
        <p:spPr>
          <a:xfrm>
            <a:off x="464713" y="632084"/>
            <a:ext cx="10515600" cy="1093686"/>
          </a:xfrm>
        </p:spPr>
        <p:txBody>
          <a:bodyPr>
            <a:normAutofit/>
          </a:bodyPr>
          <a:lstStyle/>
          <a:p>
            <a:r>
              <a:rPr lang="en-US" sz="4400" b="1" dirty="0">
                <a:solidFill>
                  <a:srgbClr val="002060"/>
                </a:solidFill>
              </a:rPr>
              <a:t>Placements Defined</a:t>
            </a:r>
          </a:p>
        </p:txBody>
      </p:sp>
      <p:graphicFrame>
        <p:nvGraphicFramePr>
          <p:cNvPr id="3" name="Table 2">
            <a:extLst>
              <a:ext uri="{FF2B5EF4-FFF2-40B4-BE49-F238E27FC236}">
                <a16:creationId xmlns:a16="http://schemas.microsoft.com/office/drawing/2014/main" id="{0786A362-0828-8450-A37F-F4AFB5A48EB4}"/>
              </a:ext>
            </a:extLst>
          </p:cNvPr>
          <p:cNvGraphicFramePr>
            <a:graphicFrameLocks noGrp="1"/>
          </p:cNvGraphicFramePr>
          <p:nvPr>
            <p:extLst>
              <p:ext uri="{D42A27DB-BD31-4B8C-83A1-F6EECF244321}">
                <p14:modId xmlns:p14="http://schemas.microsoft.com/office/powerpoint/2010/main" val="3261924211"/>
              </p:ext>
            </p:extLst>
          </p:nvPr>
        </p:nvGraphicFramePr>
        <p:xfrm>
          <a:off x="509789" y="1506828"/>
          <a:ext cx="11217498" cy="4964432"/>
        </p:xfrm>
        <a:graphic>
          <a:graphicData uri="http://schemas.openxmlformats.org/drawingml/2006/table">
            <a:tbl>
              <a:tblPr>
                <a:tableStyleId>{5C22544A-7EE6-4342-B048-85BDC9FD1C3A}</a:tableStyleId>
              </a:tblPr>
              <a:tblGrid>
                <a:gridCol w="2331076">
                  <a:extLst>
                    <a:ext uri="{9D8B030D-6E8A-4147-A177-3AD203B41FA5}">
                      <a16:colId xmlns:a16="http://schemas.microsoft.com/office/drawing/2014/main" val="1055651549"/>
                    </a:ext>
                  </a:extLst>
                </a:gridCol>
                <a:gridCol w="8886422">
                  <a:extLst>
                    <a:ext uri="{9D8B030D-6E8A-4147-A177-3AD203B41FA5}">
                      <a16:colId xmlns:a16="http://schemas.microsoft.com/office/drawing/2014/main" val="1057322229"/>
                    </a:ext>
                  </a:extLst>
                </a:gridCol>
              </a:tblGrid>
              <a:tr h="510912">
                <a:tc>
                  <a:txBody>
                    <a:bodyPr/>
                    <a:lstStyle/>
                    <a:p>
                      <a:pPr marL="0" marR="0">
                        <a:spcBef>
                          <a:spcPts val="300"/>
                        </a:spcBef>
                        <a:spcAft>
                          <a:spcPts val="300"/>
                        </a:spcAft>
                      </a:pPr>
                      <a:r>
                        <a:rPr lang="en-US" sz="2000" b="1" dirty="0">
                          <a:effectLst/>
                          <a:latin typeface="Arial" panose="020B0604020202020204" pitchFamily="34" charset="0"/>
                          <a:cs typeface="Arial" panose="020B0604020202020204" pitchFamily="34" charset="0"/>
                        </a:rPr>
                        <a:t>Full Inclusion Program</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IEP services are provided outside the general education classroom less than 21% of the time (80% inclusion).</a:t>
                      </a:r>
                    </a:p>
                    <a:p>
                      <a:pPr marL="0" marR="0">
                        <a:lnSpc>
                          <a:spcPct val="107000"/>
                        </a:lnSpc>
                        <a:spcBef>
                          <a:spcPts val="300"/>
                        </a:spcBef>
                        <a:spcAft>
                          <a:spcPts val="300"/>
                        </a:spcAft>
                      </a:pPr>
                      <a:endParaRPr lang="en-US" sz="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264946138"/>
                  </a:ext>
                </a:extLst>
              </a:tr>
              <a:tr h="510912">
                <a:tc>
                  <a:txBody>
                    <a:bodyPr/>
                    <a:lstStyle/>
                    <a:p>
                      <a:pPr marL="0" marR="0">
                        <a:spcBef>
                          <a:spcPts val="300"/>
                        </a:spcBef>
                        <a:spcAft>
                          <a:spcPts val="300"/>
                        </a:spcAft>
                      </a:pPr>
                      <a:r>
                        <a:rPr lang="en-US" sz="2000" b="1" dirty="0">
                          <a:effectLst/>
                          <a:latin typeface="Arial" panose="020B0604020202020204" pitchFamily="34" charset="0"/>
                          <a:cs typeface="Arial" panose="020B0604020202020204" pitchFamily="34" charset="0"/>
                        </a:rPr>
                        <a:t>Partial Inclusion Program</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IEP services are provided outside the general education classroom at least 21% of the time, but no more than 60% of the time.</a:t>
                      </a:r>
                    </a:p>
                    <a:p>
                      <a:pPr marL="0" marR="0">
                        <a:lnSpc>
                          <a:spcPct val="107000"/>
                        </a:lnSpc>
                        <a:spcBef>
                          <a:spcPts val="300"/>
                        </a:spcBef>
                        <a:spcAft>
                          <a:spcPts val="300"/>
                        </a:spcAft>
                      </a:pPr>
                      <a:endParaRPr lang="en-US" sz="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77486268"/>
                  </a:ext>
                </a:extLst>
              </a:tr>
              <a:tr h="510912">
                <a:tc>
                  <a:txBody>
                    <a:bodyPr/>
                    <a:lstStyle/>
                    <a:p>
                      <a:pPr marL="0" marR="0">
                        <a:spcBef>
                          <a:spcPts val="300"/>
                        </a:spcBef>
                        <a:spcAft>
                          <a:spcPts val="300"/>
                        </a:spcAft>
                      </a:pPr>
                      <a:r>
                        <a:rPr lang="en-US" sz="2000" b="1" dirty="0">
                          <a:effectLst/>
                          <a:latin typeface="Arial" panose="020B0604020202020204" pitchFamily="34" charset="0"/>
                          <a:cs typeface="Arial" panose="020B0604020202020204" pitchFamily="34" charset="0"/>
                        </a:rPr>
                        <a:t>Substantially Separate Classroom</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IEP services are provided outside the general education classroom for more than 60% of the time. </a:t>
                      </a:r>
                      <a:endParaRPr lang="en-US"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562939462"/>
                  </a:ext>
                </a:extLst>
              </a:tr>
              <a:tr h="510912">
                <a:tc>
                  <a:txBody>
                    <a:bodyPr/>
                    <a:lstStyle/>
                    <a:p>
                      <a:pPr marL="0" marR="0">
                        <a:spcBef>
                          <a:spcPts val="0"/>
                        </a:spcBef>
                        <a:spcAft>
                          <a:spcPts val="0"/>
                        </a:spcAft>
                      </a:pPr>
                      <a:r>
                        <a:rPr lang="en-US" sz="2000" b="1" dirty="0">
                          <a:effectLst/>
                          <a:latin typeface="Arial" panose="020B0604020202020204" pitchFamily="34" charset="0"/>
                          <a:cs typeface="Arial" panose="020B0604020202020204" pitchFamily="34" charset="0"/>
                        </a:rPr>
                        <a:t>Separate Day School </a:t>
                      </a:r>
                    </a:p>
                    <a:p>
                      <a:pPr marL="0" marR="0">
                        <a:spcBef>
                          <a:spcPts val="0"/>
                        </a:spcBef>
                        <a:spcAft>
                          <a:spcPts val="0"/>
                        </a:spcAft>
                      </a:pPr>
                      <a:r>
                        <a:rPr lang="en-US" sz="2000" b="1" dirty="0">
                          <a:effectLst/>
                          <a:latin typeface="Arial" panose="020B0604020202020204" pitchFamily="34" charset="0"/>
                          <a:cs typeface="Arial" panose="020B0604020202020204" pitchFamily="34" charset="0"/>
                        </a:rPr>
                        <a:t>Public or Private</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all IEP services should be provided outside the general education classroom and in a public or private separate school that only serves students with disabilities.</a:t>
                      </a:r>
                    </a:p>
                    <a:p>
                      <a:pPr marL="0" marR="0">
                        <a:lnSpc>
                          <a:spcPct val="107000"/>
                        </a:lnSpc>
                        <a:spcBef>
                          <a:spcPts val="300"/>
                        </a:spcBef>
                        <a:spcAft>
                          <a:spcPts val="300"/>
                        </a:spcAft>
                      </a:pPr>
                      <a:endParaRPr lang="en-US" sz="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55679691"/>
                  </a:ext>
                </a:extLst>
              </a:tr>
              <a:tr h="255456">
                <a:tc>
                  <a:txBody>
                    <a:bodyPr/>
                    <a:lstStyle/>
                    <a:p>
                      <a:pPr marL="0" marR="0">
                        <a:spcBef>
                          <a:spcPts val="300"/>
                        </a:spcBef>
                        <a:spcAft>
                          <a:spcPts val="300"/>
                        </a:spcAft>
                      </a:pPr>
                      <a:r>
                        <a:rPr lang="en-US" sz="2000" b="1" dirty="0">
                          <a:effectLst/>
                          <a:latin typeface="Arial" panose="020B0604020202020204" pitchFamily="34" charset="0"/>
                          <a:cs typeface="Arial" panose="020B0604020202020204" pitchFamily="34" charset="0"/>
                        </a:rPr>
                        <a:t>Residential School</a:t>
                      </a:r>
                      <a:endParaRPr lang="en-US" sz="2000" b="1"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0" marR="0">
                        <a:lnSpc>
                          <a:spcPct val="107000"/>
                        </a:lnSpc>
                        <a:spcBef>
                          <a:spcPts val="300"/>
                        </a:spcBef>
                        <a:spcAft>
                          <a:spcPts val="300"/>
                        </a:spcAft>
                      </a:pPr>
                      <a:r>
                        <a:rPr lang="en-US" sz="2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Team identified that IEP services require a 24-hour special education program.</a:t>
                      </a:r>
                    </a:p>
                    <a:p>
                      <a:pPr marL="0" marR="0">
                        <a:lnSpc>
                          <a:spcPct val="107000"/>
                        </a:lnSpc>
                        <a:spcBef>
                          <a:spcPts val="300"/>
                        </a:spcBef>
                        <a:spcAft>
                          <a:spcPts val="300"/>
                        </a:spcAft>
                      </a:pPr>
                      <a:endParaRPr lang="en-US" sz="8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272695944"/>
                  </a:ext>
                </a:extLst>
              </a:tr>
            </a:tbl>
          </a:graphicData>
        </a:graphic>
      </p:graphicFrame>
    </p:spTree>
    <p:extLst>
      <p:ext uri="{BB962C8B-B14F-4D97-AF65-F5344CB8AC3E}">
        <p14:creationId xmlns:p14="http://schemas.microsoft.com/office/powerpoint/2010/main" val="2265937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386548-900D-14CA-C4B0-9B7DD17886CC}"/>
              </a:ext>
            </a:extLst>
          </p:cNvPr>
          <p:cNvSpPr txBox="1"/>
          <p:nvPr/>
        </p:nvSpPr>
        <p:spPr>
          <a:xfrm>
            <a:off x="5016500" y="476766"/>
            <a:ext cx="2476500" cy="369332"/>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 School Year 2022</a:t>
            </a:r>
          </a:p>
        </p:txBody>
      </p:sp>
      <p:pic>
        <p:nvPicPr>
          <p:cNvPr id="3" name="Picture 2">
            <a:extLst>
              <a:ext uri="{FF2B5EF4-FFF2-40B4-BE49-F238E27FC236}">
                <a16:creationId xmlns:a16="http://schemas.microsoft.com/office/drawing/2014/main" id="{FAEF3120-9AFF-9DF5-79B6-A00660E01EB4}"/>
              </a:ext>
            </a:extLst>
          </p:cNvPr>
          <p:cNvPicPr>
            <a:picLocks noChangeAspect="1"/>
          </p:cNvPicPr>
          <p:nvPr/>
        </p:nvPicPr>
        <p:blipFill>
          <a:blip r:embed="rId3"/>
          <a:stretch>
            <a:fillRect/>
          </a:stretch>
        </p:blipFill>
        <p:spPr>
          <a:xfrm>
            <a:off x="15381" y="0"/>
            <a:ext cx="12176619" cy="6866674"/>
          </a:xfrm>
          <a:prstGeom prst="rect">
            <a:avLst/>
          </a:prstGeom>
        </p:spPr>
      </p:pic>
    </p:spTree>
    <p:extLst>
      <p:ext uri="{BB962C8B-B14F-4D97-AF65-F5344CB8AC3E}">
        <p14:creationId xmlns:p14="http://schemas.microsoft.com/office/powerpoint/2010/main" val="2349579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6F62194-8FD3-2F6B-6A07-07197CF7B586}"/>
              </a:ext>
            </a:extLst>
          </p:cNvPr>
          <p:cNvPicPr>
            <a:picLocks noChangeAspect="1"/>
          </p:cNvPicPr>
          <p:nvPr/>
        </p:nvPicPr>
        <p:blipFill>
          <a:blip r:embed="rId3"/>
          <a:stretch>
            <a:fillRect/>
          </a:stretch>
        </p:blipFill>
        <p:spPr>
          <a:xfrm>
            <a:off x="0" y="11856"/>
            <a:ext cx="12769704" cy="6834288"/>
          </a:xfrm>
          <a:prstGeom prst="rect">
            <a:avLst/>
          </a:prstGeom>
        </p:spPr>
      </p:pic>
      <p:sp>
        <p:nvSpPr>
          <p:cNvPr id="3" name="Rectangle 2">
            <a:extLst>
              <a:ext uri="{FF2B5EF4-FFF2-40B4-BE49-F238E27FC236}">
                <a16:creationId xmlns:a16="http://schemas.microsoft.com/office/drawing/2014/main" id="{441DB673-5A0A-0047-48D8-C2526F10B053}"/>
              </a:ext>
            </a:extLst>
          </p:cNvPr>
          <p:cNvSpPr/>
          <p:nvPr/>
        </p:nvSpPr>
        <p:spPr>
          <a:xfrm>
            <a:off x="5092700" y="1917700"/>
            <a:ext cx="3124200" cy="439420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2528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7ACBA-D06D-4AFF-E005-C9647177D3C9}"/>
              </a:ext>
            </a:extLst>
          </p:cNvPr>
          <p:cNvSpPr>
            <a:spLocks noGrp="1"/>
          </p:cNvSpPr>
          <p:nvPr>
            <p:ph type="title"/>
          </p:nvPr>
        </p:nvSpPr>
        <p:spPr>
          <a:xfrm>
            <a:off x="104775" y="1481982"/>
            <a:ext cx="10515600" cy="1093686"/>
          </a:xfrm>
        </p:spPr>
        <p:txBody>
          <a:bodyPr>
            <a:normAutofit fontScale="90000"/>
          </a:bodyPr>
          <a:lstStyle/>
          <a:p>
            <a:br>
              <a:rPr lang="en-US" b="1" dirty="0"/>
            </a:br>
            <a:endParaRPr lang="en-US" b="1" dirty="0"/>
          </a:p>
        </p:txBody>
      </p:sp>
      <p:sp>
        <p:nvSpPr>
          <p:cNvPr id="4" name="TextBox 3">
            <a:extLst>
              <a:ext uri="{FF2B5EF4-FFF2-40B4-BE49-F238E27FC236}">
                <a16:creationId xmlns:a16="http://schemas.microsoft.com/office/drawing/2014/main" id="{3A2CB639-9153-8CE1-F71B-E4EA81245914}"/>
              </a:ext>
            </a:extLst>
          </p:cNvPr>
          <p:cNvSpPr txBox="1"/>
          <p:nvPr/>
        </p:nvSpPr>
        <p:spPr>
          <a:xfrm>
            <a:off x="276225" y="985962"/>
            <a:ext cx="11982450" cy="769441"/>
          </a:xfrm>
          <a:prstGeom prst="rect">
            <a:avLst/>
          </a:prstGeom>
          <a:noFill/>
        </p:spPr>
        <p:txBody>
          <a:bodyPr wrap="square" rtlCol="0">
            <a:spAutoFit/>
          </a:bodyPr>
          <a:lstStyle/>
          <a:p>
            <a:r>
              <a:rPr lang="en-US" sz="4400" b="1" dirty="0">
                <a:solidFill>
                  <a:srgbClr val="002060"/>
                </a:solidFill>
                <a:latin typeface="Arial" panose="020B0604020202020204" pitchFamily="34" charset="0"/>
                <a:cs typeface="Arial" panose="020B0604020202020204" pitchFamily="34" charset="0"/>
              </a:rPr>
              <a:t>Intersection of Race and Special Education </a:t>
            </a:r>
          </a:p>
        </p:txBody>
      </p:sp>
      <p:sp>
        <p:nvSpPr>
          <p:cNvPr id="5" name="TextBox 4">
            <a:extLst>
              <a:ext uri="{FF2B5EF4-FFF2-40B4-BE49-F238E27FC236}">
                <a16:creationId xmlns:a16="http://schemas.microsoft.com/office/drawing/2014/main" id="{54B47DB1-17CF-15B5-589A-9DBF5837198B}"/>
              </a:ext>
            </a:extLst>
          </p:cNvPr>
          <p:cNvSpPr txBox="1"/>
          <p:nvPr/>
        </p:nvSpPr>
        <p:spPr>
          <a:xfrm>
            <a:off x="104774" y="1755403"/>
            <a:ext cx="11915775" cy="2954655"/>
          </a:xfrm>
          <a:prstGeom prst="rect">
            <a:avLst/>
          </a:prstGeom>
          <a:noFill/>
        </p:spPr>
        <p:txBody>
          <a:bodyPr wrap="square" rtlCol="0">
            <a:spAutoFit/>
          </a:bodyPr>
          <a:lstStyle/>
          <a:p>
            <a:pPr marL="342900" indent="-342900">
              <a:buFont typeface="Arial" panose="020B0604020202020204" pitchFamily="34" charset="0"/>
              <a:buChar char="•"/>
            </a:pPr>
            <a:r>
              <a:rPr lang="en-US" sz="2800" dirty="0">
                <a:latin typeface="Arial" panose="020B0604020202020204" pitchFamily="34" charset="0"/>
                <a:cs typeface="Arial" panose="020B0604020202020204" pitchFamily="34" charset="0"/>
              </a:rPr>
              <a:t>Ongoing racial equity professional development over the past six years</a:t>
            </a:r>
          </a:p>
          <a:p>
            <a:pPr marL="342900" indent="-342900">
              <a:buFont typeface="Arial" panose="020B0604020202020204" pitchFamily="34" charset="0"/>
              <a:buChar char="•"/>
            </a:pPr>
            <a:r>
              <a:rPr lang="en-US" sz="2800" dirty="0">
                <a:latin typeface="Arial" panose="020B0604020202020204" pitchFamily="34" charset="0"/>
                <a:cs typeface="Arial" panose="020B0604020202020204" pitchFamily="34" charset="0"/>
              </a:rPr>
              <a:t>Most recently: Six session PD on the intersection of race and special education, designed to address - </a:t>
            </a:r>
          </a:p>
          <a:p>
            <a:pPr marL="1200150" lvl="2"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Current status of racial inequities in special education</a:t>
            </a:r>
          </a:p>
          <a:p>
            <a:pPr marL="1200150" lvl="2"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Why the problem persists</a:t>
            </a:r>
          </a:p>
          <a:p>
            <a:pPr marL="1200150" lvl="2"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Application of solutions to our work in order to make real change</a:t>
            </a:r>
          </a:p>
          <a:p>
            <a:pPr marL="285750" indent="-285750">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7A75C2D5-4A7E-83F9-EE9C-28EFCC9E787B}"/>
              </a:ext>
            </a:extLst>
          </p:cNvPr>
          <p:cNvSpPr txBox="1"/>
          <p:nvPr/>
        </p:nvSpPr>
        <p:spPr>
          <a:xfrm>
            <a:off x="485773" y="4926324"/>
            <a:ext cx="11153775" cy="1200329"/>
          </a:xfrm>
          <a:prstGeom prst="rect">
            <a:avLst/>
          </a:prstGeom>
          <a:solidFill>
            <a:srgbClr val="002060"/>
          </a:solidFill>
          <a:effectLst>
            <a:glow rad="139700">
              <a:schemeClr val="accent4">
                <a:satMod val="175000"/>
                <a:alpha val="40000"/>
              </a:schemeClr>
            </a:glow>
          </a:effectLst>
        </p:spPr>
        <p:txBody>
          <a:bodyPr wrap="square" rtlCol="0">
            <a:spAutoFit/>
          </a:bodyPr>
          <a:lstStyle/>
          <a:p>
            <a:pPr algn="ctr"/>
            <a:r>
              <a:rPr lang="en-US" sz="2400" b="1" dirty="0">
                <a:solidFill>
                  <a:schemeClr val="bg1"/>
                </a:solidFill>
                <a:latin typeface="Arial" panose="020B0604020202020204" pitchFamily="34" charset="0"/>
                <a:cs typeface="Arial" panose="020B0604020202020204" pitchFamily="34" charset="0"/>
              </a:rPr>
              <a:t>Realizing racial equity is a journey that requires continued growth and commitment to result in meaningful change. We are committed to the journey. </a:t>
            </a:r>
          </a:p>
        </p:txBody>
      </p:sp>
    </p:spTree>
    <p:extLst>
      <p:ext uri="{BB962C8B-B14F-4D97-AF65-F5344CB8AC3E}">
        <p14:creationId xmlns:p14="http://schemas.microsoft.com/office/powerpoint/2010/main" val="25985823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1C235-CD86-6EA6-2E54-390E9DBD260B}"/>
              </a:ext>
            </a:extLst>
          </p:cNvPr>
          <p:cNvSpPr>
            <a:spLocks noGrp="1"/>
          </p:cNvSpPr>
          <p:nvPr>
            <p:ph type="title"/>
          </p:nvPr>
        </p:nvSpPr>
        <p:spPr>
          <a:xfrm>
            <a:off x="258651" y="1053357"/>
            <a:ext cx="10515600" cy="1093686"/>
          </a:xfrm>
        </p:spPr>
        <p:txBody>
          <a:bodyPr>
            <a:normAutofit/>
          </a:bodyPr>
          <a:lstStyle/>
          <a:p>
            <a:r>
              <a:rPr lang="en-US" sz="4000" b="1" dirty="0">
                <a:solidFill>
                  <a:srgbClr val="002060"/>
                </a:solidFill>
              </a:rPr>
              <a:t>PSM Family Engagement</a:t>
            </a:r>
          </a:p>
        </p:txBody>
      </p:sp>
      <p:sp>
        <p:nvSpPr>
          <p:cNvPr id="3" name="TextBox 2">
            <a:extLst>
              <a:ext uri="{FF2B5EF4-FFF2-40B4-BE49-F238E27FC236}">
                <a16:creationId xmlns:a16="http://schemas.microsoft.com/office/drawing/2014/main" id="{E9A2EDE6-50AE-D19D-54A3-E41445542AC1}"/>
              </a:ext>
            </a:extLst>
          </p:cNvPr>
          <p:cNvSpPr txBox="1"/>
          <p:nvPr/>
        </p:nvSpPr>
        <p:spPr>
          <a:xfrm>
            <a:off x="515154" y="1983346"/>
            <a:ext cx="9440215" cy="3416320"/>
          </a:xfrm>
          <a:prstGeom prst="rect">
            <a:avLst/>
          </a:prstGeom>
          <a:noFill/>
        </p:spPr>
        <p:txBody>
          <a:bodyPr wrap="square" rtlCol="0">
            <a:spAutoFit/>
          </a:bodyPr>
          <a:lstStyle/>
          <a:p>
            <a:pPr marL="457200"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Parent Orientation</a:t>
            </a:r>
          </a:p>
          <a:p>
            <a:pPr marL="457200"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Special Education Survey</a:t>
            </a:r>
          </a:p>
          <a:p>
            <a:pPr marL="457200"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Interviews</a:t>
            </a:r>
          </a:p>
          <a:p>
            <a:pPr marL="914400" lvl="1"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In-person</a:t>
            </a:r>
          </a:p>
          <a:p>
            <a:pPr marL="914400" lvl="1"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Virtual/telephone</a:t>
            </a:r>
          </a:p>
          <a:p>
            <a:pPr marL="457200" indent="-457200">
              <a:buFont typeface="Arial" panose="020B0604020202020204" pitchFamily="34" charset="0"/>
              <a:buChar char="•"/>
            </a:pPr>
            <a:r>
              <a:rPr lang="en-US" sz="3600" dirty="0">
                <a:solidFill>
                  <a:srgbClr val="002060"/>
                </a:solidFill>
                <a:latin typeface="Arial" panose="020B0604020202020204" pitchFamily="34" charset="0"/>
                <a:cs typeface="Arial" panose="020B0604020202020204" pitchFamily="34" charset="0"/>
              </a:rPr>
              <a:t>Translations and Interpreters </a:t>
            </a:r>
          </a:p>
        </p:txBody>
      </p:sp>
    </p:spTree>
    <p:extLst>
      <p:ext uri="{BB962C8B-B14F-4D97-AF65-F5344CB8AC3E}">
        <p14:creationId xmlns:p14="http://schemas.microsoft.com/office/powerpoint/2010/main" val="399140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38241-30FF-5930-8D77-4F1DDE91A49C}"/>
              </a:ext>
            </a:extLst>
          </p:cNvPr>
          <p:cNvSpPr>
            <a:spLocks noGrp="1"/>
          </p:cNvSpPr>
          <p:nvPr>
            <p:ph type="title"/>
          </p:nvPr>
        </p:nvSpPr>
        <p:spPr>
          <a:xfrm>
            <a:off x="224740" y="1111231"/>
            <a:ext cx="11967259" cy="1093686"/>
          </a:xfrm>
        </p:spPr>
        <p:txBody>
          <a:bodyPr>
            <a:normAutofit/>
          </a:bodyPr>
          <a:lstStyle/>
          <a:p>
            <a:r>
              <a:rPr lang="en-US" sz="4400" b="1" dirty="0">
                <a:solidFill>
                  <a:srgbClr val="002060"/>
                </a:solidFill>
                <a:hlinkClick r:id="rId3"/>
              </a:rPr>
              <a:t>Tiered Focused Monitoring </a:t>
            </a:r>
            <a:r>
              <a:rPr lang="en-US" sz="4400" b="1" dirty="0">
                <a:solidFill>
                  <a:srgbClr val="002060"/>
                </a:solidFill>
              </a:rPr>
              <a:t>and Data</a:t>
            </a:r>
          </a:p>
        </p:txBody>
      </p:sp>
      <p:sp>
        <p:nvSpPr>
          <p:cNvPr id="3" name="TextBox 2">
            <a:extLst>
              <a:ext uri="{FF2B5EF4-FFF2-40B4-BE49-F238E27FC236}">
                <a16:creationId xmlns:a16="http://schemas.microsoft.com/office/drawing/2014/main" id="{A008AD97-9744-CE8B-5114-7834420CA9A9}"/>
              </a:ext>
            </a:extLst>
          </p:cNvPr>
          <p:cNvSpPr txBox="1"/>
          <p:nvPr/>
        </p:nvSpPr>
        <p:spPr>
          <a:xfrm>
            <a:off x="416689" y="2097363"/>
            <a:ext cx="11030672" cy="4269567"/>
          </a:xfrm>
          <a:prstGeom prst="rect">
            <a:avLst/>
          </a:prstGeom>
          <a:noFill/>
        </p:spPr>
        <p:txBody>
          <a:bodyPr wrap="square" rtlCol="0">
            <a:spAutoFit/>
          </a:bodyPr>
          <a:lstStyle/>
          <a:p>
            <a:pPr marL="457200" marR="0" lvl="0" indent="-457200">
              <a:lnSpc>
                <a:spcPct val="107000"/>
              </a:lnSpc>
              <a:spcBef>
                <a:spcPts val="0"/>
              </a:spcBef>
              <a:spcAft>
                <a:spcPts val="0"/>
              </a:spcAft>
              <a:buFont typeface="Arial" panose="020B0604020202020204" pitchFamily="34" charset="0"/>
              <a:buChar char="•"/>
            </a:pPr>
            <a:r>
              <a:rPr lang="en-US" sz="3200" dirty="0">
                <a:latin typeface="Arial" panose="020B0604020202020204" pitchFamily="34" charset="0"/>
                <a:ea typeface="Calibri" panose="020F0502020204030204" pitchFamily="34" charset="0"/>
                <a:cs typeface="Arial" panose="020B0604020202020204" pitchFamily="34" charset="0"/>
              </a:rPr>
              <a:t>Review process begins with looking at data:</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Special education placements</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Graduation rates</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Attendance rates</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Discipline rates </a:t>
            </a:r>
          </a:p>
          <a:p>
            <a:pPr marL="914400" lvl="1" indent="-457200">
              <a:lnSpc>
                <a:spcPct val="107000"/>
              </a:lnSpc>
              <a:buFont typeface="Courier New" panose="02070309020205020404" pitchFamily="49" charset="0"/>
              <a:buChar char="o"/>
            </a:pPr>
            <a:r>
              <a:rPr lang="en-US" sz="3200" dirty="0">
                <a:latin typeface="Arial" panose="020B0604020202020204" pitchFamily="34" charset="0"/>
                <a:ea typeface="Calibri" panose="020F0502020204030204" pitchFamily="34" charset="0"/>
                <a:cs typeface="Arial" panose="020B0604020202020204" pitchFamily="34" charset="0"/>
              </a:rPr>
              <a:t>Physical restraints</a:t>
            </a:r>
          </a:p>
          <a:p>
            <a:pPr marL="457200" indent="-457200">
              <a:lnSpc>
                <a:spcPct val="107000"/>
              </a:lnSpc>
              <a:buFont typeface="Arial" panose="020B0604020202020204" pitchFamily="34" charset="0"/>
              <a:buChar char="•"/>
            </a:pPr>
            <a:r>
              <a:rPr lang="en-US" sz="3200" dirty="0">
                <a:latin typeface="Arial" panose="020B0604020202020204" pitchFamily="34" charset="0"/>
                <a:ea typeface="Calibri" panose="020F0502020204030204" pitchFamily="34" charset="0"/>
                <a:cs typeface="Arial" panose="020B0604020202020204" pitchFamily="34" charset="0"/>
              </a:rPr>
              <a:t>Whenever possible, data is disaggregated to focus on specific categories, including special education and race.</a:t>
            </a:r>
          </a:p>
        </p:txBody>
      </p:sp>
    </p:spTree>
    <p:extLst>
      <p:ext uri="{BB962C8B-B14F-4D97-AF65-F5344CB8AC3E}">
        <p14:creationId xmlns:p14="http://schemas.microsoft.com/office/powerpoint/2010/main" val="735673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BD725-79C9-F5C7-5A4C-EC39524659D0}"/>
              </a:ext>
            </a:extLst>
          </p:cNvPr>
          <p:cNvSpPr>
            <a:spLocks noGrp="1"/>
          </p:cNvSpPr>
          <p:nvPr>
            <p:ph type="title"/>
          </p:nvPr>
        </p:nvSpPr>
        <p:spPr>
          <a:xfrm>
            <a:off x="340489" y="798714"/>
            <a:ext cx="10515600" cy="1093686"/>
          </a:xfrm>
        </p:spPr>
        <p:txBody>
          <a:bodyPr>
            <a:normAutofit/>
          </a:bodyPr>
          <a:lstStyle/>
          <a:p>
            <a:r>
              <a:rPr lang="en-US" sz="4400" b="1" dirty="0">
                <a:solidFill>
                  <a:srgbClr val="002060"/>
                </a:solidFill>
              </a:rPr>
              <a:t>Focused Data Review</a:t>
            </a:r>
          </a:p>
        </p:txBody>
      </p:sp>
      <p:sp>
        <p:nvSpPr>
          <p:cNvPr id="3" name="TextBox 2">
            <a:extLst>
              <a:ext uri="{FF2B5EF4-FFF2-40B4-BE49-F238E27FC236}">
                <a16:creationId xmlns:a16="http://schemas.microsoft.com/office/drawing/2014/main" id="{8E8F42AD-FF44-96AD-DC9C-9A090AFFCC84}"/>
              </a:ext>
            </a:extLst>
          </p:cNvPr>
          <p:cNvSpPr txBox="1"/>
          <p:nvPr/>
        </p:nvSpPr>
        <p:spPr>
          <a:xfrm>
            <a:off x="340489" y="1707205"/>
            <a:ext cx="10284581" cy="5109091"/>
          </a:xfrm>
          <a:prstGeom prst="rect">
            <a:avLst/>
          </a:prstGeom>
          <a:noFill/>
        </p:spPr>
        <p:txBody>
          <a:bodyPr wrap="square" rtlCol="0">
            <a:spAutoFit/>
          </a:bodyPr>
          <a:lstStyle/>
          <a:p>
            <a:pPr marL="457200" indent="-457200">
              <a:buFont typeface="Arial" panose="020B0604020202020204" pitchFamily="34" charset="0"/>
              <a:buChar char="•"/>
            </a:pPr>
            <a:r>
              <a:rPr lang="en-US" sz="3000" dirty="0">
                <a:latin typeface="Arial" panose="020B0604020202020204" pitchFamily="34" charset="0"/>
                <a:cs typeface="Arial" panose="020B0604020202020204" pitchFamily="34" charset="0"/>
              </a:rPr>
              <a:t>16 monitoring specialists meet with PSM Leadership to analyze data for 120+ LEAs.</a:t>
            </a:r>
          </a:p>
          <a:p>
            <a:pPr marL="457200" indent="-457200">
              <a:buFont typeface="Arial" panose="020B0604020202020204" pitchFamily="34" charset="0"/>
              <a:buChar char="•"/>
            </a:pPr>
            <a:r>
              <a:rPr lang="en-US" sz="3000" b="1" i="1" dirty="0">
                <a:latin typeface="Arial" panose="020B0604020202020204" pitchFamily="34" charset="0"/>
                <a:cs typeface="Arial" panose="020B0604020202020204" pitchFamily="34" charset="0"/>
              </a:rPr>
              <a:t>Ongoing</a:t>
            </a:r>
            <a:r>
              <a:rPr lang="en-US" sz="3000" dirty="0">
                <a:latin typeface="Arial" panose="020B0604020202020204" pitchFamily="34" charset="0"/>
                <a:cs typeface="Arial" panose="020B0604020202020204" pitchFamily="34" charset="0"/>
              </a:rPr>
              <a:t> coaching and support for staff to engage in race-based conversations, utilizing scenarios and role-plays for continuous improvement.</a:t>
            </a:r>
          </a:p>
          <a:p>
            <a:pPr marL="457200" indent="-457200">
              <a:buFont typeface="Arial" panose="020B0604020202020204" pitchFamily="34" charset="0"/>
              <a:buChar char="•"/>
            </a:pPr>
            <a:r>
              <a:rPr lang="en-US" sz="3000" dirty="0">
                <a:latin typeface="Arial" panose="020B0604020202020204" pitchFamily="34" charset="0"/>
                <a:cs typeface="Arial" panose="020B0604020202020204" pitchFamily="34" charset="0"/>
              </a:rPr>
              <a:t>At times, concerning data points are included in report findings: </a:t>
            </a:r>
          </a:p>
          <a:p>
            <a:pPr marL="1371600" lvl="2" indent="-457200">
              <a:buFont typeface="Arial" panose="020B0604020202020204" pitchFamily="34" charset="0"/>
              <a:buChar char="•"/>
            </a:pPr>
            <a:r>
              <a:rPr lang="en-US" sz="3000" dirty="0">
                <a:latin typeface="Arial" panose="020B0604020202020204" pitchFamily="34" charset="0"/>
                <a:cs typeface="Arial" panose="020B0604020202020204" pitchFamily="34" charset="0"/>
              </a:rPr>
              <a:t>Placement and race</a:t>
            </a:r>
          </a:p>
          <a:p>
            <a:pPr marL="1371600" lvl="2" indent="-457200">
              <a:buFont typeface="Arial" panose="020B0604020202020204" pitchFamily="34" charset="0"/>
              <a:buChar char="•"/>
            </a:pPr>
            <a:r>
              <a:rPr lang="en-US" sz="3000" dirty="0">
                <a:latin typeface="Arial" panose="020B0604020202020204" pitchFamily="34" charset="0"/>
                <a:cs typeface="Arial" panose="020B0604020202020204" pitchFamily="34" charset="0"/>
              </a:rPr>
              <a:t>Placement and disability</a:t>
            </a:r>
          </a:p>
          <a:p>
            <a:pPr marL="457200" indent="-457200">
              <a:buFont typeface="Arial" panose="020B0604020202020204" pitchFamily="34" charset="0"/>
              <a:buChar char="•"/>
            </a:pPr>
            <a:endParaRPr lang="en-US" sz="2800" dirty="0">
              <a:latin typeface="Arial" panose="020B0604020202020204" pitchFamily="34" charset="0"/>
              <a:cs typeface="Arial" panose="020B0604020202020204" pitchFamily="34" charset="0"/>
            </a:endParaRPr>
          </a:p>
          <a:p>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4363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27AD1-E38D-8723-0095-C38A19FD903C}"/>
              </a:ext>
            </a:extLst>
          </p:cNvPr>
          <p:cNvSpPr>
            <a:spLocks noGrp="1"/>
          </p:cNvSpPr>
          <p:nvPr>
            <p:ph type="title"/>
          </p:nvPr>
        </p:nvSpPr>
        <p:spPr>
          <a:xfrm>
            <a:off x="537258" y="1873771"/>
            <a:ext cx="11245011" cy="4586991"/>
          </a:xfrm>
        </p:spPr>
        <p:txBody>
          <a:bodyPr>
            <a:noAutofit/>
          </a:bodyPr>
          <a:lstStyle/>
          <a:p>
            <a:pPr marL="0" marR="0">
              <a:spcBef>
                <a:spcPts val="0"/>
              </a:spcBef>
              <a:spcAft>
                <a:spcPts val="0"/>
              </a:spcAft>
            </a:pPr>
            <a:r>
              <a:rPr lang="en-US" sz="2800" i="1" dirty="0">
                <a:solidFill>
                  <a:srgbClr val="002060"/>
                </a:solidFill>
                <a:effectLst/>
                <a:ea typeface="Times New Roman" panose="02020603050405020304" pitchFamily="18" charset="0"/>
              </a:rPr>
              <a:t> </a:t>
            </a:r>
            <a:br>
              <a:rPr lang="en-US" sz="28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Approximately 63.9% of students are in full inclusion or partial inclusion placements, a rate lower than the state rate at approximately 79.9%.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Approximately 29.6% of eligible students are enrolled in substantially separate placements, a rate more than twice that of the state at approximately 13.5%.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An analysis of data also demonstrated high rates of placements of eligible students of color in substantially separate programs:</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African American students: 36.3%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Hispanic students: 27.3%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Asian students: 30.0%  </a:t>
            </a:r>
            <a:br>
              <a:rPr lang="en-US" sz="2600" dirty="0">
                <a:solidFill>
                  <a:srgbClr val="002060"/>
                </a:solidFill>
                <a:effectLst/>
                <a:ea typeface="Times New Roman" panose="02020603050405020304" pitchFamily="18" charset="0"/>
              </a:rPr>
            </a:br>
            <a:r>
              <a:rPr lang="en-US" sz="2600" i="1" dirty="0">
                <a:solidFill>
                  <a:srgbClr val="002060"/>
                </a:solidFill>
                <a:effectLst/>
                <a:ea typeface="Times New Roman" panose="02020603050405020304" pitchFamily="18" charset="0"/>
              </a:rPr>
              <a:t>White students: 19.5%  </a:t>
            </a:r>
            <a:br>
              <a:rPr lang="en-US" sz="2000" i="1" dirty="0">
                <a:effectLst/>
                <a:latin typeface="Times New Roman" panose="02020603050405020304" pitchFamily="18" charset="0"/>
                <a:ea typeface="Times New Roman" panose="02020603050405020304" pitchFamily="18" charset="0"/>
              </a:rPr>
            </a:br>
            <a:br>
              <a:rPr lang="en-US" sz="1800" i="1" dirty="0">
                <a:effectLst/>
                <a:latin typeface="Times New Roman" panose="02020603050405020304" pitchFamily="18" charset="0"/>
                <a:ea typeface="Times New Roman" panose="02020603050405020304" pitchFamily="18" charset="0"/>
              </a:rPr>
            </a:br>
            <a:br>
              <a:rPr lang="en-US" sz="2800" i="1" dirty="0">
                <a:effectLst/>
                <a:latin typeface="Calibri" panose="020F0502020204030204" pitchFamily="34" charset="0"/>
                <a:ea typeface="Calibri" panose="020F0502020204030204" pitchFamily="34" charset="0"/>
                <a:cs typeface="Times New Roman" panose="02020603050405020304" pitchFamily="18" charset="0"/>
              </a:rPr>
            </a:br>
            <a:endParaRPr lang="en-US" sz="2800" i="1" dirty="0"/>
          </a:p>
        </p:txBody>
      </p:sp>
      <p:sp>
        <p:nvSpPr>
          <p:cNvPr id="3" name="TextBox 2">
            <a:extLst>
              <a:ext uri="{FF2B5EF4-FFF2-40B4-BE49-F238E27FC236}">
                <a16:creationId xmlns:a16="http://schemas.microsoft.com/office/drawing/2014/main" id="{BF43D548-297E-6DB7-ECA4-20EC9BBB775A}"/>
              </a:ext>
            </a:extLst>
          </p:cNvPr>
          <p:cNvSpPr txBox="1"/>
          <p:nvPr/>
        </p:nvSpPr>
        <p:spPr>
          <a:xfrm>
            <a:off x="537258" y="832617"/>
            <a:ext cx="8687765" cy="646331"/>
          </a:xfrm>
          <a:prstGeom prst="rect">
            <a:avLst/>
          </a:prstGeom>
          <a:noFill/>
        </p:spPr>
        <p:txBody>
          <a:bodyPr wrap="square" rtlCol="0">
            <a:spAutoFit/>
          </a:bodyPr>
          <a:lstStyle/>
          <a:p>
            <a:r>
              <a:rPr lang="en-US" sz="3600" b="1" dirty="0">
                <a:solidFill>
                  <a:srgbClr val="002060"/>
                </a:solidFill>
                <a:latin typeface="Arial" panose="020B0604020202020204" pitchFamily="34" charset="0"/>
                <a:cs typeface="Arial" panose="020B0604020202020204" pitchFamily="34" charset="0"/>
              </a:rPr>
              <a:t>TFM Review Finding Example</a:t>
            </a:r>
          </a:p>
        </p:txBody>
      </p:sp>
    </p:spTree>
    <p:extLst>
      <p:ext uri="{BB962C8B-B14F-4D97-AF65-F5344CB8AC3E}">
        <p14:creationId xmlns:p14="http://schemas.microsoft.com/office/powerpoint/2010/main" val="3149980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27AD1-E38D-8723-0095-C38A19FD903C}"/>
              </a:ext>
            </a:extLst>
          </p:cNvPr>
          <p:cNvSpPr>
            <a:spLocks noGrp="1"/>
          </p:cNvSpPr>
          <p:nvPr>
            <p:ph type="title"/>
          </p:nvPr>
        </p:nvSpPr>
        <p:spPr>
          <a:xfrm>
            <a:off x="537258" y="1932972"/>
            <a:ext cx="10516565" cy="4305783"/>
          </a:xfrm>
        </p:spPr>
        <p:txBody>
          <a:bodyPr>
            <a:noAutofit/>
          </a:bodyPr>
          <a:lstStyle/>
          <a:p>
            <a:pPr marL="0" marR="0"/>
            <a:br>
              <a:rPr lang="en-US" sz="2800" i="1" dirty="0">
                <a:solidFill>
                  <a:srgbClr val="000000"/>
                </a:solidFill>
                <a:effectLst/>
                <a:ea typeface="Times New Roman" panose="02020603050405020304" pitchFamily="18" charset="0"/>
              </a:rPr>
            </a:br>
            <a:r>
              <a:rPr lang="en-US" sz="2800" i="1" dirty="0">
                <a:solidFill>
                  <a:srgbClr val="002060"/>
                </a:solidFill>
                <a:effectLst/>
                <a:ea typeface="Times New Roman" panose="02020603050405020304" pitchFamily="18" charset="0"/>
              </a:rPr>
              <a:t>Approximately 67.8% of students are in full inclusion or partial inclusion placements, a rate</a:t>
            </a:r>
            <a:r>
              <a:rPr lang="en-US" sz="2800" i="1" dirty="0">
                <a:solidFill>
                  <a:srgbClr val="002060"/>
                </a:solidFill>
                <a:ea typeface="Times New Roman" panose="02020603050405020304" pitchFamily="18" charset="0"/>
              </a:rPr>
              <a:t> </a:t>
            </a:r>
            <a:r>
              <a:rPr lang="en-US" sz="2800" i="1" dirty="0">
                <a:solidFill>
                  <a:srgbClr val="002060"/>
                </a:solidFill>
                <a:effectLst/>
                <a:ea typeface="Times New Roman" panose="02020603050405020304" pitchFamily="18" charset="0"/>
              </a:rPr>
              <a:t>lower than the state rate at approximately 80.2%.</a:t>
            </a:r>
            <a:br>
              <a:rPr lang="en-US" sz="2800" i="1" dirty="0">
                <a:solidFill>
                  <a:srgbClr val="002060"/>
                </a:solidFill>
                <a:effectLst/>
                <a:ea typeface="Calibri" panose="020F0502020204030204" pitchFamily="34" charset="0"/>
              </a:rPr>
            </a:br>
            <a:r>
              <a:rPr lang="en-US" sz="2800" i="1" dirty="0">
                <a:solidFill>
                  <a:srgbClr val="002060"/>
                </a:solidFill>
                <a:effectLst/>
                <a:ea typeface="Times New Roman" panose="02020603050405020304" pitchFamily="18" charset="0"/>
              </a:rPr>
              <a:t> </a:t>
            </a:r>
            <a:br>
              <a:rPr lang="en-US" sz="2800" i="1" dirty="0">
                <a:solidFill>
                  <a:srgbClr val="002060"/>
                </a:solidFill>
                <a:effectLst/>
                <a:ea typeface="Times New Roman" panose="02020603050405020304" pitchFamily="18" charset="0"/>
              </a:rPr>
            </a:br>
            <a:r>
              <a:rPr lang="en-US" sz="2800" i="1" dirty="0">
                <a:solidFill>
                  <a:srgbClr val="002060"/>
                </a:solidFill>
                <a:effectLst/>
                <a:ea typeface="Times New Roman" panose="02020603050405020304" pitchFamily="18" charset="0"/>
              </a:rPr>
              <a:t>Approximately 26.7% of eligible students are enrolled in substantially separate placements, a</a:t>
            </a:r>
            <a:r>
              <a:rPr lang="en-US" sz="2800" i="1" dirty="0">
                <a:solidFill>
                  <a:srgbClr val="002060"/>
                </a:solidFill>
                <a:ea typeface="Times New Roman" panose="02020603050405020304" pitchFamily="18" charset="0"/>
              </a:rPr>
              <a:t> </a:t>
            </a:r>
            <a:r>
              <a:rPr lang="en-US" sz="2800" i="1" dirty="0">
                <a:solidFill>
                  <a:srgbClr val="002060"/>
                </a:solidFill>
                <a:effectLst/>
                <a:ea typeface="Times New Roman" panose="02020603050405020304" pitchFamily="18" charset="0"/>
              </a:rPr>
              <a:t>rate nearly twice that of the state at approximately 13.6%.</a:t>
            </a:r>
            <a:br>
              <a:rPr lang="en-US" sz="2800" i="1" dirty="0">
                <a:solidFill>
                  <a:srgbClr val="002060"/>
                </a:solidFill>
                <a:effectLst/>
                <a:ea typeface="Calibri" panose="020F0502020204030204" pitchFamily="34" charset="0"/>
              </a:rPr>
            </a:br>
            <a:br>
              <a:rPr lang="en-US" sz="2800" i="1" dirty="0">
                <a:solidFill>
                  <a:srgbClr val="002060"/>
                </a:solidFill>
                <a:effectLst/>
                <a:ea typeface="Calibri" panose="020F0502020204030204" pitchFamily="34" charset="0"/>
              </a:rPr>
            </a:br>
            <a:r>
              <a:rPr lang="en-US" sz="2800" i="1" dirty="0">
                <a:solidFill>
                  <a:srgbClr val="002060"/>
                </a:solidFill>
                <a:effectLst/>
                <a:ea typeface="Times New Roman" panose="02020603050405020304" pitchFamily="18" charset="0"/>
              </a:rPr>
              <a:t>Analysis of district data also demonstrated more than half of all eligible students with autism or</a:t>
            </a:r>
            <a:r>
              <a:rPr lang="en-US" sz="2800" i="1" dirty="0">
                <a:solidFill>
                  <a:srgbClr val="002060"/>
                </a:solidFill>
                <a:ea typeface="Times New Roman" panose="02020603050405020304" pitchFamily="18" charset="0"/>
              </a:rPr>
              <a:t> </a:t>
            </a:r>
            <a:r>
              <a:rPr lang="en-US" sz="2800" i="1" dirty="0">
                <a:solidFill>
                  <a:srgbClr val="002060"/>
                </a:solidFill>
                <a:effectLst/>
                <a:ea typeface="Times New Roman" panose="02020603050405020304" pitchFamily="18" charset="0"/>
              </a:rPr>
              <a:t>emotional impairments are placed in substantially separate or more restrictive programs.</a:t>
            </a:r>
            <a:br>
              <a:rPr lang="en-US" sz="2800" i="1" dirty="0">
                <a:effectLst/>
                <a:latin typeface="Calibri" panose="020F0502020204030204" pitchFamily="34" charset="0"/>
                <a:ea typeface="Calibri" panose="020F0502020204030204" pitchFamily="34" charset="0"/>
                <a:cs typeface="Times New Roman" panose="02020603050405020304" pitchFamily="18" charset="0"/>
              </a:rPr>
            </a:br>
            <a:endParaRPr lang="en-US" sz="2800" i="1" dirty="0"/>
          </a:p>
        </p:txBody>
      </p:sp>
      <p:sp>
        <p:nvSpPr>
          <p:cNvPr id="3" name="TextBox 2">
            <a:extLst>
              <a:ext uri="{FF2B5EF4-FFF2-40B4-BE49-F238E27FC236}">
                <a16:creationId xmlns:a16="http://schemas.microsoft.com/office/drawing/2014/main" id="{BF43D548-297E-6DB7-ECA4-20EC9BBB775A}"/>
              </a:ext>
            </a:extLst>
          </p:cNvPr>
          <p:cNvSpPr txBox="1"/>
          <p:nvPr/>
        </p:nvSpPr>
        <p:spPr>
          <a:xfrm>
            <a:off x="537258" y="937549"/>
            <a:ext cx="8687765" cy="646331"/>
          </a:xfrm>
          <a:prstGeom prst="rect">
            <a:avLst/>
          </a:prstGeom>
          <a:noFill/>
        </p:spPr>
        <p:txBody>
          <a:bodyPr wrap="square" rtlCol="0">
            <a:spAutoFit/>
          </a:bodyPr>
          <a:lstStyle/>
          <a:p>
            <a:r>
              <a:rPr lang="en-US" sz="3600" b="1" dirty="0">
                <a:solidFill>
                  <a:srgbClr val="002060"/>
                </a:solidFill>
                <a:latin typeface="Arial" panose="020B0604020202020204" pitchFamily="34" charset="0"/>
                <a:cs typeface="Arial" panose="020B0604020202020204" pitchFamily="34" charset="0"/>
              </a:rPr>
              <a:t>TFM Review Finding Example</a:t>
            </a:r>
          </a:p>
        </p:txBody>
      </p:sp>
    </p:spTree>
    <p:extLst>
      <p:ext uri="{BB962C8B-B14F-4D97-AF65-F5344CB8AC3E}">
        <p14:creationId xmlns:p14="http://schemas.microsoft.com/office/powerpoint/2010/main" val="1593848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27AD1-E38D-8723-0095-C38A19FD903C}"/>
              </a:ext>
            </a:extLst>
          </p:cNvPr>
          <p:cNvSpPr>
            <a:spLocks noGrp="1"/>
          </p:cNvSpPr>
          <p:nvPr>
            <p:ph type="title"/>
          </p:nvPr>
        </p:nvSpPr>
        <p:spPr>
          <a:xfrm>
            <a:off x="421144" y="3429000"/>
            <a:ext cx="7750399" cy="2652487"/>
          </a:xfrm>
        </p:spPr>
        <p:txBody>
          <a:bodyPr>
            <a:noAutofit/>
          </a:bodyPr>
          <a:lstStyle/>
          <a:p>
            <a:pPr marL="0" marR="0"/>
            <a:br>
              <a:rPr lang="en-US" sz="2800" i="1" dirty="0">
                <a:solidFill>
                  <a:schemeClr val="accent1">
                    <a:lumMod val="50000"/>
                  </a:schemeClr>
                </a:solidFill>
              </a:rPr>
            </a:br>
            <a:r>
              <a:rPr lang="en-US" sz="2800" i="1" dirty="0">
                <a:solidFill>
                  <a:schemeClr val="accent1">
                    <a:lumMod val="50000"/>
                  </a:schemeClr>
                </a:solidFill>
              </a:rPr>
              <a:t>Office of Public School Monitoring</a:t>
            </a:r>
            <a:r>
              <a:rPr lang="en-US" sz="2800" i="1" dirty="0">
                <a:solidFill>
                  <a:schemeClr val="tx2">
                    <a:lumMod val="75000"/>
                  </a:schemeClr>
                </a:solidFill>
              </a:rPr>
              <a:t>: </a:t>
            </a:r>
            <a:br>
              <a:rPr lang="en-US" sz="2800" i="1" dirty="0">
                <a:solidFill>
                  <a:schemeClr val="tx2">
                    <a:lumMod val="75000"/>
                  </a:schemeClr>
                </a:solidFill>
              </a:rPr>
            </a:br>
            <a:r>
              <a:rPr lang="en-US" sz="2400" dirty="0">
                <a:hlinkClick r:id="rId3"/>
              </a:rPr>
              <a:t>Office of Public School Monitoring - Massachusetts Department of Elementary and Secondary Education</a:t>
            </a:r>
            <a:br>
              <a:rPr lang="en-US" sz="2400" dirty="0"/>
            </a:br>
            <a:br>
              <a:rPr lang="en-US" sz="2400" dirty="0"/>
            </a:br>
            <a:r>
              <a:rPr lang="en-US" sz="2400" dirty="0">
                <a:solidFill>
                  <a:schemeClr val="accent1">
                    <a:lumMod val="50000"/>
                  </a:schemeClr>
                </a:solidFill>
              </a:rPr>
              <a:t>Website includes:</a:t>
            </a:r>
            <a:br>
              <a:rPr lang="en-US" sz="2400" dirty="0"/>
            </a:br>
            <a:r>
              <a:rPr lang="en-US" sz="2400" dirty="0"/>
              <a:t>	</a:t>
            </a:r>
            <a:r>
              <a:rPr lang="en-US" sz="2400" dirty="0">
                <a:hlinkClick r:id="rId4"/>
              </a:rPr>
              <a:t>Tiered Focused Monitoring Review Reports</a:t>
            </a:r>
            <a:br>
              <a:rPr lang="en-US" sz="2400" dirty="0"/>
            </a:br>
            <a:r>
              <a:rPr lang="en-US" sz="2400" dirty="0"/>
              <a:t>	</a:t>
            </a:r>
            <a:r>
              <a:rPr lang="en-US" sz="2400" dirty="0">
                <a:hlinkClick r:id="rId5"/>
              </a:rPr>
              <a:t>Corrective Action Plans</a:t>
            </a:r>
            <a:br>
              <a:rPr lang="en-US" sz="2400" dirty="0"/>
            </a:br>
            <a:r>
              <a:rPr lang="en-US" sz="2400" dirty="0"/>
              <a:t>	</a:t>
            </a:r>
            <a:r>
              <a:rPr lang="en-US" sz="2400" dirty="0">
                <a:hlinkClick r:id="rId6"/>
              </a:rPr>
              <a:t>Tiered Focused Monitoring Review Schedule</a:t>
            </a:r>
            <a:br>
              <a:rPr lang="en-US" sz="2400" dirty="0"/>
            </a:br>
            <a:r>
              <a:rPr lang="en-US" sz="2400" dirty="0"/>
              <a:t>	</a:t>
            </a:r>
            <a:r>
              <a:rPr lang="en-US" sz="2400" dirty="0">
                <a:hlinkClick r:id="rId7"/>
              </a:rPr>
              <a:t>Tiered Focused Monitoring Review Toolkit</a:t>
            </a:r>
            <a:br>
              <a:rPr lang="en-US" sz="2400" dirty="0"/>
            </a:br>
            <a:r>
              <a:rPr lang="en-US" sz="2400" dirty="0"/>
              <a:t>	</a:t>
            </a:r>
            <a:r>
              <a:rPr lang="en-US" sz="2400" dirty="0">
                <a:hlinkClick r:id="rId8"/>
              </a:rPr>
              <a:t>Parent Resource Page</a:t>
            </a:r>
            <a:br>
              <a:rPr lang="en-US" sz="24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br>
              <a:rPr lang="en-US" sz="900" dirty="0"/>
            </a:br>
            <a:endParaRPr lang="en-US" sz="2800" i="1" dirty="0"/>
          </a:p>
        </p:txBody>
      </p:sp>
      <p:sp>
        <p:nvSpPr>
          <p:cNvPr id="3" name="TextBox 2">
            <a:extLst>
              <a:ext uri="{FF2B5EF4-FFF2-40B4-BE49-F238E27FC236}">
                <a16:creationId xmlns:a16="http://schemas.microsoft.com/office/drawing/2014/main" id="{BF43D548-297E-6DB7-ECA4-20EC9BBB775A}"/>
              </a:ext>
            </a:extLst>
          </p:cNvPr>
          <p:cNvSpPr txBox="1"/>
          <p:nvPr/>
        </p:nvSpPr>
        <p:spPr>
          <a:xfrm>
            <a:off x="421144" y="937549"/>
            <a:ext cx="8803879" cy="646331"/>
          </a:xfrm>
          <a:prstGeom prst="rect">
            <a:avLst/>
          </a:prstGeom>
          <a:noFill/>
        </p:spPr>
        <p:txBody>
          <a:bodyPr wrap="square" rtlCol="0">
            <a:spAutoFit/>
          </a:bodyPr>
          <a:lstStyle/>
          <a:p>
            <a:r>
              <a:rPr lang="en-US" sz="3600" b="1" dirty="0">
                <a:solidFill>
                  <a:srgbClr val="002060"/>
                </a:solidFill>
                <a:latin typeface="Arial" panose="020B0604020202020204" pitchFamily="34" charset="0"/>
                <a:cs typeface="Arial" panose="020B0604020202020204" pitchFamily="34" charset="0"/>
              </a:rPr>
              <a:t>Public School Monitoring</a:t>
            </a:r>
          </a:p>
        </p:txBody>
      </p:sp>
    </p:spTree>
    <p:extLst>
      <p:ext uri="{BB962C8B-B14F-4D97-AF65-F5344CB8AC3E}">
        <p14:creationId xmlns:p14="http://schemas.microsoft.com/office/powerpoint/2010/main" val="65950583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SE_Template" id="{8B1FC134-3306-8949-8EE6-54D8D1A68082}" vid="{D023F173-81C9-6C41-B8A8-A9E8365AC24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d1ab2f6-91f9-4f14-952a-3f3eb0d6834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7ABE31071780243B2E68C5BEE851FF0" ma:contentTypeVersion="12" ma:contentTypeDescription="Create a new document." ma:contentTypeScope="" ma:versionID="a639fabd4198100139d699a1c1f86861">
  <xsd:schema xmlns:xsd="http://www.w3.org/2001/XMLSchema" xmlns:xs="http://www.w3.org/2001/XMLSchema" xmlns:p="http://schemas.microsoft.com/office/2006/metadata/properties" xmlns:ns3="6d1ab2f6-91f9-4f14-952a-3f3eb0d68341" xmlns:ns4="8f2fdac3-5421-455f-b4e4-df6141b3176a" targetNamespace="http://schemas.microsoft.com/office/2006/metadata/properties" ma:root="true" ma:fieldsID="6ad54f831935d8d7c8cac9ee36ec92d2" ns3:_="" ns4:_="">
    <xsd:import namespace="6d1ab2f6-91f9-4f14-952a-3f3eb0d68341"/>
    <xsd:import namespace="8f2fdac3-5421-455f-b4e4-df6141b3176a"/>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d1ab2f6-91f9-4f14-952a-3f3eb0d683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f2fdac3-5421-455f-b4e4-df6141b3176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F26E3F9-1B85-4346-B960-24C9C432EF7E}">
  <ds:schemaRefs>
    <ds:schemaRef ds:uri="6d1ab2f6-91f9-4f14-952a-3f3eb0d68341"/>
    <ds:schemaRef ds:uri="8f2fdac3-5421-455f-b4e4-df6141b3176a"/>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A22A3517-6C8C-4622-8887-867ACB6070D1}">
  <ds:schemaRefs>
    <ds:schemaRef ds:uri="http://schemas.microsoft.com/sharepoint/v3/contenttype/forms"/>
  </ds:schemaRefs>
</ds:datastoreItem>
</file>

<file path=customXml/itemProps3.xml><?xml version="1.0" encoding="utf-8"?>
<ds:datastoreItem xmlns:ds="http://schemas.openxmlformats.org/officeDocument/2006/customXml" ds:itemID="{A7E3D5B2-1C1F-4281-A9B7-1A2BD7E519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d1ab2f6-91f9-4f14-952a-3f3eb0d68341"/>
    <ds:schemaRef ds:uri="8f2fdac3-5421-455f-b4e4-df6141b317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13533</TotalTime>
  <Words>781</Words>
  <Application>Microsoft Office PowerPoint</Application>
  <PresentationFormat>Widescreen</PresentationFormat>
  <Paragraphs>82</Paragraphs>
  <Slides>13</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-apple-system</vt:lpstr>
      <vt:lpstr>Arial</vt:lpstr>
      <vt:lpstr>Calibri</vt:lpstr>
      <vt:lpstr>Courier New</vt:lpstr>
      <vt:lpstr>Segoe</vt:lpstr>
      <vt:lpstr>Segoe UI</vt:lpstr>
      <vt:lpstr>Segoe UI Semibold</vt:lpstr>
      <vt:lpstr>Times New Roman</vt:lpstr>
      <vt:lpstr>Wingdings</vt:lpstr>
      <vt:lpstr>1_Office Theme</vt:lpstr>
      <vt:lpstr>Office of Public School Monitoring</vt:lpstr>
      <vt:lpstr>DESE and the  Office of Public School Monitoring</vt:lpstr>
      <vt:lpstr>PowerPoint Presentation</vt:lpstr>
      <vt:lpstr>Placements Defined</vt:lpstr>
      <vt:lpstr>PowerPoint Presentation</vt:lpstr>
      <vt:lpstr>PowerPoint Presentation</vt:lpstr>
      <vt:lpstr> </vt:lpstr>
      <vt:lpstr>PSM Family Engagement</vt:lpstr>
      <vt:lpstr>Tiered Focused Monitoring and Data</vt:lpstr>
      <vt:lpstr>Focused Data Review</vt:lpstr>
      <vt:lpstr>  Approximately 63.9% of students are in full inclusion or partial inclusion placements, a rate lower than the state rate at approximately 79.9%.  Approximately 29.6% of eligible students are enrolled in substantially separate placements, a rate more than twice that of the state at approximately 13.5%.    An analysis of data also demonstrated high rates of placements of eligible students of color in substantially separate programs:   African American students: 36.3%   Hispanic students: 27.3%   Asian students: 30.0%   White students: 19.5%     </vt:lpstr>
      <vt:lpstr> Approximately 67.8% of students are in full inclusion or partial inclusion placements, a rate lower than the state rate at approximately 80.2%.   Approximately 26.7% of eligible students are enrolled in substantially separate placements, a rate nearly twice that of the state at approximately 13.6%.  Analysis of district data also demonstrated more than half of all eligible students with autism or emotional impairments are placed in substantially separate or more restrictive programs. </vt:lpstr>
      <vt:lpstr> Office of Public School Monitoring:  Office of Public School Monitoring - Massachusetts Department of Elementary and Secondary Education  Website includes:  Tiered Focused Monitoring Review Reports  Corrective Action Plans  Tiered Focused Monitoring Review Schedule  Tiered Focused Monitoring Review Toolkit  Parent Resource Page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Office of Public School Monitoring through a  Racial Equity Lens</dc:title>
  <dc:creator>Paulin, Amy (DESE)</dc:creator>
  <cp:lastModifiedBy>Gracia, Carol M (EHS)</cp:lastModifiedBy>
  <cp:revision>54</cp:revision>
  <dcterms:created xsi:type="dcterms:W3CDTF">2022-12-12T16:20:08Z</dcterms:created>
  <dcterms:modified xsi:type="dcterms:W3CDTF">2023-03-17T17:07:08Z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0x010100D7ABE31071780243B2E68C5BEE851FF0</vt:lpwstr>
  </property>
</Properties>
</file>