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1"/>
    <p:sldMasterId id="2147483687" r:id="rId2"/>
  </p:sldMasterIdLst>
  <p:notesMasterIdLst>
    <p:notesMasterId r:id="rId16"/>
  </p:notesMasterIdLst>
  <p:handoutMasterIdLst>
    <p:handoutMasterId r:id="rId17"/>
  </p:handoutMasterIdLst>
  <p:sldIdLst>
    <p:sldId id="337" r:id="rId3"/>
    <p:sldId id="345" r:id="rId4"/>
    <p:sldId id="346" r:id="rId5"/>
    <p:sldId id="347" r:id="rId6"/>
    <p:sldId id="336" r:id="rId7"/>
    <p:sldId id="348" r:id="rId8"/>
    <p:sldId id="339" r:id="rId9"/>
    <p:sldId id="351" r:id="rId10"/>
    <p:sldId id="352" r:id="rId11"/>
    <p:sldId id="340" r:id="rId12"/>
    <p:sldId id="341" r:id="rId13"/>
    <p:sldId id="349" r:id="rId14"/>
    <p:sldId id="350" r:id="rId15"/>
  </p:sldIdLst>
  <p:sldSz cx="9144000" cy="6858000" type="screen4x3"/>
  <p:notesSz cx="7010400" cy="92964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Polanowicz"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49" autoAdjust="0"/>
    <p:restoredTop sz="90647" autoAdjust="0"/>
  </p:normalViewPr>
  <p:slideViewPr>
    <p:cSldViewPr>
      <p:cViewPr>
        <p:scale>
          <a:sx n="110" d="100"/>
          <a:sy n="110" d="100"/>
        </p:scale>
        <p:origin x="-660" y="7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4933809-67E3-4EC3-9091-67A68E078434}" type="datetimeFigureOut">
              <a:rPr lang="en-US" smtClean="0"/>
              <a:t>5/23/2019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DB4C2AE-E48E-4EE0-BBC9-729D66B7D69B}" type="slidenum">
              <a:rPr lang="en-US" smtClean="0"/>
              <a:t>‹#›</a:t>
            </a:fld>
            <a:endParaRPr lang="en-US"/>
          </a:p>
        </p:txBody>
      </p:sp>
    </p:spTree>
    <p:extLst>
      <p:ext uri="{BB962C8B-B14F-4D97-AF65-F5344CB8AC3E}">
        <p14:creationId xmlns:p14="http://schemas.microsoft.com/office/powerpoint/2010/main" val="550017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Shape 2"/>
          <p:cNvSpPr txBox="1">
            <a:spLocks noGrp="1"/>
          </p:cNvSpPr>
          <p:nvPr>
            <p:ph type="hdr" idx="2"/>
          </p:nvPr>
        </p:nvSpPr>
        <p:spPr bwMode="auto">
          <a:xfrm>
            <a:off x="0" y="0"/>
            <a:ext cx="3037840" cy="464820"/>
          </a:xfrm>
          <a:prstGeom prst="rect">
            <a:avLst/>
          </a:prstGeom>
          <a:noFill/>
          <a:ln w="9525">
            <a:noFill/>
            <a:miter lim="800000"/>
            <a:headEnd/>
            <a:tailEnd/>
          </a:ln>
        </p:spPr>
        <p:txBody>
          <a:bodyPr vert="horz" wrap="square" lIns="93162" tIns="93162" rIns="93162" bIns="93162" numCol="1" anchor="t" anchorCtr="0" compatLnSpc="1">
            <a:prstTxWarp prst="textNoShape">
              <a:avLst/>
            </a:prstTxWarp>
          </a:bodyPr>
          <a:lstStyle>
            <a:lvl1pPr>
              <a:defRPr sz="1200"/>
            </a:lvl1pPr>
          </a:lstStyle>
          <a:p>
            <a:endParaRPr lang="en-US" dirty="0"/>
          </a:p>
        </p:txBody>
      </p:sp>
      <p:sp>
        <p:nvSpPr>
          <p:cNvPr id="10243" name="Shape 3"/>
          <p:cNvSpPr txBox="1">
            <a:spLocks noGrp="1"/>
          </p:cNvSpPr>
          <p:nvPr/>
        </p:nvSpPr>
        <p:spPr bwMode="auto">
          <a:xfrm>
            <a:off x="3970938" y="0"/>
            <a:ext cx="3037840" cy="464820"/>
          </a:xfrm>
          <a:prstGeom prst="rect">
            <a:avLst/>
          </a:prstGeom>
          <a:noFill/>
          <a:ln w="9525">
            <a:noFill/>
            <a:miter lim="800000"/>
            <a:headEnd/>
            <a:tailEnd/>
          </a:ln>
        </p:spPr>
        <p:txBody>
          <a:bodyPr lIns="93162" tIns="93162" rIns="93162" bIns="93162"/>
          <a:lstStyle/>
          <a:p>
            <a:pPr algn="r"/>
            <a:endParaRPr lang="en-US" sz="1200" dirty="0"/>
          </a:p>
        </p:txBody>
      </p:sp>
      <p:sp>
        <p:nvSpPr>
          <p:cNvPr id="10244" name="Shape 4"/>
          <p:cNvSpPr>
            <a:spLocks noGrp="1" noRot="1" noChangeAspect="1"/>
          </p:cNvSpPr>
          <p:nvPr>
            <p:ph type="sldImg" idx="3"/>
          </p:nvPr>
        </p:nvSpPr>
        <p:spPr bwMode="auto">
          <a:xfrm>
            <a:off x="1181100" y="696913"/>
            <a:ext cx="4648200" cy="348615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040" y="4415790"/>
            <a:ext cx="5608320" cy="4183380"/>
          </a:xfrm>
          <a:prstGeom prst="rect">
            <a:avLst/>
          </a:prstGeom>
          <a:noFill/>
          <a:ln>
            <a:noFill/>
          </a:ln>
        </p:spPr>
        <p:txBody>
          <a:bodyPr lIns="93162" tIns="93162" rIns="93162" bIns="93162"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10246" name="Shape 6"/>
          <p:cNvSpPr txBox="1">
            <a:spLocks noGrp="1"/>
          </p:cNvSpPr>
          <p:nvPr/>
        </p:nvSpPr>
        <p:spPr bwMode="auto">
          <a:xfrm>
            <a:off x="0" y="8829967"/>
            <a:ext cx="3037840" cy="464820"/>
          </a:xfrm>
          <a:prstGeom prst="rect">
            <a:avLst/>
          </a:prstGeom>
          <a:noFill/>
          <a:ln w="9525">
            <a:noFill/>
            <a:miter lim="800000"/>
            <a:headEnd/>
            <a:tailEnd/>
          </a:ln>
        </p:spPr>
        <p:txBody>
          <a:bodyPr lIns="93162" tIns="93162" rIns="93162" bIns="93162" anchor="b"/>
          <a:lstStyle/>
          <a:p>
            <a:endParaRPr lang="en-US" sz="1200" dirty="0"/>
          </a:p>
        </p:txBody>
      </p:sp>
      <p:sp>
        <p:nvSpPr>
          <p:cNvPr id="10247" name="Shape 7"/>
          <p:cNvSpPr txBox="1">
            <a:spLocks noGrp="1"/>
          </p:cNvSpPr>
          <p:nvPr/>
        </p:nvSpPr>
        <p:spPr bwMode="auto">
          <a:xfrm>
            <a:off x="3970938" y="8829967"/>
            <a:ext cx="3037840" cy="464820"/>
          </a:xfrm>
          <a:prstGeom prst="rect">
            <a:avLst/>
          </a:prstGeom>
          <a:noFill/>
          <a:ln w="9525">
            <a:noFill/>
            <a:miter lim="800000"/>
            <a:headEnd/>
            <a:tailEnd/>
          </a:ln>
        </p:spPr>
        <p:txBody>
          <a:bodyPr lIns="93162" tIns="93162" rIns="93162" bIns="93162" anchor="b"/>
          <a:lstStyle/>
          <a:p>
            <a:pPr algn="r"/>
            <a:endParaRPr lang="en-US" sz="1200" dirty="0"/>
          </a:p>
        </p:txBody>
      </p:sp>
    </p:spTree>
    <p:extLst>
      <p:ext uri="{BB962C8B-B14F-4D97-AF65-F5344CB8AC3E}">
        <p14:creationId xmlns:p14="http://schemas.microsoft.com/office/powerpoint/2010/main" val="1573185451"/>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9" y="8829675"/>
            <a:ext cx="3038475" cy="465138"/>
          </a:xfrm>
          <a:prstGeom prst="rect">
            <a:avLst/>
          </a:prstGeom>
          <a:ln/>
        </p:spPr>
        <p:txBody>
          <a:bodyPr lIns="91435" tIns="45717" rIns="91435" bIns="45717"/>
          <a:lstStyle/>
          <a:p>
            <a:fld id="{C32142A1-88BA-43C3-B818-C689119F129A}" type="slidenum">
              <a:rPr lang="en-US" altLang="en-US">
                <a:solidFill>
                  <a:prstClr val="black"/>
                </a:solidFill>
              </a:rPr>
              <a:pPr/>
              <a:t>1</a:t>
            </a:fld>
            <a:endParaRPr lang="en-US" altLang="en-US" dirty="0">
              <a:solidFill>
                <a:prstClr val="black"/>
              </a:solidFill>
            </a:endParaRPr>
          </a:p>
        </p:txBody>
      </p:sp>
      <p:sp>
        <p:nvSpPr>
          <p:cNvPr id="3655682" name="Rectangle 2"/>
          <p:cNvSpPr>
            <a:spLocks noGrp="1" noRot="1" noChangeAspect="1" noChangeArrowheads="1" noTextEdit="1"/>
          </p:cNvSpPr>
          <p:nvPr>
            <p:ph type="sldImg"/>
          </p:nvPr>
        </p:nvSpPr>
        <p:spPr>
          <a:ln/>
        </p:spPr>
      </p:sp>
      <p:sp>
        <p:nvSpPr>
          <p:cNvPr id="3655683" name="Rectangle 3"/>
          <p:cNvSpPr>
            <a:spLocks noGrp="1" noChangeArrowheads="1"/>
          </p:cNvSpPr>
          <p:nvPr>
            <p:ph type="body" idx="1"/>
          </p:nvPr>
        </p:nvSpPr>
        <p:spPr/>
        <p:txBody>
          <a:bodyPr/>
          <a:lstStyle/>
          <a:p>
            <a:endParaRPr lang="en-US" dirty="0"/>
          </a:p>
          <a:p>
            <a:r>
              <a:rPr lang="en-US" dirty="0"/>
              <a:t/>
            </a:r>
            <a:br>
              <a:rPr lang="en-US" dirty="0"/>
            </a:b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9" y="8829675"/>
            <a:ext cx="3038475" cy="465138"/>
          </a:xfrm>
          <a:prstGeom prst="rect">
            <a:avLst/>
          </a:prstGeom>
          <a:ln/>
        </p:spPr>
        <p:txBody>
          <a:bodyPr lIns="91435" tIns="45717" rIns="91435" bIns="45717"/>
          <a:lstStyle/>
          <a:p>
            <a:fld id="{EAF6AD29-8C7D-4E78-B701-00AA30479901}" type="slidenum">
              <a:rPr lang="en-US" altLang="en-US">
                <a:solidFill>
                  <a:prstClr val="black"/>
                </a:solidFill>
              </a:rPr>
              <a:pPr/>
              <a:t>5</a:t>
            </a:fld>
            <a:endParaRPr lang="en-US" altLang="en-US" dirty="0">
              <a:solidFill>
                <a:prstClr val="black"/>
              </a:solidFill>
            </a:endParaRPr>
          </a:p>
        </p:txBody>
      </p:sp>
      <p:sp>
        <p:nvSpPr>
          <p:cNvPr id="3656706" name="Rectangle 2"/>
          <p:cNvSpPr>
            <a:spLocks noGrp="1" noRot="1" noChangeAspect="1" noChangeArrowheads="1" noTextEdit="1"/>
          </p:cNvSpPr>
          <p:nvPr>
            <p:ph type="sldImg"/>
          </p:nvPr>
        </p:nvSpPr>
        <p:spPr>
          <a:ln/>
        </p:spPr>
      </p:sp>
      <p:sp>
        <p:nvSpPr>
          <p:cNvPr id="3656707" name="Rectangle 3"/>
          <p:cNvSpPr>
            <a:spLocks noGrp="1" noChangeArrowheads="1"/>
          </p:cNvSpPr>
          <p:nvPr>
            <p:ph type="body" idx="1"/>
          </p:nvPr>
        </p:nvSpPr>
        <p:spPr/>
        <p:txBody>
          <a:bodyPr/>
          <a:lstStyle/>
          <a:p>
            <a:pPr>
              <a:buFontTx/>
              <a:buChar cha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0" y="3124200"/>
            <a:ext cx="4667250" cy="2139950"/>
          </a:xfrm>
        </p:spPr>
        <p:txBody>
          <a:bodyPr lIns="91440" tIns="45720" rIns="91440" bIns="45720"/>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smtClean="0"/>
              <a:t>Click to edit Master subtitle style</a:t>
            </a:r>
          </a:p>
          <a:p>
            <a:pPr lvl="1"/>
            <a:r>
              <a:rPr lang="en-US" noProof="0" smtClean="0"/>
              <a:t>Second level</a:t>
            </a:r>
          </a:p>
          <a:p>
            <a:pPr lvl="2"/>
            <a:r>
              <a:rPr lang="en-US" noProof="0" smtClean="0"/>
              <a:t>Third level</a:t>
            </a:r>
          </a:p>
        </p:txBody>
      </p:sp>
      <p:sp>
        <p:nvSpPr>
          <p:cNvPr id="3200006" name="Rectangle 6"/>
          <p:cNvSpPr>
            <a:spLocks noChangeArrowheads="1"/>
          </p:cNvSpPr>
          <p:nvPr userDrawn="1"/>
        </p:nvSpPr>
        <p:spPr bwMode="white">
          <a:xfrm>
            <a:off x="152400" y="1143000"/>
            <a:ext cx="4495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spcBef>
                <a:spcPct val="20000"/>
              </a:spcBef>
              <a:tabLst>
                <a:tab pos="915988" algn="l"/>
              </a:tabLst>
            </a:pPr>
            <a:r>
              <a:rPr lang="en-US" altLang="en-US" sz="2800" b="1" dirty="0" smtClean="0">
                <a:solidFill>
                  <a:srgbClr val="F8F8F8"/>
                </a:solidFill>
                <a:cs typeface="+mn-cs"/>
              </a:rPr>
              <a:t>Commonwealth of Massachusetts</a:t>
            </a:r>
            <a:br>
              <a:rPr lang="en-US" altLang="en-US" sz="2800" b="1" dirty="0" smtClean="0">
                <a:solidFill>
                  <a:srgbClr val="F8F8F8"/>
                </a:solidFill>
                <a:cs typeface="+mn-cs"/>
              </a:rPr>
            </a:br>
            <a:r>
              <a:rPr lang="en-US" altLang="en-US" sz="1900" b="1" dirty="0" smtClean="0">
                <a:solidFill>
                  <a:srgbClr val="F8F8F8"/>
                </a:solidFill>
                <a:cs typeface="+mn-cs"/>
              </a:rPr>
              <a:t>Executive Office of Health and Human Services</a:t>
            </a:r>
            <a:br>
              <a:rPr lang="en-US" altLang="en-US" sz="1900" b="1" dirty="0" smtClean="0">
                <a:solidFill>
                  <a:srgbClr val="F8F8F8"/>
                </a:solidFill>
                <a:cs typeface="+mn-cs"/>
              </a:rPr>
            </a:br>
            <a:r>
              <a:rPr lang="en-US" altLang="en-US" sz="1900" b="1" dirty="0" smtClean="0">
                <a:solidFill>
                  <a:srgbClr val="F8F8F8"/>
                </a:solidFill>
                <a:cs typeface="+mn-cs"/>
              </a:rPr>
              <a:t/>
            </a:r>
            <a:br>
              <a:rPr lang="en-US" altLang="en-US" sz="1900" b="1" dirty="0" smtClean="0">
                <a:solidFill>
                  <a:srgbClr val="F8F8F8"/>
                </a:solidFill>
                <a:cs typeface="+mn-cs"/>
              </a:rPr>
            </a:br>
            <a:endParaRPr lang="en-US" sz="2800" b="1" dirty="0" smtClean="0">
              <a:solidFill>
                <a:srgbClr val="F8F8F8"/>
              </a:solidFill>
              <a:cs typeface="+mn-cs"/>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401944579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52828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09538"/>
            <a:ext cx="2038350" cy="6291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9538"/>
            <a:ext cx="5962650" cy="6291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217803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19200"/>
            <a:ext cx="4000500" cy="5181600"/>
          </a:xfrm>
        </p:spPr>
        <p:txBody>
          <a:bodyPr/>
          <a:lstStyle/>
          <a:p>
            <a:endParaRPr lang="en-US" dirty="0"/>
          </a:p>
        </p:txBody>
      </p:sp>
      <p:sp>
        <p:nvSpPr>
          <p:cNvPr id="4" name="Text Placeholder 3"/>
          <p:cNvSpPr>
            <a:spLocks noGrp="1"/>
          </p:cNvSpPr>
          <p:nvPr>
            <p:ph type="body"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4385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7799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19200"/>
            <a:ext cx="40005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886200"/>
            <a:ext cx="40005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33868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219200"/>
            <a:ext cx="8153400" cy="5181600"/>
          </a:xfrm>
        </p:spPr>
        <p:txBody>
          <a:bodyPr/>
          <a:lstStyle/>
          <a:p>
            <a:endParaRPr lang="en-US" dirty="0"/>
          </a:p>
        </p:txBody>
      </p:sp>
    </p:spTree>
    <p:extLst>
      <p:ext uri="{BB962C8B-B14F-4D97-AF65-F5344CB8AC3E}">
        <p14:creationId xmlns:p14="http://schemas.microsoft.com/office/powerpoint/2010/main" val="28363024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0" y="3124200"/>
            <a:ext cx="4667250" cy="2139950"/>
          </a:xfrm>
        </p:spPr>
        <p:txBody>
          <a:bodyPr lIns="91440" tIns="45720" rIns="91440" bIns="45720"/>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smtClean="0"/>
              <a:t>Click to edit Master subtitle style</a:t>
            </a:r>
          </a:p>
          <a:p>
            <a:pPr lvl="1"/>
            <a:r>
              <a:rPr lang="en-US" noProof="0" smtClean="0"/>
              <a:t>Second level</a:t>
            </a:r>
          </a:p>
          <a:p>
            <a:pPr lvl="2"/>
            <a:r>
              <a:rPr lang="en-US" noProof="0" smtClean="0"/>
              <a:t>Third level</a:t>
            </a:r>
          </a:p>
        </p:txBody>
      </p:sp>
      <p:sp>
        <p:nvSpPr>
          <p:cNvPr id="3200006" name="Rectangle 6"/>
          <p:cNvSpPr>
            <a:spLocks noChangeArrowheads="1"/>
          </p:cNvSpPr>
          <p:nvPr userDrawn="1"/>
        </p:nvSpPr>
        <p:spPr bwMode="white">
          <a:xfrm>
            <a:off x="152400" y="1143000"/>
            <a:ext cx="4495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spcBef>
                <a:spcPct val="20000"/>
              </a:spcBef>
              <a:tabLst>
                <a:tab pos="915988" algn="l"/>
              </a:tabLst>
            </a:pPr>
            <a:r>
              <a:rPr lang="en-US" altLang="en-US" sz="2800" b="1" dirty="0" smtClean="0">
                <a:solidFill>
                  <a:srgbClr val="F8F8F8"/>
                </a:solidFill>
                <a:cs typeface="+mn-cs"/>
              </a:rPr>
              <a:t>Commonwealth of Massachusetts</a:t>
            </a:r>
            <a:br>
              <a:rPr lang="en-US" altLang="en-US" sz="2800" b="1" dirty="0" smtClean="0">
                <a:solidFill>
                  <a:srgbClr val="F8F8F8"/>
                </a:solidFill>
                <a:cs typeface="+mn-cs"/>
              </a:rPr>
            </a:br>
            <a:r>
              <a:rPr lang="en-US" altLang="en-US" sz="1900" b="1" dirty="0" smtClean="0">
                <a:solidFill>
                  <a:srgbClr val="F8F8F8"/>
                </a:solidFill>
                <a:cs typeface="+mn-cs"/>
              </a:rPr>
              <a:t>Executive Office of Health and Human Services</a:t>
            </a:r>
            <a:br>
              <a:rPr lang="en-US" altLang="en-US" sz="1900" b="1" dirty="0" smtClean="0">
                <a:solidFill>
                  <a:srgbClr val="F8F8F8"/>
                </a:solidFill>
                <a:cs typeface="+mn-cs"/>
              </a:rPr>
            </a:br>
            <a:r>
              <a:rPr lang="en-US" altLang="en-US" sz="1900" b="1" dirty="0" smtClean="0">
                <a:solidFill>
                  <a:srgbClr val="F8F8F8"/>
                </a:solidFill>
                <a:cs typeface="+mn-cs"/>
              </a:rPr>
              <a:t/>
            </a:r>
            <a:br>
              <a:rPr lang="en-US" altLang="en-US" sz="1900" b="1" dirty="0" smtClean="0">
                <a:solidFill>
                  <a:srgbClr val="F8F8F8"/>
                </a:solidFill>
                <a:cs typeface="+mn-cs"/>
              </a:rPr>
            </a:br>
            <a:endParaRPr lang="en-US" sz="2800" b="1" dirty="0" smtClean="0">
              <a:solidFill>
                <a:srgbClr val="F8F8F8"/>
              </a:solidFill>
              <a:cs typeface="+mn-cs"/>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18284840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1349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807763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17630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90366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5301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21135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50661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158900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880082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697108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09538"/>
            <a:ext cx="2038350" cy="6291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9538"/>
            <a:ext cx="5962650" cy="6291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6422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19200"/>
            <a:ext cx="4000500" cy="5181600"/>
          </a:xfrm>
        </p:spPr>
        <p:txBody>
          <a:bodyPr/>
          <a:lstStyle/>
          <a:p>
            <a:endParaRPr lang="en-US" dirty="0"/>
          </a:p>
        </p:txBody>
      </p:sp>
      <p:sp>
        <p:nvSpPr>
          <p:cNvPr id="4" name="Text Placeholder 3"/>
          <p:cNvSpPr>
            <a:spLocks noGrp="1"/>
          </p:cNvSpPr>
          <p:nvPr>
            <p:ph type="body"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99028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441808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19200"/>
            <a:ext cx="40005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886200"/>
            <a:ext cx="40005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7550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167690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219200"/>
            <a:ext cx="8153400" cy="5181600"/>
          </a:xfrm>
        </p:spPr>
        <p:txBody>
          <a:bodyPr/>
          <a:lstStyle/>
          <a:p>
            <a:endParaRPr lang="en-US" dirty="0"/>
          </a:p>
        </p:txBody>
      </p:sp>
    </p:spTree>
    <p:extLst>
      <p:ext uri="{BB962C8B-B14F-4D97-AF65-F5344CB8AC3E}">
        <p14:creationId xmlns:p14="http://schemas.microsoft.com/office/powerpoint/2010/main" val="29487787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5341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65495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76825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230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198845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77859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198978" name="Picture 2" descr="top blue"/>
          <p:cNvPicPr>
            <a:picLocks noChangeAspect="1" noChangeArrowheads="1"/>
          </p:cNvPicPr>
          <p:nvPr/>
        </p:nvPicPr>
        <p:blipFill>
          <a:blip r:embed="rId17">
            <a:extLst>
              <a:ext uri="{28A0092B-C50C-407E-A947-70E740481C1C}">
                <a14:useLocalDpi xmlns:a14="http://schemas.microsoft.com/office/drawing/2010/main" val="0"/>
              </a:ext>
            </a:extLst>
          </a:blip>
          <a:srcRect l="23065"/>
          <a:stretch>
            <a:fillRect/>
          </a:stretch>
        </p:blipFill>
        <p:spPr bwMode="auto">
          <a:xfrm>
            <a:off x="0" y="0"/>
            <a:ext cx="9150350" cy="930275"/>
          </a:xfrm>
          <a:prstGeom prst="rect">
            <a:avLst/>
          </a:prstGeom>
          <a:noFill/>
          <a:extLst>
            <a:ext uri="{909E8E84-426E-40DD-AFC4-6F175D3DCCD1}">
              <a14:hiddenFill xmlns:a14="http://schemas.microsoft.com/office/drawing/2010/main">
                <a:solidFill>
                  <a:srgbClr val="FFFFFF"/>
                </a:solidFill>
              </a14:hiddenFill>
            </a:ext>
          </a:extLst>
        </p:spPr>
      </p:pic>
      <p:sp>
        <p:nvSpPr>
          <p:cNvPr id="3198979" name="Rectangle 3"/>
          <p:cNvSpPr>
            <a:spLocks noGrp="1" noChangeArrowheads="1"/>
          </p:cNvSpPr>
          <p:nvPr>
            <p:ph type="title"/>
          </p:nvPr>
        </p:nvSpPr>
        <p:spPr bwMode="white">
          <a:xfrm>
            <a:off x="836613" y="109538"/>
            <a:ext cx="55641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198980" name="Rectangle 4"/>
          <p:cNvSpPr>
            <a:spLocks noGrp="1" noChangeArrowheads="1"/>
          </p:cNvSpPr>
          <p:nvPr>
            <p:ph type="body" idx="1"/>
          </p:nvPr>
        </p:nvSpPr>
        <p:spPr bwMode="auto">
          <a:xfrm>
            <a:off x="533400" y="1219200"/>
            <a:ext cx="815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a:p>
            <a:pPr lvl="3"/>
            <a:r>
              <a:rPr lang="en-US" altLang="en-US" smtClean="0"/>
              <a:t>Fourth level</a:t>
            </a:r>
          </a:p>
          <a:p>
            <a:pPr lvl="4"/>
            <a:r>
              <a:rPr lang="en-US" altLang="en-US" smtClean="0"/>
              <a:t>Fifth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eaLnBrk="0" hangingPunct="0"/>
            <a:endParaRPr lang="en-US" sz="1600" dirty="0" smtClean="0">
              <a:cs typeface="+mn-cs"/>
            </a:endParaRPr>
          </a:p>
        </p:txBody>
      </p:sp>
      <p:pic>
        <p:nvPicPr>
          <p:cNvPr id="3198982" name="Picture 6" descr="best ver2b seal"/>
          <p:cNvPicPr>
            <a:picLocks noChangeAspect="1" noChangeArrowheads="1"/>
          </p:cNvPicPr>
          <p:nvPr/>
        </p:nvPicPr>
        <p:blipFill>
          <a:blip r:embed="rId18">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1113" y="30163"/>
            <a:ext cx="649287" cy="623887"/>
          </a:xfrm>
          <a:prstGeom prst="rect">
            <a:avLst/>
          </a:prstGeom>
          <a:noFill/>
          <a:extLst>
            <a:ext uri="{909E8E84-426E-40DD-AFC4-6F175D3DCCD1}">
              <a14:hiddenFill xmlns:a14="http://schemas.microsoft.com/office/drawing/2010/main">
                <a:solidFill>
                  <a:srgbClr val="FFFFFF"/>
                </a:solidFill>
              </a14:hiddenFill>
            </a:ext>
          </a:extLst>
        </p:spPr>
      </p:pic>
      <p:sp>
        <p:nvSpPr>
          <p:cNvPr id="3198985" name="Text Box 9"/>
          <p:cNvSpPr txBox="1">
            <a:spLocks noChangeArrowheads="1"/>
          </p:cNvSpPr>
          <p:nvPr userDrawn="1"/>
        </p:nvSpPr>
        <p:spPr bwMode="auto">
          <a:xfrm>
            <a:off x="4038600" y="6445250"/>
            <a:ext cx="106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lgn="ctr" eaLnBrk="0" hangingPunct="0">
              <a:spcBef>
                <a:spcPct val="50000"/>
              </a:spcBef>
            </a:pPr>
            <a:fld id="{8D9850D1-72CF-4779-A51E-F0385A9665A9}" type="slidenum">
              <a:rPr lang="en-US" sz="1000" smtClean="0">
                <a:cs typeface="+mn-cs"/>
              </a:rPr>
              <a:pPr algn="ctr" eaLnBrk="0" hangingPunct="0">
                <a:spcBef>
                  <a:spcPct val="50000"/>
                </a:spcBef>
              </a:pPr>
              <a:t>‹#›</a:t>
            </a:fld>
            <a:endParaRPr lang="en-US" sz="1000" dirty="0" smtClean="0">
              <a:cs typeface="+mn-cs"/>
            </a:endParaRPr>
          </a:p>
        </p:txBody>
      </p:sp>
    </p:spTree>
    <p:extLst>
      <p:ext uri="{BB962C8B-B14F-4D97-AF65-F5344CB8AC3E}">
        <p14:creationId xmlns:p14="http://schemas.microsoft.com/office/powerpoint/2010/main" val="186886443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ransition/>
  <p:txStyles>
    <p:titleStyle>
      <a:lvl1pPr algn="l" rtl="0" eaLnBrk="0" fontAlgn="base" hangingPunct="0">
        <a:spcBef>
          <a:spcPct val="20000"/>
        </a:spcBef>
        <a:spcAft>
          <a:spcPct val="0"/>
        </a:spcAft>
        <a:tabLst>
          <a:tab pos="915988" algn="l"/>
        </a:tabLst>
        <a:defRPr sz="2400" b="1">
          <a:solidFill>
            <a:schemeClr val="accent1"/>
          </a:solidFill>
          <a:latin typeface="+mj-lt"/>
          <a:ea typeface="+mj-ea"/>
          <a:cs typeface="+mj-cs"/>
        </a:defRPr>
      </a:lvl1pPr>
      <a:lvl2pPr algn="l" rtl="0" eaLnBrk="0" fontAlgn="base" hangingPunct="0">
        <a:spcBef>
          <a:spcPct val="20000"/>
        </a:spcBef>
        <a:spcAft>
          <a:spcPct val="0"/>
        </a:spcAft>
        <a:tabLst>
          <a:tab pos="915988" algn="l"/>
        </a:tabLst>
        <a:defRPr sz="2400" b="1">
          <a:solidFill>
            <a:schemeClr val="accent1"/>
          </a:solidFill>
          <a:latin typeface="Arial" charset="0"/>
        </a:defRPr>
      </a:lvl2pPr>
      <a:lvl3pPr algn="l" rtl="0" eaLnBrk="0" fontAlgn="base" hangingPunct="0">
        <a:spcBef>
          <a:spcPct val="20000"/>
        </a:spcBef>
        <a:spcAft>
          <a:spcPct val="0"/>
        </a:spcAft>
        <a:tabLst>
          <a:tab pos="915988" algn="l"/>
        </a:tabLst>
        <a:defRPr sz="2400" b="1">
          <a:solidFill>
            <a:schemeClr val="accent1"/>
          </a:solidFill>
          <a:latin typeface="Arial" charset="0"/>
        </a:defRPr>
      </a:lvl3pPr>
      <a:lvl4pPr algn="l" rtl="0" eaLnBrk="0" fontAlgn="base" hangingPunct="0">
        <a:spcBef>
          <a:spcPct val="20000"/>
        </a:spcBef>
        <a:spcAft>
          <a:spcPct val="0"/>
        </a:spcAft>
        <a:tabLst>
          <a:tab pos="915988" algn="l"/>
        </a:tabLst>
        <a:defRPr sz="2400" b="1">
          <a:solidFill>
            <a:schemeClr val="accent1"/>
          </a:solidFill>
          <a:latin typeface="Arial" charset="0"/>
        </a:defRPr>
      </a:lvl4pPr>
      <a:lvl5pPr algn="l" rtl="0" eaLnBrk="0" fontAlgn="base" hangingPunct="0">
        <a:spcBef>
          <a:spcPct val="20000"/>
        </a:spcBef>
        <a:spcAft>
          <a:spcPct val="0"/>
        </a:spcAft>
        <a:tabLst>
          <a:tab pos="915988" algn="l"/>
        </a:tabLst>
        <a:defRPr sz="2400" b="1">
          <a:solidFill>
            <a:schemeClr val="accent1"/>
          </a:solidFill>
          <a:latin typeface="Arial" charset="0"/>
        </a:defRPr>
      </a:lvl5pPr>
      <a:lvl6pPr marL="457200" algn="l" rtl="0" eaLnBrk="0" fontAlgn="base" hangingPunct="0">
        <a:spcBef>
          <a:spcPct val="20000"/>
        </a:spcBef>
        <a:spcAft>
          <a:spcPct val="0"/>
        </a:spcAft>
        <a:tabLst>
          <a:tab pos="915988" algn="l"/>
        </a:tabLst>
        <a:defRPr sz="2400" b="1">
          <a:solidFill>
            <a:schemeClr val="accent1"/>
          </a:solidFill>
          <a:latin typeface="Arial" charset="0"/>
        </a:defRPr>
      </a:lvl6pPr>
      <a:lvl7pPr marL="914400" algn="l" rtl="0" eaLnBrk="0" fontAlgn="base" hangingPunct="0">
        <a:spcBef>
          <a:spcPct val="20000"/>
        </a:spcBef>
        <a:spcAft>
          <a:spcPct val="0"/>
        </a:spcAft>
        <a:tabLst>
          <a:tab pos="915988" algn="l"/>
        </a:tabLst>
        <a:defRPr sz="2400" b="1">
          <a:solidFill>
            <a:schemeClr val="accent1"/>
          </a:solidFill>
          <a:latin typeface="Arial" charset="0"/>
        </a:defRPr>
      </a:lvl7pPr>
      <a:lvl8pPr marL="1371600" algn="l" rtl="0" eaLnBrk="0" fontAlgn="base" hangingPunct="0">
        <a:spcBef>
          <a:spcPct val="20000"/>
        </a:spcBef>
        <a:spcAft>
          <a:spcPct val="0"/>
        </a:spcAft>
        <a:tabLst>
          <a:tab pos="915988" algn="l"/>
        </a:tabLst>
        <a:defRPr sz="2400" b="1">
          <a:solidFill>
            <a:schemeClr val="accent1"/>
          </a:solidFill>
          <a:latin typeface="Arial" charset="0"/>
        </a:defRPr>
      </a:lvl8pPr>
      <a:lvl9pPr marL="1828800" algn="l" rtl="0" eaLnBrk="0" fontAlgn="base" hangingPunct="0">
        <a:spcBef>
          <a:spcPct val="20000"/>
        </a:spcBef>
        <a:spcAft>
          <a:spcPct val="0"/>
        </a:spcAft>
        <a:tabLst>
          <a:tab pos="915988" algn="l"/>
        </a:tabLst>
        <a:defRPr sz="2400" b="1">
          <a:solidFill>
            <a:schemeClr val="accent1"/>
          </a:solidFill>
          <a:latin typeface="Arial" charset="0"/>
        </a:defRPr>
      </a:lvl9pPr>
    </p:titleStyle>
    <p:bodyStyle>
      <a:lvl1pPr marL="381000" indent="-381000" algn="l" rtl="0" fontAlgn="base">
        <a:lnSpc>
          <a:spcPct val="90000"/>
        </a:lnSpc>
        <a:spcBef>
          <a:spcPct val="25000"/>
        </a:spcBef>
        <a:spcAft>
          <a:spcPct val="0"/>
        </a:spcAft>
        <a:buClr>
          <a:schemeClr val="tx1"/>
        </a:buClr>
        <a:defRPr sz="2000">
          <a:solidFill>
            <a:schemeClr val="tx1"/>
          </a:solidFill>
          <a:latin typeface="+mn-lt"/>
          <a:ea typeface="+mn-ea"/>
          <a:cs typeface="+mn-cs"/>
        </a:defRPr>
      </a:lvl1pPr>
      <a:lvl2pPr marL="457200" indent="-342900" algn="l" rtl="0" fontAlgn="base">
        <a:lnSpc>
          <a:spcPct val="90000"/>
        </a:lnSpc>
        <a:spcBef>
          <a:spcPct val="25000"/>
        </a:spcBef>
        <a:spcAft>
          <a:spcPct val="0"/>
        </a:spcAft>
        <a:buClr>
          <a:schemeClr val="tx1"/>
        </a:buClr>
        <a:buChar char="•"/>
        <a:defRPr>
          <a:solidFill>
            <a:schemeClr val="tx1"/>
          </a:solidFill>
          <a:latin typeface="+mn-lt"/>
        </a:defRPr>
      </a:lvl2pPr>
      <a:lvl3pPr marL="739775" indent="-342900" algn="l" rtl="0" fontAlgn="base">
        <a:lnSpc>
          <a:spcPct val="90000"/>
        </a:lnSpc>
        <a:spcBef>
          <a:spcPct val="25000"/>
        </a:spcBef>
        <a:spcAft>
          <a:spcPct val="0"/>
        </a:spcAft>
        <a:buClr>
          <a:schemeClr val="tx1"/>
        </a:buClr>
        <a:buAutoNum type="alphaUcPeriod"/>
        <a:defRPr>
          <a:solidFill>
            <a:schemeClr val="tx1"/>
          </a:solidFill>
          <a:latin typeface="+mn-lt"/>
        </a:defRPr>
      </a:lvl3pPr>
      <a:lvl4pPr marL="985838" indent="-304800" algn="l" rtl="0" fontAlgn="base">
        <a:lnSpc>
          <a:spcPct val="90000"/>
        </a:lnSpc>
        <a:spcBef>
          <a:spcPct val="25000"/>
        </a:spcBef>
        <a:spcAft>
          <a:spcPct val="0"/>
        </a:spcAft>
        <a:buClr>
          <a:schemeClr val="tx1"/>
        </a:buClr>
        <a:buChar char="–"/>
        <a:defRPr sz="1600">
          <a:solidFill>
            <a:schemeClr val="tx1"/>
          </a:solidFill>
          <a:latin typeface="+mn-lt"/>
        </a:defRPr>
      </a:lvl4pPr>
      <a:lvl5pPr marL="1333500" indent="-304800" algn="l" rtl="0" fontAlgn="base">
        <a:lnSpc>
          <a:spcPct val="90000"/>
        </a:lnSpc>
        <a:spcBef>
          <a:spcPct val="25000"/>
        </a:spcBef>
        <a:spcAft>
          <a:spcPct val="0"/>
        </a:spcAft>
        <a:buClr>
          <a:schemeClr val="tx1"/>
        </a:buClr>
        <a:buChar char="–"/>
        <a:defRPr sz="1600">
          <a:solidFill>
            <a:schemeClr val="tx1"/>
          </a:solidFill>
          <a:latin typeface="+mn-lt"/>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198978" name="Picture 2" descr="top blue"/>
          <p:cNvPicPr>
            <a:picLocks noChangeAspect="1" noChangeArrowheads="1"/>
          </p:cNvPicPr>
          <p:nvPr/>
        </p:nvPicPr>
        <p:blipFill>
          <a:blip r:embed="rId17">
            <a:extLst>
              <a:ext uri="{28A0092B-C50C-407E-A947-70E740481C1C}">
                <a14:useLocalDpi xmlns:a14="http://schemas.microsoft.com/office/drawing/2010/main" val="0"/>
              </a:ext>
            </a:extLst>
          </a:blip>
          <a:srcRect l="23065"/>
          <a:stretch>
            <a:fillRect/>
          </a:stretch>
        </p:blipFill>
        <p:spPr bwMode="auto">
          <a:xfrm>
            <a:off x="0" y="0"/>
            <a:ext cx="9150350" cy="930275"/>
          </a:xfrm>
          <a:prstGeom prst="rect">
            <a:avLst/>
          </a:prstGeom>
          <a:noFill/>
          <a:extLst>
            <a:ext uri="{909E8E84-426E-40DD-AFC4-6F175D3DCCD1}">
              <a14:hiddenFill xmlns:a14="http://schemas.microsoft.com/office/drawing/2010/main">
                <a:solidFill>
                  <a:srgbClr val="FFFFFF"/>
                </a:solidFill>
              </a14:hiddenFill>
            </a:ext>
          </a:extLst>
        </p:spPr>
      </p:pic>
      <p:sp>
        <p:nvSpPr>
          <p:cNvPr id="3198979" name="Rectangle 3"/>
          <p:cNvSpPr>
            <a:spLocks noGrp="1" noChangeArrowheads="1"/>
          </p:cNvSpPr>
          <p:nvPr>
            <p:ph type="title"/>
          </p:nvPr>
        </p:nvSpPr>
        <p:spPr bwMode="white">
          <a:xfrm>
            <a:off x="836613" y="109538"/>
            <a:ext cx="55641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198980" name="Rectangle 4"/>
          <p:cNvSpPr>
            <a:spLocks noGrp="1" noChangeArrowheads="1"/>
          </p:cNvSpPr>
          <p:nvPr>
            <p:ph type="body" idx="1"/>
          </p:nvPr>
        </p:nvSpPr>
        <p:spPr bwMode="auto">
          <a:xfrm>
            <a:off x="533400" y="1219200"/>
            <a:ext cx="815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a:p>
            <a:pPr lvl="3"/>
            <a:r>
              <a:rPr lang="en-US" altLang="en-US" smtClean="0"/>
              <a:t>Fourth level</a:t>
            </a:r>
          </a:p>
          <a:p>
            <a:pPr lvl="4"/>
            <a:r>
              <a:rPr lang="en-US" altLang="en-US" smtClean="0"/>
              <a:t>Fifth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eaLnBrk="0" hangingPunct="0"/>
            <a:endParaRPr lang="en-US" sz="1600" dirty="0" smtClean="0">
              <a:cs typeface="+mn-cs"/>
            </a:endParaRPr>
          </a:p>
        </p:txBody>
      </p:sp>
      <p:pic>
        <p:nvPicPr>
          <p:cNvPr id="3198982" name="Picture 6" descr="best ver2b seal"/>
          <p:cNvPicPr>
            <a:picLocks noChangeAspect="1" noChangeArrowheads="1"/>
          </p:cNvPicPr>
          <p:nvPr/>
        </p:nvPicPr>
        <p:blipFill>
          <a:blip r:embed="rId18">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1113" y="30163"/>
            <a:ext cx="649287" cy="623887"/>
          </a:xfrm>
          <a:prstGeom prst="rect">
            <a:avLst/>
          </a:prstGeom>
          <a:noFill/>
          <a:extLst>
            <a:ext uri="{909E8E84-426E-40DD-AFC4-6F175D3DCCD1}">
              <a14:hiddenFill xmlns:a14="http://schemas.microsoft.com/office/drawing/2010/main">
                <a:solidFill>
                  <a:srgbClr val="FFFFFF"/>
                </a:solidFill>
              </a14:hiddenFill>
            </a:ext>
          </a:extLst>
        </p:spPr>
      </p:pic>
      <p:sp>
        <p:nvSpPr>
          <p:cNvPr id="3198985" name="Text Box 9"/>
          <p:cNvSpPr txBox="1">
            <a:spLocks noChangeArrowheads="1"/>
          </p:cNvSpPr>
          <p:nvPr userDrawn="1"/>
        </p:nvSpPr>
        <p:spPr bwMode="auto">
          <a:xfrm>
            <a:off x="4038600" y="6445250"/>
            <a:ext cx="106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lgn="ctr" eaLnBrk="0" hangingPunct="0">
              <a:spcBef>
                <a:spcPct val="50000"/>
              </a:spcBef>
            </a:pPr>
            <a:fld id="{8D9850D1-72CF-4779-A51E-F0385A9665A9}" type="slidenum">
              <a:rPr lang="en-US" sz="1000" smtClean="0">
                <a:cs typeface="+mn-cs"/>
              </a:rPr>
              <a:pPr algn="ctr" eaLnBrk="0" hangingPunct="0">
                <a:spcBef>
                  <a:spcPct val="50000"/>
                </a:spcBef>
              </a:pPr>
              <a:t>‹#›</a:t>
            </a:fld>
            <a:endParaRPr lang="en-US" sz="1000" dirty="0" smtClean="0">
              <a:cs typeface="+mn-cs"/>
            </a:endParaRPr>
          </a:p>
        </p:txBody>
      </p:sp>
    </p:spTree>
    <p:extLst>
      <p:ext uri="{BB962C8B-B14F-4D97-AF65-F5344CB8AC3E}">
        <p14:creationId xmlns:p14="http://schemas.microsoft.com/office/powerpoint/2010/main" val="38642024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ransition/>
  <p:txStyles>
    <p:titleStyle>
      <a:lvl1pPr algn="l" rtl="0" eaLnBrk="0" fontAlgn="base" hangingPunct="0">
        <a:spcBef>
          <a:spcPct val="20000"/>
        </a:spcBef>
        <a:spcAft>
          <a:spcPct val="0"/>
        </a:spcAft>
        <a:tabLst>
          <a:tab pos="915988" algn="l"/>
        </a:tabLst>
        <a:defRPr sz="2400" b="1">
          <a:solidFill>
            <a:schemeClr val="accent1"/>
          </a:solidFill>
          <a:latin typeface="+mj-lt"/>
          <a:ea typeface="+mj-ea"/>
          <a:cs typeface="+mj-cs"/>
        </a:defRPr>
      </a:lvl1pPr>
      <a:lvl2pPr algn="l" rtl="0" eaLnBrk="0" fontAlgn="base" hangingPunct="0">
        <a:spcBef>
          <a:spcPct val="20000"/>
        </a:spcBef>
        <a:spcAft>
          <a:spcPct val="0"/>
        </a:spcAft>
        <a:tabLst>
          <a:tab pos="915988" algn="l"/>
        </a:tabLst>
        <a:defRPr sz="2400" b="1">
          <a:solidFill>
            <a:schemeClr val="accent1"/>
          </a:solidFill>
          <a:latin typeface="Arial" charset="0"/>
        </a:defRPr>
      </a:lvl2pPr>
      <a:lvl3pPr algn="l" rtl="0" eaLnBrk="0" fontAlgn="base" hangingPunct="0">
        <a:spcBef>
          <a:spcPct val="20000"/>
        </a:spcBef>
        <a:spcAft>
          <a:spcPct val="0"/>
        </a:spcAft>
        <a:tabLst>
          <a:tab pos="915988" algn="l"/>
        </a:tabLst>
        <a:defRPr sz="2400" b="1">
          <a:solidFill>
            <a:schemeClr val="accent1"/>
          </a:solidFill>
          <a:latin typeface="Arial" charset="0"/>
        </a:defRPr>
      </a:lvl3pPr>
      <a:lvl4pPr algn="l" rtl="0" eaLnBrk="0" fontAlgn="base" hangingPunct="0">
        <a:spcBef>
          <a:spcPct val="20000"/>
        </a:spcBef>
        <a:spcAft>
          <a:spcPct val="0"/>
        </a:spcAft>
        <a:tabLst>
          <a:tab pos="915988" algn="l"/>
        </a:tabLst>
        <a:defRPr sz="2400" b="1">
          <a:solidFill>
            <a:schemeClr val="accent1"/>
          </a:solidFill>
          <a:latin typeface="Arial" charset="0"/>
        </a:defRPr>
      </a:lvl4pPr>
      <a:lvl5pPr algn="l" rtl="0" eaLnBrk="0" fontAlgn="base" hangingPunct="0">
        <a:spcBef>
          <a:spcPct val="20000"/>
        </a:spcBef>
        <a:spcAft>
          <a:spcPct val="0"/>
        </a:spcAft>
        <a:tabLst>
          <a:tab pos="915988" algn="l"/>
        </a:tabLst>
        <a:defRPr sz="2400" b="1">
          <a:solidFill>
            <a:schemeClr val="accent1"/>
          </a:solidFill>
          <a:latin typeface="Arial" charset="0"/>
        </a:defRPr>
      </a:lvl5pPr>
      <a:lvl6pPr marL="457200" algn="l" rtl="0" eaLnBrk="0" fontAlgn="base" hangingPunct="0">
        <a:spcBef>
          <a:spcPct val="20000"/>
        </a:spcBef>
        <a:spcAft>
          <a:spcPct val="0"/>
        </a:spcAft>
        <a:tabLst>
          <a:tab pos="915988" algn="l"/>
        </a:tabLst>
        <a:defRPr sz="2400" b="1">
          <a:solidFill>
            <a:schemeClr val="accent1"/>
          </a:solidFill>
          <a:latin typeface="Arial" charset="0"/>
        </a:defRPr>
      </a:lvl6pPr>
      <a:lvl7pPr marL="914400" algn="l" rtl="0" eaLnBrk="0" fontAlgn="base" hangingPunct="0">
        <a:spcBef>
          <a:spcPct val="20000"/>
        </a:spcBef>
        <a:spcAft>
          <a:spcPct val="0"/>
        </a:spcAft>
        <a:tabLst>
          <a:tab pos="915988" algn="l"/>
        </a:tabLst>
        <a:defRPr sz="2400" b="1">
          <a:solidFill>
            <a:schemeClr val="accent1"/>
          </a:solidFill>
          <a:latin typeface="Arial" charset="0"/>
        </a:defRPr>
      </a:lvl7pPr>
      <a:lvl8pPr marL="1371600" algn="l" rtl="0" eaLnBrk="0" fontAlgn="base" hangingPunct="0">
        <a:spcBef>
          <a:spcPct val="20000"/>
        </a:spcBef>
        <a:spcAft>
          <a:spcPct val="0"/>
        </a:spcAft>
        <a:tabLst>
          <a:tab pos="915988" algn="l"/>
        </a:tabLst>
        <a:defRPr sz="2400" b="1">
          <a:solidFill>
            <a:schemeClr val="accent1"/>
          </a:solidFill>
          <a:latin typeface="Arial" charset="0"/>
        </a:defRPr>
      </a:lvl8pPr>
      <a:lvl9pPr marL="1828800" algn="l" rtl="0" eaLnBrk="0" fontAlgn="base" hangingPunct="0">
        <a:spcBef>
          <a:spcPct val="20000"/>
        </a:spcBef>
        <a:spcAft>
          <a:spcPct val="0"/>
        </a:spcAft>
        <a:tabLst>
          <a:tab pos="915988" algn="l"/>
        </a:tabLst>
        <a:defRPr sz="2400" b="1">
          <a:solidFill>
            <a:schemeClr val="accent1"/>
          </a:solidFill>
          <a:latin typeface="Arial" charset="0"/>
        </a:defRPr>
      </a:lvl9pPr>
    </p:titleStyle>
    <p:bodyStyle>
      <a:lvl1pPr marL="381000" indent="-381000" algn="l" rtl="0" fontAlgn="base">
        <a:lnSpc>
          <a:spcPct val="90000"/>
        </a:lnSpc>
        <a:spcBef>
          <a:spcPct val="25000"/>
        </a:spcBef>
        <a:spcAft>
          <a:spcPct val="0"/>
        </a:spcAft>
        <a:buClr>
          <a:schemeClr val="tx1"/>
        </a:buClr>
        <a:defRPr sz="2000">
          <a:solidFill>
            <a:schemeClr val="tx1"/>
          </a:solidFill>
          <a:latin typeface="+mn-lt"/>
          <a:ea typeface="+mn-ea"/>
          <a:cs typeface="+mn-cs"/>
        </a:defRPr>
      </a:lvl1pPr>
      <a:lvl2pPr marL="457200" indent="-342900" algn="l" rtl="0" fontAlgn="base">
        <a:lnSpc>
          <a:spcPct val="90000"/>
        </a:lnSpc>
        <a:spcBef>
          <a:spcPct val="25000"/>
        </a:spcBef>
        <a:spcAft>
          <a:spcPct val="0"/>
        </a:spcAft>
        <a:buClr>
          <a:schemeClr val="tx1"/>
        </a:buClr>
        <a:buChar char="•"/>
        <a:defRPr>
          <a:solidFill>
            <a:schemeClr val="tx1"/>
          </a:solidFill>
          <a:latin typeface="+mn-lt"/>
        </a:defRPr>
      </a:lvl2pPr>
      <a:lvl3pPr marL="739775" indent="-342900" algn="l" rtl="0" fontAlgn="base">
        <a:lnSpc>
          <a:spcPct val="90000"/>
        </a:lnSpc>
        <a:spcBef>
          <a:spcPct val="25000"/>
        </a:spcBef>
        <a:spcAft>
          <a:spcPct val="0"/>
        </a:spcAft>
        <a:buClr>
          <a:schemeClr val="tx1"/>
        </a:buClr>
        <a:buAutoNum type="alphaUcPeriod"/>
        <a:defRPr>
          <a:solidFill>
            <a:schemeClr val="tx1"/>
          </a:solidFill>
          <a:latin typeface="+mn-lt"/>
        </a:defRPr>
      </a:lvl3pPr>
      <a:lvl4pPr marL="985838" indent="-304800" algn="l" rtl="0" fontAlgn="base">
        <a:lnSpc>
          <a:spcPct val="90000"/>
        </a:lnSpc>
        <a:spcBef>
          <a:spcPct val="25000"/>
        </a:spcBef>
        <a:spcAft>
          <a:spcPct val="0"/>
        </a:spcAft>
        <a:buClr>
          <a:schemeClr val="tx1"/>
        </a:buClr>
        <a:buChar char="–"/>
        <a:defRPr sz="1600">
          <a:solidFill>
            <a:schemeClr val="tx1"/>
          </a:solidFill>
          <a:latin typeface="+mn-lt"/>
        </a:defRPr>
      </a:lvl4pPr>
      <a:lvl5pPr marL="1333500" indent="-304800" algn="l" rtl="0" fontAlgn="base">
        <a:lnSpc>
          <a:spcPct val="90000"/>
        </a:lnSpc>
        <a:spcBef>
          <a:spcPct val="25000"/>
        </a:spcBef>
        <a:spcAft>
          <a:spcPct val="0"/>
        </a:spcAft>
        <a:buClr>
          <a:schemeClr val="tx1"/>
        </a:buClr>
        <a:buChar char="–"/>
        <a:defRPr sz="1600">
          <a:solidFill>
            <a:schemeClr val="tx1"/>
          </a:solidFill>
          <a:latin typeface="+mn-lt"/>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1171" name="Rectangle 3"/>
          <p:cNvSpPr>
            <a:spLocks noGrp="1" noChangeArrowheads="1"/>
          </p:cNvSpPr>
          <p:nvPr>
            <p:ph type="subTitle" sz="quarter" idx="1"/>
          </p:nvPr>
        </p:nvSpPr>
        <p:spPr>
          <a:xfrm>
            <a:off x="4267200" y="3124200"/>
            <a:ext cx="4667250" cy="3276600"/>
          </a:xfrm>
        </p:spPr>
        <p:txBody>
          <a:bodyPr/>
          <a:lstStyle/>
          <a:p>
            <a:r>
              <a:rPr lang="en-US" b="1" dirty="0" smtClean="0"/>
              <a:t>Updates from the </a:t>
            </a:r>
          </a:p>
          <a:p>
            <a:r>
              <a:rPr lang="en-US" b="1" dirty="0" smtClean="0"/>
              <a:t>Autism Commission’s Subcommittee Co-Chairs</a:t>
            </a:r>
          </a:p>
          <a:p>
            <a:endParaRPr lang="en-US" sz="2000" b="1" dirty="0" smtClean="0"/>
          </a:p>
          <a:p>
            <a:endParaRPr lang="en-US" sz="2000" b="1" dirty="0"/>
          </a:p>
          <a:p>
            <a:r>
              <a:rPr lang="en-US" sz="2000" b="1" dirty="0" smtClean="0"/>
              <a:t>May 30, 2019</a:t>
            </a:r>
            <a:endParaRPr lang="en-US" sz="2000" b="1" dirty="0"/>
          </a:p>
        </p:txBody>
      </p:sp>
    </p:spTree>
    <p:extLst>
      <p:ext uri="{BB962C8B-B14F-4D97-AF65-F5344CB8AC3E}">
        <p14:creationId xmlns:p14="http://schemas.microsoft.com/office/powerpoint/2010/main" val="295911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5564187" cy="1185862"/>
          </a:xfrm>
        </p:spPr>
        <p:txBody>
          <a:bodyPr/>
          <a:lstStyle/>
          <a:p>
            <a:r>
              <a:rPr lang="en-US" u="sng" dirty="0" smtClean="0"/>
              <a:t>Health </a:t>
            </a:r>
            <a:r>
              <a:rPr lang="en-US" u="sng" dirty="0"/>
              <a:t>Care </a:t>
            </a:r>
            <a:r>
              <a:rPr lang="en-US" u="sng" dirty="0" smtClean="0"/>
              <a:t>Subcommittee</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 </a:t>
            </a:r>
            <a:r>
              <a:rPr lang="en-US" sz="2400" dirty="0" smtClean="0"/>
              <a:t>Co-Chairs Laura Conrad and Amy Weinstock</a:t>
            </a:r>
          </a:p>
          <a:p>
            <a:endParaRPr lang="en-US" sz="2400" dirty="0"/>
          </a:p>
          <a:p>
            <a:pPr marL="0" indent="0"/>
            <a:r>
              <a:rPr lang="en-US" sz="2400" dirty="0"/>
              <a:t>The health care committee met with the Children’s Mental Health Campaign to discuss research they are doing to develop an effective model of urgent care for children and adolescents experiences a behavioral health crisis, specifically addressing what elements of a model are important to meet the needs of youth with ASD and or I/DD, and how models may need to be adapted, changed, or nuanced to meet these needs.  The committee is continuing to discuss the 3 priorities of the Healthcare committee.   In addition, it is our understanding </a:t>
            </a:r>
            <a:r>
              <a:rPr lang="en-US" sz="2400" dirty="0" smtClean="0"/>
              <a:t>MassHealth </a:t>
            </a:r>
            <a:r>
              <a:rPr lang="en-US" sz="2400" dirty="0"/>
              <a:t>is reviewing the recommendation to provide ABA services to members </a:t>
            </a:r>
            <a:r>
              <a:rPr lang="en-US" sz="2400" dirty="0" smtClean="0"/>
              <a:t>21-26</a:t>
            </a:r>
            <a:r>
              <a:rPr lang="en-US" sz="2400" dirty="0"/>
              <a:t>.</a:t>
            </a:r>
          </a:p>
          <a:p>
            <a:r>
              <a:rPr lang="en-US" dirty="0"/>
              <a:t> </a:t>
            </a:r>
          </a:p>
          <a:p>
            <a:r>
              <a:rPr lang="en-US" dirty="0"/>
              <a:t> </a:t>
            </a:r>
          </a:p>
          <a:p>
            <a:endParaRPr lang="en-US" dirty="0" smtClean="0"/>
          </a:p>
        </p:txBody>
      </p:sp>
    </p:spTree>
    <p:extLst>
      <p:ext uri="{BB962C8B-B14F-4D97-AF65-F5344CB8AC3E}">
        <p14:creationId xmlns:p14="http://schemas.microsoft.com/office/powerpoint/2010/main" val="29662347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1109662"/>
          </a:xfrm>
        </p:spPr>
        <p:txBody>
          <a:bodyPr/>
          <a:lstStyle/>
          <a:p>
            <a:r>
              <a:rPr lang="en-US" u="sng" dirty="0"/>
              <a:t>Housing </a:t>
            </a:r>
            <a:r>
              <a:rPr lang="en-US" u="sng" dirty="0" smtClean="0"/>
              <a:t>Subcommittee</a:t>
            </a:r>
            <a:r>
              <a:rPr lang="en-US" dirty="0"/>
              <a:t/>
            </a:r>
            <a:br>
              <a:rPr lang="en-US" dirty="0"/>
            </a:br>
            <a:endParaRPr lang="en-US" dirty="0"/>
          </a:p>
        </p:txBody>
      </p:sp>
      <p:sp>
        <p:nvSpPr>
          <p:cNvPr id="3" name="Content Placeholder 2"/>
          <p:cNvSpPr>
            <a:spLocks noGrp="1"/>
          </p:cNvSpPr>
          <p:nvPr>
            <p:ph idx="1"/>
          </p:nvPr>
        </p:nvSpPr>
        <p:spPr/>
        <p:txBody>
          <a:bodyPr/>
          <a:lstStyle/>
          <a:p>
            <a:r>
              <a:rPr lang="en-US" sz="2400" dirty="0" smtClean="0"/>
              <a:t>Co-Chairs Bronia Clifton and Dan Burke</a:t>
            </a:r>
          </a:p>
          <a:p>
            <a:pPr lvl="0"/>
            <a:endParaRPr lang="en-US" dirty="0" smtClean="0"/>
          </a:p>
          <a:p>
            <a:pPr lvl="0"/>
            <a:r>
              <a:rPr lang="en-US" b="1" dirty="0" smtClean="0"/>
              <a:t>Recommendation </a:t>
            </a:r>
            <a:r>
              <a:rPr lang="en-US" b="1" dirty="0"/>
              <a:t>#</a:t>
            </a:r>
            <a:r>
              <a:rPr lang="en-US" b="1" dirty="0" smtClean="0"/>
              <a:t>11   </a:t>
            </a:r>
            <a:r>
              <a:rPr lang="en-US" b="1" dirty="0"/>
              <a:t>Design </a:t>
            </a:r>
            <a:r>
              <a:rPr lang="en-US" b="1" dirty="0" smtClean="0"/>
              <a:t>Guidelines</a:t>
            </a:r>
          </a:p>
          <a:p>
            <a:pPr lvl="0"/>
            <a:endParaRPr lang="en-US" b="1" dirty="0"/>
          </a:p>
          <a:p>
            <a:pPr marL="0" indent="0">
              <a:tabLst>
                <a:tab pos="60325" algn="l"/>
              </a:tabLst>
            </a:pPr>
            <a:r>
              <a:rPr lang="en-US" dirty="0"/>
              <a:t>Working with DHCD, DDS and committee members to develop Design Guidelines for housing that will be </a:t>
            </a:r>
            <a:r>
              <a:rPr lang="en-US" dirty="0" smtClean="0"/>
              <a:t>Supportive </a:t>
            </a:r>
            <a:r>
              <a:rPr lang="en-US" dirty="0"/>
              <a:t>of people on the Autism Spectrum.   During this time, DHCD has presented design features</a:t>
            </a:r>
          </a:p>
          <a:p>
            <a:pPr marL="0" indent="0">
              <a:tabLst>
                <a:tab pos="60325" algn="l"/>
              </a:tabLst>
            </a:pPr>
            <a:r>
              <a:rPr lang="en-US" dirty="0"/>
              <a:t>and ideas involved in two projects that are being funded by DHCD.   Committee discussed key items that would be essential in design in multi-unit construction and individual dwellings.  The committee also discussed the process by which DHCD could adopt guidelines, how the process would move forward and how to go about getting guidelines adopted by DHCD and DDS.  Committee will also seek to get input from school based programs that specialize in supporting those on the spectrum, for guidelines they use in building homes.</a:t>
            </a:r>
          </a:p>
          <a:p>
            <a:endParaRPr lang="en-US" dirty="0" smtClean="0"/>
          </a:p>
          <a:p>
            <a:endParaRPr lang="en-US" sz="2400" dirty="0"/>
          </a:p>
        </p:txBody>
      </p:sp>
    </p:spTree>
    <p:extLst>
      <p:ext uri="{BB962C8B-B14F-4D97-AF65-F5344CB8AC3E}">
        <p14:creationId xmlns:p14="http://schemas.microsoft.com/office/powerpoint/2010/main" val="12415324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Housing Subcommittee</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b="1" dirty="0" smtClean="0"/>
              <a:t>Recommendation </a:t>
            </a:r>
            <a:r>
              <a:rPr lang="en-US" b="1" dirty="0"/>
              <a:t>#</a:t>
            </a:r>
            <a:r>
              <a:rPr lang="en-US" b="1" dirty="0" smtClean="0"/>
              <a:t>12  Data collection on Homeless </a:t>
            </a:r>
          </a:p>
          <a:p>
            <a:pPr lvl="0"/>
            <a:endParaRPr lang="en-US" b="1" dirty="0"/>
          </a:p>
          <a:p>
            <a:pPr marL="60325" indent="-60325"/>
            <a:r>
              <a:rPr lang="en-US" sz="2400" dirty="0"/>
              <a:t>The committee has begun to identify who to contact and how to track autism spectrum numbers in the homeless population.  The committee agreed that we need to develop the ability to use the current means of census taking in the homeless population and the ability of the providers in serving this population.  Committee outreach has include with organizations such as the Pine Street Inn, Bridge Over Troubled Waters and Health Care for the Homeless.   The committee will seek to reach out to agencies such as HUD and the Statewide Point in Time survey of homeless to see if their surveys can be modified to reflect questions to try and better identify the number of people on the autism spectrum in the homeless population.</a:t>
            </a:r>
          </a:p>
          <a:p>
            <a:endParaRPr lang="en-US" dirty="0"/>
          </a:p>
        </p:txBody>
      </p:sp>
    </p:spTree>
    <p:extLst>
      <p:ext uri="{BB962C8B-B14F-4D97-AF65-F5344CB8AC3E}">
        <p14:creationId xmlns:p14="http://schemas.microsoft.com/office/powerpoint/2010/main" val="41264496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Housing Subcommittee</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b="1" dirty="0" smtClean="0"/>
              <a:t>Recommendation #13  Data collection at Hogan Unit</a:t>
            </a:r>
          </a:p>
          <a:p>
            <a:pPr lvl="0"/>
            <a:endParaRPr lang="en-US" b="1" dirty="0"/>
          </a:p>
          <a:p>
            <a:pPr marL="60325" indent="-60325"/>
            <a:r>
              <a:rPr lang="en-US" dirty="0"/>
              <a:t>The committee worked with DDS on collecting data on the number of individuals  who have been admitted to the Emergency Stabilization Unit at Hogan/Berry from group residences.  The 2018 Commission report identified one of the areas of this goal would be for DDS to collect data if possible whether any services or supports could have prevented any admissions.  During our discussion, it was clear that due to the variable nature of admissions, this type of data collection is not possible.  However, the committee agreed to modify the goal to reflect asking DDS to track data regarding the “length of stay” that people are in the Unit and then try to follow up as to reasons why certain individuals are there for long periods of time, which is the overall concern.</a:t>
            </a:r>
          </a:p>
          <a:p>
            <a:endParaRPr lang="en-US" dirty="0"/>
          </a:p>
        </p:txBody>
      </p:sp>
    </p:spTree>
    <p:extLst>
      <p:ext uri="{BB962C8B-B14F-4D97-AF65-F5344CB8AC3E}">
        <p14:creationId xmlns:p14="http://schemas.microsoft.com/office/powerpoint/2010/main" val="20972902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to 14 Year Olds Subcommittee</a:t>
            </a:r>
          </a:p>
        </p:txBody>
      </p:sp>
      <p:sp>
        <p:nvSpPr>
          <p:cNvPr id="3" name="Content Placeholder 2"/>
          <p:cNvSpPr>
            <a:spLocks noGrp="1"/>
          </p:cNvSpPr>
          <p:nvPr>
            <p:ph idx="1"/>
          </p:nvPr>
        </p:nvSpPr>
        <p:spPr/>
        <p:txBody>
          <a:bodyPr/>
          <a:lstStyle/>
          <a:p>
            <a:pPr marL="0" lvl="0" indent="0"/>
            <a:r>
              <a:rPr lang="en-US" sz="2400" dirty="0" smtClean="0"/>
              <a:t>Co-Chairs </a:t>
            </a:r>
            <a:r>
              <a:rPr lang="en-US" sz="2400" dirty="0"/>
              <a:t>Dr. Russell Johnston and Michele Brait</a:t>
            </a:r>
          </a:p>
          <a:p>
            <a:pPr marL="0" indent="0"/>
            <a:endParaRPr lang="en-US" sz="1800" b="1" dirty="0"/>
          </a:p>
          <a:p>
            <a:pPr marL="0" indent="0"/>
            <a:r>
              <a:rPr lang="en-US" sz="1800" b="1" dirty="0" smtClean="0"/>
              <a:t>Recommendation #1  Providing </a:t>
            </a:r>
            <a:r>
              <a:rPr lang="en-US" sz="1800" b="1" dirty="0"/>
              <a:t>actionable feedback to the Massachusetts Department of </a:t>
            </a:r>
            <a:r>
              <a:rPr lang="en-US" sz="1800" b="1" dirty="0" smtClean="0"/>
              <a:t> Elementary </a:t>
            </a:r>
            <a:r>
              <a:rPr lang="en-US" sz="1800" b="1" dirty="0"/>
              <a:t>and Secondary Education (DESE) on the IEP </a:t>
            </a:r>
            <a:r>
              <a:rPr lang="en-US" sz="1800" b="1" dirty="0" smtClean="0"/>
              <a:t>Improvement Project </a:t>
            </a:r>
            <a:r>
              <a:rPr lang="en-US" sz="1800" b="1" dirty="0"/>
              <a:t>specific to the needs of children with Autism Spectrum </a:t>
            </a:r>
            <a:r>
              <a:rPr lang="en-US" sz="1800" b="1" dirty="0" smtClean="0"/>
              <a:t>Disorder (ASD)</a:t>
            </a:r>
          </a:p>
          <a:p>
            <a:pPr marL="0" indent="0"/>
            <a:endParaRPr lang="en-US" sz="1800" dirty="0"/>
          </a:p>
          <a:p>
            <a:pPr marL="0" indent="0"/>
            <a:r>
              <a:rPr lang="en-US" sz="1400" dirty="0"/>
              <a:t>The 0-14 Subcommittee has developed a set of recommendations for DESE on </a:t>
            </a:r>
            <a:r>
              <a:rPr lang="en-US" sz="1400" dirty="0" smtClean="0"/>
              <a:t>the </a:t>
            </a:r>
            <a:r>
              <a:rPr lang="en-US" sz="1400" dirty="0"/>
              <a:t>IEP Improvement Project in order to ensure that the IEP process </a:t>
            </a:r>
            <a:r>
              <a:rPr lang="en-US" sz="1400" dirty="0" smtClean="0"/>
              <a:t>focuses on </a:t>
            </a:r>
            <a:r>
              <a:rPr lang="en-US" sz="1400" dirty="0"/>
              <a:t>key topics related to ASD. Specifically, the recommendations focus on key </a:t>
            </a:r>
            <a:r>
              <a:rPr lang="en-US" sz="1400" dirty="0" smtClean="0"/>
              <a:t>areas </a:t>
            </a:r>
            <a:r>
              <a:rPr lang="en-US" sz="1400" dirty="0"/>
              <a:t>such as the seven specific IEP considerations for students with ASD, </a:t>
            </a:r>
            <a:r>
              <a:rPr lang="en-US" sz="1400" dirty="0" smtClean="0"/>
              <a:t>creating </a:t>
            </a:r>
            <a:r>
              <a:rPr lang="en-US" sz="1400" dirty="0"/>
              <a:t>effective functional behavior assessments and behavior intervention </a:t>
            </a:r>
            <a:endParaRPr lang="en-US" sz="1400" dirty="0" smtClean="0"/>
          </a:p>
          <a:p>
            <a:pPr marL="0" indent="0"/>
            <a:r>
              <a:rPr lang="en-US" sz="1400" dirty="0" smtClean="0"/>
              <a:t>plans </a:t>
            </a:r>
            <a:r>
              <a:rPr lang="en-US" sz="1400" dirty="0"/>
              <a:t>and addressing student-specific communication needs through the use of </a:t>
            </a:r>
            <a:r>
              <a:rPr lang="en-US" sz="1400" dirty="0" smtClean="0"/>
              <a:t>aided </a:t>
            </a:r>
            <a:r>
              <a:rPr lang="en-US" sz="1400" dirty="0"/>
              <a:t>and augmentative communication. The recommendations also focus on </a:t>
            </a:r>
            <a:r>
              <a:rPr lang="en-US" sz="1400" dirty="0" smtClean="0"/>
              <a:t>issues </a:t>
            </a:r>
            <a:r>
              <a:rPr lang="en-US" sz="1400" dirty="0"/>
              <a:t>related to families of children with ASD, including targeted areas in </a:t>
            </a:r>
            <a:r>
              <a:rPr lang="en-US" sz="1400" dirty="0" smtClean="0"/>
              <a:t>which </a:t>
            </a:r>
            <a:r>
              <a:rPr lang="en-US" sz="1400" dirty="0"/>
              <a:t>their feedback can be obtained prior to IEP meetings, and specific ways </a:t>
            </a:r>
            <a:r>
              <a:rPr lang="en-US" sz="1400" dirty="0" smtClean="0"/>
              <a:t>in </a:t>
            </a:r>
            <a:r>
              <a:rPr lang="en-US" sz="1400" dirty="0"/>
              <a:t>which the cultural and linguistic assets of families can be considered through </a:t>
            </a:r>
            <a:r>
              <a:rPr lang="en-US" sz="1400" dirty="0" smtClean="0"/>
              <a:t>the </a:t>
            </a:r>
            <a:r>
              <a:rPr lang="en-US" sz="1400" dirty="0"/>
              <a:t>IEP process. The 0-14 Subcommittee is </a:t>
            </a:r>
            <a:r>
              <a:rPr lang="en-US" sz="1400" dirty="0" smtClean="0"/>
              <a:t>pleased </a:t>
            </a:r>
            <a:r>
              <a:rPr lang="en-US" sz="1400" dirty="0"/>
              <a:t>to share their </a:t>
            </a:r>
            <a:endParaRPr lang="en-US" sz="1400" dirty="0" smtClean="0"/>
          </a:p>
          <a:p>
            <a:pPr marL="0" indent="0"/>
            <a:r>
              <a:rPr lang="en-US" sz="1400" dirty="0" smtClean="0"/>
              <a:t>recommendations </a:t>
            </a:r>
            <a:r>
              <a:rPr lang="en-US" sz="1400" dirty="0"/>
              <a:t>with DESE and they anticipate seeing how their input is </a:t>
            </a:r>
            <a:r>
              <a:rPr lang="en-US" sz="1400" dirty="0" smtClean="0"/>
              <a:t>reflected </a:t>
            </a:r>
            <a:r>
              <a:rPr lang="en-US" sz="1400" dirty="0"/>
              <a:t>in the forthcoming changes introduced by the state education agency.</a:t>
            </a:r>
          </a:p>
          <a:p>
            <a:endParaRPr lang="en-US" sz="1600" dirty="0"/>
          </a:p>
        </p:txBody>
      </p:sp>
    </p:spTree>
    <p:extLst>
      <p:ext uri="{BB962C8B-B14F-4D97-AF65-F5344CB8AC3E}">
        <p14:creationId xmlns:p14="http://schemas.microsoft.com/office/powerpoint/2010/main" val="21520126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to 14 Year Olds Subcommittee</a:t>
            </a:r>
          </a:p>
        </p:txBody>
      </p:sp>
      <p:sp>
        <p:nvSpPr>
          <p:cNvPr id="3" name="Content Placeholder 2"/>
          <p:cNvSpPr>
            <a:spLocks noGrp="1"/>
          </p:cNvSpPr>
          <p:nvPr>
            <p:ph idx="1"/>
          </p:nvPr>
        </p:nvSpPr>
        <p:spPr/>
        <p:txBody>
          <a:bodyPr/>
          <a:lstStyle/>
          <a:p>
            <a:pPr marL="0" indent="0"/>
            <a:r>
              <a:rPr lang="en-US" sz="1800" b="1" dirty="0"/>
              <a:t>Recommendation </a:t>
            </a:r>
            <a:r>
              <a:rPr lang="en-US" sz="1800" b="1" dirty="0" smtClean="0"/>
              <a:t>#2   Improving </a:t>
            </a:r>
            <a:r>
              <a:rPr lang="en-US" sz="1800" b="1" dirty="0"/>
              <a:t>recruitment and retention strategies of Board Certified </a:t>
            </a:r>
            <a:r>
              <a:rPr lang="en-US" sz="1800" b="1" dirty="0" smtClean="0"/>
              <a:t>Behavior </a:t>
            </a:r>
            <a:r>
              <a:rPr lang="en-US" sz="1800" b="1" dirty="0"/>
              <a:t>Analysts (BCBA) and related behavior therapists in public education settings</a:t>
            </a:r>
            <a:endParaRPr lang="en-US" sz="1800" dirty="0"/>
          </a:p>
          <a:p>
            <a:pPr marL="0" indent="0">
              <a:lnSpc>
                <a:spcPct val="100000"/>
              </a:lnSpc>
            </a:pPr>
            <a:r>
              <a:rPr lang="en-US" sz="1800" dirty="0"/>
              <a:t>The 0-14 Subcommittee determined that a key area of influence for their collective effort would be on sharing promising practices for recruiting and retaining BCBAs and related behavior therapists in public education settings. Through their collective knowledge, the subcommittee noted that public school districts struggle to hire and maintain staff who are effective at meeting the needs of children with ASD.  They also identified isolated instances in which districts have developed effective recruitment and retention strategies, and the subcommittee expressed its interest in expanding the practices more broadly across the commonwealth.  In order to better understand and expand these positive practices, the subcommittee has developed two surveys (one for special education directors and one for BCBAs) that will be sent out later this spring.  The surveys ask respondents to provide information on the current practices being used to hire and maintain qualified staff in public settings. In July, the subcommittee will analyze the results and develop a draft set of promising recruitment and retention practices to be shared with school and district leaders.</a:t>
            </a:r>
          </a:p>
          <a:p>
            <a:endParaRPr lang="en-US" dirty="0"/>
          </a:p>
        </p:txBody>
      </p:sp>
    </p:spTree>
    <p:extLst>
      <p:ext uri="{BB962C8B-B14F-4D97-AF65-F5344CB8AC3E}">
        <p14:creationId xmlns:p14="http://schemas.microsoft.com/office/powerpoint/2010/main" val="4330149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to 14 Year Olds Subcommittee</a:t>
            </a:r>
          </a:p>
        </p:txBody>
      </p:sp>
      <p:sp>
        <p:nvSpPr>
          <p:cNvPr id="3" name="Content Placeholder 2"/>
          <p:cNvSpPr>
            <a:spLocks noGrp="1"/>
          </p:cNvSpPr>
          <p:nvPr>
            <p:ph idx="1"/>
          </p:nvPr>
        </p:nvSpPr>
        <p:spPr/>
        <p:txBody>
          <a:bodyPr/>
          <a:lstStyle/>
          <a:p>
            <a:pPr marL="0" indent="0"/>
            <a:r>
              <a:rPr lang="en-US" b="1" dirty="0"/>
              <a:t>Recommendation </a:t>
            </a:r>
            <a:r>
              <a:rPr lang="en-US" b="1" dirty="0" smtClean="0"/>
              <a:t>#3  Determining </a:t>
            </a:r>
            <a:r>
              <a:rPr lang="en-US" b="1" dirty="0"/>
              <a:t>how wait times for diagnosis of children ages 0-3 can be reduced so that early intervening strategies for children with ASD can be implemented as early as </a:t>
            </a:r>
            <a:r>
              <a:rPr lang="en-US" b="1" dirty="0" smtClean="0"/>
              <a:t>possible</a:t>
            </a:r>
          </a:p>
          <a:p>
            <a:endParaRPr lang="en-US" b="1" dirty="0"/>
          </a:p>
          <a:p>
            <a:endParaRPr lang="en-US" dirty="0"/>
          </a:p>
          <a:p>
            <a:pPr marL="0" indent="0"/>
            <a:r>
              <a:rPr lang="en-US" sz="2400" dirty="0"/>
              <a:t>The 0-14 Subcommittee has identified the wait times for diagnosis of children ages 0-3 as a key issue for their involvement. During the past six months, the subcommittee has gathered information on the specific nature of this issue (i.e., the length of wait times across the commonwealth) and potential obstacles for addressing this issue. During the remainder of this year, the subcommittee will continue to investigate this issue and potential solutions.</a:t>
            </a:r>
          </a:p>
          <a:p>
            <a:pPr marL="0" indent="0"/>
            <a:r>
              <a:rPr lang="en-US" sz="2400" dirty="0"/>
              <a:t> </a:t>
            </a:r>
          </a:p>
          <a:p>
            <a:endParaRPr lang="en-US" dirty="0"/>
          </a:p>
        </p:txBody>
      </p:sp>
    </p:spTree>
    <p:extLst>
      <p:ext uri="{BB962C8B-B14F-4D97-AF65-F5344CB8AC3E}">
        <p14:creationId xmlns:p14="http://schemas.microsoft.com/office/powerpoint/2010/main" val="26084035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9365" name="Rectangle 5"/>
          <p:cNvSpPr>
            <a:spLocks noGrp="1" noChangeArrowheads="1"/>
          </p:cNvSpPr>
          <p:nvPr>
            <p:ph type="title"/>
          </p:nvPr>
        </p:nvSpPr>
        <p:spPr>
          <a:xfrm>
            <a:off x="762000" y="76200"/>
            <a:ext cx="5487988" cy="990600"/>
          </a:xfrm>
          <a:noFill/>
          <a:ln/>
        </p:spPr>
        <p:txBody>
          <a:bodyPr/>
          <a:lstStyle/>
          <a:p>
            <a:r>
              <a:rPr lang="en-US" sz="2000" u="sng" dirty="0" smtClean="0"/>
              <a:t>14-22</a:t>
            </a:r>
            <a:r>
              <a:rPr lang="en-US" sz="2000" u="sng" dirty="0"/>
              <a:t>+ Years </a:t>
            </a:r>
            <a:r>
              <a:rPr lang="en-US" sz="2000" u="sng" dirty="0" smtClean="0"/>
              <a:t>Olds Employment Subcommittee</a:t>
            </a:r>
            <a:r>
              <a:rPr lang="en-US" sz="1800" dirty="0"/>
              <a:t/>
            </a:r>
            <a:br>
              <a:rPr lang="en-US" sz="1800" dirty="0"/>
            </a:br>
            <a:endParaRPr lang="en-US" sz="2000" dirty="0">
              <a:latin typeface="Calibri"/>
            </a:endParaRPr>
          </a:p>
        </p:txBody>
      </p:sp>
      <p:sp>
        <p:nvSpPr>
          <p:cNvPr id="2" name="Content Placeholder 1"/>
          <p:cNvSpPr>
            <a:spLocks noGrp="1"/>
          </p:cNvSpPr>
          <p:nvPr>
            <p:ph idx="1"/>
          </p:nvPr>
        </p:nvSpPr>
        <p:spPr>
          <a:xfrm>
            <a:off x="609600" y="1295400"/>
            <a:ext cx="8153400" cy="5181600"/>
          </a:xfrm>
        </p:spPr>
        <p:txBody>
          <a:bodyPr/>
          <a:lstStyle/>
          <a:p>
            <a:r>
              <a:rPr lang="en-US" sz="2400" dirty="0" smtClean="0"/>
              <a:t>Co-Chairs Toni Wolf and Judith Ursitti</a:t>
            </a:r>
            <a:r>
              <a:rPr lang="en-US" sz="2400" dirty="0"/>
              <a:t> </a:t>
            </a:r>
            <a:endParaRPr lang="en-US" sz="2400" dirty="0" smtClean="0"/>
          </a:p>
          <a:p>
            <a:endParaRPr lang="en-US" sz="1400" dirty="0"/>
          </a:p>
          <a:p>
            <a:endParaRPr lang="en-US" sz="1400" dirty="0" smtClean="0"/>
          </a:p>
          <a:p>
            <a:r>
              <a:rPr lang="en-US" dirty="0"/>
              <a:t>● </a:t>
            </a:r>
            <a:r>
              <a:rPr lang="en-US" dirty="0" smtClean="0"/>
              <a:t>	Work</a:t>
            </a:r>
            <a:r>
              <a:rPr lang="en-US" dirty="0"/>
              <a:t>, Inc. presented regarding their Meaningful Jobs Initiative. </a:t>
            </a:r>
            <a:endParaRPr lang="en-US" dirty="0" smtClean="0"/>
          </a:p>
          <a:p>
            <a:pPr lvl="0"/>
            <a:endParaRPr lang="en-US" dirty="0" smtClean="0"/>
          </a:p>
          <a:p>
            <a:pPr lvl="0"/>
            <a:r>
              <a:rPr lang="en-US" dirty="0"/>
              <a:t>● </a:t>
            </a:r>
            <a:r>
              <a:rPr lang="en-US" dirty="0" smtClean="0"/>
              <a:t>	MRC </a:t>
            </a:r>
            <a:r>
              <a:rPr lang="en-US" dirty="0"/>
              <a:t>provided updates on the status of the rollout of their new RFR.</a:t>
            </a:r>
          </a:p>
          <a:p>
            <a:pPr lvl="0"/>
            <a:endParaRPr lang="en-US" dirty="0" smtClean="0"/>
          </a:p>
          <a:p>
            <a:pPr lvl="0"/>
            <a:r>
              <a:rPr lang="en-US" dirty="0"/>
              <a:t>● </a:t>
            </a:r>
            <a:r>
              <a:rPr lang="en-US" dirty="0" smtClean="0"/>
              <a:t>	Subcommittee </a:t>
            </a:r>
            <a:r>
              <a:rPr lang="en-US" dirty="0"/>
              <a:t>finalized training tool for DDS staff.  </a:t>
            </a:r>
            <a:endParaRPr lang="en-US" dirty="0" smtClean="0"/>
          </a:p>
          <a:p>
            <a:pPr lvl="0"/>
            <a:endParaRPr lang="en-US" dirty="0" smtClean="0"/>
          </a:p>
          <a:p>
            <a:pPr lvl="0"/>
            <a:r>
              <a:rPr lang="en-US" dirty="0"/>
              <a:t>● </a:t>
            </a:r>
            <a:r>
              <a:rPr lang="en-US" dirty="0" smtClean="0"/>
              <a:t>	Self-advocate</a:t>
            </a:r>
            <a:r>
              <a:rPr lang="en-US" dirty="0"/>
              <a:t>, Greg Rosen, presented on autism advantage in the workplace.</a:t>
            </a:r>
          </a:p>
          <a:p>
            <a:pPr lvl="0"/>
            <a:endParaRPr lang="en-US" dirty="0" smtClean="0"/>
          </a:p>
          <a:p>
            <a:pPr lvl="0"/>
            <a:r>
              <a:rPr lang="en-US" dirty="0"/>
              <a:t>● </a:t>
            </a:r>
            <a:r>
              <a:rPr lang="en-US" dirty="0" smtClean="0"/>
              <a:t>	Jeanne </a:t>
            </a:r>
            <a:r>
              <a:rPr lang="en-US" dirty="0"/>
              <a:t>Hoerter presented results from AANE Survey on Adult Services</a:t>
            </a:r>
            <a:r>
              <a:rPr lang="en-US" dirty="0" smtClean="0"/>
              <a:t>.</a:t>
            </a:r>
          </a:p>
          <a:p>
            <a:pPr lvl="0"/>
            <a:endParaRPr lang="en-US" dirty="0" smtClean="0"/>
          </a:p>
        </p:txBody>
      </p:sp>
    </p:spTree>
    <p:extLst>
      <p:ext uri="{BB962C8B-B14F-4D97-AF65-F5344CB8AC3E}">
        <p14:creationId xmlns:p14="http://schemas.microsoft.com/office/powerpoint/2010/main" val="3737625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14-22+ Years Olds/Employment Subcommittee</a:t>
            </a:r>
            <a:endParaRPr lang="en-US" sz="2000" dirty="0"/>
          </a:p>
        </p:txBody>
      </p:sp>
      <p:sp>
        <p:nvSpPr>
          <p:cNvPr id="3" name="Content Placeholder 2"/>
          <p:cNvSpPr>
            <a:spLocks noGrp="1"/>
          </p:cNvSpPr>
          <p:nvPr>
            <p:ph idx="1"/>
          </p:nvPr>
        </p:nvSpPr>
        <p:spPr/>
        <p:txBody>
          <a:bodyPr/>
          <a:lstStyle/>
          <a:p>
            <a:pPr marL="396875" lvl="0" indent="-396875"/>
            <a:r>
              <a:rPr lang="en-US" dirty="0" smtClean="0"/>
              <a:t>●    Subcommittee </a:t>
            </a:r>
            <a:r>
              <a:rPr lang="en-US" dirty="0"/>
              <a:t>working on survey questions for providers of </a:t>
            </a:r>
            <a:r>
              <a:rPr lang="en-US" dirty="0" smtClean="0"/>
              <a:t>	Pre-ETS </a:t>
            </a:r>
            <a:r>
              <a:rPr lang="en-US" dirty="0"/>
              <a:t>services. </a:t>
            </a:r>
            <a:r>
              <a:rPr lang="en-US" dirty="0" smtClean="0"/>
              <a:t>This </a:t>
            </a:r>
            <a:r>
              <a:rPr lang="en-US" dirty="0"/>
              <a:t>survey will help the subcommittee obtain a better understanding of what </a:t>
            </a:r>
            <a:r>
              <a:rPr lang="en-US" dirty="0" smtClean="0"/>
              <a:t>the </a:t>
            </a:r>
            <a:r>
              <a:rPr lang="en-US" dirty="0"/>
              <a:t>individuals, who work directly with the ASD population, are seeing in the field </a:t>
            </a:r>
            <a:r>
              <a:rPr lang="en-US" dirty="0" smtClean="0"/>
              <a:t>and guide </a:t>
            </a:r>
            <a:r>
              <a:rPr lang="en-US" dirty="0"/>
              <a:t>us on creating a training that is to be developed by the Federal of Children </a:t>
            </a:r>
            <a:r>
              <a:rPr lang="en-US" dirty="0" smtClean="0"/>
              <a:t>with Special </a:t>
            </a:r>
            <a:r>
              <a:rPr lang="en-US" dirty="0"/>
              <a:t>Healthcare Needs.  </a:t>
            </a:r>
          </a:p>
          <a:p>
            <a:pPr marL="0" lvl="0" indent="0"/>
            <a:endParaRPr lang="en-US" dirty="0"/>
          </a:p>
          <a:p>
            <a:pPr lvl="0"/>
            <a:r>
              <a:rPr lang="en-US" dirty="0"/>
              <a:t>● </a:t>
            </a:r>
            <a:r>
              <a:rPr lang="en-US" dirty="0" smtClean="0"/>
              <a:t>	Co-Chairs </a:t>
            </a:r>
            <a:r>
              <a:rPr lang="en-US" dirty="0"/>
              <a:t>visited the Dell/EMC Autism Advantage Program.</a:t>
            </a:r>
          </a:p>
          <a:p>
            <a:pPr lvl="0"/>
            <a:endParaRPr lang="en-US" dirty="0"/>
          </a:p>
          <a:p>
            <a:pPr marL="396875" lvl="0" indent="-396875"/>
            <a:r>
              <a:rPr lang="en-US" dirty="0"/>
              <a:t>●  </a:t>
            </a:r>
            <a:r>
              <a:rPr lang="en-US" dirty="0" smtClean="0"/>
              <a:t>  Subcommittee </a:t>
            </a:r>
            <a:r>
              <a:rPr lang="en-US" dirty="0"/>
              <a:t>reviewing the issue of after school opportunities for students with ASD.  (i.e., </a:t>
            </a:r>
            <a:r>
              <a:rPr lang="en-US" dirty="0" smtClean="0"/>
              <a:t>reviewing the </a:t>
            </a:r>
            <a:r>
              <a:rPr lang="en-US" dirty="0"/>
              <a:t>need for a longer school day instead of jumping immediately to a residential placement.)</a:t>
            </a:r>
          </a:p>
          <a:p>
            <a:endParaRPr lang="en-US" sz="2400" dirty="0"/>
          </a:p>
        </p:txBody>
      </p:sp>
    </p:spTree>
    <p:extLst>
      <p:ext uri="{BB962C8B-B14F-4D97-AF65-F5344CB8AC3E}">
        <p14:creationId xmlns:p14="http://schemas.microsoft.com/office/powerpoint/2010/main" val="35371170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0"/>
            <a:ext cx="5564187" cy="1143000"/>
          </a:xfrm>
        </p:spPr>
        <p:txBody>
          <a:bodyPr/>
          <a:lstStyle/>
          <a:p>
            <a:r>
              <a:rPr lang="en-US" u="sng" dirty="0" smtClean="0"/>
              <a:t>Adult </a:t>
            </a:r>
            <a:r>
              <a:rPr lang="en-US" u="sng" dirty="0"/>
              <a:t>Subcommittee</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 </a:t>
            </a:r>
            <a:r>
              <a:rPr lang="en-US" sz="2400" dirty="0" smtClean="0"/>
              <a:t>Co-Chairs Dr. Kathy Sanders and Christine Hubbard</a:t>
            </a:r>
          </a:p>
          <a:p>
            <a:endParaRPr lang="en-US" sz="2400" dirty="0" smtClean="0"/>
          </a:p>
          <a:p>
            <a:pPr marL="0" indent="0">
              <a:tabLst>
                <a:tab pos="0" algn="l"/>
              </a:tabLst>
            </a:pPr>
            <a:r>
              <a:rPr lang="en-US" b="1" dirty="0"/>
              <a:t>Recommendation #</a:t>
            </a:r>
            <a:r>
              <a:rPr lang="en-US" b="1" dirty="0" smtClean="0"/>
              <a:t>5  Pilot </a:t>
            </a:r>
            <a:r>
              <a:rPr lang="en-US" b="1" dirty="0"/>
              <a:t>program </a:t>
            </a:r>
            <a:r>
              <a:rPr lang="en-US" b="1" dirty="0" smtClean="0"/>
              <a:t>with DDS and DMH for </a:t>
            </a:r>
            <a:r>
              <a:rPr lang="en-US" b="1" dirty="0"/>
              <a:t>young adults with ASD who are </a:t>
            </a:r>
            <a:r>
              <a:rPr lang="en-US" b="1" dirty="0" smtClean="0"/>
              <a:t>self-isolating</a:t>
            </a:r>
          </a:p>
          <a:p>
            <a:pPr marL="0" indent="0">
              <a:tabLst>
                <a:tab pos="0" algn="l"/>
              </a:tabLst>
            </a:pPr>
            <a:endParaRPr lang="en-US" dirty="0"/>
          </a:p>
          <a:p>
            <a:pPr marL="0" indent="0">
              <a:tabLst>
                <a:tab pos="0" algn="l"/>
              </a:tabLst>
            </a:pPr>
            <a:r>
              <a:rPr lang="en-US" dirty="0" smtClean="0"/>
              <a:t>Eight </a:t>
            </a:r>
            <a:r>
              <a:rPr lang="en-US" dirty="0"/>
              <a:t>individuals are participating – 5 male and 3 female, with ages ranging from 20’s to late 40’s, from the Northeast and Metro DDS regions, none of whom otherwise have funding through DDS. Many of suffer from severe anxiety and have been isolated for a long time but they express wanting to get out into the community.  </a:t>
            </a:r>
          </a:p>
          <a:p>
            <a:pPr marL="0" indent="0">
              <a:tabLst>
                <a:tab pos="0" algn="l"/>
              </a:tabLst>
            </a:pPr>
            <a:r>
              <a:rPr lang="en-US" dirty="0"/>
              <a:t>Two provider agencies work with the individuals, who have 10 hours per week of support.  The providers report that they do engage with the families and they are helping individuals to connect with other resources and get out in the community – employment goals are not a focus but could be later in time – some individuals are only responding through text but that is a big improvement for them</a:t>
            </a:r>
          </a:p>
        </p:txBody>
      </p:sp>
    </p:spTree>
    <p:extLst>
      <p:ext uri="{BB962C8B-B14F-4D97-AF65-F5344CB8AC3E}">
        <p14:creationId xmlns:p14="http://schemas.microsoft.com/office/powerpoint/2010/main" val="10297833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Adult Subcommittee</a:t>
            </a:r>
            <a:endParaRPr lang="en-US" dirty="0"/>
          </a:p>
        </p:txBody>
      </p:sp>
      <p:sp>
        <p:nvSpPr>
          <p:cNvPr id="3" name="Content Placeholder 2"/>
          <p:cNvSpPr>
            <a:spLocks noGrp="1"/>
          </p:cNvSpPr>
          <p:nvPr>
            <p:ph idx="1"/>
          </p:nvPr>
        </p:nvSpPr>
        <p:spPr/>
        <p:txBody>
          <a:bodyPr/>
          <a:lstStyle/>
          <a:p>
            <a:pPr marL="0" indent="0"/>
            <a:r>
              <a:rPr lang="en-US" sz="2400" b="1" dirty="0" smtClean="0"/>
              <a:t>Recommendation </a:t>
            </a:r>
            <a:r>
              <a:rPr lang="en-US" sz="2400" b="1" dirty="0"/>
              <a:t>#</a:t>
            </a:r>
            <a:r>
              <a:rPr lang="en-US" sz="2400" b="1" dirty="0" smtClean="0"/>
              <a:t>6   Gathering information from EOEA on Adults aging with ASD</a:t>
            </a:r>
          </a:p>
          <a:p>
            <a:pPr marL="0" indent="0"/>
            <a:endParaRPr lang="en-US" sz="2400" dirty="0" smtClean="0"/>
          </a:p>
          <a:p>
            <a:pPr marL="0" indent="0"/>
            <a:r>
              <a:rPr lang="en-US" dirty="0" smtClean="0"/>
              <a:t>The subcommittee received a </a:t>
            </a:r>
            <a:r>
              <a:rPr lang="en-US" dirty="0"/>
              <a:t>presentation regarding Executive Office of Elder Affairs (EOEA) services, followed by discussion of issues for aging caregivers of people with autism and autistic people who are aging. </a:t>
            </a:r>
            <a:r>
              <a:rPr lang="en-US" dirty="0" smtClean="0"/>
              <a:t>Amanda </a:t>
            </a:r>
            <a:r>
              <a:rPr lang="en-US" dirty="0"/>
              <a:t>Bernardo, Acting Chief of Staff for EOEA, described the variety of programs and array of services offered by EOEA.  Handouts included a Fact Sheet from the Aging Services Network and a Mass Options information card</a:t>
            </a:r>
            <a:r>
              <a:rPr lang="en-US" dirty="0" smtClean="0"/>
              <a:t>.</a:t>
            </a:r>
          </a:p>
          <a:p>
            <a:pPr marL="0" indent="0"/>
            <a:endParaRPr lang="en-US" dirty="0"/>
          </a:p>
          <a:p>
            <a:pPr marL="0" indent="0"/>
            <a:r>
              <a:rPr lang="en-US" dirty="0"/>
              <a:t>There also was discussion about </a:t>
            </a:r>
            <a:r>
              <a:rPr lang="en-US" dirty="0" smtClean="0"/>
              <a:t>Mass Health's </a:t>
            </a:r>
            <a:r>
              <a:rPr lang="en-US" dirty="0"/>
              <a:t>current efforts in looking at better training for LTSS providers around ASD and helping to connect people with ASD to the appropriate resources. </a:t>
            </a:r>
          </a:p>
          <a:p>
            <a:endParaRPr lang="en-US" sz="2400" dirty="0"/>
          </a:p>
        </p:txBody>
      </p:sp>
    </p:spTree>
    <p:extLst>
      <p:ext uri="{BB962C8B-B14F-4D97-AF65-F5344CB8AC3E}">
        <p14:creationId xmlns:p14="http://schemas.microsoft.com/office/powerpoint/2010/main" val="39387099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Adult Subcommittee</a:t>
            </a:r>
            <a:endParaRPr lang="en-US" dirty="0"/>
          </a:p>
        </p:txBody>
      </p:sp>
      <p:sp>
        <p:nvSpPr>
          <p:cNvPr id="3" name="Content Placeholder 2"/>
          <p:cNvSpPr>
            <a:spLocks noGrp="1"/>
          </p:cNvSpPr>
          <p:nvPr>
            <p:ph idx="1"/>
          </p:nvPr>
        </p:nvSpPr>
        <p:spPr/>
        <p:txBody>
          <a:bodyPr/>
          <a:lstStyle/>
          <a:p>
            <a:pPr marL="0" indent="0"/>
            <a:r>
              <a:rPr lang="en-US" sz="2400" b="1" dirty="0" smtClean="0"/>
              <a:t>Recommendation </a:t>
            </a:r>
            <a:r>
              <a:rPr lang="en-US" sz="2400" b="1" dirty="0"/>
              <a:t>#</a:t>
            </a:r>
            <a:r>
              <a:rPr lang="en-US" sz="2400" b="1" dirty="0" smtClean="0"/>
              <a:t>7: Developing </a:t>
            </a:r>
            <a:r>
              <a:rPr lang="en-US" sz="2400" b="1" dirty="0"/>
              <a:t>specialty ASD adult services designed and staffed to meet the needs of adults with ASD who present with severe challenging behaviors</a:t>
            </a:r>
            <a:r>
              <a:rPr lang="en-US" sz="2400" b="1" dirty="0" smtClean="0"/>
              <a:t>.</a:t>
            </a:r>
          </a:p>
          <a:p>
            <a:pPr marL="0" indent="0"/>
            <a:endParaRPr lang="en-US" sz="2400" dirty="0"/>
          </a:p>
          <a:p>
            <a:pPr marL="0" indent="0"/>
            <a:r>
              <a:rPr lang="en-US" sz="2400" dirty="0" smtClean="0"/>
              <a:t>It </a:t>
            </a:r>
            <a:r>
              <a:rPr lang="en-US" sz="2400" dirty="0"/>
              <a:t>was noted that it is a challenge to establish a cost on specialty services given the lack of information about the need and the size of the population. The subcommittee discussed looking at the model at Bridgewell as a building block for this recommendation.  Nancy Marticio, a subcommittee member who works at Bridgewell, reported that Bridgewell has 2 programs working primarily with young adults (ages 22-28, one 40 year old) with ASD and ID with variable cognitive impairment, serving 110 individuals. </a:t>
            </a:r>
          </a:p>
        </p:txBody>
      </p:sp>
    </p:spTree>
    <p:extLst>
      <p:ext uri="{BB962C8B-B14F-4D97-AF65-F5344CB8AC3E}">
        <p14:creationId xmlns:p14="http://schemas.microsoft.com/office/powerpoint/2010/main" val="1842473355"/>
      </p:ext>
    </p:extLst>
  </p:cSld>
  <p:clrMapOvr>
    <a:masterClrMapping/>
  </p:clrMapOvr>
  <p:transition/>
</p:sld>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2467</TotalTime>
  <Words>1124</Words>
  <Application>Microsoft Office PowerPoint</Application>
  <PresentationFormat>On-screen Show (4:3)</PresentationFormat>
  <Paragraphs>83</Paragraphs>
  <Slides>13</Slides>
  <Notes>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1_Blue Presentation Template - MA HHS - small logos</vt:lpstr>
      <vt:lpstr>2_Blue Presentation Template - MA HHS - small logos</vt:lpstr>
      <vt:lpstr>PowerPoint Presentation</vt:lpstr>
      <vt:lpstr>Birth to 14 Year Olds Subcommittee</vt:lpstr>
      <vt:lpstr>Birth to 14 Year Olds Subcommittee</vt:lpstr>
      <vt:lpstr>Birth to 14 Year Olds Subcommittee</vt:lpstr>
      <vt:lpstr>14-22+ Years Olds Employment Subcommittee </vt:lpstr>
      <vt:lpstr>14-22+ Years Olds/Employment Subcommittee</vt:lpstr>
      <vt:lpstr>Adult Subcommittee </vt:lpstr>
      <vt:lpstr>Adult Subcommittee</vt:lpstr>
      <vt:lpstr>Adult Subcommittee</vt:lpstr>
      <vt:lpstr>Health Care Subcommittee </vt:lpstr>
      <vt:lpstr>Housing Subcommittee </vt:lpstr>
      <vt:lpstr>Housing Subcommittee </vt:lpstr>
      <vt:lpstr>Housing Subcommittee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HHS blue</dc:title>
  <dc:creator>Harper, Stacie (EHS)</dc:creator>
  <cp:lastModifiedBy> </cp:lastModifiedBy>
  <cp:revision>56</cp:revision>
  <cp:lastPrinted>2019-05-23T18:50:56Z</cp:lastPrinted>
  <dcterms:created xsi:type="dcterms:W3CDTF">2013-03-21T02:29:09Z</dcterms:created>
  <dcterms:modified xsi:type="dcterms:W3CDTF">2019-05-23T19:18:25Z</dcterms:modified>
</cp:coreProperties>
</file>