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9.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9" r:id="rId3"/>
    <p:sldId id="269" r:id="rId4"/>
    <p:sldId id="257" r:id="rId5"/>
    <p:sldId id="258" r:id="rId6"/>
    <p:sldId id="271" r:id="rId7"/>
    <p:sldId id="270" r:id="rId8"/>
    <p:sldId id="306" r:id="rId9"/>
    <p:sldId id="281" r:id="rId10"/>
    <p:sldId id="304" r:id="rId11"/>
    <p:sldId id="318" r:id="rId12"/>
    <p:sldId id="305" r:id="rId13"/>
    <p:sldId id="290" r:id="rId14"/>
    <p:sldId id="297" r:id="rId15"/>
    <p:sldId id="293" r:id="rId16"/>
    <p:sldId id="308" r:id="rId17"/>
    <p:sldId id="309" r:id="rId18"/>
    <p:sldId id="302" r:id="rId19"/>
  </p:sldIdLst>
  <p:sldSz cx="18288000" cy="10287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82935-2797-4492-90F5-1043127F270B}" v="13" dt="2022-12-28T18:51:56.741"/>
    <p1510:client id="{640F4C43-00F4-4CC5-815B-A6EAF4758C29}" v="409" dt="2022-05-26T13:25:59.594"/>
    <p1510:client id="{65164C10-A572-4B8E-8545-E27E67389752}" v="173" dt="2022-05-26T17:29:24.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7" autoAdjust="0"/>
    <p:restoredTop sz="50764" autoAdjust="0"/>
  </p:normalViewPr>
  <p:slideViewPr>
    <p:cSldViewPr snapToGrid="0">
      <p:cViewPr varScale="1">
        <p:scale>
          <a:sx n="39" d="100"/>
          <a:sy n="39" d="100"/>
        </p:scale>
        <p:origin x="2520"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8" d="100"/>
          <a:sy n="118" d="100"/>
        </p:scale>
        <p:origin x="420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melech Velazco" userId="mfH0nLfEG6jTKWPQxatoF9jWV7k72C1yg/bGuudLpbI=" providerId="None" clId="Web-{7066CD31-8680-4045-A811-ABC442A31412}"/>
    <pc:docChg chg="modSld">
      <pc:chgData name="Abimelech Velazco" userId="mfH0nLfEG6jTKWPQxatoF9jWV7k72C1yg/bGuudLpbI=" providerId="None" clId="Web-{7066CD31-8680-4045-A811-ABC442A31412}" dt="2023-02-09T21:15:55.374" v="14"/>
      <pc:docMkLst>
        <pc:docMk/>
      </pc:docMkLst>
      <pc:sldChg chg="modNotes">
        <pc:chgData name="Abimelech Velazco" userId="mfH0nLfEG6jTKWPQxatoF9jWV7k72C1yg/bGuudLpbI=" providerId="None" clId="Web-{7066CD31-8680-4045-A811-ABC442A31412}" dt="2023-02-09T21:14:05.151" v="2"/>
        <pc:sldMkLst>
          <pc:docMk/>
          <pc:sldMk cId="4071255593" sldId="256"/>
        </pc:sldMkLst>
      </pc:sldChg>
      <pc:sldChg chg="modNotes">
        <pc:chgData name="Abimelech Velazco" userId="mfH0nLfEG6jTKWPQxatoF9jWV7k72C1yg/bGuudLpbI=" providerId="None" clId="Web-{7066CD31-8680-4045-A811-ABC442A31412}" dt="2023-02-09T21:14:36.480" v="8"/>
        <pc:sldMkLst>
          <pc:docMk/>
          <pc:sldMk cId="574666860" sldId="257"/>
        </pc:sldMkLst>
      </pc:sldChg>
      <pc:sldChg chg="modNotes">
        <pc:chgData name="Abimelech Velazco" userId="mfH0nLfEG6jTKWPQxatoF9jWV7k72C1yg/bGuudLpbI=" providerId="None" clId="Web-{7066CD31-8680-4045-A811-ABC442A31412}" dt="2023-02-09T21:14:52.450" v="11"/>
        <pc:sldMkLst>
          <pc:docMk/>
          <pc:sldMk cId="3267860664" sldId="258"/>
        </pc:sldMkLst>
      </pc:sldChg>
      <pc:sldChg chg="modNotes">
        <pc:chgData name="Abimelech Velazco" userId="mfH0nLfEG6jTKWPQxatoF9jWV7k72C1yg/bGuudLpbI=" providerId="None" clId="Web-{7066CD31-8680-4045-A811-ABC442A31412}" dt="2023-02-09T21:14:14.323" v="5"/>
        <pc:sldMkLst>
          <pc:docMk/>
          <pc:sldMk cId="0" sldId="259"/>
        </pc:sldMkLst>
      </pc:sldChg>
      <pc:sldChg chg="modNotes">
        <pc:chgData name="Abimelech Velazco" userId="mfH0nLfEG6jTKWPQxatoF9jWV7k72C1yg/bGuudLpbI=" providerId="None" clId="Web-{7066CD31-8680-4045-A811-ABC442A31412}" dt="2023-02-09T21:15:55.374" v="14"/>
        <pc:sldMkLst>
          <pc:docMk/>
          <pc:sldMk cId="1188312656" sldId="297"/>
        </pc:sldMkLst>
      </pc:sldChg>
    </pc:docChg>
  </pc:docChgLst>
  <pc:docChgLst>
    <pc:chgData name="Abimelech Velazco" userId="mfH0nLfEG6jTKWPQxatoF9jWV7k72C1yg/bGuudLpbI=" providerId="None" clId="Web-{5D182935-2797-4492-90F5-1043127F270B}"/>
    <pc:docChg chg="modSld">
      <pc:chgData name="Abimelech Velazco" userId="mfH0nLfEG6jTKWPQxatoF9jWV7k72C1yg/bGuudLpbI=" providerId="None" clId="Web-{5D182935-2797-4492-90F5-1043127F270B}" dt="2022-12-28T17:45:48.283" v="0"/>
      <pc:docMkLst>
        <pc:docMk/>
      </pc:docMkLst>
      <pc:sldChg chg="modNotes">
        <pc:chgData name="Abimelech Velazco" userId="mfH0nLfEG6jTKWPQxatoF9jWV7k72C1yg/bGuudLpbI=" providerId="None" clId="Web-{5D182935-2797-4492-90F5-1043127F270B}" dt="2022-12-28T17:45:48.283" v="0"/>
        <pc:sldMkLst>
          <pc:docMk/>
          <pc:sldMk cId="0" sldId="259"/>
        </pc:sldMkLst>
      </pc:sldChg>
    </pc:docChg>
  </pc:docChgLst>
  <pc:docChgLst>
    <pc:chgData name="Abimelech Velazco" clId="Web-{5D182935-2797-4492-90F5-1043127F270B}"/>
    <pc:docChg chg="modSld">
      <pc:chgData name="Abimelech Velazco" userId="" providerId="" clId="Web-{5D182935-2797-4492-90F5-1043127F270B}" dt="2022-12-28T18:52:30.867" v="95"/>
      <pc:docMkLst>
        <pc:docMk/>
      </pc:docMkLst>
      <pc:sldChg chg="modNotes">
        <pc:chgData name="Abimelech Velazco" userId="" providerId="" clId="Web-{5D182935-2797-4492-90F5-1043127F270B}" dt="2022-12-28T18:30:16.020" v="9"/>
        <pc:sldMkLst>
          <pc:docMk/>
          <pc:sldMk cId="574666860" sldId="257"/>
        </pc:sldMkLst>
      </pc:sldChg>
      <pc:sldChg chg="modNotes">
        <pc:chgData name="Abimelech Velazco" userId="" providerId="" clId="Web-{5D182935-2797-4492-90F5-1043127F270B}" dt="2022-12-28T18:31:39.132" v="26"/>
        <pc:sldMkLst>
          <pc:docMk/>
          <pc:sldMk cId="3267860664" sldId="258"/>
        </pc:sldMkLst>
      </pc:sldChg>
      <pc:sldChg chg="modNotes">
        <pc:chgData name="Abimelech Velazco" userId="" providerId="" clId="Web-{5D182935-2797-4492-90F5-1043127F270B}" dt="2022-12-28T18:06:25.350" v="0"/>
        <pc:sldMkLst>
          <pc:docMk/>
          <pc:sldMk cId="1495125321" sldId="269"/>
        </pc:sldMkLst>
      </pc:sldChg>
      <pc:sldChg chg="modNotes">
        <pc:chgData name="Abimelech Velazco" userId="" providerId="" clId="Web-{5D182935-2797-4492-90F5-1043127F270B}" dt="2022-12-28T18:41:03.904" v="35"/>
        <pc:sldMkLst>
          <pc:docMk/>
          <pc:sldMk cId="1012857012" sldId="270"/>
        </pc:sldMkLst>
      </pc:sldChg>
      <pc:sldChg chg="modNotes">
        <pc:chgData name="Abimelech Velazco" userId="" providerId="" clId="Web-{5D182935-2797-4492-90F5-1043127F270B}" dt="2022-12-28T18:40:37.403" v="32"/>
        <pc:sldMkLst>
          <pc:docMk/>
          <pc:sldMk cId="3484595874" sldId="271"/>
        </pc:sldMkLst>
      </pc:sldChg>
      <pc:sldChg chg="modNotes">
        <pc:chgData name="Abimelech Velazco" userId="" providerId="" clId="Web-{5D182935-2797-4492-90F5-1043127F270B}" dt="2022-12-28T18:43:47.316" v="52"/>
        <pc:sldMkLst>
          <pc:docMk/>
          <pc:sldMk cId="1545817049" sldId="281"/>
        </pc:sldMkLst>
      </pc:sldChg>
      <pc:sldChg chg="modNotes">
        <pc:chgData name="Abimelech Velazco" userId="" providerId="" clId="Web-{5D182935-2797-4492-90F5-1043127F270B}" dt="2022-12-28T18:51:06.130" v="84"/>
        <pc:sldMkLst>
          <pc:docMk/>
          <pc:sldMk cId="3405198592" sldId="290"/>
        </pc:sldMkLst>
      </pc:sldChg>
      <pc:sldChg chg="modNotes">
        <pc:chgData name="Abimelech Velazco" userId="" providerId="" clId="Web-{5D182935-2797-4492-90F5-1043127F270B}" dt="2022-12-28T18:51:42.678" v="87"/>
        <pc:sldMkLst>
          <pc:docMk/>
          <pc:sldMk cId="626609922" sldId="293"/>
        </pc:sldMkLst>
      </pc:sldChg>
      <pc:sldChg chg="modNotes">
        <pc:chgData name="Abimelech Velazco" userId="" providerId="" clId="Web-{5D182935-2797-4492-90F5-1043127F270B}" dt="2022-12-28T18:44:46.881" v="55"/>
        <pc:sldMkLst>
          <pc:docMk/>
          <pc:sldMk cId="2507659530" sldId="304"/>
        </pc:sldMkLst>
      </pc:sldChg>
      <pc:sldChg chg="modNotes">
        <pc:chgData name="Abimelech Velazco" userId="" providerId="" clId="Web-{5D182935-2797-4492-90F5-1043127F270B}" dt="2022-12-28T18:48:34.327" v="79"/>
        <pc:sldMkLst>
          <pc:docMk/>
          <pc:sldMk cId="2498334017" sldId="305"/>
        </pc:sldMkLst>
      </pc:sldChg>
      <pc:sldChg chg="modSp modNotes">
        <pc:chgData name="Abimelech Velazco" userId="" providerId="" clId="Web-{5D182935-2797-4492-90F5-1043127F270B}" dt="2022-12-28T18:42:29.735" v="44"/>
        <pc:sldMkLst>
          <pc:docMk/>
          <pc:sldMk cId="1930255691" sldId="306"/>
        </pc:sldMkLst>
        <pc:spChg chg="mod">
          <ac:chgData name="Abimelech Velazco" userId="" providerId="" clId="Web-{5D182935-2797-4492-90F5-1043127F270B}" dt="2022-12-28T18:41:28.702" v="38" actId="20577"/>
          <ac:spMkLst>
            <pc:docMk/>
            <pc:sldMk cId="1930255691" sldId="306"/>
            <ac:spMk id="7" creationId="{5B0F9687-0254-CE98-D4F9-271F273C23D7}"/>
          </ac:spMkLst>
        </pc:spChg>
      </pc:sldChg>
      <pc:sldChg chg="modNotes">
        <pc:chgData name="Abimelech Velazco" userId="" providerId="" clId="Web-{5D182935-2797-4492-90F5-1043127F270B}" dt="2022-12-28T18:51:56.241" v="90"/>
        <pc:sldMkLst>
          <pc:docMk/>
          <pc:sldMk cId="3300459552" sldId="308"/>
        </pc:sldMkLst>
      </pc:sldChg>
      <pc:sldChg chg="modNotes">
        <pc:chgData name="Abimelech Velazco" userId="" providerId="" clId="Web-{5D182935-2797-4492-90F5-1043127F270B}" dt="2022-12-28T18:52:30.867" v="95"/>
        <pc:sldMkLst>
          <pc:docMk/>
          <pc:sldMk cId="1487088796" sldId="309"/>
        </pc:sldMkLst>
      </pc:sldChg>
      <pc:sldChg chg="modNotes">
        <pc:chgData name="Abimelech Velazco" userId="" providerId="" clId="Web-{5D182935-2797-4492-90F5-1043127F270B}" dt="2022-12-28T18:48:21.561" v="77"/>
        <pc:sldMkLst>
          <pc:docMk/>
          <pc:sldMk cId="416006207" sldId="31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7C7E15-9583-4E2C-91E5-A0A6D09940A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180B3C8-B045-46BF-AD5E-AFA8D10414B6}">
      <dgm:prSet/>
      <dgm:spPr/>
      <dgm:t>
        <a:bodyPr/>
        <a:lstStyle/>
        <a:p>
          <a:r>
            <a:rPr lang="en-US" b="1" dirty="0"/>
            <a:t>Substance use disorder (SUD):</a:t>
          </a:r>
        </a:p>
      </dgm:t>
    </dgm:pt>
    <dgm:pt modelId="{1ED3346A-648A-4388-B264-190C2450FE76}" type="parTrans" cxnId="{ECF04B38-FA28-4207-81AB-ED2642985BCE}">
      <dgm:prSet/>
      <dgm:spPr/>
      <dgm:t>
        <a:bodyPr/>
        <a:lstStyle/>
        <a:p>
          <a:endParaRPr lang="en-US"/>
        </a:p>
      </dgm:t>
    </dgm:pt>
    <dgm:pt modelId="{0CBDA8A1-95B4-42CB-961C-2DB75B559EAD}" type="sibTrans" cxnId="{ECF04B38-FA28-4207-81AB-ED2642985BCE}">
      <dgm:prSet/>
      <dgm:spPr/>
      <dgm:t>
        <a:bodyPr/>
        <a:lstStyle/>
        <a:p>
          <a:endParaRPr lang="en-US"/>
        </a:p>
      </dgm:t>
    </dgm:pt>
    <dgm:pt modelId="{B8DB50CC-EE6E-46AA-AF22-408BB1319470}">
      <dgm:prSet/>
      <dgm:spPr/>
      <dgm:t>
        <a:bodyPr/>
        <a:lstStyle/>
        <a:p>
          <a:r>
            <a:rPr lang="en-US" dirty="0"/>
            <a:t>A maladaptive pattern of substance use leading to clinically significant impairment or distress.  </a:t>
          </a:r>
        </a:p>
      </dgm:t>
    </dgm:pt>
    <dgm:pt modelId="{D087E3F7-715E-4EC9-B183-DEAB2B0FD417}" type="parTrans" cxnId="{02B6C1E8-9265-4573-BC1C-A3F1CCBD27B7}">
      <dgm:prSet/>
      <dgm:spPr/>
      <dgm:t>
        <a:bodyPr/>
        <a:lstStyle/>
        <a:p>
          <a:endParaRPr lang="en-US"/>
        </a:p>
      </dgm:t>
    </dgm:pt>
    <dgm:pt modelId="{5CAE8DA6-8519-4875-B777-16C79FEB375B}" type="sibTrans" cxnId="{02B6C1E8-9265-4573-BC1C-A3F1CCBD27B7}">
      <dgm:prSet/>
      <dgm:spPr/>
      <dgm:t>
        <a:bodyPr/>
        <a:lstStyle/>
        <a:p>
          <a:endParaRPr lang="en-US"/>
        </a:p>
      </dgm:t>
    </dgm:pt>
    <dgm:pt modelId="{DDC2D770-1F3C-49EB-A2F4-80DF074CBF22}">
      <dgm:prSet/>
      <dgm:spPr/>
      <dgm:t>
        <a:bodyPr/>
        <a:lstStyle/>
        <a:p>
          <a:r>
            <a:rPr lang="en-US" b="1" dirty="0">
              <a:solidFill>
                <a:schemeClr val="tx1"/>
              </a:solidFill>
            </a:rPr>
            <a:t>Severe Substance Use or Substance Abuse:</a:t>
          </a:r>
        </a:p>
      </dgm:t>
    </dgm:pt>
    <dgm:pt modelId="{2BCC2A32-5E39-4121-AEBA-C6C9063EF6D3}" type="parTrans" cxnId="{A229F03D-EF35-436E-B6D4-5ED8FAE6AFE7}">
      <dgm:prSet/>
      <dgm:spPr/>
      <dgm:t>
        <a:bodyPr/>
        <a:lstStyle/>
        <a:p>
          <a:endParaRPr lang="en-US"/>
        </a:p>
      </dgm:t>
    </dgm:pt>
    <dgm:pt modelId="{B7FE3E21-5202-4F5E-9706-E4326E3E5E82}" type="sibTrans" cxnId="{A229F03D-EF35-436E-B6D4-5ED8FAE6AFE7}">
      <dgm:prSet/>
      <dgm:spPr/>
      <dgm:t>
        <a:bodyPr/>
        <a:lstStyle/>
        <a:p>
          <a:endParaRPr lang="en-US"/>
        </a:p>
      </dgm:t>
    </dgm:pt>
    <dgm:pt modelId="{DCB1B216-25AD-4D56-A5C9-107BCD6F5A96}">
      <dgm:prSet/>
      <dgm:spPr/>
      <dgm:t>
        <a:bodyPr/>
        <a:lstStyle/>
        <a:p>
          <a:r>
            <a:rPr lang="en-US" dirty="0"/>
            <a:t>When someone continues to use substances or alcohol even when it causes problems, such as trouble with work, family, or their health. </a:t>
          </a:r>
        </a:p>
      </dgm:t>
    </dgm:pt>
    <dgm:pt modelId="{2CFB83BA-A9CC-4C46-ADDF-B49F484942EE}" type="parTrans" cxnId="{6DCEDBA8-5456-4742-9772-3ECD63FCE7D0}">
      <dgm:prSet/>
      <dgm:spPr/>
      <dgm:t>
        <a:bodyPr/>
        <a:lstStyle/>
        <a:p>
          <a:endParaRPr lang="en-US"/>
        </a:p>
      </dgm:t>
    </dgm:pt>
    <dgm:pt modelId="{FD66A05D-6A97-4514-A327-C4C5645C75E3}" type="sibTrans" cxnId="{6DCEDBA8-5456-4742-9772-3ECD63FCE7D0}">
      <dgm:prSet/>
      <dgm:spPr/>
      <dgm:t>
        <a:bodyPr/>
        <a:lstStyle/>
        <a:p>
          <a:endParaRPr lang="en-US"/>
        </a:p>
      </dgm:t>
    </dgm:pt>
    <dgm:pt modelId="{FC79EEFB-DEAA-491F-A258-12BECF60DA00}">
      <dgm:prSet/>
      <dgm:spPr/>
      <dgm:t>
        <a:bodyPr/>
        <a:lstStyle/>
        <a:p>
          <a:r>
            <a:rPr lang="en-US" b="1" dirty="0">
              <a:solidFill>
                <a:schemeClr val="tx1"/>
              </a:solidFill>
            </a:rPr>
            <a:t>Addiction:</a:t>
          </a:r>
        </a:p>
      </dgm:t>
    </dgm:pt>
    <dgm:pt modelId="{DD4847A0-4991-4572-94E6-E9D5C1AD0F2C}" type="parTrans" cxnId="{1B3A44AD-5104-4D33-A78B-8EB5F761DCEF}">
      <dgm:prSet/>
      <dgm:spPr/>
      <dgm:t>
        <a:bodyPr/>
        <a:lstStyle/>
        <a:p>
          <a:endParaRPr lang="en-US"/>
        </a:p>
      </dgm:t>
    </dgm:pt>
    <dgm:pt modelId="{818598AF-DF07-4A03-BFC1-F0E279CE13DE}" type="sibTrans" cxnId="{1B3A44AD-5104-4D33-A78B-8EB5F761DCEF}">
      <dgm:prSet/>
      <dgm:spPr/>
      <dgm:t>
        <a:bodyPr/>
        <a:lstStyle/>
        <a:p>
          <a:endParaRPr lang="en-US"/>
        </a:p>
      </dgm:t>
    </dgm:pt>
    <dgm:pt modelId="{196286DA-0059-4109-A033-B92D4358BCE3}">
      <dgm:prSet/>
      <dgm:spPr/>
      <dgm:t>
        <a:bodyPr/>
        <a:lstStyle/>
        <a:p>
          <a:r>
            <a:rPr lang="en-US" dirty="0"/>
            <a:t>A treatable, chronic medical disease; that involves interactions between the brain, genetics, environment and individual life experiences; and results in compulsive behavior that continues despite harmful consequences</a:t>
          </a:r>
        </a:p>
      </dgm:t>
    </dgm:pt>
    <dgm:pt modelId="{225667C0-E050-4FF5-A710-AD756A79D7F0}" type="parTrans" cxnId="{41555D60-3FBE-4C9E-B3F0-A58F48D59FA7}">
      <dgm:prSet/>
      <dgm:spPr/>
      <dgm:t>
        <a:bodyPr/>
        <a:lstStyle/>
        <a:p>
          <a:endParaRPr lang="en-US"/>
        </a:p>
      </dgm:t>
    </dgm:pt>
    <dgm:pt modelId="{6E4F1CB0-E5A1-4939-92E4-8B94C3349644}" type="sibTrans" cxnId="{41555D60-3FBE-4C9E-B3F0-A58F48D59FA7}">
      <dgm:prSet/>
      <dgm:spPr/>
      <dgm:t>
        <a:bodyPr/>
        <a:lstStyle/>
        <a:p>
          <a:endParaRPr lang="en-US"/>
        </a:p>
      </dgm:t>
    </dgm:pt>
    <dgm:pt modelId="{251C48DA-2871-457F-A2C5-997817D2F50A}" type="pres">
      <dgm:prSet presAssocID="{267C7E15-9583-4E2C-91E5-A0A6D09940AE}" presName="linear" presStyleCnt="0">
        <dgm:presLayoutVars>
          <dgm:dir/>
          <dgm:animLvl val="lvl"/>
          <dgm:resizeHandles val="exact"/>
        </dgm:presLayoutVars>
      </dgm:prSet>
      <dgm:spPr/>
    </dgm:pt>
    <dgm:pt modelId="{C506E237-FC0B-442B-BEF0-2DF1DD1C890F}" type="pres">
      <dgm:prSet presAssocID="{2180B3C8-B045-46BF-AD5E-AFA8D10414B6}" presName="parentLin" presStyleCnt="0"/>
      <dgm:spPr/>
    </dgm:pt>
    <dgm:pt modelId="{9DE2BCCA-BB52-42BC-B81F-A4D2B5CB02EA}" type="pres">
      <dgm:prSet presAssocID="{2180B3C8-B045-46BF-AD5E-AFA8D10414B6}" presName="parentLeftMargin" presStyleLbl="node1" presStyleIdx="0" presStyleCnt="3"/>
      <dgm:spPr/>
    </dgm:pt>
    <dgm:pt modelId="{6D0BADCA-0E38-4A7C-8B7E-33CB965BEEB1}" type="pres">
      <dgm:prSet presAssocID="{2180B3C8-B045-46BF-AD5E-AFA8D10414B6}" presName="parentText" presStyleLbl="node1" presStyleIdx="0" presStyleCnt="3">
        <dgm:presLayoutVars>
          <dgm:chMax val="0"/>
          <dgm:bulletEnabled val="1"/>
        </dgm:presLayoutVars>
      </dgm:prSet>
      <dgm:spPr/>
    </dgm:pt>
    <dgm:pt modelId="{2599DD57-4EA7-4E89-A480-3B30CBB024A3}" type="pres">
      <dgm:prSet presAssocID="{2180B3C8-B045-46BF-AD5E-AFA8D10414B6}" presName="negativeSpace" presStyleCnt="0"/>
      <dgm:spPr/>
    </dgm:pt>
    <dgm:pt modelId="{DC0B895E-56D1-4BDF-A5AC-1D3958F34CAA}" type="pres">
      <dgm:prSet presAssocID="{2180B3C8-B045-46BF-AD5E-AFA8D10414B6}" presName="childText" presStyleLbl="conFgAcc1" presStyleIdx="0" presStyleCnt="3">
        <dgm:presLayoutVars>
          <dgm:bulletEnabled val="1"/>
        </dgm:presLayoutVars>
      </dgm:prSet>
      <dgm:spPr/>
    </dgm:pt>
    <dgm:pt modelId="{FEE24E61-C7E3-4450-8302-5477911AE42C}" type="pres">
      <dgm:prSet presAssocID="{0CBDA8A1-95B4-42CB-961C-2DB75B559EAD}" presName="spaceBetweenRectangles" presStyleCnt="0"/>
      <dgm:spPr/>
    </dgm:pt>
    <dgm:pt modelId="{9CEA92FD-CFB3-4B55-958F-1573A5C0A64C}" type="pres">
      <dgm:prSet presAssocID="{DDC2D770-1F3C-49EB-A2F4-80DF074CBF22}" presName="parentLin" presStyleCnt="0"/>
      <dgm:spPr/>
    </dgm:pt>
    <dgm:pt modelId="{C5922C54-6138-44D7-A8A0-6D961E2A5B20}" type="pres">
      <dgm:prSet presAssocID="{DDC2D770-1F3C-49EB-A2F4-80DF074CBF22}" presName="parentLeftMargin" presStyleLbl="node1" presStyleIdx="0" presStyleCnt="3"/>
      <dgm:spPr/>
    </dgm:pt>
    <dgm:pt modelId="{BCD5B93A-63DF-4D33-A85A-9EACBEEACFFA}" type="pres">
      <dgm:prSet presAssocID="{DDC2D770-1F3C-49EB-A2F4-80DF074CBF22}" presName="parentText" presStyleLbl="node1" presStyleIdx="1" presStyleCnt="3">
        <dgm:presLayoutVars>
          <dgm:chMax val="0"/>
          <dgm:bulletEnabled val="1"/>
        </dgm:presLayoutVars>
      </dgm:prSet>
      <dgm:spPr/>
    </dgm:pt>
    <dgm:pt modelId="{78C6EE5C-1AD9-4A50-B8DB-0B2904436F77}" type="pres">
      <dgm:prSet presAssocID="{DDC2D770-1F3C-49EB-A2F4-80DF074CBF22}" presName="negativeSpace" presStyleCnt="0"/>
      <dgm:spPr/>
    </dgm:pt>
    <dgm:pt modelId="{B4BE16BE-9EB3-4720-8FA6-C0E8429435B6}" type="pres">
      <dgm:prSet presAssocID="{DDC2D770-1F3C-49EB-A2F4-80DF074CBF22}" presName="childText" presStyleLbl="conFgAcc1" presStyleIdx="1" presStyleCnt="3">
        <dgm:presLayoutVars>
          <dgm:bulletEnabled val="1"/>
        </dgm:presLayoutVars>
      </dgm:prSet>
      <dgm:spPr/>
    </dgm:pt>
    <dgm:pt modelId="{3ED5D1D4-353A-42A8-9870-03BAE7C3BA8A}" type="pres">
      <dgm:prSet presAssocID="{B7FE3E21-5202-4F5E-9706-E4326E3E5E82}" presName="spaceBetweenRectangles" presStyleCnt="0"/>
      <dgm:spPr/>
    </dgm:pt>
    <dgm:pt modelId="{511EC173-D7D2-43FE-901F-DDAE2B9B9261}" type="pres">
      <dgm:prSet presAssocID="{FC79EEFB-DEAA-491F-A258-12BECF60DA00}" presName="parentLin" presStyleCnt="0"/>
      <dgm:spPr/>
    </dgm:pt>
    <dgm:pt modelId="{65A2B058-BC29-4215-9D67-C8FA5C847F4A}" type="pres">
      <dgm:prSet presAssocID="{FC79EEFB-DEAA-491F-A258-12BECF60DA00}" presName="parentLeftMargin" presStyleLbl="node1" presStyleIdx="1" presStyleCnt="3"/>
      <dgm:spPr/>
    </dgm:pt>
    <dgm:pt modelId="{4E7752A6-86A4-482E-A6AF-0E381CFFBF06}" type="pres">
      <dgm:prSet presAssocID="{FC79EEFB-DEAA-491F-A258-12BECF60DA00}" presName="parentText" presStyleLbl="node1" presStyleIdx="2" presStyleCnt="3">
        <dgm:presLayoutVars>
          <dgm:chMax val="0"/>
          <dgm:bulletEnabled val="1"/>
        </dgm:presLayoutVars>
      </dgm:prSet>
      <dgm:spPr/>
    </dgm:pt>
    <dgm:pt modelId="{CF770BD9-4A23-4BC8-9BAA-69C3F804494F}" type="pres">
      <dgm:prSet presAssocID="{FC79EEFB-DEAA-491F-A258-12BECF60DA00}" presName="negativeSpace" presStyleCnt="0"/>
      <dgm:spPr/>
    </dgm:pt>
    <dgm:pt modelId="{61CAB4B9-5603-4649-AFC7-B5159D0A9744}" type="pres">
      <dgm:prSet presAssocID="{FC79EEFB-DEAA-491F-A258-12BECF60DA00}" presName="childText" presStyleLbl="conFgAcc1" presStyleIdx="2" presStyleCnt="3">
        <dgm:presLayoutVars>
          <dgm:bulletEnabled val="1"/>
        </dgm:presLayoutVars>
      </dgm:prSet>
      <dgm:spPr/>
    </dgm:pt>
  </dgm:ptLst>
  <dgm:cxnLst>
    <dgm:cxn modelId="{F2EC931C-541F-4C42-9497-78F2C0D5B90D}" type="presOf" srcId="{2180B3C8-B045-46BF-AD5E-AFA8D10414B6}" destId="{6D0BADCA-0E38-4A7C-8B7E-33CB965BEEB1}" srcOrd="1" destOrd="0" presId="urn:microsoft.com/office/officeart/2005/8/layout/list1"/>
    <dgm:cxn modelId="{ECF04B38-FA28-4207-81AB-ED2642985BCE}" srcId="{267C7E15-9583-4E2C-91E5-A0A6D09940AE}" destId="{2180B3C8-B045-46BF-AD5E-AFA8D10414B6}" srcOrd="0" destOrd="0" parTransId="{1ED3346A-648A-4388-B264-190C2450FE76}" sibTransId="{0CBDA8A1-95B4-42CB-961C-2DB75B559EAD}"/>
    <dgm:cxn modelId="{A229F03D-EF35-436E-B6D4-5ED8FAE6AFE7}" srcId="{267C7E15-9583-4E2C-91E5-A0A6D09940AE}" destId="{DDC2D770-1F3C-49EB-A2F4-80DF074CBF22}" srcOrd="1" destOrd="0" parTransId="{2BCC2A32-5E39-4121-AEBA-C6C9063EF6D3}" sibTransId="{B7FE3E21-5202-4F5E-9706-E4326E3E5E82}"/>
    <dgm:cxn modelId="{41555D60-3FBE-4C9E-B3F0-A58F48D59FA7}" srcId="{FC79EEFB-DEAA-491F-A258-12BECF60DA00}" destId="{196286DA-0059-4109-A033-B92D4358BCE3}" srcOrd="0" destOrd="0" parTransId="{225667C0-E050-4FF5-A710-AD756A79D7F0}" sibTransId="{6E4F1CB0-E5A1-4939-92E4-8B94C3349644}"/>
    <dgm:cxn modelId="{4DE0F883-5359-4DC3-92E6-802CAD9A2814}" type="presOf" srcId="{DDC2D770-1F3C-49EB-A2F4-80DF074CBF22}" destId="{C5922C54-6138-44D7-A8A0-6D961E2A5B20}" srcOrd="0" destOrd="0" presId="urn:microsoft.com/office/officeart/2005/8/layout/list1"/>
    <dgm:cxn modelId="{4D507F85-708F-48C2-894F-0BC7858DB1C3}" type="presOf" srcId="{DDC2D770-1F3C-49EB-A2F4-80DF074CBF22}" destId="{BCD5B93A-63DF-4D33-A85A-9EACBEEACFFA}" srcOrd="1" destOrd="0" presId="urn:microsoft.com/office/officeart/2005/8/layout/list1"/>
    <dgm:cxn modelId="{738B148F-1967-42FF-B22F-280B07BCB898}" type="presOf" srcId="{196286DA-0059-4109-A033-B92D4358BCE3}" destId="{61CAB4B9-5603-4649-AFC7-B5159D0A9744}" srcOrd="0" destOrd="0" presId="urn:microsoft.com/office/officeart/2005/8/layout/list1"/>
    <dgm:cxn modelId="{6DCEDBA8-5456-4742-9772-3ECD63FCE7D0}" srcId="{DDC2D770-1F3C-49EB-A2F4-80DF074CBF22}" destId="{DCB1B216-25AD-4D56-A5C9-107BCD6F5A96}" srcOrd="0" destOrd="0" parTransId="{2CFB83BA-A9CC-4C46-ADDF-B49F484942EE}" sibTransId="{FD66A05D-6A97-4514-A327-C4C5645C75E3}"/>
    <dgm:cxn modelId="{B4185EA9-A710-4B32-AE0F-CBFEF634408A}" type="presOf" srcId="{B8DB50CC-EE6E-46AA-AF22-408BB1319470}" destId="{DC0B895E-56D1-4BDF-A5AC-1D3958F34CAA}" srcOrd="0" destOrd="0" presId="urn:microsoft.com/office/officeart/2005/8/layout/list1"/>
    <dgm:cxn modelId="{1B3A44AD-5104-4D33-A78B-8EB5F761DCEF}" srcId="{267C7E15-9583-4E2C-91E5-A0A6D09940AE}" destId="{FC79EEFB-DEAA-491F-A258-12BECF60DA00}" srcOrd="2" destOrd="0" parTransId="{DD4847A0-4991-4572-94E6-E9D5C1AD0F2C}" sibTransId="{818598AF-DF07-4A03-BFC1-F0E279CE13DE}"/>
    <dgm:cxn modelId="{C4AE7FB0-48B7-4AF2-BDE6-71AB2FCD9EDA}" type="presOf" srcId="{DCB1B216-25AD-4D56-A5C9-107BCD6F5A96}" destId="{B4BE16BE-9EB3-4720-8FA6-C0E8429435B6}" srcOrd="0" destOrd="0" presId="urn:microsoft.com/office/officeart/2005/8/layout/list1"/>
    <dgm:cxn modelId="{A0C8AAB9-8ECE-4043-BE85-2F48E7F1FA8E}" type="presOf" srcId="{FC79EEFB-DEAA-491F-A258-12BECF60DA00}" destId="{4E7752A6-86A4-482E-A6AF-0E381CFFBF06}" srcOrd="1" destOrd="0" presId="urn:microsoft.com/office/officeart/2005/8/layout/list1"/>
    <dgm:cxn modelId="{39AEF1BF-84F6-4A42-AEAE-1EC5DFAE2846}" type="presOf" srcId="{2180B3C8-B045-46BF-AD5E-AFA8D10414B6}" destId="{9DE2BCCA-BB52-42BC-B81F-A4D2B5CB02EA}" srcOrd="0" destOrd="0" presId="urn:microsoft.com/office/officeart/2005/8/layout/list1"/>
    <dgm:cxn modelId="{02B6C1E8-9265-4573-BC1C-A3F1CCBD27B7}" srcId="{2180B3C8-B045-46BF-AD5E-AFA8D10414B6}" destId="{B8DB50CC-EE6E-46AA-AF22-408BB1319470}" srcOrd="0" destOrd="0" parTransId="{D087E3F7-715E-4EC9-B183-DEAB2B0FD417}" sibTransId="{5CAE8DA6-8519-4875-B777-16C79FEB375B}"/>
    <dgm:cxn modelId="{99680EE9-73E5-42C2-A2FB-B42630BC9079}" type="presOf" srcId="{FC79EEFB-DEAA-491F-A258-12BECF60DA00}" destId="{65A2B058-BC29-4215-9D67-C8FA5C847F4A}" srcOrd="0" destOrd="0" presId="urn:microsoft.com/office/officeart/2005/8/layout/list1"/>
    <dgm:cxn modelId="{9E5852EB-92EB-434D-9000-75E1208854D0}" type="presOf" srcId="{267C7E15-9583-4E2C-91E5-A0A6D09940AE}" destId="{251C48DA-2871-457F-A2C5-997817D2F50A}" srcOrd="0" destOrd="0" presId="urn:microsoft.com/office/officeart/2005/8/layout/list1"/>
    <dgm:cxn modelId="{ABF2AE60-9C51-42F1-B32F-EBEEE0515D91}" type="presParOf" srcId="{251C48DA-2871-457F-A2C5-997817D2F50A}" destId="{C506E237-FC0B-442B-BEF0-2DF1DD1C890F}" srcOrd="0" destOrd="0" presId="urn:microsoft.com/office/officeart/2005/8/layout/list1"/>
    <dgm:cxn modelId="{F08DE97C-E9C3-46DD-BBCD-3301AF29124A}" type="presParOf" srcId="{C506E237-FC0B-442B-BEF0-2DF1DD1C890F}" destId="{9DE2BCCA-BB52-42BC-B81F-A4D2B5CB02EA}" srcOrd="0" destOrd="0" presId="urn:microsoft.com/office/officeart/2005/8/layout/list1"/>
    <dgm:cxn modelId="{926C2622-0764-4A41-8E40-C27C4E608CCC}" type="presParOf" srcId="{C506E237-FC0B-442B-BEF0-2DF1DD1C890F}" destId="{6D0BADCA-0E38-4A7C-8B7E-33CB965BEEB1}" srcOrd="1" destOrd="0" presId="urn:microsoft.com/office/officeart/2005/8/layout/list1"/>
    <dgm:cxn modelId="{3496821C-063F-484B-B782-652DF9336A16}" type="presParOf" srcId="{251C48DA-2871-457F-A2C5-997817D2F50A}" destId="{2599DD57-4EA7-4E89-A480-3B30CBB024A3}" srcOrd="1" destOrd="0" presId="urn:microsoft.com/office/officeart/2005/8/layout/list1"/>
    <dgm:cxn modelId="{8EBF6168-374E-467C-AECF-D37D2D8C2ECE}" type="presParOf" srcId="{251C48DA-2871-457F-A2C5-997817D2F50A}" destId="{DC0B895E-56D1-4BDF-A5AC-1D3958F34CAA}" srcOrd="2" destOrd="0" presId="urn:microsoft.com/office/officeart/2005/8/layout/list1"/>
    <dgm:cxn modelId="{DFD163EC-039D-401F-B253-73C0A7A768FF}" type="presParOf" srcId="{251C48DA-2871-457F-A2C5-997817D2F50A}" destId="{FEE24E61-C7E3-4450-8302-5477911AE42C}" srcOrd="3" destOrd="0" presId="urn:microsoft.com/office/officeart/2005/8/layout/list1"/>
    <dgm:cxn modelId="{B3316673-0E7D-449E-A6F2-A3F13EAFD704}" type="presParOf" srcId="{251C48DA-2871-457F-A2C5-997817D2F50A}" destId="{9CEA92FD-CFB3-4B55-958F-1573A5C0A64C}" srcOrd="4" destOrd="0" presId="urn:microsoft.com/office/officeart/2005/8/layout/list1"/>
    <dgm:cxn modelId="{7B7C7CAA-4D13-4C3D-AEB1-C6A67FF37330}" type="presParOf" srcId="{9CEA92FD-CFB3-4B55-958F-1573A5C0A64C}" destId="{C5922C54-6138-44D7-A8A0-6D961E2A5B20}" srcOrd="0" destOrd="0" presId="urn:microsoft.com/office/officeart/2005/8/layout/list1"/>
    <dgm:cxn modelId="{9AD3E572-AD63-40B8-8E49-576A5A33C689}" type="presParOf" srcId="{9CEA92FD-CFB3-4B55-958F-1573A5C0A64C}" destId="{BCD5B93A-63DF-4D33-A85A-9EACBEEACFFA}" srcOrd="1" destOrd="0" presId="urn:microsoft.com/office/officeart/2005/8/layout/list1"/>
    <dgm:cxn modelId="{8F0BEB2B-6BC1-4C66-BDCF-2E269403561E}" type="presParOf" srcId="{251C48DA-2871-457F-A2C5-997817D2F50A}" destId="{78C6EE5C-1AD9-4A50-B8DB-0B2904436F77}" srcOrd="5" destOrd="0" presId="urn:microsoft.com/office/officeart/2005/8/layout/list1"/>
    <dgm:cxn modelId="{2933C412-27C5-4FD2-B075-1EB63D1CE009}" type="presParOf" srcId="{251C48DA-2871-457F-A2C5-997817D2F50A}" destId="{B4BE16BE-9EB3-4720-8FA6-C0E8429435B6}" srcOrd="6" destOrd="0" presId="urn:microsoft.com/office/officeart/2005/8/layout/list1"/>
    <dgm:cxn modelId="{4E458BF6-CB66-4E52-8C7F-3AE4337F8F30}" type="presParOf" srcId="{251C48DA-2871-457F-A2C5-997817D2F50A}" destId="{3ED5D1D4-353A-42A8-9870-03BAE7C3BA8A}" srcOrd="7" destOrd="0" presId="urn:microsoft.com/office/officeart/2005/8/layout/list1"/>
    <dgm:cxn modelId="{16E0C634-E68B-49A3-B851-F5138EEE7498}" type="presParOf" srcId="{251C48DA-2871-457F-A2C5-997817D2F50A}" destId="{511EC173-D7D2-43FE-901F-DDAE2B9B9261}" srcOrd="8" destOrd="0" presId="urn:microsoft.com/office/officeart/2005/8/layout/list1"/>
    <dgm:cxn modelId="{143D895B-9E8E-4282-9318-E2F2BBE419C6}" type="presParOf" srcId="{511EC173-D7D2-43FE-901F-DDAE2B9B9261}" destId="{65A2B058-BC29-4215-9D67-C8FA5C847F4A}" srcOrd="0" destOrd="0" presId="urn:microsoft.com/office/officeart/2005/8/layout/list1"/>
    <dgm:cxn modelId="{ACFABCCE-2B79-47A4-8BE7-6AA8084D9898}" type="presParOf" srcId="{511EC173-D7D2-43FE-901F-DDAE2B9B9261}" destId="{4E7752A6-86A4-482E-A6AF-0E381CFFBF06}" srcOrd="1" destOrd="0" presId="urn:microsoft.com/office/officeart/2005/8/layout/list1"/>
    <dgm:cxn modelId="{2DDEADF0-A81E-494D-84DB-C22DF16191D4}" type="presParOf" srcId="{251C48DA-2871-457F-A2C5-997817D2F50A}" destId="{CF770BD9-4A23-4BC8-9BAA-69C3F804494F}" srcOrd="9" destOrd="0" presId="urn:microsoft.com/office/officeart/2005/8/layout/list1"/>
    <dgm:cxn modelId="{E0425A5D-0B3F-49EC-8064-69763FA7C76D}" type="presParOf" srcId="{251C48DA-2871-457F-A2C5-997817D2F50A}" destId="{61CAB4B9-5603-4649-AFC7-B5159D0A9744}"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C72227-1FBB-47DD-ADE7-2A97432EF8F5}" type="doc">
      <dgm:prSet loTypeId="urn:microsoft.com/office/officeart/2005/8/layout/vList2" loCatId="list" qsTypeId="urn:microsoft.com/office/officeart/2005/8/quickstyle/simple2" qsCatId="simple" csTypeId="urn:microsoft.com/office/officeart/2005/8/colors/accent2_1" csCatId="accent2" phldr="1"/>
      <dgm:spPr/>
      <dgm:t>
        <a:bodyPr/>
        <a:lstStyle/>
        <a:p>
          <a:endParaRPr lang="en-US"/>
        </a:p>
      </dgm:t>
    </dgm:pt>
    <dgm:pt modelId="{CDA59A10-CCFE-4553-BA2D-C0922A8FCF5C}">
      <dgm:prSet/>
      <dgm:spPr/>
      <dgm:t>
        <a:bodyPr/>
        <a:lstStyle/>
        <a:p>
          <a:pPr>
            <a:buFont typeface="Symbol" panose="05050102010706020507" pitchFamily="18" charset="2"/>
            <a:buChar char=""/>
          </a:pPr>
          <a:r>
            <a:rPr lang="en-US"/>
            <a:t>Although substance abuse and addiction are distinct, they are often used synonymously.  </a:t>
          </a:r>
        </a:p>
      </dgm:t>
    </dgm:pt>
    <dgm:pt modelId="{222857CF-7056-41E6-916C-5406A5410AAE}" type="parTrans" cxnId="{5EB89FD8-0581-4269-95A7-F32E95E3BE39}">
      <dgm:prSet/>
      <dgm:spPr/>
      <dgm:t>
        <a:bodyPr/>
        <a:lstStyle/>
        <a:p>
          <a:endParaRPr lang="en-US"/>
        </a:p>
      </dgm:t>
    </dgm:pt>
    <dgm:pt modelId="{F0EBFEDF-9F57-458C-9E89-9CE4BC7421DC}" type="sibTrans" cxnId="{5EB89FD8-0581-4269-95A7-F32E95E3BE39}">
      <dgm:prSet/>
      <dgm:spPr/>
      <dgm:t>
        <a:bodyPr/>
        <a:lstStyle/>
        <a:p>
          <a:endParaRPr lang="en-US"/>
        </a:p>
      </dgm:t>
    </dgm:pt>
    <dgm:pt modelId="{D42958EA-65CC-41EB-AA8D-812CD2D60451}">
      <dgm:prSet/>
      <dgm:spPr/>
      <dgm:t>
        <a:bodyPr/>
        <a:lstStyle/>
        <a:p>
          <a:pPr>
            <a:buFont typeface="Symbol" panose="05050102010706020507" pitchFamily="18" charset="2"/>
            <a:buChar char=""/>
          </a:pPr>
          <a:r>
            <a:rPr lang="en-US" dirty="0"/>
            <a:t>Substance Use Disorders, abuse, and addictions are characterized by periods of recovery &amp; relapse. </a:t>
          </a:r>
        </a:p>
      </dgm:t>
    </dgm:pt>
    <dgm:pt modelId="{683A5215-0244-4525-AFEC-46ABE6B40BB2}" type="parTrans" cxnId="{C532D03D-503D-40DA-9EDE-0F84C6C0EE2D}">
      <dgm:prSet/>
      <dgm:spPr/>
      <dgm:t>
        <a:bodyPr/>
        <a:lstStyle/>
        <a:p>
          <a:endParaRPr lang="en-US"/>
        </a:p>
      </dgm:t>
    </dgm:pt>
    <dgm:pt modelId="{E786209B-CA5D-413F-BF02-68B1B8349AA0}" type="sibTrans" cxnId="{C532D03D-503D-40DA-9EDE-0F84C6C0EE2D}">
      <dgm:prSet/>
      <dgm:spPr/>
      <dgm:t>
        <a:bodyPr/>
        <a:lstStyle/>
        <a:p>
          <a:endParaRPr lang="en-US"/>
        </a:p>
      </dgm:t>
    </dgm:pt>
    <dgm:pt modelId="{F696D41B-6A35-49D1-9FDE-A36C43EF0061}">
      <dgm:prSet/>
      <dgm:spPr/>
      <dgm:t>
        <a:bodyPr/>
        <a:lstStyle/>
        <a:p>
          <a:pPr>
            <a:buFont typeface="Symbol" panose="05050102010706020507" pitchFamily="18" charset="2"/>
            <a:buChar char=""/>
          </a:pPr>
          <a:r>
            <a:rPr lang="en-US"/>
            <a:t>Usually, behavior change and sometimes medication is needed to manage and treat/self-regulate the disorder. </a:t>
          </a:r>
        </a:p>
      </dgm:t>
    </dgm:pt>
    <dgm:pt modelId="{A6F32CFF-42F4-4C34-A0A3-EE8417DF3E75}" type="parTrans" cxnId="{1AD236EE-F355-413C-BE1D-0E8C5A5CB395}">
      <dgm:prSet/>
      <dgm:spPr/>
      <dgm:t>
        <a:bodyPr/>
        <a:lstStyle/>
        <a:p>
          <a:endParaRPr lang="en-US"/>
        </a:p>
      </dgm:t>
    </dgm:pt>
    <dgm:pt modelId="{7C0685A3-4B2A-4579-9EF5-221B5B5C8697}" type="sibTrans" cxnId="{1AD236EE-F355-413C-BE1D-0E8C5A5CB395}">
      <dgm:prSet/>
      <dgm:spPr/>
      <dgm:t>
        <a:bodyPr/>
        <a:lstStyle/>
        <a:p>
          <a:endParaRPr lang="en-US"/>
        </a:p>
      </dgm:t>
    </dgm:pt>
    <dgm:pt modelId="{B3A32829-E095-44F1-A893-846945B8F9D6}" type="pres">
      <dgm:prSet presAssocID="{5FC72227-1FBB-47DD-ADE7-2A97432EF8F5}" presName="linear" presStyleCnt="0">
        <dgm:presLayoutVars>
          <dgm:animLvl val="lvl"/>
          <dgm:resizeHandles val="exact"/>
        </dgm:presLayoutVars>
      </dgm:prSet>
      <dgm:spPr/>
    </dgm:pt>
    <dgm:pt modelId="{EF67B825-4BAC-4D0C-9E89-DC9665C2D5E4}" type="pres">
      <dgm:prSet presAssocID="{CDA59A10-CCFE-4553-BA2D-C0922A8FCF5C}" presName="parentText" presStyleLbl="node1" presStyleIdx="0" presStyleCnt="3">
        <dgm:presLayoutVars>
          <dgm:chMax val="0"/>
          <dgm:bulletEnabled val="1"/>
        </dgm:presLayoutVars>
      </dgm:prSet>
      <dgm:spPr/>
    </dgm:pt>
    <dgm:pt modelId="{EC3B20A3-BDFC-4A99-BCD4-F8BC4455B078}" type="pres">
      <dgm:prSet presAssocID="{F0EBFEDF-9F57-458C-9E89-9CE4BC7421DC}" presName="spacer" presStyleCnt="0"/>
      <dgm:spPr/>
    </dgm:pt>
    <dgm:pt modelId="{DB761567-A488-441A-83CE-5BDA911DA0D6}" type="pres">
      <dgm:prSet presAssocID="{D42958EA-65CC-41EB-AA8D-812CD2D60451}" presName="parentText" presStyleLbl="node1" presStyleIdx="1" presStyleCnt="3">
        <dgm:presLayoutVars>
          <dgm:chMax val="0"/>
          <dgm:bulletEnabled val="1"/>
        </dgm:presLayoutVars>
      </dgm:prSet>
      <dgm:spPr/>
    </dgm:pt>
    <dgm:pt modelId="{BDCDB5AE-DC03-4DBC-9129-1672CE803B38}" type="pres">
      <dgm:prSet presAssocID="{E786209B-CA5D-413F-BF02-68B1B8349AA0}" presName="spacer" presStyleCnt="0"/>
      <dgm:spPr/>
    </dgm:pt>
    <dgm:pt modelId="{3FD81175-F8A3-440E-949F-4DA25C33B0A3}" type="pres">
      <dgm:prSet presAssocID="{F696D41B-6A35-49D1-9FDE-A36C43EF0061}" presName="parentText" presStyleLbl="node1" presStyleIdx="2" presStyleCnt="3">
        <dgm:presLayoutVars>
          <dgm:chMax val="0"/>
          <dgm:bulletEnabled val="1"/>
        </dgm:presLayoutVars>
      </dgm:prSet>
      <dgm:spPr/>
    </dgm:pt>
  </dgm:ptLst>
  <dgm:cxnLst>
    <dgm:cxn modelId="{C532D03D-503D-40DA-9EDE-0F84C6C0EE2D}" srcId="{5FC72227-1FBB-47DD-ADE7-2A97432EF8F5}" destId="{D42958EA-65CC-41EB-AA8D-812CD2D60451}" srcOrd="1" destOrd="0" parTransId="{683A5215-0244-4525-AFEC-46ABE6B40BB2}" sibTransId="{E786209B-CA5D-413F-BF02-68B1B8349AA0}"/>
    <dgm:cxn modelId="{D5E9B198-7D12-4999-88D7-F433572FBFBF}" type="presOf" srcId="{5FC72227-1FBB-47DD-ADE7-2A97432EF8F5}" destId="{B3A32829-E095-44F1-A893-846945B8F9D6}" srcOrd="0" destOrd="0" presId="urn:microsoft.com/office/officeart/2005/8/layout/vList2"/>
    <dgm:cxn modelId="{5EB89FD8-0581-4269-95A7-F32E95E3BE39}" srcId="{5FC72227-1FBB-47DD-ADE7-2A97432EF8F5}" destId="{CDA59A10-CCFE-4553-BA2D-C0922A8FCF5C}" srcOrd="0" destOrd="0" parTransId="{222857CF-7056-41E6-916C-5406A5410AAE}" sibTransId="{F0EBFEDF-9F57-458C-9E89-9CE4BC7421DC}"/>
    <dgm:cxn modelId="{3BE49EED-0A94-4C7D-9B6A-52732CC33F5A}" type="presOf" srcId="{F696D41B-6A35-49D1-9FDE-A36C43EF0061}" destId="{3FD81175-F8A3-440E-949F-4DA25C33B0A3}" srcOrd="0" destOrd="0" presId="urn:microsoft.com/office/officeart/2005/8/layout/vList2"/>
    <dgm:cxn modelId="{1AD236EE-F355-413C-BE1D-0E8C5A5CB395}" srcId="{5FC72227-1FBB-47DD-ADE7-2A97432EF8F5}" destId="{F696D41B-6A35-49D1-9FDE-A36C43EF0061}" srcOrd="2" destOrd="0" parTransId="{A6F32CFF-42F4-4C34-A0A3-EE8417DF3E75}" sibTransId="{7C0685A3-4B2A-4579-9EF5-221B5B5C8697}"/>
    <dgm:cxn modelId="{B77132F0-DFD2-4250-9100-2FACF964E764}" type="presOf" srcId="{D42958EA-65CC-41EB-AA8D-812CD2D60451}" destId="{DB761567-A488-441A-83CE-5BDA911DA0D6}" srcOrd="0" destOrd="0" presId="urn:microsoft.com/office/officeart/2005/8/layout/vList2"/>
    <dgm:cxn modelId="{77A2F0F2-8D23-4716-AC76-0BE82E8F04C4}" type="presOf" srcId="{CDA59A10-CCFE-4553-BA2D-C0922A8FCF5C}" destId="{EF67B825-4BAC-4D0C-9E89-DC9665C2D5E4}" srcOrd="0" destOrd="0" presId="urn:microsoft.com/office/officeart/2005/8/layout/vList2"/>
    <dgm:cxn modelId="{BAD075BF-5BD9-446C-ADA1-7873E22065A7}" type="presParOf" srcId="{B3A32829-E095-44F1-A893-846945B8F9D6}" destId="{EF67B825-4BAC-4D0C-9E89-DC9665C2D5E4}" srcOrd="0" destOrd="0" presId="urn:microsoft.com/office/officeart/2005/8/layout/vList2"/>
    <dgm:cxn modelId="{C1C0E493-7ADC-4719-A726-9C3C92C7C785}" type="presParOf" srcId="{B3A32829-E095-44F1-A893-846945B8F9D6}" destId="{EC3B20A3-BDFC-4A99-BCD4-F8BC4455B078}" srcOrd="1" destOrd="0" presId="urn:microsoft.com/office/officeart/2005/8/layout/vList2"/>
    <dgm:cxn modelId="{8A34A77B-A39D-4BAC-85FF-4FD90B865B4B}" type="presParOf" srcId="{B3A32829-E095-44F1-A893-846945B8F9D6}" destId="{DB761567-A488-441A-83CE-5BDA911DA0D6}" srcOrd="2" destOrd="0" presId="urn:microsoft.com/office/officeart/2005/8/layout/vList2"/>
    <dgm:cxn modelId="{B34C8EB5-F941-4F52-B2C9-A60323E28997}" type="presParOf" srcId="{B3A32829-E095-44F1-A893-846945B8F9D6}" destId="{BDCDB5AE-DC03-4DBC-9129-1672CE803B38}" srcOrd="3" destOrd="0" presId="urn:microsoft.com/office/officeart/2005/8/layout/vList2"/>
    <dgm:cxn modelId="{AB0FAC5D-7D61-42F5-BA39-26DD1E22F0EF}" type="presParOf" srcId="{B3A32829-E095-44F1-A893-846945B8F9D6}" destId="{3FD81175-F8A3-440E-949F-4DA25C33B0A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B66DD2-9B43-46D7-B2F5-3F4F9BC083F5}"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D546A253-7253-431A-9A55-2F2B6781CD32}">
      <dgm:prSet/>
      <dgm:spPr/>
      <dgm:t>
        <a:bodyPr/>
        <a:lstStyle/>
        <a:p>
          <a:pPr>
            <a:buFont typeface="Symbol" panose="05050102010706020507" pitchFamily="18" charset="2"/>
            <a:buChar char=""/>
          </a:pPr>
          <a:r>
            <a:rPr lang="en-US" i="1" dirty="0"/>
            <a:t>To feel good: </a:t>
          </a:r>
          <a:r>
            <a:rPr lang="en-US" dirty="0"/>
            <a:t>to have novel feelings, sensations, and experiences and to share them. </a:t>
          </a:r>
        </a:p>
      </dgm:t>
    </dgm:pt>
    <dgm:pt modelId="{A6A38518-C447-467C-AABC-CA14F14C1EF1}" type="parTrans" cxnId="{F552CD86-8EC4-4B47-867A-CD58529174EB}">
      <dgm:prSet/>
      <dgm:spPr/>
      <dgm:t>
        <a:bodyPr/>
        <a:lstStyle/>
        <a:p>
          <a:endParaRPr lang="en-US"/>
        </a:p>
      </dgm:t>
    </dgm:pt>
    <dgm:pt modelId="{C8432652-F303-4BC6-983F-86D8DDD209FA}" type="sibTrans" cxnId="{F552CD86-8EC4-4B47-867A-CD58529174EB}">
      <dgm:prSet/>
      <dgm:spPr/>
      <dgm:t>
        <a:bodyPr/>
        <a:lstStyle/>
        <a:p>
          <a:endParaRPr lang="en-US"/>
        </a:p>
      </dgm:t>
    </dgm:pt>
    <dgm:pt modelId="{E359D393-255D-46DA-A04C-8DDD150C2029}">
      <dgm:prSet/>
      <dgm:spPr/>
      <dgm:t>
        <a:bodyPr/>
        <a:lstStyle/>
        <a:p>
          <a:pPr>
            <a:buFont typeface="Symbol" panose="05050102010706020507" pitchFamily="18" charset="2"/>
            <a:buChar char=""/>
          </a:pPr>
          <a:r>
            <a:rPr lang="en-US" i="1"/>
            <a:t>To feel better: </a:t>
          </a:r>
          <a:r>
            <a:rPr lang="en-US"/>
            <a:t>to lessen pain, anxiety, worries, fears, depression, and hopelessness.</a:t>
          </a:r>
        </a:p>
      </dgm:t>
    </dgm:pt>
    <dgm:pt modelId="{42AE34B7-6AC0-4C4A-BFBE-4389C841C5B4}" type="parTrans" cxnId="{76936A32-7B91-4833-9C9A-35D1640C64D0}">
      <dgm:prSet/>
      <dgm:spPr/>
      <dgm:t>
        <a:bodyPr/>
        <a:lstStyle/>
        <a:p>
          <a:endParaRPr lang="en-US"/>
        </a:p>
      </dgm:t>
    </dgm:pt>
    <dgm:pt modelId="{C169F42D-3509-4C1F-AE8B-B1A172F74E10}" type="sibTrans" cxnId="{76936A32-7B91-4833-9C9A-35D1640C64D0}">
      <dgm:prSet/>
      <dgm:spPr/>
      <dgm:t>
        <a:bodyPr/>
        <a:lstStyle/>
        <a:p>
          <a:endParaRPr lang="en-US"/>
        </a:p>
      </dgm:t>
    </dgm:pt>
    <dgm:pt modelId="{1F76C82A-331D-4519-989F-6D565794BDCC}" type="pres">
      <dgm:prSet presAssocID="{E8B66DD2-9B43-46D7-B2F5-3F4F9BC083F5}" presName="vert0" presStyleCnt="0">
        <dgm:presLayoutVars>
          <dgm:dir/>
          <dgm:animOne val="branch"/>
          <dgm:animLvl val="lvl"/>
        </dgm:presLayoutVars>
      </dgm:prSet>
      <dgm:spPr/>
    </dgm:pt>
    <dgm:pt modelId="{6A168653-6495-4EC5-93A2-665AB9830752}" type="pres">
      <dgm:prSet presAssocID="{D546A253-7253-431A-9A55-2F2B6781CD32}" presName="thickLine" presStyleLbl="alignNode1" presStyleIdx="0" presStyleCnt="2"/>
      <dgm:spPr/>
    </dgm:pt>
    <dgm:pt modelId="{886156CD-CF76-4744-BAD2-3A5EB092BDBA}" type="pres">
      <dgm:prSet presAssocID="{D546A253-7253-431A-9A55-2F2B6781CD32}" presName="horz1" presStyleCnt="0"/>
      <dgm:spPr/>
    </dgm:pt>
    <dgm:pt modelId="{54E5DCE3-C796-4ED4-8BDF-B929E76E6416}" type="pres">
      <dgm:prSet presAssocID="{D546A253-7253-431A-9A55-2F2B6781CD32}" presName="tx1" presStyleLbl="revTx" presStyleIdx="0" presStyleCnt="2"/>
      <dgm:spPr/>
    </dgm:pt>
    <dgm:pt modelId="{0AC8CC4A-E0A1-4805-BF52-2515E4C62B0F}" type="pres">
      <dgm:prSet presAssocID="{D546A253-7253-431A-9A55-2F2B6781CD32}" presName="vert1" presStyleCnt="0"/>
      <dgm:spPr/>
    </dgm:pt>
    <dgm:pt modelId="{0226FAEB-28E7-419E-85E8-1AC7AA1C52C5}" type="pres">
      <dgm:prSet presAssocID="{E359D393-255D-46DA-A04C-8DDD150C2029}" presName="thickLine" presStyleLbl="alignNode1" presStyleIdx="1" presStyleCnt="2"/>
      <dgm:spPr/>
    </dgm:pt>
    <dgm:pt modelId="{F6F42483-187C-4E09-9AF2-9FEE3EFD2F5B}" type="pres">
      <dgm:prSet presAssocID="{E359D393-255D-46DA-A04C-8DDD150C2029}" presName="horz1" presStyleCnt="0"/>
      <dgm:spPr/>
    </dgm:pt>
    <dgm:pt modelId="{F7C9BB78-69DE-4A96-AD7D-E6048DB8697B}" type="pres">
      <dgm:prSet presAssocID="{E359D393-255D-46DA-A04C-8DDD150C2029}" presName="tx1" presStyleLbl="revTx" presStyleIdx="1" presStyleCnt="2"/>
      <dgm:spPr/>
    </dgm:pt>
    <dgm:pt modelId="{0A88E191-B184-41A6-9C9E-8C71855FEDEB}" type="pres">
      <dgm:prSet presAssocID="{E359D393-255D-46DA-A04C-8DDD150C2029}" presName="vert1" presStyleCnt="0"/>
      <dgm:spPr/>
    </dgm:pt>
  </dgm:ptLst>
  <dgm:cxnLst>
    <dgm:cxn modelId="{76936A32-7B91-4833-9C9A-35D1640C64D0}" srcId="{E8B66DD2-9B43-46D7-B2F5-3F4F9BC083F5}" destId="{E359D393-255D-46DA-A04C-8DDD150C2029}" srcOrd="1" destOrd="0" parTransId="{42AE34B7-6AC0-4C4A-BFBE-4389C841C5B4}" sibTransId="{C169F42D-3509-4C1F-AE8B-B1A172F74E10}"/>
    <dgm:cxn modelId="{5FAF396D-6E86-4446-812B-2DCC38938E44}" type="presOf" srcId="{E359D393-255D-46DA-A04C-8DDD150C2029}" destId="{F7C9BB78-69DE-4A96-AD7D-E6048DB8697B}" srcOrd="0" destOrd="0" presId="urn:microsoft.com/office/officeart/2008/layout/LinedList"/>
    <dgm:cxn modelId="{F552CD86-8EC4-4B47-867A-CD58529174EB}" srcId="{E8B66DD2-9B43-46D7-B2F5-3F4F9BC083F5}" destId="{D546A253-7253-431A-9A55-2F2B6781CD32}" srcOrd="0" destOrd="0" parTransId="{A6A38518-C447-467C-AABC-CA14F14C1EF1}" sibTransId="{C8432652-F303-4BC6-983F-86D8DDD209FA}"/>
    <dgm:cxn modelId="{EB0DD9B2-BA5C-4FFD-914B-C74DED96BA89}" type="presOf" srcId="{D546A253-7253-431A-9A55-2F2B6781CD32}" destId="{54E5DCE3-C796-4ED4-8BDF-B929E76E6416}" srcOrd="0" destOrd="0" presId="urn:microsoft.com/office/officeart/2008/layout/LinedList"/>
    <dgm:cxn modelId="{C98485C5-3BB4-4EB2-B3AF-8492E52DD45F}" type="presOf" srcId="{E8B66DD2-9B43-46D7-B2F5-3F4F9BC083F5}" destId="{1F76C82A-331D-4519-989F-6D565794BDCC}" srcOrd="0" destOrd="0" presId="urn:microsoft.com/office/officeart/2008/layout/LinedList"/>
    <dgm:cxn modelId="{EEE4C6BF-0BC5-465D-85AF-0BFC3D7A6348}" type="presParOf" srcId="{1F76C82A-331D-4519-989F-6D565794BDCC}" destId="{6A168653-6495-4EC5-93A2-665AB9830752}" srcOrd="0" destOrd="0" presId="urn:microsoft.com/office/officeart/2008/layout/LinedList"/>
    <dgm:cxn modelId="{FC40DA6E-75F1-4100-A03D-D60E5211681B}" type="presParOf" srcId="{1F76C82A-331D-4519-989F-6D565794BDCC}" destId="{886156CD-CF76-4744-BAD2-3A5EB092BDBA}" srcOrd="1" destOrd="0" presId="urn:microsoft.com/office/officeart/2008/layout/LinedList"/>
    <dgm:cxn modelId="{8E81114D-F271-4FAD-B577-B7DA068751D4}" type="presParOf" srcId="{886156CD-CF76-4744-BAD2-3A5EB092BDBA}" destId="{54E5DCE3-C796-4ED4-8BDF-B929E76E6416}" srcOrd="0" destOrd="0" presId="urn:microsoft.com/office/officeart/2008/layout/LinedList"/>
    <dgm:cxn modelId="{3FCB3208-DE4E-4C3A-87BD-0C2F9927BC6E}" type="presParOf" srcId="{886156CD-CF76-4744-BAD2-3A5EB092BDBA}" destId="{0AC8CC4A-E0A1-4805-BF52-2515E4C62B0F}" srcOrd="1" destOrd="0" presId="urn:microsoft.com/office/officeart/2008/layout/LinedList"/>
    <dgm:cxn modelId="{6A4DE59D-94E4-4F95-85F3-1F01363A8C94}" type="presParOf" srcId="{1F76C82A-331D-4519-989F-6D565794BDCC}" destId="{0226FAEB-28E7-419E-85E8-1AC7AA1C52C5}" srcOrd="2" destOrd="0" presId="urn:microsoft.com/office/officeart/2008/layout/LinedList"/>
    <dgm:cxn modelId="{AFE5756D-F447-4A16-9461-ABD907FFF966}" type="presParOf" srcId="{1F76C82A-331D-4519-989F-6D565794BDCC}" destId="{F6F42483-187C-4E09-9AF2-9FEE3EFD2F5B}" srcOrd="3" destOrd="0" presId="urn:microsoft.com/office/officeart/2008/layout/LinedList"/>
    <dgm:cxn modelId="{93991E51-63F8-465D-B083-0973CB476FBC}" type="presParOf" srcId="{F6F42483-187C-4E09-9AF2-9FEE3EFD2F5B}" destId="{F7C9BB78-69DE-4A96-AD7D-E6048DB8697B}" srcOrd="0" destOrd="0" presId="urn:microsoft.com/office/officeart/2008/layout/LinedList"/>
    <dgm:cxn modelId="{A0805045-58CE-44A3-8EAB-A1C1F4001015}" type="presParOf" srcId="{F6F42483-187C-4E09-9AF2-9FEE3EFD2F5B}" destId="{0A88E191-B184-41A6-9C9E-8C71855FEDE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ED72A4-B0EF-4B5F-BBEE-45F064A30AE1}"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AAF706D9-812A-4B9D-97F1-1E0B2A489457}">
      <dgm:prSet/>
      <dgm:spPr/>
      <dgm:t>
        <a:bodyPr/>
        <a:lstStyle/>
        <a:p>
          <a:r>
            <a:rPr lang="en-US" b="1"/>
            <a:t>1. Reduce the stigma of addiction</a:t>
          </a:r>
          <a:endParaRPr lang="en-US"/>
        </a:p>
      </dgm:t>
    </dgm:pt>
    <dgm:pt modelId="{629D3094-EFB1-44A5-8FB7-19743A621906}" type="parTrans" cxnId="{ACE19DC1-4A54-4418-84C2-E828FB5B5D1B}">
      <dgm:prSet/>
      <dgm:spPr/>
      <dgm:t>
        <a:bodyPr/>
        <a:lstStyle/>
        <a:p>
          <a:endParaRPr lang="en-US"/>
        </a:p>
      </dgm:t>
    </dgm:pt>
    <dgm:pt modelId="{440E646A-A1B4-4D8A-9FF1-457B57EE0D9A}" type="sibTrans" cxnId="{ACE19DC1-4A54-4418-84C2-E828FB5B5D1B}">
      <dgm:prSet/>
      <dgm:spPr/>
      <dgm:t>
        <a:bodyPr/>
        <a:lstStyle/>
        <a:p>
          <a:endParaRPr lang="en-US"/>
        </a:p>
      </dgm:t>
    </dgm:pt>
    <dgm:pt modelId="{ED1153A9-B5C3-4C9F-A39B-FB259B4E0B23}">
      <dgm:prSet/>
      <dgm:spPr/>
      <dgm:t>
        <a:bodyPr/>
        <a:lstStyle/>
        <a:p>
          <a:r>
            <a:rPr lang="en-US"/>
            <a:t>Person-centered care and shared decision making are essential for delivery of substance use disorder treatments such as: </a:t>
          </a:r>
        </a:p>
      </dgm:t>
    </dgm:pt>
    <dgm:pt modelId="{1BD83796-0FB7-47E3-8B85-F8A1AD90B599}" type="parTrans" cxnId="{49CE1D69-0BDA-48D5-9D03-D068AC94A307}">
      <dgm:prSet/>
      <dgm:spPr/>
      <dgm:t>
        <a:bodyPr/>
        <a:lstStyle/>
        <a:p>
          <a:endParaRPr lang="en-US"/>
        </a:p>
      </dgm:t>
    </dgm:pt>
    <dgm:pt modelId="{8D667824-3E1C-4945-9DA0-45EE5957D00B}" type="sibTrans" cxnId="{49CE1D69-0BDA-48D5-9D03-D068AC94A307}">
      <dgm:prSet/>
      <dgm:spPr/>
      <dgm:t>
        <a:bodyPr/>
        <a:lstStyle/>
        <a:p>
          <a:endParaRPr lang="en-US"/>
        </a:p>
      </dgm:t>
    </dgm:pt>
    <dgm:pt modelId="{198E8E77-8244-4750-8271-A1CEBFF0C298}">
      <dgm:prSet/>
      <dgm:spPr/>
      <dgm:t>
        <a:bodyPr/>
        <a:lstStyle/>
        <a:p>
          <a:r>
            <a:rPr lang="en-US"/>
            <a:t>Helping individuals better understand their medical conditions and the need to make treatment decisions</a:t>
          </a:r>
        </a:p>
      </dgm:t>
    </dgm:pt>
    <dgm:pt modelId="{CC5985A2-D33F-4D0A-BA83-12F77EFFF0B4}" type="parTrans" cxnId="{9209A6E4-5A24-4765-92FB-475FA16140F1}">
      <dgm:prSet/>
      <dgm:spPr/>
      <dgm:t>
        <a:bodyPr/>
        <a:lstStyle/>
        <a:p>
          <a:endParaRPr lang="en-US"/>
        </a:p>
      </dgm:t>
    </dgm:pt>
    <dgm:pt modelId="{EA1F5EE5-134A-422C-B794-51CBC4A0D691}" type="sibTrans" cxnId="{9209A6E4-5A24-4765-92FB-475FA16140F1}">
      <dgm:prSet/>
      <dgm:spPr/>
      <dgm:t>
        <a:bodyPr/>
        <a:lstStyle/>
        <a:p>
          <a:endParaRPr lang="en-US"/>
        </a:p>
      </dgm:t>
    </dgm:pt>
    <dgm:pt modelId="{39A97325-878F-40C4-AE4A-F57297EA453E}">
      <dgm:prSet/>
      <dgm:spPr/>
      <dgm:t>
        <a:bodyPr/>
        <a:lstStyle/>
        <a:p>
          <a:r>
            <a:rPr lang="en-US"/>
            <a:t>Providing information about the benefits and adverse effects of treatment options</a:t>
          </a:r>
        </a:p>
      </dgm:t>
    </dgm:pt>
    <dgm:pt modelId="{636140A2-C084-405F-AD29-FB0972957488}" type="parTrans" cxnId="{13F6BCCC-12C0-4F41-AB9C-7D7B8DC022FB}">
      <dgm:prSet/>
      <dgm:spPr/>
      <dgm:t>
        <a:bodyPr/>
        <a:lstStyle/>
        <a:p>
          <a:endParaRPr lang="en-US"/>
        </a:p>
      </dgm:t>
    </dgm:pt>
    <dgm:pt modelId="{E9C04DF9-22B8-47DD-9421-B8CA2E732D6C}" type="sibTrans" cxnId="{13F6BCCC-12C0-4F41-AB9C-7D7B8DC022FB}">
      <dgm:prSet/>
      <dgm:spPr/>
      <dgm:t>
        <a:bodyPr/>
        <a:lstStyle/>
        <a:p>
          <a:endParaRPr lang="en-US"/>
        </a:p>
      </dgm:t>
    </dgm:pt>
    <dgm:pt modelId="{2CD65B9C-CB3F-4DD4-A061-42F0FD75F746}">
      <dgm:prSet/>
      <dgm:spPr/>
      <dgm:t>
        <a:bodyPr/>
        <a:lstStyle/>
        <a:p>
          <a:r>
            <a:rPr lang="en-US"/>
            <a:t>Supporting persons served while they clarify their values and preferences and make a decision, even if it is for no treatment</a:t>
          </a:r>
        </a:p>
      </dgm:t>
    </dgm:pt>
    <dgm:pt modelId="{4FCF05D9-FA66-49D8-A8FA-11B69996D488}" type="parTrans" cxnId="{43F55AAE-F77B-48EC-BFC4-40A29883B0FC}">
      <dgm:prSet/>
      <dgm:spPr/>
      <dgm:t>
        <a:bodyPr/>
        <a:lstStyle/>
        <a:p>
          <a:endParaRPr lang="en-US"/>
        </a:p>
      </dgm:t>
    </dgm:pt>
    <dgm:pt modelId="{C864D401-FB08-4050-AFA2-29D4BD9D05F6}" type="sibTrans" cxnId="{43F55AAE-F77B-48EC-BFC4-40A29883B0FC}">
      <dgm:prSet/>
      <dgm:spPr/>
      <dgm:t>
        <a:bodyPr/>
        <a:lstStyle/>
        <a:p>
          <a:endParaRPr lang="en-US"/>
        </a:p>
      </dgm:t>
    </dgm:pt>
    <dgm:pt modelId="{9F6C343D-E547-4C6B-89A3-E09AA56F9B87}">
      <dgm:prSet/>
      <dgm:spPr/>
      <dgm:t>
        <a:bodyPr/>
        <a:lstStyle/>
        <a:p>
          <a:r>
            <a:rPr lang="en-US"/>
            <a:t>Providing support while persons served implement their decisions</a:t>
          </a:r>
        </a:p>
      </dgm:t>
    </dgm:pt>
    <dgm:pt modelId="{6818FD8A-D67C-486A-B93F-054C0E409264}" type="parTrans" cxnId="{1365181F-7BE7-4745-9EB8-7A74AD302D92}">
      <dgm:prSet/>
      <dgm:spPr/>
      <dgm:t>
        <a:bodyPr/>
        <a:lstStyle/>
        <a:p>
          <a:endParaRPr lang="en-US"/>
        </a:p>
      </dgm:t>
    </dgm:pt>
    <dgm:pt modelId="{8D84FEDB-B70A-4FE8-968A-7428C1372D0D}" type="sibTrans" cxnId="{1365181F-7BE7-4745-9EB8-7A74AD302D92}">
      <dgm:prSet/>
      <dgm:spPr/>
      <dgm:t>
        <a:bodyPr/>
        <a:lstStyle/>
        <a:p>
          <a:endParaRPr lang="en-US"/>
        </a:p>
      </dgm:t>
    </dgm:pt>
    <dgm:pt modelId="{EAF10E0E-72BD-4604-9E88-EBF23367B46E}">
      <dgm:prSet/>
      <dgm:spPr/>
      <dgm:t>
        <a:bodyPr/>
        <a:lstStyle/>
        <a:p>
          <a:r>
            <a:rPr lang="en-US"/>
            <a:t>Engaging persons served in such a way as to enhance and facilitate future interaction</a:t>
          </a:r>
        </a:p>
      </dgm:t>
    </dgm:pt>
    <dgm:pt modelId="{DFB39858-9890-457E-BA22-85920CFA44B9}" type="parTrans" cxnId="{D920D16E-0E22-49B3-BD22-0B40AC38BD62}">
      <dgm:prSet/>
      <dgm:spPr/>
      <dgm:t>
        <a:bodyPr/>
        <a:lstStyle/>
        <a:p>
          <a:endParaRPr lang="en-US"/>
        </a:p>
      </dgm:t>
    </dgm:pt>
    <dgm:pt modelId="{FEC70D9C-58BB-47E3-A295-5AC76ED31B23}" type="sibTrans" cxnId="{D920D16E-0E22-49B3-BD22-0B40AC38BD62}">
      <dgm:prSet/>
      <dgm:spPr/>
      <dgm:t>
        <a:bodyPr/>
        <a:lstStyle/>
        <a:p>
          <a:endParaRPr lang="en-US"/>
        </a:p>
      </dgm:t>
    </dgm:pt>
    <dgm:pt modelId="{D3B2E725-5764-403B-A17D-7A1DC3A723BD}" type="pres">
      <dgm:prSet presAssocID="{F7ED72A4-B0EF-4B5F-BBEE-45F064A30AE1}" presName="linear" presStyleCnt="0">
        <dgm:presLayoutVars>
          <dgm:animLvl val="lvl"/>
          <dgm:resizeHandles val="exact"/>
        </dgm:presLayoutVars>
      </dgm:prSet>
      <dgm:spPr/>
    </dgm:pt>
    <dgm:pt modelId="{934CCAAC-2143-435C-947C-A2A2C197B9A3}" type="pres">
      <dgm:prSet presAssocID="{AAF706D9-812A-4B9D-97F1-1E0B2A489457}" presName="parentText" presStyleLbl="node1" presStyleIdx="0" presStyleCnt="1">
        <dgm:presLayoutVars>
          <dgm:chMax val="0"/>
          <dgm:bulletEnabled val="1"/>
        </dgm:presLayoutVars>
      </dgm:prSet>
      <dgm:spPr/>
    </dgm:pt>
    <dgm:pt modelId="{07D8A2B8-695D-4AFA-896E-C0963E2A3401}" type="pres">
      <dgm:prSet presAssocID="{AAF706D9-812A-4B9D-97F1-1E0B2A489457}" presName="childText" presStyleLbl="revTx" presStyleIdx="0" presStyleCnt="1">
        <dgm:presLayoutVars>
          <dgm:bulletEnabled val="1"/>
        </dgm:presLayoutVars>
      </dgm:prSet>
      <dgm:spPr/>
    </dgm:pt>
  </dgm:ptLst>
  <dgm:cxnLst>
    <dgm:cxn modelId="{10F23B16-665F-4701-A583-169466EA35F8}" type="presOf" srcId="{39A97325-878F-40C4-AE4A-F57297EA453E}" destId="{07D8A2B8-695D-4AFA-896E-C0963E2A3401}" srcOrd="0" destOrd="2" presId="urn:microsoft.com/office/officeart/2005/8/layout/vList2"/>
    <dgm:cxn modelId="{1365181F-7BE7-4745-9EB8-7A74AD302D92}" srcId="{ED1153A9-B5C3-4C9F-A39B-FB259B4E0B23}" destId="{9F6C343D-E547-4C6B-89A3-E09AA56F9B87}" srcOrd="3" destOrd="0" parTransId="{6818FD8A-D67C-486A-B93F-054C0E409264}" sibTransId="{8D84FEDB-B70A-4FE8-968A-7428C1372D0D}"/>
    <dgm:cxn modelId="{1AE27720-51F1-4F38-B2FA-485BDCBF1897}" type="presOf" srcId="{198E8E77-8244-4750-8271-A1CEBFF0C298}" destId="{07D8A2B8-695D-4AFA-896E-C0963E2A3401}" srcOrd="0" destOrd="1" presId="urn:microsoft.com/office/officeart/2005/8/layout/vList2"/>
    <dgm:cxn modelId="{C94F932A-5B28-42D4-BAEE-7A0B0DCFC36C}" type="presOf" srcId="{9F6C343D-E547-4C6B-89A3-E09AA56F9B87}" destId="{07D8A2B8-695D-4AFA-896E-C0963E2A3401}" srcOrd="0" destOrd="4" presId="urn:microsoft.com/office/officeart/2005/8/layout/vList2"/>
    <dgm:cxn modelId="{2204E530-EDC4-4F39-934A-915A49412755}" type="presOf" srcId="{F7ED72A4-B0EF-4B5F-BBEE-45F064A30AE1}" destId="{D3B2E725-5764-403B-A17D-7A1DC3A723BD}" srcOrd="0" destOrd="0" presId="urn:microsoft.com/office/officeart/2005/8/layout/vList2"/>
    <dgm:cxn modelId="{49CE1D69-0BDA-48D5-9D03-D068AC94A307}" srcId="{AAF706D9-812A-4B9D-97F1-1E0B2A489457}" destId="{ED1153A9-B5C3-4C9F-A39B-FB259B4E0B23}" srcOrd="0" destOrd="0" parTransId="{1BD83796-0FB7-47E3-8B85-F8A1AD90B599}" sibTransId="{8D667824-3E1C-4945-9DA0-45EE5957D00B}"/>
    <dgm:cxn modelId="{D920D16E-0E22-49B3-BD22-0B40AC38BD62}" srcId="{ED1153A9-B5C3-4C9F-A39B-FB259B4E0B23}" destId="{EAF10E0E-72BD-4604-9E88-EBF23367B46E}" srcOrd="4" destOrd="0" parTransId="{DFB39858-9890-457E-BA22-85920CFA44B9}" sibTransId="{FEC70D9C-58BB-47E3-A295-5AC76ED31B23}"/>
    <dgm:cxn modelId="{774F907A-5F9E-4205-8E07-1D427D2F02DB}" type="presOf" srcId="{AAF706D9-812A-4B9D-97F1-1E0B2A489457}" destId="{934CCAAC-2143-435C-947C-A2A2C197B9A3}" srcOrd="0" destOrd="0" presId="urn:microsoft.com/office/officeart/2005/8/layout/vList2"/>
    <dgm:cxn modelId="{D3F4CD9B-C062-469C-96D9-552703D6F0E2}" type="presOf" srcId="{ED1153A9-B5C3-4C9F-A39B-FB259B4E0B23}" destId="{07D8A2B8-695D-4AFA-896E-C0963E2A3401}" srcOrd="0" destOrd="0" presId="urn:microsoft.com/office/officeart/2005/8/layout/vList2"/>
    <dgm:cxn modelId="{272EF0A0-0244-44D1-A8FA-58A3192D0345}" type="presOf" srcId="{2CD65B9C-CB3F-4DD4-A061-42F0FD75F746}" destId="{07D8A2B8-695D-4AFA-896E-C0963E2A3401}" srcOrd="0" destOrd="3" presId="urn:microsoft.com/office/officeart/2005/8/layout/vList2"/>
    <dgm:cxn modelId="{43F55AAE-F77B-48EC-BFC4-40A29883B0FC}" srcId="{ED1153A9-B5C3-4C9F-A39B-FB259B4E0B23}" destId="{2CD65B9C-CB3F-4DD4-A061-42F0FD75F746}" srcOrd="2" destOrd="0" parTransId="{4FCF05D9-FA66-49D8-A8FA-11B69996D488}" sibTransId="{C864D401-FB08-4050-AFA2-29D4BD9D05F6}"/>
    <dgm:cxn modelId="{ACE19DC1-4A54-4418-84C2-E828FB5B5D1B}" srcId="{F7ED72A4-B0EF-4B5F-BBEE-45F064A30AE1}" destId="{AAF706D9-812A-4B9D-97F1-1E0B2A489457}" srcOrd="0" destOrd="0" parTransId="{629D3094-EFB1-44A5-8FB7-19743A621906}" sibTransId="{440E646A-A1B4-4D8A-9FF1-457B57EE0D9A}"/>
    <dgm:cxn modelId="{13F6BCCC-12C0-4F41-AB9C-7D7B8DC022FB}" srcId="{ED1153A9-B5C3-4C9F-A39B-FB259B4E0B23}" destId="{39A97325-878F-40C4-AE4A-F57297EA453E}" srcOrd="1" destOrd="0" parTransId="{636140A2-C084-405F-AD29-FB0972957488}" sibTransId="{E9C04DF9-22B8-47DD-9421-B8CA2E732D6C}"/>
    <dgm:cxn modelId="{E824E7DA-E19C-452A-8D4B-517393829A16}" type="presOf" srcId="{EAF10E0E-72BD-4604-9E88-EBF23367B46E}" destId="{07D8A2B8-695D-4AFA-896E-C0963E2A3401}" srcOrd="0" destOrd="5" presId="urn:microsoft.com/office/officeart/2005/8/layout/vList2"/>
    <dgm:cxn modelId="{9209A6E4-5A24-4765-92FB-475FA16140F1}" srcId="{ED1153A9-B5C3-4C9F-A39B-FB259B4E0B23}" destId="{198E8E77-8244-4750-8271-A1CEBFF0C298}" srcOrd="0" destOrd="0" parTransId="{CC5985A2-D33F-4D0A-BA83-12F77EFFF0B4}" sibTransId="{EA1F5EE5-134A-422C-B794-51CBC4A0D691}"/>
    <dgm:cxn modelId="{D7EBFE3D-62AD-4906-899B-56D228BE01E4}" type="presParOf" srcId="{D3B2E725-5764-403B-A17D-7A1DC3A723BD}" destId="{934CCAAC-2143-435C-947C-A2A2C197B9A3}" srcOrd="0" destOrd="0" presId="urn:microsoft.com/office/officeart/2005/8/layout/vList2"/>
    <dgm:cxn modelId="{79793F3D-AF42-4B78-8FB9-AB40325C5BF7}" type="presParOf" srcId="{D3B2E725-5764-403B-A17D-7A1DC3A723BD}" destId="{07D8A2B8-695D-4AFA-896E-C0963E2A3401}"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ED72A4-B0EF-4B5F-BBEE-45F064A30AE1}"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AAF706D9-812A-4B9D-97F1-1E0B2A489457}">
      <dgm:prSet/>
      <dgm:spPr/>
      <dgm:t>
        <a:bodyPr/>
        <a:lstStyle/>
        <a:p>
          <a:r>
            <a:rPr lang="en-US" b="1" dirty="0"/>
            <a:t>2. </a:t>
          </a:r>
          <a:r>
            <a:rPr lang="en-US" u="none" dirty="0">
              <a:effectLst/>
              <a:latin typeface="Calibri" panose="020F0502020204030204" pitchFamily="34" charset="0"/>
              <a:ea typeface="Times New Roman" panose="02020603050405020304" pitchFamily="18" charset="0"/>
              <a:cs typeface="Calibri" panose="020F0502020204030204" pitchFamily="34" charset="0"/>
            </a:rPr>
            <a:t>Apply the Screening-Brief Intervention-Referral-Treatment (SBIRT) approach – </a:t>
          </a:r>
          <a:r>
            <a:rPr lang="en-US" u="none">
              <a:effectLst/>
              <a:latin typeface="Calibri" panose="020F0502020204030204" pitchFamily="34" charset="0"/>
              <a:ea typeface="Times New Roman" panose="02020603050405020304" pitchFamily="18" charset="0"/>
              <a:cs typeface="Calibri" panose="020F0502020204030204" pitchFamily="34" charset="0"/>
            </a:rPr>
            <a:t>required in ACCS</a:t>
          </a:r>
          <a:endParaRPr lang="en-US" u="none" dirty="0"/>
        </a:p>
      </dgm:t>
    </dgm:pt>
    <dgm:pt modelId="{629D3094-EFB1-44A5-8FB7-19743A621906}" type="parTrans" cxnId="{ACE19DC1-4A54-4418-84C2-E828FB5B5D1B}">
      <dgm:prSet/>
      <dgm:spPr/>
      <dgm:t>
        <a:bodyPr/>
        <a:lstStyle/>
        <a:p>
          <a:endParaRPr lang="en-US"/>
        </a:p>
      </dgm:t>
    </dgm:pt>
    <dgm:pt modelId="{440E646A-A1B4-4D8A-9FF1-457B57EE0D9A}" type="sibTrans" cxnId="{ACE19DC1-4A54-4418-84C2-E828FB5B5D1B}">
      <dgm:prSet/>
      <dgm:spPr/>
      <dgm:t>
        <a:bodyPr/>
        <a:lstStyle/>
        <a:p>
          <a:endParaRPr lang="en-US"/>
        </a:p>
      </dgm:t>
    </dgm:pt>
    <dgm:pt modelId="{EAF10E0E-72BD-4604-9E88-EBF23367B46E}">
      <dgm:prSet/>
      <dgm:spPr/>
      <dgm:t>
        <a:bodyPr/>
        <a:lstStyle/>
        <a:p>
          <a:pPr>
            <a:buFont typeface="Arial" panose="020B0604020202020204" pitchFamily="34" charset="0"/>
            <a:buChar char="•"/>
          </a:pPr>
          <a:r>
            <a:rPr lang="en-US" b="1" u="none" dirty="0">
              <a:effectLst/>
              <a:latin typeface="Calibri" panose="020F0502020204030204" pitchFamily="34" charset="0"/>
              <a:ea typeface="Times New Roman" panose="02020603050405020304" pitchFamily="18" charset="0"/>
              <a:cs typeface="Calibri" panose="020F0502020204030204" pitchFamily="34" charset="0"/>
            </a:rPr>
            <a:t>Screening: </a:t>
          </a:r>
          <a:r>
            <a:rPr lang="en-US" u="none" dirty="0">
              <a:effectLst/>
              <a:latin typeface="Calibri" panose="020F0502020204030204" pitchFamily="34" charset="0"/>
              <a:ea typeface="Times New Roman" panose="02020603050405020304" pitchFamily="18" charset="0"/>
              <a:cs typeface="Calibri" panose="020F0502020204030204" pitchFamily="34" charset="0"/>
            </a:rPr>
            <a:t>Begin by developing an impression of the nature and extent of one’s use. </a:t>
          </a:r>
          <a:endParaRPr lang="en-US" u="none" dirty="0"/>
        </a:p>
      </dgm:t>
    </dgm:pt>
    <dgm:pt modelId="{DFB39858-9890-457E-BA22-85920CFA44B9}" type="parTrans" cxnId="{D920D16E-0E22-49B3-BD22-0B40AC38BD62}">
      <dgm:prSet/>
      <dgm:spPr/>
      <dgm:t>
        <a:bodyPr/>
        <a:lstStyle/>
        <a:p>
          <a:endParaRPr lang="en-US"/>
        </a:p>
      </dgm:t>
    </dgm:pt>
    <dgm:pt modelId="{FEC70D9C-58BB-47E3-A295-5AC76ED31B23}" type="sibTrans" cxnId="{D920D16E-0E22-49B3-BD22-0B40AC38BD62}">
      <dgm:prSet/>
      <dgm:spPr/>
      <dgm:t>
        <a:bodyPr/>
        <a:lstStyle/>
        <a:p>
          <a:endParaRPr lang="en-US"/>
        </a:p>
      </dgm:t>
    </dgm:pt>
    <dgm:pt modelId="{183E5057-FC29-4F95-9A48-23F68998EA42}">
      <dgm:prSet/>
      <dgm:spPr/>
      <dgm:t>
        <a:bodyPr/>
        <a:lstStyle/>
        <a:p>
          <a:r>
            <a:rPr lang="en-US" b="1"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Referral and Treatment: </a:t>
          </a:r>
          <a:r>
            <a:rPr lang="en-US"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person served is assessed as having an SUD in a nonemergency situation, then the treatment plan should contain goals that are specific to reducing SUD</a:t>
          </a:r>
          <a:endParaRPr lang="en-US" u="none" dirty="0">
            <a:effectLst/>
            <a:latin typeface="Calibri" panose="020F0502020204030204" pitchFamily="34" charset="0"/>
            <a:ea typeface="Calibri" panose="020F0502020204030204" pitchFamily="34" charset="0"/>
            <a:cs typeface="Arial" panose="020B0604020202020204" pitchFamily="34" charset="0"/>
          </a:endParaRPr>
        </a:p>
      </dgm:t>
    </dgm:pt>
    <dgm:pt modelId="{1E286489-FC4D-453A-9E1D-C2E625490F00}" type="parTrans" cxnId="{CB01D2E3-C470-4340-A554-59E743A8041E}">
      <dgm:prSet/>
      <dgm:spPr/>
      <dgm:t>
        <a:bodyPr/>
        <a:lstStyle/>
        <a:p>
          <a:endParaRPr lang="en-US"/>
        </a:p>
      </dgm:t>
    </dgm:pt>
    <dgm:pt modelId="{4D340252-A215-4E7B-9F0B-597665852618}" type="sibTrans" cxnId="{CB01D2E3-C470-4340-A554-59E743A8041E}">
      <dgm:prSet/>
      <dgm:spPr/>
      <dgm:t>
        <a:bodyPr/>
        <a:lstStyle/>
        <a:p>
          <a:endParaRPr lang="en-US"/>
        </a:p>
      </dgm:t>
    </dgm:pt>
    <dgm:pt modelId="{D72E60C1-D8EC-4855-BF3B-4A04062CC3EC}">
      <dgm:prSet/>
      <dgm:spPr/>
      <dgm:t>
        <a:bodyPr/>
        <a:lstStyle/>
        <a:p>
          <a:pPr>
            <a:buFont typeface="Arial" panose="020B0604020202020204" pitchFamily="34" charset="0"/>
            <a:buChar char="•"/>
          </a:pPr>
          <a:r>
            <a:rPr lang="en-US" b="1" u="none" dirty="0">
              <a:effectLst/>
              <a:latin typeface="Calibri" panose="020F0502020204030204" pitchFamily="34" charset="0"/>
              <a:ea typeface="Times New Roman" panose="02020603050405020304" pitchFamily="18" charset="0"/>
              <a:cs typeface="Calibri" panose="020F0502020204030204" pitchFamily="34" charset="0"/>
            </a:rPr>
            <a:t>Brief Intervention:</a:t>
          </a:r>
          <a:r>
            <a:rPr lang="en-US" b="1"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person served is screened-in as having an SUD; a brief intervention can ensue. </a:t>
          </a:r>
          <a:endParaRPr lang="en-US" u="none" dirty="0"/>
        </a:p>
      </dgm:t>
    </dgm:pt>
    <dgm:pt modelId="{D171B07C-285D-482C-BB52-972942315993}" type="parTrans" cxnId="{18734179-2CBC-4E63-A002-61FD13677858}">
      <dgm:prSet/>
      <dgm:spPr/>
      <dgm:t>
        <a:bodyPr/>
        <a:lstStyle/>
        <a:p>
          <a:endParaRPr lang="en-US"/>
        </a:p>
      </dgm:t>
    </dgm:pt>
    <dgm:pt modelId="{E410173C-EF8A-46E1-A5C4-496CA4EDA575}" type="sibTrans" cxnId="{18734179-2CBC-4E63-A002-61FD13677858}">
      <dgm:prSet/>
      <dgm:spPr/>
      <dgm:t>
        <a:bodyPr/>
        <a:lstStyle/>
        <a:p>
          <a:endParaRPr lang="en-US"/>
        </a:p>
      </dgm:t>
    </dgm:pt>
    <dgm:pt modelId="{EA54FA7F-CECB-43C7-8BD9-8AC2904E9C33}">
      <dgm:prSet/>
      <dgm:spPr/>
      <dgm:t>
        <a:bodyPr/>
        <a:lstStyle/>
        <a:p>
          <a:pPr>
            <a:buFont typeface="Arial" panose="020B0604020202020204" pitchFamily="34" charset="0"/>
            <a:buChar char="•"/>
          </a:pPr>
          <a:r>
            <a:rPr lang="en-US" u="non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Brief intervention focuses on increasing insight and awareness regarding substance use and motivation toward behavioral change. </a:t>
          </a:r>
          <a:endParaRPr lang="en-US" u="none" dirty="0"/>
        </a:p>
      </dgm:t>
    </dgm:pt>
    <dgm:pt modelId="{B2181CFC-2998-4251-97D1-63B365EC9645}" type="parTrans" cxnId="{4EF9D447-845D-4C79-8C66-EF1F208115E0}">
      <dgm:prSet/>
      <dgm:spPr/>
      <dgm:t>
        <a:bodyPr/>
        <a:lstStyle/>
        <a:p>
          <a:endParaRPr lang="en-US"/>
        </a:p>
      </dgm:t>
    </dgm:pt>
    <dgm:pt modelId="{F541239F-057B-40AF-9BF1-4EDACBE3857D}" type="sibTrans" cxnId="{4EF9D447-845D-4C79-8C66-EF1F208115E0}">
      <dgm:prSet/>
      <dgm:spPr/>
      <dgm:t>
        <a:bodyPr/>
        <a:lstStyle/>
        <a:p>
          <a:endParaRPr lang="en-US"/>
        </a:p>
      </dgm:t>
    </dgm:pt>
    <dgm:pt modelId="{D3B2E725-5764-403B-A17D-7A1DC3A723BD}" type="pres">
      <dgm:prSet presAssocID="{F7ED72A4-B0EF-4B5F-BBEE-45F064A30AE1}" presName="linear" presStyleCnt="0">
        <dgm:presLayoutVars>
          <dgm:animLvl val="lvl"/>
          <dgm:resizeHandles val="exact"/>
        </dgm:presLayoutVars>
      </dgm:prSet>
      <dgm:spPr/>
    </dgm:pt>
    <dgm:pt modelId="{934CCAAC-2143-435C-947C-A2A2C197B9A3}" type="pres">
      <dgm:prSet presAssocID="{AAF706D9-812A-4B9D-97F1-1E0B2A489457}" presName="parentText" presStyleLbl="node1" presStyleIdx="0" presStyleCnt="1">
        <dgm:presLayoutVars>
          <dgm:chMax val="0"/>
          <dgm:bulletEnabled val="1"/>
        </dgm:presLayoutVars>
      </dgm:prSet>
      <dgm:spPr/>
    </dgm:pt>
    <dgm:pt modelId="{07D8A2B8-695D-4AFA-896E-C0963E2A3401}" type="pres">
      <dgm:prSet presAssocID="{AAF706D9-812A-4B9D-97F1-1E0B2A489457}" presName="childText" presStyleLbl="revTx" presStyleIdx="0" presStyleCnt="1">
        <dgm:presLayoutVars>
          <dgm:bulletEnabled val="1"/>
        </dgm:presLayoutVars>
      </dgm:prSet>
      <dgm:spPr/>
    </dgm:pt>
  </dgm:ptLst>
  <dgm:cxnLst>
    <dgm:cxn modelId="{5B270119-0D97-4368-8861-A8B6808B6F78}" type="presOf" srcId="{183E5057-FC29-4F95-9A48-23F68998EA42}" destId="{07D8A2B8-695D-4AFA-896E-C0963E2A3401}" srcOrd="0" destOrd="3" presId="urn:microsoft.com/office/officeart/2005/8/layout/vList2"/>
    <dgm:cxn modelId="{2204E530-EDC4-4F39-934A-915A49412755}" type="presOf" srcId="{F7ED72A4-B0EF-4B5F-BBEE-45F064A30AE1}" destId="{D3B2E725-5764-403B-A17D-7A1DC3A723BD}" srcOrd="0" destOrd="0" presId="urn:microsoft.com/office/officeart/2005/8/layout/vList2"/>
    <dgm:cxn modelId="{4EF9D447-845D-4C79-8C66-EF1F208115E0}" srcId="{D72E60C1-D8EC-4855-BF3B-4A04062CC3EC}" destId="{EA54FA7F-CECB-43C7-8BD9-8AC2904E9C33}" srcOrd="0" destOrd="0" parTransId="{B2181CFC-2998-4251-97D1-63B365EC9645}" sibTransId="{F541239F-057B-40AF-9BF1-4EDACBE3857D}"/>
    <dgm:cxn modelId="{D920D16E-0E22-49B3-BD22-0B40AC38BD62}" srcId="{AAF706D9-812A-4B9D-97F1-1E0B2A489457}" destId="{EAF10E0E-72BD-4604-9E88-EBF23367B46E}" srcOrd="0" destOrd="0" parTransId="{DFB39858-9890-457E-BA22-85920CFA44B9}" sibTransId="{FEC70D9C-58BB-47E3-A295-5AC76ED31B23}"/>
    <dgm:cxn modelId="{650A7B54-78A5-4714-B637-F53317E08C38}" type="presOf" srcId="{EA54FA7F-CECB-43C7-8BD9-8AC2904E9C33}" destId="{07D8A2B8-695D-4AFA-896E-C0963E2A3401}" srcOrd="0" destOrd="2" presId="urn:microsoft.com/office/officeart/2005/8/layout/vList2"/>
    <dgm:cxn modelId="{18734179-2CBC-4E63-A002-61FD13677858}" srcId="{AAF706D9-812A-4B9D-97F1-1E0B2A489457}" destId="{D72E60C1-D8EC-4855-BF3B-4A04062CC3EC}" srcOrd="1" destOrd="0" parTransId="{D171B07C-285D-482C-BB52-972942315993}" sibTransId="{E410173C-EF8A-46E1-A5C4-496CA4EDA575}"/>
    <dgm:cxn modelId="{774F907A-5F9E-4205-8E07-1D427D2F02DB}" type="presOf" srcId="{AAF706D9-812A-4B9D-97F1-1E0B2A489457}" destId="{934CCAAC-2143-435C-947C-A2A2C197B9A3}" srcOrd="0" destOrd="0" presId="urn:microsoft.com/office/officeart/2005/8/layout/vList2"/>
    <dgm:cxn modelId="{ACE19DC1-4A54-4418-84C2-E828FB5B5D1B}" srcId="{F7ED72A4-B0EF-4B5F-BBEE-45F064A30AE1}" destId="{AAF706D9-812A-4B9D-97F1-1E0B2A489457}" srcOrd="0" destOrd="0" parTransId="{629D3094-EFB1-44A5-8FB7-19743A621906}" sibTransId="{440E646A-A1B4-4D8A-9FF1-457B57EE0D9A}"/>
    <dgm:cxn modelId="{E824E7DA-E19C-452A-8D4B-517393829A16}" type="presOf" srcId="{EAF10E0E-72BD-4604-9E88-EBF23367B46E}" destId="{07D8A2B8-695D-4AFA-896E-C0963E2A3401}" srcOrd="0" destOrd="0" presId="urn:microsoft.com/office/officeart/2005/8/layout/vList2"/>
    <dgm:cxn modelId="{CB01D2E3-C470-4340-A554-59E743A8041E}" srcId="{AAF706D9-812A-4B9D-97F1-1E0B2A489457}" destId="{183E5057-FC29-4F95-9A48-23F68998EA42}" srcOrd="2" destOrd="0" parTransId="{1E286489-FC4D-453A-9E1D-C2E625490F00}" sibTransId="{4D340252-A215-4E7B-9F0B-597665852618}"/>
    <dgm:cxn modelId="{6B407AFE-0239-43F3-BD80-8CFB4ED67388}" type="presOf" srcId="{D72E60C1-D8EC-4855-BF3B-4A04062CC3EC}" destId="{07D8A2B8-695D-4AFA-896E-C0963E2A3401}" srcOrd="0" destOrd="1" presId="urn:microsoft.com/office/officeart/2005/8/layout/vList2"/>
    <dgm:cxn modelId="{D7EBFE3D-62AD-4906-899B-56D228BE01E4}" type="presParOf" srcId="{D3B2E725-5764-403B-A17D-7A1DC3A723BD}" destId="{934CCAAC-2143-435C-947C-A2A2C197B9A3}" srcOrd="0" destOrd="0" presId="urn:microsoft.com/office/officeart/2005/8/layout/vList2"/>
    <dgm:cxn modelId="{79793F3D-AF42-4B78-8FB9-AB40325C5BF7}" type="presParOf" srcId="{D3B2E725-5764-403B-A17D-7A1DC3A723BD}" destId="{07D8A2B8-695D-4AFA-896E-C0963E2A3401}"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B895E-56D1-4BDF-A5AC-1D3958F34CAA}">
      <dsp:nvSpPr>
        <dsp:cNvPr id="0" name=""/>
        <dsp:cNvSpPr/>
      </dsp:nvSpPr>
      <dsp:spPr>
        <a:xfrm>
          <a:off x="0" y="548612"/>
          <a:ext cx="15555191" cy="18711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7256" tIns="687324" rIns="1207256" bIns="234696"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A maladaptive pattern of substance use leading to clinically significant impairment or distress.  </a:t>
          </a:r>
        </a:p>
      </dsp:txBody>
      <dsp:txXfrm>
        <a:off x="0" y="548612"/>
        <a:ext cx="15555191" cy="1871100"/>
      </dsp:txXfrm>
    </dsp:sp>
    <dsp:sp modelId="{6D0BADCA-0E38-4A7C-8B7E-33CB965BEEB1}">
      <dsp:nvSpPr>
        <dsp:cNvPr id="0" name=""/>
        <dsp:cNvSpPr/>
      </dsp:nvSpPr>
      <dsp:spPr>
        <a:xfrm>
          <a:off x="777759" y="61532"/>
          <a:ext cx="10888633" cy="974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564" tIns="0" rIns="411564" bIns="0" numCol="1" spcCol="1270" anchor="ctr" anchorCtr="0">
          <a:noAutofit/>
        </a:bodyPr>
        <a:lstStyle/>
        <a:p>
          <a:pPr marL="0" lvl="0" indent="0" algn="l" defTabSz="1466850">
            <a:lnSpc>
              <a:spcPct val="90000"/>
            </a:lnSpc>
            <a:spcBef>
              <a:spcPct val="0"/>
            </a:spcBef>
            <a:spcAft>
              <a:spcPct val="35000"/>
            </a:spcAft>
            <a:buNone/>
          </a:pPr>
          <a:r>
            <a:rPr lang="en-US" sz="3300" b="1" kern="1200" dirty="0"/>
            <a:t>Substance use disorder (SUD):</a:t>
          </a:r>
        </a:p>
      </dsp:txBody>
      <dsp:txXfrm>
        <a:off x="825314" y="109087"/>
        <a:ext cx="10793523" cy="879050"/>
      </dsp:txXfrm>
    </dsp:sp>
    <dsp:sp modelId="{B4BE16BE-9EB3-4720-8FA6-C0E8429435B6}">
      <dsp:nvSpPr>
        <dsp:cNvPr id="0" name=""/>
        <dsp:cNvSpPr/>
      </dsp:nvSpPr>
      <dsp:spPr>
        <a:xfrm>
          <a:off x="0" y="3084993"/>
          <a:ext cx="15555191" cy="18711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7256" tIns="687324" rIns="1207256" bIns="234696"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When someone continues to use substances or alcohol even when it causes problems, such as trouble with work, family, or their health. </a:t>
          </a:r>
        </a:p>
      </dsp:txBody>
      <dsp:txXfrm>
        <a:off x="0" y="3084993"/>
        <a:ext cx="15555191" cy="1871100"/>
      </dsp:txXfrm>
    </dsp:sp>
    <dsp:sp modelId="{BCD5B93A-63DF-4D33-A85A-9EACBEEACFFA}">
      <dsp:nvSpPr>
        <dsp:cNvPr id="0" name=""/>
        <dsp:cNvSpPr/>
      </dsp:nvSpPr>
      <dsp:spPr>
        <a:xfrm>
          <a:off x="777759" y="2597913"/>
          <a:ext cx="10888633" cy="9741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564" tIns="0" rIns="411564" bIns="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chemeClr val="tx1"/>
              </a:solidFill>
            </a:rPr>
            <a:t>Severe Substance Use or Substance Abuse:</a:t>
          </a:r>
        </a:p>
      </dsp:txBody>
      <dsp:txXfrm>
        <a:off x="825314" y="2645468"/>
        <a:ext cx="10793523" cy="879050"/>
      </dsp:txXfrm>
    </dsp:sp>
    <dsp:sp modelId="{61CAB4B9-5603-4649-AFC7-B5159D0A9744}">
      <dsp:nvSpPr>
        <dsp:cNvPr id="0" name=""/>
        <dsp:cNvSpPr/>
      </dsp:nvSpPr>
      <dsp:spPr>
        <a:xfrm>
          <a:off x="0" y="5621373"/>
          <a:ext cx="15555191" cy="233887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7256" tIns="687324" rIns="1207256" bIns="234696"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A treatable, chronic medical disease; that involves interactions between the brain, genetics, environment and individual life experiences; and results in compulsive behavior that continues despite harmful consequences</a:t>
          </a:r>
        </a:p>
      </dsp:txBody>
      <dsp:txXfrm>
        <a:off x="0" y="5621373"/>
        <a:ext cx="15555191" cy="2338875"/>
      </dsp:txXfrm>
    </dsp:sp>
    <dsp:sp modelId="{4E7752A6-86A4-482E-A6AF-0E381CFFBF06}">
      <dsp:nvSpPr>
        <dsp:cNvPr id="0" name=""/>
        <dsp:cNvSpPr/>
      </dsp:nvSpPr>
      <dsp:spPr>
        <a:xfrm>
          <a:off x="777759" y="5134293"/>
          <a:ext cx="10888633" cy="9741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564" tIns="0" rIns="411564" bIns="0" numCol="1" spcCol="1270" anchor="ctr" anchorCtr="0">
          <a:noAutofit/>
        </a:bodyPr>
        <a:lstStyle/>
        <a:p>
          <a:pPr marL="0" lvl="0" indent="0" algn="l" defTabSz="1466850">
            <a:lnSpc>
              <a:spcPct val="90000"/>
            </a:lnSpc>
            <a:spcBef>
              <a:spcPct val="0"/>
            </a:spcBef>
            <a:spcAft>
              <a:spcPct val="35000"/>
            </a:spcAft>
            <a:buNone/>
          </a:pPr>
          <a:r>
            <a:rPr lang="en-US" sz="3300" b="1" kern="1200" dirty="0">
              <a:solidFill>
                <a:schemeClr val="tx1"/>
              </a:solidFill>
            </a:rPr>
            <a:t>Addiction:</a:t>
          </a:r>
        </a:p>
      </dsp:txBody>
      <dsp:txXfrm>
        <a:off x="825314" y="5181848"/>
        <a:ext cx="10793523" cy="879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7B825-4BAC-4D0C-9E89-DC9665C2D5E4}">
      <dsp:nvSpPr>
        <dsp:cNvPr id="0" name=""/>
        <dsp:cNvSpPr/>
      </dsp:nvSpPr>
      <dsp:spPr>
        <a:xfrm>
          <a:off x="0" y="12395"/>
          <a:ext cx="11402026" cy="2237625"/>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Font typeface="Symbol" panose="05050102010706020507" pitchFamily="18" charset="2"/>
            <a:buNone/>
          </a:pPr>
          <a:r>
            <a:rPr lang="en-US" sz="4000" kern="1200"/>
            <a:t>Although substance abuse and addiction are distinct, they are often used synonymously.  </a:t>
          </a:r>
        </a:p>
      </dsp:txBody>
      <dsp:txXfrm>
        <a:off x="109232" y="121627"/>
        <a:ext cx="11183562" cy="2019161"/>
      </dsp:txXfrm>
    </dsp:sp>
    <dsp:sp modelId="{DB761567-A488-441A-83CE-5BDA911DA0D6}">
      <dsp:nvSpPr>
        <dsp:cNvPr id="0" name=""/>
        <dsp:cNvSpPr/>
      </dsp:nvSpPr>
      <dsp:spPr>
        <a:xfrm>
          <a:off x="0" y="2365220"/>
          <a:ext cx="11402026" cy="2237625"/>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Font typeface="Symbol" panose="05050102010706020507" pitchFamily="18" charset="2"/>
            <a:buNone/>
          </a:pPr>
          <a:r>
            <a:rPr lang="en-US" sz="4000" kern="1200" dirty="0"/>
            <a:t>Substance Use Disorders, abuse, and addictions are characterized by periods of recovery &amp; relapse. </a:t>
          </a:r>
        </a:p>
      </dsp:txBody>
      <dsp:txXfrm>
        <a:off x="109232" y="2474452"/>
        <a:ext cx="11183562" cy="2019161"/>
      </dsp:txXfrm>
    </dsp:sp>
    <dsp:sp modelId="{3FD81175-F8A3-440E-949F-4DA25C33B0A3}">
      <dsp:nvSpPr>
        <dsp:cNvPr id="0" name=""/>
        <dsp:cNvSpPr/>
      </dsp:nvSpPr>
      <dsp:spPr>
        <a:xfrm>
          <a:off x="0" y="4718046"/>
          <a:ext cx="11402026" cy="2237625"/>
        </a:xfrm>
        <a:prstGeom prst="roundRect">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Font typeface="Symbol" panose="05050102010706020507" pitchFamily="18" charset="2"/>
            <a:buNone/>
          </a:pPr>
          <a:r>
            <a:rPr lang="en-US" sz="4000" kern="1200"/>
            <a:t>Usually, behavior change and sometimes medication is needed to manage and treat/self-regulate the disorder. </a:t>
          </a:r>
        </a:p>
      </dsp:txBody>
      <dsp:txXfrm>
        <a:off x="109232" y="4827278"/>
        <a:ext cx="11183562" cy="20191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68653-6495-4EC5-93A2-665AB9830752}">
      <dsp:nvSpPr>
        <dsp:cNvPr id="0" name=""/>
        <dsp:cNvSpPr/>
      </dsp:nvSpPr>
      <dsp:spPr>
        <a:xfrm>
          <a:off x="0" y="0"/>
          <a:ext cx="79718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4E5DCE3-C796-4ED4-8BDF-B929E76E6416}">
      <dsp:nvSpPr>
        <dsp:cNvPr id="0" name=""/>
        <dsp:cNvSpPr/>
      </dsp:nvSpPr>
      <dsp:spPr>
        <a:xfrm>
          <a:off x="0" y="0"/>
          <a:ext cx="7971814" cy="253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Font typeface="Symbol" panose="05050102010706020507" pitchFamily="18" charset="2"/>
            <a:buNone/>
          </a:pPr>
          <a:r>
            <a:rPr lang="en-US" sz="4600" i="1" kern="1200" dirty="0"/>
            <a:t>To feel good: </a:t>
          </a:r>
          <a:r>
            <a:rPr lang="en-US" sz="4600" kern="1200" dirty="0"/>
            <a:t>to have novel feelings, sensations, and experiences and to share them. </a:t>
          </a:r>
        </a:p>
      </dsp:txBody>
      <dsp:txXfrm>
        <a:off x="0" y="0"/>
        <a:ext cx="7971814" cy="2531940"/>
      </dsp:txXfrm>
    </dsp:sp>
    <dsp:sp modelId="{0226FAEB-28E7-419E-85E8-1AC7AA1C52C5}">
      <dsp:nvSpPr>
        <dsp:cNvPr id="0" name=""/>
        <dsp:cNvSpPr/>
      </dsp:nvSpPr>
      <dsp:spPr>
        <a:xfrm>
          <a:off x="0" y="2531940"/>
          <a:ext cx="7971814" cy="0"/>
        </a:xfrm>
        <a:prstGeom prst="line">
          <a:avLst/>
        </a:prstGeom>
        <a:solidFill>
          <a:schemeClr val="accent5">
            <a:hueOff val="-9863395"/>
            <a:satOff val="-48617"/>
            <a:lumOff val="25294"/>
            <a:alphaOff val="0"/>
          </a:schemeClr>
        </a:solidFill>
        <a:ln w="12700" cap="flat" cmpd="sng" algn="ctr">
          <a:solidFill>
            <a:schemeClr val="accent5">
              <a:hueOff val="-9863395"/>
              <a:satOff val="-48617"/>
              <a:lumOff val="2529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7C9BB78-69DE-4A96-AD7D-E6048DB8697B}">
      <dsp:nvSpPr>
        <dsp:cNvPr id="0" name=""/>
        <dsp:cNvSpPr/>
      </dsp:nvSpPr>
      <dsp:spPr>
        <a:xfrm>
          <a:off x="0" y="2531940"/>
          <a:ext cx="7971814" cy="2531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Font typeface="Symbol" panose="05050102010706020507" pitchFamily="18" charset="2"/>
            <a:buNone/>
          </a:pPr>
          <a:r>
            <a:rPr lang="en-US" sz="4600" i="1" kern="1200"/>
            <a:t>To feel better: </a:t>
          </a:r>
          <a:r>
            <a:rPr lang="en-US" sz="4600" kern="1200"/>
            <a:t>to lessen pain, anxiety, worries, fears, depression, and hopelessness.</a:t>
          </a:r>
        </a:p>
      </dsp:txBody>
      <dsp:txXfrm>
        <a:off x="0" y="2531940"/>
        <a:ext cx="7971814" cy="25319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CCAAC-2143-435C-947C-A2A2C197B9A3}">
      <dsp:nvSpPr>
        <dsp:cNvPr id="0" name=""/>
        <dsp:cNvSpPr/>
      </dsp:nvSpPr>
      <dsp:spPr>
        <a:xfrm>
          <a:off x="0" y="79907"/>
          <a:ext cx="12344399" cy="91143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b="1" kern="1200"/>
            <a:t>1. Reduce the stigma of addiction</a:t>
          </a:r>
          <a:endParaRPr lang="en-US" sz="3800" kern="1200"/>
        </a:p>
      </dsp:txBody>
      <dsp:txXfrm>
        <a:off x="44492" y="124399"/>
        <a:ext cx="12255415" cy="822446"/>
      </dsp:txXfrm>
    </dsp:sp>
    <dsp:sp modelId="{07D8A2B8-695D-4AFA-896E-C0963E2A3401}">
      <dsp:nvSpPr>
        <dsp:cNvPr id="0" name=""/>
        <dsp:cNvSpPr/>
      </dsp:nvSpPr>
      <dsp:spPr>
        <a:xfrm>
          <a:off x="0" y="991337"/>
          <a:ext cx="12344399" cy="5191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935"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a:t>Person-centered care and shared decision making are essential for delivery of substance use disorder treatments such as: </a:t>
          </a:r>
        </a:p>
        <a:p>
          <a:pPr marL="571500" lvl="2" indent="-285750" algn="l" defTabSz="1333500">
            <a:lnSpc>
              <a:spcPct val="90000"/>
            </a:lnSpc>
            <a:spcBef>
              <a:spcPct val="0"/>
            </a:spcBef>
            <a:spcAft>
              <a:spcPct val="20000"/>
            </a:spcAft>
            <a:buChar char="•"/>
          </a:pPr>
          <a:r>
            <a:rPr lang="en-US" sz="3000" kern="1200"/>
            <a:t>Helping individuals better understand their medical conditions and the need to make treatment decisions</a:t>
          </a:r>
        </a:p>
        <a:p>
          <a:pPr marL="571500" lvl="2" indent="-285750" algn="l" defTabSz="1333500">
            <a:lnSpc>
              <a:spcPct val="90000"/>
            </a:lnSpc>
            <a:spcBef>
              <a:spcPct val="0"/>
            </a:spcBef>
            <a:spcAft>
              <a:spcPct val="20000"/>
            </a:spcAft>
            <a:buChar char="•"/>
          </a:pPr>
          <a:r>
            <a:rPr lang="en-US" sz="3000" kern="1200"/>
            <a:t>Providing information about the benefits and adverse effects of treatment options</a:t>
          </a:r>
        </a:p>
        <a:p>
          <a:pPr marL="571500" lvl="2" indent="-285750" algn="l" defTabSz="1333500">
            <a:lnSpc>
              <a:spcPct val="90000"/>
            </a:lnSpc>
            <a:spcBef>
              <a:spcPct val="0"/>
            </a:spcBef>
            <a:spcAft>
              <a:spcPct val="20000"/>
            </a:spcAft>
            <a:buChar char="•"/>
          </a:pPr>
          <a:r>
            <a:rPr lang="en-US" sz="3000" kern="1200"/>
            <a:t>Supporting persons served while they clarify their values and preferences and make a decision, even if it is for no treatment</a:t>
          </a:r>
        </a:p>
        <a:p>
          <a:pPr marL="571500" lvl="2" indent="-285750" algn="l" defTabSz="1333500">
            <a:lnSpc>
              <a:spcPct val="90000"/>
            </a:lnSpc>
            <a:spcBef>
              <a:spcPct val="0"/>
            </a:spcBef>
            <a:spcAft>
              <a:spcPct val="20000"/>
            </a:spcAft>
            <a:buChar char="•"/>
          </a:pPr>
          <a:r>
            <a:rPr lang="en-US" sz="3000" kern="1200"/>
            <a:t>Providing support while persons served implement their decisions</a:t>
          </a:r>
        </a:p>
        <a:p>
          <a:pPr marL="571500" lvl="2" indent="-285750" algn="l" defTabSz="1333500">
            <a:lnSpc>
              <a:spcPct val="90000"/>
            </a:lnSpc>
            <a:spcBef>
              <a:spcPct val="0"/>
            </a:spcBef>
            <a:spcAft>
              <a:spcPct val="20000"/>
            </a:spcAft>
            <a:buChar char="•"/>
          </a:pPr>
          <a:r>
            <a:rPr lang="en-US" sz="3000" kern="1200"/>
            <a:t>Engaging persons served in such a way as to enhance and facilitate future interaction</a:t>
          </a:r>
        </a:p>
      </dsp:txBody>
      <dsp:txXfrm>
        <a:off x="0" y="991337"/>
        <a:ext cx="12344399" cy="51915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CCAAC-2143-435C-947C-A2A2C197B9A3}">
      <dsp:nvSpPr>
        <dsp:cNvPr id="0" name=""/>
        <dsp:cNvSpPr/>
      </dsp:nvSpPr>
      <dsp:spPr>
        <a:xfrm>
          <a:off x="0" y="66857"/>
          <a:ext cx="12344399" cy="16309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dirty="0"/>
            <a:t>2. </a:t>
          </a:r>
          <a:r>
            <a:rPr lang="en-US" sz="4100" u="none" kern="1200" dirty="0">
              <a:effectLst/>
              <a:latin typeface="Calibri" panose="020F0502020204030204" pitchFamily="34" charset="0"/>
              <a:ea typeface="Times New Roman" panose="02020603050405020304" pitchFamily="18" charset="0"/>
              <a:cs typeface="Calibri" panose="020F0502020204030204" pitchFamily="34" charset="0"/>
            </a:rPr>
            <a:t>Apply the Screening-Brief Intervention-Referral-Treatment (SBIRT) approach – </a:t>
          </a:r>
          <a:r>
            <a:rPr lang="en-US" sz="4100" u="none" kern="1200">
              <a:effectLst/>
              <a:latin typeface="Calibri" panose="020F0502020204030204" pitchFamily="34" charset="0"/>
              <a:ea typeface="Times New Roman" panose="02020603050405020304" pitchFamily="18" charset="0"/>
              <a:cs typeface="Calibri" panose="020F0502020204030204" pitchFamily="34" charset="0"/>
            </a:rPr>
            <a:t>required in ACCS</a:t>
          </a:r>
          <a:endParaRPr lang="en-US" sz="4100" u="none" kern="1200" dirty="0"/>
        </a:p>
      </dsp:txBody>
      <dsp:txXfrm>
        <a:off x="79618" y="146475"/>
        <a:ext cx="12185163" cy="1471744"/>
      </dsp:txXfrm>
    </dsp:sp>
    <dsp:sp modelId="{07D8A2B8-695D-4AFA-896E-C0963E2A3401}">
      <dsp:nvSpPr>
        <dsp:cNvPr id="0" name=""/>
        <dsp:cNvSpPr/>
      </dsp:nvSpPr>
      <dsp:spPr>
        <a:xfrm>
          <a:off x="0" y="1697837"/>
          <a:ext cx="12344399" cy="4498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935" tIns="52070" rIns="291592" bIns="52070" numCol="1" spcCol="1270" anchor="t" anchorCtr="0">
          <a:noAutofit/>
        </a:bodyPr>
        <a:lstStyle/>
        <a:p>
          <a:pPr marL="285750" lvl="1" indent="-285750" algn="l" defTabSz="1422400">
            <a:lnSpc>
              <a:spcPct val="90000"/>
            </a:lnSpc>
            <a:spcBef>
              <a:spcPct val="0"/>
            </a:spcBef>
            <a:spcAft>
              <a:spcPct val="20000"/>
            </a:spcAft>
            <a:buFont typeface="Arial" panose="020B0604020202020204" pitchFamily="34" charset="0"/>
            <a:buChar char="•"/>
          </a:pPr>
          <a:r>
            <a:rPr lang="en-US" sz="3200" b="1" u="none" kern="1200" dirty="0">
              <a:effectLst/>
              <a:latin typeface="Calibri" panose="020F0502020204030204" pitchFamily="34" charset="0"/>
              <a:ea typeface="Times New Roman" panose="02020603050405020304" pitchFamily="18" charset="0"/>
              <a:cs typeface="Calibri" panose="020F0502020204030204" pitchFamily="34" charset="0"/>
            </a:rPr>
            <a:t>Screening: </a:t>
          </a:r>
          <a:r>
            <a:rPr lang="en-US" sz="3200" u="none" kern="1200" dirty="0">
              <a:effectLst/>
              <a:latin typeface="Calibri" panose="020F0502020204030204" pitchFamily="34" charset="0"/>
              <a:ea typeface="Times New Roman" panose="02020603050405020304" pitchFamily="18" charset="0"/>
              <a:cs typeface="Calibri" panose="020F0502020204030204" pitchFamily="34" charset="0"/>
            </a:rPr>
            <a:t>Begin by developing an impression of the nature and extent of one’s use. </a:t>
          </a:r>
          <a:endParaRPr lang="en-US" sz="3200" u="none" kern="1200" dirty="0"/>
        </a:p>
        <a:p>
          <a:pPr marL="285750" lvl="1" indent="-285750" algn="l" defTabSz="1422400">
            <a:lnSpc>
              <a:spcPct val="90000"/>
            </a:lnSpc>
            <a:spcBef>
              <a:spcPct val="0"/>
            </a:spcBef>
            <a:spcAft>
              <a:spcPct val="20000"/>
            </a:spcAft>
            <a:buFont typeface="Arial" panose="020B0604020202020204" pitchFamily="34" charset="0"/>
            <a:buChar char="•"/>
          </a:pPr>
          <a:r>
            <a:rPr lang="en-US" sz="3200" b="1" u="none" kern="1200" dirty="0">
              <a:effectLst/>
              <a:latin typeface="Calibri" panose="020F0502020204030204" pitchFamily="34" charset="0"/>
              <a:ea typeface="Times New Roman" panose="02020603050405020304" pitchFamily="18" charset="0"/>
              <a:cs typeface="Calibri" panose="020F0502020204030204" pitchFamily="34" charset="0"/>
            </a:rPr>
            <a:t>Brief Intervention:</a:t>
          </a:r>
          <a:r>
            <a:rPr lang="en-US" sz="3200" b="1" u="non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u="non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person served is screened-in as having an SUD; a brief intervention can ensue. </a:t>
          </a:r>
          <a:endParaRPr lang="en-US" sz="3200" u="none" kern="1200" dirty="0"/>
        </a:p>
        <a:p>
          <a:pPr marL="571500" lvl="2" indent="-285750" algn="l" defTabSz="1422400">
            <a:lnSpc>
              <a:spcPct val="90000"/>
            </a:lnSpc>
            <a:spcBef>
              <a:spcPct val="0"/>
            </a:spcBef>
            <a:spcAft>
              <a:spcPct val="20000"/>
            </a:spcAft>
            <a:buFont typeface="Arial" panose="020B0604020202020204" pitchFamily="34" charset="0"/>
            <a:buChar char="•"/>
          </a:pPr>
          <a:r>
            <a:rPr lang="en-US" sz="3200" u="non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Brief intervention focuses on increasing insight and awareness regarding substance use and motivation toward behavioral change. </a:t>
          </a:r>
          <a:endParaRPr lang="en-US" sz="3200" u="none" kern="1200" dirty="0"/>
        </a:p>
        <a:p>
          <a:pPr marL="285750" lvl="1" indent="-285750" algn="l" defTabSz="1422400">
            <a:lnSpc>
              <a:spcPct val="90000"/>
            </a:lnSpc>
            <a:spcBef>
              <a:spcPct val="0"/>
            </a:spcBef>
            <a:spcAft>
              <a:spcPct val="20000"/>
            </a:spcAft>
            <a:buChar char="•"/>
          </a:pPr>
          <a:r>
            <a:rPr lang="en-US" sz="3200" b="1" u="non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Referral and Treatment: </a:t>
          </a:r>
          <a:r>
            <a:rPr lang="en-US" sz="3200" u="none"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the person served is assessed as having an SUD in a nonemergency situation, then the treatment plan should contain goals that are specific to reducing SUD</a:t>
          </a:r>
          <a:endParaRPr lang="en-US" sz="3200" u="none" kern="1200" dirty="0">
            <a:effectLst/>
            <a:latin typeface="Calibri" panose="020F0502020204030204" pitchFamily="34" charset="0"/>
            <a:ea typeface="Calibri" panose="020F0502020204030204" pitchFamily="34" charset="0"/>
            <a:cs typeface="Arial" panose="020B0604020202020204" pitchFamily="34" charset="0"/>
          </a:endParaRPr>
        </a:p>
      </dsp:txBody>
      <dsp:txXfrm>
        <a:off x="0" y="1697837"/>
        <a:ext cx="12344399" cy="449810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DCFD9-B9F6-4427-9E12-9C4EC7594025}"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53978-FE9B-435F-9310-07166832C7F5}" type="slidenum">
              <a:rPr lang="en-US" smtClean="0"/>
              <a:t>‹#›</a:t>
            </a:fld>
            <a:endParaRPr lang="en-US"/>
          </a:p>
        </p:txBody>
      </p:sp>
    </p:spTree>
    <p:extLst>
      <p:ext uri="{BB962C8B-B14F-4D97-AF65-F5344CB8AC3E}">
        <p14:creationId xmlns:p14="http://schemas.microsoft.com/office/powerpoint/2010/main" val="1562938637"/>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coveryanswers.org/resource/relapse-prevention-rp/"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samhsa.gov/medication-assisted-treatmen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amhsa.gov/find-help/harm-reduc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m10.safelinks.protection.outlook.com/?url=https%3A%2F%2Fyoutu.be%2FSsNgZ47o2I4&amp;data=05%7C01%7CLisa.McGlinchy%40umassmed.edu%7Cded01e8de3ae42eead7108da3f28e269%7Cee9155fe2da34378a6c44405faf57b2e%7C0%7C0%7C637891742068731931%7CUnknown%7CTWFpbGZsb3d8eyJWIjoiMC4wLjAwMDAiLCJQIjoiV2luMzIiLCJBTiI6Ik1haWwiLCJXVCI6Mn0%3D%7C3000%7C%7C%7C&amp;sdata=bSliY9xHtoV1%2FyFJVEZEswss2GTLOPGy9b6AnWKUiUo%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sam.org/Quality-Science/definition-of-addic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amhsa.gov/sbirt#:~:text=SBIRT%20is%20a%20comprehensive%2C%20integrated,risk%20of%20developing%20these%20disorder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ida.nih.gov/tap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Trainers</a:t>
            </a:r>
          </a:p>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2DE53978-FE9B-435F-9310-07166832C7F5}" type="slidenum">
              <a:rPr lang="en-US" smtClean="0"/>
              <a:t>1</a:t>
            </a:fld>
            <a:endParaRPr lang="en-US"/>
          </a:p>
        </p:txBody>
      </p:sp>
    </p:spTree>
    <p:extLst>
      <p:ext uri="{BB962C8B-B14F-4D97-AF65-F5344CB8AC3E}">
        <p14:creationId xmlns:p14="http://schemas.microsoft.com/office/powerpoint/2010/main" val="1164024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b="1" i="1" dirty="0">
                <a:effectLst>
                  <a:outerShdw blurRad="38100" dist="38100" dir="2700000" algn="tl">
                    <a:srgbClr val="000000">
                      <a:alpha val="43137"/>
                    </a:srgbClr>
                  </a:outerShdw>
                </a:effectLst>
                <a:latin typeface="Calibri" panose="020F0502020204030204" pitchFamily="34" charset="0"/>
                <a:ea typeface="DengXian" panose="02010600030101010101" pitchFamily="2" charset="-122"/>
                <a:cs typeface="Calibri" panose="020F0502020204030204" pitchFamily="34" charset="0"/>
              </a:rPr>
              <a:t>**FACILITATOR NOTE: click to show each present-day method**</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DengXian" panose="02010600030101010101" pitchFamily="2" charset="-122"/>
                <a:cs typeface="Calibri" panose="020F0502020204030204" pitchFamily="34" charset="0"/>
              </a:rPr>
              <a:t>12 step or disease model – a common approach but not everyone prescribes to it: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DengXian" panose="02010600030101010101" pitchFamily="2" charset="-122"/>
                <a:cs typeface="Calibri" panose="020F0502020204030204" pitchFamily="34" charset="0"/>
              </a:rPr>
              <a:t>Views SUD as a “disease” from which one can “be in recovery”.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DengXian" panose="02010600030101010101" pitchFamily="2" charset="-122"/>
                <a:cs typeface="Calibri" panose="020F0502020204030204" pitchFamily="34" charset="0"/>
              </a:rPr>
              <a:t>Offers a completely voluntary, peer run, and anonymous social support group which provides a program of recovery.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DengXian" panose="02010600030101010101" pitchFamily="2" charset="-122"/>
                <a:cs typeface="Calibri" panose="020F0502020204030204" pitchFamily="34" charset="0"/>
              </a:rPr>
              <a:t>Individuals addicted to substances should aim to abstain from use.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DengXian" panose="02010600030101010101" pitchFamily="2" charset="-122"/>
                <a:cs typeface="Calibri" panose="020F0502020204030204" pitchFamily="34" charset="0"/>
              </a:rPr>
              <a:t>Sometimes a difficult approach for person’s served because they may feel it is not okay to use their medication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685800" marR="0">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indent="457200">
              <a:lnSpc>
                <a:spcPct val="107000"/>
              </a:lnSpc>
              <a:spcBef>
                <a:spcPts val="0"/>
              </a:spcBef>
              <a:spcAft>
                <a:spcPts val="900"/>
              </a:spcAft>
            </a:pPr>
            <a:r>
              <a:rPr lang="en-US" sz="1100" dirty="0">
                <a:solidFill>
                  <a:srgbClr val="4A4A4A"/>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DengXian" panose="02010600030101010101" pitchFamily="2" charset="-122"/>
                <a:cs typeface="Calibri" panose="020F0502020204030204" pitchFamily="34" charset="0"/>
              </a:rPr>
              <a:t>Relapse Prevention: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685800" marR="0">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A “skills-based, cognitive-behavioral approach that requires persons served and their clinicians to identify situations that place them at greater risk for relapse – both: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685800" marR="0">
              <a:lnSpc>
                <a:spcPct val="107000"/>
              </a:lnSpc>
              <a:spcBef>
                <a:spcPts val="0"/>
              </a:spcBef>
              <a:spcAft>
                <a:spcPts val="0"/>
              </a:spcAft>
            </a:pPr>
            <a:r>
              <a:rPr lang="en-US" sz="1100" dirty="0">
                <a:effectLst/>
                <a:latin typeface="Calibri" panose="020F0502020204030204" pitchFamily="34" charset="0"/>
                <a:ea typeface="Times New Roman" panose="02020603050405020304" pitchFamily="18" charset="0"/>
                <a:cs typeface="Calibri" panose="020F0502020204030204" pitchFamily="34" charset="0"/>
              </a:rPr>
              <a:t>1) internal experiences (e.g., positive thoughts related to substance use or negative thoughts related to sobriety that arise without effort, called “automatic thoughts”) and 2) external cues (e.g., people that the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person </a:t>
            </a:r>
            <a:r>
              <a:rPr lang="en-US" sz="1100" dirty="0">
                <a:effectLst/>
                <a:latin typeface="Calibri" panose="020F0502020204030204" pitchFamily="34" charset="0"/>
                <a:ea typeface="Times New Roman" panose="02020603050405020304" pitchFamily="18" charset="0"/>
                <a:cs typeface="Calibri" panose="020F0502020204030204" pitchFamily="34" charset="0"/>
              </a:rPr>
              <a:t>associates with substance use).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685800">
              <a:lnSpc>
                <a:spcPct val="107000"/>
              </a:lnSpc>
            </a:pPr>
            <a:r>
              <a:rPr lang="en-US" sz="1100" dirty="0">
                <a:effectLst/>
                <a:latin typeface="Calibri"/>
                <a:ea typeface="Times New Roman" panose="02020603050405020304" pitchFamily="18" charset="0"/>
                <a:cs typeface="Calibri"/>
              </a:rPr>
              <a:t> </a:t>
            </a:r>
            <a:r>
              <a:rPr lang="en-US" dirty="0"/>
              <a:t>Then, the person served and their clinician work to develop strategies, including cognitive (related to thinking) and behavioral (related to action), to address those specific high-risk situations. With more effective coping, the person served develops increased confidence to handle challenging situations without alcohol and other Substances (i.e., increased self-efficacy)”. </a:t>
            </a:r>
            <a:r>
              <a:rPr lang="en-US" dirty="0">
                <a:hlinkClick r:id="rId3"/>
              </a:rPr>
              <a:t>Relapse Prevention (RP) (MBRP) - Recovery Research Institute (recoveryanswers.org)</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100" dirty="0">
                <a:effectLst/>
                <a:latin typeface="Calibri" panose="020F0502020204030204" pitchFamily="34" charset="0"/>
                <a:ea typeface="DengXian" panose="02010600030101010101" pitchFamily="2" charset="-122"/>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DengXian" panose="02010600030101010101" pitchFamily="2" charset="-122"/>
                <a:cs typeface="Calibri" panose="020F0502020204030204" pitchFamily="34" charset="0"/>
              </a:rPr>
              <a:t>Medication-assisted </a:t>
            </a:r>
            <a:r>
              <a:rPr lang="en-US" sz="1100" u="sng" dirty="0">
                <a:solidFill>
                  <a:srgbClr val="0000FF"/>
                </a:solidFill>
                <a:effectLst/>
                <a:latin typeface="Calibri" panose="020F0502020204030204" pitchFamily="34" charset="0"/>
                <a:ea typeface="DengXian" panose="02010600030101010101" pitchFamily="2" charset="-122"/>
                <a:cs typeface="Calibri" panose="020F0502020204030204" pitchFamily="34" charset="0"/>
              </a:rPr>
              <a:t>treatment (MAT) and Medication for Opioid Use Disorder (MOUD): </a:t>
            </a:r>
            <a:r>
              <a:rPr lang="en-US" sz="8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DengXian" panose="02010600030101010101" pitchFamily="2" charset="-122"/>
                <a:cs typeface="Calibri" panose="020F0502020204030204" pitchFamily="34" charset="0"/>
              </a:rPr>
              <a:t>The use of medications, in combination with counseling and behavioral therapies, to provide a “whole-patient” approach to the treatment of substance use disorders. </a:t>
            </a:r>
            <a:r>
              <a:rPr lang="en-US" sz="1100" i="1" u="none" strike="noStrike" dirty="0">
                <a:solidFill>
                  <a:srgbClr val="4472C4"/>
                </a:solidFill>
                <a:effectLst/>
                <a:latin typeface="Calibri" panose="020F0502020204030204" pitchFamily="34" charset="0"/>
                <a:ea typeface="DengXian" panose="02010600030101010101" pitchFamily="2" charset="-122"/>
                <a:cs typeface="Calibri" panose="020F0502020204030204" pitchFamily="34" charset="0"/>
                <a:hlinkClick r:id="rId4"/>
              </a:rPr>
              <a:t>Medication-Assisted Treatment (MAT) | SAMHSA</a:t>
            </a:r>
            <a:r>
              <a:rPr lang="en-US" sz="1100" i="1" dirty="0">
                <a:solidFill>
                  <a:srgbClr val="4472C4"/>
                </a:solidFill>
                <a:effectLst/>
                <a:latin typeface="Calibri" panose="020F0502020204030204" pitchFamily="34" charset="0"/>
                <a:ea typeface="DengXian" panose="02010600030101010101" pitchFamily="2" charset="-122"/>
                <a:cs typeface="Calibri" panose="020F0502020204030204" pitchFamily="34" charset="0"/>
              </a:rPr>
              <a: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DE53978-FE9B-435F-9310-07166832C7F5}" type="slidenum">
              <a:rPr lang="en-US" smtClean="0"/>
              <a:t>10</a:t>
            </a:fld>
            <a:endParaRPr lang="en-US"/>
          </a:p>
        </p:txBody>
      </p:sp>
    </p:spTree>
    <p:extLst>
      <p:ext uri="{BB962C8B-B14F-4D97-AF65-F5344CB8AC3E}">
        <p14:creationId xmlns:p14="http://schemas.microsoft.com/office/powerpoint/2010/main" val="428312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defRPr/>
            </a:pPr>
            <a:r>
              <a:rPr lang="en-US" b="1" dirty="0"/>
              <a:t>Explain:</a:t>
            </a:r>
            <a:r>
              <a:rPr lang="en-US" b="1" i="1" dirty="0"/>
              <a:t> </a:t>
            </a:r>
            <a:endParaRPr lang="en-US"/>
          </a:p>
          <a:p>
            <a:pPr defTabSz="914400">
              <a:defRPr/>
            </a:pPr>
            <a:r>
              <a:rPr lang="en-US" b="1" i="1" dirty="0"/>
              <a:t> </a:t>
            </a:r>
            <a:r>
              <a:rPr lang="en-US" dirty="0"/>
              <a:t> </a:t>
            </a:r>
            <a:endParaRPr lang="en-US" dirty="0">
              <a:cs typeface="Calibri"/>
            </a:endParaRPr>
          </a:p>
          <a:p>
            <a:pPr defTabSz="914400">
              <a:defRPr/>
            </a:pPr>
            <a:r>
              <a:rPr lang="en-US" b="1" i="1" dirty="0"/>
              <a:t>Harm Reduction</a:t>
            </a:r>
            <a:r>
              <a:rPr lang="en-US" dirty="0"/>
              <a:t> is a good example of coordinated and integrated care with other systems that reduces barriers to care. Harm reduction is part of the continuum of care and is an effective approach to addressing the public health epidemic involving substance use as well as infectious disease and other harms associated with substance use.</a:t>
            </a:r>
            <a:endParaRPr lang="en-US" dirty="0">
              <a:cs typeface="Calibri"/>
            </a:endParaRPr>
          </a:p>
          <a:p>
            <a:pPr defTabSz="914400">
              <a:defRPr/>
            </a:pPr>
            <a:endParaRPr lang="en-US" dirty="0">
              <a:cs typeface="Calibri"/>
            </a:endParaRPr>
          </a:p>
          <a:p>
            <a:pPr defTabSz="914400">
              <a:defRPr/>
            </a:pPr>
            <a:r>
              <a:rPr lang="en-US" b="1" dirty="0"/>
              <a:t>From slide </a:t>
            </a:r>
            <a:r>
              <a:rPr lang="en-US" i="1" dirty="0"/>
              <a:t>(green block):</a:t>
            </a:r>
            <a:r>
              <a:rPr lang="en-US" dirty="0"/>
              <a:t> </a:t>
            </a:r>
            <a:endParaRPr lang="en-US" dirty="0">
              <a:cs typeface="Calibri"/>
            </a:endParaRPr>
          </a:p>
          <a:p>
            <a:pPr marL="285750" indent="-285750" defTabSz="914400">
              <a:buFont typeface="Arial"/>
              <a:buChar char="•"/>
              <a:defRPr/>
            </a:pPr>
            <a:r>
              <a:rPr lang="en-US" dirty="0"/>
              <a:t>“Harm reduction is an approach that emphasizes engaging directly with people who use drugs to prevent overdose and infectious disease transmission, improve the physical, mental, and social wellbeing of those served, and offer low-threshold options for accessing substance use disorder treatment and other health care services.” </a:t>
            </a:r>
            <a:endParaRPr lang="en-US">
              <a:cs typeface="Calibri" panose="020F0502020204030204"/>
            </a:endParaRPr>
          </a:p>
          <a:p>
            <a:pPr marL="285750" indent="-285750" defTabSz="914400">
              <a:buFont typeface="Arial"/>
              <a:buChar char="•"/>
              <a:defRPr/>
            </a:pPr>
            <a:r>
              <a:rPr lang="en-US" dirty="0"/>
              <a:t>“Harm reduction services save lives by being available and accessible in a matter that emphasizes the need for humility and compassion toward people who use drugs.” </a:t>
            </a:r>
            <a:r>
              <a:rPr lang="en-US" dirty="0">
                <a:hlinkClick r:id="rId3"/>
              </a:rPr>
              <a:t>https://www.samhsa.gov/find-help/harm-reduction</a:t>
            </a:r>
            <a:endParaRPr lang="en-US" dirty="0">
              <a:cs typeface="Calibri" panose="020F0502020204030204"/>
              <a:hlinkClick r:id="rId3"/>
            </a:endParaRPr>
          </a:p>
          <a:p>
            <a:pPr defTabSz="914400">
              <a:defRPr/>
            </a:pPr>
            <a:endParaRPr lang="en-US" b="1" dirty="0"/>
          </a:p>
          <a:p>
            <a:pPr defTabSz="914400">
              <a:defRPr/>
            </a:pPr>
            <a:r>
              <a:rPr lang="en-US" b="1" dirty="0"/>
              <a:t>Explain:</a:t>
            </a:r>
            <a:r>
              <a:rPr lang="en-US" dirty="0"/>
              <a:t> </a:t>
            </a:r>
            <a:endParaRPr lang="en-US" dirty="0">
              <a:cs typeface="Calibri"/>
            </a:endParaRPr>
          </a:p>
          <a:p>
            <a:pPr defTabSz="914400">
              <a:defRPr/>
            </a:pPr>
            <a:r>
              <a:rPr lang="en-US" dirty="0"/>
              <a:t>Specifically, harm reduction services can: </a:t>
            </a:r>
            <a:endParaRPr lang="en-US" dirty="0">
              <a:cs typeface="Calibri"/>
            </a:endParaRPr>
          </a:p>
          <a:p>
            <a:pPr marL="285750" indent="-285750" defTabSz="914400">
              <a:buFont typeface="Arial"/>
              <a:buChar char="•"/>
              <a:defRPr/>
            </a:pPr>
            <a:r>
              <a:rPr lang="en-US" dirty="0"/>
              <a:t>Connect individuals to overdose education, counseling, and referral to treatment for infectious diseases and substance use disorders.</a:t>
            </a:r>
            <a:endParaRPr lang="en-US" dirty="0">
              <a:cs typeface="Calibri"/>
            </a:endParaRPr>
          </a:p>
          <a:p>
            <a:pPr marL="285750" indent="-285750" defTabSz="914400">
              <a:buFont typeface="Arial"/>
              <a:buChar char="•"/>
              <a:defRPr/>
            </a:pPr>
            <a:r>
              <a:rPr lang="en-US" dirty="0"/>
              <a:t>Distribute opioid overdose reversal medications (e.g., naloxone) to individuals at risk of overdose, or to those who might respond to an overdose.</a:t>
            </a:r>
          </a:p>
          <a:p>
            <a:pPr marL="285750" indent="-285750" defTabSz="914400">
              <a:buFont typeface="Arial"/>
              <a:buChar char="•"/>
              <a:defRPr/>
            </a:pPr>
            <a:r>
              <a:rPr lang="en-US" dirty="0"/>
              <a:t>Lessen harms associated with substance use and related behaviors that increase the risk of infectious diseases, including HIV, viral hepatitis, and bacterial and fungal infections.</a:t>
            </a:r>
            <a:endParaRPr lang="en-US">
              <a:cs typeface="Calibri" panose="020F0502020204030204"/>
            </a:endParaRPr>
          </a:p>
          <a:p>
            <a:pPr marL="285750" indent="-285750" defTabSz="914400">
              <a:buFont typeface="Arial"/>
              <a:buChar char="•"/>
              <a:defRPr/>
            </a:pPr>
            <a:r>
              <a:rPr lang="en-US" dirty="0"/>
              <a:t>Reduce infectious disease transmission among people who use substances, including those who inject substances by equipping them with accurate information and facilitating referral to resources.</a:t>
            </a:r>
            <a:endParaRPr lang="en-US">
              <a:cs typeface="Calibri" panose="020F0502020204030204"/>
            </a:endParaRPr>
          </a:p>
          <a:p>
            <a:pPr marL="285750" indent="-285750" defTabSz="914400">
              <a:buFont typeface="Arial"/>
              <a:buChar char="•"/>
              <a:defRPr/>
            </a:pPr>
            <a:r>
              <a:rPr lang="en-US" dirty="0"/>
              <a:t>Reduce overdose deaths, promote linkages to care, facilitate co-location of services as part of a comprehensive, integrated approach.</a:t>
            </a:r>
            <a:endParaRPr lang="en-US">
              <a:cs typeface="Calibri" panose="020F0502020204030204"/>
            </a:endParaRPr>
          </a:p>
          <a:p>
            <a:pPr marL="285750" indent="-285750" defTabSz="914400">
              <a:buFont typeface="Arial"/>
              <a:buChar char="•"/>
              <a:defRPr/>
            </a:pPr>
            <a:r>
              <a:rPr lang="en-US" dirty="0"/>
              <a:t>Reduce stigma associated with substance use and co-occurring disorders</a:t>
            </a:r>
            <a:endParaRPr lang="en-US">
              <a:cs typeface="Calibri" panose="020F0502020204030204"/>
            </a:endParaRPr>
          </a:p>
          <a:p>
            <a:pPr marL="285750" indent="-285750" defTabSz="914400">
              <a:buFont typeface="Arial"/>
              <a:buChar char="•"/>
              <a:defRPr/>
            </a:pPr>
            <a:r>
              <a:rPr lang="en-US" dirty="0"/>
              <a:t>Promote a philosophy of hope and healing by utilizing those with lived experience of recovery in the management of harm reduction services, and connecting those who have expressed interest to treatment, peer support workers and other recovery support services (SAMSA, 2020)</a:t>
            </a:r>
            <a:endParaRPr lang="en-US">
              <a:cs typeface="Calibri"/>
            </a:endParaRPr>
          </a:p>
          <a:p>
            <a:pPr marL="285750" indent="-285750" defTabSz="914400">
              <a:buFont typeface="Arial"/>
              <a:buChar char="•"/>
              <a:defRPr/>
            </a:pPr>
            <a:endParaRPr lang="en-US" dirty="0">
              <a:cs typeface="Calibri"/>
            </a:endParaRPr>
          </a:p>
        </p:txBody>
      </p:sp>
      <p:sp>
        <p:nvSpPr>
          <p:cNvPr id="4" name="Slide Number Placeholder 3"/>
          <p:cNvSpPr>
            <a:spLocks noGrp="1"/>
          </p:cNvSpPr>
          <p:nvPr>
            <p:ph type="sldNum" sz="quarter" idx="10"/>
          </p:nvPr>
        </p:nvSpPr>
        <p:spPr/>
        <p:txBody>
          <a:bodyPr/>
          <a:lstStyle/>
          <a:p>
            <a:fld id="{B68D2766-C49B-4C1A-9FEE-6F146754B02B}" type="slidenum">
              <a:rPr lang="en-US" smtClean="0"/>
              <a:t>11</a:t>
            </a:fld>
            <a:endParaRPr lang="en-US"/>
          </a:p>
        </p:txBody>
      </p:sp>
    </p:spTree>
    <p:extLst>
      <p:ext uri="{BB962C8B-B14F-4D97-AF65-F5344CB8AC3E}">
        <p14:creationId xmlns:p14="http://schemas.microsoft.com/office/powerpoint/2010/main" val="56976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dirty="0"/>
              <a:t> </a:t>
            </a:r>
            <a:endParaRPr lang="en-US"/>
          </a:p>
          <a:p>
            <a:pPr marL="285750" indent="-285750">
              <a:buFont typeface="Arial"/>
              <a:buChar char="•"/>
            </a:pPr>
            <a:r>
              <a:rPr lang="en-US" dirty="0"/>
              <a:t>Which of these approaches do you have experience with, if any? </a:t>
            </a:r>
            <a:endParaRPr lang="en-US" dirty="0">
              <a:cs typeface="Calibri"/>
            </a:endParaRPr>
          </a:p>
          <a:p>
            <a:pPr marL="285750" indent="-285750">
              <a:buFont typeface="Arial"/>
              <a:buChar char="•"/>
            </a:pPr>
            <a:r>
              <a:rPr lang="en-US" dirty="0"/>
              <a:t>Did you find it effective? </a:t>
            </a:r>
            <a:endParaRPr lang="en-US" dirty="0">
              <a:cs typeface="Calibri"/>
            </a:endParaRPr>
          </a:p>
          <a:p>
            <a:pPr marL="285750" indent="-285750">
              <a:buFont typeface="Arial"/>
              <a:buChar char="•"/>
            </a:pPr>
            <a:r>
              <a:rPr lang="en-US" dirty="0"/>
              <a:t>What worked well and what did not?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12</a:t>
            </a:fld>
            <a:endParaRPr lang="en-US"/>
          </a:p>
        </p:txBody>
      </p:sp>
    </p:spTree>
    <p:extLst>
      <p:ext uri="{BB962C8B-B14F-4D97-AF65-F5344CB8AC3E}">
        <p14:creationId xmlns:p14="http://schemas.microsoft.com/office/powerpoint/2010/main" val="3513613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lang="en-US" sz="1800" u="sng" dirty="0">
              <a:effectLst/>
              <a:latin typeface="Calibri" panose="020F0502020204030204" pitchFamily="34" charset="0"/>
              <a:ea typeface="DengXian"/>
              <a:cs typeface="Calibri" panose="020F0502020204030204" pitchFamily="34" charset="0"/>
            </a:endParaRPr>
          </a:p>
          <a:p>
            <a:pPr>
              <a:defRPr/>
            </a:pPr>
            <a:r>
              <a:rPr lang="en-US" i="1" dirty="0"/>
              <a:t>Handout:  SAMHSA’s Practice Principles of Integrated Treatment for CODs</a:t>
            </a:r>
            <a:r>
              <a:rPr lang="en-US" dirty="0"/>
              <a:t> </a:t>
            </a:r>
            <a:endParaRPr lang="en-US" dirty="0">
              <a:cs typeface="Calibri"/>
            </a:endParaRPr>
          </a:p>
          <a:p>
            <a:pPr>
              <a:defRPr/>
            </a:pPr>
            <a:r>
              <a:rPr lang="en-US" i="1" u="sng" dirty="0"/>
              <a:t> </a:t>
            </a:r>
            <a:r>
              <a:rPr lang="en-US" dirty="0"/>
              <a:t> </a:t>
            </a:r>
            <a:endParaRPr lang="en-US" dirty="0">
              <a:cs typeface="Calibri"/>
            </a:endParaRPr>
          </a:p>
          <a:p>
            <a:pPr>
              <a:defRPr/>
            </a:pPr>
            <a:r>
              <a:rPr lang="en-US" b="1" dirty="0"/>
              <a:t>Explain:</a:t>
            </a:r>
            <a:r>
              <a:rPr lang="en-US" dirty="0"/>
              <a:t> </a:t>
            </a:r>
            <a:endParaRPr lang="en-US" dirty="0">
              <a:cs typeface="Calibri"/>
            </a:endParaRPr>
          </a:p>
          <a:p>
            <a:pPr>
              <a:defRPr/>
            </a:pPr>
            <a:r>
              <a:rPr lang="en-US" dirty="0"/>
              <a:t>  </a:t>
            </a:r>
            <a:endParaRPr lang="en-US" dirty="0">
              <a:cs typeface="Calibri"/>
            </a:endParaRPr>
          </a:p>
          <a:p>
            <a:pPr>
              <a:defRPr/>
            </a:pPr>
            <a:r>
              <a:rPr lang="en-US" dirty="0"/>
              <a:t>Treatment for co-occurring mental health conditions:  This approach</a:t>
            </a:r>
            <a:r>
              <a:rPr lang="en-US" u="sng" dirty="0"/>
              <a:t> </a:t>
            </a:r>
            <a:r>
              <a:rPr lang="en-US" dirty="0"/>
              <a:t>recognizes that SUD often co-occurs with mental health conditions (hence often referred to as “co-occurring mental health conditions”.  It is premised on the need to have an integrated approach of recovery from both conditions.  While recovery approaches for SUD and serious mental health conditions have developed independently, a clinician will understand that a “whole person” approach as used by other interventions (e.g., motivational interviewing, harm reduction, housing first) leads to better success compared to interventions that treat conditions in silos.</a:t>
            </a:r>
            <a:r>
              <a:rPr lang="en-US" u="sng" dirty="0"/>
              <a:t>  </a:t>
            </a:r>
            <a:endParaRPr lang="en-US" dirty="0">
              <a:cs typeface="Calibri"/>
            </a:endParaRPr>
          </a:p>
          <a:p>
            <a:r>
              <a:rPr lang="en-US" dirty="0"/>
              <a:t>  </a:t>
            </a:r>
            <a:endParaRPr lang="en-US" dirty="0">
              <a:cs typeface="Calibri"/>
            </a:endParaRPr>
          </a:p>
          <a:p>
            <a:r>
              <a:rPr lang="en-US" b="1" dirty="0"/>
              <a:t>Facilitators notes: </a:t>
            </a:r>
            <a:endParaRPr lang="en-US"/>
          </a:p>
          <a:p>
            <a:r>
              <a:rPr lang="en-US" dirty="0"/>
              <a:t>Distribute Handout: </a:t>
            </a:r>
            <a:endParaRPr lang="en-US" dirty="0">
              <a:cs typeface="Calibri"/>
            </a:endParaRPr>
          </a:p>
          <a:p>
            <a:r>
              <a:rPr lang="en-US" dirty="0"/>
              <a:t>SAMHSA’s Practice Principles of Integrated Treatment for CODs. Summarize these points</a:t>
            </a:r>
            <a:r>
              <a:rPr lang="en-US" u="sng" dirty="0"/>
              <a:t>: </a:t>
            </a:r>
            <a:endParaRPr lang="en-US"/>
          </a:p>
          <a:p>
            <a:pPr marL="285750" indent="-285750">
              <a:buFont typeface="Arial"/>
              <a:buChar char="•"/>
            </a:pPr>
            <a:r>
              <a:rPr lang="en-US" u="sng" dirty="0"/>
              <a:t>SUDs and mental health conditions are treated concurrently to meet the full range of symptoms. </a:t>
            </a:r>
            <a:endParaRPr lang="en-US"/>
          </a:p>
          <a:p>
            <a:pPr marL="285750" indent="-285750">
              <a:buFont typeface="Arial"/>
              <a:buChar char="•"/>
            </a:pPr>
            <a:r>
              <a:rPr lang="en-US" dirty="0"/>
              <a:t>Motivational techniques (e.g., motivational interviewing, motivational counseling) are integrated into care to help persons served reach their goals, particularly at the engagement stage of treatment. </a:t>
            </a:r>
            <a:endParaRPr lang="en-US" dirty="0">
              <a:cs typeface="Calibri"/>
            </a:endParaRPr>
          </a:p>
          <a:p>
            <a:pPr marL="285750" indent="-285750">
              <a:buFont typeface="Arial"/>
              <a:buChar char="•"/>
            </a:pPr>
            <a:r>
              <a:rPr lang="en-US" dirty="0"/>
              <a:t>Addiction counseling is used to help persons served develop healthier, more adaptive thoughts and behaviors in support of long-term recovery. </a:t>
            </a:r>
            <a:endParaRPr lang="en-US" dirty="0">
              <a:cs typeface="Calibri"/>
            </a:endParaRPr>
          </a:p>
          <a:p>
            <a:pPr marL="285750" indent="-285750">
              <a:buFont typeface="Arial"/>
              <a:buChar char="•"/>
            </a:pPr>
            <a:r>
              <a:rPr lang="en-US" dirty="0"/>
              <a:t>Pharmacotherapy is discussed in multidisciplinary teams, offered to persons served when appropriate, and monitored for safety (e.g., interactions with other medications), adherence, and response.</a:t>
            </a:r>
            <a:endParaRPr lang="en-US" dirty="0">
              <a:cs typeface="Calibri"/>
            </a:endParaRPr>
          </a:p>
          <a:p>
            <a:r>
              <a:rPr lang="en-US" dirty="0"/>
              <a:t>(Reference: Substance Abuse and Mental Health Services Administration. (2021). Substance Use Disorder Treatment for People with Co-Occurring Disorders, Advisory. </a:t>
            </a:r>
            <a:endParaRPr lang="en-US" dirty="0">
              <a:cs typeface="Calibri"/>
            </a:endParaRPr>
          </a:p>
          <a:p>
            <a:r>
              <a:rPr lang="en-US" dirty="0"/>
              <a:t>Publication No. PEP20-06-04-006.) </a:t>
            </a:r>
            <a:endParaRPr lang="en-US" dirty="0">
              <a:cs typeface="Calibri"/>
            </a:endParaRPr>
          </a:p>
        </p:txBody>
      </p:sp>
      <p:sp>
        <p:nvSpPr>
          <p:cNvPr id="4" name="Slide Number Placeholder 3"/>
          <p:cNvSpPr>
            <a:spLocks noGrp="1"/>
          </p:cNvSpPr>
          <p:nvPr>
            <p:ph type="sldNum" sz="quarter" idx="5"/>
          </p:nvPr>
        </p:nvSpPr>
        <p:spPr/>
        <p:txBody>
          <a:bodyPr/>
          <a:lstStyle/>
          <a:p>
            <a:fld id="{2DE53978-FE9B-435F-9310-07166832C7F5}" type="slidenum">
              <a:rPr lang="en-US" smtClean="0"/>
              <a:t>13</a:t>
            </a:fld>
            <a:endParaRPr lang="en-US"/>
          </a:p>
        </p:txBody>
      </p:sp>
    </p:spTree>
    <p:extLst>
      <p:ext uri="{BB962C8B-B14F-4D97-AF65-F5344CB8AC3E}">
        <p14:creationId xmlns:p14="http://schemas.microsoft.com/office/powerpoint/2010/main" val="3764846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Facilitator note:</a:t>
            </a:r>
            <a:endParaRPr lang="en-US" dirty="0"/>
          </a:p>
          <a:p>
            <a:pPr>
              <a:defRPr/>
            </a:pPr>
            <a:r>
              <a:rPr lang="en-US" dirty="0"/>
              <a:t>This is a video that conveys the attitude and style of motivational interviewing to address substance misuse. </a:t>
            </a:r>
            <a:endParaRPr lang="en-US" dirty="0">
              <a:cs typeface="Calibri"/>
            </a:endParaRPr>
          </a:p>
          <a:p>
            <a:pPr>
              <a:defRPr/>
            </a:pPr>
            <a:r>
              <a:rPr lang="en-US" dirty="0">
                <a:hlinkClick r:id="rId3"/>
              </a:rPr>
              <a:t>https://youtu.be/SsNgZ47o2I4</a:t>
            </a:r>
            <a:r>
              <a:rPr lang="en-US" dirty="0"/>
              <a:t> - Lifting the Burden in Motivational Interviewing</a:t>
            </a:r>
            <a:endParaRPr lang="en-US" dirty="0">
              <a:cs typeface="Calibri"/>
            </a:endParaRPr>
          </a:p>
          <a:p>
            <a:pPr marL="0" marR="0" lvl="0" indent="0" algn="l" defTabSz="1371600">
              <a:lnSpc>
                <a:spcPct val="100000"/>
              </a:lnSpc>
              <a:spcBef>
                <a:spcPts val="0"/>
              </a:spcBef>
              <a:spcAft>
                <a:spcPts val="0"/>
              </a:spcAft>
              <a:buClrTx/>
              <a:buSzTx/>
              <a:buFontTx/>
              <a:buNone/>
              <a:tabLst/>
              <a:defRPr/>
            </a:pPr>
            <a:endParaRPr lang="en-US" u="sng" strike="sngStrike"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14</a:t>
            </a:fld>
            <a:endParaRPr lang="en-US"/>
          </a:p>
        </p:txBody>
      </p:sp>
    </p:spTree>
    <p:extLst>
      <p:ext uri="{BB962C8B-B14F-4D97-AF65-F5344CB8AC3E}">
        <p14:creationId xmlns:p14="http://schemas.microsoft.com/office/powerpoint/2010/main" val="1443263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i="1" dirty="0"/>
              <a:t>(next slides will explain)</a:t>
            </a:r>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15</a:t>
            </a:fld>
            <a:endParaRPr lang="en-US"/>
          </a:p>
        </p:txBody>
      </p:sp>
    </p:spTree>
    <p:extLst>
      <p:ext uri="{BB962C8B-B14F-4D97-AF65-F5344CB8AC3E}">
        <p14:creationId xmlns:p14="http://schemas.microsoft.com/office/powerpoint/2010/main" val="124840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a:t>
            </a:r>
            <a:endParaRPr lang="en-US"/>
          </a:p>
          <a:p>
            <a:r>
              <a:rPr lang="en-US" dirty="0"/>
              <a:t>  </a:t>
            </a:r>
            <a:endParaRPr lang="en-US" dirty="0">
              <a:cs typeface="Calibri"/>
            </a:endParaRPr>
          </a:p>
          <a:p>
            <a:r>
              <a:rPr lang="en-US" dirty="0"/>
              <a:t>As ACCS staff it is key for all team members to reduce the stigma of addiction.  </a:t>
            </a:r>
          </a:p>
          <a:p>
            <a:r>
              <a:rPr lang="en-US" dirty="0"/>
              <a:t>  </a:t>
            </a:r>
            <a:endParaRPr lang="en-US" dirty="0">
              <a:cs typeface="Calibri"/>
            </a:endParaRPr>
          </a:p>
          <a:p>
            <a:r>
              <a:rPr lang="en-US" dirty="0"/>
              <a:t>Note that the use of the word addiction is ok. But it’s stigmatizing to be called an addict. </a:t>
            </a:r>
          </a:p>
          <a:p>
            <a:r>
              <a:rPr lang="en-US" dirty="0"/>
              <a:t>  </a:t>
            </a:r>
            <a:endParaRPr lang="en-US" dirty="0">
              <a:cs typeface="Calibri"/>
            </a:endParaRPr>
          </a:p>
          <a:p>
            <a:r>
              <a:rPr lang="en-US" dirty="0"/>
              <a:t>It’s important to emphasize that person-centered care and shared decision making are essential for delivery of substance use disorder treatments such as: </a:t>
            </a:r>
          </a:p>
          <a:p>
            <a:pPr marL="971550" lvl="1" indent="-285750">
              <a:buFont typeface="Arial"/>
              <a:buChar char="•"/>
            </a:pPr>
            <a:r>
              <a:rPr lang="en-US" dirty="0"/>
              <a:t>helping individuals better understand their medical conditions and the need to make treatment decisions; </a:t>
            </a:r>
          </a:p>
          <a:p>
            <a:pPr marL="971550" lvl="1" indent="-285750">
              <a:buFont typeface="Arial"/>
              <a:buChar char="•"/>
            </a:pPr>
            <a:r>
              <a:rPr lang="en-US" dirty="0"/>
              <a:t>providing information about the benefits and adverse effects of treatment options; </a:t>
            </a:r>
          </a:p>
          <a:p>
            <a:pPr marL="971550" lvl="1" indent="-285750">
              <a:buFont typeface="Arial"/>
              <a:buChar char="•"/>
            </a:pPr>
            <a:r>
              <a:rPr lang="en-US" dirty="0"/>
              <a:t>supporting persons served while they clarify their values and preferences and make a decision, even if it is for no treatment; </a:t>
            </a:r>
          </a:p>
          <a:p>
            <a:pPr marL="971550" lvl="1" indent="-285750">
              <a:buFont typeface="Arial"/>
              <a:buChar char="•"/>
            </a:pPr>
            <a:r>
              <a:rPr lang="en-US" dirty="0"/>
              <a:t>and providing support while persons served implement their decisions</a:t>
            </a:r>
          </a:p>
          <a:p>
            <a:pPr marL="971550" lvl="1" indent="-285750">
              <a:buFont typeface="Arial"/>
              <a:buChar char="•"/>
            </a:pPr>
            <a:r>
              <a:rPr lang="en-US" dirty="0"/>
              <a:t>engaging persons served in such a way as to enhance and facilitate future interaction.</a:t>
            </a:r>
          </a:p>
          <a:p>
            <a:pPr marL="0" marR="0" lvl="0" indent="-457200">
              <a:lnSpc>
                <a:spcPct val="107000"/>
              </a:lnSpc>
              <a:spcBef>
                <a:spcPts val="0"/>
              </a:spcBef>
              <a:spcAft>
                <a:spcPts val="0"/>
              </a:spcAft>
              <a:buFont typeface="Arial" panose="020B0604020202020204" pitchFamily="34" charset="0"/>
              <a:buNone/>
            </a:pPr>
            <a:endParaRPr lang="en-US" sz="1100" u="none" dirty="0">
              <a:solidFill>
                <a:srgbClr val="000000"/>
              </a:solidFill>
              <a:effectLst/>
              <a:latin typeface="Calibri" panose="020F0502020204030204" pitchFamily="34" charset="0"/>
              <a:ea typeface="DengXian" panose="02010600030101010101" pitchFamily="2" charset="-122"/>
              <a:cs typeface="Calibri"/>
            </a:endParaRPr>
          </a:p>
          <a:p>
            <a:endParaRPr lang="en-US" dirty="0"/>
          </a:p>
        </p:txBody>
      </p:sp>
      <p:sp>
        <p:nvSpPr>
          <p:cNvPr id="4" name="Slide Number Placeholder 3"/>
          <p:cNvSpPr>
            <a:spLocks noGrp="1"/>
          </p:cNvSpPr>
          <p:nvPr>
            <p:ph type="sldNum" sz="quarter" idx="5"/>
          </p:nvPr>
        </p:nvSpPr>
        <p:spPr/>
        <p:txBody>
          <a:bodyPr/>
          <a:lstStyle/>
          <a:p>
            <a:fld id="{2DE53978-FE9B-435F-9310-07166832C7F5}" type="slidenum">
              <a:rPr lang="en-US" smtClean="0"/>
              <a:t>16</a:t>
            </a:fld>
            <a:endParaRPr lang="en-US"/>
          </a:p>
        </p:txBody>
      </p:sp>
    </p:spTree>
    <p:extLst>
      <p:ext uri="{BB962C8B-B14F-4D97-AF65-F5344CB8AC3E}">
        <p14:creationId xmlns:p14="http://schemas.microsoft.com/office/powerpoint/2010/main" val="2183255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Additionally:</a:t>
            </a:r>
            <a:r>
              <a:rPr lang="en-US" i="1" u="sng" dirty="0"/>
              <a:t> </a:t>
            </a:r>
            <a:endParaRPr lang="en-US"/>
          </a:p>
          <a:p>
            <a:r>
              <a:rPr lang="en-US" i="1" dirty="0"/>
              <a:t>Handout: “Opioid Safety and how to use Naloxone”</a:t>
            </a:r>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b="1" dirty="0"/>
              <a:t>Explain:</a:t>
            </a:r>
            <a:r>
              <a:rPr lang="en-US" dirty="0"/>
              <a:t> </a:t>
            </a:r>
            <a:endParaRPr lang="en-US" dirty="0">
              <a:cs typeface="Calibri"/>
            </a:endParaRPr>
          </a:p>
          <a:p>
            <a:pPr marL="285750" indent="-285750">
              <a:buFont typeface="Arial"/>
              <a:buChar char="•"/>
            </a:pPr>
            <a:r>
              <a:rPr lang="en-US" dirty="0"/>
              <a:t>If the person served is assessed as having an SUD in an emergency situation (the persons served is intoxicated or high), one should contact their supervisor and the clinician immediately and monitor the person served until further assistance arrives. </a:t>
            </a:r>
            <a:endParaRPr lang="en-US" dirty="0">
              <a:cs typeface="Calibri"/>
            </a:endParaRPr>
          </a:p>
          <a:p>
            <a:pPr marL="285750" indent="-285750">
              <a:buFont typeface="Arial"/>
              <a:buChar char="•"/>
            </a:pPr>
            <a:r>
              <a:rPr lang="en-US" dirty="0"/>
              <a:t>Managing a crisis involving a person served with CODs, should involve seeking assistance by others trained to handle certain aspects of such crises. This may include emergency treatment, such as referrals to detoxification units or use of Narcan in case of overdose or other emergency intervention.  </a:t>
            </a:r>
            <a:endParaRPr lang="en-US" dirty="0">
              <a:cs typeface="Calibri"/>
            </a:endParaRPr>
          </a:p>
          <a:p>
            <a:pPr marL="285750" indent="-285750">
              <a:buFont typeface="Arial"/>
              <a:buChar char="•"/>
            </a:pPr>
            <a:r>
              <a:rPr lang="en-US" dirty="0"/>
              <a:t>Make sure you know the protocol for your agency of how to deal with active substance use when you are working with a person served, and how and whether to involve law enforcement. </a:t>
            </a:r>
            <a:endParaRPr lang="en-US" dirty="0">
              <a:cs typeface="Calibri"/>
            </a:endParaRPr>
          </a:p>
          <a:p>
            <a:r>
              <a:rPr lang="en-US" b="1" dirty="0"/>
              <a:t>Facilitator Note:</a:t>
            </a:r>
            <a:r>
              <a:rPr lang="en-US" dirty="0"/>
              <a:t> </a:t>
            </a:r>
            <a:endParaRPr lang="en-US" dirty="0">
              <a:cs typeface="Calibri"/>
            </a:endParaRPr>
          </a:p>
          <a:p>
            <a:pPr marL="285750" indent="-285750">
              <a:buFont typeface="Arial"/>
              <a:buChar char="•"/>
            </a:pPr>
            <a:r>
              <a:rPr lang="en-US" dirty="0"/>
              <a:t>It is </a:t>
            </a:r>
            <a:r>
              <a:rPr lang="en-US" u="sng" dirty="0"/>
              <a:t>not ACCS policy</a:t>
            </a:r>
            <a:r>
              <a:rPr lang="en-US" dirty="0"/>
              <a:t> to remove individuals in need of these interventions from housing or programming.</a:t>
            </a:r>
            <a:endParaRPr lang="en-US" dirty="0">
              <a:cs typeface="Calibri"/>
            </a:endParaRPr>
          </a:p>
          <a:p>
            <a:r>
              <a:rPr lang="en-US" b="1" dirty="0"/>
              <a:t>Discuss pamphlet:</a:t>
            </a:r>
            <a:r>
              <a:rPr lang="en-US" dirty="0"/>
              <a:t> </a:t>
            </a:r>
            <a:endParaRPr lang="en-US" dirty="0">
              <a:cs typeface="Calibri"/>
            </a:endParaRPr>
          </a:p>
          <a:p>
            <a:pPr marL="285750" indent="-285750">
              <a:buFont typeface="Arial"/>
              <a:buChar char="•"/>
            </a:pPr>
            <a:r>
              <a:rPr lang="en-US" dirty="0"/>
              <a:t>Distribute handout “</a:t>
            </a:r>
            <a:r>
              <a:rPr lang="en-US" i="1" dirty="0"/>
              <a:t>Opioid Safety and how to use Naloxone”.</a:t>
            </a:r>
            <a:r>
              <a:rPr lang="en-US" dirty="0"/>
              <a:t> Discuss that this is an example of a brief intervention</a:t>
            </a:r>
            <a:endParaRPr lang="en-US" dirty="0">
              <a:cs typeface="Calibri"/>
            </a:endParaRPr>
          </a:p>
          <a:p>
            <a:r>
              <a:rPr lang="en-US" b="1" dirty="0"/>
              <a:t> </a:t>
            </a:r>
            <a:r>
              <a:rPr lang="en-US" dirty="0"/>
              <a:t> </a:t>
            </a:r>
            <a:endParaRPr lang="en-US" dirty="0">
              <a:cs typeface="Calibri"/>
            </a:endParaRPr>
          </a:p>
          <a:p>
            <a:pPr marL="971550" marR="0" indent="-85725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971550" marR="0" indent="-85725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114300" marR="0" indent="0">
              <a:lnSpc>
                <a:spcPct val="107000"/>
              </a:lnSpc>
              <a:spcBef>
                <a:spcPts val="0"/>
              </a:spcBef>
              <a:spcAft>
                <a:spcPts val="800"/>
              </a:spcAft>
              <a:buFont typeface="Arial" panose="020B0604020202020204" pitchFamily="34" charset="0"/>
              <a:buNone/>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DE53978-FE9B-435F-9310-07166832C7F5}" type="slidenum">
              <a:rPr lang="en-US" smtClean="0"/>
              <a:t>17</a:t>
            </a:fld>
            <a:endParaRPr lang="en-US"/>
          </a:p>
        </p:txBody>
      </p:sp>
    </p:spTree>
    <p:extLst>
      <p:ext uri="{BB962C8B-B14F-4D97-AF65-F5344CB8AC3E}">
        <p14:creationId xmlns:p14="http://schemas.microsoft.com/office/powerpoint/2010/main" val="1897245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18</a:t>
            </a:fld>
            <a:endParaRPr lang="en-US"/>
          </a:p>
        </p:txBody>
      </p:sp>
    </p:spTree>
    <p:extLst>
      <p:ext uri="{BB962C8B-B14F-4D97-AF65-F5344CB8AC3E}">
        <p14:creationId xmlns:p14="http://schemas.microsoft.com/office/powerpoint/2010/main" val="343905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endParaRPr lang="en-US" dirty="0"/>
          </a:p>
          <a:p>
            <a:r>
              <a:rPr lang="en-US" dirty="0"/>
              <a:t>During this module you will:</a:t>
            </a:r>
            <a:endParaRPr lang="en-US" dirty="0">
              <a:cs typeface="Calibri"/>
            </a:endParaRPr>
          </a:p>
          <a:p>
            <a:pPr marL="285750" indent="-285750">
              <a:buFont typeface="Arial"/>
              <a:buChar char="•"/>
            </a:pPr>
            <a:r>
              <a:rPr lang="en-US" dirty="0"/>
              <a:t>Consider why people use substances</a:t>
            </a:r>
            <a:endParaRPr lang="en-US" dirty="0">
              <a:cs typeface="Calibri"/>
            </a:endParaRPr>
          </a:p>
          <a:p>
            <a:pPr marL="285750" indent="-285750">
              <a:buFont typeface="Arial"/>
              <a:buChar char="•"/>
            </a:pPr>
            <a:r>
              <a:rPr lang="en-US" dirty="0"/>
              <a:t>Understand the SBIRT practice for identifying and briefly intervening with substance use concerns</a:t>
            </a:r>
            <a:endParaRPr lang="en-US" dirty="0">
              <a:cs typeface="Calibri"/>
            </a:endParaRPr>
          </a:p>
          <a:p>
            <a:pPr marL="285750" indent="-285750">
              <a:buFont typeface="Arial"/>
              <a:buChar char="•"/>
            </a:pPr>
            <a:r>
              <a:rPr lang="en-US" dirty="0"/>
              <a:t>Learn and apply concepts from at least two appropriate treatment strategies</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2</a:t>
            </a:fld>
            <a:endParaRPr lang="en-US"/>
          </a:p>
        </p:txBody>
      </p:sp>
    </p:spTree>
    <p:extLst>
      <p:ext uri="{BB962C8B-B14F-4D97-AF65-F5344CB8AC3E}">
        <p14:creationId xmlns:p14="http://schemas.microsoft.com/office/powerpoint/2010/main" val="58534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(definitions on next slide)</a:t>
            </a:r>
            <a:r>
              <a:rPr lang="en-US"/>
              <a:t> </a:t>
            </a:r>
          </a:p>
        </p:txBody>
      </p:sp>
      <p:sp>
        <p:nvSpPr>
          <p:cNvPr id="4" name="Slide Number Placeholder 3"/>
          <p:cNvSpPr>
            <a:spLocks noGrp="1"/>
          </p:cNvSpPr>
          <p:nvPr>
            <p:ph type="sldNum" sz="quarter" idx="5"/>
          </p:nvPr>
        </p:nvSpPr>
        <p:spPr/>
        <p:txBody>
          <a:bodyPr/>
          <a:lstStyle/>
          <a:p>
            <a:fld id="{8071045B-683F-4120-8F36-6B50AC3EAEEC}" type="slidenum">
              <a:rPr lang="en-US" smtClean="0"/>
              <a:t>3</a:t>
            </a:fld>
            <a:endParaRPr lang="en-US"/>
          </a:p>
        </p:txBody>
      </p:sp>
    </p:spTree>
    <p:extLst>
      <p:ext uri="{BB962C8B-B14F-4D97-AF65-F5344CB8AC3E}">
        <p14:creationId xmlns:p14="http://schemas.microsoft.com/office/powerpoint/2010/main" val="1134035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 Substance use disorder (SUD), Severe Substance Use, Addiction</a:t>
            </a:r>
            <a:endParaRPr lang="en-US" dirty="0"/>
          </a:p>
          <a:p>
            <a:r>
              <a:rPr lang="en-US" dirty="0"/>
              <a:t> </a:t>
            </a:r>
            <a:endParaRPr lang="en-US" dirty="0">
              <a:cs typeface="Calibri"/>
            </a:endParaRPr>
          </a:p>
          <a:p>
            <a:r>
              <a:rPr lang="en-US" b="1" dirty="0"/>
              <a:t>Explain:</a:t>
            </a:r>
            <a:endParaRPr lang="en-US" dirty="0"/>
          </a:p>
          <a:p>
            <a:r>
              <a:rPr lang="en-US" dirty="0"/>
              <a:t> </a:t>
            </a:r>
            <a:endParaRPr lang="en-US" dirty="0">
              <a:cs typeface="Calibri"/>
            </a:endParaRPr>
          </a:p>
          <a:p>
            <a:r>
              <a:rPr lang="en-US" u="sng" dirty="0"/>
              <a:t>Substance use disorder(SUD):</a:t>
            </a:r>
            <a:endParaRPr lang="en-US" dirty="0"/>
          </a:p>
          <a:p>
            <a:r>
              <a:rPr lang="en-US" dirty="0"/>
              <a:t> </a:t>
            </a:r>
            <a:endParaRPr lang="en-US" dirty="0">
              <a:cs typeface="Calibri"/>
            </a:endParaRPr>
          </a:p>
          <a:p>
            <a:pPr marL="285750" indent="-285750">
              <a:buFont typeface="Arial"/>
              <a:buChar char="•"/>
            </a:pPr>
            <a:r>
              <a:rPr lang="en-US" dirty="0"/>
              <a:t>Defined by the Diagnostic Statistical Manual (DSM) as a maladaptive pattern of substance use leading to clinically significant impairment or distress.  </a:t>
            </a:r>
          </a:p>
          <a:p>
            <a:pPr marL="285750" indent="-285750">
              <a:buFont typeface="Arial"/>
              <a:buChar char="•"/>
            </a:pPr>
            <a:r>
              <a:rPr lang="en-US" dirty="0"/>
              <a:t>Indicators of an SUD are: dysfunction in major life roles, use to the point of hazard (drunk driving), other social or interpersonal problems (conflicts, abusive or violent behavior), or repeated attempts to control use or quit.  </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u="sng" dirty="0"/>
              <a:t>Severe Substance Use or Substance Abuse:</a:t>
            </a:r>
            <a:endParaRPr lang="en-US" dirty="0"/>
          </a:p>
          <a:p>
            <a:r>
              <a:rPr lang="en-US" dirty="0"/>
              <a:t> </a:t>
            </a:r>
            <a:endParaRPr lang="en-US" dirty="0">
              <a:cs typeface="Calibri"/>
            </a:endParaRPr>
          </a:p>
          <a:p>
            <a:pPr marL="285750" indent="-285750">
              <a:buFont typeface="Arial"/>
              <a:buChar char="•"/>
            </a:pPr>
            <a:r>
              <a:rPr lang="en-US" dirty="0"/>
              <a:t>When someone continues to use substances or alcohol even when it causes problems, such as trouble with work, family, or their health. For instance, continuing to use substances knowing they can be fired if they fail a drug test is a sign of abuse.  </a:t>
            </a:r>
            <a:endParaRPr lang="en-US" dirty="0">
              <a:cs typeface="Calibri"/>
            </a:endParaRPr>
          </a:p>
          <a:p>
            <a:pPr marL="285750" indent="-285750">
              <a:buFont typeface="Arial"/>
              <a:buChar char="•"/>
            </a:pPr>
            <a:r>
              <a:rPr lang="en-US" dirty="0"/>
              <a:t>Can cause chemical changes in the brain that lead to addiction.  </a:t>
            </a:r>
            <a:endParaRPr lang="en-US" dirty="0">
              <a:cs typeface="Calibri"/>
            </a:endParaRPr>
          </a:p>
          <a:p>
            <a:r>
              <a:rPr lang="en-US" dirty="0"/>
              <a:t> </a:t>
            </a:r>
            <a:endParaRPr lang="en-US" dirty="0">
              <a:cs typeface="Calibri"/>
            </a:endParaRPr>
          </a:p>
          <a:p>
            <a:r>
              <a:rPr lang="en-US" u="sng" dirty="0"/>
              <a:t>Addiction:</a:t>
            </a:r>
            <a:endParaRPr lang="en-US" dirty="0"/>
          </a:p>
          <a:p>
            <a:r>
              <a:rPr lang="en-US" dirty="0"/>
              <a:t> </a:t>
            </a:r>
            <a:endParaRPr lang="en-US" dirty="0">
              <a:cs typeface="Calibri"/>
            </a:endParaRPr>
          </a:p>
          <a:p>
            <a:pPr marL="285750" indent="-285750">
              <a:buFont typeface="Arial"/>
              <a:buChar char="•"/>
            </a:pPr>
            <a:r>
              <a:rPr lang="en-US" dirty="0"/>
              <a:t>Defined by the American Society of Addiction Medicine as “a treatable, chronic medical disease; that involves interactions between the brain, genetics, environment and individual life experiences; and results in compulsive behavior that continues despite harmful consequences.” </a:t>
            </a:r>
            <a:r>
              <a:rPr lang="en-US" dirty="0">
                <a:hlinkClick r:id="rId3"/>
              </a:rPr>
              <a:t>ASAM Definition of Addiction</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2DE53978-FE9B-435F-9310-07166832C7F5}" type="slidenum">
              <a:rPr lang="en-US" smtClean="0"/>
              <a:t>4</a:t>
            </a:fld>
            <a:endParaRPr lang="en-US"/>
          </a:p>
        </p:txBody>
      </p:sp>
    </p:spTree>
    <p:extLst>
      <p:ext uri="{BB962C8B-B14F-4D97-AF65-F5344CB8AC3E}">
        <p14:creationId xmlns:p14="http://schemas.microsoft.com/office/powerpoint/2010/main" val="2728439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a:t>
            </a:r>
            <a:r>
              <a:rPr lang="en-US" dirty="0"/>
              <a:t> </a:t>
            </a:r>
            <a:r>
              <a:rPr lang="en-US" b="1" dirty="0"/>
              <a:t> Substance abuse or addiction?</a:t>
            </a:r>
            <a:endParaRPr lang="en-US" dirty="0"/>
          </a:p>
          <a:p>
            <a:r>
              <a:rPr lang="en-US" dirty="0"/>
              <a:t> </a:t>
            </a:r>
            <a:endParaRPr lang="en-US" dirty="0">
              <a:cs typeface="Calibri"/>
            </a:endParaRPr>
          </a:p>
          <a:p>
            <a:r>
              <a:rPr lang="en-US" b="1" dirty="0"/>
              <a:t>Explain:</a:t>
            </a:r>
            <a:endParaRPr lang="en-US" dirty="0"/>
          </a:p>
          <a:p>
            <a:r>
              <a:rPr lang="en-US" b="1" dirty="0"/>
              <a:t>            </a:t>
            </a:r>
            <a:endParaRPr lang="en-US"/>
          </a:p>
          <a:p>
            <a:r>
              <a:rPr lang="en-US" dirty="0"/>
              <a:t>Although substance abuse and addiction are distinct, they are often used synonymously.  </a:t>
            </a:r>
            <a:endParaRPr lang="en-US" dirty="0">
              <a:cs typeface="Calibri"/>
            </a:endParaRPr>
          </a:p>
          <a:p>
            <a:pPr marL="285750" indent="-285750">
              <a:buFont typeface="Arial"/>
              <a:buChar char="•"/>
            </a:pPr>
            <a:r>
              <a:rPr lang="en-US" dirty="0"/>
              <a:t>It can be challenging to tell when substance use has crossed the line into a disorder or addiction.  </a:t>
            </a:r>
            <a:endParaRPr lang="en-US" dirty="0">
              <a:cs typeface="Calibri"/>
            </a:endParaRPr>
          </a:p>
          <a:p>
            <a:pPr marL="285750" indent="-285750">
              <a:buFont typeface="Arial"/>
              <a:buChar char="•"/>
            </a:pPr>
            <a:r>
              <a:rPr lang="en-US" dirty="0"/>
              <a:t>Depends on the seriousness of the issues that substances have caused in an individual’s life  as well as how they have affected the individual socially, professionally, psychologically, and physically. </a:t>
            </a:r>
            <a:endParaRPr lang="en-US" dirty="0">
              <a:cs typeface="Calibri"/>
            </a:endParaRPr>
          </a:p>
          <a:p>
            <a:pPr marL="285750" indent="-285750">
              <a:buFont typeface="Arial"/>
              <a:buChar char="•"/>
            </a:pPr>
            <a:r>
              <a:rPr lang="en-US" dirty="0"/>
              <a:t>Substance Use Disorders, abuse, and addictions are characterized by periods of recovery &amp; relapse. </a:t>
            </a:r>
            <a:endParaRPr lang="en-US" dirty="0">
              <a:cs typeface="Calibri"/>
            </a:endParaRPr>
          </a:p>
          <a:p>
            <a:pPr marL="285750" indent="-285750">
              <a:buFont typeface="Arial"/>
              <a:buChar char="•"/>
            </a:pPr>
            <a:r>
              <a:rPr lang="en-US" dirty="0"/>
              <a:t>Usually, behavior change and sometimes medication is needed to manage and treat/self-regulate the disorder. </a:t>
            </a:r>
            <a:endParaRPr lang="en-US" dirty="0">
              <a:cs typeface="Calibri"/>
            </a:endParaRPr>
          </a:p>
          <a:p>
            <a:pPr>
              <a:lnSpc>
                <a:spcPct val="107000"/>
              </a:lnSpc>
            </a:pPr>
            <a:endParaRPr lang="en-US" sz="1800" dirty="0">
              <a:effectLst/>
              <a:latin typeface="DengXian"/>
              <a:ea typeface="DengXian"/>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2DE53978-FE9B-435F-9310-07166832C7F5}" type="slidenum">
              <a:rPr lang="en-US" smtClean="0"/>
              <a:t>5</a:t>
            </a:fld>
            <a:endParaRPr lang="en-US"/>
          </a:p>
        </p:txBody>
      </p:sp>
    </p:spTree>
    <p:extLst>
      <p:ext uri="{BB962C8B-B14F-4D97-AF65-F5344CB8AC3E}">
        <p14:creationId xmlns:p14="http://schemas.microsoft.com/office/powerpoint/2010/main" val="1478529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r>
              <a:rPr lang="en-US" dirty="0"/>
              <a:t> </a:t>
            </a:r>
            <a:endParaRPr lang="en-US"/>
          </a:p>
          <a:p>
            <a:r>
              <a:rPr lang="en-US" b="1" dirty="0"/>
              <a:t> </a:t>
            </a:r>
            <a:r>
              <a:rPr lang="en-US" dirty="0"/>
              <a:t> </a:t>
            </a:r>
            <a:endParaRPr lang="en-US" dirty="0">
              <a:cs typeface="Calibri"/>
            </a:endParaRPr>
          </a:p>
          <a:p>
            <a:pPr>
              <a:lnSpc>
                <a:spcPct val="107000"/>
              </a:lnSpc>
            </a:pPr>
            <a:r>
              <a:rPr lang="en-US" dirty="0"/>
              <a:t>Based on your experience, what would lead people to misuse substances? </a:t>
            </a: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6</a:t>
            </a:fld>
            <a:endParaRPr lang="en-US"/>
          </a:p>
        </p:txBody>
      </p:sp>
    </p:spTree>
    <p:extLst>
      <p:ext uri="{BB962C8B-B14F-4D97-AF65-F5344CB8AC3E}">
        <p14:creationId xmlns:p14="http://schemas.microsoft.com/office/powerpoint/2010/main" val="2196846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800" dirty="0">
                <a:effectLst/>
                <a:latin typeface="Calibri" panose="020F0502020204030204" pitchFamily="34" charset="0"/>
                <a:ea typeface="DengXian" panose="02010600030101010101" pitchFamily="2" charset="-122"/>
                <a:cs typeface="Calibri" panose="020F0502020204030204" pitchFamily="34" charset="0"/>
              </a:rPr>
            </a:br>
            <a:r>
              <a:rPr lang="en-US" b="1" dirty="0"/>
              <a:t>Explain:</a:t>
            </a:r>
            <a:r>
              <a:rPr lang="en-US" dirty="0"/>
              <a:t> </a:t>
            </a:r>
            <a:endParaRPr lang="en-US">
              <a:latin typeface="Calibri" panose="020F0502020204030204" pitchFamily="34" charset="0"/>
              <a:ea typeface="DengXian" panose="02010600030101010101" pitchFamily="2" charset="-122"/>
              <a:cs typeface="Calibri" panose="020F0502020204030204" pitchFamily="34" charset="0"/>
            </a:endParaRPr>
          </a:p>
          <a:p>
            <a:r>
              <a:rPr lang="en-US" b="1" dirty="0"/>
              <a:t> </a:t>
            </a:r>
            <a:r>
              <a:rPr lang="en-US" dirty="0"/>
              <a:t> </a:t>
            </a:r>
            <a:endParaRPr lang="en-US" dirty="0">
              <a:cs typeface="Calibri"/>
            </a:endParaRPr>
          </a:p>
          <a:p>
            <a:pPr marL="285750" indent="-285750">
              <a:buFont typeface="Arial"/>
              <a:buChar char="•"/>
            </a:pPr>
            <a:r>
              <a:rPr lang="en-US" i="1" dirty="0"/>
              <a:t>To feel good: </a:t>
            </a:r>
            <a:r>
              <a:rPr lang="en-US" dirty="0"/>
              <a:t>to have novel feelings, sensations, and experiences and to share them. </a:t>
            </a:r>
            <a:endParaRPr lang="en-US" dirty="0">
              <a:cs typeface="Calibri"/>
            </a:endParaRPr>
          </a:p>
          <a:p>
            <a:pPr marL="285750" indent="-285750">
              <a:buFont typeface="Arial"/>
              <a:buChar char="•"/>
            </a:pPr>
            <a:r>
              <a:rPr lang="en-US" i="1" dirty="0"/>
              <a:t>To feel better: </a:t>
            </a:r>
            <a:r>
              <a:rPr lang="en-US" dirty="0"/>
              <a:t>to lessen pain, anxiety, worries, fears, depression, and hopelessness.</a:t>
            </a:r>
            <a:endParaRPr lang="en-US" dirty="0">
              <a:cs typeface="Calibri"/>
            </a:endParaRPr>
          </a:p>
          <a:p>
            <a:pPr marL="285750" indent="-285750">
              <a:buFont typeface="Arial"/>
              <a:buChar char="•"/>
            </a:pPr>
            <a:r>
              <a:rPr lang="en-US" dirty="0"/>
              <a:t>People with mental health condition may use substances to manage, cope with or self-regulate their psychiatric symptoms.</a:t>
            </a:r>
            <a:endParaRPr lang="en-US" dirty="0">
              <a:cs typeface="Calibri"/>
            </a:endParaRPr>
          </a:p>
          <a:p>
            <a:pPr marL="285750" indent="-285750">
              <a:buFont typeface="Arial"/>
              <a:buChar char="•"/>
            </a:pPr>
            <a:r>
              <a:rPr lang="en-US" dirty="0"/>
              <a:t>Substances change the brain, causing a much larger dopamine increase (pleasure response) than say food, sex, or video games.</a:t>
            </a:r>
            <a:br>
              <a:rPr lang="en-US" dirty="0">
                <a:cs typeface="+mn-lt"/>
              </a:rPr>
            </a:br>
            <a:r>
              <a:rPr lang="en-US" dirty="0"/>
              <a:t> </a:t>
            </a:r>
            <a:br>
              <a:rPr lang="en-US" dirty="0">
                <a:cs typeface="+mn-lt"/>
              </a:rPr>
            </a:br>
            <a:endParaRPr lang="en-US" dirty="0"/>
          </a:p>
          <a:p>
            <a:pPr marL="0" marR="0">
              <a:lnSpc>
                <a:spcPct val="107000"/>
              </a:lnSpc>
              <a:spcBef>
                <a:spcPts val="0"/>
              </a:spcBef>
              <a:spcAft>
                <a:spcPts val="0"/>
              </a:spcAft>
            </a:pPr>
            <a:endParaRPr lang="en-US" sz="1800" dirty="0">
              <a:effectLst/>
              <a:latin typeface="Calibri" panose="020F0502020204030204" pitchFamily="34" charset="0"/>
              <a:ea typeface="DengXian" panose="02010600030101010101" pitchFamily="2" charset="-122"/>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DengXian" panose="02010600030101010101" pitchFamily="2" charset="-122"/>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DE53978-FE9B-435F-9310-07166832C7F5}" type="slidenum">
              <a:rPr lang="en-US" smtClean="0"/>
              <a:t>7</a:t>
            </a:fld>
            <a:endParaRPr lang="en-US"/>
          </a:p>
        </p:txBody>
      </p:sp>
    </p:spTree>
    <p:extLst>
      <p:ext uri="{BB962C8B-B14F-4D97-AF65-F5344CB8AC3E}">
        <p14:creationId xmlns:p14="http://schemas.microsoft.com/office/powerpoint/2010/main" val="383205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DengXian"/>
              <a:ea typeface="DengXian"/>
              <a:cs typeface="Calibri"/>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en-US" dirty="0"/>
              <a:t>Explain: </a:t>
            </a:r>
            <a:endParaRPr lang="en-US" dirty="0">
              <a:cs typeface="Calibri"/>
            </a:endParaRPr>
          </a:p>
          <a:p>
            <a:pPr marL="285750" indent="-285750">
              <a:buFont typeface="Arial"/>
              <a:buChar char="•"/>
            </a:pPr>
            <a:r>
              <a:rPr lang="en-US" dirty="0"/>
              <a:t> Multiple national population surveys have found that about half of those who experience a mental health condition during their lives will also experience a substance use disorder and vice versa. People with schizophrenia have higher rates of alcohol, tobacco, and substance use disorders than the general population. </a:t>
            </a:r>
            <a:endParaRPr lang="en-US" dirty="0">
              <a:cs typeface="Calibri" panose="020F0502020204030204"/>
            </a:endParaRPr>
          </a:p>
          <a:p>
            <a:pPr marL="285750" indent="-285750">
              <a:buFont typeface="Arial"/>
              <a:buChar char="•"/>
            </a:pPr>
            <a:r>
              <a:rPr lang="en-US" dirty="0"/>
              <a:t>Some research has found that mental health condition may precede a substance use disorder, suggesting that better diagnosis of youth mental health condition may help reduce comorbidity.</a:t>
            </a:r>
            <a:endParaRPr lang="en-US" dirty="0">
              <a:cs typeface="Calibri" panose="020F0502020204030204"/>
            </a:endParaRPr>
          </a:p>
          <a:p>
            <a:pPr marL="285750" indent="-2857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DE53978-FE9B-435F-9310-07166832C7F5}" type="slidenum">
              <a:rPr lang="en-US" smtClean="0"/>
              <a:t>8</a:t>
            </a:fld>
            <a:endParaRPr lang="en-US"/>
          </a:p>
        </p:txBody>
      </p:sp>
    </p:spTree>
    <p:extLst>
      <p:ext uri="{BB962C8B-B14F-4D97-AF65-F5344CB8AC3E}">
        <p14:creationId xmlns:p14="http://schemas.microsoft.com/office/powerpoint/2010/main" val="612902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(see TAPS handout)</a:t>
            </a:r>
            <a:r>
              <a:rPr lang="en-US" dirty="0"/>
              <a:t> </a:t>
            </a:r>
            <a:endParaRPr lang="en-US"/>
          </a:p>
          <a:p>
            <a:r>
              <a:rPr lang="en-US" i="1" dirty="0"/>
              <a:t> </a:t>
            </a:r>
            <a:endParaRPr lang="en-US" dirty="0"/>
          </a:p>
          <a:p>
            <a:r>
              <a:rPr lang="en-US" b="1" dirty="0"/>
              <a:t>Explain:</a:t>
            </a:r>
            <a:r>
              <a:rPr lang="en-US" dirty="0"/>
              <a:t> </a:t>
            </a:r>
            <a:endParaRPr lang="en-US" dirty="0">
              <a:cs typeface="Calibri"/>
            </a:endParaRPr>
          </a:p>
          <a:p>
            <a:r>
              <a:rPr lang="en-US" dirty="0"/>
              <a:t>Screening, Brief Intervention, and Referral to Treatment (SBIRT). “SBIRT is a comprehensive, integrated, public health approach to the delivery of early intervention and treatment services for persons with substance use disorders, as well as those who are at risk of developing these disorders.” </a:t>
            </a:r>
            <a:endParaRPr lang="en-US" dirty="0">
              <a:cs typeface="Calibri"/>
            </a:endParaRPr>
          </a:p>
          <a:p>
            <a:r>
              <a:rPr lang="en-US" dirty="0"/>
              <a:t>·         Screening quickly assesses the severity of substance use and identifies the appropriate level of treatment. </a:t>
            </a:r>
            <a:endParaRPr lang="en-US" dirty="0">
              <a:cs typeface="Calibri"/>
            </a:endParaRPr>
          </a:p>
          <a:p>
            <a:r>
              <a:rPr lang="en-US" dirty="0"/>
              <a:t>·         Brief intervention focuses on increasing insight and awareness regarding substance use and motivation toward behavioral change. </a:t>
            </a:r>
            <a:endParaRPr lang="en-US" dirty="0">
              <a:cs typeface="Calibri"/>
            </a:endParaRPr>
          </a:p>
          <a:p>
            <a:r>
              <a:rPr lang="en-US" dirty="0"/>
              <a:t>·         Referral to treatment provides those identified as needing more extensive treatment with access to specialty care. </a:t>
            </a:r>
            <a:endParaRPr lang="en-US" dirty="0">
              <a:cs typeface="Calibri"/>
            </a:endParaRPr>
          </a:p>
          <a:p>
            <a:r>
              <a:rPr lang="en-US" dirty="0">
                <a:hlinkClick r:id="rId3"/>
              </a:rPr>
              <a:t>https://www.samhsa.gov/sbirt#:~:text=SBIRT%20is%20a%20comprehensive%2C%20integrated,risk%20of%20developing%20these%20disorders</a:t>
            </a:r>
            <a:br>
              <a:rPr lang="en-US" dirty="0">
                <a:cs typeface="+mn-lt"/>
              </a:rPr>
            </a:br>
            <a:r>
              <a:rPr lang="en-US" dirty="0"/>
              <a:t> </a:t>
            </a:r>
            <a:br>
              <a:rPr lang="en-US" dirty="0">
                <a:cs typeface="+mn-lt"/>
              </a:rPr>
            </a:br>
            <a:endParaRPr lang="en-US" dirty="0"/>
          </a:p>
          <a:p>
            <a:r>
              <a:rPr lang="en-US" u="sng" dirty="0"/>
              <a:t>We use the SBIRT approach to identify substance use concerns and intervene as needed-</a:t>
            </a:r>
            <a:r>
              <a:rPr lang="en-US" dirty="0"/>
              <a:t>  This is a model designed to provide universal screening, secondary prevention (detecting risky or hazardous substance use before the onset of abuse or dependence), early intervention, and timely referral and treatment for people who have SUDs. Specific actions are described below. </a:t>
            </a:r>
            <a:endParaRPr lang="en-US" dirty="0">
              <a:cs typeface="Calibri"/>
            </a:endParaRPr>
          </a:p>
          <a:p>
            <a:r>
              <a:rPr lang="en-US" dirty="0"/>
              <a:t>  </a:t>
            </a:r>
            <a:endParaRPr lang="en-US" dirty="0">
              <a:cs typeface="Calibri"/>
            </a:endParaRPr>
          </a:p>
          <a:p>
            <a:r>
              <a:rPr lang="en-US" b="1" dirty="0"/>
              <a:t>Facilitator notes:  (see TAPS handout)</a:t>
            </a:r>
            <a:r>
              <a:rPr lang="en-US" dirty="0"/>
              <a:t> Your agency will have a specific screening tool for substance misuse.  One is the Tobacco, Alcohol, Prescription medication, and other Substance use (TAPS) Tool which consists of a combined screening component (TAPS-1) followed by a brief assessment (TAPS-2) for those who screen positive. TAPS </a:t>
            </a:r>
            <a:r>
              <a:rPr lang="en-US" dirty="0">
                <a:hlinkClick r:id="rId4"/>
              </a:rPr>
              <a:t>https://nida.nih.gov/taps/#/</a:t>
            </a:r>
            <a:r>
              <a:rPr lang="en-US" dirty="0"/>
              <a:t>. Distribute TAPS handout. </a:t>
            </a:r>
            <a:endParaRPr lang="en-US">
              <a:ea typeface="DengXian"/>
              <a:cs typeface="Calibri"/>
            </a:endParaRPr>
          </a:p>
        </p:txBody>
      </p:sp>
      <p:sp>
        <p:nvSpPr>
          <p:cNvPr id="4" name="Slide Number Placeholder 3"/>
          <p:cNvSpPr>
            <a:spLocks noGrp="1"/>
          </p:cNvSpPr>
          <p:nvPr>
            <p:ph type="sldNum" sz="quarter" idx="5"/>
          </p:nvPr>
        </p:nvSpPr>
        <p:spPr/>
        <p:txBody>
          <a:bodyPr/>
          <a:lstStyle/>
          <a:p>
            <a:fld id="{2DE53978-FE9B-435F-9310-07166832C7F5}" type="slidenum">
              <a:rPr lang="en-US" smtClean="0"/>
              <a:t>9</a:t>
            </a:fld>
            <a:endParaRPr lang="en-US"/>
          </a:p>
        </p:txBody>
      </p:sp>
    </p:spTree>
    <p:extLst>
      <p:ext uri="{BB962C8B-B14F-4D97-AF65-F5344CB8AC3E}">
        <p14:creationId xmlns:p14="http://schemas.microsoft.com/office/powerpoint/2010/main" val="4118502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A72504-CEC4-4024-B3E3-4D543854687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2407002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72504-CEC4-4024-B3E3-4D543854687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177317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72504-CEC4-4024-B3E3-4D543854687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224659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72504-CEC4-4024-B3E3-4D543854687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349918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A72504-CEC4-4024-B3E3-4D5438546874}"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116675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A72504-CEC4-4024-B3E3-4D5438546874}"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56692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A72504-CEC4-4024-B3E3-4D5438546874}"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2421898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A72504-CEC4-4024-B3E3-4D5438546874}"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601534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72504-CEC4-4024-B3E3-4D5438546874}"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148686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FA72504-CEC4-4024-B3E3-4D5438546874}"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217292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FA72504-CEC4-4024-B3E3-4D5438546874}"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28A1C1-63E6-4217-9208-10E6844F5B7E}" type="slidenum">
              <a:rPr lang="en-US" smtClean="0"/>
              <a:t>‹#›</a:t>
            </a:fld>
            <a:endParaRPr lang="en-US"/>
          </a:p>
        </p:txBody>
      </p:sp>
    </p:spTree>
    <p:extLst>
      <p:ext uri="{BB962C8B-B14F-4D97-AF65-F5344CB8AC3E}">
        <p14:creationId xmlns:p14="http://schemas.microsoft.com/office/powerpoint/2010/main" val="308367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FA72504-CEC4-4024-B3E3-4D5438546874}" type="datetimeFigureOut">
              <a:rPr lang="en-US" smtClean="0"/>
              <a:t>2/9/2023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728A1C1-63E6-4217-9208-10E6844F5B7E}" type="slidenum">
              <a:rPr lang="en-US" smtClean="0"/>
              <a:t>‹#›</a:t>
            </a:fld>
            <a:endParaRPr lang="en-US"/>
          </a:p>
        </p:txBody>
      </p:sp>
    </p:spTree>
    <p:extLst>
      <p:ext uri="{BB962C8B-B14F-4D97-AF65-F5344CB8AC3E}">
        <p14:creationId xmlns:p14="http://schemas.microsoft.com/office/powerpoint/2010/main" val="202637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notesSlide" Target="../notesSlides/notesSlide11.xml"/><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2.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video" Target="https://www.youtube.com/embed/SsNgZ47o2I4?feature=oembed" TargetMode="External"/><Relationship Id="rId1" Type="http://schemas.openxmlformats.org/officeDocument/2006/relationships/tags" Target="../tags/tag1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14.xml"/><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6.xml"/><Relationship Id="rId7" Type="http://schemas.openxmlformats.org/officeDocument/2006/relationships/diagramQuickStyle" Target="../diagrams/quickStyle4.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9.pn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17.xml"/><Relationship Id="rId7" Type="http://schemas.openxmlformats.org/officeDocument/2006/relationships/diagramQuickStyle" Target="../diagrams/quickStyle5.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9.png"/><Relationship Id="rId9" Type="http://schemas.microsoft.com/office/2007/relationships/diagramDrawing" Target="../diagrams/drawing5.xml"/></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4.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5.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7.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2.pn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9.xml"/><Relationship Id="rId7" Type="http://schemas.openxmlformats.org/officeDocument/2006/relationships/image" Target="../media/image17.sv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hyperlink" Target="https://www.samhsa.gov/sbirt#:~:text=SBIRT%20is%20a%20comprehensive%2C%20integrated,risk%20of%20developing%20these%20disorders" TargetMode="External"/><Relationship Id="rId4" Type="http://schemas.openxmlformats.org/officeDocument/2006/relationships/image" Target="../media/image14.png"/><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0F28177F-26B1-465B-81F9-A4E96D014B12}"/>
              </a:ext>
            </a:extLst>
          </p:cNvPr>
          <p:cNvGrpSpPr/>
          <p:nvPr/>
        </p:nvGrpSpPr>
        <p:grpSpPr>
          <a:xfrm>
            <a:off x="453472" y="-1522476"/>
            <a:ext cx="1673352" cy="3044952"/>
            <a:chOff x="0" y="0"/>
            <a:chExt cx="706484" cy="926813"/>
          </a:xfrm>
          <a:solidFill>
            <a:srgbClr val="37ABA7"/>
          </a:solidFill>
        </p:grpSpPr>
        <p:sp>
          <p:nvSpPr>
            <p:cNvPr id="5" name="Freeform 5">
              <a:extLst>
                <a:ext uri="{FF2B5EF4-FFF2-40B4-BE49-F238E27FC236}">
                  <a16:creationId xmlns:a16="http://schemas.microsoft.com/office/drawing/2014/main" id="{031794A5-8C5D-45C9-983C-5AA286DB32CC}"/>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2"/>
            </a:lnRef>
            <a:fillRef idx="3">
              <a:schemeClr val="accent2"/>
            </a:fillRef>
            <a:effectRef idx="2">
              <a:schemeClr val="accent2"/>
            </a:effectRef>
            <a:fontRef idx="minor">
              <a:schemeClr val="lt1"/>
            </a:fontRef>
          </p:style>
        </p:sp>
      </p:grpSp>
      <p:sp>
        <p:nvSpPr>
          <p:cNvPr id="6" name="TextBox 9">
            <a:extLst>
              <a:ext uri="{FF2B5EF4-FFF2-40B4-BE49-F238E27FC236}">
                <a16:creationId xmlns:a16="http://schemas.microsoft.com/office/drawing/2014/main" id="{05FEBDD0-AAD3-4CC5-A26E-004655B5FE02}"/>
              </a:ext>
            </a:extLst>
          </p:cNvPr>
          <p:cNvSpPr txBox="1"/>
          <p:nvPr/>
        </p:nvSpPr>
        <p:spPr>
          <a:xfrm>
            <a:off x="189525" y="2280985"/>
            <a:ext cx="7747298" cy="4402295"/>
          </a:xfrm>
          <a:prstGeom prst="rect">
            <a:avLst/>
          </a:prstGeom>
        </p:spPr>
        <p:txBody>
          <a:bodyPr wrap="square" lIns="0" tIns="0" rIns="0" bIns="0" rtlCol="0" anchor="t">
            <a:spAutoFit/>
          </a:bodyPr>
          <a:lstStyle/>
          <a:p>
            <a:pPr>
              <a:lnSpc>
                <a:spcPct val="107000"/>
              </a:lnSpc>
            </a:pPr>
            <a:r>
              <a:rPr lang="en-US" sz="5400" b="1" dirty="0">
                <a:effectLst/>
                <a:latin typeface="Open Sans"/>
                <a:ea typeface="Open Sans"/>
                <a:cs typeface="Open Sans"/>
              </a:rPr>
              <a:t>SBIRT</a:t>
            </a:r>
            <a:r>
              <a:rPr lang="en-US" sz="5400" dirty="0">
                <a:latin typeface="Open Sans"/>
                <a:ea typeface="Open Sans"/>
                <a:cs typeface="Open Sans"/>
              </a:rPr>
              <a:t> (Screening, Brief Intervention, and Referral to Treatment) </a:t>
            </a:r>
            <a:r>
              <a:rPr lang="en-US" sz="5400" b="1" dirty="0">
                <a:effectLst/>
                <a:latin typeface="Open Sans"/>
                <a:ea typeface="Open Sans"/>
                <a:cs typeface="Open Sans"/>
              </a:rPr>
              <a:t>Substance Use and Addiction</a:t>
            </a:r>
            <a:endParaRPr lang="en-US" sz="5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10">
            <a:extLst>
              <a:ext uri="{FF2B5EF4-FFF2-40B4-BE49-F238E27FC236}">
                <a16:creationId xmlns:a16="http://schemas.microsoft.com/office/drawing/2014/main" id="{32167093-1C7D-4229-AD44-37962B958D38}"/>
              </a:ext>
            </a:extLst>
          </p:cNvPr>
          <p:cNvSpPr txBox="1"/>
          <p:nvPr/>
        </p:nvSpPr>
        <p:spPr>
          <a:xfrm>
            <a:off x="893567" y="9324975"/>
            <a:ext cx="5038549" cy="355601"/>
          </a:xfrm>
          <a:prstGeom prst="rect">
            <a:avLst/>
          </a:prstGeom>
        </p:spPr>
        <p:txBody>
          <a:bodyPr lIns="0" tIns="0" rIns="0" bIns="0" rtlCol="0" anchor="t">
            <a:spAutoFit/>
          </a:bodyPr>
          <a:lstStyle/>
          <a:p>
            <a:pPr>
              <a:lnSpc>
                <a:spcPts val="2660"/>
              </a:lnSpc>
            </a:pPr>
            <a:r>
              <a:rPr lang="en-US" sz="2800" dirty="0">
                <a:solidFill>
                  <a:srgbClr val="3C3836"/>
                </a:solidFill>
                <a:latin typeface="Open Sans"/>
              </a:rPr>
              <a:t>ACCS Principles </a:t>
            </a:r>
            <a:endParaRPr lang="en-US" sz="2800" dirty="0">
              <a:solidFill>
                <a:srgbClr val="3C3836"/>
              </a:solidFill>
              <a:latin typeface="Open Sans Bold"/>
            </a:endParaRPr>
          </a:p>
        </p:txBody>
      </p:sp>
      <p:pic>
        <p:nvPicPr>
          <p:cNvPr id="10" name="Picture 9" descr="Diagram&#10;&#10;Description automatically generated">
            <a:extLst>
              <a:ext uri="{FF2B5EF4-FFF2-40B4-BE49-F238E27FC236}">
                <a16:creationId xmlns:a16="http://schemas.microsoft.com/office/drawing/2014/main" id="{9ADB8397-D73E-42F9-BFE5-D3C73A554835}"/>
              </a:ext>
            </a:extLst>
          </p:cNvPr>
          <p:cNvPicPr>
            <a:picLocks noChangeAspect="1"/>
          </p:cNvPicPr>
          <p:nvPr/>
        </p:nvPicPr>
        <p:blipFill rotWithShape="1">
          <a:blip r:embed="rId4">
            <a:extLst>
              <a:ext uri="{28A0092B-C50C-407E-A947-70E740481C1C}">
                <a14:useLocalDpi xmlns:a14="http://schemas.microsoft.com/office/drawing/2010/main" val="0"/>
              </a:ext>
            </a:extLst>
          </a:blip>
          <a:srcRect l="21026" r="8850"/>
          <a:stretch/>
        </p:blipFill>
        <p:spPr>
          <a:xfrm>
            <a:off x="8024746" y="26377"/>
            <a:ext cx="10256040" cy="10287000"/>
          </a:xfrm>
          <a:prstGeom prst="rect">
            <a:avLst/>
          </a:prstGeom>
        </p:spPr>
      </p:pic>
    </p:spTree>
    <p:custDataLst>
      <p:tags r:id="rId1"/>
    </p:custDataLst>
    <p:extLst>
      <p:ext uri="{BB962C8B-B14F-4D97-AF65-F5344CB8AC3E}">
        <p14:creationId xmlns:p14="http://schemas.microsoft.com/office/powerpoint/2010/main" val="4071255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lanced stones on a pebble beach during sunset">
            <a:extLst>
              <a:ext uri="{FF2B5EF4-FFF2-40B4-BE49-F238E27FC236}">
                <a16:creationId xmlns:a16="http://schemas.microsoft.com/office/drawing/2014/main" id="{55228450-A0A3-02E4-FD68-D508780767E4}"/>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5605"/>
          <a:stretch/>
        </p:blipFill>
        <p:spPr>
          <a:xfrm>
            <a:off x="0" y="0"/>
            <a:ext cx="18288000" cy="10287000"/>
          </a:xfrm>
          <a:prstGeom prst="rect">
            <a:avLst/>
          </a:prstGeom>
          <a:solidFill>
            <a:schemeClr val="bg1">
              <a:alpha val="76000"/>
            </a:schemeClr>
          </a:solidFill>
          <a:ln>
            <a:noFill/>
          </a:ln>
        </p:spPr>
      </p:pic>
      <p:sp>
        <p:nvSpPr>
          <p:cNvPr id="17" name="Freeform: Shape 16">
            <a:extLst>
              <a:ext uri="{FF2B5EF4-FFF2-40B4-BE49-F238E27FC236}">
                <a16:creationId xmlns:a16="http://schemas.microsoft.com/office/drawing/2014/main" id="{24E09F63-3895-1368-9E90-B0C6F45DAB58}"/>
              </a:ext>
            </a:extLst>
          </p:cNvPr>
          <p:cNvSpPr/>
          <p:nvPr/>
        </p:nvSpPr>
        <p:spPr>
          <a:xfrm>
            <a:off x="1528722" y="2664723"/>
            <a:ext cx="4572000" cy="1607647"/>
          </a:xfrm>
          <a:custGeom>
            <a:avLst/>
            <a:gdLst>
              <a:gd name="connsiteX0" fmla="*/ 0 w 3565959"/>
              <a:gd name="connsiteY0" fmla="*/ 0 h 1426383"/>
              <a:gd name="connsiteX1" fmla="*/ 3565959 w 3565959"/>
              <a:gd name="connsiteY1" fmla="*/ 0 h 1426383"/>
              <a:gd name="connsiteX2" fmla="*/ 3565959 w 3565959"/>
              <a:gd name="connsiteY2" fmla="*/ 1426383 h 1426383"/>
              <a:gd name="connsiteX3" fmla="*/ 0 w 3565959"/>
              <a:gd name="connsiteY3" fmla="*/ 1426383 h 1426383"/>
              <a:gd name="connsiteX4" fmla="*/ 0 w 3565959"/>
              <a:gd name="connsiteY4" fmla="*/ 0 h 142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59" h="1426383">
                <a:moveTo>
                  <a:pt x="0" y="0"/>
                </a:moveTo>
                <a:lnTo>
                  <a:pt x="3565959" y="0"/>
                </a:lnTo>
                <a:lnTo>
                  <a:pt x="3565959" y="1426383"/>
                </a:lnTo>
                <a:lnTo>
                  <a:pt x="0" y="1426383"/>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3200" b="1" kern="1200" dirty="0">
                <a:solidFill>
                  <a:schemeClr val="tx2"/>
                </a:solidFill>
              </a:rPr>
              <a:t>12 step model </a:t>
            </a:r>
          </a:p>
        </p:txBody>
      </p:sp>
      <p:sp>
        <p:nvSpPr>
          <p:cNvPr id="18" name="Freeform: Shape 17">
            <a:extLst>
              <a:ext uri="{FF2B5EF4-FFF2-40B4-BE49-F238E27FC236}">
                <a16:creationId xmlns:a16="http://schemas.microsoft.com/office/drawing/2014/main" id="{AA818B0C-FF89-2759-5D40-657DD4040A29}"/>
              </a:ext>
            </a:extLst>
          </p:cNvPr>
          <p:cNvSpPr/>
          <p:nvPr/>
        </p:nvSpPr>
        <p:spPr>
          <a:xfrm>
            <a:off x="1528722" y="4253604"/>
            <a:ext cx="4572000" cy="5072759"/>
          </a:xfrm>
          <a:custGeom>
            <a:avLst/>
            <a:gdLst>
              <a:gd name="connsiteX0" fmla="*/ 0 w 3565959"/>
              <a:gd name="connsiteY0" fmla="*/ 0 h 5072759"/>
              <a:gd name="connsiteX1" fmla="*/ 3565959 w 3565959"/>
              <a:gd name="connsiteY1" fmla="*/ 0 h 5072759"/>
              <a:gd name="connsiteX2" fmla="*/ 3565959 w 3565959"/>
              <a:gd name="connsiteY2" fmla="*/ 5072759 h 5072759"/>
              <a:gd name="connsiteX3" fmla="*/ 0 w 3565959"/>
              <a:gd name="connsiteY3" fmla="*/ 5072759 h 5072759"/>
              <a:gd name="connsiteX4" fmla="*/ 0 w 3565959"/>
              <a:gd name="connsiteY4" fmla="*/ 0 h 5072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59" h="5072759">
                <a:moveTo>
                  <a:pt x="0" y="0"/>
                </a:moveTo>
                <a:lnTo>
                  <a:pt x="3565959" y="0"/>
                </a:lnTo>
                <a:lnTo>
                  <a:pt x="3565959" y="5072759"/>
                </a:lnTo>
                <a:lnTo>
                  <a:pt x="0" y="5072759"/>
                </a:lnTo>
                <a:lnTo>
                  <a:pt x="0" y="0"/>
                </a:lnTo>
                <a:close/>
              </a:path>
            </a:pathLst>
          </a:cu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400" kern="1200" dirty="0">
                <a:solidFill>
                  <a:schemeClr val="tx1"/>
                </a:solidFill>
              </a:rPr>
              <a:t>Views SUD as a “disease” from which one can “be in recovery” </a:t>
            </a:r>
          </a:p>
          <a:p>
            <a:pPr marL="228600" lvl="1" indent="-228600" algn="l" defTabSz="977900">
              <a:lnSpc>
                <a:spcPct val="90000"/>
              </a:lnSpc>
              <a:spcBef>
                <a:spcPct val="0"/>
              </a:spcBef>
              <a:spcAft>
                <a:spcPct val="15000"/>
              </a:spcAft>
              <a:buChar char="•"/>
            </a:pPr>
            <a:r>
              <a:rPr lang="en-US" sz="2400" kern="1200" dirty="0">
                <a:solidFill>
                  <a:schemeClr val="tx1"/>
                </a:solidFill>
              </a:rPr>
              <a:t>Offers a completely voluntary, peer run, and anonymous social support group</a:t>
            </a:r>
          </a:p>
          <a:p>
            <a:pPr marL="228600" lvl="1" indent="-228600" algn="l" defTabSz="977900">
              <a:lnSpc>
                <a:spcPct val="90000"/>
              </a:lnSpc>
              <a:spcBef>
                <a:spcPct val="0"/>
              </a:spcBef>
              <a:spcAft>
                <a:spcPct val="15000"/>
              </a:spcAft>
              <a:buChar char="•"/>
            </a:pPr>
            <a:r>
              <a:rPr lang="en-US" sz="2400" kern="1200" dirty="0">
                <a:solidFill>
                  <a:schemeClr val="tx1"/>
                </a:solidFill>
              </a:rPr>
              <a:t>Individuals addicted to substances should aim to abstain from use</a:t>
            </a:r>
          </a:p>
          <a:p>
            <a:pPr marL="228600" lvl="1" indent="-228600" algn="l" defTabSz="977900">
              <a:lnSpc>
                <a:spcPct val="90000"/>
              </a:lnSpc>
              <a:spcBef>
                <a:spcPct val="0"/>
              </a:spcBef>
              <a:spcAft>
                <a:spcPct val="15000"/>
              </a:spcAft>
              <a:buChar char="•"/>
            </a:pPr>
            <a:r>
              <a:rPr lang="en-US" sz="2400" kern="1200" dirty="0">
                <a:solidFill>
                  <a:schemeClr val="tx1"/>
                </a:solidFill>
              </a:rPr>
              <a:t>Sometimes a difficult approach for person’s served because they may feel it is not okay to use their medication</a:t>
            </a:r>
          </a:p>
        </p:txBody>
      </p:sp>
      <p:sp>
        <p:nvSpPr>
          <p:cNvPr id="21" name="Freeform: Shape 20">
            <a:extLst>
              <a:ext uri="{FF2B5EF4-FFF2-40B4-BE49-F238E27FC236}">
                <a16:creationId xmlns:a16="http://schemas.microsoft.com/office/drawing/2014/main" id="{0A41E44C-94C3-3ABB-A379-E81FF43EFD4C}"/>
              </a:ext>
            </a:extLst>
          </p:cNvPr>
          <p:cNvSpPr/>
          <p:nvPr/>
        </p:nvSpPr>
        <p:spPr>
          <a:xfrm>
            <a:off x="7013015" y="2645958"/>
            <a:ext cx="4572000" cy="1607647"/>
          </a:xfrm>
          <a:custGeom>
            <a:avLst/>
            <a:gdLst>
              <a:gd name="connsiteX0" fmla="*/ 0 w 3565959"/>
              <a:gd name="connsiteY0" fmla="*/ 0 h 1426383"/>
              <a:gd name="connsiteX1" fmla="*/ 3565959 w 3565959"/>
              <a:gd name="connsiteY1" fmla="*/ 0 h 1426383"/>
              <a:gd name="connsiteX2" fmla="*/ 3565959 w 3565959"/>
              <a:gd name="connsiteY2" fmla="*/ 1426383 h 1426383"/>
              <a:gd name="connsiteX3" fmla="*/ 0 w 3565959"/>
              <a:gd name="connsiteY3" fmla="*/ 1426383 h 1426383"/>
              <a:gd name="connsiteX4" fmla="*/ 0 w 3565959"/>
              <a:gd name="connsiteY4" fmla="*/ 0 h 142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59" h="1426383">
                <a:moveTo>
                  <a:pt x="0" y="0"/>
                </a:moveTo>
                <a:lnTo>
                  <a:pt x="3565959" y="0"/>
                </a:lnTo>
                <a:lnTo>
                  <a:pt x="3565959" y="1426383"/>
                </a:lnTo>
                <a:lnTo>
                  <a:pt x="0" y="1426383"/>
                </a:lnTo>
                <a:lnTo>
                  <a:pt x="0" y="0"/>
                </a:lnTo>
                <a:close/>
              </a:path>
            </a:pathLst>
          </a:custGeom>
        </p:spPr>
        <p:style>
          <a:lnRef idx="1">
            <a:schemeClr val="accent3">
              <a:hueOff val="-6080303"/>
              <a:satOff val="8927"/>
              <a:lumOff val="-17386"/>
              <a:alphaOff val="0"/>
            </a:schemeClr>
          </a:lnRef>
          <a:fillRef idx="3">
            <a:schemeClr val="accent3">
              <a:hueOff val="-6080303"/>
              <a:satOff val="8927"/>
              <a:lumOff val="-17386"/>
              <a:alphaOff val="0"/>
            </a:schemeClr>
          </a:fillRef>
          <a:effectRef idx="3">
            <a:schemeClr val="accent3">
              <a:hueOff val="-6080303"/>
              <a:satOff val="8927"/>
              <a:lumOff val="-17386"/>
              <a:alphaOff val="0"/>
            </a:schemeClr>
          </a:effectRef>
          <a:fontRef idx="minor">
            <a:schemeClr val="lt1"/>
          </a:fontRef>
        </p:style>
        <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800" b="1" kern="1200" dirty="0">
                <a:solidFill>
                  <a:schemeClr val="tx2"/>
                </a:solidFill>
              </a:rPr>
              <a:t>Relapse Prevention:</a:t>
            </a:r>
          </a:p>
        </p:txBody>
      </p:sp>
      <p:sp>
        <p:nvSpPr>
          <p:cNvPr id="22" name="Freeform: Shape 21">
            <a:extLst>
              <a:ext uri="{FF2B5EF4-FFF2-40B4-BE49-F238E27FC236}">
                <a16:creationId xmlns:a16="http://schemas.microsoft.com/office/drawing/2014/main" id="{AD9352F0-D9E2-C828-03C9-80076D4D4E23}"/>
              </a:ext>
            </a:extLst>
          </p:cNvPr>
          <p:cNvSpPr/>
          <p:nvPr/>
        </p:nvSpPr>
        <p:spPr>
          <a:xfrm>
            <a:off x="7012314" y="4253605"/>
            <a:ext cx="4572000" cy="5072759"/>
          </a:xfrm>
          <a:custGeom>
            <a:avLst/>
            <a:gdLst>
              <a:gd name="connsiteX0" fmla="*/ 0 w 3565959"/>
              <a:gd name="connsiteY0" fmla="*/ 0 h 5072759"/>
              <a:gd name="connsiteX1" fmla="*/ 3565959 w 3565959"/>
              <a:gd name="connsiteY1" fmla="*/ 0 h 5072759"/>
              <a:gd name="connsiteX2" fmla="*/ 3565959 w 3565959"/>
              <a:gd name="connsiteY2" fmla="*/ 5072759 h 5072759"/>
              <a:gd name="connsiteX3" fmla="*/ 0 w 3565959"/>
              <a:gd name="connsiteY3" fmla="*/ 5072759 h 5072759"/>
              <a:gd name="connsiteX4" fmla="*/ 0 w 3565959"/>
              <a:gd name="connsiteY4" fmla="*/ 0 h 5072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59" h="5072759">
                <a:moveTo>
                  <a:pt x="0" y="0"/>
                </a:moveTo>
                <a:lnTo>
                  <a:pt x="3565959" y="0"/>
                </a:lnTo>
                <a:lnTo>
                  <a:pt x="3565959" y="5072759"/>
                </a:lnTo>
                <a:lnTo>
                  <a:pt x="0" y="5072759"/>
                </a:lnTo>
                <a:lnTo>
                  <a:pt x="0" y="0"/>
                </a:lnTo>
                <a:close/>
              </a:path>
            </a:pathLst>
          </a:custGeom>
        </p:spPr>
        <p:style>
          <a:lnRef idx="1">
            <a:schemeClr val="accent3">
              <a:tint val="40000"/>
              <a:alpha val="90000"/>
              <a:hueOff val="-6586677"/>
              <a:satOff val="7465"/>
              <a:lumOff val="-2457"/>
              <a:alphaOff val="0"/>
            </a:schemeClr>
          </a:lnRef>
          <a:fillRef idx="1">
            <a:schemeClr val="accent3">
              <a:tint val="40000"/>
              <a:alpha val="90000"/>
              <a:hueOff val="-6586677"/>
              <a:satOff val="7465"/>
              <a:lumOff val="-2457"/>
              <a:alphaOff val="0"/>
            </a:schemeClr>
          </a:fillRef>
          <a:effectRef idx="2">
            <a:schemeClr val="accent3">
              <a:tint val="40000"/>
              <a:alpha val="90000"/>
              <a:hueOff val="-6586677"/>
              <a:satOff val="7465"/>
              <a:lumOff val="-2457"/>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400" kern="1200" dirty="0">
                <a:solidFill>
                  <a:schemeClr val="tx1"/>
                </a:solidFill>
              </a:rPr>
              <a:t>Cognitive-behavioral approach that requires persons served and their clinicians to identify situations that place them at greater risk for relapse – both:</a:t>
            </a:r>
          </a:p>
          <a:p>
            <a:pPr marL="457200" lvl="2" indent="-228600" algn="l" defTabSz="977900">
              <a:lnSpc>
                <a:spcPct val="90000"/>
              </a:lnSpc>
              <a:spcBef>
                <a:spcPct val="0"/>
              </a:spcBef>
              <a:spcAft>
                <a:spcPct val="15000"/>
              </a:spcAft>
              <a:buFont typeface="+mj-lt"/>
              <a:buAutoNum type="arabicPeriod"/>
            </a:pPr>
            <a:r>
              <a:rPr lang="en-US" sz="2400" kern="1200" dirty="0">
                <a:solidFill>
                  <a:schemeClr val="tx1"/>
                </a:solidFill>
              </a:rPr>
              <a:t>Internal experiences</a:t>
            </a:r>
          </a:p>
          <a:p>
            <a:pPr marL="457200" lvl="2" indent="-228600" algn="l" defTabSz="977900">
              <a:lnSpc>
                <a:spcPct val="90000"/>
              </a:lnSpc>
              <a:spcBef>
                <a:spcPct val="0"/>
              </a:spcBef>
              <a:spcAft>
                <a:spcPct val="15000"/>
              </a:spcAft>
              <a:buFont typeface="+mj-lt"/>
              <a:buAutoNum type="arabicPeriod"/>
            </a:pPr>
            <a:r>
              <a:rPr lang="en-US" sz="2400" kern="1200" dirty="0">
                <a:solidFill>
                  <a:schemeClr val="tx1"/>
                </a:solidFill>
              </a:rPr>
              <a:t>External cues</a:t>
            </a:r>
            <a:endParaRPr lang="en-US" sz="2200" kern="1200" dirty="0">
              <a:solidFill>
                <a:schemeClr val="tx1"/>
              </a:solidFill>
            </a:endParaRPr>
          </a:p>
        </p:txBody>
      </p:sp>
      <p:sp>
        <p:nvSpPr>
          <p:cNvPr id="23" name="Freeform: Shape 22">
            <a:extLst>
              <a:ext uri="{FF2B5EF4-FFF2-40B4-BE49-F238E27FC236}">
                <a16:creationId xmlns:a16="http://schemas.microsoft.com/office/drawing/2014/main" id="{41E3F0FA-3CD9-33E0-FBE0-BEAFC749EB00}"/>
              </a:ext>
            </a:extLst>
          </p:cNvPr>
          <p:cNvSpPr/>
          <p:nvPr/>
        </p:nvSpPr>
        <p:spPr>
          <a:xfrm>
            <a:off x="12804408" y="2645959"/>
            <a:ext cx="4572000" cy="1645176"/>
          </a:xfrm>
          <a:custGeom>
            <a:avLst/>
            <a:gdLst>
              <a:gd name="connsiteX0" fmla="*/ 0 w 3565959"/>
              <a:gd name="connsiteY0" fmla="*/ 0 h 1426383"/>
              <a:gd name="connsiteX1" fmla="*/ 3565959 w 3565959"/>
              <a:gd name="connsiteY1" fmla="*/ 0 h 1426383"/>
              <a:gd name="connsiteX2" fmla="*/ 3565959 w 3565959"/>
              <a:gd name="connsiteY2" fmla="*/ 1426383 h 1426383"/>
              <a:gd name="connsiteX3" fmla="*/ 0 w 3565959"/>
              <a:gd name="connsiteY3" fmla="*/ 1426383 h 1426383"/>
              <a:gd name="connsiteX4" fmla="*/ 0 w 3565959"/>
              <a:gd name="connsiteY4" fmla="*/ 0 h 142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59" h="1426383">
                <a:moveTo>
                  <a:pt x="0" y="0"/>
                </a:moveTo>
                <a:lnTo>
                  <a:pt x="3565959" y="0"/>
                </a:lnTo>
                <a:lnTo>
                  <a:pt x="3565959" y="1426383"/>
                </a:lnTo>
                <a:lnTo>
                  <a:pt x="0" y="1426383"/>
                </a:lnTo>
                <a:lnTo>
                  <a:pt x="0" y="0"/>
                </a:lnTo>
                <a:close/>
              </a:path>
            </a:pathLst>
          </a:custGeom>
        </p:spPr>
        <p:style>
          <a:lnRef idx="1">
            <a:schemeClr val="accent3">
              <a:hueOff val="-9120454"/>
              <a:satOff val="13390"/>
              <a:lumOff val="-26079"/>
              <a:alphaOff val="0"/>
            </a:schemeClr>
          </a:lnRef>
          <a:fillRef idx="3">
            <a:schemeClr val="accent3">
              <a:hueOff val="-9120454"/>
              <a:satOff val="13390"/>
              <a:lumOff val="-26079"/>
              <a:alphaOff val="0"/>
            </a:schemeClr>
          </a:fillRef>
          <a:effectRef idx="3">
            <a:schemeClr val="accent3">
              <a:hueOff val="-9120454"/>
              <a:satOff val="13390"/>
              <a:lumOff val="-26079"/>
              <a:alphaOff val="0"/>
            </a:schemeClr>
          </a:effectRef>
          <a:fontRef idx="minor">
            <a:schemeClr val="lt1"/>
          </a:fontRef>
        </p:style>
        <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800" b="1" kern="1200" dirty="0">
                <a:solidFill>
                  <a:schemeClr val="tx2"/>
                </a:solidFill>
              </a:rPr>
              <a:t>Medication-assisted treatment (MAT) and Medication for Opioid Use Disorder (MOUD):   </a:t>
            </a:r>
          </a:p>
        </p:txBody>
      </p:sp>
      <p:sp>
        <p:nvSpPr>
          <p:cNvPr id="24" name="Freeform: Shape 23">
            <a:extLst>
              <a:ext uri="{FF2B5EF4-FFF2-40B4-BE49-F238E27FC236}">
                <a16:creationId xmlns:a16="http://schemas.microsoft.com/office/drawing/2014/main" id="{4A16E0A8-0546-26C5-8244-44F1EE478F9B}"/>
              </a:ext>
            </a:extLst>
          </p:cNvPr>
          <p:cNvSpPr/>
          <p:nvPr/>
        </p:nvSpPr>
        <p:spPr>
          <a:xfrm>
            <a:off x="12803004" y="4314360"/>
            <a:ext cx="4572000" cy="5072759"/>
          </a:xfrm>
          <a:custGeom>
            <a:avLst/>
            <a:gdLst>
              <a:gd name="connsiteX0" fmla="*/ 0 w 3565959"/>
              <a:gd name="connsiteY0" fmla="*/ 0 h 5072759"/>
              <a:gd name="connsiteX1" fmla="*/ 3565959 w 3565959"/>
              <a:gd name="connsiteY1" fmla="*/ 0 h 5072759"/>
              <a:gd name="connsiteX2" fmla="*/ 3565959 w 3565959"/>
              <a:gd name="connsiteY2" fmla="*/ 5072759 h 5072759"/>
              <a:gd name="connsiteX3" fmla="*/ 0 w 3565959"/>
              <a:gd name="connsiteY3" fmla="*/ 5072759 h 5072759"/>
              <a:gd name="connsiteX4" fmla="*/ 0 w 3565959"/>
              <a:gd name="connsiteY4" fmla="*/ 0 h 5072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59" h="5072759">
                <a:moveTo>
                  <a:pt x="0" y="0"/>
                </a:moveTo>
                <a:lnTo>
                  <a:pt x="3565959" y="0"/>
                </a:lnTo>
                <a:lnTo>
                  <a:pt x="3565959" y="5072759"/>
                </a:lnTo>
                <a:lnTo>
                  <a:pt x="0" y="5072759"/>
                </a:lnTo>
                <a:lnTo>
                  <a:pt x="0" y="0"/>
                </a:lnTo>
                <a:close/>
              </a:path>
            </a:pathLst>
          </a:custGeom>
        </p:spPr>
        <p:style>
          <a:lnRef idx="1">
            <a:schemeClr val="accent3">
              <a:tint val="40000"/>
              <a:alpha val="90000"/>
              <a:hueOff val="-9880015"/>
              <a:satOff val="11198"/>
              <a:lumOff val="-3686"/>
              <a:alphaOff val="0"/>
            </a:schemeClr>
          </a:lnRef>
          <a:fillRef idx="1">
            <a:schemeClr val="accent3">
              <a:tint val="40000"/>
              <a:alpha val="90000"/>
              <a:hueOff val="-9880015"/>
              <a:satOff val="11198"/>
              <a:lumOff val="-3686"/>
              <a:alphaOff val="0"/>
            </a:schemeClr>
          </a:fillRef>
          <a:effectRef idx="2">
            <a:schemeClr val="accent3">
              <a:tint val="40000"/>
              <a:alpha val="90000"/>
              <a:hueOff val="-9880015"/>
              <a:satOff val="11198"/>
              <a:lumOff val="-3686"/>
              <a:alphaOff val="0"/>
            </a:schemeClr>
          </a:effectRef>
          <a:fontRef idx="minor">
            <a:schemeClr val="dk1">
              <a:hueOff val="0"/>
              <a:satOff val="0"/>
              <a:lumOff val="0"/>
              <a:alphaOff val="0"/>
            </a:schemeClr>
          </a:fontRef>
        </p:style>
        <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400" kern="1200" dirty="0">
                <a:solidFill>
                  <a:schemeClr val="tx1"/>
                </a:solidFill>
              </a:rPr>
              <a:t>Use of medications, in combination with counseling and behavioral therapies, to provide a “whole-patient” approach to the treatment of substance use disorders</a:t>
            </a:r>
          </a:p>
        </p:txBody>
      </p:sp>
      <p:sp>
        <p:nvSpPr>
          <p:cNvPr id="14" name="Freeform 5">
            <a:extLst>
              <a:ext uri="{FF2B5EF4-FFF2-40B4-BE49-F238E27FC236}">
                <a16:creationId xmlns:a16="http://schemas.microsoft.com/office/drawing/2014/main" id="{C69E90DD-1AE2-E699-2E2B-D0AAFFB68887}"/>
              </a:ext>
            </a:extLst>
          </p:cNvPr>
          <p:cNvSpPr/>
          <p:nvPr/>
        </p:nvSpPr>
        <p:spPr>
          <a:xfrm rot="5400000">
            <a:off x="8477842" y="-7821021"/>
            <a:ext cx="1332316" cy="18288000"/>
          </a:xfrm>
          <a:custGeom>
            <a:avLst/>
            <a:gdLst/>
            <a:ahLst/>
            <a:cxnLst/>
            <a:rect l="l" t="t" r="r" b="b"/>
            <a:pathLst>
              <a:path w="706484" h="926813">
                <a:moveTo>
                  <a:pt x="0" y="0"/>
                </a:moveTo>
                <a:lnTo>
                  <a:pt x="706484" y="0"/>
                </a:lnTo>
                <a:lnTo>
                  <a:pt x="706484" y="926813"/>
                </a:lnTo>
                <a:lnTo>
                  <a:pt x="0" y="926813"/>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a:lstStyle/>
          <a:p>
            <a:endParaRPr lang="en-US" dirty="0">
              <a:solidFill>
                <a:schemeClr val="bg1"/>
              </a:solidFill>
            </a:endParaRPr>
          </a:p>
        </p:txBody>
      </p:sp>
      <p:sp>
        <p:nvSpPr>
          <p:cNvPr id="8" name="Title 1">
            <a:extLst>
              <a:ext uri="{FF2B5EF4-FFF2-40B4-BE49-F238E27FC236}">
                <a16:creationId xmlns:a16="http://schemas.microsoft.com/office/drawing/2014/main" id="{2BC428F2-C619-A1D8-654F-ECA00D929329}"/>
              </a:ext>
            </a:extLst>
          </p:cNvPr>
          <p:cNvSpPr>
            <a:spLocks noGrp="1"/>
          </p:cNvSpPr>
          <p:nvPr>
            <p:ph type="title"/>
          </p:nvPr>
        </p:nvSpPr>
        <p:spPr>
          <a:xfrm>
            <a:off x="0" y="485255"/>
            <a:ext cx="18908617" cy="1989137"/>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defTabSz="457200"/>
            <a:r>
              <a:rPr lang="en-US" sz="5400" dirty="0">
                <a:solidFill>
                  <a:schemeClr val="bg1"/>
                </a:solidFill>
              </a:rPr>
              <a:t>Responding To Substance Use Disorders: Present-day Methods</a:t>
            </a:r>
          </a:p>
        </p:txBody>
      </p:sp>
      <p:pic>
        <p:nvPicPr>
          <p:cNvPr id="11" name="Picture 5">
            <a:extLst>
              <a:ext uri="{FF2B5EF4-FFF2-40B4-BE49-F238E27FC236}">
                <a16:creationId xmlns:a16="http://schemas.microsoft.com/office/drawing/2014/main" id="{0555AD79-C620-D925-907D-9C4F9D631C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605184" y="656821"/>
            <a:ext cx="293783" cy="2485858"/>
          </a:xfrm>
          <a:prstGeom prst="rect">
            <a:avLst/>
          </a:prstGeom>
        </p:spPr>
      </p:pic>
    </p:spTree>
    <p:custDataLst>
      <p:tags r:id="rId1"/>
    </p:custDataLst>
    <p:extLst>
      <p:ext uri="{BB962C8B-B14F-4D97-AF65-F5344CB8AC3E}">
        <p14:creationId xmlns:p14="http://schemas.microsoft.com/office/powerpoint/2010/main" val="2507659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5509DFA-5B46-289E-BF05-D144EF1175B4}"/>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708" y="0"/>
            <a:ext cx="18282583" cy="10287000"/>
          </a:xfrm>
          <a:prstGeom prst="rect">
            <a:avLst/>
          </a:prstGeom>
        </p:spPr>
      </p:pic>
      <p:pic>
        <p:nvPicPr>
          <p:cNvPr id="31" name="Picture 30">
            <a:extLst>
              <a:ext uri="{FF2B5EF4-FFF2-40B4-BE49-F238E27FC236}">
                <a16:creationId xmlns:a16="http://schemas.microsoft.com/office/drawing/2014/main" id="{6B226F26-5DD1-702B-AAEC-D60C9A956470}"/>
              </a:ext>
            </a:extLst>
          </p:cNvPr>
          <p:cNvPicPr>
            <a:picLocks noChangeAspect="1"/>
          </p:cNvPicPr>
          <p:nvPr/>
        </p:nvPicPr>
        <p:blipFill rotWithShape="1">
          <a:blip r:embed="rId6"/>
          <a:srcRect r="57394"/>
          <a:stretch/>
        </p:blipFill>
        <p:spPr>
          <a:xfrm>
            <a:off x="0" y="0"/>
            <a:ext cx="7789468" cy="10287000"/>
          </a:xfrm>
          <a:prstGeom prst="rect">
            <a:avLst/>
          </a:prstGeom>
        </p:spPr>
      </p:pic>
      <p:sp>
        <p:nvSpPr>
          <p:cNvPr id="84" name="Freeform 5">
            <a:extLst>
              <a:ext uri="{FF2B5EF4-FFF2-40B4-BE49-F238E27FC236}">
                <a16:creationId xmlns:a16="http://schemas.microsoft.com/office/drawing/2014/main" id="{0574EEA2-A5FD-1DEF-C236-BDF66B7C12A2}"/>
              </a:ext>
            </a:extLst>
          </p:cNvPr>
          <p:cNvSpPr/>
          <p:nvPr/>
        </p:nvSpPr>
        <p:spPr>
          <a:xfrm rot="5400000">
            <a:off x="8477842" y="-7821021"/>
            <a:ext cx="1332316" cy="18288000"/>
          </a:xfrm>
          <a:custGeom>
            <a:avLst/>
            <a:gdLst/>
            <a:ahLst/>
            <a:cxnLst/>
            <a:rect l="l" t="t" r="r" b="b"/>
            <a:pathLst>
              <a:path w="706484" h="926813">
                <a:moveTo>
                  <a:pt x="0" y="0"/>
                </a:moveTo>
                <a:lnTo>
                  <a:pt x="706484" y="0"/>
                </a:lnTo>
                <a:lnTo>
                  <a:pt x="706484" y="926813"/>
                </a:lnTo>
                <a:lnTo>
                  <a:pt x="0" y="926813"/>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a:lstStyle/>
          <a:p>
            <a:endParaRPr lang="en-US" dirty="0">
              <a:solidFill>
                <a:schemeClr val="bg1"/>
              </a:solidFill>
            </a:endParaRPr>
          </a:p>
        </p:txBody>
      </p:sp>
      <p:sp>
        <p:nvSpPr>
          <p:cNvPr id="81" name="Title 1">
            <a:extLst>
              <a:ext uri="{FF2B5EF4-FFF2-40B4-BE49-F238E27FC236}">
                <a16:creationId xmlns:a16="http://schemas.microsoft.com/office/drawing/2014/main" id="{ECC74AEB-9F5A-BF5D-6F77-C5B40BC7159D}"/>
              </a:ext>
            </a:extLst>
          </p:cNvPr>
          <p:cNvSpPr>
            <a:spLocks noGrp="1"/>
          </p:cNvSpPr>
          <p:nvPr>
            <p:ph type="title"/>
          </p:nvPr>
        </p:nvSpPr>
        <p:spPr>
          <a:xfrm>
            <a:off x="0" y="485255"/>
            <a:ext cx="18908617" cy="1989137"/>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defTabSz="457200"/>
            <a:r>
              <a:rPr lang="en-US" sz="5400" dirty="0">
                <a:solidFill>
                  <a:schemeClr val="bg1"/>
                </a:solidFill>
              </a:rPr>
              <a:t>Responding To Substance Use Disorders: Present-day Methods</a:t>
            </a:r>
          </a:p>
        </p:txBody>
      </p:sp>
      <p:pic>
        <p:nvPicPr>
          <p:cNvPr id="82" name="Picture 5">
            <a:extLst>
              <a:ext uri="{FF2B5EF4-FFF2-40B4-BE49-F238E27FC236}">
                <a16:creationId xmlns:a16="http://schemas.microsoft.com/office/drawing/2014/main" id="{D9176F27-0AC2-C4DE-43CD-A9514C28D5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605184" y="656821"/>
            <a:ext cx="293783" cy="2485858"/>
          </a:xfrm>
          <a:prstGeom prst="rect">
            <a:avLst/>
          </a:prstGeom>
        </p:spPr>
      </p:pic>
      <p:sp>
        <p:nvSpPr>
          <p:cNvPr id="90" name="TextBox 89">
            <a:extLst>
              <a:ext uri="{FF2B5EF4-FFF2-40B4-BE49-F238E27FC236}">
                <a16:creationId xmlns:a16="http://schemas.microsoft.com/office/drawing/2014/main" id="{A41B0B87-87B0-5AD3-D8AF-824A6744D32F}"/>
              </a:ext>
            </a:extLst>
          </p:cNvPr>
          <p:cNvSpPr txBox="1"/>
          <p:nvPr/>
        </p:nvSpPr>
        <p:spPr>
          <a:xfrm>
            <a:off x="389033" y="9801745"/>
            <a:ext cx="9620250" cy="369332"/>
          </a:xfrm>
          <a:prstGeom prst="rect">
            <a:avLst/>
          </a:prstGeom>
          <a:noFill/>
        </p:spPr>
        <p:txBody>
          <a:bodyPr wrap="square">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a:t>https://www.samhsa.gov/find-help/harm-reduction...</a:t>
            </a:r>
          </a:p>
        </p:txBody>
      </p:sp>
      <p:sp>
        <p:nvSpPr>
          <p:cNvPr id="91" name="TextBox 90">
            <a:extLst>
              <a:ext uri="{FF2B5EF4-FFF2-40B4-BE49-F238E27FC236}">
                <a16:creationId xmlns:a16="http://schemas.microsoft.com/office/drawing/2014/main" id="{3F4BF822-E5A0-265B-4250-8C488AD9FC9C}"/>
              </a:ext>
            </a:extLst>
          </p:cNvPr>
          <p:cNvSpPr txBox="1"/>
          <p:nvPr/>
        </p:nvSpPr>
        <p:spPr>
          <a:xfrm>
            <a:off x="7992413" y="3682826"/>
            <a:ext cx="10094514" cy="620241"/>
          </a:xfrm>
          <a:prstGeom prst="rect">
            <a:avLst/>
          </a:prstGeom>
          <a:solidFill>
            <a:schemeClr val="accent3">
              <a:lumMod val="20000"/>
              <a:lumOff val="80000"/>
              <a:alpha val="89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a:lstStyle>
            <a:defPPr>
              <a:defRPr lang="en-US"/>
            </a:defPPr>
            <a:lvl1pPr>
              <a:defRPr sz="2000" b="1">
                <a:solidFill>
                  <a:schemeClr val="tx1"/>
                </a:solidFill>
              </a:defRPr>
            </a:lvl1pPr>
          </a:lstStyle>
          <a:p>
            <a:r>
              <a:rPr lang="en-US" dirty="0"/>
              <a:t>Distribute opioid overdose reversal medications</a:t>
            </a:r>
            <a:r>
              <a:rPr lang="en-US" b="0" dirty="0"/>
              <a:t> to individuals at risk of overdose</a:t>
            </a:r>
          </a:p>
        </p:txBody>
      </p:sp>
      <p:sp>
        <p:nvSpPr>
          <p:cNvPr id="92" name="TextBox 91">
            <a:extLst>
              <a:ext uri="{FF2B5EF4-FFF2-40B4-BE49-F238E27FC236}">
                <a16:creationId xmlns:a16="http://schemas.microsoft.com/office/drawing/2014/main" id="{00E4670E-8427-AC5D-8FF4-294B8CAC8E14}"/>
              </a:ext>
            </a:extLst>
          </p:cNvPr>
          <p:cNvSpPr txBox="1"/>
          <p:nvPr/>
        </p:nvSpPr>
        <p:spPr>
          <a:xfrm>
            <a:off x="7992986" y="4500936"/>
            <a:ext cx="10094514" cy="989896"/>
          </a:xfrm>
          <a:prstGeom prst="rect">
            <a:avLst/>
          </a:prstGeom>
          <a:solidFill>
            <a:schemeClr val="accent3">
              <a:lumMod val="20000"/>
              <a:lumOff val="80000"/>
              <a:alpha val="89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a:lstStyle>
            <a:defPPr>
              <a:defRPr lang="en-US"/>
            </a:defPPr>
            <a:lvl1pPr>
              <a:defRPr sz="2000" b="1">
                <a:solidFill>
                  <a:schemeClr val="tx1"/>
                </a:solidFill>
              </a:defRPr>
            </a:lvl1pPr>
          </a:lstStyle>
          <a:p>
            <a:r>
              <a:rPr lang="en-US" dirty="0"/>
              <a:t>Lessen harms </a:t>
            </a:r>
            <a:r>
              <a:rPr lang="en-US" b="0" dirty="0"/>
              <a:t>associated with substance use and related behaviors that increase the risk of infectious diseases, including HIV, viral hepatitis, and bacterial and fungal infections</a:t>
            </a:r>
          </a:p>
        </p:txBody>
      </p:sp>
      <p:sp>
        <p:nvSpPr>
          <p:cNvPr id="93" name="TextBox 92">
            <a:extLst>
              <a:ext uri="{FF2B5EF4-FFF2-40B4-BE49-F238E27FC236}">
                <a16:creationId xmlns:a16="http://schemas.microsoft.com/office/drawing/2014/main" id="{BE3F5E38-D9CA-398A-0851-D19D505E9BC6}"/>
              </a:ext>
            </a:extLst>
          </p:cNvPr>
          <p:cNvSpPr txBox="1"/>
          <p:nvPr/>
        </p:nvSpPr>
        <p:spPr>
          <a:xfrm>
            <a:off x="7993561" y="5688701"/>
            <a:ext cx="10094514" cy="989896"/>
          </a:xfrm>
          <a:prstGeom prst="rect">
            <a:avLst/>
          </a:prstGeom>
          <a:solidFill>
            <a:schemeClr val="accent3">
              <a:lumMod val="20000"/>
              <a:lumOff val="80000"/>
              <a:alpha val="89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a:lstStyle>
            <a:defPPr>
              <a:defRPr lang="en-US"/>
            </a:defPPr>
            <a:lvl1pPr>
              <a:defRPr sz="2000" b="1">
                <a:solidFill>
                  <a:schemeClr val="tx1"/>
                </a:solidFill>
              </a:defRPr>
            </a:lvl1pPr>
          </a:lstStyle>
          <a:p>
            <a:r>
              <a:rPr lang="en-US" dirty="0"/>
              <a:t>Reduce infectious disease transmission </a:t>
            </a:r>
            <a:r>
              <a:rPr lang="en-US" b="0" dirty="0"/>
              <a:t>among people who use substances, including those who inject substances by equipping them with accurate information and facilitating referral to resources</a:t>
            </a:r>
          </a:p>
        </p:txBody>
      </p:sp>
      <p:sp>
        <p:nvSpPr>
          <p:cNvPr id="94" name="TextBox 93">
            <a:extLst>
              <a:ext uri="{FF2B5EF4-FFF2-40B4-BE49-F238E27FC236}">
                <a16:creationId xmlns:a16="http://schemas.microsoft.com/office/drawing/2014/main" id="{86C6D2D0-7D22-282E-0473-66F191A404B4}"/>
              </a:ext>
            </a:extLst>
          </p:cNvPr>
          <p:cNvSpPr txBox="1"/>
          <p:nvPr/>
        </p:nvSpPr>
        <p:spPr>
          <a:xfrm>
            <a:off x="7990122" y="6806263"/>
            <a:ext cx="10094514" cy="886887"/>
          </a:xfrm>
          <a:prstGeom prst="rect">
            <a:avLst/>
          </a:prstGeom>
          <a:solidFill>
            <a:schemeClr val="accent3">
              <a:lumMod val="20000"/>
              <a:lumOff val="80000"/>
              <a:alpha val="89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a:lstStyle>
            <a:defPPr>
              <a:defRPr lang="en-US"/>
            </a:defPPr>
            <a:lvl1pPr>
              <a:defRPr sz="2000" b="1">
                <a:solidFill>
                  <a:schemeClr val="tx1"/>
                </a:solidFill>
              </a:defRPr>
            </a:lvl1pPr>
          </a:lstStyle>
          <a:p>
            <a:r>
              <a:rPr lang="en-US" dirty="0"/>
              <a:t>Reduce overdose deaths, </a:t>
            </a:r>
            <a:r>
              <a:rPr lang="en-US" b="0" dirty="0"/>
              <a:t>promote linkages to care, facilitate co-location of services as part of a comprehensive, integrated approach</a:t>
            </a:r>
          </a:p>
        </p:txBody>
      </p:sp>
      <p:sp>
        <p:nvSpPr>
          <p:cNvPr id="95" name="TextBox 94">
            <a:extLst>
              <a:ext uri="{FF2B5EF4-FFF2-40B4-BE49-F238E27FC236}">
                <a16:creationId xmlns:a16="http://schemas.microsoft.com/office/drawing/2014/main" id="{7C82B457-21B6-9669-C980-809D45C18CCC}"/>
              </a:ext>
            </a:extLst>
          </p:cNvPr>
          <p:cNvSpPr txBox="1"/>
          <p:nvPr/>
        </p:nvSpPr>
        <p:spPr>
          <a:xfrm>
            <a:off x="7990696" y="7891019"/>
            <a:ext cx="10094513" cy="481173"/>
          </a:xfrm>
          <a:prstGeom prst="rect">
            <a:avLst/>
          </a:prstGeom>
          <a:solidFill>
            <a:schemeClr val="accent3">
              <a:lumMod val="20000"/>
              <a:lumOff val="80000"/>
              <a:alpha val="89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a:lstStyle>
            <a:defPPr>
              <a:defRPr lang="en-US"/>
            </a:defPPr>
            <a:lvl1pPr>
              <a:defRPr sz="2000" b="1">
                <a:solidFill>
                  <a:schemeClr val="tx1"/>
                </a:solidFill>
              </a:defRPr>
            </a:lvl1pPr>
          </a:lstStyle>
          <a:p>
            <a:r>
              <a:rPr lang="en-US" dirty="0"/>
              <a:t>Reduce stigma </a:t>
            </a:r>
            <a:r>
              <a:rPr lang="en-US" b="0" dirty="0"/>
              <a:t>associated with substance use and co-occurring disorders</a:t>
            </a:r>
          </a:p>
        </p:txBody>
      </p:sp>
      <p:sp>
        <p:nvSpPr>
          <p:cNvPr id="96" name="TextBox 95">
            <a:extLst>
              <a:ext uri="{FF2B5EF4-FFF2-40B4-BE49-F238E27FC236}">
                <a16:creationId xmlns:a16="http://schemas.microsoft.com/office/drawing/2014/main" id="{9BC0636B-0A54-7F63-F1FB-428CB0A1D576}"/>
              </a:ext>
            </a:extLst>
          </p:cNvPr>
          <p:cNvSpPr txBox="1"/>
          <p:nvPr/>
        </p:nvSpPr>
        <p:spPr>
          <a:xfrm>
            <a:off x="7991268" y="8570061"/>
            <a:ext cx="10094513" cy="1309327"/>
          </a:xfrm>
          <a:prstGeom prst="rect">
            <a:avLst/>
          </a:prstGeom>
          <a:solidFill>
            <a:schemeClr val="accent3">
              <a:lumMod val="20000"/>
              <a:lumOff val="80000"/>
              <a:alpha val="89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a:lstStyle>
            <a:defPPr>
              <a:defRPr lang="en-US"/>
            </a:defPPr>
            <a:lvl1pPr>
              <a:defRPr sz="2000" b="1">
                <a:solidFill>
                  <a:schemeClr val="tx1"/>
                </a:solidFill>
              </a:defRPr>
            </a:lvl1pPr>
          </a:lstStyle>
          <a:p>
            <a:r>
              <a:rPr lang="en-US" dirty="0"/>
              <a:t>Promote a philosophy of hope and healing </a:t>
            </a:r>
            <a:r>
              <a:rPr lang="en-US" b="0" dirty="0"/>
              <a:t>by utilizing those with lived experience of recovery in the management of harm reduction services, and connecting those who have expressed interest to treatment, peer support workers and other recovery support services</a:t>
            </a:r>
          </a:p>
        </p:txBody>
      </p:sp>
      <p:sp>
        <p:nvSpPr>
          <p:cNvPr id="97" name="Freeform: Shape 96">
            <a:extLst>
              <a:ext uri="{FF2B5EF4-FFF2-40B4-BE49-F238E27FC236}">
                <a16:creationId xmlns:a16="http://schemas.microsoft.com/office/drawing/2014/main" id="{3C6DC025-BCD3-E0DB-9F79-FA916469A8E8}"/>
              </a:ext>
            </a:extLst>
          </p:cNvPr>
          <p:cNvSpPr/>
          <p:nvPr/>
        </p:nvSpPr>
        <p:spPr>
          <a:xfrm>
            <a:off x="389033" y="2664723"/>
            <a:ext cx="5711689" cy="1607647"/>
          </a:xfrm>
          <a:custGeom>
            <a:avLst/>
            <a:gdLst>
              <a:gd name="connsiteX0" fmla="*/ 0 w 3565959"/>
              <a:gd name="connsiteY0" fmla="*/ 0 h 1426383"/>
              <a:gd name="connsiteX1" fmla="*/ 3565959 w 3565959"/>
              <a:gd name="connsiteY1" fmla="*/ 0 h 1426383"/>
              <a:gd name="connsiteX2" fmla="*/ 3565959 w 3565959"/>
              <a:gd name="connsiteY2" fmla="*/ 1426383 h 1426383"/>
              <a:gd name="connsiteX3" fmla="*/ 0 w 3565959"/>
              <a:gd name="connsiteY3" fmla="*/ 1426383 h 1426383"/>
              <a:gd name="connsiteX4" fmla="*/ 0 w 3565959"/>
              <a:gd name="connsiteY4" fmla="*/ 0 h 142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59" h="1426383">
                <a:moveTo>
                  <a:pt x="0" y="0"/>
                </a:moveTo>
                <a:lnTo>
                  <a:pt x="3565959" y="0"/>
                </a:lnTo>
                <a:lnTo>
                  <a:pt x="3565959" y="1426383"/>
                </a:lnTo>
                <a:lnTo>
                  <a:pt x="0" y="1426383"/>
                </a:lnTo>
                <a:lnTo>
                  <a:pt x="0" y="0"/>
                </a:lnTo>
                <a:close/>
              </a:path>
            </a:pathLst>
          </a:custGeom>
        </p:spPr>
        <p:style>
          <a:lnRef idx="1">
            <a:schemeClr val="accent5"/>
          </a:lnRef>
          <a:fillRef idx="3">
            <a:schemeClr val="accent5"/>
          </a:fillRef>
          <a:effectRef idx="2">
            <a:schemeClr val="accent5"/>
          </a:effectRef>
          <a:fontRef idx="minor">
            <a:schemeClr val="lt1"/>
          </a:fontRef>
        </p:style>
        <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3200" b="1" kern="1200" dirty="0">
                <a:solidFill>
                  <a:schemeClr val="tx2"/>
                </a:solidFill>
              </a:rPr>
              <a:t>Harm Reduction</a:t>
            </a:r>
          </a:p>
        </p:txBody>
      </p:sp>
      <p:sp>
        <p:nvSpPr>
          <p:cNvPr id="98" name="Freeform: Shape 97">
            <a:extLst>
              <a:ext uri="{FF2B5EF4-FFF2-40B4-BE49-F238E27FC236}">
                <a16:creationId xmlns:a16="http://schemas.microsoft.com/office/drawing/2014/main" id="{6894B511-8672-A08D-5335-3E095F41218C}"/>
              </a:ext>
            </a:extLst>
          </p:cNvPr>
          <p:cNvSpPr/>
          <p:nvPr/>
        </p:nvSpPr>
        <p:spPr>
          <a:xfrm>
            <a:off x="389033" y="4272370"/>
            <a:ext cx="5711689" cy="5072759"/>
          </a:xfrm>
          <a:custGeom>
            <a:avLst/>
            <a:gdLst>
              <a:gd name="connsiteX0" fmla="*/ 0 w 3565959"/>
              <a:gd name="connsiteY0" fmla="*/ 0 h 5072759"/>
              <a:gd name="connsiteX1" fmla="*/ 3565959 w 3565959"/>
              <a:gd name="connsiteY1" fmla="*/ 0 h 5072759"/>
              <a:gd name="connsiteX2" fmla="*/ 3565959 w 3565959"/>
              <a:gd name="connsiteY2" fmla="*/ 5072759 h 5072759"/>
              <a:gd name="connsiteX3" fmla="*/ 0 w 3565959"/>
              <a:gd name="connsiteY3" fmla="*/ 5072759 h 5072759"/>
              <a:gd name="connsiteX4" fmla="*/ 0 w 3565959"/>
              <a:gd name="connsiteY4" fmla="*/ 0 h 5072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5959" h="5072759">
                <a:moveTo>
                  <a:pt x="0" y="0"/>
                </a:moveTo>
                <a:lnTo>
                  <a:pt x="3565959" y="0"/>
                </a:lnTo>
                <a:lnTo>
                  <a:pt x="3565959" y="5072759"/>
                </a:lnTo>
                <a:lnTo>
                  <a:pt x="0" y="5072759"/>
                </a:lnTo>
                <a:lnTo>
                  <a:pt x="0" y="0"/>
                </a:lnTo>
                <a:close/>
              </a:path>
            </a:pathLst>
          </a:custGeom>
        </p:spPr>
        <p:style>
          <a:lnRef idx="1">
            <a:schemeClr val="accent5"/>
          </a:lnRef>
          <a:fillRef idx="2">
            <a:schemeClr val="accent5"/>
          </a:fillRef>
          <a:effectRef idx="1">
            <a:schemeClr val="accent5"/>
          </a:effectRef>
          <a:fontRef idx="minor">
            <a:schemeClr val="dk1"/>
          </a:fontRef>
        </p:style>
        <p:txBody>
          <a:bodyPr spcFirstLastPara="0" vert="horz" wrap="square" lIns="117348" tIns="117348" rIns="156464" bIns="176022" numCol="1" spcCol="1270" anchor="ctr"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a:t>An approach that emphasizes engaging directly with people who use drugs to prevent overdose and infectious disease transmission, improve the physical, mental, and social wellbeing of those served, and offer low-threshold options for accessing substance use disorder treatment and other health care services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 </a:t>
            </a:r>
          </a:p>
        </p:txBody>
      </p:sp>
      <p:sp>
        <p:nvSpPr>
          <p:cNvPr id="16" name="Rectangle 15">
            <a:extLst>
              <a:ext uri="{FF2B5EF4-FFF2-40B4-BE49-F238E27FC236}">
                <a16:creationId xmlns:a16="http://schemas.microsoft.com/office/drawing/2014/main" id="{B9D43754-D514-469B-D84B-00EDC37892F7}"/>
              </a:ext>
            </a:extLst>
          </p:cNvPr>
          <p:cNvSpPr/>
          <p:nvPr/>
        </p:nvSpPr>
        <p:spPr>
          <a:xfrm>
            <a:off x="7991840" y="2797734"/>
            <a:ext cx="10094514" cy="687223"/>
          </a:xfrm>
          <a:prstGeom prst="rect">
            <a:avLst/>
          </a:prstGeom>
          <a:solidFill>
            <a:schemeClr val="accent3">
              <a:lumMod val="20000"/>
              <a:lumOff val="80000"/>
              <a:alpha val="89000"/>
            </a:schemeClr>
          </a:solidFill>
          <a:ln>
            <a:solidFill>
              <a:schemeClr val="accent1">
                <a:lumMod val="60000"/>
                <a:lumOff val="40000"/>
              </a:schemeClr>
            </a:solidFill>
          </a:ln>
        </p:spPr>
        <p:style>
          <a:lnRef idx="0">
            <a:scrgbClr r="0" g="0" b="0"/>
          </a:lnRef>
          <a:fillRef idx="0">
            <a:scrgbClr r="0" g="0" b="0"/>
          </a:fillRef>
          <a:effectRef idx="0">
            <a:scrgbClr r="0" g="0" b="0"/>
          </a:effectRef>
          <a:fontRef idx="minor">
            <a:schemeClr val="lt1"/>
          </a:fontRef>
        </p:style>
        <p:txBody>
          <a:bodyPr/>
          <a:lstStyle/>
          <a:p>
            <a:r>
              <a:rPr lang="en-US" sz="2000" b="1" dirty="0">
                <a:solidFill>
                  <a:schemeClr val="tx1"/>
                </a:solidFill>
              </a:rPr>
              <a:t>Connect individuals </a:t>
            </a:r>
            <a:r>
              <a:rPr lang="en-US" sz="2000" dirty="0">
                <a:solidFill>
                  <a:schemeClr val="tx1"/>
                </a:solidFill>
              </a:rPr>
              <a:t>to overdose education, counseling, and referral to treatment for infectious diseases and substance use disorders.</a:t>
            </a:r>
          </a:p>
        </p:txBody>
      </p:sp>
    </p:spTree>
    <p:custDataLst>
      <p:tags r:id="rId1"/>
    </p:custDataLst>
    <p:extLst>
      <p:ext uri="{BB962C8B-B14F-4D97-AF65-F5344CB8AC3E}">
        <p14:creationId xmlns:p14="http://schemas.microsoft.com/office/powerpoint/2010/main" val="416006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9C559E0-FBE5-48F7-BF90-96716CF924B4}"/>
              </a:ext>
            </a:extLst>
          </p:cNvPr>
          <p:cNvPicPr>
            <a:picLocks noChangeAspect="1"/>
          </p:cNvPicPr>
          <p:nvPr/>
        </p:nvPicPr>
        <p:blipFill rotWithShape="1">
          <a:blip r:embed="rId4">
            <a:extLst>
              <a:ext uri="{28A0092B-C50C-407E-A947-70E740481C1C}">
                <a14:useLocalDpi xmlns:a14="http://schemas.microsoft.com/office/drawing/2010/main" val="0"/>
              </a:ext>
            </a:extLst>
          </a:blip>
          <a:srcRect l="41982" t="-325" r="-1" b="325"/>
          <a:stretch/>
        </p:blipFill>
        <p:spPr>
          <a:xfrm>
            <a:off x="0" y="-84483"/>
            <a:ext cx="8088598"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315336" y="2712140"/>
            <a:ext cx="9743962" cy="5632311"/>
          </a:xfrm>
          <a:prstGeom prst="rect">
            <a:avLst/>
          </a:prstGeom>
          <a:noFill/>
        </p:spPr>
        <p:txBody>
          <a:bodyPr wrap="square">
            <a:spAutoFit/>
          </a:bodyPr>
          <a:lstStyle/>
          <a:p>
            <a:r>
              <a:rPr lang="en-US" sz="6000" dirty="0">
                <a:effectLst/>
                <a:latin typeface="Calibri" panose="020F0502020204030204" pitchFamily="34" charset="0"/>
                <a:ea typeface="DengXian" panose="02010600030101010101" pitchFamily="2" charset="-122"/>
                <a:cs typeface="Calibri" panose="020F0502020204030204" pitchFamily="34" charset="0"/>
              </a:rPr>
              <a:t>Which of these approaches do you have experience with, if any? Did you find it effective? What worked well and what did not?</a:t>
            </a:r>
            <a:endParaRPr lang="en-US" sz="6000" dirty="0">
              <a:effectLst/>
              <a:latin typeface="Calibri" panose="020F0502020204030204" pitchFamily="34" charset="0"/>
              <a:ea typeface="Calibri" panose="020F0502020204030204" pitchFamily="34" charset="0"/>
              <a:cs typeface="Arial" panose="020B0604020202020204" pitchFamily="34" charset="0"/>
            </a:endParaRPr>
          </a:p>
          <a:p>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2"/>
            </a:lnRef>
            <a:fillRef idx="3">
              <a:schemeClr val="accent2"/>
            </a:fillRef>
            <a:effectRef idx="2">
              <a:schemeClr val="accent2"/>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Tree>
    <p:custDataLst>
      <p:tags r:id="rId1"/>
    </p:custDataLst>
    <p:extLst>
      <p:ext uri="{BB962C8B-B14F-4D97-AF65-F5344CB8AC3E}">
        <p14:creationId xmlns:p14="http://schemas.microsoft.com/office/powerpoint/2010/main" val="2498334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1F3EFB-8BB3-43CE-B768-B03743B024B1}"/>
              </a:ext>
            </a:extLst>
          </p:cNvPr>
          <p:cNvPicPr>
            <a:picLocks noChangeAspect="1"/>
          </p:cNvPicPr>
          <p:nvPr/>
        </p:nvPicPr>
        <p:blipFill>
          <a:blip r:embed="rId4"/>
          <a:stretch>
            <a:fillRect/>
          </a:stretch>
        </p:blipFill>
        <p:spPr>
          <a:xfrm>
            <a:off x="5417" y="0"/>
            <a:ext cx="18282583" cy="10287000"/>
          </a:xfrm>
          <a:prstGeom prst="rect">
            <a:avLst/>
          </a:prstGeom>
        </p:spPr>
      </p:pic>
      <p:sp>
        <p:nvSpPr>
          <p:cNvPr id="18" name="Rectangle 17">
            <a:extLst>
              <a:ext uri="{FF2B5EF4-FFF2-40B4-BE49-F238E27FC236}">
                <a16:creationId xmlns:a16="http://schemas.microsoft.com/office/drawing/2014/main" id="{466CB91B-8F23-4412-A95B-85C472C26DEE}"/>
              </a:ext>
            </a:extLst>
          </p:cNvPr>
          <p:cNvSpPr/>
          <p:nvPr/>
        </p:nvSpPr>
        <p:spPr>
          <a:xfrm>
            <a:off x="1559901" y="2494078"/>
            <a:ext cx="16024414" cy="54806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D38A6D4-AE94-4C2A-B5CA-DC80A0EF8DCD}"/>
              </a:ext>
            </a:extLst>
          </p:cNvPr>
          <p:cNvSpPr>
            <a:spLocks noGrp="1"/>
          </p:cNvSpPr>
          <p:nvPr>
            <p:ph type="title"/>
          </p:nvPr>
        </p:nvSpPr>
        <p:spPr>
          <a:xfrm>
            <a:off x="1138766" y="310183"/>
            <a:ext cx="16658167" cy="1988345"/>
          </a:xfrm>
        </p:spPr>
        <p:txBody>
          <a:bodyPr vert="horz" lIns="91440" tIns="45720" rIns="91440" bIns="45720" rtlCol="0">
            <a:normAutofit fontScale="90000"/>
          </a:bodyPr>
          <a:lstStyle/>
          <a:p>
            <a:pPr defTabSz="914400"/>
            <a:r>
              <a:rPr lang="en-US" sz="5700" dirty="0"/>
              <a:t>Responding To Substance Use Disorders: Present-day Methods</a:t>
            </a:r>
            <a:br>
              <a:rPr lang="en-US" sz="4600" dirty="0">
                <a:solidFill>
                  <a:srgbClr val="FFFFFF"/>
                </a:solidFill>
              </a:rPr>
            </a:br>
            <a:endParaRPr lang="en-US" sz="4600" dirty="0">
              <a:solidFill>
                <a:srgbClr val="FFFFFF"/>
              </a:solidFill>
            </a:endParaRPr>
          </a:p>
        </p:txBody>
      </p:sp>
      <p:grpSp>
        <p:nvGrpSpPr>
          <p:cNvPr id="8" name="Group 7">
            <a:extLst>
              <a:ext uri="{FF2B5EF4-FFF2-40B4-BE49-F238E27FC236}">
                <a16:creationId xmlns:a16="http://schemas.microsoft.com/office/drawing/2014/main" id="{F91296E0-1768-49AE-844F-8AF6D1CD16C0}"/>
              </a:ext>
            </a:extLst>
          </p:cNvPr>
          <p:cNvGrpSpPr/>
          <p:nvPr/>
        </p:nvGrpSpPr>
        <p:grpSpPr>
          <a:xfrm>
            <a:off x="1962150" y="2941087"/>
            <a:ext cx="15228269" cy="6003402"/>
            <a:chOff x="9258302" y="2805200"/>
            <a:chExt cx="7772400" cy="6003402"/>
          </a:xfrm>
        </p:grpSpPr>
        <p:sp>
          <p:nvSpPr>
            <p:cNvPr id="7" name="Freeform: Shape 6">
              <a:extLst>
                <a:ext uri="{FF2B5EF4-FFF2-40B4-BE49-F238E27FC236}">
                  <a16:creationId xmlns:a16="http://schemas.microsoft.com/office/drawing/2014/main" id="{640FA7A0-670A-4D10-B896-E1D1E5101E05}"/>
                </a:ext>
              </a:extLst>
            </p:cNvPr>
            <p:cNvSpPr/>
            <p:nvPr/>
          </p:nvSpPr>
          <p:spPr>
            <a:xfrm>
              <a:off x="9258302" y="4444458"/>
              <a:ext cx="7772400" cy="4364144"/>
            </a:xfrm>
            <a:custGeom>
              <a:avLst/>
              <a:gdLst>
                <a:gd name="connsiteX0" fmla="*/ 0 w 7772400"/>
                <a:gd name="connsiteY0" fmla="*/ 0 h 4483620"/>
                <a:gd name="connsiteX1" fmla="*/ 7772400 w 7772400"/>
                <a:gd name="connsiteY1" fmla="*/ 0 h 4483620"/>
                <a:gd name="connsiteX2" fmla="*/ 7772400 w 7772400"/>
                <a:gd name="connsiteY2" fmla="*/ 4483620 h 4483620"/>
                <a:gd name="connsiteX3" fmla="*/ 0 w 7772400"/>
                <a:gd name="connsiteY3" fmla="*/ 4483620 h 4483620"/>
                <a:gd name="connsiteX4" fmla="*/ 0 w 7772400"/>
                <a:gd name="connsiteY4" fmla="*/ 0 h 44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4483620">
                  <a:moveTo>
                    <a:pt x="0" y="0"/>
                  </a:moveTo>
                  <a:lnTo>
                    <a:pt x="7772400" y="0"/>
                  </a:lnTo>
                  <a:lnTo>
                    <a:pt x="7772400" y="4483620"/>
                  </a:lnTo>
                  <a:lnTo>
                    <a:pt x="0" y="44836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6774" tIns="44450" rIns="248920" bIns="44450" numCol="1" spcCol="1270" anchor="t" anchorCtr="0">
              <a:noAutofit/>
            </a:bodyPr>
            <a:lstStyle/>
            <a:p>
              <a:pPr marL="914400" marR="0" indent="-45720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DengXian" panose="02010600030101010101" pitchFamily="2" charset="-122"/>
                  <a:cs typeface="Calibri" panose="020F0502020204030204" pitchFamily="34" charset="0"/>
                </a:rPr>
                <a:t>This approach</a:t>
              </a:r>
              <a:r>
                <a:rPr lang="en-US" sz="2800" dirty="0">
                  <a:latin typeface="Calibri" panose="020F0502020204030204" pitchFamily="34" charset="0"/>
                  <a:ea typeface="DengXian" panose="02010600030101010101" pitchFamily="2" charset="-122"/>
                  <a:cs typeface="Calibri" panose="020F0502020204030204" pitchFamily="34" charset="0"/>
                </a:rPr>
                <a:t> </a:t>
              </a:r>
              <a:r>
                <a:rPr lang="en-US" sz="2800" dirty="0">
                  <a:effectLst/>
                  <a:latin typeface="Calibri" panose="020F0502020204030204" pitchFamily="34" charset="0"/>
                  <a:ea typeface="DengXian" panose="02010600030101010101" pitchFamily="2" charset="-122"/>
                  <a:cs typeface="Calibri" panose="020F0502020204030204" pitchFamily="34" charset="0"/>
                </a:rPr>
                <a:t>recognizes that SUD often co-occurs with mental health conditions </a:t>
              </a:r>
            </a:p>
            <a:p>
              <a:pPr marL="914400" marR="0" indent="-457200">
                <a:lnSpc>
                  <a:spcPct val="107000"/>
                </a:lnSpc>
                <a:spcBef>
                  <a:spcPts val="0"/>
                </a:spcBef>
                <a:spcAft>
                  <a:spcPts val="0"/>
                </a:spcAft>
                <a:buFont typeface="Arial" panose="020B0604020202020204" pitchFamily="34" charset="0"/>
                <a:buChar char="•"/>
              </a:pPr>
              <a:endParaRPr lang="en-US" sz="2800" dirty="0">
                <a:effectLst/>
                <a:latin typeface="Calibri" panose="020F0502020204030204" pitchFamily="34" charset="0"/>
                <a:ea typeface="DengXian" panose="02010600030101010101" pitchFamily="2" charset="-122"/>
                <a:cs typeface="Calibri" panose="020F0502020204030204" pitchFamily="34" charset="0"/>
              </a:endParaRPr>
            </a:p>
            <a:p>
              <a:pPr marL="914400" marR="0" indent="-45720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DengXian" panose="02010600030101010101" pitchFamily="2" charset="-122"/>
                  <a:cs typeface="Calibri" panose="020F0502020204030204" pitchFamily="34" charset="0"/>
                </a:rPr>
                <a:t>It is premised on the need to have an integrated approach of recovery from both conditions.  </a:t>
              </a:r>
            </a:p>
            <a:p>
              <a:pPr marL="914400" marR="0" indent="-457200">
                <a:lnSpc>
                  <a:spcPct val="107000"/>
                </a:lnSpc>
                <a:spcBef>
                  <a:spcPts val="0"/>
                </a:spcBef>
                <a:spcAft>
                  <a:spcPts val="0"/>
                </a:spcAft>
                <a:buFont typeface="Arial" panose="020B0604020202020204" pitchFamily="34" charset="0"/>
                <a:buChar char="•"/>
              </a:pPr>
              <a:endParaRPr lang="en-US" sz="2800" dirty="0">
                <a:latin typeface="Calibri" panose="020F0502020204030204" pitchFamily="34" charset="0"/>
                <a:ea typeface="DengXian" panose="02010600030101010101" pitchFamily="2" charset="-122"/>
                <a:cs typeface="Calibri" panose="020F0502020204030204" pitchFamily="34" charset="0"/>
              </a:endParaRPr>
            </a:p>
            <a:p>
              <a:pPr marL="914400" marR="0" indent="-457200">
                <a:lnSpc>
                  <a:spcPct val="107000"/>
                </a:lnSpc>
                <a:spcBef>
                  <a:spcPts val="0"/>
                </a:spcBef>
                <a:spcAft>
                  <a:spcPts val="0"/>
                </a:spcAft>
                <a:buFont typeface="Arial" panose="020B0604020202020204" pitchFamily="34" charset="0"/>
                <a:buChar char="•"/>
              </a:pPr>
              <a:r>
                <a:rPr lang="en-US" sz="2800" dirty="0">
                  <a:effectLst/>
                  <a:latin typeface="Calibri" panose="020F0502020204030204" pitchFamily="34" charset="0"/>
                  <a:ea typeface="DengXian" panose="02010600030101010101" pitchFamily="2" charset="-122"/>
                  <a:cs typeface="Calibri" panose="020F0502020204030204" pitchFamily="34" charset="0"/>
                </a:rPr>
                <a:t>While recovery approaches for SUD and serious mental health conditions have developed independently, a clinician will understand that a “whole person” approach as used by other interventions leads to better success</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Freeform: Shape 2">
              <a:extLst>
                <a:ext uri="{FF2B5EF4-FFF2-40B4-BE49-F238E27FC236}">
                  <a16:creationId xmlns:a16="http://schemas.microsoft.com/office/drawing/2014/main" id="{A3E46D55-FCAB-4DB8-BC11-4D5F7BA25FDF}"/>
                </a:ext>
              </a:extLst>
            </p:cNvPr>
            <p:cNvSpPr/>
            <p:nvPr/>
          </p:nvSpPr>
          <p:spPr>
            <a:xfrm>
              <a:off x="9258302" y="2805200"/>
              <a:ext cx="7772400" cy="1371600"/>
            </a:xfrm>
            <a:custGeom>
              <a:avLst/>
              <a:gdLst>
                <a:gd name="connsiteX0" fmla="*/ 0 w 7772400"/>
                <a:gd name="connsiteY0" fmla="*/ 236090 h 1416511"/>
                <a:gd name="connsiteX1" fmla="*/ 236090 w 7772400"/>
                <a:gd name="connsiteY1" fmla="*/ 0 h 1416511"/>
                <a:gd name="connsiteX2" fmla="*/ 7536310 w 7772400"/>
                <a:gd name="connsiteY2" fmla="*/ 0 h 1416511"/>
                <a:gd name="connsiteX3" fmla="*/ 7772400 w 7772400"/>
                <a:gd name="connsiteY3" fmla="*/ 236090 h 1416511"/>
                <a:gd name="connsiteX4" fmla="*/ 7772400 w 7772400"/>
                <a:gd name="connsiteY4" fmla="*/ 1180421 h 1416511"/>
                <a:gd name="connsiteX5" fmla="*/ 7536310 w 7772400"/>
                <a:gd name="connsiteY5" fmla="*/ 1416511 h 1416511"/>
                <a:gd name="connsiteX6" fmla="*/ 236090 w 7772400"/>
                <a:gd name="connsiteY6" fmla="*/ 1416511 h 1416511"/>
                <a:gd name="connsiteX7" fmla="*/ 0 w 7772400"/>
                <a:gd name="connsiteY7" fmla="*/ 1180421 h 1416511"/>
                <a:gd name="connsiteX8" fmla="*/ 0 w 7772400"/>
                <a:gd name="connsiteY8" fmla="*/ 236090 h 141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2400" h="1416511">
                  <a:moveTo>
                    <a:pt x="0" y="236090"/>
                  </a:moveTo>
                  <a:cubicBezTo>
                    <a:pt x="0" y="105701"/>
                    <a:pt x="105701" y="0"/>
                    <a:pt x="236090" y="0"/>
                  </a:cubicBezTo>
                  <a:lnTo>
                    <a:pt x="7536310" y="0"/>
                  </a:lnTo>
                  <a:cubicBezTo>
                    <a:pt x="7666699" y="0"/>
                    <a:pt x="7772400" y="105701"/>
                    <a:pt x="7772400" y="236090"/>
                  </a:cubicBezTo>
                  <a:lnTo>
                    <a:pt x="7772400" y="1180421"/>
                  </a:lnTo>
                  <a:cubicBezTo>
                    <a:pt x="7772400" y="1310810"/>
                    <a:pt x="7666699" y="1416511"/>
                    <a:pt x="7536310" y="1416511"/>
                  </a:cubicBezTo>
                  <a:lnTo>
                    <a:pt x="236090" y="1416511"/>
                  </a:lnTo>
                  <a:cubicBezTo>
                    <a:pt x="105701" y="1416511"/>
                    <a:pt x="0" y="1310810"/>
                    <a:pt x="0" y="1180421"/>
                  </a:cubicBezTo>
                  <a:lnTo>
                    <a:pt x="0" y="23609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2498" tIns="202498" rIns="202498" bIns="202498" numCol="1" spcCol="1270" anchor="ctr" anchorCtr="0">
              <a:noAutofit/>
            </a:bodyPr>
            <a:lstStyle/>
            <a:p>
              <a:pPr marL="0" lvl="0" indent="0" algn="l" defTabSz="1555750">
                <a:lnSpc>
                  <a:spcPct val="90000"/>
                </a:lnSpc>
                <a:spcBef>
                  <a:spcPct val="0"/>
                </a:spcBef>
                <a:spcAft>
                  <a:spcPct val="35000"/>
                </a:spcAft>
                <a:buNone/>
              </a:pPr>
              <a:r>
                <a:rPr lang="en-US" sz="3500" kern="1200" dirty="0">
                  <a:solidFill>
                    <a:schemeClr val="tx1"/>
                  </a:solidFill>
                </a:rPr>
                <a:t>Treatment for co-occurring mental health conditions:  </a:t>
              </a:r>
            </a:p>
          </p:txBody>
        </p:sp>
      </p:grpSp>
      <p:sp>
        <p:nvSpPr>
          <p:cNvPr id="16" name="Oval 15">
            <a:extLst>
              <a:ext uri="{FF2B5EF4-FFF2-40B4-BE49-F238E27FC236}">
                <a16:creationId xmlns:a16="http://schemas.microsoft.com/office/drawing/2014/main" id="{C432C67F-46AE-41A5-9DC4-53E851458BDA}"/>
              </a:ext>
            </a:extLst>
          </p:cNvPr>
          <p:cNvSpPr/>
          <p:nvPr/>
        </p:nvSpPr>
        <p:spPr>
          <a:xfrm>
            <a:off x="15938546" y="7362309"/>
            <a:ext cx="2194560" cy="2194560"/>
          </a:xfrm>
          <a:prstGeom prst="ellipse">
            <a:avLst/>
          </a:prstGeom>
          <a:solidFill>
            <a:schemeClr val="bg1"/>
          </a:solidFill>
          <a:ln w="34925">
            <a:prstDash val="dash"/>
            <a:extLst>
              <a:ext uri="{C807C97D-BFC1-408E-A445-0C87EB9F89A2}">
                <ask:lineSketchStyleProps xmlns:ask="http://schemas.microsoft.com/office/drawing/2018/sketchyshapes" sd="3978248048">
                  <a:custGeom>
                    <a:avLst/>
                    <a:gdLst>
                      <a:gd name="connsiteX0" fmla="*/ 0 w 2194560"/>
                      <a:gd name="connsiteY0" fmla="*/ 1097280 h 2194560"/>
                      <a:gd name="connsiteX1" fmla="*/ 1097280 w 2194560"/>
                      <a:gd name="connsiteY1" fmla="*/ 0 h 2194560"/>
                      <a:gd name="connsiteX2" fmla="*/ 2194560 w 2194560"/>
                      <a:gd name="connsiteY2" fmla="*/ 1097280 h 2194560"/>
                      <a:gd name="connsiteX3" fmla="*/ 1097280 w 2194560"/>
                      <a:gd name="connsiteY3" fmla="*/ 2194560 h 2194560"/>
                      <a:gd name="connsiteX4" fmla="*/ 0 w 2194560"/>
                      <a:gd name="connsiteY4" fmla="*/ 1097280 h 219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560" h="2194560" fill="none" extrusionOk="0">
                        <a:moveTo>
                          <a:pt x="0" y="1097280"/>
                        </a:moveTo>
                        <a:cubicBezTo>
                          <a:pt x="16672" y="505201"/>
                          <a:pt x="396887" y="-118360"/>
                          <a:pt x="1097280" y="0"/>
                        </a:cubicBezTo>
                        <a:cubicBezTo>
                          <a:pt x="1639375" y="4013"/>
                          <a:pt x="2159280" y="633840"/>
                          <a:pt x="2194560" y="1097280"/>
                        </a:cubicBezTo>
                        <a:cubicBezTo>
                          <a:pt x="2195044" y="1559212"/>
                          <a:pt x="1628653" y="2220103"/>
                          <a:pt x="1097280" y="2194560"/>
                        </a:cubicBezTo>
                        <a:cubicBezTo>
                          <a:pt x="457479" y="2150839"/>
                          <a:pt x="16683" y="1693934"/>
                          <a:pt x="0" y="1097280"/>
                        </a:cubicBezTo>
                        <a:close/>
                      </a:path>
                      <a:path w="2194560" h="2194560" stroke="0" extrusionOk="0">
                        <a:moveTo>
                          <a:pt x="0" y="1097280"/>
                        </a:moveTo>
                        <a:cubicBezTo>
                          <a:pt x="-26494" y="442414"/>
                          <a:pt x="562427" y="-31733"/>
                          <a:pt x="1097280" y="0"/>
                        </a:cubicBezTo>
                        <a:cubicBezTo>
                          <a:pt x="1714994" y="24810"/>
                          <a:pt x="2080316" y="544534"/>
                          <a:pt x="2194560" y="1097280"/>
                        </a:cubicBezTo>
                        <a:cubicBezTo>
                          <a:pt x="2102729" y="1623602"/>
                          <a:pt x="1860695" y="2136059"/>
                          <a:pt x="1097280" y="2194560"/>
                        </a:cubicBezTo>
                        <a:cubicBezTo>
                          <a:pt x="410830" y="2110722"/>
                          <a:pt x="19218" y="1717854"/>
                          <a:pt x="0" y="1097280"/>
                        </a:cubicBezTo>
                        <a:close/>
                      </a:path>
                    </a:pathLst>
                  </a:custGeom>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Graphic 13" descr="Artificial Intelligence with solid fill">
            <a:extLst>
              <a:ext uri="{FF2B5EF4-FFF2-40B4-BE49-F238E27FC236}">
                <a16:creationId xmlns:a16="http://schemas.microsoft.com/office/drawing/2014/main" id="{F7E018FC-1E5C-4220-A9A0-0C8C4913F5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435010" y="7756204"/>
            <a:ext cx="1406769" cy="1406769"/>
          </a:xfrm>
          <a:prstGeom prst="rect">
            <a:avLst/>
          </a:prstGeom>
        </p:spPr>
      </p:pic>
      <p:sp>
        <p:nvSpPr>
          <p:cNvPr id="19" name="TextBox 18">
            <a:extLst>
              <a:ext uri="{FF2B5EF4-FFF2-40B4-BE49-F238E27FC236}">
                <a16:creationId xmlns:a16="http://schemas.microsoft.com/office/drawing/2014/main" id="{AE46240C-BBA9-2C9E-AE9E-BD75E116A25D}"/>
              </a:ext>
            </a:extLst>
          </p:cNvPr>
          <p:cNvSpPr txBox="1"/>
          <p:nvPr/>
        </p:nvSpPr>
        <p:spPr>
          <a:xfrm>
            <a:off x="5418" y="9629824"/>
            <a:ext cx="18282582" cy="530338"/>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endParaRPr lang="en-US" sz="900" u="none"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u="none" dirty="0">
                <a:effectLst/>
                <a:latin typeface="Calibri" panose="020F0502020204030204" pitchFamily="34" charset="0"/>
                <a:ea typeface="Times New Roman" panose="02020603050405020304" pitchFamily="18" charset="0"/>
                <a:cs typeface="Calibri" panose="020F0502020204030204" pitchFamily="34" charset="0"/>
              </a:rPr>
              <a:t>(Reference: Substance Abuse and Mental Health Services Administration. (2021). Substance Use Disorder Treatment for People with Co-Occurring Disorders, Advisory. </a:t>
            </a:r>
            <a:endParaRPr lang="en-US" sz="900" u="none"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900" u="none" dirty="0">
                <a:effectLst/>
                <a:latin typeface="Calibri" panose="020F0502020204030204" pitchFamily="34" charset="0"/>
                <a:ea typeface="Times New Roman" panose="02020603050405020304" pitchFamily="18" charset="0"/>
                <a:cs typeface="Calibri" panose="020F0502020204030204" pitchFamily="34" charset="0"/>
              </a:rPr>
              <a:t>Publication No. PEP20-06-04-006.)</a:t>
            </a:r>
            <a:endParaRPr lang="en-US" sz="900" u="none" dirty="0">
              <a:effectLst/>
              <a:latin typeface="Calibri" panose="020F050202020403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0519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9554F-3CA1-4170-AB1A-15F52078DAD1}"/>
              </a:ext>
            </a:extLst>
          </p:cNvPr>
          <p:cNvSpPr/>
          <p:nvPr/>
        </p:nvSpPr>
        <p:spPr>
          <a:xfrm>
            <a:off x="4426651" y="447674"/>
            <a:ext cx="13456975" cy="9391651"/>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rgbClr val="37ABA7"/>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ln/>
            <a:effectLst>
              <a:outerShdw blurRad="50800" dist="38100" algn="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sp>
      </p:grpSp>
      <p:sp>
        <p:nvSpPr>
          <p:cNvPr id="4" name="TextBox 4"/>
          <p:cNvSpPr txBox="1"/>
          <p:nvPr/>
        </p:nvSpPr>
        <p:spPr>
          <a:xfrm>
            <a:off x="116958" y="2452256"/>
            <a:ext cx="6491229" cy="1177823"/>
          </a:xfrm>
          <a:prstGeom prst="rect">
            <a:avLst/>
          </a:prstGeom>
        </p:spPr>
        <p:txBody>
          <a:bodyPr lIns="0" tIns="0" rIns="0" bIns="0" rtlCol="0" anchor="t">
            <a:spAutoFit/>
          </a:bodyPr>
          <a:lstStyle/>
          <a:p>
            <a:pPr>
              <a:lnSpc>
                <a:spcPts val="9889"/>
              </a:lnSpc>
            </a:pPr>
            <a:r>
              <a:rPr lang="en-US" sz="6000" dirty="0">
                <a:latin typeface="DM Serif Display Bold"/>
              </a:rPr>
              <a:t>Activity</a:t>
            </a:r>
          </a:p>
        </p:txBody>
      </p:sp>
      <p:pic>
        <p:nvPicPr>
          <p:cNvPr id="2" name="Online Media 1" title="Lifting the Burden in Motivational Interviewing">
            <a:hlinkClick r:id="" action="ppaction://media"/>
            <a:extLst>
              <a:ext uri="{FF2B5EF4-FFF2-40B4-BE49-F238E27FC236}">
                <a16:creationId xmlns:a16="http://schemas.microsoft.com/office/drawing/2014/main" id="{F5EB46CB-C341-E6D4-889B-40ADA619A4DD}"/>
              </a:ext>
            </a:extLst>
          </p:cNvPr>
          <p:cNvPicPr>
            <a:picLocks noRot="1" noChangeAspect="1"/>
          </p:cNvPicPr>
          <p:nvPr>
            <a:videoFile r:link="rId2"/>
          </p:nvPr>
        </p:nvPicPr>
        <p:blipFill>
          <a:blip r:embed="rId7"/>
          <a:stretch>
            <a:fillRect/>
          </a:stretch>
        </p:blipFill>
        <p:spPr>
          <a:xfrm>
            <a:off x="4623398" y="770134"/>
            <a:ext cx="13063482" cy="8608410"/>
          </a:xfrm>
          <a:prstGeom prst="rect">
            <a:avLst/>
          </a:prstGeom>
        </p:spPr>
      </p:pic>
      <p:pic>
        <p:nvPicPr>
          <p:cNvPr id="6" name="Graphic 5" descr="Video camera outline">
            <a:extLst>
              <a:ext uri="{FF2B5EF4-FFF2-40B4-BE49-F238E27FC236}">
                <a16:creationId xmlns:a16="http://schemas.microsoft.com/office/drawing/2014/main" id="{28FFAED8-D286-EDF5-856A-B1E7BAAEC8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374" y="447674"/>
            <a:ext cx="1254177" cy="1254177"/>
          </a:xfrm>
          <a:prstGeom prst="rect">
            <a:avLst/>
          </a:prstGeom>
        </p:spPr>
      </p:pic>
    </p:spTree>
    <p:custDataLst>
      <p:tags r:id="rId1"/>
    </p:custDataLst>
    <p:extLst>
      <p:ext uri="{BB962C8B-B14F-4D97-AF65-F5344CB8AC3E}">
        <p14:creationId xmlns:p14="http://schemas.microsoft.com/office/powerpoint/2010/main" val="1188312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9C559E0-FBE5-48F7-BF90-96716CF924B4}"/>
              </a:ext>
            </a:extLst>
          </p:cNvPr>
          <p:cNvPicPr>
            <a:picLocks noChangeAspect="1"/>
          </p:cNvPicPr>
          <p:nvPr/>
        </p:nvPicPr>
        <p:blipFill rotWithShape="1">
          <a:blip r:embed="rId4">
            <a:extLst>
              <a:ext uri="{28A0092B-C50C-407E-A947-70E740481C1C}">
                <a14:useLocalDpi xmlns:a14="http://schemas.microsoft.com/office/drawing/2010/main" val="0"/>
              </a:ext>
            </a:extLst>
          </a:blip>
          <a:srcRect l="41982" t="-325" r="-1" b="325"/>
          <a:stretch/>
        </p:blipFill>
        <p:spPr>
          <a:xfrm>
            <a:off x="0" y="-84483"/>
            <a:ext cx="8088598"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315336" y="3046476"/>
            <a:ext cx="9743962" cy="3508653"/>
          </a:xfrm>
          <a:prstGeom prst="rect">
            <a:avLst/>
          </a:prstGeom>
          <a:noFill/>
        </p:spPr>
        <p:txBody>
          <a:bodyPr wrap="square">
            <a:spAutoFit/>
          </a:bodyPr>
          <a:lstStyle/>
          <a:p>
            <a:pPr algn="ctr"/>
            <a:r>
              <a:rPr lang="en-US" sz="6000" dirty="0">
                <a:latin typeface="Open Sans" panose="020B0606030504020204" pitchFamily="34" charset="0"/>
                <a:ea typeface="Open Sans" panose="020B0606030504020204" pitchFamily="34" charset="0"/>
                <a:cs typeface="Open Sans" panose="020B0606030504020204" pitchFamily="34" charset="0"/>
              </a:rPr>
              <a:t> </a:t>
            </a:r>
          </a:p>
          <a:p>
            <a:r>
              <a:rPr lang="en-US" sz="5400" dirty="0">
                <a:latin typeface="Open Sans" panose="020B0606030504020204" pitchFamily="34" charset="0"/>
                <a:ea typeface="Open Sans" panose="020B0606030504020204" pitchFamily="34" charset="0"/>
                <a:cs typeface="Open Sans" panose="020B0606030504020204" pitchFamily="34" charset="0"/>
              </a:rPr>
              <a:t>What are my responsibilities for addressing substance use among the people I serve? </a:t>
            </a: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2"/>
            </a:lnRef>
            <a:fillRef idx="3">
              <a:schemeClr val="accent2"/>
            </a:fillRef>
            <a:effectRef idx="2">
              <a:schemeClr val="accent2"/>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Tree>
    <p:custDataLst>
      <p:tags r:id="rId1"/>
    </p:custDataLst>
    <p:extLst>
      <p:ext uri="{BB962C8B-B14F-4D97-AF65-F5344CB8AC3E}">
        <p14:creationId xmlns:p14="http://schemas.microsoft.com/office/powerpoint/2010/main" val="62660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7EC50-8297-705C-DF2D-BAF9A2CFD1B8}"/>
              </a:ext>
            </a:extLst>
          </p:cNvPr>
          <p:cNvPicPr>
            <a:picLocks noChangeAspect="1"/>
          </p:cNvPicPr>
          <p:nvPr/>
        </p:nvPicPr>
        <p:blipFill rotWithShape="1">
          <a:blip r:embed="rId4">
            <a:alphaModFix amt="85000"/>
          </a:blip>
          <a:srcRect b="19"/>
          <a:stretch/>
        </p:blipFill>
        <p:spPr>
          <a:xfrm>
            <a:off x="-4532" y="1923"/>
            <a:ext cx="18287980" cy="10285077"/>
          </a:xfrm>
          <a:prstGeom prst="rect">
            <a:avLst/>
          </a:prstGeom>
        </p:spPr>
      </p:pic>
      <p:sp>
        <p:nvSpPr>
          <p:cNvPr id="8" name="Rectangle 7">
            <a:extLst>
              <a:ext uri="{FF2B5EF4-FFF2-40B4-BE49-F238E27FC236}">
                <a16:creationId xmlns:a16="http://schemas.microsoft.com/office/drawing/2014/main" id="{C8A30A93-BFD3-8908-600A-A6C6A930464A}"/>
              </a:ext>
            </a:extLst>
          </p:cNvPr>
          <p:cNvSpPr/>
          <p:nvPr/>
        </p:nvSpPr>
        <p:spPr>
          <a:xfrm>
            <a:off x="497305" y="2085474"/>
            <a:ext cx="12833684" cy="7587915"/>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8CB7796-75BC-13E0-DB9D-950633E0CEFB}"/>
              </a:ext>
            </a:extLst>
          </p:cNvPr>
          <p:cNvSpPr txBox="1"/>
          <p:nvPr/>
        </p:nvSpPr>
        <p:spPr>
          <a:xfrm>
            <a:off x="0" y="316598"/>
            <a:ext cx="10349563" cy="57563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rmAutofit fontScale="47500" lnSpcReduction="20000"/>
          </a:bodyPr>
          <a:lstStyle/>
          <a:p>
            <a:pPr defTabSz="914400">
              <a:lnSpc>
                <a:spcPct val="90000"/>
              </a:lnSpc>
              <a:spcBef>
                <a:spcPct val="0"/>
              </a:spcBef>
              <a:spcAft>
                <a:spcPts val="600"/>
              </a:spcAft>
            </a:pPr>
            <a:r>
              <a:rPr lang="en-US" sz="4500" b="1" dirty="0">
                <a:solidFill>
                  <a:schemeClr val="bg1"/>
                </a:solidFill>
                <a:latin typeface="+mj-lt"/>
                <a:ea typeface="+mj-ea"/>
                <a:cs typeface="+mj-cs"/>
              </a:rPr>
              <a:t>What are my responsibilities for addressing substance use among the people I serve? </a:t>
            </a:r>
          </a:p>
        </p:txBody>
      </p:sp>
      <p:graphicFrame>
        <p:nvGraphicFramePr>
          <p:cNvPr id="5" name="Diagram 4">
            <a:extLst>
              <a:ext uri="{FF2B5EF4-FFF2-40B4-BE49-F238E27FC236}">
                <a16:creationId xmlns:a16="http://schemas.microsoft.com/office/drawing/2014/main" id="{8F0036C9-72A8-F561-BF37-244397551FDC}"/>
              </a:ext>
            </a:extLst>
          </p:cNvPr>
          <p:cNvGraphicFramePr/>
          <p:nvPr>
            <p:extLst>
              <p:ext uri="{D42A27DB-BD31-4B8C-83A1-F6EECF244321}">
                <p14:modId xmlns:p14="http://schemas.microsoft.com/office/powerpoint/2010/main" val="3090947938"/>
              </p:ext>
            </p:extLst>
          </p:nvPr>
        </p:nvGraphicFramePr>
        <p:xfrm>
          <a:off x="810126" y="2487493"/>
          <a:ext cx="12344399" cy="62628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300459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77EC50-8297-705C-DF2D-BAF9A2CFD1B8}"/>
              </a:ext>
            </a:extLst>
          </p:cNvPr>
          <p:cNvPicPr>
            <a:picLocks noChangeAspect="1"/>
          </p:cNvPicPr>
          <p:nvPr/>
        </p:nvPicPr>
        <p:blipFill rotWithShape="1">
          <a:blip r:embed="rId4">
            <a:alphaModFix amt="85000"/>
          </a:blip>
          <a:srcRect b="19"/>
          <a:stretch/>
        </p:blipFill>
        <p:spPr>
          <a:xfrm>
            <a:off x="-4532" y="1923"/>
            <a:ext cx="18287980" cy="10285077"/>
          </a:xfrm>
          <a:prstGeom prst="rect">
            <a:avLst/>
          </a:prstGeom>
        </p:spPr>
      </p:pic>
      <p:sp>
        <p:nvSpPr>
          <p:cNvPr id="8" name="Rectangle 7">
            <a:extLst>
              <a:ext uri="{FF2B5EF4-FFF2-40B4-BE49-F238E27FC236}">
                <a16:creationId xmlns:a16="http://schemas.microsoft.com/office/drawing/2014/main" id="{C8A30A93-BFD3-8908-600A-A6C6A930464A}"/>
              </a:ext>
            </a:extLst>
          </p:cNvPr>
          <p:cNvSpPr/>
          <p:nvPr/>
        </p:nvSpPr>
        <p:spPr>
          <a:xfrm>
            <a:off x="497305" y="2085474"/>
            <a:ext cx="12833684" cy="7587915"/>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38CB7796-75BC-13E0-DB9D-950633E0CEFB}"/>
              </a:ext>
            </a:extLst>
          </p:cNvPr>
          <p:cNvSpPr txBox="1"/>
          <p:nvPr/>
        </p:nvSpPr>
        <p:spPr>
          <a:xfrm>
            <a:off x="0" y="316598"/>
            <a:ext cx="10349563" cy="57563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chor="b">
            <a:normAutofit fontScale="47500" lnSpcReduction="20000"/>
          </a:bodyPr>
          <a:lstStyle/>
          <a:p>
            <a:pPr defTabSz="914400">
              <a:lnSpc>
                <a:spcPct val="90000"/>
              </a:lnSpc>
              <a:spcBef>
                <a:spcPct val="0"/>
              </a:spcBef>
              <a:spcAft>
                <a:spcPts val="600"/>
              </a:spcAft>
            </a:pPr>
            <a:r>
              <a:rPr lang="en-US" sz="4500" b="1" dirty="0">
                <a:solidFill>
                  <a:schemeClr val="bg1"/>
                </a:solidFill>
                <a:latin typeface="+mj-lt"/>
                <a:ea typeface="+mj-ea"/>
                <a:cs typeface="+mj-cs"/>
              </a:rPr>
              <a:t>What are my responsibilities for addressing substance use among the people I serve? </a:t>
            </a:r>
          </a:p>
        </p:txBody>
      </p:sp>
      <p:graphicFrame>
        <p:nvGraphicFramePr>
          <p:cNvPr id="5" name="Diagram 4">
            <a:extLst>
              <a:ext uri="{FF2B5EF4-FFF2-40B4-BE49-F238E27FC236}">
                <a16:creationId xmlns:a16="http://schemas.microsoft.com/office/drawing/2014/main" id="{8F0036C9-72A8-F561-BF37-244397551FDC}"/>
              </a:ext>
            </a:extLst>
          </p:cNvPr>
          <p:cNvGraphicFramePr/>
          <p:nvPr>
            <p:extLst>
              <p:ext uri="{D42A27DB-BD31-4B8C-83A1-F6EECF244321}">
                <p14:modId xmlns:p14="http://schemas.microsoft.com/office/powerpoint/2010/main" val="2208130339"/>
              </p:ext>
            </p:extLst>
          </p:nvPr>
        </p:nvGraphicFramePr>
        <p:xfrm>
          <a:off x="810126" y="2487493"/>
          <a:ext cx="12344399" cy="62628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487088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9C559E0-FBE5-48F7-BF90-96716CF924B4}"/>
              </a:ext>
            </a:extLst>
          </p:cNvPr>
          <p:cNvPicPr>
            <a:picLocks noChangeAspect="1"/>
          </p:cNvPicPr>
          <p:nvPr/>
        </p:nvPicPr>
        <p:blipFill rotWithShape="1">
          <a:blip r:embed="rId4">
            <a:extLst>
              <a:ext uri="{28A0092B-C50C-407E-A947-70E740481C1C}">
                <a14:useLocalDpi xmlns:a14="http://schemas.microsoft.com/office/drawing/2010/main" val="0"/>
              </a:ext>
            </a:extLst>
          </a:blip>
          <a:srcRect l="41982" t="-325" r="-1" b="325"/>
          <a:stretch/>
        </p:blipFill>
        <p:spPr>
          <a:xfrm>
            <a:off x="0" y="-84483"/>
            <a:ext cx="8088598"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51614" y="266700"/>
            <a:ext cx="9743962" cy="9833264"/>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6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6000" dirty="0">
                <a:latin typeface="Open Sans" panose="020B0606030504020204" pitchFamily="34" charset="0"/>
                <a:ea typeface="Open Sans" panose="020B0606030504020204" pitchFamily="34" charset="0"/>
                <a:cs typeface="Open Sans" panose="020B0606030504020204" pitchFamily="34" charset="0"/>
              </a:rPr>
              <a:t>What was a new learning for you?  </a:t>
            </a: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2"/>
            </a:lnRef>
            <a:fillRef idx="3">
              <a:schemeClr val="accent2"/>
            </a:fillRef>
            <a:effectRef idx="2">
              <a:schemeClr val="accent2"/>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Tree>
    <p:custDataLst>
      <p:tags r:id="rId1"/>
    </p:custDataLst>
    <p:extLst>
      <p:ext uri="{BB962C8B-B14F-4D97-AF65-F5344CB8AC3E}">
        <p14:creationId xmlns:p14="http://schemas.microsoft.com/office/powerpoint/2010/main" val="127105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D3E1B80-63F7-45AF-86A1-7D857BC9F26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157" t="35166" r="5746" b="20574"/>
          <a:stretch/>
        </p:blipFill>
        <p:spPr>
          <a:xfrm>
            <a:off x="0" y="-24796"/>
            <a:ext cx="18288000" cy="5168296"/>
          </a:xfrm>
          <a:prstGeom prst="rect">
            <a:avLst/>
          </a:prstGeom>
        </p:spPr>
      </p:pic>
      <p:sp>
        <p:nvSpPr>
          <p:cNvPr id="15" name="Freeform 5">
            <a:extLst>
              <a:ext uri="{FF2B5EF4-FFF2-40B4-BE49-F238E27FC236}">
                <a16:creationId xmlns:a16="http://schemas.microsoft.com/office/drawing/2014/main" id="{DBF1C02B-A958-4661-83ED-B091CD528465}"/>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a:lstStyle/>
          <a:p>
            <a:endParaRPr lang="en-US" dirty="0">
              <a:solidFill>
                <a:schemeClr val="bg1"/>
              </a:solidFill>
            </a:endParaRPr>
          </a:p>
        </p:txBody>
      </p:sp>
      <p:sp>
        <p:nvSpPr>
          <p:cNvPr id="24" name="Oval 23">
            <a:extLst>
              <a:ext uri="{FF2B5EF4-FFF2-40B4-BE49-F238E27FC236}">
                <a16:creationId xmlns:a16="http://schemas.microsoft.com/office/drawing/2014/main" id="{037AE844-348F-4E9F-A754-7538DC2C8D1A}"/>
              </a:ext>
            </a:extLst>
          </p:cNvPr>
          <p:cNvSpPr/>
          <p:nvPr/>
        </p:nvSpPr>
        <p:spPr>
          <a:xfrm>
            <a:off x="981843" y="6781764"/>
            <a:ext cx="914400" cy="914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01</a:t>
            </a:r>
          </a:p>
        </p:txBody>
      </p:sp>
      <p:sp>
        <p:nvSpPr>
          <p:cNvPr id="16" name="TextBox 15">
            <a:extLst>
              <a:ext uri="{FF2B5EF4-FFF2-40B4-BE49-F238E27FC236}">
                <a16:creationId xmlns:a16="http://schemas.microsoft.com/office/drawing/2014/main" id="{70C4E53A-C35E-41A9-BD6F-8757D751A557}"/>
              </a:ext>
            </a:extLst>
          </p:cNvPr>
          <p:cNvSpPr txBox="1"/>
          <p:nvPr/>
        </p:nvSpPr>
        <p:spPr>
          <a:xfrm>
            <a:off x="44669" y="658963"/>
            <a:ext cx="11506200" cy="1200329"/>
          </a:xfrm>
          <a:prstGeom prst="rect">
            <a:avLst/>
          </a:prstGeom>
          <a:noFill/>
          <a:ln>
            <a:noFill/>
          </a:ln>
        </p:spPr>
        <p:txBody>
          <a:bodyPr wrap="square" rtlCol="0">
            <a:spAutoFit/>
          </a:bodyPr>
          <a:lstStyle/>
          <a:p>
            <a:r>
              <a:rPr lang="en-US" sz="7200" dirty="0">
                <a:solidFill>
                  <a:schemeClr val="bg1"/>
                </a:solidFill>
                <a:ea typeface="Open Sans" panose="020B0606030504020204" pitchFamily="34" charset="0"/>
                <a:cs typeface="Open Sans" panose="020B0606030504020204" pitchFamily="34" charset="0"/>
              </a:rPr>
              <a:t>Learning Objectives </a:t>
            </a:r>
          </a:p>
        </p:txBody>
      </p:sp>
      <p:sp>
        <p:nvSpPr>
          <p:cNvPr id="17" name="TextBox 16">
            <a:extLst>
              <a:ext uri="{FF2B5EF4-FFF2-40B4-BE49-F238E27FC236}">
                <a16:creationId xmlns:a16="http://schemas.microsoft.com/office/drawing/2014/main" id="{E8C1C3C1-474A-4596-B4FB-C7BCDCFA5660}"/>
              </a:ext>
            </a:extLst>
          </p:cNvPr>
          <p:cNvSpPr txBox="1"/>
          <p:nvPr/>
        </p:nvSpPr>
        <p:spPr>
          <a:xfrm>
            <a:off x="228600" y="5250605"/>
            <a:ext cx="8635051" cy="1077218"/>
          </a:xfrm>
          <a:prstGeom prst="rect">
            <a:avLst/>
          </a:prstGeom>
          <a:noFill/>
        </p:spPr>
        <p:txBody>
          <a:bodyPr wrap="square" rtlCol="0">
            <a:spAutoFit/>
          </a:bodyPr>
          <a:lstStyle/>
          <a:p>
            <a:r>
              <a:rPr lang="en-US" sz="3200" dirty="0">
                <a:latin typeface="+mj-lt"/>
              </a:rPr>
              <a:t>During this module you will:</a:t>
            </a:r>
          </a:p>
          <a:p>
            <a:endParaRPr lang="en-US" sz="3200" dirty="0">
              <a:latin typeface="DM Serif Display Bold"/>
            </a:endParaRPr>
          </a:p>
        </p:txBody>
      </p:sp>
      <p:sp>
        <p:nvSpPr>
          <p:cNvPr id="19" name="TextBox 18">
            <a:extLst>
              <a:ext uri="{FF2B5EF4-FFF2-40B4-BE49-F238E27FC236}">
                <a16:creationId xmlns:a16="http://schemas.microsoft.com/office/drawing/2014/main" id="{12F61466-4C8F-4A5A-84D0-2D81DE9BD614}"/>
              </a:ext>
            </a:extLst>
          </p:cNvPr>
          <p:cNvSpPr txBox="1"/>
          <p:nvPr/>
        </p:nvSpPr>
        <p:spPr>
          <a:xfrm>
            <a:off x="7251712" y="6901102"/>
            <a:ext cx="4628638" cy="2669192"/>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Understand</a:t>
            </a:r>
          </a:p>
          <a:p>
            <a:pPr marR="0" lvl="0">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SBIRT practice for identifying and briefly intervening with substance use concerns</a:t>
            </a:r>
            <a:endParaRPr lang="en-US" sz="3200" b="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8" name="Oval 27">
            <a:extLst>
              <a:ext uri="{FF2B5EF4-FFF2-40B4-BE49-F238E27FC236}">
                <a16:creationId xmlns:a16="http://schemas.microsoft.com/office/drawing/2014/main" id="{9F1174BE-DF3B-4A11-9E56-01378E787B69}"/>
              </a:ext>
            </a:extLst>
          </p:cNvPr>
          <p:cNvSpPr/>
          <p:nvPr/>
        </p:nvSpPr>
        <p:spPr>
          <a:xfrm>
            <a:off x="6330463" y="6805790"/>
            <a:ext cx="914400" cy="914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25000"/>
                  </a:schemeClr>
                </a:solidFill>
              </a:rPr>
              <a:t>02</a:t>
            </a:r>
          </a:p>
        </p:txBody>
      </p:sp>
      <p:sp>
        <p:nvSpPr>
          <p:cNvPr id="29" name="TextBox 28">
            <a:extLst>
              <a:ext uri="{FF2B5EF4-FFF2-40B4-BE49-F238E27FC236}">
                <a16:creationId xmlns:a16="http://schemas.microsoft.com/office/drawing/2014/main" id="{E0C8B625-D18F-4C27-ACF4-B70CB064FFB6}"/>
              </a:ext>
            </a:extLst>
          </p:cNvPr>
          <p:cNvSpPr txBox="1"/>
          <p:nvPr/>
        </p:nvSpPr>
        <p:spPr>
          <a:xfrm>
            <a:off x="1896243" y="6902104"/>
            <a:ext cx="4891420" cy="1569660"/>
          </a:xfrm>
          <a:prstGeom prst="rect">
            <a:avLst/>
          </a:prstGeom>
          <a:noFill/>
        </p:spPr>
        <p:txBody>
          <a:bodyPr wrap="square">
            <a:sp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Consider</a:t>
            </a:r>
          </a:p>
          <a:p>
            <a:r>
              <a:rPr lang="en-US" sz="3200" dirty="0">
                <a:latin typeface="Open Sans" panose="020B0606030504020204" pitchFamily="34" charset="0"/>
                <a:ea typeface="Open Sans" panose="020B0606030504020204" pitchFamily="34" charset="0"/>
                <a:cs typeface="Open Sans" panose="020B0606030504020204" pitchFamily="34" charset="0"/>
              </a:rPr>
              <a:t>why people use substances </a:t>
            </a:r>
          </a:p>
        </p:txBody>
      </p:sp>
      <p:sp>
        <p:nvSpPr>
          <p:cNvPr id="30" name="Oval 29">
            <a:extLst>
              <a:ext uri="{FF2B5EF4-FFF2-40B4-BE49-F238E27FC236}">
                <a16:creationId xmlns:a16="http://schemas.microsoft.com/office/drawing/2014/main" id="{A045C39F-1C34-4809-93A1-D6052D117D16}"/>
              </a:ext>
            </a:extLst>
          </p:cNvPr>
          <p:cNvSpPr/>
          <p:nvPr/>
        </p:nvSpPr>
        <p:spPr>
          <a:xfrm>
            <a:off x="12801600" y="6794103"/>
            <a:ext cx="914400" cy="914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3">
                    <a:lumMod val="75000"/>
                  </a:schemeClr>
                </a:solidFill>
              </a:rPr>
              <a:t>03</a:t>
            </a:r>
          </a:p>
        </p:txBody>
      </p:sp>
      <p:sp>
        <p:nvSpPr>
          <p:cNvPr id="31" name="TextBox 30">
            <a:extLst>
              <a:ext uri="{FF2B5EF4-FFF2-40B4-BE49-F238E27FC236}">
                <a16:creationId xmlns:a16="http://schemas.microsoft.com/office/drawing/2014/main" id="{807CAFDC-A0FF-4109-B7C6-8A4A489CA65D}"/>
              </a:ext>
            </a:extLst>
          </p:cNvPr>
          <p:cNvSpPr txBox="1"/>
          <p:nvPr/>
        </p:nvSpPr>
        <p:spPr>
          <a:xfrm>
            <a:off x="13716000" y="6900558"/>
            <a:ext cx="4270830" cy="2554545"/>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Learn </a:t>
            </a:r>
          </a:p>
          <a:p>
            <a:r>
              <a:rPr lang="en-US" sz="3200" b="0" dirty="0"/>
              <a:t>and apply concepts from at least two appropriate treatment strategies </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8690" y="653706"/>
            <a:ext cx="293783" cy="2485858"/>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9C559E0-FBE5-48F7-BF90-96716CF924B4}"/>
              </a:ext>
            </a:extLst>
          </p:cNvPr>
          <p:cNvPicPr>
            <a:picLocks noChangeAspect="1"/>
          </p:cNvPicPr>
          <p:nvPr/>
        </p:nvPicPr>
        <p:blipFill rotWithShape="1">
          <a:blip r:embed="rId4">
            <a:extLst>
              <a:ext uri="{28A0092B-C50C-407E-A947-70E740481C1C}">
                <a14:useLocalDpi xmlns:a14="http://schemas.microsoft.com/office/drawing/2010/main" val="0"/>
              </a:ext>
            </a:extLst>
          </a:blip>
          <a:srcRect l="41982" t="-325" r="-1" b="325"/>
          <a:stretch/>
        </p:blipFill>
        <p:spPr>
          <a:xfrm>
            <a:off x="0" y="-84483"/>
            <a:ext cx="8088598"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315336" y="3040304"/>
            <a:ext cx="9743962" cy="3785652"/>
          </a:xfrm>
          <a:prstGeom prst="rect">
            <a:avLst/>
          </a:prstGeom>
          <a:noFill/>
        </p:spPr>
        <p:txBody>
          <a:bodyPr wrap="square">
            <a:spAutoFit/>
          </a:bodyPr>
          <a:lstStyle/>
          <a:p>
            <a:pPr algn="ctr"/>
            <a:endParaRPr lang="en-US" sz="6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6000" dirty="0">
                <a:latin typeface="Open Sans" panose="020B0606030504020204" pitchFamily="34" charset="0"/>
                <a:ea typeface="Open Sans" panose="020B0606030504020204" pitchFamily="34" charset="0"/>
                <a:cs typeface="Open Sans" panose="020B0606030504020204" pitchFamily="34" charset="0"/>
              </a:rPr>
              <a:t>What is a substance use disorder, substance abuse, and addiction?</a:t>
            </a: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2"/>
            </a:lnRef>
            <a:fillRef idx="3">
              <a:schemeClr val="accent2"/>
            </a:fillRef>
            <a:effectRef idx="2">
              <a:schemeClr val="accent2"/>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Tree>
    <p:custDataLst>
      <p:tags r:id="rId1"/>
    </p:custDataLst>
    <p:extLst>
      <p:ext uri="{BB962C8B-B14F-4D97-AF65-F5344CB8AC3E}">
        <p14:creationId xmlns:p14="http://schemas.microsoft.com/office/powerpoint/2010/main" val="149512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kissing&#10;&#10;Description automatically generated with low confidence">
            <a:extLst>
              <a:ext uri="{FF2B5EF4-FFF2-40B4-BE49-F238E27FC236}">
                <a16:creationId xmlns:a16="http://schemas.microsoft.com/office/drawing/2014/main" id="{FFC9534F-4599-4EF1-A8A8-5A5B353384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graphicFrame>
        <p:nvGraphicFramePr>
          <p:cNvPr id="4" name="Content Placeholder 3">
            <a:extLst>
              <a:ext uri="{FF2B5EF4-FFF2-40B4-BE49-F238E27FC236}">
                <a16:creationId xmlns:a16="http://schemas.microsoft.com/office/drawing/2014/main" id="{A72FE9EF-E78B-4D16-B31F-83BF21DB5DED}"/>
              </a:ext>
            </a:extLst>
          </p:cNvPr>
          <p:cNvGraphicFramePr>
            <a:graphicFrameLocks noGrp="1"/>
          </p:cNvGraphicFramePr>
          <p:nvPr>
            <p:ph idx="1"/>
            <p:extLst>
              <p:ext uri="{D42A27DB-BD31-4B8C-83A1-F6EECF244321}">
                <p14:modId xmlns:p14="http://schemas.microsoft.com/office/powerpoint/2010/main" val="2830362098"/>
              </p:ext>
            </p:extLst>
          </p:nvPr>
        </p:nvGraphicFramePr>
        <p:xfrm>
          <a:off x="1366404" y="1132609"/>
          <a:ext cx="15555191" cy="80217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521B2B69-387B-43F6-B904-F9A550D5F195}"/>
              </a:ext>
            </a:extLst>
          </p:cNvPr>
          <p:cNvSpPr txBox="1"/>
          <p:nvPr/>
        </p:nvSpPr>
        <p:spPr>
          <a:xfrm>
            <a:off x="9144000" y="9767456"/>
            <a:ext cx="9144000" cy="307777"/>
          </a:xfrm>
          <a:prstGeom prst="rect">
            <a:avLst/>
          </a:prstGeom>
          <a:noFill/>
        </p:spPr>
        <p:txBody>
          <a:bodyPr wrap="square">
            <a:spAutoFit/>
          </a:bodyPr>
          <a:lstStyle/>
          <a:p>
            <a:pPr algn="r"/>
            <a:r>
              <a:rPr lang="en-US" sz="1400" dirty="0">
                <a:solidFill>
                  <a:schemeClr val="bg1"/>
                </a:solidFill>
              </a:rPr>
              <a:t>https://www.asam.org/quality-care/definition-of-addiction</a:t>
            </a:r>
          </a:p>
        </p:txBody>
      </p:sp>
    </p:spTree>
    <p:custDataLst>
      <p:tags r:id="rId1"/>
    </p:custDataLst>
    <p:extLst>
      <p:ext uri="{BB962C8B-B14F-4D97-AF65-F5344CB8AC3E}">
        <p14:creationId xmlns:p14="http://schemas.microsoft.com/office/powerpoint/2010/main" val="574666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person kissing&#10;&#10;Description automatically generated with low confidence">
            <a:extLst>
              <a:ext uri="{FF2B5EF4-FFF2-40B4-BE49-F238E27FC236}">
                <a16:creationId xmlns:a16="http://schemas.microsoft.com/office/drawing/2014/main" id="{967D9B20-9B0C-4D3A-B0F3-8646C7D421F8}"/>
              </a:ext>
            </a:extLst>
          </p:cNvPr>
          <p:cNvPicPr>
            <a:picLocks noChangeAspect="1"/>
          </p:cNvPicPr>
          <p:nvPr/>
        </p:nvPicPr>
        <p:blipFill rotWithShape="1">
          <a:blip r:embed="rId4">
            <a:alphaModFix amt="35000"/>
            <a:duotone>
              <a:schemeClr val="accent6">
                <a:shade val="45000"/>
                <a:satMod val="135000"/>
              </a:schemeClr>
              <a:prstClr val="white"/>
            </a:duotone>
          </a:blip>
          <a:srcRect/>
          <a:stretch/>
        </p:blipFill>
        <p:spPr>
          <a:xfrm>
            <a:off x="30782" y="-27372"/>
            <a:ext cx="18287980" cy="10286990"/>
          </a:xfrm>
          <a:prstGeom prst="rect">
            <a:avLst/>
          </a:prstGeom>
        </p:spPr>
      </p:pic>
      <p:sp>
        <p:nvSpPr>
          <p:cNvPr id="2" name="Title 1">
            <a:extLst>
              <a:ext uri="{FF2B5EF4-FFF2-40B4-BE49-F238E27FC236}">
                <a16:creationId xmlns:a16="http://schemas.microsoft.com/office/drawing/2014/main" id="{D9F78D6D-0024-4195-BF34-6419968B4AB3}"/>
              </a:ext>
            </a:extLst>
          </p:cNvPr>
          <p:cNvSpPr>
            <a:spLocks noGrp="1"/>
          </p:cNvSpPr>
          <p:nvPr>
            <p:ph type="title"/>
          </p:nvPr>
        </p:nvSpPr>
        <p:spPr>
          <a:xfrm>
            <a:off x="360484" y="27382"/>
            <a:ext cx="17628577" cy="3173018"/>
          </a:xfrm>
        </p:spPr>
        <p:txBody>
          <a:bodyPr>
            <a:normAutofit/>
          </a:bodyPr>
          <a:lstStyle/>
          <a:p>
            <a:br>
              <a:rPr lang="en-US" dirty="0">
                <a:solidFill>
                  <a:srgbClr val="FFFFFF"/>
                </a:solidFill>
              </a:rPr>
            </a:b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Substance Abuse or Addiction?</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Content Placeholder 3">
            <a:extLst>
              <a:ext uri="{FF2B5EF4-FFF2-40B4-BE49-F238E27FC236}">
                <a16:creationId xmlns:a16="http://schemas.microsoft.com/office/drawing/2014/main" id="{3A10BF66-74E7-4121-A5F2-556F4BF735EE}"/>
              </a:ext>
            </a:extLst>
          </p:cNvPr>
          <p:cNvGraphicFramePr>
            <a:graphicFrameLocks noGrp="1"/>
          </p:cNvGraphicFramePr>
          <p:nvPr>
            <p:ph idx="1"/>
            <p:extLst>
              <p:ext uri="{D42A27DB-BD31-4B8C-83A1-F6EECF244321}">
                <p14:modId xmlns:p14="http://schemas.microsoft.com/office/powerpoint/2010/main" val="2018802973"/>
              </p:ext>
            </p:extLst>
          </p:nvPr>
        </p:nvGraphicFramePr>
        <p:xfrm>
          <a:off x="360483" y="2514599"/>
          <a:ext cx="11402026" cy="6968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26786066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9C559E0-FBE5-48F7-BF90-96716CF924B4}"/>
              </a:ext>
            </a:extLst>
          </p:cNvPr>
          <p:cNvPicPr>
            <a:picLocks noChangeAspect="1"/>
          </p:cNvPicPr>
          <p:nvPr/>
        </p:nvPicPr>
        <p:blipFill rotWithShape="1">
          <a:blip r:embed="rId4">
            <a:extLst>
              <a:ext uri="{28A0092B-C50C-407E-A947-70E740481C1C}">
                <a14:useLocalDpi xmlns:a14="http://schemas.microsoft.com/office/drawing/2010/main" val="0"/>
              </a:ext>
            </a:extLst>
          </a:blip>
          <a:srcRect l="41982" t="-325" r="-1" b="325"/>
          <a:stretch/>
        </p:blipFill>
        <p:spPr>
          <a:xfrm>
            <a:off x="0" y="-84483"/>
            <a:ext cx="8088598" cy="10455965"/>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315336" y="3040304"/>
            <a:ext cx="9743962" cy="2862322"/>
          </a:xfrm>
          <a:prstGeom prst="rect">
            <a:avLst/>
          </a:prstGeom>
          <a:noFill/>
        </p:spPr>
        <p:txBody>
          <a:bodyPr wrap="square" lIns="91440" tIns="45720" rIns="91440" bIns="45720" anchor="t">
            <a:spAutoFit/>
          </a:bodyPr>
          <a:lstStyle/>
          <a:p>
            <a:pPr algn="ctr"/>
            <a:r>
              <a:rPr lang="en-US" sz="6000" dirty="0">
                <a:latin typeface="Open Sans"/>
                <a:ea typeface="Open Sans"/>
                <a:cs typeface="Open Sans"/>
              </a:rPr>
              <a:t>Based on your experience, what would lead people to misuse substances?</a:t>
            </a:r>
          </a:p>
        </p:txBody>
      </p:sp>
      <p:grpSp>
        <p:nvGrpSpPr>
          <p:cNvPr id="15" name="Group 4">
            <a:extLst>
              <a:ext uri="{FF2B5EF4-FFF2-40B4-BE49-F238E27FC236}">
                <a16:creationId xmlns:a16="http://schemas.microsoft.com/office/drawing/2014/main" id="{B9C49DA7-3AF5-4CBD-99A9-75EDC6A07353}"/>
              </a:ext>
            </a:extLst>
          </p:cNvPr>
          <p:cNvGrpSpPr/>
          <p:nvPr/>
        </p:nvGrpSpPr>
        <p:grpSpPr>
          <a:xfrm>
            <a:off x="453472" y="-1522476"/>
            <a:ext cx="1673352" cy="3044952"/>
            <a:chOff x="0" y="0"/>
            <a:chExt cx="706484" cy="926813"/>
          </a:xfrm>
          <a:solidFill>
            <a:srgbClr val="37ABA7"/>
          </a:solidFill>
        </p:grpSpPr>
        <p:sp>
          <p:nvSpPr>
            <p:cNvPr id="16" name="Freeform 5">
              <a:extLst>
                <a:ext uri="{FF2B5EF4-FFF2-40B4-BE49-F238E27FC236}">
                  <a16:creationId xmlns:a16="http://schemas.microsoft.com/office/drawing/2014/main" id="{D0699D91-2B82-40C2-BB83-C38729446AE1}"/>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p:spPr>
          <p:style>
            <a:lnRef idx="1">
              <a:schemeClr val="accent2"/>
            </a:lnRef>
            <a:fillRef idx="3">
              <a:schemeClr val="accent2"/>
            </a:fillRef>
            <a:effectRef idx="2">
              <a:schemeClr val="accent2"/>
            </a:effectRef>
            <a:fontRef idx="minor">
              <a:schemeClr val="lt1"/>
            </a:fontRef>
          </p:style>
        </p:sp>
      </p:grpSp>
      <p:pic>
        <p:nvPicPr>
          <p:cNvPr id="14" name="Graphic 13" descr="Questions with solid fill">
            <a:extLst>
              <a:ext uri="{FF2B5EF4-FFF2-40B4-BE49-F238E27FC236}">
                <a16:creationId xmlns:a16="http://schemas.microsoft.com/office/drawing/2014/main" id="{7260179B-802E-4E3B-BE63-A06C4D778E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488" y="266700"/>
            <a:ext cx="1347320" cy="1347320"/>
          </a:xfrm>
          <a:prstGeom prst="rect">
            <a:avLst/>
          </a:prstGeom>
        </p:spPr>
      </p:pic>
    </p:spTree>
    <p:custDataLst>
      <p:tags r:id="rId1"/>
    </p:custDataLst>
    <p:extLst>
      <p:ext uri="{BB962C8B-B14F-4D97-AF65-F5344CB8AC3E}">
        <p14:creationId xmlns:p14="http://schemas.microsoft.com/office/powerpoint/2010/main" val="3484595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1606-AB1A-45BF-A3DA-65FB6FB6D0B4}"/>
              </a:ext>
            </a:extLst>
          </p:cNvPr>
          <p:cNvSpPr>
            <a:spLocks noGrp="1"/>
          </p:cNvSpPr>
          <p:nvPr>
            <p:ph type="title"/>
          </p:nvPr>
        </p:nvSpPr>
        <p:spPr>
          <a:xfrm>
            <a:off x="1143001" y="1204987"/>
            <a:ext cx="7971804" cy="1988345"/>
          </a:xfrm>
        </p:spPr>
        <p:txBody>
          <a:bodyPr>
            <a:normAutofit/>
          </a:bodyPr>
          <a:lstStyle/>
          <a:p>
            <a:r>
              <a:rPr lang="en-US" sz="4600"/>
              <a:t>Why do people use, misuse, or become addicted to substances?</a:t>
            </a:r>
            <a:br>
              <a:rPr lang="en-US" sz="4600"/>
            </a:br>
            <a:endParaRPr lang="en-US" sz="4600"/>
          </a:p>
        </p:txBody>
      </p:sp>
      <p:sp>
        <p:nvSpPr>
          <p:cNvPr id="26" name="Freeform: Shape 2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7417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group of people having a discussion&#10;&#10;Description automatically generated with medium confidence">
            <a:extLst>
              <a:ext uri="{FF2B5EF4-FFF2-40B4-BE49-F238E27FC236}">
                <a16:creationId xmlns:a16="http://schemas.microsoft.com/office/drawing/2014/main" id="{E2F56388-C396-4EAE-80C5-7B1AF7D70BE2}"/>
              </a:ext>
            </a:extLst>
          </p:cNvPr>
          <p:cNvPicPr>
            <a:picLocks noChangeAspect="1"/>
          </p:cNvPicPr>
          <p:nvPr/>
        </p:nvPicPr>
        <p:blipFill rotWithShape="1">
          <a:blip r:embed="rId4">
            <a:extLst>
              <a:ext uri="{28A0092B-C50C-407E-A947-70E740481C1C}">
                <a14:useLocalDpi xmlns:a14="http://schemas.microsoft.com/office/drawing/2010/main" val="0"/>
              </a:ext>
            </a:extLst>
          </a:blip>
          <a:srcRect l="6095" r="39775" b="1"/>
          <a:stretch/>
        </p:blipFill>
        <p:spPr>
          <a:xfrm>
            <a:off x="10125211" y="-3"/>
            <a:ext cx="8162789" cy="848241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17" name="Content Placeholder 2">
            <a:extLst>
              <a:ext uri="{FF2B5EF4-FFF2-40B4-BE49-F238E27FC236}">
                <a16:creationId xmlns:a16="http://schemas.microsoft.com/office/drawing/2014/main" id="{406578B5-0EF0-93F1-0C30-27882EB0BDC0}"/>
              </a:ext>
            </a:extLst>
          </p:cNvPr>
          <p:cNvGraphicFramePr>
            <a:graphicFrameLocks noGrp="1"/>
          </p:cNvGraphicFramePr>
          <p:nvPr>
            <p:ph idx="1"/>
            <p:extLst>
              <p:ext uri="{D42A27DB-BD31-4B8C-83A1-F6EECF244321}">
                <p14:modId xmlns:p14="http://schemas.microsoft.com/office/powerpoint/2010/main" val="2447214133"/>
              </p:ext>
            </p:extLst>
          </p:nvPr>
        </p:nvGraphicFramePr>
        <p:xfrm>
          <a:off x="1143000" y="3418527"/>
          <a:ext cx="7971814" cy="5063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01285701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ressed woman in couch">
            <a:extLst>
              <a:ext uri="{FF2B5EF4-FFF2-40B4-BE49-F238E27FC236}">
                <a16:creationId xmlns:a16="http://schemas.microsoft.com/office/drawing/2014/main" id="{EB9981FE-3D0B-53CE-AA1A-C846E8600F62}"/>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b="15625"/>
          <a:stretch/>
        </p:blipFill>
        <p:spPr>
          <a:xfrm>
            <a:off x="0" y="0"/>
            <a:ext cx="18288000" cy="10287000"/>
          </a:xfrm>
          <a:prstGeom prst="rect">
            <a:avLst/>
          </a:prstGeom>
        </p:spPr>
      </p:pic>
      <p:sp>
        <p:nvSpPr>
          <p:cNvPr id="2" name="Title 1">
            <a:extLst>
              <a:ext uri="{FF2B5EF4-FFF2-40B4-BE49-F238E27FC236}">
                <a16:creationId xmlns:a16="http://schemas.microsoft.com/office/drawing/2014/main" id="{B5D7DBF3-AEBF-1856-DC14-9411D35926C0}"/>
              </a:ext>
            </a:extLst>
          </p:cNvPr>
          <p:cNvSpPr>
            <a:spLocks noGrp="1"/>
          </p:cNvSpPr>
          <p:nvPr>
            <p:ph type="title"/>
          </p:nvPr>
        </p:nvSpPr>
        <p:spPr>
          <a:xfrm>
            <a:off x="1257300" y="7206906"/>
            <a:ext cx="15773400" cy="1988345"/>
          </a:xfrm>
        </p:spPr>
        <p:txBody>
          <a:bodyPr>
            <a:normAutofit/>
          </a:bodyPr>
          <a:lstStyle/>
          <a:p>
            <a:br>
              <a:rPr lang="en-US" sz="6600" dirty="0">
                <a:solidFill>
                  <a:schemeClr val="tx1"/>
                </a:solidFill>
                <a:latin typeface="+mj-lt"/>
                <a:ea typeface="+mj-ea"/>
                <a:cs typeface="+mj-cs"/>
              </a:rPr>
            </a:br>
            <a:endParaRPr lang="en-US" dirty="0"/>
          </a:p>
        </p:txBody>
      </p:sp>
      <p:sp>
        <p:nvSpPr>
          <p:cNvPr id="5" name="Content Placeholder 4">
            <a:extLst>
              <a:ext uri="{FF2B5EF4-FFF2-40B4-BE49-F238E27FC236}">
                <a16:creationId xmlns:a16="http://schemas.microsoft.com/office/drawing/2014/main" id="{25CDCE57-6C65-7A5A-4AB9-85C7D766EECA}"/>
              </a:ext>
            </a:extLst>
          </p:cNvPr>
          <p:cNvSpPr>
            <a:spLocks noGrp="1"/>
          </p:cNvSpPr>
          <p:nvPr>
            <p:ph idx="1"/>
          </p:nvPr>
        </p:nvSpPr>
        <p:spPr>
          <a:xfrm>
            <a:off x="885825" y="2927586"/>
            <a:ext cx="8324850" cy="6527007"/>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4400" dirty="0">
                <a:effectLst/>
                <a:latin typeface="Calibri" panose="020F0502020204030204" pitchFamily="34" charset="0"/>
                <a:ea typeface="DengXian" panose="02010600030101010101" pitchFamily="2" charset="-122"/>
                <a:cs typeface="Calibri" panose="020F0502020204030204" pitchFamily="34" charset="0"/>
              </a:rPr>
              <a:t>About half of those who experience a mental health condition during their lives will also experience a substance use disorder</a:t>
            </a:r>
          </a:p>
          <a:p>
            <a:pPr lvl="0">
              <a:buFont typeface="Symbol" panose="05050102010706020507" pitchFamily="18" charset="2"/>
              <a:buChar char=""/>
            </a:pPr>
            <a:endParaRPr lang="en-US" dirty="0">
              <a:solidFill>
                <a:schemeClr val="tx1"/>
              </a:solidFill>
            </a:endParaRPr>
          </a:p>
        </p:txBody>
      </p:sp>
      <p:sp>
        <p:nvSpPr>
          <p:cNvPr id="6" name="Freeform 5">
            <a:extLst>
              <a:ext uri="{FF2B5EF4-FFF2-40B4-BE49-F238E27FC236}">
                <a16:creationId xmlns:a16="http://schemas.microsoft.com/office/drawing/2014/main" id="{E2B92AE6-5105-7E31-3B0E-020A4EDC3627}"/>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a:lstStyle/>
          <a:p>
            <a:endParaRPr lang="en-US" dirty="0">
              <a:solidFill>
                <a:schemeClr val="bg1"/>
              </a:solidFill>
            </a:endParaRPr>
          </a:p>
        </p:txBody>
      </p:sp>
      <p:sp>
        <p:nvSpPr>
          <p:cNvPr id="7" name="TextBox 6">
            <a:extLst>
              <a:ext uri="{FF2B5EF4-FFF2-40B4-BE49-F238E27FC236}">
                <a16:creationId xmlns:a16="http://schemas.microsoft.com/office/drawing/2014/main" id="{5B0F9687-0254-CE98-D4F9-271F273C23D7}"/>
              </a:ext>
            </a:extLst>
          </p:cNvPr>
          <p:cNvSpPr txBox="1"/>
          <p:nvPr/>
        </p:nvSpPr>
        <p:spPr>
          <a:xfrm>
            <a:off x="514411" y="427117"/>
            <a:ext cx="16875845" cy="1569660"/>
          </a:xfrm>
          <a:prstGeom prst="rect">
            <a:avLst/>
          </a:prstGeom>
          <a:noFill/>
          <a:ln>
            <a:noFill/>
          </a:ln>
        </p:spPr>
        <p:txBody>
          <a:bodyPr wrap="square" lIns="91440" tIns="45720" rIns="91440" bIns="45720" rtlCol="0" anchor="t">
            <a:spAutoFit/>
          </a:bodyPr>
          <a:lstStyle/>
          <a:p>
            <a:r>
              <a:rPr lang="en-US" sz="4800" dirty="0">
                <a:solidFill>
                  <a:schemeClr val="bg1"/>
                </a:solidFill>
                <a:latin typeface="+mj-lt"/>
                <a:ea typeface="+mj-ea"/>
                <a:cs typeface="+mj-cs"/>
              </a:rPr>
              <a:t>Why do ACCS providers screen, assess, and treat substance use disorders?</a:t>
            </a:r>
            <a:endParaRPr lang="en-US" sz="4800" dirty="0">
              <a:solidFill>
                <a:schemeClr val="bg1"/>
              </a:solidFill>
              <a:ea typeface="Open Sans" panose="020B0606030504020204" pitchFamily="34" charset="0"/>
              <a:cs typeface="Open Sans" panose="020B0606030504020204" pitchFamily="34" charset="0"/>
            </a:endParaRPr>
          </a:p>
        </p:txBody>
      </p:sp>
      <p:pic>
        <p:nvPicPr>
          <p:cNvPr id="8" name="Picture 5">
            <a:extLst>
              <a:ext uri="{FF2B5EF4-FFF2-40B4-BE49-F238E27FC236}">
                <a16:creationId xmlns:a16="http://schemas.microsoft.com/office/drawing/2014/main" id="{3E777190-1962-1ED4-E7B3-182F60CBCE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8690" y="653706"/>
            <a:ext cx="293783" cy="2485858"/>
          </a:xfrm>
          <a:prstGeom prst="rect">
            <a:avLst/>
          </a:prstGeom>
        </p:spPr>
      </p:pic>
      <p:sp>
        <p:nvSpPr>
          <p:cNvPr id="14" name="TextBox 13">
            <a:extLst>
              <a:ext uri="{FF2B5EF4-FFF2-40B4-BE49-F238E27FC236}">
                <a16:creationId xmlns:a16="http://schemas.microsoft.com/office/drawing/2014/main" id="{102E45EB-233B-D778-5FD3-FA98D378450A}"/>
              </a:ext>
            </a:extLst>
          </p:cNvPr>
          <p:cNvSpPr txBox="1"/>
          <p:nvPr/>
        </p:nvSpPr>
        <p:spPr>
          <a:xfrm>
            <a:off x="9825038" y="3139564"/>
            <a:ext cx="7848598" cy="1509196"/>
          </a:xfrm>
          <a:prstGeom prst="rect">
            <a:avLst/>
          </a:prstGeom>
        </p:spPr>
        <p:txBody>
          <a:bodyPr vert="horz" lIns="91440" tIns="45720" rIns="91440" bIns="45720" rtlCol="0">
            <a:normAutofit fontScale="92500"/>
          </a:bodyPr>
          <a:lstStyle>
            <a:lvl1pPr marL="342900" marR="0" lvl="0" indent="-342900" defTabSz="1371600">
              <a:lnSpc>
                <a:spcPct val="107000"/>
              </a:lnSpc>
              <a:spcBef>
                <a:spcPts val="0"/>
              </a:spcBef>
              <a:spcAft>
                <a:spcPts val="0"/>
              </a:spcAft>
              <a:buFont typeface="Symbol" panose="05050102010706020507" pitchFamily="18" charset="2"/>
              <a:buChar char=""/>
              <a:defRPr sz="4400">
                <a:effectLst/>
                <a:latin typeface="Calibri" panose="020F0502020204030204" pitchFamily="34" charset="0"/>
                <a:ea typeface="DengXian" panose="02010600030101010101" pitchFamily="2" charset="-122"/>
                <a:cs typeface="Calibri" panose="020F0502020204030204" pitchFamily="34" charset="0"/>
              </a:defRPr>
            </a:lvl1pPr>
            <a:lvl2pPr marL="1028700" indent="-342900" defTabSz="1371600">
              <a:lnSpc>
                <a:spcPct val="90000"/>
              </a:lnSpc>
              <a:spcBef>
                <a:spcPts val="750"/>
              </a:spcBef>
              <a:buFont typeface="Arial" panose="020B0604020202020204" pitchFamily="34" charset="0"/>
              <a:buChar char="•"/>
              <a:defRPr sz="3600"/>
            </a:lvl2pPr>
            <a:lvl3pPr marL="1714500" indent="-342900" defTabSz="1371600">
              <a:lnSpc>
                <a:spcPct val="90000"/>
              </a:lnSpc>
              <a:spcBef>
                <a:spcPts val="750"/>
              </a:spcBef>
              <a:buFont typeface="Arial" panose="020B0604020202020204" pitchFamily="34" charset="0"/>
              <a:buChar char="•"/>
              <a:defRPr sz="3000"/>
            </a:lvl3pPr>
            <a:lvl4pPr marL="2400300" indent="-342900" defTabSz="1371600">
              <a:lnSpc>
                <a:spcPct val="90000"/>
              </a:lnSpc>
              <a:spcBef>
                <a:spcPts val="750"/>
              </a:spcBef>
              <a:buFont typeface="Arial" panose="020B0604020202020204" pitchFamily="34" charset="0"/>
              <a:buChar char="•"/>
              <a:defRPr sz="2700"/>
            </a:lvl4pPr>
            <a:lvl5pPr marL="3086100" indent="-342900" defTabSz="1371600">
              <a:lnSpc>
                <a:spcPct val="90000"/>
              </a:lnSpc>
              <a:spcBef>
                <a:spcPts val="750"/>
              </a:spcBef>
              <a:buFont typeface="Arial" panose="020B0604020202020204" pitchFamily="34" charset="0"/>
              <a:buChar char="•"/>
              <a:defRPr sz="2700"/>
            </a:lvl5pPr>
            <a:lvl6pPr marL="3771900" indent="-342900" defTabSz="1371600">
              <a:lnSpc>
                <a:spcPct val="90000"/>
              </a:lnSpc>
              <a:spcBef>
                <a:spcPts val="750"/>
              </a:spcBef>
              <a:buFont typeface="Arial" panose="020B0604020202020204" pitchFamily="34" charset="0"/>
              <a:buChar char="•"/>
              <a:defRPr sz="2700"/>
            </a:lvl6pPr>
            <a:lvl7pPr marL="4457700" indent="-342900" defTabSz="1371600">
              <a:lnSpc>
                <a:spcPct val="90000"/>
              </a:lnSpc>
              <a:spcBef>
                <a:spcPts val="750"/>
              </a:spcBef>
              <a:buFont typeface="Arial" panose="020B0604020202020204" pitchFamily="34" charset="0"/>
              <a:buChar char="•"/>
              <a:defRPr sz="2700"/>
            </a:lvl7pPr>
            <a:lvl8pPr marL="5143500" indent="-342900" defTabSz="1371600">
              <a:lnSpc>
                <a:spcPct val="90000"/>
              </a:lnSpc>
              <a:spcBef>
                <a:spcPts val="750"/>
              </a:spcBef>
              <a:buFont typeface="Arial" panose="020B0604020202020204" pitchFamily="34" charset="0"/>
              <a:buChar char="•"/>
              <a:defRPr sz="2700"/>
            </a:lvl8pPr>
            <a:lvl9pPr marL="5829300" indent="-342900" defTabSz="1371600">
              <a:lnSpc>
                <a:spcPct val="90000"/>
              </a:lnSpc>
              <a:spcBef>
                <a:spcPts val="750"/>
              </a:spcBef>
              <a:buFont typeface="Arial" panose="020B0604020202020204" pitchFamily="34" charset="0"/>
              <a:buChar char="•"/>
              <a:defRPr sz="2700"/>
            </a:lvl9pPr>
          </a:lstStyle>
          <a:p>
            <a:r>
              <a:rPr lang="en-US" dirty="0"/>
              <a:t>Mental health conditions may precede a substance use disorder</a:t>
            </a:r>
          </a:p>
        </p:txBody>
      </p:sp>
    </p:spTree>
    <p:custDataLst>
      <p:tags r:id="rId1"/>
    </p:custDataLst>
    <p:extLst>
      <p:ext uri="{BB962C8B-B14F-4D97-AF65-F5344CB8AC3E}">
        <p14:creationId xmlns:p14="http://schemas.microsoft.com/office/powerpoint/2010/main" val="193025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F5F41-C863-4CCB-A60A-5089F83FCB34}"/>
              </a:ext>
            </a:extLst>
          </p:cNvPr>
          <p:cNvSpPr>
            <a:spLocks noGrp="1"/>
          </p:cNvSpPr>
          <p:nvPr>
            <p:ph type="title"/>
          </p:nvPr>
        </p:nvSpPr>
        <p:spPr>
          <a:xfrm>
            <a:off x="1253987" y="138059"/>
            <a:ext cx="15773400" cy="1506891"/>
          </a:xfrm>
        </p:spPr>
        <p:txBody>
          <a:bodyPr vert="horz" lIns="91440" tIns="45720" rIns="91440" bIns="45720" rtlCol="0" anchor="ctr">
            <a:normAutofit/>
          </a:bodyPr>
          <a:lstStyle/>
          <a:p>
            <a:pPr algn="ctr" defTabSz="914400"/>
            <a:r>
              <a:rPr lang="en-US" sz="6000" kern="1200" dirty="0">
                <a:solidFill>
                  <a:srgbClr val="FFFFFF"/>
                </a:solidFill>
                <a:latin typeface="+mj-lt"/>
                <a:ea typeface="+mj-ea"/>
                <a:cs typeface="+mj-cs"/>
              </a:rPr>
              <a:t>Using the </a:t>
            </a:r>
            <a:r>
              <a:rPr lang="en-US" sz="6000" b="1" kern="1200" dirty="0">
                <a:solidFill>
                  <a:srgbClr val="FFFFFF"/>
                </a:solidFill>
                <a:latin typeface="+mj-lt"/>
                <a:ea typeface="+mj-ea"/>
                <a:cs typeface="+mj-cs"/>
              </a:rPr>
              <a:t>SBIRT</a:t>
            </a:r>
            <a:r>
              <a:rPr lang="en-US" sz="6000" kern="1200" dirty="0">
                <a:solidFill>
                  <a:srgbClr val="FFFFFF"/>
                </a:solidFill>
                <a:latin typeface="+mj-lt"/>
                <a:ea typeface="+mj-ea"/>
                <a:cs typeface="+mj-cs"/>
              </a:rPr>
              <a:t> Approach:</a:t>
            </a:r>
          </a:p>
        </p:txBody>
      </p:sp>
      <p:sp>
        <p:nvSpPr>
          <p:cNvPr id="15" name="Rectangle: Rounded Corners 14">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44" y="2381955"/>
            <a:ext cx="16549512" cy="715257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800C77D-7A88-A031-6738-0365F85054E4}"/>
              </a:ext>
            </a:extLst>
          </p:cNvPr>
          <p:cNvGrpSpPr/>
          <p:nvPr/>
        </p:nvGrpSpPr>
        <p:grpSpPr>
          <a:xfrm>
            <a:off x="1260611" y="4765431"/>
            <a:ext cx="15766776" cy="4200570"/>
            <a:chOff x="1260611" y="4765431"/>
            <a:chExt cx="15766776" cy="4200570"/>
          </a:xfrm>
        </p:grpSpPr>
        <p:sp>
          <p:nvSpPr>
            <p:cNvPr id="21" name="Freeform: Shape 20">
              <a:extLst>
                <a:ext uri="{FF2B5EF4-FFF2-40B4-BE49-F238E27FC236}">
                  <a16:creationId xmlns:a16="http://schemas.microsoft.com/office/drawing/2014/main" id="{485D37A4-384A-DED2-0274-18694F1EA7A8}"/>
                </a:ext>
              </a:extLst>
            </p:cNvPr>
            <p:cNvSpPr/>
            <p:nvPr/>
          </p:nvSpPr>
          <p:spPr>
            <a:xfrm>
              <a:off x="1260611" y="4765431"/>
              <a:ext cx="5152541" cy="4200570"/>
            </a:xfrm>
            <a:custGeom>
              <a:avLst/>
              <a:gdLst>
                <a:gd name="connsiteX0" fmla="*/ 0 w 5152541"/>
                <a:gd name="connsiteY0" fmla="*/ 420057 h 4200570"/>
                <a:gd name="connsiteX1" fmla="*/ 420057 w 5152541"/>
                <a:gd name="connsiteY1" fmla="*/ 0 h 4200570"/>
                <a:gd name="connsiteX2" fmla="*/ 4732484 w 5152541"/>
                <a:gd name="connsiteY2" fmla="*/ 0 h 4200570"/>
                <a:gd name="connsiteX3" fmla="*/ 5152541 w 5152541"/>
                <a:gd name="connsiteY3" fmla="*/ 420057 h 4200570"/>
                <a:gd name="connsiteX4" fmla="*/ 5152541 w 5152541"/>
                <a:gd name="connsiteY4" fmla="*/ 3780513 h 4200570"/>
                <a:gd name="connsiteX5" fmla="*/ 4732484 w 5152541"/>
                <a:gd name="connsiteY5" fmla="*/ 4200570 h 4200570"/>
                <a:gd name="connsiteX6" fmla="*/ 420057 w 5152541"/>
                <a:gd name="connsiteY6" fmla="*/ 4200570 h 4200570"/>
                <a:gd name="connsiteX7" fmla="*/ 0 w 5152541"/>
                <a:gd name="connsiteY7" fmla="*/ 3780513 h 4200570"/>
                <a:gd name="connsiteX8" fmla="*/ 0 w 5152541"/>
                <a:gd name="connsiteY8" fmla="*/ 420057 h 420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2541" h="4200570">
                  <a:moveTo>
                    <a:pt x="0" y="420057"/>
                  </a:moveTo>
                  <a:cubicBezTo>
                    <a:pt x="0" y="188066"/>
                    <a:pt x="188066" y="0"/>
                    <a:pt x="420057" y="0"/>
                  </a:cubicBezTo>
                  <a:lnTo>
                    <a:pt x="4732484" y="0"/>
                  </a:lnTo>
                  <a:cubicBezTo>
                    <a:pt x="4964475" y="0"/>
                    <a:pt x="5152541" y="188066"/>
                    <a:pt x="5152541" y="420057"/>
                  </a:cubicBezTo>
                  <a:lnTo>
                    <a:pt x="5152541" y="3780513"/>
                  </a:lnTo>
                  <a:cubicBezTo>
                    <a:pt x="5152541" y="4012504"/>
                    <a:pt x="4964475" y="4200570"/>
                    <a:pt x="4732484" y="4200570"/>
                  </a:cubicBezTo>
                  <a:lnTo>
                    <a:pt x="420057" y="4200570"/>
                  </a:lnTo>
                  <a:cubicBezTo>
                    <a:pt x="188066" y="4200570"/>
                    <a:pt x="0" y="4012504"/>
                    <a:pt x="0" y="3780513"/>
                  </a:cubicBezTo>
                  <a:lnTo>
                    <a:pt x="0" y="42005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3576" tIns="1843804" rIns="163576" bIns="100369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Screening quickly assesses the severity of substance use and identifies the appropriate level of treatment.</a:t>
              </a:r>
            </a:p>
          </p:txBody>
        </p:sp>
        <p:sp>
          <p:nvSpPr>
            <p:cNvPr id="22" name="Oval 21" descr="Clipboard with solid fill">
              <a:extLst>
                <a:ext uri="{FF2B5EF4-FFF2-40B4-BE49-F238E27FC236}">
                  <a16:creationId xmlns:a16="http://schemas.microsoft.com/office/drawing/2014/main" id="{460CF99E-01D2-C644-7AF3-3CFB05415FC5}"/>
                </a:ext>
              </a:extLst>
            </p:cNvPr>
            <p:cNvSpPr/>
            <p:nvPr/>
          </p:nvSpPr>
          <p:spPr>
            <a:xfrm>
              <a:off x="3137487" y="5017465"/>
              <a:ext cx="1398789" cy="1398789"/>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solidFill>
                <a:srgbClr val="FFFF00"/>
              </a:solid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3" name="Freeform: Shape 22">
              <a:extLst>
                <a:ext uri="{FF2B5EF4-FFF2-40B4-BE49-F238E27FC236}">
                  <a16:creationId xmlns:a16="http://schemas.microsoft.com/office/drawing/2014/main" id="{C2A5F92A-03BA-ACBA-76F1-8C10D827D313}"/>
                </a:ext>
              </a:extLst>
            </p:cNvPr>
            <p:cNvSpPr/>
            <p:nvPr/>
          </p:nvSpPr>
          <p:spPr>
            <a:xfrm>
              <a:off x="6567729" y="4765431"/>
              <a:ext cx="5152541" cy="4200570"/>
            </a:xfrm>
            <a:custGeom>
              <a:avLst/>
              <a:gdLst>
                <a:gd name="connsiteX0" fmla="*/ 0 w 5152541"/>
                <a:gd name="connsiteY0" fmla="*/ 420057 h 4200570"/>
                <a:gd name="connsiteX1" fmla="*/ 420057 w 5152541"/>
                <a:gd name="connsiteY1" fmla="*/ 0 h 4200570"/>
                <a:gd name="connsiteX2" fmla="*/ 4732484 w 5152541"/>
                <a:gd name="connsiteY2" fmla="*/ 0 h 4200570"/>
                <a:gd name="connsiteX3" fmla="*/ 5152541 w 5152541"/>
                <a:gd name="connsiteY3" fmla="*/ 420057 h 4200570"/>
                <a:gd name="connsiteX4" fmla="*/ 5152541 w 5152541"/>
                <a:gd name="connsiteY4" fmla="*/ 3780513 h 4200570"/>
                <a:gd name="connsiteX5" fmla="*/ 4732484 w 5152541"/>
                <a:gd name="connsiteY5" fmla="*/ 4200570 h 4200570"/>
                <a:gd name="connsiteX6" fmla="*/ 420057 w 5152541"/>
                <a:gd name="connsiteY6" fmla="*/ 4200570 h 4200570"/>
                <a:gd name="connsiteX7" fmla="*/ 0 w 5152541"/>
                <a:gd name="connsiteY7" fmla="*/ 3780513 h 4200570"/>
                <a:gd name="connsiteX8" fmla="*/ 0 w 5152541"/>
                <a:gd name="connsiteY8" fmla="*/ 420057 h 420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2541" h="4200570">
                  <a:moveTo>
                    <a:pt x="0" y="420057"/>
                  </a:moveTo>
                  <a:cubicBezTo>
                    <a:pt x="0" y="188066"/>
                    <a:pt x="188066" y="0"/>
                    <a:pt x="420057" y="0"/>
                  </a:cubicBezTo>
                  <a:lnTo>
                    <a:pt x="4732484" y="0"/>
                  </a:lnTo>
                  <a:cubicBezTo>
                    <a:pt x="4964475" y="0"/>
                    <a:pt x="5152541" y="188066"/>
                    <a:pt x="5152541" y="420057"/>
                  </a:cubicBezTo>
                  <a:lnTo>
                    <a:pt x="5152541" y="3780513"/>
                  </a:lnTo>
                  <a:cubicBezTo>
                    <a:pt x="5152541" y="4012504"/>
                    <a:pt x="4964475" y="4200570"/>
                    <a:pt x="4732484" y="4200570"/>
                  </a:cubicBezTo>
                  <a:lnTo>
                    <a:pt x="420057" y="4200570"/>
                  </a:lnTo>
                  <a:cubicBezTo>
                    <a:pt x="188066" y="4200570"/>
                    <a:pt x="0" y="4012504"/>
                    <a:pt x="0" y="3780513"/>
                  </a:cubicBezTo>
                  <a:lnTo>
                    <a:pt x="0" y="420057"/>
                  </a:lnTo>
                  <a:close/>
                </a:path>
              </a:pathLst>
            </a:custGeom>
          </p:spPr>
          <p:style>
            <a:lnRef idx="2">
              <a:schemeClr val="lt1">
                <a:hueOff val="0"/>
                <a:satOff val="0"/>
                <a:lumOff val="0"/>
                <a:alphaOff val="0"/>
              </a:schemeClr>
            </a:lnRef>
            <a:fillRef idx="1">
              <a:schemeClr val="accent4">
                <a:hueOff val="3679873"/>
                <a:satOff val="-21910"/>
                <a:lumOff val="-1863"/>
                <a:alphaOff val="0"/>
              </a:schemeClr>
            </a:fillRef>
            <a:effectRef idx="0">
              <a:schemeClr val="accent4">
                <a:hueOff val="3679873"/>
                <a:satOff val="-21910"/>
                <a:lumOff val="-1863"/>
                <a:alphaOff val="0"/>
              </a:schemeClr>
            </a:effectRef>
            <a:fontRef idx="minor">
              <a:schemeClr val="lt1"/>
            </a:fontRef>
          </p:style>
          <p:txBody>
            <a:bodyPr spcFirstLastPara="0" vert="horz" wrap="square" lIns="163576" tIns="1843804" rIns="163576" bIns="100369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Brief intervention focuses on increasing insight and awareness regarding substance use and motivation toward behavioral change.</a:t>
              </a:r>
            </a:p>
          </p:txBody>
        </p:sp>
        <p:sp>
          <p:nvSpPr>
            <p:cNvPr id="24" name="Oval 23" descr="Brain in head">
              <a:extLst>
                <a:ext uri="{FF2B5EF4-FFF2-40B4-BE49-F238E27FC236}">
                  <a16:creationId xmlns:a16="http://schemas.microsoft.com/office/drawing/2014/main" id="{E8396D99-7D1C-B0E2-3559-F7DD94D97CDE}"/>
                </a:ext>
              </a:extLst>
            </p:cNvPr>
            <p:cNvSpPr/>
            <p:nvPr/>
          </p:nvSpPr>
          <p:spPr>
            <a:xfrm>
              <a:off x="8444605" y="5017465"/>
              <a:ext cx="1398789" cy="1398789"/>
            </a:xfrm>
            <a:prstGeom prst="ellipse">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solidFill>
                <a:srgbClr val="FFFF00"/>
              </a:solidFill>
            </a:ln>
          </p:spPr>
          <p:style>
            <a:lnRef idx="2">
              <a:scrgbClr r="0" g="0" b="0"/>
            </a:lnRef>
            <a:fillRef idx="1">
              <a:scrgbClr r="0" g="0" b="0"/>
            </a:fillRef>
            <a:effectRef idx="0">
              <a:schemeClr val="accent4">
                <a:tint val="50000"/>
                <a:hueOff val="3807608"/>
                <a:satOff val="-26107"/>
                <a:lumOff val="-2180"/>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66277A4B-CDC0-6F0E-6CF1-D532EE8C2AD3}"/>
                </a:ext>
              </a:extLst>
            </p:cNvPr>
            <p:cNvSpPr/>
            <p:nvPr/>
          </p:nvSpPr>
          <p:spPr>
            <a:xfrm>
              <a:off x="11874846" y="4765431"/>
              <a:ext cx="5152541" cy="4200570"/>
            </a:xfrm>
            <a:custGeom>
              <a:avLst/>
              <a:gdLst>
                <a:gd name="connsiteX0" fmla="*/ 0 w 5152541"/>
                <a:gd name="connsiteY0" fmla="*/ 420057 h 4200570"/>
                <a:gd name="connsiteX1" fmla="*/ 420057 w 5152541"/>
                <a:gd name="connsiteY1" fmla="*/ 0 h 4200570"/>
                <a:gd name="connsiteX2" fmla="*/ 4732484 w 5152541"/>
                <a:gd name="connsiteY2" fmla="*/ 0 h 4200570"/>
                <a:gd name="connsiteX3" fmla="*/ 5152541 w 5152541"/>
                <a:gd name="connsiteY3" fmla="*/ 420057 h 4200570"/>
                <a:gd name="connsiteX4" fmla="*/ 5152541 w 5152541"/>
                <a:gd name="connsiteY4" fmla="*/ 3780513 h 4200570"/>
                <a:gd name="connsiteX5" fmla="*/ 4732484 w 5152541"/>
                <a:gd name="connsiteY5" fmla="*/ 4200570 h 4200570"/>
                <a:gd name="connsiteX6" fmla="*/ 420057 w 5152541"/>
                <a:gd name="connsiteY6" fmla="*/ 4200570 h 4200570"/>
                <a:gd name="connsiteX7" fmla="*/ 0 w 5152541"/>
                <a:gd name="connsiteY7" fmla="*/ 3780513 h 4200570"/>
                <a:gd name="connsiteX8" fmla="*/ 0 w 5152541"/>
                <a:gd name="connsiteY8" fmla="*/ 420057 h 420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2541" h="4200570">
                  <a:moveTo>
                    <a:pt x="0" y="420057"/>
                  </a:moveTo>
                  <a:cubicBezTo>
                    <a:pt x="0" y="188066"/>
                    <a:pt x="188066" y="0"/>
                    <a:pt x="420057" y="0"/>
                  </a:cubicBezTo>
                  <a:lnTo>
                    <a:pt x="4732484" y="0"/>
                  </a:lnTo>
                  <a:cubicBezTo>
                    <a:pt x="4964475" y="0"/>
                    <a:pt x="5152541" y="188066"/>
                    <a:pt x="5152541" y="420057"/>
                  </a:cubicBezTo>
                  <a:lnTo>
                    <a:pt x="5152541" y="3780513"/>
                  </a:lnTo>
                  <a:cubicBezTo>
                    <a:pt x="5152541" y="4012504"/>
                    <a:pt x="4964475" y="4200570"/>
                    <a:pt x="4732484" y="4200570"/>
                  </a:cubicBezTo>
                  <a:lnTo>
                    <a:pt x="420057" y="4200570"/>
                  </a:lnTo>
                  <a:cubicBezTo>
                    <a:pt x="188066" y="4200570"/>
                    <a:pt x="0" y="4012504"/>
                    <a:pt x="0" y="3780513"/>
                  </a:cubicBezTo>
                  <a:lnTo>
                    <a:pt x="0" y="420057"/>
                  </a:lnTo>
                  <a:close/>
                </a:path>
              </a:pathLst>
            </a:custGeom>
          </p:spPr>
          <p:style>
            <a:lnRef idx="2">
              <a:schemeClr val="lt1">
                <a:hueOff val="0"/>
                <a:satOff val="0"/>
                <a:lumOff val="0"/>
                <a:alphaOff val="0"/>
              </a:schemeClr>
            </a:lnRef>
            <a:fillRef idx="1">
              <a:schemeClr val="accent4">
                <a:hueOff val="7359745"/>
                <a:satOff val="-43820"/>
                <a:lumOff val="-3725"/>
                <a:alphaOff val="0"/>
              </a:schemeClr>
            </a:fillRef>
            <a:effectRef idx="0">
              <a:schemeClr val="accent4">
                <a:hueOff val="7359745"/>
                <a:satOff val="-43820"/>
                <a:lumOff val="-3725"/>
                <a:alphaOff val="0"/>
              </a:schemeClr>
            </a:effectRef>
            <a:fontRef idx="minor">
              <a:schemeClr val="lt1"/>
            </a:fontRef>
          </p:style>
          <p:txBody>
            <a:bodyPr spcFirstLastPara="0" vert="horz" wrap="square" lIns="163576" tIns="1843804" rIns="163576" bIns="100369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Referral to treatment provides those identified as needing more extensive treatment with access to specialty care.</a:t>
              </a:r>
            </a:p>
          </p:txBody>
        </p:sp>
        <p:sp>
          <p:nvSpPr>
            <p:cNvPr id="26" name="Oval 25" descr="Medical with solid fill">
              <a:extLst>
                <a:ext uri="{FF2B5EF4-FFF2-40B4-BE49-F238E27FC236}">
                  <a16:creationId xmlns:a16="http://schemas.microsoft.com/office/drawing/2014/main" id="{81444A87-0AB5-8894-FFE4-8CF15EC0B606}"/>
                </a:ext>
              </a:extLst>
            </p:cNvPr>
            <p:cNvSpPr/>
            <p:nvPr/>
          </p:nvSpPr>
          <p:spPr>
            <a:xfrm>
              <a:off x="13751722" y="5017465"/>
              <a:ext cx="1398789" cy="1398789"/>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solidFill>
                <a:srgbClr val="FFFF00"/>
              </a:solidFill>
            </a:ln>
          </p:spPr>
          <p:style>
            <a:lnRef idx="2">
              <a:scrgbClr r="0" g="0" b="0"/>
            </a:lnRef>
            <a:fillRef idx="1">
              <a:scrgbClr r="0" g="0" b="0"/>
            </a:fillRef>
            <a:effectRef idx="0">
              <a:schemeClr val="accent4">
                <a:tint val="50000"/>
                <a:hueOff val="7615215"/>
                <a:satOff val="-52214"/>
                <a:lumOff val="-4361"/>
                <a:alphaOff val="0"/>
              </a:schemeClr>
            </a:effectRef>
            <a:fontRef idx="minor">
              <a:schemeClr val="lt1">
                <a:hueOff val="0"/>
                <a:satOff val="0"/>
                <a:lumOff val="0"/>
                <a:alphaOff val="0"/>
              </a:schemeClr>
            </a:fontRef>
          </p:style>
        </p:sp>
      </p:grpSp>
      <p:grpSp>
        <p:nvGrpSpPr>
          <p:cNvPr id="11" name="Group 10">
            <a:extLst>
              <a:ext uri="{FF2B5EF4-FFF2-40B4-BE49-F238E27FC236}">
                <a16:creationId xmlns:a16="http://schemas.microsoft.com/office/drawing/2014/main" id="{A9BDCA30-42E7-BB42-9DB0-6009D9BC5F17}"/>
              </a:ext>
            </a:extLst>
          </p:cNvPr>
          <p:cNvGrpSpPr/>
          <p:nvPr/>
        </p:nvGrpSpPr>
        <p:grpSpPr>
          <a:xfrm>
            <a:off x="1682171" y="2414836"/>
            <a:ext cx="14911752" cy="2634101"/>
            <a:chOff x="2674044" y="74606"/>
            <a:chExt cx="4935541" cy="2634101"/>
          </a:xfrm>
        </p:grpSpPr>
        <p:sp>
          <p:nvSpPr>
            <p:cNvPr id="12" name="Rectangle 11">
              <a:extLst>
                <a:ext uri="{FF2B5EF4-FFF2-40B4-BE49-F238E27FC236}">
                  <a16:creationId xmlns:a16="http://schemas.microsoft.com/office/drawing/2014/main" id="{6B75857D-9F83-A77F-2610-E9F8BB1802F3}"/>
                </a:ext>
              </a:extLst>
            </p:cNvPr>
            <p:cNvSpPr/>
            <p:nvPr/>
          </p:nvSpPr>
          <p:spPr>
            <a:xfrm>
              <a:off x="2674044" y="674500"/>
              <a:ext cx="4794916" cy="203420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5FD0F378-84D5-5841-D3B1-524D88D6CF7D}"/>
                </a:ext>
              </a:extLst>
            </p:cNvPr>
            <p:cNvSpPr txBox="1"/>
            <p:nvPr/>
          </p:nvSpPr>
          <p:spPr>
            <a:xfrm>
              <a:off x="2814669" y="74606"/>
              <a:ext cx="4794916" cy="20342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3200" kern="1200" dirty="0"/>
                <a:t>SBIRT is a comprehensive, integrated, public health approach to the delivery of early intervention and treatment services for persons with substance use disorders, as well as those who are at risk of developing these disorders</a:t>
              </a:r>
            </a:p>
          </p:txBody>
        </p:sp>
      </p:grpSp>
      <p:sp>
        <p:nvSpPr>
          <p:cNvPr id="31" name="TextBox 30">
            <a:extLst>
              <a:ext uri="{FF2B5EF4-FFF2-40B4-BE49-F238E27FC236}">
                <a16:creationId xmlns:a16="http://schemas.microsoft.com/office/drawing/2014/main" id="{B5D807E1-D6BE-1E7F-8ABC-70B251F981EF}"/>
              </a:ext>
            </a:extLst>
          </p:cNvPr>
          <p:cNvSpPr txBox="1"/>
          <p:nvPr/>
        </p:nvSpPr>
        <p:spPr>
          <a:xfrm>
            <a:off x="1257300" y="9138721"/>
            <a:ext cx="15532695" cy="261610"/>
          </a:xfrm>
          <a:prstGeom prst="rect">
            <a:avLst/>
          </a:prstGeom>
          <a:noFill/>
        </p:spPr>
        <p:txBody>
          <a:bodyPr wrap="square">
            <a:spAutoFit/>
          </a:bodyPr>
          <a:lstStyle/>
          <a:p>
            <a:r>
              <a:rPr lang="en-US" sz="1100" u="sng" dirty="0">
                <a:solidFill>
                  <a:srgbClr val="4A4A4A"/>
                </a:solidFill>
                <a:effectLst/>
                <a:latin typeface="Calibri" panose="020F0502020204030204" pitchFamily="34" charset="0"/>
                <a:ea typeface="Calibri" panose="020F0502020204030204" pitchFamily="34" charset="0"/>
                <a:hlinkClick r:id="rId10"/>
              </a:rPr>
              <a:t>https://www.samhsa.gov/sbirt#:~:text=SBIRT%20is%20a%20comprehensive%2C%20integrated,risk%20of%20developing%20these%20disorders</a:t>
            </a:r>
            <a:endParaRPr lang="en-US" sz="1100" dirty="0"/>
          </a:p>
        </p:txBody>
      </p:sp>
    </p:spTree>
    <p:custDataLst>
      <p:tags r:id="rId1"/>
    </p:custDataLst>
    <p:extLst>
      <p:ext uri="{BB962C8B-B14F-4D97-AF65-F5344CB8AC3E}">
        <p14:creationId xmlns:p14="http://schemas.microsoft.com/office/powerpoint/2010/main" val="15458170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Op9j7UuW"/>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SD colors">
      <a:dk1>
        <a:sysClr val="windowText" lastClr="000000"/>
      </a:dk1>
      <a:lt1>
        <a:sysClr val="window" lastClr="FFFFFF"/>
      </a:lt1>
      <a:dk2>
        <a:srgbClr val="44546A"/>
      </a:dk2>
      <a:lt2>
        <a:srgbClr val="E7E6E6"/>
      </a:lt2>
      <a:accent1>
        <a:srgbClr val="EC6B6B"/>
      </a:accent1>
      <a:accent2>
        <a:srgbClr val="233468"/>
      </a:accent2>
      <a:accent3>
        <a:srgbClr val="A1E1F4"/>
      </a:accent3>
      <a:accent4>
        <a:srgbClr val="F6B31A"/>
      </a:accent4>
      <a:accent5>
        <a:srgbClr val="41BC9C"/>
      </a:accent5>
      <a:accent6>
        <a:srgbClr val="BFBFB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3717</TotalTime>
  <Words>3310</Words>
  <Application>Microsoft Office PowerPoint</Application>
  <PresentationFormat>Custom</PresentationFormat>
  <Paragraphs>224</Paragraphs>
  <Slides>18</Slides>
  <Notes>18</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 Substance Abuse or Addiction? </vt:lpstr>
      <vt:lpstr>PowerPoint Presentation</vt:lpstr>
      <vt:lpstr>Why do people use, misuse, or become addicted to substances? </vt:lpstr>
      <vt:lpstr> </vt:lpstr>
      <vt:lpstr>Using the SBIRT Approach:</vt:lpstr>
      <vt:lpstr>Responding To Substance Use Disorders: Present-day Methods</vt:lpstr>
      <vt:lpstr>Responding To Substance Use Disorders: Present-day Methods</vt:lpstr>
      <vt:lpstr>PowerPoint Presentation</vt:lpstr>
      <vt:lpstr>Responding To Substance Use Disorders: Present-day Methods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Velazco, Abimelech</dc:creator>
  <cp:lastModifiedBy>Velazco, Abimelech</cp:lastModifiedBy>
  <cp:revision>168</cp:revision>
  <dcterms:created xsi:type="dcterms:W3CDTF">2022-05-23T13:31:30Z</dcterms:created>
  <dcterms:modified xsi:type="dcterms:W3CDTF">2023-02-09T21:16:00Z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6EFF56EB-643F-4281-BF19-0C6619422F80</vt:lpwstr>
  </property>
  <property fmtid="{D5CDD505-2E9C-101B-9397-08002B2CF9AE}" pid="3" name="ArticulatePath">
    <vt:lpwstr>Presentation4</vt:lpwstr>
  </property>
</Properties>
</file>