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1.xml" ContentType="application/vnd.openxmlformats-officedocument.presentationml.tags+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7.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8" r:id="rId1"/>
  </p:sldMasterIdLst>
  <p:notesMasterIdLst>
    <p:notesMasterId r:id="rId25"/>
  </p:notesMasterIdLst>
  <p:sldIdLst>
    <p:sldId id="543" r:id="rId2"/>
    <p:sldId id="257" r:id="rId3"/>
    <p:sldId id="544" r:id="rId4"/>
    <p:sldId id="558" r:id="rId5"/>
    <p:sldId id="551" r:id="rId6"/>
    <p:sldId id="564" r:id="rId7"/>
    <p:sldId id="330" r:id="rId8"/>
    <p:sldId id="559" r:id="rId9"/>
    <p:sldId id="546" r:id="rId10"/>
    <p:sldId id="435" r:id="rId11"/>
    <p:sldId id="547" r:id="rId12"/>
    <p:sldId id="548" r:id="rId13"/>
    <p:sldId id="306" r:id="rId14"/>
    <p:sldId id="309" r:id="rId15"/>
    <p:sldId id="550" r:id="rId16"/>
    <p:sldId id="556" r:id="rId17"/>
    <p:sldId id="557" r:id="rId18"/>
    <p:sldId id="516" r:id="rId19"/>
    <p:sldId id="553" r:id="rId20"/>
    <p:sldId id="269" r:id="rId21"/>
    <p:sldId id="566" r:id="rId22"/>
    <p:sldId id="565" r:id="rId23"/>
    <p:sldId id="563"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
      <p:font typeface="Open Sans Bold" panose="020B0806030504020204" pitchFamily="34" charset="0"/>
      <p:regular r:id="rId34"/>
      <p:bold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8998"/>
    <a:srgbClr val="4D7987"/>
    <a:srgbClr val="D98100"/>
    <a:srgbClr val="99FFCC"/>
    <a:srgbClr val="538E8C"/>
    <a:srgbClr val="B0E2F5"/>
    <a:srgbClr val="37ABA7"/>
    <a:srgbClr val="FFFFFF"/>
    <a:srgbClr val="32A2B8"/>
    <a:srgbClr val="8CD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8C688A-784D-496A-A1AD-72F05FFD95E6}" v="264" dt="2023-02-08T18:12:55.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0173" autoAdjust="0"/>
  </p:normalViewPr>
  <p:slideViewPr>
    <p:cSldViewPr>
      <p:cViewPr varScale="1">
        <p:scale>
          <a:sx n="60" d="100"/>
          <a:sy n="60" d="100"/>
        </p:scale>
        <p:origin x="936" y="168"/>
      </p:cViewPr>
      <p:guideLst>
        <p:guide orient="horz" pos="2160"/>
        <p:guide pos="2880"/>
      </p:guideLst>
    </p:cSldViewPr>
  </p:slideViewPr>
  <p:outlineViewPr>
    <p:cViewPr>
      <p:scale>
        <a:sx n="33" d="100"/>
        <a:sy n="33" d="100"/>
      </p:scale>
      <p:origin x="0" y="-2460"/>
    </p:cViewPr>
  </p:outlineViewPr>
  <p:notesTextViewPr>
    <p:cViewPr>
      <p:scale>
        <a:sx n="100" d="100"/>
        <a:sy n="100" d="100"/>
      </p:scale>
      <p:origin x="0" y="0"/>
    </p:cViewPr>
  </p:notesTextViewPr>
  <p:sorterViewPr>
    <p:cViewPr>
      <p:scale>
        <a:sx n="92" d="100"/>
        <a:sy n="9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userId="mfH0nLfEG6jTKWPQxatoF9jWV7k72C1yg/bGuudLpbI=" providerId="None" clId="Web-{D18C688A-784D-496A-A1AD-72F05FFD95E6}"/>
    <pc:docChg chg="addSld delSld modSld sldOrd">
      <pc:chgData name="Abimelech Velazco" userId="mfH0nLfEG6jTKWPQxatoF9jWV7k72C1yg/bGuudLpbI=" providerId="None" clId="Web-{D18C688A-784D-496A-A1AD-72F05FFD95E6}" dt="2023-02-08T18:12:55.081" v="281" actId="20577"/>
      <pc:docMkLst>
        <pc:docMk/>
      </pc:docMkLst>
      <pc:sldChg chg="modSp modNotes">
        <pc:chgData name="Abimelech Velazco" userId="mfH0nLfEG6jTKWPQxatoF9jWV7k72C1yg/bGuudLpbI=" providerId="None" clId="Web-{D18C688A-784D-496A-A1AD-72F05FFD95E6}" dt="2023-02-08T17:28:55.674" v="43" actId="20577"/>
        <pc:sldMkLst>
          <pc:docMk/>
          <pc:sldMk cId="0" sldId="257"/>
        </pc:sldMkLst>
        <pc:spChg chg="mod">
          <ac:chgData name="Abimelech Velazco" userId="mfH0nLfEG6jTKWPQxatoF9jWV7k72C1yg/bGuudLpbI=" providerId="None" clId="Web-{D18C688A-784D-496A-A1AD-72F05FFD95E6}" dt="2023-02-08T17:28:55.674" v="43" actId="20577"/>
          <ac:spMkLst>
            <pc:docMk/>
            <pc:sldMk cId="0" sldId="257"/>
            <ac:spMk id="12" creationId="{38C2BC37-BCFE-2C4F-3CD1-17ABF62B64B9}"/>
          </ac:spMkLst>
        </pc:spChg>
        <pc:spChg chg="mod">
          <ac:chgData name="Abimelech Velazco" userId="mfH0nLfEG6jTKWPQxatoF9jWV7k72C1yg/bGuudLpbI=" providerId="None" clId="Web-{D18C688A-784D-496A-A1AD-72F05FFD95E6}" dt="2023-02-08T17:28:55.674" v="42" actId="20577"/>
          <ac:spMkLst>
            <pc:docMk/>
            <pc:sldMk cId="0" sldId="257"/>
            <ac:spMk id="14" creationId="{92B6FF0C-C967-4BDE-BE0B-F912EE36587C}"/>
          </ac:spMkLst>
        </pc:spChg>
        <pc:spChg chg="mod">
          <ac:chgData name="Abimelech Velazco" userId="mfH0nLfEG6jTKWPQxatoF9jWV7k72C1yg/bGuudLpbI=" providerId="None" clId="Web-{D18C688A-784D-496A-A1AD-72F05FFD95E6}" dt="2023-02-08T17:28:55.659" v="40" actId="20577"/>
          <ac:spMkLst>
            <pc:docMk/>
            <pc:sldMk cId="0" sldId="257"/>
            <ac:spMk id="29" creationId="{E0C8B625-D18F-4C27-ACF4-B70CB064FFB6}"/>
          </ac:spMkLst>
        </pc:spChg>
      </pc:sldChg>
      <pc:sldChg chg="modNotes">
        <pc:chgData name="Abimelech Velazco" userId="mfH0nLfEG6jTKWPQxatoF9jWV7k72C1yg/bGuudLpbI=" providerId="None" clId="Web-{D18C688A-784D-496A-A1AD-72F05FFD95E6}" dt="2023-02-08T18:00:28.090" v="233"/>
        <pc:sldMkLst>
          <pc:docMk/>
          <pc:sldMk cId="1495125321" sldId="269"/>
        </pc:sldMkLst>
      </pc:sldChg>
      <pc:sldChg chg="modSp modNotes">
        <pc:chgData name="Abimelech Velazco" userId="mfH0nLfEG6jTKWPQxatoF9jWV7k72C1yg/bGuudLpbI=" providerId="None" clId="Web-{D18C688A-784D-496A-A1AD-72F05FFD95E6}" dt="2023-02-08T17:57:40.850" v="210"/>
        <pc:sldMkLst>
          <pc:docMk/>
          <pc:sldMk cId="624753539" sldId="306"/>
        </pc:sldMkLst>
        <pc:spChg chg="mod">
          <ac:chgData name="Abimelech Velazco" userId="mfH0nLfEG6jTKWPQxatoF9jWV7k72C1yg/bGuudLpbI=" providerId="None" clId="Web-{D18C688A-784D-496A-A1AD-72F05FFD95E6}" dt="2023-02-08T17:50:04.665" v="186" actId="1076"/>
          <ac:spMkLst>
            <pc:docMk/>
            <pc:sldMk cId="624753539" sldId="306"/>
            <ac:spMk id="2" creationId="{879DB6D1-5960-4F3E-9478-E1C301895310}"/>
          </ac:spMkLst>
        </pc:spChg>
        <pc:spChg chg="mod">
          <ac:chgData name="Abimelech Velazco" userId="mfH0nLfEG6jTKWPQxatoF9jWV7k72C1yg/bGuudLpbI=" providerId="None" clId="Web-{D18C688A-784D-496A-A1AD-72F05FFD95E6}" dt="2023-02-08T17:54:52.752" v="204" actId="1076"/>
          <ac:spMkLst>
            <pc:docMk/>
            <pc:sldMk cId="624753539" sldId="306"/>
            <ac:spMk id="4" creationId="{99C519A6-AFA4-486D-A117-F2225F5A05AF}"/>
          </ac:spMkLst>
        </pc:spChg>
        <pc:graphicFrameChg chg="mod">
          <ac:chgData name="Abimelech Velazco" userId="mfH0nLfEG6jTKWPQxatoF9jWV7k72C1yg/bGuudLpbI=" providerId="None" clId="Web-{D18C688A-784D-496A-A1AD-72F05FFD95E6}" dt="2023-02-08T17:55:47.191" v="206" actId="14100"/>
          <ac:graphicFrameMkLst>
            <pc:docMk/>
            <pc:sldMk cId="624753539" sldId="306"/>
            <ac:graphicFrameMk id="5" creationId="{78181422-DA2B-0357-0C6A-3B543DF1EE2D}"/>
          </ac:graphicFrameMkLst>
        </pc:graphicFrameChg>
        <pc:picChg chg="mod">
          <ac:chgData name="Abimelech Velazco" userId="mfH0nLfEG6jTKWPQxatoF9jWV7k72C1yg/bGuudLpbI=" providerId="None" clId="Web-{D18C688A-784D-496A-A1AD-72F05FFD95E6}" dt="2023-02-08T17:55:50.581" v="207" actId="1076"/>
          <ac:picMkLst>
            <pc:docMk/>
            <pc:sldMk cId="624753539" sldId="306"/>
            <ac:picMk id="3" creationId="{C516EDED-079C-47B5-8402-EBDE360BA530}"/>
          </ac:picMkLst>
        </pc:picChg>
      </pc:sldChg>
      <pc:sldChg chg="modNotes">
        <pc:chgData name="Abimelech Velazco" userId="mfH0nLfEG6jTKWPQxatoF9jWV7k72C1yg/bGuudLpbI=" providerId="None" clId="Web-{D18C688A-784D-496A-A1AD-72F05FFD95E6}" dt="2023-02-08T17:59:36.979" v="216"/>
        <pc:sldMkLst>
          <pc:docMk/>
          <pc:sldMk cId="4179498955" sldId="309"/>
        </pc:sldMkLst>
      </pc:sldChg>
      <pc:sldChg chg="modNotes">
        <pc:chgData name="Abimelech Velazco" userId="mfH0nLfEG6jTKWPQxatoF9jWV7k72C1yg/bGuudLpbI=" providerId="None" clId="Web-{D18C688A-784D-496A-A1AD-72F05FFD95E6}" dt="2023-02-08T17:31:24.507" v="58"/>
        <pc:sldMkLst>
          <pc:docMk/>
          <pc:sldMk cId="4065232388" sldId="330"/>
        </pc:sldMkLst>
      </pc:sldChg>
      <pc:sldChg chg="modNotes">
        <pc:chgData name="Abimelech Velazco" userId="mfH0nLfEG6jTKWPQxatoF9jWV7k72C1yg/bGuudLpbI=" providerId="None" clId="Web-{D18C688A-784D-496A-A1AD-72F05FFD95E6}" dt="2023-02-08T17:35:43.639" v="119"/>
        <pc:sldMkLst>
          <pc:docMk/>
          <pc:sldMk cId="3723826920" sldId="435"/>
        </pc:sldMkLst>
      </pc:sldChg>
      <pc:sldChg chg="modNotes">
        <pc:chgData name="Abimelech Velazco" userId="mfH0nLfEG6jTKWPQxatoF9jWV7k72C1yg/bGuudLpbI=" providerId="None" clId="Web-{D18C688A-784D-496A-A1AD-72F05FFD95E6}" dt="2023-02-08T18:00:08.339" v="226"/>
        <pc:sldMkLst>
          <pc:docMk/>
          <pc:sldMk cId="2770221324" sldId="516"/>
        </pc:sldMkLst>
      </pc:sldChg>
      <pc:sldChg chg="addSp delSp modSp modNotes">
        <pc:chgData name="Abimelech Velazco" userId="mfH0nLfEG6jTKWPQxatoF9jWV7k72C1yg/bGuudLpbI=" providerId="None" clId="Web-{D18C688A-784D-496A-A1AD-72F05FFD95E6}" dt="2023-02-08T17:15:31.822" v="7"/>
        <pc:sldMkLst>
          <pc:docMk/>
          <pc:sldMk cId="1568488946" sldId="543"/>
        </pc:sldMkLst>
        <pc:spChg chg="add del mod">
          <ac:chgData name="Abimelech Velazco" userId="mfH0nLfEG6jTKWPQxatoF9jWV7k72C1yg/bGuudLpbI=" providerId="None" clId="Web-{D18C688A-784D-496A-A1AD-72F05FFD95E6}" dt="2023-02-08T17:14:50.134" v="3"/>
          <ac:spMkLst>
            <pc:docMk/>
            <pc:sldMk cId="1568488946" sldId="543"/>
            <ac:spMk id="4" creationId="{7D978C94-B00C-BEEE-F5D6-BC5ECA15D2A2}"/>
          </ac:spMkLst>
        </pc:spChg>
        <pc:spChg chg="add del mod">
          <ac:chgData name="Abimelech Velazco" userId="mfH0nLfEG6jTKWPQxatoF9jWV7k72C1yg/bGuudLpbI=" providerId="None" clId="Web-{D18C688A-784D-496A-A1AD-72F05FFD95E6}" dt="2023-02-08T17:15:01.649" v="6"/>
          <ac:spMkLst>
            <pc:docMk/>
            <pc:sldMk cId="1568488946" sldId="543"/>
            <ac:spMk id="5" creationId="{069775B4-EAED-B628-2E2E-152953DC3835}"/>
          </ac:spMkLst>
        </pc:spChg>
      </pc:sldChg>
      <pc:sldChg chg="modNotes">
        <pc:chgData name="Abimelech Velazco" userId="mfH0nLfEG6jTKWPQxatoF9jWV7k72C1yg/bGuudLpbI=" providerId="None" clId="Web-{D18C688A-784D-496A-A1AD-72F05FFD95E6}" dt="2023-02-08T17:30:22.208" v="48"/>
        <pc:sldMkLst>
          <pc:docMk/>
          <pc:sldMk cId="2132585160" sldId="544"/>
        </pc:sldMkLst>
      </pc:sldChg>
      <pc:sldChg chg="addSp modSp modNotes">
        <pc:chgData name="Abimelech Velazco" userId="mfH0nLfEG6jTKWPQxatoF9jWV7k72C1yg/bGuudLpbI=" providerId="None" clId="Web-{D18C688A-784D-496A-A1AD-72F05FFD95E6}" dt="2023-02-08T17:35:33.514" v="116"/>
        <pc:sldMkLst>
          <pc:docMk/>
          <pc:sldMk cId="3091150178" sldId="546"/>
        </pc:sldMkLst>
        <pc:spChg chg="mod">
          <ac:chgData name="Abimelech Velazco" userId="mfH0nLfEG6jTKWPQxatoF9jWV7k72C1yg/bGuudLpbI=" providerId="None" clId="Web-{D18C688A-784D-496A-A1AD-72F05FFD95E6}" dt="2023-02-08T17:33:10.479" v="95" actId="1076"/>
          <ac:spMkLst>
            <pc:docMk/>
            <pc:sldMk cId="3091150178" sldId="546"/>
            <ac:spMk id="2" creationId="{FC9A636D-DB18-45AA-A50F-5529FBD45021}"/>
          </ac:spMkLst>
        </pc:spChg>
        <pc:spChg chg="add mod">
          <ac:chgData name="Abimelech Velazco" userId="mfH0nLfEG6jTKWPQxatoF9jWV7k72C1yg/bGuudLpbI=" providerId="None" clId="Web-{D18C688A-784D-496A-A1AD-72F05FFD95E6}" dt="2023-02-08T17:33:12.197" v="96" actId="1076"/>
          <ac:spMkLst>
            <pc:docMk/>
            <pc:sldMk cId="3091150178" sldId="546"/>
            <ac:spMk id="24" creationId="{C776DA91-CDA9-3A27-F39B-7B4382B46B7C}"/>
          </ac:spMkLst>
        </pc:spChg>
        <pc:spChg chg="add mod">
          <ac:chgData name="Abimelech Velazco" userId="mfH0nLfEG6jTKWPQxatoF9jWV7k72C1yg/bGuudLpbI=" providerId="None" clId="Web-{D18C688A-784D-496A-A1AD-72F05FFD95E6}" dt="2023-02-08T17:33:31.151" v="113" actId="20577"/>
          <ac:spMkLst>
            <pc:docMk/>
            <pc:sldMk cId="3091150178" sldId="546"/>
            <ac:spMk id="25" creationId="{4BDB205E-3AAF-1DE0-FD10-FD54A0F8C55E}"/>
          </ac:spMkLst>
        </pc:spChg>
      </pc:sldChg>
      <pc:sldChg chg="modNotes">
        <pc:chgData name="Abimelech Velazco" userId="mfH0nLfEG6jTKWPQxatoF9jWV7k72C1yg/bGuudLpbI=" providerId="None" clId="Web-{D18C688A-784D-496A-A1AD-72F05FFD95E6}" dt="2023-02-08T17:36:55.532" v="123"/>
        <pc:sldMkLst>
          <pc:docMk/>
          <pc:sldMk cId="766357673" sldId="547"/>
        </pc:sldMkLst>
      </pc:sldChg>
      <pc:sldChg chg="addSp delSp modSp addAnim modAnim modNotes">
        <pc:chgData name="Abimelech Velazco" userId="mfH0nLfEG6jTKWPQxatoF9jWV7k72C1yg/bGuudLpbI=" providerId="None" clId="Web-{D18C688A-784D-496A-A1AD-72F05FFD95E6}" dt="2023-02-08T17:44:08.889" v="172" actId="1076"/>
        <pc:sldMkLst>
          <pc:docMk/>
          <pc:sldMk cId="2716498517" sldId="548"/>
        </pc:sldMkLst>
        <pc:spChg chg="mod">
          <ac:chgData name="Abimelech Velazco" userId="mfH0nLfEG6jTKWPQxatoF9jWV7k72C1yg/bGuudLpbI=" providerId="None" clId="Web-{D18C688A-784D-496A-A1AD-72F05FFD95E6}" dt="2023-02-08T17:38:03.784" v="135" actId="1076"/>
          <ac:spMkLst>
            <pc:docMk/>
            <pc:sldMk cId="2716498517" sldId="548"/>
            <ac:spMk id="8" creationId="{A452CF04-B5EC-4BE2-83CA-A7AC04612D3C}"/>
          </ac:spMkLst>
        </pc:spChg>
        <pc:spChg chg="add del mod">
          <ac:chgData name="Abimelech Velazco" userId="mfH0nLfEG6jTKWPQxatoF9jWV7k72C1yg/bGuudLpbI=" providerId="None" clId="Web-{D18C688A-784D-496A-A1AD-72F05FFD95E6}" dt="2023-02-08T17:42:54.308" v="164"/>
          <ac:spMkLst>
            <pc:docMk/>
            <pc:sldMk cId="2716498517" sldId="548"/>
            <ac:spMk id="70" creationId="{193F06B6-0AE8-6AA8-4E7A-28FB721A8A47}"/>
          </ac:spMkLst>
        </pc:spChg>
        <pc:spChg chg="add del mod">
          <ac:chgData name="Abimelech Velazco" userId="mfH0nLfEG6jTKWPQxatoF9jWV7k72C1yg/bGuudLpbI=" providerId="None" clId="Web-{D18C688A-784D-496A-A1AD-72F05FFD95E6}" dt="2023-02-08T17:42:43.824" v="161"/>
          <ac:spMkLst>
            <pc:docMk/>
            <pc:sldMk cId="2716498517" sldId="548"/>
            <ac:spMk id="73" creationId="{9369FB3A-E0AC-F294-FCE2-50C988FD3175}"/>
          </ac:spMkLst>
        </pc:spChg>
        <pc:spChg chg="add del mod">
          <ac:chgData name="Abimelech Velazco" userId="mfH0nLfEG6jTKWPQxatoF9jWV7k72C1yg/bGuudLpbI=" providerId="None" clId="Web-{D18C688A-784D-496A-A1AD-72F05FFD95E6}" dt="2023-02-08T17:42:34.792" v="158"/>
          <ac:spMkLst>
            <pc:docMk/>
            <pc:sldMk cId="2716498517" sldId="548"/>
            <ac:spMk id="76" creationId="{E9D53A60-6A12-1654-68D8-23F69EBA0EE4}"/>
          </ac:spMkLst>
        </pc:spChg>
        <pc:spChg chg="add del mod">
          <ac:chgData name="Abimelech Velazco" userId="mfH0nLfEG6jTKWPQxatoF9jWV7k72C1yg/bGuudLpbI=" providerId="None" clId="Web-{D18C688A-784D-496A-A1AD-72F05FFD95E6}" dt="2023-02-08T17:42:28.917" v="155"/>
          <ac:spMkLst>
            <pc:docMk/>
            <pc:sldMk cId="2716498517" sldId="548"/>
            <ac:spMk id="79" creationId="{B86C0AA2-BAB1-E95F-C761-116A877AAB56}"/>
          </ac:spMkLst>
        </pc:spChg>
        <pc:spChg chg="add del mod">
          <ac:chgData name="Abimelech Velazco" userId="mfH0nLfEG6jTKWPQxatoF9jWV7k72C1yg/bGuudLpbI=" providerId="None" clId="Web-{D18C688A-784D-496A-A1AD-72F05FFD95E6}" dt="2023-02-08T17:42:24.964" v="152"/>
          <ac:spMkLst>
            <pc:docMk/>
            <pc:sldMk cId="2716498517" sldId="548"/>
            <ac:spMk id="82" creationId="{F0A16741-33B4-DAAE-E16E-E6220804BDB4}"/>
          </ac:spMkLst>
        </pc:spChg>
        <pc:graphicFrameChg chg="add del mod modGraphic">
          <ac:chgData name="Abimelech Velazco" userId="mfH0nLfEG6jTKWPQxatoF9jWV7k72C1yg/bGuudLpbI=" providerId="None" clId="Web-{D18C688A-784D-496A-A1AD-72F05FFD95E6}" dt="2023-02-08T17:44:08.889" v="172" actId="1076"/>
          <ac:graphicFrameMkLst>
            <pc:docMk/>
            <pc:sldMk cId="2716498517" sldId="548"/>
            <ac:graphicFrameMk id="2" creationId="{FECB25A1-7632-F1E1-CAF0-1DABA0EFD263}"/>
          </ac:graphicFrameMkLst>
        </pc:graphicFrameChg>
        <pc:picChg chg="mod">
          <ac:chgData name="Abimelech Velazco" userId="mfH0nLfEG6jTKWPQxatoF9jWV7k72C1yg/bGuudLpbI=" providerId="None" clId="Web-{D18C688A-784D-496A-A1AD-72F05FFD95E6}" dt="2023-02-08T17:44:01.217" v="171" actId="1076"/>
          <ac:picMkLst>
            <pc:docMk/>
            <pc:sldMk cId="2716498517" sldId="548"/>
            <ac:picMk id="6" creationId="{001151EE-7C7D-4BDF-A560-B4C49501F377}"/>
          </ac:picMkLst>
        </pc:picChg>
        <pc:picChg chg="add del mod ord">
          <ac:chgData name="Abimelech Velazco" userId="mfH0nLfEG6jTKWPQxatoF9jWV7k72C1yg/bGuudLpbI=" providerId="None" clId="Web-{D18C688A-784D-496A-A1AD-72F05FFD95E6}" dt="2023-02-08T17:42:51.511" v="163"/>
          <ac:picMkLst>
            <pc:docMk/>
            <pc:sldMk cId="2716498517" sldId="548"/>
            <ac:picMk id="71" creationId="{B0DE0165-CD2D-16B8-0077-261244760EFA}"/>
          </ac:picMkLst>
        </pc:picChg>
        <pc:picChg chg="add del mod ord">
          <ac:chgData name="Abimelech Velazco" userId="mfH0nLfEG6jTKWPQxatoF9jWV7k72C1yg/bGuudLpbI=" providerId="None" clId="Web-{D18C688A-784D-496A-A1AD-72F05FFD95E6}" dt="2023-02-08T17:42:40.964" v="160"/>
          <ac:picMkLst>
            <pc:docMk/>
            <pc:sldMk cId="2716498517" sldId="548"/>
            <ac:picMk id="74" creationId="{43835606-C2C1-3ED5-B6C7-678E69B3277D}"/>
          </ac:picMkLst>
        </pc:picChg>
        <pc:picChg chg="add del mod ord">
          <ac:chgData name="Abimelech Velazco" userId="mfH0nLfEG6jTKWPQxatoF9jWV7k72C1yg/bGuudLpbI=" providerId="None" clId="Web-{D18C688A-784D-496A-A1AD-72F05FFD95E6}" dt="2023-02-08T17:42:32.792" v="157"/>
          <ac:picMkLst>
            <pc:docMk/>
            <pc:sldMk cId="2716498517" sldId="548"/>
            <ac:picMk id="77" creationId="{F5A43173-7ADD-2599-924F-C6D25602961A}"/>
          </ac:picMkLst>
        </pc:picChg>
        <pc:picChg chg="add del mod ord">
          <ac:chgData name="Abimelech Velazco" userId="mfH0nLfEG6jTKWPQxatoF9jWV7k72C1yg/bGuudLpbI=" providerId="None" clId="Web-{D18C688A-784D-496A-A1AD-72F05FFD95E6}" dt="2023-02-08T17:42:28.151" v="154"/>
          <ac:picMkLst>
            <pc:docMk/>
            <pc:sldMk cId="2716498517" sldId="548"/>
            <ac:picMk id="80" creationId="{932088A7-70F4-F9EE-7BAF-8ECC45D6C9E7}"/>
          </ac:picMkLst>
        </pc:picChg>
      </pc:sldChg>
      <pc:sldChg chg="modNotes">
        <pc:chgData name="Abimelech Velazco" userId="mfH0nLfEG6jTKWPQxatoF9jWV7k72C1yg/bGuudLpbI=" providerId="None" clId="Web-{D18C688A-784D-496A-A1AD-72F05FFD95E6}" dt="2023-02-08T17:59:45.963" v="219"/>
        <pc:sldMkLst>
          <pc:docMk/>
          <pc:sldMk cId="3739388517" sldId="550"/>
        </pc:sldMkLst>
      </pc:sldChg>
      <pc:sldChg chg="modNotes">
        <pc:chgData name="Abimelech Velazco" userId="mfH0nLfEG6jTKWPQxatoF9jWV7k72C1yg/bGuudLpbI=" providerId="None" clId="Web-{D18C688A-784D-496A-A1AD-72F05FFD95E6}" dt="2023-02-08T17:30:47.084" v="53"/>
        <pc:sldMkLst>
          <pc:docMk/>
          <pc:sldMk cId="2770583205" sldId="551"/>
        </pc:sldMkLst>
      </pc:sldChg>
      <pc:sldChg chg="modNotes">
        <pc:chgData name="Abimelech Velazco" userId="mfH0nLfEG6jTKWPQxatoF9jWV7k72C1yg/bGuudLpbI=" providerId="None" clId="Web-{D18C688A-784D-496A-A1AD-72F05FFD95E6}" dt="2023-02-08T18:00:20.433" v="230"/>
        <pc:sldMkLst>
          <pc:docMk/>
          <pc:sldMk cId="2712268765" sldId="553"/>
        </pc:sldMkLst>
      </pc:sldChg>
      <pc:sldChg chg="modNotes">
        <pc:chgData name="Abimelech Velazco" userId="mfH0nLfEG6jTKWPQxatoF9jWV7k72C1yg/bGuudLpbI=" providerId="None" clId="Web-{D18C688A-784D-496A-A1AD-72F05FFD95E6}" dt="2023-02-08T17:59:51.417" v="222"/>
        <pc:sldMkLst>
          <pc:docMk/>
          <pc:sldMk cId="714098461" sldId="556"/>
        </pc:sldMkLst>
      </pc:sldChg>
      <pc:sldChg chg="modNotes">
        <pc:chgData name="Abimelech Velazco" userId="mfH0nLfEG6jTKWPQxatoF9jWV7k72C1yg/bGuudLpbI=" providerId="None" clId="Web-{D18C688A-784D-496A-A1AD-72F05FFD95E6}" dt="2023-02-08T17:30:33.755" v="51"/>
        <pc:sldMkLst>
          <pc:docMk/>
          <pc:sldMk cId="4163970253" sldId="558"/>
        </pc:sldMkLst>
      </pc:sldChg>
      <pc:sldChg chg="modNotes">
        <pc:chgData name="Abimelech Velazco" userId="mfH0nLfEG6jTKWPQxatoF9jWV7k72C1yg/bGuudLpbI=" providerId="None" clId="Web-{D18C688A-784D-496A-A1AD-72F05FFD95E6}" dt="2023-02-08T17:31:29.148" v="61"/>
        <pc:sldMkLst>
          <pc:docMk/>
          <pc:sldMk cId="1637801496" sldId="559"/>
        </pc:sldMkLst>
      </pc:sldChg>
      <pc:sldChg chg="addSp delSp modSp del modNotes">
        <pc:chgData name="Abimelech Velazco" userId="mfH0nLfEG6jTKWPQxatoF9jWV7k72C1yg/bGuudLpbI=" providerId="None" clId="Web-{D18C688A-784D-496A-A1AD-72F05FFD95E6}" dt="2023-02-08T18:12:20.876" v="276"/>
        <pc:sldMkLst>
          <pc:docMk/>
          <pc:sldMk cId="2180287727" sldId="562"/>
        </pc:sldMkLst>
        <pc:spChg chg="del">
          <ac:chgData name="Abimelech Velazco" userId="mfH0nLfEG6jTKWPQxatoF9jWV7k72C1yg/bGuudLpbI=" providerId="None" clId="Web-{D18C688A-784D-496A-A1AD-72F05FFD95E6}" dt="2023-02-08T18:09:28.887" v="260"/>
          <ac:spMkLst>
            <pc:docMk/>
            <pc:sldMk cId="2180287727" sldId="562"/>
            <ac:spMk id="4" creationId="{5C54AE36-7C6D-4671-0DCB-9F4861103880}"/>
          </ac:spMkLst>
        </pc:spChg>
        <pc:spChg chg="add del mod">
          <ac:chgData name="Abimelech Velazco" userId="mfH0nLfEG6jTKWPQxatoF9jWV7k72C1yg/bGuudLpbI=" providerId="None" clId="Web-{D18C688A-784D-496A-A1AD-72F05FFD95E6}" dt="2023-02-08T18:09:28.887" v="259"/>
          <ac:spMkLst>
            <pc:docMk/>
            <pc:sldMk cId="2180287727" sldId="562"/>
            <ac:spMk id="12" creationId="{EA225C39-0F28-2C48-19EC-0F2CFE51D060}"/>
          </ac:spMkLst>
        </pc:spChg>
        <pc:graphicFrameChg chg="del">
          <ac:chgData name="Abimelech Velazco" userId="mfH0nLfEG6jTKWPQxatoF9jWV7k72C1yg/bGuudLpbI=" providerId="None" clId="Web-{D18C688A-784D-496A-A1AD-72F05FFD95E6}" dt="2023-02-08T18:02:06.655" v="239"/>
          <ac:graphicFrameMkLst>
            <pc:docMk/>
            <pc:sldMk cId="2180287727" sldId="562"/>
            <ac:graphicFrameMk id="5" creationId="{343F3E48-5217-B7FB-00F5-3084360C103F}"/>
          </ac:graphicFrameMkLst>
        </pc:graphicFrameChg>
      </pc:sldChg>
      <pc:sldChg chg="modSp">
        <pc:chgData name="Abimelech Velazco" userId="mfH0nLfEG6jTKWPQxatoF9jWV7k72C1yg/bGuudLpbI=" providerId="None" clId="Web-{D18C688A-784D-496A-A1AD-72F05FFD95E6}" dt="2023-02-08T18:12:55.081" v="281" actId="20577"/>
        <pc:sldMkLst>
          <pc:docMk/>
          <pc:sldMk cId="2107621832" sldId="563"/>
        </pc:sldMkLst>
        <pc:spChg chg="mod">
          <ac:chgData name="Abimelech Velazco" userId="mfH0nLfEG6jTKWPQxatoF9jWV7k72C1yg/bGuudLpbI=" providerId="None" clId="Web-{D18C688A-784D-496A-A1AD-72F05FFD95E6}" dt="2023-02-08T18:12:55.081" v="281" actId="20577"/>
          <ac:spMkLst>
            <pc:docMk/>
            <pc:sldMk cId="2107621832" sldId="563"/>
            <ac:spMk id="2" creationId="{BD034FB4-FFD7-4496-8A19-9CCF4073E10A}"/>
          </ac:spMkLst>
        </pc:spChg>
      </pc:sldChg>
      <pc:sldChg chg="modNotes">
        <pc:chgData name="Abimelech Velazco" userId="mfH0nLfEG6jTKWPQxatoF9jWV7k72C1yg/bGuudLpbI=" providerId="None" clId="Web-{D18C688A-784D-496A-A1AD-72F05FFD95E6}" dt="2023-02-08T17:31:03.600" v="55"/>
        <pc:sldMkLst>
          <pc:docMk/>
          <pc:sldMk cId="1321323869" sldId="564"/>
        </pc:sldMkLst>
      </pc:sldChg>
      <pc:sldChg chg="add replId">
        <pc:chgData name="Abimelech Velazco" userId="mfH0nLfEG6jTKWPQxatoF9jWV7k72C1yg/bGuudLpbI=" providerId="None" clId="Web-{D18C688A-784D-496A-A1AD-72F05FFD95E6}" dt="2023-02-08T18:02:02.702" v="238"/>
        <pc:sldMkLst>
          <pc:docMk/>
          <pc:sldMk cId="3482932930" sldId="565"/>
        </pc:sldMkLst>
      </pc:sldChg>
      <pc:sldChg chg="new del">
        <pc:chgData name="Abimelech Velazco" userId="mfH0nLfEG6jTKWPQxatoF9jWV7k72C1yg/bGuudLpbI=" providerId="None" clId="Web-{D18C688A-784D-496A-A1AD-72F05FFD95E6}" dt="2023-02-08T18:09:10.527" v="256"/>
        <pc:sldMkLst>
          <pc:docMk/>
          <pc:sldMk cId="821888641" sldId="566"/>
        </pc:sldMkLst>
      </pc:sldChg>
      <pc:sldChg chg="new del">
        <pc:chgData name="Abimelech Velazco" userId="mfH0nLfEG6jTKWPQxatoF9jWV7k72C1yg/bGuudLpbI=" providerId="None" clId="Web-{D18C688A-784D-496A-A1AD-72F05FFD95E6}" dt="2023-02-08T18:09:05.371" v="254"/>
        <pc:sldMkLst>
          <pc:docMk/>
          <pc:sldMk cId="1279824523" sldId="566"/>
        </pc:sldMkLst>
      </pc:sldChg>
      <pc:sldChg chg="addSp modSp new ord">
        <pc:chgData name="Abimelech Velazco" userId="mfH0nLfEG6jTKWPQxatoF9jWV7k72C1yg/bGuudLpbI=" providerId="None" clId="Web-{D18C688A-784D-496A-A1AD-72F05FFD95E6}" dt="2023-02-08T18:11:26.453" v="275" actId="14100"/>
        <pc:sldMkLst>
          <pc:docMk/>
          <pc:sldMk cId="2647251526" sldId="566"/>
        </pc:sldMkLst>
        <pc:spChg chg="add mod">
          <ac:chgData name="Abimelech Velazco" userId="mfH0nLfEG6jTKWPQxatoF9jWV7k72C1yg/bGuudLpbI=" providerId="None" clId="Web-{D18C688A-784D-496A-A1AD-72F05FFD95E6}" dt="2023-02-08T18:10:09.029" v="267" actId="14100"/>
          <ac:spMkLst>
            <pc:docMk/>
            <pc:sldMk cId="2647251526" sldId="566"/>
            <ac:spMk id="2" creationId="{78AB041F-9AA2-92ED-2B40-DB66C103784F}"/>
          </ac:spMkLst>
        </pc:spChg>
        <pc:spChg chg="add mod">
          <ac:chgData name="Abimelech Velazco" userId="mfH0nLfEG6jTKWPQxatoF9jWV7k72C1yg/bGuudLpbI=" providerId="None" clId="Web-{D18C688A-784D-496A-A1AD-72F05FFD95E6}" dt="2023-02-08T18:10:01.013" v="265"/>
          <ac:spMkLst>
            <pc:docMk/>
            <pc:sldMk cId="2647251526" sldId="566"/>
            <ac:spMk id="3" creationId="{68B8FEF9-0C37-CC30-6F94-8CD0D56AFF7D}"/>
          </ac:spMkLst>
        </pc:spChg>
        <pc:picChg chg="add mod modCrop">
          <ac:chgData name="Abimelech Velazco" userId="mfH0nLfEG6jTKWPQxatoF9jWV7k72C1yg/bGuudLpbI=" providerId="None" clId="Web-{D18C688A-784D-496A-A1AD-72F05FFD95E6}" dt="2023-02-08T18:11:26.453" v="275" actId="14100"/>
          <ac:picMkLst>
            <pc:docMk/>
            <pc:sldMk cId="2647251526" sldId="566"/>
            <ac:picMk id="4" creationId="{E840EF23-BBFB-DA45-E242-02A0BC54B56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894B0-2D2B-4C91-9097-D0796ABC3659}"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D799BB75-4A93-4511-9778-0C09751BE24C}">
      <dgm:prSet phldrT="[Text]" custT="1"/>
      <dgm:spPr/>
      <dgm:t>
        <a:bodyPr/>
        <a:lstStyle/>
        <a:p>
          <a:r>
            <a:rPr lang="en-US" sz="3200" dirty="0"/>
            <a:t>Childhood Trauma</a:t>
          </a:r>
        </a:p>
      </dgm:t>
    </dgm:pt>
    <dgm:pt modelId="{EBCCCCDF-B9E9-4229-906D-8E7AD6DBEF80}" type="parTrans" cxnId="{EFEAE8B9-51C5-4A3B-BC8A-0FFEE926016C}">
      <dgm:prSet/>
      <dgm:spPr/>
      <dgm:t>
        <a:bodyPr/>
        <a:lstStyle/>
        <a:p>
          <a:endParaRPr lang="en-US" sz="2000"/>
        </a:p>
      </dgm:t>
    </dgm:pt>
    <dgm:pt modelId="{BBCFEE1B-0CE3-4BD8-A02B-00553B46B385}" type="sibTrans" cxnId="{EFEAE8B9-51C5-4A3B-BC8A-0FFEE926016C}">
      <dgm:prSet/>
      <dgm:spPr/>
      <dgm:t>
        <a:bodyPr/>
        <a:lstStyle/>
        <a:p>
          <a:endParaRPr lang="en-US" sz="2000"/>
        </a:p>
      </dgm:t>
    </dgm:pt>
    <dgm:pt modelId="{7C005EBB-C0C9-4F56-89B0-5D35AAF635F1}">
      <dgm:prSet phldrT="[Text]" custT="1"/>
      <dgm:spPr/>
      <dgm:t>
        <a:bodyPr/>
        <a:lstStyle/>
        <a:p>
          <a:r>
            <a:rPr lang="en-US" sz="3200" dirty="0"/>
            <a:t>Active Substance Use</a:t>
          </a:r>
        </a:p>
      </dgm:t>
    </dgm:pt>
    <dgm:pt modelId="{98175903-3E76-4E93-AC0B-17852A9B3D3D}" type="parTrans" cxnId="{1714ADB4-1B67-47FD-B5A9-BA6D3B299163}">
      <dgm:prSet/>
      <dgm:spPr/>
      <dgm:t>
        <a:bodyPr/>
        <a:lstStyle/>
        <a:p>
          <a:endParaRPr lang="en-US" sz="2000"/>
        </a:p>
      </dgm:t>
    </dgm:pt>
    <dgm:pt modelId="{A59C3AAD-60DA-4918-8C46-A3E085D7233D}" type="sibTrans" cxnId="{1714ADB4-1B67-47FD-B5A9-BA6D3B299163}">
      <dgm:prSet/>
      <dgm:spPr/>
      <dgm:t>
        <a:bodyPr/>
        <a:lstStyle/>
        <a:p>
          <a:endParaRPr lang="en-US" sz="2000"/>
        </a:p>
      </dgm:t>
    </dgm:pt>
    <dgm:pt modelId="{31A17B95-3E1F-4B1B-8F70-2507619A31E6}">
      <dgm:prSet phldrT="[Text]" custT="1"/>
      <dgm:spPr/>
      <dgm:t>
        <a:bodyPr/>
        <a:lstStyle/>
        <a:p>
          <a:r>
            <a:rPr lang="en-US" sz="3200" dirty="0"/>
            <a:t>Divorced or Widowed</a:t>
          </a:r>
        </a:p>
      </dgm:t>
    </dgm:pt>
    <dgm:pt modelId="{3DFC10DB-EDC7-4D47-AC64-8075DA840AB5}" type="parTrans" cxnId="{63859E1F-0E4B-4498-8B6F-1D6164D7247A}">
      <dgm:prSet/>
      <dgm:spPr/>
      <dgm:t>
        <a:bodyPr/>
        <a:lstStyle/>
        <a:p>
          <a:endParaRPr lang="en-US" sz="2000"/>
        </a:p>
      </dgm:t>
    </dgm:pt>
    <dgm:pt modelId="{73CE57B9-3EA1-44DE-8DF4-9552558A076C}" type="sibTrans" cxnId="{63859E1F-0E4B-4498-8B6F-1D6164D7247A}">
      <dgm:prSet/>
      <dgm:spPr/>
      <dgm:t>
        <a:bodyPr/>
        <a:lstStyle/>
        <a:p>
          <a:endParaRPr lang="en-US" sz="2000"/>
        </a:p>
      </dgm:t>
    </dgm:pt>
    <dgm:pt modelId="{1D82AA60-A6A2-4569-8233-2D93994E5A67}">
      <dgm:prSet phldrT="[Text]" custT="1"/>
      <dgm:spPr/>
      <dgm:t>
        <a:bodyPr/>
        <a:lstStyle/>
        <a:p>
          <a:r>
            <a:rPr lang="en-US" sz="3200" dirty="0"/>
            <a:t>Lack of Social Supports</a:t>
          </a:r>
        </a:p>
      </dgm:t>
    </dgm:pt>
    <dgm:pt modelId="{013E83FC-4704-444E-A223-4FD7C6B77E15}" type="parTrans" cxnId="{64A205E5-2C5E-4F5A-A142-0A93AC49C0FF}">
      <dgm:prSet/>
      <dgm:spPr/>
      <dgm:t>
        <a:bodyPr/>
        <a:lstStyle/>
        <a:p>
          <a:endParaRPr lang="en-US" sz="2000"/>
        </a:p>
      </dgm:t>
    </dgm:pt>
    <dgm:pt modelId="{A66DACBF-1588-4D33-96CB-66CAFFF6125A}" type="sibTrans" cxnId="{64A205E5-2C5E-4F5A-A142-0A93AC49C0FF}">
      <dgm:prSet/>
      <dgm:spPr/>
      <dgm:t>
        <a:bodyPr/>
        <a:lstStyle/>
        <a:p>
          <a:endParaRPr lang="en-US" sz="2000"/>
        </a:p>
      </dgm:t>
    </dgm:pt>
    <dgm:pt modelId="{69C604D9-5BEF-47B2-91C3-C062F8C8A099}">
      <dgm:prSet phldrT="[Text]" custT="1"/>
      <dgm:spPr/>
      <dgm:t>
        <a:bodyPr/>
        <a:lstStyle/>
        <a:p>
          <a:r>
            <a:rPr lang="en-US" sz="3200" dirty="0"/>
            <a:t>Previous Suicide Attempt</a:t>
          </a:r>
        </a:p>
      </dgm:t>
    </dgm:pt>
    <dgm:pt modelId="{1D550DF3-AD79-4C96-AE23-8C7AC8858517}" type="parTrans" cxnId="{3F7BFA06-43A5-4345-835F-F9BE6F31886B}">
      <dgm:prSet/>
      <dgm:spPr/>
      <dgm:t>
        <a:bodyPr/>
        <a:lstStyle/>
        <a:p>
          <a:endParaRPr lang="en-US" sz="2000"/>
        </a:p>
      </dgm:t>
    </dgm:pt>
    <dgm:pt modelId="{724C1FD1-E423-4C9E-89B5-1E6AF23EB478}" type="sibTrans" cxnId="{3F7BFA06-43A5-4345-835F-F9BE6F31886B}">
      <dgm:prSet/>
      <dgm:spPr/>
      <dgm:t>
        <a:bodyPr/>
        <a:lstStyle/>
        <a:p>
          <a:endParaRPr lang="en-US" sz="2000"/>
        </a:p>
      </dgm:t>
    </dgm:pt>
    <dgm:pt modelId="{E5D6D833-828B-47FD-BD4A-E5FC65A4C026}">
      <dgm:prSet phldrT="[Text]" custT="1"/>
      <dgm:spPr/>
      <dgm:t>
        <a:bodyPr/>
        <a:lstStyle/>
        <a:p>
          <a:r>
            <a:rPr lang="en-US" sz="3200" dirty="0"/>
            <a:t>Few Reasons for Living</a:t>
          </a:r>
        </a:p>
      </dgm:t>
    </dgm:pt>
    <dgm:pt modelId="{8C4547AD-CFC9-4FE9-BC1A-785F119A68D2}" type="parTrans" cxnId="{FBC0A0EA-740F-448C-8149-CF91E23E0907}">
      <dgm:prSet/>
      <dgm:spPr/>
      <dgm:t>
        <a:bodyPr/>
        <a:lstStyle/>
        <a:p>
          <a:endParaRPr lang="en-US" sz="2000"/>
        </a:p>
      </dgm:t>
    </dgm:pt>
    <dgm:pt modelId="{68E2C8AD-DC06-45FA-AFCC-71B50C91C9F8}" type="sibTrans" cxnId="{FBC0A0EA-740F-448C-8149-CF91E23E0907}">
      <dgm:prSet/>
      <dgm:spPr/>
      <dgm:t>
        <a:bodyPr/>
        <a:lstStyle/>
        <a:p>
          <a:endParaRPr lang="en-US" sz="2000"/>
        </a:p>
      </dgm:t>
    </dgm:pt>
    <dgm:pt modelId="{10502FEC-BDCA-4CD5-9422-4837EFBD0CCE}" type="pres">
      <dgm:prSet presAssocID="{D0C894B0-2D2B-4C91-9097-D0796ABC3659}" presName="Name0" presStyleCnt="0">
        <dgm:presLayoutVars>
          <dgm:dir/>
          <dgm:resizeHandles val="exact"/>
        </dgm:presLayoutVars>
      </dgm:prSet>
      <dgm:spPr/>
    </dgm:pt>
    <dgm:pt modelId="{075CD4AF-6418-4BA7-8446-B39D3EC97322}" type="pres">
      <dgm:prSet presAssocID="{D799BB75-4A93-4511-9778-0C09751BE24C}" presName="composite" presStyleCnt="0"/>
      <dgm:spPr/>
    </dgm:pt>
    <dgm:pt modelId="{F961AC9C-7A6A-4A78-9263-2DB512E89FBB}" type="pres">
      <dgm:prSet presAssocID="{D799BB75-4A93-4511-9778-0C09751BE24C}" presName="rect1" presStyleLbl="trAlignAcc1" presStyleIdx="0" presStyleCnt="6">
        <dgm:presLayoutVars>
          <dgm:bulletEnabled val="1"/>
        </dgm:presLayoutVars>
      </dgm:prSet>
      <dgm:spPr/>
    </dgm:pt>
    <dgm:pt modelId="{62053E2B-CBC2-4CFE-9691-CC7346C69D89}" type="pres">
      <dgm:prSet presAssocID="{D799BB75-4A93-4511-9778-0C09751BE24C}"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hild with balloon with solid fill"/>
        </a:ext>
      </dgm:extLst>
    </dgm:pt>
    <dgm:pt modelId="{0387EF09-03F0-431A-8919-DB3B7022999B}" type="pres">
      <dgm:prSet presAssocID="{BBCFEE1B-0CE3-4BD8-A02B-00553B46B385}" presName="sibTrans" presStyleCnt="0"/>
      <dgm:spPr/>
    </dgm:pt>
    <dgm:pt modelId="{52FD8B43-CA2C-40E7-AAC2-0A9E28551D3B}" type="pres">
      <dgm:prSet presAssocID="{7C005EBB-C0C9-4F56-89B0-5D35AAF635F1}" presName="composite" presStyleCnt="0"/>
      <dgm:spPr/>
    </dgm:pt>
    <dgm:pt modelId="{A45535D9-20F7-40B1-BCBE-062296A2CBD1}" type="pres">
      <dgm:prSet presAssocID="{7C005EBB-C0C9-4F56-89B0-5D35AAF635F1}" presName="rect1" presStyleLbl="trAlignAcc1" presStyleIdx="1" presStyleCnt="6">
        <dgm:presLayoutVars>
          <dgm:bulletEnabled val="1"/>
        </dgm:presLayoutVars>
      </dgm:prSet>
      <dgm:spPr/>
    </dgm:pt>
    <dgm:pt modelId="{FE083D1D-306A-47C8-A036-2CE4F9D99EB1}" type="pres">
      <dgm:prSet presAssocID="{7C005EBB-C0C9-4F56-89B0-5D35AAF635F1}"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Medicine with solid fill"/>
        </a:ext>
      </dgm:extLst>
    </dgm:pt>
    <dgm:pt modelId="{E7D5E6D4-7D8D-49D5-A701-27E11FA56C54}" type="pres">
      <dgm:prSet presAssocID="{A59C3AAD-60DA-4918-8C46-A3E085D7233D}" presName="sibTrans" presStyleCnt="0"/>
      <dgm:spPr/>
    </dgm:pt>
    <dgm:pt modelId="{B1C8FD6D-0829-42A4-85D0-3AEE9ED7A2D9}" type="pres">
      <dgm:prSet presAssocID="{31A17B95-3E1F-4B1B-8F70-2507619A31E6}" presName="composite" presStyleCnt="0"/>
      <dgm:spPr/>
    </dgm:pt>
    <dgm:pt modelId="{4B34FE9C-A3E6-4294-A6D3-75C8B4C3CF04}" type="pres">
      <dgm:prSet presAssocID="{31A17B95-3E1F-4B1B-8F70-2507619A31E6}" presName="rect1" presStyleLbl="trAlignAcc1" presStyleIdx="2" presStyleCnt="6">
        <dgm:presLayoutVars>
          <dgm:bulletEnabled val="1"/>
        </dgm:presLayoutVars>
      </dgm:prSet>
      <dgm:spPr/>
    </dgm:pt>
    <dgm:pt modelId="{2C50B189-C4B2-422E-B9D4-11EA96702E0A}" type="pres">
      <dgm:prSet presAssocID="{31A17B95-3E1F-4B1B-8F70-2507619A31E6}"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Broken Heart with solid fill"/>
        </a:ext>
      </dgm:extLst>
    </dgm:pt>
    <dgm:pt modelId="{3601A47B-A18E-4046-B135-E80C416EE0A8}" type="pres">
      <dgm:prSet presAssocID="{73CE57B9-3EA1-44DE-8DF4-9552558A076C}" presName="sibTrans" presStyleCnt="0"/>
      <dgm:spPr/>
    </dgm:pt>
    <dgm:pt modelId="{C070AD06-1CAC-4D14-9C15-7BB40B3C3B60}" type="pres">
      <dgm:prSet presAssocID="{1D82AA60-A6A2-4569-8233-2D93994E5A67}" presName="composite" presStyleCnt="0"/>
      <dgm:spPr/>
    </dgm:pt>
    <dgm:pt modelId="{FF3E45B4-E11F-4495-AA6F-9DE3E84294A4}" type="pres">
      <dgm:prSet presAssocID="{1D82AA60-A6A2-4569-8233-2D93994E5A67}" presName="rect1" presStyleLbl="trAlignAcc1" presStyleIdx="3" presStyleCnt="6">
        <dgm:presLayoutVars>
          <dgm:bulletEnabled val="1"/>
        </dgm:presLayoutVars>
      </dgm:prSet>
      <dgm:spPr/>
    </dgm:pt>
    <dgm:pt modelId="{795E506B-6795-4D94-9B4A-5CCE74A37A88}" type="pres">
      <dgm:prSet presAssocID="{1D82AA60-A6A2-4569-8233-2D93994E5A67}"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User outline"/>
        </a:ext>
      </dgm:extLst>
    </dgm:pt>
    <dgm:pt modelId="{3DA50265-DA10-4581-AF1D-0DCE74AD866A}" type="pres">
      <dgm:prSet presAssocID="{A66DACBF-1588-4D33-96CB-66CAFFF6125A}" presName="sibTrans" presStyleCnt="0"/>
      <dgm:spPr/>
    </dgm:pt>
    <dgm:pt modelId="{EC5BB4C5-A9FD-4776-9C87-0E58E264176E}" type="pres">
      <dgm:prSet presAssocID="{69C604D9-5BEF-47B2-91C3-C062F8C8A099}" presName="composite" presStyleCnt="0"/>
      <dgm:spPr/>
    </dgm:pt>
    <dgm:pt modelId="{E270DF91-49C8-4196-8AE8-8DE9D0EDAF91}" type="pres">
      <dgm:prSet presAssocID="{69C604D9-5BEF-47B2-91C3-C062F8C8A099}" presName="rect1" presStyleLbl="trAlignAcc1" presStyleIdx="4" presStyleCnt="6">
        <dgm:presLayoutVars>
          <dgm:bulletEnabled val="1"/>
        </dgm:presLayoutVars>
      </dgm:prSet>
      <dgm:spPr/>
    </dgm:pt>
    <dgm:pt modelId="{D6868524-1FA8-48EE-9DA8-D425DB8A5CBB}" type="pres">
      <dgm:prSet presAssocID="{69C604D9-5BEF-47B2-91C3-C062F8C8A099}"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History with solid fill"/>
        </a:ext>
      </dgm:extLst>
    </dgm:pt>
    <dgm:pt modelId="{FFD5645A-07B6-484D-AD55-5DF516F8B5CE}" type="pres">
      <dgm:prSet presAssocID="{724C1FD1-E423-4C9E-89B5-1E6AF23EB478}" presName="sibTrans" presStyleCnt="0"/>
      <dgm:spPr/>
    </dgm:pt>
    <dgm:pt modelId="{3B2E8414-C1B1-40A0-B10D-94ED5400BFDF}" type="pres">
      <dgm:prSet presAssocID="{E5D6D833-828B-47FD-BD4A-E5FC65A4C026}" presName="composite" presStyleCnt="0"/>
      <dgm:spPr/>
    </dgm:pt>
    <dgm:pt modelId="{8604344F-2B47-4717-BCE2-CA7F6A5784C7}" type="pres">
      <dgm:prSet presAssocID="{E5D6D833-828B-47FD-BD4A-E5FC65A4C026}" presName="rect1" presStyleLbl="trAlignAcc1" presStyleIdx="5" presStyleCnt="6">
        <dgm:presLayoutVars>
          <dgm:bulletEnabled val="1"/>
        </dgm:presLayoutVars>
      </dgm:prSet>
      <dgm:spPr/>
    </dgm:pt>
    <dgm:pt modelId="{AC9D2797-89FC-420D-A9F7-436798189274}" type="pres">
      <dgm:prSet presAssocID="{E5D6D833-828B-47FD-BD4A-E5FC65A4C026}"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Wilting Pot Plant with solid fill"/>
        </a:ext>
      </dgm:extLst>
    </dgm:pt>
  </dgm:ptLst>
  <dgm:cxnLst>
    <dgm:cxn modelId="{3F7BFA06-43A5-4345-835F-F9BE6F31886B}" srcId="{D0C894B0-2D2B-4C91-9097-D0796ABC3659}" destId="{69C604D9-5BEF-47B2-91C3-C062F8C8A099}" srcOrd="4" destOrd="0" parTransId="{1D550DF3-AD79-4C96-AE23-8C7AC8858517}" sibTransId="{724C1FD1-E423-4C9E-89B5-1E6AF23EB478}"/>
    <dgm:cxn modelId="{2581AA13-F831-495A-84C4-3B387D5C2C7B}" type="presOf" srcId="{D799BB75-4A93-4511-9778-0C09751BE24C}" destId="{F961AC9C-7A6A-4A78-9263-2DB512E89FBB}" srcOrd="0" destOrd="0" presId="urn:microsoft.com/office/officeart/2008/layout/PictureStrips"/>
    <dgm:cxn modelId="{FAA71619-3E0B-46E0-984A-0CF5C176FC10}" type="presOf" srcId="{7C005EBB-C0C9-4F56-89B0-5D35AAF635F1}" destId="{A45535D9-20F7-40B1-BCBE-062296A2CBD1}" srcOrd="0" destOrd="0" presId="urn:microsoft.com/office/officeart/2008/layout/PictureStrips"/>
    <dgm:cxn modelId="{A993B51A-7593-4630-A21C-DD60C7DBA40E}" type="presOf" srcId="{69C604D9-5BEF-47B2-91C3-C062F8C8A099}" destId="{E270DF91-49C8-4196-8AE8-8DE9D0EDAF91}" srcOrd="0" destOrd="0" presId="urn:microsoft.com/office/officeart/2008/layout/PictureStrips"/>
    <dgm:cxn modelId="{63859E1F-0E4B-4498-8B6F-1D6164D7247A}" srcId="{D0C894B0-2D2B-4C91-9097-D0796ABC3659}" destId="{31A17B95-3E1F-4B1B-8F70-2507619A31E6}" srcOrd="2" destOrd="0" parTransId="{3DFC10DB-EDC7-4D47-AC64-8075DA840AB5}" sibTransId="{73CE57B9-3EA1-44DE-8DF4-9552558A076C}"/>
    <dgm:cxn modelId="{8BBA4938-AA88-4582-94AD-29E4E4ED594F}" type="presOf" srcId="{D0C894B0-2D2B-4C91-9097-D0796ABC3659}" destId="{10502FEC-BDCA-4CD5-9422-4837EFBD0CCE}" srcOrd="0" destOrd="0" presId="urn:microsoft.com/office/officeart/2008/layout/PictureStrips"/>
    <dgm:cxn modelId="{5FE9804F-D758-4980-B928-A520004117C7}" type="presOf" srcId="{E5D6D833-828B-47FD-BD4A-E5FC65A4C026}" destId="{8604344F-2B47-4717-BCE2-CA7F6A5784C7}" srcOrd="0" destOrd="0" presId="urn:microsoft.com/office/officeart/2008/layout/PictureStrips"/>
    <dgm:cxn modelId="{B0B3D3A5-B1D3-4C48-91EC-FD95A870DAB0}" type="presOf" srcId="{1D82AA60-A6A2-4569-8233-2D93994E5A67}" destId="{FF3E45B4-E11F-4495-AA6F-9DE3E84294A4}" srcOrd="0" destOrd="0" presId="urn:microsoft.com/office/officeart/2008/layout/PictureStrips"/>
    <dgm:cxn modelId="{1714ADB4-1B67-47FD-B5A9-BA6D3B299163}" srcId="{D0C894B0-2D2B-4C91-9097-D0796ABC3659}" destId="{7C005EBB-C0C9-4F56-89B0-5D35AAF635F1}" srcOrd="1" destOrd="0" parTransId="{98175903-3E76-4E93-AC0B-17852A9B3D3D}" sibTransId="{A59C3AAD-60DA-4918-8C46-A3E085D7233D}"/>
    <dgm:cxn modelId="{EFEAE8B9-51C5-4A3B-BC8A-0FFEE926016C}" srcId="{D0C894B0-2D2B-4C91-9097-D0796ABC3659}" destId="{D799BB75-4A93-4511-9778-0C09751BE24C}" srcOrd="0" destOrd="0" parTransId="{EBCCCCDF-B9E9-4229-906D-8E7AD6DBEF80}" sibTransId="{BBCFEE1B-0CE3-4BD8-A02B-00553B46B385}"/>
    <dgm:cxn modelId="{64A205E5-2C5E-4F5A-A142-0A93AC49C0FF}" srcId="{D0C894B0-2D2B-4C91-9097-D0796ABC3659}" destId="{1D82AA60-A6A2-4569-8233-2D93994E5A67}" srcOrd="3" destOrd="0" parTransId="{013E83FC-4704-444E-A223-4FD7C6B77E15}" sibTransId="{A66DACBF-1588-4D33-96CB-66CAFFF6125A}"/>
    <dgm:cxn modelId="{2E5158EA-FF84-45D9-BA39-0A1CEA5C7103}" type="presOf" srcId="{31A17B95-3E1F-4B1B-8F70-2507619A31E6}" destId="{4B34FE9C-A3E6-4294-A6D3-75C8B4C3CF04}" srcOrd="0" destOrd="0" presId="urn:microsoft.com/office/officeart/2008/layout/PictureStrips"/>
    <dgm:cxn modelId="{FBC0A0EA-740F-448C-8149-CF91E23E0907}" srcId="{D0C894B0-2D2B-4C91-9097-D0796ABC3659}" destId="{E5D6D833-828B-47FD-BD4A-E5FC65A4C026}" srcOrd="5" destOrd="0" parTransId="{8C4547AD-CFC9-4FE9-BC1A-785F119A68D2}" sibTransId="{68E2C8AD-DC06-45FA-AFCC-71B50C91C9F8}"/>
    <dgm:cxn modelId="{D83055C0-EE36-4396-B1D7-F9DBE415DB53}" type="presParOf" srcId="{10502FEC-BDCA-4CD5-9422-4837EFBD0CCE}" destId="{075CD4AF-6418-4BA7-8446-B39D3EC97322}" srcOrd="0" destOrd="0" presId="urn:microsoft.com/office/officeart/2008/layout/PictureStrips"/>
    <dgm:cxn modelId="{552B4698-58C6-49F9-A847-022D66690212}" type="presParOf" srcId="{075CD4AF-6418-4BA7-8446-B39D3EC97322}" destId="{F961AC9C-7A6A-4A78-9263-2DB512E89FBB}" srcOrd="0" destOrd="0" presId="urn:microsoft.com/office/officeart/2008/layout/PictureStrips"/>
    <dgm:cxn modelId="{906E4B88-C71B-48C9-BD9C-97968DB867CB}" type="presParOf" srcId="{075CD4AF-6418-4BA7-8446-B39D3EC97322}" destId="{62053E2B-CBC2-4CFE-9691-CC7346C69D89}" srcOrd="1" destOrd="0" presId="urn:microsoft.com/office/officeart/2008/layout/PictureStrips"/>
    <dgm:cxn modelId="{3C496F1E-D9AA-4DE7-B05B-9944FE46D837}" type="presParOf" srcId="{10502FEC-BDCA-4CD5-9422-4837EFBD0CCE}" destId="{0387EF09-03F0-431A-8919-DB3B7022999B}" srcOrd="1" destOrd="0" presId="urn:microsoft.com/office/officeart/2008/layout/PictureStrips"/>
    <dgm:cxn modelId="{8C7D71B4-2F98-40B0-96CD-A3D7B9CA8A5C}" type="presParOf" srcId="{10502FEC-BDCA-4CD5-9422-4837EFBD0CCE}" destId="{52FD8B43-CA2C-40E7-AAC2-0A9E28551D3B}" srcOrd="2" destOrd="0" presId="urn:microsoft.com/office/officeart/2008/layout/PictureStrips"/>
    <dgm:cxn modelId="{72AD8B81-C5AC-436E-8CA6-455B8205DC95}" type="presParOf" srcId="{52FD8B43-CA2C-40E7-AAC2-0A9E28551D3B}" destId="{A45535D9-20F7-40B1-BCBE-062296A2CBD1}" srcOrd="0" destOrd="0" presId="urn:microsoft.com/office/officeart/2008/layout/PictureStrips"/>
    <dgm:cxn modelId="{9E261CC7-15F8-4763-8E1F-9FB53A359BC8}" type="presParOf" srcId="{52FD8B43-CA2C-40E7-AAC2-0A9E28551D3B}" destId="{FE083D1D-306A-47C8-A036-2CE4F9D99EB1}" srcOrd="1" destOrd="0" presId="urn:microsoft.com/office/officeart/2008/layout/PictureStrips"/>
    <dgm:cxn modelId="{04C60514-C621-4EE3-9D19-B93F47AA8885}" type="presParOf" srcId="{10502FEC-BDCA-4CD5-9422-4837EFBD0CCE}" destId="{E7D5E6D4-7D8D-49D5-A701-27E11FA56C54}" srcOrd="3" destOrd="0" presId="urn:microsoft.com/office/officeart/2008/layout/PictureStrips"/>
    <dgm:cxn modelId="{BCC2400C-7D37-4AD6-9265-F9F2367D556F}" type="presParOf" srcId="{10502FEC-BDCA-4CD5-9422-4837EFBD0CCE}" destId="{B1C8FD6D-0829-42A4-85D0-3AEE9ED7A2D9}" srcOrd="4" destOrd="0" presId="urn:microsoft.com/office/officeart/2008/layout/PictureStrips"/>
    <dgm:cxn modelId="{2BDCE43A-DBF6-4BA3-8D39-FDF90BFD451C}" type="presParOf" srcId="{B1C8FD6D-0829-42A4-85D0-3AEE9ED7A2D9}" destId="{4B34FE9C-A3E6-4294-A6D3-75C8B4C3CF04}" srcOrd="0" destOrd="0" presId="urn:microsoft.com/office/officeart/2008/layout/PictureStrips"/>
    <dgm:cxn modelId="{938F1FE7-0929-4FB9-9C0A-884050DAAD59}" type="presParOf" srcId="{B1C8FD6D-0829-42A4-85D0-3AEE9ED7A2D9}" destId="{2C50B189-C4B2-422E-B9D4-11EA96702E0A}" srcOrd="1" destOrd="0" presId="urn:microsoft.com/office/officeart/2008/layout/PictureStrips"/>
    <dgm:cxn modelId="{E01D5569-3D1C-4687-BA3B-834D7377AD45}" type="presParOf" srcId="{10502FEC-BDCA-4CD5-9422-4837EFBD0CCE}" destId="{3601A47B-A18E-4046-B135-E80C416EE0A8}" srcOrd="5" destOrd="0" presId="urn:microsoft.com/office/officeart/2008/layout/PictureStrips"/>
    <dgm:cxn modelId="{3D0F960D-FAC9-4897-BF47-7864A87E5A65}" type="presParOf" srcId="{10502FEC-BDCA-4CD5-9422-4837EFBD0CCE}" destId="{C070AD06-1CAC-4D14-9C15-7BB40B3C3B60}" srcOrd="6" destOrd="0" presId="urn:microsoft.com/office/officeart/2008/layout/PictureStrips"/>
    <dgm:cxn modelId="{F04484EA-FE38-48FF-B9A6-73ABC1B0C94D}" type="presParOf" srcId="{C070AD06-1CAC-4D14-9C15-7BB40B3C3B60}" destId="{FF3E45B4-E11F-4495-AA6F-9DE3E84294A4}" srcOrd="0" destOrd="0" presId="urn:microsoft.com/office/officeart/2008/layout/PictureStrips"/>
    <dgm:cxn modelId="{93A76EEA-E440-4F81-BE07-0E03C8FB2AE6}" type="presParOf" srcId="{C070AD06-1CAC-4D14-9C15-7BB40B3C3B60}" destId="{795E506B-6795-4D94-9B4A-5CCE74A37A88}" srcOrd="1" destOrd="0" presId="urn:microsoft.com/office/officeart/2008/layout/PictureStrips"/>
    <dgm:cxn modelId="{EDE1D155-E5C4-4F6F-9FFB-C206F4BB6380}" type="presParOf" srcId="{10502FEC-BDCA-4CD5-9422-4837EFBD0CCE}" destId="{3DA50265-DA10-4581-AF1D-0DCE74AD866A}" srcOrd="7" destOrd="0" presId="urn:microsoft.com/office/officeart/2008/layout/PictureStrips"/>
    <dgm:cxn modelId="{1070FBF5-24E2-4001-AF70-70ABF70B735D}" type="presParOf" srcId="{10502FEC-BDCA-4CD5-9422-4837EFBD0CCE}" destId="{EC5BB4C5-A9FD-4776-9C87-0E58E264176E}" srcOrd="8" destOrd="0" presId="urn:microsoft.com/office/officeart/2008/layout/PictureStrips"/>
    <dgm:cxn modelId="{B65AB7D8-F9A4-455E-8F8F-BDEBCDA8C4EE}" type="presParOf" srcId="{EC5BB4C5-A9FD-4776-9C87-0E58E264176E}" destId="{E270DF91-49C8-4196-8AE8-8DE9D0EDAF91}" srcOrd="0" destOrd="0" presId="urn:microsoft.com/office/officeart/2008/layout/PictureStrips"/>
    <dgm:cxn modelId="{A53BC2EE-BBCD-4BF5-8B54-C6DA07051EBF}" type="presParOf" srcId="{EC5BB4C5-A9FD-4776-9C87-0E58E264176E}" destId="{D6868524-1FA8-48EE-9DA8-D425DB8A5CBB}" srcOrd="1" destOrd="0" presId="urn:microsoft.com/office/officeart/2008/layout/PictureStrips"/>
    <dgm:cxn modelId="{7291875E-CA40-4D25-ADD8-BB689540A8A3}" type="presParOf" srcId="{10502FEC-BDCA-4CD5-9422-4837EFBD0CCE}" destId="{FFD5645A-07B6-484D-AD55-5DF516F8B5CE}" srcOrd="9" destOrd="0" presId="urn:microsoft.com/office/officeart/2008/layout/PictureStrips"/>
    <dgm:cxn modelId="{BE5FAA04-0E9C-4ED8-B4B8-A9BD2EBFCF8E}" type="presParOf" srcId="{10502FEC-BDCA-4CD5-9422-4837EFBD0CCE}" destId="{3B2E8414-C1B1-40A0-B10D-94ED5400BFDF}" srcOrd="10" destOrd="0" presId="urn:microsoft.com/office/officeart/2008/layout/PictureStrips"/>
    <dgm:cxn modelId="{8D8CD72E-9B67-4E65-A2E9-9C822A323A77}" type="presParOf" srcId="{3B2E8414-C1B1-40A0-B10D-94ED5400BFDF}" destId="{8604344F-2B47-4717-BCE2-CA7F6A5784C7}" srcOrd="0" destOrd="0" presId="urn:microsoft.com/office/officeart/2008/layout/PictureStrips"/>
    <dgm:cxn modelId="{3683ED17-64F0-4A32-B5D8-BFBE159B0896}" type="presParOf" srcId="{3B2E8414-C1B1-40A0-B10D-94ED5400BFDF}" destId="{AC9D2797-89FC-420D-A9F7-43679818927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57829-D1EE-4211-A7FF-665C12C5CF9B}" type="doc">
      <dgm:prSet loTypeId="urn:microsoft.com/office/officeart/2005/8/layout/process2" loCatId="process" qsTypeId="urn:microsoft.com/office/officeart/2005/8/quickstyle/simple1" qsCatId="simple" csTypeId="urn:microsoft.com/office/officeart/2005/8/colors/accent0_2" csCatId="mainScheme" phldr="1"/>
      <dgm:spPr/>
      <dgm:t>
        <a:bodyPr/>
        <a:lstStyle/>
        <a:p>
          <a:endParaRPr lang="en-US"/>
        </a:p>
      </dgm:t>
    </dgm:pt>
    <dgm:pt modelId="{AF02E029-E133-429B-9E24-9606BB1D9169}">
      <dgm:prSet/>
      <dgm:spPr/>
      <dgm:t>
        <a:bodyPr/>
        <a:lstStyle/>
        <a:p>
          <a:r>
            <a:rPr lang="en-US" dirty="0"/>
            <a:t>Everyone is screened for suicide risk upon intake</a:t>
          </a:r>
        </a:p>
      </dgm:t>
    </dgm:pt>
    <dgm:pt modelId="{BAB72895-836B-444F-806D-524CC5E6918C}" type="parTrans" cxnId="{8EAB7E35-2924-455D-AA8A-AE79ADA8E29B}">
      <dgm:prSet/>
      <dgm:spPr/>
      <dgm:t>
        <a:bodyPr/>
        <a:lstStyle/>
        <a:p>
          <a:endParaRPr lang="en-US"/>
        </a:p>
      </dgm:t>
    </dgm:pt>
    <dgm:pt modelId="{E63C0998-C923-42E9-97F0-6FA64124CC4F}" type="sibTrans" cxnId="{8EAB7E35-2924-455D-AA8A-AE79ADA8E29B}">
      <dgm:prSet/>
      <dgm:spPr/>
      <dgm:t>
        <a:bodyPr/>
        <a:lstStyle/>
        <a:p>
          <a:endParaRPr lang="en-US"/>
        </a:p>
      </dgm:t>
    </dgm:pt>
    <dgm:pt modelId="{7612B586-4748-44B4-A684-70031EBB3991}">
      <dgm:prSet/>
      <dgm:spPr/>
      <dgm:t>
        <a:bodyPr/>
        <a:lstStyle/>
        <a:p>
          <a:r>
            <a:rPr lang="en-US" dirty="0"/>
            <a:t>Everyone who ‘screens in’ will receive a full assessment of suicide risk from their clinician</a:t>
          </a:r>
        </a:p>
      </dgm:t>
    </dgm:pt>
    <dgm:pt modelId="{88763CD6-E2E9-4F58-9A77-C4286562B284}" type="parTrans" cxnId="{3F2546A6-46EE-4E6E-9F1D-5CD0AE6CD4EC}">
      <dgm:prSet/>
      <dgm:spPr/>
      <dgm:t>
        <a:bodyPr/>
        <a:lstStyle/>
        <a:p>
          <a:endParaRPr lang="en-US"/>
        </a:p>
      </dgm:t>
    </dgm:pt>
    <dgm:pt modelId="{3F484954-029F-42B4-A215-0B9759D23A78}" type="sibTrans" cxnId="{3F2546A6-46EE-4E6E-9F1D-5CD0AE6CD4EC}">
      <dgm:prSet/>
      <dgm:spPr/>
      <dgm:t>
        <a:bodyPr/>
        <a:lstStyle/>
        <a:p>
          <a:endParaRPr lang="en-US"/>
        </a:p>
      </dgm:t>
    </dgm:pt>
    <dgm:pt modelId="{13E95A42-B761-4025-8BE2-C402670E286C}">
      <dgm:prSet/>
      <dgm:spPr/>
      <dgm:t>
        <a:bodyPr/>
        <a:lstStyle/>
        <a:p>
          <a:r>
            <a:rPr lang="en-US" dirty="0"/>
            <a:t>The C-SSRS will continue to be administered to all persons served whenever there is </a:t>
          </a:r>
          <a:r>
            <a:rPr lang="en-US" dirty="0" err="1"/>
            <a:t>‘cause</a:t>
          </a:r>
          <a:r>
            <a:rPr lang="en-US" dirty="0"/>
            <a:t> for concern’</a:t>
          </a:r>
        </a:p>
      </dgm:t>
    </dgm:pt>
    <dgm:pt modelId="{14F906B0-3FAD-4A5B-859B-B72F8B26F758}" type="parTrans" cxnId="{F5B1FF27-140B-4054-BB2B-5955D52D141D}">
      <dgm:prSet/>
      <dgm:spPr/>
      <dgm:t>
        <a:bodyPr/>
        <a:lstStyle/>
        <a:p>
          <a:endParaRPr lang="en-US"/>
        </a:p>
      </dgm:t>
    </dgm:pt>
    <dgm:pt modelId="{FCBB98C5-4BDC-40FF-8CAC-284FE2C023DF}" type="sibTrans" cxnId="{F5B1FF27-140B-4054-BB2B-5955D52D141D}">
      <dgm:prSet/>
      <dgm:spPr/>
      <dgm:t>
        <a:bodyPr/>
        <a:lstStyle/>
        <a:p>
          <a:endParaRPr lang="en-US"/>
        </a:p>
      </dgm:t>
    </dgm:pt>
    <dgm:pt modelId="{3CF68431-CA74-4448-A3EB-BF5D230E18FD}" type="pres">
      <dgm:prSet presAssocID="{16957829-D1EE-4211-A7FF-665C12C5CF9B}" presName="linearFlow" presStyleCnt="0">
        <dgm:presLayoutVars>
          <dgm:resizeHandles val="exact"/>
        </dgm:presLayoutVars>
      </dgm:prSet>
      <dgm:spPr/>
    </dgm:pt>
    <dgm:pt modelId="{B5DD9428-5170-494C-8703-A230085F3095}" type="pres">
      <dgm:prSet presAssocID="{AF02E029-E133-429B-9E24-9606BB1D9169}" presName="node" presStyleLbl="node1" presStyleIdx="0" presStyleCnt="3">
        <dgm:presLayoutVars>
          <dgm:bulletEnabled val="1"/>
        </dgm:presLayoutVars>
      </dgm:prSet>
      <dgm:spPr/>
    </dgm:pt>
    <dgm:pt modelId="{6F24895C-8496-4271-9EED-DB43DC8CB00A}" type="pres">
      <dgm:prSet presAssocID="{E63C0998-C923-42E9-97F0-6FA64124CC4F}" presName="sibTrans" presStyleLbl="sibTrans2D1" presStyleIdx="0" presStyleCnt="2"/>
      <dgm:spPr/>
    </dgm:pt>
    <dgm:pt modelId="{1EE4EB6F-D342-4F64-BF45-64C9A0EC3E12}" type="pres">
      <dgm:prSet presAssocID="{E63C0998-C923-42E9-97F0-6FA64124CC4F}" presName="connectorText" presStyleLbl="sibTrans2D1" presStyleIdx="0" presStyleCnt="2"/>
      <dgm:spPr/>
    </dgm:pt>
    <dgm:pt modelId="{83091A6D-209E-482C-AF4F-42CC927309DA}" type="pres">
      <dgm:prSet presAssocID="{7612B586-4748-44B4-A684-70031EBB3991}" presName="node" presStyleLbl="node1" presStyleIdx="1" presStyleCnt="3">
        <dgm:presLayoutVars>
          <dgm:bulletEnabled val="1"/>
        </dgm:presLayoutVars>
      </dgm:prSet>
      <dgm:spPr/>
    </dgm:pt>
    <dgm:pt modelId="{AD3785A1-2F66-4698-9F32-B91377E70DA7}" type="pres">
      <dgm:prSet presAssocID="{3F484954-029F-42B4-A215-0B9759D23A78}" presName="sibTrans" presStyleLbl="sibTrans2D1" presStyleIdx="1" presStyleCnt="2"/>
      <dgm:spPr/>
    </dgm:pt>
    <dgm:pt modelId="{9828C865-276D-483F-9A87-584B6C5359EA}" type="pres">
      <dgm:prSet presAssocID="{3F484954-029F-42B4-A215-0B9759D23A78}" presName="connectorText" presStyleLbl="sibTrans2D1" presStyleIdx="1" presStyleCnt="2"/>
      <dgm:spPr/>
    </dgm:pt>
    <dgm:pt modelId="{BEC13EE1-70EA-4543-852F-D74E8EEABF74}" type="pres">
      <dgm:prSet presAssocID="{13E95A42-B761-4025-8BE2-C402670E286C}" presName="node" presStyleLbl="node1" presStyleIdx="2" presStyleCnt="3">
        <dgm:presLayoutVars>
          <dgm:bulletEnabled val="1"/>
        </dgm:presLayoutVars>
      </dgm:prSet>
      <dgm:spPr/>
    </dgm:pt>
  </dgm:ptLst>
  <dgm:cxnLst>
    <dgm:cxn modelId="{20313502-BAE4-4939-8148-C15E4BCFD3E6}" type="presOf" srcId="{E63C0998-C923-42E9-97F0-6FA64124CC4F}" destId="{6F24895C-8496-4271-9EED-DB43DC8CB00A}" srcOrd="0" destOrd="0" presId="urn:microsoft.com/office/officeart/2005/8/layout/process2"/>
    <dgm:cxn modelId="{6D54BD23-0706-4CF5-AA36-6A826E31F593}" type="presOf" srcId="{16957829-D1EE-4211-A7FF-665C12C5CF9B}" destId="{3CF68431-CA74-4448-A3EB-BF5D230E18FD}" srcOrd="0" destOrd="0" presId="urn:microsoft.com/office/officeart/2005/8/layout/process2"/>
    <dgm:cxn modelId="{F5B1FF27-140B-4054-BB2B-5955D52D141D}" srcId="{16957829-D1EE-4211-A7FF-665C12C5CF9B}" destId="{13E95A42-B761-4025-8BE2-C402670E286C}" srcOrd="2" destOrd="0" parTransId="{14F906B0-3FAD-4A5B-859B-B72F8B26F758}" sibTransId="{FCBB98C5-4BDC-40FF-8CAC-284FE2C023DF}"/>
    <dgm:cxn modelId="{8EAB7E35-2924-455D-AA8A-AE79ADA8E29B}" srcId="{16957829-D1EE-4211-A7FF-665C12C5CF9B}" destId="{AF02E029-E133-429B-9E24-9606BB1D9169}" srcOrd="0" destOrd="0" parTransId="{BAB72895-836B-444F-806D-524CC5E6918C}" sibTransId="{E63C0998-C923-42E9-97F0-6FA64124CC4F}"/>
    <dgm:cxn modelId="{0EE70B77-025C-4121-880C-F6B6B4ACE0E9}" type="presOf" srcId="{7612B586-4748-44B4-A684-70031EBB3991}" destId="{83091A6D-209E-482C-AF4F-42CC927309DA}" srcOrd="0" destOrd="0" presId="urn:microsoft.com/office/officeart/2005/8/layout/process2"/>
    <dgm:cxn modelId="{17CC1578-A7CA-4843-A798-4BDB70825A7B}" type="presOf" srcId="{3F484954-029F-42B4-A215-0B9759D23A78}" destId="{9828C865-276D-483F-9A87-584B6C5359EA}" srcOrd="1" destOrd="0" presId="urn:microsoft.com/office/officeart/2005/8/layout/process2"/>
    <dgm:cxn modelId="{3F2546A6-46EE-4E6E-9F1D-5CD0AE6CD4EC}" srcId="{16957829-D1EE-4211-A7FF-665C12C5CF9B}" destId="{7612B586-4748-44B4-A684-70031EBB3991}" srcOrd="1" destOrd="0" parTransId="{88763CD6-E2E9-4F58-9A77-C4286562B284}" sibTransId="{3F484954-029F-42B4-A215-0B9759D23A78}"/>
    <dgm:cxn modelId="{E96260B0-108E-44AB-B406-217625614D35}" type="presOf" srcId="{3F484954-029F-42B4-A215-0B9759D23A78}" destId="{AD3785A1-2F66-4698-9F32-B91377E70DA7}" srcOrd="0" destOrd="0" presId="urn:microsoft.com/office/officeart/2005/8/layout/process2"/>
    <dgm:cxn modelId="{A247F5C1-1A5A-479C-B976-1B0184B896A8}" type="presOf" srcId="{13E95A42-B761-4025-8BE2-C402670E286C}" destId="{BEC13EE1-70EA-4543-852F-D74E8EEABF74}" srcOrd="0" destOrd="0" presId="urn:microsoft.com/office/officeart/2005/8/layout/process2"/>
    <dgm:cxn modelId="{D1657DEE-233D-469A-BB09-B6F6C011F5A4}" type="presOf" srcId="{AF02E029-E133-429B-9E24-9606BB1D9169}" destId="{B5DD9428-5170-494C-8703-A230085F3095}" srcOrd="0" destOrd="0" presId="urn:microsoft.com/office/officeart/2005/8/layout/process2"/>
    <dgm:cxn modelId="{0D91CAFE-79B7-4FA9-BC5E-AC2D91CD3035}" type="presOf" srcId="{E63C0998-C923-42E9-97F0-6FA64124CC4F}" destId="{1EE4EB6F-D342-4F64-BF45-64C9A0EC3E12}" srcOrd="1" destOrd="0" presId="urn:microsoft.com/office/officeart/2005/8/layout/process2"/>
    <dgm:cxn modelId="{8159972E-EE8C-4D43-A4FB-62BF587240FC}" type="presParOf" srcId="{3CF68431-CA74-4448-A3EB-BF5D230E18FD}" destId="{B5DD9428-5170-494C-8703-A230085F3095}" srcOrd="0" destOrd="0" presId="urn:microsoft.com/office/officeart/2005/8/layout/process2"/>
    <dgm:cxn modelId="{CF372DFB-BDBC-452D-AE17-6A732E79AEFC}" type="presParOf" srcId="{3CF68431-CA74-4448-A3EB-BF5D230E18FD}" destId="{6F24895C-8496-4271-9EED-DB43DC8CB00A}" srcOrd="1" destOrd="0" presId="urn:microsoft.com/office/officeart/2005/8/layout/process2"/>
    <dgm:cxn modelId="{09D83F32-7473-4C91-B2DF-503231CEF33E}" type="presParOf" srcId="{6F24895C-8496-4271-9EED-DB43DC8CB00A}" destId="{1EE4EB6F-D342-4F64-BF45-64C9A0EC3E12}" srcOrd="0" destOrd="0" presId="urn:microsoft.com/office/officeart/2005/8/layout/process2"/>
    <dgm:cxn modelId="{E4726A1E-8892-4920-917C-47702328D21C}" type="presParOf" srcId="{3CF68431-CA74-4448-A3EB-BF5D230E18FD}" destId="{83091A6D-209E-482C-AF4F-42CC927309DA}" srcOrd="2" destOrd="0" presId="urn:microsoft.com/office/officeart/2005/8/layout/process2"/>
    <dgm:cxn modelId="{A8EC88E3-8D0F-4006-A8A8-7ADA9380DB75}" type="presParOf" srcId="{3CF68431-CA74-4448-A3EB-BF5D230E18FD}" destId="{AD3785A1-2F66-4698-9F32-B91377E70DA7}" srcOrd="3" destOrd="0" presId="urn:microsoft.com/office/officeart/2005/8/layout/process2"/>
    <dgm:cxn modelId="{7475944B-46F1-4672-AE17-1A89116E3E54}" type="presParOf" srcId="{AD3785A1-2F66-4698-9F32-B91377E70DA7}" destId="{9828C865-276D-483F-9A87-584B6C5359EA}" srcOrd="0" destOrd="0" presId="urn:microsoft.com/office/officeart/2005/8/layout/process2"/>
    <dgm:cxn modelId="{7562DF5C-178B-4230-BEA7-08ECCD3FD5D8}" type="presParOf" srcId="{3CF68431-CA74-4448-A3EB-BF5D230E18FD}" destId="{BEC13EE1-70EA-4543-852F-D74E8EEABF74}"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A79C0E-E23F-45A6-B38A-929052BFA74C}"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CC31DC7C-CA63-47AC-B825-A2818D43914F}">
      <dgm:prSet/>
      <dgm:spPr/>
      <dgm:t>
        <a:bodyPr/>
        <a:lstStyle/>
        <a:p>
          <a:r>
            <a:rPr lang="en-US" b="1" dirty="0"/>
            <a:t>Effective July 1, 2019, Joint Commission implemented new requirements as part of the National Patient Safety Goal (</a:t>
          </a:r>
          <a:r>
            <a:rPr lang="en-US" b="1" dirty="0" err="1"/>
            <a:t>NPSG</a:t>
          </a:r>
          <a:r>
            <a:rPr lang="en-US" b="1" dirty="0"/>
            <a:t>) 15.01.01, designed to improve the quality and safety of care for those who are being treated for behavioral health conditions and those who are identified as high risk for suicide. </a:t>
          </a:r>
        </a:p>
      </dgm:t>
    </dgm:pt>
    <dgm:pt modelId="{2F0F2D1E-BAFB-43DD-9B12-9AE5DF0BBB75}" type="parTrans" cxnId="{E299228F-E2E8-4797-8007-3485CD9CE122}">
      <dgm:prSet/>
      <dgm:spPr/>
      <dgm:t>
        <a:bodyPr/>
        <a:lstStyle/>
        <a:p>
          <a:endParaRPr lang="en-US"/>
        </a:p>
      </dgm:t>
    </dgm:pt>
    <dgm:pt modelId="{904A5414-6151-421A-8351-B46C534C6D68}" type="sibTrans" cxnId="{E299228F-E2E8-4797-8007-3485CD9CE122}">
      <dgm:prSet/>
      <dgm:spPr/>
      <dgm:t>
        <a:bodyPr/>
        <a:lstStyle/>
        <a:p>
          <a:endParaRPr lang="en-US"/>
        </a:p>
      </dgm:t>
    </dgm:pt>
    <dgm:pt modelId="{C9D80E0C-FED3-4A17-BA5E-089A667E2B82}">
      <dgm:prSet custT="1"/>
      <dgm:spPr/>
      <dgm:t>
        <a:bodyPr/>
        <a:lstStyle/>
        <a:p>
          <a:r>
            <a:rPr lang="en-US" sz="2600" b="1" dirty="0"/>
            <a:t>Studies have shown that developing a safety plan with a patient prior to discharge from an </a:t>
          </a:r>
          <a:r>
            <a:rPr lang="en-US" sz="2600" b="1" dirty="0" err="1"/>
            <a:t>IPU</a:t>
          </a:r>
          <a:r>
            <a:rPr lang="en-US" sz="2600" b="1" dirty="0"/>
            <a:t> or ED setting can decrease suicidal behavior</a:t>
          </a:r>
        </a:p>
      </dgm:t>
    </dgm:pt>
    <dgm:pt modelId="{C33FF21F-80F6-4429-918F-C0CA6B32E3FD}" type="parTrans" cxnId="{70FA837E-49F8-4F74-9356-85881E12D0C5}">
      <dgm:prSet/>
      <dgm:spPr/>
      <dgm:t>
        <a:bodyPr/>
        <a:lstStyle/>
        <a:p>
          <a:endParaRPr lang="en-US"/>
        </a:p>
      </dgm:t>
    </dgm:pt>
    <dgm:pt modelId="{0C56FF1E-F265-40D7-8AFA-8AD2FCCD9861}" type="sibTrans" cxnId="{70FA837E-49F8-4F74-9356-85881E12D0C5}">
      <dgm:prSet/>
      <dgm:spPr/>
      <dgm:t>
        <a:bodyPr/>
        <a:lstStyle/>
        <a:p>
          <a:endParaRPr lang="en-US"/>
        </a:p>
      </dgm:t>
    </dgm:pt>
    <dgm:pt modelId="{B456E813-A0AE-4D0B-89C0-33DAB361CCF2}">
      <dgm:prSet custT="1"/>
      <dgm:spPr/>
      <dgm:t>
        <a:bodyPr/>
        <a:lstStyle/>
        <a:p>
          <a:r>
            <a:rPr lang="en-US" sz="3600" b="1" dirty="0"/>
            <a:t>Provides sense of empowerment and control</a:t>
          </a:r>
        </a:p>
      </dgm:t>
    </dgm:pt>
    <dgm:pt modelId="{74D2B61F-4CE8-47A9-9A7C-07B36E6F10C1}" type="parTrans" cxnId="{D9807788-C223-4058-9497-5A620AD3DC3A}">
      <dgm:prSet/>
      <dgm:spPr/>
      <dgm:t>
        <a:bodyPr/>
        <a:lstStyle/>
        <a:p>
          <a:endParaRPr lang="en-US"/>
        </a:p>
      </dgm:t>
    </dgm:pt>
    <dgm:pt modelId="{832BC51A-1F28-45A7-AB3A-931B286BCEBC}" type="sibTrans" cxnId="{D9807788-C223-4058-9497-5A620AD3DC3A}">
      <dgm:prSet/>
      <dgm:spPr/>
      <dgm:t>
        <a:bodyPr/>
        <a:lstStyle/>
        <a:p>
          <a:endParaRPr lang="en-US"/>
        </a:p>
      </dgm:t>
    </dgm:pt>
    <dgm:pt modelId="{4EDA4984-B24D-4F76-AF24-A081CC443D14}">
      <dgm:prSet custT="1"/>
      <dgm:spPr/>
      <dgm:t>
        <a:bodyPr/>
        <a:lstStyle/>
        <a:p>
          <a:r>
            <a:rPr lang="en-US" sz="2400" b="1" i="0" dirty="0"/>
            <a:t>In 2020, suicide was among the top nine leading causes of death for people ages 10-64</a:t>
          </a:r>
        </a:p>
        <a:p>
          <a:endParaRPr lang="en-US" sz="2200" b="1" i="0" dirty="0"/>
        </a:p>
        <a:p>
          <a:r>
            <a:rPr lang="en-US" sz="2400" b="1" i="0" dirty="0"/>
            <a:t>Suicide was the second leading cause of death for people ages 10-14</a:t>
          </a:r>
        </a:p>
        <a:p>
          <a:endParaRPr lang="en-US" sz="2200" b="1" dirty="0"/>
        </a:p>
      </dgm:t>
    </dgm:pt>
    <dgm:pt modelId="{31FBD93E-698F-4E27-A795-D69C409D1394}" type="parTrans" cxnId="{99C75121-7AFF-48EE-919E-27899323684E}">
      <dgm:prSet/>
      <dgm:spPr/>
      <dgm:t>
        <a:bodyPr/>
        <a:lstStyle/>
        <a:p>
          <a:endParaRPr lang="en-US"/>
        </a:p>
      </dgm:t>
    </dgm:pt>
    <dgm:pt modelId="{FAF9F5EA-C6F5-45A4-A037-9281B086C139}" type="sibTrans" cxnId="{99C75121-7AFF-48EE-919E-27899323684E}">
      <dgm:prSet/>
      <dgm:spPr/>
      <dgm:t>
        <a:bodyPr/>
        <a:lstStyle/>
        <a:p>
          <a:endParaRPr lang="en-US"/>
        </a:p>
      </dgm:t>
    </dgm:pt>
    <dgm:pt modelId="{06ED2E5B-CBC0-48F0-9F01-C96010839C4E}" type="pres">
      <dgm:prSet presAssocID="{A8A79C0E-E23F-45A6-B38A-929052BFA74C}" presName="diagram" presStyleCnt="0">
        <dgm:presLayoutVars>
          <dgm:dir/>
          <dgm:resizeHandles val="exact"/>
        </dgm:presLayoutVars>
      </dgm:prSet>
      <dgm:spPr/>
    </dgm:pt>
    <dgm:pt modelId="{6937D357-4F90-4366-B730-55EFF049D0DF}" type="pres">
      <dgm:prSet presAssocID="{4EDA4984-B24D-4F76-AF24-A081CC443D14}" presName="node" presStyleLbl="node1" presStyleIdx="0" presStyleCnt="4">
        <dgm:presLayoutVars>
          <dgm:bulletEnabled val="1"/>
        </dgm:presLayoutVars>
      </dgm:prSet>
      <dgm:spPr/>
    </dgm:pt>
    <dgm:pt modelId="{0BE1DC44-585A-495B-B628-0CF511835A81}" type="pres">
      <dgm:prSet presAssocID="{FAF9F5EA-C6F5-45A4-A037-9281B086C139}" presName="sibTrans" presStyleCnt="0"/>
      <dgm:spPr/>
    </dgm:pt>
    <dgm:pt modelId="{F3FDF6C0-5740-45A9-8768-610EF8D0D73B}" type="pres">
      <dgm:prSet presAssocID="{CC31DC7C-CA63-47AC-B825-A2818D43914F}" presName="node" presStyleLbl="node1" presStyleIdx="1" presStyleCnt="4">
        <dgm:presLayoutVars>
          <dgm:bulletEnabled val="1"/>
        </dgm:presLayoutVars>
      </dgm:prSet>
      <dgm:spPr/>
    </dgm:pt>
    <dgm:pt modelId="{E2CCD458-DB9B-4B28-B7B3-9DB4F7C2931D}" type="pres">
      <dgm:prSet presAssocID="{904A5414-6151-421A-8351-B46C534C6D68}" presName="sibTrans" presStyleCnt="0"/>
      <dgm:spPr/>
    </dgm:pt>
    <dgm:pt modelId="{6A2B02CE-489A-4318-A0F1-711EAE336619}" type="pres">
      <dgm:prSet presAssocID="{C9D80E0C-FED3-4A17-BA5E-089A667E2B82}" presName="node" presStyleLbl="node1" presStyleIdx="2" presStyleCnt="4">
        <dgm:presLayoutVars>
          <dgm:bulletEnabled val="1"/>
        </dgm:presLayoutVars>
      </dgm:prSet>
      <dgm:spPr/>
    </dgm:pt>
    <dgm:pt modelId="{08E1ED09-EDF4-44CD-BAEF-A96940AA3933}" type="pres">
      <dgm:prSet presAssocID="{0C56FF1E-F265-40D7-8AFA-8AD2FCCD9861}" presName="sibTrans" presStyleCnt="0"/>
      <dgm:spPr/>
    </dgm:pt>
    <dgm:pt modelId="{D636B6D4-1565-42F2-8A69-457FB5D117C8}" type="pres">
      <dgm:prSet presAssocID="{B456E813-A0AE-4D0B-89C0-33DAB361CCF2}" presName="node" presStyleLbl="node1" presStyleIdx="3" presStyleCnt="4">
        <dgm:presLayoutVars>
          <dgm:bulletEnabled val="1"/>
        </dgm:presLayoutVars>
      </dgm:prSet>
      <dgm:spPr/>
    </dgm:pt>
  </dgm:ptLst>
  <dgm:cxnLst>
    <dgm:cxn modelId="{199C1600-199A-40B3-B183-F678BC69BFA6}" type="presOf" srcId="{4EDA4984-B24D-4F76-AF24-A081CC443D14}" destId="{6937D357-4F90-4366-B730-55EFF049D0DF}" srcOrd="0" destOrd="0" presId="urn:microsoft.com/office/officeart/2005/8/layout/default"/>
    <dgm:cxn modelId="{8339F602-FF1D-46CC-B10D-1721BB7A72A0}" type="presOf" srcId="{C9D80E0C-FED3-4A17-BA5E-089A667E2B82}" destId="{6A2B02CE-489A-4318-A0F1-711EAE336619}" srcOrd="0" destOrd="0" presId="urn:microsoft.com/office/officeart/2005/8/layout/default"/>
    <dgm:cxn modelId="{5FD3C01C-E962-475E-BCB3-0FC2C38801DC}" type="presOf" srcId="{CC31DC7C-CA63-47AC-B825-A2818D43914F}" destId="{F3FDF6C0-5740-45A9-8768-610EF8D0D73B}" srcOrd="0" destOrd="0" presId="urn:microsoft.com/office/officeart/2005/8/layout/default"/>
    <dgm:cxn modelId="{99C75121-7AFF-48EE-919E-27899323684E}" srcId="{A8A79C0E-E23F-45A6-B38A-929052BFA74C}" destId="{4EDA4984-B24D-4F76-AF24-A081CC443D14}" srcOrd="0" destOrd="0" parTransId="{31FBD93E-698F-4E27-A795-D69C409D1394}" sibTransId="{FAF9F5EA-C6F5-45A4-A037-9281B086C139}"/>
    <dgm:cxn modelId="{62D8092C-A72D-46FF-A33D-772E6B41205D}" type="presOf" srcId="{A8A79C0E-E23F-45A6-B38A-929052BFA74C}" destId="{06ED2E5B-CBC0-48F0-9F01-C96010839C4E}" srcOrd="0" destOrd="0" presId="urn:microsoft.com/office/officeart/2005/8/layout/default"/>
    <dgm:cxn modelId="{0B630A39-0841-43B4-B644-644E2582494E}" type="presOf" srcId="{B456E813-A0AE-4D0B-89C0-33DAB361CCF2}" destId="{D636B6D4-1565-42F2-8A69-457FB5D117C8}" srcOrd="0" destOrd="0" presId="urn:microsoft.com/office/officeart/2005/8/layout/default"/>
    <dgm:cxn modelId="{70FA837E-49F8-4F74-9356-85881E12D0C5}" srcId="{A8A79C0E-E23F-45A6-B38A-929052BFA74C}" destId="{C9D80E0C-FED3-4A17-BA5E-089A667E2B82}" srcOrd="2" destOrd="0" parTransId="{C33FF21F-80F6-4429-918F-C0CA6B32E3FD}" sibTransId="{0C56FF1E-F265-40D7-8AFA-8AD2FCCD9861}"/>
    <dgm:cxn modelId="{D9807788-C223-4058-9497-5A620AD3DC3A}" srcId="{A8A79C0E-E23F-45A6-B38A-929052BFA74C}" destId="{B456E813-A0AE-4D0B-89C0-33DAB361CCF2}" srcOrd="3" destOrd="0" parTransId="{74D2B61F-4CE8-47A9-9A7C-07B36E6F10C1}" sibTransId="{832BC51A-1F28-45A7-AB3A-931B286BCEBC}"/>
    <dgm:cxn modelId="{E299228F-E2E8-4797-8007-3485CD9CE122}" srcId="{A8A79C0E-E23F-45A6-B38A-929052BFA74C}" destId="{CC31DC7C-CA63-47AC-B825-A2818D43914F}" srcOrd="1" destOrd="0" parTransId="{2F0F2D1E-BAFB-43DD-9B12-9AE5DF0BBB75}" sibTransId="{904A5414-6151-421A-8351-B46C534C6D68}"/>
    <dgm:cxn modelId="{1A65AB06-2638-4ED3-9E45-A2818D0EA640}" type="presParOf" srcId="{06ED2E5B-CBC0-48F0-9F01-C96010839C4E}" destId="{6937D357-4F90-4366-B730-55EFF049D0DF}" srcOrd="0" destOrd="0" presId="urn:microsoft.com/office/officeart/2005/8/layout/default"/>
    <dgm:cxn modelId="{0C937676-835D-4E64-AE76-4988FEC51F2A}" type="presParOf" srcId="{06ED2E5B-CBC0-48F0-9F01-C96010839C4E}" destId="{0BE1DC44-585A-495B-B628-0CF511835A81}" srcOrd="1" destOrd="0" presId="urn:microsoft.com/office/officeart/2005/8/layout/default"/>
    <dgm:cxn modelId="{AACF6832-3DA9-4735-81D2-E0CBFD4E9EBC}" type="presParOf" srcId="{06ED2E5B-CBC0-48F0-9F01-C96010839C4E}" destId="{F3FDF6C0-5740-45A9-8768-610EF8D0D73B}" srcOrd="2" destOrd="0" presId="urn:microsoft.com/office/officeart/2005/8/layout/default"/>
    <dgm:cxn modelId="{435DA13B-B69C-4F49-A509-F322E74CF4B0}" type="presParOf" srcId="{06ED2E5B-CBC0-48F0-9F01-C96010839C4E}" destId="{E2CCD458-DB9B-4B28-B7B3-9DB4F7C2931D}" srcOrd="3" destOrd="0" presId="urn:microsoft.com/office/officeart/2005/8/layout/default"/>
    <dgm:cxn modelId="{7BC3018F-6995-4F06-9125-5371C6474040}" type="presParOf" srcId="{06ED2E5B-CBC0-48F0-9F01-C96010839C4E}" destId="{6A2B02CE-489A-4318-A0F1-711EAE336619}" srcOrd="4" destOrd="0" presId="urn:microsoft.com/office/officeart/2005/8/layout/default"/>
    <dgm:cxn modelId="{AC508EF3-9DDC-411D-B0C8-216034ABA8F2}" type="presParOf" srcId="{06ED2E5B-CBC0-48F0-9F01-C96010839C4E}" destId="{08E1ED09-EDF4-44CD-BAEF-A96940AA3933}" srcOrd="5" destOrd="0" presId="urn:microsoft.com/office/officeart/2005/8/layout/default"/>
    <dgm:cxn modelId="{7D48E91F-4360-45F0-B87B-898450AE6795}" type="presParOf" srcId="{06ED2E5B-CBC0-48F0-9F01-C96010839C4E}" destId="{D636B6D4-1565-42F2-8A69-457FB5D117C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D0A52D-02B4-4D34-B219-21668D8E327B}"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01D73CA-75EB-4B3A-9868-3690F8920199}">
      <dgm:prSet/>
      <dgm:spPr/>
      <dgm:t>
        <a:bodyPr/>
        <a:lstStyle/>
        <a:p>
          <a:pPr>
            <a:buFont typeface="Courier New" panose="02070309020205020404" pitchFamily="49" charset="0"/>
            <a:buChar char="o"/>
          </a:pPr>
          <a:r>
            <a:rPr lang="en-US" dirty="0"/>
            <a:t>Every member of the ITT working with the person served should have a copy of the person’s safety plan and be aware of their warning signs</a:t>
          </a:r>
        </a:p>
      </dgm:t>
    </dgm:pt>
    <dgm:pt modelId="{A6B4CBE3-4433-4A9E-AEB8-F5D050873D3B}" type="parTrans" cxnId="{7FB81E41-0C25-47F6-B35A-78CB6466CC31}">
      <dgm:prSet/>
      <dgm:spPr/>
      <dgm:t>
        <a:bodyPr/>
        <a:lstStyle/>
        <a:p>
          <a:endParaRPr lang="en-US"/>
        </a:p>
      </dgm:t>
    </dgm:pt>
    <dgm:pt modelId="{460ABCCC-9B96-4AC6-974B-DDCE61C04853}" type="sibTrans" cxnId="{7FB81E41-0C25-47F6-B35A-78CB6466CC31}">
      <dgm:prSet/>
      <dgm:spPr/>
      <dgm:t>
        <a:bodyPr/>
        <a:lstStyle/>
        <a:p>
          <a:endParaRPr lang="en-US"/>
        </a:p>
      </dgm:t>
    </dgm:pt>
    <dgm:pt modelId="{518B8638-6A5A-409E-821B-452E1449A205}">
      <dgm:prSet/>
      <dgm:spPr/>
      <dgm:t>
        <a:bodyPr/>
        <a:lstStyle/>
        <a:p>
          <a:pPr>
            <a:buFont typeface="Courier New" panose="02070309020205020404" pitchFamily="49" charset="0"/>
            <a:buChar char="o"/>
          </a:pPr>
          <a:r>
            <a:rPr lang="en-US" dirty="0"/>
            <a:t>Encourage persons served to review their plans as needed and when warning signs occur</a:t>
          </a:r>
        </a:p>
      </dgm:t>
    </dgm:pt>
    <dgm:pt modelId="{F30750A0-F780-42B9-8C11-A965FBC213DC}" type="parTrans" cxnId="{B2B77CC4-9171-457E-BC9A-EB6E3412186D}">
      <dgm:prSet/>
      <dgm:spPr/>
      <dgm:t>
        <a:bodyPr/>
        <a:lstStyle/>
        <a:p>
          <a:endParaRPr lang="en-US"/>
        </a:p>
      </dgm:t>
    </dgm:pt>
    <dgm:pt modelId="{018871ED-9A72-4E97-BA0B-E70A8492E3DA}" type="sibTrans" cxnId="{B2B77CC4-9171-457E-BC9A-EB6E3412186D}">
      <dgm:prSet/>
      <dgm:spPr/>
      <dgm:t>
        <a:bodyPr/>
        <a:lstStyle/>
        <a:p>
          <a:endParaRPr lang="en-US"/>
        </a:p>
      </dgm:t>
    </dgm:pt>
    <dgm:pt modelId="{88AD4130-937A-4BC2-BEB1-AD2873A5B04F}">
      <dgm:prSet/>
      <dgm:spPr/>
      <dgm:t>
        <a:bodyPr/>
        <a:lstStyle/>
        <a:p>
          <a:pPr>
            <a:buFont typeface="Courier New" panose="02070309020205020404" pitchFamily="49" charset="0"/>
            <a:buChar char="o"/>
          </a:pPr>
          <a:r>
            <a:rPr lang="en-US" dirty="0"/>
            <a:t>When a person served is doing well, this should be reinforced by the ITT in connection with the safety plan</a:t>
          </a:r>
        </a:p>
      </dgm:t>
    </dgm:pt>
    <dgm:pt modelId="{42722A9F-7C22-443D-9670-AA1494B4FE35}" type="parTrans" cxnId="{AE45D974-B785-4A26-9154-5AE0646F0DD9}">
      <dgm:prSet/>
      <dgm:spPr/>
      <dgm:t>
        <a:bodyPr/>
        <a:lstStyle/>
        <a:p>
          <a:endParaRPr lang="en-US"/>
        </a:p>
      </dgm:t>
    </dgm:pt>
    <dgm:pt modelId="{CBE21EEF-8F5B-4B82-A10B-594E642F4000}" type="sibTrans" cxnId="{AE45D974-B785-4A26-9154-5AE0646F0DD9}">
      <dgm:prSet/>
      <dgm:spPr/>
      <dgm:t>
        <a:bodyPr/>
        <a:lstStyle/>
        <a:p>
          <a:endParaRPr lang="en-US"/>
        </a:p>
      </dgm:t>
    </dgm:pt>
    <dgm:pt modelId="{95F0424D-71D4-4381-817D-0082072673D4}">
      <dgm:prSet/>
      <dgm:spPr/>
      <dgm:t>
        <a:bodyPr/>
        <a:lstStyle/>
        <a:p>
          <a:pPr>
            <a:buFont typeface="Courier New" panose="02070309020205020404" pitchFamily="49" charset="0"/>
            <a:buChar char="o"/>
          </a:pPr>
          <a:r>
            <a:rPr lang="en-US" dirty="0"/>
            <a:t>Coping skills listed on the safety plan should be known by the ITT to reinforce its practice regularly</a:t>
          </a:r>
        </a:p>
      </dgm:t>
    </dgm:pt>
    <dgm:pt modelId="{6EF9E484-12F5-4C60-BCEB-110947EDB5A6}" type="parTrans" cxnId="{4D3B0990-9277-4FC6-BC4D-2B9C4709D593}">
      <dgm:prSet/>
      <dgm:spPr/>
      <dgm:t>
        <a:bodyPr/>
        <a:lstStyle/>
        <a:p>
          <a:endParaRPr lang="en-US"/>
        </a:p>
      </dgm:t>
    </dgm:pt>
    <dgm:pt modelId="{C3E9611C-578A-4C41-8943-C159995B103F}" type="sibTrans" cxnId="{4D3B0990-9277-4FC6-BC4D-2B9C4709D593}">
      <dgm:prSet/>
      <dgm:spPr/>
      <dgm:t>
        <a:bodyPr/>
        <a:lstStyle/>
        <a:p>
          <a:endParaRPr lang="en-US"/>
        </a:p>
      </dgm:t>
    </dgm:pt>
    <dgm:pt modelId="{6AB41E2B-E60B-4461-B1D9-1C8CB86E694A}">
      <dgm:prSet/>
      <dgm:spPr/>
      <dgm:t>
        <a:bodyPr/>
        <a:lstStyle/>
        <a:p>
          <a:r>
            <a:rPr lang="en-US" dirty="0"/>
            <a:t>See yourselves as coaches! You are the ones cheering them on, helping them practice their safety planning, etc.</a:t>
          </a:r>
        </a:p>
      </dgm:t>
    </dgm:pt>
    <dgm:pt modelId="{D61762A3-3860-4EBF-92B0-4EF84EA2F251}" type="parTrans" cxnId="{85F9D103-AAD1-488F-B6F2-C0E2E8A69B8E}">
      <dgm:prSet/>
      <dgm:spPr/>
      <dgm:t>
        <a:bodyPr/>
        <a:lstStyle/>
        <a:p>
          <a:endParaRPr lang="en-US"/>
        </a:p>
      </dgm:t>
    </dgm:pt>
    <dgm:pt modelId="{5006711D-85AB-438A-B653-17C4F7BB808F}" type="sibTrans" cxnId="{85F9D103-AAD1-488F-B6F2-C0E2E8A69B8E}">
      <dgm:prSet/>
      <dgm:spPr/>
      <dgm:t>
        <a:bodyPr/>
        <a:lstStyle/>
        <a:p>
          <a:endParaRPr lang="en-US"/>
        </a:p>
      </dgm:t>
    </dgm:pt>
    <dgm:pt modelId="{0A1EF7CC-D979-40E7-B0CF-10C8285541E6}" type="pres">
      <dgm:prSet presAssocID="{F5D0A52D-02B4-4D34-B219-21668D8E327B}" presName="vert0" presStyleCnt="0">
        <dgm:presLayoutVars>
          <dgm:dir/>
          <dgm:animOne val="branch"/>
          <dgm:animLvl val="lvl"/>
        </dgm:presLayoutVars>
      </dgm:prSet>
      <dgm:spPr/>
    </dgm:pt>
    <dgm:pt modelId="{16DB10B2-303B-4D66-A27E-59A2BA6064CA}" type="pres">
      <dgm:prSet presAssocID="{801D73CA-75EB-4B3A-9868-3690F8920199}" presName="thickLine" presStyleLbl="alignNode1" presStyleIdx="0" presStyleCnt="5"/>
      <dgm:spPr/>
    </dgm:pt>
    <dgm:pt modelId="{9EC5632A-162F-4724-8E5D-BB04470A3741}" type="pres">
      <dgm:prSet presAssocID="{801D73CA-75EB-4B3A-9868-3690F8920199}" presName="horz1" presStyleCnt="0"/>
      <dgm:spPr/>
    </dgm:pt>
    <dgm:pt modelId="{3D5F56BE-49B5-4E96-A420-9610379085D5}" type="pres">
      <dgm:prSet presAssocID="{801D73CA-75EB-4B3A-9868-3690F8920199}" presName="tx1" presStyleLbl="revTx" presStyleIdx="0" presStyleCnt="5"/>
      <dgm:spPr/>
    </dgm:pt>
    <dgm:pt modelId="{9BA8212E-E616-4533-8403-E4A6662EEA2E}" type="pres">
      <dgm:prSet presAssocID="{801D73CA-75EB-4B3A-9868-3690F8920199}" presName="vert1" presStyleCnt="0"/>
      <dgm:spPr/>
    </dgm:pt>
    <dgm:pt modelId="{083E2D22-42DE-40C7-8A6D-6B093CC1F958}" type="pres">
      <dgm:prSet presAssocID="{518B8638-6A5A-409E-821B-452E1449A205}" presName="thickLine" presStyleLbl="alignNode1" presStyleIdx="1" presStyleCnt="5"/>
      <dgm:spPr/>
    </dgm:pt>
    <dgm:pt modelId="{0BF864A5-07CB-4627-A539-347D321DFBB6}" type="pres">
      <dgm:prSet presAssocID="{518B8638-6A5A-409E-821B-452E1449A205}" presName="horz1" presStyleCnt="0"/>
      <dgm:spPr/>
    </dgm:pt>
    <dgm:pt modelId="{2E702ABF-1655-460E-84D5-2493F2ED6459}" type="pres">
      <dgm:prSet presAssocID="{518B8638-6A5A-409E-821B-452E1449A205}" presName="tx1" presStyleLbl="revTx" presStyleIdx="1" presStyleCnt="5"/>
      <dgm:spPr/>
    </dgm:pt>
    <dgm:pt modelId="{6DE2555F-7A72-4414-B976-D62D9A11B3A7}" type="pres">
      <dgm:prSet presAssocID="{518B8638-6A5A-409E-821B-452E1449A205}" presName="vert1" presStyleCnt="0"/>
      <dgm:spPr/>
    </dgm:pt>
    <dgm:pt modelId="{B34740AA-D664-4A48-AC53-AC5D1C0CB671}" type="pres">
      <dgm:prSet presAssocID="{88AD4130-937A-4BC2-BEB1-AD2873A5B04F}" presName="thickLine" presStyleLbl="alignNode1" presStyleIdx="2" presStyleCnt="5"/>
      <dgm:spPr/>
    </dgm:pt>
    <dgm:pt modelId="{37CEC3DD-ADF8-4A03-BB65-122C96E70DAE}" type="pres">
      <dgm:prSet presAssocID="{88AD4130-937A-4BC2-BEB1-AD2873A5B04F}" presName="horz1" presStyleCnt="0"/>
      <dgm:spPr/>
    </dgm:pt>
    <dgm:pt modelId="{EFFF87DD-5134-4F58-943E-F3E20B7DD061}" type="pres">
      <dgm:prSet presAssocID="{88AD4130-937A-4BC2-BEB1-AD2873A5B04F}" presName="tx1" presStyleLbl="revTx" presStyleIdx="2" presStyleCnt="5"/>
      <dgm:spPr/>
    </dgm:pt>
    <dgm:pt modelId="{B12E39C7-CAA1-41BB-901B-87C8AC3EADC6}" type="pres">
      <dgm:prSet presAssocID="{88AD4130-937A-4BC2-BEB1-AD2873A5B04F}" presName="vert1" presStyleCnt="0"/>
      <dgm:spPr/>
    </dgm:pt>
    <dgm:pt modelId="{D0E73681-65AB-4FF3-9ED8-B4C79CA7AF4B}" type="pres">
      <dgm:prSet presAssocID="{95F0424D-71D4-4381-817D-0082072673D4}" presName="thickLine" presStyleLbl="alignNode1" presStyleIdx="3" presStyleCnt="5"/>
      <dgm:spPr/>
    </dgm:pt>
    <dgm:pt modelId="{080E968E-C452-43AB-95C3-3D224935F57B}" type="pres">
      <dgm:prSet presAssocID="{95F0424D-71D4-4381-817D-0082072673D4}" presName="horz1" presStyleCnt="0"/>
      <dgm:spPr/>
    </dgm:pt>
    <dgm:pt modelId="{EAF8E86F-F528-4440-9717-4C7089C4A6EA}" type="pres">
      <dgm:prSet presAssocID="{95F0424D-71D4-4381-817D-0082072673D4}" presName="tx1" presStyleLbl="revTx" presStyleIdx="3" presStyleCnt="5"/>
      <dgm:spPr/>
    </dgm:pt>
    <dgm:pt modelId="{E71FBF43-FC3E-4951-A1DA-064F052F8AAC}" type="pres">
      <dgm:prSet presAssocID="{95F0424D-71D4-4381-817D-0082072673D4}" presName="vert1" presStyleCnt="0"/>
      <dgm:spPr/>
    </dgm:pt>
    <dgm:pt modelId="{3A934A2B-3835-4A4E-9F07-5F17C55B4619}" type="pres">
      <dgm:prSet presAssocID="{6AB41E2B-E60B-4461-B1D9-1C8CB86E694A}" presName="thickLine" presStyleLbl="alignNode1" presStyleIdx="4" presStyleCnt="5"/>
      <dgm:spPr/>
    </dgm:pt>
    <dgm:pt modelId="{DD976725-060D-4416-A214-455796099863}" type="pres">
      <dgm:prSet presAssocID="{6AB41E2B-E60B-4461-B1D9-1C8CB86E694A}" presName="horz1" presStyleCnt="0"/>
      <dgm:spPr/>
    </dgm:pt>
    <dgm:pt modelId="{AA48FC20-6493-43C3-965F-96F4624C646C}" type="pres">
      <dgm:prSet presAssocID="{6AB41E2B-E60B-4461-B1D9-1C8CB86E694A}" presName="tx1" presStyleLbl="revTx" presStyleIdx="4" presStyleCnt="5"/>
      <dgm:spPr/>
    </dgm:pt>
    <dgm:pt modelId="{0E0F457A-3A7B-4ABE-9FA5-E924E298BFD6}" type="pres">
      <dgm:prSet presAssocID="{6AB41E2B-E60B-4461-B1D9-1C8CB86E694A}" presName="vert1" presStyleCnt="0"/>
      <dgm:spPr/>
    </dgm:pt>
  </dgm:ptLst>
  <dgm:cxnLst>
    <dgm:cxn modelId="{85F9D103-AAD1-488F-B6F2-C0E2E8A69B8E}" srcId="{F5D0A52D-02B4-4D34-B219-21668D8E327B}" destId="{6AB41E2B-E60B-4461-B1D9-1C8CB86E694A}" srcOrd="4" destOrd="0" parTransId="{D61762A3-3860-4EBF-92B0-4EF84EA2F251}" sibTransId="{5006711D-85AB-438A-B653-17C4F7BB808F}"/>
    <dgm:cxn modelId="{2CA99A11-21D8-4824-93DC-C21004EF816C}" type="presOf" srcId="{518B8638-6A5A-409E-821B-452E1449A205}" destId="{2E702ABF-1655-460E-84D5-2493F2ED6459}" srcOrd="0" destOrd="0" presId="urn:microsoft.com/office/officeart/2008/layout/LinedList"/>
    <dgm:cxn modelId="{7AC88F2F-70EB-40C1-BE08-49EB5C00EC34}" type="presOf" srcId="{801D73CA-75EB-4B3A-9868-3690F8920199}" destId="{3D5F56BE-49B5-4E96-A420-9610379085D5}" srcOrd="0" destOrd="0" presId="urn:microsoft.com/office/officeart/2008/layout/LinedList"/>
    <dgm:cxn modelId="{7FB81E41-0C25-47F6-B35A-78CB6466CC31}" srcId="{F5D0A52D-02B4-4D34-B219-21668D8E327B}" destId="{801D73CA-75EB-4B3A-9868-3690F8920199}" srcOrd="0" destOrd="0" parTransId="{A6B4CBE3-4433-4A9E-AEB8-F5D050873D3B}" sibTransId="{460ABCCC-9B96-4AC6-974B-DDCE61C04853}"/>
    <dgm:cxn modelId="{B96DE14E-5F79-4244-A688-B37F151FE991}" type="presOf" srcId="{6AB41E2B-E60B-4461-B1D9-1C8CB86E694A}" destId="{AA48FC20-6493-43C3-965F-96F4624C646C}" srcOrd="0" destOrd="0" presId="urn:microsoft.com/office/officeart/2008/layout/LinedList"/>
    <dgm:cxn modelId="{9654125B-8399-4278-B68F-0FD5AED3E89F}" type="presOf" srcId="{88AD4130-937A-4BC2-BEB1-AD2873A5B04F}" destId="{EFFF87DD-5134-4F58-943E-F3E20B7DD061}" srcOrd="0" destOrd="0" presId="urn:microsoft.com/office/officeart/2008/layout/LinedList"/>
    <dgm:cxn modelId="{AE45D974-B785-4A26-9154-5AE0646F0DD9}" srcId="{F5D0A52D-02B4-4D34-B219-21668D8E327B}" destId="{88AD4130-937A-4BC2-BEB1-AD2873A5B04F}" srcOrd="2" destOrd="0" parTransId="{42722A9F-7C22-443D-9670-AA1494B4FE35}" sibTransId="{CBE21EEF-8F5B-4B82-A10B-594E642F4000}"/>
    <dgm:cxn modelId="{D580428E-510C-46C2-9E13-517F784CDFC9}" type="presOf" srcId="{95F0424D-71D4-4381-817D-0082072673D4}" destId="{EAF8E86F-F528-4440-9717-4C7089C4A6EA}" srcOrd="0" destOrd="0" presId="urn:microsoft.com/office/officeart/2008/layout/LinedList"/>
    <dgm:cxn modelId="{4D3B0990-9277-4FC6-BC4D-2B9C4709D593}" srcId="{F5D0A52D-02B4-4D34-B219-21668D8E327B}" destId="{95F0424D-71D4-4381-817D-0082072673D4}" srcOrd="3" destOrd="0" parTransId="{6EF9E484-12F5-4C60-BCEB-110947EDB5A6}" sibTransId="{C3E9611C-578A-4C41-8943-C159995B103F}"/>
    <dgm:cxn modelId="{B2B77CC4-9171-457E-BC9A-EB6E3412186D}" srcId="{F5D0A52D-02B4-4D34-B219-21668D8E327B}" destId="{518B8638-6A5A-409E-821B-452E1449A205}" srcOrd="1" destOrd="0" parTransId="{F30750A0-F780-42B9-8C11-A965FBC213DC}" sibTransId="{018871ED-9A72-4E97-BA0B-E70A8492E3DA}"/>
    <dgm:cxn modelId="{6988D4D3-A700-4D7E-A0FA-0FF5CE50CA44}" type="presOf" srcId="{F5D0A52D-02B4-4D34-B219-21668D8E327B}" destId="{0A1EF7CC-D979-40E7-B0CF-10C8285541E6}" srcOrd="0" destOrd="0" presId="urn:microsoft.com/office/officeart/2008/layout/LinedList"/>
    <dgm:cxn modelId="{D9F66098-A226-4AAD-843E-16CEB005A00C}" type="presParOf" srcId="{0A1EF7CC-D979-40E7-B0CF-10C8285541E6}" destId="{16DB10B2-303B-4D66-A27E-59A2BA6064CA}" srcOrd="0" destOrd="0" presId="urn:microsoft.com/office/officeart/2008/layout/LinedList"/>
    <dgm:cxn modelId="{5F757A7E-70D8-4402-BAB7-46708558DA73}" type="presParOf" srcId="{0A1EF7CC-D979-40E7-B0CF-10C8285541E6}" destId="{9EC5632A-162F-4724-8E5D-BB04470A3741}" srcOrd="1" destOrd="0" presId="urn:microsoft.com/office/officeart/2008/layout/LinedList"/>
    <dgm:cxn modelId="{58817B44-CBD6-4038-A3E9-C907591FF0D7}" type="presParOf" srcId="{9EC5632A-162F-4724-8E5D-BB04470A3741}" destId="{3D5F56BE-49B5-4E96-A420-9610379085D5}" srcOrd="0" destOrd="0" presId="urn:microsoft.com/office/officeart/2008/layout/LinedList"/>
    <dgm:cxn modelId="{64786478-404C-4013-9529-BF9730F60A5D}" type="presParOf" srcId="{9EC5632A-162F-4724-8E5D-BB04470A3741}" destId="{9BA8212E-E616-4533-8403-E4A6662EEA2E}" srcOrd="1" destOrd="0" presId="urn:microsoft.com/office/officeart/2008/layout/LinedList"/>
    <dgm:cxn modelId="{9822269D-0968-4706-A821-D4E2E86D6705}" type="presParOf" srcId="{0A1EF7CC-D979-40E7-B0CF-10C8285541E6}" destId="{083E2D22-42DE-40C7-8A6D-6B093CC1F958}" srcOrd="2" destOrd="0" presId="urn:microsoft.com/office/officeart/2008/layout/LinedList"/>
    <dgm:cxn modelId="{10554F48-AF30-48C2-B486-D07C04AEE5CD}" type="presParOf" srcId="{0A1EF7CC-D979-40E7-B0CF-10C8285541E6}" destId="{0BF864A5-07CB-4627-A539-347D321DFBB6}" srcOrd="3" destOrd="0" presId="urn:microsoft.com/office/officeart/2008/layout/LinedList"/>
    <dgm:cxn modelId="{83EACC0B-D1CB-4D57-B385-85ADCE36AAD8}" type="presParOf" srcId="{0BF864A5-07CB-4627-A539-347D321DFBB6}" destId="{2E702ABF-1655-460E-84D5-2493F2ED6459}" srcOrd="0" destOrd="0" presId="urn:microsoft.com/office/officeart/2008/layout/LinedList"/>
    <dgm:cxn modelId="{0EB6DFF1-3349-4AD7-A017-1D6824342B5B}" type="presParOf" srcId="{0BF864A5-07CB-4627-A539-347D321DFBB6}" destId="{6DE2555F-7A72-4414-B976-D62D9A11B3A7}" srcOrd="1" destOrd="0" presId="urn:microsoft.com/office/officeart/2008/layout/LinedList"/>
    <dgm:cxn modelId="{5034EF42-DFFB-46A1-9608-99713A276D77}" type="presParOf" srcId="{0A1EF7CC-D979-40E7-B0CF-10C8285541E6}" destId="{B34740AA-D664-4A48-AC53-AC5D1C0CB671}" srcOrd="4" destOrd="0" presId="urn:microsoft.com/office/officeart/2008/layout/LinedList"/>
    <dgm:cxn modelId="{949F5789-E1B0-4787-ABE4-0952F5A8001E}" type="presParOf" srcId="{0A1EF7CC-D979-40E7-B0CF-10C8285541E6}" destId="{37CEC3DD-ADF8-4A03-BB65-122C96E70DAE}" srcOrd="5" destOrd="0" presId="urn:microsoft.com/office/officeart/2008/layout/LinedList"/>
    <dgm:cxn modelId="{FBC79AC9-28C0-48E1-8047-BD2DE2A72870}" type="presParOf" srcId="{37CEC3DD-ADF8-4A03-BB65-122C96E70DAE}" destId="{EFFF87DD-5134-4F58-943E-F3E20B7DD061}" srcOrd="0" destOrd="0" presId="urn:microsoft.com/office/officeart/2008/layout/LinedList"/>
    <dgm:cxn modelId="{33B20552-BEB6-4544-9DF0-910CAE34BA67}" type="presParOf" srcId="{37CEC3DD-ADF8-4A03-BB65-122C96E70DAE}" destId="{B12E39C7-CAA1-41BB-901B-87C8AC3EADC6}" srcOrd="1" destOrd="0" presId="urn:microsoft.com/office/officeart/2008/layout/LinedList"/>
    <dgm:cxn modelId="{D97933AD-FAFF-433D-8D2E-C01D47497977}" type="presParOf" srcId="{0A1EF7CC-D979-40E7-B0CF-10C8285541E6}" destId="{D0E73681-65AB-4FF3-9ED8-B4C79CA7AF4B}" srcOrd="6" destOrd="0" presId="urn:microsoft.com/office/officeart/2008/layout/LinedList"/>
    <dgm:cxn modelId="{0A151D05-A64D-475A-85EC-8B46D9C494F4}" type="presParOf" srcId="{0A1EF7CC-D979-40E7-B0CF-10C8285541E6}" destId="{080E968E-C452-43AB-95C3-3D224935F57B}" srcOrd="7" destOrd="0" presId="urn:microsoft.com/office/officeart/2008/layout/LinedList"/>
    <dgm:cxn modelId="{068C9DEA-23BB-40D6-8115-922A3ED67724}" type="presParOf" srcId="{080E968E-C452-43AB-95C3-3D224935F57B}" destId="{EAF8E86F-F528-4440-9717-4C7089C4A6EA}" srcOrd="0" destOrd="0" presId="urn:microsoft.com/office/officeart/2008/layout/LinedList"/>
    <dgm:cxn modelId="{76F8A249-8043-45C8-9142-C274E44058D6}" type="presParOf" srcId="{080E968E-C452-43AB-95C3-3D224935F57B}" destId="{E71FBF43-FC3E-4951-A1DA-064F052F8AAC}" srcOrd="1" destOrd="0" presId="urn:microsoft.com/office/officeart/2008/layout/LinedList"/>
    <dgm:cxn modelId="{C9972E41-8AB2-447F-9B6B-66C3FA0039DF}" type="presParOf" srcId="{0A1EF7CC-D979-40E7-B0CF-10C8285541E6}" destId="{3A934A2B-3835-4A4E-9F07-5F17C55B4619}" srcOrd="8" destOrd="0" presId="urn:microsoft.com/office/officeart/2008/layout/LinedList"/>
    <dgm:cxn modelId="{354822DD-F00E-42B6-B0BB-85AE00003281}" type="presParOf" srcId="{0A1EF7CC-D979-40E7-B0CF-10C8285541E6}" destId="{DD976725-060D-4416-A214-455796099863}" srcOrd="9" destOrd="0" presId="urn:microsoft.com/office/officeart/2008/layout/LinedList"/>
    <dgm:cxn modelId="{7AC733E1-5876-4DDD-89D9-93D8C4403757}" type="presParOf" srcId="{DD976725-060D-4416-A214-455796099863}" destId="{AA48FC20-6493-43C3-965F-96F4624C646C}" srcOrd="0" destOrd="0" presId="urn:microsoft.com/office/officeart/2008/layout/LinedList"/>
    <dgm:cxn modelId="{CB3CAFE2-7CDC-47BF-8FC6-D5FFD02A175C}" type="presParOf" srcId="{DD976725-060D-4416-A214-455796099863}" destId="{0E0F457A-3A7B-4ABE-9FA5-E924E298BFD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B9D116-849E-425F-9EBD-E686CD29C8EA}"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CD9512A-3782-4752-9C9F-E446507665B2}">
      <dgm:prSet phldrT="[Text]"/>
      <dgm:spPr/>
      <dgm:t>
        <a:bodyPr/>
        <a:lstStyle/>
        <a:p>
          <a:r>
            <a:rPr lang="en-US" b="1" dirty="0"/>
            <a:t>Warning Signs</a:t>
          </a:r>
        </a:p>
      </dgm:t>
    </dgm:pt>
    <dgm:pt modelId="{10999D48-A937-40AC-A907-1FB5B7BCB802}" type="parTrans" cxnId="{7CA0D86F-BD28-4BE9-888D-854D9FF4B965}">
      <dgm:prSet/>
      <dgm:spPr/>
      <dgm:t>
        <a:bodyPr/>
        <a:lstStyle/>
        <a:p>
          <a:endParaRPr lang="en-US"/>
        </a:p>
      </dgm:t>
    </dgm:pt>
    <dgm:pt modelId="{FCF1983C-E165-4C54-B74D-C124C5B3A777}" type="sibTrans" cxnId="{7CA0D86F-BD28-4BE9-888D-854D9FF4B965}">
      <dgm:prSet/>
      <dgm:spPr/>
      <dgm:t>
        <a:bodyPr/>
        <a:lstStyle/>
        <a:p>
          <a:endParaRPr lang="en-US"/>
        </a:p>
      </dgm:t>
    </dgm:pt>
    <dgm:pt modelId="{DDE0D5C4-487C-413C-A45A-29B447BDB797}">
      <dgm:prSet phldrT="[Text]"/>
      <dgm:spPr/>
      <dgm:t>
        <a:bodyPr/>
        <a:lstStyle/>
        <a:p>
          <a:r>
            <a:rPr lang="en-US" b="1">
              <a:solidFill>
                <a:schemeClr val="bg1"/>
              </a:solidFill>
            </a:rPr>
            <a:t>A safety plan is only useful if the individual can recognize their warning signs</a:t>
          </a:r>
          <a:endParaRPr lang="en-US" dirty="0"/>
        </a:p>
      </dgm:t>
    </dgm:pt>
    <dgm:pt modelId="{48A82363-87D8-435F-9E99-2DB66F2A68BF}" type="parTrans" cxnId="{F743902F-21B7-4BEA-A03E-C8C2D4FA4EF7}">
      <dgm:prSet/>
      <dgm:spPr/>
      <dgm:t>
        <a:bodyPr/>
        <a:lstStyle/>
        <a:p>
          <a:endParaRPr lang="en-US"/>
        </a:p>
      </dgm:t>
    </dgm:pt>
    <dgm:pt modelId="{7332E9ED-76EC-4B66-A14F-F2D2CAE10610}" type="sibTrans" cxnId="{F743902F-21B7-4BEA-A03E-C8C2D4FA4EF7}">
      <dgm:prSet/>
      <dgm:spPr/>
      <dgm:t>
        <a:bodyPr/>
        <a:lstStyle/>
        <a:p>
          <a:endParaRPr lang="en-US"/>
        </a:p>
      </dgm:t>
    </dgm:pt>
    <dgm:pt modelId="{7EFEEB8C-2A85-4108-BEC9-E82AF25945F8}">
      <dgm:prSet phldrT="[Text]"/>
      <dgm:spPr/>
      <dgm:t>
        <a:bodyPr/>
        <a:lstStyle/>
        <a:p>
          <a:r>
            <a:rPr lang="en-US" b="1">
              <a:solidFill>
                <a:srgbClr val="37ABA7"/>
              </a:solidFill>
            </a:rPr>
            <a:t>Include sensations, thoughts, images, mood, behaviors</a:t>
          </a:r>
          <a:endParaRPr lang="en-US" b="1" dirty="0">
            <a:solidFill>
              <a:srgbClr val="37ABA7"/>
            </a:solidFill>
          </a:endParaRPr>
        </a:p>
      </dgm:t>
    </dgm:pt>
    <dgm:pt modelId="{307F17B9-A052-47FF-B4E0-C58E043062AC}" type="parTrans" cxnId="{89729821-F0C0-4EFC-A22A-FA0227BD97CC}">
      <dgm:prSet/>
      <dgm:spPr/>
      <dgm:t>
        <a:bodyPr/>
        <a:lstStyle/>
        <a:p>
          <a:endParaRPr lang="en-US"/>
        </a:p>
      </dgm:t>
    </dgm:pt>
    <dgm:pt modelId="{D76050F0-0EC8-46B1-AA72-4C2B4A88FEEA}" type="sibTrans" cxnId="{89729821-F0C0-4EFC-A22A-FA0227BD97CC}">
      <dgm:prSet/>
      <dgm:spPr/>
      <dgm:t>
        <a:bodyPr/>
        <a:lstStyle/>
        <a:p>
          <a:endParaRPr lang="en-US"/>
        </a:p>
      </dgm:t>
    </dgm:pt>
    <dgm:pt modelId="{FE099AEB-285C-4A41-B9A4-305FD4D3C041}">
      <dgm:prSet phldrT="[Text]"/>
      <dgm:spPr/>
      <dgm:t>
        <a:bodyPr/>
        <a:lstStyle/>
        <a:p>
          <a:r>
            <a:rPr lang="en-US" b="1" dirty="0"/>
            <a:t>Coping Skills</a:t>
          </a:r>
        </a:p>
      </dgm:t>
    </dgm:pt>
    <dgm:pt modelId="{56797381-7D0C-4346-827A-019168CC093B}" type="parTrans" cxnId="{F8868B06-35DC-45CE-8355-1B2D079AC14C}">
      <dgm:prSet/>
      <dgm:spPr/>
      <dgm:t>
        <a:bodyPr/>
        <a:lstStyle/>
        <a:p>
          <a:endParaRPr lang="en-US"/>
        </a:p>
      </dgm:t>
    </dgm:pt>
    <dgm:pt modelId="{DB9CC345-BF59-4FF6-96BB-8D7CCFC34219}" type="sibTrans" cxnId="{F8868B06-35DC-45CE-8355-1B2D079AC14C}">
      <dgm:prSet/>
      <dgm:spPr/>
      <dgm:t>
        <a:bodyPr/>
        <a:lstStyle/>
        <a:p>
          <a:endParaRPr lang="en-US"/>
        </a:p>
      </dgm:t>
    </dgm:pt>
    <dgm:pt modelId="{EA5C822C-0889-4075-BD60-00B2548308DE}">
      <dgm:prSet phldrT="[Text]"/>
      <dgm:spPr/>
      <dgm:t>
        <a:bodyPr/>
        <a:lstStyle/>
        <a:p>
          <a:r>
            <a:rPr lang="en-US" b="1">
              <a:solidFill>
                <a:schemeClr val="bg1"/>
              </a:solidFill>
            </a:rPr>
            <a:t>Emphasize how use of “solo coping skills” increases self-efficacy, self-reliance, and a sense of power over suicidal urges</a:t>
          </a:r>
          <a:endParaRPr lang="en-US" dirty="0"/>
        </a:p>
      </dgm:t>
    </dgm:pt>
    <dgm:pt modelId="{8D0E8C68-D38D-4211-84E5-AAC72099CBF6}" type="parTrans" cxnId="{6503E67D-550B-4B52-A8FE-A2AD780C00B1}">
      <dgm:prSet/>
      <dgm:spPr/>
      <dgm:t>
        <a:bodyPr/>
        <a:lstStyle/>
        <a:p>
          <a:endParaRPr lang="en-US"/>
        </a:p>
      </dgm:t>
    </dgm:pt>
    <dgm:pt modelId="{956130D4-86E1-4D8A-9B4B-B6F55A3A5A5D}" type="sibTrans" cxnId="{6503E67D-550B-4B52-A8FE-A2AD780C00B1}">
      <dgm:prSet/>
      <dgm:spPr/>
      <dgm:t>
        <a:bodyPr/>
        <a:lstStyle/>
        <a:p>
          <a:endParaRPr lang="en-US"/>
        </a:p>
      </dgm:t>
    </dgm:pt>
    <dgm:pt modelId="{994797AA-F791-4BB4-BD32-9CAD67E8C6BB}">
      <dgm:prSet phldrT="[Text]"/>
      <dgm:spPr/>
      <dgm:t>
        <a:bodyPr/>
        <a:lstStyle/>
        <a:p>
          <a:r>
            <a:rPr lang="en-US" b="1" dirty="0">
              <a:solidFill>
                <a:srgbClr val="37ABA7"/>
              </a:solidFill>
            </a:rPr>
            <a:t>Keeping busy, positive thinking, doing something good for oneself</a:t>
          </a:r>
        </a:p>
      </dgm:t>
    </dgm:pt>
    <dgm:pt modelId="{93A3527D-64D8-4B5B-9398-24937087E09A}" type="parTrans" cxnId="{466B90CA-F341-43AF-A558-84685694D95A}">
      <dgm:prSet/>
      <dgm:spPr/>
      <dgm:t>
        <a:bodyPr/>
        <a:lstStyle/>
        <a:p>
          <a:endParaRPr lang="en-US"/>
        </a:p>
      </dgm:t>
    </dgm:pt>
    <dgm:pt modelId="{5A68F070-B6A8-4C2D-B583-21C8DACBBE7C}" type="sibTrans" cxnId="{466B90CA-F341-43AF-A558-84685694D95A}">
      <dgm:prSet/>
      <dgm:spPr/>
      <dgm:t>
        <a:bodyPr/>
        <a:lstStyle/>
        <a:p>
          <a:endParaRPr lang="en-US"/>
        </a:p>
      </dgm:t>
    </dgm:pt>
    <dgm:pt modelId="{CC91C9AE-D96A-481A-AE86-05D706BA8D07}">
      <dgm:prSet phldrT="[Text]"/>
      <dgm:spPr/>
      <dgm:t>
        <a:bodyPr/>
        <a:lstStyle/>
        <a:p>
          <a:r>
            <a:rPr lang="en-US" b="1" dirty="0"/>
            <a:t>Distractions</a:t>
          </a:r>
        </a:p>
      </dgm:t>
    </dgm:pt>
    <dgm:pt modelId="{B40523EB-9FF3-450B-AB40-70FF74F8B38A}" type="parTrans" cxnId="{5BB31B5D-4E78-4CD1-A4E7-45864D0D3CCA}">
      <dgm:prSet/>
      <dgm:spPr/>
      <dgm:t>
        <a:bodyPr/>
        <a:lstStyle/>
        <a:p>
          <a:endParaRPr lang="en-US"/>
        </a:p>
      </dgm:t>
    </dgm:pt>
    <dgm:pt modelId="{94781D67-CB32-4B3C-8061-C3E003F0C7CE}" type="sibTrans" cxnId="{5BB31B5D-4E78-4CD1-A4E7-45864D0D3CCA}">
      <dgm:prSet/>
      <dgm:spPr/>
      <dgm:t>
        <a:bodyPr/>
        <a:lstStyle/>
        <a:p>
          <a:endParaRPr lang="en-US"/>
        </a:p>
      </dgm:t>
    </dgm:pt>
    <dgm:pt modelId="{2E327C6A-2D54-4539-9F31-BE5A0CD549CF}">
      <dgm:prSet phldrT="[Text]"/>
      <dgm:spPr/>
      <dgm:t>
        <a:bodyPr/>
        <a:lstStyle/>
        <a:p>
          <a:r>
            <a:rPr lang="en-US" b="1" dirty="0"/>
            <a:t>The goal is distraction from suicidal thoughts and feelings</a:t>
          </a:r>
        </a:p>
      </dgm:t>
    </dgm:pt>
    <dgm:pt modelId="{74880D0C-67E5-41F7-8EF1-8848735587B6}" type="parTrans" cxnId="{03862F08-3C6D-4526-883E-0D6F4AAF4380}">
      <dgm:prSet/>
      <dgm:spPr/>
      <dgm:t>
        <a:bodyPr/>
        <a:lstStyle/>
        <a:p>
          <a:endParaRPr lang="en-US"/>
        </a:p>
      </dgm:t>
    </dgm:pt>
    <dgm:pt modelId="{C547412C-DC23-46F5-82D4-6FC9C6EA8C92}" type="sibTrans" cxnId="{03862F08-3C6D-4526-883E-0D6F4AAF4380}">
      <dgm:prSet/>
      <dgm:spPr/>
      <dgm:t>
        <a:bodyPr/>
        <a:lstStyle/>
        <a:p>
          <a:endParaRPr lang="en-US"/>
        </a:p>
      </dgm:t>
    </dgm:pt>
    <dgm:pt modelId="{95AB91F7-C616-469D-8E92-FFEA809708E0}">
      <dgm:prSet/>
      <dgm:spPr/>
      <dgm:t>
        <a:bodyPr/>
        <a:lstStyle/>
        <a:p>
          <a:r>
            <a:rPr lang="en-US" b="1">
              <a:solidFill>
                <a:srgbClr val="37ABA7"/>
              </a:solidFill>
            </a:rPr>
            <a:t>Safe places the individual can go to be around people</a:t>
          </a:r>
          <a:endParaRPr lang="en-US" b="1" dirty="0">
            <a:solidFill>
              <a:srgbClr val="37ABA7"/>
            </a:solidFill>
          </a:endParaRPr>
        </a:p>
      </dgm:t>
    </dgm:pt>
    <dgm:pt modelId="{F93D2C79-9B7C-4548-8360-4EF01811E9B5}" type="parTrans" cxnId="{BE03AB11-C914-4FAE-B6EF-FCE850065F21}">
      <dgm:prSet/>
      <dgm:spPr/>
      <dgm:t>
        <a:bodyPr/>
        <a:lstStyle/>
        <a:p>
          <a:endParaRPr lang="en-US"/>
        </a:p>
      </dgm:t>
    </dgm:pt>
    <dgm:pt modelId="{306C83E2-50CA-4903-BA8B-3CB3FD14448B}" type="sibTrans" cxnId="{BE03AB11-C914-4FAE-B6EF-FCE850065F21}">
      <dgm:prSet/>
      <dgm:spPr/>
      <dgm:t>
        <a:bodyPr/>
        <a:lstStyle/>
        <a:p>
          <a:endParaRPr lang="en-US"/>
        </a:p>
      </dgm:t>
    </dgm:pt>
    <dgm:pt modelId="{A8B52557-A90E-4BB3-900C-ADA26C172EEF}" type="pres">
      <dgm:prSet presAssocID="{91B9D116-849E-425F-9EBD-E686CD29C8EA}" presName="linearFlow" presStyleCnt="0">
        <dgm:presLayoutVars>
          <dgm:dir/>
          <dgm:animLvl val="lvl"/>
          <dgm:resizeHandles val="exact"/>
        </dgm:presLayoutVars>
      </dgm:prSet>
      <dgm:spPr/>
    </dgm:pt>
    <dgm:pt modelId="{10E5E23D-D9FA-44D9-A1D8-152E5A414C05}" type="pres">
      <dgm:prSet presAssocID="{BCD9512A-3782-4752-9C9F-E446507665B2}" presName="composite" presStyleCnt="0"/>
      <dgm:spPr/>
    </dgm:pt>
    <dgm:pt modelId="{9BD7E414-E5D3-4CC9-9415-5F37D4390AF8}" type="pres">
      <dgm:prSet presAssocID="{BCD9512A-3782-4752-9C9F-E446507665B2}" presName="parentText" presStyleLbl="alignNode1" presStyleIdx="0" presStyleCnt="3">
        <dgm:presLayoutVars>
          <dgm:chMax val="1"/>
          <dgm:bulletEnabled val="1"/>
        </dgm:presLayoutVars>
      </dgm:prSet>
      <dgm:spPr/>
    </dgm:pt>
    <dgm:pt modelId="{FC04A99F-96F6-46BC-ACCD-883D24A00D49}" type="pres">
      <dgm:prSet presAssocID="{BCD9512A-3782-4752-9C9F-E446507665B2}" presName="descendantText" presStyleLbl="alignAcc1" presStyleIdx="0" presStyleCnt="3">
        <dgm:presLayoutVars>
          <dgm:bulletEnabled val="1"/>
        </dgm:presLayoutVars>
      </dgm:prSet>
      <dgm:spPr/>
    </dgm:pt>
    <dgm:pt modelId="{2B532727-0E7B-46F6-8819-DA7A499DB1CB}" type="pres">
      <dgm:prSet presAssocID="{FCF1983C-E165-4C54-B74D-C124C5B3A777}" presName="sp" presStyleCnt="0"/>
      <dgm:spPr/>
    </dgm:pt>
    <dgm:pt modelId="{FEEC5A24-254B-4F5B-8DBC-9C655E028DA3}" type="pres">
      <dgm:prSet presAssocID="{FE099AEB-285C-4A41-B9A4-305FD4D3C041}" presName="composite" presStyleCnt="0"/>
      <dgm:spPr/>
    </dgm:pt>
    <dgm:pt modelId="{688DDAE1-D756-4549-A276-6E1AE20B1CF4}" type="pres">
      <dgm:prSet presAssocID="{FE099AEB-285C-4A41-B9A4-305FD4D3C041}" presName="parentText" presStyleLbl="alignNode1" presStyleIdx="1" presStyleCnt="3">
        <dgm:presLayoutVars>
          <dgm:chMax val="1"/>
          <dgm:bulletEnabled val="1"/>
        </dgm:presLayoutVars>
      </dgm:prSet>
      <dgm:spPr/>
    </dgm:pt>
    <dgm:pt modelId="{125ABD3F-D92A-4E1D-A08B-D0A9C3982A49}" type="pres">
      <dgm:prSet presAssocID="{FE099AEB-285C-4A41-B9A4-305FD4D3C041}" presName="descendantText" presStyleLbl="alignAcc1" presStyleIdx="1" presStyleCnt="3">
        <dgm:presLayoutVars>
          <dgm:bulletEnabled val="1"/>
        </dgm:presLayoutVars>
      </dgm:prSet>
      <dgm:spPr/>
    </dgm:pt>
    <dgm:pt modelId="{230A5012-A645-4C24-864B-A9A7568F287A}" type="pres">
      <dgm:prSet presAssocID="{DB9CC345-BF59-4FF6-96BB-8D7CCFC34219}" presName="sp" presStyleCnt="0"/>
      <dgm:spPr/>
    </dgm:pt>
    <dgm:pt modelId="{92236D93-FA04-4569-856D-EDD2B6DA13A6}" type="pres">
      <dgm:prSet presAssocID="{CC91C9AE-D96A-481A-AE86-05D706BA8D07}" presName="composite" presStyleCnt="0"/>
      <dgm:spPr/>
    </dgm:pt>
    <dgm:pt modelId="{EABBA38A-1A78-433F-A795-F3AEAB906215}" type="pres">
      <dgm:prSet presAssocID="{CC91C9AE-D96A-481A-AE86-05D706BA8D07}" presName="parentText" presStyleLbl="alignNode1" presStyleIdx="2" presStyleCnt="3">
        <dgm:presLayoutVars>
          <dgm:chMax val="1"/>
          <dgm:bulletEnabled val="1"/>
        </dgm:presLayoutVars>
      </dgm:prSet>
      <dgm:spPr/>
    </dgm:pt>
    <dgm:pt modelId="{CF01DA81-2DA1-4296-879E-F687E058EA4C}" type="pres">
      <dgm:prSet presAssocID="{CC91C9AE-D96A-481A-AE86-05D706BA8D07}" presName="descendantText" presStyleLbl="alignAcc1" presStyleIdx="2" presStyleCnt="3">
        <dgm:presLayoutVars>
          <dgm:bulletEnabled val="1"/>
        </dgm:presLayoutVars>
      </dgm:prSet>
      <dgm:spPr/>
    </dgm:pt>
  </dgm:ptLst>
  <dgm:cxnLst>
    <dgm:cxn modelId="{F8868B06-35DC-45CE-8355-1B2D079AC14C}" srcId="{91B9D116-849E-425F-9EBD-E686CD29C8EA}" destId="{FE099AEB-285C-4A41-B9A4-305FD4D3C041}" srcOrd="1" destOrd="0" parTransId="{56797381-7D0C-4346-827A-019168CC093B}" sibTransId="{DB9CC345-BF59-4FF6-96BB-8D7CCFC34219}"/>
    <dgm:cxn modelId="{03862F08-3C6D-4526-883E-0D6F4AAF4380}" srcId="{CC91C9AE-D96A-481A-AE86-05D706BA8D07}" destId="{2E327C6A-2D54-4539-9F31-BE5A0CD549CF}" srcOrd="0" destOrd="0" parTransId="{74880D0C-67E5-41F7-8EF1-8848735587B6}" sibTransId="{C547412C-DC23-46F5-82D4-6FC9C6EA8C92}"/>
    <dgm:cxn modelId="{BE03AB11-C914-4FAE-B6EF-FCE850065F21}" srcId="{CC91C9AE-D96A-481A-AE86-05D706BA8D07}" destId="{95AB91F7-C616-469D-8E92-FFEA809708E0}" srcOrd="1" destOrd="0" parTransId="{F93D2C79-9B7C-4548-8360-4EF01811E9B5}" sibTransId="{306C83E2-50CA-4903-BA8B-3CB3FD14448B}"/>
    <dgm:cxn modelId="{6676AF1E-D376-49E3-831B-6053C8696F4D}" type="presOf" srcId="{994797AA-F791-4BB4-BD32-9CAD67E8C6BB}" destId="{125ABD3F-D92A-4E1D-A08B-D0A9C3982A49}" srcOrd="0" destOrd="1" presId="urn:microsoft.com/office/officeart/2005/8/layout/chevron2"/>
    <dgm:cxn modelId="{89729821-F0C0-4EFC-A22A-FA0227BD97CC}" srcId="{BCD9512A-3782-4752-9C9F-E446507665B2}" destId="{7EFEEB8C-2A85-4108-BEC9-E82AF25945F8}" srcOrd="1" destOrd="0" parTransId="{307F17B9-A052-47FF-B4E0-C58E043062AC}" sibTransId="{D76050F0-0EC8-46B1-AA72-4C2B4A88FEEA}"/>
    <dgm:cxn modelId="{F743902F-21B7-4BEA-A03E-C8C2D4FA4EF7}" srcId="{BCD9512A-3782-4752-9C9F-E446507665B2}" destId="{DDE0D5C4-487C-413C-A45A-29B447BDB797}" srcOrd="0" destOrd="0" parTransId="{48A82363-87D8-435F-9E99-2DB66F2A68BF}" sibTransId="{7332E9ED-76EC-4B66-A14F-F2D2CAE10610}"/>
    <dgm:cxn modelId="{5BB31B5D-4E78-4CD1-A4E7-45864D0D3CCA}" srcId="{91B9D116-849E-425F-9EBD-E686CD29C8EA}" destId="{CC91C9AE-D96A-481A-AE86-05D706BA8D07}" srcOrd="2" destOrd="0" parTransId="{B40523EB-9FF3-450B-AB40-70FF74F8B38A}" sibTransId="{94781D67-CB32-4B3C-8061-C3E003F0C7CE}"/>
    <dgm:cxn modelId="{FF43516C-BAD9-4269-A7A6-A3B829B02413}" type="presOf" srcId="{2E327C6A-2D54-4539-9F31-BE5A0CD549CF}" destId="{CF01DA81-2DA1-4296-879E-F687E058EA4C}" srcOrd="0" destOrd="0" presId="urn:microsoft.com/office/officeart/2005/8/layout/chevron2"/>
    <dgm:cxn modelId="{1B3B5A6F-9C44-4B96-B237-85F32B1A8A47}" type="presOf" srcId="{7EFEEB8C-2A85-4108-BEC9-E82AF25945F8}" destId="{FC04A99F-96F6-46BC-ACCD-883D24A00D49}" srcOrd="0" destOrd="1" presId="urn:microsoft.com/office/officeart/2005/8/layout/chevron2"/>
    <dgm:cxn modelId="{7CA0D86F-BD28-4BE9-888D-854D9FF4B965}" srcId="{91B9D116-849E-425F-9EBD-E686CD29C8EA}" destId="{BCD9512A-3782-4752-9C9F-E446507665B2}" srcOrd="0" destOrd="0" parTransId="{10999D48-A937-40AC-A907-1FB5B7BCB802}" sibTransId="{FCF1983C-E165-4C54-B74D-C124C5B3A777}"/>
    <dgm:cxn modelId="{7D1CF36F-02F1-448C-8863-9F0895A02841}" type="presOf" srcId="{91B9D116-849E-425F-9EBD-E686CD29C8EA}" destId="{A8B52557-A90E-4BB3-900C-ADA26C172EEF}" srcOrd="0" destOrd="0" presId="urn:microsoft.com/office/officeart/2005/8/layout/chevron2"/>
    <dgm:cxn modelId="{6503E67D-550B-4B52-A8FE-A2AD780C00B1}" srcId="{FE099AEB-285C-4A41-B9A4-305FD4D3C041}" destId="{EA5C822C-0889-4075-BD60-00B2548308DE}" srcOrd="0" destOrd="0" parTransId="{8D0E8C68-D38D-4211-84E5-AAC72099CBF6}" sibTransId="{956130D4-86E1-4D8A-9B4B-B6F55A3A5A5D}"/>
    <dgm:cxn modelId="{CCA18682-E8FB-429F-8E6B-80DAF580B542}" type="presOf" srcId="{95AB91F7-C616-469D-8E92-FFEA809708E0}" destId="{CF01DA81-2DA1-4296-879E-F687E058EA4C}" srcOrd="0" destOrd="1" presId="urn:microsoft.com/office/officeart/2005/8/layout/chevron2"/>
    <dgm:cxn modelId="{6732CB9D-A01D-49BE-93C5-A46165273736}" type="presOf" srcId="{BCD9512A-3782-4752-9C9F-E446507665B2}" destId="{9BD7E414-E5D3-4CC9-9415-5F37D4390AF8}" srcOrd="0" destOrd="0" presId="urn:microsoft.com/office/officeart/2005/8/layout/chevron2"/>
    <dgm:cxn modelId="{619EECC3-64E1-4B4D-8A7B-2E61E6A3DB9B}" type="presOf" srcId="{CC91C9AE-D96A-481A-AE86-05D706BA8D07}" destId="{EABBA38A-1A78-433F-A795-F3AEAB906215}" srcOrd="0" destOrd="0" presId="urn:microsoft.com/office/officeart/2005/8/layout/chevron2"/>
    <dgm:cxn modelId="{466B90CA-F341-43AF-A558-84685694D95A}" srcId="{FE099AEB-285C-4A41-B9A4-305FD4D3C041}" destId="{994797AA-F791-4BB4-BD32-9CAD67E8C6BB}" srcOrd="1" destOrd="0" parTransId="{93A3527D-64D8-4B5B-9398-24937087E09A}" sibTransId="{5A68F070-B6A8-4C2D-B583-21C8DACBBE7C}"/>
    <dgm:cxn modelId="{EE59EDCA-2B33-4AF7-9030-9E303E323130}" type="presOf" srcId="{FE099AEB-285C-4A41-B9A4-305FD4D3C041}" destId="{688DDAE1-D756-4549-A276-6E1AE20B1CF4}" srcOrd="0" destOrd="0" presId="urn:microsoft.com/office/officeart/2005/8/layout/chevron2"/>
    <dgm:cxn modelId="{7F734BCC-BC59-4811-9467-9044F5FAD388}" type="presOf" srcId="{DDE0D5C4-487C-413C-A45A-29B447BDB797}" destId="{FC04A99F-96F6-46BC-ACCD-883D24A00D49}" srcOrd="0" destOrd="0" presId="urn:microsoft.com/office/officeart/2005/8/layout/chevron2"/>
    <dgm:cxn modelId="{46A110D3-F6EB-467D-89ED-0838EAABB502}" type="presOf" srcId="{EA5C822C-0889-4075-BD60-00B2548308DE}" destId="{125ABD3F-D92A-4E1D-A08B-D0A9C3982A49}" srcOrd="0" destOrd="0" presId="urn:microsoft.com/office/officeart/2005/8/layout/chevron2"/>
    <dgm:cxn modelId="{9CC25A92-78D4-4FAC-895A-5B8E1EA02114}" type="presParOf" srcId="{A8B52557-A90E-4BB3-900C-ADA26C172EEF}" destId="{10E5E23D-D9FA-44D9-A1D8-152E5A414C05}" srcOrd="0" destOrd="0" presId="urn:microsoft.com/office/officeart/2005/8/layout/chevron2"/>
    <dgm:cxn modelId="{37FF558A-16A2-4C6F-AFD3-00A0EDC1258F}" type="presParOf" srcId="{10E5E23D-D9FA-44D9-A1D8-152E5A414C05}" destId="{9BD7E414-E5D3-4CC9-9415-5F37D4390AF8}" srcOrd="0" destOrd="0" presId="urn:microsoft.com/office/officeart/2005/8/layout/chevron2"/>
    <dgm:cxn modelId="{4D881B7D-3E87-4E04-8E54-4DAEBFEEB2E8}" type="presParOf" srcId="{10E5E23D-D9FA-44D9-A1D8-152E5A414C05}" destId="{FC04A99F-96F6-46BC-ACCD-883D24A00D49}" srcOrd="1" destOrd="0" presId="urn:microsoft.com/office/officeart/2005/8/layout/chevron2"/>
    <dgm:cxn modelId="{754CDAB1-77C7-425E-9E90-8C09CB854F33}" type="presParOf" srcId="{A8B52557-A90E-4BB3-900C-ADA26C172EEF}" destId="{2B532727-0E7B-46F6-8819-DA7A499DB1CB}" srcOrd="1" destOrd="0" presId="urn:microsoft.com/office/officeart/2005/8/layout/chevron2"/>
    <dgm:cxn modelId="{60194164-91ED-43A2-8661-75AF2D0BF3FB}" type="presParOf" srcId="{A8B52557-A90E-4BB3-900C-ADA26C172EEF}" destId="{FEEC5A24-254B-4F5B-8DBC-9C655E028DA3}" srcOrd="2" destOrd="0" presId="urn:microsoft.com/office/officeart/2005/8/layout/chevron2"/>
    <dgm:cxn modelId="{8485D48A-44D7-4412-A8E4-F313650527E6}" type="presParOf" srcId="{FEEC5A24-254B-4F5B-8DBC-9C655E028DA3}" destId="{688DDAE1-D756-4549-A276-6E1AE20B1CF4}" srcOrd="0" destOrd="0" presId="urn:microsoft.com/office/officeart/2005/8/layout/chevron2"/>
    <dgm:cxn modelId="{4681A80A-02EA-4C59-B1CB-9F46794C3FAF}" type="presParOf" srcId="{FEEC5A24-254B-4F5B-8DBC-9C655E028DA3}" destId="{125ABD3F-D92A-4E1D-A08B-D0A9C3982A49}" srcOrd="1" destOrd="0" presId="urn:microsoft.com/office/officeart/2005/8/layout/chevron2"/>
    <dgm:cxn modelId="{92678769-AC6E-4D9B-AF6A-4FB853B00EC4}" type="presParOf" srcId="{A8B52557-A90E-4BB3-900C-ADA26C172EEF}" destId="{230A5012-A645-4C24-864B-A9A7568F287A}" srcOrd="3" destOrd="0" presId="urn:microsoft.com/office/officeart/2005/8/layout/chevron2"/>
    <dgm:cxn modelId="{5847C584-4A91-44E1-82B9-22A953B3F9F1}" type="presParOf" srcId="{A8B52557-A90E-4BB3-900C-ADA26C172EEF}" destId="{92236D93-FA04-4569-856D-EDD2B6DA13A6}" srcOrd="4" destOrd="0" presId="urn:microsoft.com/office/officeart/2005/8/layout/chevron2"/>
    <dgm:cxn modelId="{341A2167-FDDB-4273-81E7-EAA8063EE84B}" type="presParOf" srcId="{92236D93-FA04-4569-856D-EDD2B6DA13A6}" destId="{EABBA38A-1A78-433F-A795-F3AEAB906215}" srcOrd="0" destOrd="0" presId="urn:microsoft.com/office/officeart/2005/8/layout/chevron2"/>
    <dgm:cxn modelId="{C5058C3E-996C-4854-B58C-520FCEDEEDE6}" type="presParOf" srcId="{92236D93-FA04-4569-856D-EDD2B6DA13A6}" destId="{CF01DA81-2DA1-4296-879E-F687E058EA4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EB8931-3350-421A-84D1-B74F7CAD923D}"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2576DBD4-346F-4297-803C-1D9E26FDAC9C}">
      <dgm:prSet phldrT="[Text]"/>
      <dgm:spPr/>
      <dgm:t>
        <a:bodyPr/>
        <a:lstStyle/>
        <a:p>
          <a:r>
            <a:rPr lang="en-US" b="1" dirty="0"/>
            <a:t>Natural Supports</a:t>
          </a:r>
        </a:p>
      </dgm:t>
    </dgm:pt>
    <dgm:pt modelId="{3BA791F1-BFDA-400F-9FC6-AF920BA1BD7B}" type="parTrans" cxnId="{1B11674D-D409-41DB-B67B-4FD618977463}">
      <dgm:prSet/>
      <dgm:spPr/>
      <dgm:t>
        <a:bodyPr/>
        <a:lstStyle/>
        <a:p>
          <a:endParaRPr lang="en-US"/>
        </a:p>
      </dgm:t>
    </dgm:pt>
    <dgm:pt modelId="{38EE4B25-B1C2-4FB8-8D12-FDB15DC19083}" type="sibTrans" cxnId="{1B11674D-D409-41DB-B67B-4FD618977463}">
      <dgm:prSet/>
      <dgm:spPr/>
      <dgm:t>
        <a:bodyPr/>
        <a:lstStyle/>
        <a:p>
          <a:endParaRPr lang="en-US"/>
        </a:p>
      </dgm:t>
    </dgm:pt>
    <dgm:pt modelId="{14FE7A4A-9E96-426C-AD9B-A900532D10A0}">
      <dgm:prSet phldrT="[Text]"/>
      <dgm:spPr/>
      <dgm:t>
        <a:bodyPr/>
        <a:lstStyle/>
        <a:p>
          <a:r>
            <a:rPr lang="en-US" b="1" dirty="0"/>
            <a:t>Family and friends they will call for help</a:t>
          </a:r>
        </a:p>
      </dgm:t>
    </dgm:pt>
    <dgm:pt modelId="{DC03D353-ED34-4AC8-9036-0A73668567F3}" type="parTrans" cxnId="{AD509AB2-28F1-4184-BAA1-2F8D9ED2CE35}">
      <dgm:prSet/>
      <dgm:spPr/>
      <dgm:t>
        <a:bodyPr/>
        <a:lstStyle/>
        <a:p>
          <a:endParaRPr lang="en-US"/>
        </a:p>
      </dgm:t>
    </dgm:pt>
    <dgm:pt modelId="{B890B099-8558-45DC-82B1-511A163CD9F9}" type="sibTrans" cxnId="{AD509AB2-28F1-4184-BAA1-2F8D9ED2CE35}">
      <dgm:prSet/>
      <dgm:spPr/>
      <dgm:t>
        <a:bodyPr/>
        <a:lstStyle/>
        <a:p>
          <a:endParaRPr lang="en-US"/>
        </a:p>
      </dgm:t>
    </dgm:pt>
    <dgm:pt modelId="{3A42D0C0-0877-47FE-8D09-7A24F3EE2839}">
      <dgm:prSet phldrT="[Text]"/>
      <dgm:spPr/>
      <dgm:t>
        <a:bodyPr/>
        <a:lstStyle/>
        <a:p>
          <a:r>
            <a:rPr lang="en-US" b="1" dirty="0">
              <a:solidFill>
                <a:srgbClr val="37ABA7"/>
              </a:solidFill>
            </a:rPr>
            <a:t>Plan should include the person’s name and phone number</a:t>
          </a:r>
        </a:p>
      </dgm:t>
    </dgm:pt>
    <dgm:pt modelId="{66534856-2626-46B4-A97F-DACE01432C8D}" type="parTrans" cxnId="{814C6AC9-A830-4628-8E8E-4C975C74EFF6}">
      <dgm:prSet/>
      <dgm:spPr/>
      <dgm:t>
        <a:bodyPr/>
        <a:lstStyle/>
        <a:p>
          <a:endParaRPr lang="en-US"/>
        </a:p>
      </dgm:t>
    </dgm:pt>
    <dgm:pt modelId="{67F55C20-B6DF-4496-980F-B7499E255394}" type="sibTrans" cxnId="{814C6AC9-A830-4628-8E8E-4C975C74EFF6}">
      <dgm:prSet/>
      <dgm:spPr/>
      <dgm:t>
        <a:bodyPr/>
        <a:lstStyle/>
        <a:p>
          <a:endParaRPr lang="en-US"/>
        </a:p>
      </dgm:t>
    </dgm:pt>
    <dgm:pt modelId="{45D16FBC-F35F-4B11-B5F2-794F6E90621F}">
      <dgm:prSet phldrT="[Text]"/>
      <dgm:spPr/>
      <dgm:t>
        <a:bodyPr/>
        <a:lstStyle/>
        <a:p>
          <a:r>
            <a:rPr lang="en-US" b="1" dirty="0"/>
            <a:t>Professional Supports</a:t>
          </a:r>
        </a:p>
      </dgm:t>
    </dgm:pt>
    <dgm:pt modelId="{33DCB485-776A-419E-8D94-6AFD1E05A752}" type="parTrans" cxnId="{7E2DF7E5-8E63-4DBB-A8FD-4561C148BED1}">
      <dgm:prSet/>
      <dgm:spPr/>
      <dgm:t>
        <a:bodyPr/>
        <a:lstStyle/>
        <a:p>
          <a:endParaRPr lang="en-US"/>
        </a:p>
      </dgm:t>
    </dgm:pt>
    <dgm:pt modelId="{23AD7690-15E7-4FCA-AC77-F347E9023A18}" type="sibTrans" cxnId="{7E2DF7E5-8E63-4DBB-A8FD-4561C148BED1}">
      <dgm:prSet/>
      <dgm:spPr/>
      <dgm:t>
        <a:bodyPr/>
        <a:lstStyle/>
        <a:p>
          <a:endParaRPr lang="en-US"/>
        </a:p>
      </dgm:t>
    </dgm:pt>
    <dgm:pt modelId="{664F113A-A5AE-4DE3-98BB-58CC051E3C85}">
      <dgm:prSet phldrT="[Text]"/>
      <dgm:spPr/>
      <dgm:t>
        <a:bodyPr/>
        <a:lstStyle/>
        <a:p>
          <a:r>
            <a:rPr lang="en-US" b="1" dirty="0"/>
            <a:t>Name and contact information for mental health professionals</a:t>
          </a:r>
        </a:p>
      </dgm:t>
    </dgm:pt>
    <dgm:pt modelId="{D8473607-BFC8-4FDA-A126-00F986769956}" type="parTrans" cxnId="{71887827-F19E-417D-BEA8-A2EAD9EAA38E}">
      <dgm:prSet/>
      <dgm:spPr/>
      <dgm:t>
        <a:bodyPr/>
        <a:lstStyle/>
        <a:p>
          <a:endParaRPr lang="en-US"/>
        </a:p>
      </dgm:t>
    </dgm:pt>
    <dgm:pt modelId="{A798D967-ABF2-420F-A2B9-8C5EF7AEC72F}" type="sibTrans" cxnId="{71887827-F19E-417D-BEA8-A2EAD9EAA38E}">
      <dgm:prSet/>
      <dgm:spPr/>
      <dgm:t>
        <a:bodyPr/>
        <a:lstStyle/>
        <a:p>
          <a:endParaRPr lang="en-US"/>
        </a:p>
      </dgm:t>
    </dgm:pt>
    <dgm:pt modelId="{8EBE72E4-C127-4B6C-9B2D-63F4529082D9}">
      <dgm:prSet phldrT="[Text]"/>
      <dgm:spPr/>
      <dgm:t>
        <a:bodyPr/>
        <a:lstStyle/>
        <a:p>
          <a:r>
            <a:rPr lang="en-US" b="1" dirty="0">
              <a:solidFill>
                <a:srgbClr val="37ABA7"/>
              </a:solidFill>
            </a:rPr>
            <a:t>May include case manager, clinician, local ESP, suicide hotlines</a:t>
          </a:r>
        </a:p>
      </dgm:t>
    </dgm:pt>
    <dgm:pt modelId="{174B54DC-A4D7-4A77-92FF-65D274C6517A}" type="parTrans" cxnId="{35F3AF4F-F47D-4119-A0EC-8F77F04C4C24}">
      <dgm:prSet/>
      <dgm:spPr/>
      <dgm:t>
        <a:bodyPr/>
        <a:lstStyle/>
        <a:p>
          <a:endParaRPr lang="en-US"/>
        </a:p>
      </dgm:t>
    </dgm:pt>
    <dgm:pt modelId="{2830D6D7-E792-4C1A-A331-C62CC3D872C7}" type="sibTrans" cxnId="{35F3AF4F-F47D-4119-A0EC-8F77F04C4C24}">
      <dgm:prSet/>
      <dgm:spPr/>
      <dgm:t>
        <a:bodyPr/>
        <a:lstStyle/>
        <a:p>
          <a:endParaRPr lang="en-US"/>
        </a:p>
      </dgm:t>
    </dgm:pt>
    <dgm:pt modelId="{59447436-E894-4B22-A888-3CD010E564D1}">
      <dgm:prSet phldrT="[Text]"/>
      <dgm:spPr/>
      <dgm:t>
        <a:bodyPr/>
        <a:lstStyle/>
        <a:p>
          <a:r>
            <a:rPr lang="en-US" b="1" dirty="0"/>
            <a:t>Safer Environment</a:t>
          </a:r>
        </a:p>
      </dgm:t>
    </dgm:pt>
    <dgm:pt modelId="{D6B0A6A9-BD0F-44B9-AA7C-6F9E72556A37}" type="parTrans" cxnId="{671F8250-E1EF-48AD-BB54-290FFB2779FC}">
      <dgm:prSet/>
      <dgm:spPr/>
      <dgm:t>
        <a:bodyPr/>
        <a:lstStyle/>
        <a:p>
          <a:endParaRPr lang="en-US"/>
        </a:p>
      </dgm:t>
    </dgm:pt>
    <dgm:pt modelId="{6F4A77E1-3CE9-4DED-8520-F349E81E0D12}" type="sibTrans" cxnId="{671F8250-E1EF-48AD-BB54-290FFB2779FC}">
      <dgm:prSet/>
      <dgm:spPr/>
      <dgm:t>
        <a:bodyPr/>
        <a:lstStyle/>
        <a:p>
          <a:endParaRPr lang="en-US"/>
        </a:p>
      </dgm:t>
    </dgm:pt>
    <dgm:pt modelId="{EDC5372F-E1C1-4105-848D-7BE328956D45}">
      <dgm:prSet phldrT="[Text]"/>
      <dgm:spPr/>
      <dgm:t>
        <a:bodyPr/>
        <a:lstStyle/>
        <a:p>
          <a:r>
            <a:rPr lang="en-US" b="1" dirty="0"/>
            <a:t>What needs to be removed? (lethal means; substances)</a:t>
          </a:r>
        </a:p>
      </dgm:t>
    </dgm:pt>
    <dgm:pt modelId="{6B0E5871-0616-4C53-BFD9-3A625B3E8CDC}" type="parTrans" cxnId="{893E43D0-5B54-4689-B500-0900CA488AB3}">
      <dgm:prSet/>
      <dgm:spPr/>
      <dgm:t>
        <a:bodyPr/>
        <a:lstStyle/>
        <a:p>
          <a:endParaRPr lang="en-US"/>
        </a:p>
      </dgm:t>
    </dgm:pt>
    <dgm:pt modelId="{A05E9F7B-3C4F-4F35-B6E8-5ACB551D195B}" type="sibTrans" cxnId="{893E43D0-5B54-4689-B500-0900CA488AB3}">
      <dgm:prSet/>
      <dgm:spPr/>
      <dgm:t>
        <a:bodyPr/>
        <a:lstStyle/>
        <a:p>
          <a:endParaRPr lang="en-US"/>
        </a:p>
      </dgm:t>
    </dgm:pt>
    <dgm:pt modelId="{1E40D02A-0F8F-4ECA-828A-3129934529F1}">
      <dgm:prSet phldrT="[Text]"/>
      <dgm:spPr/>
      <dgm:t>
        <a:bodyPr/>
        <a:lstStyle/>
        <a:p>
          <a:r>
            <a:rPr lang="en-US" b="1" dirty="0">
              <a:solidFill>
                <a:srgbClr val="37ABA7"/>
              </a:solidFill>
            </a:rPr>
            <a:t>What needs to be added? (lock box; reminders of reasons for living)</a:t>
          </a:r>
        </a:p>
      </dgm:t>
    </dgm:pt>
    <dgm:pt modelId="{A6071037-AA7E-484C-9424-76B62CE67DB7}" type="parTrans" cxnId="{262FA328-F696-4C1F-BE9A-9AF5A4CE1DAA}">
      <dgm:prSet/>
      <dgm:spPr/>
      <dgm:t>
        <a:bodyPr/>
        <a:lstStyle/>
        <a:p>
          <a:endParaRPr lang="en-US"/>
        </a:p>
      </dgm:t>
    </dgm:pt>
    <dgm:pt modelId="{5432B209-7F2A-47FD-B40B-3D65528B6C05}" type="sibTrans" cxnId="{262FA328-F696-4C1F-BE9A-9AF5A4CE1DAA}">
      <dgm:prSet/>
      <dgm:spPr/>
      <dgm:t>
        <a:bodyPr/>
        <a:lstStyle/>
        <a:p>
          <a:endParaRPr lang="en-US"/>
        </a:p>
      </dgm:t>
    </dgm:pt>
    <dgm:pt modelId="{2FEF7F3C-DA8E-480B-B559-DDB2B5C475FF}" type="pres">
      <dgm:prSet presAssocID="{B3EB8931-3350-421A-84D1-B74F7CAD923D}" presName="linearFlow" presStyleCnt="0">
        <dgm:presLayoutVars>
          <dgm:dir/>
          <dgm:animLvl val="lvl"/>
          <dgm:resizeHandles val="exact"/>
        </dgm:presLayoutVars>
      </dgm:prSet>
      <dgm:spPr/>
    </dgm:pt>
    <dgm:pt modelId="{F9016F7E-8789-401E-9A78-8C311BB43C33}" type="pres">
      <dgm:prSet presAssocID="{2576DBD4-346F-4297-803C-1D9E26FDAC9C}" presName="composite" presStyleCnt="0"/>
      <dgm:spPr/>
    </dgm:pt>
    <dgm:pt modelId="{CDC435C1-F790-4E03-BE1B-1D6BB296EE36}" type="pres">
      <dgm:prSet presAssocID="{2576DBD4-346F-4297-803C-1D9E26FDAC9C}" presName="parentText" presStyleLbl="alignNode1" presStyleIdx="0" presStyleCnt="3">
        <dgm:presLayoutVars>
          <dgm:chMax val="1"/>
          <dgm:bulletEnabled val="1"/>
        </dgm:presLayoutVars>
      </dgm:prSet>
      <dgm:spPr/>
    </dgm:pt>
    <dgm:pt modelId="{37F72F83-7572-4C5E-B73C-01EA270D8ED9}" type="pres">
      <dgm:prSet presAssocID="{2576DBD4-346F-4297-803C-1D9E26FDAC9C}" presName="descendantText" presStyleLbl="alignAcc1" presStyleIdx="0" presStyleCnt="3">
        <dgm:presLayoutVars>
          <dgm:bulletEnabled val="1"/>
        </dgm:presLayoutVars>
      </dgm:prSet>
      <dgm:spPr/>
    </dgm:pt>
    <dgm:pt modelId="{FAA64C4F-37A9-4604-A310-AD6258C5AA3F}" type="pres">
      <dgm:prSet presAssocID="{38EE4B25-B1C2-4FB8-8D12-FDB15DC19083}" presName="sp" presStyleCnt="0"/>
      <dgm:spPr/>
    </dgm:pt>
    <dgm:pt modelId="{CC6C2A43-E1D9-4892-9348-6BA7CE39381F}" type="pres">
      <dgm:prSet presAssocID="{45D16FBC-F35F-4B11-B5F2-794F6E90621F}" presName="composite" presStyleCnt="0"/>
      <dgm:spPr/>
    </dgm:pt>
    <dgm:pt modelId="{5F5248AE-DA6F-4111-9238-3FA30E276816}" type="pres">
      <dgm:prSet presAssocID="{45D16FBC-F35F-4B11-B5F2-794F6E90621F}" presName="parentText" presStyleLbl="alignNode1" presStyleIdx="1" presStyleCnt="3">
        <dgm:presLayoutVars>
          <dgm:chMax val="1"/>
          <dgm:bulletEnabled val="1"/>
        </dgm:presLayoutVars>
      </dgm:prSet>
      <dgm:spPr/>
    </dgm:pt>
    <dgm:pt modelId="{895D945D-0EFC-4A57-B7C6-9EE843A56956}" type="pres">
      <dgm:prSet presAssocID="{45D16FBC-F35F-4B11-B5F2-794F6E90621F}" presName="descendantText" presStyleLbl="alignAcc1" presStyleIdx="1" presStyleCnt="3">
        <dgm:presLayoutVars>
          <dgm:bulletEnabled val="1"/>
        </dgm:presLayoutVars>
      </dgm:prSet>
      <dgm:spPr/>
    </dgm:pt>
    <dgm:pt modelId="{7512A3C2-DF43-4797-AD5B-EFCFC7203373}" type="pres">
      <dgm:prSet presAssocID="{23AD7690-15E7-4FCA-AC77-F347E9023A18}" presName="sp" presStyleCnt="0"/>
      <dgm:spPr/>
    </dgm:pt>
    <dgm:pt modelId="{5F4FB78F-91D4-4624-9F94-EBACC52432B1}" type="pres">
      <dgm:prSet presAssocID="{59447436-E894-4B22-A888-3CD010E564D1}" presName="composite" presStyleCnt="0"/>
      <dgm:spPr/>
    </dgm:pt>
    <dgm:pt modelId="{B0680D3E-5235-402C-8B68-05CB5344D382}" type="pres">
      <dgm:prSet presAssocID="{59447436-E894-4B22-A888-3CD010E564D1}" presName="parentText" presStyleLbl="alignNode1" presStyleIdx="2" presStyleCnt="3">
        <dgm:presLayoutVars>
          <dgm:chMax val="1"/>
          <dgm:bulletEnabled val="1"/>
        </dgm:presLayoutVars>
      </dgm:prSet>
      <dgm:spPr/>
    </dgm:pt>
    <dgm:pt modelId="{B71941FD-33FD-45FE-8898-072CD9610865}" type="pres">
      <dgm:prSet presAssocID="{59447436-E894-4B22-A888-3CD010E564D1}" presName="descendantText" presStyleLbl="alignAcc1" presStyleIdx="2" presStyleCnt="3">
        <dgm:presLayoutVars>
          <dgm:bulletEnabled val="1"/>
        </dgm:presLayoutVars>
      </dgm:prSet>
      <dgm:spPr/>
    </dgm:pt>
  </dgm:ptLst>
  <dgm:cxnLst>
    <dgm:cxn modelId="{71887827-F19E-417D-BEA8-A2EAD9EAA38E}" srcId="{45D16FBC-F35F-4B11-B5F2-794F6E90621F}" destId="{664F113A-A5AE-4DE3-98BB-58CC051E3C85}" srcOrd="0" destOrd="0" parTransId="{D8473607-BFC8-4FDA-A126-00F986769956}" sibTransId="{A798D967-ABF2-420F-A2B9-8C5EF7AEC72F}"/>
    <dgm:cxn modelId="{262FA328-F696-4C1F-BE9A-9AF5A4CE1DAA}" srcId="{59447436-E894-4B22-A888-3CD010E564D1}" destId="{1E40D02A-0F8F-4ECA-828A-3129934529F1}" srcOrd="1" destOrd="0" parTransId="{A6071037-AA7E-484C-9424-76B62CE67DB7}" sibTransId="{5432B209-7F2A-47FD-B40B-3D65528B6C05}"/>
    <dgm:cxn modelId="{8500F62E-F8B9-4D34-85A6-8AF9FD820BA9}" type="presOf" srcId="{EDC5372F-E1C1-4105-848D-7BE328956D45}" destId="{B71941FD-33FD-45FE-8898-072CD9610865}" srcOrd="0" destOrd="0" presId="urn:microsoft.com/office/officeart/2005/8/layout/chevron2"/>
    <dgm:cxn modelId="{1600BC3A-6865-4342-AE29-F55E534F0CA1}" type="presOf" srcId="{14FE7A4A-9E96-426C-AD9B-A900532D10A0}" destId="{37F72F83-7572-4C5E-B73C-01EA270D8ED9}" srcOrd="0" destOrd="0" presId="urn:microsoft.com/office/officeart/2005/8/layout/chevron2"/>
    <dgm:cxn modelId="{3642A947-2D7D-438E-AED3-D16E6A96B67C}" type="presOf" srcId="{59447436-E894-4B22-A888-3CD010E564D1}" destId="{B0680D3E-5235-402C-8B68-05CB5344D382}" srcOrd="0" destOrd="0" presId="urn:microsoft.com/office/officeart/2005/8/layout/chevron2"/>
    <dgm:cxn modelId="{1B11674D-D409-41DB-B67B-4FD618977463}" srcId="{B3EB8931-3350-421A-84D1-B74F7CAD923D}" destId="{2576DBD4-346F-4297-803C-1D9E26FDAC9C}" srcOrd="0" destOrd="0" parTransId="{3BA791F1-BFDA-400F-9FC6-AF920BA1BD7B}" sibTransId="{38EE4B25-B1C2-4FB8-8D12-FDB15DC19083}"/>
    <dgm:cxn modelId="{35F3AF4F-F47D-4119-A0EC-8F77F04C4C24}" srcId="{45D16FBC-F35F-4B11-B5F2-794F6E90621F}" destId="{8EBE72E4-C127-4B6C-9B2D-63F4529082D9}" srcOrd="1" destOrd="0" parTransId="{174B54DC-A4D7-4A77-92FF-65D274C6517A}" sibTransId="{2830D6D7-E792-4C1A-A331-C62CC3D872C7}"/>
    <dgm:cxn modelId="{671F8250-E1EF-48AD-BB54-290FFB2779FC}" srcId="{B3EB8931-3350-421A-84D1-B74F7CAD923D}" destId="{59447436-E894-4B22-A888-3CD010E564D1}" srcOrd="2" destOrd="0" parTransId="{D6B0A6A9-BD0F-44B9-AA7C-6F9E72556A37}" sibTransId="{6F4A77E1-3CE9-4DED-8520-F349E81E0D12}"/>
    <dgm:cxn modelId="{7DF16B71-C901-41B5-B73C-1A312611CCFD}" type="presOf" srcId="{45D16FBC-F35F-4B11-B5F2-794F6E90621F}" destId="{5F5248AE-DA6F-4111-9238-3FA30E276816}" srcOrd="0" destOrd="0" presId="urn:microsoft.com/office/officeart/2005/8/layout/chevron2"/>
    <dgm:cxn modelId="{7526E971-C88D-4AF2-95F1-37BD3E79AAE3}" type="presOf" srcId="{8EBE72E4-C127-4B6C-9B2D-63F4529082D9}" destId="{895D945D-0EFC-4A57-B7C6-9EE843A56956}" srcOrd="0" destOrd="1" presId="urn:microsoft.com/office/officeart/2005/8/layout/chevron2"/>
    <dgm:cxn modelId="{B2966E8A-A46E-44C0-8649-ADDAB706936D}" type="presOf" srcId="{664F113A-A5AE-4DE3-98BB-58CC051E3C85}" destId="{895D945D-0EFC-4A57-B7C6-9EE843A56956}" srcOrd="0" destOrd="0" presId="urn:microsoft.com/office/officeart/2005/8/layout/chevron2"/>
    <dgm:cxn modelId="{044F18A6-B996-45C1-95BF-2FE0BC61673C}" type="presOf" srcId="{3A42D0C0-0877-47FE-8D09-7A24F3EE2839}" destId="{37F72F83-7572-4C5E-B73C-01EA270D8ED9}" srcOrd="0" destOrd="1" presId="urn:microsoft.com/office/officeart/2005/8/layout/chevron2"/>
    <dgm:cxn modelId="{DA3C69B0-2B08-4065-8A8F-BC429E84CBFB}" type="presOf" srcId="{1E40D02A-0F8F-4ECA-828A-3129934529F1}" destId="{B71941FD-33FD-45FE-8898-072CD9610865}" srcOrd="0" destOrd="1" presId="urn:microsoft.com/office/officeart/2005/8/layout/chevron2"/>
    <dgm:cxn modelId="{AD509AB2-28F1-4184-BAA1-2F8D9ED2CE35}" srcId="{2576DBD4-346F-4297-803C-1D9E26FDAC9C}" destId="{14FE7A4A-9E96-426C-AD9B-A900532D10A0}" srcOrd="0" destOrd="0" parTransId="{DC03D353-ED34-4AC8-9036-0A73668567F3}" sibTransId="{B890B099-8558-45DC-82B1-511A163CD9F9}"/>
    <dgm:cxn modelId="{6C1282BF-EE33-4964-BCB2-B8D42BD50B00}" type="presOf" srcId="{2576DBD4-346F-4297-803C-1D9E26FDAC9C}" destId="{CDC435C1-F790-4E03-BE1B-1D6BB296EE36}" srcOrd="0" destOrd="0" presId="urn:microsoft.com/office/officeart/2005/8/layout/chevron2"/>
    <dgm:cxn modelId="{4187F6C5-0443-4C7B-AC0A-1FF158ECE3B6}" type="presOf" srcId="{B3EB8931-3350-421A-84D1-B74F7CAD923D}" destId="{2FEF7F3C-DA8E-480B-B559-DDB2B5C475FF}" srcOrd="0" destOrd="0" presId="urn:microsoft.com/office/officeart/2005/8/layout/chevron2"/>
    <dgm:cxn modelId="{814C6AC9-A830-4628-8E8E-4C975C74EFF6}" srcId="{2576DBD4-346F-4297-803C-1D9E26FDAC9C}" destId="{3A42D0C0-0877-47FE-8D09-7A24F3EE2839}" srcOrd="1" destOrd="0" parTransId="{66534856-2626-46B4-A97F-DACE01432C8D}" sibTransId="{67F55C20-B6DF-4496-980F-B7499E255394}"/>
    <dgm:cxn modelId="{893E43D0-5B54-4689-B500-0900CA488AB3}" srcId="{59447436-E894-4B22-A888-3CD010E564D1}" destId="{EDC5372F-E1C1-4105-848D-7BE328956D45}" srcOrd="0" destOrd="0" parTransId="{6B0E5871-0616-4C53-BFD9-3A625B3E8CDC}" sibTransId="{A05E9F7B-3C4F-4F35-B6E8-5ACB551D195B}"/>
    <dgm:cxn modelId="{7E2DF7E5-8E63-4DBB-A8FD-4561C148BED1}" srcId="{B3EB8931-3350-421A-84D1-B74F7CAD923D}" destId="{45D16FBC-F35F-4B11-B5F2-794F6E90621F}" srcOrd="1" destOrd="0" parTransId="{33DCB485-776A-419E-8D94-6AFD1E05A752}" sibTransId="{23AD7690-15E7-4FCA-AC77-F347E9023A18}"/>
    <dgm:cxn modelId="{ED11C932-3CF0-41AC-B52C-039E43771E8D}" type="presParOf" srcId="{2FEF7F3C-DA8E-480B-B559-DDB2B5C475FF}" destId="{F9016F7E-8789-401E-9A78-8C311BB43C33}" srcOrd="0" destOrd="0" presId="urn:microsoft.com/office/officeart/2005/8/layout/chevron2"/>
    <dgm:cxn modelId="{760C67A9-51A5-40B5-86FD-217952E55032}" type="presParOf" srcId="{F9016F7E-8789-401E-9A78-8C311BB43C33}" destId="{CDC435C1-F790-4E03-BE1B-1D6BB296EE36}" srcOrd="0" destOrd="0" presId="urn:microsoft.com/office/officeart/2005/8/layout/chevron2"/>
    <dgm:cxn modelId="{C7F2F923-CB05-4F08-A448-24D805B0FC42}" type="presParOf" srcId="{F9016F7E-8789-401E-9A78-8C311BB43C33}" destId="{37F72F83-7572-4C5E-B73C-01EA270D8ED9}" srcOrd="1" destOrd="0" presId="urn:microsoft.com/office/officeart/2005/8/layout/chevron2"/>
    <dgm:cxn modelId="{1BFCCD45-AE75-4C7F-B536-2994FF2AE492}" type="presParOf" srcId="{2FEF7F3C-DA8E-480B-B559-DDB2B5C475FF}" destId="{FAA64C4F-37A9-4604-A310-AD6258C5AA3F}" srcOrd="1" destOrd="0" presId="urn:microsoft.com/office/officeart/2005/8/layout/chevron2"/>
    <dgm:cxn modelId="{DCD7975B-1C4F-4E29-9FDB-FCFD9BF28353}" type="presParOf" srcId="{2FEF7F3C-DA8E-480B-B559-DDB2B5C475FF}" destId="{CC6C2A43-E1D9-4892-9348-6BA7CE39381F}" srcOrd="2" destOrd="0" presId="urn:microsoft.com/office/officeart/2005/8/layout/chevron2"/>
    <dgm:cxn modelId="{292D43BB-A686-49CB-9CB0-AA55A55A951B}" type="presParOf" srcId="{CC6C2A43-E1D9-4892-9348-6BA7CE39381F}" destId="{5F5248AE-DA6F-4111-9238-3FA30E276816}" srcOrd="0" destOrd="0" presId="urn:microsoft.com/office/officeart/2005/8/layout/chevron2"/>
    <dgm:cxn modelId="{FDFC4999-1D1C-4DE0-A757-B63C2E5C919F}" type="presParOf" srcId="{CC6C2A43-E1D9-4892-9348-6BA7CE39381F}" destId="{895D945D-0EFC-4A57-B7C6-9EE843A56956}" srcOrd="1" destOrd="0" presId="urn:microsoft.com/office/officeart/2005/8/layout/chevron2"/>
    <dgm:cxn modelId="{60F33B4F-853F-4FCE-BD91-B9349955BF87}" type="presParOf" srcId="{2FEF7F3C-DA8E-480B-B559-DDB2B5C475FF}" destId="{7512A3C2-DF43-4797-AD5B-EFCFC7203373}" srcOrd="3" destOrd="0" presId="urn:microsoft.com/office/officeart/2005/8/layout/chevron2"/>
    <dgm:cxn modelId="{C200DC46-8194-41C8-97D9-87BF4ABF5F08}" type="presParOf" srcId="{2FEF7F3C-DA8E-480B-B559-DDB2B5C475FF}" destId="{5F4FB78F-91D4-4624-9F94-EBACC52432B1}" srcOrd="4" destOrd="0" presId="urn:microsoft.com/office/officeart/2005/8/layout/chevron2"/>
    <dgm:cxn modelId="{03A61C6E-1899-45B6-93BA-92720B19D8EA}" type="presParOf" srcId="{5F4FB78F-91D4-4624-9F94-EBACC52432B1}" destId="{B0680D3E-5235-402C-8B68-05CB5344D382}" srcOrd="0" destOrd="0" presId="urn:microsoft.com/office/officeart/2005/8/layout/chevron2"/>
    <dgm:cxn modelId="{670277E5-3DF5-4DC0-8B74-A506B9E3B26F}" type="presParOf" srcId="{5F4FB78F-91D4-4624-9F94-EBACC52432B1}" destId="{B71941FD-33FD-45FE-8898-072CD961086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C54EB2-7756-4B92-9D36-532F9F16657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619E3C4-A9DC-41C8-80D6-2E1C1DBBE13A}">
      <dgm:prSet custT="1"/>
      <dgm:spPr/>
      <dgm:t>
        <a:bodyPr/>
        <a:lstStyle/>
        <a:p>
          <a:r>
            <a:rPr lang="en-US" sz="4000" b="1" dirty="0"/>
            <a:t>1.Identify 3 risk factors that Alex is displaying.</a:t>
          </a:r>
          <a:endParaRPr lang="en-US" sz="4000" dirty="0"/>
        </a:p>
      </dgm:t>
    </dgm:pt>
    <dgm:pt modelId="{FB9D61D6-4970-4619-8846-E8469B3B644F}" type="parTrans" cxnId="{E08CCD61-BD21-424F-B408-E2C242D39E2D}">
      <dgm:prSet/>
      <dgm:spPr/>
      <dgm:t>
        <a:bodyPr/>
        <a:lstStyle/>
        <a:p>
          <a:endParaRPr lang="en-US" sz="2800"/>
        </a:p>
      </dgm:t>
    </dgm:pt>
    <dgm:pt modelId="{64225B1B-082A-485A-974E-057393EC8A98}" type="sibTrans" cxnId="{E08CCD61-BD21-424F-B408-E2C242D39E2D}">
      <dgm:prSet/>
      <dgm:spPr/>
      <dgm:t>
        <a:bodyPr/>
        <a:lstStyle/>
        <a:p>
          <a:endParaRPr lang="en-US" sz="2800"/>
        </a:p>
      </dgm:t>
    </dgm:pt>
    <dgm:pt modelId="{744832DD-D89A-4E08-B386-D9A1A020BEE2}">
      <dgm:prSet custT="1"/>
      <dgm:spPr/>
      <dgm:t>
        <a:bodyPr/>
        <a:lstStyle/>
        <a:p>
          <a:r>
            <a:rPr lang="en-US" sz="4000" b="1"/>
            <a:t>2.How would you continue this conversation with Alex in a caring and concerned way?</a:t>
          </a:r>
          <a:endParaRPr lang="en-US" sz="4000"/>
        </a:p>
      </dgm:t>
    </dgm:pt>
    <dgm:pt modelId="{69169AF7-ECB0-421C-87E1-F2EAA929F28D}" type="parTrans" cxnId="{6A0D62A7-44B3-48CE-898C-3BAE2F2DAAC9}">
      <dgm:prSet/>
      <dgm:spPr/>
      <dgm:t>
        <a:bodyPr/>
        <a:lstStyle/>
        <a:p>
          <a:endParaRPr lang="en-US" sz="2800"/>
        </a:p>
      </dgm:t>
    </dgm:pt>
    <dgm:pt modelId="{2BC80475-605C-4D3E-AE08-A22C7E71511D}" type="sibTrans" cxnId="{6A0D62A7-44B3-48CE-898C-3BAE2F2DAAC9}">
      <dgm:prSet/>
      <dgm:spPr/>
      <dgm:t>
        <a:bodyPr/>
        <a:lstStyle/>
        <a:p>
          <a:endParaRPr lang="en-US" sz="2800"/>
        </a:p>
      </dgm:t>
    </dgm:pt>
    <dgm:pt modelId="{32AB5BA9-495C-44DE-8D15-48CA4508D951}">
      <dgm:prSet custT="1"/>
      <dgm:spPr/>
      <dgm:t>
        <a:bodyPr/>
        <a:lstStyle/>
        <a:p>
          <a:r>
            <a:rPr lang="en-US" sz="4000" b="1"/>
            <a:t>3.After completing the C-SSRS with Alex, he scores “low”. What would you do next?</a:t>
          </a:r>
          <a:endParaRPr lang="en-US" sz="4000"/>
        </a:p>
      </dgm:t>
    </dgm:pt>
    <dgm:pt modelId="{0CB864DE-E1CE-4DBD-BC10-D3B12B8B13F5}" type="parTrans" cxnId="{D0A1556B-DC55-43B2-9023-D87B6B47B557}">
      <dgm:prSet/>
      <dgm:spPr/>
      <dgm:t>
        <a:bodyPr/>
        <a:lstStyle/>
        <a:p>
          <a:endParaRPr lang="en-US" sz="2800"/>
        </a:p>
      </dgm:t>
    </dgm:pt>
    <dgm:pt modelId="{8F33A609-7FDD-4DDF-858C-19608EE30420}" type="sibTrans" cxnId="{D0A1556B-DC55-43B2-9023-D87B6B47B557}">
      <dgm:prSet/>
      <dgm:spPr/>
      <dgm:t>
        <a:bodyPr/>
        <a:lstStyle/>
        <a:p>
          <a:endParaRPr lang="en-US" sz="2800"/>
        </a:p>
      </dgm:t>
    </dgm:pt>
    <dgm:pt modelId="{B96B71CF-E25D-49A1-9E46-C0FB505E49DA}" type="pres">
      <dgm:prSet presAssocID="{EFC54EB2-7756-4B92-9D36-532F9F166572}" presName="linear" presStyleCnt="0">
        <dgm:presLayoutVars>
          <dgm:animLvl val="lvl"/>
          <dgm:resizeHandles val="exact"/>
        </dgm:presLayoutVars>
      </dgm:prSet>
      <dgm:spPr/>
    </dgm:pt>
    <dgm:pt modelId="{7C8E1D4C-E0B1-4277-92B5-6EFA0C27A0E9}" type="pres">
      <dgm:prSet presAssocID="{2619E3C4-A9DC-41C8-80D6-2E1C1DBBE13A}" presName="parentText" presStyleLbl="node1" presStyleIdx="0" presStyleCnt="3">
        <dgm:presLayoutVars>
          <dgm:chMax val="0"/>
          <dgm:bulletEnabled val="1"/>
        </dgm:presLayoutVars>
      </dgm:prSet>
      <dgm:spPr/>
    </dgm:pt>
    <dgm:pt modelId="{F7B3FC24-CB00-45D6-951D-A40291E427A4}" type="pres">
      <dgm:prSet presAssocID="{64225B1B-082A-485A-974E-057393EC8A98}" presName="spacer" presStyleCnt="0"/>
      <dgm:spPr/>
    </dgm:pt>
    <dgm:pt modelId="{3F0B0DD4-B6F0-43AA-8DB5-A96D67221B02}" type="pres">
      <dgm:prSet presAssocID="{744832DD-D89A-4E08-B386-D9A1A020BEE2}" presName="parentText" presStyleLbl="node1" presStyleIdx="1" presStyleCnt="3">
        <dgm:presLayoutVars>
          <dgm:chMax val="0"/>
          <dgm:bulletEnabled val="1"/>
        </dgm:presLayoutVars>
      </dgm:prSet>
      <dgm:spPr/>
    </dgm:pt>
    <dgm:pt modelId="{67D5EB0A-96CE-4B9B-B166-381FE6456E87}" type="pres">
      <dgm:prSet presAssocID="{2BC80475-605C-4D3E-AE08-A22C7E71511D}" presName="spacer" presStyleCnt="0"/>
      <dgm:spPr/>
    </dgm:pt>
    <dgm:pt modelId="{0DA86982-8BA4-491F-9BF0-9C1EA1955652}" type="pres">
      <dgm:prSet presAssocID="{32AB5BA9-495C-44DE-8D15-48CA4508D951}" presName="parentText" presStyleLbl="node1" presStyleIdx="2" presStyleCnt="3">
        <dgm:presLayoutVars>
          <dgm:chMax val="0"/>
          <dgm:bulletEnabled val="1"/>
        </dgm:presLayoutVars>
      </dgm:prSet>
      <dgm:spPr/>
    </dgm:pt>
  </dgm:ptLst>
  <dgm:cxnLst>
    <dgm:cxn modelId="{F1E0291F-C973-4187-AFD5-98BA3773C59F}" type="presOf" srcId="{32AB5BA9-495C-44DE-8D15-48CA4508D951}" destId="{0DA86982-8BA4-491F-9BF0-9C1EA1955652}" srcOrd="0" destOrd="0" presId="urn:microsoft.com/office/officeart/2005/8/layout/vList2"/>
    <dgm:cxn modelId="{E08CCD61-BD21-424F-B408-E2C242D39E2D}" srcId="{EFC54EB2-7756-4B92-9D36-532F9F166572}" destId="{2619E3C4-A9DC-41C8-80D6-2E1C1DBBE13A}" srcOrd="0" destOrd="0" parTransId="{FB9D61D6-4970-4619-8846-E8469B3B644F}" sibTransId="{64225B1B-082A-485A-974E-057393EC8A98}"/>
    <dgm:cxn modelId="{D0A1556B-DC55-43B2-9023-D87B6B47B557}" srcId="{EFC54EB2-7756-4B92-9D36-532F9F166572}" destId="{32AB5BA9-495C-44DE-8D15-48CA4508D951}" srcOrd="2" destOrd="0" parTransId="{0CB864DE-E1CE-4DBD-BC10-D3B12B8B13F5}" sibTransId="{8F33A609-7FDD-4DDF-858C-19608EE30420}"/>
    <dgm:cxn modelId="{6A0D62A7-44B3-48CE-898C-3BAE2F2DAAC9}" srcId="{EFC54EB2-7756-4B92-9D36-532F9F166572}" destId="{744832DD-D89A-4E08-B386-D9A1A020BEE2}" srcOrd="1" destOrd="0" parTransId="{69169AF7-ECB0-421C-87E1-F2EAA929F28D}" sibTransId="{2BC80475-605C-4D3E-AE08-A22C7E71511D}"/>
    <dgm:cxn modelId="{6DCCA5BA-A2D9-4074-90FC-4732F9C4DF0E}" type="presOf" srcId="{EFC54EB2-7756-4B92-9D36-532F9F166572}" destId="{B96B71CF-E25D-49A1-9E46-C0FB505E49DA}" srcOrd="0" destOrd="0" presId="urn:microsoft.com/office/officeart/2005/8/layout/vList2"/>
    <dgm:cxn modelId="{85F3E2C0-0CCA-494A-B880-EA5F30F4A99B}" type="presOf" srcId="{744832DD-D89A-4E08-B386-D9A1A020BEE2}" destId="{3F0B0DD4-B6F0-43AA-8DB5-A96D67221B02}" srcOrd="0" destOrd="0" presId="urn:microsoft.com/office/officeart/2005/8/layout/vList2"/>
    <dgm:cxn modelId="{3E04B7C8-65A3-4669-BECE-75D27EFD9F0F}" type="presOf" srcId="{2619E3C4-A9DC-41C8-80D6-2E1C1DBBE13A}" destId="{7C8E1D4C-E0B1-4277-92B5-6EFA0C27A0E9}" srcOrd="0" destOrd="0" presId="urn:microsoft.com/office/officeart/2005/8/layout/vList2"/>
    <dgm:cxn modelId="{B4A77B1E-8910-4005-BCFC-3B3F0E8DCC12}" type="presParOf" srcId="{B96B71CF-E25D-49A1-9E46-C0FB505E49DA}" destId="{7C8E1D4C-E0B1-4277-92B5-6EFA0C27A0E9}" srcOrd="0" destOrd="0" presId="urn:microsoft.com/office/officeart/2005/8/layout/vList2"/>
    <dgm:cxn modelId="{386F452C-5476-4ECF-BCA7-63C20CE16263}" type="presParOf" srcId="{B96B71CF-E25D-49A1-9E46-C0FB505E49DA}" destId="{F7B3FC24-CB00-45D6-951D-A40291E427A4}" srcOrd="1" destOrd="0" presId="urn:microsoft.com/office/officeart/2005/8/layout/vList2"/>
    <dgm:cxn modelId="{20DA5A93-85A0-4C33-B64F-238DA3E3B95A}" type="presParOf" srcId="{B96B71CF-E25D-49A1-9E46-C0FB505E49DA}" destId="{3F0B0DD4-B6F0-43AA-8DB5-A96D67221B02}" srcOrd="2" destOrd="0" presId="urn:microsoft.com/office/officeart/2005/8/layout/vList2"/>
    <dgm:cxn modelId="{340160A9-891D-4FD9-850E-8F9B99163C87}" type="presParOf" srcId="{B96B71CF-E25D-49A1-9E46-C0FB505E49DA}" destId="{67D5EB0A-96CE-4B9B-B166-381FE6456E87}" srcOrd="3" destOrd="0" presId="urn:microsoft.com/office/officeart/2005/8/layout/vList2"/>
    <dgm:cxn modelId="{A0C97968-AFD7-4498-8E60-8019399794D5}" type="presParOf" srcId="{B96B71CF-E25D-49A1-9E46-C0FB505E49DA}" destId="{0DA86982-8BA4-491F-9BF0-9C1EA195565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1AC9C-7A6A-4A78-9263-2DB512E89FBB}">
      <dsp:nvSpPr>
        <dsp:cNvPr id="0" name=""/>
        <dsp:cNvSpPr/>
      </dsp:nvSpPr>
      <dsp:spPr>
        <a:xfrm>
          <a:off x="1319390" y="325287"/>
          <a:ext cx="5575232" cy="174226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009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Childhood Trauma</a:t>
          </a:r>
        </a:p>
      </dsp:txBody>
      <dsp:txXfrm>
        <a:off x="1319390" y="325287"/>
        <a:ext cx="5575232" cy="1742260"/>
      </dsp:txXfrm>
    </dsp:sp>
    <dsp:sp modelId="{62053E2B-CBC2-4CFE-9691-CC7346C69D89}">
      <dsp:nvSpPr>
        <dsp:cNvPr id="0" name=""/>
        <dsp:cNvSpPr/>
      </dsp:nvSpPr>
      <dsp:spPr>
        <a:xfrm>
          <a:off x="1087088" y="73628"/>
          <a:ext cx="1219582" cy="18293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535D9-20F7-40B1-BCBE-062296A2CBD1}">
      <dsp:nvSpPr>
        <dsp:cNvPr id="0" name=""/>
        <dsp:cNvSpPr/>
      </dsp:nvSpPr>
      <dsp:spPr>
        <a:xfrm>
          <a:off x="7396578" y="325287"/>
          <a:ext cx="5575232" cy="174226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009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Active Substance Use</a:t>
          </a:r>
        </a:p>
      </dsp:txBody>
      <dsp:txXfrm>
        <a:off x="7396578" y="325287"/>
        <a:ext cx="5575232" cy="1742260"/>
      </dsp:txXfrm>
    </dsp:sp>
    <dsp:sp modelId="{FE083D1D-306A-47C8-A036-2CE4F9D99EB1}">
      <dsp:nvSpPr>
        <dsp:cNvPr id="0" name=""/>
        <dsp:cNvSpPr/>
      </dsp:nvSpPr>
      <dsp:spPr>
        <a:xfrm>
          <a:off x="7164277" y="73628"/>
          <a:ext cx="1219582" cy="18293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34FE9C-A3E6-4294-A6D3-75C8B4C3CF04}">
      <dsp:nvSpPr>
        <dsp:cNvPr id="0" name=""/>
        <dsp:cNvSpPr/>
      </dsp:nvSpPr>
      <dsp:spPr>
        <a:xfrm>
          <a:off x="1319390" y="2518599"/>
          <a:ext cx="5575232" cy="174226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009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Divorced or Widowed</a:t>
          </a:r>
        </a:p>
      </dsp:txBody>
      <dsp:txXfrm>
        <a:off x="1319390" y="2518599"/>
        <a:ext cx="5575232" cy="1742260"/>
      </dsp:txXfrm>
    </dsp:sp>
    <dsp:sp modelId="{2C50B189-C4B2-422E-B9D4-11EA96702E0A}">
      <dsp:nvSpPr>
        <dsp:cNvPr id="0" name=""/>
        <dsp:cNvSpPr/>
      </dsp:nvSpPr>
      <dsp:spPr>
        <a:xfrm>
          <a:off x="1087088" y="2266940"/>
          <a:ext cx="1219582" cy="18293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3E45B4-E11F-4495-AA6F-9DE3E84294A4}">
      <dsp:nvSpPr>
        <dsp:cNvPr id="0" name=""/>
        <dsp:cNvSpPr/>
      </dsp:nvSpPr>
      <dsp:spPr>
        <a:xfrm>
          <a:off x="7396578" y="2518599"/>
          <a:ext cx="5575232" cy="174226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009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Lack of Social Supports</a:t>
          </a:r>
        </a:p>
      </dsp:txBody>
      <dsp:txXfrm>
        <a:off x="7396578" y="2518599"/>
        <a:ext cx="5575232" cy="1742260"/>
      </dsp:txXfrm>
    </dsp:sp>
    <dsp:sp modelId="{795E506B-6795-4D94-9B4A-5CCE74A37A88}">
      <dsp:nvSpPr>
        <dsp:cNvPr id="0" name=""/>
        <dsp:cNvSpPr/>
      </dsp:nvSpPr>
      <dsp:spPr>
        <a:xfrm>
          <a:off x="7164277" y="2266940"/>
          <a:ext cx="1219582" cy="18293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70DF91-49C8-4196-8AE8-8DE9D0EDAF91}">
      <dsp:nvSpPr>
        <dsp:cNvPr id="0" name=""/>
        <dsp:cNvSpPr/>
      </dsp:nvSpPr>
      <dsp:spPr>
        <a:xfrm>
          <a:off x="1319390" y="4711911"/>
          <a:ext cx="5575232" cy="174226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009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Previous Suicide Attempt</a:t>
          </a:r>
        </a:p>
      </dsp:txBody>
      <dsp:txXfrm>
        <a:off x="1319390" y="4711911"/>
        <a:ext cx="5575232" cy="1742260"/>
      </dsp:txXfrm>
    </dsp:sp>
    <dsp:sp modelId="{D6868524-1FA8-48EE-9DA8-D425DB8A5CBB}">
      <dsp:nvSpPr>
        <dsp:cNvPr id="0" name=""/>
        <dsp:cNvSpPr/>
      </dsp:nvSpPr>
      <dsp:spPr>
        <a:xfrm>
          <a:off x="1087088" y="4460251"/>
          <a:ext cx="1219582" cy="18293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04344F-2B47-4717-BCE2-CA7F6A5784C7}">
      <dsp:nvSpPr>
        <dsp:cNvPr id="0" name=""/>
        <dsp:cNvSpPr/>
      </dsp:nvSpPr>
      <dsp:spPr>
        <a:xfrm>
          <a:off x="7396578" y="4711911"/>
          <a:ext cx="5575232" cy="174226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009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Few Reasons for Living</a:t>
          </a:r>
        </a:p>
      </dsp:txBody>
      <dsp:txXfrm>
        <a:off x="7396578" y="4711911"/>
        <a:ext cx="5575232" cy="1742260"/>
      </dsp:txXfrm>
    </dsp:sp>
    <dsp:sp modelId="{AC9D2797-89FC-420D-A9F7-436798189274}">
      <dsp:nvSpPr>
        <dsp:cNvPr id="0" name=""/>
        <dsp:cNvSpPr/>
      </dsp:nvSpPr>
      <dsp:spPr>
        <a:xfrm>
          <a:off x="7164277" y="4460251"/>
          <a:ext cx="1219582" cy="182937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D9428-5170-494C-8703-A230085F3095}">
      <dsp:nvSpPr>
        <dsp:cNvPr id="0" name=""/>
        <dsp:cNvSpPr/>
      </dsp:nvSpPr>
      <dsp:spPr>
        <a:xfrm>
          <a:off x="6741264" y="0"/>
          <a:ext cx="3651873" cy="202881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Everyone is screened for suicide risk upon intake</a:t>
          </a:r>
        </a:p>
      </dsp:txBody>
      <dsp:txXfrm>
        <a:off x="6800686" y="59422"/>
        <a:ext cx="3533029" cy="1909974"/>
      </dsp:txXfrm>
    </dsp:sp>
    <dsp:sp modelId="{6F24895C-8496-4271-9EED-DB43DC8CB00A}">
      <dsp:nvSpPr>
        <dsp:cNvPr id="0" name=""/>
        <dsp:cNvSpPr/>
      </dsp:nvSpPr>
      <dsp:spPr>
        <a:xfrm rot="5400000">
          <a:off x="8186797" y="2079538"/>
          <a:ext cx="760806" cy="91296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8293310" y="2155619"/>
        <a:ext cx="547780" cy="532564"/>
      </dsp:txXfrm>
    </dsp:sp>
    <dsp:sp modelId="{83091A6D-209E-482C-AF4F-42CC927309DA}">
      <dsp:nvSpPr>
        <dsp:cNvPr id="0" name=""/>
        <dsp:cNvSpPr/>
      </dsp:nvSpPr>
      <dsp:spPr>
        <a:xfrm>
          <a:off x="6741264" y="3043227"/>
          <a:ext cx="3651873" cy="202881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Everyone who ‘screens in’ will receive a full assessment of suicide risk from their clinician</a:t>
          </a:r>
        </a:p>
      </dsp:txBody>
      <dsp:txXfrm>
        <a:off x="6800686" y="3102649"/>
        <a:ext cx="3533029" cy="1909974"/>
      </dsp:txXfrm>
    </dsp:sp>
    <dsp:sp modelId="{AD3785A1-2F66-4698-9F32-B91377E70DA7}">
      <dsp:nvSpPr>
        <dsp:cNvPr id="0" name=""/>
        <dsp:cNvSpPr/>
      </dsp:nvSpPr>
      <dsp:spPr>
        <a:xfrm rot="5400000">
          <a:off x="8186797" y="5122766"/>
          <a:ext cx="760806" cy="91296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8293310" y="5198847"/>
        <a:ext cx="547780" cy="532564"/>
      </dsp:txXfrm>
    </dsp:sp>
    <dsp:sp modelId="{BEC13EE1-70EA-4543-852F-D74E8EEABF74}">
      <dsp:nvSpPr>
        <dsp:cNvPr id="0" name=""/>
        <dsp:cNvSpPr/>
      </dsp:nvSpPr>
      <dsp:spPr>
        <a:xfrm>
          <a:off x="6741264" y="6086455"/>
          <a:ext cx="3651873" cy="202881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C-SSRS will continue to be administered to all persons served whenever there is </a:t>
          </a:r>
          <a:r>
            <a:rPr lang="en-US" sz="2400" kern="1200" dirty="0" err="1"/>
            <a:t>‘cause</a:t>
          </a:r>
          <a:r>
            <a:rPr lang="en-US" sz="2400" kern="1200" dirty="0"/>
            <a:t> for concern’</a:t>
          </a:r>
        </a:p>
      </dsp:txBody>
      <dsp:txXfrm>
        <a:off x="6800686" y="6145877"/>
        <a:ext cx="3533029" cy="1909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7D357-4F90-4366-B730-55EFF049D0DF}">
      <dsp:nvSpPr>
        <dsp:cNvPr id="0" name=""/>
        <dsp:cNvSpPr/>
      </dsp:nvSpPr>
      <dsp:spPr>
        <a:xfrm>
          <a:off x="1215601" y="1842"/>
          <a:ext cx="6510466" cy="390627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t>In 2020, suicide was among the top nine leading causes of death for people ages 10-64</a:t>
          </a:r>
        </a:p>
        <a:p>
          <a:pPr marL="0" lvl="0" indent="0" algn="ctr" defTabSz="1066800">
            <a:lnSpc>
              <a:spcPct val="90000"/>
            </a:lnSpc>
            <a:spcBef>
              <a:spcPct val="0"/>
            </a:spcBef>
            <a:spcAft>
              <a:spcPct val="35000"/>
            </a:spcAft>
            <a:buNone/>
          </a:pPr>
          <a:endParaRPr lang="en-US" sz="2200" b="1" i="0" kern="1200" dirty="0"/>
        </a:p>
        <a:p>
          <a:pPr marL="0" lvl="0" indent="0" algn="ctr" defTabSz="1066800">
            <a:lnSpc>
              <a:spcPct val="90000"/>
            </a:lnSpc>
            <a:spcBef>
              <a:spcPct val="0"/>
            </a:spcBef>
            <a:spcAft>
              <a:spcPct val="35000"/>
            </a:spcAft>
            <a:buNone/>
          </a:pPr>
          <a:r>
            <a:rPr lang="en-US" sz="2400" b="1" i="0" kern="1200" dirty="0"/>
            <a:t>Suicide was the second leading cause of death for people ages 10-14</a:t>
          </a:r>
        </a:p>
        <a:p>
          <a:pPr marL="0" lvl="0" indent="0" algn="ctr" defTabSz="1066800">
            <a:lnSpc>
              <a:spcPct val="90000"/>
            </a:lnSpc>
            <a:spcBef>
              <a:spcPct val="0"/>
            </a:spcBef>
            <a:spcAft>
              <a:spcPct val="35000"/>
            </a:spcAft>
            <a:buNone/>
          </a:pPr>
          <a:endParaRPr lang="en-US" sz="2200" b="1" kern="1200" dirty="0"/>
        </a:p>
      </dsp:txBody>
      <dsp:txXfrm>
        <a:off x="1215601" y="1842"/>
        <a:ext cx="6510466" cy="3906279"/>
      </dsp:txXfrm>
    </dsp:sp>
    <dsp:sp modelId="{F3FDF6C0-5740-45A9-8768-610EF8D0D73B}">
      <dsp:nvSpPr>
        <dsp:cNvPr id="0" name=""/>
        <dsp:cNvSpPr/>
      </dsp:nvSpPr>
      <dsp:spPr>
        <a:xfrm>
          <a:off x="8377114" y="1842"/>
          <a:ext cx="6510466" cy="3906279"/>
        </a:xfrm>
        <a:prstGeom prst="rect">
          <a:avLst/>
        </a:prstGeom>
        <a:solidFill>
          <a:schemeClr val="accent4">
            <a:hueOff val="118642"/>
            <a:satOff val="-16993"/>
            <a:lumOff val="1333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Effective July 1, 2019, Joint Commission implemented new requirements as part of the National Patient Safety Goal (</a:t>
          </a:r>
          <a:r>
            <a:rPr lang="en-US" sz="3000" b="1" kern="1200" dirty="0" err="1"/>
            <a:t>NPSG</a:t>
          </a:r>
          <a:r>
            <a:rPr lang="en-US" sz="3000" b="1" kern="1200" dirty="0"/>
            <a:t>) 15.01.01, designed to improve the quality and safety of care for those who are being treated for behavioral health conditions and those who are identified as high risk for suicide. </a:t>
          </a:r>
        </a:p>
      </dsp:txBody>
      <dsp:txXfrm>
        <a:off x="8377114" y="1842"/>
        <a:ext cx="6510466" cy="3906279"/>
      </dsp:txXfrm>
    </dsp:sp>
    <dsp:sp modelId="{6A2B02CE-489A-4318-A0F1-711EAE336619}">
      <dsp:nvSpPr>
        <dsp:cNvPr id="0" name=""/>
        <dsp:cNvSpPr/>
      </dsp:nvSpPr>
      <dsp:spPr>
        <a:xfrm>
          <a:off x="1215601" y="4559169"/>
          <a:ext cx="6510466" cy="3906279"/>
        </a:xfrm>
        <a:prstGeom prst="rect">
          <a:avLst/>
        </a:prstGeom>
        <a:solidFill>
          <a:schemeClr val="accent4">
            <a:hueOff val="237284"/>
            <a:satOff val="-33986"/>
            <a:lumOff val="2666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Studies have shown that developing a safety plan with a patient prior to discharge from an </a:t>
          </a:r>
          <a:r>
            <a:rPr lang="en-US" sz="2600" b="1" kern="1200" dirty="0" err="1"/>
            <a:t>IPU</a:t>
          </a:r>
          <a:r>
            <a:rPr lang="en-US" sz="2600" b="1" kern="1200" dirty="0"/>
            <a:t> or ED setting can decrease suicidal behavior</a:t>
          </a:r>
        </a:p>
      </dsp:txBody>
      <dsp:txXfrm>
        <a:off x="1215601" y="4559169"/>
        <a:ext cx="6510466" cy="3906279"/>
      </dsp:txXfrm>
    </dsp:sp>
    <dsp:sp modelId="{D636B6D4-1565-42F2-8A69-457FB5D117C8}">
      <dsp:nvSpPr>
        <dsp:cNvPr id="0" name=""/>
        <dsp:cNvSpPr/>
      </dsp:nvSpPr>
      <dsp:spPr>
        <a:xfrm>
          <a:off x="8377114" y="4559169"/>
          <a:ext cx="6510466" cy="3906279"/>
        </a:xfrm>
        <a:prstGeom prst="rect">
          <a:avLst/>
        </a:prstGeom>
        <a:solidFill>
          <a:schemeClr val="accent4">
            <a:hueOff val="355926"/>
            <a:satOff val="-50979"/>
            <a:lumOff val="399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Provides sense of empowerment and control</a:t>
          </a:r>
        </a:p>
      </dsp:txBody>
      <dsp:txXfrm>
        <a:off x="8377114" y="4559169"/>
        <a:ext cx="6510466" cy="39062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B10B2-303B-4D66-A27E-59A2BA6064CA}">
      <dsp:nvSpPr>
        <dsp:cNvPr id="0" name=""/>
        <dsp:cNvSpPr/>
      </dsp:nvSpPr>
      <dsp:spPr>
        <a:xfrm>
          <a:off x="0" y="1018"/>
          <a:ext cx="1010316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F56BE-49B5-4E96-A420-9610379085D5}">
      <dsp:nvSpPr>
        <dsp:cNvPr id="0" name=""/>
        <dsp:cNvSpPr/>
      </dsp:nvSpPr>
      <dsp:spPr>
        <a:xfrm>
          <a:off x="0" y="1018"/>
          <a:ext cx="10103165" cy="16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Font typeface="Courier New" panose="02070309020205020404" pitchFamily="49" charset="0"/>
            <a:buNone/>
          </a:pPr>
          <a:r>
            <a:rPr lang="en-US" sz="3300" kern="1200" dirty="0"/>
            <a:t>Every member of the ITT working with the person served should have a copy of the person’s safety plan and be aware of their warning signs</a:t>
          </a:r>
        </a:p>
      </dsp:txBody>
      <dsp:txXfrm>
        <a:off x="0" y="1018"/>
        <a:ext cx="10103165" cy="1668973"/>
      </dsp:txXfrm>
    </dsp:sp>
    <dsp:sp modelId="{083E2D22-42DE-40C7-8A6D-6B093CC1F958}">
      <dsp:nvSpPr>
        <dsp:cNvPr id="0" name=""/>
        <dsp:cNvSpPr/>
      </dsp:nvSpPr>
      <dsp:spPr>
        <a:xfrm>
          <a:off x="0" y="1669991"/>
          <a:ext cx="1010316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02ABF-1655-460E-84D5-2493F2ED6459}">
      <dsp:nvSpPr>
        <dsp:cNvPr id="0" name=""/>
        <dsp:cNvSpPr/>
      </dsp:nvSpPr>
      <dsp:spPr>
        <a:xfrm>
          <a:off x="0" y="1669991"/>
          <a:ext cx="10103165" cy="16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Font typeface="Courier New" panose="02070309020205020404" pitchFamily="49" charset="0"/>
            <a:buNone/>
          </a:pPr>
          <a:r>
            <a:rPr lang="en-US" sz="3300" kern="1200" dirty="0"/>
            <a:t>Encourage persons served to review their plans as needed and when warning signs occur</a:t>
          </a:r>
        </a:p>
      </dsp:txBody>
      <dsp:txXfrm>
        <a:off x="0" y="1669991"/>
        <a:ext cx="10103165" cy="1668973"/>
      </dsp:txXfrm>
    </dsp:sp>
    <dsp:sp modelId="{B34740AA-D664-4A48-AC53-AC5D1C0CB671}">
      <dsp:nvSpPr>
        <dsp:cNvPr id="0" name=""/>
        <dsp:cNvSpPr/>
      </dsp:nvSpPr>
      <dsp:spPr>
        <a:xfrm>
          <a:off x="0" y="3338964"/>
          <a:ext cx="1010316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F87DD-5134-4F58-943E-F3E20B7DD061}">
      <dsp:nvSpPr>
        <dsp:cNvPr id="0" name=""/>
        <dsp:cNvSpPr/>
      </dsp:nvSpPr>
      <dsp:spPr>
        <a:xfrm>
          <a:off x="0" y="3338964"/>
          <a:ext cx="10103165" cy="16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Font typeface="Courier New" panose="02070309020205020404" pitchFamily="49" charset="0"/>
            <a:buNone/>
          </a:pPr>
          <a:r>
            <a:rPr lang="en-US" sz="3300" kern="1200" dirty="0"/>
            <a:t>When a person served is doing well, this should be reinforced by the ITT in connection with the safety plan</a:t>
          </a:r>
        </a:p>
      </dsp:txBody>
      <dsp:txXfrm>
        <a:off x="0" y="3338964"/>
        <a:ext cx="10103165" cy="1668973"/>
      </dsp:txXfrm>
    </dsp:sp>
    <dsp:sp modelId="{D0E73681-65AB-4FF3-9ED8-B4C79CA7AF4B}">
      <dsp:nvSpPr>
        <dsp:cNvPr id="0" name=""/>
        <dsp:cNvSpPr/>
      </dsp:nvSpPr>
      <dsp:spPr>
        <a:xfrm>
          <a:off x="0" y="5007938"/>
          <a:ext cx="1010316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F8E86F-F528-4440-9717-4C7089C4A6EA}">
      <dsp:nvSpPr>
        <dsp:cNvPr id="0" name=""/>
        <dsp:cNvSpPr/>
      </dsp:nvSpPr>
      <dsp:spPr>
        <a:xfrm>
          <a:off x="0" y="5007938"/>
          <a:ext cx="10103165" cy="16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Font typeface="Courier New" panose="02070309020205020404" pitchFamily="49" charset="0"/>
            <a:buNone/>
          </a:pPr>
          <a:r>
            <a:rPr lang="en-US" sz="3300" kern="1200" dirty="0"/>
            <a:t>Coping skills listed on the safety plan should be known by the ITT to reinforce its practice regularly</a:t>
          </a:r>
        </a:p>
      </dsp:txBody>
      <dsp:txXfrm>
        <a:off x="0" y="5007938"/>
        <a:ext cx="10103165" cy="1668973"/>
      </dsp:txXfrm>
    </dsp:sp>
    <dsp:sp modelId="{3A934A2B-3835-4A4E-9F07-5F17C55B4619}">
      <dsp:nvSpPr>
        <dsp:cNvPr id="0" name=""/>
        <dsp:cNvSpPr/>
      </dsp:nvSpPr>
      <dsp:spPr>
        <a:xfrm>
          <a:off x="0" y="6676911"/>
          <a:ext cx="1010316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8FC20-6493-43C3-965F-96F4624C646C}">
      <dsp:nvSpPr>
        <dsp:cNvPr id="0" name=""/>
        <dsp:cNvSpPr/>
      </dsp:nvSpPr>
      <dsp:spPr>
        <a:xfrm>
          <a:off x="0" y="6676911"/>
          <a:ext cx="10103165" cy="16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See yourselves as coaches! You are the ones cheering them on, helping them practice their safety planning, etc.</a:t>
          </a:r>
        </a:p>
      </dsp:txBody>
      <dsp:txXfrm>
        <a:off x="0" y="6676911"/>
        <a:ext cx="10103165" cy="16689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7E414-E5D3-4CC9-9415-5F37D4390AF8}">
      <dsp:nvSpPr>
        <dsp:cNvPr id="0" name=""/>
        <dsp:cNvSpPr/>
      </dsp:nvSpPr>
      <dsp:spPr>
        <a:xfrm rot="5400000">
          <a:off x="-425053" y="425277"/>
          <a:ext cx="2833687" cy="1983581"/>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Warning Signs</a:t>
          </a:r>
        </a:p>
      </dsp:txBody>
      <dsp:txXfrm rot="-5400000">
        <a:off x="1" y="992015"/>
        <a:ext cx="1983581" cy="850106"/>
      </dsp:txXfrm>
    </dsp:sp>
    <dsp:sp modelId="{FC04A99F-96F6-46BC-ACCD-883D24A00D49}">
      <dsp:nvSpPr>
        <dsp:cNvPr id="0" name=""/>
        <dsp:cNvSpPr/>
      </dsp:nvSpPr>
      <dsp:spPr>
        <a:xfrm rot="5400000">
          <a:off x="6166842" y="-4183036"/>
          <a:ext cx="1841896" cy="10208418"/>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b="1" kern="1200">
              <a:solidFill>
                <a:schemeClr val="bg1"/>
              </a:solidFill>
            </a:rPr>
            <a:t>A safety plan is only useful if the individual can recognize their warning signs</a:t>
          </a:r>
          <a:endParaRPr lang="en-US" sz="2700" kern="1200" dirty="0"/>
        </a:p>
        <a:p>
          <a:pPr marL="228600" lvl="1" indent="-228600" algn="l" defTabSz="1200150">
            <a:lnSpc>
              <a:spcPct val="90000"/>
            </a:lnSpc>
            <a:spcBef>
              <a:spcPct val="0"/>
            </a:spcBef>
            <a:spcAft>
              <a:spcPct val="15000"/>
            </a:spcAft>
            <a:buChar char="•"/>
          </a:pPr>
          <a:r>
            <a:rPr lang="en-US" sz="2700" b="1" kern="1200">
              <a:solidFill>
                <a:srgbClr val="37ABA7"/>
              </a:solidFill>
            </a:rPr>
            <a:t>Include sensations, thoughts, images, mood, behaviors</a:t>
          </a:r>
          <a:endParaRPr lang="en-US" sz="2700" b="1" kern="1200" dirty="0">
            <a:solidFill>
              <a:srgbClr val="37ABA7"/>
            </a:solidFill>
          </a:endParaRPr>
        </a:p>
      </dsp:txBody>
      <dsp:txXfrm rot="-5400000">
        <a:off x="1983581" y="90139"/>
        <a:ext cx="10118504" cy="1662068"/>
      </dsp:txXfrm>
    </dsp:sp>
    <dsp:sp modelId="{688DDAE1-D756-4549-A276-6E1AE20B1CF4}">
      <dsp:nvSpPr>
        <dsp:cNvPr id="0" name=""/>
        <dsp:cNvSpPr/>
      </dsp:nvSpPr>
      <dsp:spPr>
        <a:xfrm rot="5400000">
          <a:off x="-425053" y="3072209"/>
          <a:ext cx="2833687" cy="1983581"/>
        </a:xfrm>
        <a:prstGeom prst="chevron">
          <a:avLst/>
        </a:prstGeom>
        <a:solidFill>
          <a:schemeClr val="accent5">
            <a:hueOff val="-5760385"/>
            <a:satOff val="40834"/>
            <a:lumOff val="3530"/>
            <a:alphaOff val="0"/>
          </a:schemeClr>
        </a:solidFill>
        <a:ln w="12700" cap="flat" cmpd="sng" algn="ctr">
          <a:solidFill>
            <a:schemeClr val="accent5">
              <a:hueOff val="-5760385"/>
              <a:satOff val="40834"/>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Coping Skills</a:t>
          </a:r>
        </a:p>
      </dsp:txBody>
      <dsp:txXfrm rot="-5400000">
        <a:off x="1" y="3638947"/>
        <a:ext cx="1983581" cy="850106"/>
      </dsp:txXfrm>
    </dsp:sp>
    <dsp:sp modelId="{125ABD3F-D92A-4E1D-A08B-D0A9C3982A49}">
      <dsp:nvSpPr>
        <dsp:cNvPr id="0" name=""/>
        <dsp:cNvSpPr/>
      </dsp:nvSpPr>
      <dsp:spPr>
        <a:xfrm rot="5400000">
          <a:off x="6166842" y="-1536104"/>
          <a:ext cx="1841896" cy="10208418"/>
        </a:xfrm>
        <a:prstGeom prst="round2SameRect">
          <a:avLst/>
        </a:prstGeom>
        <a:solidFill>
          <a:schemeClr val="lt1">
            <a:alpha val="90000"/>
            <a:hueOff val="0"/>
            <a:satOff val="0"/>
            <a:lumOff val="0"/>
            <a:alphaOff val="0"/>
          </a:schemeClr>
        </a:solidFill>
        <a:ln w="12700" cap="flat" cmpd="sng" algn="ctr">
          <a:solidFill>
            <a:schemeClr val="accent5">
              <a:hueOff val="-5760385"/>
              <a:satOff val="40834"/>
              <a:lumOff val="35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b="1" kern="1200">
              <a:solidFill>
                <a:schemeClr val="bg1"/>
              </a:solidFill>
            </a:rPr>
            <a:t>Emphasize how use of “solo coping skills” increases self-efficacy, self-reliance, and a sense of power over suicidal urges</a:t>
          </a:r>
          <a:endParaRPr lang="en-US" sz="2700" kern="1200" dirty="0"/>
        </a:p>
        <a:p>
          <a:pPr marL="228600" lvl="1" indent="-228600" algn="l" defTabSz="1200150">
            <a:lnSpc>
              <a:spcPct val="90000"/>
            </a:lnSpc>
            <a:spcBef>
              <a:spcPct val="0"/>
            </a:spcBef>
            <a:spcAft>
              <a:spcPct val="15000"/>
            </a:spcAft>
            <a:buChar char="•"/>
          </a:pPr>
          <a:r>
            <a:rPr lang="en-US" sz="2700" b="1" kern="1200" dirty="0">
              <a:solidFill>
                <a:srgbClr val="37ABA7"/>
              </a:solidFill>
            </a:rPr>
            <a:t>Keeping busy, positive thinking, doing something good for oneself</a:t>
          </a:r>
        </a:p>
      </dsp:txBody>
      <dsp:txXfrm rot="-5400000">
        <a:off x="1983581" y="2737071"/>
        <a:ext cx="10118504" cy="1662068"/>
      </dsp:txXfrm>
    </dsp:sp>
    <dsp:sp modelId="{EABBA38A-1A78-433F-A795-F3AEAB906215}">
      <dsp:nvSpPr>
        <dsp:cNvPr id="0" name=""/>
        <dsp:cNvSpPr/>
      </dsp:nvSpPr>
      <dsp:spPr>
        <a:xfrm rot="5400000">
          <a:off x="-425053" y="5719141"/>
          <a:ext cx="2833687" cy="1983581"/>
        </a:xfrm>
        <a:prstGeom prst="chevron">
          <a:avLst/>
        </a:prstGeom>
        <a:solidFill>
          <a:schemeClr val="accent5">
            <a:hueOff val="-11520771"/>
            <a:satOff val="81667"/>
            <a:lumOff val="7059"/>
            <a:alphaOff val="0"/>
          </a:schemeClr>
        </a:solidFill>
        <a:ln w="12700" cap="flat" cmpd="sng" algn="ctr">
          <a:solidFill>
            <a:schemeClr val="accent5">
              <a:hueOff val="-11520771"/>
              <a:satOff val="81667"/>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Distractions</a:t>
          </a:r>
        </a:p>
      </dsp:txBody>
      <dsp:txXfrm rot="-5400000">
        <a:off x="1" y="6285879"/>
        <a:ext cx="1983581" cy="850106"/>
      </dsp:txXfrm>
    </dsp:sp>
    <dsp:sp modelId="{CF01DA81-2DA1-4296-879E-F687E058EA4C}">
      <dsp:nvSpPr>
        <dsp:cNvPr id="0" name=""/>
        <dsp:cNvSpPr/>
      </dsp:nvSpPr>
      <dsp:spPr>
        <a:xfrm rot="5400000">
          <a:off x="6166842" y="1110827"/>
          <a:ext cx="1841896" cy="10208418"/>
        </a:xfrm>
        <a:prstGeom prst="round2SameRect">
          <a:avLst/>
        </a:prstGeom>
        <a:solidFill>
          <a:schemeClr val="lt1">
            <a:alpha val="90000"/>
            <a:hueOff val="0"/>
            <a:satOff val="0"/>
            <a:lumOff val="0"/>
            <a:alphaOff val="0"/>
          </a:schemeClr>
        </a:solidFill>
        <a:ln w="12700" cap="flat" cmpd="sng" algn="ctr">
          <a:solidFill>
            <a:schemeClr val="accent5">
              <a:hueOff val="-11520771"/>
              <a:satOff val="81667"/>
              <a:lumOff val="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a:t>The goal is distraction from suicidal thoughts and feelings</a:t>
          </a:r>
        </a:p>
        <a:p>
          <a:pPr marL="228600" lvl="1" indent="-228600" algn="l" defTabSz="1200150">
            <a:lnSpc>
              <a:spcPct val="90000"/>
            </a:lnSpc>
            <a:spcBef>
              <a:spcPct val="0"/>
            </a:spcBef>
            <a:spcAft>
              <a:spcPct val="15000"/>
            </a:spcAft>
            <a:buChar char="•"/>
          </a:pPr>
          <a:r>
            <a:rPr lang="en-US" sz="2700" b="1" kern="1200">
              <a:solidFill>
                <a:srgbClr val="37ABA7"/>
              </a:solidFill>
            </a:rPr>
            <a:t>Safe places the individual can go to be around people</a:t>
          </a:r>
          <a:endParaRPr lang="en-US" sz="2700" b="1" kern="1200" dirty="0">
            <a:solidFill>
              <a:srgbClr val="37ABA7"/>
            </a:solidFill>
          </a:endParaRPr>
        </a:p>
      </dsp:txBody>
      <dsp:txXfrm rot="-5400000">
        <a:off x="1983581" y="5384002"/>
        <a:ext cx="10118504" cy="1662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435C1-F790-4E03-BE1B-1D6BB296EE36}">
      <dsp:nvSpPr>
        <dsp:cNvPr id="0" name=""/>
        <dsp:cNvSpPr/>
      </dsp:nvSpPr>
      <dsp:spPr>
        <a:xfrm rot="5400000">
          <a:off x="-425053" y="425277"/>
          <a:ext cx="2833687" cy="1983581"/>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Natural Supports</a:t>
          </a:r>
        </a:p>
      </dsp:txBody>
      <dsp:txXfrm rot="-5400000">
        <a:off x="1" y="992015"/>
        <a:ext cx="1983581" cy="850106"/>
      </dsp:txXfrm>
    </dsp:sp>
    <dsp:sp modelId="{37F72F83-7572-4C5E-B73C-01EA270D8ED9}">
      <dsp:nvSpPr>
        <dsp:cNvPr id="0" name=""/>
        <dsp:cNvSpPr/>
      </dsp:nvSpPr>
      <dsp:spPr>
        <a:xfrm rot="5400000">
          <a:off x="6166842" y="-4183036"/>
          <a:ext cx="1841896" cy="10208418"/>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dirty="0"/>
            <a:t>Family and friends they will call for help</a:t>
          </a:r>
        </a:p>
        <a:p>
          <a:pPr marL="285750" lvl="1" indent="-285750" algn="l" defTabSz="1289050">
            <a:lnSpc>
              <a:spcPct val="90000"/>
            </a:lnSpc>
            <a:spcBef>
              <a:spcPct val="0"/>
            </a:spcBef>
            <a:spcAft>
              <a:spcPct val="15000"/>
            </a:spcAft>
            <a:buChar char="•"/>
          </a:pPr>
          <a:r>
            <a:rPr lang="en-US" sz="2900" b="1" kern="1200" dirty="0">
              <a:solidFill>
                <a:srgbClr val="37ABA7"/>
              </a:solidFill>
            </a:rPr>
            <a:t>Plan should include the person’s name and phone number</a:t>
          </a:r>
        </a:p>
      </dsp:txBody>
      <dsp:txXfrm rot="-5400000">
        <a:off x="1983581" y="90139"/>
        <a:ext cx="10118504" cy="1662068"/>
      </dsp:txXfrm>
    </dsp:sp>
    <dsp:sp modelId="{5F5248AE-DA6F-4111-9238-3FA30E276816}">
      <dsp:nvSpPr>
        <dsp:cNvPr id="0" name=""/>
        <dsp:cNvSpPr/>
      </dsp:nvSpPr>
      <dsp:spPr>
        <a:xfrm rot="5400000">
          <a:off x="-425053" y="3072209"/>
          <a:ext cx="2833687" cy="1983581"/>
        </a:xfrm>
        <a:prstGeom prst="chevron">
          <a:avLst/>
        </a:prstGeom>
        <a:solidFill>
          <a:schemeClr val="accent5">
            <a:hueOff val="-5760385"/>
            <a:satOff val="40834"/>
            <a:lumOff val="3530"/>
            <a:alphaOff val="0"/>
          </a:schemeClr>
        </a:solidFill>
        <a:ln w="12700" cap="flat" cmpd="sng" algn="ctr">
          <a:solidFill>
            <a:schemeClr val="accent5">
              <a:hueOff val="-5760385"/>
              <a:satOff val="40834"/>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Professional Supports</a:t>
          </a:r>
        </a:p>
      </dsp:txBody>
      <dsp:txXfrm rot="-5400000">
        <a:off x="1" y="3638947"/>
        <a:ext cx="1983581" cy="850106"/>
      </dsp:txXfrm>
    </dsp:sp>
    <dsp:sp modelId="{895D945D-0EFC-4A57-B7C6-9EE843A56956}">
      <dsp:nvSpPr>
        <dsp:cNvPr id="0" name=""/>
        <dsp:cNvSpPr/>
      </dsp:nvSpPr>
      <dsp:spPr>
        <a:xfrm rot="5400000">
          <a:off x="6166842" y="-1536104"/>
          <a:ext cx="1841896" cy="10208418"/>
        </a:xfrm>
        <a:prstGeom prst="round2SameRect">
          <a:avLst/>
        </a:prstGeom>
        <a:solidFill>
          <a:schemeClr val="lt1">
            <a:alpha val="90000"/>
            <a:hueOff val="0"/>
            <a:satOff val="0"/>
            <a:lumOff val="0"/>
            <a:alphaOff val="0"/>
          </a:schemeClr>
        </a:solidFill>
        <a:ln w="12700" cap="flat" cmpd="sng" algn="ctr">
          <a:solidFill>
            <a:schemeClr val="accent5">
              <a:hueOff val="-5760385"/>
              <a:satOff val="40834"/>
              <a:lumOff val="35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dirty="0"/>
            <a:t>Name and contact information for mental health professionals</a:t>
          </a:r>
        </a:p>
        <a:p>
          <a:pPr marL="285750" lvl="1" indent="-285750" algn="l" defTabSz="1289050">
            <a:lnSpc>
              <a:spcPct val="90000"/>
            </a:lnSpc>
            <a:spcBef>
              <a:spcPct val="0"/>
            </a:spcBef>
            <a:spcAft>
              <a:spcPct val="15000"/>
            </a:spcAft>
            <a:buChar char="•"/>
          </a:pPr>
          <a:r>
            <a:rPr lang="en-US" sz="2900" b="1" kern="1200" dirty="0">
              <a:solidFill>
                <a:srgbClr val="37ABA7"/>
              </a:solidFill>
            </a:rPr>
            <a:t>May include case manager, clinician, local ESP, suicide hotlines</a:t>
          </a:r>
        </a:p>
      </dsp:txBody>
      <dsp:txXfrm rot="-5400000">
        <a:off x="1983581" y="2737071"/>
        <a:ext cx="10118504" cy="1662068"/>
      </dsp:txXfrm>
    </dsp:sp>
    <dsp:sp modelId="{B0680D3E-5235-402C-8B68-05CB5344D382}">
      <dsp:nvSpPr>
        <dsp:cNvPr id="0" name=""/>
        <dsp:cNvSpPr/>
      </dsp:nvSpPr>
      <dsp:spPr>
        <a:xfrm rot="5400000">
          <a:off x="-425053" y="5719141"/>
          <a:ext cx="2833687" cy="1983581"/>
        </a:xfrm>
        <a:prstGeom prst="chevron">
          <a:avLst/>
        </a:prstGeom>
        <a:solidFill>
          <a:schemeClr val="accent5">
            <a:hueOff val="-11520771"/>
            <a:satOff val="81667"/>
            <a:lumOff val="7059"/>
            <a:alphaOff val="0"/>
          </a:schemeClr>
        </a:solidFill>
        <a:ln w="12700" cap="flat" cmpd="sng" algn="ctr">
          <a:solidFill>
            <a:schemeClr val="accent5">
              <a:hueOff val="-11520771"/>
              <a:satOff val="81667"/>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Safer Environment</a:t>
          </a:r>
        </a:p>
      </dsp:txBody>
      <dsp:txXfrm rot="-5400000">
        <a:off x="1" y="6285879"/>
        <a:ext cx="1983581" cy="850106"/>
      </dsp:txXfrm>
    </dsp:sp>
    <dsp:sp modelId="{B71941FD-33FD-45FE-8898-072CD9610865}">
      <dsp:nvSpPr>
        <dsp:cNvPr id="0" name=""/>
        <dsp:cNvSpPr/>
      </dsp:nvSpPr>
      <dsp:spPr>
        <a:xfrm rot="5400000">
          <a:off x="6166842" y="1110827"/>
          <a:ext cx="1841896" cy="10208418"/>
        </a:xfrm>
        <a:prstGeom prst="round2SameRect">
          <a:avLst/>
        </a:prstGeom>
        <a:solidFill>
          <a:schemeClr val="lt1">
            <a:alpha val="90000"/>
            <a:hueOff val="0"/>
            <a:satOff val="0"/>
            <a:lumOff val="0"/>
            <a:alphaOff val="0"/>
          </a:schemeClr>
        </a:solidFill>
        <a:ln w="12700" cap="flat" cmpd="sng" algn="ctr">
          <a:solidFill>
            <a:schemeClr val="accent5">
              <a:hueOff val="-11520771"/>
              <a:satOff val="81667"/>
              <a:lumOff val="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dirty="0"/>
            <a:t>What needs to be removed? (lethal means; substances)</a:t>
          </a:r>
        </a:p>
        <a:p>
          <a:pPr marL="285750" lvl="1" indent="-285750" algn="l" defTabSz="1289050">
            <a:lnSpc>
              <a:spcPct val="90000"/>
            </a:lnSpc>
            <a:spcBef>
              <a:spcPct val="0"/>
            </a:spcBef>
            <a:spcAft>
              <a:spcPct val="15000"/>
            </a:spcAft>
            <a:buChar char="•"/>
          </a:pPr>
          <a:r>
            <a:rPr lang="en-US" sz="2900" b="1" kern="1200" dirty="0">
              <a:solidFill>
                <a:srgbClr val="37ABA7"/>
              </a:solidFill>
            </a:rPr>
            <a:t>What needs to be added? (lock box; reminders of reasons for living)</a:t>
          </a:r>
        </a:p>
      </dsp:txBody>
      <dsp:txXfrm rot="-5400000">
        <a:off x="1983581" y="5384002"/>
        <a:ext cx="10118504" cy="16620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E1D4C-E0B1-4277-92B5-6EFA0C27A0E9}">
      <dsp:nvSpPr>
        <dsp:cNvPr id="0" name=""/>
        <dsp:cNvSpPr/>
      </dsp:nvSpPr>
      <dsp:spPr>
        <a:xfrm>
          <a:off x="0" y="1831"/>
          <a:ext cx="9144000" cy="19298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1.Identify 3 risk factors that Alex is displaying.</a:t>
          </a:r>
          <a:endParaRPr lang="en-US" sz="4000" kern="1200" dirty="0"/>
        </a:p>
      </dsp:txBody>
      <dsp:txXfrm>
        <a:off x="94205" y="96036"/>
        <a:ext cx="8955590" cy="1741395"/>
      </dsp:txXfrm>
    </dsp:sp>
    <dsp:sp modelId="{3F0B0DD4-B6F0-43AA-8DB5-A96D67221B02}">
      <dsp:nvSpPr>
        <dsp:cNvPr id="0" name=""/>
        <dsp:cNvSpPr/>
      </dsp:nvSpPr>
      <dsp:spPr>
        <a:xfrm>
          <a:off x="0" y="1945967"/>
          <a:ext cx="9144000" cy="1929805"/>
        </a:xfrm>
        <a:prstGeom prst="roundRect">
          <a:avLst/>
        </a:prstGeom>
        <a:solidFill>
          <a:schemeClr val="accent5">
            <a:hueOff val="-5760385"/>
            <a:satOff val="40834"/>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2.How would you continue this conversation with Alex in a caring and concerned way?</a:t>
          </a:r>
          <a:endParaRPr lang="en-US" sz="4000" kern="1200"/>
        </a:p>
      </dsp:txBody>
      <dsp:txXfrm>
        <a:off x="94205" y="2040172"/>
        <a:ext cx="8955590" cy="1741395"/>
      </dsp:txXfrm>
    </dsp:sp>
    <dsp:sp modelId="{0DA86982-8BA4-491F-9BF0-9C1EA1955652}">
      <dsp:nvSpPr>
        <dsp:cNvPr id="0" name=""/>
        <dsp:cNvSpPr/>
      </dsp:nvSpPr>
      <dsp:spPr>
        <a:xfrm>
          <a:off x="0" y="3890102"/>
          <a:ext cx="9144000" cy="1929805"/>
        </a:xfrm>
        <a:prstGeom prst="roundRect">
          <a:avLst/>
        </a:prstGeom>
        <a:solidFill>
          <a:schemeClr val="accent5">
            <a:hueOff val="-11520771"/>
            <a:satOff val="81667"/>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3.After completing the C-SSRS with Alex, he scores “low”. What would you do next?</a:t>
          </a:r>
          <a:endParaRPr lang="en-US" sz="4000" kern="1200"/>
        </a:p>
      </dsp:txBody>
      <dsp:txXfrm>
        <a:off x="94205" y="3984307"/>
        <a:ext cx="8955590" cy="174139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A9018-EAD3-44FD-AE09-C289BE473656}" type="datetimeFigureOut">
              <a:rPr lang="en-US" smtClean="0"/>
              <a:t>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1045B-683F-4120-8F36-6B50AC3EAEEC}" type="slidenum">
              <a:rPr lang="en-US" smtClean="0"/>
              <a:t>‹#›</a:t>
            </a:fld>
            <a:endParaRPr lang="en-US"/>
          </a:p>
        </p:txBody>
      </p:sp>
    </p:spTree>
    <p:extLst>
      <p:ext uri="{BB962C8B-B14F-4D97-AF65-F5344CB8AC3E}">
        <p14:creationId xmlns:p14="http://schemas.microsoft.com/office/powerpoint/2010/main" val="383702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sychologytoday.com/us/basics/self-har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sychologytoday.com/us/basics/persuas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Trainers</a:t>
            </a:r>
          </a:p>
        </p:txBody>
      </p:sp>
      <p:sp>
        <p:nvSpPr>
          <p:cNvPr id="4" name="Slide Number Placeholder 3"/>
          <p:cNvSpPr>
            <a:spLocks noGrp="1"/>
          </p:cNvSpPr>
          <p:nvPr>
            <p:ph type="sldNum" sz="quarter" idx="5"/>
          </p:nvPr>
        </p:nvSpPr>
        <p:spPr/>
        <p:txBody>
          <a:bodyPr/>
          <a:lstStyle/>
          <a:p>
            <a:fld id="{8071045B-683F-4120-8F36-6B50AC3EAEEC}" type="slidenum">
              <a:rPr lang="en-US" smtClean="0"/>
              <a:t>1</a:t>
            </a:fld>
            <a:endParaRPr lang="en-US"/>
          </a:p>
        </p:txBody>
      </p:sp>
    </p:spTree>
    <p:extLst>
      <p:ext uri="{BB962C8B-B14F-4D97-AF65-F5344CB8AC3E}">
        <p14:creationId xmlns:p14="http://schemas.microsoft.com/office/powerpoint/2010/main" val="279987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Explain:</a:t>
            </a:r>
            <a:endParaRPr lang="en-US" dirty="0"/>
          </a:p>
          <a:p>
            <a:r>
              <a:rPr lang="en-US" dirty="0"/>
              <a:t>There are also </a:t>
            </a:r>
            <a:r>
              <a:rPr lang="en-US" u="sng" dirty="0"/>
              <a:t>warning signs</a:t>
            </a:r>
            <a:r>
              <a:rPr lang="en-US" dirty="0"/>
              <a:t> for suicide risk that may be imminent. It is important all staff working with ACCS persons served be aware of the signs:</a:t>
            </a:r>
          </a:p>
          <a:p>
            <a:r>
              <a:rPr lang="en-US" dirty="0"/>
              <a:t> </a:t>
            </a:r>
          </a:p>
          <a:p>
            <a:pPr marL="285750" indent="-285750">
              <a:buFont typeface="Symbol"/>
              <a:buChar char="•"/>
            </a:pPr>
            <a:r>
              <a:rPr lang="en-US" dirty="0"/>
              <a:t>A drastic increase in suicidal intent over the course of hours or days (not weeks or months);</a:t>
            </a:r>
          </a:p>
          <a:p>
            <a:pPr marL="285750" indent="-285750">
              <a:buFont typeface="Symbol"/>
              <a:buChar char="•"/>
            </a:pPr>
            <a:r>
              <a:rPr lang="en-US" dirty="0"/>
              <a:t>Marked social isolation (e.g., social withdrawal, perceived liability on others) and/or </a:t>
            </a:r>
          </a:p>
          <a:p>
            <a:pPr marL="285750" indent="-285750">
              <a:buFont typeface="Symbol"/>
              <a:buChar char="•"/>
            </a:pPr>
            <a:r>
              <a:rPr lang="en-US" dirty="0"/>
              <a:t>Self-alienation (e.g., self-hatred, perceptions that self is an onerous burden);</a:t>
            </a:r>
          </a:p>
          <a:p>
            <a:endParaRPr lang="en-US" dirty="0"/>
          </a:p>
          <a:p>
            <a:endParaRPr lang="en-US" sz="1600" b="1" i="0" dirty="0">
              <a:solidFill>
                <a:srgbClr val="000000"/>
              </a:solidFill>
              <a:effectLst/>
              <a:latin typeface="Calibri"/>
              <a:cs typeface="Calibri"/>
            </a:endParaRPr>
          </a:p>
          <a:p>
            <a:pPr marL="0" indent="0">
              <a:buFont typeface="Arial" panose="020B0604020202020204" pitchFamily="34" charset="0"/>
              <a:buNone/>
            </a:pPr>
            <a:endParaRPr lang="en-US" sz="1600" dirty="0"/>
          </a:p>
          <a:p>
            <a:pPr marL="291179" indent="-291179">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14A65884-BC65-48C1-8470-640EECC00F76}" type="slidenum">
              <a:rPr lang="en-US" smtClean="0"/>
              <a:t>10</a:t>
            </a:fld>
            <a:endParaRPr lang="en-US"/>
          </a:p>
        </p:txBody>
      </p:sp>
    </p:spTree>
    <p:extLst>
      <p:ext uri="{BB962C8B-B14F-4D97-AF65-F5344CB8AC3E}">
        <p14:creationId xmlns:p14="http://schemas.microsoft.com/office/powerpoint/2010/main" val="93832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Warning Signs </a:t>
            </a:r>
            <a:r>
              <a:rPr lang="en-US" i="1" dirty="0"/>
              <a:t>(continued)</a:t>
            </a:r>
            <a:endParaRPr lang="en-US" dirty="0"/>
          </a:p>
          <a:p>
            <a:endParaRPr lang="en-US" dirty="0"/>
          </a:p>
          <a:p>
            <a:r>
              <a:rPr lang="en-US" b="1" dirty="0"/>
              <a:t>Continue Explaining:</a:t>
            </a:r>
            <a:endParaRPr lang="en-US" dirty="0"/>
          </a:p>
          <a:p>
            <a:endParaRPr lang="en-US" dirty="0"/>
          </a:p>
          <a:p>
            <a:pPr marL="285750" indent="-285750">
              <a:buFont typeface="Symbol"/>
              <a:buChar char="•"/>
            </a:pPr>
            <a:r>
              <a:rPr lang="en-US" dirty="0"/>
              <a:t>Perceptions that the above criteria are hopelessly intractable;</a:t>
            </a:r>
          </a:p>
          <a:p>
            <a:pPr marL="285750" indent="-285750">
              <a:buFont typeface="Symbol"/>
              <a:buChar char="•"/>
            </a:pPr>
            <a:r>
              <a:rPr lang="en-US" dirty="0"/>
              <a:t>Two or more manifestations of overarousal:</a:t>
            </a:r>
          </a:p>
          <a:p>
            <a:pPr marL="285750" indent="-285750">
              <a:buFont typeface="Symbol"/>
              <a:buChar char="•"/>
            </a:pPr>
            <a:r>
              <a:rPr lang="en-US" dirty="0"/>
              <a:t>agitation, irritability, insomnia, nightmares.</a:t>
            </a:r>
          </a:p>
          <a:p>
            <a:endParaRPr lang="en-US" sz="1600" b="1" baseline="0" dirty="0">
              <a:cs typeface="Calibri"/>
            </a:endParaRPr>
          </a:p>
          <a:p>
            <a:pPr marL="291179" indent="-291179">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14A65884-BC65-48C1-8470-640EECC00F76}" type="slidenum">
              <a:rPr lang="en-US" smtClean="0"/>
              <a:t>11</a:t>
            </a:fld>
            <a:endParaRPr lang="en-US"/>
          </a:p>
        </p:txBody>
      </p:sp>
    </p:spTree>
    <p:extLst>
      <p:ext uri="{BB962C8B-B14F-4D97-AF65-F5344CB8AC3E}">
        <p14:creationId xmlns:p14="http://schemas.microsoft.com/office/powerpoint/2010/main" val="3419435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r>
              <a:rPr lang="en-US" i="1" dirty="0"/>
              <a:t>This slide uses animation to advance the bubbles on the left. Remember to advance the slide after each point below.</a:t>
            </a:r>
            <a:endParaRPr lang="en-US" dirty="0"/>
          </a:p>
          <a:p>
            <a:endParaRPr lang="en-US" dirty="0"/>
          </a:p>
          <a:p>
            <a:r>
              <a:rPr lang="en-US" b="1" dirty="0"/>
              <a:t>Explain:</a:t>
            </a:r>
            <a:r>
              <a:rPr lang="en-US" dirty="0"/>
              <a:t> </a:t>
            </a:r>
          </a:p>
          <a:p>
            <a:pPr marL="171450" indent="-171450">
              <a:buFont typeface="Symbol"/>
              <a:buChar char="•"/>
            </a:pPr>
            <a:r>
              <a:rPr lang="en-US" dirty="0"/>
              <a:t>As discussed in the risk management module, all persons served must receive a screening for suicide risk with the C-SSRS upon intake into the program. </a:t>
            </a:r>
          </a:p>
          <a:p>
            <a:endParaRPr lang="en-US" dirty="0"/>
          </a:p>
          <a:p>
            <a:pPr marL="171450" indent="-171450">
              <a:buFont typeface="Symbol"/>
              <a:buChar char="•"/>
            </a:pPr>
            <a:r>
              <a:rPr lang="en-US" dirty="0"/>
              <a:t>Those who ‘screen in’ (meaning they score moderate to high) on the C-SSRS will receive a </a:t>
            </a:r>
            <a:r>
              <a:rPr lang="en-US" u="sng" dirty="0"/>
              <a:t>full assessment of suicide risk</a:t>
            </a:r>
            <a:r>
              <a:rPr lang="en-US" dirty="0"/>
              <a:t> from their clinician to determine the intensity, length, and lethality of suicidal thoughts </a:t>
            </a:r>
          </a:p>
          <a:p>
            <a:pPr marL="171450" indent="-171450">
              <a:buFont typeface="Courier New"/>
              <a:buChar char="○"/>
            </a:pPr>
            <a:r>
              <a:rPr lang="en-US" dirty="0"/>
              <a:t>Remember from the Risk Management training – the </a:t>
            </a:r>
          </a:p>
          <a:p>
            <a:r>
              <a:rPr lang="en-US" dirty="0"/>
              <a:t>C-SSRS also should be administered whenever there is “cause for concern” and all treatment members should be familiar with administering the screen</a:t>
            </a:r>
          </a:p>
          <a:p>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12</a:t>
            </a:fld>
            <a:endParaRPr lang="en-US"/>
          </a:p>
        </p:txBody>
      </p:sp>
    </p:spTree>
    <p:extLst>
      <p:ext uri="{BB962C8B-B14F-4D97-AF65-F5344CB8AC3E}">
        <p14:creationId xmlns:p14="http://schemas.microsoft.com/office/powerpoint/2010/main" val="3241046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171450" indent="-171450">
              <a:buFont typeface="Symbol"/>
              <a:buChar char="•"/>
            </a:pPr>
            <a:r>
              <a:rPr lang="en-US" dirty="0"/>
              <a:t>All persons served who ‘screen in’ on the C-SSRS and are assessed as ‘safe to remain in the community’ should develop a </a:t>
            </a:r>
            <a:r>
              <a:rPr lang="en-US" u="sng" dirty="0"/>
              <a:t>Safety Plan</a:t>
            </a:r>
            <a:r>
              <a:rPr lang="en-US" dirty="0"/>
              <a:t> with their team.</a:t>
            </a:r>
          </a:p>
          <a:p>
            <a:endParaRPr lang="en-US" dirty="0"/>
          </a:p>
          <a:p>
            <a:endParaRPr lang="en-US" dirty="0"/>
          </a:p>
          <a:p>
            <a:pPr marL="171450" indent="-171450">
              <a:buFont typeface="Symbol"/>
              <a:buChar char="•"/>
            </a:pPr>
            <a:r>
              <a:rPr lang="en-US" i="1" dirty="0"/>
              <a:t>Review points on the slide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28A49D8-E8C0-4491-A321-9DC9C421106A}" type="slidenum">
              <a:rPr lang="en-US" smtClean="0"/>
              <a:t>13</a:t>
            </a:fld>
            <a:endParaRPr lang="en-US"/>
          </a:p>
        </p:txBody>
      </p:sp>
    </p:spTree>
    <p:extLst>
      <p:ext uri="{BB962C8B-B14F-4D97-AF65-F5344CB8AC3E}">
        <p14:creationId xmlns:p14="http://schemas.microsoft.com/office/powerpoint/2010/main" val="27743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endParaRPr lang="en-US" dirty="0"/>
          </a:p>
          <a:p>
            <a:pPr marL="171450" indent="-171450">
              <a:buFont typeface="Symbol"/>
              <a:buChar char="•"/>
            </a:pPr>
            <a:r>
              <a:rPr lang="en-US" u="sng" dirty="0"/>
              <a:t>Repeat</a:t>
            </a:r>
            <a:r>
              <a:rPr lang="en-US" dirty="0"/>
              <a:t>: All persons assessed for suicide risk and deemed to be safe to remain in the community will get a safety plan</a:t>
            </a:r>
          </a:p>
          <a:p>
            <a:pPr marL="171450" indent="-171450">
              <a:buFont typeface="Symbol"/>
              <a:buChar char="•"/>
            </a:pPr>
            <a:r>
              <a:rPr lang="en-US" dirty="0"/>
              <a:t>If the person scores very low or low, a safety plan ideally would still be completed within the first 30 days of intake into the program.  A person has a right to refuse - completion of the plan should be collaborative. A safety plan is always completed with a client, never for a client. The mitigation plan is from the client’s point of view in their words (no jargon).</a:t>
            </a:r>
          </a:p>
          <a:p>
            <a:pPr marL="171450" indent="-171450">
              <a:buFont typeface="Symbol"/>
              <a:buChar char="•"/>
            </a:pPr>
            <a:r>
              <a:rPr lang="en-US" dirty="0"/>
              <a:t>At the very least, safety plans should be reviewed after a crisis event: In what ways was the plan useful?  What might need to be changed to make it more effective?  </a:t>
            </a:r>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28A49D8-E8C0-4491-A321-9DC9C421106A}" type="slidenum">
              <a:rPr lang="en-US" smtClean="0"/>
              <a:t>14</a:t>
            </a:fld>
            <a:endParaRPr lang="en-US"/>
          </a:p>
        </p:txBody>
      </p:sp>
    </p:spTree>
    <p:extLst>
      <p:ext uri="{BB962C8B-B14F-4D97-AF65-F5344CB8AC3E}">
        <p14:creationId xmlns:p14="http://schemas.microsoft.com/office/powerpoint/2010/main" val="3436777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171450" indent="-171450">
              <a:buFont typeface="Symbol"/>
              <a:buChar char="•"/>
            </a:pPr>
            <a:r>
              <a:rPr lang="en-US" dirty="0"/>
              <a:t>Every member of the ITT and every staff person working with the person served should have a copy of the person’s safety plan and be aware of their warning signs</a:t>
            </a:r>
          </a:p>
          <a:p>
            <a:endParaRPr lang="en-US" dirty="0"/>
          </a:p>
          <a:p>
            <a:pPr marL="171450" indent="-171450">
              <a:buFont typeface="Symbol"/>
              <a:buChar char="•"/>
            </a:pPr>
            <a:r>
              <a:rPr lang="en-US" dirty="0"/>
              <a:t>Encourage persons served to review their plans as needed and when warning signs occur (Where will they keep it? How will they remember to use it in a crisis?) </a:t>
            </a:r>
          </a:p>
          <a:p>
            <a:endParaRPr lang="en-US" dirty="0"/>
          </a:p>
          <a:p>
            <a:pPr marL="171450" indent="-171450">
              <a:buFont typeface="Symbol"/>
              <a:buChar char="•"/>
            </a:pPr>
            <a:r>
              <a:rPr lang="en-US" dirty="0"/>
              <a:t>When a person served is doing well, this should be reinforced by the ITT in connection with the safety plan.</a:t>
            </a:r>
          </a:p>
          <a:p>
            <a:endParaRPr lang="en-US" dirty="0"/>
          </a:p>
          <a:p>
            <a:pPr marL="171450" indent="-171450">
              <a:buFont typeface="Symbol"/>
              <a:buChar char="•"/>
            </a:pPr>
            <a:r>
              <a:rPr lang="en-US" dirty="0"/>
              <a:t>Coping skills listed on the safety plan should be known by the ITT to reinforce its practice regularly.  Otherwise, the plan may be ineffective during a crisis event.</a:t>
            </a:r>
          </a:p>
          <a:p>
            <a:endParaRPr lang="en-US" dirty="0"/>
          </a:p>
          <a:p>
            <a:pPr marL="171450" indent="-171450">
              <a:buFont typeface="Symbol"/>
              <a:buChar char="•"/>
            </a:pPr>
            <a:r>
              <a:rPr lang="en-US" dirty="0"/>
              <a:t>See yourselves as coaches! You are the ones cheering them on, helping them practice their safety planning, etc.</a:t>
            </a: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15</a:t>
            </a:fld>
            <a:endParaRPr lang="en-US"/>
          </a:p>
        </p:txBody>
      </p:sp>
    </p:spTree>
    <p:extLst>
      <p:ext uri="{BB962C8B-B14F-4D97-AF65-F5344CB8AC3E}">
        <p14:creationId xmlns:p14="http://schemas.microsoft.com/office/powerpoint/2010/main" val="149341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note: </a:t>
            </a:r>
            <a:r>
              <a:rPr lang="en-US" i="1" dirty="0"/>
              <a:t>Slides 16 &amp; 17 each list 3 components</a:t>
            </a:r>
            <a:endParaRPr lang="en-US" dirty="0"/>
          </a:p>
          <a:p>
            <a:pPr>
              <a:defRPr/>
            </a:pPr>
            <a:endParaRPr lang="en-US" dirty="0"/>
          </a:p>
          <a:p>
            <a:pPr>
              <a:defRPr/>
            </a:pPr>
            <a:r>
              <a:rPr lang="en-US" b="1" dirty="0"/>
              <a:t>Explain:</a:t>
            </a:r>
            <a:endParaRPr lang="en-US" dirty="0"/>
          </a:p>
          <a:p>
            <a:pPr>
              <a:defRPr/>
            </a:pPr>
            <a:endParaRPr lang="en-US" dirty="0"/>
          </a:p>
          <a:p>
            <a:pPr>
              <a:defRPr/>
            </a:pPr>
            <a:r>
              <a:rPr lang="en-US" dirty="0"/>
              <a:t>Briefly review the 6 components of a safety plan:</a:t>
            </a:r>
          </a:p>
          <a:p>
            <a:pPr>
              <a:defRPr/>
            </a:pPr>
            <a:r>
              <a:rPr lang="en-US" dirty="0"/>
              <a:t>mainly the warning signs, coping skills and distractions, and the need for the plan to include supports</a:t>
            </a:r>
          </a:p>
          <a:p>
            <a:pPr marL="0" marR="0" lvl="0" indent="0" algn="l" defTabSz="914400">
              <a:lnSpc>
                <a:spcPct val="100000"/>
              </a:lnSpc>
              <a:spcBef>
                <a:spcPts val="0"/>
              </a:spcBef>
              <a:spcAft>
                <a:spcPts val="0"/>
              </a:spcAft>
              <a:buClrTx/>
              <a:buSzTx/>
              <a:buFontTx/>
              <a:buNone/>
              <a:tabLst/>
              <a:defRPr/>
            </a:pPr>
            <a:endParaRPr lang="en-US" dirty="0">
              <a:solidFill>
                <a:srgbClr val="FFFFFF"/>
              </a:solidFill>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16</a:t>
            </a:fld>
            <a:endParaRPr lang="en-US"/>
          </a:p>
        </p:txBody>
      </p:sp>
    </p:spTree>
    <p:extLst>
      <p:ext uri="{BB962C8B-B14F-4D97-AF65-F5344CB8AC3E}">
        <p14:creationId xmlns:p14="http://schemas.microsoft.com/office/powerpoint/2010/main" val="2395948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171450" indent="-171450">
              <a:buFont typeface="Symbol"/>
              <a:buChar char="•"/>
            </a:pPr>
            <a:r>
              <a:rPr lang="en-US" dirty="0"/>
              <a:t>Caring contacts can be very effective and may include some form of reaching out like a card, written message, or text (use technology)</a:t>
            </a:r>
            <a:endParaRPr lang="en-US" dirty="0">
              <a:cs typeface="Calibri"/>
            </a:endParaRPr>
          </a:p>
          <a:p>
            <a:r>
              <a:rPr lang="en-US" b="1" dirty="0"/>
              <a:t>Facilitator note</a:t>
            </a:r>
            <a:r>
              <a:rPr lang="en-US" dirty="0"/>
              <a:t>:</a:t>
            </a:r>
            <a:r>
              <a:rPr lang="en-US" i="1" dirty="0"/>
              <a:t> next slide gives examples</a:t>
            </a:r>
            <a:endParaRPr lang="en-US" dirty="0"/>
          </a:p>
          <a:p>
            <a:pPr marR="0" lvl="0">
              <a:lnSpc>
                <a:spcPct val="107000"/>
              </a:lnSpc>
              <a:spcBef>
                <a:spcPts val="0"/>
              </a:spcBef>
              <a:spcAft>
                <a:spcPts val="0"/>
              </a:spcAft>
              <a:buFont typeface="Courier New" panose="02070309020205020404" pitchFamily="49" charset="0"/>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18</a:t>
            </a:fld>
            <a:endParaRPr lang="en-US"/>
          </a:p>
        </p:txBody>
      </p:sp>
    </p:spTree>
    <p:extLst>
      <p:ext uri="{BB962C8B-B14F-4D97-AF65-F5344CB8AC3E}">
        <p14:creationId xmlns:p14="http://schemas.microsoft.com/office/powerpoint/2010/main" val="2284631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t>Facilitator note:  </a:t>
            </a:r>
            <a:r>
              <a:rPr lang="en-US" i="1" dirty="0"/>
              <a:t>Read through examples on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19</a:t>
            </a:fld>
            <a:endParaRPr lang="en-US"/>
          </a:p>
        </p:txBody>
      </p:sp>
    </p:spTree>
    <p:extLst>
      <p:ext uri="{BB962C8B-B14F-4D97-AF65-F5344CB8AC3E}">
        <p14:creationId xmlns:p14="http://schemas.microsoft.com/office/powerpoint/2010/main" val="138501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Ask:</a:t>
            </a:r>
            <a:endParaRPr lang="en-US" dirty="0"/>
          </a:p>
          <a:p>
            <a:pPr marL="285750" indent="-285750">
              <a:buFont typeface="Symbol"/>
              <a:buChar char="•"/>
              <a:defRPr/>
            </a:pPr>
            <a:r>
              <a:rPr lang="en-US" dirty="0"/>
              <a:t>Have you ever used a caring contact? How did it go? </a:t>
            </a:r>
          </a:p>
          <a:p>
            <a:pPr marL="285750" indent="-285750">
              <a:buFont typeface="Symbol"/>
              <a:buChar char="•"/>
              <a:defRPr/>
            </a:pPr>
            <a:r>
              <a:rPr lang="en-US" dirty="0"/>
              <a:t>Request a few responses from those who have experience with caring contacts.</a:t>
            </a:r>
          </a:p>
          <a:p>
            <a:pPr>
              <a:defRPr/>
            </a:pPr>
            <a:endParaRPr lang="en-US" dirty="0"/>
          </a:p>
          <a:p>
            <a:pPr marL="0" marR="0" lvl="0" indent="0" algn="l" defTabSz="914400">
              <a:lnSpc>
                <a:spcPct val="107000"/>
              </a:lnSpc>
              <a:spcBef>
                <a:spcPts val="0"/>
              </a:spcBef>
              <a:spcAft>
                <a:spcPts val="800"/>
              </a:spcAft>
              <a:buClrTx/>
              <a:buSzTx/>
              <a:buFontTx/>
              <a:buNone/>
              <a:tabLst/>
              <a:defRPr/>
            </a:pPr>
            <a:endParaRPr lang="en-US" sz="1800" dirty="0">
              <a:effectLst/>
              <a:latin typeface="Times New Roman"/>
              <a:ea typeface="Calibri" panose="020F0502020204030204" pitchFamily="34" charset="0"/>
              <a:cs typeface="Times New Roman"/>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20</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During this module you will:</a:t>
            </a:r>
            <a:endParaRPr lang="en-US" dirty="0">
              <a:cs typeface="Calibri"/>
            </a:endParaRPr>
          </a:p>
          <a:p>
            <a:pPr marL="285750" indent="-285750">
              <a:buFont typeface="Calibri"/>
              <a:buChar char="•"/>
            </a:pPr>
            <a:r>
              <a:rPr lang="en-US" dirty="0"/>
              <a:t>Learn to apply a shared alertness approach with suicidal individuals </a:t>
            </a:r>
            <a:endParaRPr lang="en-US" dirty="0">
              <a:cs typeface="Calibri"/>
            </a:endParaRPr>
          </a:p>
          <a:p>
            <a:pPr marL="285750" indent="-285750">
              <a:buFont typeface="Calibri"/>
              <a:buChar char="•"/>
            </a:pPr>
            <a:r>
              <a:rPr lang="en-US" dirty="0"/>
              <a:t>Recognize how to use evidence-based screening and assessment tools to identify suicide risk </a:t>
            </a:r>
            <a:endParaRPr lang="en-US" dirty="0">
              <a:cs typeface="Calibri"/>
            </a:endParaRPr>
          </a:p>
          <a:p>
            <a:pPr marL="285750" indent="-285750">
              <a:buFont typeface="Calibri"/>
              <a:buChar char="•"/>
            </a:pPr>
            <a:r>
              <a:rPr lang="en-US" dirty="0"/>
              <a:t>Learn to apply at least two methods for preventing suicide</a:t>
            </a:r>
            <a:endParaRPr lang="en-US" dirty="0">
              <a:cs typeface="Calibri"/>
            </a:endParaRP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Refer to Handout:   Alex Scenario</a:t>
            </a:r>
            <a:endParaRPr lang="en-US" dirty="0"/>
          </a:p>
          <a:p>
            <a:r>
              <a:rPr lang="en-US" i="1" dirty="0"/>
              <a:t>(10 minutes breakout + discussion)</a:t>
            </a:r>
            <a:endParaRPr lang="en-US" dirty="0"/>
          </a:p>
          <a:p>
            <a:endParaRPr lang="en-US" dirty="0"/>
          </a:p>
          <a:p>
            <a:r>
              <a:rPr lang="en-US" b="1" dirty="0"/>
              <a:t>Facilitator Instructions </a:t>
            </a:r>
            <a:endParaRPr lang="en-US" dirty="0"/>
          </a:p>
          <a:p>
            <a:pPr marL="171450" indent="-171450">
              <a:buFont typeface="Symbol"/>
              <a:buChar char="•"/>
            </a:pPr>
            <a:r>
              <a:rPr lang="en-US" b="1" dirty="0"/>
              <a:t>Explai</a:t>
            </a:r>
            <a:r>
              <a:rPr lang="en-US" dirty="0"/>
              <a:t>n that this will be a group exercise to practice how to work with persons served around suicide risk.</a:t>
            </a:r>
          </a:p>
          <a:p>
            <a:pPr marL="171450" indent="-171450">
              <a:buFont typeface="Symbol"/>
              <a:buChar char="•"/>
            </a:pPr>
            <a:r>
              <a:rPr lang="en-US" b="1" dirty="0"/>
              <a:t>Read</a:t>
            </a:r>
            <a:r>
              <a:rPr lang="en-US" dirty="0"/>
              <a:t> the scenario out loud</a:t>
            </a:r>
          </a:p>
          <a:p>
            <a:pPr marL="171450" indent="-171450">
              <a:buFont typeface="Symbol"/>
              <a:buChar char="•"/>
            </a:pPr>
            <a:r>
              <a:rPr lang="en-US" b="1" dirty="0"/>
              <a:t>Split </a:t>
            </a:r>
            <a:r>
              <a:rPr lang="en-US" dirty="0"/>
              <a:t>participants into groups of 3 or 4</a:t>
            </a:r>
          </a:p>
          <a:p>
            <a:pPr marL="171450" indent="-171450">
              <a:buFont typeface="Symbol"/>
              <a:buChar char="•"/>
            </a:pPr>
            <a:r>
              <a:rPr lang="en-US" b="1" dirty="0"/>
              <a:t>Instruct</a:t>
            </a:r>
            <a:r>
              <a:rPr lang="en-US" dirty="0"/>
              <a:t> them that in their groups they will:</a:t>
            </a:r>
          </a:p>
          <a:p>
            <a:pPr marL="171450" indent="-171450">
              <a:buFont typeface="Arial"/>
              <a:buChar char="•"/>
            </a:pPr>
            <a:r>
              <a:rPr lang="en-US" dirty="0"/>
              <a:t>Pick a recorder/reporter for the group</a:t>
            </a:r>
          </a:p>
          <a:p>
            <a:pPr marL="171450" indent="-171450">
              <a:buFont typeface="Arial"/>
              <a:buChar char="•"/>
            </a:pPr>
            <a:r>
              <a:rPr lang="en-US" dirty="0"/>
              <a:t>Identify 3 risk factors that Alex is displaying.</a:t>
            </a:r>
          </a:p>
          <a:p>
            <a:pPr marL="171450" indent="-171450">
              <a:buFont typeface="Arial"/>
              <a:buChar char="•"/>
            </a:pPr>
            <a:r>
              <a:rPr lang="en-US" dirty="0"/>
              <a:t>Discuss how they would continue this conversation with Alex in a caring and concerned way.</a:t>
            </a:r>
          </a:p>
          <a:p>
            <a:pPr marL="171450" indent="-171450">
              <a:buFont typeface="Arial"/>
              <a:buChar char="•"/>
            </a:pPr>
            <a:r>
              <a:rPr lang="en-US" dirty="0"/>
              <a:t>After completing the C-SSRS with Alex, he scores “low”. What would you do next?</a:t>
            </a:r>
          </a:p>
          <a:p>
            <a:pPr marL="171450" indent="-171450">
              <a:buFont typeface="Symbol"/>
              <a:buChar char="•"/>
            </a:pPr>
            <a:r>
              <a:rPr lang="en-US" dirty="0"/>
              <a:t>Breakouts go approximately 10 minutes</a:t>
            </a:r>
          </a:p>
          <a:p>
            <a:pPr marL="171450" indent="-171450">
              <a:buFont typeface="Symbol"/>
              <a:buChar char="•"/>
            </a:pPr>
            <a:r>
              <a:rPr lang="en-US" dirty="0"/>
              <a:t>Bring groups back together and ask a few to report what they decided.</a:t>
            </a:r>
          </a:p>
          <a:p>
            <a:r>
              <a:rPr lang="en-US" b="1" dirty="0"/>
              <a:t>Then:</a:t>
            </a:r>
            <a:endParaRPr lang="en-US" dirty="0"/>
          </a:p>
          <a:p>
            <a:pPr marL="171450" indent="-171450">
              <a:buFont typeface="Symbol"/>
              <a:buChar char="•"/>
            </a:pPr>
            <a:r>
              <a:rPr lang="en-US" dirty="0"/>
              <a:t>Indicate that Alex scored low for suicide risk, but he is still left with risk factors that need to be addressed.  </a:t>
            </a:r>
          </a:p>
          <a:p>
            <a:pPr marL="628650" lvl="1" indent="-171450">
              <a:buFont typeface="Courier New"/>
              <a:buChar char="○"/>
            </a:pPr>
            <a:r>
              <a:rPr lang="en-US" dirty="0"/>
              <a:t>One approach would be to encourage development of a safety plan. </a:t>
            </a:r>
          </a:p>
          <a:p>
            <a:pPr marL="628650" lvl="1" indent="-171450">
              <a:buFont typeface="Courier New"/>
              <a:buChar char="○"/>
            </a:pPr>
            <a:r>
              <a:rPr lang="en-US" dirty="0"/>
              <a:t>If Alex is not interested, ask what coping skills he has tried in the past that worked for him? If none, suggest one or two coping skills (e.g., staying busy, doing an activity that interests him). </a:t>
            </a:r>
          </a:p>
          <a:p>
            <a:pPr marL="628650" lvl="1" indent="-171450">
              <a:buFont typeface="Courier New"/>
              <a:buChar char="○"/>
            </a:pPr>
            <a:r>
              <a:rPr lang="en-US" dirty="0"/>
              <a:t>Also, identify with Alex people he can use for support.</a:t>
            </a:r>
          </a:p>
          <a:p>
            <a:pPr marL="171450" indent="-171450">
              <a:buFont typeface="Symbol"/>
              <a:buChar char="•"/>
            </a:pPr>
            <a:r>
              <a:rPr lang="en-US" dirty="0"/>
              <a:t>Ask what else they can do to address some of his risk factors?</a:t>
            </a:r>
          </a:p>
          <a:p>
            <a:pPr marL="171450" indent="-171450">
              <a:buFont typeface="Arial"/>
              <a:buChar char="•"/>
            </a:pPr>
            <a:r>
              <a:rPr lang="en-US" dirty="0"/>
              <a:t>Encourage use of medication – example: Ask how he has felt since he stopped taking it (e.g., insomnia). </a:t>
            </a:r>
          </a:p>
          <a:p>
            <a:pPr marL="171450" indent="-171450">
              <a:buFont typeface="Arial"/>
              <a:buChar char="•"/>
            </a:pPr>
            <a:r>
              <a:rPr lang="en-US" dirty="0"/>
              <a:t>It is essential to report this situation and how you handled it to the ITT and his primary care.</a:t>
            </a: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22</a:t>
            </a:fld>
            <a:endParaRPr lang="en-US"/>
          </a:p>
        </p:txBody>
      </p:sp>
    </p:spTree>
    <p:extLst>
      <p:ext uri="{BB962C8B-B14F-4D97-AF65-F5344CB8AC3E}">
        <p14:creationId xmlns:p14="http://schemas.microsoft.com/office/powerpoint/2010/main" val="50461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23</a:t>
            </a:fld>
            <a:endParaRPr lang="en-US"/>
          </a:p>
        </p:txBody>
      </p:sp>
    </p:spTree>
    <p:extLst>
      <p:ext uri="{BB962C8B-B14F-4D97-AF65-F5344CB8AC3E}">
        <p14:creationId xmlns:p14="http://schemas.microsoft.com/office/powerpoint/2010/main" val="360988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Explain:</a:t>
            </a:r>
            <a:endParaRPr lang="en-US" dirty="0"/>
          </a:p>
          <a:p>
            <a:pPr>
              <a:defRPr/>
            </a:pPr>
            <a:r>
              <a:rPr lang="en-US" dirty="0"/>
              <a:t>Indicate we do this by identifying risk factors early and continually re-evaluating their presence using the Columbia-Suicide Severity Rating Scale (C-SSRS) and by training all staff in a protocol for how to respond to risks (e.g., maybe QPR, it means reaching out to a clinician/supervisor).</a:t>
            </a:r>
          </a:p>
          <a:p>
            <a:pPr>
              <a:defRPr/>
            </a:pPr>
            <a:endParaRPr lang="en-US" b="1" dirty="0">
              <a:cs typeface="Calibri"/>
            </a:endParaRPr>
          </a:p>
          <a:p>
            <a:pPr marL="0" marR="0" lvl="0" indent="0" algn="l" defTabSz="914400">
              <a:lnSpc>
                <a:spcPct val="100000"/>
              </a:lnSpc>
              <a:spcBef>
                <a:spcPts val="0"/>
              </a:spcBef>
              <a:spcAft>
                <a:spcPts val="0"/>
              </a:spcAft>
              <a:buClrTx/>
              <a:buSzTx/>
              <a:buFontTx/>
              <a:buNone/>
              <a:tabLst/>
              <a:defRPr/>
            </a:pPr>
            <a:endParaRPr lang="en-US" sz="1800" dirty="0">
              <a:ea typeface="DengXian"/>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3</a:t>
            </a:fld>
            <a:endParaRPr lang="en-US"/>
          </a:p>
        </p:txBody>
      </p:sp>
    </p:spTree>
    <p:extLst>
      <p:ext uri="{BB962C8B-B14F-4D97-AF65-F5344CB8AC3E}">
        <p14:creationId xmlns:p14="http://schemas.microsoft.com/office/powerpoint/2010/main" val="1585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endParaRPr lang="en-US" dirty="0"/>
          </a:p>
          <a:p>
            <a:r>
              <a:rPr lang="en-US" dirty="0"/>
              <a:t>What are your personal thoughts, beliefs, and attitudes about suicide and how do they impact my work with suicidal individuals?</a:t>
            </a:r>
          </a:p>
          <a:p>
            <a:endParaRPr lang="en-US" dirty="0"/>
          </a:p>
          <a:p>
            <a:r>
              <a:rPr lang="en-US" b="1" dirty="0"/>
              <a:t>Facilitator Instructions:</a:t>
            </a:r>
            <a:endParaRPr lang="en-US" dirty="0"/>
          </a:p>
          <a:p>
            <a:pPr marL="285750" indent="-285750">
              <a:buFont typeface="Courier New"/>
              <a:buChar char="○"/>
            </a:pPr>
            <a:r>
              <a:rPr lang="en-US" dirty="0"/>
              <a:t>Invite participants to self-reflect on this question.  </a:t>
            </a:r>
          </a:p>
          <a:p>
            <a:pPr marL="285750" indent="-285750">
              <a:buFont typeface="Courier New"/>
              <a:buChar char="○"/>
            </a:pPr>
            <a:r>
              <a:rPr lang="en-US" dirty="0"/>
              <a:t>Participants do not have to share, but the facilitator should prompt a general discussion about this.  </a:t>
            </a:r>
          </a:p>
          <a:p>
            <a:pPr marL="285750" indent="-285750">
              <a:buFont typeface="Courier New"/>
              <a:buChar char="○"/>
            </a:pPr>
            <a:r>
              <a:rPr lang="en-US" dirty="0"/>
              <a:t>For example, if a helping professional has strong religious values that make it difficult for them to understand how a person could think about taking their own life, how might that affect working with suicidal individuals?  </a:t>
            </a:r>
          </a:p>
          <a:p>
            <a:pPr marL="285750" indent="-285750">
              <a:buFont typeface="Courier New"/>
              <a:buChar char="○"/>
            </a:pPr>
            <a:r>
              <a:rPr lang="en-US" dirty="0"/>
              <a:t>If a helping professional has lost a loved one to suicide, how might that impact their work with suicidal clients?</a:t>
            </a:r>
          </a:p>
          <a:p>
            <a:pPr marL="457200" marR="0">
              <a:lnSpc>
                <a:spcPct val="107000"/>
              </a:lnSpc>
              <a:spcBef>
                <a:spcPts val="0"/>
              </a:spcBef>
              <a:spcAft>
                <a:spcPts val="0"/>
              </a:spcAft>
            </a:pPr>
            <a:endParaRPr lang="en-US" sz="1800" i="1" dirty="0">
              <a:effectLst/>
              <a:latin typeface="Calibri"/>
              <a:ea typeface="DengXian"/>
              <a:cs typeface="Calibri"/>
            </a:endParaRPr>
          </a:p>
          <a:p>
            <a:pPr>
              <a:lnSpc>
                <a:spcPct val="150000"/>
              </a:lnSpc>
            </a:pPr>
            <a:endParaRPr lang="en-US" sz="1400" dirty="0"/>
          </a:p>
        </p:txBody>
      </p:sp>
      <p:sp>
        <p:nvSpPr>
          <p:cNvPr id="4" name="Slide Number Placeholder 3"/>
          <p:cNvSpPr>
            <a:spLocks noGrp="1"/>
          </p:cNvSpPr>
          <p:nvPr>
            <p:ph type="sldNum" sz="quarter" idx="5"/>
          </p:nvPr>
        </p:nvSpPr>
        <p:spPr/>
        <p:txBody>
          <a:bodyPr/>
          <a:lstStyle/>
          <a:p>
            <a:fld id="{8071045B-683F-4120-8F36-6B50AC3EAEEC}" type="slidenum">
              <a:rPr lang="en-US" smtClean="0"/>
              <a:t>4</a:t>
            </a:fld>
            <a:endParaRPr lang="en-US"/>
          </a:p>
        </p:txBody>
      </p:sp>
    </p:spTree>
    <p:extLst>
      <p:ext uri="{BB962C8B-B14F-4D97-AF65-F5344CB8AC3E}">
        <p14:creationId xmlns:p14="http://schemas.microsoft.com/office/powerpoint/2010/main" val="93032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a:t>
            </a:r>
          </a:p>
          <a:p>
            <a:r>
              <a:rPr lang="en-US" dirty="0"/>
              <a:t>Be careful not to go into “alarm” mode or to be “dismissive” </a:t>
            </a:r>
          </a:p>
          <a:p>
            <a:pPr marL="171450" indent="-171450">
              <a:buFont typeface="Calibri"/>
              <a:buChar char="•"/>
            </a:pPr>
            <a:r>
              <a:rPr lang="en-US" dirty="0"/>
              <a:t>The person needs a steady, kind, and reasonable response </a:t>
            </a:r>
          </a:p>
          <a:p>
            <a:pPr marL="171450" indent="-171450">
              <a:buFont typeface="Calibri"/>
              <a:buChar char="•"/>
            </a:pPr>
            <a:r>
              <a:rPr lang="en-US" dirty="0"/>
              <a:t>Recognize the conflict between a person’s desire to end their psychological pain and your desire to prevent suicide and community culture </a:t>
            </a:r>
          </a:p>
          <a:p>
            <a:pPr marL="171450" indent="-171450">
              <a:buFont typeface="Calibri"/>
              <a:buChar char="•"/>
            </a:pPr>
            <a:r>
              <a:rPr lang="en-US" dirty="0"/>
              <a:t>Be comfortable asking questions that open a conversation</a:t>
            </a:r>
          </a:p>
          <a:p>
            <a:endParaRPr lang="en-US" dirty="0"/>
          </a:p>
          <a:p>
            <a:r>
              <a:rPr lang="en-US" b="1" dirty="0"/>
              <a:t>Facilitator Notes</a:t>
            </a:r>
            <a:r>
              <a:rPr lang="en-US" dirty="0"/>
              <a:t>: Review the following information:</a:t>
            </a:r>
          </a:p>
          <a:p>
            <a:pPr marL="171450" indent="-171450">
              <a:buFont typeface="Symbol"/>
              <a:buChar char="•"/>
            </a:pPr>
            <a:r>
              <a:rPr lang="en-US" b="1" dirty="0"/>
              <a:t>Dismissive - Examples of being dismissive</a:t>
            </a:r>
            <a:endParaRPr lang="en-US" dirty="0"/>
          </a:p>
          <a:p>
            <a:pPr marL="171450" indent="-171450">
              <a:buFont typeface="Courier New"/>
              <a:buChar char="○"/>
            </a:pPr>
            <a:r>
              <a:rPr lang="en-US" dirty="0"/>
              <a:t>“If you really want to end your life, you would not be here talking to me about it.”</a:t>
            </a:r>
          </a:p>
          <a:p>
            <a:pPr marL="171450" indent="-171450">
              <a:buFont typeface="Courier New"/>
              <a:buChar char="○"/>
            </a:pPr>
            <a:r>
              <a:rPr lang="en-US" dirty="0"/>
              <a:t>“If you really wanted to die, you would’ve done it already.”</a:t>
            </a:r>
          </a:p>
          <a:p>
            <a:pPr marL="171450" indent="-171450">
              <a:buFont typeface="Courier New"/>
              <a:buChar char="○"/>
            </a:pPr>
            <a:r>
              <a:rPr lang="en-US" dirty="0"/>
              <a:t>“You’re just looking for attention.”</a:t>
            </a:r>
          </a:p>
          <a:p>
            <a:pPr marL="171450" indent="-171450">
              <a:buFont typeface="Courier New"/>
              <a:buChar char="○"/>
            </a:pPr>
            <a:r>
              <a:rPr lang="en-US" b="1" dirty="0"/>
              <a:t>Potential Outcomes of Dismissiveness:</a:t>
            </a:r>
            <a:endParaRPr lang="en-US" dirty="0"/>
          </a:p>
          <a:p>
            <a:pPr marL="628650" lvl="1" indent="-171450">
              <a:buFont typeface="Courier New"/>
              <a:buChar char="○"/>
            </a:pPr>
            <a:r>
              <a:rPr lang="en-US" dirty="0"/>
              <a:t>May lead to ignoring or minimizing the client’s risk of suicide</a:t>
            </a:r>
          </a:p>
          <a:p>
            <a:pPr marL="628650" lvl="1" indent="-171450">
              <a:buFont typeface="Courier New"/>
              <a:buChar char="○"/>
            </a:pPr>
            <a:r>
              <a:rPr lang="en-US" dirty="0"/>
              <a:t>May lead to minimizing the concern and pain of the client</a:t>
            </a:r>
          </a:p>
          <a:p>
            <a:pPr marL="628650" lvl="1" indent="-171450">
              <a:buFont typeface="Courier New"/>
              <a:buChar char="○"/>
            </a:pPr>
            <a:r>
              <a:rPr lang="en-US" dirty="0"/>
              <a:t>May lead to a failure to conduct as thorough an evaluation as would be indicated</a:t>
            </a:r>
          </a:p>
          <a:p>
            <a:pPr marL="171450" indent="-171450">
              <a:buFont typeface="Symbol"/>
              <a:buChar char="•"/>
            </a:pPr>
            <a:r>
              <a:rPr lang="en-US" b="1" dirty="0"/>
              <a:t>Alarmed – Examples of Being Alarmed</a:t>
            </a:r>
            <a:endParaRPr lang="en-US" dirty="0"/>
          </a:p>
          <a:p>
            <a:pPr marL="171450" indent="-171450">
              <a:buFont typeface="Courier New"/>
              <a:buChar char="○"/>
            </a:pPr>
            <a:r>
              <a:rPr lang="en-US" dirty="0"/>
              <a:t>This reaction focuses on the fear of the client dying</a:t>
            </a:r>
          </a:p>
          <a:p>
            <a:pPr marL="171450" indent="-171450">
              <a:buFont typeface="Courier New"/>
              <a:buChar char="○"/>
            </a:pPr>
            <a:r>
              <a:rPr lang="en-US" dirty="0"/>
              <a:t>May lead to an over-interpretation of the client’s statement as a meaning of imminent risk of death</a:t>
            </a:r>
          </a:p>
          <a:p>
            <a:pPr marL="171450" indent="-171450">
              <a:buFont typeface="Courier New"/>
              <a:buChar char="○"/>
            </a:pPr>
            <a:r>
              <a:rPr lang="en-US" dirty="0"/>
              <a:t>May lead to intrusive interventions that are clinically contraindicated</a:t>
            </a:r>
          </a:p>
          <a:p>
            <a:pPr marL="171450" indent="-171450">
              <a:buFont typeface="Courier New"/>
              <a:buChar char="○"/>
            </a:pPr>
            <a:r>
              <a:rPr lang="en-US" dirty="0"/>
              <a:t>May cause client to withhold suicide thoughts</a:t>
            </a:r>
          </a:p>
          <a:p>
            <a:pPr marL="0" marR="0">
              <a:lnSpc>
                <a:spcPct val="107000"/>
              </a:lnSpc>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fld id="{14A65884-BC65-48C1-8470-640EECC00F76}" type="slidenum">
              <a:rPr lang="en-US" smtClean="0"/>
              <a:t>5</a:t>
            </a:fld>
            <a:endParaRPr lang="en-US"/>
          </a:p>
        </p:txBody>
      </p:sp>
    </p:spTree>
    <p:extLst>
      <p:ext uri="{BB962C8B-B14F-4D97-AF65-F5344CB8AC3E}">
        <p14:creationId xmlns:p14="http://schemas.microsoft.com/office/powerpoint/2010/main" val="10332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Instructions</a:t>
            </a:r>
            <a:r>
              <a:rPr lang="en-US" dirty="0"/>
              <a:t>: </a:t>
            </a:r>
          </a:p>
          <a:p>
            <a:pPr marL="285750" indent="-285750">
              <a:buFont typeface="Symbol"/>
              <a:buChar char="•"/>
            </a:pPr>
            <a:r>
              <a:rPr lang="en-US" dirty="0"/>
              <a:t>Explain you want them to explore how a treatment team member can show concerned alertness in any or all of the three areas on the slide: </a:t>
            </a:r>
          </a:p>
          <a:p>
            <a:pPr marL="285750" indent="-285750">
              <a:buFont typeface="Arial"/>
              <a:buChar char="•"/>
            </a:pPr>
            <a:r>
              <a:rPr lang="en-US" dirty="0"/>
              <a:t>in your mind, </a:t>
            </a:r>
          </a:p>
          <a:p>
            <a:pPr marL="285750" indent="-285750">
              <a:buFont typeface="Arial"/>
              <a:buChar char="•"/>
            </a:pPr>
            <a:r>
              <a:rPr lang="en-US" dirty="0"/>
              <a:t>in the space,</a:t>
            </a:r>
          </a:p>
          <a:p>
            <a:pPr marL="285750" indent="-285750">
              <a:buFont typeface="Arial"/>
              <a:buChar char="•"/>
            </a:pPr>
            <a:r>
              <a:rPr lang="en-US" dirty="0"/>
              <a:t>in your words. </a:t>
            </a:r>
          </a:p>
          <a:p>
            <a:endParaRPr lang="en-US" dirty="0"/>
          </a:p>
          <a:p>
            <a:pPr marL="285750" indent="-285750">
              <a:buFont typeface="Symbol"/>
              <a:buChar char="•"/>
            </a:pPr>
            <a:r>
              <a:rPr lang="en-US" dirty="0"/>
              <a:t>Allow participants to self-reflect on this and then share their thoughts. If training is:</a:t>
            </a:r>
          </a:p>
          <a:p>
            <a:r>
              <a:rPr lang="en-US" u="sng" dirty="0"/>
              <a:t>-In-person:</a:t>
            </a:r>
            <a:r>
              <a:rPr lang="en-US" dirty="0"/>
              <a:t> have them use post-it notes and put their written responses into each of those categories</a:t>
            </a:r>
          </a:p>
          <a:p>
            <a:r>
              <a:rPr lang="en-US" u="sng" dirty="0"/>
              <a:t>-Virtual: </a:t>
            </a:r>
            <a:r>
              <a:rPr lang="en-US" dirty="0"/>
              <a:t>can use Google board to display participants’ responses, annotate, or have them use the chat - without hitting enter until you tell them to so it is all shared at once</a:t>
            </a:r>
          </a:p>
          <a:p>
            <a:endParaRPr lang="en-US" dirty="0"/>
          </a:p>
          <a:p>
            <a:pPr marL="285750" indent="-285750">
              <a:buFont typeface="Symbol"/>
              <a:buChar char="•"/>
            </a:pPr>
            <a:r>
              <a:rPr lang="en-US" dirty="0"/>
              <a:t>Facilitator may provide some of these </a:t>
            </a:r>
            <a:r>
              <a:rPr lang="en-US" u="sng" dirty="0"/>
              <a:t>examples if needed</a:t>
            </a:r>
            <a:r>
              <a:rPr lang="en-US" dirty="0"/>
              <a:t>:</a:t>
            </a:r>
          </a:p>
          <a:p>
            <a:pPr marL="285750" indent="-285750">
              <a:buFont typeface="Arial"/>
              <a:buChar char="•"/>
            </a:pPr>
            <a:r>
              <a:rPr lang="en-US" dirty="0"/>
              <a:t>In Your Mind: </a:t>
            </a:r>
          </a:p>
          <a:p>
            <a:r>
              <a:rPr lang="en-US" dirty="0"/>
              <a:t>Respect and honor their vulnerability; understand how suicidal thoughts make sense for this person; understand the psychological pain; understand the underlying factors; understand the family; recognize conflict between the client’s desire to end their psychological pain and your desire to prevent suicide and community culture; remain hopeful</a:t>
            </a:r>
          </a:p>
          <a:p>
            <a:pPr marL="285750" indent="-285750">
              <a:buFont typeface="Arial"/>
              <a:buChar char="•"/>
            </a:pPr>
            <a:r>
              <a:rPr lang="en-US" dirty="0"/>
              <a:t>In the Space: </a:t>
            </a:r>
          </a:p>
          <a:p>
            <a:r>
              <a:rPr lang="en-US" dirty="0"/>
              <a:t>Provide a safe atmosphere of sharing (welcoming, compassionate, non-judgmental); build rapport; listen thoroughly; validate; be empathic; provide understanding; provide time for a thorough evaluation; show your commitment to their recovery (provide information, resources, options)</a:t>
            </a:r>
          </a:p>
          <a:p>
            <a:pPr marL="285750" indent="-285750">
              <a:buFont typeface="Arial"/>
              <a:buChar char="•"/>
            </a:pPr>
            <a:r>
              <a:rPr lang="en-US" dirty="0"/>
              <a:t>In Your Words: </a:t>
            </a:r>
          </a:p>
          <a:p>
            <a:r>
              <a:rPr lang="en-US" dirty="0"/>
              <a:t>How would you voice the above? (Consider making the point to avoid saying ‘but’ – anything before the word but doesn’t matter)</a:t>
            </a:r>
          </a:p>
          <a:p>
            <a:pPr>
              <a:lnSpc>
                <a:spcPct val="150000"/>
              </a:lnSpc>
            </a:pPr>
            <a:endParaRPr lang="en-US" sz="1400" dirty="0">
              <a:cs typeface="Calibri"/>
            </a:endParaRPr>
          </a:p>
          <a:p>
            <a:pPr>
              <a:lnSpc>
                <a:spcPct val="150000"/>
              </a:lnSpc>
            </a:pPr>
            <a:endParaRPr lang="en-US" sz="1400" dirty="0"/>
          </a:p>
          <a:p>
            <a:pPr>
              <a:lnSpc>
                <a:spcPct val="150000"/>
              </a:lnSpc>
            </a:pPr>
            <a:endParaRPr lang="en-US" sz="1400" dirty="0"/>
          </a:p>
        </p:txBody>
      </p:sp>
      <p:sp>
        <p:nvSpPr>
          <p:cNvPr id="4" name="Slide Number Placeholder 3"/>
          <p:cNvSpPr>
            <a:spLocks noGrp="1"/>
          </p:cNvSpPr>
          <p:nvPr>
            <p:ph type="sldNum" sz="quarter" idx="5"/>
          </p:nvPr>
        </p:nvSpPr>
        <p:spPr/>
        <p:txBody>
          <a:bodyPr/>
          <a:lstStyle/>
          <a:p>
            <a:fld id="{8071045B-683F-4120-8F36-6B50AC3EAEEC}" type="slidenum">
              <a:rPr lang="en-US" smtClean="0"/>
              <a:t>6</a:t>
            </a:fld>
            <a:endParaRPr lang="en-US"/>
          </a:p>
        </p:txBody>
      </p:sp>
    </p:spTree>
    <p:extLst>
      <p:ext uri="{BB962C8B-B14F-4D97-AF65-F5344CB8AC3E}">
        <p14:creationId xmlns:p14="http://schemas.microsoft.com/office/powerpoint/2010/main" val="94003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buFont typeface="Arial" panose="02070309020205020404" pitchFamily="49" charset="0"/>
              <a:buChar char="•"/>
            </a:pPr>
            <a:endParaRPr lang="en-US" u="sng" dirty="0">
              <a:effectLst/>
              <a:latin typeface="Calibri"/>
              <a:ea typeface="Calibri" panose="020F0502020204030204" pitchFamily="34" charset="0"/>
              <a:cs typeface="Calibri"/>
            </a:endParaRPr>
          </a:p>
          <a:p>
            <a:pPr>
              <a:buFont typeface="Arial" panose="02070309020205020404" pitchFamily="49" charset="0"/>
              <a:buChar char="•"/>
            </a:pPr>
            <a:r>
              <a:rPr lang="en-US" b="1" dirty="0"/>
              <a:t>Explain:</a:t>
            </a:r>
            <a:endParaRPr lang="en-US" dirty="0"/>
          </a:p>
          <a:p>
            <a:pPr>
              <a:buFont typeface="Arial" panose="02070309020205020404" pitchFamily="49" charset="0"/>
              <a:buChar char="•"/>
            </a:pPr>
            <a:r>
              <a:rPr lang="en-US" dirty="0"/>
              <a:t>Question, Persuade and Refer (QPR) is not an intervention or assessment – it is a way to gather information and then pass that information to the appropriate party </a:t>
            </a:r>
          </a:p>
          <a:p>
            <a:pPr>
              <a:buFont typeface="Arial" panose="02070309020205020404" pitchFamily="49" charset="0"/>
              <a:buChar char="•"/>
            </a:pPr>
            <a:endParaRPr lang="en-US" dirty="0"/>
          </a:p>
          <a:p>
            <a:pPr>
              <a:buFont typeface="Arial" panose="02070309020205020404" pitchFamily="49" charset="0"/>
              <a:buChar char="•"/>
            </a:pPr>
            <a:r>
              <a:rPr lang="en-US" b="1" dirty="0"/>
              <a:t>Question: </a:t>
            </a:r>
            <a:endParaRPr lang="en-US" dirty="0"/>
          </a:p>
          <a:p>
            <a:pPr>
              <a:buFont typeface="Courier New" panose="02070309020205020404" pitchFamily="49" charset="0"/>
              <a:buChar char="○"/>
            </a:pPr>
            <a:r>
              <a:rPr lang="en-US" dirty="0"/>
              <a:t>If you believe someone is considering suicide, ask them directly "Are you thinking about suicide or wanting to kill yourself?” </a:t>
            </a:r>
          </a:p>
          <a:p>
            <a:pPr>
              <a:buFont typeface="Courier New" panose="02070309020205020404" pitchFamily="49" charset="0"/>
              <a:buChar char="○"/>
            </a:pPr>
            <a:r>
              <a:rPr lang="en-US" dirty="0"/>
              <a:t>Don’t say “Do you want to hurt yourself?” as </a:t>
            </a:r>
            <a:r>
              <a:rPr lang="en-US" u="sng" dirty="0">
                <a:hlinkClick r:id="rId3"/>
              </a:rPr>
              <a:t>self-harm</a:t>
            </a:r>
            <a:r>
              <a:rPr lang="en-US" dirty="0"/>
              <a:t> can be non-lethal and it’s not the same as wanting to die. </a:t>
            </a:r>
          </a:p>
          <a:p>
            <a:pPr>
              <a:buFont typeface="Courier New" panose="02070309020205020404" pitchFamily="49" charset="0"/>
              <a:buChar char="○"/>
            </a:pPr>
            <a:r>
              <a:rPr lang="en-US" dirty="0"/>
              <a:t>Also remember that if you ask someone if they want to kill themselves, this does NOT drive them toward that action. That’s a myth and is not accurate.</a:t>
            </a:r>
          </a:p>
          <a:p>
            <a:pPr>
              <a:buFont typeface="Courier New" panose="02070309020205020404" pitchFamily="49" charset="0"/>
              <a:buChar char="○"/>
            </a:pPr>
            <a:r>
              <a:rPr lang="en-US" dirty="0"/>
              <a:t>Don’t be afraid to ask the question.</a:t>
            </a:r>
          </a:p>
          <a:p>
            <a:pPr>
              <a:buFont typeface="Arial" panose="02070309020205020404" pitchFamily="49" charset="0"/>
              <a:buChar char="•"/>
            </a:pPr>
            <a:r>
              <a:rPr lang="en-US" b="1" dirty="0"/>
              <a:t>Persuade:</a:t>
            </a:r>
            <a:endParaRPr lang="en-US" dirty="0"/>
          </a:p>
          <a:p>
            <a:pPr>
              <a:buFont typeface="Courier New" panose="02070309020205020404" pitchFamily="49" charset="0"/>
              <a:buChar char="○"/>
            </a:pPr>
            <a:r>
              <a:rPr lang="en-US" dirty="0"/>
              <a:t>Persuade the persons served to allow you to assist them in getting help right now. Say “Will you go with me to get help?” or “Will you let me assist you to get help?” </a:t>
            </a:r>
          </a:p>
          <a:p>
            <a:pPr>
              <a:buFont typeface="Courier New" panose="02070309020205020404" pitchFamily="49" charset="0"/>
              <a:buChar char="○"/>
            </a:pPr>
            <a:r>
              <a:rPr lang="en-US" u="sng" dirty="0"/>
              <a:t>Demonstrate caring concern</a:t>
            </a:r>
            <a:r>
              <a:rPr lang="en-US" dirty="0"/>
              <a:t>. Another option can be to enlist their promise not to kill themselves until you’ve arranged help for them.</a:t>
            </a:r>
          </a:p>
          <a:p>
            <a:pPr>
              <a:buFont typeface="Courier New" panose="02070309020205020404" pitchFamily="49" charset="0"/>
              <a:buChar char="○"/>
            </a:pPr>
            <a:r>
              <a:rPr lang="en-US" dirty="0"/>
              <a:t>If </a:t>
            </a:r>
            <a:r>
              <a:rPr lang="en-US" u="sng" dirty="0">
                <a:hlinkClick r:id="rId4"/>
              </a:rPr>
              <a:t>persuasion</a:t>
            </a:r>
            <a:r>
              <a:rPr lang="en-US" dirty="0"/>
              <a:t> doesn’t work, call a local mental health center, crisis hotline, or emergency services.</a:t>
            </a:r>
          </a:p>
          <a:p>
            <a:pPr>
              <a:buFont typeface="Arial" panose="02070309020205020404" pitchFamily="49" charset="0"/>
              <a:buChar char="•"/>
            </a:pPr>
            <a:r>
              <a:rPr lang="en-US" b="1" dirty="0"/>
              <a:t>Refer:</a:t>
            </a:r>
            <a:endParaRPr lang="en-US" dirty="0"/>
          </a:p>
          <a:p>
            <a:pPr>
              <a:buFont typeface="Symbol" panose="02070309020205020404" pitchFamily="49" charset="0"/>
              <a:buChar char="•"/>
            </a:pPr>
            <a:r>
              <a:rPr lang="en-US" dirty="0"/>
              <a:t>Personally escort the person to __________[</a:t>
            </a:r>
            <a:r>
              <a:rPr lang="en-US" i="1" dirty="0"/>
              <a:t>agency trainer - fill in your specific crisis options here</a:t>
            </a:r>
            <a:r>
              <a:rPr lang="en-US" dirty="0"/>
              <a:t>]</a:t>
            </a:r>
          </a:p>
          <a:p>
            <a:pPr marL="342900" indent="-342900">
              <a:lnSpc>
                <a:spcPct val="107000"/>
              </a:lnSpc>
              <a:buFont typeface="Courier New" panose="02070309020205020404" pitchFamily="49" charset="0"/>
              <a:buChar char="o"/>
            </a:pPr>
            <a:endParaRPr lang="en-US" u="sng" dirty="0">
              <a:cs typeface="Calibri"/>
            </a:endParaRPr>
          </a:p>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7</a:t>
            </a:fld>
            <a:endParaRPr lang="en-US"/>
          </a:p>
        </p:txBody>
      </p:sp>
    </p:spTree>
    <p:extLst>
      <p:ext uri="{BB962C8B-B14F-4D97-AF65-F5344CB8AC3E}">
        <p14:creationId xmlns:p14="http://schemas.microsoft.com/office/powerpoint/2010/main" val="3973926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i="1" dirty="0"/>
              <a:t>Facilitator note</a:t>
            </a:r>
            <a:r>
              <a:rPr lang="en-US" i="1" dirty="0"/>
              <a:t>: this activity uses 2 slides – show this blank slide first</a:t>
            </a:r>
            <a:r>
              <a:rPr lang="en-US" dirty="0"/>
              <a:t> </a:t>
            </a:r>
          </a:p>
          <a:p>
            <a:r>
              <a:rPr lang="en-US" b="1" dirty="0"/>
              <a:t>Explain:</a:t>
            </a:r>
            <a:endParaRPr lang="en-US" dirty="0"/>
          </a:p>
          <a:p>
            <a:pPr marL="171450" indent="-171450">
              <a:buFont typeface="Symbol"/>
              <a:buChar char="•"/>
            </a:pPr>
            <a:r>
              <a:rPr lang="en-US" dirty="0"/>
              <a:t>Static risk factors are things we cannot change. These generally pertain to something in one’s history (e.g., childhood trauma). </a:t>
            </a:r>
          </a:p>
          <a:p>
            <a:pPr marL="171450" indent="-171450">
              <a:buFont typeface="Symbol"/>
              <a:buChar char="•"/>
            </a:pPr>
            <a:r>
              <a:rPr lang="en-US" dirty="0"/>
              <a:t>Dynamic risk factors are malleable and may be addressed/improved through intervention. </a:t>
            </a:r>
          </a:p>
          <a:p>
            <a:r>
              <a:rPr lang="en-US" b="1" dirty="0"/>
              <a:t>Facilitator Instructions:  </a:t>
            </a:r>
            <a:r>
              <a:rPr lang="en-US" dirty="0"/>
              <a:t>Show the blank slide (# 8)</a:t>
            </a:r>
          </a:p>
          <a:p>
            <a:r>
              <a:rPr lang="en-US" b="1" dirty="0"/>
              <a:t>Ask:  </a:t>
            </a:r>
            <a:endParaRPr lang="en-US" dirty="0"/>
          </a:p>
          <a:p>
            <a:pPr marL="171450" indent="-171450">
              <a:buFont typeface="Symbol"/>
              <a:buChar char="•"/>
            </a:pPr>
            <a:r>
              <a:rPr lang="en-US" dirty="0"/>
              <a:t>What are some static risk factors? </a:t>
            </a:r>
          </a:p>
          <a:p>
            <a:pPr marL="171450" indent="-171450">
              <a:buFont typeface="Symbol"/>
              <a:buChar char="•"/>
            </a:pPr>
            <a:r>
              <a:rPr lang="en-US" dirty="0"/>
              <a:t>What are some Dynamic risk factors?  </a:t>
            </a:r>
          </a:p>
          <a:p>
            <a:pPr marL="171450" indent="-171450">
              <a:buFont typeface="Symbol"/>
              <a:buChar char="•"/>
            </a:pPr>
            <a:r>
              <a:rPr lang="en-US" dirty="0"/>
              <a:t>Have the group state out loud, write in the chat, or annotate onto the slide if the training is virtual.</a:t>
            </a:r>
          </a:p>
          <a:p>
            <a:r>
              <a:rPr lang="en-US" i="1" dirty="0"/>
              <a:t>After responses – move to next slide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8</a:t>
            </a:fld>
            <a:endParaRPr lang="en-US"/>
          </a:p>
        </p:txBody>
      </p:sp>
    </p:spTree>
    <p:extLst>
      <p:ext uri="{BB962C8B-B14F-4D97-AF65-F5344CB8AC3E}">
        <p14:creationId xmlns:p14="http://schemas.microsoft.com/office/powerpoint/2010/main" val="214213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endParaRPr lang="en-US" dirty="0"/>
          </a:p>
          <a:p>
            <a:pPr marL="171450" indent="-171450">
              <a:buFont typeface="Symbol"/>
              <a:buChar char="•"/>
            </a:pPr>
            <a:r>
              <a:rPr lang="en-US" dirty="0"/>
              <a:t>Review the risk factors on the slide to provide examples of static and dynamic risk factors</a:t>
            </a:r>
            <a:endParaRPr lang="en-US" dirty="0">
              <a:cs typeface="Calibri"/>
            </a:endParaRPr>
          </a:p>
          <a:p>
            <a:r>
              <a:rPr lang="en-US" b="1" dirty="0"/>
              <a:t>Discuss the relevance to intervention</a:t>
            </a:r>
            <a:r>
              <a:rPr lang="en-US" dirty="0"/>
              <a:t>:</a:t>
            </a:r>
            <a:endParaRPr lang="en-US" dirty="0">
              <a:cs typeface="Calibri"/>
            </a:endParaRPr>
          </a:p>
          <a:p>
            <a:pPr marL="171450" indent="-171450">
              <a:buFont typeface="Symbol"/>
              <a:buChar char="•"/>
            </a:pPr>
            <a:r>
              <a:rPr lang="en-US" dirty="0"/>
              <a:t>Indicate that ITT members should think of focusing on the dynamic risk factors and how they can intervene as a team to help reduce/treat these risks. </a:t>
            </a:r>
            <a:endParaRPr lang="en-US" dirty="0">
              <a:cs typeface="Calibri"/>
            </a:endParaRPr>
          </a:p>
          <a:p>
            <a:pPr marL="171450" indent="-171450">
              <a:buFont typeface="Symbol"/>
              <a:buChar char="•"/>
            </a:pPr>
            <a:r>
              <a:rPr lang="en-US" dirty="0"/>
              <a:t>Example: </a:t>
            </a:r>
            <a:endParaRPr lang="en-US" dirty="0">
              <a:cs typeface="Calibri"/>
            </a:endParaRPr>
          </a:p>
          <a:p>
            <a:r>
              <a:rPr lang="en-US" dirty="0"/>
              <a:t>If a person served feels they are lacking purpose, what can the team do to help shift that thinking to get them thinking about their purpose?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a:p>
        </p:txBody>
      </p:sp>
    </p:spTree>
    <p:extLst>
      <p:ext uri="{BB962C8B-B14F-4D97-AF65-F5344CB8AC3E}">
        <p14:creationId xmlns:p14="http://schemas.microsoft.com/office/powerpoint/2010/main" val="1626501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1496-4267-4038-929B-061F7AD2ED9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386C66-830B-4572-9DC0-B04DE9CF5DC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A08A05D-4625-4401-BFFA-49B4C297D5CF}"/>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5" name="Footer Placeholder 4">
            <a:extLst>
              <a:ext uri="{FF2B5EF4-FFF2-40B4-BE49-F238E27FC236}">
                <a16:creationId xmlns:a16="http://schemas.microsoft.com/office/drawing/2014/main" id="{830BD8D3-A39D-44F4-AEE7-15D528B02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ECDC6-1C48-434D-9822-526BF4BC9A7B}"/>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86BC8B16-0BCE-49B9-BC91-7DDA9E791F75}"/>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5560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a:xfrm>
            <a:off x="1257300" y="184271"/>
            <a:ext cx="15773400" cy="1988345"/>
          </a:xfrm>
        </p:spPr>
        <p:txBody>
          <a:bodyPr>
            <a:normAutofit/>
          </a:bodyPr>
          <a:lstStyle>
            <a:lvl1pPr>
              <a:defRPr sz="7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2/13/23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29FBBA78-C5DA-4E71-9F0D-4C2135CBC3BD}"/>
              </a:ext>
            </a:extLst>
          </p:cNvPr>
          <p:cNvPicPr>
            <a:picLocks noChangeAspect="1"/>
          </p:cNvPicPr>
          <p:nvPr userDrawn="1"/>
        </p:nvPicPr>
        <p:blipFill>
          <a:blip r:embed="rId5"/>
          <a:stretch>
            <a:fillRect/>
          </a:stretch>
        </p:blipFill>
        <p:spPr>
          <a:xfrm>
            <a:off x="17602200" y="363773"/>
            <a:ext cx="289559" cy="2461258"/>
          </a:xfrm>
          <a:prstGeom prst="rect">
            <a:avLst/>
          </a:prstGeom>
        </p:spPr>
      </p:pic>
      <p:sp>
        <p:nvSpPr>
          <p:cNvPr id="8" name="Freeform 5">
            <a:extLst>
              <a:ext uri="{FF2B5EF4-FFF2-40B4-BE49-F238E27FC236}">
                <a16:creationId xmlns:a16="http://schemas.microsoft.com/office/drawing/2014/main" id="{764A140C-032E-4854-BB23-D285B3554488}"/>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rgbClr val="D98100">
              <a:alpha val="54000"/>
            </a:srgbClr>
          </a:solidFill>
          <a:ln>
            <a:solidFill>
              <a:srgbClr val="D98100"/>
            </a:solidFill>
          </a:ln>
        </p:spPr>
        <p:txBody>
          <a:bodyPr/>
          <a:lstStyle/>
          <a:p>
            <a:endParaRPr lang="en-US" dirty="0"/>
          </a:p>
        </p:txBody>
      </p:sp>
      <p:sp>
        <p:nvSpPr>
          <p:cNvPr id="9" name="Content Placeholder 2">
            <a:extLst>
              <a:ext uri="{FF2B5EF4-FFF2-40B4-BE49-F238E27FC236}">
                <a16:creationId xmlns:a16="http://schemas.microsoft.com/office/drawing/2014/main" id="{C8C5828B-C4F9-4B13-8337-C50749500979}"/>
              </a:ext>
            </a:extLst>
          </p:cNvPr>
          <p:cNvSpPr>
            <a:spLocks noGrp="1"/>
          </p:cNvSpPr>
          <p:nvPr>
            <p:ph idx="1"/>
          </p:nvPr>
        </p:nvSpPr>
        <p:spPr>
          <a:xfrm>
            <a:off x="1257300" y="2738438"/>
            <a:ext cx="15773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3779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FB2F7-AD03-4428-9A4F-FF8F2F4A68A0}"/>
              </a:ext>
            </a:extLst>
          </p:cNvPr>
          <p:cNvSpPr>
            <a:spLocks noGrp="1"/>
          </p:cNvSpPr>
          <p:nvPr>
            <p:ph type="dt" sz="half" idx="10"/>
          </p:nvPr>
        </p:nvSpPr>
        <p:spPr/>
        <p:txBody>
          <a:bodyPr/>
          <a:lstStyle/>
          <a:p>
            <a:fld id="{1D8BD707-D9CF-40AE-B4C6-C98DA3205C09}" type="datetimeFigureOut">
              <a:rPr lang="en-US" smtClean="0"/>
              <a:pPr/>
              <a:t>2/13/23</a:t>
            </a:fld>
            <a:endParaRPr lang="en-US"/>
          </a:p>
        </p:txBody>
      </p:sp>
      <p:sp>
        <p:nvSpPr>
          <p:cNvPr id="3" name="Footer Placeholder 2">
            <a:extLst>
              <a:ext uri="{FF2B5EF4-FFF2-40B4-BE49-F238E27FC236}">
                <a16:creationId xmlns:a16="http://schemas.microsoft.com/office/drawing/2014/main" id="{822BDFF9-C72F-4E92-91CC-50D9F5067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9934C-AC87-4EE2-9B51-2751819AC7B4}"/>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70A680E8-5B73-46C3-A211-693E2984D376}"/>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5245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7B31-3EA7-4D02-BFFB-132C838329A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97B9E95-7874-405C-AB68-6AF22477CB9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5FA65A-29E2-49C4-9FED-5AF0EFB58C8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4CD5C02-74D6-43A0-9D8F-E78F5BF0FFD1}"/>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6" name="Footer Placeholder 5">
            <a:extLst>
              <a:ext uri="{FF2B5EF4-FFF2-40B4-BE49-F238E27FC236}">
                <a16:creationId xmlns:a16="http://schemas.microsoft.com/office/drawing/2014/main" id="{ED812EC5-8829-4CB9-8B07-849957BE8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3E218-DD33-41DB-9973-49D558705D3B}"/>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7ADBDDC8-9795-4FB6-BD18-44F489FADBFB}"/>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48273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FE4E-4E64-476E-A742-B8E52F239FD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7DFB538-15D9-4167-A293-8B35B5397A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61FDD14-55AA-4C6B-A8AE-12AD9A4F69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D09BE4-7B73-47FC-A031-676FE946E2E6}"/>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6" name="Footer Placeholder 5">
            <a:extLst>
              <a:ext uri="{FF2B5EF4-FFF2-40B4-BE49-F238E27FC236}">
                <a16:creationId xmlns:a16="http://schemas.microsoft.com/office/drawing/2014/main" id="{98358E6D-4DE9-42A3-A29C-8FD4AB803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2C3E88-6B05-4C29-B8BC-5514117BF67F}"/>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1834BD3-C9B5-47A5-AA74-CD94F4D1AE9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134320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A89B-937D-4E95-B593-4C8D93D40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0B6F9-E86F-4EA5-99B1-9A706A361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BC65A-19E1-468E-B481-6B2EB57A285D}"/>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5" name="Footer Placeholder 4">
            <a:extLst>
              <a:ext uri="{FF2B5EF4-FFF2-40B4-BE49-F238E27FC236}">
                <a16:creationId xmlns:a16="http://schemas.microsoft.com/office/drawing/2014/main" id="{28700555-49C4-4BAB-9EE6-E6081F91A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9B753-2524-4586-A253-6BFA6A190EEA}"/>
              </a:ext>
            </a:extLst>
          </p:cNvPr>
          <p:cNvSpPr>
            <a:spLocks noGrp="1"/>
          </p:cNvSpPr>
          <p:nvPr>
            <p:ph type="sldNum" sz="quarter" idx="12"/>
          </p:nvPr>
        </p:nvSpPr>
        <p:spPr/>
        <p:txBody>
          <a:bodyPr/>
          <a:lstStyle/>
          <a:p>
            <a:fld id="{7ED2BC13-0F6C-4FD0-8584-69CB93BC8F2B}" type="slidenum">
              <a:rPr lang="en-US" smtClean="0"/>
              <a:t>‹#›</a:t>
            </a:fld>
            <a:endParaRPr lang="en-US"/>
          </a:p>
        </p:txBody>
      </p:sp>
    </p:spTree>
    <p:extLst>
      <p:ext uri="{BB962C8B-B14F-4D97-AF65-F5344CB8AC3E}">
        <p14:creationId xmlns:p14="http://schemas.microsoft.com/office/powerpoint/2010/main" val="327850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D6E54-9567-4D8B-933C-55CA5E58CC3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BFF5FF-4502-4E47-99B0-0531A105A75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958A2-EC2A-47B7-A6D2-6DA48F79BA85}"/>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5" name="Footer Placeholder 4">
            <a:extLst>
              <a:ext uri="{FF2B5EF4-FFF2-40B4-BE49-F238E27FC236}">
                <a16:creationId xmlns:a16="http://schemas.microsoft.com/office/drawing/2014/main" id="{17D64804-C3A5-4E44-AF74-0877F9A9F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FEAAB-81CF-4A8B-9F81-703818AD9042}"/>
              </a:ext>
            </a:extLst>
          </p:cNvPr>
          <p:cNvSpPr>
            <a:spLocks noGrp="1"/>
          </p:cNvSpPr>
          <p:nvPr>
            <p:ph type="sldNum" sz="quarter" idx="12"/>
          </p:nvPr>
        </p:nvSpPr>
        <p:spPr/>
        <p:txBody>
          <a:bodyPr/>
          <a:lstStyle/>
          <a:p>
            <a:fld id="{7ED2BC13-0F6C-4FD0-8584-69CB93BC8F2B}" type="slidenum">
              <a:rPr lang="en-US" smtClean="0"/>
              <a:t>‹#›</a:t>
            </a:fld>
            <a:endParaRPr lang="en-US"/>
          </a:p>
        </p:txBody>
      </p:sp>
    </p:spTree>
    <p:extLst>
      <p:ext uri="{BB962C8B-B14F-4D97-AF65-F5344CB8AC3E}">
        <p14:creationId xmlns:p14="http://schemas.microsoft.com/office/powerpoint/2010/main" val="277104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EE4E-FBA6-4EC1-B32A-69C476F1AC48}"/>
              </a:ext>
            </a:extLst>
          </p:cNvPr>
          <p:cNvSpPr>
            <a:spLocks noGrp="1"/>
          </p:cNvSpPr>
          <p:nvPr>
            <p:ph type="title"/>
          </p:nvPr>
        </p:nvSpPr>
        <p:spPr/>
        <p:txBody>
          <a:bodyPr>
            <a:normAutofit/>
          </a:bodyPr>
          <a:lstStyle>
            <a:lvl1pPr>
              <a:defRPr sz="7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9A29943-7AAF-4931-ABBE-18AC61515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31842-22D9-4711-9AF7-99578F31836E}"/>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5" name="Footer Placeholder 4">
            <a:extLst>
              <a:ext uri="{FF2B5EF4-FFF2-40B4-BE49-F238E27FC236}">
                <a16:creationId xmlns:a16="http://schemas.microsoft.com/office/drawing/2014/main" id="{ABC7AC56-5FAD-4DA9-B800-F395271F8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53E1A-612D-4CA5-AB27-19015B1DE441}"/>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E7317982-B09C-4599-8555-3C9293C099E1}"/>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69052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3EA1-D04D-42A2-8BD8-1452FE51A22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966642A-7B36-4315-A2D7-E4C61ABF3E7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DCEDE4-855F-4C60-8738-A0ACA79D2A46}"/>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5" name="Footer Placeholder 4">
            <a:extLst>
              <a:ext uri="{FF2B5EF4-FFF2-40B4-BE49-F238E27FC236}">
                <a16:creationId xmlns:a16="http://schemas.microsoft.com/office/drawing/2014/main" id="{CD8FEE0B-3496-411E-8B34-078912D22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DE318-89F5-467B-9776-82736A2F5D18}"/>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2DA93B2E-16FF-48E5-8E28-2BE40638B580}"/>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6768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4975587C-C357-4032-852A-9CEC7684D6A0}"/>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2" name="Title 1">
            <a:extLst>
              <a:ext uri="{FF2B5EF4-FFF2-40B4-BE49-F238E27FC236}">
                <a16:creationId xmlns:a16="http://schemas.microsoft.com/office/drawing/2014/main" id="{DF360180-D6AC-45F9-BA15-8B553C0B32D2}"/>
              </a:ext>
            </a:extLst>
          </p:cNvPr>
          <p:cNvSpPr>
            <a:spLocks noGrp="1"/>
          </p:cNvSpPr>
          <p:nvPr>
            <p:ph type="title"/>
          </p:nvPr>
        </p:nvSpPr>
        <p:spPr>
          <a:xfrm>
            <a:off x="1257300" y="363773"/>
            <a:ext cx="15773400" cy="198834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7A62D-51E1-4FBC-9F4B-A3D8A05446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73B8-7DB5-45F0-A896-E028EFBD7C0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322914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0180-D6AC-45F9-BA15-8B553C0B32D2}"/>
              </a:ext>
            </a:extLst>
          </p:cNvPr>
          <p:cNvSpPr>
            <a:spLocks noGrp="1"/>
          </p:cNvSpPr>
          <p:nvPr>
            <p:ph type="title"/>
          </p:nvPr>
        </p:nvSpPr>
        <p:spPr>
          <a:xfrm>
            <a:off x="1257300" y="363773"/>
            <a:ext cx="15773400" cy="198834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7A62D-51E1-4FBC-9F4B-A3D8A05446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73B8-7DB5-45F0-A896-E028EFBD7C0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81883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pic>
        <p:nvPicPr>
          <p:cNvPr id="9" name="Picture 8">
            <a:extLst>
              <a:ext uri="{FF2B5EF4-FFF2-40B4-BE49-F238E27FC236}">
                <a16:creationId xmlns:a16="http://schemas.microsoft.com/office/drawing/2014/main" id="{D803460A-96AD-428F-859E-E57586FCDE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259" t="-2201" r="19210" b="-2"/>
          <a:stretch/>
        </p:blipFill>
        <p:spPr>
          <a:xfrm>
            <a:off x="0" y="-457200"/>
            <a:ext cx="7860536" cy="10744200"/>
          </a:xfrm>
          <a:prstGeom prst="rect">
            <a:avLst/>
          </a:prstGeom>
        </p:spPr>
      </p:pic>
      <p:pic>
        <p:nvPicPr>
          <p:cNvPr id="10" name="Picture 8">
            <a:extLst>
              <a:ext uri="{FF2B5EF4-FFF2-40B4-BE49-F238E27FC236}">
                <a16:creationId xmlns:a16="http://schemas.microsoft.com/office/drawing/2014/main" id="{7E81328E-54E2-4F26-AFA1-72E95A601B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11" name="Rectangle 10">
            <a:extLst>
              <a:ext uri="{FF2B5EF4-FFF2-40B4-BE49-F238E27FC236}">
                <a16:creationId xmlns:a16="http://schemas.microsoft.com/office/drawing/2014/main" id="{54BADB25-8896-4B33-BB9F-9BF497EB125E}"/>
              </a:ext>
            </a:extLst>
          </p:cNvPr>
          <p:cNvSpPr/>
          <p:nvPr userDrawn="1"/>
        </p:nvSpPr>
        <p:spPr>
          <a:xfrm>
            <a:off x="8201967" y="266700"/>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4">
            <a:extLst>
              <a:ext uri="{FF2B5EF4-FFF2-40B4-BE49-F238E27FC236}">
                <a16:creationId xmlns:a16="http://schemas.microsoft.com/office/drawing/2014/main" id="{3C93AAE9-DCD5-4638-9EF4-5C24989E9C91}"/>
              </a:ext>
            </a:extLst>
          </p:cNvPr>
          <p:cNvGrpSpPr/>
          <p:nvPr userDrawn="1"/>
        </p:nvGrpSpPr>
        <p:grpSpPr>
          <a:xfrm>
            <a:off x="342071" y="-1523373"/>
            <a:ext cx="1676400" cy="3046745"/>
            <a:chOff x="0" y="0"/>
            <a:chExt cx="706484" cy="926813"/>
          </a:xfrm>
          <a:solidFill>
            <a:srgbClr val="D98100"/>
          </a:solidFill>
        </p:grpSpPr>
        <p:sp>
          <p:nvSpPr>
            <p:cNvPr id="13" name="Freeform 5">
              <a:extLst>
                <a:ext uri="{FF2B5EF4-FFF2-40B4-BE49-F238E27FC236}">
                  <a16:creationId xmlns:a16="http://schemas.microsoft.com/office/drawing/2014/main" id="{F1065DCC-A0FA-44AC-9479-26308CB10955}"/>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solidFill>
                <a:srgbClr val="D98100"/>
              </a:solidFill>
            </a:ln>
          </p:spPr>
          <p:style>
            <a:lnRef idx="2">
              <a:schemeClr val="dk1">
                <a:shade val="50000"/>
              </a:schemeClr>
            </a:lnRef>
            <a:fillRef idx="1">
              <a:schemeClr val="dk1"/>
            </a:fillRef>
            <a:effectRef idx="0">
              <a:schemeClr val="dk1"/>
            </a:effectRef>
            <a:fontRef idx="minor">
              <a:schemeClr val="lt1"/>
            </a:fontRef>
          </p:style>
        </p:sp>
      </p:grpSp>
      <p:sp>
        <p:nvSpPr>
          <p:cNvPr id="14" name="Title 1">
            <a:extLst>
              <a:ext uri="{FF2B5EF4-FFF2-40B4-BE49-F238E27FC236}">
                <a16:creationId xmlns:a16="http://schemas.microsoft.com/office/drawing/2014/main" id="{F45A8393-63BA-4FA5-9879-4F04B99EA9CD}"/>
              </a:ext>
            </a:extLst>
          </p:cNvPr>
          <p:cNvSpPr txBox="1">
            <a:spLocks/>
          </p:cNvSpPr>
          <p:nvPr userDrawn="1"/>
        </p:nvSpPr>
        <p:spPr>
          <a:xfrm>
            <a:off x="2259150" y="-173325"/>
            <a:ext cx="14870295"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7200" b="1" dirty="0">
                <a:solidFill>
                  <a:srgbClr val="D98100"/>
                </a:solidFill>
              </a:rPr>
              <a:t>Activity</a:t>
            </a:r>
          </a:p>
        </p:txBody>
      </p:sp>
      <p:pic>
        <p:nvPicPr>
          <p:cNvPr id="15" name="Graphic 14" descr="Questions outline">
            <a:extLst>
              <a:ext uri="{FF2B5EF4-FFF2-40B4-BE49-F238E27FC236}">
                <a16:creationId xmlns:a16="http://schemas.microsoft.com/office/drawing/2014/main" id="{ECE914EF-79D3-4053-ADC0-FB06979504C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Tree>
    <p:custDataLst>
      <p:tags r:id="rId1"/>
    </p:custDataLst>
    <p:extLst>
      <p:ext uri="{BB962C8B-B14F-4D97-AF65-F5344CB8AC3E}">
        <p14:creationId xmlns:p14="http://schemas.microsoft.com/office/powerpoint/2010/main" val="387605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BDAE830-C494-4E1F-BB89-6D608844158C}"/>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rgbClr val="D98100">
              <a:alpha val="54000"/>
            </a:srgbClr>
          </a:solidFill>
          <a:ln>
            <a:solidFill>
              <a:srgbClr val="D98100"/>
            </a:solidFill>
          </a:ln>
        </p:spPr>
        <p:txBody>
          <a:bodyPr/>
          <a:lstStyle/>
          <a:p>
            <a:endParaRPr lang="en-US" dirty="0"/>
          </a:p>
        </p:txBody>
      </p:sp>
      <p:sp>
        <p:nvSpPr>
          <p:cNvPr id="2" name="Title 1">
            <a:extLst>
              <a:ext uri="{FF2B5EF4-FFF2-40B4-BE49-F238E27FC236}">
                <a16:creationId xmlns:a16="http://schemas.microsoft.com/office/drawing/2014/main" id="{8F2525C3-A97E-44F0-ABFC-E272F956B168}"/>
              </a:ext>
            </a:extLst>
          </p:cNvPr>
          <p:cNvSpPr>
            <a:spLocks noGrp="1"/>
          </p:cNvSpPr>
          <p:nvPr>
            <p:ph type="title"/>
          </p:nvPr>
        </p:nvSpPr>
        <p:spPr>
          <a:xfrm>
            <a:off x="1257300" y="292161"/>
            <a:ext cx="15773400" cy="1988345"/>
          </a:xfrm>
        </p:spPr>
        <p:txBody>
          <a:bodyPr>
            <a:normAutofit/>
          </a:bodyPr>
          <a:lstStyle>
            <a:lvl1pPr>
              <a:defRPr sz="7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F3488D0-FA14-4DE9-A80B-91A308FEF65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79AF4A6-98BD-42F6-B97C-7D925127B9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A4096C-8315-468D-B13A-9EA4B7BE394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38814-7EB5-402D-A881-1EC7B6086CF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165A0-943F-40B6-A067-7E8FABBDA43D}"/>
              </a:ext>
            </a:extLst>
          </p:cNvPr>
          <p:cNvSpPr>
            <a:spLocks noGrp="1"/>
          </p:cNvSpPr>
          <p:nvPr>
            <p:ph type="dt" sz="half" idx="10"/>
          </p:nvPr>
        </p:nvSpPr>
        <p:spPr/>
        <p:txBody>
          <a:bodyPr/>
          <a:lstStyle/>
          <a:p>
            <a:fld id="{830F0103-22C5-415C-88FE-06183B1F0843}" type="datetimeFigureOut">
              <a:rPr lang="en-US" smtClean="0"/>
              <a:t>2/13/23</a:t>
            </a:fld>
            <a:endParaRPr lang="en-US"/>
          </a:p>
        </p:txBody>
      </p:sp>
      <p:sp>
        <p:nvSpPr>
          <p:cNvPr id="8" name="Footer Placeholder 7">
            <a:extLst>
              <a:ext uri="{FF2B5EF4-FFF2-40B4-BE49-F238E27FC236}">
                <a16:creationId xmlns:a16="http://schemas.microsoft.com/office/drawing/2014/main" id="{21784553-7D19-4039-AAA1-AA22251483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199D2-A35E-42B7-8A12-B1AFFF2BF58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10" name="Picture 9">
            <a:extLst>
              <a:ext uri="{FF2B5EF4-FFF2-40B4-BE49-F238E27FC236}">
                <a16:creationId xmlns:a16="http://schemas.microsoft.com/office/drawing/2014/main" id="{FD752AF1-0FCC-4B0D-B36F-817522E24A4F}"/>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7704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2/13/23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BD1720BC-0D1A-4419-A05C-4CDB3909EA03}"/>
              </a:ext>
            </a:extLst>
          </p:cNvPr>
          <p:cNvPicPr>
            <a:picLocks noChangeAspect="1"/>
          </p:cNvPicPr>
          <p:nvPr userDrawn="1"/>
        </p:nvPicPr>
        <p:blipFill>
          <a:blip r:embed="rId5"/>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412980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a:xfrm>
            <a:off x="1257300" y="184271"/>
            <a:ext cx="15773400" cy="1988345"/>
          </a:xfrm>
        </p:spPr>
        <p:txBody>
          <a:bodyPr>
            <a:normAutofit/>
          </a:bodyPr>
          <a:lstStyle>
            <a:lvl1pPr>
              <a:defRPr sz="7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2/13/23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29FBBA78-C5DA-4E71-9F0D-4C2135CBC3BD}"/>
              </a:ext>
            </a:extLst>
          </p:cNvPr>
          <p:cNvPicPr>
            <a:picLocks noChangeAspect="1"/>
          </p:cNvPicPr>
          <p:nvPr userDrawn="1"/>
        </p:nvPicPr>
        <p:blipFill>
          <a:blip r:embed="rId5"/>
          <a:stretch>
            <a:fillRect/>
          </a:stretch>
        </p:blipFill>
        <p:spPr>
          <a:xfrm>
            <a:off x="17602200" y="363773"/>
            <a:ext cx="289559" cy="2461258"/>
          </a:xfrm>
          <a:prstGeom prst="rect">
            <a:avLst/>
          </a:prstGeom>
        </p:spPr>
      </p:pic>
      <p:sp>
        <p:nvSpPr>
          <p:cNvPr id="8" name="Freeform 5">
            <a:extLst>
              <a:ext uri="{FF2B5EF4-FFF2-40B4-BE49-F238E27FC236}">
                <a16:creationId xmlns:a16="http://schemas.microsoft.com/office/drawing/2014/main" id="{764A140C-032E-4854-BB23-D285B3554488}"/>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rgbClr val="D98100">
              <a:alpha val="54000"/>
            </a:srgbClr>
          </a:solidFill>
          <a:ln>
            <a:solidFill>
              <a:srgbClr val="D98100"/>
            </a:solidFill>
          </a:ln>
        </p:spPr>
        <p:txBody>
          <a:bodyPr/>
          <a:lstStyle/>
          <a:p>
            <a:endParaRPr lang="en-US" dirty="0"/>
          </a:p>
        </p:txBody>
      </p:sp>
    </p:spTree>
    <p:custDataLst>
      <p:tags r:id="rId1"/>
    </p:custDataLst>
    <p:extLst>
      <p:ext uri="{BB962C8B-B14F-4D97-AF65-F5344CB8AC3E}">
        <p14:creationId xmlns:p14="http://schemas.microsoft.com/office/powerpoint/2010/main" val="31775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D807C-8707-4697-9322-A92CEA48C17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03B398-5507-45EA-8373-8FED9D27A76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5F3D8-FD24-4EE2-9709-836FC4B70D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30F0103-22C5-415C-88FE-06183B1F0843}" type="datetimeFigureOut">
              <a:rPr lang="en-US" smtClean="0"/>
              <a:t>2/13/23</a:t>
            </a:fld>
            <a:endParaRPr lang="en-US"/>
          </a:p>
        </p:txBody>
      </p:sp>
      <p:sp>
        <p:nvSpPr>
          <p:cNvPr id="5" name="Footer Placeholder 4">
            <a:extLst>
              <a:ext uri="{FF2B5EF4-FFF2-40B4-BE49-F238E27FC236}">
                <a16:creationId xmlns:a16="http://schemas.microsoft.com/office/drawing/2014/main" id="{86A27405-D1EE-4FA4-A885-59D2CBE6371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6DDAA2-01FE-4467-9AAE-E83D1E1E50D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D2BC13-0F6C-4FD0-8584-69CB93BC8F2B}" type="slidenum">
              <a:rPr lang="en-US" smtClean="0"/>
              <a:t>‹#›</a:t>
            </a:fld>
            <a:endParaRPr lang="en-US"/>
          </a:p>
        </p:txBody>
      </p:sp>
    </p:spTree>
    <p:custDataLst>
      <p:tags r:id="rId17"/>
    </p:custDataLst>
    <p:extLst>
      <p:ext uri="{BB962C8B-B14F-4D97-AF65-F5344CB8AC3E}">
        <p14:creationId xmlns:p14="http://schemas.microsoft.com/office/powerpoint/2010/main" val="2068698837"/>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702" r:id="rId5"/>
    <p:sldLayoutId id="2147483701" r:id="rId6"/>
    <p:sldLayoutId id="2147483693" r:id="rId7"/>
    <p:sldLayoutId id="2147483694" r:id="rId8"/>
    <p:sldLayoutId id="2147483700" r:id="rId9"/>
    <p:sldLayoutId id="2147483703" r:id="rId10"/>
    <p:sldLayoutId id="2147483695" r:id="rId11"/>
    <p:sldLayoutId id="2147483696" r:id="rId12"/>
    <p:sldLayoutId id="2147483697" r:id="rId13"/>
    <p:sldLayoutId id="2147483698" r:id="rId14"/>
    <p:sldLayoutId id="2147483699"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2.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hyperlink" Target="https://pubmed.ncbi.nlm.nih.gov/29998307/" TargetMode="External"/><Relationship Id="rId4" Type="http://schemas.openxmlformats.org/officeDocument/2006/relationships/diagramData" Target="../diagrams/data3.xm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6.xml"/><Relationship Id="rId7" Type="http://schemas.openxmlformats.org/officeDocument/2006/relationships/diagramColors" Target="../diagrams/colors5.xml"/><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diagramQuickStyle" Target="../diagrams/quickStyle5.xml"/><Relationship Id="rId11" Type="http://schemas.openxmlformats.org/officeDocument/2006/relationships/image" Target="../media/image37.jpeg"/><Relationship Id="rId5" Type="http://schemas.openxmlformats.org/officeDocument/2006/relationships/diagramLayout" Target="../diagrams/layout5.xml"/><Relationship Id="rId10" Type="http://schemas.openxmlformats.org/officeDocument/2006/relationships/image" Target="../media/image36.jpeg"/><Relationship Id="rId4" Type="http://schemas.openxmlformats.org/officeDocument/2006/relationships/diagramData" Target="../diagrams/data5.xml"/><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hyperlink" Target="sms:+18778320890"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0.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3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sv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96169CA-55BF-44D5-8015-8C0DE7830D9E}"/>
              </a:ext>
            </a:extLst>
          </p:cNvPr>
          <p:cNvPicPr>
            <a:picLocks noChangeAspect="1"/>
          </p:cNvPicPr>
          <p:nvPr/>
        </p:nvPicPr>
        <p:blipFill rotWithShape="1">
          <a:blip r:embed="rId4">
            <a:extLst>
              <a:ext uri="{28A0092B-C50C-407E-A947-70E740481C1C}">
                <a14:useLocalDpi xmlns:a14="http://schemas.microsoft.com/office/drawing/2010/main" val="0"/>
              </a:ext>
            </a:extLst>
          </a:blip>
          <a:srcRect r="34788" b="-1"/>
          <a:stretch/>
        </p:blipFill>
        <p:spPr>
          <a:xfrm flipH="1">
            <a:off x="3783537" y="10"/>
            <a:ext cx="14504463" cy="10286990"/>
          </a:xfrm>
          <a:prstGeom prst="rect">
            <a:avLst/>
          </a:prstGeom>
        </p:spPr>
      </p:pic>
      <p:sp>
        <p:nvSpPr>
          <p:cNvPr id="11" name="Rectangle 1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7688F4-45E0-4940-A931-82653B542583}"/>
              </a:ext>
            </a:extLst>
          </p:cNvPr>
          <p:cNvSpPr>
            <a:spLocks noGrp="1"/>
          </p:cNvSpPr>
          <p:nvPr>
            <p:ph type="ctrTitle"/>
          </p:nvPr>
        </p:nvSpPr>
        <p:spPr>
          <a:xfrm>
            <a:off x="1428342" y="1115170"/>
            <a:ext cx="5960077" cy="5538042"/>
          </a:xfrm>
          <a:noFill/>
        </p:spPr>
        <p:txBody>
          <a:bodyPr>
            <a:normAutofit/>
          </a:bodyPr>
          <a:lstStyle/>
          <a:p>
            <a:pPr algn="l"/>
            <a:r>
              <a:rPr lang="en-US" sz="9600" b="1" dirty="0">
                <a:solidFill>
                  <a:srgbClr val="D98100"/>
                </a:solidFill>
              </a:rPr>
              <a:t>Suicide Prevention</a:t>
            </a:r>
          </a:p>
        </p:txBody>
      </p:sp>
      <p:sp>
        <p:nvSpPr>
          <p:cNvPr id="3" name="Subtitle 2">
            <a:extLst>
              <a:ext uri="{FF2B5EF4-FFF2-40B4-BE49-F238E27FC236}">
                <a16:creationId xmlns:a16="http://schemas.microsoft.com/office/drawing/2014/main" id="{4056FFAC-871A-451F-9D6C-E8881EC4D589}"/>
              </a:ext>
            </a:extLst>
          </p:cNvPr>
          <p:cNvSpPr>
            <a:spLocks noGrp="1"/>
          </p:cNvSpPr>
          <p:nvPr>
            <p:ph type="subTitle" idx="1"/>
          </p:nvPr>
        </p:nvSpPr>
        <p:spPr>
          <a:xfrm>
            <a:off x="1428343" y="6943851"/>
            <a:ext cx="5960079" cy="2227978"/>
          </a:xfrm>
          <a:noFill/>
        </p:spPr>
        <p:txBody>
          <a:bodyPr>
            <a:normAutofit/>
          </a:bodyPr>
          <a:lstStyle/>
          <a:p>
            <a:pPr algn="l"/>
            <a:r>
              <a:rPr lang="en-US" sz="4000" dirty="0">
                <a:latin typeface="Open Sans"/>
              </a:rPr>
              <a:t>ACCS Principles </a:t>
            </a:r>
            <a:endParaRPr lang="en-US" sz="4000" dirty="0">
              <a:latin typeface="Open Sans Bold"/>
            </a:endParaRPr>
          </a:p>
        </p:txBody>
      </p:sp>
      <p:grpSp>
        <p:nvGrpSpPr>
          <p:cNvPr id="16" name="Group 4">
            <a:extLst>
              <a:ext uri="{FF2B5EF4-FFF2-40B4-BE49-F238E27FC236}">
                <a16:creationId xmlns:a16="http://schemas.microsoft.com/office/drawing/2014/main" id="{2D986E2B-8356-4C86-940F-D9845D896688}"/>
              </a:ext>
            </a:extLst>
          </p:cNvPr>
          <p:cNvGrpSpPr/>
          <p:nvPr/>
        </p:nvGrpSpPr>
        <p:grpSpPr>
          <a:xfrm>
            <a:off x="342071" y="-1523373"/>
            <a:ext cx="1676400" cy="3046745"/>
            <a:chOff x="0" y="0"/>
            <a:chExt cx="706484" cy="926813"/>
          </a:xfrm>
          <a:solidFill>
            <a:srgbClr val="D98100"/>
          </a:solidFill>
        </p:grpSpPr>
        <p:sp>
          <p:nvSpPr>
            <p:cNvPr id="17" name="Freeform 5">
              <a:extLst>
                <a:ext uri="{FF2B5EF4-FFF2-40B4-BE49-F238E27FC236}">
                  <a16:creationId xmlns:a16="http://schemas.microsoft.com/office/drawing/2014/main" id="{848FD79C-E847-46C4-BAE1-D1E4C24416AD}"/>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solidFill>
                <a:srgbClr val="D98100"/>
              </a:solidFill>
            </a:ln>
          </p:spPr>
          <p:style>
            <a:lnRef idx="2">
              <a:schemeClr val="dk1">
                <a:shade val="50000"/>
              </a:schemeClr>
            </a:lnRef>
            <a:fillRef idx="1">
              <a:schemeClr val="dk1"/>
            </a:fillRef>
            <a:effectRef idx="0">
              <a:schemeClr val="dk1"/>
            </a:effectRef>
            <a:fontRef idx="minor">
              <a:schemeClr val="lt1"/>
            </a:fontRef>
          </p:style>
        </p:sp>
      </p:grpSp>
      <p:pic>
        <p:nvPicPr>
          <p:cNvPr id="18" name="Picture 17">
            <a:extLst>
              <a:ext uri="{FF2B5EF4-FFF2-40B4-BE49-F238E27FC236}">
                <a16:creationId xmlns:a16="http://schemas.microsoft.com/office/drawing/2014/main" id="{BEFFA432-EA50-45B4-8A15-1A0A1B9C02B3}"/>
              </a:ext>
            </a:extLst>
          </p:cNvPr>
          <p:cNvPicPr>
            <a:picLocks noChangeAspect="1"/>
          </p:cNvPicPr>
          <p:nvPr/>
        </p:nvPicPr>
        <p:blipFill>
          <a:blip r:embed="rId5"/>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156848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9313" y="0"/>
            <a:ext cx="15649374" cy="10287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2413" y="0"/>
            <a:ext cx="14883174" cy="10287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3466720" y="548640"/>
            <a:ext cx="11354559" cy="1932357"/>
          </a:xfrm>
        </p:spPr>
        <p:txBody>
          <a:bodyPr anchor="ctr">
            <a:normAutofit/>
          </a:bodyPr>
          <a:lstStyle/>
          <a:p>
            <a:pPr algn="ctr"/>
            <a:r>
              <a:rPr lang="en-US" dirty="0"/>
              <a:t>WARNING SIGNS (</a:t>
            </a:r>
            <a:r>
              <a:rPr lang="en-US" dirty="0" err="1"/>
              <a:t>ASAD</a:t>
            </a:r>
            <a:r>
              <a:rPr lang="en-US" dirty="0"/>
              <a:t>)</a:t>
            </a:r>
          </a:p>
        </p:txBody>
      </p:sp>
      <p:sp>
        <p:nvSpPr>
          <p:cNvPr id="3" name="Content Placeholder 2"/>
          <p:cNvSpPr>
            <a:spLocks noGrp="1"/>
          </p:cNvSpPr>
          <p:nvPr>
            <p:ph idx="1"/>
          </p:nvPr>
        </p:nvSpPr>
        <p:spPr>
          <a:xfrm>
            <a:off x="2667000" y="2628900"/>
            <a:ext cx="13487400" cy="7806003"/>
          </a:xfrm>
        </p:spPr>
        <p:txBody>
          <a:bodyPr anchor="t">
            <a:normAutofit/>
          </a:bodyPr>
          <a:lstStyle/>
          <a:p>
            <a:pPr fontAlgn="base"/>
            <a:r>
              <a:rPr lang="en-US" sz="5000" dirty="0"/>
              <a:t>Drastic intent to kill oneself over the past few hours or day</a:t>
            </a:r>
          </a:p>
          <a:p>
            <a:pPr fontAlgn="base"/>
            <a:endParaRPr lang="en-US" sz="5000" dirty="0"/>
          </a:p>
          <a:p>
            <a:pPr fontAlgn="base"/>
            <a:r>
              <a:rPr lang="en-US" sz="5000" dirty="0"/>
              <a:t>Social isolation: feeling disconnected from or disgust with other people</a:t>
            </a:r>
          </a:p>
          <a:p>
            <a:pPr fontAlgn="base"/>
            <a:endParaRPr lang="en-US" sz="5000" dirty="0"/>
          </a:p>
          <a:p>
            <a:pPr fontAlgn="base"/>
            <a:r>
              <a:rPr lang="en-US" sz="5000" dirty="0"/>
              <a:t>Self-alienation: feeling like a burden to others or hatred towards self</a:t>
            </a:r>
          </a:p>
        </p:txBody>
      </p:sp>
    </p:spTree>
    <p:custDataLst>
      <p:tags r:id="rId1"/>
    </p:custDataLst>
    <p:extLst>
      <p:ext uri="{BB962C8B-B14F-4D97-AF65-F5344CB8AC3E}">
        <p14:creationId xmlns:p14="http://schemas.microsoft.com/office/powerpoint/2010/main" val="3723826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9313" y="0"/>
            <a:ext cx="15649374" cy="10287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2413" y="0"/>
            <a:ext cx="14883174" cy="10287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3466720" y="548640"/>
            <a:ext cx="11354559" cy="1932357"/>
          </a:xfrm>
        </p:spPr>
        <p:txBody>
          <a:bodyPr anchor="ctr">
            <a:normAutofit/>
          </a:bodyPr>
          <a:lstStyle/>
          <a:p>
            <a:pPr algn="ctr"/>
            <a:r>
              <a:rPr lang="en-US" dirty="0"/>
              <a:t>WARNING SIGNS (</a:t>
            </a:r>
            <a:r>
              <a:rPr lang="en-US" dirty="0" err="1"/>
              <a:t>ASAD</a:t>
            </a:r>
            <a:r>
              <a:rPr lang="en-US" dirty="0"/>
              <a:t>)</a:t>
            </a:r>
          </a:p>
        </p:txBody>
      </p:sp>
      <p:sp>
        <p:nvSpPr>
          <p:cNvPr id="3" name="Content Placeholder 2"/>
          <p:cNvSpPr>
            <a:spLocks noGrp="1"/>
          </p:cNvSpPr>
          <p:nvPr>
            <p:ph idx="1"/>
          </p:nvPr>
        </p:nvSpPr>
        <p:spPr>
          <a:xfrm>
            <a:off x="2590800" y="2667000"/>
            <a:ext cx="13487400" cy="7620000"/>
          </a:xfrm>
        </p:spPr>
        <p:txBody>
          <a:bodyPr anchor="t">
            <a:normAutofit/>
          </a:bodyPr>
          <a:lstStyle/>
          <a:p>
            <a:pPr fontAlgn="base"/>
            <a:r>
              <a:rPr lang="en-US" sz="5400" dirty="0"/>
              <a:t>Hopelessness: belief that things won’t / can’t get better</a:t>
            </a:r>
          </a:p>
          <a:p>
            <a:pPr fontAlgn="base"/>
            <a:endParaRPr lang="en-US" sz="5400" dirty="0"/>
          </a:p>
          <a:p>
            <a:pPr fontAlgn="base"/>
            <a:r>
              <a:rPr lang="en-US" sz="5400" dirty="0"/>
              <a:t>Over-Arousal Symptoms:</a:t>
            </a:r>
          </a:p>
          <a:p>
            <a:pPr lvl="1" fontAlgn="base"/>
            <a:r>
              <a:rPr lang="en-US" sz="5000" dirty="0"/>
              <a:t>Nightmares</a:t>
            </a:r>
          </a:p>
          <a:p>
            <a:pPr lvl="1" fontAlgn="base"/>
            <a:r>
              <a:rPr lang="en-US" sz="5000" dirty="0"/>
              <a:t>Insomnia</a:t>
            </a:r>
          </a:p>
          <a:p>
            <a:pPr lvl="1" fontAlgn="base"/>
            <a:r>
              <a:rPr lang="en-US" sz="5000" dirty="0"/>
              <a:t>Irritability</a:t>
            </a:r>
          </a:p>
          <a:p>
            <a:pPr lvl="1" fontAlgn="base"/>
            <a:r>
              <a:rPr lang="en-US" sz="5000" dirty="0"/>
              <a:t>Agitation</a:t>
            </a:r>
          </a:p>
          <a:p>
            <a:pPr lvl="1" fontAlgn="base"/>
            <a:endParaRPr lang="en-US" sz="4800" dirty="0"/>
          </a:p>
          <a:p>
            <a:pPr fontAlgn="base"/>
            <a:endParaRPr lang="en-US" sz="5400" dirty="0"/>
          </a:p>
        </p:txBody>
      </p:sp>
    </p:spTree>
    <p:custDataLst>
      <p:tags r:id="rId1"/>
    </p:custDataLst>
    <p:extLst>
      <p:ext uri="{BB962C8B-B14F-4D97-AF65-F5344CB8AC3E}">
        <p14:creationId xmlns:p14="http://schemas.microsoft.com/office/powerpoint/2010/main" val="766357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FECB25A1-7632-F1E1-CAF0-1DABA0EFD263}"/>
              </a:ext>
            </a:extLst>
          </p:cNvPr>
          <p:cNvGraphicFramePr>
            <a:graphicFrameLocks noGrp="1"/>
          </p:cNvGraphicFramePr>
          <p:nvPr>
            <p:ph idx="1"/>
            <p:extLst>
              <p:ext uri="{D42A27DB-BD31-4B8C-83A1-F6EECF244321}">
                <p14:modId xmlns:p14="http://schemas.microsoft.com/office/powerpoint/2010/main" val="2733856488"/>
              </p:ext>
            </p:extLst>
          </p:nvPr>
        </p:nvGraphicFramePr>
        <p:xfrm>
          <a:off x="-4314595" y="2002146"/>
          <a:ext cx="17134402" cy="8115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001151EE-7C7D-4BDF-A560-B4C49501F377}"/>
              </a:ext>
            </a:extLst>
          </p:cNvPr>
          <p:cNvPicPr>
            <a:picLocks noChangeAspect="1"/>
          </p:cNvPicPr>
          <p:nvPr/>
        </p:nvPicPr>
        <p:blipFill rotWithShape="1">
          <a:blip r:embed="rId9"/>
          <a:srcRect t="7560" r="1" b="18166"/>
          <a:stretch/>
        </p:blipFill>
        <p:spPr>
          <a:xfrm>
            <a:off x="7863644"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itle 7">
            <a:extLst>
              <a:ext uri="{FF2B5EF4-FFF2-40B4-BE49-F238E27FC236}">
                <a16:creationId xmlns:a16="http://schemas.microsoft.com/office/drawing/2014/main" id="{A452CF04-B5EC-4BE2-83CA-A7AC04612D3C}"/>
              </a:ext>
            </a:extLst>
          </p:cNvPr>
          <p:cNvSpPr>
            <a:spLocks noGrp="1"/>
          </p:cNvSpPr>
          <p:nvPr>
            <p:ph type="title"/>
          </p:nvPr>
        </p:nvSpPr>
        <p:spPr>
          <a:xfrm>
            <a:off x="80853" y="9580"/>
            <a:ext cx="15773400" cy="1988345"/>
          </a:xfrm>
        </p:spPr>
        <p:txBody>
          <a:bodyPr>
            <a:normAutofit/>
          </a:bodyPr>
          <a:lstStyle/>
          <a:p>
            <a:r>
              <a:rPr lang="en-US" sz="8800" b="0" dirty="0">
                <a:solidFill>
                  <a:srgbClr val="D98100"/>
                </a:solidFill>
              </a:rPr>
              <a:t>Screening: C-SSRS </a:t>
            </a:r>
            <a:br>
              <a:rPr lang="en-US" b="0" dirty="0">
                <a:solidFill>
                  <a:schemeClr val="tx1"/>
                </a:solidFill>
              </a:rPr>
            </a:br>
            <a:r>
              <a:rPr lang="en-US" sz="3200" b="0" dirty="0">
                <a:solidFill>
                  <a:schemeClr val="tx1"/>
                </a:solidFill>
              </a:rPr>
              <a:t>(Columbia-Suicide Severity Rating Scale)</a:t>
            </a:r>
          </a:p>
        </p:txBody>
      </p:sp>
    </p:spTree>
    <p:custDataLst>
      <p:tags r:id="rId1"/>
    </p:custDataLst>
    <p:extLst>
      <p:ext uri="{BB962C8B-B14F-4D97-AF65-F5344CB8AC3E}">
        <p14:creationId xmlns:p14="http://schemas.microsoft.com/office/powerpoint/2010/main" val="27164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B5DD9428-5170-494C-8703-A230085F3095}"/>
                                            </p:graphicEl>
                                          </p:spTgt>
                                        </p:tgtEl>
                                        <p:attrNameLst>
                                          <p:attrName>style.visibility</p:attrName>
                                        </p:attrNameLst>
                                      </p:cBhvr>
                                      <p:to>
                                        <p:strVal val="visible"/>
                                      </p:to>
                                    </p:set>
                                    <p:animEffect transition="in" filter="fade">
                                      <p:cBhvr>
                                        <p:cTn id="7" dur="500"/>
                                        <p:tgtEl>
                                          <p:spTgt spid="2">
                                            <p:graphicEl>
                                              <a:dgm id="{B5DD9428-5170-494C-8703-A230085F309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6F24895C-8496-4271-9EED-DB43DC8CB00A}"/>
                                            </p:graphicEl>
                                          </p:spTgt>
                                        </p:tgtEl>
                                        <p:attrNameLst>
                                          <p:attrName>style.visibility</p:attrName>
                                        </p:attrNameLst>
                                      </p:cBhvr>
                                      <p:to>
                                        <p:strVal val="visible"/>
                                      </p:to>
                                    </p:set>
                                    <p:animEffect transition="in" filter="fade">
                                      <p:cBhvr>
                                        <p:cTn id="12" dur="500"/>
                                        <p:tgtEl>
                                          <p:spTgt spid="2">
                                            <p:graphicEl>
                                              <a:dgm id="{6F24895C-8496-4271-9EED-DB43DC8CB00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83091A6D-209E-482C-AF4F-42CC927309DA}"/>
                                            </p:graphicEl>
                                          </p:spTgt>
                                        </p:tgtEl>
                                        <p:attrNameLst>
                                          <p:attrName>style.visibility</p:attrName>
                                        </p:attrNameLst>
                                      </p:cBhvr>
                                      <p:to>
                                        <p:strVal val="visible"/>
                                      </p:to>
                                    </p:set>
                                    <p:animEffect transition="in" filter="fade">
                                      <p:cBhvr>
                                        <p:cTn id="15" dur="500"/>
                                        <p:tgtEl>
                                          <p:spTgt spid="2">
                                            <p:graphicEl>
                                              <a:dgm id="{83091A6D-209E-482C-AF4F-42CC927309D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AD3785A1-2F66-4698-9F32-B91377E70DA7}"/>
                                            </p:graphicEl>
                                          </p:spTgt>
                                        </p:tgtEl>
                                        <p:attrNameLst>
                                          <p:attrName>style.visibility</p:attrName>
                                        </p:attrNameLst>
                                      </p:cBhvr>
                                      <p:to>
                                        <p:strVal val="visible"/>
                                      </p:to>
                                    </p:set>
                                    <p:animEffect transition="in" filter="fade">
                                      <p:cBhvr>
                                        <p:cTn id="20" dur="500"/>
                                        <p:tgtEl>
                                          <p:spTgt spid="2">
                                            <p:graphicEl>
                                              <a:dgm id="{AD3785A1-2F66-4698-9F32-B91377E70DA7}"/>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BEC13EE1-70EA-4543-852F-D74E8EEABF74}"/>
                                            </p:graphicEl>
                                          </p:spTgt>
                                        </p:tgtEl>
                                        <p:attrNameLst>
                                          <p:attrName>style.visibility</p:attrName>
                                        </p:attrNameLst>
                                      </p:cBhvr>
                                      <p:to>
                                        <p:strVal val="visible"/>
                                      </p:to>
                                    </p:set>
                                    <p:animEffect transition="in" filter="fade">
                                      <p:cBhvr>
                                        <p:cTn id="23" dur="500"/>
                                        <p:tgtEl>
                                          <p:spTgt spid="2">
                                            <p:graphicEl>
                                              <a:dgm id="{BEC13EE1-70EA-4543-852F-D74E8EEABF7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6D1-5960-4F3E-9478-E1C301895310}"/>
              </a:ext>
            </a:extLst>
          </p:cNvPr>
          <p:cNvSpPr>
            <a:spLocks noGrp="1"/>
          </p:cNvSpPr>
          <p:nvPr>
            <p:ph type="title"/>
          </p:nvPr>
        </p:nvSpPr>
        <p:spPr>
          <a:xfrm>
            <a:off x="5490" y="-1725071"/>
            <a:ext cx="13018532" cy="5326381"/>
          </a:xfrm>
        </p:spPr>
        <p:txBody>
          <a:bodyPr>
            <a:normAutofit/>
          </a:bodyPr>
          <a:lstStyle/>
          <a:p>
            <a:r>
              <a:rPr lang="en-US" b="0" dirty="0">
                <a:solidFill>
                  <a:schemeClr val="tx1"/>
                </a:solidFill>
              </a:rPr>
              <a:t>Rationale for Safety Planning</a:t>
            </a:r>
            <a:endParaRPr lang="en-US" b="0" dirty="0"/>
          </a:p>
        </p:txBody>
      </p:sp>
      <p:graphicFrame>
        <p:nvGraphicFramePr>
          <p:cNvPr id="5" name="Content Placeholder 2">
            <a:extLst>
              <a:ext uri="{FF2B5EF4-FFF2-40B4-BE49-F238E27FC236}">
                <a16:creationId xmlns:a16="http://schemas.microsoft.com/office/drawing/2014/main" id="{78181422-DA2B-0357-0C6A-3B543DF1EE2D}"/>
              </a:ext>
            </a:extLst>
          </p:cNvPr>
          <p:cNvGraphicFramePr>
            <a:graphicFrameLocks noGrp="1"/>
          </p:cNvGraphicFramePr>
          <p:nvPr>
            <p:ph idx="1"/>
            <p:extLst>
              <p:ext uri="{D42A27DB-BD31-4B8C-83A1-F6EECF244321}">
                <p14:modId xmlns:p14="http://schemas.microsoft.com/office/powerpoint/2010/main" val="1503042504"/>
              </p:ext>
            </p:extLst>
          </p:nvPr>
        </p:nvGraphicFramePr>
        <p:xfrm>
          <a:off x="1187757" y="1533865"/>
          <a:ext cx="16103183" cy="8467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See the source image">
            <a:extLst>
              <a:ext uri="{FF2B5EF4-FFF2-40B4-BE49-F238E27FC236}">
                <a16:creationId xmlns:a16="http://schemas.microsoft.com/office/drawing/2014/main" id="{C516EDED-079C-47B5-8402-EBDE360BA5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43653" y="5066310"/>
            <a:ext cx="514349" cy="3857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C519A6-AFA4-486D-A117-F2225F5A05AF}"/>
              </a:ext>
            </a:extLst>
          </p:cNvPr>
          <p:cNvSpPr/>
          <p:nvPr/>
        </p:nvSpPr>
        <p:spPr>
          <a:xfrm>
            <a:off x="-1632072" y="10011524"/>
            <a:ext cx="13066540" cy="276999"/>
          </a:xfrm>
          <a:prstGeom prst="rect">
            <a:avLst/>
          </a:prstGeom>
        </p:spPr>
        <p:txBody>
          <a:bodyPr wrap="square">
            <a:spAutoFit/>
          </a:bodyPr>
          <a:lstStyle/>
          <a:p>
            <a:pPr algn="ctr"/>
            <a:r>
              <a:rPr lang="en-US" sz="1200" dirty="0">
                <a:hlinkClick r:id="rId10"/>
              </a:rPr>
              <a:t>Comparison of the Safety Planning Intervention With Follow-up vs Usual Care of Suicidal Patients Treated in the Emergency Department - PubMed (nih.gov)</a:t>
            </a:r>
            <a:endParaRPr lang="en-US" sz="1200" dirty="0"/>
          </a:p>
        </p:txBody>
      </p:sp>
    </p:spTree>
    <p:custDataLst>
      <p:tags r:id="rId1"/>
    </p:custDataLst>
    <p:extLst>
      <p:ext uri="{BB962C8B-B14F-4D97-AF65-F5344CB8AC3E}">
        <p14:creationId xmlns:p14="http://schemas.microsoft.com/office/powerpoint/2010/main" val="62475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BBBFB90B-E188-4527-9DB1-05292435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ee the source image">
            <a:extLst>
              <a:ext uri="{FF2B5EF4-FFF2-40B4-BE49-F238E27FC236}">
                <a16:creationId xmlns:a16="http://schemas.microsoft.com/office/drawing/2014/main" id="{4E508708-CF4C-4872-B156-B0D862324F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46" b="9384"/>
          <a:stretch/>
        </p:blipFill>
        <p:spPr bwMode="auto">
          <a:xfrm>
            <a:off x="9143995" y="10"/>
            <a:ext cx="9144000" cy="514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1A2E00FA-8585-4074-ABA8-6B63E2D0B8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31" b="3027"/>
          <a:stretch/>
        </p:blipFill>
        <p:spPr bwMode="auto">
          <a:xfrm>
            <a:off x="9144000" y="5143500"/>
            <a:ext cx="9144004"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44D0821D-2F5D-44D2-90A2-EF08149AF0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139428" y="5143500"/>
            <a:ext cx="9148572"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143"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4000" y="2634900"/>
            <a:ext cx="1620487" cy="71045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32855" y="2036649"/>
            <a:ext cx="1031631" cy="645468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35871" y="1702590"/>
            <a:ext cx="614057" cy="6253822"/>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3292" y="1686064"/>
            <a:ext cx="9157597" cy="596718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B89569C-1596-4DA7-B99B-C4442820DA05}"/>
              </a:ext>
            </a:extLst>
          </p:cNvPr>
          <p:cNvSpPr>
            <a:spLocks noGrp="1"/>
          </p:cNvSpPr>
          <p:nvPr>
            <p:ph type="ctrTitle"/>
          </p:nvPr>
        </p:nvSpPr>
        <p:spPr>
          <a:xfrm>
            <a:off x="1979875" y="2168662"/>
            <a:ext cx="8155611" cy="5013653"/>
          </a:xfrm>
        </p:spPr>
        <p:style>
          <a:lnRef idx="0">
            <a:scrgbClr r="0" g="0" b="0"/>
          </a:lnRef>
          <a:fillRef idx="0">
            <a:scrgbClr r="0" g="0" b="0"/>
          </a:fillRef>
          <a:effectRef idx="0">
            <a:scrgbClr r="0" g="0" b="0"/>
          </a:effectRef>
          <a:fontRef idx="minor">
            <a:schemeClr val="lt1"/>
          </a:fontRef>
        </p:style>
        <p:txBody>
          <a:bodyPr anchor="b">
            <a:normAutofit/>
          </a:bodyPr>
          <a:lstStyle/>
          <a:p>
            <a:pPr algn="l"/>
            <a:r>
              <a:rPr lang="en-US" sz="6900" b="1" dirty="0">
                <a:solidFill>
                  <a:srgbClr val="FFFFFF"/>
                </a:solidFill>
              </a:rPr>
              <a:t>When Do We Introduce </a:t>
            </a:r>
            <a:br>
              <a:rPr lang="en-US" sz="6900" b="1" dirty="0">
                <a:solidFill>
                  <a:srgbClr val="FFFFFF"/>
                </a:solidFill>
              </a:rPr>
            </a:br>
            <a:r>
              <a:rPr lang="en-US" sz="6900" b="1" dirty="0">
                <a:solidFill>
                  <a:srgbClr val="FFFFFF"/>
                </a:solidFill>
              </a:rPr>
              <a:t>Safety Planning and How Often do We Review it?</a:t>
            </a:r>
          </a:p>
        </p:txBody>
      </p:sp>
    </p:spTree>
    <p:custDataLst>
      <p:tags r:id="rId1"/>
    </p:custDataLst>
    <p:extLst>
      <p:ext uri="{BB962C8B-B14F-4D97-AF65-F5344CB8AC3E}">
        <p14:creationId xmlns:p14="http://schemas.microsoft.com/office/powerpoint/2010/main" val="417949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18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7893" y="1289922"/>
            <a:ext cx="4481848" cy="4481848"/>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206B86-B283-4876-81B0-F9C90E205713}"/>
              </a:ext>
            </a:extLst>
          </p:cNvPr>
          <p:cNvSpPr>
            <a:spLocks noGrp="1"/>
          </p:cNvSpPr>
          <p:nvPr>
            <p:ph type="title"/>
          </p:nvPr>
        </p:nvSpPr>
        <p:spPr>
          <a:xfrm>
            <a:off x="193322" y="1199576"/>
            <a:ext cx="6743700" cy="8356599"/>
          </a:xfrm>
        </p:spPr>
        <p:txBody>
          <a:bodyPr>
            <a:normAutofit/>
          </a:bodyPr>
          <a:lstStyle/>
          <a:p>
            <a:r>
              <a:rPr lang="en-US" b="0" dirty="0">
                <a:solidFill>
                  <a:srgbClr val="D98100"/>
                </a:solidFill>
              </a:rPr>
              <a:t>Involvement of IIT Members in Safety Planning </a:t>
            </a:r>
          </a:p>
        </p:txBody>
      </p:sp>
      <p:sp>
        <p:nvSpPr>
          <p:cNvPr id="20" name="Rectangle: Rounded Corners 17">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8178" y="651399"/>
            <a:ext cx="10826551" cy="8883126"/>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662C7AE-6BBF-5871-AFF1-4AAC60DE8B14}"/>
              </a:ext>
            </a:extLst>
          </p:cNvPr>
          <p:cNvGraphicFramePr>
            <a:graphicFrameLocks noGrp="1"/>
          </p:cNvGraphicFramePr>
          <p:nvPr>
            <p:ph idx="1"/>
            <p:extLst>
              <p:ext uri="{D42A27DB-BD31-4B8C-83A1-F6EECF244321}">
                <p14:modId xmlns:p14="http://schemas.microsoft.com/office/powerpoint/2010/main" val="319996848"/>
              </p:ext>
            </p:extLst>
          </p:nvPr>
        </p:nvGraphicFramePr>
        <p:xfrm>
          <a:off x="7145866" y="914400"/>
          <a:ext cx="10103165" cy="83469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739388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48925BE-1C73-4D1B-82EA-2090C0702FF6}"/>
              </a:ext>
            </a:extLst>
          </p:cNvPr>
          <p:cNvGraphicFramePr/>
          <p:nvPr>
            <p:extLst>
              <p:ext uri="{D42A27DB-BD31-4B8C-83A1-F6EECF244321}">
                <p14:modId xmlns:p14="http://schemas.microsoft.com/office/powerpoint/2010/main" val="3206580284"/>
              </p:ext>
            </p:extLst>
          </p:nvPr>
        </p:nvGraphicFramePr>
        <p:xfrm>
          <a:off x="1600200" y="1965900"/>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2" name="Picture 4" descr="See the source image">
            <a:extLst>
              <a:ext uri="{FF2B5EF4-FFF2-40B4-BE49-F238E27FC236}">
                <a16:creationId xmlns:a16="http://schemas.microsoft.com/office/drawing/2014/main" id="{CD0947E6-8D37-4AFC-A336-F81D290DAC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49400" y="4748659"/>
            <a:ext cx="3160888" cy="165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See the source image">
            <a:extLst>
              <a:ext uri="{FF2B5EF4-FFF2-40B4-BE49-F238E27FC236}">
                <a16:creationId xmlns:a16="http://schemas.microsoft.com/office/drawing/2014/main" id="{30A634D8-DBDA-4C04-973F-1D2B9BCED3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49400" y="7325300"/>
            <a:ext cx="3160888" cy="177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See the source image">
            <a:extLst>
              <a:ext uri="{FF2B5EF4-FFF2-40B4-BE49-F238E27FC236}">
                <a16:creationId xmlns:a16="http://schemas.microsoft.com/office/drawing/2014/main" id="{9DFB202B-A286-4CF7-B2FA-D389EDAC08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4522" y="1970406"/>
            <a:ext cx="2800478" cy="1861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DD11460-60F3-C3F7-3CC5-7ADB29E334B0}"/>
              </a:ext>
            </a:extLst>
          </p:cNvPr>
          <p:cNvSpPr txBox="1"/>
          <p:nvPr/>
        </p:nvSpPr>
        <p:spPr>
          <a:xfrm>
            <a:off x="228600" y="491649"/>
            <a:ext cx="15150353" cy="1015663"/>
          </a:xfrm>
          <a:prstGeom prst="rect">
            <a:avLst/>
          </a:prstGeom>
          <a:noFill/>
        </p:spPr>
        <p:txBody>
          <a:bodyPr wrap="square">
            <a:spAutoFit/>
          </a:bodyPr>
          <a:lstStyle/>
          <a:p>
            <a:pPr marL="0" marR="0">
              <a:spcBef>
                <a:spcPts val="0"/>
              </a:spcBef>
              <a:spcAft>
                <a:spcPts val="800"/>
              </a:spcAft>
            </a:pPr>
            <a:r>
              <a:rPr lang="en-US" sz="6000" dirty="0">
                <a:solidFill>
                  <a:schemeClr val="accent6"/>
                </a:solidFill>
                <a:effectLst/>
                <a:latin typeface="Calibri" panose="020F0502020204030204" pitchFamily="34" charset="0"/>
                <a:ea typeface="DengXian" panose="02010600030101010101" pitchFamily="2" charset="-122"/>
              </a:rPr>
              <a:t>Six Components of a Safety Plan</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a:t>
            </a:r>
            <a:r>
              <a:rPr lang="en-US" sz="4400" dirty="0">
                <a:solidFill>
                  <a:schemeClr val="accent6"/>
                </a:solidFill>
                <a:effectLst/>
              </a:rPr>
              <a:t> </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a:t>
            </a:r>
            <a:endParaRPr lang="en-US" sz="44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1409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DE5573A-CE2D-4AFB-A06F-7596C85CF07F}"/>
              </a:ext>
            </a:extLst>
          </p:cNvPr>
          <p:cNvGraphicFramePr/>
          <p:nvPr>
            <p:extLst>
              <p:ext uri="{D42A27DB-BD31-4B8C-83A1-F6EECF244321}">
                <p14:modId xmlns:p14="http://schemas.microsoft.com/office/powerpoint/2010/main" val="436051858"/>
              </p:ext>
            </p:extLst>
          </p:nvPr>
        </p:nvGraphicFramePr>
        <p:xfrm>
          <a:off x="914400" y="1074454"/>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F2D0759-5849-4BEF-94D4-5AE268088688}"/>
              </a:ext>
            </a:extLst>
          </p:cNvPr>
          <p:cNvSpPr/>
          <p:nvPr/>
        </p:nvSpPr>
        <p:spPr>
          <a:xfrm>
            <a:off x="14228465" y="548248"/>
            <a:ext cx="2579258" cy="1569660"/>
          </a:xfrm>
          <a:prstGeom prst="rect">
            <a:avLst/>
          </a:prstGeom>
        </p:spPr>
        <p:txBody>
          <a:bodyPr wrap="square">
            <a:spAutoFit/>
          </a:bodyPr>
          <a:lstStyle/>
          <a:p>
            <a:pPr algn="ctr"/>
            <a:r>
              <a:rPr lang="en-US" sz="2400" b="1" dirty="0"/>
              <a:t>Trevor Project</a:t>
            </a:r>
          </a:p>
          <a:p>
            <a:pPr algn="ctr"/>
            <a:r>
              <a:rPr lang="en-US" sz="2400" dirty="0"/>
              <a:t>(LGBTQ Youth)</a:t>
            </a:r>
          </a:p>
          <a:p>
            <a:pPr algn="ctr"/>
            <a:r>
              <a:rPr lang="en-US" sz="2400" b="1" dirty="0">
                <a:solidFill>
                  <a:srgbClr val="00B0F0"/>
                </a:solidFill>
              </a:rPr>
              <a:t>Text: 678-678</a:t>
            </a:r>
          </a:p>
          <a:p>
            <a:pPr algn="ctr"/>
            <a:r>
              <a:rPr lang="en-US" sz="2400" b="1" dirty="0">
                <a:solidFill>
                  <a:srgbClr val="00B0F0"/>
                </a:solidFill>
              </a:rPr>
              <a:t>Call: 866-488-7386</a:t>
            </a:r>
          </a:p>
        </p:txBody>
      </p:sp>
      <p:sp>
        <p:nvSpPr>
          <p:cNvPr id="4" name="Rectangle 3">
            <a:extLst>
              <a:ext uri="{FF2B5EF4-FFF2-40B4-BE49-F238E27FC236}">
                <a16:creationId xmlns:a16="http://schemas.microsoft.com/office/drawing/2014/main" id="{74F79FBD-8F27-4133-ABB0-FDD8EA8B29E1}"/>
              </a:ext>
            </a:extLst>
          </p:cNvPr>
          <p:cNvSpPr/>
          <p:nvPr/>
        </p:nvSpPr>
        <p:spPr>
          <a:xfrm>
            <a:off x="13816506" y="3732128"/>
            <a:ext cx="3403176" cy="830997"/>
          </a:xfrm>
          <a:prstGeom prst="rect">
            <a:avLst/>
          </a:prstGeom>
        </p:spPr>
        <p:txBody>
          <a:bodyPr wrap="none">
            <a:spAutoFit/>
          </a:bodyPr>
          <a:lstStyle/>
          <a:p>
            <a:r>
              <a:rPr lang="en-US" sz="2400" dirty="0">
                <a:solidFill>
                  <a:srgbClr val="B0E2F5"/>
                </a:solidFill>
              </a:rPr>
              <a:t>Hey Sam  </a:t>
            </a:r>
            <a:r>
              <a:rPr lang="en-US" sz="2400" b="1" dirty="0">
                <a:solidFill>
                  <a:srgbClr val="318000"/>
                </a:solidFill>
                <a:hlinkClick r:id="rId8"/>
              </a:rPr>
              <a:t>1-877-832-0890</a:t>
            </a:r>
            <a:endParaRPr lang="en-US" sz="2400" b="1" dirty="0">
              <a:solidFill>
                <a:srgbClr val="318000"/>
              </a:solidFill>
            </a:endParaRPr>
          </a:p>
          <a:p>
            <a:r>
              <a:rPr lang="en-US" sz="2400" dirty="0"/>
              <a:t>(up to age 24)</a:t>
            </a:r>
          </a:p>
        </p:txBody>
      </p:sp>
      <p:sp>
        <p:nvSpPr>
          <p:cNvPr id="5" name="TextBox 4">
            <a:extLst>
              <a:ext uri="{FF2B5EF4-FFF2-40B4-BE49-F238E27FC236}">
                <a16:creationId xmlns:a16="http://schemas.microsoft.com/office/drawing/2014/main" id="{0282708E-455D-4501-9FF9-7A155C58C62F}"/>
              </a:ext>
            </a:extLst>
          </p:cNvPr>
          <p:cNvSpPr txBox="1"/>
          <p:nvPr/>
        </p:nvSpPr>
        <p:spPr>
          <a:xfrm>
            <a:off x="14565594" y="2406468"/>
            <a:ext cx="1905000" cy="830997"/>
          </a:xfrm>
          <a:prstGeom prst="rect">
            <a:avLst/>
          </a:prstGeom>
          <a:noFill/>
        </p:spPr>
        <p:txBody>
          <a:bodyPr wrap="square" rtlCol="0">
            <a:spAutoFit/>
          </a:bodyPr>
          <a:lstStyle/>
          <a:p>
            <a:pPr algn="ctr"/>
            <a:r>
              <a:rPr lang="en-US" sz="2400" b="1" dirty="0">
                <a:solidFill>
                  <a:schemeClr val="accent3"/>
                </a:solidFill>
              </a:rPr>
              <a:t>Crisis Text: </a:t>
            </a:r>
            <a:r>
              <a:rPr lang="en-US" sz="2400" dirty="0"/>
              <a:t>741741</a:t>
            </a:r>
          </a:p>
        </p:txBody>
      </p:sp>
      <p:sp>
        <p:nvSpPr>
          <p:cNvPr id="6" name="TextBox 5">
            <a:extLst>
              <a:ext uri="{FF2B5EF4-FFF2-40B4-BE49-F238E27FC236}">
                <a16:creationId xmlns:a16="http://schemas.microsoft.com/office/drawing/2014/main" id="{2E0AA7C4-97EA-4FD6-A376-703AC4E740FE}"/>
              </a:ext>
            </a:extLst>
          </p:cNvPr>
          <p:cNvSpPr txBox="1"/>
          <p:nvPr/>
        </p:nvSpPr>
        <p:spPr>
          <a:xfrm>
            <a:off x="14206448" y="5057788"/>
            <a:ext cx="2590389" cy="830997"/>
          </a:xfrm>
          <a:prstGeom prst="rect">
            <a:avLst/>
          </a:prstGeom>
          <a:noFill/>
        </p:spPr>
        <p:txBody>
          <a:bodyPr wrap="none" rtlCol="0">
            <a:spAutoFit/>
          </a:bodyPr>
          <a:lstStyle/>
          <a:p>
            <a:r>
              <a:rPr lang="en-US" sz="2400" b="1" dirty="0">
                <a:solidFill>
                  <a:srgbClr val="D98100"/>
                </a:solidFill>
              </a:rPr>
              <a:t>Recovery Learning </a:t>
            </a:r>
          </a:p>
          <a:p>
            <a:pPr algn="ctr"/>
            <a:r>
              <a:rPr lang="en-US" sz="2400" b="1" dirty="0">
                <a:solidFill>
                  <a:srgbClr val="D98100"/>
                </a:solidFill>
              </a:rPr>
              <a:t>Centers</a:t>
            </a:r>
          </a:p>
        </p:txBody>
      </p:sp>
      <p:sp>
        <p:nvSpPr>
          <p:cNvPr id="7" name="TextBox 6">
            <a:extLst>
              <a:ext uri="{FF2B5EF4-FFF2-40B4-BE49-F238E27FC236}">
                <a16:creationId xmlns:a16="http://schemas.microsoft.com/office/drawing/2014/main" id="{6692BA04-F298-4A50-8069-31CBCF190020}"/>
              </a:ext>
            </a:extLst>
          </p:cNvPr>
          <p:cNvSpPr txBox="1"/>
          <p:nvPr/>
        </p:nvSpPr>
        <p:spPr>
          <a:xfrm>
            <a:off x="14407540" y="6380175"/>
            <a:ext cx="2221108" cy="830997"/>
          </a:xfrm>
          <a:prstGeom prst="rect">
            <a:avLst/>
          </a:prstGeom>
          <a:noFill/>
        </p:spPr>
        <p:txBody>
          <a:bodyPr wrap="square" rtlCol="0">
            <a:spAutoFit/>
          </a:bodyPr>
          <a:lstStyle/>
          <a:p>
            <a:pPr algn="ctr"/>
            <a:r>
              <a:rPr lang="en-US" sz="2400" b="1" dirty="0">
                <a:solidFill>
                  <a:srgbClr val="538E8C"/>
                </a:solidFill>
              </a:rPr>
              <a:t>Warm Lines: </a:t>
            </a:r>
          </a:p>
          <a:p>
            <a:pPr algn="ctr"/>
            <a:r>
              <a:rPr lang="en-US" sz="2400" dirty="0"/>
              <a:t>877-733-7563</a:t>
            </a:r>
            <a:r>
              <a:rPr lang="en-US" sz="2400" b="1" dirty="0"/>
              <a:t> </a:t>
            </a:r>
          </a:p>
        </p:txBody>
      </p:sp>
      <p:pic>
        <p:nvPicPr>
          <p:cNvPr id="2050" name="Picture 2" descr="See the source image">
            <a:extLst>
              <a:ext uri="{FF2B5EF4-FFF2-40B4-BE49-F238E27FC236}">
                <a16:creationId xmlns:a16="http://schemas.microsoft.com/office/drawing/2014/main" id="{4A084928-D8AC-4875-9507-B95C7F31D7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54828" y="7702562"/>
            <a:ext cx="2008268" cy="2008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825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7FFE-2165-4226-BECD-57209D157559}"/>
              </a:ext>
            </a:extLst>
          </p:cNvPr>
          <p:cNvSpPr>
            <a:spLocks noGrp="1"/>
          </p:cNvSpPr>
          <p:nvPr>
            <p:ph type="title"/>
          </p:nvPr>
        </p:nvSpPr>
        <p:spPr>
          <a:xfrm>
            <a:off x="975673" y="6839284"/>
            <a:ext cx="16352207" cy="1854660"/>
          </a:xfrm>
          <a:noFill/>
        </p:spPr>
        <p:txBody>
          <a:bodyPr vert="horz" lIns="91440" tIns="45720" rIns="91440" bIns="45720" rtlCol="0" anchor="b">
            <a:normAutofit/>
          </a:bodyPr>
          <a:lstStyle/>
          <a:p>
            <a:pPr algn="ctr" defTabSz="914400"/>
            <a:r>
              <a:rPr lang="en-US" sz="9900">
                <a:solidFill>
                  <a:schemeClr val="tx1"/>
                </a:solidFill>
                <a:latin typeface="+mj-lt"/>
                <a:cs typeface="+mj-cs"/>
              </a:rPr>
              <a:t>Caring Contacts</a:t>
            </a:r>
          </a:p>
        </p:txBody>
      </p:sp>
      <p:sp>
        <p:nvSpPr>
          <p:cNvPr id="5" name="Content Placeholder 4">
            <a:extLst>
              <a:ext uri="{FF2B5EF4-FFF2-40B4-BE49-F238E27FC236}">
                <a16:creationId xmlns:a16="http://schemas.microsoft.com/office/drawing/2014/main" id="{57140E5F-3FEA-4730-97C5-4D60BFA9E0F9}"/>
              </a:ext>
            </a:extLst>
          </p:cNvPr>
          <p:cNvSpPr>
            <a:spLocks noGrp="1"/>
          </p:cNvSpPr>
          <p:nvPr>
            <p:ph idx="1"/>
          </p:nvPr>
        </p:nvSpPr>
        <p:spPr>
          <a:xfrm>
            <a:off x="975673" y="8693944"/>
            <a:ext cx="16352207" cy="840582"/>
          </a:xfrm>
          <a:noFill/>
        </p:spPr>
        <p:txBody>
          <a:bodyPr vert="horz" lIns="91440" tIns="45720" rIns="91440" bIns="45720" rtlCol="0">
            <a:normAutofit fontScale="92500"/>
          </a:bodyPr>
          <a:lstStyle/>
          <a:p>
            <a:pPr marL="0" indent="0" algn="ctr" defTabSz="914400">
              <a:spcBef>
                <a:spcPts val="1000"/>
              </a:spcBef>
              <a:buNone/>
            </a:pPr>
            <a:r>
              <a:rPr lang="en-US" dirty="0">
                <a:effectLst/>
              </a:rPr>
              <a:t>A form of reaching out like a card, written message, or text (use technology) </a:t>
            </a:r>
            <a:endParaRPr lang="en-US" dirty="0"/>
          </a:p>
        </p:txBody>
      </p:sp>
      <p:pic>
        <p:nvPicPr>
          <p:cNvPr id="6" name="Picture 5" descr="Close-up of a person using a mobile phone">
            <a:extLst>
              <a:ext uri="{FF2B5EF4-FFF2-40B4-BE49-F238E27FC236}">
                <a16:creationId xmlns:a16="http://schemas.microsoft.com/office/drawing/2014/main" id="{C12A2AAD-3F4F-4E81-9AE0-02792897F34F}"/>
              </a:ext>
            </a:extLst>
          </p:cNvPr>
          <p:cNvPicPr>
            <a:picLocks noChangeAspect="1"/>
          </p:cNvPicPr>
          <p:nvPr/>
        </p:nvPicPr>
        <p:blipFill rotWithShape="1">
          <a:blip r:embed="rId4">
            <a:extLst>
              <a:ext uri="{28A0092B-C50C-407E-A947-70E740481C1C}">
                <a14:useLocalDpi xmlns:a14="http://schemas.microsoft.com/office/drawing/2010/main" val="0"/>
              </a:ext>
            </a:extLst>
          </a:blip>
          <a:srcRect t="30227" b="17679"/>
          <a:stretch/>
        </p:blipFill>
        <p:spPr>
          <a:xfrm>
            <a:off x="20" y="1"/>
            <a:ext cx="18287978" cy="6359223"/>
          </a:xfrm>
          <a:prstGeom prst="rect">
            <a:avLst/>
          </a:prstGeom>
        </p:spPr>
      </p:pic>
    </p:spTree>
    <p:custDataLst>
      <p:tags r:id="rId1"/>
    </p:custDataLst>
    <p:extLst>
      <p:ext uri="{BB962C8B-B14F-4D97-AF65-F5344CB8AC3E}">
        <p14:creationId xmlns:p14="http://schemas.microsoft.com/office/powerpoint/2010/main" val="2770221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lank white paper card on wall">
            <a:extLst>
              <a:ext uri="{FF2B5EF4-FFF2-40B4-BE49-F238E27FC236}">
                <a16:creationId xmlns:a16="http://schemas.microsoft.com/office/drawing/2014/main" id="{F5C9200D-B8F8-43EF-AE58-5906EBD95F89}"/>
              </a:ext>
            </a:extLst>
          </p:cNvPr>
          <p:cNvPicPr>
            <a:picLocks noChangeAspect="1"/>
          </p:cNvPicPr>
          <p:nvPr/>
        </p:nvPicPr>
        <p:blipFill rotWithShape="1">
          <a:blip r:embed="rId4">
            <a:extLst>
              <a:ext uri="{28A0092B-C50C-407E-A947-70E740481C1C}">
                <a14:useLocalDpi xmlns:a14="http://schemas.microsoft.com/office/drawing/2010/main" val="0"/>
              </a:ext>
            </a:extLst>
          </a:blip>
          <a:srcRect t="8603" r="22443" b="9871"/>
          <a:stretch/>
        </p:blipFill>
        <p:spPr>
          <a:xfrm>
            <a:off x="3200399" y="1790700"/>
            <a:ext cx="15087601" cy="8496300"/>
          </a:xfrm>
          <a:prstGeom prst="rect">
            <a:avLst/>
          </a:prstGeom>
        </p:spPr>
      </p:pic>
      <p:pic>
        <p:nvPicPr>
          <p:cNvPr id="13" name="Picture 12" descr="Blank white paper card on wall">
            <a:extLst>
              <a:ext uri="{FF2B5EF4-FFF2-40B4-BE49-F238E27FC236}">
                <a16:creationId xmlns:a16="http://schemas.microsoft.com/office/drawing/2014/main" id="{4B8A87D6-93C0-4D2C-BF51-47370E26C9DA}"/>
              </a:ext>
            </a:extLst>
          </p:cNvPr>
          <p:cNvPicPr>
            <a:picLocks noChangeAspect="1"/>
          </p:cNvPicPr>
          <p:nvPr/>
        </p:nvPicPr>
        <p:blipFill rotWithShape="1">
          <a:blip r:embed="rId4">
            <a:extLst>
              <a:ext uri="{28A0092B-C50C-407E-A947-70E740481C1C}">
                <a14:useLocalDpi xmlns:a14="http://schemas.microsoft.com/office/drawing/2010/main" val="0"/>
              </a:ext>
            </a:extLst>
          </a:blip>
          <a:srcRect l="26586" t="8603" r="26390" b="9871"/>
          <a:stretch/>
        </p:blipFill>
        <p:spPr>
          <a:xfrm>
            <a:off x="0" y="1790701"/>
            <a:ext cx="9029700" cy="8496300"/>
          </a:xfrm>
          <a:prstGeom prst="rect">
            <a:avLst/>
          </a:prstGeom>
        </p:spPr>
      </p:pic>
      <p:sp>
        <p:nvSpPr>
          <p:cNvPr id="11" name="Title 10">
            <a:extLst>
              <a:ext uri="{FF2B5EF4-FFF2-40B4-BE49-F238E27FC236}">
                <a16:creationId xmlns:a16="http://schemas.microsoft.com/office/drawing/2014/main" id="{D161F00E-BF38-4A74-A342-B40BE20BE763}"/>
              </a:ext>
            </a:extLst>
          </p:cNvPr>
          <p:cNvSpPr>
            <a:spLocks noGrp="1"/>
          </p:cNvSpPr>
          <p:nvPr>
            <p:ph type="title"/>
          </p:nvPr>
        </p:nvSpPr>
        <p:spPr/>
        <p:txBody>
          <a:bodyPr/>
          <a:lstStyle/>
          <a:p>
            <a:r>
              <a:rPr lang="en-US" dirty="0"/>
              <a:t>Examples</a:t>
            </a:r>
          </a:p>
        </p:txBody>
      </p:sp>
      <p:sp>
        <p:nvSpPr>
          <p:cNvPr id="4" name="Content Placeholder 3">
            <a:extLst>
              <a:ext uri="{FF2B5EF4-FFF2-40B4-BE49-F238E27FC236}">
                <a16:creationId xmlns:a16="http://schemas.microsoft.com/office/drawing/2014/main" id="{BD69A787-6126-4D57-96F1-446D12BF173D}"/>
              </a:ext>
            </a:extLst>
          </p:cNvPr>
          <p:cNvSpPr>
            <a:spLocks noGrp="1"/>
          </p:cNvSpPr>
          <p:nvPr>
            <p:ph sz="half" idx="1"/>
          </p:nvPr>
        </p:nvSpPr>
        <p:spPr/>
        <p:txBody>
          <a:bodyPr/>
          <a:lstStyle/>
          <a:p>
            <a:pPr marL="0" indent="0">
              <a:buNone/>
            </a:pPr>
            <a:r>
              <a:rPr lang="en-US" sz="4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 – Thank you for coming in today and for answering all the questions. I know you weren’t comfortable. Based on our brief time together, I can see that you know how to get through hard times. I wish you didn’t have to be – but it seems to me you very strong. </a:t>
            </a:r>
          </a:p>
          <a:p>
            <a:pPr marL="0" indent="0">
              <a:buNone/>
            </a:pPr>
            <a:r>
              <a:rPr lang="en-US" sz="4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Ursula </a:t>
            </a:r>
            <a:endParaRPr lang="en-US" sz="4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2C572093-F1C0-4B03-A3CD-840264E40578}"/>
              </a:ext>
            </a:extLst>
          </p:cNvPr>
          <p:cNvSpPr>
            <a:spLocks noGrp="1"/>
          </p:cNvSpPr>
          <p:nvPr>
            <p:ph sz="half" idx="2"/>
          </p:nvPr>
        </p:nvSpPr>
        <p:spPr/>
        <p:txBody>
          <a:bodyPr/>
          <a:lstStyle/>
          <a:p>
            <a:pPr marL="0" indent="0">
              <a:buNone/>
            </a:pPr>
            <a:r>
              <a:rPr lang="en-US" sz="4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Danyelle, </a:t>
            </a:r>
          </a:p>
          <a:p>
            <a:pPr marL="0" indent="0">
              <a:buNone/>
            </a:pPr>
            <a:r>
              <a:rPr lang="en-US" sz="4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have much hope for you. I think that what we worked on today and this website will be helpful. I look forward to seeing you again. I’ll remember what you said about your daughter. </a:t>
            </a:r>
          </a:p>
          <a:p>
            <a:pPr marL="0" indent="0">
              <a:buNone/>
            </a:pPr>
            <a:r>
              <a:rPr lang="en-US" sz="4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 care. - </a:t>
            </a:r>
            <a:r>
              <a:rPr lang="en-US" sz="44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Xiaoshan</a:t>
            </a:r>
            <a:r>
              <a:rPr lang="en-US" sz="4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endParaRPr lang="en-US" b="1" dirty="0"/>
          </a:p>
        </p:txBody>
      </p:sp>
    </p:spTree>
    <p:custDataLst>
      <p:tags r:id="rId1"/>
    </p:custDataLst>
    <p:extLst>
      <p:ext uri="{BB962C8B-B14F-4D97-AF65-F5344CB8AC3E}">
        <p14:creationId xmlns:p14="http://schemas.microsoft.com/office/powerpoint/2010/main" val="271226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rgbClr val="D98100">
              <a:alpha val="54000"/>
            </a:srgbClr>
          </a:solidFill>
          <a:ln>
            <a:solidFill>
              <a:srgbClr val="D98100"/>
            </a:solidFill>
          </a:ln>
        </p:spPr>
        <p:txBody>
          <a:bodyPr/>
          <a:lstStyle/>
          <a:p>
            <a:endParaRPr lang="en-US" dirty="0"/>
          </a:p>
        </p:txBody>
      </p:sp>
      <p:sp>
        <p:nvSpPr>
          <p:cNvPr id="24" name="Oval 23">
            <a:extLst>
              <a:ext uri="{FF2B5EF4-FFF2-40B4-BE49-F238E27FC236}">
                <a16:creationId xmlns:a16="http://schemas.microsoft.com/office/drawing/2014/main" id="{037AE844-348F-4E9F-A754-7538DC2C8D1A}"/>
              </a:ext>
            </a:extLst>
          </p:cNvPr>
          <p:cNvSpPr/>
          <p:nvPr/>
        </p:nvSpPr>
        <p:spPr>
          <a:xfrm>
            <a:off x="544587" y="679410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358438"/>
            <a:ext cx="8635051" cy="1323439"/>
          </a:xfrm>
          <a:prstGeom prst="rect">
            <a:avLst/>
          </a:prstGeom>
          <a:noFill/>
        </p:spPr>
        <p:txBody>
          <a:bodyPr wrap="square" rtlCol="0">
            <a:spAutoFit/>
          </a:bodyPr>
          <a:lstStyle/>
          <a:p>
            <a:r>
              <a:rPr lang="en-US" sz="4400" dirty="0">
                <a:solidFill>
                  <a:srgbClr val="D98100"/>
                </a:solidFill>
                <a:latin typeface="+mj-lt"/>
              </a:rPr>
              <a:t>During this module you will:</a:t>
            </a:r>
          </a:p>
          <a:p>
            <a:endParaRPr lang="en-US" sz="3600" dirty="0">
              <a:latin typeface="Calibri" panose="020F0502020204030204" pitchFamily="34" charset="0"/>
            </a:endParaRPr>
          </a:p>
        </p:txBody>
      </p:sp>
      <p:sp>
        <p:nvSpPr>
          <p:cNvPr id="28" name="Oval 27">
            <a:extLst>
              <a:ext uri="{FF2B5EF4-FFF2-40B4-BE49-F238E27FC236}">
                <a16:creationId xmlns:a16="http://schemas.microsoft.com/office/drawing/2014/main" id="{9F1174BE-DF3B-4A11-9E56-01378E787B69}"/>
              </a:ext>
            </a:extLst>
          </p:cNvPr>
          <p:cNvSpPr/>
          <p:nvPr/>
        </p:nvSpPr>
        <p:spPr>
          <a:xfrm>
            <a:off x="6508552" y="689681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7467600" y="6841719"/>
            <a:ext cx="4335065" cy="2492990"/>
          </a:xfrm>
          <a:prstGeom prst="rect">
            <a:avLst/>
          </a:prstGeom>
          <a:noFill/>
        </p:spPr>
        <p:txBody>
          <a:bodyPr wrap="square" lIns="91440" tIns="45720" rIns="91440" bIns="45720" anchor="t">
            <a:spAutoFit/>
          </a:bodyPr>
          <a:lstStyle/>
          <a:p>
            <a:r>
              <a:rPr lang="en-US" sz="3600" b="1" dirty="0">
                <a:latin typeface="Open Sans"/>
                <a:ea typeface="+mn-lt"/>
                <a:cs typeface="+mn-lt"/>
              </a:rPr>
              <a:t>Recognize </a:t>
            </a:r>
            <a:r>
              <a:rPr lang="en-US" sz="3000" dirty="0">
                <a:latin typeface="Open Sans"/>
                <a:ea typeface="+mn-lt"/>
                <a:cs typeface="+mn-lt"/>
              </a:rPr>
              <a:t>how to use evidence-based screening and assessment tools to identify suicide risk </a:t>
            </a:r>
            <a:endParaRPr lang="en-US">
              <a:latin typeface="Open Sans"/>
              <a:ea typeface="Open Sans"/>
              <a:cs typeface="Open Sans"/>
            </a:endParaRPr>
          </a:p>
        </p:txBody>
      </p:sp>
      <p:sp>
        <p:nvSpPr>
          <p:cNvPr id="30" name="Oval 29">
            <a:extLst>
              <a:ext uri="{FF2B5EF4-FFF2-40B4-BE49-F238E27FC236}">
                <a16:creationId xmlns:a16="http://schemas.microsoft.com/office/drawing/2014/main" id="{A045C39F-1C34-4809-93A1-D6052D117D16}"/>
              </a:ext>
            </a:extLst>
          </p:cNvPr>
          <p:cNvSpPr/>
          <p:nvPr/>
        </p:nvSpPr>
        <p:spPr>
          <a:xfrm>
            <a:off x="12517165" y="689681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pic>
        <p:nvPicPr>
          <p:cNvPr id="13" name="Picture 12">
            <a:extLst>
              <a:ext uri="{FF2B5EF4-FFF2-40B4-BE49-F238E27FC236}">
                <a16:creationId xmlns:a16="http://schemas.microsoft.com/office/drawing/2014/main" id="{A35B7797-7415-412B-8349-C10E80F5EB44}"/>
              </a:ext>
            </a:extLst>
          </p:cNvPr>
          <p:cNvPicPr>
            <a:picLocks noChangeAspect="1"/>
          </p:cNvPicPr>
          <p:nvPr/>
        </p:nvPicPr>
        <p:blipFill>
          <a:blip r:embed="rId5"/>
          <a:stretch>
            <a:fillRect/>
          </a:stretch>
        </p:blipFill>
        <p:spPr>
          <a:xfrm>
            <a:off x="17602200" y="363773"/>
            <a:ext cx="289559" cy="2461258"/>
          </a:xfrm>
          <a:prstGeom prst="rect">
            <a:avLst/>
          </a:prstGeom>
        </p:spPr>
      </p:pic>
      <p:sp>
        <p:nvSpPr>
          <p:cNvPr id="3" name="Title 2">
            <a:extLst>
              <a:ext uri="{FF2B5EF4-FFF2-40B4-BE49-F238E27FC236}">
                <a16:creationId xmlns:a16="http://schemas.microsoft.com/office/drawing/2014/main" id="{92F4CB09-67C9-4346-AABB-4B9890D5FE3D}"/>
              </a:ext>
            </a:extLst>
          </p:cNvPr>
          <p:cNvSpPr>
            <a:spLocks noGrp="1"/>
          </p:cNvSpPr>
          <p:nvPr>
            <p:ph type="title"/>
          </p:nvPr>
        </p:nvSpPr>
        <p:spPr>
          <a:xfrm>
            <a:off x="1257300" y="266700"/>
            <a:ext cx="15773400" cy="1988345"/>
          </a:xfrm>
        </p:spPr>
        <p:txBody>
          <a:bodyPr/>
          <a:lstStyle/>
          <a:p>
            <a:r>
              <a:rPr lang="en-US" dirty="0">
                <a:latin typeface="+mj-lt"/>
              </a:rPr>
              <a:t>Learning Objectives</a:t>
            </a:r>
          </a:p>
        </p:txBody>
      </p:sp>
      <p:sp>
        <p:nvSpPr>
          <p:cNvPr id="14" name="TextBox 13">
            <a:extLst>
              <a:ext uri="{FF2B5EF4-FFF2-40B4-BE49-F238E27FC236}">
                <a16:creationId xmlns:a16="http://schemas.microsoft.com/office/drawing/2014/main" id="{92B6FF0C-C967-4BDE-BE0B-F912EE36587C}"/>
              </a:ext>
            </a:extLst>
          </p:cNvPr>
          <p:cNvSpPr txBox="1"/>
          <p:nvPr/>
        </p:nvSpPr>
        <p:spPr>
          <a:xfrm>
            <a:off x="1486201" y="6841719"/>
            <a:ext cx="4335065" cy="1969770"/>
          </a:xfrm>
          <a:prstGeom prst="rect">
            <a:avLst/>
          </a:prstGeom>
          <a:noFill/>
        </p:spPr>
        <p:txBody>
          <a:bodyPr wrap="square" lIns="91440" tIns="45720" rIns="91440" bIns="45720" anchor="t">
            <a:spAutoFit/>
          </a:bodyPr>
          <a:lstStyle/>
          <a:p>
            <a:r>
              <a:rPr lang="en-US" sz="3200" b="1" dirty="0">
                <a:latin typeface="Open Sans"/>
                <a:ea typeface="+mn-lt"/>
                <a:cs typeface="+mn-lt"/>
              </a:rPr>
              <a:t>Learn</a:t>
            </a:r>
            <a:r>
              <a:rPr lang="en-US" sz="3200" dirty="0">
                <a:latin typeface="Open Sans"/>
                <a:ea typeface="+mn-lt"/>
                <a:cs typeface="+mn-lt"/>
              </a:rPr>
              <a:t> </a:t>
            </a:r>
            <a:r>
              <a:rPr lang="en-US" sz="3000" dirty="0">
                <a:latin typeface="Open Sans"/>
                <a:ea typeface="+mn-lt"/>
                <a:cs typeface="+mn-lt"/>
              </a:rPr>
              <a:t>to apply a shared alertness approach with suicidal individuals </a:t>
            </a:r>
            <a:endParaRPr lang="en-US" sz="3000">
              <a:latin typeface="Open Sans"/>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8C2BC37-BCFE-2C4F-3CD1-17ABF62B64B9}"/>
              </a:ext>
            </a:extLst>
          </p:cNvPr>
          <p:cNvSpPr txBox="1"/>
          <p:nvPr/>
        </p:nvSpPr>
        <p:spPr>
          <a:xfrm>
            <a:off x="13477262" y="6896815"/>
            <a:ext cx="4335065" cy="2031325"/>
          </a:xfrm>
          <a:prstGeom prst="rect">
            <a:avLst/>
          </a:prstGeom>
          <a:noFill/>
        </p:spPr>
        <p:txBody>
          <a:bodyPr wrap="square" lIns="91440" tIns="45720" rIns="91440" bIns="45720" anchor="t">
            <a:spAutoFit/>
          </a:bodyPr>
          <a:lstStyle>
            <a:defPPr>
              <a:defRPr lang="en-US"/>
            </a:defPPr>
            <a:lvl1pPr>
              <a:defRPr sz="3000" b="1">
                <a:latin typeface="Open Sans" panose="020B0606030504020204" pitchFamily="34" charset="0"/>
                <a:ea typeface="Open Sans" panose="020B0606030504020204" pitchFamily="34" charset="0"/>
                <a:cs typeface="Open Sans" panose="020B0606030504020204" pitchFamily="34" charset="0"/>
              </a:defRPr>
            </a:lvl1pPr>
          </a:lstStyle>
          <a:p>
            <a:r>
              <a:rPr lang="en-US" sz="3600" dirty="0">
                <a:latin typeface="Open Sans"/>
                <a:ea typeface="Open Sans"/>
                <a:cs typeface="Open Sans"/>
              </a:rPr>
              <a:t>Learn</a:t>
            </a:r>
            <a:r>
              <a:rPr lang="en-US" b="0" dirty="0">
                <a:latin typeface="Open Sans"/>
                <a:ea typeface="Open Sans"/>
                <a:cs typeface="Open Sans"/>
              </a:rPr>
              <a:t> to apply at least two methods for preventing suicide</a:t>
            </a:r>
            <a:endParaRPr lang="en-US" dirty="0"/>
          </a:p>
          <a:p>
            <a:endParaRPr lang="en-US"/>
          </a:p>
        </p:txBody>
      </p:sp>
      <p:sp>
        <p:nvSpPr>
          <p:cNvPr id="2" name="Rectangle 1">
            <a:extLst>
              <a:ext uri="{FF2B5EF4-FFF2-40B4-BE49-F238E27FC236}">
                <a16:creationId xmlns:a16="http://schemas.microsoft.com/office/drawing/2014/main" id="{25E63B83-B7E2-E477-15E1-C090826303E4}"/>
              </a:ext>
            </a:extLst>
          </p:cNvPr>
          <p:cNvSpPr>
            <a:spLocks noChangeArrowheads="1"/>
          </p:cNvSpPr>
          <p:nvPr/>
        </p:nvSpPr>
        <p:spPr bwMode="auto">
          <a:xfrm>
            <a:off x="-79432"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how a safety plan is used to manage suicide risks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5729CD18-EEB5-A656-E15D-51AF0AB1D36D}"/>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how a safety plan is used to manage suicide risks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120" y="7101522"/>
            <a:ext cx="293783" cy="2485858"/>
          </a:xfrm>
          <a:prstGeom prst="rect">
            <a:avLst/>
          </a:prstGeom>
        </p:spPr>
      </p:pic>
      <p:sp>
        <p:nvSpPr>
          <p:cNvPr id="9" name="TextBox 8">
            <a:extLst>
              <a:ext uri="{FF2B5EF4-FFF2-40B4-BE49-F238E27FC236}">
                <a16:creationId xmlns:a16="http://schemas.microsoft.com/office/drawing/2014/main" id="{088A7024-ACC6-49B1-A538-1778AC5F78E4}"/>
              </a:ext>
            </a:extLst>
          </p:cNvPr>
          <p:cNvSpPr txBox="1"/>
          <p:nvPr/>
        </p:nvSpPr>
        <p:spPr>
          <a:xfrm>
            <a:off x="9144000" y="2789009"/>
            <a:ext cx="8259268" cy="4708981"/>
          </a:xfrm>
          <a:prstGeom prst="rect">
            <a:avLst/>
          </a:prstGeom>
          <a:noFill/>
        </p:spPr>
        <p:txBody>
          <a:bodyPr wrap="square">
            <a:spAutoFit/>
          </a:bodyPr>
          <a:lstStyle/>
          <a:p>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Have you ever used a caring contact?</a:t>
            </a:r>
          </a:p>
          <a:p>
            <a:endPar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did it go?</a:t>
            </a:r>
          </a:p>
        </p:txBody>
      </p:sp>
    </p:spTree>
    <p:custDataLst>
      <p:tags r:id="rId1"/>
    </p:custDataLst>
    <p:extLst>
      <p:ext uri="{BB962C8B-B14F-4D97-AF65-F5344CB8AC3E}">
        <p14:creationId xmlns:p14="http://schemas.microsoft.com/office/powerpoint/2010/main" val="149512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B041F-9AA2-92ED-2B40-DB66C103784F}"/>
              </a:ext>
            </a:extLst>
          </p:cNvPr>
          <p:cNvSpPr txBox="1"/>
          <p:nvPr/>
        </p:nvSpPr>
        <p:spPr>
          <a:xfrm>
            <a:off x="8534400" y="876300"/>
            <a:ext cx="902898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solidFill>
                  <a:schemeClr val="bg2"/>
                </a:solidFill>
              </a:rPr>
              <a:t>Case Scenario: Alex</a:t>
            </a:r>
          </a:p>
        </p:txBody>
      </p:sp>
      <p:sp>
        <p:nvSpPr>
          <p:cNvPr id="3" name="TextBox 2">
            <a:extLst>
              <a:ext uri="{FF2B5EF4-FFF2-40B4-BE49-F238E27FC236}">
                <a16:creationId xmlns:a16="http://schemas.microsoft.com/office/drawing/2014/main" id="{68B8FEF9-0C37-CC30-6F94-8CD0D56AFF7D}"/>
              </a:ext>
            </a:extLst>
          </p:cNvPr>
          <p:cNvSpPr txBox="1"/>
          <p:nvPr/>
        </p:nvSpPr>
        <p:spPr>
          <a:xfrm>
            <a:off x="8527211" y="2046617"/>
            <a:ext cx="8997351" cy="7109639"/>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1D1B10"/>
                </a:solidFill>
              </a:rPr>
              <a:t>When you arrive to Alex’s house, you notice a strong smell of marijuana as he opens the door.  It’s evident that he has not showered in several days, his apartment is unusually cluttered, and all of the blinds are closed.</a:t>
            </a:r>
            <a:endParaRPr lang="en-US" sz="2400" dirty="0">
              <a:solidFill>
                <a:srgbClr val="1D1B10"/>
              </a:solidFill>
              <a:cs typeface="Calibri"/>
            </a:endParaRPr>
          </a:p>
          <a:p>
            <a:endParaRPr lang="en-US" sz="2400" dirty="0">
              <a:solidFill>
                <a:srgbClr val="1D1B10"/>
              </a:solidFill>
              <a:cs typeface="Calibri"/>
            </a:endParaRPr>
          </a:p>
          <a:p>
            <a:r>
              <a:rPr lang="en-US" sz="2400" dirty="0">
                <a:solidFill>
                  <a:srgbClr val="1D1B10"/>
                </a:solidFill>
              </a:rPr>
              <a:t>When you ask Alex if everything is OK, he tells you that he and his girlfriend of one year broke up over the weekend and he hasn’t felt like leaving the house.  He admits that has not taken his medication in several days and instead has been smoking weed and occasionally drinking beer.</a:t>
            </a:r>
            <a:endParaRPr lang="en-US" sz="2400" dirty="0">
              <a:solidFill>
                <a:srgbClr val="1D1B10"/>
              </a:solidFill>
              <a:cs typeface="Calibri"/>
            </a:endParaRPr>
          </a:p>
          <a:p>
            <a:endParaRPr lang="en-US" sz="2400" dirty="0">
              <a:solidFill>
                <a:srgbClr val="1D1B10"/>
              </a:solidFill>
              <a:cs typeface="Calibri"/>
            </a:endParaRPr>
          </a:p>
          <a:p>
            <a:r>
              <a:rPr lang="en-US" sz="2400" dirty="0">
                <a:solidFill>
                  <a:srgbClr val="1D1B10"/>
                </a:solidFill>
              </a:rPr>
              <a:t>You ask Alex if he has wished he could go to sleep and not wake up, to which he replies: “A few times this week.  This really sucks.”</a:t>
            </a:r>
            <a:endParaRPr lang="en-US" sz="2400" dirty="0">
              <a:solidFill>
                <a:srgbClr val="1D1B10"/>
              </a:solidFill>
              <a:cs typeface="Calibri"/>
            </a:endParaRPr>
          </a:p>
          <a:p>
            <a:endParaRPr lang="en-US" sz="2400" dirty="0">
              <a:solidFill>
                <a:srgbClr val="1D1B10"/>
              </a:solidFill>
              <a:cs typeface="Calibri"/>
            </a:endParaRPr>
          </a:p>
          <a:p>
            <a:r>
              <a:rPr lang="en-US" sz="2400" dirty="0">
                <a:solidFill>
                  <a:srgbClr val="1D1B10"/>
                </a:solidFill>
              </a:rPr>
              <a:t>You then ask him if he has actually had any thoughts of hurting himself, to which he replies:  “No, I would never do that.  My mom is sick and needs me.”  Alex has no prior self-harm or suicide attempts of any kind.</a:t>
            </a:r>
            <a:endParaRPr lang="en-US" sz="2400" dirty="0">
              <a:solidFill>
                <a:srgbClr val="1D1B10"/>
              </a:solidFill>
              <a:cs typeface="Calibri"/>
            </a:endParaRPr>
          </a:p>
          <a:p>
            <a:endParaRPr lang="en-US" sz="2400" dirty="0">
              <a:solidFill>
                <a:srgbClr val="1D1B10"/>
              </a:solidFill>
              <a:cs typeface="Calibri"/>
            </a:endParaRPr>
          </a:p>
          <a:p>
            <a:endParaRPr lang="en-US" sz="2400" dirty="0">
              <a:solidFill>
                <a:srgbClr val="1D1B10"/>
              </a:solidFill>
              <a:cs typeface="Calibri"/>
            </a:endParaRPr>
          </a:p>
        </p:txBody>
      </p:sp>
      <p:pic>
        <p:nvPicPr>
          <p:cNvPr id="4" name="Picture 4" descr="Man holding his face">
            <a:extLst>
              <a:ext uri="{FF2B5EF4-FFF2-40B4-BE49-F238E27FC236}">
                <a16:creationId xmlns:a16="http://schemas.microsoft.com/office/drawing/2014/main" id="{E840EF23-BBFB-DA45-E242-02A0BC54B56C}"/>
              </a:ext>
            </a:extLst>
          </p:cNvPr>
          <p:cNvPicPr>
            <a:picLocks noChangeAspect="1"/>
          </p:cNvPicPr>
          <p:nvPr/>
        </p:nvPicPr>
        <p:blipFill rotWithShape="1">
          <a:blip r:embed="rId2"/>
          <a:srcRect r="38487" b="-248"/>
          <a:stretch/>
        </p:blipFill>
        <p:spPr>
          <a:xfrm>
            <a:off x="224287" y="864798"/>
            <a:ext cx="8068357" cy="8449621"/>
          </a:xfrm>
          <a:prstGeom prst="rect">
            <a:avLst/>
          </a:prstGeom>
        </p:spPr>
      </p:pic>
    </p:spTree>
    <p:extLst>
      <p:ext uri="{BB962C8B-B14F-4D97-AF65-F5344CB8AC3E}">
        <p14:creationId xmlns:p14="http://schemas.microsoft.com/office/powerpoint/2010/main" val="264725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43F3E48-5217-B7FB-00F5-3084360C103F}"/>
              </a:ext>
            </a:extLst>
          </p:cNvPr>
          <p:cNvGraphicFramePr/>
          <p:nvPr/>
        </p:nvGraphicFramePr>
        <p:xfrm>
          <a:off x="8686800" y="2598360"/>
          <a:ext cx="9144000" cy="5821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5C54AE36-7C6D-4671-0DCB-9F4861103880}"/>
              </a:ext>
            </a:extLst>
          </p:cNvPr>
          <p:cNvSpPr txBox="1"/>
          <p:nvPr/>
        </p:nvSpPr>
        <p:spPr>
          <a:xfrm>
            <a:off x="8534400" y="876300"/>
            <a:ext cx="6096000" cy="923330"/>
          </a:xfrm>
          <a:prstGeom prst="rect">
            <a:avLst/>
          </a:prstGeom>
          <a:noFill/>
        </p:spPr>
        <p:txBody>
          <a:bodyPr wrap="square">
            <a:spAutoFit/>
          </a:bodyPr>
          <a:lstStyle/>
          <a:p>
            <a:r>
              <a:rPr lang="en-US" sz="5400" b="1" dirty="0">
                <a:solidFill>
                  <a:schemeClr val="bg2"/>
                </a:solidFill>
              </a:rPr>
              <a:t>Case Scenario: Alex</a:t>
            </a:r>
          </a:p>
        </p:txBody>
      </p:sp>
    </p:spTree>
    <p:custDataLst>
      <p:tags r:id="rId1"/>
    </p:custDataLst>
    <p:extLst>
      <p:ext uri="{BB962C8B-B14F-4D97-AF65-F5344CB8AC3E}">
        <p14:creationId xmlns:p14="http://schemas.microsoft.com/office/powerpoint/2010/main" val="3482932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AB8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60" y="384810"/>
            <a:ext cx="17556480" cy="9547858"/>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3400" y="8652306"/>
            <a:ext cx="9601200" cy="0"/>
          </a:xfrm>
          <a:prstGeom prst="line">
            <a:avLst/>
          </a:prstGeom>
          <a:ln>
            <a:solidFill>
              <a:srgbClr val="AB8E6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D034FB4-FFD7-4496-8A19-9CCF4073E10A}"/>
              </a:ext>
            </a:extLst>
          </p:cNvPr>
          <p:cNvSpPr txBox="1"/>
          <p:nvPr/>
        </p:nvSpPr>
        <p:spPr>
          <a:xfrm>
            <a:off x="1664970" y="6416034"/>
            <a:ext cx="14950440" cy="2340480"/>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9600" b="1" dirty="0">
                <a:solidFill>
                  <a:schemeClr val="tx2">
                    <a:lumMod val="10000"/>
                  </a:schemeClr>
                </a:solidFill>
                <a:latin typeface="+mj-lt"/>
                <a:ea typeface="+mj-ea"/>
                <a:cs typeface="+mj-cs"/>
              </a:rPr>
              <a:t>What is one tip you learned today that you can apply to your work?</a:t>
            </a:r>
            <a:endParaRPr lang="en-US" sz="9600" b="1" dirty="0">
              <a:solidFill>
                <a:schemeClr val="tx2">
                  <a:lumMod val="10000"/>
                </a:schemeClr>
              </a:solidFill>
              <a:latin typeface="+mj-lt"/>
              <a:ea typeface="+mj-ea"/>
              <a:cs typeface="Calibri"/>
            </a:endParaRPr>
          </a:p>
        </p:txBody>
      </p:sp>
      <p:pic>
        <p:nvPicPr>
          <p:cNvPr id="3" name="Picture 4" descr="See the source image">
            <a:extLst>
              <a:ext uri="{FF2B5EF4-FFF2-40B4-BE49-F238E27FC236}">
                <a16:creationId xmlns:a16="http://schemas.microsoft.com/office/drawing/2014/main" id="{0B7673F4-E657-4E52-83EA-45FC19AFA6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 b="1"/>
          <a:stretch/>
        </p:blipFill>
        <p:spPr bwMode="auto">
          <a:xfrm>
            <a:off x="365760" y="384810"/>
            <a:ext cx="17556480" cy="56464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762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B61C7-DADB-4FD8-B4A6-34F25D665E43}"/>
              </a:ext>
            </a:extLst>
          </p:cNvPr>
          <p:cNvSpPr>
            <a:spLocks noGrp="1"/>
          </p:cNvSpPr>
          <p:nvPr>
            <p:ph type="title"/>
          </p:nvPr>
        </p:nvSpPr>
        <p:spPr>
          <a:xfrm>
            <a:off x="1335507" y="3673100"/>
            <a:ext cx="5601021" cy="2203704"/>
          </a:xfrm>
        </p:spPr>
        <p:txBody>
          <a:bodyPr vert="horz" lIns="91440" tIns="45720" rIns="91440" bIns="45720" rtlCol="0" anchor="b">
            <a:noAutofit/>
          </a:bodyPr>
          <a:lstStyle/>
          <a:p>
            <a:pPr defTabSz="914400"/>
            <a:r>
              <a:rPr lang="en-US" sz="13000">
                <a:solidFill>
                  <a:schemeClr val="accent6">
                    <a:lumMod val="75000"/>
                  </a:schemeClr>
                </a:solidFill>
              </a:rPr>
              <a:t>Suicide</a:t>
            </a:r>
            <a:r>
              <a:rPr lang="en-US" sz="13000">
                <a:solidFill>
                  <a:schemeClr val="tx1"/>
                </a:solidFill>
              </a:rPr>
              <a:t> </a:t>
            </a:r>
            <a:endParaRPr lang="en-US" sz="13000" dirty="0">
              <a:solidFill>
                <a:schemeClr val="tx1"/>
              </a:solidFill>
            </a:endParaRPr>
          </a:p>
        </p:txBody>
      </p:sp>
      <p:sp>
        <p:nvSpPr>
          <p:cNvPr id="2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5507"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scue buoy floating at sea">
            <a:extLst>
              <a:ext uri="{FF2B5EF4-FFF2-40B4-BE49-F238E27FC236}">
                <a16:creationId xmlns:a16="http://schemas.microsoft.com/office/drawing/2014/main" id="{28AEB5F8-34C3-4A67-BD24-1D93D61B7D76}"/>
              </a:ext>
            </a:extLst>
          </p:cNvPr>
          <p:cNvPicPr>
            <a:picLocks noChangeAspect="1"/>
          </p:cNvPicPr>
          <p:nvPr/>
        </p:nvPicPr>
        <p:blipFill rotWithShape="1">
          <a:blip r:embed="rId4">
            <a:extLst>
              <a:ext uri="{28A0092B-C50C-407E-A947-70E740481C1C}">
                <a14:useLocalDpi xmlns:a14="http://schemas.microsoft.com/office/drawing/2010/main" val="0"/>
              </a:ext>
            </a:extLst>
          </a:blip>
          <a:srcRect l="3594" r="29454"/>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BF3577B4-A4C7-47AC-A7E0-2A906DB5D038}"/>
              </a:ext>
            </a:extLst>
          </p:cNvPr>
          <p:cNvSpPr>
            <a:spLocks noGrp="1"/>
          </p:cNvSpPr>
          <p:nvPr>
            <p:ph idx="1"/>
          </p:nvPr>
        </p:nvSpPr>
        <p:spPr>
          <a:xfrm>
            <a:off x="1335507" y="6986123"/>
            <a:ext cx="6131933" cy="2956085"/>
          </a:xfrm>
        </p:spPr>
        <p:txBody>
          <a:bodyPr/>
          <a:lstStyle/>
          <a:p>
            <a:pPr marL="0" indent="0">
              <a:buNone/>
            </a:pPr>
            <a:r>
              <a:rPr lang="en-US" sz="4400" dirty="0"/>
              <a:t>is a primary clinical risk we want to monitor and prevent for all ACCS persons</a:t>
            </a:r>
            <a:endParaRPr lang="en-US" dirty="0"/>
          </a:p>
        </p:txBody>
      </p:sp>
    </p:spTree>
    <p:custDataLst>
      <p:tags r:id="rId1"/>
    </p:custDataLst>
    <p:extLst>
      <p:ext uri="{BB962C8B-B14F-4D97-AF65-F5344CB8AC3E}">
        <p14:creationId xmlns:p14="http://schemas.microsoft.com/office/powerpoint/2010/main" val="213258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124530-73AD-4B48-A0E4-08D086D0CC74}"/>
              </a:ext>
            </a:extLst>
          </p:cNvPr>
          <p:cNvSpPr txBox="1"/>
          <p:nvPr/>
        </p:nvSpPr>
        <p:spPr>
          <a:xfrm>
            <a:off x="9144000" y="3019841"/>
            <a:ext cx="7924800" cy="4247317"/>
          </a:xfrm>
          <a:prstGeom prst="rect">
            <a:avLst/>
          </a:prstGeom>
          <a:noFill/>
        </p:spPr>
        <p:txBody>
          <a:bodyPr wrap="square" rtlCol="0">
            <a:spAutoFit/>
          </a:bodyPr>
          <a:lstStyle/>
          <a:p>
            <a:r>
              <a:rPr lang="en-US" sz="5400" dirty="0">
                <a:solidFill>
                  <a:schemeClr val="bg1"/>
                </a:solidFill>
              </a:rPr>
              <a:t>What are my personal thoughts, beliefs, attitudes about suicide and how do they impact my work with suicidal individuals?</a:t>
            </a:r>
          </a:p>
        </p:txBody>
      </p:sp>
    </p:spTree>
    <p:custDataLst>
      <p:tags r:id="rId1"/>
    </p:custDataLst>
    <p:extLst>
      <p:ext uri="{BB962C8B-B14F-4D97-AF65-F5344CB8AC3E}">
        <p14:creationId xmlns:p14="http://schemas.microsoft.com/office/powerpoint/2010/main" val="416397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9600" b="1" dirty="0">
                <a:solidFill>
                  <a:srgbClr val="D98100"/>
                </a:solidFill>
              </a:rPr>
              <a:t>Approaching Your Work</a:t>
            </a:r>
          </a:p>
        </p:txBody>
      </p:sp>
      <p:sp>
        <p:nvSpPr>
          <p:cNvPr id="3" name="Rectangle 2"/>
          <p:cNvSpPr/>
          <p:nvPr/>
        </p:nvSpPr>
        <p:spPr>
          <a:xfrm>
            <a:off x="3416257" y="2631230"/>
            <a:ext cx="11419427" cy="1753044"/>
          </a:xfrm>
          <a:prstGeom prst="rect">
            <a:avLst/>
          </a:prstGeom>
        </p:spPr>
        <p:txBody>
          <a:bodyPr wrap="square">
            <a:spAutoFit/>
          </a:bodyPr>
          <a:lstStyle/>
          <a:p>
            <a:pPr algn="ctr"/>
            <a:r>
              <a:rPr lang="en-US" sz="5396" b="1" dirty="0"/>
              <a:t>How do I react when a client talks about suicide?</a:t>
            </a:r>
          </a:p>
        </p:txBody>
      </p:sp>
      <p:sp>
        <p:nvSpPr>
          <p:cNvPr id="7" name="Rectangle: Top Corners Rounded 6">
            <a:extLst>
              <a:ext uri="{FF2B5EF4-FFF2-40B4-BE49-F238E27FC236}">
                <a16:creationId xmlns:a16="http://schemas.microsoft.com/office/drawing/2014/main" id="{C56BC333-EC1A-48AB-BE8E-BD47992FB03A}"/>
              </a:ext>
            </a:extLst>
          </p:cNvPr>
          <p:cNvSpPr/>
          <p:nvPr/>
        </p:nvSpPr>
        <p:spPr>
          <a:xfrm>
            <a:off x="12039600" y="5295900"/>
            <a:ext cx="2951286" cy="2203073"/>
          </a:xfrm>
          <a:prstGeom prst="round2SameRect">
            <a:avLst>
              <a:gd name="adj1" fmla="val 8000"/>
              <a:gd name="adj2" fmla="val 0"/>
            </a:avLst>
          </a:prstGeom>
          <a:blipFill rotWithShape="0">
            <a:blip r:embed="rId4"/>
            <a:stretch>
              <a:fillRect/>
            </a:stretch>
          </a:blipFill>
        </p:spPr>
        <p:style>
          <a:lnRef idx="2">
            <a:schemeClr val="accent2">
              <a:hueOff val="-6646068"/>
              <a:satOff val="-5975"/>
              <a:lumOff val="41961"/>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Top Corners Rounded 7">
            <a:extLst>
              <a:ext uri="{FF2B5EF4-FFF2-40B4-BE49-F238E27FC236}">
                <a16:creationId xmlns:a16="http://schemas.microsoft.com/office/drawing/2014/main" id="{1ADFBFCE-AAC4-4FBF-AD34-2780A7608C4C}"/>
              </a:ext>
            </a:extLst>
          </p:cNvPr>
          <p:cNvSpPr/>
          <p:nvPr/>
        </p:nvSpPr>
        <p:spPr>
          <a:xfrm>
            <a:off x="8153400" y="5295900"/>
            <a:ext cx="2819400" cy="2203073"/>
          </a:xfrm>
          <a:prstGeom prst="round2SameRect">
            <a:avLst>
              <a:gd name="adj1" fmla="val 8000"/>
              <a:gd name="adj2" fmla="val 0"/>
            </a:avLst>
          </a:prstGeom>
          <a:blipFill rotWithShape="0">
            <a:blip r:embed="rId5"/>
            <a:stretch>
              <a:fillRect/>
            </a:stretch>
          </a:blipFill>
        </p:spPr>
        <p:style>
          <a:lnRef idx="2">
            <a:schemeClr val="accent2">
              <a:hueOff val="-3323034"/>
              <a:satOff val="-2987"/>
              <a:lumOff val="2098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0" name="Group 9">
            <a:extLst>
              <a:ext uri="{FF2B5EF4-FFF2-40B4-BE49-F238E27FC236}">
                <a16:creationId xmlns:a16="http://schemas.microsoft.com/office/drawing/2014/main" id="{998D8081-1649-4812-92DF-BD31345513A0}"/>
              </a:ext>
            </a:extLst>
          </p:cNvPr>
          <p:cNvGrpSpPr/>
          <p:nvPr/>
        </p:nvGrpSpPr>
        <p:grpSpPr>
          <a:xfrm>
            <a:off x="4012125" y="5295899"/>
            <a:ext cx="2943957" cy="2203073"/>
            <a:chOff x="3392034" y="5195827"/>
            <a:chExt cx="2639157" cy="2203073"/>
          </a:xfrm>
        </p:grpSpPr>
        <p:sp>
          <p:nvSpPr>
            <p:cNvPr id="9" name="Rectangle: Top Corners Rounded 8">
              <a:extLst>
                <a:ext uri="{FF2B5EF4-FFF2-40B4-BE49-F238E27FC236}">
                  <a16:creationId xmlns:a16="http://schemas.microsoft.com/office/drawing/2014/main" id="{2EAB7957-D9AB-49F1-9B9E-FE1A778BC34F}"/>
                </a:ext>
              </a:extLst>
            </p:cNvPr>
            <p:cNvSpPr/>
            <p:nvPr/>
          </p:nvSpPr>
          <p:spPr>
            <a:xfrm>
              <a:off x="3392034" y="5195827"/>
              <a:ext cx="2639157" cy="2203073"/>
            </a:xfrm>
            <a:prstGeom prst="round2SameRect">
              <a:avLst>
                <a:gd name="adj1" fmla="val 11784"/>
                <a:gd name="adj2" fmla="val 0"/>
              </a:avLst>
            </a:prstGeom>
            <a:solidFill>
              <a:schemeClr val="tx1"/>
            </a:solidFill>
            <a:ln>
              <a:solidFill>
                <a:srgbClr val="538E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n Expert weighs in on the Meaningless NBA | by Jared Wheeler | The  Unbalanced | Medium">
              <a:extLst>
                <a:ext uri="{FF2B5EF4-FFF2-40B4-BE49-F238E27FC236}">
                  <a16:creationId xmlns:a16="http://schemas.microsoft.com/office/drawing/2014/main" id="{74D29ADD-77E3-4D24-B579-8B06102D3ACF}"/>
                </a:ext>
              </a:extLst>
            </p:cNvPr>
            <p:cNvPicPr>
              <a:picLocks noChangeAspect="1" noChangeArrowheads="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739251" y="5303400"/>
              <a:ext cx="1944721" cy="2050673"/>
            </a:xfrm>
            <a:prstGeom prst="roundRect">
              <a:avLst>
                <a:gd name="adj" fmla="val 8594"/>
              </a:avLst>
            </a:prstGeom>
            <a:solidFill>
              <a:srgbClr val="FFFFFF">
                <a:shade val="85000"/>
              </a:srgbClr>
            </a:solidFill>
            <a:ln>
              <a:noFill/>
            </a:ln>
            <a:effectLst/>
          </p:spPr>
        </p:pic>
      </p:grpSp>
      <p:sp>
        <p:nvSpPr>
          <p:cNvPr id="11" name="Flowchart: Process 10">
            <a:extLst>
              <a:ext uri="{FF2B5EF4-FFF2-40B4-BE49-F238E27FC236}">
                <a16:creationId xmlns:a16="http://schemas.microsoft.com/office/drawing/2014/main" id="{E82A76B7-F1AA-46FF-AE12-4316C5E2697C}"/>
              </a:ext>
            </a:extLst>
          </p:cNvPr>
          <p:cNvSpPr/>
          <p:nvPr/>
        </p:nvSpPr>
        <p:spPr>
          <a:xfrm>
            <a:off x="4034007" y="7839099"/>
            <a:ext cx="2900192" cy="914400"/>
          </a:xfrm>
          <a:prstGeom prst="flowChartProcess">
            <a:avLst/>
          </a:prstGeom>
          <a:solidFill>
            <a:srgbClr val="538E8C"/>
          </a:solidFill>
          <a:ln>
            <a:solidFill>
              <a:srgbClr val="538E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Dismissive</a:t>
            </a:r>
          </a:p>
        </p:txBody>
      </p:sp>
      <p:sp>
        <p:nvSpPr>
          <p:cNvPr id="15" name="Flowchart: Process 14">
            <a:extLst>
              <a:ext uri="{FF2B5EF4-FFF2-40B4-BE49-F238E27FC236}">
                <a16:creationId xmlns:a16="http://schemas.microsoft.com/office/drawing/2014/main" id="{BCEA2255-9545-4BCF-81B0-ED33A3992230}"/>
              </a:ext>
            </a:extLst>
          </p:cNvPr>
          <p:cNvSpPr/>
          <p:nvPr/>
        </p:nvSpPr>
        <p:spPr>
          <a:xfrm>
            <a:off x="8113004" y="7839099"/>
            <a:ext cx="2900192" cy="914400"/>
          </a:xfrm>
          <a:prstGeom prst="flowChartProcess">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Alarmed</a:t>
            </a:r>
          </a:p>
        </p:txBody>
      </p:sp>
      <p:sp>
        <p:nvSpPr>
          <p:cNvPr id="16" name="Flowchart: Process 15">
            <a:extLst>
              <a:ext uri="{FF2B5EF4-FFF2-40B4-BE49-F238E27FC236}">
                <a16:creationId xmlns:a16="http://schemas.microsoft.com/office/drawing/2014/main" id="{BF280CB5-9145-44C1-93CD-8E6BEA73D92D}"/>
              </a:ext>
            </a:extLst>
          </p:cNvPr>
          <p:cNvSpPr/>
          <p:nvPr/>
        </p:nvSpPr>
        <p:spPr>
          <a:xfrm>
            <a:off x="12065147" y="7839099"/>
            <a:ext cx="2900192" cy="914400"/>
          </a:xfrm>
          <a:prstGeom prst="flowChartProcess">
            <a:avLst/>
          </a:prstGeom>
          <a:solidFill>
            <a:srgbClr val="D98100"/>
          </a:solidFill>
          <a:ln>
            <a:solidFill>
              <a:srgbClr val="D98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Concerned</a:t>
            </a:r>
          </a:p>
        </p:txBody>
      </p:sp>
    </p:spTree>
    <p:custDataLst>
      <p:tags r:id="rId1"/>
    </p:custDataLst>
    <p:extLst>
      <p:ext uri="{BB962C8B-B14F-4D97-AF65-F5344CB8AC3E}">
        <p14:creationId xmlns:p14="http://schemas.microsoft.com/office/powerpoint/2010/main" val="277058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BEAAD16-4151-D21F-0EAE-539CC5A05081}"/>
              </a:ext>
            </a:extLst>
          </p:cNvPr>
          <p:cNvSpPr txBox="1"/>
          <p:nvPr/>
        </p:nvSpPr>
        <p:spPr>
          <a:xfrm>
            <a:off x="8229600" y="508623"/>
            <a:ext cx="8153400" cy="1205877"/>
          </a:xfrm>
          <a:prstGeom prst="rect">
            <a:avLst/>
          </a:prstGeom>
          <a:solidFill>
            <a:schemeClr val="tx1"/>
          </a:solidFill>
          <a:ln>
            <a:noFill/>
          </a:ln>
        </p:spPr>
        <p:style>
          <a:lnRef idx="0">
            <a:scrgbClr r="0" g="0" b="0"/>
          </a:lnRef>
          <a:fillRef idx="0">
            <a:scrgbClr r="0" g="0" b="0"/>
          </a:fillRef>
          <a:effectRef idx="0">
            <a:scrgbClr r="0" g="0" b="0"/>
          </a:effectRef>
          <a:fontRef idx="minor">
            <a:schemeClr val="accen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Concerned Alertness</a:t>
            </a:r>
          </a:p>
        </p:txBody>
      </p:sp>
      <p:grpSp>
        <p:nvGrpSpPr>
          <p:cNvPr id="26" name="Group 25">
            <a:extLst>
              <a:ext uri="{FF2B5EF4-FFF2-40B4-BE49-F238E27FC236}">
                <a16:creationId xmlns:a16="http://schemas.microsoft.com/office/drawing/2014/main" id="{7F9A63D3-D201-567E-8259-4B393E497C64}"/>
              </a:ext>
            </a:extLst>
          </p:cNvPr>
          <p:cNvGrpSpPr/>
          <p:nvPr/>
        </p:nvGrpSpPr>
        <p:grpSpPr>
          <a:xfrm>
            <a:off x="11658600" y="2171700"/>
            <a:ext cx="3657600" cy="3657600"/>
            <a:chOff x="6096" y="2093270"/>
            <a:chExt cx="4157682" cy="4292562"/>
          </a:xfrm>
          <a:scene3d>
            <a:camera prst="orthographicFront"/>
            <a:lightRig rig="flat" dir="t"/>
          </a:scene3d>
        </p:grpSpPr>
        <p:sp>
          <p:nvSpPr>
            <p:cNvPr id="34" name="Rectangle 33">
              <a:extLst>
                <a:ext uri="{FF2B5EF4-FFF2-40B4-BE49-F238E27FC236}">
                  <a16:creationId xmlns:a16="http://schemas.microsoft.com/office/drawing/2014/main" id="{162FD3A4-40E0-F90A-713A-3BF94D587C62}"/>
                </a:ext>
              </a:extLst>
            </p:cNvPr>
            <p:cNvSpPr/>
            <p:nvPr/>
          </p:nvSpPr>
          <p:spPr>
            <a:xfrm>
              <a:off x="6096" y="2093270"/>
              <a:ext cx="4157682" cy="4292562"/>
            </a:xfrm>
            <a:prstGeom prst="ellipse">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5" name="TextBox 34">
              <a:extLst>
                <a:ext uri="{FF2B5EF4-FFF2-40B4-BE49-F238E27FC236}">
                  <a16:creationId xmlns:a16="http://schemas.microsoft.com/office/drawing/2014/main" id="{7C121B3C-4D59-D50F-02B4-834A360621B3}"/>
                </a:ext>
              </a:extLst>
            </p:cNvPr>
            <p:cNvSpPr txBox="1"/>
            <p:nvPr/>
          </p:nvSpPr>
          <p:spPr>
            <a:xfrm>
              <a:off x="6096" y="2093270"/>
              <a:ext cx="4157682" cy="4292562"/>
            </a:xfrm>
            <a:prstGeom prst="ellipse">
              <a:avLst/>
            </a:prstGeom>
            <a:sp3d/>
          </p:spPr>
          <p:style>
            <a:lnRef idx="0">
              <a:scrgbClr r="0" g="0" b="0"/>
            </a:lnRef>
            <a:fillRef idx="0">
              <a:scrgbClr r="0" g="0" b="0"/>
            </a:fillRef>
            <a:effectRef idx="0">
              <a:scrgbClr r="0" g="0" b="0"/>
            </a:effectRef>
            <a:fontRef idx="minor">
              <a:schemeClr val="dk1"/>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In Your Mind</a:t>
              </a:r>
            </a:p>
          </p:txBody>
        </p:sp>
      </p:grpSp>
      <p:grpSp>
        <p:nvGrpSpPr>
          <p:cNvPr id="27" name="Group 26">
            <a:extLst>
              <a:ext uri="{FF2B5EF4-FFF2-40B4-BE49-F238E27FC236}">
                <a16:creationId xmlns:a16="http://schemas.microsoft.com/office/drawing/2014/main" id="{9ACEBCDD-62C6-E73F-30ED-4E7E557079CB}"/>
              </a:ext>
            </a:extLst>
          </p:cNvPr>
          <p:cNvGrpSpPr/>
          <p:nvPr/>
        </p:nvGrpSpPr>
        <p:grpSpPr>
          <a:xfrm>
            <a:off x="9825318" y="4762500"/>
            <a:ext cx="3657600" cy="3657600"/>
            <a:chOff x="4163778" y="2093270"/>
            <a:chExt cx="4157682" cy="4292562"/>
          </a:xfrm>
          <a:scene3d>
            <a:camera prst="orthographicFront"/>
            <a:lightRig rig="flat" dir="t"/>
          </a:scene3d>
        </p:grpSpPr>
        <p:sp>
          <p:nvSpPr>
            <p:cNvPr id="32" name="Rectangle 31">
              <a:extLst>
                <a:ext uri="{FF2B5EF4-FFF2-40B4-BE49-F238E27FC236}">
                  <a16:creationId xmlns:a16="http://schemas.microsoft.com/office/drawing/2014/main" id="{7FCC599A-15D0-5BC1-61D3-933A1AE3FB0C}"/>
                </a:ext>
              </a:extLst>
            </p:cNvPr>
            <p:cNvSpPr/>
            <p:nvPr/>
          </p:nvSpPr>
          <p:spPr>
            <a:xfrm>
              <a:off x="4163778" y="2093270"/>
              <a:ext cx="4157682" cy="4292562"/>
            </a:xfrm>
            <a:prstGeom prst="ellipse">
              <a:avLst/>
            </a:prstGeom>
            <a:sp3d prstMaterial="dkEdge">
              <a:bevelT w="8200" h="38100"/>
            </a:sp3d>
          </p:spPr>
          <p:style>
            <a:lnRef idx="0">
              <a:schemeClr val="lt1">
                <a:hueOff val="0"/>
                <a:satOff val="0"/>
                <a:lumOff val="0"/>
                <a:alphaOff val="0"/>
              </a:schemeClr>
            </a:lnRef>
            <a:fillRef idx="2">
              <a:schemeClr val="accent2">
                <a:hueOff val="-4984551"/>
                <a:satOff val="-4481"/>
                <a:lumOff val="31471"/>
                <a:alphaOff val="0"/>
              </a:schemeClr>
            </a:fillRef>
            <a:effectRef idx="1">
              <a:schemeClr val="accent2">
                <a:hueOff val="-4984551"/>
                <a:satOff val="-4481"/>
                <a:lumOff val="31471"/>
                <a:alphaOff val="0"/>
              </a:schemeClr>
            </a:effectRef>
            <a:fontRef idx="minor">
              <a:schemeClr val="dk1"/>
            </a:fontRef>
          </p:style>
        </p:sp>
        <p:sp>
          <p:nvSpPr>
            <p:cNvPr id="33" name="TextBox 32">
              <a:extLst>
                <a:ext uri="{FF2B5EF4-FFF2-40B4-BE49-F238E27FC236}">
                  <a16:creationId xmlns:a16="http://schemas.microsoft.com/office/drawing/2014/main" id="{00AFEB0D-6842-9A01-B5AD-80AF19987D57}"/>
                </a:ext>
              </a:extLst>
            </p:cNvPr>
            <p:cNvSpPr txBox="1"/>
            <p:nvPr/>
          </p:nvSpPr>
          <p:spPr>
            <a:xfrm>
              <a:off x="4163778" y="2093270"/>
              <a:ext cx="4157682" cy="4292562"/>
            </a:xfrm>
            <a:prstGeom prst="ellipse">
              <a:avLst/>
            </a:prstGeom>
            <a:sp3d/>
          </p:spPr>
          <p:style>
            <a:lnRef idx="0">
              <a:scrgbClr r="0" g="0" b="0"/>
            </a:lnRef>
            <a:fillRef idx="0">
              <a:scrgbClr r="0" g="0" b="0"/>
            </a:fillRef>
            <a:effectRef idx="0">
              <a:scrgbClr r="0" g="0" b="0"/>
            </a:effectRef>
            <a:fontRef idx="minor">
              <a:schemeClr val="dk1"/>
            </a:fontRef>
          </p:style>
          <p:txBody>
            <a:bodyPr spcFirstLastPara="0" vert="horz" wrap="square" lIns="182880" tIns="182880" rIns="182880" bIns="182880" numCol="1" spcCol="1270" anchor="ctr" anchorCtr="0">
              <a:noAutofit/>
            </a:bodyPr>
            <a:lstStyle>
              <a:defPPr>
                <a:defRPr lang="en-US"/>
              </a:defPPr>
              <a:lvl1pPr lvl="0" indent="0" algn="ctr" defTabSz="2133600">
                <a:lnSpc>
                  <a:spcPct val="90000"/>
                </a:lnSpc>
                <a:spcBef>
                  <a:spcPct val="0"/>
                </a:spcBef>
                <a:spcAft>
                  <a:spcPct val="35000"/>
                </a:spcAft>
                <a:buNone/>
                <a:defRPr sz="4800" b="1"/>
              </a:lvl1pPr>
            </a:lstStyle>
            <a:p>
              <a:r>
                <a:rPr lang="en-US" dirty="0"/>
                <a:t>In The Space</a:t>
              </a:r>
            </a:p>
          </p:txBody>
        </p:sp>
      </p:grpSp>
      <p:grpSp>
        <p:nvGrpSpPr>
          <p:cNvPr id="28" name="Group 27">
            <a:extLst>
              <a:ext uri="{FF2B5EF4-FFF2-40B4-BE49-F238E27FC236}">
                <a16:creationId xmlns:a16="http://schemas.microsoft.com/office/drawing/2014/main" id="{DBB0BAC4-58D7-3BA1-06B8-738521E8FA30}"/>
              </a:ext>
            </a:extLst>
          </p:cNvPr>
          <p:cNvGrpSpPr/>
          <p:nvPr/>
        </p:nvGrpSpPr>
        <p:grpSpPr>
          <a:xfrm>
            <a:off x="13099676" y="4914900"/>
            <a:ext cx="3657600" cy="3657600"/>
            <a:chOff x="8300007" y="2093270"/>
            <a:chExt cx="4157682" cy="4292562"/>
          </a:xfrm>
          <a:scene3d>
            <a:camera prst="orthographicFront"/>
            <a:lightRig rig="flat" dir="t"/>
          </a:scene3d>
        </p:grpSpPr>
        <p:sp>
          <p:nvSpPr>
            <p:cNvPr id="30" name="Rectangle 29">
              <a:extLst>
                <a:ext uri="{FF2B5EF4-FFF2-40B4-BE49-F238E27FC236}">
                  <a16:creationId xmlns:a16="http://schemas.microsoft.com/office/drawing/2014/main" id="{EC5805E6-1C37-EC4C-6CE7-AEC70BCCEE75}"/>
                </a:ext>
              </a:extLst>
            </p:cNvPr>
            <p:cNvSpPr/>
            <p:nvPr/>
          </p:nvSpPr>
          <p:spPr>
            <a:xfrm>
              <a:off x="8300007" y="2093270"/>
              <a:ext cx="4157682" cy="4292562"/>
            </a:xfrm>
            <a:prstGeom prst="ellipse">
              <a:avLst/>
            </a:prstGeom>
          </p:spPr>
          <p:style>
            <a:lnRef idx="3">
              <a:schemeClr val="lt1"/>
            </a:lnRef>
            <a:fillRef idx="1">
              <a:schemeClr val="accent3"/>
            </a:fillRef>
            <a:effectRef idx="1">
              <a:schemeClr val="accent3"/>
            </a:effectRef>
            <a:fontRef idx="minor">
              <a:schemeClr val="lt1"/>
            </a:fontRef>
          </p:style>
        </p:sp>
        <p:sp>
          <p:nvSpPr>
            <p:cNvPr id="31" name="TextBox 30">
              <a:extLst>
                <a:ext uri="{FF2B5EF4-FFF2-40B4-BE49-F238E27FC236}">
                  <a16:creationId xmlns:a16="http://schemas.microsoft.com/office/drawing/2014/main" id="{94A0DA5C-DEA0-20D5-0147-16987F391EE1}"/>
                </a:ext>
              </a:extLst>
            </p:cNvPr>
            <p:cNvSpPr txBox="1"/>
            <p:nvPr/>
          </p:nvSpPr>
          <p:spPr>
            <a:xfrm>
              <a:off x="8300007" y="2093270"/>
              <a:ext cx="4157682" cy="4292562"/>
            </a:xfrm>
            <a:prstGeom prst="ellipse">
              <a:avLst/>
            </a:prstGeom>
          </p:spPr>
          <p:style>
            <a:lnRef idx="3">
              <a:schemeClr val="lt1"/>
            </a:lnRef>
            <a:fillRef idx="1">
              <a:schemeClr val="accent3"/>
            </a:fillRef>
            <a:effectRef idx="1">
              <a:schemeClr val="accent3"/>
            </a:effectRef>
            <a:fontRef idx="minor">
              <a:schemeClr val="lt1"/>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bg1"/>
                  </a:solidFill>
                </a:rPr>
                <a:t>In Your Words</a:t>
              </a:r>
            </a:p>
          </p:txBody>
        </p:sp>
      </p:grpSp>
    </p:spTree>
    <p:custDataLst>
      <p:tags r:id="rId1"/>
    </p:custDataLst>
    <p:extLst>
      <p:ext uri="{BB962C8B-B14F-4D97-AF65-F5344CB8AC3E}">
        <p14:creationId xmlns:p14="http://schemas.microsoft.com/office/powerpoint/2010/main" val="132132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alpha val="8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8800" b="0" dirty="0">
                <a:solidFill>
                  <a:schemeClr val="accent6"/>
                </a:solidFill>
              </a:rPr>
              <a:t>Question – Persuade – Refer</a:t>
            </a:r>
            <a:br>
              <a:rPr lang="en-US" b="0" dirty="0">
                <a:solidFill>
                  <a:schemeClr val="bg1"/>
                </a:solidFill>
              </a:rPr>
            </a:br>
            <a:endParaRPr lang="en-US" b="0" dirty="0">
              <a:solidFill>
                <a:schemeClr val="bg1"/>
              </a:solidFill>
            </a:endParaRPr>
          </a:p>
        </p:txBody>
      </p:sp>
      <p:grpSp>
        <p:nvGrpSpPr>
          <p:cNvPr id="7" name="Group 6"/>
          <p:cNvGrpSpPr/>
          <p:nvPr/>
        </p:nvGrpSpPr>
        <p:grpSpPr>
          <a:xfrm>
            <a:off x="2322193" y="2983331"/>
            <a:ext cx="8163318" cy="3056709"/>
            <a:chOff x="0" y="2619103"/>
            <a:chExt cx="7256282" cy="2717074"/>
          </a:xfrm>
        </p:grpSpPr>
        <p:sp>
          <p:nvSpPr>
            <p:cNvPr id="35" name="Freeform: Shape 34"/>
            <p:cNvSpPr/>
            <p:nvPr/>
          </p:nvSpPr>
          <p:spPr>
            <a:xfrm>
              <a:off x="0" y="5053013"/>
              <a:ext cx="1893434" cy="283164"/>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36" name="Freeform: Shape 35"/>
            <p:cNvSpPr/>
            <p:nvPr/>
          </p:nvSpPr>
          <p:spPr>
            <a:xfrm>
              <a:off x="482510" y="2619103"/>
              <a:ext cx="6773772" cy="2717074"/>
            </a:xfrm>
            <a:custGeom>
              <a:avLst/>
              <a:gdLst>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687285 w 6773772"/>
                <a:gd name="connsiteY12" fmla="*/ 2673337 h 2717074"/>
                <a:gd name="connsiteX13" fmla="*/ 1565429 w 6773772"/>
                <a:gd name="connsiteY13" fmla="*/ 2701421 h 2717074"/>
                <a:gd name="connsiteX14" fmla="*/ 1358537 w 6773772"/>
                <a:gd name="connsiteY14" fmla="*/ 2717074 h 2717074"/>
                <a:gd name="connsiteX15" fmla="*/ 598966 w 6773772"/>
                <a:gd name="connsiteY15" fmla="*/ 2485057 h 2717074"/>
                <a:gd name="connsiteX16" fmla="*/ 530568 w 6773772"/>
                <a:gd name="connsiteY16" fmla="*/ 2433910 h 2717074"/>
                <a:gd name="connsiteX17" fmla="*/ 494381 w 6773772"/>
                <a:gd name="connsiteY17" fmla="*/ 2406850 h 2717074"/>
                <a:gd name="connsiteX18" fmla="*/ 0 w 6773772"/>
                <a:gd name="connsiteY18" fmla="*/ 1358537 h 2717074"/>
                <a:gd name="connsiteX19" fmla="*/ 1358537 w 6773772"/>
                <a:gd name="connsiteY19"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565429 w 6773772"/>
                <a:gd name="connsiteY12" fmla="*/ 2701421 h 2717074"/>
                <a:gd name="connsiteX13" fmla="*/ 1358537 w 6773772"/>
                <a:gd name="connsiteY13" fmla="*/ 2717074 h 2717074"/>
                <a:gd name="connsiteX14" fmla="*/ 598966 w 6773772"/>
                <a:gd name="connsiteY14" fmla="*/ 2485057 h 2717074"/>
                <a:gd name="connsiteX15" fmla="*/ 530568 w 6773772"/>
                <a:gd name="connsiteY15" fmla="*/ 2433910 h 2717074"/>
                <a:gd name="connsiteX16" fmla="*/ 494381 w 6773772"/>
                <a:gd name="connsiteY16" fmla="*/ 2406850 h 2717074"/>
                <a:gd name="connsiteX17" fmla="*/ 0 w 6773772"/>
                <a:gd name="connsiteY17" fmla="*/ 1358537 h 2717074"/>
                <a:gd name="connsiteX18" fmla="*/ 1358537 w 6773772"/>
                <a:gd name="connsiteY18"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358537 w 6773772"/>
                <a:gd name="connsiteY12" fmla="*/ 2717074 h 2717074"/>
                <a:gd name="connsiteX13" fmla="*/ 598966 w 6773772"/>
                <a:gd name="connsiteY13" fmla="*/ 2485057 h 2717074"/>
                <a:gd name="connsiteX14" fmla="*/ 530568 w 6773772"/>
                <a:gd name="connsiteY14" fmla="*/ 2433910 h 2717074"/>
                <a:gd name="connsiteX15" fmla="*/ 494381 w 6773772"/>
                <a:gd name="connsiteY15" fmla="*/ 2406850 h 2717074"/>
                <a:gd name="connsiteX16" fmla="*/ 0 w 6773772"/>
                <a:gd name="connsiteY16" fmla="*/ 1358537 h 2717074"/>
                <a:gd name="connsiteX17" fmla="*/ 1358537 w 6773772"/>
                <a:gd name="connsiteY17"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530568 w 6773772"/>
                <a:gd name="connsiteY13" fmla="*/ 2433910 h 2717074"/>
                <a:gd name="connsiteX14" fmla="*/ 494381 w 6773772"/>
                <a:gd name="connsiteY14" fmla="*/ 2406850 h 2717074"/>
                <a:gd name="connsiteX15" fmla="*/ 0 w 6773772"/>
                <a:gd name="connsiteY15" fmla="*/ 1358537 h 2717074"/>
                <a:gd name="connsiteX16" fmla="*/ 1358537 w 6773772"/>
                <a:gd name="connsiteY16"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494381 w 6773772"/>
                <a:gd name="connsiteY13" fmla="*/ 2406850 h 2717074"/>
                <a:gd name="connsiteX14" fmla="*/ 0 w 6773772"/>
                <a:gd name="connsiteY14" fmla="*/ 1358537 h 2717074"/>
                <a:gd name="connsiteX15" fmla="*/ 1358537 w 6773772"/>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3772"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6773772" y="2433910"/>
                  </a:lnTo>
                  <a:lnTo>
                    <a:pt x="6773772"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37" name="Freeform: Shape 36"/>
            <p:cNvSpPr/>
            <p:nvPr/>
          </p:nvSpPr>
          <p:spPr>
            <a:xfrm>
              <a:off x="1841048" y="4333875"/>
              <a:ext cx="130973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grpSp>
      <p:grpSp>
        <p:nvGrpSpPr>
          <p:cNvPr id="39" name="Group 38"/>
          <p:cNvGrpSpPr/>
          <p:nvPr/>
        </p:nvGrpSpPr>
        <p:grpSpPr>
          <a:xfrm>
            <a:off x="7038939" y="2993518"/>
            <a:ext cx="8163318" cy="3056709"/>
            <a:chOff x="0" y="2619103"/>
            <a:chExt cx="7256282" cy="2717074"/>
          </a:xfrm>
          <a:solidFill>
            <a:schemeClr val="accent6"/>
          </a:solidFill>
        </p:grpSpPr>
        <p:sp>
          <p:nvSpPr>
            <p:cNvPr id="40" name="Freeform: Shape 39"/>
            <p:cNvSpPr/>
            <p:nvPr/>
          </p:nvSpPr>
          <p:spPr>
            <a:xfrm>
              <a:off x="0" y="5053013"/>
              <a:ext cx="1893434" cy="283164"/>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41" name="Freeform: Shape 40"/>
            <p:cNvSpPr/>
            <p:nvPr/>
          </p:nvSpPr>
          <p:spPr>
            <a:xfrm>
              <a:off x="482510" y="2619103"/>
              <a:ext cx="6773772" cy="2717074"/>
            </a:xfrm>
            <a:custGeom>
              <a:avLst/>
              <a:gdLst>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687285 w 6773772"/>
                <a:gd name="connsiteY12" fmla="*/ 2673337 h 2717074"/>
                <a:gd name="connsiteX13" fmla="*/ 1565429 w 6773772"/>
                <a:gd name="connsiteY13" fmla="*/ 2701421 h 2717074"/>
                <a:gd name="connsiteX14" fmla="*/ 1358537 w 6773772"/>
                <a:gd name="connsiteY14" fmla="*/ 2717074 h 2717074"/>
                <a:gd name="connsiteX15" fmla="*/ 598966 w 6773772"/>
                <a:gd name="connsiteY15" fmla="*/ 2485057 h 2717074"/>
                <a:gd name="connsiteX16" fmla="*/ 530568 w 6773772"/>
                <a:gd name="connsiteY16" fmla="*/ 2433910 h 2717074"/>
                <a:gd name="connsiteX17" fmla="*/ 494381 w 6773772"/>
                <a:gd name="connsiteY17" fmla="*/ 2406850 h 2717074"/>
                <a:gd name="connsiteX18" fmla="*/ 0 w 6773772"/>
                <a:gd name="connsiteY18" fmla="*/ 1358537 h 2717074"/>
                <a:gd name="connsiteX19" fmla="*/ 1358537 w 6773772"/>
                <a:gd name="connsiteY19"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565429 w 6773772"/>
                <a:gd name="connsiteY12" fmla="*/ 2701421 h 2717074"/>
                <a:gd name="connsiteX13" fmla="*/ 1358537 w 6773772"/>
                <a:gd name="connsiteY13" fmla="*/ 2717074 h 2717074"/>
                <a:gd name="connsiteX14" fmla="*/ 598966 w 6773772"/>
                <a:gd name="connsiteY14" fmla="*/ 2485057 h 2717074"/>
                <a:gd name="connsiteX15" fmla="*/ 530568 w 6773772"/>
                <a:gd name="connsiteY15" fmla="*/ 2433910 h 2717074"/>
                <a:gd name="connsiteX16" fmla="*/ 494381 w 6773772"/>
                <a:gd name="connsiteY16" fmla="*/ 2406850 h 2717074"/>
                <a:gd name="connsiteX17" fmla="*/ 0 w 6773772"/>
                <a:gd name="connsiteY17" fmla="*/ 1358537 h 2717074"/>
                <a:gd name="connsiteX18" fmla="*/ 1358537 w 6773772"/>
                <a:gd name="connsiteY18"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358537 w 6773772"/>
                <a:gd name="connsiteY12" fmla="*/ 2717074 h 2717074"/>
                <a:gd name="connsiteX13" fmla="*/ 598966 w 6773772"/>
                <a:gd name="connsiteY13" fmla="*/ 2485057 h 2717074"/>
                <a:gd name="connsiteX14" fmla="*/ 530568 w 6773772"/>
                <a:gd name="connsiteY14" fmla="*/ 2433910 h 2717074"/>
                <a:gd name="connsiteX15" fmla="*/ 494381 w 6773772"/>
                <a:gd name="connsiteY15" fmla="*/ 2406850 h 2717074"/>
                <a:gd name="connsiteX16" fmla="*/ 0 w 6773772"/>
                <a:gd name="connsiteY16" fmla="*/ 1358537 h 2717074"/>
                <a:gd name="connsiteX17" fmla="*/ 1358537 w 6773772"/>
                <a:gd name="connsiteY17"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530568 w 6773772"/>
                <a:gd name="connsiteY13" fmla="*/ 2433910 h 2717074"/>
                <a:gd name="connsiteX14" fmla="*/ 494381 w 6773772"/>
                <a:gd name="connsiteY14" fmla="*/ 2406850 h 2717074"/>
                <a:gd name="connsiteX15" fmla="*/ 0 w 6773772"/>
                <a:gd name="connsiteY15" fmla="*/ 1358537 h 2717074"/>
                <a:gd name="connsiteX16" fmla="*/ 1358537 w 6773772"/>
                <a:gd name="connsiteY16"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494381 w 6773772"/>
                <a:gd name="connsiteY13" fmla="*/ 2406850 h 2717074"/>
                <a:gd name="connsiteX14" fmla="*/ 0 w 6773772"/>
                <a:gd name="connsiteY14" fmla="*/ 1358537 h 2717074"/>
                <a:gd name="connsiteX15" fmla="*/ 1358537 w 6773772"/>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3772"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6773772" y="2433910"/>
                  </a:lnTo>
                  <a:lnTo>
                    <a:pt x="6773772"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42" name="Freeform: Shape 41"/>
            <p:cNvSpPr/>
            <p:nvPr/>
          </p:nvSpPr>
          <p:spPr>
            <a:xfrm>
              <a:off x="1841048" y="4333875"/>
              <a:ext cx="130973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adFill>
              <a:gsLst>
                <a:gs pos="32000">
                  <a:schemeClr val="accent6"/>
                </a:gs>
                <a:gs pos="6122">
                  <a:schemeClr val="accent6"/>
                </a:gs>
                <a:gs pos="77000">
                  <a:schemeClr val="accent6">
                    <a:lumMod val="50000"/>
                  </a:schemeClr>
                </a:gs>
                <a:gs pos="100000">
                  <a:schemeClr val="bg2">
                    <a:lumMod val="1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grpSp>
      <p:sp>
        <p:nvSpPr>
          <p:cNvPr id="46" name="Freeform: Shape 45"/>
          <p:cNvSpPr/>
          <p:nvPr/>
        </p:nvSpPr>
        <p:spPr>
          <a:xfrm>
            <a:off x="11801782" y="5741854"/>
            <a:ext cx="2130114" cy="318560"/>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69" name="Freeform: Shape 68"/>
          <p:cNvSpPr/>
          <p:nvPr/>
        </p:nvSpPr>
        <p:spPr>
          <a:xfrm>
            <a:off x="12416414" y="2983331"/>
            <a:ext cx="3615017" cy="3056709"/>
          </a:xfrm>
          <a:custGeom>
            <a:avLst/>
            <a:gdLst>
              <a:gd name="connsiteX0" fmla="*/ 1358537 w 3213348"/>
              <a:gd name="connsiteY0" fmla="*/ 283391 h 2717074"/>
              <a:gd name="connsiteX1" fmla="*/ 283391 w 3213348"/>
              <a:gd name="connsiteY1" fmla="*/ 1358537 h 2717074"/>
              <a:gd name="connsiteX2" fmla="*/ 1358537 w 3213348"/>
              <a:gd name="connsiteY2" fmla="*/ 2433683 h 2717074"/>
              <a:gd name="connsiteX3" fmla="*/ 2433683 w 3213348"/>
              <a:gd name="connsiteY3" fmla="*/ 1358537 h 2717074"/>
              <a:gd name="connsiteX4" fmla="*/ 1358537 w 3213348"/>
              <a:gd name="connsiteY4" fmla="*/ 283391 h 2717074"/>
              <a:gd name="connsiteX5" fmla="*/ 1358537 w 3213348"/>
              <a:gd name="connsiteY5" fmla="*/ 0 h 2717074"/>
              <a:gd name="connsiteX6" fmla="*/ 2717074 w 3213348"/>
              <a:gd name="connsiteY6" fmla="*/ 1358537 h 2717074"/>
              <a:gd name="connsiteX7" fmla="*/ 2222693 w 3213348"/>
              <a:gd name="connsiteY7" fmla="*/ 2406850 h 2717074"/>
              <a:gd name="connsiteX8" fmla="*/ 2186506 w 3213348"/>
              <a:gd name="connsiteY8" fmla="*/ 2433910 h 2717074"/>
              <a:gd name="connsiteX9" fmla="*/ 3213348 w 3213348"/>
              <a:gd name="connsiteY9" fmla="*/ 2433910 h 2717074"/>
              <a:gd name="connsiteX10" fmla="*/ 3213348 w 3213348"/>
              <a:gd name="connsiteY10" fmla="*/ 2717074 h 2717074"/>
              <a:gd name="connsiteX11" fmla="*/ 1358537 w 3213348"/>
              <a:gd name="connsiteY11" fmla="*/ 2717074 h 2717074"/>
              <a:gd name="connsiteX12" fmla="*/ 598966 w 3213348"/>
              <a:gd name="connsiteY12" fmla="*/ 2485057 h 2717074"/>
              <a:gd name="connsiteX13" fmla="*/ 494381 w 3213348"/>
              <a:gd name="connsiteY13" fmla="*/ 2406850 h 2717074"/>
              <a:gd name="connsiteX14" fmla="*/ 0 w 3213348"/>
              <a:gd name="connsiteY14" fmla="*/ 1358537 h 2717074"/>
              <a:gd name="connsiteX15" fmla="*/ 1358537 w 3213348"/>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3348"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3213348" y="2433910"/>
                </a:lnTo>
                <a:lnTo>
                  <a:pt x="3213348"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48" name="Freeform: Shape 47"/>
          <p:cNvSpPr/>
          <p:nvPr/>
        </p:nvSpPr>
        <p:spPr>
          <a:xfrm>
            <a:off x="13966227" y="4890744"/>
            <a:ext cx="1473456" cy="809031"/>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adFill>
            <a:gsLst>
              <a:gs pos="32000">
                <a:schemeClr val="tx2">
                  <a:lumMod val="90000"/>
                </a:schemeClr>
              </a:gs>
              <a:gs pos="6122">
                <a:schemeClr val="tx2"/>
              </a:gs>
              <a:gs pos="77000">
                <a:schemeClr val="tx2">
                  <a:lumMod val="75000"/>
                </a:schemeClr>
              </a:gs>
              <a:gs pos="100000">
                <a:schemeClr val="tx2">
                  <a:lumMod val="50000"/>
                </a:schemeClr>
              </a:gs>
            </a:gsLst>
            <a:lin ang="6600000" scaled="0"/>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solidFill>
                <a:schemeClr val="tx1"/>
              </a:solidFill>
            </a:endParaRPr>
          </a:p>
        </p:txBody>
      </p:sp>
      <p:sp>
        <p:nvSpPr>
          <p:cNvPr id="51" name="TextBox 50"/>
          <p:cNvSpPr txBox="1"/>
          <p:nvPr/>
        </p:nvSpPr>
        <p:spPr>
          <a:xfrm>
            <a:off x="2741260" y="6078391"/>
            <a:ext cx="3304224" cy="738664"/>
          </a:xfrm>
          <a:prstGeom prst="rect">
            <a:avLst/>
          </a:prstGeom>
          <a:noFill/>
        </p:spPr>
        <p:txBody>
          <a:bodyPr wrap="square" lIns="0" rtlCol="0" anchor="ctr">
            <a:spAutoFit/>
          </a:bodyPr>
          <a:lstStyle/>
          <a:p>
            <a:pPr algn="ctr"/>
            <a:r>
              <a:rPr lang="en-US" sz="4200" b="1" dirty="0"/>
              <a:t>Question</a:t>
            </a:r>
          </a:p>
        </p:txBody>
      </p:sp>
      <p:sp>
        <p:nvSpPr>
          <p:cNvPr id="53" name="TextBox 52"/>
          <p:cNvSpPr txBox="1"/>
          <p:nvPr/>
        </p:nvSpPr>
        <p:spPr>
          <a:xfrm>
            <a:off x="2216912" y="6855406"/>
            <a:ext cx="3847049" cy="3108543"/>
          </a:xfrm>
          <a:prstGeom prst="rect">
            <a:avLst/>
          </a:prstGeom>
          <a:noFill/>
        </p:spPr>
        <p:txBody>
          <a:bodyPr wrap="square" lIns="0" rIns="0" rtlCol="0" anchor="ctr">
            <a:spAutoFit/>
          </a:bodyPr>
          <a:lstStyle/>
          <a:p>
            <a:pPr algn="ctr"/>
            <a:r>
              <a:rPr lang="en-US" sz="2800" dirty="0">
                <a:effectLst/>
                <a:latin typeface="Calibri" panose="020F0502020204030204" pitchFamily="34" charset="0"/>
                <a:ea typeface="DengXian" panose="02010600030101010101" pitchFamily="2" charset="-122"/>
                <a:cs typeface="Calibri" panose="020F0502020204030204" pitchFamily="34" charset="0"/>
              </a:rPr>
              <a:t>If you believe someone is considering suicide, ask them directly </a:t>
            </a:r>
          </a:p>
          <a:p>
            <a:pPr algn="ctr"/>
            <a:endParaRPr lang="en-US" sz="2800" dirty="0">
              <a:effectLst/>
              <a:latin typeface="Calibri" panose="020F0502020204030204" pitchFamily="34" charset="0"/>
              <a:ea typeface="DengXian" panose="02010600030101010101" pitchFamily="2" charset="-122"/>
              <a:cs typeface="Calibri" panose="020F0502020204030204" pitchFamily="34" charset="0"/>
            </a:endParaRPr>
          </a:p>
          <a:p>
            <a:pPr algn="ctr"/>
            <a:r>
              <a:rPr lang="en-US" sz="2800" b="1" dirty="0">
                <a:effectLst/>
                <a:latin typeface="Calibri" panose="020F0502020204030204" pitchFamily="34" charset="0"/>
                <a:ea typeface="DengXian" panose="02010600030101010101" pitchFamily="2" charset="-122"/>
                <a:cs typeface="Calibri" panose="020F0502020204030204" pitchFamily="34" charset="0"/>
              </a:rPr>
              <a:t>Are you thinking about suicide or wanting to kill yourself?</a:t>
            </a:r>
            <a:endParaRPr lang="en-US" sz="2800" b="1" dirty="0">
              <a:solidFill>
                <a:schemeClr val="bg1"/>
              </a:solidFill>
            </a:endParaRPr>
          </a:p>
        </p:txBody>
      </p:sp>
      <p:sp>
        <p:nvSpPr>
          <p:cNvPr id="56" name="TextBox 55"/>
          <p:cNvSpPr txBox="1"/>
          <p:nvPr/>
        </p:nvSpPr>
        <p:spPr>
          <a:xfrm>
            <a:off x="7589478" y="6060414"/>
            <a:ext cx="3304224" cy="738664"/>
          </a:xfrm>
          <a:prstGeom prst="rect">
            <a:avLst/>
          </a:prstGeom>
          <a:noFill/>
        </p:spPr>
        <p:txBody>
          <a:bodyPr wrap="square" lIns="0" rtlCol="0" anchor="ctr">
            <a:spAutoFit/>
          </a:bodyPr>
          <a:lstStyle/>
          <a:p>
            <a:pPr algn="ctr"/>
            <a:r>
              <a:rPr lang="en-US" sz="4200" b="1" dirty="0"/>
              <a:t>Persuade</a:t>
            </a:r>
          </a:p>
        </p:txBody>
      </p:sp>
      <p:sp>
        <p:nvSpPr>
          <p:cNvPr id="59" name="TextBox 58"/>
          <p:cNvSpPr txBox="1"/>
          <p:nvPr/>
        </p:nvSpPr>
        <p:spPr>
          <a:xfrm>
            <a:off x="7205867" y="6865476"/>
            <a:ext cx="4191000" cy="3108543"/>
          </a:xfrm>
          <a:prstGeom prst="rect">
            <a:avLst/>
          </a:prstGeom>
          <a:noFill/>
        </p:spPr>
        <p:txBody>
          <a:bodyPr wrap="square" lIns="0" rIns="0" rtlCol="0" anchor="ctr">
            <a:spAutoFit/>
          </a:bodyPr>
          <a:lstStyle/>
          <a:p>
            <a:pPr algn="ctr"/>
            <a:r>
              <a:rPr lang="en-US" sz="2800" dirty="0">
                <a:effectLst/>
                <a:latin typeface="Calibri" panose="020F0502020204030204" pitchFamily="34" charset="0"/>
                <a:ea typeface="DengXian" panose="02010600030101010101" pitchFamily="2" charset="-122"/>
                <a:cs typeface="Calibri" panose="020F0502020204030204" pitchFamily="34" charset="0"/>
              </a:rPr>
              <a:t>Persuade the </a:t>
            </a:r>
            <a:r>
              <a:rPr lang="en-US" sz="2800" dirty="0">
                <a:effectLst/>
                <a:latin typeface="Calibri" panose="020F0502020204030204" pitchFamily="34" charset="0"/>
                <a:ea typeface="Times New Roman" panose="02020603050405020304" pitchFamily="18" charset="0"/>
                <a:cs typeface="Calibri" panose="020F0502020204030204" pitchFamily="34" charset="0"/>
              </a:rPr>
              <a:t>persons served</a:t>
            </a:r>
            <a:r>
              <a:rPr lang="en-US" sz="2800" dirty="0">
                <a:effectLst/>
                <a:latin typeface="Calibri" panose="020F0502020204030204" pitchFamily="34" charset="0"/>
                <a:ea typeface="DengXian" panose="02010600030101010101" pitchFamily="2" charset="-122"/>
                <a:cs typeface="Calibri" panose="020F0502020204030204" pitchFamily="34" charset="0"/>
              </a:rPr>
              <a:t> to allow you to assist them in getting help right now</a:t>
            </a:r>
          </a:p>
          <a:p>
            <a:pPr algn="ctr"/>
            <a:endParaRPr lang="en-US" sz="2800" dirty="0">
              <a:effectLst/>
              <a:latin typeface="Calibri" panose="020F0502020204030204" pitchFamily="34" charset="0"/>
              <a:ea typeface="DengXian" panose="02010600030101010101" pitchFamily="2" charset="-122"/>
              <a:cs typeface="Calibri" panose="020F0502020204030204" pitchFamily="34" charset="0"/>
            </a:endParaRPr>
          </a:p>
          <a:p>
            <a:pPr algn="ctr"/>
            <a:r>
              <a:rPr lang="en-US" sz="2800" b="1" dirty="0">
                <a:effectLst/>
                <a:latin typeface="Calibri" panose="020F0502020204030204" pitchFamily="34" charset="0"/>
                <a:ea typeface="DengXian" panose="02010600030101010101" pitchFamily="2" charset="-122"/>
                <a:cs typeface="Calibri" panose="020F0502020204030204" pitchFamily="34" charset="0"/>
              </a:rPr>
              <a:t>Will you go with me to get help? or Will you let me assist you to get help? </a:t>
            </a:r>
            <a:endParaRPr lang="en-US" sz="2800" b="1" dirty="0"/>
          </a:p>
        </p:txBody>
      </p:sp>
      <p:sp>
        <p:nvSpPr>
          <p:cNvPr id="64" name="TextBox 63"/>
          <p:cNvSpPr txBox="1"/>
          <p:nvPr/>
        </p:nvSpPr>
        <p:spPr>
          <a:xfrm>
            <a:off x="12166763" y="6126812"/>
            <a:ext cx="3615017" cy="738664"/>
          </a:xfrm>
          <a:prstGeom prst="rect">
            <a:avLst/>
          </a:prstGeom>
          <a:noFill/>
        </p:spPr>
        <p:txBody>
          <a:bodyPr wrap="square" lIns="0" rtlCol="0" anchor="ctr">
            <a:spAutoFit/>
          </a:bodyPr>
          <a:lstStyle/>
          <a:p>
            <a:pPr algn="ctr"/>
            <a:r>
              <a:rPr lang="en-US" sz="4200" b="1" dirty="0"/>
              <a:t>Refer</a:t>
            </a:r>
          </a:p>
        </p:txBody>
      </p:sp>
      <p:sp>
        <p:nvSpPr>
          <p:cNvPr id="66" name="TextBox 65"/>
          <p:cNvSpPr txBox="1"/>
          <p:nvPr/>
        </p:nvSpPr>
        <p:spPr>
          <a:xfrm>
            <a:off x="12326543" y="6855406"/>
            <a:ext cx="3295455" cy="954107"/>
          </a:xfrm>
          <a:prstGeom prst="rect">
            <a:avLst/>
          </a:prstGeom>
          <a:noFill/>
        </p:spPr>
        <p:txBody>
          <a:bodyPr wrap="square" lIns="0" rIns="0" rtlCol="0" anchor="ctr">
            <a:spAutoFit/>
          </a:bodyPr>
          <a:lstStyle/>
          <a:p>
            <a:pPr algn="ctr"/>
            <a:r>
              <a:rPr lang="en-US" sz="2800" dirty="0">
                <a:effectLst/>
                <a:latin typeface="Calibri" panose="020F0502020204030204" pitchFamily="34" charset="0"/>
                <a:ea typeface="DengXian" panose="02010600030101010101" pitchFamily="2" charset="-122"/>
                <a:cs typeface="Calibri" panose="020F0502020204030204" pitchFamily="34" charset="0"/>
              </a:rPr>
              <a:t>Personally escort </a:t>
            </a:r>
            <a:r>
              <a:rPr lang="en-US" sz="2800" dirty="0">
                <a:effectLst/>
                <a:latin typeface="Calibri" panose="020F0502020204030204" pitchFamily="34" charset="0"/>
                <a:ea typeface="Times New Roman" panose="02020603050405020304" pitchFamily="18" charset="0"/>
                <a:cs typeface="Calibri" panose="020F0502020204030204" pitchFamily="34" charset="0"/>
              </a:rPr>
              <a:t>the person </a:t>
            </a:r>
            <a:r>
              <a:rPr lang="en-US" sz="2800" dirty="0">
                <a:effectLst/>
                <a:latin typeface="Calibri" panose="020F0502020204030204" pitchFamily="34" charset="0"/>
                <a:ea typeface="DengXian" panose="02010600030101010101" pitchFamily="2" charset="-122"/>
                <a:cs typeface="Calibri" panose="020F0502020204030204" pitchFamily="34" charset="0"/>
              </a:rPr>
              <a:t>to crisis agency</a:t>
            </a:r>
            <a:endParaRPr lang="en-US" sz="2800" dirty="0"/>
          </a:p>
        </p:txBody>
      </p:sp>
      <p:sp>
        <p:nvSpPr>
          <p:cNvPr id="73" name="Freeform 290"/>
          <p:cNvSpPr/>
          <p:nvPr/>
        </p:nvSpPr>
        <p:spPr>
          <a:xfrm>
            <a:off x="8734141" y="4086244"/>
            <a:ext cx="1091514" cy="935105"/>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1520">
              <a:solidFill>
                <a:prstClr val="white"/>
              </a:solidFill>
              <a:latin typeface="Calibri" panose="020F0502020204030204"/>
            </a:endParaRPr>
          </a:p>
        </p:txBody>
      </p:sp>
      <p:pic>
        <p:nvPicPr>
          <p:cNvPr id="6" name="Graphic 5" descr="Help with solid fill">
            <a:extLst>
              <a:ext uri="{FF2B5EF4-FFF2-40B4-BE49-F238E27FC236}">
                <a16:creationId xmlns:a16="http://schemas.microsoft.com/office/drawing/2014/main" id="{0C04DF05-2F5A-4CD7-82DB-384A314672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15193" y="3679327"/>
            <a:ext cx="1685242" cy="1685242"/>
          </a:xfrm>
          <a:prstGeom prst="rect">
            <a:avLst/>
          </a:prstGeom>
          <a:effectLst>
            <a:outerShdw blurRad="50800" dist="38100" dir="5400000" algn="t" rotWithShape="0">
              <a:prstClr val="black">
                <a:alpha val="40000"/>
              </a:prstClr>
            </a:outerShdw>
          </a:effectLst>
        </p:spPr>
      </p:pic>
      <p:pic>
        <p:nvPicPr>
          <p:cNvPr id="11" name="Graphic 10" descr="Schoolhouse with solid fill">
            <a:extLst>
              <a:ext uri="{FF2B5EF4-FFF2-40B4-BE49-F238E27FC236}">
                <a16:creationId xmlns:a16="http://schemas.microsoft.com/office/drawing/2014/main" id="{25601D27-F69A-497E-BD52-FC0E522C98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18685" y="3418313"/>
            <a:ext cx="1711170" cy="1711170"/>
          </a:xfrm>
          <a:prstGeom prst="rect">
            <a:avLst/>
          </a:prstGeom>
          <a:effectLst>
            <a:outerShdw blurRad="50800" dist="38100" dir="2700000" algn="tl" rotWithShape="0">
              <a:prstClr val="black">
                <a:alpha val="40000"/>
              </a:prstClr>
            </a:outerShdw>
          </a:effectLst>
        </p:spPr>
      </p:pic>
      <p:sp>
        <p:nvSpPr>
          <p:cNvPr id="23" name="Text Placeholder 3">
            <a:extLst>
              <a:ext uri="{FF2B5EF4-FFF2-40B4-BE49-F238E27FC236}">
                <a16:creationId xmlns:a16="http://schemas.microsoft.com/office/drawing/2014/main" id="{DBD188F6-4B28-4EFE-A88F-6700B8FFC9D9}"/>
              </a:ext>
            </a:extLst>
          </p:cNvPr>
          <p:cNvSpPr txBox="1">
            <a:spLocks/>
          </p:cNvSpPr>
          <p:nvPr/>
        </p:nvSpPr>
        <p:spPr>
          <a:xfrm>
            <a:off x="1257300" y="1445661"/>
            <a:ext cx="15311624" cy="1899515"/>
          </a:xfrm>
          <a:prstGeom prst="rect">
            <a:avLst/>
          </a:prstGeom>
        </p:spPr>
        <p:txBody>
          <a:bodyPr vert="horz" lIns="91440" tIns="45720" rIns="91440" bIns="45720" rtlCol="0">
            <a:normAutofit fontScale="925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just" defTabSz="914400">
              <a:lnSpc>
                <a:spcPct val="150000"/>
              </a:lnSpc>
              <a:buNone/>
            </a:pPr>
            <a:r>
              <a:rPr lang="en-US" sz="3000" b="1" dirty="0">
                <a:solidFill>
                  <a:srgbClr val="FFC000"/>
                </a:solidFill>
              </a:rPr>
              <a:t>Question, Persuade, Refer</a:t>
            </a:r>
            <a:r>
              <a:rPr lang="en-US" sz="3000" b="1" dirty="0">
                <a:solidFill>
                  <a:schemeClr val="bg2">
                    <a:alpha val="60000"/>
                  </a:schemeClr>
                </a:solidFill>
              </a:rPr>
              <a:t>, </a:t>
            </a:r>
            <a:r>
              <a:rPr lang="en-US" sz="3000" b="1" dirty="0">
                <a:solidFill>
                  <a:schemeClr val="tx1">
                    <a:alpha val="60000"/>
                  </a:schemeClr>
                </a:solidFill>
              </a:rPr>
              <a:t>or </a:t>
            </a:r>
            <a:r>
              <a:rPr lang="en-US" sz="3000" b="1" dirty="0" err="1">
                <a:solidFill>
                  <a:schemeClr val="tx1">
                    <a:alpha val="60000"/>
                  </a:schemeClr>
                </a:solidFill>
              </a:rPr>
              <a:t>QPR</a:t>
            </a:r>
            <a:r>
              <a:rPr lang="en-US" sz="3000" b="1" dirty="0">
                <a:solidFill>
                  <a:schemeClr val="tx1">
                    <a:alpha val="60000"/>
                  </a:schemeClr>
                </a:solidFill>
              </a:rPr>
              <a:t> is a Suicide Prevention Training designed to increase one’s ability to recognize suicidal thoughts and behaviors, and to refer the person at-risk to a professional resource.</a:t>
            </a:r>
          </a:p>
        </p:txBody>
      </p:sp>
    </p:spTree>
    <p:custDataLst>
      <p:tags r:id="rId1"/>
    </p:custDataLst>
    <p:extLst>
      <p:ext uri="{BB962C8B-B14F-4D97-AF65-F5344CB8AC3E}">
        <p14:creationId xmlns:p14="http://schemas.microsoft.com/office/powerpoint/2010/main" val="406523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73E7-9717-4A04-8DB2-18D92AF266D7}"/>
              </a:ext>
            </a:extLst>
          </p:cNvPr>
          <p:cNvSpPr>
            <a:spLocks noGrp="1"/>
          </p:cNvSpPr>
          <p:nvPr>
            <p:ph type="title"/>
          </p:nvPr>
        </p:nvSpPr>
        <p:spPr/>
        <p:txBody>
          <a:bodyPr>
            <a:normAutofit/>
          </a:bodyPr>
          <a:lstStyle/>
          <a:p>
            <a:pPr algn="ctr"/>
            <a:r>
              <a:rPr lang="en-US" sz="8800" dirty="0"/>
              <a:t>Suicide Risk Factors</a:t>
            </a:r>
          </a:p>
        </p:txBody>
      </p:sp>
      <p:sp>
        <p:nvSpPr>
          <p:cNvPr id="3" name="Text Placeholder 2">
            <a:extLst>
              <a:ext uri="{FF2B5EF4-FFF2-40B4-BE49-F238E27FC236}">
                <a16:creationId xmlns:a16="http://schemas.microsoft.com/office/drawing/2014/main" id="{46A327CB-8D78-4C89-8BB7-C6AAE490B16E}"/>
              </a:ext>
            </a:extLst>
          </p:cNvPr>
          <p:cNvSpPr>
            <a:spLocks noGrp="1"/>
          </p:cNvSpPr>
          <p:nvPr>
            <p:ph type="body" idx="1"/>
          </p:nvPr>
        </p:nvSpPr>
        <p:spPr/>
        <p:txBody>
          <a:bodyPr>
            <a:normAutofit/>
          </a:bodyPr>
          <a:lstStyle/>
          <a:p>
            <a:pPr algn="ctr"/>
            <a:r>
              <a:rPr lang="en-US" sz="6000" dirty="0"/>
              <a:t>STATIC</a:t>
            </a:r>
          </a:p>
        </p:txBody>
      </p:sp>
      <p:sp>
        <p:nvSpPr>
          <p:cNvPr id="4" name="Content Placeholder 3">
            <a:extLst>
              <a:ext uri="{FF2B5EF4-FFF2-40B4-BE49-F238E27FC236}">
                <a16:creationId xmlns:a16="http://schemas.microsoft.com/office/drawing/2014/main" id="{13A45FFD-88D8-41BD-B13A-16D6EE880751}"/>
              </a:ext>
            </a:extLst>
          </p:cNvPr>
          <p:cNvSpPr>
            <a:spLocks noGrp="1"/>
          </p:cNvSpPr>
          <p:nvPr>
            <p:ph sz="half" idx="2"/>
          </p:nvPr>
        </p:nvSpPr>
        <p:spPr>
          <a:solidFill>
            <a:schemeClr val="accent5">
              <a:lumMod val="40000"/>
              <a:lumOff val="60000"/>
            </a:schemeClr>
          </a:solidFill>
        </p:spPr>
        <p:txBody>
          <a:bodyPr/>
          <a:lstStyle/>
          <a:p>
            <a:endParaRPr lang="en-US" dirty="0"/>
          </a:p>
        </p:txBody>
      </p:sp>
      <p:sp>
        <p:nvSpPr>
          <p:cNvPr id="5" name="Text Placeholder 4">
            <a:extLst>
              <a:ext uri="{FF2B5EF4-FFF2-40B4-BE49-F238E27FC236}">
                <a16:creationId xmlns:a16="http://schemas.microsoft.com/office/drawing/2014/main" id="{6D2563D2-FF3A-4172-8DB4-B20FD7511B98}"/>
              </a:ext>
            </a:extLst>
          </p:cNvPr>
          <p:cNvSpPr>
            <a:spLocks noGrp="1"/>
          </p:cNvSpPr>
          <p:nvPr>
            <p:ph type="body" sz="quarter" idx="3"/>
          </p:nvPr>
        </p:nvSpPr>
        <p:spPr/>
        <p:txBody>
          <a:bodyPr>
            <a:normAutofit/>
          </a:bodyPr>
          <a:lstStyle/>
          <a:p>
            <a:pPr algn="ctr"/>
            <a:r>
              <a:rPr lang="en-US" sz="6000" dirty="0"/>
              <a:t>DYNAMIC</a:t>
            </a:r>
          </a:p>
        </p:txBody>
      </p:sp>
      <p:sp>
        <p:nvSpPr>
          <p:cNvPr id="6" name="Content Placeholder 5">
            <a:extLst>
              <a:ext uri="{FF2B5EF4-FFF2-40B4-BE49-F238E27FC236}">
                <a16:creationId xmlns:a16="http://schemas.microsoft.com/office/drawing/2014/main" id="{0BDF1473-38C5-4BE9-87E3-E4913D1DE055}"/>
              </a:ext>
            </a:extLst>
          </p:cNvPr>
          <p:cNvSpPr>
            <a:spLocks noGrp="1"/>
          </p:cNvSpPr>
          <p:nvPr>
            <p:ph sz="quarter" idx="4"/>
          </p:nvPr>
        </p:nvSpPr>
        <p:spPr>
          <a:solidFill>
            <a:schemeClr val="accent5">
              <a:lumMod val="40000"/>
              <a:lumOff val="60000"/>
            </a:schemeClr>
          </a:solidFill>
        </p:spPr>
        <p:txBody>
          <a:bodyPr/>
          <a:lstStyle/>
          <a:p>
            <a:endParaRPr lang="en-US" dirty="0"/>
          </a:p>
        </p:txBody>
      </p:sp>
    </p:spTree>
    <p:custDataLst>
      <p:tags r:id="rId1"/>
    </p:custDataLst>
    <p:extLst>
      <p:ext uri="{BB962C8B-B14F-4D97-AF65-F5344CB8AC3E}">
        <p14:creationId xmlns:p14="http://schemas.microsoft.com/office/powerpoint/2010/main" val="163780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50880-46F9-571A-7F58-67381DF1A166}"/>
              </a:ext>
            </a:extLst>
          </p:cNvPr>
          <p:cNvSpPr/>
          <p:nvPr/>
        </p:nvSpPr>
        <p:spPr>
          <a:xfrm>
            <a:off x="-1" y="2740497"/>
            <a:ext cx="18288000" cy="7316179"/>
          </a:xfrm>
          <a:prstGeom prst="rect">
            <a:avLst/>
          </a:prstGeom>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A636D-DB18-45AA-A50F-5529FBD45021}"/>
              </a:ext>
            </a:extLst>
          </p:cNvPr>
          <p:cNvSpPr>
            <a:spLocks noGrp="1"/>
          </p:cNvSpPr>
          <p:nvPr>
            <p:ph type="title"/>
          </p:nvPr>
        </p:nvSpPr>
        <p:spPr>
          <a:xfrm>
            <a:off x="1278866" y="8537"/>
            <a:ext cx="15773400" cy="1988345"/>
          </a:xfrm>
        </p:spPr>
        <p:txBody>
          <a:bodyPr>
            <a:normAutofit fontScale="90000"/>
          </a:bodyPr>
          <a:lstStyle/>
          <a:p>
            <a:pPr algn="ctr"/>
            <a:r>
              <a:rPr lang="en-US" sz="9600" b="0" dirty="0">
                <a:solidFill>
                  <a:schemeClr val="tx1"/>
                </a:solidFill>
              </a:rPr>
              <a:t>Suicide Risk Factors &amp; Intervening</a:t>
            </a:r>
          </a:p>
        </p:txBody>
      </p:sp>
      <p:graphicFrame>
        <p:nvGraphicFramePr>
          <p:cNvPr id="4" name="Content Placeholder 3">
            <a:extLst>
              <a:ext uri="{FF2B5EF4-FFF2-40B4-BE49-F238E27FC236}">
                <a16:creationId xmlns:a16="http://schemas.microsoft.com/office/drawing/2014/main" id="{CE15A641-A2BC-40C6-913D-805484779672}"/>
              </a:ext>
            </a:extLst>
          </p:cNvPr>
          <p:cNvGraphicFramePr>
            <a:graphicFrameLocks noGrp="1"/>
          </p:cNvGraphicFramePr>
          <p:nvPr>
            <p:ph idx="1"/>
            <p:extLst>
              <p:ext uri="{D42A27DB-BD31-4B8C-83A1-F6EECF244321}">
                <p14:modId xmlns:p14="http://schemas.microsoft.com/office/powerpoint/2010/main" val="2227042440"/>
              </p:ext>
            </p:extLst>
          </p:nvPr>
        </p:nvGraphicFramePr>
        <p:xfrm>
          <a:off x="2114549" y="2849425"/>
          <a:ext cx="14058900" cy="652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lowchart: Process 4">
            <a:extLst>
              <a:ext uri="{FF2B5EF4-FFF2-40B4-BE49-F238E27FC236}">
                <a16:creationId xmlns:a16="http://schemas.microsoft.com/office/drawing/2014/main" id="{574BF498-899F-465E-A6D0-46FDAD5790BB}"/>
              </a:ext>
            </a:extLst>
          </p:cNvPr>
          <p:cNvSpPr/>
          <p:nvPr/>
        </p:nvSpPr>
        <p:spPr>
          <a:xfrm>
            <a:off x="1257300" y="3465979"/>
            <a:ext cx="1066800" cy="759759"/>
          </a:xfrm>
          <a:prstGeom prst="flowChartProcess">
            <a:avLst/>
          </a:prstGeom>
          <a:solidFill>
            <a:srgbClr val="B0E2F5"/>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Static</a:t>
            </a:r>
          </a:p>
        </p:txBody>
      </p:sp>
      <p:sp>
        <p:nvSpPr>
          <p:cNvPr id="6" name="Isosceles Triangle 5">
            <a:extLst>
              <a:ext uri="{FF2B5EF4-FFF2-40B4-BE49-F238E27FC236}">
                <a16:creationId xmlns:a16="http://schemas.microsoft.com/office/drawing/2014/main" id="{127AC23C-72BB-4ED9-A392-05C458446696}"/>
              </a:ext>
            </a:extLst>
          </p:cNvPr>
          <p:cNvSpPr/>
          <p:nvPr/>
        </p:nvSpPr>
        <p:spPr>
          <a:xfrm>
            <a:off x="15316200" y="3326655"/>
            <a:ext cx="1981200" cy="1219200"/>
          </a:xfrm>
          <a:prstGeom prst="triangle">
            <a:avLst/>
          </a:prstGeom>
          <a:solidFill>
            <a:srgbClr val="B0E2F5"/>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Dynamic</a:t>
            </a:r>
            <a:endParaRPr lang="en-US" sz="3200" dirty="0"/>
          </a:p>
        </p:txBody>
      </p:sp>
      <p:sp>
        <p:nvSpPr>
          <p:cNvPr id="7" name="Flowchart: Process 6">
            <a:extLst>
              <a:ext uri="{FF2B5EF4-FFF2-40B4-BE49-F238E27FC236}">
                <a16:creationId xmlns:a16="http://schemas.microsoft.com/office/drawing/2014/main" id="{037AE85A-43B9-4F2F-BBBE-B1A0DCFFE9DC}"/>
              </a:ext>
            </a:extLst>
          </p:cNvPr>
          <p:cNvSpPr/>
          <p:nvPr/>
        </p:nvSpPr>
        <p:spPr>
          <a:xfrm>
            <a:off x="1257300" y="5681383"/>
            <a:ext cx="1066800" cy="759759"/>
          </a:xfrm>
          <a:prstGeom prst="flowChartProcess">
            <a:avLst/>
          </a:prstGeom>
          <a:solidFill>
            <a:srgbClr val="B0E2F5"/>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Static</a:t>
            </a:r>
          </a:p>
        </p:txBody>
      </p:sp>
      <p:sp>
        <p:nvSpPr>
          <p:cNvPr id="8" name="Isosceles Triangle 7">
            <a:extLst>
              <a:ext uri="{FF2B5EF4-FFF2-40B4-BE49-F238E27FC236}">
                <a16:creationId xmlns:a16="http://schemas.microsoft.com/office/drawing/2014/main" id="{0E867F88-CBEC-41EE-ADAD-069B59C9CF05}"/>
              </a:ext>
            </a:extLst>
          </p:cNvPr>
          <p:cNvSpPr/>
          <p:nvPr/>
        </p:nvSpPr>
        <p:spPr>
          <a:xfrm>
            <a:off x="15316200" y="5503725"/>
            <a:ext cx="1981200" cy="1219200"/>
          </a:xfrm>
          <a:prstGeom prst="triangle">
            <a:avLst/>
          </a:prstGeom>
          <a:solidFill>
            <a:srgbClr val="B0E2F5"/>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Dynamic</a:t>
            </a:r>
            <a:endParaRPr lang="en-US" sz="3200" dirty="0"/>
          </a:p>
        </p:txBody>
      </p:sp>
      <p:sp>
        <p:nvSpPr>
          <p:cNvPr id="9" name="Flowchart: Process 8">
            <a:extLst>
              <a:ext uri="{FF2B5EF4-FFF2-40B4-BE49-F238E27FC236}">
                <a16:creationId xmlns:a16="http://schemas.microsoft.com/office/drawing/2014/main" id="{B0B32D36-835B-4A01-9723-E2EE94466C55}"/>
              </a:ext>
            </a:extLst>
          </p:cNvPr>
          <p:cNvSpPr/>
          <p:nvPr/>
        </p:nvSpPr>
        <p:spPr>
          <a:xfrm>
            <a:off x="1275790" y="7896787"/>
            <a:ext cx="1066800" cy="759759"/>
          </a:xfrm>
          <a:prstGeom prst="flowChartProcess">
            <a:avLst/>
          </a:prstGeom>
          <a:solidFill>
            <a:srgbClr val="B0E2F5"/>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Static</a:t>
            </a:r>
          </a:p>
        </p:txBody>
      </p:sp>
      <p:sp>
        <p:nvSpPr>
          <p:cNvPr id="10" name="Isosceles Triangle 9">
            <a:extLst>
              <a:ext uri="{FF2B5EF4-FFF2-40B4-BE49-F238E27FC236}">
                <a16:creationId xmlns:a16="http://schemas.microsoft.com/office/drawing/2014/main" id="{DD59457B-A3DD-4A92-940C-9E243F0456BC}"/>
              </a:ext>
            </a:extLst>
          </p:cNvPr>
          <p:cNvSpPr/>
          <p:nvPr/>
        </p:nvSpPr>
        <p:spPr>
          <a:xfrm>
            <a:off x="15316200" y="7702131"/>
            <a:ext cx="1981200" cy="1219200"/>
          </a:xfrm>
          <a:prstGeom prst="triangle">
            <a:avLst/>
          </a:prstGeom>
          <a:solidFill>
            <a:srgbClr val="B0E2F5"/>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Dynamic</a:t>
            </a:r>
            <a:endParaRPr lang="en-US" sz="3200" dirty="0"/>
          </a:p>
        </p:txBody>
      </p:sp>
      <p:sp>
        <p:nvSpPr>
          <p:cNvPr id="24" name="TextBox 23">
            <a:extLst>
              <a:ext uri="{FF2B5EF4-FFF2-40B4-BE49-F238E27FC236}">
                <a16:creationId xmlns:a16="http://schemas.microsoft.com/office/drawing/2014/main" id="{C776DA91-CDA9-3A27-F39B-7B4382B46B7C}"/>
              </a:ext>
            </a:extLst>
          </p:cNvPr>
          <p:cNvSpPr txBox="1"/>
          <p:nvPr/>
        </p:nvSpPr>
        <p:spPr>
          <a:xfrm>
            <a:off x="3846643" y="2261804"/>
            <a:ext cx="51853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Static Risk Factors </a:t>
            </a:r>
          </a:p>
        </p:txBody>
      </p:sp>
      <p:sp>
        <p:nvSpPr>
          <p:cNvPr id="25" name="TextBox 24">
            <a:extLst>
              <a:ext uri="{FF2B5EF4-FFF2-40B4-BE49-F238E27FC236}">
                <a16:creationId xmlns:a16="http://schemas.microsoft.com/office/drawing/2014/main" id="{4BDB205E-3AAF-1DE0-FD10-FD54A0F8C55E}"/>
              </a:ext>
            </a:extLst>
          </p:cNvPr>
          <p:cNvSpPr txBox="1"/>
          <p:nvPr/>
        </p:nvSpPr>
        <p:spPr>
          <a:xfrm>
            <a:off x="9906699" y="2261804"/>
            <a:ext cx="51853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Dynamic  Risk Factors </a:t>
            </a:r>
          </a:p>
        </p:txBody>
      </p:sp>
    </p:spTree>
    <p:custDataLst>
      <p:tags r:id="rId1"/>
    </p:custDataLst>
    <p:extLst>
      <p:ext uri="{BB962C8B-B14F-4D97-AF65-F5344CB8AC3E}">
        <p14:creationId xmlns:p14="http://schemas.microsoft.com/office/powerpoint/2010/main" val="30911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HeJPWveB"/>
  <p:tag name="ARTICULATE_DESIGN_ID_CWM" val="MkyWsijX"/>
  <p:tag name="ARTICULATE_SLIDE_THUMBNAIL_REFRESH" val="1"/>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cs">
      <a:dk1>
        <a:srgbClr val="2D4161"/>
      </a:dk1>
      <a:lt1>
        <a:sysClr val="window" lastClr="FFFFFF"/>
      </a:lt1>
      <a:dk2>
        <a:srgbClr val="1B2D49"/>
      </a:dk2>
      <a:lt2>
        <a:srgbClr val="EEECE1"/>
      </a:lt2>
      <a:accent1>
        <a:srgbClr val="BEA084"/>
      </a:accent1>
      <a:accent2>
        <a:srgbClr val="2D4161"/>
      </a:accent2>
      <a:accent3>
        <a:srgbClr val="EEECE1"/>
      </a:accent3>
      <a:accent4>
        <a:srgbClr val="0F243E"/>
      </a:accent4>
      <a:accent5>
        <a:srgbClr val="818998"/>
      </a:accent5>
      <a:accent6>
        <a:srgbClr val="F79646"/>
      </a:accent6>
      <a:hlink>
        <a:srgbClr val="BEA084"/>
      </a:hlink>
      <a:folHlink>
        <a:srgbClr val="1B2D4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3320</Words>
  <Application>Microsoft Macintosh PowerPoint</Application>
  <PresentationFormat>Custom</PresentationFormat>
  <Paragraphs>331</Paragraphs>
  <Slides>23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Arial</vt:lpstr>
      <vt:lpstr>Open Sans Bold</vt:lpstr>
      <vt:lpstr>Courier New</vt:lpstr>
      <vt:lpstr>Open Sans</vt:lpstr>
      <vt:lpstr>Symbol</vt:lpstr>
      <vt:lpstr>Times New Roman</vt:lpstr>
      <vt:lpstr>Office Theme</vt:lpstr>
      <vt:lpstr>Suicide Prevention</vt:lpstr>
      <vt:lpstr>Learning Objectives</vt:lpstr>
      <vt:lpstr>Suicide </vt:lpstr>
      <vt:lpstr>PowerPoint Presentation</vt:lpstr>
      <vt:lpstr>Approaching Your Work</vt:lpstr>
      <vt:lpstr>PowerPoint Presentation</vt:lpstr>
      <vt:lpstr>Question – Persuade – Refer </vt:lpstr>
      <vt:lpstr>Suicide Risk Factors</vt:lpstr>
      <vt:lpstr>Suicide Risk Factors &amp; Intervening</vt:lpstr>
      <vt:lpstr>WARNING SIGNS (ASAD)</vt:lpstr>
      <vt:lpstr>WARNING SIGNS (ASAD)</vt:lpstr>
      <vt:lpstr>Screening: C-SSRS  (Columbia-Suicide Severity Rating Scale)</vt:lpstr>
      <vt:lpstr>Rationale for Safety Planning</vt:lpstr>
      <vt:lpstr>When Do We Introduce  Safety Planning and How Often do We Review it?</vt:lpstr>
      <vt:lpstr>Involvement of IIT Members in Safety Planning </vt:lpstr>
      <vt:lpstr>PowerPoint Presentation</vt:lpstr>
      <vt:lpstr>PowerPoint Presentation</vt:lpstr>
      <vt:lpstr>Caring Contacts</vt:lpstr>
      <vt:lpstr>Examples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dc:title>
  <dc:creator>Cordeiro, Christine (DMH)</dc:creator>
  <cp:lastModifiedBy>Mary Ann Preskul-Ricca</cp:lastModifiedBy>
  <cp:revision>141</cp:revision>
  <dcterms:created xsi:type="dcterms:W3CDTF">2022-06-06T14:37:32Z</dcterms:created>
  <dcterms:modified xsi:type="dcterms:W3CDTF">2023-02-13T16:30:29Z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B8D7456C-5EFA-4A05-9B75-0F15FA195274</vt:lpwstr>
  </property>
  <property fmtid="{D5CDD505-2E9C-101B-9397-08002B2CF9AE}" pid="3" name="ArticulatePath">
    <vt:lpwstr>Suicide Prevention 8.3.22 gv</vt:lpwstr>
  </property>
</Properties>
</file>