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p:sldMasterIdLst>
    <p:sldMasterId id="2147483648" r:id="rId4"/>
  </p:sldMasterIdLst>
  <p:notesMasterIdLst>
    <p:notesMasterId r:id="rId18"/>
  </p:notesMasterIdLst>
  <p:sldIdLst>
    <p:sldId id="256" r:id="rId5"/>
    <p:sldId id="1231" r:id="rId6"/>
    <p:sldId id="1232" r:id="rId7"/>
    <p:sldId id="1233" r:id="rId8"/>
    <p:sldId id="1234" r:id="rId9"/>
    <p:sldId id="1235" r:id="rId10"/>
    <p:sldId id="1236" r:id="rId11"/>
    <p:sldId id="1237" r:id="rId12"/>
    <p:sldId id="1238" r:id="rId13"/>
    <p:sldId id="271" r:id="rId14"/>
    <p:sldId id="1239" r:id="rId15"/>
    <p:sldId id="294" r:id="rId16"/>
    <p:sldId id="287" r:id="rId1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6C76"/>
    <a:srgbClr val="62BDAF"/>
    <a:srgbClr val="E0E3B4"/>
    <a:srgbClr val="FFFFF4"/>
    <a:srgbClr val="DCE6F2"/>
    <a:srgbClr val="49A94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3BBF2C-AA67-3912-DAC9-0F2DE6BCF57D}" v="51" dt="2026-09-16T11:08:30.362"/>
    <p1510:client id="{6C70DBB6-2142-4B80-8E8F-5599D36D2AC3}" v="6" dt="2026-09-16T18:35:01.74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93" autoAdjust="0"/>
    <p:restoredTop sz="86358" autoAdjust="0"/>
  </p:normalViewPr>
  <p:slideViewPr>
    <p:cSldViewPr snapToGrid="0">
      <p:cViewPr varScale="1">
        <p:scale>
          <a:sx n="61" d="100"/>
          <a:sy n="61" d="100"/>
        </p:scale>
        <p:origin x="48" y="442"/>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1E8AF4C-B5C3-49C9-99ED-9A29550DE00F}" type="datetimeFigureOut">
              <a:rPr lang="en-US" smtClean="0"/>
              <a:t>9/18/2026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A0C2C59-2378-4B0C-9397-BF9D0BCEF8DF}" type="slidenum">
              <a:rPr lang="en-US" smtClean="0"/>
              <a:t>‹#›</a:t>
            </a:fld>
            <a:endParaRPr lang="en-US"/>
          </a:p>
        </p:txBody>
      </p:sp>
    </p:spTree>
    <p:extLst>
      <p:ext uri="{BB962C8B-B14F-4D97-AF65-F5344CB8AC3E}">
        <p14:creationId xmlns:p14="http://schemas.microsoft.com/office/powerpoint/2010/main" val="15333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1</a:t>
            </a:fld>
            <a:endParaRPr lang="en-US"/>
          </a:p>
        </p:txBody>
      </p:sp>
    </p:spTree>
    <p:extLst>
      <p:ext uri="{BB962C8B-B14F-4D97-AF65-F5344CB8AC3E}">
        <p14:creationId xmlns:p14="http://schemas.microsoft.com/office/powerpoint/2010/main" val="490410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3</a:t>
            </a:fld>
            <a:endParaRPr lang="en-US"/>
          </a:p>
        </p:txBody>
      </p:sp>
    </p:spTree>
    <p:extLst>
      <p:ext uri="{BB962C8B-B14F-4D97-AF65-F5344CB8AC3E}">
        <p14:creationId xmlns:p14="http://schemas.microsoft.com/office/powerpoint/2010/main" val="70430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4</a:t>
            </a:fld>
            <a:endParaRPr lang="en-US"/>
          </a:p>
        </p:txBody>
      </p:sp>
    </p:spTree>
    <p:extLst>
      <p:ext uri="{BB962C8B-B14F-4D97-AF65-F5344CB8AC3E}">
        <p14:creationId xmlns:p14="http://schemas.microsoft.com/office/powerpoint/2010/main" val="4124397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5</a:t>
            </a:fld>
            <a:endParaRPr lang="en-US"/>
          </a:p>
        </p:txBody>
      </p:sp>
    </p:spTree>
    <p:extLst>
      <p:ext uri="{BB962C8B-B14F-4D97-AF65-F5344CB8AC3E}">
        <p14:creationId xmlns:p14="http://schemas.microsoft.com/office/powerpoint/2010/main" val="1946076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6</a:t>
            </a:fld>
            <a:endParaRPr lang="en-US"/>
          </a:p>
        </p:txBody>
      </p:sp>
    </p:spTree>
    <p:extLst>
      <p:ext uri="{BB962C8B-B14F-4D97-AF65-F5344CB8AC3E}">
        <p14:creationId xmlns:p14="http://schemas.microsoft.com/office/powerpoint/2010/main" val="761396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7</a:t>
            </a:fld>
            <a:endParaRPr lang="en-US"/>
          </a:p>
        </p:txBody>
      </p:sp>
    </p:spTree>
    <p:extLst>
      <p:ext uri="{BB962C8B-B14F-4D97-AF65-F5344CB8AC3E}">
        <p14:creationId xmlns:p14="http://schemas.microsoft.com/office/powerpoint/2010/main" val="2112329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8</a:t>
            </a:fld>
            <a:endParaRPr lang="en-US"/>
          </a:p>
        </p:txBody>
      </p:sp>
    </p:spTree>
    <p:extLst>
      <p:ext uri="{BB962C8B-B14F-4D97-AF65-F5344CB8AC3E}">
        <p14:creationId xmlns:p14="http://schemas.microsoft.com/office/powerpoint/2010/main" val="754764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E8B37-45AB-BFC0-2957-19D5FC649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BE341-1D7D-E377-5FD3-E860C9B85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DFCC9-1393-DBD3-7B26-2194C67024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86933632-2786-8792-6FB8-9C07C2E7D8C1}"/>
              </a:ext>
            </a:extLst>
          </p:cNvPr>
          <p:cNvSpPr>
            <a:spLocks noGrp="1"/>
          </p:cNvSpPr>
          <p:nvPr>
            <p:ph type="sldNum" sz="quarter" idx="5"/>
          </p:nvPr>
        </p:nvSpPr>
        <p:spPr/>
        <p:txBody>
          <a:bodyPr/>
          <a:lstStyle/>
          <a:p>
            <a:fld id="{4A0C2C59-2378-4B0C-9397-BF9D0BCEF8DF}" type="slidenum">
              <a:rPr lang="en-US" smtClean="0"/>
              <a:t>9</a:t>
            </a:fld>
            <a:endParaRPr lang="en-US"/>
          </a:p>
        </p:txBody>
      </p:sp>
    </p:spTree>
    <p:extLst>
      <p:ext uri="{BB962C8B-B14F-4D97-AF65-F5344CB8AC3E}">
        <p14:creationId xmlns:p14="http://schemas.microsoft.com/office/powerpoint/2010/main" val="534829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0C2C59-2378-4B0C-9397-BF9D0BCEF8DF}" type="slidenum">
              <a:rPr lang="en-US" smtClean="0"/>
              <a:t>12</a:t>
            </a:fld>
            <a:endParaRPr lang="en-US"/>
          </a:p>
        </p:txBody>
      </p:sp>
    </p:spTree>
    <p:extLst>
      <p:ext uri="{BB962C8B-B14F-4D97-AF65-F5344CB8AC3E}">
        <p14:creationId xmlns:p14="http://schemas.microsoft.com/office/powerpoint/2010/main" val="3399712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0C2C59-2378-4B0C-9397-BF9D0BCEF8DF}" type="slidenum">
              <a:rPr lang="en-US" smtClean="0"/>
              <a:t>13</a:t>
            </a:fld>
            <a:endParaRPr lang="en-US"/>
          </a:p>
        </p:txBody>
      </p:sp>
    </p:spTree>
    <p:extLst>
      <p:ext uri="{BB962C8B-B14F-4D97-AF65-F5344CB8AC3E}">
        <p14:creationId xmlns:p14="http://schemas.microsoft.com/office/powerpoint/2010/main" val="1377942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Pr>
        <a:solidFill>
          <a:schemeClr val="bg1"/>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56701B9-59D9-241D-F7F5-1E8A558B1112}"/>
              </a:ext>
              <a:ext uri="{C183D7F6-B498-43B3-948B-1728B52AA6E4}">
                <adec:decorative xmlns:adec="http://schemas.microsoft.com/office/drawing/2017/decorative" val="1"/>
              </a:ext>
            </a:extLst>
          </p:cNvPr>
          <p:cNvSpPr/>
          <p:nvPr userDrawn="1"/>
        </p:nvSpPr>
        <p:spPr>
          <a:xfrm>
            <a:off x="229870" y="228600"/>
            <a:ext cx="11732260" cy="6400800"/>
          </a:xfrm>
          <a:custGeom>
            <a:avLst/>
            <a:gdLst/>
            <a:ahLst/>
            <a:cxnLst/>
            <a:rect l="l" t="t" r="r" b="b"/>
            <a:pathLst>
              <a:path w="11732260" h="6400800">
                <a:moveTo>
                  <a:pt x="11731752" y="0"/>
                </a:moveTo>
                <a:lnTo>
                  <a:pt x="0" y="0"/>
                </a:lnTo>
                <a:lnTo>
                  <a:pt x="0" y="6400800"/>
                </a:lnTo>
                <a:lnTo>
                  <a:pt x="11731752" y="6400800"/>
                </a:lnTo>
                <a:lnTo>
                  <a:pt x="11731752" y="0"/>
                </a:lnTo>
                <a:close/>
              </a:path>
            </a:pathLst>
          </a:custGeom>
          <a:solidFill>
            <a:srgbClr val="005295"/>
          </a:solidFill>
        </p:spPr>
        <p:txBody>
          <a:bodyPr wrap="square" lIns="0" tIns="0" rIns="0" bIns="0" rtlCol="0"/>
          <a:lstStyle/>
          <a:p>
            <a:endParaRPr/>
          </a:p>
        </p:txBody>
      </p:sp>
      <p:sp>
        <p:nvSpPr>
          <p:cNvPr id="4" name="object 3">
            <a:extLst>
              <a:ext uri="{FF2B5EF4-FFF2-40B4-BE49-F238E27FC236}">
                <a16:creationId xmlns:a16="http://schemas.microsoft.com/office/drawing/2014/main" id="{DAF467DB-6942-0500-3F1B-E23DDEE2AC15}"/>
              </a:ext>
            </a:extLst>
          </p:cNvPr>
          <p:cNvSpPr txBox="1">
            <a:spLocks noGrp="1"/>
          </p:cNvSpPr>
          <p:nvPr>
            <p:ph type="title"/>
          </p:nvPr>
        </p:nvSpPr>
        <p:spPr>
          <a:xfrm>
            <a:off x="4809707" y="2949900"/>
            <a:ext cx="2810293" cy="536044"/>
          </a:xfrm>
          <a:prstGeom prst="rect">
            <a:avLst/>
          </a:prstGeom>
        </p:spPr>
        <p:txBody>
          <a:bodyPr vert="horz" wrap="square" lIns="0" tIns="12700" rIns="0" bIns="0" rtlCol="0">
            <a:spAutoFit/>
          </a:bodyPr>
          <a:lstStyle/>
          <a:p>
            <a:pPr marL="12700">
              <a:lnSpc>
                <a:spcPct val="100000"/>
              </a:lnSpc>
              <a:spcBef>
                <a:spcPts val="100"/>
              </a:spcBef>
            </a:pPr>
            <a:r>
              <a:rPr sz="3400" b="0" i="0">
                <a:solidFill>
                  <a:srgbClr val="FFFFFF"/>
                </a:solidFill>
                <a:latin typeface="Poppins" panose="00000500000000000000" pitchFamily="2" charset="0"/>
                <a:cs typeface="Poppins" panose="00000500000000000000" pitchFamily="2" charset="0"/>
              </a:rPr>
              <a:t>Divider </a:t>
            </a:r>
            <a:r>
              <a:rPr sz="3400" b="0" i="0" spc="-20">
                <a:solidFill>
                  <a:srgbClr val="FFFFFF"/>
                </a:solidFill>
                <a:latin typeface="Poppins" panose="00000500000000000000" pitchFamily="2" charset="0"/>
                <a:cs typeface="Poppins" panose="00000500000000000000" pitchFamily="2" charset="0"/>
              </a:rPr>
              <a:t>Page</a:t>
            </a:r>
            <a:endParaRPr sz="3400">
              <a:latin typeface="Poppins" panose="00000500000000000000" pitchFamily="2" charset="0"/>
              <a:cs typeface="Poppins" panose="00000500000000000000"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901700" y="474979"/>
            <a:ext cx="10147300" cy="744221"/>
          </a:xfrm>
        </p:spPr>
        <p:txBody>
          <a:bodyPr lIns="0" tIns="0" rIns="0" bIns="0"/>
          <a:lstStyle>
            <a:lvl1pPr>
              <a:defRPr sz="3000" b="1" i="1">
                <a:solidFill>
                  <a:srgbClr val="005295"/>
                </a:solidFill>
                <a:latin typeface="ITCErasStd-Demi"/>
                <a:cs typeface="ITCErasStd-Demi"/>
              </a:defRPr>
            </a:lvl1pPr>
          </a:lstStyle>
          <a:p>
            <a:pPr marL="12700">
              <a:lnSpc>
                <a:spcPts val="3479"/>
              </a:lnSpc>
              <a:spcBef>
                <a:spcPts val="100"/>
              </a:spcBef>
            </a:pPr>
            <a:r>
              <a:rPr lang="en-US" sz="3200" i="0" spc="-10">
                <a:latin typeface="Poppins" pitchFamily="2" charset="77"/>
                <a:cs typeface="Poppins" pitchFamily="2" charset="77"/>
              </a:rPr>
              <a:t>Title</a:t>
            </a:r>
            <a:r>
              <a:rPr lang="en-US" sz="3200" i="0" spc="-180">
                <a:latin typeface="Poppins" pitchFamily="2" charset="77"/>
                <a:cs typeface="Poppins" pitchFamily="2" charset="77"/>
              </a:rPr>
              <a:t> </a:t>
            </a:r>
            <a:r>
              <a:rPr lang="en-US" sz="3200" i="0">
                <a:latin typeface="Poppins" pitchFamily="2" charset="77"/>
                <a:cs typeface="Poppins" pitchFamily="2" charset="77"/>
              </a:rPr>
              <a:t>Goes</a:t>
            </a:r>
            <a:r>
              <a:rPr lang="en-US" sz="3200" i="0" spc="-175">
                <a:latin typeface="Poppins" pitchFamily="2" charset="77"/>
                <a:cs typeface="Poppins" pitchFamily="2" charset="77"/>
              </a:rPr>
              <a:t> </a:t>
            </a:r>
            <a:r>
              <a:rPr lang="en-US" sz="3200" i="0" spc="-40">
                <a:latin typeface="Poppins" pitchFamily="2" charset="77"/>
                <a:cs typeface="Poppins" pitchFamily="2" charset="77"/>
              </a:rPr>
              <a:t>Here</a:t>
            </a:r>
            <a:br>
              <a:rPr lang="en-US" sz="3200" i="0" spc="-40">
                <a:latin typeface="Poppins" pitchFamily="2" charset="77"/>
                <a:cs typeface="Poppins" pitchFamily="2" charset="77"/>
              </a:rPr>
            </a:br>
            <a:r>
              <a:rPr lang="en-US" sz="2000" b="0" i="0" spc="-10">
                <a:latin typeface="Poppins" pitchFamily="2" charset="77"/>
                <a:cs typeface="Poppins" pitchFamily="2" charset="77"/>
              </a:rPr>
              <a:t>Subtitle</a:t>
            </a:r>
            <a:endParaRPr/>
          </a:p>
        </p:txBody>
      </p:sp>
      <p:sp>
        <p:nvSpPr>
          <p:cNvPr id="5" name="Holder 5">
            <a:extLst>
              <a:ext uri="{FF2B5EF4-FFF2-40B4-BE49-F238E27FC236}">
                <a16:creationId xmlns:a16="http://schemas.microsoft.com/office/drawing/2014/main" id="{DECF9B3F-75C0-8F6B-AEA8-DD20C3134515}"/>
              </a:ext>
            </a:extLst>
          </p:cNvPr>
          <p:cNvSpPr>
            <a:spLocks noGrp="1"/>
          </p:cNvSpPr>
          <p:nvPr>
            <p:ph type="sldNum" sz="quarter" idx="7"/>
          </p:nvPr>
        </p:nvSpPr>
        <p:spPr>
          <a:xfrm>
            <a:off x="8740140" y="903141"/>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6" name="Holder 3">
            <a:extLst>
              <a:ext uri="{FF2B5EF4-FFF2-40B4-BE49-F238E27FC236}">
                <a16:creationId xmlns:a16="http://schemas.microsoft.com/office/drawing/2014/main" id="{6962396F-9465-BEA5-7DBF-E925965D7879}"/>
              </a:ext>
            </a:extLst>
          </p:cNvPr>
          <p:cNvSpPr>
            <a:spLocks noGrp="1"/>
          </p:cNvSpPr>
          <p:nvPr>
            <p:ph idx="1" hasCustomPrompt="1"/>
          </p:nvPr>
        </p:nvSpPr>
        <p:spPr>
          <a:xfrm>
            <a:off x="901700" y="1959367"/>
            <a:ext cx="10199370" cy="2069797"/>
          </a:xfrm>
          <a:prstGeom prst="rect">
            <a:avLst/>
          </a:prstGeom>
        </p:spPr>
        <p:txBody>
          <a:bodyPr wrap="square" lIns="0" tIns="0" rIns="0" bIns="0">
            <a:spAutoFit/>
          </a:bodyPr>
          <a:lstStyle>
            <a:lvl1pPr>
              <a:defRPr sz="1600" b="1" i="0">
                <a:solidFill>
                  <a:srgbClr val="231F20"/>
                </a:solidFill>
                <a:latin typeface="HelveticaNeueLT Std"/>
                <a:cs typeface="HelveticaNeueLT Std"/>
              </a:defRPr>
            </a:lvl1pPr>
            <a:lvl2pPr>
              <a:defRPr sz="1600"/>
            </a:lvl2pPr>
          </a:lstStyle>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For accessibility and usability, use Poppins font with the smallest size being 14pt font on all slides.</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Remember to run the accessibility checker! It’s built into all Microsoft products. To run, go to the ribbon and select Review &gt; Check Accessibility. OR go to File &gt; Info &gt; Inspect Presentation drop down &gt; Select Check Accessibility.  It will show the results in a pane on the right side. By selecting each item listed, it will jump you to the issue. There is information about the error and support for fixing it. </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Always start your presentation with a new template. Do not reuse a previous presentation.</a:t>
            </a:r>
          </a:p>
          <a:p>
            <a:pPr marL="685800" marR="5080" lvl="1"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Make sure each slide has a unique title. Use ‘Part 1’ and ‘Part 2’ if you have more than one slide for the same topic.</a:t>
            </a:r>
          </a:p>
        </p:txBody>
      </p:sp>
      <p:sp>
        <p:nvSpPr>
          <p:cNvPr id="4" name="bg object 18">
            <a:extLst>
              <a:ext uri="{FF2B5EF4-FFF2-40B4-BE49-F238E27FC236}">
                <a16:creationId xmlns:a16="http://schemas.microsoft.com/office/drawing/2014/main" id="{2DD23F18-BACB-51E5-D986-AF468DA0BBE6}"/>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19" name="bg object 16">
            <a:extLst>
              <a:ext uri="{FF2B5EF4-FFF2-40B4-BE49-F238E27FC236}">
                <a16:creationId xmlns:a16="http://schemas.microsoft.com/office/drawing/2014/main" id="{2AC8AB4D-6CCA-9C10-4439-1845DC24E5AD}"/>
              </a:ext>
              <a:ext uri="{C183D7F6-B498-43B3-948B-1728B52AA6E4}">
                <adec:decorative xmlns:adec="http://schemas.microsoft.com/office/drawing/2017/decorative" val="1"/>
              </a:ext>
            </a:extLst>
          </p:cNvPr>
          <p:cNvSpPr/>
          <p:nvPr userDrawn="1"/>
        </p:nvSpPr>
        <p:spPr>
          <a:xfrm>
            <a:off x="5029199" y="228600"/>
            <a:ext cx="6931659" cy="6400800"/>
          </a:xfrm>
          <a:custGeom>
            <a:avLst/>
            <a:gdLst/>
            <a:ahLst/>
            <a:cxnLst/>
            <a:rect l="l" t="t" r="r" b="b"/>
            <a:pathLst>
              <a:path w="6931659" h="6400800">
                <a:moveTo>
                  <a:pt x="6931152" y="0"/>
                </a:moveTo>
                <a:lnTo>
                  <a:pt x="0" y="0"/>
                </a:lnTo>
                <a:lnTo>
                  <a:pt x="0" y="6400800"/>
                </a:lnTo>
                <a:lnTo>
                  <a:pt x="6931152" y="6400800"/>
                </a:lnTo>
                <a:lnTo>
                  <a:pt x="6931152" y="0"/>
                </a:lnTo>
                <a:close/>
              </a:path>
            </a:pathLst>
          </a:custGeom>
          <a:solidFill>
            <a:srgbClr val="005295"/>
          </a:solidFill>
        </p:spPr>
        <p:txBody>
          <a:bodyPr wrap="square" lIns="0" tIns="0" rIns="0" bIns="0" rtlCol="0"/>
          <a:lstStyle/>
          <a:p>
            <a:endParaRPr/>
          </a:p>
        </p:txBody>
      </p:sp>
      <p:sp>
        <p:nvSpPr>
          <p:cNvPr id="20" name="bg object 17">
            <a:extLst>
              <a:ext uri="{FF2B5EF4-FFF2-40B4-BE49-F238E27FC236}">
                <a16:creationId xmlns:a16="http://schemas.microsoft.com/office/drawing/2014/main" id="{306F9929-309B-AE0A-0801-DEA2FA8780F7}"/>
              </a:ext>
              <a:ext uri="{C183D7F6-B498-43B3-948B-1728B52AA6E4}">
                <adec:decorative xmlns:adec="http://schemas.microsoft.com/office/drawing/2017/decorative" val="1"/>
              </a:ext>
            </a:extLst>
          </p:cNvPr>
          <p:cNvSpPr/>
          <p:nvPr userDrawn="1"/>
        </p:nvSpPr>
        <p:spPr>
          <a:xfrm>
            <a:off x="4594859" y="228600"/>
            <a:ext cx="219710" cy="6400800"/>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21" name="bg object 18">
            <a:extLst>
              <a:ext uri="{FF2B5EF4-FFF2-40B4-BE49-F238E27FC236}">
                <a16:creationId xmlns:a16="http://schemas.microsoft.com/office/drawing/2014/main" id="{013F3A6A-D126-C795-AE9C-EDBE980AC27D}"/>
              </a:ext>
              <a:ext uri="{C183D7F6-B498-43B3-948B-1728B52AA6E4}">
                <adec:decorative xmlns:adec="http://schemas.microsoft.com/office/drawing/2017/decorative" val="1"/>
              </a:ext>
            </a:extLst>
          </p:cNvPr>
          <p:cNvSpPr/>
          <p:nvPr userDrawn="1"/>
        </p:nvSpPr>
        <p:spPr>
          <a:xfrm>
            <a:off x="4813299" y="228600"/>
            <a:ext cx="219710" cy="6400800"/>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sp>
        <p:nvSpPr>
          <p:cNvPr id="22" name="object 2">
            <a:extLst>
              <a:ext uri="{FF2B5EF4-FFF2-40B4-BE49-F238E27FC236}">
                <a16:creationId xmlns:a16="http://schemas.microsoft.com/office/drawing/2014/main" id="{DCEC600F-3810-77DA-CB9B-79BE090A57F9}"/>
              </a:ext>
            </a:extLst>
          </p:cNvPr>
          <p:cNvSpPr txBox="1">
            <a:spLocks noGrp="1"/>
          </p:cNvSpPr>
          <p:nvPr>
            <p:ph type="title" idx="4294967295"/>
          </p:nvPr>
        </p:nvSpPr>
        <p:spPr>
          <a:xfrm>
            <a:off x="444500" y="2787736"/>
            <a:ext cx="2280920" cy="1213794"/>
          </a:xfrm>
          <a:prstGeom prst="rect">
            <a:avLst/>
          </a:prstGeom>
          <a:noFill/>
          <a:ln>
            <a:noFill/>
            <a:prstDash/>
          </a:ln>
          <a:effectLst/>
        </p:spPr>
        <p:txBody>
          <a:bodyPr rot="0" spcFirstLastPara="0" vertOverflow="overflow" horzOverflow="overflow" vert="horz" wrap="square" lIns="0" tIns="109220" rIns="0" bIns="0" numCol="1" spcCol="0" rtlCol="0" fromWordArt="0" anchor="t" anchorCtr="0" forceAA="0" compatLnSpc="1">
            <a:prstTxWarp prst="textNoShape">
              <a:avLst/>
            </a:prstTxWarp>
            <a:spAutoFit/>
          </a:bodyPr>
          <a:lstStyle/>
          <a:p>
            <a:pPr marL="12700" marR="5080" lvl="0" indent="0" defTabSz="914400" eaLnBrk="1" fontAlgn="auto" latinLnBrk="0" hangingPunct="1">
              <a:lnSpc>
                <a:spcPts val="4300"/>
              </a:lnSpc>
              <a:spcBef>
                <a:spcPts val="860"/>
              </a:spcBef>
              <a:spcAft>
                <a:spcPts val="0"/>
              </a:spcAft>
              <a:buClrTx/>
              <a:buSzTx/>
              <a:buFontTx/>
              <a:buNone/>
              <a:tabLst/>
              <a:defRPr/>
            </a:pPr>
            <a:r>
              <a:rPr kumimoji="0" lang="en-US" sz="3600" b="1" i="0" u="none" strike="noStrike" kern="0" cap="none" spc="-70" normalizeH="0" baseline="0" noProof="0">
                <a:ln>
                  <a:noFill/>
                </a:ln>
                <a:solidFill>
                  <a:srgbClr val="005295"/>
                </a:solidFill>
                <a:effectLst/>
                <a:uLnTx/>
                <a:uFillTx/>
                <a:latin typeface="Poppins" pitchFamily="2" charset="77"/>
                <a:cs typeface="Poppins" pitchFamily="2" charset="77"/>
              </a:rPr>
              <a:t>Table</a:t>
            </a:r>
            <a:r>
              <a:rPr kumimoji="0" lang="en-US" sz="3600" b="1" i="0" u="none" strike="noStrike" kern="0" cap="none" spc="-260" normalizeH="0" baseline="0" noProof="0">
                <a:ln>
                  <a:noFill/>
                </a:ln>
                <a:solidFill>
                  <a:srgbClr val="005295"/>
                </a:solidFill>
                <a:effectLst/>
                <a:uLnTx/>
                <a:uFillTx/>
                <a:latin typeface="Poppins" pitchFamily="2" charset="77"/>
                <a:cs typeface="Poppins" pitchFamily="2" charset="77"/>
              </a:rPr>
              <a:t> </a:t>
            </a:r>
            <a:r>
              <a:rPr kumimoji="0" lang="en-US" sz="3600" b="1" i="0" u="none" strike="noStrike" kern="0" cap="none" spc="-25" normalizeH="0" baseline="0" noProof="0">
                <a:ln>
                  <a:noFill/>
                </a:ln>
                <a:solidFill>
                  <a:srgbClr val="005295"/>
                </a:solidFill>
                <a:effectLst/>
                <a:uLnTx/>
                <a:uFillTx/>
                <a:latin typeface="Poppins" pitchFamily="2" charset="77"/>
                <a:cs typeface="Poppins" pitchFamily="2" charset="77"/>
              </a:rPr>
              <a:t>of </a:t>
            </a:r>
            <a:r>
              <a:rPr kumimoji="0" lang="en-US" sz="3600" b="1" i="0" u="none" strike="noStrike" kern="0" cap="none" spc="-55" normalizeH="0" baseline="0" noProof="0">
                <a:ln>
                  <a:noFill/>
                </a:ln>
                <a:solidFill>
                  <a:srgbClr val="005295"/>
                </a:solidFill>
                <a:effectLst/>
                <a:uLnTx/>
                <a:uFillTx/>
                <a:latin typeface="Poppins" pitchFamily="2" charset="77"/>
                <a:cs typeface="Poppins" pitchFamily="2" charset="77"/>
              </a:rPr>
              <a:t>Contents</a:t>
            </a:r>
            <a:endParaRPr kumimoji="0" lang="en-US" sz="3600" b="0" i="0" u="none" strike="noStrike" kern="0" cap="none" spc="0" normalizeH="0" baseline="0" noProof="0">
              <a:ln>
                <a:noFill/>
              </a:ln>
              <a:solidFill>
                <a:sysClr val="windowText" lastClr="000000"/>
              </a:solidFill>
              <a:effectLst/>
              <a:uLnTx/>
              <a:uFillTx/>
              <a:latin typeface="Poppins" pitchFamily="2" charset="77"/>
              <a:cs typeface="Poppins" pitchFamily="2" charset="77"/>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901700" y="474979"/>
            <a:ext cx="10199370" cy="707886"/>
          </a:xfrm>
        </p:spPr>
        <p:txBody>
          <a:bodyPr lIns="0" tIns="0" rIns="0" bIns="0"/>
          <a:lstStyle>
            <a:lvl1pPr>
              <a:defRPr sz="3000" b="1" i="1">
                <a:solidFill>
                  <a:srgbClr val="005295"/>
                </a:solidFill>
                <a:latin typeface="ITCErasStd-Demi"/>
                <a:cs typeface="ITCErasStd-Demi"/>
              </a:defRPr>
            </a:lvl1pPr>
          </a:lstStyle>
          <a:p>
            <a:r>
              <a:rPr lang="en-US" sz="2800" i="0" spc="-10">
                <a:latin typeface="Poppins" pitchFamily="2" charset="77"/>
                <a:cs typeface="Poppins" pitchFamily="2" charset="77"/>
              </a:rPr>
              <a:t>Title</a:t>
            </a:r>
            <a:r>
              <a:rPr lang="en-US" sz="2800" i="0" spc="-180">
                <a:latin typeface="Poppins" pitchFamily="2" charset="77"/>
                <a:cs typeface="Poppins" pitchFamily="2" charset="77"/>
              </a:rPr>
              <a:t> </a:t>
            </a:r>
            <a:r>
              <a:rPr lang="en-US" sz="2800" i="0">
                <a:latin typeface="Poppins" pitchFamily="2" charset="77"/>
                <a:cs typeface="Poppins" pitchFamily="2" charset="77"/>
              </a:rPr>
              <a:t>Goes</a:t>
            </a:r>
            <a:r>
              <a:rPr lang="en-US" sz="2800" i="0" spc="-175">
                <a:latin typeface="Poppins" pitchFamily="2" charset="77"/>
                <a:cs typeface="Poppins" pitchFamily="2" charset="77"/>
              </a:rPr>
              <a:t> </a:t>
            </a:r>
            <a:r>
              <a:rPr lang="en-US" sz="2800" i="0" spc="-40">
                <a:latin typeface="Poppins" pitchFamily="2" charset="77"/>
                <a:cs typeface="Poppins" pitchFamily="2" charset="77"/>
              </a:rPr>
              <a:t>Here</a:t>
            </a:r>
            <a:br>
              <a:rPr lang="en-US" sz="2800" i="0" spc="-40">
                <a:latin typeface="Poppins" pitchFamily="2" charset="77"/>
                <a:cs typeface="Poppins" pitchFamily="2" charset="77"/>
              </a:rPr>
            </a:br>
            <a:r>
              <a:rPr lang="en-US" sz="1800" b="0" i="0" spc="-10">
                <a:latin typeface="Poppins" pitchFamily="2" charset="77"/>
                <a:cs typeface="Poppins" pitchFamily="2" charset="77"/>
              </a:rPr>
              <a:t>Subtitle</a:t>
            </a:r>
            <a:endParaRPr/>
          </a:p>
        </p:txBody>
      </p:sp>
      <p:sp>
        <p:nvSpPr>
          <p:cNvPr id="5" name="Holder 5"/>
          <p:cNvSpPr>
            <a:spLocks noGrp="1"/>
          </p:cNvSpPr>
          <p:nvPr>
            <p:ph type="sldNum" sz="quarter" idx="7"/>
          </p:nvPr>
        </p:nvSpPr>
        <p:spPr>
          <a:xfrm>
            <a:off x="8740140" y="903141"/>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6" name="bg object 17">
            <a:extLst>
              <a:ext uri="{FF2B5EF4-FFF2-40B4-BE49-F238E27FC236}">
                <a16:creationId xmlns:a16="http://schemas.microsoft.com/office/drawing/2014/main" id="{E9FD20BA-76F9-B031-0B79-3F63B4ACFE75}"/>
              </a:ext>
              <a:ext uri="{C183D7F6-B498-43B3-948B-1728B52AA6E4}">
                <adec:decorative xmlns:adec="http://schemas.microsoft.com/office/drawing/2017/decorative" val="1"/>
              </a:ext>
            </a:extLst>
          </p:cNvPr>
          <p:cNvSpPr/>
          <p:nvPr userDrawn="1"/>
        </p:nvSpPr>
        <p:spPr>
          <a:xfrm rot="16200000">
            <a:off x="6206492" y="-3990649"/>
            <a:ext cx="45720" cy="10629902"/>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7" name="bg object 18">
            <a:extLst>
              <a:ext uri="{FF2B5EF4-FFF2-40B4-BE49-F238E27FC236}">
                <a16:creationId xmlns:a16="http://schemas.microsoft.com/office/drawing/2014/main" id="{59C7F3AD-CABD-3374-7597-CE359F051C10}"/>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pic>
        <p:nvPicPr>
          <p:cNvPr id="9" name="object 7" descr="MassDOT Logo">
            <a:extLst>
              <a:ext uri="{FF2B5EF4-FFF2-40B4-BE49-F238E27FC236}">
                <a16:creationId xmlns:a16="http://schemas.microsoft.com/office/drawing/2014/main" id="{E83F4B9E-CC08-E107-C5C1-CC2F1C2A9EBF}"/>
              </a:ext>
              <a:ext uri="{C183D7F6-B498-43B3-948B-1728B52AA6E4}">
                <adec:decorative xmlns:adec="http://schemas.microsoft.com/office/drawing/2017/decorative" val="0"/>
              </a:ext>
            </a:extLst>
          </p:cNvPr>
          <p:cNvPicPr/>
          <p:nvPr userDrawn="1"/>
        </p:nvPicPr>
        <p:blipFill>
          <a:blip r:embed="rId2" cstate="print"/>
          <a:stretch>
            <a:fillRect/>
          </a:stretch>
        </p:blipFill>
        <p:spPr>
          <a:xfrm>
            <a:off x="9345193" y="6083300"/>
            <a:ext cx="2199100" cy="44449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Holder 5">
            <a:extLst>
              <a:ext uri="{FF2B5EF4-FFF2-40B4-BE49-F238E27FC236}">
                <a16:creationId xmlns:a16="http://schemas.microsoft.com/office/drawing/2014/main" id="{6880C750-AB3C-9851-A6E3-E0E2F0194127}"/>
              </a:ext>
            </a:extLst>
          </p:cNvPr>
          <p:cNvSpPr txBox="1">
            <a:spLocks/>
          </p:cNvSpPr>
          <p:nvPr userDrawn="1"/>
        </p:nvSpPr>
        <p:spPr>
          <a:xfrm>
            <a:off x="8740140" y="903141"/>
            <a:ext cx="2804160" cy="342900"/>
          </a:xfrm>
          <a:prstGeom prst="rect">
            <a:avLst/>
          </a:prstGeom>
        </p:spPr>
        <p:txBody>
          <a:bodyPr lIns="0" tIns="0" rIns="0" bIns="0"/>
          <a:lstStyle>
            <a:defPPr>
              <a:defRPr kern="0"/>
            </a:defPPr>
            <a:lvl1pPr algn="r">
              <a:defRPr>
                <a:solidFill>
                  <a:schemeClr val="tx1">
                    <a:tint val="75000"/>
                  </a:schemeClr>
                </a:solidFill>
              </a:defRPr>
            </a:lvl1p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1700" y="474979"/>
            <a:ext cx="10199370" cy="856325"/>
          </a:xfrm>
          <a:prstGeom prst="rect">
            <a:avLst/>
          </a:prstGeom>
        </p:spPr>
        <p:txBody>
          <a:bodyPr wrap="square" lIns="0" tIns="0" rIns="0" bIns="0">
            <a:spAutoFit/>
          </a:bodyPr>
          <a:lstStyle>
            <a:lvl1pPr>
              <a:defRPr sz="3000" b="1" i="1">
                <a:solidFill>
                  <a:srgbClr val="005295"/>
                </a:solidFill>
                <a:latin typeface="ITCErasStd-Demi"/>
                <a:cs typeface="ITCErasStd-Demi"/>
              </a:defRPr>
            </a:lvl1pPr>
          </a:lstStyle>
          <a:p>
            <a:pPr marL="12700">
              <a:lnSpc>
                <a:spcPts val="3479"/>
              </a:lnSpc>
              <a:spcBef>
                <a:spcPts val="100"/>
              </a:spcBef>
            </a:pPr>
            <a:r>
              <a:rPr lang="en-US" sz="3200" i="0" spc="-10">
                <a:latin typeface="Poppins" pitchFamily="2" charset="77"/>
                <a:cs typeface="Poppins" pitchFamily="2" charset="77"/>
              </a:rPr>
              <a:t>Title</a:t>
            </a:r>
            <a:r>
              <a:rPr lang="en-US" sz="3200" i="0" spc="-180">
                <a:latin typeface="Poppins" pitchFamily="2" charset="77"/>
                <a:cs typeface="Poppins" pitchFamily="2" charset="77"/>
              </a:rPr>
              <a:t> </a:t>
            </a:r>
            <a:r>
              <a:rPr lang="en-US" sz="3200" i="0">
                <a:latin typeface="Poppins" pitchFamily="2" charset="77"/>
                <a:cs typeface="Poppins" pitchFamily="2" charset="77"/>
              </a:rPr>
              <a:t>Goes</a:t>
            </a:r>
            <a:r>
              <a:rPr lang="en-US" sz="3200" i="0" spc="-175">
                <a:latin typeface="Poppins" pitchFamily="2" charset="77"/>
                <a:cs typeface="Poppins" pitchFamily="2" charset="77"/>
              </a:rPr>
              <a:t> </a:t>
            </a:r>
            <a:r>
              <a:rPr lang="en-US" sz="3200" i="0" spc="-40">
                <a:latin typeface="Poppins" pitchFamily="2" charset="77"/>
                <a:cs typeface="Poppins" pitchFamily="2" charset="77"/>
              </a:rPr>
              <a:t>Here</a:t>
            </a:r>
            <a:br>
              <a:rPr lang="en-US" sz="3200" i="0" spc="-40">
                <a:latin typeface="Poppins" pitchFamily="2" charset="77"/>
                <a:cs typeface="Poppins" pitchFamily="2" charset="77"/>
              </a:rPr>
            </a:br>
            <a:r>
              <a:rPr lang="en-US" sz="2000" b="0" i="0" spc="-10">
                <a:latin typeface="Poppins" pitchFamily="2" charset="77"/>
                <a:cs typeface="Poppins" pitchFamily="2" charset="77"/>
              </a:rPr>
              <a:t>Subtitle</a:t>
            </a:r>
            <a:endParaRPr/>
          </a:p>
        </p:txBody>
      </p:sp>
      <p:sp>
        <p:nvSpPr>
          <p:cNvPr id="3" name="Holder 3"/>
          <p:cNvSpPr>
            <a:spLocks noGrp="1"/>
          </p:cNvSpPr>
          <p:nvPr>
            <p:ph type="body" idx="1"/>
          </p:nvPr>
        </p:nvSpPr>
        <p:spPr>
          <a:xfrm>
            <a:off x="901700" y="1959367"/>
            <a:ext cx="10199370" cy="2069797"/>
          </a:xfrm>
          <a:prstGeom prst="rect">
            <a:avLst/>
          </a:prstGeom>
        </p:spPr>
        <p:txBody>
          <a:bodyPr wrap="square" lIns="0" tIns="0" rIns="0" bIns="0">
            <a:spAutoFit/>
          </a:bodyPr>
          <a:lstStyle>
            <a:lvl1pPr>
              <a:defRPr sz="1800" b="1" i="0">
                <a:solidFill>
                  <a:srgbClr val="231F20"/>
                </a:solidFill>
                <a:latin typeface="HelveticaNeueLT Std"/>
                <a:cs typeface="HelveticaNeueLT Std"/>
              </a:defRPr>
            </a:lvl1pPr>
          </a:lstStyle>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For accessibility and usability, use Poppins font with the smallest size being 14pt font on all slides.</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Remember to run the accessibility checker! It’s built into all Microsoft products. To run, go to the ribbon and select Review &gt; Check Accessibility. OR go to File &gt; Info &gt; Inspect Presentation drop down &gt; Select Check Accessibility.  It will show the results in a pane on the right side. By selecting each item listed, it will jump you to the issue. There is information about the error and support for fixing it. </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Always start your presentation with a new template. Do not reuse a previous presentation.</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a:ln>
                  <a:noFill/>
                </a:ln>
                <a:solidFill>
                  <a:srgbClr val="231F20"/>
                </a:solidFill>
                <a:effectLst/>
                <a:uLnTx/>
                <a:uFillTx/>
                <a:latin typeface="Poppins" panose="00000500000000000000" pitchFamily="2" charset="0"/>
                <a:cs typeface="Poppins" panose="00000500000000000000" pitchFamily="2" charset="0"/>
              </a:rPr>
              <a:t>Make sure each slide has a unique title. Use ‘Part 1’ and ‘Part 2’ if you have more than one slide for the same topic.</a:t>
            </a:r>
          </a:p>
        </p:txBody>
      </p:sp>
      <p:sp>
        <p:nvSpPr>
          <p:cNvPr id="7" name="bg object 17">
            <a:extLst>
              <a:ext uri="{FF2B5EF4-FFF2-40B4-BE49-F238E27FC236}">
                <a16:creationId xmlns:a16="http://schemas.microsoft.com/office/drawing/2014/main" id="{5104C654-EB52-AD93-04AC-CB454DD5F31F}"/>
              </a:ext>
              <a:ext uri="{C183D7F6-B498-43B3-948B-1728B52AA6E4}">
                <adec:decorative xmlns:adec="http://schemas.microsoft.com/office/drawing/2017/decorative" val="1"/>
              </a:ext>
            </a:extLst>
          </p:cNvPr>
          <p:cNvSpPr/>
          <p:nvPr userDrawn="1"/>
        </p:nvSpPr>
        <p:spPr>
          <a:xfrm rot="16200000">
            <a:off x="6206492" y="-3990649"/>
            <a:ext cx="45720" cy="10629902"/>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8" name="bg object 18">
            <a:extLst>
              <a:ext uri="{FF2B5EF4-FFF2-40B4-BE49-F238E27FC236}">
                <a16:creationId xmlns:a16="http://schemas.microsoft.com/office/drawing/2014/main" id="{6154190B-DFD1-6D3D-E16D-4BA473BE13E3}"/>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pic>
        <p:nvPicPr>
          <p:cNvPr id="9" name="object 7" descr="MassDOT Logo">
            <a:extLst>
              <a:ext uri="{FF2B5EF4-FFF2-40B4-BE49-F238E27FC236}">
                <a16:creationId xmlns:a16="http://schemas.microsoft.com/office/drawing/2014/main" id="{443BEFB0-71BD-4149-0537-7447E565E401}"/>
              </a:ext>
              <a:ext uri="{C183D7F6-B498-43B3-948B-1728B52AA6E4}">
                <adec:decorative xmlns:adec="http://schemas.microsoft.com/office/drawing/2017/decorative" val="0"/>
              </a:ext>
            </a:extLst>
          </p:cNvPr>
          <p:cNvPicPr/>
          <p:nvPr userDrawn="1"/>
        </p:nvPicPr>
        <p:blipFill>
          <a:blip r:embed="rId7" cstate="print"/>
          <a:stretch>
            <a:fillRect/>
          </a:stretch>
        </p:blipFill>
        <p:spPr>
          <a:xfrm>
            <a:off x="9345193" y="6083300"/>
            <a:ext cx="2199100" cy="44449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12700" indent="0">
        <a:buNone/>
        <a:defRPr lang="en-US" sz="1600" b="0" baseline="0" dirty="0" smtClean="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hyperlink" Target="https://www.yahoo.com/news/us/articles/mbta-commuter-rail-boston-stadium-023705159.html" TargetMode="External"/><Relationship Id="rId3" Type="http://schemas.openxmlformats.org/officeDocument/2006/relationships/image" Target="../media/image14.png"/><Relationship Id="rId7" Type="http://schemas.openxmlformats.org/officeDocument/2006/relationships/hyperlink" Target="https://mass.streetsblog.org/2026/07/01/smooth-rides-no-hooliganism-a-review-of-the-mbtas-world-cup-servi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hyperlink" Target="https://www.bostonglobe.com/2026/07/19/metro/mbta-commuter-rail-world-cup-foxborough/" TargetMode="External"/><Relationship Id="rId4" Type="http://schemas.openxmlformats.org/officeDocument/2006/relationships/image" Target="../media/image15.png"/><Relationship Id="rId9" Type="http://schemas.openxmlformats.org/officeDocument/2006/relationships/hyperlink" Target="https://www.vox.com/future-perfect/495394/world-cup-public-transi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2362200" y="2472406"/>
            <a:ext cx="7464668" cy="1059264"/>
          </a:xfrm>
          <a:prstGeom prst="rect">
            <a:avLst/>
          </a:prstGeom>
        </p:spPr>
        <p:txBody>
          <a:bodyPr vert="horz" wrap="square" lIns="0" tIns="12700" rIns="0" bIns="0" rtlCol="0" anchor="t">
            <a:spAutoFit/>
          </a:bodyPr>
          <a:lstStyle/>
          <a:p>
            <a:pPr marL="12065" marR="5080" algn="ctr">
              <a:lnSpc>
                <a:spcPct val="100000"/>
              </a:lnSpc>
              <a:spcBef>
                <a:spcPts val="100"/>
              </a:spcBef>
              <a:tabLst>
                <a:tab pos="1009015" algn="l"/>
                <a:tab pos="1491615" algn="l"/>
                <a:tab pos="1621155" algn="l"/>
                <a:tab pos="2311400" algn="l"/>
                <a:tab pos="2915285" algn="l"/>
                <a:tab pos="3815079" algn="l"/>
                <a:tab pos="4108450" algn="l"/>
                <a:tab pos="5290820" algn="l"/>
              </a:tabLst>
            </a:pPr>
            <a:r>
              <a:rPr lang="en-US" sz="3400" i="0" spc="-10" noProof="0" dirty="0">
                <a:solidFill>
                  <a:srgbClr val="FFFFFF"/>
                </a:solidFill>
                <a:latin typeface="Poppins"/>
                <a:cs typeface="Poppins"/>
              </a:rPr>
              <a:t>Summer 2026</a:t>
            </a:r>
            <a:br>
              <a:rPr lang="en-US" sz="3400" i="0" spc="-10" noProof="0" dirty="0">
                <a:solidFill>
                  <a:srgbClr val="FFFFFF"/>
                </a:solidFill>
                <a:latin typeface="Poppins"/>
                <a:cs typeface="Poppins"/>
              </a:rPr>
            </a:br>
            <a:r>
              <a:rPr lang="en-US" sz="3400" i="0" spc="-10" noProof="0" dirty="0">
                <a:solidFill>
                  <a:srgbClr val="FFFFFF"/>
                </a:solidFill>
                <a:latin typeface="Poppins"/>
                <a:cs typeface="Poppins"/>
              </a:rPr>
              <a:t>Mega Events Analysis</a:t>
            </a:r>
            <a:endParaRPr lang="en-US" sz="3400" i="0" noProof="0" dirty="0">
              <a:latin typeface="Poppins" pitchFamily="2" charset="77"/>
              <a:cs typeface="Poppins" pitchFamily="2" charset="77"/>
            </a:endParaRPr>
          </a:p>
        </p:txBody>
      </p:sp>
      <p:sp>
        <p:nvSpPr>
          <p:cNvPr id="3" name="object 3"/>
          <p:cNvSpPr txBox="1"/>
          <p:nvPr/>
        </p:nvSpPr>
        <p:spPr>
          <a:xfrm>
            <a:off x="4509517" y="4240246"/>
            <a:ext cx="3170555" cy="382156"/>
          </a:xfrm>
          <a:prstGeom prst="rect">
            <a:avLst/>
          </a:prstGeom>
        </p:spPr>
        <p:txBody>
          <a:bodyPr vert="horz" wrap="square" lIns="0" tIns="12700" rIns="0" bIns="0" rtlCol="0">
            <a:spAutoFit/>
          </a:bodyPr>
          <a:lstStyle/>
          <a:p>
            <a:pPr marL="12700" algn="ctr">
              <a:lnSpc>
                <a:spcPct val="100000"/>
              </a:lnSpc>
              <a:spcBef>
                <a:spcPts val="100"/>
              </a:spcBef>
            </a:pPr>
            <a:r>
              <a:rPr lang="en-US" sz="2400" i="1">
                <a:solidFill>
                  <a:srgbClr val="FFFFFF"/>
                </a:solidFill>
                <a:latin typeface="Poppins" pitchFamily="2" charset="77"/>
                <a:cs typeface="Poppins" pitchFamily="2" charset="77"/>
              </a:rPr>
              <a:t>September 23, 2026</a:t>
            </a:r>
            <a:endParaRPr sz="2400">
              <a:latin typeface="Poppins" pitchFamily="2" charset="77"/>
              <a:cs typeface="Poppins" pitchFamily="2" charset="77"/>
            </a:endParaRPr>
          </a:p>
        </p:txBody>
      </p:sp>
      <p:sp>
        <p:nvSpPr>
          <p:cNvPr id="5" name="object 3">
            <a:extLst>
              <a:ext uri="{FF2B5EF4-FFF2-40B4-BE49-F238E27FC236}">
                <a16:creationId xmlns:a16="http://schemas.microsoft.com/office/drawing/2014/main" id="{777A3446-7804-2D5C-C846-C45E76FC6E4D}"/>
              </a:ext>
            </a:extLst>
          </p:cNvPr>
          <p:cNvSpPr txBox="1"/>
          <p:nvPr/>
        </p:nvSpPr>
        <p:spPr>
          <a:xfrm>
            <a:off x="407162" y="5174863"/>
            <a:ext cx="8534958" cy="579646"/>
          </a:xfrm>
          <a:prstGeom prst="rect">
            <a:avLst/>
          </a:prstGeom>
        </p:spPr>
        <p:txBody>
          <a:bodyPr vert="horz" wrap="square" lIns="0" tIns="12700" rIns="0" bIns="0" rtlCol="0">
            <a:spAutoFit/>
          </a:bodyPr>
          <a:lstStyle/>
          <a:p>
            <a:pPr marL="12700" algn="l">
              <a:lnSpc>
                <a:spcPct val="100000"/>
              </a:lnSpc>
              <a:spcBef>
                <a:spcPts val="100"/>
              </a:spcBef>
            </a:pPr>
            <a:r>
              <a:rPr lang="en-US" dirty="0">
                <a:solidFill>
                  <a:srgbClr val="FFFFFF"/>
                </a:solidFill>
                <a:latin typeface="Poppins" pitchFamily="2" charset="77"/>
                <a:cs typeface="Poppins" pitchFamily="2" charset="77"/>
              </a:rPr>
              <a:t>Jen Elise Prescott, PhD</a:t>
            </a:r>
          </a:p>
          <a:p>
            <a:pPr marL="12700" algn="l">
              <a:lnSpc>
                <a:spcPct val="100000"/>
              </a:lnSpc>
              <a:spcBef>
                <a:spcPts val="100"/>
              </a:spcBef>
            </a:pPr>
            <a:r>
              <a:rPr lang="en-US" dirty="0">
                <a:solidFill>
                  <a:srgbClr val="FFFFFF"/>
                </a:solidFill>
                <a:latin typeface="Poppins" pitchFamily="2" charset="77"/>
                <a:cs typeface="Poppins" pitchFamily="2" charset="77"/>
              </a:rPr>
              <a:t>Senior Director, Office of Performance Management and Innovation (OPMI)</a:t>
            </a:r>
            <a:endParaRPr dirty="0">
              <a:latin typeface="Poppins" pitchFamily="2" charset="77"/>
              <a:cs typeface="Poppins" pitchFamily="2" charset="77"/>
            </a:endParaRPr>
          </a:p>
        </p:txBody>
      </p:sp>
      <p:pic>
        <p:nvPicPr>
          <p:cNvPr id="4" name="object 4" descr="Massachusetts Department of Transportation Logo"/>
          <p:cNvPicPr/>
          <p:nvPr/>
        </p:nvPicPr>
        <p:blipFill>
          <a:blip r:embed="rId3" cstate="print"/>
          <a:stretch>
            <a:fillRect/>
          </a:stretch>
        </p:blipFill>
        <p:spPr>
          <a:xfrm>
            <a:off x="8810240" y="5170697"/>
            <a:ext cx="2869097" cy="120526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454025" y="1834394"/>
            <a:ext cx="2280920" cy="1213794"/>
          </a:xfrm>
          <a:prstGeom prst="rect">
            <a:avLst/>
          </a:prstGeom>
          <a:noFill/>
          <a:ln>
            <a:noFill/>
            <a:prstDash/>
          </a:ln>
          <a:effectLst/>
        </p:spPr>
        <p:txBody>
          <a:bodyPr rot="0" spcFirstLastPara="0" vertOverflow="overflow" horzOverflow="overflow" vert="horz" wrap="square" lIns="0" tIns="109220" rIns="0" bIns="0" numCol="1" spcCol="0" rtlCol="0" fromWordArt="0" anchor="t" anchorCtr="0" forceAA="0" compatLnSpc="1">
            <a:prstTxWarp prst="textNoShape">
              <a:avLst/>
            </a:prstTxWarp>
            <a:spAutoFit/>
          </a:bodyPr>
          <a:lstStyle/>
          <a:p>
            <a:pPr marL="12700" marR="5080" lvl="0" indent="0" defTabSz="914400" eaLnBrk="1" fontAlgn="auto" latinLnBrk="0" hangingPunct="1">
              <a:lnSpc>
                <a:spcPts val="4300"/>
              </a:lnSpc>
              <a:spcBef>
                <a:spcPts val="860"/>
              </a:spcBef>
              <a:spcAft>
                <a:spcPts val="0"/>
              </a:spcAft>
              <a:buClrTx/>
              <a:buSzTx/>
              <a:buFontTx/>
              <a:buNone/>
              <a:tabLst/>
              <a:defRPr/>
            </a:pPr>
            <a:r>
              <a:rPr kumimoji="0" lang="en-US" sz="3600" b="1" i="0" u="none" strike="noStrike" kern="0" cap="none" spc="-70" normalizeH="0" baseline="0" noProof="0" dirty="0">
                <a:ln>
                  <a:noFill/>
                </a:ln>
                <a:solidFill>
                  <a:srgbClr val="005295"/>
                </a:solidFill>
                <a:effectLst/>
                <a:uLnTx/>
                <a:uFillTx/>
                <a:latin typeface="Poppins" pitchFamily="2" charset="77"/>
                <a:cs typeface="Poppins" pitchFamily="2" charset="77"/>
              </a:rPr>
              <a:t>Table</a:t>
            </a:r>
            <a:r>
              <a:rPr kumimoji="0" lang="en-US" sz="3600" b="1" i="0" u="none" strike="noStrike" kern="0" cap="none" spc="-260" normalizeH="0" baseline="0" noProof="0" dirty="0">
                <a:ln>
                  <a:noFill/>
                </a:ln>
                <a:solidFill>
                  <a:srgbClr val="005295"/>
                </a:solidFill>
                <a:effectLst/>
                <a:uLnTx/>
                <a:uFillTx/>
                <a:latin typeface="Poppins" pitchFamily="2" charset="77"/>
                <a:cs typeface="Poppins" pitchFamily="2" charset="77"/>
              </a:rPr>
              <a:t> </a:t>
            </a:r>
            <a:r>
              <a:rPr kumimoji="0" lang="en-US" sz="3600" b="1" i="0" u="none" strike="noStrike" kern="0" cap="none" spc="-25" normalizeH="0" baseline="0" noProof="0" dirty="0">
                <a:ln>
                  <a:noFill/>
                </a:ln>
                <a:solidFill>
                  <a:srgbClr val="005295"/>
                </a:solidFill>
                <a:effectLst/>
                <a:uLnTx/>
                <a:uFillTx/>
                <a:latin typeface="Poppins" pitchFamily="2" charset="77"/>
                <a:cs typeface="Poppins" pitchFamily="2" charset="77"/>
              </a:rPr>
              <a:t>of </a:t>
            </a:r>
            <a:r>
              <a:rPr kumimoji="0" lang="en-US" sz="3600" b="1" i="0" u="none" strike="noStrike" kern="0" cap="none" spc="-55" normalizeH="0" baseline="0" noProof="0" dirty="0">
                <a:ln>
                  <a:noFill/>
                </a:ln>
                <a:solidFill>
                  <a:srgbClr val="005295"/>
                </a:solidFill>
                <a:effectLst/>
                <a:uLnTx/>
                <a:uFillTx/>
                <a:latin typeface="Poppins" pitchFamily="2" charset="77"/>
                <a:cs typeface="Poppins" pitchFamily="2" charset="77"/>
              </a:rPr>
              <a:t>Contents</a:t>
            </a:r>
            <a:endParaRPr kumimoji="0" lang="en-US" sz="3600" b="0" i="0" u="none" strike="noStrike" kern="0" cap="none" spc="0" normalizeH="0" baseline="0" noProof="0" dirty="0">
              <a:ln>
                <a:noFill/>
              </a:ln>
              <a:solidFill>
                <a:sysClr val="windowText" lastClr="000000"/>
              </a:solidFill>
              <a:effectLst/>
              <a:uLnTx/>
              <a:uFillTx/>
              <a:latin typeface="Poppins" pitchFamily="2" charset="77"/>
              <a:cs typeface="Poppins" pitchFamily="2" charset="77"/>
            </a:endParaRPr>
          </a:p>
        </p:txBody>
      </p:sp>
      <p:sp>
        <p:nvSpPr>
          <p:cNvPr id="4" name="object 4"/>
          <p:cNvSpPr txBox="1"/>
          <p:nvPr/>
        </p:nvSpPr>
        <p:spPr>
          <a:xfrm>
            <a:off x="5711825" y="1955895"/>
            <a:ext cx="6045200" cy="3331680"/>
          </a:xfrm>
          <a:prstGeom prst="rect">
            <a:avLst/>
          </a:prstGeom>
        </p:spPr>
        <p:txBody>
          <a:bodyPr vert="horz" wrap="square" lIns="0" tIns="58419" rIns="0" bIns="0" rtlCol="0" anchor="t">
            <a:spAutoFit/>
          </a:bodyPr>
          <a:lstStyle/>
          <a:p>
            <a:pPr marL="527050" indent="-514350">
              <a:spcBef>
                <a:spcPts val="459"/>
              </a:spcBef>
              <a:buFont typeface="+mj-lt"/>
              <a:buAutoNum type="arabicPeriod" startAt="3"/>
              <a:tabLst>
                <a:tab pos="1040765" algn="l"/>
              </a:tabLst>
            </a:pPr>
            <a:r>
              <a:rPr lang="en-US" sz="2800" spc="-50" dirty="0">
                <a:solidFill>
                  <a:srgbClr val="FFFFFF"/>
                </a:solidFill>
                <a:latin typeface="Poppins (Body)"/>
              </a:rPr>
              <a:t>Transportation Goals</a:t>
            </a:r>
            <a:endParaRPr lang="en-US" sz="2800" dirty="0">
              <a:solidFill>
                <a:srgbClr val="FFFFFF"/>
              </a:solidFill>
              <a:latin typeface="Poppins (Body)"/>
            </a:endParaRPr>
          </a:p>
          <a:p>
            <a:pPr marL="527050" indent="-514350">
              <a:spcBef>
                <a:spcPts val="459"/>
              </a:spcBef>
              <a:buFont typeface="+mj-lt"/>
              <a:buAutoNum type="arabicPeriod" startAt="3"/>
              <a:tabLst>
                <a:tab pos="1040765" algn="l"/>
              </a:tabLst>
            </a:pPr>
            <a:r>
              <a:rPr lang="en-US" sz="2800" dirty="0">
                <a:solidFill>
                  <a:srgbClr val="FFFFFF"/>
                </a:solidFill>
                <a:latin typeface="Poppins (Body)"/>
                <a:cs typeface="HelveticaNeueLTStd-Md"/>
              </a:rPr>
              <a:t>Travel Behavior Monitoring and Analysis</a:t>
            </a:r>
          </a:p>
          <a:p>
            <a:pPr marL="527050" indent="-514350">
              <a:spcBef>
                <a:spcPts val="459"/>
              </a:spcBef>
              <a:buFont typeface="+mj-lt"/>
              <a:buAutoNum type="arabicPeriod" startAt="3"/>
              <a:tabLst>
                <a:tab pos="1040765" algn="l"/>
              </a:tabLst>
            </a:pPr>
            <a:r>
              <a:rPr lang="en-US" sz="2800" spc="-30" dirty="0">
                <a:solidFill>
                  <a:srgbClr val="FFFFFF"/>
                </a:solidFill>
                <a:latin typeface="Poppins (Body)"/>
                <a:cs typeface="HelveticaNeueLTStd-Md"/>
              </a:rPr>
              <a:t>Key Findings</a:t>
            </a:r>
          </a:p>
          <a:p>
            <a:pPr marL="527050" indent="-514350">
              <a:spcBef>
                <a:spcPts val="459"/>
              </a:spcBef>
              <a:buFont typeface="+mj-lt"/>
              <a:buAutoNum type="arabicPeriod" startAt="9"/>
              <a:tabLst>
                <a:tab pos="1040765" algn="l"/>
              </a:tabLst>
            </a:pPr>
            <a:r>
              <a:rPr lang="en-US" sz="2800" dirty="0">
                <a:solidFill>
                  <a:srgbClr val="FFFFFF"/>
                </a:solidFill>
                <a:latin typeface="Poppins (Body)"/>
                <a:cs typeface="HelveticaNeueLTStd-Md"/>
              </a:rPr>
              <a:t>Thank You to Fans, Volunteers and Riders</a:t>
            </a:r>
          </a:p>
          <a:p>
            <a:pPr marL="527050" indent="-514350">
              <a:spcBef>
                <a:spcPts val="459"/>
              </a:spcBef>
              <a:buFont typeface="+mj-lt"/>
              <a:buAutoNum type="arabicPeriod" startAt="11"/>
              <a:tabLst>
                <a:tab pos="1040765" algn="l"/>
              </a:tabLst>
            </a:pPr>
            <a:r>
              <a:rPr lang="en-US" sz="2800" dirty="0">
                <a:solidFill>
                  <a:srgbClr val="FFFFFF"/>
                </a:solidFill>
                <a:latin typeface="Poppins (Body)"/>
                <a:cs typeface="HelveticaNeueLTStd-Md"/>
              </a:rPr>
              <a:t>Appendix</a:t>
            </a:r>
          </a:p>
        </p:txBody>
      </p:sp>
    </p:spTree>
    <p:extLst>
      <p:ext uri="{BB962C8B-B14F-4D97-AF65-F5344CB8AC3E}">
        <p14:creationId xmlns:p14="http://schemas.microsoft.com/office/powerpoint/2010/main" val="2884275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F1FDFF-184C-ADED-B0D5-A9C628A02F70}"/>
              </a:ext>
            </a:extLst>
          </p:cNvPr>
          <p:cNvSpPr>
            <a:spLocks noGrp="1"/>
          </p:cNvSpPr>
          <p:nvPr>
            <p:ph type="title"/>
          </p:nvPr>
        </p:nvSpPr>
        <p:spPr>
          <a:xfrm>
            <a:off x="901699" y="474979"/>
            <a:ext cx="10442575" cy="430887"/>
          </a:xfrm>
        </p:spPr>
        <p:txBody>
          <a:bodyPr/>
          <a:lstStyle/>
          <a:p>
            <a:r>
              <a:rPr lang="en-US" sz="2800" i="0" dirty="0">
                <a:latin typeface="+mj-lt"/>
              </a:rPr>
              <a:t>Transportation Goals during 2026 Mega Events</a:t>
            </a:r>
          </a:p>
        </p:txBody>
      </p:sp>
      <p:sp>
        <p:nvSpPr>
          <p:cNvPr id="7" name="object 2">
            <a:extLst>
              <a:ext uri="{FF2B5EF4-FFF2-40B4-BE49-F238E27FC236}">
                <a16:creationId xmlns:a16="http://schemas.microsoft.com/office/drawing/2014/main" id="{ECC37EC4-F30D-AA46-446D-343681D80FA7}"/>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3</a:t>
            </a:fld>
            <a:endParaRPr sz="1200" dirty="0">
              <a:solidFill>
                <a:schemeClr val="tx1"/>
              </a:solidFill>
              <a:latin typeface="HelveticaNeueLTStd-Roman"/>
              <a:cs typeface="HelveticaNeueLTStd-Roman"/>
            </a:endParaRPr>
          </a:p>
        </p:txBody>
      </p:sp>
      <p:sp>
        <p:nvSpPr>
          <p:cNvPr id="4" name="Content Placeholder 3">
            <a:extLst>
              <a:ext uri="{FF2B5EF4-FFF2-40B4-BE49-F238E27FC236}">
                <a16:creationId xmlns:a16="http://schemas.microsoft.com/office/drawing/2014/main" id="{7D01A247-996D-62BF-9CF2-07134FE452E8}"/>
              </a:ext>
            </a:extLst>
          </p:cNvPr>
          <p:cNvSpPr>
            <a:spLocks noGrp="1"/>
          </p:cNvSpPr>
          <p:nvPr>
            <p:ph idx="1"/>
          </p:nvPr>
        </p:nvSpPr>
        <p:spPr>
          <a:xfrm>
            <a:off x="901700" y="1674203"/>
            <a:ext cx="10199370" cy="2215991"/>
          </a:xfrm>
        </p:spPr>
        <p:txBody>
          <a:bodyPr/>
          <a:lstStyle/>
          <a:p>
            <a:pPr marL="298450" indent="-285750">
              <a:buFont typeface="Arial" panose="020B0604020202020204" pitchFamily="34" charset="0"/>
              <a:buChar char="•"/>
            </a:pPr>
            <a:r>
              <a:rPr lang="en-US" b="0" dirty="0">
                <a:solidFill>
                  <a:schemeClr val="tx1"/>
                </a:solidFill>
                <a:latin typeface="+mj-lt"/>
              </a:rPr>
              <a:t>Safely, reliably, and efficiently transport people throughout the Commonwealth to major events, including the FIFA Men’s World Cup, America 250, and Sail Boston</a:t>
            </a:r>
          </a:p>
          <a:p>
            <a:pPr marL="298450" indent="-285750">
              <a:buFont typeface="Arial" panose="020B0604020202020204" pitchFamily="34" charset="0"/>
              <a:buChar char="•"/>
            </a:pPr>
            <a:endParaRPr lang="en-US" b="0" dirty="0">
              <a:solidFill>
                <a:schemeClr val="tx1"/>
              </a:solidFill>
              <a:latin typeface="+mj-lt"/>
            </a:endParaRPr>
          </a:p>
          <a:p>
            <a:pPr marL="298450" indent="-285750">
              <a:buFont typeface="Arial" panose="020B0604020202020204" pitchFamily="34" charset="0"/>
              <a:buChar char="•"/>
            </a:pPr>
            <a:r>
              <a:rPr lang="en-US" b="0" dirty="0">
                <a:solidFill>
                  <a:schemeClr val="tx1"/>
                </a:solidFill>
                <a:latin typeface="+mj-lt"/>
              </a:rPr>
              <a:t>Support the economic benefit of major events by enabling spectators and other visitors to travel when, where, and how they need to go without thinking too much about how they were going to get there</a:t>
            </a:r>
          </a:p>
          <a:p>
            <a:pPr marL="298450" indent="-285750">
              <a:buFont typeface="Arial" panose="020B0604020202020204" pitchFamily="34" charset="0"/>
              <a:buChar char="•"/>
            </a:pPr>
            <a:endParaRPr lang="en-US" b="0" dirty="0">
              <a:solidFill>
                <a:schemeClr val="tx1"/>
              </a:solidFill>
              <a:latin typeface="+mj-lt"/>
            </a:endParaRPr>
          </a:p>
          <a:p>
            <a:pPr marL="298450" indent="-285750">
              <a:buFont typeface="Arial" panose="020B0604020202020204" pitchFamily="34" charset="0"/>
              <a:buChar char="•"/>
            </a:pPr>
            <a:r>
              <a:rPr lang="en-US" b="0" dirty="0">
                <a:solidFill>
                  <a:schemeClr val="tx1"/>
                </a:solidFill>
                <a:latin typeface="+mj-lt"/>
              </a:rPr>
              <a:t>Manage and minimize impacts to the rest of the transportation network to allow essential travel to continue for residents and visitors not participating in major events </a:t>
            </a:r>
          </a:p>
        </p:txBody>
      </p:sp>
      <p:pic>
        <p:nvPicPr>
          <p:cNvPr id="6" name="Picture 5" descr="Two ships in Boston Harbor: on the left, one of the tall sailing ships, with its sails down; and on the right, an MBTA ferry with people lining the bow.">
            <a:extLst>
              <a:ext uri="{FF2B5EF4-FFF2-40B4-BE49-F238E27FC236}">
                <a16:creationId xmlns:a16="http://schemas.microsoft.com/office/drawing/2014/main" id="{C6F7F606-E15B-3F2E-A1D9-05BAA54D99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725" y="3928050"/>
            <a:ext cx="3915298" cy="2614266"/>
          </a:xfrm>
          <a:prstGeom prst="rect">
            <a:avLst/>
          </a:prstGeom>
        </p:spPr>
      </p:pic>
      <p:pic>
        <p:nvPicPr>
          <p:cNvPr id="12" name="Picture 11" descr="Argentine fans celebrate during 2022 World Cup Final during a watch party at Boston's SoWa Power Station. (Joseph Prezioso/AFP via Getty Images)">
            <a:extLst>
              <a:ext uri="{FF2B5EF4-FFF2-40B4-BE49-F238E27FC236}">
                <a16:creationId xmlns:a16="http://schemas.microsoft.com/office/drawing/2014/main" id="{AD35FF7D-3658-8905-2BD1-08BB4AEC51DD}"/>
              </a:ext>
            </a:extLst>
          </p:cNvPr>
          <p:cNvPicPr>
            <a:picLocks noChangeAspect="1"/>
          </p:cNvPicPr>
          <p:nvPr/>
        </p:nvPicPr>
        <p:blipFill>
          <a:blip r:embed="rId4"/>
          <a:stretch>
            <a:fillRect/>
          </a:stretch>
        </p:blipFill>
        <p:spPr>
          <a:xfrm>
            <a:off x="4042802" y="3928050"/>
            <a:ext cx="3929242" cy="2615566"/>
          </a:xfrm>
          <a:prstGeom prst="rect">
            <a:avLst/>
          </a:prstGeom>
        </p:spPr>
      </p:pic>
      <p:pic>
        <p:nvPicPr>
          <p:cNvPr id="10" name="Picture 9" descr="Scotland fans in kilts and bucket hats walking off an MBTA Commuter Rail train at Foxboro Station">
            <a:extLst>
              <a:ext uri="{FF2B5EF4-FFF2-40B4-BE49-F238E27FC236}">
                <a16:creationId xmlns:a16="http://schemas.microsoft.com/office/drawing/2014/main" id="{4872B8A8-1D21-0552-C4F9-C313CC21F3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3685" y="3928050"/>
            <a:ext cx="3929241" cy="2614265"/>
          </a:xfrm>
          <a:prstGeom prst="rect">
            <a:avLst/>
          </a:prstGeom>
        </p:spPr>
      </p:pic>
    </p:spTree>
    <p:extLst>
      <p:ext uri="{BB962C8B-B14F-4D97-AF65-F5344CB8AC3E}">
        <p14:creationId xmlns:p14="http://schemas.microsoft.com/office/powerpoint/2010/main" val="3184536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010E3F4E-4BE6-86FA-9153-820257D27313}"/>
              </a:ext>
            </a:extLst>
          </p:cNvPr>
          <p:cNvSpPr txBox="1">
            <a:spLocks noGrp="1"/>
          </p:cNvSpPr>
          <p:nvPr>
            <p:ph type="title" idx="4294967295"/>
          </p:nvPr>
        </p:nvSpPr>
        <p:spPr>
          <a:xfrm>
            <a:off x="901700" y="474979"/>
            <a:ext cx="10299700" cy="718145"/>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sz="3000" b="1" i="1">
                <a:solidFill>
                  <a:srgbClr val="005295"/>
                </a:solidFill>
                <a:latin typeface="ITCErasStd-Demi"/>
                <a:ea typeface="+mj-ea"/>
                <a:cs typeface="ITCErasStd-Demi"/>
              </a:defRPr>
            </a:lvl1pPr>
          </a:lstStyle>
          <a:p>
            <a:pPr marL="12700" marR="0" lvl="0" indent="0" defTabSz="914400" eaLnBrk="1" fontAlgn="auto" latinLnBrk="0" hangingPunct="1">
              <a:lnSpc>
                <a:spcPts val="3479"/>
              </a:lnSpc>
              <a:spcBef>
                <a:spcPts val="100"/>
              </a:spcBef>
              <a:spcAft>
                <a:spcPts val="0"/>
              </a:spcAft>
              <a:buClrTx/>
              <a:buSzTx/>
              <a:buFontTx/>
              <a:buNone/>
              <a:tabLst/>
              <a:defRPr/>
            </a:pPr>
            <a:r>
              <a:rPr kumimoji="0" lang="en-US" sz="2800" b="1" i="0" u="none" strike="noStrike" kern="0" cap="none" spc="-10" normalizeH="0" baseline="0" noProof="0" dirty="0">
                <a:ln>
                  <a:noFill/>
                </a:ln>
                <a:solidFill>
                  <a:srgbClr val="005295"/>
                </a:solidFill>
                <a:effectLst/>
                <a:uLnTx/>
                <a:uFillTx/>
                <a:latin typeface="+mj-lt"/>
                <a:ea typeface="+mj-ea"/>
                <a:cs typeface="Poppins"/>
              </a:rPr>
              <a:t>Travel Behavior Monitoring and Analysis</a:t>
            </a:r>
            <a:endParaRPr kumimoji="0" lang="en-US" sz="3000" b="1" i="1" u="none" strike="noStrike" kern="0" cap="none" spc="0" normalizeH="0" baseline="0" noProof="0" dirty="0">
              <a:ln>
                <a:noFill/>
              </a:ln>
              <a:solidFill>
                <a:srgbClr val="005295"/>
              </a:solidFill>
              <a:effectLst/>
              <a:uLnTx/>
              <a:uFillTx/>
              <a:latin typeface="+mj-lt"/>
              <a:ea typeface="+mj-ea"/>
              <a:cs typeface="ITCErasStd-Demi"/>
            </a:endParaRPr>
          </a:p>
          <a:p>
            <a:pPr marL="12700" marR="0" lvl="0" indent="0" defTabSz="914400" eaLnBrk="1" fontAlgn="auto" latinLnBrk="0" hangingPunct="1">
              <a:lnSpc>
                <a:spcPts val="2039"/>
              </a:lnSpc>
              <a:spcBef>
                <a:spcPts val="0"/>
              </a:spcBef>
              <a:spcAft>
                <a:spcPts val="0"/>
              </a:spcAft>
              <a:buClrTx/>
              <a:buSzTx/>
              <a:buFontTx/>
              <a:buNone/>
              <a:tabLst/>
              <a:defRPr/>
            </a:pPr>
            <a:r>
              <a:rPr kumimoji="0" lang="en-US" sz="1800" b="0" i="0" u="none" strike="noStrike" kern="0" cap="none" spc="-10" normalizeH="0" baseline="0" noProof="0" dirty="0">
                <a:ln>
                  <a:noFill/>
                </a:ln>
                <a:solidFill>
                  <a:srgbClr val="005295"/>
                </a:solidFill>
                <a:effectLst/>
                <a:uLnTx/>
                <a:uFillTx/>
                <a:latin typeface="Poppins"/>
                <a:ea typeface="+mj-ea"/>
                <a:cs typeface="Poppins"/>
              </a:rPr>
              <a:t>June 13 – August 28, 2026</a:t>
            </a:r>
            <a:endParaRPr kumimoji="0" lang="en-US" sz="1800" b="1" i="0" u="none" strike="noStrike" kern="0" cap="none" spc="0" normalizeH="0" baseline="0" noProof="0" dirty="0">
              <a:ln>
                <a:noFill/>
              </a:ln>
              <a:solidFill>
                <a:srgbClr val="005295"/>
              </a:solidFill>
              <a:effectLst/>
              <a:uLnTx/>
              <a:uFillTx/>
              <a:latin typeface="Poppins" pitchFamily="2" charset="77"/>
              <a:ea typeface="+mj-ea"/>
              <a:cs typeface="Poppins" pitchFamily="2" charset="77"/>
            </a:endParaRPr>
          </a:p>
        </p:txBody>
      </p:sp>
      <p:sp>
        <p:nvSpPr>
          <p:cNvPr id="7" name="object 2">
            <a:extLst>
              <a:ext uri="{FF2B5EF4-FFF2-40B4-BE49-F238E27FC236}">
                <a16:creationId xmlns:a16="http://schemas.microsoft.com/office/drawing/2014/main" id="{D7F00B1D-ADA3-FE6D-4CFD-4F6BA34B968E}"/>
              </a:ext>
              <a:ext uri="{C183D7F6-B498-43B3-948B-1728B52AA6E4}">
                <adec:decorative xmlns:adec="http://schemas.microsoft.com/office/drawing/2017/decorative" val="1"/>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4</a:t>
            </a:fld>
            <a:endParaRPr sz="1200" dirty="0">
              <a:solidFill>
                <a:schemeClr val="tx1"/>
              </a:solidFill>
              <a:latin typeface="HelveticaNeueLTStd-Roman"/>
              <a:cs typeface="HelveticaNeueLTStd-Roman"/>
            </a:endParaRPr>
          </a:p>
        </p:txBody>
      </p:sp>
      <p:sp>
        <p:nvSpPr>
          <p:cNvPr id="4" name="TextBox 3">
            <a:extLst>
              <a:ext uri="{FF2B5EF4-FFF2-40B4-BE49-F238E27FC236}">
                <a16:creationId xmlns:a16="http://schemas.microsoft.com/office/drawing/2014/main" id="{99A6524B-C9E7-7DEE-9461-73F442D12BF1}"/>
              </a:ext>
            </a:extLst>
          </p:cNvPr>
          <p:cNvSpPr txBox="1"/>
          <p:nvPr/>
        </p:nvSpPr>
        <p:spPr>
          <a:xfrm>
            <a:off x="900772" y="1451811"/>
            <a:ext cx="566382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400" b="1" dirty="0">
              <a:solidFill>
                <a:srgbClr val="005295"/>
              </a:solidFill>
              <a:latin typeface="Poppins"/>
            </a:endParaRPr>
          </a:p>
          <a:p>
            <a:pPr algn="ctr"/>
            <a:r>
              <a:rPr lang="en-US" sz="1400" b="1" dirty="0">
                <a:solidFill>
                  <a:srgbClr val="005295"/>
                </a:solidFill>
                <a:latin typeface="Poppins"/>
              </a:rPr>
              <a:t>FIFA Men’s World Cup Post-Match Observation Dashboard</a:t>
            </a:r>
            <a:endParaRPr lang="en-US" sz="1400" dirty="0"/>
          </a:p>
        </p:txBody>
      </p:sp>
      <p:pic>
        <p:nvPicPr>
          <p:cNvPr id="6" name="Content Placeholder 5" descr="dashboard designed to provide preliminary updates and information around how people traveled to and from World Cup matches and the impact to overall travel in the region to support adjustments between matches and feed into an after-action report on overall FIFA impacts to transportation. ">
            <a:extLst>
              <a:ext uri="{FF2B5EF4-FFF2-40B4-BE49-F238E27FC236}">
                <a16:creationId xmlns:a16="http://schemas.microsoft.com/office/drawing/2014/main" id="{4019F7D0-237B-3709-ED03-EE3A4BB15103}"/>
              </a:ext>
            </a:extLst>
          </p:cNvPr>
          <p:cNvPicPr>
            <a:picLocks noGrp="1" noChangeAspect="1"/>
          </p:cNvPicPr>
          <p:nvPr>
            <p:ph idx="1"/>
          </p:nvPr>
        </p:nvPicPr>
        <p:blipFill>
          <a:blip r:embed="rId3"/>
          <a:srcRect l="13687" t="9060"/>
          <a:stretch>
            <a:fillRect/>
          </a:stretch>
        </p:blipFill>
        <p:spPr>
          <a:xfrm>
            <a:off x="900773" y="2145824"/>
            <a:ext cx="5663826" cy="3630275"/>
          </a:xfrm>
          <a:prstGeom prst="rect">
            <a:avLst/>
          </a:prstGeom>
        </p:spPr>
      </p:pic>
      <p:sp>
        <p:nvSpPr>
          <p:cNvPr id="2" name="TextBox 1">
            <a:extLst>
              <a:ext uri="{FF2B5EF4-FFF2-40B4-BE49-F238E27FC236}">
                <a16:creationId xmlns:a16="http://schemas.microsoft.com/office/drawing/2014/main" id="{B428EAE2-C3BE-1430-EFF0-F8F5AE83723E}"/>
              </a:ext>
            </a:extLst>
          </p:cNvPr>
          <p:cNvSpPr txBox="1"/>
          <p:nvPr/>
        </p:nvSpPr>
        <p:spPr>
          <a:xfrm>
            <a:off x="7376984" y="1451811"/>
            <a:ext cx="469327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rgbClr val="005295"/>
                </a:solidFill>
                <a:latin typeface="Poppins"/>
              </a:rPr>
              <a:t>Estimated Mode Split</a:t>
            </a:r>
            <a:br>
              <a:rPr lang="en-US" sz="1400" b="1" dirty="0">
                <a:solidFill>
                  <a:srgbClr val="005295"/>
                </a:solidFill>
                <a:latin typeface="Poppins"/>
              </a:rPr>
            </a:br>
            <a:r>
              <a:rPr lang="en-US" sz="1400" dirty="0">
                <a:solidFill>
                  <a:srgbClr val="005295"/>
                </a:solidFill>
                <a:latin typeface="Poppins"/>
              </a:rPr>
              <a:t>(Average of June World Cup matches)</a:t>
            </a:r>
            <a:endParaRPr lang="en-US" sz="1400" dirty="0"/>
          </a:p>
        </p:txBody>
      </p:sp>
      <p:pic>
        <p:nvPicPr>
          <p:cNvPr id="11" name="Picture 10" descr="This donut chart, labeled &quot;estimated mode split,&quot; shows the approximate breakdown of how people traveled to and from Boston Stadium on FIFA match days in June 2026. The inner ring of the chart shows, in dark teal, that 72% of travelers drove, and shows, in a dark orange-yellow color, that 28% of travelers took public transit. The next donut ring of the chart, moving outward, breaks those two categories -- transit and driving -- out further; it shows that 22% of travelers took public transit, 5% of people took private Stadium Express Shuttles, 7% of people took TNCs (like Uber or Lyft), and 65% of people drove a personal car. The third, final, and outer ring of the donut chart is not a complete circle, and shows a more detailed breakdown of only the 22% of people who took public transit; this outermost ring shows that 21% of people taking public transit took the MBTA's Special Event Train on Commuter Rail, and about 1% of people rode on GATRA's match-day shuttles. ">
            <a:extLst>
              <a:ext uri="{FF2B5EF4-FFF2-40B4-BE49-F238E27FC236}">
                <a16:creationId xmlns:a16="http://schemas.microsoft.com/office/drawing/2014/main" id="{715A454F-CAF9-B463-9709-FDA1497A08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57459" y="1714955"/>
            <a:ext cx="4912800" cy="4557998"/>
          </a:xfrm>
          <a:prstGeom prst="rect">
            <a:avLst/>
          </a:prstGeom>
        </p:spPr>
      </p:pic>
      <p:sp>
        <p:nvSpPr>
          <p:cNvPr id="13" name="TextBox 12">
            <a:extLst>
              <a:ext uri="{FF2B5EF4-FFF2-40B4-BE49-F238E27FC236}">
                <a16:creationId xmlns:a16="http://schemas.microsoft.com/office/drawing/2014/main" id="{1F11E3A5-B0E8-9A82-D94B-AB784CCB51B8}"/>
              </a:ext>
              <a:ext uri="{C183D7F6-B498-43B3-948B-1728B52AA6E4}">
                <adec:decorative xmlns:adec="http://schemas.microsoft.com/office/drawing/2017/decorative" val="1"/>
              </a:ext>
            </a:extLst>
          </p:cNvPr>
          <p:cNvSpPr txBox="1"/>
          <p:nvPr/>
        </p:nvSpPr>
        <p:spPr>
          <a:xfrm>
            <a:off x="8917466" y="3357830"/>
            <a:ext cx="8853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rgbClr val="005295"/>
                </a:solidFill>
                <a:latin typeface="Poppins"/>
              </a:rPr>
              <a:t>Transit</a:t>
            </a:r>
            <a:br>
              <a:rPr lang="en-US" sz="1400" b="1">
                <a:solidFill>
                  <a:srgbClr val="005295"/>
                </a:solidFill>
                <a:latin typeface="Poppins"/>
              </a:rPr>
            </a:br>
            <a:r>
              <a:rPr lang="en-US" sz="1400" b="1">
                <a:solidFill>
                  <a:srgbClr val="005295"/>
                </a:solidFill>
                <a:latin typeface="Poppins"/>
              </a:rPr>
              <a:t>28%</a:t>
            </a:r>
            <a:endParaRPr lang="en-US" sz="1400"/>
          </a:p>
        </p:txBody>
      </p:sp>
      <p:sp>
        <p:nvSpPr>
          <p:cNvPr id="14" name="TextBox 13">
            <a:extLst>
              <a:ext uri="{FF2B5EF4-FFF2-40B4-BE49-F238E27FC236}">
                <a16:creationId xmlns:a16="http://schemas.microsoft.com/office/drawing/2014/main" id="{970D1901-CB54-C1D6-0E53-91713B9EB510}"/>
              </a:ext>
              <a:ext uri="{C183D7F6-B498-43B3-948B-1728B52AA6E4}">
                <adec:decorative xmlns:adec="http://schemas.microsoft.com/office/drawing/2017/decorative" val="1"/>
              </a:ext>
            </a:extLst>
          </p:cNvPr>
          <p:cNvSpPr txBox="1"/>
          <p:nvPr/>
        </p:nvSpPr>
        <p:spPr>
          <a:xfrm>
            <a:off x="9476265" y="4869216"/>
            <a:ext cx="8853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chemeClr val="bg1"/>
                </a:solidFill>
                <a:latin typeface="Poppins"/>
              </a:rPr>
              <a:t>Driving</a:t>
            </a:r>
            <a:br>
              <a:rPr lang="en-US" sz="1400" b="1">
                <a:solidFill>
                  <a:schemeClr val="bg1"/>
                </a:solidFill>
                <a:latin typeface="Poppins"/>
              </a:rPr>
            </a:br>
            <a:r>
              <a:rPr lang="en-US" sz="1400" b="1">
                <a:solidFill>
                  <a:schemeClr val="bg1"/>
                </a:solidFill>
                <a:latin typeface="Poppins"/>
              </a:rPr>
              <a:t>72%</a:t>
            </a:r>
            <a:endParaRPr lang="en-US" sz="1400">
              <a:solidFill>
                <a:schemeClr val="bg1"/>
              </a:solidFill>
            </a:endParaRPr>
          </a:p>
        </p:txBody>
      </p:sp>
      <p:sp>
        <p:nvSpPr>
          <p:cNvPr id="15" name="TextBox 14">
            <a:extLst>
              <a:ext uri="{FF2B5EF4-FFF2-40B4-BE49-F238E27FC236}">
                <a16:creationId xmlns:a16="http://schemas.microsoft.com/office/drawing/2014/main" id="{2CEBDA87-AE40-E5CB-36D5-B03C2B8BB4AA}"/>
              </a:ext>
              <a:ext uri="{C183D7F6-B498-43B3-948B-1728B52AA6E4}">
                <adec:decorative xmlns:adec="http://schemas.microsoft.com/office/drawing/2017/decorative" val="1"/>
              </a:ext>
            </a:extLst>
          </p:cNvPr>
          <p:cNvSpPr txBox="1"/>
          <p:nvPr/>
        </p:nvSpPr>
        <p:spPr>
          <a:xfrm>
            <a:off x="9159076" y="5484031"/>
            <a:ext cx="150478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chemeClr val="bg1"/>
                </a:solidFill>
                <a:latin typeface="Poppins"/>
              </a:rPr>
              <a:t>Personal Auto</a:t>
            </a:r>
            <a:br>
              <a:rPr lang="en-US" sz="1400">
                <a:solidFill>
                  <a:schemeClr val="bg1"/>
                </a:solidFill>
                <a:latin typeface="Poppins"/>
              </a:rPr>
            </a:br>
            <a:r>
              <a:rPr lang="en-US" sz="1400">
                <a:solidFill>
                  <a:schemeClr val="bg1"/>
                </a:solidFill>
                <a:latin typeface="Poppins"/>
              </a:rPr>
              <a:t>65%</a:t>
            </a:r>
            <a:endParaRPr lang="en-US" sz="1400">
              <a:solidFill>
                <a:schemeClr val="bg1"/>
              </a:solidFill>
            </a:endParaRPr>
          </a:p>
        </p:txBody>
      </p:sp>
      <p:sp>
        <p:nvSpPr>
          <p:cNvPr id="16" name="TextBox 15">
            <a:extLst>
              <a:ext uri="{FF2B5EF4-FFF2-40B4-BE49-F238E27FC236}">
                <a16:creationId xmlns:a16="http://schemas.microsoft.com/office/drawing/2014/main" id="{1597FE03-0081-E87B-EE92-98055F2B92C4}"/>
              </a:ext>
              <a:ext uri="{C183D7F6-B498-43B3-948B-1728B52AA6E4}">
                <adec:decorative xmlns:adec="http://schemas.microsoft.com/office/drawing/2017/decorative" val="1"/>
              </a:ext>
            </a:extLst>
          </p:cNvPr>
          <p:cNvSpPr txBox="1">
            <a:spLocks/>
          </p:cNvSpPr>
          <p:nvPr/>
        </p:nvSpPr>
        <p:spPr>
          <a:xfrm>
            <a:off x="8138603" y="4539872"/>
            <a:ext cx="6498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Poppins"/>
              </a:rPr>
              <a:t>TNC*</a:t>
            </a:r>
            <a:br>
              <a:rPr kumimoji="0" lang="en-US" sz="1400" b="0" i="0" u="none" strike="noStrike" kern="0" cap="none" spc="0" normalizeH="0" baseline="0" noProof="0" dirty="0">
                <a:ln>
                  <a:noFill/>
                </a:ln>
                <a:solidFill>
                  <a:schemeClr val="bg1"/>
                </a:solidFill>
                <a:effectLst/>
                <a:uLnTx/>
                <a:uFillTx/>
                <a:latin typeface="Poppins"/>
              </a:rPr>
            </a:br>
            <a:r>
              <a:rPr kumimoji="0" lang="en-US" sz="1400" b="0" i="0" u="none" strike="noStrike" kern="0" cap="none" spc="0" normalizeH="0" baseline="0" noProof="0" dirty="0">
                <a:ln>
                  <a:noFill/>
                </a:ln>
                <a:solidFill>
                  <a:schemeClr val="bg1"/>
                </a:solidFill>
                <a:effectLst/>
                <a:uLnTx/>
                <a:uFillTx/>
                <a:latin typeface="Poppins"/>
              </a:rPr>
              <a:t>7%</a:t>
            </a:r>
            <a:endParaRPr kumimoji="0" lang="en-US" sz="1400" b="0" i="0" u="none" strike="noStrike" kern="0" cap="none" spc="0" normalizeH="0" baseline="0" noProof="0" dirty="0">
              <a:ln>
                <a:noFill/>
              </a:ln>
              <a:solidFill>
                <a:schemeClr val="bg1"/>
              </a:solidFill>
              <a:effectLst/>
              <a:uLnTx/>
              <a:uFillTx/>
            </a:endParaRPr>
          </a:p>
        </p:txBody>
      </p:sp>
      <p:sp>
        <p:nvSpPr>
          <p:cNvPr id="18" name="TextBox 17">
            <a:extLst>
              <a:ext uri="{FF2B5EF4-FFF2-40B4-BE49-F238E27FC236}">
                <a16:creationId xmlns:a16="http://schemas.microsoft.com/office/drawing/2014/main" id="{96B52258-808D-6406-8A5B-594EBB74DE01}"/>
              </a:ext>
              <a:ext uri="{C183D7F6-B498-43B3-948B-1728B52AA6E4}">
                <adec:decorative xmlns:adec="http://schemas.microsoft.com/office/drawing/2017/decorative" val="1"/>
              </a:ext>
            </a:extLst>
          </p:cNvPr>
          <p:cNvSpPr txBox="1"/>
          <p:nvPr/>
        </p:nvSpPr>
        <p:spPr>
          <a:xfrm>
            <a:off x="8032091" y="3392568"/>
            <a:ext cx="88537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005295"/>
                </a:solidFill>
                <a:latin typeface="Poppins"/>
              </a:rPr>
              <a:t>Public Transit</a:t>
            </a:r>
            <a:br>
              <a:rPr lang="en-US" sz="1400">
                <a:solidFill>
                  <a:srgbClr val="005295"/>
                </a:solidFill>
                <a:latin typeface="Poppins"/>
              </a:rPr>
            </a:br>
            <a:r>
              <a:rPr lang="en-US" sz="1400">
                <a:solidFill>
                  <a:srgbClr val="005295"/>
                </a:solidFill>
                <a:latin typeface="Poppins"/>
              </a:rPr>
              <a:t>22%</a:t>
            </a:r>
            <a:endParaRPr lang="en-US" sz="1400"/>
          </a:p>
        </p:txBody>
      </p:sp>
      <p:sp>
        <p:nvSpPr>
          <p:cNvPr id="19" name="TextBox 18">
            <a:extLst>
              <a:ext uri="{FF2B5EF4-FFF2-40B4-BE49-F238E27FC236}">
                <a16:creationId xmlns:a16="http://schemas.microsoft.com/office/drawing/2014/main" id="{4C2FDA47-33F2-14DA-A90F-96D140316332}"/>
              </a:ext>
              <a:ext uri="{C183D7F6-B498-43B3-948B-1728B52AA6E4}">
                <adec:decorative xmlns:adec="http://schemas.microsoft.com/office/drawing/2017/decorative" val="1"/>
              </a:ext>
            </a:extLst>
          </p:cNvPr>
          <p:cNvSpPr txBox="1"/>
          <p:nvPr/>
        </p:nvSpPr>
        <p:spPr>
          <a:xfrm>
            <a:off x="10276838" y="2053626"/>
            <a:ext cx="176801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005295"/>
                </a:solidFill>
                <a:latin typeface="Poppins"/>
              </a:rPr>
              <a:t>Stadium Express</a:t>
            </a:r>
            <a:br>
              <a:rPr lang="en-US" sz="1400">
                <a:solidFill>
                  <a:srgbClr val="005295"/>
                </a:solidFill>
                <a:latin typeface="Poppins"/>
              </a:rPr>
            </a:br>
            <a:r>
              <a:rPr lang="en-US" sz="1400">
                <a:solidFill>
                  <a:srgbClr val="005295"/>
                </a:solidFill>
                <a:latin typeface="Poppins"/>
              </a:rPr>
              <a:t>Shuttles</a:t>
            </a:r>
            <a:br>
              <a:rPr lang="en-US" sz="1400">
                <a:solidFill>
                  <a:srgbClr val="005295"/>
                </a:solidFill>
                <a:latin typeface="Poppins"/>
              </a:rPr>
            </a:br>
            <a:r>
              <a:rPr lang="en-US" sz="1400">
                <a:solidFill>
                  <a:srgbClr val="005295"/>
                </a:solidFill>
                <a:latin typeface="Poppins"/>
              </a:rPr>
              <a:t>5%</a:t>
            </a:r>
            <a:endParaRPr lang="en-US" sz="1400"/>
          </a:p>
        </p:txBody>
      </p:sp>
      <p:sp>
        <p:nvSpPr>
          <p:cNvPr id="20" name="TextBox 19">
            <a:extLst>
              <a:ext uri="{FF2B5EF4-FFF2-40B4-BE49-F238E27FC236}">
                <a16:creationId xmlns:a16="http://schemas.microsoft.com/office/drawing/2014/main" id="{E8D33E76-998E-3F57-8BEB-9F56AD78176B}"/>
              </a:ext>
              <a:ext uri="{C183D7F6-B498-43B3-948B-1728B52AA6E4}">
                <adec:decorative xmlns:adec="http://schemas.microsoft.com/office/drawing/2017/decorative" val="1"/>
              </a:ext>
            </a:extLst>
          </p:cNvPr>
          <p:cNvSpPr txBox="1"/>
          <p:nvPr/>
        </p:nvSpPr>
        <p:spPr>
          <a:xfrm>
            <a:off x="6817581" y="3089549"/>
            <a:ext cx="144767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005295"/>
                </a:solidFill>
                <a:latin typeface="Poppins"/>
              </a:rPr>
              <a:t>MBTA Special Event Train</a:t>
            </a:r>
            <a:br>
              <a:rPr lang="en-US" sz="1400">
                <a:solidFill>
                  <a:srgbClr val="005295"/>
                </a:solidFill>
                <a:latin typeface="Poppins"/>
              </a:rPr>
            </a:br>
            <a:r>
              <a:rPr lang="en-US" sz="1400">
                <a:solidFill>
                  <a:srgbClr val="005295"/>
                </a:solidFill>
                <a:latin typeface="Poppins"/>
              </a:rPr>
              <a:t>21%</a:t>
            </a:r>
            <a:endParaRPr lang="en-US" sz="1400"/>
          </a:p>
        </p:txBody>
      </p:sp>
      <p:sp>
        <p:nvSpPr>
          <p:cNvPr id="21" name="TextBox 20">
            <a:extLst>
              <a:ext uri="{FF2B5EF4-FFF2-40B4-BE49-F238E27FC236}">
                <a16:creationId xmlns:a16="http://schemas.microsoft.com/office/drawing/2014/main" id="{32D344BE-3DD2-0EB5-7BF9-A0618A947336}"/>
              </a:ext>
              <a:ext uri="{C183D7F6-B498-43B3-948B-1728B52AA6E4}">
                <adec:decorative xmlns:adec="http://schemas.microsoft.com/office/drawing/2017/decorative" val="1"/>
              </a:ext>
            </a:extLst>
          </p:cNvPr>
          <p:cNvSpPr txBox="1"/>
          <p:nvPr/>
        </p:nvSpPr>
        <p:spPr>
          <a:xfrm>
            <a:off x="6966697" y="1961911"/>
            <a:ext cx="163782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005295"/>
                </a:solidFill>
                <a:latin typeface="Poppins"/>
              </a:rPr>
              <a:t>GATRA Shuttles</a:t>
            </a:r>
            <a:br>
              <a:rPr lang="en-US" sz="1400">
                <a:solidFill>
                  <a:srgbClr val="005295"/>
                </a:solidFill>
                <a:latin typeface="Poppins"/>
              </a:rPr>
            </a:br>
            <a:r>
              <a:rPr lang="en-US" sz="1400">
                <a:solidFill>
                  <a:srgbClr val="005295"/>
                </a:solidFill>
                <a:latin typeface="Poppins"/>
              </a:rPr>
              <a:t>0.7%</a:t>
            </a:r>
            <a:endParaRPr lang="en-US" sz="1400"/>
          </a:p>
        </p:txBody>
      </p:sp>
      <p:sp>
        <p:nvSpPr>
          <p:cNvPr id="17" name="TextBox 16">
            <a:extLst>
              <a:ext uri="{FF2B5EF4-FFF2-40B4-BE49-F238E27FC236}">
                <a16:creationId xmlns:a16="http://schemas.microsoft.com/office/drawing/2014/main" id="{EC826345-70D3-5618-CB6B-955C00FE30DA}"/>
              </a:ext>
              <a:ext uri="{C183D7F6-B498-43B3-948B-1728B52AA6E4}">
                <adec:decorative xmlns:adec="http://schemas.microsoft.com/office/drawing/2017/decorative" val="0"/>
              </a:ext>
            </a:extLst>
          </p:cNvPr>
          <p:cNvSpPr txBox="1"/>
          <p:nvPr/>
        </p:nvSpPr>
        <p:spPr>
          <a:xfrm>
            <a:off x="900772" y="6229132"/>
            <a:ext cx="497896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i="1">
                <a:solidFill>
                  <a:schemeClr val="tx2"/>
                </a:solidFill>
                <a:latin typeface="Poppins"/>
              </a:rPr>
              <a:t>* Transportation Network Companies, like Uber or Lyft</a:t>
            </a:r>
            <a:endParaRPr lang="en-US" sz="1400" i="1">
              <a:solidFill>
                <a:schemeClr val="tx2"/>
              </a:solidFill>
            </a:endParaRPr>
          </a:p>
        </p:txBody>
      </p:sp>
      <p:pic>
        <p:nvPicPr>
          <p:cNvPr id="25" name="Picture 24">
            <a:extLst>
              <a:ext uri="{FF2B5EF4-FFF2-40B4-BE49-F238E27FC236}">
                <a16:creationId xmlns:a16="http://schemas.microsoft.com/office/drawing/2014/main" id="{88BAD59C-1445-521D-BDBA-02715ADBE023}"/>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rot="20401665">
            <a:off x="9570099" y="2201316"/>
            <a:ext cx="885376" cy="560794"/>
          </a:xfrm>
          <a:prstGeom prst="rect">
            <a:avLst/>
          </a:prstGeom>
        </p:spPr>
      </p:pic>
      <p:pic>
        <p:nvPicPr>
          <p:cNvPr id="27" name="Picture 26">
            <a:extLst>
              <a:ext uri="{FF2B5EF4-FFF2-40B4-BE49-F238E27FC236}">
                <a16:creationId xmlns:a16="http://schemas.microsoft.com/office/drawing/2014/main" id="{968CC5D3-A99B-1942-AF96-7719437728B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flipH="1">
            <a:off x="8452148" y="1964248"/>
            <a:ext cx="885376" cy="560794"/>
          </a:xfrm>
          <a:prstGeom prst="rect">
            <a:avLst/>
          </a:prstGeom>
        </p:spPr>
      </p:pic>
    </p:spTree>
    <p:extLst>
      <p:ext uri="{BB962C8B-B14F-4D97-AF65-F5344CB8AC3E}">
        <p14:creationId xmlns:p14="http://schemas.microsoft.com/office/powerpoint/2010/main" val="4269612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901700" y="474979"/>
            <a:ext cx="10299700" cy="718145"/>
          </a:xfrm>
          <a:prstGeom prst="rect">
            <a:avLst/>
          </a:prstGeom>
        </p:spPr>
        <p:txBody>
          <a:bodyPr vert="horz" wrap="square" lIns="0" tIns="12700" rIns="0" bIns="0" rtlCol="0" anchor="t">
            <a:spAutoFit/>
          </a:bodyPr>
          <a:lstStyle/>
          <a:p>
            <a:pPr marL="12700">
              <a:lnSpc>
                <a:spcPts val="3479"/>
              </a:lnSpc>
              <a:spcBef>
                <a:spcPts val="100"/>
              </a:spcBef>
            </a:pPr>
            <a:r>
              <a:rPr lang="en-US" sz="2800" i="0" spc="-10" dirty="0">
                <a:latin typeface="Poppins"/>
                <a:cs typeface="Poppins"/>
              </a:rPr>
              <a:t>Key Findings: FIFA Men's World Cup Mode Split</a:t>
            </a:r>
            <a:endParaRPr lang="en-US" dirty="0">
              <a:latin typeface="Poppins"/>
              <a:cs typeface="Poppins"/>
            </a:endParaRPr>
          </a:p>
          <a:p>
            <a:pPr marL="12700">
              <a:lnSpc>
                <a:spcPts val="2039"/>
              </a:lnSpc>
            </a:pPr>
            <a:r>
              <a:rPr lang="en-US" sz="1800" b="0" i="0" spc="-10" dirty="0">
                <a:latin typeface="Poppins"/>
                <a:cs typeface="Poppins"/>
              </a:rPr>
              <a:t>June 13 - 29, 2026 (Average across first six matches)</a:t>
            </a:r>
            <a:endParaRPr lang="en-US" sz="1800" i="0" noProof="0" dirty="0">
              <a:latin typeface="Poppins" pitchFamily="2" charset="77"/>
              <a:cs typeface="Poppins" pitchFamily="2" charset="77"/>
            </a:endParaRPr>
          </a:p>
        </p:txBody>
      </p:sp>
      <p:sp>
        <p:nvSpPr>
          <p:cNvPr id="2" name="object 2"/>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5</a:t>
            </a:fld>
            <a:endParaRPr sz="1200" dirty="0">
              <a:solidFill>
                <a:schemeClr val="tx1"/>
              </a:solidFill>
              <a:latin typeface="HelveticaNeueLTStd-Roman"/>
              <a:cs typeface="HelveticaNeueLTStd-Roman"/>
            </a:endParaRPr>
          </a:p>
        </p:txBody>
      </p:sp>
      <p:sp>
        <p:nvSpPr>
          <p:cNvPr id="3" name="object 3"/>
          <p:cNvSpPr txBox="1"/>
          <p:nvPr/>
        </p:nvSpPr>
        <p:spPr>
          <a:xfrm>
            <a:off x="901699" y="1853611"/>
            <a:ext cx="10642593" cy="3644587"/>
          </a:xfrm>
          <a:prstGeom prst="rect">
            <a:avLst/>
          </a:prstGeom>
        </p:spPr>
        <p:txBody>
          <a:bodyPr vert="horz" wrap="square" lIns="0" tIns="12700" rIns="0" bIns="0" rtlCol="0" anchor="t">
            <a:spAutoFit/>
          </a:bodyPr>
          <a:lstStyle/>
          <a:p>
            <a:pPr marL="241300" marR="5080" lvl="4" indent="-228600" algn="just">
              <a:spcBef>
                <a:spcPts val="900"/>
              </a:spcBef>
              <a:buChar char="•"/>
              <a:tabLst>
                <a:tab pos="241300" algn="l"/>
              </a:tabLst>
            </a:pPr>
            <a:r>
              <a:rPr lang="en-US" sz="1600" dirty="0">
                <a:latin typeface="+mn-lt"/>
              </a:rPr>
              <a:t>This is the highest share of transit usage to a special event in the history of the stadium</a:t>
            </a:r>
            <a:endParaRPr lang="en-US" sz="1600" dirty="0">
              <a:solidFill>
                <a:srgbClr val="231F20"/>
              </a:solidFill>
              <a:latin typeface="+mn-lt"/>
              <a:cs typeface="Poppins" panose="00000500000000000000" pitchFamily="2" charset="0"/>
            </a:endParaRPr>
          </a:p>
          <a:p>
            <a:pPr marL="688975" marR="5080" lvl="5" indent="-225425" algn="just">
              <a:spcBef>
                <a:spcPts val="900"/>
              </a:spcBef>
              <a:buChar char="•"/>
              <a:tabLst>
                <a:tab pos="463550" algn="l"/>
              </a:tabLst>
            </a:pPr>
            <a:r>
              <a:rPr lang="en-US" sz="1600" dirty="0">
                <a:solidFill>
                  <a:schemeClr val="tx1"/>
                </a:solidFill>
                <a:latin typeface="Poppins"/>
                <a:cs typeface="Poppins"/>
              </a:rPr>
              <a:t>28% transit usage vs. 5% Taylor Swift</a:t>
            </a:r>
          </a:p>
          <a:p>
            <a:pPr marL="241300" marR="5080" lvl="4" indent="-228600" algn="just">
              <a:spcBef>
                <a:spcPts val="900"/>
              </a:spcBef>
              <a:buChar char="•"/>
              <a:tabLst>
                <a:tab pos="241300" algn="l"/>
              </a:tabLst>
            </a:pPr>
            <a:r>
              <a:rPr lang="en-US" sz="1600" dirty="0">
                <a:solidFill>
                  <a:srgbClr val="231F20"/>
                </a:solidFill>
                <a:latin typeface="Poppins"/>
                <a:cs typeface="Poppins"/>
              </a:rPr>
              <a:t>Low wait times for queues for the Special Event Trains</a:t>
            </a:r>
          </a:p>
          <a:p>
            <a:pPr marL="688975" marR="5080" lvl="5" indent="-225425" algn="just">
              <a:spcBef>
                <a:spcPts val="900"/>
              </a:spcBef>
              <a:buChar char="•"/>
              <a:tabLst>
                <a:tab pos="463550" algn="l"/>
              </a:tabLst>
            </a:pPr>
            <a:r>
              <a:rPr lang="en-US" sz="1600" dirty="0">
                <a:solidFill>
                  <a:schemeClr val="tx1"/>
                </a:solidFill>
                <a:latin typeface="Poppins"/>
                <a:cs typeface="Poppins"/>
              </a:rPr>
              <a:t>An average of 17 minutes across all trains and all events</a:t>
            </a:r>
          </a:p>
          <a:p>
            <a:pPr marL="688975" marR="5080" lvl="5" indent="-225425" algn="just">
              <a:spcBef>
                <a:spcPts val="900"/>
              </a:spcBef>
              <a:buChar char="•"/>
              <a:tabLst>
                <a:tab pos="463550" algn="l"/>
              </a:tabLst>
            </a:pPr>
            <a:r>
              <a:rPr lang="en-US" sz="1600" dirty="0">
                <a:solidFill>
                  <a:schemeClr val="tx1"/>
                </a:solidFill>
                <a:latin typeface="Poppins"/>
                <a:cs typeface="Poppins"/>
              </a:rPr>
              <a:t>Queuing strategy of boarding groups was successful</a:t>
            </a:r>
          </a:p>
          <a:p>
            <a:pPr marL="241300" marR="5080" lvl="4" indent="-228600" algn="just">
              <a:spcBef>
                <a:spcPts val="900"/>
              </a:spcBef>
              <a:buChar char="•"/>
              <a:tabLst>
                <a:tab pos="241300" algn="l"/>
              </a:tabLst>
            </a:pPr>
            <a:r>
              <a:rPr lang="en-US" sz="1600" dirty="0">
                <a:solidFill>
                  <a:srgbClr val="231F20"/>
                </a:solidFill>
                <a:latin typeface="Poppins"/>
                <a:cs typeface="Poppins"/>
              </a:rPr>
              <a:t>Roadway impacts were minor</a:t>
            </a:r>
          </a:p>
          <a:p>
            <a:pPr marL="698500" marR="5080" lvl="6" indent="-228600" algn="just">
              <a:spcBef>
                <a:spcPts val="900"/>
              </a:spcBef>
              <a:buChar char="•"/>
              <a:tabLst>
                <a:tab pos="241300" algn="l"/>
              </a:tabLst>
            </a:pPr>
            <a:r>
              <a:rPr lang="en-US" sz="1600" dirty="0">
                <a:solidFill>
                  <a:srgbClr val="231F20"/>
                </a:solidFill>
                <a:latin typeface="Poppins"/>
                <a:cs typeface="Poppins"/>
              </a:rPr>
              <a:t>Travel times were faster to Men’s World Cup matches than other similar events (e.g., average of 46-minute drive vs. 62-minute drive for Taylor Swift Eras Tour)</a:t>
            </a:r>
          </a:p>
          <a:p>
            <a:pPr marL="698500" marR="5080" lvl="6" indent="-228600" algn="just">
              <a:spcBef>
                <a:spcPts val="900"/>
              </a:spcBef>
              <a:buChar char="•"/>
              <a:tabLst>
                <a:tab pos="241300" algn="l"/>
              </a:tabLst>
            </a:pPr>
            <a:r>
              <a:rPr lang="en-US" sz="1600" dirty="0">
                <a:solidFill>
                  <a:srgbClr val="231F20"/>
                </a:solidFill>
                <a:latin typeface="Poppins"/>
                <a:cs typeface="Poppins"/>
              </a:rPr>
              <a:t>Volume of the total Transportation Network Company (TNC; e.g., Uber, Lyft, etc.) trips to and from World Cup matches was about 2x higher than comparison events at the stadium</a:t>
            </a:r>
          </a:p>
          <a:p>
            <a:pPr marL="241300" marR="5080" lvl="4" indent="-228600" algn="just">
              <a:spcBef>
                <a:spcPts val="900"/>
              </a:spcBef>
              <a:buChar char="•"/>
              <a:tabLst>
                <a:tab pos="241300" algn="l"/>
              </a:tabLst>
            </a:pPr>
            <a:r>
              <a:rPr lang="en-US" sz="1600" dirty="0">
                <a:solidFill>
                  <a:srgbClr val="231F20"/>
                </a:solidFill>
                <a:latin typeface="Poppins"/>
                <a:cs typeface="Poppins"/>
              </a:rPr>
              <a:t>No major rest-of-network disruptions observed for roadways or transit</a:t>
            </a:r>
          </a:p>
        </p:txBody>
      </p:sp>
      <p:pic>
        <p:nvPicPr>
          <p:cNvPr id="7" name="object 7">
            <a:extLst>
              <a:ext uri="{C183D7F6-B498-43B3-948B-1728B52AA6E4}">
                <adec:decorative xmlns:adec="http://schemas.microsoft.com/office/drawing/2017/decorative" val="1"/>
              </a:ext>
            </a:extLst>
          </p:cNvPr>
          <p:cNvPicPr/>
          <p:nvPr/>
        </p:nvPicPr>
        <p:blipFill>
          <a:blip r:embed="rId3" cstate="print"/>
          <a:stretch>
            <a:fillRect/>
          </a:stretch>
        </p:blipFill>
        <p:spPr>
          <a:xfrm>
            <a:off x="9345193" y="6083300"/>
            <a:ext cx="2199100" cy="444494"/>
          </a:xfrm>
          <a:prstGeom prst="rect">
            <a:avLst/>
          </a:prstGeom>
        </p:spPr>
      </p:pic>
    </p:spTree>
    <p:extLst>
      <p:ext uri="{BB962C8B-B14F-4D97-AF65-F5344CB8AC3E}">
        <p14:creationId xmlns:p14="http://schemas.microsoft.com/office/powerpoint/2010/main" val="136848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3106-4882-83F8-6251-EDCBF47C00B1}"/>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66A4A089-1E1A-F52A-6E4A-533EBFC03267}"/>
              </a:ext>
            </a:extLst>
          </p:cNvPr>
          <p:cNvSpPr txBox="1">
            <a:spLocks noGrp="1"/>
          </p:cNvSpPr>
          <p:nvPr>
            <p:ph type="title" idx="4294967295"/>
          </p:nvPr>
        </p:nvSpPr>
        <p:spPr>
          <a:xfrm>
            <a:off x="901700" y="474979"/>
            <a:ext cx="10299700" cy="718658"/>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sz="3000" b="1" i="1">
                <a:solidFill>
                  <a:srgbClr val="005295"/>
                </a:solidFill>
                <a:latin typeface="ITCErasStd-Demi"/>
                <a:ea typeface="+mj-ea"/>
                <a:cs typeface="ITCErasStd-Demi"/>
              </a:defRPr>
            </a:lvl1pPr>
          </a:lstStyle>
          <a:p>
            <a:pPr marL="12700" marR="0" lvl="0" indent="0" defTabSz="914400" eaLnBrk="1" fontAlgn="auto" latinLnBrk="0" hangingPunct="1">
              <a:lnSpc>
                <a:spcPts val="3479"/>
              </a:lnSpc>
              <a:spcBef>
                <a:spcPts val="100"/>
              </a:spcBef>
              <a:spcAft>
                <a:spcPts val="0"/>
              </a:spcAft>
              <a:buClrTx/>
              <a:buSzTx/>
              <a:buFontTx/>
              <a:buNone/>
              <a:tabLst/>
              <a:defRPr/>
            </a:pPr>
            <a:r>
              <a:rPr kumimoji="0" lang="en-US" sz="2800" b="1" i="0" u="none" strike="noStrike" kern="0" cap="none" spc="-10" normalizeH="0" baseline="0" noProof="0" dirty="0">
                <a:ln>
                  <a:noFill/>
                </a:ln>
                <a:solidFill>
                  <a:srgbClr val="005295"/>
                </a:solidFill>
                <a:effectLst/>
                <a:uLnTx/>
                <a:uFillTx/>
                <a:latin typeface="+mj-lt"/>
                <a:ea typeface="+mj-ea"/>
                <a:cs typeface="Poppins"/>
              </a:rPr>
              <a:t>Key Findings: FIFA Men's World Cup TNC Travel</a:t>
            </a:r>
            <a:endParaRPr kumimoji="0" lang="en-US" sz="2800" b="1" i="1" u="none" strike="noStrike" kern="0" cap="none" spc="0" normalizeH="0" baseline="0" noProof="0" dirty="0">
              <a:ln>
                <a:noFill/>
              </a:ln>
              <a:solidFill>
                <a:srgbClr val="005295"/>
              </a:solidFill>
              <a:effectLst/>
              <a:uLnTx/>
              <a:uFillTx/>
              <a:latin typeface="+mj-lt"/>
              <a:ea typeface="+mj-ea"/>
              <a:cs typeface="ITCErasStd-Demi"/>
            </a:endParaRPr>
          </a:p>
          <a:p>
            <a:pPr marL="12700" marR="0" lvl="0" indent="0" defTabSz="914400" eaLnBrk="1" fontAlgn="auto" latinLnBrk="0" hangingPunct="1">
              <a:lnSpc>
                <a:spcPts val="2039"/>
              </a:lnSpc>
              <a:spcBef>
                <a:spcPts val="0"/>
              </a:spcBef>
              <a:spcAft>
                <a:spcPts val="0"/>
              </a:spcAft>
              <a:buClrTx/>
              <a:buSzTx/>
              <a:buFontTx/>
              <a:buNone/>
              <a:tabLst/>
              <a:defRPr/>
            </a:pPr>
            <a:r>
              <a:rPr kumimoji="0" lang="en-US" sz="1800" b="0" i="0" u="none" strike="noStrike" kern="0" cap="none" spc="-10" normalizeH="0" baseline="0" noProof="0" dirty="0">
                <a:ln>
                  <a:noFill/>
                </a:ln>
                <a:solidFill>
                  <a:srgbClr val="005295"/>
                </a:solidFill>
                <a:effectLst/>
                <a:uLnTx/>
                <a:uFillTx/>
                <a:latin typeface="Poppins"/>
                <a:ea typeface="+mj-ea"/>
                <a:cs typeface="Poppins"/>
              </a:rPr>
              <a:t>June 13 – June 29, 2026 (Data only available for first six matches)</a:t>
            </a:r>
            <a:endParaRPr kumimoji="0" lang="en-US" sz="1800" b="1" i="0" u="none" strike="noStrike" kern="0" cap="none" spc="0" normalizeH="0" baseline="0" noProof="0" dirty="0">
              <a:ln>
                <a:noFill/>
              </a:ln>
              <a:solidFill>
                <a:srgbClr val="005295"/>
              </a:solidFill>
              <a:effectLst/>
              <a:uLnTx/>
              <a:uFillTx/>
              <a:latin typeface="Poppins" pitchFamily="2" charset="77"/>
              <a:ea typeface="+mj-ea"/>
              <a:cs typeface="Poppins" pitchFamily="2" charset="77"/>
            </a:endParaRPr>
          </a:p>
        </p:txBody>
      </p:sp>
      <p:pic>
        <p:nvPicPr>
          <p:cNvPr id="8" name="Content Placeholder 13" descr="An animated map of eastern Massachusetts showing hexagons around Greater Boston, colored lighter or darker depending on how many TNC trips started in that hexagon; the animation begins with sparsely populated hexagons, mostly near downtown and the near north shore, and ballooning across the suburban area around Boston, moving closer to Boston Stadium as kickoff gets closer (and people start only taking trips that begin near the stadium). ">
            <a:extLst>
              <a:ext uri="{FF2B5EF4-FFF2-40B4-BE49-F238E27FC236}">
                <a16:creationId xmlns:a16="http://schemas.microsoft.com/office/drawing/2014/main" id="{187F9D6F-40C8-DDD5-A32A-32EABBBA7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1" y="1547515"/>
            <a:ext cx="5143500" cy="3857625"/>
          </a:xfrm>
          <a:prstGeom prst="rect">
            <a:avLst/>
          </a:prstGeom>
          <a:ln>
            <a:solidFill>
              <a:schemeClr val="accent1"/>
            </a:solidFill>
          </a:ln>
        </p:spPr>
      </p:pic>
      <p:sp>
        <p:nvSpPr>
          <p:cNvPr id="10" name="object 3">
            <a:extLst>
              <a:ext uri="{FF2B5EF4-FFF2-40B4-BE49-F238E27FC236}">
                <a16:creationId xmlns:a16="http://schemas.microsoft.com/office/drawing/2014/main" id="{D4CC0376-7639-6932-C17F-09314AA0B002}"/>
              </a:ext>
            </a:extLst>
          </p:cNvPr>
          <p:cNvSpPr txBox="1"/>
          <p:nvPr/>
        </p:nvSpPr>
        <p:spPr>
          <a:xfrm>
            <a:off x="6472990" y="1487713"/>
            <a:ext cx="5071310" cy="2551981"/>
          </a:xfrm>
          <a:prstGeom prst="rect">
            <a:avLst/>
          </a:prstGeom>
        </p:spPr>
        <p:txBody>
          <a:bodyPr vert="horz" wrap="square" lIns="0" tIns="12700" rIns="0" bIns="0" rtlCol="0" anchor="t">
            <a:spAutoFit/>
          </a:bodyPr>
          <a:lstStyle>
            <a:defPPr>
              <a:defRPr kern="0"/>
            </a:defPPr>
            <a:lvl1pPr marL="241300" marR="5080" indent="-228600" algn="just">
              <a:spcBef>
                <a:spcPts val="900"/>
              </a:spcBef>
              <a:buChar char="•"/>
              <a:tabLst>
                <a:tab pos="241300" algn="l"/>
              </a:tabLst>
              <a:defRPr sz="1600">
                <a:solidFill>
                  <a:srgbClr val="231F20"/>
                </a:solidFill>
                <a:latin typeface="Poppins"/>
                <a:cs typeface="Poppins"/>
              </a:defRPr>
            </a:lvl1pPr>
          </a:lstStyle>
          <a:p>
            <a:pPr marL="12700" indent="0">
              <a:buNone/>
            </a:pPr>
            <a:r>
              <a:rPr lang="en-US" sz="2000" dirty="0"/>
              <a:t>On average, TNC trips to Boston Stadium were about twice as high as comparison events – likely due to high out-of-state attendees and ¼ the usual stadium parking capacity.</a:t>
            </a:r>
          </a:p>
          <a:p>
            <a:pPr marL="12700" indent="0">
              <a:buNone/>
            </a:pPr>
            <a:endParaRPr lang="en-US">
              <a:latin typeface="Poppins" panose="00000500000000000000" pitchFamily="2" charset="0"/>
              <a:cs typeface="Poppins" panose="00000500000000000000" pitchFamily="2" charset="0"/>
            </a:endParaRPr>
          </a:p>
          <a:p>
            <a:endParaRPr lang="en-US">
              <a:latin typeface="Poppins" panose="00000500000000000000" pitchFamily="2" charset="0"/>
              <a:cs typeface="Poppins" panose="00000500000000000000" pitchFamily="2" charset="0"/>
            </a:endParaRPr>
          </a:p>
          <a:p>
            <a:pPr lvl="1"/>
            <a:endParaRPr lang="en-US">
              <a:latin typeface="Poppins" panose="00000500000000000000" pitchFamily="2" charset="0"/>
              <a:cs typeface="Poppins" panose="00000500000000000000" pitchFamily="2" charset="0"/>
            </a:endParaRPr>
          </a:p>
        </p:txBody>
      </p:sp>
      <p:sp>
        <p:nvSpPr>
          <p:cNvPr id="4" name="object 2">
            <a:extLst>
              <a:ext uri="{FF2B5EF4-FFF2-40B4-BE49-F238E27FC236}">
                <a16:creationId xmlns:a16="http://schemas.microsoft.com/office/drawing/2014/main" id="{FCF88B5C-7EAB-5EF8-E957-80F34C905047}"/>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6</a:t>
            </a:fld>
            <a:endParaRPr sz="1200" dirty="0">
              <a:solidFill>
                <a:schemeClr val="tx1"/>
              </a:solidFill>
              <a:latin typeface="HelveticaNeueLTStd-Roman"/>
              <a:cs typeface="HelveticaNeueLTStd-Roman"/>
            </a:endParaRPr>
          </a:p>
        </p:txBody>
      </p:sp>
    </p:spTree>
    <p:extLst>
      <p:ext uri="{BB962C8B-B14F-4D97-AF65-F5344CB8AC3E}">
        <p14:creationId xmlns:p14="http://schemas.microsoft.com/office/powerpoint/2010/main" val="4258080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9C9F1-3647-C1C9-3BE7-FAAF68D65125}"/>
            </a:ext>
          </a:extLst>
        </p:cNvPr>
        <p:cNvGrpSpPr/>
        <p:nvPr/>
      </p:nvGrpSpPr>
      <p:grpSpPr>
        <a:xfrm>
          <a:off x="0" y="0"/>
          <a:ext cx="0" cy="0"/>
          <a:chOff x="0" y="0"/>
          <a:chExt cx="0" cy="0"/>
        </a:xfrm>
      </p:grpSpPr>
      <p:sp>
        <p:nvSpPr>
          <p:cNvPr id="10" name="object 5">
            <a:extLst>
              <a:ext uri="{FF2B5EF4-FFF2-40B4-BE49-F238E27FC236}">
                <a16:creationId xmlns:a16="http://schemas.microsoft.com/office/drawing/2014/main" id="{A2EAF6D3-C8F6-8214-26BB-AECC005FAAB5}"/>
              </a:ext>
            </a:extLst>
          </p:cNvPr>
          <p:cNvSpPr txBox="1">
            <a:spLocks noGrp="1"/>
          </p:cNvSpPr>
          <p:nvPr>
            <p:ph type="title" idx="4294967295"/>
          </p:nvPr>
        </p:nvSpPr>
        <p:spPr>
          <a:xfrm>
            <a:off x="901700" y="474979"/>
            <a:ext cx="10299700" cy="718658"/>
          </a:xfrm>
          <a:prstGeom prst="rect">
            <a:avLst/>
          </a:prstGeom>
          <a:noFill/>
          <a:ln>
            <a:noFill/>
            <a:prstDash/>
          </a:ln>
          <a:effectLst/>
        </p:spPr>
        <p:txBody>
          <a:bodyPr rot="0" spcFirstLastPara="0" vertOverflow="overflow" horzOverflow="overflow" vert="horz" wrap="square" lIns="0" tIns="12700" rIns="0" bIns="0" numCol="1" spcCol="0" rtlCol="0" fromWordArt="0" anchor="t" anchorCtr="0" forceAA="0" compatLnSpc="1">
            <a:prstTxWarp prst="textNoShape">
              <a:avLst/>
            </a:prstTxWarp>
            <a:spAutoFit/>
          </a:bodyPr>
          <a:lstStyle>
            <a:lvl1pPr>
              <a:defRPr sz="3000" b="1" i="1">
                <a:solidFill>
                  <a:srgbClr val="005295"/>
                </a:solidFill>
                <a:latin typeface="ITCErasStd-Demi"/>
                <a:ea typeface="+mj-ea"/>
                <a:cs typeface="ITCErasStd-Demi"/>
              </a:defRPr>
            </a:lvl1pPr>
          </a:lstStyle>
          <a:p>
            <a:pPr marL="12700" marR="0" lvl="0" indent="0" defTabSz="914400" eaLnBrk="1" fontAlgn="auto" latinLnBrk="0" hangingPunct="1">
              <a:lnSpc>
                <a:spcPts val="3479"/>
              </a:lnSpc>
              <a:spcBef>
                <a:spcPts val="100"/>
              </a:spcBef>
              <a:spcAft>
                <a:spcPts val="0"/>
              </a:spcAft>
              <a:buClrTx/>
              <a:buSzTx/>
              <a:buFontTx/>
              <a:buNone/>
              <a:tabLst/>
              <a:defRPr/>
            </a:pPr>
            <a:r>
              <a:rPr kumimoji="0" lang="en-US" sz="2800" b="1" i="0" u="none" strike="noStrike" kern="0" cap="none" spc="-10" normalizeH="0" baseline="0" noProof="0" dirty="0">
                <a:ln>
                  <a:noFill/>
                </a:ln>
                <a:solidFill>
                  <a:srgbClr val="005295"/>
                </a:solidFill>
                <a:effectLst/>
                <a:uLnTx/>
                <a:uFillTx/>
                <a:latin typeface="+mj-lt"/>
                <a:ea typeface="+mj-ea"/>
                <a:cs typeface="Poppins"/>
              </a:rPr>
              <a:t>Key Findings: Mega Events Subway Ridership</a:t>
            </a:r>
            <a:endParaRPr kumimoji="0" lang="en-US" sz="2800" b="1" i="1" u="none" strike="noStrike" kern="0" cap="none" spc="0" normalizeH="0" baseline="0" noProof="0" dirty="0">
              <a:ln>
                <a:noFill/>
              </a:ln>
              <a:solidFill>
                <a:srgbClr val="005295"/>
              </a:solidFill>
              <a:effectLst/>
              <a:uLnTx/>
              <a:uFillTx/>
              <a:latin typeface="+mj-lt"/>
              <a:ea typeface="+mj-ea"/>
              <a:cs typeface="Poppins"/>
            </a:endParaRPr>
          </a:p>
          <a:p>
            <a:pPr marL="12700" marR="0" lvl="0" indent="0" defTabSz="914400" eaLnBrk="1" fontAlgn="auto" latinLnBrk="0" hangingPunct="1">
              <a:lnSpc>
                <a:spcPts val="2039"/>
              </a:lnSpc>
              <a:spcBef>
                <a:spcPts val="0"/>
              </a:spcBef>
              <a:spcAft>
                <a:spcPts val="0"/>
              </a:spcAft>
              <a:buClrTx/>
              <a:buSzTx/>
              <a:buFontTx/>
              <a:buNone/>
              <a:tabLst/>
              <a:defRPr/>
            </a:pPr>
            <a:r>
              <a:rPr kumimoji="0" lang="en-US" sz="1800" b="0" i="0" u="none" strike="noStrike" kern="0" cap="none" spc="-10" normalizeH="0" baseline="0" noProof="0" dirty="0">
                <a:ln>
                  <a:noFill/>
                </a:ln>
                <a:solidFill>
                  <a:srgbClr val="005295"/>
                </a:solidFill>
                <a:effectLst/>
                <a:uLnTx/>
                <a:uFillTx/>
                <a:latin typeface="Poppins"/>
                <a:ea typeface="+mj-ea"/>
                <a:cs typeface="Poppins"/>
              </a:rPr>
              <a:t>June 13 – July 9, 2026</a:t>
            </a:r>
            <a:endParaRPr kumimoji="0" lang="en-US" sz="1800" b="1" i="0" u="none" strike="noStrike" kern="0" cap="none" spc="0" normalizeH="0" baseline="0" noProof="0" dirty="0">
              <a:ln>
                <a:noFill/>
              </a:ln>
              <a:solidFill>
                <a:srgbClr val="005295"/>
              </a:solidFill>
              <a:effectLst/>
              <a:uLnTx/>
              <a:uFillTx/>
              <a:latin typeface="Poppins" pitchFamily="2" charset="77"/>
              <a:ea typeface="+mj-ea"/>
              <a:cs typeface="Poppins" pitchFamily="2" charset="77"/>
            </a:endParaRPr>
          </a:p>
        </p:txBody>
      </p:sp>
      <p:sp>
        <p:nvSpPr>
          <p:cNvPr id="2" name="object 2">
            <a:extLst>
              <a:ext uri="{FF2B5EF4-FFF2-40B4-BE49-F238E27FC236}">
                <a16:creationId xmlns:a16="http://schemas.microsoft.com/office/drawing/2014/main" id="{DB93998B-A5B0-9006-E605-D752B618810F}"/>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7</a:t>
            </a:fld>
            <a:endParaRPr sz="1200" dirty="0">
              <a:solidFill>
                <a:schemeClr val="tx1"/>
              </a:solidFill>
              <a:latin typeface="HelveticaNeueLTStd-Roman"/>
              <a:cs typeface="HelveticaNeueLTStd-Roman"/>
            </a:endParaRPr>
          </a:p>
        </p:txBody>
      </p:sp>
      <p:sp>
        <p:nvSpPr>
          <p:cNvPr id="3" name="object 3">
            <a:extLst>
              <a:ext uri="{FF2B5EF4-FFF2-40B4-BE49-F238E27FC236}">
                <a16:creationId xmlns:a16="http://schemas.microsoft.com/office/drawing/2014/main" id="{909E3543-2A49-290D-8401-054DAF5B0A16}"/>
              </a:ext>
            </a:extLst>
          </p:cNvPr>
          <p:cNvSpPr txBox="1"/>
          <p:nvPr/>
        </p:nvSpPr>
        <p:spPr>
          <a:xfrm>
            <a:off x="901700" y="1875914"/>
            <a:ext cx="5581680" cy="3675365"/>
          </a:xfrm>
          <a:prstGeom prst="rect">
            <a:avLst/>
          </a:prstGeom>
        </p:spPr>
        <p:txBody>
          <a:bodyPr vert="horz" wrap="square" lIns="0" tIns="12700" rIns="0" bIns="0" rtlCol="0" anchor="t">
            <a:spAutoFit/>
          </a:bodyPr>
          <a:lstStyle/>
          <a:p>
            <a:pPr marL="241300" marR="5080" indent="-228600" algn="just">
              <a:spcBef>
                <a:spcPts val="900"/>
              </a:spcBef>
              <a:buChar char="•"/>
              <a:tabLst>
                <a:tab pos="241300" algn="l"/>
              </a:tabLst>
            </a:pPr>
            <a:r>
              <a:rPr lang="en-US" sz="1600" dirty="0">
                <a:solidFill>
                  <a:srgbClr val="231F20"/>
                </a:solidFill>
                <a:latin typeface="Poppins"/>
                <a:cs typeface="Poppins"/>
              </a:rPr>
              <a:t>Ridership on Heavy and Light Rail was up about 9% during the period Boston was hosting FIFA Men’s World Cup matches</a:t>
            </a:r>
          </a:p>
          <a:p>
            <a:pPr marL="241300" marR="5080" indent="-228600" algn="just">
              <a:spcBef>
                <a:spcPts val="900"/>
              </a:spcBef>
              <a:buChar char="•"/>
              <a:tabLst>
                <a:tab pos="241300" algn="l"/>
              </a:tabLst>
            </a:pPr>
            <a:r>
              <a:rPr lang="en-US" sz="1600" dirty="0">
                <a:solidFill>
                  <a:srgbClr val="231F20"/>
                </a:solidFill>
                <a:latin typeface="Poppins"/>
                <a:cs typeface="Poppins"/>
              </a:rPr>
              <a:t>Weekends with fan events saw an increase in rapid transit ridership over weekends without fan events</a:t>
            </a:r>
          </a:p>
          <a:p>
            <a:pPr marL="241300" marR="5080" indent="-228600" algn="just">
              <a:spcBef>
                <a:spcPts val="900"/>
              </a:spcBef>
              <a:buChar char="•"/>
              <a:tabLst>
                <a:tab pos="241300" algn="l"/>
              </a:tabLst>
            </a:pPr>
            <a:r>
              <a:rPr lang="en-US" sz="1600" dirty="0">
                <a:solidFill>
                  <a:srgbClr val="231F20"/>
                </a:solidFill>
                <a:latin typeface="Poppins"/>
                <a:cs typeface="Poppins"/>
              </a:rPr>
              <a:t>During the Parade of Sail, Rapid Transit ridership was up 60% and Commuter Rail nearly 70% over what we would expect to see on a summer Saturday.</a:t>
            </a:r>
          </a:p>
          <a:p>
            <a:pPr marL="640080" marR="5080" lvl="1" indent="-228600" algn="just">
              <a:spcBef>
                <a:spcPts val="900"/>
              </a:spcBef>
              <a:buChar char="•"/>
              <a:tabLst>
                <a:tab pos="241300" algn="l"/>
              </a:tabLst>
            </a:pPr>
            <a:r>
              <a:rPr lang="en-US" sz="1600" dirty="0">
                <a:solidFill>
                  <a:srgbClr val="231F20"/>
                </a:solidFill>
                <a:latin typeface="Poppins"/>
                <a:cs typeface="Poppins"/>
              </a:rPr>
              <a:t>Sunday sustained similarly elevated volumes (+52% for Rapid Transit and +62% for Commuter Rail) before activity quickly tapered off for the remaining festival days.</a:t>
            </a:r>
          </a:p>
          <a:p>
            <a:pPr marL="241300" marR="5080" indent="-228600" algn="just">
              <a:spcBef>
                <a:spcPts val="900"/>
              </a:spcBef>
              <a:buChar char="•"/>
              <a:tabLst>
                <a:tab pos="241300" algn="l"/>
              </a:tabLst>
            </a:pPr>
            <a:endParaRPr lang="en-US" sz="1600" dirty="0">
              <a:solidFill>
                <a:srgbClr val="231F20"/>
              </a:solidFill>
              <a:latin typeface="Poppins"/>
              <a:cs typeface="Poppins"/>
            </a:endParaRPr>
          </a:p>
        </p:txBody>
      </p:sp>
      <p:sp>
        <p:nvSpPr>
          <p:cNvPr id="38" name="TextBox 37">
            <a:extLst>
              <a:ext uri="{FF2B5EF4-FFF2-40B4-BE49-F238E27FC236}">
                <a16:creationId xmlns:a16="http://schemas.microsoft.com/office/drawing/2014/main" id="{5C3F4520-C8D2-23B3-122A-9BF358D9C575}"/>
              </a:ext>
            </a:extLst>
          </p:cNvPr>
          <p:cNvSpPr txBox="1"/>
          <p:nvPr/>
        </p:nvSpPr>
        <p:spPr>
          <a:xfrm>
            <a:off x="906601" y="5765224"/>
            <a:ext cx="5576779" cy="954107"/>
          </a:xfrm>
          <a:prstGeom prst="rect">
            <a:avLst/>
          </a:prstGeom>
          <a:noFill/>
        </p:spPr>
        <p:txBody>
          <a:bodyPr wrap="square">
            <a:spAutoFit/>
          </a:bodyPr>
          <a:lstStyle/>
          <a:p>
            <a:pPr marR="0" lvl="0" indent="-182880">
              <a:spcBef>
                <a:spcPts val="150"/>
              </a:spcBef>
              <a:spcAft>
                <a:spcPts val="150"/>
              </a:spcAft>
            </a:pPr>
            <a:r>
              <a:rPr lang="en-US" sz="1400" i="1" dirty="0">
                <a:solidFill>
                  <a:sysClr val="windowText" lastClr="000000"/>
                </a:solidFill>
                <a:effectLst/>
                <a:latin typeface="+mj-lt"/>
              </a:rPr>
              <a:t>* The estimated baseline is calculated based on the typical seasonal fluctuation in ridership between Spring and Summer. It is what might be expected in absence of the World Cup and </a:t>
            </a:r>
            <a:r>
              <a:rPr lang="en-US" sz="1400" i="1" dirty="0">
                <a:latin typeface="+mj-lt"/>
              </a:rPr>
              <a:t>other summer mega events</a:t>
            </a:r>
            <a:r>
              <a:rPr lang="en-US" sz="1400" i="1" dirty="0">
                <a:solidFill>
                  <a:sysClr val="windowText" lastClr="000000"/>
                </a:solidFill>
                <a:effectLst/>
                <a:latin typeface="+mj-lt"/>
              </a:rPr>
              <a:t>.</a:t>
            </a:r>
            <a:endParaRPr lang="en-US" sz="1400" i="1" dirty="0">
              <a:solidFill>
                <a:srgbClr val="1D1C1D"/>
              </a:solidFill>
              <a:effectLst/>
              <a:latin typeface="+mj-lt"/>
            </a:endParaRPr>
          </a:p>
        </p:txBody>
      </p:sp>
      <p:sp>
        <p:nvSpPr>
          <p:cNvPr id="12" name="TextBox 11">
            <a:extLst>
              <a:ext uri="{FF2B5EF4-FFF2-40B4-BE49-F238E27FC236}">
                <a16:creationId xmlns:a16="http://schemas.microsoft.com/office/drawing/2014/main" id="{E814EEE4-DBD5-092E-383F-554152E0BD72}"/>
              </a:ext>
            </a:extLst>
          </p:cNvPr>
          <p:cNvSpPr txBox="1"/>
          <p:nvPr/>
        </p:nvSpPr>
        <p:spPr>
          <a:xfrm>
            <a:off x="6869238" y="1476514"/>
            <a:ext cx="468682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rgbClr val="005295"/>
                </a:solidFill>
                <a:latin typeface="Poppins"/>
              </a:rPr>
              <a:t>Subway Ridership Growth by Day </a:t>
            </a:r>
            <a:br>
              <a:rPr lang="en-US" sz="1400" b="1" dirty="0">
                <a:solidFill>
                  <a:srgbClr val="005295"/>
                </a:solidFill>
                <a:latin typeface="Poppins"/>
              </a:rPr>
            </a:br>
            <a:r>
              <a:rPr lang="en-US" sz="1400" b="1" dirty="0">
                <a:solidFill>
                  <a:srgbClr val="005295"/>
                </a:solidFill>
                <a:latin typeface="Poppins"/>
              </a:rPr>
              <a:t>during FIFA Men’s World Cup</a:t>
            </a:r>
          </a:p>
          <a:p>
            <a:pPr algn="ctr"/>
            <a:r>
              <a:rPr lang="en-US" sz="1400" dirty="0">
                <a:solidFill>
                  <a:srgbClr val="005295"/>
                </a:solidFill>
                <a:latin typeface="Poppins"/>
              </a:rPr>
              <a:t>(June 13 to July 9, 2026)</a:t>
            </a:r>
            <a:endParaRPr lang="en-US" sz="1600" dirty="0"/>
          </a:p>
        </p:txBody>
      </p:sp>
      <p:pic>
        <p:nvPicPr>
          <p:cNvPr id="5" name="Picture 4" descr="A bar chart shows ridership on the MBTA subway as higher than expected, with the bar on the left showing we expected to see 11.26 million riders during the FIFA Men's World Cup, but that we actually saw (illustrated in the bar on the right) 12.25 million riders. Graphic call-out boxes underneath the bar chart show the ridership growth beyond expectations by day of week: 0% on average Mondays in the period, +4% on Tuesdays, +12% on Wednesdays, +7% on Thursdays, +23% on Fridays, +8% on Saturdays, +12% on Sundays, and +8% when looking at Tuesdays through Thursdays averaged together. ">
            <a:extLst>
              <a:ext uri="{FF2B5EF4-FFF2-40B4-BE49-F238E27FC236}">
                <a16:creationId xmlns:a16="http://schemas.microsoft.com/office/drawing/2014/main" id="{9A52AF3F-FD0B-81D9-19B6-E6429729F9D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7294880" y="2228849"/>
            <a:ext cx="3773544" cy="3429145"/>
          </a:xfrm>
          <a:prstGeom prst="rect">
            <a:avLst/>
          </a:prstGeom>
        </p:spPr>
      </p:pic>
      <p:sp>
        <p:nvSpPr>
          <p:cNvPr id="23" name="TextBox 22">
            <a:extLst>
              <a:ext uri="{FF2B5EF4-FFF2-40B4-BE49-F238E27FC236}">
                <a16:creationId xmlns:a16="http://schemas.microsoft.com/office/drawing/2014/main" id="{E3CBF0E4-0930-13BE-EC65-F07178956D4A}"/>
              </a:ext>
              <a:ext uri="{C183D7F6-B498-43B3-948B-1728B52AA6E4}">
                <adec:decorative xmlns:adec="http://schemas.microsoft.com/office/drawing/2017/decorative" val="1"/>
              </a:ext>
            </a:extLst>
          </p:cNvPr>
          <p:cNvSpPr txBox="1"/>
          <p:nvPr/>
        </p:nvSpPr>
        <p:spPr>
          <a:xfrm>
            <a:off x="7821452" y="4382675"/>
            <a:ext cx="2597150" cy="215444"/>
          </a:xfrm>
          <a:prstGeom prst="rect">
            <a:avLst/>
          </a:prstGeom>
          <a:noFill/>
        </p:spPr>
        <p:txBody>
          <a:bodyPr wrap="square" lIns="0" tIns="0" rIns="0" bIns="0">
            <a:spAutoFit/>
          </a:bodyPr>
          <a:lstStyle/>
          <a:p>
            <a:pPr algn="ctr"/>
            <a:r>
              <a:rPr lang="en-US" sz="1400">
                <a:solidFill>
                  <a:schemeClr val="tx1"/>
                </a:solidFill>
                <a:latin typeface="Poppins"/>
              </a:rPr>
              <a:t>Overall Ridership on Subway</a:t>
            </a:r>
            <a:endParaRPr lang="en-US" sz="1400">
              <a:solidFill>
                <a:schemeClr val="tx1"/>
              </a:solidFill>
            </a:endParaRPr>
          </a:p>
        </p:txBody>
      </p:sp>
      <p:sp>
        <p:nvSpPr>
          <p:cNvPr id="34" name="TextBox 33">
            <a:extLst>
              <a:ext uri="{FF2B5EF4-FFF2-40B4-BE49-F238E27FC236}">
                <a16:creationId xmlns:a16="http://schemas.microsoft.com/office/drawing/2014/main" id="{6872E3EC-D74E-8DEE-6509-DBF92D470800}"/>
              </a:ext>
              <a:ext uri="{C183D7F6-B498-43B3-948B-1728B52AA6E4}">
                <adec:decorative xmlns:adec="http://schemas.microsoft.com/office/drawing/2017/decorative" val="1"/>
              </a:ext>
            </a:extLst>
          </p:cNvPr>
          <p:cNvSpPr txBox="1"/>
          <p:nvPr/>
        </p:nvSpPr>
        <p:spPr>
          <a:xfrm>
            <a:off x="8393714" y="2361595"/>
            <a:ext cx="591535" cy="215444"/>
          </a:xfrm>
          <a:prstGeom prst="rect">
            <a:avLst/>
          </a:prstGeom>
          <a:noFill/>
        </p:spPr>
        <p:txBody>
          <a:bodyPr wrap="square" lIns="0" tIns="0" rIns="0" bIns="0">
            <a:spAutoFit/>
          </a:bodyPr>
          <a:lstStyle/>
          <a:p>
            <a:pPr algn="ctr"/>
            <a:r>
              <a:rPr lang="en-US" sz="1400">
                <a:solidFill>
                  <a:schemeClr val="tx1"/>
                </a:solidFill>
                <a:latin typeface="Poppins"/>
              </a:rPr>
              <a:t>11.26m</a:t>
            </a:r>
            <a:endParaRPr lang="en-US" sz="1400">
              <a:solidFill>
                <a:schemeClr val="tx1"/>
              </a:solidFill>
            </a:endParaRPr>
          </a:p>
        </p:txBody>
      </p:sp>
      <p:sp>
        <p:nvSpPr>
          <p:cNvPr id="33" name="TextBox 32">
            <a:extLst>
              <a:ext uri="{FF2B5EF4-FFF2-40B4-BE49-F238E27FC236}">
                <a16:creationId xmlns:a16="http://schemas.microsoft.com/office/drawing/2014/main" id="{9357FA30-EEB0-F759-EDB3-E8A8C5C2D5A1}"/>
              </a:ext>
              <a:ext uri="{C183D7F6-B498-43B3-948B-1728B52AA6E4}">
                <adec:decorative xmlns:adec="http://schemas.microsoft.com/office/drawing/2017/decorative" val="1"/>
              </a:ext>
            </a:extLst>
          </p:cNvPr>
          <p:cNvSpPr txBox="1"/>
          <p:nvPr/>
        </p:nvSpPr>
        <p:spPr>
          <a:xfrm>
            <a:off x="8914018" y="3448050"/>
            <a:ext cx="355824" cy="215444"/>
          </a:xfrm>
          <a:prstGeom prst="rect">
            <a:avLst/>
          </a:prstGeom>
          <a:noFill/>
        </p:spPr>
        <p:txBody>
          <a:bodyPr wrap="square" lIns="0" tIns="0" rIns="0" bIns="0">
            <a:spAutoFit/>
          </a:bodyPr>
          <a:lstStyle/>
          <a:p>
            <a:pPr algn="ctr"/>
            <a:r>
              <a:rPr lang="en-US" sz="1400">
                <a:solidFill>
                  <a:schemeClr val="tx1"/>
                </a:solidFill>
                <a:latin typeface="Poppins"/>
              </a:rPr>
              <a:t>9%</a:t>
            </a:r>
            <a:endParaRPr lang="en-US" sz="1400">
              <a:solidFill>
                <a:schemeClr val="tx1"/>
              </a:solidFill>
            </a:endParaRPr>
          </a:p>
        </p:txBody>
      </p:sp>
      <p:sp>
        <p:nvSpPr>
          <p:cNvPr id="35" name="TextBox 34">
            <a:extLst>
              <a:ext uri="{FF2B5EF4-FFF2-40B4-BE49-F238E27FC236}">
                <a16:creationId xmlns:a16="http://schemas.microsoft.com/office/drawing/2014/main" id="{F75E1EC0-176C-9450-D287-6F116D070A64}"/>
              </a:ext>
              <a:ext uri="{C183D7F6-B498-43B3-948B-1728B52AA6E4}">
                <adec:decorative xmlns:adec="http://schemas.microsoft.com/office/drawing/2017/decorative" val="1"/>
              </a:ext>
            </a:extLst>
          </p:cNvPr>
          <p:cNvSpPr txBox="1"/>
          <p:nvPr/>
        </p:nvSpPr>
        <p:spPr>
          <a:xfrm>
            <a:off x="9266032" y="2241173"/>
            <a:ext cx="639744" cy="215444"/>
          </a:xfrm>
          <a:prstGeom prst="rect">
            <a:avLst/>
          </a:prstGeom>
          <a:noFill/>
        </p:spPr>
        <p:txBody>
          <a:bodyPr wrap="square" lIns="0" tIns="0" rIns="0" bIns="0">
            <a:spAutoFit/>
          </a:bodyPr>
          <a:lstStyle/>
          <a:p>
            <a:pPr algn="ctr"/>
            <a:r>
              <a:rPr lang="en-US" sz="1400">
                <a:solidFill>
                  <a:schemeClr val="tx1"/>
                </a:solidFill>
                <a:latin typeface="Poppins"/>
              </a:rPr>
              <a:t>12.25m</a:t>
            </a:r>
            <a:endParaRPr lang="en-US" sz="1400">
              <a:solidFill>
                <a:schemeClr val="tx1"/>
              </a:solidFill>
            </a:endParaRPr>
          </a:p>
        </p:txBody>
      </p:sp>
      <p:sp>
        <p:nvSpPr>
          <p:cNvPr id="14" name="TextBox 13">
            <a:extLst>
              <a:ext uri="{FF2B5EF4-FFF2-40B4-BE49-F238E27FC236}">
                <a16:creationId xmlns:a16="http://schemas.microsoft.com/office/drawing/2014/main" id="{5ACF6F26-D6ED-0041-8D39-869248E2A3C3}"/>
              </a:ext>
              <a:ext uri="{C183D7F6-B498-43B3-948B-1728B52AA6E4}">
                <adec:decorative xmlns:adec="http://schemas.microsoft.com/office/drawing/2017/decorative" val="1"/>
              </a:ext>
            </a:extLst>
          </p:cNvPr>
          <p:cNvSpPr txBox="1"/>
          <p:nvPr/>
        </p:nvSpPr>
        <p:spPr>
          <a:xfrm>
            <a:off x="7416800" y="5367297"/>
            <a:ext cx="406400" cy="215444"/>
          </a:xfrm>
          <a:prstGeom prst="rect">
            <a:avLst/>
          </a:prstGeom>
          <a:noFill/>
        </p:spPr>
        <p:txBody>
          <a:bodyPr wrap="square" lIns="0" tIns="0" rIns="0" bIns="0">
            <a:spAutoFit/>
          </a:bodyPr>
          <a:lstStyle/>
          <a:p>
            <a:pPr algn="ctr"/>
            <a:r>
              <a:rPr lang="en-US" sz="1400">
                <a:solidFill>
                  <a:schemeClr val="tx1"/>
                </a:solidFill>
                <a:latin typeface="Poppins"/>
              </a:rPr>
              <a:t>Mon</a:t>
            </a:r>
            <a:endParaRPr lang="en-US">
              <a:solidFill>
                <a:schemeClr val="tx1"/>
              </a:solidFill>
            </a:endParaRPr>
          </a:p>
        </p:txBody>
      </p:sp>
      <p:sp>
        <p:nvSpPr>
          <p:cNvPr id="26" name="TextBox 25">
            <a:extLst>
              <a:ext uri="{FF2B5EF4-FFF2-40B4-BE49-F238E27FC236}">
                <a16:creationId xmlns:a16="http://schemas.microsoft.com/office/drawing/2014/main" id="{5B8E83AD-FB35-2B22-EB79-E62216C34CC9}"/>
              </a:ext>
              <a:ext uri="{C183D7F6-B498-43B3-948B-1728B52AA6E4}">
                <adec:decorative xmlns:adec="http://schemas.microsoft.com/office/drawing/2017/decorative" val="1"/>
              </a:ext>
            </a:extLst>
          </p:cNvPr>
          <p:cNvSpPr txBox="1"/>
          <p:nvPr/>
        </p:nvSpPr>
        <p:spPr>
          <a:xfrm>
            <a:off x="7416800" y="4987016"/>
            <a:ext cx="406400" cy="215444"/>
          </a:xfrm>
          <a:prstGeom prst="rect">
            <a:avLst/>
          </a:prstGeom>
          <a:noFill/>
        </p:spPr>
        <p:txBody>
          <a:bodyPr wrap="square" lIns="0" tIns="0" rIns="0" bIns="0">
            <a:spAutoFit/>
          </a:bodyPr>
          <a:lstStyle/>
          <a:p>
            <a:pPr algn="ctr"/>
            <a:r>
              <a:rPr lang="en-US" sz="1400">
                <a:solidFill>
                  <a:schemeClr val="tx1"/>
                </a:solidFill>
                <a:latin typeface="Poppins"/>
              </a:rPr>
              <a:t>0%</a:t>
            </a:r>
            <a:endParaRPr lang="en-US">
              <a:solidFill>
                <a:schemeClr val="tx1"/>
              </a:solidFill>
            </a:endParaRPr>
          </a:p>
        </p:txBody>
      </p:sp>
      <p:sp>
        <p:nvSpPr>
          <p:cNvPr id="15" name="TextBox 14">
            <a:extLst>
              <a:ext uri="{FF2B5EF4-FFF2-40B4-BE49-F238E27FC236}">
                <a16:creationId xmlns:a16="http://schemas.microsoft.com/office/drawing/2014/main" id="{784F6464-D355-1B3E-2F25-F6CA438746B7}"/>
              </a:ext>
              <a:ext uri="{C183D7F6-B498-43B3-948B-1728B52AA6E4}">
                <adec:decorative xmlns:adec="http://schemas.microsoft.com/office/drawing/2017/decorative" val="1"/>
              </a:ext>
            </a:extLst>
          </p:cNvPr>
          <p:cNvSpPr txBox="1"/>
          <p:nvPr/>
        </p:nvSpPr>
        <p:spPr>
          <a:xfrm>
            <a:off x="7945120" y="5367297"/>
            <a:ext cx="406400" cy="215444"/>
          </a:xfrm>
          <a:prstGeom prst="rect">
            <a:avLst/>
          </a:prstGeom>
          <a:noFill/>
        </p:spPr>
        <p:txBody>
          <a:bodyPr wrap="square" lIns="0" tIns="0" rIns="0" bIns="0">
            <a:spAutoFit/>
          </a:bodyPr>
          <a:lstStyle/>
          <a:p>
            <a:pPr algn="ctr"/>
            <a:r>
              <a:rPr lang="en-US" sz="1400">
                <a:solidFill>
                  <a:schemeClr val="tx1"/>
                </a:solidFill>
                <a:latin typeface="Poppins"/>
              </a:rPr>
              <a:t>Tue</a:t>
            </a:r>
            <a:endParaRPr lang="en-US">
              <a:solidFill>
                <a:schemeClr val="tx1"/>
              </a:solidFill>
            </a:endParaRPr>
          </a:p>
        </p:txBody>
      </p:sp>
      <p:sp>
        <p:nvSpPr>
          <p:cNvPr id="25" name="TextBox 24">
            <a:extLst>
              <a:ext uri="{FF2B5EF4-FFF2-40B4-BE49-F238E27FC236}">
                <a16:creationId xmlns:a16="http://schemas.microsoft.com/office/drawing/2014/main" id="{5E4487BF-2B1E-DF2A-F766-2D4CEF4021BA}"/>
              </a:ext>
              <a:ext uri="{C183D7F6-B498-43B3-948B-1728B52AA6E4}">
                <adec:decorative xmlns:adec="http://schemas.microsoft.com/office/drawing/2017/decorative" val="1"/>
              </a:ext>
            </a:extLst>
          </p:cNvPr>
          <p:cNvSpPr txBox="1"/>
          <p:nvPr/>
        </p:nvSpPr>
        <p:spPr>
          <a:xfrm>
            <a:off x="7945120" y="4987016"/>
            <a:ext cx="406400"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4%</a:t>
            </a:r>
            <a:endParaRPr lang="en-US">
              <a:solidFill>
                <a:schemeClr val="tx1"/>
              </a:solidFill>
            </a:endParaRPr>
          </a:p>
        </p:txBody>
      </p:sp>
      <p:sp>
        <p:nvSpPr>
          <p:cNvPr id="16" name="TextBox 15">
            <a:extLst>
              <a:ext uri="{FF2B5EF4-FFF2-40B4-BE49-F238E27FC236}">
                <a16:creationId xmlns:a16="http://schemas.microsoft.com/office/drawing/2014/main" id="{9EA15D2E-7F95-C299-6EB4-33DD791B02B9}"/>
              </a:ext>
              <a:ext uri="{C183D7F6-B498-43B3-948B-1728B52AA6E4}">
                <adec:decorative xmlns:adec="http://schemas.microsoft.com/office/drawing/2017/decorative" val="1"/>
              </a:ext>
            </a:extLst>
          </p:cNvPr>
          <p:cNvSpPr txBox="1"/>
          <p:nvPr/>
        </p:nvSpPr>
        <p:spPr>
          <a:xfrm>
            <a:off x="8473440" y="5367297"/>
            <a:ext cx="406400" cy="215444"/>
          </a:xfrm>
          <a:prstGeom prst="rect">
            <a:avLst/>
          </a:prstGeom>
          <a:noFill/>
        </p:spPr>
        <p:txBody>
          <a:bodyPr wrap="square" lIns="0" tIns="0" rIns="0" bIns="0">
            <a:spAutoFit/>
          </a:bodyPr>
          <a:lstStyle/>
          <a:p>
            <a:pPr algn="ctr"/>
            <a:r>
              <a:rPr lang="en-US" sz="1400">
                <a:solidFill>
                  <a:schemeClr val="tx1"/>
                </a:solidFill>
                <a:latin typeface="Poppins"/>
              </a:rPr>
              <a:t>Wed</a:t>
            </a:r>
            <a:endParaRPr lang="en-US">
              <a:solidFill>
                <a:schemeClr val="tx1"/>
              </a:solidFill>
            </a:endParaRPr>
          </a:p>
        </p:txBody>
      </p:sp>
      <p:sp>
        <p:nvSpPr>
          <p:cNvPr id="24" name="TextBox 23">
            <a:extLst>
              <a:ext uri="{FF2B5EF4-FFF2-40B4-BE49-F238E27FC236}">
                <a16:creationId xmlns:a16="http://schemas.microsoft.com/office/drawing/2014/main" id="{C7CDBB1A-B45C-7411-3A22-F7A279365FEE}"/>
              </a:ext>
              <a:ext uri="{C183D7F6-B498-43B3-948B-1728B52AA6E4}">
                <adec:decorative xmlns:adec="http://schemas.microsoft.com/office/drawing/2017/decorative" val="1"/>
              </a:ext>
            </a:extLst>
          </p:cNvPr>
          <p:cNvSpPr txBox="1"/>
          <p:nvPr/>
        </p:nvSpPr>
        <p:spPr>
          <a:xfrm>
            <a:off x="8428990" y="4987016"/>
            <a:ext cx="505012"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12%</a:t>
            </a:r>
            <a:endParaRPr lang="en-US">
              <a:solidFill>
                <a:schemeClr val="tx1"/>
              </a:solidFill>
            </a:endParaRPr>
          </a:p>
        </p:txBody>
      </p:sp>
      <p:sp>
        <p:nvSpPr>
          <p:cNvPr id="17" name="TextBox 16">
            <a:extLst>
              <a:ext uri="{FF2B5EF4-FFF2-40B4-BE49-F238E27FC236}">
                <a16:creationId xmlns:a16="http://schemas.microsoft.com/office/drawing/2014/main" id="{96EEFAB8-EB8E-1FB0-3E3E-EE87A47196D2}"/>
              </a:ext>
              <a:ext uri="{C183D7F6-B498-43B3-948B-1728B52AA6E4}">
                <adec:decorative xmlns:adec="http://schemas.microsoft.com/office/drawing/2017/decorative" val="1"/>
              </a:ext>
            </a:extLst>
          </p:cNvPr>
          <p:cNvSpPr txBox="1"/>
          <p:nvPr/>
        </p:nvSpPr>
        <p:spPr>
          <a:xfrm>
            <a:off x="8978452" y="5367297"/>
            <a:ext cx="406400" cy="215444"/>
          </a:xfrm>
          <a:prstGeom prst="rect">
            <a:avLst/>
          </a:prstGeom>
          <a:noFill/>
        </p:spPr>
        <p:txBody>
          <a:bodyPr wrap="square" lIns="0" tIns="0" rIns="0" bIns="0">
            <a:spAutoFit/>
          </a:bodyPr>
          <a:lstStyle/>
          <a:p>
            <a:pPr algn="ctr"/>
            <a:r>
              <a:rPr lang="en-US" sz="1400">
                <a:solidFill>
                  <a:schemeClr val="tx1"/>
                </a:solidFill>
                <a:latin typeface="Poppins"/>
              </a:rPr>
              <a:t>Thu</a:t>
            </a:r>
            <a:endParaRPr lang="en-US">
              <a:solidFill>
                <a:schemeClr val="tx1"/>
              </a:solidFill>
            </a:endParaRPr>
          </a:p>
        </p:txBody>
      </p:sp>
      <p:sp>
        <p:nvSpPr>
          <p:cNvPr id="29" name="TextBox 28">
            <a:extLst>
              <a:ext uri="{FF2B5EF4-FFF2-40B4-BE49-F238E27FC236}">
                <a16:creationId xmlns:a16="http://schemas.microsoft.com/office/drawing/2014/main" id="{297EA0DD-D3CF-5715-8768-89B82B31A3FA}"/>
              </a:ext>
              <a:ext uri="{C183D7F6-B498-43B3-948B-1728B52AA6E4}">
                <adec:decorative xmlns:adec="http://schemas.microsoft.com/office/drawing/2017/decorative" val="1"/>
              </a:ext>
            </a:extLst>
          </p:cNvPr>
          <p:cNvSpPr txBox="1"/>
          <p:nvPr/>
        </p:nvSpPr>
        <p:spPr>
          <a:xfrm>
            <a:off x="8978452" y="4987016"/>
            <a:ext cx="406400"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7%</a:t>
            </a:r>
            <a:endParaRPr lang="en-US">
              <a:solidFill>
                <a:schemeClr val="tx1"/>
              </a:solidFill>
            </a:endParaRPr>
          </a:p>
        </p:txBody>
      </p:sp>
      <p:sp>
        <p:nvSpPr>
          <p:cNvPr id="18" name="TextBox 17">
            <a:extLst>
              <a:ext uri="{FF2B5EF4-FFF2-40B4-BE49-F238E27FC236}">
                <a16:creationId xmlns:a16="http://schemas.microsoft.com/office/drawing/2014/main" id="{3F7B5E19-88E8-49CE-8769-C0BDC5FEAE35}"/>
              </a:ext>
              <a:ext uri="{C183D7F6-B498-43B3-948B-1728B52AA6E4}">
                <adec:decorative xmlns:adec="http://schemas.microsoft.com/office/drawing/2017/decorative" val="1"/>
              </a:ext>
            </a:extLst>
          </p:cNvPr>
          <p:cNvSpPr txBox="1"/>
          <p:nvPr/>
        </p:nvSpPr>
        <p:spPr>
          <a:xfrm>
            <a:off x="9499376" y="5367297"/>
            <a:ext cx="406400" cy="215444"/>
          </a:xfrm>
          <a:prstGeom prst="rect">
            <a:avLst/>
          </a:prstGeom>
          <a:noFill/>
        </p:spPr>
        <p:txBody>
          <a:bodyPr wrap="square" lIns="0" tIns="0" rIns="0" bIns="0">
            <a:spAutoFit/>
          </a:bodyPr>
          <a:lstStyle/>
          <a:p>
            <a:pPr algn="ctr"/>
            <a:r>
              <a:rPr lang="en-US" sz="1400">
                <a:solidFill>
                  <a:schemeClr val="tx1"/>
                </a:solidFill>
                <a:latin typeface="Poppins"/>
              </a:rPr>
              <a:t>Fri</a:t>
            </a:r>
            <a:endParaRPr lang="en-US">
              <a:solidFill>
                <a:schemeClr val="tx1"/>
              </a:solidFill>
            </a:endParaRPr>
          </a:p>
        </p:txBody>
      </p:sp>
      <p:sp>
        <p:nvSpPr>
          <p:cNvPr id="30" name="TextBox 29">
            <a:extLst>
              <a:ext uri="{FF2B5EF4-FFF2-40B4-BE49-F238E27FC236}">
                <a16:creationId xmlns:a16="http://schemas.microsoft.com/office/drawing/2014/main" id="{377D40FF-9DFA-468D-C2AC-BA7004D36EBE}"/>
              </a:ext>
              <a:ext uri="{C183D7F6-B498-43B3-948B-1728B52AA6E4}">
                <adec:decorative xmlns:adec="http://schemas.microsoft.com/office/drawing/2017/decorative" val="1"/>
              </a:ext>
            </a:extLst>
          </p:cNvPr>
          <p:cNvSpPr txBox="1"/>
          <p:nvPr/>
        </p:nvSpPr>
        <p:spPr>
          <a:xfrm>
            <a:off x="9429302" y="4987016"/>
            <a:ext cx="508562"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23%</a:t>
            </a:r>
            <a:endParaRPr lang="en-US">
              <a:solidFill>
                <a:schemeClr val="tx1"/>
              </a:solidFill>
            </a:endParaRPr>
          </a:p>
        </p:txBody>
      </p:sp>
      <p:sp>
        <p:nvSpPr>
          <p:cNvPr id="19" name="TextBox 18">
            <a:extLst>
              <a:ext uri="{FF2B5EF4-FFF2-40B4-BE49-F238E27FC236}">
                <a16:creationId xmlns:a16="http://schemas.microsoft.com/office/drawing/2014/main" id="{9D507407-67C9-03DA-4AD0-87CFDA845D6C}"/>
              </a:ext>
              <a:ext uri="{C183D7F6-B498-43B3-948B-1728B52AA6E4}">
                <adec:decorative xmlns:adec="http://schemas.microsoft.com/office/drawing/2017/decorative" val="1"/>
              </a:ext>
            </a:extLst>
          </p:cNvPr>
          <p:cNvSpPr txBox="1"/>
          <p:nvPr/>
        </p:nvSpPr>
        <p:spPr>
          <a:xfrm>
            <a:off x="10012202" y="5367297"/>
            <a:ext cx="406400" cy="215444"/>
          </a:xfrm>
          <a:prstGeom prst="rect">
            <a:avLst/>
          </a:prstGeom>
          <a:noFill/>
        </p:spPr>
        <p:txBody>
          <a:bodyPr wrap="square" lIns="0" tIns="0" rIns="0" bIns="0">
            <a:spAutoFit/>
          </a:bodyPr>
          <a:lstStyle/>
          <a:p>
            <a:pPr algn="ctr"/>
            <a:r>
              <a:rPr lang="en-US" sz="1400">
                <a:solidFill>
                  <a:schemeClr val="tx1"/>
                </a:solidFill>
                <a:latin typeface="Poppins"/>
              </a:rPr>
              <a:t>Sat</a:t>
            </a:r>
            <a:endParaRPr lang="en-US">
              <a:solidFill>
                <a:schemeClr val="tx1"/>
              </a:solidFill>
            </a:endParaRPr>
          </a:p>
        </p:txBody>
      </p:sp>
      <p:sp>
        <p:nvSpPr>
          <p:cNvPr id="31" name="TextBox 30">
            <a:extLst>
              <a:ext uri="{FF2B5EF4-FFF2-40B4-BE49-F238E27FC236}">
                <a16:creationId xmlns:a16="http://schemas.microsoft.com/office/drawing/2014/main" id="{C6E39593-F85E-100D-A7B2-CF9D8223ABBA}"/>
              </a:ext>
              <a:ext uri="{C183D7F6-B498-43B3-948B-1728B52AA6E4}">
                <adec:decorative xmlns:adec="http://schemas.microsoft.com/office/drawing/2017/decorative" val="1"/>
              </a:ext>
            </a:extLst>
          </p:cNvPr>
          <p:cNvSpPr txBox="1"/>
          <p:nvPr/>
        </p:nvSpPr>
        <p:spPr>
          <a:xfrm>
            <a:off x="10012202" y="4987016"/>
            <a:ext cx="406400"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8%</a:t>
            </a:r>
            <a:endParaRPr lang="en-US">
              <a:solidFill>
                <a:schemeClr val="tx1"/>
              </a:solidFill>
            </a:endParaRPr>
          </a:p>
        </p:txBody>
      </p:sp>
      <p:sp>
        <p:nvSpPr>
          <p:cNvPr id="20" name="TextBox 19">
            <a:extLst>
              <a:ext uri="{FF2B5EF4-FFF2-40B4-BE49-F238E27FC236}">
                <a16:creationId xmlns:a16="http://schemas.microsoft.com/office/drawing/2014/main" id="{5D59F661-7596-DB51-CF85-D9B724E99417}"/>
              </a:ext>
              <a:ext uri="{C183D7F6-B498-43B3-948B-1728B52AA6E4}">
                <adec:decorative xmlns:adec="http://schemas.microsoft.com/office/drawing/2017/decorative" val="1"/>
              </a:ext>
            </a:extLst>
          </p:cNvPr>
          <p:cNvSpPr txBox="1"/>
          <p:nvPr/>
        </p:nvSpPr>
        <p:spPr>
          <a:xfrm>
            <a:off x="10540313" y="5367297"/>
            <a:ext cx="406400" cy="215444"/>
          </a:xfrm>
          <a:prstGeom prst="rect">
            <a:avLst/>
          </a:prstGeom>
          <a:noFill/>
        </p:spPr>
        <p:txBody>
          <a:bodyPr wrap="square" lIns="0" tIns="0" rIns="0" bIns="0">
            <a:spAutoFit/>
          </a:bodyPr>
          <a:lstStyle/>
          <a:p>
            <a:pPr algn="ctr"/>
            <a:r>
              <a:rPr lang="en-US" sz="1400">
                <a:solidFill>
                  <a:schemeClr val="tx1"/>
                </a:solidFill>
                <a:latin typeface="Poppins"/>
              </a:rPr>
              <a:t>Sat</a:t>
            </a:r>
            <a:endParaRPr lang="en-US">
              <a:solidFill>
                <a:schemeClr val="tx1"/>
              </a:solidFill>
            </a:endParaRPr>
          </a:p>
        </p:txBody>
      </p:sp>
      <p:sp>
        <p:nvSpPr>
          <p:cNvPr id="32" name="TextBox 31">
            <a:extLst>
              <a:ext uri="{FF2B5EF4-FFF2-40B4-BE49-F238E27FC236}">
                <a16:creationId xmlns:a16="http://schemas.microsoft.com/office/drawing/2014/main" id="{0C8AB003-94EA-4F6F-48A2-A6BD26261A5A}"/>
              </a:ext>
              <a:ext uri="{C183D7F6-B498-43B3-948B-1728B52AA6E4}">
                <adec:decorative xmlns:adec="http://schemas.microsoft.com/office/drawing/2017/decorative" val="1"/>
              </a:ext>
            </a:extLst>
          </p:cNvPr>
          <p:cNvSpPr txBox="1"/>
          <p:nvPr/>
        </p:nvSpPr>
        <p:spPr>
          <a:xfrm>
            <a:off x="10533963" y="4987016"/>
            <a:ext cx="406400"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12%</a:t>
            </a:r>
            <a:endParaRPr lang="en-US" sz="1400">
              <a:solidFill>
                <a:schemeClr val="tx1"/>
              </a:solidFill>
            </a:endParaRPr>
          </a:p>
        </p:txBody>
      </p:sp>
      <p:sp>
        <p:nvSpPr>
          <p:cNvPr id="36" name="TextBox 35">
            <a:extLst>
              <a:ext uri="{FF2B5EF4-FFF2-40B4-BE49-F238E27FC236}">
                <a16:creationId xmlns:a16="http://schemas.microsoft.com/office/drawing/2014/main" id="{8FA55DFA-0EB7-3193-D16E-3097285CA4D2}"/>
              </a:ext>
              <a:ext uri="{C183D7F6-B498-43B3-948B-1728B52AA6E4}">
                <adec:decorative xmlns:adec="http://schemas.microsoft.com/office/drawing/2017/decorative" val="1"/>
              </a:ext>
            </a:extLst>
          </p:cNvPr>
          <p:cNvSpPr txBox="1"/>
          <p:nvPr/>
        </p:nvSpPr>
        <p:spPr>
          <a:xfrm>
            <a:off x="8454390" y="5754275"/>
            <a:ext cx="406400" cy="215444"/>
          </a:xfrm>
          <a:prstGeom prst="rect">
            <a:avLst/>
          </a:prstGeom>
          <a:noFill/>
        </p:spPr>
        <p:txBody>
          <a:bodyPr wrap="square" lIns="0" tIns="0" rIns="0" bIns="0">
            <a:spAutoFit/>
          </a:bodyPr>
          <a:lstStyle/>
          <a:p>
            <a:pPr algn="ctr"/>
            <a:r>
              <a:rPr lang="en-US" sz="1050">
                <a:solidFill>
                  <a:schemeClr val="tx1"/>
                </a:solidFill>
                <a:latin typeface="Poppins"/>
              </a:rPr>
              <a:t>+</a:t>
            </a:r>
            <a:r>
              <a:rPr lang="en-US" sz="1400">
                <a:solidFill>
                  <a:schemeClr val="tx1"/>
                </a:solidFill>
                <a:latin typeface="Poppins"/>
              </a:rPr>
              <a:t>8%</a:t>
            </a:r>
            <a:endParaRPr lang="en-US">
              <a:solidFill>
                <a:schemeClr val="tx1"/>
              </a:solidFill>
            </a:endParaRPr>
          </a:p>
        </p:txBody>
      </p:sp>
      <p:pic>
        <p:nvPicPr>
          <p:cNvPr id="21" name="Picture 20">
            <a:extLst>
              <a:ext uri="{FF2B5EF4-FFF2-40B4-BE49-F238E27FC236}">
                <a16:creationId xmlns:a16="http://schemas.microsoft.com/office/drawing/2014/main" id="{2A79B7C3-0E88-86A0-441D-0F8DBA2B07B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171577" y="5937250"/>
            <a:ext cx="977900" cy="533400"/>
          </a:xfrm>
          <a:prstGeom prst="rect">
            <a:avLst/>
          </a:prstGeom>
        </p:spPr>
      </p:pic>
      <p:sp>
        <p:nvSpPr>
          <p:cNvPr id="44" name="Rectangle 43">
            <a:extLst>
              <a:ext uri="{FF2B5EF4-FFF2-40B4-BE49-F238E27FC236}">
                <a16:creationId xmlns:a16="http://schemas.microsoft.com/office/drawing/2014/main" id="{F988EBE3-EF1C-2FB5-1BE4-682EE429C312}"/>
              </a:ext>
              <a:ext uri="{C183D7F6-B498-43B3-948B-1728B52AA6E4}">
                <adec:decorative xmlns:adec="http://schemas.microsoft.com/office/drawing/2017/decorative" val="1"/>
              </a:ext>
            </a:extLst>
          </p:cNvPr>
          <p:cNvSpPr/>
          <p:nvPr/>
        </p:nvSpPr>
        <p:spPr>
          <a:xfrm>
            <a:off x="10259343" y="2545715"/>
            <a:ext cx="266700" cy="155336"/>
          </a:xfrm>
          <a:prstGeom prst="rect">
            <a:avLst/>
          </a:prstGeom>
          <a:solidFill>
            <a:srgbClr val="62BD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0E9A186C-1021-0F8C-BBA3-13D5712B33FC}"/>
              </a:ext>
              <a:ext uri="{C183D7F6-B498-43B3-948B-1728B52AA6E4}">
                <adec:decorative xmlns:adec="http://schemas.microsoft.com/office/drawing/2017/decorative" val="1"/>
              </a:ext>
            </a:extLst>
          </p:cNvPr>
          <p:cNvSpPr txBox="1"/>
          <p:nvPr/>
        </p:nvSpPr>
        <p:spPr>
          <a:xfrm>
            <a:off x="10557793" y="2517184"/>
            <a:ext cx="1161760" cy="646331"/>
          </a:xfrm>
          <a:prstGeom prst="rect">
            <a:avLst/>
          </a:prstGeom>
          <a:noFill/>
        </p:spPr>
        <p:txBody>
          <a:bodyPr wrap="square" lIns="0" tIns="0" rIns="0" bIns="0">
            <a:spAutoFit/>
          </a:bodyPr>
          <a:lstStyle/>
          <a:p>
            <a:pPr algn="l"/>
            <a:r>
              <a:rPr lang="en-US" sz="1400" dirty="0">
                <a:solidFill>
                  <a:schemeClr val="tx1"/>
                </a:solidFill>
                <a:latin typeface="Poppins"/>
              </a:rPr>
              <a:t>Estimated Ridership Baseline*</a:t>
            </a:r>
            <a:endParaRPr lang="en-US" sz="1400" dirty="0">
              <a:solidFill>
                <a:schemeClr val="tx1"/>
              </a:solidFill>
            </a:endParaRPr>
          </a:p>
        </p:txBody>
      </p:sp>
      <p:sp>
        <p:nvSpPr>
          <p:cNvPr id="46" name="Rectangle 45">
            <a:extLst>
              <a:ext uri="{FF2B5EF4-FFF2-40B4-BE49-F238E27FC236}">
                <a16:creationId xmlns:a16="http://schemas.microsoft.com/office/drawing/2014/main" id="{CD785D70-7CA7-85F5-CC91-7317E726A518}"/>
              </a:ext>
              <a:ext uri="{C183D7F6-B498-43B3-948B-1728B52AA6E4}">
                <adec:decorative xmlns:adec="http://schemas.microsoft.com/office/drawing/2017/decorative" val="1"/>
              </a:ext>
            </a:extLst>
          </p:cNvPr>
          <p:cNvSpPr/>
          <p:nvPr/>
        </p:nvSpPr>
        <p:spPr>
          <a:xfrm>
            <a:off x="10259343" y="3328352"/>
            <a:ext cx="266700" cy="155448"/>
          </a:xfrm>
          <a:prstGeom prst="rect">
            <a:avLst/>
          </a:prstGeom>
          <a:solidFill>
            <a:srgbClr val="396C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4A042C4C-9741-E7D5-E3E2-8A74E341497C}"/>
              </a:ext>
              <a:ext uri="{C183D7F6-B498-43B3-948B-1728B52AA6E4}">
                <adec:decorative xmlns:adec="http://schemas.microsoft.com/office/drawing/2017/decorative" val="1"/>
              </a:ext>
            </a:extLst>
          </p:cNvPr>
          <p:cNvSpPr txBox="1"/>
          <p:nvPr/>
        </p:nvSpPr>
        <p:spPr>
          <a:xfrm>
            <a:off x="10557793" y="3289661"/>
            <a:ext cx="1161760" cy="430887"/>
          </a:xfrm>
          <a:prstGeom prst="rect">
            <a:avLst/>
          </a:prstGeom>
          <a:noFill/>
        </p:spPr>
        <p:txBody>
          <a:bodyPr wrap="square" lIns="0" tIns="0" rIns="0" bIns="0">
            <a:spAutoFit/>
          </a:bodyPr>
          <a:lstStyle/>
          <a:p>
            <a:pPr algn="l"/>
            <a:r>
              <a:rPr lang="en-US" sz="1400">
                <a:solidFill>
                  <a:schemeClr val="tx1"/>
                </a:solidFill>
                <a:latin typeface="Poppins"/>
              </a:rPr>
              <a:t>Observed Ridership</a:t>
            </a:r>
            <a:endParaRPr lang="en-US" sz="1400">
              <a:solidFill>
                <a:schemeClr val="tx1"/>
              </a:solidFill>
            </a:endParaRPr>
          </a:p>
        </p:txBody>
      </p:sp>
      <p:pic>
        <p:nvPicPr>
          <p:cNvPr id="7" name="object 7">
            <a:extLst>
              <a:ext uri="{FF2B5EF4-FFF2-40B4-BE49-F238E27FC236}">
                <a16:creationId xmlns:a16="http://schemas.microsoft.com/office/drawing/2014/main" id="{D732C822-31A6-A392-E71F-96CF0341CC7A}"/>
              </a:ext>
              <a:ext uri="{C183D7F6-B498-43B3-948B-1728B52AA6E4}">
                <adec:decorative xmlns:adec="http://schemas.microsoft.com/office/drawing/2017/decorative" val="1"/>
              </a:ext>
            </a:extLst>
          </p:cNvPr>
          <p:cNvPicPr/>
          <p:nvPr/>
        </p:nvPicPr>
        <p:blipFill>
          <a:blip r:embed="rId5" cstate="print"/>
          <a:stretch>
            <a:fillRect/>
          </a:stretch>
        </p:blipFill>
        <p:spPr>
          <a:xfrm>
            <a:off x="9345193" y="6083300"/>
            <a:ext cx="2199100" cy="444494"/>
          </a:xfrm>
          <a:prstGeom prst="rect">
            <a:avLst/>
          </a:prstGeom>
        </p:spPr>
      </p:pic>
      <p:sp>
        <p:nvSpPr>
          <p:cNvPr id="22" name="TextBox 21">
            <a:extLst>
              <a:ext uri="{FF2B5EF4-FFF2-40B4-BE49-F238E27FC236}">
                <a16:creationId xmlns:a16="http://schemas.microsoft.com/office/drawing/2014/main" id="{D55E8CDB-EFD8-5CF0-5E99-17454A46BFD5}"/>
              </a:ext>
              <a:ext uri="{C183D7F6-B498-43B3-948B-1728B52AA6E4}">
                <adec:decorative xmlns:adec="http://schemas.microsoft.com/office/drawing/2017/decorative" val="1"/>
              </a:ext>
            </a:extLst>
          </p:cNvPr>
          <p:cNvSpPr txBox="1"/>
          <p:nvPr/>
        </p:nvSpPr>
        <p:spPr>
          <a:xfrm>
            <a:off x="8229600" y="6134556"/>
            <a:ext cx="844550" cy="215444"/>
          </a:xfrm>
          <a:prstGeom prst="rect">
            <a:avLst/>
          </a:prstGeom>
          <a:noFill/>
        </p:spPr>
        <p:txBody>
          <a:bodyPr wrap="square" lIns="0" tIns="0" rIns="0" bIns="0">
            <a:spAutoFit/>
          </a:bodyPr>
          <a:lstStyle/>
          <a:p>
            <a:pPr algn="ctr"/>
            <a:r>
              <a:rPr lang="en-US" sz="1400">
                <a:solidFill>
                  <a:schemeClr val="tx1"/>
                </a:solidFill>
                <a:latin typeface="Poppins"/>
              </a:rPr>
              <a:t>Weekday</a:t>
            </a:r>
            <a:endParaRPr lang="en-US">
              <a:solidFill>
                <a:schemeClr val="tx1"/>
              </a:solidFill>
            </a:endParaRPr>
          </a:p>
        </p:txBody>
      </p:sp>
    </p:spTree>
    <p:extLst>
      <p:ext uri="{BB962C8B-B14F-4D97-AF65-F5344CB8AC3E}">
        <p14:creationId xmlns:p14="http://schemas.microsoft.com/office/powerpoint/2010/main" val="2994416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AA145-C950-A5F2-44BD-B49927DE5E20}"/>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06FCC0D8-7B57-8C32-D68D-427B2BD4B31E}"/>
              </a:ext>
            </a:extLst>
          </p:cNvPr>
          <p:cNvSpPr txBox="1">
            <a:spLocks noGrp="1"/>
          </p:cNvSpPr>
          <p:nvPr>
            <p:ph type="title"/>
          </p:nvPr>
        </p:nvSpPr>
        <p:spPr>
          <a:xfrm>
            <a:off x="901700" y="474979"/>
            <a:ext cx="10299700" cy="718658"/>
          </a:xfrm>
          <a:prstGeom prst="rect">
            <a:avLst/>
          </a:prstGeom>
        </p:spPr>
        <p:txBody>
          <a:bodyPr vert="horz" wrap="square" lIns="0" tIns="12700" rIns="0" bIns="0" rtlCol="0" anchor="t">
            <a:spAutoFit/>
          </a:bodyPr>
          <a:lstStyle/>
          <a:p>
            <a:pPr marL="12700">
              <a:lnSpc>
                <a:spcPts val="3479"/>
              </a:lnSpc>
              <a:spcBef>
                <a:spcPts val="100"/>
              </a:spcBef>
            </a:pPr>
            <a:r>
              <a:rPr lang="en-US" sz="2800" i="0" spc="-10" dirty="0">
                <a:latin typeface="+mj-lt"/>
                <a:cs typeface="Poppins"/>
              </a:rPr>
              <a:t>Key Findings: Mega Events Commuter Rail Ridership</a:t>
            </a:r>
            <a:endParaRPr lang="en-US" sz="2800" dirty="0">
              <a:latin typeface="+mj-lt"/>
            </a:endParaRPr>
          </a:p>
          <a:p>
            <a:pPr marL="12700">
              <a:lnSpc>
                <a:spcPts val="2039"/>
              </a:lnSpc>
            </a:pPr>
            <a:r>
              <a:rPr lang="en-US" sz="1800" b="0" i="0" spc="-10" dirty="0">
                <a:latin typeface="Poppins"/>
                <a:cs typeface="Poppins"/>
              </a:rPr>
              <a:t>June 5 – August 28, 2026</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7465FB26-F788-AB34-6329-E345DE310690}"/>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8</a:t>
            </a:fld>
            <a:endParaRPr sz="1200" dirty="0">
              <a:solidFill>
                <a:schemeClr val="tx1"/>
              </a:solidFill>
              <a:latin typeface="HelveticaNeueLTStd-Roman"/>
              <a:cs typeface="HelveticaNeueLTStd-Roman"/>
            </a:endParaRPr>
          </a:p>
        </p:txBody>
      </p:sp>
      <p:sp>
        <p:nvSpPr>
          <p:cNvPr id="3" name="object 3">
            <a:extLst>
              <a:ext uri="{FF2B5EF4-FFF2-40B4-BE49-F238E27FC236}">
                <a16:creationId xmlns:a16="http://schemas.microsoft.com/office/drawing/2014/main" id="{18D4A3F2-F338-A992-0828-AE1FC254A243}"/>
              </a:ext>
            </a:extLst>
          </p:cNvPr>
          <p:cNvSpPr txBox="1"/>
          <p:nvPr/>
        </p:nvSpPr>
        <p:spPr>
          <a:xfrm>
            <a:off x="901700" y="1875914"/>
            <a:ext cx="4590320" cy="2944396"/>
          </a:xfrm>
          <a:prstGeom prst="rect">
            <a:avLst/>
          </a:prstGeom>
        </p:spPr>
        <p:txBody>
          <a:bodyPr vert="horz" wrap="square" lIns="0" tIns="12700" rIns="0" bIns="0" rtlCol="0" anchor="t">
            <a:spAutoFit/>
          </a:bodyPr>
          <a:lstStyle/>
          <a:p>
            <a:pPr marL="241300" marR="5080" indent="-228600" algn="just">
              <a:spcBef>
                <a:spcPts val="900"/>
              </a:spcBef>
              <a:buFontTx/>
              <a:buChar char="•"/>
              <a:tabLst>
                <a:tab pos="241300" algn="l"/>
              </a:tabLst>
            </a:pPr>
            <a:r>
              <a:rPr lang="en-US" sz="1400" dirty="0">
                <a:solidFill>
                  <a:srgbClr val="231F20"/>
                </a:solidFill>
                <a:latin typeface="Poppins"/>
                <a:cs typeface="Poppins"/>
              </a:rPr>
              <a:t>Commuter Rail weekly ridership has been elevated about 23% over baseline throughout the summer, even on days when fares were collected.</a:t>
            </a:r>
          </a:p>
          <a:p>
            <a:pPr marL="241300" marR="5080" indent="-228600" algn="just">
              <a:lnSpc>
                <a:spcPct val="100000"/>
              </a:lnSpc>
              <a:spcBef>
                <a:spcPts val="900"/>
              </a:spcBef>
              <a:buChar char="•"/>
              <a:tabLst>
                <a:tab pos="241300" algn="l"/>
              </a:tabLst>
            </a:pPr>
            <a:r>
              <a:rPr lang="en-US" sz="1400" dirty="0">
                <a:solidFill>
                  <a:srgbClr val="231F20"/>
                </a:solidFill>
                <a:latin typeface="Poppins"/>
                <a:cs typeface="Poppins"/>
              </a:rPr>
              <a:t>Consistent with findings presented at July’s MBTA board meeting, Free  Summer Fridays were associated with a 35% increase in Commuter Rail ridership this summer </a:t>
            </a:r>
          </a:p>
          <a:p>
            <a:pPr marL="241300" marR="5080" indent="-228600" algn="just">
              <a:lnSpc>
                <a:spcPct val="100000"/>
              </a:lnSpc>
              <a:spcBef>
                <a:spcPts val="900"/>
              </a:spcBef>
              <a:buChar char="•"/>
              <a:tabLst>
                <a:tab pos="241300" algn="l"/>
              </a:tabLst>
            </a:pPr>
            <a:r>
              <a:rPr lang="en-US" sz="1400" dirty="0">
                <a:solidFill>
                  <a:srgbClr val="231F20"/>
                </a:solidFill>
                <a:latin typeface="Poppins"/>
                <a:cs typeface="Poppins"/>
              </a:rPr>
              <a:t>The increase was most pronounced at North Station, where Friday ridership increased by 54%.</a:t>
            </a:r>
          </a:p>
          <a:p>
            <a:pPr marL="241300" marR="5080" indent="-228600" algn="just">
              <a:spcBef>
                <a:spcPts val="900"/>
              </a:spcBef>
              <a:buChar char="•"/>
              <a:tabLst>
                <a:tab pos="241300" algn="l"/>
              </a:tabLst>
            </a:pPr>
            <a:r>
              <a:rPr lang="en-US" sz="1400" dirty="0">
                <a:solidFill>
                  <a:srgbClr val="231F20"/>
                </a:solidFill>
                <a:latin typeface="Poppins"/>
                <a:cs typeface="Poppins"/>
              </a:rPr>
              <a:t>10,000+ people rode Commuter Rail with $1 “Companion Fares” this summer</a:t>
            </a:r>
          </a:p>
        </p:txBody>
      </p:sp>
      <p:sp>
        <p:nvSpPr>
          <p:cNvPr id="10" name="TextBox 9">
            <a:extLst>
              <a:ext uri="{FF2B5EF4-FFF2-40B4-BE49-F238E27FC236}">
                <a16:creationId xmlns:a16="http://schemas.microsoft.com/office/drawing/2014/main" id="{3C9C8CE6-8831-099A-968B-76BF3C092DB0}"/>
              </a:ext>
            </a:extLst>
          </p:cNvPr>
          <p:cNvSpPr txBox="1"/>
          <p:nvPr/>
        </p:nvSpPr>
        <p:spPr>
          <a:xfrm>
            <a:off x="5763260" y="1533664"/>
            <a:ext cx="608236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005295"/>
                </a:solidFill>
                <a:latin typeface="Poppins"/>
              </a:rPr>
              <a:t>Summer 2026 Passenger Volumes</a:t>
            </a:r>
          </a:p>
          <a:p>
            <a:pPr algn="ctr"/>
            <a:r>
              <a:rPr lang="en-US" sz="1600" b="1">
                <a:solidFill>
                  <a:srgbClr val="005295"/>
                </a:solidFill>
                <a:latin typeface="Poppins"/>
              </a:rPr>
              <a:t>Compared to Estimated Baseline</a:t>
            </a:r>
            <a:endParaRPr lang="en-US" sz="1600"/>
          </a:p>
        </p:txBody>
      </p:sp>
      <p:pic>
        <p:nvPicPr>
          <p:cNvPr id="39" name="Picture 38" descr="Four sets of bar charts show how ridership exceeded expectations on the Commuter Rail between June 5 and August 28, 2026. The bar chart on the left shows that the Commuter Rail system, as a whole, saw ridership 23% higher than expected on all non-Friday days; the next bar chart shows that the Commuter Rail system, as a whole, saw ridership 35% higher than expected on Fare Free Fridays specifically. The two rightmost bar charts show ridership on Fare Free Fridays at North and South Stations; the North Station bar chart shows that ridership was 54% higher than expected on those Fridays, and 21% higher than expected at South Station on those Fridays. ">
            <a:extLst>
              <a:ext uri="{FF2B5EF4-FFF2-40B4-BE49-F238E27FC236}">
                <a16:creationId xmlns:a16="http://schemas.microsoft.com/office/drawing/2014/main" id="{3C84B7F0-F192-E244-A592-BA02B3B61A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533000" y="2787780"/>
            <a:ext cx="6220622" cy="3212462"/>
          </a:xfrm>
          <a:prstGeom prst="rect">
            <a:avLst/>
          </a:prstGeom>
        </p:spPr>
      </p:pic>
      <p:sp>
        <p:nvSpPr>
          <p:cNvPr id="16" name="Rectangle 15">
            <a:extLst>
              <a:ext uri="{FF2B5EF4-FFF2-40B4-BE49-F238E27FC236}">
                <a16:creationId xmlns:a16="http://schemas.microsoft.com/office/drawing/2014/main" id="{B05EA2FF-6401-C109-89FE-ACF47A75A0CE}"/>
              </a:ext>
              <a:ext uri="{C183D7F6-B498-43B3-948B-1728B52AA6E4}">
                <adec:decorative xmlns:adec="http://schemas.microsoft.com/office/drawing/2017/decorative" val="1"/>
              </a:ext>
            </a:extLst>
          </p:cNvPr>
          <p:cNvSpPr/>
          <p:nvPr/>
        </p:nvSpPr>
        <p:spPr>
          <a:xfrm>
            <a:off x="5763260" y="2283159"/>
            <a:ext cx="266700" cy="155336"/>
          </a:xfrm>
          <a:prstGeom prst="rect">
            <a:avLst/>
          </a:prstGeom>
          <a:solidFill>
            <a:srgbClr val="62BDA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1C3344-6F59-C73C-7556-60962D6DE3D2}"/>
              </a:ext>
              <a:ext uri="{C183D7F6-B498-43B3-948B-1728B52AA6E4}">
                <adec:decorative xmlns:adec="http://schemas.microsoft.com/office/drawing/2017/decorative" val="1"/>
              </a:ext>
            </a:extLst>
          </p:cNvPr>
          <p:cNvSpPr txBox="1"/>
          <p:nvPr/>
        </p:nvSpPr>
        <p:spPr>
          <a:xfrm>
            <a:off x="6061710" y="2254628"/>
            <a:ext cx="4161092" cy="215444"/>
          </a:xfrm>
          <a:prstGeom prst="rect">
            <a:avLst/>
          </a:prstGeom>
          <a:noFill/>
        </p:spPr>
        <p:txBody>
          <a:bodyPr wrap="square" lIns="0" tIns="0" rIns="0" bIns="0">
            <a:spAutoFit/>
          </a:bodyPr>
          <a:lstStyle/>
          <a:p>
            <a:pPr algn="l"/>
            <a:r>
              <a:rPr lang="en-US" sz="1400" dirty="0">
                <a:solidFill>
                  <a:schemeClr val="tx1"/>
                </a:solidFill>
                <a:latin typeface="Poppins"/>
              </a:rPr>
              <a:t>Estimated Ridership Baseline</a:t>
            </a:r>
            <a:endParaRPr lang="en-US" sz="1400" dirty="0">
              <a:solidFill>
                <a:schemeClr val="tx1"/>
              </a:solidFill>
            </a:endParaRPr>
          </a:p>
        </p:txBody>
      </p:sp>
      <p:sp>
        <p:nvSpPr>
          <p:cNvPr id="17" name="Rectangle 16">
            <a:extLst>
              <a:ext uri="{FF2B5EF4-FFF2-40B4-BE49-F238E27FC236}">
                <a16:creationId xmlns:a16="http://schemas.microsoft.com/office/drawing/2014/main" id="{9636F801-2E1A-0665-A278-4200E9AD67DE}"/>
              </a:ext>
              <a:ext uri="{C183D7F6-B498-43B3-948B-1728B52AA6E4}">
                <adec:decorative xmlns:adec="http://schemas.microsoft.com/office/drawing/2017/decorative" val="1"/>
              </a:ext>
            </a:extLst>
          </p:cNvPr>
          <p:cNvSpPr/>
          <p:nvPr/>
        </p:nvSpPr>
        <p:spPr>
          <a:xfrm>
            <a:off x="5763260" y="2523703"/>
            <a:ext cx="266700" cy="155448"/>
          </a:xfrm>
          <a:prstGeom prst="rect">
            <a:avLst/>
          </a:prstGeom>
          <a:solidFill>
            <a:srgbClr val="396C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5247D0C-6EE2-C3C2-61B9-CCDABAECBB87}"/>
              </a:ext>
              <a:ext uri="{C183D7F6-B498-43B3-948B-1728B52AA6E4}">
                <adec:decorative xmlns:adec="http://schemas.microsoft.com/office/drawing/2017/decorative" val="1"/>
              </a:ext>
            </a:extLst>
          </p:cNvPr>
          <p:cNvSpPr txBox="1"/>
          <p:nvPr/>
        </p:nvSpPr>
        <p:spPr>
          <a:xfrm>
            <a:off x="6061710" y="2507872"/>
            <a:ext cx="2199100" cy="182880"/>
          </a:xfrm>
          <a:prstGeom prst="rect">
            <a:avLst/>
          </a:prstGeom>
          <a:noFill/>
        </p:spPr>
        <p:txBody>
          <a:bodyPr wrap="square" lIns="0" tIns="0" rIns="0" bIns="0">
            <a:spAutoFit/>
          </a:bodyPr>
          <a:lstStyle/>
          <a:p>
            <a:pPr algn="l"/>
            <a:r>
              <a:rPr lang="en-US" sz="1400">
                <a:solidFill>
                  <a:schemeClr val="tx1"/>
                </a:solidFill>
                <a:latin typeface="Poppins"/>
              </a:rPr>
              <a:t>Observed Ridership</a:t>
            </a:r>
            <a:endParaRPr lang="en-US" sz="1400">
              <a:solidFill>
                <a:schemeClr val="tx1"/>
              </a:solidFill>
            </a:endParaRPr>
          </a:p>
        </p:txBody>
      </p:sp>
      <p:sp>
        <p:nvSpPr>
          <p:cNvPr id="12" name="TextBox 11">
            <a:extLst>
              <a:ext uri="{FF2B5EF4-FFF2-40B4-BE49-F238E27FC236}">
                <a16:creationId xmlns:a16="http://schemas.microsoft.com/office/drawing/2014/main" id="{2BDCCEEC-3F22-91E5-5E1E-4AF113CB188F}"/>
              </a:ext>
              <a:ext uri="{C183D7F6-B498-43B3-948B-1728B52AA6E4}">
                <adec:decorative xmlns:adec="http://schemas.microsoft.com/office/drawing/2017/decorative" val="1"/>
              </a:ext>
            </a:extLst>
          </p:cNvPr>
          <p:cNvSpPr txBox="1"/>
          <p:nvPr/>
        </p:nvSpPr>
        <p:spPr>
          <a:xfrm>
            <a:off x="5710800" y="3772612"/>
            <a:ext cx="840653" cy="215444"/>
          </a:xfrm>
          <a:prstGeom prst="rect">
            <a:avLst/>
          </a:prstGeom>
          <a:noFill/>
        </p:spPr>
        <p:txBody>
          <a:bodyPr wrap="square" lIns="0" tIns="0" rIns="0" bIns="0">
            <a:spAutoFit/>
          </a:bodyPr>
          <a:lstStyle/>
          <a:p>
            <a:pPr algn="l"/>
            <a:r>
              <a:rPr lang="en-US" sz="1400">
                <a:solidFill>
                  <a:schemeClr val="tx1"/>
                </a:solidFill>
                <a:latin typeface="Poppins"/>
              </a:rPr>
              <a:t>49,000</a:t>
            </a:r>
            <a:endParaRPr lang="en-US" sz="1400">
              <a:solidFill>
                <a:schemeClr val="tx1"/>
              </a:solidFill>
            </a:endParaRPr>
          </a:p>
        </p:txBody>
      </p:sp>
      <p:sp>
        <p:nvSpPr>
          <p:cNvPr id="25" name="TextBox 24">
            <a:extLst>
              <a:ext uri="{FF2B5EF4-FFF2-40B4-BE49-F238E27FC236}">
                <a16:creationId xmlns:a16="http://schemas.microsoft.com/office/drawing/2014/main" id="{6650E00B-A493-A923-25D0-1F3D907AE0E8}"/>
              </a:ext>
              <a:ext uri="{C183D7F6-B498-43B3-948B-1728B52AA6E4}">
                <adec:decorative xmlns:adec="http://schemas.microsoft.com/office/drawing/2017/decorative" val="1"/>
              </a:ext>
            </a:extLst>
          </p:cNvPr>
          <p:cNvSpPr txBox="1"/>
          <p:nvPr/>
        </p:nvSpPr>
        <p:spPr>
          <a:xfrm>
            <a:off x="6385138" y="4124222"/>
            <a:ext cx="359950" cy="215444"/>
          </a:xfrm>
          <a:prstGeom prst="rect">
            <a:avLst/>
          </a:prstGeom>
          <a:noFill/>
        </p:spPr>
        <p:txBody>
          <a:bodyPr wrap="square" lIns="0" tIns="0" rIns="0" bIns="0">
            <a:spAutoFit/>
          </a:bodyPr>
          <a:lstStyle/>
          <a:p>
            <a:pPr algn="l"/>
            <a:r>
              <a:rPr lang="en-US" sz="1400">
                <a:solidFill>
                  <a:schemeClr val="tx1"/>
                </a:solidFill>
                <a:latin typeface="Poppins"/>
              </a:rPr>
              <a:t>23%</a:t>
            </a:r>
            <a:endParaRPr lang="en-US" sz="1400">
              <a:solidFill>
                <a:schemeClr val="tx1"/>
              </a:solidFill>
            </a:endParaRPr>
          </a:p>
        </p:txBody>
      </p:sp>
      <p:sp>
        <p:nvSpPr>
          <p:cNvPr id="13" name="TextBox 12">
            <a:extLst>
              <a:ext uri="{FF2B5EF4-FFF2-40B4-BE49-F238E27FC236}">
                <a16:creationId xmlns:a16="http://schemas.microsoft.com/office/drawing/2014/main" id="{FC844C9C-CE46-F88C-29D1-230A560C1DF7}"/>
              </a:ext>
              <a:ext uri="{C183D7F6-B498-43B3-948B-1728B52AA6E4}">
                <adec:decorative xmlns:adec="http://schemas.microsoft.com/office/drawing/2017/decorative" val="1"/>
              </a:ext>
            </a:extLst>
          </p:cNvPr>
          <p:cNvSpPr txBox="1"/>
          <p:nvPr/>
        </p:nvSpPr>
        <p:spPr>
          <a:xfrm>
            <a:off x="6522806" y="3445653"/>
            <a:ext cx="840653" cy="215444"/>
          </a:xfrm>
          <a:prstGeom prst="rect">
            <a:avLst/>
          </a:prstGeom>
          <a:noFill/>
        </p:spPr>
        <p:txBody>
          <a:bodyPr wrap="square" lIns="0" tIns="0" rIns="0" bIns="0">
            <a:spAutoFit/>
          </a:bodyPr>
          <a:lstStyle/>
          <a:p>
            <a:pPr algn="ctr"/>
            <a:r>
              <a:rPr lang="en-US" sz="1400">
                <a:solidFill>
                  <a:schemeClr val="tx1"/>
                </a:solidFill>
                <a:latin typeface="Poppins"/>
              </a:rPr>
              <a:t>60,500</a:t>
            </a:r>
            <a:endParaRPr lang="en-US" sz="1400">
              <a:solidFill>
                <a:schemeClr val="tx1"/>
              </a:solidFill>
            </a:endParaRPr>
          </a:p>
        </p:txBody>
      </p:sp>
      <p:sp>
        <p:nvSpPr>
          <p:cNvPr id="20" name="TextBox 19">
            <a:extLst>
              <a:ext uri="{FF2B5EF4-FFF2-40B4-BE49-F238E27FC236}">
                <a16:creationId xmlns:a16="http://schemas.microsoft.com/office/drawing/2014/main" id="{0AB531F0-079A-ADF6-AD93-BC510B55A594}"/>
              </a:ext>
              <a:ext uri="{C183D7F6-B498-43B3-948B-1728B52AA6E4}">
                <adec:decorative xmlns:adec="http://schemas.microsoft.com/office/drawing/2017/decorative" val="1"/>
              </a:ext>
            </a:extLst>
          </p:cNvPr>
          <p:cNvSpPr txBox="1"/>
          <p:nvPr/>
        </p:nvSpPr>
        <p:spPr>
          <a:xfrm>
            <a:off x="7421729" y="3553417"/>
            <a:ext cx="840653" cy="215444"/>
          </a:xfrm>
          <a:prstGeom prst="rect">
            <a:avLst/>
          </a:prstGeom>
          <a:noFill/>
        </p:spPr>
        <p:txBody>
          <a:bodyPr wrap="square" lIns="0" tIns="0" rIns="0" bIns="0">
            <a:spAutoFit/>
          </a:bodyPr>
          <a:lstStyle/>
          <a:p>
            <a:pPr algn="ctr"/>
            <a:r>
              <a:rPr lang="en-US" sz="1400">
                <a:solidFill>
                  <a:schemeClr val="tx1"/>
                </a:solidFill>
                <a:latin typeface="Poppins"/>
              </a:rPr>
              <a:t>56,500</a:t>
            </a:r>
            <a:endParaRPr lang="en-US" sz="1400">
              <a:solidFill>
                <a:schemeClr val="tx1"/>
              </a:solidFill>
            </a:endParaRPr>
          </a:p>
        </p:txBody>
      </p:sp>
      <p:sp>
        <p:nvSpPr>
          <p:cNvPr id="24" name="TextBox 23">
            <a:extLst>
              <a:ext uri="{FF2B5EF4-FFF2-40B4-BE49-F238E27FC236}">
                <a16:creationId xmlns:a16="http://schemas.microsoft.com/office/drawing/2014/main" id="{8A9366EC-562D-F2C0-5789-6C15744EBA2D}"/>
              </a:ext>
              <a:ext uri="{C183D7F6-B498-43B3-948B-1728B52AA6E4}">
                <adec:decorative xmlns:adec="http://schemas.microsoft.com/office/drawing/2017/decorative" val="1"/>
              </a:ext>
            </a:extLst>
          </p:cNvPr>
          <p:cNvSpPr txBox="1"/>
          <p:nvPr/>
        </p:nvSpPr>
        <p:spPr>
          <a:xfrm>
            <a:off x="8229060" y="3831764"/>
            <a:ext cx="359950" cy="215444"/>
          </a:xfrm>
          <a:prstGeom prst="rect">
            <a:avLst/>
          </a:prstGeom>
          <a:noFill/>
        </p:spPr>
        <p:txBody>
          <a:bodyPr wrap="square" lIns="0" tIns="0" rIns="0" bIns="0">
            <a:spAutoFit/>
          </a:bodyPr>
          <a:lstStyle/>
          <a:p>
            <a:pPr algn="l"/>
            <a:r>
              <a:rPr lang="en-US" sz="1400">
                <a:solidFill>
                  <a:schemeClr val="tx1"/>
                </a:solidFill>
                <a:latin typeface="Poppins"/>
              </a:rPr>
              <a:t>35%</a:t>
            </a:r>
            <a:endParaRPr lang="en-US" sz="1400">
              <a:solidFill>
                <a:schemeClr val="tx1"/>
              </a:solidFill>
            </a:endParaRPr>
          </a:p>
        </p:txBody>
      </p:sp>
      <p:sp>
        <p:nvSpPr>
          <p:cNvPr id="23" name="TextBox 22">
            <a:extLst>
              <a:ext uri="{FF2B5EF4-FFF2-40B4-BE49-F238E27FC236}">
                <a16:creationId xmlns:a16="http://schemas.microsoft.com/office/drawing/2014/main" id="{51C4EC39-36D4-37F1-30F8-08CF589AF55F}"/>
              </a:ext>
              <a:ext uri="{C183D7F6-B498-43B3-948B-1728B52AA6E4}">
                <adec:decorative xmlns:adec="http://schemas.microsoft.com/office/drawing/2017/decorative" val="1"/>
              </a:ext>
            </a:extLst>
          </p:cNvPr>
          <p:cNvSpPr txBox="1"/>
          <p:nvPr/>
        </p:nvSpPr>
        <p:spPr>
          <a:xfrm>
            <a:off x="8361132" y="2976783"/>
            <a:ext cx="840653" cy="215444"/>
          </a:xfrm>
          <a:prstGeom prst="rect">
            <a:avLst/>
          </a:prstGeom>
          <a:noFill/>
        </p:spPr>
        <p:txBody>
          <a:bodyPr wrap="square" lIns="0" tIns="0" rIns="0" bIns="0">
            <a:spAutoFit/>
          </a:bodyPr>
          <a:lstStyle/>
          <a:p>
            <a:pPr algn="ctr"/>
            <a:r>
              <a:rPr lang="en-US" sz="1400">
                <a:solidFill>
                  <a:schemeClr val="tx1"/>
                </a:solidFill>
                <a:latin typeface="Poppins"/>
              </a:rPr>
              <a:t>76,500</a:t>
            </a:r>
            <a:endParaRPr lang="en-US" sz="1400">
              <a:solidFill>
                <a:schemeClr val="tx1"/>
              </a:solidFill>
            </a:endParaRPr>
          </a:p>
        </p:txBody>
      </p:sp>
      <p:pic>
        <p:nvPicPr>
          <p:cNvPr id="7" name="object 7">
            <a:extLst>
              <a:ext uri="{FF2B5EF4-FFF2-40B4-BE49-F238E27FC236}">
                <a16:creationId xmlns:a16="http://schemas.microsoft.com/office/drawing/2014/main" id="{5329D6C6-A72B-EDB9-F34D-0658375E141E}"/>
              </a:ext>
              <a:ext uri="{C183D7F6-B498-43B3-948B-1728B52AA6E4}">
                <adec:decorative xmlns:adec="http://schemas.microsoft.com/office/drawing/2017/decorative" val="1"/>
              </a:ext>
            </a:extLst>
          </p:cNvPr>
          <p:cNvPicPr/>
          <p:nvPr/>
        </p:nvPicPr>
        <p:blipFill>
          <a:blip r:embed="rId4" cstate="print"/>
          <a:stretch>
            <a:fillRect/>
          </a:stretch>
        </p:blipFill>
        <p:spPr>
          <a:xfrm>
            <a:off x="9345193" y="6083300"/>
            <a:ext cx="2199100" cy="444494"/>
          </a:xfrm>
          <a:prstGeom prst="rect">
            <a:avLst/>
          </a:prstGeom>
        </p:spPr>
      </p:pic>
      <p:sp>
        <p:nvSpPr>
          <p:cNvPr id="18" name="TextBox 17">
            <a:extLst>
              <a:ext uri="{FF2B5EF4-FFF2-40B4-BE49-F238E27FC236}">
                <a16:creationId xmlns:a16="http://schemas.microsoft.com/office/drawing/2014/main" id="{EB42E2F0-695D-4536-78DC-A40901302DA6}"/>
              </a:ext>
              <a:ext uri="{C183D7F6-B498-43B3-948B-1728B52AA6E4}">
                <adec:decorative xmlns:adec="http://schemas.microsoft.com/office/drawing/2017/decorative" val="1"/>
              </a:ext>
            </a:extLst>
          </p:cNvPr>
          <p:cNvSpPr txBox="1"/>
          <p:nvPr/>
        </p:nvSpPr>
        <p:spPr>
          <a:xfrm>
            <a:off x="5843581" y="5506850"/>
            <a:ext cx="2199100" cy="430887"/>
          </a:xfrm>
          <a:prstGeom prst="rect">
            <a:avLst/>
          </a:prstGeom>
          <a:noFill/>
        </p:spPr>
        <p:txBody>
          <a:bodyPr wrap="square" lIns="0" tIns="0" rIns="0" bIns="0">
            <a:spAutoFit/>
          </a:bodyPr>
          <a:lstStyle/>
          <a:p>
            <a:pPr algn="l"/>
            <a:r>
              <a:rPr lang="en-US" sz="1400">
                <a:solidFill>
                  <a:schemeClr val="tx1"/>
                </a:solidFill>
                <a:latin typeface="Poppins"/>
              </a:rPr>
              <a:t>All Days</a:t>
            </a:r>
          </a:p>
          <a:p>
            <a:pPr algn="l"/>
            <a:r>
              <a:rPr lang="en-US" sz="1400">
                <a:solidFill>
                  <a:schemeClr val="tx1"/>
                </a:solidFill>
                <a:latin typeface="Poppins"/>
              </a:rPr>
              <a:t>Excluding Fridays</a:t>
            </a:r>
            <a:endParaRPr lang="en-US" sz="1400">
              <a:solidFill>
                <a:schemeClr val="tx1"/>
              </a:solidFill>
            </a:endParaRPr>
          </a:p>
        </p:txBody>
      </p:sp>
      <p:sp>
        <p:nvSpPr>
          <p:cNvPr id="19" name="TextBox 18">
            <a:extLst>
              <a:ext uri="{FF2B5EF4-FFF2-40B4-BE49-F238E27FC236}">
                <a16:creationId xmlns:a16="http://schemas.microsoft.com/office/drawing/2014/main" id="{DC234023-2D71-7A51-3317-4AA37E9AC692}"/>
              </a:ext>
              <a:ext uri="{C183D7F6-B498-43B3-948B-1728B52AA6E4}">
                <adec:decorative xmlns:adec="http://schemas.microsoft.com/office/drawing/2017/decorative" val="1"/>
              </a:ext>
            </a:extLst>
          </p:cNvPr>
          <p:cNvSpPr txBox="1"/>
          <p:nvPr/>
        </p:nvSpPr>
        <p:spPr>
          <a:xfrm>
            <a:off x="7716831" y="5506850"/>
            <a:ext cx="2199100" cy="215444"/>
          </a:xfrm>
          <a:prstGeom prst="rect">
            <a:avLst/>
          </a:prstGeom>
          <a:noFill/>
        </p:spPr>
        <p:txBody>
          <a:bodyPr wrap="square" lIns="0" tIns="0" rIns="0" bIns="0">
            <a:spAutoFit/>
          </a:bodyPr>
          <a:lstStyle/>
          <a:p>
            <a:pPr algn="l"/>
            <a:r>
              <a:rPr lang="en-US" sz="1400">
                <a:solidFill>
                  <a:schemeClr val="tx1"/>
                </a:solidFill>
                <a:latin typeface="Poppins"/>
              </a:rPr>
              <a:t>Free Summer Fridays</a:t>
            </a:r>
            <a:endParaRPr lang="en-US" sz="1400">
              <a:solidFill>
                <a:schemeClr val="tx1"/>
              </a:solidFill>
            </a:endParaRPr>
          </a:p>
        </p:txBody>
      </p:sp>
      <p:sp>
        <p:nvSpPr>
          <p:cNvPr id="28" name="TextBox 27">
            <a:extLst>
              <a:ext uri="{FF2B5EF4-FFF2-40B4-BE49-F238E27FC236}">
                <a16:creationId xmlns:a16="http://schemas.microsoft.com/office/drawing/2014/main" id="{C6CFD783-F449-63D7-0307-6EBED618387B}"/>
              </a:ext>
              <a:ext uri="{C183D7F6-B498-43B3-948B-1728B52AA6E4}">
                <adec:decorative xmlns:adec="http://schemas.microsoft.com/office/drawing/2017/decorative" val="1"/>
              </a:ext>
            </a:extLst>
          </p:cNvPr>
          <p:cNvSpPr txBox="1"/>
          <p:nvPr/>
        </p:nvSpPr>
        <p:spPr>
          <a:xfrm>
            <a:off x="9314909" y="3747467"/>
            <a:ext cx="359950" cy="215444"/>
          </a:xfrm>
          <a:prstGeom prst="rect">
            <a:avLst/>
          </a:prstGeom>
          <a:noFill/>
        </p:spPr>
        <p:txBody>
          <a:bodyPr wrap="square" lIns="0" tIns="0" rIns="0" bIns="0">
            <a:spAutoFit/>
          </a:bodyPr>
          <a:lstStyle/>
          <a:p>
            <a:pPr algn="l"/>
            <a:r>
              <a:rPr lang="en-US" sz="1400">
                <a:solidFill>
                  <a:schemeClr val="tx1"/>
                </a:solidFill>
                <a:latin typeface="Poppins"/>
              </a:rPr>
              <a:t>54%</a:t>
            </a:r>
            <a:endParaRPr lang="en-US" sz="1400">
              <a:solidFill>
                <a:schemeClr val="tx1"/>
              </a:solidFill>
            </a:endParaRPr>
          </a:p>
        </p:txBody>
      </p:sp>
      <p:sp>
        <p:nvSpPr>
          <p:cNvPr id="29" name="TextBox 28">
            <a:extLst>
              <a:ext uri="{FF2B5EF4-FFF2-40B4-BE49-F238E27FC236}">
                <a16:creationId xmlns:a16="http://schemas.microsoft.com/office/drawing/2014/main" id="{5ECFE426-8DDC-C1D4-4507-B9D18318EF93}"/>
              </a:ext>
              <a:ext uri="{C183D7F6-B498-43B3-948B-1728B52AA6E4}">
                <adec:decorative xmlns:adec="http://schemas.microsoft.com/office/drawing/2017/decorative" val="1"/>
              </a:ext>
            </a:extLst>
          </p:cNvPr>
          <p:cNvSpPr txBox="1"/>
          <p:nvPr/>
        </p:nvSpPr>
        <p:spPr>
          <a:xfrm>
            <a:off x="9346659" y="5019197"/>
            <a:ext cx="359950" cy="215444"/>
          </a:xfrm>
          <a:prstGeom prst="rect">
            <a:avLst/>
          </a:prstGeom>
          <a:noFill/>
        </p:spPr>
        <p:txBody>
          <a:bodyPr wrap="square" lIns="0" tIns="0" rIns="0" bIns="0">
            <a:spAutoFit/>
          </a:bodyPr>
          <a:lstStyle/>
          <a:p>
            <a:pPr algn="l"/>
            <a:r>
              <a:rPr lang="en-US" sz="1400">
                <a:solidFill>
                  <a:schemeClr val="tx1"/>
                </a:solidFill>
                <a:latin typeface="Poppins"/>
              </a:rPr>
              <a:t>21%</a:t>
            </a:r>
            <a:endParaRPr lang="en-US" sz="1400">
              <a:solidFill>
                <a:schemeClr val="tx1"/>
              </a:solidFill>
            </a:endParaRPr>
          </a:p>
        </p:txBody>
      </p:sp>
      <p:sp>
        <p:nvSpPr>
          <p:cNvPr id="30" name="TextBox 29">
            <a:extLst>
              <a:ext uri="{FF2B5EF4-FFF2-40B4-BE49-F238E27FC236}">
                <a16:creationId xmlns:a16="http://schemas.microsoft.com/office/drawing/2014/main" id="{D3CA0737-01C6-C1C2-C2A6-44D7B68722B6}"/>
              </a:ext>
              <a:ext uri="{C183D7F6-B498-43B3-948B-1728B52AA6E4}">
                <adec:decorative xmlns:adec="http://schemas.microsoft.com/office/drawing/2017/decorative" val="1"/>
              </a:ext>
            </a:extLst>
          </p:cNvPr>
          <p:cNvSpPr txBox="1"/>
          <p:nvPr/>
        </p:nvSpPr>
        <p:spPr>
          <a:xfrm>
            <a:off x="9676809" y="3259359"/>
            <a:ext cx="1382351" cy="215444"/>
          </a:xfrm>
          <a:prstGeom prst="rect">
            <a:avLst/>
          </a:prstGeom>
          <a:noFill/>
        </p:spPr>
        <p:txBody>
          <a:bodyPr wrap="square" lIns="0" tIns="0" rIns="0" bIns="0">
            <a:spAutoFit/>
          </a:bodyPr>
          <a:lstStyle/>
          <a:p>
            <a:pPr algn="l"/>
            <a:r>
              <a:rPr lang="en-US" sz="1400">
                <a:solidFill>
                  <a:schemeClr val="tx1"/>
                </a:solidFill>
                <a:latin typeface="Poppins"/>
              </a:rPr>
              <a:t>North Station</a:t>
            </a:r>
            <a:endParaRPr lang="en-US" sz="1400">
              <a:solidFill>
                <a:schemeClr val="tx1"/>
              </a:solidFill>
            </a:endParaRPr>
          </a:p>
        </p:txBody>
      </p:sp>
      <p:sp>
        <p:nvSpPr>
          <p:cNvPr id="31" name="TextBox 30">
            <a:extLst>
              <a:ext uri="{FF2B5EF4-FFF2-40B4-BE49-F238E27FC236}">
                <a16:creationId xmlns:a16="http://schemas.microsoft.com/office/drawing/2014/main" id="{7B084D36-09F9-6B15-4460-6069A94F54CD}"/>
              </a:ext>
              <a:ext uri="{C183D7F6-B498-43B3-948B-1728B52AA6E4}">
                <adec:decorative xmlns:adec="http://schemas.microsoft.com/office/drawing/2017/decorative" val="1"/>
              </a:ext>
            </a:extLst>
          </p:cNvPr>
          <p:cNvSpPr txBox="1"/>
          <p:nvPr/>
        </p:nvSpPr>
        <p:spPr>
          <a:xfrm>
            <a:off x="9676809" y="4531677"/>
            <a:ext cx="1382351" cy="215444"/>
          </a:xfrm>
          <a:prstGeom prst="rect">
            <a:avLst/>
          </a:prstGeom>
          <a:noFill/>
        </p:spPr>
        <p:txBody>
          <a:bodyPr wrap="square" lIns="0" tIns="0" rIns="0" bIns="0">
            <a:spAutoFit/>
          </a:bodyPr>
          <a:lstStyle/>
          <a:p>
            <a:pPr algn="l"/>
            <a:r>
              <a:rPr lang="en-US" sz="1400">
                <a:solidFill>
                  <a:schemeClr val="tx1"/>
                </a:solidFill>
                <a:latin typeface="Poppins"/>
              </a:rPr>
              <a:t>South Station</a:t>
            </a:r>
            <a:endParaRPr lang="en-US" sz="1400">
              <a:solidFill>
                <a:schemeClr val="tx1"/>
              </a:solidFill>
            </a:endParaRPr>
          </a:p>
        </p:txBody>
      </p:sp>
      <p:sp>
        <p:nvSpPr>
          <p:cNvPr id="32" name="TextBox 31">
            <a:extLst>
              <a:ext uri="{FF2B5EF4-FFF2-40B4-BE49-F238E27FC236}">
                <a16:creationId xmlns:a16="http://schemas.microsoft.com/office/drawing/2014/main" id="{AE6D3881-C90D-6B93-CBA1-6188A76DFEB2}"/>
              </a:ext>
              <a:ext uri="{C183D7F6-B498-43B3-948B-1728B52AA6E4}">
                <adec:decorative xmlns:adec="http://schemas.microsoft.com/office/drawing/2017/decorative" val="1"/>
              </a:ext>
            </a:extLst>
          </p:cNvPr>
          <p:cNvSpPr txBox="1"/>
          <p:nvPr/>
        </p:nvSpPr>
        <p:spPr>
          <a:xfrm>
            <a:off x="10767061" y="4778698"/>
            <a:ext cx="622300" cy="215444"/>
          </a:xfrm>
          <a:prstGeom prst="rect">
            <a:avLst/>
          </a:prstGeom>
          <a:noFill/>
        </p:spPr>
        <p:txBody>
          <a:bodyPr wrap="square" lIns="0" tIns="0" rIns="0" bIns="0">
            <a:spAutoFit/>
          </a:bodyPr>
          <a:lstStyle/>
          <a:p>
            <a:pPr algn="l"/>
            <a:r>
              <a:rPr lang="en-US" sz="1400">
                <a:solidFill>
                  <a:schemeClr val="tx1"/>
                </a:solidFill>
                <a:latin typeface="Poppins"/>
              </a:rPr>
              <a:t>34,500</a:t>
            </a:r>
            <a:endParaRPr lang="en-US" sz="1400">
              <a:solidFill>
                <a:schemeClr val="tx1"/>
              </a:solidFill>
            </a:endParaRPr>
          </a:p>
        </p:txBody>
      </p:sp>
      <p:sp>
        <p:nvSpPr>
          <p:cNvPr id="33" name="TextBox 32">
            <a:extLst>
              <a:ext uri="{FF2B5EF4-FFF2-40B4-BE49-F238E27FC236}">
                <a16:creationId xmlns:a16="http://schemas.microsoft.com/office/drawing/2014/main" id="{1F1A4735-C9A9-3475-BE6E-43B8D803CE6E}"/>
              </a:ext>
              <a:ext uri="{C183D7F6-B498-43B3-948B-1728B52AA6E4}">
                <adec:decorative xmlns:adec="http://schemas.microsoft.com/office/drawing/2017/decorative" val="1"/>
              </a:ext>
            </a:extLst>
          </p:cNvPr>
          <p:cNvSpPr txBox="1"/>
          <p:nvPr/>
        </p:nvSpPr>
        <p:spPr>
          <a:xfrm>
            <a:off x="10982961" y="5174576"/>
            <a:ext cx="552450" cy="215444"/>
          </a:xfrm>
          <a:prstGeom prst="rect">
            <a:avLst/>
          </a:prstGeom>
          <a:noFill/>
        </p:spPr>
        <p:txBody>
          <a:bodyPr wrap="square" lIns="0" tIns="0" rIns="0" bIns="0">
            <a:spAutoFit/>
          </a:bodyPr>
          <a:lstStyle/>
          <a:p>
            <a:pPr algn="l"/>
            <a:r>
              <a:rPr lang="en-US" sz="1400">
                <a:solidFill>
                  <a:schemeClr val="tx1"/>
                </a:solidFill>
                <a:latin typeface="Poppins"/>
              </a:rPr>
              <a:t>41,500</a:t>
            </a:r>
            <a:endParaRPr lang="en-US" sz="1400">
              <a:solidFill>
                <a:schemeClr val="tx1"/>
              </a:solidFill>
            </a:endParaRPr>
          </a:p>
        </p:txBody>
      </p:sp>
      <p:sp>
        <p:nvSpPr>
          <p:cNvPr id="34" name="TextBox 33">
            <a:extLst>
              <a:ext uri="{FF2B5EF4-FFF2-40B4-BE49-F238E27FC236}">
                <a16:creationId xmlns:a16="http://schemas.microsoft.com/office/drawing/2014/main" id="{046F1844-4E45-355D-0CAD-A8938AA7AEFD}"/>
              </a:ext>
              <a:ext uri="{C183D7F6-B498-43B3-948B-1728B52AA6E4}">
                <adec:decorative xmlns:adec="http://schemas.microsoft.com/office/drawing/2017/decorative" val="1"/>
              </a:ext>
            </a:extLst>
          </p:cNvPr>
          <p:cNvSpPr txBox="1"/>
          <p:nvPr/>
        </p:nvSpPr>
        <p:spPr>
          <a:xfrm>
            <a:off x="10424161" y="3489048"/>
            <a:ext cx="622300" cy="215444"/>
          </a:xfrm>
          <a:prstGeom prst="rect">
            <a:avLst/>
          </a:prstGeom>
          <a:noFill/>
        </p:spPr>
        <p:txBody>
          <a:bodyPr wrap="square" lIns="0" tIns="0" rIns="0" bIns="0">
            <a:spAutoFit/>
          </a:bodyPr>
          <a:lstStyle/>
          <a:p>
            <a:pPr algn="l"/>
            <a:r>
              <a:rPr lang="en-US" sz="1400">
                <a:solidFill>
                  <a:schemeClr val="tx1"/>
                </a:solidFill>
                <a:latin typeface="Poppins"/>
              </a:rPr>
              <a:t>22,500</a:t>
            </a:r>
            <a:endParaRPr lang="en-US" sz="1400">
              <a:solidFill>
                <a:schemeClr val="tx1"/>
              </a:solidFill>
            </a:endParaRPr>
          </a:p>
        </p:txBody>
      </p:sp>
      <p:sp>
        <p:nvSpPr>
          <p:cNvPr id="35" name="TextBox 34">
            <a:extLst>
              <a:ext uri="{FF2B5EF4-FFF2-40B4-BE49-F238E27FC236}">
                <a16:creationId xmlns:a16="http://schemas.microsoft.com/office/drawing/2014/main" id="{0FC56CF2-0530-2308-3DF7-5B5FA2E0F2D0}"/>
              </a:ext>
              <a:ext uri="{C183D7F6-B498-43B3-948B-1728B52AA6E4}">
                <adec:decorative xmlns:adec="http://schemas.microsoft.com/office/drawing/2017/decorative" val="1"/>
              </a:ext>
            </a:extLst>
          </p:cNvPr>
          <p:cNvSpPr txBox="1"/>
          <p:nvPr/>
        </p:nvSpPr>
        <p:spPr>
          <a:xfrm>
            <a:off x="10779761" y="3899490"/>
            <a:ext cx="622300" cy="215444"/>
          </a:xfrm>
          <a:prstGeom prst="rect">
            <a:avLst/>
          </a:prstGeom>
          <a:noFill/>
        </p:spPr>
        <p:txBody>
          <a:bodyPr wrap="square" lIns="0" tIns="0" rIns="0" bIns="0">
            <a:spAutoFit/>
          </a:bodyPr>
          <a:lstStyle/>
          <a:p>
            <a:pPr algn="l"/>
            <a:r>
              <a:rPr lang="en-US" sz="1400">
                <a:solidFill>
                  <a:schemeClr val="tx1"/>
                </a:solidFill>
                <a:latin typeface="Poppins"/>
              </a:rPr>
              <a:t>34,500</a:t>
            </a:r>
            <a:endParaRPr lang="en-US" sz="1400">
              <a:solidFill>
                <a:schemeClr val="tx1"/>
              </a:solidFill>
            </a:endParaRPr>
          </a:p>
        </p:txBody>
      </p:sp>
    </p:spTree>
    <p:extLst>
      <p:ext uri="{BB962C8B-B14F-4D97-AF65-F5344CB8AC3E}">
        <p14:creationId xmlns:p14="http://schemas.microsoft.com/office/powerpoint/2010/main" val="3550134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45692-1267-DE0A-ABB6-0DBDC2753A21}"/>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B2CD2327-5734-FAAF-E921-E5D430BC64AF}"/>
              </a:ext>
            </a:extLst>
          </p:cNvPr>
          <p:cNvSpPr txBox="1">
            <a:spLocks noGrp="1"/>
          </p:cNvSpPr>
          <p:nvPr>
            <p:ph type="title"/>
          </p:nvPr>
        </p:nvSpPr>
        <p:spPr>
          <a:xfrm>
            <a:off x="901700" y="474979"/>
            <a:ext cx="10299700" cy="449995"/>
          </a:xfrm>
          <a:prstGeom prst="rect">
            <a:avLst/>
          </a:prstGeom>
        </p:spPr>
        <p:txBody>
          <a:bodyPr vert="horz" wrap="square" lIns="0" tIns="12700" rIns="0" bIns="0" rtlCol="0" anchor="t">
            <a:spAutoFit/>
          </a:bodyPr>
          <a:lstStyle/>
          <a:p>
            <a:pPr marL="12700">
              <a:lnSpc>
                <a:spcPts val="3479"/>
              </a:lnSpc>
              <a:spcBef>
                <a:spcPts val="100"/>
              </a:spcBef>
            </a:pPr>
            <a:r>
              <a:rPr lang="en-US" sz="2800" i="0" spc="-10" dirty="0">
                <a:latin typeface="+mj-lt"/>
                <a:cs typeface="Poppins"/>
              </a:rPr>
              <a:t>Thanks to Fans, Volunteers, and Riders!</a:t>
            </a:r>
            <a:endParaRPr lang="en-US" sz="2800" i="0" noProof="0" dirty="0">
              <a:latin typeface="+mj-lt"/>
              <a:cs typeface="Poppins" pitchFamily="2" charset="77"/>
            </a:endParaRPr>
          </a:p>
        </p:txBody>
      </p:sp>
      <p:sp>
        <p:nvSpPr>
          <p:cNvPr id="2" name="object 2">
            <a:extLst>
              <a:ext uri="{FF2B5EF4-FFF2-40B4-BE49-F238E27FC236}">
                <a16:creationId xmlns:a16="http://schemas.microsoft.com/office/drawing/2014/main" id="{2223706E-1251-A84C-8975-4789A8079FD1}"/>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chemeClr val="tx1"/>
                </a:solidFill>
                <a:latin typeface="HelveticaNeueLTStd-Roman"/>
                <a:cs typeface="HelveticaNeueLTStd-Roman"/>
              </a:rPr>
              <a:t>9</a:t>
            </a:fld>
            <a:endParaRPr sz="1200" dirty="0">
              <a:solidFill>
                <a:schemeClr val="tx1"/>
              </a:solidFill>
              <a:latin typeface="HelveticaNeueLTStd-Roman"/>
              <a:cs typeface="HelveticaNeueLTStd-Roman"/>
            </a:endParaRPr>
          </a:p>
        </p:txBody>
      </p:sp>
      <p:pic>
        <p:nvPicPr>
          <p:cNvPr id="7" name="object 7">
            <a:extLst>
              <a:ext uri="{FF2B5EF4-FFF2-40B4-BE49-F238E27FC236}">
                <a16:creationId xmlns:a16="http://schemas.microsoft.com/office/drawing/2014/main" id="{FFC9480D-3321-F3CA-020A-89C8980B574F}"/>
              </a:ext>
              <a:ext uri="{C183D7F6-B498-43B3-948B-1728B52AA6E4}">
                <adec:decorative xmlns:adec="http://schemas.microsoft.com/office/drawing/2017/decorative" val="1"/>
              </a:ext>
            </a:extLst>
          </p:cNvPr>
          <p:cNvPicPr/>
          <p:nvPr/>
        </p:nvPicPr>
        <p:blipFill>
          <a:blip r:embed="rId3" cstate="print"/>
          <a:stretch>
            <a:fillRect/>
          </a:stretch>
        </p:blipFill>
        <p:spPr>
          <a:xfrm>
            <a:off x="9345193" y="6083300"/>
            <a:ext cx="2199100" cy="444494"/>
          </a:xfrm>
          <a:prstGeom prst="rect">
            <a:avLst/>
          </a:prstGeom>
        </p:spPr>
      </p:pic>
      <p:pic>
        <p:nvPicPr>
          <p:cNvPr id="6" name="Picture 5" descr="MassDOT and MBTA staff and volunteers pose for a photo at South Station with World Cup fans and riders">
            <a:extLst>
              <a:ext uri="{FF2B5EF4-FFF2-40B4-BE49-F238E27FC236}">
                <a16:creationId xmlns:a16="http://schemas.microsoft.com/office/drawing/2014/main" id="{C5572A7F-E1F2-B57F-96C9-8CD434761E10}"/>
              </a:ext>
            </a:extLst>
          </p:cNvPr>
          <p:cNvPicPr>
            <a:picLocks noChangeAspect="1"/>
          </p:cNvPicPr>
          <p:nvPr/>
        </p:nvPicPr>
        <p:blipFill>
          <a:blip r:embed="rId4"/>
          <a:srcRect t="15935" b="23985"/>
          <a:stretch>
            <a:fillRect/>
          </a:stretch>
        </p:blipFill>
        <p:spPr>
          <a:xfrm>
            <a:off x="901699" y="1625887"/>
            <a:ext cx="10642593" cy="4254213"/>
          </a:xfrm>
          <a:prstGeom prst="rect">
            <a:avLst/>
          </a:prstGeom>
        </p:spPr>
      </p:pic>
    </p:spTree>
    <p:extLst>
      <p:ext uri="{BB962C8B-B14F-4D97-AF65-F5344CB8AC3E}">
        <p14:creationId xmlns:p14="http://schemas.microsoft.com/office/powerpoint/2010/main" val="1041695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9CCBDF-088B-B251-2CF5-AB56A2B19A8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A839D42-ED22-14A8-A37B-66D059D5071F}"/>
              </a:ext>
              <a:ext uri="{C183D7F6-B498-43B3-948B-1728B52AA6E4}">
                <adec:decorative xmlns:adec="http://schemas.microsoft.com/office/drawing/2017/decorative" val="1"/>
              </a:ext>
            </a:extLst>
          </p:cNvPr>
          <p:cNvSpPr/>
          <p:nvPr/>
        </p:nvSpPr>
        <p:spPr>
          <a:xfrm>
            <a:off x="229870" y="228600"/>
            <a:ext cx="11732260" cy="6400800"/>
          </a:xfrm>
          <a:custGeom>
            <a:avLst/>
            <a:gdLst/>
            <a:ahLst/>
            <a:cxnLst/>
            <a:rect l="l" t="t" r="r" b="b"/>
            <a:pathLst>
              <a:path w="11732260" h="6400800">
                <a:moveTo>
                  <a:pt x="11731752" y="0"/>
                </a:moveTo>
                <a:lnTo>
                  <a:pt x="0" y="0"/>
                </a:lnTo>
                <a:lnTo>
                  <a:pt x="0" y="6400800"/>
                </a:lnTo>
                <a:lnTo>
                  <a:pt x="11731752" y="6400800"/>
                </a:lnTo>
                <a:lnTo>
                  <a:pt x="11731752" y="0"/>
                </a:lnTo>
                <a:close/>
              </a:path>
            </a:pathLst>
          </a:custGeom>
          <a:solidFill>
            <a:srgbClr val="0052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3">
            <a:extLst>
              <a:ext uri="{FF2B5EF4-FFF2-40B4-BE49-F238E27FC236}">
                <a16:creationId xmlns:a16="http://schemas.microsoft.com/office/drawing/2014/main" id="{3549B6C8-2B2E-8843-D08B-F1B0143F3A05}"/>
              </a:ext>
            </a:extLst>
          </p:cNvPr>
          <p:cNvSpPr txBox="1">
            <a:spLocks noGrp="1"/>
          </p:cNvSpPr>
          <p:nvPr>
            <p:ph type="title"/>
          </p:nvPr>
        </p:nvSpPr>
        <p:spPr>
          <a:xfrm>
            <a:off x="4809707" y="2949900"/>
            <a:ext cx="2810293" cy="536044"/>
          </a:xfrm>
          <a:prstGeom prst="rect">
            <a:avLst/>
          </a:prstGeom>
        </p:spPr>
        <p:txBody>
          <a:bodyPr vert="horz" wrap="square" lIns="0" tIns="12700" rIns="0" bIns="0" rtlCol="0">
            <a:spAutoFit/>
          </a:bodyPr>
          <a:lstStyle/>
          <a:p>
            <a:pPr marL="12700">
              <a:lnSpc>
                <a:spcPct val="100000"/>
              </a:lnSpc>
              <a:spcBef>
                <a:spcPts val="100"/>
              </a:spcBef>
            </a:pPr>
            <a:r>
              <a:rPr lang="en-US" sz="3400" b="0" i="0" noProof="0">
                <a:solidFill>
                  <a:srgbClr val="FFFFFF"/>
                </a:solidFill>
                <a:latin typeface="Poppins" panose="00000500000000000000" pitchFamily="2" charset="0"/>
                <a:cs typeface="Poppins" panose="00000500000000000000" pitchFamily="2" charset="0"/>
              </a:rPr>
              <a:t>Thank you</a:t>
            </a:r>
            <a:endParaRPr lang="en-US" sz="3400" noProof="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734484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BD56CEE-46D3-AF4F-4BB5-2685E2DA6F3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D0EC920-73A0-320B-F274-2F9A010A65D8}"/>
              </a:ext>
              <a:ext uri="{C183D7F6-B498-43B3-948B-1728B52AA6E4}">
                <adec:decorative xmlns:adec="http://schemas.microsoft.com/office/drawing/2017/decorative" val="1"/>
              </a:ext>
            </a:extLst>
          </p:cNvPr>
          <p:cNvSpPr/>
          <p:nvPr/>
        </p:nvSpPr>
        <p:spPr>
          <a:xfrm>
            <a:off x="229870" y="228600"/>
            <a:ext cx="11732260" cy="6400800"/>
          </a:xfrm>
          <a:custGeom>
            <a:avLst/>
            <a:gdLst/>
            <a:ahLst/>
            <a:cxnLst/>
            <a:rect l="l" t="t" r="r" b="b"/>
            <a:pathLst>
              <a:path w="11732260" h="6400800">
                <a:moveTo>
                  <a:pt x="11731752" y="0"/>
                </a:moveTo>
                <a:lnTo>
                  <a:pt x="0" y="0"/>
                </a:lnTo>
                <a:lnTo>
                  <a:pt x="0" y="6400800"/>
                </a:lnTo>
                <a:lnTo>
                  <a:pt x="11731752" y="6400800"/>
                </a:lnTo>
                <a:lnTo>
                  <a:pt x="11731752" y="0"/>
                </a:lnTo>
                <a:close/>
              </a:path>
            </a:pathLst>
          </a:custGeom>
          <a:solidFill>
            <a:srgbClr val="00529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3">
            <a:extLst>
              <a:ext uri="{FF2B5EF4-FFF2-40B4-BE49-F238E27FC236}">
                <a16:creationId xmlns:a16="http://schemas.microsoft.com/office/drawing/2014/main" id="{A669B74B-CB16-6D31-C3D4-CE02D90AF756}"/>
              </a:ext>
            </a:extLst>
          </p:cNvPr>
          <p:cNvSpPr txBox="1">
            <a:spLocks noGrp="1"/>
          </p:cNvSpPr>
          <p:nvPr>
            <p:ph type="title"/>
          </p:nvPr>
        </p:nvSpPr>
        <p:spPr>
          <a:xfrm>
            <a:off x="4809707" y="2949900"/>
            <a:ext cx="2810293" cy="536044"/>
          </a:xfrm>
          <a:prstGeom prst="rect">
            <a:avLst/>
          </a:prstGeom>
        </p:spPr>
        <p:txBody>
          <a:bodyPr vert="horz" wrap="square" lIns="0" tIns="12700" rIns="0" bIns="0" rtlCol="0">
            <a:spAutoFit/>
          </a:bodyPr>
          <a:lstStyle/>
          <a:p>
            <a:pPr marL="12700">
              <a:lnSpc>
                <a:spcPct val="100000"/>
              </a:lnSpc>
              <a:spcBef>
                <a:spcPts val="100"/>
              </a:spcBef>
            </a:pPr>
            <a:r>
              <a:rPr lang="en-US" sz="3400" b="0" i="0" noProof="0">
                <a:solidFill>
                  <a:srgbClr val="FFFFFF"/>
                </a:solidFill>
                <a:latin typeface="Poppins" panose="00000500000000000000" pitchFamily="2" charset="0"/>
                <a:cs typeface="Poppins" panose="00000500000000000000" pitchFamily="2" charset="0"/>
              </a:rPr>
              <a:t>Appendix</a:t>
            </a:r>
            <a:endParaRPr lang="en-US" sz="3400" noProof="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260012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34DE-A65E-8585-8775-26CBD87E132D}"/>
              </a:ext>
            </a:extLst>
          </p:cNvPr>
          <p:cNvSpPr>
            <a:spLocks noGrp="1"/>
          </p:cNvSpPr>
          <p:nvPr>
            <p:ph type="title"/>
          </p:nvPr>
        </p:nvSpPr>
        <p:spPr>
          <a:xfrm>
            <a:off x="901700" y="474979"/>
            <a:ext cx="10147300" cy="461665"/>
          </a:xfrm>
        </p:spPr>
        <p:txBody>
          <a:bodyPr/>
          <a:lstStyle/>
          <a:p>
            <a:r>
              <a:rPr lang="en-US" i="0">
                <a:latin typeface="+mj-lt"/>
              </a:rPr>
              <a:t>What we observed</a:t>
            </a:r>
          </a:p>
        </p:txBody>
      </p:sp>
      <p:sp>
        <p:nvSpPr>
          <p:cNvPr id="3" name="Slide Number Placeholder 2">
            <a:extLst>
              <a:ext uri="{FF2B5EF4-FFF2-40B4-BE49-F238E27FC236}">
                <a16:creationId xmlns:a16="http://schemas.microsoft.com/office/drawing/2014/main" id="{344190E4-499E-B3C4-3470-F79C674E91CF}"/>
              </a:ext>
            </a:extLst>
          </p:cNvPr>
          <p:cNvSpPr>
            <a:spLocks noGrp="1"/>
          </p:cNvSpPr>
          <p:nvPr>
            <p:ph type="sldNum" sz="quarter" idx="7"/>
          </p:nvPr>
        </p:nvSpPr>
        <p:spPr/>
        <p:txBody>
          <a:bodyPr/>
          <a:lstStyle/>
          <a:p>
            <a:fld id="{B6F15528-21DE-4FAA-801E-634DDDAF4B2B}" type="slidenum">
              <a:rPr lang="en-US" sz="1200" smtClean="0">
                <a:solidFill>
                  <a:schemeClr val="tx1"/>
                </a:solidFill>
                <a:latin typeface="HelveticaNeueLTStd-Roman" panose="020B0604020202020204" pitchFamily="34" charset="0"/>
              </a:rPr>
              <a:t>12</a:t>
            </a:fld>
            <a:endParaRPr lang="en-US" sz="1200" dirty="0">
              <a:solidFill>
                <a:schemeClr val="tx1"/>
              </a:solidFill>
              <a:latin typeface="HelveticaNeueLTStd-Roman" panose="020B0604020202020204" pitchFamily="34" charset="0"/>
            </a:endParaRPr>
          </a:p>
        </p:txBody>
      </p:sp>
      <p:grpSp>
        <p:nvGrpSpPr>
          <p:cNvPr id="4" name="Group 3" descr="Newspaper headline: The most surprising winner of the World Cup was American public transit">
            <a:extLst>
              <a:ext uri="{FF2B5EF4-FFF2-40B4-BE49-F238E27FC236}">
                <a16:creationId xmlns:a16="http://schemas.microsoft.com/office/drawing/2014/main" id="{BFBAF35C-219A-B7A1-11EA-29DDE5427538}"/>
              </a:ext>
            </a:extLst>
          </p:cNvPr>
          <p:cNvGrpSpPr/>
          <p:nvPr/>
        </p:nvGrpSpPr>
        <p:grpSpPr>
          <a:xfrm>
            <a:off x="18468" y="1674202"/>
            <a:ext cx="12062686" cy="4720768"/>
            <a:chOff x="18468" y="1674202"/>
            <a:chExt cx="12062686" cy="4720768"/>
          </a:xfrm>
        </p:grpSpPr>
        <p:pic>
          <p:nvPicPr>
            <p:cNvPr id="6" name="Picture 5">
              <a:extLst>
                <a:ext uri="{FF2B5EF4-FFF2-40B4-BE49-F238E27FC236}">
                  <a16:creationId xmlns:a16="http://schemas.microsoft.com/office/drawing/2014/main" id="{AD470259-82F8-2829-B39E-E80A0F0EBFED}"/>
                </a:ext>
              </a:extLst>
            </p:cNvPr>
            <p:cNvPicPr>
              <a:picLocks noChangeAspect="1"/>
            </p:cNvPicPr>
            <p:nvPr/>
          </p:nvPicPr>
          <p:blipFill>
            <a:blip r:embed="rId3"/>
            <a:srcRect b="34890"/>
            <a:stretch>
              <a:fillRect/>
            </a:stretch>
          </p:blipFill>
          <p:spPr>
            <a:xfrm>
              <a:off x="603718" y="1674202"/>
              <a:ext cx="6879195" cy="3763323"/>
            </a:xfrm>
            <a:custGeom>
              <a:avLst/>
              <a:gdLst>
                <a:gd name="csX0" fmla="*/ 0 w 6879195"/>
                <a:gd name="csY0" fmla="*/ 0 h 3763323"/>
                <a:gd name="csX1" fmla="*/ 687920 w 6879195"/>
                <a:gd name="csY1" fmla="*/ 0 h 3763323"/>
                <a:gd name="csX2" fmla="*/ 1307047 w 6879195"/>
                <a:gd name="csY2" fmla="*/ 0 h 3763323"/>
                <a:gd name="csX3" fmla="*/ 1926175 w 6879195"/>
                <a:gd name="csY3" fmla="*/ 0 h 3763323"/>
                <a:gd name="csX4" fmla="*/ 2407718 w 6879195"/>
                <a:gd name="csY4" fmla="*/ 0 h 3763323"/>
                <a:gd name="csX5" fmla="*/ 2889262 w 6879195"/>
                <a:gd name="csY5" fmla="*/ 0 h 3763323"/>
                <a:gd name="csX6" fmla="*/ 3645973 w 6879195"/>
                <a:gd name="csY6" fmla="*/ 0 h 3763323"/>
                <a:gd name="csX7" fmla="*/ 4265101 w 6879195"/>
                <a:gd name="csY7" fmla="*/ 0 h 3763323"/>
                <a:gd name="csX8" fmla="*/ 5021812 w 6879195"/>
                <a:gd name="csY8" fmla="*/ 0 h 3763323"/>
                <a:gd name="csX9" fmla="*/ 5503356 w 6879195"/>
                <a:gd name="csY9" fmla="*/ 0 h 3763323"/>
                <a:gd name="csX10" fmla="*/ 6191276 w 6879195"/>
                <a:gd name="csY10" fmla="*/ 0 h 3763323"/>
                <a:gd name="csX11" fmla="*/ 6879195 w 6879195"/>
                <a:gd name="csY11" fmla="*/ 0 h 3763323"/>
                <a:gd name="csX12" fmla="*/ 6879195 w 6879195"/>
                <a:gd name="csY12" fmla="*/ 664854 h 3763323"/>
                <a:gd name="csX13" fmla="*/ 6879195 w 6879195"/>
                <a:gd name="csY13" fmla="*/ 1216808 h 3763323"/>
                <a:gd name="csX14" fmla="*/ 6879195 w 6879195"/>
                <a:gd name="csY14" fmla="*/ 1731129 h 3763323"/>
                <a:gd name="csX15" fmla="*/ 6879195 w 6879195"/>
                <a:gd name="csY15" fmla="*/ 2245449 h 3763323"/>
                <a:gd name="csX16" fmla="*/ 6879195 w 6879195"/>
                <a:gd name="csY16" fmla="*/ 2835037 h 3763323"/>
                <a:gd name="csX17" fmla="*/ 6879195 w 6879195"/>
                <a:gd name="csY17" fmla="*/ 3763323 h 3763323"/>
                <a:gd name="csX18" fmla="*/ 6122484 w 6879195"/>
                <a:gd name="csY18" fmla="*/ 3763323 h 3763323"/>
                <a:gd name="csX19" fmla="*/ 5572148 w 6879195"/>
                <a:gd name="csY19" fmla="*/ 3763323 h 3763323"/>
                <a:gd name="csX20" fmla="*/ 5021812 w 6879195"/>
                <a:gd name="csY20" fmla="*/ 3763323 h 3763323"/>
                <a:gd name="csX21" fmla="*/ 4333893 w 6879195"/>
                <a:gd name="csY21" fmla="*/ 3763323 h 3763323"/>
                <a:gd name="csX22" fmla="*/ 3508389 w 6879195"/>
                <a:gd name="csY22" fmla="*/ 3763323 h 3763323"/>
                <a:gd name="csX23" fmla="*/ 2682886 w 6879195"/>
                <a:gd name="csY23" fmla="*/ 3763323 h 3763323"/>
                <a:gd name="csX24" fmla="*/ 1857383 w 6879195"/>
                <a:gd name="csY24" fmla="*/ 3763323 h 3763323"/>
                <a:gd name="csX25" fmla="*/ 1100671 w 6879195"/>
                <a:gd name="csY25" fmla="*/ 3763323 h 3763323"/>
                <a:gd name="csX26" fmla="*/ 0 w 6879195"/>
                <a:gd name="csY26" fmla="*/ 3763323 h 3763323"/>
                <a:gd name="csX27" fmla="*/ 0 w 6879195"/>
                <a:gd name="csY27" fmla="*/ 3098469 h 3763323"/>
                <a:gd name="csX28" fmla="*/ 0 w 6879195"/>
                <a:gd name="csY28" fmla="*/ 2471249 h 3763323"/>
                <a:gd name="csX29" fmla="*/ 0 w 6879195"/>
                <a:gd name="csY29" fmla="*/ 1806395 h 3763323"/>
                <a:gd name="csX30" fmla="*/ 0 w 6879195"/>
                <a:gd name="csY30" fmla="*/ 1103908 h 3763323"/>
                <a:gd name="csX31" fmla="*/ 0 w 6879195"/>
                <a:gd name="csY31" fmla="*/ 0 h 376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6879195" h="3763323" fill="none" extrusionOk="0">
                  <a:moveTo>
                    <a:pt x="0" y="0"/>
                  </a:moveTo>
                  <a:cubicBezTo>
                    <a:pt x="234087" y="26160"/>
                    <a:pt x="363896" y="29052"/>
                    <a:pt x="687920" y="0"/>
                  </a:cubicBezTo>
                  <a:cubicBezTo>
                    <a:pt x="1011944" y="-29052"/>
                    <a:pt x="1065067" y="11267"/>
                    <a:pt x="1307047" y="0"/>
                  </a:cubicBezTo>
                  <a:cubicBezTo>
                    <a:pt x="1549027" y="-11267"/>
                    <a:pt x="1683089" y="-671"/>
                    <a:pt x="1926175" y="0"/>
                  </a:cubicBezTo>
                  <a:cubicBezTo>
                    <a:pt x="2169261" y="671"/>
                    <a:pt x="2252560" y="-8915"/>
                    <a:pt x="2407718" y="0"/>
                  </a:cubicBezTo>
                  <a:cubicBezTo>
                    <a:pt x="2562876" y="8915"/>
                    <a:pt x="2779383" y="-1193"/>
                    <a:pt x="2889262" y="0"/>
                  </a:cubicBezTo>
                  <a:cubicBezTo>
                    <a:pt x="2999141" y="1193"/>
                    <a:pt x="3346942" y="-11047"/>
                    <a:pt x="3645973" y="0"/>
                  </a:cubicBezTo>
                  <a:cubicBezTo>
                    <a:pt x="3945004" y="11047"/>
                    <a:pt x="4044225" y="27117"/>
                    <a:pt x="4265101" y="0"/>
                  </a:cubicBezTo>
                  <a:cubicBezTo>
                    <a:pt x="4485977" y="-27117"/>
                    <a:pt x="4740870" y="4061"/>
                    <a:pt x="5021812" y="0"/>
                  </a:cubicBezTo>
                  <a:cubicBezTo>
                    <a:pt x="5302754" y="-4061"/>
                    <a:pt x="5291143" y="-14887"/>
                    <a:pt x="5503356" y="0"/>
                  </a:cubicBezTo>
                  <a:cubicBezTo>
                    <a:pt x="5715569" y="14887"/>
                    <a:pt x="5861065" y="-4609"/>
                    <a:pt x="6191276" y="0"/>
                  </a:cubicBezTo>
                  <a:cubicBezTo>
                    <a:pt x="6521487" y="4609"/>
                    <a:pt x="6580050" y="-7558"/>
                    <a:pt x="6879195" y="0"/>
                  </a:cubicBezTo>
                  <a:cubicBezTo>
                    <a:pt x="6874085" y="157632"/>
                    <a:pt x="6858813" y="414743"/>
                    <a:pt x="6879195" y="664854"/>
                  </a:cubicBezTo>
                  <a:cubicBezTo>
                    <a:pt x="6899577" y="914965"/>
                    <a:pt x="6872850" y="983764"/>
                    <a:pt x="6879195" y="1216808"/>
                  </a:cubicBezTo>
                  <a:cubicBezTo>
                    <a:pt x="6885540" y="1449852"/>
                    <a:pt x="6861786" y="1523025"/>
                    <a:pt x="6879195" y="1731129"/>
                  </a:cubicBezTo>
                  <a:cubicBezTo>
                    <a:pt x="6896604" y="1939233"/>
                    <a:pt x="6891597" y="2044689"/>
                    <a:pt x="6879195" y="2245449"/>
                  </a:cubicBezTo>
                  <a:cubicBezTo>
                    <a:pt x="6866793" y="2446209"/>
                    <a:pt x="6886598" y="2542006"/>
                    <a:pt x="6879195" y="2835037"/>
                  </a:cubicBezTo>
                  <a:cubicBezTo>
                    <a:pt x="6871792" y="3128068"/>
                    <a:pt x="6914632" y="3575412"/>
                    <a:pt x="6879195" y="3763323"/>
                  </a:cubicBezTo>
                  <a:cubicBezTo>
                    <a:pt x="6653285" y="3776405"/>
                    <a:pt x="6475215" y="3731813"/>
                    <a:pt x="6122484" y="3763323"/>
                  </a:cubicBezTo>
                  <a:cubicBezTo>
                    <a:pt x="5769753" y="3794833"/>
                    <a:pt x="5828917" y="3779445"/>
                    <a:pt x="5572148" y="3763323"/>
                  </a:cubicBezTo>
                  <a:cubicBezTo>
                    <a:pt x="5315379" y="3747201"/>
                    <a:pt x="5199314" y="3779898"/>
                    <a:pt x="5021812" y="3763323"/>
                  </a:cubicBezTo>
                  <a:cubicBezTo>
                    <a:pt x="4844310" y="3746748"/>
                    <a:pt x="4507410" y="3731507"/>
                    <a:pt x="4333893" y="3763323"/>
                  </a:cubicBezTo>
                  <a:cubicBezTo>
                    <a:pt x="4160376" y="3795139"/>
                    <a:pt x="3797176" y="3737747"/>
                    <a:pt x="3508389" y="3763323"/>
                  </a:cubicBezTo>
                  <a:cubicBezTo>
                    <a:pt x="3219602" y="3788899"/>
                    <a:pt x="3091590" y="3785072"/>
                    <a:pt x="2682886" y="3763323"/>
                  </a:cubicBezTo>
                  <a:cubicBezTo>
                    <a:pt x="2274182" y="3741574"/>
                    <a:pt x="2140136" y="3748276"/>
                    <a:pt x="1857383" y="3763323"/>
                  </a:cubicBezTo>
                  <a:cubicBezTo>
                    <a:pt x="1574630" y="3778370"/>
                    <a:pt x="1395557" y="3757429"/>
                    <a:pt x="1100671" y="3763323"/>
                  </a:cubicBezTo>
                  <a:cubicBezTo>
                    <a:pt x="805785" y="3769217"/>
                    <a:pt x="240452" y="3726832"/>
                    <a:pt x="0" y="3763323"/>
                  </a:cubicBezTo>
                  <a:cubicBezTo>
                    <a:pt x="30941" y="3496028"/>
                    <a:pt x="-19148" y="3375054"/>
                    <a:pt x="0" y="3098469"/>
                  </a:cubicBezTo>
                  <a:cubicBezTo>
                    <a:pt x="19148" y="2821884"/>
                    <a:pt x="-28706" y="2707972"/>
                    <a:pt x="0" y="2471249"/>
                  </a:cubicBezTo>
                  <a:cubicBezTo>
                    <a:pt x="28706" y="2234526"/>
                    <a:pt x="20929" y="2090028"/>
                    <a:pt x="0" y="1806395"/>
                  </a:cubicBezTo>
                  <a:cubicBezTo>
                    <a:pt x="-20929" y="1522762"/>
                    <a:pt x="26588" y="1246699"/>
                    <a:pt x="0" y="1103908"/>
                  </a:cubicBezTo>
                  <a:cubicBezTo>
                    <a:pt x="-26588" y="961117"/>
                    <a:pt x="-3619" y="315623"/>
                    <a:pt x="0" y="0"/>
                  </a:cubicBezTo>
                  <a:close/>
                </a:path>
                <a:path w="6879195" h="3763323" stroke="0" extrusionOk="0">
                  <a:moveTo>
                    <a:pt x="0" y="0"/>
                  </a:moveTo>
                  <a:cubicBezTo>
                    <a:pt x="257620" y="-19200"/>
                    <a:pt x="404454" y="-1143"/>
                    <a:pt x="550336" y="0"/>
                  </a:cubicBezTo>
                  <a:cubicBezTo>
                    <a:pt x="696218" y="1143"/>
                    <a:pt x="838863" y="19340"/>
                    <a:pt x="1031879" y="0"/>
                  </a:cubicBezTo>
                  <a:cubicBezTo>
                    <a:pt x="1224895" y="-19340"/>
                    <a:pt x="1529076" y="-16896"/>
                    <a:pt x="1788591" y="0"/>
                  </a:cubicBezTo>
                  <a:cubicBezTo>
                    <a:pt x="2048106" y="16896"/>
                    <a:pt x="2140461" y="21090"/>
                    <a:pt x="2407718" y="0"/>
                  </a:cubicBezTo>
                  <a:cubicBezTo>
                    <a:pt x="2674975" y="-21090"/>
                    <a:pt x="2815196" y="16753"/>
                    <a:pt x="2958054" y="0"/>
                  </a:cubicBezTo>
                  <a:cubicBezTo>
                    <a:pt x="3100912" y="-16753"/>
                    <a:pt x="3423759" y="11796"/>
                    <a:pt x="3645973" y="0"/>
                  </a:cubicBezTo>
                  <a:cubicBezTo>
                    <a:pt x="3868187" y="-11796"/>
                    <a:pt x="3954796" y="-10657"/>
                    <a:pt x="4196309" y="0"/>
                  </a:cubicBezTo>
                  <a:cubicBezTo>
                    <a:pt x="4437822" y="10657"/>
                    <a:pt x="4559225" y="3732"/>
                    <a:pt x="4746645" y="0"/>
                  </a:cubicBezTo>
                  <a:cubicBezTo>
                    <a:pt x="4934065" y="-3732"/>
                    <a:pt x="5117677" y="15807"/>
                    <a:pt x="5296980" y="0"/>
                  </a:cubicBezTo>
                  <a:cubicBezTo>
                    <a:pt x="5476283" y="-15807"/>
                    <a:pt x="5791135" y="23327"/>
                    <a:pt x="6122484" y="0"/>
                  </a:cubicBezTo>
                  <a:cubicBezTo>
                    <a:pt x="6453833" y="-23327"/>
                    <a:pt x="6628846" y="-20805"/>
                    <a:pt x="6879195" y="0"/>
                  </a:cubicBezTo>
                  <a:cubicBezTo>
                    <a:pt x="6849328" y="154618"/>
                    <a:pt x="6861326" y="472129"/>
                    <a:pt x="6879195" y="664854"/>
                  </a:cubicBezTo>
                  <a:cubicBezTo>
                    <a:pt x="6897064" y="857579"/>
                    <a:pt x="6903339" y="1094871"/>
                    <a:pt x="6879195" y="1367341"/>
                  </a:cubicBezTo>
                  <a:cubicBezTo>
                    <a:pt x="6855051" y="1639811"/>
                    <a:pt x="6902958" y="1801653"/>
                    <a:pt x="6879195" y="2069828"/>
                  </a:cubicBezTo>
                  <a:cubicBezTo>
                    <a:pt x="6855432" y="2338003"/>
                    <a:pt x="6883714" y="2382007"/>
                    <a:pt x="6879195" y="2659415"/>
                  </a:cubicBezTo>
                  <a:cubicBezTo>
                    <a:pt x="6874676" y="2936823"/>
                    <a:pt x="6885354" y="3060252"/>
                    <a:pt x="6879195" y="3173736"/>
                  </a:cubicBezTo>
                  <a:cubicBezTo>
                    <a:pt x="6873036" y="3287220"/>
                    <a:pt x="6859592" y="3568933"/>
                    <a:pt x="6879195" y="3763323"/>
                  </a:cubicBezTo>
                  <a:cubicBezTo>
                    <a:pt x="6700562" y="3745987"/>
                    <a:pt x="6338616" y="3770277"/>
                    <a:pt x="6191276" y="3763323"/>
                  </a:cubicBezTo>
                  <a:cubicBezTo>
                    <a:pt x="6043936" y="3756369"/>
                    <a:pt x="5806991" y="3760572"/>
                    <a:pt x="5709732" y="3763323"/>
                  </a:cubicBezTo>
                  <a:cubicBezTo>
                    <a:pt x="5612473" y="3766074"/>
                    <a:pt x="5313118" y="3763748"/>
                    <a:pt x="5021812" y="3763323"/>
                  </a:cubicBezTo>
                  <a:cubicBezTo>
                    <a:pt x="4730506" y="3762898"/>
                    <a:pt x="4568909" y="3768725"/>
                    <a:pt x="4196309" y="3763323"/>
                  </a:cubicBezTo>
                  <a:cubicBezTo>
                    <a:pt x="3823709" y="3757921"/>
                    <a:pt x="3746276" y="3769445"/>
                    <a:pt x="3577181" y="3763323"/>
                  </a:cubicBezTo>
                  <a:cubicBezTo>
                    <a:pt x="3408086" y="3757201"/>
                    <a:pt x="3109701" y="3778830"/>
                    <a:pt x="2958054" y="3763323"/>
                  </a:cubicBezTo>
                  <a:cubicBezTo>
                    <a:pt x="2806407" y="3747816"/>
                    <a:pt x="2570749" y="3787411"/>
                    <a:pt x="2407718" y="3763323"/>
                  </a:cubicBezTo>
                  <a:cubicBezTo>
                    <a:pt x="2244687" y="3739235"/>
                    <a:pt x="1750468" y="3737784"/>
                    <a:pt x="1582215" y="3763323"/>
                  </a:cubicBezTo>
                  <a:cubicBezTo>
                    <a:pt x="1413962" y="3788862"/>
                    <a:pt x="1292871" y="3770465"/>
                    <a:pt x="1100671" y="3763323"/>
                  </a:cubicBezTo>
                  <a:cubicBezTo>
                    <a:pt x="908471" y="3756181"/>
                    <a:pt x="274809" y="3795955"/>
                    <a:pt x="0" y="3763323"/>
                  </a:cubicBezTo>
                  <a:cubicBezTo>
                    <a:pt x="12230" y="3590297"/>
                    <a:pt x="20912" y="3473862"/>
                    <a:pt x="0" y="3249002"/>
                  </a:cubicBezTo>
                  <a:cubicBezTo>
                    <a:pt x="-20912" y="3024142"/>
                    <a:pt x="-3783" y="2750098"/>
                    <a:pt x="0" y="2621782"/>
                  </a:cubicBezTo>
                  <a:cubicBezTo>
                    <a:pt x="3783" y="2493466"/>
                    <a:pt x="-25016" y="2082339"/>
                    <a:pt x="0" y="1919295"/>
                  </a:cubicBezTo>
                  <a:cubicBezTo>
                    <a:pt x="25016" y="1756251"/>
                    <a:pt x="23093" y="1445585"/>
                    <a:pt x="0" y="1254441"/>
                  </a:cubicBezTo>
                  <a:cubicBezTo>
                    <a:pt x="-23093" y="1063297"/>
                    <a:pt x="22741" y="815312"/>
                    <a:pt x="0" y="627221"/>
                  </a:cubicBezTo>
                  <a:cubicBezTo>
                    <a:pt x="-22741" y="439130"/>
                    <a:pt x="26890" y="245672"/>
                    <a:pt x="0" y="0"/>
                  </a:cubicBezTo>
                  <a:close/>
                </a:path>
              </a:pathLst>
            </a:custGeom>
            <a:ln>
              <a:solidFill>
                <a:schemeClr val="tx1"/>
              </a:solidFill>
              <a:extLst>
                <a:ext uri="{C807C97D-BFC1-408E-A445-0C87EB9F89A2}">
                  <ask:lineSketchStyleProps xmlns:ask="http://schemas.microsoft.com/office/drawing/2018/sketchyshapes" sd="1445671041">
                    <a:prstGeom prst="rect">
                      <a:avLst/>
                    </a:prstGeom>
                    <ask:type>
                      <ask:lineSketchFreehand/>
                    </ask:type>
                  </ask:lineSketchStyleProps>
                </a:ext>
              </a:extLst>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7B7B570B-65FD-75C8-F251-2071C4C4E1C3}"/>
                </a:ext>
              </a:extLst>
            </p:cNvPr>
            <p:cNvPicPr>
              <a:picLocks noChangeAspect="1"/>
            </p:cNvPicPr>
            <p:nvPr/>
          </p:nvPicPr>
          <p:blipFill>
            <a:blip r:embed="rId4"/>
            <a:srcRect b="58090"/>
            <a:stretch>
              <a:fillRect/>
            </a:stretch>
          </p:blipFill>
          <p:spPr>
            <a:xfrm>
              <a:off x="18468" y="3810000"/>
              <a:ext cx="6204531" cy="2584970"/>
            </a:xfrm>
            <a:custGeom>
              <a:avLst/>
              <a:gdLst>
                <a:gd name="csX0" fmla="*/ 0 w 6204531"/>
                <a:gd name="csY0" fmla="*/ 0 h 2584970"/>
                <a:gd name="csX1" fmla="*/ 813483 w 6204531"/>
                <a:gd name="csY1" fmla="*/ 0 h 2584970"/>
                <a:gd name="csX2" fmla="*/ 1440830 w 6204531"/>
                <a:gd name="csY2" fmla="*/ 0 h 2584970"/>
                <a:gd name="csX3" fmla="*/ 2068177 w 6204531"/>
                <a:gd name="csY3" fmla="*/ 0 h 2584970"/>
                <a:gd name="csX4" fmla="*/ 2819615 w 6204531"/>
                <a:gd name="csY4" fmla="*/ 0 h 2584970"/>
                <a:gd name="csX5" fmla="*/ 3322871 w 6204531"/>
                <a:gd name="csY5" fmla="*/ 0 h 2584970"/>
                <a:gd name="csX6" fmla="*/ 4074309 w 6204531"/>
                <a:gd name="csY6" fmla="*/ 0 h 2584970"/>
                <a:gd name="csX7" fmla="*/ 4701656 w 6204531"/>
                <a:gd name="csY7" fmla="*/ 0 h 2584970"/>
                <a:gd name="csX8" fmla="*/ 5329003 w 6204531"/>
                <a:gd name="csY8" fmla="*/ 0 h 2584970"/>
                <a:gd name="csX9" fmla="*/ 6204531 w 6204531"/>
                <a:gd name="csY9" fmla="*/ 0 h 2584970"/>
                <a:gd name="csX10" fmla="*/ 6204531 w 6204531"/>
                <a:gd name="csY10" fmla="*/ 568693 h 2584970"/>
                <a:gd name="csX11" fmla="*/ 6204531 w 6204531"/>
                <a:gd name="csY11" fmla="*/ 1163237 h 2584970"/>
                <a:gd name="csX12" fmla="*/ 6204531 w 6204531"/>
                <a:gd name="csY12" fmla="*/ 1861178 h 2584970"/>
                <a:gd name="csX13" fmla="*/ 6204531 w 6204531"/>
                <a:gd name="csY13" fmla="*/ 2584970 h 2584970"/>
                <a:gd name="csX14" fmla="*/ 5391048 w 6204531"/>
                <a:gd name="csY14" fmla="*/ 2584970 h 2584970"/>
                <a:gd name="csX15" fmla="*/ 4577565 w 6204531"/>
                <a:gd name="csY15" fmla="*/ 2584970 h 2584970"/>
                <a:gd name="csX16" fmla="*/ 3826127 w 6204531"/>
                <a:gd name="csY16" fmla="*/ 2584970 h 2584970"/>
                <a:gd name="csX17" fmla="*/ 3074690 w 6204531"/>
                <a:gd name="csY17" fmla="*/ 2584970 h 2584970"/>
                <a:gd name="csX18" fmla="*/ 2509388 w 6204531"/>
                <a:gd name="csY18" fmla="*/ 2584970 h 2584970"/>
                <a:gd name="csX19" fmla="*/ 1819996 w 6204531"/>
                <a:gd name="csY19" fmla="*/ 2584970 h 2584970"/>
                <a:gd name="csX20" fmla="*/ 1130603 w 6204531"/>
                <a:gd name="csY20" fmla="*/ 2584970 h 2584970"/>
                <a:gd name="csX21" fmla="*/ 627347 w 6204531"/>
                <a:gd name="csY21" fmla="*/ 2584970 h 2584970"/>
                <a:gd name="csX22" fmla="*/ 0 w 6204531"/>
                <a:gd name="csY22" fmla="*/ 2584970 h 2584970"/>
                <a:gd name="csX23" fmla="*/ 0 w 6204531"/>
                <a:gd name="csY23" fmla="*/ 1990427 h 2584970"/>
                <a:gd name="csX24" fmla="*/ 0 w 6204531"/>
                <a:gd name="csY24" fmla="*/ 1292485 h 2584970"/>
                <a:gd name="csX25" fmla="*/ 0 w 6204531"/>
                <a:gd name="csY25" fmla="*/ 723792 h 2584970"/>
                <a:gd name="csX26" fmla="*/ 0 w 6204531"/>
                <a:gd name="csY26" fmla="*/ 0 h 2584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204531" h="2584970" fill="none" extrusionOk="0">
                  <a:moveTo>
                    <a:pt x="0" y="0"/>
                  </a:moveTo>
                  <a:cubicBezTo>
                    <a:pt x="391320" y="32785"/>
                    <a:pt x="579189" y="38932"/>
                    <a:pt x="813483" y="0"/>
                  </a:cubicBezTo>
                  <a:cubicBezTo>
                    <a:pt x="1047777" y="-38932"/>
                    <a:pt x="1185481" y="22143"/>
                    <a:pt x="1440830" y="0"/>
                  </a:cubicBezTo>
                  <a:cubicBezTo>
                    <a:pt x="1696179" y="-22143"/>
                    <a:pt x="1898509" y="-2803"/>
                    <a:pt x="2068177" y="0"/>
                  </a:cubicBezTo>
                  <a:cubicBezTo>
                    <a:pt x="2237845" y="2803"/>
                    <a:pt x="2657723" y="-3619"/>
                    <a:pt x="2819615" y="0"/>
                  </a:cubicBezTo>
                  <a:cubicBezTo>
                    <a:pt x="2981507" y="3619"/>
                    <a:pt x="3173563" y="22823"/>
                    <a:pt x="3322871" y="0"/>
                  </a:cubicBezTo>
                  <a:cubicBezTo>
                    <a:pt x="3472179" y="-22823"/>
                    <a:pt x="3723085" y="421"/>
                    <a:pt x="4074309" y="0"/>
                  </a:cubicBezTo>
                  <a:cubicBezTo>
                    <a:pt x="4425533" y="-421"/>
                    <a:pt x="4516806" y="298"/>
                    <a:pt x="4701656" y="0"/>
                  </a:cubicBezTo>
                  <a:cubicBezTo>
                    <a:pt x="4886506" y="-298"/>
                    <a:pt x="5093072" y="6872"/>
                    <a:pt x="5329003" y="0"/>
                  </a:cubicBezTo>
                  <a:cubicBezTo>
                    <a:pt x="5564934" y="-6872"/>
                    <a:pt x="5991246" y="-10688"/>
                    <a:pt x="6204531" y="0"/>
                  </a:cubicBezTo>
                  <a:cubicBezTo>
                    <a:pt x="6220849" y="224518"/>
                    <a:pt x="6208382" y="308565"/>
                    <a:pt x="6204531" y="568693"/>
                  </a:cubicBezTo>
                  <a:cubicBezTo>
                    <a:pt x="6200680" y="828821"/>
                    <a:pt x="6214974" y="917662"/>
                    <a:pt x="6204531" y="1163237"/>
                  </a:cubicBezTo>
                  <a:cubicBezTo>
                    <a:pt x="6194088" y="1408812"/>
                    <a:pt x="6224457" y="1693569"/>
                    <a:pt x="6204531" y="1861178"/>
                  </a:cubicBezTo>
                  <a:cubicBezTo>
                    <a:pt x="6184605" y="2028787"/>
                    <a:pt x="6239180" y="2258919"/>
                    <a:pt x="6204531" y="2584970"/>
                  </a:cubicBezTo>
                  <a:cubicBezTo>
                    <a:pt x="5980361" y="2623601"/>
                    <a:pt x="5596348" y="2552024"/>
                    <a:pt x="5391048" y="2584970"/>
                  </a:cubicBezTo>
                  <a:cubicBezTo>
                    <a:pt x="5185748" y="2617916"/>
                    <a:pt x="4833156" y="2584865"/>
                    <a:pt x="4577565" y="2584970"/>
                  </a:cubicBezTo>
                  <a:cubicBezTo>
                    <a:pt x="4321974" y="2585075"/>
                    <a:pt x="4145989" y="2587685"/>
                    <a:pt x="3826127" y="2584970"/>
                  </a:cubicBezTo>
                  <a:cubicBezTo>
                    <a:pt x="3506265" y="2582255"/>
                    <a:pt x="3372231" y="2563929"/>
                    <a:pt x="3074690" y="2584970"/>
                  </a:cubicBezTo>
                  <a:cubicBezTo>
                    <a:pt x="2777149" y="2606011"/>
                    <a:pt x="2727540" y="2560771"/>
                    <a:pt x="2509388" y="2584970"/>
                  </a:cubicBezTo>
                  <a:cubicBezTo>
                    <a:pt x="2291236" y="2609169"/>
                    <a:pt x="2105363" y="2608413"/>
                    <a:pt x="1819996" y="2584970"/>
                  </a:cubicBezTo>
                  <a:cubicBezTo>
                    <a:pt x="1534629" y="2561527"/>
                    <a:pt x="1393063" y="2598976"/>
                    <a:pt x="1130603" y="2584970"/>
                  </a:cubicBezTo>
                  <a:cubicBezTo>
                    <a:pt x="868143" y="2570964"/>
                    <a:pt x="874169" y="2560058"/>
                    <a:pt x="627347" y="2584970"/>
                  </a:cubicBezTo>
                  <a:cubicBezTo>
                    <a:pt x="380525" y="2609882"/>
                    <a:pt x="193051" y="2608356"/>
                    <a:pt x="0" y="2584970"/>
                  </a:cubicBezTo>
                  <a:cubicBezTo>
                    <a:pt x="-28774" y="2442155"/>
                    <a:pt x="7332" y="2260084"/>
                    <a:pt x="0" y="1990427"/>
                  </a:cubicBezTo>
                  <a:cubicBezTo>
                    <a:pt x="-7332" y="1720770"/>
                    <a:pt x="-12365" y="1610120"/>
                    <a:pt x="0" y="1292485"/>
                  </a:cubicBezTo>
                  <a:cubicBezTo>
                    <a:pt x="12365" y="974850"/>
                    <a:pt x="3290" y="854444"/>
                    <a:pt x="0" y="723792"/>
                  </a:cubicBezTo>
                  <a:cubicBezTo>
                    <a:pt x="-3290" y="593140"/>
                    <a:pt x="-15641" y="167198"/>
                    <a:pt x="0" y="0"/>
                  </a:cubicBezTo>
                  <a:close/>
                </a:path>
                <a:path w="6204531" h="2584970" stroke="0" extrusionOk="0">
                  <a:moveTo>
                    <a:pt x="0" y="0"/>
                  </a:moveTo>
                  <a:cubicBezTo>
                    <a:pt x="181874" y="-4488"/>
                    <a:pt x="301906" y="-1750"/>
                    <a:pt x="565302" y="0"/>
                  </a:cubicBezTo>
                  <a:cubicBezTo>
                    <a:pt x="828698" y="1750"/>
                    <a:pt x="817262" y="-17343"/>
                    <a:pt x="1068558" y="0"/>
                  </a:cubicBezTo>
                  <a:cubicBezTo>
                    <a:pt x="1319854" y="17343"/>
                    <a:pt x="1567015" y="31183"/>
                    <a:pt x="1819996" y="0"/>
                  </a:cubicBezTo>
                  <a:cubicBezTo>
                    <a:pt x="2072977" y="-31183"/>
                    <a:pt x="2207832" y="10340"/>
                    <a:pt x="2447343" y="0"/>
                  </a:cubicBezTo>
                  <a:cubicBezTo>
                    <a:pt x="2686854" y="-10340"/>
                    <a:pt x="2783763" y="15750"/>
                    <a:pt x="3012644" y="0"/>
                  </a:cubicBezTo>
                  <a:cubicBezTo>
                    <a:pt x="3241525" y="-15750"/>
                    <a:pt x="3555173" y="-4965"/>
                    <a:pt x="3702037" y="0"/>
                  </a:cubicBezTo>
                  <a:cubicBezTo>
                    <a:pt x="3848901" y="4965"/>
                    <a:pt x="4105397" y="19938"/>
                    <a:pt x="4267339" y="0"/>
                  </a:cubicBezTo>
                  <a:cubicBezTo>
                    <a:pt x="4429281" y="-19938"/>
                    <a:pt x="4712788" y="-17240"/>
                    <a:pt x="4832640" y="0"/>
                  </a:cubicBezTo>
                  <a:cubicBezTo>
                    <a:pt x="4952492" y="17240"/>
                    <a:pt x="5213582" y="-18838"/>
                    <a:pt x="5397942" y="0"/>
                  </a:cubicBezTo>
                  <a:cubicBezTo>
                    <a:pt x="5582302" y="18838"/>
                    <a:pt x="5937592" y="385"/>
                    <a:pt x="6204531" y="0"/>
                  </a:cubicBezTo>
                  <a:cubicBezTo>
                    <a:pt x="6231890" y="266545"/>
                    <a:pt x="6193004" y="426728"/>
                    <a:pt x="6204531" y="594543"/>
                  </a:cubicBezTo>
                  <a:cubicBezTo>
                    <a:pt x="6216058" y="762358"/>
                    <a:pt x="6227541" y="1002720"/>
                    <a:pt x="6204531" y="1163237"/>
                  </a:cubicBezTo>
                  <a:cubicBezTo>
                    <a:pt x="6181521" y="1323754"/>
                    <a:pt x="6235932" y="1572785"/>
                    <a:pt x="6204531" y="1861178"/>
                  </a:cubicBezTo>
                  <a:cubicBezTo>
                    <a:pt x="6173130" y="2149571"/>
                    <a:pt x="6179963" y="2292094"/>
                    <a:pt x="6204531" y="2584970"/>
                  </a:cubicBezTo>
                  <a:cubicBezTo>
                    <a:pt x="5948515" y="2595029"/>
                    <a:pt x="5886165" y="2560395"/>
                    <a:pt x="5577184" y="2584970"/>
                  </a:cubicBezTo>
                  <a:cubicBezTo>
                    <a:pt x="5268203" y="2609545"/>
                    <a:pt x="5168234" y="2582849"/>
                    <a:pt x="5011882" y="2584970"/>
                  </a:cubicBezTo>
                  <a:cubicBezTo>
                    <a:pt x="4855530" y="2587091"/>
                    <a:pt x="4543006" y="2575291"/>
                    <a:pt x="4384535" y="2584970"/>
                  </a:cubicBezTo>
                  <a:cubicBezTo>
                    <a:pt x="4226064" y="2594649"/>
                    <a:pt x="3920964" y="2565152"/>
                    <a:pt x="3757188" y="2584970"/>
                  </a:cubicBezTo>
                  <a:cubicBezTo>
                    <a:pt x="3593412" y="2604788"/>
                    <a:pt x="3466177" y="2563707"/>
                    <a:pt x="3253932" y="2584970"/>
                  </a:cubicBezTo>
                  <a:cubicBezTo>
                    <a:pt x="3041687" y="2606233"/>
                    <a:pt x="2823755" y="2566926"/>
                    <a:pt x="2564539" y="2584970"/>
                  </a:cubicBezTo>
                  <a:cubicBezTo>
                    <a:pt x="2305323" y="2603014"/>
                    <a:pt x="2125884" y="2600748"/>
                    <a:pt x="1751057" y="2584970"/>
                  </a:cubicBezTo>
                  <a:cubicBezTo>
                    <a:pt x="1376230" y="2569192"/>
                    <a:pt x="1331193" y="2593835"/>
                    <a:pt x="1123710" y="2584970"/>
                  </a:cubicBezTo>
                  <a:cubicBezTo>
                    <a:pt x="916227" y="2576105"/>
                    <a:pt x="418470" y="2626999"/>
                    <a:pt x="0" y="2584970"/>
                  </a:cubicBezTo>
                  <a:cubicBezTo>
                    <a:pt x="15765" y="2444218"/>
                    <a:pt x="-5669" y="2210034"/>
                    <a:pt x="0" y="1990427"/>
                  </a:cubicBezTo>
                  <a:cubicBezTo>
                    <a:pt x="5669" y="1770820"/>
                    <a:pt x="24370" y="1647501"/>
                    <a:pt x="0" y="1395884"/>
                  </a:cubicBezTo>
                  <a:cubicBezTo>
                    <a:pt x="-24370" y="1144267"/>
                    <a:pt x="29933" y="983584"/>
                    <a:pt x="0" y="749641"/>
                  </a:cubicBezTo>
                  <a:cubicBezTo>
                    <a:pt x="-29933" y="515698"/>
                    <a:pt x="-19047" y="348125"/>
                    <a:pt x="0" y="0"/>
                  </a:cubicBezTo>
                  <a:close/>
                </a:path>
              </a:pathLst>
            </a:custGeom>
            <a:ln>
              <a:solidFill>
                <a:schemeClr val="tx1"/>
              </a:solidFill>
              <a:extLst>
                <a:ext uri="{C807C97D-BFC1-408E-A445-0C87EB9F89A2}">
                  <ask:lineSketchStyleProps xmlns:ask="http://schemas.microsoft.com/office/drawing/2018/sketchyshapes" sd="1445671041">
                    <a:prstGeom prst="rect">
                      <a:avLst/>
                    </a:prstGeom>
                    <ask:type>
                      <ask:lineSketchFreehand/>
                    </ask:type>
                  </ask:lineSketchStyleProps>
                </a:ext>
              </a:extLst>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D545CF73-4A2B-3B0C-7211-F3DE745D4B76}"/>
                </a:ext>
              </a:extLst>
            </p:cNvPr>
            <p:cNvPicPr>
              <a:picLocks noChangeAspect="1"/>
            </p:cNvPicPr>
            <p:nvPr/>
          </p:nvPicPr>
          <p:blipFill>
            <a:blip r:embed="rId5"/>
            <a:srcRect b="44302"/>
            <a:stretch>
              <a:fillRect/>
            </a:stretch>
          </p:blipFill>
          <p:spPr>
            <a:xfrm>
              <a:off x="5595069" y="2632592"/>
              <a:ext cx="6486085" cy="3043399"/>
            </a:xfrm>
            <a:custGeom>
              <a:avLst/>
              <a:gdLst>
                <a:gd name="csX0" fmla="*/ 0 w 6486085"/>
                <a:gd name="csY0" fmla="*/ 0 h 3043399"/>
                <a:gd name="csX1" fmla="*/ 713469 w 6486085"/>
                <a:gd name="csY1" fmla="*/ 0 h 3043399"/>
                <a:gd name="csX2" fmla="*/ 1167495 w 6486085"/>
                <a:gd name="csY2" fmla="*/ 0 h 3043399"/>
                <a:gd name="csX3" fmla="*/ 1880965 w 6486085"/>
                <a:gd name="csY3" fmla="*/ 0 h 3043399"/>
                <a:gd name="csX4" fmla="*/ 2464712 w 6486085"/>
                <a:gd name="csY4" fmla="*/ 0 h 3043399"/>
                <a:gd name="csX5" fmla="*/ 3048460 w 6486085"/>
                <a:gd name="csY5" fmla="*/ 0 h 3043399"/>
                <a:gd name="csX6" fmla="*/ 3632208 w 6486085"/>
                <a:gd name="csY6" fmla="*/ 0 h 3043399"/>
                <a:gd name="csX7" fmla="*/ 4086234 w 6486085"/>
                <a:gd name="csY7" fmla="*/ 0 h 3043399"/>
                <a:gd name="csX8" fmla="*/ 4540260 w 6486085"/>
                <a:gd name="csY8" fmla="*/ 0 h 3043399"/>
                <a:gd name="csX9" fmla="*/ 5253729 w 6486085"/>
                <a:gd name="csY9" fmla="*/ 0 h 3043399"/>
                <a:gd name="csX10" fmla="*/ 5837477 w 6486085"/>
                <a:gd name="csY10" fmla="*/ 0 h 3043399"/>
                <a:gd name="csX11" fmla="*/ 6486085 w 6486085"/>
                <a:gd name="csY11" fmla="*/ 0 h 3043399"/>
                <a:gd name="csX12" fmla="*/ 6486085 w 6486085"/>
                <a:gd name="csY12" fmla="*/ 517378 h 3043399"/>
                <a:gd name="csX13" fmla="*/ 6486085 w 6486085"/>
                <a:gd name="csY13" fmla="*/ 1126058 h 3043399"/>
                <a:gd name="csX14" fmla="*/ 6486085 w 6486085"/>
                <a:gd name="csY14" fmla="*/ 1643435 h 3043399"/>
                <a:gd name="csX15" fmla="*/ 6486085 w 6486085"/>
                <a:gd name="csY15" fmla="*/ 2160813 h 3043399"/>
                <a:gd name="csX16" fmla="*/ 6486085 w 6486085"/>
                <a:gd name="csY16" fmla="*/ 3043399 h 3043399"/>
                <a:gd name="csX17" fmla="*/ 6032059 w 6486085"/>
                <a:gd name="csY17" fmla="*/ 3043399 h 3043399"/>
                <a:gd name="csX18" fmla="*/ 5578033 w 6486085"/>
                <a:gd name="csY18" fmla="*/ 3043399 h 3043399"/>
                <a:gd name="csX19" fmla="*/ 4994285 w 6486085"/>
                <a:gd name="csY19" fmla="*/ 3043399 h 3043399"/>
                <a:gd name="csX20" fmla="*/ 4475399 w 6486085"/>
                <a:gd name="csY20" fmla="*/ 3043399 h 3043399"/>
                <a:gd name="csX21" fmla="*/ 3761929 w 6486085"/>
                <a:gd name="csY21" fmla="*/ 3043399 h 3043399"/>
                <a:gd name="csX22" fmla="*/ 3243043 w 6486085"/>
                <a:gd name="csY22" fmla="*/ 3043399 h 3043399"/>
                <a:gd name="csX23" fmla="*/ 2724156 w 6486085"/>
                <a:gd name="csY23" fmla="*/ 3043399 h 3043399"/>
                <a:gd name="csX24" fmla="*/ 2075547 w 6486085"/>
                <a:gd name="csY24" fmla="*/ 3043399 h 3043399"/>
                <a:gd name="csX25" fmla="*/ 1297217 w 6486085"/>
                <a:gd name="csY25" fmla="*/ 3043399 h 3043399"/>
                <a:gd name="csX26" fmla="*/ 0 w 6486085"/>
                <a:gd name="csY26" fmla="*/ 3043399 h 3043399"/>
                <a:gd name="csX27" fmla="*/ 0 w 6486085"/>
                <a:gd name="csY27" fmla="*/ 2373851 h 3043399"/>
                <a:gd name="csX28" fmla="*/ 0 w 6486085"/>
                <a:gd name="csY28" fmla="*/ 1826039 h 3043399"/>
                <a:gd name="csX29" fmla="*/ 0 w 6486085"/>
                <a:gd name="csY29" fmla="*/ 1217360 h 3043399"/>
                <a:gd name="csX30" fmla="*/ 0 w 6486085"/>
                <a:gd name="csY30" fmla="*/ 669548 h 3043399"/>
                <a:gd name="csX31" fmla="*/ 0 w 6486085"/>
                <a:gd name="csY31" fmla="*/ 0 h 3043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6486085" h="3043399" fill="none" extrusionOk="0">
                  <a:moveTo>
                    <a:pt x="0" y="0"/>
                  </a:moveTo>
                  <a:cubicBezTo>
                    <a:pt x="306757" y="24317"/>
                    <a:pt x="368044" y="-28754"/>
                    <a:pt x="713469" y="0"/>
                  </a:cubicBezTo>
                  <a:cubicBezTo>
                    <a:pt x="1058894" y="28754"/>
                    <a:pt x="1037322" y="-16708"/>
                    <a:pt x="1167495" y="0"/>
                  </a:cubicBezTo>
                  <a:cubicBezTo>
                    <a:pt x="1297668" y="16708"/>
                    <a:pt x="1737447" y="-34290"/>
                    <a:pt x="1880965" y="0"/>
                  </a:cubicBezTo>
                  <a:cubicBezTo>
                    <a:pt x="2024483" y="34290"/>
                    <a:pt x="2174219" y="14063"/>
                    <a:pt x="2464712" y="0"/>
                  </a:cubicBezTo>
                  <a:cubicBezTo>
                    <a:pt x="2755205" y="-14063"/>
                    <a:pt x="2766068" y="-18320"/>
                    <a:pt x="3048460" y="0"/>
                  </a:cubicBezTo>
                  <a:cubicBezTo>
                    <a:pt x="3330852" y="18320"/>
                    <a:pt x="3449727" y="-13918"/>
                    <a:pt x="3632208" y="0"/>
                  </a:cubicBezTo>
                  <a:cubicBezTo>
                    <a:pt x="3814689" y="13918"/>
                    <a:pt x="3904094" y="-6495"/>
                    <a:pt x="4086234" y="0"/>
                  </a:cubicBezTo>
                  <a:cubicBezTo>
                    <a:pt x="4268374" y="6495"/>
                    <a:pt x="4393751" y="-12229"/>
                    <a:pt x="4540260" y="0"/>
                  </a:cubicBezTo>
                  <a:cubicBezTo>
                    <a:pt x="4686769" y="12229"/>
                    <a:pt x="5071405" y="11821"/>
                    <a:pt x="5253729" y="0"/>
                  </a:cubicBezTo>
                  <a:cubicBezTo>
                    <a:pt x="5436053" y="-11821"/>
                    <a:pt x="5654787" y="16054"/>
                    <a:pt x="5837477" y="0"/>
                  </a:cubicBezTo>
                  <a:cubicBezTo>
                    <a:pt x="6020167" y="-16054"/>
                    <a:pt x="6166712" y="-19539"/>
                    <a:pt x="6486085" y="0"/>
                  </a:cubicBezTo>
                  <a:cubicBezTo>
                    <a:pt x="6460381" y="224329"/>
                    <a:pt x="6460370" y="402385"/>
                    <a:pt x="6486085" y="517378"/>
                  </a:cubicBezTo>
                  <a:cubicBezTo>
                    <a:pt x="6511800" y="632371"/>
                    <a:pt x="6476479" y="916080"/>
                    <a:pt x="6486085" y="1126058"/>
                  </a:cubicBezTo>
                  <a:cubicBezTo>
                    <a:pt x="6495691" y="1336036"/>
                    <a:pt x="6471355" y="1398389"/>
                    <a:pt x="6486085" y="1643435"/>
                  </a:cubicBezTo>
                  <a:cubicBezTo>
                    <a:pt x="6500815" y="1888481"/>
                    <a:pt x="6484752" y="2030190"/>
                    <a:pt x="6486085" y="2160813"/>
                  </a:cubicBezTo>
                  <a:cubicBezTo>
                    <a:pt x="6487418" y="2291436"/>
                    <a:pt x="6442419" y="2633322"/>
                    <a:pt x="6486085" y="3043399"/>
                  </a:cubicBezTo>
                  <a:cubicBezTo>
                    <a:pt x="6264663" y="3057825"/>
                    <a:pt x="6214632" y="3036893"/>
                    <a:pt x="6032059" y="3043399"/>
                  </a:cubicBezTo>
                  <a:cubicBezTo>
                    <a:pt x="5849486" y="3049905"/>
                    <a:pt x="5768774" y="3063423"/>
                    <a:pt x="5578033" y="3043399"/>
                  </a:cubicBezTo>
                  <a:cubicBezTo>
                    <a:pt x="5387292" y="3023375"/>
                    <a:pt x="5200448" y="3043082"/>
                    <a:pt x="4994285" y="3043399"/>
                  </a:cubicBezTo>
                  <a:cubicBezTo>
                    <a:pt x="4788122" y="3043716"/>
                    <a:pt x="4668227" y="3050060"/>
                    <a:pt x="4475399" y="3043399"/>
                  </a:cubicBezTo>
                  <a:cubicBezTo>
                    <a:pt x="4282571" y="3036738"/>
                    <a:pt x="4015067" y="3072848"/>
                    <a:pt x="3761929" y="3043399"/>
                  </a:cubicBezTo>
                  <a:cubicBezTo>
                    <a:pt x="3508791" y="3013951"/>
                    <a:pt x="3494225" y="3050187"/>
                    <a:pt x="3243043" y="3043399"/>
                  </a:cubicBezTo>
                  <a:cubicBezTo>
                    <a:pt x="2991861" y="3036611"/>
                    <a:pt x="2887978" y="3028464"/>
                    <a:pt x="2724156" y="3043399"/>
                  </a:cubicBezTo>
                  <a:cubicBezTo>
                    <a:pt x="2560334" y="3058334"/>
                    <a:pt x="2299279" y="3030680"/>
                    <a:pt x="2075547" y="3043399"/>
                  </a:cubicBezTo>
                  <a:cubicBezTo>
                    <a:pt x="1851815" y="3056118"/>
                    <a:pt x="1666265" y="3038384"/>
                    <a:pt x="1297217" y="3043399"/>
                  </a:cubicBezTo>
                  <a:cubicBezTo>
                    <a:pt x="928169" y="3048415"/>
                    <a:pt x="321793" y="2990981"/>
                    <a:pt x="0" y="3043399"/>
                  </a:cubicBezTo>
                  <a:cubicBezTo>
                    <a:pt x="-16087" y="2886201"/>
                    <a:pt x="31064" y="2524774"/>
                    <a:pt x="0" y="2373851"/>
                  </a:cubicBezTo>
                  <a:cubicBezTo>
                    <a:pt x="-31064" y="2222928"/>
                    <a:pt x="14894" y="2028043"/>
                    <a:pt x="0" y="1826039"/>
                  </a:cubicBezTo>
                  <a:cubicBezTo>
                    <a:pt x="-14894" y="1624035"/>
                    <a:pt x="17445" y="1448963"/>
                    <a:pt x="0" y="1217360"/>
                  </a:cubicBezTo>
                  <a:cubicBezTo>
                    <a:pt x="-17445" y="985757"/>
                    <a:pt x="17134" y="937962"/>
                    <a:pt x="0" y="669548"/>
                  </a:cubicBezTo>
                  <a:cubicBezTo>
                    <a:pt x="-17134" y="401134"/>
                    <a:pt x="4571" y="314507"/>
                    <a:pt x="0" y="0"/>
                  </a:cubicBezTo>
                  <a:close/>
                </a:path>
                <a:path w="6486085" h="3043399" stroke="0" extrusionOk="0">
                  <a:moveTo>
                    <a:pt x="0" y="0"/>
                  </a:moveTo>
                  <a:cubicBezTo>
                    <a:pt x="124607" y="-1297"/>
                    <a:pt x="351960" y="-13569"/>
                    <a:pt x="518887" y="0"/>
                  </a:cubicBezTo>
                  <a:cubicBezTo>
                    <a:pt x="685814" y="13569"/>
                    <a:pt x="748630" y="13619"/>
                    <a:pt x="972913" y="0"/>
                  </a:cubicBezTo>
                  <a:cubicBezTo>
                    <a:pt x="1197196" y="-13619"/>
                    <a:pt x="1511583" y="-23986"/>
                    <a:pt x="1686382" y="0"/>
                  </a:cubicBezTo>
                  <a:cubicBezTo>
                    <a:pt x="1861181" y="23986"/>
                    <a:pt x="2031795" y="26216"/>
                    <a:pt x="2270130" y="0"/>
                  </a:cubicBezTo>
                  <a:cubicBezTo>
                    <a:pt x="2508465" y="-26216"/>
                    <a:pt x="2573011" y="1254"/>
                    <a:pt x="2789017" y="0"/>
                  </a:cubicBezTo>
                  <a:cubicBezTo>
                    <a:pt x="3005023" y="-1254"/>
                    <a:pt x="3117523" y="-27532"/>
                    <a:pt x="3437625" y="0"/>
                  </a:cubicBezTo>
                  <a:cubicBezTo>
                    <a:pt x="3757727" y="27532"/>
                    <a:pt x="3809024" y="24327"/>
                    <a:pt x="3956512" y="0"/>
                  </a:cubicBezTo>
                  <a:cubicBezTo>
                    <a:pt x="4104000" y="-24327"/>
                    <a:pt x="4236783" y="18431"/>
                    <a:pt x="4475399" y="0"/>
                  </a:cubicBezTo>
                  <a:cubicBezTo>
                    <a:pt x="4714015" y="-18431"/>
                    <a:pt x="4809437" y="19305"/>
                    <a:pt x="4994285" y="0"/>
                  </a:cubicBezTo>
                  <a:cubicBezTo>
                    <a:pt x="5179133" y="-19305"/>
                    <a:pt x="5581384" y="35231"/>
                    <a:pt x="5772616" y="0"/>
                  </a:cubicBezTo>
                  <a:cubicBezTo>
                    <a:pt x="5963848" y="-35231"/>
                    <a:pt x="6248886" y="18432"/>
                    <a:pt x="6486085" y="0"/>
                  </a:cubicBezTo>
                  <a:cubicBezTo>
                    <a:pt x="6470999" y="313830"/>
                    <a:pt x="6515732" y="507867"/>
                    <a:pt x="6486085" y="639114"/>
                  </a:cubicBezTo>
                  <a:cubicBezTo>
                    <a:pt x="6456438" y="770361"/>
                    <a:pt x="6517271" y="1009069"/>
                    <a:pt x="6486085" y="1308662"/>
                  </a:cubicBezTo>
                  <a:cubicBezTo>
                    <a:pt x="6454899" y="1608255"/>
                    <a:pt x="6499140" y="1736131"/>
                    <a:pt x="6486085" y="1978209"/>
                  </a:cubicBezTo>
                  <a:cubicBezTo>
                    <a:pt x="6473030" y="2220287"/>
                    <a:pt x="6524346" y="2532610"/>
                    <a:pt x="6486085" y="3043399"/>
                  </a:cubicBezTo>
                  <a:cubicBezTo>
                    <a:pt x="6312793" y="3035334"/>
                    <a:pt x="6160165" y="3034907"/>
                    <a:pt x="6032059" y="3043399"/>
                  </a:cubicBezTo>
                  <a:cubicBezTo>
                    <a:pt x="5903953" y="3051891"/>
                    <a:pt x="5591943" y="3054552"/>
                    <a:pt x="5448311" y="3043399"/>
                  </a:cubicBezTo>
                  <a:cubicBezTo>
                    <a:pt x="5304679" y="3032246"/>
                    <a:pt x="5066746" y="3039719"/>
                    <a:pt x="4864564" y="3043399"/>
                  </a:cubicBezTo>
                  <a:cubicBezTo>
                    <a:pt x="4662382" y="3047079"/>
                    <a:pt x="4518845" y="3026903"/>
                    <a:pt x="4410538" y="3043399"/>
                  </a:cubicBezTo>
                  <a:cubicBezTo>
                    <a:pt x="4302231" y="3059895"/>
                    <a:pt x="3984313" y="3052762"/>
                    <a:pt x="3761929" y="3043399"/>
                  </a:cubicBezTo>
                  <a:cubicBezTo>
                    <a:pt x="3539545" y="3034036"/>
                    <a:pt x="3283908" y="3042224"/>
                    <a:pt x="2983599" y="3043399"/>
                  </a:cubicBezTo>
                  <a:cubicBezTo>
                    <a:pt x="2683290" y="3044575"/>
                    <a:pt x="2523215" y="3051908"/>
                    <a:pt x="2399851" y="3043399"/>
                  </a:cubicBezTo>
                  <a:cubicBezTo>
                    <a:pt x="2276487" y="3034890"/>
                    <a:pt x="2045009" y="3069118"/>
                    <a:pt x="1816104" y="3043399"/>
                  </a:cubicBezTo>
                  <a:cubicBezTo>
                    <a:pt x="1587199" y="3017680"/>
                    <a:pt x="1452094" y="3036295"/>
                    <a:pt x="1297217" y="3043399"/>
                  </a:cubicBezTo>
                  <a:cubicBezTo>
                    <a:pt x="1142340" y="3050503"/>
                    <a:pt x="360361" y="3072268"/>
                    <a:pt x="0" y="3043399"/>
                  </a:cubicBezTo>
                  <a:cubicBezTo>
                    <a:pt x="-9967" y="2800056"/>
                    <a:pt x="19552" y="2725199"/>
                    <a:pt x="0" y="2526021"/>
                  </a:cubicBezTo>
                  <a:cubicBezTo>
                    <a:pt x="-19552" y="2326843"/>
                    <a:pt x="27834" y="2179990"/>
                    <a:pt x="0" y="1947775"/>
                  </a:cubicBezTo>
                  <a:cubicBezTo>
                    <a:pt x="-27834" y="1715560"/>
                    <a:pt x="19366" y="1552824"/>
                    <a:pt x="0" y="1278228"/>
                  </a:cubicBezTo>
                  <a:cubicBezTo>
                    <a:pt x="-19366" y="1003632"/>
                    <a:pt x="-29252" y="866883"/>
                    <a:pt x="0" y="669548"/>
                  </a:cubicBezTo>
                  <a:cubicBezTo>
                    <a:pt x="29252" y="472213"/>
                    <a:pt x="8181" y="237561"/>
                    <a:pt x="0" y="0"/>
                  </a:cubicBezTo>
                  <a:close/>
                </a:path>
              </a:pathLst>
            </a:custGeom>
            <a:ln>
              <a:solidFill>
                <a:schemeClr val="tx1"/>
              </a:solidFill>
              <a:extLst>
                <a:ext uri="{C807C97D-BFC1-408E-A445-0C87EB9F89A2}">
                  <ask:lineSketchStyleProps xmlns:ask="http://schemas.microsoft.com/office/drawing/2018/sketchyshapes" sd="1445671041">
                    <a:prstGeom prst="rect">
                      <a:avLst/>
                    </a:prstGeom>
                    <ask:type>
                      <ask:lineSketchFreehand/>
                    </ask:type>
                  </ask:lineSketchStyleProps>
                </a:ext>
              </a:extLst>
            </a:ln>
            <a:effectLst>
              <a:outerShdw blurRad="50800" dist="38100" dir="2700000" algn="tl" rotWithShape="0">
                <a:prstClr val="black">
                  <a:alpha val="40000"/>
                </a:prstClr>
              </a:outerShdw>
            </a:effectLst>
          </p:spPr>
        </p:pic>
      </p:grpSp>
      <p:pic>
        <p:nvPicPr>
          <p:cNvPr id="12" name="Picture 11" descr="Newspaper headline: The World Cup showed what the MBTA can do (and what it still can't)">
            <a:extLst>
              <a:ext uri="{FF2B5EF4-FFF2-40B4-BE49-F238E27FC236}">
                <a16:creationId xmlns:a16="http://schemas.microsoft.com/office/drawing/2014/main" id="{6002A2C4-82DB-19A3-DF9A-872EB1978525}"/>
              </a:ext>
            </a:extLst>
          </p:cNvPr>
          <p:cNvPicPr>
            <a:picLocks noChangeAspect="1"/>
          </p:cNvPicPr>
          <p:nvPr/>
        </p:nvPicPr>
        <p:blipFill>
          <a:blip r:embed="rId6"/>
          <a:srcRect b="81184"/>
          <a:stretch>
            <a:fillRect/>
          </a:stretch>
        </p:blipFill>
        <p:spPr>
          <a:xfrm>
            <a:off x="4556668" y="4907755"/>
            <a:ext cx="6050562" cy="1116349"/>
          </a:xfrm>
          <a:custGeom>
            <a:avLst/>
            <a:gdLst>
              <a:gd name="csX0" fmla="*/ 0 w 6050562"/>
              <a:gd name="csY0" fmla="*/ 0 h 1116349"/>
              <a:gd name="csX1" fmla="*/ 490768 w 6050562"/>
              <a:gd name="csY1" fmla="*/ 0 h 1116349"/>
              <a:gd name="csX2" fmla="*/ 1042041 w 6050562"/>
              <a:gd name="csY2" fmla="*/ 0 h 1116349"/>
              <a:gd name="csX3" fmla="*/ 1714326 w 6050562"/>
              <a:gd name="csY3" fmla="*/ 0 h 1116349"/>
              <a:gd name="csX4" fmla="*/ 2386611 w 6050562"/>
              <a:gd name="csY4" fmla="*/ 0 h 1116349"/>
              <a:gd name="csX5" fmla="*/ 2937884 w 6050562"/>
              <a:gd name="csY5" fmla="*/ 0 h 1116349"/>
              <a:gd name="csX6" fmla="*/ 3549663 w 6050562"/>
              <a:gd name="csY6" fmla="*/ 0 h 1116349"/>
              <a:gd name="csX7" fmla="*/ 4161442 w 6050562"/>
              <a:gd name="csY7" fmla="*/ 0 h 1116349"/>
              <a:gd name="csX8" fmla="*/ 4894232 w 6050562"/>
              <a:gd name="csY8" fmla="*/ 0 h 1116349"/>
              <a:gd name="csX9" fmla="*/ 5385000 w 6050562"/>
              <a:gd name="csY9" fmla="*/ 0 h 1116349"/>
              <a:gd name="csX10" fmla="*/ 6050562 w 6050562"/>
              <a:gd name="csY10" fmla="*/ 0 h 1116349"/>
              <a:gd name="csX11" fmla="*/ 6050562 w 6050562"/>
              <a:gd name="csY11" fmla="*/ 547011 h 1116349"/>
              <a:gd name="csX12" fmla="*/ 6050562 w 6050562"/>
              <a:gd name="csY12" fmla="*/ 1116349 h 1116349"/>
              <a:gd name="csX13" fmla="*/ 5378277 w 6050562"/>
              <a:gd name="csY13" fmla="*/ 1116349 h 1116349"/>
              <a:gd name="csX14" fmla="*/ 4645487 w 6050562"/>
              <a:gd name="csY14" fmla="*/ 1116349 h 1116349"/>
              <a:gd name="csX15" fmla="*/ 4154719 w 6050562"/>
              <a:gd name="csY15" fmla="*/ 1116349 h 1116349"/>
              <a:gd name="csX16" fmla="*/ 3603446 w 6050562"/>
              <a:gd name="csY16" fmla="*/ 1116349 h 1116349"/>
              <a:gd name="csX17" fmla="*/ 3112678 w 6050562"/>
              <a:gd name="csY17" fmla="*/ 1116349 h 1116349"/>
              <a:gd name="csX18" fmla="*/ 2561405 w 6050562"/>
              <a:gd name="csY18" fmla="*/ 1116349 h 1116349"/>
              <a:gd name="csX19" fmla="*/ 1768109 w 6050562"/>
              <a:gd name="csY19" fmla="*/ 1116349 h 1116349"/>
              <a:gd name="csX20" fmla="*/ 1035318 w 6050562"/>
              <a:gd name="csY20" fmla="*/ 1116349 h 1116349"/>
              <a:gd name="csX21" fmla="*/ 0 w 6050562"/>
              <a:gd name="csY21" fmla="*/ 1116349 h 1116349"/>
              <a:gd name="csX22" fmla="*/ 0 w 6050562"/>
              <a:gd name="csY22" fmla="*/ 580501 h 1116349"/>
              <a:gd name="csX23" fmla="*/ 0 w 6050562"/>
              <a:gd name="csY23" fmla="*/ 0 h 11163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050562" h="1116349" fill="none" extrusionOk="0">
                <a:moveTo>
                  <a:pt x="0" y="0"/>
                </a:moveTo>
                <a:cubicBezTo>
                  <a:pt x="230909" y="16775"/>
                  <a:pt x="337465" y="17850"/>
                  <a:pt x="490768" y="0"/>
                </a:cubicBezTo>
                <a:cubicBezTo>
                  <a:pt x="644071" y="-17850"/>
                  <a:pt x="798277" y="17753"/>
                  <a:pt x="1042041" y="0"/>
                </a:cubicBezTo>
                <a:cubicBezTo>
                  <a:pt x="1285805" y="-17753"/>
                  <a:pt x="1564426" y="-7271"/>
                  <a:pt x="1714326" y="0"/>
                </a:cubicBezTo>
                <a:cubicBezTo>
                  <a:pt x="1864227" y="7271"/>
                  <a:pt x="2096589" y="10389"/>
                  <a:pt x="2386611" y="0"/>
                </a:cubicBezTo>
                <a:cubicBezTo>
                  <a:pt x="2676634" y="-10389"/>
                  <a:pt x="2826523" y="26586"/>
                  <a:pt x="2937884" y="0"/>
                </a:cubicBezTo>
                <a:cubicBezTo>
                  <a:pt x="3049245" y="-26586"/>
                  <a:pt x="3415549" y="-3292"/>
                  <a:pt x="3549663" y="0"/>
                </a:cubicBezTo>
                <a:cubicBezTo>
                  <a:pt x="3683777" y="3292"/>
                  <a:pt x="3940196" y="-5841"/>
                  <a:pt x="4161442" y="0"/>
                </a:cubicBezTo>
                <a:cubicBezTo>
                  <a:pt x="4382688" y="5841"/>
                  <a:pt x="4677266" y="-13873"/>
                  <a:pt x="4894232" y="0"/>
                </a:cubicBezTo>
                <a:cubicBezTo>
                  <a:pt x="5111198" y="13873"/>
                  <a:pt x="5232009" y="12938"/>
                  <a:pt x="5385000" y="0"/>
                </a:cubicBezTo>
                <a:cubicBezTo>
                  <a:pt x="5537991" y="-12938"/>
                  <a:pt x="5846009" y="20315"/>
                  <a:pt x="6050562" y="0"/>
                </a:cubicBezTo>
                <a:cubicBezTo>
                  <a:pt x="6024053" y="239011"/>
                  <a:pt x="6045461" y="291197"/>
                  <a:pt x="6050562" y="547011"/>
                </a:cubicBezTo>
                <a:cubicBezTo>
                  <a:pt x="6055663" y="802825"/>
                  <a:pt x="6067051" y="950782"/>
                  <a:pt x="6050562" y="1116349"/>
                </a:cubicBezTo>
                <a:cubicBezTo>
                  <a:pt x="5769605" y="1128982"/>
                  <a:pt x="5597605" y="1095177"/>
                  <a:pt x="5378277" y="1116349"/>
                </a:cubicBezTo>
                <a:cubicBezTo>
                  <a:pt x="5158950" y="1137521"/>
                  <a:pt x="4962151" y="1145647"/>
                  <a:pt x="4645487" y="1116349"/>
                </a:cubicBezTo>
                <a:cubicBezTo>
                  <a:pt x="4328823" y="1087052"/>
                  <a:pt x="4273062" y="1095407"/>
                  <a:pt x="4154719" y="1116349"/>
                </a:cubicBezTo>
                <a:cubicBezTo>
                  <a:pt x="4036376" y="1137291"/>
                  <a:pt x="3875585" y="1138025"/>
                  <a:pt x="3603446" y="1116349"/>
                </a:cubicBezTo>
                <a:cubicBezTo>
                  <a:pt x="3331307" y="1094673"/>
                  <a:pt x="3253325" y="1138801"/>
                  <a:pt x="3112678" y="1116349"/>
                </a:cubicBezTo>
                <a:cubicBezTo>
                  <a:pt x="2972031" y="1093897"/>
                  <a:pt x="2737612" y="1101636"/>
                  <a:pt x="2561405" y="1116349"/>
                </a:cubicBezTo>
                <a:cubicBezTo>
                  <a:pt x="2385198" y="1131062"/>
                  <a:pt x="2151553" y="1109510"/>
                  <a:pt x="1768109" y="1116349"/>
                </a:cubicBezTo>
                <a:cubicBezTo>
                  <a:pt x="1384665" y="1123188"/>
                  <a:pt x="1321904" y="1141940"/>
                  <a:pt x="1035318" y="1116349"/>
                </a:cubicBezTo>
                <a:cubicBezTo>
                  <a:pt x="748732" y="1090758"/>
                  <a:pt x="431549" y="1148907"/>
                  <a:pt x="0" y="1116349"/>
                </a:cubicBezTo>
                <a:cubicBezTo>
                  <a:pt x="15335" y="856019"/>
                  <a:pt x="-4865" y="747166"/>
                  <a:pt x="0" y="580501"/>
                </a:cubicBezTo>
                <a:cubicBezTo>
                  <a:pt x="4865" y="413836"/>
                  <a:pt x="-27515" y="223167"/>
                  <a:pt x="0" y="0"/>
                </a:cubicBezTo>
                <a:close/>
              </a:path>
              <a:path w="6050562" h="1116349" stroke="0" extrusionOk="0">
                <a:moveTo>
                  <a:pt x="0" y="0"/>
                </a:moveTo>
                <a:cubicBezTo>
                  <a:pt x="163141" y="9758"/>
                  <a:pt x="407370" y="-3400"/>
                  <a:pt x="551273" y="0"/>
                </a:cubicBezTo>
                <a:cubicBezTo>
                  <a:pt x="695176" y="3400"/>
                  <a:pt x="819639" y="24069"/>
                  <a:pt x="1042041" y="0"/>
                </a:cubicBezTo>
                <a:cubicBezTo>
                  <a:pt x="1264443" y="-24069"/>
                  <a:pt x="1523424" y="-31469"/>
                  <a:pt x="1774832" y="0"/>
                </a:cubicBezTo>
                <a:cubicBezTo>
                  <a:pt x="2026240" y="31469"/>
                  <a:pt x="2247424" y="-30546"/>
                  <a:pt x="2386611" y="0"/>
                </a:cubicBezTo>
                <a:cubicBezTo>
                  <a:pt x="2525798" y="30546"/>
                  <a:pt x="2814057" y="-7301"/>
                  <a:pt x="2937884" y="0"/>
                </a:cubicBezTo>
                <a:cubicBezTo>
                  <a:pt x="3061711" y="7301"/>
                  <a:pt x="3280056" y="-3701"/>
                  <a:pt x="3610169" y="0"/>
                </a:cubicBezTo>
                <a:cubicBezTo>
                  <a:pt x="3940283" y="3701"/>
                  <a:pt x="3995394" y="-19003"/>
                  <a:pt x="4161442" y="0"/>
                </a:cubicBezTo>
                <a:cubicBezTo>
                  <a:pt x="4327490" y="19003"/>
                  <a:pt x="4514272" y="14504"/>
                  <a:pt x="4712716" y="0"/>
                </a:cubicBezTo>
                <a:cubicBezTo>
                  <a:pt x="4911160" y="-14504"/>
                  <a:pt x="5032963" y="-6767"/>
                  <a:pt x="5263989" y="0"/>
                </a:cubicBezTo>
                <a:cubicBezTo>
                  <a:pt x="5495015" y="6767"/>
                  <a:pt x="5720484" y="-23314"/>
                  <a:pt x="6050562" y="0"/>
                </a:cubicBezTo>
                <a:cubicBezTo>
                  <a:pt x="6038338" y="234871"/>
                  <a:pt x="6028694" y="392770"/>
                  <a:pt x="6050562" y="535848"/>
                </a:cubicBezTo>
                <a:cubicBezTo>
                  <a:pt x="6072430" y="678926"/>
                  <a:pt x="6054626" y="923703"/>
                  <a:pt x="6050562" y="1116349"/>
                </a:cubicBezTo>
                <a:cubicBezTo>
                  <a:pt x="5749627" y="1078909"/>
                  <a:pt x="5595501" y="1149375"/>
                  <a:pt x="5257266" y="1116349"/>
                </a:cubicBezTo>
                <a:cubicBezTo>
                  <a:pt x="4919031" y="1083323"/>
                  <a:pt x="4645449" y="1096853"/>
                  <a:pt x="4463970" y="1116349"/>
                </a:cubicBezTo>
                <a:cubicBezTo>
                  <a:pt x="4282491" y="1135845"/>
                  <a:pt x="4002672" y="1118675"/>
                  <a:pt x="3852191" y="1116349"/>
                </a:cubicBezTo>
                <a:cubicBezTo>
                  <a:pt x="3701710" y="1114023"/>
                  <a:pt x="3544508" y="1094488"/>
                  <a:pt x="3300918" y="1116349"/>
                </a:cubicBezTo>
                <a:cubicBezTo>
                  <a:pt x="3057328" y="1138210"/>
                  <a:pt x="2987436" y="1126967"/>
                  <a:pt x="2689139" y="1116349"/>
                </a:cubicBezTo>
                <a:cubicBezTo>
                  <a:pt x="2390842" y="1105731"/>
                  <a:pt x="2360005" y="1124998"/>
                  <a:pt x="2077360" y="1116349"/>
                </a:cubicBezTo>
                <a:cubicBezTo>
                  <a:pt x="1794715" y="1107700"/>
                  <a:pt x="1693408" y="1137480"/>
                  <a:pt x="1586592" y="1116349"/>
                </a:cubicBezTo>
                <a:cubicBezTo>
                  <a:pt x="1479776" y="1095218"/>
                  <a:pt x="1244001" y="1124399"/>
                  <a:pt x="914307" y="1116349"/>
                </a:cubicBezTo>
                <a:cubicBezTo>
                  <a:pt x="584614" y="1108299"/>
                  <a:pt x="208937" y="1096264"/>
                  <a:pt x="0" y="1116349"/>
                </a:cubicBezTo>
                <a:cubicBezTo>
                  <a:pt x="24881" y="950119"/>
                  <a:pt x="21630" y="828689"/>
                  <a:pt x="0" y="569338"/>
                </a:cubicBezTo>
                <a:cubicBezTo>
                  <a:pt x="-21630" y="309987"/>
                  <a:pt x="-19743" y="192240"/>
                  <a:pt x="0" y="0"/>
                </a:cubicBezTo>
                <a:close/>
              </a:path>
            </a:pathLst>
          </a:custGeom>
          <a:ln>
            <a:solidFill>
              <a:schemeClr val="tx1"/>
            </a:solidFill>
            <a:extLst>
              <a:ext uri="{C807C97D-BFC1-408E-A445-0C87EB9F89A2}">
                <ask:lineSketchStyleProps xmlns:ask="http://schemas.microsoft.com/office/drawing/2018/sketchyshapes" sd="1445671041">
                  <a:prstGeom prst="rect">
                    <a:avLst/>
                  </a:prstGeom>
                  <ask:type>
                    <ask:lineSketchFreehand/>
                  </ask:type>
                </ask:lineSketchStyleProps>
              </a:ext>
            </a:extLst>
          </a:ln>
          <a:effectLst>
            <a:outerShdw blurRad="50800" dist="38100" dir="2700000" algn="tl" rotWithShape="0">
              <a:prstClr val="black">
                <a:alpha val="40000"/>
              </a:prstClr>
            </a:outerShdw>
          </a:effectLst>
        </p:spPr>
      </p:pic>
      <p:sp>
        <p:nvSpPr>
          <p:cNvPr id="14" name="TextBox 13">
            <a:extLst>
              <a:ext uri="{FF2B5EF4-FFF2-40B4-BE49-F238E27FC236}">
                <a16:creationId xmlns:a16="http://schemas.microsoft.com/office/drawing/2014/main" id="{439292EB-1511-B721-1FDA-2E918607E11E}"/>
              </a:ext>
            </a:extLst>
          </p:cNvPr>
          <p:cNvSpPr txBox="1"/>
          <p:nvPr/>
        </p:nvSpPr>
        <p:spPr>
          <a:xfrm>
            <a:off x="901699" y="6620782"/>
            <a:ext cx="10642601" cy="246221"/>
          </a:xfrm>
          <a:prstGeom prst="rect">
            <a:avLst/>
          </a:prstGeom>
          <a:noFill/>
        </p:spPr>
        <p:txBody>
          <a:bodyPr wrap="square">
            <a:spAutoFit/>
          </a:bodyPr>
          <a:lstStyle/>
          <a:p>
            <a:pPr marL="0" indent="0">
              <a:lnSpc>
                <a:spcPct val="100000"/>
              </a:lnSpc>
              <a:buNone/>
            </a:pPr>
            <a:r>
              <a:rPr lang="en-US" sz="500" i="1">
                <a:latin typeface="+mn-lt"/>
              </a:rPr>
              <a:t>Sources: </a:t>
            </a:r>
            <a:r>
              <a:rPr lang="en-US" sz="500" i="1">
                <a:latin typeface="+mn-lt"/>
                <a:hlinkClick r:id="rId7"/>
              </a:rPr>
              <a:t>https://mass.streetsblog.org/2026/07/01/smooth-rides-no-hooliganism-a-review-of-the-mbtas-world-cup-service</a:t>
            </a:r>
            <a:r>
              <a:rPr lang="en-US" sz="500" i="1">
                <a:latin typeface="+mn-lt"/>
              </a:rPr>
              <a:t>; </a:t>
            </a:r>
            <a:r>
              <a:rPr lang="en-US" sz="500" i="1">
                <a:latin typeface="+mn-lt"/>
                <a:hlinkClick r:id="rId8"/>
              </a:rPr>
              <a:t>https://www.yahoo.com/news/us/articles/mbta-commuter-rail-boston-stadium-023705159.html</a:t>
            </a:r>
            <a:r>
              <a:rPr lang="en-US" sz="500" i="1">
                <a:latin typeface="+mn-lt"/>
              </a:rPr>
              <a:t> ; </a:t>
            </a:r>
            <a:r>
              <a:rPr lang="en-US" sz="500" i="1">
                <a:latin typeface="+mn-lt"/>
                <a:hlinkClick r:id="rId9"/>
              </a:rPr>
              <a:t>https://www.vox.com/future-perfect/495394/world-cup-public-transit</a:t>
            </a:r>
            <a:r>
              <a:rPr lang="en-US" sz="500" i="1">
                <a:latin typeface="+mn-lt"/>
              </a:rPr>
              <a:t>; </a:t>
            </a:r>
            <a:r>
              <a:rPr lang="en-US" sz="500" i="1">
                <a:latin typeface="+mn-lt"/>
                <a:hlinkClick r:id="rId10"/>
              </a:rPr>
              <a:t>https://www.bostonglobe.com/2026/07/19/metro/mbta-commuter-rail-world-cup-foxborough/</a:t>
            </a:r>
            <a:r>
              <a:rPr lang="en-US" sz="500" i="1">
                <a:latin typeface="+mn-lt"/>
              </a:rPr>
              <a:t> </a:t>
            </a:r>
          </a:p>
        </p:txBody>
      </p:sp>
    </p:spTree>
    <p:extLst>
      <p:ext uri="{BB962C8B-B14F-4D97-AF65-F5344CB8AC3E}">
        <p14:creationId xmlns:p14="http://schemas.microsoft.com/office/powerpoint/2010/main" val="49257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FB5C3-A538-0F54-5B11-4CAD73E5ADEF}"/>
              </a:ext>
            </a:extLst>
          </p:cNvPr>
          <p:cNvSpPr>
            <a:spLocks noGrp="1"/>
          </p:cNvSpPr>
          <p:nvPr>
            <p:ph type="title"/>
          </p:nvPr>
        </p:nvSpPr>
        <p:spPr>
          <a:xfrm>
            <a:off x="901700" y="474979"/>
            <a:ext cx="10147300" cy="461665"/>
          </a:xfrm>
        </p:spPr>
        <p:txBody>
          <a:bodyPr/>
          <a:lstStyle/>
          <a:p>
            <a:r>
              <a:rPr lang="en-US" i="0" dirty="0">
                <a:latin typeface="+mj-lt"/>
              </a:rPr>
              <a:t>Taylor Swift Sunday night comparison</a:t>
            </a:r>
          </a:p>
        </p:txBody>
      </p:sp>
      <p:sp>
        <p:nvSpPr>
          <p:cNvPr id="3" name="Slide Number Placeholder 2">
            <a:extLst>
              <a:ext uri="{FF2B5EF4-FFF2-40B4-BE49-F238E27FC236}">
                <a16:creationId xmlns:a16="http://schemas.microsoft.com/office/drawing/2014/main" id="{21094ABB-4AEF-381E-42FF-3866292E02B0}"/>
              </a:ext>
            </a:extLst>
          </p:cNvPr>
          <p:cNvSpPr>
            <a:spLocks noGrp="1"/>
          </p:cNvSpPr>
          <p:nvPr>
            <p:ph type="sldNum" sz="quarter" idx="7"/>
          </p:nvPr>
        </p:nvSpPr>
        <p:spPr/>
        <p:txBody>
          <a:bodyPr/>
          <a:lstStyle/>
          <a:p>
            <a:fld id="{B6F15528-21DE-4FAA-801E-634DDDAF4B2B}" type="slidenum">
              <a:rPr lang="en-US" sz="1200" smtClean="0">
                <a:solidFill>
                  <a:schemeClr val="tx1"/>
                </a:solidFill>
                <a:latin typeface="HelveticaNeueLTStd-Roman" panose="020B0604020202020204" pitchFamily="34" charset="0"/>
              </a:rPr>
              <a:t>13</a:t>
            </a:fld>
            <a:endParaRPr lang="en-US" sz="1200" dirty="0">
              <a:solidFill>
                <a:schemeClr val="tx1"/>
              </a:solidFill>
              <a:latin typeface="HelveticaNeueLTStd-Roman" panose="020B0604020202020204" pitchFamily="34" charset="0"/>
            </a:endParaRPr>
          </a:p>
        </p:txBody>
      </p:sp>
      <p:sp>
        <p:nvSpPr>
          <p:cNvPr id="4" name="Content Placeholder 3">
            <a:extLst>
              <a:ext uri="{FF2B5EF4-FFF2-40B4-BE49-F238E27FC236}">
                <a16:creationId xmlns:a16="http://schemas.microsoft.com/office/drawing/2014/main" id="{5AE24D57-8BD3-A123-93D4-B16AA32FBFFD}"/>
              </a:ext>
            </a:extLst>
          </p:cNvPr>
          <p:cNvSpPr>
            <a:spLocks noGrp="1"/>
          </p:cNvSpPr>
          <p:nvPr>
            <p:ph idx="1"/>
          </p:nvPr>
        </p:nvSpPr>
        <p:spPr>
          <a:xfrm>
            <a:off x="1065871" y="1771283"/>
            <a:ext cx="10478421" cy="492443"/>
          </a:xfrm>
        </p:spPr>
        <p:txBody>
          <a:bodyPr wrap="square" lIns="0" tIns="0" rIns="0" bIns="0">
            <a:spAutoFit/>
          </a:bodyPr>
          <a:lstStyle/>
          <a:p>
            <a:r>
              <a:rPr lang="en-US" b="0" dirty="0">
                <a:latin typeface="+mj-lt"/>
              </a:rPr>
              <a:t>The Average travel time across all highways to the stadium for the 2023 Taylor Swift concert was: </a:t>
            </a:r>
            <a:r>
              <a:rPr lang="en-US" dirty="0">
                <a:latin typeface="+mj-lt"/>
              </a:rPr>
              <a:t>62 mins</a:t>
            </a:r>
            <a:r>
              <a:rPr lang="en-US" b="0" dirty="0">
                <a:latin typeface="+mj-lt"/>
              </a:rPr>
              <a:t> (compared to an average of </a:t>
            </a:r>
            <a:r>
              <a:rPr lang="en-US" dirty="0">
                <a:highlight>
                  <a:srgbClr val="E0E3B4"/>
                </a:highlight>
                <a:latin typeface="+mj-lt"/>
              </a:rPr>
              <a:t>46 mins </a:t>
            </a:r>
            <a:r>
              <a:rPr lang="en-US" b="0" dirty="0">
                <a:latin typeface="+mj-lt"/>
              </a:rPr>
              <a:t>for the FIFA Men’s World Cup matches).</a:t>
            </a:r>
          </a:p>
        </p:txBody>
      </p:sp>
      <p:pic>
        <p:nvPicPr>
          <p:cNvPr id="12" name="object 7">
            <a:extLst>
              <a:ext uri="{FF2B5EF4-FFF2-40B4-BE49-F238E27FC236}">
                <a16:creationId xmlns:a16="http://schemas.microsoft.com/office/drawing/2014/main" id="{439B38A1-A315-CC9C-395A-46F865770A89}"/>
              </a:ext>
              <a:ext uri="{C183D7F6-B498-43B3-948B-1728B52AA6E4}">
                <adec:decorative xmlns:adec="http://schemas.microsoft.com/office/drawing/2017/decorative" val="1"/>
              </a:ext>
            </a:extLst>
          </p:cNvPr>
          <p:cNvPicPr/>
          <p:nvPr/>
        </p:nvPicPr>
        <p:blipFill>
          <a:blip r:embed="rId3" cstate="print"/>
          <a:stretch>
            <a:fillRect/>
          </a:stretch>
        </p:blipFill>
        <p:spPr>
          <a:xfrm>
            <a:off x="9345193" y="6083300"/>
            <a:ext cx="2199100" cy="444494"/>
          </a:xfrm>
          <a:prstGeom prst="rect">
            <a:avLst/>
          </a:prstGeom>
        </p:spPr>
      </p:pic>
      <p:pic>
        <p:nvPicPr>
          <p:cNvPr id="8" name="Picture 7" descr="93 percent rode a personal vehicle, 5 percent rode a train, and 2 percent used rideshare.">
            <a:extLst>
              <a:ext uri="{FF2B5EF4-FFF2-40B4-BE49-F238E27FC236}">
                <a16:creationId xmlns:a16="http://schemas.microsoft.com/office/drawing/2014/main" id="{B3A2CA60-6FC9-D8EC-3E32-DDA412CEA05F}"/>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a:fillRect/>
          </a:stretch>
        </p:blipFill>
        <p:spPr>
          <a:xfrm>
            <a:off x="4211520" y="2263726"/>
            <a:ext cx="4916463" cy="4044693"/>
          </a:xfrm>
          <a:prstGeom prst="rect">
            <a:avLst/>
          </a:prstGeom>
        </p:spPr>
      </p:pic>
    </p:spTree>
    <p:extLst>
      <p:ext uri="{BB962C8B-B14F-4D97-AF65-F5344CB8AC3E}">
        <p14:creationId xmlns:p14="http://schemas.microsoft.com/office/powerpoint/2010/main" val="2527362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DE87323404EC4BAF83549230CDBAEA" ma:contentTypeVersion="17" ma:contentTypeDescription="Create a new document." ma:contentTypeScope="" ma:versionID="c1d7099722c333de3953c6e2c09d23f3">
  <xsd:schema xmlns:xsd="http://www.w3.org/2001/XMLSchema" xmlns:xs="http://www.w3.org/2001/XMLSchema" xmlns:p="http://schemas.microsoft.com/office/2006/metadata/properties" xmlns:ns2="910f117f-a24b-4f77-9c9f-a5be6e37e9ce" xmlns:ns3="797869bc-e912-4d9a-aafe-b1fd949ba221" xmlns:ns4="886061e3-b298-430b-a91b-6b9897c5066d" targetNamespace="http://schemas.microsoft.com/office/2006/metadata/properties" ma:root="true" ma:fieldsID="c876eca5563925636f9645bb167c9a54" ns2:_="" ns3:_="" ns4:_="">
    <xsd:import namespace="910f117f-a24b-4f77-9c9f-a5be6e37e9ce"/>
    <xsd:import namespace="797869bc-e912-4d9a-aafe-b1fd949ba221"/>
    <xsd:import namespace="886061e3-b298-430b-a91b-6b9897c5066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Titles" minOccurs="0"/>
                <xsd:element ref="ns2:MediaServiceObjectDetectorVersions" minOccurs="0"/>
                <xsd:element ref="ns2:MediaServiceSearchProperties" minOccurs="0"/>
                <xsd:element ref="ns4:SharedWithUsers" minOccurs="0"/>
                <xsd:element ref="ns4:SharedWithDetails"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0f117f-a24b-4f77-9c9f-a5be6e37e9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Titles" ma:index="16" nillable="true" ma:displayName="Details" ma:format="Dropdown" ma:internalName="Titles">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97869bc-e912-4d9a-aafe-b1fd949ba22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4052455-58b8-49e7-897e-19c6ebe74c63}" ma:internalName="TaxCatchAll" ma:showField="CatchAllData" ma:web="797869bc-e912-4d9a-aafe-b1fd949ba2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86061e3-b298-430b-a91b-6b9897c506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10f117f-a24b-4f77-9c9f-a5be6e37e9ce">
      <Terms xmlns="http://schemas.microsoft.com/office/infopath/2007/PartnerControls"/>
    </lcf76f155ced4ddcb4097134ff3c332f>
    <Titles xmlns="910f117f-a24b-4f77-9c9f-a5be6e37e9ce" xsi:nil="true"/>
    <TaxCatchAll xmlns="797869bc-e912-4d9a-aafe-b1fd949ba2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57A7CB-8EA7-4F26-9D21-862759565F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0f117f-a24b-4f77-9c9f-a5be6e37e9ce"/>
    <ds:schemaRef ds:uri="797869bc-e912-4d9a-aafe-b1fd949ba221"/>
    <ds:schemaRef ds:uri="886061e3-b298-430b-a91b-6b9897c506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5F8865-105B-43A5-91E9-E937C4673F31}">
  <ds:schemaRefs>
    <ds:schemaRef ds:uri="910f117f-a24b-4f77-9c9f-a5be6e37e9ce"/>
    <ds:schemaRef ds:uri="http://purl.org/dc/dcmitype/"/>
    <ds:schemaRef ds:uri="797869bc-e912-4d9a-aafe-b1fd949ba221"/>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schemas.openxmlformats.org/package/2006/metadata/core-properties"/>
    <ds:schemaRef ds:uri="http://schemas.microsoft.com/office/infopath/2007/PartnerControls"/>
    <ds:schemaRef ds:uri="886061e3-b298-430b-a91b-6b9897c5066d"/>
  </ds:schemaRefs>
</ds:datastoreItem>
</file>

<file path=customXml/itemProps3.xml><?xml version="1.0" encoding="utf-8"?>
<ds:datastoreItem xmlns:ds="http://schemas.openxmlformats.org/officeDocument/2006/customXml" ds:itemID="{78BDB5E4-51A8-4182-82C4-0B09563096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929</Words>
  <Application>Microsoft Office PowerPoint</Application>
  <PresentationFormat>Widescreen</PresentationFormat>
  <Paragraphs>129</Paragraphs>
  <Slides>13</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HelveticaNeueLT Std</vt:lpstr>
      <vt:lpstr>HelveticaNeueLTStd-Roman</vt:lpstr>
      <vt:lpstr>ITCErasStd-Demi</vt:lpstr>
      <vt:lpstr>Poppins (Body)</vt:lpstr>
      <vt:lpstr>Arial</vt:lpstr>
      <vt:lpstr>Calibri</vt:lpstr>
      <vt:lpstr>Poppins</vt:lpstr>
      <vt:lpstr>Office Theme</vt:lpstr>
      <vt:lpstr>Summer 2026 Mega Events Analysis</vt:lpstr>
      <vt:lpstr>Table of Contents</vt:lpstr>
      <vt:lpstr>Transportation Goals during 2026 Mega Events</vt:lpstr>
      <vt:lpstr>Travel Behavior Monitoring and Analysis June 13 – August 28, 2026</vt:lpstr>
      <vt:lpstr>Key Findings: FIFA Men's World Cup Mode Split June 13 - 29, 2026 (Average across first six matches)</vt:lpstr>
      <vt:lpstr>Key Findings: FIFA Men's World Cup TNC Travel June 13 – June 29, 2026 (Data only available for first six matches)</vt:lpstr>
      <vt:lpstr>Key Findings: Mega Events Subway Ridership June 13 – July 9, 2026</vt:lpstr>
      <vt:lpstr>Key Findings: Mega Events Commuter Rail Ridership June 5 – August 28, 2026</vt:lpstr>
      <vt:lpstr>Thanks to Fans, Volunteers, and Riders!</vt:lpstr>
      <vt:lpstr>Thank you</vt:lpstr>
      <vt:lpstr>Appendix</vt:lpstr>
      <vt:lpstr>What we observed</vt:lpstr>
      <vt:lpstr>Taylor Swift Sunday night comparison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2026 Mega Events Analysis</dc:title>
  <dc:creator/>
  <cp:lastModifiedBy/>
  <cp:revision>1</cp:revision>
  <dcterms:created xsi:type="dcterms:W3CDTF">2026-09-16T18:34:38Z</dcterms:created>
  <dcterms:modified xsi:type="dcterms:W3CDTF">2026-09-18T18:02:50Z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0x01010072DE87323404EC4BAF83549230CDBAEA</vt:lpwstr>
  </property>
</Properties>
</file>