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301" r:id="rId2"/>
    <p:sldId id="736" r:id="rId3"/>
    <p:sldId id="749" r:id="rId4"/>
    <p:sldId id="700" r:id="rId5"/>
    <p:sldId id="732" r:id="rId6"/>
    <p:sldId id="737" r:id="rId7"/>
    <p:sldId id="679" r:id="rId8"/>
    <p:sldId id="665" r:id="rId9"/>
    <p:sldId id="735" r:id="rId10"/>
    <p:sldId id="738" r:id="rId11"/>
    <p:sldId id="694" r:id="rId12"/>
    <p:sldId id="695" r:id="rId13"/>
    <p:sldId id="696" r:id="rId14"/>
    <p:sldId id="457" r:id="rId15"/>
    <p:sldId id="714" r:id="rId16"/>
    <p:sldId id="734" r:id="rId17"/>
    <p:sldId id="701" r:id="rId18"/>
    <p:sldId id="616" r:id="rId19"/>
    <p:sldId id="618" r:id="rId20"/>
    <p:sldId id="745" r:id="rId21"/>
    <p:sldId id="676" r:id="rId22"/>
    <p:sldId id="675" r:id="rId23"/>
    <p:sldId id="434" r:id="rId24"/>
    <p:sldId id="673" r:id="rId25"/>
    <p:sldId id="511" r:id="rId26"/>
    <p:sldId id="733" r:id="rId27"/>
    <p:sldId id="741" r:id="rId28"/>
    <p:sldId id="550" r:id="rId29"/>
    <p:sldId id="551" r:id="rId30"/>
    <p:sldId id="703" r:id="rId31"/>
    <p:sldId id="552" r:id="rId32"/>
    <p:sldId id="704" r:id="rId33"/>
    <p:sldId id="668" r:id="rId34"/>
    <p:sldId id="669" r:id="rId35"/>
    <p:sldId id="512" r:id="rId36"/>
    <p:sldId id="513" r:id="rId37"/>
    <p:sldId id="521" r:id="rId38"/>
    <p:sldId id="617" r:id="rId39"/>
    <p:sldId id="515" r:id="rId40"/>
    <p:sldId id="516" r:id="rId41"/>
    <p:sldId id="517" r:id="rId42"/>
    <p:sldId id="518" r:id="rId43"/>
    <p:sldId id="519" r:id="rId44"/>
    <p:sldId id="520" r:id="rId45"/>
    <p:sldId id="724" r:id="rId46"/>
    <p:sldId id="615" r:id="rId47"/>
    <p:sldId id="726" r:id="rId48"/>
    <p:sldId id="746" r:id="rId49"/>
    <p:sldId id="740" r:id="rId50"/>
    <p:sldId id="742" r:id="rId51"/>
    <p:sldId id="522" r:id="rId52"/>
    <p:sldId id="579" r:id="rId53"/>
    <p:sldId id="524" r:id="rId54"/>
    <p:sldId id="563" r:id="rId55"/>
    <p:sldId id="526" r:id="rId56"/>
    <p:sldId id="527" r:id="rId57"/>
    <p:sldId id="263" r:id="rId58"/>
    <p:sldId id="264" r:id="rId59"/>
    <p:sldId id="490" r:id="rId60"/>
    <p:sldId id="491" r:id="rId61"/>
    <p:sldId id="492" r:id="rId62"/>
    <p:sldId id="709" r:id="rId63"/>
    <p:sldId id="493" r:id="rId64"/>
    <p:sldId id="494" r:id="rId65"/>
    <p:sldId id="495" r:id="rId66"/>
    <p:sldId id="496" r:id="rId67"/>
    <p:sldId id="410" r:id="rId68"/>
    <p:sldId id="569" r:id="rId69"/>
    <p:sldId id="564" r:id="rId70"/>
    <p:sldId id="706" r:id="rId71"/>
    <p:sldId id="727" r:id="rId72"/>
    <p:sldId id="565" r:id="rId73"/>
    <p:sldId id="566" r:id="rId74"/>
    <p:sldId id="567" r:id="rId75"/>
    <p:sldId id="568" r:id="rId76"/>
    <p:sldId id="499" r:id="rId77"/>
    <p:sldId id="654" r:id="rId78"/>
    <p:sldId id="500" r:id="rId79"/>
    <p:sldId id="728" r:id="rId80"/>
    <p:sldId id="710" r:id="rId81"/>
    <p:sldId id="748" r:id="rId82"/>
    <p:sldId id="350" r:id="rId83"/>
    <p:sldId id="351" r:id="rId84"/>
    <p:sldId id="352" r:id="rId85"/>
    <p:sldId id="353" r:id="rId86"/>
    <p:sldId id="354" r:id="rId87"/>
    <p:sldId id="651" r:id="rId88"/>
    <p:sldId id="697" r:id="rId89"/>
    <p:sldId id="743" r:id="rId90"/>
    <p:sldId id="360" r:id="rId91"/>
    <p:sldId id="365" r:id="rId92"/>
    <p:sldId id="366" r:id="rId93"/>
    <p:sldId id="392" r:id="rId94"/>
    <p:sldId id="393" r:id="rId95"/>
    <p:sldId id="431" r:id="rId96"/>
    <p:sldId id="432" r:id="rId97"/>
    <p:sldId id="433" r:id="rId98"/>
    <p:sldId id="729" r:id="rId99"/>
    <p:sldId id="435" r:id="rId100"/>
    <p:sldId id="436" r:id="rId101"/>
    <p:sldId id="437" r:id="rId102"/>
    <p:sldId id="438" r:id="rId103"/>
    <p:sldId id="439" r:id="rId104"/>
    <p:sldId id="731"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F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685" autoAdjust="0"/>
    <p:restoredTop sz="93842" autoAdjust="0"/>
  </p:normalViewPr>
  <p:slideViewPr>
    <p:cSldViewPr snapToGrid="0">
      <p:cViewPr varScale="1">
        <p:scale>
          <a:sx n="55" d="100"/>
          <a:sy n="55" d="100"/>
        </p:scale>
        <p:origin x="36" y="248"/>
      </p:cViewPr>
      <p:guideLst/>
    </p:cSldViewPr>
  </p:slideViewPr>
  <p:outlineViewPr>
    <p:cViewPr>
      <p:scale>
        <a:sx n="33" d="100"/>
        <a:sy n="33" d="100"/>
      </p:scale>
      <p:origin x="0" y="-34120"/>
    </p:cViewPr>
  </p:outlineViewPr>
  <p:notesTextViewPr>
    <p:cViewPr>
      <p:scale>
        <a:sx n="1" d="1"/>
        <a:sy n="1" d="1"/>
      </p:scale>
      <p:origin x="0" y="0"/>
    </p:cViewPr>
  </p:notesTextViewPr>
  <p:sorterViewPr>
    <p:cViewPr>
      <p:scale>
        <a:sx n="160" d="100"/>
        <a:sy n="160" d="100"/>
      </p:scale>
      <p:origin x="0" y="-30588"/>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A0A0B-FD26-4C78-8C04-BA788B43FE8E}" type="doc">
      <dgm:prSet loTypeId="urn:microsoft.com/office/officeart/2005/8/layout/hProcess9" loCatId="process" qsTypeId="urn:microsoft.com/office/officeart/2005/8/quickstyle/simple1" qsCatId="simple" csTypeId="urn:microsoft.com/office/officeart/2005/8/colors/accent1_2" csCatId="accent1" phldr="1"/>
      <dgm:spPr/>
    </dgm:pt>
    <dgm:pt modelId="{D6CD2987-E5B2-4518-BB26-2C4CB77E72CC}">
      <dgm:prSet phldrT="[Text]"/>
      <dgm:spPr>
        <a:solidFill>
          <a:srgbClr val="65CFC2"/>
        </a:solidFill>
      </dgm:spPr>
      <dgm:t>
        <a:bodyPr/>
        <a:lstStyle/>
        <a:p>
          <a:r>
            <a:rPr lang="en-US" dirty="0"/>
            <a:t>Family Nice</a:t>
          </a:r>
        </a:p>
      </dgm:t>
    </dgm:pt>
    <dgm:pt modelId="{E84B0614-A90A-478E-A62B-A9C34425C01C}" type="parTrans" cxnId="{742FB5CC-9E1B-4127-BEAA-83A15711F282}">
      <dgm:prSet/>
      <dgm:spPr/>
      <dgm:t>
        <a:bodyPr/>
        <a:lstStyle/>
        <a:p>
          <a:endParaRPr lang="en-US"/>
        </a:p>
      </dgm:t>
    </dgm:pt>
    <dgm:pt modelId="{8D0534CA-2CEC-4080-BFAF-EF19B0F01D6D}" type="sibTrans" cxnId="{742FB5CC-9E1B-4127-BEAA-83A15711F282}">
      <dgm:prSet/>
      <dgm:spPr/>
      <dgm:t>
        <a:bodyPr/>
        <a:lstStyle/>
        <a:p>
          <a:endParaRPr lang="en-US"/>
        </a:p>
      </dgm:t>
    </dgm:pt>
    <dgm:pt modelId="{B729E0D6-BF5C-4B0E-BEC3-23BE3D0025F3}">
      <dgm:prSet phldrT="[Text]"/>
      <dgm:spPr/>
      <dgm:t>
        <a:bodyPr/>
        <a:lstStyle/>
        <a:p>
          <a:r>
            <a:rPr lang="en-US" dirty="0"/>
            <a:t>Family Centered</a:t>
          </a:r>
        </a:p>
      </dgm:t>
    </dgm:pt>
    <dgm:pt modelId="{9D6FCECB-F170-4EA1-8FB7-543BE89228C8}" type="parTrans" cxnId="{DF4FB6D0-FE59-4A09-860C-A92B6B4E3291}">
      <dgm:prSet/>
      <dgm:spPr/>
      <dgm:t>
        <a:bodyPr/>
        <a:lstStyle/>
        <a:p>
          <a:endParaRPr lang="en-US"/>
        </a:p>
      </dgm:t>
    </dgm:pt>
    <dgm:pt modelId="{8D25DCE6-FE36-43AA-8CA3-DE45B33D249B}" type="sibTrans" cxnId="{DF4FB6D0-FE59-4A09-860C-A92B6B4E3291}">
      <dgm:prSet/>
      <dgm:spPr/>
      <dgm:t>
        <a:bodyPr/>
        <a:lstStyle/>
        <a:p>
          <a:endParaRPr lang="en-US"/>
        </a:p>
      </dgm:t>
    </dgm:pt>
    <dgm:pt modelId="{0E1A59C5-79D5-47D5-AEF3-CE3D0088024E}">
      <dgm:prSet phldrT="[Text]"/>
      <dgm:spPr>
        <a:solidFill>
          <a:srgbClr val="B963D1"/>
        </a:solidFill>
      </dgm:spPr>
      <dgm:t>
        <a:bodyPr/>
        <a:lstStyle/>
        <a:p>
          <a:r>
            <a:rPr lang="en-US" dirty="0"/>
            <a:t>Family Driven</a:t>
          </a:r>
        </a:p>
      </dgm:t>
    </dgm:pt>
    <dgm:pt modelId="{E3BA56C6-AEB1-4CCD-A901-B671AF08255C}" type="parTrans" cxnId="{040FDEF8-47BB-4BDE-9277-24AEEA4D3EF4}">
      <dgm:prSet/>
      <dgm:spPr/>
      <dgm:t>
        <a:bodyPr/>
        <a:lstStyle/>
        <a:p>
          <a:endParaRPr lang="en-US"/>
        </a:p>
      </dgm:t>
    </dgm:pt>
    <dgm:pt modelId="{286B0FD3-085F-4BA2-AE3D-153BBE5695A1}" type="sibTrans" cxnId="{040FDEF8-47BB-4BDE-9277-24AEEA4D3EF4}">
      <dgm:prSet/>
      <dgm:spPr/>
      <dgm:t>
        <a:bodyPr/>
        <a:lstStyle/>
        <a:p>
          <a:endParaRPr lang="en-US"/>
        </a:p>
      </dgm:t>
    </dgm:pt>
    <dgm:pt modelId="{B4C409FD-9F99-483C-A8EB-9D701E208701}" type="pres">
      <dgm:prSet presAssocID="{F71A0A0B-FD26-4C78-8C04-BA788B43FE8E}" presName="CompostProcess" presStyleCnt="0">
        <dgm:presLayoutVars>
          <dgm:dir/>
          <dgm:resizeHandles val="exact"/>
        </dgm:presLayoutVars>
      </dgm:prSet>
      <dgm:spPr/>
    </dgm:pt>
    <dgm:pt modelId="{A5575C7F-FD9A-4DC4-A69B-37405F7AA951}" type="pres">
      <dgm:prSet presAssocID="{F71A0A0B-FD26-4C78-8C04-BA788B43FE8E}" presName="arrow" presStyleLbl="bgShp" presStyleIdx="0" presStyleCnt="1"/>
      <dgm:spPr/>
    </dgm:pt>
    <dgm:pt modelId="{D0BE27D8-38CD-4AB0-8BC4-7FD8595A66D1}" type="pres">
      <dgm:prSet presAssocID="{F71A0A0B-FD26-4C78-8C04-BA788B43FE8E}" presName="linearProcess" presStyleCnt="0"/>
      <dgm:spPr/>
    </dgm:pt>
    <dgm:pt modelId="{AF8F92D4-064B-4174-8213-42883AE8BBD5}" type="pres">
      <dgm:prSet presAssocID="{D6CD2987-E5B2-4518-BB26-2C4CB77E72CC}" presName="textNode" presStyleLbl="node1" presStyleIdx="0" presStyleCnt="3">
        <dgm:presLayoutVars>
          <dgm:bulletEnabled val="1"/>
        </dgm:presLayoutVars>
      </dgm:prSet>
      <dgm:spPr/>
      <dgm:t>
        <a:bodyPr/>
        <a:lstStyle/>
        <a:p>
          <a:endParaRPr lang="en-US"/>
        </a:p>
      </dgm:t>
    </dgm:pt>
    <dgm:pt modelId="{F0E1F37F-817F-4034-93AB-4035CCC337A8}" type="pres">
      <dgm:prSet presAssocID="{8D0534CA-2CEC-4080-BFAF-EF19B0F01D6D}" presName="sibTrans" presStyleCnt="0"/>
      <dgm:spPr/>
    </dgm:pt>
    <dgm:pt modelId="{489AD630-513A-4558-9044-F695FBCE384D}" type="pres">
      <dgm:prSet presAssocID="{B729E0D6-BF5C-4B0E-BEC3-23BE3D0025F3}" presName="textNode" presStyleLbl="node1" presStyleIdx="1" presStyleCnt="3" custLinFactNeighborX="4855" custLinFactNeighborY="-629">
        <dgm:presLayoutVars>
          <dgm:bulletEnabled val="1"/>
        </dgm:presLayoutVars>
      </dgm:prSet>
      <dgm:spPr/>
      <dgm:t>
        <a:bodyPr/>
        <a:lstStyle/>
        <a:p>
          <a:endParaRPr lang="en-US"/>
        </a:p>
      </dgm:t>
    </dgm:pt>
    <dgm:pt modelId="{C31FCD9C-6D00-4925-92D1-B50DB35E5AD2}" type="pres">
      <dgm:prSet presAssocID="{8D25DCE6-FE36-43AA-8CA3-DE45B33D249B}" presName="sibTrans" presStyleCnt="0"/>
      <dgm:spPr/>
    </dgm:pt>
    <dgm:pt modelId="{914DF416-32EF-4C6A-A345-5414CA2FE1E1}" type="pres">
      <dgm:prSet presAssocID="{0E1A59C5-79D5-47D5-AEF3-CE3D0088024E}" presName="textNode" presStyleLbl="node1" presStyleIdx="2" presStyleCnt="3">
        <dgm:presLayoutVars>
          <dgm:bulletEnabled val="1"/>
        </dgm:presLayoutVars>
      </dgm:prSet>
      <dgm:spPr/>
      <dgm:t>
        <a:bodyPr/>
        <a:lstStyle/>
        <a:p>
          <a:endParaRPr lang="en-US"/>
        </a:p>
      </dgm:t>
    </dgm:pt>
  </dgm:ptLst>
  <dgm:cxnLst>
    <dgm:cxn modelId="{8E2EF90F-411D-42A1-B82B-879F3B1BECD2}" type="presOf" srcId="{F71A0A0B-FD26-4C78-8C04-BA788B43FE8E}" destId="{B4C409FD-9F99-483C-A8EB-9D701E208701}" srcOrd="0" destOrd="0" presId="urn:microsoft.com/office/officeart/2005/8/layout/hProcess9"/>
    <dgm:cxn modelId="{13456558-B100-4017-B328-069BCDC1AC9E}" type="presOf" srcId="{0E1A59C5-79D5-47D5-AEF3-CE3D0088024E}" destId="{914DF416-32EF-4C6A-A345-5414CA2FE1E1}" srcOrd="0" destOrd="0" presId="urn:microsoft.com/office/officeart/2005/8/layout/hProcess9"/>
    <dgm:cxn modelId="{742FB5CC-9E1B-4127-BEAA-83A15711F282}" srcId="{F71A0A0B-FD26-4C78-8C04-BA788B43FE8E}" destId="{D6CD2987-E5B2-4518-BB26-2C4CB77E72CC}" srcOrd="0" destOrd="0" parTransId="{E84B0614-A90A-478E-A62B-A9C34425C01C}" sibTransId="{8D0534CA-2CEC-4080-BFAF-EF19B0F01D6D}"/>
    <dgm:cxn modelId="{D8C13581-19C0-406D-84FE-61A4F7E910D1}" type="presOf" srcId="{D6CD2987-E5B2-4518-BB26-2C4CB77E72CC}" destId="{AF8F92D4-064B-4174-8213-42883AE8BBD5}" srcOrd="0" destOrd="0" presId="urn:microsoft.com/office/officeart/2005/8/layout/hProcess9"/>
    <dgm:cxn modelId="{DF4FB6D0-FE59-4A09-860C-A92B6B4E3291}" srcId="{F71A0A0B-FD26-4C78-8C04-BA788B43FE8E}" destId="{B729E0D6-BF5C-4B0E-BEC3-23BE3D0025F3}" srcOrd="1" destOrd="0" parTransId="{9D6FCECB-F170-4EA1-8FB7-543BE89228C8}" sibTransId="{8D25DCE6-FE36-43AA-8CA3-DE45B33D249B}"/>
    <dgm:cxn modelId="{4989B3B2-1EB5-467C-8806-34F9CD0C7883}" type="presOf" srcId="{B729E0D6-BF5C-4B0E-BEC3-23BE3D0025F3}" destId="{489AD630-513A-4558-9044-F695FBCE384D}" srcOrd="0" destOrd="0" presId="urn:microsoft.com/office/officeart/2005/8/layout/hProcess9"/>
    <dgm:cxn modelId="{040FDEF8-47BB-4BDE-9277-24AEEA4D3EF4}" srcId="{F71A0A0B-FD26-4C78-8C04-BA788B43FE8E}" destId="{0E1A59C5-79D5-47D5-AEF3-CE3D0088024E}" srcOrd="2" destOrd="0" parTransId="{E3BA56C6-AEB1-4CCD-A901-B671AF08255C}" sibTransId="{286B0FD3-085F-4BA2-AE3D-153BBE5695A1}"/>
    <dgm:cxn modelId="{DA4DE918-B8AF-4463-9214-1309959348AF}" type="presParOf" srcId="{B4C409FD-9F99-483C-A8EB-9D701E208701}" destId="{A5575C7F-FD9A-4DC4-A69B-37405F7AA951}" srcOrd="0" destOrd="0" presId="urn:microsoft.com/office/officeart/2005/8/layout/hProcess9"/>
    <dgm:cxn modelId="{7A9FE3D1-52E1-47A1-B82F-86CC78C916D5}" type="presParOf" srcId="{B4C409FD-9F99-483C-A8EB-9D701E208701}" destId="{D0BE27D8-38CD-4AB0-8BC4-7FD8595A66D1}" srcOrd="1" destOrd="0" presId="urn:microsoft.com/office/officeart/2005/8/layout/hProcess9"/>
    <dgm:cxn modelId="{5DD4CFAC-5E37-4036-AF93-068A567CCA5A}" type="presParOf" srcId="{D0BE27D8-38CD-4AB0-8BC4-7FD8595A66D1}" destId="{AF8F92D4-064B-4174-8213-42883AE8BBD5}" srcOrd="0" destOrd="0" presId="urn:microsoft.com/office/officeart/2005/8/layout/hProcess9"/>
    <dgm:cxn modelId="{0836777E-8556-4C44-B762-1CB7FECEA0C0}" type="presParOf" srcId="{D0BE27D8-38CD-4AB0-8BC4-7FD8595A66D1}" destId="{F0E1F37F-817F-4034-93AB-4035CCC337A8}" srcOrd="1" destOrd="0" presId="urn:microsoft.com/office/officeart/2005/8/layout/hProcess9"/>
    <dgm:cxn modelId="{5513D885-7B4C-4E5A-B4B1-030F3442FDAA}" type="presParOf" srcId="{D0BE27D8-38CD-4AB0-8BC4-7FD8595A66D1}" destId="{489AD630-513A-4558-9044-F695FBCE384D}" srcOrd="2" destOrd="0" presId="urn:microsoft.com/office/officeart/2005/8/layout/hProcess9"/>
    <dgm:cxn modelId="{492A34D9-4169-488B-9A6D-CC8958DAD862}" type="presParOf" srcId="{D0BE27D8-38CD-4AB0-8BC4-7FD8595A66D1}" destId="{C31FCD9C-6D00-4925-92D1-B50DB35E5AD2}" srcOrd="3" destOrd="0" presId="urn:microsoft.com/office/officeart/2005/8/layout/hProcess9"/>
    <dgm:cxn modelId="{8CB049E0-6B68-4C80-954E-8E189411D8C2}" type="presParOf" srcId="{D0BE27D8-38CD-4AB0-8BC4-7FD8595A66D1}" destId="{914DF416-32EF-4C6A-A345-5414CA2FE1E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75C7F-FD9A-4DC4-A69B-37405F7AA951}">
      <dsp:nvSpPr>
        <dsp:cNvPr id="0" name=""/>
        <dsp:cNvSpPr/>
      </dsp:nvSpPr>
      <dsp:spPr>
        <a:xfrm>
          <a:off x="822870" y="0"/>
          <a:ext cx="9325867" cy="45251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F92D4-064B-4174-8213-42883AE8BBD5}">
      <dsp:nvSpPr>
        <dsp:cNvPr id="0" name=""/>
        <dsp:cNvSpPr/>
      </dsp:nvSpPr>
      <dsp:spPr>
        <a:xfrm>
          <a:off x="270004" y="1357535"/>
          <a:ext cx="3291482" cy="1810047"/>
        </a:xfrm>
        <a:prstGeom prst="roundRect">
          <a:avLst/>
        </a:prstGeom>
        <a:solidFill>
          <a:srgbClr val="65CFC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Family Nice</a:t>
          </a:r>
        </a:p>
      </dsp:txBody>
      <dsp:txXfrm>
        <a:off x="358363" y="1445894"/>
        <a:ext cx="3114764" cy="1633329"/>
      </dsp:txXfrm>
    </dsp:sp>
    <dsp:sp modelId="{489AD630-513A-4558-9044-F695FBCE384D}">
      <dsp:nvSpPr>
        <dsp:cNvPr id="0" name=""/>
        <dsp:cNvSpPr/>
      </dsp:nvSpPr>
      <dsp:spPr>
        <a:xfrm>
          <a:off x="3853588" y="1346150"/>
          <a:ext cx="3291482" cy="18100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Family Centered</a:t>
          </a:r>
        </a:p>
      </dsp:txBody>
      <dsp:txXfrm>
        <a:off x="3941947" y="1434509"/>
        <a:ext cx="3114764" cy="1633329"/>
      </dsp:txXfrm>
    </dsp:sp>
    <dsp:sp modelId="{914DF416-32EF-4C6A-A345-5414CA2FE1E1}">
      <dsp:nvSpPr>
        <dsp:cNvPr id="0" name=""/>
        <dsp:cNvSpPr/>
      </dsp:nvSpPr>
      <dsp:spPr>
        <a:xfrm>
          <a:off x="7410121" y="1357535"/>
          <a:ext cx="3291482" cy="1810047"/>
        </a:xfrm>
        <a:prstGeom prst="roundRect">
          <a:avLst/>
        </a:prstGeom>
        <a:solidFill>
          <a:srgbClr val="B963D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Family Driven</a:t>
          </a:r>
        </a:p>
      </dsp:txBody>
      <dsp:txXfrm>
        <a:off x="7498480" y="1445894"/>
        <a:ext cx="3114764" cy="16333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189B0-200A-41E7-B607-E9A59BD22807}"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EE715-B99D-4E32-9FFB-0FD3FF848C11}" type="slidenum">
              <a:rPr lang="en-US" smtClean="0"/>
              <a:t>‹#›</a:t>
            </a:fld>
            <a:endParaRPr lang="en-US"/>
          </a:p>
        </p:txBody>
      </p:sp>
    </p:spTree>
    <p:extLst>
      <p:ext uri="{BB962C8B-B14F-4D97-AF65-F5344CB8AC3E}">
        <p14:creationId xmlns:p14="http://schemas.microsoft.com/office/powerpoint/2010/main" val="285161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ncbi.nlm.nih.gov/pubmed/?term=Stanton%20C%5bAuthor%5d&amp;cauthor=true&amp;cauthor_uid=28564699" TargetMode="External"/><Relationship Id="rId3" Type="http://schemas.openxmlformats.org/officeDocument/2006/relationships/hyperlink" Target="https://www.ncbi.nlm.nih.gov/pubmed/28564699" TargetMode="External"/><Relationship Id="rId7" Type="http://schemas.openxmlformats.org/officeDocument/2006/relationships/hyperlink" Target="https://www.ncbi.nlm.nih.gov/pubmed/?term=Singh%20SP%5bAuthor%5d&amp;cauthor=true&amp;cauthor_uid=28564699"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ncbi.nlm.nih.gov/pubmed/?term=Hadzi-Pavlovic%20D%5bAuthor%5d&amp;cauthor=true&amp;cauthor_uid=28564699" TargetMode="External"/><Relationship Id="rId5" Type="http://schemas.openxmlformats.org/officeDocument/2006/relationships/hyperlink" Target="https://www.ncbi.nlm.nih.gov/pubmed/?term=Ryan%20CJ%5bAuthor%5d&amp;cauthor=true&amp;cauthor_uid=28564699" TargetMode="External"/><Relationship Id="rId4" Type="http://schemas.openxmlformats.org/officeDocument/2006/relationships/hyperlink" Target="https://www.ncbi.nlm.nih.gov/pubmed/?term=Chung%20DT%5bAuthor%5d&amp;cauthor=true&amp;cauthor_uid=28564699" TargetMode="External"/><Relationship Id="rId9" Type="http://schemas.openxmlformats.org/officeDocument/2006/relationships/hyperlink" Target="https://www.ncbi.nlm.nih.gov/pubmed/?term=Large%20MM%5bAuthor%5d&amp;cauthor=true&amp;cauthor_uid=2856469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Kappy Madenwald is an independent consultant.  Unless otherwise indicated, the materials in the presentation were developed by Kappy.  You are free to use the materials as long as credit is given.  </a:t>
            </a:r>
          </a:p>
          <a:p>
            <a:pPr defTabSz="914266">
              <a:defRPr/>
            </a:pPr>
            <a:endParaRPr lang="en-US" dirty="0"/>
          </a:p>
          <a:p>
            <a:pPr defTabSz="914266">
              <a:defRPr/>
            </a:pPr>
            <a:r>
              <a:rPr lang="en-US" dirty="0"/>
              <a:t>INTRODUCTION OF OTHER TRAINERS: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Madenwald Consulting, LLC.  2018</a:t>
            </a:r>
          </a:p>
        </p:txBody>
      </p:sp>
    </p:spTree>
    <p:extLst>
      <p:ext uri="{BB962C8B-B14F-4D97-AF65-F5344CB8AC3E}">
        <p14:creationId xmlns:p14="http://schemas.microsoft.com/office/powerpoint/2010/main" val="106257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10</a:t>
            </a:fld>
            <a:endParaRPr lang="en-US"/>
          </a:p>
        </p:txBody>
      </p:sp>
    </p:spTree>
    <p:extLst>
      <p:ext uri="{BB962C8B-B14F-4D97-AF65-F5344CB8AC3E}">
        <p14:creationId xmlns:p14="http://schemas.microsoft.com/office/powerpoint/2010/main" val="42871934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100</a:t>
            </a:fld>
            <a:endParaRPr lang="en-US"/>
          </a:p>
        </p:txBody>
      </p:sp>
    </p:spTree>
    <p:extLst>
      <p:ext uri="{BB962C8B-B14F-4D97-AF65-F5344CB8AC3E}">
        <p14:creationId xmlns:p14="http://schemas.microsoft.com/office/powerpoint/2010/main" val="915453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101</a:t>
            </a:fld>
            <a:endParaRPr lang="en-US"/>
          </a:p>
        </p:txBody>
      </p:sp>
    </p:spTree>
    <p:extLst>
      <p:ext uri="{BB962C8B-B14F-4D97-AF65-F5344CB8AC3E}">
        <p14:creationId xmlns:p14="http://schemas.microsoft.com/office/powerpoint/2010/main" val="18174021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102</a:t>
            </a:fld>
            <a:endParaRPr lang="en-US"/>
          </a:p>
        </p:txBody>
      </p:sp>
    </p:spTree>
    <p:extLst>
      <p:ext uri="{BB962C8B-B14F-4D97-AF65-F5344CB8AC3E}">
        <p14:creationId xmlns:p14="http://schemas.microsoft.com/office/powerpoint/2010/main" val="2630615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C2F7F-16A7-45A6-BF49-B8F8E0F5EA6B}" type="slidenum">
              <a:rPr lang="en-US" smtClean="0"/>
              <a:t>103</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Madenwald Consulting, LLC.  2019</a:t>
            </a:r>
          </a:p>
        </p:txBody>
      </p:sp>
    </p:spTree>
    <p:extLst>
      <p:ext uri="{BB962C8B-B14F-4D97-AF65-F5344CB8AC3E}">
        <p14:creationId xmlns:p14="http://schemas.microsoft.com/office/powerpoint/2010/main" val="41362963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104</a:t>
            </a:fld>
            <a:endParaRPr lang="en-US"/>
          </a:p>
        </p:txBody>
      </p:sp>
    </p:spTree>
    <p:extLst>
      <p:ext uri="{BB962C8B-B14F-4D97-AF65-F5344CB8AC3E}">
        <p14:creationId xmlns:p14="http://schemas.microsoft.com/office/powerpoint/2010/main" val="35038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708F8-0ABC-4AE2-A0B4-2C87F022B980}" type="slidenum">
              <a:rPr lang="en-US" smtClean="0"/>
              <a:t>11</a:t>
            </a:fld>
            <a:endParaRPr lang="en-US"/>
          </a:p>
        </p:txBody>
      </p:sp>
    </p:spTree>
    <p:extLst>
      <p:ext uri="{BB962C8B-B14F-4D97-AF65-F5344CB8AC3E}">
        <p14:creationId xmlns:p14="http://schemas.microsoft.com/office/powerpoint/2010/main" val="108786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comprehensive crisis system of care is important the way public fire safety and response is important.  Consider this analogy (use successive clicks to add pictures)</a:t>
            </a:r>
          </a:p>
          <a:p>
            <a:endParaRPr lang="en-US" baseline="0" dirty="0"/>
          </a:p>
          <a:p>
            <a:r>
              <a:rPr lang="en-US" baseline="0" dirty="0"/>
              <a:t>If we don’t intervention until there is a blazing fire, even when there is an effective response it is costly and harmful to people and/or property.  At that point all that can be done is investigation, clean up, offering temporary resources and finding new housing.</a:t>
            </a:r>
          </a:p>
          <a:p>
            <a:endParaRPr lang="en-US" baseline="0" dirty="0"/>
          </a:p>
          <a:p>
            <a:r>
              <a:rPr lang="en-US" baseline="0" dirty="0"/>
              <a:t>If we focus attention upstream, there is a lot that can be done to prevent fires in the first place, and to intervene early before too much damage has been done.  </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485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crisis systems of care framework is a way of thinking about/planning/investing in a robust and effective crisis system of care.  The framework offers ten ways to think about expanding a system and want to consider a balance of investments in each of the areas.</a:t>
            </a:r>
          </a:p>
          <a:p>
            <a:endParaRPr lang="en-US" baseline="0" dirty="0"/>
          </a:p>
          <a:p>
            <a:r>
              <a:rPr lang="en-US" baseline="0" dirty="0"/>
              <a:t>A system can think about and invest in each of the five phases (prevention, early intervention, acute intervention, crisis treatment, recovery/reintegration).  </a:t>
            </a:r>
          </a:p>
          <a:p>
            <a:endParaRPr lang="en-US" b="1" baseline="0" dirty="0"/>
          </a:p>
          <a:p>
            <a:r>
              <a:rPr lang="en-US" b="1" baseline="0" dirty="0"/>
              <a:t>(CLICK to get pop-up)</a:t>
            </a:r>
          </a:p>
          <a:p>
            <a:endParaRPr lang="en-US" b="1" baseline="0" dirty="0"/>
          </a:p>
          <a:p>
            <a:pPr marL="171425" indent="-171425">
              <a:buFont typeface="Arial" panose="020B0604020202020204" pitchFamily="34" charset="0"/>
              <a:buChar char="•"/>
            </a:pPr>
            <a:r>
              <a:rPr lang="en-US" b="0" baseline="0" dirty="0"/>
              <a:t>However, often 90% of the thinking/investment is on acute crisis intervention.</a:t>
            </a:r>
          </a:p>
          <a:p>
            <a:pPr marL="171425" indent="-171425">
              <a:buFont typeface="Arial" panose="020B0604020202020204" pitchFamily="34" charset="0"/>
              <a:buChar char="•"/>
            </a:pPr>
            <a:r>
              <a:rPr lang="en-US" baseline="0" dirty="0"/>
              <a:t>Sometimes crisis systems are highly reliant on law enforcement, 911, Emergency departments, child protective services and jails—these are default responses and signal an underdeveloped crisis system. </a:t>
            </a:r>
          </a:p>
          <a:p>
            <a:pPr marL="171425" indent="-171425">
              <a:buFont typeface="Arial" panose="020B0604020202020204" pitchFamily="34" charset="0"/>
              <a:buChar char="•"/>
            </a:pPr>
            <a:r>
              <a:rPr lang="en-US" baseline="0" dirty="0"/>
              <a:t>Sometimes crisis system responses are narrowly focused around screening individuals for some higher level of care and performing evaluations like ITA’s to see if involuntary treatment is warranted.</a:t>
            </a:r>
          </a:p>
          <a:p>
            <a:pPr marL="171425" indent="-171425">
              <a:buFont typeface="Arial" panose="020B0604020202020204" pitchFamily="34" charset="0"/>
              <a:buChar char="•"/>
            </a:pPr>
            <a:r>
              <a:rPr lang="en-US" baseline="0" dirty="0"/>
              <a:t>However crises have to get pretty bad for these kinds is systems to get activated—risks are higher, costs are higher, harm may have already occurred.</a:t>
            </a:r>
          </a:p>
          <a:p>
            <a:endParaRPr lang="en-US" baseline="0" dirty="0"/>
          </a:p>
          <a:p>
            <a:pPr marL="171425" indent="-171425">
              <a:buFont typeface="Arial" panose="020B0604020202020204" pitchFamily="34" charset="0"/>
              <a:buChar char="•"/>
            </a:pPr>
            <a:r>
              <a:rPr lang="en-US" baseline="0" dirty="0"/>
              <a:t>When a community invests in </a:t>
            </a:r>
            <a:r>
              <a:rPr lang="en-US" b="1" baseline="0" dirty="0"/>
              <a:t>Crisis Prevention </a:t>
            </a:r>
            <a:r>
              <a:rPr lang="en-US" baseline="0" dirty="0"/>
              <a:t>(not the same as illness prevention) and </a:t>
            </a:r>
            <a:r>
              <a:rPr lang="en-US" b="1" baseline="0" dirty="0"/>
              <a:t>Early Intervention </a:t>
            </a:r>
            <a:r>
              <a:rPr lang="en-US" b="0" baseline="0" dirty="0"/>
              <a:t>it can</a:t>
            </a:r>
            <a:r>
              <a:rPr lang="en-US" baseline="0" dirty="0"/>
              <a:t> prevent crises from escalating to an acute phase where more intensive and intrusive measures may be needed.  </a:t>
            </a:r>
          </a:p>
          <a:p>
            <a:endParaRPr lang="en-US" baseline="0" dirty="0"/>
          </a:p>
          <a:p>
            <a:pPr marL="171425" indent="-171425">
              <a:buFont typeface="Arial" panose="020B0604020202020204" pitchFamily="34" charset="0"/>
              <a:buChar char="•"/>
            </a:pPr>
            <a:r>
              <a:rPr lang="en-US" baseline="0" dirty="0"/>
              <a:t>Investing in </a:t>
            </a:r>
            <a:r>
              <a:rPr lang="en-US" b="1" baseline="0" dirty="0"/>
              <a:t>Recovery/Reintegration</a:t>
            </a:r>
            <a:r>
              <a:rPr lang="en-US" baseline="0" dirty="0"/>
              <a:t> supports individuals following a crisis event or hospitalization to assure effective care coordination, modification of care plans, intensified support, etc. during this high risk period.</a:t>
            </a:r>
          </a:p>
          <a:p>
            <a:pPr marL="171425" indent="-171425">
              <a:buFont typeface="Arial" panose="020B0604020202020204" pitchFamily="34" charset="0"/>
              <a:buChar char="•"/>
            </a:pPr>
            <a:endParaRPr lang="en-US" baseline="0" dirty="0"/>
          </a:p>
          <a:p>
            <a:r>
              <a:rPr lang="en-US" b="1" dirty="0"/>
              <a:t>Questions for group:</a:t>
            </a:r>
          </a:p>
          <a:p>
            <a:endParaRPr lang="en-US" dirty="0"/>
          </a:p>
          <a:p>
            <a:pPr marL="171425" indent="-171425">
              <a:buFont typeface="Arial" panose="020B0604020202020204" pitchFamily="34" charset="0"/>
              <a:buChar char="•"/>
            </a:pPr>
            <a:r>
              <a:rPr lang="en-US" dirty="0"/>
              <a:t>For MCI:  in</a:t>
            </a:r>
            <a:r>
              <a:rPr lang="en-US" baseline="0" dirty="0"/>
              <a:t> which phase do these teams have the most leverage? (Acute intervention)</a:t>
            </a:r>
          </a:p>
          <a:p>
            <a:endParaRPr lang="en-US" baseline="0" dirty="0"/>
          </a:p>
          <a:p>
            <a:pPr marL="171425" indent="-171425">
              <a:buFont typeface="Arial" panose="020B0604020202020204" pitchFamily="34" charset="0"/>
              <a:buChar char="•"/>
            </a:pPr>
            <a:r>
              <a:rPr lang="en-US" baseline="0" dirty="0"/>
              <a:t>For IHT and ICC:  in which phase do these teams have the most leverage? </a:t>
            </a:r>
          </a:p>
          <a:p>
            <a:endParaRPr lang="en-US" baseline="0" dirty="0"/>
          </a:p>
          <a:p>
            <a:r>
              <a:rPr lang="en-US" baseline="0" dirty="0"/>
              <a:t>All crisis teams highly reliant on other service providers including service providers in other systems to deliver effective upstream (prevention, early intervention) and downstream (recovery/reintegration) work including effective crisis prevention and planning and early response to crises.</a:t>
            </a:r>
            <a:endParaRPr lang="en-US" dirty="0"/>
          </a:p>
          <a:p>
            <a:endParaRPr lang="en-US" baseline="0" dirty="0"/>
          </a:p>
          <a:p>
            <a:r>
              <a:rPr lang="en-US" baseline="0" dirty="0"/>
              <a:t>In addition, communities can bring depth and breadth to the crisis system of care by considering/investing in each of five </a:t>
            </a:r>
            <a:r>
              <a:rPr lang="en-US" b="1" baseline="0" dirty="0"/>
              <a:t>key components:</a:t>
            </a:r>
          </a:p>
          <a:p>
            <a:endParaRPr lang="en-US" b="1" baseline="0" dirty="0"/>
          </a:p>
          <a:p>
            <a:r>
              <a:rPr lang="en-US" b="1" baseline="0" dirty="0"/>
              <a:t>(CLICK to get next pop-up)</a:t>
            </a:r>
          </a:p>
          <a:p>
            <a:pPr defTabSz="914266"/>
            <a:r>
              <a:rPr lang="en-US" b="0" baseline="0" dirty="0"/>
              <a:t>However, often 90% of the thinking and investment is on adding new “parts” like the new programs and services being provided for children in Philadelphia.  </a:t>
            </a:r>
          </a:p>
          <a:p>
            <a:pPr defTabSz="914266"/>
            <a:endParaRPr lang="en-US" b="0" baseline="0" dirty="0"/>
          </a:p>
          <a:p>
            <a:pPr defTabSz="914266"/>
            <a:r>
              <a:rPr lang="en-US" baseline="0" dirty="0"/>
              <a:t>But, </a:t>
            </a:r>
            <a:r>
              <a:rPr lang="en-US" b="1" i="0" baseline="0" dirty="0"/>
              <a:t>parts,</a:t>
            </a:r>
            <a:r>
              <a:rPr lang="en-US" baseline="0" dirty="0"/>
              <a:t> in and of themselves are not automatically useful to a system.  They can be very expensive, but not achieving desired results, not serving the right people, have logjams at front door/back door. </a:t>
            </a:r>
            <a:r>
              <a:rPr lang="en-US" b="0" baseline="0" dirty="0"/>
              <a:t>Each part has to work as intended, producing excellent health outcomes, a satisfying care experience (from the shoes of the children and their families that are using it).  </a:t>
            </a:r>
          </a:p>
          <a:p>
            <a:pPr marL="171425" indent="-171425" defTabSz="914266">
              <a:buFont typeface="Arial" panose="020B0604020202020204" pitchFamily="34" charset="0"/>
              <a:buChar char="•"/>
            </a:pPr>
            <a:r>
              <a:rPr lang="en-US" b="0" baseline="0" dirty="0"/>
              <a:t>Each part has to work within the context of the broader system.</a:t>
            </a:r>
            <a:r>
              <a:rPr lang="en-US" baseline="0" dirty="0"/>
              <a:t> </a:t>
            </a:r>
          </a:p>
          <a:p>
            <a:pPr marL="171425" indent="-171425" defTabSz="914266">
              <a:buFont typeface="Arial" panose="020B0604020202020204" pitchFamily="34" charset="0"/>
              <a:buChar char="•"/>
            </a:pPr>
            <a:r>
              <a:rPr lang="en-US" baseline="0" dirty="0"/>
              <a:t>Parts need commensurate competencies, strong logistics and collaboration with key players to bring greatest value to a crisis system.</a:t>
            </a:r>
          </a:p>
          <a:p>
            <a:pPr marL="171425" indent="-171425" defTabSz="914266">
              <a:buFont typeface="Arial" panose="020B0604020202020204" pitchFamily="34" charset="0"/>
              <a:buChar char="•"/>
            </a:pPr>
            <a:r>
              <a:rPr lang="en-US" baseline="0" dirty="0"/>
              <a:t>And the whole of the system must be informed by </a:t>
            </a:r>
            <a:r>
              <a:rPr lang="en-US" b="1" baseline="0" dirty="0"/>
              <a:t>lived experience</a:t>
            </a:r>
            <a:r>
              <a:rPr lang="en-US" baseline="0" dirty="0"/>
              <a:t>.</a:t>
            </a:r>
          </a:p>
          <a:p>
            <a:endParaRPr lang="en-US" b="0" baseline="0" dirty="0"/>
          </a:p>
          <a:p>
            <a:r>
              <a:rPr lang="en-US" b="1" baseline="0" dirty="0"/>
              <a:t>Lived Experience:  </a:t>
            </a:r>
            <a:r>
              <a:rPr lang="en-US" b="0" baseline="0" dirty="0"/>
              <a:t>Individuals who have/have experienced mental health and substance use conditions and crisis episodes and family members of those individuals are an INVALUABLE resource in building, evaluating and providing resolution-focused systems and services.  Peer specialists, including Parent Peer Support Partners, and Youth Peer Supports provide direct support.  Individuals with these experiences are increasingly being recruited onto interdisciplinary crisis teams.  </a:t>
            </a:r>
          </a:p>
          <a:p>
            <a:pPr marL="171425" indent="-171425">
              <a:buFont typeface="Arial" panose="020B0604020202020204" pitchFamily="34" charset="0"/>
              <a:buChar char="•"/>
            </a:pPr>
            <a:r>
              <a:rPr lang="en-US" b="0" baseline="0" dirty="0"/>
              <a:t>If a system or program has been operating with a traditional medical model orientation, it is extremely difficult to shift to a person/family-care orientation WITHOUT substantial inclusion of individuals with lived experience.</a:t>
            </a:r>
            <a:endParaRPr lang="en-US" b="1" baseline="0" dirty="0"/>
          </a:p>
          <a:p>
            <a:endParaRPr lang="en-US" b="1" baseline="0" dirty="0"/>
          </a:p>
          <a:p>
            <a:r>
              <a:rPr lang="en-US" b="1" baseline="0" dirty="0"/>
              <a:t>Players:  </a:t>
            </a:r>
            <a:r>
              <a:rPr lang="en-US" b="0" baseline="0" dirty="0"/>
              <a:t>The strongest crisis systems have a broad cross section of active players (rather than a broad audience that is watching and waiting for the traditional crisis players to get it all done)</a:t>
            </a:r>
          </a:p>
          <a:p>
            <a:pPr marL="171425" indent="-171425">
              <a:buFont typeface="Arial" panose="020B0604020202020204" pitchFamily="34" charset="0"/>
              <a:buChar char="•"/>
            </a:pPr>
            <a:r>
              <a:rPr lang="en-US" b="0" baseline="0" dirty="0"/>
              <a:t>Think well beyond traditional crisis players like police, hospital EDs and Mobile crisis teams to a much broader group of entities/individuals who can influence crisis events like schools, child protective services workers, pediatricians, probation officers, foster parents, group home staff, advocacy organizations, religious leaders.  </a:t>
            </a:r>
          </a:p>
          <a:p>
            <a:pPr marL="171425" indent="-171425">
              <a:buFont typeface="Arial" panose="020B0604020202020204" pitchFamily="34" charset="0"/>
              <a:buChar char="•"/>
            </a:pPr>
            <a:r>
              <a:rPr lang="en-US" b="0" baseline="0" dirty="0"/>
              <a:t>Helpful to think of behavioral health crises through a public health lens like disaster planning and response with FEMA, Red Cross, National Guard trained as leadership but with all entities prepared to prevent and mitigate the harms of a disaster.  USA has come a long way in this area since Hurricane Katrina—and in more recent events we see evidence of the benefit when local, state and federal agencies work together, and when individual businesses are able to activate their own well-thought crisis plans.</a:t>
            </a:r>
          </a:p>
          <a:p>
            <a:pPr marL="171425" indent="-171425">
              <a:buFont typeface="Arial" panose="020B0604020202020204" pitchFamily="34" charset="0"/>
              <a:buChar char="•"/>
            </a:pPr>
            <a:r>
              <a:rPr lang="en-US" b="0" baseline="0" dirty="0"/>
              <a:t>This room represents a group of crisis FIRST RESPONDERS and crisis treatment providers—it is why you were hired.  Many of the folks in other systems have their own areas of full-time focus, but can play a strong and essential role in crisis management.</a:t>
            </a:r>
          </a:p>
          <a:p>
            <a:pPr marL="171425" indent="-171425">
              <a:buFont typeface="Arial" panose="020B0604020202020204" pitchFamily="34" charset="0"/>
              <a:buChar char="•"/>
            </a:pPr>
            <a:endParaRPr lang="en-US" b="0" baseline="0" dirty="0"/>
          </a:p>
          <a:p>
            <a:r>
              <a:rPr lang="en-US" b="1" baseline="0" dirty="0"/>
              <a:t>Logistics:  </a:t>
            </a:r>
            <a:r>
              <a:rPr lang="en-US" b="0" baseline="0" dirty="0"/>
              <a:t>Again, throughout a crisis episode a child/family may come in contact with numerous entities/service providers and the child him/herself may need to move from one place to another.  </a:t>
            </a:r>
          </a:p>
          <a:p>
            <a:pPr marL="171425" indent="-171425">
              <a:buFont typeface="Arial" panose="020B0604020202020204" pitchFamily="34" charset="0"/>
              <a:buChar char="•"/>
            </a:pPr>
            <a:r>
              <a:rPr lang="en-US" b="0" baseline="0" dirty="0"/>
              <a:t>Strong logistics help with safe, rapid flow of data and people.  </a:t>
            </a:r>
          </a:p>
          <a:p>
            <a:pPr marL="171425" indent="-171425">
              <a:buFont typeface="Arial" panose="020B0604020202020204" pitchFamily="34" charset="0"/>
              <a:buChar char="•"/>
            </a:pPr>
            <a:r>
              <a:rPr lang="en-US" b="0" baseline="0" dirty="0"/>
              <a:t>This includes the logistics to support bringing a team to a child wherever he/she may be in crisis with the technology to work remotely.  </a:t>
            </a:r>
          </a:p>
          <a:p>
            <a:pPr marL="171425" indent="-171425">
              <a:buFont typeface="Arial" panose="020B0604020202020204" pitchFamily="34" charset="0"/>
              <a:buChar char="•"/>
            </a:pPr>
            <a:r>
              <a:rPr lang="en-US" b="0" baseline="0" dirty="0"/>
              <a:t>Transparent, real time, and forecasted data is incredibly valuable in operating a well-developed crisis system of care.  </a:t>
            </a:r>
          </a:p>
          <a:p>
            <a:pPr marL="171425" indent="-171425">
              <a:buFont typeface="Arial" panose="020B0604020202020204" pitchFamily="34" charset="0"/>
              <a:buChar char="•"/>
            </a:pPr>
            <a:r>
              <a:rPr lang="en-US" b="0" baseline="0" dirty="0"/>
              <a:t>Think of the value difference:</a:t>
            </a:r>
          </a:p>
          <a:p>
            <a:pPr marL="628558" lvl="1" indent="-171425">
              <a:buFont typeface="Arial" panose="020B0604020202020204" pitchFamily="34" charset="0"/>
              <a:buChar char="•"/>
            </a:pPr>
            <a:r>
              <a:rPr lang="en-US" b="0" baseline="0" dirty="0"/>
              <a:t>Last month there was a hurricane</a:t>
            </a:r>
          </a:p>
          <a:p>
            <a:pPr marL="628558" lvl="1" indent="-171425">
              <a:buFont typeface="Arial" panose="020B0604020202020204" pitchFamily="34" charset="0"/>
              <a:buChar char="•"/>
            </a:pPr>
            <a:r>
              <a:rPr lang="en-US" b="0" baseline="0" dirty="0"/>
              <a:t>A hurricane hit yesterday</a:t>
            </a:r>
          </a:p>
          <a:p>
            <a:pPr marL="628558" lvl="1" indent="-171425">
              <a:buFont typeface="Arial" panose="020B0604020202020204" pitchFamily="34" charset="0"/>
              <a:buChar char="•"/>
            </a:pPr>
            <a:r>
              <a:rPr lang="en-US" b="0" baseline="0" dirty="0"/>
              <a:t>A hurricane is hitting right now</a:t>
            </a:r>
          </a:p>
          <a:p>
            <a:pPr marL="628558" lvl="1" indent="-171425">
              <a:buFont typeface="Arial" panose="020B0604020202020204" pitchFamily="34" charset="0"/>
              <a:buChar char="•"/>
            </a:pPr>
            <a:r>
              <a:rPr lang="en-US" b="0" baseline="0" dirty="0"/>
              <a:t>A hurricane is coming </a:t>
            </a:r>
          </a:p>
          <a:p>
            <a:pPr marL="628558" lvl="1" indent="-171425">
              <a:buFont typeface="Arial" panose="020B0604020202020204" pitchFamily="34" charset="0"/>
              <a:buChar char="•"/>
            </a:pPr>
            <a:endParaRPr lang="en-US" b="0" baseline="0" dirty="0"/>
          </a:p>
          <a:p>
            <a:r>
              <a:rPr lang="en-US" b="1" baseline="0" dirty="0"/>
              <a:t>ASK:  WHAT KIND OF REAL TIME or FORECASTED DATA would be useful to you in your crisis work?  HOW WOULD DATA TRANSPARENCY HELP THE CRISIS SYSTEM FUNCTION?</a:t>
            </a:r>
          </a:p>
          <a:p>
            <a:pPr marL="628558" lvl="1" indent="-171425">
              <a:buFont typeface="Arial" panose="020B0604020202020204" pitchFamily="34" charset="0"/>
              <a:buChar char="•"/>
            </a:pPr>
            <a:endParaRPr lang="en-US" b="0" baseline="0" dirty="0"/>
          </a:p>
          <a:p>
            <a:r>
              <a:rPr lang="en-US" b="1" baseline="0" dirty="0"/>
              <a:t>Competencies:  </a:t>
            </a:r>
            <a:r>
              <a:rPr lang="en-US" b="0" baseline="0" dirty="0"/>
              <a:t>This includes crisis competencies for the core crisis providers, but also for other systems.  Examples—</a:t>
            </a:r>
          </a:p>
          <a:p>
            <a:pPr marL="171425" indent="-171425">
              <a:buFont typeface="Arial" panose="020B0604020202020204" pitchFamily="34" charset="0"/>
              <a:buChar char="•"/>
            </a:pPr>
            <a:r>
              <a:rPr lang="en-US" b="0" baseline="0" dirty="0"/>
              <a:t>Mental Health First Aid (for mental health laypersons.  There are now specialized curriculum for youth MHFA and law enforcement MHFA).  MHFA teaches basics about mental health conditions and strategies for supporting a person in crisis.</a:t>
            </a:r>
          </a:p>
          <a:p>
            <a:pPr marL="171425" indent="-171425">
              <a:buFont typeface="Arial" panose="020B0604020202020204" pitchFamily="34" charset="0"/>
              <a:buChar char="•"/>
            </a:pPr>
            <a:r>
              <a:rPr lang="en-US" b="0" baseline="0" dirty="0"/>
              <a:t>Crisis Intervention Team (CIT) for law enforcement:  40 </a:t>
            </a:r>
            <a:r>
              <a:rPr lang="en-US" b="0" baseline="0" dirty="0" err="1"/>
              <a:t>hr</a:t>
            </a:r>
            <a:r>
              <a:rPr lang="en-US" b="0" baseline="0" dirty="0"/>
              <a:t> intensive training, again with training on mental health conditions and also medication, ride-</a:t>
            </a:r>
            <a:r>
              <a:rPr lang="en-US" b="0" baseline="0" dirty="0" err="1"/>
              <a:t>alongs</a:t>
            </a:r>
            <a:r>
              <a:rPr lang="en-US" b="0" baseline="0" dirty="0"/>
              <a:t> with MH workers, hearing from individuals with lived experience,  de-escalation role plays.  Usual law enforcement approach of “Show of Force” can be non-productive/dangerous if a person is in crisis state, psychotic, manic, intoxicated.  </a:t>
            </a:r>
          </a:p>
          <a:p>
            <a:pPr marL="171425" indent="-171425">
              <a:buFont typeface="Arial" panose="020B0604020202020204" pitchFamily="34" charset="0"/>
              <a:buChar char="•"/>
            </a:pPr>
            <a:r>
              <a:rPr lang="en-US" b="0" baseline="0" dirty="0"/>
              <a:t>Trauma Informed Care—is being learned across a broad range of settings.  </a:t>
            </a:r>
          </a:p>
          <a:p>
            <a:pPr marL="171425" indent="-171425">
              <a:buFont typeface="Arial" panose="020B0604020202020204" pitchFamily="34" charset="0"/>
              <a:buChar char="•"/>
            </a:pPr>
            <a:r>
              <a:rPr lang="en-US" b="0" baseline="0" dirty="0"/>
              <a:t>Sanctuary Model in residential care settings—a trauma informed approach that improves the climate/safety of a congregate care setting for residents and for staff</a:t>
            </a:r>
            <a:endParaRPr lang="en-US" b="1" baseline="0" dirty="0"/>
          </a:p>
          <a:p>
            <a:endParaRPr lang="en-US" baseline="0" dirty="0"/>
          </a:p>
          <a:p>
            <a:r>
              <a:rPr lang="en-US" b="1" baseline="0" dirty="0"/>
              <a:t>CRISIS RESPONSE ADVANCED PRACTICE</a:t>
            </a:r>
          </a:p>
          <a:p>
            <a:pPr marL="171425" indent="-171425">
              <a:buFont typeface="Arial" panose="020B0604020202020204" pitchFamily="34" charset="0"/>
              <a:buChar char="•"/>
            </a:pPr>
            <a:r>
              <a:rPr lang="en-US" baseline="0" dirty="0"/>
              <a:t>Crisis comes in many forms and broad skills are essential in meeting the needs of individuals with MH, Substance-use related, Intellectual-disability-complicated crises.  </a:t>
            </a:r>
          </a:p>
          <a:p>
            <a:pPr marL="171425" indent="-171425">
              <a:buFont typeface="Arial" panose="020B0604020202020204" pitchFamily="34" charset="0"/>
              <a:buChar char="•"/>
            </a:pPr>
            <a:r>
              <a:rPr lang="en-US" baseline="0" dirty="0"/>
              <a:t>Crisis support for a person who has witnessed/experienced a traumatic event like a shooting/unexpected death/disaster/student suicide is a </a:t>
            </a:r>
            <a:r>
              <a:rPr lang="en-US" baseline="0" dirty="0" err="1"/>
              <a:t>wholy</a:t>
            </a:r>
            <a:r>
              <a:rPr lang="en-US" baseline="0" dirty="0"/>
              <a:t> different set of expertise and it is important to build this expertise</a:t>
            </a:r>
          </a:p>
          <a:p>
            <a:endParaRPr lang="en-US" baseline="0" dirty="0"/>
          </a:p>
          <a:p>
            <a:endParaRPr lang="en-US" baseline="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17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t>
            </a:r>
            <a:r>
              <a:rPr lang="en-US" baseline="0" dirty="0"/>
              <a:t>have been previous iterations of mobile crisis in Philadelphia, and there have been previous youth-specific crisis services.  There is an element of “what once was old is new again” and some people in the training group might remember those previous initiatives and program models</a:t>
            </a:r>
          </a:p>
          <a:p>
            <a:endParaRPr lang="en-US" baseline="0" dirty="0"/>
          </a:p>
          <a:p>
            <a:r>
              <a:rPr lang="en-US" baseline="0" dirty="0"/>
              <a:t>CBH and DBH are most appreciative of the hard work and dedication of all of these crisis providers and programs whose work precedes the redesign. </a:t>
            </a:r>
          </a:p>
          <a:p>
            <a:endParaRPr lang="en-US" dirty="0"/>
          </a:p>
          <a:p>
            <a:r>
              <a:rPr lang="en-US" dirty="0"/>
              <a:t>Like all of healthcare, behavioral</a:t>
            </a:r>
            <a:r>
              <a:rPr lang="en-US" baseline="0" dirty="0"/>
              <a:t> healthcare must continually self-evaluate, change, innovate, modernize.  Increasingly, there is national attention being paid to the development of effective models of community based crisis services and thinking about the broader, Crisis System of Care as a whole </a:t>
            </a:r>
          </a:p>
          <a:p>
            <a:endParaRPr lang="en-US" baseline="0" dirty="0"/>
          </a:p>
          <a:p>
            <a:r>
              <a:rPr lang="en-US" baseline="0" dirty="0"/>
              <a:t>It isn’t personal, but it can feel personal to bravely examine current practices and to consider how children and families are EXPERIENCING those services that we work very hard to provide.  It can feel dangerous to rely less on intensive and restrictive services and more on less restrictive and even informal strategies for supporting children and their families through a crisis.</a:t>
            </a:r>
          </a:p>
          <a:p>
            <a:endParaRPr lang="en-US" baseline="0" dirty="0"/>
          </a:p>
          <a:p>
            <a:r>
              <a:rPr lang="en-US" baseline="0" dirty="0"/>
              <a:t>While we want the change to occur as soon as possible, the transformation in practice should not be rash or rushed.  It is important to be deliberate, introspective, and to continuously seek feedback from families using the services, from others with lived experience and from our community partners.</a:t>
            </a:r>
          </a:p>
          <a:p>
            <a:endParaRPr lang="en-US" baseline="0" dirty="0"/>
          </a:p>
          <a:p>
            <a:r>
              <a:rPr lang="en-US" baseline="0" dirty="0"/>
              <a:t>This is complex change, not “this week we use the blue form and next week we are switching to the red form”. This will more likely be experienced as a developmental change process that occurs over a period of months and years.  </a:t>
            </a:r>
          </a:p>
          <a:p>
            <a:endParaRPr lang="en-US" baseline="0" dirty="0"/>
          </a:p>
          <a:p>
            <a:r>
              <a:rPr lang="en-US" baseline="0" dirty="0"/>
              <a:t>Each agency and individual provider must think through the elements of change, figure out the “business reason” for making the changes, and consider risk management, due diligence.  </a:t>
            </a:r>
          </a:p>
          <a:p>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408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Notes Placeholder 6">
            <a:extLst>
              <a:ext uri="{FF2B5EF4-FFF2-40B4-BE49-F238E27FC236}">
                <a16:creationId xmlns:a16="http://schemas.microsoft.com/office/drawing/2014/main" id="{58323907-7872-423F-AD0A-CFD1E4F5EDF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8503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16</a:t>
            </a:fld>
            <a:endParaRPr lang="en-US"/>
          </a:p>
        </p:txBody>
      </p:sp>
    </p:spTree>
    <p:extLst>
      <p:ext uri="{BB962C8B-B14F-4D97-AF65-F5344CB8AC3E}">
        <p14:creationId xmlns:p14="http://schemas.microsoft.com/office/powerpoint/2010/main" val="148367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17</a:t>
            </a:fld>
            <a:endParaRPr lang="en-US"/>
          </a:p>
        </p:txBody>
      </p:sp>
    </p:spTree>
    <p:extLst>
      <p:ext uri="{BB962C8B-B14F-4D97-AF65-F5344CB8AC3E}">
        <p14:creationId xmlns:p14="http://schemas.microsoft.com/office/powerpoint/2010/main" val="272587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804643" indent="-309477">
              <a:defRPr>
                <a:solidFill>
                  <a:schemeClr val="tx1"/>
                </a:solidFill>
                <a:latin typeface="Arial" charset="0"/>
              </a:defRPr>
            </a:lvl2pPr>
            <a:lvl3pPr marL="1237913" indent="-247582">
              <a:defRPr>
                <a:solidFill>
                  <a:schemeClr val="tx1"/>
                </a:solidFill>
                <a:latin typeface="Arial" charset="0"/>
              </a:defRPr>
            </a:lvl3pPr>
            <a:lvl4pPr marL="1733078" indent="-247582">
              <a:defRPr>
                <a:solidFill>
                  <a:schemeClr val="tx1"/>
                </a:solidFill>
                <a:latin typeface="Arial" charset="0"/>
              </a:defRPr>
            </a:lvl4pPr>
            <a:lvl5pPr marL="2228244" indent="-247582">
              <a:defRPr>
                <a:solidFill>
                  <a:schemeClr val="tx1"/>
                </a:solidFill>
                <a:latin typeface="Arial" charset="0"/>
              </a:defRPr>
            </a:lvl5pPr>
            <a:lvl6pPr marL="2723408" indent="-247582" eaLnBrk="0" fontAlgn="base" hangingPunct="0">
              <a:spcBef>
                <a:spcPct val="0"/>
              </a:spcBef>
              <a:spcAft>
                <a:spcPct val="0"/>
              </a:spcAft>
              <a:defRPr>
                <a:solidFill>
                  <a:schemeClr val="tx1"/>
                </a:solidFill>
                <a:latin typeface="Arial" charset="0"/>
              </a:defRPr>
            </a:lvl6pPr>
            <a:lvl7pPr marL="3218573" indent="-247582" eaLnBrk="0" fontAlgn="base" hangingPunct="0">
              <a:spcBef>
                <a:spcPct val="0"/>
              </a:spcBef>
              <a:spcAft>
                <a:spcPct val="0"/>
              </a:spcAft>
              <a:defRPr>
                <a:solidFill>
                  <a:schemeClr val="tx1"/>
                </a:solidFill>
                <a:latin typeface="Arial" charset="0"/>
              </a:defRPr>
            </a:lvl7pPr>
            <a:lvl8pPr marL="3713738" indent="-247582" eaLnBrk="0" fontAlgn="base" hangingPunct="0">
              <a:spcBef>
                <a:spcPct val="0"/>
              </a:spcBef>
              <a:spcAft>
                <a:spcPct val="0"/>
              </a:spcAft>
              <a:defRPr>
                <a:solidFill>
                  <a:schemeClr val="tx1"/>
                </a:solidFill>
                <a:latin typeface="Arial" charset="0"/>
              </a:defRPr>
            </a:lvl8pPr>
            <a:lvl9pPr marL="4208903" indent="-247582"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CFD802-15CC-4D1E-9D8E-8CD984C0E4F5}"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3" name="Notes Placeholder 2">
            <a:extLst>
              <a:ext uri="{FF2B5EF4-FFF2-40B4-BE49-F238E27FC236}">
                <a16:creationId xmlns:a16="http://schemas.microsoft.com/office/drawing/2014/main" id="{85DCB200-6B84-44FB-B7BF-24ACF5667B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4109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Notes Placeholder 6">
            <a:extLst>
              <a:ext uri="{FF2B5EF4-FFF2-40B4-BE49-F238E27FC236}">
                <a16:creationId xmlns:a16="http://schemas.microsoft.com/office/drawing/2014/main" id="{C54D08EA-24E5-4AF6-B12B-848E392983A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5928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2</a:t>
            </a:fld>
            <a:endParaRPr lang="en-US"/>
          </a:p>
        </p:txBody>
      </p:sp>
    </p:spTree>
    <p:extLst>
      <p:ext uri="{BB962C8B-B14F-4D97-AF65-F5344CB8AC3E}">
        <p14:creationId xmlns:p14="http://schemas.microsoft.com/office/powerpoint/2010/main" val="132905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20</a:t>
            </a:fld>
            <a:endParaRPr lang="en-US"/>
          </a:p>
        </p:txBody>
      </p:sp>
    </p:spTree>
    <p:extLst>
      <p:ext uri="{BB962C8B-B14F-4D97-AF65-F5344CB8AC3E}">
        <p14:creationId xmlns:p14="http://schemas.microsoft.com/office/powerpoint/2010/main" val="235853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063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37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1345" y="4560570"/>
            <a:ext cx="6592508" cy="432054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As human beings we tell stories—it is part of our nature.  In the grocery store, in restaurants, in our neighborhoods, while driving down the street; we tell stories based on limited information.  Our stories may be influenced by a person’s appearance, by stereotype, by personal projection, by habit.  </a:t>
            </a:r>
          </a:p>
          <a:p>
            <a:pPr marL="171450" indent="-171450">
              <a:buFont typeface="Arial" panose="020B0604020202020204" pitchFamily="34" charset="0"/>
              <a:buChar char="•"/>
            </a:pPr>
            <a:r>
              <a:rPr lang="en-US" dirty="0"/>
              <a:t>Sometimes the stories are flattering and sometimes they are anything BUT flattering to the person being discussed.  </a:t>
            </a:r>
          </a:p>
          <a:p>
            <a:endParaRPr lang="en-US" dirty="0"/>
          </a:p>
          <a:p>
            <a:r>
              <a:rPr lang="en-US" dirty="0"/>
              <a:t>In the mental health field, the professional’s view of parents whose children have mental health conditions becomes part of the story.  </a:t>
            </a:r>
          </a:p>
          <a:p>
            <a:pPr marL="171450" indent="-171450">
              <a:buFont typeface="Arial" panose="020B0604020202020204" pitchFamily="34" charset="0"/>
              <a:buChar char="•"/>
            </a:pPr>
            <a:r>
              <a:rPr lang="en-US" dirty="0"/>
              <a:t>Professionally, the stories are influenced by beliefs, experiences, formal training, informal on-the-job learning, workplace climate and culture and our own personal journey.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problem is not so much that we tell stories, but that </a:t>
            </a:r>
            <a:r>
              <a:rPr lang="en-US" i="1" dirty="0"/>
              <a:t>we believe the stories we tell are factual—or the only interpretation—and we start acting accordingly</a:t>
            </a:r>
            <a:r>
              <a:rPr lang="en-US" dirty="0"/>
              <a:t>.  And as described earlier in this training, the perceptions many mental health professionals have of parents whose children have mental health conditions are not positive:</a:t>
            </a:r>
          </a:p>
          <a:p>
            <a:pPr marL="171450" lvl="0" indent="-171450">
              <a:buFont typeface="Arial" panose="020B0604020202020204" pitchFamily="34" charset="0"/>
              <a:buChar char="•"/>
            </a:pPr>
            <a:r>
              <a:rPr lang="en-US" dirty="0"/>
              <a:t>Parent as the cause of their child’s condition</a:t>
            </a:r>
          </a:p>
          <a:p>
            <a:pPr marL="171450" lvl="0" indent="-171450">
              <a:buFont typeface="Arial" panose="020B0604020202020204" pitchFamily="34" charset="0"/>
              <a:buChar char="•"/>
            </a:pPr>
            <a:r>
              <a:rPr lang="en-US" dirty="0"/>
              <a:t>Parent as lacking in education</a:t>
            </a:r>
          </a:p>
          <a:p>
            <a:pPr marL="171450" lvl="0" indent="-171450">
              <a:buFont typeface="Arial" panose="020B0604020202020204" pitchFamily="34" charset="0"/>
              <a:buChar char="•"/>
            </a:pPr>
            <a:r>
              <a:rPr lang="en-US" dirty="0"/>
              <a:t>Parent as client in need of own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These perceptions lead to stories (i.e. </a:t>
            </a:r>
            <a:r>
              <a:rPr lang="en-US" i="1" dirty="0"/>
              <a:t>The apple doesn’t fall far from the tree, We have the wrong identified client, This kid doesn’t stand a chance, The parent is looking for a place to dump the kid</a:t>
            </a:r>
            <a:r>
              <a:rPr lang="en-US" dirty="0"/>
              <a:t>, </a:t>
            </a:r>
            <a:r>
              <a:rPr lang="en-US" dirty="0" err="1"/>
              <a:t>etc</a:t>
            </a:r>
            <a:r>
              <a:rPr lang="en-US" dirty="0"/>
              <a: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three “deficit” perceptions are seemingly reinforced every time the treatment team meets a new family and assesses the family and the situation that led to treatment so it is very easy to fall into the trap of identifying and focusing on the perceived deficit. The deficit approach will quickly lead a team off-course as demonstrated in the following example.</a:t>
            </a:r>
          </a:p>
          <a:p>
            <a:endParaRPr lang="en-US" i="1" dirty="0"/>
          </a:p>
          <a:p>
            <a:endParaRPr lang="en-US" i="1" dirty="0"/>
          </a:p>
        </p:txBody>
      </p:sp>
      <p:sp>
        <p:nvSpPr>
          <p:cNvPr id="4" name="Footer Placeholder 3"/>
          <p:cNvSpPr>
            <a:spLocks noGrp="1"/>
          </p:cNvSpPr>
          <p:nvPr>
            <p:ph type="ftr" sz="quarter" idx="10"/>
          </p:nvPr>
        </p:nvSpPr>
        <p:spPr/>
        <p:txBody>
          <a:bodyPr/>
          <a:lstStyle/>
          <a:p>
            <a:r>
              <a:rPr lang="en-US"/>
              <a:t>Madenwald Consulting, LLC 2017</a:t>
            </a:r>
          </a:p>
        </p:txBody>
      </p:sp>
      <p:sp>
        <p:nvSpPr>
          <p:cNvPr id="5" name="Slide Number Placeholder 4"/>
          <p:cNvSpPr>
            <a:spLocks noGrp="1"/>
          </p:cNvSpPr>
          <p:nvPr>
            <p:ph type="sldNum" sz="quarter" idx="11"/>
          </p:nvPr>
        </p:nvSpPr>
        <p:spPr/>
        <p:txBody>
          <a:bodyPr/>
          <a:lstStyle/>
          <a:p>
            <a:fld id="{98E23AF6-C97E-4CC4-9649-95C5FB3E9DEE}" type="slidenum">
              <a:rPr lang="en-US" smtClean="0"/>
              <a:t>23</a:t>
            </a:fld>
            <a:endParaRPr lang="en-US"/>
          </a:p>
        </p:txBody>
      </p:sp>
    </p:spTree>
    <p:extLst>
      <p:ext uri="{BB962C8B-B14F-4D97-AF65-F5344CB8AC3E}">
        <p14:creationId xmlns:p14="http://schemas.microsoft.com/office/powerpoint/2010/main" val="225092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5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a:t>We are in a field that has told the parent BARRIER story for decades</a:t>
            </a:r>
          </a:p>
          <a:p>
            <a:endParaRPr lang="en-US" dirty="0"/>
          </a:p>
          <a:p>
            <a:pPr marL="171425" indent="-171425">
              <a:buFont typeface="Arial" panose="020B0604020202020204" pitchFamily="34" charset="0"/>
              <a:buChar char="•"/>
            </a:pPr>
            <a:r>
              <a:rPr lang="en-US" dirty="0"/>
              <a:t>Most </a:t>
            </a:r>
            <a:r>
              <a:rPr lang="en-US" dirty="0" err="1"/>
              <a:t>childrens</a:t>
            </a:r>
            <a:r>
              <a:rPr lang="en-US" dirty="0"/>
              <a:t> behavioral health programs invest in training</a:t>
            </a:r>
            <a:r>
              <a:rPr lang="en-US" baseline="0" dirty="0"/>
              <a:t> around treatment of children, but very few invest in training around engaging parents as parents and as collaborative partners in the treatment of their children.</a:t>
            </a:r>
          </a:p>
          <a:p>
            <a:endParaRPr lang="en-US" baseline="0" dirty="0"/>
          </a:p>
          <a:p>
            <a:pPr marL="628558" lvl="1" indent="-171425">
              <a:buFont typeface="Arial" panose="020B0604020202020204" pitchFamily="34" charset="0"/>
              <a:buChar char="•"/>
            </a:pPr>
            <a:r>
              <a:rPr lang="en-US" baseline="0" dirty="0"/>
              <a:t>Providers aren’t often trained in collaborative approaches</a:t>
            </a:r>
          </a:p>
          <a:p>
            <a:pPr marL="628558" lvl="1" indent="-171425">
              <a:buFont typeface="Arial" panose="020B0604020202020204" pitchFamily="34" charset="0"/>
              <a:buChar char="•"/>
            </a:pPr>
            <a:r>
              <a:rPr lang="en-US" baseline="0" dirty="0"/>
              <a:t>Families are not experienced participants in collaborative approaches</a:t>
            </a:r>
          </a:p>
          <a:p>
            <a:pPr marL="628558" lvl="1" indent="-171425">
              <a:buFont typeface="Arial" panose="020B0604020202020204" pitchFamily="34" charset="0"/>
              <a:buChar char="•"/>
            </a:pPr>
            <a:r>
              <a:rPr lang="en-US" baseline="0" dirty="0"/>
              <a:t>Some parents have been burned when they have tried to collaborate (FIND SOME EXAMPLES OF THIS FROM YOUR NETWORK OF PARENTS)</a:t>
            </a:r>
          </a:p>
          <a:p>
            <a:endParaRPr lang="en-US" baseline="0" dirty="0"/>
          </a:p>
          <a:p>
            <a:pPr marL="171425" indent="-171425">
              <a:buFont typeface="Arial" panose="020B0604020202020204" pitchFamily="34" charset="0"/>
              <a:buChar char="•"/>
            </a:pPr>
            <a:r>
              <a:rPr lang="en-US" baseline="0" dirty="0"/>
              <a:t>This is a largely untapped opportunity </a:t>
            </a:r>
          </a:p>
          <a:p>
            <a:pPr marL="171425" indent="-171425">
              <a:buFont typeface="Arial" panose="020B0604020202020204" pitchFamily="34" charset="0"/>
              <a:buChar char="•"/>
            </a:pPr>
            <a:r>
              <a:rPr lang="en-US" baseline="0" dirty="0"/>
              <a:t>Mastering the art of engaging parents as parents and as collaborators will greatly improve your efficacy and will change the crisis experience for kids and families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1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26</a:t>
            </a:fld>
            <a:endParaRPr lang="en-US"/>
          </a:p>
        </p:txBody>
      </p:sp>
    </p:spTree>
    <p:extLst>
      <p:ext uri="{BB962C8B-B14F-4D97-AF65-F5344CB8AC3E}">
        <p14:creationId xmlns:p14="http://schemas.microsoft.com/office/powerpoint/2010/main" val="670570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750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Notes Placeholder 6">
            <a:extLst>
              <a:ext uri="{FF2B5EF4-FFF2-40B4-BE49-F238E27FC236}">
                <a16:creationId xmlns:a16="http://schemas.microsoft.com/office/drawing/2014/main" id="{530F123F-8496-4B74-9729-D3CF2D08638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0187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FOR THE GROUP:  </a:t>
            </a:r>
            <a:r>
              <a:rPr lang="en-US" dirty="0"/>
              <a:t>Are you aware</a:t>
            </a:r>
            <a:r>
              <a:rPr lang="en-US" baseline="0" dirty="0"/>
              <a:t> of the research on the efficacy of inpatient psychiatric treatment?</a:t>
            </a:r>
          </a:p>
          <a:p>
            <a:endParaRPr lang="en-US" baseline="0" dirty="0"/>
          </a:p>
          <a:p>
            <a:r>
              <a:rPr lang="en-US" b="1" baseline="0" dirty="0"/>
              <a:t>LET THEM OFF OF THE HOOK QUICKLY:  </a:t>
            </a:r>
            <a:r>
              <a:rPr lang="en-US" baseline="0" dirty="0"/>
              <a:t>There really ISN’T any research on it.  Of course much of it depends on the expertise of a particular program since inpatient hospitalization in and of itself is a LEVEL OF CARE and not a description of the actual treatment to be delivered.</a:t>
            </a:r>
          </a:p>
          <a:p>
            <a:endParaRPr lang="en-US" baseline="0" dirty="0"/>
          </a:p>
          <a:p>
            <a:r>
              <a:rPr lang="en-US" baseline="0" dirty="0"/>
              <a:t>In the absence of good data, lets gather some practice-based evidence…</a:t>
            </a:r>
          </a:p>
          <a:p>
            <a:endParaRPr lang="en-US" baseline="0" dirty="0"/>
          </a:p>
          <a:p>
            <a:r>
              <a:rPr lang="en-US" b="1" baseline="0" dirty="0"/>
              <a:t>QUESTION TO GROUP:  </a:t>
            </a:r>
            <a:r>
              <a:rPr lang="en-US" baseline="0" dirty="0"/>
              <a:t>Based on your experience with inpatient psychiatric treatment, and the outcomes you have see for children and adolescents that have been hospitalized, from 0% to 100%, how would you rate the overall efficacy of inpatient psychiatric hospitalization.  (go around the room as people shout out their numbers—there will often be a considerable range.  People can pass if they want to pass)</a:t>
            </a:r>
          </a:p>
          <a:p>
            <a:endParaRPr lang="en-US" baseline="0" dirty="0"/>
          </a:p>
          <a:p>
            <a:endParaRPr lang="en-US" i="1" baseline="0" dirty="0"/>
          </a:p>
          <a:p>
            <a:r>
              <a:rPr lang="en-US" i="1" baseline="0" dirty="0">
                <a:solidFill>
                  <a:srgbClr val="C00000"/>
                </a:solidFill>
              </a:rPr>
              <a:t>NOTE TO TRAINER:  HERE ARE SOME COMMON STICKING POINTS FOR AUDIENCE MEMBERS</a:t>
            </a:r>
          </a:p>
          <a:p>
            <a:endParaRPr lang="en-US" i="1" baseline="0" dirty="0">
              <a:solidFill>
                <a:srgbClr val="C00000"/>
              </a:solidFill>
            </a:endParaRPr>
          </a:p>
          <a:p>
            <a:r>
              <a:rPr lang="en-US" i="1" baseline="0" dirty="0">
                <a:solidFill>
                  <a:srgbClr val="C00000"/>
                </a:solidFill>
              </a:rPr>
              <a:t>	</a:t>
            </a:r>
            <a:r>
              <a:rPr lang="en-US" b="1" i="0" baseline="0" dirty="0">
                <a:solidFill>
                  <a:srgbClr val="C00000"/>
                </a:solidFill>
              </a:rPr>
              <a:t>Question: </a:t>
            </a:r>
            <a:r>
              <a:rPr lang="en-US" b="0" i="1" baseline="0" dirty="0">
                <a:solidFill>
                  <a:srgbClr val="C00000"/>
                </a:solidFill>
              </a:rPr>
              <a:t> Wh</a:t>
            </a:r>
            <a:r>
              <a:rPr lang="en-US" i="1" baseline="0" dirty="0">
                <a:solidFill>
                  <a:srgbClr val="C00000"/>
                </a:solidFill>
              </a:rPr>
              <a:t>at do you mean by effective treatment?” (</a:t>
            </a:r>
            <a:r>
              <a:rPr lang="en-US" b="1" i="0" baseline="0" dirty="0">
                <a:solidFill>
                  <a:srgbClr val="C00000"/>
                </a:solidFill>
              </a:rPr>
              <a:t>Answer:</a:t>
            </a:r>
            <a:r>
              <a:rPr lang="en-US" i="0" baseline="0" dirty="0">
                <a:solidFill>
                  <a:srgbClr val="C00000"/>
                </a:solidFill>
              </a:rPr>
              <a:t> </a:t>
            </a:r>
            <a:r>
              <a:rPr lang="en-US" i="1" baseline="0" dirty="0">
                <a:solidFill>
                  <a:srgbClr val="C00000"/>
                </a:solidFill>
              </a:rPr>
              <a:t>if you were the child or the parent of the child you would be satisfied with the effectiveness of the 	care OR if you paid the $30,000 for the treatment you would feel you got your money’s worth, OR that harms were actually lower when the child returned home and 	symptoms were decreased and health improved)</a:t>
            </a:r>
          </a:p>
          <a:p>
            <a:endParaRPr lang="en-US" i="1" baseline="0" dirty="0">
              <a:solidFill>
                <a:srgbClr val="C00000"/>
              </a:solidFill>
            </a:endParaRPr>
          </a:p>
          <a:p>
            <a:r>
              <a:rPr lang="en-US" i="1" baseline="0" dirty="0">
                <a:solidFill>
                  <a:srgbClr val="C00000"/>
                </a:solidFill>
              </a:rPr>
              <a:t>	</a:t>
            </a:r>
            <a:r>
              <a:rPr lang="en-US" b="1" i="0" baseline="0" dirty="0">
                <a:solidFill>
                  <a:srgbClr val="C00000"/>
                </a:solidFill>
              </a:rPr>
              <a:t>Comment: </a:t>
            </a:r>
            <a:r>
              <a:rPr lang="en-US" b="0" i="1" baseline="0" dirty="0">
                <a:solidFill>
                  <a:srgbClr val="C00000"/>
                </a:solidFill>
              </a:rPr>
              <a:t>W</a:t>
            </a:r>
            <a:r>
              <a:rPr lang="en-US" i="1" baseline="0" dirty="0">
                <a:solidFill>
                  <a:srgbClr val="C00000"/>
                </a:solidFill>
              </a:rPr>
              <a:t>ell, if it keeps the kid alive I guess it is effective”  </a:t>
            </a:r>
            <a:r>
              <a:rPr lang="en-US" b="1" i="0" baseline="0" dirty="0">
                <a:solidFill>
                  <a:srgbClr val="C00000"/>
                </a:solidFill>
              </a:rPr>
              <a:t>Response: </a:t>
            </a:r>
            <a:r>
              <a:rPr lang="en-US" i="1" baseline="0" dirty="0">
                <a:solidFill>
                  <a:srgbClr val="C00000"/>
                </a:solidFill>
              </a:rPr>
              <a:t>Do kids always stay alive if hospitalized?  What are we hearing about suicide rates POST 	hospitalization?)</a:t>
            </a:r>
          </a:p>
          <a:p>
            <a:endParaRPr lang="en-US" i="1" baseline="0" dirty="0">
              <a:solidFill>
                <a:srgbClr val="C00000"/>
              </a:solidFill>
            </a:endParaRPr>
          </a:p>
          <a:p>
            <a:r>
              <a:rPr lang="en-US" i="1" baseline="0" dirty="0">
                <a:solidFill>
                  <a:srgbClr val="C00000"/>
                </a:solidFill>
              </a:rPr>
              <a:t>	</a:t>
            </a:r>
            <a:r>
              <a:rPr lang="en-US" b="1" i="0" baseline="0" dirty="0">
                <a:solidFill>
                  <a:srgbClr val="C00000"/>
                </a:solidFill>
              </a:rPr>
              <a:t>Personalize it:  </a:t>
            </a:r>
            <a:r>
              <a:rPr lang="en-US" i="1" baseline="0" dirty="0">
                <a:solidFill>
                  <a:srgbClr val="C00000"/>
                </a:solidFill>
              </a:rPr>
              <a:t>if it were your child—stand in those shoes for a minute…how would you characterize effectiveness?</a:t>
            </a:r>
          </a:p>
          <a:p>
            <a:endParaRPr lang="en-US" baseline="0" dirty="0"/>
          </a:p>
          <a:p>
            <a:r>
              <a:rPr lang="en-US" dirty="0"/>
              <a:t>HAVING FINISHED GATHERING THE %’s from participants roughly estimate the average.  That it is not precise is not a big concern.  Some groups land on the low end with a 15-20% average efficacy, some get higher in the 50-60% range.  Where it lands doesn’t matter as long as there is some consensus that hospitalization is NOT 100% effective (I talk out loud about this).  It isn’t 100% good and effective but we have longstanding practices that promote hospitalization and even compel it through 302 processes.</a:t>
            </a:r>
          </a:p>
          <a:p>
            <a:endParaRPr lang="en-US" dirty="0"/>
          </a:p>
          <a:p>
            <a:r>
              <a:rPr lang="en-US" dirty="0"/>
              <a:t>IMPORTANT TO NOTE:  Hospitalization is a critical component of a comprehensive crisis system of care—this is not an attempt at hospital-bashing.  Want to get clear however on the limits of its effectiveness and better at considering ahead of time, the potential benefit and risk for each specific child.  OPEN HEART SURGERY is also a critical component in the cardiology field.  Doesn’t mean it is best for my heart condition or that I will tolerate the procedure</a:t>
            </a:r>
          </a:p>
          <a:p>
            <a:endParaRPr lang="en-US" dirty="0"/>
          </a:p>
          <a:p>
            <a:r>
              <a:rPr lang="en-US" b="1" dirty="0"/>
              <a:t>ADDITIONAL INFORMATION</a:t>
            </a:r>
            <a:r>
              <a:rPr lang="en-US" b="1" baseline="0" dirty="0"/>
              <a:t> FOR TRAINER:</a:t>
            </a:r>
          </a:p>
          <a:p>
            <a:endParaRPr lang="en-US" baseline="0" dirty="0"/>
          </a:p>
          <a:p>
            <a:r>
              <a:rPr lang="en-US" u="sng" dirty="0">
                <a:hlinkClick r:id="rId3" tooltip="JAMA psychiatry."/>
              </a:rPr>
              <a:t>JAMA Psychiatry.</a:t>
            </a:r>
            <a:r>
              <a:rPr lang="en-US" dirty="0"/>
              <a:t> 2017 Jul 1;74(7):694-702. </a:t>
            </a:r>
            <a:r>
              <a:rPr lang="en-US" dirty="0" err="1"/>
              <a:t>doi</a:t>
            </a:r>
            <a:r>
              <a:rPr lang="en-US" dirty="0"/>
              <a:t>: 10.1001/jamapsychiatry.2017.1044.</a:t>
            </a:r>
          </a:p>
          <a:p>
            <a:r>
              <a:rPr lang="en-US" b="1" dirty="0"/>
              <a:t>Suicide Rates After Discharge From Psychiatric Facilities: A Systematic Review and </a:t>
            </a:r>
            <a:r>
              <a:rPr lang="en-US" b="1" u="sng" dirty="0"/>
              <a:t>Meta-analysis</a:t>
            </a:r>
          </a:p>
          <a:p>
            <a:r>
              <a:rPr lang="en-US" u="sng" dirty="0">
                <a:hlinkClick r:id="rId4"/>
              </a:rPr>
              <a:t>Chung DT</a:t>
            </a:r>
            <a:r>
              <a:rPr lang="en-US" baseline="30000" dirty="0"/>
              <a:t>1</a:t>
            </a:r>
            <a:r>
              <a:rPr lang="en-US" dirty="0"/>
              <a:t>, </a:t>
            </a:r>
            <a:r>
              <a:rPr lang="en-US" u="sng" dirty="0">
                <a:hlinkClick r:id="rId5"/>
              </a:rPr>
              <a:t>Ryan CJ</a:t>
            </a:r>
            <a:r>
              <a:rPr lang="en-US" baseline="30000" dirty="0"/>
              <a:t>2</a:t>
            </a:r>
            <a:r>
              <a:rPr lang="en-US" dirty="0"/>
              <a:t>, </a:t>
            </a:r>
            <a:r>
              <a:rPr lang="en-US" u="sng" dirty="0" err="1">
                <a:hlinkClick r:id="rId6"/>
              </a:rPr>
              <a:t>Hadzi-Pavlovic</a:t>
            </a:r>
            <a:r>
              <a:rPr lang="en-US" u="sng" dirty="0">
                <a:hlinkClick r:id="rId6"/>
              </a:rPr>
              <a:t> D</a:t>
            </a:r>
            <a:r>
              <a:rPr lang="en-US" baseline="30000" dirty="0"/>
              <a:t>3</a:t>
            </a:r>
            <a:r>
              <a:rPr lang="en-US" dirty="0"/>
              <a:t>, </a:t>
            </a:r>
            <a:r>
              <a:rPr lang="en-US" u="sng" dirty="0">
                <a:hlinkClick r:id="rId7"/>
              </a:rPr>
              <a:t>Singh SP</a:t>
            </a:r>
            <a:r>
              <a:rPr lang="en-US" baseline="30000" dirty="0"/>
              <a:t>4</a:t>
            </a:r>
            <a:r>
              <a:rPr lang="en-US" dirty="0"/>
              <a:t>, </a:t>
            </a:r>
            <a:r>
              <a:rPr lang="en-US" u="sng" dirty="0">
                <a:hlinkClick r:id="rId8"/>
              </a:rPr>
              <a:t>Stanton C</a:t>
            </a:r>
            <a:r>
              <a:rPr lang="en-US" baseline="30000" dirty="0"/>
              <a:t>5</a:t>
            </a:r>
            <a:r>
              <a:rPr lang="en-US" dirty="0"/>
              <a:t>, </a:t>
            </a:r>
            <a:r>
              <a:rPr lang="en-US" u="sng" dirty="0">
                <a:hlinkClick r:id="rId9"/>
              </a:rPr>
              <a:t>Large MM</a:t>
            </a:r>
            <a:r>
              <a:rPr lang="en-US" baseline="30000" dirty="0"/>
              <a:t>6</a:t>
            </a:r>
            <a:endParaRPr lang="en-US" b="1" dirty="0"/>
          </a:p>
          <a:p>
            <a:endParaRPr lang="en-US" dirty="0"/>
          </a:p>
          <a:p>
            <a:r>
              <a:rPr lang="en-US" b="1" cap="all" dirty="0"/>
              <a:t>IMPORTANCE:</a:t>
            </a:r>
          </a:p>
          <a:p>
            <a:r>
              <a:rPr lang="en-US" dirty="0"/>
              <a:t>High rates of suicide after psychiatric hospitalization are reported in many studies, yet the magnitude of the increases and the factors underlying them remain unclear.</a:t>
            </a:r>
          </a:p>
          <a:p>
            <a:r>
              <a:rPr lang="en-US" dirty="0"/>
              <a:t>The suicide rate was highest within 3 months after discharge (1132; 95% CI, 874-1467) and among patients admitted with suicidal ideas or behaviors (2078; 95% CI, 1512-2856). </a:t>
            </a:r>
          </a:p>
          <a:p>
            <a:r>
              <a:rPr lang="en-US" b="1" cap="all" dirty="0"/>
              <a:t>CONCLUSIONS AND RELEVANCE:</a:t>
            </a:r>
          </a:p>
          <a:p>
            <a:r>
              <a:rPr lang="en-US" dirty="0"/>
              <a:t>The immediate </a:t>
            </a:r>
            <a:r>
              <a:rPr lang="en-US" dirty="0" err="1"/>
              <a:t>postdischarge</a:t>
            </a:r>
            <a:r>
              <a:rPr lang="en-US" dirty="0"/>
              <a:t> period is a time of marked risk, but rates of suicide remain high for many years after discharge. Patients admitted because of suicidal ideas or behaviors and those in the first months after discharge should be a particular focus of concern.</a:t>
            </a:r>
          </a:p>
          <a:p>
            <a:endParaRPr lang="en-US" b="1" dirty="0"/>
          </a:p>
          <a:p>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79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3</a:t>
            </a:fld>
            <a:endParaRPr lang="en-US"/>
          </a:p>
        </p:txBody>
      </p:sp>
    </p:spTree>
    <p:extLst>
      <p:ext uri="{BB962C8B-B14F-4D97-AF65-F5344CB8AC3E}">
        <p14:creationId xmlns:p14="http://schemas.microsoft.com/office/powerpoint/2010/main" val="1316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30</a:t>
            </a:fld>
            <a:endParaRPr lang="en-US"/>
          </a:p>
        </p:txBody>
      </p:sp>
    </p:spTree>
    <p:extLst>
      <p:ext uri="{BB962C8B-B14F-4D97-AF65-F5344CB8AC3E}">
        <p14:creationId xmlns:p14="http://schemas.microsoft.com/office/powerpoint/2010/main" val="891985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quadrant model which offers a chance look at the interplay of 2 critical factors when considering psychiatric hospitalization.  </a:t>
            </a:r>
          </a:p>
          <a:p>
            <a:endParaRPr lang="en-US" baseline="0" dirty="0"/>
          </a:p>
          <a:p>
            <a:r>
              <a:rPr lang="en-US" baseline="0" dirty="0"/>
              <a:t>First, the vertical side is about expected health benefit.  Overall this group said that X% of the time there is a good health benefit from hospitalization.  That means that X% of the time there was NOT a good health benefit (corresponding to the low end of that arrow set).  </a:t>
            </a:r>
          </a:p>
          <a:p>
            <a:endParaRPr lang="en-US" baseline="0" dirty="0"/>
          </a:p>
          <a:p>
            <a:r>
              <a:rPr lang="en-US" b="1" baseline="0" dirty="0"/>
              <a:t>QUESTION FOR GROUP:  </a:t>
            </a:r>
            <a:r>
              <a:rPr lang="en-US" baseline="0" dirty="0"/>
              <a:t>On a KID-SPECIFIC level, are there times that you are MORE optimistic about the benefit of hospitalization and times that you are LESS optimistic?  Think of the last few times you have been involved in a hospitalization?  What has made you more or less optimistic?</a:t>
            </a:r>
          </a:p>
          <a:p>
            <a:r>
              <a:rPr lang="en-US" baseline="0" dirty="0"/>
              <a:t>Prompters, as needed:</a:t>
            </a:r>
          </a:p>
          <a:p>
            <a:pPr marL="171425" indent="-171425">
              <a:buFont typeface="Arial" panose="020B0604020202020204" pitchFamily="34" charset="0"/>
              <a:buChar char="•"/>
            </a:pPr>
            <a:r>
              <a:rPr lang="en-US" baseline="0" dirty="0"/>
              <a:t>In what circumstances?</a:t>
            </a:r>
          </a:p>
          <a:p>
            <a:pPr marL="171425" indent="-171425">
              <a:buFont typeface="Arial" panose="020B0604020202020204" pitchFamily="34" charset="0"/>
              <a:buChar char="•"/>
            </a:pPr>
            <a:r>
              <a:rPr lang="en-US" baseline="0" dirty="0"/>
              <a:t>What crisis conditions/diagnostic conditions?</a:t>
            </a:r>
          </a:p>
          <a:p>
            <a:pPr marL="171425" indent="-171425">
              <a:buFont typeface="Arial" panose="020B0604020202020204" pitchFamily="34" charset="0"/>
              <a:buChar char="•"/>
            </a:pPr>
            <a:r>
              <a:rPr lang="en-US" baseline="0" dirty="0"/>
              <a:t>What social factors?</a:t>
            </a:r>
          </a:p>
          <a:p>
            <a:pPr marL="171425" indent="-171425">
              <a:buFont typeface="Arial" panose="020B0604020202020204" pitchFamily="34" charset="0"/>
              <a:buChar char="•"/>
            </a:pPr>
            <a:r>
              <a:rPr lang="en-US" baseline="0" dirty="0"/>
              <a:t>What cultural factors?</a:t>
            </a:r>
          </a:p>
          <a:p>
            <a:pPr marL="171425" indent="-171425">
              <a:buFont typeface="Arial" panose="020B0604020202020204" pitchFamily="34" charset="0"/>
              <a:buChar char="•"/>
            </a:pPr>
            <a:r>
              <a:rPr lang="en-US" baseline="0" dirty="0"/>
              <a:t>How does consent/vs non-consent (302) influence efficacy?</a:t>
            </a:r>
          </a:p>
          <a:p>
            <a:pPr marL="171425" indent="-171425">
              <a:buFont typeface="Arial" panose="020B0604020202020204" pitchFamily="34" charset="0"/>
              <a:buChar char="•"/>
            </a:pPr>
            <a:r>
              <a:rPr lang="en-US" baseline="0" dirty="0"/>
              <a:t>Location of facility?</a:t>
            </a:r>
          </a:p>
          <a:p>
            <a:pPr marL="171425" indent="-171425">
              <a:buFont typeface="Arial" panose="020B0604020202020204" pitchFamily="34" charset="0"/>
              <a:buChar char="•"/>
            </a:pPr>
            <a:r>
              <a:rPr lang="en-US" baseline="0" dirty="0"/>
              <a:t>Skills of program staff?</a:t>
            </a:r>
          </a:p>
          <a:p>
            <a:pPr marL="171425" indent="-171425">
              <a:buFont typeface="Arial" panose="020B0604020202020204" pitchFamily="34" charset="0"/>
              <a:buChar char="•"/>
            </a:pPr>
            <a:endParaRPr lang="en-US" baseline="0" dirty="0"/>
          </a:p>
          <a:p>
            <a:r>
              <a:rPr lang="en-US" baseline="0" dirty="0"/>
              <a:t>Now consider the horizontal part of the quadrant model.  This is about the risk that the hospitalization will result in </a:t>
            </a:r>
            <a:r>
              <a:rPr lang="en-US" b="1" baseline="0" dirty="0"/>
              <a:t>iatrogenic harm</a:t>
            </a:r>
            <a:r>
              <a:rPr lang="en-US" baseline="0" dirty="0"/>
              <a:t>.</a:t>
            </a:r>
          </a:p>
          <a:p>
            <a:endParaRPr lang="en-US" baseline="0" dirty="0"/>
          </a:p>
          <a:p>
            <a:r>
              <a:rPr lang="en-US" b="1" baseline="0" dirty="0"/>
              <a:t>QUESTION:  </a:t>
            </a:r>
            <a:r>
              <a:rPr lang="en-US" baseline="0" dirty="0"/>
              <a:t>Are you familiar with the term?  </a:t>
            </a:r>
          </a:p>
          <a:p>
            <a:r>
              <a:rPr lang="en-US" baseline="0" dirty="0"/>
              <a:t>It is talked about quite often in general medicine but not so much in the behavioral health field.  It is roughly defined as </a:t>
            </a:r>
            <a:r>
              <a:rPr lang="en-US" i="1" baseline="0" dirty="0"/>
              <a:t>Harm that is caused by the treatment.  If not for the treatment, the harm would not have occurred.</a:t>
            </a:r>
          </a:p>
          <a:p>
            <a:endParaRPr lang="en-US" baseline="0" dirty="0"/>
          </a:p>
          <a:p>
            <a:r>
              <a:rPr lang="en-US" baseline="0" dirty="0"/>
              <a:t>Classic medical examples of iatrogenic harm:</a:t>
            </a:r>
          </a:p>
          <a:p>
            <a:pPr marL="171425" indent="-171425">
              <a:buFont typeface="Arial" panose="020B0604020202020204" pitchFamily="34" charset="0"/>
              <a:buChar char="•"/>
            </a:pPr>
            <a:r>
              <a:rPr lang="en-US" baseline="0" dirty="0"/>
              <a:t>Admitted to get tonsils removed and while I am there I acquire MRSA or some other hospital-borne pathogen</a:t>
            </a:r>
          </a:p>
          <a:p>
            <a:pPr marL="171425" indent="-171425">
              <a:buFont typeface="Arial" panose="020B0604020202020204" pitchFamily="34" charset="0"/>
              <a:buChar char="•"/>
            </a:pPr>
            <a:r>
              <a:rPr lang="en-US" baseline="0" dirty="0"/>
              <a:t>Go into surgery to get one knee operated on and they accidentally operate on the other</a:t>
            </a:r>
          </a:p>
          <a:p>
            <a:pPr marL="171425" indent="-171425">
              <a:buFont typeface="Arial" panose="020B0604020202020204" pitchFamily="34" charset="0"/>
              <a:buChar char="•"/>
            </a:pPr>
            <a:r>
              <a:rPr lang="en-US" baseline="0" dirty="0"/>
              <a:t>Acquiring bed sores, or feeding tube infections, …</a:t>
            </a:r>
          </a:p>
          <a:p>
            <a:endParaRPr lang="en-US" baseline="0" dirty="0"/>
          </a:p>
          <a:p>
            <a:r>
              <a:rPr lang="en-US" baseline="0" dirty="0"/>
              <a:t>Iatrogenic harm is GENERALLY UNINTENDED and OFTEN AVOIDABLE</a:t>
            </a:r>
          </a:p>
          <a:p>
            <a:endParaRPr lang="en-US" baseline="0" dirty="0"/>
          </a:p>
          <a:p>
            <a:r>
              <a:rPr lang="en-US" baseline="0" dirty="0"/>
              <a:t>A guiding principle for physicians:  </a:t>
            </a:r>
            <a:r>
              <a:rPr lang="en-US" dirty="0"/>
              <a:t>“First, do no harm.”  It is a humbling reminder in practicing medicine that even when it is my intention to HELP my treatment may result in HARM.  </a:t>
            </a:r>
          </a:p>
          <a:p>
            <a:endParaRPr lang="en-US" dirty="0"/>
          </a:p>
          <a:p>
            <a:r>
              <a:rPr lang="en-US" dirty="0"/>
              <a:t>In the behavioral health field this idea that we could deliver treatment that causes harm is unsettling to many providers who have not recognized the risk.  </a:t>
            </a:r>
          </a:p>
          <a:p>
            <a:endParaRPr lang="en-US" b="1" dirty="0"/>
          </a:p>
          <a:p>
            <a:r>
              <a:rPr lang="en-US" b="1" dirty="0"/>
              <a:t>ASK:</a:t>
            </a:r>
            <a:r>
              <a:rPr lang="en-US" dirty="0"/>
              <a:t>  So what are some IATROGENIC risks of inpatient hospitalization for children?</a:t>
            </a:r>
          </a:p>
          <a:p>
            <a:endParaRPr lang="en-US" dirty="0"/>
          </a:p>
          <a:p>
            <a:r>
              <a:rPr lang="en-US" dirty="0"/>
              <a:t>(Try to get a good mix of responses—think whole health consequences).  Answers might include:</a:t>
            </a:r>
          </a:p>
          <a:p>
            <a:pPr marL="171425" indent="-171425">
              <a:buFont typeface="Arial" panose="020B0604020202020204" pitchFamily="34" charset="0"/>
              <a:buChar char="•"/>
            </a:pPr>
            <a:r>
              <a:rPr lang="en-US" dirty="0"/>
              <a:t>Misdiagnosis, wrong medication</a:t>
            </a:r>
          </a:p>
          <a:p>
            <a:pPr marL="171425" indent="-171425">
              <a:buFont typeface="Arial" panose="020B0604020202020204" pitchFamily="34" charset="0"/>
              <a:buChar char="•"/>
            </a:pPr>
            <a:r>
              <a:rPr lang="en-US" dirty="0"/>
              <a:t>Stigma/shaming</a:t>
            </a:r>
          </a:p>
          <a:p>
            <a:pPr marL="171425" indent="-171425">
              <a:buFont typeface="Arial" panose="020B0604020202020204" pitchFamily="34" charset="0"/>
              <a:buChar char="•"/>
            </a:pPr>
            <a:r>
              <a:rPr lang="en-US" dirty="0"/>
              <a:t>Separation from family </a:t>
            </a:r>
          </a:p>
          <a:p>
            <a:pPr marL="171425" indent="-171425">
              <a:buFont typeface="Arial" panose="020B0604020202020204" pitchFamily="34" charset="0"/>
              <a:buChar char="•"/>
            </a:pPr>
            <a:r>
              <a:rPr lang="en-US" dirty="0"/>
              <a:t>Traumatizing experiences (being harmed in milieu environment, witnessing traumatizing events like restraints, a child with trauma history being triggered by the setting in some way)</a:t>
            </a:r>
          </a:p>
          <a:p>
            <a:pPr marL="171425" indent="-171425">
              <a:buFont typeface="Arial" panose="020B0604020202020204" pitchFamily="34" charset="0"/>
              <a:buChar char="•"/>
            </a:pPr>
            <a:r>
              <a:rPr lang="en-US" dirty="0"/>
              <a:t>Getting behind in school (there are a good number of kids waiting for months, even a year for “placement”  this is a big deal)</a:t>
            </a:r>
          </a:p>
          <a:p>
            <a:pPr marL="171425" indent="-171425">
              <a:buFont typeface="Arial" panose="020B0604020202020204" pitchFamily="34" charset="0"/>
              <a:buChar char="•"/>
            </a:pPr>
            <a:r>
              <a:rPr lang="en-US" dirty="0"/>
              <a:t>Iatrogenic harms related to 302 process in Philadelphia—mandatory reporting from this, impact on firearm ownership for life, cannot pursue career in military or law enforcement.  Think how big a deal this is especially if care could have been delivered voluntarily.</a:t>
            </a:r>
          </a:p>
          <a:p>
            <a:pPr marL="171425" indent="-171425">
              <a:buFont typeface="Arial" panose="020B0604020202020204" pitchFamily="34" charset="0"/>
              <a:buChar char="•"/>
            </a:pPr>
            <a:endParaRPr lang="en-US" dirty="0"/>
          </a:p>
          <a:p>
            <a:pPr defTabSz="914266">
              <a:defRPr/>
            </a:pPr>
            <a:r>
              <a:rPr lang="en-US" b="1" baseline="0" dirty="0"/>
              <a:t>QUESTION FOR GROUP:  </a:t>
            </a:r>
            <a:r>
              <a:rPr lang="en-US" baseline="0" dirty="0"/>
              <a:t>On a KID-SPECIFIC level, are there times that you are MORE concerned about the risk of iatrogenic harm and times that you are LESS concerned?  Think of the last few times you have been involved in a hospitalization?  What has made you more or less concerned?</a:t>
            </a:r>
          </a:p>
          <a:p>
            <a:pPr defTabSz="914266">
              <a:defRPr/>
            </a:pPr>
            <a:endParaRPr lang="en-US" baseline="0" dirty="0"/>
          </a:p>
          <a:p>
            <a:pPr defTabSz="914266">
              <a:defRPr/>
            </a:pPr>
            <a:r>
              <a:rPr lang="en-US" baseline="0" dirty="0"/>
              <a:t>So, we end up with four boxes—not necessarily equal in number and lots of gradation (kids that don’t fall neatly into one box), but to keep it simple, there are green box kids (we anticipate high benefit and low risk) but also red box kids (We anticipate low benefit and high risk).</a:t>
            </a:r>
          </a:p>
          <a:p>
            <a:pPr defTabSz="914266">
              <a:defRPr/>
            </a:pPr>
            <a:endParaRPr lang="en-US" baseline="0" dirty="0"/>
          </a:p>
          <a:p>
            <a:pPr defTabSz="914266">
              <a:defRPr/>
            </a:pPr>
            <a:r>
              <a:rPr lang="en-US" baseline="0" dirty="0"/>
              <a:t>Not intended as a decision-making tool but as a tool that broadens the conversation.  This broader thinking keeps us out of touting hospitalization as “good and effective and safe” and allows a more informed and youth-specific conversation with the child, parents, and other key stakeholders.</a:t>
            </a:r>
          </a:p>
          <a:p>
            <a:endParaRPr lang="en-US" dirty="0"/>
          </a:p>
          <a:p>
            <a:endParaRPr lang="en-US" baseline="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227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32</a:t>
            </a:fld>
            <a:endParaRPr lang="en-US"/>
          </a:p>
        </p:txBody>
      </p:sp>
    </p:spTree>
    <p:extLst>
      <p:ext uri="{BB962C8B-B14F-4D97-AF65-F5344CB8AC3E}">
        <p14:creationId xmlns:p14="http://schemas.microsoft.com/office/powerpoint/2010/main" val="326242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595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37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dirty="0"/>
              <a:t>The Massachusetts</a:t>
            </a:r>
            <a:r>
              <a:rPr lang="en-US" baseline="0" dirty="0"/>
              <a:t> crisis system as it has operated historically, has been fairly narrowly focused on assessment and referral as the primary </a:t>
            </a:r>
            <a:r>
              <a:rPr lang="en-US" dirty="0"/>
              <a:t>crisis deliverable</a:t>
            </a:r>
          </a:p>
          <a:p>
            <a:pPr marL="171425" indent="-171425">
              <a:buFont typeface="Arial" panose="020B0604020202020204" pitchFamily="34" charset="0"/>
              <a:buChar char="•"/>
            </a:pPr>
            <a:r>
              <a:rPr lang="en-US" baseline="0" dirty="0"/>
              <a:t>The assessment leads to some conclusion around presenting problem, diagnosis, mental status AND whether criteria is met for referral/admission to some level of treatment service.  </a:t>
            </a:r>
          </a:p>
          <a:p>
            <a:pPr marL="171425" indent="-171425">
              <a:buFont typeface="Arial" panose="020B0604020202020204" pitchFamily="34" charset="0"/>
              <a:buChar char="•"/>
            </a:pPr>
            <a:r>
              <a:rPr lang="en-US" dirty="0"/>
              <a:t>It might even lead to use of a Section 12</a:t>
            </a:r>
            <a:endParaRPr lang="en-US" baseline="0" dirty="0"/>
          </a:p>
          <a:p>
            <a:pPr marL="171425" indent="-171425">
              <a:buFont typeface="Arial" panose="020B0604020202020204" pitchFamily="34" charset="0"/>
              <a:buChar char="•"/>
            </a:pPr>
            <a:r>
              <a:rPr lang="en-US" baseline="0" dirty="0"/>
              <a:t>This is not unlike many other crisis programs that operate in the USA today.  </a:t>
            </a:r>
          </a:p>
          <a:p>
            <a:pPr marL="171425" indent="-171425">
              <a:buFont typeface="Arial" panose="020B0604020202020204" pitchFamily="34" charset="0"/>
              <a:buChar char="•"/>
            </a:pPr>
            <a:r>
              <a:rPr lang="en-US" baseline="0" dirty="0"/>
              <a:t>Massachusetts </a:t>
            </a:r>
            <a:r>
              <a:rPr lang="en-US" dirty="0"/>
              <a:t>is invested in the delivery crisis intervention that is a brief treatment service, </a:t>
            </a:r>
            <a:r>
              <a:rPr lang="en-US" baseline="0" dirty="0"/>
              <a:t>designed to relieve symptoms and reduce risk.  </a:t>
            </a:r>
          </a:p>
          <a:p>
            <a:pPr marL="171425" indent="-171425">
              <a:buFont typeface="Arial" panose="020B0604020202020204" pitchFamily="34" charset="0"/>
              <a:buChar char="•"/>
            </a:pPr>
            <a:r>
              <a:rPr lang="en-US" baseline="0" dirty="0"/>
              <a:t>This is how you get the best bang for the buck from a crisis program.  </a:t>
            </a:r>
          </a:p>
          <a:p>
            <a:pPr marL="171425" indent="-171425">
              <a:buFont typeface="Arial" panose="020B0604020202020204" pitchFamily="34" charset="0"/>
              <a:buChar char="•"/>
            </a:pPr>
            <a:r>
              <a:rPr lang="en-US" baseline="0" dirty="0"/>
              <a:t>For the youth and family—this is how they get an opportunity for rapid crisis relief at the earliest possibly point</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40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defTabSz="914266">
              <a:buFont typeface="Arial" panose="020B0604020202020204" pitchFamily="34" charset="0"/>
              <a:buChar char="•"/>
              <a:defRPr/>
            </a:pPr>
            <a:r>
              <a:rPr lang="en-US" dirty="0"/>
              <a:t>“Families who have led </a:t>
            </a:r>
            <a:r>
              <a:rPr lang="en-US" b="1" dirty="0"/>
              <a:t>extraordinary</a:t>
            </a:r>
            <a:r>
              <a:rPr lang="en-US" dirty="0"/>
              <a:t> lives” (note</a:t>
            </a:r>
            <a:r>
              <a:rPr lang="en-US" baseline="0" dirty="0"/>
              <a:t> the language here.  Not dysfunctional lives, extraordinary lives that are unique to each of them)</a:t>
            </a:r>
          </a:p>
          <a:p>
            <a:pPr defTabSz="914266">
              <a:defRPr/>
            </a:pPr>
            <a:endParaRPr lang="en-US" baseline="0" dirty="0"/>
          </a:p>
          <a:p>
            <a:pPr marL="171425" indent="-171425" defTabSz="914266">
              <a:buFont typeface="Arial" panose="020B0604020202020204" pitchFamily="34" charset="0"/>
              <a:buChar char="•"/>
              <a:defRPr/>
            </a:pPr>
            <a:r>
              <a:rPr lang="en-US" baseline="0" dirty="0"/>
              <a:t>It is tempting as a provider to try to sort it all out</a:t>
            </a:r>
          </a:p>
          <a:p>
            <a:pPr marL="171425" indent="-171425" defTabSz="914266">
              <a:buFont typeface="Arial" panose="020B0604020202020204" pitchFamily="34" charset="0"/>
              <a:buChar char="•"/>
              <a:defRPr/>
            </a:pPr>
            <a:r>
              <a:rPr lang="en-US" baseline="0" dirty="0"/>
              <a:t>It is easy to get overwhelmed by the whole of the child/family’s story—and to feel the impossibility of being of service to a family</a:t>
            </a:r>
          </a:p>
          <a:p>
            <a:pPr defTabSz="914266">
              <a:defRPr/>
            </a:pPr>
            <a:endParaRPr lang="en-US" baseline="0" dirty="0"/>
          </a:p>
          <a:p>
            <a:pPr marL="171425" indent="-171425" defTabSz="914266">
              <a:buFont typeface="Arial" panose="020B0604020202020204" pitchFamily="34" charset="0"/>
              <a:buChar char="•"/>
              <a:defRPr/>
            </a:pPr>
            <a:r>
              <a:rPr lang="en-US" baseline="0" dirty="0"/>
              <a:t>But, we don’t have to sort all of it out.  In Solution-Focused therapy one of the tenets is :  you don’t need to know much about the problem in order to solve it.</a:t>
            </a:r>
          </a:p>
          <a:p>
            <a:pPr defTabSz="914266">
              <a:defRPr/>
            </a:pPr>
            <a:endParaRPr lang="en-US" baseline="0" dirty="0"/>
          </a:p>
          <a:p>
            <a:pPr marL="171425" indent="-171425" defTabSz="914266">
              <a:buFont typeface="Arial" panose="020B0604020202020204" pitchFamily="34" charset="0"/>
              <a:buChar char="•"/>
              <a:defRPr/>
            </a:pPr>
            <a:r>
              <a:rPr lang="en-US" baseline="0" dirty="0"/>
              <a:t>Instead of focusing on the nitty gritty of all of the “facts” we want to pay close attention to the </a:t>
            </a:r>
            <a:r>
              <a:rPr lang="en-US" b="1" baseline="0" dirty="0"/>
              <a:t>ESSENCE</a:t>
            </a:r>
            <a:r>
              <a:rPr lang="en-US" baseline="0" dirty="0"/>
              <a:t> of the distress.  </a:t>
            </a:r>
          </a:p>
          <a:p>
            <a:pPr marL="171425" indent="-171425" defTabSz="914266">
              <a:buFont typeface="Arial" panose="020B0604020202020204" pitchFamily="34" charset="0"/>
              <a:buChar char="•"/>
              <a:defRPr/>
            </a:pPr>
            <a:endParaRPr lang="en-US" baseline="0" dirty="0"/>
          </a:p>
          <a:p>
            <a:pPr defTabSz="914266">
              <a:defRPr/>
            </a:pPr>
            <a:endParaRPr lang="en-US" b="1" baseline="0" dirty="0"/>
          </a:p>
          <a:p>
            <a:pPr defTabSz="914266">
              <a:defRPr/>
            </a:pPr>
            <a:endParaRPr lang="en-US" b="1"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171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right down to it, the ESSENCE of the distress</a:t>
            </a:r>
            <a:r>
              <a:rPr lang="en-US" baseline="0" dirty="0"/>
              <a:t> is often among this list of normal (though uncomfortable) human experiences.  Regardless of the nature of the crisis or the diagnosis, essence is how a crisis is being EXPERIENCED.</a:t>
            </a:r>
          </a:p>
          <a:p>
            <a:endParaRPr lang="en-US" baseline="0" dirty="0"/>
          </a:p>
          <a:p>
            <a:r>
              <a:rPr lang="en-US" baseline="0" dirty="0"/>
              <a:t>ASK:  	</a:t>
            </a:r>
            <a:r>
              <a:rPr lang="en-US" i="1" baseline="0" dirty="0"/>
              <a:t>Can I have schizophrenia and NOT be in crisis</a:t>
            </a:r>
            <a:r>
              <a:rPr lang="en-US" baseline="0" dirty="0"/>
              <a:t>?  (yes)</a:t>
            </a:r>
          </a:p>
          <a:p>
            <a:r>
              <a:rPr lang="en-US" baseline="0" dirty="0"/>
              <a:t>	</a:t>
            </a:r>
            <a:r>
              <a:rPr lang="en-US" i="1" baseline="0" dirty="0"/>
              <a:t>Can I have suicidal ideation and NOT be in crisis </a:t>
            </a:r>
            <a:r>
              <a:rPr lang="en-US" baseline="0" dirty="0"/>
              <a:t>(yes)</a:t>
            </a:r>
          </a:p>
          <a:p>
            <a:r>
              <a:rPr lang="en-US" baseline="0" dirty="0"/>
              <a:t>	</a:t>
            </a:r>
            <a:r>
              <a:rPr lang="en-US" i="1" baseline="0" dirty="0"/>
              <a:t>Can I have no diagnosable BH condition and BE in crisis </a:t>
            </a:r>
            <a:r>
              <a:rPr lang="en-US" baseline="0" dirty="0"/>
              <a:t>(yes)</a:t>
            </a:r>
          </a:p>
          <a:p>
            <a:endParaRPr lang="en-US" baseline="0" dirty="0"/>
          </a:p>
          <a:p>
            <a:r>
              <a:rPr lang="en-US" baseline="0" dirty="0"/>
              <a:t>In Columbus, Ohio, peer specialists interviewed individuals who were frequently readmitted to the acute unit of the state hospital and asked:  </a:t>
            </a:r>
            <a:r>
              <a:rPr lang="en-US" i="1" baseline="0" dirty="0"/>
              <a:t>When it comes right down to it, what is the reason you were readmitted?  </a:t>
            </a:r>
            <a:r>
              <a:rPr lang="en-US" baseline="0" dirty="0"/>
              <a:t>The top two reasons (making up more than 50% of the responses) were loneliness and boredom.  Some went further to say loneliness and boredom that led to…cutting, using, needing to get out of my home, crying, feeling anxious, feeling suicidal…)</a:t>
            </a:r>
          </a:p>
          <a:p>
            <a:endParaRPr lang="en-US" baseline="0" dirty="0"/>
          </a:p>
          <a:p>
            <a:r>
              <a:rPr lang="en-US" baseline="0" dirty="0"/>
              <a:t>So, the community addressed those factors of loneliness and boredom, invested in some peer drop in options during evenings and weekends, worked with individuals to find social supports, </a:t>
            </a:r>
            <a:r>
              <a:rPr lang="en-US" baseline="0" dirty="0" err="1"/>
              <a:t>etc</a:t>
            </a:r>
            <a:r>
              <a:rPr lang="en-US" baseline="0" dirty="0"/>
              <a:t> and it had a nice impact on reducing readmissions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4250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What happens with Louie if the first thing we do is</a:t>
            </a:r>
            <a:r>
              <a:rPr lang="en-US" altLang="en-US" baseline="0" dirty="0"/>
              <a:t> asking about homicidal ideation?  How accurate will our assessment be?</a:t>
            </a:r>
          </a:p>
          <a:p>
            <a:pPr eaLnBrk="1" hangingPunct="1">
              <a:spcBef>
                <a:spcPct val="0"/>
              </a:spcBef>
            </a:pPr>
            <a:endParaRPr lang="en-US" altLang="en-US" baseline="0" dirty="0"/>
          </a:p>
          <a:p>
            <a:pPr eaLnBrk="1" hangingPunct="1">
              <a:spcBef>
                <a:spcPct val="0"/>
              </a:spcBef>
            </a:pPr>
            <a:r>
              <a:rPr lang="en-US" altLang="en-US" baseline="0" dirty="0"/>
              <a:t>What happens with Louie’s parent if the first thing we do is talk about disposition?</a:t>
            </a:r>
          </a:p>
          <a:p>
            <a:pPr eaLnBrk="1" hangingPunct="1">
              <a:spcBef>
                <a:spcPct val="0"/>
              </a:spcBef>
            </a:pPr>
            <a:endParaRPr lang="en-US" altLang="en-US" baseline="0" dirty="0"/>
          </a:p>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804643" indent="-309477">
              <a:defRPr>
                <a:solidFill>
                  <a:schemeClr val="tx1"/>
                </a:solidFill>
                <a:latin typeface="Arial" charset="0"/>
              </a:defRPr>
            </a:lvl2pPr>
            <a:lvl3pPr marL="1237913" indent="-247582">
              <a:defRPr>
                <a:solidFill>
                  <a:schemeClr val="tx1"/>
                </a:solidFill>
                <a:latin typeface="Arial" charset="0"/>
              </a:defRPr>
            </a:lvl3pPr>
            <a:lvl4pPr marL="1733078" indent="-247582">
              <a:defRPr>
                <a:solidFill>
                  <a:schemeClr val="tx1"/>
                </a:solidFill>
                <a:latin typeface="Arial" charset="0"/>
              </a:defRPr>
            </a:lvl4pPr>
            <a:lvl5pPr marL="2228244" indent="-247582">
              <a:defRPr>
                <a:solidFill>
                  <a:schemeClr val="tx1"/>
                </a:solidFill>
                <a:latin typeface="Arial" charset="0"/>
              </a:defRPr>
            </a:lvl5pPr>
            <a:lvl6pPr marL="2723408" indent="-247582" eaLnBrk="0" fontAlgn="base" hangingPunct="0">
              <a:spcBef>
                <a:spcPct val="0"/>
              </a:spcBef>
              <a:spcAft>
                <a:spcPct val="0"/>
              </a:spcAft>
              <a:defRPr>
                <a:solidFill>
                  <a:schemeClr val="tx1"/>
                </a:solidFill>
                <a:latin typeface="Arial" charset="0"/>
              </a:defRPr>
            </a:lvl6pPr>
            <a:lvl7pPr marL="3218573" indent="-247582" eaLnBrk="0" fontAlgn="base" hangingPunct="0">
              <a:spcBef>
                <a:spcPct val="0"/>
              </a:spcBef>
              <a:spcAft>
                <a:spcPct val="0"/>
              </a:spcAft>
              <a:defRPr>
                <a:solidFill>
                  <a:schemeClr val="tx1"/>
                </a:solidFill>
                <a:latin typeface="Arial" charset="0"/>
              </a:defRPr>
            </a:lvl7pPr>
            <a:lvl8pPr marL="3713738" indent="-247582" eaLnBrk="0" fontAlgn="base" hangingPunct="0">
              <a:spcBef>
                <a:spcPct val="0"/>
              </a:spcBef>
              <a:spcAft>
                <a:spcPct val="0"/>
              </a:spcAft>
              <a:defRPr>
                <a:solidFill>
                  <a:schemeClr val="tx1"/>
                </a:solidFill>
                <a:latin typeface="Arial" charset="0"/>
              </a:defRPr>
            </a:lvl8pPr>
            <a:lvl9pPr marL="4208903" indent="-247582"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A0BB11-7B68-466C-A012-414015A6C0DC}"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Tree>
    <p:extLst>
      <p:ext uri="{BB962C8B-B14F-4D97-AF65-F5344CB8AC3E}">
        <p14:creationId xmlns:p14="http://schemas.microsoft.com/office/powerpoint/2010/main" val="2556031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PURPOSE OF EXERCISE:  </a:t>
            </a:r>
            <a:r>
              <a:rPr lang="en-US" i="0" dirty="0"/>
              <a:t>The purpose is to aid in learner understanding that the “problem” itself is not the crisis.  The crisis is how the person is experiencing the crisis—the ESSENCE of the crisis state for the person.  Participants are asked to individually jot down thoughts to avoid “group think.”</a:t>
            </a:r>
          </a:p>
          <a:p>
            <a:endParaRPr lang="en-US" i="0" dirty="0"/>
          </a:p>
          <a:p>
            <a:r>
              <a:rPr lang="en-US" b="1" i="0" dirty="0"/>
              <a:t>INSTRUCTIONS:  </a:t>
            </a:r>
          </a:p>
          <a:p>
            <a:endParaRPr lang="en-US" b="1" i="0" dirty="0"/>
          </a:p>
          <a:p>
            <a:r>
              <a:rPr lang="en-US" b="1" i="0" dirty="0"/>
              <a:t>1.  SAY:  “</a:t>
            </a:r>
            <a:r>
              <a:rPr lang="en-US" i="0" dirty="0"/>
              <a:t>I would like you to individually jot down your thoughts.  Imagine if you have suddenly become completely and totally homeless—you have no housing options.  What would the essence of the crisis be for you?”</a:t>
            </a:r>
          </a:p>
          <a:p>
            <a:endParaRPr lang="en-US" i="0" dirty="0"/>
          </a:p>
          <a:p>
            <a:r>
              <a:rPr lang="en-US" b="1" i="0" dirty="0"/>
              <a:t>2</a:t>
            </a:r>
            <a:r>
              <a:rPr lang="en-US" i="0" dirty="0"/>
              <a:t>.  After a few minutes, ask them to share.  If 20 or fewer people, I will generally ask everybody to share.  Keep a list of the array of unique answers and once you are finished soliciting answers read the list.  </a:t>
            </a:r>
          </a:p>
          <a:p>
            <a:endParaRPr lang="en-US" i="0" dirty="0"/>
          </a:p>
          <a:p>
            <a:r>
              <a:rPr lang="en-US" b="1" i="0" dirty="0"/>
              <a:t>3.  SAY</a:t>
            </a:r>
            <a:r>
              <a:rPr lang="en-US" i="0" dirty="0"/>
              <a:t>:  “The problem is the same—you are completely and totally homeless.  But the essence of the crisis is different—and that crisis state is what has a person stuck.  If we can help them shift from here</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30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4</a:t>
            </a:fld>
            <a:endParaRPr lang="en-US"/>
          </a:p>
        </p:txBody>
      </p:sp>
    </p:spTree>
    <p:extLst>
      <p:ext uri="{BB962C8B-B14F-4D97-AF65-F5344CB8AC3E}">
        <p14:creationId xmlns:p14="http://schemas.microsoft.com/office/powerpoint/2010/main" val="126353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a:ln/>
        </p:spPr>
      </p:sp>
      <p:sp>
        <p:nvSpPr>
          <p:cNvPr id="533507" name="Notes Placeholder 2"/>
          <p:cNvSpPr>
            <a:spLocks noGrp="1"/>
          </p:cNvSpPr>
          <p:nvPr>
            <p:ph type="body" idx="1"/>
          </p:nvPr>
        </p:nvSpPr>
        <p:spPr>
          <a:noFill/>
        </p:spPr>
        <p:txBody>
          <a:bodyPr/>
          <a:lstStyle/>
          <a:p>
            <a:pPr eaLnBrk="1" hangingPunct="1"/>
            <a:r>
              <a:rPr lang="en-US" b="1" dirty="0"/>
              <a:t>Ask the question</a:t>
            </a:r>
            <a:r>
              <a:rPr lang="en-US" b="1" baseline="0" dirty="0"/>
              <a:t> on the slide:  </a:t>
            </a:r>
            <a:r>
              <a:rPr lang="en-US" b="1" i="1" baseline="0" dirty="0"/>
              <a:t>If the facts haven’t changed, can there be crisis resolution for you?</a:t>
            </a:r>
          </a:p>
          <a:p>
            <a:pPr eaLnBrk="1" hangingPunct="1"/>
            <a:endParaRPr lang="en-US" b="1" i="1" baseline="0" dirty="0"/>
          </a:p>
          <a:p>
            <a:pPr marL="171450" indent="-171450" eaLnBrk="1" hangingPunct="1">
              <a:buFont typeface="Arial" panose="020B0604020202020204" pitchFamily="34" charset="0"/>
              <a:buChar char="•"/>
            </a:pPr>
            <a:r>
              <a:rPr lang="en-US" b="0" i="0" dirty="0"/>
              <a:t>Can you remain homeless and not be in crisis?</a:t>
            </a:r>
          </a:p>
          <a:p>
            <a:pPr eaLnBrk="1" hangingPunct="1"/>
            <a:endParaRPr lang="en-US" dirty="0"/>
          </a:p>
          <a:p>
            <a:pPr marL="171425" indent="-171425">
              <a:buFont typeface="Arial" panose="020B0604020202020204" pitchFamily="34" charset="0"/>
              <a:buChar char="•"/>
            </a:pPr>
            <a:r>
              <a:rPr lang="en-US" dirty="0"/>
              <a:t>The problem doesn’t have to go away/facts don’t have to change in order to find relief (facts of the crisis are often</a:t>
            </a:r>
            <a:r>
              <a:rPr lang="en-US" baseline="0" dirty="0"/>
              <a:t> unchangeable anyway) </a:t>
            </a:r>
            <a:endParaRPr lang="en-US" dirty="0"/>
          </a:p>
          <a:p>
            <a:pPr eaLnBrk="1" hangingPunct="1"/>
            <a:endParaRPr lang="en-US" dirty="0"/>
          </a:p>
          <a:p>
            <a:pPr marL="171425" indent="-171425">
              <a:buFont typeface="Arial" panose="020B0604020202020204" pitchFamily="34" charset="0"/>
              <a:buChar char="•"/>
            </a:pPr>
            <a:r>
              <a:rPr lang="en-US" dirty="0"/>
              <a:t>EXAMPLES:</a:t>
            </a:r>
            <a:r>
              <a:rPr lang="en-US" baseline="0" dirty="0"/>
              <a:t>  </a:t>
            </a:r>
            <a:r>
              <a:rPr lang="en-US" dirty="0"/>
              <a:t>what might change is my perspective, perception,</a:t>
            </a:r>
            <a:r>
              <a:rPr lang="en-US" baseline="0" dirty="0"/>
              <a:t> interpretation, time passing helps, </a:t>
            </a:r>
            <a:r>
              <a:rPr lang="en-US" dirty="0"/>
              <a:t>the steps I plan to take solidify, the degree of control I feel increases, how I feel about myself changes.  Spiritual awakening may occur, ambivalence may have turned to a firm stance, I may have new knowledge that brings relief.  </a:t>
            </a:r>
          </a:p>
          <a:p>
            <a:pPr eaLnBrk="1" hangingPunct="1"/>
            <a:endParaRPr lang="en-US" dirty="0"/>
          </a:p>
          <a:p>
            <a:pPr marL="171425" indent="-171425">
              <a:buFont typeface="Arial" panose="020B0604020202020204" pitchFamily="34" charset="0"/>
              <a:buChar char="•"/>
            </a:pPr>
            <a:r>
              <a:rPr lang="en-US" dirty="0"/>
              <a:t>Resolution is usually evident in visible, palpable change in words, body language, mood, subjective self-evaluation of distress level . </a:t>
            </a:r>
          </a:p>
        </p:txBody>
      </p:sp>
      <p:sp>
        <p:nvSpPr>
          <p:cNvPr id="533508" name="Slide Number Placeholder 3"/>
          <p:cNvSpPr>
            <a:spLocks noGrp="1"/>
          </p:cNvSpPr>
          <p:nvPr>
            <p:ph type="sldNum" sz="quarter" idx="4294967295"/>
          </p:nvPr>
        </p:nvSpPr>
        <p:spPr bwMode="auto">
          <a:xfrm>
            <a:off x="4143589"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rgbClr val="414141"/>
                </a:solidFill>
                <a:latin typeface="Gill Sans Light" charset="0"/>
                <a:ea typeface="ヒラギノ角ゴ ProN W3" charset="-128"/>
                <a:sym typeface="Gill Sans Light" charset="0"/>
              </a:defRPr>
            </a:lvl1pPr>
            <a:lvl2pPr marL="804539" indent="-309439" eaLnBrk="0" hangingPunct="0">
              <a:defRPr sz="4700">
                <a:solidFill>
                  <a:srgbClr val="414141"/>
                </a:solidFill>
                <a:latin typeface="Gill Sans Light" charset="0"/>
                <a:ea typeface="ヒラギノ角ゴ ProN W3" charset="-128"/>
                <a:sym typeface="Gill Sans Light" charset="0"/>
              </a:defRPr>
            </a:lvl2pPr>
            <a:lvl3pPr marL="1237753" indent="-247552" eaLnBrk="0" hangingPunct="0">
              <a:defRPr sz="4700">
                <a:solidFill>
                  <a:srgbClr val="414141"/>
                </a:solidFill>
                <a:latin typeface="Gill Sans Light" charset="0"/>
                <a:ea typeface="ヒラギノ角ゴ ProN W3" charset="-128"/>
                <a:sym typeface="Gill Sans Light" charset="0"/>
              </a:defRPr>
            </a:lvl3pPr>
            <a:lvl4pPr marL="1732854" indent="-247552" eaLnBrk="0" hangingPunct="0">
              <a:defRPr sz="4700">
                <a:solidFill>
                  <a:srgbClr val="414141"/>
                </a:solidFill>
                <a:latin typeface="Gill Sans Light" charset="0"/>
                <a:ea typeface="ヒラギノ角ゴ ProN W3" charset="-128"/>
                <a:sym typeface="Gill Sans Light" charset="0"/>
              </a:defRPr>
            </a:lvl4pPr>
            <a:lvl5pPr marL="2227954" indent="-247552" eaLnBrk="0" hangingPunct="0">
              <a:defRPr sz="4700">
                <a:solidFill>
                  <a:srgbClr val="414141"/>
                </a:solidFill>
                <a:latin typeface="Gill Sans Light" charset="0"/>
                <a:ea typeface="ヒラギノ角ゴ ProN W3" charset="-128"/>
                <a:sym typeface="Gill Sans Light" charset="0"/>
              </a:defRPr>
            </a:lvl5pPr>
            <a:lvl6pPr marL="2723055" indent="-247552" algn="ctr" eaLnBrk="0" fontAlgn="base" hangingPunct="0">
              <a:spcBef>
                <a:spcPct val="0"/>
              </a:spcBef>
              <a:spcAft>
                <a:spcPct val="0"/>
              </a:spcAft>
              <a:defRPr sz="4700">
                <a:solidFill>
                  <a:srgbClr val="414141"/>
                </a:solidFill>
                <a:latin typeface="Gill Sans Light" charset="0"/>
                <a:ea typeface="ヒラギノ角ゴ ProN W3" charset="-128"/>
                <a:sym typeface="Gill Sans Light" charset="0"/>
              </a:defRPr>
            </a:lvl6pPr>
            <a:lvl7pPr marL="3218157" indent="-247552" algn="ctr" eaLnBrk="0" fontAlgn="base" hangingPunct="0">
              <a:spcBef>
                <a:spcPct val="0"/>
              </a:spcBef>
              <a:spcAft>
                <a:spcPct val="0"/>
              </a:spcAft>
              <a:defRPr sz="4700">
                <a:solidFill>
                  <a:srgbClr val="414141"/>
                </a:solidFill>
                <a:latin typeface="Gill Sans Light" charset="0"/>
                <a:ea typeface="ヒラギノ角ゴ ProN W3" charset="-128"/>
                <a:sym typeface="Gill Sans Light" charset="0"/>
              </a:defRPr>
            </a:lvl7pPr>
            <a:lvl8pPr marL="3713258" indent="-247552" algn="ctr" eaLnBrk="0" fontAlgn="base" hangingPunct="0">
              <a:spcBef>
                <a:spcPct val="0"/>
              </a:spcBef>
              <a:spcAft>
                <a:spcPct val="0"/>
              </a:spcAft>
              <a:defRPr sz="4700">
                <a:solidFill>
                  <a:srgbClr val="414141"/>
                </a:solidFill>
                <a:latin typeface="Gill Sans Light" charset="0"/>
                <a:ea typeface="ヒラギノ角ゴ ProN W3" charset="-128"/>
                <a:sym typeface="Gill Sans Light" charset="0"/>
              </a:defRPr>
            </a:lvl8pPr>
            <a:lvl9pPr marL="4208357" indent="-247552" algn="ctr" eaLnBrk="0" fontAlgn="base" hangingPunct="0">
              <a:spcBef>
                <a:spcPct val="0"/>
              </a:spcBef>
              <a:spcAft>
                <a:spcPct val="0"/>
              </a:spcAft>
              <a:defRPr sz="4700">
                <a:solidFill>
                  <a:srgbClr val="414141"/>
                </a:solidFill>
                <a:latin typeface="Gill Sans Light" charset="0"/>
                <a:ea typeface="ヒラギノ角ゴ ProN W3" charset="-128"/>
                <a:sym typeface="Gill Sans Light"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a:ln>
                  <a:noFill/>
                </a:ln>
                <a:solidFill>
                  <a:prstClr val="black"/>
                </a:solidFill>
                <a:effectLst/>
                <a:uLnTx/>
                <a:uFillTx/>
                <a:latin typeface="Calibri"/>
                <a:ea typeface="ヒラギノ角ゴ ProN W3" charset="-128"/>
                <a:cs typeface="+mn-cs"/>
                <a:sym typeface="Gill Sans Light"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prstClr val="black"/>
              </a:solidFill>
              <a:effectLst/>
              <a:uLnTx/>
              <a:uFillTx/>
              <a:latin typeface="Calibri"/>
              <a:ea typeface="ヒラギノ角ゴ ProN W3" charset="-128"/>
              <a:cs typeface="+mn-cs"/>
              <a:sym typeface="Gill Sans Light" charset="0"/>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Tree>
    <p:extLst>
      <p:ext uri="{BB962C8B-B14F-4D97-AF65-F5344CB8AC3E}">
        <p14:creationId xmlns:p14="http://schemas.microsoft.com/office/powerpoint/2010/main" val="2184596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a:t>
            </a:r>
            <a:r>
              <a:rPr lang="en-US" b="1" baseline="0" dirty="0"/>
              <a:t> presenter:  This is an immersive exercise standing in the shoes of a child and then a parent.  The goal is for participants to understand the essence of the crisis first for Louie and then for his mother and to recognize the normal human being-ness of their crisis experiences.  </a:t>
            </a:r>
          </a:p>
          <a:p>
            <a:endParaRPr lang="en-US" baseline="0" dirty="0"/>
          </a:p>
          <a:p>
            <a:r>
              <a:rPr lang="en-US" baseline="0" dirty="0"/>
              <a:t>(A white board or flip chart is very helpful in this exercise to document key words from audience responses)</a:t>
            </a:r>
          </a:p>
          <a:p>
            <a:endParaRPr lang="en-US" baseline="0" dirty="0"/>
          </a:p>
          <a:p>
            <a:r>
              <a:rPr lang="en-US" b="1" baseline="0" dirty="0"/>
              <a:t>Read the scenario</a:t>
            </a:r>
          </a:p>
          <a:p>
            <a:endParaRPr lang="en-US" baseline="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811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a:t>Ask participants to take off their “service provider” hat and speak in first person.  This is essential to gain a proxy understanding of the experience from Louie’s shoes—participants get more of a gut level understanding rather than 3</a:t>
            </a:r>
            <a:r>
              <a:rPr lang="en-US" baseline="30000" dirty="0"/>
              <a:t>rd</a:t>
            </a:r>
            <a:r>
              <a:rPr lang="en-US" baseline="0" dirty="0"/>
              <a:t> person impression/interpretation.  </a:t>
            </a:r>
          </a:p>
          <a:p>
            <a:pPr defTabSz="914266">
              <a:defRPr/>
            </a:pPr>
            <a:endParaRPr lang="en-US" baseline="0" dirty="0"/>
          </a:p>
          <a:p>
            <a:pPr defTabSz="914266">
              <a:defRPr/>
            </a:pPr>
            <a:r>
              <a:rPr lang="en-US" baseline="0" dirty="0"/>
              <a:t>USE QUESTIONS FROM THE SLIDE AND AUGMENT AS NEEDED TO GUIDE THE EXPERIENCE</a:t>
            </a:r>
          </a:p>
          <a:p>
            <a:pPr defTabSz="914266">
              <a:defRPr/>
            </a:pPr>
            <a:endParaRPr lang="en-US" baseline="0" dirty="0"/>
          </a:p>
          <a:p>
            <a:pPr defTabSz="914266">
              <a:defRPr/>
            </a:pPr>
            <a:r>
              <a:rPr lang="en-US" i="1" baseline="0" dirty="0"/>
              <a:t>How did Louie get from the school to the ED?  How do most kids get there?  (911, police transport, in handcuffs)</a:t>
            </a:r>
          </a:p>
          <a:p>
            <a:pPr defTabSz="914266">
              <a:defRPr/>
            </a:pPr>
            <a:endParaRPr lang="en-US" i="1" baseline="0" dirty="0"/>
          </a:p>
          <a:p>
            <a:pPr defTabSz="914266">
              <a:defRPr/>
            </a:pPr>
            <a:r>
              <a:rPr lang="en-US" i="1" baseline="0" dirty="0"/>
              <a:t>You (Louie) arrived in this way and now are in the ED…what are you experiencing</a:t>
            </a:r>
          </a:p>
          <a:p>
            <a:pPr defTabSz="914266">
              <a:defRPr/>
            </a:pPr>
            <a:endParaRPr lang="en-US" baseline="0" dirty="0"/>
          </a:p>
          <a:p>
            <a:pPr defTabSz="914266">
              <a:defRPr/>
            </a:pPr>
            <a:endParaRPr lang="en-US" baseline="0" dirty="0"/>
          </a:p>
          <a:p>
            <a:pPr defTabSz="914266">
              <a:defRPr/>
            </a:pPr>
            <a:r>
              <a:rPr lang="en-US" baseline="0" dirty="0"/>
              <a:t>If the story participants are telling is derogatory, ask them to tell a better story that is still credible</a:t>
            </a:r>
          </a:p>
          <a:p>
            <a:pPr defTabSz="914266">
              <a:defRPr/>
            </a:pPr>
            <a:endParaRPr lang="en-US" baseline="0" dirty="0"/>
          </a:p>
          <a:p>
            <a:pPr defTabSz="914266">
              <a:defRPr/>
            </a:pPr>
            <a:r>
              <a:rPr lang="en-US" baseline="0" dirty="0"/>
              <a:t>If participants begin regurgitating facts, or talking in 3</a:t>
            </a:r>
            <a:r>
              <a:rPr lang="en-US" baseline="30000" dirty="0"/>
              <a:t>rd</a:t>
            </a:r>
            <a:r>
              <a:rPr lang="en-US" baseline="0" dirty="0"/>
              <a:t> person refocus them on essence and prompt, </a:t>
            </a:r>
            <a:r>
              <a:rPr lang="en-US" i="1" baseline="0" dirty="0"/>
              <a:t>“from your 8yr. old shoes—”how are you experiencing it?</a:t>
            </a:r>
            <a:endParaRPr lang="en-US" i="1" dirty="0"/>
          </a:p>
          <a:p>
            <a:endParaRPr lang="en-US" dirty="0"/>
          </a:p>
          <a:p>
            <a:r>
              <a:rPr lang="en-US" dirty="0"/>
              <a:t>You may want to flip back</a:t>
            </a:r>
            <a:r>
              <a:rPr lang="en-US" baseline="0" dirty="0"/>
              <a:t> to the scenario so participants can continue to consider it</a:t>
            </a:r>
          </a:p>
          <a:p>
            <a:endParaRPr lang="en-US" baseline="0" dirty="0"/>
          </a:p>
          <a:p>
            <a:r>
              <a:rPr lang="en-US" baseline="0" dirty="0"/>
              <a:t>On the white board, capture Louie’s experience as the audience describes it, for example</a:t>
            </a:r>
          </a:p>
          <a:p>
            <a:pPr lvl="1"/>
            <a:r>
              <a:rPr lang="en-US" baseline="0" dirty="0"/>
              <a:t/>
            </a:r>
            <a:br>
              <a:rPr lang="en-US" baseline="0" dirty="0"/>
            </a:br>
            <a:r>
              <a:rPr lang="en-US" i="1" baseline="0" dirty="0"/>
              <a:t>This is terrifying</a:t>
            </a:r>
          </a:p>
          <a:p>
            <a:pPr lvl="1"/>
            <a:r>
              <a:rPr lang="en-US" i="1" baseline="0" dirty="0"/>
              <a:t>Why am I here?</a:t>
            </a:r>
          </a:p>
          <a:p>
            <a:pPr lvl="1"/>
            <a:r>
              <a:rPr lang="en-US" i="1" baseline="0" dirty="0"/>
              <a:t>Why did my teacher do this to me?</a:t>
            </a:r>
          </a:p>
          <a:p>
            <a:pPr lvl="1"/>
            <a:r>
              <a:rPr lang="en-US" i="1" baseline="0" dirty="0"/>
              <a:t>Am I in trouble with police?  With my mom?  With these doctors?</a:t>
            </a:r>
          </a:p>
          <a:p>
            <a:pPr lvl="1"/>
            <a:r>
              <a:rPr lang="en-US" i="1" baseline="0" dirty="0" err="1"/>
              <a:t>Etc</a:t>
            </a:r>
            <a:endParaRPr lang="en-US" i="1" baseline="0" dirty="0"/>
          </a:p>
          <a:p>
            <a:endParaRPr lang="en-US" baseline="0" dirty="0"/>
          </a:p>
          <a:p>
            <a:r>
              <a:rPr lang="en-US" baseline="0" dirty="0"/>
              <a:t>Prompt until you get a well-rounded set of answers that cover thoughts about school, mom, police, ED</a:t>
            </a:r>
          </a:p>
          <a:p>
            <a:endParaRPr lang="en-US" baseline="0" dirty="0"/>
          </a:p>
          <a:p>
            <a:r>
              <a:rPr lang="en-US" b="1" baseline="0" dirty="0"/>
              <a:t>ASK</a:t>
            </a:r>
            <a:r>
              <a:rPr lang="en-US" baseline="0" dirty="0"/>
              <a:t> group to look at the list of responses and to identify the ESSENCE of the crisis for Louie</a:t>
            </a:r>
          </a:p>
          <a:p>
            <a:endParaRPr lang="en-US" baseline="0" dirty="0"/>
          </a:p>
          <a:p>
            <a:r>
              <a:rPr lang="en-US" baseline="0" dirty="0"/>
              <a:t>	Answers might be:  Fear, confusion, betrayal, worry, sadness…</a:t>
            </a:r>
          </a:p>
          <a:p>
            <a:endParaRPr lang="en-US" baseline="0" dirty="0"/>
          </a:p>
          <a:p>
            <a:r>
              <a:rPr lang="en-US" b="1" baseline="0" dirty="0"/>
              <a:t>ASK</a:t>
            </a:r>
            <a:r>
              <a:rPr lang="en-US" baseline="0" dirty="0"/>
              <a:t> group to use scale of </a:t>
            </a:r>
            <a:r>
              <a:rPr lang="en-US" b="0" baseline="0" dirty="0"/>
              <a:t>1 (low) to 10 (high) to rate the severity of each of those items</a:t>
            </a:r>
          </a:p>
          <a:p>
            <a:endParaRPr lang="en-US" b="0" baseline="0" dirty="0"/>
          </a:p>
          <a:p>
            <a:r>
              <a:rPr lang="en-US" b="1" baseline="0" dirty="0"/>
              <a:t>ASK</a:t>
            </a:r>
            <a:r>
              <a:rPr lang="en-US" b="0" baseline="0" dirty="0"/>
              <a:t> </a:t>
            </a:r>
            <a:r>
              <a:rPr lang="en-US" b="0" i="1" baseline="0" dirty="0"/>
              <a:t>in Louie’s shoes, how much are you thinking about what happened with you and the other student right now?</a:t>
            </a:r>
            <a:r>
              <a:rPr lang="en-US" b="0" baseline="0" dirty="0"/>
              <a:t>  (answer is usually, ‘not at all’)</a:t>
            </a:r>
          </a:p>
          <a:p>
            <a:endParaRPr lang="en-US" b="0" baseline="0" dirty="0"/>
          </a:p>
          <a:p>
            <a:r>
              <a:rPr lang="en-US" b="1" baseline="0" dirty="0"/>
              <a:t>ASK</a:t>
            </a:r>
            <a:r>
              <a:rPr lang="en-US" b="0" baseline="0" dirty="0"/>
              <a:t> </a:t>
            </a:r>
            <a:r>
              <a:rPr lang="en-US" b="0" i="1" baseline="0" dirty="0"/>
              <a:t>how might ED staff be interpreting your behaviors’ knowing that you were referred over due to homicidal threats?</a:t>
            </a:r>
            <a:r>
              <a:rPr lang="en-US" b="0" baseline="0" dirty="0"/>
              <a:t> (answers will likely include: sign of my condition, proof that I am aggressive0</a:t>
            </a:r>
          </a:p>
          <a:p>
            <a:endParaRPr lang="en-US" b="0" baseline="0" dirty="0"/>
          </a:p>
          <a:p>
            <a:r>
              <a:rPr lang="en-US" b="0" baseline="0" dirty="0"/>
              <a:t>Refer back to the Essence for Louie and the 1-10 ratings and </a:t>
            </a:r>
            <a:r>
              <a:rPr lang="en-US" b="1" baseline="0" dirty="0"/>
              <a:t>ASK</a:t>
            </a:r>
            <a:r>
              <a:rPr lang="en-US" b="0" baseline="0" dirty="0"/>
              <a:t>, “</a:t>
            </a:r>
            <a:r>
              <a:rPr lang="en-US" b="0" i="1" baseline="0" dirty="0"/>
              <a:t>is your behavior (in Louie’s shoes) right now, better described as crisis state, symptom of MH condition, or character trait?  Answer:  The stuff they identified is by and large crisis state </a:t>
            </a:r>
          </a:p>
          <a:p>
            <a:endParaRPr lang="en-US" b="0" baseline="0" dirty="0"/>
          </a:p>
          <a:p>
            <a:r>
              <a:rPr lang="en-US" b="1" baseline="0" dirty="0"/>
              <a:t>Follow up comment to group</a:t>
            </a:r>
            <a:r>
              <a:rPr lang="en-US" b="0" i="1" baseline="0" dirty="0"/>
              <a:t>:  You may also be seeing symptoms related to the mental health condition, or some character traits, but what you identified is crisis state</a:t>
            </a:r>
            <a:r>
              <a:rPr lang="en-US" b="0" baseline="0" dirty="0"/>
              <a:t>.  </a:t>
            </a:r>
          </a:p>
          <a:p>
            <a:r>
              <a:rPr lang="en-US" b="1" baseline="0" dirty="0"/>
              <a:t>ASK:  </a:t>
            </a:r>
            <a:r>
              <a:rPr lang="en-US" b="0" i="1" baseline="0" dirty="0"/>
              <a:t>Is it pathological crisis state or normal human being crisis state?  </a:t>
            </a:r>
            <a:r>
              <a:rPr lang="en-US" b="0" baseline="0" dirty="0"/>
              <a:t>(answer:  normal human being stuff)</a:t>
            </a:r>
          </a:p>
          <a:p>
            <a:endParaRPr lang="en-US" b="0" baseline="0" dirty="0"/>
          </a:p>
          <a:p>
            <a:r>
              <a:rPr lang="en-US" b="0" baseline="0" dirty="0"/>
              <a:t>NOTE  TO THE GROUP THAT:  </a:t>
            </a:r>
            <a:r>
              <a:rPr lang="en-US" b="0" i="1" baseline="0" dirty="0"/>
              <a:t>on top of whatever diagnosis there might be, Louie is having a normal human being reaction to how this crisis event is getting managed in the system.  </a:t>
            </a:r>
          </a:p>
          <a:p>
            <a:pPr marL="171425" indent="-171425">
              <a:buFont typeface="Arial" panose="020B0604020202020204" pitchFamily="34" charset="0"/>
              <a:buChar char="•"/>
            </a:pPr>
            <a:r>
              <a:rPr lang="en-US" b="0" baseline="0" dirty="0"/>
              <a:t>I can have a crisis, or a mental illness AND have a normal human reaction to events.  </a:t>
            </a:r>
          </a:p>
          <a:p>
            <a:pPr marL="171425" indent="-171425">
              <a:buFont typeface="Arial" panose="020B0604020202020204" pitchFamily="34" charset="0"/>
              <a:buChar char="•"/>
            </a:pPr>
            <a:r>
              <a:rPr lang="en-US" b="0" baseline="0" dirty="0"/>
              <a:t>As treatment providers we want to recognize and address these crisis state elements that are hierarchically most important to him.  </a:t>
            </a:r>
          </a:p>
          <a:p>
            <a:pPr marL="171425" indent="-171425">
              <a:buFont typeface="Arial" panose="020B0604020202020204" pitchFamily="34" charset="0"/>
              <a:buChar char="•"/>
            </a:pPr>
            <a:r>
              <a:rPr lang="en-US" b="0" baseline="0" dirty="0"/>
              <a:t>THEN we can start to address underlying conditions.  </a:t>
            </a:r>
          </a:p>
          <a:p>
            <a:pPr marL="171425" indent="-171425">
              <a:buFont typeface="Arial" panose="020B0604020202020204" pitchFamily="34" charset="0"/>
              <a:buChar char="•"/>
            </a:pPr>
            <a:r>
              <a:rPr lang="en-US" b="0" baseline="0" dirty="0"/>
              <a:t>If we don’t do this, we misinterpret what we are seeing in our MSE and diagnosis.</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83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TO THE GROUP:  </a:t>
            </a:r>
            <a:r>
              <a:rPr lang="en-US" dirty="0"/>
              <a:t>Now, we switch</a:t>
            </a:r>
            <a:r>
              <a:rPr lang="en-US" baseline="0" dirty="0"/>
              <a:t> the focus to Louie’s mom who listened to a message, probably while she was at work.  The message was from the school and we know from the scenario that this has not been a great relationship.</a:t>
            </a:r>
          </a:p>
          <a:p>
            <a:endParaRPr lang="en-US" baseline="0" dirty="0"/>
          </a:p>
          <a:p>
            <a:r>
              <a:rPr lang="en-US" dirty="0"/>
              <a:t>You may want to flip back</a:t>
            </a:r>
            <a:r>
              <a:rPr lang="en-US" baseline="0" dirty="0"/>
              <a:t> to the scenario so participants can continue to consider it</a:t>
            </a:r>
          </a:p>
          <a:p>
            <a:endParaRPr lang="en-US" baseline="0" dirty="0"/>
          </a:p>
          <a:p>
            <a:r>
              <a:rPr lang="en-US" baseline="0" dirty="0"/>
              <a:t>Read the questions on the slide, remind to stay in first person.  </a:t>
            </a:r>
          </a:p>
          <a:p>
            <a:endParaRPr lang="en-US" baseline="0" dirty="0"/>
          </a:p>
          <a:p>
            <a:r>
              <a:rPr lang="en-US" baseline="0" dirty="0"/>
              <a:t>On the white board, capture the mother’s experience.</a:t>
            </a:r>
          </a:p>
          <a:p>
            <a:pPr marL="628558" lvl="1" indent="-171425">
              <a:buFont typeface="Arial" panose="020B0604020202020204" pitchFamily="34" charset="0"/>
              <a:buChar char="•"/>
            </a:pPr>
            <a:r>
              <a:rPr lang="en-US" baseline="0" dirty="0"/>
              <a:t/>
            </a:r>
            <a:br>
              <a:rPr lang="en-US" baseline="0" dirty="0"/>
            </a:br>
            <a:r>
              <a:rPr lang="en-US" i="1" baseline="0" dirty="0"/>
              <a:t>I am FURIOUS with the school</a:t>
            </a:r>
          </a:p>
          <a:p>
            <a:pPr marL="628558" lvl="1" indent="-171425">
              <a:buFont typeface="Arial" panose="020B0604020202020204" pitchFamily="34" charset="0"/>
              <a:buChar char="•"/>
            </a:pPr>
            <a:r>
              <a:rPr lang="en-US" i="1" baseline="0" dirty="0"/>
              <a:t>How could they send him to the ED without my permission</a:t>
            </a:r>
          </a:p>
          <a:p>
            <a:pPr marL="628558" lvl="1" indent="-171425">
              <a:buFont typeface="Arial" panose="020B0604020202020204" pitchFamily="34" charset="0"/>
              <a:buChar char="•"/>
            </a:pPr>
            <a:r>
              <a:rPr lang="en-US" i="1" baseline="0" dirty="0"/>
              <a:t>They are trying to get rid of him</a:t>
            </a:r>
          </a:p>
          <a:p>
            <a:pPr marL="628558" lvl="1" indent="-171425">
              <a:buFont typeface="Arial" panose="020B0604020202020204" pitchFamily="34" charset="0"/>
              <a:buChar char="•"/>
            </a:pPr>
            <a:r>
              <a:rPr lang="en-US" i="1" baseline="0" dirty="0"/>
              <a:t>What is happening to Louie?  What will they do to him?</a:t>
            </a:r>
          </a:p>
          <a:p>
            <a:pPr marL="628558" lvl="1" indent="-171425">
              <a:buFont typeface="Arial" panose="020B0604020202020204" pitchFamily="34" charset="0"/>
              <a:buChar char="•"/>
            </a:pPr>
            <a:r>
              <a:rPr lang="en-US" i="1" baseline="0" dirty="0"/>
              <a:t>I need to see him NOW</a:t>
            </a:r>
          </a:p>
          <a:p>
            <a:pPr marL="628558" lvl="1" indent="-171425">
              <a:buFont typeface="Arial" panose="020B0604020202020204" pitchFamily="34" charset="0"/>
              <a:buChar char="•"/>
            </a:pPr>
            <a:r>
              <a:rPr lang="en-US" i="1" baseline="0" dirty="0"/>
              <a:t>I am FURIOUS with Louie.  Can’t believe he has done this again</a:t>
            </a:r>
          </a:p>
          <a:p>
            <a:pPr marL="628558" lvl="1" indent="-171425">
              <a:buFont typeface="Arial" panose="020B0604020202020204" pitchFamily="34" charset="0"/>
              <a:buChar char="•"/>
            </a:pPr>
            <a:r>
              <a:rPr lang="en-US" i="1" baseline="0" dirty="0"/>
              <a:t>I am fearful I will lose my job</a:t>
            </a:r>
          </a:p>
          <a:p>
            <a:pPr marL="628558" lvl="1" indent="-171425">
              <a:buFont typeface="Arial" panose="020B0604020202020204" pitchFamily="34" charset="0"/>
              <a:buChar char="•"/>
            </a:pPr>
            <a:r>
              <a:rPr lang="en-US" i="1" baseline="0" dirty="0"/>
              <a:t>The school bus comes in an hour.  How will I ever get home on time</a:t>
            </a:r>
          </a:p>
          <a:p>
            <a:endParaRPr lang="en-US" baseline="0" dirty="0"/>
          </a:p>
          <a:p>
            <a:endParaRPr lang="en-US" baseline="0" dirty="0"/>
          </a:p>
          <a:p>
            <a:r>
              <a:rPr lang="en-US" baseline="0" dirty="0"/>
              <a:t>Prompt until you get a well-rounded set of answers that cover thoughts about school, Louie, ED</a:t>
            </a:r>
          </a:p>
          <a:p>
            <a:endParaRPr lang="en-US" baseline="0" dirty="0"/>
          </a:p>
          <a:p>
            <a:r>
              <a:rPr lang="en-US" b="1" baseline="0" dirty="0"/>
              <a:t>ASK </a:t>
            </a:r>
            <a:r>
              <a:rPr lang="en-US" baseline="0" dirty="0"/>
              <a:t>group to look at the list of responses and to identify the ESSENCE of the crisis for Louie’s mother</a:t>
            </a:r>
          </a:p>
          <a:p>
            <a:endParaRPr lang="en-US" baseline="0" dirty="0"/>
          </a:p>
          <a:p>
            <a:pPr lvl="1"/>
            <a:r>
              <a:rPr lang="en-US" baseline="0" dirty="0"/>
              <a:t>Answers might be:  Fear, confusion, anger at school, worry, sadness…</a:t>
            </a:r>
          </a:p>
          <a:p>
            <a:endParaRPr lang="en-US" baseline="0" dirty="0"/>
          </a:p>
          <a:p>
            <a:r>
              <a:rPr lang="en-US" b="1" baseline="0" dirty="0"/>
              <a:t>ASK </a:t>
            </a:r>
            <a:r>
              <a:rPr lang="en-US" baseline="0" dirty="0"/>
              <a:t>group to use scale of </a:t>
            </a:r>
            <a:r>
              <a:rPr lang="en-US" b="0" baseline="0" dirty="0"/>
              <a:t>1 (low) to 10 (high) to rate the severity of each of those items</a:t>
            </a:r>
          </a:p>
          <a:p>
            <a:endParaRPr lang="en-US" b="0" baseline="0" dirty="0"/>
          </a:p>
          <a:p>
            <a:r>
              <a:rPr lang="en-US" b="1" baseline="0" dirty="0"/>
              <a:t>ASK:  </a:t>
            </a:r>
            <a:r>
              <a:rPr lang="en-US" b="0" i="1" baseline="0" dirty="0"/>
              <a:t>in mother’s shoes, how much are you thinking about the nature of Louie’s condition—if he his in fact, homicidal</a:t>
            </a:r>
            <a:r>
              <a:rPr lang="en-US" b="0" baseline="0" dirty="0"/>
              <a:t>?  (answer might be mixed.  Anger at school, belief that Louie was misbehaving, or worry about work and other timetables for other children MAY BE OF PRIMARY IMPORTANCE)</a:t>
            </a:r>
          </a:p>
          <a:p>
            <a:endParaRPr lang="en-US" b="0" baseline="0" dirty="0"/>
          </a:p>
          <a:p>
            <a:r>
              <a:rPr lang="en-US" b="1" baseline="0" dirty="0"/>
              <a:t>ASK</a:t>
            </a:r>
            <a:r>
              <a:rPr lang="en-US" b="0" baseline="0" dirty="0"/>
              <a:t> </a:t>
            </a:r>
            <a:r>
              <a:rPr lang="en-US" b="0" i="1" baseline="0" dirty="0"/>
              <a:t>how might ED staff be interpreting your behaviors’ as you walk into the ED, knowing that your child was sent here because of his homicidal threats </a:t>
            </a:r>
            <a:r>
              <a:rPr lang="en-US" b="0" baseline="0" dirty="0"/>
              <a:t>(She’s the problem,  no wonder Louie is in crisis, apple doesn’t fall far from the tree)</a:t>
            </a:r>
          </a:p>
          <a:p>
            <a:endParaRPr lang="en-US" b="0" baseline="0" dirty="0"/>
          </a:p>
          <a:p>
            <a:r>
              <a:rPr lang="en-US" b="0" baseline="0" dirty="0"/>
              <a:t>Refer back to the Essence for Louie’s mother and ratings  and </a:t>
            </a:r>
            <a:r>
              <a:rPr lang="en-US" b="1" baseline="0" dirty="0"/>
              <a:t>ASK </a:t>
            </a:r>
            <a:r>
              <a:rPr lang="en-US" b="0" baseline="0" dirty="0"/>
              <a:t>—</a:t>
            </a:r>
            <a:r>
              <a:rPr lang="en-US" b="0" i="1" baseline="0" dirty="0"/>
              <a:t>is your parent behavior right now, better described as crisis state, or character trait?  </a:t>
            </a:r>
            <a:r>
              <a:rPr lang="en-US" b="0" baseline="0" dirty="0"/>
              <a:t>Answer:  The stuff they identified is largely crisis state </a:t>
            </a:r>
          </a:p>
          <a:p>
            <a:endParaRPr lang="en-US" b="0" baseline="0" dirty="0"/>
          </a:p>
          <a:p>
            <a:r>
              <a:rPr lang="en-US" b="0" baseline="0" dirty="0"/>
              <a:t>Follow up to group:  there may be character trait underlying the crisis state as well, but what you identified is crisis state.  ASK:  Is it pathological parent crisis state or normal parent crisis state to abnormal event?  (answer:  normal human parent stuff)</a:t>
            </a:r>
          </a:p>
          <a:p>
            <a:endParaRPr lang="en-US" b="0" baseline="0" dirty="0"/>
          </a:p>
          <a:p>
            <a:r>
              <a:rPr lang="en-US" b="1" baseline="0" dirty="0"/>
              <a:t>NOTE TO THE GROUP THAT:  </a:t>
            </a:r>
            <a:r>
              <a:rPr lang="en-US" b="0" baseline="0" dirty="0"/>
              <a:t>“Louie’s parent is having a normal human being reaction to how this crisis event unfolded.  We want to address these crisis state elements that are hierarchically most important to her.  THEN we can start engaging in collaboration on what is happening in school, if there is an underlying condition in Louie to address.  If we don’t do this, we will not effectively engage and collaborate with her to reach a collective understanding and consensus plan for what should happen next</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196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field,</a:t>
            </a:r>
            <a:r>
              <a:rPr lang="en-US" baseline="0" dirty="0"/>
              <a:t> we can ANTICIPATE that parents will be having a NORMAL but crisis-state reaction when their child has a serious behavioral health condition, especially when the child is having a crisis</a:t>
            </a:r>
          </a:p>
          <a:p>
            <a:endParaRPr lang="en-US" baseline="0" dirty="0"/>
          </a:p>
          <a:p>
            <a:pPr defTabSz="914266">
              <a:defRPr/>
            </a:pPr>
            <a:r>
              <a:rPr lang="en-US" b="1" dirty="0"/>
              <a:t>ASK:  </a:t>
            </a:r>
            <a:r>
              <a:rPr lang="en-US" i="1" dirty="0"/>
              <a:t>Can your “parent/parenting” crisis be resolved even if your child’s condition doesn’t stabilize or improve? </a:t>
            </a:r>
            <a:r>
              <a:rPr lang="en-US" dirty="0"/>
              <a:t>(yes)</a:t>
            </a:r>
          </a:p>
          <a:p>
            <a:pPr defTabSz="914266">
              <a:defRPr/>
            </a:pPr>
            <a:endParaRPr lang="en-US" dirty="0"/>
          </a:p>
          <a:p>
            <a:pPr marL="171425" indent="-171425" defTabSz="914266">
              <a:buFont typeface="Arial" panose="020B0604020202020204" pitchFamily="34" charset="0"/>
              <a:buChar char="•"/>
              <a:defRPr/>
            </a:pPr>
            <a:r>
              <a:rPr lang="en-US" dirty="0"/>
              <a:t> </a:t>
            </a:r>
            <a:r>
              <a:rPr lang="en-US" b="1" dirty="0"/>
              <a:t>ASK:</a:t>
            </a:r>
            <a:r>
              <a:rPr lang="en-US" b="1" baseline="0" dirty="0"/>
              <a:t> </a:t>
            </a:r>
            <a:r>
              <a:rPr lang="en-US" i="1" dirty="0"/>
              <a:t>Why is this important? </a:t>
            </a:r>
          </a:p>
          <a:p>
            <a:pPr marL="171425" indent="-171425" defTabSz="914266">
              <a:buFont typeface="Arial" panose="020B0604020202020204" pitchFamily="34" charset="0"/>
              <a:buChar char="•"/>
              <a:defRPr/>
            </a:pPr>
            <a:endParaRPr lang="en-US" i="1" dirty="0"/>
          </a:p>
          <a:p>
            <a:pPr defTabSz="914266">
              <a:defRPr/>
            </a:pPr>
            <a:r>
              <a:rPr lang="en-US" b="1" i="0" dirty="0"/>
              <a:t>NOTE</a:t>
            </a:r>
            <a:r>
              <a:rPr lang="en-US" b="1" i="0" baseline="0" dirty="0"/>
              <a:t> IN SUMMARY:  </a:t>
            </a:r>
            <a:r>
              <a:rPr lang="en-US" i="1" dirty="0"/>
              <a:t>As it is less of a crisis state for the parent the</a:t>
            </a:r>
            <a:r>
              <a:rPr lang="en-US" i="1" baseline="0" dirty="0"/>
              <a:t> better they are able to support, participate, address the needs of the rest of the family…it is no longer so engulfing of the parent’s emotions/behaviors.</a:t>
            </a:r>
            <a:endParaRPr lang="en-US" i="1"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1826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right down to it, the ESSENCE of the crisis</a:t>
            </a:r>
            <a:r>
              <a:rPr lang="en-US" baseline="0" dirty="0"/>
              <a:t> is often among this list of normal (though uncomfortable) human experiences.  Regardless of the nature of the crisis or the diagnosis, essence is how a crisis is being EXPERIENCED.</a:t>
            </a:r>
          </a:p>
          <a:p>
            <a:endParaRPr lang="en-US" baseline="0" dirty="0"/>
          </a:p>
          <a:p>
            <a:r>
              <a:rPr lang="en-US" baseline="0" dirty="0"/>
              <a:t>ASK:  	</a:t>
            </a:r>
            <a:r>
              <a:rPr lang="en-US" i="1" baseline="0" dirty="0"/>
              <a:t>Can I have schizophrenia and NOT be in crisis</a:t>
            </a:r>
            <a:r>
              <a:rPr lang="en-US" baseline="0" dirty="0"/>
              <a:t>?  (yes)</a:t>
            </a:r>
          </a:p>
          <a:p>
            <a:r>
              <a:rPr lang="en-US" baseline="0" dirty="0"/>
              <a:t>	</a:t>
            </a:r>
            <a:r>
              <a:rPr lang="en-US" i="1" baseline="0" dirty="0"/>
              <a:t>Can I have suicidal ideation and NOT be in crisis </a:t>
            </a:r>
            <a:r>
              <a:rPr lang="en-US" baseline="0" dirty="0"/>
              <a:t>(yes)</a:t>
            </a:r>
          </a:p>
          <a:p>
            <a:r>
              <a:rPr lang="en-US" baseline="0" dirty="0"/>
              <a:t>	</a:t>
            </a:r>
            <a:r>
              <a:rPr lang="en-US" i="1" baseline="0" dirty="0"/>
              <a:t>Can I have no diagnosable BH condition and BE in crisis </a:t>
            </a:r>
            <a:r>
              <a:rPr lang="en-US" baseline="0" dirty="0"/>
              <a:t>(yes)</a:t>
            </a:r>
          </a:p>
          <a:p>
            <a:endParaRPr lang="en-US" baseline="0" dirty="0"/>
          </a:p>
          <a:p>
            <a:r>
              <a:rPr lang="en-US" baseline="0" dirty="0"/>
              <a:t>In Columbus, Ohio, peer specialists interviewed individuals who were frequently readmitted to the acute unit of the state hospital and asked:  </a:t>
            </a:r>
            <a:r>
              <a:rPr lang="en-US" i="1" baseline="0" dirty="0"/>
              <a:t>When it comes right down to it, what is the reason you were readmitted?  </a:t>
            </a:r>
            <a:r>
              <a:rPr lang="en-US" baseline="0" dirty="0"/>
              <a:t>The top two reasons (making up more than 50% of the responses) were loneliness and boredom.  Some went further to say loneliness and boredom that led to…cutting, using, needing to get out of my home, crying, feeling anxious, feeling suicidal…)</a:t>
            </a:r>
          </a:p>
          <a:p>
            <a:endParaRPr lang="en-US" baseline="0" dirty="0"/>
          </a:p>
          <a:p>
            <a:r>
              <a:rPr lang="en-US" baseline="0" dirty="0"/>
              <a:t>So, the community addressed those factors of loneliness and boredom, invested in some peer drop in options during evenings and weekends, worked with individuals to find social supports, </a:t>
            </a:r>
            <a:r>
              <a:rPr lang="en-US" baseline="0" dirty="0" err="1"/>
              <a:t>etc</a:t>
            </a:r>
            <a:r>
              <a:rPr lang="en-US" baseline="0" dirty="0"/>
              <a:t> and it had a nice impact on reducing readmissions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141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basics:</a:t>
            </a:r>
          </a:p>
          <a:p>
            <a:r>
              <a:rPr lang="en-US" dirty="0"/>
              <a:t>Food</a:t>
            </a:r>
          </a:p>
          <a:p>
            <a:r>
              <a:rPr lang="en-US" dirty="0"/>
              <a:t>Clothing</a:t>
            </a:r>
          </a:p>
          <a:p>
            <a:r>
              <a:rPr lang="en-US" dirty="0"/>
              <a:t>Shelter</a:t>
            </a:r>
          </a:p>
          <a:p>
            <a:r>
              <a:rPr lang="en-US" dirty="0"/>
              <a:t>Telephone</a:t>
            </a:r>
          </a:p>
          <a:p>
            <a:r>
              <a:rPr lang="en-US" dirty="0"/>
              <a:t>Bathroom</a:t>
            </a:r>
          </a:p>
          <a:p>
            <a:r>
              <a:rPr lang="en-US" dirty="0"/>
              <a:t>To see/talk to a loved one</a:t>
            </a:r>
          </a:p>
          <a:p>
            <a:r>
              <a:rPr lang="en-US" dirty="0"/>
              <a:t>To</a:t>
            </a:r>
            <a:r>
              <a:rPr lang="en-US" baseline="0" dirty="0"/>
              <a:t> get information about what is happening</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644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aseline="0" dirty="0"/>
              <a:t> –</a:t>
            </a:r>
            <a:r>
              <a:rPr lang="en-US" i="1" baseline="0" dirty="0"/>
              <a:t>Why a suggestion that as a general rule you think STATE instead of TRAIT</a:t>
            </a:r>
            <a:r>
              <a:rPr lang="en-US" i="1" dirty="0"/>
              <a:t>??</a:t>
            </a:r>
          </a:p>
          <a:p>
            <a:endParaRPr lang="en-US" dirty="0"/>
          </a:p>
          <a:p>
            <a:pPr marL="171425" indent="-171425">
              <a:buFont typeface="Arial" panose="020B0604020202020204" pitchFamily="34" charset="0"/>
              <a:buChar char="•"/>
            </a:pPr>
            <a:r>
              <a:rPr lang="en-US" dirty="0"/>
              <a:t>Addressing</a:t>
            </a:r>
            <a:r>
              <a:rPr lang="en-US" baseline="0" dirty="0"/>
              <a:t> trait feels futile—feels unchangeable.  </a:t>
            </a:r>
          </a:p>
          <a:p>
            <a:endParaRPr lang="en-US" baseline="0" dirty="0"/>
          </a:p>
          <a:p>
            <a:pPr marL="171425" indent="-171425">
              <a:buFont typeface="Arial" panose="020B0604020202020204" pitchFamily="34" charset="0"/>
              <a:buChar char="•"/>
            </a:pPr>
            <a:r>
              <a:rPr lang="en-US" baseline="0" dirty="0"/>
              <a:t>When we tell (in our own service provider minds) a STATE story, we remove any artificial ceiling on a person’s potential, we are hopeful about/seeking solutions…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7505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Kappy Madenwald is an independent consultant who is working with CBH and DBH on the crisis system redesign.  Unless otherwise indicated, the materials in the presentation were developed by Kappy.  You are free to use the materials as long as credit is given.  </a:t>
            </a:r>
          </a:p>
          <a:p>
            <a:pPr defTabSz="914266">
              <a:defRPr/>
            </a:pPr>
            <a:endParaRPr lang="en-US" dirty="0"/>
          </a:p>
          <a:p>
            <a:pPr defTabSz="914266">
              <a:defRPr/>
            </a:pPr>
            <a:r>
              <a:rPr lang="en-US" dirty="0"/>
              <a:t>INTRODUCTION OF OTHER TRAINERS: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Madenwald Consulting, LLC.  2018</a:t>
            </a:r>
          </a:p>
        </p:txBody>
      </p:sp>
    </p:spTree>
    <p:extLst>
      <p:ext uri="{BB962C8B-B14F-4D97-AF65-F5344CB8AC3E}">
        <p14:creationId xmlns:p14="http://schemas.microsoft.com/office/powerpoint/2010/main" val="2019112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49</a:t>
            </a:fld>
            <a:endParaRPr lang="en-US"/>
          </a:p>
        </p:txBody>
      </p:sp>
    </p:spTree>
    <p:extLst>
      <p:ext uri="{BB962C8B-B14F-4D97-AF65-F5344CB8AC3E}">
        <p14:creationId xmlns:p14="http://schemas.microsoft.com/office/powerpoint/2010/main" val="198230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5</a:t>
            </a:fld>
            <a:endParaRPr lang="en-US"/>
          </a:p>
        </p:txBody>
      </p:sp>
    </p:spTree>
    <p:extLst>
      <p:ext uri="{BB962C8B-B14F-4D97-AF65-F5344CB8AC3E}">
        <p14:creationId xmlns:p14="http://schemas.microsoft.com/office/powerpoint/2010/main" val="815991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50</a:t>
            </a:fld>
            <a:endParaRPr lang="en-US"/>
          </a:p>
        </p:txBody>
      </p:sp>
    </p:spTree>
    <p:extLst>
      <p:ext uri="{BB962C8B-B14F-4D97-AF65-F5344CB8AC3E}">
        <p14:creationId xmlns:p14="http://schemas.microsoft.com/office/powerpoint/2010/main" val="1661306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aseline="0" dirty="0"/>
              <a:t> –</a:t>
            </a:r>
            <a:r>
              <a:rPr lang="en-US" i="1" baseline="0" dirty="0"/>
              <a:t>Why a suggestion that as a general rule you think STATE instead of TRAIT</a:t>
            </a:r>
            <a:r>
              <a:rPr lang="en-US" i="1" dirty="0"/>
              <a:t>??</a:t>
            </a:r>
          </a:p>
          <a:p>
            <a:endParaRPr lang="en-US" dirty="0"/>
          </a:p>
          <a:p>
            <a:pPr marL="171425" indent="-171425">
              <a:buFont typeface="Arial" panose="020B0604020202020204" pitchFamily="34" charset="0"/>
              <a:buChar char="•"/>
            </a:pPr>
            <a:r>
              <a:rPr lang="en-US" dirty="0"/>
              <a:t>Addressing</a:t>
            </a:r>
            <a:r>
              <a:rPr lang="en-US" baseline="0" dirty="0"/>
              <a:t> trait feels futile—feels unchangeable.  </a:t>
            </a:r>
          </a:p>
          <a:p>
            <a:endParaRPr lang="en-US" baseline="0" dirty="0"/>
          </a:p>
          <a:p>
            <a:pPr marL="171425" indent="-171425">
              <a:buFont typeface="Arial" panose="020B0604020202020204" pitchFamily="34" charset="0"/>
              <a:buChar char="•"/>
            </a:pPr>
            <a:r>
              <a:rPr lang="en-US" baseline="0" dirty="0"/>
              <a:t>When we tell (in our own service provider minds) a STATE story, we remove any artificial ceiling on a person’s potential, we are hopeful about/seeking solutions…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727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a:t>
            </a:r>
            <a:r>
              <a:rPr lang="en-US" baseline="0" dirty="0"/>
              <a:t> you look at the websites of child-serving mental health centers across the country you will see descriptions of treatment that is “family-centered”.  To say a program is NOT family centered might feel akin to saying we are NOT culturally competent and we DO discriminate in who we treat—it just doesn’t have a good ring to it.  </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But are we really providing family-centered care in the behavioral health field?  I suggest that by and large we are not, just as much of the rest of the health care field is not and that most of what we are doing would be better described as “family nice”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Family nice is perhaps a nicer way of delivering care than the way it has most often been delivered historically…in a provider-led, expert knows best fashion.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Family-friendly hours, easy parking, snacks while you wait, extended visiting hours, giving families things, using flex funds…this is nice and is often welcome by families, but it isn’t family-centered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delivering FAMILY NICE care—there is still a power differential with treatment provider largely in the driver’s seat, making decisions, determining priorities, interpreting findings, guiding treatment… </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Though providers of mental health treatment services (psychiatrists, psychologists, social worker, counselors, and psychiatric nurses) </a:t>
            </a:r>
            <a:r>
              <a:rPr lang="en-US" sz="1200" b="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have their own lived experience (as individual, family member or friend of a person) with a mental health conditions; many tend to rely primarily on expertise gained through formal training, work experience, shared professional beliefs and programmatic structure, climate and culture in delivering treatment services.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“expert lens”, is inclusive</a:t>
            </a:r>
            <a:r>
              <a:rPr lang="en-US" sz="1200" kern="1200" baseline="0" dirty="0">
                <a:solidFill>
                  <a:schemeClr val="tx1"/>
                </a:solidFill>
                <a:effectLst/>
                <a:latin typeface="+mn-lt"/>
                <a:ea typeface="+mn-ea"/>
                <a:cs typeface="+mn-cs"/>
              </a:rPr>
              <a:t> of the </a:t>
            </a:r>
            <a:r>
              <a:rPr lang="en-US" sz="1200" b="0" u="sng" kern="1200" baseline="0" dirty="0">
                <a:solidFill>
                  <a:schemeClr val="tx1"/>
                </a:solidFill>
                <a:effectLst/>
                <a:latin typeface="+mn-lt"/>
                <a:ea typeface="+mn-ea"/>
                <a:cs typeface="+mn-cs"/>
              </a:rPr>
              <a:t>service provider’s </a:t>
            </a:r>
            <a:r>
              <a:rPr lang="en-US" sz="1200" kern="1200" dirty="0">
                <a:solidFill>
                  <a:schemeClr val="tx1"/>
                </a:solidFill>
                <a:effectLst/>
                <a:latin typeface="+mn-lt"/>
                <a:ea typeface="+mn-ea"/>
                <a:cs typeface="+mn-cs"/>
              </a:rPr>
              <a:t>interpretations, deeply held beliefs, preferences, professional experience and expertise, with minimal attention to the interpretations, deeply held beliefs, preferences, experience and expertise of the </a:t>
            </a:r>
            <a:r>
              <a:rPr lang="en-US" sz="1200" b="0" u="sng" kern="1200" dirty="0">
                <a:solidFill>
                  <a:schemeClr val="tx1"/>
                </a:solidFill>
                <a:effectLst/>
                <a:latin typeface="+mn-lt"/>
                <a:ea typeface="+mn-ea"/>
                <a:cs typeface="+mn-cs"/>
              </a:rPr>
              <a:t>service recipient</a:t>
            </a:r>
            <a:r>
              <a:rPr lang="en-US" sz="1200" kern="1200" dirty="0">
                <a:solidFill>
                  <a:schemeClr val="tx1"/>
                </a:solidFill>
                <a:effectLst/>
                <a:latin typeface="+mn-lt"/>
                <a:ea typeface="+mn-ea"/>
                <a:cs typeface="+mn-cs"/>
              </a:rPr>
              <a:t>, they are using a traditional treatment approach.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Sometimes called the “medical model” this approach is still widely (though not necessarily officially or consciously) used in much of healthcare including mental health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Tied to this approach is often a </a:t>
            </a:r>
            <a:r>
              <a:rPr lang="en-US" sz="1200" i="1" kern="1200" dirty="0">
                <a:solidFill>
                  <a:schemeClr val="tx1"/>
                </a:solidFill>
                <a:effectLst/>
                <a:latin typeface="+mn-lt"/>
                <a:ea typeface="+mn-ea"/>
                <a:cs typeface="+mn-cs"/>
              </a:rPr>
              <a:t>deeply held belief</a:t>
            </a:r>
            <a:r>
              <a:rPr lang="en-US" sz="1200" kern="1200" dirty="0">
                <a:solidFill>
                  <a:schemeClr val="tx1"/>
                </a:solidFill>
                <a:effectLst/>
                <a:latin typeface="+mn-lt"/>
                <a:ea typeface="+mn-ea"/>
                <a:cs typeface="+mn-cs"/>
              </a:rPr>
              <a:t> that the trained mental health professional knows what is best for the youth/family.  The concept of a deeply held belief is important in understanding why the transition to family-centered care is quite complex for mental health providers.  </a:t>
            </a:r>
            <a:r>
              <a:rPr lang="en-US" sz="1200" i="1" kern="1200" dirty="0">
                <a:solidFill>
                  <a:schemeClr val="tx1"/>
                </a:solidFill>
                <a:effectLst/>
                <a:latin typeface="+mn-lt"/>
                <a:ea typeface="+mn-ea"/>
                <a:cs typeface="+mn-cs"/>
              </a:rPr>
              <a:t>Deeply held beliefs</a:t>
            </a:r>
            <a:r>
              <a:rPr lang="en-US" sz="1200" kern="1200" dirty="0">
                <a:solidFill>
                  <a:schemeClr val="tx1"/>
                </a:solidFill>
                <a:effectLst/>
                <a:latin typeface="+mn-lt"/>
                <a:ea typeface="+mn-ea"/>
                <a:cs typeface="+mn-cs"/>
              </a:rPr>
              <a:t> seem irrefutable, logical, and factual—not much room in there for the belief-holder to seek alternate explanations. </a:t>
            </a:r>
          </a:p>
          <a:p>
            <a:endParaRPr lang="en-US" baseline="0" dirty="0"/>
          </a:p>
          <a:p>
            <a:r>
              <a:rPr lang="en-US" baseline="0" dirty="0"/>
              <a:t>To start doing care that is </a:t>
            </a:r>
            <a:r>
              <a:rPr lang="en-US" b="1" baseline="0" dirty="0"/>
              <a:t>family-centered</a:t>
            </a:r>
            <a:r>
              <a:rPr lang="en-US" baseline="0" dirty="0"/>
              <a:t>, we must stop doing care that is provider-centered/program-centered.  </a:t>
            </a:r>
          </a:p>
          <a:p>
            <a:pPr marL="171450" indent="-171450">
              <a:buFont typeface="Arial" panose="020B0604020202020204" pitchFamily="34" charset="0"/>
              <a:buChar char="•"/>
            </a:pPr>
            <a:r>
              <a:rPr lang="en-US" baseline="0" dirty="0"/>
              <a:t>We are not giving up our EXPERTISE—families desperately want expertise.  </a:t>
            </a:r>
          </a:p>
          <a:p>
            <a:pPr marL="171450" indent="-171450">
              <a:buFont typeface="Arial" panose="020B0604020202020204" pitchFamily="34" charset="0"/>
              <a:buChar char="•"/>
            </a:pPr>
            <a:r>
              <a:rPr lang="en-US" baseline="0" dirty="0"/>
              <a:t>We are giving up our expert stance and our power position</a:t>
            </a:r>
          </a:p>
          <a:p>
            <a:pPr marL="171450" indent="-171450">
              <a:buFont typeface="Arial" panose="020B0604020202020204" pitchFamily="34" charset="0"/>
              <a:buChar char="•"/>
            </a:pPr>
            <a:r>
              <a:rPr lang="en-US" baseline="0" dirty="0"/>
              <a:t>We give up one care orientation to gain from the other.  </a:t>
            </a:r>
          </a:p>
          <a:p>
            <a:pPr marL="171450" indent="-171450">
              <a:buFont typeface="Arial" panose="020B0604020202020204" pitchFamily="34" charset="0"/>
              <a:buChar char="•"/>
            </a:pPr>
            <a:r>
              <a:rPr lang="en-US" baseline="0" dirty="0"/>
              <a:t>In family-centered care there is an equalization of the power—this is collaborative and co-creative work with each party bringing expertise.  </a:t>
            </a:r>
          </a:p>
          <a:p>
            <a:pPr marL="171450" indent="-171450">
              <a:buFont typeface="Arial" panose="020B0604020202020204" pitchFamily="34" charset="0"/>
              <a:buChar char="•"/>
            </a:pPr>
            <a:r>
              <a:rPr lang="en-US" baseline="0" dirty="0"/>
              <a:t>Approaches are used that promote insight, introspection, new interpretation, aha moments, problem-solving by youth and family—the smart thinking happens THERE…in the brains of the child and family, not with the provider.  </a:t>
            </a:r>
          </a:p>
          <a:p>
            <a:pPr marL="171450" indent="-171450">
              <a:buFont typeface="Arial" panose="020B0604020202020204" pitchFamily="34" charset="0"/>
              <a:buChar char="•"/>
            </a:pPr>
            <a:r>
              <a:rPr lang="en-US" baseline="0" dirty="0"/>
              <a:t>THEY have the giant stake in this and THEY are uniquely capable of finding their way through to a unique solution.  </a:t>
            </a:r>
          </a:p>
          <a:p>
            <a:pPr marL="171450" indent="-171450">
              <a:buFont typeface="Arial" panose="020B0604020202020204" pitchFamily="34" charset="0"/>
              <a:buChar char="•"/>
            </a:pPr>
            <a:r>
              <a:rPr lang="en-US" baseline="0" dirty="0"/>
              <a:t>This family-centered care climate is one where empowerment and health activation are nurtured and strengthened</a:t>
            </a:r>
          </a:p>
          <a:p>
            <a:pPr marL="628650" lvl="1" indent="-171450">
              <a:buFont typeface="Arial" panose="020B0604020202020204" pitchFamily="34" charset="0"/>
              <a:buChar char="•"/>
            </a:pPr>
            <a:r>
              <a:rPr lang="en-US" baseline="0" dirty="0"/>
              <a:t>Where children and their parents become stronger in their belief that they have a voice in care and that their ideas are sound</a:t>
            </a:r>
          </a:p>
          <a:p>
            <a:pPr marL="628650" lvl="1" indent="-171450">
              <a:buFont typeface="Arial" panose="020B0604020202020204" pitchFamily="34" charset="0"/>
              <a:buChar char="•"/>
            </a:pPr>
            <a:r>
              <a:rPr lang="en-US" baseline="0" dirty="0"/>
              <a:t>A right to use their voice; </a:t>
            </a:r>
          </a:p>
          <a:p>
            <a:pPr marL="628650" lvl="1" indent="-171450">
              <a:buFont typeface="Arial" panose="020B0604020202020204" pitchFamily="34" charset="0"/>
              <a:buChar char="•"/>
            </a:pPr>
            <a:r>
              <a:rPr lang="en-US" baseline="0" dirty="0"/>
              <a:t>Where children and parents become clearer that the illness is not defining of child or family, </a:t>
            </a:r>
          </a:p>
          <a:p>
            <a:pPr marL="628650" lvl="1" indent="-171450">
              <a:buFont typeface="Arial" panose="020B0604020202020204" pitchFamily="34" charset="0"/>
              <a:buChar char="•"/>
            </a:pPr>
            <a:r>
              <a:rPr lang="en-US" baseline="0" dirty="0"/>
              <a:t>That it is possible to have the illness without the crisis, and </a:t>
            </a:r>
          </a:p>
          <a:p>
            <a:pPr marL="628650" lvl="1" indent="-171450">
              <a:buFont typeface="Arial" panose="020B0604020202020204" pitchFamily="34" charset="0"/>
              <a:buChar char="•"/>
            </a:pPr>
            <a:r>
              <a:rPr lang="en-US" baseline="0" dirty="0"/>
              <a:t>That they have power over their lives </a:t>
            </a:r>
          </a:p>
          <a:p>
            <a:endParaRPr lang="en-US" baseline="0" dirty="0"/>
          </a:p>
          <a:p>
            <a:r>
              <a:rPr lang="en-US" b="1" baseline="0" dirty="0"/>
              <a:t>CLICK once</a:t>
            </a:r>
          </a:p>
          <a:p>
            <a:endParaRPr lang="en-US" baseline="0" dirty="0"/>
          </a:p>
          <a:p>
            <a:r>
              <a:rPr lang="en-US" baseline="0" dirty="0"/>
              <a:t>Having mastered these skills children and parents are then equipped to drive care as smart intuitive users of the system, piecing together the elements of care that are useful and developing an instinct for the services and service providers that are not.  </a:t>
            </a:r>
          </a:p>
          <a:p>
            <a:endParaRPr lang="en-US" baseline="0" dirty="0"/>
          </a:p>
          <a:p>
            <a:pPr marL="171450" indent="-171450">
              <a:buFont typeface="Arial" panose="020B0604020202020204" pitchFamily="34" charset="0"/>
              <a:buChar char="•"/>
            </a:pPr>
            <a:r>
              <a:rPr lang="en-US" baseline="0" dirty="0"/>
              <a:t>Person/family-centeredness is an essential core competency for achieving fidelity with the evidence based practices in our field:  Motivational Interviewing, Solution-focused therapies, Cognitive behavioral, Wraparound care planning and when done well it is empowering, solution-creating, crisis relieving, harm reducing and health activating.  </a:t>
            </a:r>
          </a:p>
          <a:p>
            <a:pPr marL="171450" indent="-171450">
              <a:buFont typeface="Arial" panose="020B0604020202020204" pitchFamily="34" charset="0"/>
              <a:buChar char="•"/>
            </a:pPr>
            <a:r>
              <a:rPr lang="en-US" baseline="0" dirty="0"/>
              <a:t>As youth and their parents get more empowered, find their voice, have confidence in their intuition and ideas, they gain self-efficacy and they gain agency: </a:t>
            </a:r>
          </a:p>
          <a:p>
            <a:pPr marL="171450" indent="-171450">
              <a:buFont typeface="Arial" panose="020B0604020202020204" pitchFamily="34" charset="0"/>
              <a:buChar char="•"/>
            </a:pPr>
            <a:r>
              <a:rPr lang="en-US" baseline="0" dirty="0"/>
              <a:t>“I am not my disease”  “I can figure out this system and effectively advocate for the care my child needs”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24B425-B733-4B13-9D1B-191AA5C9FF82}" type="slidenum">
              <a:rPr lang="en-US" smtClean="0">
                <a:solidFill>
                  <a:prstClr val="black"/>
                </a:solidFill>
              </a:rPr>
              <a:pPr/>
              <a:t>52</a:t>
            </a:fld>
            <a:endParaRPr lang="en-US">
              <a:solidFill>
                <a:prstClr val="black"/>
              </a:solidFill>
            </a:endParaRPr>
          </a:p>
        </p:txBody>
      </p:sp>
      <p:sp>
        <p:nvSpPr>
          <p:cNvPr id="5" name="Footer Placeholder 4"/>
          <p:cNvSpPr>
            <a:spLocks noGrp="1"/>
          </p:cNvSpPr>
          <p:nvPr>
            <p:ph type="ftr" sz="quarter" idx="11"/>
          </p:nvPr>
        </p:nvSpPr>
        <p:spPr/>
        <p:txBody>
          <a:bodyPr/>
          <a:lstStyle/>
          <a:p>
            <a:r>
              <a:rPr lang="en-US"/>
              <a:t>Madenwald Consulting, LLC 2017</a:t>
            </a:r>
          </a:p>
        </p:txBody>
      </p:sp>
    </p:spTree>
    <p:extLst>
      <p:ext uri="{BB962C8B-B14F-4D97-AF65-F5344CB8AC3E}">
        <p14:creationId xmlns:p14="http://schemas.microsoft.com/office/powerpoint/2010/main" val="3357529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Berwick said If we are to achieve in transforming our healthcare system “</a:t>
            </a:r>
            <a:r>
              <a:rPr lang="en-US" i="1" dirty="0"/>
              <a:t>then the experiences of consumers and families and communities must serve</a:t>
            </a:r>
            <a:r>
              <a:rPr lang="en-US" i="1" baseline="0" dirty="0"/>
              <a:t> as true north</a:t>
            </a:r>
            <a:r>
              <a:rPr lang="en-US" baseline="0" dirty="0"/>
              <a:t>”</a:t>
            </a:r>
          </a:p>
          <a:p>
            <a:endParaRPr lang="en-US" baseline="0" dirty="0"/>
          </a:p>
          <a:p>
            <a:r>
              <a:rPr lang="en-US" baseline="0" dirty="0"/>
              <a:t>In other words, you cannot build a working system without the wishes, preferences, knowledge of those that use the system.  Let lead the thinking of consumers and families and </a:t>
            </a:r>
          </a:p>
          <a:p>
            <a:endParaRPr lang="en-US" baseline="0" dirty="0"/>
          </a:p>
          <a:p>
            <a:pPr marL="171425" indent="-171425">
              <a:buFont typeface="Arial" panose="020B0604020202020204" pitchFamily="34" charset="0"/>
              <a:buChar char="•"/>
            </a:pPr>
            <a:r>
              <a:rPr lang="en-US" baseline="0" dirty="0"/>
              <a:t>They will orient us towards WHAT IS HAPPENING</a:t>
            </a:r>
          </a:p>
          <a:p>
            <a:pPr marL="171425" indent="-171425" defTabSz="914266">
              <a:buFont typeface="Arial" panose="020B0604020202020204" pitchFamily="34" charset="0"/>
              <a:buChar char="•"/>
              <a:defRPr/>
            </a:pPr>
            <a:r>
              <a:rPr lang="en-US" baseline="0" dirty="0"/>
              <a:t>They will orient us towards WHAT IS WANTED</a:t>
            </a:r>
          </a:p>
          <a:p>
            <a:pPr marL="171425" indent="-171425" defTabSz="914266">
              <a:buFont typeface="Arial" panose="020B0604020202020204" pitchFamily="34" charset="0"/>
              <a:buChar char="•"/>
              <a:defRPr/>
            </a:pPr>
            <a:r>
              <a:rPr lang="en-US" baseline="0" dirty="0"/>
              <a:t>They will orient us towards WHAT WILL WORK</a:t>
            </a:r>
          </a:p>
          <a:p>
            <a:endParaRPr lang="en-US" dirty="0"/>
          </a:p>
          <a:p>
            <a:r>
              <a:rPr lang="en-US" dirty="0"/>
              <a:t>Let lead the thinking of a community</a:t>
            </a:r>
            <a:r>
              <a:rPr lang="en-US" baseline="0" dirty="0"/>
              <a:t> and it will guide to</a:t>
            </a:r>
          </a:p>
          <a:p>
            <a:endParaRPr lang="en-US" baseline="0" dirty="0"/>
          </a:p>
          <a:p>
            <a:pPr marL="171425" indent="-171425">
              <a:buFont typeface="Arial" panose="020B0604020202020204" pitchFamily="34" charset="0"/>
              <a:buChar char="•"/>
            </a:pPr>
            <a:r>
              <a:rPr lang="en-US" baseline="0" dirty="0"/>
              <a:t>Where to start</a:t>
            </a:r>
          </a:p>
          <a:p>
            <a:pPr marL="171425" indent="-171425">
              <a:buFont typeface="Arial" panose="020B0604020202020204" pitchFamily="34" charset="0"/>
              <a:buChar char="•"/>
            </a:pPr>
            <a:r>
              <a:rPr lang="en-US" baseline="0" dirty="0"/>
              <a:t>What the strengths are</a:t>
            </a:r>
          </a:p>
          <a:p>
            <a:pPr marL="171425" indent="-171425">
              <a:buFont typeface="Arial" panose="020B0604020202020204" pitchFamily="34" charset="0"/>
              <a:buChar char="•"/>
            </a:pPr>
            <a:r>
              <a:rPr lang="en-US" baseline="0" dirty="0"/>
              <a:t>Ways of achieving a desired end</a:t>
            </a:r>
          </a:p>
          <a:p>
            <a:endParaRPr lang="en-US" baseline="0" dirty="0"/>
          </a:p>
          <a:p>
            <a:r>
              <a:rPr lang="en-US" baseline="0" dirty="0"/>
              <a:t>JOYCE BURLAND, who founded NAMI’s Family to Family program took it a step further and said</a:t>
            </a:r>
          </a:p>
          <a:p>
            <a:endParaRPr lang="en-US" baseline="0" dirty="0"/>
          </a:p>
          <a:p>
            <a:pPr marL="171425" indent="-171425" defTabSz="914266">
              <a:buFont typeface="Arial" panose="020B0604020202020204" pitchFamily="34" charset="0"/>
              <a:buChar char="•"/>
              <a:defRPr/>
            </a:pPr>
            <a:r>
              <a:rPr lang="en-US" i="1" dirty="0"/>
              <a:t>This means that the ordinal point (True North) for system quality is derived from the recipients’ reality -- our lived experience, our needs, our beliefs and strengths, as well as our reactions to services extended on our behalf.</a:t>
            </a:r>
          </a:p>
          <a:p>
            <a:pPr marL="171425" indent="-171425">
              <a:buFont typeface="Arial" panose="020B0604020202020204" pitchFamily="34" charset="0"/>
              <a:buChar char="•"/>
            </a:pPr>
            <a:endParaRPr lang="en-US" dirty="0"/>
          </a:p>
          <a:p>
            <a:pPr marL="171425" indent="-171425">
              <a:buFont typeface="Arial" panose="020B0604020202020204" pitchFamily="34" charset="0"/>
              <a:buChar char="•"/>
            </a:pPr>
            <a:r>
              <a:rPr lang="en-US" dirty="0"/>
              <a:t>This is a subjective measure but THE MOST IMPORTANT measure—how are people experiencing</a:t>
            </a:r>
            <a:r>
              <a:rPr lang="en-US" baseline="0" dirty="0"/>
              <a:t> the care that we are delivering?  Cannot measure success from the provider view, must be from the recipient view</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A corporation puts out a shiny new product and thinks it is awesome, but what REALLY matters is the consumer response:  is it functional and worth the money TO US</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In a system that has held tremendous power over its service recipients, this can be a novel concept, because historically service recipients haven’t had sufficient power to influence practice.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In a system where we continue to tell deficit stories about those who receive our stories (poor judgment, not-motivated, attention seeking, </a:t>
            </a:r>
            <a:r>
              <a:rPr lang="en-US" baseline="0" dirty="0" err="1"/>
              <a:t>etc</a:t>
            </a:r>
            <a:r>
              <a:rPr lang="en-US" baseline="0" dirty="0"/>
              <a:t>) it is easy to excuse/explain away negative feedback</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044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quote that speaks to how it FEELS to receive treatment</a:t>
            </a:r>
            <a:r>
              <a:rPr lang="en-US" baseline="0" dirty="0"/>
              <a:t> that is person-centered.</a:t>
            </a:r>
          </a:p>
          <a:p>
            <a:r>
              <a:rPr lang="en-US" baseline="0" dirty="0"/>
              <a:t/>
            </a:r>
            <a:br>
              <a:rPr lang="en-US" baseline="0" dirty="0"/>
            </a:br>
            <a:r>
              <a:rPr lang="en-US" b="1" baseline="0" dirty="0"/>
              <a:t>READ the quote, then ASK</a:t>
            </a:r>
          </a:p>
          <a:p>
            <a:endParaRPr lang="en-US" baseline="0" dirty="0"/>
          </a:p>
          <a:p>
            <a:r>
              <a:rPr lang="en-US" b="0" i="1" baseline="0" dirty="0"/>
              <a:t>Imagine you are the parent of a child in crisis.  If THIS (quote) is how you feel about your/your child’s experience with the crisis team, WHAT BECOMES POSSIBLE?  </a:t>
            </a:r>
            <a:r>
              <a:rPr lang="en-US" b="0" i="0" baseline="0" dirty="0"/>
              <a:t>(</a:t>
            </a:r>
            <a:r>
              <a:rPr lang="en-US" baseline="0" dirty="0"/>
              <a:t>Ask for 1</a:t>
            </a:r>
            <a:r>
              <a:rPr lang="en-US" baseline="30000" dirty="0"/>
              <a:t>st</a:t>
            </a:r>
            <a:r>
              <a:rPr lang="en-US" baseline="0" dirty="0"/>
              <a:t> person responses)</a:t>
            </a:r>
          </a:p>
          <a:p>
            <a:endParaRPr lang="en-US" baseline="0" dirty="0"/>
          </a:p>
          <a:p>
            <a:r>
              <a:rPr lang="en-US" baseline="0" dirty="0"/>
              <a:t>Sample answers (probe further, as in the examples below)</a:t>
            </a:r>
          </a:p>
          <a:p>
            <a:endParaRPr lang="en-US" baseline="0" dirty="0"/>
          </a:p>
          <a:p>
            <a:pPr lvl="1"/>
            <a:r>
              <a:rPr lang="en-US" baseline="0" dirty="0"/>
              <a:t>Hope (</a:t>
            </a:r>
            <a:r>
              <a:rPr lang="en-US" i="1" baseline="0" dirty="0"/>
              <a:t>hope in what?  Hope resulting in what.  What is possible if I have hope</a:t>
            </a:r>
            <a:r>
              <a:rPr lang="en-US" baseline="0" dirty="0"/>
              <a:t>? </a:t>
            </a:r>
            <a:r>
              <a:rPr lang="en-US" i="1" baseline="0" dirty="0"/>
              <a:t>What will I do differently when I have hope?)</a:t>
            </a:r>
          </a:p>
          <a:p>
            <a:pPr lvl="1"/>
            <a:r>
              <a:rPr lang="en-US" baseline="0" dirty="0"/>
              <a:t>Vulnerability (</a:t>
            </a:r>
            <a:r>
              <a:rPr lang="en-US" i="1" baseline="0" dirty="0"/>
              <a:t>to do what?  What is different if we can be vulnerable</a:t>
            </a:r>
            <a:r>
              <a:rPr lang="en-US" baseline="0" dirty="0"/>
              <a:t>)</a:t>
            </a:r>
          </a:p>
          <a:p>
            <a:pPr lvl="1"/>
            <a:r>
              <a:rPr lang="en-US" baseline="0" dirty="0"/>
              <a:t>Trust (</a:t>
            </a:r>
            <a:r>
              <a:rPr lang="en-US" i="1" baseline="0" dirty="0"/>
              <a:t>trust what?  What happens if there is trust</a:t>
            </a:r>
            <a:r>
              <a:rPr lang="en-US" baseline="0" dirty="0"/>
              <a:t>)</a:t>
            </a:r>
          </a:p>
          <a:p>
            <a:pPr lvl="1"/>
            <a:r>
              <a:rPr lang="en-US" baseline="0" dirty="0"/>
              <a:t>Belief in self (</a:t>
            </a:r>
            <a:r>
              <a:rPr lang="en-US" i="1" baseline="0" dirty="0"/>
              <a:t>leading to what</a:t>
            </a:r>
            <a:r>
              <a:rPr lang="en-US" baseline="0" dirty="0"/>
              <a:t>?)</a:t>
            </a:r>
          </a:p>
          <a:p>
            <a:pPr lvl="1"/>
            <a:r>
              <a:rPr lang="en-US" baseline="0" dirty="0"/>
              <a:t>Feel understood and accepted (</a:t>
            </a:r>
            <a:r>
              <a:rPr lang="en-US" i="1" baseline="0" dirty="0"/>
              <a:t>leading to what</a:t>
            </a:r>
            <a:r>
              <a:rPr lang="en-US" baseline="0" dirty="0"/>
              <a:t>?)</a:t>
            </a:r>
          </a:p>
          <a:p>
            <a:endParaRPr lang="en-US" baseline="0" dirty="0"/>
          </a:p>
          <a:p>
            <a:r>
              <a:rPr lang="en-US" baseline="0" dirty="0"/>
              <a:t>NOW, ASK the question in a different way:  BECAUSE this is the care experience, what do you as parent, not have to WASTE TIME DOING?</a:t>
            </a:r>
          </a:p>
          <a:p>
            <a:endParaRPr lang="en-US" baseline="0" dirty="0"/>
          </a:p>
          <a:p>
            <a:pPr lvl="1"/>
            <a:r>
              <a:rPr lang="en-US" baseline="0" dirty="0"/>
              <a:t>Defending </a:t>
            </a:r>
          </a:p>
          <a:p>
            <a:pPr lvl="1"/>
            <a:r>
              <a:rPr lang="en-US" baseline="0" dirty="0"/>
              <a:t>Mistrusting</a:t>
            </a:r>
          </a:p>
          <a:p>
            <a:pPr lvl="1"/>
            <a:r>
              <a:rPr lang="en-US" baseline="0" dirty="0"/>
              <a:t>Avoiding</a:t>
            </a:r>
          </a:p>
          <a:p>
            <a:pPr lvl="1"/>
            <a:r>
              <a:rPr lang="en-US" baseline="0" dirty="0"/>
              <a:t>Wondering what is safe to say</a:t>
            </a:r>
          </a:p>
          <a:p>
            <a:pPr lvl="1"/>
            <a:r>
              <a:rPr lang="en-US" baseline="0" dirty="0"/>
              <a:t>Convincing</a:t>
            </a:r>
          </a:p>
          <a:p>
            <a:r>
              <a:rPr lang="en-US" baseline="0" dirty="0"/>
              <a:t> (again, probe further, asking WHY NOT?  Why don’t you have to waste time…defending, mistrusting…)</a:t>
            </a:r>
          </a:p>
          <a:p>
            <a:endParaRPr lang="en-US" baseline="0" dirty="0"/>
          </a:p>
          <a:p>
            <a:r>
              <a:rPr lang="en-US" baseline="0" dirty="0"/>
              <a:t>Get a nice breadth of responses and then </a:t>
            </a:r>
            <a:r>
              <a:rPr lang="en-US" b="1" baseline="0" dirty="0"/>
              <a:t>ASK:</a:t>
            </a:r>
            <a:r>
              <a:rPr lang="en-US" baseline="0" dirty="0"/>
              <a:t>  </a:t>
            </a:r>
            <a:r>
              <a:rPr lang="en-US" i="1" baseline="0" dirty="0"/>
              <a:t>Thinking about the parents you know and how they have experienced the broader treatment system, what percent of the time are they having to WASTE (defending, not trusting) </a:t>
            </a:r>
          </a:p>
          <a:p>
            <a:endParaRPr lang="en-US" baseline="0" dirty="0"/>
          </a:p>
          <a:p>
            <a:r>
              <a:rPr lang="en-US" b="1" baseline="0" dirty="0"/>
              <a:t>NOTE TO THE GROUP</a:t>
            </a:r>
            <a:r>
              <a:rPr lang="en-US" baseline="0" dirty="0"/>
              <a:t>:  </a:t>
            </a:r>
          </a:p>
          <a:p>
            <a:pPr marL="171425" indent="-171425">
              <a:buFont typeface="Arial" panose="020B0604020202020204" pitchFamily="34" charset="0"/>
              <a:buChar char="•"/>
            </a:pPr>
            <a:r>
              <a:rPr lang="en-US" baseline="0" dirty="0"/>
              <a:t>Can you see how thinks like “mistrusting and defending” are an unfortunate use of time that should be spent receiving resolution-focused, effective intervention.  </a:t>
            </a:r>
          </a:p>
          <a:p>
            <a:pPr marL="171425" indent="-171425">
              <a:buFont typeface="Arial" panose="020B0604020202020204" pitchFamily="34" charset="0"/>
              <a:buChar char="•"/>
            </a:pPr>
            <a:r>
              <a:rPr lang="en-US" baseline="0" dirty="0"/>
              <a:t>It may become necessary for the person to spend the time (defending, mistrusting) in order to protect self/child against the threat that the provider/service is posing (whether the provider or service is aware they are a threat or not)</a:t>
            </a:r>
          </a:p>
          <a:p>
            <a:endParaRPr lang="en-US" baseline="0" dirty="0"/>
          </a:p>
          <a:p>
            <a:r>
              <a:rPr lang="en-US" b="1" baseline="0" dirty="0"/>
              <a:t>NOTE TO THE GROUP: </a:t>
            </a:r>
            <a:r>
              <a:rPr lang="en-US" baseline="0" dirty="0"/>
              <a:t>The person who wrote the quote that is on the slide didn’t have everything together in his life, but the service provider engaged him as whole, and wholly capable and it makes a world of difference in what is possible.  This orientation results in PRECISION care with little to no time wasted in self-protection…</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68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dirty="0"/>
              <a:t>Instead of expert</a:t>
            </a:r>
            <a:r>
              <a:rPr lang="en-US" baseline="0" dirty="0"/>
              <a:t> care orientation (lens/worldview/skillset of service provider)</a:t>
            </a:r>
          </a:p>
          <a:p>
            <a:pPr marL="171425" indent="-171425">
              <a:buFont typeface="Arial" panose="020B0604020202020204" pitchFamily="34" charset="0"/>
              <a:buChar char="•"/>
            </a:pPr>
            <a:r>
              <a:rPr lang="en-US" baseline="0" dirty="0"/>
              <a:t>Care is oriented to the youth or the parent who is the focus of the particular situation/conversation/intervention.</a:t>
            </a:r>
          </a:p>
          <a:p>
            <a:endParaRPr lang="en-US" baseline="0" dirty="0"/>
          </a:p>
          <a:p>
            <a:r>
              <a:rPr lang="en-US" b="1" baseline="0" dirty="0"/>
              <a:t>Note to PRESENTER:  </a:t>
            </a:r>
            <a:r>
              <a:rPr lang="en-US" baseline="0" dirty="0"/>
              <a:t>provide a visual of this by raising your left hand into the ‘true north’ position.  Say to the group—</a:t>
            </a:r>
            <a:r>
              <a:rPr lang="en-US" i="1" baseline="0" dirty="0"/>
              <a:t>this is where the parent (child) is.  Their worldview, culture, interpretation of the crisis, feelings they are having about it.  It is where they are.  </a:t>
            </a:r>
          </a:p>
          <a:p>
            <a:endParaRPr lang="en-US" baseline="0" dirty="0"/>
          </a:p>
          <a:p>
            <a:r>
              <a:rPr lang="en-US" baseline="0" dirty="0"/>
              <a:t>Then use your right hand slowly bringing it up from its resting position by your side until it is aligned next to your left hand.  </a:t>
            </a:r>
            <a:r>
              <a:rPr lang="en-US" i="1" baseline="0" dirty="0"/>
              <a:t>THIS (right hand) is a person/family-centered orientation.  We SEE and align with what they are experiencing, how they view/interpret and very literally begin from where they are.  </a:t>
            </a:r>
          </a:p>
          <a:p>
            <a:endParaRPr lang="en-US" i="1" baseline="0" dirty="0"/>
          </a:p>
          <a:p>
            <a:pPr marL="171425" indent="-171425">
              <a:buFont typeface="Arial" panose="020B0604020202020204" pitchFamily="34" charset="0"/>
              <a:buChar char="•"/>
            </a:pPr>
            <a:r>
              <a:rPr lang="en-US" i="1" baseline="0" dirty="0"/>
              <a:t>SEEING is not the same as AGREEING.  </a:t>
            </a:r>
          </a:p>
          <a:p>
            <a:endParaRPr lang="en-US" i="1" baseline="0" dirty="0"/>
          </a:p>
          <a:p>
            <a:pPr marL="171425" indent="-171425">
              <a:buFont typeface="Arial" panose="020B0604020202020204" pitchFamily="34" charset="0"/>
              <a:buChar char="•"/>
            </a:pPr>
            <a:r>
              <a:rPr lang="en-US" i="1" baseline="0" dirty="0"/>
              <a:t>SEEING doesn’t mean ACQUIESCING (i.e. parents don’t want their child in the hospital, so because we are family-centered they won’t be hospitalized) </a:t>
            </a:r>
          </a:p>
          <a:p>
            <a:endParaRPr lang="en-US" i="1" baseline="0" dirty="0"/>
          </a:p>
          <a:p>
            <a:pPr marL="171425" indent="-171425">
              <a:buFont typeface="Arial" panose="020B0604020202020204" pitchFamily="34" charset="0"/>
              <a:buChar char="•"/>
            </a:pPr>
            <a:r>
              <a:rPr lang="en-US" i="1" baseline="0" dirty="0"/>
              <a:t>Family-centered care is NOT order fulfillment.  It is the art and act of alignment through great expertise of the service provider and it becomes the STARTING POINT for meaningful, collaborative change</a:t>
            </a:r>
          </a:p>
          <a:p>
            <a:endParaRPr lang="en-US" baseline="0" dirty="0"/>
          </a:p>
          <a:p>
            <a:r>
              <a:rPr lang="en-US" i="1" baseline="0" dirty="0"/>
              <a:t>In SHIFTING OUT of my expert orientation </a:t>
            </a:r>
            <a:r>
              <a:rPr lang="en-US" baseline="0" dirty="0"/>
              <a:t>(RIGHT HAND RESTING TO THE SIDE) </a:t>
            </a:r>
            <a:r>
              <a:rPr lang="en-US" i="1" baseline="0" dirty="0"/>
              <a:t>I become open to the unique knowledge, experience and ideas of the youth/parent and the power potential that it holds.  We work with children and families who have lived extraordinary lives and the solutions that will work for them will be unique and largely known only to them.  We are not in a field where passive care (IV drip) or externally imposed approach (when we direct a person to “manage your crisis this way”) works.</a:t>
            </a:r>
          </a:p>
          <a:p>
            <a:endParaRPr lang="en-US" baseline="0" dirty="0"/>
          </a:p>
          <a:p>
            <a:r>
              <a:rPr lang="en-US" i="1" baseline="0" dirty="0"/>
              <a:t>As it relates to something like hospitalization, I (service provider) must remain OPEN to the possibility that my view that hospitalization is NECESSARY may be incorrect) and I use the True North orientation to GET CURIOUS rather than getting defensive.</a:t>
            </a:r>
            <a:endParaRPr lang="en-US" i="1"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240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90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AND DEMONSTRATE TO THE GROUP, USING YOUR HANDS.</a:t>
            </a:r>
          </a:p>
          <a:p>
            <a:endParaRPr lang="en-US" baseline="0" dirty="0"/>
          </a:p>
          <a:p>
            <a:r>
              <a:rPr lang="en-US" i="1" dirty="0"/>
              <a:t>Here is a visual</a:t>
            </a:r>
            <a:r>
              <a:rPr lang="en-US" i="1" baseline="0" dirty="0"/>
              <a:t> of how it looks.  This is a way to think about a traditional medical model or expert-driven service orientation.  </a:t>
            </a:r>
          </a:p>
          <a:p>
            <a:endParaRPr lang="en-US" i="1" baseline="0" dirty="0"/>
          </a:p>
          <a:p>
            <a:r>
              <a:rPr lang="en-US" i="1" baseline="0" dirty="0"/>
              <a:t>The child/parent IS WHERE HE/SHE is (</a:t>
            </a:r>
            <a:r>
              <a:rPr lang="en-US" i="0" baseline="0" dirty="0"/>
              <a:t>in true north position</a:t>
            </a:r>
            <a:r>
              <a:rPr lang="en-US" i="1" baseline="0" dirty="0"/>
              <a:t>), but our world view is very different. (</a:t>
            </a:r>
            <a:r>
              <a:rPr lang="en-US" i="0" baseline="0" dirty="0"/>
              <a:t>right hand by side</a:t>
            </a:r>
            <a:r>
              <a:rPr lang="en-US" i="1" baseline="0" dirty="0"/>
              <a:t>) This is not collaborative care.  If we had magic wand solutions we could probably get away with it (I didn’t like or trust the guy, but the treatment worked)  </a:t>
            </a:r>
          </a:p>
          <a:p>
            <a:endParaRPr lang="en-US" i="1" baseline="0" dirty="0"/>
          </a:p>
          <a:p>
            <a:pPr defTabSz="914266"/>
            <a:r>
              <a:rPr lang="en-US" i="1" baseline="0" dirty="0"/>
              <a:t>NOTICE how natural it is to have the right hand by one’s slide—it is a comfortable, natural and effortless position—seeing, doing, acting, interpreting from within our own world view</a:t>
            </a:r>
          </a:p>
          <a:p>
            <a:pPr defTabSz="914266"/>
            <a:endParaRPr lang="en-US" i="1" baseline="0" dirty="0"/>
          </a:p>
          <a:p>
            <a:pPr defTabSz="914266"/>
            <a:r>
              <a:rPr lang="en-US" i="0" baseline="0" dirty="0"/>
              <a:t>(note to trainers: this graphic is NOT reflective of the hierarchy that exists in the medical model where the service provider holds the balance of power)</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149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dirty="0"/>
              <a:t>To shift to a youth/parent centered orientation requires intentional</a:t>
            </a:r>
            <a:r>
              <a:rPr lang="en-US" baseline="0" dirty="0"/>
              <a:t> effort to step out of my worldview and shift to the view of the youth/parent using our best understanding of how they are seeing/experiencing the crisis event.</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Again, SEEING how they see it is not the same as AGREEING with them.</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Of course it is more complex because than this because the child and his/her parents and other family members are all in a tidy little circle, and in real life each holds their own unique view.  As a service provider, I have a task of seeing, understanding aligning with multiple people in the course of one intervention WITHOUT TAKING A SIDE.  I want to see the sides, but not take a side.  There are no bad guys in this model.  For change to happen, each person starts from where they actually are…</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2316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other players</a:t>
            </a:r>
            <a:r>
              <a:rPr lang="en-US" baseline="0" dirty="0"/>
              <a:t> in the system that have a stake in the crisis episode or in the child’s treatment sometimes MANY players/systems.  This model becomes important as an orienting tool for all of the players…</a:t>
            </a:r>
          </a:p>
          <a:p>
            <a:endParaRPr lang="en-US" baseline="0" dirty="0"/>
          </a:p>
          <a:p>
            <a:r>
              <a:rPr lang="en-US" baseline="0" dirty="0"/>
              <a:t>(MOVE THROUGH NEXT TWO SLIDES)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35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6</a:t>
            </a:fld>
            <a:endParaRPr lang="en-US"/>
          </a:p>
        </p:txBody>
      </p:sp>
    </p:spTree>
    <p:extLst>
      <p:ext uri="{BB962C8B-B14F-4D97-AF65-F5344CB8AC3E}">
        <p14:creationId xmlns:p14="http://schemas.microsoft.com/office/powerpoint/2010/main" val="3617713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5045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many players, we</a:t>
            </a:r>
            <a:r>
              <a:rPr lang="en-US" baseline="0" dirty="0"/>
              <a:t> all orient to the child and parent view and work from there.</a:t>
            </a:r>
          </a:p>
          <a:p>
            <a:endParaRPr lang="en-US" baseline="0" dirty="0"/>
          </a:p>
          <a:p>
            <a:r>
              <a:rPr lang="en-US" baseline="0" dirty="0"/>
              <a:t>(This thinking should align with System of Care principles, Fidelity Wraparound Care Planning principles)</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5189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62</a:t>
            </a:fld>
            <a:endParaRPr lang="en-US"/>
          </a:p>
        </p:txBody>
      </p:sp>
    </p:spTree>
    <p:extLst>
      <p:ext uri="{BB962C8B-B14F-4D97-AF65-F5344CB8AC3E}">
        <p14:creationId xmlns:p14="http://schemas.microsoft.com/office/powerpoint/2010/main" val="21405363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1" dirty="0"/>
              <a:t>SAY</a:t>
            </a:r>
            <a:r>
              <a:rPr lang="en-US" b="1" baseline="0" dirty="0"/>
              <a:t>TO GROUP</a:t>
            </a:r>
            <a:r>
              <a:rPr lang="en-US" baseline="0" dirty="0"/>
              <a:t>:  </a:t>
            </a:r>
            <a:r>
              <a:rPr lang="en-US" i="1" dirty="0"/>
              <a:t>If we tell a deficit</a:t>
            </a:r>
            <a:r>
              <a:rPr lang="en-US" i="1" baseline="0" dirty="0"/>
              <a:t> story about a child or parent (incapable, barrier, dishonest…) then it will not seem smart or safe to abandon our expert view and shift to a person-centered view.  So, I need to do some internal work that allows me to make the shift.  We will get into more detail about this on day 2, but basically, I need to shift the STORY I am telling about the child/parent until I can effectively view them as:</a:t>
            </a:r>
            <a:endParaRPr lang="en-US" i="1" dirty="0"/>
          </a:p>
          <a:p>
            <a:pPr defTabSz="914266">
              <a:defRPr/>
            </a:pPr>
            <a:endParaRPr lang="en-US" i="1" dirty="0"/>
          </a:p>
          <a:p>
            <a:pPr marL="457133" lvl="1" defTabSz="914266">
              <a:defRPr/>
            </a:pPr>
            <a:r>
              <a:rPr lang="en-US" i="1" dirty="0"/>
              <a:t>credible, capable, intuitive collaborators who bring their own expertise that must be jointly considered alongside professional findings and interpretations. </a:t>
            </a:r>
          </a:p>
          <a:p>
            <a:pPr defTabSz="914266">
              <a:defRPr/>
            </a:pPr>
            <a:endParaRPr lang="en-US" dirty="0"/>
          </a:p>
          <a:p>
            <a:pPr defTabSz="914266">
              <a:defRPr/>
            </a:pPr>
            <a:r>
              <a:rPr lang="en-US" b="1" dirty="0"/>
              <a:t>LARGE GROUP EXERCISE</a:t>
            </a:r>
          </a:p>
          <a:p>
            <a:pPr defTabSz="914266">
              <a:defRPr/>
            </a:pPr>
            <a:endParaRPr lang="en-US" dirty="0"/>
          </a:p>
          <a:p>
            <a:pPr defTabSz="914266">
              <a:defRPr/>
            </a:pPr>
            <a:r>
              <a:rPr lang="en-US" dirty="0"/>
              <a:t>Ask for a volunteer (he/she can stay seated) to do a little back and forth role play with you</a:t>
            </a:r>
            <a:r>
              <a:rPr lang="en-US" baseline="0" dirty="0"/>
              <a:t> and say that others will be invited to jump in to help.</a:t>
            </a:r>
          </a:p>
          <a:p>
            <a:pPr defTabSz="914266">
              <a:defRPr/>
            </a:pPr>
            <a:endParaRPr lang="en-US" baseline="0" dirty="0"/>
          </a:p>
          <a:p>
            <a:pPr defTabSz="914266">
              <a:defRPr/>
            </a:pPr>
            <a:r>
              <a:rPr lang="en-US" b="1" baseline="0" dirty="0"/>
              <a:t>Scenario:  </a:t>
            </a:r>
            <a:r>
              <a:rPr lang="en-US" i="1" baseline="0" dirty="0"/>
              <a:t>You (</a:t>
            </a:r>
            <a:r>
              <a:rPr lang="en-US" i="0" baseline="0" dirty="0"/>
              <a:t>VOLUNTEER</a:t>
            </a:r>
            <a:r>
              <a:rPr lang="en-US" i="1" baseline="0" dirty="0"/>
              <a:t>) are a parent and I (</a:t>
            </a:r>
            <a:r>
              <a:rPr lang="en-US" i="0" baseline="0" dirty="0"/>
              <a:t>PRESENTER as PROVIDER</a:t>
            </a:r>
            <a:r>
              <a:rPr lang="en-US" i="1" baseline="0" dirty="0"/>
              <a:t>) am evaluating your child who is experiencing a crisis.  Having completed my evaluation I come to meet with you to let you know that “It is very clear, having completed my evaluation that the only safe option is to hospitalize your child immediately.  There is no other choice.” If your response is “Absolutely not, there is no way you are going to hospitalize my child”</a:t>
            </a:r>
          </a:p>
          <a:p>
            <a:pPr defTabSz="914266">
              <a:defRPr/>
            </a:pPr>
            <a:endParaRPr lang="en-US" baseline="0" dirty="0"/>
          </a:p>
          <a:p>
            <a:pPr defTabSz="914266">
              <a:defRPr/>
            </a:pPr>
            <a:r>
              <a:rPr lang="en-US" i="1" baseline="0" dirty="0"/>
              <a:t>AND if I am coming at it from traditional medical model (RIGHT HAND AT SIDE) orientation, then how will I NECESSARILY view  (volunteer) as the parent?</a:t>
            </a:r>
            <a:r>
              <a:rPr lang="en-US" baseline="0" dirty="0"/>
              <a:t>  </a:t>
            </a:r>
            <a:r>
              <a:rPr lang="en-US" b="1" baseline="0" dirty="0"/>
              <a:t>(This question goes out to the whole group)</a:t>
            </a:r>
          </a:p>
          <a:p>
            <a:pPr defTabSz="914266">
              <a:defRPr/>
            </a:pPr>
            <a:endParaRPr lang="en-US" b="0" baseline="0" dirty="0"/>
          </a:p>
          <a:p>
            <a:pPr defTabSz="914266">
              <a:defRPr/>
            </a:pPr>
            <a:r>
              <a:rPr lang="en-US" b="0" baseline="0" dirty="0"/>
              <a:t>	Keep probing until you get most or all of the following:  He/she is </a:t>
            </a:r>
          </a:p>
          <a:p>
            <a:pPr marL="1542824" lvl="3" indent="-171425" defTabSz="914266">
              <a:buFont typeface="Arial" panose="020B0604020202020204" pitchFamily="34" charset="0"/>
              <a:buChar char="•"/>
              <a:defRPr/>
            </a:pPr>
            <a:r>
              <a:rPr lang="en-US" b="0" baseline="0" dirty="0"/>
              <a:t>a barrier</a:t>
            </a:r>
          </a:p>
          <a:p>
            <a:pPr marL="1542824" lvl="3" indent="-171425" defTabSz="914266">
              <a:buFont typeface="Arial" panose="020B0604020202020204" pitchFamily="34" charset="0"/>
              <a:buChar char="•"/>
              <a:defRPr/>
            </a:pPr>
            <a:r>
              <a:rPr lang="en-US" b="0" baseline="0" dirty="0"/>
              <a:t>Incompetent</a:t>
            </a:r>
          </a:p>
          <a:p>
            <a:pPr marL="1542824" lvl="3" indent="-171425" defTabSz="914266">
              <a:buFont typeface="Arial" panose="020B0604020202020204" pitchFamily="34" charset="0"/>
              <a:buChar char="•"/>
              <a:defRPr/>
            </a:pPr>
            <a:r>
              <a:rPr lang="en-US" b="0" baseline="0" dirty="0"/>
              <a:t>Neglectful</a:t>
            </a:r>
          </a:p>
          <a:p>
            <a:pPr marL="1542824" lvl="3" indent="-171425" defTabSz="914266">
              <a:buFont typeface="Arial" panose="020B0604020202020204" pitchFamily="34" charset="0"/>
              <a:buChar char="•"/>
              <a:defRPr/>
            </a:pPr>
            <a:r>
              <a:rPr lang="en-US" b="0" baseline="0" dirty="0"/>
              <a:t>Has something to hide</a:t>
            </a:r>
          </a:p>
          <a:p>
            <a:pPr marL="1542824" lvl="3" indent="-171425" defTabSz="914266">
              <a:buFont typeface="Arial" panose="020B0604020202020204" pitchFamily="34" charset="0"/>
              <a:buChar char="•"/>
              <a:defRPr/>
            </a:pPr>
            <a:r>
              <a:rPr lang="en-US" b="0" baseline="0" dirty="0"/>
              <a:t>Is in denial</a:t>
            </a:r>
          </a:p>
          <a:p>
            <a:pPr marL="171425" indent="-171425" defTabSz="914266">
              <a:buFont typeface="Arial" panose="020B0604020202020204" pitchFamily="34" charset="0"/>
              <a:buChar char="•"/>
              <a:defRPr/>
            </a:pPr>
            <a:endParaRPr lang="en-US" b="0" baseline="0" dirty="0"/>
          </a:p>
          <a:p>
            <a:pPr defTabSz="914266">
              <a:defRPr/>
            </a:pPr>
            <a:r>
              <a:rPr lang="en-US" b="1" baseline="0" dirty="0"/>
              <a:t>NEXT QUESTION TO GROUP</a:t>
            </a:r>
            <a:r>
              <a:rPr lang="en-US" b="0" baseline="0" dirty="0"/>
              <a:t>: “</a:t>
            </a:r>
            <a:r>
              <a:rPr lang="en-US" b="0" i="1" baseline="0" dirty="0"/>
              <a:t>And , having quickly come to that conclusion that she (parent) is (reiterate what has been spoken, i.e. barrier, neglectful…) and her refusal to hospitalize, what am I (provider) from this traditional medical model orientation predisposed to do next?”</a:t>
            </a:r>
          </a:p>
          <a:p>
            <a:pPr defTabSz="914266">
              <a:defRPr/>
            </a:pPr>
            <a:endParaRPr lang="en-US" b="0" i="1" baseline="0" dirty="0"/>
          </a:p>
          <a:p>
            <a:pPr defTabSz="914266">
              <a:defRPr/>
            </a:pPr>
            <a:r>
              <a:rPr lang="en-US" b="0" i="0" baseline="0" dirty="0"/>
              <a:t>	Probe until you get most of the following</a:t>
            </a:r>
          </a:p>
          <a:p>
            <a:pPr marL="1542824" lvl="3" indent="-171425" defTabSz="914266">
              <a:buFont typeface="Arial" panose="020B0604020202020204" pitchFamily="34" charset="0"/>
              <a:buChar char="•"/>
              <a:defRPr/>
            </a:pPr>
            <a:r>
              <a:rPr lang="en-US" b="0" baseline="0" dirty="0"/>
              <a:t>Get more forceful</a:t>
            </a:r>
          </a:p>
          <a:p>
            <a:pPr marL="1542824" lvl="3" indent="-171425" defTabSz="914266">
              <a:buFont typeface="Arial" panose="020B0604020202020204" pitchFamily="34" charset="0"/>
              <a:buChar char="•"/>
              <a:defRPr/>
            </a:pPr>
            <a:r>
              <a:rPr lang="en-US" b="0" baseline="0" dirty="0"/>
              <a:t>Threaten further action like 302 or DHS referral</a:t>
            </a:r>
          </a:p>
          <a:p>
            <a:pPr marL="1542824" lvl="3" indent="-171425" defTabSz="914266">
              <a:buFont typeface="Arial" panose="020B0604020202020204" pitchFamily="34" charset="0"/>
              <a:buChar char="•"/>
              <a:defRPr/>
            </a:pPr>
            <a:r>
              <a:rPr lang="en-US" b="0" baseline="0" dirty="0"/>
              <a:t>Work around parent</a:t>
            </a:r>
          </a:p>
          <a:p>
            <a:pPr marL="1542824" lvl="3" indent="-171425" defTabSz="914266">
              <a:buFont typeface="Arial" panose="020B0604020202020204" pitchFamily="34" charset="0"/>
              <a:buChar char="•"/>
              <a:defRPr/>
            </a:pPr>
            <a:r>
              <a:rPr lang="en-US" b="0" baseline="0" dirty="0"/>
              <a:t>Not listen to parent</a:t>
            </a:r>
          </a:p>
          <a:p>
            <a:pPr defTabSz="914266">
              <a:defRPr/>
            </a:pPr>
            <a:endParaRPr lang="en-US" b="0" baseline="0" dirty="0"/>
          </a:p>
          <a:p>
            <a:pPr defTabSz="914266">
              <a:defRPr/>
            </a:pPr>
            <a:r>
              <a:rPr lang="en-US" b="1" baseline="0" dirty="0"/>
              <a:t>NEXT QUESTION TO GROUP:  </a:t>
            </a:r>
            <a:r>
              <a:rPr lang="en-US" b="0" i="1" baseline="0" dirty="0"/>
              <a:t>And, can you see how logical that is for the provider and how ethical/smart it seems when coming from that medical model orientation?  We have a parent seemingly posing danger to a child.</a:t>
            </a:r>
          </a:p>
          <a:p>
            <a:pPr defTabSz="914266">
              <a:defRPr/>
            </a:pPr>
            <a:endParaRPr lang="en-US" b="0" baseline="0" dirty="0"/>
          </a:p>
          <a:p>
            <a:pPr defTabSz="914266">
              <a:defRPr/>
            </a:pPr>
            <a:r>
              <a:rPr lang="en-US" b="1" baseline="0" dirty="0"/>
              <a:t>NEXT QUESTION IS TO THE VOLUNTEER</a:t>
            </a:r>
            <a:r>
              <a:rPr lang="en-US" b="0" baseline="0" dirty="0"/>
              <a:t>:  </a:t>
            </a:r>
            <a:r>
              <a:rPr lang="en-US" b="0" i="1" baseline="0" dirty="0"/>
              <a:t>From your parent shoes, how are you reacting to this if it is clear to you your child should NOT be hospitalized?  What are you thinking/feeling/doing?  Would I (provider) know you are upset?  What would I see?</a:t>
            </a:r>
          </a:p>
          <a:p>
            <a:pPr defTabSz="914266">
              <a:defRPr/>
            </a:pPr>
            <a:endParaRPr lang="en-US" b="0" baseline="0" dirty="0"/>
          </a:p>
          <a:p>
            <a:pPr marL="457133" lvl="1" defTabSz="914266">
              <a:defRPr/>
            </a:pPr>
            <a:r>
              <a:rPr lang="en-US" b="0" baseline="0" dirty="0"/>
              <a:t>(The response should be somewhere in the fight, flight, freeze category—whatever one it is play it out.  </a:t>
            </a:r>
          </a:p>
          <a:p>
            <a:pPr defTabSz="914266">
              <a:defRPr/>
            </a:pPr>
            <a:endParaRPr lang="en-US" b="0" baseline="0" dirty="0"/>
          </a:p>
          <a:p>
            <a:pPr defTabSz="914266">
              <a:defRPr/>
            </a:pPr>
            <a:r>
              <a:rPr lang="en-US" b="1" baseline="0" dirty="0"/>
              <a:t>Then ASK broader audience</a:t>
            </a:r>
            <a:r>
              <a:rPr lang="en-US" b="1" i="1" baseline="0" dirty="0"/>
              <a:t>— </a:t>
            </a:r>
            <a:r>
              <a:rPr lang="en-US" b="0" i="1" baseline="0" dirty="0"/>
              <a:t>if</a:t>
            </a:r>
            <a:r>
              <a:rPr lang="en-US" b="1" i="1" baseline="0" dirty="0"/>
              <a:t> </a:t>
            </a:r>
            <a:r>
              <a:rPr lang="en-US" b="0" i="1" baseline="0" dirty="0"/>
              <a:t>you were in the parent shoes how would you react?  </a:t>
            </a:r>
            <a:r>
              <a:rPr lang="en-US" b="1" baseline="0" dirty="0"/>
              <a:t>Ask </a:t>
            </a:r>
            <a:r>
              <a:rPr lang="en-US" b="0" baseline="0" dirty="0"/>
              <a:t>, ‘</a:t>
            </a:r>
            <a:r>
              <a:rPr lang="en-US" b="0" i="1" baseline="0" dirty="0"/>
              <a:t>what do you notice about these various responses?  What are </a:t>
            </a:r>
            <a:r>
              <a:rPr lang="en-US" b="0" i="1" baseline="0" dirty="0" err="1"/>
              <a:t>these”reactions</a:t>
            </a:r>
            <a:r>
              <a:rPr lang="en-US" b="0" i="1" baseline="0" dirty="0"/>
              <a:t>?</a:t>
            </a:r>
            <a:r>
              <a:rPr lang="en-US" b="0" baseline="0" dirty="0"/>
              <a:t>  </a:t>
            </a:r>
          </a:p>
          <a:p>
            <a:pPr defTabSz="914266">
              <a:defRPr/>
            </a:pPr>
            <a:endParaRPr lang="en-US" b="0" baseline="0" dirty="0"/>
          </a:p>
          <a:p>
            <a:pPr defTabSz="914266">
              <a:defRPr/>
            </a:pPr>
            <a:r>
              <a:rPr lang="en-US" b="0" baseline="0" dirty="0"/>
              <a:t>	(ANSWER—Fight, flight, freeze—normal human responses to threatening events.  AND we are, unintentionally, threat)</a:t>
            </a:r>
          </a:p>
          <a:p>
            <a:pPr defTabSz="914266">
              <a:defRPr/>
            </a:pPr>
            <a:endParaRPr lang="en-US" b="0" baseline="0" dirty="0"/>
          </a:p>
          <a:p>
            <a:pPr defTabSz="914266">
              <a:defRPr/>
            </a:pPr>
            <a:r>
              <a:rPr lang="en-US" b="0" baseline="0" dirty="0"/>
              <a:t>FIGHT—any verbal or physical response ”</a:t>
            </a:r>
            <a:r>
              <a:rPr lang="en-US" b="0" i="1" baseline="0" dirty="0"/>
              <a:t>what would that look like?  How will I (provider) interpret it?  How will I be predisposed to act next</a:t>
            </a:r>
            <a:r>
              <a:rPr lang="en-US" b="0" baseline="0" dirty="0"/>
              <a:t>?</a:t>
            </a:r>
          </a:p>
          <a:p>
            <a:pPr defTabSz="914266">
              <a:defRPr/>
            </a:pPr>
            <a:endParaRPr lang="en-US" b="0" baseline="0" dirty="0"/>
          </a:p>
          <a:p>
            <a:pPr defTabSz="914266">
              <a:defRPr/>
            </a:pPr>
            <a:r>
              <a:rPr lang="en-US" b="0" baseline="0" dirty="0"/>
              <a:t>FLIGHT—Attempt to take child and go…</a:t>
            </a:r>
          </a:p>
          <a:p>
            <a:pPr defTabSz="914266">
              <a:defRPr/>
            </a:pPr>
            <a:endParaRPr lang="en-US" b="0" baseline="0" dirty="0"/>
          </a:p>
          <a:p>
            <a:pPr defTabSz="914266">
              <a:defRPr/>
            </a:pPr>
            <a:r>
              <a:rPr lang="en-US" b="0" baseline="0" dirty="0"/>
              <a:t>FREEZE—Clam up, shut down…</a:t>
            </a:r>
          </a:p>
          <a:p>
            <a:pPr defTabSz="914266">
              <a:defRPr/>
            </a:pPr>
            <a:endParaRPr lang="en-US" b="0" baseline="0" dirty="0"/>
          </a:p>
          <a:p>
            <a:pPr defTabSz="914266">
              <a:defRPr/>
            </a:pPr>
            <a:r>
              <a:rPr lang="en-US" b="1" i="0" dirty="0"/>
              <a:t>ASK:</a:t>
            </a:r>
            <a:r>
              <a:rPr lang="en-US" b="1" i="0" baseline="0" dirty="0"/>
              <a:t>  </a:t>
            </a:r>
            <a:r>
              <a:rPr lang="en-US" b="0" i="1" dirty="0"/>
              <a:t>BUT,</a:t>
            </a:r>
            <a:r>
              <a:rPr lang="en-US" b="0" i="1" baseline="0" dirty="0"/>
              <a:t> if I provider notice the parent reaction and see it is a cue for me that I am NOT using a parent-centered orientation and I get myself up there (raise right arm to align with left arm).  I remind myself that I am engaging a credible, capable intuitive parent, who is able to collaborate and when the parent says </a:t>
            </a:r>
            <a:r>
              <a:rPr lang="en-US" i="1" baseline="0" dirty="0"/>
              <a:t>“Absolutely not, there is no way you are going to hospitalize my child”  </a:t>
            </a:r>
            <a:r>
              <a:rPr lang="en-US" b="0" i="1" baseline="0" dirty="0"/>
              <a:t>I am now predisposed to do/say what?</a:t>
            </a:r>
          </a:p>
          <a:p>
            <a:pPr defTabSz="914266">
              <a:defRPr/>
            </a:pPr>
            <a:endParaRPr lang="en-US" b="0" baseline="0" dirty="0"/>
          </a:p>
          <a:p>
            <a:pPr defTabSz="914266">
              <a:defRPr/>
            </a:pPr>
            <a:r>
              <a:rPr lang="en-US" b="1" baseline="0" dirty="0"/>
              <a:t>QUESTION TO THE VOLUNTEER :  </a:t>
            </a:r>
            <a:r>
              <a:rPr lang="en-US" b="0" i="1" baseline="0" dirty="0"/>
              <a:t>Ok, credible, capable, intuitive parent, “I got ahead of myself.  You heard my recommendation and now I need to hear from you.  What are the good reasons NOT to hospitalize your child today?  And you (Parent/volunteer) might say what?”  </a:t>
            </a:r>
          </a:p>
          <a:p>
            <a:pPr defTabSz="914266">
              <a:defRPr/>
            </a:pPr>
            <a:endParaRPr lang="en-US" b="0" baseline="0" dirty="0"/>
          </a:p>
          <a:p>
            <a:pPr defTabSz="914266">
              <a:defRPr/>
            </a:pPr>
            <a:r>
              <a:rPr lang="en-US" b="0" baseline="0" dirty="0"/>
              <a:t>TRAINER NOTES:</a:t>
            </a:r>
          </a:p>
          <a:p>
            <a:pPr marL="171425" indent="-171425" defTabSz="914266">
              <a:buFont typeface="Arial" panose="020B0604020202020204" pitchFamily="34" charset="0"/>
              <a:buChar char="•"/>
              <a:defRPr/>
            </a:pPr>
            <a:r>
              <a:rPr lang="en-US" b="0" baseline="0" dirty="0"/>
              <a:t>Keep prompting here and invite others to join in listing the GOOD reasons to not hospitalize a child.  If this is hard for people, ask them to personalize it IF IT WERE YOUR CHILD, would you be quick to hospitalize if it were recommended?  Why not?</a:t>
            </a:r>
          </a:p>
          <a:p>
            <a:pPr defTabSz="914266">
              <a:defRPr/>
            </a:pPr>
            <a:endParaRPr lang="en-US" b="0" baseline="0" dirty="0"/>
          </a:p>
          <a:p>
            <a:pPr marL="171425" indent="-171425" defTabSz="914266">
              <a:buFont typeface="Arial" panose="020B0604020202020204" pitchFamily="34" charset="0"/>
              <a:buChar char="•"/>
              <a:defRPr/>
            </a:pPr>
            <a:r>
              <a:rPr lang="en-US" b="1" baseline="0" dirty="0"/>
              <a:t>ASK</a:t>
            </a:r>
            <a:r>
              <a:rPr lang="en-US" b="0" baseline="0" dirty="0"/>
              <a:t> the group to consider the list of reasons to not hospitalize.  Are these evidence of a (using earlier list of our story about the parent—neglectful, uncaring, in denial parent?)</a:t>
            </a:r>
          </a:p>
          <a:p>
            <a:pPr defTabSz="914266">
              <a:defRPr/>
            </a:pPr>
            <a:endParaRPr lang="en-US" b="0" baseline="0" dirty="0"/>
          </a:p>
          <a:p>
            <a:pPr marL="628558" lvl="1" indent="-171425" defTabSz="914266">
              <a:buFont typeface="Arial" panose="020B0604020202020204" pitchFamily="34" charset="0"/>
              <a:buChar char="•"/>
              <a:defRPr/>
            </a:pPr>
            <a:r>
              <a:rPr lang="en-US" b="0" baseline="0" dirty="0"/>
              <a:t>NO, these are examples of what? (caring, protective parent)  And what do you think of the parents instinct/intuition about hospitalization? (pretty on target)  In fact, what did the parent identify that we, in expert (hand to side) mode did not identify?  (The risks—the iatrogenic risks for this specific child)</a:t>
            </a:r>
          </a:p>
          <a:p>
            <a:pPr defTabSz="914266">
              <a:defRPr/>
            </a:pPr>
            <a:endParaRPr lang="en-US" b="0" baseline="0" dirty="0"/>
          </a:p>
          <a:p>
            <a:pPr marL="171425" indent="-171425" defTabSz="914266">
              <a:buFont typeface="Arial" panose="020B0604020202020204" pitchFamily="34" charset="0"/>
              <a:buChar char="•"/>
              <a:defRPr/>
            </a:pPr>
            <a:r>
              <a:rPr lang="en-US" b="1" dirty="0"/>
              <a:t>SAY TO THE GROUP</a:t>
            </a:r>
            <a:r>
              <a:rPr lang="en-US" b="0" dirty="0"/>
              <a:t>:  AGAIN, this doesn’t mean we acquiesce to parents stance of not hospitalizing.  This is the START of a shared decision making process.  Our goal is consensus. </a:t>
            </a:r>
            <a:r>
              <a:rPr lang="en-US" dirty="0"/>
              <a:t>The mental health professional now must proceed in collaboration with the family considering the credible risks and considerations raised by both mental health professional and parents.  The final plan could in fact be hospitalization, or it could be a one-off (youth/family-specific) alternative, considered acceptable to all parties.  Some of the concerns might be able to be mitigated to parent’s satisfaction</a:t>
            </a:r>
            <a:r>
              <a:rPr lang="en-US" baseline="0" dirty="0"/>
              <a:t> (cost, participation, location of service) others might make it clear that the risk of hospitalization is quite high (example, previous admission was highly destabilizing) making the development of a reasonable, alternative plan worth pursuing.</a:t>
            </a:r>
            <a:endParaRPr lang="en-US" dirty="0"/>
          </a:p>
          <a:p>
            <a:pPr defTabSz="914266">
              <a:defRPr/>
            </a:pPr>
            <a:endParaRPr lang="en-US" dirty="0"/>
          </a:p>
          <a:p>
            <a:pPr marL="171425" indent="-171425" defTabSz="914266">
              <a:buFont typeface="Arial" panose="020B0604020202020204" pitchFamily="34" charset="0"/>
              <a:buChar char="•"/>
              <a:defRPr/>
            </a:pPr>
            <a:r>
              <a:rPr lang="en-US" b="1" dirty="0"/>
              <a:t>ASK </a:t>
            </a:r>
            <a:r>
              <a:rPr lang="en-US" dirty="0"/>
              <a:t>VOLUNTEER—What</a:t>
            </a:r>
            <a:r>
              <a:rPr lang="en-US" baseline="0" dirty="0"/>
              <a:t> happened to you internally, emotionally, cognitively as I (provider) shifted to parent-centered orientation?  As you articulated the good reasons not to hospitalize?  (shift from primal processes—fight, flight, freeze, high emotive state to better cognitive processing/ shift to executive function state where problem-solving, decision making, introspection can more readily occur).  And when you (parent) are in that cognitive state I can go further…</a:t>
            </a:r>
          </a:p>
          <a:p>
            <a:pPr defTabSz="914266">
              <a:defRPr/>
            </a:pPr>
            <a:endParaRPr lang="en-US" baseline="0" dirty="0"/>
          </a:p>
          <a:p>
            <a:pPr marL="171425" indent="-171425" defTabSz="914266">
              <a:buFont typeface="Arial" panose="020B0604020202020204" pitchFamily="34" charset="0"/>
              <a:buChar char="•"/>
              <a:defRPr/>
            </a:pPr>
            <a:r>
              <a:rPr lang="en-US" b="1" baseline="0" dirty="0"/>
              <a:t>ASK</a:t>
            </a:r>
            <a:r>
              <a:rPr lang="en-US" baseline="0" dirty="0"/>
              <a:t>: All of the reasons you have given not to hospitalize are valid and critical to consider.  How did you come to this belief on hospitalization?  Is there any scenario, where even given your concerns, you WOULD consider hospitalizing?  (This gives a parent a chance to consider EXCEPTIONS)  How close are things today to those “exceptions”?  What would be the signs that things have reached that point?  </a:t>
            </a:r>
          </a:p>
          <a:p>
            <a:pPr defTabSz="914266">
              <a:defRPr/>
            </a:pPr>
            <a:endParaRPr lang="en-US" baseline="0" dirty="0"/>
          </a:p>
          <a:p>
            <a:pPr marL="171425" indent="-171425" defTabSz="914266">
              <a:buFont typeface="Arial" panose="020B0604020202020204" pitchFamily="34" charset="0"/>
              <a:buChar char="•"/>
              <a:defRPr/>
            </a:pPr>
            <a:r>
              <a:rPr lang="en-US" b="1" baseline="0" dirty="0"/>
              <a:t>ASK</a:t>
            </a:r>
            <a:r>
              <a:rPr lang="en-US" baseline="0" dirty="0"/>
              <a:t>:  NOW THAT I (provider) have listened, understood and validated I can bring forward more information based on my expertise as well.  Here is why I think today is different, why I think the risks are higher…(the paranoia and its impact on judgment or the absence of any will to live coupled with agitation/seeking means.  I (provider) might say to parent “Is there any other way to ensure her safety/treatment needs are met that would be acceptable to all of us?”</a:t>
            </a:r>
          </a:p>
          <a:p>
            <a:pPr defTabSz="914266">
              <a:defRPr/>
            </a:pPr>
            <a:endParaRPr lang="en-US" baseline="0" dirty="0"/>
          </a:p>
          <a:p>
            <a:pPr marL="171425" indent="-171425" defTabSz="914266">
              <a:buFont typeface="Arial" panose="020B0604020202020204" pitchFamily="34" charset="0"/>
              <a:buChar char="•"/>
              <a:defRPr/>
            </a:pPr>
            <a:r>
              <a:rPr lang="en-US" b="1" baseline="0" dirty="0"/>
              <a:t>SAY to the group</a:t>
            </a:r>
            <a:r>
              <a:rPr lang="en-US" baseline="0" dirty="0"/>
              <a:t>:  The service provider still has the option to pursue a 302—nothing here takes that away.  But, our goal is consensus 99% of the time.</a:t>
            </a:r>
            <a:endParaRPr lang="en-US" dirty="0"/>
          </a:p>
          <a:p>
            <a:pPr defTabSz="914266">
              <a:defRPr/>
            </a:pPr>
            <a:endParaRPr lang="en-US" b="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413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51 through 53 gives the detail of the shift that the group just played out in the exercise.  Note this to the audience and then move forward to </a:t>
            </a:r>
            <a:r>
              <a:rPr lang="en-US" b="1" baseline="0" dirty="0"/>
              <a:t>slide 54</a:t>
            </a:r>
            <a:endParaRPr lang="en-US" b="1"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344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046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41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 clinician said during coaching:  </a:t>
            </a:r>
          </a:p>
          <a:p>
            <a:endParaRPr lang="en-US" dirty="0"/>
          </a:p>
          <a:p>
            <a:pPr marL="171450" indent="-171450">
              <a:buFont typeface="Arial" panose="020B0604020202020204" pitchFamily="34" charset="0"/>
              <a:buChar char="•"/>
            </a:pPr>
            <a:r>
              <a:rPr lang="en-US" i="1" dirty="0"/>
              <a:t>“I don’t have a problem with that expert stuff because when I meet with a family I make it very clear, “we do family-centered care here, I AM NOT AN EXPERT”  </a:t>
            </a:r>
          </a:p>
          <a:p>
            <a:endParaRPr lang="en-US" i="1" dirty="0"/>
          </a:p>
          <a:p>
            <a:pPr marL="171450" indent="-171450">
              <a:buFont typeface="Arial" panose="020B0604020202020204" pitchFamily="34" charset="0"/>
              <a:buChar char="•"/>
            </a:pPr>
            <a:r>
              <a:rPr lang="en-US" dirty="0"/>
              <a:t>Well, families don’t want that either!  It is rather terrifying to them!  They DO want our expertise, just not our expert stance.  </a:t>
            </a:r>
          </a:p>
          <a:p>
            <a:endParaRPr lang="en-US" dirty="0"/>
          </a:p>
          <a:p>
            <a:pPr marL="171450" indent="-171450">
              <a:buFont typeface="Arial" panose="020B0604020202020204" pitchFamily="34" charset="0"/>
              <a:buChar char="•"/>
            </a:pPr>
            <a:r>
              <a:rPr lang="en-US" dirty="0"/>
              <a:t>It takes great expertise to be family centered and to amass knowledge of other EBPs that allow us to succeed in our work</a:t>
            </a:r>
          </a:p>
          <a:p>
            <a:endParaRPr lang="en-US" dirty="0"/>
          </a:p>
        </p:txBody>
      </p:sp>
      <p:sp>
        <p:nvSpPr>
          <p:cNvPr id="4" name="Footer Placeholder 3"/>
          <p:cNvSpPr>
            <a:spLocks noGrp="1"/>
          </p:cNvSpPr>
          <p:nvPr>
            <p:ph type="ftr" sz="quarter" idx="10"/>
          </p:nvPr>
        </p:nvSpPr>
        <p:spPr/>
        <p:txBody>
          <a:bodyPr/>
          <a:lstStyle/>
          <a:p>
            <a:r>
              <a:rPr lang="en-US"/>
              <a:t>Madenwald Consulting, LLC 2017</a:t>
            </a:r>
          </a:p>
        </p:txBody>
      </p:sp>
      <p:sp>
        <p:nvSpPr>
          <p:cNvPr id="5" name="Slide Number Placeholder 4"/>
          <p:cNvSpPr>
            <a:spLocks noGrp="1"/>
          </p:cNvSpPr>
          <p:nvPr>
            <p:ph type="sldNum" sz="quarter" idx="11"/>
          </p:nvPr>
        </p:nvSpPr>
        <p:spPr/>
        <p:txBody>
          <a:bodyPr/>
          <a:lstStyle/>
          <a:p>
            <a:fld id="{98E23AF6-C97E-4CC4-9649-95C5FB3E9DEE}" type="slidenum">
              <a:rPr lang="en-US" smtClean="0"/>
              <a:t>67</a:t>
            </a:fld>
            <a:endParaRPr lang="en-US"/>
          </a:p>
        </p:txBody>
      </p:sp>
    </p:spTree>
    <p:extLst>
      <p:ext uri="{BB962C8B-B14F-4D97-AF65-F5344CB8AC3E}">
        <p14:creationId xmlns:p14="http://schemas.microsoft.com/office/powerpoint/2010/main" val="1318340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FULLY stand in someone</a:t>
            </a:r>
            <a:r>
              <a:rPr lang="en-US" baseline="0" dirty="0"/>
              <a:t> else’s shoes.  I have to do the best I can and the more exposure to the diversity in thinking, experiences, cultures, communities THE BETTER.  Even then, it is an imperfect act, but AT LEAST I KNOW IT IS IMPERFECT.  When I am in expert stance, thinking I know best—it can be hard to see the misalignment and imperfection.  Can be a blind spot for the provider</a:t>
            </a:r>
          </a:p>
          <a:p>
            <a:endParaRPr lang="en-US" baseline="0" dirty="0"/>
          </a:p>
          <a:p>
            <a:endParaRPr lang="en-US" baseline="0" dirty="0"/>
          </a:p>
          <a:p>
            <a:r>
              <a:rPr lang="en-US" baseline="0" dirty="0"/>
              <a:t>True North, family-centered alignment requires a strengths-based approach, and strengths aren’t always pretty</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92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service</a:t>
            </a:r>
            <a:r>
              <a:rPr lang="en-US" baseline="0" dirty="0"/>
              <a:t> </a:t>
            </a:r>
            <a:r>
              <a:rPr lang="en-US" dirty="0"/>
              <a:t>provider/program/system tends towards</a:t>
            </a:r>
            <a:r>
              <a:rPr lang="en-US" baseline="0" dirty="0"/>
              <a:t> identifying pathology and dysfunction, it can be a little disconcerting to be asked to identify strengths.</a:t>
            </a:r>
          </a:p>
          <a:p>
            <a:endParaRPr lang="en-US" baseline="0" dirty="0"/>
          </a:p>
          <a:p>
            <a:r>
              <a:rPr lang="en-US" baseline="0" dirty="0"/>
              <a:t>Early in my (Kappy) career I tended towards identifying ASSETS (Good at sports, verbal, can weave baskets) and missed a broader interpretation of STRENGTH.  So lets look at some definitions</a:t>
            </a:r>
          </a:p>
          <a:p>
            <a:endParaRPr lang="en-US" baseline="0" dirty="0"/>
          </a:p>
          <a:p>
            <a:r>
              <a:rPr lang="en-US" baseline="0" dirty="0"/>
              <a:t>Review pages 55-58 (skim over some redundancies)</a:t>
            </a:r>
          </a:p>
          <a:p>
            <a:endParaRPr lang="en-US" baseline="0" dirty="0"/>
          </a:p>
          <a:p>
            <a:r>
              <a:rPr lang="en-US" baseline="0" dirty="0"/>
              <a:t>CAPACITY FOR EXERTION AND ENDURANCE</a:t>
            </a:r>
            <a:br>
              <a:rPr lang="en-US" baseline="0" dirty="0"/>
            </a:br>
            <a:r>
              <a:rPr lang="en-US" baseline="0" dirty="0"/>
              <a:t>POWER TO RESIST FORCE</a:t>
            </a:r>
          </a:p>
          <a:p>
            <a:r>
              <a:rPr lang="en-US" baseline="0" dirty="0"/>
              <a:t>POWER OF RESISTING ATTACK</a:t>
            </a:r>
            <a:br>
              <a:rPr lang="en-US" baseline="0" dirty="0"/>
            </a:br>
            <a:r>
              <a:rPr lang="en-US" baseline="0" dirty="0"/>
              <a:t>FORCE AS MEASURED IN NUMBERS (THINK NATURAL SUPPORTS, FOR EXAMPLE)</a:t>
            </a:r>
          </a:p>
          <a:p>
            <a:r>
              <a:rPr lang="en-US" baseline="0" dirty="0"/>
              <a:t>INTENSITY</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39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F4B18C6-22FD-417F-BA15-CBB338E1C4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290044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70</a:t>
            </a:fld>
            <a:endParaRPr lang="en-US"/>
          </a:p>
        </p:txBody>
      </p:sp>
    </p:spTree>
    <p:extLst>
      <p:ext uri="{BB962C8B-B14F-4D97-AF65-F5344CB8AC3E}">
        <p14:creationId xmlns:p14="http://schemas.microsoft.com/office/powerpoint/2010/main" val="21760744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service</a:t>
            </a:r>
            <a:r>
              <a:rPr lang="en-US" baseline="0" dirty="0"/>
              <a:t> </a:t>
            </a:r>
            <a:r>
              <a:rPr lang="en-US" dirty="0"/>
              <a:t>provider/program/system tends towards</a:t>
            </a:r>
            <a:r>
              <a:rPr lang="en-US" baseline="0" dirty="0"/>
              <a:t> identifying pathology and dysfunction, it can be a little disconcerting to be asked to identify strengths.</a:t>
            </a:r>
          </a:p>
          <a:p>
            <a:endParaRPr lang="en-US" baseline="0" dirty="0"/>
          </a:p>
          <a:p>
            <a:r>
              <a:rPr lang="en-US" baseline="0" dirty="0"/>
              <a:t>Early in my (Kappy) career I tended towards identifying ASSETS (Good at sports, verbal, can weave baskets) and missed a broader interpretation of STRENGTH.  So lets look at some definitions</a:t>
            </a:r>
          </a:p>
          <a:p>
            <a:endParaRPr lang="en-US" baseline="0" dirty="0"/>
          </a:p>
          <a:p>
            <a:r>
              <a:rPr lang="en-US" baseline="0" dirty="0"/>
              <a:t>Review pages 55-58 (skim over some redundancies)</a:t>
            </a:r>
          </a:p>
          <a:p>
            <a:endParaRPr lang="en-US" baseline="0" dirty="0"/>
          </a:p>
          <a:p>
            <a:r>
              <a:rPr lang="en-US" baseline="0" dirty="0"/>
              <a:t>CAPACITY FOR EXERTION AND ENDURANCE</a:t>
            </a:r>
            <a:br>
              <a:rPr lang="en-US" baseline="0" dirty="0"/>
            </a:br>
            <a:r>
              <a:rPr lang="en-US" baseline="0" dirty="0"/>
              <a:t>POWER TO RESIST FORCE</a:t>
            </a:r>
          </a:p>
          <a:p>
            <a:r>
              <a:rPr lang="en-US" baseline="0" dirty="0"/>
              <a:t>POWER OF RESISTING ATTACK</a:t>
            </a:r>
            <a:br>
              <a:rPr lang="en-US" baseline="0" dirty="0"/>
            </a:br>
            <a:r>
              <a:rPr lang="en-US" baseline="0" dirty="0"/>
              <a:t>FORCE AS MEASURED IN NUMBERS (THINK NATURAL SUPPORTS, FOR EXAMPLE)</a:t>
            </a:r>
          </a:p>
          <a:p>
            <a:r>
              <a:rPr lang="en-US" baseline="0" dirty="0"/>
              <a:t>INTENSITY</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408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ABILITY TO DO OR TO BEAR</a:t>
            </a:r>
          </a:p>
          <a:p>
            <a:r>
              <a:rPr lang="en-US" dirty="0"/>
              <a:t>STRENGTH</a:t>
            </a:r>
            <a:r>
              <a:rPr lang="en-US" baseline="0" dirty="0"/>
              <a:t> OF MIND, MEMORY,  OR JUDGMENT</a:t>
            </a:r>
          </a:p>
          <a:p>
            <a:r>
              <a:rPr lang="en-US" baseline="0" dirty="0"/>
              <a:t>TOUGHNESS</a:t>
            </a:r>
          </a:p>
          <a:p>
            <a:r>
              <a:rPr lang="en-US" baseline="0" dirty="0"/>
              <a:t>ENDURING WITHOUT YIELDING</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227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THAT SECURES RESULTS</a:t>
            </a:r>
            <a:br>
              <a:rPr lang="en-US" dirty="0"/>
            </a:br>
            <a:r>
              <a:rPr lang="en-US" dirty="0"/>
              <a:t>MORAL FORCE</a:t>
            </a:r>
            <a:br>
              <a:rPr lang="en-US" dirty="0"/>
            </a:br>
            <a:r>
              <a:rPr lang="en-US" dirty="0"/>
              <a:t>STRENGTH OF SOCAL OBLIGATIONS,</a:t>
            </a:r>
            <a:r>
              <a:rPr lang="en-US" baseline="0" dirty="0"/>
              <a:t> PUBLIC OPINION</a:t>
            </a:r>
          </a:p>
          <a:p>
            <a:r>
              <a:rPr lang="en-US" baseline="0" dirty="0"/>
              <a:t>STRONG PLACE, STRONGHOLD</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346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STANCES</a:t>
            </a:r>
          </a:p>
          <a:p>
            <a:r>
              <a:rPr lang="en-US" dirty="0"/>
              <a:t>STRONG</a:t>
            </a:r>
            <a:r>
              <a:rPr lang="en-US" baseline="0" dirty="0"/>
              <a:t> HOLDS</a:t>
            </a:r>
          </a:p>
          <a:p>
            <a:r>
              <a:rPr lang="en-US" baseline="0" dirty="0"/>
              <a:t>CULTURAL BELIEFS</a:t>
            </a:r>
            <a:br>
              <a:rPr lang="en-US" baseline="0" dirty="0"/>
            </a:br>
            <a:r>
              <a:rPr lang="en-US" baseline="0" dirty="0"/>
              <a:t>MORAL POSITIONS</a:t>
            </a:r>
            <a:br>
              <a:rPr lang="en-US" baseline="0" dirty="0"/>
            </a:br>
            <a:r>
              <a:rPr lang="en-US" baseline="0" dirty="0"/>
              <a:t>IMPREGNABILITY</a:t>
            </a:r>
            <a:br>
              <a:rPr lang="en-US" baseline="0" dirty="0"/>
            </a:br>
            <a:r>
              <a:rPr lang="en-US" baseline="0" dirty="0"/>
              <a:t>ENDURANCE</a:t>
            </a:r>
          </a:p>
          <a:p>
            <a:r>
              <a:rPr lang="en-US" baseline="0" dirty="0"/>
              <a:t>FORCE AS MEASURED BY NUMBERS</a:t>
            </a:r>
          </a:p>
          <a:p>
            <a:endParaRPr lang="en-US" baseline="0" dirty="0"/>
          </a:p>
          <a:p>
            <a:r>
              <a:rPr lang="en-US" baseline="0" dirty="0"/>
              <a:t>A parent saying NO WAY IS MY CHILD GOING INTO THE HOSPITAL or NO WAY MY CHILD IS TAKING PSYCHOTROPIC MEDICATION are examples of STRONG STANCES that are best not ignored!  Strength-based intervention says GO THERE and GET CURIOUS. Put your own beliefs to the side and listen, hear and understand. If the parent is ever going to shift, must start with where they are.  If provider is ever going to consider alternatives there is rich information to gather when we GET CURIOUS</a:t>
            </a:r>
          </a:p>
          <a:p>
            <a:endParaRPr lang="en-US" baseline="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281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4478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7392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r>
              <a:rPr lang="en-US" baseline="0" dirty="0"/>
              <a:t> is talking about the underdeveloped crisis system of care in his community and how individuals in crisis are moved from place to place without ever getting interventions that are relieving</a:t>
            </a:r>
          </a:p>
          <a:p>
            <a:endParaRPr lang="en-US" baseline="0" dirty="0"/>
          </a:p>
          <a:p>
            <a:r>
              <a:rPr lang="en-US" baseline="0" dirty="0"/>
              <a:t>Chris is describing a system where the primary tasks are screen/assess/refer.  The design of the Philadelphia children’s crisis system of care is about engagement, delivery of meaningful and relieving interventions.</a:t>
            </a:r>
          </a:p>
          <a:p>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3344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Family-centeredness</a:t>
            </a:r>
            <a:r>
              <a:rPr lang="en-US" baseline="0" dirty="0"/>
              <a:t> gets the train ON the track</a:t>
            </a:r>
          </a:p>
          <a:p>
            <a:endParaRPr lang="en-US" baseline="0" dirty="0"/>
          </a:p>
          <a:p>
            <a:r>
              <a:rPr lang="en-US" baseline="0" dirty="0"/>
              <a:t>Resolution-focused approaches power the train DOWN the track</a:t>
            </a:r>
          </a:p>
          <a:p>
            <a:endParaRPr lang="en-US" baseline="0" dirty="0"/>
          </a:p>
          <a:p>
            <a:r>
              <a:rPr lang="en-US" baseline="0" dirty="0"/>
              <a:t>Belief in one’s efficacy as a provider of crisis intervention:  These are skills can be universally learned.  As a crisis services provider, regardless of title, I have to believe I can be of use beyond gathering information for a psychiatrist or written assessment and beyond referring a child/family elsewhere, </a:t>
            </a:r>
            <a:r>
              <a:rPr lang="en-US" baseline="0" dirty="0" err="1"/>
              <a:t>etc</a:t>
            </a:r>
            <a:r>
              <a:rPr lang="en-US" baseline="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Tree>
    <p:extLst>
      <p:ext uri="{BB962C8B-B14F-4D97-AF65-F5344CB8AC3E}">
        <p14:creationId xmlns:p14="http://schemas.microsoft.com/office/powerpoint/2010/main" val="42767231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medical analogy is easier</a:t>
            </a:r>
            <a:r>
              <a:rPr lang="en-US" baseline="0" dirty="0"/>
              <a:t> than a behavioral health scenario to understand and differentiate these actions</a:t>
            </a:r>
          </a:p>
          <a:p>
            <a:endParaRPr lang="en-US" baseline="0" dirty="0"/>
          </a:p>
          <a:p>
            <a:r>
              <a:rPr lang="en-US" baseline="0" dirty="0"/>
              <a:t>Guide the audience through this scenario…</a:t>
            </a:r>
          </a:p>
          <a:p>
            <a:endParaRPr lang="en-US" baseline="0" dirty="0"/>
          </a:p>
          <a:p>
            <a:pPr marL="171425" indent="-171425">
              <a:buFont typeface="Arial" panose="020B0604020202020204" pitchFamily="34" charset="0"/>
              <a:buChar char="•"/>
            </a:pPr>
            <a:r>
              <a:rPr lang="en-US" i="1" baseline="0" dirty="0"/>
              <a:t>Suppose you find yourself with a badly mangled foot after some sort of accident and you go to the emergency department where you are first seen by a triage nurse.</a:t>
            </a:r>
          </a:p>
          <a:p>
            <a:pPr marL="171425" indent="-171425">
              <a:buFont typeface="Arial" panose="020B0604020202020204" pitchFamily="34" charset="0"/>
              <a:buChar char="•"/>
            </a:pPr>
            <a:endParaRPr lang="en-US" i="1" baseline="0" dirty="0"/>
          </a:p>
          <a:p>
            <a:pPr marL="171425" indent="-171425">
              <a:buFont typeface="Arial" panose="020B0604020202020204" pitchFamily="34" charset="0"/>
              <a:buChar char="•"/>
            </a:pPr>
            <a:r>
              <a:rPr lang="en-US" i="1" baseline="0" dirty="0"/>
              <a:t>The triage nurse does a cursory assessment.  “I see you have a badly mangled foot.”  </a:t>
            </a:r>
            <a:r>
              <a:rPr lang="en-US" b="1" i="1" baseline="0" dirty="0"/>
              <a:t>ASK</a:t>
            </a:r>
            <a:r>
              <a:rPr lang="en-US" i="1" baseline="0" dirty="0"/>
              <a:t> What does that do for you/for your foot?</a:t>
            </a:r>
          </a:p>
          <a:p>
            <a:pPr marL="171425" indent="-171425">
              <a:buFont typeface="Arial" panose="020B0604020202020204" pitchFamily="34" charset="0"/>
              <a:buChar char="•"/>
            </a:pPr>
            <a:endParaRPr lang="en-US" i="1" baseline="0" dirty="0"/>
          </a:p>
          <a:p>
            <a:pPr marL="171425" indent="-171425">
              <a:buFont typeface="Arial" panose="020B0604020202020204" pitchFamily="34" charset="0"/>
              <a:buChar char="•"/>
            </a:pPr>
            <a:r>
              <a:rPr lang="en-US" i="1" baseline="0" dirty="0"/>
              <a:t>You move now to a treatment room, where a nurse comes in, does a more thorough nursing assessment and concludes, ‘ you certainly have a badly mangled foot”  </a:t>
            </a:r>
            <a:r>
              <a:rPr lang="en-US" b="1" i="1" baseline="0" dirty="0"/>
              <a:t>ASK</a:t>
            </a:r>
            <a:r>
              <a:rPr lang="en-US" i="1" baseline="0" dirty="0"/>
              <a:t> How are you now?  How is your foot?</a:t>
            </a:r>
          </a:p>
          <a:p>
            <a:pPr marL="171425" indent="-171425">
              <a:buFont typeface="Arial" panose="020B0604020202020204" pitchFamily="34" charset="0"/>
              <a:buChar char="•"/>
            </a:pPr>
            <a:endParaRPr lang="en-US" i="1" baseline="0" dirty="0"/>
          </a:p>
          <a:p>
            <a:pPr marL="171425" indent="-171425">
              <a:buFont typeface="Arial" panose="020B0604020202020204" pitchFamily="34" charset="0"/>
              <a:buChar char="•"/>
            </a:pPr>
            <a:r>
              <a:rPr lang="en-US" i="1" baseline="0" dirty="0"/>
              <a:t>The doctor comes in and does a more comprehensive assessment, perhaps a test or two and concludes “you have a particular sort of a badly mangled foot”  </a:t>
            </a:r>
            <a:r>
              <a:rPr lang="en-US" b="1" i="1" baseline="0" dirty="0"/>
              <a:t>ASK</a:t>
            </a:r>
            <a:r>
              <a:rPr lang="en-US" i="1" baseline="0" dirty="0"/>
              <a:t> Are you feeling better yet?  Foot giving you any trouble?  “Don’t worry says the doctor, a mangled foot specialist is on the way!</a:t>
            </a:r>
          </a:p>
          <a:p>
            <a:pPr marL="171425" indent="-171425">
              <a:buFont typeface="Arial" panose="020B0604020202020204" pitchFamily="34" charset="0"/>
              <a:buChar char="•"/>
            </a:pPr>
            <a:endParaRPr lang="en-US" i="1" baseline="0" dirty="0"/>
          </a:p>
          <a:p>
            <a:pPr marL="171425" indent="-171425">
              <a:buFont typeface="Arial" panose="020B0604020202020204" pitchFamily="34" charset="0"/>
              <a:buChar char="•"/>
            </a:pPr>
            <a:r>
              <a:rPr lang="en-US" i="1" baseline="0" dirty="0"/>
              <a:t>The mangled foot specialist does a few more specialized mangled foot tests and now can tell you more specifically, in what ways your foot is mangled.  </a:t>
            </a:r>
            <a:r>
              <a:rPr lang="en-US" b="1" i="1" baseline="0" dirty="0"/>
              <a:t>ASK </a:t>
            </a:r>
            <a:r>
              <a:rPr lang="en-US" i="1" baseline="0" dirty="0"/>
              <a:t>Now how are you feeling?  How useful is the assessment to you?</a:t>
            </a:r>
          </a:p>
          <a:p>
            <a:pPr marL="171425" indent="-171425">
              <a:buFont typeface="Arial" panose="020B0604020202020204" pitchFamily="34" charset="0"/>
              <a:buChar char="•"/>
            </a:pPr>
            <a:endParaRPr lang="en-US" i="1" baseline="0" dirty="0"/>
          </a:p>
          <a:p>
            <a:pPr marL="171425" indent="-171425">
              <a:buFont typeface="Arial" panose="020B0604020202020204" pitchFamily="34" charset="0"/>
              <a:buChar char="•"/>
            </a:pPr>
            <a:r>
              <a:rPr lang="en-US" i="1" baseline="0" dirty="0"/>
              <a:t>Good news, says the specialist!  I am referring you to a specialty mangled foot hospital!  But, they don’t have a bed available today.  I will come back every day until they do, to be sure you still have a mangled foot.</a:t>
            </a:r>
          </a:p>
          <a:p>
            <a:endParaRPr lang="en-US" baseline="0" dirty="0"/>
          </a:p>
          <a:p>
            <a:r>
              <a:rPr lang="en-US" baseline="0" dirty="0"/>
              <a:t>FINALLY!  There is room in the specialty mangled foot hospital.  When you get there you learn, that they are “a comprehensive assessment service” and after doing the comprehensive assessment, they will refer you to a community provider with instructions for how the REAL treatment should unfold.</a:t>
            </a:r>
          </a:p>
          <a:p>
            <a:endParaRPr lang="en-US" baseline="0" dirty="0"/>
          </a:p>
          <a:p>
            <a:r>
              <a:rPr lang="en-US" b="1" baseline="0" dirty="0"/>
              <a:t>ASK</a:t>
            </a:r>
            <a:r>
              <a:rPr lang="en-US" baseline="0" dirty="0"/>
              <a:t>, </a:t>
            </a:r>
            <a:r>
              <a:rPr lang="en-US" i="1" baseline="0" dirty="0"/>
              <a:t>is the analogy pretty clear by now</a:t>
            </a:r>
            <a:r>
              <a:rPr lang="en-US" baseline="0" dirty="0"/>
              <a:t>?</a:t>
            </a:r>
          </a:p>
          <a:p>
            <a:endParaRPr lang="en-US" baseline="0" dirty="0"/>
          </a:p>
          <a:p>
            <a:r>
              <a:rPr lang="en-US" baseline="0" dirty="0"/>
              <a:t>(NOTE TO TRAINERS:  The semantics are a little tricky on this slide.  How I (Kappy) use these words can cause some conversation—often there is a heated defense of the value of assessments.  And it can be valuable, if it leads to relieving intervention.  Great that the dentist’s X-ray finds the cavity.  But only if is treated.)</a:t>
            </a:r>
          </a:p>
          <a:p>
            <a:endParaRPr lang="en-US" baseline="0" dirty="0"/>
          </a:p>
          <a:p>
            <a:pPr marL="171425" indent="-171425">
              <a:buFont typeface="Arial" panose="020B0604020202020204" pitchFamily="34" charset="0"/>
              <a:buChar char="•"/>
            </a:pPr>
            <a:r>
              <a:rPr lang="en-US" dirty="0"/>
              <a:t>Assessment:</a:t>
            </a:r>
            <a:r>
              <a:rPr lang="en-US" baseline="0" dirty="0"/>
              <a:t>  me the provider, using tools and tests and gathering info to figure out what is wrong, to diagnose, to complete my assessment paperwork</a:t>
            </a:r>
          </a:p>
          <a:p>
            <a:pPr marL="171425" indent="-171425">
              <a:buFont typeface="Arial" panose="020B0604020202020204" pitchFamily="34" charset="0"/>
              <a:buChar char="•"/>
            </a:pPr>
            <a:r>
              <a:rPr lang="en-US" baseline="0" dirty="0"/>
              <a:t>Treatment:  me the provider, using tools and strategies to treat resulting in relief, resolution, symptom reduction</a:t>
            </a:r>
          </a:p>
          <a:p>
            <a:endParaRPr lang="en-US" baseline="0" dirty="0"/>
          </a:p>
          <a:p>
            <a:r>
              <a:rPr lang="en-US" baseline="0" dirty="0"/>
              <a:t>(yes, some providers are quite adept at continuous assessment during the course of treatment.  Encourage consideration of a black and white view here to get clear differentiation)</a:t>
            </a:r>
          </a:p>
          <a:p>
            <a:endParaRPr lang="en-US" baseline="0" dirty="0"/>
          </a:p>
          <a:p>
            <a:pPr marL="171425" indent="-171425">
              <a:buFont typeface="Arial" panose="020B0604020202020204" pitchFamily="34" charset="0"/>
              <a:buChar char="•"/>
            </a:pPr>
            <a:r>
              <a:rPr lang="en-US" baseline="0" dirty="0"/>
              <a:t>In any given moment, do I (provider) know, “what am I in the act of DOING?  Assessment?  Monitoring?  Observing?  Reporting?  Or am I TREATING, delivering a course of care designed to ameliorate symptoms/crisis state?</a:t>
            </a:r>
          </a:p>
          <a:p>
            <a:endParaRPr lang="en-US" baseline="0" dirty="0"/>
          </a:p>
          <a:p>
            <a:pPr marL="171425" indent="-171425">
              <a:buFont typeface="Arial" panose="020B0604020202020204" pitchFamily="34" charset="0"/>
              <a:buChar char="•"/>
            </a:pPr>
            <a:r>
              <a:rPr lang="en-US" baseline="0" dirty="0"/>
              <a:t>Disposition:  Me the provider determining what services are needed next and referring child to that next service</a:t>
            </a:r>
          </a:p>
          <a:p>
            <a:pPr marL="171425" indent="-171425">
              <a:buFont typeface="Arial" panose="020B0604020202020204" pitchFamily="34" charset="0"/>
              <a:buChar char="•"/>
            </a:pPr>
            <a:r>
              <a:rPr lang="en-US" baseline="0" dirty="0"/>
              <a:t>Resolution:  The crisis in and of itself has diminished, symptoms have lessened, harm has reduced, relief is felt</a:t>
            </a:r>
          </a:p>
          <a:p>
            <a:endParaRPr lang="en-US" baseline="0" dirty="0"/>
          </a:p>
          <a:p>
            <a:r>
              <a:rPr lang="en-US" baseline="0" dirty="0"/>
              <a:t>The crisis system in Philadelphia has historically been focused on assessment and disposition as opposed to treatment and relief. This is what has been purchased.  THIS CHANGES with the children’s crisis redesign.  We don’t have to cure the illness to provide crisis relief (offering relieving medication, splints, crutches provides relief for the mangled foot for now, there will be more relieving actions that come down the road)</a:t>
            </a:r>
          </a:p>
          <a:p>
            <a:endParaRPr lang="en-US" baseline="0" dirty="0"/>
          </a:p>
          <a:p>
            <a:r>
              <a:rPr lang="en-US" b="1" baseline="0" dirty="0"/>
              <a:t>ASK</a:t>
            </a:r>
            <a:r>
              <a:rPr lang="en-US" baseline="0" dirty="0"/>
              <a:t>:  </a:t>
            </a:r>
            <a:r>
              <a:rPr lang="en-US" i="1" baseline="0" dirty="0"/>
              <a:t>If it is you with the mangled foot (or experiencing the crisis) how long do you want it to take before you receive treatment and feel RELIEF?, </a:t>
            </a:r>
          </a:p>
          <a:p>
            <a:endParaRPr lang="en-US" i="1" baseline="0" dirty="0"/>
          </a:p>
          <a:p>
            <a:r>
              <a:rPr lang="en-US" b="1" baseline="0" dirty="0"/>
              <a:t>ASK</a:t>
            </a:r>
            <a:r>
              <a:rPr lang="en-US" baseline="0" dirty="0"/>
              <a:t>: </a:t>
            </a:r>
            <a:r>
              <a:rPr lang="en-US" i="1" baseline="0" dirty="0"/>
              <a:t>and if you are admitted to the mangled foot hospital, what are you in it for?  Are you there for the fabulous mangled foot hospital experience?  If it were up to you, how long would you stay??</a:t>
            </a:r>
            <a:endParaRPr lang="en-US" i="1"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19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FD09-EBBF-466C-B110-C4CE7490F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32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80</a:t>
            </a:fld>
            <a:endParaRPr lang="en-US"/>
          </a:p>
        </p:txBody>
      </p:sp>
    </p:spTree>
    <p:extLst>
      <p:ext uri="{BB962C8B-B14F-4D97-AF65-F5344CB8AC3E}">
        <p14:creationId xmlns:p14="http://schemas.microsoft.com/office/powerpoint/2010/main" val="39681725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81</a:t>
            </a:fld>
            <a:endParaRPr lang="en-US"/>
          </a:p>
        </p:txBody>
      </p:sp>
    </p:spTree>
    <p:extLst>
      <p:ext uri="{BB962C8B-B14F-4D97-AF65-F5344CB8AC3E}">
        <p14:creationId xmlns:p14="http://schemas.microsoft.com/office/powerpoint/2010/main" val="11949071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group immersive</a:t>
            </a:r>
            <a:r>
              <a:rPr lang="en-US" baseline="0" dirty="0"/>
              <a:t> exercise.  Be sure everyone is back in the room for the exercise</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6434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FOR THE TRAINER:  </a:t>
            </a:r>
          </a:p>
          <a:p>
            <a:endParaRPr lang="en-US" dirty="0"/>
          </a:p>
          <a:p>
            <a:r>
              <a:rPr lang="en-US" dirty="0"/>
              <a:t>The goal of this exercise</a:t>
            </a:r>
            <a:r>
              <a:rPr lang="en-US" baseline="0" dirty="0"/>
              <a:t> is to help providers develop greater insight into the CARE EXPERIENCE of a parent when a child is in crisis (can use similar exercises to get insight into care experience for the child in crisis).  This includes illuminating the chasm between what providers might INTEND when they deliver services and how parents EXPERIENCE it.  It also illuminates that we all use approaches that despite our good intention will be experienced as counterproductive.  This might conflict with a belief that “maybe what I do doesn’t work, but at the worst it is a neutral/no impact.  </a:t>
            </a:r>
          </a:p>
          <a:p>
            <a:endParaRPr lang="en-US" baseline="0" dirty="0"/>
          </a:p>
          <a:p>
            <a:r>
              <a:rPr lang="en-US" dirty="0"/>
              <a:t>From the vantage point of the mental health professional, it can be difficult to know when one has veered into an approach that is counterproductive.  The reaction of the parent (or youth) is a clue but the professional may or may not recognize it as a sign of a counterproductive approach.  Instead the reaction (anger, defensiveness, closing down) may be interpreted as symptom or evidence of pathology/character trait). It takes quite a bit of introspection for the professional to stop and think:  </a:t>
            </a:r>
            <a:r>
              <a:rPr lang="en-US" i="1" dirty="0"/>
              <a:t>Maybe that reaction was about something I said or did!</a:t>
            </a:r>
            <a:endParaRPr lang="en-US" dirty="0"/>
          </a:p>
          <a:p>
            <a:r>
              <a:rPr lang="en-US" dirty="0"/>
              <a:t>This exercise gives the participant the chance to experience, at a visceral level, the difference between approaches that are productive vs. counterproductive from the shoes of the parent receiving services.  For the Parent Partner who is experiencing this exercise, some of the stories or feelings may be familiar.  Even Parent Partners can inadvertently slip into counterproductive practices.  It is important to remember how different the experience is when you are living it as the parent.</a:t>
            </a:r>
          </a:p>
          <a:p>
            <a:endParaRPr lang="en-US" dirty="0"/>
          </a:p>
          <a:p>
            <a:r>
              <a:rPr lang="en-US" dirty="0"/>
              <a:t>There is a supplemental</a:t>
            </a:r>
            <a:r>
              <a:rPr lang="en-US" baseline="0" dirty="0"/>
              <a:t> </a:t>
            </a:r>
            <a:r>
              <a:rPr lang="en-US" dirty="0"/>
              <a:t>word document for</a:t>
            </a:r>
            <a:r>
              <a:rPr lang="en-US" baseline="0" dirty="0"/>
              <a:t> the trainer </a:t>
            </a:r>
            <a:r>
              <a:rPr lang="en-US" dirty="0"/>
              <a:t>that details the exercise.</a:t>
            </a:r>
          </a:p>
          <a:p>
            <a:endParaRPr lang="en-US" dirty="0"/>
          </a:p>
          <a:p>
            <a:r>
              <a:rPr lang="en-US" b="1" dirty="0"/>
              <a:t>Introduction:</a:t>
            </a:r>
            <a:r>
              <a:rPr lang="en-US" dirty="0"/>
              <a:t>  this</a:t>
            </a:r>
            <a:r>
              <a:rPr lang="en-US" baseline="0" dirty="0"/>
              <a:t> is a large group, immersive role play and will be easy—all you have to do is move.</a:t>
            </a:r>
          </a:p>
          <a:p>
            <a:endParaRPr lang="en-US" baseline="0" dirty="0"/>
          </a:p>
          <a:p>
            <a:r>
              <a:rPr lang="en-US" b="1" dirty="0"/>
              <a:t>Instructions:</a:t>
            </a:r>
            <a:r>
              <a:rPr lang="en-US" b="1" baseline="0" dirty="0"/>
              <a:t>  </a:t>
            </a:r>
          </a:p>
          <a:p>
            <a:pPr marL="171425" indent="-171425">
              <a:buFont typeface="Arial" panose="020B0604020202020204" pitchFamily="34" charset="0"/>
              <a:buChar char="•"/>
            </a:pPr>
            <a:r>
              <a:rPr lang="en-US" baseline="0" dirty="0"/>
              <a:t>Please stand up and find a space in the room where you can move forward and backward a few steps.  In this exercise you are the parent.  We will be doing 4 different scenarios.  I will read the scenario and ask you to imagine being in THAT PARENT’s shoes, feeling the way they feel according to the scenario.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I (TRAINER) will be the provider.  I will be saying things to you and asking questions.  Consider each thing I say and decide if what I said or asked feels PRODUCTIVE.  This means you find it useful, makes you trust me or the situation, it is engaging, empowering, harm reducing, makes you hopeful, etc.  If what I say or ask is PRODUCTIVE take a step forward.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If I say something/ask something that you experience as COUNTERPRODUCTIVE, meaning you find it disengaging, upsetting, it makes you not trust me, it makes the crisis worse, then take a step backward.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If it has a neutral impact, stay where you are.</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You will find yourself going back and forth in the exercise.</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MOST IMPORTANT:  You must take your provider hat off and set it aside.  We want to isolate the parent experience and it is easy for the provider part of you to come in and rationalize what was said or asked.  Go with your gut feel on this—don’t let your provider brain talk you out of it.  For participants having a hard time imagining being a parent, think of a parent you know and love—personalizing it can be helpful.</a:t>
            </a:r>
          </a:p>
          <a:p>
            <a:endParaRPr lang="en-US" baseline="0" dirty="0"/>
          </a:p>
          <a:p>
            <a:r>
              <a:rPr lang="en-US" b="1" baseline="0" dirty="0"/>
              <a:t>Read the first scenario </a:t>
            </a:r>
            <a:r>
              <a:rPr lang="en-US" baseline="0" dirty="0"/>
              <a:t>and then start the questions by saying, “here we go” or similar cue.  Read each with an even keel and allow 10 seconds or so to pass between each line so people can consider and react.  At the end of the set of questions suggest that people ‘shake it off’ and reposition for the next scenario.  Each scenario creates a different experience.</a:t>
            </a:r>
          </a:p>
          <a:p>
            <a:endParaRPr lang="en-US" baseline="0" dirty="0"/>
          </a:p>
          <a:p>
            <a:r>
              <a:rPr lang="en-US" baseline="0" dirty="0"/>
              <a:t>Refer to the supplemental document for instructions on processing the exercise</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8301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There</a:t>
            </a:r>
            <a:r>
              <a:rPr lang="en-US" baseline="0" dirty="0"/>
              <a:t> are three approaches that a service provider can take that are almost universally counterproductive.  Can you identify what they are?  What type of questions/comments created a </a:t>
            </a:r>
            <a:r>
              <a:rPr lang="en-US" baseline="0" dirty="0" err="1"/>
              <a:t>stepback</a:t>
            </a:r>
            <a:r>
              <a:rPr lang="en-US" baseline="0" dirty="0"/>
              <a:t> experience?</a:t>
            </a:r>
          </a:p>
          <a:p>
            <a:endParaRPr lang="en-US" baseline="0" dirty="0"/>
          </a:p>
          <a:p>
            <a:r>
              <a:rPr lang="en-US" baseline="0" dirty="0"/>
              <a:t>These are detailed on the next slide.  Audiences usually get pretty close to identifying the three</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8533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6603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were any of the questions unusual?  Is it likely that parents have heard some version of these comments/questions?</a:t>
            </a:r>
          </a:p>
          <a:p>
            <a:r>
              <a:rPr lang="en-US" baseline="0" dirty="0"/>
              <a:t/>
            </a:r>
            <a:br>
              <a:rPr lang="en-US" baseline="0" dirty="0"/>
            </a:br>
            <a:r>
              <a:rPr lang="en-US" baseline="0" dirty="0"/>
              <a:t>They can feel pretty neutral/non-threatening to us and be experienced in a wholly different way by parents.  Imagining the question from parent shoes helps us to gain insight into WHY</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2580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GPS chart that is showing the path of two</a:t>
            </a:r>
            <a:r>
              <a:rPr lang="en-US" baseline="0" dirty="0"/>
              <a:t> different sailboats.  One is going back and forth and up and down, taking a lot longer to get to the eventual destination (if it ever arrives).  This is when we mix productive and counterproductive approaches—one step forward, two steps back, lull in progress, heading in wrong direction.</a:t>
            </a:r>
          </a:p>
          <a:p>
            <a:endParaRPr lang="en-US" baseline="0" dirty="0"/>
          </a:p>
          <a:p>
            <a:r>
              <a:rPr lang="en-US" baseline="0" dirty="0"/>
              <a:t>The red line shows precision sailing.  A little adjusting, but on course to a clear destination.  This is precision work.  You get to the destination and you get there in less time.  </a:t>
            </a:r>
          </a:p>
          <a:p>
            <a:endParaRPr lang="en-US" baseline="0" dirty="0"/>
          </a:p>
          <a:p>
            <a:r>
              <a:rPr lang="en-US" baseline="0" dirty="0"/>
              <a:t>Imagine if we could eradicate all counterproductive questions from our brain.  Then we would be producing all step-forward work (demonstrate this). Feeling better, hope returning, ideas forming, introspection </a:t>
            </a:r>
            <a:r>
              <a:rPr lang="en-US" baseline="0" dirty="0" err="1"/>
              <a:t>occuring</a:t>
            </a:r>
            <a:r>
              <a:rPr lang="en-US" baseline="0" dirty="0"/>
              <a:t>, moods lightening…</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2018</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3AF6-C97E-4CC4-9649-95C5FB3E9DE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43128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708F8-0ABC-4AE2-A0B4-2C87F022B980}" type="slidenum">
              <a:rPr lang="en-US" smtClean="0"/>
              <a:t>88</a:t>
            </a:fld>
            <a:endParaRPr lang="en-US"/>
          </a:p>
        </p:txBody>
      </p:sp>
    </p:spTree>
    <p:extLst>
      <p:ext uri="{BB962C8B-B14F-4D97-AF65-F5344CB8AC3E}">
        <p14:creationId xmlns:p14="http://schemas.microsoft.com/office/powerpoint/2010/main" val="20423140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89</a:t>
            </a:fld>
            <a:endParaRPr lang="en-US"/>
          </a:p>
        </p:txBody>
      </p:sp>
    </p:spTree>
    <p:extLst>
      <p:ext uri="{BB962C8B-B14F-4D97-AF65-F5344CB8AC3E}">
        <p14:creationId xmlns:p14="http://schemas.microsoft.com/office/powerpoint/2010/main" val="92730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9</a:t>
            </a:fld>
            <a:endParaRPr lang="en-US"/>
          </a:p>
        </p:txBody>
      </p:sp>
    </p:spTree>
    <p:extLst>
      <p:ext uri="{BB962C8B-B14F-4D97-AF65-F5344CB8AC3E}">
        <p14:creationId xmlns:p14="http://schemas.microsoft.com/office/powerpoint/2010/main" val="10601001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C2F7F-16A7-45A6-BF49-B8F8E0F5EA6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Madenwald Consulting, LLC.  2019</a:t>
            </a:r>
          </a:p>
        </p:txBody>
      </p:sp>
    </p:spTree>
    <p:extLst>
      <p:ext uri="{BB962C8B-B14F-4D97-AF65-F5344CB8AC3E}">
        <p14:creationId xmlns:p14="http://schemas.microsoft.com/office/powerpoint/2010/main" val="21904950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91</a:t>
            </a:fld>
            <a:endParaRPr lang="en-US"/>
          </a:p>
        </p:txBody>
      </p:sp>
    </p:spTree>
    <p:extLst>
      <p:ext uri="{BB962C8B-B14F-4D97-AF65-F5344CB8AC3E}">
        <p14:creationId xmlns:p14="http://schemas.microsoft.com/office/powerpoint/2010/main" val="42795806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Madenwald Consulting, LLC.  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7AC2F7F-16A7-45A6-BF49-B8F8E0F5EA6B}" type="slidenum">
              <a:rPr lang="en-US" smtClean="0"/>
              <a:t>92</a:t>
            </a:fld>
            <a:endParaRPr lang="en-US"/>
          </a:p>
        </p:txBody>
      </p:sp>
    </p:spTree>
    <p:extLst>
      <p:ext uri="{BB962C8B-B14F-4D97-AF65-F5344CB8AC3E}">
        <p14:creationId xmlns:p14="http://schemas.microsoft.com/office/powerpoint/2010/main" val="682078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C2F7F-16A7-45A6-BF49-B8F8E0F5EA6B}" type="slidenum">
              <a:rPr lang="en-US" smtClean="0"/>
              <a:t>93</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Madenwald Consulting, LLC.  2019</a:t>
            </a:r>
          </a:p>
        </p:txBody>
      </p:sp>
    </p:spTree>
    <p:extLst>
      <p:ext uri="{BB962C8B-B14F-4D97-AF65-F5344CB8AC3E}">
        <p14:creationId xmlns:p14="http://schemas.microsoft.com/office/powerpoint/2010/main" val="14568870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C2F7F-16A7-45A6-BF49-B8F8E0F5EA6B}" type="slidenum">
              <a:rPr lang="en-US" smtClean="0"/>
              <a:t>94</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Madenwald Consulting, LLC.  2019</a:t>
            </a:r>
          </a:p>
        </p:txBody>
      </p:sp>
    </p:spTree>
    <p:extLst>
      <p:ext uri="{BB962C8B-B14F-4D97-AF65-F5344CB8AC3E}">
        <p14:creationId xmlns:p14="http://schemas.microsoft.com/office/powerpoint/2010/main" val="3766656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95</a:t>
            </a:fld>
            <a:endParaRPr lang="en-US"/>
          </a:p>
        </p:txBody>
      </p:sp>
    </p:spTree>
    <p:extLst>
      <p:ext uri="{BB962C8B-B14F-4D97-AF65-F5344CB8AC3E}">
        <p14:creationId xmlns:p14="http://schemas.microsoft.com/office/powerpoint/2010/main" val="3288647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C2F7F-16A7-45A6-BF49-B8F8E0F5EA6B}" type="slidenum">
              <a:rPr lang="en-US" smtClean="0"/>
              <a:t>96</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Madenwald Consulting, LLC.  2019</a:t>
            </a:r>
          </a:p>
        </p:txBody>
      </p:sp>
    </p:spTree>
    <p:extLst>
      <p:ext uri="{BB962C8B-B14F-4D97-AF65-F5344CB8AC3E}">
        <p14:creationId xmlns:p14="http://schemas.microsoft.com/office/powerpoint/2010/main" val="24164275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C2F7F-16A7-45A6-BF49-B8F8E0F5EA6B}" type="slidenum">
              <a:rPr lang="en-US" smtClean="0"/>
              <a:t>97</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Madenwald Consulting, LLC.  2019</a:t>
            </a:r>
          </a:p>
        </p:txBody>
      </p:sp>
    </p:spTree>
    <p:extLst>
      <p:ext uri="{BB962C8B-B14F-4D97-AF65-F5344CB8AC3E}">
        <p14:creationId xmlns:p14="http://schemas.microsoft.com/office/powerpoint/2010/main" val="33843256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C2F7F-16A7-45A6-BF49-B8F8E0F5EA6B}" type="slidenum">
              <a:rPr lang="en-US" smtClean="0"/>
              <a:t>98</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a:t>Madenwald Consulting, LLC.  2019</a:t>
            </a:r>
          </a:p>
        </p:txBody>
      </p:sp>
    </p:spTree>
    <p:extLst>
      <p:ext uri="{BB962C8B-B14F-4D97-AF65-F5344CB8AC3E}">
        <p14:creationId xmlns:p14="http://schemas.microsoft.com/office/powerpoint/2010/main" val="37283418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EE715-B99D-4E32-9FFB-0FD3FF848C11}" type="slidenum">
              <a:rPr lang="en-US" smtClean="0"/>
              <a:t>99</a:t>
            </a:fld>
            <a:endParaRPr lang="en-US"/>
          </a:p>
        </p:txBody>
      </p:sp>
    </p:spTree>
    <p:extLst>
      <p:ext uri="{BB962C8B-B14F-4D97-AF65-F5344CB8AC3E}">
        <p14:creationId xmlns:p14="http://schemas.microsoft.com/office/powerpoint/2010/main" val="383043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10"/>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CF517-D407-40A7-919A-C3CC3DA26714}"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70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1578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409005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40000"/>
                    <a:lumOff val="6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lumMod val="60000"/>
                  <a:lumOff val="40000"/>
                </a:schemeClr>
              </a:buClr>
              <a:buSzPct val="150000"/>
              <a:defRPr/>
            </a:lvl1pPr>
            <a:lvl2pPr marL="457200" indent="-182880">
              <a:buClr>
                <a:schemeClr val="accent2">
                  <a:lumMod val="60000"/>
                  <a:lumOff val="40000"/>
                </a:schemeClr>
              </a:buClr>
              <a:buSzPct val="70000"/>
              <a:buFont typeface="Wingdings" panose="05000000000000000000" pitchFamily="2" charset="2"/>
              <a:buChar char="Ø"/>
              <a:defRPr/>
            </a:lvl2pPr>
            <a:lvl3pPr marL="731520" indent="-182880">
              <a:buClr>
                <a:schemeClr val="accent2">
                  <a:lumMod val="60000"/>
                  <a:lumOff val="40000"/>
                </a:schemeClr>
              </a:buClr>
              <a:buSzPct val="100000"/>
              <a:buFont typeface="Wingdings" panose="05000000000000000000" pitchFamily="2" charset="2"/>
              <a:buChar char="§"/>
              <a:defRPr/>
            </a:lvl3pPr>
            <a:lvl4pPr>
              <a:buClr>
                <a:schemeClr val="accent2">
                  <a:lumMod val="60000"/>
                  <a:lumOff val="40000"/>
                </a:schemeClr>
              </a:buClr>
              <a:buSzPct val="150000"/>
              <a:defRPr/>
            </a:lvl4pPr>
            <a:lvl5pPr>
              <a:buClr>
                <a:schemeClr val="accent2">
                  <a:lumMod val="60000"/>
                  <a:lumOff val="40000"/>
                </a:schemeClr>
              </a:buClr>
              <a:buSzPct val="15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352954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7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CF517-D407-40A7-919A-C3CC3DA26714}"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4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77063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2CF517-D407-40A7-919A-C3CC3DA26714}"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00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152285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30876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60"/>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2CF517-D407-40A7-919A-C3CC3DA26714}" type="slidenum">
              <a:rPr lang="en-US" smtClean="0"/>
              <a:pPr/>
              <a:t>‹#›</a:t>
            </a:fld>
            <a:endParaRPr lang="en-US" dirty="0"/>
          </a:p>
        </p:txBody>
      </p:sp>
      <p:cxnSp>
        <p:nvCxnSpPr>
          <p:cNvPr id="9" name="Straight Connector 8"/>
          <p:cNvCxnSpPr/>
          <p:nvPr/>
        </p:nvCxnSpPr>
        <p:spPr>
          <a:xfrm rot="5400000">
            <a:off x="912152" y="3579944"/>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1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2367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F2CF517-D407-40A7-919A-C3CC3DA26714}" type="slidenum">
              <a:rPr lang="en-US" smtClean="0"/>
              <a:pPr/>
              <a:t>‹#›</a:t>
            </a:fld>
            <a:endParaRPr lang="en-US" dirty="0"/>
          </a:p>
        </p:txBody>
      </p:sp>
    </p:spTree>
    <p:extLst>
      <p:ext uri="{BB962C8B-B14F-4D97-AF65-F5344CB8AC3E}">
        <p14:creationId xmlns:p14="http://schemas.microsoft.com/office/powerpoint/2010/main" val="4752146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emf"/><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gif"/></Relationships>
</file>

<file path=ppt/slides/_rels/slide5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6.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6.jpeg"/><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7.gif"/><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176" y="962723"/>
            <a:ext cx="10802224" cy="1927225"/>
          </a:xfrm>
        </p:spPr>
        <p:txBody>
          <a:bodyPr/>
          <a:lstStyle/>
          <a:p>
            <a:r>
              <a:rPr lang="en-US" sz="4800" dirty="0"/>
              <a:t>Massachusetts CBHI: </a:t>
            </a:r>
            <a:br>
              <a:rPr lang="en-US" sz="4800" dirty="0"/>
            </a:br>
            <a:r>
              <a:rPr lang="en-US" sz="3200" dirty="0"/>
              <a:t>Supporting youth and Their Parents in Crisis</a:t>
            </a:r>
            <a:br>
              <a:rPr lang="en-US" sz="3200" dirty="0"/>
            </a:br>
            <a:r>
              <a:rPr lang="en-US" sz="3200" dirty="0"/>
              <a:t>					</a:t>
            </a:r>
            <a:endParaRPr lang="en-US" sz="4800" dirty="0"/>
          </a:p>
        </p:txBody>
      </p:sp>
      <p:sp>
        <p:nvSpPr>
          <p:cNvPr id="5" name="Subtitle 4"/>
          <p:cNvSpPr>
            <a:spLocks noGrp="1"/>
          </p:cNvSpPr>
          <p:nvPr>
            <p:ph type="subTitle" idx="1"/>
          </p:nvPr>
        </p:nvSpPr>
        <p:spPr>
          <a:xfrm>
            <a:off x="685800" y="3505200"/>
            <a:ext cx="10896600" cy="2133600"/>
          </a:xfrm>
        </p:spPr>
        <p:txBody>
          <a:bodyPr>
            <a:normAutofit/>
          </a:bodyPr>
          <a:lstStyle/>
          <a:p>
            <a:pPr algn="ctr"/>
            <a:r>
              <a:rPr lang="en-US" sz="2800" dirty="0"/>
              <a:t>TRAINING FOR IHT AND ICC TEAMS</a:t>
            </a:r>
          </a:p>
          <a:p>
            <a:pPr algn="ctr"/>
            <a:r>
              <a:rPr lang="en-US" sz="2800" dirty="0"/>
              <a:t>Facilitated by Kappy Madenwald</a:t>
            </a:r>
          </a:p>
          <a:p>
            <a:pPr algn="ctr"/>
            <a:endParaRPr lang="en-US" sz="2800" dirty="0"/>
          </a:p>
          <a:p>
            <a:pPr algn="ctr"/>
            <a:r>
              <a:rPr lang="en-US" sz="3200" cap="all" spc="-100" dirty="0">
                <a:solidFill>
                  <a:srgbClr val="CEDBE6"/>
                </a:solidFill>
                <a:ea typeface="+mj-ea"/>
                <a:cs typeface="+mj-cs"/>
              </a:rPr>
              <a:t>part One</a:t>
            </a: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2324" y="5791200"/>
            <a:ext cx="2654300" cy="842963"/>
          </a:xfrm>
          <a:prstGeom prst="rect">
            <a:avLst/>
          </a:prstGeom>
          <a:solidFill>
            <a:schemeClr val="tx1"/>
          </a:solidFill>
          <a:ln>
            <a:noFill/>
          </a:ln>
          <a:effectLst/>
        </p:spPr>
      </p:pic>
    </p:spTree>
    <p:extLst>
      <p:ext uri="{BB962C8B-B14F-4D97-AF65-F5344CB8AC3E}">
        <p14:creationId xmlns:p14="http://schemas.microsoft.com/office/powerpoint/2010/main" val="372912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2D45-5AA8-4EDD-904A-CA6B7DCF7A21}"/>
              </a:ext>
            </a:extLst>
          </p:cNvPr>
          <p:cNvSpPr>
            <a:spLocks noGrp="1"/>
          </p:cNvSpPr>
          <p:nvPr>
            <p:ph type="title"/>
          </p:nvPr>
        </p:nvSpPr>
        <p:spPr/>
        <p:txBody>
          <a:bodyPr/>
          <a:lstStyle/>
          <a:p>
            <a:r>
              <a:rPr lang="en-US" dirty="0"/>
              <a:t>Introductory Notes </a:t>
            </a:r>
          </a:p>
        </p:txBody>
      </p:sp>
      <p:sp>
        <p:nvSpPr>
          <p:cNvPr id="3" name="Content Placeholder 2">
            <a:extLst>
              <a:ext uri="{FF2B5EF4-FFF2-40B4-BE49-F238E27FC236}">
                <a16:creationId xmlns:a16="http://schemas.microsoft.com/office/drawing/2014/main" id="{42C796AD-0E8A-4C5A-AD8C-2F133F70FF8C}"/>
              </a:ext>
            </a:extLst>
          </p:cNvPr>
          <p:cNvSpPr>
            <a:spLocks noGrp="1"/>
          </p:cNvSpPr>
          <p:nvPr>
            <p:ph idx="1"/>
          </p:nvPr>
        </p:nvSpPr>
        <p:spPr/>
        <p:txBody>
          <a:bodyPr/>
          <a:lstStyle/>
          <a:p>
            <a:pPr marL="0" indent="0">
              <a:buNone/>
            </a:pPr>
            <a:r>
              <a:rPr lang="en-US" u="sng" dirty="0"/>
              <a:t>Today’s session</a:t>
            </a:r>
          </a:p>
          <a:p>
            <a:r>
              <a:rPr lang="en-US" dirty="0"/>
              <a:t>We are going to start with the 4</a:t>
            </a:r>
            <a:r>
              <a:rPr lang="en-US" baseline="30000" dirty="0"/>
              <a:t>th</a:t>
            </a:r>
            <a:r>
              <a:rPr lang="en-US" dirty="0"/>
              <a:t> competency, </a:t>
            </a:r>
          </a:p>
          <a:p>
            <a:r>
              <a:rPr lang="en-US" dirty="0"/>
              <a:t>Then we will spend the bulk of this session building some contextual, and system’s level understanding of why these approaches are so important</a:t>
            </a:r>
          </a:p>
          <a:p>
            <a:endParaRPr lang="en-US" dirty="0"/>
          </a:p>
          <a:p>
            <a:pPr marL="0" indent="0">
              <a:buNone/>
            </a:pPr>
            <a:r>
              <a:rPr lang="en-US" u="sng" dirty="0"/>
              <a:t>Part II </a:t>
            </a:r>
          </a:p>
          <a:p>
            <a:r>
              <a:rPr lang="en-US" dirty="0"/>
              <a:t>We will turn our attention to the application of the first 3 competencies to crisis support and intervention—the focus is on our individual approach</a:t>
            </a:r>
          </a:p>
          <a:p>
            <a:r>
              <a:rPr lang="en-US" dirty="0"/>
              <a:t>We will have an immersive experience—crisis care as experienced from the “shoes” of parents</a:t>
            </a:r>
          </a:p>
          <a:p>
            <a:r>
              <a:rPr lang="en-US" dirty="0"/>
              <a:t>We will end with some safety planning strategies </a:t>
            </a:r>
          </a:p>
          <a:p>
            <a:endParaRPr lang="en-US" dirty="0"/>
          </a:p>
        </p:txBody>
      </p:sp>
      <p:sp>
        <p:nvSpPr>
          <p:cNvPr id="4" name="Slide Number Placeholder 3">
            <a:extLst>
              <a:ext uri="{FF2B5EF4-FFF2-40B4-BE49-F238E27FC236}">
                <a16:creationId xmlns:a16="http://schemas.microsoft.com/office/drawing/2014/main" id="{A7CF30B1-502E-474F-BEB4-28802F892A33}"/>
              </a:ext>
            </a:extLst>
          </p:cNvPr>
          <p:cNvSpPr>
            <a:spLocks noGrp="1"/>
          </p:cNvSpPr>
          <p:nvPr>
            <p:ph type="sldNum" sz="quarter" idx="12"/>
          </p:nvPr>
        </p:nvSpPr>
        <p:spPr/>
        <p:txBody>
          <a:bodyPr/>
          <a:lstStyle/>
          <a:p>
            <a:fld id="{EF2CF517-D407-40A7-919A-C3CC3DA26714}" type="slidenum">
              <a:rPr lang="en-US" smtClean="0"/>
              <a:pPr/>
              <a:t>10</a:t>
            </a:fld>
            <a:endParaRPr lang="en-US" dirty="0"/>
          </a:p>
        </p:txBody>
      </p:sp>
    </p:spTree>
    <p:extLst>
      <p:ext uri="{BB962C8B-B14F-4D97-AF65-F5344CB8AC3E}">
        <p14:creationId xmlns:p14="http://schemas.microsoft.com/office/powerpoint/2010/main" val="23584032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back at the questions on the last three slides…</a:t>
            </a:r>
          </a:p>
        </p:txBody>
      </p:sp>
      <p:sp>
        <p:nvSpPr>
          <p:cNvPr id="3" name="Content Placeholder 2"/>
          <p:cNvSpPr>
            <a:spLocks noGrp="1"/>
          </p:cNvSpPr>
          <p:nvPr>
            <p:ph idx="1"/>
          </p:nvPr>
        </p:nvSpPr>
        <p:spPr/>
        <p:txBody>
          <a:bodyPr>
            <a:normAutofit/>
          </a:bodyPr>
          <a:lstStyle/>
          <a:p>
            <a:pPr marL="0" indent="0">
              <a:buNone/>
            </a:pPr>
            <a:endParaRPr lang="en-US" sz="3200" dirty="0"/>
          </a:p>
          <a:p>
            <a:pPr marL="0" indent="0" algn="ctr">
              <a:buNone/>
            </a:pPr>
            <a:r>
              <a:rPr lang="en-US" sz="3200" dirty="0"/>
              <a:t>What is the intention of asking these questions?</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100</a:t>
            </a:fld>
            <a:endParaRPr lang="en-US" dirty="0"/>
          </a:p>
        </p:txBody>
      </p:sp>
      <p:pic>
        <p:nvPicPr>
          <p:cNvPr id="11" name="Picture 2" descr="Image result for free clip art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022" y="3121055"/>
            <a:ext cx="4237955" cy="32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398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you experiencing…</a:t>
            </a:r>
          </a:p>
        </p:txBody>
      </p:sp>
      <p:sp>
        <p:nvSpPr>
          <p:cNvPr id="3" name="Content Placeholder 2"/>
          <p:cNvSpPr>
            <a:spLocks noGrp="1"/>
          </p:cNvSpPr>
          <p:nvPr>
            <p:ph idx="1"/>
          </p:nvPr>
        </p:nvSpPr>
        <p:spPr/>
        <p:txBody>
          <a:bodyPr>
            <a:normAutofit lnSpcReduction="10000"/>
          </a:bodyPr>
          <a:lstStyle/>
          <a:p>
            <a:pPr marL="0" indent="0" fontAlgn="base">
              <a:buNone/>
            </a:pPr>
            <a:r>
              <a:rPr lang="en-US" dirty="0"/>
              <a:t>Exploration with child</a:t>
            </a:r>
          </a:p>
          <a:p>
            <a:pPr lvl="1" fontAlgn="base"/>
            <a:r>
              <a:rPr lang="en-US" dirty="0"/>
              <a:t>How are you experiencing…	school?</a:t>
            </a:r>
          </a:p>
          <a:p>
            <a:pPr lvl="1" fontAlgn="base"/>
            <a:r>
              <a:rPr lang="en-US" dirty="0"/>
              <a:t>…the school bus</a:t>
            </a:r>
          </a:p>
          <a:p>
            <a:pPr lvl="1" fontAlgn="base"/>
            <a:r>
              <a:rPr lang="en-US" dirty="0"/>
              <a:t>…those two hours before you parent gets home</a:t>
            </a:r>
          </a:p>
          <a:p>
            <a:pPr lvl="1" fontAlgn="base"/>
            <a:r>
              <a:rPr lang="en-US" dirty="0"/>
              <a:t>…this foster home</a:t>
            </a:r>
          </a:p>
          <a:p>
            <a:pPr fontAlgn="base"/>
            <a:endParaRPr lang="en-US" b="1" dirty="0"/>
          </a:p>
          <a:p>
            <a:pPr marL="0" indent="0">
              <a:buNone/>
            </a:pPr>
            <a:r>
              <a:rPr lang="en-US" dirty="0"/>
              <a:t>Exploration with adults about the child:  </a:t>
            </a:r>
          </a:p>
          <a:p>
            <a:pPr lvl="1"/>
            <a:r>
              <a:rPr lang="en-US" dirty="0"/>
              <a:t>How do you (adult) think he/she is experiencing school?</a:t>
            </a:r>
          </a:p>
          <a:p>
            <a:pPr lvl="1" fontAlgn="base"/>
            <a:r>
              <a:rPr lang="en-US" dirty="0"/>
              <a:t>Are the risks internal to the child?</a:t>
            </a:r>
          </a:p>
          <a:p>
            <a:pPr lvl="1" fontAlgn="base"/>
            <a:r>
              <a:rPr lang="en-US" dirty="0"/>
              <a:t>Related to how he feels in the environment? How he feels with classmates? </a:t>
            </a:r>
          </a:p>
          <a:p>
            <a:pPr lvl="1" fontAlgn="base"/>
            <a:r>
              <a:rPr lang="en-US" dirty="0"/>
              <a:t>What is his learning style?</a:t>
            </a:r>
          </a:p>
          <a:p>
            <a:pPr lvl="1" fontAlgn="base"/>
            <a:r>
              <a:rPr lang="en-US" dirty="0"/>
              <a:t>How do you think he would describe his school experience?  What would you say he thinks is the hardest part?  The best part?</a:t>
            </a:r>
          </a:p>
          <a:p>
            <a:endParaRPr lang="en-US"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101</a:t>
            </a:fld>
            <a:endParaRPr lang="en-US" dirty="0"/>
          </a:p>
        </p:txBody>
      </p:sp>
    </p:spTree>
    <p:extLst>
      <p:ext uri="{BB962C8B-B14F-4D97-AF65-F5344CB8AC3E}">
        <p14:creationId xmlns:p14="http://schemas.microsoft.com/office/powerpoint/2010/main" val="3558637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533400"/>
            <a:ext cx="11550316" cy="990600"/>
          </a:xfrm>
        </p:spPr>
        <p:txBody>
          <a:bodyPr>
            <a:normAutofit/>
          </a:bodyPr>
          <a:lstStyle/>
          <a:p>
            <a:r>
              <a:rPr lang="en-US" dirty="0"/>
              <a:t>Understanding family preferences and experiences</a:t>
            </a:r>
          </a:p>
        </p:txBody>
      </p:sp>
      <p:sp>
        <p:nvSpPr>
          <p:cNvPr id="5" name="Content Placeholder 4"/>
          <p:cNvSpPr>
            <a:spLocks noGrp="1"/>
          </p:cNvSpPr>
          <p:nvPr>
            <p:ph sz="half" idx="1"/>
          </p:nvPr>
        </p:nvSpPr>
        <p:spPr>
          <a:solidFill>
            <a:schemeClr val="accent1">
              <a:lumMod val="75000"/>
            </a:schemeClr>
          </a:solidFill>
          <a:ln>
            <a:solidFill>
              <a:schemeClr val="tx1"/>
            </a:solidFill>
          </a:ln>
        </p:spPr>
        <p:txBody>
          <a:bodyPr>
            <a:normAutofit/>
          </a:bodyPr>
          <a:lstStyle/>
          <a:p>
            <a:pPr marL="0" lvl="0" indent="0">
              <a:buNone/>
            </a:pPr>
            <a:r>
              <a:rPr lang="en-US" dirty="0">
                <a:solidFill>
                  <a:srgbClr val="FFC000"/>
                </a:solidFill>
              </a:rPr>
              <a:t>I am curious?</a:t>
            </a:r>
          </a:p>
          <a:p>
            <a:pPr lvl="0"/>
            <a:r>
              <a:rPr lang="en-US" sz="2400" dirty="0"/>
              <a:t>Has 911 ever been called because your child was having a mental health/behavioral crisis?</a:t>
            </a:r>
          </a:p>
          <a:p>
            <a:r>
              <a:rPr lang="en-US" sz="2400" dirty="0"/>
              <a:t>Has he/she been seen in an  emergency department?</a:t>
            </a:r>
          </a:p>
          <a:p>
            <a:pPr lvl="0"/>
            <a:r>
              <a:rPr lang="en-US" sz="2400" dirty="0"/>
              <a:t>Has your child received crisis services from a mobile crisis team?</a:t>
            </a:r>
          </a:p>
          <a:p>
            <a:r>
              <a:rPr lang="en-US" sz="2400" dirty="0"/>
              <a:t>Have you brought in family, friends or other informal supports to help you manage a crisis?</a:t>
            </a:r>
          </a:p>
          <a:p>
            <a:pPr lvl="0"/>
            <a:endParaRPr lang="en-US" sz="2400" dirty="0"/>
          </a:p>
          <a:p>
            <a:endParaRPr lang="en-US" sz="2400" dirty="0"/>
          </a:p>
        </p:txBody>
      </p:sp>
      <p:sp>
        <p:nvSpPr>
          <p:cNvPr id="6" name="Content Placeholder 5"/>
          <p:cNvSpPr>
            <a:spLocks noGrp="1"/>
          </p:cNvSpPr>
          <p:nvPr>
            <p:ph sz="half" idx="2"/>
          </p:nvPr>
        </p:nvSpPr>
        <p:spPr>
          <a:solidFill>
            <a:schemeClr val="accent1">
              <a:lumMod val="75000"/>
            </a:schemeClr>
          </a:solidFill>
          <a:ln>
            <a:solidFill>
              <a:schemeClr val="tx1"/>
            </a:solidFill>
          </a:ln>
        </p:spPr>
        <p:txBody>
          <a:bodyPr>
            <a:normAutofit/>
          </a:bodyPr>
          <a:lstStyle/>
          <a:p>
            <a:pPr marL="0" indent="0">
              <a:buNone/>
            </a:pPr>
            <a:r>
              <a:rPr lang="en-US" dirty="0">
                <a:solidFill>
                  <a:srgbClr val="FFC000"/>
                </a:solidFill>
              </a:rPr>
              <a:t>For each of these actions:</a:t>
            </a:r>
          </a:p>
          <a:p>
            <a:pPr lvl="1"/>
            <a:r>
              <a:rPr lang="en-US" dirty="0"/>
              <a:t>Was it your choice or did someone else make the decision?</a:t>
            </a:r>
            <a:endParaRPr lang="en-US" sz="1800" dirty="0"/>
          </a:p>
          <a:p>
            <a:pPr lvl="1"/>
            <a:r>
              <a:rPr lang="en-US" dirty="0"/>
              <a:t>What happened?  </a:t>
            </a:r>
            <a:endParaRPr lang="en-US" sz="1800" dirty="0"/>
          </a:p>
          <a:p>
            <a:pPr lvl="1"/>
            <a:r>
              <a:rPr lang="en-US" dirty="0"/>
              <a:t>What was the experience like for the family?</a:t>
            </a:r>
            <a:endParaRPr lang="en-US" sz="1800" dirty="0"/>
          </a:p>
          <a:p>
            <a:pPr lvl="1"/>
            <a:r>
              <a:rPr lang="en-US" dirty="0"/>
              <a:t>If it were up to you, would you choose to use ___________ again?</a:t>
            </a:r>
          </a:p>
          <a:p>
            <a:endParaRPr lang="en-US"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102</a:t>
            </a:fld>
            <a:endParaRPr lang="en-US" dirty="0"/>
          </a:p>
        </p:txBody>
      </p:sp>
    </p:spTree>
    <p:extLst>
      <p:ext uri="{BB962C8B-B14F-4D97-AF65-F5344CB8AC3E}">
        <p14:creationId xmlns:p14="http://schemas.microsoft.com/office/powerpoint/2010/main" val="31519731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a:t>Addressing stances</a:t>
            </a:r>
            <a:br>
              <a:rPr lang="en-US"/>
            </a:br>
            <a:endParaRPr lang="en-US" dirty="0"/>
          </a:p>
        </p:txBody>
      </p:sp>
      <p:sp>
        <p:nvSpPr>
          <p:cNvPr id="13" name="Content Placeholder 12"/>
          <p:cNvSpPr>
            <a:spLocks noGrp="1"/>
          </p:cNvSpPr>
          <p:nvPr>
            <p:ph idx="1"/>
          </p:nvPr>
        </p:nvSpPr>
        <p:spPr>
          <a:xfrm>
            <a:off x="450376" y="1296537"/>
            <a:ext cx="11341290" cy="5180463"/>
          </a:xfrm>
        </p:spPr>
        <p:txBody>
          <a:bodyPr>
            <a:normAutofit/>
          </a:bodyPr>
          <a:lstStyle/>
          <a:p>
            <a:pPr marL="0" indent="0">
              <a:buNone/>
            </a:pPr>
            <a:r>
              <a:rPr lang="en-US" dirty="0"/>
              <a:t>If the talker (child, parent, teacher, </a:t>
            </a:r>
            <a:r>
              <a:rPr lang="en-US" dirty="0" err="1"/>
              <a:t>etc</a:t>
            </a:r>
            <a:r>
              <a:rPr lang="en-US" dirty="0"/>
              <a:t>) takes a STANCE or POSITION on a topic, probe further, ask:</a:t>
            </a:r>
          </a:p>
          <a:p>
            <a:pPr lvl="1"/>
            <a:r>
              <a:rPr lang="en-US" dirty="0"/>
              <a:t>“Could you please say more about that?”</a:t>
            </a:r>
          </a:p>
          <a:p>
            <a:pPr lvl="1"/>
            <a:r>
              <a:rPr lang="en-US" dirty="0"/>
              <a:t>“What are the good reasons to pursue/not pursue…?”</a:t>
            </a:r>
          </a:p>
          <a:p>
            <a:pPr lvl="1"/>
            <a:r>
              <a:rPr lang="en-US" dirty="0"/>
              <a:t>“What concerns are you trying to address?”</a:t>
            </a:r>
          </a:p>
          <a:p>
            <a:pPr lvl="1"/>
            <a:r>
              <a:rPr lang="en-US" dirty="0"/>
              <a:t>“What has your experience been with…?”</a:t>
            </a:r>
          </a:p>
          <a:p>
            <a:endParaRPr lang="en-US" dirty="0"/>
          </a:p>
          <a:p>
            <a:pPr marL="0" indent="0">
              <a:buNone/>
            </a:pPr>
            <a:r>
              <a:rPr lang="en-US" dirty="0"/>
              <a:t>Listen attentively as the talker has a chance to discuss the reasons behind the stance, listen for the point where they stop to catch their breath, their mood/energy related to the stance shifts, or they begin to make their own counter-argument.  Now you can probe a little differently</a:t>
            </a:r>
          </a:p>
          <a:p>
            <a:pPr lvl="1"/>
            <a:r>
              <a:rPr lang="en-US" dirty="0"/>
              <a:t>“Even given all of the good reasons you mentioned, do you have any reservations?”</a:t>
            </a:r>
          </a:p>
          <a:p>
            <a:pPr lvl="1"/>
            <a:r>
              <a:rPr lang="en-US" dirty="0"/>
              <a:t>“Do you see any potential risks (in holding onto the stance, i.e. “of not trying the medication?”</a:t>
            </a:r>
          </a:p>
          <a:p>
            <a:endParaRPr lang="en-US" dirty="0"/>
          </a:p>
        </p:txBody>
      </p:sp>
      <p:sp>
        <p:nvSpPr>
          <p:cNvPr id="6" name="Slide Number Placeholder 5"/>
          <p:cNvSpPr>
            <a:spLocks noGrp="1"/>
          </p:cNvSpPr>
          <p:nvPr>
            <p:ph type="sldNum" sz="quarter" idx="12"/>
          </p:nvPr>
        </p:nvSpPr>
        <p:spPr/>
        <p:txBody>
          <a:bodyPr/>
          <a:lstStyle/>
          <a:p>
            <a:fld id="{EF2CF517-D407-40A7-919A-C3CC3DA26714}" type="slidenum">
              <a:rPr lang="en-US" smtClean="0"/>
              <a:pPr/>
              <a:t>103</a:t>
            </a:fld>
            <a:endParaRPr lang="en-US" dirty="0"/>
          </a:p>
        </p:txBody>
      </p:sp>
    </p:spTree>
    <p:extLst>
      <p:ext uri="{BB962C8B-B14F-4D97-AF65-F5344CB8AC3E}">
        <p14:creationId xmlns:p14="http://schemas.microsoft.com/office/powerpoint/2010/main" val="2552404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3CFC-60FC-4139-B1A4-B6EA204B2116}"/>
              </a:ext>
            </a:extLst>
          </p:cNvPr>
          <p:cNvSpPr>
            <a:spLocks noGrp="1"/>
          </p:cNvSpPr>
          <p:nvPr>
            <p:ph type="title"/>
          </p:nvPr>
        </p:nvSpPr>
        <p:spPr>
          <a:xfrm>
            <a:off x="609600" y="533399"/>
            <a:ext cx="5201653" cy="5614737"/>
          </a:xfrm>
        </p:spPr>
        <p:txBody>
          <a:bodyPr>
            <a:normAutofit/>
          </a:bodyPr>
          <a:lstStyle/>
          <a:p>
            <a:r>
              <a:rPr lang="en-US" dirty="0"/>
              <a:t>Final thoughts…use CHAT to describe some takeaways!!</a:t>
            </a:r>
          </a:p>
        </p:txBody>
      </p:sp>
      <p:sp>
        <p:nvSpPr>
          <p:cNvPr id="4" name="Slide Number Placeholder 3">
            <a:extLst>
              <a:ext uri="{FF2B5EF4-FFF2-40B4-BE49-F238E27FC236}">
                <a16:creationId xmlns:a16="http://schemas.microsoft.com/office/drawing/2014/main" id="{CAF17B5B-F585-4170-BB89-00E901EADCA4}"/>
              </a:ext>
            </a:extLst>
          </p:cNvPr>
          <p:cNvSpPr>
            <a:spLocks noGrp="1"/>
          </p:cNvSpPr>
          <p:nvPr>
            <p:ph type="sldNum" sz="quarter" idx="12"/>
          </p:nvPr>
        </p:nvSpPr>
        <p:spPr/>
        <p:txBody>
          <a:bodyPr/>
          <a:lstStyle/>
          <a:p>
            <a:fld id="{EF2CF517-D407-40A7-919A-C3CC3DA26714}" type="slidenum">
              <a:rPr lang="en-US" smtClean="0"/>
              <a:pPr/>
              <a:t>104</a:t>
            </a:fld>
            <a:endParaRPr lang="en-US" dirty="0"/>
          </a:p>
        </p:txBody>
      </p:sp>
      <p:pic>
        <p:nvPicPr>
          <p:cNvPr id="1028" name="Picture 4" descr="Thank You For All You Do Clipart">
            <a:extLst>
              <a:ext uri="{FF2B5EF4-FFF2-40B4-BE49-F238E27FC236}">
                <a16:creationId xmlns:a16="http://schemas.microsoft.com/office/drawing/2014/main" id="{AB2C6562-2D90-42A2-944D-DD6434E8B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749" y="914955"/>
            <a:ext cx="4013199" cy="566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6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F27FA66-BF9E-473F-B4A0-25DD1A1F2BEE}"/>
              </a:ext>
            </a:extLst>
          </p:cNvPr>
          <p:cNvSpPr>
            <a:spLocks noGrp="1"/>
          </p:cNvSpPr>
          <p:nvPr>
            <p:ph type="title"/>
          </p:nvPr>
        </p:nvSpPr>
        <p:spPr/>
        <p:txBody>
          <a:bodyPr/>
          <a:lstStyle/>
          <a:p>
            <a:r>
              <a:rPr lang="en-US" dirty="0"/>
              <a:t>Crisis Systems of Care Framework</a:t>
            </a:r>
          </a:p>
        </p:txBody>
      </p:sp>
      <p:pic>
        <p:nvPicPr>
          <p:cNvPr id="10" name="Picture 2">
            <a:extLst>
              <a:ext uri="{FF2B5EF4-FFF2-40B4-BE49-F238E27FC236}">
                <a16:creationId xmlns:a16="http://schemas.microsoft.com/office/drawing/2014/main" id="{5AD59E84-68A5-4BCD-BA08-2B6F1155A2F1}"/>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438900" y="1964245"/>
            <a:ext cx="6545180" cy="454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2">
            <a:extLst>
              <a:ext uri="{FF2B5EF4-FFF2-40B4-BE49-F238E27FC236}">
                <a16:creationId xmlns:a16="http://schemas.microsoft.com/office/drawing/2014/main" id="{57B4226E-387E-4C2A-8D50-25BDE52E08A4}"/>
              </a:ext>
            </a:extLst>
          </p:cNvPr>
          <p:cNvSpPr>
            <a:spLocks noGrp="1"/>
          </p:cNvSpPr>
          <p:nvPr>
            <p:ph sz="half" idx="2"/>
          </p:nvPr>
        </p:nvSpPr>
        <p:spPr>
          <a:xfrm>
            <a:off x="344905" y="1709928"/>
            <a:ext cx="5249779" cy="4718304"/>
          </a:xfrm>
        </p:spPr>
        <p:txBody>
          <a:bodyPr>
            <a:normAutofit/>
          </a:bodyPr>
          <a:lstStyle/>
          <a:p>
            <a:r>
              <a:rPr lang="en-US" sz="2400" dirty="0"/>
              <a:t>A Crisis System of Care is the </a:t>
            </a:r>
            <a:r>
              <a:rPr lang="en-US" sz="2400" i="1" u="sng" dirty="0"/>
              <a:t>organized whole</a:t>
            </a:r>
            <a:r>
              <a:rPr lang="en-US" sz="2400" dirty="0"/>
              <a:t> of a behavioral health crisis system. </a:t>
            </a:r>
          </a:p>
          <a:p>
            <a:r>
              <a:rPr lang="en-US" sz="2400" dirty="0"/>
              <a:t>CSOCs are not naturally present in communities—they must be built</a:t>
            </a:r>
          </a:p>
          <a:p>
            <a:r>
              <a:rPr lang="en-US" sz="2400" dirty="0"/>
              <a:t>Crisis work is necessarily systemic—it cannot be effectively addressed by a single person, system or agency.</a:t>
            </a:r>
          </a:p>
          <a:p>
            <a:endParaRPr lang="en-US" sz="2400" dirty="0"/>
          </a:p>
          <a:p>
            <a:r>
              <a:rPr lang="en-US" sz="2400" dirty="0"/>
              <a:t>Let’s look at a familiar analogy…</a:t>
            </a:r>
          </a:p>
        </p:txBody>
      </p:sp>
      <p:sp>
        <p:nvSpPr>
          <p:cNvPr id="4" name="Slide Number Placeholder 3">
            <a:extLst>
              <a:ext uri="{FF2B5EF4-FFF2-40B4-BE49-F238E27FC236}">
                <a16:creationId xmlns:a16="http://schemas.microsoft.com/office/drawing/2014/main" id="{C932421B-4008-4DEF-9034-313B740E4AEA}"/>
              </a:ext>
            </a:extLst>
          </p:cNvPr>
          <p:cNvSpPr>
            <a:spLocks noGrp="1"/>
          </p:cNvSpPr>
          <p:nvPr>
            <p:ph type="sldNum" sz="quarter" idx="12"/>
          </p:nvPr>
        </p:nvSpPr>
        <p:spPr/>
        <p:txBody>
          <a:bodyPr/>
          <a:lstStyle/>
          <a:p>
            <a:fld id="{EF2CF517-D407-40A7-919A-C3CC3DA26714}" type="slidenum">
              <a:rPr lang="en-US" smtClean="0"/>
              <a:pPr/>
              <a:t>11</a:t>
            </a:fld>
            <a:endParaRPr lang="en-US" dirty="0"/>
          </a:p>
        </p:txBody>
      </p:sp>
    </p:spTree>
    <p:extLst>
      <p:ext uri="{BB962C8B-B14F-4D97-AF65-F5344CB8AC3E}">
        <p14:creationId xmlns:p14="http://schemas.microsoft.com/office/powerpoint/2010/main" val="416815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prevention and intervention important?</a:t>
            </a:r>
          </a:p>
        </p:txBody>
      </p:sp>
      <p:graphicFrame>
        <p:nvGraphicFramePr>
          <p:cNvPr id="5" name="Content Placeholder 4"/>
          <p:cNvGraphicFramePr>
            <a:graphicFrameLocks noGrp="1"/>
          </p:cNvGraphicFramePr>
          <p:nvPr>
            <p:ph idx="1"/>
          </p:nvPr>
        </p:nvGraphicFramePr>
        <p:xfrm>
          <a:off x="609600" y="1600200"/>
          <a:ext cx="10972800" cy="48514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370840">
                <a:tc>
                  <a:txBody>
                    <a:bodyPr/>
                    <a:lstStyle/>
                    <a:p>
                      <a:r>
                        <a:rPr lang="en-US" dirty="0"/>
                        <a:t>Fire Prevention</a:t>
                      </a:r>
                    </a:p>
                  </a:txBody>
                  <a:tcPr/>
                </a:tc>
                <a:tc>
                  <a:txBody>
                    <a:bodyPr/>
                    <a:lstStyle/>
                    <a:p>
                      <a:r>
                        <a:rPr lang="en-US" dirty="0"/>
                        <a:t>Early Intervention</a:t>
                      </a:r>
                    </a:p>
                  </a:txBody>
                  <a:tcPr/>
                </a:tc>
                <a:tc>
                  <a:txBody>
                    <a:bodyPr/>
                    <a:lstStyle/>
                    <a:p>
                      <a:r>
                        <a:rPr lang="en-US" dirty="0"/>
                        <a:t>Acute Intervention</a:t>
                      </a:r>
                    </a:p>
                  </a:txBody>
                  <a:tcPr/>
                </a:tc>
                <a:tc>
                  <a:txBody>
                    <a:bodyPr/>
                    <a:lstStyle/>
                    <a:p>
                      <a:r>
                        <a:rPr lang="en-US" dirty="0"/>
                        <a:t>Post-Fire</a:t>
                      </a:r>
                    </a:p>
                  </a:txBody>
                  <a:tcPr/>
                </a:tc>
                <a:tc>
                  <a:txBody>
                    <a:bodyPr/>
                    <a:lstStyle/>
                    <a:p>
                      <a:r>
                        <a:rPr lang="en-US" dirty="0"/>
                        <a:t>Fire Recovery</a:t>
                      </a:r>
                    </a:p>
                  </a:txBody>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descr="Related image"/>
          <p:cNvPicPr/>
          <p:nvPr/>
        </p:nvPicPr>
        <p:blipFill rotWithShape="1">
          <a:blip r:embed="rId3" cstate="print">
            <a:extLst>
              <a:ext uri="{28A0092B-C50C-407E-A947-70E740481C1C}">
                <a14:useLocalDpi xmlns:a14="http://schemas.microsoft.com/office/drawing/2010/main" val="0"/>
              </a:ext>
            </a:extLst>
          </a:blip>
          <a:srcRect l="6949" t="3094" r="18919" b="13767"/>
          <a:stretch/>
        </p:blipFill>
        <p:spPr bwMode="auto">
          <a:xfrm>
            <a:off x="5185913" y="3040062"/>
            <a:ext cx="1828800" cy="2047875"/>
          </a:xfrm>
          <a:prstGeom prst="rect">
            <a:avLst/>
          </a:prstGeom>
          <a:noFill/>
          <a:ln>
            <a:noFill/>
          </a:ln>
          <a:extLst>
            <a:ext uri="{53640926-AAD7-44D8-BBD7-CCE9431645EC}">
              <a14:shadowObscured xmlns:a14="http://schemas.microsoft.com/office/drawing/2010/main"/>
            </a:ext>
          </a:extLst>
        </p:spPr>
      </p:pic>
      <p:pic>
        <p:nvPicPr>
          <p:cNvPr id="7" name="Picture 6" descr="Image result for free clip art fire investigati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0951" y="2895600"/>
            <a:ext cx="1905000" cy="2438400"/>
          </a:xfrm>
          <a:prstGeom prst="rect">
            <a:avLst/>
          </a:prstGeom>
          <a:noFill/>
          <a:ln>
            <a:noFill/>
          </a:ln>
        </p:spPr>
      </p:pic>
      <p:pic>
        <p:nvPicPr>
          <p:cNvPr id="8" name="Picture 7" descr="Image result for red cross fi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8800" y="2895600"/>
            <a:ext cx="2057400" cy="2286000"/>
          </a:xfrm>
          <a:prstGeom prst="rect">
            <a:avLst/>
          </a:prstGeom>
          <a:noFill/>
          <a:ln>
            <a:noFill/>
          </a:ln>
        </p:spPr>
      </p:pic>
      <p:pic>
        <p:nvPicPr>
          <p:cNvPr id="9" name="Picture 8" descr="Image result for smoke detector clipar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2133600"/>
            <a:ext cx="2028825" cy="1352550"/>
          </a:xfrm>
          <a:prstGeom prst="rect">
            <a:avLst/>
          </a:prstGeom>
          <a:noFill/>
          <a:ln>
            <a:noFill/>
          </a:ln>
        </p:spPr>
      </p:pic>
      <p:pic>
        <p:nvPicPr>
          <p:cNvPr id="10" name="Picture 9" descr="Image result for free clipart firefighte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4687" y="3733800"/>
            <a:ext cx="1390650" cy="2106930"/>
          </a:xfrm>
          <a:prstGeom prst="rect">
            <a:avLst/>
          </a:prstGeom>
          <a:noFill/>
          <a:ln>
            <a:noFill/>
          </a:ln>
        </p:spPr>
      </p:pic>
      <p:pic>
        <p:nvPicPr>
          <p:cNvPr id="11" name="Picture 10" descr="Image result for no candles clipart"/>
          <p:cNvPicPr/>
          <p:nvPr/>
        </p:nvPicPr>
        <p:blipFill>
          <a:blip r:embed="rId8">
            <a:extLst>
              <a:ext uri="{28A0092B-C50C-407E-A947-70E740481C1C}">
                <a14:useLocalDpi xmlns:a14="http://schemas.microsoft.com/office/drawing/2010/main" val="0"/>
              </a:ext>
            </a:extLst>
          </a:blip>
          <a:srcRect/>
          <a:stretch>
            <a:fillRect/>
          </a:stretch>
        </p:blipFill>
        <p:spPr bwMode="auto">
          <a:xfrm>
            <a:off x="762000" y="2079942"/>
            <a:ext cx="1933575" cy="1920240"/>
          </a:xfrm>
          <a:prstGeom prst="rect">
            <a:avLst/>
          </a:prstGeom>
          <a:noFill/>
          <a:ln>
            <a:noFill/>
          </a:ln>
        </p:spPr>
      </p:pic>
      <p:pic>
        <p:nvPicPr>
          <p:cNvPr id="12" name="Picture 11" descr="Image result for electrical code"/>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1987" y="4287837"/>
            <a:ext cx="2133600" cy="1600200"/>
          </a:xfrm>
          <a:prstGeom prst="rect">
            <a:avLst/>
          </a:prstGeom>
          <a:noFill/>
          <a:ln>
            <a:noFill/>
          </a:ln>
        </p:spPr>
      </p:pic>
    </p:spTree>
    <p:extLst>
      <p:ext uri="{BB962C8B-B14F-4D97-AF65-F5344CB8AC3E}">
        <p14:creationId xmlns:p14="http://schemas.microsoft.com/office/powerpoint/2010/main" val="107380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4000" dirty="0"/>
              <a:t>Crisis System of Care Model</a:t>
            </a:r>
          </a:p>
        </p:txBody>
      </p:sp>
      <p:sp>
        <p:nvSpPr>
          <p:cNvPr id="40963" name="Content Placeholder 2"/>
          <p:cNvSpPr>
            <a:spLocks noGrp="1"/>
          </p:cNvSpPr>
          <p:nvPr>
            <p:ph idx="1"/>
          </p:nvPr>
        </p:nvSpPr>
        <p:spPr>
          <a:xfrm>
            <a:off x="304800" y="1371600"/>
            <a:ext cx="11658600" cy="5105400"/>
          </a:xfrm>
        </p:spPr>
        <p:txBody>
          <a:bodyPr/>
          <a:lstStyle/>
          <a:p>
            <a:pPr marL="0" indent="0">
              <a:buFontTx/>
              <a:buNone/>
            </a:pPr>
            <a:r>
              <a:rPr lang="en-US" altLang="en-US" sz="2000" dirty="0"/>
              <a:t>This is an organizing and planning framework that offers ten points of opportunity for building depth and breadth into a crisis system:  within five “phases” and five “key components” </a:t>
            </a:r>
          </a:p>
          <a:p>
            <a:pPr marL="0" indent="0">
              <a:buFontTx/>
              <a:buNone/>
            </a:pPr>
            <a:endParaRPr lang="en-US" altLang="en-US" dirty="0"/>
          </a:p>
          <a:p>
            <a:pPr marL="0" indent="0">
              <a:buFontTx/>
              <a:buNone/>
            </a:pPr>
            <a:endParaRPr lang="en-US" altLang="en-US"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636" y="2340766"/>
            <a:ext cx="7686964" cy="408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24400" y="2981903"/>
            <a:ext cx="2743200" cy="58477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Tendency can be to narrowly focus on acute crisis response</a:t>
            </a:r>
          </a:p>
        </p:txBody>
      </p:sp>
      <p:sp>
        <p:nvSpPr>
          <p:cNvPr id="4" name="TextBox 3"/>
          <p:cNvSpPr txBox="1"/>
          <p:nvPr/>
        </p:nvSpPr>
        <p:spPr>
          <a:xfrm>
            <a:off x="141077" y="5892225"/>
            <a:ext cx="2779899" cy="58477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Tendency can be to narrowly focus on crisis system “parts”</a:t>
            </a:r>
          </a:p>
        </p:txBody>
      </p:sp>
    </p:spTree>
    <p:extLst>
      <p:ext uri="{BB962C8B-B14F-4D97-AF65-F5344CB8AC3E}">
        <p14:creationId xmlns:p14="http://schemas.microsoft.com/office/powerpoint/2010/main" val="30587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Intervening in crises is complex for individuals and teams</a:t>
            </a:r>
          </a:p>
        </p:txBody>
      </p:sp>
      <p:sp>
        <p:nvSpPr>
          <p:cNvPr id="3" name="Content Placeholder 2"/>
          <p:cNvSpPr>
            <a:spLocks noGrp="1"/>
          </p:cNvSpPr>
          <p:nvPr>
            <p:ph sz="half" idx="1"/>
          </p:nvPr>
        </p:nvSpPr>
        <p:spPr>
          <a:xfrm>
            <a:off x="609600" y="1673352"/>
            <a:ext cx="7200900" cy="4718304"/>
          </a:xfrm>
        </p:spPr>
        <p:txBody>
          <a:bodyPr>
            <a:normAutofit fontScale="92500"/>
          </a:bodyPr>
          <a:lstStyle/>
          <a:p>
            <a:r>
              <a:rPr lang="en-US" dirty="0"/>
              <a:t>Because we are working with some youth whose health care crises are life threatening, it is natural to be concerned about personal liability or corporate liability.  </a:t>
            </a:r>
          </a:p>
          <a:p>
            <a:r>
              <a:rPr lang="en-US" dirty="0"/>
              <a:t>It is important to have a broad understanding of the ways that crises put families at risk, </a:t>
            </a:r>
          </a:p>
          <a:p>
            <a:r>
              <a:rPr lang="en-US" dirty="0"/>
              <a:t>But, we also have to understand </a:t>
            </a:r>
            <a:r>
              <a:rPr lang="en-US" u="sng" dirty="0"/>
              <a:t>the ways that a system’s response to crises can put families at risk, and</a:t>
            </a:r>
          </a:p>
          <a:p>
            <a:r>
              <a:rPr lang="en-US" dirty="0"/>
              <a:t>Individually and as a system, work to minimize </a:t>
            </a:r>
            <a:r>
              <a:rPr lang="en-US" u="sng" dirty="0"/>
              <a:t>iatrogenic</a:t>
            </a:r>
            <a:r>
              <a:rPr lang="en-US" dirty="0"/>
              <a:t> harm</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2EA899EA-7FDF-442A-A384-81FA67583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172712"/>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77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Iatrogenic Harm</a:t>
            </a:r>
          </a:p>
        </p:txBody>
      </p:sp>
      <p:sp>
        <p:nvSpPr>
          <p:cNvPr id="3" name="Content Placeholder 2"/>
          <p:cNvSpPr>
            <a:spLocks noGrp="1"/>
          </p:cNvSpPr>
          <p:nvPr>
            <p:ph idx="1"/>
          </p:nvPr>
        </p:nvSpPr>
        <p:spPr/>
        <p:txBody>
          <a:bodyPr/>
          <a:lstStyle/>
          <a:p>
            <a:r>
              <a:rPr lang="en-US" dirty="0"/>
              <a:t>Harm caused by treatment</a:t>
            </a:r>
          </a:p>
          <a:p>
            <a:r>
              <a:rPr lang="en-US" dirty="0"/>
              <a:t>Generally unintended</a:t>
            </a:r>
          </a:p>
          <a:p>
            <a:r>
              <a:rPr lang="en-US" dirty="0"/>
              <a:t>Often avoidable</a:t>
            </a:r>
          </a:p>
          <a:p>
            <a:r>
              <a:rPr lang="en-US" dirty="0" err="1"/>
              <a:t>Iatrogenesis</a:t>
            </a:r>
            <a:r>
              <a:rPr lang="en-US" dirty="0"/>
              <a:t>:  </a:t>
            </a:r>
            <a:r>
              <a:rPr lang="en-US" i="1" dirty="0"/>
              <a:t>Brought forth by a healer</a:t>
            </a:r>
          </a:p>
          <a:p>
            <a:pPr marL="0" indent="0">
              <a:buNone/>
            </a:pPr>
            <a:endParaRPr lang="en-US" i="1" dirty="0"/>
          </a:p>
          <a:p>
            <a:pPr marL="0" indent="0">
              <a:buNone/>
            </a:pPr>
            <a:r>
              <a:rPr lang="en-US" i="1" dirty="0"/>
              <a:t>ANY </a:t>
            </a:r>
            <a:r>
              <a:rPr lang="en-US" dirty="0"/>
              <a:t>intervention, regardless of provider intention introduces a risk of harm that would not otherwise be present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F4D3FE88-6CDA-4169-A229-E06C3F2E3AD9}"/>
              </a:ext>
            </a:extLst>
          </p:cNvPr>
          <p:cNvSpPr/>
          <p:nvPr/>
        </p:nvSpPr>
        <p:spPr>
          <a:xfrm>
            <a:off x="1806271" y="4921857"/>
            <a:ext cx="8579458" cy="11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000"/>
                </a:solidFill>
              </a:rPr>
              <a:t>Use CHAT to share examples of iatrogenic harm in the behavioral health field</a:t>
            </a:r>
          </a:p>
        </p:txBody>
      </p:sp>
    </p:spTree>
    <p:extLst>
      <p:ext uri="{BB962C8B-B14F-4D97-AF65-F5344CB8AC3E}">
        <p14:creationId xmlns:p14="http://schemas.microsoft.com/office/powerpoint/2010/main" val="329083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48EF-BB9B-4CD5-8FA2-D7AE33C5226C}"/>
              </a:ext>
            </a:extLst>
          </p:cNvPr>
          <p:cNvSpPr>
            <a:spLocks noGrp="1"/>
          </p:cNvSpPr>
          <p:nvPr>
            <p:ph type="title"/>
          </p:nvPr>
        </p:nvSpPr>
        <p:spPr/>
        <p:txBody>
          <a:bodyPr/>
          <a:lstStyle/>
          <a:p>
            <a:r>
              <a:rPr lang="en-US" dirty="0"/>
              <a:t>Iatrogenic Harm	</a:t>
            </a:r>
          </a:p>
        </p:txBody>
      </p:sp>
      <p:sp>
        <p:nvSpPr>
          <p:cNvPr id="3" name="Content Placeholder 2">
            <a:extLst>
              <a:ext uri="{FF2B5EF4-FFF2-40B4-BE49-F238E27FC236}">
                <a16:creationId xmlns:a16="http://schemas.microsoft.com/office/drawing/2014/main" id="{D69F6CCB-80F5-46CB-BB99-54CA88AFA5EC}"/>
              </a:ext>
            </a:extLst>
          </p:cNvPr>
          <p:cNvSpPr>
            <a:spLocks noGrp="1"/>
          </p:cNvSpPr>
          <p:nvPr>
            <p:ph idx="1"/>
          </p:nvPr>
        </p:nvSpPr>
        <p:spPr/>
        <p:txBody>
          <a:bodyPr/>
          <a:lstStyle/>
          <a:p>
            <a:pPr marL="0" indent="0">
              <a:buNone/>
            </a:pPr>
            <a:r>
              <a:rPr lang="en-US" dirty="0"/>
              <a:t>When there is iatrogenic harm, it implicates us, as providers of the treatment and it implicates the systems in which we operate</a:t>
            </a:r>
          </a:p>
          <a:p>
            <a:r>
              <a:rPr lang="en-US" dirty="0"/>
              <a:t>But, this also gives us power</a:t>
            </a:r>
          </a:p>
          <a:p>
            <a:r>
              <a:rPr lang="en-US" dirty="0"/>
              <a:t>We are in the driver’s seat to find ways to reduce risk of harm</a:t>
            </a:r>
          </a:p>
          <a:p>
            <a:r>
              <a:rPr lang="en-US" dirty="0"/>
              <a:t>It requires continuous improvement of our craft, policies and processes</a:t>
            </a:r>
          </a:p>
          <a:p>
            <a:r>
              <a:rPr lang="en-US" dirty="0"/>
              <a:t>Iatrogenic harm is easiest to recognize when we                                                orient ourselves to the care experience of the youth and                          his/her family—when we view from their shoes</a:t>
            </a:r>
          </a:p>
        </p:txBody>
      </p:sp>
      <p:sp>
        <p:nvSpPr>
          <p:cNvPr id="4" name="Slide Number Placeholder 3">
            <a:extLst>
              <a:ext uri="{FF2B5EF4-FFF2-40B4-BE49-F238E27FC236}">
                <a16:creationId xmlns:a16="http://schemas.microsoft.com/office/drawing/2014/main" id="{C261E875-29F0-4C44-9450-6114AFC8F0F7}"/>
              </a:ext>
            </a:extLst>
          </p:cNvPr>
          <p:cNvSpPr>
            <a:spLocks noGrp="1"/>
          </p:cNvSpPr>
          <p:nvPr>
            <p:ph type="sldNum" sz="quarter" idx="12"/>
          </p:nvPr>
        </p:nvSpPr>
        <p:spPr/>
        <p:txBody>
          <a:bodyPr/>
          <a:lstStyle/>
          <a:p>
            <a:fld id="{EF2CF517-D407-40A7-919A-C3CC3DA26714}" type="slidenum">
              <a:rPr lang="en-US" smtClean="0"/>
              <a:pPr/>
              <a:t>16</a:t>
            </a:fld>
            <a:endParaRPr lang="en-US" dirty="0"/>
          </a:p>
        </p:txBody>
      </p:sp>
      <p:pic>
        <p:nvPicPr>
          <p:cNvPr id="6" name="Picture 2">
            <a:extLst>
              <a:ext uri="{FF2B5EF4-FFF2-40B4-BE49-F238E27FC236}">
                <a16:creationId xmlns:a16="http://schemas.microsoft.com/office/drawing/2014/main" id="{B33F8345-0F83-4371-997C-8C408EBB3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357" y="4557565"/>
            <a:ext cx="3511156" cy="216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33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#3</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How familiar are you with the term, and in considering the risk of iatrogenic harm in crisis response?</a:t>
            </a:r>
          </a:p>
          <a:p>
            <a:pPr lvl="1"/>
            <a:r>
              <a:rPr lang="en-US" dirty="0"/>
              <a:t>I am familiar, and risk of iatrogenic harm is routinely considered by me/the team in a crisis situation</a:t>
            </a:r>
          </a:p>
          <a:p>
            <a:pPr lvl="1"/>
            <a:r>
              <a:rPr lang="en-US" dirty="0"/>
              <a:t>I am somewhat familiar, and risk of iatrogenic harm is occasional considered by me/the team in a crisis situation</a:t>
            </a:r>
          </a:p>
          <a:p>
            <a:pPr lvl="1"/>
            <a:r>
              <a:rPr lang="en-US" dirty="0"/>
              <a:t>The term is familiar, but not generally considered by me/the team in a crisis situation</a:t>
            </a:r>
          </a:p>
          <a:p>
            <a:pPr lvl="1"/>
            <a:r>
              <a:rPr lang="en-US" dirty="0"/>
              <a:t>This is mostly a new concept for me</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Arial"/>
                <a:ea typeface="+mn-ea"/>
                <a:cs typeface="+mn-cs"/>
              </a:rPr>
              <a:t>Use CHAT to make additional comments</a:t>
            </a:r>
          </a:p>
        </p:txBody>
      </p:sp>
    </p:spTree>
    <p:extLst>
      <p:ext uri="{BB962C8B-B14F-4D97-AF65-F5344CB8AC3E}">
        <p14:creationId xmlns:p14="http://schemas.microsoft.com/office/powerpoint/2010/main" val="227459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altLang="en-US" dirty="0"/>
              <a:t>Diminishing the need for coercive practices</a:t>
            </a:r>
          </a:p>
        </p:txBody>
      </p:sp>
      <p:sp>
        <p:nvSpPr>
          <p:cNvPr id="23555" name="Content Placeholder 2"/>
          <p:cNvSpPr>
            <a:spLocks noGrp="1"/>
          </p:cNvSpPr>
          <p:nvPr>
            <p:ph idx="1"/>
          </p:nvPr>
        </p:nvSpPr>
        <p:spPr/>
        <p:txBody>
          <a:bodyPr>
            <a:normAutofit/>
          </a:bodyPr>
          <a:lstStyle/>
          <a:p>
            <a:r>
              <a:rPr lang="en-US" altLang="en-US" dirty="0"/>
              <a:t>Though there may be a guise of safety, coercive practices </a:t>
            </a:r>
            <a:r>
              <a:rPr lang="en-US" altLang="en-US" u="sng" dirty="0"/>
              <a:t>sometimes</a:t>
            </a:r>
            <a:r>
              <a:rPr lang="en-US" altLang="en-US" dirty="0"/>
              <a:t> have less to do with imminent risk and more to do with one or more of the following:  </a:t>
            </a:r>
          </a:p>
          <a:p>
            <a:pPr lvl="1"/>
            <a:r>
              <a:rPr lang="en-US" altLang="en-US" dirty="0"/>
              <a:t>Habit </a:t>
            </a:r>
          </a:p>
          <a:p>
            <a:pPr lvl="1"/>
            <a:r>
              <a:rPr lang="en-US" altLang="en-US" dirty="0"/>
              <a:t>Convenience </a:t>
            </a:r>
          </a:p>
          <a:p>
            <a:pPr lvl="1"/>
            <a:r>
              <a:rPr lang="en-US" altLang="en-US" dirty="0"/>
              <a:t>Cost </a:t>
            </a:r>
          </a:p>
          <a:p>
            <a:pPr lvl="1"/>
            <a:r>
              <a:rPr lang="en-US" altLang="en-US" dirty="0"/>
              <a:t>Transportation </a:t>
            </a:r>
          </a:p>
          <a:p>
            <a:pPr lvl="1"/>
            <a:r>
              <a:rPr lang="en-US" altLang="en-US" dirty="0"/>
              <a:t>Concern about personal or corporate liability</a:t>
            </a:r>
          </a:p>
          <a:p>
            <a:pPr lvl="1"/>
            <a:endParaRPr lang="en-US" altLang="en-US" dirty="0"/>
          </a:p>
          <a:p>
            <a:pPr lvl="1"/>
            <a:endParaRPr lang="en-US" altLang="en-US" dirty="0"/>
          </a:p>
          <a:p>
            <a:pPr lvl="1"/>
            <a:endParaRPr lang="en-US" altLang="en-US" dirty="0"/>
          </a:p>
          <a:p>
            <a:pPr marL="274320" lvl="1" indent="0">
              <a:buNone/>
            </a:pPr>
            <a:r>
              <a:rPr lang="en-US" altLang="en-US" sz="3600" dirty="0">
                <a:solidFill>
                  <a:srgbClr val="FFC000"/>
                </a:solidFill>
              </a:rPr>
              <a:t>						“this is how we do it here”</a:t>
            </a:r>
          </a:p>
          <a:p>
            <a:pPr marL="274320" lvl="1" indent="0">
              <a:buNone/>
            </a:pPr>
            <a:endParaRPr lang="en-US" altLang="en-US" dirty="0"/>
          </a:p>
          <a:p>
            <a:endParaRPr lang="en-US" altLang="en-US"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9161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Diminishing the need for coercive practices</a:t>
            </a:r>
            <a:endParaRPr lang="en-US" dirty="0"/>
          </a:p>
        </p:txBody>
      </p:sp>
      <p:sp>
        <p:nvSpPr>
          <p:cNvPr id="3" name="Content Placeholder 2"/>
          <p:cNvSpPr>
            <a:spLocks noGrp="1"/>
          </p:cNvSpPr>
          <p:nvPr>
            <p:ph idx="1"/>
          </p:nvPr>
        </p:nvSpPr>
        <p:spPr/>
        <p:txBody>
          <a:bodyPr>
            <a:normAutofit/>
          </a:bodyPr>
          <a:lstStyle/>
          <a:p>
            <a:r>
              <a:rPr lang="en-US" altLang="en-US" dirty="0"/>
              <a:t>Watch for patterns that suggest a risk of greater iatrogenic harm</a:t>
            </a:r>
          </a:p>
          <a:p>
            <a:pPr lvl="1"/>
            <a:r>
              <a:rPr lang="en-US" altLang="en-US" dirty="0"/>
              <a:t>Referring entity or admitting facility preference for involuntary hold/admission</a:t>
            </a:r>
          </a:p>
          <a:p>
            <a:pPr lvl="1"/>
            <a:r>
              <a:rPr lang="en-US" altLang="en-US" dirty="0"/>
              <a:t>Routine use of security guards, seclusion or restraints</a:t>
            </a:r>
          </a:p>
          <a:p>
            <a:pPr lvl="1"/>
            <a:r>
              <a:rPr lang="en-US" altLang="en-US" dirty="0"/>
              <a:t>Restrictions by rule rather than exception, such as gowning, 1:1, loss of belongings, visitor restrictions</a:t>
            </a:r>
          </a:p>
          <a:p>
            <a:pPr lvl="1"/>
            <a:r>
              <a:rPr lang="en-US" altLang="en-US" dirty="0"/>
              <a:t>Carrot/stick behavioral systems</a:t>
            </a:r>
          </a:p>
          <a:p>
            <a:pPr lvl="1"/>
            <a:r>
              <a:rPr lang="en-US" altLang="en-US" dirty="0"/>
              <a:t>Unscheduled and/or AMA discharge</a:t>
            </a:r>
          </a:p>
          <a:p>
            <a:pPr lvl="1"/>
            <a:r>
              <a:rPr lang="en-US" altLang="en-US" dirty="0"/>
              <a:t>High volume referrals to youth/adult protective services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1099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E3A7-E5BE-434B-A623-35DCE0D8E06C}"/>
              </a:ext>
            </a:extLst>
          </p:cNvPr>
          <p:cNvSpPr>
            <a:spLocks noGrp="1"/>
          </p:cNvSpPr>
          <p:nvPr>
            <p:ph type="title"/>
          </p:nvPr>
        </p:nvSpPr>
        <p:spPr/>
        <p:txBody>
          <a:bodyPr/>
          <a:lstStyle/>
          <a:p>
            <a:r>
              <a:rPr lang="en-US" dirty="0"/>
              <a:t>Introductory Notes</a:t>
            </a:r>
          </a:p>
        </p:txBody>
      </p:sp>
      <p:sp>
        <p:nvSpPr>
          <p:cNvPr id="3" name="Content Placeholder 2">
            <a:extLst>
              <a:ext uri="{FF2B5EF4-FFF2-40B4-BE49-F238E27FC236}">
                <a16:creationId xmlns:a16="http://schemas.microsoft.com/office/drawing/2014/main" id="{06AD6DA5-169D-4F98-A1C7-C4D9E28B2371}"/>
              </a:ext>
            </a:extLst>
          </p:cNvPr>
          <p:cNvSpPr>
            <a:spLocks noGrp="1"/>
          </p:cNvSpPr>
          <p:nvPr>
            <p:ph idx="1"/>
          </p:nvPr>
        </p:nvSpPr>
        <p:spPr/>
        <p:txBody>
          <a:bodyPr/>
          <a:lstStyle/>
          <a:p>
            <a:pPr marL="0" indent="0">
              <a:buNone/>
            </a:pPr>
            <a:r>
              <a:rPr lang="en-US" dirty="0"/>
              <a:t>This is not intended to be a passive training—a few requests:</a:t>
            </a:r>
          </a:p>
          <a:p>
            <a:r>
              <a:rPr lang="en-US" dirty="0"/>
              <a:t>Please change your profile to include preferred name, title, agency</a:t>
            </a:r>
          </a:p>
          <a:p>
            <a:r>
              <a:rPr lang="en-US" dirty="0"/>
              <a:t>Video generally on, understand you may need to briefly turn off at times</a:t>
            </a:r>
          </a:p>
          <a:p>
            <a:pPr lvl="1"/>
            <a:r>
              <a:rPr lang="en-US" dirty="0"/>
              <a:t>We will take 1, 15-minute break each day</a:t>
            </a:r>
          </a:p>
          <a:p>
            <a:r>
              <a:rPr lang="en-US" dirty="0"/>
              <a:t>Mute generally on, but please interrupt with questions, comments by taking yourself off mute, doing a ‘handwave” or notifying the administrator via chat if I miss all of those other signals</a:t>
            </a:r>
          </a:p>
          <a:p>
            <a:r>
              <a:rPr lang="en-US" dirty="0"/>
              <a:t>Use the Chat box to comment, amplify, acknowledge other’s work in some of the areas we cover</a:t>
            </a:r>
          </a:p>
          <a:p>
            <a:r>
              <a:rPr lang="en-US" dirty="0"/>
              <a:t>Participate in Zoom polls</a:t>
            </a:r>
          </a:p>
        </p:txBody>
      </p:sp>
      <p:sp>
        <p:nvSpPr>
          <p:cNvPr id="4" name="Slide Number Placeholder 3">
            <a:extLst>
              <a:ext uri="{FF2B5EF4-FFF2-40B4-BE49-F238E27FC236}">
                <a16:creationId xmlns:a16="http://schemas.microsoft.com/office/drawing/2014/main" id="{DBAF0135-3ED4-4ECC-BA2A-C9F65291874E}"/>
              </a:ext>
            </a:extLst>
          </p:cNvPr>
          <p:cNvSpPr>
            <a:spLocks noGrp="1"/>
          </p:cNvSpPr>
          <p:nvPr>
            <p:ph type="sldNum" sz="quarter" idx="12"/>
          </p:nvPr>
        </p:nvSpPr>
        <p:spPr/>
        <p:txBody>
          <a:bodyPr/>
          <a:lstStyle/>
          <a:p>
            <a:fld id="{EF2CF517-D407-40A7-919A-C3CC3DA26714}" type="slidenum">
              <a:rPr lang="en-US" smtClean="0"/>
              <a:pPr/>
              <a:t>2</a:t>
            </a:fld>
            <a:endParaRPr lang="en-US" dirty="0"/>
          </a:p>
        </p:txBody>
      </p:sp>
    </p:spTree>
    <p:extLst>
      <p:ext uri="{BB962C8B-B14F-4D97-AF65-F5344CB8AC3E}">
        <p14:creationId xmlns:p14="http://schemas.microsoft.com/office/powerpoint/2010/main" val="75949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5B3C-99DC-4E1A-80C5-8B6D6FCEE248}"/>
              </a:ext>
            </a:extLst>
          </p:cNvPr>
          <p:cNvSpPr>
            <a:spLocks noGrp="1"/>
          </p:cNvSpPr>
          <p:nvPr>
            <p:ph type="title"/>
          </p:nvPr>
        </p:nvSpPr>
        <p:spPr/>
        <p:txBody>
          <a:bodyPr>
            <a:normAutofit/>
          </a:bodyPr>
          <a:lstStyle/>
          <a:p>
            <a:r>
              <a:rPr lang="en-US" sz="5400" u="sng" dirty="0"/>
              <a:t>Storytelling</a:t>
            </a:r>
          </a:p>
        </p:txBody>
      </p:sp>
      <p:sp>
        <p:nvSpPr>
          <p:cNvPr id="4" name="Slide Number Placeholder 3">
            <a:extLst>
              <a:ext uri="{FF2B5EF4-FFF2-40B4-BE49-F238E27FC236}">
                <a16:creationId xmlns:a16="http://schemas.microsoft.com/office/drawing/2014/main" id="{45BDD7E4-6ACA-40FA-BFD2-0D7956A73B1D}"/>
              </a:ext>
            </a:extLst>
          </p:cNvPr>
          <p:cNvSpPr>
            <a:spLocks noGrp="1"/>
          </p:cNvSpPr>
          <p:nvPr>
            <p:ph type="sldNum" sz="quarter" idx="12"/>
          </p:nvPr>
        </p:nvSpPr>
        <p:spPr/>
        <p:txBody>
          <a:bodyPr/>
          <a:lstStyle/>
          <a:p>
            <a:fld id="{EF2CF517-D407-40A7-919A-C3CC3DA26714}" type="slidenum">
              <a:rPr lang="en-US" smtClean="0"/>
              <a:pPr/>
              <a:t>20</a:t>
            </a:fld>
            <a:endParaRPr lang="en-US" dirty="0"/>
          </a:p>
        </p:txBody>
      </p:sp>
      <p:pic>
        <p:nvPicPr>
          <p:cNvPr id="7" name="Picture 2" descr="Dodge Challenger">
            <a:extLst>
              <a:ext uri="{FF2B5EF4-FFF2-40B4-BE49-F238E27FC236}">
                <a16:creationId xmlns:a16="http://schemas.microsoft.com/office/drawing/2014/main" id="{0CDBC2DE-6EEE-46D8-9FDF-8A004C1D80B7}"/>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09600" y="2296138"/>
            <a:ext cx="5236577" cy="3491051"/>
          </a:xfrm>
          <a:noFill/>
        </p:spPr>
      </p:pic>
      <p:pic>
        <p:nvPicPr>
          <p:cNvPr id="8" name="Picture 2" descr="http://ts2.mm.bing.net/th?id=H.4664421142432589&amp;pid=15.1">
            <a:extLst>
              <a:ext uri="{FF2B5EF4-FFF2-40B4-BE49-F238E27FC236}">
                <a16:creationId xmlns:a16="http://schemas.microsoft.com/office/drawing/2014/main" id="{1AC34C90-A05E-4976-9C54-A6D920B88E30}"/>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084162" y="2296138"/>
            <a:ext cx="5642100" cy="3491050"/>
          </a:xfrm>
          <a:noFill/>
        </p:spPr>
      </p:pic>
    </p:spTree>
    <p:extLst>
      <p:ext uri="{BB962C8B-B14F-4D97-AF65-F5344CB8AC3E}">
        <p14:creationId xmlns:p14="http://schemas.microsoft.com/office/powerpoint/2010/main" val="2447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6DC2-36E2-405E-B945-77E475975DD1}"/>
              </a:ext>
            </a:extLst>
          </p:cNvPr>
          <p:cNvSpPr>
            <a:spLocks noGrp="1"/>
          </p:cNvSpPr>
          <p:nvPr>
            <p:ph type="title"/>
          </p:nvPr>
        </p:nvSpPr>
        <p:spPr/>
        <p:txBody>
          <a:bodyPr>
            <a:normAutofit fontScale="90000"/>
          </a:bodyPr>
          <a:lstStyle/>
          <a:p>
            <a:r>
              <a:rPr lang="en-US" dirty="0"/>
              <a:t>When responding to crises: what stories are impacting our efficacy?</a:t>
            </a:r>
          </a:p>
        </p:txBody>
      </p:sp>
      <p:sp>
        <p:nvSpPr>
          <p:cNvPr id="3" name="Content Placeholder 2">
            <a:extLst>
              <a:ext uri="{FF2B5EF4-FFF2-40B4-BE49-F238E27FC236}">
                <a16:creationId xmlns:a16="http://schemas.microsoft.com/office/drawing/2014/main" id="{63CC2814-21F5-4604-8356-43D421FD13BD}"/>
              </a:ext>
            </a:extLst>
          </p:cNvPr>
          <p:cNvSpPr>
            <a:spLocks noGrp="1"/>
          </p:cNvSpPr>
          <p:nvPr>
            <p:ph idx="1"/>
          </p:nvPr>
        </p:nvSpPr>
        <p:spPr/>
        <p:txBody>
          <a:bodyPr/>
          <a:lstStyle/>
          <a:p>
            <a:pPr marL="0" indent="0">
              <a:buNone/>
            </a:pPr>
            <a:r>
              <a:rPr lang="en-US" dirty="0"/>
              <a:t>This may get clearer throughout the training…</a:t>
            </a:r>
          </a:p>
          <a:p>
            <a:r>
              <a:rPr lang="en-US" dirty="0"/>
              <a:t>Historic stories of individuals with behavioral health conditions </a:t>
            </a:r>
          </a:p>
          <a:p>
            <a:r>
              <a:rPr lang="en-US" dirty="0"/>
              <a:t>Stories about how families use the system/treatment</a:t>
            </a:r>
          </a:p>
          <a:p>
            <a:r>
              <a:rPr lang="en-US" dirty="0"/>
              <a:t>Stories about our (intervener/treatment provider) role in a youth’s treatment</a:t>
            </a:r>
          </a:p>
          <a:p>
            <a:r>
              <a:rPr lang="en-US" dirty="0"/>
              <a:t>Stories about the parents of those individuals— </a:t>
            </a:r>
            <a:r>
              <a:rPr lang="en-US" dirty="0">
                <a:solidFill>
                  <a:srgbClr val="FFC000"/>
                </a:solidFill>
              </a:rPr>
              <a:t>we are going to spend extra time on this--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43EB05E-B731-4B84-9C1F-C2233C55A9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9657543C-F65B-48C9-94FE-DD7539F24F4B}"/>
              </a:ext>
            </a:extLst>
          </p:cNvPr>
          <p:cNvSpPr/>
          <p:nvPr/>
        </p:nvSpPr>
        <p:spPr>
          <a:xfrm>
            <a:off x="2506639" y="4473054"/>
            <a:ext cx="7178722" cy="156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a:ea typeface="+mn-ea"/>
                <a:cs typeface="+mn-cs"/>
              </a:rPr>
              <a:t>Stories predispose actions</a:t>
            </a:r>
          </a:p>
        </p:txBody>
      </p:sp>
    </p:spTree>
    <p:extLst>
      <p:ext uri="{BB962C8B-B14F-4D97-AF65-F5344CB8AC3E}">
        <p14:creationId xmlns:p14="http://schemas.microsoft.com/office/powerpoint/2010/main" val="404059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9646-EF8E-4F85-BC65-8AD8A1D68A51}"/>
              </a:ext>
            </a:extLst>
          </p:cNvPr>
          <p:cNvSpPr>
            <a:spLocks noGrp="1"/>
          </p:cNvSpPr>
          <p:nvPr>
            <p:ph type="title"/>
          </p:nvPr>
        </p:nvSpPr>
        <p:spPr/>
        <p:txBody>
          <a:bodyPr/>
          <a:lstStyle/>
          <a:p>
            <a:r>
              <a:rPr lang="en-US" dirty="0"/>
              <a:t>Retraining the brain</a:t>
            </a:r>
          </a:p>
        </p:txBody>
      </p:sp>
      <p:sp>
        <p:nvSpPr>
          <p:cNvPr id="3" name="Content Placeholder 2">
            <a:extLst>
              <a:ext uri="{FF2B5EF4-FFF2-40B4-BE49-F238E27FC236}">
                <a16:creationId xmlns:a16="http://schemas.microsoft.com/office/drawing/2014/main" id="{1360ED2F-D176-46FD-B0BB-1A0D89A62984}"/>
              </a:ext>
            </a:extLst>
          </p:cNvPr>
          <p:cNvSpPr>
            <a:spLocks noGrp="1"/>
          </p:cNvSpPr>
          <p:nvPr>
            <p:ph idx="1"/>
          </p:nvPr>
        </p:nvSpPr>
        <p:spPr/>
        <p:txBody>
          <a:bodyPr/>
          <a:lstStyle/>
          <a:p>
            <a:r>
              <a:rPr lang="en-US" dirty="0"/>
              <a:t>Our brains are our number one resource</a:t>
            </a:r>
          </a:p>
          <a:p>
            <a:r>
              <a:rPr lang="en-US" dirty="0"/>
              <a:t>Can be trained to aid our work</a:t>
            </a:r>
          </a:p>
          <a:p>
            <a:r>
              <a:rPr lang="en-US" dirty="0"/>
              <a:t>Must be vigilant to any deficit stories we tell, and actively work to change them</a:t>
            </a:r>
          </a:p>
          <a:p>
            <a:r>
              <a:rPr lang="en-US" dirty="0"/>
              <a:t>For example, we can train our brains to believe this story:</a:t>
            </a:r>
          </a:p>
          <a:p>
            <a:endParaRPr lang="en-US" dirty="0"/>
          </a:p>
          <a:p>
            <a:endParaRPr lang="en-US" dirty="0"/>
          </a:p>
        </p:txBody>
      </p:sp>
      <p:sp>
        <p:nvSpPr>
          <p:cNvPr id="4" name="Slide Number Placeholder 3">
            <a:extLst>
              <a:ext uri="{FF2B5EF4-FFF2-40B4-BE49-F238E27FC236}">
                <a16:creationId xmlns:a16="http://schemas.microsoft.com/office/drawing/2014/main" id="{B4064C0E-F193-4B32-9B10-DC0B1BE5F1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Content Placeholder 4">
            <a:extLst>
              <a:ext uri="{FF2B5EF4-FFF2-40B4-BE49-F238E27FC236}">
                <a16:creationId xmlns:a16="http://schemas.microsoft.com/office/drawing/2014/main" id="{EE127A9A-C6E9-4759-9C8B-1F707C2862C6}"/>
              </a:ext>
            </a:extLst>
          </p:cNvPr>
          <p:cNvPicPr>
            <a:picLocks noChangeAspect="1"/>
          </p:cNvPicPr>
          <p:nvPr/>
        </p:nvPicPr>
        <p:blipFill>
          <a:blip r:embed="rId3"/>
          <a:stretch>
            <a:fillRect/>
          </a:stretch>
        </p:blipFill>
        <p:spPr>
          <a:xfrm>
            <a:off x="3758176" y="3509639"/>
            <a:ext cx="4675647" cy="2814961"/>
          </a:xfrm>
          <a:prstGeom prst="rect">
            <a:avLst/>
          </a:prstGeom>
        </p:spPr>
      </p:pic>
    </p:spTree>
    <p:extLst>
      <p:ext uri="{BB962C8B-B14F-4D97-AF65-F5344CB8AC3E}">
        <p14:creationId xmlns:p14="http://schemas.microsoft.com/office/powerpoint/2010/main" val="20141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Perceptions of Parents in the Mental Health Field</a:t>
            </a:r>
          </a:p>
        </p:txBody>
      </p:sp>
      <p:sp>
        <p:nvSpPr>
          <p:cNvPr id="7" name="Content Placeholder 6"/>
          <p:cNvSpPr>
            <a:spLocks noGrp="1"/>
          </p:cNvSpPr>
          <p:nvPr>
            <p:ph idx="1"/>
          </p:nvPr>
        </p:nvSpPr>
        <p:spPr/>
        <p:txBody>
          <a:bodyPr>
            <a:normAutofit fontScale="92500" lnSpcReduction="20000"/>
          </a:bodyPr>
          <a:lstStyle/>
          <a:p>
            <a:r>
              <a:rPr lang="en-US" dirty="0"/>
              <a:t>Since the 1970’s there are four major categories that these perceptions fall into:</a:t>
            </a:r>
          </a:p>
          <a:p>
            <a:pPr lvl="0"/>
            <a:r>
              <a:rPr lang="en-US" dirty="0">
                <a:solidFill>
                  <a:srgbClr val="92D050"/>
                </a:solidFill>
              </a:rPr>
              <a:t>The Cause: </a:t>
            </a:r>
            <a:r>
              <a:rPr lang="en-US" dirty="0"/>
              <a:t>Parents are seen as the primary cause of the child’s issue and are therefore seen as the primary target for change. This is the most common view. Family dysfunction is viewed as the cause of the child’s problems.</a:t>
            </a:r>
          </a:p>
          <a:p>
            <a:pPr lvl="0"/>
            <a:r>
              <a:rPr lang="en-US" dirty="0">
                <a:solidFill>
                  <a:srgbClr val="92D050"/>
                </a:solidFill>
              </a:rPr>
              <a:t>Lacking Education: </a:t>
            </a:r>
            <a:r>
              <a:rPr lang="en-US" dirty="0"/>
              <a:t>Parents are seen an incompetent to appropriately address the needs of their child because of deficits in their knowledge and they need to be “taught” how to express themselves. </a:t>
            </a:r>
          </a:p>
          <a:p>
            <a:pPr lvl="0"/>
            <a:r>
              <a:rPr lang="en-US" dirty="0">
                <a:solidFill>
                  <a:srgbClr val="92D050"/>
                </a:solidFill>
              </a:rPr>
              <a:t>The Client: </a:t>
            </a:r>
            <a:r>
              <a:rPr lang="en-US" dirty="0"/>
              <a:t>Parents are in need of support services themselves. This approach is a shift from the first 2 categories and seeks to support families without blaming them. However, it is problem-focused and dismisses their strengths, abilities and keeps them at the mercy of the “expert”.</a:t>
            </a:r>
          </a:p>
          <a:p>
            <a:pPr lvl="0"/>
            <a:r>
              <a:rPr lang="en-US" dirty="0">
                <a:solidFill>
                  <a:srgbClr val="92D050"/>
                </a:solidFill>
              </a:rPr>
              <a:t>Collaborator: </a:t>
            </a:r>
            <a:r>
              <a:rPr lang="en-US" dirty="0"/>
              <a:t>Parents are viewed as collaborators in the education and treatment of their child. This approach develops a relationship with parents aimed at finding workable solutions to the child’s problems. However, one of the difficulties with the collaborative approaches is that neither academic training nor clinical training prepares professionals for this perspective. </a:t>
            </a:r>
          </a:p>
        </p:txBody>
      </p:sp>
      <p:sp>
        <p:nvSpPr>
          <p:cNvPr id="5" name="Slide Number Placeholder 4"/>
          <p:cNvSpPr>
            <a:spLocks noGrp="1"/>
          </p:cNvSpPr>
          <p:nvPr>
            <p:ph type="sldNum" sz="quarter" idx="12"/>
          </p:nvPr>
        </p:nvSpPr>
        <p:spPr/>
        <p:txBody>
          <a:bodyPr/>
          <a:lstStyle/>
          <a:p>
            <a:fld id="{EF2CF517-D407-40A7-919A-C3CC3DA26714}" type="slidenum">
              <a:rPr lang="en-US" smtClean="0"/>
              <a:pPr/>
              <a:t>23</a:t>
            </a:fld>
            <a:endParaRPr lang="en-US" dirty="0"/>
          </a:p>
        </p:txBody>
      </p:sp>
      <p:sp>
        <p:nvSpPr>
          <p:cNvPr id="8" name="TextBox 7"/>
          <p:cNvSpPr txBox="1"/>
          <p:nvPr/>
        </p:nvSpPr>
        <p:spPr>
          <a:xfrm>
            <a:off x="1905000" y="6324600"/>
            <a:ext cx="8305800" cy="369332"/>
          </a:xfrm>
          <a:prstGeom prst="rect">
            <a:avLst/>
          </a:prstGeom>
          <a:noFill/>
        </p:spPr>
        <p:txBody>
          <a:bodyPr wrap="square" rtlCol="0">
            <a:spAutoFit/>
          </a:bodyPr>
          <a:lstStyle/>
          <a:p>
            <a:r>
              <a:rPr lang="en-US" dirty="0">
                <a:solidFill>
                  <a:prstClr val="white"/>
                </a:solidFill>
              </a:rPr>
              <a:t>SOURCE:  </a:t>
            </a:r>
            <a:r>
              <a:rPr lang="en-US" i="1" dirty="0">
                <a:solidFill>
                  <a:prstClr val="white"/>
                </a:solidFill>
              </a:rPr>
              <a:t>Child Study Center at New York University (New York, NY)</a:t>
            </a:r>
            <a:endParaRPr lang="en-US" dirty="0">
              <a:solidFill>
                <a:prstClr val="white"/>
              </a:solidFill>
            </a:endParaRPr>
          </a:p>
        </p:txBody>
      </p:sp>
    </p:spTree>
    <p:extLst>
      <p:ext uri="{BB962C8B-B14F-4D97-AF65-F5344CB8AC3E}">
        <p14:creationId xmlns:p14="http://schemas.microsoft.com/office/powerpoint/2010/main" val="237021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395B-FE24-43F3-9540-E6B4744E6376}"/>
              </a:ext>
            </a:extLst>
          </p:cNvPr>
          <p:cNvSpPr>
            <a:spLocks noGrp="1"/>
          </p:cNvSpPr>
          <p:nvPr>
            <p:ph type="title"/>
          </p:nvPr>
        </p:nvSpPr>
        <p:spPr/>
        <p:txBody>
          <a:bodyPr>
            <a:normAutofit fontScale="90000"/>
          </a:bodyPr>
          <a:lstStyle/>
          <a:p>
            <a:r>
              <a:rPr lang="en-US" dirty="0"/>
              <a:t>“Credible, Capable, Intuitive and able to Collaborate”</a:t>
            </a:r>
          </a:p>
        </p:txBody>
      </p:sp>
      <p:sp>
        <p:nvSpPr>
          <p:cNvPr id="4" name="Slide Number Placeholder 3">
            <a:extLst>
              <a:ext uri="{FF2B5EF4-FFF2-40B4-BE49-F238E27FC236}">
                <a16:creationId xmlns:a16="http://schemas.microsoft.com/office/drawing/2014/main" id="{EEBC8F73-98A5-46DA-8EEA-4324BB3E4A5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Limbic System Amygdala Hijack , Free Transparent Clipart - ClipartKey">
            <a:extLst>
              <a:ext uri="{FF2B5EF4-FFF2-40B4-BE49-F238E27FC236}">
                <a16:creationId xmlns:a16="http://schemas.microsoft.com/office/drawing/2014/main" id="{DDB24A15-AD79-4D7A-8747-A7605F9EEC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1869" y="1709928"/>
            <a:ext cx="8388131" cy="466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as collaborators</a:t>
            </a:r>
          </a:p>
        </p:txBody>
      </p:sp>
      <p:sp>
        <p:nvSpPr>
          <p:cNvPr id="3" name="Content Placeholder 2"/>
          <p:cNvSpPr>
            <a:spLocks noGrp="1"/>
          </p:cNvSpPr>
          <p:nvPr>
            <p:ph idx="1"/>
          </p:nvPr>
        </p:nvSpPr>
        <p:spPr>
          <a:xfrm>
            <a:off x="477253" y="1524000"/>
            <a:ext cx="10972800" cy="4876800"/>
          </a:xfrm>
        </p:spPr>
        <p:txBody>
          <a:bodyPr/>
          <a:lstStyle/>
          <a:p>
            <a:r>
              <a:rPr lang="en-US" dirty="0"/>
              <a:t>Provider engagement and activation of parents as informed and intuitive drivers of their children’s health care is an under-developed skill set</a:t>
            </a:r>
          </a:p>
          <a:p>
            <a:r>
              <a:rPr lang="en-US" dirty="0"/>
              <a:t>This is particularly true in the mental health field because of concern about the ability of parents whose children have mental health and other behavioral conditions to make competent decisions</a:t>
            </a:r>
          </a:p>
          <a:p>
            <a:pPr lvl="1"/>
            <a:r>
              <a:rPr lang="en-US" dirty="0"/>
              <a:t>Providers are often not trained in collaborative and shared decision-making models</a:t>
            </a:r>
          </a:p>
          <a:p>
            <a:pPr lvl="1"/>
            <a:r>
              <a:rPr lang="en-US" dirty="0"/>
              <a:t>Parents are generally not experienced participants in the same</a:t>
            </a:r>
          </a:p>
          <a:p>
            <a:r>
              <a:rPr lang="en-US" dirty="0"/>
              <a:t>To the degree that it is not already occurring, this gives teams a great opportunity to change the crisis experience for youth and their families. </a:t>
            </a:r>
          </a:p>
          <a:p>
            <a:pPr marL="0" indent="0">
              <a:buNone/>
            </a:pPr>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15311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5D94-F44B-474F-8FD2-7F6DE3779A02}"/>
              </a:ext>
            </a:extLst>
          </p:cNvPr>
          <p:cNvSpPr>
            <a:spLocks noGrp="1"/>
          </p:cNvSpPr>
          <p:nvPr>
            <p:ph type="title"/>
          </p:nvPr>
        </p:nvSpPr>
        <p:spPr>
          <a:xfrm>
            <a:off x="419100" y="533400"/>
            <a:ext cx="11464228" cy="990600"/>
          </a:xfrm>
        </p:spPr>
        <p:txBody>
          <a:bodyPr>
            <a:normAutofit fontScale="90000"/>
          </a:bodyPr>
          <a:lstStyle/>
          <a:p>
            <a:r>
              <a:rPr lang="en-US" dirty="0"/>
              <a:t>“Parents as collaborators” </a:t>
            </a:r>
            <a:r>
              <a:rPr lang="en-US" b="1" dirty="0">
                <a:solidFill>
                  <a:srgbClr val="FFC000"/>
                </a:solidFill>
              </a:rPr>
              <a:t>even in tough circumstances</a:t>
            </a:r>
          </a:p>
        </p:txBody>
      </p:sp>
      <p:sp>
        <p:nvSpPr>
          <p:cNvPr id="3" name="Content Placeholder 2">
            <a:extLst>
              <a:ext uri="{FF2B5EF4-FFF2-40B4-BE49-F238E27FC236}">
                <a16:creationId xmlns:a16="http://schemas.microsoft.com/office/drawing/2014/main" id="{4BD946AE-6DCE-4487-B510-6C062526F125}"/>
              </a:ext>
            </a:extLst>
          </p:cNvPr>
          <p:cNvSpPr>
            <a:spLocks noGrp="1"/>
          </p:cNvSpPr>
          <p:nvPr>
            <p:ph idx="1"/>
          </p:nvPr>
        </p:nvSpPr>
        <p:spPr/>
        <p:txBody>
          <a:bodyPr/>
          <a:lstStyle/>
          <a:p>
            <a:r>
              <a:rPr lang="en-US" dirty="0"/>
              <a:t>When parents oppose treatment recommendations</a:t>
            </a:r>
          </a:p>
          <a:p>
            <a:r>
              <a:rPr lang="en-US" dirty="0"/>
              <a:t>When we are turned off by how a parent is treating a child</a:t>
            </a:r>
          </a:p>
          <a:p>
            <a:r>
              <a:rPr lang="en-US" dirty="0"/>
              <a:t>Parents with trauma history</a:t>
            </a:r>
          </a:p>
          <a:p>
            <a:r>
              <a:rPr lang="en-US" dirty="0"/>
              <a:t>When the parent appears “impaired”</a:t>
            </a:r>
          </a:p>
          <a:p>
            <a:r>
              <a:rPr lang="en-US" dirty="0"/>
              <a:t>When a 51A is filed</a:t>
            </a:r>
          </a:p>
          <a:p>
            <a:pPr marL="0" indent="0">
              <a:buNone/>
            </a:pPr>
            <a:r>
              <a:rPr lang="en-US" sz="3200" dirty="0">
                <a:solidFill>
                  <a:srgbClr val="FFC000"/>
                </a:solidFill>
              </a:rPr>
              <a:t>And WHY would we do this?</a:t>
            </a:r>
          </a:p>
          <a:p>
            <a:pPr marL="0" indent="0">
              <a:buNone/>
            </a:pPr>
            <a:r>
              <a:rPr lang="en-US" sz="3200" dirty="0">
                <a:solidFill>
                  <a:srgbClr val="FFC000"/>
                </a:solidFill>
              </a:rPr>
              <a:t>HOW is this even smart?</a:t>
            </a:r>
          </a:p>
          <a:p>
            <a:endParaRPr lang="en-US" dirty="0"/>
          </a:p>
          <a:p>
            <a:endParaRPr lang="en-US" dirty="0"/>
          </a:p>
        </p:txBody>
      </p:sp>
      <p:sp>
        <p:nvSpPr>
          <p:cNvPr id="4" name="Slide Number Placeholder 3">
            <a:extLst>
              <a:ext uri="{FF2B5EF4-FFF2-40B4-BE49-F238E27FC236}">
                <a16:creationId xmlns:a16="http://schemas.microsoft.com/office/drawing/2014/main" id="{B9744B23-3F08-45DC-9CDA-24E77E63F841}"/>
              </a:ext>
            </a:extLst>
          </p:cNvPr>
          <p:cNvSpPr>
            <a:spLocks noGrp="1"/>
          </p:cNvSpPr>
          <p:nvPr>
            <p:ph type="sldNum" sz="quarter" idx="12"/>
          </p:nvPr>
        </p:nvSpPr>
        <p:spPr/>
        <p:txBody>
          <a:bodyPr/>
          <a:lstStyle/>
          <a:p>
            <a:fld id="{EF2CF517-D407-40A7-919A-C3CC3DA26714}" type="slidenum">
              <a:rPr lang="en-US" smtClean="0"/>
              <a:pPr/>
              <a:t>26</a:t>
            </a:fld>
            <a:endParaRPr lang="en-US" dirty="0"/>
          </a:p>
        </p:txBody>
      </p:sp>
      <p:pic>
        <p:nvPicPr>
          <p:cNvPr id="5" name="Picture 2" descr="Limbic System Amygdala Hijack , Free Transparent Clipart - ClipartKey">
            <a:extLst>
              <a:ext uri="{FF2B5EF4-FFF2-40B4-BE49-F238E27FC236}">
                <a16:creationId xmlns:a16="http://schemas.microsoft.com/office/drawing/2014/main" id="{67865228-7A38-4777-AE2D-663F07479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509" y="3617841"/>
            <a:ext cx="5417819" cy="3015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58A1C74-2269-43A7-928D-209EF774246E}"/>
              </a:ext>
            </a:extLst>
          </p:cNvPr>
          <p:cNvSpPr/>
          <p:nvPr/>
        </p:nvSpPr>
        <p:spPr>
          <a:xfrm>
            <a:off x="419100" y="5216981"/>
            <a:ext cx="5773746" cy="1416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Stories predispose actions, and this is a 2-way street!</a:t>
            </a:r>
          </a:p>
        </p:txBody>
      </p:sp>
    </p:spTree>
    <p:extLst>
      <p:ext uri="{BB962C8B-B14F-4D97-AF65-F5344CB8AC3E}">
        <p14:creationId xmlns:p14="http://schemas.microsoft.com/office/powerpoint/2010/main" val="40572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D99F15-E8E9-4753-A789-FF51A7313DE8}"/>
              </a:ext>
            </a:extLst>
          </p:cNvPr>
          <p:cNvSpPr>
            <a:spLocks noGrp="1"/>
          </p:cNvSpPr>
          <p:nvPr>
            <p:ph type="title"/>
          </p:nvPr>
        </p:nvSpPr>
        <p:spPr>
          <a:xfrm>
            <a:off x="1219200" y="3768021"/>
            <a:ext cx="10363200" cy="2200275"/>
          </a:xfrm>
        </p:spPr>
        <p:txBody>
          <a:bodyPr/>
          <a:lstStyle/>
          <a:p>
            <a:r>
              <a:rPr lang="en-US" dirty="0"/>
              <a:t>Re-thinking Hospitalization</a:t>
            </a:r>
          </a:p>
        </p:txBody>
      </p:sp>
      <p:sp>
        <p:nvSpPr>
          <p:cNvPr id="4" name="Slide Number Placeholder 3">
            <a:extLst>
              <a:ext uri="{FF2B5EF4-FFF2-40B4-BE49-F238E27FC236}">
                <a16:creationId xmlns:a16="http://schemas.microsoft.com/office/drawing/2014/main" id="{BC33E94B-6663-48F6-A992-CA5A4FBDA8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3">
            <a:extLst>
              <a:ext uri="{FF2B5EF4-FFF2-40B4-BE49-F238E27FC236}">
                <a16:creationId xmlns:a16="http://schemas.microsoft.com/office/drawing/2014/main" id="{560E5BAA-D418-468C-B5AD-DA522A4C5F9C}"/>
              </a:ext>
            </a:extLst>
          </p:cNvPr>
          <p:cNvPicPr>
            <a:picLocks noGrp="1" noChangeAspect="1" noChangeArrowheads="1"/>
          </p:cNvPicPr>
          <p:nvPr>
            <p:ph idx="4294967295"/>
          </p:nvPr>
        </p:nvPicPr>
        <p:blipFill rotWithShape="1">
          <a:blip r:embed="rId3" cstate="hqprint">
            <a:extLst>
              <a:ext uri="{28A0092B-C50C-407E-A947-70E740481C1C}">
                <a14:useLocalDpi xmlns:a14="http://schemas.microsoft.com/office/drawing/2010/main" val="0"/>
              </a:ext>
            </a:extLst>
          </a:blip>
          <a:srcRect l="19349" r="17887"/>
          <a:stretch/>
        </p:blipFill>
        <p:spPr bwMode="auto">
          <a:xfrm>
            <a:off x="4230687" y="889704"/>
            <a:ext cx="3730625"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47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Allure of Inpatient Hospitalization	</a:t>
            </a:r>
          </a:p>
        </p:txBody>
      </p:sp>
      <p:sp>
        <p:nvSpPr>
          <p:cNvPr id="3" name="Content Placeholder 2"/>
          <p:cNvSpPr>
            <a:spLocks noGrp="1"/>
          </p:cNvSpPr>
          <p:nvPr>
            <p:ph idx="1"/>
          </p:nvPr>
        </p:nvSpPr>
        <p:spPr/>
        <p:txBody>
          <a:bodyPr>
            <a:normAutofit/>
          </a:bodyPr>
          <a:lstStyle/>
          <a:p>
            <a:pPr marL="0" indent="0">
              <a:buNone/>
            </a:pPr>
            <a:r>
              <a:rPr lang="en-US" dirty="0"/>
              <a:t>Within a lot of communities, there are </a:t>
            </a:r>
            <a:r>
              <a:rPr lang="en-US" u="sng" dirty="0"/>
              <a:t>deeply held</a:t>
            </a:r>
            <a:r>
              <a:rPr lang="en-US" dirty="0"/>
              <a:t> views about hospitalization:</a:t>
            </a:r>
          </a:p>
          <a:p>
            <a:pPr lvl="1"/>
            <a:r>
              <a:rPr lang="en-US" dirty="0"/>
              <a:t>It is the best and highest quality service (other care is lesser care)</a:t>
            </a:r>
          </a:p>
          <a:p>
            <a:pPr lvl="1"/>
            <a:r>
              <a:rPr lang="en-US" dirty="0"/>
              <a:t>It is a safer place</a:t>
            </a:r>
          </a:p>
          <a:p>
            <a:pPr lvl="1"/>
            <a:r>
              <a:rPr lang="en-US" dirty="0"/>
              <a:t>Inpatient treatment is something you do to a person: “</a:t>
            </a:r>
            <a:r>
              <a:rPr lang="en-US" i="1" dirty="0"/>
              <a:t>He needs inpatient treatment</a:t>
            </a:r>
            <a:r>
              <a:rPr lang="en-US" dirty="0"/>
              <a:t>”</a:t>
            </a:r>
          </a:p>
          <a:p>
            <a:pPr lvl="1"/>
            <a:r>
              <a:rPr lang="en-US" dirty="0"/>
              <a:t>Fabulous tests will uncover the answer</a:t>
            </a:r>
          </a:p>
          <a:p>
            <a:pPr lvl="1"/>
            <a:r>
              <a:rPr lang="en-US" dirty="0"/>
              <a:t>Excellent medication will treat the problem</a:t>
            </a:r>
          </a:p>
          <a:p>
            <a:pPr lvl="1"/>
            <a:r>
              <a:rPr lang="en-US" dirty="0"/>
              <a:t>Sending to ED and subsequent inpatient treatment is always the best risk management and harm reduction strategy</a:t>
            </a:r>
          </a:p>
          <a:p>
            <a:pPr lvl="1"/>
            <a:r>
              <a:rPr lang="en-US" dirty="0"/>
              <a:t>Individuals returning from inpatient treatment are now stable and can return to business as usual</a:t>
            </a:r>
          </a:p>
          <a:p>
            <a:pPr lvl="1"/>
            <a:r>
              <a:rPr lang="en-US" dirty="0"/>
              <a:t>Individuals will be successfully linked to the proper, good and effective treatment services following ED or inpatient treatment stay.</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63269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Efficacy of Inpatient Psychiatric Treatment</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Some practice-based evidence…</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2743201"/>
            <a:ext cx="5080000" cy="3979333"/>
          </a:xfrm>
          <a:prstGeom prst="rect">
            <a:avLst/>
          </a:prstGeom>
        </p:spPr>
      </p:pic>
    </p:spTree>
    <p:extLst>
      <p:ext uri="{BB962C8B-B14F-4D97-AF65-F5344CB8AC3E}">
        <p14:creationId xmlns:p14="http://schemas.microsoft.com/office/powerpoint/2010/main" val="4861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E3A7-E5BE-434B-A623-35DCE0D8E06C}"/>
              </a:ext>
            </a:extLst>
          </p:cNvPr>
          <p:cNvSpPr>
            <a:spLocks noGrp="1"/>
          </p:cNvSpPr>
          <p:nvPr>
            <p:ph type="title"/>
          </p:nvPr>
        </p:nvSpPr>
        <p:spPr/>
        <p:txBody>
          <a:bodyPr/>
          <a:lstStyle/>
          <a:p>
            <a:r>
              <a:rPr lang="en-US" dirty="0" smtClean="0"/>
              <a:t>Note about CE Credits</a:t>
            </a:r>
            <a:endParaRPr lang="en-US" dirty="0"/>
          </a:p>
        </p:txBody>
      </p:sp>
      <p:sp>
        <p:nvSpPr>
          <p:cNvPr id="3" name="Content Placeholder 2">
            <a:extLst>
              <a:ext uri="{FF2B5EF4-FFF2-40B4-BE49-F238E27FC236}">
                <a16:creationId xmlns:a16="http://schemas.microsoft.com/office/drawing/2014/main" id="{06AD6DA5-169D-4F98-A1C7-C4D9E28B2371}"/>
              </a:ext>
            </a:extLst>
          </p:cNvPr>
          <p:cNvSpPr>
            <a:spLocks noGrp="1"/>
          </p:cNvSpPr>
          <p:nvPr>
            <p:ph idx="1"/>
          </p:nvPr>
        </p:nvSpPr>
        <p:spPr/>
        <p:txBody>
          <a:bodyPr>
            <a:normAutofit fontScale="85000" lnSpcReduction="20000"/>
          </a:bodyPr>
          <a:lstStyle/>
          <a:p>
            <a:pPr marL="0" indent="0">
              <a:buNone/>
            </a:pPr>
            <a:r>
              <a:rPr lang="en-US" dirty="0" smtClean="0"/>
              <a:t>CE </a:t>
            </a:r>
            <a:r>
              <a:rPr lang="en-US" dirty="0"/>
              <a:t>credits are approved for the following licenses: LADC, LMFT, LMHC, Psychology, Social Work</a:t>
            </a:r>
          </a:p>
          <a:p>
            <a:pPr marL="0" indent="0">
              <a:buNone/>
            </a:pPr>
            <a:endParaRPr lang="en-US" dirty="0"/>
          </a:p>
          <a:p>
            <a:pPr marL="0" indent="0">
              <a:buNone/>
            </a:pPr>
            <a:r>
              <a:rPr lang="en-US" u="sng" dirty="0" smtClean="0"/>
              <a:t>CE </a:t>
            </a:r>
            <a:r>
              <a:rPr lang="en-US" u="sng" dirty="0"/>
              <a:t>credits are available to attendees who meet the following requirements: </a:t>
            </a:r>
          </a:p>
          <a:p>
            <a:r>
              <a:rPr lang="en-US" dirty="0"/>
              <a:t>Attend the entire training (both halves)</a:t>
            </a:r>
          </a:p>
          <a:p>
            <a:r>
              <a:rPr lang="en-US" dirty="0"/>
              <a:t>Complete the evaluation and CE application in Survey </a:t>
            </a:r>
            <a:r>
              <a:rPr lang="en-US" dirty="0" smtClean="0"/>
              <a:t>Monkey </a:t>
            </a:r>
            <a:endParaRPr lang="en-US" dirty="0"/>
          </a:p>
          <a:p>
            <a:pPr marL="274320" lvl="1" indent="0">
              <a:buNone/>
            </a:pPr>
            <a:endParaRPr lang="en-US" dirty="0" smtClean="0"/>
          </a:p>
          <a:p>
            <a:pPr marL="0" indent="0">
              <a:buNone/>
            </a:pPr>
            <a:r>
              <a:rPr lang="en-US" sz="3000" b="1" dirty="0" smtClean="0"/>
              <a:t>Active Participation Code</a:t>
            </a:r>
          </a:p>
          <a:p>
            <a:pPr marL="0" indent="0">
              <a:buNone/>
            </a:pPr>
            <a:r>
              <a:rPr lang="en-US" dirty="0" smtClean="0"/>
              <a:t>All attendees </a:t>
            </a:r>
            <a:r>
              <a:rPr lang="en-US" u="sng" dirty="0" smtClean="0">
                <a:solidFill>
                  <a:srgbClr val="FFC000"/>
                </a:solidFill>
              </a:rPr>
              <a:t>must</a:t>
            </a:r>
            <a:r>
              <a:rPr lang="en-US" dirty="0" smtClean="0">
                <a:solidFill>
                  <a:srgbClr val="FFC000"/>
                </a:solidFill>
              </a:rPr>
              <a:t> </a:t>
            </a:r>
            <a:r>
              <a:rPr lang="en-US" dirty="0"/>
              <a:t>actively </a:t>
            </a:r>
            <a:r>
              <a:rPr lang="en-US" dirty="0" smtClean="0"/>
              <a:t>participate </a:t>
            </a:r>
            <a:r>
              <a:rPr lang="en-US" dirty="0"/>
              <a:t>in the entire </a:t>
            </a:r>
            <a:r>
              <a:rPr lang="en-US" dirty="0" smtClean="0"/>
              <a:t>training in order to receive CE credit. </a:t>
            </a:r>
            <a:r>
              <a:rPr lang="en-US" dirty="0"/>
              <a:t>This is typically done via sign-in and sign-out sheets during in-person trainings. However, since these trainings are virtual, we need to track engagement differently. </a:t>
            </a:r>
            <a:br>
              <a:rPr lang="en-US" dirty="0"/>
            </a:br>
            <a:r>
              <a:rPr lang="en-US" dirty="0"/>
              <a:t/>
            </a:r>
            <a:br>
              <a:rPr lang="en-US" dirty="0"/>
            </a:br>
            <a:r>
              <a:rPr lang="en-US" dirty="0"/>
              <a:t>We are using a code, given </a:t>
            </a:r>
            <a:r>
              <a:rPr lang="en-US" i="1" dirty="0"/>
              <a:t>letter-by-letter</a:t>
            </a:r>
            <a:r>
              <a:rPr lang="en-US" dirty="0"/>
              <a:t> throughout each session, to track engagement. </a:t>
            </a:r>
          </a:p>
          <a:p>
            <a:pPr marL="0" indent="0">
              <a:buNone/>
            </a:pPr>
            <a:endParaRPr lang="en-US" dirty="0" smtClean="0"/>
          </a:p>
          <a:p>
            <a:pPr marL="0" indent="0">
              <a:buNone/>
            </a:pPr>
            <a:r>
              <a:rPr lang="en-US" b="1" dirty="0">
                <a:solidFill>
                  <a:srgbClr val="FFC000"/>
                </a:solidFill>
              </a:rPr>
              <a:t>WRITE DOWN &amp; SAVE </a:t>
            </a:r>
            <a:r>
              <a:rPr lang="en-US" b="1" dirty="0" smtClean="0">
                <a:solidFill>
                  <a:srgbClr val="FFC000"/>
                </a:solidFill>
              </a:rPr>
              <a:t>THE LETTERS. </a:t>
            </a:r>
            <a:r>
              <a:rPr lang="en-US" dirty="0" smtClean="0"/>
              <a:t>Then enter </a:t>
            </a:r>
            <a:r>
              <a:rPr lang="en-US" dirty="0"/>
              <a:t>the code in the Training Evaluation and CE Application survey you receive following the training. Note that the codes are unique for each 3-hour block. </a:t>
            </a:r>
            <a:r>
              <a:rPr lang="en-US" dirty="0" smtClean="0"/>
              <a:t>You </a:t>
            </a:r>
            <a:r>
              <a:rPr lang="en-US" dirty="0"/>
              <a:t>cannot receive CE credit unless you enter the codes.</a:t>
            </a:r>
            <a:r>
              <a:rPr lang="en-US" b="1" dirty="0"/>
              <a:t>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BAF0135-3ED4-4ECC-BA2A-C9F65291874E}"/>
              </a:ext>
            </a:extLst>
          </p:cNvPr>
          <p:cNvSpPr>
            <a:spLocks noGrp="1"/>
          </p:cNvSpPr>
          <p:nvPr>
            <p:ph type="sldNum" sz="quarter" idx="12"/>
          </p:nvPr>
        </p:nvSpPr>
        <p:spPr/>
        <p:txBody>
          <a:bodyPr/>
          <a:lstStyle/>
          <a:p>
            <a:fld id="{EF2CF517-D407-40A7-919A-C3CC3DA26714}" type="slidenum">
              <a:rPr lang="en-US" smtClean="0"/>
              <a:pPr/>
              <a:t>3</a:t>
            </a:fld>
            <a:endParaRPr lang="en-US" dirty="0"/>
          </a:p>
        </p:txBody>
      </p:sp>
    </p:spTree>
    <p:extLst>
      <p:ext uri="{BB962C8B-B14F-4D97-AF65-F5344CB8AC3E}">
        <p14:creationId xmlns:p14="http://schemas.microsoft.com/office/powerpoint/2010/main" val="225649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#4</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Based on your experience and in talking to the families you work with, roughly what percent of time do youth experience a GOOD HEALTH BENEFIT from psychiatric hospitalization?</a:t>
            </a:r>
          </a:p>
          <a:p>
            <a:pPr lvl="1"/>
            <a:r>
              <a:rPr lang="en-US" dirty="0"/>
              <a:t>100%</a:t>
            </a:r>
          </a:p>
          <a:p>
            <a:pPr lvl="1"/>
            <a:r>
              <a:rPr lang="en-US" dirty="0"/>
              <a:t>80%</a:t>
            </a:r>
          </a:p>
          <a:p>
            <a:pPr lvl="1"/>
            <a:r>
              <a:rPr lang="en-US" dirty="0"/>
              <a:t>60%</a:t>
            </a:r>
          </a:p>
          <a:p>
            <a:pPr lvl="1"/>
            <a:r>
              <a:rPr lang="en-US" dirty="0"/>
              <a:t>40%</a:t>
            </a:r>
          </a:p>
          <a:p>
            <a:pPr lvl="1"/>
            <a:r>
              <a:rPr lang="en-US" dirty="0"/>
              <a:t>20%</a:t>
            </a:r>
          </a:p>
          <a:p>
            <a:pPr lvl="1"/>
            <a:r>
              <a:rPr lang="en-US" dirty="0"/>
              <a:t>Less than 20%</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Use CHAT to make additional comments</a:t>
            </a:r>
          </a:p>
        </p:txBody>
      </p:sp>
    </p:spTree>
    <p:extLst>
      <p:ext uri="{BB962C8B-B14F-4D97-AF65-F5344CB8AC3E}">
        <p14:creationId xmlns:p14="http://schemas.microsoft.com/office/powerpoint/2010/main" val="337981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Re-thinking hospitalization</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61" name="Picture 13"/>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9349" r="17887"/>
          <a:stretch/>
        </p:blipFill>
        <p:spPr bwMode="auto">
          <a:xfrm>
            <a:off x="3338423" y="1371601"/>
            <a:ext cx="5055080" cy="483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44062" y="6373710"/>
            <a:ext cx="118972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Quadrant Model for Re-Thinking Psychiatric Hospitalization.  Source:  Madenwald Consulting, LLC</a:t>
            </a:r>
          </a:p>
        </p:txBody>
      </p:sp>
    </p:spTree>
    <p:extLst>
      <p:ext uri="{BB962C8B-B14F-4D97-AF65-F5344CB8AC3E}">
        <p14:creationId xmlns:p14="http://schemas.microsoft.com/office/powerpoint/2010/main" val="45372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#5</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Based on your experience and in talking to the families you work with, roughly what percent of time do youth experience IATROGENIC HARM from hospitalization?</a:t>
            </a:r>
          </a:p>
          <a:p>
            <a:pPr lvl="1"/>
            <a:r>
              <a:rPr lang="en-US" dirty="0"/>
              <a:t>100%</a:t>
            </a:r>
          </a:p>
          <a:p>
            <a:pPr lvl="1"/>
            <a:r>
              <a:rPr lang="en-US" dirty="0"/>
              <a:t>80%</a:t>
            </a:r>
          </a:p>
          <a:p>
            <a:pPr lvl="1"/>
            <a:r>
              <a:rPr lang="en-US" dirty="0"/>
              <a:t>60%</a:t>
            </a:r>
          </a:p>
          <a:p>
            <a:pPr lvl="1"/>
            <a:r>
              <a:rPr lang="en-US" dirty="0"/>
              <a:t>40%</a:t>
            </a:r>
          </a:p>
          <a:p>
            <a:pPr lvl="1"/>
            <a:r>
              <a:rPr lang="en-US" dirty="0"/>
              <a:t>20%</a:t>
            </a:r>
          </a:p>
          <a:p>
            <a:pPr lvl="1"/>
            <a:r>
              <a:rPr lang="en-US" dirty="0"/>
              <a:t>Less than 20%</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Use the CHAT feature to make additional comments</a:t>
            </a:r>
          </a:p>
        </p:txBody>
      </p:sp>
    </p:spTree>
    <p:extLst>
      <p:ext uri="{BB962C8B-B14F-4D97-AF65-F5344CB8AC3E}">
        <p14:creationId xmlns:p14="http://schemas.microsoft.com/office/powerpoint/2010/main" val="892378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E8801C-1493-439B-AD62-4A7541AD2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F3F0D722-2433-4D9D-A404-A0EDB6BB1F3C}"/>
              </a:ext>
            </a:extLst>
          </p:cNvPr>
          <p:cNvSpPr/>
          <p:nvPr/>
        </p:nvSpPr>
        <p:spPr>
          <a:xfrm>
            <a:off x="365760" y="1237647"/>
            <a:ext cx="2537863" cy="487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Does the individual meet criteria for psychiatric hospitalization?</a:t>
            </a:r>
          </a:p>
        </p:txBody>
      </p:sp>
      <p:sp>
        <p:nvSpPr>
          <p:cNvPr id="11" name="Rectangle 10">
            <a:extLst>
              <a:ext uri="{FF2B5EF4-FFF2-40B4-BE49-F238E27FC236}">
                <a16:creationId xmlns:a16="http://schemas.microsoft.com/office/drawing/2014/main" id="{E453E0F9-C708-4BCD-8F42-74CC47AFDE17}"/>
              </a:ext>
            </a:extLst>
          </p:cNvPr>
          <p:cNvSpPr/>
          <p:nvPr/>
        </p:nvSpPr>
        <p:spPr>
          <a:xfrm>
            <a:off x="3785931" y="1237644"/>
            <a:ext cx="2537863" cy="4876799"/>
          </a:xfrm>
          <a:prstGeom prst="rect">
            <a:avLst/>
          </a:prstGeom>
          <a:solidFill>
            <a:srgbClr val="8F4B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is the expected health benefit for THIS individual?</a:t>
            </a:r>
          </a:p>
        </p:txBody>
      </p:sp>
      <p:sp>
        <p:nvSpPr>
          <p:cNvPr id="12" name="Rectangle 11">
            <a:extLst>
              <a:ext uri="{FF2B5EF4-FFF2-40B4-BE49-F238E27FC236}">
                <a16:creationId xmlns:a16="http://schemas.microsoft.com/office/drawing/2014/main" id="{F8C5231A-BBEA-4D0E-B393-23FB41F2B460}"/>
              </a:ext>
            </a:extLst>
          </p:cNvPr>
          <p:cNvSpPr/>
          <p:nvPr/>
        </p:nvSpPr>
        <p:spPr>
          <a:xfrm>
            <a:off x="6445714" y="1237645"/>
            <a:ext cx="2537863" cy="4876799"/>
          </a:xfrm>
          <a:prstGeom prst="rect">
            <a:avLst/>
          </a:prstGeom>
          <a:solidFill>
            <a:srgbClr val="5283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What are the risks of iatrogenic harm to THIS individual?</a:t>
            </a:r>
          </a:p>
        </p:txBody>
      </p:sp>
      <p:sp>
        <p:nvSpPr>
          <p:cNvPr id="13" name="Rectangle 12">
            <a:extLst>
              <a:ext uri="{FF2B5EF4-FFF2-40B4-BE49-F238E27FC236}">
                <a16:creationId xmlns:a16="http://schemas.microsoft.com/office/drawing/2014/main" id="{A4A4BDD1-249A-476C-B01F-CE6F46FD0F3F}"/>
              </a:ext>
            </a:extLst>
          </p:cNvPr>
          <p:cNvSpPr/>
          <p:nvPr/>
        </p:nvSpPr>
        <p:spPr>
          <a:xfrm>
            <a:off x="9105497" y="1237644"/>
            <a:ext cx="2537863" cy="4876799"/>
          </a:xfrm>
          <a:prstGeom prst="rect">
            <a:avLst/>
          </a:prstGeom>
          <a:solidFill>
            <a:srgbClr val="A8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Are there alternatives that offer THIS individual equal/better potential health benefit, while decreasing risk?</a:t>
            </a:r>
          </a:p>
        </p:txBody>
      </p:sp>
      <p:sp>
        <p:nvSpPr>
          <p:cNvPr id="14" name="Rectangle 13">
            <a:extLst>
              <a:ext uri="{FF2B5EF4-FFF2-40B4-BE49-F238E27FC236}">
                <a16:creationId xmlns:a16="http://schemas.microsoft.com/office/drawing/2014/main" id="{DF331B23-25DB-47BF-B46C-3860D5CDD914}"/>
              </a:ext>
            </a:extLst>
          </p:cNvPr>
          <p:cNvSpPr/>
          <p:nvPr/>
        </p:nvSpPr>
        <p:spPr>
          <a:xfrm>
            <a:off x="365760" y="1247040"/>
            <a:ext cx="2537863" cy="10796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Historic crisis</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800" b="1" i="0" u="none" strike="noStrike" kern="1200" cap="none" spc="0" normalizeH="0" baseline="0" noProof="0" dirty="0">
                <a:ln>
                  <a:noFill/>
                </a:ln>
                <a:solidFill>
                  <a:prstClr val="white"/>
                </a:solidFill>
                <a:effectLst/>
                <a:uLnTx/>
                <a:uFillTx/>
                <a:latin typeface="Arial"/>
                <a:ea typeface="+mn-ea"/>
                <a:cs typeface="+mn-cs"/>
              </a:rPr>
              <a:t>Question</a:t>
            </a:r>
            <a:endParaRPr kumimoji="0" lang="en-US"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8716BB7-2F7F-4100-8A78-ED77AFC8F86F}"/>
              </a:ext>
            </a:extLst>
          </p:cNvPr>
          <p:cNvSpPr/>
          <p:nvPr/>
        </p:nvSpPr>
        <p:spPr>
          <a:xfrm>
            <a:off x="3785931" y="1247040"/>
            <a:ext cx="7857429" cy="10796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What hasn’t always been considered</a:t>
            </a:r>
          </a:p>
        </p:txBody>
      </p:sp>
    </p:spTree>
    <p:extLst>
      <p:ext uri="{BB962C8B-B14F-4D97-AF65-F5344CB8AC3E}">
        <p14:creationId xmlns:p14="http://schemas.microsoft.com/office/powerpoint/2010/main" val="22327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FC7627-7C52-43BB-8D9A-00F24CA54F35}"/>
              </a:ext>
            </a:extLst>
          </p:cNvPr>
          <p:cNvSpPr>
            <a:spLocks noGrp="1"/>
          </p:cNvSpPr>
          <p:nvPr>
            <p:ph type="title"/>
          </p:nvPr>
        </p:nvSpPr>
        <p:spPr/>
        <p:txBody>
          <a:bodyPr/>
          <a:lstStyle/>
          <a:p>
            <a:r>
              <a:rPr lang="en-US" dirty="0"/>
              <a:t>These are consequential considerations</a:t>
            </a:r>
          </a:p>
        </p:txBody>
      </p:sp>
      <p:pic>
        <p:nvPicPr>
          <p:cNvPr id="6" name="Picture 2" descr="Gingerbread Knee Injury (With images) | Funny cartoons">
            <a:extLst>
              <a:ext uri="{FF2B5EF4-FFF2-40B4-BE49-F238E27FC236}">
                <a16:creationId xmlns:a16="http://schemas.microsoft.com/office/drawing/2014/main" id="{556F0061-5DA6-4498-A8E6-13666204919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9600" y="1888302"/>
            <a:ext cx="5384800" cy="42878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9A3ED549-E839-493F-A278-D46E312CE334}"/>
              </a:ext>
            </a:extLst>
          </p:cNvPr>
          <p:cNvSpPr>
            <a:spLocks noGrp="1"/>
          </p:cNvSpPr>
          <p:nvPr>
            <p:ph sz="half" idx="2"/>
          </p:nvPr>
        </p:nvSpPr>
        <p:spPr/>
        <p:txBody>
          <a:bodyPr/>
          <a:lstStyle/>
          <a:p>
            <a:pPr marL="0" indent="0">
              <a:buNone/>
            </a:pPr>
            <a:r>
              <a:rPr lang="en-US" dirty="0"/>
              <a:t>What changes as you get more information?</a:t>
            </a:r>
          </a:p>
          <a:p>
            <a:r>
              <a:rPr lang="en-US" dirty="0"/>
              <a:t>You are eligible for knee replacement surgery</a:t>
            </a:r>
          </a:p>
          <a:p>
            <a:r>
              <a:rPr lang="en-US" dirty="0"/>
              <a:t>It is effective___% of the time</a:t>
            </a:r>
          </a:p>
          <a:p>
            <a:r>
              <a:rPr lang="en-US" dirty="0"/>
              <a:t>It causes iatrogenic harm ___% of the time</a:t>
            </a:r>
          </a:p>
          <a:p>
            <a:r>
              <a:rPr lang="en-US" dirty="0"/>
              <a:t>Here are alternatives that could be considered…</a:t>
            </a:r>
          </a:p>
        </p:txBody>
      </p:sp>
      <p:sp>
        <p:nvSpPr>
          <p:cNvPr id="2" name="Slide Number Placeholder 1">
            <a:extLst>
              <a:ext uri="{FF2B5EF4-FFF2-40B4-BE49-F238E27FC236}">
                <a16:creationId xmlns:a16="http://schemas.microsoft.com/office/drawing/2014/main" id="{E08B37BF-8368-425C-81F3-AB70D71DF37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3301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5004" y="4431032"/>
            <a:ext cx="10363200" cy="2200275"/>
          </a:xfrm>
        </p:spPr>
        <p:txBody>
          <a:bodyPr>
            <a:normAutofit/>
          </a:bodyPr>
          <a:lstStyle/>
          <a:p>
            <a:r>
              <a:rPr lang="en-US" dirty="0"/>
              <a:t>Getting to the essence of the Distress</a:t>
            </a:r>
            <a:endParaRPr lang="en-US" dirty="0">
              <a:solidFill>
                <a:srgbClr val="92D050"/>
              </a:solidFill>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2" descr="C:\Users\J&amp;K 2011 HP\AppData\Local\Microsoft\Windows\Temporary Internet Files\Content.IE5\YX0SOPT3\MC9004348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334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38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Getting to the Essence of the Distress	</a:t>
            </a:r>
          </a:p>
        </p:txBody>
      </p:sp>
      <p:sp>
        <p:nvSpPr>
          <p:cNvPr id="6" name="Content Placeholder 5"/>
          <p:cNvSpPr>
            <a:spLocks noGrp="1"/>
          </p:cNvSpPr>
          <p:nvPr>
            <p:ph idx="1"/>
          </p:nvPr>
        </p:nvSpPr>
        <p:spPr/>
        <p:txBody>
          <a:bodyPr/>
          <a:lstStyle/>
          <a:p>
            <a:r>
              <a:rPr lang="en-US" dirty="0"/>
              <a:t>We are collaborating with families who have led extraordinary lives</a:t>
            </a:r>
          </a:p>
          <a:p>
            <a:r>
              <a:rPr lang="en-US" dirty="0"/>
              <a:t>For a provider, it can be hard to sort it all out</a:t>
            </a:r>
          </a:p>
          <a:p>
            <a:r>
              <a:rPr lang="en-US" dirty="0"/>
              <a:t>Fortunately, we don’t have to understand all of the history in order to be of service</a:t>
            </a:r>
          </a:p>
          <a:p>
            <a:r>
              <a:rPr lang="en-US" dirty="0"/>
              <a:t>But, we do want to understand the </a:t>
            </a:r>
            <a:r>
              <a:rPr lang="en-US" u="sng" dirty="0"/>
              <a:t>essence</a:t>
            </a:r>
            <a:r>
              <a:rPr lang="en-US" dirty="0"/>
              <a:t> of the crisis for the youth AND for the parent(s), and very often, for other players too—this is where a big opportunity for resolution lies</a:t>
            </a:r>
          </a:p>
          <a:p>
            <a:r>
              <a:rPr lang="en-US" dirty="0"/>
              <a:t>Essence isn’t fundamentally about the diagnosis</a:t>
            </a:r>
          </a:p>
          <a:p>
            <a:r>
              <a:rPr lang="en-US" dirty="0"/>
              <a:t>Nor is it fundamentally about the problem</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2" descr="C:\Users\J&amp;K 2011 HP\AppData\Local\Microsoft\Windows\Temporary Internet Files\Content.IE5\YX0SOPT3\MC9004348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0" y="4953000"/>
            <a:ext cx="23876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3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111" y="1866900"/>
            <a:ext cx="10972800" cy="4876800"/>
          </a:xfrm>
          <a:ln>
            <a:noFill/>
          </a:ln>
        </p:spPr>
        <p:txBody>
          <a:bodyPr>
            <a:normAutofit/>
          </a:bodyPr>
          <a:lstStyle/>
          <a:p>
            <a:pPr>
              <a:buNone/>
            </a:pPr>
            <a:r>
              <a:rPr lang="en-US" dirty="0"/>
              <a:t>  	</a:t>
            </a:r>
            <a:r>
              <a:rPr lang="en-US" sz="2800" dirty="0"/>
              <a:t>Fear					Grief/loss</a:t>
            </a:r>
          </a:p>
          <a:p>
            <a:pPr>
              <a:buNone/>
            </a:pPr>
            <a:r>
              <a:rPr lang="en-US" sz="2800" dirty="0"/>
              <a:t>	Sadness					Pain</a:t>
            </a:r>
          </a:p>
          <a:p>
            <a:pPr>
              <a:buNone/>
            </a:pPr>
            <a:r>
              <a:rPr lang="en-US" sz="2800" dirty="0"/>
              <a:t>	Anger/rage				Exhaustion	</a:t>
            </a:r>
          </a:p>
          <a:p>
            <a:pPr>
              <a:buNone/>
            </a:pPr>
            <a:r>
              <a:rPr lang="en-US" sz="2800" dirty="0"/>
              <a:t>	Loneliness/isolation			Hunger</a:t>
            </a:r>
          </a:p>
          <a:p>
            <a:pPr>
              <a:buNone/>
            </a:pPr>
            <a:r>
              <a:rPr lang="en-US" sz="2800" dirty="0"/>
              <a:t>	Restlessness/boredom		Lack</a:t>
            </a:r>
          </a:p>
          <a:p>
            <a:pPr>
              <a:buNone/>
            </a:pPr>
            <a:r>
              <a:rPr lang="en-US" sz="2800" dirty="0"/>
              <a:t>	Hopeless/helpless			Stuck</a:t>
            </a:r>
          </a:p>
          <a:p>
            <a:pPr>
              <a:buNone/>
            </a:pPr>
            <a:r>
              <a:rPr lang="en-US" sz="2800" dirty="0"/>
              <a:t>	Uncertainty/ambivalence		Misery</a:t>
            </a:r>
          </a:p>
          <a:p>
            <a:pPr>
              <a:buNone/>
            </a:pPr>
            <a:r>
              <a:rPr lang="en-US" sz="2800" dirty="0"/>
              <a:t>  Anxiousness/nervousness		Powerlessness</a:t>
            </a:r>
          </a:p>
          <a:p>
            <a:pPr>
              <a:buNone/>
            </a:pPr>
            <a:r>
              <a:rPr lang="en-US" sz="2800" dirty="0"/>
              <a:t>  Guilt					Shame</a:t>
            </a:r>
          </a:p>
          <a:p>
            <a:pP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2" descr="C:\Users\J&amp;K 2011 HP\AppData\Local\Microsoft\Windows\Temporary Internet Files\Content.IE5\YX0SOPT3\MC9004348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0" y="4953000"/>
            <a:ext cx="2387600"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6A14B219-6E1D-49BA-AB1D-0B5E3441048F}"/>
              </a:ext>
            </a:extLst>
          </p:cNvPr>
          <p:cNvSpPr>
            <a:spLocks noGrp="1"/>
          </p:cNvSpPr>
          <p:nvPr>
            <p:ph type="title"/>
          </p:nvPr>
        </p:nvSpPr>
        <p:spPr>
          <a:xfrm>
            <a:off x="609600" y="533400"/>
            <a:ext cx="10972800" cy="990600"/>
          </a:xfrm>
        </p:spPr>
        <p:txBody>
          <a:bodyPr rtlCol="0">
            <a:normAutofit/>
          </a:bodyPr>
          <a:lstStyle/>
          <a:p>
            <a:pPr defTabSz="913134">
              <a:defRPr/>
            </a:pPr>
            <a:r>
              <a:rPr lang="en-US" dirty="0"/>
              <a:t>Getting to the Essence of the Crisis</a:t>
            </a:r>
          </a:p>
        </p:txBody>
      </p:sp>
    </p:spTree>
    <p:extLst>
      <p:ext uri="{BB962C8B-B14F-4D97-AF65-F5344CB8AC3E}">
        <p14:creationId xmlns:p14="http://schemas.microsoft.com/office/powerpoint/2010/main" val="4090546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It can be easy for a service provider to hone in…</a:t>
            </a:r>
          </a:p>
          <a:p>
            <a:pPr lvl="2">
              <a:defRPr/>
            </a:pPr>
            <a:endParaRPr lang="en-US" dirty="0"/>
          </a:p>
          <a:p>
            <a:pPr lvl="2">
              <a:defRPr/>
            </a:pPr>
            <a:r>
              <a:rPr lang="en-US" dirty="0"/>
              <a:t>Level of care assessment/disposition (sending them somewhere else as key deliverable)</a:t>
            </a:r>
          </a:p>
          <a:p>
            <a:pPr lvl="2">
              <a:defRPr/>
            </a:pPr>
            <a:r>
              <a:rPr lang="en-US" dirty="0"/>
              <a:t>Diagnosis (as if all MSE changes/crises stem from a diagnosable condition)</a:t>
            </a:r>
          </a:p>
          <a:p>
            <a:pPr lvl="2">
              <a:defRPr/>
            </a:pPr>
            <a:r>
              <a:rPr lang="en-US" dirty="0"/>
              <a:t>Unwanted behavior (chasing behavior rather than getting to the essence behind it)</a:t>
            </a:r>
          </a:p>
          <a:p>
            <a:pPr lvl="2">
              <a:defRPr/>
            </a:pPr>
            <a:r>
              <a:rPr lang="en-US" dirty="0"/>
              <a:t>One’s own (service provider) priorities instead of youth/parent priorities</a:t>
            </a:r>
          </a:p>
          <a:p>
            <a:pPr marL="548640" lvl="2" indent="0">
              <a:buNone/>
              <a:defRPr/>
            </a:pPr>
            <a:r>
              <a:rPr lang="en-US" sz="2400" dirty="0"/>
              <a:t>				</a:t>
            </a:r>
          </a:p>
          <a:p>
            <a:pPr marL="548640" lvl="2" indent="0">
              <a:buNone/>
              <a:defRPr/>
            </a:pPr>
            <a:r>
              <a:rPr lang="en-US" sz="2400" dirty="0"/>
              <a:t>				</a:t>
            </a:r>
            <a:r>
              <a:rPr lang="en-US" sz="2400" u="sng" dirty="0"/>
              <a:t>…and miss identifying the essence of the crisis</a:t>
            </a:r>
          </a:p>
          <a:p>
            <a:pPr marL="0" indent="0">
              <a:buNone/>
              <a:defRPr/>
            </a:pPr>
            <a:endParaRPr lang="en-US" dirty="0"/>
          </a:p>
          <a:p>
            <a:pPr>
              <a:defRPr/>
            </a:pPr>
            <a:r>
              <a:rPr lang="en-US" dirty="0"/>
              <a:t>This is where person-first and whole-health thinking is so important.  People are more than their illness</a:t>
            </a:r>
          </a:p>
          <a:p>
            <a:pPr marL="0" indent="0">
              <a:buNone/>
              <a:defRPr/>
            </a:pPr>
            <a:endParaRPr lang="en-US" dirty="0"/>
          </a:p>
          <a:p>
            <a:pPr marL="0" indent="0">
              <a:buFontTx/>
              <a:buNone/>
              <a:defRPr/>
            </a:pPr>
            <a:endParaRPr lang="en-US"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D26B4792-CBBA-4DA9-8977-03BBE2048906}"/>
              </a:ext>
            </a:extLst>
          </p:cNvPr>
          <p:cNvSpPr txBox="1">
            <a:spLocks/>
          </p:cNvSpPr>
          <p:nvPr/>
        </p:nvSpPr>
        <p:spPr>
          <a:xfrm>
            <a:off x="609600" y="533400"/>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2">
                    <a:lumMod val="40000"/>
                    <a:lumOff val="60000"/>
                  </a:schemeClr>
                </a:solidFill>
                <a:latin typeface="+mj-lt"/>
                <a:ea typeface="+mj-ea"/>
                <a:cs typeface="+mj-cs"/>
              </a:defRPr>
            </a:lvl1pPr>
          </a:lstStyle>
          <a:p>
            <a:pPr defTabSz="913134">
              <a:defRPr/>
            </a:pPr>
            <a:r>
              <a:rPr lang="en-US"/>
              <a:t>Getting to the Essence of the Crisis</a:t>
            </a:r>
            <a:endParaRPr lang="en-US" dirty="0"/>
          </a:p>
        </p:txBody>
      </p:sp>
    </p:spTree>
    <p:extLst>
      <p:ext uri="{BB962C8B-B14F-4D97-AF65-F5344CB8AC3E}">
        <p14:creationId xmlns:p14="http://schemas.microsoft.com/office/powerpoint/2010/main" val="272703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to the Essence of the Crisis</a:t>
            </a:r>
          </a:p>
        </p:txBody>
      </p:sp>
      <p:sp>
        <p:nvSpPr>
          <p:cNvPr id="4" name="Slide Number Placeholder 3"/>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8D03C1-946A-4022-B4A6-0C727E332499}"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p:cNvSpPr>
            <a:spLocks noGrp="1"/>
          </p:cNvSpPr>
          <p:nvPr>
            <p:ph sz="quarter" idx="1"/>
          </p:nvPr>
        </p:nvSpPr>
        <p:spPr/>
        <p:txBody>
          <a:bodyPr/>
          <a:lstStyle/>
          <a:p>
            <a:pPr marL="0" indent="0">
              <a:buNone/>
            </a:pPr>
            <a:r>
              <a:rPr lang="en-US" sz="3600" dirty="0"/>
              <a:t>IMAGINE IF…</a:t>
            </a:r>
          </a:p>
          <a:p>
            <a:endParaRPr lang="en-US" dirty="0"/>
          </a:p>
          <a:p>
            <a:endParaRPr lang="en-US" dirty="0"/>
          </a:p>
        </p:txBody>
      </p:sp>
      <p:pic>
        <p:nvPicPr>
          <p:cNvPr id="5" name="Picture 2" descr="C:\Users\J&amp;K 2011 HP\AppData\Local\Microsoft\Windows\Temporary Internet Files\Content.IE5\YX0SOPT3\MC9004348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0" y="4953000"/>
            <a:ext cx="23876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96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3931-34C4-44C3-9B18-E14455A8A93B}"/>
              </a:ext>
            </a:extLst>
          </p:cNvPr>
          <p:cNvSpPr>
            <a:spLocks noGrp="1"/>
          </p:cNvSpPr>
          <p:nvPr>
            <p:ph type="title"/>
          </p:nvPr>
        </p:nvSpPr>
        <p:spPr/>
        <p:txBody>
          <a:bodyPr/>
          <a:lstStyle/>
          <a:p>
            <a:r>
              <a:rPr lang="en-US" dirty="0"/>
              <a:t>10+ years of CBHI</a:t>
            </a:r>
          </a:p>
        </p:txBody>
      </p:sp>
      <p:sp>
        <p:nvSpPr>
          <p:cNvPr id="3" name="Content Placeholder 2">
            <a:extLst>
              <a:ext uri="{FF2B5EF4-FFF2-40B4-BE49-F238E27FC236}">
                <a16:creationId xmlns:a16="http://schemas.microsoft.com/office/drawing/2014/main" id="{2B125966-8488-4C4D-AADA-29BEF17FB551}"/>
              </a:ext>
            </a:extLst>
          </p:cNvPr>
          <p:cNvSpPr>
            <a:spLocks noGrp="1"/>
          </p:cNvSpPr>
          <p:nvPr>
            <p:ph idx="1"/>
          </p:nvPr>
        </p:nvSpPr>
        <p:spPr/>
        <p:txBody>
          <a:bodyPr/>
          <a:lstStyle/>
          <a:p>
            <a:r>
              <a:rPr lang="en-US" dirty="0"/>
              <a:t>Remarkable achievement!</a:t>
            </a:r>
          </a:p>
          <a:p>
            <a:r>
              <a:rPr lang="en-US" dirty="0"/>
              <a:t>Implementation is hard, but sustaining change is even harder</a:t>
            </a:r>
          </a:p>
          <a:p>
            <a:r>
              <a:rPr lang="en-US" dirty="0"/>
              <a:t>Lots of leadership and line staff changes throughout CBHI</a:t>
            </a:r>
          </a:p>
          <a:p>
            <a:r>
              <a:rPr lang="en-US" dirty="0"/>
              <a:t>It has been quite some time since there has been training focused on crisis intervention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DF463CA-D9DB-4FF5-AB6E-C41212A768E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26" name="Picture 2" descr="10th Anniversary Celebration - Keystone Elder Law P.C.">
            <a:extLst>
              <a:ext uri="{FF2B5EF4-FFF2-40B4-BE49-F238E27FC236}">
                <a16:creationId xmlns:a16="http://schemas.microsoft.com/office/drawing/2014/main" id="{346D8650-3F6C-48F0-8BD5-38F38049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447" y="3780870"/>
            <a:ext cx="4273370" cy="277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65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913134">
              <a:defRPr/>
            </a:pPr>
            <a:r>
              <a:rPr lang="en-US" dirty="0"/>
              <a:t>Getting to the Essence of the Crisis</a:t>
            </a:r>
          </a:p>
        </p:txBody>
      </p:sp>
      <p:sp>
        <p:nvSpPr>
          <p:cNvPr id="238595" name="Content Placeholder 2"/>
          <p:cNvSpPr>
            <a:spLocks noGrp="1"/>
          </p:cNvSpPr>
          <p:nvPr>
            <p:ph idx="1"/>
          </p:nvPr>
        </p:nvSpPr>
        <p:spPr>
          <a:xfrm>
            <a:off x="913806" y="1905373"/>
            <a:ext cx="10364391" cy="4494981"/>
          </a:xfrm>
        </p:spPr>
        <p:txBody>
          <a:bodyPr/>
          <a:lstStyle/>
          <a:p>
            <a:pPr eaLnBrk="1" hangingPunct="1">
              <a:buFont typeface="Wingdings" pitchFamily="2" charset="2"/>
              <a:buNone/>
            </a:pPr>
            <a:r>
              <a:rPr lang="en-US" sz="4400" dirty="0"/>
              <a:t>Question:  </a:t>
            </a:r>
          </a:p>
          <a:p>
            <a:pPr eaLnBrk="1" hangingPunct="1">
              <a:buFont typeface="Wingdings" pitchFamily="2" charset="2"/>
              <a:buNone/>
            </a:pPr>
            <a:r>
              <a:rPr lang="en-US" sz="3600" dirty="0"/>
              <a:t>If the facts haven’t changed, can there be resolution?</a:t>
            </a:r>
          </a:p>
          <a:p>
            <a:pPr eaLnBrk="1" hangingPunct="1">
              <a:buFont typeface="Wingdings" pitchFamily="2" charset="2"/>
              <a:buNone/>
            </a:pPr>
            <a:endParaRPr lang="en-US" dirty="0"/>
          </a:p>
        </p:txBody>
      </p:sp>
      <p:sp>
        <p:nvSpPr>
          <p:cNvPr id="4" name="Slide Number Placeholder 3"/>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8C2949-C422-4B3A-8005-D55A8CCED9DE}"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2" descr="C:\Users\J&amp;K 2011 HP\AppData\Local\Microsoft\Windows\Temporary Internet Files\Content.IE5\YX0SOPT3\MC9004348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0" y="4953000"/>
            <a:ext cx="23876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3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416" y="609600"/>
            <a:ext cx="11582400" cy="6132576"/>
          </a:xfrm>
        </p:spPr>
        <p:txBody>
          <a:bodyPr>
            <a:normAutofit fontScale="92500" lnSpcReduction="10000"/>
          </a:bodyPr>
          <a:lstStyle/>
          <a:p>
            <a:pPr>
              <a:buNone/>
              <a:defRPr/>
            </a:pPr>
            <a:r>
              <a:rPr lang="en-US" u="sng" dirty="0">
                <a:solidFill>
                  <a:schemeClr val="tx2"/>
                </a:solidFill>
              </a:rPr>
              <a:t>Getting to the essence: SCENARIO</a:t>
            </a:r>
          </a:p>
          <a:p>
            <a:pPr>
              <a:buFont typeface="Wingdings" panose="05000000000000000000" pitchFamily="2" charset="2"/>
              <a:buNone/>
              <a:defRPr/>
            </a:pPr>
            <a:r>
              <a:rPr lang="en-US" dirty="0"/>
              <a:t>8 yr. old Louie was transported by police officers from his school to the Crisis Response Center where he is waiting to be seen in the ED. You call the school to get more information and are told:  </a:t>
            </a:r>
          </a:p>
          <a:p>
            <a:pPr>
              <a:buFont typeface="Wingdings" panose="05000000000000000000" pitchFamily="2" charset="2"/>
              <a:buNone/>
              <a:defRPr/>
            </a:pPr>
            <a:r>
              <a:rPr lang="en-US" i="1" dirty="0">
                <a:solidFill>
                  <a:srgbClr val="FFC000"/>
                </a:solidFill>
              </a:rPr>
              <a:t>  Louie has been continuously disruptive in school.  He is restless in his chair, he interrupts other children who are trying to focus on their work and he has repeatedly left the room without permission.  Today he threatened another child with a ruler—holding it like a rifle and threatening to kill him.  Louie’s mother has been very difficult and defiant.  She won’t answer the phone when the school calls and has missed several meetings.  She has gotten verbally abusive with school staff at previous meetings and the adjustment counselor thinks that Louie is subjected to similar verbal abuse at home and suspects that it is why he acts out so much in school.  His dad left when Louie was 3 yrs old which probably contributes to the trouble at home. The school has asked repeatedly that she take Louie for an evaluation for medication and warned her that he is at risk of suspension.</a:t>
            </a:r>
            <a:r>
              <a:rPr lang="en-US" dirty="0">
                <a:solidFill>
                  <a:srgbClr val="FFC000"/>
                </a:solidFill>
              </a:rPr>
              <a:t>  </a:t>
            </a:r>
          </a:p>
          <a:p>
            <a:pPr>
              <a:buFont typeface="Wingdings" panose="05000000000000000000" pitchFamily="2" charset="2"/>
              <a:buNone/>
              <a:defRPr/>
            </a:pPr>
            <a:r>
              <a:rPr lang="en-US" dirty="0"/>
              <a:t>You learn that the school has filed a neglect complaint with DCF previously and plans to file another one.  The school also tells you that Louie needs a different school placement or partial hospitalization and medication for ADHD.  Finally you learn that the school left a message for Louie’s mother informing her that Louie is now in the emergency department awaiting your evaluation.</a:t>
            </a:r>
          </a:p>
          <a:p>
            <a:pP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1A51551-7FF4-43C3-99B9-090D5099DC54}" type="slidenum">
              <a:rPr kumimoji="0" lang="en-US" altLang="en-US" sz="1400" b="1" i="0" u="none" strike="noStrike" kern="1200" cap="none" spc="0" normalizeH="0" baseline="0" noProof="0">
                <a:ln>
                  <a:noFill/>
                </a:ln>
                <a:solidFill>
                  <a:prstClr val="white"/>
                </a:solidFill>
                <a:effectLst/>
                <a:uLnTx/>
                <a:uFillTx/>
                <a:latin typeface="Tahoma" panose="020B060403050404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altLang="en-US" sz="1400" b="1"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069179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4"/>
          <p:cNvSpPr>
            <a:spLocks noGrp="1"/>
          </p:cNvSpPr>
          <p:nvPr>
            <p:ph type="title"/>
          </p:nvPr>
        </p:nvSpPr>
        <p:spPr>
          <a:xfrm>
            <a:off x="609600" y="577516"/>
            <a:ext cx="10972800" cy="990600"/>
          </a:xfrm>
        </p:spPr>
        <p:txBody>
          <a:bodyPr/>
          <a:lstStyle/>
          <a:p>
            <a:pPr eaLnBrk="1" hangingPunct="1"/>
            <a:r>
              <a:rPr lang="en-US" sz="4600" dirty="0"/>
              <a:t>Standing in The Shoes of a child in crisis…</a:t>
            </a:r>
            <a:endParaRPr lang="en-US" dirty="0"/>
          </a:p>
        </p:txBody>
      </p:sp>
      <p:sp>
        <p:nvSpPr>
          <p:cNvPr id="227331" name="Content Placeholder 2"/>
          <p:cNvSpPr>
            <a:spLocks noGrp="1"/>
          </p:cNvSpPr>
          <p:nvPr>
            <p:ph idx="1"/>
          </p:nvPr>
        </p:nvSpPr>
        <p:spPr/>
        <p:txBody>
          <a:bodyPr/>
          <a:lstStyle/>
          <a:p>
            <a:pPr eaLnBrk="1" hangingPunct="1"/>
            <a:endParaRPr lang="en-US"/>
          </a:p>
          <a:p>
            <a:pPr eaLnBrk="1" hangingPunct="1"/>
            <a:endParaRPr lang="en-US"/>
          </a:p>
        </p:txBody>
      </p:sp>
      <p:sp>
        <p:nvSpPr>
          <p:cNvPr id="2273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lvl1pPr defTabSz="640583" eaLnBrk="0" hangingPunct="0">
              <a:defRPr sz="3000">
                <a:solidFill>
                  <a:srgbClr val="414141"/>
                </a:solidFill>
                <a:latin typeface="Gill Sans Light" charset="0"/>
                <a:ea typeface="ヒラギノ角ゴ ProN W3" charset="-128"/>
                <a:sym typeface="Gill Sans Light" charset="0"/>
              </a:defRPr>
            </a:lvl1pPr>
            <a:lvl2pPr marL="522287" indent="-200880" defTabSz="640583" eaLnBrk="0" hangingPunct="0">
              <a:defRPr sz="3000">
                <a:solidFill>
                  <a:srgbClr val="414141"/>
                </a:solidFill>
                <a:latin typeface="Gill Sans Light" charset="0"/>
                <a:ea typeface="ヒラギノ角ゴ ProN W3" charset="-128"/>
                <a:sym typeface="Gill Sans Light" charset="0"/>
              </a:defRPr>
            </a:lvl2pPr>
            <a:lvl3pPr marL="803520" indent="-160704" defTabSz="640583" eaLnBrk="0" hangingPunct="0">
              <a:defRPr sz="3000">
                <a:solidFill>
                  <a:srgbClr val="414141"/>
                </a:solidFill>
                <a:latin typeface="Gill Sans Light" charset="0"/>
                <a:ea typeface="ヒラギノ角ゴ ProN W3" charset="-128"/>
                <a:sym typeface="Gill Sans Light" charset="0"/>
              </a:defRPr>
            </a:lvl3pPr>
            <a:lvl4pPr marL="1124930" indent="-160704" defTabSz="640583" eaLnBrk="0" hangingPunct="0">
              <a:defRPr sz="3000">
                <a:solidFill>
                  <a:srgbClr val="414141"/>
                </a:solidFill>
                <a:latin typeface="Gill Sans Light" charset="0"/>
                <a:ea typeface="ヒラギノ角ゴ ProN W3" charset="-128"/>
                <a:sym typeface="Gill Sans Light" charset="0"/>
              </a:defRPr>
            </a:lvl4pPr>
            <a:lvl5pPr marL="1446336" indent="-160704" defTabSz="640583" eaLnBrk="0" hangingPunct="0">
              <a:defRPr sz="3000">
                <a:solidFill>
                  <a:srgbClr val="414141"/>
                </a:solidFill>
                <a:latin typeface="Gill Sans Light" charset="0"/>
                <a:ea typeface="ヒラギノ角ゴ ProN W3" charset="-128"/>
                <a:sym typeface="Gill Sans Light" charset="0"/>
              </a:defRPr>
            </a:lvl5pPr>
            <a:lvl6pPr marL="1767745"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6pPr>
            <a:lvl7pPr marL="2089152"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7pPr>
            <a:lvl8pPr marL="2410561"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8pPr>
            <a:lvl9pPr marL="2731967"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9pPr>
          </a:lstStyle>
          <a:p>
            <a:pPr marL="0" marR="0" lvl="0" indent="0" algn="l" defTabSz="640583" rtl="0" eaLnBrk="1" fontAlgn="auto" latinLnBrk="0" hangingPunct="1">
              <a:lnSpc>
                <a:spcPct val="100000"/>
              </a:lnSpc>
              <a:spcBef>
                <a:spcPts val="0"/>
              </a:spcBef>
              <a:spcAft>
                <a:spcPts val="0"/>
              </a:spcAft>
              <a:buClrTx/>
              <a:buSzTx/>
              <a:buFontTx/>
              <a:buNone/>
              <a:tabLst/>
              <a:defRPr/>
            </a:pPr>
            <a:fld id="{9DC519BD-2D47-400B-A65C-D8DF25B26295}" type="slidenum">
              <a:rPr kumimoji="0" lang="en-US" sz="1400" b="1" i="0" u="none" strike="noStrike" kern="1200" cap="none" spc="0" normalizeH="0" baseline="0" noProof="0">
                <a:ln>
                  <a:noFill/>
                </a:ln>
                <a:solidFill>
                  <a:srgbClr val="FFFFFF"/>
                </a:solidFill>
                <a:effectLst/>
                <a:uLnTx/>
                <a:uFillTx/>
                <a:latin typeface="Gill Sans Light" charset="0"/>
                <a:ea typeface="ヒラギノ角ゴ ProN W3" charset="-128"/>
                <a:cs typeface="+mn-cs"/>
                <a:sym typeface="Gill Sans Light" charset="0"/>
              </a:rPr>
              <a:pPr marL="0" marR="0" lvl="0" indent="0" algn="l" defTabSz="640583"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srgbClr val="FFFFFF"/>
              </a:solidFill>
              <a:effectLst/>
              <a:uLnTx/>
              <a:uFillTx/>
              <a:latin typeface="Gill Sans Light" charset="0"/>
              <a:ea typeface="ヒラギノ角ゴ ProN W3" charset="-128"/>
              <a:cs typeface="+mn-cs"/>
              <a:sym typeface="Gill Sans Light" charset="0"/>
            </a:endParaRPr>
          </a:p>
        </p:txBody>
      </p:sp>
      <p:sp>
        <p:nvSpPr>
          <p:cNvPr id="6" name="Rounded Rectangle 5"/>
          <p:cNvSpPr/>
          <p:nvPr/>
        </p:nvSpPr>
        <p:spPr>
          <a:xfrm>
            <a:off x="129298" y="1568116"/>
            <a:ext cx="7715291" cy="48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07" tIns="45654" rIns="91307" bIns="45654" anchor="t"/>
          <a:lstStyle/>
          <a:p>
            <a:pPr marL="0" marR="0" lvl="0" indent="0" algn="l" defTabSz="913087"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white"/>
                </a:solidFill>
                <a:effectLst/>
                <a:uLnTx/>
                <a:uFillTx/>
                <a:latin typeface="Arial"/>
                <a:ea typeface="+mn-ea"/>
                <a:cs typeface="+mn-cs"/>
                <a:sym typeface="Gill Sans Light" charset="0"/>
              </a:rPr>
              <a:t>Stand in Louie’s shoes.  Using first person language, describe your experience…</a:t>
            </a:r>
          </a:p>
          <a:p>
            <a:pPr marL="265117" indent="-401282" defTabSz="913087">
              <a:buFont typeface="Arial" pitchFamily="34" charset="0"/>
              <a:buChar char="•"/>
              <a:defRPr/>
            </a:pPr>
            <a:r>
              <a:rPr kumimoji="0" lang="en-US" sz="2600" b="0" i="1" u="none" strike="noStrike" kern="1200" cap="none" spc="0" normalizeH="0" baseline="0" noProof="0" dirty="0">
                <a:ln>
                  <a:noFill/>
                </a:ln>
                <a:solidFill>
                  <a:prstClr val="white"/>
                </a:solidFill>
                <a:effectLst/>
                <a:uLnTx/>
                <a:uFillTx/>
                <a:latin typeface="Arial"/>
                <a:ea typeface="+mn-ea"/>
                <a:cs typeface="+mn-cs"/>
                <a:sym typeface="Gill Sans Light" charset="0"/>
              </a:rPr>
              <a:t>Describe your experience</a:t>
            </a:r>
          </a:p>
          <a:p>
            <a:pPr marL="265117" indent="-401282" defTabSz="913087">
              <a:buFont typeface="Arial" pitchFamily="34" charset="0"/>
              <a:buChar char="•"/>
              <a:defRPr/>
            </a:pPr>
            <a:r>
              <a:rPr kumimoji="0" lang="en-US" sz="2600" b="0" i="1" u="none" strike="noStrike" kern="1200" cap="none" spc="0" normalizeH="0" baseline="0" noProof="0" dirty="0">
                <a:ln>
                  <a:noFill/>
                </a:ln>
                <a:solidFill>
                  <a:prstClr val="white"/>
                </a:solidFill>
                <a:effectLst/>
                <a:uLnTx/>
                <a:uFillTx/>
                <a:latin typeface="Arial"/>
                <a:ea typeface="+mn-ea"/>
                <a:cs typeface="+mn-cs"/>
                <a:sym typeface="Gill Sans Light" charset="0"/>
              </a:rPr>
              <a:t>What are you feeling and thinking?  </a:t>
            </a:r>
          </a:p>
          <a:p>
            <a:pPr marL="265117" indent="-401282" defTabSz="913087">
              <a:buFont typeface="Arial" pitchFamily="34" charset="0"/>
              <a:buChar char="•"/>
              <a:defRPr/>
            </a:pPr>
            <a:r>
              <a:rPr kumimoji="0" lang="en-US" sz="2600" b="0" i="1" u="none" strike="noStrike" kern="1200" cap="none" spc="0" normalizeH="0" baseline="0" noProof="0" dirty="0">
                <a:ln>
                  <a:noFill/>
                </a:ln>
                <a:solidFill>
                  <a:prstClr val="white"/>
                </a:solidFill>
                <a:effectLst/>
                <a:uLnTx/>
                <a:uFillTx/>
                <a:latin typeface="Arial"/>
                <a:ea typeface="+mn-ea"/>
                <a:cs typeface="+mn-cs"/>
                <a:sym typeface="Gill Sans Light" charset="0"/>
              </a:rPr>
              <a:t>How are you acting?</a:t>
            </a:r>
          </a:p>
          <a:p>
            <a:pPr marL="265117" indent="-401282" defTabSz="913087">
              <a:buFont typeface="Arial" pitchFamily="34" charset="0"/>
              <a:buChar char="•"/>
              <a:defRPr/>
            </a:pPr>
            <a:r>
              <a:rPr kumimoji="0" lang="en-US" sz="2600" b="0" i="1" u="none" strike="noStrike" kern="1200" cap="none" spc="0" normalizeH="0" baseline="0" noProof="0" dirty="0">
                <a:ln>
                  <a:noFill/>
                </a:ln>
                <a:solidFill>
                  <a:prstClr val="white"/>
                </a:solidFill>
                <a:effectLst/>
                <a:uLnTx/>
                <a:uFillTx/>
                <a:latin typeface="Arial"/>
                <a:ea typeface="+mn-ea"/>
                <a:cs typeface="+mn-cs"/>
                <a:sym typeface="Gill Sans Light" charset="0"/>
              </a:rPr>
              <a:t>How are you interpreting what is happening?</a:t>
            </a:r>
          </a:p>
          <a:p>
            <a:pPr marL="0" marR="0" lvl="0" indent="0" algn="ctr" defTabSz="9130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sym typeface="Gill Sans Light" charset="0"/>
            </a:endParaRPr>
          </a:p>
        </p:txBody>
      </p:sp>
      <p:pic>
        <p:nvPicPr>
          <p:cNvPr id="7" name="Picture 2" descr="advancements,ambitions,big shoes,business,feet,growths,men,metaphors,opportunities,people,promo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340865"/>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97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4"/>
          <p:cNvSpPr>
            <a:spLocks noGrp="1"/>
          </p:cNvSpPr>
          <p:nvPr>
            <p:ph type="title"/>
          </p:nvPr>
        </p:nvSpPr>
        <p:spPr/>
        <p:txBody>
          <a:bodyPr/>
          <a:lstStyle/>
          <a:p>
            <a:pPr eaLnBrk="1" hangingPunct="1"/>
            <a:r>
              <a:rPr lang="en-US" sz="4600" dirty="0"/>
              <a:t>Standing in The Shoes of a Parent…</a:t>
            </a:r>
            <a:endParaRPr lang="en-US" dirty="0"/>
          </a:p>
        </p:txBody>
      </p:sp>
      <p:sp>
        <p:nvSpPr>
          <p:cNvPr id="227331" name="Content Placeholder 2"/>
          <p:cNvSpPr>
            <a:spLocks noGrp="1"/>
          </p:cNvSpPr>
          <p:nvPr>
            <p:ph idx="1"/>
          </p:nvPr>
        </p:nvSpPr>
        <p:spPr/>
        <p:txBody>
          <a:bodyPr/>
          <a:lstStyle/>
          <a:p>
            <a:pPr eaLnBrk="1" hangingPunct="1"/>
            <a:endParaRPr lang="en-US" dirty="0"/>
          </a:p>
          <a:p>
            <a:pPr eaLnBrk="1" hangingPunct="1"/>
            <a:endParaRPr lang="en-US" dirty="0"/>
          </a:p>
        </p:txBody>
      </p:sp>
      <p:sp>
        <p:nvSpPr>
          <p:cNvPr id="2273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lvl1pPr defTabSz="640583" eaLnBrk="0" hangingPunct="0">
              <a:defRPr sz="3000">
                <a:solidFill>
                  <a:srgbClr val="414141"/>
                </a:solidFill>
                <a:latin typeface="Gill Sans Light" charset="0"/>
                <a:ea typeface="ヒラギノ角ゴ ProN W3" charset="-128"/>
                <a:sym typeface="Gill Sans Light" charset="0"/>
              </a:defRPr>
            </a:lvl1pPr>
            <a:lvl2pPr marL="522287" indent="-200880" defTabSz="640583" eaLnBrk="0" hangingPunct="0">
              <a:defRPr sz="3000">
                <a:solidFill>
                  <a:srgbClr val="414141"/>
                </a:solidFill>
                <a:latin typeface="Gill Sans Light" charset="0"/>
                <a:ea typeface="ヒラギノ角ゴ ProN W3" charset="-128"/>
                <a:sym typeface="Gill Sans Light" charset="0"/>
              </a:defRPr>
            </a:lvl2pPr>
            <a:lvl3pPr marL="803520" indent="-160704" defTabSz="640583" eaLnBrk="0" hangingPunct="0">
              <a:defRPr sz="3000">
                <a:solidFill>
                  <a:srgbClr val="414141"/>
                </a:solidFill>
                <a:latin typeface="Gill Sans Light" charset="0"/>
                <a:ea typeface="ヒラギノ角ゴ ProN W3" charset="-128"/>
                <a:sym typeface="Gill Sans Light" charset="0"/>
              </a:defRPr>
            </a:lvl3pPr>
            <a:lvl4pPr marL="1124930" indent="-160704" defTabSz="640583" eaLnBrk="0" hangingPunct="0">
              <a:defRPr sz="3000">
                <a:solidFill>
                  <a:srgbClr val="414141"/>
                </a:solidFill>
                <a:latin typeface="Gill Sans Light" charset="0"/>
                <a:ea typeface="ヒラギノ角ゴ ProN W3" charset="-128"/>
                <a:sym typeface="Gill Sans Light" charset="0"/>
              </a:defRPr>
            </a:lvl4pPr>
            <a:lvl5pPr marL="1446336" indent="-160704" defTabSz="640583" eaLnBrk="0" hangingPunct="0">
              <a:defRPr sz="3000">
                <a:solidFill>
                  <a:srgbClr val="414141"/>
                </a:solidFill>
                <a:latin typeface="Gill Sans Light" charset="0"/>
                <a:ea typeface="ヒラギノ角ゴ ProN W3" charset="-128"/>
                <a:sym typeface="Gill Sans Light" charset="0"/>
              </a:defRPr>
            </a:lvl5pPr>
            <a:lvl6pPr marL="1767745"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6pPr>
            <a:lvl7pPr marL="2089152"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7pPr>
            <a:lvl8pPr marL="2410561"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8pPr>
            <a:lvl9pPr marL="2731967" indent="-160704" algn="ctr" defTabSz="640583" eaLnBrk="0" fontAlgn="base" hangingPunct="0">
              <a:spcBef>
                <a:spcPct val="0"/>
              </a:spcBef>
              <a:spcAft>
                <a:spcPct val="0"/>
              </a:spcAft>
              <a:defRPr sz="3000">
                <a:solidFill>
                  <a:srgbClr val="414141"/>
                </a:solidFill>
                <a:latin typeface="Gill Sans Light" charset="0"/>
                <a:ea typeface="ヒラギノ角ゴ ProN W3" charset="-128"/>
                <a:sym typeface="Gill Sans Light" charset="0"/>
              </a:defRPr>
            </a:lvl9pPr>
          </a:lstStyle>
          <a:p>
            <a:pPr marL="0" marR="0" lvl="0" indent="0" algn="l" defTabSz="640583" rtl="0" eaLnBrk="1" fontAlgn="auto" latinLnBrk="0" hangingPunct="1">
              <a:lnSpc>
                <a:spcPct val="100000"/>
              </a:lnSpc>
              <a:spcBef>
                <a:spcPts val="0"/>
              </a:spcBef>
              <a:spcAft>
                <a:spcPts val="0"/>
              </a:spcAft>
              <a:buClrTx/>
              <a:buSzTx/>
              <a:buFontTx/>
              <a:buNone/>
              <a:tabLst/>
              <a:defRPr/>
            </a:pPr>
            <a:fld id="{9DC519BD-2D47-400B-A65C-D8DF25B26295}" type="slidenum">
              <a:rPr kumimoji="0" lang="en-US" sz="1400" b="1" i="0" u="none" strike="noStrike" kern="1200" cap="none" spc="0" normalizeH="0" baseline="0" noProof="0">
                <a:ln>
                  <a:noFill/>
                </a:ln>
                <a:solidFill>
                  <a:srgbClr val="FFFFFF"/>
                </a:solidFill>
                <a:effectLst/>
                <a:uLnTx/>
                <a:uFillTx/>
                <a:latin typeface="Gill Sans Light" charset="0"/>
                <a:ea typeface="ヒラギノ角ゴ ProN W3" charset="-128"/>
                <a:cs typeface="+mn-cs"/>
                <a:sym typeface="Gill Sans Light" charset="0"/>
              </a:rPr>
              <a:pPr marL="0" marR="0" lvl="0" indent="0" algn="l" defTabSz="640583" rtl="0" eaLnBrk="1" fontAlgn="auto" latinLnBrk="0" hangingPunct="1">
                <a:lnSpc>
                  <a:spcPct val="100000"/>
                </a:lnSpc>
                <a:spcBef>
                  <a:spcPts val="0"/>
                </a:spcBef>
                <a:spcAft>
                  <a:spcPts val="0"/>
                </a:spcAft>
                <a:buClrTx/>
                <a:buSzTx/>
                <a:buFontTx/>
                <a:buNone/>
                <a:tabLst/>
                <a:defRPr/>
              </a:pPr>
              <a:t>43</a:t>
            </a:fld>
            <a:endParaRPr kumimoji="0" lang="en-US" sz="1400" b="1" i="0" u="none" strike="noStrike" kern="1200" cap="none" spc="0" normalizeH="0" baseline="0" noProof="0" dirty="0">
              <a:ln>
                <a:noFill/>
              </a:ln>
              <a:solidFill>
                <a:srgbClr val="FFFFFF"/>
              </a:solidFill>
              <a:effectLst/>
              <a:uLnTx/>
              <a:uFillTx/>
              <a:latin typeface="Gill Sans Light" charset="0"/>
              <a:ea typeface="ヒラギノ角ゴ ProN W3" charset="-128"/>
              <a:cs typeface="+mn-cs"/>
              <a:sym typeface="Gill Sans Light" charset="0"/>
            </a:endParaRPr>
          </a:p>
        </p:txBody>
      </p:sp>
      <p:sp>
        <p:nvSpPr>
          <p:cNvPr id="6" name="Rounded Rectangle 5"/>
          <p:cNvSpPr/>
          <p:nvPr/>
        </p:nvSpPr>
        <p:spPr>
          <a:xfrm>
            <a:off x="4551331" y="1407695"/>
            <a:ext cx="7640669"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07" tIns="45654" rIns="91307" bIns="45654" anchor="t"/>
          <a:lstStyle/>
          <a:p>
            <a:pPr marL="0" marR="0" lvl="0" indent="0" algn="l" defTabSz="913087"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white"/>
                </a:solidFill>
                <a:effectLst/>
                <a:uLnTx/>
                <a:uFillTx/>
                <a:latin typeface="Arial"/>
                <a:ea typeface="+mn-ea"/>
                <a:cs typeface="+mn-cs"/>
                <a:sym typeface="Gill Sans Light" charset="0"/>
              </a:rPr>
              <a:t>Stand in the shoes of Louie’s parent who got the message from the school and is now in the ED.  In first person language…</a:t>
            </a:r>
          </a:p>
          <a:p>
            <a:pPr marL="265117" indent="-401282" defTabSz="913087">
              <a:buFont typeface="Arial" pitchFamily="34" charset="0"/>
              <a:buChar char="•"/>
              <a:defRPr/>
            </a:pPr>
            <a:r>
              <a:rPr lang="en-US" sz="2600" i="1" dirty="0">
                <a:solidFill>
                  <a:prstClr val="white"/>
                </a:solidFill>
                <a:sym typeface="Gill Sans Light" charset="0"/>
              </a:rPr>
              <a:t>Describe your experience</a:t>
            </a:r>
          </a:p>
          <a:p>
            <a:pPr marL="265117" indent="-401282" defTabSz="913087">
              <a:buFont typeface="Arial" pitchFamily="34" charset="0"/>
              <a:buChar char="•"/>
              <a:defRPr/>
            </a:pPr>
            <a:r>
              <a:rPr lang="en-US" sz="2600" i="1" dirty="0">
                <a:solidFill>
                  <a:prstClr val="white"/>
                </a:solidFill>
                <a:sym typeface="Gill Sans Light" charset="0"/>
              </a:rPr>
              <a:t>What are you feeling and thinking?  </a:t>
            </a:r>
          </a:p>
          <a:p>
            <a:pPr marL="265117" indent="-401282" defTabSz="913087">
              <a:buFont typeface="Arial" pitchFamily="34" charset="0"/>
              <a:buChar char="•"/>
              <a:defRPr/>
            </a:pPr>
            <a:r>
              <a:rPr lang="en-US" sz="2600" i="1" dirty="0">
                <a:solidFill>
                  <a:prstClr val="white"/>
                </a:solidFill>
                <a:sym typeface="Gill Sans Light" charset="0"/>
              </a:rPr>
              <a:t>How are you acting?</a:t>
            </a:r>
          </a:p>
          <a:p>
            <a:pPr marL="265117" indent="-401282" defTabSz="913087">
              <a:buFont typeface="Arial" pitchFamily="34" charset="0"/>
              <a:buChar char="•"/>
              <a:defRPr/>
            </a:pPr>
            <a:r>
              <a:rPr lang="en-US" sz="2600" i="1" dirty="0">
                <a:solidFill>
                  <a:prstClr val="white"/>
                </a:solidFill>
                <a:sym typeface="Gill Sans Light" charset="0"/>
              </a:rPr>
              <a:t>How are you interpreting what is happening?</a:t>
            </a:r>
          </a:p>
          <a:p>
            <a:pPr marL="0" marR="0" lvl="0" indent="0" algn="ctr" defTabSz="9130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sym typeface="Gill Sans Light" charset="0"/>
            </a:endParaRPr>
          </a:p>
        </p:txBody>
      </p:sp>
      <p:pic>
        <p:nvPicPr>
          <p:cNvPr id="1028" name="Picture 4" descr="http://worldartsme.com/images/animated-walking-feet-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2" y="2766219"/>
            <a:ext cx="4281999" cy="304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48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 in the shoes of a parent…</a:t>
            </a:r>
          </a:p>
        </p:txBody>
      </p:sp>
      <p:sp>
        <p:nvSpPr>
          <p:cNvPr id="3" name="Content Placeholder 2"/>
          <p:cNvSpPr>
            <a:spLocks noGrp="1"/>
          </p:cNvSpPr>
          <p:nvPr>
            <p:ph idx="1"/>
          </p:nvPr>
        </p:nvSpPr>
        <p:spPr/>
        <p:txBody>
          <a:bodyPr/>
          <a:lstStyle/>
          <a:p>
            <a:r>
              <a:rPr lang="en-US" dirty="0"/>
              <a:t>Periods of experiencing “parent/parenting” crisis states is an anticipated and normal component of the journey of any parent whose children experience mental health crises.</a:t>
            </a:r>
          </a:p>
          <a:p>
            <a:r>
              <a:rPr lang="en-US" dirty="0"/>
              <a:t>Can your “parent/parenting” crisis be resolved even if your child’s condition doesn’t stabilize or improve?</a:t>
            </a:r>
          </a:p>
          <a:p>
            <a:pPr marL="0" indent="0">
              <a:buNone/>
            </a:pPr>
            <a:endParaRPr lang="en-US" dirty="0"/>
          </a:p>
          <a:p>
            <a:pPr marL="0" indent="0">
              <a:buNone/>
            </a:pPr>
            <a:r>
              <a:rPr lang="en-US" dirty="0"/>
              <a:t>			</a:t>
            </a:r>
            <a:r>
              <a:rPr lang="en-US" sz="3200" dirty="0"/>
              <a:t>Why is this important?</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292" y="5165903"/>
            <a:ext cx="2518285" cy="155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24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Essence of the Crisis </a:t>
            </a:r>
            <a:br>
              <a:rPr lang="en-US" dirty="0"/>
            </a:br>
            <a:r>
              <a:rPr lang="en-US" dirty="0"/>
              <a:t>(Nature of the Distress)</a:t>
            </a:r>
          </a:p>
        </p:txBody>
      </p:sp>
      <p:sp>
        <p:nvSpPr>
          <p:cNvPr id="3" name="Content Placeholder 2"/>
          <p:cNvSpPr>
            <a:spLocks noGrp="1"/>
          </p:cNvSpPr>
          <p:nvPr>
            <p:ph idx="1"/>
          </p:nvPr>
        </p:nvSpPr>
        <p:spPr>
          <a:xfrm>
            <a:off x="645111" y="1866900"/>
            <a:ext cx="10972800" cy="4876800"/>
          </a:xfrm>
          <a:ln>
            <a:noFill/>
          </a:ln>
        </p:spPr>
        <p:txBody>
          <a:bodyPr>
            <a:normAutofit/>
          </a:bodyPr>
          <a:lstStyle/>
          <a:p>
            <a:pPr>
              <a:buNone/>
            </a:pPr>
            <a:r>
              <a:rPr lang="en-US" dirty="0"/>
              <a:t>  	</a:t>
            </a:r>
            <a:r>
              <a:rPr lang="en-US" sz="2800" dirty="0"/>
              <a:t>Fear					Grief/loss</a:t>
            </a:r>
          </a:p>
          <a:p>
            <a:pPr>
              <a:buNone/>
            </a:pPr>
            <a:r>
              <a:rPr lang="en-US" sz="2800" dirty="0"/>
              <a:t>	Sadness					Pain</a:t>
            </a:r>
          </a:p>
          <a:p>
            <a:pPr>
              <a:buNone/>
            </a:pPr>
            <a:r>
              <a:rPr lang="en-US" sz="2800" dirty="0"/>
              <a:t>	Anger/rage				Exhaustion	</a:t>
            </a:r>
          </a:p>
          <a:p>
            <a:pPr>
              <a:buNone/>
            </a:pPr>
            <a:r>
              <a:rPr lang="en-US" sz="2800" dirty="0"/>
              <a:t>	Loneliness/isolation			Hunger</a:t>
            </a:r>
          </a:p>
          <a:p>
            <a:pPr>
              <a:buNone/>
            </a:pPr>
            <a:r>
              <a:rPr lang="en-US" sz="2800" dirty="0"/>
              <a:t>	Restlessness/boredom		Lack</a:t>
            </a:r>
          </a:p>
          <a:p>
            <a:pPr>
              <a:buNone/>
            </a:pPr>
            <a:r>
              <a:rPr lang="en-US" sz="2800" dirty="0"/>
              <a:t>	Hopeless/helpless			Stuck</a:t>
            </a:r>
          </a:p>
          <a:p>
            <a:pPr>
              <a:buNone/>
            </a:pPr>
            <a:r>
              <a:rPr lang="en-US" sz="2800" dirty="0"/>
              <a:t>	Uncertainty/ambivalence		Misery</a:t>
            </a:r>
          </a:p>
          <a:p>
            <a:pPr>
              <a:buNone/>
            </a:pPr>
            <a:r>
              <a:rPr lang="en-US" sz="2800" dirty="0"/>
              <a:t>  Anxiousness/nervousness		Powerlessness</a:t>
            </a:r>
          </a:p>
          <a:p>
            <a:pPr>
              <a:buNone/>
            </a:pPr>
            <a:r>
              <a:rPr lang="en-US" sz="2800" dirty="0"/>
              <a:t>  Guilt					Shame</a:t>
            </a:r>
          </a:p>
          <a:p>
            <a:pP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2" descr="C:\Users\J&amp;K 2011 HP\AppData\Local\Microsoft\Windows\Temporary Internet Files\Content.IE5\YX0SOPT3\MC9004348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0" y="4953000"/>
            <a:ext cx="23876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514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both child and parent, lead with RELIEF</a:t>
            </a:r>
          </a:p>
        </p:txBody>
      </p:sp>
      <p:sp>
        <p:nvSpPr>
          <p:cNvPr id="3" name="Content Placeholder 2"/>
          <p:cNvSpPr>
            <a:spLocks noGrp="1"/>
          </p:cNvSpPr>
          <p:nvPr>
            <p:ph idx="1"/>
          </p:nvPr>
        </p:nvSpPr>
        <p:spPr/>
        <p:txBody>
          <a:bodyPr/>
          <a:lstStyle/>
          <a:p>
            <a:r>
              <a:rPr lang="en-US" dirty="0"/>
              <a:t>Get to the essence of the crisis (understand the nature of the distress)</a:t>
            </a:r>
          </a:p>
          <a:p>
            <a:r>
              <a:rPr lang="en-US" dirty="0"/>
              <a:t>Seeing/understanding</a:t>
            </a:r>
          </a:p>
          <a:p>
            <a:pPr lvl="1"/>
            <a:r>
              <a:rPr lang="en-US" dirty="0"/>
              <a:t>Not the same as agreeing</a:t>
            </a:r>
          </a:p>
          <a:p>
            <a:r>
              <a:rPr lang="en-US" dirty="0"/>
              <a:t>Learn, what is most important right now to the person?</a:t>
            </a:r>
          </a:p>
          <a:p>
            <a:r>
              <a:rPr lang="en-US" dirty="0"/>
              <a:t>What is the antidote?</a:t>
            </a:r>
          </a:p>
          <a:p>
            <a:pPr lvl="1"/>
            <a:r>
              <a:rPr lang="en-US" dirty="0"/>
              <a:t>Don’t forget the basics </a:t>
            </a:r>
          </a:p>
          <a:p>
            <a:pPr lvl="1"/>
            <a:r>
              <a:rPr lang="en-US" dirty="0"/>
              <a:t>Take care to not compound the crisis</a:t>
            </a:r>
          </a:p>
          <a:p>
            <a:r>
              <a:rPr lang="en-US" dirty="0"/>
              <a:t>Deliberately engage a </a:t>
            </a:r>
            <a:r>
              <a:rPr lang="en-US" i="1" dirty="0"/>
              <a:t>credible, capable, intuitive</a:t>
            </a:r>
            <a:r>
              <a:rPr lang="en-US" dirty="0"/>
              <a:t> person</a:t>
            </a:r>
          </a:p>
          <a:p>
            <a:pPr lvl="1"/>
            <a:r>
              <a:rPr lang="en-US" dirty="0"/>
              <a:t>Get curious about what matters</a:t>
            </a:r>
          </a:p>
          <a:p>
            <a:pPr lvl="1"/>
            <a:r>
              <a:rPr lang="en-US" dirty="0"/>
              <a:t>Get curious about what might help</a:t>
            </a:r>
          </a:p>
          <a:p>
            <a:pPr lvl="1"/>
            <a:r>
              <a:rPr lang="en-US" dirty="0"/>
              <a:t>Do not underestimate the value of giving the person in crisis your                                        full attention, unconditional regard, and actively listening</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http://sweetclipart.com/multisite/sweetclipart/files/heart_banda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80089" flipV="1">
            <a:off x="8292471" y="3287719"/>
            <a:ext cx="3531859" cy="33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88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Rule of Thumb</a:t>
            </a:r>
          </a:p>
        </p:txBody>
      </p:sp>
      <p:sp>
        <p:nvSpPr>
          <p:cNvPr id="3" name="Content Placeholder 2"/>
          <p:cNvSpPr>
            <a:spLocks noGrp="1"/>
          </p:cNvSpPr>
          <p:nvPr>
            <p:ph idx="1"/>
          </p:nvPr>
        </p:nvSpPr>
        <p:spPr>
          <a:xfrm>
            <a:off x="219562" y="2554999"/>
            <a:ext cx="5506930" cy="2125683"/>
          </a:xfrm>
          <a:solidFill>
            <a:schemeClr val="tx1">
              <a:lumMod val="75000"/>
            </a:schemeClr>
          </a:solidFill>
        </p:spPr>
        <p:txBody>
          <a:bodyPr>
            <a:normAutofit lnSpcReduction="10000"/>
          </a:bodyPr>
          <a:lstStyle/>
          <a:p>
            <a:pPr marL="0" indent="0" algn="ctr">
              <a:buNone/>
            </a:pPr>
            <a:r>
              <a:rPr lang="en-US" sz="5400" dirty="0">
                <a:solidFill>
                  <a:srgbClr val="00B050"/>
                </a:solidFill>
              </a:rPr>
              <a:t>Th</a:t>
            </a:r>
            <a:r>
              <a:rPr lang="en-US" sz="6000" dirty="0">
                <a:solidFill>
                  <a:srgbClr val="00B050"/>
                </a:solidFill>
              </a:rPr>
              <a:t>ink</a:t>
            </a:r>
            <a:r>
              <a:rPr lang="en-US" sz="6000" dirty="0"/>
              <a:t> </a:t>
            </a:r>
            <a:r>
              <a:rPr lang="en-US" sz="7200" dirty="0">
                <a:solidFill>
                  <a:srgbClr val="00B050"/>
                </a:solidFill>
              </a:rPr>
              <a:t>STATE</a:t>
            </a:r>
            <a:r>
              <a:rPr lang="en-US" sz="6000" dirty="0"/>
              <a:t> </a:t>
            </a:r>
          </a:p>
          <a:p>
            <a:pPr marL="0" indent="0" algn="ctr">
              <a:buNone/>
            </a:pPr>
            <a:r>
              <a:rPr lang="en-US" sz="6000" dirty="0">
                <a:solidFill>
                  <a:srgbClr val="FF0000"/>
                </a:solidFill>
              </a:rPr>
              <a:t>not TRAIT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2" descr="Limbic System Amygdala Hijack , Free Transparent Clipart - ClipartKey">
            <a:extLst>
              <a:ext uri="{FF2B5EF4-FFF2-40B4-BE49-F238E27FC236}">
                <a16:creationId xmlns:a16="http://schemas.microsoft.com/office/drawing/2014/main" id="{99374E15-C460-4AD3-BBA3-C20CF1F50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581" y="2228413"/>
            <a:ext cx="5417819" cy="301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176" y="962723"/>
            <a:ext cx="10802224" cy="1927225"/>
          </a:xfrm>
        </p:spPr>
        <p:txBody>
          <a:bodyPr/>
          <a:lstStyle/>
          <a:p>
            <a:r>
              <a:rPr lang="en-US" sz="4800" dirty="0"/>
              <a:t>Massachusetts CBHI: </a:t>
            </a:r>
            <a:br>
              <a:rPr lang="en-US" sz="4800" dirty="0"/>
            </a:br>
            <a:r>
              <a:rPr lang="en-US" sz="3200" dirty="0"/>
              <a:t>Supporting youth and Their Parents in Crisis</a:t>
            </a:r>
            <a:br>
              <a:rPr lang="en-US" sz="3200" dirty="0"/>
            </a:br>
            <a:r>
              <a:rPr lang="en-US" sz="3200" dirty="0"/>
              <a:t>					</a:t>
            </a:r>
            <a:endParaRPr lang="en-US" sz="4800" dirty="0"/>
          </a:p>
        </p:txBody>
      </p:sp>
      <p:sp>
        <p:nvSpPr>
          <p:cNvPr id="5" name="Subtitle 4"/>
          <p:cNvSpPr>
            <a:spLocks noGrp="1"/>
          </p:cNvSpPr>
          <p:nvPr>
            <p:ph type="subTitle" idx="1"/>
          </p:nvPr>
        </p:nvSpPr>
        <p:spPr>
          <a:xfrm>
            <a:off x="685800" y="3505200"/>
            <a:ext cx="10896600" cy="2133600"/>
          </a:xfrm>
        </p:spPr>
        <p:txBody>
          <a:bodyPr>
            <a:normAutofit/>
          </a:bodyPr>
          <a:lstStyle/>
          <a:p>
            <a:pPr algn="ctr"/>
            <a:r>
              <a:rPr lang="en-US" sz="2800" dirty="0"/>
              <a:t>TRAINING FOR IHT AND ICC TEAMS</a:t>
            </a:r>
          </a:p>
          <a:p>
            <a:pPr algn="ctr"/>
            <a:r>
              <a:rPr lang="en-US" sz="2800" dirty="0"/>
              <a:t>Facilitated by Kappy Madenwald</a:t>
            </a:r>
          </a:p>
          <a:p>
            <a:pPr algn="ctr"/>
            <a:endParaRPr lang="en-US" sz="2800" dirty="0"/>
          </a:p>
          <a:p>
            <a:pPr algn="ctr"/>
            <a:r>
              <a:rPr lang="en-US" sz="3200" cap="all" spc="-100" dirty="0">
                <a:solidFill>
                  <a:srgbClr val="CEDBE6"/>
                </a:solidFill>
                <a:ea typeface="+mj-ea"/>
                <a:cs typeface="+mj-cs"/>
              </a:rPr>
              <a:t>part two</a:t>
            </a: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2324" y="5791200"/>
            <a:ext cx="2654300" cy="842963"/>
          </a:xfrm>
          <a:prstGeom prst="rect">
            <a:avLst/>
          </a:prstGeom>
          <a:solidFill>
            <a:schemeClr val="tx1"/>
          </a:solidFill>
          <a:ln>
            <a:noFill/>
          </a:ln>
          <a:effectLst/>
        </p:spPr>
      </p:pic>
    </p:spTree>
    <p:extLst>
      <p:ext uri="{BB962C8B-B14F-4D97-AF65-F5344CB8AC3E}">
        <p14:creationId xmlns:p14="http://schemas.microsoft.com/office/powerpoint/2010/main" val="3206731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D1111-06F7-4799-AE66-2FD16CE1D5F9}"/>
              </a:ext>
            </a:extLst>
          </p:cNvPr>
          <p:cNvSpPr>
            <a:spLocks noGrp="1"/>
          </p:cNvSpPr>
          <p:nvPr>
            <p:ph type="title"/>
          </p:nvPr>
        </p:nvSpPr>
        <p:spPr/>
        <p:txBody>
          <a:bodyPr/>
          <a:lstStyle/>
          <a:p>
            <a:r>
              <a:rPr lang="en-US" dirty="0"/>
              <a:t>Overnight reflections…let’s start some CHAT!</a:t>
            </a:r>
          </a:p>
        </p:txBody>
      </p:sp>
      <p:sp>
        <p:nvSpPr>
          <p:cNvPr id="6" name="Content Placeholder 5">
            <a:extLst>
              <a:ext uri="{FF2B5EF4-FFF2-40B4-BE49-F238E27FC236}">
                <a16:creationId xmlns:a16="http://schemas.microsoft.com/office/drawing/2014/main" id="{66F8AB8B-AB95-4A9E-A638-A0D22C43F3B1}"/>
              </a:ext>
            </a:extLst>
          </p:cNvPr>
          <p:cNvSpPr>
            <a:spLocks noGrp="1"/>
          </p:cNvSpPr>
          <p:nvPr>
            <p:ph idx="1"/>
          </p:nvPr>
        </p:nvSpPr>
        <p:spPr/>
        <p:txBody>
          <a:bodyPr/>
          <a:lstStyle/>
          <a:p>
            <a:r>
              <a:rPr lang="en-US" dirty="0"/>
              <a:t>What stands out to you from yesterday?</a:t>
            </a:r>
          </a:p>
          <a:p>
            <a:r>
              <a:rPr lang="en-US" dirty="0"/>
              <a:t>Did anyone have a chance to try any of this out?</a:t>
            </a:r>
          </a:p>
          <a:p>
            <a:r>
              <a:rPr lang="en-US" dirty="0"/>
              <a:t>Did anyone use the word “iatrogenic” in a sentence?</a:t>
            </a:r>
          </a:p>
          <a:p>
            <a:r>
              <a:rPr lang="en-US" dirty="0"/>
              <a:t>Questions?</a:t>
            </a:r>
          </a:p>
        </p:txBody>
      </p:sp>
      <p:sp>
        <p:nvSpPr>
          <p:cNvPr id="4" name="Slide Number Placeholder 3">
            <a:extLst>
              <a:ext uri="{FF2B5EF4-FFF2-40B4-BE49-F238E27FC236}">
                <a16:creationId xmlns:a16="http://schemas.microsoft.com/office/drawing/2014/main" id="{39F062E5-13D8-4B0B-BF07-7602C17E4939}"/>
              </a:ext>
            </a:extLst>
          </p:cNvPr>
          <p:cNvSpPr>
            <a:spLocks noGrp="1"/>
          </p:cNvSpPr>
          <p:nvPr>
            <p:ph type="sldNum" sz="quarter" idx="12"/>
          </p:nvPr>
        </p:nvSpPr>
        <p:spPr/>
        <p:txBody>
          <a:bodyPr/>
          <a:lstStyle/>
          <a:p>
            <a:fld id="{EF2CF517-D407-40A7-919A-C3CC3DA26714}" type="slidenum">
              <a:rPr lang="en-US" smtClean="0"/>
              <a:pPr/>
              <a:t>49</a:t>
            </a:fld>
            <a:endParaRPr lang="en-US" dirty="0"/>
          </a:p>
        </p:txBody>
      </p:sp>
      <p:pic>
        <p:nvPicPr>
          <p:cNvPr id="7" name="Picture 13">
            <a:extLst>
              <a:ext uri="{FF2B5EF4-FFF2-40B4-BE49-F238E27FC236}">
                <a16:creationId xmlns:a16="http://schemas.microsoft.com/office/drawing/2014/main" id="{FD1D4AFF-9721-4FE6-8727-44DBBF510916}"/>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9349" r="17887"/>
          <a:stretch/>
        </p:blipFill>
        <p:spPr bwMode="auto">
          <a:xfrm>
            <a:off x="711371" y="3937353"/>
            <a:ext cx="2981547" cy="292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Limbic System Amygdala Hijack , Free Transparent Clipart - ClipartKey">
            <a:extLst>
              <a:ext uri="{FF2B5EF4-FFF2-40B4-BE49-F238E27FC236}">
                <a16:creationId xmlns:a16="http://schemas.microsoft.com/office/drawing/2014/main" id="{A33BC913-AEFE-49E9-9233-19F064C4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7588" y="4333352"/>
            <a:ext cx="3395734" cy="189029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B26F0CC0-5664-4693-A8A3-650051420667}"/>
              </a:ext>
            </a:extLst>
          </p:cNvPr>
          <p:cNvPicPr>
            <a:picLocks noChangeAspect="1"/>
          </p:cNvPicPr>
          <p:nvPr/>
        </p:nvPicPr>
        <p:blipFill>
          <a:blip r:embed="rId5"/>
          <a:stretch>
            <a:fillRect/>
          </a:stretch>
        </p:blipFill>
        <p:spPr>
          <a:xfrm>
            <a:off x="4362361" y="4333352"/>
            <a:ext cx="3139773" cy="1890292"/>
          </a:xfrm>
          <a:prstGeom prst="rect">
            <a:avLst/>
          </a:prstGeom>
        </p:spPr>
      </p:pic>
      <p:pic>
        <p:nvPicPr>
          <p:cNvPr id="10" name="Picture 2">
            <a:extLst>
              <a:ext uri="{FF2B5EF4-FFF2-40B4-BE49-F238E27FC236}">
                <a16:creationId xmlns:a16="http://schemas.microsoft.com/office/drawing/2014/main" id="{7E631EE4-5643-4E22-BE91-EFF0E39D24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655950" y="1709928"/>
            <a:ext cx="3235971" cy="224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0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#1</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How many years have you worked in CBHI program(s)?</a:t>
            </a:r>
          </a:p>
          <a:p>
            <a:pPr lvl="1"/>
            <a:r>
              <a:rPr lang="en-US" dirty="0"/>
              <a:t>Less than 1 year</a:t>
            </a:r>
          </a:p>
          <a:p>
            <a:pPr lvl="1"/>
            <a:r>
              <a:rPr lang="en-US" dirty="0"/>
              <a:t>1-2 years</a:t>
            </a:r>
          </a:p>
          <a:p>
            <a:pPr lvl="1"/>
            <a:r>
              <a:rPr lang="en-US" dirty="0"/>
              <a:t>3-5 years</a:t>
            </a:r>
          </a:p>
          <a:p>
            <a:pPr lvl="1"/>
            <a:r>
              <a:rPr lang="en-US" dirty="0"/>
              <a:t>5-9 years</a:t>
            </a:r>
          </a:p>
          <a:p>
            <a:pPr lvl="1"/>
            <a:r>
              <a:rPr lang="en-US" dirty="0"/>
              <a:t>I have worked in CBHI since its launch in 2009!</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A4FA-84E5-4C84-8611-6229C687E4F1}"/>
              </a:ext>
            </a:extLst>
          </p:cNvPr>
          <p:cNvSpPr>
            <a:spLocks noGrp="1"/>
          </p:cNvSpPr>
          <p:nvPr>
            <p:ph type="title"/>
          </p:nvPr>
        </p:nvSpPr>
        <p:spPr/>
        <p:txBody>
          <a:bodyPr/>
          <a:lstStyle/>
          <a:p>
            <a:r>
              <a:rPr lang="en-US" dirty="0"/>
              <a:t>Back to the first three crisis competencies…</a:t>
            </a:r>
          </a:p>
        </p:txBody>
      </p:sp>
      <p:sp>
        <p:nvSpPr>
          <p:cNvPr id="3" name="Content Placeholder 2">
            <a:extLst>
              <a:ext uri="{FF2B5EF4-FFF2-40B4-BE49-F238E27FC236}">
                <a16:creationId xmlns:a16="http://schemas.microsoft.com/office/drawing/2014/main" id="{4B03A3A3-4C14-4924-84AA-122DBCAB42F3}"/>
              </a:ext>
            </a:extLst>
          </p:cNvPr>
          <p:cNvSpPr>
            <a:spLocks noGrp="1"/>
          </p:cNvSpPr>
          <p:nvPr>
            <p:ph idx="1"/>
          </p:nvPr>
        </p:nvSpPr>
        <p:spPr>
          <a:xfrm>
            <a:off x="609600" y="1981200"/>
            <a:ext cx="7234989" cy="4876800"/>
          </a:xfrm>
        </p:spPr>
        <p:txBody>
          <a:bodyPr>
            <a:normAutofit/>
          </a:bodyPr>
          <a:lstStyle/>
          <a:p>
            <a:pPr marL="0" indent="0">
              <a:buNone/>
            </a:pPr>
            <a:r>
              <a:rPr lang="en-US" dirty="0"/>
              <a:t>Delivery of crisis support and intervention that is…</a:t>
            </a:r>
          </a:p>
          <a:p>
            <a:pPr marL="457200" indent="-457200">
              <a:buFont typeface="+mj-lt"/>
              <a:buAutoNum type="arabicPeriod"/>
            </a:pPr>
            <a:r>
              <a:rPr lang="en-US" dirty="0"/>
              <a:t>Youth and family-centered</a:t>
            </a:r>
          </a:p>
          <a:p>
            <a:pPr marL="457200" indent="-457200">
              <a:buFont typeface="+mj-lt"/>
              <a:buAutoNum type="arabicPeriod"/>
            </a:pPr>
            <a:r>
              <a:rPr lang="en-US" dirty="0"/>
              <a:t>Strength-based,</a:t>
            </a:r>
          </a:p>
          <a:p>
            <a:pPr marL="457200" indent="-457200">
              <a:buFont typeface="+mj-lt"/>
              <a:buAutoNum type="arabicPeriod"/>
            </a:pPr>
            <a:r>
              <a:rPr lang="en-US" dirty="0"/>
              <a:t>Resolution-focused, AND that,</a:t>
            </a:r>
          </a:p>
          <a:p>
            <a:pPr marL="0" indent="0">
              <a:buNone/>
            </a:pPr>
            <a:endParaRPr lang="en-US" dirty="0"/>
          </a:p>
        </p:txBody>
      </p:sp>
      <p:sp>
        <p:nvSpPr>
          <p:cNvPr id="4" name="Slide Number Placeholder 3">
            <a:extLst>
              <a:ext uri="{FF2B5EF4-FFF2-40B4-BE49-F238E27FC236}">
                <a16:creationId xmlns:a16="http://schemas.microsoft.com/office/drawing/2014/main" id="{D5BFA411-F8F2-4368-A213-A6F95B104733}"/>
              </a:ext>
            </a:extLst>
          </p:cNvPr>
          <p:cNvSpPr>
            <a:spLocks noGrp="1"/>
          </p:cNvSpPr>
          <p:nvPr>
            <p:ph type="sldNum" sz="quarter" idx="12"/>
          </p:nvPr>
        </p:nvSpPr>
        <p:spPr/>
        <p:txBody>
          <a:bodyPr/>
          <a:lstStyle/>
          <a:p>
            <a:fld id="{EF2CF517-D407-40A7-919A-C3CC3DA26714}" type="slidenum">
              <a:rPr lang="en-US" smtClean="0"/>
              <a:pPr/>
              <a:t>50</a:t>
            </a:fld>
            <a:endParaRPr lang="en-US" dirty="0"/>
          </a:p>
        </p:txBody>
      </p:sp>
      <p:pic>
        <p:nvPicPr>
          <p:cNvPr id="7" name="Picture 6">
            <a:extLst>
              <a:ext uri="{FF2B5EF4-FFF2-40B4-BE49-F238E27FC236}">
                <a16:creationId xmlns:a16="http://schemas.microsoft.com/office/drawing/2014/main" id="{E5C565AA-8118-4576-96C3-8E9026599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172712"/>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097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and Family-Centered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2" descr="http://ts2.mm.bing.net/th?id=H.4966791558071041&amp;w=159&amp;h=163&amp;c=7&amp;rs=1&amp;pid=1.7">
            <a:extLst>
              <a:ext uri="{FF2B5EF4-FFF2-40B4-BE49-F238E27FC236}">
                <a16:creationId xmlns:a16="http://schemas.microsoft.com/office/drawing/2014/main" id="{62671C35-5AA5-4C1A-88B1-7605AEB36CF4}"/>
              </a:ext>
            </a:extLst>
          </p:cNvPr>
          <p:cNvPicPr>
            <a:picLocks noChangeAspect="1" noChangeArrowheads="1"/>
          </p:cNvPicPr>
          <p:nvPr/>
        </p:nvPicPr>
        <p:blipFill>
          <a:blip r:embed="rId3" cstate="print"/>
          <a:stretch>
            <a:fillRect/>
          </a:stretch>
        </p:blipFill>
        <p:spPr>
          <a:xfrm>
            <a:off x="3694960" y="1829351"/>
            <a:ext cx="4628908" cy="4300847"/>
          </a:xfrm>
          <a:prstGeom prst="rect">
            <a:avLst/>
          </a:prstGeom>
        </p:spPr>
      </p:pic>
    </p:spTree>
    <p:extLst>
      <p:ext uri="{BB962C8B-B14F-4D97-AF65-F5344CB8AC3E}">
        <p14:creationId xmlns:p14="http://schemas.microsoft.com/office/powerpoint/2010/main" val="3672363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Family-Centered Care</a:t>
            </a:r>
          </a:p>
        </p:txBody>
      </p:sp>
      <p:graphicFrame>
        <p:nvGraphicFramePr>
          <p:cNvPr id="5" name="Content Placeholder 4"/>
          <p:cNvGraphicFramePr>
            <a:graphicFrameLocks noGrp="1"/>
          </p:cNvGraphicFramePr>
          <p:nvPr>
            <p:ph idx="1"/>
          </p:nvPr>
        </p:nvGraphicFramePr>
        <p:xfrm>
          <a:off x="610197" y="1600653"/>
          <a:ext cx="10971609" cy="45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B5980FCE-9AF7-4A5A-99F9-52445D235E1A}" type="slidenum">
              <a:rPr lang="en-US" smtClean="0"/>
              <a:pPr>
                <a:defRPr/>
              </a:pPr>
              <a:t>52</a:t>
            </a:fld>
            <a:endParaRPr lang="en-US" dirty="0"/>
          </a:p>
        </p:txBody>
      </p:sp>
      <p:sp>
        <p:nvSpPr>
          <p:cNvPr id="3" name="Oval 2"/>
          <p:cNvSpPr/>
          <p:nvPr/>
        </p:nvSpPr>
        <p:spPr>
          <a:xfrm>
            <a:off x="4479534" y="2250040"/>
            <a:ext cx="3246632" cy="3195263"/>
          </a:xfrm>
          <a:prstGeom prst="ellipse">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7417941" y="3452111"/>
            <a:ext cx="1315092" cy="760287"/>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88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Aligning with True North</a:t>
            </a:r>
          </a:p>
        </p:txBody>
      </p:sp>
      <p:sp>
        <p:nvSpPr>
          <p:cNvPr id="6" name="Content Placeholder 5"/>
          <p:cNvSpPr>
            <a:spLocks noGrp="1"/>
          </p:cNvSpPr>
          <p:nvPr>
            <p:ph idx="1"/>
          </p:nvPr>
        </p:nvSpPr>
        <p:spPr>
          <a:xfrm>
            <a:off x="812800" y="1600200"/>
            <a:ext cx="10972800" cy="4267200"/>
          </a:xfrm>
        </p:spPr>
        <p:txBody>
          <a:bodyPr/>
          <a:lstStyle/>
          <a:p>
            <a:pPr marL="0" indent="0">
              <a:buNone/>
            </a:pPr>
            <a:r>
              <a:rPr lang="en-US" i="1" dirty="0"/>
              <a:t>The experience of consumers and families and communities must serve as </a:t>
            </a:r>
            <a:r>
              <a:rPr lang="en-US" i="1" dirty="0">
                <a:solidFill>
                  <a:srgbClr val="FFC000"/>
                </a:solidFill>
              </a:rPr>
              <a:t>True North</a:t>
            </a:r>
          </a:p>
          <a:p>
            <a:pPr marL="0" indent="0">
              <a:buNone/>
            </a:pPr>
            <a:r>
              <a:rPr lang="en-US" dirty="0"/>
              <a:t>		-Don Berwick</a:t>
            </a:r>
          </a:p>
          <a:p>
            <a:pPr marL="0" indent="0">
              <a:buNone/>
            </a:pPr>
            <a:endParaRPr lang="en-US" dirty="0"/>
          </a:p>
          <a:p>
            <a:pPr marL="0" indent="0">
              <a:buNone/>
            </a:pPr>
            <a:r>
              <a:rPr lang="en-US" i="1" dirty="0"/>
              <a:t>This means that the ordinal point (True North) for system quality is derived from the recipients’ reality -- our lived experience, our needs, our beliefs and strengths, as well as our reactions to services extended on our behalf.</a:t>
            </a:r>
          </a:p>
          <a:p>
            <a:pPr marL="0" indent="0">
              <a:buNone/>
            </a:pPr>
            <a:r>
              <a:rPr lang="en-US" i="1" dirty="0"/>
              <a:t>		</a:t>
            </a:r>
            <a:r>
              <a:rPr lang="en-US" dirty="0"/>
              <a:t>-Joyce Burland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p:cNvSpPr txBox="1"/>
          <p:nvPr/>
        </p:nvSpPr>
        <p:spPr>
          <a:xfrm>
            <a:off x="40829" y="5811560"/>
            <a:ext cx="9753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Berwick, D. M. (2002). A user’s manual for the IOM’s ‘‘Quality Chasm’’ report. Health Affairs, 21(3), 80–90. doi:10.1377/hlthaff.21.3.80.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Burland, Joyce, True North:  The NAMI Provider Education Program Comes of Age. www.nami.org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2" descr="http://ts2.mm.bing.net/th?id=H.4966791558071041&amp;w=159&amp;h=163&amp;c=7&amp;rs=1&amp;pid=1.7"/>
          <p:cNvPicPr>
            <a:picLocks noChangeAspect="1" noChangeArrowheads="1"/>
          </p:cNvPicPr>
          <p:nvPr/>
        </p:nvPicPr>
        <p:blipFill>
          <a:blip r:embed="rId3" cstate="print"/>
          <a:srcRect/>
          <a:stretch>
            <a:fillRect/>
          </a:stretch>
        </p:blipFill>
        <p:spPr bwMode="auto">
          <a:xfrm>
            <a:off x="10160000" y="5029200"/>
            <a:ext cx="1916585" cy="1676400"/>
          </a:xfrm>
          <a:prstGeom prst="rect">
            <a:avLst/>
          </a:prstGeom>
          <a:noFill/>
          <a:ln w="9525">
            <a:noFill/>
            <a:miter lim="800000"/>
            <a:headEnd/>
            <a:tailEnd/>
          </a:ln>
        </p:spPr>
      </p:pic>
    </p:spTree>
    <p:extLst>
      <p:ext uri="{BB962C8B-B14F-4D97-AF65-F5344CB8AC3E}">
        <p14:creationId xmlns:p14="http://schemas.microsoft.com/office/powerpoint/2010/main" val="2507423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Aligning with True North</a:t>
            </a:r>
          </a:p>
        </p:txBody>
      </p:sp>
      <p:sp>
        <p:nvSpPr>
          <p:cNvPr id="5" name="Content Placeholder 2"/>
          <p:cNvSpPr>
            <a:spLocks noGrp="1"/>
          </p:cNvSpPr>
          <p:nvPr>
            <p:ph idx="1"/>
          </p:nvPr>
        </p:nvSpPr>
        <p:spPr>
          <a:xfrm>
            <a:off x="609600" y="1709928"/>
            <a:ext cx="10972800" cy="4876800"/>
          </a:xfrm>
        </p:spPr>
        <p:txBody>
          <a:bodyPr/>
          <a:lstStyle/>
          <a:p>
            <a:pPr marL="0" indent="0">
              <a:buNone/>
            </a:pPr>
            <a:r>
              <a:rPr lang="en-US" dirty="0"/>
              <a:t>“I wish everyone else could see me in the way you see me.  I don’t even know how you see me, but whatever it is, I want to feel this way forever.  I feel like how normal people must feel.  But if it doesn’t last forever, I’ll remember this period in time that I was respected and heard and appreciated for the rest of my life…”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p:cNvSpPr txBox="1"/>
          <p:nvPr/>
        </p:nvSpPr>
        <p:spPr>
          <a:xfrm>
            <a:off x="441963" y="5749061"/>
            <a:ext cx="90974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Source:  NAMI Advocate.  Quote from a participant in a program developed by NAMI Georgia called, “Opening Doors to Recovery”</a:t>
            </a:r>
          </a:p>
        </p:txBody>
      </p:sp>
      <p:pic>
        <p:nvPicPr>
          <p:cNvPr id="7" name="Picture 2" descr="http://ts2.mm.bing.net/th?id=H.4966791558071041&amp;w=159&amp;h=163&amp;c=7&amp;rs=1&amp;pid=1.7"/>
          <p:cNvPicPr>
            <a:picLocks noChangeAspect="1" noChangeArrowheads="1"/>
          </p:cNvPicPr>
          <p:nvPr/>
        </p:nvPicPr>
        <p:blipFill>
          <a:blip r:embed="rId3" cstate="print"/>
          <a:srcRect/>
          <a:stretch>
            <a:fillRect/>
          </a:stretch>
        </p:blipFill>
        <p:spPr bwMode="auto">
          <a:xfrm>
            <a:off x="10118785" y="5029200"/>
            <a:ext cx="1916585" cy="1676400"/>
          </a:xfrm>
          <a:prstGeom prst="rect">
            <a:avLst/>
          </a:prstGeom>
          <a:noFill/>
          <a:ln w="9525">
            <a:noFill/>
            <a:miter lim="800000"/>
            <a:headEnd/>
            <a:tailEnd/>
          </a:ln>
        </p:spPr>
      </p:pic>
    </p:spTree>
    <p:extLst>
      <p:ext uri="{BB962C8B-B14F-4D97-AF65-F5344CB8AC3E}">
        <p14:creationId xmlns:p14="http://schemas.microsoft.com/office/powerpoint/2010/main" val="3957494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Aligning with True North</a:t>
            </a:r>
          </a:p>
        </p:txBody>
      </p:sp>
      <p:sp>
        <p:nvSpPr>
          <p:cNvPr id="3" name="Content Placeholder 2"/>
          <p:cNvSpPr>
            <a:spLocks noGrp="1"/>
          </p:cNvSpPr>
          <p:nvPr>
            <p:ph idx="1"/>
          </p:nvPr>
        </p:nvSpPr>
        <p:spPr/>
        <p:txBody>
          <a:bodyPr/>
          <a:lstStyle/>
          <a:p>
            <a:r>
              <a:rPr lang="en-US" dirty="0"/>
              <a:t>The parent (or youth…) and his/her experience is the orientation point for service delivery</a:t>
            </a:r>
          </a:p>
          <a:p>
            <a:r>
              <a:rPr lang="en-US" dirty="0"/>
              <a:t>It requires:</a:t>
            </a:r>
          </a:p>
          <a:p>
            <a:pPr lvl="1"/>
            <a:r>
              <a:rPr lang="en-US" dirty="0"/>
              <a:t>Seeing youth and parent as credible, capable, intuitive and able to collaborate</a:t>
            </a:r>
          </a:p>
          <a:p>
            <a:pPr lvl="2"/>
            <a:r>
              <a:rPr lang="en-US" dirty="0"/>
              <a:t>Honoring the journey</a:t>
            </a:r>
          </a:p>
          <a:p>
            <a:pPr lvl="2"/>
            <a:r>
              <a:rPr lang="en-US" dirty="0"/>
              <a:t>Holding a belief in their recovery</a:t>
            </a:r>
          </a:p>
          <a:p>
            <a:pPr lvl="1"/>
            <a:r>
              <a:rPr lang="en-US" dirty="0"/>
              <a:t>Joining youth and parent where they are</a:t>
            </a:r>
          </a:p>
          <a:p>
            <a:pPr lvl="2"/>
            <a:r>
              <a:rPr lang="en-US" dirty="0"/>
              <a:t>Beliefs</a:t>
            </a:r>
          </a:p>
          <a:p>
            <a:pPr lvl="2"/>
            <a:r>
              <a:rPr lang="en-US" dirty="0"/>
              <a:t>Culture </a:t>
            </a:r>
          </a:p>
          <a:p>
            <a:pPr lvl="2"/>
            <a:r>
              <a:rPr lang="en-US" dirty="0"/>
              <a:t>Preferences</a:t>
            </a:r>
          </a:p>
          <a:p>
            <a:pPr lvl="2"/>
            <a:r>
              <a:rPr lang="en-US" dirty="0"/>
              <a:t>Interpretation of experience</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2" descr="http://ts2.mm.bing.net/th?id=H.4966791558071041&amp;w=159&amp;h=163&amp;c=7&amp;rs=1&amp;pid=1.7"/>
          <p:cNvPicPr>
            <a:picLocks noChangeAspect="1" noChangeArrowheads="1"/>
          </p:cNvPicPr>
          <p:nvPr/>
        </p:nvPicPr>
        <p:blipFill>
          <a:blip r:embed="rId3" cstate="print"/>
          <a:srcRect/>
          <a:stretch>
            <a:fillRect/>
          </a:stretch>
        </p:blipFill>
        <p:spPr bwMode="auto">
          <a:xfrm>
            <a:off x="10118785" y="5029200"/>
            <a:ext cx="1916585" cy="1676400"/>
          </a:xfrm>
          <a:prstGeom prst="rect">
            <a:avLst/>
          </a:prstGeom>
          <a:noFill/>
          <a:ln w="9525">
            <a:noFill/>
            <a:miter lim="800000"/>
            <a:headEnd/>
            <a:tailEnd/>
          </a:ln>
        </p:spPr>
      </p:pic>
    </p:spTree>
    <p:extLst>
      <p:ext uri="{BB962C8B-B14F-4D97-AF65-F5344CB8AC3E}">
        <p14:creationId xmlns:p14="http://schemas.microsoft.com/office/powerpoint/2010/main" val="2390251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with True North</a:t>
            </a:r>
          </a:p>
        </p:txBody>
      </p:sp>
      <p:sp>
        <p:nvSpPr>
          <p:cNvPr id="3" name="Content Placeholder 2"/>
          <p:cNvSpPr>
            <a:spLocks noGrp="1"/>
          </p:cNvSpPr>
          <p:nvPr>
            <p:ph idx="1"/>
          </p:nvPr>
        </p:nvSpPr>
        <p:spPr/>
        <p:txBody>
          <a:bodyPr/>
          <a:lstStyle/>
          <a:p>
            <a:r>
              <a:rPr lang="en-US" dirty="0"/>
              <a:t>It is easier said than done because it is such a shift in perspective</a:t>
            </a:r>
          </a:p>
          <a:p>
            <a:r>
              <a:rPr lang="en-US" dirty="0"/>
              <a:t>Rather than coming at a problem from my (service provider) lens, perspective and priority, I must re-orient so that I understand his/her (service user’s) lens, perspective and priority and start there.</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2" descr="http://ts2.mm.bing.net/th?id=H.4966791558071041&amp;w=159&amp;h=163&amp;c=7&amp;rs=1&amp;pid=1.7"/>
          <p:cNvPicPr>
            <a:picLocks noChangeAspect="1" noChangeArrowheads="1"/>
          </p:cNvPicPr>
          <p:nvPr/>
        </p:nvPicPr>
        <p:blipFill>
          <a:blip r:embed="rId3" cstate="print"/>
          <a:srcRect/>
          <a:stretch>
            <a:fillRect/>
          </a:stretch>
        </p:blipFill>
        <p:spPr bwMode="auto">
          <a:xfrm>
            <a:off x="10118785" y="5029200"/>
            <a:ext cx="1916585" cy="1676400"/>
          </a:xfrm>
          <a:prstGeom prst="rect">
            <a:avLst/>
          </a:prstGeom>
          <a:noFill/>
          <a:ln w="9525">
            <a:noFill/>
            <a:miter lim="800000"/>
            <a:headEnd/>
            <a:tailEnd/>
          </a:ln>
        </p:spPr>
      </p:pic>
    </p:spTree>
    <p:extLst>
      <p:ext uri="{BB962C8B-B14F-4D97-AF65-F5344CB8AC3E}">
        <p14:creationId xmlns:p14="http://schemas.microsoft.com/office/powerpoint/2010/main" val="3546630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54999" y="863569"/>
            <a:ext cx="1600201" cy="5977311"/>
            <a:chOff x="3840478" y="1445101"/>
            <a:chExt cx="1600201" cy="5977311"/>
          </a:xfrm>
        </p:grpSpPr>
        <p:sp>
          <p:nvSpPr>
            <p:cNvPr id="8" name="Freeform 7"/>
            <p:cNvSpPr/>
            <p:nvPr/>
          </p:nvSpPr>
          <p:spPr>
            <a:xfrm>
              <a:off x="3840478" y="3680460"/>
              <a:ext cx="1600201" cy="165163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60" tIns="162860" rIns="162860" bIns="1628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Freeform 8"/>
            <p:cNvSpPr/>
            <p:nvPr/>
          </p:nvSpPr>
          <p:spPr>
            <a:xfrm rot="16200000">
              <a:off x="3979801" y="3231136"/>
              <a:ext cx="1230116"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886199" y="1445101"/>
              <a:ext cx="1371599" cy="1386039"/>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12"/>
            <p:cNvSpPr/>
            <p:nvPr/>
          </p:nvSpPr>
          <p:spPr>
            <a:xfrm rot="16200000" flipV="1">
              <a:off x="3946605" y="5686157"/>
              <a:ext cx="1287669" cy="45719"/>
            </a:xfrm>
            <a:prstGeom prst="flowChartConnector">
              <a:avLst/>
            </a:prstGeom>
            <a:solidFill>
              <a:srgbClr val="333333"/>
            </a:solid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941430" y="6078156"/>
              <a:ext cx="1343739" cy="1344256"/>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6" descr="http://compassionatesolutions.ca/wp-content/uploads/2010/11/as5795familyp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461" y="888317"/>
            <a:ext cx="1342995" cy="1369855"/>
          </a:xfrm>
          <a:prstGeom prst="ellipse">
            <a:avLst/>
          </a:prstGeom>
          <a:solidFill>
            <a:schemeClr val="tx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2" descr="http://www.clipartbest.com/cliparts/Kcj/eEq/KcjeEqjo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814" y="5513744"/>
            <a:ext cx="1310004" cy="1310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Picture 2" descr="http://ts2.mm.bing.net/th?id=H.4966791558071041&amp;w=159&amp;h=163&amp;c=7&amp;rs=1&amp;pid=1.7"/>
          <p:cNvPicPr>
            <a:picLocks noChangeAspect="1" noChangeArrowheads="1"/>
          </p:cNvPicPr>
          <p:nvPr/>
        </p:nvPicPr>
        <p:blipFill>
          <a:blip r:embed="rId5" cstate="print"/>
          <a:srcRect/>
          <a:stretch>
            <a:fillRect/>
          </a:stretch>
        </p:blipFill>
        <p:spPr bwMode="auto">
          <a:xfrm>
            <a:off x="5165692" y="2831269"/>
            <a:ext cx="2133095" cy="2186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2878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12144" y="863566"/>
            <a:ext cx="2492486" cy="3886993"/>
            <a:chOff x="3840478" y="1445101"/>
            <a:chExt cx="2492486" cy="3886993"/>
          </a:xfrm>
        </p:grpSpPr>
        <p:sp>
          <p:nvSpPr>
            <p:cNvPr id="8" name="Freeform 7"/>
            <p:cNvSpPr/>
            <p:nvPr/>
          </p:nvSpPr>
          <p:spPr>
            <a:xfrm>
              <a:off x="3840478" y="3680460"/>
              <a:ext cx="1600201" cy="165163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60" tIns="162860" rIns="162860" bIns="1628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Freeform 8"/>
            <p:cNvSpPr/>
            <p:nvPr/>
          </p:nvSpPr>
          <p:spPr>
            <a:xfrm rot="16200000">
              <a:off x="3979801" y="3231136"/>
              <a:ext cx="1230116"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886199" y="1445101"/>
              <a:ext cx="1371599" cy="1386039"/>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12"/>
            <p:cNvSpPr/>
            <p:nvPr/>
          </p:nvSpPr>
          <p:spPr>
            <a:xfrm rot="17771795" flipV="1">
              <a:off x="4632769" y="3048248"/>
              <a:ext cx="1250056" cy="45719"/>
            </a:xfrm>
            <a:prstGeom prst="flowChartConnector">
              <a:avLst/>
            </a:prstGeom>
            <a:solidFill>
              <a:srgbClr val="333333"/>
            </a:solid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989225" y="1600358"/>
              <a:ext cx="1343739" cy="1344256"/>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2" descr="http://www.clipartbest.com/cliparts/Kcj/eEq/KcjeEqjo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921" y="1035945"/>
            <a:ext cx="1310004" cy="1310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6" descr="http://compassionatesolutions.ca/wp-content/uploads/2010/11/as5795familyp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69" y="879754"/>
            <a:ext cx="1342995" cy="1369855"/>
          </a:xfrm>
          <a:prstGeom prst="ellipse">
            <a:avLst/>
          </a:prstGeom>
          <a:solidFill>
            <a:schemeClr val="tx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http://ts2.mm.bing.net/th?id=H.4966791558071041&amp;w=159&amp;h=163&amp;c=7&amp;rs=1&amp;pid=1.7"/>
          <p:cNvPicPr>
            <a:picLocks noChangeAspect="1" noChangeArrowheads="1"/>
          </p:cNvPicPr>
          <p:nvPr/>
        </p:nvPicPr>
        <p:blipFill>
          <a:blip r:embed="rId5" cstate="print"/>
          <a:srcRect/>
          <a:stretch>
            <a:fillRect/>
          </a:stretch>
        </p:blipFill>
        <p:spPr bwMode="auto">
          <a:xfrm>
            <a:off x="5245701" y="2849724"/>
            <a:ext cx="2133095" cy="2186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6902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16165" y="863563"/>
            <a:ext cx="7664391" cy="5070962"/>
            <a:chOff x="1664455" y="1445101"/>
            <a:chExt cx="5748293" cy="5070962"/>
          </a:xfrm>
        </p:grpSpPr>
        <p:sp>
          <p:nvSpPr>
            <p:cNvPr id="8" name="Freeform 7"/>
            <p:cNvSpPr/>
            <p:nvPr/>
          </p:nvSpPr>
          <p:spPr>
            <a:xfrm>
              <a:off x="3840478" y="3680460"/>
              <a:ext cx="1600201" cy="165163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60" tIns="162860" rIns="162860" bIns="1628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Freeform 8"/>
            <p:cNvSpPr/>
            <p:nvPr/>
          </p:nvSpPr>
          <p:spPr>
            <a:xfrm rot="16200000">
              <a:off x="3979801" y="3231136"/>
              <a:ext cx="1230116"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886199" y="1445101"/>
              <a:ext cx="1371599" cy="1386039"/>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1" name="Freeform 10"/>
            <p:cNvSpPr/>
            <p:nvPr/>
          </p:nvSpPr>
          <p:spPr>
            <a:xfrm rot="1800000">
              <a:off x="5225042" y="5270083"/>
              <a:ext cx="1000912"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6149028" y="5227751"/>
              <a:ext cx="1263720" cy="1288312"/>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12"/>
            <p:cNvSpPr/>
            <p:nvPr/>
          </p:nvSpPr>
          <p:spPr>
            <a:xfrm rot="9002340">
              <a:off x="2627432" y="5301127"/>
              <a:ext cx="1287669" cy="45719"/>
            </a:xfrm>
            <a:prstGeom prst="flowChartConnector">
              <a:avLst/>
            </a:prstGeom>
            <a:solidFill>
              <a:srgbClr val="333333"/>
            </a:solid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664455" y="5143392"/>
              <a:ext cx="1343739" cy="1344256"/>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6" descr="http://compassionatesolutions.ca/wp-content/uploads/2010/11/as5795familyp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490" y="879750"/>
            <a:ext cx="1790660" cy="1369855"/>
          </a:xfrm>
          <a:prstGeom prst="ellipse">
            <a:avLst/>
          </a:prstGeom>
          <a:solidFill>
            <a:schemeClr val="tx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2" descr="http://www.clipartbest.com/cliparts/Kcj/eEq/KcjeEqjo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651" y="4596106"/>
            <a:ext cx="1746672" cy="1310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Picture 2" descr="http://ts2.mm.bing.net/th?id=H.4966791558071041&amp;w=159&amp;h=163&amp;c=7&amp;rs=1&amp;pid=1.7"/>
          <p:cNvPicPr>
            <a:picLocks noChangeAspect="1" noChangeArrowheads="1"/>
          </p:cNvPicPr>
          <p:nvPr/>
        </p:nvPicPr>
        <p:blipFill>
          <a:blip r:embed="rId5" cstate="print"/>
          <a:srcRect/>
          <a:stretch>
            <a:fillRect/>
          </a:stretch>
        </p:blipFill>
        <p:spPr bwMode="auto">
          <a:xfrm>
            <a:off x="4787869" y="2870738"/>
            <a:ext cx="2844127" cy="2186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4" descr="http://images.clipartpanda.com/history-teacher-clipart-teacher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0700" y="4667434"/>
            <a:ext cx="1774744" cy="1245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33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#2</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normAutofit fontScale="85000" lnSpcReduction="20000"/>
          </a:bodyPr>
          <a:lstStyle/>
          <a:p>
            <a:r>
              <a:rPr lang="en-US" sz="3000" dirty="0"/>
              <a:t>What best describes your position?</a:t>
            </a:r>
          </a:p>
          <a:p>
            <a:pPr lvl="1"/>
            <a:r>
              <a:rPr lang="en-US" sz="2600" dirty="0"/>
              <a:t>Family Partner </a:t>
            </a:r>
          </a:p>
          <a:p>
            <a:pPr lvl="1"/>
            <a:r>
              <a:rPr lang="en-US" sz="2600" dirty="0"/>
              <a:t>Clinical Director</a:t>
            </a:r>
          </a:p>
          <a:p>
            <a:pPr lvl="1"/>
            <a:r>
              <a:rPr lang="en-US" sz="2600" dirty="0"/>
              <a:t>Program Manager, IHT</a:t>
            </a:r>
          </a:p>
          <a:p>
            <a:pPr lvl="1"/>
            <a:r>
              <a:rPr lang="en-US" sz="2600" dirty="0"/>
              <a:t>Program Manager, ICC</a:t>
            </a:r>
          </a:p>
          <a:p>
            <a:pPr lvl="1"/>
            <a:r>
              <a:rPr lang="en-US" sz="2600" dirty="0"/>
              <a:t>Team Supervisor IHT</a:t>
            </a:r>
          </a:p>
          <a:p>
            <a:pPr lvl="1"/>
            <a:r>
              <a:rPr lang="en-US" sz="2600" dirty="0"/>
              <a:t>Team Supervisor, ICC</a:t>
            </a:r>
          </a:p>
          <a:p>
            <a:pPr lvl="1"/>
            <a:r>
              <a:rPr lang="en-US" sz="2600" dirty="0"/>
              <a:t>Clinician, IHT</a:t>
            </a:r>
          </a:p>
          <a:p>
            <a:pPr lvl="1"/>
            <a:r>
              <a:rPr lang="en-US" sz="2600" dirty="0"/>
              <a:t>Therapeutic Training and Support Specialist, IHT</a:t>
            </a:r>
          </a:p>
          <a:p>
            <a:pPr lvl="1"/>
            <a:r>
              <a:rPr lang="en-US" sz="2600" dirty="0"/>
              <a:t>Intensive Care Coordinator, ICC</a:t>
            </a:r>
          </a:p>
          <a:p>
            <a:pPr lvl="1"/>
            <a:endParaRPr lang="en-US" dirty="0"/>
          </a:p>
          <a:p>
            <a:pPr marL="274320" lvl="1" indent="0">
              <a:buNone/>
            </a:pPr>
            <a:endParaRPr lang="en-US" dirty="0"/>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61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17525" y="863565"/>
            <a:ext cx="4763027" cy="5652167"/>
            <a:chOff x="3840478" y="1445101"/>
            <a:chExt cx="3572270" cy="5652167"/>
          </a:xfrm>
        </p:grpSpPr>
        <p:sp>
          <p:nvSpPr>
            <p:cNvPr id="8" name="Freeform 7"/>
            <p:cNvSpPr/>
            <p:nvPr/>
          </p:nvSpPr>
          <p:spPr>
            <a:xfrm>
              <a:off x="3840478" y="3680460"/>
              <a:ext cx="1600201" cy="165163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60" tIns="162860" rIns="162860" bIns="1628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Freeform 8"/>
            <p:cNvSpPr/>
            <p:nvPr/>
          </p:nvSpPr>
          <p:spPr>
            <a:xfrm rot="16200000">
              <a:off x="3979801" y="3231136"/>
              <a:ext cx="1230116"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886199" y="1445101"/>
              <a:ext cx="1371599" cy="1386039"/>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1" name="Freeform 10"/>
            <p:cNvSpPr/>
            <p:nvPr/>
          </p:nvSpPr>
          <p:spPr>
            <a:xfrm rot="1800000">
              <a:off x="5225042" y="5270083"/>
              <a:ext cx="1000912"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6149028" y="5227751"/>
              <a:ext cx="1263720" cy="1288312"/>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12"/>
            <p:cNvSpPr/>
            <p:nvPr/>
          </p:nvSpPr>
          <p:spPr>
            <a:xfrm rot="2831071">
              <a:off x="4730830" y="5527976"/>
              <a:ext cx="1287669" cy="45719"/>
            </a:xfrm>
            <a:prstGeom prst="flowChartConnector">
              <a:avLst/>
            </a:prstGeom>
            <a:solidFill>
              <a:srgbClr val="333333"/>
            </a:solid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413974" y="5753012"/>
              <a:ext cx="1343739" cy="1344256"/>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6" descr="http://compassionatesolutions.ca/wp-content/uploads/2010/11/as5795familyp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490" y="879750"/>
            <a:ext cx="1790660" cy="1369855"/>
          </a:xfrm>
          <a:prstGeom prst="ellipse">
            <a:avLst/>
          </a:prstGeom>
          <a:solidFill>
            <a:schemeClr val="tx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2" descr="http://www.clipartbest.com/cliparts/Kcj/eEq/KcjeEqjo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009" y="5205726"/>
            <a:ext cx="1746672" cy="1310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Picture 2" descr="http://ts2.mm.bing.net/th?id=H.4966791558071041&amp;w=159&amp;h=163&amp;c=7&amp;rs=1&amp;pid=1.7"/>
          <p:cNvPicPr>
            <a:picLocks noChangeAspect="1" noChangeArrowheads="1"/>
          </p:cNvPicPr>
          <p:nvPr/>
        </p:nvPicPr>
        <p:blipFill>
          <a:blip r:embed="rId5" cstate="print"/>
          <a:srcRect/>
          <a:stretch>
            <a:fillRect/>
          </a:stretch>
        </p:blipFill>
        <p:spPr bwMode="auto">
          <a:xfrm>
            <a:off x="4787869" y="2870738"/>
            <a:ext cx="2844127" cy="2186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4" descr="http://images.clipartpanda.com/history-teacher-clipart-teacher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0700" y="4667434"/>
            <a:ext cx="1774744" cy="1245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803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83534" y="813152"/>
            <a:ext cx="4027585" cy="3886993"/>
            <a:chOff x="3840478" y="1445101"/>
            <a:chExt cx="3020689" cy="3886993"/>
          </a:xfrm>
        </p:grpSpPr>
        <p:sp>
          <p:nvSpPr>
            <p:cNvPr id="8" name="Freeform 7"/>
            <p:cNvSpPr/>
            <p:nvPr/>
          </p:nvSpPr>
          <p:spPr>
            <a:xfrm>
              <a:off x="3840478" y="3680460"/>
              <a:ext cx="1600201" cy="165163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60" tIns="162860" rIns="162860" bIns="1628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Freeform 8"/>
            <p:cNvSpPr/>
            <p:nvPr/>
          </p:nvSpPr>
          <p:spPr>
            <a:xfrm rot="16200000">
              <a:off x="3979801" y="3231136"/>
              <a:ext cx="1230116"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886199" y="1445101"/>
              <a:ext cx="1371599" cy="1386039"/>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1" name="Freeform 10"/>
            <p:cNvSpPr/>
            <p:nvPr/>
          </p:nvSpPr>
          <p:spPr>
            <a:xfrm rot="17606239">
              <a:off x="4569933" y="3125483"/>
              <a:ext cx="1000912" cy="45719"/>
            </a:xfrm>
            <a:prstGeom prst="flowChartConnector">
              <a:avLst/>
            </a:prstGeom>
            <a:no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752746" y="1627311"/>
              <a:ext cx="1263720" cy="1288312"/>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12"/>
            <p:cNvSpPr/>
            <p:nvPr/>
          </p:nvSpPr>
          <p:spPr>
            <a:xfrm rot="7885631">
              <a:off x="4831649" y="3409406"/>
              <a:ext cx="1287669" cy="45719"/>
            </a:xfrm>
            <a:prstGeom prst="flowChartConnector">
              <a:avLst/>
            </a:prstGeom>
            <a:solidFill>
              <a:srgbClr val="333333"/>
            </a:solidFill>
            <a:ln w="76200">
              <a:solidFill>
                <a:srgbClr val="92D05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517428" y="1990829"/>
              <a:ext cx="1343739" cy="1344256"/>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811" tIns="108811" rIns="108811" bIns="108811"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2" descr="http://www.clipartbest.com/cliparts/Kcj/eEq/KcjeEqjo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956" y="1379771"/>
            <a:ext cx="1746672" cy="1310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4" descr="http://images.clipartpanda.com/history-teacher-clipart-teacher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032" y="1028939"/>
            <a:ext cx="1774744" cy="1245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6" descr="http://compassionatesolutions.ca/wp-content/uploads/2010/11/as5795familypi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107" y="821243"/>
            <a:ext cx="1790660" cy="1369855"/>
          </a:xfrm>
          <a:prstGeom prst="ellipse">
            <a:avLst/>
          </a:prstGeom>
          <a:solidFill>
            <a:schemeClr val="tx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http://ts2.mm.bing.net/th?id=H.4966791558071041&amp;w=159&amp;h=163&amp;c=7&amp;rs=1&amp;pid=1.7"/>
          <p:cNvPicPr>
            <a:picLocks noChangeAspect="1" noChangeArrowheads="1"/>
          </p:cNvPicPr>
          <p:nvPr/>
        </p:nvPicPr>
        <p:blipFill>
          <a:blip r:embed="rId6" cstate="print"/>
          <a:srcRect/>
          <a:stretch>
            <a:fillRect/>
          </a:stretch>
        </p:blipFill>
        <p:spPr bwMode="auto">
          <a:xfrm>
            <a:off x="4787869" y="2870738"/>
            <a:ext cx="2844127" cy="2186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1537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#6</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Within the context of an acute crisis, how often does the team find it difficult or even unsafe to take a youth/family-centered approach?</a:t>
            </a:r>
          </a:p>
          <a:p>
            <a:pPr lvl="1"/>
            <a:r>
              <a:rPr lang="en-US" dirty="0"/>
              <a:t>100%</a:t>
            </a:r>
          </a:p>
          <a:p>
            <a:pPr lvl="1"/>
            <a:r>
              <a:rPr lang="en-US" dirty="0"/>
              <a:t>80%</a:t>
            </a:r>
          </a:p>
          <a:p>
            <a:pPr lvl="1"/>
            <a:r>
              <a:rPr lang="en-US" dirty="0"/>
              <a:t>60%</a:t>
            </a:r>
          </a:p>
          <a:p>
            <a:pPr lvl="1"/>
            <a:r>
              <a:rPr lang="en-US" dirty="0"/>
              <a:t>40%</a:t>
            </a:r>
          </a:p>
          <a:p>
            <a:pPr lvl="1"/>
            <a:r>
              <a:rPr lang="en-US" dirty="0"/>
              <a:t>20%</a:t>
            </a:r>
          </a:p>
          <a:p>
            <a:pPr lvl="1"/>
            <a:r>
              <a:rPr lang="en-US" dirty="0"/>
              <a:t>Less than 20%</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Use the CHAT feature to make additional comments</a:t>
            </a:r>
          </a:p>
        </p:txBody>
      </p:sp>
    </p:spTree>
    <p:extLst>
      <p:ext uri="{BB962C8B-B14F-4D97-AF65-F5344CB8AC3E}">
        <p14:creationId xmlns:p14="http://schemas.microsoft.com/office/powerpoint/2010/main" val="3650481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with True North</a:t>
            </a:r>
          </a:p>
        </p:txBody>
      </p:sp>
      <p:sp>
        <p:nvSpPr>
          <p:cNvPr id="3" name="Content Placeholder 2"/>
          <p:cNvSpPr>
            <a:spLocks noGrp="1"/>
          </p:cNvSpPr>
          <p:nvPr>
            <p:ph idx="1"/>
          </p:nvPr>
        </p:nvSpPr>
        <p:spPr/>
        <p:txBody>
          <a:bodyPr/>
          <a:lstStyle/>
          <a:p>
            <a:r>
              <a:rPr lang="en-US" dirty="0"/>
              <a:t>Family-centered care requires a massive shift in the lens through which the service provider delivers treatment.  Instead of a service provider viewing a problem, interpreting meaning, and making treatment decisions through his/her lens, the provider intentionally seeks to understand the lens of the youth AND the lens of the parent(s).  </a:t>
            </a:r>
          </a:p>
          <a:p>
            <a:r>
              <a:rPr lang="en-US" dirty="0"/>
              <a:t>Both the youth and parent(s) are viewed as credible, capable, intuitive collaborators who bring their own expertise that must be jointly considered alongside professional findings and interpretations. </a:t>
            </a:r>
          </a:p>
          <a:p>
            <a:r>
              <a:rPr lang="en-US" dirty="0"/>
              <a:t>The difference between provider expert lens and youth/family centered lens can be extraordinary.</a:t>
            </a:r>
          </a:p>
          <a:p>
            <a:pPr marL="0" indent="0">
              <a:buNone/>
            </a:pPr>
            <a:endParaRPr lang="en-US" dirty="0"/>
          </a:p>
          <a:p>
            <a:pPr marL="0" indent="0">
              <a:buNone/>
            </a:pPr>
            <a:r>
              <a:rPr lang="en-US" dirty="0"/>
              <a:t>LARGE GROUP EXERCISE</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14887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with True North</a:t>
            </a:r>
          </a:p>
        </p:txBody>
      </p:sp>
      <p:sp>
        <p:nvSpPr>
          <p:cNvPr id="3" name="Content Placeholder 2"/>
          <p:cNvSpPr>
            <a:spLocks noGrp="1"/>
          </p:cNvSpPr>
          <p:nvPr>
            <p:ph idx="1"/>
          </p:nvPr>
        </p:nvSpPr>
        <p:spPr>
          <a:xfrm>
            <a:off x="609600" y="1600200"/>
            <a:ext cx="10972800" cy="5105400"/>
          </a:xfrm>
        </p:spPr>
        <p:txBody>
          <a:bodyPr>
            <a:normAutofit/>
          </a:bodyPr>
          <a:lstStyle/>
          <a:p>
            <a:pPr marL="0" indent="0">
              <a:buNone/>
            </a:pPr>
            <a:r>
              <a:rPr lang="en-US" u="sng" dirty="0"/>
              <a:t>EXAMPLE</a:t>
            </a:r>
          </a:p>
          <a:p>
            <a:r>
              <a:rPr lang="en-US" dirty="0"/>
              <a:t>A mental health professional evaluates a child and, based on the symptoms, mental status and assessed risk determines that it is imperative that the child be admitted to an inpatient psychiatric unit.  But when he meets with the parents and explains the findings and treatment recommendations the child’s parents immediately and adamantly refuse to consider hospitalization.  </a:t>
            </a:r>
          </a:p>
          <a:p>
            <a:pPr marL="0" indent="0">
              <a:buNone/>
            </a:pPr>
            <a:endParaRPr lang="en-US" sz="900" dirty="0"/>
          </a:p>
          <a:p>
            <a:r>
              <a:rPr lang="en-US" dirty="0"/>
              <a:t>If the mental health professional is coming from an expert lens and has a deeply held belief that it would be unsafe for the child to be anywhere but the hospital, and the parents are adamantly refusing to consent to the treatment, what must the mental health professional believe about the parents?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64339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with True North</a:t>
            </a:r>
          </a:p>
        </p:txBody>
      </p:sp>
      <p:sp>
        <p:nvSpPr>
          <p:cNvPr id="3" name="Content Placeholder 2"/>
          <p:cNvSpPr>
            <a:spLocks noGrp="1"/>
          </p:cNvSpPr>
          <p:nvPr>
            <p:ph idx="1"/>
          </p:nvPr>
        </p:nvSpPr>
        <p:spPr/>
        <p:txBody>
          <a:bodyPr>
            <a:normAutofit lnSpcReduction="10000"/>
          </a:bodyPr>
          <a:lstStyle/>
          <a:p>
            <a:r>
              <a:rPr lang="en-US" dirty="0"/>
              <a:t>Believing the parent deficit to be true, the mental health professional, through the expert lens has no choice but to act to compel or coerce treatment and that action may include calling security to assure the parents do not take the child; making a referral to child protective services; or initiation of involuntary treatment procedures.  Notice that this is a professional conscientiously doing what he thinks is clinically and ethically indicated.  </a:t>
            </a:r>
          </a:p>
          <a:p>
            <a:pPr marL="0" indent="0">
              <a:buNone/>
            </a:pPr>
            <a:endParaRPr lang="en-US" dirty="0"/>
          </a:p>
          <a:p>
            <a:r>
              <a:rPr lang="en-US" dirty="0"/>
              <a:t>If however, the mental health professional is aware of the family-centered care approach, the parents’ reaction to the recommendation of hospitalization will serve as a prompt for the professional to get curious about the parents’ very different belief about what happens next for the child.  Instead of interpreting the refusal as a sign of ignorance, denial or neglect, the parents’ reaction is viewed as credible and critical to explore</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5447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with True North</a:t>
            </a:r>
          </a:p>
        </p:txBody>
      </p:sp>
      <p:sp>
        <p:nvSpPr>
          <p:cNvPr id="3" name="Content Placeholder 2"/>
          <p:cNvSpPr>
            <a:spLocks noGrp="1"/>
          </p:cNvSpPr>
          <p:nvPr>
            <p:ph idx="1"/>
          </p:nvPr>
        </p:nvSpPr>
        <p:spPr/>
        <p:txBody>
          <a:bodyPr>
            <a:normAutofit/>
          </a:bodyPr>
          <a:lstStyle/>
          <a:p>
            <a:r>
              <a:rPr lang="en-US" dirty="0"/>
              <a:t>Through the “expert lens” scenario when parents are in opposition to the mental health professional directed plan, the parental response is viewed as a parenting deficit that puts the child in harm’s way.  The mental health professional now must proceed in opposition to do what he thinks will assure safety of the child even if that includes coercion.</a:t>
            </a:r>
          </a:p>
          <a:p>
            <a:pPr marL="0" indent="0">
              <a:buNone/>
            </a:pPr>
            <a:endParaRPr lang="en-US" sz="900" dirty="0"/>
          </a:p>
          <a:p>
            <a:r>
              <a:rPr lang="en-US" dirty="0"/>
              <a:t>Through the “family-centered lens” scenario when parents are in opposition to the plan, the parental response is viewed as credible, protective and important to explore.  The mental health professional now must proceed in collaboration with the family considering the credible risks and considerations raised by both mental health professional and parents.  The final plan could in fact be hospitalization, or it could be a one-off (youth/family-specific) alternative, considered acceptable to all parties. </a:t>
            </a:r>
          </a:p>
          <a:p>
            <a:pPr marL="0" indent="0">
              <a:buNone/>
            </a:pPr>
            <a:endParaRPr lang="en-US"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57554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Aligning with True North</a:t>
            </a:r>
            <a:endParaRPr lang="en-US" dirty="0"/>
          </a:p>
        </p:txBody>
      </p:sp>
      <p:sp>
        <p:nvSpPr>
          <p:cNvPr id="3" name="Content Placeholder 2"/>
          <p:cNvSpPr>
            <a:spLocks noGrp="1"/>
          </p:cNvSpPr>
          <p:nvPr>
            <p:ph idx="1"/>
          </p:nvPr>
        </p:nvSpPr>
        <p:spPr/>
        <p:txBody>
          <a:bodyPr/>
          <a:lstStyle/>
          <a:p>
            <a:r>
              <a:rPr lang="en-US" u="sng" dirty="0"/>
              <a:t>Expertise</a:t>
            </a:r>
            <a:r>
              <a:rPr lang="en-US" dirty="0"/>
              <a:t> is important.  We want to get better and better at our work.</a:t>
            </a:r>
          </a:p>
          <a:p>
            <a:r>
              <a:rPr lang="en-US" dirty="0"/>
              <a:t>Expert lens and expert stance are risky</a:t>
            </a:r>
          </a:p>
          <a:p>
            <a:r>
              <a:rPr lang="en-US" dirty="0"/>
              <a:t>We don’t, won’t and can’t know it all</a:t>
            </a:r>
          </a:p>
          <a:p>
            <a:r>
              <a:rPr lang="en-US" dirty="0"/>
              <a:t>What we know is ever-evolving</a:t>
            </a:r>
          </a:p>
          <a:p>
            <a:r>
              <a:rPr lang="en-US" dirty="0"/>
              <a:t>Approaches believed to be best, are not necessarily “best for me”</a:t>
            </a:r>
          </a:p>
          <a:p>
            <a:endParaRPr lang="en-US"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67</a:t>
            </a:fld>
            <a:endParaRPr lang="en-US" dirty="0"/>
          </a:p>
        </p:txBody>
      </p:sp>
      <p:pic>
        <p:nvPicPr>
          <p:cNvPr id="9"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1797550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dirty="0"/>
              <a:t>Some notes about aligning with True North</a:t>
            </a:r>
          </a:p>
        </p:txBody>
      </p:sp>
      <p:sp>
        <p:nvSpPr>
          <p:cNvPr id="109571" name="Content Placeholder 3"/>
          <p:cNvSpPr>
            <a:spLocks noGrp="1"/>
          </p:cNvSpPr>
          <p:nvPr>
            <p:ph idx="1"/>
          </p:nvPr>
        </p:nvSpPr>
        <p:spPr/>
        <p:txBody>
          <a:bodyPr/>
          <a:lstStyle/>
          <a:p>
            <a:r>
              <a:rPr lang="en-US" altLang="en-US" dirty="0"/>
              <a:t>Perfection isn’t possible</a:t>
            </a:r>
          </a:p>
          <a:p>
            <a:r>
              <a:rPr lang="en-US" altLang="en-US" dirty="0"/>
              <a:t>The True North for any individual is continuously shifting.</a:t>
            </a:r>
          </a:p>
          <a:p>
            <a:r>
              <a:rPr lang="en-US" altLang="en-US" dirty="0"/>
              <a:t>Providing services and supports in this fashion means you are operating somewhat in the dark—but at least you know it.  </a:t>
            </a:r>
          </a:p>
          <a:p>
            <a:endParaRPr lang="en-US" altLang="en-US" dirty="0"/>
          </a:p>
          <a:p>
            <a:endParaRPr lang="en-US" altLang="en-US" dirty="0"/>
          </a:p>
          <a:p>
            <a:endParaRPr lang="en-US" altLang="en-US" dirty="0"/>
          </a:p>
        </p:txBody>
      </p:sp>
      <p:sp>
        <p:nvSpPr>
          <p:cNvPr id="6"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BDF75-B3B6-4E3B-8172-DC4D78235376}"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1322563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Strength-Based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97B80-043F-4AD9-B16F-0DD426E02648}"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C5FC071-4ECF-49DC-9A47-4F9391FDCD39}"/>
              </a:ext>
            </a:extLst>
          </p:cNvPr>
          <p:cNvPicPr>
            <a:picLocks noChangeAspect="1"/>
          </p:cNvPicPr>
          <p:nvPr/>
        </p:nvPicPr>
        <p:blipFill>
          <a:blip r:embed="rId3"/>
          <a:stretch>
            <a:fillRect/>
          </a:stretch>
        </p:blipFill>
        <p:spPr>
          <a:xfrm>
            <a:off x="2567940" y="2046285"/>
            <a:ext cx="7056120" cy="3802380"/>
          </a:xfrm>
          <a:prstGeom prst="rect">
            <a:avLst/>
          </a:prstGeom>
        </p:spPr>
      </p:pic>
    </p:spTree>
    <p:extLst>
      <p:ext uri="{BB962C8B-B14F-4D97-AF65-F5344CB8AC3E}">
        <p14:creationId xmlns:p14="http://schemas.microsoft.com/office/powerpoint/2010/main" val="416099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8F2D-D36F-4BC3-93DF-98FB124D33BA}"/>
              </a:ext>
            </a:extLst>
          </p:cNvPr>
          <p:cNvSpPr>
            <a:spLocks noGrp="1"/>
          </p:cNvSpPr>
          <p:nvPr>
            <p:ph type="title"/>
          </p:nvPr>
        </p:nvSpPr>
        <p:spPr/>
        <p:txBody>
          <a:bodyPr/>
          <a:lstStyle/>
          <a:p>
            <a:r>
              <a:rPr lang="en-US" dirty="0"/>
              <a:t>Introductory notes</a:t>
            </a:r>
          </a:p>
        </p:txBody>
      </p:sp>
      <p:sp>
        <p:nvSpPr>
          <p:cNvPr id="3" name="Content Placeholder 2">
            <a:extLst>
              <a:ext uri="{FF2B5EF4-FFF2-40B4-BE49-F238E27FC236}">
                <a16:creationId xmlns:a16="http://schemas.microsoft.com/office/drawing/2014/main" id="{7D2ED4CC-9FF1-450C-8112-684C9B74B74F}"/>
              </a:ext>
            </a:extLst>
          </p:cNvPr>
          <p:cNvSpPr>
            <a:spLocks noGrp="1"/>
          </p:cNvSpPr>
          <p:nvPr>
            <p:ph idx="1"/>
          </p:nvPr>
        </p:nvSpPr>
        <p:spPr>
          <a:xfrm>
            <a:off x="609600" y="1600200"/>
            <a:ext cx="7202557" cy="4876800"/>
          </a:xfrm>
        </p:spPr>
        <p:txBody>
          <a:bodyPr/>
          <a:lstStyle/>
          <a:p>
            <a:r>
              <a:rPr lang="en-US" dirty="0"/>
              <a:t>This training was developed for IHT and ICC teams.</a:t>
            </a:r>
          </a:p>
          <a:p>
            <a:r>
              <a:rPr lang="en-US" dirty="0"/>
              <a:t>It complements the crisis training provided to MCI Teams</a:t>
            </a:r>
          </a:p>
          <a:p>
            <a:r>
              <a:rPr lang="en-US" dirty="0"/>
              <a:t>Though the topics we cover today may seem basic, they are not</a:t>
            </a:r>
          </a:p>
          <a:p>
            <a:r>
              <a:rPr lang="en-US" dirty="0"/>
              <a:t>Some content may feel personal or provocative</a:t>
            </a:r>
          </a:p>
          <a:p>
            <a:r>
              <a:rPr lang="en-US" dirty="0"/>
              <a:t>May unearth deeply held beliefs</a:t>
            </a:r>
          </a:p>
          <a:p>
            <a:r>
              <a:rPr lang="en-US" dirty="0"/>
              <a:t>Candor is important</a:t>
            </a:r>
          </a:p>
          <a:p>
            <a:r>
              <a:rPr lang="en-US" dirty="0"/>
              <a:t>Psychological safety is important in training and coaching…and is a parallel process</a:t>
            </a:r>
          </a:p>
          <a:p>
            <a:endParaRPr lang="en-US" dirty="0"/>
          </a:p>
        </p:txBody>
      </p:sp>
      <p:sp>
        <p:nvSpPr>
          <p:cNvPr id="4" name="Slide Number Placeholder 3">
            <a:extLst>
              <a:ext uri="{FF2B5EF4-FFF2-40B4-BE49-F238E27FC236}">
                <a16:creationId xmlns:a16="http://schemas.microsoft.com/office/drawing/2014/main" id="{4D773B90-C610-4D7F-B194-2F477E5C6A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6CD60B58-3602-469D-A73C-FEEF60C41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172712"/>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259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#7</a:t>
            </a:r>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Within the context of an acute crisis, how often does the team find it difficult or even unsafe to take a strength-based approach?</a:t>
            </a:r>
          </a:p>
          <a:p>
            <a:pPr lvl="1"/>
            <a:r>
              <a:rPr lang="en-US" dirty="0"/>
              <a:t>100%</a:t>
            </a:r>
          </a:p>
          <a:p>
            <a:pPr lvl="1"/>
            <a:r>
              <a:rPr lang="en-US" dirty="0"/>
              <a:t>80%</a:t>
            </a:r>
          </a:p>
          <a:p>
            <a:pPr lvl="1"/>
            <a:r>
              <a:rPr lang="en-US" dirty="0"/>
              <a:t>60%</a:t>
            </a:r>
          </a:p>
          <a:p>
            <a:pPr lvl="1"/>
            <a:r>
              <a:rPr lang="en-US" dirty="0"/>
              <a:t>40%</a:t>
            </a:r>
          </a:p>
          <a:p>
            <a:pPr lvl="1"/>
            <a:r>
              <a:rPr lang="en-US" dirty="0"/>
              <a:t>20%</a:t>
            </a:r>
          </a:p>
          <a:p>
            <a:pPr lvl="1"/>
            <a:r>
              <a:rPr lang="en-US" dirty="0"/>
              <a:t>Less than 20%</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Use the CHAT feature to make additional comments</a:t>
            </a:r>
          </a:p>
        </p:txBody>
      </p:sp>
    </p:spTree>
    <p:extLst>
      <p:ext uri="{BB962C8B-B14F-4D97-AF65-F5344CB8AC3E}">
        <p14:creationId xmlns:p14="http://schemas.microsoft.com/office/powerpoint/2010/main" val="3237643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Strength—Defined</a:t>
            </a:r>
          </a:p>
        </p:txBody>
      </p:sp>
      <p:sp>
        <p:nvSpPr>
          <p:cNvPr id="3" name="Content Placeholder 2"/>
          <p:cNvSpPr>
            <a:spLocks noGrp="1"/>
          </p:cNvSpPr>
          <p:nvPr>
            <p:ph idx="1"/>
          </p:nvPr>
        </p:nvSpPr>
        <p:spPr/>
        <p:txBody>
          <a:bodyPr/>
          <a:lstStyle/>
          <a:p>
            <a:r>
              <a:rPr lang="en-US"/>
              <a:t>Capacity for exertion or endurance </a:t>
            </a:r>
          </a:p>
          <a:p>
            <a:r>
              <a:rPr lang="en-US"/>
              <a:t>Power to resist force—Solid, Tough</a:t>
            </a:r>
          </a:p>
          <a:p>
            <a:r>
              <a:rPr lang="en-US"/>
              <a:t>Power of resisting attack—impregnability</a:t>
            </a:r>
          </a:p>
          <a:p>
            <a:r>
              <a:rPr lang="en-US"/>
              <a:t>Strong attribute or inherent asset</a:t>
            </a:r>
          </a:p>
          <a:p>
            <a:r>
              <a:rPr lang="en-US"/>
              <a:t>Force as measured in numbers</a:t>
            </a:r>
          </a:p>
          <a:p>
            <a:r>
              <a:rPr lang="en-US"/>
              <a:t>Person/thing regarded as embodying or affording force or firmness—(something or someone that gives one strength)</a:t>
            </a:r>
          </a:p>
          <a:p>
            <a:r>
              <a:rPr lang="en-US"/>
              <a:t>A concentration, intensity, degree of potency of effect</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97B80-043F-4AD9-B16F-0DD426E02648}"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p:cNvSpPr txBox="1"/>
          <p:nvPr/>
        </p:nvSpPr>
        <p:spPr>
          <a:xfrm>
            <a:off x="609600" y="5517574"/>
            <a:ext cx="4572000" cy="654986"/>
          </a:xfrm>
          <a:prstGeom prst="rect">
            <a:avLst/>
          </a:prstGeom>
          <a:noFill/>
        </p:spPr>
        <p:txBody>
          <a:bodyPr wrap="square" lIns="91416" tIns="45709" rIns="91416" bIns="45709" rtlCol="0">
            <a:spAutoFit/>
          </a:bodyPr>
          <a:lstStyle/>
          <a:p>
            <a:pPr marL="0" marR="0" lvl="0" indent="0" algn="l" defTabSz="91416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white"/>
                </a:solidFill>
                <a:effectLst/>
                <a:uLnTx/>
                <a:uFillTx/>
                <a:latin typeface="Arial"/>
                <a:ea typeface="+mn-ea"/>
                <a:cs typeface="+mn-cs"/>
              </a:rPr>
              <a:t>Source:  MERRIAM WEBSTER</a:t>
            </a:r>
          </a:p>
          <a:p>
            <a:pPr marL="0" marR="0" lvl="0" indent="0" algn="l" defTabSz="9141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13860627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Strength—Defined</a:t>
            </a:r>
          </a:p>
        </p:txBody>
      </p:sp>
      <p:sp>
        <p:nvSpPr>
          <p:cNvPr id="3" name="Content Placeholder 2"/>
          <p:cNvSpPr>
            <a:spLocks noGrp="1"/>
          </p:cNvSpPr>
          <p:nvPr>
            <p:ph idx="1"/>
          </p:nvPr>
        </p:nvSpPr>
        <p:spPr/>
        <p:txBody>
          <a:bodyPr/>
          <a:lstStyle/>
          <a:p>
            <a:r>
              <a:rPr lang="en-US"/>
              <a:t>The quality or state of being strong; ability to do or to bear; capacity for exertion or endurance, whether physical, intellectual, or moral; force; vigor; power; as, strength of body or of the arm; strength of mind, of memory, or of judgment</a:t>
            </a:r>
          </a:p>
          <a:p>
            <a:r>
              <a:rPr lang="en-US"/>
              <a:t> Power to resist force; solidity or toughness; the quality of bodies by which they endure the application of force without breaking or yielding; -- in this sense opposed to frangibility; as, the strength of a bone, of a beam, of a wall, a rope, and the like </a:t>
            </a:r>
          </a:p>
          <a:p>
            <a:r>
              <a:rPr lang="en-US"/>
              <a:t> Power of resisting attacks; impregnability</a:t>
            </a: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97B80-043F-4AD9-B16F-0DD426E02648}"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p:cNvSpPr txBox="1"/>
          <p:nvPr/>
        </p:nvSpPr>
        <p:spPr>
          <a:xfrm>
            <a:off x="834736" y="5806614"/>
            <a:ext cx="5384800" cy="373659"/>
          </a:xfrm>
          <a:prstGeom prst="rect">
            <a:avLst/>
          </a:prstGeom>
          <a:noFill/>
        </p:spPr>
        <p:txBody>
          <a:bodyPr wrap="square" lIns="91416" tIns="45709" rIns="91416" bIns="45709" rtlCol="0">
            <a:spAutoFit/>
          </a:bodyPr>
          <a:lstStyle/>
          <a:p>
            <a:pPr marL="0" marR="0" lvl="0" indent="0" algn="l" defTabSz="91416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Source:  Brainyquote.com</a:t>
            </a:r>
          </a:p>
        </p:txBody>
      </p:sp>
      <p:pic>
        <p:nvPicPr>
          <p:cNvPr id="9"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1975285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Strength—Defined </a:t>
            </a:r>
          </a:p>
        </p:txBody>
      </p:sp>
      <p:sp>
        <p:nvSpPr>
          <p:cNvPr id="3" name="Content Placeholder 2"/>
          <p:cNvSpPr>
            <a:spLocks noGrp="1"/>
          </p:cNvSpPr>
          <p:nvPr>
            <p:ph idx="1"/>
          </p:nvPr>
        </p:nvSpPr>
        <p:spPr/>
        <p:txBody>
          <a:bodyPr/>
          <a:lstStyle/>
          <a:p>
            <a:r>
              <a:rPr lang="en-US"/>
              <a:t>That quality which tends to secure results; effective power in an institution or enactment; security; validity; legal or moral force; logical conclusiveness; as, the strength of social or legal obligations; the strength of law; the strength of public opinion; strength of evidence; strength of argument</a:t>
            </a:r>
          </a:p>
          <a:p>
            <a:r>
              <a:rPr lang="en-US"/>
              <a:t>One who, or that which, is regarded as embodying or affording force, strength, or firmness; that on which confidence or reliance is based; support; security. </a:t>
            </a:r>
          </a:p>
          <a:p>
            <a:r>
              <a:rPr lang="en-US"/>
              <a:t> Vigor or style; force of expression</a:t>
            </a:r>
          </a:p>
          <a:p>
            <a:r>
              <a:rPr lang="en-US"/>
              <a:t>Force as measured by amount, numbers, or power of any body</a:t>
            </a:r>
          </a:p>
          <a:p>
            <a:r>
              <a:rPr lang="en-US"/>
              <a:t>A strong place; a stronghold</a:t>
            </a:r>
          </a:p>
          <a:p>
            <a:endParaRPr lang="en-US"/>
          </a:p>
          <a:p>
            <a:endParaRPr lang="en-US"/>
          </a:p>
          <a:p>
            <a:endParaRPr lang="en-US"/>
          </a:p>
          <a:p>
            <a:endParaRPr lang="en-US"/>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97B80-043F-4AD9-B16F-0DD426E02648}"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p:cNvSpPr txBox="1"/>
          <p:nvPr/>
        </p:nvSpPr>
        <p:spPr>
          <a:xfrm>
            <a:off x="812800" y="5787736"/>
            <a:ext cx="5283200" cy="381000"/>
          </a:xfrm>
          <a:prstGeom prst="rect">
            <a:avLst/>
          </a:prstGeom>
          <a:noFill/>
        </p:spPr>
        <p:txBody>
          <a:bodyPr wrap="square" lIns="91416" tIns="45709" rIns="91416" bIns="45709" rtlCol="0">
            <a:spAutoFit/>
          </a:bodyPr>
          <a:lstStyle/>
          <a:p>
            <a:pPr marL="0" marR="0" lvl="0" indent="0" algn="l" defTabSz="91416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Source:  Brainyquote.com</a:t>
            </a:r>
          </a:p>
        </p:txBody>
      </p:sp>
      <p:pic>
        <p:nvPicPr>
          <p:cNvPr id="9"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509206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Strength—Defined</a:t>
            </a:r>
          </a:p>
        </p:txBody>
      </p:sp>
      <p:sp>
        <p:nvSpPr>
          <p:cNvPr id="3" name="Content Placeholder 2"/>
          <p:cNvSpPr>
            <a:spLocks noGrp="1"/>
          </p:cNvSpPr>
          <p:nvPr>
            <p:ph idx="1"/>
          </p:nvPr>
        </p:nvSpPr>
        <p:spPr/>
        <p:txBody>
          <a:bodyPr/>
          <a:lstStyle/>
          <a:p>
            <a:r>
              <a:rPr lang="en-US"/>
              <a:t>The state, property, or quality of being strong</a:t>
            </a:r>
          </a:p>
          <a:p>
            <a:r>
              <a:rPr lang="en-US"/>
              <a:t>The power to resist attack; impregnability</a:t>
            </a:r>
          </a:p>
          <a:p>
            <a:r>
              <a:rPr lang="en-US"/>
              <a:t>The power to resist strain or stress; durability</a:t>
            </a:r>
          </a:p>
          <a:p>
            <a:r>
              <a:rPr lang="en-US"/>
              <a:t>The ability to maintain a moral or intellectual position firmly</a:t>
            </a:r>
          </a:p>
          <a:p>
            <a:r>
              <a:rPr lang="en-US"/>
              <a:t>Capacity or potential for effective action: a show of strength</a:t>
            </a:r>
          </a:p>
          <a:p>
            <a:r>
              <a:rPr lang="en-US"/>
              <a:t>A source of power or force</a:t>
            </a:r>
          </a:p>
          <a:p>
            <a:r>
              <a:rPr lang="en-US"/>
              <a:t>One that is regarded as the embodiment of protective or supportive power; a support or mainstay</a:t>
            </a:r>
          </a:p>
          <a:p>
            <a:r>
              <a:rPr lang="en-US"/>
              <a:t>An attribute or quality of particular worth or utility; an asset</a:t>
            </a:r>
          </a:p>
          <a:p>
            <a:r>
              <a:rPr lang="en-US"/>
              <a:t>Degree of intensity, force, effectiveness, or potency </a:t>
            </a:r>
          </a:p>
          <a:p>
            <a:r>
              <a:rPr lang="en-US"/>
              <a:t>Effective or binding force; efficacy: the strength of an argument</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97B80-043F-4AD9-B16F-0DD426E02648}"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466436" y="6366370"/>
            <a:ext cx="4978400" cy="373659"/>
          </a:xfrm>
          <a:prstGeom prst="rect">
            <a:avLst/>
          </a:prstGeom>
          <a:noFill/>
        </p:spPr>
        <p:txBody>
          <a:bodyPr wrap="square" lIns="91416" tIns="45709" rIns="91416" bIns="45709" rtlCol="0">
            <a:spAutoFit/>
          </a:bodyPr>
          <a:lstStyle/>
          <a:p>
            <a:pPr marL="0" marR="0" lvl="0" indent="0" algn="l" defTabSz="91416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Source:  Answers.com</a:t>
            </a:r>
          </a:p>
        </p:txBody>
      </p:sp>
      <p:pic>
        <p:nvPicPr>
          <p:cNvPr id="9"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37643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understand, get curious about…</a:t>
            </a:r>
          </a:p>
        </p:txBody>
      </p:sp>
      <p:sp>
        <p:nvSpPr>
          <p:cNvPr id="3" name="Content Placeholder 2"/>
          <p:cNvSpPr>
            <a:spLocks noGrp="1"/>
          </p:cNvSpPr>
          <p:nvPr>
            <p:ph idx="1"/>
          </p:nvPr>
        </p:nvSpPr>
        <p:spPr/>
        <p:txBody>
          <a:bodyPr/>
          <a:lstStyle/>
          <a:p>
            <a:r>
              <a:rPr lang="en-US" dirty="0"/>
              <a:t>The strength of their perspective</a:t>
            </a:r>
          </a:p>
          <a:p>
            <a:r>
              <a:rPr lang="en-US" dirty="0"/>
              <a:t>The strength of their beliefs/culture</a:t>
            </a:r>
          </a:p>
          <a:p>
            <a:r>
              <a:rPr lang="en-US" dirty="0"/>
              <a:t>The strength that comes from lived experience (endurance, tenacity, survival, ability to withstand discomfort/pain, scrappiness)</a:t>
            </a:r>
          </a:p>
          <a:p>
            <a:r>
              <a:rPr lang="en-US" dirty="0"/>
              <a:t>The strength of where they are on their individual journey (youth, parent)</a:t>
            </a:r>
          </a:p>
          <a:p>
            <a:r>
              <a:rPr lang="en-US" dirty="0"/>
              <a:t>The strength of their priorities</a:t>
            </a:r>
          </a:p>
          <a:p>
            <a:r>
              <a:rPr lang="en-US" dirty="0"/>
              <a:t>The strength of the lines they have drawn in the sand</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97B80-043F-4AD9-B16F-0DD426E02648}"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2" descr="http://ts2.mm.bing.net/th?id=H.4966791558071041&amp;w=159&amp;h=163&amp;c=7&amp;rs=1&amp;pid=1.7"/>
          <p:cNvPicPr>
            <a:picLocks noChangeAspect="1" noChangeArrowheads="1"/>
          </p:cNvPicPr>
          <p:nvPr/>
        </p:nvPicPr>
        <p:blipFill>
          <a:blip r:embed="rId3" cstate="print"/>
          <a:stretch>
            <a:fillRect/>
          </a:stretch>
        </p:blipFill>
        <p:spPr>
          <a:xfrm>
            <a:off x="9935504" y="4831773"/>
            <a:ext cx="2093683" cy="1945299"/>
          </a:xfrm>
          <a:prstGeom prst="rect">
            <a:avLst/>
          </a:prstGeom>
        </p:spPr>
      </p:pic>
    </p:spTree>
    <p:extLst>
      <p:ext uri="{BB962C8B-B14F-4D97-AF65-F5344CB8AC3E}">
        <p14:creationId xmlns:p14="http://schemas.microsoft.com/office/powerpoint/2010/main" val="201764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7400" y="3886200"/>
            <a:ext cx="8357553" cy="2200275"/>
          </a:xfrm>
        </p:spPr>
        <p:txBody>
          <a:bodyPr>
            <a:normAutofit fontScale="90000"/>
          </a:bodyPr>
          <a:lstStyle/>
          <a:p>
            <a:r>
              <a:rPr lang="en-US" dirty="0"/>
              <a:t>Achieving Precision: </a:t>
            </a:r>
            <a:r>
              <a:rPr lang="en-US" dirty="0">
                <a:solidFill>
                  <a:srgbClr val="92D050"/>
                </a:solidFill>
              </a:rPr>
              <a:t>Resolution-Focused</a:t>
            </a:r>
            <a:r>
              <a:rPr lang="en-US" dirty="0"/>
              <a:t> </a:t>
            </a:r>
            <a:r>
              <a:rPr lang="en-US" dirty="0">
                <a:solidFill>
                  <a:srgbClr val="92D050"/>
                </a:solidFill>
              </a:rPr>
              <a:t>Care</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2" descr="C:\Users\J&amp;K 2011 HP\Dropbox\COVA\Training\bullseye-7736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520" y="1534861"/>
            <a:ext cx="2857500" cy="261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60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a:buNone/>
            </a:pPr>
            <a:r>
              <a:rPr lang="en-US" sz="5700" dirty="0"/>
              <a:t> </a:t>
            </a:r>
            <a:r>
              <a:rPr lang="en-US" sz="5700" i="1" dirty="0">
                <a:solidFill>
                  <a:srgbClr val="92D050"/>
                </a:solidFill>
              </a:rPr>
              <a:t>“We aren’t providing crisis care, we are handing off crisis care.  </a:t>
            </a:r>
          </a:p>
          <a:p>
            <a:pPr marL="0" indent="0" algn="ctr">
              <a:buNone/>
            </a:pPr>
            <a:r>
              <a:rPr lang="en-US" sz="5700" i="1" dirty="0">
                <a:solidFill>
                  <a:srgbClr val="92D050"/>
                </a:solidFill>
              </a:rPr>
              <a:t>And then they hand off and then they hand off…” </a:t>
            </a:r>
          </a:p>
          <a:p>
            <a:pPr marL="114300" indent="0">
              <a:buNone/>
            </a:pPr>
            <a:r>
              <a:rPr lang="en-US" sz="3500" dirty="0"/>
              <a:t>	</a:t>
            </a:r>
          </a:p>
          <a:p>
            <a:pPr marL="114300" indent="0">
              <a:buNone/>
            </a:pPr>
            <a:r>
              <a:rPr lang="en-US" sz="2600" dirty="0"/>
              <a:t>    </a:t>
            </a:r>
          </a:p>
          <a:p>
            <a:pPr marL="114300" indent="0">
              <a:buNone/>
            </a:pPr>
            <a:r>
              <a:rPr lang="en-US" sz="2200" dirty="0"/>
              <a:t>-Chris Tokarski, Executive Director</a:t>
            </a:r>
          </a:p>
          <a:p>
            <a:pPr marL="114300" indent="0">
              <a:buNone/>
            </a:pPr>
            <a:r>
              <a:rPr lang="en-US" sz="2200" dirty="0"/>
              <a:t>     Mental Health Resources, Inc.</a:t>
            </a:r>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	</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B8506-AFC9-4768-9132-AC67337AD3C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2" descr="C:\Users\J&amp;K 2011 HP\Dropbox\COVA\Training\bullseye-7736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5049632"/>
            <a:ext cx="1828800" cy="16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59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Resolution-Focused Care	</a:t>
            </a:r>
          </a:p>
        </p:txBody>
      </p:sp>
      <p:sp>
        <p:nvSpPr>
          <p:cNvPr id="4" name="Content Placeholder 3"/>
          <p:cNvSpPr>
            <a:spLocks noGrp="1"/>
          </p:cNvSpPr>
          <p:nvPr>
            <p:ph idx="1"/>
          </p:nvPr>
        </p:nvSpPr>
        <p:spPr/>
        <p:txBody>
          <a:bodyPr/>
          <a:lstStyle/>
          <a:p>
            <a:r>
              <a:rPr lang="en-US" dirty="0"/>
              <a:t>Family-centeredness is about a strength-based alignment</a:t>
            </a:r>
          </a:p>
          <a:p>
            <a:r>
              <a:rPr lang="en-US" dirty="0"/>
              <a:t>Resolution-focus means using approaches that are resolving/relieving</a:t>
            </a:r>
          </a:p>
          <a:p>
            <a:pPr lvl="1"/>
            <a:r>
              <a:rPr lang="en-US" dirty="0"/>
              <a:t>Symptom reduction</a:t>
            </a:r>
          </a:p>
          <a:p>
            <a:pPr lvl="1"/>
            <a:r>
              <a:rPr lang="en-US" dirty="0"/>
              <a:t>Empowerment/health activation</a:t>
            </a:r>
          </a:p>
          <a:p>
            <a:pPr lvl="1"/>
            <a:r>
              <a:rPr lang="en-US" dirty="0"/>
              <a:t>Clarity</a:t>
            </a:r>
          </a:p>
          <a:p>
            <a:pPr lvl="1"/>
            <a:r>
              <a:rPr lang="en-US" dirty="0"/>
              <a:t>Diminished risk/REAL harm reduction </a:t>
            </a:r>
          </a:p>
          <a:p>
            <a:pPr lvl="1"/>
            <a:r>
              <a:rPr lang="en-US" dirty="0"/>
              <a:t>Diminished angst</a:t>
            </a:r>
          </a:p>
          <a:p>
            <a:pPr lvl="1"/>
            <a:r>
              <a:rPr lang="en-US" dirty="0"/>
              <a:t>Increased hope</a:t>
            </a:r>
          </a:p>
          <a:p>
            <a:pPr lvl="1"/>
            <a:r>
              <a:rPr lang="en-US" dirty="0"/>
              <a:t>Return to higher level functioning</a:t>
            </a:r>
          </a:p>
          <a:p>
            <a:r>
              <a:rPr lang="en-US" dirty="0"/>
              <a:t>Resolution-focused programs believe in their efficacy and their            ca           ability to provide an </a:t>
            </a:r>
            <a:r>
              <a:rPr lang="en-US" u="sng" dirty="0"/>
              <a:t>end-service</a:t>
            </a:r>
          </a:p>
          <a:p>
            <a:pPr lvl="1"/>
            <a:endParaRPr lang="en-US"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098" name="Picture 2" descr="C:\Users\J&amp;K 2011 HP\Dropbox\COVA\Training\bullseye-7736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5049632"/>
            <a:ext cx="1828800" cy="16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96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Resolution-focused care</a:t>
            </a:r>
            <a:endParaRPr lang="en-US" u="sng" dirty="0"/>
          </a:p>
        </p:txBody>
      </p:sp>
      <p:sp>
        <p:nvSpPr>
          <p:cNvPr id="3" name="Content Placeholder 2"/>
          <p:cNvSpPr>
            <a:spLocks noGrp="1"/>
          </p:cNvSpPr>
          <p:nvPr>
            <p:ph idx="1"/>
          </p:nvPr>
        </p:nvSpPr>
        <p:spPr/>
        <p:txBody>
          <a:bodyPr/>
          <a:lstStyle/>
          <a:p>
            <a:r>
              <a:rPr lang="en-US" sz="2800" dirty="0"/>
              <a:t>Provider intention will drive intervention (for better or worse)</a:t>
            </a:r>
          </a:p>
          <a:p>
            <a:r>
              <a:rPr lang="en-US" sz="2800" dirty="0"/>
              <a:t>Essential to differentiate:</a:t>
            </a:r>
          </a:p>
          <a:p>
            <a:pPr lvl="1"/>
            <a:r>
              <a:rPr lang="en-US" dirty="0"/>
              <a:t>Assessment vs. treatment</a:t>
            </a:r>
          </a:p>
          <a:p>
            <a:pPr lvl="1"/>
            <a:r>
              <a:rPr lang="en-US" dirty="0"/>
              <a:t>Disposition vs. resolution</a:t>
            </a:r>
          </a:p>
          <a:p>
            <a:endParaRPr lang="en-US" dirty="0"/>
          </a:p>
          <a:p>
            <a:r>
              <a:rPr lang="en-US" dirty="0"/>
              <a:t>Medical analogy makes this clearer…</a:t>
            </a:r>
          </a:p>
          <a:p>
            <a:endParaRPr lang="en-US" dirty="0"/>
          </a:p>
          <a:p>
            <a:pPr marL="0" indent="0">
              <a:buNone/>
            </a:pPr>
            <a:r>
              <a:rPr lang="en-US" dirty="0"/>
              <a:t>If you are the person with the mangled foot,                                                  </a:t>
            </a:r>
            <a:r>
              <a:rPr lang="en-US" i="1" u="sng" dirty="0"/>
              <a:t>what are you in this for</a:t>
            </a:r>
            <a:r>
              <a:rPr lang="en-US" i="1" dirty="0"/>
              <a:t>???</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85" t="3301" r="15095" b="2505"/>
          <a:stretch/>
        </p:blipFill>
        <p:spPr bwMode="auto">
          <a:xfrm>
            <a:off x="7848601" y="2436402"/>
            <a:ext cx="3810000" cy="417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8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D3C0-62D2-440A-812F-F988683A8A66}"/>
              </a:ext>
            </a:extLst>
          </p:cNvPr>
          <p:cNvSpPr>
            <a:spLocks noGrp="1"/>
          </p:cNvSpPr>
          <p:nvPr>
            <p:ph type="title"/>
          </p:nvPr>
        </p:nvSpPr>
        <p:spPr/>
        <p:txBody>
          <a:bodyPr/>
          <a:lstStyle/>
          <a:p>
            <a:r>
              <a:rPr lang="en-US" dirty="0"/>
              <a:t>Introductory Notes	</a:t>
            </a:r>
          </a:p>
        </p:txBody>
      </p:sp>
      <p:sp>
        <p:nvSpPr>
          <p:cNvPr id="3" name="Content Placeholder 2">
            <a:extLst>
              <a:ext uri="{FF2B5EF4-FFF2-40B4-BE49-F238E27FC236}">
                <a16:creationId xmlns:a16="http://schemas.microsoft.com/office/drawing/2014/main" id="{C067EF1C-4542-4FA7-BD45-9CC7274C0DBC}"/>
              </a:ext>
            </a:extLst>
          </p:cNvPr>
          <p:cNvSpPr>
            <a:spLocks noGrp="1"/>
          </p:cNvSpPr>
          <p:nvPr>
            <p:ph idx="1"/>
          </p:nvPr>
        </p:nvSpPr>
        <p:spPr>
          <a:xfrm>
            <a:off x="609600" y="1600200"/>
            <a:ext cx="7222958" cy="4876800"/>
          </a:xfrm>
        </p:spPr>
        <p:txBody>
          <a:bodyPr/>
          <a:lstStyle/>
          <a:p>
            <a:r>
              <a:rPr lang="en-US" dirty="0"/>
              <a:t>In Massachusetts, there is an emphasis on crisis responses responses that are:</a:t>
            </a:r>
          </a:p>
          <a:p>
            <a:pPr lvl="1"/>
            <a:r>
              <a:rPr lang="en-US" dirty="0"/>
              <a:t>Early,</a:t>
            </a:r>
          </a:p>
          <a:p>
            <a:pPr lvl="1"/>
            <a:r>
              <a:rPr lang="en-US" dirty="0"/>
              <a:t>Voluntary</a:t>
            </a:r>
          </a:p>
          <a:p>
            <a:pPr lvl="1"/>
            <a:r>
              <a:rPr lang="en-US" dirty="0"/>
              <a:t>Local </a:t>
            </a:r>
          </a:p>
          <a:p>
            <a:pPr lvl="1"/>
            <a:r>
              <a:rPr lang="en-US" dirty="0"/>
              <a:t>Community-based</a:t>
            </a:r>
          </a:p>
          <a:p>
            <a:r>
              <a:rPr lang="en-US" dirty="0"/>
              <a:t>Using approaches that are resolution-focused and that reduce the likelihood of needing:</a:t>
            </a:r>
          </a:p>
          <a:p>
            <a:pPr lvl="1"/>
            <a:r>
              <a:rPr lang="en-US" dirty="0"/>
              <a:t>Law enforcement involvement</a:t>
            </a:r>
          </a:p>
          <a:p>
            <a:pPr lvl="1"/>
            <a:r>
              <a:rPr lang="en-US" dirty="0"/>
              <a:t>Section 12 initiation</a:t>
            </a:r>
          </a:p>
          <a:p>
            <a:pPr lvl="1"/>
            <a:r>
              <a:rPr lang="en-US" dirty="0"/>
              <a:t>Inpatient hospitalization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FA44EA3-59E7-4089-A98C-537B4537AFEE}"/>
              </a:ext>
            </a:extLst>
          </p:cNvPr>
          <p:cNvSpPr>
            <a:spLocks noGrp="1"/>
          </p:cNvSpPr>
          <p:nvPr>
            <p:ph type="sldNum" sz="quarter" idx="12"/>
          </p:nvPr>
        </p:nvSpPr>
        <p:spPr/>
        <p:txBody>
          <a:bodyPr/>
          <a:lstStyle/>
          <a:p>
            <a:pPr lvl="0"/>
            <a:fld id="{EF2CF517-D407-40A7-919A-C3CC3DA26714}" type="slidenum">
              <a:rPr lang="en-US" noProof="0" smtClean="0"/>
              <a:pPr lvl="0"/>
              <a:t>8</a:t>
            </a:fld>
            <a:endParaRPr lang="en-US" noProof="0" dirty="0"/>
          </a:p>
        </p:txBody>
      </p:sp>
      <p:pic>
        <p:nvPicPr>
          <p:cNvPr id="12" name="Picture 11">
            <a:extLst>
              <a:ext uri="{FF2B5EF4-FFF2-40B4-BE49-F238E27FC236}">
                <a16:creationId xmlns:a16="http://schemas.microsoft.com/office/drawing/2014/main" id="{D7D9F6A8-2FD0-4AE9-8EFF-BE0F134B6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172712"/>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468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a:t>
            </a:r>
            <a:r>
              <a:rPr lang="en-US" dirty="0" smtClean="0"/>
              <a:t>#8</a:t>
            </a:r>
            <a:endParaRPr lang="en-US" dirty="0"/>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pPr marL="0" indent="0">
              <a:buNone/>
            </a:pPr>
            <a:r>
              <a:rPr lang="en-US" sz="2800" dirty="0"/>
              <a:t>Is admission to a psychiatric hospital an example of crisis resolution?</a:t>
            </a:r>
          </a:p>
          <a:p>
            <a:endParaRPr lang="en-US" sz="2800" dirty="0"/>
          </a:p>
          <a:p>
            <a:r>
              <a:rPr lang="en-US" sz="2800" dirty="0"/>
              <a:t>YES</a:t>
            </a:r>
          </a:p>
          <a:p>
            <a:r>
              <a:rPr lang="en-US" sz="2800" dirty="0"/>
              <a:t>NO </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Use the CHAT feature to make additional comments</a:t>
            </a:r>
          </a:p>
        </p:txBody>
      </p:sp>
    </p:spTree>
    <p:extLst>
      <p:ext uri="{BB962C8B-B14F-4D97-AF65-F5344CB8AC3E}">
        <p14:creationId xmlns:p14="http://schemas.microsoft.com/office/powerpoint/2010/main" val="3442361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A4E-7BD4-433A-8220-D24079950E46}"/>
              </a:ext>
            </a:extLst>
          </p:cNvPr>
          <p:cNvSpPr>
            <a:spLocks noGrp="1"/>
          </p:cNvSpPr>
          <p:nvPr>
            <p:ph type="title"/>
          </p:nvPr>
        </p:nvSpPr>
        <p:spPr/>
        <p:txBody>
          <a:bodyPr/>
          <a:lstStyle/>
          <a:p>
            <a:r>
              <a:rPr lang="en-US" dirty="0"/>
              <a:t>Poll Question </a:t>
            </a:r>
            <a:r>
              <a:rPr lang="en-US" dirty="0" smtClean="0"/>
              <a:t>#9</a:t>
            </a:r>
            <a:endParaRPr lang="en-US" dirty="0"/>
          </a:p>
        </p:txBody>
      </p:sp>
      <p:sp>
        <p:nvSpPr>
          <p:cNvPr id="3" name="Content Placeholder 2">
            <a:extLst>
              <a:ext uri="{FF2B5EF4-FFF2-40B4-BE49-F238E27FC236}">
                <a16:creationId xmlns:a16="http://schemas.microsoft.com/office/drawing/2014/main" id="{CCA970CD-F15D-4A9E-962E-B4CDDF1CEC96}"/>
              </a:ext>
            </a:extLst>
          </p:cNvPr>
          <p:cNvSpPr>
            <a:spLocks noGrp="1"/>
          </p:cNvSpPr>
          <p:nvPr>
            <p:ph idx="1"/>
          </p:nvPr>
        </p:nvSpPr>
        <p:spPr>
          <a:xfrm>
            <a:off x="609600" y="1524000"/>
            <a:ext cx="10972800" cy="4876800"/>
          </a:xfrm>
        </p:spPr>
        <p:txBody>
          <a:bodyPr/>
          <a:lstStyle/>
          <a:p>
            <a:r>
              <a:rPr lang="en-US" dirty="0"/>
              <a:t>Within the context of an acute crisis, how often is the team delivering services that are RESOLUTION and not DISPOSITION focused?</a:t>
            </a:r>
          </a:p>
          <a:p>
            <a:pPr lvl="1"/>
            <a:r>
              <a:rPr lang="en-US" dirty="0"/>
              <a:t>100%</a:t>
            </a:r>
          </a:p>
          <a:p>
            <a:pPr lvl="1"/>
            <a:r>
              <a:rPr lang="en-US" dirty="0"/>
              <a:t>80%</a:t>
            </a:r>
          </a:p>
          <a:p>
            <a:pPr lvl="1"/>
            <a:r>
              <a:rPr lang="en-US" dirty="0"/>
              <a:t>60%</a:t>
            </a:r>
          </a:p>
          <a:p>
            <a:pPr lvl="1"/>
            <a:r>
              <a:rPr lang="en-US" dirty="0"/>
              <a:t>40%</a:t>
            </a:r>
          </a:p>
          <a:p>
            <a:pPr lvl="1"/>
            <a:r>
              <a:rPr lang="en-US" dirty="0"/>
              <a:t>20%</a:t>
            </a:r>
          </a:p>
          <a:p>
            <a:pPr lvl="1"/>
            <a:r>
              <a:rPr lang="en-US" dirty="0"/>
              <a:t>Less than 20%</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91979F0-F5B7-4639-AEEC-30298F08A0C9}"/>
              </a:ext>
            </a:extLst>
          </p:cNvPr>
          <p:cNvSpPr>
            <a:spLocks noGrp="1"/>
          </p:cNvSpPr>
          <p:nvPr>
            <p:ph type="sldNum" sz="quarter" idx="12"/>
          </p:nvPr>
        </p:nvSpPr>
        <p:spPr/>
        <p:txBody>
          <a:bodyPr/>
          <a:lstStyle/>
          <a:p>
            <a:fld id="{EF2CF517-D407-40A7-919A-C3CC3DA26714}" type="slidenum">
              <a:rPr lang="en-US" smtClean="0"/>
              <a:pPr/>
              <a:t>81</a:t>
            </a:fld>
            <a:endParaRPr lang="en-US" dirty="0"/>
          </a:p>
        </p:txBody>
      </p:sp>
      <p:pic>
        <p:nvPicPr>
          <p:cNvPr id="2050" name="Picture 2" descr="2019 POLL - Fuelrz Natural Muffins &amp; Cafe">
            <a:extLst>
              <a:ext uri="{FF2B5EF4-FFF2-40B4-BE49-F238E27FC236}">
                <a16:creationId xmlns:a16="http://schemas.microsoft.com/office/drawing/2014/main" id="{B2B84433-1E89-4B68-828B-ECDF6BE4D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45815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627677-1441-4D4C-B386-1B7D89AF56E9}"/>
              </a:ext>
            </a:extLst>
          </p:cNvPr>
          <p:cNvSpPr/>
          <p:nvPr/>
        </p:nvSpPr>
        <p:spPr>
          <a:xfrm>
            <a:off x="781396" y="5568142"/>
            <a:ext cx="5602778" cy="75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CHAT feature to make additional comments</a:t>
            </a:r>
          </a:p>
        </p:txBody>
      </p:sp>
    </p:spTree>
    <p:extLst>
      <p:ext uri="{BB962C8B-B14F-4D97-AF65-F5344CB8AC3E}">
        <p14:creationId xmlns:p14="http://schemas.microsoft.com/office/powerpoint/2010/main" val="3163033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3084" y="4406903"/>
            <a:ext cx="10363200" cy="1362075"/>
          </a:xfrm>
        </p:spPr>
        <p:txBody>
          <a:bodyPr>
            <a:normAutofit/>
          </a:bodyPr>
          <a:lstStyle/>
          <a:p>
            <a:pPr>
              <a:defRPr/>
            </a:pPr>
            <a:r>
              <a:rPr lang="en-US" sz="2700" dirty="0"/>
              <a:t>Counterproductive  Approaches</a:t>
            </a:r>
          </a:p>
        </p:txBody>
      </p:sp>
      <p:sp>
        <p:nvSpPr>
          <p:cNvPr id="6" name="Slide Number Placeholder 1"/>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BDF75-B3B6-4E3B-8172-DC4D78235376}"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1381" name="Picture 6" descr="https://encrypted-tbn2.gstatic.com/images?q=tbn:ANd9GcQCzEoKuW4UaB10adfOS_aGzz6tbRGImmsWNkM4Pld1ULZBP4XQ"/>
          <p:cNvPicPr>
            <a:picLocks noChangeAspect="1" noChangeArrowheads="1"/>
          </p:cNvPicPr>
          <p:nvPr/>
        </p:nvPicPr>
        <p:blipFill>
          <a:blip r:embed="rId3" cstate="print"/>
          <a:srcRect/>
          <a:stretch>
            <a:fillRect/>
          </a:stretch>
        </p:blipFill>
        <p:spPr bwMode="auto">
          <a:xfrm>
            <a:off x="1320800" y="1295400"/>
            <a:ext cx="9679517" cy="2438400"/>
          </a:xfrm>
          <a:prstGeom prst="rect">
            <a:avLst/>
          </a:prstGeom>
          <a:noFill/>
          <a:ln w="9525">
            <a:noFill/>
            <a:miter lim="800000"/>
            <a:headEnd/>
            <a:tailEnd/>
          </a:ln>
        </p:spPr>
      </p:pic>
    </p:spTree>
    <p:extLst>
      <p:ext uri="{BB962C8B-B14F-4D97-AF65-F5344CB8AC3E}">
        <p14:creationId xmlns:p14="http://schemas.microsoft.com/office/powerpoint/2010/main" val="39314489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685800" y="914400"/>
            <a:ext cx="10673684" cy="5486400"/>
          </a:xfrm>
          <a:prstGeom prst="rect">
            <a:avLst/>
          </a:prstGeom>
          <a:noFill/>
          <a:ln w="9525">
            <a:noFill/>
            <a:miter lim="800000"/>
            <a:headEnd/>
            <a:tailEnd/>
          </a:ln>
        </p:spPr>
      </p:pic>
    </p:spTree>
    <p:extLst>
      <p:ext uri="{BB962C8B-B14F-4D97-AF65-F5344CB8AC3E}">
        <p14:creationId xmlns:p14="http://schemas.microsoft.com/office/powerpoint/2010/main" val="38609539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z="3200" dirty="0"/>
              <a:t>Counterproductive Approaches</a:t>
            </a:r>
          </a:p>
        </p:txBody>
      </p:sp>
      <p:sp>
        <p:nvSpPr>
          <p:cNvPr id="102403" name="Content Placeholder 3"/>
          <p:cNvSpPr>
            <a:spLocks noGrp="1"/>
          </p:cNvSpPr>
          <p:nvPr>
            <p:ph idx="1"/>
          </p:nvPr>
        </p:nvSpPr>
        <p:spPr/>
        <p:txBody>
          <a:bodyPr>
            <a:normAutofit/>
          </a:bodyPr>
          <a:lstStyle/>
          <a:p>
            <a:r>
              <a:rPr lang="en-US" altLang="en-US" dirty="0"/>
              <a:t>In the context of a research project on family-centered care, a number of counterproductive practices were identified.</a:t>
            </a:r>
          </a:p>
          <a:p>
            <a:r>
              <a:rPr lang="en-US" altLang="en-US" dirty="0"/>
              <a:t>Three of the indicators have universal implications</a:t>
            </a:r>
          </a:p>
          <a:p>
            <a:r>
              <a:rPr lang="en-US" altLang="en-US" dirty="0"/>
              <a:t>They are highly relevant in the context of safety planning and the provision of resolution-focused support and intervention</a:t>
            </a:r>
          </a:p>
          <a:p>
            <a:pPr>
              <a:buFont typeface="Times" pitchFamily="18" charset="0"/>
              <a:buNone/>
            </a:pPr>
            <a:endParaRPr lang="en-US" altLang="en-US" dirty="0"/>
          </a:p>
        </p:txBody>
      </p:sp>
      <p:sp>
        <p:nvSpPr>
          <p:cNvPr id="8" name="Slide Number Placeholder 1"/>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BDF75-B3B6-4E3B-8172-DC4D78235376}"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02405" name="Rectangle 5"/>
          <p:cNvSpPr>
            <a:spLocks noChangeArrowheads="1"/>
          </p:cNvSpPr>
          <p:nvPr/>
        </p:nvSpPr>
        <p:spPr bwMode="auto">
          <a:xfrm>
            <a:off x="132935" y="4330008"/>
            <a:ext cx="11988800" cy="120032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Olin, S.S. Kutash, K., Pollock, M.,  Burns, B.J.,  Kuppinger, A., Craig, N.,  Purdy, F., Armusewicz, K., Wisdom, J., &amp; Hoagwood, K., (2013). Developing quality indicators for family support services in community team-based mental health care. </a:t>
            </a:r>
            <a:r>
              <a:rPr kumimoji="0" lang="en-US" sz="1200" b="0" i="1" u="none" strike="noStrike" kern="1200" cap="none" spc="0" normalizeH="0" baseline="0" noProof="0" dirty="0">
                <a:ln>
                  <a:noFill/>
                </a:ln>
                <a:solidFill>
                  <a:prstClr val="white"/>
                </a:solidFill>
                <a:effectLst/>
                <a:uLnTx/>
                <a:uFillTx/>
                <a:latin typeface="Arial"/>
                <a:ea typeface="+mn-ea"/>
                <a:cs typeface="+mn-cs"/>
              </a:rPr>
              <a:t>Administration and Policy in Mental Health. </a:t>
            </a:r>
            <a:r>
              <a:rPr kumimoji="0" lang="en-US" sz="1200" b="0" i="0" u="none" strike="noStrike" kern="1200" cap="none" spc="0" normalizeH="0" baseline="0" noProof="0" dirty="0">
                <a:ln>
                  <a:noFill/>
                </a:ln>
                <a:solidFill>
                  <a:prstClr val="white"/>
                </a:solidFill>
                <a:effectLst/>
                <a:uLnTx/>
                <a:uFillTx/>
                <a:latin typeface="Arial"/>
                <a:ea typeface="+mn-ea"/>
                <a:cs typeface="+mn-cs"/>
              </a:rPr>
              <a:t>Published online May 25, 1-14. Doi: 10.1007/s10488-013-0501-9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Olin, S.S., Williams, N., Pollock, M., Armusewicz, K., Kutush, K., Glisson, C. &amp; Hoagwood, K., (2013). Quality indicators for family support services and their relationship to organizational social context. </a:t>
            </a:r>
            <a:r>
              <a:rPr kumimoji="0" lang="en-US" sz="1200" b="0" i="1" u="none" strike="noStrike" kern="1200" cap="none" spc="0" normalizeH="0" baseline="0" noProof="0" dirty="0">
                <a:ln>
                  <a:noFill/>
                </a:ln>
                <a:solidFill>
                  <a:prstClr val="white"/>
                </a:solidFill>
                <a:effectLst/>
                <a:uLnTx/>
                <a:uFillTx/>
                <a:latin typeface="Arial"/>
                <a:ea typeface="+mn-ea"/>
                <a:cs typeface="+mn-cs"/>
              </a:rPr>
              <a:t>Administration and Policy in Mental Health. </a:t>
            </a:r>
            <a:r>
              <a:rPr kumimoji="0" lang="en-US" sz="1200" b="0" i="0" u="none" strike="noStrike" kern="1200" cap="none" spc="0" normalizeH="0" baseline="0" noProof="0" dirty="0">
                <a:ln>
                  <a:noFill/>
                </a:ln>
                <a:solidFill>
                  <a:prstClr val="white"/>
                </a:solidFill>
                <a:effectLst/>
                <a:uLnTx/>
                <a:uFillTx/>
                <a:latin typeface="Arial"/>
                <a:ea typeface="+mn-ea"/>
                <a:cs typeface="+mn-cs"/>
              </a:rPr>
              <a:t>Published online May 25, 1-12. Doi: 10.1007/s10488-013-0499-z</a:t>
            </a:r>
          </a:p>
        </p:txBody>
      </p:sp>
      <p:pic>
        <p:nvPicPr>
          <p:cNvPr id="7" name="Picture 5" descr="https://encrypted-tbn2.gstatic.com/images?q=tbn:ANd9GcQCzEoKuW4UaB10adfOS_aGzz6tbRGImmsWNkM4Pld1ULZBP4XQ"/>
          <p:cNvPicPr>
            <a:picLocks noChangeAspect="1" noChangeArrowheads="1"/>
          </p:cNvPicPr>
          <p:nvPr/>
        </p:nvPicPr>
        <p:blipFill>
          <a:blip r:embed="rId3" cstate="print"/>
          <a:srcRect/>
          <a:stretch>
            <a:fillRect/>
          </a:stretch>
        </p:blipFill>
        <p:spPr bwMode="auto">
          <a:xfrm>
            <a:off x="7830237" y="5715000"/>
            <a:ext cx="4183967" cy="1054100"/>
          </a:xfrm>
          <a:prstGeom prst="rect">
            <a:avLst/>
          </a:prstGeom>
          <a:noFill/>
          <a:ln w="9525">
            <a:noFill/>
            <a:miter lim="800000"/>
            <a:headEnd/>
            <a:tailEnd/>
          </a:ln>
        </p:spPr>
      </p:pic>
    </p:spTree>
    <p:extLst>
      <p:ext uri="{BB962C8B-B14F-4D97-AF65-F5344CB8AC3E}">
        <p14:creationId xmlns:p14="http://schemas.microsoft.com/office/powerpoint/2010/main" val="1841537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z="3200" dirty="0"/>
              <a:t>Counterproductive Approaches</a:t>
            </a:r>
          </a:p>
        </p:txBody>
      </p:sp>
      <p:sp>
        <p:nvSpPr>
          <p:cNvPr id="3" name="Content Placeholder 2"/>
          <p:cNvSpPr>
            <a:spLocks noGrp="1"/>
          </p:cNvSpPr>
          <p:nvPr>
            <p:ph idx="1"/>
          </p:nvPr>
        </p:nvSpPr>
        <p:spPr>
          <a:xfrm>
            <a:off x="584887" y="1455866"/>
            <a:ext cx="10972800" cy="4876800"/>
          </a:xfrm>
        </p:spPr>
        <p:txBody>
          <a:bodyPr/>
          <a:lstStyle/>
          <a:p>
            <a:pPr marL="231775" lvl="1" indent="0">
              <a:buNone/>
              <a:defRPr/>
            </a:pPr>
            <a:r>
              <a:rPr lang="en-US" sz="2400" dirty="0"/>
              <a:t>When a Service provider…</a:t>
            </a:r>
          </a:p>
          <a:p>
            <a:pPr lvl="1">
              <a:defRPr/>
            </a:pPr>
            <a:endParaRPr lang="en-US" sz="2400" dirty="0"/>
          </a:p>
          <a:p>
            <a:pPr lvl="2">
              <a:defRPr/>
            </a:pPr>
            <a:r>
              <a:rPr lang="en-US" sz="2400" dirty="0"/>
              <a:t>Uses communication that indicates blame or criticism of the youth or caregiver</a:t>
            </a:r>
          </a:p>
          <a:p>
            <a:pPr lvl="2">
              <a:buFont typeface="Times" pitchFamily="18" charset="0"/>
              <a:buNone/>
              <a:defRPr/>
            </a:pPr>
            <a:endParaRPr lang="en-US" sz="900" dirty="0"/>
          </a:p>
          <a:p>
            <a:pPr lvl="2">
              <a:defRPr/>
            </a:pPr>
            <a:r>
              <a:rPr lang="en-US" sz="2400" dirty="0"/>
              <a:t>Uses deficit-based language</a:t>
            </a:r>
          </a:p>
          <a:p>
            <a:pPr lvl="2">
              <a:buFont typeface="Times" pitchFamily="18" charset="0"/>
              <a:buNone/>
              <a:defRPr/>
            </a:pPr>
            <a:endParaRPr lang="en-US" sz="800" dirty="0"/>
          </a:p>
          <a:p>
            <a:pPr lvl="2">
              <a:defRPr/>
            </a:pPr>
            <a:r>
              <a:rPr lang="en-US" sz="2400" dirty="0"/>
              <a:t>Is directive and makes decisions independent of the youth and caregiver about what is good for the family</a:t>
            </a:r>
          </a:p>
          <a:p>
            <a:pPr>
              <a:defRPr/>
            </a:pPr>
            <a:endParaRPr lang="en-US" dirty="0"/>
          </a:p>
          <a:p>
            <a:pPr marL="0" indent="0">
              <a:buNone/>
              <a:defRPr/>
            </a:pPr>
            <a:r>
              <a:rPr lang="en-US" dirty="0"/>
              <a:t>…it is generally experienced as COUNTER productive</a:t>
            </a:r>
          </a:p>
          <a:p>
            <a:pPr>
              <a:defRPr/>
            </a:pPr>
            <a:endParaRPr lang="en-US" dirty="0"/>
          </a:p>
          <a:p>
            <a:pPr>
              <a:defRPr/>
            </a:pPr>
            <a:endParaRPr lang="en-US" dirty="0"/>
          </a:p>
          <a:p>
            <a:pPr>
              <a:defRPr/>
            </a:pPr>
            <a:endParaRPr lang="en-US" dirty="0"/>
          </a:p>
        </p:txBody>
      </p:sp>
      <p:sp>
        <p:nvSpPr>
          <p:cNvPr id="6" name="Slide Number Placeholder 1"/>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BDF75-B3B6-4E3B-8172-DC4D78235376}"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3429" name="Picture 5" descr="https://encrypted-tbn2.gstatic.com/images?q=tbn:ANd9GcQCzEoKuW4UaB10adfOS_aGzz6tbRGImmsWNkM4Pld1ULZBP4XQ"/>
          <p:cNvPicPr>
            <a:picLocks noChangeAspect="1" noChangeArrowheads="1"/>
          </p:cNvPicPr>
          <p:nvPr/>
        </p:nvPicPr>
        <p:blipFill>
          <a:blip r:embed="rId3" cstate="print"/>
          <a:srcRect/>
          <a:stretch>
            <a:fillRect/>
          </a:stretch>
        </p:blipFill>
        <p:spPr bwMode="auto">
          <a:xfrm>
            <a:off x="7830237" y="5715000"/>
            <a:ext cx="4183967" cy="1054100"/>
          </a:xfrm>
          <a:prstGeom prst="rect">
            <a:avLst/>
          </a:prstGeom>
          <a:noFill/>
          <a:ln w="9525">
            <a:noFill/>
            <a:miter lim="800000"/>
            <a:headEnd/>
            <a:tailEnd/>
          </a:ln>
        </p:spPr>
      </p:pic>
    </p:spTree>
    <p:extLst>
      <p:ext uri="{BB962C8B-B14F-4D97-AF65-F5344CB8AC3E}">
        <p14:creationId xmlns:p14="http://schemas.microsoft.com/office/powerpoint/2010/main" val="2861010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z="3200" dirty="0"/>
              <a:t>Counterproductive Approaches</a:t>
            </a:r>
          </a:p>
        </p:txBody>
      </p:sp>
      <p:sp>
        <p:nvSpPr>
          <p:cNvPr id="104451" name="Content Placeholder 2"/>
          <p:cNvSpPr>
            <a:spLocks noGrp="1"/>
          </p:cNvSpPr>
          <p:nvPr>
            <p:ph idx="1"/>
          </p:nvPr>
        </p:nvSpPr>
        <p:spPr/>
        <p:txBody>
          <a:bodyPr/>
          <a:lstStyle/>
          <a:p>
            <a:pPr>
              <a:buFont typeface="Times" pitchFamily="18" charset="0"/>
              <a:buNone/>
            </a:pPr>
            <a:r>
              <a:rPr lang="en-US" altLang="en-US" sz="2800" dirty="0"/>
              <a:t>From the provider shoes, consider:</a:t>
            </a:r>
          </a:p>
          <a:p>
            <a:pPr lvl="1"/>
            <a:r>
              <a:rPr lang="en-US" altLang="en-US" sz="2400" dirty="0"/>
              <a:t>The absence of bad intentions</a:t>
            </a:r>
          </a:p>
          <a:p>
            <a:pPr lvl="1"/>
            <a:r>
              <a:rPr lang="en-US" altLang="en-US" sz="2400" dirty="0"/>
              <a:t>The nuance of the counterproductive intervention—the language doesn’t seem so inflammatory when you are the provider that is saying it</a:t>
            </a:r>
          </a:p>
          <a:p>
            <a:pPr lvl="1"/>
            <a:r>
              <a:rPr lang="en-US" altLang="en-US" sz="2400" dirty="0"/>
              <a:t>How easy it can be to NOT know you are doing it</a:t>
            </a:r>
          </a:p>
          <a:p>
            <a:pPr lvl="1"/>
            <a:r>
              <a:rPr lang="en-US" altLang="en-US" sz="2400" dirty="0"/>
              <a:t>How hard it can be for the provider to recognize the impact—AND understand that he/she is the provocateur</a:t>
            </a:r>
          </a:p>
          <a:p>
            <a:pPr lvl="1"/>
            <a:endParaRPr lang="en-US" altLang="en-US" dirty="0"/>
          </a:p>
          <a:p>
            <a:pPr lvl="1"/>
            <a:endParaRPr lang="en-US" altLang="en-US" dirty="0"/>
          </a:p>
          <a:p>
            <a:pPr lvl="1"/>
            <a:endParaRPr lang="en-US" altLang="en-US" dirty="0"/>
          </a:p>
          <a:p>
            <a:pPr lvl="1"/>
            <a:endParaRPr lang="en-US" altLang="en-US" dirty="0"/>
          </a:p>
          <a:p>
            <a:endParaRPr lang="en-US" altLang="en-US" dirty="0"/>
          </a:p>
        </p:txBody>
      </p:sp>
      <p:sp>
        <p:nvSpPr>
          <p:cNvPr id="7" name="Slide Number Placeholder 1"/>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5BDF75-B3B6-4E3B-8172-DC4D78235376}"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descr="https://encrypted-tbn2.gstatic.com/images?q=tbn:ANd9GcQCzEoKuW4UaB10adfOS_aGzz6tbRGImmsWNkM4Pld1ULZBP4XQ"/>
          <p:cNvPicPr>
            <a:picLocks noChangeAspect="1" noChangeArrowheads="1"/>
          </p:cNvPicPr>
          <p:nvPr/>
        </p:nvPicPr>
        <p:blipFill>
          <a:blip r:embed="rId3" cstate="print"/>
          <a:srcRect/>
          <a:stretch>
            <a:fillRect/>
          </a:stretch>
        </p:blipFill>
        <p:spPr bwMode="auto">
          <a:xfrm>
            <a:off x="7830237" y="5715000"/>
            <a:ext cx="4183967" cy="1054100"/>
          </a:xfrm>
          <a:prstGeom prst="rect">
            <a:avLst/>
          </a:prstGeom>
          <a:noFill/>
          <a:ln w="9525">
            <a:noFill/>
            <a:miter lim="800000"/>
            <a:headEnd/>
            <a:tailEnd/>
          </a:ln>
        </p:spPr>
      </p:pic>
    </p:spTree>
    <p:extLst>
      <p:ext uri="{BB962C8B-B14F-4D97-AF65-F5344CB8AC3E}">
        <p14:creationId xmlns:p14="http://schemas.microsoft.com/office/powerpoint/2010/main" val="27378043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Resolution-focused care	</a:t>
            </a:r>
          </a:p>
        </p:txBody>
      </p:sp>
      <p:sp>
        <p:nvSpPr>
          <p:cNvPr id="4" name="Content Placeholder 3"/>
          <p:cNvSpPr>
            <a:spLocks noGrp="1"/>
          </p:cNvSpPr>
          <p:nvPr>
            <p:ph idx="1"/>
          </p:nvPr>
        </p:nvSpPr>
        <p:spPr/>
        <p:txBody>
          <a:bodyPr/>
          <a:lstStyle/>
          <a:p>
            <a:r>
              <a:rPr lang="en-US" dirty="0"/>
              <a:t>Care quality and care experience are more about </a:t>
            </a:r>
            <a:r>
              <a:rPr lang="en-US" u="sng" dirty="0"/>
              <a:t>precision</a:t>
            </a:r>
            <a:r>
              <a:rPr lang="en-US" dirty="0"/>
              <a:t> than about length, quantity or intensity </a:t>
            </a:r>
          </a:p>
          <a:p>
            <a:r>
              <a:rPr lang="en-US" dirty="0"/>
              <a:t>Precision includes choosing approaches that are productive and reducing approaches that are counterproductive</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2895600" y="3567023"/>
            <a:ext cx="6017884" cy="2899565"/>
          </a:xfrm>
          <a:prstGeom prst="rect">
            <a:avLst/>
          </a:prstGeom>
        </p:spPr>
      </p:pic>
    </p:spTree>
    <p:extLst>
      <p:ext uri="{BB962C8B-B14F-4D97-AF65-F5344CB8AC3E}">
        <p14:creationId xmlns:p14="http://schemas.microsoft.com/office/powerpoint/2010/main" val="133200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745D-55DB-4B3C-894E-74D6D4CE811F}"/>
              </a:ext>
            </a:extLst>
          </p:cNvPr>
          <p:cNvSpPr>
            <a:spLocks noGrp="1"/>
          </p:cNvSpPr>
          <p:nvPr>
            <p:ph type="title"/>
          </p:nvPr>
        </p:nvSpPr>
        <p:spPr/>
        <p:txBody>
          <a:bodyPr/>
          <a:lstStyle/>
          <a:p>
            <a:r>
              <a:rPr lang="en-US" dirty="0"/>
              <a:t>Person/family-centeredness in safety planning</a:t>
            </a:r>
          </a:p>
        </p:txBody>
      </p:sp>
      <p:sp>
        <p:nvSpPr>
          <p:cNvPr id="4" name="Slide Number Placeholder 3">
            <a:extLst>
              <a:ext uri="{FF2B5EF4-FFF2-40B4-BE49-F238E27FC236}">
                <a16:creationId xmlns:a16="http://schemas.microsoft.com/office/drawing/2014/main" id="{6940E38C-EB44-4129-9E07-66790BF523B3}"/>
              </a:ext>
            </a:extLst>
          </p:cNvPr>
          <p:cNvSpPr>
            <a:spLocks noGrp="1"/>
          </p:cNvSpPr>
          <p:nvPr>
            <p:ph type="sldNum" sz="quarter" idx="12"/>
          </p:nvPr>
        </p:nvSpPr>
        <p:spPr/>
        <p:txBody>
          <a:bodyPr/>
          <a:lstStyle/>
          <a:p>
            <a:fld id="{EF2CF517-D407-40A7-919A-C3CC3DA26714}" type="slidenum">
              <a:rPr lang="en-US" smtClean="0"/>
              <a:pPr/>
              <a:t>88</a:t>
            </a:fld>
            <a:endParaRPr lang="en-US" dirty="0"/>
          </a:p>
        </p:txBody>
      </p:sp>
      <p:pic>
        <p:nvPicPr>
          <p:cNvPr id="18" name="Picture 17">
            <a:extLst>
              <a:ext uri="{FF2B5EF4-FFF2-40B4-BE49-F238E27FC236}">
                <a16:creationId xmlns:a16="http://schemas.microsoft.com/office/drawing/2014/main" id="{56AF8D56-FD20-4D93-8F82-DED01B6B54AE}"/>
              </a:ext>
            </a:extLst>
          </p:cNvPr>
          <p:cNvPicPr>
            <a:picLocks noChangeAspect="1"/>
          </p:cNvPicPr>
          <p:nvPr/>
        </p:nvPicPr>
        <p:blipFill rotWithShape="1">
          <a:blip r:embed="rId3"/>
          <a:srcRect t="7721" r="30023" b="13267"/>
          <a:stretch/>
        </p:blipFill>
        <p:spPr>
          <a:xfrm>
            <a:off x="3580462" y="1600200"/>
            <a:ext cx="5031075" cy="4876800"/>
          </a:xfrm>
          <a:prstGeom prst="rect">
            <a:avLst/>
          </a:prstGeom>
          <a:solidFill>
            <a:schemeClr val="bg1"/>
          </a:solidFill>
        </p:spPr>
      </p:pic>
    </p:spTree>
    <p:extLst>
      <p:ext uri="{BB962C8B-B14F-4D97-AF65-F5344CB8AC3E}">
        <p14:creationId xmlns:p14="http://schemas.microsoft.com/office/powerpoint/2010/main" val="37158230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Iatrogenic risk in safety planning</a:t>
            </a:r>
          </a:p>
        </p:txBody>
      </p:sp>
      <p:sp>
        <p:nvSpPr>
          <p:cNvPr id="3" name="Content Placeholder 2"/>
          <p:cNvSpPr>
            <a:spLocks noGrp="1"/>
          </p:cNvSpPr>
          <p:nvPr>
            <p:ph idx="1"/>
          </p:nvPr>
        </p:nvSpPr>
        <p:spPr>
          <a:xfrm>
            <a:off x="1503947" y="2847473"/>
            <a:ext cx="4415589" cy="1953127"/>
          </a:xfrm>
          <a:solidFill>
            <a:schemeClr val="tx2">
              <a:lumMod val="50000"/>
            </a:schemeClr>
          </a:solidFill>
          <a:ln w="38100">
            <a:solidFill>
              <a:schemeClr val="accent2">
                <a:lumMod val="40000"/>
                <a:lumOff val="60000"/>
              </a:schemeClr>
            </a:solidFill>
          </a:ln>
        </p:spPr>
        <p:txBody>
          <a:bodyPr>
            <a:normAutofit/>
          </a:bodyPr>
          <a:lstStyle/>
          <a:p>
            <a:pPr marL="0" indent="0">
              <a:buNone/>
            </a:pPr>
            <a:r>
              <a:rPr lang="en-US" sz="2800" dirty="0"/>
              <a:t>What are some examples of harms that can come from safety planning and from written safety plans?</a:t>
            </a:r>
          </a:p>
        </p:txBody>
      </p:sp>
      <p:sp>
        <p:nvSpPr>
          <p:cNvPr id="5" name="Slide Number Placeholder 4"/>
          <p:cNvSpPr>
            <a:spLocks noGrp="1"/>
          </p:cNvSpPr>
          <p:nvPr>
            <p:ph type="sldNum" sz="quarter" idx="12"/>
          </p:nvPr>
        </p:nvSpPr>
        <p:spPr/>
        <p:txBody>
          <a:bodyPr/>
          <a:lstStyle/>
          <a:p>
            <a:fld id="{EF2CF517-D407-40A7-919A-C3CC3DA26714}" type="slidenum">
              <a:rPr lang="en-US" smtClean="0"/>
              <a:pPr/>
              <a:t>89</a:t>
            </a:fld>
            <a:endParaRPr lang="en-US" dirty="0"/>
          </a:p>
        </p:txBody>
      </p:sp>
      <p:pic>
        <p:nvPicPr>
          <p:cNvPr id="6" name="Picture 5"/>
          <p:cNvPicPr>
            <a:picLocks noChangeAspect="1"/>
          </p:cNvPicPr>
          <p:nvPr/>
        </p:nvPicPr>
        <p:blipFill rotWithShape="1">
          <a:blip r:embed="rId3"/>
          <a:srcRect t="1" b="11172"/>
          <a:stretch/>
        </p:blipFill>
        <p:spPr>
          <a:xfrm>
            <a:off x="7293322" y="1599093"/>
            <a:ext cx="4124648" cy="4626350"/>
          </a:xfrm>
          <a:prstGeom prst="rect">
            <a:avLst/>
          </a:prstGeom>
        </p:spPr>
      </p:pic>
    </p:spTree>
    <p:extLst>
      <p:ext uri="{BB962C8B-B14F-4D97-AF65-F5344CB8AC3E}">
        <p14:creationId xmlns:p14="http://schemas.microsoft.com/office/powerpoint/2010/main" val="130839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A4FA-84E5-4C84-8611-6229C687E4F1}"/>
              </a:ext>
            </a:extLst>
          </p:cNvPr>
          <p:cNvSpPr>
            <a:spLocks noGrp="1"/>
          </p:cNvSpPr>
          <p:nvPr>
            <p:ph type="title"/>
          </p:nvPr>
        </p:nvSpPr>
        <p:spPr/>
        <p:txBody>
          <a:bodyPr/>
          <a:lstStyle/>
          <a:p>
            <a:r>
              <a:rPr lang="en-US" dirty="0"/>
              <a:t>Four primary competencies</a:t>
            </a:r>
          </a:p>
        </p:txBody>
      </p:sp>
      <p:sp>
        <p:nvSpPr>
          <p:cNvPr id="3" name="Content Placeholder 2">
            <a:extLst>
              <a:ext uri="{FF2B5EF4-FFF2-40B4-BE49-F238E27FC236}">
                <a16:creationId xmlns:a16="http://schemas.microsoft.com/office/drawing/2014/main" id="{4B03A3A3-4C14-4924-84AA-122DBCAB42F3}"/>
              </a:ext>
            </a:extLst>
          </p:cNvPr>
          <p:cNvSpPr>
            <a:spLocks noGrp="1"/>
          </p:cNvSpPr>
          <p:nvPr>
            <p:ph idx="1"/>
          </p:nvPr>
        </p:nvSpPr>
        <p:spPr>
          <a:xfrm>
            <a:off x="609600" y="1600200"/>
            <a:ext cx="7234989" cy="4876800"/>
          </a:xfrm>
        </p:spPr>
        <p:txBody>
          <a:bodyPr>
            <a:normAutofit/>
          </a:bodyPr>
          <a:lstStyle/>
          <a:p>
            <a:pPr marL="0" indent="0">
              <a:buNone/>
            </a:pPr>
            <a:r>
              <a:rPr lang="en-US" dirty="0"/>
              <a:t>To achieve those results, it is essential that the delivery of crisis support and intervention is:</a:t>
            </a:r>
          </a:p>
          <a:p>
            <a:pPr marL="0" indent="0">
              <a:buNone/>
            </a:pPr>
            <a:endParaRPr lang="en-US" dirty="0"/>
          </a:p>
          <a:p>
            <a:pPr marL="457200" indent="-457200">
              <a:buFont typeface="+mj-lt"/>
              <a:buAutoNum type="arabicPeriod"/>
            </a:pPr>
            <a:r>
              <a:rPr lang="en-US" dirty="0"/>
              <a:t>Youth and family-centered</a:t>
            </a:r>
          </a:p>
          <a:p>
            <a:pPr marL="457200" indent="-457200">
              <a:buFont typeface="+mj-lt"/>
              <a:buAutoNum type="arabicPeriod"/>
            </a:pPr>
            <a:r>
              <a:rPr lang="en-US" dirty="0"/>
              <a:t>Strength-based,</a:t>
            </a:r>
          </a:p>
          <a:p>
            <a:pPr marL="457200" indent="-457200">
              <a:buFont typeface="+mj-lt"/>
              <a:buAutoNum type="arabicPeriod"/>
            </a:pPr>
            <a:r>
              <a:rPr lang="en-US" dirty="0"/>
              <a:t>Resolution-focused, AND that,</a:t>
            </a:r>
          </a:p>
          <a:p>
            <a:pPr marL="457200" indent="-457200">
              <a:buFont typeface="+mj-lt"/>
              <a:buAutoNum type="arabicPeriod"/>
            </a:pPr>
            <a:r>
              <a:rPr lang="en-US" dirty="0"/>
              <a:t>The services are delivered within the context of the broader crisis system of care—</a:t>
            </a:r>
          </a:p>
          <a:p>
            <a:pPr marL="457200" indent="-457200">
              <a:buFont typeface="+mj-lt"/>
              <a:buAutoNum type="arabicPeriod"/>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5BFA411-F8F2-4368-A213-A6F95B104733}"/>
              </a:ext>
            </a:extLst>
          </p:cNvPr>
          <p:cNvSpPr>
            <a:spLocks noGrp="1"/>
          </p:cNvSpPr>
          <p:nvPr>
            <p:ph type="sldNum" sz="quarter" idx="12"/>
          </p:nvPr>
        </p:nvSpPr>
        <p:spPr/>
        <p:txBody>
          <a:bodyPr/>
          <a:lstStyle/>
          <a:p>
            <a:fld id="{EF2CF517-D407-40A7-919A-C3CC3DA26714}" type="slidenum">
              <a:rPr lang="en-US" smtClean="0"/>
              <a:pPr/>
              <a:t>9</a:t>
            </a:fld>
            <a:endParaRPr lang="en-US" dirty="0"/>
          </a:p>
        </p:txBody>
      </p:sp>
      <p:pic>
        <p:nvPicPr>
          <p:cNvPr id="7" name="Picture 6">
            <a:extLst>
              <a:ext uri="{FF2B5EF4-FFF2-40B4-BE49-F238E27FC236}">
                <a16:creationId xmlns:a16="http://schemas.microsoft.com/office/drawing/2014/main" id="{E5C565AA-8118-4576-96C3-8E9026599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172712"/>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952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harm reduction		</a:t>
            </a:r>
          </a:p>
        </p:txBody>
      </p:sp>
      <p:sp>
        <p:nvSpPr>
          <p:cNvPr id="3" name="Content Placeholder 2"/>
          <p:cNvSpPr>
            <a:spLocks noGrp="1"/>
          </p:cNvSpPr>
          <p:nvPr>
            <p:ph idx="1"/>
          </p:nvPr>
        </p:nvSpPr>
        <p:spPr/>
        <p:txBody>
          <a:bodyPr/>
          <a:lstStyle/>
          <a:p>
            <a:pPr marL="0" indent="0">
              <a:buNone/>
            </a:pPr>
            <a:r>
              <a:rPr lang="en-US" dirty="0"/>
              <a:t>Think about existing approaches to harm reduction/safety planning</a:t>
            </a:r>
          </a:p>
          <a:p>
            <a:r>
              <a:rPr lang="en-US" dirty="0"/>
              <a:t>Why is it being done? To serve what purposes?</a:t>
            </a:r>
          </a:p>
          <a:p>
            <a:r>
              <a:rPr lang="en-US" dirty="0"/>
              <a:t>How do you know when a plan </a:t>
            </a:r>
            <a:r>
              <a:rPr lang="en-US" u="sng" dirty="0"/>
              <a:t>is not aimed </a:t>
            </a:r>
            <a:r>
              <a:rPr lang="en-US" dirty="0"/>
              <a:t>at REAL harm reduction?</a:t>
            </a:r>
          </a:p>
          <a:p>
            <a:r>
              <a:rPr lang="en-US" dirty="0"/>
              <a:t>What are the clues that safety planning </a:t>
            </a:r>
            <a:r>
              <a:rPr lang="en-US" u="sng" dirty="0"/>
              <a:t>will</a:t>
            </a:r>
            <a:r>
              <a:rPr lang="en-US" dirty="0"/>
              <a:t> result in REAL harm reduction?</a:t>
            </a:r>
          </a:p>
          <a:p>
            <a:pPr marL="274320" lvl="1" indent="0">
              <a:buNone/>
            </a:pPr>
            <a:endParaRPr lang="en-US"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CF517-D407-40A7-919A-C3CC3DA26714}"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6" name="Table 5"/>
          <p:cNvGraphicFramePr>
            <a:graphicFrameLocks noGrp="1"/>
          </p:cNvGraphicFramePr>
          <p:nvPr/>
        </p:nvGraphicFramePr>
        <p:xfrm>
          <a:off x="387927" y="3490574"/>
          <a:ext cx="11471563" cy="3224499"/>
        </p:xfrm>
        <a:graphic>
          <a:graphicData uri="http://schemas.openxmlformats.org/drawingml/2006/table">
            <a:tbl>
              <a:tblPr firstRow="1" bandRow="1">
                <a:tableStyleId>{5C22544A-7EE6-4342-B048-85BDC9FD1C3A}</a:tableStyleId>
              </a:tblPr>
              <a:tblGrid>
                <a:gridCol w="5735782">
                  <a:extLst>
                    <a:ext uri="{9D8B030D-6E8A-4147-A177-3AD203B41FA5}">
                      <a16:colId xmlns:a16="http://schemas.microsoft.com/office/drawing/2014/main" val="20000"/>
                    </a:ext>
                  </a:extLst>
                </a:gridCol>
                <a:gridCol w="5735781">
                  <a:extLst>
                    <a:ext uri="{9D8B030D-6E8A-4147-A177-3AD203B41FA5}">
                      <a16:colId xmlns:a16="http://schemas.microsoft.com/office/drawing/2014/main" val="20001"/>
                    </a:ext>
                  </a:extLst>
                </a:gridCol>
              </a:tblGrid>
              <a:tr h="771923">
                <a:tc>
                  <a:txBody>
                    <a:bodyPr/>
                    <a:lstStyle/>
                    <a:p>
                      <a:pPr algn="ctr"/>
                      <a:r>
                        <a:rPr lang="en-US" sz="2400" dirty="0"/>
                        <a:t>Examples of REAL harm reduction</a:t>
                      </a:r>
                    </a:p>
                  </a:txBody>
                  <a:tcPr/>
                </a:tc>
                <a:tc>
                  <a:txBody>
                    <a:bodyPr/>
                    <a:lstStyle/>
                    <a:p>
                      <a:pPr algn="ctr"/>
                      <a:r>
                        <a:rPr lang="en-US" sz="2400" dirty="0"/>
                        <a:t>Examples</a:t>
                      </a:r>
                      <a:r>
                        <a:rPr lang="en-US" sz="2400" baseline="0" dirty="0"/>
                        <a:t> of approaches not aimed at REAL harm reduction</a:t>
                      </a:r>
                      <a:endParaRPr lang="en-US" sz="2400" dirty="0"/>
                    </a:p>
                  </a:txBody>
                  <a:tcPr/>
                </a:tc>
                <a:extLst>
                  <a:ext uri="{0D108BD9-81ED-4DB2-BD59-A6C34878D82A}">
                    <a16:rowId xmlns:a16="http://schemas.microsoft.com/office/drawing/2014/main" val="10000"/>
                  </a:ext>
                </a:extLst>
              </a:tr>
              <a:tr h="2401539">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1313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 Harm Reduction</a:t>
            </a:r>
          </a:p>
        </p:txBody>
      </p:sp>
      <p:sp>
        <p:nvSpPr>
          <p:cNvPr id="3" name="Content Placeholder 2"/>
          <p:cNvSpPr>
            <a:spLocks noGrp="1"/>
          </p:cNvSpPr>
          <p:nvPr>
            <p:ph idx="1"/>
          </p:nvPr>
        </p:nvSpPr>
        <p:spPr/>
        <p:txBody>
          <a:bodyPr/>
          <a:lstStyle/>
          <a:p>
            <a:pPr marL="0" indent="0">
              <a:buNone/>
            </a:pPr>
            <a:r>
              <a:rPr lang="en-US" dirty="0"/>
              <a:t>Risk of harm is reduced when, for example, the child, parent, teacher, and/or other key parties:</a:t>
            </a:r>
          </a:p>
          <a:p>
            <a:r>
              <a:rPr lang="en-US" dirty="0"/>
              <a:t>Have an increased empathic understanding of what is happening</a:t>
            </a:r>
          </a:p>
          <a:p>
            <a:r>
              <a:rPr lang="en-US" dirty="0"/>
              <a:t>Have reframed from a deficit story to a more strength-based story </a:t>
            </a:r>
          </a:p>
          <a:p>
            <a:r>
              <a:rPr lang="en-US" dirty="0"/>
              <a:t>Have a greater understanding of the nature of a child’s distress</a:t>
            </a:r>
          </a:p>
          <a:p>
            <a:r>
              <a:rPr lang="en-US" dirty="0"/>
              <a:t>Have one or more viable and sustainable strategies (ready, willing, able approaches)</a:t>
            </a:r>
          </a:p>
          <a:p>
            <a:r>
              <a:rPr lang="en-US" dirty="0"/>
              <a:t>Feel empowered</a:t>
            </a:r>
          </a:p>
          <a:p>
            <a:r>
              <a:rPr lang="en-US" dirty="0"/>
              <a:t>When individuals are activated to change in ways that are health-promoting for the child</a:t>
            </a:r>
          </a:p>
          <a:p>
            <a:r>
              <a:rPr lang="en-US" dirty="0"/>
              <a:t>When skills are transferred to/developed by a child or an invested adult</a:t>
            </a:r>
          </a:p>
          <a:p>
            <a:pPr marL="0" indent="0">
              <a:buNone/>
            </a:pPr>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EF2CF517-D407-40A7-919A-C3CC3DA26714}" type="slidenum">
              <a:rPr lang="en-US" smtClean="0"/>
              <a:pPr/>
              <a:t>91</a:t>
            </a:fld>
            <a:endParaRPr lang="en-US" dirty="0"/>
          </a:p>
        </p:txBody>
      </p:sp>
    </p:spTree>
    <p:extLst>
      <p:ext uri="{BB962C8B-B14F-4D97-AF65-F5344CB8AC3E}">
        <p14:creationId xmlns:p14="http://schemas.microsoft.com/office/powerpoint/2010/main" val="35464992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Harm Reduction</a:t>
            </a:r>
          </a:p>
        </p:txBody>
      </p:sp>
      <p:sp>
        <p:nvSpPr>
          <p:cNvPr id="3" name="Content Placeholder 2"/>
          <p:cNvSpPr>
            <a:spLocks noGrp="1"/>
          </p:cNvSpPr>
          <p:nvPr>
            <p:ph idx="1"/>
          </p:nvPr>
        </p:nvSpPr>
        <p:spPr>
          <a:xfrm>
            <a:off x="609600" y="1427018"/>
            <a:ext cx="10972800" cy="5049982"/>
          </a:xfrm>
        </p:spPr>
        <p:txBody>
          <a:bodyPr>
            <a:normAutofit lnSpcReduction="10000"/>
          </a:bodyPr>
          <a:lstStyle/>
          <a:p>
            <a:pPr marL="0" indent="0">
              <a:buNone/>
            </a:pPr>
            <a:r>
              <a:rPr lang="en-US" dirty="0"/>
              <a:t>Watch for evidence that the deficit story has changed</a:t>
            </a:r>
          </a:p>
          <a:p>
            <a:pPr lvl="1"/>
            <a:r>
              <a:rPr lang="en-US" dirty="0"/>
              <a:t>Language used about the child/parent/school has shifted (more empathic, measured)</a:t>
            </a:r>
          </a:p>
          <a:p>
            <a:pPr lvl="1"/>
            <a:r>
              <a:rPr lang="en-US" dirty="0"/>
              <a:t>Expansion/clarity about the nature of the child’s distress</a:t>
            </a:r>
          </a:p>
          <a:p>
            <a:pPr lvl="1"/>
            <a:r>
              <a:rPr lang="en-US" dirty="0"/>
              <a:t>Shift from ALWAYS/NEVER talk to SOMETIMES talk</a:t>
            </a:r>
          </a:p>
          <a:p>
            <a:pPr lvl="2"/>
            <a:r>
              <a:rPr lang="en-US" dirty="0"/>
              <a:t>Example: “He never has good behavior” shifts to “he does well in these situations, has a harder time in those situations</a:t>
            </a:r>
          </a:p>
          <a:p>
            <a:pPr lvl="1"/>
            <a:r>
              <a:rPr lang="en-US" dirty="0"/>
              <a:t>Expressed insight about child having a normal (even if disruptive) reaction to an uncomfortable situation</a:t>
            </a:r>
          </a:p>
          <a:p>
            <a:pPr marL="0" indent="0">
              <a:buNone/>
            </a:pPr>
            <a:r>
              <a:rPr lang="en-US" dirty="0"/>
              <a:t>Watch for evidence of change activation 	</a:t>
            </a:r>
          </a:p>
          <a:p>
            <a:pPr lvl="1"/>
            <a:r>
              <a:rPr lang="en-US" dirty="0"/>
              <a:t>Taking initiative, </a:t>
            </a:r>
          </a:p>
          <a:p>
            <a:pPr lvl="1"/>
            <a:r>
              <a:rPr lang="en-US" dirty="0"/>
              <a:t>Motivated language,</a:t>
            </a:r>
          </a:p>
          <a:p>
            <a:pPr lvl="1"/>
            <a:r>
              <a:rPr lang="en-US" dirty="0"/>
              <a:t>Jotting notes, </a:t>
            </a:r>
          </a:p>
          <a:p>
            <a:pPr lvl="1"/>
            <a:r>
              <a:rPr lang="en-US" dirty="0"/>
              <a:t>Making a call to inquire</a:t>
            </a:r>
          </a:p>
          <a:p>
            <a:pPr lvl="1"/>
            <a:r>
              <a:rPr lang="en-US" dirty="0"/>
              <a:t>Independently committing to an action (this is stronger than agreeing to)</a:t>
            </a:r>
          </a:p>
          <a:p>
            <a:pPr marL="548640" lvl="2"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EF2CF517-D407-40A7-919A-C3CC3DA26714}" type="slidenum">
              <a:rPr lang="en-US" smtClean="0"/>
              <a:pPr/>
              <a:t>92</a:t>
            </a:fld>
            <a:endParaRPr lang="en-US" dirty="0"/>
          </a:p>
        </p:txBody>
      </p:sp>
      <p:sp>
        <p:nvSpPr>
          <p:cNvPr id="6" name="TextBox 5"/>
          <p:cNvSpPr txBox="1"/>
          <p:nvPr/>
        </p:nvSpPr>
        <p:spPr>
          <a:xfrm>
            <a:off x="6345381" y="6146953"/>
            <a:ext cx="6761017" cy="461665"/>
          </a:xfrm>
          <a:prstGeom prst="rect">
            <a:avLst/>
          </a:prstGeom>
          <a:noFill/>
        </p:spPr>
        <p:txBody>
          <a:bodyPr wrap="square" rtlCol="0">
            <a:spAutoFit/>
          </a:bodyPr>
          <a:lstStyle/>
          <a:p>
            <a:r>
              <a:rPr lang="en-US" sz="2400" b="1" dirty="0">
                <a:solidFill>
                  <a:srgbClr val="FFC000"/>
                </a:solidFill>
              </a:rPr>
              <a:t>*DOCUMENT THESE SHIFTS!</a:t>
            </a:r>
          </a:p>
        </p:txBody>
      </p:sp>
    </p:spTree>
    <p:extLst>
      <p:ext uri="{BB962C8B-B14F-4D97-AF65-F5344CB8AC3E}">
        <p14:creationId xmlns:p14="http://schemas.microsoft.com/office/powerpoint/2010/main" val="39736985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and Support Plans</a:t>
            </a:r>
          </a:p>
        </p:txBody>
      </p:sp>
      <p:sp>
        <p:nvSpPr>
          <p:cNvPr id="3" name="Content Placeholder 2"/>
          <p:cNvSpPr>
            <a:spLocks noGrp="1"/>
          </p:cNvSpPr>
          <p:nvPr>
            <p:ph idx="1"/>
          </p:nvPr>
        </p:nvSpPr>
        <p:spPr/>
        <p:txBody>
          <a:bodyPr/>
          <a:lstStyle/>
          <a:p>
            <a:r>
              <a:rPr lang="en-US" dirty="0"/>
              <a:t>Those are the kinds of results that can come out of effective safety planning</a:t>
            </a:r>
          </a:p>
          <a:p>
            <a:r>
              <a:rPr lang="en-US" dirty="0"/>
              <a:t>A specific safety and support plan MAY result out of safety and support planning</a:t>
            </a:r>
          </a:p>
          <a:p>
            <a:r>
              <a:rPr lang="en-US" dirty="0"/>
              <a:t>Safety and support plans are best developed as a natural extension of youth and family-centered, resolution-focused intervention:</a:t>
            </a:r>
          </a:p>
          <a:p>
            <a:endParaRPr lang="en-US" dirty="0"/>
          </a:p>
          <a:p>
            <a:endParaRPr lang="en-US" dirty="0"/>
          </a:p>
        </p:txBody>
      </p:sp>
      <p:sp>
        <p:nvSpPr>
          <p:cNvPr id="5" name="Slide Number Placeholder 4"/>
          <p:cNvSpPr>
            <a:spLocks noGrp="1"/>
          </p:cNvSpPr>
          <p:nvPr>
            <p:ph type="sldNum" sz="quarter" idx="12"/>
          </p:nvPr>
        </p:nvSpPr>
        <p:spPr/>
        <p:txBody>
          <a:bodyPr/>
          <a:lstStyle/>
          <a:p>
            <a:fld id="{EF2CF517-D407-40A7-919A-C3CC3DA26714}" type="slidenum">
              <a:rPr lang="en-US" smtClean="0"/>
              <a:pPr/>
              <a:t>93</a:t>
            </a:fld>
            <a:endParaRPr lang="en-US" dirty="0"/>
          </a:p>
        </p:txBody>
      </p:sp>
      <p:sp>
        <p:nvSpPr>
          <p:cNvPr id="6" name="Rectangle 5"/>
          <p:cNvSpPr/>
          <p:nvPr/>
        </p:nvSpPr>
        <p:spPr>
          <a:xfrm>
            <a:off x="2068945" y="4006516"/>
            <a:ext cx="7628508" cy="2470484"/>
          </a:xfrm>
          <a:prstGeom prst="rect">
            <a:avLst/>
          </a:prstGeom>
          <a:solidFill>
            <a:srgbClr val="496F90"/>
          </a:solid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Resolution-focused interventions </a:t>
            </a:r>
          </a:p>
          <a:p>
            <a:pPr algn="ctr"/>
            <a:r>
              <a:rPr lang="en-US" sz="3200" dirty="0"/>
              <a:t>LEAD TO </a:t>
            </a:r>
          </a:p>
          <a:p>
            <a:pPr algn="ctr"/>
            <a:r>
              <a:rPr lang="en-US" sz="3200" dirty="0"/>
              <a:t>Safety and support planning, that may </a:t>
            </a:r>
          </a:p>
          <a:p>
            <a:pPr algn="ctr"/>
            <a:r>
              <a:rPr lang="en-US" sz="3200" dirty="0"/>
              <a:t>LEAD TO</a:t>
            </a:r>
          </a:p>
          <a:p>
            <a:pPr algn="ctr"/>
            <a:r>
              <a:rPr lang="en-US" sz="3200" dirty="0"/>
              <a:t>Development or revision of a plan</a:t>
            </a:r>
          </a:p>
        </p:txBody>
      </p:sp>
    </p:spTree>
    <p:extLst>
      <p:ext uri="{BB962C8B-B14F-4D97-AF65-F5344CB8AC3E}">
        <p14:creationId xmlns:p14="http://schemas.microsoft.com/office/powerpoint/2010/main" val="4118443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and support plans as a natural extension of a resolution-focused intervention…</a:t>
            </a:r>
          </a:p>
        </p:txBody>
      </p:sp>
      <p:sp>
        <p:nvSpPr>
          <p:cNvPr id="3" name="Content Placeholder 2"/>
          <p:cNvSpPr>
            <a:spLocks noGrp="1"/>
          </p:cNvSpPr>
          <p:nvPr>
            <p:ph idx="1"/>
          </p:nvPr>
        </p:nvSpPr>
        <p:spPr/>
        <p:txBody>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EF2CF517-D407-40A7-919A-C3CC3DA26714}" type="slidenum">
              <a:rPr lang="en-US" smtClean="0"/>
              <a:pPr/>
              <a:t>94</a:t>
            </a:fld>
            <a:endParaRPr lang="en-US" dirty="0"/>
          </a:p>
        </p:txBody>
      </p:sp>
      <p:sp>
        <p:nvSpPr>
          <p:cNvPr id="10" name="Content Placeholder 2"/>
          <p:cNvSpPr txBox="1">
            <a:spLocks/>
          </p:cNvSpPr>
          <p:nvPr/>
        </p:nvSpPr>
        <p:spPr>
          <a:xfrm>
            <a:off x="454025" y="1552575"/>
            <a:ext cx="10972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2">
                  <a:lumMod val="60000"/>
                  <a:lumOff val="40000"/>
                </a:schemeClr>
              </a:buClr>
              <a:buSzPct val="150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2">
                  <a:lumMod val="60000"/>
                  <a:lumOff val="40000"/>
                </a:schemeClr>
              </a:buClr>
              <a:buSzPct val="70000"/>
              <a:buFont typeface="Wingdings" panose="05000000000000000000" pitchFamily="2" charset="2"/>
              <a:buChar char="Ø"/>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lumMod val="60000"/>
                  <a:lumOff val="40000"/>
                </a:schemeClr>
              </a:buClr>
              <a:buSzPct val="100000"/>
              <a:buFont typeface="Wingdings" panose="05000000000000000000" pitchFamily="2"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lumMod val="60000"/>
                  <a:lumOff val="40000"/>
                </a:schemeClr>
              </a:buClr>
              <a:buSzPct val="150000"/>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2">
                  <a:lumMod val="60000"/>
                  <a:lumOff val="40000"/>
                </a:schemeClr>
              </a:buClr>
              <a:buSzPct val="15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Example:  Duane</a:t>
            </a:r>
          </a:p>
          <a:p>
            <a:endParaRPr lang="en-US" dirty="0"/>
          </a:p>
        </p:txBody>
      </p:sp>
      <p:pic>
        <p:nvPicPr>
          <p:cNvPr id="11" name="Picture 2" descr="Image result for free clip art alarm 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621" y="2286000"/>
            <a:ext cx="4021608" cy="41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77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42" y="2781694"/>
            <a:ext cx="10972800" cy="990600"/>
          </a:xfrm>
        </p:spPr>
        <p:txBody>
          <a:bodyPr/>
          <a:lstStyle/>
          <a:p>
            <a:r>
              <a:rPr lang="en-US" dirty="0"/>
              <a:t>Conversation starters</a:t>
            </a:r>
          </a:p>
        </p:txBody>
      </p:sp>
      <p:sp>
        <p:nvSpPr>
          <p:cNvPr id="4" name="Slide Number Placeholder 3"/>
          <p:cNvSpPr>
            <a:spLocks noGrp="1"/>
          </p:cNvSpPr>
          <p:nvPr>
            <p:ph type="sldNum" sz="quarter" idx="12"/>
          </p:nvPr>
        </p:nvSpPr>
        <p:spPr/>
        <p:txBody>
          <a:bodyPr/>
          <a:lstStyle/>
          <a:p>
            <a:fld id="{EF2CF517-D407-40A7-919A-C3CC3DA26714}" type="slidenum">
              <a:rPr lang="en-US" smtClean="0"/>
              <a:pPr/>
              <a:t>95</a:t>
            </a:fld>
            <a:endParaRPr lang="en-US" dirty="0"/>
          </a:p>
        </p:txBody>
      </p:sp>
      <p:sp>
        <p:nvSpPr>
          <p:cNvPr id="6" name="TextBox 5"/>
          <p:cNvSpPr txBox="1"/>
          <p:nvPr/>
        </p:nvSpPr>
        <p:spPr>
          <a:xfrm>
            <a:off x="8229600" y="4446223"/>
            <a:ext cx="1752600" cy="369332"/>
          </a:xfrm>
          <a:prstGeom prst="rect">
            <a:avLst/>
          </a:prstGeom>
          <a:noFill/>
        </p:spPr>
        <p:txBody>
          <a:bodyPr wrap="square" rtlCol="0">
            <a:spAutoFit/>
          </a:bodyPr>
          <a:lstStyle/>
          <a:p>
            <a:r>
              <a:rPr lang="en-US" dirty="0">
                <a:solidFill>
                  <a:schemeClr val="bg1"/>
                </a:solidFill>
              </a:rPr>
              <a:t>Page 8-26</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476" y="680930"/>
            <a:ext cx="4063498" cy="60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677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facilitate a productive conversation</a:t>
            </a:r>
            <a:br>
              <a:rPr lang="en-US" dirty="0"/>
            </a:br>
            <a:endParaRPr lang="en-US" dirty="0"/>
          </a:p>
        </p:txBody>
      </p:sp>
      <p:sp>
        <p:nvSpPr>
          <p:cNvPr id="6" name="Content Placeholder 5"/>
          <p:cNvSpPr>
            <a:spLocks noGrp="1"/>
          </p:cNvSpPr>
          <p:nvPr>
            <p:ph idx="1"/>
          </p:nvPr>
        </p:nvSpPr>
        <p:spPr/>
        <p:txBody>
          <a:bodyPr/>
          <a:lstStyle/>
          <a:p>
            <a:pPr lvl="0"/>
            <a:r>
              <a:rPr lang="en-US" dirty="0"/>
              <a:t>Believe that you are engaging individuals that are CREDIBLE, CAPABLE, INTUITIVE, and ABLE TO COLLABORATE</a:t>
            </a:r>
          </a:p>
          <a:p>
            <a:pPr lvl="0"/>
            <a:r>
              <a:rPr lang="en-US" dirty="0"/>
              <a:t>These individuals are the ones who are best able to identify sustainable, effective solutions</a:t>
            </a:r>
          </a:p>
          <a:p>
            <a:pPr lvl="0"/>
            <a:r>
              <a:rPr lang="en-US" dirty="0"/>
              <a:t>Take a </a:t>
            </a:r>
            <a:r>
              <a:rPr lang="en-US" u="sng" dirty="0"/>
              <a:t>facilitative</a:t>
            </a:r>
            <a:r>
              <a:rPr lang="en-US" dirty="0"/>
              <a:t> approach</a:t>
            </a:r>
          </a:p>
          <a:p>
            <a:pPr lvl="0"/>
            <a:r>
              <a:rPr lang="en-US" dirty="0"/>
              <a:t>Use Socratic (open-ended) questions</a:t>
            </a:r>
          </a:p>
          <a:p>
            <a:pPr lvl="0"/>
            <a:r>
              <a:rPr lang="en-US" dirty="0"/>
              <a:t>Listen attentively</a:t>
            </a:r>
          </a:p>
          <a:p>
            <a:pPr lvl="0"/>
            <a:r>
              <a:rPr lang="en-US" dirty="0"/>
              <a:t>Use simple techniques to further the brainstorming/problem-solving (“Could you say more about that?”)</a:t>
            </a:r>
          </a:p>
          <a:p>
            <a:pPr lvl="0"/>
            <a:r>
              <a:rPr lang="en-US" dirty="0"/>
              <a:t>Avoid any instinct to interpret or solve for others</a:t>
            </a:r>
          </a:p>
          <a:p>
            <a:pPr lvl="0"/>
            <a:r>
              <a:rPr lang="en-US" dirty="0"/>
              <a:t>Avoid a rush to a disposition (passing off to someone else to resolve)</a:t>
            </a:r>
          </a:p>
        </p:txBody>
      </p:sp>
      <p:sp>
        <p:nvSpPr>
          <p:cNvPr id="4" name="Slide Number Placeholder 3"/>
          <p:cNvSpPr>
            <a:spLocks noGrp="1"/>
          </p:cNvSpPr>
          <p:nvPr>
            <p:ph type="sldNum" sz="quarter" idx="12"/>
          </p:nvPr>
        </p:nvSpPr>
        <p:spPr/>
        <p:txBody>
          <a:bodyPr/>
          <a:lstStyle/>
          <a:p>
            <a:fld id="{EF2CF517-D407-40A7-919A-C3CC3DA26714}" type="slidenum">
              <a:rPr lang="en-US" smtClean="0"/>
              <a:pPr/>
              <a:t>96</a:t>
            </a:fld>
            <a:endParaRPr lang="en-US" dirty="0"/>
          </a:p>
        </p:txBody>
      </p:sp>
    </p:spTree>
    <p:extLst>
      <p:ext uri="{BB962C8B-B14F-4D97-AF65-F5344CB8AC3E}">
        <p14:creationId xmlns:p14="http://schemas.microsoft.com/office/powerpoint/2010/main" val="3114986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resources with schools…</a:t>
            </a:r>
          </a:p>
        </p:txBody>
      </p:sp>
      <p:sp>
        <p:nvSpPr>
          <p:cNvPr id="3" name="Content Placeholder 2"/>
          <p:cNvSpPr>
            <a:spLocks noGrp="1"/>
          </p:cNvSpPr>
          <p:nvPr>
            <p:ph idx="1"/>
          </p:nvPr>
        </p:nvSpPr>
        <p:spPr/>
        <p:txBody>
          <a:bodyPr>
            <a:normAutofit/>
          </a:bodyPr>
          <a:lstStyle/>
          <a:p>
            <a:pPr lvl="0"/>
            <a:r>
              <a:rPr lang="en-US" dirty="0"/>
              <a:t>When did he/she first come to your attention?</a:t>
            </a:r>
          </a:p>
          <a:p>
            <a:pPr lvl="0"/>
            <a:r>
              <a:rPr lang="en-US" dirty="0"/>
              <a:t>What was happening before that?</a:t>
            </a:r>
          </a:p>
          <a:p>
            <a:pPr lvl="0"/>
            <a:r>
              <a:rPr lang="en-US" dirty="0"/>
              <a:t>What steps do you take when a student comes to your attention?</a:t>
            </a:r>
          </a:p>
          <a:p>
            <a:pPr lvl="0"/>
            <a:r>
              <a:rPr lang="en-US" dirty="0"/>
              <a:t>Are there particular resources available to you?</a:t>
            </a:r>
          </a:p>
          <a:p>
            <a:pPr lvl="0"/>
            <a:r>
              <a:rPr lang="en-US" dirty="0"/>
              <a:t>How do any concerns or suggestions that you have get discussed with the teachers and leadership?</a:t>
            </a:r>
          </a:p>
          <a:p>
            <a:pPr lvl="0"/>
            <a:r>
              <a:rPr lang="en-US" dirty="0"/>
              <a:t>What are the ways that you (school leadership) think about, plan for, discuss, and follow up after crises?</a:t>
            </a:r>
          </a:p>
          <a:p>
            <a:pPr lvl="0"/>
            <a:r>
              <a:rPr lang="en-US" dirty="0"/>
              <a:t>What options do you have for collaborating with parents whose children are likely to have a crisis?</a:t>
            </a:r>
          </a:p>
          <a:p>
            <a:pPr marL="0" indent="0" fontAlgn="base">
              <a:buNone/>
            </a:pPr>
            <a:endParaRPr lang="en-US"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97</a:t>
            </a:fld>
            <a:endParaRPr lang="en-US" dirty="0"/>
          </a:p>
        </p:txBody>
      </p:sp>
    </p:spTree>
    <p:extLst>
      <p:ext uri="{BB962C8B-B14F-4D97-AF65-F5344CB8AC3E}">
        <p14:creationId xmlns:p14="http://schemas.microsoft.com/office/powerpoint/2010/main" val="10499578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990600"/>
          </a:xfrm>
        </p:spPr>
        <p:txBody>
          <a:bodyPr>
            <a:normAutofit fontScale="90000"/>
          </a:bodyPr>
          <a:lstStyle/>
          <a:p>
            <a:r>
              <a:rPr lang="en-US" dirty="0"/>
              <a:t>Exploration with DCF/Foster Homes</a:t>
            </a:r>
            <a:br>
              <a:rPr lang="en-US" dirty="0"/>
            </a:br>
            <a:endParaRPr lang="en-US" dirty="0"/>
          </a:p>
        </p:txBody>
      </p:sp>
      <p:sp>
        <p:nvSpPr>
          <p:cNvPr id="3" name="Content Placeholder 2"/>
          <p:cNvSpPr>
            <a:spLocks noGrp="1"/>
          </p:cNvSpPr>
          <p:nvPr>
            <p:ph idx="1"/>
          </p:nvPr>
        </p:nvSpPr>
        <p:spPr/>
        <p:txBody>
          <a:bodyPr>
            <a:normAutofit fontScale="92500"/>
          </a:bodyPr>
          <a:lstStyle/>
          <a:p>
            <a:pPr lvl="0"/>
            <a:r>
              <a:rPr lang="en-US" dirty="0"/>
              <a:t>How is it that he/she got to your home?</a:t>
            </a:r>
          </a:p>
          <a:p>
            <a:pPr lvl="0"/>
            <a:r>
              <a:rPr lang="en-US" dirty="0"/>
              <a:t>How is he/she experiencing being away from his home/school/siblings/community?</a:t>
            </a:r>
          </a:p>
          <a:p>
            <a:pPr lvl="0"/>
            <a:r>
              <a:rPr lang="en-US" dirty="0"/>
              <a:t>What part does he struggle the most with?</a:t>
            </a:r>
          </a:p>
          <a:p>
            <a:pPr lvl="0"/>
            <a:r>
              <a:rPr lang="en-US" dirty="0"/>
              <a:t>In what ways does his behavior make sense to you?</a:t>
            </a:r>
          </a:p>
          <a:p>
            <a:pPr lvl="0"/>
            <a:r>
              <a:rPr lang="en-US" dirty="0"/>
              <a:t>What parts of his behavior are you trying to sort out/struggling to understand?</a:t>
            </a:r>
          </a:p>
          <a:p>
            <a:pPr lvl="0"/>
            <a:r>
              <a:rPr lang="en-US" dirty="0"/>
              <a:t>How does it feel, to you to have him/her in your home?</a:t>
            </a:r>
          </a:p>
          <a:p>
            <a:pPr lvl="0"/>
            <a:r>
              <a:rPr lang="en-US" dirty="0"/>
              <a:t>When you feel (reflecting back, i.e. overwhelmed/uncertain) what are your options for seeking support?  From foster care agency? DCF?</a:t>
            </a:r>
          </a:p>
          <a:p>
            <a:pPr lvl="0"/>
            <a:r>
              <a:rPr lang="en-US" dirty="0"/>
              <a:t>What would make it easier for you to continue to have him/her in your home?</a:t>
            </a:r>
          </a:p>
          <a:p>
            <a:pPr lvl="0"/>
            <a:r>
              <a:rPr lang="en-US" dirty="0"/>
              <a:t>What are the options for a foster parent who is struggling with a child?</a:t>
            </a:r>
          </a:p>
          <a:p>
            <a:r>
              <a:rPr lang="en-US" dirty="0"/>
              <a:t>What strategies do you use so that all parties understand the consent situation for any particular child?</a:t>
            </a:r>
          </a:p>
        </p:txBody>
      </p:sp>
      <p:sp>
        <p:nvSpPr>
          <p:cNvPr id="4" name="Slide Number Placeholder 3"/>
          <p:cNvSpPr>
            <a:spLocks noGrp="1"/>
          </p:cNvSpPr>
          <p:nvPr>
            <p:ph type="sldNum" sz="quarter" idx="12"/>
          </p:nvPr>
        </p:nvSpPr>
        <p:spPr/>
        <p:txBody>
          <a:bodyPr/>
          <a:lstStyle/>
          <a:p>
            <a:fld id="{EF2CF517-D407-40A7-919A-C3CC3DA26714}" type="slidenum">
              <a:rPr lang="en-US" smtClean="0"/>
              <a:pPr/>
              <a:t>98</a:t>
            </a:fld>
            <a:endParaRPr lang="en-US" dirty="0"/>
          </a:p>
        </p:txBody>
      </p:sp>
    </p:spTree>
    <p:extLst>
      <p:ext uri="{BB962C8B-B14F-4D97-AF65-F5344CB8AC3E}">
        <p14:creationId xmlns:p14="http://schemas.microsoft.com/office/powerpoint/2010/main" val="3936781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Discussing support needs</a:t>
            </a:r>
          </a:p>
        </p:txBody>
      </p:sp>
      <p:sp>
        <p:nvSpPr>
          <p:cNvPr id="3" name="Content Placeholder 2"/>
          <p:cNvSpPr>
            <a:spLocks noGrp="1"/>
          </p:cNvSpPr>
          <p:nvPr>
            <p:ph idx="1"/>
          </p:nvPr>
        </p:nvSpPr>
        <p:spPr/>
        <p:txBody>
          <a:bodyPr>
            <a:normAutofit/>
          </a:bodyPr>
          <a:lstStyle/>
          <a:p>
            <a:r>
              <a:rPr lang="en-US" dirty="0"/>
              <a:t>Are there things that (you/your child/the student) struggle with or that cause problems for you (or are upsetting to your parents/teachers) either at home, school or in the community? </a:t>
            </a:r>
          </a:p>
          <a:p>
            <a:r>
              <a:rPr lang="en-US" dirty="0"/>
              <a:t>What is the nature of the struggle?</a:t>
            </a:r>
          </a:p>
          <a:p>
            <a:r>
              <a:rPr lang="en-US" dirty="0"/>
              <a:t>I am curious if there are issues in every period, or just a few?</a:t>
            </a:r>
          </a:p>
          <a:p>
            <a:r>
              <a:rPr lang="en-US" dirty="0"/>
              <a:t>Are there certain days of the week/hours of the day that are most difficult?</a:t>
            </a:r>
          </a:p>
          <a:p>
            <a:r>
              <a:rPr lang="en-US" dirty="0"/>
              <a:t>I am curious what you think this behavior is about?</a:t>
            </a:r>
          </a:p>
          <a:p>
            <a:r>
              <a:rPr lang="en-US" dirty="0"/>
              <a:t>What would you guess is leading to the distress?  Disruption?</a:t>
            </a:r>
          </a:p>
          <a:p>
            <a:r>
              <a:rPr lang="en-US" dirty="0"/>
              <a:t>As you know, when kids brains are swamped by emotion, they go into fight, flight freeze mode.  What are your thoughts about the emotion he is experiencing leading up to these events?</a:t>
            </a:r>
          </a:p>
          <a:p>
            <a:endParaRPr lang="en-US" dirty="0"/>
          </a:p>
          <a:p>
            <a:endParaRPr lang="en-US" dirty="0"/>
          </a:p>
        </p:txBody>
      </p:sp>
      <p:sp>
        <p:nvSpPr>
          <p:cNvPr id="4" name="Slide Number Placeholder 3"/>
          <p:cNvSpPr>
            <a:spLocks noGrp="1"/>
          </p:cNvSpPr>
          <p:nvPr>
            <p:ph type="sldNum" sz="quarter" idx="12"/>
          </p:nvPr>
        </p:nvSpPr>
        <p:spPr/>
        <p:txBody>
          <a:bodyPr/>
          <a:lstStyle/>
          <a:p>
            <a:fld id="{EF2CF517-D407-40A7-919A-C3CC3DA26714}" type="slidenum">
              <a:rPr lang="en-US" smtClean="0"/>
              <a:pPr/>
              <a:t>99</a:t>
            </a:fld>
            <a:endParaRPr lang="en-US" dirty="0"/>
          </a:p>
        </p:txBody>
      </p:sp>
    </p:spTree>
    <p:extLst>
      <p:ext uri="{BB962C8B-B14F-4D97-AF65-F5344CB8AC3E}">
        <p14:creationId xmlns:p14="http://schemas.microsoft.com/office/powerpoint/2010/main" val="2269096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ustom 7">
      <a:dk1>
        <a:sysClr val="windowText" lastClr="000000"/>
      </a:dk1>
      <a:lt1>
        <a:sysClr val="window" lastClr="FFFFFF"/>
      </a:lt1>
      <a:dk2>
        <a:srgbClr val="373545"/>
      </a:dk2>
      <a:lt2>
        <a:srgbClr val="CEDBE6"/>
      </a:lt2>
      <a:accent1>
        <a:srgbClr val="496F9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4773</TotalTime>
  <Words>19129</Words>
  <Application>Microsoft Office PowerPoint</Application>
  <PresentationFormat>Widescreen</PresentationFormat>
  <Paragraphs>1649</Paragraphs>
  <Slides>104</Slides>
  <Notes>104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Arial</vt:lpstr>
      <vt:lpstr>Calibri</vt:lpstr>
      <vt:lpstr>Gill Sans Light</vt:lpstr>
      <vt:lpstr>Ink Free</vt:lpstr>
      <vt:lpstr>Tahoma</vt:lpstr>
      <vt:lpstr>Times</vt:lpstr>
      <vt:lpstr>Wingdings</vt:lpstr>
      <vt:lpstr>ヒラギノ角ゴ ProN W3</vt:lpstr>
      <vt:lpstr>1_Clarity</vt:lpstr>
      <vt:lpstr>Massachusetts CBHI:  Supporting youth and Their Parents in Crisis      </vt:lpstr>
      <vt:lpstr>Introductory Notes</vt:lpstr>
      <vt:lpstr>Note about CE Credits</vt:lpstr>
      <vt:lpstr>10+ years of CBHI</vt:lpstr>
      <vt:lpstr>Poll Question #1</vt:lpstr>
      <vt:lpstr>Poll Question #2</vt:lpstr>
      <vt:lpstr>Introductory notes</vt:lpstr>
      <vt:lpstr>Introductory Notes </vt:lpstr>
      <vt:lpstr>Four primary competencies</vt:lpstr>
      <vt:lpstr>Introductory Notes </vt:lpstr>
      <vt:lpstr>Crisis Systems of Care Framework</vt:lpstr>
      <vt:lpstr>Why are prevention and intervention important?</vt:lpstr>
      <vt:lpstr>Crisis System of Care Model</vt:lpstr>
      <vt:lpstr>Intervening in crises is complex for individuals and teams</vt:lpstr>
      <vt:lpstr>Iatrogenic Harm</vt:lpstr>
      <vt:lpstr>Iatrogenic Harm </vt:lpstr>
      <vt:lpstr>Poll Question #3</vt:lpstr>
      <vt:lpstr>Diminishing the need for coercive practices</vt:lpstr>
      <vt:lpstr>Diminishing the need for coercive practices</vt:lpstr>
      <vt:lpstr>Storytelling</vt:lpstr>
      <vt:lpstr>When responding to crises: what stories are impacting our efficacy?</vt:lpstr>
      <vt:lpstr>Retraining the brain</vt:lpstr>
      <vt:lpstr>Perceptions of Parents in the Mental Health Field</vt:lpstr>
      <vt:lpstr>“Credible, Capable, Intuitive and able to Collaborate”</vt:lpstr>
      <vt:lpstr>Parents as collaborators</vt:lpstr>
      <vt:lpstr>“Parents as collaborators” even in tough circumstances</vt:lpstr>
      <vt:lpstr>Re-thinking Hospitalization</vt:lpstr>
      <vt:lpstr>The Allure of Inpatient Hospitalization </vt:lpstr>
      <vt:lpstr>Efficacy of Inpatient Psychiatric Treatment</vt:lpstr>
      <vt:lpstr>Poll Question #4</vt:lpstr>
      <vt:lpstr>Re-thinking hospitalization</vt:lpstr>
      <vt:lpstr>Poll Question #5</vt:lpstr>
      <vt:lpstr>PowerPoint Presentation</vt:lpstr>
      <vt:lpstr>These are consequential considerations</vt:lpstr>
      <vt:lpstr>Getting to the essence of the Distress</vt:lpstr>
      <vt:lpstr>Getting to the Essence of the Distress </vt:lpstr>
      <vt:lpstr>Getting to the Essence of the Crisis</vt:lpstr>
      <vt:lpstr>PowerPoint Presentation</vt:lpstr>
      <vt:lpstr>Getting to the Essence of the Crisis</vt:lpstr>
      <vt:lpstr>Getting to the Essence of the Crisis</vt:lpstr>
      <vt:lpstr>PowerPoint Presentation</vt:lpstr>
      <vt:lpstr>Standing in The Shoes of a child in crisis…</vt:lpstr>
      <vt:lpstr>Standing in The Shoes of a Parent…</vt:lpstr>
      <vt:lpstr>Stand in the shoes of a parent…</vt:lpstr>
      <vt:lpstr>Understanding the Essence of the Crisis  (Nature of the Distress)</vt:lpstr>
      <vt:lpstr>For both child and parent, lead with RELIEF</vt:lpstr>
      <vt:lpstr>General Rule of Thumb</vt:lpstr>
      <vt:lpstr>Massachusetts CBHI:  Supporting youth and Their Parents in Crisis      </vt:lpstr>
      <vt:lpstr>Overnight reflections…let’s start some CHAT!</vt:lpstr>
      <vt:lpstr>Back to the first three crisis competencies…</vt:lpstr>
      <vt:lpstr>Youth and Family-Centered</vt:lpstr>
      <vt:lpstr>Family-Centered Care</vt:lpstr>
      <vt:lpstr>Aligning with True North</vt:lpstr>
      <vt:lpstr>Aligning with True North</vt:lpstr>
      <vt:lpstr>Aligning with True North</vt:lpstr>
      <vt:lpstr>Aligning with True North</vt:lpstr>
      <vt:lpstr>PowerPoint Presentation</vt:lpstr>
      <vt:lpstr>PowerPoint Presentation</vt:lpstr>
      <vt:lpstr>PowerPoint Presentation</vt:lpstr>
      <vt:lpstr>PowerPoint Presentation</vt:lpstr>
      <vt:lpstr>PowerPoint Presentation</vt:lpstr>
      <vt:lpstr>Poll Question #6</vt:lpstr>
      <vt:lpstr>Aligning with True North</vt:lpstr>
      <vt:lpstr>Aligning with True North</vt:lpstr>
      <vt:lpstr>Aligning with True North</vt:lpstr>
      <vt:lpstr>Aligning with True North</vt:lpstr>
      <vt:lpstr>Aligning with True North</vt:lpstr>
      <vt:lpstr>Some notes about aligning with True North</vt:lpstr>
      <vt:lpstr>Strength-Based</vt:lpstr>
      <vt:lpstr>Poll Question #7</vt:lpstr>
      <vt:lpstr>Strength—Defined</vt:lpstr>
      <vt:lpstr>Strength—Defined</vt:lpstr>
      <vt:lpstr>Strength—Defined </vt:lpstr>
      <vt:lpstr>Strength—Defined</vt:lpstr>
      <vt:lpstr>See, understand, get curious about…</vt:lpstr>
      <vt:lpstr>Achieving Precision: Resolution-Focused Care</vt:lpstr>
      <vt:lpstr>PowerPoint Presentation</vt:lpstr>
      <vt:lpstr>Resolution-Focused Care </vt:lpstr>
      <vt:lpstr>Resolution-focused care</vt:lpstr>
      <vt:lpstr>Poll Question #8</vt:lpstr>
      <vt:lpstr>Poll Question #9</vt:lpstr>
      <vt:lpstr>Counterproductive  Approaches</vt:lpstr>
      <vt:lpstr>PowerPoint Presentation</vt:lpstr>
      <vt:lpstr>Counterproductive Approaches</vt:lpstr>
      <vt:lpstr>Counterproductive Approaches</vt:lpstr>
      <vt:lpstr>Counterproductive Approaches</vt:lpstr>
      <vt:lpstr>Resolution-focused care </vt:lpstr>
      <vt:lpstr>Person/family-centeredness in safety planning</vt:lpstr>
      <vt:lpstr>Iatrogenic risk in safety planning</vt:lpstr>
      <vt:lpstr>REAL harm reduction  </vt:lpstr>
      <vt:lpstr>REAL Harm Reduction</vt:lpstr>
      <vt:lpstr>REAL Harm Reduction</vt:lpstr>
      <vt:lpstr>Safety and Support Plans</vt:lpstr>
      <vt:lpstr>Safety and support plans as a natural extension of a resolution-focused intervention…</vt:lpstr>
      <vt:lpstr>Conversation starters</vt:lpstr>
      <vt:lpstr>How to facilitate a productive conversation </vt:lpstr>
      <vt:lpstr>Exploring resources with schools…</vt:lpstr>
      <vt:lpstr>Exploration with DCF/Foster Homes </vt:lpstr>
      <vt:lpstr>Discussing support needs</vt:lpstr>
      <vt:lpstr>Look back at the questions on the last three slides…</vt:lpstr>
      <vt:lpstr>How are you experiencing…</vt:lpstr>
      <vt:lpstr>Understanding family preferences and experiences</vt:lpstr>
      <vt:lpstr>Addressing stances </vt:lpstr>
      <vt:lpstr>Final thoughts…use CHAT to describe some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CBHI:  Supporting youth and Their Parents in Crisis</dc:title>
  <dc:creator>Katherine Madenwald</dc:creator>
  <cp:lastModifiedBy>Amy Horton</cp:lastModifiedBy>
  <cp:revision>111</cp:revision>
  <dcterms:created xsi:type="dcterms:W3CDTF">2020-06-24T22:45:47Z</dcterms:created>
  <dcterms:modified xsi:type="dcterms:W3CDTF">2020-09-10T01:53:37Z</dcterms:modified>
</cp:coreProperties>
</file>