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0"/>
  </p:notesMasterIdLst>
  <p:sldIdLst>
    <p:sldId id="2147470207" r:id="rId3"/>
    <p:sldId id="2147470209" r:id="rId4"/>
    <p:sldId id="2147470210" r:id="rId5"/>
    <p:sldId id="2147470124" r:id="rId6"/>
    <p:sldId id="2147470214" r:id="rId7"/>
    <p:sldId id="2147470211" r:id="rId8"/>
    <p:sldId id="2147470212" r:id="rId9"/>
    <p:sldId id="2147470128" r:id="rId10"/>
    <p:sldId id="2147470213" r:id="rId11"/>
    <p:sldId id="2147470029" r:id="rId12"/>
    <p:sldId id="2147470028" r:id="rId13"/>
    <p:sldId id="2147470027" r:id="rId14"/>
    <p:sldId id="2147470026" r:id="rId15"/>
    <p:sldId id="2147470035" r:id="rId16"/>
    <p:sldId id="2147470034" r:id="rId17"/>
    <p:sldId id="2147470038" r:id="rId18"/>
    <p:sldId id="214747020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17F644-3EC8-3093-1448-F949D426DCBA}" name="Molotnikov, Lauren (DPH)" initials="LM" userId="S::lauren.molotnikov@mass.gov::5b9bdb7c-b2ae-4159-8619-084cb6b58396" providerId="AD"/>
  <p188:author id="{768B4484-F8D2-AB9F-A782-8075BB486D7C}" name="Wade, Erin (DPH)" initials="EW" userId="S::Erin.Wade@mass.gov::4eaa3b26-654a-47f6-8ab6-a80a084eecc3" providerId="AD"/>
  <p188:author id="{F507B3F0-F046-6E4C-AADE-C71DA04669D5}" name="Fukuda, Dawn (DPH)" initials="FD" userId="S::dawn.fukuda@mass.gov::1ddf65b5-c222-4ae9-af16-f844569166f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171"/>
    <a:srgbClr val="203864"/>
    <a:srgbClr val="BBE0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961" autoAdjust="0"/>
  </p:normalViewPr>
  <p:slideViewPr>
    <p:cSldViewPr snapToGrid="0">
      <p:cViewPr varScale="1">
        <p:scale>
          <a:sx n="90" d="100"/>
          <a:sy n="90" d="100"/>
        </p:scale>
        <p:origin x="13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8/10/relationships/authors" Target="authors.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eaple, Jennifer (DPH)" userId="01d652af-2f33-4250-9d99-6942e95dfea4" providerId="ADAL" clId="{BC75004C-049A-4CFE-89EA-D91ED8175D3D}"/>
    <pc:docChg chg="modSld">
      <pc:chgData name="Yeaple, Jennifer (DPH)" userId="01d652af-2f33-4250-9d99-6942e95dfea4" providerId="ADAL" clId="{BC75004C-049A-4CFE-89EA-D91ED8175D3D}" dt="2026-06-03T19:28:32.013" v="0" actId="6549"/>
      <pc:docMkLst>
        <pc:docMk/>
      </pc:docMkLst>
      <pc:sldChg chg="modSp mod">
        <pc:chgData name="Yeaple, Jennifer (DPH)" userId="01d652af-2f33-4250-9d99-6942e95dfea4" providerId="ADAL" clId="{BC75004C-049A-4CFE-89EA-D91ED8175D3D}" dt="2026-06-03T19:28:32.013" v="0" actId="6549"/>
        <pc:sldMkLst>
          <pc:docMk/>
          <pc:sldMk cId="2552531362" sldId="2147470207"/>
        </pc:sldMkLst>
        <pc:spChg chg="mod">
          <ac:chgData name="Yeaple, Jennifer (DPH)" userId="01d652af-2f33-4250-9d99-6942e95dfea4" providerId="ADAL" clId="{BC75004C-049A-4CFE-89EA-D91ED8175D3D}" dt="2026-06-03T19:28:32.013" v="0" actId="6549"/>
          <ac:spMkLst>
            <pc:docMk/>
            <pc:sldMk cId="2552531362" sldId="2147470207"/>
            <ac:spMk id="5" creationId="{1785A978-E8DF-43C5-81AD-9E02D99320AA}"/>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DPH-FP-SLI-161\Shared\Confidential-Health-Information\ID-DSTDP-STD-Full-Surveillance\1.%20Surveillance%20Access%20Folder\STD%20and%20HIV%20surveillance%20meeting%20presentations\2026%20Provider%20Slides\Tables%20for%20figures\CT%20Tables%20for%20Figur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PH-FP-SLI-161\Shared\Confidential-Health-Information\ID-DSTDP-STD-Full-Surveillance\1.%20Surveillance%20Access%20Folder\STD%20and%20HIV%20surveillance%20meeting%20presentations\2026%20Provider%20Slides\Tables%20for%20figures\GC%20Tables%20for%20Figure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581358704969234E-2"/>
          <c:y val="3.2622833637384226E-2"/>
          <c:w val="0.93104172933013618"/>
          <c:h val="0.86060245930395729"/>
        </c:manualLayout>
      </c:layout>
      <c:barChart>
        <c:barDir val="col"/>
        <c:grouping val="clustered"/>
        <c:varyColors val="0"/>
        <c:ser>
          <c:idx val="0"/>
          <c:order val="0"/>
          <c:spPr>
            <a:solidFill>
              <a:schemeClr val="tx2">
                <a:lumMod val="90000"/>
                <a:lumOff val="10000"/>
              </a:schemeClr>
            </a:solidFill>
            <a:ln>
              <a:solidFill>
                <a:schemeClr val="tx1"/>
              </a:solid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Gender!$A$18:$A$28</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Gender!$H$18:$H$28</c:f>
              <c:numCache>
                <c:formatCode>0</c:formatCode>
                <c:ptCount val="11"/>
                <c:pt idx="0">
                  <c:v>7</c:v>
                </c:pt>
                <c:pt idx="1">
                  <c:v>21</c:v>
                </c:pt>
                <c:pt idx="2">
                  <c:v>33</c:v>
                </c:pt>
                <c:pt idx="3">
                  <c:v>57</c:v>
                </c:pt>
                <c:pt idx="4">
                  <c:v>73</c:v>
                </c:pt>
                <c:pt idx="5">
                  <c:v>64</c:v>
                </c:pt>
                <c:pt idx="6">
                  <c:v>75</c:v>
                </c:pt>
                <c:pt idx="7">
                  <c:v>78</c:v>
                </c:pt>
                <c:pt idx="8">
                  <c:v>72</c:v>
                </c:pt>
                <c:pt idx="9">
                  <c:v>51</c:v>
                </c:pt>
                <c:pt idx="10">
                  <c:v>43</c:v>
                </c:pt>
              </c:numCache>
            </c:numRef>
          </c:val>
          <c:extLst>
            <c:ext xmlns:c16="http://schemas.microsoft.com/office/drawing/2014/chart" uri="{C3380CC4-5D6E-409C-BE32-E72D297353CC}">
              <c16:uniqueId val="{00000000-44FC-4625-A1ED-0F6E2298054C}"/>
            </c:ext>
          </c:extLst>
        </c:ser>
        <c:dLbls>
          <c:showLegendKey val="0"/>
          <c:showVal val="0"/>
          <c:showCatName val="0"/>
          <c:showSerName val="0"/>
          <c:showPercent val="0"/>
          <c:showBubbleSize val="0"/>
        </c:dLbls>
        <c:gapWidth val="150"/>
        <c:overlap val="-27"/>
        <c:axId val="563284368"/>
        <c:axId val="563281128"/>
      </c:barChart>
      <c:catAx>
        <c:axId val="563284368"/>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r>
                  <a:rPr lang="en-US"/>
                  <a:t>Year</a:t>
                </a:r>
              </a:p>
            </c:rich>
          </c:tx>
          <c:layout>
            <c:manualLayout>
              <c:xMode val="edge"/>
              <c:yMode val="edge"/>
              <c:x val="0.50622613660596549"/>
              <c:y val="0.95290134717934327"/>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bg2">
                <a:lumMod val="7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crossAx val="563281128"/>
        <c:crosses val="autoZero"/>
        <c:auto val="1"/>
        <c:lblAlgn val="ctr"/>
        <c:lblOffset val="100"/>
        <c:noMultiLvlLbl val="0"/>
      </c:catAx>
      <c:valAx>
        <c:axId val="563281128"/>
        <c:scaling>
          <c:orientation val="minMax"/>
          <c:max val="8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r>
                  <a:rPr lang="en-US"/>
                  <a:t>Count</a:t>
                </a:r>
              </a:p>
            </c:rich>
          </c:tx>
          <c:layout>
            <c:manualLayout>
              <c:xMode val="edge"/>
              <c:yMode val="edge"/>
              <c:x val="4.1460549588917322E-3"/>
              <c:y val="0.38744474459724954"/>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title>
        <c:numFmt formatCode="0" sourceLinked="1"/>
        <c:majorTickMark val="out"/>
        <c:minorTickMark val="none"/>
        <c:tickLblPos val="nextTo"/>
        <c:spPr>
          <a:noFill/>
          <a:ln>
            <a:solidFill>
              <a:schemeClr val="bg2">
                <a:lumMod val="75000"/>
              </a:schemeClr>
            </a:solidFill>
          </a:ln>
          <a:effectLst/>
        </c:spPr>
        <c:txPr>
          <a:bodyPr rot="-600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crossAx val="5632843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789101789881231E-2"/>
          <c:y val="3.1962734597870128E-2"/>
          <c:w val="0.93116580939892857"/>
          <c:h val="0.85523801421621026"/>
        </c:manualLayout>
      </c:layout>
      <c:barChart>
        <c:barDir val="col"/>
        <c:grouping val="clustered"/>
        <c:varyColors val="0"/>
        <c:ser>
          <c:idx val="0"/>
          <c:order val="0"/>
          <c:spPr>
            <a:solidFill>
              <a:schemeClr val="tx2">
                <a:lumMod val="90000"/>
                <a:lumOff val="10000"/>
              </a:schemeClr>
            </a:solidFill>
            <a:ln>
              <a:solidFill>
                <a:schemeClr val="tx1"/>
              </a:solid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Gender!$A$18:$A$28</c:f>
              <c:numCache>
                <c:formatCode>General</c:formatCode>
                <c:ptCount val="11"/>
                <c:pt idx="0">
                  <c:v>2015</c:v>
                </c:pt>
                <c:pt idx="1">
                  <c:v>2016</c:v>
                </c:pt>
                <c:pt idx="2">
                  <c:v>2017</c:v>
                </c:pt>
                <c:pt idx="3">
                  <c:v>2018</c:v>
                </c:pt>
                <c:pt idx="4">
                  <c:v>2019</c:v>
                </c:pt>
                <c:pt idx="5">
                  <c:v>2020</c:v>
                </c:pt>
                <c:pt idx="6">
                  <c:v>2021</c:v>
                </c:pt>
                <c:pt idx="7">
                  <c:v>2022</c:v>
                </c:pt>
                <c:pt idx="8">
                  <c:v>2023</c:v>
                </c:pt>
                <c:pt idx="9">
                  <c:v>2024</c:v>
                </c:pt>
                <c:pt idx="10">
                  <c:v>2025</c:v>
                </c:pt>
              </c:numCache>
            </c:numRef>
          </c:cat>
          <c:val>
            <c:numRef>
              <c:f>Gender!$H$18:$H$28</c:f>
              <c:numCache>
                <c:formatCode>General</c:formatCode>
                <c:ptCount val="11"/>
                <c:pt idx="0">
                  <c:v>6</c:v>
                </c:pt>
                <c:pt idx="1">
                  <c:v>31</c:v>
                </c:pt>
                <c:pt idx="2">
                  <c:v>32</c:v>
                </c:pt>
                <c:pt idx="3">
                  <c:v>49</c:v>
                </c:pt>
                <c:pt idx="4">
                  <c:v>68</c:v>
                </c:pt>
                <c:pt idx="5">
                  <c:v>58</c:v>
                </c:pt>
                <c:pt idx="6">
                  <c:v>48</c:v>
                </c:pt>
                <c:pt idx="7">
                  <c:v>68</c:v>
                </c:pt>
                <c:pt idx="8">
                  <c:v>71</c:v>
                </c:pt>
                <c:pt idx="9">
                  <c:v>91</c:v>
                </c:pt>
                <c:pt idx="10">
                  <c:v>63</c:v>
                </c:pt>
              </c:numCache>
            </c:numRef>
          </c:val>
          <c:extLst>
            <c:ext xmlns:c16="http://schemas.microsoft.com/office/drawing/2014/chart" uri="{C3380CC4-5D6E-409C-BE32-E72D297353CC}">
              <c16:uniqueId val="{00000000-F998-4D92-9ABD-590868B9E465}"/>
            </c:ext>
          </c:extLst>
        </c:ser>
        <c:dLbls>
          <c:showLegendKey val="0"/>
          <c:showVal val="0"/>
          <c:showCatName val="0"/>
          <c:showSerName val="0"/>
          <c:showPercent val="0"/>
          <c:showBubbleSize val="0"/>
        </c:dLbls>
        <c:gapWidth val="150"/>
        <c:overlap val="-27"/>
        <c:axId val="527900000"/>
        <c:axId val="527903280"/>
      </c:barChart>
      <c:catAx>
        <c:axId val="527900000"/>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r>
                  <a:rPr lang="en-US"/>
                  <a:t>Year</a:t>
                </a:r>
              </a:p>
            </c:rich>
          </c:tx>
          <c:layout>
            <c:manualLayout>
              <c:xMode val="edge"/>
              <c:yMode val="edge"/>
              <c:x val="0.50636294534064585"/>
              <c:y val="0.95112600317906548"/>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title>
        <c:numFmt formatCode="General" sourceLinked="1"/>
        <c:majorTickMark val="out"/>
        <c:minorTickMark val="none"/>
        <c:tickLblPos val="nextTo"/>
        <c:spPr>
          <a:noFill/>
          <a:ln w="9525" cap="flat" cmpd="sng" algn="ctr">
            <a:solidFill>
              <a:schemeClr val="bg2">
                <a:lumMod val="7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crossAx val="527903280"/>
        <c:crosses val="autoZero"/>
        <c:auto val="1"/>
        <c:lblAlgn val="ctr"/>
        <c:lblOffset val="100"/>
        <c:noMultiLvlLbl val="0"/>
      </c:catAx>
      <c:valAx>
        <c:axId val="52790328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r>
                  <a:rPr lang="en-US"/>
                  <a:t>Count</a:t>
                </a:r>
              </a:p>
            </c:rich>
          </c:tx>
          <c:layout>
            <c:manualLayout>
              <c:xMode val="edge"/>
              <c:yMode val="edge"/>
              <c:x val="0"/>
              <c:y val="0.3922459416859102"/>
            </c:manualLayout>
          </c:layout>
          <c:overlay val="0"/>
          <c:spPr>
            <a:noFill/>
            <a:ln>
              <a:noFill/>
            </a:ln>
            <a:effectLst/>
          </c:spPr>
          <c:txPr>
            <a:bodyPr rot="-54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title>
        <c:numFmt formatCode="General" sourceLinked="1"/>
        <c:majorTickMark val="out"/>
        <c:minorTickMark val="none"/>
        <c:tickLblPos val="nextTo"/>
        <c:spPr>
          <a:noFill/>
          <a:ln>
            <a:solidFill>
              <a:schemeClr val="bg2">
                <a:lumMod val="75000"/>
              </a:schemeClr>
            </a:solidFill>
          </a:ln>
          <a:effectLst/>
        </c:spPr>
        <c:txPr>
          <a:bodyPr rot="-60000000" spcFirstLastPara="1" vertOverflow="ellipsis" vert="horz" wrap="square" anchor="ctr" anchorCtr="1"/>
          <a:lstStyle/>
          <a:p>
            <a:pPr>
              <a:defRPr sz="1100" b="0" i="0" u="none" strike="noStrike" kern="1200" baseline="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crossAx val="527900000"/>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solidFill>
            <a:schemeClr val="tx1"/>
          </a:solidFill>
          <a:latin typeface="Avenir Next LT Pro" panose="020B0504020202020204" pitchFamily="34" charset="0"/>
          <a:ea typeface="Calibri" panose="020F050202020403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1F785F-E00F-4BCA-9B6C-92F9D4C58C19}" type="datetimeFigureOut">
              <a:rPr lang="en-US" smtClean="0"/>
              <a:t>6/3/2026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E001E2-3DAA-4213-8DF7-5FD901BC7ED7}" type="slidenum">
              <a:rPr lang="en-US" smtClean="0"/>
              <a:t>‹#›</a:t>
            </a:fld>
            <a:endParaRPr lang="en-US"/>
          </a:p>
        </p:txBody>
      </p:sp>
    </p:spTree>
    <p:extLst>
      <p:ext uri="{BB962C8B-B14F-4D97-AF65-F5344CB8AC3E}">
        <p14:creationId xmlns:p14="http://schemas.microsoft.com/office/powerpoint/2010/main" val="2657851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Picture description:</a:t>
            </a:r>
            <a:r>
              <a:rPr lang="en-US" baseline="0"/>
              <a:t> logo for the Massachusetts Department of Public Health</a:t>
            </a:r>
            <a:endParaRPr lang="en-US"/>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E001E2-3DAA-4213-8DF7-5FD901BC7ED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477976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Confirmed and Probable Infectious Syphilis Rates, Massachusetts, 2000 to 2025</a:t>
            </a:r>
            <a:endParaRPr kumimoji="0" lang="en-US" sz="1050" b="1" i="0" u="none" strike="noStrike" kern="1200" cap="none" spc="0" normalizeH="0" baseline="50000" noProof="0">
              <a:ln>
                <a:noFill/>
              </a:ln>
              <a:solidFill>
                <a:schemeClr val="bg1"/>
              </a:solidFill>
              <a:effectLst/>
              <a:uLnTx/>
              <a:uFillTx/>
              <a:latin typeface="+mn-lt"/>
              <a:ea typeface="+mn-ea"/>
              <a:cs typeface="Times New Roman" panose="02020603050405020304" pitchFamily="18" charset="0"/>
            </a:endParaRPr>
          </a:p>
          <a:p>
            <a:r>
              <a:rPr lang="en-US">
                <a:latin typeface="Arial" panose="020B0604020202020204" pitchFamily="34" charset="0"/>
                <a:cs typeface="Arial" panose="020B0604020202020204" pitchFamily="34" charset="0"/>
              </a:rPr>
              <a:t>Gra</a:t>
            </a:r>
            <a:r>
              <a:rPr lang="en-US" baseline="0">
                <a:latin typeface="Arial" panose="020B0604020202020204" pitchFamily="34" charset="0"/>
                <a:cs typeface="Arial" panose="020B0604020202020204" pitchFamily="34" charset="0"/>
              </a:rPr>
              <a:t>ph depicts the rate per 100,000 population of confirmed and probable cases of infectious syphilis in Massachusetts between 2000 and 2025. It begins at 2.2 in 2000, drops to a low of 1.6 in 2001, and climbs to a high of 22.6 in 2022, before falling to 13.4 in 2025. </a:t>
            </a:r>
            <a:endParaRPr lang="en-US">
              <a:latin typeface="Arial" panose="020B0604020202020204" pitchFamily="34" charset="0"/>
              <a:cs typeface="Arial" panose="020B0604020202020204" pitchFamily="34" charset="0"/>
            </a:endParaRPr>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10</a:t>
            </a:fld>
            <a:endParaRPr lang="en-US"/>
          </a:p>
        </p:txBody>
      </p:sp>
    </p:spTree>
    <p:extLst>
      <p:ext uri="{BB962C8B-B14F-4D97-AF65-F5344CB8AC3E}">
        <p14:creationId xmlns:p14="http://schemas.microsoft.com/office/powerpoint/2010/main" val="374381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a:ln>
                  <a:noFill/>
                </a:ln>
                <a:solidFill>
                  <a:schemeClr val="bg1"/>
                </a:solidFill>
                <a:effectLst/>
                <a:uLnTx/>
                <a:uFillTx/>
                <a:latin typeface="+mn-lt"/>
                <a:ea typeface="+mn-ea"/>
                <a:cs typeface="Times New Roman"/>
              </a:rPr>
              <a:t>Confirmed and Probable Infectious </a:t>
            </a:r>
            <a:r>
              <a:rPr kumimoji="0" lang="en-US" sz="1200" b="1" i="0" u="none" strike="noStrike" kern="1200" cap="none" spc="0" normalizeH="0" baseline="0" noProof="0">
                <a:ln>
                  <a:noFill/>
                </a:ln>
                <a:solidFill>
                  <a:srgbClr val="FFFFFF"/>
                </a:solidFill>
                <a:effectLst/>
                <a:uLnTx/>
                <a:uFillTx/>
                <a:latin typeface="+mn-lt"/>
                <a:ea typeface="+mn-ea"/>
                <a:cs typeface="Times New Roman"/>
              </a:rPr>
              <a:t>Syphilis Rates by Gender,</a:t>
            </a:r>
            <a:r>
              <a:rPr kumimoji="0" lang="en-US" sz="1200" b="1" i="0" u="none" strike="noStrike" kern="1200" cap="none" spc="0" normalizeH="0" baseline="30000" noProof="0">
                <a:ln>
                  <a:noFill/>
                </a:ln>
                <a:solidFill>
                  <a:srgbClr val="FFFFFF"/>
                </a:solidFill>
                <a:effectLst/>
                <a:uLnTx/>
                <a:uFillTx/>
                <a:latin typeface="+mn-lt"/>
                <a:ea typeface="+mn-ea"/>
                <a:cs typeface="Times New Roman"/>
              </a:rPr>
              <a:t> </a:t>
            </a:r>
            <a:r>
              <a:rPr kumimoji="0" lang="en-US" sz="1200" b="1" i="0" u="none" strike="noStrike" kern="1200" cap="none" spc="0" normalizeH="0" baseline="0" noProof="0">
                <a:ln>
                  <a:noFill/>
                </a:ln>
                <a:solidFill>
                  <a:schemeClr val="bg1"/>
                </a:solidFill>
                <a:effectLst/>
                <a:uLnTx/>
                <a:uFillTx/>
                <a:latin typeface="+mn-lt"/>
                <a:ea typeface="+mn-ea"/>
                <a:cs typeface="Times New Roman"/>
              </a:rPr>
              <a:t>Massachusetts, 2010 to 2025</a:t>
            </a:r>
            <a:endParaRPr kumimoji="0" lang="en-US" sz="1050" b="1" i="0" u="none" strike="noStrike" kern="1200" cap="none" spc="0" normalizeH="0" baseline="50000" noProof="0">
              <a:ln>
                <a:noFill/>
              </a:ln>
              <a:solidFill>
                <a:schemeClr val="bg1"/>
              </a:solidFill>
              <a:effectLst/>
              <a:uLnTx/>
              <a:uFillTx/>
              <a:latin typeface="+mn-lt"/>
              <a:ea typeface="+mn-ea"/>
              <a:cs typeface="Times New Roman"/>
            </a:endParaRPr>
          </a:p>
          <a:p>
            <a:r>
              <a:rPr lang="en-US"/>
              <a:t>Gra</a:t>
            </a:r>
            <a:r>
              <a:rPr lang="en-US" baseline="0"/>
              <a:t>ph depicts the rates per 100,000 population of confirmed and probable cases of syphilis in Massachusetts by gender identity between 2010 and 2025. There are two lines, one for females that begins at 0.9 in 2010 and remains relatively stable with a high of 7.4 in 2023 before falling to 5.5 in 2025. Another line is for males that begins at 13.8 in 2010 and climbs to a high of 39.4 in 2022 before falling to 21.7 in 2025.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aseline="0">
              <a:latin typeface="Times New Roman" panose="02020603050405020304" pitchFamily="18" charset="0"/>
              <a:cs typeface="Times New Roman" panose="02020603050405020304" pitchFamily="18"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latin typeface="Times New Roman" panose="02020603050405020304" pitchFamily="18" charset="0"/>
                <a:cs typeface="Times New Roman" panose="02020603050405020304" pitchFamily="18" charset="0"/>
              </a:rPr>
              <a:t>Note: Infectious syphilis is defined as primary, secondary and early latent stages of syphilis within one year of infection.</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a:latin typeface="Times New Roman" panose="02020603050405020304" pitchFamily="18" charset="0"/>
                <a:cs typeface="Times New Roman" panose="02020603050405020304" pitchFamily="18" charset="0"/>
              </a:rPr>
              <a:t>There were cases reported among transgender individuals in 2014 through 2025. They are classified on this slide based on their current gender. In 2025, there were 2 cases of infectious syphilis among transgender identified individuals not included on this slide as MA DSTDP does not have current gender information for those individuals.</a:t>
            </a:r>
            <a:endParaRPr lang="en-US" b="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11</a:t>
            </a:fld>
            <a:endParaRPr lang="en-US"/>
          </a:p>
        </p:txBody>
      </p:sp>
    </p:spTree>
    <p:extLst>
      <p:ext uri="{BB962C8B-B14F-4D97-AF65-F5344CB8AC3E}">
        <p14:creationId xmlns:p14="http://schemas.microsoft.com/office/powerpoint/2010/main" val="2100197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Infectious Syphilis</a:t>
            </a:r>
            <a:r>
              <a:rPr kumimoji="0" lang="en-US" sz="1200" b="1" i="0" u="none" strike="noStrike" kern="1200" cap="none" spc="0" normalizeH="0" baseline="30000" noProof="0">
                <a:ln>
                  <a:noFill/>
                </a:ln>
                <a:solidFill>
                  <a:schemeClr val="bg1"/>
                </a:solidFill>
                <a:effectLst/>
                <a:uLnTx/>
                <a:uFillTx/>
                <a:latin typeface="+mn-lt"/>
                <a:ea typeface="+mn-ea"/>
                <a:cs typeface="Times New Roman" panose="02020603050405020304" pitchFamily="18" charset="0"/>
              </a:rPr>
              <a:t> </a:t>
            </a:r>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Reported Cases by Race/Ethnicity, Massachusetts, 2015-2025</a:t>
            </a:r>
            <a:endParaRPr lang="en-US" sz="1050" b="1" baseline="50000">
              <a:solidFill>
                <a:schemeClr val="bg1"/>
              </a:solidFill>
              <a:latin typeface="+mn-lt"/>
              <a:ea typeface="+mn-ea"/>
              <a:cs typeface="Times New Roman" panose="02020603050405020304" pitchFamily="18" charset="0"/>
            </a:endParaRPr>
          </a:p>
          <a:p>
            <a:r>
              <a:rPr lang="en-US" b="0"/>
              <a:t>Graph depicts the proportion of Massachusetts reported confirmed and probable infectious syphilis cases broken down by race/ethnicity for the years 2015 through 2025. The highest percentage of cases for each year prior to 2024 identified as Non-Hispanic White making up a high of 50.0% of cases in 2017 and a resulting 33.7% in 2025. 2024 represents the first year the highest percentage of cases identified as Hispanic with a low of 22.0% in 2017 and a high of 38.3% in 2024 with a slight dip to 36.6% in 2025. In total, over the ten-year period, the proportion of cases by race/ethnicity were from highest to lowest: Non-Hispanic White, Hispanic, Non-Hispanic Black, Non-Hispanic Other, Unknown, and Non-Hispanic Asian.</a:t>
            </a:r>
          </a:p>
          <a:p>
            <a:endParaRPr lang="en-US" b="0"/>
          </a:p>
          <a:p>
            <a:r>
              <a:rPr lang="en-US" sz="1200">
                <a:latin typeface="Times New Roman" panose="02020603050405020304" pitchFamily="18" charset="0"/>
                <a:cs typeface="Times New Roman" panose="02020603050405020304" pitchFamily="18" charset="0"/>
              </a:rPr>
              <a:t>Note: Infectious syphilis is defined as primary, secondary and early latent (non-primary/non-secondary) stages of syphilis within one year of infection.</a:t>
            </a:r>
            <a:endParaRPr lang="en-US" b="0"/>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12</a:t>
            </a:fld>
            <a:endParaRPr lang="en-US"/>
          </a:p>
        </p:txBody>
      </p:sp>
    </p:spTree>
    <p:extLst>
      <p:ext uri="{BB962C8B-B14F-4D97-AF65-F5344CB8AC3E}">
        <p14:creationId xmlns:p14="http://schemas.microsoft.com/office/powerpoint/2010/main" val="103841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a:ln>
                  <a:noFill/>
                </a:ln>
                <a:solidFill>
                  <a:srgbClr val="FFFFFF"/>
                </a:solidFill>
                <a:effectLst/>
                <a:uLnTx/>
                <a:uFillTx/>
                <a:latin typeface="+mn-lt"/>
                <a:ea typeface="+mn-ea"/>
                <a:cs typeface="Times New Roman" panose="02020603050405020304" pitchFamily="18" charset="0"/>
              </a:rPr>
              <a:t>Confirmed and Probable Infectious Syphilis</a:t>
            </a:r>
            <a:r>
              <a:rPr kumimoji="0" lang="en-US" sz="1050" b="1" i="0" u="none" strike="noStrike" kern="1200" cap="none" spc="0" normalizeH="0" baseline="50000" noProof="0">
                <a:ln>
                  <a:noFill/>
                </a:ln>
                <a:solidFill>
                  <a:srgbClr val="FFFFFF"/>
                </a:solidFill>
                <a:effectLst/>
                <a:uLnTx/>
                <a:uFillTx/>
                <a:latin typeface="+mn-lt"/>
                <a:ea typeface="+mn-ea"/>
                <a:cs typeface="Times New Roman" panose="02020603050405020304" pitchFamily="18" charset="0"/>
              </a:rPr>
              <a:t> </a:t>
            </a:r>
            <a:r>
              <a:rPr kumimoji="0" lang="en-US" sz="1200" b="1" i="0" u="none" strike="noStrike" kern="1200" cap="none" spc="0" normalizeH="0" baseline="0" noProof="0">
                <a:ln>
                  <a:noFill/>
                </a:ln>
                <a:solidFill>
                  <a:srgbClr val="FFFFFF"/>
                </a:solidFill>
                <a:effectLst/>
                <a:uLnTx/>
                <a:uFillTx/>
                <a:latin typeface="+mn-lt"/>
                <a:ea typeface="+mn-ea"/>
                <a:cs typeface="Times New Roman" panose="02020603050405020304" pitchFamily="18" charset="0"/>
              </a:rPr>
              <a:t>Among Individuals of Transgender Experience, Massachusetts, 2015 to 2025</a:t>
            </a:r>
            <a:endParaRPr kumimoji="0" lang="en-US" sz="1050" b="1" i="0" u="none" strike="noStrike" kern="1200" cap="none" spc="0" normalizeH="0" baseline="50000" noProof="0">
              <a:ln>
                <a:noFill/>
              </a:ln>
              <a:solidFill>
                <a:srgbClr val="FFFFFF"/>
              </a:solidFill>
              <a:effectLst/>
              <a:uLnTx/>
              <a:uFillTx/>
              <a:latin typeface="+mn-lt"/>
              <a:ea typeface="+mn-ea"/>
              <a:cs typeface="Times New Roman" panose="02020603050405020304" pitchFamily="18" charset="0"/>
            </a:endParaRPr>
          </a:p>
          <a:p>
            <a:r>
              <a:rPr lang="en-US" b="0">
                <a:solidFill>
                  <a:srgbClr val="7030A0"/>
                </a:solidFill>
              </a:rPr>
              <a:t>Graph shows</a:t>
            </a:r>
            <a:r>
              <a:rPr lang="en-US" b="0" baseline="0">
                <a:solidFill>
                  <a:srgbClr val="7030A0"/>
                </a:solidFill>
              </a:rPr>
              <a:t> the number of confirmed and probable infectious syphilis cases among transgender individuals in Massachusetts between 2015 and 2025. The case counts are 10, 11, 10, 27, 19, 23, 33, 58, 58, 50, and 34 for 2015, 2016, 2017, 2018, 2019, 2020, 2021, 2022, 2023, 2024, and 2025, respectively.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latin typeface="Times New Roman" panose="02020603050405020304" pitchFamily="18" charset="0"/>
                <a:cs typeface="Times New Roman" panose="02020603050405020304" pitchFamily="18" charset="0"/>
              </a:rPr>
              <a:t>*Infectious syphilis is defined as primary, secondary and early latent stages of syphilis within one year of infection.</a:t>
            </a:r>
            <a:endParaRPr lang="en-US"/>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13</a:t>
            </a:fld>
            <a:endParaRPr lang="en-US"/>
          </a:p>
        </p:txBody>
      </p:sp>
    </p:spTree>
    <p:extLst>
      <p:ext uri="{BB962C8B-B14F-4D97-AF65-F5344CB8AC3E}">
        <p14:creationId xmlns:p14="http://schemas.microsoft.com/office/powerpoint/2010/main" val="566210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n-lt"/>
                <a:ea typeface="+mn-ea"/>
                <a:cs typeface="Times New Roman" panose="02020603050405020304" pitchFamily="18" charset="0"/>
              </a:rPr>
              <a:t>Confirmed and Probable Infectious Syphilis Rates by County and Statewide,</a:t>
            </a:r>
            <a:r>
              <a:rPr kumimoji="0" lang="en-US" sz="1200" b="1" i="0" u="none" strike="noStrike" kern="1200" cap="none" spc="0" normalizeH="0" baseline="30000" noProof="0">
                <a:ln>
                  <a:noFill/>
                </a:ln>
                <a:solidFill>
                  <a:srgbClr val="FFFFFF"/>
                </a:solidFill>
                <a:effectLst/>
                <a:uLnTx/>
                <a:uFillTx/>
                <a:latin typeface="+mn-lt"/>
                <a:ea typeface="+mn-ea"/>
                <a:cs typeface="Times New Roman" panose="02020603050405020304" pitchFamily="18" charset="0"/>
              </a:rPr>
              <a:t> </a:t>
            </a:r>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Massachusetts, 2023-2025</a:t>
            </a:r>
            <a:endParaRPr kumimoji="0" lang="en-US" sz="1050" b="1" i="0" u="none" strike="noStrike" kern="1200" cap="none" spc="0" normalizeH="0" baseline="50000" noProof="0">
              <a:ln>
                <a:noFill/>
              </a:ln>
              <a:solidFill>
                <a:schemeClr val="bg1"/>
              </a:solidFill>
              <a:effectLst/>
              <a:uLnTx/>
              <a:uFillTx/>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t>Gra</a:t>
            </a:r>
            <a:r>
              <a:rPr lang="en-US" baseline="0"/>
              <a:t>ph depicts rate per 100,000 population of infectious syphilis cases reported in Massachusetts by county comparing 2023 through 2025. The rate is highest in Suffolk county with a rate of 56.5 in 2023 before falling to 28.2 in 2025, followed by Hampden county with a rate of 38.0 in 2023 which fell to 22.3 in 2025. In 2025 the lowest rates were in Berkshire and Dukes/Nantucket counties.</a:t>
            </a:r>
            <a:endParaRPr lang="en-US" b="1">
              <a:solidFill>
                <a:srgbClr val="FF0000"/>
              </a:solidFill>
            </a:endParaRPr>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14</a:t>
            </a:fld>
            <a:endParaRPr lang="en-US"/>
          </a:p>
        </p:txBody>
      </p:sp>
    </p:spTree>
    <p:extLst>
      <p:ext uri="{BB962C8B-B14F-4D97-AF65-F5344CB8AC3E}">
        <p14:creationId xmlns:p14="http://schemas.microsoft.com/office/powerpoint/2010/main" val="1620264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FFFFFF"/>
                </a:solidFill>
                <a:effectLst/>
                <a:uLnTx/>
                <a:uFillTx/>
                <a:latin typeface="+mn-lt"/>
                <a:ea typeface="+mn-ea"/>
                <a:cs typeface="Times New Roman" panose="02020603050405020304" pitchFamily="18" charset="0"/>
              </a:rPr>
              <a:t>Confirmed and Probable </a:t>
            </a:r>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Infectious Syphilis Rates by Stage of Infection, Massachusetts, 2010–2025</a:t>
            </a:r>
            <a:endParaRPr kumimoji="0" lang="en-US" sz="1050" b="1" i="0" u="none" strike="noStrike" kern="1200" cap="none" spc="0" normalizeH="0" baseline="50000" noProof="0">
              <a:ln>
                <a:noFill/>
              </a:ln>
              <a:solidFill>
                <a:schemeClr val="bg1"/>
              </a:solidFill>
              <a:effectLst/>
              <a:uLnTx/>
              <a:uFillTx/>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t>Gra</a:t>
            </a:r>
            <a:r>
              <a:rPr lang="en-US" baseline="0"/>
              <a:t>ph depicts the differences between the rate of infectious syphilis diagnosed in the primary and secondary stage compared to those cases diagnosed in the early non-primary and non-secondary stages reported in Massachusetts from 2010 to 2025. There are three lines on the graph. One line for primary and secondary cases starting with a rate of 4.2 per 100,000 in 2010 and peaking with a rate of 11.7 in 2022, before falling to 7.0 in 2025. Another line for non-primary non-secondary cases starting with a rate of 2.9 in 2010, peaking with a rate of 10.9 in 2022, before falling to 6.3 in 2025. The final line shows the total infectious syphilis starting with a rate of 7.1 in 2010 and peaking at a rate of 22.6 in 2022, before falling to 13.4 in 2025. </a:t>
            </a:r>
          </a:p>
          <a:p>
            <a:endParaRPr lang="en-US"/>
          </a:p>
          <a:p>
            <a:r>
              <a:rPr lang="en-US" sz="1200">
                <a:latin typeface="Times New Roman" panose="02020603050405020304" pitchFamily="18" charset="0"/>
                <a:cs typeface="Times New Roman" panose="02020603050405020304" pitchFamily="18" charset="0"/>
              </a:rPr>
              <a:t>Note: Infectious syphilis is defined as primary, secondary and early latent (non-primary/non-secondary) stages of syphilis within one year of infection.</a:t>
            </a:r>
            <a:br>
              <a:rPr lang="en-US" sz="1200">
                <a:latin typeface="Times New Roman" panose="02020603050405020304" pitchFamily="18" charset="0"/>
                <a:cs typeface="Times New Roman" panose="02020603050405020304" pitchFamily="18" charset="0"/>
              </a:rPr>
            </a:br>
            <a:endParaRPr lang="en-US"/>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15</a:t>
            </a:fld>
            <a:endParaRPr lang="en-US"/>
          </a:p>
        </p:txBody>
      </p:sp>
    </p:spTree>
    <p:extLst>
      <p:ext uri="{BB962C8B-B14F-4D97-AF65-F5344CB8AC3E}">
        <p14:creationId xmlns:p14="http://schemas.microsoft.com/office/powerpoint/2010/main" val="31000890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Infectious Syphilis</a:t>
            </a:r>
            <a:r>
              <a:rPr kumimoji="0" lang="en-US" sz="1050" b="1" i="0" u="none" strike="noStrike" kern="1200" cap="none" spc="0" normalizeH="0" baseline="50000" noProof="0">
                <a:ln>
                  <a:noFill/>
                </a:ln>
                <a:solidFill>
                  <a:schemeClr val="bg1"/>
                </a:solidFill>
                <a:effectLst/>
                <a:uLnTx/>
                <a:uFillTx/>
                <a:latin typeface="+mn-lt"/>
                <a:ea typeface="+mn-ea"/>
                <a:cs typeface="Times New Roman" panose="02020603050405020304" pitchFamily="18" charset="0"/>
              </a:rPr>
              <a:t> </a:t>
            </a:r>
            <a:r>
              <a:rPr kumimoji="0" lang="en-US" sz="1200" b="1" i="0" u="none" strike="noStrike" kern="1200" cap="none" spc="0" normalizeH="0" baseline="0" noProof="0">
                <a:ln>
                  <a:noFill/>
                </a:ln>
                <a:solidFill>
                  <a:schemeClr val="bg1"/>
                </a:solidFill>
                <a:effectLst/>
                <a:uLnTx/>
                <a:uFillTx/>
                <a:latin typeface="+mn-lt"/>
                <a:ea typeface="+mn-ea"/>
                <a:cs typeface="Times New Roman" panose="02020603050405020304" pitchFamily="18" charset="0"/>
              </a:rPr>
              <a:t>Reported Cases by Gender of Sex Partners, Massachusetts, 2015-2025</a:t>
            </a:r>
            <a:endParaRPr lang="en-US" b="0"/>
          </a:p>
          <a:p>
            <a:r>
              <a:rPr lang="en-US" b="0"/>
              <a:t>Graph depicts the proportion of Massachusetts reported confirmed and probable infectious syphilis cases broken down by gender of sex partners for the years 2015 through 2025. The highest percentage of cases for each year reported male sex partners and are classified as MSM (men who have sex with men) making up a high of 77% of cases in 2017 and a resulting 52.1% of cases in 2025. In total, over the ten-year period, the proportion of cases by gender of sex partners were from highest to lowest: MSM, MSW (men who have sex with women), women, unknown males, and transgender individuals. A similar trend was seen for 2025 in isolation.</a:t>
            </a:r>
          </a:p>
          <a:p>
            <a:endParaRPr lang="en-US" b="0"/>
          </a:p>
          <a:p>
            <a:r>
              <a:rPr lang="en-US" sz="1200">
                <a:latin typeface="Times New Roman" panose="02020603050405020304" pitchFamily="18" charset="0"/>
                <a:cs typeface="Times New Roman" panose="02020603050405020304" pitchFamily="18" charset="0"/>
              </a:rPr>
              <a:t>Note: Infectious syphilis is defined as primary, secondary and early latent (non-primary/non-secondary) stages of syphilis within one year of infection.</a:t>
            </a:r>
            <a:endParaRPr lang="en-US" b="0"/>
          </a:p>
          <a:p>
            <a:endParaRPr lang="en-US"/>
          </a:p>
        </p:txBody>
      </p:sp>
      <p:sp>
        <p:nvSpPr>
          <p:cNvPr id="4" name="Slide Number Placeholder 3"/>
          <p:cNvSpPr>
            <a:spLocks noGrp="1"/>
          </p:cNvSpPr>
          <p:nvPr>
            <p:ph type="sldNum" sz="quarter" idx="5"/>
          </p:nvPr>
        </p:nvSpPr>
        <p:spPr/>
        <p:txBody>
          <a:bodyPr/>
          <a:lstStyle/>
          <a:p>
            <a:fld id="{C3F051D6-B884-4322-97AE-787C3EF061A2}" type="slidenum">
              <a:rPr lang="en-US" smtClean="0"/>
              <a:t>16</a:t>
            </a:fld>
            <a:endParaRPr lang="en-US"/>
          </a:p>
        </p:txBody>
      </p:sp>
    </p:spTree>
    <p:extLst>
      <p:ext uri="{BB962C8B-B14F-4D97-AF65-F5344CB8AC3E}">
        <p14:creationId xmlns:p14="http://schemas.microsoft.com/office/powerpoint/2010/main" val="1519732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8F02E-0E3E-6206-5FBD-203B0F6299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A8252E-DCFB-000E-5F1E-DE1D7F4BB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FECA5D-3488-E561-C75C-24F1404C183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Calibri"/>
                <a:ea typeface="+mn-ea"/>
                <a:cs typeface="Times New Roman"/>
              </a:rPr>
              <a:t>Rate of Confirmed Chlamydia Cases, Massachusetts, 2000 to </a:t>
            </a:r>
            <a:r>
              <a:rPr kumimoji="0" lang="en-US" sz="1200" b="1" i="0" u="none" strike="noStrike" kern="1200" cap="none" spc="0" normalizeH="0" noProof="0" dirty="0">
                <a:ln>
                  <a:noFill/>
                </a:ln>
                <a:solidFill>
                  <a:schemeClr val="bg1"/>
                </a:solidFill>
                <a:effectLst/>
                <a:uLnTx/>
                <a:uFillTx/>
                <a:latin typeface="Calibri"/>
                <a:ea typeface="+mn-ea"/>
                <a:cs typeface="Times New Roman"/>
              </a:rPr>
              <a:t>2025</a:t>
            </a:r>
            <a:endParaRPr kumimoji="0" lang="en-US" sz="1050" b="1" i="0" u="none" strike="noStrike" kern="1200" cap="none" spc="0" normalizeH="0" baseline="50000" noProof="0" dirty="0">
              <a:ln>
                <a:noFill/>
              </a:ln>
              <a:solidFill>
                <a:schemeClr val="bg1"/>
              </a:solidFill>
              <a:effectLst/>
              <a:uLnTx/>
              <a:uFillTx/>
              <a:latin typeface="Calibri"/>
              <a:ea typeface="+mn-ea"/>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Gra</a:t>
            </a:r>
            <a:r>
              <a:rPr lang="en-US" baseline="0" dirty="0"/>
              <a:t>ph depicts the rate per 100,000 population of confirmed cases of chlamydia in Massachusetts between 2000 and </a:t>
            </a:r>
            <a:r>
              <a:rPr lang="en-US" dirty="0"/>
              <a:t>2025</a:t>
            </a:r>
            <a:r>
              <a:rPr lang="en-US" baseline="0" dirty="0"/>
              <a:t>. It begins at low of 155.5 in 2000 and then climbs to a high of 454.1 in 2019. It drops to 384.9 in 2021, followed by a rise to 412.9 in 2023, and a decline to 322.2 in 2025.</a:t>
            </a:r>
            <a:endParaRPr lang="en-US" dirty="0"/>
          </a:p>
        </p:txBody>
      </p:sp>
      <p:sp>
        <p:nvSpPr>
          <p:cNvPr id="4" name="Slide Number Placeholder 3">
            <a:extLst>
              <a:ext uri="{FF2B5EF4-FFF2-40B4-BE49-F238E27FC236}">
                <a16:creationId xmlns:a16="http://schemas.microsoft.com/office/drawing/2014/main" id="{B3C90ABD-28D9-93ED-683B-74830B62EEFC}"/>
              </a:ext>
            </a:extLst>
          </p:cNvPr>
          <p:cNvSpPr>
            <a:spLocks noGrp="1"/>
          </p:cNvSpPr>
          <p:nvPr>
            <p:ph type="sldNum" sz="quarter" idx="5"/>
          </p:nvPr>
        </p:nvSpPr>
        <p:spPr/>
        <p:txBody>
          <a:bodyPr/>
          <a:lstStyle/>
          <a:p>
            <a:fld id="{C3F051D6-B884-4322-97AE-787C3EF061A2}" type="slidenum">
              <a:rPr lang="en-US" smtClean="0"/>
              <a:t>2</a:t>
            </a:fld>
            <a:endParaRPr lang="en-US"/>
          </a:p>
        </p:txBody>
      </p:sp>
    </p:spTree>
    <p:extLst>
      <p:ext uri="{BB962C8B-B14F-4D97-AF65-F5344CB8AC3E}">
        <p14:creationId xmlns:p14="http://schemas.microsoft.com/office/powerpoint/2010/main" val="1248702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99B71-4117-6159-0AF9-91DE211E44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65E3B0-FEB8-28B3-44F2-D1CC681A10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D44C52-7B93-E961-EFEE-F63739CAB9F3}"/>
              </a:ext>
            </a:extLst>
          </p:cNvPr>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mn-lt"/>
                <a:ea typeface="+mn-ea"/>
                <a:cs typeface="Times New Roman"/>
              </a:rPr>
              <a:t>Confirmed Chlamydia Rates by Gender,</a:t>
            </a:r>
            <a:r>
              <a:rPr kumimoji="0" lang="en-US" sz="1200" b="1" i="0" u="none" strike="noStrike" kern="1200" cap="none" spc="0" normalizeH="0" baseline="30000" noProof="0" dirty="0">
                <a:ln>
                  <a:noFill/>
                </a:ln>
                <a:solidFill>
                  <a:srgbClr val="FFFFFF"/>
                </a:solidFill>
                <a:effectLst/>
                <a:uLnTx/>
                <a:uFillTx/>
                <a:latin typeface="+mn-lt"/>
                <a:ea typeface="+mn-ea"/>
                <a:cs typeface="Times New Roman"/>
              </a:rPr>
              <a:t> </a:t>
            </a:r>
            <a:r>
              <a:rPr kumimoji="0" lang="en-US" sz="1200" b="1" i="0" u="none" strike="noStrike" kern="1200" cap="none" spc="0" normalizeH="0" baseline="0" noProof="0" dirty="0">
                <a:ln>
                  <a:noFill/>
                </a:ln>
                <a:solidFill>
                  <a:schemeClr val="bg1"/>
                </a:solidFill>
                <a:effectLst/>
                <a:uLnTx/>
                <a:uFillTx/>
                <a:latin typeface="+mn-lt"/>
                <a:ea typeface="+mn-ea"/>
                <a:cs typeface="Times New Roman"/>
              </a:rPr>
              <a:t>Massachusetts, 2010 to 2025</a:t>
            </a:r>
            <a:endParaRPr kumimoji="0" lang="en-US" sz="1050" b="1" i="0" u="none" strike="noStrike" kern="1200" cap="none" spc="0" normalizeH="0" baseline="50000" noProof="0" dirty="0">
              <a:ln>
                <a:noFill/>
              </a:ln>
              <a:solidFill>
                <a:schemeClr val="bg1"/>
              </a:solidFill>
              <a:effectLst/>
              <a:uLnTx/>
              <a:uFillTx/>
              <a:latin typeface="+mn-lt"/>
              <a:ea typeface="+mn-ea"/>
              <a:cs typeface="Times New Roman"/>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Gra</a:t>
            </a:r>
            <a:r>
              <a:rPr lang="en-US" baseline="0" dirty="0"/>
              <a:t>ph depicts the rates per 100,000 population of chlamydia in Massachusetts by gender identity between 2010 and 2025. There are two lines, one for females that begins at 437.6 in 2010 and climbs to 541.5 in 2019 and another for males that begins at 201.9 in 2010 and climbs to 359.4 in 2019.</a:t>
            </a:r>
            <a:r>
              <a:rPr lang="en-US" dirty="0"/>
              <a:t> In 2025, females had a rate of 405.9 and males had a rate of 231.7.</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baseline="0" dirty="0">
              <a:solidFill>
                <a:srgbClr val="FF0000"/>
              </a:solidFill>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b="0" baseline="0" dirty="0">
                <a:solidFill>
                  <a:srgbClr val="FF0000"/>
                </a:solidFill>
              </a:rPr>
              <a:t>Note: </a:t>
            </a:r>
            <a:r>
              <a:rPr lang="en-US" sz="1200" dirty="0">
                <a:latin typeface="Times New Roman" panose="02020603050405020304" pitchFamily="18" charset="0"/>
                <a:cs typeface="Times New Roman" panose="02020603050405020304" pitchFamily="18" charset="0"/>
              </a:rPr>
              <a:t>There were cases reported among transgender individuals in 2014 through 2025. In 2025, there were 15 cases of chlamydia among transgender identified individuals not included on this slide. There were 21 additional cases with unknown gender that were also excluded.</a:t>
            </a:r>
            <a:endParaRPr lang="en-US" b="0" dirty="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b="0" dirty="0">
              <a:solidFill>
                <a:srgbClr val="FF0000"/>
              </a:solidFill>
            </a:endParaRPr>
          </a:p>
        </p:txBody>
      </p:sp>
      <p:sp>
        <p:nvSpPr>
          <p:cNvPr id="4" name="Slide Number Placeholder 3">
            <a:extLst>
              <a:ext uri="{FF2B5EF4-FFF2-40B4-BE49-F238E27FC236}">
                <a16:creationId xmlns:a16="http://schemas.microsoft.com/office/drawing/2014/main" id="{99E97D4F-3253-6117-AC14-5EE900EABC62}"/>
              </a:ext>
            </a:extLst>
          </p:cNvPr>
          <p:cNvSpPr>
            <a:spLocks noGrp="1"/>
          </p:cNvSpPr>
          <p:nvPr>
            <p:ph type="sldNum" sz="quarter" idx="5"/>
          </p:nvPr>
        </p:nvSpPr>
        <p:spPr/>
        <p:txBody>
          <a:bodyPr/>
          <a:lstStyle/>
          <a:p>
            <a:fld id="{C3F051D6-B884-4322-97AE-787C3EF061A2}" type="slidenum">
              <a:rPr lang="en-US" smtClean="0"/>
              <a:t>3</a:t>
            </a:fld>
            <a:endParaRPr lang="en-US"/>
          </a:p>
        </p:txBody>
      </p:sp>
    </p:spTree>
    <p:extLst>
      <p:ext uri="{BB962C8B-B14F-4D97-AF65-F5344CB8AC3E}">
        <p14:creationId xmlns:p14="http://schemas.microsoft.com/office/powerpoint/2010/main" val="119868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DDB1B-C167-1A4B-7141-319395CA69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C8A650-D3DE-3905-5464-00F9D61FC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579673-69C4-FA97-08AB-43C5CF1444E7}"/>
              </a:ext>
            </a:extLst>
          </p:cNvPr>
          <p:cNvSpPr>
            <a:spLocks noGrp="1"/>
          </p:cNvSpPr>
          <p:nvPr>
            <p:ph type="body" idx="1"/>
          </p:nvPr>
        </p:nvSpPr>
        <p:spPr/>
        <p:txBody>
          <a:bodyPr/>
          <a:lstStyle/>
          <a:p>
            <a:pPr lvl="0" algn="l">
              <a:defRPr/>
            </a:pPr>
            <a:r>
              <a:rPr kumimoji="0" lang="en-US" sz="1200" b="1" i="0" u="none" strike="noStrike" kern="1200" cap="none" spc="0" normalizeH="0" baseline="0" noProof="0">
                <a:ln>
                  <a:noFill/>
                </a:ln>
                <a:solidFill>
                  <a:srgbClr val="FFFFFF"/>
                </a:solidFill>
                <a:effectLst/>
                <a:uLnTx/>
                <a:uFillTx/>
                <a:latin typeface="+mn-lt"/>
                <a:ea typeface="+mn-ea"/>
                <a:cs typeface="Times New Roman"/>
              </a:rPr>
              <a:t>Chlamydia Among Individuals of Transgender Experience,</a:t>
            </a:r>
            <a:r>
              <a:rPr kumimoji="0" lang="en-US" sz="1050" b="1" i="0" u="none" strike="noStrike" kern="1200" cap="none" spc="0" normalizeH="0" baseline="50000" noProof="0">
                <a:ln>
                  <a:noFill/>
                </a:ln>
                <a:solidFill>
                  <a:srgbClr val="FFFFFF"/>
                </a:solidFill>
                <a:effectLst/>
                <a:uLnTx/>
                <a:uFillTx/>
                <a:latin typeface="+mn-lt"/>
                <a:ea typeface="+mn-ea"/>
                <a:cs typeface="Times New Roman"/>
              </a:rPr>
              <a:t> </a:t>
            </a:r>
            <a:r>
              <a:rPr kumimoji="0" lang="en-US" sz="1200" b="1" i="0" u="none" strike="noStrike" kern="1200" cap="none" spc="0" normalizeH="0" baseline="0" noProof="0">
                <a:ln>
                  <a:noFill/>
                </a:ln>
                <a:solidFill>
                  <a:srgbClr val="FFFFFF"/>
                </a:solidFill>
                <a:effectLst/>
                <a:uLnTx/>
                <a:uFillTx/>
                <a:latin typeface="+mn-lt"/>
                <a:ea typeface="+mn-ea"/>
                <a:cs typeface="Times New Roman"/>
              </a:rPr>
              <a:t>Massachusetts, 2015 to 2025</a:t>
            </a:r>
            <a:endParaRPr kumimoji="0" lang="en-US" sz="1050" b="1" i="0" u="none" strike="noStrike" kern="1200" cap="none" spc="0" normalizeH="0" baseline="50000" noProof="0">
              <a:ln>
                <a:noFill/>
              </a:ln>
              <a:solidFill>
                <a:srgbClr val="FFFFFF"/>
              </a:solidFill>
              <a:effectLst/>
              <a:uLnTx/>
              <a:uFillTx/>
              <a:latin typeface="+mn-lt"/>
              <a:ea typeface="+mn-ea"/>
              <a:cs typeface="Times New Roman"/>
            </a:endParaRPr>
          </a:p>
          <a:p>
            <a:pPr lvl="0" algn="l">
              <a:defRPr/>
            </a:pPr>
            <a:r>
              <a:rPr lang="en-US" b="0">
                <a:solidFill>
                  <a:srgbClr val="7030A0"/>
                </a:solidFill>
              </a:rPr>
              <a:t>Graph shows</a:t>
            </a:r>
            <a:r>
              <a:rPr lang="en-US" b="0" baseline="0">
                <a:solidFill>
                  <a:srgbClr val="7030A0"/>
                </a:solidFill>
              </a:rPr>
              <a:t> the number of chlamydia cases among transgender individuals in Massachusetts between 2015 and </a:t>
            </a:r>
            <a:r>
              <a:rPr lang="en-US">
                <a:solidFill>
                  <a:srgbClr val="7030A0"/>
                </a:solidFill>
              </a:rPr>
              <a:t>2025</a:t>
            </a:r>
            <a:r>
              <a:rPr lang="en-US" b="0" baseline="0">
                <a:solidFill>
                  <a:srgbClr val="7030A0"/>
                </a:solidFill>
              </a:rPr>
              <a:t>. The case counts </a:t>
            </a:r>
            <a:r>
              <a:rPr lang="en-US">
                <a:solidFill>
                  <a:srgbClr val="7030A0"/>
                </a:solidFill>
              </a:rPr>
              <a:t>7</a:t>
            </a:r>
            <a:r>
              <a:rPr lang="en-US" b="0" baseline="0">
                <a:solidFill>
                  <a:srgbClr val="7030A0"/>
                </a:solidFill>
              </a:rPr>
              <a:t>, 21, 33, </a:t>
            </a:r>
            <a:r>
              <a:rPr lang="en-US">
                <a:solidFill>
                  <a:srgbClr val="7030A0"/>
                </a:solidFill>
              </a:rPr>
              <a:t>57</a:t>
            </a:r>
            <a:r>
              <a:rPr lang="en-US" b="0" baseline="0">
                <a:solidFill>
                  <a:srgbClr val="7030A0"/>
                </a:solidFill>
              </a:rPr>
              <a:t>, 73, 64, 75, 78, 72, 51, and 43 for 2015, 2016, 2017, 2018, 2019, 2020, </a:t>
            </a:r>
            <a:r>
              <a:rPr lang="en-US">
                <a:solidFill>
                  <a:srgbClr val="7030A0"/>
                </a:solidFill>
              </a:rPr>
              <a:t>2021, 2022,</a:t>
            </a:r>
            <a:r>
              <a:rPr lang="en-US" b="0" baseline="0">
                <a:solidFill>
                  <a:srgbClr val="7030A0"/>
                </a:solidFill>
              </a:rPr>
              <a:t> 2023, 2024, and 2025, respectively.</a:t>
            </a:r>
            <a:r>
              <a:rPr lang="en-US">
                <a:solidFill>
                  <a:srgbClr val="7030A0"/>
                </a:solidFill>
              </a:rPr>
              <a:t> </a:t>
            </a:r>
            <a:endParaRPr lang="en-US" b="0" baseline="0">
              <a:solidFill>
                <a:srgbClr val="7030A0"/>
              </a:solidFill>
              <a:cs typeface="Calibri"/>
            </a:endParaRPr>
          </a:p>
          <a:p>
            <a:endParaRPr lang="en-US"/>
          </a:p>
        </p:txBody>
      </p:sp>
      <p:sp>
        <p:nvSpPr>
          <p:cNvPr id="4" name="Slide Number Placeholder 3">
            <a:extLst>
              <a:ext uri="{FF2B5EF4-FFF2-40B4-BE49-F238E27FC236}">
                <a16:creationId xmlns:a16="http://schemas.microsoft.com/office/drawing/2014/main" id="{D64EA257-D705-E4BC-5156-A80F3C66921B}"/>
              </a:ext>
            </a:extLst>
          </p:cNvPr>
          <p:cNvSpPr>
            <a:spLocks noGrp="1"/>
          </p:cNvSpPr>
          <p:nvPr>
            <p:ph type="sldNum" sz="quarter" idx="5"/>
          </p:nvPr>
        </p:nvSpPr>
        <p:spPr/>
        <p:txBody>
          <a:bodyPr/>
          <a:lstStyle/>
          <a:p>
            <a:fld id="{C3F051D6-B884-4322-97AE-787C3EF061A2}" type="slidenum">
              <a:rPr lang="en-US" smtClean="0"/>
              <a:t>4</a:t>
            </a:fld>
            <a:endParaRPr lang="en-US"/>
          </a:p>
        </p:txBody>
      </p:sp>
    </p:spTree>
    <p:extLst>
      <p:ext uri="{BB962C8B-B14F-4D97-AF65-F5344CB8AC3E}">
        <p14:creationId xmlns:p14="http://schemas.microsoft.com/office/powerpoint/2010/main" val="149410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F0977-89BB-EB74-0BC2-379778B134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80B4A-4540-B2CB-AD06-5C73055FC4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2CF8D4-A594-D5C5-45F2-A0E6B980F49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mn-lt"/>
                <a:ea typeface="+mn-ea"/>
                <a:cs typeface="Times New Roman"/>
              </a:rPr>
              <a:t>Confirmed </a:t>
            </a:r>
            <a:r>
              <a:rPr kumimoji="0" lang="en-US" sz="1200" b="1" i="0" u="none" strike="noStrike" kern="1200" cap="none" spc="0" normalizeH="0" baseline="0" noProof="0" dirty="0">
                <a:ln>
                  <a:noFill/>
                </a:ln>
                <a:solidFill>
                  <a:srgbClr val="FFFFFF"/>
                </a:solidFill>
                <a:effectLst/>
                <a:uLnTx/>
                <a:uFillTx/>
                <a:latin typeface="+mn-lt"/>
                <a:ea typeface="+mn-ea"/>
                <a:cs typeface="Times New Roman"/>
              </a:rPr>
              <a:t>Chlamydia Rates by County and Statewide,</a:t>
            </a:r>
            <a:r>
              <a:rPr kumimoji="0" lang="en-US" sz="1200" b="1" i="0" u="none" strike="noStrike" kern="1200" cap="none" spc="0" normalizeH="0" baseline="30000" noProof="0" dirty="0">
                <a:ln>
                  <a:noFill/>
                </a:ln>
                <a:solidFill>
                  <a:srgbClr val="FFFFFF"/>
                </a:solidFill>
                <a:effectLst/>
                <a:uLnTx/>
                <a:uFillTx/>
                <a:latin typeface="+mn-lt"/>
                <a:ea typeface="+mn-ea"/>
                <a:cs typeface="Times New Roman"/>
              </a:rPr>
              <a:t> </a:t>
            </a:r>
            <a:r>
              <a:rPr kumimoji="0" lang="en-US" sz="1200" b="1" i="0" u="none" strike="noStrike" kern="1200" cap="none" spc="0" normalizeH="0" baseline="0" noProof="0" dirty="0">
                <a:ln>
                  <a:noFill/>
                </a:ln>
                <a:solidFill>
                  <a:schemeClr val="bg1"/>
                </a:solidFill>
                <a:effectLst/>
                <a:uLnTx/>
                <a:uFillTx/>
                <a:latin typeface="+mn-lt"/>
                <a:ea typeface="+mn-ea"/>
                <a:cs typeface="Times New Roman"/>
              </a:rPr>
              <a:t>Massachusetts, 2023-2025</a:t>
            </a:r>
            <a:endParaRPr kumimoji="0" lang="en-US" sz="1050" b="1" i="0" u="none" strike="noStrike" kern="1200" cap="none" spc="0" normalizeH="0" baseline="50000" noProof="0" dirty="0">
              <a:ln>
                <a:noFill/>
              </a:ln>
              <a:solidFill>
                <a:schemeClr val="bg1"/>
              </a:solidFill>
              <a:effectLst/>
              <a:uLnTx/>
              <a:uFillTx/>
              <a:latin typeface="+mn-lt"/>
              <a:ea typeface="+mn-ea"/>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Gra</a:t>
            </a:r>
            <a:r>
              <a:rPr lang="en-US" baseline="0" dirty="0"/>
              <a:t>ph depicts rate per 100,000 population of chlamydia cases reported in Massachusetts by county comparing 2023 through 2025. The rate in 2025 is highest in Suffolk county with a rate of 646.8 followed by Hampden county with a rate of 442.4. The lowest rates were in Franklin and Hampshire county. </a:t>
            </a:r>
            <a:endParaRPr lang="en-US" b="1"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BDA380ED-CFF7-A533-773D-C7CE64799860}"/>
              </a:ext>
            </a:extLst>
          </p:cNvPr>
          <p:cNvSpPr>
            <a:spLocks noGrp="1"/>
          </p:cNvSpPr>
          <p:nvPr>
            <p:ph type="sldNum" sz="quarter" idx="5"/>
          </p:nvPr>
        </p:nvSpPr>
        <p:spPr/>
        <p:txBody>
          <a:bodyPr/>
          <a:lstStyle/>
          <a:p>
            <a:fld id="{C3F051D6-B884-4322-97AE-787C3EF061A2}" type="slidenum">
              <a:rPr lang="en-US" smtClean="0"/>
              <a:t>5</a:t>
            </a:fld>
            <a:endParaRPr lang="en-US"/>
          </a:p>
        </p:txBody>
      </p:sp>
    </p:spTree>
    <p:extLst>
      <p:ext uri="{BB962C8B-B14F-4D97-AF65-F5344CB8AC3E}">
        <p14:creationId xmlns:p14="http://schemas.microsoft.com/office/powerpoint/2010/main" val="260224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CA456-E721-FC64-EE81-5459C6BF59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01F995-6C41-9D86-5342-629645F83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481BC8-4D00-88EB-EF67-D293CF9F618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mn-lt"/>
                <a:ea typeface="+mn-ea"/>
                <a:cs typeface="Times New Roman" panose="02020603050405020304" pitchFamily="18" charset="0"/>
              </a:rPr>
              <a:t>Rate of Confirmed Gonorrhea Cases, Massachusetts, 2000 to 2025</a:t>
            </a:r>
            <a:endParaRPr kumimoji="0" lang="en-US" sz="1050" b="1" i="0" u="none" strike="noStrike" kern="1200" cap="none" spc="0" normalizeH="0" baseline="50000" noProof="0" dirty="0">
              <a:ln>
                <a:noFill/>
              </a:ln>
              <a:solidFill>
                <a:schemeClr val="bg1"/>
              </a:solidFill>
              <a:effectLst/>
              <a:uLnTx/>
              <a:uFillTx/>
              <a:latin typeface="+mn-lt"/>
              <a:ea typeface="+mn-ea"/>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FF0000"/>
                </a:solidFill>
              </a:rPr>
              <a:t>Gra</a:t>
            </a:r>
            <a:r>
              <a:rPr lang="en-US" b="0" i="0" baseline="0" dirty="0">
                <a:solidFill>
                  <a:srgbClr val="FF0000"/>
                </a:solidFill>
              </a:rPr>
              <a:t>ph depicts the rate per 100,000 population of confirmed cases of gonorrhea in Massachusetts between 2000 and 2025. It begins at 43.3 in 2000, drops to a low of 29.4 in 2009 and climbs to a high of 139.7 in 2023, followed by a decline to 98.0 in 2025.</a:t>
            </a:r>
            <a:endParaRPr lang="en-US" dirty="0"/>
          </a:p>
        </p:txBody>
      </p:sp>
      <p:sp>
        <p:nvSpPr>
          <p:cNvPr id="4" name="Slide Number Placeholder 3">
            <a:extLst>
              <a:ext uri="{FF2B5EF4-FFF2-40B4-BE49-F238E27FC236}">
                <a16:creationId xmlns:a16="http://schemas.microsoft.com/office/drawing/2014/main" id="{E9C0E5DA-27FA-B3C4-E048-D1888DFD0ECE}"/>
              </a:ext>
            </a:extLst>
          </p:cNvPr>
          <p:cNvSpPr>
            <a:spLocks noGrp="1"/>
          </p:cNvSpPr>
          <p:nvPr>
            <p:ph type="sldNum" sz="quarter" idx="5"/>
          </p:nvPr>
        </p:nvSpPr>
        <p:spPr/>
        <p:txBody>
          <a:bodyPr/>
          <a:lstStyle/>
          <a:p>
            <a:fld id="{C3F051D6-B884-4322-97AE-787C3EF061A2}" type="slidenum">
              <a:rPr lang="en-US" smtClean="0"/>
              <a:t>6</a:t>
            </a:fld>
            <a:endParaRPr lang="en-US"/>
          </a:p>
        </p:txBody>
      </p:sp>
    </p:spTree>
    <p:extLst>
      <p:ext uri="{BB962C8B-B14F-4D97-AF65-F5344CB8AC3E}">
        <p14:creationId xmlns:p14="http://schemas.microsoft.com/office/powerpoint/2010/main" val="920700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3B20BD-AF80-F1BC-F996-39ED999433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D24FF1-37C6-F8E6-2327-A845194368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8EA3E4-899E-9D53-CC27-7083C37CA620}"/>
              </a:ext>
            </a:extLst>
          </p:cNvPr>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mn-lt"/>
                <a:ea typeface="+mn-ea"/>
                <a:cs typeface="Times New Roman"/>
              </a:rPr>
              <a:t>Confirmed Gonorrhea Rates by Gender</a:t>
            </a:r>
            <a:r>
              <a:rPr kumimoji="0" lang="en-US" sz="1200" b="1" i="0" u="none" strike="noStrike" kern="1200" cap="none" spc="0" normalizeH="0" baseline="0" noProof="0" dirty="0">
                <a:ln>
                  <a:noFill/>
                </a:ln>
                <a:solidFill>
                  <a:schemeClr val="bg1"/>
                </a:solidFill>
                <a:effectLst/>
                <a:uLnTx/>
                <a:uFillTx/>
                <a:latin typeface="+mn-lt"/>
                <a:ea typeface="+mn-ea"/>
                <a:cs typeface="Times New Roman"/>
              </a:rPr>
              <a:t>,</a:t>
            </a:r>
            <a:r>
              <a:rPr kumimoji="0" lang="en-US" sz="1200" b="1" i="0" u="none" strike="noStrike" kern="1200" cap="none" spc="0" normalizeH="0" baseline="30000" noProof="0" dirty="0">
                <a:ln>
                  <a:noFill/>
                </a:ln>
                <a:solidFill>
                  <a:srgbClr val="FFFFFF"/>
                </a:solidFill>
                <a:effectLst/>
                <a:uLnTx/>
                <a:uFillTx/>
                <a:latin typeface="+mn-lt"/>
                <a:ea typeface="+mn-ea"/>
                <a:cs typeface="Times New Roman"/>
              </a:rPr>
              <a:t> </a:t>
            </a:r>
            <a:r>
              <a:rPr kumimoji="0" lang="en-US" sz="1200" b="1" i="0" u="none" strike="noStrike" kern="1200" cap="none" spc="0" normalizeH="0" baseline="0" noProof="0" dirty="0">
                <a:ln>
                  <a:noFill/>
                </a:ln>
                <a:solidFill>
                  <a:schemeClr val="bg1"/>
                </a:solidFill>
                <a:effectLst/>
                <a:uLnTx/>
                <a:uFillTx/>
                <a:latin typeface="+mn-lt"/>
                <a:ea typeface="+mn-ea"/>
                <a:cs typeface="Times New Roman"/>
              </a:rPr>
              <a:t>Massachusetts, 2010 to 2025</a:t>
            </a:r>
            <a:endParaRPr kumimoji="0" lang="en-US" sz="1050" b="1" i="0" u="none" strike="noStrike" kern="1200" cap="none" spc="0" normalizeH="0" baseline="50000" noProof="0" dirty="0">
              <a:ln>
                <a:noFill/>
              </a:ln>
              <a:solidFill>
                <a:schemeClr val="bg1"/>
              </a:solidFill>
              <a:effectLst/>
              <a:uLnTx/>
              <a:uFillTx/>
              <a:latin typeface="+mn-lt"/>
              <a:ea typeface="+mn-ea"/>
              <a:cs typeface="Times New Roman"/>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Gra</a:t>
            </a:r>
            <a:r>
              <a:rPr lang="en-US" baseline="0" dirty="0"/>
              <a:t>ph depicts the rates per 100,000 population of confirmed cases of gonorrhea in Massachusetts by gender identity between 2010 and 2025. There are two lines, one for females that begins at 29.9 in 2010 and climbs to 49.9 in 2025 and another for males that begins at 46.8 in 2010 and climbs to 148.6 in 2025. </a:t>
            </a:r>
            <a:endParaRPr lang="en-US" b="0" baseline="0" dirty="0">
              <a:solidFill>
                <a:srgbClr val="FF0000"/>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b="0" baseline="0" dirty="0">
                <a:solidFill>
                  <a:srgbClr val="FF0000"/>
                </a:solidFill>
              </a:rPr>
              <a:t>Note: </a:t>
            </a:r>
            <a:r>
              <a:rPr lang="en-US" sz="1200" dirty="0">
                <a:latin typeface="Times New Roman" panose="02020603050405020304" pitchFamily="18" charset="0"/>
                <a:cs typeface="Times New Roman" panose="02020603050405020304" pitchFamily="18" charset="0"/>
              </a:rPr>
              <a:t>There were cases reported among transgender individuals in 2014 through 2025. In 2025, there were </a:t>
            </a:r>
            <a:r>
              <a:rPr lang="en-US" sz="1200" b="0" dirty="0">
                <a:highlight>
                  <a:srgbClr val="FFFF00"/>
                </a:highlight>
                <a:latin typeface="Times New Roman" panose="02020603050405020304" pitchFamily="18" charset="0"/>
                <a:cs typeface="Times New Roman" panose="02020603050405020304" pitchFamily="18" charset="0"/>
              </a:rPr>
              <a:t>22</a:t>
            </a:r>
            <a:r>
              <a:rPr lang="en-US" sz="1200" b="1" dirty="0">
                <a:highlight>
                  <a:srgbClr val="FFFF00"/>
                </a:highlight>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cases of gonorrhea among transgender identified individuals not included on this slide. There were 8 additional cases with unknown gender that were also excluded.</a:t>
            </a:r>
            <a:endParaRPr lang="en-US" b="0"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023C6C83-D07C-580D-656E-1225241116B5}"/>
              </a:ext>
            </a:extLst>
          </p:cNvPr>
          <p:cNvSpPr>
            <a:spLocks noGrp="1"/>
          </p:cNvSpPr>
          <p:nvPr>
            <p:ph type="sldNum" sz="quarter" idx="5"/>
          </p:nvPr>
        </p:nvSpPr>
        <p:spPr/>
        <p:txBody>
          <a:bodyPr/>
          <a:lstStyle/>
          <a:p>
            <a:fld id="{C3F051D6-B884-4322-97AE-787C3EF061A2}" type="slidenum">
              <a:rPr lang="en-US" smtClean="0"/>
              <a:t>7</a:t>
            </a:fld>
            <a:endParaRPr lang="en-US"/>
          </a:p>
        </p:txBody>
      </p:sp>
    </p:spTree>
    <p:extLst>
      <p:ext uri="{BB962C8B-B14F-4D97-AF65-F5344CB8AC3E}">
        <p14:creationId xmlns:p14="http://schemas.microsoft.com/office/powerpoint/2010/main" val="18473010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1649E-6E27-DD43-F384-ECB725B395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8FDBA1-135A-1C8F-6057-E5114F0523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91F620-AD06-F17C-158D-43C0A065EE93}"/>
              </a:ext>
            </a:extLst>
          </p:cNvPr>
          <p:cNvSpPr>
            <a:spLocks noGrp="1"/>
          </p:cNvSpPr>
          <p:nvPr>
            <p:ph type="body" idx="1"/>
          </p:nvPr>
        </p:nvSpPr>
        <p:spPr/>
        <p:txBody>
          <a:bodyPr/>
          <a:lstStyle/>
          <a:p>
            <a:r>
              <a:rPr kumimoji="0" lang="en-US" sz="1200" b="1" i="0" u="none" strike="noStrike" kern="1200" cap="none" spc="0" normalizeH="0" baseline="0" noProof="0">
                <a:ln>
                  <a:noFill/>
                </a:ln>
                <a:solidFill>
                  <a:srgbClr val="FFFFFF"/>
                </a:solidFill>
                <a:effectLst/>
                <a:uLnTx/>
                <a:uFillTx/>
                <a:latin typeface="+mn-lt"/>
                <a:ea typeface="+mn-ea"/>
                <a:cs typeface="Times New Roman"/>
              </a:rPr>
              <a:t>Gonorrhea Among Individuals of Transgender Experience, Massachusetts, 2015 to 2025</a:t>
            </a:r>
            <a:endParaRPr kumimoji="0" lang="en-US" sz="1050" b="1" i="0" u="none" strike="noStrike" kern="1200" cap="none" spc="0" normalizeH="0" baseline="50000" noProof="0">
              <a:ln>
                <a:noFill/>
              </a:ln>
              <a:solidFill>
                <a:srgbClr val="FFFFFF"/>
              </a:solidFill>
              <a:effectLst/>
              <a:uLnTx/>
              <a:uFillTx/>
              <a:latin typeface="+mn-lt"/>
              <a:ea typeface="+mn-ea"/>
              <a:cs typeface="Times New Roman"/>
            </a:endParaRPr>
          </a:p>
          <a:p>
            <a:r>
              <a:rPr lang="en-US" b="0">
                <a:solidFill>
                  <a:srgbClr val="7030A0"/>
                </a:solidFill>
              </a:rPr>
              <a:t>Graph shows</a:t>
            </a:r>
            <a:r>
              <a:rPr lang="en-US" b="0" baseline="0">
                <a:solidFill>
                  <a:srgbClr val="7030A0"/>
                </a:solidFill>
              </a:rPr>
              <a:t> the number of confirmed gonorrhea cases among transgender individuals in Massachusetts between 2015 and 2025. The case counts are 6, 31, 32, 49, 68, 58, 48, 68, 71, 91, and 63 for 2015, 2016, 2017, 2018, 2019, 2020, 2021, 2022, 2023, 2024, and 2025, respectively. </a:t>
            </a:r>
          </a:p>
          <a:p>
            <a:endParaRPr lang="en-US"/>
          </a:p>
        </p:txBody>
      </p:sp>
      <p:sp>
        <p:nvSpPr>
          <p:cNvPr id="4" name="Slide Number Placeholder 3">
            <a:extLst>
              <a:ext uri="{FF2B5EF4-FFF2-40B4-BE49-F238E27FC236}">
                <a16:creationId xmlns:a16="http://schemas.microsoft.com/office/drawing/2014/main" id="{290C2EAB-7A6F-15D7-84DE-8591DBCD9C73}"/>
              </a:ext>
            </a:extLst>
          </p:cNvPr>
          <p:cNvSpPr>
            <a:spLocks noGrp="1"/>
          </p:cNvSpPr>
          <p:nvPr>
            <p:ph type="sldNum" sz="quarter" idx="5"/>
          </p:nvPr>
        </p:nvSpPr>
        <p:spPr/>
        <p:txBody>
          <a:bodyPr/>
          <a:lstStyle/>
          <a:p>
            <a:fld id="{C3F051D6-B884-4322-97AE-787C3EF061A2}" type="slidenum">
              <a:rPr lang="en-US" smtClean="0"/>
              <a:t>8</a:t>
            </a:fld>
            <a:endParaRPr lang="en-US"/>
          </a:p>
        </p:txBody>
      </p:sp>
    </p:spTree>
    <p:extLst>
      <p:ext uri="{BB962C8B-B14F-4D97-AF65-F5344CB8AC3E}">
        <p14:creationId xmlns:p14="http://schemas.microsoft.com/office/powerpoint/2010/main" val="1295307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F418D-E2E7-63DF-3827-4FEFB1325E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0179DB-3A77-561F-4E4C-A877D581BF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1996B3-F6E1-29B8-917F-B8AAC7D3107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chemeClr val="bg1"/>
                </a:solidFill>
                <a:effectLst/>
                <a:uLnTx/>
                <a:uFillTx/>
                <a:latin typeface="+mn-lt"/>
                <a:ea typeface="+mn-ea"/>
                <a:cs typeface="Times New Roman"/>
              </a:rPr>
              <a:t>Confirmed </a:t>
            </a:r>
            <a:r>
              <a:rPr kumimoji="0" lang="en-US" sz="1200" b="1" i="0" u="none" strike="noStrike" kern="1200" cap="none" spc="0" normalizeH="0" baseline="0" noProof="0" dirty="0">
                <a:ln>
                  <a:noFill/>
                </a:ln>
                <a:solidFill>
                  <a:srgbClr val="FFFFFF"/>
                </a:solidFill>
                <a:effectLst/>
                <a:uLnTx/>
                <a:uFillTx/>
                <a:latin typeface="+mn-lt"/>
                <a:ea typeface="+mn-ea"/>
                <a:cs typeface="Times New Roman"/>
              </a:rPr>
              <a:t>Gonorrhea Rates by County and Statewide,</a:t>
            </a:r>
            <a:r>
              <a:rPr kumimoji="0" lang="en-US" sz="1200" b="1" i="0" u="none" strike="noStrike" kern="1200" cap="none" spc="0" normalizeH="0" baseline="30000" noProof="0" dirty="0">
                <a:ln>
                  <a:noFill/>
                </a:ln>
                <a:solidFill>
                  <a:srgbClr val="FFFFFF"/>
                </a:solidFill>
                <a:effectLst/>
                <a:uLnTx/>
                <a:uFillTx/>
                <a:latin typeface="+mn-lt"/>
                <a:ea typeface="+mn-ea"/>
                <a:cs typeface="Times New Roman"/>
              </a:rPr>
              <a:t> </a:t>
            </a:r>
            <a:r>
              <a:rPr kumimoji="0" lang="en-US" sz="1200" b="1" i="0" u="none" strike="noStrike" kern="1200" cap="none" spc="0" normalizeH="0" baseline="0" noProof="0" dirty="0">
                <a:ln>
                  <a:noFill/>
                </a:ln>
                <a:solidFill>
                  <a:schemeClr val="bg1"/>
                </a:solidFill>
                <a:effectLst/>
                <a:uLnTx/>
                <a:uFillTx/>
                <a:latin typeface="+mn-lt"/>
                <a:ea typeface="+mn-ea"/>
                <a:cs typeface="Times New Roman"/>
              </a:rPr>
              <a:t>Massachusetts, 2023-2025</a:t>
            </a:r>
            <a:endParaRPr kumimoji="0" lang="en-US" sz="1050" b="1" i="0" u="none" strike="noStrike" kern="1200" cap="none" spc="0" normalizeH="0" baseline="50000" noProof="0" dirty="0">
              <a:ln>
                <a:noFill/>
              </a:ln>
              <a:solidFill>
                <a:schemeClr val="bg1"/>
              </a:solidFill>
              <a:effectLst/>
              <a:uLnTx/>
              <a:uFillTx/>
              <a:latin typeface="+mn-lt"/>
              <a:ea typeface="+mn-ea"/>
              <a:cs typeface="Times New Roman"/>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Gra</a:t>
            </a:r>
            <a:r>
              <a:rPr lang="en-US" baseline="0" dirty="0"/>
              <a:t>ph depicts rate per 100,000 population of gonorrhea cases reported in Massachusetts by county comparing 2023 through 2025. The rate in 2025 is highest in Suffolk county with a rate of 280.7 followed by Hampden county with a rate of 101.7. The lowest rates were in Berkshire and Franklin counties. </a:t>
            </a:r>
            <a:endParaRPr lang="en-US" b="1"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651D3BBF-F4D1-39B5-302C-B22BEB200467}"/>
              </a:ext>
            </a:extLst>
          </p:cNvPr>
          <p:cNvSpPr>
            <a:spLocks noGrp="1"/>
          </p:cNvSpPr>
          <p:nvPr>
            <p:ph type="sldNum" sz="quarter" idx="5"/>
          </p:nvPr>
        </p:nvSpPr>
        <p:spPr/>
        <p:txBody>
          <a:bodyPr/>
          <a:lstStyle/>
          <a:p>
            <a:fld id="{C3F051D6-B884-4322-97AE-787C3EF061A2}" type="slidenum">
              <a:rPr lang="en-US" smtClean="0"/>
              <a:t>9</a:t>
            </a:fld>
            <a:endParaRPr lang="en-US"/>
          </a:p>
        </p:txBody>
      </p:sp>
    </p:spTree>
    <p:extLst>
      <p:ext uri="{BB962C8B-B14F-4D97-AF65-F5344CB8AC3E}">
        <p14:creationId xmlns:p14="http://schemas.microsoft.com/office/powerpoint/2010/main" val="4222830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08C60-A580-96C8-CACA-A1E9C793B2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A74804-46F8-4085-8852-DD69CEA9F4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1A23B5-C90D-309D-717A-996C0F272BDC}"/>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713D6D31-8FB6-ABB3-8E3E-F2776DE2FF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799D5A-94E4-D680-7AA8-F9FDD3708487}"/>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1617649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EA900-F3BD-F58F-0067-1FE1E86BCF4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688626-F1AD-D4AE-CF54-9046277370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D08768-4BD6-038A-53DA-066619202118}"/>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9B23B9A1-363F-7350-42B1-1F29494237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C5950E-7966-420F-C2A2-1A2EB0272185}"/>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10687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7A8DDA-2289-FFE6-563B-64DB6D3BB3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0AFE01-8B0D-0974-CFF6-87FE1CA2AA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2A8A4E-0009-3D9E-40D6-70191D5F4D7A}"/>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159BE1DB-2C12-EFF2-678F-0891E023C3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9E4106-5D48-1DD3-43C4-2CFF3726B177}"/>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863795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843689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681893" y="2767670"/>
            <a:ext cx="10440537" cy="1373701"/>
          </a:xfrm>
          <a:prstGeom prst="rect">
            <a:avLst/>
          </a:prstGeom>
        </p:spPr>
        <p:txBody>
          <a:bodyPr/>
          <a:lstStyle>
            <a:lvl1pPr marL="0" indent="0" algn="l">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681893" y="4659309"/>
            <a:ext cx="4797425" cy="469382"/>
          </a:xfrm>
          <a:prstGeom prst="rect">
            <a:avLst/>
          </a:prstGeom>
        </p:spPr>
        <p:txBody>
          <a:bodyPr/>
          <a:lstStyle>
            <a:lvl1pPr marL="0" indent="0" algn="l">
              <a:buNone/>
              <a:defRPr sz="3000" b="0">
                <a:solidFill>
                  <a:schemeClr val="bg1"/>
                </a:solidFill>
                <a:latin typeface="Avenir Next LT Pro" panose="020B05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681893" y="5552845"/>
            <a:ext cx="5843587" cy="695554"/>
          </a:xfrm>
          <a:prstGeom prst="rect">
            <a:avLst/>
          </a:prstGeom>
        </p:spPr>
        <p:txBody>
          <a:bodyPr/>
          <a:lstStyle>
            <a:lvl1pPr marL="0" indent="0" algn="l">
              <a:buNone/>
              <a:defRPr sz="2400" b="0" i="0">
                <a:solidFill>
                  <a:schemeClr val="bg1"/>
                </a:solidFill>
                <a:latin typeface="Avenir Next LT Pro" panose="020B0504020202020204" pitchFamily="34" charset="0"/>
                <a:cs typeface="Arial" panose="020B0604020202020204" pitchFamily="34" charset="0"/>
              </a:defRPr>
            </a:lvl1pPr>
          </a:lstStyle>
          <a:p>
            <a:pPr lvl="0"/>
            <a:r>
              <a:rPr lang="en-US"/>
              <a:t>Click to Add Presenter</a:t>
            </a:r>
            <a:br>
              <a:rPr lang="en-US"/>
            </a:br>
            <a:r>
              <a:rPr lang="en-US"/>
              <a:t>Title</a:t>
            </a:r>
          </a:p>
        </p:txBody>
      </p:sp>
      <p:pic>
        <p:nvPicPr>
          <p:cNvPr id="6" name="Picture 5" descr="Text, logo, company name&#10;&#10;AI-generated content may be incorrect.">
            <a:extLst>
              <a:ext uri="{FF2B5EF4-FFF2-40B4-BE49-F238E27FC236}">
                <a16:creationId xmlns:a16="http://schemas.microsoft.com/office/drawing/2014/main" id="{EAEC6726-A866-0444-9ED7-490F0E2826C5}"/>
              </a:ext>
            </a:extLst>
          </p:cNvPr>
          <p:cNvPicPr>
            <a:picLocks noChangeAspect="1"/>
          </p:cNvPicPr>
          <p:nvPr userDrawn="1"/>
        </p:nvPicPr>
        <p:blipFill>
          <a:blip r:embed="rId2"/>
          <a:stretch>
            <a:fillRect/>
          </a:stretch>
        </p:blipFill>
        <p:spPr>
          <a:xfrm>
            <a:off x="705339" y="510148"/>
            <a:ext cx="2980225" cy="1662048"/>
          </a:xfrm>
          <a:prstGeom prst="rect">
            <a:avLst/>
          </a:prstGeom>
        </p:spPr>
      </p:pic>
    </p:spTree>
    <p:extLst>
      <p:ext uri="{BB962C8B-B14F-4D97-AF65-F5344CB8AC3E}">
        <p14:creationId xmlns:p14="http://schemas.microsoft.com/office/powerpoint/2010/main" val="2353140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681893" y="2767670"/>
            <a:ext cx="10440537" cy="1373701"/>
          </a:xfrm>
          <a:prstGeom prst="rect">
            <a:avLst/>
          </a:prstGeom>
        </p:spPr>
        <p:txBody>
          <a:bodyPr/>
          <a:lstStyle>
            <a:lvl1pPr marL="0" indent="0" algn="l">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681893" y="4659309"/>
            <a:ext cx="4797425" cy="469382"/>
          </a:xfrm>
          <a:prstGeom prst="rect">
            <a:avLst/>
          </a:prstGeom>
        </p:spPr>
        <p:txBody>
          <a:bodyPr/>
          <a:lstStyle>
            <a:lvl1pPr marL="0" indent="0" algn="l">
              <a:buNone/>
              <a:defRPr sz="3000" b="0">
                <a:solidFill>
                  <a:schemeClr val="bg1"/>
                </a:solidFill>
                <a:latin typeface="Avenir Next LT Pro" panose="020B05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681893" y="5552845"/>
            <a:ext cx="5843587" cy="695554"/>
          </a:xfrm>
          <a:prstGeom prst="rect">
            <a:avLst/>
          </a:prstGeom>
        </p:spPr>
        <p:txBody>
          <a:bodyPr/>
          <a:lstStyle>
            <a:lvl1pPr marL="0" indent="0" algn="l">
              <a:buNone/>
              <a:defRPr sz="2400" b="0" i="0">
                <a:solidFill>
                  <a:schemeClr val="bg1"/>
                </a:solidFill>
                <a:latin typeface="Avenir Next LT Pro" panose="020B0504020202020204" pitchFamily="34" charset="0"/>
                <a:cs typeface="Arial" panose="020B0604020202020204" pitchFamily="34" charset="0"/>
              </a:defRPr>
            </a:lvl1pPr>
          </a:lstStyle>
          <a:p>
            <a:pPr lvl="0"/>
            <a:r>
              <a:rPr lang="en-US"/>
              <a:t>Click to Add Presenter</a:t>
            </a:r>
            <a:br>
              <a:rPr lang="en-US"/>
            </a:br>
            <a:r>
              <a:rPr lang="en-US"/>
              <a:t>Title</a:t>
            </a:r>
          </a:p>
        </p:txBody>
      </p:sp>
      <p:pic>
        <p:nvPicPr>
          <p:cNvPr id="6" name="Picture 5" descr="Text, logo, company name&#10;&#10;AI-generated content may be incorrect.">
            <a:extLst>
              <a:ext uri="{FF2B5EF4-FFF2-40B4-BE49-F238E27FC236}">
                <a16:creationId xmlns:a16="http://schemas.microsoft.com/office/drawing/2014/main" id="{EAEC6726-A866-0444-9ED7-490F0E2826C5}"/>
              </a:ext>
            </a:extLst>
          </p:cNvPr>
          <p:cNvPicPr>
            <a:picLocks noChangeAspect="1"/>
          </p:cNvPicPr>
          <p:nvPr userDrawn="1"/>
        </p:nvPicPr>
        <p:blipFill>
          <a:blip r:embed="rId2"/>
          <a:stretch>
            <a:fillRect/>
          </a:stretch>
        </p:blipFill>
        <p:spPr>
          <a:xfrm>
            <a:off x="705339" y="510148"/>
            <a:ext cx="2980225" cy="1662048"/>
          </a:xfrm>
          <a:prstGeom prst="rect">
            <a:avLst/>
          </a:prstGeom>
        </p:spPr>
      </p:pic>
    </p:spTree>
    <p:extLst>
      <p:ext uri="{BB962C8B-B14F-4D97-AF65-F5344CB8AC3E}">
        <p14:creationId xmlns:p14="http://schemas.microsoft.com/office/powerpoint/2010/main" val="41043964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28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Tree>
    <p:extLst>
      <p:ext uri="{BB962C8B-B14F-4D97-AF65-F5344CB8AC3E}">
        <p14:creationId xmlns:p14="http://schemas.microsoft.com/office/powerpoint/2010/main" val="1456984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rgbClr val="032E53"/>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400" kern="1200">
                <a:solidFill>
                  <a:srgbClr val="032E53"/>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000" kern="1200">
                <a:solidFill>
                  <a:srgbClr val="032E53"/>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(add periods if more than one full sentence; no periods needed otherwise)</a:t>
            </a:r>
          </a:p>
          <a:p>
            <a:pPr lvl="1"/>
            <a:r>
              <a:rPr lang="en-US"/>
              <a:t>Second level bullet text</a:t>
            </a:r>
          </a:p>
          <a:p>
            <a:pPr lvl="2"/>
            <a:r>
              <a:rPr lang="en-US"/>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3" name="Title 1">
            <a:extLst>
              <a:ext uri="{FF2B5EF4-FFF2-40B4-BE49-F238E27FC236}">
                <a16:creationId xmlns:a16="http://schemas.microsoft.com/office/drawing/2014/main" id="{494959E2-EEB2-23E3-14AB-DE9E290B62F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Tree>
    <p:extLst>
      <p:ext uri="{BB962C8B-B14F-4D97-AF65-F5344CB8AC3E}">
        <p14:creationId xmlns:p14="http://schemas.microsoft.com/office/powerpoint/2010/main" val="2048333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solidFill>
                  <a:srgbClr val="032E53"/>
                </a:solidFill>
                <a:latin typeface="Avenir Next LT Pro" panose="020B0504020202020204" pitchFamily="34" charset="0"/>
                <a:cs typeface="Arial" panose="020B0604020202020204" pitchFamily="34" charset="0"/>
              </a:defRPr>
            </a:lvl1pPr>
            <a:lvl2pPr>
              <a:defRPr sz="2200">
                <a:solidFill>
                  <a:srgbClr val="032E53"/>
                </a:solidFill>
                <a:latin typeface="Avenir Next LT Pro" panose="020B0504020202020204" pitchFamily="34" charset="0"/>
                <a:cs typeface="Arial" panose="020B0604020202020204" pitchFamily="34" charset="0"/>
              </a:defRPr>
            </a:lvl2pPr>
            <a:lvl3pPr marL="914400" indent="0">
              <a:buNone/>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a:p>
            <a:pPr lvl="2"/>
            <a:endParaRPr lang="en-US"/>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solidFill>
                  <a:srgbClr val="032E53"/>
                </a:solidFill>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solidFill>
                  <a:srgbClr val="032E53"/>
                </a:solidFill>
                <a:latin typeface="Avenir Next LT Pro" panose="020B0504020202020204" pitchFamily="34" charset="0"/>
                <a:cs typeface="Arial" panose="020B0604020202020204" pitchFamily="34" charset="0"/>
              </a:defRPr>
            </a:lvl1pPr>
            <a:lvl2pPr>
              <a:defRPr sz="2200">
                <a:solidFill>
                  <a:srgbClr val="032E53"/>
                </a:solidFill>
                <a:latin typeface="Avenir Next LT Pro" panose="020B0504020202020204" pitchFamily="34" charset="0"/>
                <a:cs typeface="Arial" panose="020B0604020202020204" pitchFamily="34" charset="0"/>
              </a:defRPr>
            </a:lvl2pPr>
            <a:lvl3pPr>
              <a:defRPr>
                <a:solidFill>
                  <a:srgbClr val="032E53"/>
                </a:solidFill>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a:p>
            <a:pPr lvl="2"/>
            <a:endParaRPr lang="en-US"/>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i="0" kern="1200">
                <a:solidFill>
                  <a:schemeClr val="bg1"/>
                </a:solidFill>
                <a:latin typeface="Avenir Next LT Pro" panose="020B05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Next LT Pro" panose="020B0504020202020204" pitchFamily="34" charset="0"/>
                <a:cs typeface="Arial" panose="020B0604020202020204" pitchFamily="34" charset="0"/>
              </a:rPr>
              <a:t>Massachusetts Department of Public Health | mass.gov/</a:t>
            </a:r>
            <a:r>
              <a:rPr lang="en-US" sz="1200" err="1">
                <a:solidFill>
                  <a:schemeClr val="bg1"/>
                </a:solidFill>
                <a:latin typeface="Avenir Next LT Pro" panose="020B0504020202020204" pitchFamily="34" charset="0"/>
                <a:cs typeface="Arial" panose="020B0604020202020204" pitchFamily="34" charset="0"/>
              </a:rPr>
              <a:t>dph</a:t>
            </a:r>
            <a:endParaRPr lang="en-US" sz="1200">
              <a:solidFill>
                <a:schemeClr val="bg1"/>
              </a:solidFill>
              <a:latin typeface="Avenir Next LT Pro" panose="020B0504020202020204" pitchFamily="34" charset="0"/>
              <a:cs typeface="Arial" panose="020B0604020202020204" pitchFamily="34" charset="0"/>
            </a:endParaRP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0853091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panose="020B0504020202020204" pitchFamily="34" charset="0"/>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venir Book" panose="02000503020000020003" pitchFamily="2"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venir Next LT Pro" panose="020B05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4721125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i="0">
                <a:solidFill>
                  <a:schemeClr val="bg1"/>
                </a:solidFill>
                <a:latin typeface="Avenir Next LT Pro" panose="020B0504020202020204" pitchFamily="34" charset="0"/>
                <a:cs typeface="Arial" panose="020B0604020202020204" pitchFamily="34" charset="0"/>
              </a:defRPr>
            </a:lvl1pPr>
          </a:lstStyle>
          <a:p>
            <a:pPr lvl="0"/>
            <a:r>
              <a:rPr lang="en-US"/>
              <a:t>Enter section title</a:t>
            </a:r>
          </a:p>
        </p:txBody>
      </p:sp>
    </p:spTree>
    <p:extLst>
      <p:ext uri="{BB962C8B-B14F-4D97-AF65-F5344CB8AC3E}">
        <p14:creationId xmlns:p14="http://schemas.microsoft.com/office/powerpoint/2010/main" val="3906225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EDDFF-EC7F-BB10-D6B3-F370DCBA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8DFF22-EC0C-85FC-37C1-5F9882210D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F0814-07E6-4B9F-21AD-92BE1AA9F8A2}"/>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F62E433F-3E87-00C1-0175-23AB488E0A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CC121A-2BB4-5026-6C4C-D771241B61EF}"/>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4730645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6342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B4566-2E1D-4FF2-3930-850DE3EBCD8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8CDEAA-B4D4-261A-03A2-AEB3279264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824038-84A0-92D6-B2C5-6D2D2C0782F6}"/>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2892119D-A958-AAE6-8B5D-A8E4756E84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E2FFC5-A96B-34C0-6AAD-4F88AEFEB7DB}"/>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624188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942F1-1245-09F6-E949-CC09F547B9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821156-21E1-5CF9-FCE2-EB62691F22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AD17E3-C635-8271-CF91-CB42EF9876D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A0FEF4-7A5B-40A4-91E0-50FFDB7B0EFF}"/>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6" name="Footer Placeholder 5">
            <a:extLst>
              <a:ext uri="{FF2B5EF4-FFF2-40B4-BE49-F238E27FC236}">
                <a16:creationId xmlns:a16="http://schemas.microsoft.com/office/drawing/2014/main" id="{4DDCE11C-9B8A-F2F1-E57F-D4968C0D37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CFB8E2-D17F-EF76-38BD-52D2C76BE101}"/>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3838082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01ECC-C1B8-D5CD-7D2A-DA5C7AA147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5E32D2-C76D-028E-2803-7F5FD1A9B1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7B3D7E-40F7-E499-4FFD-EA2B6C7978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82AA7B-AF60-62C1-6697-325EFF87B1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4C0E6E-D367-FBEE-888C-29E414A8FC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4AE014-0738-8D38-E1F0-A6FCCD4277DF}"/>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8" name="Footer Placeholder 7">
            <a:extLst>
              <a:ext uri="{FF2B5EF4-FFF2-40B4-BE49-F238E27FC236}">
                <a16:creationId xmlns:a16="http://schemas.microsoft.com/office/drawing/2014/main" id="{F47B2222-1682-217C-F367-64B8F603BA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F797DF-1BFF-608A-A72F-401223ECC6F5}"/>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3533572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10548-EEDA-1EF1-420A-6AC5CC58C8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417787-5975-D192-4B35-7A722493649B}"/>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4" name="Footer Placeholder 3">
            <a:extLst>
              <a:ext uri="{FF2B5EF4-FFF2-40B4-BE49-F238E27FC236}">
                <a16:creationId xmlns:a16="http://schemas.microsoft.com/office/drawing/2014/main" id="{A9142EE0-A6B0-2550-0838-AA8BF45224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87029A-169F-5D4A-C276-508CA7156BB1}"/>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2511295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1F571D-C977-77AD-EB87-CBF9467AF8D5}"/>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3" name="Footer Placeholder 2">
            <a:extLst>
              <a:ext uri="{FF2B5EF4-FFF2-40B4-BE49-F238E27FC236}">
                <a16:creationId xmlns:a16="http://schemas.microsoft.com/office/drawing/2014/main" id="{2E19D6C7-FBDE-30AE-7025-5795836482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F0FDA7-134F-3AB8-61AF-70698B2B498C}"/>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1628339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899A5-8573-156C-2D62-D5C6F5312B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EF8399-C5A3-889B-C1C3-6F5D68904D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69BF495-843D-8657-ABEB-00B3E00E69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53ED3E-B37B-C358-431E-603E88E57DE6}"/>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6" name="Footer Placeholder 5">
            <a:extLst>
              <a:ext uri="{FF2B5EF4-FFF2-40B4-BE49-F238E27FC236}">
                <a16:creationId xmlns:a16="http://schemas.microsoft.com/office/drawing/2014/main" id="{46ADA4CE-FE9D-9E4D-A85A-911F650FB1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B72234-6196-0558-22F1-1A22CFDACF09}"/>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3974778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2D0D1E-D466-32F1-782B-AE2CD80747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A45ED4-32EC-96DD-4BEB-457E2D3F0E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23EF1AC-DFA9-5E62-0435-18ACD72564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35B96A-5D47-3716-89CA-888084C578AD}"/>
              </a:ext>
            </a:extLst>
          </p:cNvPr>
          <p:cNvSpPr>
            <a:spLocks noGrp="1"/>
          </p:cNvSpPr>
          <p:nvPr>
            <p:ph type="dt" sz="half" idx="10"/>
          </p:nvPr>
        </p:nvSpPr>
        <p:spPr/>
        <p:txBody>
          <a:bodyPr/>
          <a:lstStyle/>
          <a:p>
            <a:fld id="{3338A5C1-EEBE-4834-BB39-62315F0DD26F}" type="datetimeFigureOut">
              <a:rPr lang="en-US" smtClean="0"/>
              <a:t>6/3/2026</a:t>
            </a:fld>
            <a:endParaRPr lang="en-US"/>
          </a:p>
        </p:txBody>
      </p:sp>
      <p:sp>
        <p:nvSpPr>
          <p:cNvPr id="6" name="Footer Placeholder 5">
            <a:extLst>
              <a:ext uri="{FF2B5EF4-FFF2-40B4-BE49-F238E27FC236}">
                <a16:creationId xmlns:a16="http://schemas.microsoft.com/office/drawing/2014/main" id="{2FDB9926-2CB5-38A4-0C51-CA4C398BD3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FBAD41-FA96-92F8-AC0E-A0B74953F932}"/>
              </a:ext>
            </a:extLst>
          </p:cNvPr>
          <p:cNvSpPr>
            <a:spLocks noGrp="1"/>
          </p:cNvSpPr>
          <p:nvPr>
            <p:ph type="sldNum" sz="quarter" idx="12"/>
          </p:nvPr>
        </p:nvSpPr>
        <p:spPr/>
        <p:txBody>
          <a:bodyPr/>
          <a:lstStyle/>
          <a:p>
            <a:fld id="{8175E8B6-433A-4B33-8467-DBE5EA79B809}" type="slidenum">
              <a:rPr lang="en-US" smtClean="0"/>
              <a:t>‹#›</a:t>
            </a:fld>
            <a:endParaRPr lang="en-US"/>
          </a:p>
        </p:txBody>
      </p:sp>
    </p:spTree>
    <p:extLst>
      <p:ext uri="{BB962C8B-B14F-4D97-AF65-F5344CB8AC3E}">
        <p14:creationId xmlns:p14="http://schemas.microsoft.com/office/powerpoint/2010/main" val="2978069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46DB23-E275-2E92-E80A-A78FC790C7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74FFBB-ACF5-ED95-3DFB-9FC07CACB1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4CDBD-F628-BDE4-589B-72AB7C4BF7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38A5C1-EEBE-4834-BB39-62315F0DD26F}" type="datetimeFigureOut">
              <a:rPr lang="en-US" smtClean="0"/>
              <a:t>6/3/2026</a:t>
            </a:fld>
            <a:endParaRPr lang="en-US"/>
          </a:p>
        </p:txBody>
      </p:sp>
      <p:sp>
        <p:nvSpPr>
          <p:cNvPr id="5" name="Footer Placeholder 4">
            <a:extLst>
              <a:ext uri="{FF2B5EF4-FFF2-40B4-BE49-F238E27FC236}">
                <a16:creationId xmlns:a16="http://schemas.microsoft.com/office/drawing/2014/main" id="{3F51FB78-BC70-2CC5-D54B-7A1907836E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87ABC3-28E0-AB0D-0279-E90084B896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5E8B6-433A-4B33-8467-DBE5EA79B809}" type="slidenum">
              <a:rPr lang="en-US" smtClean="0"/>
              <a:t>‹#›</a:t>
            </a:fld>
            <a:endParaRPr lang="en-US"/>
          </a:p>
        </p:txBody>
      </p:sp>
    </p:spTree>
    <p:extLst>
      <p:ext uri="{BB962C8B-B14F-4D97-AF65-F5344CB8AC3E}">
        <p14:creationId xmlns:p14="http://schemas.microsoft.com/office/powerpoint/2010/main" val="2369458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513601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402772" y="2836074"/>
            <a:ext cx="11889542"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0" i="0" u="none" strike="noStrike" kern="1200" cap="all" spc="0" normalizeH="0" baseline="0" noProof="0" dirty="0">
                <a:ln>
                  <a:noFill/>
                </a:ln>
                <a:solidFill>
                  <a:schemeClr val="bg1"/>
                </a:solidFill>
                <a:effectLst/>
                <a:uLnTx/>
                <a:uFillTx/>
                <a:latin typeface="+mj-lt"/>
                <a:ea typeface="Calibri"/>
                <a:cs typeface="Calibri"/>
              </a:rPr>
              <a:t>Surveillance Data Overview of Sexually Transmitted Infections,</a:t>
            </a:r>
            <a:r>
              <a:rPr lang="en-US" sz="3600" cap="all">
                <a:solidFill>
                  <a:schemeClr val="bg1"/>
                </a:solidFill>
                <a:ea typeface="Calibri"/>
                <a:cs typeface="Calibri"/>
              </a:rPr>
              <a:t> Brief Report</a:t>
            </a:r>
            <a:r>
              <a:rPr kumimoji="0" lang="en-US" sz="3600" b="0" i="0" u="none" strike="noStrike" kern="1200" cap="all" spc="0" normalizeH="0" baseline="0" noProof="0">
                <a:ln>
                  <a:noFill/>
                </a:ln>
                <a:solidFill>
                  <a:schemeClr val="bg1"/>
                </a:solidFill>
                <a:effectLst/>
                <a:uLnTx/>
                <a:uFillTx/>
                <a:latin typeface="+mj-lt"/>
                <a:ea typeface="Calibri"/>
                <a:cs typeface="Calibri"/>
              </a:rPr>
              <a:t>, </a:t>
            </a:r>
            <a:r>
              <a:rPr kumimoji="0" lang="en-US" sz="3600" b="0" i="0" u="none" strike="noStrike" kern="1200" cap="all" spc="0" normalizeH="0" baseline="0" noProof="0" dirty="0">
                <a:ln>
                  <a:noFill/>
                </a:ln>
                <a:solidFill>
                  <a:schemeClr val="bg1"/>
                </a:solidFill>
                <a:effectLst/>
                <a:uLnTx/>
                <a:uFillTx/>
                <a:latin typeface="+mj-lt"/>
                <a:ea typeface="Calibri"/>
                <a:cs typeface="Calibri"/>
              </a:rPr>
              <a:t>Massachusetts </a:t>
            </a:r>
            <a:endParaRPr kumimoji="0" lang="en-US" sz="4400" b="1" i="0" u="none" strike="noStrike" kern="1200" cap="none" spc="0" normalizeH="0" baseline="0" noProof="0" dirty="0">
              <a:ln>
                <a:noFill/>
              </a:ln>
              <a:solidFill>
                <a:schemeClr val="bg1"/>
              </a:solidFill>
              <a:effectLst/>
              <a:uLnTx/>
              <a:uFillTx/>
              <a:latin typeface="+mj-lt"/>
              <a:ea typeface="+mn-ea"/>
              <a:cs typeface="Arial" panose="020B0604020202020204" pitchFamily="34" charset="0"/>
            </a:endParaRPr>
          </a:p>
        </p:txBody>
      </p:sp>
      <p:sp>
        <p:nvSpPr>
          <p:cNvPr id="6" name="Text Placeholder 5">
            <a:extLst>
              <a:ext uri="{FF2B5EF4-FFF2-40B4-BE49-F238E27FC236}">
                <a16:creationId xmlns:a16="http://schemas.microsoft.com/office/drawing/2014/main" id="{47C6150D-AC60-4C53-BF42-5D0DCA499FFF}"/>
              </a:ext>
            </a:extLst>
          </p:cNvPr>
          <p:cNvSpPr>
            <a:spLocks noGrp="1"/>
          </p:cNvSpPr>
          <p:nvPr>
            <p:ph type="body" sz="quarter" idx="11"/>
          </p:nvPr>
        </p:nvSpPr>
        <p:spPr>
          <a:xfrm>
            <a:off x="729517" y="4797331"/>
            <a:ext cx="4797425" cy="469382"/>
          </a:xfrm>
        </p:spPr>
        <p:txBody>
          <a:bodyPr lIns="91440" tIns="45720" rIns="91440" bIns="45720" anchor="t"/>
          <a:lstStyle/>
          <a:p>
            <a:r>
              <a:rPr lang="en-US" sz="3600" cap="all">
                <a:latin typeface="+mj-lt"/>
                <a:ea typeface="Calibri"/>
                <a:cs typeface="Calibri"/>
              </a:rPr>
              <a:t>2000-2025</a:t>
            </a:r>
            <a:endParaRPr lang="en-US" sz="3200">
              <a:latin typeface="+mj-lt"/>
            </a:endParaRPr>
          </a:p>
        </p:txBody>
      </p:sp>
    </p:spTree>
    <p:extLst>
      <p:ext uri="{BB962C8B-B14F-4D97-AF65-F5344CB8AC3E}">
        <p14:creationId xmlns:p14="http://schemas.microsoft.com/office/powerpoint/2010/main" val="2552531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1"/>
            <a:ext cx="10686324" cy="963332"/>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Confirmed and Probable Infectious 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 Rates, </a:t>
            </a:r>
            <a:b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2000-2025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pic>
        <p:nvPicPr>
          <p:cNvPr id="10" name="Picture 9" descr="Graph depicts the rate per 100,000 population of confirmed and probable cases of infectious syphilis in Massachusetts between 2000 and 2025. It begins at 2.2 in 2000, drops to a low of 1.6 in 2001, and climbs to a high of 22.6 in 2022, before falling to 13.4 in 2025.&#10;Data table below the chart contains annual counts for 2000–2025.">
            <a:extLst>
              <a:ext uri="{FF2B5EF4-FFF2-40B4-BE49-F238E27FC236}">
                <a16:creationId xmlns:a16="http://schemas.microsoft.com/office/drawing/2014/main" id="{BDBB1697-2FDA-6576-48C2-412FE79CA523}"/>
              </a:ext>
            </a:extLst>
          </p:cNvPr>
          <p:cNvPicPr>
            <a:picLocks noChangeAspect="1"/>
          </p:cNvPicPr>
          <p:nvPr/>
        </p:nvPicPr>
        <p:blipFill>
          <a:blip r:embed="rId3"/>
          <a:stretch>
            <a:fillRect/>
          </a:stretch>
        </p:blipFill>
        <p:spPr>
          <a:xfrm>
            <a:off x="289675" y="1035667"/>
            <a:ext cx="11589500" cy="4346825"/>
          </a:xfrm>
          <a:prstGeom prst="rect">
            <a:avLst/>
          </a:prstGeom>
        </p:spPr>
      </p:pic>
      <p:sp>
        <p:nvSpPr>
          <p:cNvPr id="4" name="TextBox 3">
            <a:extLst>
              <a:ext uri="{FF2B5EF4-FFF2-40B4-BE49-F238E27FC236}">
                <a16:creationId xmlns:a16="http://schemas.microsoft.com/office/drawing/2014/main" id="{D684FAC0-031F-B259-AB49-63808E18B38E}"/>
              </a:ext>
            </a:extLst>
          </p:cNvPr>
          <p:cNvSpPr txBox="1"/>
          <p:nvPr/>
        </p:nvSpPr>
        <p:spPr>
          <a:xfrm>
            <a:off x="291447" y="5390608"/>
            <a:ext cx="11609105" cy="1107996"/>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 and STD-HIV Surveillance.</a:t>
            </a: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10</a:t>
            </a:fld>
            <a:endParaRPr lang="en-US"/>
          </a:p>
        </p:txBody>
      </p:sp>
      <p:pic>
        <p:nvPicPr>
          <p:cNvPr id="5" name="Picture 4">
            <a:extLst>
              <a:ext uri="{FF2B5EF4-FFF2-40B4-BE49-F238E27FC236}">
                <a16:creationId xmlns:a16="http://schemas.microsoft.com/office/drawing/2014/main" id="{8A200721-6197-A5AA-D506-1C04875323EA}"/>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3093696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0"/>
            <a:ext cx="10686324" cy="963331"/>
          </a:xfrm>
        </p:spPr>
        <p:txBody>
          <a:bodyPr>
            <a:normAutofit/>
          </a:bodyPr>
          <a:lstStyle/>
          <a:p>
            <a:pPr algn="ct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Confirmed and Probable Infectious </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 Rates by Gender,</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2010-2025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3</a:t>
            </a:r>
            <a:endParaRPr lang="en-US" sz="2000">
              <a:latin typeface="Avenir Next LT Pro" panose="020B0504020202020204" pitchFamily="34" charset="0"/>
              <a:ea typeface="Calibri" panose="020F0502020204030204" pitchFamily="34" charset="0"/>
            </a:endParaRPr>
          </a:p>
        </p:txBody>
      </p:sp>
      <p:pic>
        <p:nvPicPr>
          <p:cNvPr id="8" name="Picture 7" descr="Graph depicts the rates per 100,000 population of confirmed and probable cases of syphilis in Massachusetts by gender identity between 2010 and 2025. There are two lines, one for females that begins at 0.9 in 2010 and remains relatively stable with a high of 7.4 in 2023 before falling to 5.5 in 2025. Another line is for males that begins at 13.8 in 2010 and climbs to a high of 39.4 in 2022 before falling to 21.7 in 2025.&#10;Data table below the chart contains annual counts for 2010–2025.">
            <a:extLst>
              <a:ext uri="{FF2B5EF4-FFF2-40B4-BE49-F238E27FC236}">
                <a16:creationId xmlns:a16="http://schemas.microsoft.com/office/drawing/2014/main" id="{D33F216E-5510-B54A-0C6E-A8B16F375507}"/>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68710" y="951299"/>
            <a:ext cx="11742667" cy="4151736"/>
          </a:xfrm>
          <a:prstGeom prst="rect">
            <a:avLst/>
          </a:prstGeom>
        </p:spPr>
      </p:pic>
      <p:sp>
        <p:nvSpPr>
          <p:cNvPr id="5" name="TextBox 4">
            <a:extLst>
              <a:ext uri="{FF2B5EF4-FFF2-40B4-BE49-F238E27FC236}">
                <a16:creationId xmlns:a16="http://schemas.microsoft.com/office/drawing/2014/main" id="{3C520D64-CE8A-39F9-96D0-36260F6F9802}"/>
              </a:ext>
            </a:extLst>
          </p:cNvPr>
          <p:cNvSpPr txBox="1"/>
          <p:nvPr/>
        </p:nvSpPr>
        <p:spPr>
          <a:xfrm>
            <a:off x="349321" y="5062675"/>
            <a:ext cx="11579969" cy="1461939"/>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In 2025, there were 2 individuals of transgender experience reported in our data system who do not have current gender documented. These cases were excluded since population estimates for individuals of transgender experience are not available at this time.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3.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11</a:t>
            </a:fld>
            <a:endParaRPr lang="en-US"/>
          </a:p>
        </p:txBody>
      </p:sp>
      <p:pic>
        <p:nvPicPr>
          <p:cNvPr id="4" name="Picture 3">
            <a:extLst>
              <a:ext uri="{FF2B5EF4-FFF2-40B4-BE49-F238E27FC236}">
                <a16:creationId xmlns:a16="http://schemas.microsoft.com/office/drawing/2014/main" id="{A73682E4-09E5-73C5-57FD-FF1CBC5B5068}"/>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754259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0"/>
            <a:ext cx="10686322" cy="963332"/>
          </a:xfrm>
        </p:spPr>
        <p:txBody>
          <a:bodyPr>
            <a:normAutofit/>
          </a:bodyPr>
          <a:lstStyle/>
          <a:p>
            <a:pPr algn="ct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Infectious 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30000" noProof="0">
                <a:ln>
                  <a:noFill/>
                </a:ln>
                <a:solidFill>
                  <a:schemeClr val="bg1"/>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Reported Cases by Race/Ethnicity</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 </a:t>
            </a:r>
            <a:b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2015-2025</a:t>
            </a:r>
            <a:r>
              <a:rPr lang="en-US" sz="2000" b="1" baseline="50000">
                <a:solidFill>
                  <a:schemeClr val="bg1"/>
                </a:solidFill>
                <a:latin typeface="Avenir Next LT Pro" panose="020B0504020202020204" pitchFamily="34" charset="0"/>
                <a:ea typeface="Calibri" panose="020F0502020204030204" pitchFamily="34" charset="0"/>
              </a:rPr>
              <a:t>3</a:t>
            </a:r>
            <a:endParaRPr lang="en-US" sz="2000">
              <a:latin typeface="Avenir Next LT Pro" panose="020B0504020202020204" pitchFamily="34" charset="0"/>
              <a:ea typeface="Calibri" panose="020F0502020204030204" pitchFamily="34" charset="0"/>
            </a:endParaRPr>
          </a:p>
        </p:txBody>
      </p:sp>
      <p:pic>
        <p:nvPicPr>
          <p:cNvPr id="7" name="Picture 6" descr="Graph depicts the proportion of Massachusetts reported confirmed and probable infectious syphilis cases broken down by race/ethnicity for the years 2015 through 2025. The highest percentage of cases for each year prior to 2024 identified as Non-Hispanic White making up a high of 50.0% of cases in 2017 and a resulting 33.7% in 2025. 2024 represents the first year the highest percentage of cases identified as Hispanic with a low of 22.0% in 2017 and a high of 38.3% in 2024 with a slight dip to 36.6% in 2025. In total, over the ten-year period, the proportion of cases by race/ethnicity were from highest to lowest: Non-Hispanic White, Hispanic, Non-Hispanic Black, Non-Hispanic Other, Unknown, and Non-Hispanic Asian.">
            <a:extLst>
              <a:ext uri="{FF2B5EF4-FFF2-40B4-BE49-F238E27FC236}">
                <a16:creationId xmlns:a16="http://schemas.microsoft.com/office/drawing/2014/main" id="{77A869AC-7FF9-96A3-E0C8-CB4332DC764C}"/>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223646" y="948654"/>
            <a:ext cx="11766300" cy="4474240"/>
          </a:xfrm>
          <a:prstGeom prst="rect">
            <a:avLst/>
          </a:prstGeom>
        </p:spPr>
      </p:pic>
      <p:sp>
        <p:nvSpPr>
          <p:cNvPr id="5" name="TextBox 1">
            <a:extLst>
              <a:ext uri="{FF2B5EF4-FFF2-40B4-BE49-F238E27FC236}">
                <a16:creationId xmlns:a16="http://schemas.microsoft.com/office/drawing/2014/main" id="{A2B1DB92-CC58-4D11-4E73-547FEA63C19F}"/>
              </a:ext>
            </a:extLst>
          </p:cNvPr>
          <p:cNvSpPr txBox="1"/>
          <p:nvPr/>
        </p:nvSpPr>
        <p:spPr>
          <a:xfrm>
            <a:off x="370366" y="5401685"/>
            <a:ext cx="11619580" cy="838200"/>
          </a:xfrm>
          <a:prstGeom prst="rect">
            <a:avLst/>
          </a:prstGeom>
        </p:spPr>
        <p:txBody>
          <a:bodyPr wrap="square" lIns="91440" tIns="45720" rIns="91440" bIns="45720"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Data are current as of </a:t>
            </a:r>
            <a:r>
              <a:rPr lang="en-US">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04/03/2026</a:t>
            </a:r>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 and are subject to change.</a:t>
            </a:r>
          </a:p>
          <a:p>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a:t>
            </a:r>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 and STD-HIV Surveillance</a:t>
            </a:r>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a:t>
            </a:r>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 </a:t>
            </a:r>
            <a:endPar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endParaRP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Note: National Notifiable Diseases Surveillance System (NNDSS) Congenital Syphilis case definition was updated in 2014.</a:t>
            </a: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2. Other Race/Ethnicity includes individuals who identify as American Indian/ Pacific Islander/ Alaskan Native and Multi-racial.</a:t>
            </a: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3. </a:t>
            </a:r>
            <a:r>
              <a:rPr lang="en-US">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Please consider the impact of the COVID-19 pandemic on infectious disease screening, treatment and surveillance in the interpretation of 2020-2023 data.</a:t>
            </a:r>
            <a:r>
              <a:rPr lang="en-US">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 </a:t>
            </a:r>
          </a:p>
          <a:p>
            <a:pPr marL="228600" indent="-228600">
              <a:buAutoNum type="arabicPeriod"/>
            </a:pPr>
            <a:endParaRPr lang="en-US">
              <a:solidFill>
                <a:srgbClr val="767171"/>
              </a:solidFill>
              <a:latin typeface="Avenir Next LT Pro" panose="020B0504020202020204" pitchFamily="34" charset="0"/>
              <a:ea typeface="Calibri" panose="020F0502020204030204" pitchFamily="34" charset="0"/>
              <a:cs typeface="Arial" panose="020B0604020202020204" pitchFamily="34" charset="0"/>
            </a:endParaRPr>
          </a:p>
          <a:p>
            <a:pPr marL="228600" indent="-228600">
              <a:buAutoNum type="arabicPeriod"/>
            </a:pPr>
            <a:endParaRPr lang="en-US">
              <a:solidFill>
                <a:srgbClr val="767171"/>
              </a:solidFill>
              <a:latin typeface="Avenir Next LT Pro" panose="020B0504020202020204" pitchFamily="34" charset="0"/>
              <a:ea typeface="Calibri" panose="020F0502020204030204" pitchFamily="34" charset="0"/>
              <a:cs typeface="Arial" panose="020B0604020202020204" pitchFamily="34" charset="0"/>
            </a:endParaRPr>
          </a:p>
          <a:p>
            <a:endParaRPr lang="en-US">
              <a:solidFill>
                <a:srgbClr val="767171"/>
              </a:solidFill>
              <a:effectLst/>
              <a:latin typeface="Avenir Next LT Pro" panose="020B05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12</a:t>
            </a:fld>
            <a:endParaRPr lang="en-US"/>
          </a:p>
        </p:txBody>
      </p:sp>
      <p:pic>
        <p:nvPicPr>
          <p:cNvPr id="4" name="Picture 3">
            <a:extLst>
              <a:ext uri="{FF2B5EF4-FFF2-40B4-BE49-F238E27FC236}">
                <a16:creationId xmlns:a16="http://schemas.microsoft.com/office/drawing/2014/main" id="{1976D706-9754-29F0-F248-D4D04CCFBBF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1793278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0"/>
            <a:ext cx="10686324" cy="963332"/>
          </a:xfrm>
        </p:spPr>
        <p:txBody>
          <a:bodyPr>
            <a:normAutofit fontScale="90000"/>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Confirmed and Probable Infectious Syphilis</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 Among Individuals of Transgender Experience</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2</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 Massachusetts, 2015</a:t>
            </a:r>
            <a:r>
              <a:rPr lang="en-US" sz="2800">
                <a:solidFill>
                  <a:srgbClr val="FFFFFF"/>
                </a:solidFill>
                <a:latin typeface="Avenir Next LT Pro" panose="020B0504020202020204" pitchFamily="34" charset="0"/>
                <a:ea typeface="Calibri" panose="020F0502020204030204" pitchFamily="34" charset="0"/>
              </a:rPr>
              <a:t>-</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2025</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3, 4</a:t>
            </a:r>
            <a:endParaRPr lang="en-US" sz="2000">
              <a:latin typeface="Avenir Next LT Pro" panose="020B0504020202020204" pitchFamily="34" charset="0"/>
              <a:ea typeface="Calibri" panose="020F0502020204030204" pitchFamily="34" charset="0"/>
            </a:endParaRPr>
          </a:p>
        </p:txBody>
      </p:sp>
      <p:pic>
        <p:nvPicPr>
          <p:cNvPr id="9" name="Picture 8" descr="Graph shows the number of confirmed and probable infectious syphilis cases among transgender individuals in Massachusetts between 2015 and 2025. The case counts are 10, 11, 10, 27, 19, 23, 33, 58, 58, 50, and 34 for 2015, 2016, 2017, 2018, 2019, 2020, 2021, 2022, 2023, 2024, and 2025, respectively.">
            <a:extLst>
              <a:ext uri="{FF2B5EF4-FFF2-40B4-BE49-F238E27FC236}">
                <a16:creationId xmlns:a16="http://schemas.microsoft.com/office/drawing/2014/main" id="{001676B7-7EAB-838F-6E49-FB105829854D}"/>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260878" y="1044192"/>
            <a:ext cx="11450102" cy="4365114"/>
          </a:xfrm>
          <a:prstGeom prst="rect">
            <a:avLst/>
          </a:prstGeom>
        </p:spPr>
      </p:pic>
      <p:sp>
        <p:nvSpPr>
          <p:cNvPr id="5" name="TextBox 4">
            <a:extLst>
              <a:ext uri="{FF2B5EF4-FFF2-40B4-BE49-F238E27FC236}">
                <a16:creationId xmlns:a16="http://schemas.microsoft.com/office/drawing/2014/main" id="{50A45DAE-2240-6981-7924-5455472C5671}"/>
              </a:ext>
            </a:extLst>
          </p:cNvPr>
          <p:cNvSpPr txBox="1"/>
          <p:nvPr/>
        </p:nvSpPr>
        <p:spPr>
          <a:xfrm>
            <a:off x="239155" y="5389427"/>
            <a:ext cx="11713688" cy="1107996"/>
          </a:xfrm>
          <a:prstGeom prst="rect">
            <a:avLst/>
          </a:prstGeom>
          <a:noFill/>
        </p:spPr>
        <p:txBody>
          <a:bodyPr wrap="square" lIns="91440" tIns="45720" rIns="91440" bIns="45720" rtlCol="0" anchor="t">
            <a:spAutoFit/>
          </a:bodyPr>
          <a:lstStyle/>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are current as of</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04/03/2026 </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and are subject to change.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and STD-HIV Surveillance</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endPar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endParaRP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All individuals of transgender experience are included in this graph regardless of current gender.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3. Please consider the impact of the COVID-19 pandemic on infectious disease screening, treatment and surveillance in the interpretation of 2020-2023 data.</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4. In 2022, a retrospective verification project was conducted to improve data quality in capturing current gender information.</a:t>
            </a: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13</a:t>
            </a:fld>
            <a:endParaRPr lang="en-US"/>
          </a:p>
        </p:txBody>
      </p:sp>
      <p:pic>
        <p:nvPicPr>
          <p:cNvPr id="4" name="Picture 3">
            <a:extLst>
              <a:ext uri="{FF2B5EF4-FFF2-40B4-BE49-F238E27FC236}">
                <a16:creationId xmlns:a16="http://schemas.microsoft.com/office/drawing/2014/main" id="{00A8ACFC-D3E5-8D06-61E8-ECCAB2B9049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14410237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0"/>
            <a:ext cx="10686324" cy="963332"/>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Confirmed and Probable Infectious 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 Rates by </a:t>
            </a:r>
            <a:b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County and Statewide,</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2023-2025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pic>
        <p:nvPicPr>
          <p:cNvPr id="7" name="Picture 6" descr="Graph depicts rate per 100,000 population of infectious syphilis cases reported in Massachusetts by county comparing 2023 through 2025. The rate is highest in Suffolk county with a rate of 56.5 in 2023 before falling to 28.2 in 2025, followed by Hampden county with a rate of 38.0 in 2023 which fell to 22.3 in 2025. In 2025 the lowest rates were in Berkshire and Dukes/Nantucket counties.">
            <a:extLst>
              <a:ext uri="{FF2B5EF4-FFF2-40B4-BE49-F238E27FC236}">
                <a16:creationId xmlns:a16="http://schemas.microsoft.com/office/drawing/2014/main" id="{B8B5EF6D-7CA1-9FBE-5830-5B8475569A05}"/>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3247" y="943484"/>
            <a:ext cx="11922951" cy="5367703"/>
          </a:xfrm>
          <a:prstGeom prst="rect">
            <a:avLst/>
          </a:prstGeom>
        </p:spPr>
      </p:pic>
      <p:sp>
        <p:nvSpPr>
          <p:cNvPr id="5" name="TextBox 4">
            <a:extLst>
              <a:ext uri="{FF2B5EF4-FFF2-40B4-BE49-F238E27FC236}">
                <a16:creationId xmlns:a16="http://schemas.microsoft.com/office/drawing/2014/main" id="{D191E119-E370-6263-BBAE-E841B1A82AC6}"/>
              </a:ext>
            </a:extLst>
          </p:cNvPr>
          <p:cNvSpPr txBox="1"/>
          <p:nvPr/>
        </p:nvSpPr>
        <p:spPr>
          <a:xfrm>
            <a:off x="106221" y="5394831"/>
            <a:ext cx="10741452" cy="1107996"/>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2023 data.</a:t>
            </a: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14</a:t>
            </a:fld>
            <a:endParaRPr lang="en-US"/>
          </a:p>
        </p:txBody>
      </p:sp>
      <p:pic>
        <p:nvPicPr>
          <p:cNvPr id="4" name="Picture 3">
            <a:extLst>
              <a:ext uri="{FF2B5EF4-FFF2-40B4-BE49-F238E27FC236}">
                <a16:creationId xmlns:a16="http://schemas.microsoft.com/office/drawing/2014/main" id="{B98CA918-55F7-00A9-1092-4B99EC7B5A1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1544424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4104"/>
            <a:ext cx="10686324" cy="962822"/>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Confirmed and Probable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Infectious 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 Rates by </a:t>
            </a:r>
            <a:b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Stage of Infection, Massachusetts, 2010-2025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pic>
        <p:nvPicPr>
          <p:cNvPr id="7" name="Picture 6" descr="Graph depicts the differences between the rate of infectious syphilis diagnosed in the primary and secondary stage compared to those cases diagnosed in the early non-primary and non-secondary stages reported in Massachusetts from 2010 to 2025. There are three lines on the graph. One line for primary and secondary cases starting with a rate of 4.2 per 100,000 in 2010 and peaking with a rate of 11.7 in 2022, before falling to 7.0 in 2025. Another line for non-primary non-secondary cases starting with a rate of 2.9 in 2010, peaking with a rate of 10.9 in 2022, before falling to 6.3 in 2025. The final line shows the total infectious syphilis starting with a rate of 7.1 in 2010 and peaking at a rate of 22.6 in 2022, before falling to 13.4 in 2025.&#10;Data table below the chart contains annual counts for 2000–2025.">
            <a:extLst>
              <a:ext uri="{FF2B5EF4-FFF2-40B4-BE49-F238E27FC236}">
                <a16:creationId xmlns:a16="http://schemas.microsoft.com/office/drawing/2014/main" id="{E3114CFA-D611-71D0-AE8F-E10586579DBA}"/>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253809" y="1005269"/>
            <a:ext cx="11684380" cy="4389921"/>
          </a:xfrm>
          <a:prstGeom prst="rect">
            <a:avLst/>
          </a:prstGeom>
        </p:spPr>
      </p:pic>
      <p:sp>
        <p:nvSpPr>
          <p:cNvPr id="5" name="TextBox 4">
            <a:extLst>
              <a:ext uri="{FF2B5EF4-FFF2-40B4-BE49-F238E27FC236}">
                <a16:creationId xmlns:a16="http://schemas.microsoft.com/office/drawing/2014/main" id="{53F7AF61-6563-D6DC-B1F7-EAD8318C5217}"/>
              </a:ext>
            </a:extLst>
          </p:cNvPr>
          <p:cNvSpPr txBox="1"/>
          <p:nvPr/>
        </p:nvSpPr>
        <p:spPr>
          <a:xfrm>
            <a:off x="407691" y="5398772"/>
            <a:ext cx="11480607" cy="1107996"/>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 and STD-HIV Surveillance.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endParaRPr lang="en-US" sz="1100" b="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endParaRP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15</a:t>
            </a:fld>
            <a:endParaRPr lang="en-US"/>
          </a:p>
        </p:txBody>
      </p:sp>
      <p:pic>
        <p:nvPicPr>
          <p:cNvPr id="4" name="Picture 3">
            <a:extLst>
              <a:ext uri="{FF2B5EF4-FFF2-40B4-BE49-F238E27FC236}">
                <a16:creationId xmlns:a16="http://schemas.microsoft.com/office/drawing/2014/main" id="{916151AE-EF9F-C201-231E-C2BA06DF338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265249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99829B-72F8-FDE5-6CEE-56C4ACB0E0E9}"/>
              </a:ext>
            </a:extLst>
          </p:cNvPr>
          <p:cNvSpPr>
            <a:spLocks noGrp="1"/>
          </p:cNvSpPr>
          <p:nvPr>
            <p:ph type="title"/>
          </p:nvPr>
        </p:nvSpPr>
        <p:spPr>
          <a:xfrm>
            <a:off x="1505676" y="-1"/>
            <a:ext cx="10686324" cy="963332"/>
          </a:xfrm>
        </p:spPr>
        <p:txBody>
          <a:bodyPr>
            <a:normAutofit/>
          </a:bodyPr>
          <a:lstStyle/>
          <a:p>
            <a:pPr algn="ct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Infectious Syphilis</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30000" noProof="0">
                <a:ln>
                  <a:noFill/>
                </a:ln>
                <a:solidFill>
                  <a:schemeClr val="bg1"/>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Reported Cases by Gender of Sex Partners, Massachusetts, 2015</a:t>
            </a:r>
            <a:r>
              <a:rPr lang="en-US" sz="2800">
                <a:latin typeface="Avenir Next LT Pro" panose="020B0504020202020204" pitchFamily="34" charset="0"/>
                <a:ea typeface="Calibri" panose="020F0502020204030204" pitchFamily="34" charset="0"/>
              </a:rPr>
              <a:t>-</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pic>
        <p:nvPicPr>
          <p:cNvPr id="9" name="Picture 8" descr="Graph depicts the proportion of Massachusetts reported confirmed and probable infectious syphilis cases broken down by gender of sex partners for the years 2015 through 2025. The highest percentage of cases for each year reported male sex partners and are classified as MSM (men who have sex with men) making up a high of 77% of cases in 2017 and a resulting 52.1% of cases in 2025. In total, over the ten-year period, the proportion of cases by gender of sex partners were from highest to lowest: MSM, MSW (men who have sex with women), women, unknown males, and transgender individuals. A similar trend was seen for 2025 in isolation.">
            <a:extLst>
              <a:ext uri="{FF2B5EF4-FFF2-40B4-BE49-F238E27FC236}">
                <a16:creationId xmlns:a16="http://schemas.microsoft.com/office/drawing/2014/main" id="{B5B12838-397B-5676-8445-58A722BF98F5}"/>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435373" y="925664"/>
            <a:ext cx="11321253" cy="4494223"/>
          </a:xfrm>
          <a:prstGeom prst="rect">
            <a:avLst/>
          </a:prstGeom>
        </p:spPr>
      </p:pic>
      <p:sp>
        <p:nvSpPr>
          <p:cNvPr id="5" name="TextBox 1">
            <a:extLst>
              <a:ext uri="{FF2B5EF4-FFF2-40B4-BE49-F238E27FC236}">
                <a16:creationId xmlns:a16="http://schemas.microsoft.com/office/drawing/2014/main" id="{78B4BE0B-36C9-9F63-3B95-7883657B007A}"/>
              </a:ext>
            </a:extLst>
          </p:cNvPr>
          <p:cNvSpPr txBox="1"/>
          <p:nvPr/>
        </p:nvSpPr>
        <p:spPr>
          <a:xfrm>
            <a:off x="200657" y="5397681"/>
            <a:ext cx="11956618" cy="838200"/>
          </a:xfrm>
          <a:prstGeom prst="rect">
            <a:avLst/>
          </a:prstGeom>
        </p:spPr>
        <p:txBody>
          <a:bodyPr wrap="square" lIns="91440" tIns="45720" rIns="91440" bIns="45720" rtlCol="0" anchor="t"/>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Data are current as of </a:t>
            </a:r>
            <a:r>
              <a:rPr lang="en-US">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04/03/2026 </a:t>
            </a:r>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and are subject to change.</a:t>
            </a:r>
          </a:p>
          <a:p>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a:t>
            </a:r>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 and STD-HIV Surveillance</a:t>
            </a:r>
            <a:r>
              <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rPr>
              <a:t>.</a:t>
            </a:r>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 </a:t>
            </a:r>
            <a:endParaRPr lang="en-US">
              <a:solidFill>
                <a:srgbClr val="767171"/>
              </a:solidFill>
              <a:effectLst/>
              <a:latin typeface="Avenir Next LT Pro" panose="020B0504020202020204" pitchFamily="34" charset="0"/>
              <a:ea typeface="Calibri" panose="020F0502020204030204" pitchFamily="34" charset="0"/>
              <a:cs typeface="Arial" panose="020B0604020202020204" pitchFamily="34" charset="0"/>
            </a:endParaRP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Note: National Notifiable Diseases Surveillance System (NNDSS) Congenital Syphilis case definition was updated in 2014.</a:t>
            </a:r>
          </a:p>
          <a:p>
            <a:r>
              <a:rPr lang="en-US">
                <a:solidFill>
                  <a:srgbClr val="767171"/>
                </a:solidFill>
                <a:latin typeface="Avenir Next LT Pro" panose="020B0504020202020204" pitchFamily="34" charset="0"/>
                <a:ea typeface="Calibri" panose="020F0502020204030204" pitchFamily="34" charset="0"/>
                <a:cs typeface="Arial" panose="020B0604020202020204" pitchFamily="34" charset="0"/>
              </a:rPr>
              <a:t>1. Infectious syphilis is defined as primary, secondary and early latent stages of syphilis within one year of infection.</a:t>
            </a:r>
          </a:p>
          <a:p>
            <a:r>
              <a:rPr lang="en-US">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r>
              <a:rPr lang="en-US">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 </a:t>
            </a:r>
          </a:p>
          <a:p>
            <a:r>
              <a:rPr lang="en-US">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3. The MSM (men who have sex with men) category includes MSMT,  MSMW, MSMWT, and MST with “W” referring to women and “T” referring to individuals of transgender experience.</a:t>
            </a:r>
          </a:p>
          <a:p>
            <a:endParaRPr lang="en-US">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endParaRPr>
          </a:p>
          <a:p>
            <a:pPr marL="228600" indent="-228600">
              <a:buAutoNum type="arabicPeriod"/>
            </a:pPr>
            <a:endParaRPr lang="en-US">
              <a:solidFill>
                <a:srgbClr val="767171"/>
              </a:solidFill>
              <a:latin typeface="Avenir Next LT Pro" panose="020B0504020202020204" pitchFamily="34" charset="0"/>
              <a:cs typeface="Arial" panose="020B0604020202020204" pitchFamily="34" charset="0"/>
            </a:endParaRPr>
          </a:p>
          <a:p>
            <a:pPr marL="228600" indent="-228600">
              <a:buAutoNum type="arabicPeriod"/>
            </a:pPr>
            <a:endParaRPr lang="en-US">
              <a:solidFill>
                <a:srgbClr val="767171"/>
              </a:solidFill>
              <a:latin typeface="Avenir Next LT Pro" panose="020B0504020202020204" pitchFamily="34" charset="0"/>
              <a:cs typeface="Arial" panose="020B0604020202020204" pitchFamily="34" charset="0"/>
            </a:endParaRPr>
          </a:p>
          <a:p>
            <a:endParaRPr lang="en-US">
              <a:solidFill>
                <a:srgbClr val="767171"/>
              </a:solidFill>
              <a:effectLst/>
              <a:latin typeface="Avenir Next LT Pro" panose="020B05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B36BF36F-A405-8CC8-E8C0-B17F41879F09}"/>
              </a:ext>
            </a:extLst>
          </p:cNvPr>
          <p:cNvSpPr>
            <a:spLocks noGrp="1"/>
          </p:cNvSpPr>
          <p:nvPr>
            <p:ph type="sldNum" sz="quarter" idx="4"/>
          </p:nvPr>
        </p:nvSpPr>
        <p:spPr/>
        <p:txBody>
          <a:bodyPr/>
          <a:lstStyle/>
          <a:p>
            <a:fld id="{CA49D0EE-DE7F-324B-A84C-F36708423CDB}" type="slidenum">
              <a:rPr lang="en-US" smtClean="0"/>
              <a:pPr/>
              <a:t>16</a:t>
            </a:fld>
            <a:endParaRPr lang="en-US"/>
          </a:p>
        </p:txBody>
      </p:sp>
      <p:pic>
        <p:nvPicPr>
          <p:cNvPr id="4" name="Picture 3">
            <a:extLst>
              <a:ext uri="{FF2B5EF4-FFF2-40B4-BE49-F238E27FC236}">
                <a16:creationId xmlns:a16="http://schemas.microsoft.com/office/drawing/2014/main" id="{672E8077-021B-4FA3-BB78-EA4C7340C64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3456298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9F3F7-C22E-EF28-2DEA-A21850AA7DBF}"/>
            </a:ext>
          </a:extLst>
        </p:cNvPr>
        <p:cNvGrpSpPr/>
        <p:nvPr/>
      </p:nvGrpSpPr>
      <p:grpSpPr>
        <a:xfrm>
          <a:off x="0" y="0"/>
          <a:ext cx="0" cy="0"/>
          <a:chOff x="0" y="0"/>
          <a:chExt cx="0" cy="0"/>
        </a:xfrm>
      </p:grpSpPr>
      <p:sp>
        <p:nvSpPr>
          <p:cNvPr id="5" name="Text Placeholder 4">
            <a:extLst>
              <a:ext uri="{FF2B5EF4-FFF2-40B4-BE49-F238E27FC236}">
                <a16:creationId xmlns:a16="http://schemas.microsoft.com/office/drawing/2014/main" id="{50BD640D-23A2-85CA-EDA3-0E20133565BF}"/>
              </a:ext>
            </a:extLst>
          </p:cNvPr>
          <p:cNvSpPr>
            <a:spLocks noGrp="1"/>
          </p:cNvSpPr>
          <p:nvPr>
            <p:ph type="body" sz="quarter" idx="10"/>
          </p:nvPr>
        </p:nvSpPr>
        <p:spPr>
          <a:xfrm>
            <a:off x="693799" y="2862920"/>
            <a:ext cx="11095380" cy="1373701"/>
          </a:xfrm>
        </p:spPr>
        <p:txBody>
          <a:bodyPr lIns="91440" tIns="45720" rIns="91440" bIns="45720" anchor="t"/>
          <a:lstStyle/>
          <a:p>
            <a:r>
              <a:rPr lang="en-US" sz="3600" b="0" cap="all">
                <a:latin typeface="Calibri"/>
                <a:ea typeface="Calibri"/>
                <a:cs typeface="Calibri"/>
              </a:rPr>
              <a:t>Thank you!</a:t>
            </a:r>
          </a:p>
        </p:txBody>
      </p:sp>
      <p:sp>
        <p:nvSpPr>
          <p:cNvPr id="6" name="Text Placeholder 5">
            <a:extLst>
              <a:ext uri="{FF2B5EF4-FFF2-40B4-BE49-F238E27FC236}">
                <a16:creationId xmlns:a16="http://schemas.microsoft.com/office/drawing/2014/main" id="{FA3949D5-E6C2-91C6-552F-CED0B7DFBFDE}"/>
              </a:ext>
            </a:extLst>
          </p:cNvPr>
          <p:cNvSpPr>
            <a:spLocks noGrp="1"/>
          </p:cNvSpPr>
          <p:nvPr>
            <p:ph type="title" idx="4294967295"/>
          </p:nvPr>
        </p:nvSpPr>
        <p:spPr>
          <a:xfrm>
            <a:off x="699439" y="4154859"/>
            <a:ext cx="10201609" cy="48943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all" spc="0" normalizeH="0" baseline="0" noProof="0">
                <a:ln>
                  <a:noFill/>
                </a:ln>
                <a:solidFill>
                  <a:schemeClr val="bg1"/>
                </a:solidFill>
                <a:effectLst/>
                <a:uLnTx/>
                <a:uFillTx/>
                <a:latin typeface="Calibri"/>
                <a:ea typeface="Calibri"/>
                <a:cs typeface="Calibri"/>
              </a:rPr>
              <a:t>If you have questions or to request more information: </a:t>
            </a:r>
            <a:endParaRPr kumimoji="0" lang="en-US" sz="2000" b="0" i="0" u="none" strike="noStrike" kern="1200" cap="none" spc="0" normalizeH="0" baseline="0" noProof="0">
              <a:ln>
                <a:noFill/>
              </a:ln>
              <a:solidFill>
                <a:schemeClr val="bg1"/>
              </a:solidFill>
              <a:effectLst/>
              <a:uLnTx/>
              <a:uFillTx/>
              <a:latin typeface="Avenir Next LT Pro" panose="020B0504020202020204" pitchFamily="34" charset="0"/>
              <a:ea typeface="Calibri"/>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all" spc="0" normalizeH="0" baseline="0" noProof="0">
                <a:ln>
                  <a:noFill/>
                </a:ln>
                <a:solidFill>
                  <a:schemeClr val="bg1"/>
                </a:solidFill>
                <a:effectLst/>
                <a:uLnTx/>
                <a:uFillTx/>
                <a:latin typeface="Calibri"/>
                <a:ea typeface="Calibri"/>
                <a:cs typeface="Calibri"/>
              </a:rPr>
              <a:t>call the Massachusetts Department of Public Health, Division of STD Prevention, at 617-983-6940</a:t>
            </a:r>
            <a:endParaRPr kumimoji="0" lang="en-US" sz="2000" b="0" i="0" u="none" strike="noStrike" kern="1200" cap="none" spc="0" normalizeH="0" baseline="0" noProof="0">
              <a:ln>
                <a:noFill/>
              </a:ln>
              <a:solidFill>
                <a:schemeClr val="bg1"/>
              </a:solidFill>
              <a:effectLst/>
              <a:uLnTx/>
              <a:uFillTx/>
              <a:latin typeface="Avenir Next LT Pro" panose="020B05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778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A870C-93DB-7249-9909-F5FAA7875B9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8ABC0C-8D6D-12C6-6094-9FFB4E8C5834}"/>
              </a:ext>
            </a:extLst>
          </p:cNvPr>
          <p:cNvSpPr>
            <a:spLocks noGrp="1"/>
          </p:cNvSpPr>
          <p:nvPr>
            <p:ph type="title"/>
          </p:nvPr>
        </p:nvSpPr>
        <p:spPr>
          <a:xfrm>
            <a:off x="1505676" y="-1"/>
            <a:ext cx="10686323" cy="979865"/>
          </a:xfrm>
        </p:spPr>
        <p:txBody>
          <a:bodyPr>
            <a:normAutofit/>
          </a:bodyPr>
          <a:lstStyle/>
          <a:p>
            <a:pPr algn="ctr"/>
            <a:r>
              <a:rPr kumimoji="0" lang="en-US" sz="2800" b="1" i="0" u="none" strike="noStrike" kern="1200" cap="none" spc="0" normalizeH="0" baseline="0" noProof="0" dirty="0">
                <a:ln>
                  <a:noFill/>
                </a:ln>
                <a:solidFill>
                  <a:schemeClr val="bg1"/>
                </a:solidFill>
                <a:effectLst/>
                <a:uLnTx/>
                <a:uFillTx/>
                <a:latin typeface="Avenir Next LT Pro" panose="020B0504020202020204" pitchFamily="34" charset="0"/>
                <a:ea typeface="+mn-ea"/>
              </a:rPr>
              <a:t>Rate of Confirmed Chlamydia Cases, Massachusetts, </a:t>
            </a:r>
            <a:br>
              <a:rPr kumimoji="0" lang="en-US" sz="2800" b="1" i="0" u="none" strike="noStrike" kern="1200" cap="none" spc="0" normalizeH="0" baseline="0" noProof="0" dirty="0">
                <a:ln>
                  <a:noFill/>
                </a:ln>
                <a:solidFill>
                  <a:schemeClr val="bg1"/>
                </a:solidFill>
                <a:effectLst/>
                <a:uLnTx/>
                <a:uFillTx/>
                <a:latin typeface="Avenir Next LT Pro" panose="020B0504020202020204" pitchFamily="34" charset="0"/>
                <a:ea typeface="+mn-ea"/>
              </a:rPr>
            </a:br>
            <a:r>
              <a:rPr kumimoji="0" lang="en-US" sz="2800" b="1" i="0" u="none" strike="noStrike" kern="1200" cap="none" spc="0" normalizeH="0" baseline="0" noProof="0" dirty="0">
                <a:ln>
                  <a:noFill/>
                </a:ln>
                <a:solidFill>
                  <a:schemeClr val="bg1"/>
                </a:solidFill>
                <a:effectLst/>
                <a:uLnTx/>
                <a:uFillTx/>
                <a:latin typeface="Avenir Next LT Pro" panose="020B0504020202020204" pitchFamily="34" charset="0"/>
                <a:ea typeface="+mn-ea"/>
              </a:rPr>
              <a:t>2000-</a:t>
            </a:r>
            <a:r>
              <a:rPr kumimoji="0" lang="en-US" sz="2800" b="1" i="0" u="none" strike="noStrike" kern="1200" cap="none" spc="0" normalizeH="0" noProof="0" dirty="0">
                <a:ln>
                  <a:noFill/>
                </a:ln>
                <a:solidFill>
                  <a:schemeClr val="bg1"/>
                </a:solidFill>
                <a:effectLst/>
                <a:uLnTx/>
                <a:uFillTx/>
                <a:latin typeface="Avenir Next LT Pro" panose="020B0504020202020204" pitchFamily="34" charset="0"/>
                <a:ea typeface="+mn-ea"/>
              </a:rPr>
              <a:t>2025</a:t>
            </a:r>
            <a:r>
              <a:rPr kumimoji="0" lang="en-US" sz="2000" b="1" i="0" u="none" strike="noStrike" kern="1200" cap="none" spc="0" normalizeH="0" baseline="50000" noProof="0" dirty="0">
                <a:ln>
                  <a:noFill/>
                </a:ln>
                <a:solidFill>
                  <a:schemeClr val="bg1"/>
                </a:solidFill>
                <a:effectLst/>
                <a:uLnTx/>
                <a:uFillTx/>
                <a:latin typeface="Avenir Next LT Pro" panose="020B0504020202020204" pitchFamily="34" charset="0"/>
                <a:ea typeface="+mn-ea"/>
              </a:rPr>
              <a:t>1</a:t>
            </a:r>
            <a:endParaRPr lang="en-US" sz="2000" dirty="0">
              <a:latin typeface="Avenir Next LT Pro" panose="020B0504020202020204" pitchFamily="34" charset="0"/>
            </a:endParaRPr>
          </a:p>
        </p:txBody>
      </p:sp>
      <p:pic>
        <p:nvPicPr>
          <p:cNvPr id="9" name="Picture 8" descr="Rate of Confirmed Chlamydia Cases, Massachusetts, 2000 to 2025&#10;Graph depicts the rate per 100,000 population of confirmed cases of chlamydia in Massachusetts between 2000 and 2025. It begins at low of 155.5 in 2000 and then climbs to a high of 454.1 in 2019. It drops to 384.9 in 2021, followed by a rise to 412.9 in 2023, and a decline to 322.2 in 2025.&#10;Data table below the chart contains annual counts for 2000–2025.">
            <a:extLst>
              <a:ext uri="{FF2B5EF4-FFF2-40B4-BE49-F238E27FC236}">
                <a16:creationId xmlns:a16="http://schemas.microsoft.com/office/drawing/2014/main" id="{CDDF785B-B44A-5B9A-18E9-C5168911D97A}"/>
              </a:ext>
            </a:extLst>
          </p:cNvPr>
          <p:cNvPicPr>
            <a:picLocks noChangeAspect="1"/>
          </p:cNvPicPr>
          <p:nvPr/>
        </p:nvPicPr>
        <p:blipFill>
          <a:blip r:embed="rId3"/>
          <a:stretch>
            <a:fillRect/>
          </a:stretch>
        </p:blipFill>
        <p:spPr>
          <a:xfrm>
            <a:off x="128101" y="1115291"/>
            <a:ext cx="11891940" cy="4513532"/>
          </a:xfrm>
          <a:prstGeom prst="rect">
            <a:avLst/>
          </a:prstGeom>
        </p:spPr>
      </p:pic>
      <p:sp>
        <p:nvSpPr>
          <p:cNvPr id="7" name="TextBox 6">
            <a:extLst>
              <a:ext uri="{FF2B5EF4-FFF2-40B4-BE49-F238E27FC236}">
                <a16:creationId xmlns:a16="http://schemas.microsoft.com/office/drawing/2014/main" id="{A74B5BCE-04B2-8B80-2561-2C49A2902918}"/>
              </a:ext>
            </a:extLst>
          </p:cNvPr>
          <p:cNvSpPr txBox="1"/>
          <p:nvPr/>
        </p:nvSpPr>
        <p:spPr>
          <a:xfrm>
            <a:off x="255730" y="5561971"/>
            <a:ext cx="11764311" cy="938719"/>
          </a:xfrm>
          <a:prstGeom prst="rect">
            <a:avLst/>
          </a:prstGeom>
          <a:noFill/>
        </p:spPr>
        <p:txBody>
          <a:bodyPr wrap="square" lIns="91440" tIns="45720" rIns="91440" bIns="45720" rtlCol="0" anchor="t">
            <a:spAutoFit/>
          </a:bodyPr>
          <a:lstStyle/>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 and STD-HIV Surveillance. </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(Strate S, et al. Small Area Population Estimates for 2011 through 2020 report, Oct 2016; Strate S, et al. Small Area Population Estimates for 2021 through 2030 report, May 2025).</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CFD7DDEC-EAFF-C7AE-27E9-DB0DAF6FF2D6}"/>
              </a:ext>
              <a:ext uri="{C183D7F6-B498-43B3-948B-1728B52AA6E4}">
                <adec:decorative xmlns:adec="http://schemas.microsoft.com/office/drawing/2017/decorative" val="0"/>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pic>
        <p:nvPicPr>
          <p:cNvPr id="8" name="Picture 7">
            <a:extLst>
              <a:ext uri="{FF2B5EF4-FFF2-40B4-BE49-F238E27FC236}">
                <a16:creationId xmlns:a16="http://schemas.microsoft.com/office/drawing/2014/main" id="{753A0B74-222D-AD3A-CF1B-4AB16EBF9EF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92499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BA299-65E0-46B9-11EF-F83F785383D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3103F9-6127-07F1-E37D-CCF37A1999E1}"/>
              </a:ext>
            </a:extLst>
          </p:cNvPr>
          <p:cNvSpPr>
            <a:spLocks noGrp="1"/>
          </p:cNvSpPr>
          <p:nvPr>
            <p:ph type="title"/>
          </p:nvPr>
        </p:nvSpPr>
        <p:spPr>
          <a:xfrm>
            <a:off x="1505675" y="0"/>
            <a:ext cx="10686325" cy="976313"/>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Confirmed Chlamydia Rates by Gender</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2010</a:t>
            </a:r>
            <a:r>
              <a:rPr lang="en-US" sz="2800">
                <a:latin typeface="Avenir Next LT Pro" panose="020B0504020202020204" pitchFamily="34" charset="0"/>
                <a:ea typeface="Calibri" panose="020F0502020204030204" pitchFamily="34" charset="0"/>
              </a:rPr>
              <a:t>-</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baseline="50000">
              <a:latin typeface="Avenir Next LT Pro" panose="020B0504020202020204" pitchFamily="34" charset="0"/>
              <a:ea typeface="Calibri" panose="020F0502020204030204" pitchFamily="34" charset="0"/>
            </a:endParaRPr>
          </a:p>
        </p:txBody>
      </p:sp>
      <p:pic>
        <p:nvPicPr>
          <p:cNvPr id="8" name="Picture 7" descr="Confirmed Chlamydia Rates by Gender, Massachusetts, 2010 to 2025&#10;Graph depicts the rates per 100,000 population of chlamydia in Massachusetts by gender identity between 2010 and 2025. There are two lines, one for females that begins at 437.6 in 2010 and climbs to 541.5 in 2019 and another for males that begins at 201.9 in 2010 and climbs to 359.4 in 2019. In 2025, females had a rate of 405.9 and males had a rate of 231.7.&#10;Data table below the chart contains annual counts for 2010–2025.&#10;Note: There were cases reported among transgender individuals in 2014 through 2025. In 2025, there were 15 cases of chlamydia among transgender identified individuals not included on this slide. There were 21 additional cases with unknown gender that were also excluded.">
            <a:extLst>
              <a:ext uri="{FF2B5EF4-FFF2-40B4-BE49-F238E27FC236}">
                <a16:creationId xmlns:a16="http://schemas.microsoft.com/office/drawing/2014/main" id="{AEDAA1ED-43FC-397E-68DA-8DD87BBCB808}"/>
              </a:ext>
            </a:extLst>
          </p:cNvPr>
          <p:cNvPicPr>
            <a:picLocks noChangeAspect="1"/>
          </p:cNvPicPr>
          <p:nvPr/>
        </p:nvPicPr>
        <p:blipFill>
          <a:blip r:embed="rId3"/>
          <a:stretch>
            <a:fillRect/>
          </a:stretch>
        </p:blipFill>
        <p:spPr>
          <a:xfrm>
            <a:off x="128101" y="1030784"/>
            <a:ext cx="11795126" cy="4191433"/>
          </a:xfrm>
          <a:prstGeom prst="rect">
            <a:avLst/>
          </a:prstGeom>
        </p:spPr>
      </p:pic>
      <p:sp>
        <p:nvSpPr>
          <p:cNvPr id="9" name="TextBox 8">
            <a:extLst>
              <a:ext uri="{FF2B5EF4-FFF2-40B4-BE49-F238E27FC236}">
                <a16:creationId xmlns:a16="http://schemas.microsoft.com/office/drawing/2014/main" id="{1F252F3D-6DE5-DA04-6C76-4B3C44004B44}"/>
              </a:ext>
            </a:extLst>
          </p:cNvPr>
          <p:cNvSpPr txBox="1"/>
          <p:nvPr/>
        </p:nvSpPr>
        <p:spPr>
          <a:xfrm>
            <a:off x="246334" y="5222217"/>
            <a:ext cx="11795126" cy="1277273"/>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 2025, there were 15 individuals of transgender experience reported in our data system who do not have current gender documented. These cases were excluded since population estimates for individuals of transgender experience are not available at this time. There were 21 additional cases with unknown gender which are not included in this slide.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47006696-0C87-FCF3-AE25-C610AABCD1E9}"/>
              </a:ext>
              <a:ext uri="{C183D7F6-B498-43B3-948B-1728B52AA6E4}">
                <adec:decorative xmlns:adec="http://schemas.microsoft.com/office/drawing/2017/decorative" val="0"/>
              </a:ext>
            </a:extLst>
          </p:cNvPr>
          <p:cNvSpPr>
            <a:spLocks noGrp="1"/>
          </p:cNvSpPr>
          <p:nvPr>
            <p:ph type="sldNum" sz="quarter" idx="4"/>
          </p:nvPr>
        </p:nvSpPr>
        <p:spPr/>
        <p:txBody>
          <a:bodyPr/>
          <a:lstStyle/>
          <a:p>
            <a:fld id="{CA49D0EE-DE7F-324B-A84C-F36708423CDB}" type="slidenum">
              <a:rPr lang="en-US" smtClean="0"/>
              <a:pPr/>
              <a:t>3</a:t>
            </a:fld>
            <a:endParaRPr lang="en-US"/>
          </a:p>
        </p:txBody>
      </p:sp>
      <p:pic>
        <p:nvPicPr>
          <p:cNvPr id="7" name="Picture 6">
            <a:extLst>
              <a:ext uri="{FF2B5EF4-FFF2-40B4-BE49-F238E27FC236}">
                <a16:creationId xmlns:a16="http://schemas.microsoft.com/office/drawing/2014/main" id="{002AC594-ADCD-90BD-4E99-7BD7A026E4AD}"/>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74281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AD358-BF8A-70D9-8BAA-1EA478960A1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E947417-9946-DFEB-A7F3-617AB4E6649F}"/>
              </a:ext>
            </a:extLst>
          </p:cNvPr>
          <p:cNvSpPr>
            <a:spLocks noGrp="1"/>
          </p:cNvSpPr>
          <p:nvPr>
            <p:ph type="title"/>
          </p:nvPr>
        </p:nvSpPr>
        <p:spPr>
          <a:xfrm>
            <a:off x="1505676" y="0"/>
            <a:ext cx="10686324" cy="976287"/>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Chlamydia Among Individuals of Transgender Experience,</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1, 2</a:t>
            </a:r>
            <a:br>
              <a:rPr lang="en-US" sz="2800" b="1" baseline="30000">
                <a:solidFill>
                  <a:srgbClr val="FFFFFF"/>
                </a:solidFill>
                <a:latin typeface="Avenir Next LT Pro" panose="020B0504020202020204" pitchFamily="34" charset="0"/>
                <a:ea typeface="Calibri" panose="020F0502020204030204" pitchFamily="34" charset="0"/>
              </a:rPr>
            </a:br>
            <a:r>
              <a:rPr lang="en-US" sz="2800" b="1">
                <a:solidFill>
                  <a:srgbClr val="FFFFFF"/>
                </a:solidFill>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Massachusetts, 2015-2025</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3</a:t>
            </a:r>
            <a:endParaRPr lang="en-US" sz="2000">
              <a:latin typeface="Avenir Next LT Pro" panose="020B0504020202020204" pitchFamily="34" charset="0"/>
              <a:ea typeface="Calibri" panose="020F0502020204030204" pitchFamily="34" charset="0"/>
            </a:endParaRPr>
          </a:p>
        </p:txBody>
      </p:sp>
      <p:graphicFrame>
        <p:nvGraphicFramePr>
          <p:cNvPr id="7" name="Chart 6" descr="Graph shows the number of chlamydia cases among transgender individuals in Massachusetts between 2015 and 2025. The case counts 7, 21, 33, 57, 73, 64, 75, 78, 72, 51, and 43 for 2015, 2016, 2017, 2018, 2019, 2020, 2021, 2022, 2023, 2024, and 2025, respectively.">
            <a:extLst>
              <a:ext uri="{FF2B5EF4-FFF2-40B4-BE49-F238E27FC236}">
                <a16:creationId xmlns:a16="http://schemas.microsoft.com/office/drawing/2014/main" id="{910DE277-88C1-88EC-28DD-E6EE8609B1AC}"/>
              </a:ext>
            </a:extLst>
          </p:cNvPr>
          <p:cNvGraphicFramePr>
            <a:graphicFrameLocks/>
          </p:cNvGraphicFramePr>
          <p:nvPr>
            <p:extLst>
              <p:ext uri="{D42A27DB-BD31-4B8C-83A1-F6EECF244321}">
                <p14:modId xmlns:p14="http://schemas.microsoft.com/office/powerpoint/2010/main" val="195767710"/>
              </p:ext>
            </p:extLst>
          </p:nvPr>
        </p:nvGraphicFramePr>
        <p:xfrm>
          <a:off x="248393" y="1026613"/>
          <a:ext cx="11695214" cy="456064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A0C54AE8-A451-ADD3-72E5-BBE04A2E6871}"/>
              </a:ext>
            </a:extLst>
          </p:cNvPr>
          <p:cNvSpPr txBox="1"/>
          <p:nvPr/>
        </p:nvSpPr>
        <p:spPr>
          <a:xfrm>
            <a:off x="248393" y="5559359"/>
            <a:ext cx="11713688" cy="1107996"/>
          </a:xfrm>
          <a:prstGeom prst="rect">
            <a:avLst/>
          </a:prstGeom>
          <a:noFill/>
        </p:spPr>
        <p:txBody>
          <a:bodyPr wrap="square" lIns="91440" tIns="45720" rIns="91440" bIns="45720" rtlCol="0" anchor="t">
            <a:spAutoFit/>
          </a:bodyPr>
          <a:lstStyle/>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are current as of</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04/03/2026</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 and are subject to change.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and STD-HIV Surveillance</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Prior to 2015 MA DSTDP was not able to capture expanded gender identity including individuals of transgender experience within our data system.</a:t>
            </a:r>
          </a:p>
          <a:p>
            <a:pPr>
              <a:defRPr/>
            </a:pP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All individuals of transgender experience are included in this graph regardless of current gender. </a:t>
            </a:r>
          </a:p>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3. Please </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consider </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the impact of the COVID-19 pandemic on infectious disease screening, treatment and surveillance in the interpretation of 2020-2023 data.</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marL="228600" indent="-228600">
              <a:buAutoNum type="arabicPeriod"/>
              <a:defRPr/>
            </a:pP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6611C18-048F-99E2-8E4A-D70A0BD82F7F}"/>
              </a:ext>
              <a:ext uri="{C183D7F6-B498-43B3-948B-1728B52AA6E4}">
                <adec:decorative xmlns:adec="http://schemas.microsoft.com/office/drawing/2017/decorative" val="0"/>
              </a:ext>
            </a:extLst>
          </p:cNvPr>
          <p:cNvSpPr>
            <a:spLocks noGrp="1"/>
          </p:cNvSpPr>
          <p:nvPr>
            <p:ph type="sldNum" sz="quarter" idx="4"/>
          </p:nvPr>
        </p:nvSpPr>
        <p:spPr/>
        <p:txBody>
          <a:bodyPr/>
          <a:lstStyle/>
          <a:p>
            <a:fld id="{CA49D0EE-DE7F-324B-A84C-F36708423CDB}" type="slidenum">
              <a:rPr lang="en-US" smtClean="0"/>
              <a:pPr/>
              <a:t>4</a:t>
            </a:fld>
            <a:endParaRPr lang="en-US"/>
          </a:p>
        </p:txBody>
      </p:sp>
      <p:pic>
        <p:nvPicPr>
          <p:cNvPr id="5" name="Picture 4">
            <a:extLst>
              <a:ext uri="{FF2B5EF4-FFF2-40B4-BE49-F238E27FC236}">
                <a16:creationId xmlns:a16="http://schemas.microsoft.com/office/drawing/2014/main" id="{1AA2070D-37FD-B6C9-0949-07E089AD03CA}"/>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1024397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860ED-625D-22C3-69E8-32443D24FC2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CF98271-5661-8C05-5EC1-B8F78FD51EE6}"/>
              </a:ext>
            </a:extLst>
          </p:cNvPr>
          <p:cNvSpPr>
            <a:spLocks noGrp="1"/>
          </p:cNvSpPr>
          <p:nvPr>
            <p:ph type="title"/>
          </p:nvPr>
        </p:nvSpPr>
        <p:spPr>
          <a:xfrm>
            <a:off x="1505676" y="7289"/>
            <a:ext cx="10686324" cy="967435"/>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Confirmed </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Chlamydia Rates by County and Statewide,</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b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2023-2025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endParaRPr lang="en-US" sz="2000" baseline="50000">
              <a:latin typeface="Avenir Next LT Pro" panose="020B0504020202020204" pitchFamily="34" charset="0"/>
              <a:ea typeface="Calibri" panose="020F0502020204030204" pitchFamily="34" charset="0"/>
            </a:endParaRPr>
          </a:p>
        </p:txBody>
      </p:sp>
      <p:pic>
        <p:nvPicPr>
          <p:cNvPr id="10" name="Picture 9" descr="Confirmed Chlamydia Rates by County and Statewide, Massachusetts, 2023-2025&#10;Graph depicts rate per 100,000 population of chlamydia cases reported in Massachusetts by county comparing 2023 through 2025. The rate in 2025 is highest in Suffolk county with a rate of 646.8 followed by Hampden county with a rate of 442.4. The lowest rates were in Franklin and Hampshire county. &#10;">
            <a:extLst>
              <a:ext uri="{FF2B5EF4-FFF2-40B4-BE49-F238E27FC236}">
                <a16:creationId xmlns:a16="http://schemas.microsoft.com/office/drawing/2014/main" id="{FFFC3EDD-A60E-C26D-9BFA-DC21BD3F76E9}"/>
              </a:ext>
            </a:extLst>
          </p:cNvPr>
          <p:cNvPicPr>
            <a:picLocks noChangeAspect="1"/>
          </p:cNvPicPr>
          <p:nvPr/>
        </p:nvPicPr>
        <p:blipFill>
          <a:blip r:embed="rId3"/>
          <a:stretch>
            <a:fillRect/>
          </a:stretch>
        </p:blipFill>
        <p:spPr>
          <a:xfrm>
            <a:off x="283090" y="1012308"/>
            <a:ext cx="11625819" cy="5236763"/>
          </a:xfrm>
          <a:prstGeom prst="rect">
            <a:avLst/>
          </a:prstGeom>
        </p:spPr>
      </p:pic>
      <p:sp>
        <p:nvSpPr>
          <p:cNvPr id="8" name="TextBox 7">
            <a:extLst>
              <a:ext uri="{FF2B5EF4-FFF2-40B4-BE49-F238E27FC236}">
                <a16:creationId xmlns:a16="http://schemas.microsoft.com/office/drawing/2014/main" id="{FB42471E-6F43-FA66-7A03-D81E16D652F6}"/>
              </a:ext>
            </a:extLst>
          </p:cNvPr>
          <p:cNvSpPr txBox="1"/>
          <p:nvPr/>
        </p:nvSpPr>
        <p:spPr>
          <a:xfrm>
            <a:off x="128101" y="5384506"/>
            <a:ext cx="10717108" cy="1107996"/>
          </a:xfrm>
          <a:prstGeom prst="rect">
            <a:avLst/>
          </a:prstGeom>
          <a:noFill/>
        </p:spPr>
        <p:txBody>
          <a:bodyPr wrap="square" lIns="91440" tIns="45720" rIns="91440" bIns="45720" rtlCol="0" anchor="t">
            <a:spAutoFit/>
          </a:bodyPr>
          <a:lstStyle/>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dirty="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(Strate S, et al. Small Area Population Estimates for 2011 through 2020 report, Oct 2016; Strate S, et al. Small Area Population Estimates for 2021 through 2030 report, May 2025).</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Please consider the impact of the COVID-19 pandemic on infectious disease screening, treatment and surveillance in the interpretation of 2023 data.</a:t>
            </a:r>
          </a:p>
        </p:txBody>
      </p:sp>
      <p:sp>
        <p:nvSpPr>
          <p:cNvPr id="2" name="Slide Number Placeholder 1">
            <a:extLst>
              <a:ext uri="{FF2B5EF4-FFF2-40B4-BE49-F238E27FC236}">
                <a16:creationId xmlns:a16="http://schemas.microsoft.com/office/drawing/2014/main" id="{F8A1E77B-ABBC-8BF4-D91F-47BAD40B730F}"/>
              </a:ext>
            </a:extLst>
          </p:cNvPr>
          <p:cNvSpPr>
            <a:spLocks noGrp="1"/>
          </p:cNvSpPr>
          <p:nvPr>
            <p:ph type="sldNum" sz="quarter" idx="4"/>
          </p:nvPr>
        </p:nvSpPr>
        <p:spPr/>
        <p:txBody>
          <a:bodyPr/>
          <a:lstStyle/>
          <a:p>
            <a:fld id="{CA49D0EE-DE7F-324B-A84C-F36708423CDB}" type="slidenum">
              <a:rPr lang="en-US" smtClean="0"/>
              <a:pPr/>
              <a:t>5</a:t>
            </a:fld>
            <a:endParaRPr lang="en-US"/>
          </a:p>
        </p:txBody>
      </p:sp>
      <p:pic>
        <p:nvPicPr>
          <p:cNvPr id="9" name="Picture 8">
            <a:extLst>
              <a:ext uri="{FF2B5EF4-FFF2-40B4-BE49-F238E27FC236}">
                <a16:creationId xmlns:a16="http://schemas.microsoft.com/office/drawing/2014/main" id="{0D9C2A59-C100-5C99-992D-57BC782F87E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3563559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56F4C-087A-6B44-1005-F3B5F41E2A7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6265549-FCA2-A7B2-0406-747D971A09A4}"/>
              </a:ext>
            </a:extLst>
          </p:cNvPr>
          <p:cNvSpPr>
            <a:spLocks noGrp="1"/>
          </p:cNvSpPr>
          <p:nvPr>
            <p:ph type="title"/>
          </p:nvPr>
        </p:nvSpPr>
        <p:spPr>
          <a:xfrm>
            <a:off x="1505676" y="13182"/>
            <a:ext cx="10686324" cy="950150"/>
          </a:xfrm>
        </p:spPr>
        <p:txBody>
          <a:bodyPr>
            <a:normAutofit/>
          </a:bodyPr>
          <a:lstStyle/>
          <a:p>
            <a:pPr algn="ct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Rate of Confirmed Gonorrhea Cases, Massachusetts, </a:t>
            </a:r>
            <a:b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2000-2025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endParaRPr lang="en-US" sz="2000">
              <a:latin typeface="Avenir Next LT Pro" panose="020B0504020202020204" pitchFamily="34" charset="0"/>
              <a:ea typeface="Calibri" panose="020F0502020204030204" pitchFamily="34" charset="0"/>
            </a:endParaRPr>
          </a:p>
        </p:txBody>
      </p:sp>
      <p:pic>
        <p:nvPicPr>
          <p:cNvPr id="9" name="Picture 8" descr="Rate of Confirmed Gonorrhea Cases, Massachusetts, 2000 to 2025&#10;Graph depicts the rate per 100,000 population of confirmed cases of gonorrhea in Massachusetts between 2000 and 2025. It begins at 43.3 in 2000, drops to a low of 29.4 in 2009 and climbs to a high of 139.7 in 2023, followed by a decline to 98.0 in 2025.&#10;Data table below the chart contains annual counts for 2000–2025.">
            <a:extLst>
              <a:ext uri="{FF2B5EF4-FFF2-40B4-BE49-F238E27FC236}">
                <a16:creationId xmlns:a16="http://schemas.microsoft.com/office/drawing/2014/main" id="{B007E772-8FDA-CAD4-9849-45B3E69364F8}"/>
              </a:ext>
            </a:extLst>
          </p:cNvPr>
          <p:cNvPicPr>
            <a:picLocks noChangeAspect="1"/>
          </p:cNvPicPr>
          <p:nvPr/>
        </p:nvPicPr>
        <p:blipFill>
          <a:blip r:embed="rId3"/>
          <a:stretch>
            <a:fillRect/>
          </a:stretch>
        </p:blipFill>
        <p:spPr>
          <a:xfrm>
            <a:off x="153800" y="1021545"/>
            <a:ext cx="11884399" cy="4494856"/>
          </a:xfrm>
          <a:prstGeom prst="rect">
            <a:avLst/>
          </a:prstGeom>
        </p:spPr>
      </p:pic>
      <p:sp>
        <p:nvSpPr>
          <p:cNvPr id="6" name="Rectangle 5">
            <a:extLst>
              <a:ext uri="{FF2B5EF4-FFF2-40B4-BE49-F238E27FC236}">
                <a16:creationId xmlns:a16="http://schemas.microsoft.com/office/drawing/2014/main" id="{57AEB670-C1D3-AB22-FC95-11CA471E03F0}"/>
              </a:ext>
            </a:extLst>
          </p:cNvPr>
          <p:cNvSpPr/>
          <p:nvPr/>
        </p:nvSpPr>
        <p:spPr>
          <a:xfrm>
            <a:off x="307601" y="5574615"/>
            <a:ext cx="11576798" cy="938719"/>
          </a:xfrm>
          <a:prstGeom prst="rect">
            <a:avLst/>
          </a:prstGeom>
        </p:spPr>
        <p:txBody>
          <a:bodyPr wrap="square" lIns="91440" tIns="45720" rIns="91440" bIns="45720" anchor="t">
            <a:spAutoFit/>
          </a:bodyPr>
          <a:lstStyle/>
          <a:p>
            <a:r>
              <a:rPr lang="en-US" sz="1100">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04/03/2026</a:t>
            </a:r>
            <a:r>
              <a:rPr lang="en-US" sz="1100">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 and are subject to change. </a:t>
            </a:r>
          </a:p>
          <a:p>
            <a:r>
              <a:rPr lang="en-US" sz="1100">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 and STD-HIV Surveillance.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tx1">
                    <a:lumMod val="50000"/>
                    <a:lumOff val="50000"/>
                  </a:schemeClr>
                </a:solidFill>
                <a:latin typeface="Avenir Next LT Pro" panose="020B0504020202020204" pitchFamily="34" charset="0"/>
                <a:ea typeface="Calibri" panose="020F0502020204030204" pitchFamily="34" charset="0"/>
                <a:cs typeface="Arial" panose="020B0604020202020204" pitchFamily="34" charset="0"/>
              </a:rPr>
              <a:t>1. </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B903D4E9-72E9-195E-E087-E0D481C51EF3}"/>
              </a:ext>
            </a:extLst>
          </p:cNvPr>
          <p:cNvSpPr>
            <a:spLocks noGrp="1"/>
          </p:cNvSpPr>
          <p:nvPr>
            <p:ph type="sldNum" sz="quarter" idx="4"/>
          </p:nvPr>
        </p:nvSpPr>
        <p:spPr/>
        <p:txBody>
          <a:bodyPr/>
          <a:lstStyle/>
          <a:p>
            <a:fld id="{CA49D0EE-DE7F-324B-A84C-F36708423CDB}" type="slidenum">
              <a:rPr lang="en-US" smtClean="0"/>
              <a:pPr/>
              <a:t>6</a:t>
            </a:fld>
            <a:endParaRPr lang="en-US"/>
          </a:p>
        </p:txBody>
      </p:sp>
      <p:pic>
        <p:nvPicPr>
          <p:cNvPr id="7" name="Picture 6">
            <a:extLst>
              <a:ext uri="{FF2B5EF4-FFF2-40B4-BE49-F238E27FC236}">
                <a16:creationId xmlns:a16="http://schemas.microsoft.com/office/drawing/2014/main" id="{865BB9CA-5559-5CAB-AA4F-F9357FFB290E}"/>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3255649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38DB3-E11C-0359-4FD3-9DB10441A6E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EED096E-AE9C-A042-D839-E72B098C77AA}"/>
              </a:ext>
            </a:extLst>
          </p:cNvPr>
          <p:cNvSpPr>
            <a:spLocks noGrp="1"/>
          </p:cNvSpPr>
          <p:nvPr>
            <p:ph type="title"/>
          </p:nvPr>
        </p:nvSpPr>
        <p:spPr>
          <a:xfrm>
            <a:off x="1505676" y="1"/>
            <a:ext cx="10686324" cy="963330"/>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Confirmed Gonorrhea Rates by Gender</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a:t>
            </a:r>
            <a:b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2010-2025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pic>
        <p:nvPicPr>
          <p:cNvPr id="9" name="Picture 8" descr="Confirmed Gonorrhea Rates by Gender, Massachusetts, 2010 to 2025&#10;Graph depicts the rates per 100,000 population of confirmed cases of gonorrhea in Massachusetts by gender identity between 2010 and 2025. There are two lines, one for females that begins at 29.9 in 2010 and climbs to 49.9 in 2025 and another for males that begins at 46.8 in 2010 and climbs to 148.6 in 2025. &#10;Data table below the chart contains annual counts for 2010–2025.&#10;Note: There were cases reported among transgender individuals in 2014 through 2025. In 2025, there were 22 cases of gonorrhea among transgender identified individuals not included on this slide. There were 8 additional cases with unknown gender that were also excluded.">
            <a:extLst>
              <a:ext uri="{FF2B5EF4-FFF2-40B4-BE49-F238E27FC236}">
                <a16:creationId xmlns:a16="http://schemas.microsoft.com/office/drawing/2014/main" id="{07A1C227-7F8E-5D98-26A6-EB355BFBED6D}"/>
              </a:ext>
            </a:extLst>
          </p:cNvPr>
          <p:cNvPicPr>
            <a:picLocks noChangeAspect="1"/>
          </p:cNvPicPr>
          <p:nvPr/>
        </p:nvPicPr>
        <p:blipFill>
          <a:blip r:embed="rId3"/>
          <a:stretch>
            <a:fillRect/>
          </a:stretch>
        </p:blipFill>
        <p:spPr>
          <a:xfrm>
            <a:off x="128101" y="1050467"/>
            <a:ext cx="11764301" cy="4180851"/>
          </a:xfrm>
          <a:prstGeom prst="rect">
            <a:avLst/>
          </a:prstGeom>
        </p:spPr>
      </p:pic>
      <p:sp>
        <p:nvSpPr>
          <p:cNvPr id="5" name="TextBox 4">
            <a:extLst>
              <a:ext uri="{FF2B5EF4-FFF2-40B4-BE49-F238E27FC236}">
                <a16:creationId xmlns:a16="http://schemas.microsoft.com/office/drawing/2014/main" id="{2F9C0C2F-1187-CE2E-AA95-21C5274660CC}"/>
              </a:ext>
            </a:extLst>
          </p:cNvPr>
          <p:cNvSpPr txBox="1"/>
          <p:nvPr/>
        </p:nvSpPr>
        <p:spPr>
          <a:xfrm>
            <a:off x="198434" y="5231318"/>
            <a:ext cx="11795126" cy="1277273"/>
          </a:xfrm>
          <a:prstGeom prst="rect">
            <a:avLst/>
          </a:prstGeom>
          <a:noFill/>
        </p:spPr>
        <p:txBody>
          <a:bodyPr wrap="square" lIns="91440" tIns="45720" rIns="91440" bIns="45720" rtlCol="0" anchor="t">
            <a:spAutoFit/>
          </a:bodyPr>
          <a:lstStyle/>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a:t>
            </a:r>
            <a:r>
              <a:rPr lang="en-US" sz="1100" err="1">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Strate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S, et al. Small Area Population Estimates for 2011 through 2020 report, Oct 2016; Strate S, et al. Small Area Population Estimates for 2021 through 2030 report, May 2025).</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In 2025, there were 22 individuals of transgender experience reported in our data system who do not have current gender documented. These cases were excluded since population estimates for individuals of transgender experience are not available at this time. There were 8 additional cases with unknown gender which are not included in this slide.</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p>
        </p:txBody>
      </p:sp>
      <p:sp>
        <p:nvSpPr>
          <p:cNvPr id="2" name="Slide Number Placeholder 1">
            <a:extLst>
              <a:ext uri="{FF2B5EF4-FFF2-40B4-BE49-F238E27FC236}">
                <a16:creationId xmlns:a16="http://schemas.microsoft.com/office/drawing/2014/main" id="{D2BB5D67-87A2-3A7C-CD64-FFE0355FDB45}"/>
              </a:ext>
            </a:extLst>
          </p:cNvPr>
          <p:cNvSpPr>
            <a:spLocks noGrp="1"/>
          </p:cNvSpPr>
          <p:nvPr>
            <p:ph type="sldNum" sz="quarter" idx="4"/>
          </p:nvPr>
        </p:nvSpPr>
        <p:spPr/>
        <p:txBody>
          <a:bodyPr/>
          <a:lstStyle/>
          <a:p>
            <a:fld id="{CA49D0EE-DE7F-324B-A84C-F36708423CDB}" type="slidenum">
              <a:rPr lang="en-US" smtClean="0"/>
              <a:pPr/>
              <a:t>7</a:t>
            </a:fld>
            <a:endParaRPr lang="en-US"/>
          </a:p>
        </p:txBody>
      </p:sp>
      <p:pic>
        <p:nvPicPr>
          <p:cNvPr id="6" name="Picture 5">
            <a:extLst>
              <a:ext uri="{FF2B5EF4-FFF2-40B4-BE49-F238E27FC236}">
                <a16:creationId xmlns:a16="http://schemas.microsoft.com/office/drawing/2014/main" id="{31B8D29F-ACE7-554C-0C85-1603D20C56D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280407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CD0FE-151C-6DA5-7767-F313BE510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816FDD-EED9-9CFE-D6FE-8981A9DC6BD2}"/>
              </a:ext>
            </a:extLst>
          </p:cNvPr>
          <p:cNvSpPr>
            <a:spLocks noGrp="1"/>
          </p:cNvSpPr>
          <p:nvPr>
            <p:ph type="title"/>
          </p:nvPr>
        </p:nvSpPr>
        <p:spPr>
          <a:xfrm>
            <a:off x="1505676" y="0"/>
            <a:ext cx="10686324" cy="963331"/>
          </a:xfrm>
        </p:spPr>
        <p:txBody>
          <a:bodyPr>
            <a:normAutofit/>
          </a:bodyPr>
          <a:lstStyle/>
          <a:p>
            <a:pPr algn="ct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Gonorrhea Among Individuals of Transgender Experience</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1</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 </a:t>
            </a:r>
            <a:b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Massachusetts, 2015-2025</a:t>
            </a:r>
            <a:r>
              <a:rPr kumimoji="0" lang="en-US" sz="2000" b="1" i="0" u="none" strike="noStrike" kern="1200" cap="none" spc="0" normalizeH="0" baseline="50000" noProof="0">
                <a:ln>
                  <a:noFill/>
                </a:ln>
                <a:solidFill>
                  <a:srgbClr val="FFFFFF"/>
                </a:solidFill>
                <a:effectLst/>
                <a:uLnTx/>
                <a:uFillTx/>
                <a:latin typeface="Avenir Next LT Pro" panose="020B0504020202020204" pitchFamily="34" charset="0"/>
                <a:ea typeface="Calibri" panose="020F0502020204030204" pitchFamily="34" charset="0"/>
              </a:rPr>
              <a:t>2</a:t>
            </a:r>
            <a:endParaRPr lang="en-US" sz="2000">
              <a:latin typeface="Avenir Next LT Pro" panose="020B0504020202020204" pitchFamily="34" charset="0"/>
              <a:ea typeface="Calibri" panose="020F0502020204030204" pitchFamily="34" charset="0"/>
            </a:endParaRPr>
          </a:p>
        </p:txBody>
      </p:sp>
      <p:graphicFrame>
        <p:nvGraphicFramePr>
          <p:cNvPr id="5" name="Chart 4" descr="Graph shows the number of confirmed gonorrhea cases among transgender individuals in Massachusetts between 2015 and 2025. The case counts are 6, 31, 32, 49, 68, 58, 48, 68, 71, 91, and 63 for 2015, 2016, 2017, 2018, 2019, 2020, 2021, 2022, 2023, 2024, and 2025, respectively.">
            <a:extLst>
              <a:ext uri="{FF2B5EF4-FFF2-40B4-BE49-F238E27FC236}">
                <a16:creationId xmlns:a16="http://schemas.microsoft.com/office/drawing/2014/main" id="{36C87885-A9FC-49C2-A9C4-E6B1438156EB}"/>
              </a:ext>
            </a:extLst>
          </p:cNvPr>
          <p:cNvGraphicFramePr>
            <a:graphicFrameLocks/>
          </p:cNvGraphicFramePr>
          <p:nvPr>
            <p:extLst>
              <p:ext uri="{D42A27DB-BD31-4B8C-83A1-F6EECF244321}">
                <p14:modId xmlns:p14="http://schemas.microsoft.com/office/powerpoint/2010/main" val="4289997662"/>
              </p:ext>
            </p:extLst>
          </p:nvPr>
        </p:nvGraphicFramePr>
        <p:xfrm>
          <a:off x="296955" y="1010396"/>
          <a:ext cx="11598088" cy="471819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80CB0A2E-2DDC-14C6-3E90-EC8ACD424179}"/>
              </a:ext>
            </a:extLst>
          </p:cNvPr>
          <p:cNvSpPr txBox="1"/>
          <p:nvPr/>
        </p:nvSpPr>
        <p:spPr>
          <a:xfrm>
            <a:off x="376043" y="5728594"/>
            <a:ext cx="11439913" cy="1107996"/>
          </a:xfrm>
          <a:prstGeom prst="rect">
            <a:avLst/>
          </a:prstGeom>
          <a:noFill/>
        </p:spPr>
        <p:txBody>
          <a:bodyPr wrap="square" lIns="91440" tIns="45720" rIns="91440" bIns="45720" rtlCol="0" anchor="t">
            <a:spAutoFit/>
          </a:bodyPr>
          <a:lstStyle/>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are current as of </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04/03/2026</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 and are subject to change.</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t>
            </a:r>
            <a:endPar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pPr>
              <a:defRPr/>
            </a:pP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Data Source: Massachusetts Department of Public Health/Bureau of Infectious Disease and Laboratory Sciences/ Division of STD Prevention</a:t>
            </a:r>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and STD-HIV Surveillance</a:t>
            </a:r>
            <a:r>
              <a:rPr kumimoji="0"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rPr>
              <a:t>.</a:t>
            </a:r>
            <a:endParaRPr lang="en-US" sz="1100" b="0" i="0" u="none" strike="noStrike" kern="1200" cap="none" spc="0" normalizeH="0" baseline="0" noProof="0">
              <a:ln>
                <a:noFill/>
              </a:ln>
              <a:solidFill>
                <a:schemeClr val="bg2">
                  <a:lumMod val="50000"/>
                </a:schemeClr>
              </a:solidFill>
              <a:effectLst/>
              <a:uLnTx/>
              <a:uFillTx/>
              <a:latin typeface="Avenir Next LT Pro" panose="020B0504020202020204" pitchFamily="34" charset="0"/>
              <a:ea typeface="Calibri" panose="020F0502020204030204" pitchFamily="34" charset="0"/>
              <a:cs typeface="Arial" panose="020B0604020202020204" pitchFamily="34" charset="0"/>
            </a:endParaRP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All individuals of transgender experience are included in this graph regardless of current gender. </a:t>
            </a:r>
          </a:p>
          <a:p>
            <a:r>
              <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2. Please consider the impact of the COVID-19 pandemic on infectious disease screening, treatment and surveillance in the interpretation of 2020-2023 data.</a:t>
            </a:r>
          </a:p>
          <a:p>
            <a:pPr marL="228600" indent="-228600">
              <a:buAutoNum type="arabicPeriod"/>
            </a:pPr>
            <a:endParaRPr lang="en-US" sz="110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prstClr val="black"/>
              </a:solidFill>
              <a:effectLst/>
              <a:uLnTx/>
              <a:uFillTx/>
              <a:latin typeface="Avenir Next LT Pro" panose="020B05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D6AD00E3-DE9F-1C5A-F145-B1BE0F805735}"/>
              </a:ext>
            </a:extLst>
          </p:cNvPr>
          <p:cNvSpPr>
            <a:spLocks noGrp="1"/>
          </p:cNvSpPr>
          <p:nvPr>
            <p:ph type="sldNum" sz="quarter" idx="4"/>
          </p:nvPr>
        </p:nvSpPr>
        <p:spPr/>
        <p:txBody>
          <a:bodyPr/>
          <a:lstStyle/>
          <a:p>
            <a:fld id="{CA49D0EE-DE7F-324B-A84C-F36708423CDB}" type="slidenum">
              <a:rPr lang="en-US" smtClean="0"/>
              <a:pPr/>
              <a:t>8</a:t>
            </a:fld>
            <a:endParaRPr lang="en-US"/>
          </a:p>
        </p:txBody>
      </p:sp>
      <p:pic>
        <p:nvPicPr>
          <p:cNvPr id="6" name="Picture 5">
            <a:extLst>
              <a:ext uri="{FF2B5EF4-FFF2-40B4-BE49-F238E27FC236}">
                <a16:creationId xmlns:a16="http://schemas.microsoft.com/office/drawing/2014/main" id="{5815662C-3FA2-1003-D26E-2BD2C01EB96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4265885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EC649-C151-C628-5842-589E94C85F4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33B20F-827C-171C-2341-EBC3BD869CD2}"/>
              </a:ext>
            </a:extLst>
          </p:cNvPr>
          <p:cNvSpPr>
            <a:spLocks noGrp="1"/>
          </p:cNvSpPr>
          <p:nvPr>
            <p:ph type="title"/>
          </p:nvPr>
        </p:nvSpPr>
        <p:spPr>
          <a:xfrm>
            <a:off x="1505676" y="3972"/>
            <a:ext cx="10686323" cy="959359"/>
          </a:xfrm>
        </p:spPr>
        <p:txBody>
          <a:bodyPr>
            <a:noAutofit/>
          </a:bodyPr>
          <a:lstStyle/>
          <a:p>
            <a:pPr marL="0" marR="0" lvl="0" indent="0" algn="ctr" defTabSz="914400" rtl="0" eaLnBrk="1" fontAlgn="auto" latinLnBrk="0" hangingPunct="1">
              <a:lnSpc>
                <a:spcPct val="100000"/>
              </a:lnSpc>
              <a:spcBef>
                <a:spcPts val="0"/>
              </a:spcBef>
              <a:spcAft>
                <a:spcPts val="0"/>
              </a:spcAft>
              <a:tabLst/>
              <a:defRPr/>
            </a:pP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Confirmed </a:t>
            </a:r>
            <a:r>
              <a:rPr kumimoji="0" lang="en-US" sz="2800" b="1" i="0" u="none" strike="noStrike" kern="1200" cap="none" spc="0" normalizeH="0" baseline="0" noProof="0">
                <a:ln>
                  <a:noFill/>
                </a:ln>
                <a:solidFill>
                  <a:srgbClr val="FFFFFF"/>
                </a:solidFill>
                <a:effectLst/>
                <a:uLnTx/>
                <a:uFillTx/>
                <a:latin typeface="Avenir Next LT Pro" panose="020B0504020202020204" pitchFamily="34" charset="0"/>
                <a:ea typeface="Calibri" panose="020F0502020204030204" pitchFamily="34" charset="0"/>
              </a:rPr>
              <a:t>Gonorrhea Rates by County and Statewide,</a:t>
            </a:r>
            <a: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t> </a:t>
            </a:r>
            <a:br>
              <a:rPr kumimoji="0" lang="en-US" sz="2800" b="1" i="0" u="none" strike="noStrike" kern="1200" cap="none" spc="0" normalizeH="0" baseline="30000" noProof="0">
                <a:ln>
                  <a:noFill/>
                </a:ln>
                <a:solidFill>
                  <a:srgbClr val="FFFFFF"/>
                </a:solidFill>
                <a:effectLst/>
                <a:uLnTx/>
                <a:uFillTx/>
                <a:latin typeface="Avenir Next LT Pro" panose="020B0504020202020204" pitchFamily="34" charset="0"/>
                <a:ea typeface="Calibri" panose="020F0502020204030204" pitchFamily="34" charset="0"/>
              </a:rPr>
            </a:br>
            <a:r>
              <a:rPr kumimoji="0" lang="en-US" sz="2800" b="1" i="0" u="none" strike="noStrike" kern="1200" cap="none" spc="0" normalizeH="0" baseline="0" noProof="0">
                <a:ln>
                  <a:noFill/>
                </a:ln>
                <a:solidFill>
                  <a:schemeClr val="bg1"/>
                </a:solidFill>
                <a:effectLst/>
                <a:uLnTx/>
                <a:uFillTx/>
                <a:latin typeface="Avenir Next LT Pro" panose="020B0504020202020204" pitchFamily="34" charset="0"/>
                <a:ea typeface="Calibri" panose="020F0502020204030204" pitchFamily="34" charset="0"/>
              </a:rPr>
              <a:t>Massachusetts, 2023-2025</a:t>
            </a:r>
            <a:r>
              <a:rPr kumimoji="0" lang="en-US" sz="2000" b="1" i="0" u="none" strike="noStrike" kern="1200" cap="none" spc="0" normalizeH="0" baseline="50000" noProof="0">
                <a:ln>
                  <a:noFill/>
                </a:ln>
                <a:solidFill>
                  <a:schemeClr val="bg1"/>
                </a:solidFill>
                <a:effectLst/>
                <a:uLnTx/>
                <a:uFillTx/>
                <a:latin typeface="Avenir Next LT Pro" panose="020B0504020202020204" pitchFamily="34" charset="0"/>
                <a:ea typeface="Calibri" panose="020F0502020204030204" pitchFamily="34" charset="0"/>
              </a:rPr>
              <a:t>1</a:t>
            </a:r>
            <a:endParaRPr lang="en-US" sz="2000">
              <a:latin typeface="Avenir Next LT Pro" panose="020B0504020202020204" pitchFamily="34" charset="0"/>
              <a:ea typeface="Calibri" panose="020F0502020204030204" pitchFamily="34" charset="0"/>
            </a:endParaRPr>
          </a:p>
        </p:txBody>
      </p:sp>
      <p:pic>
        <p:nvPicPr>
          <p:cNvPr id="10" name="Picture 9" descr="Confirmed Gonorrhea Rates by County and Statewide, Massachusetts, 2023-2025&#10;Graph depicts rate per 100,000 population of gonorrhea cases reported in Massachusetts by county comparing 2023 through 2025. The rate in 2025 is highest in Suffolk county with a rate of 280.7 followed by Hampden county with a rate of 101.7. The lowest rates were in Berkshire and Franklin counties. &#10;">
            <a:extLst>
              <a:ext uri="{FF2B5EF4-FFF2-40B4-BE49-F238E27FC236}">
                <a16:creationId xmlns:a16="http://schemas.microsoft.com/office/drawing/2014/main" id="{639FA59C-7517-81A7-2616-3F64A72CA5EC}"/>
              </a:ext>
            </a:extLst>
          </p:cNvPr>
          <p:cNvPicPr>
            <a:picLocks noChangeAspect="1"/>
          </p:cNvPicPr>
          <p:nvPr/>
        </p:nvPicPr>
        <p:blipFill>
          <a:blip r:embed="rId3"/>
          <a:stretch>
            <a:fillRect/>
          </a:stretch>
        </p:blipFill>
        <p:spPr>
          <a:xfrm>
            <a:off x="80123" y="1055781"/>
            <a:ext cx="12031754" cy="5344271"/>
          </a:xfrm>
          <a:prstGeom prst="rect">
            <a:avLst/>
          </a:prstGeom>
        </p:spPr>
      </p:pic>
      <p:sp>
        <p:nvSpPr>
          <p:cNvPr id="6" name="TextBox 5">
            <a:extLst>
              <a:ext uri="{FF2B5EF4-FFF2-40B4-BE49-F238E27FC236}">
                <a16:creationId xmlns:a16="http://schemas.microsoft.com/office/drawing/2014/main" id="{6CA93A0C-0222-EF0E-9CBC-791BC0B82B83}"/>
              </a:ext>
            </a:extLst>
          </p:cNvPr>
          <p:cNvSpPr txBox="1"/>
          <p:nvPr/>
        </p:nvSpPr>
        <p:spPr>
          <a:xfrm>
            <a:off x="80123" y="5567068"/>
            <a:ext cx="10732562" cy="1107996"/>
          </a:xfrm>
          <a:prstGeom prst="rect">
            <a:avLst/>
          </a:prstGeom>
          <a:noFill/>
        </p:spPr>
        <p:txBody>
          <a:bodyPr wrap="square" lIns="91440" tIns="45720" rIns="91440" bIns="45720" rtlCol="0" anchor="t">
            <a:spAutoFit/>
          </a:bodyPr>
          <a:lstStyle/>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are current as of 04/03/2026 and are subject to change. </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Data Source: </a:t>
            </a:r>
            <a:r>
              <a:rPr lang="en-US" sz="1100" dirty="0">
                <a:solidFill>
                  <a:srgbClr val="767171"/>
                </a:solidFill>
                <a:latin typeface="Avenir Next LT Pro" panose="020B0504020202020204" pitchFamily="34" charset="0"/>
                <a:ea typeface="Calibri" panose="020F0502020204030204" pitchFamily="34" charset="0"/>
                <a:cs typeface="Arial" panose="020B0604020202020204" pitchFamily="34" charset="0"/>
              </a:rPr>
              <a:t>Massachusetts</a:t>
            </a:r>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 Department of Public Health/Bureau of Infectious Disease and Laboratory Sciences/ Division of STD Prevention and STD-HIV Surveillance.</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Population denominators estimated by the University of Massachusetts Donahue Institute using a modified Hamilton-Perry model (Strate S, et al. Small Area Population Estimates for 2011 through 2020 report, Oct 2016; Strate S, et al. Small Area Population Estimates for 2021 through 2030 report, May 2025).</a:t>
            </a:r>
          </a:p>
          <a:p>
            <a:r>
              <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rPr>
              <a:t>1. Please consider the impact of the COVID-19 pandemic on infectious disease screening, treatment and surveillance in the interpretation of 2023 data.</a:t>
            </a:r>
          </a:p>
          <a:p>
            <a:endParaRPr lang="en-US" sz="1100" dirty="0">
              <a:solidFill>
                <a:schemeClr val="bg2">
                  <a:lumMod val="50000"/>
                </a:schemeClr>
              </a:solidFill>
              <a:latin typeface="Avenir Next LT Pro" panose="020B0504020202020204" pitchFamily="34" charset="0"/>
              <a:ea typeface="Calibri" panose="020F050202020403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027313E8-4FFE-2330-E777-589F9CE6CCCB}"/>
              </a:ext>
            </a:extLst>
          </p:cNvPr>
          <p:cNvSpPr>
            <a:spLocks noGrp="1"/>
          </p:cNvSpPr>
          <p:nvPr>
            <p:ph type="sldNum" sz="quarter" idx="4"/>
          </p:nvPr>
        </p:nvSpPr>
        <p:spPr/>
        <p:txBody>
          <a:bodyPr/>
          <a:lstStyle/>
          <a:p>
            <a:fld id="{CA49D0EE-DE7F-324B-A84C-F36708423CDB}" type="slidenum">
              <a:rPr lang="en-US" smtClean="0"/>
              <a:pPr/>
              <a:t>9</a:t>
            </a:fld>
            <a:endParaRPr lang="en-US"/>
          </a:p>
        </p:txBody>
      </p:sp>
      <p:pic>
        <p:nvPicPr>
          <p:cNvPr id="9" name="Picture 8">
            <a:extLst>
              <a:ext uri="{FF2B5EF4-FFF2-40B4-BE49-F238E27FC236}">
                <a16:creationId xmlns:a16="http://schemas.microsoft.com/office/drawing/2014/main" id="{64BF7E75-9225-9547-2AA1-947B3F96AE5B}"/>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01" y="87137"/>
            <a:ext cx="1377575" cy="783472"/>
          </a:xfrm>
          <a:prstGeom prst="rect">
            <a:avLst/>
          </a:prstGeom>
        </p:spPr>
      </p:pic>
    </p:spTree>
    <p:extLst>
      <p:ext uri="{BB962C8B-B14F-4D97-AF65-F5344CB8AC3E}">
        <p14:creationId xmlns:p14="http://schemas.microsoft.com/office/powerpoint/2010/main" val="13815212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6</TotalTime>
  <Words>3897</Words>
  <Application>Microsoft Office PowerPoint</Application>
  <PresentationFormat>Widescreen</PresentationFormat>
  <Paragraphs>176</Paragraphs>
  <Slides>17</Slides>
  <Notes>16</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17</vt:i4>
      </vt:variant>
    </vt:vector>
  </HeadingPairs>
  <TitlesOfParts>
    <vt:vector size="27" baseType="lpstr">
      <vt:lpstr>Aptos</vt:lpstr>
      <vt:lpstr>Aptos Display</vt:lpstr>
      <vt:lpstr>Arial</vt:lpstr>
      <vt:lpstr>Avenir Book</vt:lpstr>
      <vt:lpstr>Avenir Next LT Pro</vt:lpstr>
      <vt:lpstr>Calibri</vt:lpstr>
      <vt:lpstr>Franklin Gothic Book</vt:lpstr>
      <vt:lpstr>Times New Roman</vt:lpstr>
      <vt:lpstr>Office Theme</vt:lpstr>
      <vt:lpstr>1_Office Theme</vt:lpstr>
      <vt:lpstr>Surveillance Data Overview of Sexually Transmitted Infections, Brief Report, Massachusetts </vt:lpstr>
      <vt:lpstr>Rate of Confirmed Chlamydia Cases, Massachusetts,  2000-20251</vt:lpstr>
      <vt:lpstr>Confirmed Chlamydia Rates by Gender1, Massachusetts, 2010-20252</vt:lpstr>
      <vt:lpstr>Chlamydia Among Individuals of Transgender Experience,1, 2  Massachusetts, 2015-20253</vt:lpstr>
      <vt:lpstr>Confirmed Chlamydia Rates by County and Statewide,  Massachusetts, 2023-20251</vt:lpstr>
      <vt:lpstr>Rate of Confirmed Gonorrhea Cases, Massachusetts,  2000-20251</vt:lpstr>
      <vt:lpstr>Confirmed Gonorrhea Rates by Gender1, Massachusetts,  2010-20252</vt:lpstr>
      <vt:lpstr>Gonorrhea Among Individuals of Transgender Experience1,  Massachusetts, 2015-20252</vt:lpstr>
      <vt:lpstr>Confirmed Gonorrhea Rates by County and Statewide,  Massachusetts, 2023-20251</vt:lpstr>
      <vt:lpstr>Confirmed and Probable Infectious Syphilis1 Rates,  Massachusetts, 2000-20252</vt:lpstr>
      <vt:lpstr>Confirmed and Probable Infectious Syphilis1 Rates by Gender,2 Massachusetts, 2010-20253</vt:lpstr>
      <vt:lpstr>Infectious Syphilis1 Reported Cases by Race/Ethnicity2,  Massachusetts, 2015-20253</vt:lpstr>
      <vt:lpstr>Confirmed and Probable Infectious Syphilis1 Among Individuals of Transgender Experience2, Massachusetts, 2015-20253, 4</vt:lpstr>
      <vt:lpstr>Confirmed and Probable Infectious Syphilis1 Rates by  County and Statewide, Massachusetts, 2023-20252</vt:lpstr>
      <vt:lpstr>Confirmed and Probable Infectious Syphilis1 Rates by  Stage of Infection, Massachusetts, 2010-20252</vt:lpstr>
      <vt:lpstr>Infectious Syphilis1 Reported Cases by Gender of Sex Partners, Massachusetts, 2015-20252</vt:lpstr>
      <vt:lpstr>If you have questions or to request more information:  call the Massachusetts Department of Public Health, Division of STD Prevention, at 617-983-6940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Surveillance Data Overview of Sexually Transmitted Infections, Brief Report , Massachusetts</dc:title>
  <dc:creator>Aubee, Alexandra J (DPH)</dc:creator>
  <cp:lastModifiedBy>Yeaple, Jennifer (DPH)</cp:lastModifiedBy>
  <cp:revision>2</cp:revision>
  <dcterms:created xsi:type="dcterms:W3CDTF">2025-04-14T18:36:54Z</dcterms:created>
  <dcterms:modified xsi:type="dcterms:W3CDTF">2026-06-03T19:28:37Z</dcterms:modified>
</cp:coreProperties>
</file>