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7FFFCAD9_3FE11534.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modernComment_7FFFCAE7_86F0F798.xml" ContentType="application/vnd.ms-powerpoint.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0" r:id="rId2"/>
  </p:sldMasterIdLst>
  <p:notesMasterIdLst>
    <p:notesMasterId r:id="rId55"/>
  </p:notesMasterIdLst>
  <p:sldIdLst>
    <p:sldId id="261" r:id="rId3"/>
    <p:sldId id="258" r:id="rId4"/>
    <p:sldId id="2147470018" r:id="rId5"/>
    <p:sldId id="2147470104" r:id="rId6"/>
    <p:sldId id="2147470105" r:id="rId7"/>
    <p:sldId id="2147470106" r:id="rId8"/>
    <p:sldId id="2147470134" r:id="rId9"/>
    <p:sldId id="2147470108" r:id="rId10"/>
    <p:sldId id="2147470089" r:id="rId11"/>
    <p:sldId id="2147470090" r:id="rId12"/>
    <p:sldId id="2147470109" r:id="rId13"/>
    <p:sldId id="2147470135" r:id="rId14"/>
    <p:sldId id="2147470029" r:id="rId15"/>
    <p:sldId id="2147470028" r:id="rId16"/>
    <p:sldId id="2147470027" r:id="rId17"/>
    <p:sldId id="2147470026" r:id="rId18"/>
    <p:sldId id="2147470035" r:id="rId19"/>
    <p:sldId id="2147470034" r:id="rId20"/>
    <p:sldId id="2147470038" r:id="rId21"/>
    <p:sldId id="2147470037" r:id="rId22"/>
    <p:sldId id="2147470136" r:id="rId23"/>
    <p:sldId id="2147470139" r:id="rId24"/>
    <p:sldId id="2147470036" r:id="rId25"/>
    <p:sldId id="2147470041" r:id="rId26"/>
    <p:sldId id="2147470127" r:id="rId27"/>
    <p:sldId id="2147470128" r:id="rId28"/>
    <p:sldId id="2147470129" r:id="rId29"/>
    <p:sldId id="2147470130" r:id="rId30"/>
    <p:sldId id="2147470131" r:id="rId31"/>
    <p:sldId id="2147470132" r:id="rId32"/>
    <p:sldId id="2147470133" r:id="rId33"/>
    <p:sldId id="2147470051" r:id="rId34"/>
    <p:sldId id="2147470050" r:id="rId35"/>
    <p:sldId id="2147470137" r:id="rId36"/>
    <p:sldId id="2147470118" r:id="rId37"/>
    <p:sldId id="2147470048" r:id="rId38"/>
    <p:sldId id="2147470138" r:id="rId39"/>
    <p:sldId id="2147470119" r:id="rId40"/>
    <p:sldId id="2147470058" r:id="rId41"/>
    <p:sldId id="2147470067" r:id="rId42"/>
    <p:sldId id="2147470057" r:id="rId43"/>
    <p:sldId id="2147470056" r:id="rId44"/>
    <p:sldId id="2147470055" r:id="rId45"/>
    <p:sldId id="2147470054" r:id="rId46"/>
    <p:sldId id="2147470086" r:id="rId47"/>
    <p:sldId id="2147470052" r:id="rId48"/>
    <p:sldId id="2147470063" r:id="rId49"/>
    <p:sldId id="2147470062" r:id="rId50"/>
    <p:sldId id="2147470061" r:id="rId51"/>
    <p:sldId id="2147470060" r:id="rId52"/>
    <p:sldId id="2147470017" r:id="rId53"/>
    <p:sldId id="214747006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C9D411-E497-74A3-8B51-8F08F789545D}" name="Yeaple, Jennifer (DPH)" initials="Y(" userId="S::jennifer.d.yeaple@mass.gov::01d652af-2f33-4250-9d99-6942e95dfea4" providerId="AD"/>
  <p188:author id="{8A1B5023-EF5A-6F0B-4843-FB5B54D67ED0}" name="Aubee, Alexandra J (DPH)" initials="AAJ(" userId="S::Alexandra.J.Aubee@mass.gov::ccbab690-1f14-428c-a443-b723d710341a" providerId="AD"/>
  <p188:author id="{06B93238-8F42-BC9E-76E4-FBEE9FFA4CC6}" name="Elder, Heather (DPH)" initials="EH(" userId="S::heather.elder@mass.gov::0d91cc33-0ed7-4524-baf7-b2e54d97ad15" providerId="AD"/>
  <p188:author id="{FD17F644-3EC8-3093-1448-F949D426DCBA}" name="Molotnikov, Lauren (DPH)" initials="ML(" userId="S::lauren.molotnikov@mass.gov::5b9bdb7c-b2ae-4159-8619-084cb6b58396" providerId="AD"/>
  <p188:author id="{D12C4748-D61B-3B8C-DB9D-00F956386988}" name="John, Betsey (DPH)" initials="BJ" userId="S::betsey.john@mass.gov::267331b4-5181-4a01-978f-2746dd2147ee" providerId="AD"/>
  <p188:author id="{AA19534F-B8A5-8745-71D4-00A12796F889}" name="Randall, Liisa (DPH)" initials="R(" userId="S::liisa.randall@mass.gov::d8dbb33b-94d8-49af-ae9c-3975f604fa00" providerId="AD"/>
  <p188:author id="{768B4484-F8D2-AB9F-A782-8075BB486D7C}" name="Wade, Erin (DPH)" initials="WE(" userId="S::Erin.Wade@mass.gov::4eaa3b26-654a-47f6-8ab6-a80a084eecc3" providerId="AD"/>
  <p188:author id="{B7FFB2E3-1E48-E1FB-FEFD-0741C0176E06}" name="Brown, Catherine (DPH)" initials="B(" userId="S::catherine.brown@mass.gov::4a77f272-69bf-4d4c-a0b7-e8d5503ac332" providerId="AD"/>
  <p188:author id="{F507B3F0-F046-6E4C-AADE-C71DA04669D5}" name="Fukuda, Dawn (DPH)" initials="F(" userId="S::dawn.fukuda@mass.gov::1ddf65b5-c222-4ae9-af16-f844569166fe" providerId="AD"/>
  <p188:author id="{5098C0FE-6657-6E14-BBFB-C928E1383772}" name="Tierney, Dylan (DPH)" initials="T(" userId="S::dylan.tierney@mass.gov::9e58027f-b803-4599-8a1e-82b287e4ae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der, Heather (DPH)" initials="EH(" lastIdx="50" clrIdx="0">
    <p:extLst>
      <p:ext uri="{19B8F6BF-5375-455C-9EA6-DF929625EA0E}">
        <p15:presenceInfo xmlns:p15="http://schemas.microsoft.com/office/powerpoint/2012/main" userId="S::heather.elder@mass.gov::0d91cc33-0ed7-4524-baf7-b2e54d97ad15" providerId="AD"/>
      </p:ext>
    </p:extLst>
  </p:cmAuthor>
  <p:cmAuthor id="2" name="Melendez-Rosado, Keyshla M. (DPH)" initials="MRKM(" lastIdx="9" clrIdx="1">
    <p:extLst>
      <p:ext uri="{19B8F6BF-5375-455C-9EA6-DF929625EA0E}">
        <p15:presenceInfo xmlns:p15="http://schemas.microsoft.com/office/powerpoint/2012/main" userId="S::Keyshla.M.Melendez-Rosado@mass.gov::2de04661-aedc-44b5-82f7-e31a4f4205e9" providerId="AD"/>
      </p:ext>
    </p:extLst>
  </p:cmAuthor>
  <p:cmAuthor id="3" name="Aubee, Alexandra J (DPH)" initials="A(" lastIdx="14" clrIdx="2">
    <p:extLst>
      <p:ext uri="{19B8F6BF-5375-455C-9EA6-DF929625EA0E}">
        <p15:presenceInfo xmlns:p15="http://schemas.microsoft.com/office/powerpoint/2012/main" userId="S::alexandra.j.aubee@mass.gov::ccbab690-1f14-428c-a443-b723d710341a" providerId="AD"/>
      </p:ext>
    </p:extLst>
  </p:cmAuthor>
  <p:cmAuthor id="4" name="Molotnikov, Lauren (DPH)" initials="M(" lastIdx="13" clrIdx="3">
    <p:extLst>
      <p:ext uri="{19B8F6BF-5375-455C-9EA6-DF929625EA0E}">
        <p15:presenceInfo xmlns:p15="http://schemas.microsoft.com/office/powerpoint/2012/main" userId="S::lauren.molotnikov@mass.gov::5b9bdb7c-b2ae-4159-8619-084cb6b58396" providerId="AD"/>
      </p:ext>
    </p:extLst>
  </p:cmAuthor>
  <p:cmAuthor id="5" name="Wade, Erin (DPH)" initials="WE(" lastIdx="1" clrIdx="4">
    <p:extLst>
      <p:ext uri="{19B8F6BF-5375-455C-9EA6-DF929625EA0E}">
        <p15:presenceInfo xmlns:p15="http://schemas.microsoft.com/office/powerpoint/2012/main" userId="S::Erin.Wade@mass.gov::4eaa3b26-654a-47f6-8ab6-a80a084eecc3" providerId="AD"/>
      </p:ext>
    </p:extLst>
  </p:cmAuthor>
  <p:cmAuthor id="6" name="Creight, Kyla (DPH)" initials="C(" lastIdx="2" clrIdx="5">
    <p:extLst>
      <p:ext uri="{19B8F6BF-5375-455C-9EA6-DF929625EA0E}">
        <p15:presenceInfo xmlns:p15="http://schemas.microsoft.com/office/powerpoint/2012/main" userId="S::kyla.creight@mass.gov::be70ba21-7ce8-459b-acd5-fe417deb7f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055994"/>
    <a:srgbClr val="ABD9DD"/>
    <a:srgbClr val="9DD3D7"/>
    <a:srgbClr val="91ABDB"/>
    <a:srgbClr val="8BA7D9"/>
    <a:srgbClr val="9DB5DF"/>
    <a:srgbClr val="A3B9E1"/>
    <a:srgbClr val="97B0DD"/>
    <a:srgbClr val="6E91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A302D3-8101-E218-3821-1346985E66B5}" v="8" dt="2024-12-20T13:01:36.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comments/modernComment_7FFFCAD9_3FE11534.xml><?xml version="1.0" encoding="utf-8"?>
<p188:cmLst xmlns:a="http://schemas.openxmlformats.org/drawingml/2006/main" xmlns:r="http://schemas.openxmlformats.org/officeDocument/2006/relationships" xmlns:p188="http://schemas.microsoft.com/office/powerpoint/2018/8/main">
  <p188:cm id="{65ED7592-FB5E-4F14-B0FD-312C836BF921}" authorId="{06B93238-8F42-BC9E-76E4-FBEE9FFA4CC6}" status="resolved" created="2024-10-21T20:19:12.107" complete="100000">
    <ac:deMkLst xmlns:ac="http://schemas.microsoft.com/office/drawing/2013/main/command">
      <pc:docMk xmlns:pc="http://schemas.microsoft.com/office/powerpoint/2013/main/command"/>
      <pc:sldMk xmlns:pc="http://schemas.microsoft.com/office/powerpoint/2013/main/command" cId="1071715636" sldId="2147470041"/>
      <ac:spMk id="4" creationId="{CB9F4F11-1DC3-16D0-A5CD-192E05050971}"/>
    </ac:deMkLst>
    <p188:txBody>
      <a:bodyPr/>
      <a:lstStyle/>
      <a:p>
        <a:r>
          <a:rPr lang="en-US"/>
          <a:t>Erin will re-match 2022 data to the 2022 CDC datasets and update the slides. This should only result in minimal changes (if any).</a:t>
        </a:r>
      </a:p>
    </p188:txBody>
  </p188:cm>
</p188:cmLst>
</file>

<file path=ppt/comments/modernComment_7FFFCAE7_86F0F798.xml><?xml version="1.0" encoding="utf-8"?>
<p188:cmLst xmlns:a="http://schemas.openxmlformats.org/drawingml/2006/main" xmlns:r="http://schemas.openxmlformats.org/officeDocument/2006/relationships" xmlns:p188="http://schemas.microsoft.com/office/powerpoint/2018/8/main">
  <p188:cm id="{CD81E947-1569-4C03-9494-5A80EC7AE698}" authorId="{5098C0FE-6657-6E14-BBFB-C928E1383772}" status="resolved" created="2024-11-14T19:35:12.815" complete="100000">
    <pc:sldMkLst xmlns:pc="http://schemas.microsoft.com/office/powerpoint/2013/main/command">
      <pc:docMk/>
      <pc:sldMk cId="2263938968" sldId="2147470055"/>
    </pc:sldMkLst>
    <p188:txBody>
      <a:bodyPr/>
      <a:lstStyle/>
      <a:p>
        <a:r>
          <a:rPr lang="en-US"/>
          <a:t>Should there be a subtitle on this slide? Like slide 30?</a:t>
        </a:r>
      </a:p>
    </p188:txBody>
    <p188:extLst>
      <p:ext xmlns:p="http://schemas.openxmlformats.org/presentationml/2006/main" uri="{57CB4572-C831-44C2-8A1C-0ADB6CCDFE69}">
        <p223:reactions xmlns:p223="http://schemas.microsoft.com/office/powerpoint/2022/03/main">
          <p223:rxn type="👍">
            <p223:instance time="2024-11-15T21:26:15.574" authorId="{FD17F644-3EC8-3093-1448-F949D426DCBA}"/>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575B6-0D21-400A-846D-8E971A2F0D9F}" type="datetimeFigureOut">
              <a:rPr lang="en-US" smtClean="0"/>
              <a:t>12/20/2024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051D6-B884-4322-97AE-787C3EF061A2}" type="slidenum">
              <a:rPr lang="en-US" smtClean="0"/>
              <a:t>‹#›</a:t>
            </a:fld>
            <a:endParaRPr lang="en-US"/>
          </a:p>
        </p:txBody>
      </p:sp>
    </p:spTree>
    <p:extLst>
      <p:ext uri="{BB962C8B-B14F-4D97-AF65-F5344CB8AC3E}">
        <p14:creationId xmlns:p14="http://schemas.microsoft.com/office/powerpoint/2010/main" val="207091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Picture description:</a:t>
            </a:r>
            <a:r>
              <a:rPr lang="en-US" baseline="0"/>
              <a:t> logo for the Massachusetts Department of Public Health</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1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Times New Roman"/>
              </a:rPr>
              <a:t>Confirmed Gonorrhea Rates by Gender</a:t>
            </a:r>
            <a:r>
              <a:rPr kumimoji="0" lang="en-US" sz="1200" b="1" i="0" u="none" strike="noStrike" kern="1200" cap="none" spc="0" normalizeH="0" baseline="0" noProof="0">
                <a:ln>
                  <a:noFill/>
                </a:ln>
                <a:solidFill>
                  <a:schemeClr val="bg1"/>
                </a:solidFill>
                <a:effectLst/>
                <a:uLnTx/>
                <a:uFillTx/>
                <a:latin typeface="+mn-lt"/>
                <a:ea typeface="+mn-ea"/>
                <a:cs typeface="Times New Roman"/>
              </a:rPr>
              <a:t>,</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2010 to 2023</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t>Gra</a:t>
            </a:r>
            <a:r>
              <a:rPr lang="en-US" baseline="0"/>
              <a:t>ph depicts the rates per 100,000 population of confirmed cases of gonorrhea in Massachusetts by gender identity between 2010 and 2023. There are two lines, one for females that begins at 29.9 in 2010 and climbs to 85.0 in 2023 and another for males that begins at 46.8 in 2010 and climbs to 195.6 in 2023. </a:t>
            </a:r>
            <a:endParaRPr lang="en-US" b="0" baseline="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a:solidFill>
                  <a:srgbClr val="FF0000"/>
                </a:solidFill>
              </a:rPr>
              <a:t>Note: </a:t>
            </a:r>
            <a:r>
              <a:rPr lang="en-US" sz="1200">
                <a:latin typeface="Times New Roman" panose="02020603050405020304" pitchFamily="18" charset="0"/>
                <a:cs typeface="Times New Roman" panose="02020603050405020304" pitchFamily="18" charset="0"/>
              </a:rPr>
              <a:t>There were cases reported among transgender individuals in 2014 through 2023. In 2023, there were 22 cases of gonorrhea among transgender identified individuals not included on this slide.</a:t>
            </a:r>
            <a:endParaRPr lang="en-US" b="0">
              <a:solidFill>
                <a:srgbClr val="FF0000"/>
              </a:solidFill>
            </a:endParaRP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10</a:t>
            </a:fld>
            <a:endParaRPr lang="en-US"/>
          </a:p>
        </p:txBody>
      </p:sp>
    </p:spTree>
    <p:extLst>
      <p:ext uri="{BB962C8B-B14F-4D97-AF65-F5344CB8AC3E}">
        <p14:creationId xmlns:p14="http://schemas.microsoft.com/office/powerpoint/2010/main" val="2756899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a:rPr>
              <a:t>Gonorrhea Among Individuals of Transgender Experience, Massachusetts, 2015 to 2023</a:t>
            </a:r>
            <a:endParaRPr kumimoji="0" lang="en-US" sz="1050" b="1" i="0" u="none" strike="noStrike" kern="1200" cap="none" spc="0" normalizeH="0" baseline="50000" noProof="0">
              <a:ln>
                <a:noFill/>
              </a:ln>
              <a:solidFill>
                <a:srgbClr val="FFFFFF"/>
              </a:solidFill>
              <a:effectLst/>
              <a:uLnTx/>
              <a:uFillTx/>
              <a:latin typeface="+mn-lt"/>
              <a:ea typeface="+mn-ea"/>
              <a:cs typeface="Times New Roman"/>
            </a:endParaRPr>
          </a:p>
          <a:p>
            <a:r>
              <a:rPr lang="en-US" b="0">
                <a:solidFill>
                  <a:srgbClr val="7030A0"/>
                </a:solidFill>
              </a:rPr>
              <a:t>Graph shows</a:t>
            </a:r>
            <a:r>
              <a:rPr lang="en-US" b="0" baseline="0">
                <a:solidFill>
                  <a:srgbClr val="7030A0"/>
                </a:solidFill>
              </a:rPr>
              <a:t> the number of confirmed gonorrhea cases among transgender individuals in Massachusetts between 2015 and 2023. The case counts are 6, 31, 32, 49, 68, 58, 48, 68, and 71 for 2015, 2016, 2017, 2018, 2019, 2020, 2021, 2022, and 2023, respectively. </a:t>
            </a: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11</a:t>
            </a:fld>
            <a:endParaRPr lang="en-US"/>
          </a:p>
        </p:txBody>
      </p:sp>
    </p:spTree>
    <p:extLst>
      <p:ext uri="{BB962C8B-B14F-4D97-AF65-F5344CB8AC3E}">
        <p14:creationId xmlns:p14="http://schemas.microsoft.com/office/powerpoint/2010/main" val="358218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B60AF-679D-FDE6-E96F-96B4FD664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DC8F2-CCE2-4803-EC51-D27B65D6D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B6C1B-8A3E-836B-4A05-900375AE350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a:rPr>
              <a:t>Confirmed </a:t>
            </a:r>
            <a:r>
              <a:rPr kumimoji="0" lang="en-US" sz="1200" b="1" i="0" u="none" strike="noStrike" kern="1200" cap="none" spc="0" normalizeH="0" baseline="0" noProof="0">
                <a:ln>
                  <a:noFill/>
                </a:ln>
                <a:solidFill>
                  <a:srgbClr val="FFFFFF"/>
                </a:solidFill>
                <a:effectLst/>
                <a:uLnTx/>
                <a:uFillTx/>
                <a:latin typeface="+mn-lt"/>
                <a:ea typeface="+mn-ea"/>
                <a:cs typeface="Times New Roman"/>
              </a:rPr>
              <a:t>Gonorrhea Rates by County and Statewide,</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2020-2023</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rate per 100,000 population of gonorrhea cases reported in Massachusetts by county comparing 2021 through 2023. The rate is highest in Suffolk county with a rate of 388.6 in 2023 followed by Hampden county with a rate of 175.8 in 2023. The lowest rates were in Berkshire and Franklin counties. </a:t>
            </a:r>
            <a:endParaRPr lang="en-US" b="1">
              <a:solidFill>
                <a:srgbClr val="FF0000"/>
              </a:solidFill>
            </a:endParaRPr>
          </a:p>
          <a:p>
            <a:endParaRPr lang="en-US"/>
          </a:p>
        </p:txBody>
      </p:sp>
      <p:sp>
        <p:nvSpPr>
          <p:cNvPr id="4" name="Slide Number Placeholder 3">
            <a:extLst>
              <a:ext uri="{FF2B5EF4-FFF2-40B4-BE49-F238E27FC236}">
                <a16:creationId xmlns:a16="http://schemas.microsoft.com/office/drawing/2014/main" id="{62826F10-D09A-44D6-0A7A-A0F58578FC0F}"/>
              </a:ext>
            </a:extLst>
          </p:cNvPr>
          <p:cNvSpPr>
            <a:spLocks noGrp="1"/>
          </p:cNvSpPr>
          <p:nvPr>
            <p:ph type="sldNum" sz="quarter" idx="5"/>
          </p:nvPr>
        </p:nvSpPr>
        <p:spPr/>
        <p:txBody>
          <a:bodyPr/>
          <a:lstStyle/>
          <a:p>
            <a:fld id="{C3F051D6-B884-4322-97AE-787C3EF061A2}" type="slidenum">
              <a:rPr lang="en-US" smtClean="0"/>
              <a:t>12</a:t>
            </a:fld>
            <a:endParaRPr lang="en-US"/>
          </a:p>
        </p:txBody>
      </p:sp>
    </p:spTree>
    <p:extLst>
      <p:ext uri="{BB962C8B-B14F-4D97-AF65-F5344CB8AC3E}">
        <p14:creationId xmlns:p14="http://schemas.microsoft.com/office/powerpoint/2010/main" val="173363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and Probable Infectious Syphilis Rates, Massachusetts, 2000 to 2023</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r>
              <a:rPr lang="en-US"/>
              <a:t>Gra</a:t>
            </a:r>
            <a:r>
              <a:rPr lang="en-US" baseline="0"/>
              <a:t>ph depicts the rate per 100,000 population of confirmed and probable cases of infectious syphilis in Massachusetts between 2000 and 2023. It begins at 2.2 in 2000, drops to a low of 1.6 in 2001, and climbs to a high of 22.5 in 2022, before falling to 20.6 in 2023. </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13</a:t>
            </a:fld>
            <a:endParaRPr lang="en-US"/>
          </a:p>
        </p:txBody>
      </p:sp>
    </p:spTree>
    <p:extLst>
      <p:ext uri="{BB962C8B-B14F-4D97-AF65-F5344CB8AC3E}">
        <p14:creationId xmlns:p14="http://schemas.microsoft.com/office/powerpoint/2010/main" val="374381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Confirmed and Probable Infectious </a:t>
            </a:r>
            <a:r>
              <a:rPr kumimoji="0" lang="en-US" sz="1200" b="1" i="0" u="none" strike="noStrike" kern="1200" cap="none" spc="0" normalizeH="0" baseline="0" noProof="0">
                <a:ln>
                  <a:noFill/>
                </a:ln>
                <a:solidFill>
                  <a:srgbClr val="FFFFFF"/>
                </a:solidFill>
                <a:effectLst/>
                <a:uLnTx/>
                <a:uFillTx/>
                <a:latin typeface="+mn-lt"/>
                <a:ea typeface="+mn-ea"/>
                <a:cs typeface="Times New Roman"/>
              </a:rPr>
              <a:t>Syphilis Rates by Gender,</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2010 to 2023</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r>
              <a:rPr lang="en-US"/>
              <a:t>Gra</a:t>
            </a:r>
            <a:r>
              <a:rPr lang="en-US" baseline="0"/>
              <a:t>ph depicts the rates per 100,000 population of confirmed and probable cases of syphilis in Massachusetts by gender identity between 2010 and 2023. There are two lines, one for females that begins at 0.9 in 2010 and remains relatively stable with a high of 7.3 in 2023. Another line is for males that begins at 13.8 in 2010 and climbs to a high of 39.4 in 2022 before falling to 34.7 in 2023.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panose="02020603050405020304" pitchFamily="18" charset="0"/>
                <a:cs typeface="Times New Roman" panose="02020603050405020304" pitchFamily="18" charset="0"/>
              </a:rPr>
              <a:t>Note: Infectious syphilis is defined as primary, secondary and early latent stages of syphilis within one year of infection.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panose="02020603050405020304" pitchFamily="18" charset="0"/>
                <a:cs typeface="Times New Roman" panose="02020603050405020304" pitchFamily="18" charset="0"/>
              </a:rPr>
              <a:t>There were cases reported among transgender individuals in 2014 through 2023. They are classified on this slide based on their current gender. In 2023, there were 2 cases of infectious syphilis among transgender identified individuals not included on this slide as MA DSTDP does not have current gender information for those individuals.</a:t>
            </a:r>
            <a:endParaRPr lang="en-US" b="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14</a:t>
            </a:fld>
            <a:endParaRPr lang="en-US"/>
          </a:p>
        </p:txBody>
      </p:sp>
    </p:spTree>
    <p:extLst>
      <p:ext uri="{BB962C8B-B14F-4D97-AF65-F5344CB8AC3E}">
        <p14:creationId xmlns:p14="http://schemas.microsoft.com/office/powerpoint/2010/main" val="2100197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a:t>
            </a:r>
            <a:r>
              <a:rPr kumimoji="0" lang="en-US" sz="1200" b="1" i="0" u="none" strike="noStrike" kern="1200" cap="none" spc="0" normalizeH="0" baseline="30000" noProof="0">
                <a:ln>
                  <a:noFill/>
                </a:ln>
                <a:solidFill>
                  <a:schemeClr val="bg1"/>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Reported Cases by Race/Ethnicity, Massachusetts, 2015-2023</a:t>
            </a:r>
            <a:endParaRPr lang="en-US" sz="1050" b="1" baseline="50000">
              <a:solidFill>
                <a:schemeClr val="bg1"/>
              </a:solidFill>
              <a:latin typeface="+mn-lt"/>
              <a:ea typeface="+mn-ea"/>
              <a:cs typeface="Times New Roman" panose="02020603050405020304" pitchFamily="18" charset="0"/>
            </a:endParaRPr>
          </a:p>
          <a:p>
            <a:r>
              <a:rPr lang="en-US" b="0"/>
              <a:t>Graph depicts the proportion of Massachusetts reported confirmed and probable infectious syphilis cases broken down by race/ethnicity for the years 2015 through 2023. The highest percentage of cases for each year identified as Non-Hispanic White making up a high of 50.1% of cases in 2017 and a resulting 35.5% of cases in 2023. In total, over the nine-year period, the proportion of cases by race/ethnicity were from highest to lowest: Non-Hispanic White, Hispanic, Non-Hispanic Black, Non-Hispanic Other, and Unknown.</a:t>
            </a:r>
          </a:p>
          <a:p>
            <a:endParaRPr lang="en-US" b="0"/>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15</a:t>
            </a:fld>
            <a:endParaRPr lang="en-US"/>
          </a:p>
        </p:txBody>
      </p:sp>
    </p:spTree>
    <p:extLst>
      <p:ext uri="{BB962C8B-B14F-4D97-AF65-F5344CB8AC3E}">
        <p14:creationId xmlns:p14="http://schemas.microsoft.com/office/powerpoint/2010/main" val="103841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a:t>
            </a:r>
            <a:r>
              <a:rPr kumimoji="0" lang="en-US" sz="105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Among Individuals of Transgender Experience, Massachusetts, 2015 to 2023</a:t>
            </a:r>
            <a:endParaRPr kumimoji="0" lang="en-US" sz="105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endParaRPr>
          </a:p>
          <a:p>
            <a:r>
              <a:rPr lang="en-US" b="0">
                <a:solidFill>
                  <a:srgbClr val="7030A0"/>
                </a:solidFill>
              </a:rPr>
              <a:t>Graph shows</a:t>
            </a:r>
            <a:r>
              <a:rPr lang="en-US" b="0" baseline="0">
                <a:solidFill>
                  <a:srgbClr val="7030A0"/>
                </a:solidFill>
              </a:rPr>
              <a:t> the number of confirmed and probable infectious syphilis cases among transgender individuals in Massachusetts between 2015 and 2023. The case counts are 10, 11, 10, 27, 19, 23, 33, 58, and 58 for 2015, 2016, 2017, 2018, 2019, 2020, 2021, 2022, and 2023 respectively.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16</a:t>
            </a:fld>
            <a:endParaRPr lang="en-US"/>
          </a:p>
        </p:txBody>
      </p:sp>
    </p:spTree>
    <p:extLst>
      <p:ext uri="{BB962C8B-B14F-4D97-AF65-F5344CB8AC3E}">
        <p14:creationId xmlns:p14="http://schemas.microsoft.com/office/powerpoint/2010/main" val="566210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 Rates by County and Statewide,</a:t>
            </a:r>
            <a:r>
              <a:rPr kumimoji="0" lang="en-US" sz="1200" b="1" i="0" u="none" strike="noStrike" kern="1200" cap="none" spc="0" normalizeH="0" baseline="30000" noProof="0">
                <a:ln>
                  <a:noFill/>
                </a:ln>
                <a:solidFill>
                  <a:srgbClr val="FFFFFF"/>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Massachusetts, 2021-2023</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rate per 100,000 population of infectious syphilis cases reported in Massachusetts by county comparing 2021 through 2023. The rate is highest in Suffolk county with a rate of 56.6 in 2022 before falling to 54.4 in 2023, followed by Hampden county with a rate of 37.6 in 2023. The lowest rates were in Hampshire and Franklin county. </a:t>
            </a:r>
            <a:endParaRPr lang="en-US" b="1">
              <a:solidFill>
                <a:srgbClr val="FF0000"/>
              </a:solidFill>
            </a:endParaRP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17</a:t>
            </a:fld>
            <a:endParaRPr lang="en-US"/>
          </a:p>
        </p:txBody>
      </p:sp>
    </p:spTree>
    <p:extLst>
      <p:ext uri="{BB962C8B-B14F-4D97-AF65-F5344CB8AC3E}">
        <p14:creationId xmlns:p14="http://schemas.microsoft.com/office/powerpoint/2010/main" val="1620264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 Rates by Stage of Infection, Massachusetts, 2010–2023</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the differences between the rate of infectious syphilis diagnosed in the primary and secondary stage compared to those cases diagnosed in the early non-primary and non-secondary stages reported in Massachusetts from 2010 to 2023. There are three lines on the graph. One line for primary and secondary cases starting with a rate of 4.2 per 100,000 in 2010 and peaking with a rate of 11.6 in 2022, before falling to 10.4 in 2023. Another line for non-primary non-secondary cases starting wit a rate of 2.9 in 2010, peaking with a rate of 10.9 in 2022, before falling to 10.2 in 2023. The final line shows the total infectious syphilis starting with a rate of 7.1 in 2010 and peaking at a rate of 22.5 in 2022, before falling to 20.6 in 2023. </a:t>
            </a:r>
          </a:p>
          <a:p>
            <a:endParaRPr lang="en-US"/>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br>
              <a:rPr lang="en-US" sz="1200">
                <a:latin typeface="Times New Roman" panose="02020603050405020304" pitchFamily="18" charset="0"/>
                <a:cs typeface="Times New Roman" panose="02020603050405020304" pitchFamily="18" charset="0"/>
              </a:rPr>
            </a:b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18</a:t>
            </a:fld>
            <a:endParaRPr lang="en-US"/>
          </a:p>
        </p:txBody>
      </p:sp>
    </p:spTree>
    <p:extLst>
      <p:ext uri="{BB962C8B-B14F-4D97-AF65-F5344CB8AC3E}">
        <p14:creationId xmlns:p14="http://schemas.microsoft.com/office/powerpoint/2010/main" val="3100089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a:t>
            </a:r>
            <a:r>
              <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Reported Cases by Gender of Sex Partners, Massachusetts, 2015-2023</a:t>
            </a:r>
            <a:endParaRPr lang="en-US" b="0"/>
          </a:p>
          <a:p>
            <a:r>
              <a:rPr lang="en-US" b="0"/>
              <a:t>Graph depicts the proportion of Massachusetts reported confirmed and probable infectious syphilis cases broken down by gender of sex partners for the years 2015 through 2023. The highest percentage of cases for each year reported male sex partners and are classified as MSM (men who have sex with men) making up a high of 77% of cases in 2017 and a resulting 58.8% of cases in 2023. In total, over the nine-year period, the proportion of cases by gender of sex partners were from highest to lowest: MSM, MSW (men who have sex with women), unknown males, women, and transgender individuals. For 2023, the order in frequency from highest to lowest is: MSM, women, MSW, unknown males, and individuals of transgender experience.</a:t>
            </a:r>
          </a:p>
          <a:p>
            <a:endParaRPr lang="en-US" b="0"/>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19</a:t>
            </a:fld>
            <a:endParaRPr lang="en-US"/>
          </a:p>
        </p:txBody>
      </p:sp>
    </p:spTree>
    <p:extLst>
      <p:ext uri="{BB962C8B-B14F-4D97-AF65-F5344CB8AC3E}">
        <p14:creationId xmlns:p14="http://schemas.microsoft.com/office/powerpoint/2010/main" val="151973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97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Congenital Syphilis Cases and Rate of Confirmed and Probable Infectious Syphilis Among Individuals Thought to be Capable of Pregnancy Ages 15 to 49 Years, Massachusetts, 2010-2023</a:t>
            </a:r>
            <a:endParaRPr kumimoji="0" lang="en-US" sz="11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endParaRPr>
          </a:p>
          <a:p>
            <a:r>
              <a:rPr lang="en-US" b="0"/>
              <a:t>Graph depicts the case count for confirmed and probable congenital syphilis cases reported in Massachusetts between 2010 and 2023. The case counts are 1, 0, 1, 4, 3, 4, 4, 0, 0, 9, 10, 9, 11, and 14 for 2010, 2022, 2012, 2013, 2014, 2015, 2016, 2017, 2018, 2019, 2020, 2021, 2022, and 2023, respectively. Additionally, the graph shows a line depicting the rate per 100,000 population of confirmed and probable infectious syphilis among individuals thought to be capable of pregnancy ages 15 to 49 years which starts with a rate of 1.7 in 2010 and peaks in 2023 with a rate of 11.9.</a:t>
            </a:r>
          </a:p>
          <a:p>
            <a:endParaRPr lang="en-US" b="0"/>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20</a:t>
            </a:fld>
            <a:endParaRPr lang="en-US"/>
          </a:p>
        </p:txBody>
      </p:sp>
    </p:spTree>
    <p:extLst>
      <p:ext uri="{BB962C8B-B14F-4D97-AF65-F5344CB8AC3E}">
        <p14:creationId xmlns:p14="http://schemas.microsoft.com/office/powerpoint/2010/main" val="2591124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Comparison of Pregnant Person with All Stage Syphilis</a:t>
            </a:r>
            <a:r>
              <a:rPr lang="en-US" sz="1200" b="1">
                <a:solidFill>
                  <a:schemeClr val="bg1"/>
                </a:solidFill>
                <a:latin typeface="+mn-lt"/>
                <a:ea typeface="+mn-ea"/>
                <a:cs typeface="Times New Roman" panose="02020603050405020304" pitchFamily="18" charset="0"/>
              </a:rPr>
              <a:t> and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Reportable Congenital Syphilis with Proportion of Congenital Cases Averted, Massachusetts, 2019 – </a:t>
            </a:r>
            <a:r>
              <a:rPr lang="en-US" sz="1200" b="1">
                <a:solidFill>
                  <a:schemeClr val="bg1"/>
                </a:solidFill>
                <a:latin typeface="+mn-lt"/>
                <a:ea typeface="+mn-ea"/>
                <a:cs typeface="Times New Roman" panose="02020603050405020304" pitchFamily="18" charset="0"/>
              </a:rPr>
              <a:t>2023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Graph depicts the case count for confirmed and probable congenital syphilis cases reported in Massachusetts between 2019 and 2023. The case counts are 9, 10, 9, 11, and 14 for 2019, 2020, 2021, 2022, and 2023, respectively. Additionally, the graph shows the number of all stage syphilis cases among pregnant individuals who did not have a probable or confirmed congenital syphilis cases by year and the percentage of congenital syphilis cases averted. The number of all stage syphilis among pregnant person was who were not reportable congenital cases are 35, 27, 53, 66, and 91 for 2019, 2020, 2021, 2022, and 2023, respectively. With the proportion of congenital cases averted of 80%, 71%, 86%, 86%,  and 86% for 2019, 2020, 2021, 2022, and 2023, respectively. </a:t>
            </a:r>
          </a:p>
          <a:p>
            <a:endParaRPr lang="en-US" b="0"/>
          </a:p>
        </p:txBody>
      </p:sp>
      <p:sp>
        <p:nvSpPr>
          <p:cNvPr id="4" name="Slide Number Placeholder 3"/>
          <p:cNvSpPr>
            <a:spLocks noGrp="1"/>
          </p:cNvSpPr>
          <p:nvPr>
            <p:ph type="sldNum" sz="quarter" idx="5"/>
          </p:nvPr>
        </p:nvSpPr>
        <p:spPr/>
        <p:txBody>
          <a:bodyPr/>
          <a:lstStyle/>
          <a:p>
            <a:fld id="{C3F051D6-B884-4322-97AE-787C3EF061A2}" type="slidenum">
              <a:rPr lang="en-US" smtClean="0"/>
              <a:t>21</a:t>
            </a:fld>
            <a:endParaRPr lang="en-US"/>
          </a:p>
        </p:txBody>
      </p:sp>
    </p:spTree>
    <p:extLst>
      <p:ext uri="{BB962C8B-B14F-4D97-AF65-F5344CB8AC3E}">
        <p14:creationId xmlns:p14="http://schemas.microsoft.com/office/powerpoint/2010/main" val="3258000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23</a:t>
            </a:fld>
            <a:endParaRPr lang="en-US"/>
          </a:p>
        </p:txBody>
      </p:sp>
    </p:spTree>
    <p:extLst>
      <p:ext uri="{BB962C8B-B14F-4D97-AF65-F5344CB8AC3E}">
        <p14:creationId xmlns:p14="http://schemas.microsoft.com/office/powerpoint/2010/main" val="2759455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BB010-5DE9-17CD-AE5B-F5E1B173C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AADC48-B66E-AD37-D20E-A1A6EDEFD5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19523-A71B-2CAD-429A-069C64CD11E2}"/>
              </a:ext>
            </a:extLst>
          </p:cNvPr>
          <p:cNvSpPr>
            <a:spLocks noGrp="1"/>
          </p:cNvSpPr>
          <p:nvPr>
            <p:ph type="body" idx="1"/>
          </p:nvPr>
        </p:nvSpPr>
        <p:spPr/>
        <p:txBody>
          <a:bodyPr/>
          <a:lstStyle/>
          <a:p>
            <a:r>
              <a:rPr lang="en-US" sz="1200" b="1">
                <a:solidFill>
                  <a:schemeClr val="bg1"/>
                </a:solidFill>
                <a:latin typeface="+mn-lt"/>
                <a:cs typeface="Times New Roman" panose="02020603050405020304" pitchFamily="18" charset="0"/>
              </a:rPr>
              <a:t>Confirmed Chlamydia Case Percentages by Social Vulnerability Index, Massachusetts, 2018-2023</a:t>
            </a:r>
            <a:endParaRPr lang="en-US" sz="1050" b="1" baseline="50000">
              <a:solidFill>
                <a:schemeClr val="bg1"/>
              </a:solidFill>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Graph depicts the proportion of Massachusetts reported confirmed chlamydia cases broken down by SVI quartile for the years 2018 through 2023. The High SVI group is largest for each year, making up 41 to 48% of cases each year. Each year, the order in frequency from highest to lowest is: High, Moderately High, Moderately Low, Low, and Unknown SVI.</a:t>
            </a:r>
          </a:p>
          <a:p>
            <a:endParaRPr lang="en-US"/>
          </a:p>
        </p:txBody>
      </p:sp>
      <p:sp>
        <p:nvSpPr>
          <p:cNvPr id="4" name="Slide Number Placeholder 3">
            <a:extLst>
              <a:ext uri="{FF2B5EF4-FFF2-40B4-BE49-F238E27FC236}">
                <a16:creationId xmlns:a16="http://schemas.microsoft.com/office/drawing/2014/main" id="{50594619-586B-DCCD-71D0-65A86D1275F4}"/>
              </a:ext>
            </a:extLst>
          </p:cNvPr>
          <p:cNvSpPr>
            <a:spLocks noGrp="1"/>
          </p:cNvSpPr>
          <p:nvPr>
            <p:ph type="sldNum" sz="quarter" idx="5"/>
          </p:nvPr>
        </p:nvSpPr>
        <p:spPr/>
        <p:txBody>
          <a:bodyPr/>
          <a:lstStyle/>
          <a:p>
            <a:fld id="{C3F051D6-B884-4322-97AE-787C3EF061A2}" type="slidenum">
              <a:rPr lang="en-US" smtClean="0"/>
              <a:t>25</a:t>
            </a:fld>
            <a:endParaRPr lang="en-US"/>
          </a:p>
        </p:txBody>
      </p:sp>
    </p:spTree>
    <p:extLst>
      <p:ext uri="{BB962C8B-B14F-4D97-AF65-F5344CB8AC3E}">
        <p14:creationId xmlns:p14="http://schemas.microsoft.com/office/powerpoint/2010/main" val="37344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270CA-D551-6A7D-4C61-A444F2356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8C942-586F-DE8D-F2C0-7F25B7124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6EFF02-829B-AA4A-1A09-4F79E8CAB9E3}"/>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Chlamydia </a:t>
            </a:r>
            <a:r>
              <a:rPr lang="en-US" sz="1200" b="1">
                <a:solidFill>
                  <a:schemeClr val="bg1"/>
                </a:solidFill>
                <a:latin typeface="+mn-lt"/>
                <a:cs typeface="Times New Roman" panose="02020603050405020304" pitchFamily="18" charset="0"/>
              </a:rPr>
              <a:t>Case Percentages by Social Vulnerability Index and Gender, Massachusetts, 2018-</a:t>
            </a:r>
            <a:r>
              <a:rPr lang="en-US" sz="1200" b="1" kern="100">
                <a:solidFill>
                  <a:schemeClr val="bg1"/>
                </a:solidFill>
                <a:effectLst/>
                <a:latin typeface="+mn-lt"/>
                <a:ea typeface="Calibri" panose="020F0502020204030204" pitchFamily="34" charset="0"/>
                <a:cs typeface="Times New Roman" panose="02020603050405020304" pitchFamily="18" charset="0"/>
              </a:rPr>
              <a:t>2023</a:t>
            </a:r>
            <a:endParaRPr lang="en-US" sz="1050" b="1" kern="100" baseline="50000">
              <a:solidFill>
                <a:schemeClr val="bg1"/>
              </a:solidFill>
              <a:effectLst/>
              <a:latin typeface="+mn-lt"/>
              <a:ea typeface="Calibri" panose="020F0502020204030204" pitchFamily="34" charset="0"/>
              <a:cs typeface="Times New Roman" panose="02020603050405020304" pitchFamily="18" charset="0"/>
            </a:endParaRPr>
          </a:p>
          <a:p>
            <a:r>
              <a:rPr lang="en-US" b="0"/>
              <a:t>Graph depicts the proportion of Massachusetts reported confirmed chlamydia cases broken down by SVI quartile and gender for the years 2018 through 2023. In 2023, 44% of female cases are High SVI, compared to 50% in males. 25% of female cases in 2023 are Moderately High SVI, 15% are Moderately Low SVI, 12% are Low SVI, and 4% are Unknown SVI. 25% of male cases in 2023 are Moderately High SVI, 15% are Moderately Low SVI, 13% are Low SVI, and 3% are Unknown SVI.</a:t>
            </a:r>
          </a:p>
          <a:p>
            <a:endParaRPr lang="en-US"/>
          </a:p>
        </p:txBody>
      </p:sp>
      <p:sp>
        <p:nvSpPr>
          <p:cNvPr id="4" name="Slide Number Placeholder 3">
            <a:extLst>
              <a:ext uri="{FF2B5EF4-FFF2-40B4-BE49-F238E27FC236}">
                <a16:creationId xmlns:a16="http://schemas.microsoft.com/office/drawing/2014/main" id="{CB9BB282-0DAD-91AA-4AE1-60391436D19D}"/>
              </a:ext>
            </a:extLst>
          </p:cNvPr>
          <p:cNvSpPr>
            <a:spLocks noGrp="1"/>
          </p:cNvSpPr>
          <p:nvPr>
            <p:ph type="sldNum" sz="quarter" idx="5"/>
          </p:nvPr>
        </p:nvSpPr>
        <p:spPr/>
        <p:txBody>
          <a:bodyPr/>
          <a:lstStyle/>
          <a:p>
            <a:fld id="{C3F051D6-B884-4322-97AE-787C3EF061A2}" type="slidenum">
              <a:rPr lang="en-US" smtClean="0"/>
              <a:t>26</a:t>
            </a:fld>
            <a:endParaRPr lang="en-US"/>
          </a:p>
        </p:txBody>
      </p:sp>
    </p:spTree>
    <p:extLst>
      <p:ext uri="{BB962C8B-B14F-4D97-AF65-F5344CB8AC3E}">
        <p14:creationId xmlns:p14="http://schemas.microsoft.com/office/powerpoint/2010/main" val="286339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7205B-DE38-63C3-59FB-C19D59BC5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79E4B-FA8F-4EF0-2DA0-6F04236F5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A2403-CD95-8670-9ED0-ACA89ECB415D}"/>
              </a:ext>
            </a:extLst>
          </p:cNvPr>
          <p:cNvSpPr>
            <a:spLocks noGrp="1"/>
          </p:cNvSpPr>
          <p:nvPr>
            <p:ph type="body" idx="1"/>
          </p:nvPr>
        </p:nvSpPr>
        <p:spPr/>
        <p:txBody>
          <a:bodyPr/>
          <a:lstStyle/>
          <a:p>
            <a:r>
              <a:rPr lang="en-US" sz="1200" b="1">
                <a:solidFill>
                  <a:schemeClr val="bg1"/>
                </a:solidFill>
                <a:latin typeface="+mn-lt"/>
                <a:cs typeface="Times New Roman" panose="02020603050405020304" pitchFamily="18" charset="0"/>
              </a:rPr>
              <a:t>Confirmed Gonorrhea Case Percentages by Social Vulnerability Index, Massachusetts, 2018-2023</a:t>
            </a:r>
            <a:endParaRPr lang="en-US" sz="1050" b="1" baseline="50000">
              <a:solidFill>
                <a:schemeClr val="bg1"/>
              </a:solidFill>
              <a:latin typeface="+mn-lt"/>
              <a:cs typeface="Times New Roman" panose="02020603050405020304" pitchFamily="18" charset="0"/>
            </a:endParaRPr>
          </a:p>
          <a:p>
            <a:r>
              <a:rPr lang="en-US" b="0"/>
              <a:t>Graph depicts the proportion of Massachusetts reported confirmed gonorrhea cases broken down by SVI quartile for the years 2018 through 2023. The High SVI group is largest for each year, making up 47 to 51% of cases each year. Each year, the order in frequency from highest to lowest is: High, Moderately High, Moderately Low, Low, and Unknown SVI.</a:t>
            </a:r>
          </a:p>
        </p:txBody>
      </p:sp>
      <p:sp>
        <p:nvSpPr>
          <p:cNvPr id="4" name="Slide Number Placeholder 3">
            <a:extLst>
              <a:ext uri="{FF2B5EF4-FFF2-40B4-BE49-F238E27FC236}">
                <a16:creationId xmlns:a16="http://schemas.microsoft.com/office/drawing/2014/main" id="{12FC7AE6-0257-C868-7D2A-CACB4500DEA7}"/>
              </a:ext>
            </a:extLst>
          </p:cNvPr>
          <p:cNvSpPr>
            <a:spLocks noGrp="1"/>
          </p:cNvSpPr>
          <p:nvPr>
            <p:ph type="sldNum" sz="quarter" idx="5"/>
          </p:nvPr>
        </p:nvSpPr>
        <p:spPr/>
        <p:txBody>
          <a:bodyPr/>
          <a:lstStyle/>
          <a:p>
            <a:fld id="{18A67A89-1EDA-425F-972C-EC6B9E6E728F}" type="slidenum">
              <a:rPr lang="en-US" smtClean="0"/>
              <a:t>27</a:t>
            </a:fld>
            <a:endParaRPr lang="en-US"/>
          </a:p>
        </p:txBody>
      </p:sp>
    </p:spTree>
    <p:extLst>
      <p:ext uri="{BB962C8B-B14F-4D97-AF65-F5344CB8AC3E}">
        <p14:creationId xmlns:p14="http://schemas.microsoft.com/office/powerpoint/2010/main" val="458261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A2FA0-FF40-868F-D576-3D7789BDED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2CAE2F-F162-F7A6-57E6-8603486AC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32501-5C96-6086-A091-5F24B803D665}"/>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Gonorrhea </a:t>
            </a:r>
            <a:r>
              <a:rPr lang="en-US" sz="1200" b="1">
                <a:solidFill>
                  <a:schemeClr val="bg1"/>
                </a:solidFill>
                <a:latin typeface="+mn-lt"/>
                <a:cs typeface="Times New Roman" panose="02020603050405020304" pitchFamily="18" charset="0"/>
              </a:rPr>
              <a:t>Case Percentages by Social Vulnerability Index and Gender, Massachusetts, 2018-</a:t>
            </a:r>
            <a:r>
              <a:rPr lang="en-US" sz="1200" b="1" kern="100">
                <a:solidFill>
                  <a:schemeClr val="bg1"/>
                </a:solidFill>
                <a:effectLst/>
                <a:latin typeface="+mn-lt"/>
                <a:ea typeface="Calibri" panose="020F0502020204030204" pitchFamily="34" charset="0"/>
                <a:cs typeface="Times New Roman" panose="02020603050405020304" pitchFamily="18" charset="0"/>
              </a:rPr>
              <a:t>2023</a:t>
            </a:r>
            <a:endParaRPr lang="en-US" sz="1050" b="1" kern="100" baseline="50000">
              <a:solidFill>
                <a:schemeClr val="bg1"/>
              </a:solidFill>
              <a:effectLst/>
              <a:latin typeface="+mn-lt"/>
              <a:ea typeface="Calibri" panose="020F0502020204030204" pitchFamily="34" charset="0"/>
              <a:cs typeface="Times New Roman" panose="02020603050405020304" pitchFamily="18" charset="0"/>
            </a:endParaRPr>
          </a:p>
          <a:p>
            <a:r>
              <a:rPr lang="en-US" b="0"/>
              <a:t>Graph depicts the proportion of Massachusetts reported confirmed gonorrhea cases broken down by SVI quartile and gender for the years 2018 through 2023. In 2023, 55% of female cases are High SVI, compared to 44% in males. 21% of female cases in 2023 are Moderately High SVI, 11% are Moderately Low SVI, 9% are Low SVI, and 4% are Unknown SVI. 26% of male cases in 2023 are Moderately High SVI, 15% are Moderately Low SVI, 12% are Low SVI, and 3% are Unknown SVI.</a:t>
            </a:r>
          </a:p>
          <a:p>
            <a:endParaRPr lang="en-US"/>
          </a:p>
        </p:txBody>
      </p:sp>
      <p:sp>
        <p:nvSpPr>
          <p:cNvPr id="4" name="Slide Number Placeholder 3">
            <a:extLst>
              <a:ext uri="{FF2B5EF4-FFF2-40B4-BE49-F238E27FC236}">
                <a16:creationId xmlns:a16="http://schemas.microsoft.com/office/drawing/2014/main" id="{BFF064C4-FC98-75BF-777E-F348B8CDB3FB}"/>
              </a:ext>
            </a:extLst>
          </p:cNvPr>
          <p:cNvSpPr>
            <a:spLocks noGrp="1"/>
          </p:cNvSpPr>
          <p:nvPr>
            <p:ph type="sldNum" sz="quarter" idx="5"/>
          </p:nvPr>
        </p:nvSpPr>
        <p:spPr/>
        <p:txBody>
          <a:bodyPr/>
          <a:lstStyle/>
          <a:p>
            <a:fld id="{C3F051D6-B884-4322-97AE-787C3EF061A2}" type="slidenum">
              <a:rPr lang="en-US" smtClean="0"/>
              <a:t>28</a:t>
            </a:fld>
            <a:endParaRPr lang="en-US"/>
          </a:p>
        </p:txBody>
      </p:sp>
    </p:spTree>
    <p:extLst>
      <p:ext uri="{BB962C8B-B14F-4D97-AF65-F5344CB8AC3E}">
        <p14:creationId xmlns:p14="http://schemas.microsoft.com/office/powerpoint/2010/main" val="1128750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E0062-7A5C-3CC1-2E61-B074233B6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C0B1D-53BE-4203-75B3-F3EB9DB0A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949BD-8031-9D04-AFD3-2999E5BFF562}"/>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cs typeface="Times New Roman"/>
              </a:rPr>
              <a:t>Confirmed and Probably Infectious Syphilis</a:t>
            </a:r>
            <a:r>
              <a:rPr lang="en-US" sz="1200" b="1">
                <a:solidFill>
                  <a:srgbClr val="FFFFFF"/>
                </a:solidFill>
                <a:latin typeface="+mn-lt"/>
                <a:cs typeface="Times New Roman"/>
              </a:rPr>
              <a:t> </a:t>
            </a:r>
            <a:r>
              <a:rPr lang="en-US" sz="1200" b="1">
                <a:solidFill>
                  <a:schemeClr val="bg1"/>
                </a:solidFill>
                <a:latin typeface="+mn-lt"/>
                <a:cs typeface="Times New Roman"/>
              </a:rPr>
              <a:t>Case Percentages by Social Vulnerability Index, Massachusetts, 2018-</a:t>
            </a:r>
            <a:r>
              <a:rPr lang="en-US" sz="1200" b="1" kern="100">
                <a:solidFill>
                  <a:schemeClr val="bg1"/>
                </a:solidFill>
                <a:effectLst/>
                <a:latin typeface="+mn-lt"/>
                <a:ea typeface="Calibri" panose="020F0502020204030204" pitchFamily="34" charset="0"/>
                <a:cs typeface="Times New Roman"/>
              </a:rPr>
              <a:t>2023</a:t>
            </a:r>
            <a:endParaRPr lang="en-US" sz="1050" b="1" kern="100" baseline="50000">
              <a:solidFill>
                <a:schemeClr val="bg1"/>
              </a:solidFill>
              <a:effectLst/>
              <a:latin typeface="+mn-lt"/>
              <a:ea typeface="Calibri" panose="020F0502020204030204" pitchFamily="34" charset="0"/>
              <a:cs typeface="Times New Roman"/>
            </a:endParaRPr>
          </a:p>
          <a:p>
            <a:r>
              <a:rPr lang="en-US" b="0"/>
              <a:t>Graph depicts the proportion of Massachusetts reported confirmed and probable infectious syphilis cases broken down by SVI quartile for the years 2018 through 2023. The High SVI group is largest for each year, making up 42 to 48% of cases each year. Each year, the order in frequency from highest to lowest is: High, Moderately High, Moderately Low, Low, and Unknown SVI.</a:t>
            </a:r>
          </a:p>
          <a:p>
            <a:endParaRPr lang="en-US"/>
          </a:p>
        </p:txBody>
      </p:sp>
      <p:sp>
        <p:nvSpPr>
          <p:cNvPr id="4" name="Slide Number Placeholder 3">
            <a:extLst>
              <a:ext uri="{FF2B5EF4-FFF2-40B4-BE49-F238E27FC236}">
                <a16:creationId xmlns:a16="http://schemas.microsoft.com/office/drawing/2014/main" id="{67A359AF-08C3-3C38-5024-60E8CA4C6A92}"/>
              </a:ext>
            </a:extLst>
          </p:cNvPr>
          <p:cNvSpPr>
            <a:spLocks noGrp="1"/>
          </p:cNvSpPr>
          <p:nvPr>
            <p:ph type="sldNum" sz="quarter" idx="5"/>
          </p:nvPr>
        </p:nvSpPr>
        <p:spPr/>
        <p:txBody>
          <a:bodyPr/>
          <a:lstStyle/>
          <a:p>
            <a:fld id="{C3F051D6-B884-4322-97AE-787C3EF061A2}" type="slidenum">
              <a:rPr lang="en-US" smtClean="0"/>
              <a:t>29</a:t>
            </a:fld>
            <a:endParaRPr lang="en-US"/>
          </a:p>
        </p:txBody>
      </p:sp>
    </p:spTree>
    <p:extLst>
      <p:ext uri="{BB962C8B-B14F-4D97-AF65-F5344CB8AC3E}">
        <p14:creationId xmlns:p14="http://schemas.microsoft.com/office/powerpoint/2010/main" val="1139503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63192-52D4-A0D9-9420-F5EE5A9C7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AC481-EDE8-ED5B-A72E-51AE361213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D4424-1B8C-FEF4-3FF8-59380A1A8BB0}"/>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a:t>
            </a:r>
            <a:r>
              <a:rPr lang="en-US" sz="1200" b="1">
                <a:solidFill>
                  <a:srgbClr val="FFFFFF"/>
                </a:solidFill>
                <a:latin typeface="+mn-lt"/>
                <a:cs typeface="Times New Roman" panose="02020603050405020304" pitchFamily="18" charset="0"/>
              </a:rPr>
              <a:t> </a:t>
            </a:r>
            <a:r>
              <a:rPr lang="en-US" sz="1200" b="1">
                <a:solidFill>
                  <a:schemeClr val="bg1"/>
                </a:solidFill>
                <a:latin typeface="+mn-lt"/>
                <a:cs typeface="Times New Roman" panose="02020603050405020304" pitchFamily="18" charset="0"/>
              </a:rPr>
              <a:t>Case Percentages by Social Vulnerability Index and Gender, Massachusetts, 2018-</a:t>
            </a:r>
            <a:r>
              <a:rPr lang="en-US" sz="1200" b="1" kern="100">
                <a:solidFill>
                  <a:schemeClr val="bg1"/>
                </a:solidFill>
                <a:effectLst/>
                <a:latin typeface="+mn-lt"/>
                <a:ea typeface="Calibri" panose="020F0502020204030204" pitchFamily="34" charset="0"/>
                <a:cs typeface="Times New Roman" panose="02020603050405020304" pitchFamily="18" charset="0"/>
              </a:rPr>
              <a:t>2023</a:t>
            </a:r>
            <a:endParaRPr lang="en-US" sz="1050" b="1" kern="100" baseline="50000">
              <a:solidFill>
                <a:schemeClr val="bg1"/>
              </a:solidFill>
              <a:effectLst/>
              <a:latin typeface="+mn-lt"/>
              <a:ea typeface="Calibri" panose="020F0502020204030204" pitchFamily="34" charset="0"/>
              <a:cs typeface="Times New Roman" panose="02020603050405020304" pitchFamily="18" charset="0"/>
            </a:endParaRPr>
          </a:p>
          <a:p>
            <a:r>
              <a:rPr lang="en-US" b="0"/>
              <a:t>Graph depicts the proportion of Massachusetts reported confirmed and probable infectious syphilis cases broken down by SVI quartile and gender for the years 2018 through 2023. In 2023, 60% of female cases are High SVI, compared to 44% in males. 19% of female cases in 2023 are Moderately High SVI, 9% are Moderately Low SVI, 7% are Low SVI, and 5% are Unknown SVI. 25% of male cases in 2023 are Moderately High SVI, 16% are Moderately Low SVI, 11% are Low SVI, and 4% are Unknown SVI.</a:t>
            </a:r>
          </a:p>
          <a:p>
            <a:endParaRPr lang="en-US"/>
          </a:p>
        </p:txBody>
      </p:sp>
      <p:sp>
        <p:nvSpPr>
          <p:cNvPr id="4" name="Slide Number Placeholder 3">
            <a:extLst>
              <a:ext uri="{FF2B5EF4-FFF2-40B4-BE49-F238E27FC236}">
                <a16:creationId xmlns:a16="http://schemas.microsoft.com/office/drawing/2014/main" id="{AC461667-E488-F52E-E9EE-E7293B35CD86}"/>
              </a:ext>
            </a:extLst>
          </p:cNvPr>
          <p:cNvSpPr>
            <a:spLocks noGrp="1"/>
          </p:cNvSpPr>
          <p:nvPr>
            <p:ph type="sldNum" sz="quarter" idx="5"/>
          </p:nvPr>
        </p:nvSpPr>
        <p:spPr/>
        <p:txBody>
          <a:bodyPr/>
          <a:lstStyle/>
          <a:p>
            <a:fld id="{C3F051D6-B884-4322-97AE-787C3EF061A2}" type="slidenum">
              <a:rPr lang="en-US" smtClean="0"/>
              <a:t>30</a:t>
            </a:fld>
            <a:endParaRPr lang="en-US"/>
          </a:p>
        </p:txBody>
      </p:sp>
    </p:spTree>
    <p:extLst>
      <p:ext uri="{BB962C8B-B14F-4D97-AF65-F5344CB8AC3E}">
        <p14:creationId xmlns:p14="http://schemas.microsoft.com/office/powerpoint/2010/main" val="417946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C4F3A-5703-7585-3695-430C87A877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7031E-6AAB-CC2F-36D2-F671F066D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FE7A7-30AB-2CC8-4326-5C297F5E6FF3}"/>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cs typeface="Times New Roman"/>
              </a:rPr>
              <a:t>Confirmed and Probable Infectious Syphilis</a:t>
            </a:r>
            <a:r>
              <a:rPr kumimoji="0" lang="en-US" sz="1050" b="1" i="0" u="none" strike="noStrike" kern="1200" cap="none" spc="0" normalizeH="0" baseline="50000" noProof="0">
                <a:ln>
                  <a:noFill/>
                </a:ln>
                <a:solidFill>
                  <a:srgbClr val="FFFFFF"/>
                </a:solidFill>
                <a:effectLst/>
                <a:uLnTx/>
                <a:uFillTx/>
                <a:latin typeface="+mn-lt"/>
                <a:cs typeface="Times New Roman"/>
              </a:rPr>
              <a:t> </a:t>
            </a:r>
            <a:r>
              <a:rPr lang="en-US" sz="1200" b="1">
                <a:solidFill>
                  <a:schemeClr val="bg1"/>
                </a:solidFill>
                <a:latin typeface="+mn-lt"/>
                <a:cs typeface="Times New Roman"/>
              </a:rPr>
              <a:t>Case Percentages by Social Vulnerability Index and Race, Massachusetts, 2018-</a:t>
            </a:r>
            <a:r>
              <a:rPr lang="en-US" sz="1200" b="1" kern="100">
                <a:solidFill>
                  <a:schemeClr val="bg1"/>
                </a:solidFill>
                <a:effectLst/>
                <a:latin typeface="+mn-lt"/>
                <a:ea typeface="Calibri" panose="020F0502020204030204" pitchFamily="34" charset="0"/>
                <a:cs typeface="Times New Roman"/>
              </a:rPr>
              <a:t>2023</a:t>
            </a:r>
            <a:endParaRPr lang="en-US" sz="1050" b="1" kern="100" baseline="50000">
              <a:solidFill>
                <a:schemeClr val="bg1"/>
              </a:solidFill>
              <a:effectLst/>
              <a:latin typeface="+mn-lt"/>
              <a:ea typeface="Calibri" panose="020F0502020204030204" pitchFamily="34" charset="0"/>
              <a:cs typeface="Times New Roman"/>
            </a:endParaRPr>
          </a:p>
          <a:p>
            <a:r>
              <a:rPr lang="en-US" b="0"/>
              <a:t>Graph depicts the proportion of Massachusetts reported confirmed and probable infectious syphilis cases broken down by SVI quartile and race for the years 2018 through 2023. Each year, NH White cases have a lower proportion of High SVI cases compared to NH Black and Hispanic cases. In 2023, 28% of NH White cases are High SVI, compared to 55% of NH Black cases and 66% of Hispanic cases.</a:t>
            </a:r>
          </a:p>
        </p:txBody>
      </p:sp>
      <p:sp>
        <p:nvSpPr>
          <p:cNvPr id="4" name="Slide Number Placeholder 3">
            <a:extLst>
              <a:ext uri="{FF2B5EF4-FFF2-40B4-BE49-F238E27FC236}">
                <a16:creationId xmlns:a16="http://schemas.microsoft.com/office/drawing/2014/main" id="{40B0F7CE-CF95-E741-B1C3-12103F1EDE94}"/>
              </a:ext>
            </a:extLst>
          </p:cNvPr>
          <p:cNvSpPr>
            <a:spLocks noGrp="1"/>
          </p:cNvSpPr>
          <p:nvPr>
            <p:ph type="sldNum" sz="quarter" idx="5"/>
          </p:nvPr>
        </p:nvSpPr>
        <p:spPr/>
        <p:txBody>
          <a:bodyPr/>
          <a:lstStyle/>
          <a:p>
            <a:fld id="{C3F051D6-B884-4322-97AE-787C3EF061A2}" type="slidenum">
              <a:rPr lang="en-US" smtClean="0"/>
              <a:t>31</a:t>
            </a:fld>
            <a:endParaRPr lang="en-US"/>
          </a:p>
        </p:txBody>
      </p:sp>
    </p:spTree>
    <p:extLst>
      <p:ext uri="{BB962C8B-B14F-4D97-AF65-F5344CB8AC3E}">
        <p14:creationId xmlns:p14="http://schemas.microsoft.com/office/powerpoint/2010/main" val="3352507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a:t>
            </a:fld>
            <a:endParaRPr lang="en-US"/>
          </a:p>
        </p:txBody>
      </p:sp>
    </p:spTree>
    <p:extLst>
      <p:ext uri="{BB962C8B-B14F-4D97-AF65-F5344CB8AC3E}">
        <p14:creationId xmlns:p14="http://schemas.microsoft.com/office/powerpoint/2010/main" val="176280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32</a:t>
            </a:fld>
            <a:endParaRPr lang="en-US"/>
          </a:p>
        </p:txBody>
      </p:sp>
    </p:spTree>
    <p:extLst>
      <p:ext uri="{BB962C8B-B14F-4D97-AF65-F5344CB8AC3E}">
        <p14:creationId xmlns:p14="http://schemas.microsoft.com/office/powerpoint/2010/main" val="3482835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Incident Rate of Confirmed Chlamydia Cases, per 100,000 Persons by City/Town, Massachusetts, </a:t>
            </a:r>
            <a:r>
              <a:rPr kumimoji="0" lang="en-US" sz="1200" b="1" i="0" u="none" strike="noStrike" kern="100" cap="none" spc="0" normalizeH="0" baseline="0" noProof="0">
                <a:ln>
                  <a:noFill/>
                </a:ln>
                <a:solidFill>
                  <a:schemeClr val="bg1"/>
                </a:solidFill>
                <a:effectLst/>
                <a:uLnTx/>
                <a:uFillTx/>
                <a:latin typeface="+mn-lt"/>
                <a:ea typeface="Calibri" panose="020F0502020204030204" pitchFamily="34" charset="0"/>
                <a:cs typeface="Times New Roman"/>
              </a:rPr>
              <a:t>2023</a:t>
            </a:r>
            <a:endParaRPr lang="en-US" sz="1050" b="1" kern="100" baseline="50000">
              <a:solidFill>
                <a:schemeClr val="bg1"/>
              </a:solidFill>
              <a:latin typeface="+mn-lt"/>
              <a:ea typeface="Calibri" panose="020F0502020204030204" pitchFamily="34" charset="0"/>
              <a:cs typeface="Times New Roman"/>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areas of the state with the highest chlamydia case rates in 2023. The cities that have the highest rates (greater than 600 per 100,000 persons) are </a:t>
            </a:r>
            <a:r>
              <a:rPr lang="en-US" sz="1200" b="0" i="0" u="none" strike="noStrike" kern="1200">
                <a:solidFill>
                  <a:schemeClr val="tx1"/>
                </a:solidFill>
                <a:effectLst/>
                <a:latin typeface="Arial" charset="0"/>
                <a:ea typeface="+mn-ea"/>
                <a:cs typeface="+mn-cs"/>
              </a:rPr>
              <a:t>Provincetown,</a:t>
            </a:r>
            <a:r>
              <a:rPr lang="en-US"/>
              <a:t> </a:t>
            </a:r>
            <a:r>
              <a:rPr lang="en-US" sz="1200" b="0" i="0" u="none" strike="noStrike" kern="1200">
                <a:solidFill>
                  <a:schemeClr val="tx1"/>
                </a:solidFill>
                <a:effectLst/>
                <a:latin typeface="Arial" charset="0"/>
                <a:ea typeface="+mn-ea"/>
                <a:cs typeface="+mn-cs"/>
              </a:rPr>
              <a:t>Brockton,</a:t>
            </a:r>
            <a:r>
              <a:rPr lang="en-US"/>
              <a:t> </a:t>
            </a:r>
            <a:r>
              <a:rPr lang="en-US" sz="1200" b="0" i="0" u="none" strike="noStrike" kern="1200">
                <a:solidFill>
                  <a:schemeClr val="tx1"/>
                </a:solidFill>
                <a:effectLst/>
                <a:latin typeface="Arial" charset="0"/>
                <a:ea typeface="+mn-ea"/>
                <a:cs typeface="+mn-cs"/>
              </a:rPr>
              <a:t>Springfield,</a:t>
            </a:r>
            <a:r>
              <a:rPr lang="en-US"/>
              <a:t> </a:t>
            </a:r>
            <a:r>
              <a:rPr lang="en-US" sz="1200" b="0" i="0" u="none" strike="noStrike" kern="1200">
                <a:solidFill>
                  <a:schemeClr val="tx1"/>
                </a:solidFill>
                <a:effectLst/>
                <a:latin typeface="Arial" charset="0"/>
                <a:ea typeface="+mn-ea"/>
                <a:cs typeface="+mn-cs"/>
              </a:rPr>
              <a:t>Chelsea, Lawrence, Boston, Everett, Lynn, Holyoke,</a:t>
            </a:r>
            <a:r>
              <a:rPr lang="en-US"/>
              <a:t> Truro, </a:t>
            </a:r>
            <a:r>
              <a:rPr lang="en-US" sz="1200" b="0" i="0" u="none" strike="noStrike" kern="1200">
                <a:solidFill>
                  <a:schemeClr val="tx1"/>
                </a:solidFill>
                <a:effectLst/>
                <a:latin typeface="Arial" charset="0"/>
                <a:ea typeface="+mn-ea"/>
                <a:cs typeface="+mn-cs"/>
              </a:rPr>
              <a:t>Randolph,</a:t>
            </a:r>
            <a:r>
              <a:rPr lang="en-US"/>
              <a:t> </a:t>
            </a:r>
            <a:r>
              <a:rPr lang="en-US" sz="1200" b="0" i="0" u="none" strike="noStrike" kern="1200">
                <a:solidFill>
                  <a:schemeClr val="tx1"/>
                </a:solidFill>
                <a:effectLst/>
                <a:latin typeface="Arial" charset="0"/>
                <a:ea typeface="+mn-ea"/>
                <a:cs typeface="+mn-cs"/>
              </a:rPr>
              <a:t>Revere,</a:t>
            </a:r>
            <a:r>
              <a:rPr lang="en-US"/>
              <a:t> Lowell, Malden, and </a:t>
            </a:r>
            <a:r>
              <a:rPr lang="en-US" sz="1200" b="0" i="0" u="none" strike="noStrike" kern="1200">
                <a:solidFill>
                  <a:schemeClr val="tx1"/>
                </a:solidFill>
                <a:effectLst/>
                <a:latin typeface="Arial" charset="0"/>
                <a:ea typeface="+mn-ea"/>
                <a:cs typeface="+mn-cs"/>
              </a:rPr>
              <a:t>New Bedford.</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33</a:t>
            </a:fld>
            <a:endParaRPr lang="en-US"/>
          </a:p>
        </p:txBody>
      </p:sp>
    </p:spTree>
    <p:extLst>
      <p:ext uri="{BB962C8B-B14F-4D97-AF65-F5344CB8AC3E}">
        <p14:creationId xmlns:p14="http://schemas.microsoft.com/office/powerpoint/2010/main" val="2274844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Absolute Rate Difference Comparing 2023 to 2019 for Confirmed Chlamydia Cases, per 100,000 Persons by City/Town, Massachusetts</a:t>
            </a:r>
            <a:endParaRPr lang="en-US" sz="1200" b="1" kern="100">
              <a:latin typeface="+mn-lt"/>
              <a:ea typeface="+mn-ea"/>
              <a:cs typeface="Times New Roman"/>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range of absolute rate differences per 100,000 persons comparing 2023 chlamydia case rates to 2019 case rates. The darker the color in the scheme, the greater the difference between 2023 and 2019 case rates with purple coloring indicating rates were higher in 2019 and the gold coloring indicating rates were higher in 2023. The majority of cities and towns saw a drop in chlamydia case rates in 2023 compared with 2019 with the largest declines (less than -200 per 100,000 persons) occurring in Granville, Huntington, Lawrence, Amherst, West Boylston, Leverett, Gill, and New Salem; the greatest rate increases (greater than 200 per 100,000 persons) were seen in Truro, Chesterfield, Montgomery, Holbrook, and Nahant. The cities and towns that had zero cases for 2023 or 2019 and one or more cases for the opposing year are indicated on the map with a slash mark to acknowledge the absolute rate difference should be examined with caution.</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34</a:t>
            </a:fld>
            <a:endParaRPr lang="en-US"/>
          </a:p>
        </p:txBody>
      </p:sp>
    </p:spTree>
    <p:extLst>
      <p:ext uri="{BB962C8B-B14F-4D97-AF65-F5344CB8AC3E}">
        <p14:creationId xmlns:p14="http://schemas.microsoft.com/office/powerpoint/2010/main" val="2007498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Chlamydia Case Rates per 100,000 Population by Gender</a:t>
            </a:r>
            <a:r>
              <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and Age, Massachusetts, 2023</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a:solidFill>
                  <a:schemeClr val="bg1"/>
                </a:solidFill>
                <a:highlight>
                  <a:srgbClr val="FFFF00"/>
                </a:highlight>
                <a:cs typeface="Times New Roman" panose="02020603050405020304" pitchFamily="18" charset="0"/>
              </a:rPr>
              <a:t>Graph depicts</a:t>
            </a:r>
            <a:r>
              <a:rPr lang="en-US" sz="1200" b="0" baseline="0">
                <a:solidFill>
                  <a:schemeClr val="bg1"/>
                </a:solidFill>
                <a:highlight>
                  <a:srgbClr val="FFFF00"/>
                </a:highlight>
                <a:cs typeface="Times New Roman" panose="02020603050405020304" pitchFamily="18" charset="0"/>
              </a:rPr>
              <a:t> chlamydia case</a:t>
            </a:r>
            <a:r>
              <a:rPr lang="en-US" baseline="0">
                <a:highlight>
                  <a:srgbClr val="FFFF00"/>
                </a:highlight>
              </a:rPr>
              <a:t> rates per 100,000 population by age categories for the overall state, males, and females. </a:t>
            </a:r>
            <a:r>
              <a:rPr lang="en-US">
                <a:highlight>
                  <a:srgbClr val="FFFF00"/>
                </a:highlight>
              </a:rPr>
              <a:t>For the overall state, the highest rate is among those 20-24 years. When looking</a:t>
            </a:r>
            <a:r>
              <a:rPr lang="en-US" baseline="0">
                <a:highlight>
                  <a:srgbClr val="FFFF00"/>
                </a:highlight>
              </a:rPr>
              <a:t> at the gender specific rates, the age categories with the highest rates are 20-24 years for both males and females.</a:t>
            </a:r>
            <a:endParaRPr lang="en-US">
              <a:highlight>
                <a:srgbClr val="FFFF00"/>
              </a:highlight>
            </a:endParaRPr>
          </a:p>
          <a:p>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35</a:t>
            </a:fld>
            <a:endParaRPr lang="en-US"/>
          </a:p>
        </p:txBody>
      </p:sp>
    </p:spTree>
    <p:extLst>
      <p:ext uri="{BB962C8B-B14F-4D97-AF65-F5344CB8AC3E}">
        <p14:creationId xmlns:p14="http://schemas.microsoft.com/office/powerpoint/2010/main" val="3951437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Incident Rate of Confirmed Gonorrhea Cases, per 100,000 Persons by City/Town, Massachusetts, 2023</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areas of the state with the highest gonorrhea case rates in 2023. The city with the highest rate (&gt;500 per 100,000 persons) is Provincetown. Other cities that have the high rates (&gt;300 per 100,000 persons) are Truro, Boston, Brockton, Chelsea, and Springfield.</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36</a:t>
            </a:fld>
            <a:endParaRPr lang="en-US"/>
          </a:p>
        </p:txBody>
      </p:sp>
    </p:spTree>
    <p:extLst>
      <p:ext uri="{BB962C8B-B14F-4D97-AF65-F5344CB8AC3E}">
        <p14:creationId xmlns:p14="http://schemas.microsoft.com/office/powerpoint/2010/main" val="342365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Absolute Rate Difference Comparing 2023 to 2019 for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Gonorrhea Cases, per 100,000 Persons by City/Town, Massachusetts</a:t>
            </a:r>
            <a:endParaRPr lang="en-US" sz="1200" b="1">
              <a:latin typeface="+mn-lt"/>
              <a:ea typeface="+mn-ea"/>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range of absolute rate differences per 100,000 persons comparing 2023 gonorrhea case rates to 2019 case rates. The darker the color in the scheme, the greater the difference between 2023 and 2019 case rates with purple coloring indicating rates were higher in 2019 and the gold coloring indicating rates were higher in 2023. The majority of cities and towns saw a rise in gonorrhea case rates in 2023 compared with 2019 with the greatest increases (greater than 100 per 100,000 persons) occurring in Provincetown, Brockton, Revere, Malden, Lawrence, Boston, and Stoughton; the largest rate decline (less than -100 per 100,000 persons) was seen in Fitchburg. The cities and towns that had zero cases for 2023 or 2019 and one or more cases for the opposing year are indicated on the map with a slash mark to acknowledge the absolute rate difference should be examined with caution.</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37</a:t>
            </a:fld>
            <a:endParaRPr lang="en-US"/>
          </a:p>
        </p:txBody>
      </p:sp>
    </p:spTree>
    <p:extLst>
      <p:ext uri="{BB962C8B-B14F-4D97-AF65-F5344CB8AC3E}">
        <p14:creationId xmlns:p14="http://schemas.microsoft.com/office/powerpoint/2010/main" val="3115663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Confirmed Gonorrhea Case Rates per 100,000 Population by Gender and Age, Massachusetts, 2023</a:t>
            </a:r>
            <a:endParaRPr kumimoji="0" lang="en-US" sz="105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a:solidFill>
                  <a:schemeClr val="bg1"/>
                </a:solidFill>
                <a:highlight>
                  <a:srgbClr val="FFFF00"/>
                </a:highlight>
                <a:cs typeface="Times New Roman" panose="02020603050405020304" pitchFamily="18" charset="0"/>
              </a:rPr>
              <a:t>Graph depicts</a:t>
            </a:r>
            <a:r>
              <a:rPr lang="en-US" sz="1200" b="0" baseline="0">
                <a:solidFill>
                  <a:schemeClr val="bg1"/>
                </a:solidFill>
                <a:highlight>
                  <a:srgbClr val="FFFF00"/>
                </a:highlight>
                <a:cs typeface="Times New Roman" panose="02020603050405020304" pitchFamily="18" charset="0"/>
              </a:rPr>
              <a:t> gonorrhea case</a:t>
            </a:r>
            <a:r>
              <a:rPr lang="en-US" baseline="0">
                <a:highlight>
                  <a:srgbClr val="FFFF00"/>
                </a:highlight>
              </a:rPr>
              <a:t> rates per 100,000 population by age categories for the overall state, males, and females. </a:t>
            </a:r>
            <a:r>
              <a:rPr lang="en-US">
                <a:highlight>
                  <a:srgbClr val="FFFF00"/>
                </a:highlight>
              </a:rPr>
              <a:t>For the overall state, the highest rate is among those 20-24 years. When looking</a:t>
            </a:r>
            <a:r>
              <a:rPr lang="en-US" baseline="0">
                <a:highlight>
                  <a:srgbClr val="FFFF00"/>
                </a:highlight>
              </a:rPr>
              <a:t> at the gender specific rates, the age categories with the highest rates are 20 to 24 years for females and 25 to 29 years for males.</a:t>
            </a:r>
            <a:endParaRPr lang="en-US">
              <a:highlight>
                <a:srgbClr val="FFFF00"/>
              </a:highlight>
            </a:endParaRP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38</a:t>
            </a:fld>
            <a:endParaRPr lang="en-US"/>
          </a:p>
        </p:txBody>
      </p:sp>
    </p:spTree>
    <p:extLst>
      <p:ext uri="{BB962C8B-B14F-4D97-AF65-F5344CB8AC3E}">
        <p14:creationId xmlns:p14="http://schemas.microsoft.com/office/powerpoint/2010/main" val="1721868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Incident Rate of Infectious Syphilis Cases, per 100,000 Persons by City/Town, Massachusetts, 2023</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counties color-coded to indicate the areas of the state with the highest infectious syphilis case rates in 2023. The cities that have the highest rates (greater than 40 per 100,000 persons excluding towns with less than 10 cases) are </a:t>
            </a:r>
            <a:r>
              <a:rPr lang="en-US" sz="1200" b="0" i="0" u="none" strike="noStrike" kern="1200">
                <a:solidFill>
                  <a:schemeClr val="tx1"/>
                </a:solidFill>
                <a:effectLst/>
                <a:latin typeface="Arial" charset="0"/>
                <a:ea typeface="+mn-ea"/>
                <a:cs typeface="+mn-cs"/>
              </a:rPr>
              <a:t>Provincetown,</a:t>
            </a:r>
            <a:r>
              <a:rPr lang="en-US"/>
              <a:t> </a:t>
            </a:r>
            <a:r>
              <a:rPr lang="en-US" sz="1200" b="0" i="0" u="none" strike="noStrike" kern="1200">
                <a:solidFill>
                  <a:schemeClr val="tx1"/>
                </a:solidFill>
                <a:effectLst/>
                <a:latin typeface="Arial" charset="0"/>
                <a:ea typeface="+mn-ea"/>
                <a:cs typeface="+mn-cs"/>
              </a:rPr>
              <a:t>Chelsea, Springfield, Boston, Holyoke, Revere, Malden, Somerville, and Everett.</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39</a:t>
            </a:fld>
            <a:endParaRPr lang="en-US"/>
          </a:p>
        </p:txBody>
      </p:sp>
    </p:spTree>
    <p:extLst>
      <p:ext uri="{BB962C8B-B14F-4D97-AF65-F5344CB8AC3E}">
        <p14:creationId xmlns:p14="http://schemas.microsoft.com/office/powerpoint/2010/main" val="689436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Absolute Rate Difference Comparing 2023 to 2019 for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 Cases, per 100,000 Persons by City/Town, Massachusetts</a:t>
            </a:r>
            <a:endParaRPr lang="en-US" sz="1200" b="1">
              <a:latin typeface="+mn-lt"/>
              <a:ea typeface="+mn-ea"/>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range of absolute rate differences per 100,000 persons comparing 2023 infectious syphilis case rates to 2019 case rates. The darker the color in the scheme, the greater the difference between 2023 and 2019 case rates with purple coloring indicating rates were higher in 2019 and the gold coloring indicating rates were higher in 2023. An approximately even number of cities and towns saw a rise and fall in infectious syphilis case rates in 2023 compared with 2019 with the greatest increases (greater than 20 per 100,000 persons) occurring in Provincetown, Chelsea, Springfield, Salem, Winthrop, and Hudson; the largest rate declines (less than -20 per 100,000 persons) were seen in Nahant, Chatham, Rutland, Leicester, and Ayer. The cities and towns that had zero cases for 2023 or 2019 and one or more cases for the opposing year are indicated on the map with a slash mark to acknowledge the absolute rate difference should be examined with caution.</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40</a:t>
            </a:fld>
            <a:endParaRPr lang="en-US"/>
          </a:p>
        </p:txBody>
      </p:sp>
    </p:spTree>
    <p:extLst>
      <p:ext uri="{BB962C8B-B14F-4D97-AF65-F5344CB8AC3E}">
        <p14:creationId xmlns:p14="http://schemas.microsoft.com/office/powerpoint/2010/main" val="2348439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and Probable Infectious Syphilis Cases per 100,000 Population by Gender and Age, Massachusetts, 2023</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bg1"/>
                </a:solidFill>
                <a:highlight>
                  <a:srgbClr val="FFFF00"/>
                </a:highlight>
                <a:cs typeface="Times New Roman" panose="02020603050405020304" pitchFamily="18" charset="0"/>
              </a:rPr>
              <a:t>Graph depicts</a:t>
            </a:r>
            <a:r>
              <a:rPr lang="en-US" sz="1200" b="0" baseline="0">
                <a:solidFill>
                  <a:schemeClr val="bg1"/>
                </a:solidFill>
                <a:highlight>
                  <a:srgbClr val="FFFF00"/>
                </a:highlight>
                <a:cs typeface="Times New Roman" panose="02020603050405020304" pitchFamily="18" charset="0"/>
              </a:rPr>
              <a:t> infectious syphilis</a:t>
            </a:r>
            <a:r>
              <a:rPr lang="en-US" baseline="0">
                <a:highlight>
                  <a:srgbClr val="FFFF00"/>
                </a:highlight>
              </a:rPr>
              <a:t> rates per 100,000 population by age categories for the overall state, males, and females. </a:t>
            </a:r>
            <a:r>
              <a:rPr lang="en-US">
                <a:highlight>
                  <a:srgbClr val="FFFF00"/>
                </a:highlight>
              </a:rPr>
              <a:t>For the overall state, the highest rate is among those 30-34 years. When looking</a:t>
            </a:r>
            <a:r>
              <a:rPr lang="en-US" baseline="0">
                <a:highlight>
                  <a:srgbClr val="FFFF00"/>
                </a:highlight>
              </a:rPr>
              <a:t> at the gender specific rates, the age categories with the highest rates are 25 to 29 years for females and 30 to 34 years for males.</a:t>
            </a:r>
            <a:endParaRPr lang="en-US">
              <a:highlight>
                <a:srgbClr val="FFFF00"/>
              </a:highlight>
            </a:endParaRP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41</a:t>
            </a:fld>
            <a:endParaRPr lang="en-US"/>
          </a:p>
        </p:txBody>
      </p:sp>
    </p:spTree>
    <p:extLst>
      <p:ext uri="{BB962C8B-B14F-4D97-AF65-F5344CB8AC3E}">
        <p14:creationId xmlns:p14="http://schemas.microsoft.com/office/powerpoint/2010/main" val="173105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Calibri"/>
                <a:ea typeface="+mn-ea"/>
                <a:cs typeface="Times New Roman"/>
              </a:rPr>
              <a:t>Rate of Confirmed Chlamydia Cases, Massachusetts, 2000 to </a:t>
            </a:r>
            <a:r>
              <a:rPr kumimoji="0" lang="en-US" sz="1200" b="1" i="0" u="none" strike="noStrike" kern="1200" cap="none" spc="0" normalizeH="0" noProof="0">
                <a:ln>
                  <a:noFill/>
                </a:ln>
                <a:solidFill>
                  <a:schemeClr val="bg1"/>
                </a:solidFill>
                <a:effectLst/>
                <a:uLnTx/>
                <a:uFillTx/>
                <a:latin typeface="Calibri"/>
                <a:ea typeface="+mn-ea"/>
                <a:cs typeface="Times New Roman"/>
              </a:rPr>
              <a:t>2023</a:t>
            </a:r>
            <a:endParaRPr kumimoji="0" lang="en-US" sz="1050" b="1" i="0" u="none" strike="noStrike" kern="1200" cap="none" spc="0" normalizeH="0" baseline="50000" noProof="0">
              <a:ln>
                <a:noFill/>
              </a:ln>
              <a:solidFill>
                <a:schemeClr val="bg1"/>
              </a:solidFill>
              <a:effectLst/>
              <a:uLnTx/>
              <a:uFillTx/>
              <a:latin typeface="Calibri"/>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the rate per 100,000 population of confirmed cases of chlamydia in Massachusetts between 2000 and </a:t>
            </a:r>
            <a:r>
              <a:rPr lang="en-US"/>
              <a:t>2023</a:t>
            </a:r>
            <a:r>
              <a:rPr lang="en-US" baseline="0"/>
              <a:t>. It begins at low of 155.5 in 2000 and then climbs to a high of 454.1 in 2019. It drops to 382.8 in 2021, followed by a rise to 411.2 in 2023.</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4</a:t>
            </a:fld>
            <a:endParaRPr lang="en-US"/>
          </a:p>
        </p:txBody>
      </p:sp>
    </p:spTree>
    <p:extLst>
      <p:ext uri="{BB962C8B-B14F-4D97-AF65-F5344CB8AC3E}">
        <p14:creationId xmlns:p14="http://schemas.microsoft.com/office/powerpoint/2010/main" val="496775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a:rPr>
              <a:t>Comparison of the Rate of Confirmed and Probable Infectious Syphilis Cases by Gender and Race and Ethnicity, Massachusetts, 2023</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bg1"/>
                </a:solidFill>
                <a:cs typeface="Times New Roman" panose="02020603050405020304" pitchFamily="18" charset="0"/>
              </a:rPr>
              <a:t>Graph depicts</a:t>
            </a:r>
            <a:r>
              <a:rPr lang="en-US" sz="1200" b="0" baseline="0">
                <a:solidFill>
                  <a:schemeClr val="bg1"/>
                </a:solidFill>
                <a:cs typeface="Times New Roman" panose="02020603050405020304" pitchFamily="18" charset="0"/>
              </a:rPr>
              <a:t> </a:t>
            </a:r>
            <a:r>
              <a:rPr lang="en-US" baseline="0"/>
              <a:t>infectious syphilis rates per 100,000 population by age and race/ethnicity categories for the overall state, males, and females. </a:t>
            </a:r>
            <a:r>
              <a:rPr lang="en-US"/>
              <a:t>For all infectious syphilis cases, the highest rate is among </a:t>
            </a:r>
            <a:r>
              <a:rPr lang="en-US" b="0" i="0">
                <a:solidFill>
                  <a:srgbClr val="000000"/>
                </a:solidFill>
                <a:effectLst/>
                <a:latin typeface="Helvetica Neue"/>
              </a:rPr>
              <a:t>Hispanic/Latinx and </a:t>
            </a:r>
            <a:r>
              <a:rPr lang="en-US"/>
              <a:t>Non-</a:t>
            </a:r>
            <a:r>
              <a:rPr lang="en-US" b="0" i="0">
                <a:solidFill>
                  <a:srgbClr val="000000"/>
                </a:solidFill>
                <a:effectLst/>
                <a:latin typeface="Helvetica Neue"/>
              </a:rPr>
              <a:t>Hispanic/Latinx Black for both male and females.</a:t>
            </a:r>
          </a:p>
          <a:p>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42</a:t>
            </a:fld>
            <a:endParaRPr lang="en-US"/>
          </a:p>
        </p:txBody>
      </p:sp>
    </p:spTree>
    <p:extLst>
      <p:ext uri="{BB962C8B-B14F-4D97-AF65-F5344CB8AC3E}">
        <p14:creationId xmlns:p14="http://schemas.microsoft.com/office/powerpoint/2010/main" val="1450315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Picture description:</a:t>
            </a:r>
            <a:r>
              <a:rPr lang="en-US" baseline="0"/>
              <a:t> logo for the Massachusetts Department of Public Health</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43</a:t>
            </a:fld>
            <a:endParaRPr lang="en-US"/>
          </a:p>
        </p:txBody>
      </p:sp>
    </p:spTree>
    <p:extLst>
      <p:ext uri="{BB962C8B-B14F-4D97-AF65-F5344CB8AC3E}">
        <p14:creationId xmlns:p14="http://schemas.microsoft.com/office/powerpoint/2010/main" val="2649711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685800">
              <a:defRPr/>
            </a:pPr>
            <a:r>
              <a:rPr kumimoji="0" lang="en-US" sz="12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Comparison of Infectious Syphilis Cases by HIV Co-Infection and Age, Massachusetts, 2023</a:t>
            </a:r>
            <a:endParaRPr lang="en-US" sz="1050" b="1" baseline="50000">
              <a:solidFill>
                <a:prstClr val="white"/>
              </a:solidFill>
              <a:latin typeface="+mn-lt"/>
              <a:ea typeface="+mn-ea"/>
              <a:cs typeface="Times New Roman" panose="02020603050405020304" pitchFamily="18" charset="0"/>
            </a:endParaRPr>
          </a:p>
          <a:p>
            <a:pPr algn="l" defTabSz="685800">
              <a:defRPr/>
            </a:pPr>
            <a:r>
              <a:rPr lang="en-US" sz="1200" b="0">
                <a:solidFill>
                  <a:schemeClr val="bg1"/>
                </a:solidFill>
                <a:cs typeface="Times New Roman" panose="02020603050405020304" pitchFamily="18" charset="0"/>
              </a:rPr>
              <a:t>Graph depicts</a:t>
            </a:r>
            <a:r>
              <a:rPr lang="en-US" sz="1200" b="0" baseline="0">
                <a:solidFill>
                  <a:schemeClr val="bg1"/>
                </a:solidFill>
                <a:cs typeface="Times New Roman" panose="02020603050405020304" pitchFamily="18" charset="0"/>
              </a:rPr>
              <a:t> </a:t>
            </a:r>
            <a:r>
              <a:rPr lang="en-US" baseline="0"/>
              <a:t>infectious syphilis case percentages for age categories by HIV co-infection status. The proportion of infectious syphilis cases with HIV co-infection were highest among those age 45 to 54 followed by those age 30 to 34. The proportion of cases with HIV co-infection were lowest among those 15 to 19 years followed by those age 20 to 24 years as well as those over the age of 65 years. </a:t>
            </a:r>
            <a:endParaRPr lang="en-US" b="0" i="0" baseline="0">
              <a:solidFill>
                <a:srgbClr val="000000"/>
              </a:solidFill>
              <a:effectLst/>
              <a:latin typeface="Helvetica Neue"/>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i="0" baseline="0">
              <a:solidFill>
                <a:srgbClr val="000000"/>
              </a:solidFill>
              <a:effectLst/>
              <a:latin typeface="Helvetica Neue"/>
            </a:endParaRP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46</a:t>
            </a:fld>
            <a:endParaRPr lang="en-US"/>
          </a:p>
        </p:txBody>
      </p:sp>
    </p:spTree>
    <p:extLst>
      <p:ext uri="{BB962C8B-B14F-4D97-AF65-F5344CB8AC3E}">
        <p14:creationId xmlns:p14="http://schemas.microsoft.com/office/powerpoint/2010/main" val="19942156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685800">
              <a:defRPr/>
            </a:pPr>
            <a:r>
              <a:rPr kumimoji="0" lang="en-US" sz="12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Comparison of Infectious Syphilis Cases by HIV Co-Infection and Race/Ethnicity, Massachusetts, 2023</a:t>
            </a:r>
            <a:endParaRPr kumimoji="0" lang="en-US" sz="105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endParaRPr>
          </a:p>
          <a:p>
            <a:pPr algn="l" defTabSz="685800">
              <a:defRPr/>
            </a:pPr>
            <a:r>
              <a:rPr lang="en-US" sz="1200" b="0">
                <a:solidFill>
                  <a:schemeClr val="bg1"/>
                </a:solidFill>
                <a:cs typeface="Times New Roman" panose="02020603050405020304" pitchFamily="18" charset="0"/>
              </a:rPr>
              <a:t>Graph depicts</a:t>
            </a:r>
            <a:r>
              <a:rPr lang="en-US" sz="1200" b="0" baseline="0">
                <a:solidFill>
                  <a:schemeClr val="bg1"/>
                </a:solidFill>
                <a:cs typeface="Times New Roman" panose="02020603050405020304" pitchFamily="18" charset="0"/>
              </a:rPr>
              <a:t> </a:t>
            </a:r>
            <a:r>
              <a:rPr lang="en-US" baseline="0"/>
              <a:t>infectious syphilis case percentages for race/ethnicity categories by HIV co-infection status. The proportion of infectious syphilis cases with HIV co-infection is highest among Non-Hispanic Whites followed by Hispanic and then Non-Hispanic Black individuals. </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47</a:t>
            </a:fld>
            <a:endParaRPr lang="en-US"/>
          </a:p>
        </p:txBody>
      </p:sp>
    </p:spTree>
    <p:extLst>
      <p:ext uri="{BB962C8B-B14F-4D97-AF65-F5344CB8AC3E}">
        <p14:creationId xmlns:p14="http://schemas.microsoft.com/office/powerpoint/2010/main" val="156038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48</a:t>
            </a:fld>
            <a:endParaRPr lang="en-US"/>
          </a:p>
        </p:txBody>
      </p:sp>
    </p:spTree>
    <p:extLst>
      <p:ext uri="{BB962C8B-B14F-4D97-AF65-F5344CB8AC3E}">
        <p14:creationId xmlns:p14="http://schemas.microsoft.com/office/powerpoint/2010/main" val="32557253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71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Times New Roman"/>
              </a:rPr>
              <a:t>Confirmed Chlamydia Rates by Gender,</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2010 to 2023</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t>Gra</a:t>
            </a:r>
            <a:r>
              <a:rPr lang="en-US" baseline="0"/>
              <a:t>ph depicts the rates per 100,000 population of chlamydia in Massachusetts by gender identity between 2012 and 2023. There are two lines, one for females that begins at 437.6 in 2010 and climbs to 541.5 in 2019 and another for males that begins at 201.9 in 2010 and climbs to 359.4 in 2019.</a:t>
            </a:r>
            <a:r>
              <a:rPr lang="en-US"/>
              <a:t> In 2023, females had a rate of 488.4 and males had a rate of 328.2.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a:solidFill>
                  <a:srgbClr val="FF0000"/>
                </a:solidFill>
              </a:rPr>
              <a:t>Note: </a:t>
            </a:r>
            <a:r>
              <a:rPr lang="en-US" sz="1200">
                <a:latin typeface="Times New Roman" panose="02020603050405020304" pitchFamily="18" charset="0"/>
                <a:cs typeface="Times New Roman" panose="02020603050405020304" pitchFamily="18" charset="0"/>
              </a:rPr>
              <a:t>There were cases reported among transgender individuals in 2014 through 2023. In 2023, there were 20 cases of chlamydia among transgender identified individuals not included on this slide.</a:t>
            </a:r>
            <a:endParaRPr lang="en-US" b="0">
              <a:solidFill>
                <a:srgbClr val="FF0000"/>
              </a:solidFill>
            </a:endParaRPr>
          </a:p>
        </p:txBody>
      </p:sp>
      <p:sp>
        <p:nvSpPr>
          <p:cNvPr id="4" name="Slide Number Placeholder 3"/>
          <p:cNvSpPr>
            <a:spLocks noGrp="1"/>
          </p:cNvSpPr>
          <p:nvPr>
            <p:ph type="sldNum" sz="quarter" idx="5"/>
          </p:nvPr>
        </p:nvSpPr>
        <p:spPr/>
        <p:txBody>
          <a:bodyPr/>
          <a:lstStyle/>
          <a:p>
            <a:fld id="{C3F051D6-B884-4322-97AE-787C3EF061A2}" type="slidenum">
              <a:rPr lang="en-US" smtClean="0"/>
              <a:t>5</a:t>
            </a:fld>
            <a:endParaRPr lang="en-US"/>
          </a:p>
        </p:txBody>
      </p:sp>
    </p:spTree>
    <p:extLst>
      <p:ext uri="{BB962C8B-B14F-4D97-AF65-F5344CB8AC3E}">
        <p14:creationId xmlns:p14="http://schemas.microsoft.com/office/powerpoint/2010/main" val="235728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defRPr/>
            </a:pPr>
            <a:r>
              <a:rPr kumimoji="0" lang="en-US" sz="1200" b="1" i="0" u="none" strike="noStrike" kern="1200" cap="none" spc="0" normalizeH="0" baseline="0" noProof="0">
                <a:ln>
                  <a:noFill/>
                </a:ln>
                <a:solidFill>
                  <a:srgbClr val="FFFFFF"/>
                </a:solidFill>
                <a:effectLst/>
                <a:uLnTx/>
                <a:uFillTx/>
                <a:latin typeface="+mn-lt"/>
                <a:ea typeface="+mn-ea"/>
                <a:cs typeface="Times New Roman"/>
              </a:rPr>
              <a:t>Chlamydia Among Individuals of Transgender Experience,</a:t>
            </a:r>
            <a:r>
              <a:rPr kumimoji="0" lang="en-US" sz="1050" b="1" i="0" u="none" strike="noStrike" kern="1200" cap="none" spc="0" normalizeH="0" baseline="5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rgbClr val="FFFFFF"/>
                </a:solidFill>
                <a:effectLst/>
                <a:uLnTx/>
                <a:uFillTx/>
                <a:latin typeface="+mn-lt"/>
                <a:ea typeface="+mn-ea"/>
                <a:cs typeface="Times New Roman"/>
              </a:rPr>
              <a:t>Massachusetts, 2015 to 2023</a:t>
            </a:r>
            <a:endParaRPr kumimoji="0" lang="en-US" sz="1050" b="1" i="0" u="none" strike="noStrike" kern="1200" cap="none" spc="0" normalizeH="0" baseline="50000" noProof="0">
              <a:ln>
                <a:noFill/>
              </a:ln>
              <a:solidFill>
                <a:srgbClr val="FFFFFF"/>
              </a:solidFill>
              <a:effectLst/>
              <a:uLnTx/>
              <a:uFillTx/>
              <a:latin typeface="+mn-lt"/>
              <a:ea typeface="+mn-ea"/>
              <a:cs typeface="Times New Roman"/>
            </a:endParaRPr>
          </a:p>
          <a:p>
            <a:pPr lvl="0" algn="l">
              <a:defRPr/>
            </a:pPr>
            <a:r>
              <a:rPr lang="en-US" b="0">
                <a:solidFill>
                  <a:srgbClr val="7030A0"/>
                </a:solidFill>
              </a:rPr>
              <a:t>Graph shows</a:t>
            </a:r>
            <a:r>
              <a:rPr lang="en-US" b="0" baseline="0">
                <a:solidFill>
                  <a:srgbClr val="7030A0"/>
                </a:solidFill>
              </a:rPr>
              <a:t> the number of chlamydia cases among transgender individuals in Massachusetts between 2015 and </a:t>
            </a:r>
            <a:r>
              <a:rPr lang="en-US">
                <a:solidFill>
                  <a:srgbClr val="7030A0"/>
                </a:solidFill>
              </a:rPr>
              <a:t>2023</a:t>
            </a:r>
            <a:r>
              <a:rPr lang="en-US" b="0" baseline="0">
                <a:solidFill>
                  <a:srgbClr val="7030A0"/>
                </a:solidFill>
              </a:rPr>
              <a:t>. The case counts </a:t>
            </a:r>
            <a:r>
              <a:rPr lang="en-US">
                <a:solidFill>
                  <a:srgbClr val="7030A0"/>
                </a:solidFill>
              </a:rPr>
              <a:t>7</a:t>
            </a:r>
            <a:r>
              <a:rPr lang="en-US" b="0" baseline="0">
                <a:solidFill>
                  <a:srgbClr val="7030A0"/>
                </a:solidFill>
              </a:rPr>
              <a:t>, 21, 33, </a:t>
            </a:r>
            <a:r>
              <a:rPr lang="en-US">
                <a:solidFill>
                  <a:srgbClr val="7030A0"/>
                </a:solidFill>
              </a:rPr>
              <a:t>57</a:t>
            </a:r>
            <a:r>
              <a:rPr lang="en-US" b="0" baseline="0">
                <a:solidFill>
                  <a:srgbClr val="7030A0"/>
                </a:solidFill>
              </a:rPr>
              <a:t>, 73, 64, 75, 78, and 72 for 2015, 2016, 2017, 2018, 2019, 2020, </a:t>
            </a:r>
            <a:r>
              <a:rPr lang="en-US">
                <a:solidFill>
                  <a:srgbClr val="7030A0"/>
                </a:solidFill>
              </a:rPr>
              <a:t>2021, 2022,</a:t>
            </a:r>
            <a:r>
              <a:rPr lang="en-US" b="0" baseline="0">
                <a:solidFill>
                  <a:srgbClr val="7030A0"/>
                </a:solidFill>
              </a:rPr>
              <a:t> and 2023, respectively.</a:t>
            </a:r>
            <a:r>
              <a:rPr lang="en-US">
                <a:solidFill>
                  <a:srgbClr val="7030A0"/>
                </a:solidFill>
              </a:rPr>
              <a:t> </a:t>
            </a:r>
            <a:endParaRPr lang="en-US" b="0" baseline="0">
              <a:solidFill>
                <a:srgbClr val="7030A0"/>
              </a:solidFill>
              <a:cs typeface="Calibri"/>
            </a:endParaRP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6</a:t>
            </a:fld>
            <a:endParaRPr lang="en-US"/>
          </a:p>
        </p:txBody>
      </p:sp>
    </p:spTree>
    <p:extLst>
      <p:ext uri="{BB962C8B-B14F-4D97-AF65-F5344CB8AC3E}">
        <p14:creationId xmlns:p14="http://schemas.microsoft.com/office/powerpoint/2010/main" val="101108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C65ED-0C33-2DA8-EE79-A1986927A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21D19-B311-DADA-5F69-41FFC1C87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3C936-4436-4FD1-7FF5-E3BE5FEEC07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a:rPr>
              <a:t>Confirmed </a:t>
            </a:r>
            <a:r>
              <a:rPr kumimoji="0" lang="en-US" sz="1200" b="1" i="0" u="none" strike="noStrike" kern="1200" cap="none" spc="0" normalizeH="0" baseline="0" noProof="0">
                <a:ln>
                  <a:noFill/>
                </a:ln>
                <a:solidFill>
                  <a:srgbClr val="FFFFFF"/>
                </a:solidFill>
                <a:effectLst/>
                <a:uLnTx/>
                <a:uFillTx/>
                <a:latin typeface="+mn-lt"/>
                <a:ea typeface="+mn-ea"/>
                <a:cs typeface="Times New Roman"/>
              </a:rPr>
              <a:t>Chlamydia Rates by County and Statewide,</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2020-2023</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rate per 100,000 population of chlamydia cases reported in Massachusetts by county comparing 2021 through 2023. The rate is highest in Suffolk county with a rate of 858.7 in 2023 followed by Hampden county with a rate of 565.4 in 2023. The lowest rates were in Franklin and Berkshire county. </a:t>
            </a:r>
            <a:endParaRPr lang="en-US" b="1">
              <a:solidFill>
                <a:srgbClr val="FF0000"/>
              </a:solidFill>
            </a:endParaRPr>
          </a:p>
          <a:p>
            <a:endParaRPr lang="en-US"/>
          </a:p>
        </p:txBody>
      </p:sp>
      <p:sp>
        <p:nvSpPr>
          <p:cNvPr id="4" name="Slide Number Placeholder 3">
            <a:extLst>
              <a:ext uri="{FF2B5EF4-FFF2-40B4-BE49-F238E27FC236}">
                <a16:creationId xmlns:a16="http://schemas.microsoft.com/office/drawing/2014/main" id="{EAC6D022-51E2-43C9-6164-8CDC34C63611}"/>
              </a:ext>
            </a:extLst>
          </p:cNvPr>
          <p:cNvSpPr>
            <a:spLocks noGrp="1"/>
          </p:cNvSpPr>
          <p:nvPr>
            <p:ph type="sldNum" sz="quarter" idx="5"/>
          </p:nvPr>
        </p:nvSpPr>
        <p:spPr/>
        <p:txBody>
          <a:bodyPr/>
          <a:lstStyle/>
          <a:p>
            <a:fld id="{C3F051D6-B884-4322-97AE-787C3EF061A2}" type="slidenum">
              <a:rPr lang="en-US" smtClean="0"/>
              <a:t>7</a:t>
            </a:fld>
            <a:endParaRPr lang="en-US"/>
          </a:p>
        </p:txBody>
      </p:sp>
    </p:spTree>
    <p:extLst>
      <p:ext uri="{BB962C8B-B14F-4D97-AF65-F5344CB8AC3E}">
        <p14:creationId xmlns:p14="http://schemas.microsoft.com/office/powerpoint/2010/main" val="3511616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kumimoji="0" lang="en-US" sz="1200" b="1" i="0" u="none" strike="noStrike" kern="1200" cap="none" spc="0" normalizeH="0" baseline="0" noProof="0">
                <a:ln>
                  <a:noFill/>
                </a:ln>
                <a:solidFill>
                  <a:srgbClr val="FFFFFF"/>
                </a:solidFill>
                <a:effectLst/>
                <a:uLnTx/>
                <a:uFillTx/>
                <a:latin typeface="+mn-lt"/>
                <a:ea typeface="+mn-ea"/>
                <a:cs typeface="Times New Roman"/>
              </a:rPr>
              <a:t>Average Age of Confirmed Chlamydia Cases by Gender,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2012 to 2023</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algn="l">
              <a:defRPr/>
            </a:pPr>
            <a:r>
              <a:rPr lang="en-US" sz="1200" b="0">
                <a:solidFill>
                  <a:schemeClr val="bg1"/>
                </a:solidFill>
                <a:cs typeface="Times New Roman" panose="02020603050405020304" pitchFamily="18" charset="0"/>
              </a:rPr>
              <a:t>Graph depicts</a:t>
            </a:r>
            <a:r>
              <a:rPr lang="en-US" sz="1200" b="0" baseline="0">
                <a:solidFill>
                  <a:schemeClr val="bg1"/>
                </a:solidFill>
                <a:cs typeface="Times New Roman" panose="02020603050405020304" pitchFamily="18" charset="0"/>
              </a:rPr>
              <a:t> the average age of confirmed chlamydia cases by year between 2012 and 2023. The lowest average age is 23.8 years old for the year 2012 and then rises to a high average age of 26.4 years old in 2023.</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8</a:t>
            </a:fld>
            <a:endParaRPr lang="en-US"/>
          </a:p>
        </p:txBody>
      </p:sp>
    </p:spTree>
    <p:extLst>
      <p:ext uri="{BB962C8B-B14F-4D97-AF65-F5344CB8AC3E}">
        <p14:creationId xmlns:p14="http://schemas.microsoft.com/office/powerpoint/2010/main" val="333811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Rate of Confirmed Gonorrhea Cases, Massachusetts, 2000 to 2023</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a:solidFill>
                  <a:srgbClr val="FF0000"/>
                </a:solidFill>
              </a:rPr>
              <a:t>Gra</a:t>
            </a:r>
            <a:r>
              <a:rPr lang="en-US" b="0" i="0" baseline="0">
                <a:solidFill>
                  <a:srgbClr val="FF0000"/>
                </a:solidFill>
              </a:rPr>
              <a:t>ph depicts the rate per 100,000 population of confirmed cases of gonorrhea in Massachusetts between 2000 and 2023. It begins at 43.3 in 2000, drops to a low of 29.4 in 2009 and climbs to a high of 139.1 in 2023.</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9</a:t>
            </a:fld>
            <a:endParaRPr lang="en-US"/>
          </a:p>
        </p:txBody>
      </p:sp>
    </p:spTree>
    <p:extLst>
      <p:ext uri="{BB962C8B-B14F-4D97-AF65-F5344CB8AC3E}">
        <p14:creationId xmlns:p14="http://schemas.microsoft.com/office/powerpoint/2010/main" val="2943163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p:nvSpPr>
        <p:spPr>
          <a:xfrm>
            <a:off x="0" y="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13395078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105863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970147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t>
            </a:r>
          </a:p>
          <a:p>
            <a:pPr lvl="1"/>
            <a:r>
              <a:rPr lang="en-US"/>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05187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69312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478236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75249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736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endParaRPr lang="en-US"/>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spTree>
    <p:extLst>
      <p:ext uri="{BB962C8B-B14F-4D97-AF65-F5344CB8AC3E}">
        <p14:creationId xmlns:p14="http://schemas.microsoft.com/office/powerpoint/2010/main" val="43584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21222302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t>
            </a:r>
          </a:p>
          <a:p>
            <a:pPr lvl="1"/>
            <a:r>
              <a:rPr lang="en-US"/>
              <a:t>Second level bullet text.</a:t>
            </a:r>
          </a:p>
        </p:txBody>
      </p:sp>
      <p:sp>
        <p:nvSpPr>
          <p:cNvPr id="2" name="TextBox 1">
            <a:extLst>
              <a:ext uri="{FF2B5EF4-FFF2-40B4-BE49-F238E27FC236}">
                <a16:creationId xmlns:a16="http://schemas.microsoft.com/office/drawing/2014/main" id="{02685929-CD5C-4159-9F1A-33CD10D7166D}"/>
              </a:ext>
            </a:extLst>
          </p:cNvPr>
          <p:cNvSpPr txBox="1"/>
          <p:nvPr/>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360580598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p:txBody>
      </p:sp>
      <p:sp>
        <p:nvSpPr>
          <p:cNvPr id="10" name="Rectangle 9">
            <a:extLst>
              <a:ext uri="{FF2B5EF4-FFF2-40B4-BE49-F238E27FC236}">
                <a16:creationId xmlns:a16="http://schemas.microsoft.com/office/drawing/2014/main" id="{599027F3-96A1-F54F-89E8-F47E6B10DE1B}"/>
              </a:ext>
            </a:extLst>
          </p:cNvPr>
          <p:cNvSpPr/>
          <p:nvPr/>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95451441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3" name="Rectangle 2">
            <a:extLst>
              <a:ext uri="{FF2B5EF4-FFF2-40B4-BE49-F238E27FC236}">
                <a16:creationId xmlns:a16="http://schemas.microsoft.com/office/drawing/2014/main" id="{261A7971-4627-C062-EB1F-CAC15E68F209}"/>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6227AFE-7ABA-E4BE-6CA1-7EEAA080B85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black"/>
                </a:solidFill>
                <a:effectLst/>
                <a:uLnTx/>
                <a:uFillTx/>
                <a:latin typeface="Arial" charset="0"/>
                <a:cs typeface="Arial" charset="0"/>
              </a:rPr>
              <a:t>Connect with DPH</a:t>
            </a:r>
            <a:endParaRPr lang="en-US"/>
          </a:p>
        </p:txBody>
      </p:sp>
      <p:sp>
        <p:nvSpPr>
          <p:cNvPr id="5" name="Rectangle 4">
            <a:extLst>
              <a:ext uri="{FF2B5EF4-FFF2-40B4-BE49-F238E27FC236}">
                <a16:creationId xmlns:a16="http://schemas.microsoft.com/office/drawing/2014/main" id="{A8594D67-CAC7-AF0B-D6A6-5587176D0F46}"/>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2" descr="C:\Users\ABCohen\AppData\Local\Microsoft\Windows\Temporary Internet Files\Content.IE5\43RR80EE\Twitter_bird_logo_2012.svg[1].png">
            <a:extLst>
              <a:ext uri="{FF2B5EF4-FFF2-40B4-BE49-F238E27FC236}">
                <a16:creationId xmlns:a16="http://schemas.microsoft.com/office/drawing/2014/main" id="{993846C1-DED4-2F32-8C24-DE267F08A54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BCohen\AppData\Local\Microsoft\Windows\Temporary Internet Files\Content.IE5\75V1FWE6\LinkedIn_logo_initials[1].png">
            <a:extLst>
              <a:ext uri="{FF2B5EF4-FFF2-40B4-BE49-F238E27FC236}">
                <a16:creationId xmlns:a16="http://schemas.microsoft.com/office/drawing/2014/main" id="{391D7447-FADD-37E6-426D-E5D17D5B7BB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45879DE-FB49-33B7-5C67-D6480D78B090}"/>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a:t>@</a:t>
            </a:r>
            <a:r>
              <a:rPr lang="en-US" sz="3600" err="1"/>
              <a:t>MassDPH</a:t>
            </a:r>
            <a:endParaRPr lang="en-US" sz="3600"/>
          </a:p>
          <a:p>
            <a:pPr fontAlgn="base"/>
            <a:endParaRPr lang="en-US" sz="3600"/>
          </a:p>
          <a:p>
            <a:pPr fontAlgn="base"/>
            <a:r>
              <a:rPr lang="en-US" sz="3600"/>
              <a:t>Massachusetts Department of Public Health</a:t>
            </a:r>
          </a:p>
          <a:p>
            <a:pPr fontAlgn="base"/>
            <a:endParaRPr lang="en-US" sz="3600"/>
          </a:p>
          <a:p>
            <a:pPr fontAlgn="base"/>
            <a:r>
              <a:rPr lang="en-US" sz="3600"/>
              <a:t>DPH blog</a:t>
            </a:r>
          </a:p>
          <a:p>
            <a:pPr fontAlgn="base"/>
            <a:r>
              <a:rPr lang="en-US" sz="2800"/>
              <a:t>https://blog.mass.gov/publichealth</a:t>
            </a:r>
          </a:p>
          <a:p>
            <a:pPr fontAlgn="base"/>
            <a:endParaRPr lang="en-US" sz="3600"/>
          </a:p>
          <a:p>
            <a:pPr fontAlgn="base"/>
            <a:r>
              <a:rPr lang="en-US" sz="3600"/>
              <a:t>www.mass.gov/dph</a:t>
            </a:r>
          </a:p>
        </p:txBody>
      </p:sp>
      <p:pic>
        <p:nvPicPr>
          <p:cNvPr id="17" name="Picture 4" descr="C:\Users\ABCohen\AppData\Local\Microsoft\Windows\Temporary Internet Files\Content.Outlook\L5IST9YM\DPHLogo_Blue.png">
            <a:extLst>
              <a:ext uri="{FF2B5EF4-FFF2-40B4-BE49-F238E27FC236}">
                <a16:creationId xmlns:a16="http://schemas.microsoft.com/office/drawing/2014/main" id="{93E47323-95C7-CC95-FB01-3F4814A6BDF5}"/>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08057CD-6146-BFAA-B26B-C776A08DCF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3848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395532599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41908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1"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55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black"/>
                </a:solidFill>
                <a:effectLst/>
                <a:uLnTx/>
                <a:uFillTx/>
                <a:latin typeface="Arial" charset="0"/>
                <a:cs typeface="Arial" charset="0"/>
              </a:rPr>
              <a:t>Connect with DPH</a:t>
            </a: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a:t>@</a:t>
            </a:r>
            <a:r>
              <a:rPr lang="en-US" sz="3600" err="1"/>
              <a:t>MassDPH</a:t>
            </a:r>
            <a:endParaRPr lang="en-US" sz="3600"/>
          </a:p>
          <a:p>
            <a:pPr fontAlgn="base"/>
            <a:endParaRPr lang="en-US" sz="3600"/>
          </a:p>
          <a:p>
            <a:pPr fontAlgn="base"/>
            <a:r>
              <a:rPr lang="en-US" sz="3600"/>
              <a:t>Massachusetts Department of Public Health</a:t>
            </a:r>
          </a:p>
          <a:p>
            <a:pPr fontAlgn="base"/>
            <a:endParaRPr lang="en-US" sz="3600"/>
          </a:p>
          <a:p>
            <a:pPr fontAlgn="base"/>
            <a:r>
              <a:rPr lang="en-US" sz="3600"/>
              <a:t>DPH blog</a:t>
            </a:r>
          </a:p>
          <a:p>
            <a:pPr fontAlgn="base"/>
            <a:r>
              <a:rPr lang="en-US" sz="2800"/>
              <a:t>https://blog.mass.gov/publichealth</a:t>
            </a:r>
          </a:p>
          <a:p>
            <a:pPr fontAlgn="base"/>
            <a:endParaRPr lang="en-US" sz="3600"/>
          </a:p>
          <a:p>
            <a:pPr fontAlgn="base"/>
            <a:r>
              <a:rPr lang="en-US" sz="360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382138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11466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66"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0737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microsoft.com/office/2018/10/relationships/comments" Target="../comments/modernComment_7FFFCAD9_3FE1153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7.jpe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7.jpe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microsoft.com/office/2018/10/relationships/comments" Target="../comments/modernComment_7FFFCAE7_86F0F798.xml"/><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hyperlink" Target="https://www.cdc.gov/std/statistics/2019/case-definitions.htm" TargetMode="Externa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hyperlink" Target="https://www.cdc.gov/nchhstp/newsroom/2021/2020-std-trend-report.html" TargetMode="Externa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descr="Massachusetts Department of Public Health, Bureau of Infectious Disease and Laboratory Sciences, Division of STD Prevention and STD-HIV Surveillance, Surveillance Data Overview of Sexually Transmitted Infections, Massachusetts, &#10;2000-2021">
            <a:extLst>
              <a:ext uri="{FF2B5EF4-FFF2-40B4-BE49-F238E27FC236}">
                <a16:creationId xmlns:a16="http://schemas.microsoft.com/office/drawing/2014/main" id="{3F3D5217-DF2A-4D2E-8B8E-082010BC1C2C}"/>
              </a:ext>
            </a:extLst>
          </p:cNvPr>
          <p:cNvSpPr txBox="1">
            <a:spLocks noGrp="1"/>
          </p:cNvSpPr>
          <p:nvPr>
            <p:ph type="title" idx="4294967295"/>
          </p:nvPr>
        </p:nvSpPr>
        <p:spPr>
          <a:xfrm>
            <a:off x="875731" y="237893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en-US" altLang="en-US" sz="3600" b="0" i="0" u="none" strike="noStrike" kern="1200" cap="all" spc="0" normalizeH="0" baseline="0" noProof="0">
                <a:ln>
                  <a:noFill/>
                </a:ln>
                <a:solidFill>
                  <a:schemeClr val="bg1"/>
                </a:solidFill>
                <a:effectLst/>
                <a:uLnTx/>
                <a:uFillTx/>
                <a:latin typeface="+mn-lt"/>
                <a:ea typeface="Arial" charset="0"/>
                <a:cs typeface="Arial" charset="0"/>
              </a:rPr>
              <a:t>Surveillance Data Overview of Sexually Transmitted Infections, Massachusetts,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en-US" sz="3600" b="0" i="0" u="none" strike="noStrike" kern="1200" cap="all" spc="0" normalizeH="0" baseline="0" noProof="0">
                <a:ln>
                  <a:noFill/>
                </a:ln>
                <a:solidFill>
                  <a:schemeClr val="bg1"/>
                </a:solidFill>
                <a:effectLst/>
                <a:uLnTx/>
                <a:uFillTx/>
                <a:latin typeface="+mn-lt"/>
                <a:ea typeface="Arial" charset="0"/>
                <a:cs typeface="Arial" charset="0"/>
              </a:rPr>
              <a:t>2000-2023</a:t>
            </a:r>
          </a:p>
        </p:txBody>
      </p:sp>
    </p:spTree>
    <p:extLst>
      <p:ext uri="{BB962C8B-B14F-4D97-AF65-F5344CB8AC3E}">
        <p14:creationId xmlns:p14="http://schemas.microsoft.com/office/powerpoint/2010/main" val="39097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10</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7792"/>
          </a:xfrm>
        </p:spPr>
        <p:txBody>
          <a:bodyPr>
            <a:normAutofit/>
          </a:bodyPr>
          <a:lstStyle/>
          <a:p>
            <a:pPr algn="ctr"/>
            <a:r>
              <a:rPr lang="en-US" sz="2800">
                <a:solidFill>
                  <a:srgbClr val="FFFFFF"/>
                </a:solidFill>
                <a:latin typeface="+mn-lt"/>
                <a:ea typeface="+mn-ea"/>
                <a:cs typeface="Times New Roman"/>
              </a:rPr>
              <a:t>Rate of Confirmed</a:t>
            </a:r>
            <a:r>
              <a:rPr kumimoji="0" lang="en-US" sz="2800" b="1" i="0" u="none" strike="noStrike" kern="1200" cap="none" spc="0" normalizeH="0" baseline="0" noProof="0">
                <a:ln>
                  <a:noFill/>
                </a:ln>
                <a:solidFill>
                  <a:srgbClr val="FFFFFF"/>
                </a:solidFill>
                <a:effectLst/>
                <a:uLnTx/>
                <a:uFillTx/>
                <a:latin typeface="+mn-lt"/>
                <a:ea typeface="+mn-ea"/>
                <a:cs typeface="Times New Roman"/>
              </a:rPr>
              <a:t> Gonorrhea </a:t>
            </a:r>
            <a:r>
              <a:rPr lang="en-US" sz="2800">
                <a:solidFill>
                  <a:srgbClr val="FFFFFF"/>
                </a:solidFill>
                <a:latin typeface="+mn-lt"/>
                <a:ea typeface="+mn-ea"/>
                <a:cs typeface="Times New Roman"/>
              </a:rPr>
              <a:t>Cases </a:t>
            </a:r>
            <a:r>
              <a:rPr kumimoji="0" lang="en-US" sz="2800" b="1" i="0" u="none" strike="noStrike" kern="1200" cap="none" spc="0" normalizeH="0" baseline="0" noProof="0">
                <a:ln>
                  <a:noFill/>
                </a:ln>
                <a:solidFill>
                  <a:srgbClr val="FFFFFF"/>
                </a:solidFill>
                <a:effectLst/>
                <a:uLnTx/>
                <a:uFillTx/>
                <a:latin typeface="+mn-lt"/>
                <a:ea typeface="+mn-ea"/>
                <a:cs typeface="Times New Roman"/>
              </a:rPr>
              <a:t>by Gender</a:t>
            </a:r>
            <a:r>
              <a:rPr kumimoji="0" lang="en-US" sz="2000" b="1" i="0" u="none" strike="noStrike" kern="1200" cap="none" spc="0" normalizeH="0" baseline="50000" noProof="0">
                <a:ln>
                  <a:noFill/>
                </a:ln>
                <a:effectLst/>
                <a:uLnTx/>
                <a:uFillTx/>
                <a:latin typeface="+mn-lt"/>
                <a:ea typeface="+mn-ea"/>
                <a:cs typeface="Times New Roman"/>
              </a:rPr>
              <a:t>1</a:t>
            </a:r>
            <a:r>
              <a:rPr kumimoji="0" lang="en-US" sz="2800" b="1" i="0" u="none" strike="noStrike" kern="1200" cap="none" spc="0" normalizeH="0" baseline="0" noProof="0">
                <a:ln>
                  <a:noFill/>
                </a:ln>
                <a:effectLst/>
                <a:uLnTx/>
                <a:uFillTx/>
                <a:latin typeface="+mn-lt"/>
                <a:ea typeface="+mn-ea"/>
                <a:cs typeface="Times New Roman"/>
              </a:rPr>
              <a:t>,</a:t>
            </a:r>
            <a:r>
              <a:rPr kumimoji="0" lang="en-US" sz="2800" b="1" i="0" u="none" strike="noStrike" kern="1200" cap="none" spc="0" normalizeH="0" baseline="30000" noProof="0">
                <a:ln>
                  <a:noFill/>
                </a:ln>
                <a:solidFill>
                  <a:srgbClr val="FFFFFF"/>
                </a:solidFill>
                <a:effectLst/>
                <a:uLnTx/>
                <a:uFillTx/>
                <a:latin typeface="+mn-lt"/>
                <a:ea typeface="+mn-ea"/>
                <a:cs typeface="Times New Roman"/>
              </a:rPr>
              <a:t> </a:t>
            </a:r>
            <a:br>
              <a:rPr lang="en-US" sz="2800" baseline="30000">
                <a:latin typeface="+mn-lt"/>
                <a:ea typeface="+mn-ea"/>
                <a:cs typeface="Times New Roman"/>
              </a:rPr>
            </a:br>
            <a:r>
              <a:rPr kumimoji="0" lang="en-US" sz="2800" b="1" i="0" u="none" strike="noStrike" kern="1200" cap="none" spc="0" normalizeH="0" baseline="0" noProof="0">
                <a:ln>
                  <a:noFill/>
                </a:ln>
                <a:effectLst/>
                <a:uLnTx/>
                <a:uFillTx/>
                <a:latin typeface="+mn-lt"/>
                <a:ea typeface="+mn-ea"/>
                <a:cs typeface="Times New Roman"/>
              </a:rPr>
              <a:t>Massachusetts, 2010-2023</a:t>
            </a:r>
            <a:r>
              <a:rPr kumimoji="0" lang="en-US" sz="2000" b="1" i="0" u="none" strike="noStrike" kern="1200" cap="none" spc="0" normalizeH="0" baseline="50000" noProof="0">
                <a:ln>
                  <a:noFill/>
                </a:ln>
                <a:effectLst/>
                <a:uLnTx/>
                <a:uFillTx/>
                <a:latin typeface="+mn-lt"/>
                <a:ea typeface="+mn-ea"/>
                <a:cs typeface="Times New Roman"/>
              </a:rPr>
              <a:t>2</a:t>
            </a:r>
            <a:endParaRPr lang="en-US" sz="2000"/>
          </a:p>
        </p:txBody>
      </p:sp>
      <p:pic>
        <p:nvPicPr>
          <p:cNvPr id="4" name="Picture 3" descr="Graph depicts the rates per 100,000 population of confirmed cases of gonorrhea in Massachusetts by gender identity between 2010 and 2023. There are two lines, one for females that begins at 29.9 in 2010 and climbs to 85.0 in 2023 and another for males that begins at 46.8 in 2010 and climbs to 195.6 in 2023.">
            <a:extLst>
              <a:ext uri="{FF2B5EF4-FFF2-40B4-BE49-F238E27FC236}">
                <a16:creationId xmlns:a16="http://schemas.microsoft.com/office/drawing/2014/main" id="{3A18C05D-86CA-1513-4C1A-EB530568555C}"/>
              </a:ext>
            </a:extLst>
          </p:cNvPr>
          <p:cNvPicPr>
            <a:picLocks noChangeAspect="1"/>
          </p:cNvPicPr>
          <p:nvPr/>
        </p:nvPicPr>
        <p:blipFill>
          <a:blip r:embed="rId3"/>
          <a:stretch>
            <a:fillRect/>
          </a:stretch>
        </p:blipFill>
        <p:spPr>
          <a:xfrm>
            <a:off x="202874" y="1055165"/>
            <a:ext cx="11790686" cy="4060288"/>
          </a:xfrm>
          <a:prstGeom prst="rect">
            <a:avLst/>
          </a:prstGeom>
        </p:spPr>
      </p:pic>
      <p:sp>
        <p:nvSpPr>
          <p:cNvPr id="5" name="TextBox 4">
            <a:extLst>
              <a:ext uri="{FF2B5EF4-FFF2-40B4-BE49-F238E27FC236}">
                <a16:creationId xmlns:a16="http://schemas.microsoft.com/office/drawing/2014/main" id="{59740C46-8413-AD74-CFAE-CCE55DB6DE45}"/>
              </a:ext>
            </a:extLst>
          </p:cNvPr>
          <p:cNvSpPr txBox="1"/>
          <p:nvPr/>
        </p:nvSpPr>
        <p:spPr>
          <a:xfrm>
            <a:off x="198434" y="5129915"/>
            <a:ext cx="11795126" cy="1384995"/>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08/01/2024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a:t>
            </a:r>
            <a:r>
              <a:rPr lang="en-US" sz="1200">
                <a:solidFill>
                  <a:srgbClr val="767171"/>
                </a:solidFill>
                <a:cs typeface="Times New Roman"/>
              </a:rPr>
              <a:t>Massachusetts</a:t>
            </a:r>
            <a:r>
              <a:rPr lang="en-US" sz="1200">
                <a:solidFill>
                  <a:schemeClr val="bg2">
                    <a:lumMod val="50000"/>
                  </a:schemeClr>
                </a:solidFill>
                <a:cs typeface="Times New Roman"/>
              </a:rPr>
              <a:t>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bg2">
                    <a:lumMod val="50000"/>
                  </a:schemeClr>
                </a:solidFill>
                <a:cs typeface="Times New Roman"/>
              </a:rPr>
              <a:t>1. In 2023, there were 22 individuals of transgender experience reported in our data system who do not have current gender documented. These cases were excluded since population estimates for individuals of transgender experience are not available at this time. There were 8 other individuals with unknown gender which are not included in this slide. </a:t>
            </a:r>
          </a:p>
          <a:p>
            <a:r>
              <a:rPr lang="en-US" sz="1200">
                <a:solidFill>
                  <a:schemeClr val="bg2">
                    <a:lumMod val="50000"/>
                  </a:schemeClr>
                </a:solidFill>
                <a:cs typeface="Times New Roman"/>
              </a:rPr>
              <a:t>2. Please consider the impact of the COVID-19 pandemic on infectious disease screening, treatment and surveillance in the interpretation of 2020-2023 data.</a:t>
            </a:r>
          </a:p>
        </p:txBody>
      </p:sp>
      <p:pic>
        <p:nvPicPr>
          <p:cNvPr id="7" name="Picture 6">
            <a:extLst>
              <a:ext uri="{FF2B5EF4-FFF2-40B4-BE49-F238E27FC236}">
                <a16:creationId xmlns:a16="http://schemas.microsoft.com/office/drawing/2014/main" id="{921E8828-F4E5-C44B-10A9-4549A2C8494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24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11</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0"/>
            <a:ext cx="11239894" cy="977900"/>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mn-lt"/>
                <a:ea typeface="+mn-ea"/>
                <a:cs typeface="Times New Roman"/>
              </a:rPr>
              <a:t>Gonorrhea Among Individuals of Transgender Experience</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1</a:t>
            </a:r>
            <a:r>
              <a:rPr kumimoji="0" lang="en-US" sz="2800" b="1" i="0" u="none" strike="noStrike" kern="1200" cap="none" spc="0" normalizeH="0" baseline="0" noProof="0">
                <a:ln>
                  <a:noFill/>
                </a:ln>
                <a:solidFill>
                  <a:srgbClr val="FFFFFF"/>
                </a:solidFill>
                <a:effectLst/>
                <a:uLnTx/>
                <a:uFillTx/>
                <a:latin typeface="+mn-lt"/>
                <a:ea typeface="+mn-ea"/>
                <a:cs typeface="Times New Roman"/>
              </a:rPr>
              <a:t>, </a:t>
            </a:r>
            <a:br>
              <a:rPr kumimoji="0" lang="en-US" sz="2800" b="1" i="0" u="none" strike="noStrike" kern="1200" cap="none" spc="0" normalizeH="0" baseline="0" noProof="0">
                <a:ln>
                  <a:noFill/>
                </a:ln>
                <a:solidFill>
                  <a:srgbClr val="FFFFFF"/>
                </a:solidFill>
                <a:effectLst/>
                <a:uLnTx/>
                <a:uFillTx/>
                <a:latin typeface="+mn-lt"/>
                <a:ea typeface="+mn-ea"/>
                <a:cs typeface="Times New Roman"/>
              </a:rPr>
            </a:br>
            <a:r>
              <a:rPr kumimoji="0" lang="en-US" sz="2800" b="1" i="0" u="none" strike="noStrike" kern="1200" cap="none" spc="0" normalizeH="0" baseline="0" noProof="0">
                <a:ln>
                  <a:noFill/>
                </a:ln>
                <a:solidFill>
                  <a:srgbClr val="FFFFFF"/>
                </a:solidFill>
                <a:effectLst/>
                <a:uLnTx/>
                <a:uFillTx/>
                <a:latin typeface="+mn-lt"/>
                <a:ea typeface="+mn-ea"/>
                <a:cs typeface="Times New Roman"/>
              </a:rPr>
              <a:t>Massachusetts, 2015-2023</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2</a:t>
            </a:r>
            <a:endParaRPr lang="en-US" sz="2000"/>
          </a:p>
        </p:txBody>
      </p:sp>
      <p:pic>
        <p:nvPicPr>
          <p:cNvPr id="5" name="Picture 4" descr="Graph shows the number of confirmed gonorrhea cases among transgender individuals in Massachusetts between 2015 and 2023. The case counts are 6, 31, 32, 49, 68, 58, 48, 68, and 71 for 2015, 2016, 2017, 2018, 2019, 2020, 2021, 2022, and 2023, respectively.">
            <a:extLst>
              <a:ext uri="{FF2B5EF4-FFF2-40B4-BE49-F238E27FC236}">
                <a16:creationId xmlns:a16="http://schemas.microsoft.com/office/drawing/2014/main" id="{15ACC09D-E910-1810-19B2-F80773F7A1A3}"/>
              </a:ext>
            </a:extLst>
          </p:cNvPr>
          <p:cNvPicPr>
            <a:picLocks noChangeAspect="1"/>
          </p:cNvPicPr>
          <p:nvPr/>
        </p:nvPicPr>
        <p:blipFill>
          <a:blip r:embed="rId3"/>
          <a:stretch>
            <a:fillRect/>
          </a:stretch>
        </p:blipFill>
        <p:spPr>
          <a:xfrm>
            <a:off x="374408" y="1136705"/>
            <a:ext cx="11443184" cy="4584589"/>
          </a:xfrm>
          <a:prstGeom prst="rect">
            <a:avLst/>
          </a:prstGeom>
        </p:spPr>
      </p:pic>
      <p:sp>
        <p:nvSpPr>
          <p:cNvPr id="7" name="TextBox 6">
            <a:extLst>
              <a:ext uri="{FF2B5EF4-FFF2-40B4-BE49-F238E27FC236}">
                <a16:creationId xmlns:a16="http://schemas.microsoft.com/office/drawing/2014/main" id="{D7EB3EEA-437F-1741-F10C-5A7D4170A15B}"/>
              </a:ext>
            </a:extLst>
          </p:cNvPr>
          <p:cNvSpPr txBox="1"/>
          <p:nvPr/>
        </p:nvSpPr>
        <p:spPr>
          <a:xfrm>
            <a:off x="376043" y="5665223"/>
            <a:ext cx="11439913" cy="1200329"/>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chemeClr val="bg2">
                    <a:lumMod val="50000"/>
                  </a:schemeClr>
                </a:solidFill>
                <a:effectLst/>
                <a:uLnTx/>
                <a:uFillTx/>
                <a:cs typeface="Times New Roman"/>
              </a:rPr>
              <a:t>Data are current as of </a:t>
            </a:r>
            <a:r>
              <a:rPr lang="en-US" sz="1200">
                <a:solidFill>
                  <a:schemeClr val="bg2">
                    <a:lumMod val="50000"/>
                  </a:schemeClr>
                </a:solidFill>
                <a:cs typeface="Times New Roman"/>
              </a:rPr>
              <a:t>08/01/2024</a:t>
            </a:r>
            <a:r>
              <a:rPr kumimoji="0" lang="en-US" sz="1200" b="0" i="0" u="none" strike="noStrike" kern="1200" cap="none" spc="0" normalizeH="0" baseline="0" noProof="0">
                <a:ln>
                  <a:noFill/>
                </a:ln>
                <a:solidFill>
                  <a:schemeClr val="bg2">
                    <a:lumMod val="50000"/>
                  </a:schemeClr>
                </a:solidFill>
                <a:effectLst/>
                <a:uLnTx/>
                <a:uFillTx/>
                <a:cs typeface="Times New Roman"/>
              </a:rPr>
              <a:t> and are subject to change.</a:t>
            </a:r>
            <a:r>
              <a:rPr lang="en-US" sz="1200">
                <a:solidFill>
                  <a:schemeClr val="bg2">
                    <a:lumMod val="50000"/>
                  </a:schemeClr>
                </a:solidFill>
                <a:cs typeface="Times New Roman"/>
              </a:rPr>
              <a:t> </a:t>
            </a:r>
            <a:endParaRPr kumimoji="0" lang="en-US" sz="1200" b="0" i="0" u="none" strike="noStrike" kern="1200" cap="none" spc="0" normalizeH="0" baseline="0" noProof="0">
              <a:ln>
                <a:noFill/>
              </a:ln>
              <a:solidFill>
                <a:schemeClr val="bg2">
                  <a:lumMod val="50000"/>
                </a:schemeClr>
              </a:solidFill>
              <a:effectLst/>
              <a:uLnTx/>
              <a:uFillTx/>
              <a:cs typeface="Times New Roman" panose="02020603050405020304" pitchFamily="18" charset="0"/>
            </a:endParaRPr>
          </a:p>
          <a:p>
            <a:pPr>
              <a:defRPr/>
            </a:pPr>
            <a:r>
              <a:rPr kumimoji="0" lang="en-US" sz="1200" b="0" i="0" u="none" strike="noStrike" kern="1200" cap="none" spc="0" normalizeH="0" baseline="0" noProof="0">
                <a:ln>
                  <a:noFill/>
                </a:ln>
                <a:solidFill>
                  <a:schemeClr val="bg2">
                    <a:lumMod val="50000"/>
                  </a:schemeClr>
                </a:solidFill>
                <a:effectLst/>
                <a:uLnTx/>
                <a:uFillTx/>
                <a:cs typeface="Times New Roman"/>
              </a:rPr>
              <a:t>Data Source: Massachusetts Department of Public Health/Bureau of Infectious Disease and Laboratory Sciences/ Division of STD Prevention</a:t>
            </a:r>
            <a:r>
              <a:rPr lang="en-US" sz="1200">
                <a:solidFill>
                  <a:schemeClr val="bg2">
                    <a:lumMod val="50000"/>
                  </a:schemeClr>
                </a:solidFill>
                <a:cs typeface="Times New Roman"/>
              </a:rPr>
              <a:t> and STD-HIV Surveillance</a:t>
            </a:r>
            <a:r>
              <a:rPr kumimoji="0" lang="en-US" sz="1200" b="0" i="0" u="none" strike="noStrike" kern="1200" cap="none" spc="0" normalizeH="0" baseline="0" noProof="0">
                <a:ln>
                  <a:noFill/>
                </a:ln>
                <a:solidFill>
                  <a:schemeClr val="bg2">
                    <a:lumMod val="50000"/>
                  </a:schemeClr>
                </a:solidFill>
                <a:effectLst/>
                <a:uLnTx/>
                <a:uFillTx/>
                <a:cs typeface="Times New Roman"/>
              </a:rPr>
              <a:t>.</a:t>
            </a:r>
            <a:endParaRPr lang="en-US" sz="1200" b="0" i="0" u="none" strike="noStrike" kern="1200" cap="none" spc="0" normalizeH="0" baseline="0" noProof="0">
              <a:ln>
                <a:noFill/>
              </a:ln>
              <a:solidFill>
                <a:schemeClr val="bg2">
                  <a:lumMod val="50000"/>
                </a:schemeClr>
              </a:solidFill>
              <a:effectLst/>
              <a:uLnTx/>
              <a:uFillTx/>
              <a:cs typeface="Times New Roman"/>
            </a:endParaRPr>
          </a:p>
          <a:p>
            <a:pPr marL="228600" indent="-228600">
              <a:buFontTx/>
              <a:buAutoNum type="arabicPeriod"/>
            </a:pPr>
            <a:r>
              <a:rPr lang="en-US" sz="1200">
                <a:solidFill>
                  <a:schemeClr val="bg2">
                    <a:lumMod val="50000"/>
                  </a:schemeClr>
                </a:solidFill>
                <a:cs typeface="Times New Roman"/>
              </a:rPr>
              <a:t>All individuals of transgender experience are included in this graph regardless of current gender. </a:t>
            </a:r>
          </a:p>
          <a:p>
            <a:pPr marL="228600" indent="-228600">
              <a:buAutoNum type="arabicPeriod"/>
            </a:pPr>
            <a:r>
              <a:rPr lang="en-US" sz="1200">
                <a:solidFill>
                  <a:schemeClr val="bg2">
                    <a:lumMod val="50000"/>
                  </a:schemeClr>
                </a:solidFill>
                <a:cs typeface="Times New Roman"/>
              </a:rPr>
              <a:t>Please consider the impact of the COVID-19 pandemic on infectious disease screening, treatment and surveillance in the interpretation of 2020-2023 data.</a:t>
            </a:r>
          </a:p>
          <a:p>
            <a:pPr marL="228600" indent="-228600">
              <a:buAutoNum type="arabicPeriod"/>
            </a:pPr>
            <a:endParaRPr lang="en-US" sz="1200">
              <a:solidFill>
                <a:schemeClr val="bg2">
                  <a:lumMod val="50000"/>
                </a:schemeClr>
              </a:solidFill>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cs typeface="Times New Roman" panose="02020603050405020304" pitchFamily="18" charset="0"/>
            </a:endParaRPr>
          </a:p>
        </p:txBody>
      </p:sp>
      <p:pic>
        <p:nvPicPr>
          <p:cNvPr id="4" name="Picture 3">
            <a:extLst>
              <a:ext uri="{FF2B5EF4-FFF2-40B4-BE49-F238E27FC236}">
                <a16:creationId xmlns:a16="http://schemas.microsoft.com/office/drawing/2014/main" id="{ED1A024E-1D8F-DF31-49C3-246B46E388A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51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21233-1101-887E-6DB5-5913A419ED0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73CE6A-E7CA-AF06-1061-7F38E186D3F0}"/>
              </a:ext>
            </a:extLst>
          </p:cNvPr>
          <p:cNvSpPr>
            <a:spLocks noGrp="1"/>
          </p:cNvSpPr>
          <p:nvPr>
            <p:ph type="sldNum" sz="quarter" idx="4"/>
          </p:nvPr>
        </p:nvSpPr>
        <p:spPr/>
        <p:txBody>
          <a:bodyPr/>
          <a:lstStyle/>
          <a:p>
            <a:fld id="{CA49D0EE-DE7F-324B-A84C-F36708423CDB}" type="slidenum">
              <a:rPr lang="en-US" smtClean="0"/>
              <a:pPr/>
              <a:t>12</a:t>
            </a:fld>
            <a:endParaRPr lang="en-US"/>
          </a:p>
        </p:txBody>
      </p:sp>
      <p:sp>
        <p:nvSpPr>
          <p:cNvPr id="3" name="Title 2">
            <a:extLst>
              <a:ext uri="{FF2B5EF4-FFF2-40B4-BE49-F238E27FC236}">
                <a16:creationId xmlns:a16="http://schemas.microsoft.com/office/drawing/2014/main" id="{8D7FCEED-F018-0376-3817-77F9AA7873D3}"/>
              </a:ext>
            </a:extLst>
          </p:cNvPr>
          <p:cNvSpPr>
            <a:spLocks noGrp="1"/>
          </p:cNvSpPr>
          <p:nvPr>
            <p:ph type="title"/>
          </p:nvPr>
        </p:nvSpPr>
        <p:spPr>
          <a:xfrm>
            <a:off x="952106" y="3972"/>
            <a:ext cx="11239893" cy="980914"/>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chemeClr val="bg1"/>
                </a:solidFill>
                <a:effectLst/>
                <a:uLnTx/>
                <a:uFillTx/>
                <a:latin typeface="+mn-lt"/>
                <a:ea typeface="+mn-ea"/>
                <a:cs typeface="Times New Roman"/>
              </a:rPr>
              <a:t>Confirmed </a:t>
            </a:r>
            <a:r>
              <a:rPr kumimoji="0" lang="en-US" sz="2800" b="1" i="0" u="none" strike="noStrike" kern="1200" cap="none" spc="0" normalizeH="0" baseline="0" noProof="0">
                <a:ln>
                  <a:noFill/>
                </a:ln>
                <a:solidFill>
                  <a:srgbClr val="FFFFFF"/>
                </a:solidFill>
                <a:effectLst/>
                <a:uLnTx/>
                <a:uFillTx/>
                <a:latin typeface="+mn-lt"/>
                <a:ea typeface="+mn-ea"/>
                <a:cs typeface="Times New Roman"/>
              </a:rPr>
              <a:t>Gonorrhea Rates by County and Statewide,</a:t>
            </a:r>
            <a:r>
              <a:rPr kumimoji="0" lang="en-US" sz="2800" b="1" i="0" u="none" strike="noStrike" kern="1200" cap="none" spc="0" normalizeH="0" baseline="30000" noProof="0">
                <a:ln>
                  <a:noFill/>
                </a:ln>
                <a:solidFill>
                  <a:srgbClr val="FFFFFF"/>
                </a:solidFill>
                <a:effectLst/>
                <a:uLnTx/>
                <a:uFillTx/>
                <a:latin typeface="+mn-lt"/>
                <a:ea typeface="+mn-ea"/>
                <a:cs typeface="Times New Roman"/>
              </a:rPr>
              <a:t> </a:t>
            </a:r>
            <a:br>
              <a:rPr kumimoji="0" lang="en-US" sz="2800" b="1" i="0" u="none" strike="noStrike" kern="1200" cap="none" spc="0" normalizeH="0" baseline="30000" noProof="0">
                <a:ln>
                  <a:noFill/>
                </a:ln>
                <a:solidFill>
                  <a:srgbClr val="FFFFFF"/>
                </a:solidFill>
                <a:effectLst/>
                <a:uLnTx/>
                <a:uFillTx/>
                <a:latin typeface="+mn-lt"/>
                <a:ea typeface="+mn-ea"/>
                <a:cs typeface="Times New Roman"/>
              </a:rPr>
            </a:br>
            <a:r>
              <a:rPr kumimoji="0" lang="en-US" sz="2800" b="1" i="0" u="none" strike="noStrike" kern="1200" cap="none" spc="0" normalizeH="0" baseline="0" noProof="0">
                <a:ln>
                  <a:noFill/>
                </a:ln>
                <a:solidFill>
                  <a:schemeClr val="bg1"/>
                </a:solidFill>
                <a:effectLst/>
                <a:uLnTx/>
                <a:uFillTx/>
                <a:latin typeface="+mn-lt"/>
                <a:ea typeface="+mn-ea"/>
                <a:cs typeface="Times New Roman"/>
              </a:rPr>
              <a:t>Massachusetts, 2021-2023</a:t>
            </a:r>
            <a:r>
              <a:rPr kumimoji="0" lang="en-US" sz="2000" b="1" i="0" u="none" strike="noStrike" kern="1200" cap="none" spc="0" normalizeH="0" baseline="50000" noProof="0">
                <a:ln>
                  <a:noFill/>
                </a:ln>
                <a:solidFill>
                  <a:schemeClr val="bg1"/>
                </a:solidFill>
                <a:effectLst/>
                <a:uLnTx/>
                <a:uFillTx/>
                <a:latin typeface="+mn-lt"/>
                <a:ea typeface="+mn-ea"/>
                <a:cs typeface="Times New Roman"/>
              </a:rPr>
              <a:t>1</a:t>
            </a:r>
            <a:endParaRPr lang="en-US" sz="2000"/>
          </a:p>
        </p:txBody>
      </p:sp>
      <p:pic>
        <p:nvPicPr>
          <p:cNvPr id="4" name="Picture 3" descr="Graph depicts rate per 100,000 population of gonorrhea cases reported in Massachusetts by county comparing 2021 through 2023. The rate is highest in Suffolk county with a rate of 388.6 in 2023 followed by Hampden county with a rate of 175.8 in 2023. The lowest rates were in Berkshire and Franklin counties.">
            <a:extLst>
              <a:ext uri="{FF2B5EF4-FFF2-40B4-BE49-F238E27FC236}">
                <a16:creationId xmlns:a16="http://schemas.microsoft.com/office/drawing/2014/main" id="{C21F4317-EC3A-6E01-2041-CE63A4ECE3B2}"/>
              </a:ext>
            </a:extLst>
          </p:cNvPr>
          <p:cNvPicPr>
            <a:picLocks noChangeAspect="1"/>
          </p:cNvPicPr>
          <p:nvPr/>
        </p:nvPicPr>
        <p:blipFill>
          <a:blip r:embed="rId3"/>
          <a:stretch>
            <a:fillRect/>
          </a:stretch>
        </p:blipFill>
        <p:spPr>
          <a:xfrm>
            <a:off x="130199" y="1085644"/>
            <a:ext cx="11937003" cy="5236918"/>
          </a:xfrm>
          <a:prstGeom prst="rect">
            <a:avLst/>
          </a:prstGeom>
        </p:spPr>
      </p:pic>
      <p:sp>
        <p:nvSpPr>
          <p:cNvPr id="6" name="TextBox 5">
            <a:extLst>
              <a:ext uri="{FF2B5EF4-FFF2-40B4-BE49-F238E27FC236}">
                <a16:creationId xmlns:a16="http://schemas.microsoft.com/office/drawing/2014/main" id="{86CFE0E7-06C2-FB31-34C7-B22B029A9D57}"/>
              </a:ext>
            </a:extLst>
          </p:cNvPr>
          <p:cNvSpPr txBox="1"/>
          <p:nvPr/>
        </p:nvSpPr>
        <p:spPr>
          <a:xfrm>
            <a:off x="130199" y="5475783"/>
            <a:ext cx="10689041" cy="1200329"/>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08/01/2024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a:t>
            </a:r>
            <a:r>
              <a:rPr lang="en-US" sz="1200">
                <a:solidFill>
                  <a:srgbClr val="767171"/>
                </a:solidFill>
                <a:cs typeface="Times New Roman"/>
              </a:rPr>
              <a:t>Massachusetts</a:t>
            </a:r>
            <a:r>
              <a:rPr lang="en-US" sz="1200">
                <a:solidFill>
                  <a:schemeClr val="bg2">
                    <a:lumMod val="50000"/>
                  </a:schemeClr>
                </a:solidFill>
                <a:cs typeface="Times New Roman"/>
              </a:rPr>
              <a:t>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bg2">
                    <a:lumMod val="50000"/>
                  </a:schemeClr>
                </a:solidFill>
                <a:cs typeface="Times New Roman"/>
              </a:rPr>
              <a:t>1. Please consider the impact of the COVID-19 pandemic on infectious disease screening, treatment and surveillance in the interpretation of 2021-2023 data.</a:t>
            </a:r>
          </a:p>
          <a:p>
            <a:endParaRPr lang="en-US" sz="1200">
              <a:solidFill>
                <a:schemeClr val="bg2">
                  <a:lumMod val="50000"/>
                </a:schemeClr>
              </a:solidFill>
              <a:cs typeface="Times New Roman" panose="02020603050405020304" pitchFamily="18" charset="0"/>
            </a:endParaRPr>
          </a:p>
        </p:txBody>
      </p:sp>
      <p:pic>
        <p:nvPicPr>
          <p:cNvPr id="7" name="Picture 6">
            <a:extLst>
              <a:ext uri="{FF2B5EF4-FFF2-40B4-BE49-F238E27FC236}">
                <a16:creationId xmlns:a16="http://schemas.microsoft.com/office/drawing/2014/main" id="{D4C799CD-011B-F351-2600-376E068A810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95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13</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8736"/>
          </a:xfrm>
        </p:spPr>
        <p:txBody>
          <a:bodyPr>
            <a:noAutofit/>
          </a:bodyPr>
          <a:lstStyle/>
          <a:p>
            <a:pPr algn="ctr">
              <a:lnSpc>
                <a:spcPct val="100000"/>
              </a:lnSpc>
              <a:spcBef>
                <a:spcPts val="0"/>
              </a:spcBef>
              <a:defRPr/>
            </a:pPr>
            <a:r>
              <a:rPr lang="en-US" sz="2800">
                <a:latin typeface="+mn-lt"/>
                <a:ea typeface="+mn-ea"/>
                <a:cs typeface="Calibri"/>
              </a:rPr>
              <a:t>Rate of </a:t>
            </a:r>
            <a:r>
              <a:rPr kumimoji="0" lang="en-US" sz="2800" b="1" i="0" u="none" strike="noStrike" kern="1200" cap="none" spc="0" normalizeH="0" baseline="0" noProof="0">
                <a:ln>
                  <a:noFill/>
                </a:ln>
                <a:effectLst/>
                <a:uLnTx/>
                <a:uFillTx/>
                <a:latin typeface="+mn-lt"/>
                <a:ea typeface="+mn-ea"/>
                <a:cs typeface="Calibri"/>
              </a:rPr>
              <a:t>Confirmed and Probable Infectious</a:t>
            </a:r>
            <a:r>
              <a:rPr lang="en-US" sz="2800">
                <a:latin typeface="+mn-lt"/>
                <a:ea typeface="+mn-ea"/>
                <a:cs typeface="Calibri"/>
              </a:rPr>
              <a:t> </a:t>
            </a:r>
            <a:r>
              <a:rPr kumimoji="0" lang="en-US" sz="2800" b="1" i="0" u="none" strike="noStrike" kern="1200" cap="none" spc="0" normalizeH="0" baseline="0" noProof="0">
                <a:ln>
                  <a:noFill/>
                </a:ln>
                <a:effectLst/>
                <a:uLnTx/>
                <a:uFillTx/>
                <a:latin typeface="+mn-lt"/>
                <a:ea typeface="+mn-ea"/>
                <a:cs typeface="Calibri"/>
              </a:rPr>
              <a:t>Syphilis</a:t>
            </a:r>
            <a:r>
              <a:rPr kumimoji="0" lang="en-US" sz="2800" b="1" i="0" u="none" strike="noStrike" kern="1200" cap="none" spc="0" normalizeH="0" baseline="30000" noProof="0">
                <a:ln>
                  <a:noFill/>
                </a:ln>
                <a:effectLst/>
                <a:uLnTx/>
                <a:uFillTx/>
                <a:latin typeface="+mn-lt"/>
                <a:ea typeface="+mn-ea"/>
                <a:cs typeface="Calibri"/>
              </a:rPr>
              <a:t>1</a:t>
            </a:r>
            <a:r>
              <a:rPr lang="en-US" sz="2800">
                <a:latin typeface="+mn-lt"/>
                <a:ea typeface="+mn-ea"/>
                <a:cs typeface="Calibri"/>
              </a:rPr>
              <a:t> Cases</a:t>
            </a:r>
            <a:r>
              <a:rPr kumimoji="0" lang="en-US" sz="2800" b="1" i="0" u="none" strike="noStrike" kern="1200" cap="none" spc="0" normalizeH="0" baseline="0" noProof="0">
                <a:ln>
                  <a:noFill/>
                </a:ln>
                <a:effectLst/>
                <a:uLnTx/>
                <a:uFillTx/>
                <a:latin typeface="+mn-lt"/>
                <a:ea typeface="+mn-ea"/>
                <a:cs typeface="Times New Roman"/>
              </a:rPr>
              <a:t>, </a:t>
            </a:r>
            <a:br>
              <a:rPr lang="en-US" sz="2800" b="1" i="0" u="none" strike="noStrike" kern="1200" cap="none" spc="0" normalizeH="0" baseline="0" noProof="0">
                <a:ln>
                  <a:noFill/>
                </a:ln>
                <a:effectLst/>
                <a:uLnTx/>
                <a:uFillTx/>
                <a:latin typeface="+mn-lt"/>
                <a:ea typeface="+mn-ea"/>
                <a:cs typeface="Times New Roman" panose="02020603050405020304" pitchFamily="18" charset="0"/>
              </a:rPr>
            </a:br>
            <a:r>
              <a:rPr kumimoji="0" lang="en-US" sz="2800" b="1" i="0" u="none" strike="noStrike" kern="1200" cap="none" spc="0" normalizeH="0" baseline="0" noProof="0">
                <a:ln>
                  <a:noFill/>
                </a:ln>
                <a:effectLst/>
                <a:uLnTx/>
                <a:uFillTx/>
                <a:latin typeface="+mn-lt"/>
                <a:ea typeface="+mn-ea"/>
                <a:cs typeface="Times New Roman"/>
              </a:rPr>
              <a:t>Massachusetts, 2000-2023</a:t>
            </a:r>
            <a:r>
              <a:rPr kumimoji="0" lang="en-US" sz="2000" b="1" i="0" u="none" strike="noStrike" kern="1200" cap="none" spc="0" normalizeH="0" baseline="50000" noProof="0">
                <a:ln>
                  <a:noFill/>
                </a:ln>
                <a:effectLst/>
                <a:uLnTx/>
                <a:uFillTx/>
                <a:latin typeface="+mn-lt"/>
                <a:ea typeface="+mn-ea"/>
                <a:cs typeface="Times New Roman"/>
              </a:rPr>
              <a:t>2</a:t>
            </a:r>
            <a:endParaRPr lang="en-US" sz="2000">
              <a:cs typeface="Arial"/>
            </a:endParaRPr>
          </a:p>
        </p:txBody>
      </p:sp>
      <p:pic>
        <p:nvPicPr>
          <p:cNvPr id="7" name="Picture 6" descr="Graph depicts the rate per 100,000 population of confirmed and probable cases of infectious syphilis in Massachusetts between 2000 and 2023. It begins at 2.2 in 2000, drops to a low of 1.6 in 2001, and climbs to a high of 22.5 in 2022, before falling to 20.6 in 2023.">
            <a:extLst>
              <a:ext uri="{FF2B5EF4-FFF2-40B4-BE49-F238E27FC236}">
                <a16:creationId xmlns:a16="http://schemas.microsoft.com/office/drawing/2014/main" id="{1861BDBA-C7F9-81A0-2866-C82720456B1D}"/>
              </a:ext>
            </a:extLst>
          </p:cNvPr>
          <p:cNvPicPr>
            <a:picLocks noChangeAspect="1"/>
          </p:cNvPicPr>
          <p:nvPr/>
        </p:nvPicPr>
        <p:blipFill>
          <a:blip r:embed="rId3"/>
          <a:stretch>
            <a:fillRect/>
          </a:stretch>
        </p:blipFill>
        <p:spPr>
          <a:xfrm>
            <a:off x="250320" y="1118554"/>
            <a:ext cx="11589500" cy="4170025"/>
          </a:xfrm>
          <a:prstGeom prst="rect">
            <a:avLst/>
          </a:prstGeom>
        </p:spPr>
      </p:pic>
      <p:sp>
        <p:nvSpPr>
          <p:cNvPr id="4" name="TextBox 3">
            <a:extLst>
              <a:ext uri="{FF2B5EF4-FFF2-40B4-BE49-F238E27FC236}">
                <a16:creationId xmlns:a16="http://schemas.microsoft.com/office/drawing/2014/main" id="{D684FAC0-031F-B259-AB49-63808E18B38E}"/>
              </a:ext>
            </a:extLst>
          </p:cNvPr>
          <p:cNvSpPr txBox="1"/>
          <p:nvPr/>
        </p:nvSpPr>
        <p:spPr>
          <a:xfrm>
            <a:off x="291447" y="5303983"/>
            <a:ext cx="11609105" cy="1200329"/>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07/17/2024 and are subject to change. </a:t>
            </a:r>
            <a:endParaRPr lang="en-US" sz="1200">
              <a:solidFill>
                <a:schemeClr val="bg2">
                  <a:lumMod val="50000"/>
                </a:schemeClr>
              </a:solidFill>
              <a:cs typeface="Times New Roman" panose="02020603050405020304" pitchFamily="18" charset="0"/>
            </a:endParaRPr>
          </a:p>
          <a:p>
            <a:pPr>
              <a:defRPr/>
            </a:pPr>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pPr>
              <a:defRPr/>
            </a:pPr>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pPr>
              <a:defRPr/>
            </a:pPr>
            <a:r>
              <a:rPr lang="en-US" sz="1200">
                <a:solidFill>
                  <a:schemeClr val="bg2">
                    <a:lumMod val="50000"/>
                  </a:schemeClr>
                </a:solidFill>
                <a:cs typeface="Times New Roman"/>
              </a:rPr>
              <a:t>1. Infectious syphilis is defined as primary, secondary and early latent stages of syphilis within one year of infection.</a:t>
            </a:r>
          </a:p>
          <a:p>
            <a:r>
              <a:rPr lang="en-US" sz="1200">
                <a:solidFill>
                  <a:schemeClr val="bg2">
                    <a:lumMod val="50000"/>
                  </a:schemeClr>
                </a:solidFill>
                <a:cs typeface="Times New Roman"/>
              </a:rPr>
              <a:t>2. Please consider the impact of the COVID-19 pandemic on infectious disease screening, treatment and surveillance in the interpretation of 2020-2023 data.</a:t>
            </a:r>
          </a:p>
        </p:txBody>
      </p:sp>
      <p:pic>
        <p:nvPicPr>
          <p:cNvPr id="6" name="Picture 5">
            <a:extLst>
              <a:ext uri="{FF2B5EF4-FFF2-40B4-BE49-F238E27FC236}">
                <a16:creationId xmlns:a16="http://schemas.microsoft.com/office/drawing/2014/main" id="{3E895091-CF79-1DF1-5064-8E2228BA6FE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69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14</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0"/>
            <a:ext cx="11239894" cy="977900"/>
          </a:xfrm>
        </p:spPr>
        <p:txBody>
          <a:bodyPr>
            <a:normAutofit/>
          </a:bodyPr>
          <a:lstStyle/>
          <a:p>
            <a:pPr algn="ctr"/>
            <a:r>
              <a:rPr lang="en-US" sz="2800">
                <a:latin typeface="+mn-lt"/>
                <a:ea typeface="+mn-ea"/>
                <a:cs typeface="Times New Roman"/>
              </a:rPr>
              <a:t>Rate of Confirmed</a:t>
            </a:r>
            <a:r>
              <a:rPr kumimoji="0" lang="en-US" sz="2800" b="1" i="0" u="none" strike="noStrike" kern="1200" cap="none" spc="0" normalizeH="0" baseline="0" noProof="0">
                <a:ln>
                  <a:noFill/>
                </a:ln>
                <a:effectLst/>
                <a:uLnTx/>
                <a:uFillTx/>
                <a:latin typeface="+mn-lt"/>
                <a:ea typeface="+mn-ea"/>
                <a:cs typeface="Times New Roman"/>
              </a:rPr>
              <a:t> and Probable Infectious </a:t>
            </a:r>
            <a:r>
              <a:rPr kumimoji="0" lang="en-US" sz="2800" b="1" i="0" u="none" strike="noStrike" kern="1200" cap="none" spc="0" normalizeH="0" baseline="0" noProof="0">
                <a:ln>
                  <a:noFill/>
                </a:ln>
                <a:solidFill>
                  <a:srgbClr val="FFFFFF"/>
                </a:solidFill>
                <a:effectLst/>
                <a:uLnTx/>
                <a:uFillTx/>
                <a:latin typeface="+mn-lt"/>
                <a:ea typeface="+mn-ea"/>
                <a:cs typeface="Times New Roman"/>
              </a:rPr>
              <a:t>Syphilis</a:t>
            </a:r>
            <a:r>
              <a:rPr kumimoji="0" lang="en-US" sz="2000" b="1" i="0" u="none" strike="noStrike" kern="1200" cap="none" spc="0" normalizeH="0" baseline="50000" noProof="0">
                <a:ln>
                  <a:noFill/>
                </a:ln>
                <a:effectLst/>
                <a:uLnTx/>
                <a:uFillTx/>
                <a:latin typeface="+mn-lt"/>
                <a:ea typeface="+mn-ea"/>
                <a:cs typeface="Times New Roman"/>
              </a:rPr>
              <a:t>1</a:t>
            </a:r>
            <a:r>
              <a:rPr kumimoji="0" lang="en-US" sz="2800" b="1" i="0" u="none" strike="noStrike" kern="1200" cap="none" spc="0" normalizeH="0" noProof="0">
                <a:ln>
                  <a:noFill/>
                </a:ln>
                <a:effectLst/>
                <a:uLnTx/>
                <a:uFillTx/>
                <a:latin typeface="+mn-lt"/>
                <a:ea typeface="+mn-ea"/>
                <a:cs typeface="Times New Roman"/>
              </a:rPr>
              <a:t> </a:t>
            </a:r>
            <a:r>
              <a:rPr lang="en-US" sz="2800">
                <a:latin typeface="+mn-lt"/>
                <a:ea typeface="+mn-ea"/>
                <a:cs typeface="Times New Roman"/>
              </a:rPr>
              <a:t>Cases </a:t>
            </a:r>
            <a:r>
              <a:rPr lang="en-US" sz="2800">
                <a:solidFill>
                  <a:srgbClr val="FFFFFF"/>
                </a:solidFill>
                <a:latin typeface="+mn-lt"/>
                <a:ea typeface="+mn-ea"/>
                <a:cs typeface="Times New Roman"/>
              </a:rPr>
              <a:t>by</a:t>
            </a:r>
            <a:r>
              <a:rPr kumimoji="0" lang="en-US" sz="2800" b="1" i="0" u="none" strike="noStrike" kern="1200" cap="none" spc="0" normalizeH="0" baseline="0" noProof="0">
                <a:ln>
                  <a:noFill/>
                </a:ln>
                <a:solidFill>
                  <a:srgbClr val="FFFFFF"/>
                </a:solidFill>
                <a:effectLst/>
                <a:uLnTx/>
                <a:uFillTx/>
                <a:latin typeface="+mn-lt"/>
                <a:ea typeface="+mn-ea"/>
                <a:cs typeface="Times New Roman"/>
              </a:rPr>
              <a:t> Gender,</a:t>
            </a:r>
            <a:r>
              <a:rPr kumimoji="0" lang="en-US" sz="2000" b="1" i="0" u="none" strike="noStrike" kern="1200" cap="none" spc="0" normalizeH="0" baseline="50000" noProof="0">
                <a:ln>
                  <a:noFill/>
                </a:ln>
                <a:effectLst/>
                <a:uLnTx/>
                <a:uFillTx/>
                <a:latin typeface="+mn-lt"/>
                <a:ea typeface="+mn-ea"/>
                <a:cs typeface="Times New Roman"/>
              </a:rPr>
              <a:t>2</a:t>
            </a:r>
            <a:r>
              <a:rPr kumimoji="0" lang="en-US" sz="2800" b="1" i="0" u="none" strike="noStrike" kern="1200" cap="none" spc="0" normalizeH="0" baseline="30000" noProof="0">
                <a:ln>
                  <a:noFill/>
                </a:ln>
                <a:solidFill>
                  <a:srgbClr val="FFFFFF"/>
                </a:solidFill>
                <a:effectLst/>
                <a:uLnTx/>
                <a:uFillTx/>
                <a:latin typeface="+mn-lt"/>
                <a:ea typeface="+mn-ea"/>
                <a:cs typeface="Times New Roman"/>
              </a:rPr>
              <a:t> </a:t>
            </a:r>
            <a:r>
              <a:rPr kumimoji="0" lang="en-US" sz="2800" b="1" i="0" u="none" strike="noStrike" kern="1200" cap="none" spc="0" normalizeH="0" baseline="0" noProof="0">
                <a:ln>
                  <a:noFill/>
                </a:ln>
                <a:effectLst/>
                <a:uLnTx/>
                <a:uFillTx/>
                <a:latin typeface="+mn-lt"/>
                <a:ea typeface="+mn-ea"/>
                <a:cs typeface="Times New Roman"/>
              </a:rPr>
              <a:t>Massachusetts, 2010-2023</a:t>
            </a:r>
            <a:r>
              <a:rPr kumimoji="0" lang="en-US" sz="2000" b="1" i="0" u="none" strike="noStrike" kern="1200" cap="none" spc="0" normalizeH="0" baseline="50000" noProof="0">
                <a:ln>
                  <a:noFill/>
                </a:ln>
                <a:effectLst/>
                <a:uLnTx/>
                <a:uFillTx/>
                <a:latin typeface="+mn-lt"/>
                <a:ea typeface="+mn-ea"/>
                <a:cs typeface="Times New Roman"/>
              </a:rPr>
              <a:t>3</a:t>
            </a:r>
            <a:endParaRPr lang="en-US" sz="2000"/>
          </a:p>
        </p:txBody>
      </p:sp>
      <p:pic>
        <p:nvPicPr>
          <p:cNvPr id="7" name="Picture 6" descr="Graph depicts the rates per 100,000 population of confirmed and probable cases of syphilis in Massachusetts by gender identity between 2010 and 2023. There are two lines, one for females that begins at 0.9 in 2010 and remains relatively stable with a high of 7.3 in 2023. Another line is for males that begins at 13.8 in 2010 and climbs to a high of 39.4 in 2022 before falling to 34.7 in 2023.">
            <a:extLst>
              <a:ext uri="{FF2B5EF4-FFF2-40B4-BE49-F238E27FC236}">
                <a16:creationId xmlns:a16="http://schemas.microsoft.com/office/drawing/2014/main" id="{F9EBB250-2403-C4CD-54C0-465BE027E65D}"/>
              </a:ext>
            </a:extLst>
          </p:cNvPr>
          <p:cNvPicPr>
            <a:picLocks noChangeAspect="1"/>
          </p:cNvPicPr>
          <p:nvPr/>
        </p:nvPicPr>
        <p:blipFill>
          <a:blip r:embed="rId3"/>
          <a:stretch>
            <a:fillRect/>
          </a:stretch>
        </p:blipFill>
        <p:spPr>
          <a:xfrm>
            <a:off x="295153" y="972894"/>
            <a:ext cx="11601694" cy="4157832"/>
          </a:xfrm>
          <a:prstGeom prst="rect">
            <a:avLst/>
          </a:prstGeom>
        </p:spPr>
      </p:pic>
      <p:sp>
        <p:nvSpPr>
          <p:cNvPr id="5" name="TextBox 4">
            <a:extLst>
              <a:ext uri="{FF2B5EF4-FFF2-40B4-BE49-F238E27FC236}">
                <a16:creationId xmlns:a16="http://schemas.microsoft.com/office/drawing/2014/main" id="{3C520D64-CE8A-39F9-96D0-36260F6F9802}"/>
              </a:ext>
            </a:extLst>
          </p:cNvPr>
          <p:cNvSpPr txBox="1"/>
          <p:nvPr/>
        </p:nvSpPr>
        <p:spPr>
          <a:xfrm>
            <a:off x="349321" y="5103582"/>
            <a:ext cx="11579969" cy="1446550"/>
          </a:xfrm>
          <a:prstGeom prst="rect">
            <a:avLst/>
          </a:prstGeom>
          <a:noFill/>
        </p:spPr>
        <p:txBody>
          <a:bodyPr wrap="square" lIns="91440" tIns="45720" rIns="91440" bIns="45720" rtlCol="0" anchor="t">
            <a:spAutoFit/>
          </a:bodyPr>
          <a:lstStyle/>
          <a:p>
            <a:r>
              <a:rPr lang="en-US" sz="1100">
                <a:solidFill>
                  <a:schemeClr val="bg2">
                    <a:lumMod val="50000"/>
                  </a:schemeClr>
                </a:solidFill>
                <a:cs typeface="Times New Roman"/>
              </a:rPr>
              <a:t>Data are current as of 07/17/2024 and are subject to change. </a:t>
            </a:r>
            <a:endParaRPr lang="en-US" sz="1100">
              <a:solidFill>
                <a:schemeClr val="bg2">
                  <a:lumMod val="50000"/>
                </a:schemeClr>
              </a:solidFill>
              <a:cs typeface="Times New Roman" panose="02020603050405020304" pitchFamily="18" charset="0"/>
            </a:endParaRPr>
          </a:p>
          <a:p>
            <a:r>
              <a:rPr lang="en-US" sz="1100">
                <a:solidFill>
                  <a:schemeClr val="bg2">
                    <a:lumMod val="50000"/>
                  </a:schemeClr>
                </a:solidFill>
                <a:cs typeface="Times New Roman"/>
              </a:rPr>
              <a:t>Data Source: </a:t>
            </a:r>
            <a:r>
              <a:rPr lang="en-US" sz="1100">
                <a:solidFill>
                  <a:srgbClr val="767171"/>
                </a:solidFill>
                <a:cs typeface="Times New Roman"/>
              </a:rPr>
              <a:t>Massachusetts</a:t>
            </a:r>
            <a:r>
              <a:rPr lang="en-US" sz="1100">
                <a:solidFill>
                  <a:schemeClr val="bg2">
                    <a:lumMod val="50000"/>
                  </a:schemeClr>
                </a:solidFill>
                <a:cs typeface="Times New Roman"/>
              </a:rPr>
              <a:t> Department of Public Health/Bureau of Infectious Disease and Laboratory Sciences/ Division of STD Prevention and STD-HIV Surveillance.</a:t>
            </a:r>
          </a:p>
          <a:p>
            <a:r>
              <a:rPr lang="en-US" sz="1100">
                <a:solidFill>
                  <a:schemeClr val="bg2">
                    <a:lumMod val="50000"/>
                  </a:schemeClr>
                </a:solidFill>
                <a:cs typeface="Times New Roman"/>
              </a:rPr>
              <a:t>Population denominators estimated by the University of Massachusetts Donahue Institute using a modified Hamilton-Perry model (</a:t>
            </a:r>
            <a:r>
              <a:rPr lang="en-US" sz="1100" err="1">
                <a:solidFill>
                  <a:schemeClr val="bg2">
                    <a:lumMod val="50000"/>
                  </a:schemeClr>
                </a:solidFill>
                <a:cs typeface="Times New Roman"/>
              </a:rPr>
              <a:t>Strate</a:t>
            </a:r>
            <a:r>
              <a:rPr lang="en-US" sz="1100">
                <a:solidFill>
                  <a:schemeClr val="bg2">
                    <a:lumMod val="50000"/>
                  </a:schemeClr>
                </a:solidFill>
                <a:cs typeface="Times New Roman"/>
              </a:rPr>
              <a:t> S, et al. Small Area Population Estimates for 2011 through 2020 report, Oct 2016).</a:t>
            </a:r>
          </a:p>
          <a:p>
            <a:r>
              <a:rPr lang="en-US" sz="1100">
                <a:solidFill>
                  <a:schemeClr val="bg2">
                    <a:lumMod val="50000"/>
                  </a:schemeClr>
                </a:solidFill>
                <a:cs typeface="Times New Roman"/>
              </a:rPr>
              <a:t>1. Infectious syphilis is defined as primary, secondary and early latent stages of syphilis within one year of infection.</a:t>
            </a:r>
            <a:endParaRPr lang="en-US" sz="1100">
              <a:solidFill>
                <a:schemeClr val="bg2">
                  <a:lumMod val="50000"/>
                </a:schemeClr>
              </a:solidFill>
              <a:cs typeface="Times New Roman" panose="02020603050405020304" pitchFamily="18" charset="0"/>
            </a:endParaRPr>
          </a:p>
          <a:p>
            <a:r>
              <a:rPr lang="en-US" sz="1100">
                <a:solidFill>
                  <a:schemeClr val="bg2">
                    <a:lumMod val="50000"/>
                  </a:schemeClr>
                </a:solidFill>
                <a:cs typeface="Times New Roman"/>
              </a:rPr>
              <a:t>2. In 2023, there were 2 individuals of transgender experience reported in our data system who do not have current gender documented. These cases were excluded since population estimates for individuals of transgender experience are not available at this time. </a:t>
            </a:r>
          </a:p>
          <a:p>
            <a:r>
              <a:rPr lang="en-US" sz="1100">
                <a:solidFill>
                  <a:schemeClr val="bg2">
                    <a:lumMod val="50000"/>
                  </a:schemeClr>
                </a:solidFill>
                <a:cs typeface="Times New Roman"/>
              </a:rPr>
              <a:t>3. Please consider the impact of the COVID-19 pandemic on infectious disease screening, treatment and surveillance in the interpretation of 2020-2023 data.</a:t>
            </a:r>
          </a:p>
        </p:txBody>
      </p:sp>
      <p:pic>
        <p:nvPicPr>
          <p:cNvPr id="6" name="Picture 5">
            <a:extLst>
              <a:ext uri="{FF2B5EF4-FFF2-40B4-BE49-F238E27FC236}">
                <a16:creationId xmlns:a16="http://schemas.microsoft.com/office/drawing/2014/main" id="{2E27F71E-B40C-4B1C-B00F-DD10B1404D3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25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15</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2" cy="979489"/>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30000" noProof="0">
                <a:ln>
                  <a:noFill/>
                </a:ln>
                <a:solidFill>
                  <a:schemeClr val="bg1"/>
                </a:solidFill>
                <a:effectLst/>
                <a:uLnTx/>
                <a:uFillTx/>
                <a:latin typeface="+mn-lt"/>
                <a:ea typeface="+mn-ea"/>
                <a:cs typeface="Times New Roman" panose="02020603050405020304" pitchFamily="18" charset="0"/>
              </a:rPr>
              <a:t> </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Reported Cases by Race/Ethnicity</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a:t>
            </a:r>
            <a:b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b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Massachusetts, 2015-2023</a:t>
            </a:r>
            <a:r>
              <a:rPr lang="en-US" sz="2000" b="1" baseline="50000">
                <a:solidFill>
                  <a:schemeClr val="bg1"/>
                </a:solidFill>
                <a:latin typeface="+mn-lt"/>
                <a:ea typeface="+mn-ea"/>
                <a:cs typeface="Times New Roman" panose="02020603050405020304" pitchFamily="18" charset="0"/>
              </a:rPr>
              <a:t>3</a:t>
            </a:r>
            <a:endParaRPr lang="en-US" sz="2000"/>
          </a:p>
        </p:txBody>
      </p:sp>
      <p:pic>
        <p:nvPicPr>
          <p:cNvPr id="8" name="Picture 7" descr="Graph depicts the proportion of Massachusetts reported confirmed and probable infectious syphilis cases broken down by race/ethnicity for the years 2015 through 2023. The highest percentage of cases for each year identified as Non-Hispanic White making up a high of 50.1% of cases in 2017 and a resulting 35.5% of cases in 2023. In total, over the nine-year period, the proportion of cases by race/ethnicity were from highest to lowest: Non-Hispanic White, Hispanic, Non-Hispanic Black, Non-Hispanic Other, and Unknown.">
            <a:extLst>
              <a:ext uri="{FF2B5EF4-FFF2-40B4-BE49-F238E27FC236}">
                <a16:creationId xmlns:a16="http://schemas.microsoft.com/office/drawing/2014/main" id="{50428CB9-56B0-469E-21AD-894398454A74}"/>
              </a:ext>
            </a:extLst>
          </p:cNvPr>
          <p:cNvPicPr>
            <a:picLocks noChangeAspect="1"/>
          </p:cNvPicPr>
          <p:nvPr/>
        </p:nvPicPr>
        <p:blipFill>
          <a:blip r:embed="rId3"/>
          <a:stretch>
            <a:fillRect/>
          </a:stretch>
        </p:blipFill>
        <p:spPr>
          <a:xfrm>
            <a:off x="155885" y="932867"/>
            <a:ext cx="11851651" cy="4474852"/>
          </a:xfrm>
          <a:prstGeom prst="rect">
            <a:avLst/>
          </a:prstGeom>
        </p:spPr>
      </p:pic>
      <p:sp>
        <p:nvSpPr>
          <p:cNvPr id="5" name="TextBox 1">
            <a:extLst>
              <a:ext uri="{FF2B5EF4-FFF2-40B4-BE49-F238E27FC236}">
                <a16:creationId xmlns:a16="http://schemas.microsoft.com/office/drawing/2014/main" id="{A2B1DB92-CC58-4D11-4E73-547FEA63C19F}"/>
              </a:ext>
            </a:extLst>
          </p:cNvPr>
          <p:cNvSpPr txBox="1"/>
          <p:nvPr/>
        </p:nvSpPr>
        <p:spPr>
          <a:xfrm>
            <a:off x="370366" y="5336259"/>
            <a:ext cx="11451266" cy="838200"/>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cs typeface="Times New Roman"/>
              </a:rPr>
              <a:t>Data are current as of </a:t>
            </a:r>
            <a:r>
              <a:rPr lang="en-US" sz="1200">
                <a:solidFill>
                  <a:schemeClr val="bg2">
                    <a:lumMod val="50000"/>
                  </a:schemeClr>
                </a:solidFill>
                <a:cs typeface="Times New Roman"/>
              </a:rPr>
              <a:t>07/17/2024</a:t>
            </a:r>
            <a:r>
              <a:rPr lang="en-US" sz="1200">
                <a:solidFill>
                  <a:srgbClr val="767171"/>
                </a:solidFill>
                <a:effectLst/>
                <a:cs typeface="Times New Roman"/>
              </a:rPr>
              <a:t> and are subject to change.</a:t>
            </a:r>
          </a:p>
          <a:p>
            <a:r>
              <a:rPr lang="en-US" sz="1200">
                <a:solidFill>
                  <a:srgbClr val="767171"/>
                </a:solidFill>
                <a:effectLst/>
                <a:cs typeface="Times New Roman"/>
              </a:rPr>
              <a:t>Data Source: Massachusetts Department of Public Health/Bureau of Infectious Disease and Laboratory Sciences/ Division of STD Prevention</a:t>
            </a:r>
            <a:r>
              <a:rPr lang="en-US" sz="1200">
                <a:solidFill>
                  <a:srgbClr val="767171"/>
                </a:solidFill>
                <a:cs typeface="Times New Roman"/>
              </a:rPr>
              <a:t> and STD-HIV Surveillance</a:t>
            </a:r>
            <a:r>
              <a:rPr lang="en-US" sz="1200">
                <a:solidFill>
                  <a:srgbClr val="767171"/>
                </a:solidFill>
                <a:effectLst/>
                <a:cs typeface="Times New Roman"/>
              </a:rPr>
              <a:t>.</a:t>
            </a:r>
            <a:r>
              <a:rPr lang="en-US" sz="1200">
                <a:solidFill>
                  <a:srgbClr val="767171"/>
                </a:solidFill>
                <a:cs typeface="Times New Roman"/>
              </a:rPr>
              <a:t> </a:t>
            </a:r>
            <a:endParaRPr lang="en-US" sz="1200">
              <a:solidFill>
                <a:srgbClr val="767171"/>
              </a:solidFill>
              <a:effectLst/>
              <a:cs typeface="Times New Roman" panose="02020603050405020304" pitchFamily="18" charset="0"/>
            </a:endParaRPr>
          </a:p>
          <a:p>
            <a:r>
              <a:rPr lang="en-US" sz="1200">
                <a:solidFill>
                  <a:srgbClr val="767171"/>
                </a:solidFill>
                <a:ea typeface="Calibri" panose="020F0502020204030204" pitchFamily="34" charset="0"/>
                <a:cs typeface="Times New Roman"/>
              </a:rPr>
              <a:t>Note: National Notifiable Diseases Surveillance System (NNDSS) Congenital Syphilis case definition was updated in 2014.</a:t>
            </a:r>
          </a:p>
          <a:p>
            <a:r>
              <a:rPr lang="en-US" sz="1200">
                <a:solidFill>
                  <a:srgbClr val="767171"/>
                </a:solidFill>
                <a:cs typeface="Times New Roman"/>
              </a:rPr>
              <a:t>1. Infectious syphilis is defined as primary, secondary and early latent stages of syphilis within one year of infection.</a:t>
            </a:r>
          </a:p>
          <a:p>
            <a:r>
              <a:rPr lang="en-US" sz="1200">
                <a:solidFill>
                  <a:srgbClr val="767171"/>
                </a:solidFill>
                <a:cs typeface="Times New Roman"/>
              </a:rPr>
              <a:t>2. Other Race/Ethnicity includes individuals who identify as American Indian/ Pacific Islander/ Alaskan Native.</a:t>
            </a:r>
          </a:p>
          <a:p>
            <a:r>
              <a:rPr lang="en-US" sz="1200">
                <a:solidFill>
                  <a:srgbClr val="767171"/>
                </a:solidFill>
                <a:cs typeface="Times New Roman"/>
              </a:rPr>
              <a:t>3. </a:t>
            </a:r>
            <a:r>
              <a:rPr lang="en-US" sz="1200">
                <a:solidFill>
                  <a:schemeClr val="bg2">
                    <a:lumMod val="50000"/>
                  </a:schemeClr>
                </a:solidFill>
                <a:cs typeface="Times New Roman"/>
              </a:rPr>
              <a:t>Please consider the impact of the COVID-19 pandemic on infectious disease screening, treatment and surveillance in the interpretation of 2020-2023 data.</a:t>
            </a:r>
            <a:r>
              <a:rPr lang="en-US" sz="1200">
                <a:solidFill>
                  <a:schemeClr val="tx1">
                    <a:lumMod val="50000"/>
                    <a:lumOff val="50000"/>
                  </a:schemeClr>
                </a:solidFill>
                <a:cs typeface="Times New Roman"/>
              </a:rPr>
              <a:t> </a:t>
            </a:r>
            <a:endParaRPr lang="en-US" sz="1200">
              <a:solidFill>
                <a:schemeClr val="tx1">
                  <a:lumMod val="50000"/>
                  <a:lumOff val="50000"/>
                </a:schemeClr>
              </a:solidFill>
              <a:cs typeface="Times New Roman" panose="02020603050405020304" pitchFamily="18" charset="0"/>
            </a:endParaRPr>
          </a:p>
          <a:p>
            <a:pPr marL="228600" indent="-228600">
              <a:buAutoNum type="arabicPeriod"/>
            </a:pPr>
            <a:endParaRPr lang="en-US" sz="1200">
              <a:solidFill>
                <a:srgbClr val="767171"/>
              </a:solidFill>
              <a:cs typeface="Times New Roman" panose="02020603050405020304" pitchFamily="18" charset="0"/>
            </a:endParaRPr>
          </a:p>
          <a:p>
            <a:pPr marL="228600" indent="-228600">
              <a:buAutoNum type="arabicPeriod"/>
            </a:pPr>
            <a:endParaRPr lang="en-US" sz="1200">
              <a:solidFill>
                <a:srgbClr val="767171"/>
              </a:solidFill>
              <a:cs typeface="Times New Roman" panose="02020603050405020304" pitchFamily="18" charset="0"/>
            </a:endParaRPr>
          </a:p>
          <a:p>
            <a:endParaRPr lang="en-US" sz="1200">
              <a:solidFill>
                <a:srgbClr val="767171"/>
              </a:solidFill>
              <a:effectLst/>
              <a:cs typeface="Times New Roman" panose="02020603050405020304" pitchFamily="18" charset="0"/>
            </a:endParaRPr>
          </a:p>
        </p:txBody>
      </p:sp>
      <p:pic>
        <p:nvPicPr>
          <p:cNvPr id="6" name="Picture 5">
            <a:extLst>
              <a:ext uri="{FF2B5EF4-FFF2-40B4-BE49-F238E27FC236}">
                <a16:creationId xmlns:a16="http://schemas.microsoft.com/office/drawing/2014/main" id="{3C32E0E4-09F1-D0E6-8D93-0347BBAD6A0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278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16</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7901"/>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 Among Individuals of Transgender Experience</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 Massachusetts, 2015</a:t>
            </a:r>
            <a:r>
              <a:rPr lang="en-US" sz="2800">
                <a:solidFill>
                  <a:srgbClr val="FFFFFF"/>
                </a:solidFill>
                <a:latin typeface="+mn-lt"/>
                <a:ea typeface="+mn-ea"/>
                <a:cs typeface="Times New Roman" panose="02020603050405020304" pitchFamily="18" charset="0"/>
              </a:rPr>
              <a:t>-</a:t>
            </a:r>
            <a:r>
              <a:rPr kumimoji="0" lang="en-US" sz="28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2023</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3, 4</a:t>
            </a:r>
            <a:endParaRPr lang="en-US" sz="2000"/>
          </a:p>
        </p:txBody>
      </p:sp>
      <p:pic>
        <p:nvPicPr>
          <p:cNvPr id="7" name="Picture 6" descr="Graph shows the number of confirmed and probable infectious syphilis cases among transgender individuals in Massachusetts between 2015 and 2023. The case counts are 10, 11, 10, 27, 19, 23, 33, 58, and 58 for 2015, 2016, 2017, 2018, 2019, 2020, 2021, 2022, and 2023 respectively.">
            <a:extLst>
              <a:ext uri="{FF2B5EF4-FFF2-40B4-BE49-F238E27FC236}">
                <a16:creationId xmlns:a16="http://schemas.microsoft.com/office/drawing/2014/main" id="{8F72A6FF-B8AD-E1FD-FF64-5A5975967790}"/>
              </a:ext>
            </a:extLst>
          </p:cNvPr>
          <p:cNvPicPr>
            <a:picLocks noChangeAspect="1"/>
          </p:cNvPicPr>
          <p:nvPr/>
        </p:nvPicPr>
        <p:blipFill>
          <a:blip r:embed="rId3"/>
          <a:stretch>
            <a:fillRect/>
          </a:stretch>
        </p:blipFill>
        <p:spPr>
          <a:xfrm>
            <a:off x="359166" y="1003554"/>
            <a:ext cx="11473666" cy="4365114"/>
          </a:xfrm>
          <a:prstGeom prst="rect">
            <a:avLst/>
          </a:prstGeom>
        </p:spPr>
      </p:pic>
      <p:sp>
        <p:nvSpPr>
          <p:cNvPr id="5" name="TextBox 4">
            <a:extLst>
              <a:ext uri="{FF2B5EF4-FFF2-40B4-BE49-F238E27FC236}">
                <a16:creationId xmlns:a16="http://schemas.microsoft.com/office/drawing/2014/main" id="{50A45DAE-2240-6981-7924-5455472C5671}"/>
              </a:ext>
            </a:extLst>
          </p:cNvPr>
          <p:cNvSpPr txBox="1"/>
          <p:nvPr/>
        </p:nvSpPr>
        <p:spPr>
          <a:xfrm>
            <a:off x="239155" y="5312739"/>
            <a:ext cx="11713688" cy="1200329"/>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chemeClr val="bg2">
                    <a:lumMod val="50000"/>
                  </a:schemeClr>
                </a:solidFill>
                <a:effectLst/>
                <a:uLnTx/>
                <a:uFillTx/>
                <a:cs typeface="Times New Roman"/>
              </a:rPr>
              <a:t>Data are current as of</a:t>
            </a:r>
            <a:r>
              <a:rPr lang="en-US" sz="1200">
                <a:solidFill>
                  <a:schemeClr val="bg2">
                    <a:lumMod val="50000"/>
                  </a:schemeClr>
                </a:solidFill>
                <a:cs typeface="Times New Roman"/>
              </a:rPr>
              <a:t> 07/17/2024 </a:t>
            </a:r>
            <a:r>
              <a:rPr kumimoji="0" lang="en-US" sz="1200" b="0" i="0" u="none" strike="noStrike" kern="1200" cap="none" spc="0" normalizeH="0" baseline="0" noProof="0">
                <a:ln>
                  <a:noFill/>
                </a:ln>
                <a:solidFill>
                  <a:schemeClr val="bg2">
                    <a:lumMod val="50000"/>
                  </a:schemeClr>
                </a:solidFill>
                <a:effectLst/>
                <a:uLnTx/>
                <a:uFillTx/>
                <a:cs typeface="Times New Roman"/>
              </a:rPr>
              <a:t>and are subject to change.</a:t>
            </a:r>
            <a:r>
              <a:rPr lang="en-US" sz="1200">
                <a:solidFill>
                  <a:schemeClr val="bg2">
                    <a:lumMod val="50000"/>
                  </a:schemeClr>
                </a:solidFill>
                <a:cs typeface="Times New Roman"/>
              </a:rPr>
              <a:t> </a:t>
            </a:r>
            <a:endParaRPr lang="en-US" sz="1200" b="0" i="0" u="none" strike="noStrike" kern="1200" cap="none" spc="0" normalizeH="0" baseline="0" noProof="0">
              <a:ln>
                <a:noFill/>
              </a:ln>
              <a:solidFill>
                <a:schemeClr val="bg2">
                  <a:lumMod val="50000"/>
                </a:schemeClr>
              </a:solidFill>
              <a:effectLst/>
              <a:uLnTx/>
              <a:uFillTx/>
              <a:cs typeface="Times New Roman" panose="02020603050405020304" pitchFamily="18" charset="0"/>
            </a:endParaRPr>
          </a:p>
          <a:p>
            <a:pPr>
              <a:defRPr/>
            </a:pPr>
            <a:r>
              <a:rPr kumimoji="0" lang="en-US" sz="1200" b="0" i="0" u="none" strike="noStrike" kern="1200" cap="none" spc="0" normalizeH="0" baseline="0" noProof="0">
                <a:ln>
                  <a:noFill/>
                </a:ln>
                <a:solidFill>
                  <a:schemeClr val="bg2">
                    <a:lumMod val="50000"/>
                  </a:schemeClr>
                </a:solidFill>
                <a:effectLst/>
                <a:uLnTx/>
                <a:uFillTx/>
                <a:cs typeface="Times New Roman"/>
              </a:rPr>
              <a:t>Data Source: Massachusetts Department of Public Health/Bureau of Infectious Disease and Laboratory Sciences/ Division of STD Prevention</a:t>
            </a:r>
            <a:r>
              <a:rPr lang="en-US" sz="1200">
                <a:solidFill>
                  <a:schemeClr val="bg2">
                    <a:lumMod val="50000"/>
                  </a:schemeClr>
                </a:solidFill>
                <a:cs typeface="Times New Roman"/>
              </a:rPr>
              <a:t> and STD-HIV Surveillance</a:t>
            </a:r>
            <a:r>
              <a:rPr kumimoji="0" lang="en-US" sz="1200" b="0" i="0" u="none" strike="noStrike" kern="1200" cap="none" spc="0" normalizeH="0" baseline="0" noProof="0">
                <a:ln>
                  <a:noFill/>
                </a:ln>
                <a:solidFill>
                  <a:schemeClr val="bg2">
                    <a:lumMod val="50000"/>
                  </a:schemeClr>
                </a:solidFill>
                <a:effectLst/>
                <a:uLnTx/>
                <a:uFillTx/>
                <a:cs typeface="Times New Roman"/>
              </a:rPr>
              <a:t>.</a:t>
            </a:r>
            <a:endParaRPr lang="en-US" sz="1200" b="0" i="0" u="none" strike="noStrike" kern="1200" cap="none" spc="0" normalizeH="0" baseline="0" noProof="0">
              <a:ln>
                <a:noFill/>
              </a:ln>
              <a:solidFill>
                <a:schemeClr val="bg2">
                  <a:lumMod val="50000"/>
                </a:schemeClr>
              </a:solidFill>
              <a:effectLst/>
              <a:uLnTx/>
              <a:uFillTx/>
              <a:cs typeface="Times New Roman"/>
            </a:endParaRPr>
          </a:p>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schemeClr val="bg2">
                    <a:lumMod val="50000"/>
                  </a:schemeClr>
                </a:solidFill>
                <a:effectLst/>
                <a:uLnTx/>
                <a:uFillTx/>
                <a:cs typeface="Times New Roman"/>
              </a:rPr>
              <a:t>1. Infectious syphilis is defined as primary, secondary and early latent stages of syphilis within one year of infection.</a:t>
            </a:r>
            <a:endParaRPr lang="en-US" sz="1200">
              <a:solidFill>
                <a:schemeClr val="bg2">
                  <a:lumMod val="50000"/>
                </a:schemeClr>
              </a:solidFill>
              <a:cs typeface="Times New Roman"/>
            </a:endParaRPr>
          </a:p>
          <a:p>
            <a:pPr>
              <a:defRPr/>
            </a:pPr>
            <a:r>
              <a:rPr lang="en-US" sz="1200">
                <a:solidFill>
                  <a:schemeClr val="bg2">
                    <a:lumMod val="50000"/>
                  </a:schemeClr>
                </a:solidFill>
                <a:cs typeface="Times New Roman"/>
              </a:rPr>
              <a:t>2. All individuals of transgender experience are included in this graph regardless of current gender. </a:t>
            </a:r>
          </a:p>
          <a:p>
            <a:r>
              <a:rPr lang="en-US" sz="1200">
                <a:solidFill>
                  <a:schemeClr val="bg2">
                    <a:lumMod val="50000"/>
                  </a:schemeClr>
                </a:solidFill>
                <a:cs typeface="Times New Roman"/>
              </a:rPr>
              <a:t>3. Please consider the impact of the COVID-19 pandemic on infectious disease screening, treatment and surveillance in the interpretation of 2020-2023 data.</a:t>
            </a:r>
          </a:p>
          <a:p>
            <a:r>
              <a:rPr lang="en-US" sz="1200">
                <a:solidFill>
                  <a:schemeClr val="bg2">
                    <a:lumMod val="50000"/>
                  </a:schemeClr>
                </a:solidFill>
                <a:cs typeface="Times New Roman"/>
              </a:rPr>
              <a:t>4. In 2022, a retrospective verification project was conducted to improve data quality in capturing current gender information.</a:t>
            </a:r>
          </a:p>
        </p:txBody>
      </p:sp>
      <p:pic>
        <p:nvPicPr>
          <p:cNvPr id="6" name="Picture 5">
            <a:extLst>
              <a:ext uri="{FF2B5EF4-FFF2-40B4-BE49-F238E27FC236}">
                <a16:creationId xmlns:a16="http://schemas.microsoft.com/office/drawing/2014/main" id="{1A20C680-596F-8DE1-94BC-C68C56F5664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023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17</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9489"/>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 Rates by County and Statewide,</a:t>
            </a:r>
            <a:r>
              <a:rPr kumimoji="0" lang="en-US" sz="2800" b="1" i="0" u="none" strike="noStrike" kern="1200" cap="none" spc="0" normalizeH="0" baseline="30000" noProof="0">
                <a:ln>
                  <a:noFill/>
                </a:ln>
                <a:solidFill>
                  <a:srgbClr val="FFFFFF"/>
                </a:solidFill>
                <a:effectLst/>
                <a:uLnTx/>
                <a:uFillTx/>
                <a:latin typeface="+mn-lt"/>
                <a:ea typeface="+mn-ea"/>
                <a:cs typeface="Times New Roman" panose="02020603050405020304" pitchFamily="18" charset="0"/>
              </a:rPr>
              <a:t> </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Massachusetts, 2021-2023</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endParaRPr lang="en-US" sz="2000"/>
          </a:p>
        </p:txBody>
      </p:sp>
      <p:pic>
        <p:nvPicPr>
          <p:cNvPr id="8" name="Picture 7" descr="Graph depicts rate per 100,000 population of infectious syphilis cases reported in Massachusetts by county comparing 2021 through 2023. The rate is highest in Suffolk county with a rate of 56.6 in 2022 before falling to 54.4 in 2023, followed by Hampden county with a rate of 37.6 in 2023. The lowest rates were in Hampshire and Franklin county. ">
            <a:extLst>
              <a:ext uri="{FF2B5EF4-FFF2-40B4-BE49-F238E27FC236}">
                <a16:creationId xmlns:a16="http://schemas.microsoft.com/office/drawing/2014/main" id="{B324B5F0-1FA9-45E5-BB41-D06E1425D7EC}"/>
              </a:ext>
            </a:extLst>
          </p:cNvPr>
          <p:cNvPicPr>
            <a:picLocks noChangeAspect="1"/>
          </p:cNvPicPr>
          <p:nvPr/>
        </p:nvPicPr>
        <p:blipFill>
          <a:blip r:embed="rId3"/>
          <a:stretch>
            <a:fillRect/>
          </a:stretch>
        </p:blipFill>
        <p:spPr>
          <a:xfrm>
            <a:off x="145788" y="980591"/>
            <a:ext cx="11900423" cy="5279594"/>
          </a:xfrm>
          <a:prstGeom prst="rect">
            <a:avLst/>
          </a:prstGeom>
        </p:spPr>
      </p:pic>
      <p:sp>
        <p:nvSpPr>
          <p:cNvPr id="5" name="TextBox 4">
            <a:extLst>
              <a:ext uri="{FF2B5EF4-FFF2-40B4-BE49-F238E27FC236}">
                <a16:creationId xmlns:a16="http://schemas.microsoft.com/office/drawing/2014/main" id="{D191E119-E370-6263-BBAE-E841B1A82AC6}"/>
              </a:ext>
            </a:extLst>
          </p:cNvPr>
          <p:cNvSpPr txBox="1"/>
          <p:nvPr/>
        </p:nvSpPr>
        <p:spPr>
          <a:xfrm>
            <a:off x="106221" y="5339030"/>
            <a:ext cx="10755744" cy="1200329"/>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07/17/2024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a:t>
            </a:r>
            <a:r>
              <a:rPr lang="en-US" sz="1200">
                <a:solidFill>
                  <a:srgbClr val="767171"/>
                </a:solidFill>
                <a:cs typeface="Times New Roman"/>
              </a:rPr>
              <a:t>Massachusetts</a:t>
            </a:r>
            <a:r>
              <a:rPr lang="en-US" sz="1200">
                <a:solidFill>
                  <a:schemeClr val="bg2">
                    <a:lumMod val="50000"/>
                  </a:schemeClr>
                </a:solidFill>
                <a:cs typeface="Times New Roman"/>
              </a:rPr>
              <a:t>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bg2">
                    <a:lumMod val="50000"/>
                  </a:schemeClr>
                </a:solidFill>
                <a:cs typeface="Times New Roman"/>
              </a:rPr>
              <a:t>1. Infectious syphilis is defined as primary, secondary and early latent stages of syphilis within one year of infection.</a:t>
            </a:r>
          </a:p>
          <a:p>
            <a:r>
              <a:rPr lang="en-US" sz="1200">
                <a:solidFill>
                  <a:schemeClr val="bg2">
                    <a:lumMod val="50000"/>
                  </a:schemeClr>
                </a:solidFill>
                <a:cs typeface="Times New Roman"/>
              </a:rPr>
              <a:t>2. Please consider the impact of the COVID-19 pandemic on infectious disease screening, treatment and surveillance in the interpretation of 2021-2023 data.</a:t>
            </a:r>
          </a:p>
        </p:txBody>
      </p:sp>
      <p:pic>
        <p:nvPicPr>
          <p:cNvPr id="6" name="Picture 5">
            <a:extLst>
              <a:ext uri="{FF2B5EF4-FFF2-40B4-BE49-F238E27FC236}">
                <a16:creationId xmlns:a16="http://schemas.microsoft.com/office/drawing/2014/main" id="{1291390F-915D-295E-CE50-EF2C1284644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424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18</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4105"/>
            <a:ext cx="11239894" cy="985849"/>
          </a:xfrm>
        </p:spPr>
        <p:txBody>
          <a:bodyPr>
            <a:normAutofit/>
          </a:bodyPr>
          <a:lstStyle/>
          <a:p>
            <a:pPr algn="ctr"/>
            <a:r>
              <a:rPr lang="en-US" sz="2800">
                <a:solidFill>
                  <a:srgbClr val="FFFFFF"/>
                </a:solidFill>
                <a:latin typeface="+mn-lt"/>
                <a:ea typeface="+mn-ea"/>
                <a:cs typeface="Times New Roman"/>
              </a:rPr>
              <a:t>Rate of Confirmed</a:t>
            </a:r>
            <a:r>
              <a:rPr kumimoji="0" lang="en-US" sz="2800" b="1" i="0" u="none" strike="noStrike" kern="1200" cap="none" spc="0" normalizeH="0" baseline="0" noProof="0">
                <a:ln>
                  <a:noFill/>
                </a:ln>
                <a:solidFill>
                  <a:srgbClr val="FFFFFF"/>
                </a:solidFill>
                <a:effectLst/>
                <a:uLnTx/>
                <a:uFillTx/>
                <a:latin typeface="+mn-lt"/>
                <a:ea typeface="+mn-ea"/>
                <a:cs typeface="Times New Roman"/>
              </a:rPr>
              <a:t> and Probable </a:t>
            </a:r>
            <a:r>
              <a:rPr kumimoji="0" lang="en-US" sz="2800" b="1" i="0" u="none" strike="noStrike" kern="1200" cap="none" spc="0" normalizeH="0" baseline="0" noProof="0">
                <a:ln>
                  <a:noFill/>
                </a:ln>
                <a:effectLst/>
                <a:uLnTx/>
                <a:uFillTx/>
                <a:latin typeface="+mn-lt"/>
                <a:ea typeface="+mn-ea"/>
                <a:cs typeface="Times New Roman"/>
              </a:rPr>
              <a:t>Infectious Syphilis</a:t>
            </a:r>
            <a:r>
              <a:rPr kumimoji="0" lang="en-US" sz="2000" b="1" i="0" u="none" strike="noStrike" kern="1200" cap="none" spc="0" normalizeH="0" baseline="50000" noProof="0">
                <a:ln>
                  <a:noFill/>
                </a:ln>
                <a:effectLst/>
                <a:uLnTx/>
                <a:uFillTx/>
                <a:latin typeface="+mn-lt"/>
                <a:ea typeface="+mn-ea"/>
                <a:cs typeface="Times New Roman"/>
              </a:rPr>
              <a:t>1</a:t>
            </a:r>
            <a:r>
              <a:rPr kumimoji="0" lang="en-US" sz="2800" b="1" i="0" u="none" strike="noStrike" kern="1200" cap="none" spc="0" normalizeH="0" baseline="0" noProof="0">
                <a:ln>
                  <a:noFill/>
                </a:ln>
                <a:effectLst/>
                <a:uLnTx/>
                <a:uFillTx/>
                <a:latin typeface="+mn-lt"/>
                <a:ea typeface="+mn-ea"/>
                <a:cs typeface="Times New Roman"/>
              </a:rPr>
              <a:t> by Stage of Infection, Massachusetts, 2010-2023</a:t>
            </a:r>
            <a:r>
              <a:rPr kumimoji="0" lang="en-US" sz="2000" b="1" i="0" u="none" strike="noStrike" kern="1200" cap="none" spc="0" normalizeH="0" baseline="50000" noProof="0">
                <a:ln>
                  <a:noFill/>
                </a:ln>
                <a:effectLst/>
                <a:uLnTx/>
                <a:uFillTx/>
                <a:latin typeface="+mn-lt"/>
                <a:ea typeface="+mn-ea"/>
                <a:cs typeface="Times New Roman"/>
              </a:rPr>
              <a:t>2</a:t>
            </a:r>
            <a:endParaRPr lang="en-US" sz="2000">
              <a:cs typeface="Times New Roman"/>
            </a:endParaRPr>
          </a:p>
        </p:txBody>
      </p:sp>
      <p:pic>
        <p:nvPicPr>
          <p:cNvPr id="7" name="Picture 6" descr="Graph depicts the differences between the rate of infectious syphilis diagnosed in the primary and secondary stage compared to those cases diagnosed in the early non-primary and non-secondary stages reported in Massachusetts from 2010 to 2023. There are three lines on the graph. One line for primary and secondary cases starting with a rate of 4.2 per 100,000 in 2010 and peaking with a rate of 11.6 in 2022, before falling to 10.4 in 2023. Another line for non-primary non-secondary cases starting wit a rate of 2.9 in 2010, peaking with a rate of 10.9 in 2022, before falling to 10.2 in 2023. The final line shows the total infectious syphilis starting with a rate of 7.1 in 2010 and peaking at a rate of 22.5 in 2022, before falling to 20.6 in 2023.">
            <a:extLst>
              <a:ext uri="{FF2B5EF4-FFF2-40B4-BE49-F238E27FC236}">
                <a16:creationId xmlns:a16="http://schemas.microsoft.com/office/drawing/2014/main" id="{E3114CFA-D611-71D0-AE8F-E10586579DBA}"/>
              </a:ext>
            </a:extLst>
          </p:cNvPr>
          <p:cNvPicPr>
            <a:picLocks noChangeAspect="1"/>
          </p:cNvPicPr>
          <p:nvPr/>
        </p:nvPicPr>
        <p:blipFill>
          <a:blip r:embed="rId3"/>
          <a:stretch>
            <a:fillRect/>
          </a:stretch>
        </p:blipFill>
        <p:spPr>
          <a:xfrm>
            <a:off x="215898" y="953168"/>
            <a:ext cx="11760203" cy="4419983"/>
          </a:xfrm>
          <a:prstGeom prst="rect">
            <a:avLst/>
          </a:prstGeom>
        </p:spPr>
      </p:pic>
      <p:sp>
        <p:nvSpPr>
          <p:cNvPr id="5" name="TextBox 4">
            <a:extLst>
              <a:ext uri="{FF2B5EF4-FFF2-40B4-BE49-F238E27FC236}">
                <a16:creationId xmlns:a16="http://schemas.microsoft.com/office/drawing/2014/main" id="{53F7AF61-6563-D6DC-B1F7-EAD8318C5217}"/>
              </a:ext>
            </a:extLst>
          </p:cNvPr>
          <p:cNvSpPr txBox="1"/>
          <p:nvPr/>
        </p:nvSpPr>
        <p:spPr>
          <a:xfrm>
            <a:off x="407691" y="5341021"/>
            <a:ext cx="11480607" cy="1200329"/>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07/17/2024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bg2">
                    <a:lumMod val="50000"/>
                  </a:schemeClr>
                </a:solidFill>
                <a:cs typeface="Times New Roman"/>
              </a:rPr>
              <a:t>1. Infectious syphilis is defined as primary, secondary and early latent stages of syphilis within one year of infection.</a:t>
            </a:r>
            <a:endParaRPr lang="en-US" sz="1200" b="1">
              <a:solidFill>
                <a:schemeClr val="bg2">
                  <a:lumMod val="50000"/>
                </a:schemeClr>
              </a:solidFill>
              <a:cs typeface="Times New Roman"/>
            </a:endParaRPr>
          </a:p>
          <a:p>
            <a:r>
              <a:rPr lang="en-US" sz="1200">
                <a:solidFill>
                  <a:schemeClr val="bg2">
                    <a:lumMod val="50000"/>
                  </a:schemeClr>
                </a:solidFill>
                <a:cs typeface="Times New Roman"/>
              </a:rPr>
              <a:t>2. Please consider the impact of the COVID-19 pandemic on infectious disease screening, treatment and surveillance in the interpretation of 2020-2023 data.</a:t>
            </a:r>
          </a:p>
        </p:txBody>
      </p:sp>
      <p:pic>
        <p:nvPicPr>
          <p:cNvPr id="6" name="Picture 5">
            <a:extLst>
              <a:ext uri="{FF2B5EF4-FFF2-40B4-BE49-F238E27FC236}">
                <a16:creationId xmlns:a16="http://schemas.microsoft.com/office/drawing/2014/main" id="{769679F3-7E08-1752-BFF3-531832C0BF3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49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19</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81076"/>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30000" noProof="0">
                <a:ln>
                  <a:noFill/>
                </a:ln>
                <a:solidFill>
                  <a:schemeClr val="bg1"/>
                </a:solidFill>
                <a:effectLst/>
                <a:uLnTx/>
                <a:uFillTx/>
                <a:latin typeface="+mn-lt"/>
                <a:ea typeface="+mn-ea"/>
                <a:cs typeface="Times New Roman" panose="02020603050405020304" pitchFamily="18" charset="0"/>
              </a:rPr>
              <a:t> </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Reported Cases by Gender of Sex Partners, Massachusetts, 2015</a:t>
            </a:r>
            <a:r>
              <a:rPr lang="en-US" sz="2800">
                <a:latin typeface="+mn-lt"/>
                <a:ea typeface="+mn-ea"/>
                <a:cs typeface="Times New Roman" panose="02020603050405020304" pitchFamily="18" charset="0"/>
              </a:rPr>
              <a:t>-</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2023</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endParaRPr lang="en-US" sz="2000"/>
          </a:p>
        </p:txBody>
      </p:sp>
      <p:pic>
        <p:nvPicPr>
          <p:cNvPr id="12" name="Picture 11" descr="Graph depicts the proportion of Massachusetts reported confirmed and probable infectious syphilis cases broken down by gender of sex partners for the years 2015 through 2023. The highest percentage of cases for each year reported male sex partners and are classified as MSM (men who have sex with men) making up a high of 77% of cases in 2017 and a resulting 58.8% of cases in 2023. In total, over the nine-year period, the proportion of cases by gender of sex partners were from highest to lowest: MSM, MSW (men who have sex with women), unknown males, women, and transgender individuals. For 2023, the order in frequency from highest to lowest is: MSM, women, MSW, unknown males, and individuals of transgender experience.">
            <a:extLst>
              <a:ext uri="{FF2B5EF4-FFF2-40B4-BE49-F238E27FC236}">
                <a16:creationId xmlns:a16="http://schemas.microsoft.com/office/drawing/2014/main" id="{5D517A26-3193-C608-3552-C0BA7A8A17EB}"/>
              </a:ext>
            </a:extLst>
          </p:cNvPr>
          <p:cNvPicPr>
            <a:picLocks noChangeAspect="1"/>
          </p:cNvPicPr>
          <p:nvPr/>
        </p:nvPicPr>
        <p:blipFill>
          <a:blip r:embed="rId3"/>
          <a:stretch>
            <a:fillRect/>
          </a:stretch>
        </p:blipFill>
        <p:spPr>
          <a:xfrm>
            <a:off x="407939" y="899721"/>
            <a:ext cx="11376122" cy="4499238"/>
          </a:xfrm>
          <a:prstGeom prst="rect">
            <a:avLst/>
          </a:prstGeom>
        </p:spPr>
      </p:pic>
      <p:sp>
        <p:nvSpPr>
          <p:cNvPr id="5" name="TextBox 1">
            <a:extLst>
              <a:ext uri="{FF2B5EF4-FFF2-40B4-BE49-F238E27FC236}">
                <a16:creationId xmlns:a16="http://schemas.microsoft.com/office/drawing/2014/main" id="{78B4BE0B-36C9-9F63-3B95-7883657B007A}"/>
              </a:ext>
            </a:extLst>
          </p:cNvPr>
          <p:cNvSpPr txBox="1"/>
          <p:nvPr/>
        </p:nvSpPr>
        <p:spPr>
          <a:xfrm>
            <a:off x="235382" y="5330305"/>
            <a:ext cx="11721236" cy="838200"/>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cs typeface="Times New Roman"/>
              </a:rPr>
              <a:t>Data are current as of </a:t>
            </a:r>
            <a:r>
              <a:rPr lang="en-US" sz="1200">
                <a:solidFill>
                  <a:schemeClr val="bg2">
                    <a:lumMod val="50000"/>
                  </a:schemeClr>
                </a:solidFill>
                <a:cs typeface="Times New Roman"/>
              </a:rPr>
              <a:t>07/17/2024 </a:t>
            </a:r>
            <a:r>
              <a:rPr lang="en-US" sz="1200">
                <a:solidFill>
                  <a:srgbClr val="767171"/>
                </a:solidFill>
                <a:effectLst/>
                <a:cs typeface="Times New Roman"/>
              </a:rPr>
              <a:t>and are subject to change.</a:t>
            </a:r>
          </a:p>
          <a:p>
            <a:r>
              <a:rPr lang="en-US" sz="1200">
                <a:solidFill>
                  <a:srgbClr val="767171"/>
                </a:solidFill>
                <a:effectLst/>
                <a:cs typeface="Times New Roman"/>
              </a:rPr>
              <a:t>Data Source: Massachusetts Department of Public Health/Bureau of Infectious Disease and Laboratory Sciences/ Division of STD Prevention</a:t>
            </a:r>
            <a:r>
              <a:rPr lang="en-US" sz="1200">
                <a:solidFill>
                  <a:srgbClr val="767171"/>
                </a:solidFill>
                <a:cs typeface="Times New Roman"/>
              </a:rPr>
              <a:t> and STD-HIV Surveillance</a:t>
            </a:r>
            <a:r>
              <a:rPr lang="en-US" sz="1200">
                <a:solidFill>
                  <a:srgbClr val="767171"/>
                </a:solidFill>
                <a:effectLst/>
                <a:cs typeface="Times New Roman"/>
              </a:rPr>
              <a:t>.</a:t>
            </a:r>
            <a:r>
              <a:rPr lang="en-US" sz="1200">
                <a:solidFill>
                  <a:srgbClr val="767171"/>
                </a:solidFill>
                <a:cs typeface="Times New Roman"/>
              </a:rPr>
              <a:t> </a:t>
            </a:r>
            <a:endParaRPr lang="en-US" sz="1200">
              <a:solidFill>
                <a:srgbClr val="767171"/>
              </a:solidFill>
              <a:effectLst/>
              <a:cs typeface="Times New Roman" panose="02020603050405020304" pitchFamily="18" charset="0"/>
            </a:endParaRPr>
          </a:p>
          <a:p>
            <a:r>
              <a:rPr lang="en-US" sz="1200">
                <a:solidFill>
                  <a:srgbClr val="767171"/>
                </a:solidFill>
                <a:ea typeface="Calibri" panose="020F0502020204030204" pitchFamily="34" charset="0"/>
                <a:cs typeface="Times New Roman"/>
              </a:rPr>
              <a:t>Note: National Notifiable Diseases Surveillance System (NNDSS) Congenital Syphilis case definition was updated in 2014.</a:t>
            </a:r>
          </a:p>
          <a:p>
            <a:r>
              <a:rPr lang="en-US" sz="1200">
                <a:solidFill>
                  <a:srgbClr val="767171"/>
                </a:solidFill>
                <a:cs typeface="Times New Roman"/>
              </a:rPr>
              <a:t>1. Infectious syphilis is defined as primary, secondary and early latent stages of syphilis within one year of infection.</a:t>
            </a:r>
          </a:p>
          <a:p>
            <a:r>
              <a:rPr lang="en-US" sz="1200">
                <a:solidFill>
                  <a:schemeClr val="bg2">
                    <a:lumMod val="50000"/>
                  </a:schemeClr>
                </a:solidFill>
                <a:cs typeface="Times New Roman"/>
              </a:rPr>
              <a:t>2. Please consider the impact of the COVID-19 pandemic on infectious disease screening, treatment and surveillance in the interpretation of 2020-2023 data.</a:t>
            </a:r>
            <a:r>
              <a:rPr lang="en-US" sz="1200">
                <a:solidFill>
                  <a:schemeClr val="tx1">
                    <a:lumMod val="50000"/>
                    <a:lumOff val="50000"/>
                  </a:schemeClr>
                </a:solidFill>
                <a:cs typeface="Times New Roman"/>
              </a:rPr>
              <a:t> </a:t>
            </a:r>
          </a:p>
          <a:p>
            <a:r>
              <a:rPr lang="en-US" sz="1200">
                <a:solidFill>
                  <a:schemeClr val="tx1">
                    <a:lumMod val="50000"/>
                    <a:lumOff val="50000"/>
                  </a:schemeClr>
                </a:solidFill>
                <a:cs typeface="Times New Roman"/>
              </a:rPr>
              <a:t>3. The MSM (men who have sex with men) category includes MSMT,  MSMW, MSMWT, and MST with “W” referring to women and “T” referring to individuals of transgender experience.</a:t>
            </a:r>
            <a:endParaRPr lang="en-US" sz="1200">
              <a:solidFill>
                <a:schemeClr val="tx1">
                  <a:lumMod val="50000"/>
                  <a:lumOff val="50000"/>
                </a:schemeClr>
              </a:solidFill>
              <a:cs typeface="Times New Roman" panose="02020603050405020304" pitchFamily="18" charset="0"/>
            </a:endParaRPr>
          </a:p>
          <a:p>
            <a:endParaRPr lang="en-US" sz="1200">
              <a:solidFill>
                <a:schemeClr val="tx1">
                  <a:lumMod val="50000"/>
                  <a:lumOff val="50000"/>
                </a:schemeClr>
              </a:solidFill>
              <a:cs typeface="Times New Roman" panose="02020603050405020304" pitchFamily="18" charset="0"/>
            </a:endParaRPr>
          </a:p>
          <a:p>
            <a:pPr marL="228600" indent="-228600">
              <a:buAutoNum type="arabicPeriod"/>
            </a:pPr>
            <a:endParaRPr lang="en-US" sz="1200">
              <a:solidFill>
                <a:srgbClr val="767171"/>
              </a:solidFill>
              <a:cs typeface="Times New Roman" panose="02020603050405020304" pitchFamily="18" charset="0"/>
            </a:endParaRPr>
          </a:p>
          <a:p>
            <a:pPr marL="228600" indent="-228600">
              <a:buAutoNum type="arabicPeriod"/>
            </a:pPr>
            <a:endParaRPr lang="en-US" sz="1200">
              <a:solidFill>
                <a:srgbClr val="767171"/>
              </a:solidFill>
              <a:cs typeface="Times New Roman" panose="02020603050405020304" pitchFamily="18" charset="0"/>
            </a:endParaRPr>
          </a:p>
          <a:p>
            <a:endParaRPr lang="en-US" sz="1200">
              <a:solidFill>
                <a:srgbClr val="767171"/>
              </a:solidFill>
              <a:effectLst/>
              <a:cs typeface="Times New Roman" panose="02020603050405020304" pitchFamily="18" charset="0"/>
            </a:endParaRPr>
          </a:p>
        </p:txBody>
      </p:sp>
      <p:pic>
        <p:nvPicPr>
          <p:cNvPr id="6" name="Picture 5">
            <a:extLst>
              <a:ext uri="{FF2B5EF4-FFF2-40B4-BE49-F238E27FC236}">
                <a16:creationId xmlns:a16="http://schemas.microsoft.com/office/drawing/2014/main" id="{D891BE22-15C4-BCAC-26B7-FE85D9854C1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29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AC3403-973D-834E-AD0B-D49B27C7764C}"/>
              </a:ext>
              <a:ext uri="{C183D7F6-B498-43B3-948B-1728B52AA6E4}">
                <adec:decorative xmlns:adec="http://schemas.microsoft.com/office/drawing/2017/decorative" val="0"/>
              </a:ext>
            </a:extLst>
          </p:cNvPr>
          <p:cNvSpPr>
            <a:spLocks noGrp="1"/>
          </p:cNvSpPr>
          <p:nvPr>
            <p:ph type="sldNum" sz="quarter" idx="4"/>
          </p:nvPr>
        </p:nvSpPr>
        <p:spPr>
          <a:xfrm>
            <a:off x="9034825" y="6492502"/>
            <a:ext cx="2736415"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CA49D0EE-DE7F-324B-A84C-F36708423CDB}"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a:t>
            </a:fld>
            <a:endParaRPr kumimoji="0" lang="en-US" b="0" i="0" u="none" strike="noStrike" cap="none" spc="0" normalizeH="0" baseline="0" noProof="0">
              <a:ln>
                <a:noFill/>
              </a:ln>
              <a:effectLst/>
              <a:uLnTx/>
              <a:uFillTx/>
            </a:endParaRPr>
          </a:p>
        </p:txBody>
      </p:sp>
      <p:sp>
        <p:nvSpPr>
          <p:cNvPr id="4" name="Title 3">
            <a:extLst>
              <a:ext uri="{FF2B5EF4-FFF2-40B4-BE49-F238E27FC236}">
                <a16:creationId xmlns:a16="http://schemas.microsoft.com/office/drawing/2014/main" id="{340A6272-417E-FB42-8600-7CA17B89878A}"/>
              </a:ext>
            </a:extLst>
          </p:cNvPr>
          <p:cNvSpPr txBox="1">
            <a:spLocks noGrp="1"/>
          </p:cNvSpPr>
          <p:nvPr>
            <p:ph type="title"/>
          </p:nvPr>
        </p:nvSpPr>
        <p:spPr>
          <a:xfrm>
            <a:off x="0" y="56524"/>
            <a:ext cx="12192000" cy="874654"/>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algn="ctr" fontAlgn="auto">
              <a:spcAft>
                <a:spcPts val="0"/>
              </a:spcAft>
              <a:buClrTx/>
              <a:buSzTx/>
              <a:tabLst/>
              <a:defRPr/>
            </a:pPr>
            <a:r>
              <a:rPr kumimoji="0" lang="en-US" sz="4000" b="1" i="0" u="none" strike="noStrike" kern="1200" cap="none" spc="0" normalizeH="0" baseline="0" noProof="0">
                <a:ln>
                  <a:noFill/>
                </a:ln>
                <a:effectLst/>
                <a:uLnTx/>
                <a:uFillTx/>
                <a:latin typeface="+mn-lt"/>
                <a:ea typeface="+mj-ea"/>
                <a:cs typeface="Arial" panose="020B0604020202020204" pitchFamily="34" charset="0"/>
              </a:rPr>
              <a:t>Outline</a:t>
            </a:r>
            <a:endParaRPr lang="en-US" sz="4000" b="1" i="0" u="none" strike="noStrike" kern="1200" cap="none" spc="0" normalizeH="0" baseline="0" noProof="0">
              <a:ln>
                <a:noFill/>
              </a:ln>
              <a:effectLst/>
              <a:uLnTx/>
              <a:uFillTx/>
              <a:latin typeface="+mn-lt"/>
              <a:ea typeface="+mj-ea"/>
              <a:cs typeface="Arial" panose="020B0604020202020204" pitchFamily="34" charset="0"/>
            </a:endParaRPr>
          </a:p>
        </p:txBody>
      </p:sp>
      <p:sp>
        <p:nvSpPr>
          <p:cNvPr id="5" name="TextBox 4">
            <a:extLst>
              <a:ext uri="{FF2B5EF4-FFF2-40B4-BE49-F238E27FC236}">
                <a16:creationId xmlns:a16="http://schemas.microsoft.com/office/drawing/2014/main" id="{8C0D33CD-D2C0-0242-B779-20E749565A1C}"/>
              </a:ext>
            </a:extLst>
          </p:cNvPr>
          <p:cNvSpPr txBox="1"/>
          <p:nvPr/>
        </p:nvSpPr>
        <p:spPr>
          <a:xfrm>
            <a:off x="609600" y="1438462"/>
            <a:ext cx="10972800" cy="4703031"/>
          </a:xfrm>
          <a:prstGeom prst="rect">
            <a:avLst/>
          </a:prstGeom>
        </p:spPr>
        <p:txBody>
          <a:bodyPr vert="horz" lIns="91440" tIns="45720" rIns="91440" bIns="45720" rtlCol="0">
            <a:normAutofit/>
          </a:bodyPr>
          <a:lstStyle/>
          <a:p>
            <a:pPr marL="342900" marR="0" lvl="0" indent="-342900" fontAlgn="auto">
              <a:spcBef>
                <a:spcPct val="20000"/>
              </a:spcBef>
              <a:spcAft>
                <a:spcPts val="0"/>
              </a:spcAft>
              <a:buClrTx/>
              <a:buSzPct val="130000"/>
              <a:buFont typeface="Arial" panose="020B0604020202020204" pitchFamily="34" charset="0"/>
              <a:buChar char="•"/>
              <a:tabLst/>
              <a:defRPr/>
            </a:pPr>
            <a:r>
              <a:rPr kumimoji="0" lang="en-US" altLang="en-US" sz="2000" b="0" i="0" u="none" strike="noStrike" cap="none" spc="0" normalizeH="0" baseline="0" noProof="0">
                <a:ln>
                  <a:noFill/>
                </a:ln>
                <a:effectLst/>
                <a:uLnTx/>
                <a:uFillTx/>
                <a:cs typeface="Arial" panose="020B0604020202020204" pitchFamily="34" charset="0"/>
              </a:rPr>
              <a:t>Sexually Transmitted Infection (STI) Trends and Descriptions:</a:t>
            </a:r>
            <a:endParaRPr lang="en-US" altLang="en-US" sz="2000" b="0" i="0" u="none" strike="noStrike" cap="none" spc="0" normalizeH="0" baseline="0" noProof="0">
              <a:ln>
                <a:noFill/>
              </a:ln>
              <a:effectLst/>
              <a:uLnTx/>
              <a:uFillTx/>
              <a:cs typeface="Arial" panose="020B0604020202020204" pitchFamily="34" charset="0"/>
            </a:endParaRPr>
          </a:p>
          <a:p>
            <a:pPr marL="800100" lvl="1" indent="-342900">
              <a:spcBef>
                <a:spcPct val="20000"/>
              </a:spcBef>
              <a:buSzPct val="100000"/>
              <a:buFont typeface="Calibri" panose="020F0502020204030204" pitchFamily="34" charset="0"/>
              <a:buChar char="–"/>
              <a:defRPr/>
            </a:pPr>
            <a:r>
              <a:rPr kumimoji="0" lang="en-US" altLang="en-US" sz="2000" b="0" i="0" u="none" strike="noStrike" cap="none" spc="0" normalizeH="0" baseline="0" noProof="0">
                <a:ln>
                  <a:noFill/>
                </a:ln>
                <a:effectLst/>
                <a:uLnTx/>
                <a:uFillTx/>
                <a:cs typeface="Arial" panose="020B0604020202020204" pitchFamily="34" charset="0"/>
              </a:rPr>
              <a:t>General STI </a:t>
            </a:r>
            <a:r>
              <a:rPr lang="en-US" altLang="en-US" sz="2000">
                <a:cs typeface="Arial" panose="020B0604020202020204" pitchFamily="34" charset="0"/>
              </a:rPr>
              <a:t>Trends</a:t>
            </a:r>
            <a:r>
              <a:rPr kumimoji="0" lang="en-US" altLang="en-US" sz="2000" b="0" i="0" u="none" strike="noStrike" cap="none" spc="0" normalizeH="0" baseline="0" noProof="0">
                <a:ln>
                  <a:noFill/>
                </a:ln>
                <a:effectLst/>
                <a:uLnTx/>
                <a:uFillTx/>
                <a:cs typeface="Arial" panose="020B0604020202020204" pitchFamily="34" charset="0"/>
              </a:rPr>
              <a:t> </a:t>
            </a:r>
            <a:r>
              <a:rPr lang="en-US" altLang="en-US" sz="2000">
                <a:cs typeface="Arial" panose="020B0604020202020204" pitchFamily="34" charset="0"/>
              </a:rPr>
              <a:t>Through</a:t>
            </a:r>
            <a:r>
              <a:rPr kumimoji="0" lang="en-US" altLang="en-US" sz="2000" b="0" i="0" u="none" strike="noStrike" cap="none" spc="0" normalizeH="0" baseline="0" noProof="0">
                <a:ln>
                  <a:noFill/>
                </a:ln>
                <a:effectLst/>
                <a:uLnTx/>
                <a:uFillTx/>
                <a:cs typeface="Arial" panose="020B0604020202020204" pitchFamily="34" charset="0"/>
              </a:rPr>
              <a:t> </a:t>
            </a:r>
            <a:r>
              <a:rPr lang="en-US" altLang="en-US" sz="2000">
                <a:cs typeface="Arial" panose="020B0604020202020204" pitchFamily="34" charset="0"/>
              </a:rPr>
              <a:t>2023</a:t>
            </a:r>
            <a:endParaRPr lang="en-US" altLang="en-US" sz="2000" b="0" i="0" u="none" strike="noStrike" cap="none" spc="0" normalizeH="0" baseline="0" noProof="0">
              <a:ln>
                <a:noFill/>
              </a:ln>
              <a:effectLst/>
              <a:uLnTx/>
              <a:uFillTx/>
              <a:cs typeface="Arial" panose="020B0604020202020204" pitchFamily="34" charset="0"/>
            </a:endParaRPr>
          </a:p>
          <a:p>
            <a:pPr marL="1257300" marR="0" lvl="2" indent="-342900" fontAlgn="auto">
              <a:spcBef>
                <a:spcPct val="20000"/>
              </a:spcBef>
              <a:spcAft>
                <a:spcPts val="0"/>
              </a:spcAft>
              <a:buClrTx/>
              <a:buSzPct val="100000"/>
              <a:buFont typeface="Courier New" panose="02070309020205020404" pitchFamily="49" charset="0"/>
              <a:buChar char="o"/>
              <a:tabLst/>
              <a:defRPr/>
            </a:pPr>
            <a:r>
              <a:rPr kumimoji="0" lang="en-US" altLang="en-US" sz="2000" b="0" i="0" u="none" strike="noStrike" cap="none" spc="0" normalizeH="0" baseline="0" noProof="0">
                <a:ln>
                  <a:noFill/>
                </a:ln>
                <a:effectLst/>
                <a:uLnTx/>
                <a:uFillTx/>
                <a:cs typeface="Arial" panose="020B0604020202020204" pitchFamily="34" charset="0"/>
              </a:rPr>
              <a:t>Chlamydia</a:t>
            </a:r>
            <a:endParaRPr lang="en-US" altLang="en-US" sz="2000" b="0" i="0" u="none" strike="noStrike" cap="none" spc="0" normalizeH="0" baseline="0" noProof="0">
              <a:ln>
                <a:noFill/>
              </a:ln>
              <a:effectLst/>
              <a:uLnTx/>
              <a:uFillTx/>
              <a:cs typeface="Arial" panose="020B0604020202020204" pitchFamily="34" charset="0"/>
            </a:endParaRPr>
          </a:p>
          <a:p>
            <a:pPr marL="1257300" marR="0" lvl="2" indent="-342900" fontAlgn="auto">
              <a:spcBef>
                <a:spcPct val="20000"/>
              </a:spcBef>
              <a:spcAft>
                <a:spcPts val="0"/>
              </a:spcAft>
              <a:buClrTx/>
              <a:buSzPct val="100000"/>
              <a:buFont typeface="Courier New" panose="02070309020205020404" pitchFamily="49" charset="0"/>
              <a:buChar char="o"/>
              <a:tabLst/>
              <a:defRPr/>
            </a:pPr>
            <a:r>
              <a:rPr kumimoji="0" lang="en-US" altLang="en-US" sz="2000" b="0" i="0" u="none" strike="noStrike" cap="none" spc="0" normalizeH="0" baseline="0" noProof="0">
                <a:ln>
                  <a:noFill/>
                </a:ln>
                <a:effectLst/>
                <a:uLnTx/>
                <a:uFillTx/>
                <a:cs typeface="Arial" panose="020B0604020202020204" pitchFamily="34" charset="0"/>
              </a:rPr>
              <a:t>Gonorrhea</a:t>
            </a:r>
            <a:endParaRPr lang="en-US" altLang="en-US" sz="2000" b="0" i="0" u="none" strike="noStrike" cap="none" spc="0" normalizeH="0" baseline="0" noProof="0">
              <a:ln>
                <a:noFill/>
              </a:ln>
              <a:effectLst/>
              <a:uLnTx/>
              <a:uFillTx/>
              <a:cs typeface="Arial" panose="020B0604020202020204" pitchFamily="34" charset="0"/>
            </a:endParaRPr>
          </a:p>
          <a:p>
            <a:pPr marL="1257300" marR="0" lvl="2" indent="-342900" fontAlgn="auto">
              <a:spcBef>
                <a:spcPct val="20000"/>
              </a:spcBef>
              <a:spcAft>
                <a:spcPts val="0"/>
              </a:spcAft>
              <a:buClrTx/>
              <a:buSzPct val="100000"/>
              <a:buFont typeface="Courier New" panose="02070309020205020404" pitchFamily="49" charset="0"/>
              <a:buChar char="o"/>
              <a:tabLst/>
              <a:defRPr/>
            </a:pPr>
            <a:r>
              <a:rPr kumimoji="0" lang="en-US" altLang="en-US" sz="2000" b="0" i="0" u="none" strike="noStrike" cap="none" spc="0" normalizeH="0" baseline="0" noProof="0">
                <a:ln>
                  <a:noFill/>
                </a:ln>
                <a:effectLst/>
                <a:uLnTx/>
                <a:uFillTx/>
                <a:cs typeface="Arial" panose="020B0604020202020204" pitchFamily="34" charset="0"/>
              </a:rPr>
              <a:t>Infectious syphilis</a:t>
            </a:r>
            <a:endParaRPr lang="en-US" altLang="en-US" sz="2000" b="0" i="0" u="none" strike="noStrike" cap="none" spc="0" normalizeH="0" baseline="0" noProof="0">
              <a:ln>
                <a:noFill/>
              </a:ln>
              <a:effectLst/>
              <a:uLnTx/>
              <a:uFillTx/>
              <a:cs typeface="Arial" panose="020B0604020202020204" pitchFamily="34" charset="0"/>
            </a:endParaRPr>
          </a:p>
          <a:p>
            <a:pPr marL="800100" marR="0" lvl="1" indent="-342900" fontAlgn="auto">
              <a:lnSpc>
                <a:spcPct val="114000"/>
              </a:lnSpc>
              <a:spcBef>
                <a:spcPct val="20000"/>
              </a:spcBef>
              <a:spcAft>
                <a:spcPts val="0"/>
              </a:spcAft>
              <a:buClrTx/>
              <a:buSzPct val="100000"/>
              <a:buFont typeface="Calibri" panose="020F0502020204030204" pitchFamily="34" charset="0"/>
              <a:buChar char="–"/>
              <a:tabLst/>
              <a:defRPr/>
            </a:pPr>
            <a:r>
              <a:rPr kumimoji="0" lang="en-US" altLang="en-US" sz="2000" b="0" i="0" u="none" strike="noStrike" cap="none" spc="0" normalizeH="0" baseline="0" noProof="0">
                <a:ln>
                  <a:noFill/>
                </a:ln>
                <a:effectLst/>
                <a:uLnTx/>
                <a:uFillTx/>
                <a:cs typeface="Arial" panose="020B0604020202020204" pitchFamily="34" charset="0"/>
              </a:rPr>
              <a:t>Descriptions of 2023 STI Cases</a:t>
            </a:r>
            <a:endParaRPr lang="en-US" altLang="en-US" sz="2000" b="0" i="0" u="none" strike="noStrike" cap="none" spc="0" normalizeH="0" baseline="0" noProof="0">
              <a:ln>
                <a:noFill/>
              </a:ln>
              <a:effectLst/>
              <a:uLnTx/>
              <a:uFillTx/>
              <a:cs typeface="Arial" panose="020B0604020202020204" pitchFamily="34" charset="0"/>
            </a:endParaRPr>
          </a:p>
          <a:p>
            <a:pPr marL="342900" marR="0" lvl="0" indent="-342900" fontAlgn="auto">
              <a:lnSpc>
                <a:spcPct val="114000"/>
              </a:lnSpc>
              <a:spcBef>
                <a:spcPct val="20000"/>
              </a:spcBef>
              <a:spcAft>
                <a:spcPts val="0"/>
              </a:spcAft>
              <a:buClrTx/>
              <a:buSzPct val="130000"/>
              <a:buFont typeface="Arial" panose="020B0604020202020204" pitchFamily="34" charset="0"/>
              <a:buChar char="•"/>
              <a:tabLst/>
              <a:defRPr/>
            </a:pPr>
            <a:r>
              <a:rPr kumimoji="0" lang="en-US" altLang="en-US" sz="2000" b="0" i="0" u="none" strike="noStrike" cap="none" spc="0" normalizeH="0" baseline="0" noProof="0">
                <a:ln>
                  <a:noFill/>
                </a:ln>
                <a:effectLst/>
                <a:uLnTx/>
                <a:uFillTx/>
                <a:cs typeface="Arial" panose="020B0604020202020204" pitchFamily="34" charset="0"/>
              </a:rPr>
              <a:t>Social Vulnerability Index Trends (2023)</a:t>
            </a:r>
          </a:p>
          <a:p>
            <a:pPr marL="342900" marR="0" lvl="0" indent="-342900" fontAlgn="auto">
              <a:lnSpc>
                <a:spcPct val="114000"/>
              </a:lnSpc>
              <a:spcBef>
                <a:spcPct val="20000"/>
              </a:spcBef>
              <a:spcAft>
                <a:spcPts val="0"/>
              </a:spcAft>
              <a:buClrTx/>
              <a:buSzPct val="130000"/>
              <a:buFont typeface="Arial" panose="020B0604020202020204" pitchFamily="34" charset="0"/>
              <a:buChar char="•"/>
              <a:tabLst/>
              <a:defRPr/>
            </a:pPr>
            <a:r>
              <a:rPr kumimoji="0" lang="en-US" altLang="en-US" sz="2000" b="0" i="0" u="none" strike="noStrike" cap="none" spc="0" normalizeH="0" baseline="0" noProof="0">
                <a:ln>
                  <a:noFill/>
                </a:ln>
                <a:effectLst/>
                <a:uLnTx/>
                <a:uFillTx/>
                <a:cs typeface="Arial" panose="020B0604020202020204" pitchFamily="34" charset="0"/>
              </a:rPr>
              <a:t>HIV/STI Co-infection and Sexual Risk (2023)</a:t>
            </a:r>
            <a:endParaRPr lang="en-US" altLang="en-US" sz="2000" b="0" i="0" u="none" strike="noStrike" cap="none" spc="0" normalizeH="0" baseline="0" noProof="0">
              <a:ln>
                <a:noFill/>
              </a:ln>
              <a:effectLst/>
              <a:uLnTx/>
              <a:uFillTx/>
              <a:cs typeface="Arial" panose="020B0604020202020204" pitchFamily="34" charset="0"/>
            </a:endParaRPr>
          </a:p>
          <a:p>
            <a:pPr marL="342900" marR="0" lvl="0" indent="-342900" fontAlgn="auto">
              <a:lnSpc>
                <a:spcPct val="114000"/>
              </a:lnSpc>
              <a:spcBef>
                <a:spcPct val="20000"/>
              </a:spcBef>
              <a:spcAft>
                <a:spcPts val="0"/>
              </a:spcAft>
              <a:buClrTx/>
              <a:buSzPct val="130000"/>
              <a:buFont typeface="Arial" panose="020B0604020202020204" pitchFamily="34" charset="0"/>
              <a:buChar char="•"/>
              <a:tabLst/>
              <a:defRPr/>
            </a:pPr>
            <a:r>
              <a:rPr lang="en-US" altLang="en-US" sz="2000">
                <a:cs typeface="Arial" panose="020B0604020202020204" pitchFamily="34" charset="0"/>
              </a:rPr>
              <a:t>Summary</a:t>
            </a:r>
          </a:p>
          <a:p>
            <a:pPr marL="342900" marR="0" lvl="0" indent="-342900" fontAlgn="auto">
              <a:lnSpc>
                <a:spcPct val="114000"/>
              </a:lnSpc>
              <a:spcBef>
                <a:spcPct val="20000"/>
              </a:spcBef>
              <a:spcAft>
                <a:spcPts val="0"/>
              </a:spcAft>
              <a:buClrTx/>
              <a:buSzPct val="130000"/>
              <a:buFont typeface="Arial" panose="020B0604020202020204" pitchFamily="34" charset="0"/>
              <a:buChar char="•"/>
              <a:tabLst/>
              <a:defRPr/>
            </a:pPr>
            <a:r>
              <a:rPr lang="en-US" altLang="en-US" sz="2000" b="0" i="0" u="none" strike="noStrike" cap="none" spc="0" normalizeH="0" baseline="0" noProof="0">
                <a:ln>
                  <a:noFill/>
                </a:ln>
                <a:effectLst/>
                <a:uLnTx/>
                <a:uFillTx/>
                <a:cs typeface="Arial" panose="020B0604020202020204" pitchFamily="34" charset="0"/>
              </a:rPr>
              <a:t>Technical Notes</a:t>
            </a:r>
          </a:p>
        </p:txBody>
      </p:sp>
    </p:spTree>
    <p:extLst>
      <p:ext uri="{BB962C8B-B14F-4D97-AF65-F5344CB8AC3E}">
        <p14:creationId xmlns:p14="http://schemas.microsoft.com/office/powerpoint/2010/main" val="3870047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20</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02827" y="-1"/>
            <a:ext cx="11317617" cy="976314"/>
          </a:xfrm>
        </p:spPr>
        <p:txBody>
          <a:bodyPr>
            <a:noAutofit/>
          </a:bodyPr>
          <a:lstStyle/>
          <a:p>
            <a:pPr algn="ctr"/>
            <a:r>
              <a:rPr kumimoji="0" lang="en-US" sz="2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Congenital Syphilis Cases and Rate of Confirmed and Probable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Among Persons of </a:t>
            </a:r>
            <a:r>
              <a:rPr lang="en-US" sz="2200">
                <a:latin typeface="+mn-lt"/>
                <a:ea typeface="+mn-ea"/>
                <a:cs typeface="Times New Roman" panose="02020603050405020304" pitchFamily="18" charset="0"/>
              </a:rPr>
              <a:t>Reproductive Potential </a:t>
            </a:r>
            <a:r>
              <a:rPr kumimoji="0" lang="en-US" sz="2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Ages 15 to 49 Years, Massachusetts, 2010-2023</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2</a:t>
            </a:r>
            <a:endParaRPr lang="en-US" sz="2000"/>
          </a:p>
        </p:txBody>
      </p:sp>
      <p:pic>
        <p:nvPicPr>
          <p:cNvPr id="8" name="Picture 7" descr="Graph depicts the case count for confirmed and probable congenital syphilis cases reported in Massachusetts between 2010 and 2023. The case counts are 1, 0, 1, 4, 3, 4, 4, 0, 0, 9, 10, 9, 11, and 14 for 2010, 2022, 2012, 2013, 2014, 2015, 2016, 2017, 2018, 2019, 2020, 2021, 2022, and 2023, respectively. Additionally, the graph shows a line depicting the rate per 100,000 population of confirmed and probable infectious syphilis among individuals thought to be capable of pregnancy ages 15 to 49 years which starts with a rate of 1.7 in 2010 and peaks in 2023 with a rate of 11.9.">
            <a:extLst>
              <a:ext uri="{FF2B5EF4-FFF2-40B4-BE49-F238E27FC236}">
                <a16:creationId xmlns:a16="http://schemas.microsoft.com/office/drawing/2014/main" id="{A1A39095-F2A6-8A3F-6D38-AE550CDEF74A}"/>
              </a:ext>
            </a:extLst>
          </p:cNvPr>
          <p:cNvPicPr>
            <a:picLocks noChangeAspect="1"/>
          </p:cNvPicPr>
          <p:nvPr/>
        </p:nvPicPr>
        <p:blipFill>
          <a:blip r:embed="rId3"/>
          <a:stretch>
            <a:fillRect/>
          </a:stretch>
        </p:blipFill>
        <p:spPr>
          <a:xfrm>
            <a:off x="108336" y="976053"/>
            <a:ext cx="12040644" cy="4078577"/>
          </a:xfrm>
          <a:prstGeom prst="rect">
            <a:avLst/>
          </a:prstGeom>
        </p:spPr>
      </p:pic>
      <p:sp>
        <p:nvSpPr>
          <p:cNvPr id="5" name="TextBox 1">
            <a:extLst>
              <a:ext uri="{FF2B5EF4-FFF2-40B4-BE49-F238E27FC236}">
                <a16:creationId xmlns:a16="http://schemas.microsoft.com/office/drawing/2014/main" id="{8C0A0D1B-C30F-9D13-FBA6-12575DF9F1E6}"/>
              </a:ext>
            </a:extLst>
          </p:cNvPr>
          <p:cNvSpPr txBox="1"/>
          <p:nvPr/>
        </p:nvSpPr>
        <p:spPr>
          <a:xfrm>
            <a:off x="370366" y="5001455"/>
            <a:ext cx="11585450" cy="1355632"/>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cs typeface="Times New Roman"/>
              </a:rPr>
              <a:t>Data are current as of </a:t>
            </a:r>
            <a:r>
              <a:rPr lang="en-US" sz="1200">
                <a:solidFill>
                  <a:schemeClr val="bg2">
                    <a:lumMod val="50000"/>
                  </a:schemeClr>
                </a:solidFill>
                <a:cs typeface="Times New Roman"/>
              </a:rPr>
              <a:t>07/17/2024</a:t>
            </a:r>
            <a:r>
              <a:rPr lang="en-US" sz="1200">
                <a:solidFill>
                  <a:srgbClr val="767171"/>
                </a:solidFill>
                <a:effectLst/>
                <a:cs typeface="Times New Roman"/>
              </a:rPr>
              <a:t> and are subject to change.</a:t>
            </a:r>
          </a:p>
          <a:p>
            <a:r>
              <a:rPr lang="en-US" sz="1200">
                <a:solidFill>
                  <a:srgbClr val="767171"/>
                </a:solidFill>
                <a:effectLst/>
                <a:cs typeface="Times New Roman"/>
              </a:rPr>
              <a:t>Data Source: Massachusetts Department of Public Health/Bureau of Infectious Disease and Laboratory Sciences/ Division of STD Prevention.</a:t>
            </a:r>
            <a:r>
              <a:rPr lang="en-US" sz="1200">
                <a:solidFill>
                  <a:srgbClr val="767171"/>
                </a:solidFill>
                <a:cs typeface="Times New Roman"/>
              </a:rPr>
              <a:t> </a:t>
            </a:r>
            <a:endParaRPr lang="en-US" sz="1200">
              <a:solidFill>
                <a:srgbClr val="767171"/>
              </a:solidFill>
              <a:effectLst/>
              <a:cs typeface="Times New Roman" panose="02020603050405020304" pitchFamily="18" charset="0"/>
            </a:endParaRP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endParaRPr lang="en-US" sz="1200">
              <a:solidFill>
                <a:schemeClr val="bg2">
                  <a:lumMod val="50000"/>
                </a:schemeClr>
              </a:solidFill>
              <a:effectLst/>
              <a:cs typeface="Times New Roman"/>
            </a:endParaRPr>
          </a:p>
          <a:p>
            <a:r>
              <a:rPr lang="en-US" sz="1200">
                <a:solidFill>
                  <a:srgbClr val="767171"/>
                </a:solidFill>
                <a:ea typeface="Calibri" panose="020F0502020204030204" pitchFamily="34" charset="0"/>
                <a:cs typeface="Times New Roman"/>
              </a:rPr>
              <a:t>Note: National Notifiable Diseases Surveillance System (NNDSS) Congenital Syphilis case definition was updated in 2014.</a:t>
            </a:r>
          </a:p>
          <a:p>
            <a:r>
              <a:rPr lang="en-US" sz="1200">
                <a:solidFill>
                  <a:srgbClr val="767171"/>
                </a:solidFill>
                <a:cs typeface="Times New Roman" panose="02020603050405020304" pitchFamily="18" charset="0"/>
              </a:rPr>
              <a:t>1. Infectious syphilis is defined as primary, secondary and early latent stages of syphilis within one year of infection.</a:t>
            </a:r>
          </a:p>
          <a:p>
            <a:r>
              <a:rPr lang="en-US" sz="1200">
                <a:solidFill>
                  <a:schemeClr val="bg2">
                    <a:lumMod val="50000"/>
                  </a:schemeClr>
                </a:solidFill>
                <a:cs typeface="Times New Roman"/>
              </a:rPr>
              <a:t>2. Please consider the impact of the COVID-19 pandemic on infectious disease screening, treatment and surveillance in the interpretation of 2020-2023 data.</a:t>
            </a:r>
          </a:p>
          <a:p>
            <a:r>
              <a:rPr lang="en-US" sz="1200">
                <a:solidFill>
                  <a:schemeClr val="bg2">
                    <a:lumMod val="50000"/>
                  </a:schemeClr>
                </a:solidFill>
                <a:cs typeface="Times New Roman"/>
              </a:rPr>
              <a:t>3. Persons of Reproductive Potential refers to individuals thought to be capable of pregnancy ages 15 to 49 years and not known to be assigned sex male at birth. </a:t>
            </a:r>
            <a:endParaRPr lang="en-US" sz="1200">
              <a:solidFill>
                <a:srgbClr val="767171"/>
              </a:solidFill>
              <a:effectLst/>
              <a:cs typeface="Times New Roman" panose="02020603050405020304" pitchFamily="18" charset="0"/>
            </a:endParaRPr>
          </a:p>
        </p:txBody>
      </p:sp>
      <p:pic>
        <p:nvPicPr>
          <p:cNvPr id="6" name="Picture 5">
            <a:extLst>
              <a:ext uri="{FF2B5EF4-FFF2-40B4-BE49-F238E27FC236}">
                <a16:creationId xmlns:a16="http://schemas.microsoft.com/office/drawing/2014/main" id="{13061FE6-52D5-A859-E33B-600A6CD62E4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964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21</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7" y="-1"/>
            <a:ext cx="11239893" cy="976314"/>
          </a:xfrm>
        </p:spPr>
        <p:txBody>
          <a:bodyPr>
            <a:noAutofit/>
          </a:bodyPr>
          <a:lstStyle/>
          <a:p>
            <a:pPr algn="ctr"/>
            <a:r>
              <a:rPr kumimoji="0" lang="en-US" sz="2200" i="0" u="none" strike="noStrike" kern="1200" cap="none" spc="0" normalizeH="0" baseline="0" noProof="0">
                <a:ln>
                  <a:noFill/>
                </a:ln>
                <a:solidFill>
                  <a:schemeClr val="bg1"/>
                </a:solidFill>
                <a:effectLst/>
                <a:uLnTx/>
                <a:uFillTx/>
                <a:latin typeface="+mn-lt"/>
                <a:ea typeface="+mn-ea"/>
                <a:cs typeface="Calibri"/>
              </a:rPr>
              <a:t>Comparison of Pregnant Person with All Stage Syphilis</a:t>
            </a:r>
            <a:r>
              <a:rPr lang="en-US" sz="2200">
                <a:solidFill>
                  <a:schemeClr val="bg1"/>
                </a:solidFill>
                <a:latin typeface="+mn-lt"/>
                <a:ea typeface="+mn-ea"/>
                <a:cs typeface="Calibri"/>
              </a:rPr>
              <a:t> and </a:t>
            </a:r>
            <a:r>
              <a:rPr kumimoji="0" lang="en-US" sz="2200" i="0" u="none" strike="noStrike" kern="1200" cap="none" spc="0" normalizeH="0" baseline="0" noProof="0">
                <a:ln>
                  <a:noFill/>
                </a:ln>
                <a:solidFill>
                  <a:schemeClr val="bg1"/>
                </a:solidFill>
                <a:effectLst/>
                <a:uLnTx/>
                <a:uFillTx/>
                <a:latin typeface="+mn-lt"/>
                <a:ea typeface="+mn-ea"/>
                <a:cs typeface="Calibri"/>
              </a:rPr>
              <a:t>Reportable Congenital Syphilis with Proportion of Congenital Cases Averted, Massachusetts, 2019 - </a:t>
            </a:r>
            <a:r>
              <a:rPr lang="en-US" sz="2200">
                <a:solidFill>
                  <a:schemeClr val="bg1"/>
                </a:solidFill>
                <a:latin typeface="+mn-lt"/>
                <a:ea typeface="+mn-ea"/>
                <a:cs typeface="Calibri"/>
              </a:rPr>
              <a:t>2023</a:t>
            </a:r>
            <a:endParaRPr lang="en-US" sz="2200">
              <a:latin typeface="+mn-lt"/>
              <a:cs typeface="Calibri"/>
            </a:endParaRPr>
          </a:p>
        </p:txBody>
      </p:sp>
      <p:sp>
        <p:nvSpPr>
          <p:cNvPr id="5" name="TextBox 1">
            <a:extLst>
              <a:ext uri="{FF2B5EF4-FFF2-40B4-BE49-F238E27FC236}">
                <a16:creationId xmlns:a16="http://schemas.microsoft.com/office/drawing/2014/main" id="{8C0A0D1B-C30F-9D13-FBA6-12575DF9F1E6}"/>
              </a:ext>
            </a:extLst>
          </p:cNvPr>
          <p:cNvSpPr txBox="1"/>
          <p:nvPr/>
        </p:nvSpPr>
        <p:spPr>
          <a:xfrm>
            <a:off x="320078" y="5553075"/>
            <a:ext cx="11585450" cy="1303454"/>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cs typeface="Times New Roman"/>
              </a:rPr>
              <a:t>Data are current as of </a:t>
            </a:r>
            <a:r>
              <a:rPr lang="en-US" sz="1200">
                <a:solidFill>
                  <a:schemeClr val="bg2">
                    <a:lumMod val="50000"/>
                  </a:schemeClr>
                </a:solidFill>
                <a:cs typeface="Times New Roman"/>
              </a:rPr>
              <a:t>07/17/2024</a:t>
            </a:r>
            <a:r>
              <a:rPr lang="en-US" sz="1200">
                <a:solidFill>
                  <a:srgbClr val="767171"/>
                </a:solidFill>
                <a:effectLst/>
                <a:cs typeface="Times New Roman"/>
              </a:rPr>
              <a:t> and are subject to change.</a:t>
            </a:r>
          </a:p>
          <a:p>
            <a:r>
              <a:rPr lang="en-US" sz="1200">
                <a:solidFill>
                  <a:srgbClr val="767171"/>
                </a:solidFill>
                <a:effectLst/>
                <a:cs typeface="Times New Roman"/>
              </a:rPr>
              <a:t>Data Source: Massachusetts Department of Public Health/Bureau of Infectious Disease and Laboratory Sciences/ Division of STD Prevention.</a:t>
            </a:r>
            <a:r>
              <a:rPr lang="en-US" sz="1200">
                <a:solidFill>
                  <a:srgbClr val="767171"/>
                </a:solidFill>
                <a:cs typeface="Times New Roman"/>
              </a:rPr>
              <a:t> </a:t>
            </a:r>
            <a:endParaRPr lang="en-US" sz="1200">
              <a:solidFill>
                <a:srgbClr val="767171"/>
              </a:solidFill>
              <a:effectLst/>
              <a:cs typeface="Times New Roman" panose="02020603050405020304" pitchFamily="18" charset="0"/>
            </a:endParaRP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endParaRPr lang="en-US" sz="1200">
              <a:solidFill>
                <a:schemeClr val="bg2">
                  <a:lumMod val="50000"/>
                </a:schemeClr>
              </a:solidFill>
              <a:effectLst/>
              <a:cs typeface="Times New Roman"/>
            </a:endParaRPr>
          </a:p>
          <a:p>
            <a:r>
              <a:rPr lang="en-US" sz="1200">
                <a:solidFill>
                  <a:schemeClr val="bg2">
                    <a:lumMod val="50000"/>
                  </a:schemeClr>
                </a:solidFill>
                <a:cs typeface="Times New Roman"/>
              </a:rPr>
              <a:t>Please consider the impact of the COVID-19 pandemic on infectious disease screening, treatment and surveillance in the interpretation of 2020-2023 data.</a:t>
            </a:r>
          </a:p>
        </p:txBody>
      </p:sp>
      <p:pic>
        <p:nvPicPr>
          <p:cNvPr id="6" name="Picture 5">
            <a:extLst>
              <a:ext uri="{FF2B5EF4-FFF2-40B4-BE49-F238E27FC236}">
                <a16:creationId xmlns:a16="http://schemas.microsoft.com/office/drawing/2014/main" id="{13061FE6-52D5-A859-E33B-600A6CD62E4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2B52138-67C8-87F3-C1AD-DE86A25F0284}"/>
              </a:ext>
            </a:extLst>
          </p:cNvPr>
          <p:cNvPicPr>
            <a:picLocks noChangeAspect="1"/>
          </p:cNvPicPr>
          <p:nvPr/>
        </p:nvPicPr>
        <p:blipFill>
          <a:blip r:embed="rId4"/>
          <a:stretch>
            <a:fillRect/>
          </a:stretch>
        </p:blipFill>
        <p:spPr>
          <a:xfrm>
            <a:off x="0" y="845033"/>
            <a:ext cx="12192000" cy="5167933"/>
          </a:xfrm>
          <a:prstGeom prst="rect">
            <a:avLst/>
          </a:prstGeom>
        </p:spPr>
      </p:pic>
    </p:spTree>
    <p:extLst>
      <p:ext uri="{BB962C8B-B14F-4D97-AF65-F5344CB8AC3E}">
        <p14:creationId xmlns:p14="http://schemas.microsoft.com/office/powerpoint/2010/main" val="1896602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38C72A-6C4C-7BEA-4A73-156B09B7FD7C}"/>
              </a:ext>
            </a:extLst>
          </p:cNvPr>
          <p:cNvSpPr>
            <a:spLocks noGrp="1"/>
          </p:cNvSpPr>
          <p:nvPr>
            <p:ph type="sldNum" sz="quarter" idx="4"/>
          </p:nvPr>
        </p:nvSpPr>
        <p:spPr/>
        <p:txBody>
          <a:bodyPr/>
          <a:lstStyle/>
          <a:p>
            <a:fld id="{CA49D0EE-DE7F-324B-A84C-F36708423CDB}" type="slidenum">
              <a:rPr lang="en-US" smtClean="0"/>
              <a:pPr/>
              <a:t>22</a:t>
            </a:fld>
            <a:endParaRPr lang="en-US"/>
          </a:p>
        </p:txBody>
      </p:sp>
      <p:sp>
        <p:nvSpPr>
          <p:cNvPr id="3" name="Title 2">
            <a:extLst>
              <a:ext uri="{FF2B5EF4-FFF2-40B4-BE49-F238E27FC236}">
                <a16:creationId xmlns:a16="http://schemas.microsoft.com/office/drawing/2014/main" id="{65FB1E40-8556-79BE-000A-D05094E0A5B7}"/>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1C93B95-4BBF-C777-5765-0E2646C7A50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95658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23</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4726"/>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Massachusetts SVI Trends</a:t>
            </a:r>
            <a:endParaRPr lang="en-US" sz="4000">
              <a:latin typeface="+mn-lt"/>
            </a:endParaRPr>
          </a:p>
        </p:txBody>
      </p:sp>
      <p:sp>
        <p:nvSpPr>
          <p:cNvPr id="4" name="TextBox 3">
            <a:extLst>
              <a:ext uri="{FF2B5EF4-FFF2-40B4-BE49-F238E27FC236}">
                <a16:creationId xmlns:a16="http://schemas.microsoft.com/office/drawing/2014/main" id="{6242A99C-D809-B56F-0C30-93D2AC8ED136}"/>
              </a:ext>
            </a:extLst>
          </p:cNvPr>
          <p:cNvSpPr txBox="1"/>
          <p:nvPr/>
        </p:nvSpPr>
        <p:spPr>
          <a:xfrm>
            <a:off x="655098" y="1901216"/>
            <a:ext cx="1088180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ea typeface="+mn-ea"/>
                <a:cs typeface="Times New Roman" panose="02020603050405020304" pitchFamily="18" charset="0"/>
              </a:rPr>
              <a:t>Chlamydia, Gonorrhea, and Infectious Syphilis: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ea typeface="+mn-ea"/>
                <a:cs typeface="Times New Roman" panose="02020603050405020304" pitchFamily="18" charset="0"/>
              </a:rPr>
              <a:t>Years 2018 to 2023</a:t>
            </a:r>
          </a:p>
        </p:txBody>
      </p:sp>
      <p:pic>
        <p:nvPicPr>
          <p:cNvPr id="6" name="Picture 5">
            <a:extLst>
              <a:ext uri="{FF2B5EF4-FFF2-40B4-BE49-F238E27FC236}">
                <a16:creationId xmlns:a16="http://schemas.microsoft.com/office/drawing/2014/main" id="{CD3674D9-6337-9E19-64F8-82A04E6D03F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89276"/>
            <a:ext cx="1676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585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24</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65828" y="-1"/>
            <a:ext cx="11226172" cy="977901"/>
          </a:xfrm>
        </p:spPr>
        <p:txBody>
          <a:bodyPr>
            <a:normAutofit/>
          </a:bodyPr>
          <a:lstStyle/>
          <a:p>
            <a:pPr algn="ctr"/>
            <a:r>
              <a:rPr lang="en-US" sz="2800" b="1">
                <a:solidFill>
                  <a:schemeClr val="bg1"/>
                </a:solidFill>
                <a:latin typeface="+mn-lt"/>
                <a:ea typeface="Calibri" panose="020F0502020204030204" pitchFamily="34" charset="0"/>
                <a:cs typeface="Times New Roman"/>
              </a:rPr>
              <a:t>Social Vulnerability Index </a:t>
            </a:r>
            <a:endParaRPr lang="en-US" sz="2800">
              <a:latin typeface="+mn-lt"/>
            </a:endParaRPr>
          </a:p>
        </p:txBody>
      </p:sp>
      <p:sp>
        <p:nvSpPr>
          <p:cNvPr id="4" name="TextBox 3">
            <a:extLst>
              <a:ext uri="{FF2B5EF4-FFF2-40B4-BE49-F238E27FC236}">
                <a16:creationId xmlns:a16="http://schemas.microsoft.com/office/drawing/2014/main" id="{CB9F4F11-1DC3-16D0-A5CD-192E05050971}"/>
              </a:ext>
            </a:extLst>
          </p:cNvPr>
          <p:cNvSpPr txBox="1"/>
          <p:nvPr/>
        </p:nvSpPr>
        <p:spPr>
          <a:xfrm>
            <a:off x="965828" y="1261132"/>
            <a:ext cx="10268010" cy="4257576"/>
          </a:xfrm>
          <a:prstGeom prst="rect">
            <a:avLst/>
          </a:prstGeom>
          <a:noFill/>
        </p:spPr>
        <p:txBody>
          <a:bodyPr wrap="square" lIns="91440" tIns="45720" rIns="91440" bIns="45720" anchor="t">
            <a:spAutoFit/>
          </a:bodyPr>
          <a:lstStyle/>
          <a:p>
            <a:pPr marL="285750" indent="-285750" fontAlgn="base">
              <a:spcAft>
                <a:spcPts val="2000"/>
              </a:spcAft>
              <a:buSzPct val="130000"/>
              <a:buFont typeface="Arial" panose="020B0604020202020204" pitchFamily="34" charset="0"/>
              <a:buChar char="•"/>
            </a:pPr>
            <a:r>
              <a:rPr lang="en-US" sz="2000">
                <a:solidFill>
                  <a:srgbClr val="000000"/>
                </a:solidFill>
                <a:ea typeface="Calibri" panose="020F0502020204030204" pitchFamily="34" charset="0"/>
                <a:cs typeface="Times New Roman"/>
              </a:rPr>
              <a:t>Patient addresses were manually cleaned and geocoded utilizing SAS 9.4 </a:t>
            </a:r>
          </a:p>
          <a:p>
            <a:pPr marL="285750" indent="-285750" fontAlgn="base">
              <a:spcAft>
                <a:spcPts val="1200"/>
              </a:spcAft>
              <a:buSzPct val="130000"/>
              <a:buFont typeface="Arial" panose="020B0604020202020204" pitchFamily="34" charset="0"/>
              <a:buChar char="•"/>
            </a:pPr>
            <a:r>
              <a:rPr lang="en-US" sz="2000">
                <a:solidFill>
                  <a:srgbClr val="000000"/>
                </a:solidFill>
                <a:ea typeface="Calibri" panose="020F0502020204030204" pitchFamily="34" charset="0"/>
                <a:cs typeface="Times New Roman"/>
              </a:rPr>
              <a:t>Social Vulnerability Index (SVI) was based on the patient’s home address. </a:t>
            </a:r>
          </a:p>
          <a:p>
            <a:pPr marL="800100" lvl="1" indent="-342900" fontAlgn="base">
              <a:spcAft>
                <a:spcPts val="1200"/>
              </a:spcAft>
              <a:buFont typeface="Times New Roman" panose="02020603050405020304" pitchFamily="18" charset="0"/>
              <a:buChar char="–"/>
            </a:pPr>
            <a:r>
              <a:rPr lang="en-US">
                <a:solidFill>
                  <a:srgbClr val="000000"/>
                </a:solidFill>
                <a:ea typeface="Calibri" panose="020F0502020204030204" pitchFamily="34" charset="0"/>
                <a:cs typeface="Times New Roman"/>
              </a:rPr>
              <a:t>It characterizes community resilience/ability to withstand external hazards. </a:t>
            </a:r>
          </a:p>
          <a:p>
            <a:pPr marL="800100" lvl="1" indent="-342900">
              <a:spcAft>
                <a:spcPts val="1200"/>
              </a:spcAft>
              <a:buFont typeface="Times New Roman" panose="02020603050405020304" pitchFamily="18" charset="0"/>
              <a:buChar char="–"/>
            </a:pPr>
            <a:r>
              <a:rPr lang="en-US">
                <a:solidFill>
                  <a:srgbClr val="000000"/>
                </a:solidFill>
                <a:ea typeface="Calibri" panose="020F0502020204030204" pitchFamily="34" charset="0"/>
                <a:cs typeface="Times New Roman"/>
              </a:rPr>
              <a:t>SVI incorporates 15 demographic and socioeconomic variables from the US census.</a:t>
            </a:r>
            <a:endParaRPr lang="en-US"/>
          </a:p>
          <a:p>
            <a:pPr marL="800100" lvl="1" indent="-342900" fontAlgn="base">
              <a:spcAft>
                <a:spcPts val="1200"/>
              </a:spcAft>
              <a:buFont typeface="Times New Roman" panose="02020603050405020304" pitchFamily="18" charset="0"/>
              <a:buChar char="–"/>
            </a:pPr>
            <a:r>
              <a:rPr lang="en-US">
                <a:solidFill>
                  <a:srgbClr val="000000"/>
                </a:solidFill>
                <a:ea typeface="Calibri" panose="020F0502020204030204" pitchFamily="34" charset="0"/>
                <a:cs typeface="Times New Roman"/>
              </a:rPr>
              <a:t>Patients’ census tracts are given a percentile rank and grouped as low, moderately low, moderately high, and high.</a:t>
            </a:r>
          </a:p>
          <a:p>
            <a:pPr marL="800100" lvl="1" indent="-342900">
              <a:spcAft>
                <a:spcPts val="1200"/>
              </a:spcAft>
              <a:buFont typeface="Times New Roman" panose="02020603050405020304" pitchFamily="18" charset="0"/>
              <a:buChar char="–"/>
            </a:pPr>
            <a:r>
              <a:rPr lang="en-US">
                <a:solidFill>
                  <a:srgbClr val="000000"/>
                </a:solidFill>
                <a:ea typeface="Calibri" panose="020F0502020204030204" pitchFamily="34" charset="0"/>
                <a:cs typeface="Times New Roman"/>
              </a:rPr>
              <a:t> Higher percentile scores represent greater community vulnerability.</a:t>
            </a:r>
            <a:endParaRPr lang="en-US"/>
          </a:p>
          <a:p>
            <a:pPr marL="800100" lvl="1" indent="-342900">
              <a:spcAft>
                <a:spcPts val="1200"/>
              </a:spcAft>
              <a:buFont typeface="Times New Roman" panose="02020603050405020304" pitchFamily="18" charset="0"/>
              <a:buChar char="–"/>
            </a:pPr>
            <a:r>
              <a:rPr lang="en-US">
                <a:solidFill>
                  <a:srgbClr val="000000"/>
                </a:solidFill>
                <a:ea typeface="Calibri" panose="020F0502020204030204" pitchFamily="34" charset="0"/>
                <a:cs typeface="Times New Roman"/>
              </a:rPr>
              <a:t>The CDC/ATSDR SVI database from 2018 was matched to cases from 2018-2019. </a:t>
            </a:r>
          </a:p>
          <a:p>
            <a:pPr marL="800100" lvl="1" indent="-342900">
              <a:spcAft>
                <a:spcPts val="1200"/>
              </a:spcAft>
              <a:buFont typeface="Times New Roman,Serif" panose="02020603050405020304" pitchFamily="18" charset="0"/>
              <a:buChar char="–"/>
            </a:pPr>
            <a:r>
              <a:rPr lang="en-US">
                <a:solidFill>
                  <a:srgbClr val="000000"/>
                </a:solidFill>
                <a:cs typeface="Times New Roman"/>
              </a:rPr>
              <a:t>The CDC/ATSDR SVI database from 2020 was matched to cases from 2020-2021.</a:t>
            </a:r>
          </a:p>
          <a:p>
            <a:pPr marL="800100" lvl="1" indent="-342900">
              <a:spcAft>
                <a:spcPts val="1200"/>
              </a:spcAft>
              <a:buFont typeface="Times New Roman,Serif" panose="02020603050405020304" pitchFamily="18" charset="0"/>
              <a:buChar char="–"/>
            </a:pPr>
            <a:r>
              <a:rPr lang="en-US">
                <a:solidFill>
                  <a:srgbClr val="000000"/>
                </a:solidFill>
                <a:cs typeface="Times New Roman"/>
              </a:rPr>
              <a:t>The CDC/ATSDR SVI database from 2022 was matched to cases from 2022-2023.</a:t>
            </a:r>
            <a:endParaRPr lang="en-US">
              <a:cs typeface="Calibri" panose="020F0502020204030204"/>
            </a:endParaRPr>
          </a:p>
        </p:txBody>
      </p:sp>
      <p:pic>
        <p:nvPicPr>
          <p:cNvPr id="5" name="Picture 4">
            <a:extLst>
              <a:ext uri="{FF2B5EF4-FFF2-40B4-BE49-F238E27FC236}">
                <a16:creationId xmlns:a16="http://schemas.microsoft.com/office/drawing/2014/main" id="{BE23556A-265A-05E8-A06E-50D8B5C3E21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715636"/>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75EBD-D3A3-91A6-58BA-6B3843472F9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401C7A-E8C2-2B7C-7937-FDBBE5182A0F}"/>
              </a:ext>
            </a:extLst>
          </p:cNvPr>
          <p:cNvSpPr>
            <a:spLocks noGrp="1"/>
          </p:cNvSpPr>
          <p:nvPr>
            <p:ph type="sldNum" sz="quarter" idx="4"/>
          </p:nvPr>
        </p:nvSpPr>
        <p:spPr/>
        <p:txBody>
          <a:bodyPr/>
          <a:lstStyle/>
          <a:p>
            <a:fld id="{CA49D0EE-DE7F-324B-A84C-F36708423CDB}" type="slidenum">
              <a:rPr lang="en-US" smtClean="0"/>
              <a:pPr/>
              <a:t>25</a:t>
            </a:fld>
            <a:endParaRPr lang="en-US"/>
          </a:p>
        </p:txBody>
      </p:sp>
      <p:sp>
        <p:nvSpPr>
          <p:cNvPr id="3" name="Title 2">
            <a:extLst>
              <a:ext uri="{FF2B5EF4-FFF2-40B4-BE49-F238E27FC236}">
                <a16:creationId xmlns:a16="http://schemas.microsoft.com/office/drawing/2014/main" id="{F32A7AED-C215-6A5F-750F-3AFF10E8F3CE}"/>
              </a:ext>
            </a:extLst>
          </p:cNvPr>
          <p:cNvSpPr>
            <a:spLocks noGrp="1"/>
          </p:cNvSpPr>
          <p:nvPr>
            <p:ph type="title"/>
          </p:nvPr>
        </p:nvSpPr>
        <p:spPr>
          <a:xfrm>
            <a:off x="952106" y="-1"/>
            <a:ext cx="11239894" cy="977901"/>
          </a:xfrm>
        </p:spPr>
        <p:txBody>
          <a:bodyPr>
            <a:normAutofit/>
          </a:bodyPr>
          <a:lstStyle/>
          <a:p>
            <a:pPr algn="ctr"/>
            <a:r>
              <a:rPr lang="en-US" sz="2800">
                <a:solidFill>
                  <a:schemeClr val="bg1"/>
                </a:solidFill>
                <a:latin typeface="+mn-lt"/>
                <a:cs typeface="Times New Roman" panose="02020603050405020304" pitchFamily="18" charset="0"/>
              </a:rPr>
              <a:t>Confirmed Chlamydia Case Percentages by Social Vulnerability Index, Massachusetts, 2018-2023</a:t>
            </a:r>
            <a:r>
              <a:rPr lang="en-US" sz="2000" baseline="50000">
                <a:solidFill>
                  <a:schemeClr val="bg1"/>
                </a:solidFill>
                <a:latin typeface="+mn-lt"/>
                <a:cs typeface="Times New Roman" panose="02020603050405020304" pitchFamily="18" charset="0"/>
              </a:rPr>
              <a:t>1</a:t>
            </a:r>
            <a:endParaRPr lang="en-US" sz="2000" baseline="50000">
              <a:latin typeface="+mn-lt"/>
            </a:endParaRPr>
          </a:p>
        </p:txBody>
      </p:sp>
      <p:pic>
        <p:nvPicPr>
          <p:cNvPr id="5" name="Picture 4" descr="Graph depicts the proportion of Massachusetts reported confirmed chlamydia cases broken down by SVI quartile for the years 2018 through 2023. The High SVI group is largest for each year, making up 41 to 48% of cases each year. Each year, the order in frequency from highest to lowest is: High, Moderately High, Moderately Low, Low, and Unknown SVI.">
            <a:extLst>
              <a:ext uri="{FF2B5EF4-FFF2-40B4-BE49-F238E27FC236}">
                <a16:creationId xmlns:a16="http://schemas.microsoft.com/office/drawing/2014/main" id="{60E9AEAE-7680-A2E1-A65E-06F3305FA11A}"/>
              </a:ext>
            </a:extLst>
          </p:cNvPr>
          <p:cNvPicPr>
            <a:picLocks noChangeAspect="1"/>
          </p:cNvPicPr>
          <p:nvPr/>
        </p:nvPicPr>
        <p:blipFill>
          <a:blip r:embed="rId3"/>
          <a:stretch>
            <a:fillRect/>
          </a:stretch>
        </p:blipFill>
        <p:spPr>
          <a:xfrm>
            <a:off x="290456" y="1060498"/>
            <a:ext cx="11796782" cy="4737003"/>
          </a:xfrm>
          <a:prstGeom prst="rect">
            <a:avLst/>
          </a:prstGeom>
        </p:spPr>
      </p:pic>
      <p:sp>
        <p:nvSpPr>
          <p:cNvPr id="8" name="TextBox 7">
            <a:extLst>
              <a:ext uri="{FF2B5EF4-FFF2-40B4-BE49-F238E27FC236}">
                <a16:creationId xmlns:a16="http://schemas.microsoft.com/office/drawing/2014/main" id="{09D242EA-E1B6-F676-F6E3-9C8E352FB89F}"/>
              </a:ext>
            </a:extLst>
          </p:cNvPr>
          <p:cNvSpPr txBox="1"/>
          <p:nvPr/>
        </p:nvSpPr>
        <p:spPr>
          <a:xfrm>
            <a:off x="290456" y="5802892"/>
            <a:ext cx="11239894" cy="646331"/>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08/01/2024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1. Please consider the impact of the COVID-19 pandemic on infectious disease screening, treatment and surveillance in the interpretation of 2020-2023 data.</a:t>
            </a:r>
          </a:p>
        </p:txBody>
      </p:sp>
      <p:pic>
        <p:nvPicPr>
          <p:cNvPr id="4" name="Picture 3">
            <a:extLst>
              <a:ext uri="{FF2B5EF4-FFF2-40B4-BE49-F238E27FC236}">
                <a16:creationId xmlns:a16="http://schemas.microsoft.com/office/drawing/2014/main" id="{D31D33A3-7DA6-9E4E-03BB-253CD355F59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555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77D23-B7EB-1BF9-4293-EFC307D2FB6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21CFB4-8943-895E-7989-8C9B322AA28F}"/>
              </a:ext>
            </a:extLst>
          </p:cNvPr>
          <p:cNvSpPr>
            <a:spLocks noGrp="1"/>
          </p:cNvSpPr>
          <p:nvPr>
            <p:ph type="sldNum" sz="quarter" idx="4"/>
          </p:nvPr>
        </p:nvSpPr>
        <p:spPr/>
        <p:txBody>
          <a:bodyPr/>
          <a:lstStyle/>
          <a:p>
            <a:fld id="{CA49D0EE-DE7F-324B-A84C-F36708423CDB}" type="slidenum">
              <a:rPr lang="en-US" smtClean="0"/>
              <a:pPr/>
              <a:t>26</a:t>
            </a:fld>
            <a:endParaRPr lang="en-US"/>
          </a:p>
        </p:txBody>
      </p:sp>
      <p:sp>
        <p:nvSpPr>
          <p:cNvPr id="3" name="Title 2">
            <a:extLst>
              <a:ext uri="{FF2B5EF4-FFF2-40B4-BE49-F238E27FC236}">
                <a16:creationId xmlns:a16="http://schemas.microsoft.com/office/drawing/2014/main" id="{0D7AD12B-4D67-7C9F-5D0A-64F8FC3C1FC3}"/>
              </a:ext>
            </a:extLst>
          </p:cNvPr>
          <p:cNvSpPr>
            <a:spLocks noGrp="1"/>
          </p:cNvSpPr>
          <p:nvPr>
            <p:ph type="title"/>
          </p:nvPr>
        </p:nvSpPr>
        <p:spPr>
          <a:xfrm>
            <a:off x="950308" y="0"/>
            <a:ext cx="11241692" cy="970907"/>
          </a:xfrm>
        </p:spPr>
        <p:txBody>
          <a:bodyPr>
            <a:normAutofit/>
          </a:bodyPr>
          <a:lstStyle/>
          <a:p>
            <a:pPr algn="ctr">
              <a:defRPr/>
            </a:pPr>
            <a:r>
              <a:rPr kumimoji="0" lang="en-US" sz="2800"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Chlamydia </a:t>
            </a:r>
            <a:r>
              <a:rPr lang="en-US" sz="2800">
                <a:solidFill>
                  <a:schemeClr val="bg1"/>
                </a:solidFill>
                <a:latin typeface="+mn-lt"/>
                <a:cs typeface="Times New Roman" panose="02020603050405020304" pitchFamily="18" charset="0"/>
              </a:rPr>
              <a:t>Case Percentages by Social Vulnerability Index and Gender, Massachusetts, 2018-</a:t>
            </a:r>
            <a:r>
              <a:rPr lang="en-US" sz="2800" kern="100">
                <a:solidFill>
                  <a:schemeClr val="bg1"/>
                </a:solidFill>
                <a:effectLst/>
                <a:latin typeface="+mn-lt"/>
                <a:ea typeface="Calibri" panose="020F0502020204030204" pitchFamily="34" charset="0"/>
                <a:cs typeface="Times New Roman" panose="02020603050405020304" pitchFamily="18" charset="0"/>
              </a:rPr>
              <a:t>2023</a:t>
            </a:r>
            <a:r>
              <a:rPr lang="en-US" sz="2000" kern="100" baseline="50000">
                <a:solidFill>
                  <a:schemeClr val="bg1"/>
                </a:solidFill>
                <a:effectLst/>
                <a:latin typeface="+mn-lt"/>
                <a:ea typeface="Calibri" panose="020F0502020204030204" pitchFamily="34" charset="0"/>
                <a:cs typeface="Times New Roman" panose="02020603050405020304" pitchFamily="18" charset="0"/>
              </a:rPr>
              <a:t>1,2</a:t>
            </a:r>
            <a:endParaRPr lang="en-US" sz="2000" baseline="50000">
              <a:latin typeface="+mn-lt"/>
            </a:endParaRPr>
          </a:p>
        </p:txBody>
      </p:sp>
      <p:pic>
        <p:nvPicPr>
          <p:cNvPr id="4" name="Picture 3" descr="Graph depicts the proportion of Massachusetts reported confirmed chlamydia cases broken down by SVI quartile and gender for the years 2018 through 2023. In 2023, 44% of female cases are High SVI, compared to 50% in males. 25% of female cases in 2023 are Moderately High SVI, 15% are Moderately Low SVI, 12% are Low SVI, and 4% are Unknown SVI. 25% of male cases in 2023 are Moderately High SVI, 15% are Moderately Low SVI, 13% are Low SVI, and 3% are Unknown SVI.">
            <a:extLst>
              <a:ext uri="{FF2B5EF4-FFF2-40B4-BE49-F238E27FC236}">
                <a16:creationId xmlns:a16="http://schemas.microsoft.com/office/drawing/2014/main" id="{8299DD78-8D1D-28F1-FE37-988BC38A6F6F}"/>
              </a:ext>
            </a:extLst>
          </p:cNvPr>
          <p:cNvPicPr>
            <a:picLocks noChangeAspect="1"/>
          </p:cNvPicPr>
          <p:nvPr/>
        </p:nvPicPr>
        <p:blipFill>
          <a:blip r:embed="rId3"/>
          <a:stretch>
            <a:fillRect/>
          </a:stretch>
        </p:blipFill>
        <p:spPr>
          <a:xfrm>
            <a:off x="292269" y="1061298"/>
            <a:ext cx="11778493" cy="4590686"/>
          </a:xfrm>
          <a:prstGeom prst="rect">
            <a:avLst/>
          </a:prstGeom>
        </p:spPr>
      </p:pic>
      <p:sp>
        <p:nvSpPr>
          <p:cNvPr id="6" name="TextBox 5">
            <a:extLst>
              <a:ext uri="{FF2B5EF4-FFF2-40B4-BE49-F238E27FC236}">
                <a16:creationId xmlns:a16="http://schemas.microsoft.com/office/drawing/2014/main" id="{2BE58569-F1A1-83CF-342E-4E8737AFB4C2}"/>
              </a:ext>
            </a:extLst>
          </p:cNvPr>
          <p:cNvSpPr txBox="1"/>
          <p:nvPr/>
        </p:nvSpPr>
        <p:spPr>
          <a:xfrm>
            <a:off x="278580" y="5655833"/>
            <a:ext cx="11492659" cy="830997"/>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08/01/2024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pPr marL="228600" indent="-228600">
              <a:buAutoNum type="arabicPeriod"/>
            </a:pPr>
            <a:r>
              <a:rPr lang="en-US" sz="1200">
                <a:solidFill>
                  <a:schemeClr val="bg2">
                    <a:lumMod val="50000"/>
                  </a:schemeClr>
                </a:solidFill>
                <a:cs typeface="Times New Roman"/>
              </a:rPr>
              <a:t>Please consider the impact of the COVID-19 pandemic on infectious disease screening, treatment and surveillance in the interpretation of 2020-2023 data. </a:t>
            </a:r>
          </a:p>
          <a:p>
            <a:pPr marL="228600" indent="-228600">
              <a:buAutoNum type="arabicPeriod"/>
            </a:pPr>
            <a:r>
              <a:rPr lang="en-US" sz="1200">
                <a:solidFill>
                  <a:schemeClr val="bg2">
                    <a:lumMod val="50000"/>
                  </a:schemeClr>
                </a:solidFill>
                <a:cs typeface="Times New Roman"/>
              </a:rPr>
              <a:t>Individuals of transgender experience that do not have complete gender data may not be included within this slide. </a:t>
            </a:r>
            <a:endParaRPr lang="en-US" sz="1200">
              <a:solidFill>
                <a:schemeClr val="bg2">
                  <a:lumMod val="50000"/>
                </a:schemeClr>
              </a:solidFill>
            </a:endParaRPr>
          </a:p>
        </p:txBody>
      </p:sp>
      <p:pic>
        <p:nvPicPr>
          <p:cNvPr id="7" name="Picture 6">
            <a:extLst>
              <a:ext uri="{FF2B5EF4-FFF2-40B4-BE49-F238E27FC236}">
                <a16:creationId xmlns:a16="http://schemas.microsoft.com/office/drawing/2014/main" id="{F64FC96C-B926-6386-DEDE-19E51DB79D1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42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F3F3B-28FC-00CC-C5FB-DBBE35A8F4ED}"/>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C17E784-E7A8-070C-DA3F-9A98235B7C3C}"/>
              </a:ext>
            </a:extLst>
          </p:cNvPr>
          <p:cNvSpPr>
            <a:spLocks noGrp="1"/>
          </p:cNvSpPr>
          <p:nvPr>
            <p:ph type="sldNum" sz="quarter" idx="4"/>
          </p:nvPr>
        </p:nvSpPr>
        <p:spPr>
          <a:xfrm>
            <a:off x="9034825" y="6492502"/>
            <a:ext cx="2736415" cy="365125"/>
          </a:xfrm>
        </p:spPr>
        <p:txBody>
          <a:bodyPr/>
          <a:lstStyle/>
          <a:p>
            <a:fld id="{CA49D0EE-DE7F-324B-A84C-F36708423CDB}" type="slidenum">
              <a:rPr lang="en-US" smtClean="0"/>
              <a:pPr/>
              <a:t>27</a:t>
            </a:fld>
            <a:endParaRPr lang="en-US"/>
          </a:p>
        </p:txBody>
      </p:sp>
      <p:sp>
        <p:nvSpPr>
          <p:cNvPr id="2" name="Title 1">
            <a:extLst>
              <a:ext uri="{FF2B5EF4-FFF2-40B4-BE49-F238E27FC236}">
                <a16:creationId xmlns:a16="http://schemas.microsoft.com/office/drawing/2014/main" id="{21D54737-E54A-8020-8609-0344C0F7382F}"/>
              </a:ext>
            </a:extLst>
          </p:cNvPr>
          <p:cNvSpPr>
            <a:spLocks noGrp="1"/>
          </p:cNvSpPr>
          <p:nvPr>
            <p:ph type="title"/>
          </p:nvPr>
        </p:nvSpPr>
        <p:spPr>
          <a:xfrm>
            <a:off x="1219200" y="46390"/>
            <a:ext cx="10972800" cy="874654"/>
          </a:xfrm>
        </p:spPr>
        <p:txBody>
          <a:bodyPr>
            <a:normAutofit fontScale="90000"/>
          </a:bodyPr>
          <a:lstStyle/>
          <a:p>
            <a:pPr algn="ctr"/>
            <a:r>
              <a:rPr lang="en-US" sz="3100">
                <a:solidFill>
                  <a:schemeClr val="bg1"/>
                </a:solidFill>
                <a:latin typeface="+mn-lt"/>
                <a:cs typeface="Times New Roman" panose="02020603050405020304" pitchFamily="18" charset="0"/>
              </a:rPr>
              <a:t>Confirmed Gonorrhea Case Percentages by Social Vulnerability Index, Massachusetts, 2018-2023</a:t>
            </a:r>
            <a:r>
              <a:rPr lang="en-US" sz="3100" baseline="50000">
                <a:solidFill>
                  <a:schemeClr val="bg1"/>
                </a:solidFill>
                <a:latin typeface="+mn-lt"/>
                <a:cs typeface="Times New Roman" panose="02020603050405020304" pitchFamily="18" charset="0"/>
              </a:rPr>
              <a:t>1</a:t>
            </a:r>
            <a:endParaRPr lang="en-US" sz="3100"/>
          </a:p>
        </p:txBody>
      </p:sp>
      <p:pic>
        <p:nvPicPr>
          <p:cNvPr id="3" name="Picture 2" descr="Graph depicts the proportion of Massachusetts reported confirmed gonorrhea cases broken down by SVI quartile for the years 2018 through 2023. The High SVI group is largest for each year, making up 47 to 51% of cases each year. Each year, the order in frequency from highest to lowest is: High, Moderately High, Moderately Low, Low, and Unknown SVI.">
            <a:extLst>
              <a:ext uri="{FF2B5EF4-FFF2-40B4-BE49-F238E27FC236}">
                <a16:creationId xmlns:a16="http://schemas.microsoft.com/office/drawing/2014/main" id="{351E1B43-38DB-3DA2-F180-7186AC40C28F}"/>
              </a:ext>
            </a:extLst>
          </p:cNvPr>
          <p:cNvPicPr>
            <a:picLocks noChangeAspect="1"/>
          </p:cNvPicPr>
          <p:nvPr/>
        </p:nvPicPr>
        <p:blipFill>
          <a:blip r:embed="rId3"/>
          <a:stretch>
            <a:fillRect/>
          </a:stretch>
        </p:blipFill>
        <p:spPr>
          <a:xfrm>
            <a:off x="326139" y="1054402"/>
            <a:ext cx="11754107" cy="4749196"/>
          </a:xfrm>
          <a:prstGeom prst="rect">
            <a:avLst/>
          </a:prstGeom>
        </p:spPr>
      </p:pic>
      <p:pic>
        <p:nvPicPr>
          <p:cNvPr id="4" name="Picture 3">
            <a:extLst>
              <a:ext uri="{FF2B5EF4-FFF2-40B4-BE49-F238E27FC236}">
                <a16:creationId xmlns:a16="http://schemas.microsoft.com/office/drawing/2014/main" id="{DCD77160-267D-BEEF-D890-D0009B5520F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6835634-D816-C043-2521-D89C52CE82D4}"/>
              </a:ext>
            </a:extLst>
          </p:cNvPr>
          <p:cNvSpPr txBox="1"/>
          <p:nvPr/>
        </p:nvSpPr>
        <p:spPr>
          <a:xfrm>
            <a:off x="326139" y="5799621"/>
            <a:ext cx="11174842" cy="646331"/>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08/01/2024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1. Please consider the impact of the COVID-19 pandemic on infectious disease screening, treatment and surveillance in the interpretation of 2020-2023 data.</a:t>
            </a:r>
          </a:p>
        </p:txBody>
      </p:sp>
    </p:spTree>
    <p:extLst>
      <p:ext uri="{BB962C8B-B14F-4D97-AF65-F5344CB8AC3E}">
        <p14:creationId xmlns:p14="http://schemas.microsoft.com/office/powerpoint/2010/main" val="3979675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179D7-8F4F-646E-6CCB-DAFD790D2F5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353423-A392-699B-6B85-3FA0E40009BF}"/>
              </a:ext>
            </a:extLst>
          </p:cNvPr>
          <p:cNvSpPr>
            <a:spLocks noGrp="1"/>
          </p:cNvSpPr>
          <p:nvPr>
            <p:ph type="sldNum" sz="quarter" idx="4"/>
          </p:nvPr>
        </p:nvSpPr>
        <p:spPr/>
        <p:txBody>
          <a:bodyPr/>
          <a:lstStyle/>
          <a:p>
            <a:fld id="{CA49D0EE-DE7F-324B-A84C-F36708423CDB}" type="slidenum">
              <a:rPr lang="en-US" smtClean="0"/>
              <a:pPr/>
              <a:t>28</a:t>
            </a:fld>
            <a:endParaRPr lang="en-US"/>
          </a:p>
        </p:txBody>
      </p:sp>
      <p:sp>
        <p:nvSpPr>
          <p:cNvPr id="3" name="Title 2">
            <a:extLst>
              <a:ext uri="{FF2B5EF4-FFF2-40B4-BE49-F238E27FC236}">
                <a16:creationId xmlns:a16="http://schemas.microsoft.com/office/drawing/2014/main" id="{BEA31228-3D64-DF0B-D494-33AAB4F19CEC}"/>
              </a:ext>
            </a:extLst>
          </p:cNvPr>
          <p:cNvSpPr>
            <a:spLocks noGrp="1"/>
          </p:cNvSpPr>
          <p:nvPr>
            <p:ph type="title"/>
          </p:nvPr>
        </p:nvSpPr>
        <p:spPr>
          <a:xfrm>
            <a:off x="952106" y="0"/>
            <a:ext cx="11239894" cy="981355"/>
          </a:xfrm>
        </p:spPr>
        <p:txBody>
          <a:bodyPr>
            <a:normAutofit/>
          </a:bodyPr>
          <a:lstStyle/>
          <a:p>
            <a:pPr algn="ctr"/>
            <a:r>
              <a:rPr kumimoji="0" lang="en-US" sz="2800"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Gonorrhea </a:t>
            </a:r>
            <a:r>
              <a:rPr lang="en-US" sz="2800">
                <a:solidFill>
                  <a:schemeClr val="bg1"/>
                </a:solidFill>
                <a:latin typeface="+mn-lt"/>
                <a:cs typeface="Times New Roman" panose="02020603050405020304" pitchFamily="18" charset="0"/>
              </a:rPr>
              <a:t>Case Percentages by Social Vulnerability Index and Gender, Massachusetts, 2018-</a:t>
            </a:r>
            <a:r>
              <a:rPr lang="en-US" sz="2800" kern="100">
                <a:solidFill>
                  <a:schemeClr val="bg1"/>
                </a:solidFill>
                <a:effectLst/>
                <a:latin typeface="+mn-lt"/>
                <a:ea typeface="Calibri" panose="020F0502020204030204" pitchFamily="34" charset="0"/>
                <a:cs typeface="Times New Roman" panose="02020603050405020304" pitchFamily="18" charset="0"/>
              </a:rPr>
              <a:t>2023</a:t>
            </a:r>
            <a:r>
              <a:rPr lang="en-US" sz="2000" kern="100" baseline="50000">
                <a:solidFill>
                  <a:schemeClr val="bg1"/>
                </a:solidFill>
                <a:effectLst/>
                <a:latin typeface="+mn-lt"/>
                <a:ea typeface="Calibri" panose="020F0502020204030204" pitchFamily="34" charset="0"/>
                <a:cs typeface="Times New Roman" panose="02020603050405020304" pitchFamily="18" charset="0"/>
              </a:rPr>
              <a:t>1,2</a:t>
            </a:r>
            <a:endParaRPr lang="en-US" sz="2000" baseline="50000">
              <a:latin typeface="+mn-lt"/>
            </a:endParaRPr>
          </a:p>
        </p:txBody>
      </p:sp>
      <p:pic>
        <p:nvPicPr>
          <p:cNvPr id="4" name="Picture 3" descr="Graph depicts the proportion of Massachusetts reported confirmed gonorrhea cases broken down by SVI quartile and gender for the years 2018 through 2023. In 2023, 55% of female cases are High SVI, compared to 44% in males. 21% of female cases in 2023 are Moderately High SVI, 11% are Moderately Low SVI, 9% are Low SVI, and 4% are Unknown SVI. 26% of male cases in 2023 are Moderately High SVI, 15% are Moderately Low SVI, 12% are Low SVI, and 3% are Unknown SVI.">
            <a:extLst>
              <a:ext uri="{FF2B5EF4-FFF2-40B4-BE49-F238E27FC236}">
                <a16:creationId xmlns:a16="http://schemas.microsoft.com/office/drawing/2014/main" id="{9C14E576-A64B-F983-FEE1-94B12785DB88}"/>
              </a:ext>
            </a:extLst>
          </p:cNvPr>
          <p:cNvPicPr>
            <a:picLocks noChangeAspect="1"/>
          </p:cNvPicPr>
          <p:nvPr/>
        </p:nvPicPr>
        <p:blipFill>
          <a:blip r:embed="rId3"/>
          <a:stretch>
            <a:fillRect/>
          </a:stretch>
        </p:blipFill>
        <p:spPr>
          <a:xfrm>
            <a:off x="384045" y="1070497"/>
            <a:ext cx="11687045" cy="4596782"/>
          </a:xfrm>
          <a:prstGeom prst="rect">
            <a:avLst/>
          </a:prstGeom>
        </p:spPr>
      </p:pic>
      <p:sp>
        <p:nvSpPr>
          <p:cNvPr id="6" name="TextBox 5">
            <a:extLst>
              <a:ext uri="{FF2B5EF4-FFF2-40B4-BE49-F238E27FC236}">
                <a16:creationId xmlns:a16="http://schemas.microsoft.com/office/drawing/2014/main" id="{229A83D5-C851-D224-3976-56892DCE1DAD}"/>
              </a:ext>
            </a:extLst>
          </p:cNvPr>
          <p:cNvSpPr txBox="1"/>
          <p:nvPr/>
        </p:nvSpPr>
        <p:spPr>
          <a:xfrm>
            <a:off x="278580" y="5655833"/>
            <a:ext cx="11239893" cy="830997"/>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08/01/2024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pPr marL="228600" indent="-228600">
              <a:buAutoNum type="arabicPeriod"/>
            </a:pPr>
            <a:r>
              <a:rPr lang="en-US" sz="1200">
                <a:solidFill>
                  <a:schemeClr val="bg2">
                    <a:lumMod val="50000"/>
                  </a:schemeClr>
                </a:solidFill>
                <a:cs typeface="Times New Roman"/>
              </a:rPr>
              <a:t>Please consider the impact of the COVID-19 pandemic on infectious disease screening, treatment and surveillance in the interpretation of 2020-2023 data. </a:t>
            </a:r>
          </a:p>
          <a:p>
            <a:pPr marL="228600" indent="-228600">
              <a:buAutoNum type="arabicPeriod"/>
            </a:pPr>
            <a:r>
              <a:rPr lang="en-US" sz="1200">
                <a:solidFill>
                  <a:schemeClr val="bg2">
                    <a:lumMod val="50000"/>
                  </a:schemeClr>
                </a:solidFill>
                <a:cs typeface="Times New Roman"/>
              </a:rPr>
              <a:t>Individuals of transgender experience that do not have complete gender data may not be included within this slide. </a:t>
            </a:r>
            <a:endParaRPr lang="en-US" sz="1200">
              <a:solidFill>
                <a:schemeClr val="bg2">
                  <a:lumMod val="50000"/>
                </a:schemeClr>
              </a:solidFill>
            </a:endParaRPr>
          </a:p>
        </p:txBody>
      </p:sp>
      <p:pic>
        <p:nvPicPr>
          <p:cNvPr id="7" name="Picture 6">
            <a:extLst>
              <a:ext uri="{FF2B5EF4-FFF2-40B4-BE49-F238E27FC236}">
                <a16:creationId xmlns:a16="http://schemas.microsoft.com/office/drawing/2014/main" id="{97CB8121-45B1-6230-72B3-C2C9D19F670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908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DB83B-8AD6-6F62-ED24-000F7CD41B9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4B651F-6202-A853-F2CE-2FDDE1883F7D}"/>
              </a:ext>
            </a:extLst>
          </p:cNvPr>
          <p:cNvSpPr>
            <a:spLocks noGrp="1"/>
          </p:cNvSpPr>
          <p:nvPr>
            <p:ph type="sldNum" sz="quarter" idx="4"/>
          </p:nvPr>
        </p:nvSpPr>
        <p:spPr/>
        <p:txBody>
          <a:bodyPr/>
          <a:lstStyle/>
          <a:p>
            <a:fld id="{CA49D0EE-DE7F-324B-A84C-F36708423CDB}" type="slidenum">
              <a:rPr lang="en-US" smtClean="0"/>
              <a:pPr/>
              <a:t>29</a:t>
            </a:fld>
            <a:endParaRPr lang="en-US"/>
          </a:p>
        </p:txBody>
      </p:sp>
      <p:sp>
        <p:nvSpPr>
          <p:cNvPr id="3" name="Title 2">
            <a:extLst>
              <a:ext uri="{FF2B5EF4-FFF2-40B4-BE49-F238E27FC236}">
                <a16:creationId xmlns:a16="http://schemas.microsoft.com/office/drawing/2014/main" id="{7DCFEED7-187C-985B-D1B0-8BAD68266C9E}"/>
              </a:ext>
            </a:extLst>
          </p:cNvPr>
          <p:cNvSpPr>
            <a:spLocks noGrp="1"/>
          </p:cNvSpPr>
          <p:nvPr>
            <p:ph type="title"/>
          </p:nvPr>
        </p:nvSpPr>
        <p:spPr>
          <a:xfrm>
            <a:off x="952106" y="1"/>
            <a:ext cx="11239894" cy="974724"/>
          </a:xfrm>
        </p:spPr>
        <p:txBody>
          <a:bodyPr>
            <a:normAutofit/>
          </a:bodyPr>
          <a:lstStyle/>
          <a:p>
            <a:pPr algn="ctr"/>
            <a:r>
              <a:rPr kumimoji="0" lang="en-US" sz="2800" i="0" u="none" strike="noStrike" kern="1200" cap="none" spc="0" normalizeH="0" baseline="0" noProof="0">
                <a:ln>
                  <a:noFill/>
                </a:ln>
                <a:solidFill>
                  <a:srgbClr val="FFFFFF"/>
                </a:solidFill>
                <a:effectLst/>
                <a:uLnTx/>
                <a:uFillTx/>
                <a:latin typeface="+mn-lt"/>
                <a:cs typeface="Times New Roman"/>
              </a:rPr>
              <a:t>Confirmed and Probably Infectious Syphilis</a:t>
            </a:r>
            <a:r>
              <a:rPr kumimoji="0" lang="en-US" sz="2000" i="0" u="none" strike="noStrike" kern="1200" cap="none" spc="0" normalizeH="0" baseline="50000" noProof="0">
                <a:ln>
                  <a:noFill/>
                </a:ln>
                <a:solidFill>
                  <a:srgbClr val="FFFFFF"/>
                </a:solidFill>
                <a:effectLst/>
                <a:uLnTx/>
                <a:uFillTx/>
                <a:latin typeface="+mn-lt"/>
                <a:cs typeface="Times New Roman"/>
              </a:rPr>
              <a:t>1</a:t>
            </a:r>
            <a:r>
              <a:rPr lang="en-US" sz="2800">
                <a:solidFill>
                  <a:srgbClr val="FFFFFF"/>
                </a:solidFill>
                <a:latin typeface="+mn-lt"/>
                <a:cs typeface="Times New Roman"/>
              </a:rPr>
              <a:t> </a:t>
            </a:r>
            <a:r>
              <a:rPr lang="en-US" sz="2800">
                <a:solidFill>
                  <a:schemeClr val="bg1"/>
                </a:solidFill>
                <a:latin typeface="+mn-lt"/>
                <a:cs typeface="Times New Roman"/>
              </a:rPr>
              <a:t>Case Percentages by Social Vulnerability Index, Massachusetts, 2018-</a:t>
            </a:r>
            <a:r>
              <a:rPr lang="en-US" sz="2800" kern="100">
                <a:solidFill>
                  <a:schemeClr val="bg1"/>
                </a:solidFill>
                <a:effectLst/>
                <a:latin typeface="+mn-lt"/>
                <a:ea typeface="Calibri" panose="020F0502020204030204" pitchFamily="34" charset="0"/>
                <a:cs typeface="Times New Roman"/>
              </a:rPr>
              <a:t>2023</a:t>
            </a:r>
            <a:r>
              <a:rPr lang="en-US" sz="2000" kern="100" baseline="50000">
                <a:solidFill>
                  <a:schemeClr val="bg1"/>
                </a:solidFill>
                <a:effectLst/>
                <a:latin typeface="+mn-lt"/>
                <a:ea typeface="Calibri" panose="020F0502020204030204" pitchFamily="34" charset="0"/>
                <a:cs typeface="Times New Roman"/>
              </a:rPr>
              <a:t>2</a:t>
            </a:r>
            <a:endParaRPr lang="en-US" sz="2000" baseline="50000">
              <a:latin typeface="+mn-lt"/>
            </a:endParaRPr>
          </a:p>
        </p:txBody>
      </p:sp>
      <p:pic>
        <p:nvPicPr>
          <p:cNvPr id="4" name="Picture 3" descr="Graph depicts the proportion of Massachusetts reported confirmed and probable infectious syphilis cases broken down by SVI quartile for the years 2018 through 2023. The High SVI group is largest for each year, making up 42 to 48% of cases each year. Each year, the order in frequency from highest to lowest is: High, Moderately High, Moderately Low, Low, and Unknown SVI.">
            <a:extLst>
              <a:ext uri="{FF2B5EF4-FFF2-40B4-BE49-F238E27FC236}">
                <a16:creationId xmlns:a16="http://schemas.microsoft.com/office/drawing/2014/main" id="{0784DD75-5F7B-1D95-1485-A22F1DADBBA4}"/>
              </a:ext>
            </a:extLst>
          </p:cNvPr>
          <p:cNvPicPr>
            <a:picLocks noChangeAspect="1"/>
          </p:cNvPicPr>
          <p:nvPr/>
        </p:nvPicPr>
        <p:blipFill>
          <a:blip r:embed="rId3"/>
          <a:stretch>
            <a:fillRect/>
          </a:stretch>
        </p:blipFill>
        <p:spPr>
          <a:xfrm>
            <a:off x="280931" y="1069029"/>
            <a:ext cx="11808975" cy="4578493"/>
          </a:xfrm>
          <a:prstGeom prst="rect">
            <a:avLst/>
          </a:prstGeom>
        </p:spPr>
      </p:pic>
      <p:sp>
        <p:nvSpPr>
          <p:cNvPr id="6" name="TextBox 5">
            <a:extLst>
              <a:ext uri="{FF2B5EF4-FFF2-40B4-BE49-F238E27FC236}">
                <a16:creationId xmlns:a16="http://schemas.microsoft.com/office/drawing/2014/main" id="{D2278FF7-B035-B9DA-B1AE-36C65EF18972}"/>
              </a:ext>
            </a:extLst>
          </p:cNvPr>
          <p:cNvSpPr txBox="1"/>
          <p:nvPr/>
        </p:nvSpPr>
        <p:spPr>
          <a:xfrm>
            <a:off x="280931" y="5636128"/>
            <a:ext cx="11567768" cy="830997"/>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07/17/2024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1. </a:t>
            </a:r>
            <a:r>
              <a:rPr kumimoji="0" lang="en-US" sz="1200" b="0" i="0" u="none" strike="noStrike" kern="1200" cap="none" spc="0" normalizeH="0" baseline="0" noProof="0">
                <a:ln>
                  <a:noFill/>
                </a:ln>
                <a:solidFill>
                  <a:schemeClr val="bg2">
                    <a:lumMod val="50000"/>
                  </a:schemeClr>
                </a:solidFill>
                <a:effectLst/>
                <a:uLnTx/>
                <a:uFillTx/>
                <a:cs typeface="Times New Roman"/>
              </a:rPr>
              <a:t>Infectious syphilis is defined as primary, secondary and early latent stages of syphilis within one year of infection.</a:t>
            </a:r>
            <a:endParaRPr lang="en-US" sz="1200">
              <a:solidFill>
                <a:schemeClr val="bg2">
                  <a:lumMod val="50000"/>
                </a:schemeClr>
              </a:solidFill>
              <a:cs typeface="Times New Roman"/>
            </a:endParaRPr>
          </a:p>
          <a:p>
            <a:r>
              <a:rPr lang="en-US" sz="1200">
                <a:solidFill>
                  <a:schemeClr val="bg2">
                    <a:lumMod val="50000"/>
                  </a:schemeClr>
                </a:solidFill>
                <a:cs typeface="Times New Roman"/>
              </a:rPr>
              <a:t>2. Please consider the impact of the COVID-19 pandemic on infectious disease screening, treatment and surveillance in the interpretation of 2020-2023 data.</a:t>
            </a:r>
          </a:p>
        </p:txBody>
      </p:sp>
      <p:pic>
        <p:nvPicPr>
          <p:cNvPr id="7" name="Picture 6">
            <a:extLst>
              <a:ext uri="{FF2B5EF4-FFF2-40B4-BE49-F238E27FC236}">
                <a16:creationId xmlns:a16="http://schemas.microsoft.com/office/drawing/2014/main" id="{32B4EB91-7339-701D-63B6-5B798829A2D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42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25C5E-BC81-4CF3-BA2D-D0D14555BD3E}"/>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17697E17-BCF5-4169-AD27-BB3793BA068F}"/>
              </a:ext>
            </a:extLst>
          </p:cNvPr>
          <p:cNvSpPr>
            <a:spLocks noGrp="1"/>
          </p:cNvSpPr>
          <p:nvPr>
            <p:ph type="title"/>
          </p:nvPr>
        </p:nvSpPr>
        <p:spPr/>
        <p:txBody>
          <a:bodyPr>
            <a:normAutofit/>
          </a:bodyPr>
          <a:lstStyle/>
          <a:p>
            <a:pPr algn="ctr"/>
            <a:r>
              <a:rPr kumimoji="0" lang="en-US" sz="4000" b="1" i="0" u="none" strike="noStrike" kern="1200" cap="none" spc="0" normalizeH="0" baseline="0" noProof="0">
                <a:ln>
                  <a:noFill/>
                </a:ln>
                <a:solidFill>
                  <a:srgbClr val="FFFFFF"/>
                </a:solidFill>
                <a:effectLst/>
                <a:uLnTx/>
                <a:uFillTx/>
                <a:latin typeface="Calibri"/>
                <a:ea typeface="+mn-ea"/>
                <a:cs typeface="Times New Roman"/>
              </a:rPr>
              <a:t>Preliminary Massachusetts STI Trends</a:t>
            </a:r>
            <a:endParaRPr lang="en-US" sz="4000"/>
          </a:p>
        </p:txBody>
      </p:sp>
      <p:sp>
        <p:nvSpPr>
          <p:cNvPr id="3" name="TextBox 2">
            <a:extLst>
              <a:ext uri="{FF2B5EF4-FFF2-40B4-BE49-F238E27FC236}">
                <a16:creationId xmlns:a16="http://schemas.microsoft.com/office/drawing/2014/main" id="{E1C054E0-A43F-AF61-BDC9-43DA5A1CBEC4}"/>
              </a:ext>
            </a:extLst>
          </p:cNvPr>
          <p:cNvSpPr txBox="1"/>
          <p:nvPr/>
        </p:nvSpPr>
        <p:spPr>
          <a:xfrm>
            <a:off x="611133" y="1935940"/>
            <a:ext cx="10881804" cy="107721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a:cs typeface="Times New Roman"/>
              </a:rPr>
              <a:t>Chlamydia, Gonorrhea, and Infectious Syphilis:</a:t>
            </a:r>
            <a:endParaRPr lang="en-US" sz="3200" b="0" i="0" u="none" strike="noStrike" kern="1200" cap="none" spc="0" normalizeH="0" baseline="0" noProof="0">
              <a:ln>
                <a:noFill/>
              </a:ln>
              <a:solidFill>
                <a:srgbClr val="000000"/>
              </a:solidFill>
              <a:effectLst/>
              <a:uLnTx/>
              <a:uFillTx/>
              <a:latin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a:cs typeface="Times New Roman"/>
              </a:rPr>
              <a:t>Years 2000 to 2023</a:t>
            </a:r>
            <a:endParaRPr lang="en-US" sz="3200" b="0" i="0" u="none" strike="noStrike" kern="1200" cap="none" spc="0" normalizeH="0" baseline="0" noProof="0">
              <a:ln>
                <a:noFill/>
              </a:ln>
              <a:solidFill>
                <a:srgbClr val="000000"/>
              </a:solidFill>
              <a:effectLst/>
              <a:uLnTx/>
              <a:uFillTx/>
              <a:latin typeface="Calibri"/>
              <a:cs typeface="Times New Roman"/>
            </a:endParaRPr>
          </a:p>
        </p:txBody>
      </p:sp>
      <p:pic>
        <p:nvPicPr>
          <p:cNvPr id="4" name="Picture 3">
            <a:extLst>
              <a:ext uri="{FF2B5EF4-FFF2-40B4-BE49-F238E27FC236}">
                <a16:creationId xmlns:a16="http://schemas.microsoft.com/office/drawing/2014/main" id="{C6E174DB-618C-CC61-4E5B-73093299EF7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89276"/>
            <a:ext cx="1676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927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19906-089E-5125-32FE-ABE3243AA80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25C463-5771-1544-0356-B296924B4A24}"/>
              </a:ext>
            </a:extLst>
          </p:cNvPr>
          <p:cNvSpPr>
            <a:spLocks noGrp="1"/>
          </p:cNvSpPr>
          <p:nvPr>
            <p:ph type="sldNum" sz="quarter" idx="4"/>
          </p:nvPr>
        </p:nvSpPr>
        <p:spPr/>
        <p:txBody>
          <a:bodyPr/>
          <a:lstStyle/>
          <a:p>
            <a:fld id="{CA49D0EE-DE7F-324B-A84C-F36708423CDB}" type="slidenum">
              <a:rPr lang="en-US" smtClean="0"/>
              <a:pPr/>
              <a:t>30</a:t>
            </a:fld>
            <a:endParaRPr lang="en-US"/>
          </a:p>
        </p:txBody>
      </p:sp>
      <p:sp>
        <p:nvSpPr>
          <p:cNvPr id="3" name="Title 2">
            <a:extLst>
              <a:ext uri="{FF2B5EF4-FFF2-40B4-BE49-F238E27FC236}">
                <a16:creationId xmlns:a16="http://schemas.microsoft.com/office/drawing/2014/main" id="{58BBA0D8-4473-242C-36C1-76D4CD82FDDF}"/>
              </a:ext>
            </a:extLst>
          </p:cNvPr>
          <p:cNvSpPr>
            <a:spLocks noGrp="1"/>
          </p:cNvSpPr>
          <p:nvPr>
            <p:ph type="title"/>
          </p:nvPr>
        </p:nvSpPr>
        <p:spPr>
          <a:xfrm>
            <a:off x="952106" y="-4105"/>
            <a:ext cx="11239894" cy="982005"/>
          </a:xfrm>
        </p:spPr>
        <p:txBody>
          <a:bodyPr>
            <a:noAutofit/>
          </a:bodyPr>
          <a:lstStyle/>
          <a:p>
            <a:pPr algn="ctr"/>
            <a:r>
              <a:rPr kumimoji="0" lang="en-US" sz="2800"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a:t>
            </a:r>
            <a:r>
              <a:rPr kumimoji="0" lang="en-US" sz="2000"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lang="en-US" sz="2800">
                <a:solidFill>
                  <a:srgbClr val="FFFFFF"/>
                </a:solidFill>
                <a:latin typeface="+mn-lt"/>
                <a:cs typeface="Times New Roman" panose="02020603050405020304" pitchFamily="18" charset="0"/>
              </a:rPr>
              <a:t> </a:t>
            </a:r>
            <a:r>
              <a:rPr lang="en-US" sz="2800">
                <a:solidFill>
                  <a:schemeClr val="bg1"/>
                </a:solidFill>
                <a:latin typeface="+mn-lt"/>
                <a:cs typeface="Times New Roman" panose="02020603050405020304" pitchFamily="18" charset="0"/>
              </a:rPr>
              <a:t>Case Percentages by Social Vulnerability Index and Gender</a:t>
            </a:r>
            <a:r>
              <a:rPr kumimoji="0" lang="en-US" sz="2000"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2</a:t>
            </a:r>
            <a:r>
              <a:rPr lang="en-US" sz="2800">
                <a:solidFill>
                  <a:schemeClr val="bg1"/>
                </a:solidFill>
                <a:latin typeface="+mn-lt"/>
                <a:cs typeface="Times New Roman" panose="02020603050405020304" pitchFamily="18" charset="0"/>
              </a:rPr>
              <a:t>, Massachusetts, 2018-</a:t>
            </a:r>
            <a:r>
              <a:rPr lang="en-US" sz="2800" kern="100">
                <a:solidFill>
                  <a:schemeClr val="bg1"/>
                </a:solidFill>
                <a:effectLst/>
                <a:latin typeface="+mn-lt"/>
                <a:ea typeface="Calibri" panose="020F0502020204030204" pitchFamily="34" charset="0"/>
                <a:cs typeface="Times New Roman" panose="02020603050405020304" pitchFamily="18" charset="0"/>
              </a:rPr>
              <a:t>2023</a:t>
            </a:r>
            <a:r>
              <a:rPr lang="en-US" sz="2000" kern="100" baseline="50000">
                <a:solidFill>
                  <a:schemeClr val="bg1"/>
                </a:solidFill>
                <a:effectLst/>
                <a:latin typeface="+mn-lt"/>
                <a:ea typeface="Calibri" panose="020F0502020204030204" pitchFamily="34" charset="0"/>
                <a:cs typeface="Times New Roman" panose="02020603050405020304" pitchFamily="18" charset="0"/>
              </a:rPr>
              <a:t>3</a:t>
            </a:r>
            <a:endParaRPr lang="en-US" sz="2000" baseline="50000">
              <a:latin typeface="+mn-lt"/>
            </a:endParaRPr>
          </a:p>
        </p:txBody>
      </p:sp>
      <p:pic>
        <p:nvPicPr>
          <p:cNvPr id="4" name="Picture 3" descr="Graph depicts the proportion of Massachusetts reported confirmed and probable infectious syphilis cases broken down by SVI quartile and gender for the years 2018 through 2023. In 2023, 60% of female cases are High SVI, compared to 44% in males. 19% of female cases in 2023 are Moderately High SVI, 9% are Moderately Low SVI, 7% are Low SVI, and 5% are Unknown SVI. 25% of male cases in 2023 are Moderately High SVI, 16% are Moderately Low SVI, 11% are Low SVI, and 4% are Unknown SVI.">
            <a:extLst>
              <a:ext uri="{FF2B5EF4-FFF2-40B4-BE49-F238E27FC236}">
                <a16:creationId xmlns:a16="http://schemas.microsoft.com/office/drawing/2014/main" id="{1B110B56-8280-774B-20C9-0D23C82E2B6D}"/>
              </a:ext>
            </a:extLst>
          </p:cNvPr>
          <p:cNvPicPr>
            <a:picLocks noChangeAspect="1"/>
          </p:cNvPicPr>
          <p:nvPr/>
        </p:nvPicPr>
        <p:blipFill>
          <a:blip r:embed="rId3"/>
          <a:stretch>
            <a:fillRect/>
          </a:stretch>
        </p:blipFill>
        <p:spPr>
          <a:xfrm>
            <a:off x="278580" y="1055893"/>
            <a:ext cx="11815072" cy="4407790"/>
          </a:xfrm>
          <a:prstGeom prst="rect">
            <a:avLst/>
          </a:prstGeom>
        </p:spPr>
      </p:pic>
      <p:sp>
        <p:nvSpPr>
          <p:cNvPr id="6" name="TextBox 5">
            <a:extLst>
              <a:ext uri="{FF2B5EF4-FFF2-40B4-BE49-F238E27FC236}">
                <a16:creationId xmlns:a16="http://schemas.microsoft.com/office/drawing/2014/main" id="{129B7F9C-A2F1-9BF3-097A-CA8FFFB4CBF1}"/>
              </a:ext>
            </a:extLst>
          </p:cNvPr>
          <p:cNvSpPr txBox="1"/>
          <p:nvPr/>
        </p:nvSpPr>
        <p:spPr>
          <a:xfrm>
            <a:off x="278580" y="5462270"/>
            <a:ext cx="11239894" cy="1015663"/>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07/17/2024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1. </a:t>
            </a:r>
            <a:r>
              <a:rPr kumimoji="0" lang="en-US" sz="1200" b="0" i="0" u="none" strike="noStrike" kern="1200" cap="none" spc="0" normalizeH="0" baseline="0" noProof="0">
                <a:ln>
                  <a:noFill/>
                </a:ln>
                <a:solidFill>
                  <a:schemeClr val="bg2">
                    <a:lumMod val="50000"/>
                  </a:schemeClr>
                </a:solidFill>
                <a:effectLst/>
                <a:uLnTx/>
                <a:uFillTx/>
                <a:cs typeface="Times New Roman"/>
              </a:rPr>
              <a:t>Infectious syphilis is defined as primary, secondary and early latent stages of syphilis within one year of infection.</a:t>
            </a:r>
            <a:endParaRPr lang="en-US" sz="1200">
              <a:solidFill>
                <a:schemeClr val="bg2">
                  <a:lumMod val="50000"/>
                </a:schemeClr>
              </a:solidFill>
              <a:cs typeface="Times New Roman"/>
            </a:endParaRPr>
          </a:p>
          <a:p>
            <a:r>
              <a:rPr lang="en-US" sz="1200">
                <a:solidFill>
                  <a:schemeClr val="bg2">
                    <a:lumMod val="50000"/>
                  </a:schemeClr>
                </a:solidFill>
                <a:cs typeface="Times New Roman"/>
              </a:rPr>
              <a:t>2. Individuals of transgender experience that do not have complete gender data may not be included within this slide. </a:t>
            </a:r>
            <a:endParaRPr lang="en-US" sz="1200">
              <a:solidFill>
                <a:schemeClr val="bg2">
                  <a:lumMod val="50000"/>
                </a:schemeClr>
              </a:solidFill>
            </a:endParaRPr>
          </a:p>
          <a:p>
            <a:r>
              <a:rPr lang="en-US" sz="1200">
                <a:solidFill>
                  <a:schemeClr val="bg2">
                    <a:lumMod val="50000"/>
                  </a:schemeClr>
                </a:solidFill>
                <a:cs typeface="Times New Roman"/>
              </a:rPr>
              <a:t>3. Please consider the impact of the COVID-19 pandemic on infectious disease screening, treatment and surveillance in the interpretation of 2020-2023 data.</a:t>
            </a:r>
          </a:p>
        </p:txBody>
      </p:sp>
      <p:pic>
        <p:nvPicPr>
          <p:cNvPr id="7" name="Picture 6">
            <a:extLst>
              <a:ext uri="{FF2B5EF4-FFF2-40B4-BE49-F238E27FC236}">
                <a16:creationId xmlns:a16="http://schemas.microsoft.com/office/drawing/2014/main" id="{31B4842E-2CE5-C9A3-4EE2-96253D220DD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988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4C99A-C1DC-E17E-00ED-B1E8A33C9B1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D1AA7-2AAF-8BE3-D7A5-96DDE50FF374}"/>
              </a:ext>
            </a:extLst>
          </p:cNvPr>
          <p:cNvSpPr>
            <a:spLocks noGrp="1"/>
          </p:cNvSpPr>
          <p:nvPr>
            <p:ph type="sldNum" sz="quarter" idx="4"/>
          </p:nvPr>
        </p:nvSpPr>
        <p:spPr/>
        <p:txBody>
          <a:bodyPr/>
          <a:lstStyle/>
          <a:p>
            <a:fld id="{CA49D0EE-DE7F-324B-A84C-F36708423CDB}" type="slidenum">
              <a:rPr lang="en-US" smtClean="0"/>
              <a:pPr/>
              <a:t>31</a:t>
            </a:fld>
            <a:endParaRPr lang="en-US"/>
          </a:p>
        </p:txBody>
      </p:sp>
      <p:sp>
        <p:nvSpPr>
          <p:cNvPr id="3" name="Title 2">
            <a:extLst>
              <a:ext uri="{FF2B5EF4-FFF2-40B4-BE49-F238E27FC236}">
                <a16:creationId xmlns:a16="http://schemas.microsoft.com/office/drawing/2014/main" id="{ED483D7B-4188-9C8B-03F6-385F725FB96F}"/>
              </a:ext>
            </a:extLst>
          </p:cNvPr>
          <p:cNvSpPr>
            <a:spLocks noGrp="1"/>
          </p:cNvSpPr>
          <p:nvPr>
            <p:ph type="title"/>
          </p:nvPr>
        </p:nvSpPr>
        <p:spPr>
          <a:xfrm>
            <a:off x="952106" y="0"/>
            <a:ext cx="11239894" cy="973950"/>
          </a:xfrm>
        </p:spPr>
        <p:txBody>
          <a:bodyPr>
            <a:normAutofit/>
          </a:bodyPr>
          <a:lstStyle/>
          <a:p>
            <a:pPr algn="ctr"/>
            <a:r>
              <a:rPr kumimoji="0" lang="en-US" sz="2800" i="0" u="none" strike="noStrike" kern="1200" cap="none" spc="0" normalizeH="0" baseline="0" noProof="0">
                <a:ln>
                  <a:noFill/>
                </a:ln>
                <a:solidFill>
                  <a:srgbClr val="FFFFFF"/>
                </a:solidFill>
                <a:effectLst/>
                <a:uLnTx/>
                <a:uFillTx/>
                <a:latin typeface="+mn-lt"/>
                <a:cs typeface="Times New Roman"/>
              </a:rPr>
              <a:t>Confirmed and Probable Infectious Syphilis</a:t>
            </a:r>
            <a:r>
              <a:rPr kumimoji="0" lang="en-US" sz="2000" i="0" u="none" strike="noStrike" kern="1200" cap="none" spc="0" normalizeH="0" baseline="50000" noProof="0">
                <a:ln>
                  <a:noFill/>
                </a:ln>
                <a:solidFill>
                  <a:srgbClr val="FFFFFF"/>
                </a:solidFill>
                <a:effectLst/>
                <a:uLnTx/>
                <a:uFillTx/>
                <a:latin typeface="+mn-lt"/>
                <a:cs typeface="Times New Roman"/>
              </a:rPr>
              <a:t>1</a:t>
            </a:r>
            <a:r>
              <a:rPr lang="en-US" sz="2800">
                <a:solidFill>
                  <a:srgbClr val="FFFFFF"/>
                </a:solidFill>
                <a:latin typeface="+mn-lt"/>
                <a:cs typeface="Times New Roman"/>
              </a:rPr>
              <a:t> </a:t>
            </a:r>
            <a:r>
              <a:rPr lang="en-US" sz="2800">
                <a:solidFill>
                  <a:schemeClr val="bg1"/>
                </a:solidFill>
                <a:latin typeface="+mn-lt"/>
                <a:cs typeface="Times New Roman"/>
              </a:rPr>
              <a:t>Case Percentages by Social Vulnerability Index and Race, Massachusetts, 2018-</a:t>
            </a:r>
            <a:r>
              <a:rPr lang="en-US" sz="2800" kern="100">
                <a:solidFill>
                  <a:schemeClr val="bg1"/>
                </a:solidFill>
                <a:effectLst/>
                <a:latin typeface="+mn-lt"/>
                <a:ea typeface="Calibri" panose="020F0502020204030204" pitchFamily="34" charset="0"/>
                <a:cs typeface="Times New Roman"/>
              </a:rPr>
              <a:t>2023</a:t>
            </a:r>
            <a:r>
              <a:rPr lang="en-US" sz="2000" kern="100" baseline="50000">
                <a:solidFill>
                  <a:schemeClr val="bg1"/>
                </a:solidFill>
                <a:effectLst/>
                <a:latin typeface="+mn-lt"/>
                <a:ea typeface="Calibri" panose="020F0502020204030204" pitchFamily="34" charset="0"/>
                <a:cs typeface="Times New Roman"/>
              </a:rPr>
              <a:t>2</a:t>
            </a:r>
            <a:endParaRPr lang="en-US" sz="2000" baseline="50000">
              <a:latin typeface="+mn-lt"/>
            </a:endParaRPr>
          </a:p>
        </p:txBody>
      </p:sp>
      <p:pic>
        <p:nvPicPr>
          <p:cNvPr id="14" name="Picture 13" descr="Graph depicts the proportion of Massachusetts reported confirmed and probable infectious syphilis cases broken down by SVI quartile and race for the years 2018 through 2023. Each year, NH White cases have a lower proportion of High SVI cases compared to NH Black and Hispanic cases. In 2023, 28% of NH White cases are High SVI, compared to 55% of NH Black cases and 66% of Hispanic cases.">
            <a:extLst>
              <a:ext uri="{FF2B5EF4-FFF2-40B4-BE49-F238E27FC236}">
                <a16:creationId xmlns:a16="http://schemas.microsoft.com/office/drawing/2014/main" id="{00387AF2-C52B-EF0D-ADC2-8CF2FCBD4E65}"/>
              </a:ext>
            </a:extLst>
          </p:cNvPr>
          <p:cNvPicPr>
            <a:picLocks noChangeAspect="1"/>
          </p:cNvPicPr>
          <p:nvPr/>
        </p:nvPicPr>
        <p:blipFill>
          <a:blip r:embed="rId3"/>
          <a:stretch>
            <a:fillRect/>
          </a:stretch>
        </p:blipFill>
        <p:spPr>
          <a:xfrm>
            <a:off x="184357" y="1084408"/>
            <a:ext cx="11796782" cy="5364945"/>
          </a:xfrm>
          <a:prstGeom prst="rect">
            <a:avLst/>
          </a:prstGeom>
        </p:spPr>
      </p:pic>
      <p:sp>
        <p:nvSpPr>
          <p:cNvPr id="6" name="TextBox 5">
            <a:extLst>
              <a:ext uri="{FF2B5EF4-FFF2-40B4-BE49-F238E27FC236}">
                <a16:creationId xmlns:a16="http://schemas.microsoft.com/office/drawing/2014/main" id="{D2DBCD22-2DE7-7A2A-E85B-6BD7AA64B6F0}"/>
              </a:ext>
            </a:extLst>
          </p:cNvPr>
          <p:cNvSpPr txBox="1"/>
          <p:nvPr/>
        </p:nvSpPr>
        <p:spPr>
          <a:xfrm>
            <a:off x="40680" y="5330448"/>
            <a:ext cx="8826650" cy="1200329"/>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07/17/2024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1. </a:t>
            </a:r>
            <a:r>
              <a:rPr kumimoji="0" lang="en-US" sz="1200" b="0" i="0" u="none" strike="noStrike" kern="1200" cap="none" spc="0" normalizeH="0" baseline="0" noProof="0">
                <a:ln>
                  <a:noFill/>
                </a:ln>
                <a:solidFill>
                  <a:schemeClr val="bg2">
                    <a:lumMod val="50000"/>
                  </a:schemeClr>
                </a:solidFill>
                <a:effectLst/>
                <a:uLnTx/>
                <a:uFillTx/>
                <a:cs typeface="Times New Roman"/>
              </a:rPr>
              <a:t>Infectious syphilis is defined as primary, secondary and early latent stages of syphilis within one year of infection.</a:t>
            </a:r>
            <a:endParaRPr lang="en-US" sz="1200">
              <a:solidFill>
                <a:schemeClr val="bg2">
                  <a:lumMod val="50000"/>
                </a:schemeClr>
              </a:solidFill>
              <a:cs typeface="Times New Roman"/>
            </a:endParaRPr>
          </a:p>
          <a:p>
            <a:r>
              <a:rPr lang="en-US" sz="1200">
                <a:solidFill>
                  <a:schemeClr val="bg2">
                    <a:lumMod val="50000"/>
                  </a:schemeClr>
                </a:solidFill>
                <a:cs typeface="Times New Roman"/>
              </a:rPr>
              <a:t>2. Please consider the impact of the COVID-19 pandemic on infectious disease screening, treatment and surveillance in the interpretation of 2020-2023 data.</a:t>
            </a:r>
            <a:endParaRPr lang="en-US" sz="1200">
              <a:solidFill>
                <a:schemeClr val="bg2">
                  <a:lumMod val="50000"/>
                </a:schemeClr>
              </a:solidFill>
              <a:cs typeface="Times New Roman" panose="02020603050405020304" pitchFamily="18" charset="0"/>
            </a:endParaRPr>
          </a:p>
        </p:txBody>
      </p:sp>
      <p:pic>
        <p:nvPicPr>
          <p:cNvPr id="7" name="Picture 6">
            <a:extLst>
              <a:ext uri="{FF2B5EF4-FFF2-40B4-BE49-F238E27FC236}">
                <a16:creationId xmlns:a16="http://schemas.microsoft.com/office/drawing/2014/main" id="{EEB913AC-E92F-3A1C-5119-C29653EC180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091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32</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4726"/>
          </a:xfrm>
        </p:spPr>
        <p:txBody>
          <a:bodyPr>
            <a:normAutofit/>
          </a:bodyPr>
          <a:lstStyle/>
          <a:p>
            <a:pPr algn="ctr"/>
            <a:r>
              <a:rPr kumimoji="0" lang="en-US" sz="40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Description of 202 STI Cases</a:t>
            </a:r>
            <a:endParaRPr lang="en-US" sz="4000"/>
          </a:p>
        </p:txBody>
      </p:sp>
      <p:sp>
        <p:nvSpPr>
          <p:cNvPr id="4" name="Subtitle 2">
            <a:extLst>
              <a:ext uri="{FF2B5EF4-FFF2-40B4-BE49-F238E27FC236}">
                <a16:creationId xmlns:a16="http://schemas.microsoft.com/office/drawing/2014/main" id="{401B781B-CCAA-3A32-F269-B55F573DA3E6}"/>
              </a:ext>
            </a:extLst>
          </p:cNvPr>
          <p:cNvSpPr txBox="1">
            <a:spLocks/>
          </p:cNvSpPr>
          <p:nvPr/>
        </p:nvSpPr>
        <p:spPr>
          <a:xfrm>
            <a:off x="2895600" y="1943293"/>
            <a:ext cx="6400800" cy="2667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a:solidFill>
                  <a:srgbClr val="000000"/>
                </a:solidFill>
                <a:cs typeface="Times New Roman" panose="02020603050405020304" pitchFamily="18" charset="0"/>
              </a:rPr>
              <a:t>Geographic Distribution</a:t>
            </a:r>
          </a:p>
          <a:p>
            <a:pPr marL="0" indent="0" algn="ctr">
              <a:spcBef>
                <a:spcPts val="0"/>
              </a:spcBef>
              <a:buNone/>
            </a:pPr>
            <a:r>
              <a:rPr lang="en-US">
                <a:solidFill>
                  <a:srgbClr val="000000"/>
                </a:solidFill>
                <a:cs typeface="Times New Roman" panose="02020603050405020304" pitchFamily="18" charset="0"/>
              </a:rPr>
              <a:t>Age, Gender, Sexual Risk Categories, and Race-Ethnicity</a:t>
            </a:r>
          </a:p>
        </p:txBody>
      </p:sp>
      <p:pic>
        <p:nvPicPr>
          <p:cNvPr id="5" name="Picture 4">
            <a:extLst>
              <a:ext uri="{FF2B5EF4-FFF2-40B4-BE49-F238E27FC236}">
                <a16:creationId xmlns:a16="http://schemas.microsoft.com/office/drawing/2014/main" id="{4B862B97-8610-405A-E68E-6E08CAC606D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81207"/>
            <a:ext cx="1676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707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33</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7" y="-1"/>
            <a:ext cx="11239893" cy="974090"/>
          </a:xfrm>
        </p:spPr>
        <p:txBody>
          <a:bodyPr>
            <a:normAutofit/>
          </a:bodyPr>
          <a:lstStyle/>
          <a:p>
            <a:pPr algn="ctr"/>
            <a:r>
              <a:rPr kumimoji="0" lang="en-US" sz="2800" i="0" u="none" strike="noStrike" kern="1200" cap="none" spc="0" normalizeH="0" baseline="0" noProof="0">
                <a:ln>
                  <a:noFill/>
                </a:ln>
                <a:solidFill>
                  <a:schemeClr val="bg1"/>
                </a:solidFill>
                <a:effectLst/>
                <a:uLnTx/>
                <a:uFillTx/>
                <a:latin typeface="+mn-lt"/>
                <a:ea typeface="+mn-ea"/>
                <a:cs typeface="Times New Roman"/>
              </a:rPr>
              <a:t>Incident Rate of Confirmed Chlamydia Cases, per 100,000 Persons</a:t>
            </a:r>
            <a:r>
              <a:rPr kumimoji="0" lang="en-US" sz="2000" i="0" u="none" strike="noStrike" kern="100" cap="none" spc="0" normalizeH="0" baseline="50000" noProof="0">
                <a:ln>
                  <a:noFill/>
                </a:ln>
                <a:solidFill>
                  <a:schemeClr val="bg1"/>
                </a:solidFill>
                <a:effectLst/>
                <a:uLnTx/>
                <a:uFillTx/>
                <a:latin typeface="+mn-lt"/>
                <a:ea typeface="Calibri" panose="020F0502020204030204" pitchFamily="34" charset="0"/>
                <a:cs typeface="Times New Roman"/>
              </a:rPr>
              <a:t>1</a:t>
            </a:r>
            <a:r>
              <a:rPr kumimoji="0" lang="en-US" sz="2800" i="0" u="none" strike="noStrike" kern="1200" cap="none" spc="0" normalizeH="0" baseline="0" noProof="0">
                <a:ln>
                  <a:noFill/>
                </a:ln>
                <a:solidFill>
                  <a:schemeClr val="bg1"/>
                </a:solidFill>
                <a:effectLst/>
                <a:uLnTx/>
                <a:uFillTx/>
                <a:latin typeface="+mn-lt"/>
                <a:ea typeface="+mn-ea"/>
                <a:cs typeface="Times New Roman"/>
              </a:rPr>
              <a:t> by City/Town</a:t>
            </a:r>
            <a:r>
              <a:rPr kumimoji="0" lang="en-US" sz="2000" i="0" u="none" strike="noStrike" kern="100" cap="none" spc="0" normalizeH="0" baseline="50000" noProof="0">
                <a:ln>
                  <a:noFill/>
                </a:ln>
                <a:solidFill>
                  <a:schemeClr val="bg1"/>
                </a:solidFill>
                <a:effectLst/>
                <a:uLnTx/>
                <a:uFillTx/>
                <a:latin typeface="+mn-lt"/>
                <a:ea typeface="+mn-ea"/>
                <a:cs typeface="Times New Roman"/>
              </a:rPr>
              <a:t>2</a:t>
            </a:r>
            <a:r>
              <a:rPr kumimoji="0" lang="en-US" sz="2800" i="0" u="none" strike="noStrike" kern="1200" cap="none" spc="0" normalizeH="0" baseline="0" noProof="0">
                <a:ln>
                  <a:noFill/>
                </a:ln>
                <a:solidFill>
                  <a:schemeClr val="bg1"/>
                </a:solidFill>
                <a:effectLst/>
                <a:uLnTx/>
                <a:uFillTx/>
                <a:latin typeface="+mn-lt"/>
                <a:ea typeface="+mn-ea"/>
                <a:cs typeface="Times New Roman"/>
              </a:rPr>
              <a:t>, Massachusetts, </a:t>
            </a:r>
            <a:r>
              <a:rPr kumimoji="0" lang="en-US" sz="2800" i="0" u="none" strike="noStrike" kern="100" cap="none" spc="0" normalizeH="0" baseline="0" noProof="0">
                <a:ln>
                  <a:noFill/>
                </a:ln>
                <a:solidFill>
                  <a:schemeClr val="bg1"/>
                </a:solidFill>
                <a:effectLst/>
                <a:uLnTx/>
                <a:uFillTx/>
                <a:latin typeface="+mn-lt"/>
                <a:ea typeface="Calibri" panose="020F0502020204030204" pitchFamily="34" charset="0"/>
                <a:cs typeface="Times New Roman"/>
              </a:rPr>
              <a:t>2023</a:t>
            </a:r>
            <a:r>
              <a:rPr lang="en-US" sz="2000" kern="100" baseline="50000">
                <a:solidFill>
                  <a:schemeClr val="bg1"/>
                </a:solidFill>
                <a:latin typeface="+mn-lt"/>
                <a:ea typeface="Calibri" panose="020F0502020204030204" pitchFamily="34" charset="0"/>
                <a:cs typeface="Times New Roman"/>
              </a:rPr>
              <a:t>3 </a:t>
            </a:r>
            <a:endParaRPr lang="en-US" sz="2000"/>
          </a:p>
        </p:txBody>
      </p:sp>
      <p:pic>
        <p:nvPicPr>
          <p:cNvPr id="9" name="Picture 8" descr="Map of Massachusetts cities and towns color-coded to indicate the areas of the state with the highest chlamydia case rates in 2023. The cities that have the highest rates (greater than 600 per 100,000 persons) are Provincetown, Brockton, Springfield, Chelsea, Lawrence, Boston, Everett, Lynn, Holyoke, Truro, Randolph, Revere, Lowell, Malden, and New Bedford.">
            <a:extLst>
              <a:ext uri="{FF2B5EF4-FFF2-40B4-BE49-F238E27FC236}">
                <a16:creationId xmlns:a16="http://schemas.microsoft.com/office/drawing/2014/main" id="{BC4DFAA7-2F64-11E3-E458-0ADC714026D9}"/>
              </a:ext>
            </a:extLst>
          </p:cNvPr>
          <p:cNvPicPr>
            <a:picLocks noChangeAspect="1"/>
          </p:cNvPicPr>
          <p:nvPr/>
        </p:nvPicPr>
        <p:blipFill>
          <a:blip r:embed="rId3"/>
          <a:stretch>
            <a:fillRect/>
          </a:stretch>
        </p:blipFill>
        <p:spPr>
          <a:xfrm>
            <a:off x="2243910" y="974089"/>
            <a:ext cx="7704180" cy="4847921"/>
          </a:xfrm>
          <a:prstGeom prst="rect">
            <a:avLst/>
          </a:prstGeom>
        </p:spPr>
      </p:pic>
      <p:sp>
        <p:nvSpPr>
          <p:cNvPr id="5" name="TextBox 4">
            <a:extLst>
              <a:ext uri="{FF2B5EF4-FFF2-40B4-BE49-F238E27FC236}">
                <a16:creationId xmlns:a16="http://schemas.microsoft.com/office/drawing/2014/main" id="{C149A55D-ECE4-EFE7-1724-FDFE9078AFD2}"/>
              </a:ext>
            </a:extLst>
          </p:cNvPr>
          <p:cNvSpPr txBox="1"/>
          <p:nvPr/>
        </p:nvSpPr>
        <p:spPr>
          <a:xfrm>
            <a:off x="174474" y="5630728"/>
            <a:ext cx="11823257" cy="861774"/>
          </a:xfrm>
          <a:prstGeom prst="rect">
            <a:avLst/>
          </a:prstGeom>
          <a:noFill/>
        </p:spPr>
        <p:txBody>
          <a:bodyPr wrap="square" lIns="91440" tIns="45720" rIns="91440" bIns="45720" anchor="t">
            <a:spAutoFit/>
          </a:bodyPr>
          <a:lstStyle/>
          <a:p>
            <a:r>
              <a:rPr lang="en-US" sz="1000">
                <a:solidFill>
                  <a:schemeClr val="bg2">
                    <a:lumMod val="50000"/>
                  </a:schemeClr>
                </a:solidFill>
                <a:cs typeface="Times New Roman"/>
              </a:rPr>
              <a:t>Data are current as of 08/01/2024 and are subject to change. </a:t>
            </a:r>
            <a:endParaRPr lang="en-US" sz="1000">
              <a:solidFill>
                <a:schemeClr val="bg2">
                  <a:lumMod val="50000"/>
                </a:schemeClr>
              </a:solidFill>
              <a:cs typeface="Times New Roman" panose="02020603050405020304" pitchFamily="18" charset="0"/>
            </a:endParaRPr>
          </a:p>
          <a:p>
            <a:r>
              <a:rPr lang="en-US" sz="1000">
                <a:solidFill>
                  <a:schemeClr val="bg2">
                    <a:lumMod val="50000"/>
                  </a:schemeClr>
                </a:solidFill>
                <a:cs typeface="Times New Roman"/>
              </a:rPr>
              <a:t>Data Source: </a:t>
            </a:r>
            <a:r>
              <a:rPr lang="en-US" sz="1000">
                <a:solidFill>
                  <a:srgbClr val="767171"/>
                </a:solidFill>
                <a:cs typeface="Times New Roman"/>
              </a:rPr>
              <a:t>Massachusetts</a:t>
            </a:r>
            <a:r>
              <a:rPr lang="en-US" sz="1000">
                <a:solidFill>
                  <a:schemeClr val="bg2">
                    <a:lumMod val="50000"/>
                  </a:schemeClr>
                </a:solidFill>
                <a:cs typeface="Times New Roman"/>
              </a:rPr>
              <a:t> Department of Public Health/Bureau of Infectious Disease and Laboratory Sciences/ Division of STD Prevention and STD-HIV Surveillance.</a:t>
            </a:r>
          </a:p>
          <a:p>
            <a:r>
              <a:rPr lang="en-US" sz="1000">
                <a:solidFill>
                  <a:schemeClr val="bg2">
                    <a:lumMod val="50000"/>
                  </a:schemeClr>
                </a:solidFill>
                <a:cs typeface="Times New Roman"/>
              </a:rPr>
              <a:t>1. Population denominators estimated by the University of Massachusetts Donahue Institute using a modified Hamilton-Perry model (</a:t>
            </a:r>
            <a:r>
              <a:rPr lang="en-US" sz="1000" err="1">
                <a:solidFill>
                  <a:schemeClr val="bg2">
                    <a:lumMod val="50000"/>
                  </a:schemeClr>
                </a:solidFill>
                <a:cs typeface="Times New Roman"/>
              </a:rPr>
              <a:t>Strate</a:t>
            </a:r>
            <a:r>
              <a:rPr lang="en-US" sz="1000">
                <a:solidFill>
                  <a:schemeClr val="bg2">
                    <a:lumMod val="50000"/>
                  </a:schemeClr>
                </a:solidFill>
                <a:cs typeface="Times New Roman"/>
              </a:rPr>
              <a:t> S, et al. Small Area Population Estimates for 2011 through 2020 report, Oct 2016).</a:t>
            </a:r>
          </a:p>
          <a:p>
            <a:r>
              <a:rPr lang="en-US" sz="1000">
                <a:solidFill>
                  <a:schemeClr val="bg2">
                    <a:lumMod val="50000"/>
                  </a:schemeClr>
                </a:solidFill>
                <a:effectLst/>
                <a:ea typeface="Times New Roman" panose="02020603050405020304" pitchFamily="18" charset="0"/>
              </a:rPr>
              <a:t>2. There are no city/towns with &lt;10 cases of chlamydia that fall within the top two rate categories (≥600 cases per 100,000).</a:t>
            </a:r>
            <a:endParaRPr lang="en-US" sz="1000">
              <a:solidFill>
                <a:schemeClr val="bg2">
                  <a:lumMod val="50000"/>
                </a:schemeClr>
              </a:solidFill>
              <a:cs typeface="Times New Roman"/>
            </a:endParaRPr>
          </a:p>
          <a:p>
            <a:pPr>
              <a:defRPr/>
            </a:pPr>
            <a:r>
              <a:rPr lang="en-US" sz="1000">
                <a:solidFill>
                  <a:schemeClr val="bg2">
                    <a:lumMod val="50000"/>
                  </a:schemeClr>
                </a:solidFill>
                <a:cs typeface="Times New Roman"/>
              </a:rPr>
              <a:t>3</a:t>
            </a:r>
            <a:r>
              <a:rPr kumimoji="0" lang="en-US" sz="1000" b="0" i="0" u="none" strike="noStrike" kern="1200" cap="none" spc="0" normalizeH="0" baseline="0" noProof="0">
                <a:ln>
                  <a:noFill/>
                </a:ln>
                <a:solidFill>
                  <a:schemeClr val="bg2">
                    <a:lumMod val="50000"/>
                  </a:schemeClr>
                </a:solidFill>
                <a:effectLst/>
                <a:uLnTx/>
                <a:uFillTx/>
                <a:cs typeface="Times New Roman"/>
              </a:rPr>
              <a:t>. Please </a:t>
            </a:r>
            <a:r>
              <a:rPr lang="en-US" sz="1000">
                <a:solidFill>
                  <a:schemeClr val="bg2">
                    <a:lumMod val="50000"/>
                  </a:schemeClr>
                </a:solidFill>
                <a:cs typeface="Times New Roman"/>
              </a:rPr>
              <a:t>consider </a:t>
            </a:r>
            <a:r>
              <a:rPr kumimoji="0" lang="en-US" sz="1000" b="0" i="0" u="none" strike="noStrike" kern="1200" cap="none" spc="0" normalizeH="0" baseline="0" noProof="0">
                <a:ln>
                  <a:noFill/>
                </a:ln>
                <a:solidFill>
                  <a:schemeClr val="bg2">
                    <a:lumMod val="50000"/>
                  </a:schemeClr>
                </a:solidFill>
                <a:effectLst/>
                <a:uLnTx/>
                <a:uFillTx/>
                <a:cs typeface="Times New Roman"/>
              </a:rPr>
              <a:t>the impact of the COVID-19 pandemic on infectious disease screening, treatment and surveillance in the interpretation of 2023 data.</a:t>
            </a:r>
            <a:r>
              <a:rPr lang="en-US" sz="1000">
                <a:solidFill>
                  <a:schemeClr val="tx1">
                    <a:lumMod val="50000"/>
                    <a:lumOff val="50000"/>
                  </a:schemeClr>
                </a:solidFill>
                <a:cs typeface="Times New Roman"/>
              </a:rPr>
              <a:t> </a:t>
            </a:r>
            <a:endParaRPr lang="en-US" sz="1000">
              <a:solidFill>
                <a:schemeClr val="tx1">
                  <a:lumMod val="50000"/>
                  <a:lumOff val="50000"/>
                </a:schemeClr>
              </a:solidFill>
            </a:endParaRPr>
          </a:p>
        </p:txBody>
      </p:sp>
      <p:pic>
        <p:nvPicPr>
          <p:cNvPr id="6" name="Picture 5">
            <a:extLst>
              <a:ext uri="{FF2B5EF4-FFF2-40B4-BE49-F238E27FC236}">
                <a16:creationId xmlns:a16="http://schemas.microsoft.com/office/drawing/2014/main" id="{B5CB0080-E341-E0D7-FB39-65AFA98C29A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AC4B6D87-C7CF-2926-77F2-C1EF57A737AB}"/>
              </a:ext>
              <a:ext uri="{C183D7F6-B498-43B3-948B-1728B52AA6E4}">
                <adec:decorative xmlns:adec="http://schemas.microsoft.com/office/drawing/2017/decorative" val="1"/>
              </a:ext>
            </a:extLst>
          </p:cNvPr>
          <p:cNvSpPr/>
          <p:nvPr/>
        </p:nvSpPr>
        <p:spPr>
          <a:xfrm>
            <a:off x="6207621" y="4453757"/>
            <a:ext cx="961637" cy="101550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3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770130-03F1-6CA2-B2A6-45E7ED57FD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6428" y="1960927"/>
            <a:ext cx="2348328" cy="3570745"/>
          </a:xfrm>
          <a:prstGeom prst="rect">
            <a:avLst/>
          </a:prstGeom>
        </p:spPr>
      </p:pic>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34</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7" y="-1"/>
            <a:ext cx="11239893" cy="974090"/>
          </a:xfrm>
        </p:spPr>
        <p:txBody>
          <a:bodyPr>
            <a:normAutofit/>
          </a:bodyPr>
          <a:lstStyle/>
          <a:p>
            <a:pPr algn="ctr"/>
            <a:r>
              <a:rPr kumimoji="0" lang="en-US" sz="2800" i="0" u="none" strike="noStrike" kern="1200" cap="none" spc="0" normalizeH="0" baseline="0" noProof="0">
                <a:ln>
                  <a:noFill/>
                </a:ln>
                <a:solidFill>
                  <a:schemeClr val="bg1"/>
                </a:solidFill>
                <a:effectLst/>
                <a:uLnTx/>
                <a:uFillTx/>
                <a:latin typeface="+mn-lt"/>
                <a:ea typeface="+mn-ea"/>
                <a:cs typeface="Times New Roman"/>
              </a:rPr>
              <a:t>Absolute Rate Difference</a:t>
            </a:r>
            <a:r>
              <a:rPr kumimoji="0" lang="en-US" sz="2000" i="0" u="none" strike="noStrike" kern="100" cap="none" spc="0" normalizeH="0" baseline="50000" noProof="0">
                <a:ln>
                  <a:noFill/>
                </a:ln>
                <a:solidFill>
                  <a:schemeClr val="bg1"/>
                </a:solidFill>
                <a:effectLst/>
                <a:uLnTx/>
                <a:uFillTx/>
                <a:latin typeface="+mn-lt"/>
                <a:ea typeface="Calibri" panose="020F0502020204030204" pitchFamily="34" charset="0"/>
                <a:cs typeface="Times New Roman"/>
              </a:rPr>
              <a:t>1</a:t>
            </a:r>
            <a:r>
              <a:rPr kumimoji="0" lang="en-US" sz="2800" i="0" u="none" strike="noStrike" kern="1200" cap="none" spc="0" normalizeH="0" baseline="0" noProof="0">
                <a:ln>
                  <a:noFill/>
                </a:ln>
                <a:solidFill>
                  <a:schemeClr val="bg1"/>
                </a:solidFill>
                <a:effectLst/>
                <a:uLnTx/>
                <a:uFillTx/>
                <a:latin typeface="+mn-lt"/>
                <a:ea typeface="+mn-ea"/>
                <a:cs typeface="Times New Roman"/>
              </a:rPr>
              <a:t> Comparing 2023 to 2019 for Confirmed Chlamydia Cases, per 100,000 Persons</a:t>
            </a:r>
            <a:r>
              <a:rPr kumimoji="0" lang="en-US" sz="2000" i="0" u="none" strike="noStrike" kern="100" cap="none" spc="0" normalizeH="0" baseline="50000" noProof="0">
                <a:ln>
                  <a:noFill/>
                </a:ln>
                <a:solidFill>
                  <a:schemeClr val="bg1"/>
                </a:solidFill>
                <a:effectLst/>
                <a:uLnTx/>
                <a:uFillTx/>
                <a:latin typeface="+mn-lt"/>
                <a:ea typeface="+mn-ea"/>
                <a:cs typeface="Times New Roman"/>
              </a:rPr>
              <a:t>2</a:t>
            </a:r>
            <a:r>
              <a:rPr kumimoji="0" lang="en-US" sz="2800" i="0" u="none" strike="noStrike" kern="1200" cap="none" spc="0" normalizeH="0" baseline="0" noProof="0">
                <a:ln>
                  <a:noFill/>
                </a:ln>
                <a:solidFill>
                  <a:schemeClr val="bg1"/>
                </a:solidFill>
                <a:effectLst/>
                <a:uLnTx/>
                <a:uFillTx/>
                <a:latin typeface="+mn-lt"/>
                <a:ea typeface="+mn-ea"/>
                <a:cs typeface="Times New Roman"/>
              </a:rPr>
              <a:t> by City/Town, Massachusetts</a:t>
            </a:r>
            <a:endParaRPr lang="en-US" sz="2000"/>
          </a:p>
        </p:txBody>
      </p:sp>
      <p:pic>
        <p:nvPicPr>
          <p:cNvPr id="9" name="Picture 8" descr="Map of Massachusetts cities and towns color-coded to indicate the range of absolute rate differences per 100,000 persons comparing 2023 chlamydia case rates to 2019 case rates. The darker the color in the scheme, the greater the difference between 2023 and 2019 case rates with purple coloring indicating rates were higher in 2019 and the gold coloring indicating rates were higher in 2023. The majority of cities and towns saw a drop in chlamydia case rates in 2023 compared with 2019 with the largest declines (less than -200 per 100,000 persons) occurring in Granville, Huntington, Lawrence, Amherst, West Boylston, Leverett, Gill, and New Salem; the greatest rate increases (greater than 200 per 100,000 persons) were seen in Truro, Chesterfield, Montgomery, Holbrook, and Nahant. The cities and towns that had zero cases for 2023 or 2019 and one or more cases for the opposing year are indicated on the map with a slash mark to acknowledge the absolute rate difference should be examined with caution.">
            <a:extLst>
              <a:ext uri="{FF2B5EF4-FFF2-40B4-BE49-F238E27FC236}">
                <a16:creationId xmlns:a16="http://schemas.microsoft.com/office/drawing/2014/main" id="{E0642384-DBA4-5A70-FB27-B5FD5AADA3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04959" y="978718"/>
            <a:ext cx="7859616" cy="4968400"/>
          </a:xfrm>
          <a:prstGeom prst="rect">
            <a:avLst/>
          </a:prstGeom>
        </p:spPr>
      </p:pic>
      <p:pic>
        <p:nvPicPr>
          <p:cNvPr id="6" name="Picture 5">
            <a:extLst>
              <a:ext uri="{FF2B5EF4-FFF2-40B4-BE49-F238E27FC236}">
                <a16:creationId xmlns:a16="http://schemas.microsoft.com/office/drawing/2014/main" id="{B5CB0080-E341-E0D7-FB39-65AFA98C29A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AC4B6D87-C7CF-2926-77F2-C1EF57A737AB}"/>
              </a:ext>
              <a:ext uri="{C183D7F6-B498-43B3-948B-1728B52AA6E4}">
                <adec:decorative xmlns:adec="http://schemas.microsoft.com/office/drawing/2017/decorative" val="1"/>
              </a:ext>
            </a:extLst>
          </p:cNvPr>
          <p:cNvSpPr/>
          <p:nvPr/>
        </p:nvSpPr>
        <p:spPr>
          <a:xfrm>
            <a:off x="6873008" y="4438512"/>
            <a:ext cx="961637" cy="101550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B8BF59-FF44-A10D-C99C-320647DB3365}"/>
              </a:ext>
              <a:ext uri="{C183D7F6-B498-43B3-948B-1728B52AA6E4}">
                <adec:decorative xmlns:adec="http://schemas.microsoft.com/office/drawing/2017/decorative" val="1"/>
              </a:ext>
            </a:extLst>
          </p:cNvPr>
          <p:cNvSpPr/>
          <p:nvPr/>
        </p:nvSpPr>
        <p:spPr>
          <a:xfrm>
            <a:off x="2876876" y="3883631"/>
            <a:ext cx="2856216" cy="26073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149A55D-ECE4-EFE7-1724-FDFE9078AFD2}"/>
              </a:ext>
            </a:extLst>
          </p:cNvPr>
          <p:cNvSpPr txBox="1"/>
          <p:nvPr/>
        </p:nvSpPr>
        <p:spPr>
          <a:xfrm>
            <a:off x="174474" y="5783128"/>
            <a:ext cx="11930009" cy="707886"/>
          </a:xfrm>
          <a:prstGeom prst="rect">
            <a:avLst/>
          </a:prstGeom>
          <a:noFill/>
        </p:spPr>
        <p:txBody>
          <a:bodyPr wrap="square" lIns="91440" tIns="45720" rIns="91440" bIns="45720" anchor="t">
            <a:spAutoFit/>
          </a:bodyPr>
          <a:lstStyle/>
          <a:p>
            <a:r>
              <a:rPr lang="en-US" sz="1000">
                <a:solidFill>
                  <a:schemeClr val="bg2">
                    <a:lumMod val="50000"/>
                  </a:schemeClr>
                </a:solidFill>
                <a:cs typeface="Times New Roman"/>
              </a:rPr>
              <a:t>Data are current as of 08/01/2024 and are subject to change. </a:t>
            </a:r>
            <a:endParaRPr lang="en-US" sz="1000">
              <a:solidFill>
                <a:schemeClr val="bg2">
                  <a:lumMod val="50000"/>
                </a:schemeClr>
              </a:solidFill>
              <a:cs typeface="Times New Roman" panose="02020603050405020304" pitchFamily="18" charset="0"/>
            </a:endParaRPr>
          </a:p>
          <a:p>
            <a:r>
              <a:rPr lang="en-US" sz="1000">
                <a:solidFill>
                  <a:schemeClr val="bg2">
                    <a:lumMod val="50000"/>
                  </a:schemeClr>
                </a:solidFill>
                <a:cs typeface="Times New Roman"/>
              </a:rPr>
              <a:t>Data Source: </a:t>
            </a:r>
            <a:r>
              <a:rPr lang="en-US" sz="1000">
                <a:solidFill>
                  <a:srgbClr val="767171"/>
                </a:solidFill>
                <a:cs typeface="Times New Roman"/>
              </a:rPr>
              <a:t>Massachusetts</a:t>
            </a:r>
            <a:r>
              <a:rPr lang="en-US" sz="1000">
                <a:solidFill>
                  <a:schemeClr val="bg2">
                    <a:lumMod val="50000"/>
                  </a:schemeClr>
                </a:solidFill>
                <a:cs typeface="Times New Roman"/>
              </a:rPr>
              <a:t> Department of Public Health/Bureau of Infectious Disease and Laboratory Sciences/ Division of STD Prevention and STD-HIV Surveillance.</a:t>
            </a:r>
          </a:p>
          <a:p>
            <a:r>
              <a:rPr lang="en-US" sz="1000">
                <a:solidFill>
                  <a:schemeClr val="bg2">
                    <a:lumMod val="50000"/>
                  </a:schemeClr>
                </a:solidFill>
                <a:cs typeface="Times New Roman"/>
              </a:rPr>
              <a:t>1. The darker the color in the scheme, the greater the difference between 2023 and 2019 chlamydia case rates with purple coloring indicating rates were higher in 2019 and gold coloring indicating rates were higher in 2023. </a:t>
            </a:r>
          </a:p>
          <a:p>
            <a:r>
              <a:rPr lang="en-US" sz="1000">
                <a:solidFill>
                  <a:schemeClr val="bg2">
                    <a:lumMod val="50000"/>
                  </a:schemeClr>
                </a:solidFill>
                <a:effectLst/>
                <a:ea typeface="Times New Roman" panose="02020603050405020304" pitchFamily="18" charset="0"/>
              </a:rPr>
              <a:t>2. </a:t>
            </a:r>
            <a:r>
              <a:rPr lang="en-US" sz="1000">
                <a:solidFill>
                  <a:schemeClr val="bg2">
                    <a:lumMod val="50000"/>
                  </a:schemeClr>
                </a:solidFill>
                <a:cs typeface="Times New Roman"/>
              </a:rPr>
              <a:t>Population denominators estimated by the University of Massachusetts Donahue Institute using a modified Hamilton-Perry model (</a:t>
            </a:r>
            <a:r>
              <a:rPr lang="en-US" sz="1000" err="1">
                <a:solidFill>
                  <a:schemeClr val="bg2">
                    <a:lumMod val="50000"/>
                  </a:schemeClr>
                </a:solidFill>
                <a:cs typeface="Times New Roman"/>
              </a:rPr>
              <a:t>Strate</a:t>
            </a:r>
            <a:r>
              <a:rPr lang="en-US" sz="1000">
                <a:solidFill>
                  <a:schemeClr val="bg2">
                    <a:lumMod val="50000"/>
                  </a:schemeClr>
                </a:solidFill>
                <a:cs typeface="Times New Roman"/>
              </a:rPr>
              <a:t> S, et al. Small Area Population Estimates for 2011 through 2020 report, Oct 2016). </a:t>
            </a:r>
            <a:endParaRPr lang="en-US" sz="1000">
              <a:solidFill>
                <a:schemeClr val="tx1">
                  <a:lumMod val="50000"/>
                  <a:lumOff val="50000"/>
                </a:schemeClr>
              </a:solidFill>
            </a:endParaRPr>
          </a:p>
        </p:txBody>
      </p:sp>
      <p:pic>
        <p:nvPicPr>
          <p:cNvPr id="16" name="Picture 15">
            <a:extLst>
              <a:ext uri="{FF2B5EF4-FFF2-40B4-BE49-F238E27FC236}">
                <a16:creationId xmlns:a16="http://schemas.microsoft.com/office/drawing/2014/main" id="{4CDA4007-D3BC-4166-2F42-2FCDE870D0B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61908" y="1322689"/>
            <a:ext cx="2348328" cy="241267"/>
          </a:xfrm>
          <a:prstGeom prst="rect">
            <a:avLst/>
          </a:prstGeom>
        </p:spPr>
      </p:pic>
      <p:pic>
        <p:nvPicPr>
          <p:cNvPr id="18" name="Picture 17">
            <a:extLst>
              <a:ext uri="{FF2B5EF4-FFF2-40B4-BE49-F238E27FC236}">
                <a16:creationId xmlns:a16="http://schemas.microsoft.com/office/drawing/2014/main" id="{B7D84F33-9101-2C8C-D59F-6E9ACAB85AF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76053" y="1579632"/>
            <a:ext cx="1929155" cy="231320"/>
          </a:xfrm>
          <a:prstGeom prst="rect">
            <a:avLst/>
          </a:prstGeom>
        </p:spPr>
      </p:pic>
      <p:sp>
        <p:nvSpPr>
          <p:cNvPr id="24" name="TextBox 23">
            <a:extLst>
              <a:ext uri="{FF2B5EF4-FFF2-40B4-BE49-F238E27FC236}">
                <a16:creationId xmlns:a16="http://schemas.microsoft.com/office/drawing/2014/main" id="{6CED74AF-3148-F7F9-3B19-C9CD28523CC5}"/>
              </a:ext>
              <a:ext uri="{C183D7F6-B498-43B3-948B-1728B52AA6E4}">
                <adec:decorative xmlns:adec="http://schemas.microsoft.com/office/drawing/2017/decorative" val="1"/>
              </a:ext>
            </a:extLst>
          </p:cNvPr>
          <p:cNvSpPr txBox="1"/>
          <p:nvPr/>
        </p:nvSpPr>
        <p:spPr>
          <a:xfrm>
            <a:off x="10243848" y="1319864"/>
            <a:ext cx="1796340" cy="646331"/>
          </a:xfrm>
          <a:prstGeom prst="rect">
            <a:avLst/>
          </a:prstGeom>
          <a:noFill/>
        </p:spPr>
        <p:txBody>
          <a:bodyPr wrap="square" rtlCol="0">
            <a:spAutoFit/>
          </a:bodyPr>
          <a:lstStyle/>
          <a:p>
            <a:r>
              <a:rPr lang="en-US" sz="1200" b="1"/>
              <a:t>Towns/cities with 0 cases in 2023 or 2019 and 1+ case in the opposing year</a:t>
            </a:r>
          </a:p>
        </p:txBody>
      </p:sp>
      <p:sp>
        <p:nvSpPr>
          <p:cNvPr id="25" name="Rectangle 24">
            <a:extLst>
              <a:ext uri="{FF2B5EF4-FFF2-40B4-BE49-F238E27FC236}">
                <a16:creationId xmlns:a16="http://schemas.microsoft.com/office/drawing/2014/main" id="{4A3A7F80-C523-9BBC-D8BB-6685E79EEBD0}"/>
              </a:ext>
              <a:ext uri="{C183D7F6-B498-43B3-948B-1728B52AA6E4}">
                <adec:decorative xmlns:adec="http://schemas.microsoft.com/office/drawing/2017/decorative" val="1"/>
              </a:ext>
            </a:extLst>
          </p:cNvPr>
          <p:cNvSpPr/>
          <p:nvPr/>
        </p:nvSpPr>
        <p:spPr>
          <a:xfrm>
            <a:off x="9711367" y="1505214"/>
            <a:ext cx="476054" cy="266379"/>
          </a:xfrm>
          <a:prstGeom prst="rect">
            <a:avLst/>
          </a:prstGeom>
          <a:pattFill prst="wdUpDiag">
            <a:fgClr>
              <a:schemeClr val="tx1"/>
            </a:fgClr>
            <a:bgClr>
              <a:schemeClr val="bg1"/>
            </a:bgClr>
          </a:patt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085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35</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2"/>
            <a:ext cx="11211427" cy="977901"/>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Chlamydia Case Rates per 100,000 Population by Gender</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and Age, Massachusetts, 2023</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endParaRPr lang="en-US" sz="2000"/>
          </a:p>
        </p:txBody>
      </p:sp>
      <p:pic>
        <p:nvPicPr>
          <p:cNvPr id="9" name="Picture 8" descr="Graph depicts chlamydia case rates per 100,000 population by age categories for the overall state, males, and females. For the overall state, the highest rate is among those 20-24 years. When looking at the gender specific rates, the age categories with the highest rates are 20-24 years for both males and females.">
            <a:extLst>
              <a:ext uri="{FF2B5EF4-FFF2-40B4-BE49-F238E27FC236}">
                <a16:creationId xmlns:a16="http://schemas.microsoft.com/office/drawing/2014/main" id="{C314F464-5486-D8B2-A932-0D6746DBAC67}"/>
              </a:ext>
            </a:extLst>
          </p:cNvPr>
          <p:cNvPicPr>
            <a:picLocks noChangeAspect="1"/>
          </p:cNvPicPr>
          <p:nvPr/>
        </p:nvPicPr>
        <p:blipFill>
          <a:blip r:embed="rId3"/>
          <a:stretch>
            <a:fillRect/>
          </a:stretch>
        </p:blipFill>
        <p:spPr>
          <a:xfrm>
            <a:off x="0" y="1028223"/>
            <a:ext cx="12192000" cy="4031521"/>
          </a:xfrm>
          <a:prstGeom prst="rect">
            <a:avLst/>
          </a:prstGeom>
        </p:spPr>
      </p:pic>
      <p:pic>
        <p:nvPicPr>
          <p:cNvPr id="8" name="Picture 7">
            <a:extLst>
              <a:ext uri="{FF2B5EF4-FFF2-40B4-BE49-F238E27FC236}">
                <a16:creationId xmlns:a16="http://schemas.microsoft.com/office/drawing/2014/main" id="{711D1D99-26E5-3F01-1B7D-6CAFF9DDA93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D6B914C-3E46-957F-043C-267B4E740852}"/>
              </a:ext>
            </a:extLst>
          </p:cNvPr>
          <p:cNvSpPr/>
          <p:nvPr/>
        </p:nvSpPr>
        <p:spPr>
          <a:xfrm>
            <a:off x="277007" y="5131650"/>
            <a:ext cx="11533239" cy="1384995"/>
          </a:xfrm>
          <a:prstGeom prst="rect">
            <a:avLst/>
          </a:prstGeom>
        </p:spPr>
        <p:txBody>
          <a:bodyPr wrap="square" lIns="91440" tIns="45720" rIns="91440" bIns="45720" anchor="t">
            <a:spAutoFit/>
          </a:bodyPr>
          <a:lstStyle/>
          <a:p>
            <a:r>
              <a:rPr lang="en-US" sz="1200">
                <a:solidFill>
                  <a:srgbClr val="767171"/>
                </a:solidFill>
                <a:cs typeface="Times New Roman"/>
              </a:rPr>
              <a:t>Data are current as of </a:t>
            </a:r>
            <a:r>
              <a:rPr lang="en-US" sz="1200">
                <a:solidFill>
                  <a:schemeClr val="bg2">
                    <a:lumMod val="50000"/>
                  </a:schemeClr>
                </a:solidFill>
                <a:cs typeface="Times New Roman"/>
              </a:rPr>
              <a:t>08/01/2024</a:t>
            </a:r>
            <a:r>
              <a:rPr lang="en-US" sz="1200">
                <a:solidFill>
                  <a:srgbClr val="767171"/>
                </a:solidFill>
                <a:cs typeface="Times New Roman"/>
              </a:rPr>
              <a:t> and are subject to change. </a:t>
            </a:r>
            <a:endParaRPr lang="en-US" sz="1200">
              <a:solidFill>
                <a:srgbClr val="767171"/>
              </a:solidFill>
              <a:cs typeface="Times New Roman" panose="02020603050405020304" pitchFamily="18" charset="0"/>
            </a:endParaRPr>
          </a:p>
          <a:p>
            <a:r>
              <a:rPr lang="en-US" sz="1200">
                <a:solidFill>
                  <a:srgbClr val="767171"/>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rgbClr val="767171"/>
                </a:solidFill>
                <a:cs typeface="Times New Roman"/>
              </a:rPr>
              <a:t>1. </a:t>
            </a:r>
            <a:r>
              <a:rPr lang="en-US" sz="1200">
                <a:solidFill>
                  <a:schemeClr val="bg2">
                    <a:lumMod val="50000"/>
                  </a:schemeClr>
                </a:solidFill>
                <a:cs typeface="Times New Roman"/>
              </a:rPr>
              <a:t>In 2023, there were 20 individuals of transgender experience and 21 other individuals documented in our data system that MA DSTDP does not have current gender information for. 6 individuals had unknown age. These cases were excluded since rate for this population cannot be calculated at this time. </a:t>
            </a:r>
          </a:p>
          <a:p>
            <a:pPr>
              <a:defRPr/>
            </a:pPr>
            <a:r>
              <a:rPr lang="en-US" sz="1200">
                <a:solidFill>
                  <a:srgbClr val="767171"/>
                </a:solidFill>
                <a:cs typeface="Times New Roman"/>
              </a:rPr>
              <a:t>2. </a:t>
            </a:r>
            <a:r>
              <a:rPr kumimoji="0" lang="en-US" sz="1200" b="0" i="0" u="none" strike="noStrike" kern="1200" cap="none" spc="0" normalizeH="0" baseline="0" noProof="0">
                <a:ln>
                  <a:noFill/>
                </a:ln>
                <a:solidFill>
                  <a:schemeClr val="bg2">
                    <a:lumMod val="50000"/>
                  </a:schemeClr>
                </a:solidFill>
                <a:effectLst/>
                <a:uLnTx/>
                <a:uFillTx/>
                <a:cs typeface="Times New Roman"/>
              </a:rPr>
              <a:t>Please </a:t>
            </a:r>
            <a:r>
              <a:rPr lang="en-US" sz="1200">
                <a:solidFill>
                  <a:schemeClr val="bg2">
                    <a:lumMod val="50000"/>
                  </a:schemeClr>
                </a:solidFill>
                <a:cs typeface="Times New Roman"/>
              </a:rPr>
              <a:t>consider </a:t>
            </a:r>
            <a:r>
              <a:rPr kumimoji="0" lang="en-US" sz="1200" b="0" i="0" u="none" strike="noStrike" kern="1200" cap="none" spc="0" normalizeH="0" baseline="0" noProof="0">
                <a:ln>
                  <a:noFill/>
                </a:ln>
                <a:solidFill>
                  <a:schemeClr val="bg2">
                    <a:lumMod val="50000"/>
                  </a:schemeClr>
                </a:solidFill>
                <a:effectLst/>
                <a:uLnTx/>
                <a:uFillTx/>
                <a:cs typeface="Times New Roman"/>
              </a:rPr>
              <a:t>the impact of the COVID-19 pandemic on infectious disease screening, treatment and surveillance in the interpretation of 2023 data.</a:t>
            </a:r>
            <a:endParaRPr lang="en-US" sz="1200">
              <a:solidFill>
                <a:srgbClr val="767171"/>
              </a:solidFill>
              <a:cs typeface="Times New Roman" panose="02020603050405020304" pitchFamily="18" charset="0"/>
            </a:endParaRPr>
          </a:p>
        </p:txBody>
      </p:sp>
    </p:spTree>
    <p:extLst>
      <p:ext uri="{BB962C8B-B14F-4D97-AF65-F5344CB8AC3E}">
        <p14:creationId xmlns:p14="http://schemas.microsoft.com/office/powerpoint/2010/main" val="975088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36</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4090"/>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Incident Rate of Confirmed Gonorrhea Cases, per 100,000 Persons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by City/Town</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Massachusetts, 2023</a:t>
            </a:r>
            <a:r>
              <a:rPr lang="en-US" sz="2000" b="1" baseline="50000">
                <a:solidFill>
                  <a:schemeClr val="bg1"/>
                </a:solidFill>
                <a:latin typeface="+mn-lt"/>
                <a:ea typeface="+mn-ea"/>
                <a:cs typeface="Times New Roman" panose="02020603050405020304" pitchFamily="18" charset="0"/>
              </a:rPr>
              <a:t>3</a:t>
            </a:r>
            <a:endParaRPr lang="en-US" sz="2000"/>
          </a:p>
        </p:txBody>
      </p:sp>
      <p:pic>
        <p:nvPicPr>
          <p:cNvPr id="9" name="Picture 8" descr="Map of Massachusetts cities and towns color-coded to indicate the areas of the state with the highest gonorrhea case rates in 2023. The city with the highest rate (&gt;500 per 100,000 persons) is Provincetown. Other cities that have the high rates (&gt;300 per 100,000 persons) are Truro, Boston, Brockton, Chelsea, and Springfield.">
            <a:extLst>
              <a:ext uri="{FF2B5EF4-FFF2-40B4-BE49-F238E27FC236}">
                <a16:creationId xmlns:a16="http://schemas.microsoft.com/office/drawing/2014/main" id="{78797956-1076-ED51-C9D6-588AD648E61A}"/>
              </a:ext>
            </a:extLst>
          </p:cNvPr>
          <p:cNvPicPr>
            <a:picLocks noChangeAspect="1"/>
          </p:cNvPicPr>
          <p:nvPr/>
        </p:nvPicPr>
        <p:blipFill>
          <a:blip r:embed="rId3"/>
          <a:stretch>
            <a:fillRect/>
          </a:stretch>
        </p:blipFill>
        <p:spPr>
          <a:xfrm>
            <a:off x="2255879" y="974089"/>
            <a:ext cx="7680242" cy="4852739"/>
          </a:xfrm>
          <a:prstGeom prst="rect">
            <a:avLst/>
          </a:prstGeom>
        </p:spPr>
      </p:pic>
      <p:sp>
        <p:nvSpPr>
          <p:cNvPr id="5" name="TextBox 4">
            <a:extLst>
              <a:ext uri="{FF2B5EF4-FFF2-40B4-BE49-F238E27FC236}">
                <a16:creationId xmlns:a16="http://schemas.microsoft.com/office/drawing/2014/main" id="{778AC3D2-BFC7-505F-CF97-3A170A2B73AB}"/>
              </a:ext>
            </a:extLst>
          </p:cNvPr>
          <p:cNvSpPr txBox="1"/>
          <p:nvPr/>
        </p:nvSpPr>
        <p:spPr>
          <a:xfrm>
            <a:off x="152811" y="5630728"/>
            <a:ext cx="11735956" cy="861774"/>
          </a:xfrm>
          <a:prstGeom prst="rect">
            <a:avLst/>
          </a:prstGeom>
          <a:noFill/>
        </p:spPr>
        <p:txBody>
          <a:bodyPr wrap="square" lIns="91440" tIns="45720" rIns="91440" bIns="45720" anchor="t">
            <a:spAutoFit/>
          </a:bodyPr>
          <a:lstStyle/>
          <a:p>
            <a:r>
              <a:rPr lang="en-US" sz="1000">
                <a:solidFill>
                  <a:schemeClr val="bg2">
                    <a:lumMod val="50000"/>
                  </a:schemeClr>
                </a:solidFill>
                <a:cs typeface="Times New Roman"/>
              </a:rPr>
              <a:t>Data are current as of 08/01/2024 and are subject to change. </a:t>
            </a:r>
            <a:endParaRPr lang="en-US" sz="1000">
              <a:solidFill>
                <a:schemeClr val="bg2">
                  <a:lumMod val="50000"/>
                </a:schemeClr>
              </a:solidFill>
              <a:cs typeface="Times New Roman" panose="02020603050405020304" pitchFamily="18" charset="0"/>
            </a:endParaRPr>
          </a:p>
          <a:p>
            <a:r>
              <a:rPr lang="en-US" sz="1000">
                <a:solidFill>
                  <a:schemeClr val="bg2">
                    <a:lumMod val="50000"/>
                  </a:schemeClr>
                </a:solidFill>
                <a:cs typeface="Times New Roman"/>
              </a:rPr>
              <a:t>Data Source: </a:t>
            </a:r>
            <a:r>
              <a:rPr lang="en-US" sz="1000">
                <a:solidFill>
                  <a:srgbClr val="767171"/>
                </a:solidFill>
                <a:cs typeface="Times New Roman"/>
              </a:rPr>
              <a:t>Massachusetts</a:t>
            </a:r>
            <a:r>
              <a:rPr lang="en-US" sz="1000">
                <a:solidFill>
                  <a:schemeClr val="bg2">
                    <a:lumMod val="50000"/>
                  </a:schemeClr>
                </a:solidFill>
                <a:cs typeface="Times New Roman"/>
              </a:rPr>
              <a:t> Department of Public Health/Bureau of Infectious Disease and Laboratory Sciences/ Division of STD Prevention and STD-HIV Surveillance.</a:t>
            </a:r>
          </a:p>
          <a:p>
            <a:r>
              <a:rPr lang="en-US" sz="1000">
                <a:solidFill>
                  <a:schemeClr val="bg2">
                    <a:lumMod val="50000"/>
                  </a:schemeClr>
                </a:solidFill>
                <a:cs typeface="Times New Roman"/>
              </a:rPr>
              <a:t>1. Population denominators estimated by the University of Massachusetts Donahue Institute using a modified Hamilton-Perry model (</a:t>
            </a:r>
            <a:r>
              <a:rPr lang="en-US" sz="1000" err="1">
                <a:solidFill>
                  <a:schemeClr val="bg2">
                    <a:lumMod val="50000"/>
                  </a:schemeClr>
                </a:solidFill>
                <a:cs typeface="Times New Roman"/>
              </a:rPr>
              <a:t>Strate</a:t>
            </a:r>
            <a:r>
              <a:rPr lang="en-US" sz="1000">
                <a:solidFill>
                  <a:schemeClr val="bg2">
                    <a:lumMod val="50000"/>
                  </a:schemeClr>
                </a:solidFill>
                <a:cs typeface="Times New Roman"/>
              </a:rPr>
              <a:t> S, et al. Small Area Population Estimates for 2011 through 2020 report, Oct 2016).</a:t>
            </a:r>
          </a:p>
          <a:p>
            <a:r>
              <a:rPr lang="en-US" sz="1000">
                <a:solidFill>
                  <a:schemeClr val="bg2">
                    <a:lumMod val="50000"/>
                  </a:schemeClr>
                </a:solidFill>
                <a:cs typeface="Times New Roman"/>
              </a:rPr>
              <a:t>2. </a:t>
            </a:r>
            <a:r>
              <a:rPr lang="en-US" sz="1000">
                <a:solidFill>
                  <a:srgbClr val="767171"/>
                </a:solidFill>
                <a:effectLst/>
                <a:latin typeface="Calibri" panose="020F0502020204030204" pitchFamily="34" charset="0"/>
                <a:ea typeface="Times New Roman" panose="02020603050405020304" pitchFamily="18" charset="0"/>
              </a:rPr>
              <a:t>There are </a:t>
            </a:r>
            <a:r>
              <a:rPr lang="en-US" sz="1000">
                <a:solidFill>
                  <a:srgbClr val="767171"/>
                </a:solidFill>
                <a:latin typeface="Calibri" panose="020F0502020204030204" pitchFamily="34" charset="0"/>
                <a:ea typeface="Times New Roman" panose="02020603050405020304" pitchFamily="18" charset="0"/>
              </a:rPr>
              <a:t>two</a:t>
            </a:r>
            <a:r>
              <a:rPr lang="en-US" sz="1000">
                <a:solidFill>
                  <a:srgbClr val="767171"/>
                </a:solidFill>
                <a:effectLst/>
                <a:latin typeface="Calibri" panose="020F0502020204030204" pitchFamily="34" charset="0"/>
                <a:ea typeface="Times New Roman" panose="02020603050405020304" pitchFamily="18" charset="0"/>
              </a:rPr>
              <a:t> city/towns with &lt;10 cases of gonorrhea that fall within the top two rate categories (≥200 cases per 100,000): Chesterfield and </a:t>
            </a:r>
            <a:r>
              <a:rPr lang="en-US" sz="1000" err="1">
                <a:solidFill>
                  <a:srgbClr val="767171"/>
                </a:solidFill>
                <a:effectLst/>
                <a:latin typeface="Calibri" panose="020F0502020204030204" pitchFamily="34" charset="0"/>
                <a:ea typeface="Times New Roman" panose="02020603050405020304" pitchFamily="18" charset="0"/>
              </a:rPr>
              <a:t>Tyringham</a:t>
            </a:r>
            <a:r>
              <a:rPr lang="en-US" sz="1000">
                <a:solidFill>
                  <a:srgbClr val="767171"/>
                </a:solidFill>
                <a:effectLst/>
                <a:latin typeface="Calibri" panose="020F0502020204030204" pitchFamily="34" charset="0"/>
                <a:ea typeface="Times New Roman" panose="02020603050405020304" pitchFamily="18" charset="0"/>
              </a:rPr>
              <a:t>.</a:t>
            </a:r>
            <a:endParaRPr lang="en-US" sz="1000">
              <a:solidFill>
                <a:schemeClr val="bg2">
                  <a:lumMod val="50000"/>
                </a:schemeClr>
              </a:solidFill>
              <a:cs typeface="Times New Roman"/>
            </a:endParaRPr>
          </a:p>
          <a:p>
            <a:pPr>
              <a:defRPr/>
            </a:pPr>
            <a:r>
              <a:rPr lang="en-US" sz="1000">
                <a:solidFill>
                  <a:schemeClr val="bg2">
                    <a:lumMod val="50000"/>
                  </a:schemeClr>
                </a:solidFill>
                <a:cs typeface="Times New Roman"/>
              </a:rPr>
              <a:t>3</a:t>
            </a:r>
            <a:r>
              <a:rPr kumimoji="0" lang="en-US" sz="1000" b="0" i="0" u="none" strike="noStrike" kern="1200" cap="none" spc="0" normalizeH="0" baseline="0" noProof="0">
                <a:ln>
                  <a:noFill/>
                </a:ln>
                <a:solidFill>
                  <a:schemeClr val="bg2">
                    <a:lumMod val="50000"/>
                  </a:schemeClr>
                </a:solidFill>
                <a:effectLst/>
                <a:uLnTx/>
                <a:uFillTx/>
                <a:cs typeface="Times New Roman"/>
              </a:rPr>
              <a:t>. Please </a:t>
            </a:r>
            <a:r>
              <a:rPr lang="en-US" sz="1000">
                <a:solidFill>
                  <a:schemeClr val="bg2">
                    <a:lumMod val="50000"/>
                  </a:schemeClr>
                </a:solidFill>
                <a:cs typeface="Times New Roman"/>
              </a:rPr>
              <a:t>consider </a:t>
            </a:r>
            <a:r>
              <a:rPr kumimoji="0" lang="en-US" sz="1000" b="0" i="0" u="none" strike="noStrike" kern="1200" cap="none" spc="0" normalizeH="0" baseline="0" noProof="0">
                <a:ln>
                  <a:noFill/>
                </a:ln>
                <a:solidFill>
                  <a:schemeClr val="bg2">
                    <a:lumMod val="50000"/>
                  </a:schemeClr>
                </a:solidFill>
                <a:effectLst/>
                <a:uLnTx/>
                <a:uFillTx/>
                <a:cs typeface="Times New Roman"/>
              </a:rPr>
              <a:t>the impact of the COVID-19 pandemic on infectious disease screening, treatment and surveillance in the interpretation of 202</a:t>
            </a:r>
            <a:r>
              <a:rPr lang="en-US" sz="1000">
                <a:solidFill>
                  <a:schemeClr val="bg2">
                    <a:lumMod val="50000"/>
                  </a:schemeClr>
                </a:solidFill>
                <a:cs typeface="Times New Roman"/>
              </a:rPr>
              <a:t>3</a:t>
            </a:r>
            <a:r>
              <a:rPr kumimoji="0" lang="en-US" sz="1000" b="0" i="0" u="none" strike="noStrike" kern="1200" cap="none" spc="0" normalizeH="0" baseline="0" noProof="0">
                <a:ln>
                  <a:noFill/>
                </a:ln>
                <a:solidFill>
                  <a:schemeClr val="bg2">
                    <a:lumMod val="50000"/>
                  </a:schemeClr>
                </a:solidFill>
                <a:effectLst/>
                <a:uLnTx/>
                <a:uFillTx/>
                <a:cs typeface="Times New Roman"/>
              </a:rPr>
              <a:t> data.</a:t>
            </a:r>
            <a:r>
              <a:rPr lang="en-US" sz="1000">
                <a:solidFill>
                  <a:schemeClr val="tx1">
                    <a:lumMod val="50000"/>
                    <a:lumOff val="50000"/>
                  </a:schemeClr>
                </a:solidFill>
                <a:cs typeface="Times New Roman"/>
              </a:rPr>
              <a:t> </a:t>
            </a:r>
            <a:endParaRPr lang="en-US" sz="1000">
              <a:solidFill>
                <a:schemeClr val="tx1">
                  <a:lumMod val="50000"/>
                  <a:lumOff val="50000"/>
                </a:schemeClr>
              </a:solidFill>
            </a:endParaRPr>
          </a:p>
        </p:txBody>
      </p:sp>
      <p:pic>
        <p:nvPicPr>
          <p:cNvPr id="6" name="Picture 5">
            <a:extLst>
              <a:ext uri="{FF2B5EF4-FFF2-40B4-BE49-F238E27FC236}">
                <a16:creationId xmlns:a16="http://schemas.microsoft.com/office/drawing/2014/main" id="{2115C693-11D8-FBDE-7D45-1D80BAC81F2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75CB707-58BE-FED3-4165-1B1B10EB7D5B}"/>
              </a:ext>
              <a:ext uri="{C183D7F6-B498-43B3-948B-1728B52AA6E4}">
                <adec:decorative xmlns:adec="http://schemas.microsoft.com/office/drawing/2017/decorative" val="1"/>
              </a:ext>
            </a:extLst>
          </p:cNvPr>
          <p:cNvSpPr/>
          <p:nvPr/>
        </p:nvSpPr>
        <p:spPr>
          <a:xfrm>
            <a:off x="6197558" y="4414707"/>
            <a:ext cx="1092266" cy="106878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896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44D764-7E16-9C0A-B6F0-46B7CFA268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1431" y="1924758"/>
            <a:ext cx="2380069" cy="3613378"/>
          </a:xfrm>
          <a:prstGeom prst="rect">
            <a:avLst/>
          </a:prstGeom>
        </p:spPr>
      </p:pic>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37</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4090"/>
          </a:xfrm>
        </p:spPr>
        <p:txBody>
          <a:bodyPr>
            <a:normAutofit/>
          </a:bodyPr>
          <a:lstStyle/>
          <a:p>
            <a:pPr algn="ctr"/>
            <a:r>
              <a:rPr lang="en-US" sz="2800">
                <a:latin typeface="+mn-lt"/>
                <a:ea typeface="+mn-ea"/>
                <a:cs typeface="Times New Roman" panose="02020603050405020304" pitchFamily="18" charset="0"/>
              </a:rPr>
              <a:t>Absolute R</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ate Difference</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Comparing 2023 to 2019 for Confirmed Gonorrhea Cases, per 100,000 Persons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by City/Town, Massachusetts</a:t>
            </a:r>
            <a:endParaRPr lang="en-US" sz="2000"/>
          </a:p>
        </p:txBody>
      </p:sp>
      <p:pic>
        <p:nvPicPr>
          <p:cNvPr id="8" name="Picture 7" descr="Map of Massachusetts cities and towns color-coded to indicate the range of absolute rate differences per 100,000 persons comparing 2023 gonorrhea case rates to 2019 case rates. The darker the color in the scheme, the greater the difference between 2023 and 2019 case rates with purple coloring indicating rates were higher in 2019 and the gold coloring indicating rates were higher in 2023. The majority of cities and towns saw a rise in gonorrhea case rates in 2023 compared with 2019 with the greatest increases (greater than 100 per 100,000 persons) occurring in Provincetown, Brockton, Revere, Malden, Lawrence, Boston, and Stoughton; the largest rate decline (less than -100 per 100,000 persons) was seen in Fitchburg. The cities and towns that had zero cases for 2023 or 2019 and one or more cases for the opposing year are indicated on the map with a slash mark to acknowledge the absolute rate difference should be examined with caution.">
            <a:extLst>
              <a:ext uri="{FF2B5EF4-FFF2-40B4-BE49-F238E27FC236}">
                <a16:creationId xmlns:a16="http://schemas.microsoft.com/office/drawing/2014/main" id="{22C9DBD3-4939-9A22-77F9-12F132BAD4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12627" y="995298"/>
            <a:ext cx="7846989" cy="4943534"/>
          </a:xfrm>
          <a:prstGeom prst="rect">
            <a:avLst/>
          </a:prstGeom>
        </p:spPr>
      </p:pic>
      <p:pic>
        <p:nvPicPr>
          <p:cNvPr id="6" name="Picture 5">
            <a:extLst>
              <a:ext uri="{FF2B5EF4-FFF2-40B4-BE49-F238E27FC236}">
                <a16:creationId xmlns:a16="http://schemas.microsoft.com/office/drawing/2014/main" id="{2115C693-11D8-FBDE-7D45-1D80BAC81F2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75CB707-58BE-FED3-4165-1B1B10EB7D5B}"/>
              </a:ext>
              <a:ext uri="{C183D7F6-B498-43B3-948B-1728B52AA6E4}">
                <adec:decorative xmlns:adec="http://schemas.microsoft.com/office/drawing/2017/decorative" val="1"/>
              </a:ext>
            </a:extLst>
          </p:cNvPr>
          <p:cNvSpPr/>
          <p:nvPr/>
        </p:nvSpPr>
        <p:spPr>
          <a:xfrm>
            <a:off x="6748705" y="4522575"/>
            <a:ext cx="1092266" cy="106878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AF5000-9691-5758-9A44-A91EDB435614}"/>
              </a:ext>
              <a:ext uri="{C183D7F6-B498-43B3-948B-1728B52AA6E4}">
                <adec:decorative xmlns:adec="http://schemas.microsoft.com/office/drawing/2017/decorative" val="1"/>
              </a:ext>
            </a:extLst>
          </p:cNvPr>
          <p:cNvSpPr/>
          <p:nvPr/>
        </p:nvSpPr>
        <p:spPr>
          <a:xfrm>
            <a:off x="2788876" y="3929449"/>
            <a:ext cx="4735232" cy="22203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aseline="-25000"/>
          </a:p>
        </p:txBody>
      </p:sp>
      <p:pic>
        <p:nvPicPr>
          <p:cNvPr id="18" name="Picture 17" descr="Note: The highest postive rate difference group contains 15 towns with differences between 100.1 and 253.0, plus 2 outliers with differences of 489.0 and 1278.3">
            <a:extLst>
              <a:ext uri="{FF2B5EF4-FFF2-40B4-BE49-F238E27FC236}">
                <a16:creationId xmlns:a16="http://schemas.microsoft.com/office/drawing/2014/main" id="{9A696D14-7C14-D1D4-6928-F64F799DDC48}"/>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2090278" y="5188453"/>
            <a:ext cx="2721795" cy="446090"/>
          </a:xfrm>
          <a:prstGeom prst="rect">
            <a:avLst/>
          </a:prstGeom>
        </p:spPr>
      </p:pic>
      <p:sp>
        <p:nvSpPr>
          <p:cNvPr id="5" name="TextBox 4">
            <a:extLst>
              <a:ext uri="{FF2B5EF4-FFF2-40B4-BE49-F238E27FC236}">
                <a16:creationId xmlns:a16="http://schemas.microsoft.com/office/drawing/2014/main" id="{778AC3D2-BFC7-505F-CF97-3A170A2B73AB}"/>
              </a:ext>
            </a:extLst>
          </p:cNvPr>
          <p:cNvSpPr txBox="1"/>
          <p:nvPr/>
        </p:nvSpPr>
        <p:spPr>
          <a:xfrm>
            <a:off x="152810" y="5783131"/>
            <a:ext cx="12039189" cy="707886"/>
          </a:xfrm>
          <a:prstGeom prst="rect">
            <a:avLst/>
          </a:prstGeom>
          <a:noFill/>
        </p:spPr>
        <p:txBody>
          <a:bodyPr wrap="square" lIns="91440" tIns="45720" rIns="91440" bIns="45720" anchor="t">
            <a:spAutoFit/>
          </a:bodyPr>
          <a:lstStyle/>
          <a:p>
            <a:r>
              <a:rPr lang="en-US" sz="1000">
                <a:solidFill>
                  <a:schemeClr val="bg2">
                    <a:lumMod val="50000"/>
                  </a:schemeClr>
                </a:solidFill>
                <a:cs typeface="Times New Roman"/>
              </a:rPr>
              <a:t>Data are current as of 08/01/2024 and are subject to change. </a:t>
            </a:r>
            <a:endParaRPr lang="en-US" sz="1000">
              <a:solidFill>
                <a:schemeClr val="bg2">
                  <a:lumMod val="50000"/>
                </a:schemeClr>
              </a:solidFill>
              <a:cs typeface="Times New Roman" panose="02020603050405020304" pitchFamily="18" charset="0"/>
            </a:endParaRPr>
          </a:p>
          <a:p>
            <a:r>
              <a:rPr lang="en-US" sz="1000">
                <a:solidFill>
                  <a:schemeClr val="bg2">
                    <a:lumMod val="50000"/>
                  </a:schemeClr>
                </a:solidFill>
                <a:cs typeface="Times New Roman"/>
              </a:rPr>
              <a:t>Data Source: </a:t>
            </a:r>
            <a:r>
              <a:rPr lang="en-US" sz="1000">
                <a:solidFill>
                  <a:srgbClr val="767171"/>
                </a:solidFill>
                <a:cs typeface="Times New Roman"/>
              </a:rPr>
              <a:t>Massachusetts</a:t>
            </a:r>
            <a:r>
              <a:rPr lang="en-US" sz="1000">
                <a:solidFill>
                  <a:schemeClr val="bg2">
                    <a:lumMod val="50000"/>
                  </a:schemeClr>
                </a:solidFill>
                <a:cs typeface="Times New Roman"/>
              </a:rPr>
              <a:t> Department of Public Health/Bureau of Infectious Disease and Laboratory Sciences/ Division of STD Prevention and STD-HIV Surveillance.</a:t>
            </a:r>
          </a:p>
          <a:p>
            <a:r>
              <a:rPr lang="en-US" sz="1000">
                <a:solidFill>
                  <a:schemeClr val="bg2">
                    <a:lumMod val="50000"/>
                  </a:schemeClr>
                </a:solidFill>
                <a:cs typeface="Times New Roman"/>
              </a:rPr>
              <a:t>1. The darker the color in the scheme, the greater the difference between 2023 and 2019 gonorrhea case rates with purple coloring indicating rates were higher in 2019 and gold coloring indicating rates were higher in 2023.</a:t>
            </a:r>
          </a:p>
          <a:p>
            <a:r>
              <a:rPr lang="en-US" sz="1000">
                <a:solidFill>
                  <a:schemeClr val="bg2">
                    <a:lumMod val="50000"/>
                  </a:schemeClr>
                </a:solidFill>
                <a:cs typeface="Times New Roman"/>
              </a:rPr>
              <a:t>2. Population denominators estimated by the University of Massachusetts Donahue Institute using a modified Hamilton-Perry model (</a:t>
            </a:r>
            <a:r>
              <a:rPr lang="en-US" sz="1000" err="1">
                <a:solidFill>
                  <a:schemeClr val="bg2">
                    <a:lumMod val="50000"/>
                  </a:schemeClr>
                </a:solidFill>
                <a:cs typeface="Times New Roman"/>
              </a:rPr>
              <a:t>Strate</a:t>
            </a:r>
            <a:r>
              <a:rPr lang="en-US" sz="1000">
                <a:solidFill>
                  <a:schemeClr val="bg2">
                    <a:lumMod val="50000"/>
                  </a:schemeClr>
                </a:solidFill>
                <a:cs typeface="Times New Roman"/>
              </a:rPr>
              <a:t> S, et al. Small Area Population Estimates for 2011 through 2020 report, Oct 2016).</a:t>
            </a:r>
            <a:endParaRPr lang="en-US" sz="1000">
              <a:solidFill>
                <a:schemeClr val="tx1">
                  <a:lumMod val="50000"/>
                  <a:lumOff val="50000"/>
                </a:schemeClr>
              </a:solidFill>
            </a:endParaRPr>
          </a:p>
        </p:txBody>
      </p:sp>
      <p:pic>
        <p:nvPicPr>
          <p:cNvPr id="14" name="Picture 13">
            <a:extLst>
              <a:ext uri="{FF2B5EF4-FFF2-40B4-BE49-F238E27FC236}">
                <a16:creationId xmlns:a16="http://schemas.microsoft.com/office/drawing/2014/main" id="{87807187-F35B-3EB8-BB92-CC20E0F3DD5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44845" y="1319864"/>
            <a:ext cx="2344031" cy="208715"/>
          </a:xfrm>
          <a:prstGeom prst="rect">
            <a:avLst/>
          </a:prstGeom>
        </p:spPr>
      </p:pic>
      <p:pic>
        <p:nvPicPr>
          <p:cNvPr id="16" name="Picture 15">
            <a:extLst>
              <a:ext uri="{FF2B5EF4-FFF2-40B4-BE49-F238E27FC236}">
                <a16:creationId xmlns:a16="http://schemas.microsoft.com/office/drawing/2014/main" id="{7BE6D058-7E78-27EF-0B62-F3549F338C8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54893" y="1572053"/>
            <a:ext cx="1910548" cy="208715"/>
          </a:xfrm>
          <a:prstGeom prst="rect">
            <a:avLst/>
          </a:prstGeom>
        </p:spPr>
      </p:pic>
      <p:sp>
        <p:nvSpPr>
          <p:cNvPr id="21" name="TextBox 20">
            <a:extLst>
              <a:ext uri="{FF2B5EF4-FFF2-40B4-BE49-F238E27FC236}">
                <a16:creationId xmlns:a16="http://schemas.microsoft.com/office/drawing/2014/main" id="{41A61062-3DE7-8BE6-1829-4FA304BA28F2}"/>
              </a:ext>
              <a:ext uri="{C183D7F6-B498-43B3-948B-1728B52AA6E4}">
                <adec:decorative xmlns:adec="http://schemas.microsoft.com/office/drawing/2017/decorative" val="1"/>
              </a:ext>
            </a:extLst>
          </p:cNvPr>
          <p:cNvSpPr txBox="1"/>
          <p:nvPr/>
        </p:nvSpPr>
        <p:spPr>
          <a:xfrm>
            <a:off x="10243848" y="1319864"/>
            <a:ext cx="1796340" cy="646331"/>
          </a:xfrm>
          <a:prstGeom prst="rect">
            <a:avLst/>
          </a:prstGeom>
          <a:noFill/>
        </p:spPr>
        <p:txBody>
          <a:bodyPr wrap="square" rtlCol="0">
            <a:spAutoFit/>
          </a:bodyPr>
          <a:lstStyle/>
          <a:p>
            <a:r>
              <a:rPr lang="en-US" sz="1200" b="1"/>
              <a:t>Towns/cities with 0 cases in 2023 or 2019 and 1+ case in the opposing year</a:t>
            </a:r>
          </a:p>
        </p:txBody>
      </p:sp>
      <p:sp>
        <p:nvSpPr>
          <p:cNvPr id="22" name="Rectangle 21">
            <a:extLst>
              <a:ext uri="{FF2B5EF4-FFF2-40B4-BE49-F238E27FC236}">
                <a16:creationId xmlns:a16="http://schemas.microsoft.com/office/drawing/2014/main" id="{6F770925-2D26-90CB-175C-011F0A344C33}"/>
              </a:ext>
              <a:ext uri="{C183D7F6-B498-43B3-948B-1728B52AA6E4}">
                <adec:decorative xmlns:adec="http://schemas.microsoft.com/office/drawing/2017/decorative" val="1"/>
              </a:ext>
            </a:extLst>
          </p:cNvPr>
          <p:cNvSpPr/>
          <p:nvPr/>
        </p:nvSpPr>
        <p:spPr>
          <a:xfrm>
            <a:off x="9711367" y="1505214"/>
            <a:ext cx="476054" cy="266379"/>
          </a:xfrm>
          <a:prstGeom prst="rect">
            <a:avLst/>
          </a:prstGeom>
          <a:pattFill prst="wdUpDiag">
            <a:fgClr>
              <a:schemeClr val="tx1"/>
            </a:fgClr>
            <a:bgClr>
              <a:schemeClr val="bg1"/>
            </a:bgClr>
          </a:patt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121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38</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6314"/>
          </a:xfrm>
        </p:spPr>
        <p:txBody>
          <a:bodyPr>
            <a:normAutofit/>
          </a:bodyPr>
          <a:lstStyle/>
          <a:p>
            <a:pPr algn="ct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Confirmed Gonorrhea Case Rates per 100,000 Population by Gender</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and Age, Massachusetts, 2023</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2</a:t>
            </a:r>
            <a:endParaRPr lang="en-US" sz="2000"/>
          </a:p>
        </p:txBody>
      </p:sp>
      <p:pic>
        <p:nvPicPr>
          <p:cNvPr id="9" name="Picture 8" descr="Graph depicts gonorrhea case rates per 100,000 population by age categories for the overall state, males, and females. For the overall state, the highest rate is among those 20-24 years. When looking at the gender specific rates, the age categories with the highest rates are 20 to 24 years for females and 25 to 29 years for males.">
            <a:extLst>
              <a:ext uri="{FF2B5EF4-FFF2-40B4-BE49-F238E27FC236}">
                <a16:creationId xmlns:a16="http://schemas.microsoft.com/office/drawing/2014/main" id="{B516CD2C-0DAB-93F0-D1E3-BD07A2A82840}"/>
              </a:ext>
            </a:extLst>
          </p:cNvPr>
          <p:cNvPicPr>
            <a:picLocks noChangeAspect="1"/>
          </p:cNvPicPr>
          <p:nvPr/>
        </p:nvPicPr>
        <p:blipFill>
          <a:blip r:embed="rId3"/>
          <a:stretch>
            <a:fillRect/>
          </a:stretch>
        </p:blipFill>
        <p:spPr>
          <a:xfrm>
            <a:off x="0" y="1035034"/>
            <a:ext cx="12171218" cy="4066031"/>
          </a:xfrm>
          <a:prstGeom prst="rect">
            <a:avLst/>
          </a:prstGeom>
        </p:spPr>
      </p:pic>
      <p:sp>
        <p:nvSpPr>
          <p:cNvPr id="7" name="Rectangle 6">
            <a:extLst>
              <a:ext uri="{FF2B5EF4-FFF2-40B4-BE49-F238E27FC236}">
                <a16:creationId xmlns:a16="http://schemas.microsoft.com/office/drawing/2014/main" id="{5D6F84DF-2B28-ACEE-F4C0-1766F73318EA}"/>
              </a:ext>
            </a:extLst>
          </p:cNvPr>
          <p:cNvSpPr/>
          <p:nvPr/>
        </p:nvSpPr>
        <p:spPr>
          <a:xfrm>
            <a:off x="385429" y="5145124"/>
            <a:ext cx="11593925" cy="138499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Data are current as of </a:t>
            </a:r>
            <a:r>
              <a:rPr lang="en-US" sz="1200">
                <a:solidFill>
                  <a:schemeClr val="bg2">
                    <a:lumMod val="50000"/>
                  </a:schemeClr>
                </a:solidFill>
                <a:cs typeface="Times New Roman"/>
              </a:rPr>
              <a:t>08/01/2024</a:t>
            </a:r>
            <a:r>
              <a:rPr kumimoji="0" lang="en-US" sz="1200" b="0" i="0" u="none" strike="noStrike" kern="1200" cap="none" spc="0" normalizeH="0" baseline="0" noProof="0">
                <a:ln>
                  <a:noFill/>
                </a:ln>
                <a:solidFill>
                  <a:srgbClr val="767171"/>
                </a:solidFill>
                <a:effectLst/>
                <a:uLnTx/>
                <a:uFillTx/>
                <a:ea typeface="+mn-ea"/>
                <a:cs typeface="Times New Roman"/>
              </a:rPr>
              <a:t> and are subject to change. </a:t>
            </a:r>
            <a:endPar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Data Source: Massachusetts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ea typeface="+mn-ea"/>
                <a:cs typeface="Times New Roman"/>
              </a:rPr>
              <a:t>Population denominators estimated by the University of Massachusetts Donahue Institute using a modified Hamilton-Perry model (</a:t>
            </a:r>
            <a:r>
              <a:rPr kumimoji="0" lang="en-US" sz="1200" b="0" i="0" u="none" strike="noStrike" kern="1200" cap="none" spc="0" normalizeH="0" baseline="0" noProof="0" err="1">
                <a:ln>
                  <a:noFill/>
                </a:ln>
                <a:solidFill>
                  <a:srgbClr val="E7E6E6">
                    <a:lumMod val="50000"/>
                  </a:srgbClr>
                </a:solidFill>
                <a:effectLst/>
                <a:uLnTx/>
                <a:uFillTx/>
                <a:ea typeface="+mn-ea"/>
                <a:cs typeface="Times New Roman"/>
              </a:rPr>
              <a:t>Strate</a:t>
            </a:r>
            <a:r>
              <a:rPr kumimoji="0" lang="en-US" sz="1200" b="0" i="0" u="none" strike="noStrike" kern="1200" cap="none" spc="0" normalizeH="0" baseline="0" noProof="0">
                <a:ln>
                  <a:noFill/>
                </a:ln>
                <a:solidFill>
                  <a:srgbClr val="E7E6E6">
                    <a:lumMod val="50000"/>
                  </a:srgbClr>
                </a:solidFill>
                <a:effectLst/>
                <a:uLnTx/>
                <a:uFillTx/>
                <a:ea typeface="+mn-ea"/>
                <a:cs typeface="Times New Roman"/>
              </a:rPr>
              <a:t> S, et al. Small Area Population Estimates for 2011 through 2020 report, Oct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ea typeface="+mn-ea"/>
                <a:cs typeface="Times New Roman"/>
              </a:rPr>
              <a:t>1. In 2023, there were 22 individuals of transgender experience and 8 other individuals documented in our data system that MA DSTDP does not have current gender information for. 3 individuals had unknown age. These cases were excluded since rate for this population cannot be calculated at this time.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2. </a:t>
            </a:r>
            <a:r>
              <a:rPr kumimoji="0" lang="en-US" sz="1200" b="0" i="0" u="none" strike="noStrike" kern="1200" cap="none" spc="0" normalizeH="0" baseline="0" noProof="0">
                <a:ln>
                  <a:noFill/>
                </a:ln>
                <a:solidFill>
                  <a:srgbClr val="E7E6E6">
                    <a:lumMod val="50000"/>
                  </a:srgbClr>
                </a:solidFill>
                <a:effectLst/>
                <a:uLnTx/>
                <a:uFillTx/>
                <a:ea typeface="+mn-ea"/>
                <a:cs typeface="Times New Roman"/>
              </a:rPr>
              <a:t>Please consider the impact of the COVID-19 pandemic on infectious disease screening, treatment and surveillance in the interpretation of 2023 data.</a:t>
            </a:r>
          </a:p>
        </p:txBody>
      </p:sp>
      <p:pic>
        <p:nvPicPr>
          <p:cNvPr id="8" name="Picture 7">
            <a:extLst>
              <a:ext uri="{FF2B5EF4-FFF2-40B4-BE49-F238E27FC236}">
                <a16:creationId xmlns:a16="http://schemas.microsoft.com/office/drawing/2014/main" id="{C057B996-E63A-CFEF-BF13-A34C49D0E31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604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39</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6314"/>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Incident Rate of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Cases, per 100,000 Persons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by City/Town, Massachusetts, 2023</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3</a:t>
            </a:r>
            <a:endParaRPr lang="en-US" sz="2000"/>
          </a:p>
        </p:txBody>
      </p:sp>
      <p:pic>
        <p:nvPicPr>
          <p:cNvPr id="9" name="Picture 8" descr="Map of Massachusetts counties color-coded to indicate the areas of the state with the highest infectious syphilis case rates in 2023. The cities that have the highest rates (greater than 40 per 100,000 persons excluding towns with less than 10 cases) are Provincetown, Chelsea, Springfield, Boston, Holyoke, Revere, Malden, Somerville, and Everett.">
            <a:extLst>
              <a:ext uri="{FF2B5EF4-FFF2-40B4-BE49-F238E27FC236}">
                <a16:creationId xmlns:a16="http://schemas.microsoft.com/office/drawing/2014/main" id="{AFE35893-9E62-3CBA-5717-3B18CCE4DFF4}"/>
              </a:ext>
            </a:extLst>
          </p:cNvPr>
          <p:cNvPicPr>
            <a:picLocks noChangeAspect="1"/>
          </p:cNvPicPr>
          <p:nvPr/>
        </p:nvPicPr>
        <p:blipFill>
          <a:blip r:embed="rId3"/>
          <a:stretch>
            <a:fillRect/>
          </a:stretch>
        </p:blipFill>
        <p:spPr>
          <a:xfrm>
            <a:off x="2286391" y="976313"/>
            <a:ext cx="7619218" cy="4798845"/>
          </a:xfrm>
          <a:prstGeom prst="rect">
            <a:avLst/>
          </a:prstGeom>
        </p:spPr>
      </p:pic>
      <p:sp>
        <p:nvSpPr>
          <p:cNvPr id="5" name="TextBox 4">
            <a:extLst>
              <a:ext uri="{FF2B5EF4-FFF2-40B4-BE49-F238E27FC236}">
                <a16:creationId xmlns:a16="http://schemas.microsoft.com/office/drawing/2014/main" id="{A32BB68D-833C-E4DE-CD61-B3F431026614}"/>
              </a:ext>
            </a:extLst>
          </p:cNvPr>
          <p:cNvSpPr txBox="1"/>
          <p:nvPr/>
        </p:nvSpPr>
        <p:spPr>
          <a:xfrm>
            <a:off x="71120" y="5507787"/>
            <a:ext cx="12168132" cy="1015663"/>
          </a:xfrm>
          <a:prstGeom prst="rect">
            <a:avLst/>
          </a:prstGeom>
          <a:noFill/>
        </p:spPr>
        <p:txBody>
          <a:bodyPr wrap="square" lIns="91440" tIns="45720" rIns="91440" bIns="45720" anchor="t">
            <a:spAutoFit/>
          </a:bodyPr>
          <a:lstStyle/>
          <a:p>
            <a:r>
              <a:rPr lang="en-US" sz="1000">
                <a:solidFill>
                  <a:schemeClr val="bg2">
                    <a:lumMod val="50000"/>
                  </a:schemeClr>
                </a:solidFill>
                <a:cs typeface="Times New Roman"/>
              </a:rPr>
              <a:t>Data are current as of 07/17/2024 and are subject to change. </a:t>
            </a:r>
            <a:endParaRPr lang="en-US" sz="1000">
              <a:solidFill>
                <a:schemeClr val="bg2">
                  <a:lumMod val="50000"/>
                </a:schemeClr>
              </a:solidFill>
              <a:cs typeface="Times New Roman" panose="02020603050405020304" pitchFamily="18" charset="0"/>
            </a:endParaRPr>
          </a:p>
          <a:p>
            <a:r>
              <a:rPr lang="en-US" sz="1000">
                <a:solidFill>
                  <a:schemeClr val="bg2">
                    <a:lumMod val="50000"/>
                  </a:schemeClr>
                </a:solidFill>
                <a:cs typeface="Times New Roman"/>
              </a:rPr>
              <a:t>Data Source: </a:t>
            </a:r>
            <a:r>
              <a:rPr lang="en-US" sz="1000">
                <a:solidFill>
                  <a:srgbClr val="767171"/>
                </a:solidFill>
                <a:cs typeface="Times New Roman"/>
              </a:rPr>
              <a:t>Massachusetts</a:t>
            </a:r>
            <a:r>
              <a:rPr lang="en-US" sz="1000">
                <a:solidFill>
                  <a:schemeClr val="bg2">
                    <a:lumMod val="50000"/>
                  </a:schemeClr>
                </a:solidFill>
                <a:cs typeface="Times New Roman"/>
              </a:rPr>
              <a:t> Department of Public Health/Bureau of Infectious Disease and Laboratory Sciences/ Division of STD Prevention and STD-HIV Surveillance.</a:t>
            </a:r>
          </a:p>
          <a:p>
            <a:r>
              <a:rPr lang="en-US" sz="1000">
                <a:solidFill>
                  <a:schemeClr val="bg2">
                    <a:lumMod val="50000"/>
                  </a:schemeClr>
                </a:solidFill>
                <a:cs typeface="Times New Roman"/>
              </a:rPr>
              <a:t>1. </a:t>
            </a:r>
            <a:r>
              <a:rPr lang="en-US" sz="1000">
                <a:solidFill>
                  <a:srgbClr val="767171"/>
                </a:solidFill>
                <a:cs typeface="Times New Roman"/>
              </a:rPr>
              <a:t>Infectious syphilis is defined as primary, secondary and early latent stages of syphilis within one year of infection.</a:t>
            </a:r>
            <a:endParaRPr lang="en-US" sz="1000">
              <a:solidFill>
                <a:schemeClr val="bg2">
                  <a:lumMod val="50000"/>
                </a:schemeClr>
              </a:solidFill>
              <a:cs typeface="Times New Roman"/>
            </a:endParaRPr>
          </a:p>
          <a:p>
            <a:r>
              <a:rPr lang="en-US" sz="1000">
                <a:solidFill>
                  <a:schemeClr val="bg2">
                    <a:lumMod val="50000"/>
                  </a:schemeClr>
                </a:solidFill>
                <a:cs typeface="Times New Roman"/>
              </a:rPr>
              <a:t>2. Population denominators estimated by the University of Massachusetts Donahue Institute using a modified Hamilton-Perry model (</a:t>
            </a:r>
            <a:r>
              <a:rPr lang="en-US" sz="1000" err="1">
                <a:solidFill>
                  <a:schemeClr val="bg2">
                    <a:lumMod val="50000"/>
                  </a:schemeClr>
                </a:solidFill>
                <a:cs typeface="Times New Roman"/>
              </a:rPr>
              <a:t>Strate</a:t>
            </a:r>
            <a:r>
              <a:rPr lang="en-US" sz="1000">
                <a:solidFill>
                  <a:schemeClr val="bg2">
                    <a:lumMod val="50000"/>
                  </a:schemeClr>
                </a:solidFill>
                <a:cs typeface="Times New Roman"/>
              </a:rPr>
              <a:t> S, et al. Small Area Population Estimates for 2011 through 2020 report, Oct 2016).</a:t>
            </a:r>
          </a:p>
          <a:p>
            <a:r>
              <a:rPr lang="en-US" sz="1000">
                <a:solidFill>
                  <a:schemeClr val="bg2">
                    <a:lumMod val="50000"/>
                  </a:schemeClr>
                </a:solidFill>
                <a:cs typeface="Times New Roman"/>
              </a:rPr>
              <a:t>3. </a:t>
            </a:r>
            <a:r>
              <a:rPr lang="en-US" sz="1000">
                <a:solidFill>
                  <a:srgbClr val="767171"/>
                </a:solidFill>
                <a:effectLst/>
                <a:latin typeface="Calibri" panose="020F0502020204030204" pitchFamily="34" charset="0"/>
                <a:ea typeface="Times New Roman" panose="02020603050405020304" pitchFamily="18" charset="0"/>
              </a:rPr>
              <a:t>There are seven city/towns with &lt;10 cases of syphilis that fall within the top two rate categories (≥40 cases per 100,000): Chesterfield, Tisbury, Boxborough, Oakham, Becket, Huntington, and Winthrop,.</a:t>
            </a:r>
            <a:endParaRPr lang="en-US" sz="1000">
              <a:solidFill>
                <a:srgbClr val="767171"/>
              </a:solidFill>
              <a:effectLst/>
              <a:latin typeface="Calibri" panose="020F0502020204030204" pitchFamily="34" charset="0"/>
              <a:ea typeface="Calibri" panose="020F0502020204030204" pitchFamily="34" charset="0"/>
            </a:endParaRPr>
          </a:p>
          <a:p>
            <a:pPr>
              <a:defRPr/>
            </a:pPr>
            <a:r>
              <a:rPr lang="en-US" sz="1000" noProof="0">
                <a:solidFill>
                  <a:schemeClr val="bg2">
                    <a:lumMod val="50000"/>
                  </a:schemeClr>
                </a:solidFill>
                <a:cs typeface="Times New Roman"/>
              </a:rPr>
              <a:t>4</a:t>
            </a:r>
            <a:r>
              <a:rPr kumimoji="0" lang="en-US" sz="1000" b="0" i="0" u="none" strike="noStrike" kern="1200" cap="none" spc="0" normalizeH="0" baseline="0" noProof="0">
                <a:ln>
                  <a:noFill/>
                </a:ln>
                <a:solidFill>
                  <a:schemeClr val="bg2">
                    <a:lumMod val="50000"/>
                  </a:schemeClr>
                </a:solidFill>
                <a:effectLst/>
                <a:uLnTx/>
                <a:uFillTx/>
                <a:cs typeface="Times New Roman"/>
              </a:rPr>
              <a:t>. Please </a:t>
            </a:r>
            <a:r>
              <a:rPr lang="en-US" sz="1000">
                <a:solidFill>
                  <a:schemeClr val="bg2">
                    <a:lumMod val="50000"/>
                  </a:schemeClr>
                </a:solidFill>
                <a:cs typeface="Times New Roman"/>
              </a:rPr>
              <a:t>consider </a:t>
            </a:r>
            <a:r>
              <a:rPr kumimoji="0" lang="en-US" sz="1000" b="0" i="0" u="none" strike="noStrike" kern="1200" cap="none" spc="0" normalizeH="0" baseline="0" noProof="0">
                <a:ln>
                  <a:noFill/>
                </a:ln>
                <a:solidFill>
                  <a:schemeClr val="bg2">
                    <a:lumMod val="50000"/>
                  </a:schemeClr>
                </a:solidFill>
                <a:effectLst/>
                <a:uLnTx/>
                <a:uFillTx/>
                <a:cs typeface="Times New Roman"/>
              </a:rPr>
              <a:t>the impact of the COVID-19 pandemic on infectious disease screening, treatment and surveillance in the interpretation of 2023 data.</a:t>
            </a:r>
            <a:r>
              <a:rPr lang="en-US" sz="1000">
                <a:solidFill>
                  <a:schemeClr val="tx1">
                    <a:lumMod val="50000"/>
                    <a:lumOff val="50000"/>
                  </a:schemeClr>
                </a:solidFill>
                <a:cs typeface="Times New Roman"/>
              </a:rPr>
              <a:t> </a:t>
            </a:r>
            <a:endParaRPr lang="en-US" sz="1000">
              <a:solidFill>
                <a:schemeClr val="tx1">
                  <a:lumMod val="50000"/>
                  <a:lumOff val="50000"/>
                </a:schemeClr>
              </a:solidFill>
            </a:endParaRPr>
          </a:p>
        </p:txBody>
      </p:sp>
      <p:pic>
        <p:nvPicPr>
          <p:cNvPr id="6" name="Picture 5">
            <a:extLst>
              <a:ext uri="{FF2B5EF4-FFF2-40B4-BE49-F238E27FC236}">
                <a16:creationId xmlns:a16="http://schemas.microsoft.com/office/drawing/2014/main" id="{4AD87B75-310F-3C96-5AA4-D474F4048A8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E87C6A2A-3319-0B90-D39E-F3626B26119D}"/>
              </a:ext>
              <a:ext uri="{C183D7F6-B498-43B3-948B-1728B52AA6E4}">
                <adec:decorative xmlns:adec="http://schemas.microsoft.com/office/drawing/2017/decorative" val="1"/>
              </a:ext>
            </a:extLst>
          </p:cNvPr>
          <p:cNvSpPr/>
          <p:nvPr/>
        </p:nvSpPr>
        <p:spPr>
          <a:xfrm>
            <a:off x="6148574" y="4282611"/>
            <a:ext cx="965803" cy="101566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552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25C5E-BC81-4CF3-BA2D-D0D14555BD3E}"/>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17697E17-BCF5-4169-AD27-BB3793BA068F}"/>
              </a:ext>
            </a:extLst>
          </p:cNvPr>
          <p:cNvSpPr>
            <a:spLocks noGrp="1"/>
          </p:cNvSpPr>
          <p:nvPr>
            <p:ph type="title"/>
          </p:nvPr>
        </p:nvSpPr>
        <p:spPr>
          <a:xfrm>
            <a:off x="952106" y="-1"/>
            <a:ext cx="11239893" cy="979865"/>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a:ea typeface="+mn-ea"/>
                <a:cs typeface="Times New Roman"/>
              </a:rPr>
              <a:t>Rate of Confirmed Chlamydia Cases, Massachusetts, 2000-</a:t>
            </a:r>
            <a:r>
              <a:rPr kumimoji="0" lang="en-US" sz="2800" b="1" i="0" u="none" strike="noStrike" kern="1200" cap="none" spc="0" normalizeH="0" noProof="0">
                <a:ln>
                  <a:noFill/>
                </a:ln>
                <a:solidFill>
                  <a:schemeClr val="bg1"/>
                </a:solidFill>
                <a:effectLst/>
                <a:uLnTx/>
                <a:uFillTx/>
                <a:latin typeface="Calibri"/>
                <a:ea typeface="+mn-ea"/>
                <a:cs typeface="Times New Roman"/>
              </a:rPr>
              <a:t>2023</a:t>
            </a:r>
            <a:r>
              <a:rPr kumimoji="0" lang="en-US" sz="2000" b="1" i="0" u="none" strike="noStrike" kern="1200" cap="none" spc="0" normalizeH="0" baseline="50000" noProof="0">
                <a:ln>
                  <a:noFill/>
                </a:ln>
                <a:solidFill>
                  <a:schemeClr val="bg1"/>
                </a:solidFill>
                <a:effectLst/>
                <a:uLnTx/>
                <a:uFillTx/>
                <a:latin typeface="Calibri"/>
                <a:ea typeface="+mn-ea"/>
                <a:cs typeface="Times New Roman"/>
              </a:rPr>
              <a:t>1</a:t>
            </a:r>
            <a:endParaRPr lang="en-US" sz="2000"/>
          </a:p>
        </p:txBody>
      </p:sp>
      <p:pic>
        <p:nvPicPr>
          <p:cNvPr id="8" name="Picture 7" descr="Graph depicts the rate per 100,000 population of confirmed cases of chlamydia in Massachusetts between 2000 and 2023. It begins at low of 155.5 in 2000 and then climbs to a high of 454.1 in 2019. It drops to 382.8 in 2021, followed by a rise to 411.2 in 2023.">
            <a:extLst>
              <a:ext uri="{FF2B5EF4-FFF2-40B4-BE49-F238E27FC236}">
                <a16:creationId xmlns:a16="http://schemas.microsoft.com/office/drawing/2014/main" id="{61F3837F-B242-8D64-6792-4B4EC101F250}"/>
              </a:ext>
            </a:extLst>
          </p:cNvPr>
          <p:cNvPicPr>
            <a:picLocks noChangeAspect="1"/>
          </p:cNvPicPr>
          <p:nvPr/>
        </p:nvPicPr>
        <p:blipFill>
          <a:blip r:embed="rId3"/>
          <a:stretch>
            <a:fillRect/>
          </a:stretch>
        </p:blipFill>
        <p:spPr>
          <a:xfrm>
            <a:off x="0" y="1148773"/>
            <a:ext cx="12192000" cy="4151376"/>
          </a:xfrm>
          <a:prstGeom prst="rect">
            <a:avLst/>
          </a:prstGeom>
        </p:spPr>
      </p:pic>
      <p:sp>
        <p:nvSpPr>
          <p:cNvPr id="7" name="TextBox 6">
            <a:extLst>
              <a:ext uri="{FF2B5EF4-FFF2-40B4-BE49-F238E27FC236}">
                <a16:creationId xmlns:a16="http://schemas.microsoft.com/office/drawing/2014/main" id="{8672DF62-3E64-6F8E-7726-D66C6664103A}"/>
              </a:ext>
            </a:extLst>
          </p:cNvPr>
          <p:cNvSpPr txBox="1"/>
          <p:nvPr/>
        </p:nvSpPr>
        <p:spPr>
          <a:xfrm>
            <a:off x="290456" y="5492398"/>
            <a:ext cx="11611088" cy="1015663"/>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08/01/2024 and are subject to change.</a:t>
            </a: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 </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bg2">
                    <a:lumMod val="50000"/>
                  </a:schemeClr>
                </a:solidFill>
                <a:cs typeface="Times New Roman"/>
              </a:rPr>
              <a:t>1. Please consider the impact of the COVID-19 pandemic on infectious disease screening, treatment and surveillance in the interpretation of 2020-2023 data.</a:t>
            </a:r>
            <a:endParaRPr lang="en-US" sz="1200">
              <a:solidFill>
                <a:schemeClr val="bg2">
                  <a:lumMod val="50000"/>
                </a:schemeClr>
              </a:solidFill>
              <a:cs typeface="Times New Roman" panose="02020603050405020304" pitchFamily="18" charset="0"/>
            </a:endParaRPr>
          </a:p>
        </p:txBody>
      </p:sp>
      <p:pic>
        <p:nvPicPr>
          <p:cNvPr id="6" name="Picture 5">
            <a:extLst>
              <a:ext uri="{FF2B5EF4-FFF2-40B4-BE49-F238E27FC236}">
                <a16:creationId xmlns:a16="http://schemas.microsoft.com/office/drawing/2014/main" id="{B837182B-CA16-7830-EC4C-0C8D0C14E07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933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C0A3D2-5055-5ED3-AFD1-8753C700C3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700" y="1917896"/>
            <a:ext cx="2335100" cy="2895047"/>
          </a:xfrm>
          <a:prstGeom prst="rect">
            <a:avLst/>
          </a:prstGeom>
        </p:spPr>
      </p:pic>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40</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6314"/>
          </a:xfrm>
        </p:spPr>
        <p:txBody>
          <a:bodyPr>
            <a:normAutofit/>
          </a:bodyPr>
          <a:lstStyle/>
          <a:p>
            <a:pPr algn="ctr"/>
            <a:r>
              <a:rPr lang="en-US" sz="2800">
                <a:latin typeface="+mn-lt"/>
                <a:ea typeface="+mn-ea"/>
                <a:cs typeface="Times New Roman" panose="02020603050405020304" pitchFamily="18" charset="0"/>
              </a:rPr>
              <a:t>Absolute R</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ate Difference</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Comparing 2023 to 2019 for Infectious Syphilis</a:t>
            </a:r>
            <a:r>
              <a:rPr lang="en-US" sz="2000" baseline="50000">
                <a:solidFill>
                  <a:srgbClr val="FFFFFF"/>
                </a:solidFill>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Cases, per 100,000 Persons</a:t>
            </a:r>
            <a:r>
              <a:rPr lang="en-US" sz="2000" baseline="50000">
                <a:latin typeface="+mn-lt"/>
                <a:ea typeface="+mn-ea"/>
                <a:cs typeface="Times New Roman" panose="02020603050405020304" pitchFamily="18" charset="0"/>
              </a:rPr>
              <a:t>3</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by City/Town, Massachusetts</a:t>
            </a:r>
            <a:endParaRPr lang="en-US" sz="2000"/>
          </a:p>
        </p:txBody>
      </p:sp>
      <p:pic>
        <p:nvPicPr>
          <p:cNvPr id="6" name="Picture 5">
            <a:extLst>
              <a:ext uri="{FF2B5EF4-FFF2-40B4-BE49-F238E27FC236}">
                <a16:creationId xmlns:a16="http://schemas.microsoft.com/office/drawing/2014/main" id="{4AD87B75-310F-3C96-5AA4-D474F4048A8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ap of Massachusetts cities and towns color-coded to indicate the range of absolute rate differences per 100,000 persons comparing 2023 infectious syphilis case rates to 2019 case rates. The darker the color in the scheme, the greater the difference between 2023 and 2019 case rates with purple coloring indicating rates were higher in 2019 and the gold coloring indicating rates were higher in 2023. An approximately even number of cities and towns saw a rise and fall in infectious syphilis case rates in 2023 compared with 2019 with the greatest increases (greater than 20 per 100,000 persons) occurring in Provincetown, Chelsea, Springfield, Salem, Winthrop, and Hudson; the largest rate declines (less than -20 per 100,000 persons) were seen in Nahant, Chatham, Rutland, Leicester, and Ayer. The cities and towns that had zero cases for 2023 or 2019 and one or more cases for the opposing year are indicated on the map with a slash mark to acknowledge the absolute rate difference should be examined with caution.">
            <a:extLst>
              <a:ext uri="{FF2B5EF4-FFF2-40B4-BE49-F238E27FC236}">
                <a16:creationId xmlns:a16="http://schemas.microsoft.com/office/drawing/2014/main" id="{F6F0BF28-543C-0CBD-58E2-526173695C1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799817" y="986361"/>
            <a:ext cx="7853691" cy="4932118"/>
          </a:xfrm>
          <a:prstGeom prst="rect">
            <a:avLst/>
          </a:prstGeom>
        </p:spPr>
      </p:pic>
      <p:sp>
        <p:nvSpPr>
          <p:cNvPr id="10" name="Rectangle 9">
            <a:extLst>
              <a:ext uri="{FF2B5EF4-FFF2-40B4-BE49-F238E27FC236}">
                <a16:creationId xmlns:a16="http://schemas.microsoft.com/office/drawing/2014/main" id="{5EE867D8-85E6-F8CC-C71E-DF4FEE100F91}"/>
              </a:ext>
              <a:ext uri="{C183D7F6-B498-43B3-948B-1728B52AA6E4}">
                <adec:decorative xmlns:adec="http://schemas.microsoft.com/office/drawing/2017/decorative" val="1"/>
              </a:ext>
            </a:extLst>
          </p:cNvPr>
          <p:cNvSpPr/>
          <p:nvPr/>
        </p:nvSpPr>
        <p:spPr>
          <a:xfrm>
            <a:off x="2627613" y="4122753"/>
            <a:ext cx="3382570" cy="21855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2BB68D-833C-E4DE-CD61-B3F431026614}"/>
              </a:ext>
            </a:extLst>
          </p:cNvPr>
          <p:cNvSpPr txBox="1"/>
          <p:nvPr/>
        </p:nvSpPr>
        <p:spPr>
          <a:xfrm>
            <a:off x="71120" y="5638418"/>
            <a:ext cx="12168132" cy="861774"/>
          </a:xfrm>
          <a:prstGeom prst="rect">
            <a:avLst/>
          </a:prstGeom>
          <a:noFill/>
        </p:spPr>
        <p:txBody>
          <a:bodyPr wrap="square" lIns="91440" tIns="45720" rIns="91440" bIns="45720" anchor="t">
            <a:spAutoFit/>
          </a:bodyPr>
          <a:lstStyle/>
          <a:p>
            <a:r>
              <a:rPr lang="en-US" sz="1000">
                <a:solidFill>
                  <a:schemeClr val="bg2">
                    <a:lumMod val="50000"/>
                  </a:schemeClr>
                </a:solidFill>
                <a:cs typeface="Times New Roman"/>
              </a:rPr>
              <a:t>Data are current as of 07/17/2024 and are subject to change. </a:t>
            </a:r>
            <a:endParaRPr lang="en-US" sz="1000">
              <a:solidFill>
                <a:schemeClr val="bg2">
                  <a:lumMod val="50000"/>
                </a:schemeClr>
              </a:solidFill>
              <a:cs typeface="Times New Roman" panose="02020603050405020304" pitchFamily="18" charset="0"/>
            </a:endParaRPr>
          </a:p>
          <a:p>
            <a:r>
              <a:rPr lang="en-US" sz="1000">
                <a:solidFill>
                  <a:schemeClr val="bg2">
                    <a:lumMod val="50000"/>
                  </a:schemeClr>
                </a:solidFill>
                <a:cs typeface="Times New Roman"/>
              </a:rPr>
              <a:t>Data Source: </a:t>
            </a:r>
            <a:r>
              <a:rPr lang="en-US" sz="1000">
                <a:solidFill>
                  <a:srgbClr val="767171"/>
                </a:solidFill>
                <a:cs typeface="Times New Roman"/>
              </a:rPr>
              <a:t>Massachusetts</a:t>
            </a:r>
            <a:r>
              <a:rPr lang="en-US" sz="1000">
                <a:solidFill>
                  <a:schemeClr val="bg2">
                    <a:lumMod val="50000"/>
                  </a:schemeClr>
                </a:solidFill>
                <a:cs typeface="Times New Roman"/>
              </a:rPr>
              <a:t> Department of Public Health/Bureau of Infectious Disease and Laboratory Sciences/ Division of STD Prevention and STD-HIV Surveillance.</a:t>
            </a:r>
          </a:p>
          <a:p>
            <a:r>
              <a:rPr lang="en-US" sz="1000">
                <a:solidFill>
                  <a:schemeClr val="bg2">
                    <a:lumMod val="50000"/>
                  </a:schemeClr>
                </a:solidFill>
                <a:cs typeface="Times New Roman"/>
              </a:rPr>
              <a:t>1. The darker the color in the scheme, the greater the difference between 2023 and 2019 infectious syphilis case rates with purple coloring indicating rates were higher in 2019 and gold coloring indicating rates were higher in 2023.</a:t>
            </a:r>
          </a:p>
          <a:p>
            <a:r>
              <a:rPr lang="en-US" sz="1000">
                <a:solidFill>
                  <a:schemeClr val="bg2">
                    <a:lumMod val="50000"/>
                  </a:schemeClr>
                </a:solidFill>
                <a:cs typeface="Times New Roman"/>
              </a:rPr>
              <a:t>2. </a:t>
            </a:r>
            <a:r>
              <a:rPr lang="en-US" sz="1000">
                <a:solidFill>
                  <a:srgbClr val="767171"/>
                </a:solidFill>
                <a:cs typeface="Times New Roman"/>
              </a:rPr>
              <a:t>Infectious syphilis is defined as primary, secondary and early latent stages of syphilis within one year of infection.</a:t>
            </a:r>
            <a:endParaRPr lang="en-US" sz="1000">
              <a:solidFill>
                <a:schemeClr val="bg2">
                  <a:lumMod val="50000"/>
                </a:schemeClr>
              </a:solidFill>
              <a:cs typeface="Times New Roman"/>
            </a:endParaRPr>
          </a:p>
          <a:p>
            <a:r>
              <a:rPr lang="en-US" sz="1000">
                <a:solidFill>
                  <a:schemeClr val="bg2">
                    <a:lumMod val="50000"/>
                  </a:schemeClr>
                </a:solidFill>
                <a:cs typeface="Times New Roman"/>
              </a:rPr>
              <a:t>3. Population denominators estimated by the University of Massachusetts Donahue Institute using a modified Hamilton-Perry model (</a:t>
            </a:r>
            <a:r>
              <a:rPr lang="en-US" sz="1000" err="1">
                <a:solidFill>
                  <a:schemeClr val="bg2">
                    <a:lumMod val="50000"/>
                  </a:schemeClr>
                </a:solidFill>
                <a:cs typeface="Times New Roman"/>
              </a:rPr>
              <a:t>Strate</a:t>
            </a:r>
            <a:r>
              <a:rPr lang="en-US" sz="1000">
                <a:solidFill>
                  <a:schemeClr val="bg2">
                    <a:lumMod val="50000"/>
                  </a:schemeClr>
                </a:solidFill>
                <a:cs typeface="Times New Roman"/>
              </a:rPr>
              <a:t> S, et al. Small Area Population Estimates for 2011 through 2020 report, Oct 2016).</a:t>
            </a:r>
            <a:endParaRPr lang="en-US" sz="1000">
              <a:solidFill>
                <a:schemeClr val="tx1">
                  <a:lumMod val="50000"/>
                  <a:lumOff val="50000"/>
                </a:schemeClr>
              </a:solidFill>
            </a:endParaRPr>
          </a:p>
        </p:txBody>
      </p:sp>
      <p:sp>
        <p:nvSpPr>
          <p:cNvPr id="7" name="Oval 6">
            <a:extLst>
              <a:ext uri="{FF2B5EF4-FFF2-40B4-BE49-F238E27FC236}">
                <a16:creationId xmlns:a16="http://schemas.microsoft.com/office/drawing/2014/main" id="{E87C6A2A-3319-0B90-D39E-F3626B26119D}"/>
              </a:ext>
              <a:ext uri="{C183D7F6-B498-43B3-948B-1728B52AA6E4}">
                <adec:decorative xmlns:adec="http://schemas.microsoft.com/office/drawing/2017/decorative" val="1"/>
              </a:ext>
            </a:extLst>
          </p:cNvPr>
          <p:cNvSpPr/>
          <p:nvPr/>
        </p:nvSpPr>
        <p:spPr>
          <a:xfrm>
            <a:off x="6767353" y="4557187"/>
            <a:ext cx="965803" cy="101566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086F34D-0408-008F-5416-706E0F50922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57700" y="1313241"/>
            <a:ext cx="2386233" cy="211749"/>
          </a:xfrm>
          <a:prstGeom prst="rect">
            <a:avLst/>
          </a:prstGeom>
        </p:spPr>
      </p:pic>
      <p:pic>
        <p:nvPicPr>
          <p:cNvPr id="16" name="Picture 15">
            <a:extLst>
              <a:ext uri="{FF2B5EF4-FFF2-40B4-BE49-F238E27FC236}">
                <a16:creationId xmlns:a16="http://schemas.microsoft.com/office/drawing/2014/main" id="{BD9978B7-3AF6-6CB7-D8C9-85D97199502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57701" y="1557444"/>
            <a:ext cx="1877064" cy="246564"/>
          </a:xfrm>
          <a:prstGeom prst="rect">
            <a:avLst/>
          </a:prstGeom>
        </p:spPr>
      </p:pic>
      <p:sp>
        <p:nvSpPr>
          <p:cNvPr id="17" name="TextBox 16">
            <a:extLst>
              <a:ext uri="{FF2B5EF4-FFF2-40B4-BE49-F238E27FC236}">
                <a16:creationId xmlns:a16="http://schemas.microsoft.com/office/drawing/2014/main" id="{5D810900-ACCC-4008-E55E-756DA1DD452F}"/>
              </a:ext>
              <a:ext uri="{C183D7F6-B498-43B3-948B-1728B52AA6E4}">
                <adec:decorative xmlns:adec="http://schemas.microsoft.com/office/drawing/2017/decorative" val="1"/>
              </a:ext>
            </a:extLst>
          </p:cNvPr>
          <p:cNvSpPr txBox="1"/>
          <p:nvPr/>
        </p:nvSpPr>
        <p:spPr>
          <a:xfrm>
            <a:off x="10243848" y="1319864"/>
            <a:ext cx="1796340" cy="646331"/>
          </a:xfrm>
          <a:prstGeom prst="rect">
            <a:avLst/>
          </a:prstGeom>
          <a:noFill/>
        </p:spPr>
        <p:txBody>
          <a:bodyPr wrap="square" rtlCol="0">
            <a:spAutoFit/>
          </a:bodyPr>
          <a:lstStyle/>
          <a:p>
            <a:r>
              <a:rPr lang="en-US" sz="1200" b="1"/>
              <a:t>Towns/cities with 0 cases in 2023 or 2019 and 1+ case in the opposing year</a:t>
            </a:r>
          </a:p>
        </p:txBody>
      </p:sp>
      <p:sp>
        <p:nvSpPr>
          <p:cNvPr id="18" name="Rectangle 17">
            <a:extLst>
              <a:ext uri="{FF2B5EF4-FFF2-40B4-BE49-F238E27FC236}">
                <a16:creationId xmlns:a16="http://schemas.microsoft.com/office/drawing/2014/main" id="{D6DC6C40-ABB5-1C6B-8906-0BAD0B253116}"/>
              </a:ext>
              <a:ext uri="{C183D7F6-B498-43B3-948B-1728B52AA6E4}">
                <adec:decorative xmlns:adec="http://schemas.microsoft.com/office/drawing/2017/decorative" val="1"/>
              </a:ext>
            </a:extLst>
          </p:cNvPr>
          <p:cNvSpPr/>
          <p:nvPr/>
        </p:nvSpPr>
        <p:spPr>
          <a:xfrm>
            <a:off x="9711367" y="1505214"/>
            <a:ext cx="476054" cy="266379"/>
          </a:xfrm>
          <a:prstGeom prst="rect">
            <a:avLst/>
          </a:prstGeom>
          <a:pattFill prst="wdUpDiag">
            <a:fgClr>
              <a:schemeClr val="tx1"/>
            </a:fgClr>
            <a:bgClr>
              <a:schemeClr val="bg1"/>
            </a:bgClr>
          </a:patt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784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41</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4105"/>
            <a:ext cx="11239894" cy="980418"/>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and Probable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Cases per 100,000 Population by Gender</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and Age, Massachusetts, 2023</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3</a:t>
            </a:r>
            <a:endParaRPr lang="en-US" sz="2000"/>
          </a:p>
        </p:txBody>
      </p:sp>
      <p:pic>
        <p:nvPicPr>
          <p:cNvPr id="9" name="Picture 8" descr="Graph depicts infectious syphilis rates per 100,000 population by age categories for the overall state, males, and females. For the overall state, the highest rate is among those 30-34 years. When looking at the gender specific rates, the age categories with the highest rates are 25 to 29 years for females and 30 to 34 years for males.">
            <a:extLst>
              <a:ext uri="{FF2B5EF4-FFF2-40B4-BE49-F238E27FC236}">
                <a16:creationId xmlns:a16="http://schemas.microsoft.com/office/drawing/2014/main" id="{B65CBDBD-12E0-60A4-2EDF-A4ED38653124}"/>
              </a:ext>
            </a:extLst>
          </p:cNvPr>
          <p:cNvPicPr>
            <a:picLocks noChangeAspect="1"/>
          </p:cNvPicPr>
          <p:nvPr/>
        </p:nvPicPr>
        <p:blipFill>
          <a:blip r:embed="rId3"/>
          <a:stretch>
            <a:fillRect/>
          </a:stretch>
        </p:blipFill>
        <p:spPr>
          <a:xfrm>
            <a:off x="200939" y="1063717"/>
            <a:ext cx="11808975" cy="3871296"/>
          </a:xfrm>
          <a:prstGeom prst="rect">
            <a:avLst/>
          </a:prstGeom>
        </p:spPr>
      </p:pic>
      <p:sp>
        <p:nvSpPr>
          <p:cNvPr id="5" name="Rectangle 4">
            <a:extLst>
              <a:ext uri="{FF2B5EF4-FFF2-40B4-BE49-F238E27FC236}">
                <a16:creationId xmlns:a16="http://schemas.microsoft.com/office/drawing/2014/main" id="{8B42BE01-E64E-D05E-DFAD-FA38C78CF08E}"/>
              </a:ext>
            </a:extLst>
          </p:cNvPr>
          <p:cNvSpPr/>
          <p:nvPr/>
        </p:nvSpPr>
        <p:spPr>
          <a:xfrm>
            <a:off x="283244" y="4959983"/>
            <a:ext cx="11625512" cy="1569660"/>
          </a:xfrm>
          <a:prstGeom prst="rect">
            <a:avLst/>
          </a:prstGeom>
        </p:spPr>
        <p:txBody>
          <a:bodyPr wrap="square" lIns="91440" tIns="45720" rIns="91440" bIns="45720" anchor="t">
            <a:spAutoFit/>
          </a:bodyPr>
          <a:lstStyle/>
          <a:p>
            <a:r>
              <a:rPr lang="en-US" sz="1200">
                <a:solidFill>
                  <a:srgbClr val="767171"/>
                </a:solidFill>
                <a:cs typeface="Times New Roman"/>
              </a:rPr>
              <a:t>Data are current as of </a:t>
            </a:r>
            <a:r>
              <a:rPr lang="en-US" sz="1200">
                <a:solidFill>
                  <a:schemeClr val="bg2">
                    <a:lumMod val="50000"/>
                  </a:schemeClr>
                </a:solidFill>
                <a:cs typeface="Times New Roman"/>
              </a:rPr>
              <a:t>07/17/2024</a:t>
            </a:r>
            <a:r>
              <a:rPr lang="en-US" sz="1200">
                <a:solidFill>
                  <a:srgbClr val="767171"/>
                </a:solidFill>
                <a:cs typeface="Times New Roman"/>
              </a:rPr>
              <a:t> and are subject to change. </a:t>
            </a:r>
            <a:endParaRPr lang="en-US" sz="1200">
              <a:solidFill>
                <a:srgbClr val="767171"/>
              </a:solidFill>
              <a:cs typeface="Times New Roman" panose="02020603050405020304" pitchFamily="18" charset="0"/>
            </a:endParaRPr>
          </a:p>
          <a:p>
            <a:r>
              <a:rPr lang="en-US" sz="1200">
                <a:solidFill>
                  <a:srgbClr val="767171"/>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kumimoji="0" lang="en-US" sz="1200" b="0" i="0" u="none" strike="noStrike" kern="1200" cap="none" spc="0" normalizeH="0" baseline="0" noProof="0">
                <a:ln>
                  <a:noFill/>
                </a:ln>
                <a:solidFill>
                  <a:schemeClr val="bg2">
                    <a:lumMod val="50000"/>
                  </a:schemeClr>
                </a:solidFill>
                <a:effectLst/>
                <a:uLnTx/>
                <a:uFillTx/>
                <a:cs typeface="Times New Roman"/>
              </a:rPr>
              <a:t>1. Infectious syphilis is defined as primary, secondary and early latent stages of syphilis within one year of infection.</a:t>
            </a:r>
            <a:endParaRPr lang="en-US" sz="1200">
              <a:solidFill>
                <a:schemeClr val="bg2">
                  <a:lumMod val="50000"/>
                </a:schemeClr>
              </a:solidFill>
              <a:cs typeface="Times New Roman"/>
            </a:endParaRPr>
          </a:p>
          <a:p>
            <a:r>
              <a:rPr lang="en-US" sz="1200">
                <a:solidFill>
                  <a:srgbClr val="767171"/>
                </a:solidFill>
                <a:cs typeface="Times New Roman"/>
              </a:rPr>
              <a:t>2. </a:t>
            </a:r>
            <a:r>
              <a:rPr lang="en-US" sz="1200">
                <a:solidFill>
                  <a:schemeClr val="bg2">
                    <a:lumMod val="50000"/>
                  </a:schemeClr>
                </a:solidFill>
                <a:cs typeface="Times New Roman"/>
              </a:rPr>
              <a:t>In 2023, there were 2 individuals of transgender experience documented in our data system and MA DSTDP does not have current gender information for those individuals. These cases were excluded since rate for this population cannot be calculated at this time. </a:t>
            </a:r>
          </a:p>
          <a:p>
            <a:r>
              <a:rPr lang="en-US" sz="1200">
                <a:solidFill>
                  <a:srgbClr val="767171"/>
                </a:solidFill>
                <a:cs typeface="Times New Roman"/>
              </a:rPr>
              <a:t>3. </a:t>
            </a:r>
            <a:r>
              <a:rPr kumimoji="0" lang="en-US" sz="1200" b="0" i="0" u="none" strike="noStrike" kern="1200" cap="none" spc="0" normalizeH="0" baseline="0" noProof="0">
                <a:ln>
                  <a:noFill/>
                </a:ln>
                <a:solidFill>
                  <a:schemeClr val="bg2">
                    <a:lumMod val="50000"/>
                  </a:schemeClr>
                </a:solidFill>
                <a:effectLst/>
                <a:uLnTx/>
                <a:uFillTx/>
                <a:cs typeface="Times New Roman"/>
              </a:rPr>
              <a:t>Please </a:t>
            </a:r>
            <a:r>
              <a:rPr lang="en-US" sz="1200">
                <a:solidFill>
                  <a:schemeClr val="bg2">
                    <a:lumMod val="50000"/>
                  </a:schemeClr>
                </a:solidFill>
                <a:cs typeface="Times New Roman"/>
              </a:rPr>
              <a:t>consider </a:t>
            </a:r>
            <a:r>
              <a:rPr kumimoji="0" lang="en-US" sz="1200" b="0" i="0" u="none" strike="noStrike" kern="1200" cap="none" spc="0" normalizeH="0" baseline="0" noProof="0">
                <a:ln>
                  <a:noFill/>
                </a:ln>
                <a:solidFill>
                  <a:schemeClr val="bg2">
                    <a:lumMod val="50000"/>
                  </a:schemeClr>
                </a:solidFill>
                <a:effectLst/>
                <a:uLnTx/>
                <a:uFillTx/>
                <a:cs typeface="Times New Roman"/>
              </a:rPr>
              <a:t>the impact of the COVID-19 pandemic on infectious disease screening, treatment and surveillance in the interpretation of</a:t>
            </a:r>
            <a:r>
              <a:rPr lang="en-US" sz="1200">
                <a:solidFill>
                  <a:schemeClr val="bg2">
                    <a:lumMod val="50000"/>
                  </a:schemeClr>
                </a:solidFill>
                <a:cs typeface="Times New Roman"/>
              </a:rPr>
              <a:t> 2023</a:t>
            </a:r>
            <a:r>
              <a:rPr kumimoji="0" lang="en-US" sz="1200" b="0" i="0" u="none" strike="noStrike" kern="1200" cap="none" spc="0" normalizeH="0" baseline="0" noProof="0">
                <a:ln>
                  <a:noFill/>
                </a:ln>
                <a:solidFill>
                  <a:schemeClr val="bg2">
                    <a:lumMod val="50000"/>
                  </a:schemeClr>
                </a:solidFill>
                <a:effectLst/>
                <a:uLnTx/>
                <a:uFillTx/>
                <a:cs typeface="Times New Roman"/>
              </a:rPr>
              <a:t> data.</a:t>
            </a:r>
            <a:endParaRPr lang="en-US" sz="1200">
              <a:solidFill>
                <a:schemeClr val="bg2">
                  <a:lumMod val="50000"/>
                </a:schemeClr>
              </a:solidFill>
              <a:cs typeface="Times New Roman" panose="02020603050405020304" pitchFamily="18" charset="0"/>
            </a:endParaRPr>
          </a:p>
        </p:txBody>
      </p:sp>
      <p:pic>
        <p:nvPicPr>
          <p:cNvPr id="6" name="Picture 5">
            <a:extLst>
              <a:ext uri="{FF2B5EF4-FFF2-40B4-BE49-F238E27FC236}">
                <a16:creationId xmlns:a16="http://schemas.microsoft.com/office/drawing/2014/main" id="{4115AA7A-300D-59CA-B21B-3C877B0DE16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852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42</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0"/>
            <a:ext cx="11239894" cy="979487"/>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a:rPr>
              <a:t>Comparison of the Rate of Confirmed and Probable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1</a:t>
            </a:r>
            <a:r>
              <a:rPr kumimoji="0" lang="en-US" sz="2800" b="1" i="0" u="none" strike="noStrike" kern="1200" cap="none" spc="0" normalizeH="0" baseline="0" noProof="0">
                <a:ln>
                  <a:noFill/>
                </a:ln>
                <a:solidFill>
                  <a:schemeClr val="bg1"/>
                </a:solidFill>
                <a:effectLst/>
                <a:uLnTx/>
                <a:uFillTx/>
                <a:latin typeface="+mn-lt"/>
                <a:ea typeface="+mn-ea"/>
                <a:cs typeface="Times New Roman"/>
              </a:rPr>
              <a:t> Cases by Gender</a:t>
            </a:r>
            <a:r>
              <a:rPr kumimoji="0" lang="en-US" sz="2000" b="1" i="0" u="none" strike="noStrike" kern="1200" cap="none" spc="0" normalizeH="0" baseline="50000" noProof="0">
                <a:ln>
                  <a:noFill/>
                </a:ln>
                <a:solidFill>
                  <a:schemeClr val="bg1"/>
                </a:solidFill>
                <a:effectLst/>
                <a:uLnTx/>
                <a:uFillTx/>
                <a:latin typeface="+mn-lt"/>
                <a:ea typeface="+mn-ea"/>
                <a:cs typeface="Times New Roman"/>
              </a:rPr>
              <a:t>2</a:t>
            </a:r>
            <a:r>
              <a:rPr kumimoji="0" lang="en-US" sz="2800" b="1" i="0" u="none" strike="noStrike" kern="1200" cap="none" spc="0" normalizeH="0" baseline="0" noProof="0">
                <a:ln>
                  <a:noFill/>
                </a:ln>
                <a:solidFill>
                  <a:schemeClr val="bg1"/>
                </a:solidFill>
                <a:effectLst/>
                <a:uLnTx/>
                <a:uFillTx/>
                <a:latin typeface="+mn-lt"/>
                <a:ea typeface="+mn-ea"/>
                <a:cs typeface="Times New Roman"/>
              </a:rPr>
              <a:t> and Race and Ethnicity</a:t>
            </a:r>
            <a:r>
              <a:rPr kumimoji="0" lang="en-US" sz="2000" b="1" i="0" u="none" strike="noStrike" kern="1200" cap="none" spc="0" normalizeH="0" baseline="50000" noProof="0">
                <a:ln>
                  <a:noFill/>
                </a:ln>
                <a:solidFill>
                  <a:schemeClr val="bg1"/>
                </a:solidFill>
                <a:effectLst/>
                <a:uLnTx/>
                <a:uFillTx/>
                <a:latin typeface="+mn-lt"/>
                <a:ea typeface="+mn-ea"/>
                <a:cs typeface="Times New Roman"/>
              </a:rPr>
              <a:t>3</a:t>
            </a:r>
            <a:r>
              <a:rPr kumimoji="0" lang="en-US" sz="2800" b="1" i="0" u="none" strike="noStrike" kern="1200" cap="none" spc="0" normalizeH="0" baseline="0" noProof="0">
                <a:ln>
                  <a:noFill/>
                </a:ln>
                <a:solidFill>
                  <a:schemeClr val="bg1"/>
                </a:solidFill>
                <a:effectLst/>
                <a:uLnTx/>
                <a:uFillTx/>
                <a:latin typeface="+mn-lt"/>
                <a:ea typeface="+mn-ea"/>
                <a:cs typeface="Times New Roman"/>
              </a:rPr>
              <a:t>, Massachusetts, 2023</a:t>
            </a:r>
            <a:r>
              <a:rPr kumimoji="0" lang="en-US" sz="2000" b="1" i="0" u="none" strike="noStrike" kern="1200" cap="none" spc="0" normalizeH="0" baseline="50000" noProof="0">
                <a:ln>
                  <a:noFill/>
                </a:ln>
                <a:solidFill>
                  <a:schemeClr val="bg1"/>
                </a:solidFill>
                <a:effectLst/>
                <a:uLnTx/>
                <a:uFillTx/>
                <a:latin typeface="+mn-lt"/>
                <a:ea typeface="+mn-ea"/>
                <a:cs typeface="Times New Roman"/>
              </a:rPr>
              <a:t>4</a:t>
            </a:r>
            <a:endParaRPr lang="en-US" sz="2000"/>
          </a:p>
        </p:txBody>
      </p:sp>
      <p:pic>
        <p:nvPicPr>
          <p:cNvPr id="7" name="Picture 6" descr="Graph depicts infectious syphilis rates per 100,000 population by age and race/ethnicity categories for the overall state, males, and females. For all infectious syphilis cases, the highest rate is among Hispanic/Latinx and Non-Hispanic/Latinx Black for both male and females.">
            <a:extLst>
              <a:ext uri="{FF2B5EF4-FFF2-40B4-BE49-F238E27FC236}">
                <a16:creationId xmlns:a16="http://schemas.microsoft.com/office/drawing/2014/main" id="{3F32F07B-EDF8-7C1B-C78A-B837756DB389}"/>
              </a:ext>
            </a:extLst>
          </p:cNvPr>
          <p:cNvPicPr>
            <a:picLocks noChangeAspect="1"/>
          </p:cNvPicPr>
          <p:nvPr/>
        </p:nvPicPr>
        <p:blipFill>
          <a:blip r:embed="rId3"/>
          <a:stretch>
            <a:fillRect/>
          </a:stretch>
        </p:blipFill>
        <p:spPr>
          <a:xfrm>
            <a:off x="267901" y="978829"/>
            <a:ext cx="11815072" cy="5438103"/>
          </a:xfrm>
          <a:prstGeom prst="rect">
            <a:avLst/>
          </a:prstGeom>
        </p:spPr>
      </p:pic>
      <p:sp>
        <p:nvSpPr>
          <p:cNvPr id="5" name="Rectangle 4">
            <a:extLst>
              <a:ext uri="{FF2B5EF4-FFF2-40B4-BE49-F238E27FC236}">
                <a16:creationId xmlns:a16="http://schemas.microsoft.com/office/drawing/2014/main" id="{CECEBE8F-637B-F5F6-4E3D-4A0638358246}"/>
              </a:ext>
            </a:extLst>
          </p:cNvPr>
          <p:cNvSpPr/>
          <p:nvPr/>
        </p:nvSpPr>
        <p:spPr>
          <a:xfrm>
            <a:off x="67539" y="4894350"/>
            <a:ext cx="9279661" cy="1631216"/>
          </a:xfrm>
          <a:prstGeom prst="rect">
            <a:avLst/>
          </a:prstGeom>
        </p:spPr>
        <p:txBody>
          <a:bodyPr wrap="square" lIns="91440" tIns="45720" rIns="91440" bIns="45720" anchor="t">
            <a:spAutoFit/>
          </a:bodyPr>
          <a:lstStyle/>
          <a:p>
            <a:r>
              <a:rPr lang="en-US" sz="1000">
                <a:solidFill>
                  <a:srgbClr val="767171"/>
                </a:solidFill>
                <a:cs typeface="Times New Roman"/>
              </a:rPr>
              <a:t>Data are current as of </a:t>
            </a:r>
            <a:r>
              <a:rPr lang="en-US" sz="1000">
                <a:solidFill>
                  <a:schemeClr val="bg2">
                    <a:lumMod val="50000"/>
                  </a:schemeClr>
                </a:solidFill>
                <a:cs typeface="Times New Roman"/>
              </a:rPr>
              <a:t>07/17/2024</a:t>
            </a:r>
            <a:r>
              <a:rPr lang="en-US" sz="1000">
                <a:solidFill>
                  <a:srgbClr val="767171"/>
                </a:solidFill>
                <a:cs typeface="Times New Roman"/>
              </a:rPr>
              <a:t> and are subject to change. </a:t>
            </a:r>
            <a:endParaRPr lang="en-US" sz="1000">
              <a:solidFill>
                <a:srgbClr val="767171"/>
              </a:solidFill>
              <a:cs typeface="Times New Roman" panose="02020603050405020304" pitchFamily="18" charset="0"/>
            </a:endParaRPr>
          </a:p>
          <a:p>
            <a:r>
              <a:rPr lang="en-US" sz="1000">
                <a:solidFill>
                  <a:srgbClr val="767171"/>
                </a:solidFill>
                <a:cs typeface="Times New Roman"/>
              </a:rPr>
              <a:t>Data Source: Massachusetts Department of Public Health/Bureau of Infectious Disease and Laboratory Sciences/ Division of STD Prevention and STD-HIV Surveillance.</a:t>
            </a:r>
          </a:p>
          <a:p>
            <a:r>
              <a:rPr lang="en-US" sz="1000">
                <a:solidFill>
                  <a:schemeClr val="bg2">
                    <a:lumMod val="50000"/>
                  </a:schemeClr>
                </a:solidFill>
                <a:cs typeface="Times New Roman"/>
              </a:rPr>
              <a:t>Population denominators estimated by the University of Massachusetts Donahue Institute using a modified Hamilton-Perry model (</a:t>
            </a:r>
            <a:r>
              <a:rPr lang="en-US" sz="1000" err="1">
                <a:solidFill>
                  <a:schemeClr val="bg2">
                    <a:lumMod val="50000"/>
                  </a:schemeClr>
                </a:solidFill>
                <a:cs typeface="Times New Roman"/>
              </a:rPr>
              <a:t>Strate</a:t>
            </a:r>
            <a:r>
              <a:rPr lang="en-US" sz="1000">
                <a:solidFill>
                  <a:schemeClr val="bg2">
                    <a:lumMod val="50000"/>
                  </a:schemeClr>
                </a:solidFill>
                <a:cs typeface="Times New Roman"/>
              </a:rPr>
              <a:t> S, et al. Small Area Population Estimates for 2011 through 2020 report, Oct 2016).</a:t>
            </a:r>
          </a:p>
          <a:p>
            <a:pPr marL="228600" indent="-228600">
              <a:buAutoNum type="arabicPeriod"/>
              <a:defRPr/>
            </a:pPr>
            <a:r>
              <a:rPr lang="en-US" sz="1000">
                <a:solidFill>
                  <a:srgbClr val="767171"/>
                </a:solidFill>
                <a:cs typeface="Times New Roman"/>
              </a:rPr>
              <a:t>Infectious syphilis is defined as primary, secondary and early latent stages of syphilis within one year of infection.</a:t>
            </a:r>
          </a:p>
          <a:p>
            <a:pPr marL="228600" indent="-228600">
              <a:buFontTx/>
              <a:buAutoNum type="arabicPeriod"/>
              <a:defRPr/>
            </a:pPr>
            <a:r>
              <a:rPr lang="en-US" sz="1000">
                <a:solidFill>
                  <a:schemeClr val="bg2">
                    <a:lumMod val="50000"/>
                  </a:schemeClr>
                </a:solidFill>
                <a:cs typeface="Times New Roman"/>
              </a:rPr>
              <a:t>In 2023, there were 2 individuals of transgender experience documented in our data system and MA DSTDP does not have current gender information for those individuals. These cases were excluded since rate for this population cannot be calculated at this time.  </a:t>
            </a:r>
          </a:p>
          <a:p>
            <a:pPr marL="228600" indent="-228600">
              <a:buAutoNum type="arabicPeriod"/>
              <a:defRPr/>
            </a:pPr>
            <a:r>
              <a:rPr lang="en-US" sz="1000">
                <a:solidFill>
                  <a:srgbClr val="767171"/>
                </a:solidFill>
                <a:cs typeface="Times New Roman"/>
              </a:rPr>
              <a:t>Those cases reported among non-Hispanic/Latinx individuals with other race categories were excluded based on small counts (5.4% of cases). Cases with unknown race and ethnicity were excluded because rates could not be calculated (3.1% of cases).</a:t>
            </a:r>
          </a:p>
          <a:p>
            <a:pPr marL="228600" indent="-228600">
              <a:buAutoNum type="arabicPeriod"/>
              <a:defRPr/>
            </a:pPr>
            <a:r>
              <a:rPr lang="en-US" sz="1000">
                <a:solidFill>
                  <a:schemeClr val="bg2">
                    <a:lumMod val="50000"/>
                  </a:schemeClr>
                </a:solidFill>
                <a:cs typeface="Times New Roman"/>
              </a:rPr>
              <a:t>Please consider the impact of the COVID-19 pandemic on infectious disease screening, treatment and surveillance in the interpretation of 2023 data.</a:t>
            </a:r>
          </a:p>
        </p:txBody>
      </p:sp>
      <p:pic>
        <p:nvPicPr>
          <p:cNvPr id="6" name="Picture 5">
            <a:extLst>
              <a:ext uri="{FF2B5EF4-FFF2-40B4-BE49-F238E27FC236}">
                <a16:creationId xmlns:a16="http://schemas.microsoft.com/office/drawing/2014/main" id="{341E04D5-24B6-7875-DF6A-89CCF9F4E5A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631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43</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56524"/>
            <a:ext cx="12192000" cy="874654"/>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HIV Co-infection</a:t>
            </a:r>
            <a:endParaRPr lang="en-US" sz="4000"/>
          </a:p>
        </p:txBody>
      </p:sp>
      <p:pic>
        <p:nvPicPr>
          <p:cNvPr id="4" name="Picture 3">
            <a:extLst>
              <a:ext uri="{FF2B5EF4-FFF2-40B4-BE49-F238E27FC236}">
                <a16:creationId xmlns:a16="http://schemas.microsoft.com/office/drawing/2014/main" id="{B03BF58D-CA93-AA2F-143D-B0194772301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831516"/>
            <a:ext cx="1676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AD73886A-4D19-A858-9667-A7A0D6219080}"/>
              </a:ext>
            </a:extLst>
          </p:cNvPr>
          <p:cNvSpPr txBox="1">
            <a:spLocks/>
          </p:cNvSpPr>
          <p:nvPr/>
        </p:nvSpPr>
        <p:spPr>
          <a:xfrm>
            <a:off x="2895600" y="1613694"/>
            <a:ext cx="6400800" cy="2667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a:solidFill>
                  <a:srgbClr val="000000"/>
                </a:solidFill>
                <a:cs typeface="Times New Roman" panose="02020603050405020304" pitchFamily="18" charset="0"/>
              </a:rPr>
              <a:t>STI and HIV Co-infection for Chlamydia, Gonorrhea, and Infectious Syphilis by Age and Sexual Risk Categories </a:t>
            </a:r>
          </a:p>
        </p:txBody>
      </p:sp>
    </p:spTree>
    <p:extLst>
      <p:ext uri="{BB962C8B-B14F-4D97-AF65-F5344CB8AC3E}">
        <p14:creationId xmlns:p14="http://schemas.microsoft.com/office/powerpoint/2010/main" val="2263938968"/>
      </p:ext>
    </p:extLst>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44</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7" y="-125926"/>
            <a:ext cx="11239894" cy="972897"/>
          </a:xfrm>
        </p:spPr>
        <p:txBody>
          <a:bodyPr>
            <a:normAutofit/>
          </a:bodyPr>
          <a:lstStyle/>
          <a:p>
            <a:pPr algn="ctr"/>
            <a:r>
              <a:rPr kumimoji="0" lang="en-US" sz="2800" b="1" i="0" u="none" strike="noStrike" kern="1200" cap="none" spc="0" normalizeH="0" baseline="0" noProof="0">
                <a:ln>
                  <a:noFill/>
                </a:ln>
                <a:effectLst/>
                <a:uLnTx/>
                <a:uFillTx/>
                <a:latin typeface="+mn-lt"/>
                <a:ea typeface="+mn-ea"/>
                <a:cs typeface="Times New Roman"/>
              </a:rPr>
              <a:t>2023</a:t>
            </a:r>
            <a:r>
              <a:rPr kumimoji="0" lang="en-US" sz="2000" b="1" i="0" u="none" strike="noStrike" kern="1200" cap="none" spc="0" normalizeH="0" baseline="50000" noProof="0">
                <a:ln>
                  <a:noFill/>
                </a:ln>
                <a:effectLst/>
                <a:uLnTx/>
                <a:uFillTx/>
                <a:latin typeface="+mn-lt"/>
                <a:ea typeface="+mn-ea"/>
                <a:cs typeface="Times New Roman"/>
              </a:rPr>
              <a:t>1</a:t>
            </a:r>
            <a:r>
              <a:rPr kumimoji="0" lang="en-US" sz="2800" b="1" i="0" u="none" strike="noStrike" kern="1200" cap="none" spc="0" normalizeH="0" baseline="0" noProof="0">
                <a:ln>
                  <a:noFill/>
                </a:ln>
                <a:effectLst/>
                <a:uLnTx/>
                <a:uFillTx/>
                <a:latin typeface="+mn-lt"/>
                <a:ea typeface="+mn-ea"/>
                <a:cs typeface="Times New Roman"/>
              </a:rPr>
              <a:t> HIV</a:t>
            </a:r>
            <a:r>
              <a:rPr kumimoji="0" lang="en-US" sz="2000" b="1" i="0" u="none" strike="noStrike" kern="1200" cap="none" spc="0" normalizeH="0" baseline="50000" noProof="0">
                <a:ln>
                  <a:noFill/>
                </a:ln>
                <a:effectLst/>
                <a:uLnTx/>
                <a:uFillTx/>
                <a:latin typeface="+mn-lt"/>
                <a:ea typeface="+mn-ea"/>
                <a:cs typeface="Times New Roman"/>
              </a:rPr>
              <a:t>2</a:t>
            </a:r>
            <a:r>
              <a:rPr kumimoji="0" lang="en-US" sz="2800" b="1" i="0" u="none" strike="noStrike" kern="1200" cap="none" spc="0" normalizeH="0" baseline="0" noProof="0">
                <a:ln>
                  <a:noFill/>
                </a:ln>
                <a:effectLst/>
                <a:uLnTx/>
                <a:uFillTx/>
                <a:latin typeface="+mn-lt"/>
                <a:ea typeface="+mn-ea"/>
                <a:cs typeface="Times New Roman"/>
              </a:rPr>
              <a:t> </a:t>
            </a:r>
            <a:r>
              <a:rPr lang="en-US" sz="2800">
                <a:latin typeface="+mn-lt"/>
                <a:ea typeface="+mn-ea"/>
                <a:cs typeface="Times New Roman"/>
              </a:rPr>
              <a:t>Co-Infected</a:t>
            </a:r>
            <a:r>
              <a:rPr kumimoji="0" lang="en-US" sz="2800" b="1" i="0" u="none" strike="noStrike" kern="1200" cap="none" spc="0" normalizeH="0" baseline="0" noProof="0">
                <a:ln>
                  <a:noFill/>
                </a:ln>
                <a:effectLst/>
                <a:uLnTx/>
                <a:uFillTx/>
                <a:latin typeface="+mn-lt"/>
                <a:ea typeface="+mn-ea"/>
                <a:cs typeface="Times New Roman"/>
              </a:rPr>
              <a:t> Chlamydia and Gonorrhea</a:t>
            </a:r>
            <a:r>
              <a:rPr lang="en-US" sz="2800">
                <a:latin typeface="+mn-lt"/>
                <a:ea typeface="+mn-ea"/>
                <a:cs typeface="Times New Roman"/>
              </a:rPr>
              <a:t> Cases</a:t>
            </a:r>
            <a:endParaRPr lang="en-US" sz="2800"/>
          </a:p>
        </p:txBody>
      </p:sp>
      <p:sp>
        <p:nvSpPr>
          <p:cNvPr id="6" name="Content Placeholder 2">
            <a:extLst>
              <a:ext uri="{FF2B5EF4-FFF2-40B4-BE49-F238E27FC236}">
                <a16:creationId xmlns:a16="http://schemas.microsoft.com/office/drawing/2014/main" id="{163A231B-7856-23D6-B45E-627480B5E6D0}"/>
              </a:ext>
            </a:extLst>
          </p:cNvPr>
          <p:cNvSpPr txBox="1">
            <a:spLocks/>
          </p:cNvSpPr>
          <p:nvPr/>
        </p:nvSpPr>
        <p:spPr>
          <a:xfrm>
            <a:off x="575210" y="1276455"/>
            <a:ext cx="11098625" cy="46181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SzPct val="130000"/>
            </a:pPr>
            <a:r>
              <a:rPr lang="en-US" sz="2000">
                <a:cs typeface="Times New Roman"/>
              </a:rPr>
              <a:t>Chlamydia with HIV Co-Infection</a:t>
            </a:r>
            <a:endParaRPr lang="en-US" sz="2000">
              <a:solidFill>
                <a:srgbClr val="FF0000"/>
              </a:solidFill>
              <a:cs typeface="Times New Roman"/>
            </a:endParaRPr>
          </a:p>
          <a:p>
            <a:pPr lvl="1">
              <a:spcBef>
                <a:spcPts val="1200"/>
              </a:spcBef>
              <a:buFont typeface="Courier New" panose="02070309020205020404" pitchFamily="49" charset="0"/>
              <a:buChar char="o"/>
            </a:pPr>
            <a:r>
              <a:rPr lang="en-US" sz="1800">
                <a:cs typeface="Times New Roman"/>
              </a:rPr>
              <a:t>2.3% of chlamydia cases were HIV co-infection (N = </a:t>
            </a:r>
            <a:r>
              <a:rPr lang="en-US" sz="1800">
                <a:cs typeface="Times New Roman" panose="02020603050405020304" pitchFamily="18" charset="0"/>
              </a:rPr>
              <a:t>28,910)</a:t>
            </a:r>
            <a:endParaRPr lang="en-US" sz="1800">
              <a:cs typeface="Times New Roman"/>
            </a:endParaRPr>
          </a:p>
          <a:p>
            <a:pPr lvl="1">
              <a:spcBef>
                <a:spcPts val="1200"/>
              </a:spcBef>
              <a:buFont typeface="Courier New" panose="02070309020205020404" pitchFamily="49" charset="0"/>
              <a:buChar char="o"/>
            </a:pPr>
            <a:r>
              <a:rPr lang="en-US" sz="1800">
                <a:cs typeface="Times New Roman"/>
              </a:rPr>
              <a:t>As age increases the proportion of HIV co-infection increases</a:t>
            </a:r>
          </a:p>
          <a:p>
            <a:pPr lvl="2">
              <a:spcBef>
                <a:spcPts val="1200"/>
              </a:spcBef>
              <a:buFont typeface="Wingdings" panose="05000000000000000000" pitchFamily="2" charset="2"/>
              <a:buChar char="§"/>
            </a:pPr>
            <a:r>
              <a:rPr lang="en-US" sz="1600">
                <a:cs typeface="Times New Roman"/>
              </a:rPr>
              <a:t>1.1% of cases in their 20s are HIV co-infected </a:t>
            </a:r>
          </a:p>
          <a:p>
            <a:pPr lvl="2">
              <a:spcBef>
                <a:spcPts val="1200"/>
              </a:spcBef>
              <a:buFont typeface="Wingdings" panose="05000000000000000000" pitchFamily="2" charset="2"/>
              <a:buChar char="§"/>
            </a:pPr>
            <a:r>
              <a:rPr lang="en-US" sz="1600">
                <a:cs typeface="Times New Roman"/>
              </a:rPr>
              <a:t>16.4% of cases 50+ are HIV co-infected</a:t>
            </a:r>
          </a:p>
          <a:p>
            <a:pPr lvl="2">
              <a:spcBef>
                <a:spcPts val="1200"/>
              </a:spcBef>
            </a:pPr>
            <a:endParaRPr lang="en-US" sz="700">
              <a:cs typeface="Times New Roman" panose="02020603050405020304" pitchFamily="18" charset="0"/>
            </a:endParaRPr>
          </a:p>
          <a:p>
            <a:pPr>
              <a:spcBef>
                <a:spcPts val="1200"/>
              </a:spcBef>
              <a:buSzPct val="130000"/>
            </a:pPr>
            <a:r>
              <a:rPr lang="en-US" sz="2000">
                <a:cs typeface="Times New Roman"/>
              </a:rPr>
              <a:t>Gonorrhea with HIV Co-Infection </a:t>
            </a:r>
          </a:p>
          <a:p>
            <a:pPr lvl="1">
              <a:spcBef>
                <a:spcPts val="1200"/>
              </a:spcBef>
              <a:buFont typeface="Courier New" panose="02070309020205020404" pitchFamily="49" charset="0"/>
              <a:buChar char="o"/>
            </a:pPr>
            <a:r>
              <a:rPr lang="en-US" sz="1800">
                <a:cs typeface="Times New Roman"/>
              </a:rPr>
              <a:t>7.4% of gonorrhea cases were co-infected with HIV (N = 9,779)</a:t>
            </a:r>
          </a:p>
          <a:p>
            <a:pPr lvl="1">
              <a:spcBef>
                <a:spcPts val="1200"/>
              </a:spcBef>
              <a:buFont typeface="Courier New" panose="02070309020205020404" pitchFamily="49" charset="0"/>
              <a:buChar char="o"/>
            </a:pPr>
            <a:r>
              <a:rPr lang="en-US" sz="1800">
                <a:cs typeface="Times New Roman"/>
              </a:rPr>
              <a:t>As age increases the proportion of HIV co-infection increases</a:t>
            </a:r>
          </a:p>
          <a:p>
            <a:pPr lvl="2">
              <a:spcBef>
                <a:spcPts val="1200"/>
              </a:spcBef>
              <a:buFont typeface="Wingdings" panose="05000000000000000000" pitchFamily="2" charset="2"/>
              <a:buChar char="§"/>
            </a:pPr>
            <a:r>
              <a:rPr lang="en-US" sz="1600">
                <a:cs typeface="Times New Roman"/>
              </a:rPr>
              <a:t>3.8% of cases in their 20s are HIV co-infected </a:t>
            </a:r>
            <a:endParaRPr lang="en-US" sz="1600">
              <a:cs typeface="Times New Roman" panose="02020603050405020304" pitchFamily="18" charset="0"/>
            </a:endParaRPr>
          </a:p>
          <a:p>
            <a:pPr lvl="2">
              <a:spcBef>
                <a:spcPts val="1200"/>
              </a:spcBef>
              <a:buFont typeface="Wingdings" panose="05000000000000000000" pitchFamily="2" charset="2"/>
              <a:buChar char="§"/>
            </a:pPr>
            <a:r>
              <a:rPr lang="en-US" sz="1600">
                <a:cs typeface="Times New Roman"/>
              </a:rPr>
              <a:t>19.9% of cases 50+ are HIV co-infected</a:t>
            </a:r>
          </a:p>
        </p:txBody>
      </p:sp>
      <p:sp>
        <p:nvSpPr>
          <p:cNvPr id="7" name="TextBox 6">
            <a:extLst>
              <a:ext uri="{FF2B5EF4-FFF2-40B4-BE49-F238E27FC236}">
                <a16:creationId xmlns:a16="http://schemas.microsoft.com/office/drawing/2014/main" id="{2A428559-02A5-E330-9821-DF1D86E25A25}"/>
              </a:ext>
            </a:extLst>
          </p:cNvPr>
          <p:cNvSpPr txBox="1"/>
          <p:nvPr/>
        </p:nvSpPr>
        <p:spPr>
          <a:xfrm>
            <a:off x="217209" y="5666480"/>
            <a:ext cx="11760200" cy="830997"/>
          </a:xfrm>
          <a:prstGeom prst="rect">
            <a:avLst/>
          </a:prstGeom>
          <a:noFill/>
        </p:spPr>
        <p:txBody>
          <a:bodyPr wrap="square" lIns="91440" tIns="45720" rIns="91440" bIns="45720" rtlCol="0" anchor="t">
            <a:spAutoFit/>
          </a:bodyPr>
          <a:lstStyle/>
          <a:p>
            <a:r>
              <a:rPr lang="en-US" sz="1200">
                <a:solidFill>
                  <a:srgbClr val="767171"/>
                </a:solidFill>
                <a:cs typeface="Times New Roman"/>
              </a:rPr>
              <a:t>Data are current as of </a:t>
            </a:r>
            <a:r>
              <a:rPr lang="en-US" sz="1200">
                <a:solidFill>
                  <a:schemeClr val="bg2">
                    <a:lumMod val="50000"/>
                  </a:schemeClr>
                </a:solidFill>
                <a:cs typeface="Times New Roman"/>
              </a:rPr>
              <a:t>08/01/2023</a:t>
            </a:r>
            <a:r>
              <a:rPr lang="en-US" sz="1200">
                <a:solidFill>
                  <a:srgbClr val="767171"/>
                </a:solidFill>
                <a:cs typeface="Times New Roman"/>
              </a:rPr>
              <a:t> and are subject to change. </a:t>
            </a:r>
            <a:r>
              <a:rPr lang="en-US" sz="1200">
                <a:solidFill>
                  <a:srgbClr val="767171"/>
                </a:solidFill>
                <a:effectLst/>
                <a:cs typeface="Times New Roman"/>
              </a:rPr>
              <a:t>Data Source: Massachusetts Department of Public Health/Bureau of Infectious Disease and Laboratory Sciences/ Division of STD Prevention</a:t>
            </a:r>
            <a:r>
              <a:rPr lang="en-US" sz="1200">
                <a:solidFill>
                  <a:srgbClr val="767171"/>
                </a:solidFill>
                <a:cs typeface="Times New Roman"/>
              </a:rPr>
              <a:t> and STD-HIV Surveillance</a:t>
            </a:r>
            <a:r>
              <a:rPr lang="en-US" sz="1200">
                <a:solidFill>
                  <a:srgbClr val="767171"/>
                </a:solidFill>
                <a:effectLst/>
                <a:cs typeface="Times New Roman"/>
              </a:rPr>
              <a:t>.</a:t>
            </a:r>
            <a:r>
              <a:rPr lang="en-US" sz="1200">
                <a:solidFill>
                  <a:srgbClr val="767171"/>
                </a:solidFill>
                <a:cs typeface="Times New Roman"/>
              </a:rPr>
              <a:t> </a:t>
            </a:r>
            <a:endParaRPr lang="en-US" sz="1200">
              <a:solidFill>
                <a:srgbClr val="767171"/>
              </a:solidFill>
              <a:effectLst/>
              <a:cs typeface="Times New Roman" panose="02020603050405020304" pitchFamily="18" charset="0"/>
            </a:endParaRPr>
          </a:p>
          <a:p>
            <a:r>
              <a:rPr lang="en-US" sz="1200">
                <a:solidFill>
                  <a:schemeClr val="bg2">
                    <a:lumMod val="50000"/>
                  </a:schemeClr>
                </a:solidFill>
                <a:cs typeface="Times New Roman"/>
              </a:rPr>
              <a:t>1. </a:t>
            </a:r>
            <a:r>
              <a:rPr lang="en-US" sz="1200">
                <a:solidFill>
                  <a:schemeClr val="bg2">
                    <a:lumMod val="50000"/>
                  </a:schemeClr>
                </a:solidFill>
                <a:ea typeface="+mn-lt"/>
                <a:cs typeface="+mn-lt"/>
              </a:rPr>
              <a:t>Please consider the impact of the COVID-19 pandemic on infectious disease screening, treatment and surveillance in the interpretation of 2023 data.</a:t>
            </a:r>
          </a:p>
          <a:p>
            <a:r>
              <a:rPr lang="en-US" sz="1200">
                <a:solidFill>
                  <a:srgbClr val="767171"/>
                </a:solidFill>
                <a:cs typeface="Times New Roman"/>
              </a:rPr>
              <a:t>2. HIV status is based on a full year match with HIV Surveillance data.</a:t>
            </a:r>
          </a:p>
        </p:txBody>
      </p:sp>
      <p:pic>
        <p:nvPicPr>
          <p:cNvPr id="4" name="Picture 3">
            <a:extLst>
              <a:ext uri="{FF2B5EF4-FFF2-40B4-BE49-F238E27FC236}">
                <a16:creationId xmlns:a16="http://schemas.microsoft.com/office/drawing/2014/main" id="{02A3A775-AFAA-821A-239E-489D55C96EC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877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45</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6591"/>
            <a:ext cx="11239894" cy="972897"/>
          </a:xfrm>
        </p:spPr>
        <p:txBody>
          <a:bodyPr>
            <a:normAutofit/>
          </a:bodyPr>
          <a:lstStyle/>
          <a:p>
            <a:pPr algn="ctr"/>
            <a:r>
              <a:rPr kumimoji="0" lang="en-US" sz="2800" b="1" i="0" u="none" strike="noStrike" kern="1200" cap="none" spc="0" normalizeH="0" baseline="0" noProof="0">
                <a:ln>
                  <a:noFill/>
                </a:ln>
                <a:effectLst/>
                <a:uLnTx/>
                <a:uFillTx/>
                <a:latin typeface="+mn-lt"/>
                <a:ea typeface="+mn-ea"/>
                <a:cs typeface="Times New Roman"/>
              </a:rPr>
              <a:t>2023</a:t>
            </a:r>
            <a:r>
              <a:rPr kumimoji="0" lang="en-US" sz="2000" b="1" i="0" u="none" strike="noStrike" kern="1200" cap="none" spc="0" normalizeH="0" baseline="50000" noProof="0">
                <a:ln>
                  <a:noFill/>
                </a:ln>
                <a:effectLst/>
                <a:uLnTx/>
                <a:uFillTx/>
                <a:latin typeface="+mn-lt"/>
                <a:ea typeface="+mn-ea"/>
                <a:cs typeface="Times New Roman"/>
              </a:rPr>
              <a:t>1</a:t>
            </a:r>
            <a:r>
              <a:rPr kumimoji="0" lang="en-US" sz="2800" b="1" i="0" u="none" strike="noStrike" kern="1200" cap="none" spc="0" normalizeH="0" baseline="0" noProof="0">
                <a:ln>
                  <a:noFill/>
                </a:ln>
                <a:effectLst/>
                <a:uLnTx/>
                <a:uFillTx/>
                <a:latin typeface="+mn-lt"/>
                <a:ea typeface="+mn-ea"/>
                <a:cs typeface="Times New Roman"/>
              </a:rPr>
              <a:t> HIV</a:t>
            </a:r>
            <a:r>
              <a:rPr kumimoji="0" lang="en-US" sz="2000" b="1" i="0" u="none" strike="noStrike" kern="1200" cap="none" spc="0" normalizeH="0" baseline="50000" noProof="0">
                <a:ln>
                  <a:noFill/>
                </a:ln>
                <a:effectLst/>
                <a:uLnTx/>
                <a:uFillTx/>
                <a:latin typeface="+mn-lt"/>
                <a:ea typeface="+mn-ea"/>
                <a:cs typeface="Times New Roman"/>
              </a:rPr>
              <a:t>2</a:t>
            </a:r>
            <a:r>
              <a:rPr kumimoji="0" lang="en-US" sz="2800" b="1" i="0" u="none" strike="noStrike" kern="1200" cap="none" spc="0" normalizeH="0" baseline="0" noProof="0">
                <a:ln>
                  <a:noFill/>
                </a:ln>
                <a:effectLst/>
                <a:uLnTx/>
                <a:uFillTx/>
                <a:latin typeface="+mn-lt"/>
                <a:ea typeface="+mn-ea"/>
                <a:cs typeface="Times New Roman"/>
              </a:rPr>
              <a:t> </a:t>
            </a:r>
            <a:r>
              <a:rPr lang="en-US" sz="2800">
                <a:latin typeface="+mn-lt"/>
                <a:ea typeface="+mn-ea"/>
                <a:cs typeface="Times New Roman"/>
              </a:rPr>
              <a:t>Co-Infected </a:t>
            </a:r>
            <a:r>
              <a:rPr kumimoji="0" lang="en-US" sz="2800" b="1" i="0" u="none" strike="noStrike" kern="1200" cap="none" spc="0" normalizeH="0" baseline="0" noProof="0">
                <a:ln>
                  <a:noFill/>
                </a:ln>
                <a:effectLst/>
                <a:uLnTx/>
                <a:uFillTx/>
                <a:latin typeface="+mn-lt"/>
                <a:ea typeface="+mn-ea"/>
                <a:cs typeface="Times New Roman"/>
              </a:rPr>
              <a:t>Infectious </a:t>
            </a:r>
            <a:r>
              <a:rPr lang="en-US" sz="2800">
                <a:latin typeface="+mn-lt"/>
                <a:ea typeface="+mn-ea"/>
                <a:cs typeface="Times New Roman"/>
              </a:rPr>
              <a:t>Syphilis Cases</a:t>
            </a:r>
            <a:r>
              <a:rPr lang="en-US" sz="2000" baseline="50000">
                <a:solidFill>
                  <a:prstClr val="white"/>
                </a:solidFill>
                <a:latin typeface="Calibri"/>
                <a:cs typeface="Times New Roman"/>
              </a:rPr>
              <a:t>3</a:t>
            </a:r>
            <a:endParaRPr lang="en-US" sz="2800">
              <a:solidFill>
                <a:prstClr val="white"/>
              </a:solidFill>
            </a:endParaRPr>
          </a:p>
        </p:txBody>
      </p:sp>
      <p:sp>
        <p:nvSpPr>
          <p:cNvPr id="6" name="Content Placeholder 2">
            <a:extLst>
              <a:ext uri="{FF2B5EF4-FFF2-40B4-BE49-F238E27FC236}">
                <a16:creationId xmlns:a16="http://schemas.microsoft.com/office/drawing/2014/main" id="{163A231B-7856-23D6-B45E-627480B5E6D0}"/>
              </a:ext>
            </a:extLst>
          </p:cNvPr>
          <p:cNvSpPr txBox="1">
            <a:spLocks/>
          </p:cNvSpPr>
          <p:nvPr/>
        </p:nvSpPr>
        <p:spPr>
          <a:xfrm>
            <a:off x="575210" y="974026"/>
            <a:ext cx="11098625" cy="481705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800">
              <a:cs typeface="Times New Roman" panose="02020603050405020304" pitchFamily="18" charset="0"/>
            </a:endParaRPr>
          </a:p>
          <a:p>
            <a:pPr>
              <a:spcBef>
                <a:spcPts val="1200"/>
              </a:spcBef>
            </a:pPr>
            <a:r>
              <a:rPr lang="en-US" sz="2000">
                <a:cs typeface="Times New Roman"/>
              </a:rPr>
              <a:t>26.4% of infectious syphilis cases were co-infected with HIV (N = 1,449)</a:t>
            </a:r>
          </a:p>
          <a:p>
            <a:pPr>
              <a:spcBef>
                <a:spcPts val="1200"/>
              </a:spcBef>
            </a:pPr>
            <a:r>
              <a:rPr lang="en-US" sz="2000">
                <a:cs typeface="Times New Roman"/>
              </a:rPr>
              <a:t>As age increases the proportion of HIV co-infection increases</a:t>
            </a:r>
          </a:p>
          <a:p>
            <a:pPr lvl="1">
              <a:spcBef>
                <a:spcPts val="1200"/>
              </a:spcBef>
              <a:buFont typeface="Courier New" panose="02070309020205020404" pitchFamily="49" charset="0"/>
              <a:buChar char="o"/>
            </a:pPr>
            <a:r>
              <a:rPr lang="en-US" sz="1800">
                <a:cs typeface="Times New Roman"/>
              </a:rPr>
              <a:t>12.6% of cases in their 20s are HIV co-infected</a:t>
            </a:r>
          </a:p>
          <a:p>
            <a:pPr lvl="1">
              <a:spcBef>
                <a:spcPts val="1200"/>
              </a:spcBef>
              <a:buFont typeface="Courier New" panose="02070309020205020404" pitchFamily="49" charset="0"/>
              <a:buChar char="o"/>
            </a:pPr>
            <a:r>
              <a:rPr lang="en-US" sz="1800">
                <a:cs typeface="Times New Roman"/>
              </a:rPr>
              <a:t>42.8% of cases 50+ are HIV co-infected</a:t>
            </a:r>
          </a:p>
          <a:p>
            <a:pPr>
              <a:spcBef>
                <a:spcPts val="1200"/>
              </a:spcBef>
            </a:pPr>
            <a:r>
              <a:rPr lang="en-US" sz="2000">
                <a:cs typeface="Times New Roman"/>
              </a:rPr>
              <a:t>Of individuals co-infected with HIV and infectious syphilis, 77.8% were MSM</a:t>
            </a:r>
            <a:r>
              <a:rPr lang="en-US" sz="1800" baseline="30000">
                <a:solidFill>
                  <a:prstClr val="black"/>
                </a:solidFill>
                <a:latin typeface="Calibri"/>
                <a:cs typeface="Times New Roman"/>
              </a:rPr>
              <a:t>4</a:t>
            </a:r>
            <a:r>
              <a:rPr lang="en-US" sz="2000">
                <a:cs typeface="Times New Roman"/>
              </a:rPr>
              <a:t> (N = 382), compared with 52.0% for those with no known HIV diagnosis (N = 1067). </a:t>
            </a:r>
          </a:p>
          <a:p>
            <a:pPr>
              <a:spcBef>
                <a:spcPts val="1200"/>
              </a:spcBef>
            </a:pPr>
            <a:r>
              <a:rPr lang="en-US" sz="2000">
                <a:cs typeface="Times New Roman"/>
              </a:rPr>
              <a:t>Of known MSM individuals infected with infectious syphilis (N = 852), 34.9% were co-infected with HIV.</a:t>
            </a:r>
          </a:p>
          <a:p>
            <a:pPr>
              <a:spcBef>
                <a:spcPts val="1200"/>
              </a:spcBef>
            </a:pPr>
            <a:r>
              <a:rPr lang="en-US" sz="2000">
                <a:cs typeface="Times New Roman"/>
              </a:rPr>
              <a:t>8.6% of co-infected individuals were newly diagnosed with HIV within 30 days of infectious syphilis event date; 91.4% had a prior HIV diagnosis.</a:t>
            </a:r>
          </a:p>
        </p:txBody>
      </p:sp>
      <p:sp>
        <p:nvSpPr>
          <p:cNvPr id="7" name="TextBox 6">
            <a:extLst>
              <a:ext uri="{FF2B5EF4-FFF2-40B4-BE49-F238E27FC236}">
                <a16:creationId xmlns:a16="http://schemas.microsoft.com/office/drawing/2014/main" id="{2A428559-02A5-E330-9821-DF1D86E25A25}"/>
              </a:ext>
            </a:extLst>
          </p:cNvPr>
          <p:cNvSpPr txBox="1"/>
          <p:nvPr/>
        </p:nvSpPr>
        <p:spPr>
          <a:xfrm>
            <a:off x="244423" y="5306536"/>
            <a:ext cx="11760200" cy="1231106"/>
          </a:xfrm>
          <a:prstGeom prst="rect">
            <a:avLst/>
          </a:prstGeom>
          <a:noFill/>
        </p:spPr>
        <p:txBody>
          <a:bodyPr wrap="square" lIns="91440" tIns="45720" rIns="91440" bIns="45720" rtlCol="0" anchor="t">
            <a:spAutoFit/>
          </a:bodyPr>
          <a:lstStyle/>
          <a:p>
            <a:r>
              <a:rPr lang="en-US" sz="1200">
                <a:solidFill>
                  <a:srgbClr val="767171"/>
                </a:solidFill>
                <a:cs typeface="Times New Roman"/>
              </a:rPr>
              <a:t>Data are current as of </a:t>
            </a:r>
            <a:r>
              <a:rPr lang="en-US" sz="1200">
                <a:solidFill>
                  <a:schemeClr val="bg2">
                    <a:lumMod val="50000"/>
                  </a:schemeClr>
                </a:solidFill>
                <a:cs typeface="Times New Roman"/>
              </a:rPr>
              <a:t>07/17/2024</a:t>
            </a:r>
            <a:r>
              <a:rPr lang="en-US" sz="1200">
                <a:solidFill>
                  <a:srgbClr val="767171"/>
                </a:solidFill>
                <a:cs typeface="Times New Roman"/>
              </a:rPr>
              <a:t> and are subject to change. </a:t>
            </a:r>
            <a:r>
              <a:rPr lang="en-US" sz="1200">
                <a:solidFill>
                  <a:srgbClr val="767171"/>
                </a:solidFill>
                <a:effectLst/>
                <a:cs typeface="Times New Roman"/>
              </a:rPr>
              <a:t>Data Source: Massachusetts Department of Public Health/Bureau of Infectious Disease and Laboratory Sciences/ Division of STD Prevention</a:t>
            </a:r>
            <a:r>
              <a:rPr lang="en-US" sz="1200">
                <a:solidFill>
                  <a:srgbClr val="767171"/>
                </a:solidFill>
                <a:cs typeface="Times New Roman"/>
              </a:rPr>
              <a:t> and STD-HIV Surveillance</a:t>
            </a:r>
            <a:r>
              <a:rPr lang="en-US" sz="1200">
                <a:solidFill>
                  <a:srgbClr val="767171"/>
                </a:solidFill>
                <a:effectLst/>
                <a:cs typeface="Times New Roman"/>
              </a:rPr>
              <a:t>.</a:t>
            </a:r>
            <a:r>
              <a:rPr lang="en-US" sz="1200">
                <a:solidFill>
                  <a:srgbClr val="767171"/>
                </a:solidFill>
                <a:cs typeface="Times New Roman"/>
              </a:rPr>
              <a:t> </a:t>
            </a:r>
            <a:endParaRPr lang="en-US" sz="1200">
              <a:solidFill>
                <a:srgbClr val="767171"/>
              </a:solidFill>
              <a:effectLst/>
              <a:cs typeface="Times New Roman" panose="02020603050405020304" pitchFamily="18" charset="0"/>
            </a:endParaRPr>
          </a:p>
          <a:p>
            <a:r>
              <a:rPr lang="en-US" sz="1200">
                <a:solidFill>
                  <a:schemeClr val="bg2">
                    <a:lumMod val="50000"/>
                  </a:schemeClr>
                </a:solidFill>
                <a:cs typeface="Times New Roman"/>
              </a:rPr>
              <a:t>1. </a:t>
            </a:r>
            <a:r>
              <a:rPr lang="en-US" sz="1200">
                <a:solidFill>
                  <a:schemeClr val="bg2">
                    <a:lumMod val="50000"/>
                  </a:schemeClr>
                </a:solidFill>
                <a:ea typeface="+mn-lt"/>
                <a:cs typeface="+mn-lt"/>
              </a:rPr>
              <a:t>Please consider the impact of the COVID-19 pandemic on infectious disease screening, treatment and surveillance in the interpretation of 2023 data.</a:t>
            </a:r>
          </a:p>
          <a:p>
            <a:r>
              <a:rPr lang="en-US" sz="1200">
                <a:solidFill>
                  <a:srgbClr val="767171"/>
                </a:solidFill>
                <a:cs typeface="Times New Roman"/>
              </a:rPr>
              <a:t>2. HIV status is based on a full year match with HIV Surveillance data.</a:t>
            </a:r>
          </a:p>
          <a:p>
            <a:r>
              <a:rPr lang="en-US" sz="1200">
                <a:solidFill>
                  <a:srgbClr val="767171"/>
                </a:solidFill>
                <a:cs typeface="Times New Roman"/>
              </a:rPr>
              <a:t>3. Infectious syphilis is defined as primary, secondary and early latent stages of syphilis within one year of infection.</a:t>
            </a:r>
          </a:p>
          <a:p>
            <a:r>
              <a:rPr lang="en-US" sz="1200">
                <a:solidFill>
                  <a:srgbClr val="767171"/>
                </a:solidFill>
                <a:cs typeface="Times New Roman"/>
              </a:rPr>
              <a:t>4. The MSM (men who have sex with men) category includes MSMT,  MSMW, and MSMWT with “W” referring to women and “T” referring to individuals of transgender experience.</a:t>
            </a:r>
            <a:endParaRPr lang="en-US" sz="1200">
              <a:solidFill>
                <a:schemeClr val="tx1">
                  <a:lumMod val="50000"/>
                  <a:lumOff val="50000"/>
                </a:schemeClr>
              </a:solidFill>
              <a:cs typeface="Times New Roman" panose="02020603050405020304" pitchFamily="18" charset="0"/>
            </a:endParaRPr>
          </a:p>
        </p:txBody>
      </p:sp>
      <p:pic>
        <p:nvPicPr>
          <p:cNvPr id="4" name="Picture 3">
            <a:extLst>
              <a:ext uri="{FF2B5EF4-FFF2-40B4-BE49-F238E27FC236}">
                <a16:creationId xmlns:a16="http://schemas.microsoft.com/office/drawing/2014/main" id="{02A3A775-AFAA-821A-239E-489D55C96EC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042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46</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81265"/>
          </a:xfrm>
        </p:spPr>
        <p:txBody>
          <a:bodyPr>
            <a:normAutofit/>
          </a:bodyPr>
          <a:lstStyle/>
          <a:p>
            <a:pPr algn="ctr"/>
            <a:r>
              <a:rPr kumimoji="0" lang="en-US" sz="2800" b="1" i="0" u="none" strike="noStrike" kern="1200" cap="none" spc="0" normalizeH="0" baseline="0" noProof="0">
                <a:ln>
                  <a:noFill/>
                </a:ln>
                <a:solidFill>
                  <a:prstClr val="white"/>
                </a:solidFill>
                <a:effectLst/>
                <a:uLnTx/>
                <a:uFillTx/>
                <a:latin typeface="+mn-lt"/>
                <a:ea typeface="+mn-ea"/>
                <a:cs typeface="Times New Roman"/>
              </a:rPr>
              <a:t>Comparison of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1</a:t>
            </a:r>
            <a:r>
              <a:rPr kumimoji="0" lang="en-US" sz="2800" b="1" i="0" u="none" strike="noStrike" kern="1200" cap="none" spc="0" normalizeH="0" baseline="0" noProof="0">
                <a:ln>
                  <a:noFill/>
                </a:ln>
                <a:solidFill>
                  <a:prstClr val="white"/>
                </a:solidFill>
                <a:effectLst/>
                <a:uLnTx/>
                <a:uFillTx/>
                <a:latin typeface="+mn-lt"/>
                <a:ea typeface="+mn-ea"/>
                <a:cs typeface="Times New Roman"/>
              </a:rPr>
              <a:t> Cases by HIV</a:t>
            </a:r>
            <a:r>
              <a:rPr kumimoji="0" lang="en-US" sz="2000" b="1" i="0" u="none" strike="noStrike" kern="1200" cap="none" spc="0" normalizeH="0" baseline="50000" noProof="0">
                <a:ln>
                  <a:noFill/>
                </a:ln>
                <a:solidFill>
                  <a:prstClr val="white"/>
                </a:solidFill>
                <a:effectLst/>
                <a:uLnTx/>
                <a:uFillTx/>
                <a:latin typeface="+mn-lt"/>
                <a:ea typeface="+mn-ea"/>
                <a:cs typeface="Times New Roman"/>
              </a:rPr>
              <a:t>2</a:t>
            </a:r>
            <a:r>
              <a:rPr kumimoji="0" lang="en-US" sz="2800" b="1" i="0" u="none" strike="noStrike" kern="1200" cap="none" spc="0" normalizeH="0" baseline="0" noProof="0">
                <a:ln>
                  <a:noFill/>
                </a:ln>
                <a:solidFill>
                  <a:prstClr val="white"/>
                </a:solidFill>
                <a:effectLst/>
                <a:uLnTx/>
                <a:uFillTx/>
                <a:latin typeface="+mn-lt"/>
                <a:ea typeface="+mn-ea"/>
                <a:cs typeface="Times New Roman"/>
              </a:rPr>
              <a:t> Co-Infection</a:t>
            </a:r>
            <a:r>
              <a:rPr lang="en-US" sz="2800">
                <a:solidFill>
                  <a:prstClr val="white"/>
                </a:solidFill>
                <a:latin typeface="+mn-lt"/>
                <a:ea typeface="+mn-ea"/>
                <a:cs typeface="Times New Roman"/>
              </a:rPr>
              <a:t> Status</a:t>
            </a:r>
            <a:r>
              <a:rPr kumimoji="0" lang="en-US" sz="2800" b="1" i="0" u="none" strike="noStrike" kern="1200" cap="none" spc="0" normalizeH="0" baseline="0" noProof="0">
                <a:ln>
                  <a:noFill/>
                </a:ln>
                <a:solidFill>
                  <a:prstClr val="white"/>
                </a:solidFill>
                <a:effectLst/>
                <a:uLnTx/>
                <a:uFillTx/>
                <a:latin typeface="+mn-lt"/>
                <a:ea typeface="+mn-ea"/>
                <a:cs typeface="Times New Roman"/>
              </a:rPr>
              <a:t> and Age</a:t>
            </a:r>
            <a:r>
              <a:rPr kumimoji="0" lang="en-US" sz="2000" b="1" i="0" u="none" strike="noStrike" kern="1200" cap="none" spc="0" normalizeH="0" baseline="50000" noProof="0">
                <a:ln>
                  <a:noFill/>
                </a:ln>
                <a:solidFill>
                  <a:prstClr val="white"/>
                </a:solidFill>
                <a:effectLst/>
                <a:uLnTx/>
                <a:uFillTx/>
                <a:latin typeface="+mn-lt"/>
                <a:ea typeface="+mn-ea"/>
                <a:cs typeface="Times New Roman"/>
              </a:rPr>
              <a:t>3</a:t>
            </a:r>
            <a:r>
              <a:rPr kumimoji="0" lang="en-US" sz="2800" b="1" i="0" u="none" strike="noStrike" kern="1200" cap="none" spc="0" normalizeH="0" baseline="0" noProof="0">
                <a:ln>
                  <a:noFill/>
                </a:ln>
                <a:solidFill>
                  <a:prstClr val="white"/>
                </a:solidFill>
                <a:effectLst/>
                <a:uLnTx/>
                <a:uFillTx/>
                <a:latin typeface="+mn-lt"/>
                <a:ea typeface="+mn-ea"/>
                <a:cs typeface="Times New Roman"/>
              </a:rPr>
              <a:t>, Massachusetts, 2023</a:t>
            </a:r>
            <a:r>
              <a:rPr lang="en-US" sz="2000" b="1" baseline="50000">
                <a:solidFill>
                  <a:prstClr val="white"/>
                </a:solidFill>
                <a:latin typeface="+mn-lt"/>
                <a:ea typeface="+mn-ea"/>
                <a:cs typeface="Times New Roman"/>
              </a:rPr>
              <a:t>4</a:t>
            </a:r>
            <a:endParaRPr lang="en-US" sz="2000">
              <a:solidFill>
                <a:prstClr val="white"/>
              </a:solidFill>
              <a:cs typeface="Times New Roman"/>
            </a:endParaRPr>
          </a:p>
        </p:txBody>
      </p:sp>
      <p:pic>
        <p:nvPicPr>
          <p:cNvPr id="10" name="Picture 9" descr="Graph depicts infectious syphilis case percentages for age categories by HIV co-infection status. The proportion of infectious syphilis cases with HIV co-infection were highest among those age 45 to 54 followed by those age 30 to 34. The proportion of cases with HIV co-infection were lowest among those 15 to 19 years followed by those age 20 to 24 years as well as those over the age of 65 years.">
            <a:extLst>
              <a:ext uri="{FF2B5EF4-FFF2-40B4-BE49-F238E27FC236}">
                <a16:creationId xmlns:a16="http://schemas.microsoft.com/office/drawing/2014/main" id="{F9A57383-EC9B-6E33-6AE1-94AB27269BCA}"/>
              </a:ext>
            </a:extLst>
          </p:cNvPr>
          <p:cNvPicPr>
            <a:picLocks noChangeAspect="1"/>
          </p:cNvPicPr>
          <p:nvPr/>
        </p:nvPicPr>
        <p:blipFill>
          <a:blip r:embed="rId3"/>
          <a:stretch>
            <a:fillRect/>
          </a:stretch>
        </p:blipFill>
        <p:spPr>
          <a:xfrm>
            <a:off x="145788" y="977783"/>
            <a:ext cx="11900423" cy="4401693"/>
          </a:xfrm>
          <a:prstGeom prst="rect">
            <a:avLst/>
          </a:prstGeom>
        </p:spPr>
      </p:pic>
      <p:sp>
        <p:nvSpPr>
          <p:cNvPr id="5" name="TextBox 4">
            <a:extLst>
              <a:ext uri="{FF2B5EF4-FFF2-40B4-BE49-F238E27FC236}">
                <a16:creationId xmlns:a16="http://schemas.microsoft.com/office/drawing/2014/main" id="{800DE4A6-2B66-6577-6ADB-C11D2058AA8F}"/>
              </a:ext>
            </a:extLst>
          </p:cNvPr>
          <p:cNvSpPr txBox="1"/>
          <p:nvPr/>
        </p:nvSpPr>
        <p:spPr>
          <a:xfrm>
            <a:off x="431800" y="5314786"/>
            <a:ext cx="11760200" cy="1200329"/>
          </a:xfrm>
          <a:prstGeom prst="rect">
            <a:avLst/>
          </a:prstGeom>
          <a:noFill/>
        </p:spPr>
        <p:txBody>
          <a:bodyPr wrap="square" lIns="91440" tIns="45720" rIns="91440" bIns="4572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Data are current as of </a:t>
            </a:r>
            <a:r>
              <a:rPr lang="en-US" sz="1200">
                <a:solidFill>
                  <a:schemeClr val="bg2">
                    <a:lumMod val="50000"/>
                  </a:schemeClr>
                </a:solidFill>
                <a:cs typeface="Times New Roman"/>
              </a:rPr>
              <a:t>07/17/2024</a:t>
            </a:r>
            <a:r>
              <a:rPr kumimoji="0" lang="en-US" sz="1200" b="0" i="0" u="none" strike="noStrike" kern="1200" cap="none" spc="0" normalizeH="0" baseline="0" noProof="0">
                <a:ln>
                  <a:noFill/>
                </a:ln>
                <a:solidFill>
                  <a:srgbClr val="767171"/>
                </a:solidFill>
                <a:effectLst/>
                <a:uLnTx/>
                <a:uFillTx/>
                <a:ea typeface="+mn-ea"/>
                <a:cs typeface="Times New Roman"/>
              </a:rPr>
              <a:t> and are subject to change.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Data Source: Massachusetts Department of Public Health/Bureau of Infectious Disease and Laboratory Sciences/ Division of STD Prevention and STD-HIV Surveillance. </a:t>
            </a:r>
            <a:endPar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1. Infectious syphilis is defined as primary, secondary and early latent stages of syphilis within one year of infection.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2. </a:t>
            </a:r>
            <a:r>
              <a:rPr kumimoji="0" lang="en-US" sz="1200" b="0" i="0" u="none" strike="noStrike" kern="1200" cap="none" spc="0" normalizeH="0" baseline="0" noProof="0">
                <a:ln>
                  <a:noFill/>
                </a:ln>
                <a:solidFill>
                  <a:srgbClr val="E7E6E6">
                    <a:lumMod val="50000"/>
                  </a:srgbClr>
                </a:solidFill>
                <a:effectLst/>
                <a:uLnTx/>
                <a:uFillTx/>
                <a:ea typeface="+mn-ea"/>
                <a:cs typeface="Times New Roman"/>
              </a:rPr>
              <a:t>HIV status is based on a full year match with HIV Surveillance data.</a:t>
            </a:r>
          </a:p>
          <a:p>
            <a:pPr defTabSz="685800">
              <a:defRPr/>
            </a:pPr>
            <a:r>
              <a:rPr lang="en-US" sz="1200">
                <a:solidFill>
                  <a:srgbClr val="E7E6E6">
                    <a:lumMod val="50000"/>
                  </a:srgbClr>
                </a:solidFill>
                <a:cs typeface="Times New Roman"/>
              </a:rPr>
              <a:t>3. </a:t>
            </a:r>
            <a:r>
              <a:rPr kumimoji="0" lang="en-US" sz="1200" b="0" i="0" u="none" strike="noStrike" kern="1200" cap="none" spc="0" normalizeH="0" baseline="0" noProof="0">
                <a:ln>
                  <a:noFill/>
                </a:ln>
                <a:solidFill>
                  <a:srgbClr val="E7E6E6">
                    <a:lumMod val="50000"/>
                  </a:srgbClr>
                </a:solidFill>
                <a:effectLst/>
                <a:uLnTx/>
                <a:uFillTx/>
                <a:ea typeface="+mn-ea"/>
                <a:cs typeface="Times New Roman" panose="02020603050405020304" pitchFamily="18" charset="0"/>
              </a:rPr>
              <a:t>Individuals younger than 15 years are not included within this slide due to low case counts. </a:t>
            </a:r>
            <a:endParaRPr kumimoji="0" lang="en-US" sz="1200" b="0" i="0" u="none" strike="noStrike" kern="1200" cap="none" spc="0" normalizeH="0" baseline="0" noProof="0">
              <a:ln>
                <a:noFill/>
              </a:ln>
              <a:solidFill>
                <a:srgbClr val="767171"/>
              </a:solidFill>
              <a:effectLst/>
              <a:uLnTx/>
              <a:uFillTx/>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767171"/>
                </a:solidFill>
                <a:cs typeface="Times New Roman"/>
              </a:rPr>
              <a:t>4</a:t>
            </a:r>
            <a:r>
              <a:rPr kumimoji="0" lang="en-US" sz="1200" b="0" i="0" u="none" strike="noStrike" kern="1200" cap="none" spc="0" normalizeH="0" baseline="0" noProof="0">
                <a:ln>
                  <a:noFill/>
                </a:ln>
                <a:solidFill>
                  <a:srgbClr val="767171"/>
                </a:solidFill>
                <a:effectLst/>
                <a:uLnTx/>
                <a:uFillTx/>
                <a:ea typeface="+mn-ea"/>
                <a:cs typeface="Times New Roman"/>
              </a:rPr>
              <a:t>. </a:t>
            </a:r>
            <a:r>
              <a:rPr kumimoji="0" lang="en-US" sz="1200" b="0" i="0" u="none" strike="noStrike" kern="1200" cap="none" spc="0" normalizeH="0" baseline="0" noProof="0">
                <a:ln>
                  <a:noFill/>
                </a:ln>
                <a:solidFill>
                  <a:srgbClr val="E7E6E6">
                    <a:lumMod val="50000"/>
                  </a:srgbClr>
                </a:solidFill>
                <a:effectLst/>
                <a:uLnTx/>
                <a:uFillTx/>
                <a:ea typeface="+mn-ea"/>
                <a:cs typeface="Times New Roman"/>
              </a:rPr>
              <a:t>Please consider the impact of the COVID-19 pandemic on infectious disease screening, treatment and surveillance in the interpretation of 2023 data.</a:t>
            </a:r>
          </a:p>
        </p:txBody>
      </p:sp>
      <p:pic>
        <p:nvPicPr>
          <p:cNvPr id="6" name="Picture 5">
            <a:extLst>
              <a:ext uri="{FF2B5EF4-FFF2-40B4-BE49-F238E27FC236}">
                <a16:creationId xmlns:a16="http://schemas.microsoft.com/office/drawing/2014/main" id="{462EDABB-03C1-CC9A-D07D-9E83D80DD18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855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47</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0"/>
            <a:ext cx="11239894" cy="978631"/>
          </a:xfrm>
        </p:spPr>
        <p:txBody>
          <a:bodyPr>
            <a:normAutofit/>
          </a:bodyPr>
          <a:lstStyle/>
          <a:p>
            <a:pPr algn="ctr"/>
            <a:r>
              <a:rPr kumimoji="0" lang="en-US" sz="2800" b="1" i="0" u="none" strike="noStrike" kern="1200" cap="none" spc="0" normalizeH="0" baseline="0" noProof="0">
                <a:ln>
                  <a:noFill/>
                </a:ln>
                <a:solidFill>
                  <a:prstClr val="white"/>
                </a:solidFill>
                <a:effectLst/>
                <a:uLnTx/>
                <a:uFillTx/>
                <a:latin typeface="+mn-lt"/>
                <a:ea typeface="+mn-ea"/>
                <a:cs typeface="Times New Roman"/>
              </a:rPr>
              <a:t>Comparison of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1</a:t>
            </a:r>
            <a:r>
              <a:rPr kumimoji="0" lang="en-US" sz="2800" b="1" i="0" u="none" strike="noStrike" kern="1200" cap="none" spc="0" normalizeH="0" baseline="0" noProof="0">
                <a:ln>
                  <a:noFill/>
                </a:ln>
                <a:solidFill>
                  <a:prstClr val="white"/>
                </a:solidFill>
                <a:effectLst/>
                <a:uLnTx/>
                <a:uFillTx/>
                <a:latin typeface="+mn-lt"/>
                <a:ea typeface="+mn-ea"/>
                <a:cs typeface="Times New Roman"/>
              </a:rPr>
              <a:t> Cases by HIV</a:t>
            </a:r>
            <a:r>
              <a:rPr kumimoji="0" lang="en-US" sz="2000" b="1" i="0" u="none" strike="noStrike" kern="1200" cap="none" spc="0" normalizeH="0" baseline="50000" noProof="0">
                <a:ln>
                  <a:noFill/>
                </a:ln>
                <a:solidFill>
                  <a:prstClr val="white"/>
                </a:solidFill>
                <a:effectLst/>
                <a:uLnTx/>
                <a:uFillTx/>
                <a:latin typeface="+mn-lt"/>
                <a:ea typeface="+mn-ea"/>
                <a:cs typeface="Times New Roman"/>
              </a:rPr>
              <a:t>2</a:t>
            </a:r>
            <a:r>
              <a:rPr kumimoji="0" lang="en-US" sz="2800" b="1" i="0" u="none" strike="noStrike" kern="1200" cap="none" spc="0" normalizeH="0" baseline="0" noProof="0">
                <a:ln>
                  <a:noFill/>
                </a:ln>
                <a:solidFill>
                  <a:prstClr val="white"/>
                </a:solidFill>
                <a:effectLst/>
                <a:uLnTx/>
                <a:uFillTx/>
                <a:latin typeface="+mn-lt"/>
                <a:ea typeface="+mn-ea"/>
                <a:cs typeface="Times New Roman"/>
              </a:rPr>
              <a:t> Co-Infection</a:t>
            </a:r>
            <a:r>
              <a:rPr lang="en-US" sz="2800">
                <a:solidFill>
                  <a:prstClr val="white"/>
                </a:solidFill>
                <a:latin typeface="+mn-lt"/>
                <a:ea typeface="+mn-ea"/>
                <a:cs typeface="Times New Roman"/>
              </a:rPr>
              <a:t> Status</a:t>
            </a:r>
            <a:r>
              <a:rPr kumimoji="0" lang="en-US" sz="2800" b="1" i="0" u="none" strike="noStrike" kern="1200" cap="none" spc="0" normalizeH="0" baseline="0" noProof="0">
                <a:ln>
                  <a:noFill/>
                </a:ln>
                <a:solidFill>
                  <a:prstClr val="white"/>
                </a:solidFill>
                <a:effectLst/>
                <a:uLnTx/>
                <a:uFillTx/>
                <a:latin typeface="+mn-lt"/>
                <a:ea typeface="+mn-ea"/>
                <a:cs typeface="Times New Roman"/>
              </a:rPr>
              <a:t> and Race/Ethnicity, Massachusetts, 2023</a:t>
            </a:r>
            <a:r>
              <a:rPr kumimoji="0" lang="en-US" sz="2000" b="1" i="0" u="none" strike="noStrike" kern="1200" cap="none" spc="0" normalizeH="0" baseline="50000" noProof="0">
                <a:ln>
                  <a:noFill/>
                </a:ln>
                <a:solidFill>
                  <a:prstClr val="white"/>
                </a:solidFill>
                <a:effectLst/>
                <a:uLnTx/>
                <a:uFillTx/>
                <a:latin typeface="+mn-lt"/>
                <a:ea typeface="+mn-ea"/>
                <a:cs typeface="Times New Roman"/>
              </a:rPr>
              <a:t>3</a:t>
            </a:r>
            <a:endParaRPr lang="en-US" sz="2000">
              <a:solidFill>
                <a:prstClr val="white"/>
              </a:solidFill>
              <a:cs typeface="Times New Roman"/>
            </a:endParaRPr>
          </a:p>
        </p:txBody>
      </p:sp>
      <p:pic>
        <p:nvPicPr>
          <p:cNvPr id="8" name="Picture 7" descr="Graph depicts infectious syphilis case percentages for race/ethnicity categories by HIV co-infection status. The proportion of infectious syphilis cases with HIV co-infection is highest among Non-Hispanic Whites followed by Hispanic and then Non-Hispanic Black individuals.">
            <a:extLst>
              <a:ext uri="{FF2B5EF4-FFF2-40B4-BE49-F238E27FC236}">
                <a16:creationId xmlns:a16="http://schemas.microsoft.com/office/drawing/2014/main" id="{BA4B9C62-3A7F-6F06-8509-B593DB0E30D5}"/>
              </a:ext>
            </a:extLst>
          </p:cNvPr>
          <p:cNvPicPr>
            <a:picLocks noChangeAspect="1"/>
          </p:cNvPicPr>
          <p:nvPr/>
        </p:nvPicPr>
        <p:blipFill>
          <a:blip r:embed="rId3"/>
          <a:stretch>
            <a:fillRect/>
          </a:stretch>
        </p:blipFill>
        <p:spPr>
          <a:xfrm>
            <a:off x="137427" y="985611"/>
            <a:ext cx="11967485" cy="4560203"/>
          </a:xfrm>
          <a:prstGeom prst="rect">
            <a:avLst/>
          </a:prstGeom>
        </p:spPr>
      </p:pic>
      <p:sp>
        <p:nvSpPr>
          <p:cNvPr id="7" name="TextBox 6">
            <a:extLst>
              <a:ext uri="{FF2B5EF4-FFF2-40B4-BE49-F238E27FC236}">
                <a16:creationId xmlns:a16="http://schemas.microsoft.com/office/drawing/2014/main" id="{979BC3A9-7817-AD7E-7CE6-377CB398034F}"/>
              </a:ext>
            </a:extLst>
          </p:cNvPr>
          <p:cNvSpPr txBox="1"/>
          <p:nvPr/>
        </p:nvSpPr>
        <p:spPr>
          <a:xfrm>
            <a:off x="431800" y="5479565"/>
            <a:ext cx="11760200" cy="101566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Data are current as of </a:t>
            </a:r>
            <a:r>
              <a:rPr lang="en-US" sz="1200">
                <a:solidFill>
                  <a:schemeClr val="bg2">
                    <a:lumMod val="50000"/>
                  </a:schemeClr>
                </a:solidFill>
                <a:cs typeface="Times New Roman"/>
              </a:rPr>
              <a:t>07/17/2024</a:t>
            </a: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 and are subject to change.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Data Source: Massachusetts Department of Public Health/Bureau of Infectious Disease and Laboratory Sciences/ Division of STD Prevention.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1. Infectious syphilis is defined as primary, secondary and early latent stages of syphilis within one year of infection.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2. HIV status is based on a full year match with HIV Surveillance data.</a:t>
            </a:r>
            <a:endParaRPr kumimoji="0" lang="en-US" sz="1200" b="0" i="0" u="none" strike="noStrike" kern="1200" cap="none" spc="0" normalizeH="0" baseline="0" noProof="0">
              <a:ln>
                <a:noFill/>
              </a:ln>
              <a:solidFill>
                <a:srgbClr val="767171"/>
              </a:solidFill>
              <a:effectLst/>
              <a:uLnTx/>
              <a:uFillTx/>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3. </a:t>
            </a:r>
            <a:r>
              <a:rPr kumimoji="0" lang="en-US" sz="1200" b="0" i="0" u="none" strike="noStrike" kern="1200" cap="none" spc="0" normalizeH="0" baseline="0" noProof="0">
                <a:ln>
                  <a:noFill/>
                </a:ln>
                <a:solidFill>
                  <a:srgbClr val="E7E6E6">
                    <a:lumMod val="50000"/>
                  </a:srgbClr>
                </a:solidFill>
                <a:effectLst/>
                <a:uLnTx/>
                <a:uFillTx/>
                <a:ea typeface="+mn-ea"/>
                <a:cs typeface="Times New Roman"/>
              </a:rPr>
              <a:t>Please consider the impact of the COVID-19 pandemic on infectious disease screening, treatment and surveillance in the interpretation of 2023 data.</a:t>
            </a:r>
            <a:endPar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17468839-5FD4-A878-F881-36FEE99B4AB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805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48</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6313"/>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2023 Summary Slide</a:t>
            </a:r>
            <a:endParaRPr lang="en-US" sz="4000"/>
          </a:p>
        </p:txBody>
      </p:sp>
      <p:sp>
        <p:nvSpPr>
          <p:cNvPr id="4" name="Content Placeholder 2">
            <a:extLst>
              <a:ext uri="{FF2B5EF4-FFF2-40B4-BE49-F238E27FC236}">
                <a16:creationId xmlns:a16="http://schemas.microsoft.com/office/drawing/2014/main" id="{FC903613-9A55-704E-56E4-C1E63EB2667D}"/>
              </a:ext>
            </a:extLst>
          </p:cNvPr>
          <p:cNvSpPr txBox="1">
            <a:spLocks/>
          </p:cNvSpPr>
          <p:nvPr/>
        </p:nvSpPr>
        <p:spPr bwMode="auto">
          <a:xfrm>
            <a:off x="210879" y="1233387"/>
            <a:ext cx="11770242" cy="43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200"/>
              </a:spcBef>
              <a:buSzPct val="130000"/>
              <a:defRPr/>
            </a:pPr>
            <a:r>
              <a:rPr lang="en-US" sz="1400" kern="0">
                <a:solidFill>
                  <a:prstClr val="black"/>
                </a:solidFill>
                <a:cs typeface="Times New Roman"/>
              </a:rPr>
              <a:t> </a:t>
            </a:r>
            <a:r>
              <a:rPr kumimoji="0" lang="en-US" sz="1800" b="0" i="0" u="none" strike="noStrike" kern="0" cap="none" spc="0" normalizeH="0" baseline="0" noProof="0">
                <a:ln>
                  <a:noFill/>
                </a:ln>
                <a:solidFill>
                  <a:prstClr val="black"/>
                </a:solidFill>
                <a:effectLst/>
                <a:uLnTx/>
                <a:uFillTx/>
                <a:cs typeface="Times New Roman"/>
              </a:rPr>
              <a:t>Chlamydia: The 2023 Massachusetts state rate was 411.2 per 100,000</a:t>
            </a:r>
          </a:p>
          <a:p>
            <a:pPr marR="0" lvl="1" algn="l" defTabSz="914400" rtl="0" eaLnBrk="0" fontAlgn="base" latinLnBrk="0" hangingPunct="0">
              <a:lnSpc>
                <a:spcPct val="100000"/>
              </a:lnSpc>
              <a:spcBef>
                <a:spcPts val="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cs typeface="Times New Roman"/>
              </a:rPr>
              <a:t>The highest rate of chlamydia cases was among females 20 to 24 years with a rate of </a:t>
            </a:r>
            <a:r>
              <a:rPr lang="en-US" sz="1800" kern="0">
                <a:solidFill>
                  <a:prstClr val="black"/>
                </a:solidFill>
                <a:cs typeface="Times New Roman"/>
              </a:rPr>
              <a:t>2,631.0</a:t>
            </a:r>
            <a:r>
              <a:rPr kumimoji="0" lang="en-US" sz="1800" b="0" i="0" u="none" strike="noStrike" kern="0" cap="none" spc="0" normalizeH="0" baseline="0" noProof="0">
                <a:ln>
                  <a:noFill/>
                </a:ln>
                <a:solidFill>
                  <a:prstClr val="black"/>
                </a:solidFill>
                <a:effectLst/>
                <a:uLnTx/>
                <a:uFillTx/>
                <a:cs typeface="Times New Roman"/>
              </a:rPr>
              <a:t> cases per 100,000 population</a:t>
            </a:r>
            <a:r>
              <a:rPr kumimoji="0" lang="en-US" sz="1800" b="0" i="0" u="none" strike="noStrike" kern="0" cap="none" spc="0" normalizeH="0" baseline="30000" noProof="0">
                <a:ln>
                  <a:noFill/>
                </a:ln>
                <a:solidFill>
                  <a:prstClr val="black"/>
                </a:solidFill>
                <a:effectLst/>
                <a:uLnTx/>
                <a:uFillTx/>
                <a:cs typeface="Times New Roman"/>
              </a:rPr>
              <a:t>*</a:t>
            </a:r>
            <a:endParaRPr lang="en-US" sz="1800" b="0" i="0" u="none" strike="noStrike" kern="0" cap="none" spc="0" normalizeH="0" baseline="30000" noProof="0">
              <a:ln>
                <a:noFill/>
              </a:ln>
              <a:solidFill>
                <a:prstClr val="black"/>
              </a:solidFill>
              <a:effectLst/>
              <a:uLnTx/>
              <a:uFillTx/>
              <a:cs typeface="Times New Roman"/>
            </a:endParaRPr>
          </a:p>
          <a:p>
            <a:pPr marL="742950" marR="0" lvl="1" indent="-285750" algn="l" defTabSz="914400" rtl="0" eaLnBrk="0" fontAlgn="base" latinLnBrk="0" hangingPunct="0">
              <a:lnSpc>
                <a:spcPct val="100000"/>
              </a:lnSpc>
              <a:spcBef>
                <a:spcPts val="200"/>
              </a:spcBef>
              <a:spcAft>
                <a:spcPct val="0"/>
              </a:spcAft>
              <a:buClrTx/>
              <a:buSzTx/>
              <a:buFont typeface="Arial" panose="020B0604020202020204" pitchFamily="34" charset="0"/>
              <a:buChar char="•"/>
              <a:tabLst/>
              <a:defRPr/>
            </a:pPr>
            <a:endParaRPr kumimoji="0" lang="en-US" sz="800" b="0" i="0" u="none" strike="noStrike" kern="0" cap="none" spc="0" normalizeH="0" baseline="0" noProof="0">
              <a:ln>
                <a:noFill/>
              </a:ln>
              <a:solidFill>
                <a:prstClr val="black"/>
              </a:solidFill>
              <a:effectLst/>
              <a:uLnTx/>
              <a:uFillTx/>
              <a:cs typeface="Times New Roman" panose="02020603050405020304" pitchFamily="18" charset="0"/>
            </a:endParaRPr>
          </a:p>
          <a:p>
            <a:pPr>
              <a:spcBef>
                <a:spcPts val="200"/>
              </a:spcBef>
              <a:buSzPct val="130000"/>
              <a:buFont typeface="Arial" panose="020B0604020202020204" pitchFamily="34" charset="0"/>
              <a:buChar char="•"/>
              <a:defRPr/>
            </a:pPr>
            <a:r>
              <a:rPr lang="en-US" sz="1800" kern="0">
                <a:solidFill>
                  <a:prstClr val="black"/>
                </a:solidFill>
                <a:cs typeface="Times New Roman"/>
              </a:rPr>
              <a:t> </a:t>
            </a:r>
            <a:r>
              <a:rPr kumimoji="0" lang="en-US" sz="1800" b="0" i="0" u="none" strike="noStrike" kern="0" cap="none" spc="0" normalizeH="0" baseline="0" noProof="0">
                <a:ln>
                  <a:noFill/>
                </a:ln>
                <a:solidFill>
                  <a:prstClr val="black"/>
                </a:solidFill>
                <a:effectLst/>
                <a:uLnTx/>
                <a:uFillTx/>
                <a:cs typeface="Times New Roman"/>
              </a:rPr>
              <a:t>Gonorrhea: The 2023 Massachusetts state rate was 139.1 per 100,000</a:t>
            </a:r>
            <a:endParaRPr lang="en-US" sz="1800" b="0" i="0" u="none" strike="noStrike" kern="0" cap="none" spc="0" normalizeH="0" baseline="0" noProof="0">
              <a:ln>
                <a:noFill/>
              </a:ln>
              <a:solidFill>
                <a:prstClr val="black"/>
              </a:solidFill>
              <a:effectLst/>
              <a:uLnTx/>
              <a:uFillTx/>
              <a:cs typeface="Times New Roman"/>
            </a:endParaRPr>
          </a:p>
          <a:p>
            <a:pPr marR="0" lvl="1" algn="l" defTabSz="914400" rtl="0" eaLnBrk="0" fontAlgn="base" latinLnBrk="0" hangingPunct="0">
              <a:lnSpc>
                <a:spcPct val="100000"/>
              </a:lnSpc>
              <a:spcBef>
                <a:spcPts val="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cs typeface="Times New Roman"/>
              </a:rPr>
              <a:t>The highest rate of gonorrhea cases was among males 25 to 29 years with a rate of 543.0 cases per 100,000 population</a:t>
            </a:r>
            <a:endParaRPr lang="en-US" sz="1800" b="0" i="0" u="none" strike="noStrike" kern="0" cap="none" spc="0" normalizeH="0" baseline="0" noProof="0">
              <a:ln>
                <a:noFill/>
              </a:ln>
              <a:solidFill>
                <a:prstClr val="black"/>
              </a:solidFill>
              <a:effectLst/>
              <a:uLnTx/>
              <a:uFillTx/>
              <a:cs typeface="Times New Roman"/>
            </a:endParaRPr>
          </a:p>
          <a:p>
            <a:pPr marL="742950" marR="0" lvl="1" indent="-285750" algn="l" defTabSz="914400" rtl="0" eaLnBrk="0" fontAlgn="base" latinLnBrk="0" hangingPunct="0">
              <a:lnSpc>
                <a:spcPct val="100000"/>
              </a:lnSpc>
              <a:spcBef>
                <a:spcPts val="200"/>
              </a:spcBef>
              <a:spcAft>
                <a:spcPct val="0"/>
              </a:spcAft>
              <a:buClrTx/>
              <a:buSzTx/>
              <a:buFont typeface="Arial" panose="020B0604020202020204" pitchFamily="34" charset="0"/>
              <a:buChar char="•"/>
              <a:tabLst/>
              <a:defRPr/>
            </a:pPr>
            <a:endParaRPr kumimoji="0" lang="en-US" sz="800" b="0" i="0" u="none" strike="noStrike" kern="0" cap="none" spc="0" normalizeH="0" baseline="0" noProof="0">
              <a:ln>
                <a:noFill/>
              </a:ln>
              <a:solidFill>
                <a:prstClr val="black"/>
              </a:solidFill>
              <a:effectLst/>
              <a:uLnTx/>
              <a:uFillTx/>
              <a:cs typeface="Times New Roman" panose="02020603050405020304" pitchFamily="18" charset="0"/>
            </a:endParaRPr>
          </a:p>
          <a:p>
            <a:pPr>
              <a:spcBef>
                <a:spcPts val="200"/>
              </a:spcBef>
              <a:buSzPct val="130000"/>
              <a:buFont typeface="Arial" panose="020B0604020202020204" pitchFamily="34" charset="0"/>
              <a:buChar char="•"/>
              <a:defRPr/>
            </a:pPr>
            <a:r>
              <a:rPr lang="en-US" sz="1800" kern="0">
                <a:solidFill>
                  <a:prstClr val="black"/>
                </a:solidFill>
                <a:cs typeface="Times New Roman"/>
              </a:rPr>
              <a:t> </a:t>
            </a:r>
            <a:r>
              <a:rPr kumimoji="0" lang="en-US" sz="1800" b="0" i="0" u="none" strike="noStrike" kern="0" cap="none" spc="0" normalizeH="0" baseline="0" noProof="0">
                <a:ln>
                  <a:noFill/>
                </a:ln>
                <a:solidFill>
                  <a:prstClr val="black"/>
                </a:solidFill>
                <a:effectLst/>
                <a:uLnTx/>
                <a:uFillTx/>
                <a:cs typeface="Times New Roman"/>
              </a:rPr>
              <a:t>Infectious Syphilis: The 2023 Massachusetts state rate was </a:t>
            </a:r>
            <a:r>
              <a:rPr lang="en-US" sz="1800" kern="0">
                <a:solidFill>
                  <a:prstClr val="black"/>
                </a:solidFill>
                <a:cs typeface="Times New Roman"/>
              </a:rPr>
              <a:t>20.6 </a:t>
            </a:r>
            <a:r>
              <a:rPr kumimoji="0" lang="en-US" sz="1800" b="0" i="0" u="none" strike="noStrike" kern="0" cap="none" spc="0" normalizeH="0" baseline="0" noProof="0">
                <a:ln>
                  <a:noFill/>
                </a:ln>
                <a:solidFill>
                  <a:prstClr val="black"/>
                </a:solidFill>
                <a:effectLst/>
                <a:uLnTx/>
                <a:uFillTx/>
                <a:cs typeface="Times New Roman"/>
              </a:rPr>
              <a:t>per 100,000</a:t>
            </a:r>
            <a:endParaRPr lang="en-US" sz="1800" b="0" i="0" u="none" strike="noStrike" kern="0" cap="none" spc="0" normalizeH="0" baseline="0" noProof="0">
              <a:ln>
                <a:noFill/>
              </a:ln>
              <a:solidFill>
                <a:prstClr val="black"/>
              </a:solidFill>
              <a:effectLst/>
              <a:uLnTx/>
              <a:uFillTx/>
              <a:cs typeface="Times New Roman"/>
            </a:endParaRPr>
          </a:p>
          <a:p>
            <a:pPr marR="0" lvl="1" algn="l" defTabSz="914400" rtl="0" eaLnBrk="0" fontAlgn="base" latinLnBrk="0" hangingPunct="0">
              <a:lnSpc>
                <a:spcPct val="100000"/>
              </a:lnSpc>
              <a:spcBef>
                <a:spcPts val="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cs typeface="Times New Roman"/>
              </a:rPr>
              <a:t>The highest rate of infectious syphilis cases was among males 30 to 34 years with a rate of </a:t>
            </a:r>
            <a:r>
              <a:rPr lang="en-US" sz="1800" kern="0">
                <a:solidFill>
                  <a:prstClr val="black"/>
                </a:solidFill>
                <a:cs typeface="Times New Roman"/>
              </a:rPr>
              <a:t>93.9 </a:t>
            </a:r>
            <a:r>
              <a:rPr kumimoji="0" lang="en-US" sz="1800" b="0" i="0" u="none" strike="noStrike" kern="0" cap="none" spc="0" normalizeH="0" baseline="0" noProof="0">
                <a:ln>
                  <a:noFill/>
                </a:ln>
                <a:solidFill>
                  <a:prstClr val="black"/>
                </a:solidFill>
                <a:effectLst/>
                <a:uLnTx/>
                <a:uFillTx/>
                <a:cs typeface="Times New Roman"/>
              </a:rPr>
              <a:t>cases per 100,000 population</a:t>
            </a:r>
            <a:endParaRPr lang="en-US" sz="1800" b="0" i="0" u="none" strike="noStrike" kern="0" cap="none" spc="0" normalizeH="0" baseline="0" noProof="0">
              <a:ln>
                <a:noFill/>
              </a:ln>
              <a:solidFill>
                <a:prstClr val="black"/>
              </a:solidFill>
              <a:effectLst/>
              <a:uLnTx/>
              <a:uFillTx/>
              <a:cs typeface="Times New Roman"/>
            </a:endParaRPr>
          </a:p>
          <a:p>
            <a:pPr marL="342900" marR="0" lvl="0" indent="-342900" algn="l" defTabSz="914400" rtl="0" eaLnBrk="0" fontAlgn="base" latinLnBrk="0" hangingPunct="0">
              <a:lnSpc>
                <a:spcPct val="100000"/>
              </a:lnSpc>
              <a:spcBef>
                <a:spcPts val="200"/>
              </a:spcBef>
              <a:spcAft>
                <a:spcPct val="0"/>
              </a:spcAft>
              <a:buClrTx/>
              <a:buSzTx/>
              <a:buFont typeface="Arial" panose="020B0604020202020204" pitchFamily="34" charset="0"/>
              <a:buChar char="•"/>
              <a:tabLst/>
              <a:defRPr/>
            </a:pPr>
            <a:endParaRPr kumimoji="0" lang="en-US" sz="800" b="0" i="0" u="none" strike="noStrike" kern="0" cap="none" spc="0" normalizeH="0" baseline="0" noProof="0">
              <a:ln>
                <a:noFill/>
              </a:ln>
              <a:solidFill>
                <a:prstClr val="black"/>
              </a:solidFill>
              <a:effectLst/>
              <a:uLnTx/>
              <a:uFillTx/>
              <a:cs typeface="Times New Roman" panose="02020603050405020304" pitchFamily="18" charset="0"/>
            </a:endParaRPr>
          </a:p>
          <a:p>
            <a:pPr>
              <a:spcBef>
                <a:spcPts val="200"/>
              </a:spcBef>
              <a:buSzPct val="130000"/>
              <a:buFont typeface="Arial" panose="020B0604020202020204" pitchFamily="34" charset="0"/>
              <a:buChar char="•"/>
              <a:defRPr/>
            </a:pPr>
            <a:r>
              <a:rPr lang="en-US" sz="1800" kern="0">
                <a:solidFill>
                  <a:prstClr val="black"/>
                </a:solidFill>
                <a:ea typeface="Calibri" panose="020F0502020204030204" pitchFamily="34" charset="0"/>
                <a:cs typeface="Times New Roman"/>
              </a:rPr>
              <a:t> </a:t>
            </a:r>
            <a:r>
              <a:rPr kumimoji="0" lang="en-US" sz="1800" b="0" i="0" u="none" strike="noStrike" kern="0" cap="none" spc="0" normalizeH="0" baseline="0" noProof="0">
                <a:ln>
                  <a:noFill/>
                </a:ln>
                <a:solidFill>
                  <a:prstClr val="black"/>
                </a:solidFill>
                <a:effectLst/>
                <a:uLnTx/>
                <a:uFillTx/>
                <a:ea typeface="Calibri" panose="020F0502020204030204" pitchFamily="34" charset="0"/>
                <a:cs typeface="Times New Roman"/>
              </a:rPr>
              <a:t>Congenital syphilis cases maintained the increased number of reportable cases seen from 2019 to 2023</a:t>
            </a:r>
            <a:endParaRPr lang="en-US" sz="1800" b="0" i="0" u="none" strike="noStrike" kern="0" cap="none" spc="0" normalizeH="0" baseline="0" noProof="0">
              <a:ln>
                <a:noFill/>
              </a:ln>
              <a:solidFill>
                <a:prstClr val="black"/>
              </a:solidFill>
              <a:effectLst/>
              <a:uLnTx/>
              <a:uFillTx/>
              <a:ea typeface="Calibri" panose="020F0502020204030204" pitchFamily="34" charset="0"/>
              <a:cs typeface="Times New Roman"/>
            </a:endParaRPr>
          </a:p>
          <a:p>
            <a:pPr marR="0" lvl="1" algn="l" defTabSz="914400" rtl="0" eaLnBrk="0" fontAlgn="base" latinLnBrk="0" hangingPunct="0">
              <a:lnSpc>
                <a:spcPct val="100000"/>
              </a:lnSpc>
              <a:spcBef>
                <a:spcPts val="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cs typeface="Times New Roman"/>
              </a:rPr>
              <a:t>The overall increases in infectious syphilis rates in persons of reproductive potential based on age and reported sex assigned at birth and the increase in reportable congenital syphilis cases led to a recommendation for universal third trimester screening in 2020, on top of routine screening for syphilis upon entry into prenatal care in Massachusetts.</a:t>
            </a:r>
            <a:endParaRPr lang="en-US" sz="1800" b="0" i="0" u="none" strike="noStrike" kern="0" cap="none" spc="0" normalizeH="0" baseline="0" noProof="0">
              <a:ln>
                <a:noFill/>
              </a:ln>
              <a:solidFill>
                <a:prstClr val="black"/>
              </a:solidFill>
              <a:effectLst/>
              <a:uLnTx/>
              <a:uFillTx/>
              <a:cs typeface="Times New Roman"/>
            </a:endParaRPr>
          </a:p>
        </p:txBody>
      </p:sp>
      <p:sp>
        <p:nvSpPr>
          <p:cNvPr id="5" name="TextBox 4">
            <a:extLst>
              <a:ext uri="{FF2B5EF4-FFF2-40B4-BE49-F238E27FC236}">
                <a16:creationId xmlns:a16="http://schemas.microsoft.com/office/drawing/2014/main" id="{5E65AFFB-68F3-BCE5-175D-4BB0D5AF3BC2}"/>
              </a:ext>
            </a:extLst>
          </p:cNvPr>
          <p:cNvSpPr txBox="1"/>
          <p:nvPr/>
        </p:nvSpPr>
        <p:spPr>
          <a:xfrm>
            <a:off x="327963" y="5891235"/>
            <a:ext cx="1112911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Data Source: Massachusetts Department of Public Health/Bureau of Infectious Disease and Laboratory Sciences/ Division of STD Prevention.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Data are current as of </a:t>
            </a:r>
            <a:r>
              <a:rPr lang="en-US" sz="1200">
                <a:solidFill>
                  <a:schemeClr val="bg2">
                    <a:lumMod val="50000"/>
                  </a:schemeClr>
                </a:solidFill>
                <a:cs typeface="Times New Roman"/>
              </a:rPr>
              <a:t>08/01/2024</a:t>
            </a: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 and are subject to 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 Population based on 2019 University of Massachusetts Donahue Institute Estimates </a:t>
            </a:r>
          </a:p>
        </p:txBody>
      </p:sp>
    </p:spTree>
    <p:extLst>
      <p:ext uri="{BB962C8B-B14F-4D97-AF65-F5344CB8AC3E}">
        <p14:creationId xmlns:p14="http://schemas.microsoft.com/office/powerpoint/2010/main" val="3830792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49</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0"/>
            <a:ext cx="12192000" cy="978452"/>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Calibri" panose="020F0502020204030204" pitchFamily="34" charset="0"/>
                <a:cs typeface="+mn-cs"/>
              </a:rPr>
              <a:t>Technical Data Notes</a:t>
            </a:r>
            <a:endParaRPr lang="en-US" sz="4000"/>
          </a:p>
        </p:txBody>
      </p:sp>
      <p:sp>
        <p:nvSpPr>
          <p:cNvPr id="4" name="Content Placeholder 2">
            <a:extLst>
              <a:ext uri="{FF2B5EF4-FFF2-40B4-BE49-F238E27FC236}">
                <a16:creationId xmlns:a16="http://schemas.microsoft.com/office/drawing/2014/main" id="{96A41EFE-C25E-91CC-5782-745B4BC5191C}"/>
              </a:ext>
            </a:extLst>
          </p:cNvPr>
          <p:cNvSpPr txBox="1">
            <a:spLocks/>
          </p:cNvSpPr>
          <p:nvPr/>
        </p:nvSpPr>
        <p:spPr bwMode="auto">
          <a:xfrm>
            <a:off x="249545" y="1450200"/>
            <a:ext cx="11674549" cy="449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1" indent="-342900" algn="l" defTabSz="914400" rtl="0" eaLnBrk="0" fontAlgn="base" latinLnBrk="0" hangingPunct="0">
              <a:lnSpc>
                <a:spcPct val="100000"/>
              </a:lnSpc>
              <a:spcBef>
                <a:spcPct val="20000"/>
              </a:spcBef>
              <a:spcAft>
                <a:spcPct val="0"/>
              </a:spcAft>
              <a:buClrTx/>
              <a:buSzPct val="130000"/>
              <a:buFont typeface="Arial" panose="020B0604020202020204" pitchFamily="34" charset="0"/>
              <a:buChar char="•"/>
              <a:tabLst/>
              <a:defRPr/>
            </a:pPr>
            <a:r>
              <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rPr>
              <a:t>STI and HIV specific laboratory and case management information are reported directly to the Department of Public Health and maintained in the Massachusetts integrated disease surveillance and case management system, MAVEN </a:t>
            </a:r>
          </a:p>
          <a:p>
            <a:pPr marL="3429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endParaRPr>
          </a:p>
          <a:p>
            <a:pPr marR="0" lvl="1"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rPr>
              <a:t>The majority (&gt;90%) of laboratory test results are reported via electronic laboratory reporting</a:t>
            </a:r>
          </a:p>
          <a:p>
            <a:pPr marR="0" lvl="1"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rPr>
              <a:t>Case management information is reported via electronic medical record feeds, case reporting forms and collected by epidemiologists</a:t>
            </a:r>
          </a:p>
          <a:p>
            <a:pPr marR="0" lvl="1"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rPr>
              <a:t>Data are routinely reviewed, cleaned, and analyzed by surveillance epidemiologists </a:t>
            </a:r>
          </a:p>
          <a:p>
            <a:pPr marR="0" lvl="1"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rPr>
              <a:t>Routine reports are shared with internal and external stakeholders</a:t>
            </a:r>
          </a:p>
          <a:p>
            <a:pPr marR="0" lvl="1"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rPr>
              <a:t>All data are collected and maintained according to strict confidentiality and security requirements</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endParaRPr>
          </a:p>
        </p:txBody>
      </p:sp>
    </p:spTree>
    <p:extLst>
      <p:ext uri="{BB962C8B-B14F-4D97-AF65-F5344CB8AC3E}">
        <p14:creationId xmlns:p14="http://schemas.microsoft.com/office/powerpoint/2010/main" val="324321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A51F42-551B-2816-8BA6-15A44707C9E4}"/>
              </a:ext>
              <a:ext uri="{C183D7F6-B498-43B3-948B-1728B52AA6E4}">
                <adec:decorative xmlns:adec="http://schemas.microsoft.com/office/drawing/2017/decorative" val="0"/>
              </a:ext>
            </a:extLst>
          </p:cNvPr>
          <p:cNvSpPr>
            <a:spLocks noGrp="1"/>
          </p:cNvSpPr>
          <p:nvPr>
            <p:ph type="sldNum" sz="quarter" idx="4"/>
          </p:nvPr>
        </p:nvSpPr>
        <p:spPr/>
        <p:txBody>
          <a:bodyPr/>
          <a:lstStyle/>
          <a:p>
            <a:fld id="{CA49D0EE-DE7F-324B-A84C-F36708423CDB}" type="slidenum">
              <a:rPr lang="en-US" smtClean="0"/>
              <a:pPr/>
              <a:t>5</a:t>
            </a:fld>
            <a:endParaRPr lang="en-US"/>
          </a:p>
        </p:txBody>
      </p:sp>
      <p:sp>
        <p:nvSpPr>
          <p:cNvPr id="3" name="Title 2">
            <a:extLst>
              <a:ext uri="{FF2B5EF4-FFF2-40B4-BE49-F238E27FC236}">
                <a16:creationId xmlns:a16="http://schemas.microsoft.com/office/drawing/2014/main" id="{E1DE9E66-6F51-E5B6-7302-02A1B5CCBFE3}"/>
              </a:ext>
            </a:extLst>
          </p:cNvPr>
          <p:cNvSpPr>
            <a:spLocks noGrp="1"/>
          </p:cNvSpPr>
          <p:nvPr>
            <p:ph type="title"/>
          </p:nvPr>
        </p:nvSpPr>
        <p:spPr>
          <a:xfrm>
            <a:off x="952106" y="0"/>
            <a:ext cx="11239893" cy="976313"/>
          </a:xfrm>
        </p:spPr>
        <p:txBody>
          <a:bodyPr>
            <a:normAutofit/>
          </a:bodyPr>
          <a:lstStyle/>
          <a:p>
            <a:pPr algn="ctr"/>
            <a:r>
              <a:rPr lang="en-US" sz="2800">
                <a:solidFill>
                  <a:srgbClr val="FFFFFF"/>
                </a:solidFill>
                <a:latin typeface="+mn-lt"/>
                <a:ea typeface="+mn-ea"/>
                <a:cs typeface="Times New Roman"/>
              </a:rPr>
              <a:t> Rate of </a:t>
            </a:r>
            <a:r>
              <a:rPr kumimoji="0" lang="en-US" sz="2800" b="1" i="0" u="none" strike="noStrike" kern="1200" cap="none" spc="0" normalizeH="0" baseline="0" noProof="0">
                <a:ln>
                  <a:noFill/>
                </a:ln>
                <a:solidFill>
                  <a:srgbClr val="FFFFFF"/>
                </a:solidFill>
                <a:effectLst/>
                <a:uLnTx/>
                <a:uFillTx/>
                <a:latin typeface="+mn-lt"/>
                <a:ea typeface="+mn-ea"/>
                <a:cs typeface="Calibri"/>
              </a:rPr>
              <a:t>Confirmed Chlamydia</a:t>
            </a:r>
            <a:r>
              <a:rPr lang="en-US" sz="2800">
                <a:solidFill>
                  <a:srgbClr val="FFFFFF"/>
                </a:solidFill>
                <a:latin typeface="+mn-lt"/>
                <a:ea typeface="+mn-ea"/>
                <a:cs typeface="Times New Roman"/>
              </a:rPr>
              <a:t> Cases</a:t>
            </a:r>
            <a:r>
              <a:rPr kumimoji="0" lang="en-US" sz="2800" b="1" i="0" u="none" strike="noStrike" kern="1200" cap="none" spc="0" normalizeH="0" baseline="0" noProof="0">
                <a:ln>
                  <a:noFill/>
                </a:ln>
                <a:solidFill>
                  <a:srgbClr val="FFFFFF"/>
                </a:solidFill>
                <a:effectLst/>
                <a:uLnTx/>
                <a:uFillTx/>
                <a:latin typeface="+mn-lt"/>
                <a:ea typeface="+mn-ea"/>
                <a:cs typeface="Times New Roman"/>
              </a:rPr>
              <a:t> by Gender</a:t>
            </a:r>
            <a:r>
              <a:rPr kumimoji="0" lang="en-US" sz="2800" b="1" i="0" u="none" strike="noStrike" kern="1200" cap="none" spc="0" normalizeH="0" baseline="30000" noProof="0">
                <a:ln>
                  <a:noFill/>
                </a:ln>
                <a:solidFill>
                  <a:srgbClr val="FFFFFF"/>
                </a:solidFill>
                <a:effectLst/>
                <a:uLnTx/>
                <a:uFillTx/>
                <a:latin typeface="+mn-lt"/>
                <a:ea typeface="+mn-ea"/>
                <a:cs typeface="Times New Roman"/>
              </a:rPr>
              <a:t>1</a:t>
            </a:r>
            <a:r>
              <a:rPr kumimoji="0" lang="en-US" sz="2800" b="1" i="0" u="none" strike="noStrike" kern="1200" cap="none" spc="0" normalizeH="0" baseline="0" noProof="0">
                <a:ln>
                  <a:noFill/>
                </a:ln>
                <a:solidFill>
                  <a:srgbClr val="FFFFFF"/>
                </a:solidFill>
                <a:effectLst/>
                <a:uLnTx/>
                <a:uFillTx/>
                <a:latin typeface="+mn-lt"/>
                <a:ea typeface="+mn-ea"/>
                <a:cs typeface="Times New Roman"/>
              </a:rPr>
              <a:t>,</a:t>
            </a:r>
            <a:r>
              <a:rPr kumimoji="0" lang="en-US" sz="2800" b="1" i="0" u="none" strike="noStrike" kern="1200" cap="none" spc="0" normalizeH="0" baseline="30000" noProof="0">
                <a:ln>
                  <a:noFill/>
                </a:ln>
                <a:solidFill>
                  <a:srgbClr val="FFFFFF"/>
                </a:solidFill>
                <a:effectLst/>
                <a:uLnTx/>
                <a:uFillTx/>
                <a:latin typeface="+mn-lt"/>
                <a:ea typeface="+mn-ea"/>
                <a:cs typeface="Times New Roman"/>
              </a:rPr>
              <a:t> </a:t>
            </a:r>
            <a:r>
              <a:rPr kumimoji="0" lang="en-US" sz="2800" b="1" i="0" u="none" strike="noStrike" kern="1200" cap="none" spc="0" normalizeH="0" baseline="0" noProof="0">
                <a:ln>
                  <a:noFill/>
                </a:ln>
                <a:effectLst/>
                <a:uLnTx/>
                <a:uFillTx/>
                <a:latin typeface="+mn-lt"/>
                <a:ea typeface="+mn-ea"/>
                <a:cs typeface="Times New Roman"/>
              </a:rPr>
              <a:t>Massachusetts, 2010 to 2023</a:t>
            </a:r>
            <a:r>
              <a:rPr kumimoji="0" lang="en-US" sz="2000" b="1" i="0" u="none" strike="noStrike" kern="1200" cap="none" spc="0" normalizeH="0" baseline="50000" noProof="0">
                <a:ln>
                  <a:noFill/>
                </a:ln>
                <a:effectLst/>
                <a:uLnTx/>
                <a:uFillTx/>
                <a:latin typeface="+mn-lt"/>
                <a:ea typeface="+mn-ea"/>
                <a:cs typeface="Times New Roman"/>
              </a:rPr>
              <a:t>2</a:t>
            </a:r>
            <a:endParaRPr lang="en-US" sz="2000"/>
          </a:p>
        </p:txBody>
      </p:sp>
      <p:pic>
        <p:nvPicPr>
          <p:cNvPr id="5" name="Picture 4" descr="Graph depicts the rates per 100,000 population of chlamydia in Massachusetts by gender identity between 2012 and 2023. There are two lines, one for females that begins at 437.6 in 2010 and climbs to 541.5 in 2019 and another for males that begins at 201.9 in 2010 and climbs to 359.4 in 2019. In 2023, females had a rate of 488.4 and males had a rate of 328.2.">
            <a:extLst>
              <a:ext uri="{FF2B5EF4-FFF2-40B4-BE49-F238E27FC236}">
                <a16:creationId xmlns:a16="http://schemas.microsoft.com/office/drawing/2014/main" id="{3C03428C-8F36-6E3B-8314-7337720E7623}"/>
              </a:ext>
            </a:extLst>
          </p:cNvPr>
          <p:cNvPicPr>
            <a:picLocks noChangeAspect="1"/>
          </p:cNvPicPr>
          <p:nvPr/>
        </p:nvPicPr>
        <p:blipFill>
          <a:blip r:embed="rId3"/>
          <a:stretch>
            <a:fillRect/>
          </a:stretch>
        </p:blipFill>
        <p:spPr>
          <a:xfrm>
            <a:off x="130547" y="1013518"/>
            <a:ext cx="11930906" cy="4109060"/>
          </a:xfrm>
          <a:prstGeom prst="rect">
            <a:avLst/>
          </a:prstGeom>
        </p:spPr>
      </p:pic>
      <p:sp>
        <p:nvSpPr>
          <p:cNvPr id="9" name="TextBox 8">
            <a:extLst>
              <a:ext uri="{FF2B5EF4-FFF2-40B4-BE49-F238E27FC236}">
                <a16:creationId xmlns:a16="http://schemas.microsoft.com/office/drawing/2014/main" id="{1BBE1DBE-3F44-A953-FF65-77E2C5821315}"/>
              </a:ext>
            </a:extLst>
          </p:cNvPr>
          <p:cNvSpPr txBox="1"/>
          <p:nvPr/>
        </p:nvSpPr>
        <p:spPr>
          <a:xfrm>
            <a:off x="246334" y="5133973"/>
            <a:ext cx="11795126" cy="1384995"/>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08/01/2024 and are subject to change.</a:t>
            </a:r>
          </a:p>
          <a:p>
            <a:r>
              <a:rPr lang="en-US" sz="1200">
                <a:solidFill>
                  <a:schemeClr val="bg2">
                    <a:lumMod val="50000"/>
                  </a:schemeClr>
                </a:solidFill>
                <a:cs typeface="Times New Roman"/>
              </a:rPr>
              <a:t>Data Source: </a:t>
            </a:r>
            <a:r>
              <a:rPr lang="en-US" sz="1200">
                <a:solidFill>
                  <a:srgbClr val="767171"/>
                </a:solidFill>
                <a:cs typeface="Times New Roman"/>
              </a:rPr>
              <a:t>Massachusetts</a:t>
            </a:r>
            <a:r>
              <a:rPr lang="en-US" sz="1200">
                <a:solidFill>
                  <a:schemeClr val="bg2">
                    <a:lumMod val="50000"/>
                  </a:schemeClr>
                </a:solidFill>
                <a:cs typeface="Times New Roman"/>
              </a:rPr>
              <a:t> Department of Public Health/Bureau of Infectious Disease and Laboratory Sciences/ Division of STD Prevention and STD-HIV Surveillance.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bg2">
                    <a:lumMod val="50000"/>
                  </a:schemeClr>
                </a:solidFill>
                <a:cs typeface="Times New Roman"/>
              </a:rPr>
              <a:t>1. In 2023, there were 20 individuals of transgender experience reported in our data system who do not have current gender documented. These cases were excluded since population estimates for individuals of transgender experience are not available at this time.  There were 21 other individuals with unknown gender which are not included in this slide. </a:t>
            </a:r>
          </a:p>
          <a:p>
            <a:r>
              <a:rPr lang="en-US" sz="1200">
                <a:solidFill>
                  <a:schemeClr val="bg2">
                    <a:lumMod val="50000"/>
                  </a:schemeClr>
                </a:solidFill>
                <a:cs typeface="Times New Roman"/>
              </a:rPr>
              <a:t>2. Please consider the impact of the COVID-19 pandemic on infectious disease screening, treatment and surveillance in the interpretation of 2020-2023 data.</a:t>
            </a:r>
          </a:p>
        </p:txBody>
      </p:sp>
      <p:pic>
        <p:nvPicPr>
          <p:cNvPr id="4" name="Picture 3">
            <a:extLst>
              <a:ext uri="{FF2B5EF4-FFF2-40B4-BE49-F238E27FC236}">
                <a16:creationId xmlns:a16="http://schemas.microsoft.com/office/drawing/2014/main" id="{0E752011-5A55-4345-C9DF-70AE6927057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843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50</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6313"/>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Calibri" panose="020F0502020204030204" pitchFamily="34" charset="0"/>
                <a:cs typeface="+mn-cs"/>
              </a:rPr>
              <a:t>Technical Data Notes (Continued) </a:t>
            </a:r>
            <a:endParaRPr lang="en-US" sz="4000"/>
          </a:p>
        </p:txBody>
      </p:sp>
      <p:sp>
        <p:nvSpPr>
          <p:cNvPr id="4" name="Content Placeholder 2">
            <a:extLst>
              <a:ext uri="{FF2B5EF4-FFF2-40B4-BE49-F238E27FC236}">
                <a16:creationId xmlns:a16="http://schemas.microsoft.com/office/drawing/2014/main" id="{9711C6EE-8A3E-F47B-8967-EF5EFFC38524}"/>
              </a:ext>
            </a:extLst>
          </p:cNvPr>
          <p:cNvSpPr txBox="1">
            <a:spLocks/>
          </p:cNvSpPr>
          <p:nvPr/>
        </p:nvSpPr>
        <p:spPr bwMode="auto">
          <a:xfrm>
            <a:off x="383442" y="1206147"/>
            <a:ext cx="11425115" cy="47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Pct val="130000"/>
              <a:buFontTx/>
              <a:buChar char="•"/>
              <a:tabLst/>
              <a:defRPr/>
            </a:pPr>
            <a:r>
              <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rPr>
              <a:t>Case classifications (confirmed, probable or suspect) are based on CSTE/CDC case definitions for nationally notifiable infectious diseases.</a:t>
            </a:r>
          </a:p>
          <a:p>
            <a:pPr marR="0" lvl="1" algn="l" defTabSz="914400" rtl="0" eaLnBrk="0" fontAlgn="base" latinLnBrk="0" hangingPunct="0">
              <a:lnSpc>
                <a:spcPct val="100000"/>
              </a:lnSpc>
              <a:spcBef>
                <a:spcPct val="20000"/>
              </a:spcBef>
              <a:spcAft>
                <a:spcPct val="0"/>
              </a:spcAft>
              <a:buClrTx/>
              <a:buSzPct val="100000"/>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rPr>
              <a:t>For full STI case classifications, see: </a:t>
            </a:r>
            <a:r>
              <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hlinkClick r:id="rId2"/>
              </a:rPr>
              <a:t>https://www.cdc.gov/std/statistics/2019/case-definitions.htm</a:t>
            </a:r>
            <a:endPar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endParaRPr>
          </a:p>
          <a:p>
            <a:pPr marR="0" lvl="1" algn="l" defTabSz="914400" rtl="0" eaLnBrk="0" fontAlgn="base" latinLnBrk="0" hangingPunct="0">
              <a:lnSpc>
                <a:spcPct val="100000"/>
              </a:lnSpc>
              <a:spcBef>
                <a:spcPct val="20000"/>
              </a:spcBef>
              <a:spcAft>
                <a:spcPct val="0"/>
              </a:spcAft>
              <a:buClrTx/>
              <a:buSzPct val="100000"/>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rPr>
              <a:t>All data in this report are accurate as of their analysis date and are subject to change. Common reasons for data changes include amendments to reporting and routine data cleaning.</a:t>
            </a:r>
          </a:p>
          <a:p>
            <a:pPr marL="742950" marR="0" lvl="1" indent="-285750" algn="l" defTabSz="914400" rtl="0" eaLnBrk="0" fontAlgn="base" latinLnBrk="0" hangingPunct="0">
              <a:lnSpc>
                <a:spcPct val="100000"/>
              </a:lnSpc>
              <a:spcBef>
                <a:spcPct val="20000"/>
              </a:spcBef>
              <a:spcAft>
                <a:spcPct val="0"/>
              </a:spcAft>
              <a:buClrTx/>
              <a:buSzPct val="130000"/>
              <a:buFont typeface="Arial" panose="020B0604020202020204" pitchFamily="34" charset="0"/>
              <a:buChar char="•"/>
              <a:tabLst/>
              <a:defRPr/>
            </a:pPr>
            <a:endPar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Tx/>
              <a:buSzPct val="130000"/>
              <a:buFontTx/>
              <a:buChar char="•"/>
              <a:tabLst/>
              <a:defRPr/>
            </a:pPr>
            <a:r>
              <a:rPr kumimoji="0" lang="en-US" sz="1800" b="0" i="0" u="none" strike="noStrike" kern="0" cap="none" spc="0" normalizeH="0" baseline="0" noProof="0">
                <a:ln>
                  <a:noFill/>
                </a:ln>
                <a:effectLst/>
                <a:uLnTx/>
                <a:uFillTx/>
                <a:ea typeface="+mn-ea"/>
                <a:cs typeface="Times New Roman" panose="02020603050405020304" pitchFamily="18" charset="0"/>
              </a:rPr>
              <a:t>Transgender individuals are included in current gender identity categories, except where noted due to incomplete information on current gender identity. Nonbinary gender identity is captured but suppressed according to Massachusetts privacy and confidentiality rules. Collection of transgender data categories began in mid-2014.</a:t>
            </a:r>
          </a:p>
          <a:p>
            <a:pPr marL="342900" marR="0" lvl="0" indent="-342900" algn="l" defTabSz="914400" rtl="0" eaLnBrk="0" fontAlgn="base" latinLnBrk="0" hangingPunct="0">
              <a:lnSpc>
                <a:spcPct val="100000"/>
              </a:lnSpc>
              <a:spcBef>
                <a:spcPct val="20000"/>
              </a:spcBef>
              <a:spcAft>
                <a:spcPct val="0"/>
              </a:spcAft>
              <a:buClrTx/>
              <a:buSzPct val="130000"/>
              <a:buFontTx/>
              <a:buChar char="•"/>
              <a:tabLst/>
              <a:defRPr/>
            </a:pPr>
            <a:endPar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Tx/>
              <a:buSzPct val="130000"/>
              <a:buFontTx/>
              <a:buChar char="•"/>
              <a:tabLst/>
              <a:defRPr/>
            </a:pPr>
            <a:r>
              <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rPr>
              <a:t>Gender of sex partners categories for this report include: MSM = men who have sex with men, MSW = men who have sex with women, WSM = women who have sex with men, Other = include transgender sexual risk categories and females who have sex with females or both male and female partners, and Unknown are cases reported without sexual risk. These categories are based on patient and provider report and do not necessarily reflect an individual’s sexual identity in relation to gender (i.e. gay, bisexual, heterosexual, </a:t>
            </a:r>
            <a:r>
              <a:rPr kumimoji="0" lang="en-US" sz="1800" b="0" i="0" u="none" strike="noStrike" kern="0" cap="none" spc="0" normalizeH="0" baseline="0" noProof="0" err="1">
                <a:ln>
                  <a:noFill/>
                </a:ln>
                <a:solidFill>
                  <a:prstClr val="black"/>
                </a:solidFill>
                <a:effectLst/>
                <a:uLnTx/>
                <a:uFillTx/>
                <a:ea typeface="+mn-ea"/>
                <a:cs typeface="Times New Roman" panose="02020603050405020304" pitchFamily="18" charset="0"/>
              </a:rPr>
              <a:t>etc</a:t>
            </a:r>
            <a:r>
              <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rPr>
              <a: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endParaRPr>
          </a:p>
        </p:txBody>
      </p:sp>
    </p:spTree>
    <p:extLst>
      <p:ext uri="{BB962C8B-B14F-4D97-AF65-F5344CB8AC3E}">
        <p14:creationId xmlns:p14="http://schemas.microsoft.com/office/powerpoint/2010/main" val="3350056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25C5E-BC81-4CF3-BA2D-D0D14555BD3E}"/>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17697E17-BCF5-4169-AD27-BB3793BA068F}"/>
              </a:ext>
            </a:extLst>
          </p:cNvPr>
          <p:cNvSpPr>
            <a:spLocks noGrp="1"/>
          </p:cNvSpPr>
          <p:nvPr>
            <p:ph type="title"/>
          </p:nvPr>
        </p:nvSpPr>
        <p:spPr>
          <a:xfrm>
            <a:off x="0" y="56524"/>
            <a:ext cx="12192000" cy="874654"/>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a:ea typeface="+mn-ea"/>
                <a:cs typeface="Times New Roman"/>
              </a:rPr>
              <a:t>Coronavirus 2019 (COVID-19): Impact of Other Reportable Infections</a:t>
            </a:r>
            <a:r>
              <a:rPr lang="en-US" sz="2800" b="1">
                <a:solidFill>
                  <a:srgbClr val="FFFFFF"/>
                </a:solidFill>
                <a:latin typeface="Calibri"/>
                <a:ea typeface="+mn-ea"/>
                <a:cs typeface="Times New Roman"/>
              </a:rPr>
              <a:t>  </a:t>
            </a:r>
            <a:endParaRPr lang="en-US" sz="2800"/>
          </a:p>
        </p:txBody>
      </p:sp>
      <p:sp>
        <p:nvSpPr>
          <p:cNvPr id="7" name="Content Placeholder 1">
            <a:extLst>
              <a:ext uri="{FF2B5EF4-FFF2-40B4-BE49-F238E27FC236}">
                <a16:creationId xmlns:a16="http://schemas.microsoft.com/office/drawing/2014/main" id="{4425DD3F-01D2-E0D9-0AC3-3080F1BDB720}"/>
              </a:ext>
              <a:ext uri="{C183D7F6-B498-43B3-948B-1728B52AA6E4}">
                <adec:decorative xmlns:adec="http://schemas.microsoft.com/office/drawing/2017/decorative" val="0"/>
              </a:ext>
            </a:extLst>
          </p:cNvPr>
          <p:cNvSpPr>
            <a:spLocks noGrp="1"/>
          </p:cNvSpPr>
          <p:nvPr>
            <p:ph sz="half" idx="1"/>
          </p:nvPr>
        </p:nvSpPr>
        <p:spPr>
          <a:xfrm>
            <a:off x="281491" y="1203118"/>
            <a:ext cx="11629017" cy="4777719"/>
          </a:xfrm>
        </p:spPr>
        <p:txBody>
          <a:bodyPr lIns="91440" tIns="45720" rIns="91440" bIns="45720" anchor="t"/>
          <a:lstStyle/>
          <a:p>
            <a:pPr marL="0" indent="0">
              <a:buNone/>
            </a:pPr>
            <a:r>
              <a:rPr lang="en-US" sz="2000">
                <a:latin typeface="Calibri"/>
                <a:cs typeface="Times New Roman"/>
              </a:rPr>
              <a:t>When reviewing 2020-2022 data for Massachusetts, please note the impact of the coronavirus 2019 (COVID-19) pandemic on infectious disease screening, treatment, and surveillance. Nationally, CDC observed a sharp decline in reported STD cases from March-April 2020, compared to March-April 2019. </a:t>
            </a:r>
            <a:endParaRPr lang="en-US" sz="2000">
              <a:latin typeface="Calibri"/>
              <a:cs typeface="Times New Roman" panose="02020603050405020304" pitchFamily="18" charset="0"/>
            </a:endParaRPr>
          </a:p>
          <a:p>
            <a:pPr marL="0" indent="0">
              <a:buNone/>
            </a:pPr>
            <a:r>
              <a:rPr lang="en-US" sz="2000">
                <a:latin typeface="Calibri"/>
                <a:cs typeface="Times New Roman"/>
              </a:rPr>
              <a:t>Three factors were cited as likely contributing to the initial decrease in reported cases: </a:t>
            </a:r>
            <a:endParaRPr lang="en-US" sz="2000">
              <a:latin typeface="Calibri"/>
              <a:cs typeface="Times New Roman" panose="02020603050405020304" pitchFamily="18" charset="0"/>
            </a:endParaRPr>
          </a:p>
          <a:p>
            <a:pPr marL="0" indent="0">
              <a:buNone/>
            </a:pPr>
            <a:endParaRPr lang="en-US" sz="1100">
              <a:latin typeface="Calibri"/>
              <a:cs typeface="Times New Roman" panose="02020603050405020304" pitchFamily="18" charset="0"/>
            </a:endParaRPr>
          </a:p>
          <a:p>
            <a:pPr lvl="1">
              <a:buSzPct val="130000"/>
            </a:pPr>
            <a:r>
              <a:rPr lang="en-US" sz="2000">
                <a:latin typeface="Calibri"/>
                <a:cs typeface="Times New Roman"/>
              </a:rPr>
              <a:t>Reduced screening – many health care clinics limited in-person visits to symptomatic cases or closed </a:t>
            </a:r>
            <a:endParaRPr lang="en-US" sz="2000">
              <a:latin typeface="Calibri"/>
              <a:cs typeface="Times New Roman" panose="02020603050405020304" pitchFamily="18" charset="0"/>
            </a:endParaRPr>
          </a:p>
          <a:p>
            <a:pPr lvl="1">
              <a:buSzPct val="130000"/>
            </a:pPr>
            <a:endParaRPr lang="en-US" sz="1100">
              <a:latin typeface="Calibri"/>
              <a:cs typeface="Times New Roman" panose="02020603050405020304" pitchFamily="18" charset="0"/>
            </a:endParaRPr>
          </a:p>
          <a:p>
            <a:pPr lvl="1">
              <a:buSzPct val="130000"/>
            </a:pPr>
            <a:r>
              <a:rPr lang="en-US" sz="2000">
                <a:latin typeface="Calibri"/>
                <a:cs typeface="Times New Roman"/>
              </a:rPr>
              <a:t>Limited resources – many state and local health department STD staff were redirected from routine STD responsibilities to COVID-19 activities, which affected STD tracking capacity and reporting</a:t>
            </a:r>
          </a:p>
          <a:p>
            <a:pPr lvl="1">
              <a:buSzPct val="130000"/>
            </a:pPr>
            <a:endParaRPr lang="en-US" sz="1100">
              <a:latin typeface="Calibri"/>
              <a:cs typeface="Times New Roman" panose="02020603050405020304" pitchFamily="18" charset="0"/>
            </a:endParaRPr>
          </a:p>
          <a:p>
            <a:pPr lvl="1">
              <a:buSzPct val="130000"/>
            </a:pPr>
            <a:r>
              <a:rPr lang="en-US" sz="2000">
                <a:latin typeface="Calibri"/>
                <a:cs typeface="Times New Roman"/>
              </a:rPr>
              <a:t>Stay-at-home orders (March 24 through April 7</a:t>
            </a:r>
            <a:r>
              <a:rPr lang="en-US" sz="2000" baseline="30000">
                <a:latin typeface="Calibri"/>
                <a:cs typeface="Times New Roman"/>
              </a:rPr>
              <a:t>th</a:t>
            </a:r>
            <a:r>
              <a:rPr lang="en-US" sz="2000">
                <a:latin typeface="Calibri"/>
                <a:cs typeface="Times New Roman"/>
              </a:rPr>
              <a:t>, 2020) – which were intended to reduce COVID-19 spread may have influenced sexual behaviors and reduced STD transmission</a:t>
            </a:r>
            <a:r>
              <a:rPr lang="en-US" sz="2000" baseline="30000">
                <a:latin typeface="Calibri"/>
                <a:cs typeface="Times New Roman"/>
              </a:rPr>
              <a:t>1 </a:t>
            </a:r>
            <a:endParaRPr lang="en-US" sz="2000" baseline="30000">
              <a:latin typeface="Calibri"/>
              <a:cs typeface="Times New Roman" panose="02020603050405020304" pitchFamily="18" charset="0"/>
            </a:endParaRPr>
          </a:p>
          <a:p>
            <a:pPr lvl="1"/>
            <a:endParaRPr lang="en-US" sz="1100">
              <a:latin typeface="Calibri"/>
              <a:cs typeface="Times New Roman" panose="02020603050405020304" pitchFamily="18" charset="0"/>
            </a:endParaRPr>
          </a:p>
          <a:p>
            <a:pPr marL="0" indent="0">
              <a:buNone/>
            </a:pPr>
            <a:r>
              <a:rPr lang="en-US" sz="2000">
                <a:latin typeface="Calibri"/>
                <a:cs typeface="Times New Roman"/>
              </a:rPr>
              <a:t>As the impact of the COVID-19 pandemic continues, it’s full effect on case reporting and efforts to control the spread of infectious disease in the Commonwealth has yet to be determined. As such, please interpret 2020 infectious disease data with caution.</a:t>
            </a:r>
            <a:endParaRPr lang="en-US">
              <a:latin typeface="Calibri"/>
              <a:cs typeface="Times New Roman"/>
            </a:endParaRPr>
          </a:p>
        </p:txBody>
      </p:sp>
      <p:sp>
        <p:nvSpPr>
          <p:cNvPr id="8" name="TextBox 7">
            <a:extLst>
              <a:ext uri="{FF2B5EF4-FFF2-40B4-BE49-F238E27FC236}">
                <a16:creationId xmlns:a16="http://schemas.microsoft.com/office/drawing/2014/main" id="{BACC1E6E-0BDB-DED6-1017-2E4884F1ECA9}"/>
              </a:ext>
            </a:extLst>
          </p:cNvPr>
          <p:cNvSpPr txBox="1"/>
          <p:nvPr/>
        </p:nvSpPr>
        <p:spPr>
          <a:xfrm>
            <a:off x="1794" y="5980837"/>
            <a:ext cx="12068286" cy="707886"/>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effectLst/>
                <a:uLnTx/>
                <a:uFillTx/>
                <a:latin typeface="Calibri"/>
                <a:ea typeface="Times New Roman" panose="02020603050405020304" pitchFamily="18" charset="0"/>
                <a:cs typeface="Calibri"/>
              </a:rPr>
              <a:t>CDC Press Release, July 16, 2021: Trends in STD case reports during the U.S. COVID-19 pandemic, January-December 2020 available at: </a:t>
            </a:r>
            <a:r>
              <a:rPr kumimoji="0" lang="en-US" sz="1200" b="0" i="0" u="sng" strike="noStrike" kern="1200" cap="none" spc="0" normalizeH="0" baseline="0" noProof="0">
                <a:ln>
                  <a:noFill/>
                </a:ln>
                <a:solidFill>
                  <a:srgbClr val="0563C1"/>
                </a:solidFill>
                <a:effectLst/>
                <a:uLnTx/>
                <a:uFillTx/>
                <a:latin typeface="Calibri"/>
                <a:ea typeface="Times New Roman" panose="02020603050405020304" pitchFamily="18" charset="0"/>
                <a:cs typeface="Calibri"/>
                <a:hlinkClick r:id="rId2"/>
              </a:rPr>
              <a:t>https://www.cdc.gov/</a:t>
            </a:r>
            <a:r>
              <a:rPr kumimoji="0" lang="en-US" sz="1200" b="0" i="0" u="sng" strike="noStrike" kern="1200" cap="none" spc="0" normalizeH="0" baseline="0" noProof="0" err="1">
                <a:ln>
                  <a:noFill/>
                </a:ln>
                <a:solidFill>
                  <a:srgbClr val="0563C1"/>
                </a:solidFill>
                <a:effectLst/>
                <a:uLnTx/>
                <a:uFillTx/>
                <a:latin typeface="Calibri"/>
                <a:ea typeface="Times New Roman" panose="02020603050405020304" pitchFamily="18" charset="0"/>
                <a:cs typeface="Calibri"/>
                <a:hlinkClick r:id="rId2"/>
              </a:rPr>
              <a:t>nchhstp</a:t>
            </a:r>
            <a:r>
              <a:rPr kumimoji="0" lang="en-US" sz="1200" b="0" i="0" u="sng" strike="noStrike" kern="1200" cap="none" spc="0" normalizeH="0" baseline="0" noProof="0">
                <a:ln>
                  <a:noFill/>
                </a:ln>
                <a:solidFill>
                  <a:srgbClr val="0563C1"/>
                </a:solidFill>
                <a:effectLst/>
                <a:uLnTx/>
                <a:uFillTx/>
                <a:latin typeface="Calibri"/>
                <a:ea typeface="Times New Roman" panose="02020603050405020304" pitchFamily="18" charset="0"/>
                <a:cs typeface="Calibri"/>
                <a:hlinkClick r:id="rId2"/>
              </a:rPr>
              <a:t>/newsroom/2021/2020-std-trend-report.html</a:t>
            </a:r>
            <a:r>
              <a:rPr kumimoji="0" lang="en-US" sz="1200" b="0" i="0" u="none" strike="noStrike" kern="1200" cap="none" spc="0" normalizeH="0" baseline="0" noProof="0">
                <a:ln>
                  <a:noFill/>
                </a:ln>
                <a:effectLst/>
                <a:uLnTx/>
                <a:uFillTx/>
                <a:latin typeface="Calibri"/>
                <a:ea typeface="Times New Roman" panose="02020603050405020304" pitchFamily="18" charset="0"/>
                <a:cs typeface="Calibri"/>
              </a:rPr>
              <a:t>”</a:t>
            </a:r>
            <a:endParaRPr kumimoji="0" lang="en-US" sz="1100" b="0" i="0" u="none" strike="noStrike" kern="1200" cap="none" spc="0" normalizeH="0" baseline="0" noProof="0">
              <a:ln>
                <a:noFill/>
              </a:ln>
              <a:effectLst/>
              <a:uLnTx/>
              <a:uFillTx/>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2142599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6599D3B-C5F4-ACF4-1AF2-FC4990977797}"/>
              </a:ext>
            </a:extLst>
          </p:cNvPr>
          <p:cNvSpPr txBox="1">
            <a:spLocks noGrp="1"/>
          </p:cNvSpPr>
          <p:nvPr>
            <p:ph type="title" idx="4294967295"/>
          </p:nvPr>
        </p:nvSpPr>
        <p:spPr>
          <a:xfrm>
            <a:off x="2019300" y="2251358"/>
            <a:ext cx="815340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chemeClr val="bg1"/>
                </a:solidFill>
                <a:effectLst/>
                <a:uLnTx/>
                <a:uFillTx/>
                <a:latin typeface="+mn-lt"/>
                <a:ea typeface="Arial" charset="0"/>
                <a:cs typeface="Times New Roman" panose="02020603050405020304" pitchFamily="18" charset="0"/>
              </a:rPr>
              <a:t>Thank You!</a:t>
            </a:r>
          </a:p>
        </p:txBody>
      </p:sp>
      <p:sp>
        <p:nvSpPr>
          <p:cNvPr id="6" name="Subtitle 3">
            <a:extLst>
              <a:ext uri="{FF2B5EF4-FFF2-40B4-BE49-F238E27FC236}">
                <a16:creationId xmlns:a16="http://schemas.microsoft.com/office/drawing/2014/main" id="{461975EA-4632-8211-FFA7-8015602BC0AE}"/>
              </a:ext>
            </a:extLst>
          </p:cNvPr>
          <p:cNvSpPr txBox="1">
            <a:spLocks/>
          </p:cNvSpPr>
          <p:nvPr/>
        </p:nvSpPr>
        <p:spPr>
          <a:xfrm>
            <a:off x="959224" y="3844642"/>
            <a:ext cx="10273552"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lvl="1"/>
            <a:r>
              <a:rPr lang="en-US" sz="2400" kern="0">
                <a:solidFill>
                  <a:schemeClr val="bg1"/>
                </a:solidFill>
                <a:cs typeface="Times New Roman" panose="02020603050405020304" pitchFamily="18" charset="0"/>
              </a:rPr>
              <a:t>If you have questions or to request more information: call the Massachusetts Department of Public Health, Division of STD Prevention, at 617-983-6940</a:t>
            </a:r>
          </a:p>
        </p:txBody>
      </p:sp>
    </p:spTree>
    <p:extLst>
      <p:ext uri="{BB962C8B-B14F-4D97-AF65-F5344CB8AC3E}">
        <p14:creationId xmlns:p14="http://schemas.microsoft.com/office/powerpoint/2010/main" val="35742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7ABBEF-0810-5904-1004-AADA031F531F}"/>
              </a:ext>
              <a:ext uri="{C183D7F6-B498-43B3-948B-1728B52AA6E4}">
                <adec:decorative xmlns:adec="http://schemas.microsoft.com/office/drawing/2017/decorative" val="0"/>
              </a:ext>
            </a:extLst>
          </p:cNvPr>
          <p:cNvSpPr>
            <a:spLocks noGrp="1"/>
          </p:cNvSpPr>
          <p:nvPr>
            <p:ph type="sldNum" sz="quarter" idx="4"/>
          </p:nvPr>
        </p:nvSpPr>
        <p:spPr/>
        <p:txBody>
          <a:bodyPr/>
          <a:lstStyle/>
          <a:p>
            <a:fld id="{CA49D0EE-DE7F-324B-A84C-F36708423CDB}" type="slidenum">
              <a:rPr lang="en-US" smtClean="0"/>
              <a:pPr/>
              <a:t>6</a:t>
            </a:fld>
            <a:endParaRPr lang="en-US"/>
          </a:p>
        </p:txBody>
      </p:sp>
      <p:sp>
        <p:nvSpPr>
          <p:cNvPr id="3" name="Title 2">
            <a:extLst>
              <a:ext uri="{FF2B5EF4-FFF2-40B4-BE49-F238E27FC236}">
                <a16:creationId xmlns:a16="http://schemas.microsoft.com/office/drawing/2014/main" id="{683F8209-F617-1B18-7F30-75D057350F95}"/>
              </a:ext>
            </a:extLst>
          </p:cNvPr>
          <p:cNvSpPr>
            <a:spLocks noGrp="1"/>
          </p:cNvSpPr>
          <p:nvPr>
            <p:ph type="title"/>
          </p:nvPr>
        </p:nvSpPr>
        <p:spPr>
          <a:xfrm>
            <a:off x="952106" y="0"/>
            <a:ext cx="11239894" cy="976287"/>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mn-lt"/>
                <a:ea typeface="+mn-ea"/>
                <a:cs typeface="Times New Roman"/>
              </a:rPr>
              <a:t>Chlamydia Among Individuals of Transgender Experience,</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1, 2</a:t>
            </a:r>
            <a:br>
              <a:rPr lang="en-US" sz="2800" b="1" baseline="30000">
                <a:solidFill>
                  <a:srgbClr val="FFFFFF"/>
                </a:solidFill>
                <a:latin typeface="+mn-lt"/>
                <a:ea typeface="+mn-ea"/>
                <a:cs typeface="Times New Roman"/>
              </a:rPr>
            </a:br>
            <a:r>
              <a:rPr lang="en-US" sz="2800" b="1">
                <a:solidFill>
                  <a:srgbClr val="FFFFFF"/>
                </a:solidFill>
                <a:latin typeface="+mn-lt"/>
                <a:ea typeface="+mn-ea"/>
                <a:cs typeface="Times New Roman"/>
              </a:rPr>
              <a:t> </a:t>
            </a:r>
            <a:r>
              <a:rPr kumimoji="0" lang="en-US" sz="2800" b="1" i="0" u="none" strike="noStrike" kern="1200" cap="none" spc="0" normalizeH="0" baseline="0" noProof="0">
                <a:ln>
                  <a:noFill/>
                </a:ln>
                <a:solidFill>
                  <a:srgbClr val="FFFFFF"/>
                </a:solidFill>
                <a:effectLst/>
                <a:uLnTx/>
                <a:uFillTx/>
                <a:latin typeface="+mn-lt"/>
                <a:ea typeface="+mn-ea"/>
                <a:cs typeface="Times New Roman"/>
              </a:rPr>
              <a:t>Massachusetts, 2015-2023</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3</a:t>
            </a:r>
            <a:endParaRPr lang="en-US" sz="2000"/>
          </a:p>
        </p:txBody>
      </p:sp>
      <p:pic>
        <p:nvPicPr>
          <p:cNvPr id="7" name="Picture 6" descr="Graph shows the number of chlamydia cases among transgender individuals in Massachusetts between 2015 and 2023. The case counts 7, 21, 33, 57, 73, 64, 75, 78, and 72 for 2015, 2016, 2017, 2018, 2019, 2020, 2021, 2022, and 2023, respectively.">
            <a:extLst>
              <a:ext uri="{FF2B5EF4-FFF2-40B4-BE49-F238E27FC236}">
                <a16:creationId xmlns:a16="http://schemas.microsoft.com/office/drawing/2014/main" id="{5A2BD332-162B-7DAF-2E9F-B0B91C317BF4}"/>
              </a:ext>
            </a:extLst>
          </p:cNvPr>
          <p:cNvPicPr>
            <a:picLocks noChangeAspect="1"/>
          </p:cNvPicPr>
          <p:nvPr/>
        </p:nvPicPr>
        <p:blipFill>
          <a:blip r:embed="rId3"/>
          <a:stretch>
            <a:fillRect/>
          </a:stretch>
        </p:blipFill>
        <p:spPr>
          <a:xfrm>
            <a:off x="392697" y="1139753"/>
            <a:ext cx="11406605" cy="4578493"/>
          </a:xfrm>
          <a:prstGeom prst="rect">
            <a:avLst/>
          </a:prstGeom>
        </p:spPr>
      </p:pic>
      <p:sp>
        <p:nvSpPr>
          <p:cNvPr id="6" name="TextBox 5">
            <a:extLst>
              <a:ext uri="{FF2B5EF4-FFF2-40B4-BE49-F238E27FC236}">
                <a16:creationId xmlns:a16="http://schemas.microsoft.com/office/drawing/2014/main" id="{EA244617-30BD-5709-579D-CACFE6EEE188}"/>
              </a:ext>
            </a:extLst>
          </p:cNvPr>
          <p:cNvSpPr txBox="1"/>
          <p:nvPr/>
        </p:nvSpPr>
        <p:spPr>
          <a:xfrm>
            <a:off x="248393" y="5495986"/>
            <a:ext cx="11713688" cy="1200329"/>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chemeClr val="bg2">
                    <a:lumMod val="50000"/>
                  </a:schemeClr>
                </a:solidFill>
                <a:effectLst/>
                <a:uLnTx/>
                <a:uFillTx/>
                <a:cs typeface="Times New Roman"/>
              </a:rPr>
              <a:t>Data are current as of</a:t>
            </a:r>
            <a:r>
              <a:rPr lang="en-US" sz="1200">
                <a:solidFill>
                  <a:schemeClr val="bg2">
                    <a:lumMod val="50000"/>
                  </a:schemeClr>
                </a:solidFill>
                <a:cs typeface="Times New Roman"/>
              </a:rPr>
              <a:t> </a:t>
            </a:r>
            <a:r>
              <a:rPr kumimoji="0" lang="en-US" sz="1200" b="0" i="0" u="none" strike="noStrike" kern="1200" cap="none" spc="0" normalizeH="0" baseline="0" noProof="0">
                <a:ln>
                  <a:noFill/>
                </a:ln>
                <a:solidFill>
                  <a:schemeClr val="bg2">
                    <a:lumMod val="50000"/>
                  </a:schemeClr>
                </a:solidFill>
                <a:effectLst/>
                <a:uLnTx/>
                <a:uFillTx/>
                <a:cs typeface="Times New Roman"/>
              </a:rPr>
              <a:t> </a:t>
            </a:r>
            <a:r>
              <a:rPr lang="en-US" sz="1200">
                <a:solidFill>
                  <a:schemeClr val="bg2">
                    <a:lumMod val="50000"/>
                  </a:schemeClr>
                </a:solidFill>
                <a:cs typeface="Times New Roman"/>
              </a:rPr>
              <a:t>08/01/2024</a:t>
            </a:r>
            <a:r>
              <a:rPr kumimoji="0" lang="en-US" sz="1200" b="0" i="0" u="none" strike="noStrike" kern="1200" cap="none" spc="0" normalizeH="0" baseline="0" noProof="0">
                <a:ln>
                  <a:noFill/>
                </a:ln>
                <a:solidFill>
                  <a:schemeClr val="bg2">
                    <a:lumMod val="50000"/>
                  </a:schemeClr>
                </a:solidFill>
                <a:effectLst/>
                <a:uLnTx/>
                <a:uFillTx/>
                <a:cs typeface="Times New Roman"/>
              </a:rPr>
              <a:t> and are subject to change.</a:t>
            </a:r>
            <a:r>
              <a:rPr lang="en-US" sz="1200">
                <a:solidFill>
                  <a:schemeClr val="bg2">
                    <a:lumMod val="50000"/>
                  </a:schemeClr>
                </a:solidFill>
                <a:cs typeface="Times New Roman"/>
              </a:rPr>
              <a:t> </a:t>
            </a:r>
            <a:endParaRPr lang="en-US" sz="1200" b="0" i="0" u="none" strike="noStrike" kern="1200" cap="none" spc="0" normalizeH="0" baseline="0" noProof="0">
              <a:ln>
                <a:noFill/>
              </a:ln>
              <a:solidFill>
                <a:schemeClr val="bg2">
                  <a:lumMod val="50000"/>
                </a:schemeClr>
              </a:solidFill>
              <a:effectLst/>
              <a:uLnTx/>
              <a:uFillTx/>
              <a:cs typeface="Times New Roman" panose="02020603050405020304" pitchFamily="18" charset="0"/>
            </a:endParaRPr>
          </a:p>
          <a:p>
            <a:pPr>
              <a:defRPr/>
            </a:pPr>
            <a:r>
              <a:rPr kumimoji="0" lang="en-US" sz="1200" b="0" i="0" u="none" strike="noStrike" kern="1200" cap="none" spc="0" normalizeH="0" baseline="0" noProof="0">
                <a:ln>
                  <a:noFill/>
                </a:ln>
                <a:solidFill>
                  <a:schemeClr val="bg2">
                    <a:lumMod val="50000"/>
                  </a:schemeClr>
                </a:solidFill>
                <a:effectLst/>
                <a:uLnTx/>
                <a:uFillTx/>
                <a:cs typeface="Times New Roman"/>
              </a:rPr>
              <a:t>Data Source: Massachusetts Department of Public Health/Bureau of Infectious Disease and Laboratory Sciences/ Division of STD Prevention</a:t>
            </a:r>
            <a:r>
              <a:rPr lang="en-US" sz="1200">
                <a:solidFill>
                  <a:schemeClr val="bg2">
                    <a:lumMod val="50000"/>
                  </a:schemeClr>
                </a:solidFill>
                <a:cs typeface="Times New Roman"/>
              </a:rPr>
              <a:t> and STD-HIV Surveillance</a:t>
            </a:r>
            <a:r>
              <a:rPr kumimoji="0" lang="en-US" sz="1200" b="0" i="0" u="none" strike="noStrike" kern="1200" cap="none" spc="0" normalizeH="0" baseline="0" noProof="0">
                <a:ln>
                  <a:noFill/>
                </a:ln>
                <a:solidFill>
                  <a:schemeClr val="bg2">
                    <a:lumMod val="50000"/>
                  </a:schemeClr>
                </a:solidFill>
                <a:effectLst/>
                <a:uLnTx/>
                <a:uFillTx/>
                <a:cs typeface="Times New Roman"/>
              </a:rPr>
              <a:t>.</a:t>
            </a:r>
            <a:endParaRPr lang="en-US" sz="1200" b="0" i="0" u="none" strike="noStrike" kern="1200" cap="none" spc="0" normalizeH="0" baseline="0" noProof="0">
              <a:ln>
                <a:noFill/>
              </a:ln>
              <a:solidFill>
                <a:schemeClr val="bg2">
                  <a:lumMod val="50000"/>
                </a:schemeClr>
              </a:solidFill>
              <a:effectLst/>
              <a:uLnTx/>
              <a:uFillTx/>
              <a:cs typeface="Times New Roman"/>
            </a:endParaRPr>
          </a:p>
          <a:p>
            <a:pPr marL="228600" indent="-228600">
              <a:buFontTx/>
              <a:buAutoNum type="arabicPeriod"/>
              <a:defRPr/>
            </a:pPr>
            <a:r>
              <a:rPr lang="en-US" sz="1200">
                <a:solidFill>
                  <a:schemeClr val="bg2">
                    <a:lumMod val="50000"/>
                  </a:schemeClr>
                </a:solidFill>
                <a:cs typeface="Times New Roman"/>
              </a:rPr>
              <a:t>Prior to 2015 MA DSTDP was not able to capture expanded gender identity including individuals of transgender experience within our data system.</a:t>
            </a:r>
          </a:p>
          <a:p>
            <a:pPr marL="228600" indent="-228600">
              <a:buFontTx/>
              <a:buAutoNum type="arabicPeriod"/>
              <a:defRPr/>
            </a:pPr>
            <a:r>
              <a:rPr lang="en-US" sz="1200">
                <a:solidFill>
                  <a:schemeClr val="bg2">
                    <a:lumMod val="50000"/>
                  </a:schemeClr>
                </a:solidFill>
                <a:cs typeface="Times New Roman"/>
              </a:rPr>
              <a:t>All individuals of transgender experience are included in this graph regardless of current gender. </a:t>
            </a:r>
          </a:p>
          <a:p>
            <a:pPr marL="228600" indent="-228600">
              <a:buAutoNum type="arabicPeriod"/>
              <a:defRPr/>
            </a:pPr>
            <a:r>
              <a:rPr kumimoji="0" lang="en-US" sz="1200" b="0" i="0" u="none" strike="noStrike" kern="1200" cap="none" spc="0" normalizeH="0" baseline="0" noProof="0">
                <a:ln>
                  <a:noFill/>
                </a:ln>
                <a:solidFill>
                  <a:schemeClr val="bg2">
                    <a:lumMod val="50000"/>
                  </a:schemeClr>
                </a:solidFill>
                <a:effectLst/>
                <a:uLnTx/>
                <a:uFillTx/>
                <a:cs typeface="Times New Roman"/>
              </a:rPr>
              <a:t>Please </a:t>
            </a:r>
            <a:r>
              <a:rPr lang="en-US" sz="1200">
                <a:solidFill>
                  <a:schemeClr val="bg2">
                    <a:lumMod val="50000"/>
                  </a:schemeClr>
                </a:solidFill>
                <a:cs typeface="Times New Roman"/>
              </a:rPr>
              <a:t>consider </a:t>
            </a:r>
            <a:r>
              <a:rPr kumimoji="0" lang="en-US" sz="1200" b="0" i="0" u="none" strike="noStrike" kern="1200" cap="none" spc="0" normalizeH="0" baseline="0" noProof="0">
                <a:ln>
                  <a:noFill/>
                </a:ln>
                <a:solidFill>
                  <a:schemeClr val="bg2">
                    <a:lumMod val="50000"/>
                  </a:schemeClr>
                </a:solidFill>
                <a:effectLst/>
                <a:uLnTx/>
                <a:uFillTx/>
                <a:cs typeface="Times New Roman"/>
              </a:rPr>
              <a:t>the impact of the COVID-19 pandemic on infectious disease screening, treatment and surveillance in the interpretation of 2020-2023 data.</a:t>
            </a:r>
            <a:endParaRPr lang="en-US" sz="1200" b="0" i="0" u="none" strike="noStrike" kern="1200" cap="none" spc="0" normalizeH="0" baseline="0" noProof="0">
              <a:ln>
                <a:noFill/>
              </a:ln>
              <a:solidFill>
                <a:schemeClr val="bg2">
                  <a:lumMod val="50000"/>
                </a:schemeClr>
              </a:solidFill>
              <a:effectLst/>
              <a:uLnTx/>
              <a:uFillTx/>
              <a:cs typeface="Times New Roman"/>
            </a:endParaRPr>
          </a:p>
          <a:p>
            <a:pPr marL="228600" indent="-228600">
              <a:buAutoNum type="arabicPeriod"/>
              <a:defRPr/>
            </a:pPr>
            <a:endParaRPr lang="en-US" sz="1200" b="0" i="0" u="none" strike="noStrike" kern="1200" cap="none" spc="0" normalizeH="0" baseline="0" noProof="0">
              <a:ln>
                <a:noFill/>
              </a:ln>
              <a:solidFill>
                <a:schemeClr val="bg2">
                  <a:lumMod val="50000"/>
                </a:schemeClr>
              </a:solidFill>
              <a:effectLst/>
              <a:uLnTx/>
              <a:uFillTx/>
              <a:cs typeface="Times New Roman"/>
            </a:endParaRPr>
          </a:p>
        </p:txBody>
      </p:sp>
      <p:pic>
        <p:nvPicPr>
          <p:cNvPr id="4" name="Picture 3">
            <a:extLst>
              <a:ext uri="{FF2B5EF4-FFF2-40B4-BE49-F238E27FC236}">
                <a16:creationId xmlns:a16="http://schemas.microsoft.com/office/drawing/2014/main" id="{B63D6B89-5873-81FB-E147-75487FC382C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29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242C8-14E3-EF95-F1D7-2440DE2C7C3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341D6F-43E6-1424-D951-39F6F2DF96C0}"/>
              </a:ext>
            </a:extLst>
          </p:cNvPr>
          <p:cNvSpPr>
            <a:spLocks noGrp="1"/>
          </p:cNvSpPr>
          <p:nvPr>
            <p:ph type="sldNum" sz="quarter" idx="4"/>
          </p:nvPr>
        </p:nvSpPr>
        <p:spPr/>
        <p:txBody>
          <a:bodyPr/>
          <a:lstStyle/>
          <a:p>
            <a:fld id="{CA49D0EE-DE7F-324B-A84C-F36708423CDB}" type="slidenum">
              <a:rPr lang="en-US" smtClean="0"/>
              <a:pPr/>
              <a:t>7</a:t>
            </a:fld>
            <a:endParaRPr lang="en-US"/>
          </a:p>
        </p:txBody>
      </p:sp>
      <p:sp>
        <p:nvSpPr>
          <p:cNvPr id="3" name="Title 2">
            <a:extLst>
              <a:ext uri="{FF2B5EF4-FFF2-40B4-BE49-F238E27FC236}">
                <a16:creationId xmlns:a16="http://schemas.microsoft.com/office/drawing/2014/main" id="{39401CD6-5E78-CF5A-C960-3DC338287D2D}"/>
              </a:ext>
            </a:extLst>
          </p:cNvPr>
          <p:cNvSpPr>
            <a:spLocks noGrp="1"/>
          </p:cNvSpPr>
          <p:nvPr>
            <p:ph type="title"/>
          </p:nvPr>
        </p:nvSpPr>
        <p:spPr>
          <a:xfrm>
            <a:off x="952106" y="7289"/>
            <a:ext cx="11239894" cy="967435"/>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chemeClr val="bg1"/>
                </a:solidFill>
                <a:effectLst/>
                <a:uLnTx/>
                <a:uFillTx/>
                <a:latin typeface="+mn-lt"/>
                <a:ea typeface="+mn-ea"/>
                <a:cs typeface="Times New Roman"/>
              </a:rPr>
              <a:t>Confirmed </a:t>
            </a:r>
            <a:r>
              <a:rPr kumimoji="0" lang="en-US" sz="2800" b="1" i="0" u="none" strike="noStrike" kern="1200" cap="none" spc="0" normalizeH="0" baseline="0" noProof="0">
                <a:ln>
                  <a:noFill/>
                </a:ln>
                <a:solidFill>
                  <a:srgbClr val="FFFFFF"/>
                </a:solidFill>
                <a:effectLst/>
                <a:uLnTx/>
                <a:uFillTx/>
                <a:latin typeface="+mn-lt"/>
                <a:ea typeface="+mn-ea"/>
                <a:cs typeface="Times New Roman"/>
              </a:rPr>
              <a:t>Chlamydia Rates by County and Statewide,</a:t>
            </a:r>
            <a:r>
              <a:rPr kumimoji="0" lang="en-US" sz="2800" b="1" i="0" u="none" strike="noStrike" kern="1200" cap="none" spc="0" normalizeH="0" baseline="30000" noProof="0">
                <a:ln>
                  <a:noFill/>
                </a:ln>
                <a:solidFill>
                  <a:srgbClr val="FFFFFF"/>
                </a:solidFill>
                <a:effectLst/>
                <a:uLnTx/>
                <a:uFillTx/>
                <a:latin typeface="+mn-lt"/>
                <a:ea typeface="+mn-ea"/>
                <a:cs typeface="Times New Roman"/>
              </a:rPr>
              <a:t> </a:t>
            </a:r>
            <a:br>
              <a:rPr kumimoji="0" lang="en-US" sz="2800" b="1" i="0" u="none" strike="noStrike" kern="1200" cap="none" spc="0" normalizeH="0" baseline="30000" noProof="0">
                <a:ln>
                  <a:noFill/>
                </a:ln>
                <a:solidFill>
                  <a:srgbClr val="FFFFFF"/>
                </a:solidFill>
                <a:effectLst/>
                <a:uLnTx/>
                <a:uFillTx/>
                <a:latin typeface="+mn-lt"/>
                <a:ea typeface="+mn-ea"/>
                <a:cs typeface="Times New Roman"/>
              </a:rPr>
            </a:br>
            <a:r>
              <a:rPr kumimoji="0" lang="en-US" sz="2800" b="1" i="0" u="none" strike="noStrike" kern="1200" cap="none" spc="0" normalizeH="0" baseline="0" noProof="0">
                <a:ln>
                  <a:noFill/>
                </a:ln>
                <a:solidFill>
                  <a:schemeClr val="bg1"/>
                </a:solidFill>
                <a:effectLst/>
                <a:uLnTx/>
                <a:uFillTx/>
                <a:latin typeface="+mn-lt"/>
                <a:ea typeface="+mn-ea"/>
                <a:cs typeface="Times New Roman"/>
              </a:rPr>
              <a:t>Massachusetts, 2021-2023</a:t>
            </a:r>
            <a:r>
              <a:rPr kumimoji="0" lang="en-US" sz="2000" b="1" i="0" u="none" strike="noStrike" kern="1200" cap="none" spc="0" normalizeH="0" baseline="50000" noProof="0">
                <a:ln>
                  <a:noFill/>
                </a:ln>
                <a:solidFill>
                  <a:schemeClr val="bg1"/>
                </a:solidFill>
                <a:effectLst/>
                <a:uLnTx/>
                <a:uFillTx/>
                <a:latin typeface="+mn-lt"/>
                <a:ea typeface="+mn-ea"/>
                <a:cs typeface="Times New Roman"/>
              </a:rPr>
              <a:t>1</a:t>
            </a:r>
            <a:endParaRPr lang="en-US" sz="2000"/>
          </a:p>
        </p:txBody>
      </p:sp>
      <p:pic>
        <p:nvPicPr>
          <p:cNvPr id="9" name="Picture 8" descr="Graph depicts rate per 100,000 population of chlamydia cases reported in Massachusetts by county comparing 2021 through 2023. The rate is highest in Suffolk county with a rate of 858.7 in 2023 followed by Hampden county with a rate of 565.4 in 2023. The lowest rates were in Franklin and Berkshire county.">
            <a:extLst>
              <a:ext uri="{FF2B5EF4-FFF2-40B4-BE49-F238E27FC236}">
                <a16:creationId xmlns:a16="http://schemas.microsoft.com/office/drawing/2014/main" id="{5473E9AB-B441-A282-45A8-A790D33DE112}"/>
              </a:ext>
            </a:extLst>
          </p:cNvPr>
          <p:cNvPicPr>
            <a:picLocks noChangeAspect="1"/>
          </p:cNvPicPr>
          <p:nvPr/>
        </p:nvPicPr>
        <p:blipFill>
          <a:blip r:embed="rId3"/>
          <a:stretch>
            <a:fillRect/>
          </a:stretch>
        </p:blipFill>
        <p:spPr>
          <a:xfrm>
            <a:off x="183088" y="1043992"/>
            <a:ext cx="11821169" cy="5279594"/>
          </a:xfrm>
          <a:prstGeom prst="rect">
            <a:avLst/>
          </a:prstGeom>
        </p:spPr>
      </p:pic>
      <p:sp>
        <p:nvSpPr>
          <p:cNvPr id="8" name="TextBox 7">
            <a:extLst>
              <a:ext uri="{FF2B5EF4-FFF2-40B4-BE49-F238E27FC236}">
                <a16:creationId xmlns:a16="http://schemas.microsoft.com/office/drawing/2014/main" id="{180A9413-C855-00A4-A1B9-2210E278D3BA}"/>
              </a:ext>
            </a:extLst>
          </p:cNvPr>
          <p:cNvSpPr txBox="1"/>
          <p:nvPr/>
        </p:nvSpPr>
        <p:spPr>
          <a:xfrm>
            <a:off x="187743" y="5476839"/>
            <a:ext cx="10637275" cy="1015663"/>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08/01/2024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a:t>
            </a:r>
            <a:r>
              <a:rPr lang="en-US" sz="1200">
                <a:solidFill>
                  <a:srgbClr val="767171"/>
                </a:solidFill>
                <a:cs typeface="Times New Roman"/>
              </a:rPr>
              <a:t>Massachusetts</a:t>
            </a:r>
            <a:r>
              <a:rPr lang="en-US" sz="1200">
                <a:solidFill>
                  <a:schemeClr val="bg2">
                    <a:lumMod val="50000"/>
                  </a:schemeClr>
                </a:solidFill>
                <a:cs typeface="Times New Roman"/>
              </a:rPr>
              <a:t>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bg2">
                    <a:lumMod val="50000"/>
                  </a:schemeClr>
                </a:solidFill>
                <a:cs typeface="Times New Roman"/>
              </a:rPr>
              <a:t>1. Please consider the impact of the COVID-19 pandemic on infectious disease screening, treatment and surveillance in the interpretation of 2021-2023 data.</a:t>
            </a:r>
          </a:p>
        </p:txBody>
      </p:sp>
      <p:pic>
        <p:nvPicPr>
          <p:cNvPr id="4" name="Picture 3">
            <a:extLst>
              <a:ext uri="{FF2B5EF4-FFF2-40B4-BE49-F238E27FC236}">
                <a16:creationId xmlns:a16="http://schemas.microsoft.com/office/drawing/2014/main" id="{B5D9A866-4429-EE85-A325-A577E155017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959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4EEA32-DB96-0FDF-A838-9CB534C78087}"/>
              </a:ext>
            </a:extLst>
          </p:cNvPr>
          <p:cNvSpPr>
            <a:spLocks noGrp="1"/>
          </p:cNvSpPr>
          <p:nvPr>
            <p:ph type="sldNum" sz="quarter" idx="4"/>
          </p:nvPr>
        </p:nvSpPr>
        <p:spPr/>
        <p:txBody>
          <a:bodyPr/>
          <a:lstStyle/>
          <a:p>
            <a:fld id="{CA49D0EE-DE7F-324B-A84C-F36708423CDB}" type="slidenum">
              <a:rPr lang="en-US" smtClean="0"/>
              <a:pPr/>
              <a:t>8</a:t>
            </a:fld>
            <a:endParaRPr lang="en-US"/>
          </a:p>
        </p:txBody>
      </p:sp>
      <p:sp>
        <p:nvSpPr>
          <p:cNvPr id="3" name="Title 2">
            <a:extLst>
              <a:ext uri="{FF2B5EF4-FFF2-40B4-BE49-F238E27FC236}">
                <a16:creationId xmlns:a16="http://schemas.microsoft.com/office/drawing/2014/main" id="{693D004A-9028-428C-CEB8-7918891F4E0B}"/>
              </a:ext>
            </a:extLst>
          </p:cNvPr>
          <p:cNvSpPr>
            <a:spLocks noGrp="1"/>
          </p:cNvSpPr>
          <p:nvPr>
            <p:ph type="title"/>
          </p:nvPr>
        </p:nvSpPr>
        <p:spPr>
          <a:xfrm>
            <a:off x="952106" y="0"/>
            <a:ext cx="11239894" cy="986568"/>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rgbClr val="FFFFFF"/>
                </a:solidFill>
                <a:effectLst/>
                <a:uLnTx/>
                <a:uFillTx/>
                <a:latin typeface="+mn-lt"/>
                <a:ea typeface="+mn-ea"/>
                <a:cs typeface="Times New Roman"/>
              </a:rPr>
              <a:t>Average Age of Confirmed Chlamydia Cases by Gender</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1</a:t>
            </a:r>
            <a:r>
              <a:rPr kumimoji="0" lang="en-US" sz="2800" b="1" i="0" u="none" strike="noStrike" kern="1200" cap="none" spc="0" normalizeH="0" baseline="0" noProof="0">
                <a:ln>
                  <a:noFill/>
                </a:ln>
                <a:solidFill>
                  <a:srgbClr val="FFFFFF"/>
                </a:solidFill>
                <a:effectLst/>
                <a:uLnTx/>
                <a:uFillTx/>
                <a:latin typeface="+mn-lt"/>
                <a:ea typeface="+mn-ea"/>
                <a:cs typeface="Times New Roman"/>
              </a:rPr>
              <a:t>, </a:t>
            </a:r>
            <a:r>
              <a:rPr kumimoji="0" lang="en-US" sz="2800" b="1" i="0" u="none" strike="noStrike" kern="1200" cap="none" spc="0" normalizeH="0" baseline="0" noProof="0">
                <a:ln>
                  <a:noFill/>
                </a:ln>
                <a:solidFill>
                  <a:schemeClr val="bg1"/>
                </a:solidFill>
                <a:effectLst/>
                <a:uLnTx/>
                <a:uFillTx/>
                <a:latin typeface="+mn-lt"/>
                <a:ea typeface="+mn-ea"/>
                <a:cs typeface="Times New Roman"/>
              </a:rPr>
              <a:t>Massachusetts, 2012-2023</a:t>
            </a:r>
            <a:r>
              <a:rPr kumimoji="0" lang="en-US" sz="2000" b="1" i="0" u="none" strike="noStrike" kern="1200" cap="none" spc="0" normalizeH="0" baseline="50000" noProof="0">
                <a:ln>
                  <a:noFill/>
                </a:ln>
                <a:solidFill>
                  <a:schemeClr val="bg1"/>
                </a:solidFill>
                <a:effectLst/>
                <a:uLnTx/>
                <a:uFillTx/>
                <a:latin typeface="+mn-lt"/>
                <a:ea typeface="+mn-ea"/>
                <a:cs typeface="Times New Roman"/>
              </a:rPr>
              <a:t>2</a:t>
            </a:r>
            <a:endParaRPr lang="en-US" sz="2000"/>
          </a:p>
        </p:txBody>
      </p:sp>
      <p:pic>
        <p:nvPicPr>
          <p:cNvPr id="13" name="Picture 12" descr="Graph depicts the average age of confirmed chlamydia cases by year between 2012 and 2023. The lowest average age is 23.8 years old for the year 2012 and then rises to a high average age of 26.4 years old in 2023.">
            <a:extLst>
              <a:ext uri="{FF2B5EF4-FFF2-40B4-BE49-F238E27FC236}">
                <a16:creationId xmlns:a16="http://schemas.microsoft.com/office/drawing/2014/main" id="{D65380CD-A696-0543-3E25-1EEFCD9BA4F0}"/>
              </a:ext>
            </a:extLst>
          </p:cNvPr>
          <p:cNvPicPr>
            <a:picLocks noChangeAspect="1"/>
          </p:cNvPicPr>
          <p:nvPr/>
        </p:nvPicPr>
        <p:blipFill>
          <a:blip r:embed="rId3"/>
          <a:stretch>
            <a:fillRect/>
          </a:stretch>
        </p:blipFill>
        <p:spPr>
          <a:xfrm>
            <a:off x="368311" y="1090981"/>
            <a:ext cx="11455377" cy="4676037"/>
          </a:xfrm>
          <a:prstGeom prst="rect">
            <a:avLst/>
          </a:prstGeom>
        </p:spPr>
      </p:pic>
      <p:sp>
        <p:nvSpPr>
          <p:cNvPr id="7" name="TextBox 5">
            <a:extLst>
              <a:ext uri="{FF2B5EF4-FFF2-40B4-BE49-F238E27FC236}">
                <a16:creationId xmlns:a16="http://schemas.microsoft.com/office/drawing/2014/main" id="{435314C7-719D-9907-52A8-D28489CEB5AB}"/>
              </a:ext>
            </a:extLst>
          </p:cNvPr>
          <p:cNvSpPr txBox="1"/>
          <p:nvPr/>
        </p:nvSpPr>
        <p:spPr>
          <a:xfrm>
            <a:off x="340825" y="5679531"/>
            <a:ext cx="11273784" cy="830997"/>
          </a:xfrm>
          <a:prstGeom prst="rect">
            <a:avLst/>
          </a:prstGeom>
          <a:noFill/>
        </p:spPr>
        <p:txBody>
          <a:bodyPr wrap="square" lIns="91440" tIns="45720" rIns="91440" bIns="45720" rtlCol="0" anchor="t">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1200">
                <a:solidFill>
                  <a:srgbClr val="767171"/>
                </a:solidFill>
                <a:latin typeface="+mn-lt"/>
                <a:cs typeface="Times New Roman"/>
              </a:rPr>
              <a:t>Data are current as of </a:t>
            </a:r>
            <a:r>
              <a:rPr lang="en-US" sz="1200">
                <a:solidFill>
                  <a:schemeClr val="bg2">
                    <a:lumMod val="50000"/>
                  </a:schemeClr>
                </a:solidFill>
                <a:latin typeface="+mn-lt"/>
                <a:cs typeface="Times New Roman"/>
              </a:rPr>
              <a:t>08/01/2024</a:t>
            </a:r>
            <a:r>
              <a:rPr lang="en-US" sz="1200">
                <a:solidFill>
                  <a:srgbClr val="767171"/>
                </a:solidFill>
                <a:latin typeface="+mn-lt"/>
                <a:cs typeface="Times New Roman"/>
              </a:rPr>
              <a:t> and are subject to change. </a:t>
            </a:r>
            <a:endParaRPr lang="en-US" sz="1200">
              <a:solidFill>
                <a:srgbClr val="767171"/>
              </a:solidFill>
              <a:latin typeface="+mn-lt"/>
              <a:cs typeface="Times New Roman" panose="02020603050405020304" pitchFamily="18" charset="0"/>
            </a:endParaRPr>
          </a:p>
          <a:p>
            <a:r>
              <a:rPr lang="en-US" sz="1200">
                <a:solidFill>
                  <a:srgbClr val="767171"/>
                </a:solidFill>
                <a:latin typeface="+mn-lt"/>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mn-lt"/>
                <a:cs typeface="Times New Roman"/>
              </a:rPr>
              <a:t>1. Individuals of transgender experience that did not have complete gender data as of 08/01/2024 may not be included within this slide. </a:t>
            </a:r>
            <a:endParaRPr lang="en-US">
              <a:solidFill>
                <a:schemeClr val="bg2">
                  <a:lumMod val="50000"/>
                </a:schemeClr>
              </a:solidFill>
              <a:latin typeface="+mn-lt"/>
            </a:endParaRPr>
          </a:p>
          <a:p>
            <a:r>
              <a:rPr lang="en-US" sz="1200">
                <a:solidFill>
                  <a:schemeClr val="bg2">
                    <a:lumMod val="50000"/>
                  </a:schemeClr>
                </a:solidFill>
                <a:latin typeface="+mn-lt"/>
                <a:cs typeface="Times New Roman"/>
              </a:rPr>
              <a:t>2. Please consider the impact of the COVID-19 pandemic on infectious disease screening, treatment and surveillance in the interpretation of 2020-2023 data.</a:t>
            </a:r>
            <a:endParaRPr lang="en-US" sz="1200">
              <a:solidFill>
                <a:schemeClr val="bg2">
                  <a:lumMod val="50000"/>
                </a:schemeClr>
              </a:solidFill>
              <a:latin typeface="+mn-lt"/>
              <a:cs typeface="Times New Roman" panose="02020603050405020304" pitchFamily="18" charset="0"/>
            </a:endParaRPr>
          </a:p>
        </p:txBody>
      </p:sp>
      <p:pic>
        <p:nvPicPr>
          <p:cNvPr id="4" name="Picture 3">
            <a:extLst>
              <a:ext uri="{FF2B5EF4-FFF2-40B4-BE49-F238E27FC236}">
                <a16:creationId xmlns:a16="http://schemas.microsoft.com/office/drawing/2014/main" id="{94F63302-9B80-F670-6400-6428337A930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163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9</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3181"/>
            <a:ext cx="11239894" cy="967435"/>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Rate of Confirmed Gonorrhea Cases, Massachusetts, 2000-2023</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endParaRPr lang="en-US" sz="2000"/>
          </a:p>
        </p:txBody>
      </p:sp>
      <p:pic>
        <p:nvPicPr>
          <p:cNvPr id="5" name="Picture 4" descr="Graph depicts the rate per 100,000 population of confirmed cases of gonorrhea in Massachusetts between 2000 and 2023. It begins at 43.3 in 2000, drops to a low of 29.4 in 2009 and climbs to a high of 139.1 in 2023.">
            <a:extLst>
              <a:ext uri="{FF2B5EF4-FFF2-40B4-BE49-F238E27FC236}">
                <a16:creationId xmlns:a16="http://schemas.microsoft.com/office/drawing/2014/main" id="{BAAE9D05-D57D-12F9-FC3D-5E3F4D85B3EB}"/>
              </a:ext>
            </a:extLst>
          </p:cNvPr>
          <p:cNvPicPr>
            <a:picLocks noChangeAspect="1"/>
          </p:cNvPicPr>
          <p:nvPr/>
        </p:nvPicPr>
        <p:blipFill>
          <a:blip r:embed="rId3"/>
          <a:stretch>
            <a:fillRect/>
          </a:stretch>
        </p:blipFill>
        <p:spPr>
          <a:xfrm>
            <a:off x="0" y="991149"/>
            <a:ext cx="12192000" cy="4456176"/>
          </a:xfrm>
          <a:prstGeom prst="rect">
            <a:avLst/>
          </a:prstGeom>
        </p:spPr>
      </p:pic>
      <p:sp>
        <p:nvSpPr>
          <p:cNvPr id="6" name="Rectangle 5">
            <a:extLst>
              <a:ext uri="{FF2B5EF4-FFF2-40B4-BE49-F238E27FC236}">
                <a16:creationId xmlns:a16="http://schemas.microsoft.com/office/drawing/2014/main" id="{40AB1993-EB15-55F8-C8BD-094150560DA4}"/>
              </a:ext>
            </a:extLst>
          </p:cNvPr>
          <p:cNvSpPr/>
          <p:nvPr/>
        </p:nvSpPr>
        <p:spPr>
          <a:xfrm>
            <a:off x="307601" y="5492428"/>
            <a:ext cx="11576798" cy="1015663"/>
          </a:xfrm>
          <a:prstGeom prst="rect">
            <a:avLst/>
          </a:prstGeom>
        </p:spPr>
        <p:txBody>
          <a:bodyPr wrap="square" lIns="91440" tIns="45720" rIns="91440" bIns="45720" anchor="t">
            <a:spAutoFit/>
          </a:bodyPr>
          <a:lstStyle/>
          <a:p>
            <a:r>
              <a:rPr lang="en-US" sz="1200">
                <a:solidFill>
                  <a:schemeClr val="tx1">
                    <a:lumMod val="50000"/>
                    <a:lumOff val="50000"/>
                  </a:schemeClr>
                </a:solidFill>
                <a:cs typeface="Times New Roman"/>
              </a:rPr>
              <a:t>Data are current as of </a:t>
            </a:r>
            <a:r>
              <a:rPr lang="en-US" sz="1200">
                <a:solidFill>
                  <a:schemeClr val="bg2">
                    <a:lumMod val="50000"/>
                  </a:schemeClr>
                </a:solidFill>
                <a:cs typeface="Times New Roman"/>
              </a:rPr>
              <a:t>08/01/2024</a:t>
            </a:r>
            <a:r>
              <a:rPr lang="en-US" sz="1200">
                <a:solidFill>
                  <a:schemeClr val="tx1">
                    <a:lumMod val="50000"/>
                    <a:lumOff val="50000"/>
                  </a:schemeClr>
                </a:solidFill>
                <a:cs typeface="Times New Roman"/>
              </a:rPr>
              <a:t> and are subject to change. </a:t>
            </a:r>
            <a:endParaRPr lang="en-US" sz="1200">
              <a:solidFill>
                <a:schemeClr val="tx1">
                  <a:lumMod val="50000"/>
                  <a:lumOff val="50000"/>
                </a:schemeClr>
              </a:solidFill>
              <a:cs typeface="Times New Roman" panose="02020603050405020304" pitchFamily="18" charset="0"/>
            </a:endParaRPr>
          </a:p>
          <a:p>
            <a:r>
              <a:rPr lang="en-US" sz="1200">
                <a:solidFill>
                  <a:schemeClr val="tx1">
                    <a:lumMod val="50000"/>
                    <a:lumOff val="50000"/>
                  </a:schemeClr>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tx1">
                    <a:lumMod val="50000"/>
                    <a:lumOff val="50000"/>
                  </a:schemeClr>
                </a:solidFill>
                <a:cs typeface="Times New Roman"/>
              </a:rPr>
              <a:t>1. </a:t>
            </a:r>
            <a:r>
              <a:rPr lang="en-US" sz="1200">
                <a:solidFill>
                  <a:schemeClr val="bg2">
                    <a:lumMod val="50000"/>
                  </a:schemeClr>
                </a:solidFill>
                <a:cs typeface="Times New Roman"/>
              </a:rPr>
              <a:t>Please consider the impact of the COVID-19 pandemic on infectious disease screening, treatment and surveillance in the interpretation of 2020-2023 data.</a:t>
            </a:r>
          </a:p>
        </p:txBody>
      </p:sp>
      <p:pic>
        <p:nvPicPr>
          <p:cNvPr id="4" name="Picture 3">
            <a:extLst>
              <a:ext uri="{FF2B5EF4-FFF2-40B4-BE49-F238E27FC236}">
                <a16:creationId xmlns:a16="http://schemas.microsoft.com/office/drawing/2014/main" id="{5C3B7039-01DA-B746-4D0A-932E90AC43C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839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DPH-PPT-Template</Template>
  <TotalTime>0</TotalTime>
  <Words>10640</Words>
  <Application>Microsoft Office PowerPoint</Application>
  <PresentationFormat>Widescreen</PresentationFormat>
  <Paragraphs>519</Paragraphs>
  <Slides>52</Slides>
  <Notes>45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Arial</vt:lpstr>
      <vt:lpstr>Calibri</vt:lpstr>
      <vt:lpstr>Courier New</vt:lpstr>
      <vt:lpstr>Franklin Gothic Book</vt:lpstr>
      <vt:lpstr>Helvetica Neue</vt:lpstr>
      <vt:lpstr>Times New Roman</vt:lpstr>
      <vt:lpstr>Times New Roman,Serif</vt:lpstr>
      <vt:lpstr>Wingdings</vt:lpstr>
      <vt:lpstr>Office Theme</vt:lpstr>
      <vt:lpstr>1_Office Theme</vt:lpstr>
      <vt:lpstr>Surveillance Data Overview of Sexually Transmitted Infections, Massachusetts,  2000-2023</vt:lpstr>
      <vt:lpstr>Outline</vt:lpstr>
      <vt:lpstr>Preliminary Massachusetts STI Trends</vt:lpstr>
      <vt:lpstr>Rate of Confirmed Chlamydia Cases, Massachusetts, 2000-20231</vt:lpstr>
      <vt:lpstr> Rate of Confirmed Chlamydia Cases by Gender1, Massachusetts, 2010 to 20232</vt:lpstr>
      <vt:lpstr>Chlamydia Among Individuals of Transgender Experience,1, 2  Massachusetts, 2015-20233</vt:lpstr>
      <vt:lpstr>Confirmed Chlamydia Rates by County and Statewide,  Massachusetts, 2021-20231</vt:lpstr>
      <vt:lpstr>Average Age of Confirmed Chlamydia Cases by Gender1, Massachusetts, 2012-20232</vt:lpstr>
      <vt:lpstr>Rate of Confirmed Gonorrhea Cases, Massachusetts, 2000-20231</vt:lpstr>
      <vt:lpstr>Rate of Confirmed Gonorrhea Cases by Gender1,  Massachusetts, 2010-20232</vt:lpstr>
      <vt:lpstr>Gonorrhea Among Individuals of Transgender Experience1,  Massachusetts, 2015-20232</vt:lpstr>
      <vt:lpstr>Confirmed Gonorrhea Rates by County and Statewide,  Massachusetts, 2021-20231</vt:lpstr>
      <vt:lpstr>Rate of Confirmed and Probable Infectious Syphilis1 Cases,  Massachusetts, 2000-20232</vt:lpstr>
      <vt:lpstr>Rate of Confirmed and Probable Infectious Syphilis1 Cases by Gender,2 Massachusetts, 2010-20233</vt:lpstr>
      <vt:lpstr>Infectious Syphilis1 Reported Cases by Race/Ethnicity2,  Massachusetts, 2015-20233</vt:lpstr>
      <vt:lpstr>Confirmed and Probable Infectious Syphilis1 Among Individuals of Transgender Experience2, Massachusetts, 2015-20233, 4</vt:lpstr>
      <vt:lpstr>Confirmed and Probable Infectious Syphilis1 Rates by County and Statewide, Massachusetts, 2021-20232</vt:lpstr>
      <vt:lpstr>Rate of Confirmed and Probable Infectious Syphilis1 by Stage of Infection, Massachusetts, 2010-20232</vt:lpstr>
      <vt:lpstr>Infectious Syphilis1 Reported Cases by Gender of Sex Partners, Massachusetts, 2015-20232</vt:lpstr>
      <vt:lpstr>Congenital Syphilis Cases and Rate of Confirmed and Probable Infectious Syphilis1 Among Persons of Reproductive Potential Ages 15 to 49 Years, Massachusetts, 2010-20232</vt:lpstr>
      <vt:lpstr>Comparison of Pregnant Person with All Stage Syphilis and Reportable Congenital Syphilis with Proportion of Congenital Cases Averted, Massachusetts, 2019 - 2023</vt:lpstr>
      <vt:lpstr>PowerPoint Presentation</vt:lpstr>
      <vt:lpstr>Massachusetts SVI Trends</vt:lpstr>
      <vt:lpstr>Social Vulnerability Index </vt:lpstr>
      <vt:lpstr>Confirmed Chlamydia Case Percentages by Social Vulnerability Index, Massachusetts, 2018-20231</vt:lpstr>
      <vt:lpstr>Confirmed Chlamydia Case Percentages by Social Vulnerability Index and Gender, Massachusetts, 2018-20231,2</vt:lpstr>
      <vt:lpstr>Confirmed Gonorrhea Case Percentages by Social Vulnerability Index, Massachusetts, 2018-20231</vt:lpstr>
      <vt:lpstr>Confirmed Gonorrhea Case Percentages by Social Vulnerability Index and Gender, Massachusetts, 2018-20231,2</vt:lpstr>
      <vt:lpstr>Confirmed and Probably Infectious Syphilis1 Case Percentages by Social Vulnerability Index, Massachusetts, 2018-20232</vt:lpstr>
      <vt:lpstr>Confirmed and Probable Infectious Syphilis1 Case Percentages by Social Vulnerability Index and Gender2, Massachusetts, 2018-20233</vt:lpstr>
      <vt:lpstr>Confirmed and Probable Infectious Syphilis1 Case Percentages by Social Vulnerability Index and Race, Massachusetts, 2018-20232</vt:lpstr>
      <vt:lpstr>Description of 202 STI Cases</vt:lpstr>
      <vt:lpstr>Incident Rate of Confirmed Chlamydia Cases, per 100,000 Persons1 by City/Town2, Massachusetts, 20233 </vt:lpstr>
      <vt:lpstr>Absolute Rate Difference1 Comparing 2023 to 2019 for Confirmed Chlamydia Cases, per 100,000 Persons2 by City/Town, Massachusetts</vt:lpstr>
      <vt:lpstr>Confirmed Chlamydia Case Rates per 100,000 Population by Gender1 and Age, Massachusetts, 20232</vt:lpstr>
      <vt:lpstr>Incident Rate of Confirmed Gonorrhea Cases, per 100,000 Persons1 by City/Town2, Massachusetts, 20233</vt:lpstr>
      <vt:lpstr>Absolute Rate Difference1 Comparing 2023 to 2019 for Confirmed Gonorrhea Cases, per 100,000 Persons2 by City/Town, Massachusetts</vt:lpstr>
      <vt:lpstr>Confirmed Gonorrhea Case Rates per 100,000 Population by Gender1 and Age, Massachusetts, 20232</vt:lpstr>
      <vt:lpstr>Incident Rate of Infectious Syphilis1 Cases, per 100,000 Persons2 by City/Town, Massachusetts, 20233</vt:lpstr>
      <vt:lpstr>Absolute Rate Difference1 Comparing 2023 to 2019 for Infectious Syphilis2 Cases, per 100,000 Persons3 by City/Town, Massachusetts</vt:lpstr>
      <vt:lpstr>Confirmed and Probable Infectious Syphilis1 Cases per 100,000 Population by Gender2 and Age, Massachusetts, 20233</vt:lpstr>
      <vt:lpstr>Comparison of the Rate of Confirmed and Probable Infectious Syphilis1 Cases by Gender2 and Race and Ethnicity3, Massachusetts, 20234</vt:lpstr>
      <vt:lpstr>HIV Co-infection</vt:lpstr>
      <vt:lpstr>20231 HIV2 Co-Infected Chlamydia and Gonorrhea Cases</vt:lpstr>
      <vt:lpstr>20231 HIV2 Co-Infected Infectious Syphilis Cases3</vt:lpstr>
      <vt:lpstr>Comparison of Infectious Syphilis1 Cases by HIV2 Co-Infection Status and Age3, Massachusetts, 20234</vt:lpstr>
      <vt:lpstr>Comparison of Infectious Syphilis1 Cases by HIV2 Co-Infection Status and Race/Ethnicity, Massachusetts, 20233</vt:lpstr>
      <vt:lpstr>2023 Summary Slide</vt:lpstr>
      <vt:lpstr>Technical Data Notes</vt:lpstr>
      <vt:lpstr>Technical Data Notes (Continued) </vt:lpstr>
      <vt:lpstr>Coronavirus 2019 (COVID-19): Impact of Other Reportable Infections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Elder, Heather (DPH)</dc:creator>
  <cp:lastModifiedBy>Yeaple, Jennifer (DPH)</cp:lastModifiedBy>
  <cp:revision>1</cp:revision>
  <dcterms:created xsi:type="dcterms:W3CDTF">2022-09-09T19:54:09Z</dcterms:created>
  <dcterms:modified xsi:type="dcterms:W3CDTF">2024-12-20T15:11:19Z</dcterms:modified>
</cp:coreProperties>
</file>