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62" r:id="rId2"/>
    <p:sldMasterId id="2147483648" r:id="rId3"/>
  </p:sldMasterIdLst>
  <p:notesMasterIdLst>
    <p:notesMasterId r:id="rId56"/>
  </p:notesMasterIdLst>
  <p:sldIdLst>
    <p:sldId id="2147470207" r:id="rId4"/>
    <p:sldId id="2147470151" r:id="rId5"/>
    <p:sldId id="2147470152" r:id="rId6"/>
    <p:sldId id="2147470210" r:id="rId7"/>
    <p:sldId id="2147470212" r:id="rId8"/>
    <p:sldId id="2147470171" r:id="rId9"/>
    <p:sldId id="2147470172" r:id="rId10"/>
    <p:sldId id="2147470153" r:id="rId11"/>
    <p:sldId id="2147470214" r:id="rId12"/>
    <p:sldId id="2147470174" r:id="rId13"/>
    <p:sldId id="2147470175" r:id="rId14"/>
    <p:sldId id="2147470176" r:id="rId15"/>
    <p:sldId id="2147470154" r:id="rId16"/>
    <p:sldId id="2147470029" r:id="rId17"/>
    <p:sldId id="2147470028" r:id="rId18"/>
    <p:sldId id="2147470027" r:id="rId19"/>
    <p:sldId id="2147470026" r:id="rId20"/>
    <p:sldId id="2147470139" r:id="rId21"/>
    <p:sldId id="2147470034" r:id="rId22"/>
    <p:sldId id="2147470038" r:id="rId23"/>
    <p:sldId id="2147470037" r:id="rId24"/>
    <p:sldId id="2147470155" r:id="rId25"/>
    <p:sldId id="2147470036" r:id="rId26"/>
    <p:sldId id="2147470041" r:id="rId27"/>
    <p:sldId id="2147470190" r:id="rId28"/>
    <p:sldId id="2147470192" r:id="rId29"/>
    <p:sldId id="2147470194" r:id="rId30"/>
    <p:sldId id="2147470196" r:id="rId31"/>
    <p:sldId id="2147470198" r:id="rId32"/>
    <p:sldId id="2147470200" r:id="rId33"/>
    <p:sldId id="2147470206" r:id="rId34"/>
    <p:sldId id="2147470051" r:id="rId35"/>
    <p:sldId id="2147470050" r:id="rId36"/>
    <p:sldId id="2147470065" r:id="rId37"/>
    <p:sldId id="2147470203" r:id="rId38"/>
    <p:sldId id="2147470048" r:id="rId39"/>
    <p:sldId id="2147470066" r:id="rId40"/>
    <p:sldId id="2147470205" r:id="rId41"/>
    <p:sldId id="2147470058" r:id="rId42"/>
    <p:sldId id="2147470067" r:id="rId43"/>
    <p:sldId id="2147470057" r:id="rId44"/>
    <p:sldId id="2147470056" r:id="rId45"/>
    <p:sldId id="2147470055" r:id="rId46"/>
    <p:sldId id="2147470054" r:id="rId47"/>
    <p:sldId id="2147470086" r:id="rId48"/>
    <p:sldId id="2147470052" r:id="rId49"/>
    <p:sldId id="2147470063" r:id="rId50"/>
    <p:sldId id="2147470062" r:id="rId51"/>
    <p:sldId id="2147470061" r:id="rId52"/>
    <p:sldId id="2147470060" r:id="rId53"/>
    <p:sldId id="2147470017" r:id="rId54"/>
    <p:sldId id="214747020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C9D411-E497-74A3-8B51-8F08F789545D}" name="Yeaple, Jennifer (DPH)" initials="YJ" userId="S::jennifer.d.yeaple@mass.gov::01d652af-2f33-4250-9d99-6942e95dfea4" providerId="AD"/>
  <p188:author id="{8A1B5023-EF5A-6F0B-4843-FB5B54D67ED0}" name="Aubee, Alexandra J (DPH)" initials="AA" userId="S::Alexandra.J.Aubee@mass.gov::ccbab690-1f14-428c-a443-b723d710341a" providerId="AD"/>
  <p188:author id="{06B93238-8F42-BC9E-76E4-FBEE9FFA4CC6}" name="Elder, Heather (DPH)" initials="HE" userId="S::heather.elder@mass.gov::0d91cc33-0ed7-4524-baf7-b2e54d97ad15" providerId="AD"/>
  <p188:author id="{FD17F644-3EC8-3093-1448-F949D426DCBA}" name="Molotnikov, Lauren (DPH)" initials="LM" userId="S::lauren.molotnikov@mass.gov::5b9bdb7c-b2ae-4159-8619-084cb6b58396" providerId="AD"/>
  <p188:author id="{D12C4748-D61B-3B8C-DB9D-00F956386988}" name="John, Betsey (DPH)" initials="JB" userId="S::betsey.john@mass.gov::267331b4-5181-4a01-978f-2746dd2147ee" providerId="AD"/>
  <p188:author id="{B179E05B-8DFD-78A9-ED84-C328E1E8E6B1}" name="Wade, Erin (DPH)" initials="WE" userId="S::erin.wade@mass.gov::4eaa3b26-654a-47f6-8ab6-a80a084eecc3" providerId="AD"/>
  <p188:author id="{B1434E6D-866A-EB10-5740-8A5A6F54734D}" name="Gadani, Kavita M. (DPH)" initials="G(" userId="S::kavita.m.gadani@mass.gov::597cc9a9-6234-4028-8bf6-5a4bec47709c" providerId="AD"/>
  <p188:author id="{768B4484-F8D2-AB9F-A782-8075BB486D7C}" name="Wade, Erin (DPH)" initials="EW" userId="S::Erin.Wade@mass.gov::4eaa3b26-654a-47f6-8ab6-a80a084eecc3" providerId="AD"/>
  <p188:author id="{A4A496D9-8B7A-7806-B8F2-35454CA9BA9D}" name="Gadani, Kavita M. (DPH)" initials="KG" userId="S::Kavita.M.Gadani@mass.gov::597cc9a9-6234-4028-8bf6-5a4bec47709c" providerId="AD"/>
  <p188:author id="{B7FFB2E3-1E48-E1FB-FEFD-0741C0176E06}" name="Brown, Catherine (DPH)" initials="BC" userId="S::catherine.brown@mass.gov::4a77f272-69bf-4d4c-a0b7-e8d5503ac332" providerId="AD"/>
  <p188:author id="{5098C0FE-6657-6E14-BBFB-C928E1383772}" name="Tierney, Dylan (DPH)" initials="TD" userId="S::dylan.tierney@mass.gov::9e58027f-b803-4599-8a1e-82b287e4ae5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67171"/>
    <a:srgbClr val="203864"/>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8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61" Type="http://schemas.microsoft.com/office/2018/10/relationships/authors" Targe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F785F-E00F-4BCA-9B6C-92F9D4C58C19}" type="datetimeFigureOut">
              <a:rPr lang="en-US" smtClean="0"/>
              <a:t>6/9/2026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001E2-3DAA-4213-8DF7-5FD901BC7ED7}" type="slidenum">
              <a:rPr lang="en-US" smtClean="0"/>
              <a:t>‹#›</a:t>
            </a:fld>
            <a:endParaRPr lang="en-US"/>
          </a:p>
        </p:txBody>
      </p:sp>
    </p:spTree>
    <p:extLst>
      <p:ext uri="{BB962C8B-B14F-4D97-AF65-F5344CB8AC3E}">
        <p14:creationId xmlns:p14="http://schemas.microsoft.com/office/powerpoint/2010/main" val="265785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Picture description:</a:t>
            </a:r>
            <a:r>
              <a:rPr lang="en-US" baseline="0"/>
              <a:t> logo for the Massachusetts Department of Public Health</a:t>
            </a:r>
            <a:endParaRPr lang="en-US"/>
          </a:p>
          <a:p>
            <a:endParaRPr lang="en-US"/>
          </a:p>
        </p:txBody>
      </p:sp>
      <p:sp>
        <p:nvSpPr>
          <p:cNvPr id="4" name="Slide Number Placeholder 3"/>
          <p:cNvSpPr>
            <a:spLocks noGrp="1"/>
          </p:cNvSpPr>
          <p:nvPr>
            <p:ph type="sldNum" sz="quarter" idx="5"/>
          </p:nvPr>
        </p:nvSpPr>
        <p:spPr/>
        <p:txBody>
          <a:bodyPr/>
          <a:lstStyle/>
          <a:p>
            <a:fld id="{FBE001E2-3DAA-4213-8DF7-5FD901BC7ED7}" type="slidenum">
              <a:rPr lang="en-US" smtClean="0"/>
              <a:t>1</a:t>
            </a:fld>
            <a:endParaRPr lang="en-US"/>
          </a:p>
        </p:txBody>
      </p:sp>
    </p:spTree>
    <p:extLst>
      <p:ext uri="{BB962C8B-B14F-4D97-AF65-F5344CB8AC3E}">
        <p14:creationId xmlns:p14="http://schemas.microsoft.com/office/powerpoint/2010/main" val="447797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51553-1A8D-24AC-3E62-C9DA3F40D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FF4D7-0347-4751-72F4-2E406179A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680E5-1AB7-87F7-BF2D-50B8EA7122DC}"/>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a:rPr>
              <a:t>Gonorrhea Among Individuals of Transgender Experience, Massachusetts, 2015 to 2024</a:t>
            </a:r>
            <a:endParaRPr kumimoji="0" lang="en-US" sz="1050" b="1" i="0" u="none" strike="noStrike" kern="1200" cap="none" spc="0" normalizeH="0" baseline="50000" noProof="0">
              <a:ln>
                <a:noFill/>
              </a:ln>
              <a:solidFill>
                <a:srgbClr val="FFFFFF"/>
              </a:solidFill>
              <a:effectLst/>
              <a:uLnTx/>
              <a:uFillTx/>
              <a:latin typeface="+mn-lt"/>
              <a:ea typeface="+mn-ea"/>
              <a:cs typeface="Times New Roman"/>
            </a:endParaRPr>
          </a:p>
          <a:p>
            <a:r>
              <a:rPr lang="en-US" b="0">
                <a:solidFill>
                  <a:srgbClr val="7030A0"/>
                </a:solidFill>
              </a:rPr>
              <a:t>Graph shows</a:t>
            </a:r>
            <a:r>
              <a:rPr lang="en-US" b="0" baseline="0">
                <a:solidFill>
                  <a:srgbClr val="7030A0"/>
                </a:solidFill>
              </a:rPr>
              <a:t> the number of confirmed gonorrhea cases among transgender individuals in Massachusetts between 2015 and 2024. The case counts are 6, 31, 32, 49, 68, 58, 48, 68, 71, and 91 for 2015, 2016, 2017, 2018, 2019, 2020, 2021, 2022, 2023, and 2024, respectively. </a:t>
            </a:r>
          </a:p>
          <a:p>
            <a:endParaRPr lang="en-US"/>
          </a:p>
        </p:txBody>
      </p:sp>
      <p:sp>
        <p:nvSpPr>
          <p:cNvPr id="4" name="Slide Number Placeholder 3">
            <a:extLst>
              <a:ext uri="{FF2B5EF4-FFF2-40B4-BE49-F238E27FC236}">
                <a16:creationId xmlns:a16="http://schemas.microsoft.com/office/drawing/2014/main" id="{974072D0-FBA8-1AF5-57AF-9481F7B6DF85}"/>
              </a:ext>
            </a:extLst>
          </p:cNvPr>
          <p:cNvSpPr>
            <a:spLocks noGrp="1"/>
          </p:cNvSpPr>
          <p:nvPr>
            <p:ph type="sldNum" sz="quarter" idx="5"/>
          </p:nvPr>
        </p:nvSpPr>
        <p:spPr/>
        <p:txBody>
          <a:bodyPr/>
          <a:lstStyle/>
          <a:p>
            <a:fld id="{C3F051D6-B884-4322-97AE-787C3EF061A2}" type="slidenum">
              <a:rPr lang="en-US" smtClean="0"/>
              <a:t>11</a:t>
            </a:fld>
            <a:endParaRPr lang="en-US"/>
          </a:p>
        </p:txBody>
      </p:sp>
    </p:spTree>
    <p:extLst>
      <p:ext uri="{BB962C8B-B14F-4D97-AF65-F5344CB8AC3E}">
        <p14:creationId xmlns:p14="http://schemas.microsoft.com/office/powerpoint/2010/main" val="3208699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89785-9076-0579-5615-6391D3BF4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C72C9-5209-67B6-6D42-62EEBC3F3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8F9D8-F347-E0D3-DED9-D7DACD2604A1}"/>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a:rPr>
              <a:t>Confirmed </a:t>
            </a:r>
            <a:r>
              <a:rPr kumimoji="0" lang="en-US" sz="1200" b="1" i="0" u="none" strike="noStrike" kern="1200" cap="none" spc="0" normalizeH="0" baseline="0" noProof="0">
                <a:ln>
                  <a:noFill/>
                </a:ln>
                <a:solidFill>
                  <a:srgbClr val="FFFFFF"/>
                </a:solidFill>
                <a:effectLst/>
                <a:uLnTx/>
                <a:uFillTx/>
                <a:latin typeface="+mn-lt"/>
                <a:ea typeface="+mn-ea"/>
                <a:cs typeface="Times New Roman"/>
              </a:rPr>
              <a:t>Gonorrhea Rates by County and Statewide,</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2022-2024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rate per 100,000 population of gonorrhea cases reported in Massachusetts by county comparing 2022 through 2024. The rate in 2024 is highest in Suffolk county with a rate of 325.6 followed by Hampden county with a rate of 175.0. The lowest rates were in Berkshire and Franklin counties. </a:t>
            </a:r>
            <a:endParaRPr lang="en-US" b="1">
              <a:solidFill>
                <a:srgbClr val="FF0000"/>
              </a:solidFill>
            </a:endParaRPr>
          </a:p>
          <a:p>
            <a:endParaRPr lang="en-US"/>
          </a:p>
        </p:txBody>
      </p:sp>
      <p:sp>
        <p:nvSpPr>
          <p:cNvPr id="4" name="Slide Number Placeholder 3">
            <a:extLst>
              <a:ext uri="{FF2B5EF4-FFF2-40B4-BE49-F238E27FC236}">
                <a16:creationId xmlns:a16="http://schemas.microsoft.com/office/drawing/2014/main" id="{3AB4C146-E87F-0802-359C-2A0E8E18D4A6}"/>
              </a:ext>
            </a:extLst>
          </p:cNvPr>
          <p:cNvSpPr>
            <a:spLocks noGrp="1"/>
          </p:cNvSpPr>
          <p:nvPr>
            <p:ph type="sldNum" sz="quarter" idx="5"/>
          </p:nvPr>
        </p:nvSpPr>
        <p:spPr/>
        <p:txBody>
          <a:bodyPr/>
          <a:lstStyle/>
          <a:p>
            <a:fld id="{C3F051D6-B884-4322-97AE-787C3EF061A2}" type="slidenum">
              <a:rPr lang="en-US" smtClean="0"/>
              <a:t>12</a:t>
            </a:fld>
            <a:endParaRPr lang="en-US"/>
          </a:p>
        </p:txBody>
      </p:sp>
    </p:spTree>
    <p:extLst>
      <p:ext uri="{BB962C8B-B14F-4D97-AF65-F5344CB8AC3E}">
        <p14:creationId xmlns:p14="http://schemas.microsoft.com/office/powerpoint/2010/main" val="251078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A4B35-4ABE-085D-D07B-30DA75A44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677F4-F449-9DDD-1CE7-D7B5E9AD4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6DF94-E8D2-2609-A967-90D01B351BC5}"/>
              </a:ext>
            </a:extLst>
          </p:cNvPr>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a:extLst>
              <a:ext uri="{FF2B5EF4-FFF2-40B4-BE49-F238E27FC236}">
                <a16:creationId xmlns:a16="http://schemas.microsoft.com/office/drawing/2014/main" id="{CD2D0A3A-C1DC-B029-BB9F-93ECBF04E617}"/>
              </a:ext>
            </a:extLst>
          </p:cNvPr>
          <p:cNvSpPr>
            <a:spLocks noGrp="1"/>
          </p:cNvSpPr>
          <p:nvPr>
            <p:ph type="sldNum" sz="quarter" idx="5"/>
          </p:nvPr>
        </p:nvSpPr>
        <p:spPr/>
        <p:txBody>
          <a:bodyPr/>
          <a:lstStyle/>
          <a:p>
            <a:fld id="{C3F051D6-B884-4322-97AE-787C3EF061A2}" type="slidenum">
              <a:rPr lang="en-US" smtClean="0"/>
              <a:t>13</a:t>
            </a:fld>
            <a:endParaRPr lang="en-US"/>
          </a:p>
        </p:txBody>
      </p:sp>
    </p:spTree>
    <p:extLst>
      <p:ext uri="{BB962C8B-B14F-4D97-AF65-F5344CB8AC3E}">
        <p14:creationId xmlns:p14="http://schemas.microsoft.com/office/powerpoint/2010/main" val="2659964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and Probable Infectious Syphilis Rates, Massachusetts, 2000 to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r>
              <a:rPr lang="en-US"/>
              <a:t>Gra</a:t>
            </a:r>
            <a:r>
              <a:rPr lang="en-US" baseline="0"/>
              <a:t>ph depicts the rate per 100,000 population of confirmed and probable cases of infectious syphilis in Massachusetts between 2000 and 2024. It begins at 2.2 in 2000, drops to a low of 1.6 in 2001, and climbs to a high of 22.5 in 2022, before falling to 18.9 in 2024. </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14</a:t>
            </a:fld>
            <a:endParaRPr lang="en-US"/>
          </a:p>
        </p:txBody>
      </p:sp>
    </p:spTree>
    <p:extLst>
      <p:ext uri="{BB962C8B-B14F-4D97-AF65-F5344CB8AC3E}">
        <p14:creationId xmlns:p14="http://schemas.microsoft.com/office/powerpoint/2010/main" val="374381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Confirmed and Probable Infectious </a:t>
            </a:r>
            <a:r>
              <a:rPr kumimoji="0" lang="en-US" sz="1200" b="1" i="0" u="none" strike="noStrike" kern="1200" cap="none" spc="0" normalizeH="0" baseline="0" noProof="0">
                <a:ln>
                  <a:noFill/>
                </a:ln>
                <a:solidFill>
                  <a:srgbClr val="FFFFFF"/>
                </a:solidFill>
                <a:effectLst/>
                <a:uLnTx/>
                <a:uFillTx/>
                <a:latin typeface="+mn-lt"/>
                <a:ea typeface="+mn-ea"/>
                <a:cs typeface="Times New Roman"/>
              </a:rPr>
              <a:t>Syphilis Rates by Gender,</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2010 to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r>
              <a:rPr lang="en-US"/>
              <a:t>Gra</a:t>
            </a:r>
            <a:r>
              <a:rPr lang="en-US" baseline="0"/>
              <a:t>ph depicts the rates per 100,000 population of confirmed and probable cases of syphilis in Massachusetts by gender identity between 2010 and 2024. There are two lines, one for females that begins at 0.9 in 2010 and remains relatively stable with a high of 7.3 in 2023 before falling to 7.0 in 2024. Another line is for males that begins at 13.8 in 2010 and climbs to a high of 39.4 in 2022 before falling to 31.4 in 2024.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panose="02020603050405020304" pitchFamily="18" charset="0"/>
                <a:cs typeface="Times New Roman" panose="02020603050405020304" pitchFamily="18" charset="0"/>
              </a:rPr>
              <a:t>Note: Infectious syphilis is defined as primary, secondary and early latent stages of syphilis within one year of infection.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panose="02020603050405020304" pitchFamily="18" charset="0"/>
                <a:cs typeface="Times New Roman" panose="02020603050405020304" pitchFamily="18" charset="0"/>
              </a:rPr>
              <a:t>There were cases reported among transgender individuals in 2014 through 2024. They are classified on this slide based on their current gender. In 2024, there were 5 cases of infectious syphilis among transgender identified individuals not included on this slide as MA DSTDP does not have current gender information for those individuals.</a:t>
            </a:r>
            <a:endParaRPr lang="en-US" b="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15</a:t>
            </a:fld>
            <a:endParaRPr lang="en-US"/>
          </a:p>
        </p:txBody>
      </p:sp>
    </p:spTree>
    <p:extLst>
      <p:ext uri="{BB962C8B-B14F-4D97-AF65-F5344CB8AC3E}">
        <p14:creationId xmlns:p14="http://schemas.microsoft.com/office/powerpoint/2010/main" val="2100197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a:t>
            </a:r>
            <a:r>
              <a:rPr kumimoji="0" lang="en-US" sz="1200" b="1" i="0" u="none" strike="noStrike" kern="1200" cap="none" spc="0" normalizeH="0" baseline="30000" noProof="0">
                <a:ln>
                  <a:noFill/>
                </a:ln>
                <a:solidFill>
                  <a:schemeClr val="bg1"/>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Reported Cases by Race/Ethnicity, Massachusetts, 2015-2024</a:t>
            </a:r>
            <a:endParaRPr lang="en-US" sz="1050" b="1" baseline="50000">
              <a:solidFill>
                <a:schemeClr val="bg1"/>
              </a:solidFill>
              <a:latin typeface="+mn-lt"/>
              <a:ea typeface="+mn-ea"/>
              <a:cs typeface="Times New Roman" panose="02020603050405020304" pitchFamily="18" charset="0"/>
            </a:endParaRPr>
          </a:p>
          <a:p>
            <a:r>
              <a:rPr lang="en-US" b="0"/>
              <a:t>Graph depicts the proportion of Massachusetts reported confirmed and probable infectious syphilis cases broken down by race/ethnicity for the years 2015 through 2024. The highest percentage of cases for each year prior to 2024 identified as Non-Hispanic White making up a high of 50.0% of cases in 2017 and a resulting 34.2% of cases in 2024. 2024 represents the first year the highest percentage of cases identified as Hispanic with a low of 22.0% in 2017 and a high of 38.3% in 2024. In total, over the nine-year period, the proportion of cases by race/ethnicity were from highest to lowest: Non-Hispanic White, Hispanic, Non-Hispanic Black, Non-Hispanic Other, Unknown, and Non-Hispanic Asian.</a:t>
            </a:r>
          </a:p>
          <a:p>
            <a:endParaRPr lang="en-US" b="0"/>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16</a:t>
            </a:fld>
            <a:endParaRPr lang="en-US"/>
          </a:p>
        </p:txBody>
      </p:sp>
    </p:spTree>
    <p:extLst>
      <p:ext uri="{BB962C8B-B14F-4D97-AF65-F5344CB8AC3E}">
        <p14:creationId xmlns:p14="http://schemas.microsoft.com/office/powerpoint/2010/main" val="103841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a:t>
            </a:r>
            <a:r>
              <a:rPr kumimoji="0" lang="en-US" sz="105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Among Individuals of Transgender Experience, Massachusetts, 2015 to 2024</a:t>
            </a:r>
            <a:endParaRPr kumimoji="0" lang="en-US" sz="105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endParaRPr>
          </a:p>
          <a:p>
            <a:r>
              <a:rPr lang="en-US" b="0">
                <a:solidFill>
                  <a:srgbClr val="7030A0"/>
                </a:solidFill>
              </a:rPr>
              <a:t>Graph shows</a:t>
            </a:r>
            <a:r>
              <a:rPr lang="en-US" b="0" baseline="0">
                <a:solidFill>
                  <a:srgbClr val="7030A0"/>
                </a:solidFill>
              </a:rPr>
              <a:t> the number of confirmed and probable infectious syphilis cases among transgender individuals in Massachusetts between 2015 and 2024. The case counts are 10, 11, 10, 27, 19, 23, 33, 58, 58, and 50 for 2015, 2016, 2017, 2018, 2019, 2020, 2021, 2022, 2023, and 2024 respectively.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17</a:t>
            </a:fld>
            <a:endParaRPr lang="en-US"/>
          </a:p>
        </p:txBody>
      </p:sp>
    </p:spTree>
    <p:extLst>
      <p:ext uri="{BB962C8B-B14F-4D97-AF65-F5344CB8AC3E}">
        <p14:creationId xmlns:p14="http://schemas.microsoft.com/office/powerpoint/2010/main" val="566210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F28B4-CE9B-048A-4428-947893644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AA156-3F24-3AA8-4E23-78642BEE8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8C6A1-E753-95A9-8001-7981793E0AB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 Rates by County and Statewide,</a:t>
            </a:r>
            <a:r>
              <a:rPr kumimoji="0" lang="en-US" sz="1200" b="1" i="0" u="none" strike="noStrike" kern="1200" cap="none" spc="0" normalizeH="0" baseline="30000" noProof="0">
                <a:ln>
                  <a:noFill/>
                </a:ln>
                <a:solidFill>
                  <a:srgbClr val="FFFFFF"/>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Massachusetts, 2022-2024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rate per 100,000 population of infectious syphilis cases reported in Massachusetts by county comparing 2022 through 2024. The rate is highest in Suffolk county with a rate of 56.6 in 2022 before falling to 44.7 in 2024, followed by Hampden county with a rate of 37.6 in 2023 which fell to 33.1 in 2024. The lowest rates were in Hampshire and Franklin county. </a:t>
            </a:r>
            <a:endParaRPr lang="en-US" b="1">
              <a:solidFill>
                <a:srgbClr val="FF0000"/>
              </a:solidFill>
            </a:endParaRPr>
          </a:p>
          <a:p>
            <a:endParaRPr lang="en-US"/>
          </a:p>
        </p:txBody>
      </p:sp>
      <p:sp>
        <p:nvSpPr>
          <p:cNvPr id="4" name="Slide Number Placeholder 3">
            <a:extLst>
              <a:ext uri="{FF2B5EF4-FFF2-40B4-BE49-F238E27FC236}">
                <a16:creationId xmlns:a16="http://schemas.microsoft.com/office/drawing/2014/main" id="{8EC1C6E5-76B1-80F5-E3C4-D1937078976C}"/>
              </a:ext>
            </a:extLst>
          </p:cNvPr>
          <p:cNvSpPr>
            <a:spLocks noGrp="1"/>
          </p:cNvSpPr>
          <p:nvPr>
            <p:ph type="sldNum" sz="quarter" idx="5"/>
          </p:nvPr>
        </p:nvSpPr>
        <p:spPr/>
        <p:txBody>
          <a:bodyPr/>
          <a:lstStyle/>
          <a:p>
            <a:fld id="{C3F051D6-B884-4322-97AE-787C3EF061A2}" type="slidenum">
              <a:rPr lang="en-US" smtClean="0"/>
              <a:t>18</a:t>
            </a:fld>
            <a:endParaRPr lang="en-US"/>
          </a:p>
        </p:txBody>
      </p:sp>
    </p:spTree>
    <p:extLst>
      <p:ext uri="{BB962C8B-B14F-4D97-AF65-F5344CB8AC3E}">
        <p14:creationId xmlns:p14="http://schemas.microsoft.com/office/powerpoint/2010/main" val="3636139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 Rates by Stage of Infection, Massachusetts, 2010–2024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Graph depicts the differences between the rate of infectious syphilis diagnosed in the primary and secondary stage compared to those cases diagnosed in the early non-primary and non-secondary stages reported in Massachusetts from 2010 to 2024. There are three lines on the graph. One line for primary and secondary cases starting with a rate of 4.2 per 100,000 in 2010 and peaking with a rate of 11.6 in 2022, before falling to 10.5 in 2024. Another line for non-primary non-secondary cases starting with a rate of 2.9 in 2010, peaking with a rate of 10.9 in 2022, before falling to 8.4 in 2024. The final line shows the total infectious syphilis starting with a rate of 7.1 in 2010 and peaking at a rate of 22.5 in 2022, before falling to 18.9 in 2024.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br>
              <a:rPr lang="en-US" sz="1200">
                <a:latin typeface="Times New Roman" panose="02020603050405020304" pitchFamily="18" charset="0"/>
                <a:cs typeface="Times New Roman" panose="02020603050405020304" pitchFamily="18" charset="0"/>
              </a:rPr>
            </a:b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19</a:t>
            </a:fld>
            <a:endParaRPr lang="en-US"/>
          </a:p>
        </p:txBody>
      </p:sp>
    </p:spTree>
    <p:extLst>
      <p:ext uri="{BB962C8B-B14F-4D97-AF65-F5344CB8AC3E}">
        <p14:creationId xmlns:p14="http://schemas.microsoft.com/office/powerpoint/2010/main" val="3100089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a:t>
            </a:r>
            <a:r>
              <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Reported Cases by Gender of Sex Partners, Massachusetts, 2015-2024</a:t>
            </a:r>
            <a:endParaRPr lang="en-US" b="0"/>
          </a:p>
          <a:p>
            <a:r>
              <a:rPr lang="en-US" sz="1200" b="0" i="0" u="none" strike="noStrike" kern="1200">
                <a:solidFill>
                  <a:schemeClr val="tx1"/>
                </a:solidFill>
                <a:effectLst/>
                <a:latin typeface="+mn-lt"/>
                <a:ea typeface="+mn-ea"/>
                <a:cs typeface="+mn-cs"/>
              </a:rPr>
              <a:t>Graph depicts the proportion of Massachusetts reported confirmed and probable infectious syphilis cases broken down by gender of sex partners for the years 2015 through 2024. The highest percentage of cases for each year reported male sex partners and are classified as MSM (men who have sex with men) making up a high of 77% of cases in 2017 and a resulting 55.9% of cases in 2024. In total, over the ten-year period, the proportion of cases by gender of sex partners were from highest to lowest: MSM, MSW (men who have sex with women), unknown males, women, and transgender individuals. For 2024, the order in frequency from highest to lowest is: MSM, MSW, women, unknown males, and individuals of transgender experience.</a:t>
            </a:r>
          </a:p>
          <a:p>
            <a:endParaRPr lang="en-US" b="0"/>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20</a:t>
            </a:fld>
            <a:endParaRPr lang="en-US"/>
          </a:p>
        </p:txBody>
      </p:sp>
    </p:spTree>
    <p:extLst>
      <p:ext uri="{BB962C8B-B14F-4D97-AF65-F5344CB8AC3E}">
        <p14:creationId xmlns:p14="http://schemas.microsoft.com/office/powerpoint/2010/main" val="151973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a:t>
            </a:fld>
            <a:endParaRPr lang="en-US"/>
          </a:p>
        </p:txBody>
      </p:sp>
    </p:spTree>
    <p:extLst>
      <p:ext uri="{BB962C8B-B14F-4D97-AF65-F5344CB8AC3E}">
        <p14:creationId xmlns:p14="http://schemas.microsoft.com/office/powerpoint/2010/main" val="176280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Congenital Syphilis Cases and Rate of Confirmed and Probable Infectious Syphilis Among Individuals Thought to be Capable of Pregnancy Ages 15 to 49 Years, Massachusetts, 2010-2024</a:t>
            </a:r>
            <a:endParaRPr kumimoji="0" lang="en-US" sz="11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endParaRPr>
          </a:p>
          <a:p>
            <a:r>
              <a:rPr lang="en-US" b="0"/>
              <a:t>Graph depicts the case count for confirmed and probable congenital syphilis cases reported in Massachusetts between 2010 and 2024. The case counts are 1, 0, 1, 4, 3, 4, 4, 0, 0, 9, 10, 9, 11,14, and 19 for 2010, 2011, 2012, 2013, 2014, 2015, 2016, 2017, 2018, 2019, 2020, 2021, 2022, 2023, and 2024, respectively. Additionally, the graph shows a line depicting the rate per 100,000 population of confirmed and probable infectious syphilis among individuals thought to be capable of pregnancy ages 15 to 49 years which starts with a rate of 1.7 in 2010 and peaks in 2024 with a rate of 12.0 cases per 100,000 population.</a:t>
            </a:r>
          </a:p>
          <a:p>
            <a:endParaRPr lang="en-US" b="0"/>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21</a:t>
            </a:fld>
            <a:endParaRPr lang="en-US"/>
          </a:p>
        </p:txBody>
      </p:sp>
    </p:spTree>
    <p:extLst>
      <p:ext uri="{BB962C8B-B14F-4D97-AF65-F5344CB8AC3E}">
        <p14:creationId xmlns:p14="http://schemas.microsoft.com/office/powerpoint/2010/main" val="2591124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Congenital Syphilis Cases Averted, Massachusetts, 2019-2024</a:t>
            </a:r>
            <a:endParaRPr kumimoji="0" lang="en-US" sz="11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endParaRPr>
          </a:p>
          <a:p>
            <a:r>
              <a:rPr lang="en-US" b="0"/>
              <a:t>Graph depicts the case count for confirmed and probable congenital syphilis cases as well as the case count for all probable and confirmed syphilis cases among pregnant persons reported in Massachusetts between 2019 and 2024. The percent of averted congenital syphilis cases is displayed with a low of 73% of congenital cases averted in 2020 and a high of 88% in 2024. </a:t>
            </a:r>
            <a:endParaRPr lang="en-US"/>
          </a:p>
        </p:txBody>
      </p:sp>
      <p:sp>
        <p:nvSpPr>
          <p:cNvPr id="4" name="Slide Number Placeholder 3"/>
          <p:cNvSpPr>
            <a:spLocks noGrp="1"/>
          </p:cNvSpPr>
          <p:nvPr>
            <p:ph type="sldNum" sz="quarter" idx="5"/>
          </p:nvPr>
        </p:nvSpPr>
        <p:spPr/>
        <p:txBody>
          <a:bodyPr/>
          <a:lstStyle/>
          <a:p>
            <a:fld id="{FBE001E2-3DAA-4213-8DF7-5FD901BC7ED7}" type="slidenum">
              <a:rPr lang="en-US" smtClean="0"/>
              <a:t>22</a:t>
            </a:fld>
            <a:endParaRPr lang="en-US"/>
          </a:p>
        </p:txBody>
      </p:sp>
    </p:spTree>
    <p:extLst>
      <p:ext uri="{BB962C8B-B14F-4D97-AF65-F5344CB8AC3E}">
        <p14:creationId xmlns:p14="http://schemas.microsoft.com/office/powerpoint/2010/main" val="2772253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23</a:t>
            </a:fld>
            <a:endParaRPr lang="en-US"/>
          </a:p>
        </p:txBody>
      </p:sp>
    </p:spTree>
    <p:extLst>
      <p:ext uri="{BB962C8B-B14F-4D97-AF65-F5344CB8AC3E}">
        <p14:creationId xmlns:p14="http://schemas.microsoft.com/office/powerpoint/2010/main" val="2759455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AF812-9616-C207-80F8-44103AD7A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FEF0E2-D1AE-89DF-6D0E-4800875F0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C731C-DA29-3549-4985-8AF7C80318BB}"/>
              </a:ext>
            </a:extLst>
          </p:cNvPr>
          <p:cNvSpPr>
            <a:spLocks noGrp="1"/>
          </p:cNvSpPr>
          <p:nvPr>
            <p:ph type="body" idx="1"/>
          </p:nvPr>
        </p:nvSpPr>
        <p:spPr/>
        <p:txBody>
          <a:bodyPr/>
          <a:lstStyle/>
          <a:p>
            <a:r>
              <a:rPr lang="en-US" sz="1200" b="1">
                <a:solidFill>
                  <a:schemeClr val="bg1"/>
                </a:solidFill>
                <a:latin typeface="+mn-lt"/>
                <a:cs typeface="Times New Roman" panose="02020603050405020304" pitchFamily="18" charset="0"/>
              </a:rPr>
              <a:t>Confirmed Chlamydia Case Percentages by Social Vulnerability Index, Massachusetts, 2020-2024</a:t>
            </a:r>
          </a:p>
          <a:p>
            <a:r>
              <a:rPr lang="en-US" b="0"/>
              <a:t>Graph depicts the proportion of Massachusetts reported confirmed chlamydia cases broken down by SVI quartile for the years 2020 through 2024. The High SVI group is largest for each year, making up 41 to 49% of cases each year. Each year, the order in frequency from highest to lowest is: High, Moderately High, Moderately Low, Low, and Unknown SVI.</a:t>
            </a:r>
          </a:p>
        </p:txBody>
      </p:sp>
      <p:sp>
        <p:nvSpPr>
          <p:cNvPr id="4" name="Slide Number Placeholder 3">
            <a:extLst>
              <a:ext uri="{FF2B5EF4-FFF2-40B4-BE49-F238E27FC236}">
                <a16:creationId xmlns:a16="http://schemas.microsoft.com/office/drawing/2014/main" id="{CC5C2541-FEB6-A445-A4D1-1F7612656FAF}"/>
              </a:ext>
            </a:extLst>
          </p:cNvPr>
          <p:cNvSpPr>
            <a:spLocks noGrp="1"/>
          </p:cNvSpPr>
          <p:nvPr>
            <p:ph type="sldNum" sz="quarter" idx="5"/>
          </p:nvPr>
        </p:nvSpPr>
        <p:spPr/>
        <p:txBody>
          <a:bodyPr/>
          <a:lstStyle/>
          <a:p>
            <a:fld id="{C3F051D6-B884-4322-97AE-787C3EF061A2}" type="slidenum">
              <a:rPr lang="en-US" smtClean="0"/>
              <a:t>25</a:t>
            </a:fld>
            <a:endParaRPr lang="en-US"/>
          </a:p>
        </p:txBody>
      </p:sp>
    </p:spTree>
    <p:extLst>
      <p:ext uri="{BB962C8B-B14F-4D97-AF65-F5344CB8AC3E}">
        <p14:creationId xmlns:p14="http://schemas.microsoft.com/office/powerpoint/2010/main" val="1997659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EE14A-B36F-9667-C166-61243F9B06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70CE3-DCD8-C149-B4C3-BB7510C0A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300FC-D65B-AD53-3E32-1A5095210CAB}"/>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Chlamydia </a:t>
            </a:r>
            <a:r>
              <a:rPr lang="en-US" sz="1200" b="1">
                <a:solidFill>
                  <a:schemeClr val="bg1"/>
                </a:solidFill>
                <a:latin typeface="+mn-lt"/>
                <a:cs typeface="Times New Roman" panose="02020603050405020304" pitchFamily="18" charset="0"/>
              </a:rPr>
              <a:t>Case Percentages by Social Vulnerability Index and Gender, Massachusetts, 2020-</a:t>
            </a:r>
            <a:r>
              <a:rPr lang="en-US" sz="1200" b="1" kern="100">
                <a:solidFill>
                  <a:schemeClr val="bg1"/>
                </a:solidFill>
                <a:effectLst/>
                <a:latin typeface="+mn-lt"/>
                <a:ea typeface="Calibri" panose="020F0502020204030204" pitchFamily="34" charset="0"/>
                <a:cs typeface="Times New Roman" panose="02020603050405020304" pitchFamily="18" charset="0"/>
              </a:rPr>
              <a:t>2024</a:t>
            </a:r>
            <a:endParaRPr lang="en-US" sz="1050" b="1" kern="100" baseline="50000">
              <a:solidFill>
                <a:schemeClr val="bg1"/>
              </a:solidFill>
              <a:effectLst/>
              <a:latin typeface="+mn-lt"/>
              <a:ea typeface="Calibri" panose="020F0502020204030204" pitchFamily="34" charset="0"/>
              <a:cs typeface="Times New Roman" panose="02020603050405020304" pitchFamily="18" charset="0"/>
            </a:endParaRPr>
          </a:p>
          <a:p>
            <a:r>
              <a:rPr lang="en-US" b="0"/>
              <a:t>Graph depicts the proportion of Massachusetts reported confirmed chlamydia cases broken down by SVI quartile and gender for the years 2020 through 2024. In 2024, 51% of female cases are High SVI, compared to 45% in males. 22% of female cases in 2024 are Moderately High SVI, 13% are Moderately Low SVI, 10% are Low SVI, and 4% are Unknown SVI. 24% of male cases in 2024 are Moderately High SVI, 14% are Moderately Low SVI, 11% are Low SVI, and 6% are Unknown SVI.</a:t>
            </a:r>
          </a:p>
          <a:p>
            <a:endParaRPr lang="en-US"/>
          </a:p>
        </p:txBody>
      </p:sp>
      <p:sp>
        <p:nvSpPr>
          <p:cNvPr id="4" name="Slide Number Placeholder 3">
            <a:extLst>
              <a:ext uri="{FF2B5EF4-FFF2-40B4-BE49-F238E27FC236}">
                <a16:creationId xmlns:a16="http://schemas.microsoft.com/office/drawing/2014/main" id="{93A6716F-951F-5D82-E9B0-F65602FF44F2}"/>
              </a:ext>
            </a:extLst>
          </p:cNvPr>
          <p:cNvSpPr>
            <a:spLocks noGrp="1"/>
          </p:cNvSpPr>
          <p:nvPr>
            <p:ph type="sldNum" sz="quarter" idx="5"/>
          </p:nvPr>
        </p:nvSpPr>
        <p:spPr/>
        <p:txBody>
          <a:bodyPr/>
          <a:lstStyle/>
          <a:p>
            <a:fld id="{C3F051D6-B884-4322-97AE-787C3EF061A2}" type="slidenum">
              <a:rPr lang="en-US" smtClean="0"/>
              <a:t>26</a:t>
            </a:fld>
            <a:endParaRPr lang="en-US"/>
          </a:p>
        </p:txBody>
      </p:sp>
    </p:spTree>
    <p:extLst>
      <p:ext uri="{BB962C8B-B14F-4D97-AF65-F5344CB8AC3E}">
        <p14:creationId xmlns:p14="http://schemas.microsoft.com/office/powerpoint/2010/main" val="413690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6CE78-E0BC-5B2F-5E0B-55847062F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ECBC4-60DE-061B-A4D7-03C9C8F91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F293E-A2FD-9B93-DA99-E58A3BDCDBDC}"/>
              </a:ext>
            </a:extLst>
          </p:cNvPr>
          <p:cNvSpPr>
            <a:spLocks noGrp="1"/>
          </p:cNvSpPr>
          <p:nvPr>
            <p:ph type="body" idx="1"/>
          </p:nvPr>
        </p:nvSpPr>
        <p:spPr/>
        <p:txBody>
          <a:bodyPr/>
          <a:lstStyle/>
          <a:p>
            <a:r>
              <a:rPr lang="en-US" sz="1200" b="1">
                <a:solidFill>
                  <a:schemeClr val="bg1"/>
                </a:solidFill>
                <a:latin typeface="+mn-lt"/>
                <a:cs typeface="Times New Roman" panose="02020603050405020304" pitchFamily="18" charset="0"/>
              </a:rPr>
              <a:t>Confirmed Gonorrhea Case Percentages by Social Vulnerability Index, Massachusetts, 2020-2024</a:t>
            </a:r>
          </a:p>
          <a:p>
            <a:r>
              <a:rPr lang="en-US" b="0"/>
              <a:t>Graph depicts the proportion of Massachusetts reported confirmed gonorrhea cases broken down by SVI quartile for the years 2020 through 2024. The High SVI group is largest for each year, making up 47 to 51% of cases each year. Each year, the order in frequency from highest to lowest is: High, Moderately High, Moderately Low, Low, and Unknown SVI.</a:t>
            </a:r>
          </a:p>
        </p:txBody>
      </p:sp>
      <p:sp>
        <p:nvSpPr>
          <p:cNvPr id="4" name="Slide Number Placeholder 3">
            <a:extLst>
              <a:ext uri="{FF2B5EF4-FFF2-40B4-BE49-F238E27FC236}">
                <a16:creationId xmlns:a16="http://schemas.microsoft.com/office/drawing/2014/main" id="{23476988-E9AC-9BE5-D1EF-3B4322945824}"/>
              </a:ext>
            </a:extLst>
          </p:cNvPr>
          <p:cNvSpPr>
            <a:spLocks noGrp="1"/>
          </p:cNvSpPr>
          <p:nvPr>
            <p:ph type="sldNum" sz="quarter" idx="5"/>
          </p:nvPr>
        </p:nvSpPr>
        <p:spPr/>
        <p:txBody>
          <a:bodyPr/>
          <a:lstStyle/>
          <a:p>
            <a:fld id="{18A67A89-1EDA-425F-972C-EC6B9E6E728F}" type="slidenum">
              <a:rPr lang="en-US" smtClean="0"/>
              <a:t>27</a:t>
            </a:fld>
            <a:endParaRPr lang="en-US"/>
          </a:p>
        </p:txBody>
      </p:sp>
    </p:spTree>
    <p:extLst>
      <p:ext uri="{BB962C8B-B14F-4D97-AF65-F5344CB8AC3E}">
        <p14:creationId xmlns:p14="http://schemas.microsoft.com/office/powerpoint/2010/main" val="232214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8EFD4-B40E-0D6F-2514-CB695F106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7049A-4A10-03A4-0A48-CC9E1334C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7ECE7-4F74-640D-D27F-A0B17433BBE1}"/>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Gonorrhea </a:t>
            </a:r>
            <a:r>
              <a:rPr lang="en-US" sz="1200" b="1">
                <a:solidFill>
                  <a:schemeClr val="bg1"/>
                </a:solidFill>
                <a:latin typeface="+mn-lt"/>
                <a:cs typeface="Times New Roman" panose="02020603050405020304" pitchFamily="18" charset="0"/>
              </a:rPr>
              <a:t>Case Percentages by Social Vulnerability Index and Gender, Massachusetts, 2020-</a:t>
            </a:r>
            <a:r>
              <a:rPr lang="en-US" sz="1200" b="1" kern="100">
                <a:solidFill>
                  <a:schemeClr val="bg1"/>
                </a:solidFill>
                <a:effectLst/>
                <a:latin typeface="+mn-lt"/>
                <a:ea typeface="Calibri" panose="020F0502020204030204" pitchFamily="34" charset="0"/>
                <a:cs typeface="Times New Roman" panose="02020603050405020304" pitchFamily="18" charset="0"/>
              </a:rPr>
              <a:t>2024</a:t>
            </a:r>
            <a:endParaRPr lang="en-US" sz="1050" b="1" kern="100" baseline="50000">
              <a:solidFill>
                <a:schemeClr val="bg1"/>
              </a:solidFill>
              <a:effectLst/>
              <a:latin typeface="+mn-lt"/>
              <a:ea typeface="Calibri" panose="020F0502020204030204" pitchFamily="34" charset="0"/>
              <a:cs typeface="Times New Roman" panose="02020603050405020304" pitchFamily="18" charset="0"/>
            </a:endParaRPr>
          </a:p>
          <a:p>
            <a:r>
              <a:rPr lang="en-US" b="0"/>
              <a:t>Graph depicts the proportion of Massachusetts reported confirmed gonorrhea cases broken down by SVI quartile and gender for the years 2020 through 2024. In 2024, 55% of female cases are High SVI, compared to 43% in males. 20% of female cases in 2024 are Moderately High SVI, 11% are Moderately Low SVI, 8% are Low SVI, and 6% are Unknown SVI. 26% of male cases in 2024 are Moderately High SVI, 15% are Moderately Low SVI, 12% are Low SVI, and 3% are Unknown SVI.</a:t>
            </a:r>
          </a:p>
          <a:p>
            <a:endParaRPr lang="en-US"/>
          </a:p>
        </p:txBody>
      </p:sp>
      <p:sp>
        <p:nvSpPr>
          <p:cNvPr id="4" name="Slide Number Placeholder 3">
            <a:extLst>
              <a:ext uri="{FF2B5EF4-FFF2-40B4-BE49-F238E27FC236}">
                <a16:creationId xmlns:a16="http://schemas.microsoft.com/office/drawing/2014/main" id="{F002B020-EB98-B73A-EA09-3B9E89E1C432}"/>
              </a:ext>
            </a:extLst>
          </p:cNvPr>
          <p:cNvSpPr>
            <a:spLocks noGrp="1"/>
          </p:cNvSpPr>
          <p:nvPr>
            <p:ph type="sldNum" sz="quarter" idx="5"/>
          </p:nvPr>
        </p:nvSpPr>
        <p:spPr/>
        <p:txBody>
          <a:bodyPr/>
          <a:lstStyle/>
          <a:p>
            <a:fld id="{C3F051D6-B884-4322-97AE-787C3EF061A2}" type="slidenum">
              <a:rPr lang="en-US" smtClean="0"/>
              <a:t>28</a:t>
            </a:fld>
            <a:endParaRPr lang="en-US"/>
          </a:p>
        </p:txBody>
      </p:sp>
    </p:spTree>
    <p:extLst>
      <p:ext uri="{BB962C8B-B14F-4D97-AF65-F5344CB8AC3E}">
        <p14:creationId xmlns:p14="http://schemas.microsoft.com/office/powerpoint/2010/main" val="3859983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82D26-1FF2-ACD3-712A-B6618350D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4C9B2-8117-7B30-7C0A-76488889A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23A56-B965-FD57-26A0-5875B2B5EA01}"/>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cs typeface="Times New Roman"/>
              </a:rPr>
              <a:t>Confirmed and Probably Infectious Syphilis</a:t>
            </a:r>
            <a:r>
              <a:rPr lang="en-US" sz="1200" b="1">
                <a:solidFill>
                  <a:srgbClr val="FFFFFF"/>
                </a:solidFill>
                <a:latin typeface="+mn-lt"/>
                <a:cs typeface="Times New Roman"/>
              </a:rPr>
              <a:t> </a:t>
            </a:r>
            <a:r>
              <a:rPr lang="en-US" sz="1200" b="1">
                <a:solidFill>
                  <a:schemeClr val="bg1"/>
                </a:solidFill>
                <a:latin typeface="+mn-lt"/>
                <a:cs typeface="Times New Roman"/>
              </a:rPr>
              <a:t>Case Percentages by Social Vulnerability Index, Massachusetts, 2020-</a:t>
            </a:r>
            <a:r>
              <a:rPr lang="en-US" sz="1200" b="1" kern="100">
                <a:solidFill>
                  <a:schemeClr val="bg1"/>
                </a:solidFill>
                <a:effectLst/>
                <a:latin typeface="+mn-lt"/>
                <a:ea typeface="Calibri" panose="020F0502020204030204" pitchFamily="34" charset="0"/>
                <a:cs typeface="Times New Roman"/>
              </a:rPr>
              <a:t>2024</a:t>
            </a:r>
          </a:p>
          <a:p>
            <a:r>
              <a:rPr lang="en-US" b="0"/>
              <a:t>Graph depicts the proportion of Massachusetts reported confirmed and probable infectious syphilis cases broken down by SVI quartile for the years 2020 through 2024. The High SVI group is largest for each year, making up 42 to 48% of cases each year. Each year, the order in frequency from highest to lowest is: High, Moderately High, Moderately Low, Low, and Unknown SVI.</a:t>
            </a:r>
          </a:p>
        </p:txBody>
      </p:sp>
      <p:sp>
        <p:nvSpPr>
          <p:cNvPr id="4" name="Slide Number Placeholder 3">
            <a:extLst>
              <a:ext uri="{FF2B5EF4-FFF2-40B4-BE49-F238E27FC236}">
                <a16:creationId xmlns:a16="http://schemas.microsoft.com/office/drawing/2014/main" id="{C5616383-1999-E964-3783-144ED8D6C32E}"/>
              </a:ext>
            </a:extLst>
          </p:cNvPr>
          <p:cNvSpPr>
            <a:spLocks noGrp="1"/>
          </p:cNvSpPr>
          <p:nvPr>
            <p:ph type="sldNum" sz="quarter" idx="5"/>
          </p:nvPr>
        </p:nvSpPr>
        <p:spPr/>
        <p:txBody>
          <a:bodyPr/>
          <a:lstStyle/>
          <a:p>
            <a:fld id="{18A67A89-1EDA-425F-972C-EC6B9E6E728F}" type="slidenum">
              <a:rPr lang="en-US" smtClean="0"/>
              <a:t>29</a:t>
            </a:fld>
            <a:endParaRPr lang="en-US"/>
          </a:p>
        </p:txBody>
      </p:sp>
    </p:spTree>
    <p:extLst>
      <p:ext uri="{BB962C8B-B14F-4D97-AF65-F5344CB8AC3E}">
        <p14:creationId xmlns:p14="http://schemas.microsoft.com/office/powerpoint/2010/main" val="3690973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1A69F-25E6-F88F-AF49-25CFB5A5B3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9A597-2D54-D3FF-9D1B-D35C66DAE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36D496-AE36-8FDB-0613-AAED73963F27}"/>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a:t>
            </a:r>
            <a:r>
              <a:rPr lang="en-US" sz="1200" b="1">
                <a:solidFill>
                  <a:srgbClr val="FFFFFF"/>
                </a:solidFill>
                <a:latin typeface="+mn-lt"/>
                <a:cs typeface="Times New Roman" panose="02020603050405020304" pitchFamily="18" charset="0"/>
              </a:rPr>
              <a:t> </a:t>
            </a:r>
            <a:r>
              <a:rPr lang="en-US" sz="1200" b="1">
                <a:solidFill>
                  <a:schemeClr val="bg1"/>
                </a:solidFill>
                <a:latin typeface="+mn-lt"/>
                <a:cs typeface="Times New Roman" panose="02020603050405020304" pitchFamily="18" charset="0"/>
              </a:rPr>
              <a:t>Case Percentages by Social Vulnerability Index and Gender, Massachusetts, 2020-</a:t>
            </a:r>
            <a:r>
              <a:rPr lang="en-US" sz="1200" b="1" kern="100">
                <a:solidFill>
                  <a:schemeClr val="bg1"/>
                </a:solidFill>
                <a:effectLst/>
                <a:latin typeface="+mn-lt"/>
                <a:ea typeface="Calibri" panose="020F0502020204030204" pitchFamily="34" charset="0"/>
                <a:cs typeface="Times New Roman" panose="02020603050405020304" pitchFamily="18" charset="0"/>
              </a:rPr>
              <a:t>2024</a:t>
            </a:r>
            <a:endParaRPr lang="en-US" sz="1050" b="1" kern="100" baseline="50000">
              <a:solidFill>
                <a:schemeClr val="bg1"/>
              </a:solidFill>
              <a:effectLst/>
              <a:latin typeface="+mn-lt"/>
              <a:ea typeface="Calibri" panose="020F0502020204030204" pitchFamily="34" charset="0"/>
              <a:cs typeface="Times New Roman" panose="02020603050405020304" pitchFamily="18" charset="0"/>
            </a:endParaRPr>
          </a:p>
          <a:p>
            <a:r>
              <a:rPr lang="en-US" b="0"/>
              <a:t>Graph depicts the proportion of Massachusetts reported confirmed and probable infectious syphilis cases broken down by SVI quartile and gender for the years 2020 through 2024. In 2024, 54% of female cases are High SVI, compared to 46% in males. 27% of female cases in 2024 are Moderately High SVI, 9% are Moderately Low SVI, 6% are Low SVI, and 4% are Unknown SVI. 28% of male cases in 2024 are Moderately High SVI, 13% are Moderately Low SVI, 11% are Low SVI, and 4% are Unknown SVI.</a:t>
            </a:r>
          </a:p>
          <a:p>
            <a:endParaRPr lang="en-US"/>
          </a:p>
        </p:txBody>
      </p:sp>
      <p:sp>
        <p:nvSpPr>
          <p:cNvPr id="4" name="Slide Number Placeholder 3">
            <a:extLst>
              <a:ext uri="{FF2B5EF4-FFF2-40B4-BE49-F238E27FC236}">
                <a16:creationId xmlns:a16="http://schemas.microsoft.com/office/drawing/2014/main" id="{96A3315E-C126-CE3B-9625-ABAA197DE87E}"/>
              </a:ext>
            </a:extLst>
          </p:cNvPr>
          <p:cNvSpPr>
            <a:spLocks noGrp="1"/>
          </p:cNvSpPr>
          <p:nvPr>
            <p:ph type="sldNum" sz="quarter" idx="5"/>
          </p:nvPr>
        </p:nvSpPr>
        <p:spPr/>
        <p:txBody>
          <a:bodyPr/>
          <a:lstStyle/>
          <a:p>
            <a:fld id="{C3F051D6-B884-4322-97AE-787C3EF061A2}" type="slidenum">
              <a:rPr lang="en-US" smtClean="0"/>
              <a:t>30</a:t>
            </a:fld>
            <a:endParaRPr lang="en-US"/>
          </a:p>
        </p:txBody>
      </p:sp>
    </p:spTree>
    <p:extLst>
      <p:ext uri="{BB962C8B-B14F-4D97-AF65-F5344CB8AC3E}">
        <p14:creationId xmlns:p14="http://schemas.microsoft.com/office/powerpoint/2010/main" val="500263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E5DCE-319D-3461-0BBA-EB531581C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C6A8A-3F87-B7FF-4550-2208D9D0DA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055DD5-9DF2-2AFA-9CB5-EF3B43E4FBEA}"/>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cs typeface="Times New Roman"/>
              </a:rPr>
              <a:t>Confirmed and Probable Infectious Syphilis</a:t>
            </a:r>
            <a:r>
              <a:rPr kumimoji="0" lang="en-US" sz="1050" b="1" i="0" u="none" strike="noStrike" kern="1200" cap="none" spc="0" normalizeH="0" baseline="50000" noProof="0">
                <a:ln>
                  <a:noFill/>
                </a:ln>
                <a:solidFill>
                  <a:srgbClr val="FFFFFF"/>
                </a:solidFill>
                <a:effectLst/>
                <a:uLnTx/>
                <a:uFillTx/>
                <a:latin typeface="+mn-lt"/>
                <a:cs typeface="Times New Roman"/>
              </a:rPr>
              <a:t> </a:t>
            </a:r>
            <a:r>
              <a:rPr lang="en-US" sz="1200" b="1">
                <a:solidFill>
                  <a:schemeClr val="bg1"/>
                </a:solidFill>
                <a:latin typeface="+mn-lt"/>
                <a:cs typeface="Times New Roman"/>
              </a:rPr>
              <a:t>Case Percentages by Social Vulnerability Index and Race, Massachusetts, 2020-</a:t>
            </a:r>
            <a:r>
              <a:rPr lang="en-US" sz="1200" b="1" kern="100">
                <a:solidFill>
                  <a:schemeClr val="bg1"/>
                </a:solidFill>
                <a:effectLst/>
                <a:latin typeface="+mn-lt"/>
                <a:ea typeface="Calibri" panose="020F0502020204030204" pitchFamily="34" charset="0"/>
                <a:cs typeface="Times New Roman"/>
              </a:rPr>
              <a:t>2024</a:t>
            </a:r>
            <a:endParaRPr lang="en-US" sz="1050" b="1" kern="100" baseline="50000">
              <a:solidFill>
                <a:schemeClr val="bg1"/>
              </a:solidFill>
              <a:effectLst/>
              <a:latin typeface="+mn-lt"/>
              <a:ea typeface="Calibri" panose="020F0502020204030204" pitchFamily="34" charset="0"/>
              <a:cs typeface="Times New Roman"/>
            </a:endParaRPr>
          </a:p>
          <a:p>
            <a:r>
              <a:rPr lang="en-US" b="0"/>
              <a:t>Graph depicts the proportion of Massachusetts reported confirmed and probable infectious syphilis cases broken down by SVI quartile and race for the years 2020 through 2024. Each year, NH White cases have a lower proportion of High SVI cases compared to NH Black and Hispanic cases. In 2024, 26% of NH White cases are High SVI, compared to 54% of NH Black cases and 61% of Hispanic cases.</a:t>
            </a:r>
          </a:p>
        </p:txBody>
      </p:sp>
      <p:sp>
        <p:nvSpPr>
          <p:cNvPr id="4" name="Slide Number Placeholder 3">
            <a:extLst>
              <a:ext uri="{FF2B5EF4-FFF2-40B4-BE49-F238E27FC236}">
                <a16:creationId xmlns:a16="http://schemas.microsoft.com/office/drawing/2014/main" id="{394A3E93-DBAD-FCA1-B9D6-119C94A7465F}"/>
              </a:ext>
            </a:extLst>
          </p:cNvPr>
          <p:cNvSpPr>
            <a:spLocks noGrp="1"/>
          </p:cNvSpPr>
          <p:nvPr>
            <p:ph type="sldNum" sz="quarter" idx="5"/>
          </p:nvPr>
        </p:nvSpPr>
        <p:spPr/>
        <p:txBody>
          <a:bodyPr/>
          <a:lstStyle/>
          <a:p>
            <a:fld id="{C3F051D6-B884-4322-97AE-787C3EF061A2}" type="slidenum">
              <a:rPr lang="en-US" smtClean="0"/>
              <a:t>31</a:t>
            </a:fld>
            <a:endParaRPr lang="en-US"/>
          </a:p>
        </p:txBody>
      </p:sp>
    </p:spTree>
    <p:extLst>
      <p:ext uri="{BB962C8B-B14F-4D97-AF65-F5344CB8AC3E}">
        <p14:creationId xmlns:p14="http://schemas.microsoft.com/office/powerpoint/2010/main" val="181037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2143D-AB8A-2673-DE9B-827EBD723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BC5C6-1D77-0FC9-F37E-34D5F27903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A0F09-B298-BAFB-FD51-13720AE083E2}"/>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Calibri"/>
                <a:ea typeface="+mn-ea"/>
                <a:cs typeface="Times New Roman"/>
              </a:rPr>
              <a:t>Rate of Confirmed Chlamydia Cases, Massachusetts, 2000 to </a:t>
            </a:r>
            <a:r>
              <a:rPr kumimoji="0" lang="en-US" sz="1200" b="1" i="0" u="none" strike="noStrike" kern="1200" cap="none" spc="0" normalizeH="0" noProof="0">
                <a:ln>
                  <a:noFill/>
                </a:ln>
                <a:solidFill>
                  <a:schemeClr val="bg1"/>
                </a:solidFill>
                <a:effectLst/>
                <a:uLnTx/>
                <a:uFillTx/>
                <a:latin typeface="Calibri"/>
                <a:ea typeface="+mn-ea"/>
                <a:cs typeface="Times New Roman"/>
              </a:rPr>
              <a:t>2024</a:t>
            </a:r>
            <a:endParaRPr kumimoji="0" lang="en-US" sz="1050" b="1" i="0" u="none" strike="noStrike" kern="1200" cap="none" spc="0" normalizeH="0" baseline="50000" noProof="0">
              <a:ln>
                <a:noFill/>
              </a:ln>
              <a:solidFill>
                <a:schemeClr val="bg1"/>
              </a:solidFill>
              <a:effectLst/>
              <a:uLnTx/>
              <a:uFillTx/>
              <a:latin typeface="Calibri"/>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the rate per 100,000 population of confirmed cases of chlamydia in Massachusetts between 2000 and </a:t>
            </a:r>
            <a:r>
              <a:rPr lang="en-US"/>
              <a:t>2024</a:t>
            </a:r>
            <a:r>
              <a:rPr lang="en-US" baseline="0"/>
              <a:t>. It begins at low of 155.5 in 2000 and then climbs to a high of 454.1 in 2019. It drops to 382.8 in 2021, followed by a rise to 411.2 in 2023, and another drop to 378.7 in 2024.</a:t>
            </a:r>
            <a:endParaRPr lang="en-US"/>
          </a:p>
        </p:txBody>
      </p:sp>
      <p:sp>
        <p:nvSpPr>
          <p:cNvPr id="4" name="Slide Number Placeholder 3">
            <a:extLst>
              <a:ext uri="{FF2B5EF4-FFF2-40B4-BE49-F238E27FC236}">
                <a16:creationId xmlns:a16="http://schemas.microsoft.com/office/drawing/2014/main" id="{E35DAA14-1FD8-E688-AEC1-08F38A32FD7A}"/>
              </a:ext>
            </a:extLst>
          </p:cNvPr>
          <p:cNvSpPr>
            <a:spLocks noGrp="1"/>
          </p:cNvSpPr>
          <p:nvPr>
            <p:ph type="sldNum" sz="quarter" idx="5"/>
          </p:nvPr>
        </p:nvSpPr>
        <p:spPr/>
        <p:txBody>
          <a:bodyPr/>
          <a:lstStyle/>
          <a:p>
            <a:fld id="{C3F051D6-B884-4322-97AE-787C3EF061A2}" type="slidenum">
              <a:rPr lang="en-US" smtClean="0"/>
              <a:t>4</a:t>
            </a:fld>
            <a:endParaRPr lang="en-US"/>
          </a:p>
        </p:txBody>
      </p:sp>
    </p:spTree>
    <p:extLst>
      <p:ext uri="{BB962C8B-B14F-4D97-AF65-F5344CB8AC3E}">
        <p14:creationId xmlns:p14="http://schemas.microsoft.com/office/powerpoint/2010/main" val="1609862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835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Incident Rate of Confirmed Chlamydia Cases, per 100,000 Persons by City/Town, Massachusetts, </a:t>
            </a:r>
            <a:r>
              <a:rPr kumimoji="0" lang="en-US" sz="1200" b="1" i="0" u="none" strike="noStrike" kern="100" cap="none" spc="0" normalizeH="0" baseline="0" noProof="0">
                <a:ln>
                  <a:noFill/>
                </a:ln>
                <a:solidFill>
                  <a:schemeClr val="bg1"/>
                </a:solidFill>
                <a:effectLst/>
                <a:uLnTx/>
                <a:uFillTx/>
                <a:latin typeface="+mn-lt"/>
                <a:ea typeface="Calibri" panose="020F0502020204030204" pitchFamily="34" charset="0"/>
                <a:cs typeface="Times New Roman"/>
              </a:rPr>
              <a:t>2024</a:t>
            </a:r>
            <a:endParaRPr lang="en-US" sz="1050" b="1" kern="100" baseline="50000">
              <a:solidFill>
                <a:schemeClr val="bg1"/>
              </a:solidFill>
              <a:latin typeface="+mn-lt"/>
              <a:ea typeface="Calibri" panose="020F0502020204030204" pitchFamily="34" charset="0"/>
              <a:cs typeface="Times New Roman"/>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areas of the state with the highest chlamydia case rates in 2024. The cities that have the highest rates (greater than 600 per 100,000 persons) are </a:t>
            </a:r>
            <a:r>
              <a:rPr lang="en-US" sz="1200" b="0" i="0" u="none" strike="noStrike" kern="1200">
                <a:solidFill>
                  <a:schemeClr val="tx1"/>
                </a:solidFill>
                <a:effectLst/>
                <a:latin typeface="Arial" charset="0"/>
                <a:ea typeface="+mn-ea"/>
                <a:cs typeface="+mn-cs"/>
              </a:rPr>
              <a:t>Provincetown,</a:t>
            </a:r>
            <a:r>
              <a:rPr lang="en-US"/>
              <a:t> </a:t>
            </a:r>
            <a:r>
              <a:rPr lang="en-US" sz="1200" b="0" i="0" u="none" strike="noStrike" kern="1200">
                <a:solidFill>
                  <a:schemeClr val="tx1"/>
                </a:solidFill>
                <a:effectLst/>
                <a:latin typeface="Arial" charset="0"/>
                <a:ea typeface="+mn-ea"/>
                <a:cs typeface="+mn-cs"/>
              </a:rPr>
              <a:t>Brockton,</a:t>
            </a:r>
            <a:r>
              <a:rPr lang="en-US"/>
              <a:t> </a:t>
            </a:r>
            <a:r>
              <a:rPr lang="en-US" sz="1200" b="0" i="0" u="none" strike="noStrike" kern="1200">
                <a:solidFill>
                  <a:schemeClr val="tx1"/>
                </a:solidFill>
                <a:effectLst/>
                <a:latin typeface="Arial" charset="0"/>
                <a:ea typeface="+mn-ea"/>
                <a:cs typeface="+mn-cs"/>
              </a:rPr>
              <a:t>Lawrence, Chelsea, Springfield, Everett, Boston, Lynn, Lowell, Revere, New Bedford, Holyoke, Tisbury, Fall River, and Randolph.</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844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Absolute Rate Difference Comparing 2023 to 2019 for Confirmed Chlamydia Cases, per 100,000 Persons by City/Town, Massachusetts</a:t>
            </a:r>
            <a:endParaRPr lang="en-US" sz="1200" b="1" kern="100">
              <a:latin typeface="+mn-lt"/>
              <a:ea typeface="+mn-ea"/>
              <a:cs typeface="Times New Roman"/>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range of absolute rate differences per 100,000 persons comparing 2024 chlamydia case rates to 2020 case rates. The darker the color in the scheme, the greater the difference between 2024 and 2020 case rates with purple coloring indicating rates were higher in 2020 and the gold coloring indicating rates were higher in 2024. The majority of cities and towns saw a drop in chlamydia case rates in 2024 compared with 2020 with the largest declines (less than -200 per 100,000 persons) occurring in </a:t>
            </a:r>
            <a:r>
              <a:rPr lang="en-US" sz="1200" b="0" baseline="0" err="1">
                <a:solidFill>
                  <a:schemeClr val="bg1"/>
                </a:solidFill>
                <a:latin typeface="Times New Roman" panose="02020603050405020304" pitchFamily="18" charset="0"/>
                <a:cs typeface="Times New Roman" panose="02020603050405020304" pitchFamily="18" charset="0"/>
              </a:rPr>
              <a:t>Phillipston</a:t>
            </a:r>
            <a:r>
              <a:rPr lang="en-US" sz="1200" b="0" baseline="0">
                <a:solidFill>
                  <a:schemeClr val="bg1"/>
                </a:solidFill>
                <a:latin typeface="Times New Roman" panose="02020603050405020304" pitchFamily="18" charset="0"/>
                <a:cs typeface="Times New Roman" panose="02020603050405020304" pitchFamily="18" charset="0"/>
              </a:rPr>
              <a:t>, Wales, and West Boylston; the greatest rate increases (greater than 200 per 100,000 persons) were seen in Brockton, Chelsea, East Brookfield, Edgartown, Lawrence, New Braintree, Otis, Provincetown, Stoughton, and Tisbury. The cities and towns that had zero cases for 2024 or 2020 and one or more cases for the opposing year are indicated on the map with a slash mark to acknowledge the absolute rate difference should be examined with caution.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498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D06C7-EBD6-F443-6533-A391E9CA6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4D7E6-EABC-B749-8EC7-A14CDA897D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D9CA6-B8F7-6C9C-54CF-FD48A9BDD1AE}"/>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Chlamydia Case Rates per 100,000 Population by Gender</a:t>
            </a:r>
            <a:r>
              <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and Age, Massachusetts,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a:solidFill>
                  <a:schemeClr val="bg1"/>
                </a:solidFill>
                <a:highlight>
                  <a:srgbClr val="FFFF00"/>
                </a:highlight>
                <a:cs typeface="Times New Roman" panose="02020603050405020304" pitchFamily="18" charset="0"/>
              </a:rPr>
              <a:t>Graph depicts</a:t>
            </a:r>
            <a:r>
              <a:rPr lang="en-US" sz="1200" b="0" baseline="0">
                <a:solidFill>
                  <a:schemeClr val="bg1"/>
                </a:solidFill>
                <a:highlight>
                  <a:srgbClr val="FFFF00"/>
                </a:highlight>
                <a:cs typeface="Times New Roman" panose="02020603050405020304" pitchFamily="18" charset="0"/>
              </a:rPr>
              <a:t> chlamydia case</a:t>
            </a:r>
            <a:r>
              <a:rPr lang="en-US" baseline="0">
                <a:highlight>
                  <a:srgbClr val="FFFF00"/>
                </a:highlight>
              </a:rPr>
              <a:t> rates per 100,000 population by age categories for the overall state, males, and females. </a:t>
            </a:r>
            <a:r>
              <a:rPr lang="en-US">
                <a:highlight>
                  <a:srgbClr val="FFFF00"/>
                </a:highlight>
              </a:rPr>
              <a:t>For the overall state, the highest rate is among those 20-24 years. When looking</a:t>
            </a:r>
            <a:r>
              <a:rPr lang="en-US" baseline="0">
                <a:highlight>
                  <a:srgbClr val="FFFF00"/>
                </a:highlight>
              </a:rPr>
              <a:t> at the gender specific rates, the age categories with the highest rates are 20-24 years for both males and females.</a:t>
            </a:r>
            <a:endParaRPr lang="en-US">
              <a:highlight>
                <a:srgbClr val="FFFF00"/>
              </a:highlight>
            </a:endParaRPr>
          </a:p>
          <a:p>
            <a:endParaRPr lang="en-US"/>
          </a:p>
          <a:p>
            <a:endParaRPr lang="en-US"/>
          </a:p>
        </p:txBody>
      </p:sp>
      <p:sp>
        <p:nvSpPr>
          <p:cNvPr id="4" name="Slide Number Placeholder 3">
            <a:extLst>
              <a:ext uri="{FF2B5EF4-FFF2-40B4-BE49-F238E27FC236}">
                <a16:creationId xmlns:a16="http://schemas.microsoft.com/office/drawing/2014/main" id="{BDF14F64-B292-D3BF-E4BE-445516337E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606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Incident Rate of Confirmed Gonorrhea Cases, per 100,000 Persons by City/Town, Massachusetts,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areas of the state with the highest gonorrhea case rates in 2024. The city with the highest rate (&gt;500 per 100,000 persons) is Provincetown. Other cities that have the high rates (&gt;300 per 100,000 persons) are Boston, Brockton, and Springfield.</a:t>
            </a:r>
            <a:endParaRPr lang="en-US" b="0"/>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65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Absolute Rate Difference Comparing 2024 to 2020 for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Gonorrhea Cases, per 100,000 Persons by City/Town, Massachusetts</a:t>
            </a:r>
            <a:endParaRPr lang="en-US" sz="1200" b="1">
              <a:latin typeface="+mn-lt"/>
              <a:ea typeface="+mn-ea"/>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range of absolute rate differences per 100,000 persons comparing 2024 gonorrhea case rates to 2020 case rates. The darker the color in the scheme, the greater the difference between 2024 and 2020 case rates with purple coloring indicating rates were higher in 2020 and the gold coloring indicating rates were higher in 2024. The majority of cities and towns saw a rise in gonorrhea case rates in 2024 compared with 2020 with the greatest increases (greater than 100 per 100,000 persons) occurring in Provincetown and Truro; the largest rate declines (less than -100 per 100,000 persons) were seen in Holyoke and Marion. The cities and towns that had zero cases for 2024 or 2020 and one or more cases for the opposing year are indicated on the map with a slash mark to acknowledge the absolute rate difference should be examined with caution.</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663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ADA95-AE6B-6EFE-03ED-6EA3514C5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9842A-B853-6CE2-4137-6F5C1B7BE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7B69D6-CEC6-F867-060D-C49761DE4512}"/>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Confirmed Gonorrhea Case Rates per 100,000 Population by Gender and Age, Massachusetts, 2024</a:t>
            </a:r>
            <a:endParaRPr kumimoji="0" lang="en-US" sz="105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a:solidFill>
                  <a:schemeClr val="bg1"/>
                </a:solidFill>
                <a:highlight>
                  <a:srgbClr val="FFFF00"/>
                </a:highlight>
                <a:cs typeface="Times New Roman" panose="02020603050405020304" pitchFamily="18" charset="0"/>
              </a:rPr>
              <a:t>Graph depicts</a:t>
            </a:r>
            <a:r>
              <a:rPr lang="en-US" sz="1200" b="0" baseline="0">
                <a:solidFill>
                  <a:schemeClr val="bg1"/>
                </a:solidFill>
                <a:highlight>
                  <a:srgbClr val="FFFF00"/>
                </a:highlight>
                <a:cs typeface="Times New Roman" panose="02020603050405020304" pitchFamily="18" charset="0"/>
              </a:rPr>
              <a:t> gonorrhea case</a:t>
            </a:r>
            <a:r>
              <a:rPr lang="en-US" baseline="0">
                <a:highlight>
                  <a:srgbClr val="FFFF00"/>
                </a:highlight>
              </a:rPr>
              <a:t> rates per 100,000 population by age categories for the overall state, males, and females. </a:t>
            </a:r>
            <a:r>
              <a:rPr lang="en-US">
                <a:highlight>
                  <a:srgbClr val="FFFF00"/>
                </a:highlight>
              </a:rPr>
              <a:t>For the overall state, the highest rate is among those 20-24 years. When looking</a:t>
            </a:r>
            <a:r>
              <a:rPr lang="en-US" baseline="0">
                <a:highlight>
                  <a:srgbClr val="FFFF00"/>
                </a:highlight>
              </a:rPr>
              <a:t> at the gender specific rates, the age categories with the highest rates are 20 to 24 years for females and 25 to 29 years for males.</a:t>
            </a:r>
            <a:endParaRPr lang="en-US">
              <a:highlight>
                <a:srgbClr val="FFFF00"/>
              </a:highlight>
            </a:endParaRPr>
          </a:p>
          <a:p>
            <a:endParaRPr lang="en-US"/>
          </a:p>
        </p:txBody>
      </p:sp>
      <p:sp>
        <p:nvSpPr>
          <p:cNvPr id="4" name="Slide Number Placeholder 3">
            <a:extLst>
              <a:ext uri="{FF2B5EF4-FFF2-40B4-BE49-F238E27FC236}">
                <a16:creationId xmlns:a16="http://schemas.microsoft.com/office/drawing/2014/main" id="{41EC1983-4074-B030-4ADC-90C3941B5A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86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Incident Rate of Infectious Syphilis Cases, per 100,000 Persons by City/Town, Massachusetts,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counties color-coded to indicate the areas of the state with the highest infectious syphilis case rates in 2024. The cities that have the highest rates (greater than 40 per 100,000 persons excluding towns with less than 10 cases) are </a:t>
            </a:r>
            <a:r>
              <a:rPr lang="en-US" sz="1200" b="0" i="0" u="none" strike="noStrike" kern="1200">
                <a:solidFill>
                  <a:schemeClr val="tx1"/>
                </a:solidFill>
                <a:effectLst/>
                <a:latin typeface="Arial" charset="0"/>
                <a:ea typeface="+mn-ea"/>
                <a:cs typeface="+mn-cs"/>
              </a:rPr>
              <a:t>Provincetown, Lawrence, Springfield, Chelsea, Everett, Chicopee, and Boston.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436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Absolute Rate Difference Comparing 2024 to 2020 for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 Cases, per 100,000 Persons by City/Town, Massachusetts</a:t>
            </a:r>
            <a:endParaRPr lang="en-US" sz="1200" b="1">
              <a:latin typeface="+mn-lt"/>
              <a:ea typeface="+mn-ea"/>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range of absolute rate differences per 100,000 persons comparing 2024 infectious syphilis case rates to 2020 case rates. The darker the color in the scheme, the greater the difference between 2024 and 2020 case rates with purple coloring indicating rates were higher in 2020 and the gold coloring indicating rates were higher in 2024. An approximately even number of cities and towns saw a rise and fall in infectious syphilis case rates in 2024 compared with 2020 with the greatest increases (greater than 20 per 100,000 persons) occurring in Chelsea, Chicopee, Fitchburg, Lawrence, Natick, Peabody, Randolph, Saugus, Tyngsborough, and West Springfield; the largest rate declines (less than -20 per 100,000 persons) were seen in Nahant and Provincetown. The cities and towns that had zero cases for 2024 or 2020 and one or more cases for the opposing year are indicated on the map with a slash mark to acknowledge the absolute rate difference should be examined with caution.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439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and Probable Infectious Syphilis Cases per 100,000 Population by Gender and Age, Massachusetts,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bg1"/>
                </a:solidFill>
                <a:highlight>
                  <a:srgbClr val="FFFF00"/>
                </a:highlight>
                <a:cs typeface="Times New Roman" panose="02020603050405020304" pitchFamily="18" charset="0"/>
              </a:rPr>
              <a:t>Graph depicts</a:t>
            </a:r>
            <a:r>
              <a:rPr lang="en-US" sz="1200" b="0" baseline="0">
                <a:solidFill>
                  <a:schemeClr val="bg1"/>
                </a:solidFill>
                <a:highlight>
                  <a:srgbClr val="FFFF00"/>
                </a:highlight>
                <a:cs typeface="Times New Roman" panose="02020603050405020304" pitchFamily="18" charset="0"/>
              </a:rPr>
              <a:t> infectious syphilis</a:t>
            </a:r>
            <a:r>
              <a:rPr lang="en-US" baseline="0">
                <a:highlight>
                  <a:srgbClr val="FFFF00"/>
                </a:highlight>
              </a:rPr>
              <a:t> rates per 100,000 population by age categories for the overall state, males, and females. </a:t>
            </a:r>
            <a:r>
              <a:rPr lang="en-US">
                <a:highlight>
                  <a:srgbClr val="FFFF00"/>
                </a:highlight>
              </a:rPr>
              <a:t>For the overall state, the highest rate is among those 30-34 years. When looking</a:t>
            </a:r>
            <a:r>
              <a:rPr lang="en-US" baseline="0">
                <a:highlight>
                  <a:srgbClr val="FFFF00"/>
                </a:highlight>
              </a:rPr>
              <a:t> at the gender specific rates, the age categories with the highest rates are 30 to 34 years for both males and females.</a:t>
            </a:r>
            <a:endParaRPr lang="en-US">
              <a:highlight>
                <a:srgbClr val="FFFF00"/>
              </a:highlight>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05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4C762-E6E7-6A90-BAB3-513D24F30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20E8C-7A1D-3B68-569B-663CAC2B1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678293-BA9D-84BE-759F-DB0EB7A38DCD}"/>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Times New Roman"/>
              </a:rPr>
              <a:t>Confirmed Chlamydia Rates by Gender,</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2010 to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t>Gra</a:t>
            </a:r>
            <a:r>
              <a:rPr lang="en-US" baseline="0"/>
              <a:t>ph depicts the rates per 100,000 population of chlamydia in Massachusetts by gender identity between 2010 and 2024. There are two lines, one for females that begins at 437.6 in 2010 and climbs to 541.5 in 2019 and another for males that begins at 201.9 in 2010 and climbs to 359.4 in 2019.</a:t>
            </a:r>
            <a:r>
              <a:rPr lang="en-US"/>
              <a:t> In 2024, females had a rate of 470.8 and males had a rate of 280.2.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a:solidFill>
                  <a:srgbClr val="FF0000"/>
                </a:solidFill>
              </a:rPr>
              <a:t>Note: </a:t>
            </a:r>
            <a:r>
              <a:rPr lang="en-US" sz="1200">
                <a:latin typeface="Times New Roman" panose="02020603050405020304" pitchFamily="18" charset="0"/>
                <a:cs typeface="Times New Roman" panose="02020603050405020304" pitchFamily="18" charset="0"/>
              </a:rPr>
              <a:t>There were cases reported among transgender individuals in 2014 through 2024. In 2024, there were 9 cases of chlamydia among transgender identified individuals and 17 other individuals with unknown gender not included on this slide.</a:t>
            </a:r>
            <a:endParaRPr lang="en-US" b="0">
              <a:solidFill>
                <a:srgbClr val="FF0000"/>
              </a:solidFill>
            </a:endParaRPr>
          </a:p>
        </p:txBody>
      </p:sp>
      <p:sp>
        <p:nvSpPr>
          <p:cNvPr id="4" name="Slide Number Placeholder 3">
            <a:extLst>
              <a:ext uri="{FF2B5EF4-FFF2-40B4-BE49-F238E27FC236}">
                <a16:creationId xmlns:a16="http://schemas.microsoft.com/office/drawing/2014/main" id="{5C655FD2-F492-3571-F714-BBFF1E24F4F5}"/>
              </a:ext>
            </a:extLst>
          </p:cNvPr>
          <p:cNvSpPr>
            <a:spLocks noGrp="1"/>
          </p:cNvSpPr>
          <p:nvPr>
            <p:ph type="sldNum" sz="quarter" idx="5"/>
          </p:nvPr>
        </p:nvSpPr>
        <p:spPr/>
        <p:txBody>
          <a:bodyPr/>
          <a:lstStyle/>
          <a:p>
            <a:fld id="{C3F051D6-B884-4322-97AE-787C3EF061A2}" type="slidenum">
              <a:rPr lang="en-US" smtClean="0"/>
              <a:t>5</a:t>
            </a:fld>
            <a:endParaRPr lang="en-US"/>
          </a:p>
        </p:txBody>
      </p:sp>
    </p:spTree>
    <p:extLst>
      <p:ext uri="{BB962C8B-B14F-4D97-AF65-F5344CB8AC3E}">
        <p14:creationId xmlns:p14="http://schemas.microsoft.com/office/powerpoint/2010/main" val="15848478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a:rPr>
              <a:t>Comparison of the Rate of Confirmed and Probable Infectious Syphilis Cases by Gender and Race and Ethnicity, Massachusetts,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bg1"/>
                </a:solidFill>
                <a:cs typeface="Times New Roman" panose="02020603050405020304" pitchFamily="18" charset="0"/>
              </a:rPr>
              <a:t>Graph depicts</a:t>
            </a:r>
            <a:r>
              <a:rPr lang="en-US" sz="1200" b="0" baseline="0">
                <a:solidFill>
                  <a:schemeClr val="bg1"/>
                </a:solidFill>
                <a:cs typeface="Times New Roman" panose="02020603050405020304" pitchFamily="18" charset="0"/>
              </a:rPr>
              <a:t> </a:t>
            </a:r>
            <a:r>
              <a:rPr lang="en-US" baseline="0"/>
              <a:t>infectious syphilis rates per 100,000 population by age and race/ethnicity categories for the overall state, males, and females. </a:t>
            </a:r>
            <a:r>
              <a:rPr lang="en-US"/>
              <a:t>For all infectious syphilis cases, the highest rate is among </a:t>
            </a:r>
            <a:r>
              <a:rPr lang="en-US" b="0" i="0">
                <a:solidFill>
                  <a:srgbClr val="000000"/>
                </a:solidFill>
                <a:effectLst/>
                <a:latin typeface="Helvetica Neue"/>
              </a:rPr>
              <a:t>Hispanic/Latinx and </a:t>
            </a:r>
            <a:r>
              <a:rPr lang="en-US"/>
              <a:t>Non-</a:t>
            </a:r>
            <a:r>
              <a:rPr lang="en-US" b="0" i="0">
                <a:solidFill>
                  <a:srgbClr val="000000"/>
                </a:solidFill>
                <a:effectLst/>
                <a:latin typeface="Helvetica Neue"/>
              </a:rPr>
              <a:t>Hispanic/Latinx Black for both male and females.</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315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Picture description:</a:t>
            </a:r>
            <a:r>
              <a:rPr lang="en-US" baseline="0"/>
              <a:t> logo for the Massachusetts Department of Public Health</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711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685800">
              <a:defRPr/>
            </a:pPr>
            <a:r>
              <a:rPr kumimoji="0" lang="en-US" sz="12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Comparison of Infectious Syphilis Cases by HIV Co-Infection and Age, Massachusetts, 2024</a:t>
            </a:r>
            <a:endParaRPr lang="en-US" sz="1050" b="1" baseline="50000">
              <a:solidFill>
                <a:prstClr val="white"/>
              </a:solidFill>
              <a:latin typeface="+mn-lt"/>
              <a:ea typeface="+mn-ea"/>
              <a:cs typeface="Times New Roman" panose="02020603050405020304" pitchFamily="18" charset="0"/>
            </a:endParaRPr>
          </a:p>
          <a:p>
            <a:pPr algn="l" defTabSz="685800">
              <a:defRPr/>
            </a:pPr>
            <a:r>
              <a:rPr lang="en-US" sz="1200" b="0">
                <a:solidFill>
                  <a:schemeClr val="bg1"/>
                </a:solidFill>
                <a:cs typeface="Times New Roman" panose="02020603050405020304" pitchFamily="18" charset="0"/>
              </a:rPr>
              <a:t>Graph depicts</a:t>
            </a:r>
            <a:r>
              <a:rPr lang="en-US" sz="1200" b="0" baseline="0">
                <a:solidFill>
                  <a:schemeClr val="bg1"/>
                </a:solidFill>
                <a:cs typeface="Times New Roman" panose="02020603050405020304" pitchFamily="18" charset="0"/>
              </a:rPr>
              <a:t> </a:t>
            </a:r>
            <a:r>
              <a:rPr lang="en-US" baseline="0"/>
              <a:t>infectious syphilis case percentages for age categories by HIV co-infection status. The proportion of infectious syphilis cases with HIV co-infection were highest among those age 30 to 34 followed by those age 35 to 39. The proportion of cases with HIV co-infection were lowest among those 15 to 19 years followed by those over the age of 65 years. </a:t>
            </a:r>
            <a:endParaRPr lang="en-US" b="0" i="0" baseline="0">
              <a:solidFill>
                <a:srgbClr val="000000"/>
              </a:solidFill>
              <a:effectLst/>
              <a:latin typeface="Helvetica Neue"/>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i="0" baseline="0">
              <a:solidFill>
                <a:srgbClr val="000000"/>
              </a:solidFill>
              <a:effectLst/>
              <a:latin typeface="Helvetica Neue"/>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2156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685800">
              <a:defRPr/>
            </a:pPr>
            <a:r>
              <a:rPr kumimoji="0" lang="en-US" sz="12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Comparison of Infectious Syphilis Cases by HIV Co-Infection and Race/Ethnicity, Massachusetts, 2024</a:t>
            </a:r>
            <a:endParaRPr kumimoji="0" lang="en-US" sz="105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endParaRPr>
          </a:p>
          <a:p>
            <a:pPr algn="l" defTabSz="685800">
              <a:defRPr/>
            </a:pPr>
            <a:r>
              <a:rPr lang="en-US" sz="1200" b="0">
                <a:solidFill>
                  <a:schemeClr val="bg1"/>
                </a:solidFill>
                <a:cs typeface="Times New Roman" panose="02020603050405020304" pitchFamily="18" charset="0"/>
              </a:rPr>
              <a:t>Graph depicts</a:t>
            </a:r>
            <a:r>
              <a:rPr lang="en-US" sz="1200" b="0" baseline="0">
                <a:solidFill>
                  <a:schemeClr val="bg1"/>
                </a:solidFill>
                <a:cs typeface="Times New Roman" panose="02020603050405020304" pitchFamily="18" charset="0"/>
              </a:rPr>
              <a:t> </a:t>
            </a:r>
            <a:r>
              <a:rPr lang="en-US" baseline="0"/>
              <a:t>infectious syphilis case percentages for race/ethnicity categories by HIV co-infection status. The proportion of infectious syphilis cases with HIV co-infection is highest among Non-Hispanic Whites followed by Hispanic and then Non-Hispanic Black individuals.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38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72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E096D-88C7-BAA1-13D4-6460085EE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63A4A-BD41-991A-4913-2257E1082F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BC164-C4EA-D4E9-7EC9-CFD8F6DDA4AC}"/>
              </a:ext>
            </a:extLst>
          </p:cNvPr>
          <p:cNvSpPr>
            <a:spLocks noGrp="1"/>
          </p:cNvSpPr>
          <p:nvPr>
            <p:ph type="body" idx="1"/>
          </p:nvPr>
        </p:nvSpPr>
        <p:spPr/>
        <p:txBody>
          <a:bodyPr/>
          <a:lstStyle/>
          <a:p>
            <a:pPr lvl="0" algn="l">
              <a:defRPr/>
            </a:pPr>
            <a:r>
              <a:rPr kumimoji="0" lang="en-US" sz="1200" b="1" i="0" u="none" strike="noStrike" kern="1200" cap="none" spc="0" normalizeH="0" baseline="0" noProof="0">
                <a:ln>
                  <a:noFill/>
                </a:ln>
                <a:solidFill>
                  <a:srgbClr val="FFFFFF"/>
                </a:solidFill>
                <a:effectLst/>
                <a:uLnTx/>
                <a:uFillTx/>
                <a:latin typeface="+mn-lt"/>
                <a:ea typeface="+mn-ea"/>
                <a:cs typeface="Times New Roman"/>
              </a:rPr>
              <a:t>Chlamydia Among Individuals of Transgender Experience,</a:t>
            </a:r>
            <a:r>
              <a:rPr kumimoji="0" lang="en-US" sz="1050" b="1" i="0" u="none" strike="noStrike" kern="1200" cap="none" spc="0" normalizeH="0" baseline="5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rgbClr val="FFFFFF"/>
                </a:solidFill>
                <a:effectLst/>
                <a:uLnTx/>
                <a:uFillTx/>
                <a:latin typeface="+mn-lt"/>
                <a:ea typeface="+mn-ea"/>
                <a:cs typeface="Times New Roman"/>
              </a:rPr>
              <a:t>Massachusetts, 2015 to 2024</a:t>
            </a:r>
            <a:endParaRPr kumimoji="0" lang="en-US" sz="1050" b="1" i="0" u="none" strike="noStrike" kern="1200" cap="none" spc="0" normalizeH="0" baseline="50000" noProof="0">
              <a:ln>
                <a:noFill/>
              </a:ln>
              <a:solidFill>
                <a:srgbClr val="FFFFFF"/>
              </a:solidFill>
              <a:effectLst/>
              <a:uLnTx/>
              <a:uFillTx/>
              <a:latin typeface="+mn-lt"/>
              <a:ea typeface="+mn-ea"/>
              <a:cs typeface="Times New Roman"/>
            </a:endParaRPr>
          </a:p>
          <a:p>
            <a:pPr lvl="0" algn="l">
              <a:defRPr/>
            </a:pPr>
            <a:r>
              <a:rPr lang="en-US" b="0">
                <a:solidFill>
                  <a:srgbClr val="7030A0"/>
                </a:solidFill>
              </a:rPr>
              <a:t>Graph shows</a:t>
            </a:r>
            <a:r>
              <a:rPr lang="en-US" b="0" baseline="0">
                <a:solidFill>
                  <a:srgbClr val="7030A0"/>
                </a:solidFill>
              </a:rPr>
              <a:t> the number of chlamydia cases among transgender individuals in Massachusetts between 2015 and </a:t>
            </a:r>
            <a:r>
              <a:rPr lang="en-US">
                <a:solidFill>
                  <a:srgbClr val="7030A0"/>
                </a:solidFill>
              </a:rPr>
              <a:t>2024</a:t>
            </a:r>
            <a:r>
              <a:rPr lang="en-US" b="0" baseline="0">
                <a:solidFill>
                  <a:srgbClr val="7030A0"/>
                </a:solidFill>
              </a:rPr>
              <a:t>. The case counts </a:t>
            </a:r>
            <a:r>
              <a:rPr lang="en-US">
                <a:solidFill>
                  <a:srgbClr val="7030A0"/>
                </a:solidFill>
              </a:rPr>
              <a:t>7</a:t>
            </a:r>
            <a:r>
              <a:rPr lang="en-US" b="0" baseline="0">
                <a:solidFill>
                  <a:srgbClr val="7030A0"/>
                </a:solidFill>
              </a:rPr>
              <a:t>, 21, 33, </a:t>
            </a:r>
            <a:r>
              <a:rPr lang="en-US">
                <a:solidFill>
                  <a:srgbClr val="7030A0"/>
                </a:solidFill>
              </a:rPr>
              <a:t>57</a:t>
            </a:r>
            <a:r>
              <a:rPr lang="en-US" b="0" baseline="0">
                <a:solidFill>
                  <a:srgbClr val="7030A0"/>
                </a:solidFill>
              </a:rPr>
              <a:t>, 73, 64, 75, 78, 72, and 51 for 2015, 2016, 2017, 2018, 2019, 2020, </a:t>
            </a:r>
            <a:r>
              <a:rPr lang="en-US">
                <a:solidFill>
                  <a:srgbClr val="7030A0"/>
                </a:solidFill>
              </a:rPr>
              <a:t>2021, 2022,</a:t>
            </a:r>
            <a:r>
              <a:rPr lang="en-US" b="0" baseline="0">
                <a:solidFill>
                  <a:srgbClr val="7030A0"/>
                </a:solidFill>
              </a:rPr>
              <a:t> 2023, and 2024, respectively.</a:t>
            </a:r>
            <a:r>
              <a:rPr lang="en-US">
                <a:solidFill>
                  <a:srgbClr val="7030A0"/>
                </a:solidFill>
              </a:rPr>
              <a:t> </a:t>
            </a:r>
            <a:endParaRPr lang="en-US" b="0" baseline="0">
              <a:solidFill>
                <a:srgbClr val="7030A0"/>
              </a:solidFill>
              <a:cs typeface="Calibri"/>
            </a:endParaRPr>
          </a:p>
          <a:p>
            <a:endParaRPr lang="en-US"/>
          </a:p>
        </p:txBody>
      </p:sp>
      <p:sp>
        <p:nvSpPr>
          <p:cNvPr id="4" name="Slide Number Placeholder 3">
            <a:extLst>
              <a:ext uri="{FF2B5EF4-FFF2-40B4-BE49-F238E27FC236}">
                <a16:creationId xmlns:a16="http://schemas.microsoft.com/office/drawing/2014/main" id="{5486E75A-C600-90BC-0C3B-CD279EE4C566}"/>
              </a:ext>
            </a:extLst>
          </p:cNvPr>
          <p:cNvSpPr>
            <a:spLocks noGrp="1"/>
          </p:cNvSpPr>
          <p:nvPr>
            <p:ph type="sldNum" sz="quarter" idx="5"/>
          </p:nvPr>
        </p:nvSpPr>
        <p:spPr/>
        <p:txBody>
          <a:bodyPr/>
          <a:lstStyle/>
          <a:p>
            <a:fld id="{C3F051D6-B884-4322-97AE-787C3EF061A2}" type="slidenum">
              <a:rPr lang="en-US" smtClean="0"/>
              <a:t>6</a:t>
            </a:fld>
            <a:endParaRPr lang="en-US"/>
          </a:p>
        </p:txBody>
      </p:sp>
    </p:spTree>
    <p:extLst>
      <p:ext uri="{BB962C8B-B14F-4D97-AF65-F5344CB8AC3E}">
        <p14:creationId xmlns:p14="http://schemas.microsoft.com/office/powerpoint/2010/main" val="114872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B8990-3CA4-46FA-AEC8-511D64552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AC9C8-171A-536D-BEAD-B78214BB25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12666-2B94-9544-8119-0423F29434A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a:rPr>
              <a:t>Confirmed </a:t>
            </a:r>
            <a:r>
              <a:rPr kumimoji="0" lang="en-US" sz="1200" b="1" i="0" u="none" strike="noStrike" kern="1200" cap="none" spc="0" normalizeH="0" baseline="0" noProof="0">
                <a:ln>
                  <a:noFill/>
                </a:ln>
                <a:solidFill>
                  <a:srgbClr val="FFFFFF"/>
                </a:solidFill>
                <a:effectLst/>
                <a:uLnTx/>
                <a:uFillTx/>
                <a:latin typeface="+mn-lt"/>
                <a:ea typeface="+mn-ea"/>
                <a:cs typeface="Times New Roman"/>
              </a:rPr>
              <a:t>Chlamydia Rates by County and Statewide,</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2022-2024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rate per 100,000 population of chlamydia cases reported in Massachusetts by county comparing 2022 through 2024. The rate in 2024 is highest in Suffolk county with a rate of 776.0 followed by Hampden county with a rate of 511.1. The lowest rates were in Franklin and Hampshire county. </a:t>
            </a:r>
            <a:endParaRPr lang="en-US" b="1">
              <a:solidFill>
                <a:srgbClr val="FF0000"/>
              </a:solidFill>
            </a:endParaRPr>
          </a:p>
          <a:p>
            <a:endParaRPr lang="en-US"/>
          </a:p>
        </p:txBody>
      </p:sp>
      <p:sp>
        <p:nvSpPr>
          <p:cNvPr id="4" name="Slide Number Placeholder 3">
            <a:extLst>
              <a:ext uri="{FF2B5EF4-FFF2-40B4-BE49-F238E27FC236}">
                <a16:creationId xmlns:a16="http://schemas.microsoft.com/office/drawing/2014/main" id="{EEBDBE90-7839-6A86-42BD-F0ADAECE8108}"/>
              </a:ext>
            </a:extLst>
          </p:cNvPr>
          <p:cNvSpPr>
            <a:spLocks noGrp="1"/>
          </p:cNvSpPr>
          <p:nvPr>
            <p:ph type="sldNum" sz="quarter" idx="5"/>
          </p:nvPr>
        </p:nvSpPr>
        <p:spPr/>
        <p:txBody>
          <a:bodyPr/>
          <a:lstStyle/>
          <a:p>
            <a:fld id="{C3F051D6-B884-4322-97AE-787C3EF061A2}" type="slidenum">
              <a:rPr lang="en-US" smtClean="0"/>
              <a:t>7</a:t>
            </a:fld>
            <a:endParaRPr lang="en-US"/>
          </a:p>
        </p:txBody>
      </p:sp>
    </p:spTree>
    <p:extLst>
      <p:ext uri="{BB962C8B-B14F-4D97-AF65-F5344CB8AC3E}">
        <p14:creationId xmlns:p14="http://schemas.microsoft.com/office/powerpoint/2010/main" val="402856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8559B-02F9-3006-7119-FE5B22F37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39AB81-B002-8460-A485-A86E9EA2B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6ED67A-513C-82EC-A2FC-7495B695C971}"/>
              </a:ext>
            </a:extLst>
          </p:cNvPr>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a:extLst>
              <a:ext uri="{FF2B5EF4-FFF2-40B4-BE49-F238E27FC236}">
                <a16:creationId xmlns:a16="http://schemas.microsoft.com/office/drawing/2014/main" id="{51030E55-5779-8F8D-BA1D-BAD422AED343}"/>
              </a:ext>
            </a:extLst>
          </p:cNvPr>
          <p:cNvSpPr>
            <a:spLocks noGrp="1"/>
          </p:cNvSpPr>
          <p:nvPr>
            <p:ph type="sldNum" sz="quarter" idx="5"/>
          </p:nvPr>
        </p:nvSpPr>
        <p:spPr/>
        <p:txBody>
          <a:bodyPr/>
          <a:lstStyle/>
          <a:p>
            <a:fld id="{C3F051D6-B884-4322-97AE-787C3EF061A2}" type="slidenum">
              <a:rPr lang="en-US" smtClean="0"/>
              <a:t>8</a:t>
            </a:fld>
            <a:endParaRPr lang="en-US"/>
          </a:p>
        </p:txBody>
      </p:sp>
    </p:spTree>
    <p:extLst>
      <p:ext uri="{BB962C8B-B14F-4D97-AF65-F5344CB8AC3E}">
        <p14:creationId xmlns:p14="http://schemas.microsoft.com/office/powerpoint/2010/main" val="240986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4056A-BFB1-D2D3-7713-33D37CDCD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91EA88-96A6-A7D3-2F01-858431215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6AC68-1BE1-8C7D-A569-F105B7B8F403}"/>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Rate of Confirmed Gonorrhea Cases, Massachusetts, 2000 to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a:solidFill>
                  <a:srgbClr val="FF0000"/>
                </a:solidFill>
              </a:rPr>
              <a:t>Gra</a:t>
            </a:r>
            <a:r>
              <a:rPr lang="en-US" b="0" i="0" baseline="0">
                <a:solidFill>
                  <a:srgbClr val="FF0000"/>
                </a:solidFill>
              </a:rPr>
              <a:t>ph depicts the rate per 100,000 population of confirmed cases of gonorrhea in Massachusetts between 2000 and 2024. It begins at 43.3 in 2000, drops to a low of 29.4 in 2009 and climbs to a high of 139.1 in 2023, followed by a drop to 123.4 in 2024.</a:t>
            </a:r>
            <a:endParaRPr lang="en-US"/>
          </a:p>
        </p:txBody>
      </p:sp>
      <p:sp>
        <p:nvSpPr>
          <p:cNvPr id="4" name="Slide Number Placeholder 3">
            <a:extLst>
              <a:ext uri="{FF2B5EF4-FFF2-40B4-BE49-F238E27FC236}">
                <a16:creationId xmlns:a16="http://schemas.microsoft.com/office/drawing/2014/main" id="{39E6E0B9-4118-60D6-926E-BA83E258D121}"/>
              </a:ext>
            </a:extLst>
          </p:cNvPr>
          <p:cNvSpPr>
            <a:spLocks noGrp="1"/>
          </p:cNvSpPr>
          <p:nvPr>
            <p:ph type="sldNum" sz="quarter" idx="5"/>
          </p:nvPr>
        </p:nvSpPr>
        <p:spPr/>
        <p:txBody>
          <a:bodyPr/>
          <a:lstStyle/>
          <a:p>
            <a:fld id="{C3F051D6-B884-4322-97AE-787C3EF061A2}" type="slidenum">
              <a:rPr lang="en-US" smtClean="0"/>
              <a:t>9</a:t>
            </a:fld>
            <a:endParaRPr lang="en-US"/>
          </a:p>
        </p:txBody>
      </p:sp>
    </p:spTree>
    <p:extLst>
      <p:ext uri="{BB962C8B-B14F-4D97-AF65-F5344CB8AC3E}">
        <p14:creationId xmlns:p14="http://schemas.microsoft.com/office/powerpoint/2010/main" val="3255554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73EA5-EE67-78C6-5173-765CC100C6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8EFD2-DBD2-2F84-2B2D-890C140F2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40781-020D-A1D3-4CE6-F44C9B5F79CA}"/>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Times New Roman"/>
              </a:rPr>
              <a:t>Confirmed Gonorrhea Rates by Gender</a:t>
            </a:r>
            <a:r>
              <a:rPr kumimoji="0" lang="en-US" sz="1200" b="1" i="0" u="none" strike="noStrike" kern="1200" cap="none" spc="0" normalizeH="0" baseline="0" noProof="0">
                <a:ln>
                  <a:noFill/>
                </a:ln>
                <a:solidFill>
                  <a:schemeClr val="bg1"/>
                </a:solidFill>
                <a:effectLst/>
                <a:uLnTx/>
                <a:uFillTx/>
                <a:latin typeface="+mn-lt"/>
                <a:ea typeface="+mn-ea"/>
                <a:cs typeface="Times New Roman"/>
              </a:rPr>
              <a:t>,</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2010 to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t>Gra</a:t>
            </a:r>
            <a:r>
              <a:rPr lang="en-US" baseline="0"/>
              <a:t>ph depicts the rates per 100,000 population of confirmed cases of gonorrhea in Massachusetts by gender identity between 2010 and 2024. There are two lines, one for females that begins at 29.9 in 2010 and climbs to 76.7 in 2024 and another for males that begins at 46.8 in 2010 and climbs to 172.0 in 2024. </a:t>
            </a:r>
            <a:endParaRPr lang="en-US" b="0" baseline="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a:solidFill>
                  <a:srgbClr val="FF0000"/>
                </a:solidFill>
              </a:rPr>
              <a:t>Note: </a:t>
            </a:r>
            <a:r>
              <a:rPr lang="en-US" sz="1200">
                <a:latin typeface="Times New Roman" panose="02020603050405020304" pitchFamily="18" charset="0"/>
                <a:cs typeface="Times New Roman" panose="02020603050405020304" pitchFamily="18" charset="0"/>
              </a:rPr>
              <a:t>There were cases reported among transgender individuals in 2014 through 2024. In 2024, there were </a:t>
            </a:r>
            <a:r>
              <a:rPr lang="en-US" sz="1200" b="0">
                <a:highlight>
                  <a:srgbClr val="FFFF00"/>
                </a:highlight>
                <a:latin typeface="Times New Roman" panose="02020603050405020304" pitchFamily="18" charset="0"/>
                <a:cs typeface="Times New Roman" panose="02020603050405020304" pitchFamily="18" charset="0"/>
              </a:rPr>
              <a:t>26</a:t>
            </a:r>
            <a:r>
              <a:rPr lang="en-US" sz="1200" b="1">
                <a:highlight>
                  <a:srgbClr val="FFFF00"/>
                </a:highlight>
                <a:latin typeface="Times New Roman" panose="02020603050405020304" pitchFamily="18" charset="0"/>
                <a:cs typeface="Times New Roman" panose="02020603050405020304" pitchFamily="18" charset="0"/>
              </a:rPr>
              <a:t> </a:t>
            </a:r>
            <a:r>
              <a:rPr lang="en-US" sz="1200">
                <a:latin typeface="Times New Roman" panose="02020603050405020304" pitchFamily="18" charset="0"/>
                <a:cs typeface="Times New Roman" panose="02020603050405020304" pitchFamily="18" charset="0"/>
              </a:rPr>
              <a:t>cases of gonorrhea among transgender identified individuals and 9 other individuals with unknown gender not included on this slide.</a:t>
            </a:r>
            <a:endParaRPr lang="en-US" b="0">
              <a:solidFill>
                <a:srgbClr val="FF0000"/>
              </a:solidFill>
            </a:endParaRPr>
          </a:p>
          <a:p>
            <a:endParaRPr lang="en-US"/>
          </a:p>
        </p:txBody>
      </p:sp>
      <p:sp>
        <p:nvSpPr>
          <p:cNvPr id="4" name="Slide Number Placeholder 3">
            <a:extLst>
              <a:ext uri="{FF2B5EF4-FFF2-40B4-BE49-F238E27FC236}">
                <a16:creationId xmlns:a16="http://schemas.microsoft.com/office/drawing/2014/main" id="{E296E5A5-77E2-FE16-F5D8-5BEE72275F56}"/>
              </a:ext>
            </a:extLst>
          </p:cNvPr>
          <p:cNvSpPr>
            <a:spLocks noGrp="1"/>
          </p:cNvSpPr>
          <p:nvPr>
            <p:ph type="sldNum" sz="quarter" idx="5"/>
          </p:nvPr>
        </p:nvSpPr>
        <p:spPr/>
        <p:txBody>
          <a:bodyPr/>
          <a:lstStyle/>
          <a:p>
            <a:fld id="{C3F051D6-B884-4322-97AE-787C3EF061A2}" type="slidenum">
              <a:rPr lang="en-US" smtClean="0"/>
              <a:t>10</a:t>
            </a:fld>
            <a:endParaRPr lang="en-US"/>
          </a:p>
        </p:txBody>
      </p:sp>
    </p:spTree>
    <p:extLst>
      <p:ext uri="{BB962C8B-B14F-4D97-AF65-F5344CB8AC3E}">
        <p14:creationId xmlns:p14="http://schemas.microsoft.com/office/powerpoint/2010/main" val="157160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8C60-A580-96C8-CACA-A1E9C793B2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A74804-46F8-4085-8852-DD69CEA9F4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1A23B5-C90D-309D-717A-996C0F272BDC}"/>
              </a:ext>
            </a:extLst>
          </p:cNvPr>
          <p:cNvSpPr>
            <a:spLocks noGrp="1"/>
          </p:cNvSpPr>
          <p:nvPr>
            <p:ph type="dt" sz="half" idx="10"/>
          </p:nvPr>
        </p:nvSpPr>
        <p:spPr/>
        <p:txBody>
          <a:bodyPr/>
          <a:lstStyle/>
          <a:p>
            <a:fld id="{3338A5C1-EEBE-4834-BB39-62315F0DD26F}" type="datetimeFigureOut">
              <a:rPr lang="en-US" smtClean="0"/>
              <a:t>6/9/2026</a:t>
            </a:fld>
            <a:endParaRPr lang="en-US"/>
          </a:p>
        </p:txBody>
      </p:sp>
      <p:sp>
        <p:nvSpPr>
          <p:cNvPr id="5" name="Footer Placeholder 4">
            <a:extLst>
              <a:ext uri="{FF2B5EF4-FFF2-40B4-BE49-F238E27FC236}">
                <a16:creationId xmlns:a16="http://schemas.microsoft.com/office/drawing/2014/main" id="{713D6D31-8FB6-ABB3-8E3E-F2776DE2F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99D5A-94E4-D680-7AA8-F9FDD3708487}"/>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161764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A900-F3BD-F58F-0067-1FE1E86BCF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688626-F1AD-D4AE-CF54-904627737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08768-4BD6-038A-53DA-066619202118}"/>
              </a:ext>
            </a:extLst>
          </p:cNvPr>
          <p:cNvSpPr>
            <a:spLocks noGrp="1"/>
          </p:cNvSpPr>
          <p:nvPr>
            <p:ph type="dt" sz="half" idx="10"/>
          </p:nvPr>
        </p:nvSpPr>
        <p:spPr/>
        <p:txBody>
          <a:bodyPr/>
          <a:lstStyle/>
          <a:p>
            <a:fld id="{3338A5C1-EEBE-4834-BB39-62315F0DD26F}" type="datetimeFigureOut">
              <a:rPr lang="en-US" smtClean="0"/>
              <a:t>6/9/2026</a:t>
            </a:fld>
            <a:endParaRPr lang="en-US"/>
          </a:p>
        </p:txBody>
      </p:sp>
      <p:sp>
        <p:nvSpPr>
          <p:cNvPr id="5" name="Footer Placeholder 4">
            <a:extLst>
              <a:ext uri="{FF2B5EF4-FFF2-40B4-BE49-F238E27FC236}">
                <a16:creationId xmlns:a16="http://schemas.microsoft.com/office/drawing/2014/main" id="{9B23B9A1-363F-7350-42B1-1F2949423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5950E-7966-420F-C2A2-1A2EB0272185}"/>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1068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7A8DDA-2289-FFE6-563B-64DB6D3BB3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0AFE01-8B0D-0974-CFF6-87FE1CA2A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A8A4E-0009-3D9E-40D6-70191D5F4D7A}"/>
              </a:ext>
            </a:extLst>
          </p:cNvPr>
          <p:cNvSpPr>
            <a:spLocks noGrp="1"/>
          </p:cNvSpPr>
          <p:nvPr>
            <p:ph type="dt" sz="half" idx="10"/>
          </p:nvPr>
        </p:nvSpPr>
        <p:spPr/>
        <p:txBody>
          <a:bodyPr/>
          <a:lstStyle/>
          <a:p>
            <a:fld id="{3338A5C1-EEBE-4834-BB39-62315F0DD26F}" type="datetimeFigureOut">
              <a:rPr lang="en-US" smtClean="0"/>
              <a:t>6/9/2026</a:t>
            </a:fld>
            <a:endParaRPr lang="en-US"/>
          </a:p>
        </p:txBody>
      </p:sp>
      <p:sp>
        <p:nvSpPr>
          <p:cNvPr id="5" name="Footer Placeholder 4">
            <a:extLst>
              <a:ext uri="{FF2B5EF4-FFF2-40B4-BE49-F238E27FC236}">
                <a16:creationId xmlns:a16="http://schemas.microsoft.com/office/drawing/2014/main" id="{159BE1DB-2C12-EFF2-678F-0891E023C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E4106-5D48-1DD3-43C4-2CFF3726B177}"/>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863795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843689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p:nvSpPr>
        <p:spPr>
          <a:xfrm>
            <a:off x="0" y="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231362302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3255264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83640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t>
            </a:r>
          </a:p>
          <a:p>
            <a:pPr lvl="1"/>
            <a:r>
              <a:rPr lang="en-US"/>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640284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153173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158017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16917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DDFF-EC7F-BB10-D6B3-F370DCBAF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DFF22-EC0C-85FC-37C1-5F9882210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F0814-07E6-4B9F-21AD-92BE1AA9F8A2}"/>
              </a:ext>
            </a:extLst>
          </p:cNvPr>
          <p:cNvSpPr>
            <a:spLocks noGrp="1"/>
          </p:cNvSpPr>
          <p:nvPr>
            <p:ph type="dt" sz="half" idx="10"/>
          </p:nvPr>
        </p:nvSpPr>
        <p:spPr/>
        <p:txBody>
          <a:bodyPr/>
          <a:lstStyle/>
          <a:p>
            <a:fld id="{3338A5C1-EEBE-4834-BB39-62315F0DD26F}" type="datetimeFigureOut">
              <a:rPr lang="en-US" smtClean="0"/>
              <a:t>6/9/2026</a:t>
            </a:fld>
            <a:endParaRPr lang="en-US"/>
          </a:p>
        </p:txBody>
      </p:sp>
      <p:sp>
        <p:nvSpPr>
          <p:cNvPr id="5" name="Footer Placeholder 4">
            <a:extLst>
              <a:ext uri="{FF2B5EF4-FFF2-40B4-BE49-F238E27FC236}">
                <a16:creationId xmlns:a16="http://schemas.microsoft.com/office/drawing/2014/main" id="{F62E433F-3E87-00C1-0175-23AB488E0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C121A-2BB4-5026-6C4C-D771241B61EF}"/>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473064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865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059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681893" y="2767670"/>
            <a:ext cx="10440537" cy="1373701"/>
          </a:xfrm>
          <a:prstGeom prst="rect">
            <a:avLst/>
          </a:prstGeom>
        </p:spPr>
        <p:txBody>
          <a:bodyPr/>
          <a:lstStyle>
            <a:lvl1pPr marL="0" indent="0" algn="l">
              <a:buNone/>
              <a:defRPr sz="4400" b="1" i="0">
                <a:solidFill>
                  <a:schemeClr val="bg1"/>
                </a:solidFill>
                <a:latin typeface="Avenir Next LT Pro" panose="020B05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681893" y="4659309"/>
            <a:ext cx="4797425" cy="469382"/>
          </a:xfrm>
          <a:prstGeom prst="rect">
            <a:avLst/>
          </a:prstGeom>
        </p:spPr>
        <p:txBody>
          <a:bodyPr/>
          <a:lstStyle>
            <a:lvl1pPr marL="0" indent="0" algn="l">
              <a:buNone/>
              <a:defRPr sz="3000" b="0">
                <a:solidFill>
                  <a:schemeClr val="bg1"/>
                </a:solidFill>
                <a:latin typeface="Avenir Next LT Pro" panose="020B05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681893" y="5552845"/>
            <a:ext cx="5843587" cy="695554"/>
          </a:xfrm>
          <a:prstGeom prst="rect">
            <a:avLst/>
          </a:prstGeom>
        </p:spPr>
        <p:txBody>
          <a:bodyPr/>
          <a:lstStyle>
            <a:lvl1pPr marL="0" indent="0" algn="l">
              <a:buNone/>
              <a:defRPr sz="2400" b="0" i="0">
                <a:solidFill>
                  <a:schemeClr val="bg1"/>
                </a:solidFill>
                <a:latin typeface="Avenir Next LT Pro" panose="020B0504020202020204" pitchFamily="34" charset="0"/>
                <a:cs typeface="Arial" panose="020B0604020202020204" pitchFamily="34" charset="0"/>
              </a:defRPr>
            </a:lvl1pPr>
          </a:lstStyle>
          <a:p>
            <a:pPr lvl="0"/>
            <a:r>
              <a:rPr lang="en-US"/>
              <a:t>Click to Add Presenter</a:t>
            </a:r>
            <a:br>
              <a:rPr lang="en-US"/>
            </a:br>
            <a:r>
              <a:rPr lang="en-US"/>
              <a:t>Title</a:t>
            </a:r>
          </a:p>
        </p:txBody>
      </p:sp>
      <p:pic>
        <p:nvPicPr>
          <p:cNvPr id="6" name="Picture 5" descr="Text, logo, company name&#10;&#10;AI-generated content may be incorrect.">
            <a:extLst>
              <a:ext uri="{FF2B5EF4-FFF2-40B4-BE49-F238E27FC236}">
                <a16:creationId xmlns:a16="http://schemas.microsoft.com/office/drawing/2014/main" id="{EAEC6726-A866-0444-9ED7-490F0E2826C5}"/>
              </a:ext>
            </a:extLst>
          </p:cNvPr>
          <p:cNvPicPr>
            <a:picLocks noChangeAspect="1"/>
          </p:cNvPicPr>
          <p:nvPr userDrawn="1"/>
        </p:nvPicPr>
        <p:blipFill>
          <a:blip r:embed="rId2"/>
          <a:stretch>
            <a:fillRect/>
          </a:stretch>
        </p:blipFill>
        <p:spPr>
          <a:xfrm>
            <a:off x="705339" y="510148"/>
            <a:ext cx="2980225" cy="1662048"/>
          </a:xfrm>
          <a:prstGeom prst="rect">
            <a:avLst/>
          </a:prstGeom>
        </p:spPr>
      </p:pic>
    </p:spTree>
    <p:extLst>
      <p:ext uri="{BB962C8B-B14F-4D97-AF65-F5344CB8AC3E}">
        <p14:creationId xmlns:p14="http://schemas.microsoft.com/office/powerpoint/2010/main" val="4108470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kern="1200">
                <a:solidFill>
                  <a:srgbClr val="032E53"/>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a:t>
            </a:r>
            <a:r>
              <a:rPr lang="en-US" sz="1200" err="1">
                <a:solidFill>
                  <a:schemeClr val="bg1"/>
                </a:solidFill>
                <a:latin typeface="Avenir Next LT Pro" panose="020B0504020202020204" pitchFamily="34" charset="0"/>
                <a:cs typeface="Arial" panose="020B0604020202020204" pitchFamily="34" charset="0"/>
              </a:rPr>
              <a:t>dph</a:t>
            </a:r>
            <a:endParaRPr lang="en-US" sz="1200">
              <a:solidFill>
                <a:schemeClr val="bg1"/>
              </a:solidFill>
              <a:latin typeface="Avenir Next LT Pro" panose="020B05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solidFill>
                <a:latin typeface="Avenir Next LT Pro" panose="020B0504020202020204" pitchFamily="34" charset="0"/>
                <a:ea typeface="+mj-ea"/>
                <a:cs typeface="Arial" panose="020B0604020202020204" pitchFamily="34" charset="0"/>
              </a:defRPr>
            </a:lvl1pPr>
          </a:lstStyle>
          <a:p>
            <a:r>
              <a:rPr lang="en-US"/>
              <a:t>Click to add slide title</a:t>
            </a:r>
          </a:p>
        </p:txBody>
      </p:sp>
    </p:spTree>
    <p:extLst>
      <p:ext uri="{BB962C8B-B14F-4D97-AF65-F5344CB8AC3E}">
        <p14:creationId xmlns:p14="http://schemas.microsoft.com/office/powerpoint/2010/main" val="3673210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32E53"/>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32E53"/>
                </a:solidFill>
                <a:latin typeface="Avenir Next LT Pro" panose="020B05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32E53"/>
                </a:solidFill>
                <a:latin typeface="Avenir Next LT Pro" panose="020B05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(add periods if more than one full sentence; no periods needed otherwise)</a:t>
            </a:r>
          </a:p>
          <a:p>
            <a:pPr lvl="1"/>
            <a:r>
              <a:rPr lang="en-US"/>
              <a:t>Second level bullet text</a:t>
            </a:r>
          </a:p>
          <a:p>
            <a:pPr lvl="2"/>
            <a:r>
              <a:rPr lang="en-US"/>
              <a:t>Third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a:t>
            </a:r>
            <a:r>
              <a:rPr lang="en-US" sz="1200" err="1">
                <a:solidFill>
                  <a:schemeClr val="bg1"/>
                </a:solidFill>
                <a:latin typeface="Avenir Next LT Pro" panose="020B0504020202020204" pitchFamily="34" charset="0"/>
                <a:cs typeface="Arial" panose="020B0604020202020204" pitchFamily="34" charset="0"/>
              </a:rPr>
              <a:t>dph</a:t>
            </a:r>
            <a:endParaRPr lang="en-US" sz="1200">
              <a:solidFill>
                <a:schemeClr val="bg1"/>
              </a:solidFill>
              <a:latin typeface="Avenir Next LT Pro" panose="020B0504020202020204" pitchFamily="34" charset="0"/>
              <a:cs typeface="Arial" panose="020B0604020202020204" pitchFamily="34" charset="0"/>
            </a:endParaRP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3" name="Title 1">
            <a:extLst>
              <a:ext uri="{FF2B5EF4-FFF2-40B4-BE49-F238E27FC236}">
                <a16:creationId xmlns:a16="http://schemas.microsoft.com/office/drawing/2014/main" id="{494959E2-EEB2-23E3-14AB-DE9E290B62F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solidFill>
                <a:latin typeface="Avenir Next LT Pro" panose="020B0504020202020204" pitchFamily="34" charset="0"/>
                <a:ea typeface="+mj-ea"/>
                <a:cs typeface="Arial" panose="020B0604020202020204" pitchFamily="34" charset="0"/>
              </a:defRPr>
            </a:lvl1pPr>
          </a:lstStyle>
          <a:p>
            <a:r>
              <a:rPr lang="en-US"/>
              <a:t>Click to add slide title</a:t>
            </a:r>
          </a:p>
        </p:txBody>
      </p:sp>
    </p:spTree>
    <p:extLst>
      <p:ext uri="{BB962C8B-B14F-4D97-AF65-F5344CB8AC3E}">
        <p14:creationId xmlns:p14="http://schemas.microsoft.com/office/powerpoint/2010/main" val="2517771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solidFill>
                  <a:srgbClr val="032E53"/>
                </a:solidFill>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62011" y="1920238"/>
            <a:ext cx="5157787" cy="4297680"/>
          </a:xfrm>
          <a:prstGeom prst="rect">
            <a:avLst/>
          </a:prstGeom>
        </p:spPr>
        <p:txBody>
          <a:bodyPr/>
          <a:lstStyle>
            <a:lvl1pPr>
              <a:defRPr sz="2400">
                <a:solidFill>
                  <a:srgbClr val="032E53"/>
                </a:solidFill>
                <a:latin typeface="Avenir Next LT Pro" panose="020B0504020202020204" pitchFamily="34" charset="0"/>
                <a:cs typeface="Arial" panose="020B0604020202020204" pitchFamily="34" charset="0"/>
              </a:defRPr>
            </a:lvl1pPr>
            <a:lvl2pPr>
              <a:defRPr sz="2200">
                <a:solidFill>
                  <a:srgbClr val="032E53"/>
                </a:solidFill>
                <a:latin typeface="Avenir Next LT Pro" panose="020B0504020202020204" pitchFamily="34" charset="0"/>
                <a:cs typeface="Arial" panose="020B0604020202020204" pitchFamily="34" charset="0"/>
              </a:defRPr>
            </a:lvl2pPr>
            <a:lvl3pPr marL="914400" indent="0">
              <a:buNone/>
              <a:defRPr>
                <a:solidFill>
                  <a:srgbClr val="032E53"/>
                </a:solidFill>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a:p>
            <a:pPr lvl="2"/>
            <a:endParaRPr lang="en-US"/>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solidFill>
                  <a:srgbClr val="032E53"/>
                </a:solidFill>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solidFill>
                  <a:srgbClr val="032E53"/>
                </a:solidFill>
                <a:latin typeface="Avenir Next LT Pro" panose="020B0504020202020204" pitchFamily="34" charset="0"/>
                <a:cs typeface="Arial" panose="020B0604020202020204" pitchFamily="34" charset="0"/>
              </a:defRPr>
            </a:lvl1pPr>
            <a:lvl2pPr>
              <a:defRPr sz="2200">
                <a:solidFill>
                  <a:srgbClr val="032E53"/>
                </a:solidFill>
                <a:latin typeface="Avenir Next LT Pro" panose="020B0504020202020204" pitchFamily="34" charset="0"/>
                <a:cs typeface="Arial" panose="020B0604020202020204" pitchFamily="34" charset="0"/>
              </a:defRPr>
            </a:lvl2pPr>
            <a:lvl3pPr>
              <a:defRPr>
                <a:solidFill>
                  <a:srgbClr val="032E53"/>
                </a:solidFill>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a:p>
            <a:pPr lvl="2"/>
            <a:endParaRPr lang="en-US"/>
          </a:p>
        </p:txBody>
      </p:sp>
      <p:sp>
        <p:nvSpPr>
          <p:cNvPr id="10" name="Rectangle 9">
            <a:extLst>
              <a:ext uri="{FF2B5EF4-FFF2-40B4-BE49-F238E27FC236}">
                <a16:creationId xmlns:a16="http://schemas.microsoft.com/office/drawing/2014/main" id="{599027F3-96A1-F54F-89E8-F47E6B10DE1B}"/>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solidFill>
                <a:latin typeface="Avenir Next LT Pro" panose="020B05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a:t>
            </a:r>
            <a:r>
              <a:rPr lang="en-US" sz="1200" err="1">
                <a:solidFill>
                  <a:schemeClr val="bg1"/>
                </a:solidFill>
                <a:latin typeface="Avenir Next LT Pro" panose="020B0504020202020204" pitchFamily="34" charset="0"/>
                <a:cs typeface="Arial" panose="020B0604020202020204" pitchFamily="34" charset="0"/>
              </a:rPr>
              <a:t>dph</a:t>
            </a:r>
            <a:endParaRPr lang="en-US" sz="1200">
              <a:solidFill>
                <a:schemeClr val="bg1"/>
              </a:solidFill>
              <a:latin typeface="Avenir Next LT Pro" panose="020B05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663658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panose="020B0504020202020204" pitchFamily="34" charset="0"/>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Book" panose="02000503020000020003" pitchFamily="2"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780067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Intro">
    <p:bg>
      <p:bgPr>
        <a:solidFill>
          <a:srgbClr val="005994"/>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49108D5-E6A2-E374-F491-40DDE4CC949E}"/>
              </a:ext>
              <a:ext uri="{C183D7F6-B498-43B3-948B-1728B52AA6E4}">
                <adec:decorative xmlns:adec="http://schemas.microsoft.com/office/drawing/2017/decorative" val="1"/>
              </a:ext>
            </a:extLst>
          </p:cNvPr>
          <p:cNvCxnSpPr/>
          <p:nvPr userDrawn="1"/>
        </p:nvCxnSpPr>
        <p:spPr>
          <a:xfrm>
            <a:off x="2049517" y="2228193"/>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F8765F-34CF-EDAB-B5EF-A28E0BDB163D}"/>
              </a:ext>
              <a:ext uri="{C183D7F6-B498-43B3-948B-1728B52AA6E4}">
                <adec:decorative xmlns:adec="http://schemas.microsoft.com/office/drawing/2017/decorative" val="1"/>
              </a:ext>
            </a:extLst>
          </p:cNvPr>
          <p:cNvCxnSpPr/>
          <p:nvPr userDrawn="1"/>
        </p:nvCxnSpPr>
        <p:spPr>
          <a:xfrm>
            <a:off x="2039007" y="4703379"/>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3CE05C00-0C08-7FEC-4EE1-897B5C522B54}"/>
              </a:ext>
            </a:extLst>
          </p:cNvPr>
          <p:cNvSpPr>
            <a:spLocks noGrp="1"/>
          </p:cNvSpPr>
          <p:nvPr>
            <p:ph type="body" sz="quarter" idx="10" hasCustomPrompt="1"/>
          </p:nvPr>
        </p:nvSpPr>
        <p:spPr>
          <a:xfrm>
            <a:off x="2995886" y="2814637"/>
            <a:ext cx="6032500" cy="1228725"/>
          </a:xfrm>
          <a:prstGeom prst="rect">
            <a:avLst/>
          </a:prstGeom>
        </p:spPr>
        <p:txBody>
          <a:bodyPr anchor="ctr" anchorCtr="0"/>
          <a:lstStyle>
            <a:lvl1pPr marL="0" indent="0" algn="ctr">
              <a:buNone/>
              <a:defRPr sz="4400" b="1" i="0">
                <a:solidFill>
                  <a:schemeClr val="bg1"/>
                </a:solidFill>
                <a:latin typeface="Avenir Next LT Pro" panose="020B0504020202020204" pitchFamily="34" charset="0"/>
                <a:cs typeface="Arial" panose="020B0604020202020204" pitchFamily="34" charset="0"/>
              </a:defRPr>
            </a:lvl1pPr>
          </a:lstStyle>
          <a:p>
            <a:pPr lvl="0"/>
            <a:r>
              <a:rPr lang="en-US"/>
              <a:t>Enter section title</a:t>
            </a:r>
          </a:p>
        </p:txBody>
      </p:sp>
    </p:spTree>
    <p:extLst>
      <p:ext uri="{BB962C8B-B14F-4D97-AF65-F5344CB8AC3E}">
        <p14:creationId xmlns:p14="http://schemas.microsoft.com/office/powerpoint/2010/main" val="3296889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95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4566-2E1D-4FF2-3930-850DE3EBC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8CDEAA-B4D4-261A-03A2-AEB3279264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824038-84A0-92D6-B2C5-6D2D2C0782F6}"/>
              </a:ext>
            </a:extLst>
          </p:cNvPr>
          <p:cNvSpPr>
            <a:spLocks noGrp="1"/>
          </p:cNvSpPr>
          <p:nvPr>
            <p:ph type="dt" sz="half" idx="10"/>
          </p:nvPr>
        </p:nvSpPr>
        <p:spPr/>
        <p:txBody>
          <a:bodyPr/>
          <a:lstStyle/>
          <a:p>
            <a:fld id="{3338A5C1-EEBE-4834-BB39-62315F0DD26F}" type="datetimeFigureOut">
              <a:rPr lang="en-US" smtClean="0"/>
              <a:t>6/9/2026</a:t>
            </a:fld>
            <a:endParaRPr lang="en-US"/>
          </a:p>
        </p:txBody>
      </p:sp>
      <p:sp>
        <p:nvSpPr>
          <p:cNvPr id="5" name="Footer Placeholder 4">
            <a:extLst>
              <a:ext uri="{FF2B5EF4-FFF2-40B4-BE49-F238E27FC236}">
                <a16:creationId xmlns:a16="http://schemas.microsoft.com/office/drawing/2014/main" id="{2892119D-A958-AAE6-8B5D-A8E4756E8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2FFC5-A96B-34C0-6AAD-4F88AEFEB7DB}"/>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62418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42F1-1245-09F6-E949-CC09F547B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21156-21E1-5CF9-FCE2-EB62691F22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AD17E3-C635-8271-CF91-CB42EF9876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A0FEF4-7A5B-40A4-91E0-50FFDB7B0EFF}"/>
              </a:ext>
            </a:extLst>
          </p:cNvPr>
          <p:cNvSpPr>
            <a:spLocks noGrp="1"/>
          </p:cNvSpPr>
          <p:nvPr>
            <p:ph type="dt" sz="half" idx="10"/>
          </p:nvPr>
        </p:nvSpPr>
        <p:spPr/>
        <p:txBody>
          <a:bodyPr/>
          <a:lstStyle/>
          <a:p>
            <a:fld id="{3338A5C1-EEBE-4834-BB39-62315F0DD26F}" type="datetimeFigureOut">
              <a:rPr lang="en-US" smtClean="0"/>
              <a:t>6/9/2026</a:t>
            </a:fld>
            <a:endParaRPr lang="en-US"/>
          </a:p>
        </p:txBody>
      </p:sp>
      <p:sp>
        <p:nvSpPr>
          <p:cNvPr id="6" name="Footer Placeholder 5">
            <a:extLst>
              <a:ext uri="{FF2B5EF4-FFF2-40B4-BE49-F238E27FC236}">
                <a16:creationId xmlns:a16="http://schemas.microsoft.com/office/drawing/2014/main" id="{4DDCE11C-9B8A-F2F1-E57F-D4968C0D3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FB8E2-D17F-EF76-38BD-52D2C76BE101}"/>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383808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1ECC-C1B8-D5CD-7D2A-DA5C7AA147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5E32D2-C76D-028E-2803-7F5FD1A9B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7B3D7E-40F7-E499-4FFD-EA2B6C7978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82AA7B-AF60-62C1-6697-325EFF87B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4C0E6E-D367-FBEE-888C-29E414A8FC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4AE014-0738-8D38-E1F0-A6FCCD4277DF}"/>
              </a:ext>
            </a:extLst>
          </p:cNvPr>
          <p:cNvSpPr>
            <a:spLocks noGrp="1"/>
          </p:cNvSpPr>
          <p:nvPr>
            <p:ph type="dt" sz="half" idx="10"/>
          </p:nvPr>
        </p:nvSpPr>
        <p:spPr/>
        <p:txBody>
          <a:bodyPr/>
          <a:lstStyle/>
          <a:p>
            <a:fld id="{3338A5C1-EEBE-4834-BB39-62315F0DD26F}" type="datetimeFigureOut">
              <a:rPr lang="en-US" smtClean="0"/>
              <a:t>6/9/2026</a:t>
            </a:fld>
            <a:endParaRPr lang="en-US"/>
          </a:p>
        </p:txBody>
      </p:sp>
      <p:sp>
        <p:nvSpPr>
          <p:cNvPr id="8" name="Footer Placeholder 7">
            <a:extLst>
              <a:ext uri="{FF2B5EF4-FFF2-40B4-BE49-F238E27FC236}">
                <a16:creationId xmlns:a16="http://schemas.microsoft.com/office/drawing/2014/main" id="{F47B2222-1682-217C-F367-64B8F603BA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F797DF-1BFF-608A-A72F-401223ECC6F5}"/>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353357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0548-EEDA-1EF1-420A-6AC5CC58C8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17787-5975-D192-4B35-7A722493649B}"/>
              </a:ext>
            </a:extLst>
          </p:cNvPr>
          <p:cNvSpPr>
            <a:spLocks noGrp="1"/>
          </p:cNvSpPr>
          <p:nvPr>
            <p:ph type="dt" sz="half" idx="10"/>
          </p:nvPr>
        </p:nvSpPr>
        <p:spPr/>
        <p:txBody>
          <a:bodyPr/>
          <a:lstStyle/>
          <a:p>
            <a:fld id="{3338A5C1-EEBE-4834-BB39-62315F0DD26F}" type="datetimeFigureOut">
              <a:rPr lang="en-US" smtClean="0"/>
              <a:t>6/9/2026</a:t>
            </a:fld>
            <a:endParaRPr lang="en-US"/>
          </a:p>
        </p:txBody>
      </p:sp>
      <p:sp>
        <p:nvSpPr>
          <p:cNvPr id="4" name="Footer Placeholder 3">
            <a:extLst>
              <a:ext uri="{FF2B5EF4-FFF2-40B4-BE49-F238E27FC236}">
                <a16:creationId xmlns:a16="http://schemas.microsoft.com/office/drawing/2014/main" id="{A9142EE0-A6B0-2550-0838-AA8BF45224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87029A-169F-5D4A-C276-508CA7156BB1}"/>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251129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F571D-C977-77AD-EB87-CBF9467AF8D5}"/>
              </a:ext>
            </a:extLst>
          </p:cNvPr>
          <p:cNvSpPr>
            <a:spLocks noGrp="1"/>
          </p:cNvSpPr>
          <p:nvPr>
            <p:ph type="dt" sz="half" idx="10"/>
          </p:nvPr>
        </p:nvSpPr>
        <p:spPr/>
        <p:txBody>
          <a:bodyPr/>
          <a:lstStyle/>
          <a:p>
            <a:fld id="{3338A5C1-EEBE-4834-BB39-62315F0DD26F}" type="datetimeFigureOut">
              <a:rPr lang="en-US" smtClean="0"/>
              <a:t>6/9/2026</a:t>
            </a:fld>
            <a:endParaRPr lang="en-US"/>
          </a:p>
        </p:txBody>
      </p:sp>
      <p:sp>
        <p:nvSpPr>
          <p:cNvPr id="3" name="Footer Placeholder 2">
            <a:extLst>
              <a:ext uri="{FF2B5EF4-FFF2-40B4-BE49-F238E27FC236}">
                <a16:creationId xmlns:a16="http://schemas.microsoft.com/office/drawing/2014/main" id="{2E19D6C7-FBDE-30AE-7025-5795836482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F0FDA7-134F-3AB8-61AF-70698B2B498C}"/>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162833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899A5-8573-156C-2D62-D5C6F5312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EF8399-C5A3-889B-C1C3-6F5D68904D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9BF495-843D-8657-ABEB-00B3E00E6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3ED3E-B37B-C358-431E-603E88E57DE6}"/>
              </a:ext>
            </a:extLst>
          </p:cNvPr>
          <p:cNvSpPr>
            <a:spLocks noGrp="1"/>
          </p:cNvSpPr>
          <p:nvPr>
            <p:ph type="dt" sz="half" idx="10"/>
          </p:nvPr>
        </p:nvSpPr>
        <p:spPr/>
        <p:txBody>
          <a:bodyPr/>
          <a:lstStyle/>
          <a:p>
            <a:fld id="{3338A5C1-EEBE-4834-BB39-62315F0DD26F}" type="datetimeFigureOut">
              <a:rPr lang="en-US" smtClean="0"/>
              <a:t>6/9/2026</a:t>
            </a:fld>
            <a:endParaRPr lang="en-US"/>
          </a:p>
        </p:txBody>
      </p:sp>
      <p:sp>
        <p:nvSpPr>
          <p:cNvPr id="6" name="Footer Placeholder 5">
            <a:extLst>
              <a:ext uri="{FF2B5EF4-FFF2-40B4-BE49-F238E27FC236}">
                <a16:creationId xmlns:a16="http://schemas.microsoft.com/office/drawing/2014/main" id="{46ADA4CE-FE9D-9E4D-A85A-911F650FB1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72234-6196-0558-22F1-1A22CFDACF09}"/>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397477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0D1E-D466-32F1-782B-AE2CD80747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A45ED4-32EC-96DD-4BEB-457E2D3F0E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3EF1AC-DFA9-5E62-0435-18ACD7256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35B96A-5D47-3716-89CA-888084C578AD}"/>
              </a:ext>
            </a:extLst>
          </p:cNvPr>
          <p:cNvSpPr>
            <a:spLocks noGrp="1"/>
          </p:cNvSpPr>
          <p:nvPr>
            <p:ph type="dt" sz="half" idx="10"/>
          </p:nvPr>
        </p:nvSpPr>
        <p:spPr/>
        <p:txBody>
          <a:bodyPr/>
          <a:lstStyle/>
          <a:p>
            <a:fld id="{3338A5C1-EEBE-4834-BB39-62315F0DD26F}" type="datetimeFigureOut">
              <a:rPr lang="en-US" smtClean="0"/>
              <a:t>6/9/2026</a:t>
            </a:fld>
            <a:endParaRPr lang="en-US"/>
          </a:p>
        </p:txBody>
      </p:sp>
      <p:sp>
        <p:nvSpPr>
          <p:cNvPr id="6" name="Footer Placeholder 5">
            <a:extLst>
              <a:ext uri="{FF2B5EF4-FFF2-40B4-BE49-F238E27FC236}">
                <a16:creationId xmlns:a16="http://schemas.microsoft.com/office/drawing/2014/main" id="{2FDB9926-2CB5-38A4-0C51-CA4C398BD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FBAD41-FA96-92F8-AC0E-A0B74953F932}"/>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297806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46DB23-E275-2E92-E80A-A78FC790C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74FFBB-ACF5-ED95-3DFB-9FC07CACB1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4CDBD-F628-BDE4-589B-72AB7C4BF7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38A5C1-EEBE-4834-BB39-62315F0DD26F}" type="datetimeFigureOut">
              <a:rPr lang="en-US" smtClean="0"/>
              <a:t>6/9/2026</a:t>
            </a:fld>
            <a:endParaRPr lang="en-US"/>
          </a:p>
        </p:txBody>
      </p:sp>
      <p:sp>
        <p:nvSpPr>
          <p:cNvPr id="5" name="Footer Placeholder 4">
            <a:extLst>
              <a:ext uri="{FF2B5EF4-FFF2-40B4-BE49-F238E27FC236}">
                <a16:creationId xmlns:a16="http://schemas.microsoft.com/office/drawing/2014/main" id="{3F51FB78-BC70-2CC5-D54B-7A1907836E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C87ABC3-28E0-AB0D-0279-E90084B89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75E8B6-433A-4B33-8467-DBE5EA79B809}" type="slidenum">
              <a:rPr lang="en-US" smtClean="0"/>
              <a:t>‹#›</a:t>
            </a:fld>
            <a:endParaRPr lang="en-US"/>
          </a:p>
        </p:txBody>
      </p:sp>
    </p:spTree>
    <p:extLst>
      <p:ext uri="{BB962C8B-B14F-4D97-AF65-F5344CB8AC3E}">
        <p14:creationId xmlns:p14="http://schemas.microsoft.com/office/powerpoint/2010/main" val="2369458589"/>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51" r:id="rId3"/>
    <p:sldLayoutId id="2147483652" r:id="rId4"/>
    <p:sldLayoutId id="2147483684" r:id="rId5"/>
    <p:sldLayoutId id="2147483654" r:id="rId6"/>
    <p:sldLayoutId id="2147483655" r:id="rId7"/>
    <p:sldLayoutId id="2147483681" r:id="rId8"/>
    <p:sldLayoutId id="2147483686" r:id="rId9"/>
    <p:sldLayoutId id="2147483682" r:id="rId10"/>
    <p:sldLayoutId id="2147483685" r:id="rId11"/>
    <p:sldLayoutId id="2147483687"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8690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9" r:id="rId5"/>
    <p:sldLayoutId id="2147483657" r:id="rId6"/>
    <p:sldLayoutId id="2147483660"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ndc.services.cdc.gov/case-definitions/congenital-syphilis-201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dc.gov/std/statistics/2019/case-definitions.htm" TargetMode="Externa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dc.gov/nchhstp/newsroom/2021/2020-std-trend-report.html" TargetMode="Externa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693799" y="2951820"/>
            <a:ext cx="11095380"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all" spc="0" normalizeH="0" baseline="0" noProof="0" dirty="0">
                <a:ln>
                  <a:noFill/>
                </a:ln>
                <a:solidFill>
                  <a:schemeClr val="bg1"/>
                </a:solidFill>
                <a:effectLst/>
                <a:uLnTx/>
                <a:uFillTx/>
                <a:latin typeface="Calibri"/>
                <a:ea typeface="Calibri"/>
                <a:cs typeface="Calibri"/>
              </a:rPr>
              <a:t>Surveillance Data Overview of Sexually Transmitted Infections, Massachusetts</a:t>
            </a:r>
            <a:endParaRPr kumimoji="0" lang="en-US" sz="44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47C6150D-AC60-4C53-BF42-5D0DCA499FFF}"/>
              </a:ext>
            </a:extLst>
          </p:cNvPr>
          <p:cNvSpPr>
            <a:spLocks noGrp="1"/>
          </p:cNvSpPr>
          <p:nvPr>
            <p:ph type="body" sz="quarter" idx="11"/>
          </p:nvPr>
        </p:nvSpPr>
        <p:spPr>
          <a:xfrm>
            <a:off x="729517" y="4461665"/>
            <a:ext cx="4797425" cy="469382"/>
          </a:xfrm>
        </p:spPr>
        <p:txBody>
          <a:bodyPr lIns="91440" tIns="45720" rIns="91440" bIns="45720" anchor="t"/>
          <a:lstStyle/>
          <a:p>
            <a:r>
              <a:rPr lang="en-US" sz="3600" cap="all">
                <a:latin typeface="Calibri"/>
                <a:ea typeface="Calibri"/>
                <a:cs typeface="Calibri"/>
              </a:rPr>
              <a:t>2000-2024</a:t>
            </a:r>
            <a:endParaRPr lang="en-US" sz="3200"/>
          </a:p>
        </p:txBody>
      </p:sp>
    </p:spTree>
    <p:extLst>
      <p:ext uri="{BB962C8B-B14F-4D97-AF65-F5344CB8AC3E}">
        <p14:creationId xmlns:p14="http://schemas.microsoft.com/office/powerpoint/2010/main" val="255253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482FC-035D-517C-C7FD-D89BC31E99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D3FD49-D2BE-0613-D5D1-1CC3E9D24CA8}"/>
              </a:ext>
            </a:extLst>
          </p:cNvPr>
          <p:cNvSpPr>
            <a:spLocks noGrp="1"/>
          </p:cNvSpPr>
          <p:nvPr>
            <p:ph type="title"/>
          </p:nvPr>
        </p:nvSpPr>
        <p:spPr>
          <a:xfrm>
            <a:off x="1322362" y="1"/>
            <a:ext cx="10869637" cy="963330"/>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Gonorrhea Rates by Gender</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a:t>
            </a:r>
            <a:b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2010-2024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Graph depicts the rates per 100,000 population of confirmed cases of gonorrhea in Massachusetts by gender identity between 2010 and 2024. There are two lines, one for females that begins at 29.9 in 2010 and climbs to 76.7 in 2024 and another for males that begins at 46.8 in 2010 and climbs to 172.0 in 2024. &#10;Note: There were cases reported among transgender individuals in 2014 through 2024. In 2024, there were 26 cases of gonorrhea among transgender identified individuals and 9 other individuals with unknown gender not included on this slide.">
            <a:extLst>
              <a:ext uri="{FF2B5EF4-FFF2-40B4-BE49-F238E27FC236}">
                <a16:creationId xmlns:a16="http://schemas.microsoft.com/office/drawing/2014/main" id="{BA350EAD-FA1C-92EF-58A0-9820D423A450}"/>
              </a:ext>
            </a:extLst>
          </p:cNvPr>
          <p:cNvPicPr>
            <a:picLocks noChangeAspect="1"/>
          </p:cNvPicPr>
          <p:nvPr/>
        </p:nvPicPr>
        <p:blipFill>
          <a:blip r:embed="rId3"/>
          <a:stretch>
            <a:fillRect/>
          </a:stretch>
        </p:blipFill>
        <p:spPr>
          <a:xfrm>
            <a:off x="198434" y="961863"/>
            <a:ext cx="11894327" cy="4188315"/>
          </a:xfrm>
          <a:prstGeom prst="rect">
            <a:avLst/>
          </a:prstGeom>
        </p:spPr>
      </p:pic>
      <p:sp>
        <p:nvSpPr>
          <p:cNvPr id="5" name="TextBox 4">
            <a:extLst>
              <a:ext uri="{FF2B5EF4-FFF2-40B4-BE49-F238E27FC236}">
                <a16:creationId xmlns:a16="http://schemas.microsoft.com/office/drawing/2014/main" id="{03F576B1-2FD0-05F5-6BB0-BDA5035C915D}"/>
              </a:ext>
            </a:extLst>
          </p:cNvPr>
          <p:cNvSpPr txBox="1"/>
          <p:nvPr/>
        </p:nvSpPr>
        <p:spPr>
          <a:xfrm>
            <a:off x="198434" y="5148709"/>
            <a:ext cx="11795126" cy="1384995"/>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Massachusetts</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 2024, there were 26 individuals of transgender experience reported in our data system who do not have current gender documented. These cases were excluded since population estimates for individuals of transgender experience are not available at this time. There were 9 other individuals with unknown gender which are not included in this slide.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p>
        </p:txBody>
      </p:sp>
      <p:sp>
        <p:nvSpPr>
          <p:cNvPr id="2" name="Slide Number Placeholder 1">
            <a:extLst>
              <a:ext uri="{FF2B5EF4-FFF2-40B4-BE49-F238E27FC236}">
                <a16:creationId xmlns:a16="http://schemas.microsoft.com/office/drawing/2014/main" id="{2D87DC13-751A-90D2-26E8-365694FC0152}"/>
              </a:ext>
            </a:extLst>
          </p:cNvPr>
          <p:cNvSpPr>
            <a:spLocks noGrp="1"/>
          </p:cNvSpPr>
          <p:nvPr>
            <p:ph type="sldNum" sz="quarter" idx="4"/>
          </p:nvPr>
        </p:nvSpPr>
        <p:spPr/>
        <p:txBody>
          <a:bodyPr/>
          <a:lstStyle/>
          <a:p>
            <a:fld id="{CA49D0EE-DE7F-324B-A84C-F36708423CDB}" type="slidenum">
              <a:rPr lang="en-US" smtClean="0"/>
              <a:pPr/>
              <a:t>10</a:t>
            </a:fld>
            <a:endParaRPr lang="en-US"/>
          </a:p>
        </p:txBody>
      </p:sp>
      <p:pic>
        <p:nvPicPr>
          <p:cNvPr id="8" name="Picture 7">
            <a:extLst>
              <a:ext uri="{FF2B5EF4-FFF2-40B4-BE49-F238E27FC236}">
                <a16:creationId xmlns:a16="http://schemas.microsoft.com/office/drawing/2014/main" id="{BFF66EFD-84D1-FE4D-6177-FE58E9742DE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175543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7AC0B-96AC-899F-A364-2F468AB2DA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0E20F1-EB60-3C2C-AED5-F5B0A2418D55}"/>
              </a:ext>
            </a:extLst>
          </p:cNvPr>
          <p:cNvSpPr>
            <a:spLocks noGrp="1"/>
          </p:cNvSpPr>
          <p:nvPr>
            <p:ph type="title"/>
          </p:nvPr>
        </p:nvSpPr>
        <p:spPr>
          <a:xfrm>
            <a:off x="1336430" y="0"/>
            <a:ext cx="10855569" cy="963331"/>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Gonorrhea Among Individuals of Transgender Experience</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Massachusetts, 2015-2024</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Graph shows the number of confirmed gonorrhea cases among transgender individuals in Massachusetts between 2015 and 2024. The case counts are 6, 31, 32, 49, 68, 58, 48, 68, 71, and 91 for 2015, 2016, 2017, 2018, 2019, 2020, 2021, 2022, 2023, and 2024, respectively.">
            <a:extLst>
              <a:ext uri="{FF2B5EF4-FFF2-40B4-BE49-F238E27FC236}">
                <a16:creationId xmlns:a16="http://schemas.microsoft.com/office/drawing/2014/main" id="{11FD8172-C377-FF30-CC37-4967DC0F8AEC}"/>
              </a:ext>
            </a:extLst>
          </p:cNvPr>
          <p:cNvPicPr>
            <a:picLocks noChangeAspect="1"/>
          </p:cNvPicPr>
          <p:nvPr/>
        </p:nvPicPr>
        <p:blipFill>
          <a:blip r:embed="rId3"/>
          <a:stretch>
            <a:fillRect/>
          </a:stretch>
        </p:blipFill>
        <p:spPr>
          <a:xfrm>
            <a:off x="301250" y="984086"/>
            <a:ext cx="11589500" cy="4700423"/>
          </a:xfrm>
          <a:prstGeom prst="rect">
            <a:avLst/>
          </a:prstGeom>
        </p:spPr>
      </p:pic>
      <p:sp>
        <p:nvSpPr>
          <p:cNvPr id="7" name="TextBox 6">
            <a:extLst>
              <a:ext uri="{FF2B5EF4-FFF2-40B4-BE49-F238E27FC236}">
                <a16:creationId xmlns:a16="http://schemas.microsoft.com/office/drawing/2014/main" id="{A9CE14D4-5863-6B38-74F4-D32F64A41A36}"/>
              </a:ext>
            </a:extLst>
          </p:cNvPr>
          <p:cNvSpPr txBox="1"/>
          <p:nvPr/>
        </p:nvSpPr>
        <p:spPr>
          <a:xfrm>
            <a:off x="376043" y="5665223"/>
            <a:ext cx="11439913" cy="1200329"/>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06/02/2025</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and are subject to change.</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t>
            </a:r>
            <a:endPar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and STD-HIV Surveillance</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All individuals of transgender experience are included in this graph regardless of current gender.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p>
          <a:p>
            <a:pPr marL="228600" indent="-228600">
              <a:buAutoNum type="arabicPeriod"/>
            </a:pPr>
            <a:endPar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26A96666-F432-583C-019D-C9E19168A14B}"/>
              </a:ext>
            </a:extLst>
          </p:cNvPr>
          <p:cNvSpPr>
            <a:spLocks noGrp="1"/>
          </p:cNvSpPr>
          <p:nvPr>
            <p:ph type="sldNum" sz="quarter" idx="4"/>
          </p:nvPr>
        </p:nvSpPr>
        <p:spPr/>
        <p:txBody>
          <a:bodyPr/>
          <a:lstStyle/>
          <a:p>
            <a:fld id="{CA49D0EE-DE7F-324B-A84C-F36708423CDB}" type="slidenum">
              <a:rPr lang="en-US" smtClean="0"/>
              <a:pPr/>
              <a:t>11</a:t>
            </a:fld>
            <a:endParaRPr lang="en-US"/>
          </a:p>
        </p:txBody>
      </p:sp>
      <p:pic>
        <p:nvPicPr>
          <p:cNvPr id="9" name="Picture 8">
            <a:extLst>
              <a:ext uri="{FF2B5EF4-FFF2-40B4-BE49-F238E27FC236}">
                <a16:creationId xmlns:a16="http://schemas.microsoft.com/office/drawing/2014/main" id="{5D22D6B9-2B84-9670-0F5C-DB1613B3BF2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127345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40503-04B9-4B62-C43A-C7B8817078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23542F-4261-BAFC-6999-6945D34B07C2}"/>
              </a:ext>
            </a:extLst>
          </p:cNvPr>
          <p:cNvSpPr>
            <a:spLocks noGrp="1"/>
          </p:cNvSpPr>
          <p:nvPr>
            <p:ph type="title"/>
          </p:nvPr>
        </p:nvSpPr>
        <p:spPr>
          <a:xfrm>
            <a:off x="1350498" y="3972"/>
            <a:ext cx="10841501" cy="959359"/>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Confirmed </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Gonorrhea Rates by County and Statewide,</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2022-2024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Graph depicts rate per 100,000 population of gonorrhea cases reported in Massachusetts by county comparing 2022 through 2024. The rate in 2024 is highest in Suffolk county with a rate of 325.6 followed by Hampden county with a rate of 175.0. The lowest rates were in Berkshire and Franklin counties.">
            <a:extLst>
              <a:ext uri="{FF2B5EF4-FFF2-40B4-BE49-F238E27FC236}">
                <a16:creationId xmlns:a16="http://schemas.microsoft.com/office/drawing/2014/main" id="{02882D60-C55F-4543-E05E-1733749D2D21}"/>
              </a:ext>
            </a:extLst>
          </p:cNvPr>
          <p:cNvPicPr>
            <a:picLocks noChangeAspect="1"/>
          </p:cNvPicPr>
          <p:nvPr/>
        </p:nvPicPr>
        <p:blipFill>
          <a:blip r:embed="rId3"/>
          <a:stretch>
            <a:fillRect/>
          </a:stretch>
        </p:blipFill>
        <p:spPr>
          <a:xfrm>
            <a:off x="127498" y="1036113"/>
            <a:ext cx="11937003" cy="5297883"/>
          </a:xfrm>
          <a:prstGeom prst="rect">
            <a:avLst/>
          </a:prstGeom>
        </p:spPr>
      </p:pic>
      <p:sp>
        <p:nvSpPr>
          <p:cNvPr id="6" name="TextBox 5">
            <a:extLst>
              <a:ext uri="{FF2B5EF4-FFF2-40B4-BE49-F238E27FC236}">
                <a16:creationId xmlns:a16="http://schemas.microsoft.com/office/drawing/2014/main" id="{7A8FC6AF-BD5B-0DF1-45AA-5788B3B60328}"/>
              </a:ext>
            </a:extLst>
          </p:cNvPr>
          <p:cNvSpPr txBox="1"/>
          <p:nvPr/>
        </p:nvSpPr>
        <p:spPr>
          <a:xfrm>
            <a:off x="130199" y="5487174"/>
            <a:ext cx="10689041" cy="1015663"/>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a:ea typeface="Calibri"/>
                <a:cs typeface="Calibri"/>
              </a:rPr>
              <a:t>Data are current as of 06/02/2025 and are subject to change. </a:t>
            </a:r>
          </a:p>
          <a:p>
            <a:r>
              <a:rPr lang="en-US" sz="1200">
                <a:solidFill>
                  <a:schemeClr val="bg2">
                    <a:lumMod val="50000"/>
                  </a:schemeClr>
                </a:solidFill>
                <a:latin typeface="Calibri"/>
                <a:ea typeface="Calibri"/>
                <a:cs typeface="Calibri"/>
              </a:rPr>
              <a:t>Data Source: </a:t>
            </a:r>
            <a:r>
              <a:rPr lang="en-US" sz="1200">
                <a:solidFill>
                  <a:srgbClr val="767171"/>
                </a:solidFill>
                <a:latin typeface="Calibri"/>
                <a:ea typeface="Calibri"/>
                <a:cs typeface="Calibri"/>
              </a:rPr>
              <a:t>Massachusetts</a:t>
            </a:r>
            <a:r>
              <a:rPr lang="en-US" sz="1200">
                <a:solidFill>
                  <a:schemeClr val="bg2">
                    <a:lumMod val="50000"/>
                  </a:schemeClr>
                </a:solidFill>
                <a:latin typeface="Calibri"/>
                <a:ea typeface="Calibri"/>
                <a:cs typeface="Calibri"/>
              </a:rPr>
              <a:t> Department of Public Health/Bureau of Infectious Disease and Laboratory Sciences/ Division of STD Prevention and STD-HIV Surveillance.</a:t>
            </a:r>
          </a:p>
          <a:p>
            <a:r>
              <a:rPr lang="en-US" sz="1200">
                <a:solidFill>
                  <a:schemeClr val="bg2">
                    <a:lumMod val="50000"/>
                  </a:schemeClr>
                </a:solidFill>
                <a:latin typeface="Calibri"/>
                <a:ea typeface="Calibri"/>
                <a:cs typeface="Calibri"/>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a:ea typeface="Calibri"/>
                <a:cs typeface="Calibri"/>
              </a:rPr>
              <a:t>1. Please consider the impact of the COVID-19 pandemic on infectious disease screening, treatment and surveillance in the interpretation of 2022 data.</a:t>
            </a:r>
          </a:p>
        </p:txBody>
      </p:sp>
      <p:sp>
        <p:nvSpPr>
          <p:cNvPr id="2" name="Slide Number Placeholder 1">
            <a:extLst>
              <a:ext uri="{FF2B5EF4-FFF2-40B4-BE49-F238E27FC236}">
                <a16:creationId xmlns:a16="http://schemas.microsoft.com/office/drawing/2014/main" id="{09DF0E64-F234-46ED-3722-956DAA5F6D15}"/>
              </a:ext>
            </a:extLst>
          </p:cNvPr>
          <p:cNvSpPr>
            <a:spLocks noGrp="1"/>
          </p:cNvSpPr>
          <p:nvPr>
            <p:ph type="sldNum" sz="quarter" idx="4"/>
          </p:nvPr>
        </p:nvSpPr>
        <p:spPr/>
        <p:txBody>
          <a:bodyPr/>
          <a:lstStyle/>
          <a:p>
            <a:fld id="{CA49D0EE-DE7F-324B-A84C-F36708423CDB}" type="slidenum">
              <a:rPr lang="en-US" smtClean="0"/>
              <a:pPr/>
              <a:t>12</a:t>
            </a:fld>
            <a:endParaRPr lang="en-US"/>
          </a:p>
        </p:txBody>
      </p:sp>
      <p:sp>
        <p:nvSpPr>
          <p:cNvPr id="5" name="TextBox 4">
            <a:extLst>
              <a:ext uri="{FF2B5EF4-FFF2-40B4-BE49-F238E27FC236}">
                <a16:creationId xmlns:a16="http://schemas.microsoft.com/office/drawing/2014/main" id="{A4A850E7-649A-3959-F725-A23FF48CFEF2}"/>
              </a:ext>
              <a:ext uri="{C183D7F6-B498-43B3-948B-1728B52AA6E4}">
                <adec:decorative xmlns:adec="http://schemas.microsoft.com/office/drawing/2017/decorative" val="1"/>
              </a:ext>
            </a:extLst>
          </p:cNvPr>
          <p:cNvSpPr txBox="1"/>
          <p:nvPr/>
        </p:nvSpPr>
        <p:spPr>
          <a:xfrm>
            <a:off x="840561" y="5021563"/>
            <a:ext cx="777777" cy="261610"/>
          </a:xfrm>
          <a:prstGeom prst="rect">
            <a:avLst/>
          </a:prstGeom>
          <a:solidFill>
            <a:schemeClr val="bg1"/>
          </a:solidFill>
        </p:spPr>
        <p:txBody>
          <a:bodyPr wrap="square" rtlCol="0">
            <a:spAutoFit/>
          </a:bodyPr>
          <a:lstStyle/>
          <a:p>
            <a:r>
              <a:rPr lang="en-US" sz="1100" b="1">
                <a:latin typeface="Calibri" panose="020F0502020204030204" pitchFamily="34" charset="0"/>
                <a:ea typeface="Calibri" panose="020F0502020204030204" pitchFamily="34" charset="0"/>
                <a:cs typeface="Calibri" panose="020F0502020204030204" pitchFamily="34" charset="0"/>
              </a:rPr>
              <a:t>Statewide</a:t>
            </a:r>
          </a:p>
        </p:txBody>
      </p:sp>
      <p:pic>
        <p:nvPicPr>
          <p:cNvPr id="10" name="Picture 9">
            <a:extLst>
              <a:ext uri="{FF2B5EF4-FFF2-40B4-BE49-F238E27FC236}">
                <a16:creationId xmlns:a16="http://schemas.microsoft.com/office/drawing/2014/main" id="{3C6A8A7E-288C-6EBC-A32D-CA601DCDFD8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266486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CCD61-FC28-8539-8C91-FB3889A7D4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92128F-D622-B4F3-21DB-1A3E60655BFE}"/>
              </a:ext>
            </a:extLst>
          </p:cNvPr>
          <p:cNvSpPr txBox="1">
            <a:spLocks noGrp="1"/>
          </p:cNvSpPr>
          <p:nvPr>
            <p:ph type="title" idx="4294967295"/>
          </p:nvPr>
        </p:nvSpPr>
        <p:spPr>
          <a:xfrm>
            <a:off x="658758" y="3072900"/>
            <a:ext cx="1088180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a:ea typeface="+mn-ea"/>
                <a:cs typeface="Times New Roman"/>
              </a:rPr>
              <a:t>Infectious Syphilis: 2000 - 2024</a:t>
            </a:r>
            <a:endParaRPr kumimoji="0" lang="en-US" sz="4000" b="0" i="0" u="none" strike="noStrike" kern="1200" cap="none" spc="0" normalizeH="0" baseline="0" noProof="0">
              <a:ln>
                <a:noFill/>
              </a:ln>
              <a:solidFill>
                <a:schemeClr val="tx1"/>
              </a:solidFill>
              <a:effectLst/>
              <a:uLnTx/>
              <a:uFillTx/>
              <a:latin typeface="+mn-lt"/>
              <a:ea typeface="Calibri"/>
              <a:cs typeface="Calibri"/>
            </a:endParaRPr>
          </a:p>
        </p:txBody>
      </p:sp>
      <p:sp>
        <p:nvSpPr>
          <p:cNvPr id="5" name="Title 4">
            <a:extLst>
              <a:ext uri="{FF2B5EF4-FFF2-40B4-BE49-F238E27FC236}">
                <a16:creationId xmlns:a16="http://schemas.microsoft.com/office/drawing/2014/main" id="{48BB4EC2-9D95-D1D2-2A36-FDF6DC00D46E}"/>
              </a:ext>
            </a:extLst>
          </p:cNvPr>
          <p:cNvSpPr>
            <a:spLocks/>
          </p:cNvSpPr>
          <p:nvPr/>
        </p:nvSpPr>
        <p:spPr>
          <a:xfrm>
            <a:off x="592822" y="0"/>
            <a:ext cx="10972800"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alibri"/>
                <a:ea typeface="+mn-ea"/>
                <a:cs typeface="Times New Roman"/>
              </a:rPr>
              <a:t>Massachusetts STI Trends</a:t>
            </a:r>
            <a:endPar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D0FB4BB8-CE45-8160-48AB-44B5E0216E5B}"/>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73DC0FC6-0999-A2CF-4EA5-F515A8561C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130572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50498" y="-1"/>
            <a:ext cx="10841502" cy="963332"/>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Confirmed and Probable Infectious Syphilis</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Rates, </a:t>
            </a:r>
            <a:b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2000-2024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Graph depicts the rate per 100,000 population of confirmed and probable cases of infectious syphilis in Massachusetts between 2000 and 2024. It begins at 2.2 in 2000, drops to a low of 1.6 in 2001, and climbs to a high of 22.5 in 2022, before falling to 18.9 in 2024.">
            <a:extLst>
              <a:ext uri="{FF2B5EF4-FFF2-40B4-BE49-F238E27FC236}">
                <a16:creationId xmlns:a16="http://schemas.microsoft.com/office/drawing/2014/main" id="{1861BDBA-C7F9-81A0-2866-C82720456B1D}"/>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91447" y="1100119"/>
            <a:ext cx="11484140" cy="4152031"/>
          </a:xfrm>
          <a:prstGeom prst="rect">
            <a:avLst/>
          </a:prstGeom>
        </p:spPr>
      </p:pic>
      <p:sp>
        <p:nvSpPr>
          <p:cNvPr id="4" name="TextBox 3">
            <a:extLst>
              <a:ext uri="{FF2B5EF4-FFF2-40B4-BE49-F238E27FC236}">
                <a16:creationId xmlns:a16="http://schemas.microsoft.com/office/drawing/2014/main" id="{D684FAC0-031F-B259-AB49-63808E18B38E}"/>
              </a:ext>
            </a:extLst>
          </p:cNvPr>
          <p:cNvSpPr txBox="1"/>
          <p:nvPr/>
        </p:nvSpPr>
        <p:spPr>
          <a:xfrm>
            <a:off x="291447" y="5319040"/>
            <a:ext cx="11609105"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14</a:t>
            </a:fld>
            <a:endParaRPr lang="en-US"/>
          </a:p>
        </p:txBody>
      </p:sp>
      <p:pic>
        <p:nvPicPr>
          <p:cNvPr id="9" name="Picture 8">
            <a:extLst>
              <a:ext uri="{FF2B5EF4-FFF2-40B4-BE49-F238E27FC236}">
                <a16:creationId xmlns:a16="http://schemas.microsoft.com/office/drawing/2014/main" id="{DD09455D-2DBB-0CD1-943F-B6FA0735D7C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309369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36431" y="0"/>
            <a:ext cx="10855569" cy="963331"/>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Confirmed and Probable Infectious </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Syphilis</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Rates by Gender</a:t>
            </a:r>
            <a:r>
              <a:rPr kumimoji="0" lang="en-US" sz="2000" b="1" i="0" u="none" strike="noStrike" kern="1200" cap="none" spc="0" normalizeH="0" baseline="5000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2</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2010-2024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3</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Graph depicts the rates per 100,000 population of confirmed and probable cases of syphilis in Massachusetts by gender identity between 2010 and 2024. There are two lines, one for females that begins at 0.9 in 2010 and remains relatively stable with a high of 7.3 in 2023 before falling to 7.0 in 2024. Another line is for males that begins at 13.8 in 2010 and climbs to a high of 39.4 in 2022 before falling to 31.4 in 2024. ">
            <a:extLst>
              <a:ext uri="{FF2B5EF4-FFF2-40B4-BE49-F238E27FC236}">
                <a16:creationId xmlns:a16="http://schemas.microsoft.com/office/drawing/2014/main" id="{A842DDB2-7BE8-27AF-4E94-8CBC2E0C99F6}"/>
              </a:ext>
            </a:extLst>
          </p:cNvPr>
          <p:cNvPicPr>
            <a:picLocks noChangeAspect="1"/>
          </p:cNvPicPr>
          <p:nvPr/>
        </p:nvPicPr>
        <p:blipFill>
          <a:blip r:embed="rId3"/>
          <a:stretch>
            <a:fillRect/>
          </a:stretch>
        </p:blipFill>
        <p:spPr>
          <a:xfrm>
            <a:off x="237398" y="945353"/>
            <a:ext cx="11741914" cy="4163929"/>
          </a:xfrm>
          <a:prstGeom prst="rect">
            <a:avLst/>
          </a:prstGeom>
        </p:spPr>
      </p:pic>
      <p:sp>
        <p:nvSpPr>
          <p:cNvPr id="5" name="TextBox 4">
            <a:extLst>
              <a:ext uri="{FF2B5EF4-FFF2-40B4-BE49-F238E27FC236}">
                <a16:creationId xmlns:a16="http://schemas.microsoft.com/office/drawing/2014/main" id="{3C520D64-CE8A-39F9-96D0-36260F6F9802}"/>
              </a:ext>
            </a:extLst>
          </p:cNvPr>
          <p:cNvSpPr txBox="1"/>
          <p:nvPr/>
        </p:nvSpPr>
        <p:spPr>
          <a:xfrm>
            <a:off x="349321" y="5077752"/>
            <a:ext cx="11579969" cy="1446550"/>
          </a:xfrm>
          <a:prstGeom prst="rect">
            <a:avLst/>
          </a:prstGeom>
          <a:noFill/>
        </p:spPr>
        <p:txBody>
          <a:bodyPr wrap="square" lIns="91440" tIns="45720" rIns="91440" bIns="45720" rtlCol="0" anchor="t">
            <a:spAutoFit/>
          </a:bodyPr>
          <a:lstStyle/>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a:t>
            </a:r>
            <a:r>
              <a:rPr lang="en-US" sz="1100">
                <a:solidFill>
                  <a:srgbClr val="767171"/>
                </a:solidFill>
                <a:latin typeface="Calibri" panose="020F0502020204030204" pitchFamily="34" charset="0"/>
                <a:ea typeface="Calibri" panose="020F0502020204030204" pitchFamily="34" charset="0"/>
                <a:cs typeface="Calibri" panose="020F0502020204030204" pitchFamily="34" charset="0"/>
              </a:rPr>
              <a:t>Massachusetts</a:t>
            </a:r>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Department of Public Health/Bureau of Infectious Disease and Laboratory Sciences/ Division of STD Prevention and STD-HIV Surveillance.</a:t>
            </a:r>
          </a:p>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In 2024, there were 5 individuals of transgender experience reported in our data system who do not have current gender documented. These cases were excluded since population estimates for individuals of transgender experience are not available at this time. </a:t>
            </a:r>
          </a:p>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3. Please consider the impact of the COVID-19 pandemic on infectious disease screening, treatment and surveillance in the interpretation of 2020-2022 data.</a:t>
            </a: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15</a:t>
            </a:fld>
            <a:endParaRPr lang="en-US"/>
          </a:p>
        </p:txBody>
      </p:sp>
      <p:pic>
        <p:nvPicPr>
          <p:cNvPr id="9" name="Picture 8">
            <a:extLst>
              <a:ext uri="{FF2B5EF4-FFF2-40B4-BE49-F238E27FC236}">
                <a16:creationId xmlns:a16="http://schemas.microsoft.com/office/drawing/2014/main" id="{EFD7BD2B-816F-8D1E-3FA4-B58C5C010DB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75425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50498" y="0"/>
            <a:ext cx="10841500" cy="975992"/>
          </a:xfrm>
        </p:spPr>
        <p:txBody>
          <a:bodyPr>
            <a:normAutofit/>
          </a:bodyPr>
          <a:lstStyle/>
          <a:p>
            <a:pPr algn="ctr"/>
            <a:r>
              <a:rPr kumimoji="0" lang="en-US" sz="2800" b="1" i="0" u="none" strike="noStrike" kern="1200" cap="none" spc="0" normalizeH="0" baseline="0" noProof="0">
                <a:ln>
                  <a:noFill/>
                </a:ln>
                <a:effectLst/>
                <a:uLnTx/>
                <a:uFillTx/>
                <a:latin typeface="Calibri"/>
                <a:ea typeface="Calibri"/>
                <a:cs typeface="Calibri"/>
              </a:rPr>
              <a:t>Infectious Syphilis</a:t>
            </a:r>
            <a:r>
              <a:rPr kumimoji="0" lang="en-US" sz="2000" b="1" i="0" u="none" strike="noStrike" kern="1200" cap="none" spc="0" normalizeH="0" baseline="50000" noProof="0">
                <a:ln>
                  <a:noFill/>
                </a:ln>
                <a:effectLst/>
                <a:uLnTx/>
                <a:uFillTx/>
                <a:latin typeface="Calibri"/>
                <a:ea typeface="Calibri"/>
                <a:cs typeface="Calibri"/>
              </a:rPr>
              <a:t>1</a:t>
            </a:r>
            <a:r>
              <a:rPr kumimoji="0" lang="en-US" sz="2800" b="1" i="0" u="none" strike="noStrike" kern="1200" cap="none" spc="0" normalizeH="0" baseline="30000" noProof="0">
                <a:ln>
                  <a:noFill/>
                </a:ln>
                <a:effectLst/>
                <a:uLnTx/>
                <a:uFillTx/>
                <a:latin typeface="Calibri"/>
                <a:ea typeface="Calibri"/>
                <a:cs typeface="Calibri"/>
              </a:rPr>
              <a:t> </a:t>
            </a:r>
            <a:r>
              <a:rPr kumimoji="0" lang="en-US" sz="2800" b="1" i="0" u="none" strike="noStrike" kern="1200" cap="none" spc="0" normalizeH="0" baseline="0" noProof="0">
                <a:ln>
                  <a:noFill/>
                </a:ln>
                <a:effectLst/>
                <a:uLnTx/>
                <a:uFillTx/>
                <a:latin typeface="Calibri"/>
                <a:ea typeface="Calibri"/>
                <a:cs typeface="Calibri"/>
              </a:rPr>
              <a:t>Reported Cases by Race/Ethnicity</a:t>
            </a:r>
            <a:r>
              <a:rPr kumimoji="0" lang="en-US" sz="2000" b="1" i="0" u="none" strike="noStrike" kern="1200" cap="none" spc="0" normalizeH="0" baseline="50000" noProof="0">
                <a:ln>
                  <a:noFill/>
                </a:ln>
                <a:effectLst/>
                <a:uLnTx/>
                <a:uFillTx/>
                <a:latin typeface="Calibri"/>
                <a:ea typeface="Calibri"/>
                <a:cs typeface="Calibri"/>
              </a:rPr>
              <a:t>2</a:t>
            </a:r>
            <a:r>
              <a:rPr kumimoji="0" lang="en-US" sz="2800" b="1" i="0" u="none" strike="noStrike" kern="1200" cap="none" spc="0" normalizeH="0" baseline="0" noProof="0">
                <a:ln>
                  <a:noFill/>
                </a:ln>
                <a:effectLst/>
                <a:uLnTx/>
                <a:uFillTx/>
                <a:latin typeface="Calibri"/>
                <a:ea typeface="Calibri"/>
                <a:cs typeface="Calibri"/>
              </a:rPr>
              <a:t>, </a:t>
            </a:r>
            <a:br>
              <a:rPr lang="en-US" sz="28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effectLst/>
                <a:uLnTx/>
                <a:uFillTx/>
                <a:latin typeface="Calibri"/>
                <a:ea typeface="Calibri"/>
                <a:cs typeface="Calibri"/>
              </a:rPr>
              <a:t>Massachusetts, 2015-2024</a:t>
            </a:r>
            <a:r>
              <a:rPr lang="en-US" sz="2000" b="1" baseline="50000">
                <a:latin typeface="Calibri"/>
                <a:ea typeface="Calibri"/>
                <a:cs typeface="Calibri"/>
              </a:rPr>
              <a:t>3</a:t>
            </a:r>
            <a:endParaRPr lang="en-US" sz="2000">
              <a:latin typeface="Calibri"/>
              <a:ea typeface="Calibri"/>
              <a:cs typeface="Calibri"/>
            </a:endParaRPr>
          </a:p>
        </p:txBody>
      </p:sp>
      <p:pic>
        <p:nvPicPr>
          <p:cNvPr id="8" name="Picture 7" descr="Graph depicts the proportion of Massachusetts reported confirmed and probable infectious syphilis cases broken down by race/ethnicity for the years 2015 through 2024. The highest percentage of cases for each year prior to 2024 identified as Non-Hispanic White making up a high of 50.0% of cases in 2017 and a resulting 34.2% of cases in 2024. 2024 represents the first year the highest percentage of cases identified as Hispanic with a low of 22.0% in 2017 and a high of 38.3% in 2024. In total, over the nine-year period, the proportion of cases by race/ethnicity were from highest to lowest: Non-Hispanic White, Hispanic, Non-Hispanic Black, Non-Hispanic Other, Unknown, and Non-Hispanic Asian.&#10;">
            <a:extLst>
              <a:ext uri="{FF2B5EF4-FFF2-40B4-BE49-F238E27FC236}">
                <a16:creationId xmlns:a16="http://schemas.microsoft.com/office/drawing/2014/main" id="{50428CB9-56B0-469E-21AD-894398454A74}"/>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55886" y="942754"/>
            <a:ext cx="11851649" cy="4455078"/>
          </a:xfrm>
          <a:prstGeom prst="rect">
            <a:avLst/>
          </a:prstGeom>
        </p:spPr>
      </p:pic>
      <p:sp>
        <p:nvSpPr>
          <p:cNvPr id="5" name="TextBox 1">
            <a:extLst>
              <a:ext uri="{FF2B5EF4-FFF2-40B4-BE49-F238E27FC236}">
                <a16:creationId xmlns:a16="http://schemas.microsoft.com/office/drawing/2014/main" id="{A2B1DB92-CC58-4D11-4E73-547FEA63C19F}"/>
              </a:ext>
            </a:extLst>
          </p:cNvPr>
          <p:cNvSpPr txBox="1"/>
          <p:nvPr/>
        </p:nvSpPr>
        <p:spPr>
          <a:xfrm>
            <a:off x="370366" y="5336259"/>
            <a:ext cx="11451266" cy="838200"/>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06/02/2025</a:t>
            </a:r>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 and are subject to change.</a:t>
            </a:r>
          </a:p>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 and STD-HIV Surveillance</a:t>
            </a:r>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 </a:t>
            </a:r>
            <a:endPar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endParaRP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Note: National Notifiable Diseases Surveillance System (NNDSS) Congenital Syphilis case definition was updated in 2014.</a:t>
            </a: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2. Other Race/Ethnicity includes individuals who identify as American Indian/ Pacific Islander/ Alaskan Native.</a:t>
            </a: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3.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Please consider the impact of the COVID-19 pandemic on infectious disease screening, treatment and surveillance in the interpretation of 2020-2022 data.</a:t>
            </a:r>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t>
            </a:r>
          </a:p>
          <a:p>
            <a:pPr marL="228600" indent="-228600">
              <a:buAutoNum type="arabicPeriod"/>
            </a:pPr>
            <a:endParaRPr lang="en-US" sz="1200">
              <a:solidFill>
                <a:srgbClr val="767171"/>
              </a:solidFill>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pPr>
            <a:endParaRPr lang="en-US" sz="1200">
              <a:solidFill>
                <a:srgbClr val="767171"/>
              </a:solidFill>
              <a:latin typeface="Calibri" panose="020F0502020204030204" pitchFamily="34" charset="0"/>
              <a:ea typeface="Calibri" panose="020F0502020204030204" pitchFamily="34" charset="0"/>
              <a:cs typeface="Calibri" panose="020F0502020204030204" pitchFamily="34" charset="0"/>
            </a:endParaRPr>
          </a:p>
          <a:p>
            <a:endParaRPr lang="en-US" sz="1200">
              <a:solidFill>
                <a:srgbClr val="767171"/>
              </a:solidFill>
              <a:effectLst/>
              <a:cs typeface="Times New Roman" panose="02020603050405020304" pitchFamily="18" charset="0"/>
            </a:endParaRP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16</a:t>
            </a:fld>
            <a:endParaRPr lang="en-US"/>
          </a:p>
        </p:txBody>
      </p:sp>
      <p:pic>
        <p:nvPicPr>
          <p:cNvPr id="9" name="Picture 8">
            <a:extLst>
              <a:ext uri="{FF2B5EF4-FFF2-40B4-BE49-F238E27FC236}">
                <a16:creationId xmlns:a16="http://schemas.microsoft.com/office/drawing/2014/main" id="{CFF3D1C3-41F4-EB61-049A-89F36B5108C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1793278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26648" y="1"/>
            <a:ext cx="10865352" cy="966516"/>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and Probable Infectious Syphilis</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Among Individuals of Transgender Experience</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2</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Massachusetts, 2015</a:t>
            </a:r>
            <a:r>
              <a:rPr lang="en-US" sz="2800">
                <a:solidFill>
                  <a:srgbClr val="FFFFFF"/>
                </a:solidFill>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2024</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3, 4</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Graph shows the number of confirmed and probable infectious syphilis cases among transgender individuals in Massachusetts between 2015 and 2024. The case counts are 10, 11, 10, 27, 19, 23, 33, 58, 58, and 50 for 2015, 2016, 2017, 2018, 2019, 2020, 2021, 2022, 2023, and 2024 respectively. ">
            <a:extLst>
              <a:ext uri="{FF2B5EF4-FFF2-40B4-BE49-F238E27FC236}">
                <a16:creationId xmlns:a16="http://schemas.microsoft.com/office/drawing/2014/main" id="{8F72A6FF-B8AD-E1FD-FF64-5A5975967790}"/>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370948" y="1042301"/>
            <a:ext cx="11450102" cy="4365114"/>
          </a:xfrm>
          <a:prstGeom prst="rect">
            <a:avLst/>
          </a:prstGeom>
        </p:spPr>
      </p:pic>
      <p:sp>
        <p:nvSpPr>
          <p:cNvPr id="5" name="TextBox 4">
            <a:extLst>
              <a:ext uri="{FF2B5EF4-FFF2-40B4-BE49-F238E27FC236}">
                <a16:creationId xmlns:a16="http://schemas.microsoft.com/office/drawing/2014/main" id="{50A45DAE-2240-6981-7924-5455472C5671}"/>
              </a:ext>
            </a:extLst>
          </p:cNvPr>
          <p:cNvSpPr txBox="1"/>
          <p:nvPr/>
        </p:nvSpPr>
        <p:spPr>
          <a:xfrm>
            <a:off x="239155" y="5312739"/>
            <a:ext cx="11713688" cy="1200329"/>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are current as of</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06/02/2025 </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and are subject to change.</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and STD-HIV Surveillance</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endPar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All individuals of transgender experience are included in this graph regardless of current gender.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3. Please consider the impact of the COVID-19 pandemic on infectious disease screening, treatment and surveillance in the interpretation of 2020-2022 data.</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4. In 2022, a retrospective verification project was conducted to improve data quality in capturing current gender information.</a:t>
            </a: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17</a:t>
            </a:fld>
            <a:endParaRPr lang="en-US"/>
          </a:p>
        </p:txBody>
      </p:sp>
      <p:pic>
        <p:nvPicPr>
          <p:cNvPr id="9" name="Picture 8">
            <a:extLst>
              <a:ext uri="{FF2B5EF4-FFF2-40B4-BE49-F238E27FC236}">
                <a16:creationId xmlns:a16="http://schemas.microsoft.com/office/drawing/2014/main" id="{4BE9E26D-3ED1-95FA-208D-EC9AC63F32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144102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256ED-E27B-9D9E-C31F-48A69F193A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951004-C2E9-50F0-98ED-0E4679D75E72}"/>
              </a:ext>
            </a:extLst>
          </p:cNvPr>
          <p:cNvSpPr>
            <a:spLocks noGrp="1"/>
          </p:cNvSpPr>
          <p:nvPr>
            <p:ph type="title"/>
          </p:nvPr>
        </p:nvSpPr>
        <p:spPr>
          <a:xfrm>
            <a:off x="1339563" y="0"/>
            <a:ext cx="10852437" cy="980729"/>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and Probable Infectious Syphilis</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Rates by County and Statewide,</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2022-2024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Graph depicts rate per 100,000 population of infectious syphilis cases reported in Massachusetts by county comparing 2022 through 2024. The rate is highest in Suffolk county with a rate of 56.6 in 2022 before falling to 44.7 in 2024, followed by Hampden county with a rate of 37.6 in 2023 which fell to 33.1 in 2024. The lowest rates were in Hampshire and Franklin county.">
            <a:extLst>
              <a:ext uri="{FF2B5EF4-FFF2-40B4-BE49-F238E27FC236}">
                <a16:creationId xmlns:a16="http://schemas.microsoft.com/office/drawing/2014/main" id="{9B1751C2-FB4D-58ED-5924-F077A9B8147B}"/>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39781" y="946830"/>
            <a:ext cx="11912436" cy="5279592"/>
          </a:xfrm>
          <a:prstGeom prst="rect">
            <a:avLst/>
          </a:prstGeom>
        </p:spPr>
      </p:pic>
      <p:sp>
        <p:nvSpPr>
          <p:cNvPr id="5" name="TextBox 4">
            <a:extLst>
              <a:ext uri="{FF2B5EF4-FFF2-40B4-BE49-F238E27FC236}">
                <a16:creationId xmlns:a16="http://schemas.microsoft.com/office/drawing/2014/main" id="{A608AA88-8148-E382-6A1F-1AF754213679}"/>
              </a:ext>
            </a:extLst>
          </p:cNvPr>
          <p:cNvSpPr txBox="1"/>
          <p:nvPr/>
        </p:nvSpPr>
        <p:spPr>
          <a:xfrm>
            <a:off x="106221" y="5328144"/>
            <a:ext cx="10755744"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a:ea typeface="Calibri"/>
                <a:cs typeface="Calibri"/>
              </a:rPr>
              <a:t>Data are current as of 06/02/2025 and are subject to change. </a:t>
            </a:r>
          </a:p>
          <a:p>
            <a:r>
              <a:rPr lang="en-US" sz="1200">
                <a:solidFill>
                  <a:schemeClr val="bg2">
                    <a:lumMod val="50000"/>
                  </a:schemeClr>
                </a:solidFill>
                <a:latin typeface="Calibri"/>
                <a:ea typeface="Calibri"/>
                <a:cs typeface="Calibri"/>
              </a:rPr>
              <a:t>Data Source: </a:t>
            </a:r>
            <a:r>
              <a:rPr lang="en-US" sz="1200">
                <a:solidFill>
                  <a:srgbClr val="767171"/>
                </a:solidFill>
                <a:latin typeface="Calibri"/>
                <a:ea typeface="Calibri"/>
                <a:cs typeface="Calibri"/>
              </a:rPr>
              <a:t>Massachusetts</a:t>
            </a:r>
            <a:r>
              <a:rPr lang="en-US" sz="1200">
                <a:solidFill>
                  <a:schemeClr val="bg2">
                    <a:lumMod val="50000"/>
                  </a:schemeClr>
                </a:solidFill>
                <a:latin typeface="Calibri"/>
                <a:ea typeface="Calibri"/>
                <a:cs typeface="Calibri"/>
              </a:rPr>
              <a:t> Department of Public Health/Bureau of Infectious Disease and Laboratory Sciences/ Division of STD Prevention and STD-HIV Surveillance.</a:t>
            </a:r>
          </a:p>
          <a:p>
            <a:r>
              <a:rPr lang="en-US" sz="1200">
                <a:solidFill>
                  <a:schemeClr val="bg2">
                    <a:lumMod val="50000"/>
                  </a:schemeClr>
                </a:solidFill>
                <a:latin typeface="Calibri"/>
                <a:ea typeface="Calibri"/>
                <a:cs typeface="Calibri"/>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a:ea typeface="Calibri"/>
                <a:cs typeface="Calibri"/>
              </a:rPr>
              <a:t>1. Infectious syphilis is defined as primary, secondary and early latent stages of syphilis within one year of infection.</a:t>
            </a:r>
          </a:p>
          <a:p>
            <a:r>
              <a:rPr lang="en-US" sz="1200">
                <a:solidFill>
                  <a:schemeClr val="bg2">
                    <a:lumMod val="50000"/>
                  </a:schemeClr>
                </a:solidFill>
                <a:latin typeface="Calibri"/>
                <a:ea typeface="Calibri"/>
                <a:cs typeface="Calibri"/>
              </a:rPr>
              <a:t>2. Please consider the impact of the COVID-19 pandemic on infectious disease screening, treatment and surveillance in the interpretation of 2022 data.</a:t>
            </a:r>
          </a:p>
        </p:txBody>
      </p:sp>
      <p:sp>
        <p:nvSpPr>
          <p:cNvPr id="2" name="Slide Number Placeholder 1">
            <a:extLst>
              <a:ext uri="{FF2B5EF4-FFF2-40B4-BE49-F238E27FC236}">
                <a16:creationId xmlns:a16="http://schemas.microsoft.com/office/drawing/2014/main" id="{441BD15A-AC19-05DC-51BD-BAF12FE84C2B}"/>
              </a:ext>
            </a:extLst>
          </p:cNvPr>
          <p:cNvSpPr>
            <a:spLocks noGrp="1"/>
          </p:cNvSpPr>
          <p:nvPr>
            <p:ph type="sldNum" sz="quarter" idx="4"/>
          </p:nvPr>
        </p:nvSpPr>
        <p:spPr/>
        <p:txBody>
          <a:bodyPr/>
          <a:lstStyle/>
          <a:p>
            <a:fld id="{CA49D0EE-DE7F-324B-A84C-F36708423CDB}" type="slidenum">
              <a:rPr lang="en-US" smtClean="0"/>
              <a:pPr/>
              <a:t>18</a:t>
            </a:fld>
            <a:endParaRPr lang="en-US"/>
          </a:p>
        </p:txBody>
      </p:sp>
      <p:sp>
        <p:nvSpPr>
          <p:cNvPr id="4" name="TextBox 3">
            <a:extLst>
              <a:ext uri="{FF2B5EF4-FFF2-40B4-BE49-F238E27FC236}">
                <a16:creationId xmlns:a16="http://schemas.microsoft.com/office/drawing/2014/main" id="{46FA031F-B141-96FA-1571-2E32722EBB37}"/>
              </a:ext>
              <a:ext uri="{C183D7F6-B498-43B3-948B-1728B52AA6E4}">
                <adec:decorative xmlns:adec="http://schemas.microsoft.com/office/drawing/2017/decorative" val="1"/>
              </a:ext>
            </a:extLst>
          </p:cNvPr>
          <p:cNvSpPr txBox="1"/>
          <p:nvPr/>
        </p:nvSpPr>
        <p:spPr>
          <a:xfrm>
            <a:off x="762740" y="4927580"/>
            <a:ext cx="777777" cy="261610"/>
          </a:xfrm>
          <a:prstGeom prst="rect">
            <a:avLst/>
          </a:prstGeom>
          <a:solidFill>
            <a:schemeClr val="bg1"/>
          </a:solidFill>
        </p:spPr>
        <p:txBody>
          <a:bodyPr wrap="square" rtlCol="0">
            <a:spAutoFit/>
          </a:bodyPr>
          <a:lstStyle/>
          <a:p>
            <a:r>
              <a:rPr lang="en-US" sz="1100" b="1">
                <a:latin typeface="Calibri" panose="020F0502020204030204" pitchFamily="34" charset="0"/>
                <a:ea typeface="Calibri" panose="020F0502020204030204" pitchFamily="34" charset="0"/>
                <a:cs typeface="Calibri" panose="020F0502020204030204" pitchFamily="34" charset="0"/>
              </a:rPr>
              <a:t>Statewide</a:t>
            </a:r>
          </a:p>
        </p:txBody>
      </p:sp>
      <p:pic>
        <p:nvPicPr>
          <p:cNvPr id="10" name="Picture 9">
            <a:extLst>
              <a:ext uri="{FF2B5EF4-FFF2-40B4-BE49-F238E27FC236}">
                <a16:creationId xmlns:a16="http://schemas.microsoft.com/office/drawing/2014/main" id="{C69291C3-E4CB-B8E8-637F-36D272CEDD4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4221117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533292" y="-4104"/>
            <a:ext cx="10658708" cy="988652"/>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and Probable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Infectious Syphilis</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Rates by Stage of Infection, Massachusetts, 2010-2024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Graph depicts the differences between the rate of infectious syphilis diagnosed in the primary and secondary stage compared to those cases diagnosed in the early non-primary and non-secondary stages reported in Massachusetts from 2010 to 2024. There are three lines on the graph. One line for primary and secondary cases starting with a rate of 4.2 per 100,000 in 2010 and peaking with a rate of 11.6 in 2022, before falling to 10.5 in 2024. Another line for non-primary non-secondary cases starting with a rate of 2.9 in 2010, peaking with a rate of 10.9 in 2022, before falling to 8.4 in 2024. The final line shows the total infectious syphilis starting with a rate of 7.1 in 2010 and peaking at a rate of 22.5 in 2022, before falling to 18.9 in 2024.">
            <a:extLst>
              <a:ext uri="{FF2B5EF4-FFF2-40B4-BE49-F238E27FC236}">
                <a16:creationId xmlns:a16="http://schemas.microsoft.com/office/drawing/2014/main" id="{E3114CFA-D611-71D0-AE8F-E10586579DBA}"/>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28571" y="984548"/>
            <a:ext cx="11734855" cy="4408885"/>
          </a:xfrm>
          <a:prstGeom prst="rect">
            <a:avLst/>
          </a:prstGeom>
        </p:spPr>
      </p:pic>
      <p:sp>
        <p:nvSpPr>
          <p:cNvPr id="5" name="TextBox 4">
            <a:extLst>
              <a:ext uri="{FF2B5EF4-FFF2-40B4-BE49-F238E27FC236}">
                <a16:creationId xmlns:a16="http://schemas.microsoft.com/office/drawing/2014/main" id="{53F7AF61-6563-D6DC-B1F7-EAD8318C5217}"/>
              </a:ext>
            </a:extLst>
          </p:cNvPr>
          <p:cNvSpPr txBox="1"/>
          <p:nvPr/>
        </p:nvSpPr>
        <p:spPr>
          <a:xfrm>
            <a:off x="407691" y="5351168"/>
            <a:ext cx="11480607"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endParaRPr lang="en-US" sz="1200" b="1">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19</a:t>
            </a:fld>
            <a:endParaRPr lang="en-US"/>
          </a:p>
        </p:txBody>
      </p:sp>
      <p:pic>
        <p:nvPicPr>
          <p:cNvPr id="9" name="Picture 8">
            <a:extLst>
              <a:ext uri="{FF2B5EF4-FFF2-40B4-BE49-F238E27FC236}">
                <a16:creationId xmlns:a16="http://schemas.microsoft.com/office/drawing/2014/main" id="{5F4BBBA3-B044-C2AC-30AF-B64912D78FE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26524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556719-77F9-599C-F28E-ED1EB0163201}"/>
              </a:ext>
            </a:extLst>
          </p:cNvPr>
          <p:cNvSpPr>
            <a:spLocks noGrp="1"/>
          </p:cNvSpPr>
          <p:nvPr>
            <p:ph type="title"/>
          </p:nvPr>
        </p:nvSpPr>
        <p:spPr>
          <a:xfrm>
            <a:off x="12437" y="3541"/>
            <a:ext cx="12185797" cy="965059"/>
          </a:xfrm>
        </p:spPr>
        <p:txBody>
          <a:bodyPr/>
          <a:lstStyle/>
          <a:p>
            <a:pPr algn="ctr"/>
            <a:r>
              <a:rPr lang="en-US">
                <a:latin typeface="Calibri"/>
                <a:ea typeface="Calibri"/>
                <a:cs typeface="Arial"/>
              </a:rPr>
              <a:t>Outline</a:t>
            </a:r>
          </a:p>
        </p:txBody>
      </p:sp>
      <p:sp>
        <p:nvSpPr>
          <p:cNvPr id="4" name="Content Placeholder 3">
            <a:extLst>
              <a:ext uri="{FF2B5EF4-FFF2-40B4-BE49-F238E27FC236}">
                <a16:creationId xmlns:a16="http://schemas.microsoft.com/office/drawing/2014/main" id="{8F1D5C2C-0430-3012-C2BB-14AF42099CD1}"/>
              </a:ext>
            </a:extLst>
          </p:cNvPr>
          <p:cNvSpPr>
            <a:spLocks noGrp="1"/>
          </p:cNvSpPr>
          <p:nvPr>
            <p:ph idx="1"/>
          </p:nvPr>
        </p:nvSpPr>
        <p:spPr>
          <a:xfrm>
            <a:off x="609600" y="1385440"/>
            <a:ext cx="10972800" cy="4679683"/>
          </a:xfrm>
        </p:spPr>
        <p:txBody>
          <a:bodyPr vert="horz" lIns="91440" tIns="45720" rIns="91440" bIns="45720" rtlCol="0" anchor="t">
            <a:noAutofit/>
          </a:bodyPr>
          <a:lstStyle/>
          <a:p>
            <a:pPr>
              <a:lnSpc>
                <a:spcPct val="100000"/>
              </a:lnSpc>
              <a:spcBef>
                <a:spcPts val="1200"/>
              </a:spcBef>
            </a:pPr>
            <a:r>
              <a:rPr lang="en-US" sz="2400">
                <a:latin typeface="Calibri"/>
                <a:ea typeface="Calibri"/>
                <a:cs typeface="Arial"/>
              </a:rPr>
              <a:t>Sexually Transmitted Infection (STI) Trends and Descriptions:</a:t>
            </a:r>
            <a:endParaRPr lang="en-US" sz="2400">
              <a:latin typeface="Calibri"/>
              <a:ea typeface="Calibri"/>
            </a:endParaRPr>
          </a:p>
          <a:p>
            <a:pPr marL="457200" indent="-457200">
              <a:lnSpc>
                <a:spcPct val="100000"/>
              </a:lnSpc>
              <a:spcBef>
                <a:spcPts val="1200"/>
              </a:spcBef>
              <a:buChar char="•"/>
            </a:pPr>
            <a:r>
              <a:rPr lang="en-US" sz="2000">
                <a:latin typeface="Calibri"/>
                <a:ea typeface="Calibri"/>
                <a:cs typeface="Arial"/>
              </a:rPr>
              <a:t>General STI Trends Through 2024</a:t>
            </a:r>
            <a:endParaRPr lang="en-US" sz="2000">
              <a:latin typeface="Calibri"/>
              <a:ea typeface="Calibri"/>
            </a:endParaRPr>
          </a:p>
          <a:p>
            <a:pPr marL="1200150" lvl="1" indent="-457200">
              <a:lnSpc>
                <a:spcPct val="100000"/>
              </a:lnSpc>
              <a:spcBef>
                <a:spcPts val="1200"/>
              </a:spcBef>
            </a:pPr>
            <a:r>
              <a:rPr lang="en-US" sz="1800">
                <a:latin typeface="Calibri"/>
                <a:ea typeface="Calibri"/>
                <a:cs typeface="Arial"/>
              </a:rPr>
              <a:t>Chlamydia</a:t>
            </a:r>
            <a:endParaRPr lang="en-US" sz="1800">
              <a:latin typeface="Calibri"/>
              <a:ea typeface="Calibri"/>
              <a:cs typeface="Calibri"/>
            </a:endParaRPr>
          </a:p>
          <a:p>
            <a:pPr marL="1200150" lvl="1" indent="-457200">
              <a:lnSpc>
                <a:spcPct val="100000"/>
              </a:lnSpc>
              <a:spcBef>
                <a:spcPts val="1200"/>
              </a:spcBef>
            </a:pPr>
            <a:r>
              <a:rPr lang="en-US" sz="1800">
                <a:latin typeface="Calibri"/>
                <a:ea typeface="Calibri"/>
                <a:cs typeface="Arial"/>
              </a:rPr>
              <a:t>Gonorrhea</a:t>
            </a:r>
            <a:endParaRPr lang="en-US" sz="1800">
              <a:latin typeface="Calibri"/>
              <a:ea typeface="Calibri"/>
              <a:cs typeface="Calibri"/>
            </a:endParaRPr>
          </a:p>
          <a:p>
            <a:pPr marL="1200150" lvl="1" indent="-457200">
              <a:lnSpc>
                <a:spcPct val="100000"/>
              </a:lnSpc>
              <a:spcBef>
                <a:spcPts val="1200"/>
              </a:spcBef>
            </a:pPr>
            <a:r>
              <a:rPr lang="en-US" sz="1800">
                <a:latin typeface="Calibri"/>
                <a:ea typeface="Calibri"/>
                <a:cs typeface="Arial"/>
              </a:rPr>
              <a:t>Infectious syphilis</a:t>
            </a:r>
          </a:p>
          <a:p>
            <a:pPr marL="342900" indent="-342900">
              <a:lnSpc>
                <a:spcPct val="100000"/>
              </a:lnSpc>
              <a:spcBef>
                <a:spcPts val="1200"/>
              </a:spcBef>
              <a:buChar char="•"/>
            </a:pPr>
            <a:r>
              <a:rPr lang="en-US" sz="2000">
                <a:latin typeface="Calibri"/>
                <a:ea typeface="Calibri"/>
                <a:cs typeface="Calibri"/>
              </a:rPr>
              <a:t>Descriptions of 2024 STI Cases</a:t>
            </a:r>
            <a:endParaRPr lang="en-US" sz="2000">
              <a:latin typeface="Calibri"/>
              <a:ea typeface="Calibri"/>
            </a:endParaRPr>
          </a:p>
          <a:p>
            <a:pPr marL="1085850" lvl="1" indent="-457200">
              <a:lnSpc>
                <a:spcPct val="100000"/>
              </a:lnSpc>
              <a:spcBef>
                <a:spcPts val="1200"/>
              </a:spcBef>
              <a:buChar char="•"/>
            </a:pPr>
            <a:r>
              <a:rPr lang="en-US" sz="1800">
                <a:latin typeface="Calibri"/>
                <a:ea typeface="Calibri"/>
                <a:cs typeface="Calibri"/>
              </a:rPr>
              <a:t>Social Vulnerability Index Trends (2024)</a:t>
            </a:r>
          </a:p>
          <a:p>
            <a:pPr marL="1085850" lvl="1" indent="-457200">
              <a:lnSpc>
                <a:spcPct val="100000"/>
              </a:lnSpc>
              <a:spcBef>
                <a:spcPts val="1200"/>
              </a:spcBef>
              <a:buChar char="•"/>
            </a:pPr>
            <a:r>
              <a:rPr lang="en-US" sz="1800">
                <a:latin typeface="Calibri"/>
                <a:ea typeface="Calibri"/>
                <a:cs typeface="Calibri"/>
              </a:rPr>
              <a:t>HIV/STI Co-infection and Sexual Risk (2024)</a:t>
            </a:r>
          </a:p>
          <a:p>
            <a:pPr marL="342900" indent="-342900">
              <a:lnSpc>
                <a:spcPct val="100000"/>
              </a:lnSpc>
              <a:spcBef>
                <a:spcPts val="1200"/>
              </a:spcBef>
              <a:buChar char="•"/>
            </a:pPr>
            <a:r>
              <a:rPr lang="en-US" sz="2000">
                <a:latin typeface="Calibri"/>
                <a:ea typeface="Calibri"/>
                <a:cs typeface="Calibri"/>
              </a:rPr>
              <a:t>2024 Summary</a:t>
            </a:r>
            <a:endParaRPr lang="en-US" sz="2000">
              <a:latin typeface="Calibri"/>
              <a:ea typeface="Calibri"/>
            </a:endParaRPr>
          </a:p>
          <a:p>
            <a:pPr marL="342900" indent="-342900">
              <a:lnSpc>
                <a:spcPct val="100000"/>
              </a:lnSpc>
              <a:spcBef>
                <a:spcPts val="1200"/>
              </a:spcBef>
              <a:buChar char="•"/>
            </a:pPr>
            <a:r>
              <a:rPr lang="en-US" sz="2000">
                <a:latin typeface="Calibri"/>
                <a:ea typeface="Calibri"/>
                <a:cs typeface="Calibri"/>
              </a:rPr>
              <a:t>Technical Notes</a:t>
            </a:r>
            <a:endParaRPr lang="en-US" sz="2000">
              <a:latin typeface="Calibri"/>
            </a:endParaRPr>
          </a:p>
          <a:p>
            <a:endParaRPr lang="en-US"/>
          </a:p>
        </p:txBody>
      </p:sp>
      <p:sp>
        <p:nvSpPr>
          <p:cNvPr id="2" name="Slide Number Placeholder 1">
            <a:extLst>
              <a:ext uri="{FF2B5EF4-FFF2-40B4-BE49-F238E27FC236}">
                <a16:creationId xmlns:a16="http://schemas.microsoft.com/office/drawing/2014/main" id="{BCCBFDC6-F44B-B5A0-4787-400D343739BD}"/>
              </a:ext>
            </a:extLst>
          </p:cNvPr>
          <p:cNvSpPr>
            <a:spLocks noGrp="1"/>
          </p:cNvSpPr>
          <p:nvPr>
            <p:ph type="sldNum" sz="quarter" idx="4"/>
          </p:nvPr>
        </p:nvSpPr>
        <p:spPr/>
        <p:txBody>
          <a:bodyPr/>
          <a:lstStyle/>
          <a:p>
            <a:fld id="{CA49D0EE-DE7F-324B-A84C-F36708423CDB}" type="slidenum">
              <a:rPr lang="en-US" smtClean="0"/>
              <a:pPr/>
              <a:t>2</a:t>
            </a:fld>
            <a:endParaRPr lang="en-US"/>
          </a:p>
        </p:txBody>
      </p:sp>
      <p:pic>
        <p:nvPicPr>
          <p:cNvPr id="6" name="Picture 5">
            <a:extLst>
              <a:ext uri="{FF2B5EF4-FFF2-40B4-BE49-F238E27FC236}">
                <a16:creationId xmlns:a16="http://schemas.microsoft.com/office/drawing/2014/main" id="{ACD85FA8-3B27-B0FD-F221-1469C66C84A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101" y="87137"/>
            <a:ext cx="1377575" cy="783472"/>
          </a:xfrm>
          <a:prstGeom prst="rect">
            <a:avLst/>
          </a:prstGeom>
        </p:spPr>
      </p:pic>
    </p:spTree>
    <p:extLst>
      <p:ext uri="{BB962C8B-B14F-4D97-AF65-F5344CB8AC3E}">
        <p14:creationId xmlns:p14="http://schemas.microsoft.com/office/powerpoint/2010/main" val="364877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50498" y="12914"/>
            <a:ext cx="10841502" cy="977685"/>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Infectious Syphilis</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3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Reported Cases by Gender of Sex Partners, Massachusetts, 2015</a:t>
            </a:r>
            <a:r>
              <a:rPr lang="en-US" sz="2800">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descr="Graph depicts the proportion of Massachusetts reported confirmed and probable infectious syphilis cases broken down by gender of sex partners for the years 2015 through 2024. The highest percentage of cases for each year reported male sex partners and are classified as MSM (men who have sex with men) making up a high of 77% of cases in 2017 and a resulting 55.9% of cases in 2024. In total, over the ten-year period, the proportion of cases by gender of sex partners were from highest to lowest: MSM, MSW (men who have sex with women), unknown males, women, and transgender individuals. For 2024, the order in frequency from highest to lowest is: MSM, MSW, women, unknown males, and individuals of transgender experience.">
            <a:extLst>
              <a:ext uri="{FF2B5EF4-FFF2-40B4-BE49-F238E27FC236}">
                <a16:creationId xmlns:a16="http://schemas.microsoft.com/office/drawing/2014/main" id="{5D517A26-3193-C608-3552-C0BA7A8A17EB}"/>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523292" y="909581"/>
            <a:ext cx="11145415" cy="4499237"/>
          </a:xfrm>
          <a:prstGeom prst="rect">
            <a:avLst/>
          </a:prstGeom>
        </p:spPr>
      </p:pic>
      <p:sp>
        <p:nvSpPr>
          <p:cNvPr id="5" name="TextBox 1">
            <a:extLst>
              <a:ext uri="{FF2B5EF4-FFF2-40B4-BE49-F238E27FC236}">
                <a16:creationId xmlns:a16="http://schemas.microsoft.com/office/drawing/2014/main" id="{78B4BE0B-36C9-9F63-3B95-7883657B007A}"/>
              </a:ext>
            </a:extLst>
          </p:cNvPr>
          <p:cNvSpPr txBox="1"/>
          <p:nvPr/>
        </p:nvSpPr>
        <p:spPr>
          <a:xfrm>
            <a:off x="235382" y="5340453"/>
            <a:ext cx="11721236" cy="838200"/>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06/02/2025 </a:t>
            </a:r>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and are subject to change.</a:t>
            </a:r>
          </a:p>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 and STD-HIV Surveillance</a:t>
            </a:r>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 </a:t>
            </a:r>
            <a:endPar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endParaRP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Note: National Notifiable Diseases Surveillance System (NNDSS) Congenital Syphilis case definition was updated in 2014.</a:t>
            </a: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t>
            </a:r>
          </a:p>
          <a:p>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3. The MSM (men who have sex with men) category includes MSMT,  MSMW, MSMWT, and MST with “W” referring to women and “T” referring to individuals of transgender experience.</a:t>
            </a:r>
          </a:p>
          <a:p>
            <a:endPar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pPr>
            <a:endParaRPr lang="en-US" sz="1200">
              <a:solidFill>
                <a:srgbClr val="767171"/>
              </a:solidFill>
              <a:cs typeface="Times New Roman" panose="02020603050405020304" pitchFamily="18" charset="0"/>
            </a:endParaRPr>
          </a:p>
          <a:p>
            <a:pPr marL="228600" indent="-228600">
              <a:buAutoNum type="arabicPeriod"/>
            </a:pPr>
            <a:endParaRPr lang="en-US" sz="1200">
              <a:solidFill>
                <a:srgbClr val="767171"/>
              </a:solidFill>
              <a:cs typeface="Times New Roman" panose="02020603050405020304" pitchFamily="18" charset="0"/>
            </a:endParaRPr>
          </a:p>
          <a:p>
            <a:endParaRPr lang="en-US" sz="1200">
              <a:solidFill>
                <a:srgbClr val="767171"/>
              </a:solidFill>
              <a:effectLst/>
              <a:cs typeface="Times New Roman" panose="02020603050405020304" pitchFamily="18" charset="0"/>
            </a:endParaRP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20</a:t>
            </a:fld>
            <a:endParaRPr lang="en-US"/>
          </a:p>
        </p:txBody>
      </p:sp>
      <p:pic>
        <p:nvPicPr>
          <p:cNvPr id="8" name="Picture 7">
            <a:extLst>
              <a:ext uri="{FF2B5EF4-FFF2-40B4-BE49-F238E27FC236}">
                <a16:creationId xmlns:a16="http://schemas.microsoft.com/office/drawing/2014/main" id="{8142BF67-7ED0-B719-258D-C73366AB57A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3456298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522759" y="0"/>
            <a:ext cx="10669241" cy="950483"/>
          </a:xfrm>
        </p:spPr>
        <p:txBody>
          <a:bodyPr>
            <a:noAutofit/>
          </a:bodyPr>
          <a:lstStyle/>
          <a:p>
            <a:pPr algn="ctr"/>
            <a:r>
              <a:rPr kumimoji="0" lang="en-US" sz="22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Congenital Syphilis Cases and Rate of Confirmed and Probable Infectious Syphilis</a:t>
            </a:r>
            <a:r>
              <a:rPr kumimoji="0" lang="en-US" sz="18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2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Among Persons of </a:t>
            </a:r>
            <a:r>
              <a:rPr lang="en-US" sz="2200">
                <a:latin typeface="Calibri" panose="020F0502020204030204" pitchFamily="34" charset="0"/>
                <a:ea typeface="Calibri" panose="020F0502020204030204" pitchFamily="34" charset="0"/>
                <a:cs typeface="Calibri" panose="020F0502020204030204" pitchFamily="34" charset="0"/>
              </a:rPr>
              <a:t>Reproductive Potential </a:t>
            </a:r>
            <a:r>
              <a:rPr kumimoji="0" lang="en-US" sz="22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Ages 15 to 49 Years, Massachusetts, 2010-202</a:t>
            </a:r>
            <a:r>
              <a:rPr lang="en-US" sz="2200">
                <a:latin typeface="Calibri" panose="020F0502020204030204" pitchFamily="34" charset="0"/>
                <a:ea typeface="Calibri" panose="020F0502020204030204" pitchFamily="34" charset="0"/>
                <a:cs typeface="Calibri" panose="020F0502020204030204" pitchFamily="34" charset="0"/>
              </a:rPr>
              <a:t>4</a:t>
            </a:r>
            <a:r>
              <a:rPr kumimoji="0" lang="en-US" sz="18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Graph depicts the case count for confirmed and probable congenital syphilis cases reported in Massachusetts between 2010 and 2024. The case counts are 1, 0, 1, 4, 3, 4, 4, 0, 0, 9, 10, 9, 11,14, and 18 for 2010, 2011, 2012, 2013, 2014, 2015, 2016, 2017, 2018, 2019, 2020, 2021, 2022, 2023, and 2024, respectively. Additionally, the graph shows a line depicting the rate per 100,000 population of confirmed and probable infectious syphilis among individuals thought to be capable of pregnancy ages 15 to 49 years which starts with a rate of 1.7 in 2010 and peaks in 2024 with a rate of 12.0 cases per 100,000 population.">
            <a:extLst>
              <a:ext uri="{FF2B5EF4-FFF2-40B4-BE49-F238E27FC236}">
                <a16:creationId xmlns:a16="http://schemas.microsoft.com/office/drawing/2014/main" id="{CFA65175-A4B2-0313-9D53-0F5D8B61DC2F}"/>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78438" y="970611"/>
            <a:ext cx="11837453" cy="4036346"/>
          </a:xfrm>
          <a:prstGeom prst="rect">
            <a:avLst/>
          </a:prstGeom>
        </p:spPr>
      </p:pic>
      <p:sp>
        <p:nvSpPr>
          <p:cNvPr id="5" name="TextBox 1">
            <a:extLst>
              <a:ext uri="{FF2B5EF4-FFF2-40B4-BE49-F238E27FC236}">
                <a16:creationId xmlns:a16="http://schemas.microsoft.com/office/drawing/2014/main" id="{8C0A0D1B-C30F-9D13-FBA6-12575DF9F1E6}"/>
              </a:ext>
            </a:extLst>
          </p:cNvPr>
          <p:cNvSpPr txBox="1"/>
          <p:nvPr/>
        </p:nvSpPr>
        <p:spPr>
          <a:xfrm>
            <a:off x="176108" y="4965911"/>
            <a:ext cx="11837453" cy="1486532"/>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06/02/2025</a:t>
            </a:r>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 and are subject to change.</a:t>
            </a:r>
          </a:p>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 </a:t>
            </a:r>
            <a:endPar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endParaRP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endParaRPr lang="en-US" sz="120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Note: National Notifiable Diseases Surveillance System (NNDSS) Congenital Syphilis case definition was updated in 2014.</a:t>
            </a: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3. Persons of Reproductive Potential refers to individuals thought to be capable of pregnancy ages 15 to 49 years and not known to be assigned sex male at birth. </a:t>
            </a:r>
            <a:endPar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21</a:t>
            </a:fld>
            <a:endParaRPr lang="en-US"/>
          </a:p>
        </p:txBody>
      </p:sp>
      <p:sp>
        <p:nvSpPr>
          <p:cNvPr id="4" name="TextBox 3">
            <a:extLst>
              <a:ext uri="{FF2B5EF4-FFF2-40B4-BE49-F238E27FC236}">
                <a16:creationId xmlns:a16="http://schemas.microsoft.com/office/drawing/2014/main" id="{6B851967-9068-5249-AD5D-2B3458915956}"/>
              </a:ext>
              <a:ext uri="{C183D7F6-B498-43B3-948B-1728B52AA6E4}">
                <adec:decorative xmlns:adec="http://schemas.microsoft.com/office/drawing/2017/decorative" val="1"/>
              </a:ext>
            </a:extLst>
          </p:cNvPr>
          <p:cNvSpPr txBox="1"/>
          <p:nvPr/>
        </p:nvSpPr>
        <p:spPr>
          <a:xfrm>
            <a:off x="3300994" y="1499000"/>
            <a:ext cx="229550" cy="200055"/>
          </a:xfrm>
          <a:prstGeom prst="rect">
            <a:avLst/>
          </a:prstGeom>
          <a:noFill/>
        </p:spPr>
        <p:txBody>
          <a:bodyPr wrap="none" rtlCol="0">
            <a:spAutoFit/>
          </a:bodyPr>
          <a:lstStyle/>
          <a:p>
            <a:r>
              <a:rPr lang="en-US" sz="700">
                <a:latin typeface="Calibri" panose="020F0502020204030204" pitchFamily="34" charset="0"/>
                <a:ea typeface="Calibri" panose="020F0502020204030204" pitchFamily="34" charset="0"/>
                <a:cs typeface="Calibri" panose="020F0502020204030204" pitchFamily="34" charset="0"/>
              </a:rPr>
              <a:t>3</a:t>
            </a:r>
          </a:p>
        </p:txBody>
      </p:sp>
      <p:pic>
        <p:nvPicPr>
          <p:cNvPr id="10" name="Picture 9">
            <a:extLst>
              <a:ext uri="{FF2B5EF4-FFF2-40B4-BE49-F238E27FC236}">
                <a16:creationId xmlns:a16="http://schemas.microsoft.com/office/drawing/2014/main" id="{A4E725BF-4471-2B65-88BC-B57DC167081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3404964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73503-0CED-0C99-9BFA-2869AA693F0B}"/>
              </a:ext>
            </a:extLst>
          </p:cNvPr>
          <p:cNvSpPr>
            <a:spLocks noGrp="1"/>
          </p:cNvSpPr>
          <p:nvPr>
            <p:ph type="title"/>
          </p:nvPr>
        </p:nvSpPr>
        <p:spPr>
          <a:xfrm>
            <a:off x="1300818" y="6387"/>
            <a:ext cx="10891183" cy="955113"/>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Congenital Syphilis Cases Averted</a:t>
            </a:r>
            <a:r>
              <a:rPr lang="en-US" sz="2800">
                <a:latin typeface="Calibri" panose="020F0502020204030204" pitchFamily="34" charset="0"/>
                <a:ea typeface="Calibri" panose="020F0502020204030204" pitchFamily="34" charset="0"/>
                <a:cs typeface="Calibri" panose="020F0502020204030204" pitchFamily="34" charset="0"/>
              </a:rPr>
              <a:t>, Massachusetts, 2019-2024</a:t>
            </a:r>
            <a:r>
              <a:rPr lang="en-US" sz="2000" baseline="50000">
                <a:latin typeface="Calibri" panose="020F0502020204030204" pitchFamily="34" charset="0"/>
                <a:ea typeface="Calibri" panose="020F0502020204030204" pitchFamily="34" charset="0"/>
                <a:cs typeface="Calibri" panose="020F0502020204030204" pitchFamily="34" charset="0"/>
              </a:rPr>
              <a:t>1</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descr="Graph depicts the case count for confirmed and probable congenital syphilis cases as well as the case count for all probable and confirmed syphilis cases among pregnant persons reported in Massachusetts between 2019 and 2024. The percent of averted congenital syphilis cases is displayed with a low of 73% of congenital cases averted in 2020 and a high of 88% in 2024.">
            <a:extLst>
              <a:ext uri="{FF2B5EF4-FFF2-40B4-BE49-F238E27FC236}">
                <a16:creationId xmlns:a16="http://schemas.microsoft.com/office/drawing/2014/main" id="{79985065-00FD-FDBF-D1B9-15AB88C0A695}"/>
              </a:ext>
            </a:extLst>
          </p:cNvPr>
          <p:cNvPicPr>
            <a:picLocks noChangeAspect="1"/>
          </p:cNvPicPr>
          <p:nvPr/>
        </p:nvPicPr>
        <p:blipFill>
          <a:blip r:embed="rId3"/>
          <a:stretch>
            <a:fillRect/>
          </a:stretch>
        </p:blipFill>
        <p:spPr>
          <a:xfrm>
            <a:off x="234042" y="951359"/>
            <a:ext cx="11510246" cy="4865030"/>
          </a:xfrm>
          <a:prstGeom prst="rect">
            <a:avLst/>
          </a:prstGeom>
        </p:spPr>
      </p:pic>
      <p:sp>
        <p:nvSpPr>
          <p:cNvPr id="2" name="TextBox 1">
            <a:extLst>
              <a:ext uri="{FF2B5EF4-FFF2-40B4-BE49-F238E27FC236}">
                <a16:creationId xmlns:a16="http://schemas.microsoft.com/office/drawing/2014/main" id="{C859789D-C51A-933A-98DC-D7A83B327DBE}"/>
              </a:ext>
            </a:extLst>
          </p:cNvPr>
          <p:cNvSpPr txBox="1"/>
          <p:nvPr/>
        </p:nvSpPr>
        <p:spPr>
          <a:xfrm>
            <a:off x="179926" y="5329536"/>
            <a:ext cx="11618479"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a:ea typeface="Calibri"/>
                <a:cs typeface="Calibri"/>
              </a:rPr>
              <a:t>Data are current as of 6/02/2025 and are subject to change. </a:t>
            </a:r>
          </a:p>
          <a:p>
            <a:r>
              <a:rPr lang="en-US" sz="1200">
                <a:solidFill>
                  <a:schemeClr val="bg2">
                    <a:lumMod val="50000"/>
                  </a:schemeClr>
                </a:solidFill>
                <a:latin typeface="Calibri"/>
                <a:ea typeface="Calibri"/>
                <a:cs typeface="Calibri"/>
              </a:rPr>
              <a:t>Data Source: </a:t>
            </a:r>
            <a:r>
              <a:rPr lang="en-US" sz="1200">
                <a:solidFill>
                  <a:srgbClr val="767171"/>
                </a:solidFill>
                <a:latin typeface="Calibri"/>
                <a:ea typeface="Calibri"/>
                <a:cs typeface="Calibri"/>
              </a:rPr>
              <a:t>Massachusetts</a:t>
            </a:r>
            <a:r>
              <a:rPr lang="en-US" sz="1200">
                <a:solidFill>
                  <a:schemeClr val="bg2">
                    <a:lumMod val="50000"/>
                  </a:schemeClr>
                </a:solidFill>
                <a:latin typeface="Calibri"/>
                <a:ea typeface="Calibri"/>
                <a:cs typeface="Calibri"/>
              </a:rPr>
              <a:t> Department of Public Health/Bureau of Infectious Disease and Laboratory Sciences/ Division of STD Prevention and STD-HIV Surveillance.</a:t>
            </a:r>
          </a:p>
          <a:p>
            <a:r>
              <a:rPr lang="en-US" sz="1200">
                <a:solidFill>
                  <a:schemeClr val="bg2">
                    <a:lumMod val="50000"/>
                  </a:schemeClr>
                </a:solidFill>
                <a:latin typeface="Calibri"/>
                <a:ea typeface="Calibri"/>
                <a:cs typeface="Calibri"/>
              </a:rPr>
              <a:t>1. Please consider the impact of the COVID-19 pandemic on infectious disease screening, treatment and surveillance in the interpretation of 2020-2022 data.</a:t>
            </a:r>
          </a:p>
          <a:p>
            <a:r>
              <a:rPr lang="en-US" sz="1200">
                <a:solidFill>
                  <a:schemeClr val="bg2">
                    <a:lumMod val="50000"/>
                  </a:schemeClr>
                </a:solidFill>
                <a:latin typeface="Calibri"/>
                <a:ea typeface="Calibri"/>
                <a:cs typeface="Calibri"/>
              </a:rPr>
              <a:t>2. To review the case definition for reportable congenital syphilis please visit, </a:t>
            </a:r>
            <a:r>
              <a:rPr lang="en-US" sz="1200">
                <a:solidFill>
                  <a:schemeClr val="bg2">
                    <a:lumMod val="50000"/>
                  </a:schemeClr>
                </a:solidFill>
                <a:latin typeface="Calibri"/>
                <a:ea typeface="Calibri"/>
                <a:cs typeface="Calibri"/>
                <a:hlinkClick r:id="rId4">
                  <a:extLst>
                    <a:ext uri="{A12FA001-AC4F-418D-AE19-62706E023703}">
                      <ahyp:hlinkClr xmlns:ahyp="http://schemas.microsoft.com/office/drawing/2018/hyperlinkcolor" val="tx"/>
                    </a:ext>
                  </a:extLst>
                </a:hlinkClick>
              </a:rPr>
              <a:t>https://ndc.services.cdc.gov/case-definitions/congenital-syphilis-2015/</a:t>
            </a:r>
            <a:endPar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r>
              <a:rPr lang="en-US" sz="1200" b="1">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Note: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“Cases averted” includes all pregnant persons who received treatment for any stage of syphilis during pregnancy. Individuals with uncertain or questionable treatment histories may also be included, as their risk status cannot be fully verified.</a:t>
            </a:r>
            <a:endParaRPr lang="en-US" sz="20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1">
            <a:extLst>
              <a:ext uri="{FF2B5EF4-FFF2-40B4-BE49-F238E27FC236}">
                <a16:creationId xmlns:a16="http://schemas.microsoft.com/office/drawing/2014/main" id="{83B43AF3-34D6-333A-5276-BB2F6EFDF980}"/>
              </a:ext>
            </a:extLst>
          </p:cNvPr>
          <p:cNvSpPr>
            <a:spLocks noGrp="1"/>
          </p:cNvSpPr>
          <p:nvPr>
            <p:ph type="sldNum" sz="quarter" idx="4"/>
          </p:nvPr>
        </p:nvSpPr>
        <p:spPr>
          <a:xfrm>
            <a:off x="9034825" y="6492502"/>
            <a:ext cx="2736415" cy="365125"/>
          </a:xfrm>
        </p:spPr>
        <p:txBody>
          <a:bodyPr/>
          <a:lstStyle/>
          <a:p>
            <a:fld id="{CA49D0EE-DE7F-324B-A84C-F36708423CDB}" type="slidenum">
              <a:rPr lang="en-US" smtClean="0"/>
              <a:pPr/>
              <a:t>22</a:t>
            </a:fld>
            <a:endParaRPr lang="en-US"/>
          </a:p>
        </p:txBody>
      </p:sp>
      <p:pic>
        <p:nvPicPr>
          <p:cNvPr id="8" name="Picture 7">
            <a:extLst>
              <a:ext uri="{FF2B5EF4-FFF2-40B4-BE49-F238E27FC236}">
                <a16:creationId xmlns:a16="http://schemas.microsoft.com/office/drawing/2014/main" id="{8C3BB668-0D04-AF36-887F-4BEC186B79E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4087854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4726"/>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Massachusetts SVI Trends</a:t>
            </a:r>
            <a:endParaRPr lang="en-US" sz="400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242A99C-D809-B56F-0C30-93D2AC8ED136}"/>
              </a:ext>
            </a:extLst>
          </p:cNvPr>
          <p:cNvSpPr txBox="1"/>
          <p:nvPr/>
        </p:nvSpPr>
        <p:spPr>
          <a:xfrm>
            <a:off x="655098" y="2826089"/>
            <a:ext cx="10881804" cy="120032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Calibri"/>
                <a:ea typeface="Calibri"/>
                <a:cs typeface="Calibri"/>
              </a:rPr>
              <a:t>Chlamydia, Gonorrhea, and Infectious Syphilis:</a:t>
            </a:r>
          </a:p>
          <a:p>
            <a:pPr lvl="0" algn="ctr">
              <a:defRPr/>
            </a:pPr>
            <a:r>
              <a:rPr lang="en-US" sz="3600">
                <a:solidFill>
                  <a:srgbClr val="000000"/>
                </a:solidFill>
                <a:latin typeface="Calibri"/>
                <a:cs typeface="Times New Roman"/>
              </a:rPr>
              <a:t>2000 - 2024</a:t>
            </a:r>
            <a:endParaRPr lang="en-US" sz="3600" b="0" i="0" u="none" strike="noStrike" kern="1200" cap="none" spc="0" normalizeH="0" baseline="0" noProof="0">
              <a:ln>
                <a:noFill/>
              </a:ln>
              <a:solidFill>
                <a:srgbClr val="000000"/>
              </a:solidFill>
              <a:effectLst/>
              <a:uLnTx/>
              <a:uFillTx/>
              <a:latin typeface="Calibri"/>
              <a:ea typeface="Calibri"/>
              <a:cs typeface="Calibri"/>
            </a:endParaRP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23</a:t>
            </a:fld>
            <a:endParaRPr lang="en-US"/>
          </a:p>
        </p:txBody>
      </p:sp>
      <p:pic>
        <p:nvPicPr>
          <p:cNvPr id="6" name="Picture 5">
            <a:extLst>
              <a:ext uri="{FF2B5EF4-FFF2-40B4-BE49-F238E27FC236}">
                <a16:creationId xmlns:a16="http://schemas.microsoft.com/office/drawing/2014/main" id="{964CB7E9-0F5F-C5CA-6151-9D0D9FF1AE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700585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65828" y="-1"/>
            <a:ext cx="11226172" cy="977901"/>
          </a:xfrm>
        </p:spPr>
        <p:txBody>
          <a:bodyPr>
            <a:normAutofit/>
          </a:bodyPr>
          <a:lstStyle/>
          <a:p>
            <a:pPr algn="ctr"/>
            <a:r>
              <a:rPr lang="en-US" sz="2800" b="1">
                <a:solidFill>
                  <a:schemeClr val="bg1"/>
                </a:solidFill>
                <a:latin typeface="Calibri" panose="020F0502020204030204" pitchFamily="34" charset="0"/>
                <a:ea typeface="Calibri" panose="020F0502020204030204" pitchFamily="34" charset="0"/>
                <a:cs typeface="Calibri" panose="020F0502020204030204" pitchFamily="34" charset="0"/>
              </a:rPr>
              <a:t>Social Vulnerability Index </a:t>
            </a:r>
            <a:endParaRPr lang="en-US" sz="280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9F4F11-1DC3-16D0-A5CD-192E05050971}"/>
              </a:ext>
            </a:extLst>
          </p:cNvPr>
          <p:cNvSpPr txBox="1"/>
          <p:nvPr/>
        </p:nvSpPr>
        <p:spPr>
          <a:xfrm>
            <a:off x="965828" y="1261132"/>
            <a:ext cx="10268010" cy="3826689"/>
          </a:xfrm>
          <a:prstGeom prst="rect">
            <a:avLst/>
          </a:prstGeom>
          <a:noFill/>
        </p:spPr>
        <p:txBody>
          <a:bodyPr wrap="square" lIns="91440" tIns="45720" rIns="91440" bIns="45720" anchor="t">
            <a:spAutoFit/>
          </a:bodyPr>
          <a:lstStyle/>
          <a:p>
            <a:pPr marL="285750" indent="-285750" fontAlgn="base">
              <a:spcAft>
                <a:spcPts val="2000"/>
              </a:spcAft>
              <a:buSzPct val="130000"/>
              <a:buFont typeface="Arial" panose="020B0604020202020204" pitchFamily="34" charset="0"/>
              <a:buChar char="•"/>
            </a:pPr>
            <a:r>
              <a:rPr lang="en-US" sz="2000">
                <a:solidFill>
                  <a:srgbClr val="000000"/>
                </a:solidFill>
                <a:latin typeface="Calibri" panose="020F0502020204030204" pitchFamily="34" charset="0"/>
                <a:ea typeface="Calibri" panose="020F0502020204030204" pitchFamily="34" charset="0"/>
                <a:cs typeface="Calibri" panose="020F0502020204030204" pitchFamily="34" charset="0"/>
              </a:rPr>
              <a:t>Patient addresses were manually cleaned and geocoded utilizing SAS 9.4 </a:t>
            </a:r>
          </a:p>
          <a:p>
            <a:pPr marL="285750" indent="-285750" fontAlgn="base">
              <a:spcAft>
                <a:spcPts val="1200"/>
              </a:spcAft>
              <a:buSzPct val="130000"/>
              <a:buFont typeface="Arial" panose="020B0604020202020204" pitchFamily="34" charset="0"/>
              <a:buChar char="•"/>
            </a:pPr>
            <a:r>
              <a:rPr lang="en-US" sz="2000">
                <a:solidFill>
                  <a:srgbClr val="000000"/>
                </a:solidFill>
                <a:latin typeface="Calibri" panose="020F0502020204030204" pitchFamily="34" charset="0"/>
                <a:ea typeface="Calibri" panose="020F0502020204030204" pitchFamily="34" charset="0"/>
                <a:cs typeface="Calibri" panose="020F0502020204030204" pitchFamily="34" charset="0"/>
              </a:rPr>
              <a:t>Social Vulnerability Index (SVI) was based on the patient’s home address. </a:t>
            </a:r>
          </a:p>
          <a:p>
            <a:pPr marL="800100" lvl="1" indent="-342900" fontAlgn="base">
              <a:spcAft>
                <a:spcPts val="1200"/>
              </a:spcAft>
              <a:buFont typeface="Times New Roman" panose="02020603050405020304" pitchFamily="18"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It characterizes community resilience/ability to withstand external hazards. </a:t>
            </a:r>
          </a:p>
          <a:p>
            <a:pPr marL="800100" lvl="1" indent="-342900">
              <a:spcAft>
                <a:spcPts val="1200"/>
              </a:spcAft>
              <a:buFont typeface="Times New Roman" panose="02020603050405020304" pitchFamily="18"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SVI incorporates 15 demographic and socioeconomic variables from the US census.</a:t>
            </a:r>
            <a:endParaRPr lang="en-US">
              <a:latin typeface="Calibri" panose="020F0502020204030204" pitchFamily="34" charset="0"/>
              <a:ea typeface="Calibri" panose="020F0502020204030204" pitchFamily="34" charset="0"/>
              <a:cs typeface="Calibri" panose="020F0502020204030204" pitchFamily="34" charset="0"/>
            </a:endParaRPr>
          </a:p>
          <a:p>
            <a:pPr marL="800100" lvl="1" indent="-342900" fontAlgn="base">
              <a:spcAft>
                <a:spcPts val="1200"/>
              </a:spcAft>
              <a:buFont typeface="Times New Roman" panose="02020603050405020304" pitchFamily="18"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Patients’ census tracts are given a percentile rank and grouped as low, moderately low, moderately high, and high.</a:t>
            </a:r>
          </a:p>
          <a:p>
            <a:pPr marL="800100" lvl="1" indent="-342900">
              <a:spcAft>
                <a:spcPts val="1200"/>
              </a:spcAft>
              <a:buFont typeface="Times New Roman" panose="02020603050405020304" pitchFamily="18"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Higher percentile scores represent greater community vulnerability.</a:t>
            </a:r>
            <a:endParaRPr lang="en-US">
              <a:latin typeface="Calibri" panose="020F0502020204030204" pitchFamily="34" charset="0"/>
              <a:ea typeface="Calibri" panose="020F0502020204030204" pitchFamily="34" charset="0"/>
              <a:cs typeface="Calibri" panose="020F0502020204030204" pitchFamily="34" charset="0"/>
            </a:endParaRPr>
          </a:p>
          <a:p>
            <a:pPr marL="800100" lvl="1" indent="-342900">
              <a:spcAft>
                <a:spcPts val="1200"/>
              </a:spcAft>
              <a:buFont typeface="Times New Roman,Serif" panose="02020603050405020304" pitchFamily="18"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The CDC/ATSDR SVI database from 2020 was matched to cases from 2020-2021.</a:t>
            </a:r>
          </a:p>
          <a:p>
            <a:pPr marL="800100" lvl="1" indent="-342900">
              <a:spcAft>
                <a:spcPts val="1200"/>
              </a:spcAft>
              <a:buFont typeface="Times New Roman,Serif" panose="02020603050405020304" pitchFamily="18"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The CDC/ATSDR SVI database from 2022 was matched to cases from 2022-2024.</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24</a:t>
            </a:fld>
            <a:endParaRPr lang="en-US"/>
          </a:p>
        </p:txBody>
      </p:sp>
      <p:pic>
        <p:nvPicPr>
          <p:cNvPr id="7" name="Picture 6">
            <a:extLst>
              <a:ext uri="{FF2B5EF4-FFF2-40B4-BE49-F238E27FC236}">
                <a16:creationId xmlns:a16="http://schemas.microsoft.com/office/drawing/2014/main" id="{3CAB4DF8-9288-A781-A474-745074EC6C5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101" y="87137"/>
            <a:ext cx="1377575" cy="783472"/>
          </a:xfrm>
          <a:prstGeom prst="rect">
            <a:avLst/>
          </a:prstGeom>
        </p:spPr>
      </p:pic>
    </p:spTree>
    <p:extLst>
      <p:ext uri="{BB962C8B-B14F-4D97-AF65-F5344CB8AC3E}">
        <p14:creationId xmlns:p14="http://schemas.microsoft.com/office/powerpoint/2010/main" val="1071715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93F24-90E6-427C-F400-E32F808195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8F25D9-B6B1-9CB6-1F2B-B85FCEF8F4AC}"/>
              </a:ext>
            </a:extLst>
          </p:cNvPr>
          <p:cNvSpPr>
            <a:spLocks noGrp="1"/>
          </p:cNvSpPr>
          <p:nvPr>
            <p:ph type="title"/>
          </p:nvPr>
        </p:nvSpPr>
        <p:spPr>
          <a:xfrm>
            <a:off x="1494546" y="12915"/>
            <a:ext cx="10697454" cy="990815"/>
          </a:xfrm>
        </p:spPr>
        <p:txBody>
          <a:bodyPr>
            <a:normAutofit/>
          </a:bodyPr>
          <a:lstStyle/>
          <a:p>
            <a:pPr algn="ctr"/>
            <a:r>
              <a:rPr lang="en-US" sz="2800">
                <a:solidFill>
                  <a:schemeClr val="bg1"/>
                </a:solidFill>
                <a:latin typeface="Calibri" panose="020F0502020204030204" pitchFamily="34" charset="0"/>
                <a:ea typeface="Calibri" panose="020F0502020204030204" pitchFamily="34" charset="0"/>
                <a:cs typeface="Calibri" panose="020F0502020204030204" pitchFamily="34" charset="0"/>
              </a:rPr>
              <a:t>Confirmed Chlamydia Case Percentages by Social Vulnerability Index, Massachusetts, 2020-2024</a:t>
            </a:r>
            <a:r>
              <a:rPr lang="en-US" sz="2000" baseline="50000">
                <a:solidFill>
                  <a:schemeClr val="bg1"/>
                </a:solidFill>
                <a:latin typeface="Calibri" panose="020F0502020204030204" pitchFamily="34" charset="0"/>
                <a:ea typeface="Calibri" panose="020F0502020204030204" pitchFamily="34" charset="0"/>
                <a:cs typeface="Calibri" panose="020F0502020204030204" pitchFamily="34" charset="0"/>
              </a:rPr>
              <a:t>1</a:t>
            </a:r>
            <a:endParaRPr lang="en-US" sz="2000" baseline="5000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Graph depicts the proportion of Massachusetts reported confirmed chlamydia cases broken down by SVI quartile for the years 2020 through 2024. The High SVI group is largest for each year, making up 41 to 49% of cases each year. Each year, the order in frequency from highest to lowest is: High, Moderately High, Moderately Low, Low, and Unknown SVI.">
            <a:extLst>
              <a:ext uri="{FF2B5EF4-FFF2-40B4-BE49-F238E27FC236}">
                <a16:creationId xmlns:a16="http://schemas.microsoft.com/office/drawing/2014/main" id="{8FC0A46C-C1FD-A616-43B2-7EB3903133ED}"/>
              </a:ext>
            </a:extLst>
          </p:cNvPr>
          <p:cNvPicPr>
            <a:picLocks noChangeAspect="1"/>
          </p:cNvPicPr>
          <p:nvPr/>
        </p:nvPicPr>
        <p:blipFill>
          <a:blip r:embed="rId3"/>
          <a:stretch>
            <a:fillRect/>
          </a:stretch>
        </p:blipFill>
        <p:spPr>
          <a:xfrm>
            <a:off x="237236" y="967390"/>
            <a:ext cx="11717528" cy="4663844"/>
          </a:xfrm>
          <a:prstGeom prst="rect">
            <a:avLst/>
          </a:prstGeom>
        </p:spPr>
      </p:pic>
      <p:sp>
        <p:nvSpPr>
          <p:cNvPr id="8" name="TextBox 7">
            <a:extLst>
              <a:ext uri="{FF2B5EF4-FFF2-40B4-BE49-F238E27FC236}">
                <a16:creationId xmlns:a16="http://schemas.microsoft.com/office/drawing/2014/main" id="{895940F2-82B2-5095-0B5B-B4917DA7648B}"/>
              </a:ext>
            </a:extLst>
          </p:cNvPr>
          <p:cNvSpPr txBox="1"/>
          <p:nvPr/>
        </p:nvSpPr>
        <p:spPr>
          <a:xfrm>
            <a:off x="363342" y="5519154"/>
            <a:ext cx="11239894" cy="1015663"/>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a:ea typeface="Calibri"/>
                <a:cs typeface="Calibri"/>
              </a:rPr>
              <a:t>Data are current as of 06/02/2025 and are subject to change. </a:t>
            </a:r>
          </a:p>
          <a:p>
            <a:r>
              <a:rPr lang="en-US" sz="1200">
                <a:solidFill>
                  <a:schemeClr val="bg2">
                    <a:lumMod val="50000"/>
                  </a:schemeClr>
                </a:solidFill>
                <a:latin typeface="Calibri"/>
                <a:ea typeface="Calibri"/>
                <a:cs typeface="Calibri"/>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a:ea typeface="Calibri"/>
                <a:cs typeface="Calibri"/>
              </a:rPr>
              <a:t>1. Please consider the impact of the COVID-19 pandemic on infectious disease screening, treatment and surveillance in the interpretation of 2020-2022 data.</a:t>
            </a:r>
          </a:p>
          <a:p>
            <a:r>
              <a:rPr lang="en-US" sz="1200">
                <a:solidFill>
                  <a:schemeClr val="bg2">
                    <a:lumMod val="50000"/>
                  </a:schemeClr>
                </a:solidFill>
                <a:latin typeface="Calibri"/>
                <a:ea typeface="Calibri"/>
                <a:cs typeface="Calibri"/>
              </a:rPr>
              <a:t>2. Unknown category is made up of cases with addresses that were missing, addresses that could not be geocoded, addresses associated with shelters or correctional facilities, or who reported homelessness.</a:t>
            </a:r>
            <a:endParaRPr lang="en-US">
              <a:solidFill>
                <a:schemeClr val="bg2">
                  <a:lumMod val="50000"/>
                </a:schemeClr>
              </a:solidFill>
            </a:endParaRPr>
          </a:p>
        </p:txBody>
      </p:sp>
      <p:sp>
        <p:nvSpPr>
          <p:cNvPr id="2" name="Slide Number Placeholder 1">
            <a:extLst>
              <a:ext uri="{FF2B5EF4-FFF2-40B4-BE49-F238E27FC236}">
                <a16:creationId xmlns:a16="http://schemas.microsoft.com/office/drawing/2014/main" id="{14E125DA-613A-D8FF-B27D-3DAB01F8E6B1}"/>
              </a:ext>
            </a:extLst>
          </p:cNvPr>
          <p:cNvSpPr>
            <a:spLocks noGrp="1"/>
          </p:cNvSpPr>
          <p:nvPr>
            <p:ph type="sldNum" sz="quarter" idx="4"/>
          </p:nvPr>
        </p:nvSpPr>
        <p:spPr/>
        <p:txBody>
          <a:bodyPr/>
          <a:lstStyle/>
          <a:p>
            <a:fld id="{CA49D0EE-DE7F-324B-A84C-F36708423CDB}" type="slidenum">
              <a:rPr lang="en-US" smtClean="0"/>
              <a:pPr/>
              <a:t>25</a:t>
            </a:fld>
            <a:endParaRPr lang="en-US"/>
          </a:p>
        </p:txBody>
      </p:sp>
      <p:pic>
        <p:nvPicPr>
          <p:cNvPr id="10" name="Picture 9">
            <a:extLst>
              <a:ext uri="{FF2B5EF4-FFF2-40B4-BE49-F238E27FC236}">
                <a16:creationId xmlns:a16="http://schemas.microsoft.com/office/drawing/2014/main" id="{27C1E8A8-EA5F-6C67-1157-17CDDC58B7E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30290" y="1013388"/>
            <a:ext cx="231668" cy="213378"/>
          </a:xfrm>
          <a:prstGeom prst="rect">
            <a:avLst/>
          </a:prstGeom>
        </p:spPr>
      </p:pic>
      <p:pic>
        <p:nvPicPr>
          <p:cNvPr id="7" name="Picture 6">
            <a:extLst>
              <a:ext uri="{FF2B5EF4-FFF2-40B4-BE49-F238E27FC236}">
                <a16:creationId xmlns:a16="http://schemas.microsoft.com/office/drawing/2014/main" id="{D0070CCF-82DA-4CE4-3A51-C94C8193436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819290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BE487-0B46-39C8-31CA-2A44327AC6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4799F8-9EA5-E639-4036-787DA21C4E43}"/>
              </a:ext>
            </a:extLst>
          </p:cNvPr>
          <p:cNvSpPr>
            <a:spLocks noGrp="1"/>
          </p:cNvSpPr>
          <p:nvPr>
            <p:ph type="title"/>
          </p:nvPr>
        </p:nvSpPr>
        <p:spPr>
          <a:xfrm>
            <a:off x="1479833" y="0"/>
            <a:ext cx="10712167" cy="970907"/>
          </a:xfrm>
        </p:spPr>
        <p:txBody>
          <a:bodyPr>
            <a:normAutofit/>
          </a:bodyPr>
          <a:lstStyle/>
          <a:p>
            <a:pPr algn="ctr">
              <a:defRPr/>
            </a:pPr>
            <a:r>
              <a:rPr kumimoji="0" lang="en-US" sz="280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Chlamydia </a:t>
            </a:r>
            <a:r>
              <a:rPr lang="en-US" sz="2800">
                <a:solidFill>
                  <a:schemeClr val="bg1"/>
                </a:solidFill>
                <a:latin typeface="Calibri" panose="020F0502020204030204" pitchFamily="34" charset="0"/>
                <a:ea typeface="Calibri" panose="020F0502020204030204" pitchFamily="34" charset="0"/>
                <a:cs typeface="Calibri" panose="020F0502020204030204" pitchFamily="34" charset="0"/>
              </a:rPr>
              <a:t>Case Percentages by Social Vulnerability Index and Gender, Massachusetts, 2020-</a:t>
            </a:r>
            <a:r>
              <a:rPr lang="en-US" sz="2800"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2024</a:t>
            </a:r>
            <a:r>
              <a:rPr lang="en-US" sz="2000" kern="100" baseline="50000">
                <a:solidFill>
                  <a:schemeClr val="bg1"/>
                </a:solidFill>
                <a:effectLst/>
                <a:latin typeface="Calibri" panose="020F0502020204030204" pitchFamily="34" charset="0"/>
                <a:ea typeface="Calibri" panose="020F0502020204030204" pitchFamily="34" charset="0"/>
                <a:cs typeface="Calibri" panose="020F0502020204030204" pitchFamily="34" charset="0"/>
              </a:rPr>
              <a:t>1, 2</a:t>
            </a:r>
            <a:endParaRPr lang="en-US" sz="2000" baseline="5000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Graph depicts the proportion of Massachusetts reported confirmed chlamydia cases broken down by SVI quartile and gender for the years 2020 through 2024. In 2024, 51% of female cases are High SVI, compared to 45% in males. 22% of female cases in 2024 are Moderately High SVI, 13% are Moderately Low SVI, 10% are Low SVI, and 4% are Unknown SVI. 24% of male cases in 2024 are Moderately High SVI, 14% are Moderately Low SVI, 11% are Low SVI, and 6% are Unknown SVI.">
            <a:extLst>
              <a:ext uri="{FF2B5EF4-FFF2-40B4-BE49-F238E27FC236}">
                <a16:creationId xmlns:a16="http://schemas.microsoft.com/office/drawing/2014/main" id="{CE4CCE65-416E-214F-DCD4-24A9C7B6245A}"/>
              </a:ext>
            </a:extLst>
          </p:cNvPr>
          <p:cNvPicPr>
            <a:picLocks noChangeAspect="1"/>
          </p:cNvPicPr>
          <p:nvPr/>
        </p:nvPicPr>
        <p:blipFill>
          <a:blip r:embed="rId3"/>
          <a:stretch>
            <a:fillRect/>
          </a:stretch>
        </p:blipFill>
        <p:spPr>
          <a:xfrm>
            <a:off x="115305" y="963331"/>
            <a:ext cx="11961389" cy="4456562"/>
          </a:xfrm>
          <a:prstGeom prst="rect">
            <a:avLst/>
          </a:prstGeom>
        </p:spPr>
      </p:pic>
      <p:sp>
        <p:nvSpPr>
          <p:cNvPr id="6" name="TextBox 5">
            <a:extLst>
              <a:ext uri="{FF2B5EF4-FFF2-40B4-BE49-F238E27FC236}">
                <a16:creationId xmlns:a16="http://schemas.microsoft.com/office/drawing/2014/main" id="{292AC01B-1B23-78A8-ECEC-4F10B584DA72}"/>
              </a:ext>
            </a:extLst>
          </p:cNvPr>
          <p:cNvSpPr txBox="1"/>
          <p:nvPr/>
        </p:nvSpPr>
        <p:spPr>
          <a:xfrm>
            <a:off x="278580" y="5352088"/>
            <a:ext cx="11492659"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Please consider the impact of the COVID-19 pandemic on infectious disease screening, treatment and surveillance in the interpretation of 2020-2022 data.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Individuals of transgender experience that do not have complete gender data may not be included within this slide.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3. </a:t>
            </a:r>
            <a:r>
              <a:rPr lang="en-US" sz="1200">
                <a:solidFill>
                  <a:schemeClr val="bg2">
                    <a:lumMod val="50000"/>
                  </a:schemeClr>
                </a:solidFill>
                <a:latin typeface="Calibri"/>
                <a:ea typeface="Calibri"/>
                <a:cs typeface="Calibri"/>
              </a:rPr>
              <a:t>Unknown category is made up of cases with addresses that were missing, addresses that could not be geocoded, addresses associated with shelters or correctional facilities, or who reported homelessness.</a:t>
            </a:r>
            <a:endParaRPr lang="en-US" sz="1200">
              <a:solidFill>
                <a:schemeClr val="bg2">
                  <a:lumMod val="50000"/>
                </a:schemeClr>
              </a:solidFill>
            </a:endParaRPr>
          </a:p>
        </p:txBody>
      </p:sp>
      <p:sp>
        <p:nvSpPr>
          <p:cNvPr id="2" name="Slide Number Placeholder 1">
            <a:extLst>
              <a:ext uri="{FF2B5EF4-FFF2-40B4-BE49-F238E27FC236}">
                <a16:creationId xmlns:a16="http://schemas.microsoft.com/office/drawing/2014/main" id="{5C452793-8925-93C4-DF61-89152EB252DD}"/>
              </a:ext>
            </a:extLst>
          </p:cNvPr>
          <p:cNvSpPr>
            <a:spLocks noGrp="1"/>
          </p:cNvSpPr>
          <p:nvPr>
            <p:ph type="sldNum" sz="quarter" idx="4"/>
          </p:nvPr>
        </p:nvSpPr>
        <p:spPr/>
        <p:txBody>
          <a:bodyPr/>
          <a:lstStyle/>
          <a:p>
            <a:fld id="{CA49D0EE-DE7F-324B-A84C-F36708423CDB}" type="slidenum">
              <a:rPr lang="en-US" smtClean="0"/>
              <a:pPr/>
              <a:t>26</a:t>
            </a:fld>
            <a:endParaRPr lang="en-US"/>
          </a:p>
        </p:txBody>
      </p:sp>
      <p:pic>
        <p:nvPicPr>
          <p:cNvPr id="4" name="Picture 3">
            <a:extLst>
              <a:ext uri="{FF2B5EF4-FFF2-40B4-BE49-F238E27FC236}">
                <a16:creationId xmlns:a16="http://schemas.microsoft.com/office/drawing/2014/main" id="{C704D463-1963-7699-BD6B-FB062A138B8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30594" y="1016823"/>
            <a:ext cx="231668" cy="213378"/>
          </a:xfrm>
          <a:prstGeom prst="rect">
            <a:avLst/>
          </a:prstGeom>
        </p:spPr>
      </p:pic>
      <p:pic>
        <p:nvPicPr>
          <p:cNvPr id="9" name="Picture 8">
            <a:extLst>
              <a:ext uri="{FF2B5EF4-FFF2-40B4-BE49-F238E27FC236}">
                <a16:creationId xmlns:a16="http://schemas.microsoft.com/office/drawing/2014/main" id="{178E441F-6F8E-16C8-2545-167BD6A8D40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2360683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352C9-F08C-2631-3D48-205C3EDE3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72E69-0A7E-54CC-50DF-0CA4EAA2048F}"/>
              </a:ext>
            </a:extLst>
          </p:cNvPr>
          <p:cNvSpPr>
            <a:spLocks noGrp="1"/>
          </p:cNvSpPr>
          <p:nvPr>
            <p:ph type="title"/>
          </p:nvPr>
        </p:nvSpPr>
        <p:spPr>
          <a:xfrm>
            <a:off x="1516250" y="0"/>
            <a:ext cx="10675750" cy="969665"/>
          </a:xfrm>
        </p:spPr>
        <p:txBody>
          <a:bodyPr>
            <a:normAutofit/>
          </a:bodyPr>
          <a:lstStyle/>
          <a:p>
            <a:pPr algn="ctr"/>
            <a:r>
              <a:rPr lang="en-US" sz="2800">
                <a:solidFill>
                  <a:schemeClr val="bg1"/>
                </a:solidFill>
                <a:latin typeface="Calibri" panose="020F0502020204030204" pitchFamily="34" charset="0"/>
                <a:ea typeface="Calibri" panose="020F0502020204030204" pitchFamily="34" charset="0"/>
                <a:cs typeface="Calibri" panose="020F0502020204030204" pitchFamily="34" charset="0"/>
              </a:rPr>
              <a:t>Confirmed Gonorrhea Case Percentages by Social Vulnerability Index, Massachusetts, 2020-2024</a:t>
            </a:r>
            <a:r>
              <a:rPr kumimoji="0" lang="en-US" sz="2000" b="1" i="0" u="none" strike="noStrike" kern="1200" cap="none" spc="0" normalizeH="0" baseline="5000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1</a:t>
            </a:r>
            <a:endParaRPr lang="en-US" sz="280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Graph depicts the proportion of Massachusetts reported confirmed gonorrhea cases broken down by SVI quartile for the years 2020 through 2024. The High SVI group is largest for each year, making up 47 to 51% of cases each year. Each year, the order in frequency from highest to lowest is: High, Moderately High, Moderately Low, Low, and Unknown SVI.">
            <a:extLst>
              <a:ext uri="{FF2B5EF4-FFF2-40B4-BE49-F238E27FC236}">
                <a16:creationId xmlns:a16="http://schemas.microsoft.com/office/drawing/2014/main" id="{E278CC0F-0E6E-930F-7716-80F4CBA5C7AC}"/>
              </a:ext>
            </a:extLst>
          </p:cNvPr>
          <p:cNvPicPr>
            <a:picLocks noChangeAspect="1"/>
          </p:cNvPicPr>
          <p:nvPr/>
        </p:nvPicPr>
        <p:blipFill>
          <a:blip r:embed="rId3"/>
          <a:stretch>
            <a:fillRect/>
          </a:stretch>
        </p:blipFill>
        <p:spPr>
          <a:xfrm>
            <a:off x="161029" y="1015522"/>
            <a:ext cx="11869941" cy="4535817"/>
          </a:xfrm>
          <a:prstGeom prst="rect">
            <a:avLst/>
          </a:prstGeom>
        </p:spPr>
      </p:pic>
      <p:sp>
        <p:nvSpPr>
          <p:cNvPr id="5" name="TextBox 4">
            <a:extLst>
              <a:ext uri="{FF2B5EF4-FFF2-40B4-BE49-F238E27FC236}">
                <a16:creationId xmlns:a16="http://schemas.microsoft.com/office/drawing/2014/main" id="{003FC23D-1C5F-EB1E-85B2-D9100DFA0A55}"/>
              </a:ext>
            </a:extLst>
          </p:cNvPr>
          <p:cNvSpPr txBox="1"/>
          <p:nvPr/>
        </p:nvSpPr>
        <p:spPr>
          <a:xfrm>
            <a:off x="359511" y="5525968"/>
            <a:ext cx="11174842" cy="1015663"/>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Please consider the impact of the COVID-19 pandemic on infectious disease screening, treatment and surveillance in the interpretation of 2020-2022 data.</a:t>
            </a:r>
          </a:p>
          <a:p>
            <a:r>
              <a:rPr lang="en-US" sz="1200">
                <a:solidFill>
                  <a:schemeClr val="bg2">
                    <a:lumMod val="50000"/>
                  </a:schemeClr>
                </a:solidFill>
                <a:latin typeface="Calibri"/>
                <a:ea typeface="Calibri"/>
                <a:cs typeface="Calibri"/>
              </a:rPr>
              <a:t>2. Unknown category is made up of cases with addresses that were missing, addresses that could not be geocoded, addresses associated with shelters or correctional facilities, or who reported homelessness.</a:t>
            </a:r>
            <a:endParaRPr lang="en-US" sz="1200">
              <a:solidFill>
                <a:schemeClr val="bg2">
                  <a:lumMod val="50000"/>
                </a:schemeClr>
              </a:solidFill>
            </a:endParaRPr>
          </a:p>
        </p:txBody>
      </p:sp>
      <p:sp>
        <p:nvSpPr>
          <p:cNvPr id="6" name="Slide Number Placeholder 1">
            <a:extLst>
              <a:ext uri="{FF2B5EF4-FFF2-40B4-BE49-F238E27FC236}">
                <a16:creationId xmlns:a16="http://schemas.microsoft.com/office/drawing/2014/main" id="{E295012F-2604-6ABA-5784-1447CD161D6F}"/>
              </a:ext>
            </a:extLst>
          </p:cNvPr>
          <p:cNvSpPr>
            <a:spLocks noGrp="1"/>
          </p:cNvSpPr>
          <p:nvPr>
            <p:ph type="sldNum" sz="quarter" idx="4"/>
          </p:nvPr>
        </p:nvSpPr>
        <p:spPr>
          <a:xfrm>
            <a:off x="9034825" y="6492502"/>
            <a:ext cx="2736415" cy="365125"/>
          </a:xfrm>
        </p:spPr>
        <p:txBody>
          <a:bodyPr/>
          <a:lstStyle/>
          <a:p>
            <a:fld id="{CA49D0EE-DE7F-324B-A84C-F36708423CDB}" type="slidenum">
              <a:rPr lang="en-US" smtClean="0"/>
              <a:pPr/>
              <a:t>27</a:t>
            </a:fld>
            <a:endParaRPr lang="en-US"/>
          </a:p>
        </p:txBody>
      </p:sp>
      <p:pic>
        <p:nvPicPr>
          <p:cNvPr id="9" name="Picture 8">
            <a:extLst>
              <a:ext uri="{FF2B5EF4-FFF2-40B4-BE49-F238E27FC236}">
                <a16:creationId xmlns:a16="http://schemas.microsoft.com/office/drawing/2014/main" id="{0AEA56FE-02CF-D276-E7C7-012DAE2302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82607" y="1054626"/>
            <a:ext cx="231668" cy="213378"/>
          </a:xfrm>
          <a:prstGeom prst="rect">
            <a:avLst/>
          </a:prstGeom>
        </p:spPr>
      </p:pic>
      <p:pic>
        <p:nvPicPr>
          <p:cNvPr id="7" name="Picture 6">
            <a:extLst>
              <a:ext uri="{FF2B5EF4-FFF2-40B4-BE49-F238E27FC236}">
                <a16:creationId xmlns:a16="http://schemas.microsoft.com/office/drawing/2014/main" id="{F7AF995C-53F0-1CEE-2524-174E79D2C48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1174146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02C9D-AD1F-C07E-604F-142765F1D7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0B9319-11CF-1FAF-0C1F-DDF25B5242FD}"/>
              </a:ext>
            </a:extLst>
          </p:cNvPr>
          <p:cNvSpPr>
            <a:spLocks noGrp="1"/>
          </p:cNvSpPr>
          <p:nvPr>
            <p:ph type="title"/>
          </p:nvPr>
        </p:nvSpPr>
        <p:spPr>
          <a:xfrm>
            <a:off x="1507461" y="0"/>
            <a:ext cx="10684539" cy="981355"/>
          </a:xfrm>
        </p:spPr>
        <p:txBody>
          <a:bodyPr>
            <a:normAutofit/>
          </a:bodyPr>
          <a:lstStyle/>
          <a:p>
            <a:pPr algn="ctr"/>
            <a:r>
              <a:rPr kumimoji="0" lang="en-US" sz="280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Gonorrhea </a:t>
            </a:r>
            <a:r>
              <a:rPr lang="en-US" sz="2800">
                <a:solidFill>
                  <a:schemeClr val="bg1"/>
                </a:solidFill>
                <a:latin typeface="Calibri" panose="020F0502020204030204" pitchFamily="34" charset="0"/>
                <a:ea typeface="Calibri" panose="020F0502020204030204" pitchFamily="34" charset="0"/>
                <a:cs typeface="Calibri" panose="020F0502020204030204" pitchFamily="34" charset="0"/>
              </a:rPr>
              <a:t>Case Percentages by Social Vulnerability Index and Gender, Massachusetts, 2020-</a:t>
            </a:r>
            <a:r>
              <a:rPr lang="en-US" sz="2800"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2024</a:t>
            </a:r>
            <a:r>
              <a:rPr lang="en-US" sz="2000" kern="100" baseline="50000">
                <a:solidFill>
                  <a:schemeClr val="bg1"/>
                </a:solidFill>
                <a:effectLst/>
                <a:latin typeface="Calibri" panose="020F0502020204030204" pitchFamily="34" charset="0"/>
                <a:ea typeface="Calibri" panose="020F0502020204030204" pitchFamily="34" charset="0"/>
                <a:cs typeface="Calibri" panose="020F0502020204030204" pitchFamily="34" charset="0"/>
              </a:rPr>
              <a:t>1, 2</a:t>
            </a:r>
            <a:endParaRPr lang="en-US" sz="2000" baseline="5000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Graph depicts the proportion of Massachusetts reported confirmed gonorrhea cases broken down by SVI quartile and gender for the years 2020 through 2024. In 2024, 55% of female cases are High SVI, compared to 43% in males. 20% of female cases in 2024 are Moderately High SVI, 11% are Moderately Low SVI, 8% are Low SVI, and 6% are Unknown SVI. 26% of male cases in 2024 are Moderately High SVI, 15% are Moderately Low SVI, 12% are Low SVI, and 3% are Unknown SVI.">
            <a:extLst>
              <a:ext uri="{FF2B5EF4-FFF2-40B4-BE49-F238E27FC236}">
                <a16:creationId xmlns:a16="http://schemas.microsoft.com/office/drawing/2014/main" id="{A744831C-E9CF-2E32-24B1-14B642EF85E2}"/>
              </a:ext>
            </a:extLst>
          </p:cNvPr>
          <p:cNvPicPr>
            <a:picLocks noChangeAspect="1"/>
          </p:cNvPicPr>
          <p:nvPr/>
        </p:nvPicPr>
        <p:blipFill>
          <a:blip r:embed="rId3"/>
          <a:stretch>
            <a:fillRect/>
          </a:stretch>
        </p:blipFill>
        <p:spPr>
          <a:xfrm>
            <a:off x="154933" y="981355"/>
            <a:ext cx="11882134" cy="4371211"/>
          </a:xfrm>
          <a:prstGeom prst="rect">
            <a:avLst/>
          </a:prstGeom>
        </p:spPr>
      </p:pic>
      <p:sp>
        <p:nvSpPr>
          <p:cNvPr id="6" name="TextBox 5">
            <a:extLst>
              <a:ext uri="{FF2B5EF4-FFF2-40B4-BE49-F238E27FC236}">
                <a16:creationId xmlns:a16="http://schemas.microsoft.com/office/drawing/2014/main" id="{5DA30A61-F636-CE02-D726-E6682E85DDD9}"/>
              </a:ext>
            </a:extLst>
          </p:cNvPr>
          <p:cNvSpPr txBox="1"/>
          <p:nvPr/>
        </p:nvSpPr>
        <p:spPr>
          <a:xfrm>
            <a:off x="285254" y="5332632"/>
            <a:ext cx="11239893"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Please consider the impact of the COVID-19 pandemic on infectious disease screening, treatment and surveillance in the interpretation of 2020-2022 data.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Individuals of transgender experience that do not have complete gender data may not be included within this slide. </a:t>
            </a:r>
          </a:p>
          <a:p>
            <a:r>
              <a:rPr lang="en-US" sz="1200">
                <a:solidFill>
                  <a:schemeClr val="bg2">
                    <a:lumMod val="50000"/>
                  </a:schemeClr>
                </a:solidFill>
                <a:latin typeface="Calibri"/>
                <a:ea typeface="Calibri"/>
                <a:cs typeface="Calibri"/>
              </a:rPr>
              <a:t>3. Unknown category is made up of cases with addresses that were missing, addresses that could not be geocoded, addresses associated with shelters or correctional facilities, or who reported homelessness.</a:t>
            </a:r>
            <a:endParaRPr lang="en-US" sz="1200">
              <a:solidFill>
                <a:schemeClr val="bg2">
                  <a:lumMod val="50000"/>
                </a:schemeClr>
              </a:solidFill>
            </a:endParaRPr>
          </a:p>
        </p:txBody>
      </p:sp>
      <p:sp>
        <p:nvSpPr>
          <p:cNvPr id="2" name="Slide Number Placeholder 1">
            <a:extLst>
              <a:ext uri="{FF2B5EF4-FFF2-40B4-BE49-F238E27FC236}">
                <a16:creationId xmlns:a16="http://schemas.microsoft.com/office/drawing/2014/main" id="{5E7967A3-935C-FD41-749E-D1C6AC5312AD}"/>
              </a:ext>
            </a:extLst>
          </p:cNvPr>
          <p:cNvSpPr>
            <a:spLocks noGrp="1"/>
          </p:cNvSpPr>
          <p:nvPr>
            <p:ph type="sldNum" sz="quarter" idx="4"/>
          </p:nvPr>
        </p:nvSpPr>
        <p:spPr/>
        <p:txBody>
          <a:bodyPr/>
          <a:lstStyle/>
          <a:p>
            <a:fld id="{CA49D0EE-DE7F-324B-A84C-F36708423CDB}" type="slidenum">
              <a:rPr lang="en-US" smtClean="0"/>
              <a:pPr/>
              <a:t>28</a:t>
            </a:fld>
            <a:endParaRPr lang="en-US"/>
          </a:p>
        </p:txBody>
      </p:sp>
      <p:pic>
        <p:nvPicPr>
          <p:cNvPr id="4" name="Picture 3">
            <a:extLst>
              <a:ext uri="{FF2B5EF4-FFF2-40B4-BE49-F238E27FC236}">
                <a16:creationId xmlns:a16="http://schemas.microsoft.com/office/drawing/2014/main" id="{F455C318-1081-EEA6-5C01-B5796BD15F1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71690" y="1027097"/>
            <a:ext cx="231668" cy="213378"/>
          </a:xfrm>
          <a:prstGeom prst="rect">
            <a:avLst/>
          </a:prstGeom>
        </p:spPr>
      </p:pic>
      <p:pic>
        <p:nvPicPr>
          <p:cNvPr id="9" name="Picture 8">
            <a:extLst>
              <a:ext uri="{FF2B5EF4-FFF2-40B4-BE49-F238E27FC236}">
                <a16:creationId xmlns:a16="http://schemas.microsoft.com/office/drawing/2014/main" id="{2AA5337A-5047-72F3-A0B4-1CD8C239264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3514425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C2097-17CA-104F-86EB-204EBB4F68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DEB7A3-5C6A-7040-1FBF-F60B957883F4}"/>
              </a:ext>
            </a:extLst>
          </p:cNvPr>
          <p:cNvSpPr>
            <a:spLocks noGrp="1"/>
          </p:cNvSpPr>
          <p:nvPr>
            <p:ph type="title"/>
          </p:nvPr>
        </p:nvSpPr>
        <p:spPr>
          <a:xfrm>
            <a:off x="1624415" y="0"/>
            <a:ext cx="10567585" cy="962060"/>
          </a:xfrm>
        </p:spPr>
        <p:txBody>
          <a:bodyPr vert="horz" lIns="91440" tIns="45720" rIns="91440" bIns="45720" rtlCol="0" anchor="ctr">
            <a:noAutofit/>
          </a:bodyPr>
          <a:lstStyle/>
          <a:p>
            <a:pPr algn="ctr"/>
            <a:r>
              <a:rPr lang="en-US" sz="2800">
                <a:solidFill>
                  <a:srgbClr val="FFFFFF"/>
                </a:solidFill>
                <a:latin typeface="Calibri"/>
                <a:ea typeface="Calibri"/>
                <a:cs typeface="Calibri"/>
              </a:rPr>
              <a:t>Confirmed and Probably Infectious Syphilis</a:t>
            </a:r>
            <a:r>
              <a:rPr lang="en-US" sz="2000" baseline="50000">
                <a:solidFill>
                  <a:srgbClr val="FFFFFF"/>
                </a:solidFill>
                <a:latin typeface="Calibri"/>
                <a:ea typeface="Calibri"/>
                <a:cs typeface="Calibri"/>
              </a:rPr>
              <a:t>1</a:t>
            </a:r>
            <a:r>
              <a:rPr lang="en-US" sz="2800">
                <a:solidFill>
                  <a:srgbClr val="FFFFFF"/>
                </a:solidFill>
                <a:latin typeface="Calibri"/>
                <a:ea typeface="Calibri"/>
                <a:cs typeface="Calibri"/>
              </a:rPr>
              <a:t> </a:t>
            </a:r>
            <a:r>
              <a:rPr lang="en-US" sz="2800">
                <a:latin typeface="Calibri"/>
                <a:ea typeface="Calibri"/>
                <a:cs typeface="Calibri"/>
              </a:rPr>
              <a:t>Case Percentages by Social Vulnerability Index, Massachusetts, 2020-</a:t>
            </a:r>
            <a:r>
              <a:rPr lang="en-US" sz="2800" kern="100">
                <a:latin typeface="Calibri"/>
                <a:ea typeface="Calibri"/>
                <a:cs typeface="Calibri"/>
              </a:rPr>
              <a:t>2024</a:t>
            </a:r>
            <a:r>
              <a:rPr lang="en-US" sz="2000" kern="100" baseline="50000">
                <a:latin typeface="Calibri"/>
                <a:ea typeface="Calibri"/>
                <a:cs typeface="Calibri"/>
              </a:rPr>
              <a:t>2</a:t>
            </a:r>
            <a:endParaRPr lang="en-US" sz="2000">
              <a:latin typeface="Calibri"/>
              <a:ea typeface="Calibri"/>
              <a:cs typeface="Calibri"/>
            </a:endParaRPr>
          </a:p>
        </p:txBody>
      </p:sp>
      <p:pic>
        <p:nvPicPr>
          <p:cNvPr id="8" name="Picture 7" descr="Graph depicts the proportion of Massachusetts reported confirmed and probable infectious syphilis cases broken down by SVI quartile for the years 2020 through 2024. The High SVI group is largest for each year, making up 42 to 48% of cases each year. Each year, the order in frequency from highest to lowest is: High, Moderately High, Moderately Low, Low, and Unknown SVI.">
            <a:extLst>
              <a:ext uri="{FF2B5EF4-FFF2-40B4-BE49-F238E27FC236}">
                <a16:creationId xmlns:a16="http://schemas.microsoft.com/office/drawing/2014/main" id="{80F7F053-CC68-7CA1-E4EB-35073EBAA414}"/>
              </a:ext>
            </a:extLst>
          </p:cNvPr>
          <p:cNvPicPr>
            <a:picLocks noChangeAspect="1"/>
          </p:cNvPicPr>
          <p:nvPr/>
        </p:nvPicPr>
        <p:blipFill>
          <a:blip r:embed="rId3"/>
          <a:stretch>
            <a:fillRect/>
          </a:stretch>
        </p:blipFill>
        <p:spPr>
          <a:xfrm>
            <a:off x="121402" y="970943"/>
            <a:ext cx="11949196" cy="4395597"/>
          </a:xfrm>
          <a:prstGeom prst="rect">
            <a:avLst/>
          </a:prstGeom>
        </p:spPr>
      </p:pic>
      <p:sp>
        <p:nvSpPr>
          <p:cNvPr id="3" name="TextBox 2">
            <a:extLst>
              <a:ext uri="{FF2B5EF4-FFF2-40B4-BE49-F238E27FC236}">
                <a16:creationId xmlns:a16="http://schemas.microsoft.com/office/drawing/2014/main" id="{20862AD1-101B-FEB4-D543-6930AE6DED23}"/>
              </a:ext>
            </a:extLst>
          </p:cNvPr>
          <p:cNvSpPr txBox="1"/>
          <p:nvPr/>
        </p:nvSpPr>
        <p:spPr>
          <a:xfrm>
            <a:off x="280931" y="5320149"/>
            <a:ext cx="11567768" cy="1384995"/>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Infectious syphilis is defined as primary, secondary and early latent stages of syphilis within one year of infection.</a:t>
            </a:r>
            <a:endPar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p>
          <a:p>
            <a:r>
              <a:rPr lang="en-US" sz="1200">
                <a:solidFill>
                  <a:schemeClr val="bg2">
                    <a:lumMod val="50000"/>
                  </a:schemeClr>
                </a:solidFill>
                <a:latin typeface="Calibri"/>
                <a:ea typeface="Calibri"/>
                <a:cs typeface="Calibri"/>
              </a:rPr>
              <a:t>3. Unknown category is made up of cases with addresses that were missing, addresses that could not be geocoded, addresses associated with shelters or correctional facilities, or who reported homelessness.</a:t>
            </a:r>
            <a:endParaRPr lang="en-US" sz="1200">
              <a:solidFill>
                <a:schemeClr val="bg2">
                  <a:lumMod val="50000"/>
                </a:schemeClr>
              </a:solidFill>
            </a:endParaRPr>
          </a:p>
          <a:p>
            <a:endPar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Slide Number Placeholder 1">
            <a:extLst>
              <a:ext uri="{FF2B5EF4-FFF2-40B4-BE49-F238E27FC236}">
                <a16:creationId xmlns:a16="http://schemas.microsoft.com/office/drawing/2014/main" id="{1B23642A-FA2F-6046-C289-B84A1B905D69}"/>
              </a:ext>
            </a:extLst>
          </p:cNvPr>
          <p:cNvSpPr>
            <a:spLocks noGrp="1"/>
          </p:cNvSpPr>
          <p:nvPr>
            <p:ph type="sldNum" sz="quarter" idx="4"/>
          </p:nvPr>
        </p:nvSpPr>
        <p:spPr>
          <a:xfrm>
            <a:off x="9034825" y="6492502"/>
            <a:ext cx="2736415" cy="365125"/>
          </a:xfrm>
        </p:spPr>
        <p:txBody>
          <a:bodyPr/>
          <a:lstStyle/>
          <a:p>
            <a:fld id="{CA49D0EE-DE7F-324B-A84C-F36708423CDB}" type="slidenum">
              <a:rPr lang="en-US" smtClean="0"/>
              <a:pPr/>
              <a:t>29</a:t>
            </a:fld>
            <a:endParaRPr lang="en-US"/>
          </a:p>
        </p:txBody>
      </p:sp>
      <p:pic>
        <p:nvPicPr>
          <p:cNvPr id="9" name="Picture 8">
            <a:extLst>
              <a:ext uri="{FF2B5EF4-FFF2-40B4-BE49-F238E27FC236}">
                <a16:creationId xmlns:a16="http://schemas.microsoft.com/office/drawing/2014/main" id="{53A11CF8-A602-D9F3-0CEF-C5589D010A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15529" y="1006549"/>
            <a:ext cx="231668" cy="213378"/>
          </a:xfrm>
          <a:prstGeom prst="rect">
            <a:avLst/>
          </a:prstGeom>
        </p:spPr>
      </p:pic>
      <p:pic>
        <p:nvPicPr>
          <p:cNvPr id="7" name="Picture 6">
            <a:extLst>
              <a:ext uri="{FF2B5EF4-FFF2-40B4-BE49-F238E27FC236}">
                <a16:creationId xmlns:a16="http://schemas.microsoft.com/office/drawing/2014/main" id="{AA99DE8C-8F86-C9CC-CE09-4A0944F1A7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118564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697E17-BCF5-4169-AD27-BB3793BA068F}"/>
              </a:ext>
            </a:extLst>
          </p:cNvPr>
          <p:cNvSpPr>
            <a:spLocks noGrp="1"/>
          </p:cNvSpPr>
          <p:nvPr>
            <p:ph type="title"/>
          </p:nvPr>
        </p:nvSpPr>
        <p:spPr/>
        <p:txBody>
          <a:bodyPr>
            <a:normAutofit/>
          </a:bodyPr>
          <a:lstStyle/>
          <a:p>
            <a:pPr algn="ctr"/>
            <a:r>
              <a:rPr kumimoji="0" lang="en-US" sz="4000" b="1" i="0" u="none" strike="noStrike" kern="1200" cap="none" spc="0" normalizeH="0" baseline="0" noProof="0">
                <a:ln>
                  <a:noFill/>
                </a:ln>
                <a:solidFill>
                  <a:srgbClr val="FFFFFF"/>
                </a:solidFill>
                <a:effectLst/>
                <a:uLnTx/>
                <a:uFillTx/>
                <a:latin typeface="Calibri"/>
                <a:ea typeface="+mn-ea"/>
                <a:cs typeface="Times New Roman"/>
              </a:rPr>
              <a:t>Massachusetts STI Trends</a:t>
            </a:r>
            <a:endParaRPr lang="en-US" sz="4000"/>
          </a:p>
        </p:txBody>
      </p:sp>
      <p:sp>
        <p:nvSpPr>
          <p:cNvPr id="3" name="TextBox 2">
            <a:extLst>
              <a:ext uri="{FF2B5EF4-FFF2-40B4-BE49-F238E27FC236}">
                <a16:creationId xmlns:a16="http://schemas.microsoft.com/office/drawing/2014/main" id="{E1C054E0-A43F-AF61-BDC9-43DA5A1CBEC4}"/>
              </a:ext>
            </a:extLst>
          </p:cNvPr>
          <p:cNvSpPr txBox="1"/>
          <p:nvPr/>
        </p:nvSpPr>
        <p:spPr>
          <a:xfrm>
            <a:off x="658758" y="3072900"/>
            <a:ext cx="10881804" cy="707886"/>
          </a:xfrm>
          <a:prstGeom prst="rect">
            <a:avLst/>
          </a:prstGeom>
          <a:noFill/>
        </p:spPr>
        <p:txBody>
          <a:bodyPr wrap="square" lIns="91440" tIns="45720" rIns="91440" bIns="45720" anchor="t">
            <a:spAutoFit/>
          </a:bodyPr>
          <a:lstStyle/>
          <a:p>
            <a:pPr algn="ctr">
              <a:defRPr/>
            </a:pPr>
            <a:r>
              <a:rPr lang="en-US" sz="4000">
                <a:solidFill>
                  <a:srgbClr val="000000"/>
                </a:solidFill>
                <a:latin typeface="Calibri"/>
                <a:cs typeface="Times New Roman"/>
              </a:rPr>
              <a:t>Chlamydia: 2000</a:t>
            </a:r>
            <a:r>
              <a:rPr kumimoji="0" lang="en-US" sz="4000" b="0" i="0" u="none" strike="noStrike" kern="1200" cap="none" spc="0" normalizeH="0" baseline="0" noProof="0">
                <a:ln>
                  <a:noFill/>
                </a:ln>
                <a:solidFill>
                  <a:srgbClr val="000000"/>
                </a:solidFill>
                <a:effectLst/>
                <a:uLnTx/>
                <a:uFillTx/>
                <a:latin typeface="Calibri"/>
                <a:cs typeface="Times New Roman"/>
              </a:rPr>
              <a:t> </a:t>
            </a:r>
            <a:r>
              <a:rPr lang="en-US" sz="4000">
                <a:solidFill>
                  <a:srgbClr val="000000"/>
                </a:solidFill>
                <a:latin typeface="Calibri"/>
                <a:cs typeface="Times New Roman"/>
              </a:rPr>
              <a:t>-</a:t>
            </a:r>
            <a:r>
              <a:rPr kumimoji="0" lang="en-US" sz="4000" b="0" i="0" u="none" strike="noStrike" kern="1200" cap="none" spc="0" normalizeH="0" baseline="0" noProof="0">
                <a:ln>
                  <a:noFill/>
                </a:ln>
                <a:solidFill>
                  <a:srgbClr val="000000"/>
                </a:solidFill>
                <a:effectLst/>
                <a:uLnTx/>
                <a:uFillTx/>
                <a:latin typeface="Calibri"/>
                <a:cs typeface="Times New Roman"/>
              </a:rPr>
              <a:t> </a:t>
            </a:r>
            <a:r>
              <a:rPr lang="en-US" sz="4000">
                <a:solidFill>
                  <a:srgbClr val="000000"/>
                </a:solidFill>
                <a:latin typeface="Calibri"/>
                <a:cs typeface="Times New Roman"/>
              </a:rPr>
              <a:t>2024</a:t>
            </a:r>
            <a:endParaRPr lang="en-US" sz="4000">
              <a:ea typeface="Calibri"/>
              <a:cs typeface="Calibri"/>
            </a:endParaRPr>
          </a:p>
        </p:txBody>
      </p:sp>
      <p:sp>
        <p:nvSpPr>
          <p:cNvPr id="2" name="Slide Number Placeholder 1">
            <a:extLst>
              <a:ext uri="{FF2B5EF4-FFF2-40B4-BE49-F238E27FC236}">
                <a16:creationId xmlns:a16="http://schemas.microsoft.com/office/drawing/2014/main" id="{24E25C5E-BC81-4CF3-BA2D-D0D14555BD3E}"/>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F1A97931-F277-B0E0-C7E7-BD9BB1287E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724927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60B25-C873-65F0-5E2B-963DF07AF7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3B66DD-7594-7B91-E9E1-646C9EC6C0DE}"/>
              </a:ext>
            </a:extLst>
          </p:cNvPr>
          <p:cNvSpPr>
            <a:spLocks noGrp="1"/>
          </p:cNvSpPr>
          <p:nvPr>
            <p:ph type="title"/>
          </p:nvPr>
        </p:nvSpPr>
        <p:spPr>
          <a:xfrm>
            <a:off x="1672202" y="-1"/>
            <a:ext cx="10519798" cy="970907"/>
          </a:xfrm>
        </p:spPr>
        <p:txBody>
          <a:bodyPr>
            <a:normAutofit/>
          </a:bodyPr>
          <a:lstStyle/>
          <a:p>
            <a:pPr algn="ctr">
              <a:defRPr/>
            </a:pPr>
            <a:r>
              <a:rPr lang="en-US" sz="2800">
                <a:solidFill>
                  <a:srgbClr val="FFFFFF"/>
                </a:solidFill>
                <a:latin typeface="Calibri" panose="020F0502020204030204" pitchFamily="34" charset="0"/>
                <a:ea typeface="Calibri" panose="020F0502020204030204" pitchFamily="34" charset="0"/>
                <a:cs typeface="Calibri" panose="020F0502020204030204" pitchFamily="34" charset="0"/>
              </a:rPr>
              <a:t>Confirmed and Probable Infectious Syphilis</a:t>
            </a:r>
            <a:r>
              <a:rPr lang="en-US" sz="2000" baseline="50000">
                <a:solidFill>
                  <a:srgbClr val="FFFFFF"/>
                </a:solidFill>
                <a:latin typeface="Calibri" panose="020F0502020204030204" pitchFamily="34" charset="0"/>
                <a:ea typeface="Calibri" panose="020F0502020204030204" pitchFamily="34" charset="0"/>
                <a:cs typeface="Calibri" panose="020F0502020204030204" pitchFamily="34" charset="0"/>
              </a:rPr>
              <a:t>1</a:t>
            </a:r>
            <a:r>
              <a:rPr lang="en-US" sz="280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800">
                <a:latin typeface="Calibri" panose="020F0502020204030204" pitchFamily="34" charset="0"/>
                <a:ea typeface="Calibri" panose="020F0502020204030204" pitchFamily="34" charset="0"/>
                <a:cs typeface="Calibri" panose="020F0502020204030204" pitchFamily="34" charset="0"/>
              </a:rPr>
              <a:t>Case Percentages by Social Vulnerability Index and Gender</a:t>
            </a:r>
            <a:r>
              <a:rPr lang="en-US" sz="2000" baseline="50000">
                <a:solidFill>
                  <a:srgbClr val="FFFFFF"/>
                </a:solidFill>
                <a:latin typeface="Calibri" panose="020F0502020204030204" pitchFamily="34" charset="0"/>
                <a:ea typeface="Calibri" panose="020F0502020204030204" pitchFamily="34" charset="0"/>
                <a:cs typeface="Calibri" panose="020F0502020204030204" pitchFamily="34" charset="0"/>
              </a:rPr>
              <a:t>2</a:t>
            </a:r>
            <a:r>
              <a:rPr lang="en-US" sz="2800">
                <a:latin typeface="Calibri" panose="020F0502020204030204" pitchFamily="34" charset="0"/>
                <a:ea typeface="Calibri" panose="020F0502020204030204" pitchFamily="34" charset="0"/>
                <a:cs typeface="Calibri" panose="020F0502020204030204" pitchFamily="34" charset="0"/>
              </a:rPr>
              <a:t>, Massachusetts, 2020-</a:t>
            </a:r>
            <a:r>
              <a:rPr lang="en-US" sz="2800" kern="100">
                <a:latin typeface="Calibri" panose="020F0502020204030204" pitchFamily="34" charset="0"/>
                <a:ea typeface="Calibri" panose="020F0502020204030204" pitchFamily="34" charset="0"/>
                <a:cs typeface="Calibri" panose="020F0502020204030204" pitchFamily="34" charset="0"/>
              </a:rPr>
              <a:t>2024</a:t>
            </a:r>
            <a:r>
              <a:rPr lang="en-US" sz="2000" kern="100" baseline="50000">
                <a:latin typeface="Calibri" panose="020F0502020204030204" pitchFamily="34" charset="0"/>
                <a:ea typeface="Calibri" panose="020F0502020204030204" pitchFamily="34" charset="0"/>
                <a:cs typeface="Calibri" panose="020F0502020204030204" pitchFamily="34" charset="0"/>
              </a:rPr>
              <a:t>3</a:t>
            </a:r>
            <a:endParaRPr lang="en-US" sz="2000" baseline="5000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Graph depicts the proportion of Massachusetts reported confirmed and probable infectious syphilis cases broken down by SVI quartile and gender for the years 2020 through 2024. In 2024, 54% of female cases are High SVI, compared to 46% in males. 27% of female cases in 2024 are Moderately High SVI, 9% are Moderately Low SVI, 6% are Low SVI, and 4% are Unknown SVI. 28% of male cases in 2024 are Moderately High SVI, 13% are Moderately Low SVI, 11% are Low SVI, and 4% are Unknown SVI.">
            <a:extLst>
              <a:ext uri="{FF2B5EF4-FFF2-40B4-BE49-F238E27FC236}">
                <a16:creationId xmlns:a16="http://schemas.microsoft.com/office/drawing/2014/main" id="{73E289A8-4256-9ED2-CDDC-7D07DE23CF74}"/>
              </a:ext>
            </a:extLst>
          </p:cNvPr>
          <p:cNvPicPr>
            <a:picLocks noChangeAspect="1"/>
          </p:cNvPicPr>
          <p:nvPr/>
        </p:nvPicPr>
        <p:blipFill>
          <a:blip r:embed="rId3"/>
          <a:stretch>
            <a:fillRect/>
          </a:stretch>
        </p:blipFill>
        <p:spPr>
          <a:xfrm>
            <a:off x="136643" y="970907"/>
            <a:ext cx="11918713" cy="4194412"/>
          </a:xfrm>
          <a:prstGeom prst="rect">
            <a:avLst/>
          </a:prstGeom>
        </p:spPr>
      </p:pic>
      <p:sp>
        <p:nvSpPr>
          <p:cNvPr id="11" name="TextBox 10">
            <a:extLst>
              <a:ext uri="{FF2B5EF4-FFF2-40B4-BE49-F238E27FC236}">
                <a16:creationId xmlns:a16="http://schemas.microsoft.com/office/drawing/2014/main" id="{B8B71C97-96A0-C011-A330-1017A93A9B5C}"/>
              </a:ext>
            </a:extLst>
          </p:cNvPr>
          <p:cNvSpPr txBox="1"/>
          <p:nvPr/>
        </p:nvSpPr>
        <p:spPr>
          <a:xfrm>
            <a:off x="278580" y="5149427"/>
            <a:ext cx="11239894" cy="1384995"/>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Infectious syphilis is defined as primary, secondary and early latent stages of syphilis within one year of infection.</a:t>
            </a:r>
            <a:endPar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Individuals of transgender experience that do not have complete gender data may not be included within this slide.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3. Please consider the impact of the COVID-19 pandemic on infectious disease screening, treatment and surveillance in the interpretation of 2020-2022 data.</a:t>
            </a:r>
          </a:p>
          <a:p>
            <a:r>
              <a:rPr lang="en-US" sz="1200">
                <a:solidFill>
                  <a:schemeClr val="bg2">
                    <a:lumMod val="50000"/>
                  </a:schemeClr>
                </a:solidFill>
                <a:latin typeface="Calibri"/>
                <a:ea typeface="Calibri"/>
                <a:cs typeface="Calibri"/>
              </a:rPr>
              <a:t>4. Unknown category is made up of cases with addresses that were missing, addresses that could not be geocoded, addresses associated with shelters or correctional facilities, or who reported homelessness.</a:t>
            </a:r>
            <a:endParaRPr lang="en-US" sz="1200">
              <a:solidFill>
                <a:schemeClr val="bg2">
                  <a:lumMod val="50000"/>
                </a:schemeClr>
              </a:solidFill>
            </a:endParaRPr>
          </a:p>
        </p:txBody>
      </p:sp>
      <p:sp>
        <p:nvSpPr>
          <p:cNvPr id="2" name="Slide Number Placeholder 1">
            <a:extLst>
              <a:ext uri="{FF2B5EF4-FFF2-40B4-BE49-F238E27FC236}">
                <a16:creationId xmlns:a16="http://schemas.microsoft.com/office/drawing/2014/main" id="{39F38AA9-E451-33F6-E5FB-E2D02D9CA75D}"/>
              </a:ext>
            </a:extLst>
          </p:cNvPr>
          <p:cNvSpPr>
            <a:spLocks noGrp="1"/>
          </p:cNvSpPr>
          <p:nvPr>
            <p:ph type="sldNum" sz="quarter" idx="4"/>
          </p:nvPr>
        </p:nvSpPr>
        <p:spPr/>
        <p:txBody>
          <a:bodyPr/>
          <a:lstStyle/>
          <a:p>
            <a:fld id="{CA49D0EE-DE7F-324B-A84C-F36708423CDB}" type="slidenum">
              <a:rPr lang="en-US" smtClean="0"/>
              <a:pPr/>
              <a:t>30</a:t>
            </a:fld>
            <a:endParaRPr lang="en-US"/>
          </a:p>
        </p:txBody>
      </p:sp>
      <p:pic>
        <p:nvPicPr>
          <p:cNvPr id="4" name="Picture 3">
            <a:extLst>
              <a:ext uri="{FF2B5EF4-FFF2-40B4-BE49-F238E27FC236}">
                <a16:creationId xmlns:a16="http://schemas.microsoft.com/office/drawing/2014/main" id="{F4428AB0-5D71-D5DA-3A95-85EAA5D8198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59645" y="1009305"/>
            <a:ext cx="231668" cy="213378"/>
          </a:xfrm>
          <a:prstGeom prst="rect">
            <a:avLst/>
          </a:prstGeom>
        </p:spPr>
      </p:pic>
      <p:pic>
        <p:nvPicPr>
          <p:cNvPr id="8" name="Picture 7">
            <a:extLst>
              <a:ext uri="{FF2B5EF4-FFF2-40B4-BE49-F238E27FC236}">
                <a16:creationId xmlns:a16="http://schemas.microsoft.com/office/drawing/2014/main" id="{38F455C8-EFC2-2EDE-1A32-CA5CB7FA804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2966313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D1644-91B3-9078-1B55-00C5F06D52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397029-8CCE-0DE3-23BA-9B25EB7110DB}"/>
              </a:ext>
            </a:extLst>
          </p:cNvPr>
          <p:cNvSpPr>
            <a:spLocks noGrp="1"/>
          </p:cNvSpPr>
          <p:nvPr>
            <p:ph type="title"/>
          </p:nvPr>
        </p:nvSpPr>
        <p:spPr>
          <a:xfrm>
            <a:off x="1549400" y="0"/>
            <a:ext cx="10571748" cy="963331"/>
          </a:xfrm>
        </p:spPr>
        <p:txBody>
          <a:bodyPr>
            <a:normAutofit/>
          </a:bodyPr>
          <a:lstStyle/>
          <a:p>
            <a:pPr algn="ctr"/>
            <a:r>
              <a:rPr kumimoji="0" lang="en-US" sz="2800" i="0" u="none" strike="noStrike" kern="1200" cap="none" spc="0" normalizeH="0" baseline="0" noProof="0">
                <a:ln>
                  <a:noFill/>
                </a:ln>
                <a:solidFill>
                  <a:srgbClr val="FFFFFF"/>
                </a:solidFill>
                <a:effectLst/>
                <a:uLnTx/>
                <a:uFillTx/>
                <a:latin typeface="Calibri"/>
                <a:ea typeface="Calibri"/>
                <a:cs typeface="Calibri"/>
              </a:rPr>
              <a:t>Confirmed and Probable Infectious Syphilis</a:t>
            </a:r>
            <a:r>
              <a:rPr kumimoji="0" lang="en-US" sz="2000" i="0" u="none" strike="noStrike" kern="1200" cap="none" spc="0" normalizeH="0" baseline="50000" noProof="0">
                <a:ln>
                  <a:noFill/>
                </a:ln>
                <a:solidFill>
                  <a:srgbClr val="FFFFFF"/>
                </a:solidFill>
                <a:effectLst/>
                <a:uLnTx/>
                <a:uFillTx/>
                <a:latin typeface="Calibri"/>
                <a:ea typeface="Calibri"/>
                <a:cs typeface="Calibri"/>
              </a:rPr>
              <a:t>1</a:t>
            </a:r>
            <a:r>
              <a:rPr lang="en-US" sz="2800">
                <a:solidFill>
                  <a:srgbClr val="FFFFFF"/>
                </a:solidFill>
                <a:latin typeface="Calibri"/>
                <a:ea typeface="Calibri"/>
                <a:cs typeface="Calibri"/>
              </a:rPr>
              <a:t> </a:t>
            </a:r>
            <a:r>
              <a:rPr lang="en-US" sz="2800">
                <a:latin typeface="Calibri"/>
                <a:ea typeface="Calibri"/>
                <a:cs typeface="Calibri"/>
              </a:rPr>
              <a:t>Case Percentages by Social Vulnerability Index and Race</a:t>
            </a:r>
            <a:r>
              <a:rPr lang="en-US" sz="2000" baseline="50000">
                <a:latin typeface="Calibri"/>
                <a:ea typeface="Calibri"/>
                <a:cs typeface="Calibri"/>
              </a:rPr>
              <a:t>2</a:t>
            </a:r>
            <a:r>
              <a:rPr lang="en-US" sz="2800">
                <a:latin typeface="Calibri"/>
                <a:ea typeface="Calibri"/>
                <a:cs typeface="Calibri"/>
              </a:rPr>
              <a:t>, Massachusetts, 2020-</a:t>
            </a:r>
            <a:r>
              <a:rPr lang="en-US" sz="2800" kern="100">
                <a:effectLst/>
                <a:latin typeface="Calibri"/>
                <a:ea typeface="Calibri"/>
                <a:cs typeface="Calibri"/>
              </a:rPr>
              <a:t>2024</a:t>
            </a:r>
            <a:r>
              <a:rPr lang="en-US" sz="2000" kern="100" baseline="50000">
                <a:effectLst/>
                <a:latin typeface="Calibri"/>
                <a:ea typeface="Calibri"/>
                <a:cs typeface="Calibri"/>
              </a:rPr>
              <a:t>3</a:t>
            </a:r>
            <a:endParaRPr lang="en-US" sz="2000" baseline="50000">
              <a:latin typeface="Calibri"/>
              <a:ea typeface="Calibri"/>
              <a:cs typeface="Calibri"/>
            </a:endParaRPr>
          </a:p>
        </p:txBody>
      </p:sp>
      <p:pic>
        <p:nvPicPr>
          <p:cNvPr id="4" name="Picture 3" descr="Graph depicts the proportion of Massachusetts reported confirmed and probable infectious syphilis cases broken down by SVI quartile and race for the years 2020 through 2024. Each year, NH White cases have a lower proportion of High SVI cases compared to NH Black and Hispanic cases. In 2024, 26% of NH White cases are High SVI, compared to 54% of NH Black cases and 61% of Hispanic cases.">
            <a:extLst>
              <a:ext uri="{FF2B5EF4-FFF2-40B4-BE49-F238E27FC236}">
                <a16:creationId xmlns:a16="http://schemas.microsoft.com/office/drawing/2014/main" id="{08D630F8-5BDF-0239-B417-46FB92F5E4EB}"/>
              </a:ext>
            </a:extLst>
          </p:cNvPr>
          <p:cNvPicPr>
            <a:picLocks noChangeAspect="1"/>
          </p:cNvPicPr>
          <p:nvPr/>
        </p:nvPicPr>
        <p:blipFill>
          <a:blip r:embed="rId3"/>
          <a:stretch>
            <a:fillRect/>
          </a:stretch>
        </p:blipFill>
        <p:spPr>
          <a:xfrm>
            <a:off x="43613" y="963331"/>
            <a:ext cx="12107705" cy="5492972"/>
          </a:xfrm>
          <a:prstGeom prst="rect">
            <a:avLst/>
          </a:prstGeom>
        </p:spPr>
      </p:pic>
      <p:sp>
        <p:nvSpPr>
          <p:cNvPr id="6" name="TextBox 5">
            <a:extLst>
              <a:ext uri="{FF2B5EF4-FFF2-40B4-BE49-F238E27FC236}">
                <a16:creationId xmlns:a16="http://schemas.microsoft.com/office/drawing/2014/main" id="{01CB2AFD-865D-F6DE-D11B-FB642AE63D14}"/>
              </a:ext>
            </a:extLst>
          </p:cNvPr>
          <p:cNvSpPr txBox="1"/>
          <p:nvPr/>
        </p:nvSpPr>
        <p:spPr>
          <a:xfrm>
            <a:off x="40682" y="4795787"/>
            <a:ext cx="9339963" cy="1754326"/>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a:ea typeface="Calibri"/>
                <a:cs typeface="Calibri"/>
              </a:rPr>
              <a:t>Data are current as of 06/02/2025 and are subject to change. </a:t>
            </a:r>
          </a:p>
          <a:p>
            <a:r>
              <a:rPr lang="en-US" sz="1200">
                <a:solidFill>
                  <a:schemeClr val="bg2">
                    <a:lumMod val="50000"/>
                  </a:schemeClr>
                </a:solidFill>
                <a:latin typeface="Calibri"/>
                <a:ea typeface="Calibri"/>
                <a:cs typeface="Calibri"/>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a:ea typeface="Calibri"/>
                <a:cs typeface="Calibri"/>
              </a:rPr>
              <a:t>1. </a:t>
            </a:r>
            <a:r>
              <a:rPr kumimoji="0" lang="en-US" sz="1200" b="0" i="0" u="none" strike="noStrike" kern="1200" cap="none" spc="0" normalizeH="0" baseline="0" noProof="0">
                <a:ln>
                  <a:noFill/>
                </a:ln>
                <a:solidFill>
                  <a:schemeClr val="bg2">
                    <a:lumMod val="50000"/>
                  </a:schemeClr>
                </a:solidFill>
                <a:effectLst/>
                <a:uLnTx/>
                <a:uFillTx/>
                <a:latin typeface="Calibri"/>
                <a:ea typeface="Calibri"/>
                <a:cs typeface="Calibri"/>
              </a:rPr>
              <a:t>Infectious syphilis is defined as primary, secondary and early latent stages of syphilis within one year of infection.</a:t>
            </a:r>
            <a:endParaRPr lang="en-US" sz="1200">
              <a:solidFill>
                <a:schemeClr val="bg2">
                  <a:lumMod val="50000"/>
                </a:schemeClr>
              </a:solidFill>
              <a:latin typeface="Calibri"/>
              <a:ea typeface="Calibri"/>
              <a:cs typeface="Calibri"/>
            </a:endParaRPr>
          </a:p>
          <a:p>
            <a:r>
              <a:rPr lang="en-US" sz="1200">
                <a:solidFill>
                  <a:schemeClr val="bg2">
                    <a:lumMod val="50000"/>
                  </a:schemeClr>
                </a:solidFill>
                <a:latin typeface="Calibri"/>
                <a:ea typeface="Calibri"/>
                <a:cs typeface="Calibri"/>
              </a:rPr>
              <a:t>2. 98 individuals with reported race/ethnicity of NH Asian, Pacific Islander/American Indian/Alaskan Native, or Unknown were not included.</a:t>
            </a:r>
            <a:endParaRPr lang="en-US">
              <a:solidFill>
                <a:schemeClr val="bg2">
                  <a:lumMod val="50000"/>
                </a:schemeClr>
              </a:solidFill>
            </a:endParaRPr>
          </a:p>
          <a:p>
            <a:r>
              <a:rPr lang="en-US" sz="1200">
                <a:solidFill>
                  <a:schemeClr val="bg2">
                    <a:lumMod val="50000"/>
                  </a:schemeClr>
                </a:solidFill>
                <a:latin typeface="Calibri"/>
                <a:ea typeface="Calibri"/>
                <a:cs typeface="Calibri"/>
              </a:rPr>
              <a:t>3. Please consider the impact of the COVID-19 pandemic on infectious disease screening, treatment and surveillance in the interpretation of 2020-2022 data.</a:t>
            </a:r>
          </a:p>
          <a:p>
            <a:r>
              <a:rPr lang="en-US" sz="1200">
                <a:solidFill>
                  <a:schemeClr val="bg2">
                    <a:lumMod val="50000"/>
                  </a:schemeClr>
                </a:solidFill>
                <a:latin typeface="Calibri"/>
                <a:ea typeface="Calibri"/>
                <a:cs typeface="Calibri"/>
              </a:rPr>
              <a:t>4. Unknown category includes cases with missing addresses, addresses that couldn’t be geocoded, addresses linked to shelters or correctional facilities, or individuals reporting homelessness.</a:t>
            </a:r>
          </a:p>
        </p:txBody>
      </p:sp>
      <p:sp>
        <p:nvSpPr>
          <p:cNvPr id="2" name="Slide Number Placeholder 1">
            <a:extLst>
              <a:ext uri="{FF2B5EF4-FFF2-40B4-BE49-F238E27FC236}">
                <a16:creationId xmlns:a16="http://schemas.microsoft.com/office/drawing/2014/main" id="{ABE1202D-49B2-C79F-0E4D-1BFCDBE67A97}"/>
              </a:ext>
            </a:extLst>
          </p:cNvPr>
          <p:cNvSpPr>
            <a:spLocks noGrp="1"/>
          </p:cNvSpPr>
          <p:nvPr>
            <p:ph type="sldNum" sz="quarter" idx="4"/>
          </p:nvPr>
        </p:nvSpPr>
        <p:spPr/>
        <p:txBody>
          <a:bodyPr/>
          <a:lstStyle/>
          <a:p>
            <a:fld id="{CA49D0EE-DE7F-324B-A84C-F36708423CDB}" type="slidenum">
              <a:rPr lang="en-US" smtClean="0"/>
              <a:pPr/>
              <a:t>31</a:t>
            </a:fld>
            <a:endParaRPr lang="en-US"/>
          </a:p>
        </p:txBody>
      </p:sp>
      <p:pic>
        <p:nvPicPr>
          <p:cNvPr id="8" name="Picture 7">
            <a:extLst>
              <a:ext uri="{FF2B5EF4-FFF2-40B4-BE49-F238E27FC236}">
                <a16:creationId xmlns:a16="http://schemas.microsoft.com/office/drawing/2014/main" id="{8398B052-33F7-4BDA-F103-ACF144DE27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106917" y="994498"/>
            <a:ext cx="231668" cy="213378"/>
          </a:xfrm>
          <a:prstGeom prst="rect">
            <a:avLst/>
          </a:prstGeom>
        </p:spPr>
      </p:pic>
      <p:pic>
        <p:nvPicPr>
          <p:cNvPr id="9" name="Picture 8">
            <a:extLst>
              <a:ext uri="{FF2B5EF4-FFF2-40B4-BE49-F238E27FC236}">
                <a16:creationId xmlns:a16="http://schemas.microsoft.com/office/drawing/2014/main" id="{26500F7B-3497-28EF-F9A7-8DADC7BC0BF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1300370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4726"/>
          </a:xfrm>
        </p:spPr>
        <p:txBody>
          <a:bodyPr>
            <a:normAutofit/>
          </a:bodyPr>
          <a:lstStyle/>
          <a:p>
            <a:pPr algn="ctr"/>
            <a:r>
              <a:rPr kumimoji="0" lang="en-US" sz="40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Description of 2024 STI Cases</a:t>
            </a:r>
            <a:endParaRPr lang="en-US" sz="4000"/>
          </a:p>
        </p:txBody>
      </p:sp>
      <p:sp>
        <p:nvSpPr>
          <p:cNvPr id="4" name="Subtitle 2">
            <a:extLst>
              <a:ext uri="{FF2B5EF4-FFF2-40B4-BE49-F238E27FC236}">
                <a16:creationId xmlns:a16="http://schemas.microsoft.com/office/drawing/2014/main" id="{401B781B-CCAA-3A32-F269-B55F573DA3E6}"/>
              </a:ext>
            </a:extLst>
          </p:cNvPr>
          <p:cNvSpPr txBox="1">
            <a:spLocks/>
          </p:cNvSpPr>
          <p:nvPr/>
        </p:nvSpPr>
        <p:spPr>
          <a:xfrm>
            <a:off x="2895600" y="2824355"/>
            <a:ext cx="6400800" cy="12144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Calibri"/>
                <a:ea typeface="+mn-ea"/>
                <a:cs typeface="Times New Roman" panose="02020603050405020304" pitchFamily="18" charset="0"/>
              </a:rPr>
              <a:t>Geographic Distribution</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Calibri"/>
                <a:ea typeface="+mn-ea"/>
                <a:cs typeface="Times New Roman" panose="02020603050405020304" pitchFamily="18" charset="0"/>
              </a:rPr>
              <a:t>Age, Gender, Sexual Risk Categories, and Race-Ethnicity</a:t>
            </a: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C3103FE3-F6A5-116E-4DCA-62A8F81F03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1633707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738837" y="-3"/>
            <a:ext cx="10357579" cy="974092"/>
          </a:xfrm>
        </p:spPr>
        <p:txBody>
          <a:bodyPr>
            <a:normAutofit/>
          </a:bodyPr>
          <a:lstStyle/>
          <a:p>
            <a:pPr algn="ctr"/>
            <a:r>
              <a:rPr lang="en-US" sz="2800">
                <a:latin typeface="Calibri"/>
                <a:ea typeface="Calibri"/>
                <a:cs typeface="Calibri"/>
              </a:rPr>
              <a:t>Incidence</a:t>
            </a:r>
            <a:r>
              <a:rPr kumimoji="0" lang="en-US" sz="2800" i="0" u="none" strike="noStrike" kern="1200" cap="none" spc="0" normalizeH="0" baseline="0" noProof="0">
                <a:ln>
                  <a:noFill/>
                </a:ln>
                <a:effectLst/>
                <a:uLnTx/>
                <a:uFillTx/>
                <a:latin typeface="Calibri"/>
                <a:ea typeface="Calibri"/>
                <a:cs typeface="Calibri"/>
              </a:rPr>
              <a:t> </a:t>
            </a:r>
            <a:r>
              <a:rPr kumimoji="0" lang="en-US" sz="2800" i="0" u="none" strike="noStrike" kern="1200" cap="none" spc="0" normalizeH="0" baseline="0" noProof="0">
                <a:ln>
                  <a:noFill/>
                </a:ln>
                <a:effectLst/>
                <a:uLnTx/>
                <a:uFillTx/>
                <a:latin typeface="+mn-lt"/>
                <a:ea typeface="+mn-ea"/>
                <a:cs typeface="Times New Roman"/>
              </a:rPr>
              <a:t>Rate of Confirmed Chlamydia Cases, per 100,000 Persons</a:t>
            </a:r>
            <a:r>
              <a:rPr kumimoji="0" lang="en-US" sz="2000" i="0" u="none" strike="noStrike" kern="100" cap="none" spc="0" normalizeH="0" baseline="50000" noProof="0">
                <a:ln>
                  <a:noFill/>
                </a:ln>
                <a:effectLst/>
                <a:uLnTx/>
                <a:uFillTx/>
                <a:latin typeface="+mn-lt"/>
                <a:ea typeface="Calibri"/>
                <a:cs typeface="Times New Roman"/>
              </a:rPr>
              <a:t>1</a:t>
            </a:r>
            <a:r>
              <a:rPr kumimoji="0" lang="en-US" sz="2800" i="0" u="none" strike="noStrike" kern="1200" cap="none" spc="0" normalizeH="0" baseline="0" noProof="0">
                <a:ln>
                  <a:noFill/>
                </a:ln>
                <a:effectLst/>
                <a:uLnTx/>
                <a:uFillTx/>
                <a:latin typeface="+mn-lt"/>
                <a:ea typeface="+mn-ea"/>
                <a:cs typeface="Times New Roman"/>
              </a:rPr>
              <a:t> by City/Town</a:t>
            </a:r>
            <a:r>
              <a:rPr kumimoji="0" lang="en-US" sz="2000" i="0" u="none" strike="noStrike" kern="100" cap="none" spc="0" normalizeH="0" baseline="50000" noProof="0">
                <a:ln>
                  <a:noFill/>
                </a:ln>
                <a:effectLst/>
                <a:uLnTx/>
                <a:uFillTx/>
                <a:latin typeface="+mn-lt"/>
                <a:ea typeface="+mn-ea"/>
                <a:cs typeface="Times New Roman"/>
              </a:rPr>
              <a:t>2</a:t>
            </a:r>
            <a:r>
              <a:rPr kumimoji="0" lang="en-US" sz="2800" i="0" u="none" strike="noStrike" kern="1200" cap="none" spc="0" normalizeH="0" baseline="0" noProof="0">
                <a:ln>
                  <a:noFill/>
                </a:ln>
                <a:effectLst/>
                <a:uLnTx/>
                <a:uFillTx/>
                <a:latin typeface="+mn-lt"/>
                <a:ea typeface="+mn-ea"/>
                <a:cs typeface="Times New Roman"/>
              </a:rPr>
              <a:t>, Massachusetts, </a:t>
            </a:r>
            <a:r>
              <a:rPr kumimoji="0" lang="en-US" sz="2800" i="0" u="none" strike="noStrike" kern="100" cap="none" spc="0" normalizeH="0" baseline="0" noProof="0">
                <a:ln>
                  <a:noFill/>
                </a:ln>
                <a:effectLst/>
                <a:uLnTx/>
                <a:uFillTx/>
                <a:latin typeface="+mn-lt"/>
                <a:ea typeface="Calibri"/>
                <a:cs typeface="Times New Roman"/>
              </a:rPr>
              <a:t>2024</a:t>
            </a:r>
            <a:r>
              <a:rPr lang="en-US" sz="2000" kern="100" baseline="50000">
                <a:latin typeface="+mn-lt"/>
                <a:ea typeface="Calibri"/>
                <a:cs typeface="Times New Roman"/>
              </a:rPr>
              <a:t> </a:t>
            </a:r>
            <a:endParaRPr lang="en-US" sz="2000">
              <a:ea typeface="Calibri"/>
            </a:endParaRPr>
          </a:p>
        </p:txBody>
      </p:sp>
      <p:pic>
        <p:nvPicPr>
          <p:cNvPr id="9" name="Picture 8" descr="Map of Massachusetts cities and towns color-coded to indicate the areas of the state with the highest chlamydia case rates in 2024. The cities that have the highest rates (greater than 600 per 100,000 persons) are Provincetown, Brockton, Lawrence, Chelsea, Springfield, Everett, Boston, Lynn, Lowell, Revere, New Bedford, Holyoke, Tisbury, Fall River, and Randolph.">
            <a:extLst>
              <a:ext uri="{FF2B5EF4-FFF2-40B4-BE49-F238E27FC236}">
                <a16:creationId xmlns:a16="http://schemas.microsoft.com/office/drawing/2014/main" id="{BC4DFAA7-2F64-11E3-E458-0ADC714026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57238" y="974089"/>
            <a:ext cx="7677523" cy="4847921"/>
          </a:xfrm>
          <a:prstGeom prst="rect">
            <a:avLst/>
          </a:prstGeom>
        </p:spPr>
      </p:pic>
      <p:sp>
        <p:nvSpPr>
          <p:cNvPr id="5" name="TextBox 4">
            <a:extLst>
              <a:ext uri="{FF2B5EF4-FFF2-40B4-BE49-F238E27FC236}">
                <a16:creationId xmlns:a16="http://schemas.microsoft.com/office/drawing/2014/main" id="{C149A55D-ECE4-EFE7-1724-FDFE9078AFD2}"/>
              </a:ext>
            </a:extLst>
          </p:cNvPr>
          <p:cNvSpPr txBox="1"/>
          <p:nvPr/>
        </p:nvSpPr>
        <p:spPr>
          <a:xfrm>
            <a:off x="184370" y="5792146"/>
            <a:ext cx="11823257" cy="70788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are current as of 06/02/2025 and are subject to change. </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Source: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Massachusetts</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1. Population denominators estimated by the University of Massachusetts Donahue Institute using a modified Hamilton-Perry model (Strate S, et al. Small Area Population Estimates for 2011 through 2020 report, Oct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Times New Roman" panose="02020603050405020304" pitchFamily="18" charset="0"/>
                <a:cs typeface="+mn-cs"/>
              </a:rPr>
              <a:t>2. There are no city/towns with &lt;10 cases of chlamydia that fall within the top two rate categories (≥600 cases per 100,000).</a:t>
            </a: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Oval 6">
            <a:extLst>
              <a:ext uri="{FF2B5EF4-FFF2-40B4-BE49-F238E27FC236}">
                <a16:creationId xmlns:a16="http://schemas.microsoft.com/office/drawing/2014/main" id="{AC4B6D87-C7CF-2926-77F2-C1EF57A737AB}"/>
              </a:ext>
              <a:ext uri="{C183D7F6-B498-43B3-948B-1728B52AA6E4}">
                <adec:decorative xmlns:adec="http://schemas.microsoft.com/office/drawing/2017/decorative" val="1"/>
              </a:ext>
            </a:extLst>
          </p:cNvPr>
          <p:cNvSpPr/>
          <p:nvPr/>
        </p:nvSpPr>
        <p:spPr>
          <a:xfrm>
            <a:off x="6207621" y="4453757"/>
            <a:ext cx="961637" cy="101550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219B0736-ED67-E36A-9E62-3CCA0A99ED5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53945" y="3860088"/>
            <a:ext cx="913497" cy="167599"/>
          </a:xfrm>
          <a:prstGeom prst="rect">
            <a:avLst/>
          </a:prstGeom>
        </p:spPr>
      </p:pic>
      <p:pic>
        <p:nvPicPr>
          <p:cNvPr id="10" name="Picture 9">
            <a:extLst>
              <a:ext uri="{FF2B5EF4-FFF2-40B4-BE49-F238E27FC236}">
                <a16:creationId xmlns:a16="http://schemas.microsoft.com/office/drawing/2014/main" id="{1D646584-FA3A-CB2E-EAA5-61A25790536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42873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770130-03F1-6CA2-B2A6-45E7ED57FD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213" y="1960927"/>
            <a:ext cx="1525870" cy="3570745"/>
          </a:xfrm>
          <a:prstGeom prst="rect">
            <a:avLst/>
          </a:prstGeom>
        </p:spPr>
      </p:pic>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463448" y="0"/>
            <a:ext cx="10648343" cy="971539"/>
          </a:xfrm>
        </p:spPr>
        <p:txBody>
          <a:bodyPr>
            <a:normAutofit/>
          </a:bodyPr>
          <a:lstStyle/>
          <a:p>
            <a:pPr algn="ctr"/>
            <a:r>
              <a:rPr kumimoji="0" lang="en-US" sz="2800" i="0" u="none" strike="noStrike" kern="1200" cap="none" spc="0" normalizeH="0" baseline="0" noProof="0">
                <a:ln>
                  <a:noFill/>
                </a:ln>
                <a:solidFill>
                  <a:schemeClr val="bg1"/>
                </a:solidFill>
                <a:effectLst/>
                <a:uLnTx/>
                <a:uFillTx/>
                <a:latin typeface="+mn-lt"/>
                <a:ea typeface="+mn-ea"/>
                <a:cs typeface="Times New Roman"/>
              </a:rPr>
              <a:t>Absolute Rate Difference</a:t>
            </a:r>
            <a:r>
              <a:rPr kumimoji="0" lang="en-US" sz="2000" i="0" u="none" strike="noStrike" kern="100" cap="none" spc="0" normalizeH="0" baseline="50000" noProof="0">
                <a:ln>
                  <a:noFill/>
                </a:ln>
                <a:solidFill>
                  <a:schemeClr val="bg1"/>
                </a:solidFill>
                <a:effectLst/>
                <a:uLnTx/>
                <a:uFillTx/>
                <a:latin typeface="+mn-lt"/>
                <a:ea typeface="Calibri" panose="020F0502020204030204" pitchFamily="34" charset="0"/>
                <a:cs typeface="Times New Roman"/>
              </a:rPr>
              <a:t>1</a:t>
            </a:r>
            <a:r>
              <a:rPr kumimoji="0" lang="en-US" sz="2800" i="0" u="none" strike="noStrike" kern="1200" cap="none" spc="0" normalizeH="0" baseline="0" noProof="0">
                <a:ln>
                  <a:noFill/>
                </a:ln>
                <a:solidFill>
                  <a:schemeClr val="bg1"/>
                </a:solidFill>
                <a:effectLst/>
                <a:uLnTx/>
                <a:uFillTx/>
                <a:latin typeface="+mn-lt"/>
                <a:ea typeface="+mn-ea"/>
                <a:cs typeface="Times New Roman"/>
              </a:rPr>
              <a:t> Comparing 2024 to 2020 for Confirmed Chlamydia Cases, per 100,000 Persons</a:t>
            </a:r>
            <a:r>
              <a:rPr kumimoji="0" lang="en-US" sz="2000" i="0" u="none" strike="noStrike" kern="100" cap="none" spc="0" normalizeH="0" baseline="50000" noProof="0">
                <a:ln>
                  <a:noFill/>
                </a:ln>
                <a:solidFill>
                  <a:schemeClr val="bg1"/>
                </a:solidFill>
                <a:effectLst/>
                <a:uLnTx/>
                <a:uFillTx/>
                <a:latin typeface="+mn-lt"/>
                <a:ea typeface="+mn-ea"/>
                <a:cs typeface="Times New Roman"/>
              </a:rPr>
              <a:t>2</a:t>
            </a:r>
            <a:r>
              <a:rPr kumimoji="0" lang="en-US" sz="2800" i="0" u="none" strike="noStrike" kern="1200" cap="none" spc="0" normalizeH="0" baseline="0" noProof="0">
                <a:ln>
                  <a:noFill/>
                </a:ln>
                <a:solidFill>
                  <a:schemeClr val="bg1"/>
                </a:solidFill>
                <a:effectLst/>
                <a:uLnTx/>
                <a:uFillTx/>
                <a:latin typeface="+mn-lt"/>
                <a:ea typeface="+mn-ea"/>
                <a:cs typeface="Times New Roman"/>
              </a:rPr>
              <a:t> by City/Town, Massachusetts</a:t>
            </a:r>
            <a:endParaRPr lang="en-US" sz="2000"/>
          </a:p>
        </p:txBody>
      </p:sp>
      <p:pic>
        <p:nvPicPr>
          <p:cNvPr id="9" name="Picture 8" descr="Map of Massachusetts cities and towns color-coded to indicate the range of absolute rate differences per 100,000 persons comparing 2024 chlamydia case rates to 2020 case rates. The darker the color in the scheme, the greater the difference between 2024 and 2020 case rates with purple coloring indicating rates were higher in 2020 and the gold coloring indicating rates were higher in 2024. The majority of cities and towns saw a drop in chlamydia case rates in 2024 compared with 2020 with the largest declines (less than -200 per 100,000 persons) occurring in Phillipston, Wales, and West Boylston; the greatest rate increases (greater than 200 per 100,000 persons) were seen in Brockton, Chelsea, East Brookfield, Edgartown, Lawrence, New Braintree, Otis, Provincetown, Stoughton, and Tisbury. The cities and towns that had zero cases for 2024 or 2020 and one or more cases for the opposing year are indicated on the map with a slash mark to acknowledge the absolute rate difference should be examined with caution.">
            <a:extLst>
              <a:ext uri="{FF2B5EF4-FFF2-40B4-BE49-F238E27FC236}">
                <a16:creationId xmlns:a16="http://schemas.microsoft.com/office/drawing/2014/main" id="{E0642384-DBA4-5A70-FB27-B5FD5AADA3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04959" y="988895"/>
            <a:ext cx="7859616" cy="4929939"/>
          </a:xfrm>
          <a:prstGeom prst="rect">
            <a:avLst/>
          </a:prstGeom>
        </p:spPr>
      </p:pic>
      <p:sp>
        <p:nvSpPr>
          <p:cNvPr id="7" name="Oval 6">
            <a:extLst>
              <a:ext uri="{FF2B5EF4-FFF2-40B4-BE49-F238E27FC236}">
                <a16:creationId xmlns:a16="http://schemas.microsoft.com/office/drawing/2014/main" id="{AC4B6D87-C7CF-2926-77F2-C1EF57A737AB}"/>
              </a:ext>
              <a:ext uri="{C183D7F6-B498-43B3-948B-1728B52AA6E4}">
                <adec:decorative xmlns:adec="http://schemas.microsoft.com/office/drawing/2017/decorative" val="1"/>
              </a:ext>
            </a:extLst>
          </p:cNvPr>
          <p:cNvSpPr/>
          <p:nvPr/>
        </p:nvSpPr>
        <p:spPr>
          <a:xfrm>
            <a:off x="6873008" y="4438512"/>
            <a:ext cx="961637" cy="101550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E4B8BF59-FF44-A10D-C99C-320647DB3365}"/>
              </a:ext>
              <a:ext uri="{C183D7F6-B498-43B3-948B-1728B52AA6E4}">
                <adec:decorative xmlns:adec="http://schemas.microsoft.com/office/drawing/2017/decorative" val="1"/>
              </a:ext>
            </a:extLst>
          </p:cNvPr>
          <p:cNvSpPr/>
          <p:nvPr/>
        </p:nvSpPr>
        <p:spPr>
          <a:xfrm>
            <a:off x="2876876" y="3883631"/>
            <a:ext cx="2856216" cy="26073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C149A55D-ECE4-EFE7-1724-FDFE9078AFD2}"/>
              </a:ext>
            </a:extLst>
          </p:cNvPr>
          <p:cNvSpPr txBox="1"/>
          <p:nvPr/>
        </p:nvSpPr>
        <p:spPr>
          <a:xfrm>
            <a:off x="174474" y="5801416"/>
            <a:ext cx="11930009" cy="707886"/>
          </a:xfrm>
          <a:prstGeom prst="rect">
            <a:avLst/>
          </a:prstGeom>
          <a:noFill/>
        </p:spPr>
        <p:txBody>
          <a:bodyPr wrap="square" lIns="91440" tIns="45720" rIns="91440" bIns="45720" anchor="t">
            <a:spAutoFit/>
          </a:bodyPr>
          <a:lstStyle/>
          <a:p>
            <a:pPr lvl="0"/>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are current as of</a:t>
            </a:r>
            <a:r>
              <a:rPr kumimoji="0" lang="en-US" sz="10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10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0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and are subject to change. </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Source: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Massachusetts</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1. The darker the color in the scheme, the greater the difference between 2024 and 2020 chlamydia case rates with purple coloring indicating rates were higher in 2020 and gold coloring indicating rates were higher in 2024.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Times New Roman" panose="02020603050405020304" pitchFamily="18" charset="0"/>
                <a:cs typeface="+mn-cs"/>
              </a:rPr>
              <a:t>2. </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Population denominators estimated by the University of Massachusetts Donahue Institute using a modified Hamilton-Perry model (Strate S, et al. Small Area Population Estimates for 2011 through 2020 report, Oct 2016). </a:t>
            </a:r>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4CDA4007-D3BC-4166-2F42-2FCDE870D0B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1908" y="1322689"/>
            <a:ext cx="2348328" cy="241267"/>
          </a:xfrm>
          <a:prstGeom prst="rect">
            <a:avLst/>
          </a:prstGeom>
        </p:spPr>
      </p:pic>
      <p:pic>
        <p:nvPicPr>
          <p:cNvPr id="18" name="Picture 17">
            <a:extLst>
              <a:ext uri="{FF2B5EF4-FFF2-40B4-BE49-F238E27FC236}">
                <a16:creationId xmlns:a16="http://schemas.microsoft.com/office/drawing/2014/main" id="{B7D84F33-9101-2C8C-D59F-6E9ACAB85AF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6053" y="1579632"/>
            <a:ext cx="1929155" cy="231320"/>
          </a:xfrm>
          <a:prstGeom prst="rect">
            <a:avLst/>
          </a:prstGeom>
        </p:spPr>
      </p:pic>
      <p:sp>
        <p:nvSpPr>
          <p:cNvPr id="24" name="TextBox 23">
            <a:extLst>
              <a:ext uri="{FF2B5EF4-FFF2-40B4-BE49-F238E27FC236}">
                <a16:creationId xmlns:a16="http://schemas.microsoft.com/office/drawing/2014/main" id="{6CED74AF-3148-F7F9-3B19-C9CD28523CC5}"/>
              </a:ext>
              <a:ext uri="{C183D7F6-B498-43B3-948B-1728B52AA6E4}">
                <adec:decorative xmlns:adec="http://schemas.microsoft.com/office/drawing/2017/decorative" val="1"/>
              </a:ext>
            </a:extLst>
          </p:cNvPr>
          <p:cNvSpPr txBox="1"/>
          <p:nvPr/>
        </p:nvSpPr>
        <p:spPr>
          <a:xfrm>
            <a:off x="10243848" y="1319864"/>
            <a:ext cx="17963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Towns/cities with 0 cases in 2024 or 2020 and 1+ case in the opposing year</a:t>
            </a:r>
          </a:p>
        </p:txBody>
      </p:sp>
      <p:sp>
        <p:nvSpPr>
          <p:cNvPr id="25" name="Rectangle 24">
            <a:extLst>
              <a:ext uri="{FF2B5EF4-FFF2-40B4-BE49-F238E27FC236}">
                <a16:creationId xmlns:a16="http://schemas.microsoft.com/office/drawing/2014/main" id="{4A3A7F80-C523-9BBC-D8BB-6685E79EEBD0}"/>
              </a:ext>
              <a:ext uri="{C183D7F6-B498-43B3-948B-1728B52AA6E4}">
                <adec:decorative xmlns:adec="http://schemas.microsoft.com/office/drawing/2017/decorative" val="1"/>
              </a:ext>
            </a:extLst>
          </p:cNvPr>
          <p:cNvSpPr/>
          <p:nvPr/>
        </p:nvSpPr>
        <p:spPr>
          <a:xfrm>
            <a:off x="9711367" y="1505214"/>
            <a:ext cx="476054" cy="266379"/>
          </a:xfrm>
          <a:prstGeom prst="rect">
            <a:avLst/>
          </a:prstGeom>
          <a:pattFill prst="wdUpDiag">
            <a:fgClr>
              <a:schemeClr val="tx1"/>
            </a:fgClr>
            <a:bgClr>
              <a:schemeClr val="bg1"/>
            </a:bgClr>
          </a:patt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78CA7840-3ADC-000E-9739-5555B9E9660B}"/>
              </a:ext>
              <a:ext uri="{C183D7F6-B498-43B3-948B-1728B52AA6E4}">
                <adec:decorative xmlns:adec="http://schemas.microsoft.com/office/drawing/2017/decorative" val="1"/>
              </a:ext>
            </a:extLst>
          </p:cNvPr>
          <p:cNvSpPr/>
          <p:nvPr/>
        </p:nvSpPr>
        <p:spPr>
          <a:xfrm>
            <a:off x="5507361" y="5764830"/>
            <a:ext cx="2856216"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26361023-C933-E3A7-6021-55B2E22D612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012740" y="5030015"/>
            <a:ext cx="2933700" cy="533400"/>
          </a:xfrm>
          <a:prstGeom prst="rect">
            <a:avLst/>
          </a:prstGeom>
        </p:spPr>
      </p:pic>
      <p:pic>
        <p:nvPicPr>
          <p:cNvPr id="11" name="Picture 10">
            <a:extLst>
              <a:ext uri="{FF2B5EF4-FFF2-40B4-BE49-F238E27FC236}">
                <a16:creationId xmlns:a16="http://schemas.microsoft.com/office/drawing/2014/main" id="{7F615007-E21B-F52C-F618-5B93222CE48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755007" y="2118118"/>
            <a:ext cx="1133954" cy="475529"/>
          </a:xfrm>
          <a:prstGeom prst="rect">
            <a:avLst/>
          </a:prstGeom>
        </p:spPr>
      </p:pic>
      <p:pic>
        <p:nvPicPr>
          <p:cNvPr id="15" name="Picture 14">
            <a:extLst>
              <a:ext uri="{FF2B5EF4-FFF2-40B4-BE49-F238E27FC236}">
                <a16:creationId xmlns:a16="http://schemas.microsoft.com/office/drawing/2014/main" id="{A13C262D-CA67-CF5C-F2C8-42BC244AB3EE}"/>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28101" y="87137"/>
            <a:ext cx="1377575" cy="783472"/>
          </a:xfrm>
          <a:prstGeom prst="rect">
            <a:avLst/>
          </a:prstGeom>
        </p:spPr>
      </p:pic>
    </p:spTree>
    <p:extLst>
      <p:ext uri="{BB962C8B-B14F-4D97-AF65-F5344CB8AC3E}">
        <p14:creationId xmlns:p14="http://schemas.microsoft.com/office/powerpoint/2010/main" val="124031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4131B-AF2F-D113-34BF-F82D675D80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6375E1-EA70-6417-9D50-56F4BDF64564}"/>
              </a:ext>
            </a:extLst>
          </p:cNvPr>
          <p:cNvSpPr>
            <a:spLocks noGrp="1"/>
          </p:cNvSpPr>
          <p:nvPr>
            <p:ph type="title"/>
          </p:nvPr>
        </p:nvSpPr>
        <p:spPr>
          <a:xfrm>
            <a:off x="1503553" y="1"/>
            <a:ext cx="10680032" cy="977898"/>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Chlamydia Case Rates per 100,000 Population by Gender</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and Age, Massachusetts, 2024</a:t>
            </a:r>
            <a:endParaRPr lang="en-US" sz="2000"/>
          </a:p>
        </p:txBody>
      </p:sp>
      <p:pic>
        <p:nvPicPr>
          <p:cNvPr id="10" name="Picture 9" descr="Graph depicts chlamydia case rates per 100,000 population by age categories for the overall state, males, and females. For the overall state, the highest rate is among those 20-24 years. When looking at the gender specific rates, the age categories with the highest rates are 20-24 years for both males and females.">
            <a:extLst>
              <a:ext uri="{FF2B5EF4-FFF2-40B4-BE49-F238E27FC236}">
                <a16:creationId xmlns:a16="http://schemas.microsoft.com/office/drawing/2014/main" id="{99857F12-F410-0968-0BA7-89A9C767E75A}"/>
              </a:ext>
            </a:extLst>
          </p:cNvPr>
          <p:cNvPicPr>
            <a:picLocks noChangeAspect="1"/>
          </p:cNvPicPr>
          <p:nvPr/>
        </p:nvPicPr>
        <p:blipFill>
          <a:blip r:embed="rId3"/>
          <a:stretch>
            <a:fillRect/>
          </a:stretch>
        </p:blipFill>
        <p:spPr>
          <a:xfrm>
            <a:off x="157980" y="977899"/>
            <a:ext cx="11876037" cy="4395597"/>
          </a:xfrm>
          <a:prstGeom prst="rect">
            <a:avLst/>
          </a:prstGeom>
        </p:spPr>
      </p:pic>
      <p:sp>
        <p:nvSpPr>
          <p:cNvPr id="7" name="Rectangle 6">
            <a:extLst>
              <a:ext uri="{FF2B5EF4-FFF2-40B4-BE49-F238E27FC236}">
                <a16:creationId xmlns:a16="http://schemas.microsoft.com/office/drawing/2014/main" id="{7E642DC2-E180-DF11-ED2B-D4A1AFC32345}"/>
              </a:ext>
            </a:extLst>
          </p:cNvPr>
          <p:cNvSpPr/>
          <p:nvPr/>
        </p:nvSpPr>
        <p:spPr>
          <a:xfrm>
            <a:off x="329380" y="5299419"/>
            <a:ext cx="11533239" cy="1200329"/>
          </a:xfrm>
          <a:prstGeom prst="rect">
            <a:avLst/>
          </a:prstGeom>
        </p:spPr>
        <p:txBody>
          <a:bodyPr wrap="square" lIns="91440" tIns="45720" rIns="91440" bIns="45720" anchor="t">
            <a:spAutoFit/>
          </a:bodyPr>
          <a:lstStyle/>
          <a:p>
            <a:pPr lvl="0"/>
            <a:r>
              <a:rPr kumimoji="0" lang="en-US" sz="12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 </a:t>
            </a:r>
            <a:r>
              <a:rPr kumimoji="0" lang="en-US" sz="12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Calibri" panose="020F0502020204030204" pitchFamily="34" charset="0"/>
              </a:rPr>
              <a:t>and are subject to change.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Calibri" panose="020F0502020204030204" pitchFamily="34" charset="0"/>
              </a:rPr>
              <a:t>1. </a:t>
            </a:r>
            <a:r>
              <a:rPr kumimoji="0" lang="en-US" sz="12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In 2024, there were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9</a:t>
            </a:r>
            <a:r>
              <a:rPr kumimoji="0" lang="en-US" sz="12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individuals of transgender experience and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17</a:t>
            </a:r>
            <a:r>
              <a:rPr kumimoji="0" lang="en-US" sz="12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other individuals documented in our data system that MA DSTDP does not have current gender information for. 2 individuals had unknown age. These cases were excluded since rate for this population cannot be calculated at this time.</a:t>
            </a:r>
          </a:p>
        </p:txBody>
      </p:sp>
      <p:sp>
        <p:nvSpPr>
          <p:cNvPr id="2" name="Slide Number Placeholder 1">
            <a:extLst>
              <a:ext uri="{FF2B5EF4-FFF2-40B4-BE49-F238E27FC236}">
                <a16:creationId xmlns:a16="http://schemas.microsoft.com/office/drawing/2014/main" id="{1785A086-6DB0-20DD-9693-DC7E2620496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C293F94B-4110-2072-982C-19C411D94E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1087052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633895" y="0"/>
            <a:ext cx="10558105" cy="974876"/>
          </a:xfrm>
        </p:spPr>
        <p:txBody>
          <a:bodyPr>
            <a:normAutofit/>
          </a:bodyPr>
          <a:lstStyle/>
          <a:p>
            <a:pPr algn="ctr"/>
            <a:r>
              <a:rPr lang="en-US" sz="2800">
                <a:latin typeface="+mn-lt"/>
                <a:ea typeface="+mn-ea"/>
                <a:cs typeface="Calibri"/>
              </a:rPr>
              <a:t>Incidence </a:t>
            </a:r>
            <a:r>
              <a:rPr kumimoji="0" lang="en-US" sz="2800" b="1" i="0" u="none" strike="noStrike" kern="1200" cap="none" spc="0" normalizeH="0" baseline="0" noProof="0">
                <a:ln>
                  <a:noFill/>
                </a:ln>
                <a:effectLst/>
                <a:uLnTx/>
                <a:uFillTx/>
                <a:latin typeface="+mn-lt"/>
                <a:ea typeface="+mn-ea"/>
                <a:cs typeface="Times New Roman"/>
              </a:rPr>
              <a:t>Rate of Confirmed Gonorrhea Cases, per 100,000 Persons</a:t>
            </a:r>
            <a:r>
              <a:rPr kumimoji="0" lang="en-US" sz="2000" b="1" i="0" u="none" strike="noStrike" kern="1200" cap="none" spc="0" normalizeH="0" baseline="50000" noProof="0">
                <a:ln>
                  <a:noFill/>
                </a:ln>
                <a:effectLst/>
                <a:uLnTx/>
                <a:uFillTx/>
                <a:latin typeface="+mn-lt"/>
                <a:ea typeface="+mn-ea"/>
                <a:cs typeface="Times New Roman"/>
              </a:rPr>
              <a:t>1</a:t>
            </a:r>
            <a:r>
              <a:rPr kumimoji="0" lang="en-US" sz="2800" b="1" i="0" u="none" strike="noStrike" kern="1200" cap="none" spc="0" normalizeH="0" baseline="0" noProof="0">
                <a:ln>
                  <a:noFill/>
                </a:ln>
                <a:effectLst/>
                <a:uLnTx/>
                <a:uFillTx/>
                <a:latin typeface="+mn-lt"/>
                <a:ea typeface="+mn-ea"/>
                <a:cs typeface="Times New Roman"/>
              </a:rPr>
              <a:t> by City/Town</a:t>
            </a:r>
            <a:r>
              <a:rPr kumimoji="0" lang="en-US" sz="2000" b="1" i="0" u="none" strike="noStrike" kern="1200" cap="none" spc="0" normalizeH="0" baseline="50000" noProof="0">
                <a:ln>
                  <a:noFill/>
                </a:ln>
                <a:effectLst/>
                <a:uLnTx/>
                <a:uFillTx/>
                <a:latin typeface="+mn-lt"/>
                <a:ea typeface="+mn-ea"/>
                <a:cs typeface="Times New Roman"/>
              </a:rPr>
              <a:t>2</a:t>
            </a:r>
            <a:r>
              <a:rPr kumimoji="0" lang="en-US" sz="2800" b="1" i="0" u="none" strike="noStrike" kern="1200" cap="none" spc="0" normalizeH="0" baseline="0" noProof="0">
                <a:ln>
                  <a:noFill/>
                </a:ln>
                <a:effectLst/>
                <a:uLnTx/>
                <a:uFillTx/>
                <a:latin typeface="+mn-lt"/>
                <a:ea typeface="+mn-ea"/>
                <a:cs typeface="Times New Roman"/>
              </a:rPr>
              <a:t>, Massachusetts, 2024</a:t>
            </a:r>
            <a:endParaRPr lang="en-US" sz="2000">
              <a:cs typeface="Arial"/>
            </a:endParaRPr>
          </a:p>
        </p:txBody>
      </p:sp>
      <p:pic>
        <p:nvPicPr>
          <p:cNvPr id="9" name="Picture 8" descr="Map of Massachusetts cities and towns color-coded to indicate the areas of the state with the highest gonorrhea case rates in 2024. The city with the highest rate (&gt;500 per 100,000 persons) is Provincetown. Other cities that have the high rates (&gt;300 per 100,000 persons) are Boston, Brockton, and Springfield.">
            <a:extLst>
              <a:ext uri="{FF2B5EF4-FFF2-40B4-BE49-F238E27FC236}">
                <a16:creationId xmlns:a16="http://schemas.microsoft.com/office/drawing/2014/main" id="{78797956-1076-ED51-C9D6-588AD648E6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55879" y="988863"/>
            <a:ext cx="7680242" cy="4823191"/>
          </a:xfrm>
          <a:prstGeom prst="rect">
            <a:avLst/>
          </a:prstGeom>
        </p:spPr>
      </p:pic>
      <p:sp>
        <p:nvSpPr>
          <p:cNvPr id="5" name="TextBox 4">
            <a:extLst>
              <a:ext uri="{FF2B5EF4-FFF2-40B4-BE49-F238E27FC236}">
                <a16:creationId xmlns:a16="http://schemas.microsoft.com/office/drawing/2014/main" id="{778AC3D2-BFC7-505F-CF97-3A170A2B73AB}"/>
              </a:ext>
            </a:extLst>
          </p:cNvPr>
          <p:cNvSpPr txBox="1"/>
          <p:nvPr/>
        </p:nvSpPr>
        <p:spPr>
          <a:xfrm>
            <a:off x="146461" y="5792146"/>
            <a:ext cx="11735956" cy="707886"/>
          </a:xfrm>
          <a:prstGeom prst="rect">
            <a:avLst/>
          </a:prstGeom>
          <a:noFill/>
        </p:spPr>
        <p:txBody>
          <a:bodyPr wrap="square" lIns="91440" tIns="45720" rIns="91440" bIns="45720" anchor="t">
            <a:spAutoFit/>
          </a:bodyPr>
          <a:lstStyle/>
          <a:p>
            <a:pPr lvl="0"/>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are current as of </a:t>
            </a:r>
            <a:r>
              <a:rPr lang="en-US" sz="10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and are subject to change. </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Source: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Massachusetts</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1. Population denominators estimated by the University of Massachusetts Donahue Institute using a modified Hamilton-Perry model (Strate S, et al. Small Area Population Estimates for 2011 through 2020 report, Oct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2. </a:t>
            </a:r>
            <a:r>
              <a:rPr kumimoji="0" lang="en-US" sz="1000" b="0" i="0" u="none" strike="noStrike" kern="1200" cap="none" spc="0" normalizeH="0" baseline="0" noProof="0">
                <a:ln>
                  <a:noFill/>
                </a:ln>
                <a:solidFill>
                  <a:srgbClr val="767171"/>
                </a:solidFill>
                <a:effectLst/>
                <a:uLnTx/>
                <a:uFillTx/>
                <a:latin typeface="Calibri" panose="020F0502020204030204" pitchFamily="34" charset="0"/>
                <a:ea typeface="Times New Roman" panose="02020603050405020304" pitchFamily="18" charset="0"/>
                <a:cs typeface="+mn-cs"/>
              </a:rPr>
              <a:t>There are two city/towns with &lt;10 cases of gonorrhea that fall within the top two rate categories (≥200 cases per 100,000): Chesterfield and </a:t>
            </a:r>
            <a:r>
              <a:rPr kumimoji="0" lang="en-US" sz="1000" b="0" i="0" u="none" strike="noStrike" kern="1200" cap="none" spc="0" normalizeH="0" baseline="0" noProof="0" err="1">
                <a:ln>
                  <a:noFill/>
                </a:ln>
                <a:solidFill>
                  <a:srgbClr val="767171"/>
                </a:solidFill>
                <a:effectLst/>
                <a:uLnTx/>
                <a:uFillTx/>
                <a:latin typeface="Calibri" panose="020F0502020204030204" pitchFamily="34" charset="0"/>
                <a:ea typeface="Times New Roman" panose="02020603050405020304" pitchFamily="18" charset="0"/>
                <a:cs typeface="+mn-cs"/>
              </a:rPr>
              <a:t>Tyringham</a:t>
            </a:r>
            <a:r>
              <a:rPr kumimoji="0" lang="en-US" sz="1000" b="0" i="0" u="none" strike="noStrike" kern="1200" cap="none" spc="0" normalizeH="0" baseline="0" noProof="0">
                <a:ln>
                  <a:noFill/>
                </a:ln>
                <a:solidFill>
                  <a:srgbClr val="767171"/>
                </a:solidFill>
                <a:effectLst/>
                <a:uLnTx/>
                <a:uFillTx/>
                <a:latin typeface="Calibri" panose="020F0502020204030204" pitchFamily="34" charset="0"/>
                <a:ea typeface="Times New Roman" panose="02020603050405020304" pitchFamily="18" charset="0"/>
                <a:cs typeface="+mn-cs"/>
              </a:rPr>
              <a:t>.</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endParaRP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Oval 6">
            <a:extLst>
              <a:ext uri="{FF2B5EF4-FFF2-40B4-BE49-F238E27FC236}">
                <a16:creationId xmlns:a16="http://schemas.microsoft.com/office/drawing/2014/main" id="{175CB707-58BE-FED3-4165-1B1B10EB7D5B}"/>
              </a:ext>
              <a:ext uri="{C183D7F6-B498-43B3-948B-1728B52AA6E4}">
                <adec:decorative xmlns:adec="http://schemas.microsoft.com/office/drawing/2017/decorative" val="1"/>
              </a:ext>
            </a:extLst>
          </p:cNvPr>
          <p:cNvSpPr/>
          <p:nvPr/>
        </p:nvSpPr>
        <p:spPr>
          <a:xfrm>
            <a:off x="6197558" y="4414707"/>
            <a:ext cx="1092266" cy="106878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87B139C-4C13-39EA-A5DB-85E7F41ADA7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63673" y="3860088"/>
            <a:ext cx="913497" cy="167599"/>
          </a:xfrm>
          <a:prstGeom prst="rect">
            <a:avLst/>
          </a:prstGeom>
        </p:spPr>
      </p:pic>
      <p:pic>
        <p:nvPicPr>
          <p:cNvPr id="10" name="Picture 9">
            <a:extLst>
              <a:ext uri="{FF2B5EF4-FFF2-40B4-BE49-F238E27FC236}">
                <a16:creationId xmlns:a16="http://schemas.microsoft.com/office/drawing/2014/main" id="{E4B174C9-EF9C-3AD6-83F1-DD442BEA2D7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3554896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44D764-7E16-9C0A-B6F0-46B7CFA268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879" y="1924758"/>
            <a:ext cx="1520781" cy="3613378"/>
          </a:xfrm>
          <a:prstGeom prst="rect">
            <a:avLst/>
          </a:prstGeom>
        </p:spPr>
      </p:pic>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558364" y="1"/>
            <a:ext cx="10608236" cy="964062"/>
          </a:xfrm>
        </p:spPr>
        <p:txBody>
          <a:bodyPr>
            <a:normAutofit/>
          </a:bodyPr>
          <a:lstStyle/>
          <a:p>
            <a:pPr algn="ctr"/>
            <a:r>
              <a:rPr lang="en-US" sz="2800">
                <a:latin typeface="+mn-lt"/>
                <a:ea typeface="+mn-ea"/>
                <a:cs typeface="Times New Roman" panose="02020603050405020304" pitchFamily="18" charset="0"/>
              </a:rPr>
              <a:t>Absolute R</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ate Difference</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Comparing 202</a:t>
            </a:r>
            <a:r>
              <a:rPr lang="en-US" sz="2800">
                <a:latin typeface="+mn-lt"/>
                <a:ea typeface="+mn-ea"/>
                <a:cs typeface="Times New Roman" panose="02020603050405020304" pitchFamily="18" charset="0"/>
              </a:rPr>
              <a:t>4</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to 2020 for Confirmed Gonorrhea Cases, per 100,000 Persons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by City/Town, Massachusetts</a:t>
            </a:r>
            <a:endParaRPr lang="en-US" sz="2000"/>
          </a:p>
        </p:txBody>
      </p:sp>
      <p:pic>
        <p:nvPicPr>
          <p:cNvPr id="8" name="Picture 7" descr="Map of Massachusetts cities and towns color-coded to indicate the range of absolute rate differences per 100,000 persons comparing 2024 gonorrhea case rates to 2020 case rates. The darker the color in the scheme, the greater the difference between 2024 and 2020 case rates with purple coloring indicating rates were higher in 2020 and the gold coloring indicating rates were higher in 2024. The majority of cities and towns saw a rise in gonorrhea case rates in 2024 compared with 2020 with the greatest increases (greater than 100 per 100,000 persons) occurring in Provincetown and Truro; the largest rate declines (less than -100 per 100,000 persons) were seen in Holyoke and Marion. The cities and towns that had zero cases for 2024 or 2020 and one or more cases for the opposing year are indicated on the map with a slash mark to acknowledge the absolute rate difference should be examined with caution.">
            <a:extLst>
              <a:ext uri="{FF2B5EF4-FFF2-40B4-BE49-F238E27FC236}">
                <a16:creationId xmlns:a16="http://schemas.microsoft.com/office/drawing/2014/main" id="{22C9DBD3-4939-9A22-77F9-12F132BAD4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12627" y="1000644"/>
            <a:ext cx="7846989" cy="4932841"/>
          </a:xfrm>
          <a:prstGeom prst="rect">
            <a:avLst/>
          </a:prstGeom>
        </p:spPr>
      </p:pic>
      <p:sp>
        <p:nvSpPr>
          <p:cNvPr id="7" name="Oval 6">
            <a:extLst>
              <a:ext uri="{FF2B5EF4-FFF2-40B4-BE49-F238E27FC236}">
                <a16:creationId xmlns:a16="http://schemas.microsoft.com/office/drawing/2014/main" id="{175CB707-58BE-FED3-4165-1B1B10EB7D5B}"/>
              </a:ext>
              <a:ext uri="{C183D7F6-B498-43B3-948B-1728B52AA6E4}">
                <adec:decorative xmlns:adec="http://schemas.microsoft.com/office/drawing/2017/decorative" val="1"/>
              </a:ext>
            </a:extLst>
          </p:cNvPr>
          <p:cNvSpPr/>
          <p:nvPr/>
        </p:nvSpPr>
        <p:spPr>
          <a:xfrm>
            <a:off x="6748705" y="4522575"/>
            <a:ext cx="1092266" cy="106878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8EAF5000-9691-5758-9A44-A91EDB435614}"/>
              </a:ext>
              <a:ext uri="{C183D7F6-B498-43B3-948B-1728B52AA6E4}">
                <adec:decorative xmlns:adec="http://schemas.microsoft.com/office/drawing/2017/decorative" val="1"/>
              </a:ext>
            </a:extLst>
          </p:cNvPr>
          <p:cNvSpPr/>
          <p:nvPr/>
        </p:nvSpPr>
        <p:spPr>
          <a:xfrm>
            <a:off x="2788876" y="3929449"/>
            <a:ext cx="4735232" cy="22203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778AC3D2-BFC7-505F-CF97-3A170A2B73AB}"/>
              </a:ext>
            </a:extLst>
          </p:cNvPr>
          <p:cNvSpPr txBox="1"/>
          <p:nvPr/>
        </p:nvSpPr>
        <p:spPr>
          <a:xfrm>
            <a:off x="152810" y="5783131"/>
            <a:ext cx="12039189" cy="707886"/>
          </a:xfrm>
          <a:prstGeom prst="rect">
            <a:avLst/>
          </a:prstGeom>
          <a:noFill/>
        </p:spPr>
        <p:txBody>
          <a:bodyPr wrap="square" lIns="91440" tIns="45720" rIns="91440" bIns="45720" anchor="t">
            <a:spAutoFit/>
          </a:bodyPr>
          <a:lstStyle/>
          <a:p>
            <a:pPr lvl="0"/>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are current as of </a:t>
            </a:r>
            <a:r>
              <a:rPr lang="en-US" sz="10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and are subject to change. </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Source: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Massachusetts</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1. The darker the color in the scheme, the greater the difference between 202</a:t>
            </a:r>
            <a:r>
              <a:rPr lang="en-US" sz="1000">
                <a:solidFill>
                  <a:srgbClr val="E7E6E6">
                    <a:lumMod val="50000"/>
                  </a:srgbClr>
                </a:solidFill>
                <a:latin typeface="Calibri"/>
                <a:cs typeface="Times New Roman"/>
              </a:rPr>
              <a:t>4</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and 2020 gonorrhea case rates with purple coloring indicating rates were higher in 2020 and gold coloring indicating rates were higher in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2. Population denominators estimated by the University of Massachusetts Donahue Institute using a modified Hamilton-Perry model (Strate S, et al. Small Area Population Estimates for 2011 through 2020 report, Oct 2016).</a:t>
            </a:r>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87807187-F35B-3EB8-BB92-CC20E0F3DD5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4845" y="1319864"/>
            <a:ext cx="2344031" cy="208715"/>
          </a:xfrm>
          <a:prstGeom prst="rect">
            <a:avLst/>
          </a:prstGeom>
        </p:spPr>
      </p:pic>
      <p:pic>
        <p:nvPicPr>
          <p:cNvPr id="16" name="Picture 15">
            <a:extLst>
              <a:ext uri="{FF2B5EF4-FFF2-40B4-BE49-F238E27FC236}">
                <a16:creationId xmlns:a16="http://schemas.microsoft.com/office/drawing/2014/main" id="{7BE6D058-7E78-27EF-0B62-F3549F338C8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54893" y="1572053"/>
            <a:ext cx="1910548" cy="208715"/>
          </a:xfrm>
          <a:prstGeom prst="rect">
            <a:avLst/>
          </a:prstGeom>
        </p:spPr>
      </p:pic>
      <p:sp>
        <p:nvSpPr>
          <p:cNvPr id="21" name="TextBox 20">
            <a:extLst>
              <a:ext uri="{FF2B5EF4-FFF2-40B4-BE49-F238E27FC236}">
                <a16:creationId xmlns:a16="http://schemas.microsoft.com/office/drawing/2014/main" id="{41A61062-3DE7-8BE6-1829-4FA304BA28F2}"/>
              </a:ext>
              <a:ext uri="{C183D7F6-B498-43B3-948B-1728B52AA6E4}">
                <adec:decorative xmlns:adec="http://schemas.microsoft.com/office/drawing/2017/decorative" val="1"/>
              </a:ext>
            </a:extLst>
          </p:cNvPr>
          <p:cNvSpPr txBox="1"/>
          <p:nvPr/>
        </p:nvSpPr>
        <p:spPr>
          <a:xfrm>
            <a:off x="10243848" y="1319864"/>
            <a:ext cx="17963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Towns/cities with 0 cases in 2024 or 2020 and 1+ case in the opposing year</a:t>
            </a:r>
          </a:p>
        </p:txBody>
      </p:sp>
      <p:sp>
        <p:nvSpPr>
          <p:cNvPr id="22" name="Rectangle 21">
            <a:extLst>
              <a:ext uri="{FF2B5EF4-FFF2-40B4-BE49-F238E27FC236}">
                <a16:creationId xmlns:a16="http://schemas.microsoft.com/office/drawing/2014/main" id="{6F770925-2D26-90CB-175C-011F0A344C33}"/>
              </a:ext>
              <a:ext uri="{C183D7F6-B498-43B3-948B-1728B52AA6E4}">
                <adec:decorative xmlns:adec="http://schemas.microsoft.com/office/drawing/2017/decorative" val="1"/>
              </a:ext>
            </a:extLst>
          </p:cNvPr>
          <p:cNvSpPr/>
          <p:nvPr/>
        </p:nvSpPr>
        <p:spPr>
          <a:xfrm>
            <a:off x="9711367" y="1505214"/>
            <a:ext cx="476054" cy="266379"/>
          </a:xfrm>
          <a:prstGeom prst="rect">
            <a:avLst/>
          </a:prstGeom>
          <a:pattFill prst="wdUpDiag">
            <a:fgClr>
              <a:schemeClr val="tx1"/>
            </a:fgClr>
            <a:bgClr>
              <a:schemeClr val="bg1"/>
            </a:bgClr>
          </a:patt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41B5637-2B89-5CB2-E70B-C4A96AA89B5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180426" y="5163972"/>
            <a:ext cx="2400300" cy="457200"/>
          </a:xfrm>
          <a:prstGeom prst="rect">
            <a:avLst/>
          </a:prstGeom>
        </p:spPr>
      </p:pic>
      <p:pic>
        <p:nvPicPr>
          <p:cNvPr id="11" name="Picture 10">
            <a:extLst>
              <a:ext uri="{FF2B5EF4-FFF2-40B4-BE49-F238E27FC236}">
                <a16:creationId xmlns:a16="http://schemas.microsoft.com/office/drawing/2014/main" id="{ABB509B5-6AAB-8CF7-47CE-BBDD71C29AB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818074" y="2108058"/>
            <a:ext cx="1054699" cy="475529"/>
          </a:xfrm>
          <a:prstGeom prst="rect">
            <a:avLst/>
          </a:prstGeom>
        </p:spPr>
      </p:pic>
      <p:pic>
        <p:nvPicPr>
          <p:cNvPr id="13" name="Picture 12">
            <a:extLst>
              <a:ext uri="{FF2B5EF4-FFF2-40B4-BE49-F238E27FC236}">
                <a16:creationId xmlns:a16="http://schemas.microsoft.com/office/drawing/2014/main" id="{F142EBC0-723C-A957-57FE-C5F4C5EAC8C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28101" y="87137"/>
            <a:ext cx="1377575" cy="783472"/>
          </a:xfrm>
          <a:prstGeom prst="rect">
            <a:avLst/>
          </a:prstGeom>
        </p:spPr>
      </p:pic>
    </p:spTree>
    <p:extLst>
      <p:ext uri="{BB962C8B-B14F-4D97-AF65-F5344CB8AC3E}">
        <p14:creationId xmlns:p14="http://schemas.microsoft.com/office/powerpoint/2010/main" val="2250321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1E1AD-16E8-57A3-CA58-E6DA227FDB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500655-B3EE-7E85-011F-412EB441E9DE}"/>
              </a:ext>
            </a:extLst>
          </p:cNvPr>
          <p:cNvSpPr>
            <a:spLocks noGrp="1"/>
          </p:cNvSpPr>
          <p:nvPr>
            <p:ph type="title"/>
          </p:nvPr>
        </p:nvSpPr>
        <p:spPr>
          <a:xfrm>
            <a:off x="1623869" y="1"/>
            <a:ext cx="10507974" cy="976312"/>
          </a:xfrm>
        </p:spPr>
        <p:txBody>
          <a:bodyPr>
            <a:normAutofit/>
          </a:bodyPr>
          <a:lstStyle/>
          <a:p>
            <a:pPr algn="ct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Confirmed Gonorrhea Case Rates per 100,000 Population by Gender</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and Age, Massachusetts, 2024</a:t>
            </a:r>
            <a:endParaRPr lang="en-US" sz="2000"/>
          </a:p>
        </p:txBody>
      </p:sp>
      <p:pic>
        <p:nvPicPr>
          <p:cNvPr id="4" name="Picture 3" descr="Graph depicts gonorrhea case rates per 100,000 population by age categories for the overall state, males, and females. For the overall state, the highest rate is among those 20-24 years. When looking at the gender specific rates, the age categories with the highest rates are 20 to 24 years for females and 25 to 29 years for males.">
            <a:extLst>
              <a:ext uri="{FF2B5EF4-FFF2-40B4-BE49-F238E27FC236}">
                <a16:creationId xmlns:a16="http://schemas.microsoft.com/office/drawing/2014/main" id="{BF4B5F58-BB5C-C3C1-1013-54C2E59AA5CB}"/>
              </a:ext>
            </a:extLst>
          </p:cNvPr>
          <p:cNvPicPr>
            <a:picLocks noChangeAspect="1"/>
          </p:cNvPicPr>
          <p:nvPr/>
        </p:nvPicPr>
        <p:blipFill>
          <a:blip r:embed="rId3"/>
          <a:stretch>
            <a:fillRect/>
          </a:stretch>
        </p:blipFill>
        <p:spPr>
          <a:xfrm>
            <a:off x="212646" y="976313"/>
            <a:ext cx="11918713" cy="4328535"/>
          </a:xfrm>
          <a:prstGeom prst="rect">
            <a:avLst/>
          </a:prstGeom>
        </p:spPr>
      </p:pic>
      <p:sp>
        <p:nvSpPr>
          <p:cNvPr id="7" name="Rectangle 6">
            <a:extLst>
              <a:ext uri="{FF2B5EF4-FFF2-40B4-BE49-F238E27FC236}">
                <a16:creationId xmlns:a16="http://schemas.microsoft.com/office/drawing/2014/main" id="{B8FB8BC7-6D7C-BA2A-BD53-186F1AE56A0F}"/>
              </a:ext>
            </a:extLst>
          </p:cNvPr>
          <p:cNvSpPr/>
          <p:nvPr/>
        </p:nvSpPr>
        <p:spPr>
          <a:xfrm>
            <a:off x="385429" y="5301761"/>
            <a:ext cx="11593925" cy="1200329"/>
          </a:xfrm>
          <a:prstGeom prst="rect">
            <a:avLst/>
          </a:prstGeom>
        </p:spPr>
        <p:txBody>
          <a:bodyPr wrap="square" lIns="91440" tIns="45720" rIns="91440" bIns="45720" anchor="t">
            <a:spAutoFit/>
          </a:bodyPr>
          <a:lstStyle/>
          <a:p>
            <a:pPr lvl="0">
              <a:defRPr/>
            </a:pPr>
            <a:r>
              <a:rPr kumimoji="0" lang="en-US" sz="12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2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Calibri" panose="020F0502020204030204" pitchFamily="34" charset="0"/>
              </a:rPr>
              <a:t> and are subject to change.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1. In 2024, there were 26 individuals of transgender experience and 9 other individuals documented in our data system that MA DSTDP does not have current gender information for. 2 individuals had unknown age. These cases were excluded since rate for this population cannot be calculated at this time.</a:t>
            </a:r>
          </a:p>
        </p:txBody>
      </p:sp>
      <p:sp>
        <p:nvSpPr>
          <p:cNvPr id="2" name="Slide Number Placeholder 1">
            <a:extLst>
              <a:ext uri="{FF2B5EF4-FFF2-40B4-BE49-F238E27FC236}">
                <a16:creationId xmlns:a16="http://schemas.microsoft.com/office/drawing/2014/main" id="{494A4C38-7C16-9AFD-7D58-71172190DD8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F5B52866-427C-AD57-FE05-D79362A296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4037672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282974" y="0"/>
            <a:ext cx="10939104" cy="980905"/>
          </a:xfrm>
        </p:spPr>
        <p:txBody>
          <a:bodyPr>
            <a:normAutofit/>
          </a:bodyPr>
          <a:lstStyle/>
          <a:p>
            <a:pPr algn="ctr"/>
            <a:r>
              <a:rPr lang="en-US" sz="2800">
                <a:latin typeface="+mn-lt"/>
                <a:ea typeface="+mn-ea"/>
                <a:cs typeface="Calibri"/>
              </a:rPr>
              <a:t>Incidence </a:t>
            </a:r>
            <a:r>
              <a:rPr kumimoji="0" lang="en-US" sz="2800" b="1" i="0" u="none" strike="noStrike" kern="1200" cap="none" spc="0" normalizeH="0" baseline="0" noProof="0">
                <a:ln>
                  <a:noFill/>
                </a:ln>
                <a:effectLst/>
                <a:uLnTx/>
                <a:uFillTx/>
                <a:latin typeface="+mn-lt"/>
                <a:ea typeface="+mn-ea"/>
                <a:cs typeface="Times New Roman"/>
              </a:rPr>
              <a:t>Rate of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1</a:t>
            </a:r>
            <a:r>
              <a:rPr kumimoji="0" lang="en-US" sz="2800" b="1" i="0" u="none" strike="noStrike" kern="1200" cap="none" spc="0" normalizeH="0" baseline="0" noProof="0">
                <a:ln>
                  <a:noFill/>
                </a:ln>
                <a:effectLst/>
                <a:uLnTx/>
                <a:uFillTx/>
                <a:latin typeface="+mn-lt"/>
                <a:ea typeface="+mn-ea"/>
                <a:cs typeface="Times New Roman"/>
              </a:rPr>
              <a:t> Cases, per 100,000 Persons</a:t>
            </a:r>
            <a:r>
              <a:rPr kumimoji="0" lang="en-US" sz="2000" b="1" i="0" u="none" strike="noStrike" kern="1200" cap="none" spc="0" normalizeH="0" baseline="50000" noProof="0">
                <a:ln>
                  <a:noFill/>
                </a:ln>
                <a:effectLst/>
                <a:uLnTx/>
                <a:uFillTx/>
                <a:latin typeface="+mn-lt"/>
                <a:ea typeface="+mn-ea"/>
                <a:cs typeface="Times New Roman"/>
              </a:rPr>
              <a:t>2</a:t>
            </a:r>
            <a:r>
              <a:rPr kumimoji="0" lang="en-US" sz="2800" b="1" i="0" u="none" strike="noStrike" kern="1200" cap="none" spc="0" normalizeH="0" baseline="0" noProof="0">
                <a:ln>
                  <a:noFill/>
                </a:ln>
                <a:effectLst/>
                <a:uLnTx/>
                <a:uFillTx/>
                <a:latin typeface="+mn-lt"/>
                <a:ea typeface="+mn-ea"/>
                <a:cs typeface="Times New Roman"/>
              </a:rPr>
              <a:t> by City/Town</a:t>
            </a:r>
            <a:r>
              <a:rPr lang="en-US" sz="2000" baseline="50000">
                <a:latin typeface="Arial"/>
                <a:cs typeface="Times New Roman"/>
              </a:rPr>
              <a:t>3</a:t>
            </a:r>
            <a:r>
              <a:rPr kumimoji="0" lang="en-US" sz="2800" b="1" i="0" u="none" strike="noStrike" kern="1200" cap="none" spc="0" normalizeH="0" baseline="0" noProof="0">
                <a:ln>
                  <a:noFill/>
                </a:ln>
                <a:effectLst/>
                <a:uLnTx/>
                <a:uFillTx/>
                <a:latin typeface="+mn-lt"/>
                <a:ea typeface="+mn-ea"/>
                <a:cs typeface="Times New Roman"/>
              </a:rPr>
              <a:t>, Massachusetts, 2024</a:t>
            </a:r>
            <a:endParaRPr lang="en-US" sz="2000">
              <a:cs typeface="Arial"/>
            </a:endParaRPr>
          </a:p>
        </p:txBody>
      </p:sp>
      <p:pic>
        <p:nvPicPr>
          <p:cNvPr id="9" name="Picture 8" descr="Map of Massachusetts counties color-coded to indicate the areas of the state with the highest infectious syphilis case rates in 2024. The cities that have the highest rates (greater than 40 per 100,000 persons excluding towns with less than 10 cases) are Provincetown, Lawrence, Springfield, Chelsea, Everett, Chicopee, and Boston.">
            <a:extLst>
              <a:ext uri="{FF2B5EF4-FFF2-40B4-BE49-F238E27FC236}">
                <a16:creationId xmlns:a16="http://schemas.microsoft.com/office/drawing/2014/main" id="{AFE35893-9E62-3CBA-5717-3B18CCE4DF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6391" y="980906"/>
            <a:ext cx="7619218" cy="4789658"/>
          </a:xfrm>
          <a:prstGeom prst="rect">
            <a:avLst/>
          </a:prstGeom>
        </p:spPr>
      </p:pic>
      <p:sp>
        <p:nvSpPr>
          <p:cNvPr id="5" name="TextBox 4">
            <a:extLst>
              <a:ext uri="{FF2B5EF4-FFF2-40B4-BE49-F238E27FC236}">
                <a16:creationId xmlns:a16="http://schemas.microsoft.com/office/drawing/2014/main" id="{A32BB68D-833C-E4DE-CD61-B3F431026614}"/>
              </a:ext>
            </a:extLst>
          </p:cNvPr>
          <p:cNvSpPr txBox="1"/>
          <p:nvPr/>
        </p:nvSpPr>
        <p:spPr>
          <a:xfrm>
            <a:off x="64508" y="5630728"/>
            <a:ext cx="12168132" cy="861774"/>
          </a:xfrm>
          <a:prstGeom prst="rect">
            <a:avLst/>
          </a:prstGeom>
          <a:noFill/>
        </p:spPr>
        <p:txBody>
          <a:bodyPr wrap="square" lIns="91440" tIns="45720" rIns="91440" bIns="45720" anchor="t">
            <a:spAutoFit/>
          </a:bodyPr>
          <a:lstStyle/>
          <a:p>
            <a:pPr lvl="0"/>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are current as of </a:t>
            </a:r>
            <a:r>
              <a:rPr lang="en-US" sz="10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and are subject to change. </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Source: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Massachusetts</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1.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Infectious syphilis is defined as primary, secondary and early latent stages of syphilis within one year of infection.</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2. Population denominators estimated by the University of Massachusetts Donahue Institute using a modified Hamilton-Perry model (Strate S, et al. Small Area Population Estimates for 2011 through 2020 report, Oct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3. </a:t>
            </a:r>
            <a:r>
              <a:rPr kumimoji="0" lang="en-US" sz="1000" b="0" i="0" u="none" strike="noStrike" kern="1200" cap="none" spc="0" normalizeH="0" baseline="0" noProof="0">
                <a:ln>
                  <a:noFill/>
                </a:ln>
                <a:solidFill>
                  <a:srgbClr val="767171"/>
                </a:solidFill>
                <a:effectLst/>
                <a:uLnTx/>
                <a:uFillTx/>
                <a:latin typeface="Calibri" panose="020F0502020204030204" pitchFamily="34" charset="0"/>
                <a:ea typeface="Times New Roman" panose="02020603050405020304" pitchFamily="18" charset="0"/>
                <a:cs typeface="+mn-cs"/>
              </a:rPr>
              <a:t>There are seven city/towns with &lt;10 cases of syphilis that fall within the top two rate categories (≥40 cases per 100,000): Chesterfield, Tisbury, Boxborough, Oakham, Becket, Huntington, and Winthrop.</a:t>
            </a:r>
            <a:endParaRPr kumimoji="0" lang="en-US" sz="10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mn-cs"/>
            </a:endParaRP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Oval 6">
            <a:extLst>
              <a:ext uri="{FF2B5EF4-FFF2-40B4-BE49-F238E27FC236}">
                <a16:creationId xmlns:a16="http://schemas.microsoft.com/office/drawing/2014/main" id="{E87C6A2A-3319-0B90-D39E-F3626B26119D}"/>
              </a:ext>
              <a:ext uri="{C183D7F6-B498-43B3-948B-1728B52AA6E4}">
                <adec:decorative xmlns:adec="http://schemas.microsoft.com/office/drawing/2017/decorative" val="1"/>
              </a:ext>
            </a:extLst>
          </p:cNvPr>
          <p:cNvSpPr/>
          <p:nvPr/>
        </p:nvSpPr>
        <p:spPr>
          <a:xfrm>
            <a:off x="6148574" y="4282611"/>
            <a:ext cx="965803" cy="101566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A9394BC0-A7A6-191B-E8FA-0EBD4D70838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3270552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C78DD-B80D-80B8-CDCB-4B96DB8AE40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3975A2-D146-B0D4-883B-1C6E589493B7}"/>
              </a:ext>
            </a:extLst>
          </p:cNvPr>
          <p:cNvSpPr>
            <a:spLocks noGrp="1"/>
          </p:cNvSpPr>
          <p:nvPr>
            <p:ph type="title"/>
          </p:nvPr>
        </p:nvSpPr>
        <p:spPr>
          <a:xfrm>
            <a:off x="1364565" y="-1"/>
            <a:ext cx="10827433" cy="975993"/>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a:ea typeface="+mn-ea"/>
                <a:cs typeface="Times New Roman"/>
              </a:rPr>
              <a:t>Rate of Confirmed Chlamydia Cases, Massachusetts, 2000-</a:t>
            </a:r>
            <a:r>
              <a:rPr kumimoji="0" lang="en-US" sz="2800" b="1" i="0" u="none" strike="noStrike" kern="1200" cap="none" spc="0" normalizeH="0" noProof="0">
                <a:ln>
                  <a:noFill/>
                </a:ln>
                <a:solidFill>
                  <a:schemeClr val="bg1"/>
                </a:solidFill>
                <a:effectLst/>
                <a:uLnTx/>
                <a:uFillTx/>
                <a:latin typeface="Calibri"/>
                <a:ea typeface="+mn-ea"/>
                <a:cs typeface="Times New Roman"/>
              </a:rPr>
              <a:t>2024</a:t>
            </a:r>
            <a:r>
              <a:rPr kumimoji="0" lang="en-US" sz="2000" b="1" i="0" u="none" strike="noStrike" kern="1200" cap="none" spc="0" normalizeH="0" baseline="50000" noProof="0">
                <a:ln>
                  <a:noFill/>
                </a:ln>
                <a:solidFill>
                  <a:schemeClr val="bg1"/>
                </a:solidFill>
                <a:effectLst/>
                <a:uLnTx/>
                <a:uFillTx/>
                <a:latin typeface="Calibri"/>
                <a:ea typeface="+mn-ea"/>
                <a:cs typeface="Times New Roman"/>
              </a:rPr>
              <a:t>1</a:t>
            </a:r>
            <a:endParaRPr lang="en-US" sz="2000"/>
          </a:p>
        </p:txBody>
      </p:sp>
      <p:pic>
        <p:nvPicPr>
          <p:cNvPr id="8" name="Picture 7" descr="Graph depicts the rate per 100,000 population of confirmed cases of chlamydia in Massachusetts between 2000 and 2024. It begins at low of 155.5 in 2000 and then climbs to a high of 454.1 in 2019. It drops to 382.8 in 2021, followed by a rise to 411.2 in 2023, and another drop to 378.7 in 2024.">
            <a:extLst>
              <a:ext uri="{FF2B5EF4-FFF2-40B4-BE49-F238E27FC236}">
                <a16:creationId xmlns:a16="http://schemas.microsoft.com/office/drawing/2014/main" id="{118E81C8-2A08-754E-7E6E-12672295D7F5}"/>
              </a:ext>
            </a:extLst>
          </p:cNvPr>
          <p:cNvPicPr>
            <a:picLocks noChangeAspect="1"/>
          </p:cNvPicPr>
          <p:nvPr/>
        </p:nvPicPr>
        <p:blipFill>
          <a:blip r:embed="rId3"/>
          <a:stretch>
            <a:fillRect/>
          </a:stretch>
        </p:blipFill>
        <p:spPr>
          <a:xfrm>
            <a:off x="0" y="998333"/>
            <a:ext cx="12192000" cy="4511040"/>
          </a:xfrm>
          <a:prstGeom prst="rect">
            <a:avLst/>
          </a:prstGeom>
        </p:spPr>
      </p:pic>
      <p:sp>
        <p:nvSpPr>
          <p:cNvPr id="7" name="TextBox 6">
            <a:extLst>
              <a:ext uri="{FF2B5EF4-FFF2-40B4-BE49-F238E27FC236}">
                <a16:creationId xmlns:a16="http://schemas.microsoft.com/office/drawing/2014/main" id="{F03308F3-E57D-E8F3-676C-63A79F011B1D}"/>
              </a:ext>
            </a:extLst>
          </p:cNvPr>
          <p:cNvSpPr txBox="1"/>
          <p:nvPr/>
        </p:nvSpPr>
        <p:spPr>
          <a:xfrm>
            <a:off x="290456" y="5509373"/>
            <a:ext cx="11611088" cy="1015663"/>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Please consider the impact of the COVID-19 pandemic on infectious disease screening, treatment and surveillance in the interpretation of 2020-2022 data.</a:t>
            </a:r>
          </a:p>
        </p:txBody>
      </p:sp>
      <p:sp>
        <p:nvSpPr>
          <p:cNvPr id="2" name="Slide Number Placeholder 1">
            <a:extLst>
              <a:ext uri="{FF2B5EF4-FFF2-40B4-BE49-F238E27FC236}">
                <a16:creationId xmlns:a16="http://schemas.microsoft.com/office/drawing/2014/main" id="{FAFD6478-B5EA-E8DB-E9EC-19065788C91C}"/>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C01AD5FB-44AC-F0DE-0306-E276AF09D8E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3531090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483500" y="1"/>
            <a:ext cx="10708499" cy="962428"/>
          </a:xfrm>
        </p:spPr>
        <p:txBody>
          <a:bodyPr>
            <a:normAutofit/>
          </a:bodyPr>
          <a:lstStyle/>
          <a:p>
            <a:pPr algn="ctr"/>
            <a:r>
              <a:rPr lang="en-US" sz="2800">
                <a:latin typeface="+mn-lt"/>
                <a:ea typeface="+mn-ea"/>
                <a:cs typeface="Times New Roman" panose="02020603050405020304" pitchFamily="18" charset="0"/>
              </a:rPr>
              <a:t>Absolute R</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ate Difference</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Comparing 2024 to 2020 for Infectious Syphilis</a:t>
            </a:r>
            <a:r>
              <a:rPr lang="en-US" sz="2000" baseline="50000">
                <a:solidFill>
                  <a:srgbClr val="FFFFFF"/>
                </a:solidFill>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Cases, per 100,000 Persons</a:t>
            </a:r>
            <a:r>
              <a:rPr lang="en-US" sz="2000" baseline="50000">
                <a:latin typeface="+mn-lt"/>
                <a:ea typeface="+mn-ea"/>
                <a:cs typeface="Times New Roman" panose="02020603050405020304" pitchFamily="18" charset="0"/>
              </a:rPr>
              <a:t>3</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by City/Town, Massachusetts</a:t>
            </a:r>
            <a:endParaRPr lang="en-US" sz="2000"/>
          </a:p>
        </p:txBody>
      </p:sp>
      <p:pic>
        <p:nvPicPr>
          <p:cNvPr id="8" name="Picture 7" descr="Map of Massachusetts cities and towns color-coded to indicate the range of absolute rate differences per 100,000 persons comparing 2024 infectious syphilis case rates to 2020 case rates. The darker the color in the scheme, the greater the difference between 2024 and 2020 case rates with purple coloring indicating rates were higher in 2020 and the gold coloring indicating rates were higher in 2024. An approximately even number of cities and towns saw a rise and fall in infectious syphilis case rates in 2024 compared with 2020 with the greatest increases (greater than 20 per 100,000 persons) occurring in Chelsea, Chicopee, Fitchburg, Lawrence, Natick, Peabody, Randolph, Saugus, Tyngsborough, and West Springfield; the largest rate declines (less than -20 per 100,000 persons) were seen in Nahant and Provincetown. The cities and towns that had zero cases for 2024 or 2020 and one or more cases for the opposing year are indicated on the map with a slash mark to acknowledge the absolute rate difference should be examined with caution.">
            <a:extLst>
              <a:ext uri="{FF2B5EF4-FFF2-40B4-BE49-F238E27FC236}">
                <a16:creationId xmlns:a16="http://schemas.microsoft.com/office/drawing/2014/main" id="{F6F0BF28-543C-0CBD-58E2-526173695C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3744" y="986361"/>
            <a:ext cx="7845837" cy="4932118"/>
          </a:xfrm>
          <a:prstGeom prst="rect">
            <a:avLst/>
          </a:prstGeom>
        </p:spPr>
      </p:pic>
      <p:sp>
        <p:nvSpPr>
          <p:cNvPr id="10" name="Rectangle 9">
            <a:extLst>
              <a:ext uri="{FF2B5EF4-FFF2-40B4-BE49-F238E27FC236}">
                <a16:creationId xmlns:a16="http://schemas.microsoft.com/office/drawing/2014/main" id="{5EE867D8-85E6-F8CC-C71E-DF4FEE100F91}"/>
              </a:ext>
              <a:ext uri="{C183D7F6-B498-43B3-948B-1728B52AA6E4}">
                <adec:decorative xmlns:adec="http://schemas.microsoft.com/office/drawing/2017/decorative" val="1"/>
              </a:ext>
            </a:extLst>
          </p:cNvPr>
          <p:cNvSpPr/>
          <p:nvPr/>
        </p:nvSpPr>
        <p:spPr>
          <a:xfrm>
            <a:off x="2810246" y="4033590"/>
            <a:ext cx="3027846" cy="21855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32BB68D-833C-E4DE-CD61-B3F431026614}"/>
              </a:ext>
            </a:extLst>
          </p:cNvPr>
          <p:cNvSpPr txBox="1"/>
          <p:nvPr/>
        </p:nvSpPr>
        <p:spPr>
          <a:xfrm>
            <a:off x="71120" y="5638418"/>
            <a:ext cx="12168132" cy="861774"/>
          </a:xfrm>
          <a:prstGeom prst="rect">
            <a:avLst/>
          </a:prstGeom>
          <a:noFill/>
        </p:spPr>
        <p:txBody>
          <a:bodyPr wrap="square" lIns="91440" tIns="45720" rIns="91440" bIns="45720" anchor="t">
            <a:spAutoFit/>
          </a:bodyPr>
          <a:lstStyle/>
          <a:p>
            <a:pPr lvl="0"/>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are current as of </a:t>
            </a:r>
            <a:r>
              <a:rPr lang="en-US" sz="10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and are subject to change. </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Source: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Massachusetts</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1. The darker the color in the scheme, the greater the difference between 2024 and 2020 infectious syphilis case rates with purple coloring indicating rates were higher in 2020 and gold coloring indicating rates were higher in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2.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Infectious syphilis is defined as primary, secondary and early latent stages of syphilis within one year of infection.</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3. Population denominators estimated by the University of Massachusetts Donahue Institute using a modified Hamilton-Perry model (Strate S, et al. Small Area Population Estimates for 2011 through 2020 report, Oct 2016).</a:t>
            </a:r>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Oval 6">
            <a:extLst>
              <a:ext uri="{FF2B5EF4-FFF2-40B4-BE49-F238E27FC236}">
                <a16:creationId xmlns:a16="http://schemas.microsoft.com/office/drawing/2014/main" id="{E87C6A2A-3319-0B90-D39E-F3626B26119D}"/>
              </a:ext>
              <a:ext uri="{C183D7F6-B498-43B3-948B-1728B52AA6E4}">
                <adec:decorative xmlns:adec="http://schemas.microsoft.com/office/drawing/2017/decorative" val="1"/>
              </a:ext>
            </a:extLst>
          </p:cNvPr>
          <p:cNvSpPr/>
          <p:nvPr/>
        </p:nvSpPr>
        <p:spPr>
          <a:xfrm>
            <a:off x="6787231" y="4557187"/>
            <a:ext cx="965803" cy="101566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9086F34D-0408-008F-5416-706E0F5092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700" y="1313241"/>
            <a:ext cx="2386233" cy="211749"/>
          </a:xfrm>
          <a:prstGeom prst="rect">
            <a:avLst/>
          </a:prstGeom>
        </p:spPr>
      </p:pic>
      <p:pic>
        <p:nvPicPr>
          <p:cNvPr id="16" name="Picture 15">
            <a:extLst>
              <a:ext uri="{FF2B5EF4-FFF2-40B4-BE49-F238E27FC236}">
                <a16:creationId xmlns:a16="http://schemas.microsoft.com/office/drawing/2014/main" id="{BD9978B7-3AF6-6CB7-D8C9-85D97199502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57701" y="1557444"/>
            <a:ext cx="1877064" cy="246564"/>
          </a:xfrm>
          <a:prstGeom prst="rect">
            <a:avLst/>
          </a:prstGeom>
        </p:spPr>
      </p:pic>
      <p:sp>
        <p:nvSpPr>
          <p:cNvPr id="17" name="TextBox 16">
            <a:extLst>
              <a:ext uri="{FF2B5EF4-FFF2-40B4-BE49-F238E27FC236}">
                <a16:creationId xmlns:a16="http://schemas.microsoft.com/office/drawing/2014/main" id="{5D810900-ACCC-4008-E55E-756DA1DD452F}"/>
              </a:ext>
              <a:ext uri="{C183D7F6-B498-43B3-948B-1728B52AA6E4}">
                <adec:decorative xmlns:adec="http://schemas.microsoft.com/office/drawing/2017/decorative" val="1"/>
              </a:ext>
            </a:extLst>
          </p:cNvPr>
          <p:cNvSpPr txBox="1"/>
          <p:nvPr/>
        </p:nvSpPr>
        <p:spPr>
          <a:xfrm>
            <a:off x="10243848" y="1319864"/>
            <a:ext cx="17963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Towns/cities with 0 cases in 2024 or 2020 and 1+ case in the opposing year</a:t>
            </a:r>
          </a:p>
        </p:txBody>
      </p:sp>
      <p:sp>
        <p:nvSpPr>
          <p:cNvPr id="18" name="Rectangle 17">
            <a:extLst>
              <a:ext uri="{FF2B5EF4-FFF2-40B4-BE49-F238E27FC236}">
                <a16:creationId xmlns:a16="http://schemas.microsoft.com/office/drawing/2014/main" id="{D6DC6C40-ABB5-1C6B-8906-0BAD0B253116}"/>
              </a:ext>
              <a:ext uri="{C183D7F6-B498-43B3-948B-1728B52AA6E4}">
                <adec:decorative xmlns:adec="http://schemas.microsoft.com/office/drawing/2017/decorative" val="1"/>
              </a:ext>
            </a:extLst>
          </p:cNvPr>
          <p:cNvSpPr/>
          <p:nvPr/>
        </p:nvSpPr>
        <p:spPr>
          <a:xfrm>
            <a:off x="9711367" y="1505214"/>
            <a:ext cx="476054" cy="266379"/>
          </a:xfrm>
          <a:prstGeom prst="rect">
            <a:avLst/>
          </a:prstGeom>
          <a:pattFill prst="wdUpDiag">
            <a:fgClr>
              <a:schemeClr val="tx1"/>
            </a:fgClr>
            <a:bgClr>
              <a:schemeClr val="bg1"/>
            </a:bgClr>
          </a:patt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72E11E3-C7F9-596A-4B84-4BAF885744A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37822" y="1893569"/>
            <a:ext cx="1861758" cy="2956910"/>
          </a:xfrm>
          <a:prstGeom prst="rect">
            <a:avLst/>
          </a:prstGeom>
        </p:spPr>
      </p:pic>
      <p:pic>
        <p:nvPicPr>
          <p:cNvPr id="11" name="Picture 10">
            <a:extLst>
              <a:ext uri="{FF2B5EF4-FFF2-40B4-BE49-F238E27FC236}">
                <a16:creationId xmlns:a16="http://schemas.microsoft.com/office/drawing/2014/main" id="{C68597DA-F5D7-EA00-C9D0-795575B7FD6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817535" y="2105612"/>
            <a:ext cx="1054699" cy="475529"/>
          </a:xfrm>
          <a:prstGeom prst="rect">
            <a:avLst/>
          </a:prstGeom>
        </p:spPr>
      </p:pic>
      <p:sp>
        <p:nvSpPr>
          <p:cNvPr id="12" name="TextBox 11">
            <a:extLst>
              <a:ext uri="{FF2B5EF4-FFF2-40B4-BE49-F238E27FC236}">
                <a16:creationId xmlns:a16="http://schemas.microsoft.com/office/drawing/2014/main" id="{2B39F449-135D-3335-7BA3-20261C412399}"/>
              </a:ext>
              <a:ext uri="{C183D7F6-B498-43B3-948B-1728B52AA6E4}">
                <adec:decorative xmlns:adec="http://schemas.microsoft.com/office/drawing/2017/decorative" val="1"/>
              </a:ext>
            </a:extLst>
          </p:cNvPr>
          <p:cNvSpPr txBox="1"/>
          <p:nvPr/>
        </p:nvSpPr>
        <p:spPr>
          <a:xfrm>
            <a:off x="1887166" y="3268494"/>
            <a:ext cx="447599" cy="369332"/>
          </a:xfrm>
          <a:prstGeom prst="rect">
            <a:avLst/>
          </a:prstGeom>
          <a:solidFill>
            <a:schemeClr val="bg1"/>
          </a:solidFill>
        </p:spPr>
        <p:txBody>
          <a:bodyPr wrap="square" rtlCol="0">
            <a:spAutoFit/>
          </a:bodyPr>
          <a:lstStyle/>
          <a:p>
            <a:r>
              <a:rPr lang="en-US"/>
              <a:t> </a:t>
            </a:r>
          </a:p>
        </p:txBody>
      </p:sp>
      <p:pic>
        <p:nvPicPr>
          <p:cNvPr id="13" name="Picture 12">
            <a:extLst>
              <a:ext uri="{FF2B5EF4-FFF2-40B4-BE49-F238E27FC236}">
                <a16:creationId xmlns:a16="http://schemas.microsoft.com/office/drawing/2014/main" id="{E7824403-84F4-AA18-038D-0FD20C1CA21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28101" y="87137"/>
            <a:ext cx="1377575" cy="783472"/>
          </a:xfrm>
          <a:prstGeom prst="rect">
            <a:avLst/>
          </a:prstGeom>
        </p:spPr>
      </p:pic>
    </p:spTree>
    <p:extLst>
      <p:ext uri="{BB962C8B-B14F-4D97-AF65-F5344CB8AC3E}">
        <p14:creationId xmlns:p14="http://schemas.microsoft.com/office/powerpoint/2010/main" val="4233784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33105" y="0"/>
            <a:ext cx="10858895" cy="979714"/>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and Probable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Cases per 100,000 Population by Gender</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and Age, Massachusetts, 2024</a:t>
            </a:r>
            <a:endParaRPr lang="en-US" sz="2000"/>
          </a:p>
        </p:txBody>
      </p:sp>
      <p:pic>
        <p:nvPicPr>
          <p:cNvPr id="4" name="Picture 3" descr="Graph depicts infectious syphilis rates per 100,000 population by age categories for the overall state, males, and females. For the overall state, the highest rate is among those 30-34 years. When looking at the gender specific rates, the age categories with the highest rates are 30 to 34 years for both males and females.">
            <a:extLst>
              <a:ext uri="{FF2B5EF4-FFF2-40B4-BE49-F238E27FC236}">
                <a16:creationId xmlns:a16="http://schemas.microsoft.com/office/drawing/2014/main" id="{23042C8A-33C1-73FE-8A2C-9BA42477A42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00499" y="1047976"/>
            <a:ext cx="11791000" cy="4060288"/>
          </a:xfrm>
          <a:prstGeom prst="rect">
            <a:avLst/>
          </a:prstGeom>
        </p:spPr>
      </p:pic>
      <p:sp>
        <p:nvSpPr>
          <p:cNvPr id="5" name="Rectangle 4">
            <a:extLst>
              <a:ext uri="{FF2B5EF4-FFF2-40B4-BE49-F238E27FC236}">
                <a16:creationId xmlns:a16="http://schemas.microsoft.com/office/drawing/2014/main" id="{8B42BE01-E64E-D05E-DFAD-FA38C78CF08E}"/>
              </a:ext>
            </a:extLst>
          </p:cNvPr>
          <p:cNvSpPr/>
          <p:nvPr/>
        </p:nvSpPr>
        <p:spPr>
          <a:xfrm>
            <a:off x="283244" y="5126812"/>
            <a:ext cx="11625512" cy="1384995"/>
          </a:xfrm>
          <a:prstGeom prst="rect">
            <a:avLst/>
          </a:prstGeom>
        </p:spPr>
        <p:txBody>
          <a:bodyPr wrap="square" lIns="91440" tIns="45720" rIns="91440" bIns="45720" anchor="t">
            <a:spAutoFit/>
          </a:bodyPr>
          <a:lstStyle/>
          <a:p>
            <a:pPr lvl="0"/>
            <a:r>
              <a:rPr kumimoji="0" lang="en-US" sz="1200" b="0" i="0" u="none" strike="noStrike" kern="1200" cap="none" spc="0" normalizeH="0" baseline="0" noProof="0">
                <a:ln>
                  <a:noFill/>
                </a:ln>
                <a:solidFill>
                  <a:srgbClr val="767171"/>
                </a:solidFill>
                <a:effectLst/>
                <a:uLnTx/>
                <a:uFillTx/>
                <a:latin typeface="Calibri"/>
                <a:ea typeface="+mn-ea"/>
                <a:cs typeface="Times New Roman"/>
              </a:rPr>
              <a:t>Data are current as of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and are subject to change. </a:t>
            </a:r>
            <a:endPar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a:rPr>
              <a:t>Data Source: Massachusetts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Times New Roman"/>
              </a:rPr>
              <a:t>Population denominators estimated by the University of Massachusetts Donahue Institute using a modified Hamilton-Perry model (Strate S, et al. Small Area Population Estimates for 2011 through 2020 report, Oct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Times New Roman"/>
              </a:rPr>
              <a:t>1. Infectious syphilis is defined as primary, secondary and early latent stages of syphilis within one year of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a:rPr>
              <a:t>2. </a:t>
            </a:r>
            <a:r>
              <a:rPr kumimoji="0" lang="en-US" sz="1200" b="0" i="0" u="none" strike="noStrike" kern="1200" cap="none" spc="0" normalizeH="0" baseline="0" noProof="0">
                <a:ln>
                  <a:noFill/>
                </a:ln>
                <a:solidFill>
                  <a:srgbClr val="E7E6E6">
                    <a:lumMod val="50000"/>
                  </a:srgbClr>
                </a:solidFill>
                <a:effectLst/>
                <a:uLnTx/>
                <a:uFillTx/>
                <a:latin typeface="Calibri"/>
                <a:ea typeface="+mn-ea"/>
                <a:cs typeface="Times New Roman"/>
              </a:rPr>
              <a:t>In 2024, there were 5 individuals of transgender experience documented in our data system and MA DSTDP does not have current gender information for those individuals. These cases were excluded since rate for this population cannot be calculated at this time. </a:t>
            </a: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41746E8E-244F-DB15-4395-A293772CFC8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1423852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573737" y="0"/>
            <a:ext cx="10548079" cy="981176"/>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a:rPr>
              <a:t>Comparison of the Rate of Confirmed and Probable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1</a:t>
            </a:r>
            <a:r>
              <a:rPr kumimoji="0" lang="en-US" sz="2800" b="1" i="0" u="none" strike="noStrike" kern="1200" cap="none" spc="0" normalizeH="0" baseline="0" noProof="0">
                <a:ln>
                  <a:noFill/>
                </a:ln>
                <a:solidFill>
                  <a:schemeClr val="bg1"/>
                </a:solidFill>
                <a:effectLst/>
                <a:uLnTx/>
                <a:uFillTx/>
                <a:latin typeface="+mn-lt"/>
                <a:ea typeface="+mn-ea"/>
                <a:cs typeface="Times New Roman"/>
              </a:rPr>
              <a:t> Cases by Gender</a:t>
            </a:r>
            <a:r>
              <a:rPr kumimoji="0" lang="en-US" sz="2000" b="1" i="0" u="none" strike="noStrike" kern="1200" cap="none" spc="0" normalizeH="0" baseline="50000" noProof="0">
                <a:ln>
                  <a:noFill/>
                </a:ln>
                <a:solidFill>
                  <a:schemeClr val="bg1"/>
                </a:solidFill>
                <a:effectLst/>
                <a:uLnTx/>
                <a:uFillTx/>
                <a:latin typeface="+mn-lt"/>
                <a:ea typeface="+mn-ea"/>
                <a:cs typeface="Times New Roman"/>
              </a:rPr>
              <a:t>2</a:t>
            </a:r>
            <a:r>
              <a:rPr kumimoji="0" lang="en-US" sz="2800" b="1" i="0" u="none" strike="noStrike" kern="1200" cap="none" spc="0" normalizeH="0" baseline="0" noProof="0">
                <a:ln>
                  <a:noFill/>
                </a:ln>
                <a:solidFill>
                  <a:schemeClr val="bg1"/>
                </a:solidFill>
                <a:effectLst/>
                <a:uLnTx/>
                <a:uFillTx/>
                <a:latin typeface="+mn-lt"/>
                <a:ea typeface="+mn-ea"/>
                <a:cs typeface="Times New Roman"/>
              </a:rPr>
              <a:t> and Race and Ethnicity</a:t>
            </a:r>
            <a:r>
              <a:rPr kumimoji="0" lang="en-US" sz="2000" b="1" i="0" u="none" strike="noStrike" kern="1200" cap="none" spc="0" normalizeH="0" baseline="50000" noProof="0">
                <a:ln>
                  <a:noFill/>
                </a:ln>
                <a:solidFill>
                  <a:schemeClr val="bg1"/>
                </a:solidFill>
                <a:effectLst/>
                <a:uLnTx/>
                <a:uFillTx/>
                <a:latin typeface="+mn-lt"/>
                <a:ea typeface="+mn-ea"/>
                <a:cs typeface="Times New Roman"/>
              </a:rPr>
              <a:t>3</a:t>
            </a:r>
            <a:r>
              <a:rPr kumimoji="0" lang="en-US" sz="2800" b="1" i="0" u="none" strike="noStrike" kern="1200" cap="none" spc="0" normalizeH="0" baseline="0" noProof="0">
                <a:ln>
                  <a:noFill/>
                </a:ln>
                <a:solidFill>
                  <a:schemeClr val="bg1"/>
                </a:solidFill>
                <a:effectLst/>
                <a:uLnTx/>
                <a:uFillTx/>
                <a:latin typeface="+mn-lt"/>
                <a:ea typeface="+mn-ea"/>
                <a:cs typeface="Times New Roman"/>
              </a:rPr>
              <a:t>, Massachusetts, 2024</a:t>
            </a:r>
            <a:endParaRPr lang="en-US" sz="2000"/>
          </a:p>
        </p:txBody>
      </p:sp>
      <p:pic>
        <p:nvPicPr>
          <p:cNvPr id="7" name="Picture 6" descr="Graph depicts infectious syphilis rates per 100,000 population by age and race/ethnicity categories for the overall state, males, and females. For all infectious syphilis cases, the highest rate is among Hispanic/Latinx and Non-Hispanic/Latinx Black for both male and females.">
            <a:extLst>
              <a:ext uri="{FF2B5EF4-FFF2-40B4-BE49-F238E27FC236}">
                <a16:creationId xmlns:a16="http://schemas.microsoft.com/office/drawing/2014/main" id="{3F32F07B-EDF8-7C1B-C78A-B837756DB389}"/>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80990" y="981176"/>
            <a:ext cx="11788894" cy="5428595"/>
          </a:xfrm>
          <a:prstGeom prst="rect">
            <a:avLst/>
          </a:prstGeom>
        </p:spPr>
      </p:pic>
      <p:sp>
        <p:nvSpPr>
          <p:cNvPr id="5" name="Rectangle 4">
            <a:extLst>
              <a:ext uri="{FF2B5EF4-FFF2-40B4-BE49-F238E27FC236}">
                <a16:creationId xmlns:a16="http://schemas.microsoft.com/office/drawing/2014/main" id="{CECEBE8F-637B-F5F6-4E3D-4A0638358246}"/>
              </a:ext>
            </a:extLst>
          </p:cNvPr>
          <p:cNvSpPr/>
          <p:nvPr/>
        </p:nvSpPr>
        <p:spPr>
          <a:xfrm>
            <a:off x="67539" y="5051750"/>
            <a:ext cx="9279661" cy="1477328"/>
          </a:xfrm>
          <a:prstGeom prst="rect">
            <a:avLst/>
          </a:prstGeom>
        </p:spPr>
        <p:txBody>
          <a:bodyPr wrap="square" lIns="91440" tIns="45720" rIns="91440" bIns="45720" anchor="t">
            <a:spAutoFit/>
          </a:bodyPr>
          <a:lstStyle/>
          <a:p>
            <a:pPr lvl="0"/>
            <a:r>
              <a:rPr kumimoji="0" lang="en-US" sz="1000" b="0" i="0" u="none" strike="noStrike" kern="1200" cap="none" spc="0" normalizeH="0" baseline="0" noProof="0">
                <a:ln>
                  <a:noFill/>
                </a:ln>
                <a:solidFill>
                  <a:srgbClr val="767171"/>
                </a:solidFill>
                <a:effectLst/>
                <a:uLnTx/>
                <a:uFillTx/>
                <a:latin typeface="Calibri"/>
                <a:ea typeface="+mn-ea"/>
                <a:cs typeface="Times New Roman"/>
              </a:rPr>
              <a:t>Data are current as of </a:t>
            </a:r>
            <a:r>
              <a:rPr lang="en-US" sz="10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000" b="0" i="0" u="none" strike="noStrike" kern="1200" cap="none" spc="0" normalizeH="0" baseline="0" noProof="0">
                <a:ln>
                  <a:noFill/>
                </a:ln>
                <a:solidFill>
                  <a:srgbClr val="767171"/>
                </a:solidFill>
                <a:effectLst/>
                <a:uLnTx/>
                <a:uFillTx/>
                <a:latin typeface="Calibri"/>
                <a:ea typeface="+mn-ea"/>
                <a:cs typeface="Times New Roman"/>
              </a:rPr>
              <a:t> and are subject to change. </a:t>
            </a:r>
            <a:endParaRPr kumimoji="0" lang="en-US" sz="10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67171"/>
                </a:solidFill>
                <a:effectLst/>
                <a:uLnTx/>
                <a:uFillTx/>
                <a:latin typeface="Calibri"/>
                <a:ea typeface="+mn-ea"/>
                <a:cs typeface="Times New Roman"/>
              </a:rPr>
              <a:t>Data Source: Massachusetts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Population denominators estimated by the University of Massachusetts Donahue Institute using a modified Hamilton-Perry model (Strate S, et al. Small Area Population Estimates for 2011 through 2020 report, Oct 2016).</a:t>
            </a: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a:ln>
                  <a:noFill/>
                </a:ln>
                <a:solidFill>
                  <a:srgbClr val="767171"/>
                </a:solidFill>
                <a:effectLst/>
                <a:uLnTx/>
                <a:uFillTx/>
                <a:latin typeface="Calibri"/>
                <a:ea typeface="+mn-ea"/>
                <a:cs typeface="Times New Roman"/>
              </a:rPr>
              <a:t>1. Infectious syphilis is defined as primary, secondary and early latent stages of syphilis within one year of infection.</a:t>
            </a:r>
            <a:endParaRPr lang="en-US" sz="1000">
              <a:solidFill>
                <a:srgbClr val="767171"/>
              </a:solidFill>
              <a:latin typeface="Calibri"/>
              <a:cs typeface="Times New Roman"/>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2. In 2024, there were 5 individuals of transgender experience documented in our data system and MA DSTDP does not have current gender information for those individuals. These cases were excluded since rate for this population cannot be calculated at this time.  </a:t>
            </a:r>
            <a:endParaRPr lang="en-US" sz="1000">
              <a:solidFill>
                <a:srgbClr val="E7E6E6">
                  <a:lumMod val="50000"/>
                </a:srgbClr>
              </a:solidFill>
              <a:latin typeface="Calibri"/>
              <a:cs typeface="Times New Roman"/>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3.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Those cases reported among non-Hispanic/Latinx individuals with other race categories were excluded based on small counts (3.8% of cases). Cases with unknown race and ethnicity were excluded because rates could not be calculated (1.2% of cases).</a:t>
            </a: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E3F4D5D2-81B9-A17F-D877-4F45CDE683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1979631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2997368"/>
            <a:ext cx="12192000" cy="874654"/>
          </a:xfrm>
        </p:spPr>
        <p:txBody>
          <a:bodyPr>
            <a:normAutofit/>
          </a:bodyPr>
          <a:lstStyle/>
          <a:p>
            <a:pPr algn="ctr"/>
            <a:r>
              <a:rPr kumimoji="0" lang="en-US" sz="4000" b="1" i="0" u="none" strike="noStrike" kern="1200" cap="none" spc="0" normalizeH="0" baseline="0" noProof="0">
                <a:ln>
                  <a:noFill/>
                </a:ln>
                <a:solidFill>
                  <a:srgbClr val="000000"/>
                </a:solidFill>
                <a:effectLst/>
                <a:uLnTx/>
                <a:uFillTx/>
                <a:latin typeface="+mn-lt"/>
                <a:ea typeface="+mn-ea"/>
                <a:cs typeface="Times New Roman"/>
              </a:rPr>
              <a:t>HIV </a:t>
            </a:r>
            <a:r>
              <a:rPr lang="en-US" sz="4000">
                <a:solidFill>
                  <a:srgbClr val="000000"/>
                </a:solidFill>
                <a:latin typeface="+mn-lt"/>
                <a:ea typeface="+mn-ea"/>
                <a:cs typeface="Times New Roman"/>
              </a:rPr>
              <a:t>Co-Infection</a:t>
            </a:r>
            <a:endParaRPr lang="en-US" sz="4000">
              <a:solidFill>
                <a:srgbClr val="000000"/>
              </a:solidFill>
            </a:endParaRPr>
          </a:p>
        </p:txBody>
      </p:sp>
      <p:sp>
        <p:nvSpPr>
          <p:cNvPr id="5" name="Title 2">
            <a:extLst>
              <a:ext uri="{FF2B5EF4-FFF2-40B4-BE49-F238E27FC236}">
                <a16:creationId xmlns:a16="http://schemas.microsoft.com/office/drawing/2014/main" id="{4CD5BBA3-1A2E-FFEA-CB70-2F5944565FDE}"/>
              </a:ext>
            </a:extLst>
          </p:cNvPr>
          <p:cNvSpPr txBox="1">
            <a:spLocks/>
          </p:cNvSpPr>
          <p:nvPr/>
        </p:nvSpPr>
        <p:spPr>
          <a:xfrm>
            <a:off x="0" y="-1"/>
            <a:ext cx="12192000" cy="9747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algn="ctr"/>
            <a:r>
              <a:rPr lang="en-US" sz="4000">
                <a:latin typeface="+mn-lt"/>
                <a:ea typeface="+mn-ea"/>
                <a:cs typeface="Times New Roman" panose="02020603050405020304" pitchFamily="18" charset="0"/>
              </a:rPr>
              <a:t>Description of 2024 STI Cases</a:t>
            </a:r>
            <a:endParaRPr lang="en-US" sz="4000"/>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38D3958B-0D43-1A15-1A2D-C5DC58802F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2263938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277816" y="6591"/>
            <a:ext cx="10914184" cy="956833"/>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a:rPr>
              <a:t>2024 HIV</a:t>
            </a:r>
            <a:r>
              <a:rPr lang="en-US" sz="2000" baseline="50000">
                <a:latin typeface="+mn-lt"/>
                <a:ea typeface="+mn-ea"/>
                <a:cs typeface="Times New Roman"/>
              </a:rPr>
              <a:t>1</a:t>
            </a:r>
            <a:r>
              <a:rPr kumimoji="0" lang="en-US" sz="2800" b="1" i="0" u="none" strike="noStrike" kern="1200" cap="none" spc="0" normalizeH="0" baseline="0" noProof="0">
                <a:ln>
                  <a:noFill/>
                </a:ln>
                <a:solidFill>
                  <a:schemeClr val="bg1"/>
                </a:solidFill>
                <a:effectLst/>
                <a:uLnTx/>
                <a:uFillTx/>
                <a:latin typeface="+mn-lt"/>
                <a:ea typeface="+mn-ea"/>
                <a:cs typeface="Times New Roman"/>
              </a:rPr>
              <a:t> Co-Infection with Chlamydia and Gonorrhea</a:t>
            </a:r>
            <a:endParaRPr lang="en-US" sz="2800"/>
          </a:p>
        </p:txBody>
      </p:sp>
      <p:sp>
        <p:nvSpPr>
          <p:cNvPr id="6" name="Content Placeholder 2">
            <a:extLst>
              <a:ext uri="{FF2B5EF4-FFF2-40B4-BE49-F238E27FC236}">
                <a16:creationId xmlns:a16="http://schemas.microsoft.com/office/drawing/2014/main" id="{163A231B-7856-23D6-B45E-627480B5E6D0}"/>
              </a:ext>
            </a:extLst>
          </p:cNvPr>
          <p:cNvSpPr txBox="1">
            <a:spLocks/>
          </p:cNvSpPr>
          <p:nvPr/>
        </p:nvSpPr>
        <p:spPr>
          <a:xfrm>
            <a:off x="575210" y="1276455"/>
            <a:ext cx="11098625" cy="46181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200"/>
              </a:spcBef>
              <a:spcAft>
                <a:spcPts val="0"/>
              </a:spcAft>
              <a:buClrTx/>
              <a:buSzPct val="130000"/>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Times New Roman"/>
              </a:rPr>
              <a:t>Chlamydia with HIV Co-Infection</a:t>
            </a:r>
          </a:p>
          <a:p>
            <a:pPr marR="0" lvl="1" algn="l" defTabSz="914400" rtl="0" eaLnBrk="1" fontAlgn="auto" latinLnBrk="0" hangingPunct="1">
              <a:lnSpc>
                <a:spcPct val="90000"/>
              </a:lnSpc>
              <a:spcBef>
                <a:spcPts val="1200"/>
              </a:spcBef>
              <a:spcAft>
                <a:spcPts val="0"/>
              </a:spcAft>
              <a:buClrTx/>
              <a:buSzTx/>
              <a:buFont typeface="Calibri" panose="020F050202020403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Times New Roman"/>
              </a:rPr>
              <a:t>2.1% of chlamydia cases were HIV co-infected (N = 26,623)</a:t>
            </a:r>
          </a:p>
          <a:p>
            <a:pPr marR="0" lvl="1" algn="l" defTabSz="914400" rtl="0" eaLnBrk="1" fontAlgn="auto" latinLnBrk="0" hangingPunct="1">
              <a:lnSpc>
                <a:spcPct val="90000"/>
              </a:lnSpc>
              <a:spcBef>
                <a:spcPts val="1200"/>
              </a:spcBef>
              <a:spcAft>
                <a:spcPts val="0"/>
              </a:spcAft>
              <a:buClrTx/>
              <a:buSzTx/>
              <a:buFont typeface="Calibri" panose="020F050202020403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Times New Roman"/>
              </a:rPr>
              <a:t>As age increases</a:t>
            </a:r>
            <a:r>
              <a:rPr lang="en-US" sz="1800">
                <a:solidFill>
                  <a:prstClr val="black"/>
                </a:solidFill>
                <a:latin typeface="Calibri"/>
                <a:cs typeface="Times New Roman"/>
              </a:rPr>
              <a:t>,</a:t>
            </a:r>
            <a:r>
              <a:rPr kumimoji="0" lang="en-US" sz="1800" b="0" i="0" u="none" strike="noStrike" kern="1200" cap="none" spc="0" normalizeH="0" baseline="0" noProof="0">
                <a:ln>
                  <a:noFill/>
                </a:ln>
                <a:solidFill>
                  <a:prstClr val="black"/>
                </a:solidFill>
                <a:effectLst/>
                <a:uLnTx/>
                <a:uFillTx/>
                <a:latin typeface="Calibri"/>
                <a:ea typeface="+mn-ea"/>
                <a:cs typeface="Times New Roman"/>
              </a:rPr>
              <a:t> the proportion of HIV co-infection increases</a:t>
            </a:r>
            <a:endParaRPr lang="en-US" sz="1800" b="0" i="0" u="none" strike="noStrike" kern="1200" cap="none" spc="0" normalizeH="0" baseline="0" noProof="0">
              <a:ln>
                <a:noFill/>
              </a:ln>
              <a:solidFill>
                <a:prstClr val="black"/>
              </a:solidFill>
              <a:effectLst/>
              <a:uLnTx/>
              <a:uFillTx/>
              <a:latin typeface="Calibri"/>
              <a:ea typeface="Calibri"/>
              <a:cs typeface="Times New Roman"/>
            </a:endParaRPr>
          </a:p>
          <a:p>
            <a:pPr marL="1143000" marR="0" lvl="2" indent="-228600" algn="l" defTabSz="914400" rtl="0" eaLnBrk="1" fontAlgn="auto" latinLnBrk="0" hangingPunct="1">
              <a:lnSpc>
                <a:spcPct val="90000"/>
              </a:lnSpc>
              <a:spcBef>
                <a:spcPts val="12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Times New Roman"/>
              </a:rPr>
              <a:t>1.1% of cases in their 20s are HIV co-infected </a:t>
            </a:r>
            <a:endParaRPr lang="en-US" sz="1600" b="0" i="0" u="none" strike="noStrike" kern="1200" cap="none" spc="0" normalizeH="0" baseline="0" noProof="0">
              <a:ln>
                <a:noFill/>
              </a:ln>
              <a:solidFill>
                <a:prstClr val="black"/>
              </a:solidFill>
              <a:effectLst/>
              <a:uLnTx/>
              <a:uFillTx/>
              <a:latin typeface="Calibri"/>
              <a:ea typeface="Calibri"/>
              <a:cs typeface="Times New Roman"/>
            </a:endParaRPr>
          </a:p>
          <a:p>
            <a:pPr marL="1143000" marR="0" lvl="2" indent="-228600" algn="l" defTabSz="914400" rtl="0" eaLnBrk="1" fontAlgn="auto" latinLnBrk="0" hangingPunct="1">
              <a:lnSpc>
                <a:spcPct val="90000"/>
              </a:lnSpc>
              <a:spcBef>
                <a:spcPts val="1200"/>
              </a:spcBef>
              <a:spcAft>
                <a:spcPts val="0"/>
              </a:spcAft>
              <a:buClrTx/>
              <a:buSzTx/>
              <a:buFont typeface="Wingdings" panose="05000000000000000000" pitchFamily="2" charset="2"/>
              <a:buChar char="§"/>
              <a:tabLst/>
              <a:defRPr/>
            </a:pPr>
            <a:r>
              <a:rPr lang="en-US" sz="1600">
                <a:solidFill>
                  <a:prstClr val="black"/>
                </a:solidFill>
                <a:latin typeface="Calibri"/>
                <a:cs typeface="Times New Roman"/>
              </a:rPr>
              <a:t>13.0</a:t>
            </a:r>
            <a:r>
              <a:rPr kumimoji="0" lang="en-US" sz="1600" b="0" i="0" u="none" strike="noStrike" kern="1200" cap="none" spc="0" normalizeH="0" baseline="0" noProof="0">
                <a:ln>
                  <a:noFill/>
                </a:ln>
                <a:solidFill>
                  <a:prstClr val="black"/>
                </a:solidFill>
                <a:effectLst/>
                <a:uLnTx/>
                <a:uFillTx/>
                <a:latin typeface="Calibri"/>
                <a:ea typeface="+mn-ea"/>
                <a:cs typeface="Times New Roman"/>
              </a:rPr>
              <a:t>% of cases 50+ are HIV co-infected</a:t>
            </a:r>
            <a:endParaRPr lang="en-US" sz="1600" b="0" i="0" u="none" strike="noStrike" kern="1200" cap="none" spc="0" normalizeH="0" baseline="0" noProof="0">
              <a:ln>
                <a:noFill/>
              </a:ln>
              <a:solidFill>
                <a:prstClr val="black"/>
              </a:solidFill>
              <a:effectLst/>
              <a:uLnTx/>
              <a:uFillTx/>
              <a:latin typeface="Calibri"/>
              <a:ea typeface="Calibri"/>
              <a:cs typeface="Times New Roman"/>
            </a:endParaRPr>
          </a:p>
          <a:p>
            <a:pPr marL="1143000" marR="0" lvl="2"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700" b="0"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endParaRPr>
          </a:p>
          <a:p>
            <a:pPr marL="228600" marR="0" lvl="0" indent="-228600" algn="l" defTabSz="914400" rtl="0" eaLnBrk="1" fontAlgn="auto" latinLnBrk="0" hangingPunct="1">
              <a:lnSpc>
                <a:spcPct val="90000"/>
              </a:lnSpc>
              <a:spcBef>
                <a:spcPts val="1200"/>
              </a:spcBef>
              <a:spcAft>
                <a:spcPts val="0"/>
              </a:spcAft>
              <a:buClrTx/>
              <a:buSzPct val="130000"/>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Times New Roman"/>
              </a:rPr>
              <a:t>Gonorrhea with HIV Co-Infection </a:t>
            </a:r>
            <a:endParaRPr lang="en-US" sz="2000" b="0" i="0" u="none" strike="noStrike" kern="1200" cap="none" spc="0" normalizeH="0" baseline="0" noProof="0">
              <a:ln>
                <a:noFill/>
              </a:ln>
              <a:solidFill>
                <a:prstClr val="black"/>
              </a:solidFill>
              <a:effectLst/>
              <a:uLnTx/>
              <a:uFillTx/>
              <a:latin typeface="Calibri"/>
              <a:ea typeface="Calibri"/>
              <a:cs typeface="Times New Roman"/>
            </a:endParaRPr>
          </a:p>
          <a:p>
            <a:pPr marR="0" lvl="1" algn="l" defTabSz="914400" rtl="0" eaLnBrk="1" fontAlgn="auto" latinLnBrk="0" hangingPunct="1">
              <a:lnSpc>
                <a:spcPct val="90000"/>
              </a:lnSpc>
              <a:spcBef>
                <a:spcPts val="1200"/>
              </a:spcBef>
              <a:spcAft>
                <a:spcPts val="0"/>
              </a:spcAft>
              <a:buClrTx/>
              <a:buSzTx/>
              <a:buFont typeface="Calibri" panose="020F0502020204030204" pitchFamily="34" charset="0"/>
              <a:buChar char="–"/>
              <a:tabLst/>
              <a:defRPr/>
            </a:pPr>
            <a:r>
              <a:rPr lang="en-US" sz="1800">
                <a:solidFill>
                  <a:prstClr val="black"/>
                </a:solidFill>
                <a:latin typeface="Calibri"/>
                <a:cs typeface="Times New Roman"/>
              </a:rPr>
              <a:t>8.0</a:t>
            </a:r>
            <a:r>
              <a:rPr kumimoji="0" lang="en-US" sz="1800" b="0" i="0" u="none" strike="noStrike" kern="1200" cap="none" spc="0" normalizeH="0" baseline="0" noProof="0">
                <a:ln>
                  <a:noFill/>
                </a:ln>
                <a:solidFill>
                  <a:prstClr val="black"/>
                </a:solidFill>
                <a:effectLst/>
                <a:uLnTx/>
                <a:uFillTx/>
                <a:latin typeface="Calibri"/>
                <a:ea typeface="+mn-ea"/>
                <a:cs typeface="Times New Roman"/>
              </a:rPr>
              <a:t>% of gonorrhea cases were co-infected with HIV (N = 8,678)</a:t>
            </a:r>
            <a:endParaRPr lang="en-US" sz="1800" b="0" i="0" u="none" strike="noStrike" kern="1200" cap="none" spc="0" normalizeH="0" baseline="0" noProof="0">
              <a:ln>
                <a:noFill/>
              </a:ln>
              <a:solidFill>
                <a:prstClr val="black"/>
              </a:solidFill>
              <a:effectLst/>
              <a:uLnTx/>
              <a:uFillTx/>
              <a:latin typeface="Calibri"/>
              <a:ea typeface="Calibri"/>
              <a:cs typeface="Times New Roman"/>
            </a:endParaRPr>
          </a:p>
          <a:p>
            <a:pPr marR="0" lvl="1" algn="l" defTabSz="914400" rtl="0" eaLnBrk="1" fontAlgn="auto" latinLnBrk="0" hangingPunct="1">
              <a:lnSpc>
                <a:spcPct val="90000"/>
              </a:lnSpc>
              <a:spcBef>
                <a:spcPts val="1200"/>
              </a:spcBef>
              <a:spcAft>
                <a:spcPts val="0"/>
              </a:spcAft>
              <a:buClrTx/>
              <a:buSzTx/>
              <a:buFont typeface="Calibri" panose="020F050202020403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Times New Roman"/>
              </a:rPr>
              <a:t>As age increases</a:t>
            </a:r>
            <a:r>
              <a:rPr lang="en-US" sz="1800">
                <a:solidFill>
                  <a:prstClr val="black"/>
                </a:solidFill>
                <a:latin typeface="Calibri"/>
                <a:cs typeface="Times New Roman"/>
              </a:rPr>
              <a:t>,</a:t>
            </a:r>
            <a:r>
              <a:rPr kumimoji="0" lang="en-US" sz="1800" b="0" i="0" u="none" strike="noStrike" kern="1200" cap="none" spc="0" normalizeH="0" baseline="0" noProof="0">
                <a:ln>
                  <a:noFill/>
                </a:ln>
                <a:solidFill>
                  <a:prstClr val="black"/>
                </a:solidFill>
                <a:effectLst/>
                <a:uLnTx/>
                <a:uFillTx/>
                <a:latin typeface="Calibri"/>
                <a:ea typeface="+mn-ea"/>
                <a:cs typeface="Times New Roman"/>
              </a:rPr>
              <a:t> the proportion of HIV co-infection increases</a:t>
            </a:r>
            <a:endParaRPr lang="en-US" sz="1800" b="0" i="0" u="none" strike="noStrike" kern="1200" cap="none" spc="0" normalizeH="0" baseline="0" noProof="0">
              <a:ln>
                <a:noFill/>
              </a:ln>
              <a:solidFill>
                <a:prstClr val="black"/>
              </a:solidFill>
              <a:effectLst/>
              <a:uLnTx/>
              <a:uFillTx/>
              <a:latin typeface="Calibri"/>
              <a:ea typeface="Calibri"/>
              <a:cs typeface="Times New Roman"/>
            </a:endParaRPr>
          </a:p>
          <a:p>
            <a:pPr marL="1143000" marR="0" lvl="2" indent="-228600" algn="l" defTabSz="914400" rtl="0" eaLnBrk="1" fontAlgn="auto" latinLnBrk="0" hangingPunct="1">
              <a:lnSpc>
                <a:spcPct val="90000"/>
              </a:lnSpc>
              <a:spcBef>
                <a:spcPts val="1200"/>
              </a:spcBef>
              <a:spcAft>
                <a:spcPts val="0"/>
              </a:spcAft>
              <a:buClrTx/>
              <a:buSzTx/>
              <a:buFont typeface="Wingdings" panose="05000000000000000000" pitchFamily="2" charset="2"/>
              <a:buChar char="§"/>
              <a:tabLst/>
              <a:defRPr/>
            </a:pPr>
            <a:r>
              <a:rPr lang="en-US" sz="1600">
                <a:solidFill>
                  <a:prstClr val="black"/>
                </a:solidFill>
                <a:latin typeface="Calibri"/>
                <a:cs typeface="Times New Roman"/>
              </a:rPr>
              <a:t>4.6</a:t>
            </a:r>
            <a:r>
              <a:rPr kumimoji="0" lang="en-US" sz="1600" b="0" i="0" u="none" strike="noStrike" kern="1200" cap="none" spc="0" normalizeH="0" baseline="0" noProof="0">
                <a:ln>
                  <a:noFill/>
                </a:ln>
                <a:solidFill>
                  <a:prstClr val="black"/>
                </a:solidFill>
                <a:effectLst/>
                <a:uLnTx/>
                <a:uFillTx/>
                <a:latin typeface="Calibri"/>
                <a:ea typeface="+mn-ea"/>
                <a:cs typeface="Times New Roman"/>
              </a:rPr>
              <a:t>% of cases in their 20s are HIV co-infected </a:t>
            </a:r>
            <a:endParaRPr kumimoji="0" lang="en-US" sz="1600" b="0"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endParaRPr>
          </a:p>
          <a:p>
            <a:pPr marL="1143000" marR="0" lvl="2" indent="-228600" algn="l" defTabSz="914400" rtl="0" eaLnBrk="1" fontAlgn="auto" latinLnBrk="0" hangingPunct="1">
              <a:lnSpc>
                <a:spcPct val="90000"/>
              </a:lnSpc>
              <a:spcBef>
                <a:spcPts val="12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Times New Roman"/>
              </a:rPr>
              <a:t>19.7% of cases 50+ are HIV co-infected</a:t>
            </a:r>
            <a:endParaRPr lang="en-US" sz="1600" b="0" i="0" u="none" strike="noStrike" kern="1200" cap="none" spc="0" normalizeH="0" baseline="0" noProof="0">
              <a:ln>
                <a:noFill/>
              </a:ln>
              <a:solidFill>
                <a:prstClr val="black"/>
              </a:solidFill>
              <a:effectLst/>
              <a:uLnTx/>
              <a:uFillTx/>
              <a:latin typeface="Calibri"/>
              <a:ea typeface="Calibri"/>
              <a:cs typeface="Times New Roman"/>
            </a:endParaRPr>
          </a:p>
        </p:txBody>
      </p:sp>
      <p:sp>
        <p:nvSpPr>
          <p:cNvPr id="7" name="TextBox 6">
            <a:extLst>
              <a:ext uri="{FF2B5EF4-FFF2-40B4-BE49-F238E27FC236}">
                <a16:creationId xmlns:a16="http://schemas.microsoft.com/office/drawing/2014/main" id="{2A428559-02A5-E330-9821-DF1D86E25A25}"/>
              </a:ext>
            </a:extLst>
          </p:cNvPr>
          <p:cNvSpPr txBox="1"/>
          <p:nvPr/>
        </p:nvSpPr>
        <p:spPr>
          <a:xfrm>
            <a:off x="215900" y="5830014"/>
            <a:ext cx="11760200" cy="646331"/>
          </a:xfrm>
          <a:prstGeom prst="rect">
            <a:avLst/>
          </a:prstGeom>
          <a:noFill/>
        </p:spPr>
        <p:txBody>
          <a:bodyPr wrap="square" lIns="91440" tIns="45720" rIns="91440" bIns="45720" rtlCol="0" anchor="t">
            <a:spAutoFit/>
          </a:bodyPr>
          <a:lstStyle/>
          <a:p>
            <a:pPr lvl="0"/>
            <a:r>
              <a:rPr kumimoji="0" lang="en-US" sz="1200" b="0" i="0" u="none" strike="noStrike" kern="1200" cap="none" spc="0" normalizeH="0" baseline="0" noProof="0">
                <a:ln>
                  <a:noFill/>
                </a:ln>
                <a:solidFill>
                  <a:srgbClr val="767171"/>
                </a:solidFill>
                <a:effectLst/>
                <a:uLnTx/>
                <a:uFillTx/>
                <a:latin typeface="Calibri"/>
                <a:ea typeface="+mn-ea"/>
                <a:cs typeface="Times New Roman"/>
              </a:rPr>
              <a:t>Data are current as of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and are subject to change. Data Source: Massachusetts Department of Public Health/Bureau of Infectious Disease and Laboratory Sciences/ Division of STD Prevention and STD-HIV Surveillance. </a:t>
            </a:r>
            <a:endPar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767171"/>
                </a:solidFill>
                <a:latin typeface="Calibri"/>
                <a:cs typeface="Times New Roman"/>
              </a:rPr>
              <a:t>1</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HIV status is based on a full year match with HIV Surveillance data.</a:t>
            </a: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0132EE28-9343-0543-4346-2265C6025B6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101" y="87137"/>
            <a:ext cx="1377575" cy="783472"/>
          </a:xfrm>
          <a:prstGeom prst="rect">
            <a:avLst/>
          </a:prstGeom>
        </p:spPr>
      </p:pic>
    </p:spTree>
    <p:extLst>
      <p:ext uri="{BB962C8B-B14F-4D97-AF65-F5344CB8AC3E}">
        <p14:creationId xmlns:p14="http://schemas.microsoft.com/office/powerpoint/2010/main" val="891877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24708" y="6592"/>
            <a:ext cx="10867292" cy="957002"/>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a:rPr>
              <a:t>2024 HIV</a:t>
            </a:r>
            <a:r>
              <a:rPr lang="en-US" sz="2000" baseline="50000">
                <a:latin typeface="+mn-lt"/>
                <a:ea typeface="+mn-ea"/>
                <a:cs typeface="Times New Roman"/>
              </a:rPr>
              <a:t>1</a:t>
            </a:r>
            <a:r>
              <a:rPr kumimoji="0" lang="en-US" sz="2800" b="1" i="0" u="none" strike="noStrike" kern="1200" cap="none" spc="0" normalizeH="0" baseline="0" noProof="0">
                <a:ln>
                  <a:noFill/>
                </a:ln>
                <a:solidFill>
                  <a:schemeClr val="bg1"/>
                </a:solidFill>
                <a:effectLst/>
                <a:uLnTx/>
                <a:uFillTx/>
                <a:latin typeface="+mn-lt"/>
                <a:ea typeface="+mn-ea"/>
                <a:cs typeface="Times New Roman"/>
              </a:rPr>
              <a:t> Co-Infection with Infectious Syphilis</a:t>
            </a:r>
            <a:r>
              <a:rPr kumimoji="0" lang="en-US" sz="2000" b="1" i="0" u="none" strike="noStrike" kern="1200" cap="none" spc="0" normalizeH="0" baseline="50000" noProof="0">
                <a:ln>
                  <a:noFill/>
                </a:ln>
                <a:solidFill>
                  <a:prstClr val="white"/>
                </a:solidFill>
                <a:effectLst/>
                <a:uLnTx/>
                <a:uFillTx/>
                <a:latin typeface="Calibri"/>
                <a:ea typeface="+mn-ea"/>
                <a:cs typeface="Times New Roman"/>
              </a:rPr>
              <a:t>2</a:t>
            </a:r>
            <a:endParaRPr lang="en-US" sz="2800"/>
          </a:p>
        </p:txBody>
      </p:sp>
      <p:sp>
        <p:nvSpPr>
          <p:cNvPr id="6" name="Content Placeholder 2">
            <a:extLst>
              <a:ext uri="{FF2B5EF4-FFF2-40B4-BE49-F238E27FC236}">
                <a16:creationId xmlns:a16="http://schemas.microsoft.com/office/drawing/2014/main" id="{163A231B-7856-23D6-B45E-627480B5E6D0}"/>
              </a:ext>
            </a:extLst>
          </p:cNvPr>
          <p:cNvSpPr txBox="1">
            <a:spLocks/>
          </p:cNvSpPr>
          <p:nvPr/>
        </p:nvSpPr>
        <p:spPr>
          <a:xfrm>
            <a:off x="575210" y="1077348"/>
            <a:ext cx="11098625" cy="481705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Times New Roman"/>
              </a:rPr>
              <a:t>25.8% of infectious syphilis cases were co-infected with HIV (N = 1,329)</a:t>
            </a:r>
            <a:endParaRPr lang="en-US" sz="2000" b="0" i="0" u="none" strike="noStrike" kern="1200" cap="none" spc="0" normalizeH="0" baseline="0" noProof="0">
              <a:ln>
                <a:noFill/>
              </a:ln>
              <a:solidFill>
                <a:prstClr val="black"/>
              </a:solidFill>
              <a:effectLst/>
              <a:uLnTx/>
              <a:uFillTx/>
              <a:latin typeface="Calibri"/>
              <a:ea typeface="Calibri"/>
              <a:cs typeface="Times New Roman"/>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Times New Roman"/>
              </a:rPr>
              <a:t>As age increases</a:t>
            </a:r>
            <a:r>
              <a:rPr lang="en-US" sz="2000">
                <a:solidFill>
                  <a:prstClr val="black"/>
                </a:solidFill>
                <a:latin typeface="Calibri"/>
                <a:cs typeface="Times New Roman"/>
              </a:rPr>
              <a:t>,</a:t>
            </a:r>
            <a:r>
              <a:rPr kumimoji="0" lang="en-US" sz="2000" b="0" i="0" u="none" strike="noStrike" kern="1200" cap="none" spc="0" normalizeH="0" baseline="0" noProof="0">
                <a:ln>
                  <a:noFill/>
                </a:ln>
                <a:solidFill>
                  <a:prstClr val="black"/>
                </a:solidFill>
                <a:effectLst/>
                <a:uLnTx/>
                <a:uFillTx/>
                <a:latin typeface="Calibri"/>
                <a:ea typeface="+mn-ea"/>
                <a:cs typeface="Times New Roman"/>
              </a:rPr>
              <a:t> the proportion of HIV co-infection increases</a:t>
            </a:r>
            <a:endParaRPr lang="en-US" sz="2000" b="0" i="0" u="none" strike="noStrike" kern="1200" cap="none" spc="0" normalizeH="0" baseline="0" noProof="0">
              <a:ln>
                <a:noFill/>
              </a:ln>
              <a:solidFill>
                <a:prstClr val="black"/>
              </a:solidFill>
              <a:effectLst/>
              <a:uLnTx/>
              <a:uFillTx/>
              <a:latin typeface="Calibri"/>
              <a:ea typeface="Calibri"/>
              <a:cs typeface="Times New Roman"/>
            </a:endParaRPr>
          </a:p>
          <a:p>
            <a:pPr marR="0" lvl="1" algn="l" defTabSz="914400" rtl="0" eaLnBrk="1" fontAlgn="auto" latinLnBrk="0" hangingPunct="1">
              <a:lnSpc>
                <a:spcPct val="90000"/>
              </a:lnSpc>
              <a:spcBef>
                <a:spcPts val="1200"/>
              </a:spcBef>
              <a:spcAft>
                <a:spcPts val="0"/>
              </a:spcAft>
              <a:buClrTx/>
              <a:buSzTx/>
              <a:buFont typeface="Calibri" panose="020F050202020403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Times New Roman"/>
              </a:rPr>
              <a:t>1</a:t>
            </a:r>
            <a:r>
              <a:rPr lang="en-US" sz="1800">
                <a:solidFill>
                  <a:prstClr val="black"/>
                </a:solidFill>
                <a:latin typeface="Calibri"/>
                <a:cs typeface="Times New Roman"/>
              </a:rPr>
              <a:t>5.8</a:t>
            </a:r>
            <a:r>
              <a:rPr kumimoji="0" lang="en-US" sz="1800" b="0" i="0" u="none" strike="noStrike" kern="1200" cap="none" spc="0" normalizeH="0" baseline="0" noProof="0">
                <a:ln>
                  <a:noFill/>
                </a:ln>
                <a:solidFill>
                  <a:prstClr val="black"/>
                </a:solidFill>
                <a:effectLst/>
                <a:uLnTx/>
                <a:uFillTx/>
                <a:latin typeface="Calibri"/>
                <a:ea typeface="+mn-ea"/>
                <a:cs typeface="Times New Roman"/>
              </a:rPr>
              <a:t>% of cases in their 20s are HIV co-infected</a:t>
            </a:r>
            <a:endParaRPr lang="en-US" sz="1800" b="0" i="0" u="none" strike="noStrike" kern="1200" cap="none" spc="0" normalizeH="0" baseline="0" noProof="0">
              <a:ln>
                <a:noFill/>
              </a:ln>
              <a:solidFill>
                <a:prstClr val="black"/>
              </a:solidFill>
              <a:effectLst/>
              <a:uLnTx/>
              <a:uFillTx/>
              <a:latin typeface="Calibri"/>
              <a:ea typeface="Calibri"/>
              <a:cs typeface="Times New Roman"/>
            </a:endParaRPr>
          </a:p>
          <a:p>
            <a:pPr marR="0" lvl="1" algn="l" defTabSz="914400" rtl="0" eaLnBrk="1" fontAlgn="auto" latinLnBrk="0" hangingPunct="1">
              <a:lnSpc>
                <a:spcPct val="90000"/>
              </a:lnSpc>
              <a:spcBef>
                <a:spcPts val="1200"/>
              </a:spcBef>
              <a:spcAft>
                <a:spcPts val="0"/>
              </a:spcAft>
              <a:buClrTx/>
              <a:buSzTx/>
              <a:buFont typeface="Calibri" panose="020F050202020403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Times New Roman"/>
              </a:rPr>
              <a:t>39.6% of cases 50+ are HIV co-infected</a:t>
            </a:r>
            <a:endParaRPr lang="en-US" sz="1800" b="0" i="0" u="none" strike="noStrike" kern="1200" cap="none" spc="0" normalizeH="0" baseline="0" noProof="0">
              <a:ln>
                <a:noFill/>
              </a:ln>
              <a:solidFill>
                <a:prstClr val="black"/>
              </a:solidFill>
              <a:effectLst/>
              <a:uLnTx/>
              <a:uFillTx/>
              <a:latin typeface="Calibri"/>
              <a:ea typeface="Calibri"/>
              <a:cs typeface="Times New Roman"/>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Times New Roman"/>
              </a:rPr>
              <a:t>Of individuals co-infected with HIV and infectious syphilis, 79.9% were MSM</a:t>
            </a:r>
            <a:r>
              <a:rPr lang="en-US" sz="1800" baseline="30000">
                <a:solidFill>
                  <a:prstClr val="black"/>
                </a:solidFill>
                <a:latin typeface="Calibri"/>
                <a:cs typeface="Times New Roman"/>
              </a:rPr>
              <a:t>3</a:t>
            </a:r>
            <a:r>
              <a:rPr kumimoji="0" lang="en-US" sz="2000" b="0" i="0" u="none" strike="noStrike" kern="1200" cap="none" spc="0" normalizeH="0" baseline="0" noProof="0">
                <a:ln>
                  <a:noFill/>
                </a:ln>
                <a:solidFill>
                  <a:prstClr val="black"/>
                </a:solidFill>
                <a:effectLst/>
                <a:uLnTx/>
                <a:uFillTx/>
                <a:latin typeface="Calibri"/>
                <a:ea typeface="+mn-ea"/>
                <a:cs typeface="Times New Roman"/>
              </a:rPr>
              <a:t> (N = 343), compared with </a:t>
            </a:r>
            <a:r>
              <a:rPr lang="en-US" sz="2000">
                <a:solidFill>
                  <a:prstClr val="black"/>
                </a:solidFill>
                <a:latin typeface="Calibri"/>
                <a:cs typeface="Times New Roman"/>
              </a:rPr>
              <a:t>47.5</a:t>
            </a:r>
            <a:r>
              <a:rPr kumimoji="0" lang="en-US" sz="2000" b="0" i="0" u="none" strike="noStrike" kern="1200" cap="none" spc="0" normalizeH="0" baseline="0" noProof="0">
                <a:ln>
                  <a:noFill/>
                </a:ln>
                <a:solidFill>
                  <a:prstClr val="black"/>
                </a:solidFill>
                <a:effectLst/>
                <a:uLnTx/>
                <a:uFillTx/>
                <a:latin typeface="Calibri"/>
                <a:ea typeface="+mn-ea"/>
                <a:cs typeface="Times New Roman"/>
              </a:rPr>
              <a:t>% for those with no known HIV diagnosis (N = 986). </a:t>
            </a:r>
            <a:endParaRPr lang="en-US" sz="2000" b="0" i="0" u="none" strike="noStrike" kern="1200" cap="none" spc="0" normalizeH="0" baseline="0" noProof="0">
              <a:ln>
                <a:noFill/>
              </a:ln>
              <a:solidFill>
                <a:prstClr val="black"/>
              </a:solidFill>
              <a:effectLst/>
              <a:uLnTx/>
              <a:uFillTx/>
              <a:latin typeface="Calibri"/>
              <a:ea typeface="Calibri"/>
              <a:cs typeface="Times New Roman"/>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Times New Roman"/>
              </a:rPr>
              <a:t>Of known MSM individuals infected with infectious syphilis (N = 742), 36.9% were co-infected with HIV.</a:t>
            </a:r>
            <a:endParaRPr lang="en-US" sz="2000" b="0" i="0" u="none" strike="noStrike" kern="1200" cap="none" spc="0" normalizeH="0" baseline="0" noProof="0">
              <a:ln>
                <a:noFill/>
              </a:ln>
              <a:solidFill>
                <a:prstClr val="black"/>
              </a:solidFill>
              <a:effectLst/>
              <a:uLnTx/>
              <a:uFillTx/>
              <a:latin typeface="Calibri"/>
              <a:ea typeface="Calibri"/>
              <a:cs typeface="Times New Roman"/>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Times New Roman"/>
              </a:rPr>
              <a:t>11.7% of co-infected individuals were newly diagnosed with HIV within 30 days of infectious syphilis event date; 88.3% had a prior HIV diagnosis.</a:t>
            </a:r>
            <a:endParaRPr lang="en-US" sz="2000" b="0" i="0" u="none" strike="noStrike" kern="1200" cap="none" spc="0" normalizeH="0" baseline="0" noProof="0">
              <a:ln>
                <a:noFill/>
              </a:ln>
              <a:solidFill>
                <a:prstClr val="black"/>
              </a:solidFill>
              <a:effectLst/>
              <a:uLnTx/>
              <a:uFillTx/>
              <a:latin typeface="Calibri"/>
              <a:ea typeface="Calibri"/>
              <a:cs typeface="Times New Roman"/>
            </a:endParaRPr>
          </a:p>
        </p:txBody>
      </p:sp>
      <p:sp>
        <p:nvSpPr>
          <p:cNvPr id="7" name="TextBox 6">
            <a:extLst>
              <a:ext uri="{FF2B5EF4-FFF2-40B4-BE49-F238E27FC236}">
                <a16:creationId xmlns:a16="http://schemas.microsoft.com/office/drawing/2014/main" id="{2A428559-02A5-E330-9821-DF1D86E25A25}"/>
              </a:ext>
            </a:extLst>
          </p:cNvPr>
          <p:cNvSpPr txBox="1"/>
          <p:nvPr/>
        </p:nvSpPr>
        <p:spPr>
          <a:xfrm>
            <a:off x="244423" y="5479807"/>
            <a:ext cx="11760200" cy="1015663"/>
          </a:xfrm>
          <a:prstGeom prst="rect">
            <a:avLst/>
          </a:prstGeom>
          <a:noFill/>
        </p:spPr>
        <p:txBody>
          <a:bodyPr wrap="square" lIns="91440" tIns="45720" rIns="91440" bIns="45720" rtlCol="0" anchor="t">
            <a:spAutoFit/>
          </a:bodyPr>
          <a:lstStyle/>
          <a:p>
            <a:pPr lvl="0"/>
            <a:r>
              <a:rPr kumimoji="0" lang="en-US" sz="1200" b="0" i="0" u="none" strike="noStrike" kern="1200" cap="none" spc="0" normalizeH="0" baseline="0" noProof="0">
                <a:ln>
                  <a:noFill/>
                </a:ln>
                <a:solidFill>
                  <a:srgbClr val="767171"/>
                </a:solidFill>
                <a:effectLst/>
                <a:uLnTx/>
                <a:uFillTx/>
                <a:latin typeface="Calibri"/>
                <a:ea typeface="+mn-ea"/>
                <a:cs typeface="Times New Roman"/>
              </a:rPr>
              <a:t>Data are current as of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and are subject to change. Data Source: Massachusetts Department of Public Health/Bureau of Infectious Disease and Laboratory Sciences/ Division of STD Prevention and STD-HIV Surveillance. </a:t>
            </a:r>
            <a:endPar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767171"/>
                </a:solidFill>
                <a:latin typeface="Calibri"/>
                <a:cs typeface="Times New Roman"/>
              </a:rPr>
              <a:t>1</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HIV status is based on a full year match with HIV Surveillance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767171"/>
                </a:solidFill>
                <a:latin typeface="Calibri"/>
                <a:cs typeface="Times New Roman"/>
              </a:rPr>
              <a:t>2</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Infectious syphilis is defined as primary, secondary and early latent stages of syphilis within one year of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767171"/>
                </a:solidFill>
                <a:latin typeface="Calibri"/>
                <a:cs typeface="Times New Roman"/>
              </a:rPr>
              <a:t>3</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The MSM (men who have sex with men) category includes MSMT,  MSMW, and MSMWT with “W” referring to women and “T” referring to individuals of transgender experience.</a:t>
            </a:r>
            <a:endParaRPr kumimoji="0" lang="en-US" sz="1200" b="0" i="0" u="none" strike="noStrike" kern="1200" cap="none" spc="0" normalizeH="0" baseline="0" noProof="0">
              <a:ln>
                <a:noFill/>
              </a:ln>
              <a:solidFill>
                <a:prstClr val="black">
                  <a:lumMod val="50000"/>
                  <a:lumOff val="50000"/>
                </a:prstClr>
              </a:solidFill>
              <a:effectLst/>
              <a:uLnTx/>
              <a:uFillTx/>
              <a:latin typeface="Calibri"/>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C051440E-5231-B444-158B-6FB30F1AD8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101" y="87137"/>
            <a:ext cx="1377575" cy="783472"/>
          </a:xfrm>
          <a:prstGeom prst="rect">
            <a:avLst/>
          </a:prstGeom>
        </p:spPr>
      </p:pic>
    </p:spTree>
    <p:extLst>
      <p:ext uri="{BB962C8B-B14F-4D97-AF65-F5344CB8AC3E}">
        <p14:creationId xmlns:p14="http://schemas.microsoft.com/office/powerpoint/2010/main" val="660042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533632" y="-1"/>
            <a:ext cx="10658368" cy="1001630"/>
          </a:xfrm>
        </p:spPr>
        <p:txBody>
          <a:bodyPr>
            <a:normAutofit/>
          </a:bodyPr>
          <a:lstStyle/>
          <a:p>
            <a:pPr algn="ct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Comparison of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Cases by HIV</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Co-Infection and Age</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3</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Massachusetts, 2024</a:t>
            </a:r>
            <a:endParaRPr lang="en-US" sz="2000"/>
          </a:p>
        </p:txBody>
      </p:sp>
      <p:pic>
        <p:nvPicPr>
          <p:cNvPr id="4" name="Picture 3" descr="Graph depicts infectious syphilis case percentages for age categories by HIV co-infection status. The proportion of infectious syphilis cases with HIV co-infection were highest among those age 30 to 34 followed by those age 35 to 39. The proportion of cases with HIV co-infection were lowest among those 15 to 19 years followed by those over the age of 65 years.">
            <a:extLst>
              <a:ext uri="{FF2B5EF4-FFF2-40B4-BE49-F238E27FC236}">
                <a16:creationId xmlns:a16="http://schemas.microsoft.com/office/drawing/2014/main" id="{C0EF3CF8-999C-8647-72EE-4F3CD477080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49029" y="1001629"/>
            <a:ext cx="11897233" cy="4511430"/>
          </a:xfrm>
          <a:prstGeom prst="rect">
            <a:avLst/>
          </a:prstGeom>
        </p:spPr>
      </p:pic>
      <p:sp>
        <p:nvSpPr>
          <p:cNvPr id="5" name="TextBox 4">
            <a:extLst>
              <a:ext uri="{FF2B5EF4-FFF2-40B4-BE49-F238E27FC236}">
                <a16:creationId xmlns:a16="http://schemas.microsoft.com/office/drawing/2014/main" id="{800DE4A6-2B66-6577-6ADB-C11D2058AA8F}"/>
              </a:ext>
            </a:extLst>
          </p:cNvPr>
          <p:cNvSpPr txBox="1"/>
          <p:nvPr/>
        </p:nvSpPr>
        <p:spPr>
          <a:xfrm>
            <a:off x="277609" y="5495127"/>
            <a:ext cx="11760200" cy="1015663"/>
          </a:xfrm>
          <a:prstGeom prst="rect">
            <a:avLst/>
          </a:prstGeom>
          <a:noFill/>
        </p:spPr>
        <p:txBody>
          <a:bodyPr wrap="square" lIns="91440" tIns="45720" rIns="91440" bIns="45720" rtlCol="0" anchor="t">
            <a:spAutoFit/>
          </a:bodyPr>
          <a:lstStyle/>
          <a:p>
            <a:pPr lvl="0" defTabSz="685800">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a:rPr>
              <a:t>Data are current as of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and are subject to change.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a:rPr>
              <a:t>Data Source: Massachusetts Department of Public Health/Bureau of Infectious Disease and Laboratory Sciences/ Division of STD Prevention and STD-HIV Surveillance. </a:t>
            </a:r>
            <a:endPar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a:rPr>
              <a:t>1. Infectious syphilis is defined as primary, secondary and early latent stages of syphilis within one year of infection.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a:rPr>
              <a:t>2. </a:t>
            </a:r>
            <a:r>
              <a:rPr kumimoji="0" lang="en-US" sz="1200" b="0" i="0" u="none" strike="noStrike" kern="1200" cap="none" spc="0" normalizeH="0" baseline="0" noProof="0">
                <a:ln>
                  <a:noFill/>
                </a:ln>
                <a:solidFill>
                  <a:srgbClr val="E7E6E6">
                    <a:lumMod val="50000"/>
                  </a:srgbClr>
                </a:solidFill>
                <a:effectLst/>
                <a:uLnTx/>
                <a:uFillTx/>
                <a:latin typeface="Calibri"/>
                <a:ea typeface="+mn-ea"/>
                <a:cs typeface="Times New Roman"/>
              </a:rPr>
              <a:t>HIV status is based on a full year match with HIV Surveillance data.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Times New Roman"/>
              </a:rPr>
              <a:t>3. </a:t>
            </a:r>
            <a:r>
              <a:rPr kumimoji="0" lang="en-US" sz="1200" b="0" i="0" u="none" strike="noStrike" kern="1200" cap="none" spc="0" normalizeH="0" baseline="0" noProof="0">
                <a:ln>
                  <a:noFill/>
                </a:ln>
                <a:solidFill>
                  <a:srgbClr val="E7E6E6">
                    <a:lumMod val="50000"/>
                  </a:srgbClr>
                </a:solidFill>
                <a:effectLst/>
                <a:uLnTx/>
                <a:uFillTx/>
                <a:latin typeface="Calibri"/>
                <a:ea typeface="+mn-ea"/>
                <a:cs typeface="Times New Roman" panose="02020603050405020304" pitchFamily="18" charset="0"/>
              </a:rPr>
              <a:t>Individuals younger than 15 years are not included within this slide due to low case counts. </a:t>
            </a:r>
            <a:endParaRPr kumimoji="0" lang="en-US" sz="1200" b="0" i="0" u="none" strike="noStrike" kern="1200" cap="none" spc="0" normalizeH="0" baseline="0" noProof="0">
              <a:ln>
                <a:noFill/>
              </a:ln>
              <a:solidFill>
                <a:srgbClr val="767171"/>
              </a:solidFill>
              <a:effectLst/>
              <a:uLnTx/>
              <a:uFillTx/>
              <a:latin typeface="Calibri"/>
              <a:ea typeface="+mn-ea"/>
              <a:cs typeface="Times New Roman"/>
            </a:endParaRP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5A76D5D7-3286-C086-F84D-3652227E3B3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1031855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73211" y="0"/>
            <a:ext cx="10738580" cy="969666"/>
          </a:xfrm>
        </p:spPr>
        <p:txBody>
          <a:bodyPr>
            <a:normAutofit/>
          </a:bodyPr>
          <a:lstStyle/>
          <a:p>
            <a:pPr algn="ct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Comparison of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Cases by HIV</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Co-Infection and Race/Ethnicity, Massachusetts, 2024</a:t>
            </a:r>
            <a:endParaRPr lang="en-US" sz="2000"/>
          </a:p>
        </p:txBody>
      </p:sp>
      <p:pic>
        <p:nvPicPr>
          <p:cNvPr id="5" name="Picture 4" descr="Graph depicts infectious syphilis case percentages for race/ethnicity categories by HIV co-infection status. The proportion of infectious syphilis cases with HIV co-infection is highest among Non-Hispanic Whites followed by Hispanic and then Non-Hispanic Black individuals.">
            <a:extLst>
              <a:ext uri="{FF2B5EF4-FFF2-40B4-BE49-F238E27FC236}">
                <a16:creationId xmlns:a16="http://schemas.microsoft.com/office/drawing/2014/main" id="{D591C767-EA90-8868-B35C-7B48045FC8FE}"/>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42401" y="1001770"/>
            <a:ext cx="11967485" cy="4693691"/>
          </a:xfrm>
          <a:prstGeom prst="rect">
            <a:avLst/>
          </a:prstGeom>
        </p:spPr>
      </p:pic>
      <p:sp>
        <p:nvSpPr>
          <p:cNvPr id="7" name="TextBox 6">
            <a:extLst>
              <a:ext uri="{FF2B5EF4-FFF2-40B4-BE49-F238E27FC236}">
                <a16:creationId xmlns:a16="http://schemas.microsoft.com/office/drawing/2014/main" id="{979BC3A9-7817-AD7E-7CE6-377CB398034F}"/>
              </a:ext>
            </a:extLst>
          </p:cNvPr>
          <p:cNvSpPr txBox="1"/>
          <p:nvPr/>
        </p:nvSpPr>
        <p:spPr>
          <a:xfrm>
            <a:off x="344712" y="5671553"/>
            <a:ext cx="11760200" cy="830997"/>
          </a:xfrm>
          <a:prstGeom prst="rect">
            <a:avLst/>
          </a:prstGeom>
          <a:noFill/>
        </p:spPr>
        <p:txBody>
          <a:bodyPr wrap="square" rtlCol="0">
            <a:spAutoFit/>
          </a:bodyPr>
          <a:lstStyle/>
          <a:p>
            <a:pPr lvl="0" defTabSz="685800">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Data are current as of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 and are subject to change.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Data Source: Massachusetts Department of Public Health/Bureau of Infectious Disease and Laboratory Sciences/ Division of STD Prevention.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1. Infectious syphilis is defined as primary, secondary and early latent stages of syphilis within one year of infection.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2. HIV status is based on a full year match with HIV Surveillance data.</a:t>
            </a:r>
            <a:endParaRPr kumimoji="0" lang="en-US" sz="1200" b="0" i="0" u="none" strike="noStrike" kern="1200" cap="none" spc="0" normalizeH="0" baseline="0" noProof="0">
              <a:ln>
                <a:noFill/>
              </a:ln>
              <a:solidFill>
                <a:srgbClr val="767171"/>
              </a:solidFill>
              <a:effectLst/>
              <a:uLnTx/>
              <a:uFillTx/>
              <a:latin typeface="Calibri"/>
              <a:ea typeface="+mn-ea"/>
              <a:cs typeface="Times New Roman"/>
            </a:endParaRP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5CB20611-6164-D288-A5D2-18C2568F91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546805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6313"/>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mn-ea"/>
                <a:cs typeface="Times New Roman"/>
              </a:rPr>
              <a:t>2024 Summary</a:t>
            </a:r>
            <a:endParaRPr lang="en-US" sz="4000">
              <a:solidFill>
                <a:prstClr val="white"/>
              </a:solidFill>
              <a:cs typeface="Times New Roman"/>
            </a:endParaRPr>
          </a:p>
        </p:txBody>
      </p:sp>
      <p:sp>
        <p:nvSpPr>
          <p:cNvPr id="4" name="Content Placeholder 2">
            <a:extLst>
              <a:ext uri="{FF2B5EF4-FFF2-40B4-BE49-F238E27FC236}">
                <a16:creationId xmlns:a16="http://schemas.microsoft.com/office/drawing/2014/main" id="{FC903613-9A55-704E-56E4-C1E63EB2667D}"/>
              </a:ext>
            </a:extLst>
          </p:cNvPr>
          <p:cNvSpPr txBox="1">
            <a:spLocks/>
          </p:cNvSpPr>
          <p:nvPr/>
        </p:nvSpPr>
        <p:spPr bwMode="auto">
          <a:xfrm>
            <a:off x="210879" y="1233387"/>
            <a:ext cx="11770242" cy="43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90000"/>
              </a:lnSpc>
              <a:spcBef>
                <a:spcPts val="1200"/>
              </a:spcBef>
              <a:spcAft>
                <a:spcPct val="0"/>
              </a:spcAft>
              <a:buClrTx/>
              <a:buSzPct val="130000"/>
              <a:buFontTx/>
              <a:buChar char="•"/>
              <a:tabLst/>
              <a:defRPr/>
            </a:pPr>
            <a:r>
              <a:rPr kumimoji="0" lang="en-US" sz="1400" b="0" i="0" u="none" strike="noStrike" kern="0" cap="none" spc="0" normalizeH="0" baseline="0" noProof="0">
                <a:ln>
                  <a:noFill/>
                </a:ln>
                <a:solidFill>
                  <a:prstClr val="black"/>
                </a:solidFill>
                <a:effectLst/>
                <a:uLnTx/>
                <a:uFillTx/>
                <a:latin typeface="Calibri"/>
                <a:ea typeface="+mn-ea"/>
                <a:cs typeface="Times New Roman"/>
              </a:rPr>
              <a:t> </a:t>
            </a:r>
            <a:r>
              <a:rPr kumimoji="0" lang="en-US" sz="2000" b="0" i="0" u="none" strike="noStrike" kern="0" cap="none" spc="0" normalizeH="0" baseline="0" noProof="0">
                <a:ln>
                  <a:noFill/>
                </a:ln>
                <a:solidFill>
                  <a:prstClr val="black"/>
                </a:solidFill>
                <a:effectLst/>
                <a:uLnTx/>
                <a:uFillTx/>
                <a:latin typeface="Calibri"/>
                <a:ea typeface="+mn-ea"/>
                <a:cs typeface="Times New Roman"/>
              </a:rPr>
              <a:t>Chlamydia: The 2024 Massachusetts state rate was 378.7 per 100,000</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a:rPr>
              <a:t>The highest rate of chlamydia cases was among females 20 to 24 years with a rate of 2,413.9 cases per 100,000 population</a:t>
            </a:r>
            <a:r>
              <a:rPr kumimoji="0" lang="en-US" sz="1800" b="0" i="0" u="none" strike="noStrike" kern="0" cap="none" spc="0" normalizeH="0" baseline="30000" noProof="0">
                <a:ln>
                  <a:noFill/>
                </a:ln>
                <a:solidFill>
                  <a:prstClr val="black"/>
                </a:solidFill>
                <a:effectLst/>
                <a:uLnTx/>
                <a:uFillTx/>
                <a:latin typeface="Calibri"/>
                <a:ea typeface="+mn-ea"/>
                <a:cs typeface="Times New Roman"/>
              </a:rPr>
              <a:t>*</a:t>
            </a:r>
            <a:endParaRPr kumimoji="0" lang="en-US" sz="8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endParaRPr>
          </a:p>
          <a:p>
            <a:pPr marL="342900" marR="0" lvl="0" indent="-342900" algn="l" defTabSz="914400" rtl="0" eaLnBrk="0" fontAlgn="base" latinLnBrk="0" hangingPunct="0">
              <a:lnSpc>
                <a:spcPct val="90000"/>
              </a:lnSpc>
              <a:spcBef>
                <a:spcPts val="1200"/>
              </a:spcBef>
              <a:spcAft>
                <a:spcPct val="0"/>
              </a:spcAft>
              <a:buClrTx/>
              <a:buSzPct val="130000"/>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a:rPr>
              <a:t> </a:t>
            </a:r>
            <a:r>
              <a:rPr kumimoji="0" lang="en-US" sz="2000" b="0" i="0" u="none" strike="noStrike" kern="0" cap="none" spc="0" normalizeH="0" baseline="0" noProof="0">
                <a:ln>
                  <a:noFill/>
                </a:ln>
                <a:solidFill>
                  <a:prstClr val="black"/>
                </a:solidFill>
                <a:effectLst/>
                <a:uLnTx/>
                <a:uFillTx/>
                <a:latin typeface="Calibri"/>
                <a:ea typeface="+mn-ea"/>
                <a:cs typeface="Times New Roman"/>
              </a:rPr>
              <a:t>Gonorrhea: The 2024 Massachusetts state rate was 123.4 per 100,000</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a:rPr>
              <a:t>The highest rate of gonorrhea cases was among males 25 to 29 years with a rate of 478.7 cases per 100,000 population</a:t>
            </a:r>
            <a:endParaRPr kumimoji="0" lang="en-US" sz="8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endParaRPr>
          </a:p>
          <a:p>
            <a:pPr marL="342900" marR="0" lvl="0" indent="-342900" algn="l" defTabSz="914400" rtl="0" eaLnBrk="0" fontAlgn="base" latinLnBrk="0" hangingPunct="0">
              <a:lnSpc>
                <a:spcPct val="90000"/>
              </a:lnSpc>
              <a:spcBef>
                <a:spcPts val="1200"/>
              </a:spcBef>
              <a:spcAft>
                <a:spcPct val="0"/>
              </a:spcAft>
              <a:buClrTx/>
              <a:buSzPct val="130000"/>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a:rPr>
              <a:t> </a:t>
            </a:r>
            <a:r>
              <a:rPr kumimoji="0" lang="en-US" sz="2000" b="0" i="0" u="none" strike="noStrike" kern="0" cap="none" spc="0" normalizeH="0" baseline="0" noProof="0">
                <a:ln>
                  <a:noFill/>
                </a:ln>
                <a:solidFill>
                  <a:prstClr val="black"/>
                </a:solidFill>
                <a:effectLst/>
                <a:uLnTx/>
                <a:uFillTx/>
                <a:latin typeface="Calibri"/>
                <a:ea typeface="+mn-ea"/>
                <a:cs typeface="Times New Roman"/>
              </a:rPr>
              <a:t>Infectious Syphilis: The 2024 Massachusetts state rate was 18.9 per 100,000</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a:rPr>
              <a:t>The highest rate of infectious syphilis cases was among males 30 to 34 years with a rate of 82.2 cases per 100,000 population</a:t>
            </a:r>
            <a:endParaRPr kumimoji="0" lang="en-US" sz="8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endParaRPr>
          </a:p>
          <a:p>
            <a:pPr marL="342900" marR="0" lvl="0" indent="-342900" algn="l" defTabSz="914400" rtl="0" eaLnBrk="0" fontAlgn="base" latinLnBrk="0" hangingPunct="0">
              <a:lnSpc>
                <a:spcPct val="90000"/>
              </a:lnSpc>
              <a:spcBef>
                <a:spcPts val="1200"/>
              </a:spcBef>
              <a:spcAft>
                <a:spcPct val="0"/>
              </a:spcAft>
              <a:buClrTx/>
              <a:buSzPct val="130000"/>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US" sz="2000" b="0" i="0" u="none" strike="noStrike" kern="0" cap="none" spc="0" normalizeH="0" baseline="0" noProof="0">
                <a:ln>
                  <a:noFill/>
                </a:ln>
                <a:solidFill>
                  <a:prstClr val="black"/>
                </a:solidFill>
                <a:effectLst/>
                <a:uLnTx/>
                <a:uFillTx/>
                <a:latin typeface="Calibri"/>
                <a:ea typeface="Calibri" panose="020F0502020204030204" pitchFamily="34" charset="0"/>
                <a:cs typeface="Times New Roman"/>
              </a:rPr>
              <a:t>Congenital syphilis cases maintained the increased number of reportable cases seen from 2019 to 2024</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a:rPr>
              <a:t>The overall increases in infectious syphilis rates in individuals believed to be biologically capable of pregnancy and the increase in reportable congenital syphilis cases led to a recommendation for universal third trimester screening in 2020, on top of routine screening for syphilis upon entry into prenatal care in Massachusetts.</a:t>
            </a:r>
          </a:p>
        </p:txBody>
      </p:sp>
      <p:sp>
        <p:nvSpPr>
          <p:cNvPr id="5" name="TextBox 4">
            <a:extLst>
              <a:ext uri="{FF2B5EF4-FFF2-40B4-BE49-F238E27FC236}">
                <a16:creationId xmlns:a16="http://schemas.microsoft.com/office/drawing/2014/main" id="{5E65AFFB-68F3-BCE5-175D-4BB0D5AF3BC2}"/>
              </a:ext>
            </a:extLst>
          </p:cNvPr>
          <p:cNvSpPr txBox="1"/>
          <p:nvPr/>
        </p:nvSpPr>
        <p:spPr>
          <a:xfrm>
            <a:off x="327963" y="5872947"/>
            <a:ext cx="1112911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Data Source: Massachusetts Department of Public Health/Bureau of Infectious Disease and Laboratory Sciences/ Division of STD Prevention.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Data are current as of </a:t>
            </a:r>
            <a:r>
              <a:rPr kumimoji="0" lang="en-US" sz="1200" b="0" i="0" u="none" strike="noStrike" kern="1200" cap="none" spc="0" normalizeH="0" baseline="0" noProof="0">
                <a:ln>
                  <a:noFill/>
                </a:ln>
                <a:solidFill>
                  <a:srgbClr val="E7E6E6">
                    <a:lumMod val="50000"/>
                  </a:srgbClr>
                </a:solidFill>
                <a:effectLst/>
                <a:uLnTx/>
                <a:uFillTx/>
                <a:latin typeface="Calibri"/>
                <a:ea typeface="+mn-ea"/>
                <a:cs typeface="Times New Roman"/>
              </a:rPr>
              <a:t>06/02/2025</a:t>
            </a: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 and are subject to 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 Population based on 2019 University of Massachusetts Donahue Institute Estimates </a:t>
            </a: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858D3788-8187-0201-21C2-51A8E53A66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3830792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0"/>
            <a:ext cx="12192000" cy="978452"/>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Calibri" panose="020F0502020204030204" pitchFamily="34" charset="0"/>
                <a:cs typeface="+mn-cs"/>
              </a:rPr>
              <a:t>Technical Data Notes</a:t>
            </a:r>
            <a:endParaRPr lang="en-US" sz="4000"/>
          </a:p>
        </p:txBody>
      </p:sp>
      <p:sp>
        <p:nvSpPr>
          <p:cNvPr id="4" name="Content Placeholder 2">
            <a:extLst>
              <a:ext uri="{FF2B5EF4-FFF2-40B4-BE49-F238E27FC236}">
                <a16:creationId xmlns:a16="http://schemas.microsoft.com/office/drawing/2014/main" id="{96A41EFE-C25E-91CC-5782-745B4BC5191C}"/>
              </a:ext>
            </a:extLst>
          </p:cNvPr>
          <p:cNvSpPr txBox="1">
            <a:spLocks/>
          </p:cNvSpPr>
          <p:nvPr/>
        </p:nvSpPr>
        <p:spPr bwMode="auto">
          <a:xfrm>
            <a:off x="249545" y="1450200"/>
            <a:ext cx="11674549" cy="449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1" indent="-342900" algn="l" defTabSz="914400" rtl="0" eaLnBrk="0" fontAlgn="base" latinLnBrk="0" hangingPunct="0">
              <a:lnSpc>
                <a:spcPct val="90000"/>
              </a:lnSpc>
              <a:spcBef>
                <a:spcPts val="1200"/>
              </a:spcBef>
              <a:spcAft>
                <a:spcPct val="0"/>
              </a:spcAft>
              <a:buClrTx/>
              <a:buSzPct val="130000"/>
              <a:buFont typeface="Arial" panose="020B060402020202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STI and HIV specific laboratory and case management information are reported directly to the Department of Public Health and maintained in the Massachusetts integrated disease surveillance and case management system, MAVEN </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The majority (&gt;90%) of laboratory test results are reported via electronic laboratory reporting</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Case management information is reported via electronic medical record feeds, case reporting forms and collected by epidemiologists</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Data are routinely reviewed, cleaned, and analyzed by surveillance epidemiologists </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Routine reports are shared with internal and external stakeholders</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All data are collected and maintained according to strict confidentiality and security requirements</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C3100992-3725-1EA5-4A78-D8EF57DB0A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101" y="87137"/>
            <a:ext cx="1377575" cy="783472"/>
          </a:xfrm>
          <a:prstGeom prst="rect">
            <a:avLst/>
          </a:prstGeom>
        </p:spPr>
      </p:pic>
    </p:spTree>
    <p:extLst>
      <p:ext uri="{BB962C8B-B14F-4D97-AF65-F5344CB8AC3E}">
        <p14:creationId xmlns:p14="http://schemas.microsoft.com/office/powerpoint/2010/main" val="324321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2E46B-EE7D-8AFC-546F-FD0E869B3D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95A28D-7A40-F955-929C-2117EC404983}"/>
              </a:ext>
            </a:extLst>
          </p:cNvPr>
          <p:cNvSpPr>
            <a:spLocks noGrp="1"/>
          </p:cNvSpPr>
          <p:nvPr>
            <p:ph type="title"/>
          </p:nvPr>
        </p:nvSpPr>
        <p:spPr>
          <a:xfrm>
            <a:off x="1468717" y="0"/>
            <a:ext cx="10723283" cy="976313"/>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Chlamydia Rates by Gender</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2010-2024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baseline="500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Graph depicts the rates per 100,000 population of chlamydia in Massachusetts by gender identity between 2010 and 2024. There are two lines, one for females that begins at 437.6 in 2010 and climbs to 541.5 in 2019 and another for males that begins at 201.9 in 2010 and climbs to 359.4 in 2019. In 2024, females had a rate of 470.8 and males had a rate of 280.2.&#10;&#10;Note: There were cases reported among transgender individuals in 2014 through 2024. In 2024, there were 9 cases of chlamydia among transgender identified individuals and 17 other individuals with unknown gender not included on this slide.">
            <a:extLst>
              <a:ext uri="{FF2B5EF4-FFF2-40B4-BE49-F238E27FC236}">
                <a16:creationId xmlns:a16="http://schemas.microsoft.com/office/drawing/2014/main" id="{648A6D51-323A-6736-64F7-374BADBDB836}"/>
              </a:ext>
            </a:extLst>
          </p:cNvPr>
          <p:cNvPicPr>
            <a:picLocks noChangeAspect="1"/>
          </p:cNvPicPr>
          <p:nvPr/>
        </p:nvPicPr>
        <p:blipFill>
          <a:blip r:embed="rId3"/>
          <a:stretch>
            <a:fillRect/>
          </a:stretch>
        </p:blipFill>
        <p:spPr>
          <a:xfrm>
            <a:off x="128101" y="974110"/>
            <a:ext cx="11943099" cy="4170025"/>
          </a:xfrm>
          <a:prstGeom prst="rect">
            <a:avLst/>
          </a:prstGeom>
        </p:spPr>
      </p:pic>
      <p:sp>
        <p:nvSpPr>
          <p:cNvPr id="9" name="TextBox 8">
            <a:extLst>
              <a:ext uri="{FF2B5EF4-FFF2-40B4-BE49-F238E27FC236}">
                <a16:creationId xmlns:a16="http://schemas.microsoft.com/office/drawing/2014/main" id="{3B848CB1-1E6E-7D03-8B95-ADE661D8BD08}"/>
              </a:ext>
            </a:extLst>
          </p:cNvPr>
          <p:cNvSpPr txBox="1"/>
          <p:nvPr/>
        </p:nvSpPr>
        <p:spPr>
          <a:xfrm>
            <a:off x="246334" y="5141932"/>
            <a:ext cx="11795126" cy="1384995"/>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Massachusetts</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Department of Public Health/Bureau of Infectious Disease and Laboratory Sciences/ Division of STD Prevention and STD-HIV Surveillance.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 2024, there were 9 individuals of transgender experience reported in our data system who do not have current gender documented. These cases were excluded since population estimates for individuals of transgender experience are not available at this time.  There were 17 other individuals with unknown gender which are not included in this slide.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p>
        </p:txBody>
      </p:sp>
      <p:sp>
        <p:nvSpPr>
          <p:cNvPr id="2" name="Slide Number Placeholder 1">
            <a:extLst>
              <a:ext uri="{FF2B5EF4-FFF2-40B4-BE49-F238E27FC236}">
                <a16:creationId xmlns:a16="http://schemas.microsoft.com/office/drawing/2014/main" id="{37F714EE-174C-2C5A-F8BC-C0B3A20C73AC}"/>
              </a:ext>
              <a:ext uri="{C183D7F6-B498-43B3-948B-1728B52AA6E4}">
                <adec:decorative xmlns:adec="http://schemas.microsoft.com/office/drawing/2017/decorative" val="0"/>
              </a:ext>
            </a:extLst>
          </p:cNvPr>
          <p:cNvSpPr>
            <a:spLocks noGrp="1"/>
          </p:cNvSpPr>
          <p:nvPr>
            <p:ph type="sldNum" sz="quarter" idx="4"/>
          </p:nvPr>
        </p:nvSpPr>
        <p:spPr/>
        <p:txBody>
          <a:bodyPr/>
          <a:lstStyle/>
          <a:p>
            <a:fld id="{CA49D0EE-DE7F-324B-A84C-F36708423CDB}" type="slidenum">
              <a:rPr lang="en-US" smtClean="0"/>
              <a:pPr/>
              <a:t>5</a:t>
            </a:fld>
            <a:endParaRPr lang="en-US"/>
          </a:p>
        </p:txBody>
      </p:sp>
      <p:pic>
        <p:nvPicPr>
          <p:cNvPr id="7" name="Picture 6">
            <a:extLst>
              <a:ext uri="{FF2B5EF4-FFF2-40B4-BE49-F238E27FC236}">
                <a16:creationId xmlns:a16="http://schemas.microsoft.com/office/drawing/2014/main" id="{C54C028B-6ABB-0FCA-1075-719625475A0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3090983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6313"/>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Calibri" panose="020F0502020204030204" pitchFamily="34" charset="0"/>
                <a:cs typeface="+mn-cs"/>
              </a:rPr>
              <a:t>Technical Data Notes (Continued) </a:t>
            </a:r>
            <a:endParaRPr lang="en-US" sz="4000"/>
          </a:p>
        </p:txBody>
      </p:sp>
      <p:sp>
        <p:nvSpPr>
          <p:cNvPr id="4" name="Content Placeholder 2">
            <a:extLst>
              <a:ext uri="{FF2B5EF4-FFF2-40B4-BE49-F238E27FC236}">
                <a16:creationId xmlns:a16="http://schemas.microsoft.com/office/drawing/2014/main" id="{9711C6EE-8A3E-F47B-8967-EF5EFFC38524}"/>
              </a:ext>
            </a:extLst>
          </p:cNvPr>
          <p:cNvSpPr txBox="1">
            <a:spLocks/>
          </p:cNvSpPr>
          <p:nvPr/>
        </p:nvSpPr>
        <p:spPr bwMode="auto">
          <a:xfrm>
            <a:off x="383442" y="1206147"/>
            <a:ext cx="11425115" cy="47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spcBef>
                <a:spcPts val="1200"/>
              </a:spcBef>
              <a:buSzPct val="120000"/>
              <a:buFont typeface="Arial" panose="020B0604020202020204" pitchFamily="34" charset="0"/>
              <a:buChar char="•"/>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Case classifications (confirmed, probable or suspect) are based on CSTE/CDC case definitions for nationally notifiable infectious diseases.</a:t>
            </a:r>
          </a:p>
          <a:p>
            <a:pPr marR="0" lvl="1" algn="l" defTabSz="914400" rtl="0" eaLnBrk="0" fontAlgn="base" latinLnBrk="0" hangingPunct="0">
              <a:lnSpc>
                <a:spcPct val="90000"/>
              </a:lnSpc>
              <a:spcBef>
                <a:spcPts val="1200"/>
              </a:spcBef>
              <a:spcAft>
                <a:spcPct val="0"/>
              </a:spcAft>
              <a:buClrTx/>
              <a:buSzPct val="100000"/>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For full STI case classifications, see: </a:t>
            </a:r>
            <a:r>
              <a:rPr kumimoji="0" lang="en-US" sz="18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hlinkClick r:id="rId2"/>
              </a:rPr>
              <a:t>https://www.cdc.gov/std/statistics/2019/case-definitions.htm</a:t>
            </a:r>
            <a:endParaRPr kumimoji="0" lang="en-US" sz="18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endParaRPr>
          </a:p>
          <a:p>
            <a:pPr marR="0" lvl="1" algn="l" defTabSz="914400" rtl="0" eaLnBrk="0" fontAlgn="base" latinLnBrk="0" hangingPunct="0">
              <a:lnSpc>
                <a:spcPct val="90000"/>
              </a:lnSpc>
              <a:spcBef>
                <a:spcPts val="1200"/>
              </a:spcBef>
              <a:spcAft>
                <a:spcPct val="0"/>
              </a:spcAft>
              <a:buClrTx/>
              <a:buSzPct val="100000"/>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All data in this report are accurate as of their analysis date and are subject to change. Common reasons for data changes include amendments to reporting and routine data cleaning.</a:t>
            </a:r>
          </a:p>
          <a:p>
            <a:pPr>
              <a:lnSpc>
                <a:spcPct val="90000"/>
              </a:lnSpc>
              <a:spcBef>
                <a:spcPts val="1200"/>
              </a:spcBef>
              <a:buSzPct val="100000"/>
              <a:buFont typeface="Calibri" panose="020F0502020204030204" pitchFamily="34" charset="0"/>
              <a:buChar char="•"/>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Transgender individuals are included in current gender identity categories, except where noted due to incomplete information on current gender identity. Nonbinary gender identity is captured but suppressed according to Massachusetts privacy and confidentiality rules. Collection of transgender data categories began in mid-2014.</a:t>
            </a:r>
          </a:p>
          <a:p>
            <a:pPr>
              <a:lnSpc>
                <a:spcPct val="90000"/>
              </a:lnSpc>
              <a:spcBef>
                <a:spcPts val="1200"/>
              </a:spcBef>
              <a:buSzPct val="100000"/>
              <a:buFont typeface="Calibri" panose="020F0502020204030204" pitchFamily="34" charset="0"/>
              <a:buChar char="•"/>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Gender of sex partners categories for this report include: MSM = men who have sex with men, MSW = men who have sex with women, WSM = women who have sex with men, Other = include transgender sexual risk categories and females who have sex with females or both male and female partners, and Unknown are cases reported without sexual risk. These categories are based on patient and provider report and do not necessarily reflect an individual’s sexual identity in relation to gender (i.e. gay, bisexual, heterosexual, </a:t>
            </a:r>
            <a:r>
              <a:rPr kumimoji="0" lang="en-US" sz="2000" b="0" i="0" u="none" strike="noStrike" kern="0" cap="none" spc="0" normalizeH="0" baseline="0" noProof="0" err="1">
                <a:ln>
                  <a:noFill/>
                </a:ln>
                <a:solidFill>
                  <a:prstClr val="black"/>
                </a:solidFill>
                <a:effectLst/>
                <a:uLnTx/>
                <a:uFillTx/>
                <a:latin typeface="Calibri"/>
                <a:ea typeface="+mn-ea"/>
                <a:cs typeface="Times New Roman" panose="02020603050405020304" pitchFamily="18" charset="0"/>
              </a:rPr>
              <a:t>etc</a:t>
            </a: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F8EC17BD-903E-6E1F-86AC-496E310508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3350056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697E17-BCF5-4169-AD27-BB3793BA068F}"/>
              </a:ext>
            </a:extLst>
          </p:cNvPr>
          <p:cNvSpPr>
            <a:spLocks noGrp="1"/>
          </p:cNvSpPr>
          <p:nvPr>
            <p:ph type="title"/>
          </p:nvPr>
        </p:nvSpPr>
        <p:spPr>
          <a:xfrm>
            <a:off x="1512093" y="80336"/>
            <a:ext cx="10679907" cy="803218"/>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a:ea typeface="+mn-ea"/>
                <a:cs typeface="Times New Roman"/>
              </a:rPr>
              <a:t>Coronavirus 2019 (COVID-19): Impact of Other Reportable Infections</a:t>
            </a:r>
            <a:r>
              <a:rPr lang="en-US" sz="2800" b="1">
                <a:solidFill>
                  <a:srgbClr val="FFFFFF"/>
                </a:solidFill>
                <a:latin typeface="Calibri"/>
                <a:ea typeface="+mn-ea"/>
                <a:cs typeface="Times New Roman"/>
              </a:rPr>
              <a:t>  </a:t>
            </a:r>
            <a:endParaRPr lang="en-US" sz="2800"/>
          </a:p>
        </p:txBody>
      </p:sp>
      <p:sp>
        <p:nvSpPr>
          <p:cNvPr id="7" name="Content Placeholder 1">
            <a:extLst>
              <a:ext uri="{FF2B5EF4-FFF2-40B4-BE49-F238E27FC236}">
                <a16:creationId xmlns:a16="http://schemas.microsoft.com/office/drawing/2014/main" id="{4425DD3F-01D2-E0D9-0AC3-3080F1BDB720}"/>
              </a:ext>
              <a:ext uri="{C183D7F6-B498-43B3-948B-1728B52AA6E4}">
                <adec:decorative xmlns:adec="http://schemas.microsoft.com/office/drawing/2017/decorative" val="0"/>
              </a:ext>
            </a:extLst>
          </p:cNvPr>
          <p:cNvSpPr>
            <a:spLocks noGrp="1"/>
          </p:cNvSpPr>
          <p:nvPr>
            <p:ph sz="half" idx="1"/>
          </p:nvPr>
        </p:nvSpPr>
        <p:spPr>
          <a:xfrm>
            <a:off x="281491" y="1203118"/>
            <a:ext cx="11629017" cy="4777719"/>
          </a:xfrm>
        </p:spPr>
        <p:txBody>
          <a:bodyPr lIns="91440" tIns="45720" rIns="91440" bIns="45720" anchor="t"/>
          <a:lstStyle/>
          <a:p>
            <a:pPr marL="342900" indent="-342900">
              <a:spcBef>
                <a:spcPts val="1200"/>
              </a:spcBef>
              <a:buFont typeface="Arial" panose="020B0604020202020204" pitchFamily="34" charset="0"/>
              <a:buChar char="•"/>
            </a:pPr>
            <a:r>
              <a:rPr lang="en-US" sz="2000">
                <a:latin typeface="Calibri"/>
                <a:cs typeface="Times New Roman"/>
              </a:rPr>
              <a:t>When reviewing 2020-2022 data for Massachusetts, please note the impact of the coronavirus 2019 (COVID-19) pandemic on infectious disease screening, treatment, and surveillance. Nationally, CDC observed a sharp decline in reported STD cases from March-April 2020, compared to March-April 2019. </a:t>
            </a:r>
            <a:endParaRPr lang="en-US" sz="2000">
              <a:latin typeface="Calibri"/>
              <a:cs typeface="Times New Roman" panose="02020603050405020304" pitchFamily="18" charset="0"/>
            </a:endParaRPr>
          </a:p>
          <a:p>
            <a:pPr marL="342900" indent="-342900">
              <a:spcBef>
                <a:spcPts val="1200"/>
              </a:spcBef>
              <a:buFont typeface="Arial" panose="020B0604020202020204" pitchFamily="34" charset="0"/>
              <a:buChar char="•"/>
            </a:pPr>
            <a:r>
              <a:rPr lang="en-US" sz="2000">
                <a:latin typeface="Calibri"/>
                <a:cs typeface="Times New Roman"/>
              </a:rPr>
              <a:t>Three factors were cited as likely contributing to the initial decrease in reported cases: </a:t>
            </a:r>
            <a:endParaRPr lang="en-US" sz="2000">
              <a:latin typeface="Calibri"/>
              <a:cs typeface="Times New Roman" panose="02020603050405020304" pitchFamily="18" charset="0"/>
            </a:endParaRPr>
          </a:p>
          <a:p>
            <a:pPr marL="1085850" lvl="1" indent="-342900">
              <a:spcBef>
                <a:spcPts val="1200"/>
              </a:spcBef>
              <a:buFont typeface="Calibri" panose="020F0502020204030204" pitchFamily="34" charset="0"/>
              <a:buChar char="–"/>
            </a:pPr>
            <a:r>
              <a:rPr lang="en-US" sz="1800">
                <a:latin typeface="Calibri"/>
                <a:cs typeface="Times New Roman"/>
              </a:rPr>
              <a:t>Reduced screening – many health care clinics limited in-person visits to symptomatic cases or closed </a:t>
            </a:r>
            <a:endParaRPr lang="en-US" sz="1800">
              <a:latin typeface="Calibri"/>
              <a:cs typeface="Times New Roman" panose="02020603050405020304" pitchFamily="18" charset="0"/>
            </a:endParaRPr>
          </a:p>
          <a:p>
            <a:pPr marL="1085850" lvl="1" indent="-342900">
              <a:spcBef>
                <a:spcPts val="1200"/>
              </a:spcBef>
              <a:buFont typeface="Calibri" panose="020F0502020204030204" pitchFamily="34" charset="0"/>
              <a:buChar char="–"/>
            </a:pPr>
            <a:r>
              <a:rPr lang="en-US" sz="1800">
                <a:latin typeface="Calibri"/>
                <a:cs typeface="Times New Roman"/>
              </a:rPr>
              <a:t>Limited resources – many state and local health department STD staff were redirected from routine STD responsibilities to COVID-19 activities, which affected STD tracking capacity and reporting</a:t>
            </a:r>
          </a:p>
          <a:p>
            <a:pPr marL="1085850" lvl="1" indent="-342900">
              <a:spcBef>
                <a:spcPts val="1200"/>
              </a:spcBef>
              <a:buFont typeface="Calibri" panose="020F0502020204030204" pitchFamily="34" charset="0"/>
              <a:buChar char="–"/>
            </a:pPr>
            <a:r>
              <a:rPr lang="en-US" sz="1800">
                <a:latin typeface="Calibri"/>
                <a:cs typeface="Times New Roman"/>
              </a:rPr>
              <a:t>Stay-at-home orders (March 24 through April 7</a:t>
            </a:r>
            <a:r>
              <a:rPr lang="en-US" sz="1800" baseline="30000">
                <a:latin typeface="Calibri"/>
                <a:cs typeface="Times New Roman"/>
              </a:rPr>
              <a:t>th</a:t>
            </a:r>
            <a:r>
              <a:rPr lang="en-US" sz="1800">
                <a:latin typeface="Calibri"/>
                <a:cs typeface="Times New Roman"/>
              </a:rPr>
              <a:t>, 2020) – which were intended to reduce COVID-19 spread may have influenced sexual behaviors and reduced STD transmission</a:t>
            </a:r>
            <a:r>
              <a:rPr lang="en-US" sz="1800" baseline="30000">
                <a:latin typeface="Calibri"/>
                <a:cs typeface="Times New Roman"/>
              </a:rPr>
              <a:t>1 </a:t>
            </a:r>
            <a:endParaRPr lang="en-US" sz="1800" baseline="30000">
              <a:latin typeface="Calibri"/>
              <a:cs typeface="Times New Roman" panose="02020603050405020304" pitchFamily="18" charset="0"/>
            </a:endParaRPr>
          </a:p>
          <a:p>
            <a:pPr marL="342900" indent="-342900">
              <a:spcBef>
                <a:spcPts val="1200"/>
              </a:spcBef>
              <a:buFont typeface="Arial" panose="020B0604020202020204" pitchFamily="34" charset="0"/>
              <a:buChar char="•"/>
            </a:pPr>
            <a:r>
              <a:rPr lang="en-US" sz="2000">
                <a:latin typeface="Calibri"/>
                <a:cs typeface="Times New Roman"/>
              </a:rPr>
              <a:t>As the impact of the COVID-19 pandemic continues, it’s full effect on case reporting and efforts to control the spread of infectious disease in the Commonwealth has yet to be determined. As such, please interpret 2020 infectious disease data with caution.</a:t>
            </a:r>
            <a:endParaRPr lang="en-US">
              <a:latin typeface="Calibri"/>
              <a:cs typeface="Times New Roman"/>
            </a:endParaRPr>
          </a:p>
        </p:txBody>
      </p:sp>
      <p:sp>
        <p:nvSpPr>
          <p:cNvPr id="8" name="TextBox 7">
            <a:extLst>
              <a:ext uri="{FF2B5EF4-FFF2-40B4-BE49-F238E27FC236}">
                <a16:creationId xmlns:a16="http://schemas.microsoft.com/office/drawing/2014/main" id="{BACC1E6E-0BDB-DED6-1017-2E4884F1ECA9}"/>
              </a:ext>
            </a:extLst>
          </p:cNvPr>
          <p:cNvSpPr txBox="1"/>
          <p:nvPr/>
        </p:nvSpPr>
        <p:spPr>
          <a:xfrm>
            <a:off x="1794" y="5980837"/>
            <a:ext cx="12068286" cy="707886"/>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Calibri"/>
              </a:rPr>
              <a:t>CDC Press Release, July 16, 2021: Trends in STD case reports during the U.S. COVID-19 pandemic, January-December 2020 available at: </a:t>
            </a:r>
            <a:r>
              <a:rPr kumimoji="0" lang="en-US" sz="1200" b="0" i="0" u="sng" strike="noStrike" kern="1200" cap="none" spc="0" normalizeH="0" baseline="0" noProof="0">
                <a:ln>
                  <a:noFill/>
                </a:ln>
                <a:solidFill>
                  <a:srgbClr val="0563C1"/>
                </a:solidFill>
                <a:effectLst/>
                <a:uLnTx/>
                <a:uFillTx/>
                <a:latin typeface="Calibri"/>
                <a:ea typeface="Times New Roman" panose="02020603050405020304" pitchFamily="18" charset="0"/>
                <a:cs typeface="Calibri"/>
                <a:hlinkClick r:id="rId2"/>
              </a:rPr>
              <a:t>https://www.cdc.gov/</a:t>
            </a:r>
            <a:r>
              <a:rPr kumimoji="0" lang="en-US" sz="1200" b="0" i="0" u="sng" strike="noStrike" kern="1200" cap="none" spc="0" normalizeH="0" baseline="0" noProof="0" err="1">
                <a:ln>
                  <a:noFill/>
                </a:ln>
                <a:solidFill>
                  <a:srgbClr val="0563C1"/>
                </a:solidFill>
                <a:effectLst/>
                <a:uLnTx/>
                <a:uFillTx/>
                <a:latin typeface="Calibri"/>
                <a:ea typeface="Times New Roman" panose="02020603050405020304" pitchFamily="18" charset="0"/>
                <a:cs typeface="Calibri"/>
                <a:hlinkClick r:id="rId2"/>
              </a:rPr>
              <a:t>nchhstp</a:t>
            </a:r>
            <a:r>
              <a:rPr kumimoji="0" lang="en-US" sz="1200" b="0" i="0" u="sng" strike="noStrike" kern="1200" cap="none" spc="0" normalizeH="0" baseline="0" noProof="0">
                <a:ln>
                  <a:noFill/>
                </a:ln>
                <a:solidFill>
                  <a:srgbClr val="0563C1"/>
                </a:solidFill>
                <a:effectLst/>
                <a:uLnTx/>
                <a:uFillTx/>
                <a:latin typeface="Calibri"/>
                <a:ea typeface="Times New Roman" panose="02020603050405020304" pitchFamily="18" charset="0"/>
                <a:cs typeface="Calibri"/>
                <a:hlinkClick r:id="rId2"/>
              </a:rPr>
              <a:t>/newsroom/2021/2020-std-trend-report.html</a:t>
            </a:r>
            <a:r>
              <a:rPr kumimoji="0" lang="en-US" sz="1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Calibri"/>
              </a:rPr>
              <a:t>”</a:t>
            </a:r>
            <a:endParaRPr kumimoji="0" lang="en-US" sz="11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2" name="Slide Number Placeholder 1">
            <a:extLst>
              <a:ext uri="{FF2B5EF4-FFF2-40B4-BE49-F238E27FC236}">
                <a16:creationId xmlns:a16="http://schemas.microsoft.com/office/drawing/2014/main" id="{24E25C5E-BC81-4CF3-BA2D-D0D14555BD3E}"/>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3D05DB2-C788-E2CC-68EA-66922D07DA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2142599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9F3F7-C22E-EF28-2DEA-A21850AA7DB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0BD640D-23A2-85CA-EDA3-0E20133565BF}"/>
              </a:ext>
            </a:extLst>
          </p:cNvPr>
          <p:cNvSpPr>
            <a:spLocks noGrp="1"/>
          </p:cNvSpPr>
          <p:nvPr>
            <p:ph type="body" sz="quarter" idx="10"/>
          </p:nvPr>
        </p:nvSpPr>
        <p:spPr>
          <a:xfrm>
            <a:off x="693799" y="2862920"/>
            <a:ext cx="11095380" cy="1373701"/>
          </a:xfrm>
        </p:spPr>
        <p:txBody>
          <a:bodyPr lIns="91440" tIns="45720" rIns="91440" bIns="45720" anchor="t"/>
          <a:lstStyle/>
          <a:p>
            <a:r>
              <a:rPr lang="en-US" sz="3600" b="0" cap="all">
                <a:latin typeface="Calibri"/>
                <a:ea typeface="Calibri"/>
                <a:cs typeface="Calibri"/>
              </a:rPr>
              <a:t>Thank you!</a:t>
            </a:r>
          </a:p>
        </p:txBody>
      </p:sp>
      <p:sp>
        <p:nvSpPr>
          <p:cNvPr id="6" name="Text Placeholder 5">
            <a:extLst>
              <a:ext uri="{FF2B5EF4-FFF2-40B4-BE49-F238E27FC236}">
                <a16:creationId xmlns:a16="http://schemas.microsoft.com/office/drawing/2014/main" id="{FA3949D5-E6C2-91C6-552F-CED0B7DFBFDE}"/>
              </a:ext>
            </a:extLst>
          </p:cNvPr>
          <p:cNvSpPr>
            <a:spLocks noGrp="1"/>
          </p:cNvSpPr>
          <p:nvPr>
            <p:ph type="title" idx="4294967295"/>
          </p:nvPr>
        </p:nvSpPr>
        <p:spPr>
          <a:xfrm>
            <a:off x="699439" y="4154859"/>
            <a:ext cx="10201609" cy="4894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all" spc="0" normalizeH="0" baseline="0" noProof="0" dirty="0">
                <a:ln>
                  <a:noFill/>
                </a:ln>
                <a:solidFill>
                  <a:schemeClr val="bg1"/>
                </a:solidFill>
                <a:effectLst/>
                <a:uLnTx/>
                <a:uFillTx/>
                <a:latin typeface="Calibri"/>
                <a:ea typeface="Calibri"/>
                <a:cs typeface="Calibri"/>
              </a:rPr>
              <a:t>If you have questions or to request more information: </a:t>
            </a:r>
            <a:endParaRPr kumimoji="0" lang="en-US" sz="2000" b="0" i="0" u="none" strike="noStrike" kern="1200" cap="none" spc="0" normalizeH="0" baseline="0" noProof="0" dirty="0">
              <a:ln>
                <a:noFill/>
              </a:ln>
              <a:solidFill>
                <a:schemeClr val="bg1"/>
              </a:solidFill>
              <a:effectLst/>
              <a:uLnTx/>
              <a:uFillTx/>
              <a:latin typeface="Avenir Next LT Pro" panose="020B0504020202020204" pitchFamily="34" charset="0"/>
              <a:ea typeface="Calibri"/>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all" spc="0" normalizeH="0" baseline="0" noProof="0" dirty="0">
                <a:ln>
                  <a:noFill/>
                </a:ln>
                <a:solidFill>
                  <a:schemeClr val="bg1"/>
                </a:solidFill>
                <a:effectLst/>
                <a:uLnTx/>
                <a:uFillTx/>
                <a:latin typeface="Calibri"/>
                <a:ea typeface="Calibri"/>
                <a:cs typeface="Calibri"/>
              </a:rPr>
              <a:t>call the Massachusetts Department of Public Health, Division of STD Prevention, at 617-983-6940</a:t>
            </a:r>
            <a:endParaRPr kumimoji="0" lang="en-US" sz="20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5778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E8328-5BC2-3957-26CB-DBFBD373B1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DB8B92-9787-DAC0-8BF3-C77CDCD95A10}"/>
              </a:ext>
            </a:extLst>
          </p:cNvPr>
          <p:cNvSpPr>
            <a:spLocks noGrp="1"/>
          </p:cNvSpPr>
          <p:nvPr>
            <p:ph type="title"/>
          </p:nvPr>
        </p:nvSpPr>
        <p:spPr>
          <a:xfrm>
            <a:off x="1308294" y="0"/>
            <a:ext cx="10883705" cy="976287"/>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Chlamydia Among Individuals of Transgender Experience,</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1, 2</a:t>
            </a:r>
            <a:br>
              <a:rPr lang="en-US" sz="2800" b="1" baseline="30000">
                <a:solidFill>
                  <a:srgbClr val="FFFFFF"/>
                </a:solidFill>
                <a:latin typeface="Calibri" panose="020F0502020204030204" pitchFamily="34" charset="0"/>
                <a:ea typeface="Calibri" panose="020F0502020204030204" pitchFamily="34" charset="0"/>
                <a:cs typeface="Calibri" panose="020F0502020204030204" pitchFamily="34" charset="0"/>
              </a:rPr>
            </a:b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Massachusetts, 2015-2024</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3</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Graph shows the number of chlamydia cases among transgender individuals in Massachusetts between 2015 and 2024. The case counts 7, 21, 33, 57, 73, 64, 75, 78, 72, and 51 for 2015, 2016, 2017, 2018, 2019, 2020, 2021, 2022, 2023, and 2024, respectively.">
            <a:extLst>
              <a:ext uri="{FF2B5EF4-FFF2-40B4-BE49-F238E27FC236}">
                <a16:creationId xmlns:a16="http://schemas.microsoft.com/office/drawing/2014/main" id="{5394057F-6C0D-D027-9CED-CF7EE0D4F356}"/>
              </a:ext>
            </a:extLst>
          </p:cNvPr>
          <p:cNvPicPr>
            <a:picLocks noChangeAspect="1"/>
          </p:cNvPicPr>
          <p:nvPr/>
        </p:nvPicPr>
        <p:blipFill>
          <a:blip r:embed="rId3"/>
          <a:stretch>
            <a:fillRect/>
          </a:stretch>
        </p:blipFill>
        <p:spPr>
          <a:xfrm>
            <a:off x="182367" y="1055617"/>
            <a:ext cx="11827265" cy="4493141"/>
          </a:xfrm>
          <a:prstGeom prst="rect">
            <a:avLst/>
          </a:prstGeom>
        </p:spPr>
      </p:pic>
      <p:sp>
        <p:nvSpPr>
          <p:cNvPr id="6" name="TextBox 5">
            <a:extLst>
              <a:ext uri="{FF2B5EF4-FFF2-40B4-BE49-F238E27FC236}">
                <a16:creationId xmlns:a16="http://schemas.microsoft.com/office/drawing/2014/main" id="{F9EB09AC-63A3-BCCA-9321-D6C0F6D38468}"/>
              </a:ext>
            </a:extLst>
          </p:cNvPr>
          <p:cNvSpPr txBox="1"/>
          <p:nvPr/>
        </p:nvSpPr>
        <p:spPr>
          <a:xfrm>
            <a:off x="248393" y="5495986"/>
            <a:ext cx="11713688" cy="1200329"/>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are current as of</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06/02/2025</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and are subject to change.</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and STD-HIV Surveillance</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Prior to 2015 MA DSTDP was not able to capture expanded gender identity including individuals of transgender experience within our data system.</a:t>
            </a: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All individuals of transgender experience are included in this graph regardless of current gender. </a:t>
            </a:r>
          </a:p>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3. Please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consider </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the impact of the COVID-19 pandemic on infectious disease screening, treatment and surveillance in the interpretation of 2020-2022 data.</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defRPr/>
            </a:pP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0D6A134A-C613-53F3-5179-F04BB33377A0}"/>
              </a:ext>
              <a:ext uri="{C183D7F6-B498-43B3-948B-1728B52AA6E4}">
                <adec:decorative xmlns:adec="http://schemas.microsoft.com/office/drawing/2017/decorative" val="0"/>
              </a:ext>
            </a:extLst>
          </p:cNvPr>
          <p:cNvSpPr>
            <a:spLocks noGrp="1"/>
          </p:cNvSpPr>
          <p:nvPr>
            <p:ph type="sldNum" sz="quarter" idx="4"/>
          </p:nvPr>
        </p:nvSpPr>
        <p:spPr/>
        <p:txBody>
          <a:bodyPr/>
          <a:lstStyle/>
          <a:p>
            <a:fld id="{CA49D0EE-DE7F-324B-A84C-F36708423CDB}" type="slidenum">
              <a:rPr lang="en-US" smtClean="0"/>
              <a:pPr/>
              <a:t>6</a:t>
            </a:fld>
            <a:endParaRPr lang="en-US"/>
          </a:p>
        </p:txBody>
      </p:sp>
      <p:pic>
        <p:nvPicPr>
          <p:cNvPr id="9" name="Picture 8">
            <a:extLst>
              <a:ext uri="{FF2B5EF4-FFF2-40B4-BE49-F238E27FC236}">
                <a16:creationId xmlns:a16="http://schemas.microsoft.com/office/drawing/2014/main" id="{90103728-54F8-4A10-5B9E-C14820C2E94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160499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4E989-BEF8-10F0-7297-9E9168117D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1FE09A-C4D9-15A7-C768-05C004B82753}"/>
              </a:ext>
            </a:extLst>
          </p:cNvPr>
          <p:cNvSpPr>
            <a:spLocks noGrp="1"/>
          </p:cNvSpPr>
          <p:nvPr>
            <p:ph type="title"/>
          </p:nvPr>
        </p:nvSpPr>
        <p:spPr>
          <a:xfrm>
            <a:off x="1308294" y="7289"/>
            <a:ext cx="10883705" cy="967435"/>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Confirmed </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Chlamydia Rates by County and Statewide,</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2022-2024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endParaRPr lang="en-US" sz="2000" baseline="5000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47B960A9-FE23-0D13-6270-33D564D13722}"/>
              </a:ext>
            </a:extLst>
          </p:cNvPr>
          <p:cNvSpPr>
            <a:spLocks noGrp="1"/>
          </p:cNvSpPr>
          <p:nvPr>
            <p:ph type="sldNum" sz="quarter" idx="4"/>
          </p:nvPr>
        </p:nvSpPr>
        <p:spPr/>
        <p:txBody>
          <a:bodyPr/>
          <a:lstStyle/>
          <a:p>
            <a:fld id="{CA49D0EE-DE7F-324B-A84C-F36708423CDB}" type="slidenum">
              <a:rPr lang="en-US" smtClean="0"/>
              <a:pPr/>
              <a:t>7</a:t>
            </a:fld>
            <a:endParaRPr lang="en-US"/>
          </a:p>
        </p:txBody>
      </p:sp>
      <p:pic>
        <p:nvPicPr>
          <p:cNvPr id="6" name="Picture 5" descr="Graph depicts rate per 100,000 population of chlamydia cases reported in Massachusetts by county comparing 2022 through 2024. The rate in 2024 is highest in Suffolk county with a rate of 776.0 followed by Hampden county with a rate of 511.1. The lowest rates were in Franklin and Hampshire county.">
            <a:extLst>
              <a:ext uri="{FF2B5EF4-FFF2-40B4-BE49-F238E27FC236}">
                <a16:creationId xmlns:a16="http://schemas.microsoft.com/office/drawing/2014/main" id="{9898588B-0F51-3C51-CA6F-6B1F43DD62FE}"/>
              </a:ext>
            </a:extLst>
          </p:cNvPr>
          <p:cNvPicPr>
            <a:picLocks noChangeAspect="1"/>
          </p:cNvPicPr>
          <p:nvPr/>
        </p:nvPicPr>
        <p:blipFill>
          <a:blip r:embed="rId3"/>
          <a:stretch>
            <a:fillRect/>
          </a:stretch>
        </p:blipFill>
        <p:spPr>
          <a:xfrm>
            <a:off x="154933" y="1019740"/>
            <a:ext cx="11882134" cy="5358848"/>
          </a:xfrm>
          <a:prstGeom prst="rect">
            <a:avLst/>
          </a:prstGeom>
        </p:spPr>
      </p:pic>
      <p:sp>
        <p:nvSpPr>
          <p:cNvPr id="8" name="TextBox 7">
            <a:extLst>
              <a:ext uri="{FF2B5EF4-FFF2-40B4-BE49-F238E27FC236}">
                <a16:creationId xmlns:a16="http://schemas.microsoft.com/office/drawing/2014/main" id="{391E22C1-3170-BF80-D4BC-820F0271842D}"/>
              </a:ext>
            </a:extLst>
          </p:cNvPr>
          <p:cNvSpPr txBox="1"/>
          <p:nvPr/>
        </p:nvSpPr>
        <p:spPr>
          <a:xfrm>
            <a:off x="187743" y="5487710"/>
            <a:ext cx="10637275" cy="1015663"/>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a:ea typeface="Calibri"/>
                <a:cs typeface="Calibri"/>
              </a:rPr>
              <a:t>Data are current as of 06/02/2025 and are subject to change. </a:t>
            </a:r>
          </a:p>
          <a:p>
            <a:r>
              <a:rPr lang="en-US" sz="1200">
                <a:solidFill>
                  <a:schemeClr val="bg2">
                    <a:lumMod val="50000"/>
                  </a:schemeClr>
                </a:solidFill>
                <a:latin typeface="Calibri"/>
                <a:ea typeface="Calibri"/>
                <a:cs typeface="Calibri"/>
              </a:rPr>
              <a:t>Data Source: </a:t>
            </a:r>
            <a:r>
              <a:rPr lang="en-US" sz="1200">
                <a:solidFill>
                  <a:srgbClr val="767171"/>
                </a:solidFill>
                <a:latin typeface="Calibri"/>
                <a:ea typeface="Calibri"/>
                <a:cs typeface="Calibri"/>
              </a:rPr>
              <a:t>Massachusetts</a:t>
            </a:r>
            <a:r>
              <a:rPr lang="en-US" sz="1200">
                <a:solidFill>
                  <a:schemeClr val="bg2">
                    <a:lumMod val="50000"/>
                  </a:schemeClr>
                </a:solidFill>
                <a:latin typeface="Calibri"/>
                <a:ea typeface="Calibri"/>
                <a:cs typeface="Calibri"/>
              </a:rPr>
              <a:t> Department of Public Health/Bureau of Infectious Disease and Laboratory Sciences/ Division of STD Prevention and STD-HIV Surveillance.</a:t>
            </a:r>
          </a:p>
          <a:p>
            <a:r>
              <a:rPr lang="en-US" sz="1200">
                <a:solidFill>
                  <a:schemeClr val="bg2">
                    <a:lumMod val="50000"/>
                  </a:schemeClr>
                </a:solidFill>
                <a:latin typeface="Calibri"/>
                <a:ea typeface="Calibri"/>
                <a:cs typeface="Calibri"/>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a:ea typeface="Calibri"/>
                <a:cs typeface="Calibri"/>
              </a:rPr>
              <a:t>1. Please consider the impact of the COVID-19 pandemic on infectious disease screening, treatment and surveillance in the interpretation of 2022 data.</a:t>
            </a:r>
          </a:p>
        </p:txBody>
      </p:sp>
      <p:sp>
        <p:nvSpPr>
          <p:cNvPr id="5" name="TextBox 4">
            <a:extLst>
              <a:ext uri="{FF2B5EF4-FFF2-40B4-BE49-F238E27FC236}">
                <a16:creationId xmlns:a16="http://schemas.microsoft.com/office/drawing/2014/main" id="{7BADA239-C391-15F4-3735-16A3E8C2C114}"/>
              </a:ext>
              <a:ext uri="{C183D7F6-B498-43B3-948B-1728B52AA6E4}">
                <adec:decorative xmlns:adec="http://schemas.microsoft.com/office/drawing/2017/decorative" val="1"/>
              </a:ext>
            </a:extLst>
          </p:cNvPr>
          <p:cNvSpPr txBox="1"/>
          <p:nvPr/>
        </p:nvSpPr>
        <p:spPr>
          <a:xfrm>
            <a:off x="798728" y="5088738"/>
            <a:ext cx="777777" cy="261610"/>
          </a:xfrm>
          <a:prstGeom prst="rect">
            <a:avLst/>
          </a:prstGeom>
          <a:solidFill>
            <a:schemeClr val="bg1"/>
          </a:solidFill>
        </p:spPr>
        <p:txBody>
          <a:bodyPr wrap="none" rtlCol="0">
            <a:spAutoFit/>
          </a:bodyPr>
          <a:lstStyle/>
          <a:p>
            <a:r>
              <a:rPr lang="en-US" sz="1100" b="1">
                <a:latin typeface="Calibri" panose="020F0502020204030204" pitchFamily="34" charset="0"/>
                <a:ea typeface="Calibri" panose="020F0502020204030204" pitchFamily="34" charset="0"/>
                <a:cs typeface="Calibri" panose="020F0502020204030204" pitchFamily="34" charset="0"/>
              </a:rPr>
              <a:t>Statewide</a:t>
            </a:r>
          </a:p>
        </p:txBody>
      </p:sp>
      <p:pic>
        <p:nvPicPr>
          <p:cNvPr id="10" name="Picture 9">
            <a:extLst>
              <a:ext uri="{FF2B5EF4-FFF2-40B4-BE49-F238E27FC236}">
                <a16:creationId xmlns:a16="http://schemas.microsoft.com/office/drawing/2014/main" id="{64229F79-371F-EC25-C96E-D84888F915D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198659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F71FC-462F-5ECE-DE84-5C20560630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06295B-D194-E41F-5076-55DF7A3C7547}"/>
              </a:ext>
            </a:extLst>
          </p:cNvPr>
          <p:cNvSpPr txBox="1">
            <a:spLocks noGrp="1"/>
          </p:cNvSpPr>
          <p:nvPr>
            <p:ph type="title" idx="4294967295"/>
          </p:nvPr>
        </p:nvSpPr>
        <p:spPr>
          <a:xfrm>
            <a:off x="658758" y="3072900"/>
            <a:ext cx="1088180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a:ea typeface="+mn-ea"/>
                <a:cs typeface="Times New Roman"/>
              </a:rPr>
              <a:t>Gonorrhea: 2000 - 2024</a:t>
            </a:r>
            <a:endParaRPr kumimoji="0" lang="en-US" sz="4000" b="0" i="0" u="none" strike="noStrike" kern="1200" cap="none" spc="0" normalizeH="0" baseline="0" noProof="0">
              <a:ln>
                <a:noFill/>
              </a:ln>
              <a:solidFill>
                <a:schemeClr val="tx1"/>
              </a:solidFill>
              <a:effectLst/>
              <a:uLnTx/>
              <a:uFillTx/>
              <a:latin typeface="+mn-lt"/>
              <a:ea typeface="Calibri"/>
              <a:cs typeface="Calibri"/>
            </a:endParaRPr>
          </a:p>
        </p:txBody>
      </p:sp>
      <p:sp>
        <p:nvSpPr>
          <p:cNvPr id="5" name="Title 4">
            <a:extLst>
              <a:ext uri="{FF2B5EF4-FFF2-40B4-BE49-F238E27FC236}">
                <a16:creationId xmlns:a16="http://schemas.microsoft.com/office/drawing/2014/main" id="{F7461D50-F067-6079-C78D-C328A82C04CE}"/>
              </a:ext>
            </a:extLst>
          </p:cNvPr>
          <p:cNvSpPr>
            <a:spLocks/>
          </p:cNvSpPr>
          <p:nvPr/>
        </p:nvSpPr>
        <p:spPr>
          <a:xfrm>
            <a:off x="592822" y="0"/>
            <a:ext cx="10972800"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alibri"/>
                <a:ea typeface="+mn-ea"/>
                <a:cs typeface="Times New Roman"/>
              </a:rPr>
              <a:t>Massachusetts STI Trends</a:t>
            </a:r>
            <a:endPar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17AFD911-88FE-77D3-1C0E-459BF60850A9}"/>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3369D63F-C667-67D8-CF44-BDB0A512213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226090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0064B-EA20-626C-78CD-08FC49990A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549073-0F9B-967E-7A78-B0937F0D80D0}"/>
              </a:ext>
            </a:extLst>
          </p:cNvPr>
          <p:cNvSpPr>
            <a:spLocks noGrp="1"/>
          </p:cNvSpPr>
          <p:nvPr>
            <p:ph type="title"/>
          </p:nvPr>
        </p:nvSpPr>
        <p:spPr>
          <a:xfrm>
            <a:off x="1322362" y="0"/>
            <a:ext cx="10869637" cy="960645"/>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Rate of Confirmed Gonorrhea Cases, Massachusetts, 2000-2024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Graph depicts the rate per 100,000 population of confirmed cases of gonorrhea in Massachusetts between 2000 and 2024. It begins at 43.3 in 2000, drops to a low of 29.4 in 2009 and climbs to a high of 139.1 in 2023, followed by a drop to 123.4 in 2024.">
            <a:extLst>
              <a:ext uri="{FF2B5EF4-FFF2-40B4-BE49-F238E27FC236}">
                <a16:creationId xmlns:a16="http://schemas.microsoft.com/office/drawing/2014/main" id="{919C7E74-936A-1DA3-ED0E-C2B40F8D6F61}"/>
              </a:ext>
            </a:extLst>
          </p:cNvPr>
          <p:cNvPicPr>
            <a:picLocks noChangeAspect="1"/>
          </p:cNvPicPr>
          <p:nvPr/>
        </p:nvPicPr>
        <p:blipFill>
          <a:blip r:embed="rId3"/>
          <a:stretch>
            <a:fillRect/>
          </a:stretch>
        </p:blipFill>
        <p:spPr>
          <a:xfrm>
            <a:off x="0" y="996050"/>
            <a:ext cx="12192000" cy="4486656"/>
          </a:xfrm>
          <a:prstGeom prst="rect">
            <a:avLst/>
          </a:prstGeom>
        </p:spPr>
      </p:pic>
      <p:sp>
        <p:nvSpPr>
          <p:cNvPr id="6" name="Rectangle 5">
            <a:extLst>
              <a:ext uri="{FF2B5EF4-FFF2-40B4-BE49-F238E27FC236}">
                <a16:creationId xmlns:a16="http://schemas.microsoft.com/office/drawing/2014/main" id="{0C617658-971D-28C5-C127-392761E2C47E}"/>
              </a:ext>
            </a:extLst>
          </p:cNvPr>
          <p:cNvSpPr/>
          <p:nvPr/>
        </p:nvSpPr>
        <p:spPr>
          <a:xfrm>
            <a:off x="307601" y="5518111"/>
            <a:ext cx="11576798" cy="1015663"/>
          </a:xfrm>
          <a:prstGeom prst="rect">
            <a:avLst/>
          </a:prstGeom>
        </p:spPr>
        <p:txBody>
          <a:bodyPr wrap="square" lIns="91440" tIns="45720" rIns="91440" bIns="45720" anchor="t">
            <a:spAutoFit/>
          </a:bodyPr>
          <a:lstStyle/>
          <a:p>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06/02/2025</a:t>
            </a:r>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and are subject to change. </a:t>
            </a:r>
          </a:p>
          <a:p>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1.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Please consider the impact of the COVID-19 pandemic on infectious disease screening, treatment and surveillance in the interpretation of 2020-2022 data.</a:t>
            </a:r>
          </a:p>
        </p:txBody>
      </p:sp>
      <p:sp>
        <p:nvSpPr>
          <p:cNvPr id="2" name="Slide Number Placeholder 1">
            <a:extLst>
              <a:ext uri="{FF2B5EF4-FFF2-40B4-BE49-F238E27FC236}">
                <a16:creationId xmlns:a16="http://schemas.microsoft.com/office/drawing/2014/main" id="{72812CFD-EADF-AF14-F14E-A0EBAC164EBE}"/>
              </a:ext>
            </a:extLst>
          </p:cNvPr>
          <p:cNvSpPr>
            <a:spLocks noGrp="1"/>
          </p:cNvSpPr>
          <p:nvPr>
            <p:ph type="sldNum" sz="quarter" idx="4"/>
          </p:nvPr>
        </p:nvSpPr>
        <p:spPr/>
        <p:txBody>
          <a:bodyPr/>
          <a:lstStyle/>
          <a:p>
            <a:fld id="{CA49D0EE-DE7F-324B-A84C-F36708423CDB}" type="slidenum">
              <a:rPr lang="en-US" smtClean="0"/>
              <a:pPr/>
              <a:t>9</a:t>
            </a:fld>
            <a:endParaRPr lang="en-US"/>
          </a:p>
        </p:txBody>
      </p:sp>
      <p:pic>
        <p:nvPicPr>
          <p:cNvPr id="8" name="Picture 7">
            <a:extLst>
              <a:ext uri="{FF2B5EF4-FFF2-40B4-BE49-F238E27FC236}">
                <a16:creationId xmlns:a16="http://schemas.microsoft.com/office/drawing/2014/main" id="{0D5193EB-115A-F116-BF48-917D574335D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812539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3.xml><?xml version="1.0" encoding="utf-8"?>
<a:theme xmlns:a="http://schemas.openxmlformats.org/drawingml/2006/main" name="Office Theme">
  <a:themeElements>
    <a:clrScheme name="Custom 1">
      <a:dk1>
        <a:srgbClr val="032E53"/>
      </a:dk1>
      <a:lt1>
        <a:sysClr val="window" lastClr="FFFFFF"/>
      </a:lt1>
      <a:dk2>
        <a:srgbClr val="005994"/>
      </a:dk2>
      <a:lt2>
        <a:srgbClr val="ECECEC"/>
      </a:lt2>
      <a:accent1>
        <a:srgbClr val="92CAD6"/>
      </a:accent1>
      <a:accent2>
        <a:srgbClr val="F2BC1A"/>
      </a:accent2>
      <a:accent3>
        <a:srgbClr val="F68D29"/>
      </a:accent3>
      <a:accent4>
        <a:srgbClr val="680A1D"/>
      </a:accent4>
      <a:accent5>
        <a:srgbClr val="388557"/>
      </a:accent5>
      <a:accent6>
        <a:srgbClr val="FFFFFF"/>
      </a:accent6>
      <a:hlink>
        <a:srgbClr val="757070"/>
      </a:hlink>
      <a:folHlink>
        <a:srgbClr val="3A3838"/>
      </a:folHlink>
    </a:clrScheme>
    <a:fontScheme name="Custom DPH">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24</TotalTime>
  <Words>10478</Words>
  <Application>Microsoft Office PowerPoint</Application>
  <PresentationFormat>Widescreen</PresentationFormat>
  <Paragraphs>509</Paragraphs>
  <Slides>52</Slides>
  <Notes>44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52</vt:i4>
      </vt:variant>
    </vt:vector>
  </HeadingPairs>
  <TitlesOfParts>
    <vt:vector size="66" baseType="lpstr">
      <vt:lpstr>Aptos</vt:lpstr>
      <vt:lpstr>Aptos Display</vt:lpstr>
      <vt:lpstr>Arial</vt:lpstr>
      <vt:lpstr>Avenir Book</vt:lpstr>
      <vt:lpstr>Avenir Next LT Pro</vt:lpstr>
      <vt:lpstr>Calibri</vt:lpstr>
      <vt:lpstr>Franklin Gothic Book</vt:lpstr>
      <vt:lpstr>Helvetica Neue</vt:lpstr>
      <vt:lpstr>Times New Roman</vt:lpstr>
      <vt:lpstr>Times New Roman,Serif</vt:lpstr>
      <vt:lpstr>Wingdings</vt:lpstr>
      <vt:lpstr>Office Theme</vt:lpstr>
      <vt:lpstr>1_Office Theme</vt:lpstr>
      <vt:lpstr>Office Theme</vt:lpstr>
      <vt:lpstr>Surveillance Data Overview of Sexually Transmitted Infections, Massachusetts</vt:lpstr>
      <vt:lpstr>Outline</vt:lpstr>
      <vt:lpstr>Massachusetts STI Trends</vt:lpstr>
      <vt:lpstr>Rate of Confirmed Chlamydia Cases, Massachusetts, 2000-20241</vt:lpstr>
      <vt:lpstr>Confirmed Chlamydia Rates by Gender1, Massachusetts, 2010-20242</vt:lpstr>
      <vt:lpstr>Chlamydia Among Individuals of Transgender Experience,1, 2  Massachusetts, 2015-20243</vt:lpstr>
      <vt:lpstr>Confirmed Chlamydia Rates by County and Statewide,  Massachusetts, 2022-20241</vt:lpstr>
      <vt:lpstr>Gonorrhea: 2000 - 2024</vt:lpstr>
      <vt:lpstr>Rate of Confirmed Gonorrhea Cases, Massachusetts, 2000-20241</vt:lpstr>
      <vt:lpstr>Confirmed Gonorrhea Rates by Gender1, Massachusetts,  2010-20242</vt:lpstr>
      <vt:lpstr>Gonorrhea Among Individuals of Transgender Experience1,  Massachusetts, 2015-20242</vt:lpstr>
      <vt:lpstr>Confirmed Gonorrhea Rates by County and Statewide,  Massachusetts, 2022-20241</vt:lpstr>
      <vt:lpstr>Infectious Syphilis: 2000 - 2024</vt:lpstr>
      <vt:lpstr>Confirmed and Probable Infectious Syphilis1 Rates,  Massachusetts, 2000-20242</vt:lpstr>
      <vt:lpstr>Confirmed and Probable Infectious Syphilis1 Rates by Gender 2, Massachusetts, 2010-20243</vt:lpstr>
      <vt:lpstr>Infectious Syphilis1 Reported Cases by Race/Ethnicity2,  Massachusetts, 2015-20243</vt:lpstr>
      <vt:lpstr>Confirmed and Probable Infectious Syphilis1 Among Individuals of Transgender Experience2, Massachusetts, 2015-20243, 4</vt:lpstr>
      <vt:lpstr>Confirmed and Probable Infectious Syphilis1 Rates by County and Statewide, Massachusetts, 2022-20242</vt:lpstr>
      <vt:lpstr>Confirmed and Probable Infectious Syphilis1 Rates by Stage of Infection, Massachusetts, 2010-20242</vt:lpstr>
      <vt:lpstr>Infectious Syphilis1 Reported Cases by Gender of Sex Partners, Massachusetts, 2015-20242</vt:lpstr>
      <vt:lpstr>Congenital Syphilis Cases and Rate of Confirmed and Probable Infectious Syphilis1 Among Persons of Reproductive Potential Ages 15 to 49 Years, Massachusetts, 2010-20242</vt:lpstr>
      <vt:lpstr>Congenital Syphilis Cases Averted, Massachusetts, 2019-20241</vt:lpstr>
      <vt:lpstr>Massachusetts SVI Trends</vt:lpstr>
      <vt:lpstr>Social Vulnerability Index </vt:lpstr>
      <vt:lpstr>Confirmed Chlamydia Case Percentages by Social Vulnerability Index, Massachusetts, 2020-20241</vt:lpstr>
      <vt:lpstr>Confirmed Chlamydia Case Percentages by Social Vulnerability Index and Gender, Massachusetts, 2020-20241, 2</vt:lpstr>
      <vt:lpstr>Confirmed Gonorrhea Case Percentages by Social Vulnerability Index, Massachusetts, 2020-20241</vt:lpstr>
      <vt:lpstr>Confirmed Gonorrhea Case Percentages by Social Vulnerability Index and Gender, Massachusetts, 2020-20241, 2</vt:lpstr>
      <vt:lpstr>Confirmed and Probably Infectious Syphilis1 Case Percentages by Social Vulnerability Index, Massachusetts, 2020-20242</vt:lpstr>
      <vt:lpstr>Confirmed and Probable Infectious Syphilis1 Case Percentages by Social Vulnerability Index and Gender2, Massachusetts, 2020-20243</vt:lpstr>
      <vt:lpstr>Confirmed and Probable Infectious Syphilis1 Case Percentages by Social Vulnerability Index and Race2, Massachusetts, 2020-20243</vt:lpstr>
      <vt:lpstr>Description of 2024 STI Cases</vt:lpstr>
      <vt:lpstr>Incidence Rate of Confirmed Chlamydia Cases, per 100,000 Persons1 by City/Town2, Massachusetts, 2024 </vt:lpstr>
      <vt:lpstr>Absolute Rate Difference1 Comparing 2024 to 2020 for Confirmed Chlamydia Cases, per 100,000 Persons2 by City/Town, Massachusetts</vt:lpstr>
      <vt:lpstr>Confirmed Chlamydia Case Rates per 100,000 Population by Gender1 and Age, Massachusetts, 2024</vt:lpstr>
      <vt:lpstr>Incidence Rate of Confirmed Gonorrhea Cases, per 100,000 Persons1 by City/Town2, Massachusetts, 2024</vt:lpstr>
      <vt:lpstr>Absolute Rate Difference1 Comparing 2024 to 2020 for Confirmed Gonorrhea Cases, per 100,000 Persons2 by City/Town, Massachusetts</vt:lpstr>
      <vt:lpstr>Confirmed Gonorrhea Case Rates per 100,000 Population by Gender1 and Age, Massachusetts, 2024</vt:lpstr>
      <vt:lpstr>Incidence Rate of Infectious Syphilis1 Cases, per 100,000 Persons2 by City/Town3, Massachusetts, 2024</vt:lpstr>
      <vt:lpstr>Absolute Rate Difference1 Comparing 2024 to 2020 for Infectious Syphilis2 Cases, per 100,000 Persons3 by City/Town, Massachusetts</vt:lpstr>
      <vt:lpstr>Confirmed and Probable Infectious Syphilis1 Cases per 100,000 Population by Gender2 and Age, Massachusetts, 2024</vt:lpstr>
      <vt:lpstr>Comparison of the Rate of Confirmed and Probable Infectious Syphilis1 Cases by Gender2 and Race and Ethnicity3, Massachusetts, 2024</vt:lpstr>
      <vt:lpstr>HIV Co-Infection</vt:lpstr>
      <vt:lpstr>2024 HIV1 Co-Infection with Chlamydia and Gonorrhea</vt:lpstr>
      <vt:lpstr>2024 HIV1 Co-Infection with Infectious Syphilis2</vt:lpstr>
      <vt:lpstr>Comparison of Infectious Syphilis1 Cases by HIV2 Co-Infection and Age3, Massachusetts, 2024</vt:lpstr>
      <vt:lpstr>Comparison of Infectious Syphilis1 Cases by HIV2 Co-Infection and Race/Ethnicity, Massachusetts, 2024</vt:lpstr>
      <vt:lpstr>2024 Summary</vt:lpstr>
      <vt:lpstr>Technical Data Notes</vt:lpstr>
      <vt:lpstr>Technical Data Notes (Continued) </vt:lpstr>
      <vt:lpstr>Coronavirus 2019 (COVID-19): Impact of Other Reportable Infections  </vt:lpstr>
      <vt:lpstr>If you have questions or to request more information:  call the Massachusetts Department of Public Health, Division of STD Prevention, at 617-983-6940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Data Overview of Sexually Transmitted Infections, Massachusetts 2000-2024</dc:title>
  <dc:creator>Aubee, Alexandra J (DPH)</dc:creator>
  <cp:lastModifiedBy>Molotnikov, Lauren (DPH)</cp:lastModifiedBy>
  <cp:revision>3</cp:revision>
  <dcterms:created xsi:type="dcterms:W3CDTF">2025-04-14T18:36:54Z</dcterms:created>
  <dcterms:modified xsi:type="dcterms:W3CDTF">2026-06-09T15:29:11Z</dcterms:modified>
</cp:coreProperties>
</file>