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8"/>
  </p:notesMasterIdLst>
  <p:handoutMasterIdLst>
    <p:handoutMasterId r:id="rId89"/>
  </p:handoutMasterIdLst>
  <p:sldIdLst>
    <p:sldId id="256" r:id="rId2"/>
    <p:sldId id="289" r:id="rId3"/>
    <p:sldId id="290" r:id="rId4"/>
    <p:sldId id="291" r:id="rId5"/>
    <p:sldId id="292" r:id="rId6"/>
    <p:sldId id="376" r:id="rId7"/>
    <p:sldId id="293" r:id="rId8"/>
    <p:sldId id="295" r:id="rId9"/>
    <p:sldId id="296" r:id="rId10"/>
    <p:sldId id="297" r:id="rId11"/>
    <p:sldId id="359" r:id="rId12"/>
    <p:sldId id="358" r:id="rId13"/>
    <p:sldId id="298" r:id="rId14"/>
    <p:sldId id="299" r:id="rId15"/>
    <p:sldId id="360" r:id="rId16"/>
    <p:sldId id="300" r:id="rId17"/>
    <p:sldId id="301" r:id="rId18"/>
    <p:sldId id="302" r:id="rId19"/>
    <p:sldId id="303" r:id="rId20"/>
    <p:sldId id="304" r:id="rId21"/>
    <p:sldId id="305" r:id="rId22"/>
    <p:sldId id="362" r:id="rId23"/>
    <p:sldId id="361"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63" r:id="rId44"/>
    <p:sldId id="368" r:id="rId45"/>
    <p:sldId id="365" r:id="rId46"/>
    <p:sldId id="366" r:id="rId47"/>
    <p:sldId id="367" r:id="rId48"/>
    <p:sldId id="325" r:id="rId49"/>
    <p:sldId id="326" r:id="rId50"/>
    <p:sldId id="327" r:id="rId51"/>
    <p:sldId id="328" r:id="rId52"/>
    <p:sldId id="369" r:id="rId53"/>
    <p:sldId id="329" r:id="rId54"/>
    <p:sldId id="330" r:id="rId55"/>
    <p:sldId id="331" r:id="rId56"/>
    <p:sldId id="332" r:id="rId57"/>
    <p:sldId id="333" r:id="rId58"/>
    <p:sldId id="334" r:id="rId59"/>
    <p:sldId id="335" r:id="rId60"/>
    <p:sldId id="336" r:id="rId61"/>
    <p:sldId id="337" r:id="rId62"/>
    <p:sldId id="338" r:id="rId63"/>
    <p:sldId id="339" r:id="rId64"/>
    <p:sldId id="370" r:id="rId65"/>
    <p:sldId id="371" r:id="rId66"/>
    <p:sldId id="340" r:id="rId67"/>
    <p:sldId id="341" r:id="rId68"/>
    <p:sldId id="342" r:id="rId69"/>
    <p:sldId id="343" r:id="rId70"/>
    <p:sldId id="344" r:id="rId71"/>
    <p:sldId id="345" r:id="rId72"/>
    <p:sldId id="346" r:id="rId73"/>
    <p:sldId id="347" r:id="rId74"/>
    <p:sldId id="348" r:id="rId75"/>
    <p:sldId id="372" r:id="rId76"/>
    <p:sldId id="373" r:id="rId77"/>
    <p:sldId id="374" r:id="rId78"/>
    <p:sldId id="375" r:id="rId79"/>
    <p:sldId id="349" r:id="rId80"/>
    <p:sldId id="350" r:id="rId81"/>
    <p:sldId id="351" r:id="rId82"/>
    <p:sldId id="353" r:id="rId83"/>
    <p:sldId id="354" r:id="rId84"/>
    <p:sldId id="355" r:id="rId85"/>
    <p:sldId id="356" r:id="rId86"/>
    <p:sldId id="357"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B4A"/>
    <a:srgbClr val="223651"/>
    <a:srgbClr val="139876"/>
    <a:srgbClr val="7D3379"/>
    <a:srgbClr val="53A4CF"/>
    <a:srgbClr val="112638"/>
    <a:srgbClr val="45A78E"/>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95" d="100"/>
          <a:sy n="95" d="100"/>
        </p:scale>
        <p:origin x="55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1798B2-8A4B-2446-B6F0-7A9B9C158E37}" type="datetimeFigureOut">
              <a:rPr lang="en-US" smtClean="0"/>
              <a:t>9/18/2018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E1118-A4E6-2B4A-AF18-287D336DCF6C}" type="datetimeFigureOut">
              <a:rPr lang="en-US" smtClean="0"/>
              <a:t>9/18/2018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4431FD-773B-4CD8-BE1E-4067887F8295}"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16148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153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D8AEF7-BF71-45B5-B7E7-F424D1DD1E22}"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114682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D8F95B-BD65-4B9F-A5B9-B82FFDB8C2FE}"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249617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78166D-6A44-46DF-96E3-B91A0F803B82}"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38210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6D1FE4-DBC0-44AF-816B-4E4E37340E39}"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20432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CF2C32-F87E-4E48-81B5-9086E028C95D}"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11211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Can provide example of a training program (eg, ABE, GED, then CNA)</a:t>
            </a:r>
          </a:p>
        </p:txBody>
      </p:sp>
    </p:spTree>
    <p:extLst>
      <p:ext uri="{BB962C8B-B14F-4D97-AF65-F5344CB8AC3E}">
        <p14:creationId xmlns:p14="http://schemas.microsoft.com/office/powerpoint/2010/main" val="145575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041FE0-B947-45BC-8DB3-C77C4C002C21}"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23487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Elaborate on the Assessments tools </a:t>
            </a: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08D4A2-ACE6-4A99-8E0F-F4EC22E1B9EF}"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5192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 Retroactive Approval – after training is complete no requests for travel and subsistence allowances will be approved/backdated</a:t>
            </a:r>
          </a:p>
          <a:p>
            <a:endParaRPr lang="en-US" alt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4240C0-35A8-43D6-877D-ED6191E574B4}"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332374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Mention that despite the multiple amendments, the purpose of the program has remains the same.  </a:t>
            </a:r>
          </a:p>
        </p:txBody>
      </p:sp>
    </p:spTree>
    <p:extLst>
      <p:ext uri="{BB962C8B-B14F-4D97-AF65-F5344CB8AC3E}">
        <p14:creationId xmlns:p14="http://schemas.microsoft.com/office/powerpoint/2010/main" val="369796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15493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Individual employment plan</a:t>
            </a: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821B1A-60DF-4506-909C-EFBE7A1F1573}"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366822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02DDC7-CEAC-4FF1-A936-8D543C912FF6}"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755186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A86273-5EC2-4B9A-BCDA-FD4165C57640}"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1950479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72150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196D9-E89B-49C8-91DD-46FCF2C78350}"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2838271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Mention that ALL of these criteria must be met in order to receive any TRA</a:t>
            </a:r>
          </a:p>
        </p:txBody>
      </p:sp>
    </p:spTree>
    <p:extLst>
      <p:ext uri="{BB962C8B-B14F-4D97-AF65-F5344CB8AC3E}">
        <p14:creationId xmlns:p14="http://schemas.microsoft.com/office/powerpoint/2010/main" val="3224044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CAF4D5-BCF8-41A5-9B4B-C03990132DBB}" type="slidenum">
              <a:rPr lang="en-US" altLang="en-US" smtClean="0"/>
              <a:pPr>
                <a:spcBef>
                  <a:spcPct val="0"/>
                </a:spcBef>
              </a:pPr>
              <a:t>56</a:t>
            </a:fld>
            <a:endParaRPr lang="en-US" altLang="en-US" smtClean="0"/>
          </a:p>
        </p:txBody>
      </p:sp>
    </p:spTree>
    <p:extLst>
      <p:ext uri="{BB962C8B-B14F-4D97-AF65-F5344CB8AC3E}">
        <p14:creationId xmlns:p14="http://schemas.microsoft.com/office/powerpoint/2010/main" val="1198666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Wait for animation.</a:t>
            </a:r>
          </a:p>
          <a:p>
            <a:r>
              <a:rPr lang="en-US" altLang="en-US" smtClean="0"/>
              <a:t>Talk about the 91 weeks (extra 13 weeks to allow for breaks, etc)   Stress that customer must be in training (cannot be on a waiver).</a:t>
            </a:r>
          </a:p>
        </p:txBody>
      </p:sp>
    </p:spTree>
    <p:extLst>
      <p:ext uri="{BB962C8B-B14F-4D97-AF65-F5344CB8AC3E}">
        <p14:creationId xmlns:p14="http://schemas.microsoft.com/office/powerpoint/2010/main" val="237079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Introduced in 2011 and continues for TAARA 2015</a:t>
            </a:r>
          </a:p>
        </p:txBody>
      </p:sp>
    </p:spTree>
    <p:extLst>
      <p:ext uri="{BB962C8B-B14F-4D97-AF65-F5344CB8AC3E}">
        <p14:creationId xmlns:p14="http://schemas.microsoft.com/office/powerpoint/2010/main" val="348764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Mention that this list is not comprehensive – just an overview.  Tell participants that we will be going over each specific service later in the day.</a:t>
            </a:r>
          </a:p>
        </p:txBody>
      </p:sp>
    </p:spTree>
    <p:extLst>
      <p:ext uri="{BB962C8B-B14F-4D97-AF65-F5344CB8AC3E}">
        <p14:creationId xmlns:p14="http://schemas.microsoft.com/office/powerpoint/2010/main" val="103344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84F455-1048-48D2-AD24-83C9F9A0B5BB}"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2485416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9CB92B-989F-4812-80EF-B87914283D7B}"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1620415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A452AB-6C37-4983-9730-D280EDF6A33C}" type="slidenum">
              <a:rPr lang="en-US" altLang="en-US" smtClean="0"/>
              <a:pPr>
                <a:spcBef>
                  <a:spcPct val="0"/>
                </a:spcBef>
              </a:pPr>
              <a:t>61</a:t>
            </a:fld>
            <a:endParaRPr lang="en-US" altLang="en-US" smtClean="0"/>
          </a:p>
        </p:txBody>
      </p:sp>
    </p:spTree>
    <p:extLst>
      <p:ext uri="{BB962C8B-B14F-4D97-AF65-F5344CB8AC3E}">
        <p14:creationId xmlns:p14="http://schemas.microsoft.com/office/powerpoint/2010/main" val="1214695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210162-E690-4DAF-B5F6-AB26E7E9AAA0}"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2999408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D886FC-77A3-4501-BF34-67DB82FBA90A}"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358136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7369E9-D4FA-4505-A1F3-2D0C787D2C14}" type="slidenum">
              <a:rPr lang="en-US" altLang="en-US" smtClean="0"/>
              <a:pPr>
                <a:spcBef>
                  <a:spcPct val="0"/>
                </a:spcBef>
              </a:pPr>
              <a:t>67</a:t>
            </a:fld>
            <a:endParaRPr lang="en-US" altLang="en-US" smtClean="0"/>
          </a:p>
        </p:txBody>
      </p:sp>
    </p:spTree>
    <p:extLst>
      <p:ext uri="{BB962C8B-B14F-4D97-AF65-F5344CB8AC3E}">
        <p14:creationId xmlns:p14="http://schemas.microsoft.com/office/powerpoint/2010/main" val="836535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4AB8F9-C214-45E7-9034-5E701FC50AFA}" type="slidenum">
              <a:rPr lang="en-US" altLang="en-US" smtClean="0"/>
              <a:pPr>
                <a:spcBef>
                  <a:spcPct val="0"/>
                </a:spcBef>
              </a:pPr>
              <a:t>68</a:t>
            </a:fld>
            <a:endParaRPr lang="en-US" altLang="en-US" smtClean="0"/>
          </a:p>
        </p:txBody>
      </p:sp>
    </p:spTree>
    <p:extLst>
      <p:ext uri="{BB962C8B-B14F-4D97-AF65-F5344CB8AC3E}">
        <p14:creationId xmlns:p14="http://schemas.microsoft.com/office/powerpoint/2010/main" val="3422271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rPr>
              <a:t>Workers participating on the ATAA need a Certification from the USDOL </a:t>
            </a:r>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D99E32-6EF6-4310-A470-CEE40FAA0F1C}"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2664329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0000"/>
                </a:solidFill>
              </a:rPr>
              <a:t>Workers participating on the ATAA need a Certification from the USDOL </a:t>
            </a:r>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61B6A8-A11A-466C-A56E-32564ADBF2D1}"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3889396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BF375-FA6B-4BDA-9B45-E240709722ED}" type="slidenum">
              <a:rPr lang="en-US" altLang="en-US" smtClean="0"/>
              <a:pPr>
                <a:spcBef>
                  <a:spcPct val="0"/>
                </a:spcBef>
              </a:pPr>
              <a:t>75</a:t>
            </a:fld>
            <a:endParaRPr lang="en-US" altLang="en-US" smtClean="0"/>
          </a:p>
        </p:txBody>
      </p:sp>
    </p:spTree>
    <p:extLst>
      <p:ext uri="{BB962C8B-B14F-4D97-AF65-F5344CB8AC3E}">
        <p14:creationId xmlns:p14="http://schemas.microsoft.com/office/powerpoint/2010/main" val="420084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Stress that it is important to know both the 2002 Act and the 2009 Act as we will be providing benefits under two different sets of rules for workers covered by petitions filed before AND on or after May 18, 2009.</a:t>
            </a:r>
          </a:p>
          <a:p>
            <a:r>
              <a:rPr lang="en-US" altLang="en-US" smtClean="0"/>
              <a:t>Mention that we are now going to go over some of the major differences between the two Acts.  For current counselors, this will highlight the changes.  For new counselors, this will give an overview of the services under the Trade program.  </a:t>
            </a:r>
          </a:p>
        </p:txBody>
      </p:sp>
    </p:spTree>
    <p:extLst>
      <p:ext uri="{BB962C8B-B14F-4D97-AF65-F5344CB8AC3E}">
        <p14:creationId xmlns:p14="http://schemas.microsoft.com/office/powerpoint/2010/main" val="1931096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BF375-FA6B-4BDA-9B45-E240709722ED}" type="slidenum">
              <a:rPr lang="en-US" altLang="en-US" smtClean="0"/>
              <a:pPr>
                <a:spcBef>
                  <a:spcPct val="0"/>
                </a:spcBef>
              </a:pPr>
              <a:t>76</a:t>
            </a:fld>
            <a:endParaRPr lang="en-US" altLang="en-US" smtClean="0"/>
          </a:p>
        </p:txBody>
      </p:sp>
    </p:spTree>
    <p:extLst>
      <p:ext uri="{BB962C8B-B14F-4D97-AF65-F5344CB8AC3E}">
        <p14:creationId xmlns:p14="http://schemas.microsoft.com/office/powerpoint/2010/main" val="1419441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BF375-FA6B-4BDA-9B45-E240709722ED}"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3918433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BF375-FA6B-4BDA-9B45-E240709722ED}" type="slidenum">
              <a:rPr lang="en-US" altLang="en-US" smtClean="0"/>
              <a:pPr>
                <a:spcBef>
                  <a:spcPct val="0"/>
                </a:spcBef>
              </a:pPr>
              <a:t>78</a:t>
            </a:fld>
            <a:endParaRPr lang="en-US" altLang="en-US" smtClean="0"/>
          </a:p>
        </p:txBody>
      </p:sp>
    </p:spTree>
    <p:extLst>
      <p:ext uri="{BB962C8B-B14F-4D97-AF65-F5344CB8AC3E}">
        <p14:creationId xmlns:p14="http://schemas.microsoft.com/office/powerpoint/2010/main" val="1967255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6BF375-FA6B-4BDA-9B45-E240709722ED}" type="slidenum">
              <a:rPr lang="en-US" altLang="en-US" smtClean="0"/>
              <a:pPr>
                <a:spcBef>
                  <a:spcPct val="0"/>
                </a:spcBef>
              </a:pPr>
              <a:t>79</a:t>
            </a:fld>
            <a:endParaRPr lang="en-US" altLang="en-US" smtClean="0"/>
          </a:p>
        </p:txBody>
      </p:sp>
    </p:spTree>
    <p:extLst>
      <p:ext uri="{BB962C8B-B14F-4D97-AF65-F5344CB8AC3E}">
        <p14:creationId xmlns:p14="http://schemas.microsoft.com/office/powerpoint/2010/main" val="1677007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Emphasize that the new 65% coverage for HCTC is for workers under BOTH the new and old Acts.  </a:t>
            </a:r>
          </a:p>
        </p:txBody>
      </p:sp>
    </p:spTree>
    <p:extLst>
      <p:ext uri="{BB962C8B-B14F-4D97-AF65-F5344CB8AC3E}">
        <p14:creationId xmlns:p14="http://schemas.microsoft.com/office/powerpoint/2010/main" val="285664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a 30 day break is added in the break section of TRADE Course Detail screen in Moses, then this creates an Issue in the UI Online system that holds TRA payment from being disbursed.  Ensure that only breaks greater than 30 week days are added to MOSES.</a:t>
            </a:r>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207785-DA2A-435D-B0A4-BB944E734DFB}" type="slidenum">
              <a:rPr lang="en-US" altLang="en-US" smtClean="0"/>
              <a:pPr>
                <a:spcBef>
                  <a:spcPct val="0"/>
                </a:spcBef>
              </a:pPr>
              <a:t>81</a:t>
            </a:fld>
            <a:endParaRPr lang="en-US" altLang="en-US" smtClean="0"/>
          </a:p>
        </p:txBody>
      </p:sp>
    </p:spTree>
    <p:extLst>
      <p:ext uri="{BB962C8B-B14F-4D97-AF65-F5344CB8AC3E}">
        <p14:creationId xmlns:p14="http://schemas.microsoft.com/office/powerpoint/2010/main" val="1065236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77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C42D38-7446-4733-8733-DE81565704D8}" type="slidenum">
              <a:rPr lang="en-US" altLang="en-US" smtClean="0"/>
              <a:pPr>
                <a:spcBef>
                  <a:spcPct val="0"/>
                </a:spcBef>
              </a:pPr>
              <a:t>82</a:t>
            </a:fld>
            <a:endParaRPr lang="en-US" altLang="en-US" smtClean="0"/>
          </a:p>
        </p:txBody>
      </p:sp>
    </p:spTree>
    <p:extLst>
      <p:ext uri="{BB962C8B-B14F-4D97-AF65-F5344CB8AC3E}">
        <p14:creationId xmlns:p14="http://schemas.microsoft.com/office/powerpoint/2010/main" val="130149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9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8DE72C-84D5-496E-AF2C-A57E89B73176}" type="slidenum">
              <a:rPr lang="en-US" altLang="en-US" smtClean="0"/>
              <a:pPr>
                <a:spcBef>
                  <a:spcPct val="0"/>
                </a:spcBef>
              </a:pPr>
              <a:t>83</a:t>
            </a:fld>
            <a:endParaRPr lang="en-US" altLang="en-US" smtClean="0"/>
          </a:p>
        </p:txBody>
      </p:sp>
    </p:spTree>
    <p:extLst>
      <p:ext uri="{BB962C8B-B14F-4D97-AF65-F5344CB8AC3E}">
        <p14:creationId xmlns:p14="http://schemas.microsoft.com/office/powerpoint/2010/main" val="1030344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28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5D6A80-3309-4B90-BDCB-0EFC27E4BA5A}" type="slidenum">
              <a:rPr lang="en-US" altLang="en-US" smtClean="0"/>
              <a:pPr>
                <a:spcBef>
                  <a:spcPct val="0"/>
                </a:spcBef>
              </a:pPr>
              <a:t>85</a:t>
            </a:fld>
            <a:endParaRPr lang="en-US" altLang="en-US" smtClean="0"/>
          </a:p>
        </p:txBody>
      </p:sp>
    </p:spTree>
    <p:extLst>
      <p:ext uri="{BB962C8B-B14F-4D97-AF65-F5344CB8AC3E}">
        <p14:creationId xmlns:p14="http://schemas.microsoft.com/office/powerpoint/2010/main" val="1253291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8044B8-1D27-43DD-AE6A-94E65222DCA6}" type="slidenum">
              <a:rPr lang="en-US" altLang="en-US" smtClean="0"/>
              <a:pPr>
                <a:spcBef>
                  <a:spcPct val="0"/>
                </a:spcBef>
              </a:pPr>
              <a:t>86</a:t>
            </a:fld>
            <a:endParaRPr lang="en-US" altLang="en-US" smtClean="0"/>
          </a:p>
        </p:txBody>
      </p:sp>
    </p:spTree>
    <p:extLst>
      <p:ext uri="{BB962C8B-B14F-4D97-AF65-F5344CB8AC3E}">
        <p14:creationId xmlns:p14="http://schemas.microsoft.com/office/powerpoint/2010/main" val="304366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Talk about how we help our customers return to the workforce by working together.  Briefly mention the roles of each group. </a:t>
            </a:r>
          </a:p>
        </p:txBody>
      </p:sp>
    </p:spTree>
    <p:extLst>
      <p:ext uri="{BB962C8B-B14F-4D97-AF65-F5344CB8AC3E}">
        <p14:creationId xmlns:p14="http://schemas.microsoft.com/office/powerpoint/2010/main" val="344552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F6B743-AF4E-4C80-84C0-78374FBEFD28}"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379047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Briefly talk about co-enrolling Trade customers</a:t>
            </a:r>
          </a:p>
        </p:txBody>
      </p:sp>
    </p:spTree>
    <p:extLst>
      <p:ext uri="{BB962C8B-B14F-4D97-AF65-F5344CB8AC3E}">
        <p14:creationId xmlns:p14="http://schemas.microsoft.com/office/powerpoint/2010/main" val="410527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ASK QUESTION:</a:t>
            </a:r>
          </a:p>
          <a:p>
            <a:endParaRPr lang="en-US" altLang="en-US" smtClean="0"/>
          </a:p>
          <a:p>
            <a:r>
              <a:rPr lang="en-US" altLang="en-US" smtClean="0"/>
              <a:t>RESEA</a:t>
            </a:r>
          </a:p>
          <a:p>
            <a:r>
              <a:rPr lang="en-US" altLang="en-US" smtClean="0"/>
              <a:t>Notices posted around Career Center</a:t>
            </a:r>
          </a:p>
          <a:p>
            <a:endParaRPr lang="en-US" altLang="en-US" smtClean="0"/>
          </a:p>
          <a:p>
            <a:endParaRPr lang="en-US" altLang="en-US" smtClean="0"/>
          </a:p>
        </p:txBody>
      </p:sp>
    </p:spTree>
    <p:extLst>
      <p:ext uri="{BB962C8B-B14F-4D97-AF65-F5344CB8AC3E}">
        <p14:creationId xmlns:p14="http://schemas.microsoft.com/office/powerpoint/2010/main" val="94304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Can mention that all ECs will be reviewed on a case-by-case basis and applied uniformly.  </a:t>
            </a:r>
          </a:p>
        </p:txBody>
      </p:sp>
    </p:spTree>
    <p:extLst>
      <p:ext uri="{BB962C8B-B14F-4D97-AF65-F5344CB8AC3E}">
        <p14:creationId xmlns:p14="http://schemas.microsoft.com/office/powerpoint/2010/main" val="295499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smtClean="0"/>
              <a:t>Click to edit Master title style</a:t>
            </a:r>
            <a:endParaRPr lang="en-US" dirty="0"/>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smtClean="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smtClean="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smtClean="0"/>
              <a:t>Presenter Name</a:t>
            </a:r>
            <a:br>
              <a:rPr lang="en-US" dirty="0" smtClean="0"/>
            </a:br>
            <a:r>
              <a:rPr lang="en-US" dirty="0" smtClean="0"/>
              <a:t>Contact information</a:t>
            </a:r>
          </a:p>
          <a:p>
            <a:pPr lvl="0"/>
            <a:r>
              <a:rPr lang="en-US" dirty="0" smtClean="0"/>
              <a:t>Email</a:t>
            </a:r>
            <a:br>
              <a:rPr lang="en-US" dirty="0" smtClean="0"/>
            </a:br>
            <a:r>
              <a:rPr lang="en-US" dirty="0" smtClean="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smtClean="0">
                <a:solidFill>
                  <a:srgbClr val="042B4A"/>
                </a:solidFill>
                <a:latin typeface="+mn-lt"/>
                <a:cs typeface="Calibri"/>
              </a:rPr>
              <a:t>MassHireFallRiverCareers.org</a:t>
            </a:r>
            <a:endParaRPr lang="en-US" sz="1000" dirty="0" smtClean="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Rectangle 16"/>
          <p:cNvSpPr>
            <a:spLocks noGrp="1" noChangeArrowheads="1"/>
          </p:cNvSpPr>
          <p:nvPr>
            <p:ph type="sldNum" sz="quarter" idx="10"/>
          </p:nvPr>
        </p:nvSpPr>
        <p:spPr>
          <a:ln/>
        </p:spPr>
        <p:txBody>
          <a:bodyPr/>
          <a:lstStyle>
            <a:lvl1pPr>
              <a:defRPr/>
            </a:lvl1pPr>
          </a:lstStyle>
          <a:p>
            <a:pPr>
              <a:defRPr/>
            </a:pPr>
            <a:fld id="{EB8C7EE2-B339-4C68-BA78-AB4AC81F3823}" type="slidenum">
              <a:rPr lang="en-US" altLang="en-US"/>
              <a:pPr>
                <a:defRPr/>
              </a:pPr>
              <a:t>‹#›</a:t>
            </a:fld>
            <a:endParaRPr lang="en-US" altLang="en-US"/>
          </a:p>
        </p:txBody>
      </p:sp>
    </p:spTree>
    <p:extLst>
      <p:ext uri="{BB962C8B-B14F-4D97-AF65-F5344CB8AC3E}">
        <p14:creationId xmlns:p14="http://schemas.microsoft.com/office/powerpoint/2010/main" val="263643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1138"/>
            <a:ext cx="8229600" cy="4525962"/>
          </a:xfrm>
        </p:spPr>
        <p:txBody>
          <a:bodyPr/>
          <a:lstStyle/>
          <a:p>
            <a:pPr lvl="0"/>
            <a:endParaRPr lang="en-US" noProof="0" dirty="0"/>
          </a:p>
        </p:txBody>
      </p:sp>
      <p:sp>
        <p:nvSpPr>
          <p:cNvPr id="4" name="Rectangle 16"/>
          <p:cNvSpPr>
            <a:spLocks noGrp="1" noChangeArrowheads="1"/>
          </p:cNvSpPr>
          <p:nvPr>
            <p:ph type="sldNum" sz="quarter" idx="10"/>
          </p:nvPr>
        </p:nvSpPr>
        <p:spPr>
          <a:ln/>
        </p:spPr>
        <p:txBody>
          <a:bodyPr/>
          <a:lstStyle>
            <a:lvl1pPr>
              <a:defRPr/>
            </a:lvl1pPr>
          </a:lstStyle>
          <a:p>
            <a:pPr>
              <a:defRPr/>
            </a:pPr>
            <a:fld id="{C09F4C1D-AF50-4606-9D7D-A3EA1EE101E0}" type="slidenum">
              <a:rPr lang="en-US" altLang="en-US"/>
              <a:pPr>
                <a:defRPr/>
              </a:pPr>
              <a:t>‹#›</a:t>
            </a:fld>
            <a:endParaRPr lang="en-US" altLang="en-US"/>
          </a:p>
        </p:txBody>
      </p:sp>
    </p:spTree>
    <p:extLst>
      <p:ext uri="{BB962C8B-B14F-4D97-AF65-F5344CB8AC3E}">
        <p14:creationId xmlns:p14="http://schemas.microsoft.com/office/powerpoint/2010/main" val="41706514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457200" y="6416675"/>
            <a:ext cx="2133600" cy="365125"/>
          </a:xfrm>
          <a:prstGeom prst="rect">
            <a:avLst/>
          </a:prstGeom>
        </p:spPr>
        <p:txBody>
          <a:bodyPr/>
          <a:lstStyle>
            <a:lvl1pPr algn="ctr" eaLnBrk="1" hangingPunct="1">
              <a:defRPr>
                <a:cs typeface="Arial" charset="0"/>
              </a:defRPr>
            </a:lvl1pPr>
          </a:lstStyle>
          <a:p>
            <a:pPr>
              <a:defRPr/>
            </a:pPr>
            <a:r>
              <a:rPr lang="en-US"/>
              <a:t>Webinar Title Here</a:t>
            </a:r>
          </a:p>
        </p:txBody>
      </p:sp>
      <p:sp>
        <p:nvSpPr>
          <p:cNvPr id="6" name="Rectangle 7"/>
          <p:cNvSpPr>
            <a:spLocks noGrp="1" noChangeArrowheads="1"/>
          </p:cNvSpPr>
          <p:nvPr>
            <p:ph type="ftr" sz="quarter" idx="11"/>
          </p:nvPr>
        </p:nvSpPr>
        <p:spPr>
          <a:xfrm>
            <a:off x="3124200" y="6416675"/>
            <a:ext cx="2895600" cy="365125"/>
          </a:xfrm>
          <a:prstGeom prst="rect">
            <a:avLst/>
          </a:prstGeom>
        </p:spPr>
        <p:txBody>
          <a:bodyPr/>
          <a:lstStyle>
            <a:lvl1pPr algn="ctr" eaLnBrk="1" hangingPunct="1">
              <a:defRPr>
                <a:cs typeface="Arial" charset="0"/>
              </a:defRPr>
            </a:lvl1pPr>
          </a:lstStyle>
          <a:p>
            <a:pPr>
              <a:defRPr/>
            </a:pPr>
            <a:r>
              <a:rPr lang="en-US"/>
              <a:t>#</a:t>
            </a:r>
          </a:p>
        </p:txBody>
      </p:sp>
      <p:sp>
        <p:nvSpPr>
          <p:cNvPr id="7" name="Rectangle 8"/>
          <p:cNvSpPr>
            <a:spLocks noGrp="1" noChangeArrowheads="1"/>
          </p:cNvSpPr>
          <p:nvPr>
            <p:ph type="sldNum" sz="quarter" idx="12"/>
          </p:nvPr>
        </p:nvSpPr>
        <p:spPr/>
        <p:txBody>
          <a:bodyPr/>
          <a:lstStyle>
            <a:lvl1pPr>
              <a:defRPr/>
            </a:lvl1pPr>
          </a:lstStyle>
          <a:p>
            <a:pPr>
              <a:defRPr/>
            </a:pPr>
            <a:fld id="{4B747D96-78B5-4BC9-BA6C-9F1B49246D57}" type="slidenum">
              <a:rPr lang="en-US" altLang="en-US"/>
              <a:pPr>
                <a:defRPr/>
              </a:pPr>
              <a:t>‹#›</a:t>
            </a:fld>
            <a:endParaRPr lang="en-US" altLang="en-US"/>
          </a:p>
        </p:txBody>
      </p:sp>
    </p:spTree>
    <p:extLst>
      <p:ext uri="{BB962C8B-B14F-4D97-AF65-F5344CB8AC3E}">
        <p14:creationId xmlns:p14="http://schemas.microsoft.com/office/powerpoint/2010/main" val="3001774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A7FB4490-D2E7-4DF8-89B3-EC57AB34BE54}" type="slidenum">
              <a:rPr lang="en-US" altLang="en-US"/>
              <a:pPr>
                <a:defRPr/>
              </a:pPr>
              <a:t>‹#›</a:t>
            </a:fld>
            <a:endParaRPr lang="en-US" altLang="en-US"/>
          </a:p>
        </p:txBody>
      </p:sp>
    </p:spTree>
    <p:extLst>
      <p:ext uri="{BB962C8B-B14F-4D97-AF65-F5344CB8AC3E}">
        <p14:creationId xmlns:p14="http://schemas.microsoft.com/office/powerpoint/2010/main" val="9761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a:t>
            </a:r>
            <a:br>
              <a:rPr lang="en-US" dirty="0" smtClean="0"/>
            </a:br>
            <a:r>
              <a:rPr lang="en-US" dirty="0" smtClean="0"/>
              <a:t>Master title style</a:t>
            </a:r>
            <a:endParaRPr lang="en-US" dirty="0"/>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 id="2147483669"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wmf"/></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wmf"/><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hyperlink" Target="https://www.irs.gov/Credits-&amp;-Deductions/Individuals/HCTC"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hyperlink" Target="http://links.govdelivery.com/track?type=click&amp;enid=ZWFzPTEmbWFpbGluZ2lkPTIwMTYwMjE2LjU1MjY1OTMxJm1lc3NhZ2VpZD1NREItUFJELUJVTC0yMDE2MDIxNi41NTI2NTkzMSZkYXRhYmFzZWlkPTEwMDEmc2VyaWFsPTE3MDY5OTg0JmVtYWlsaWQ9YmdvZ3VlbkBkZXRtYS5vcmcmdXNlcmlkPWJnb2d1ZW5AZGV0bWEub3JnJmZsPSZleHRyYT1NdWx0aXZhcmlhdGVJZD0mJiY=&amp;&amp;&amp;100&amp;&amp;&amp;https://wdr.doleta.gov/directives/corr_doc.cfm?DOCN=4983"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hyperlink" Target="mailto:Maynor.Acevedo@Massmail.state.ma.us"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hyperlink" Target="mailto:Christopher.QUan@Massmail.state.ma.u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8" name="Rectangle 3"/>
          <p:cNvSpPr txBox="1">
            <a:spLocks noChangeArrowheads="1"/>
          </p:cNvSpPr>
          <p:nvPr/>
        </p:nvSpPr>
        <p:spPr>
          <a:xfrm>
            <a:off x="146756" y="5394960"/>
            <a:ext cx="3505200" cy="1214528"/>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200" dirty="0" smtClean="0">
                <a:cs typeface="Arial" panose="020B0604020202020204" pitchFamily="34" charset="0"/>
              </a:rPr>
              <a:t>Charlie Baker, Governor</a:t>
            </a:r>
            <a:br>
              <a:rPr lang="en-US" altLang="en-US" sz="1200" dirty="0" smtClean="0">
                <a:cs typeface="Arial" panose="020B0604020202020204" pitchFamily="34" charset="0"/>
              </a:rPr>
            </a:br>
            <a:r>
              <a:rPr lang="en-US" altLang="en-US" sz="1200" dirty="0" smtClean="0">
                <a:cs typeface="Arial" panose="020B0604020202020204" pitchFamily="34" charset="0"/>
              </a:rPr>
              <a:t/>
            </a:r>
            <a:br>
              <a:rPr lang="en-US" altLang="en-US" sz="1200" dirty="0" smtClean="0">
                <a:cs typeface="Arial" panose="020B0604020202020204" pitchFamily="34" charset="0"/>
              </a:rPr>
            </a:br>
            <a:r>
              <a:rPr lang="en-US" altLang="en-US" sz="1200" dirty="0" err="1" smtClean="0">
                <a:cs typeface="Arial" panose="020B0604020202020204" pitchFamily="34" charset="0"/>
              </a:rPr>
              <a:t>Karyn</a:t>
            </a:r>
            <a:r>
              <a:rPr lang="en-US" altLang="en-US" sz="1200" dirty="0" smtClean="0">
                <a:cs typeface="Arial" panose="020B0604020202020204" pitchFamily="34" charset="0"/>
              </a:rPr>
              <a:t> </a:t>
            </a:r>
            <a:r>
              <a:rPr lang="en-US" altLang="en-US" sz="1200" dirty="0" err="1" smtClean="0">
                <a:cs typeface="Arial" panose="020B0604020202020204" pitchFamily="34" charset="0"/>
              </a:rPr>
              <a:t>Polito</a:t>
            </a:r>
            <a:r>
              <a:rPr lang="en-US" altLang="en-US" sz="1200" dirty="0" smtClean="0">
                <a:cs typeface="Arial" panose="020B0604020202020204" pitchFamily="34" charset="0"/>
              </a:rPr>
              <a:t>, Lieutenant Governor</a:t>
            </a:r>
            <a:br>
              <a:rPr lang="en-US" altLang="en-US" sz="1200" dirty="0" smtClean="0">
                <a:cs typeface="Arial" panose="020B0604020202020204" pitchFamily="34" charset="0"/>
              </a:rPr>
            </a:br>
            <a:r>
              <a:rPr lang="en-US" altLang="en-US" sz="1200" dirty="0" smtClean="0">
                <a:cs typeface="Arial" panose="020B0604020202020204" pitchFamily="34" charset="0"/>
              </a:rPr>
              <a:t/>
            </a:r>
            <a:br>
              <a:rPr lang="en-US" altLang="en-US" sz="1200" dirty="0" smtClean="0">
                <a:cs typeface="Arial" panose="020B0604020202020204" pitchFamily="34" charset="0"/>
              </a:rPr>
            </a:br>
            <a:r>
              <a:rPr lang="en-US" altLang="en-US" sz="1200" dirty="0" err="1" smtClean="0">
                <a:cs typeface="Arial" panose="020B0604020202020204" pitchFamily="34" charset="0"/>
              </a:rPr>
              <a:t>Rosalin</a:t>
            </a:r>
            <a:r>
              <a:rPr lang="en-US" altLang="en-US" sz="1200" dirty="0" smtClean="0">
                <a:cs typeface="Arial" panose="020B0604020202020204" pitchFamily="34" charset="0"/>
              </a:rPr>
              <a:t> Acosta, Secretary</a:t>
            </a:r>
            <a:br>
              <a:rPr lang="en-US" altLang="en-US" sz="1200" dirty="0" smtClean="0">
                <a:cs typeface="Arial" panose="020B0604020202020204" pitchFamily="34" charset="0"/>
              </a:rPr>
            </a:br>
            <a:r>
              <a:rPr lang="en-US" altLang="en-US" sz="1200" dirty="0" smtClean="0">
                <a:cs typeface="Arial" panose="020B0604020202020204" pitchFamily="34" charset="0"/>
              </a:rPr>
              <a:t/>
            </a:r>
            <a:br>
              <a:rPr lang="en-US" altLang="en-US" sz="1200" dirty="0" smtClean="0">
                <a:cs typeface="Arial" panose="020B0604020202020204" pitchFamily="34" charset="0"/>
              </a:rPr>
            </a:br>
            <a:r>
              <a:rPr lang="en-US" altLang="en-US" sz="1200" dirty="0" smtClean="0">
                <a:cs typeface="Arial" panose="020B0604020202020204" pitchFamily="34" charset="0"/>
              </a:rPr>
              <a:t>Alice Sweeney, Director, </a:t>
            </a:r>
            <a:r>
              <a:rPr lang="en-US" altLang="en-US" sz="1200" dirty="0" err="1" smtClean="0">
                <a:cs typeface="Arial" panose="020B0604020202020204" pitchFamily="34" charset="0"/>
              </a:rPr>
              <a:t>MassHire</a:t>
            </a:r>
            <a:r>
              <a:rPr lang="en-US" altLang="en-US" sz="1200" dirty="0" smtClean="0">
                <a:cs typeface="Arial" panose="020B0604020202020204" pitchFamily="34" charset="0"/>
              </a:rPr>
              <a:t> DCS</a:t>
            </a:r>
            <a:endParaRPr lang="en-US" altLang="en-US" sz="1200" dirty="0">
              <a:solidFill>
                <a:srgbClr val="FF6600"/>
              </a:solidFill>
              <a:cs typeface="Arial" panose="020B0604020202020204" pitchFamily="34" charset="0"/>
            </a:endParaRPr>
          </a:p>
        </p:txBody>
      </p:sp>
      <p:sp>
        <p:nvSpPr>
          <p:cNvPr id="9" name="Rectangle 2"/>
          <p:cNvSpPr txBox="1">
            <a:spLocks/>
          </p:cNvSpPr>
          <p:nvPr/>
        </p:nvSpPr>
        <p:spPr bwMode="auto">
          <a:xfrm>
            <a:off x="533400" y="993181"/>
            <a:ext cx="8077200" cy="2480679"/>
          </a:xfrm>
          <a:prstGeom prst="rect">
            <a:avLst/>
          </a:prstGeom>
          <a:ln w="76200" cmpd="tri">
            <a:solidFill>
              <a:schemeClr val="tx2"/>
            </a:solidFill>
            <a:miter lim="800000"/>
            <a:headEnd/>
            <a:tailEnd/>
          </a:ln>
          <a:extLst/>
        </p:spPr>
        <p:txBody>
          <a:bodyPr vert="horz" lIns="0" tIns="45720" rIns="0" bIns="45720" rtlCol="0" anchor="b" anchorCtr="0">
            <a:spAutoFit/>
          </a:bodyPr>
          <a:lstStyle>
            <a:lvl1pPr algn="l" defTabSz="457200" rtl="0" eaLnBrk="1" latinLnBrk="0" hangingPunct="1">
              <a:lnSpc>
                <a:spcPct val="80000"/>
              </a:lnSpc>
              <a:spcBef>
                <a:spcPct val="0"/>
              </a:spcBef>
              <a:buNone/>
              <a:defRPr sz="5400" b="0" kern="1200">
                <a:solidFill>
                  <a:srgbClr val="FFFFFF"/>
                </a:solidFill>
                <a:latin typeface="+mj-lt"/>
                <a:ea typeface="+mj-ea"/>
                <a:cs typeface="Calibri"/>
              </a:defRPr>
            </a:lvl1pPr>
          </a:lstStyle>
          <a:p>
            <a:pPr algn="ctr">
              <a:defRPr/>
            </a:pPr>
            <a:r>
              <a:rPr lang="en-US" sz="1200" dirty="0" smtClean="0"/>
              <a:t> </a:t>
            </a:r>
            <a:r>
              <a:rPr lang="en-US" dirty="0" smtClean="0"/>
              <a:t/>
            </a:r>
            <a:br>
              <a:rPr lang="en-US" dirty="0" smtClean="0"/>
            </a:br>
            <a:r>
              <a:rPr lang="en-US" sz="3600" dirty="0" smtClean="0">
                <a:latin typeface="+mn-lt"/>
              </a:rPr>
              <a:t>Trade Adjustment Assistance Program   </a:t>
            </a:r>
            <a:r>
              <a:rPr lang="en-US" sz="4400" dirty="0" smtClean="0">
                <a:latin typeface="+mn-lt"/>
              </a:rPr>
              <a:t/>
            </a:r>
            <a:br>
              <a:rPr lang="en-US" sz="4400" dirty="0" smtClean="0">
                <a:latin typeface="+mn-lt"/>
              </a:rPr>
            </a:br>
            <a:r>
              <a:rPr lang="en-US" sz="2800" dirty="0" smtClean="0">
                <a:latin typeface="+mn-lt"/>
              </a:rPr>
              <a:t> (TAA Program) </a:t>
            </a:r>
            <a:r>
              <a:rPr lang="en-US" sz="2400" dirty="0" smtClean="0">
                <a:latin typeface="+mn-lt"/>
              </a:rPr>
              <a:t>Overview</a:t>
            </a:r>
          </a:p>
          <a:p>
            <a:pPr algn="ctr">
              <a:defRPr/>
            </a:pPr>
            <a:r>
              <a:rPr lang="en-US" sz="4000" dirty="0" smtClean="0">
                <a:latin typeface="+mn-lt"/>
              </a:rPr>
              <a:t/>
            </a:r>
            <a:br>
              <a:rPr lang="en-US" sz="4000" dirty="0" smtClean="0">
                <a:latin typeface="+mn-lt"/>
              </a:rPr>
            </a:br>
            <a:r>
              <a:rPr lang="en-US" sz="2200" dirty="0" smtClean="0">
                <a:latin typeface="+mn-lt"/>
              </a:rPr>
              <a:t>Services provided under the Trade Act are administered by </a:t>
            </a:r>
            <a:r>
              <a:rPr lang="en-US" sz="2200" dirty="0" err="1" smtClean="0">
                <a:latin typeface="+mn-lt"/>
              </a:rPr>
              <a:t>MassHire</a:t>
            </a:r>
            <a:r>
              <a:rPr lang="en-US" sz="2200" dirty="0" smtClean="0">
                <a:latin typeface="+mn-lt"/>
              </a:rPr>
              <a:t> Department of Career Services (MDCS) and Department of Unemployment Assistance (DUA). </a:t>
            </a:r>
            <a:r>
              <a:rPr lang="en-US" sz="2000" dirty="0" smtClean="0"/>
              <a:t/>
            </a:r>
            <a:br>
              <a:rPr lang="en-US" sz="2000" dirty="0" smtClean="0"/>
            </a:br>
            <a:endParaRPr lang="en-US" sz="1200" dirty="0"/>
          </a:p>
        </p:txBody>
      </p:sp>
    </p:spTree>
    <p:extLst>
      <p:ext uri="{BB962C8B-B14F-4D97-AF65-F5344CB8AC3E}">
        <p14:creationId xmlns:p14="http://schemas.microsoft.com/office/powerpoint/2010/main" val="2086715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pPr marL="0" indent="0">
              <a:buNone/>
              <a:defRPr/>
            </a:pPr>
            <a:r>
              <a:rPr lang="en-US" dirty="0" smtClean="0"/>
              <a:t>File an Application for TAA Eligibility Determination (MA Form 1666) via MOSES.  DUA will issue a determination.</a:t>
            </a:r>
          </a:p>
          <a:p>
            <a:pPr marL="0" indent="0">
              <a:buNone/>
              <a:defRPr/>
            </a:pPr>
            <a:r>
              <a:rPr lang="en-US" dirty="0" smtClean="0"/>
              <a:t>If the worker worked at a company in a different state than where they reside and:</a:t>
            </a:r>
          </a:p>
          <a:p>
            <a:pPr marL="514350" indent="-514350">
              <a:buFont typeface="Wingdings 3" panose="05040102010807070707" pitchFamily="18" charset="2"/>
              <a:buAutoNum type="arabicPeriod"/>
              <a:defRPr/>
            </a:pPr>
            <a:r>
              <a:rPr lang="en-US" sz="2400" dirty="0" smtClean="0"/>
              <a:t>Their UI claim is in that other state, he/she must file this application in their state </a:t>
            </a:r>
            <a:r>
              <a:rPr lang="en-US" sz="1800" dirty="0" smtClean="0"/>
              <a:t>(MA is the agent state that pays training costs only).</a:t>
            </a:r>
          </a:p>
          <a:p>
            <a:pPr marL="514350" indent="-514350">
              <a:buFont typeface="Wingdings 3" panose="05040102010807070707" pitchFamily="18" charset="2"/>
              <a:buAutoNum type="arabicPeriod"/>
              <a:defRPr/>
            </a:pPr>
            <a:r>
              <a:rPr lang="en-US" sz="2400" dirty="0" smtClean="0"/>
              <a:t>Their UI claim is in MA, they will file a 1666 </a:t>
            </a:r>
            <a:r>
              <a:rPr lang="en-US" sz="1800" dirty="0" smtClean="0"/>
              <a:t>(MA is the liable state that pays UI and TRA benefits only).</a:t>
            </a:r>
            <a:endParaRPr lang="en-US" sz="2400" dirty="0"/>
          </a:p>
        </p:txBody>
      </p:sp>
      <p:sp>
        <p:nvSpPr>
          <p:cNvPr id="3" name="Title 2"/>
          <p:cNvSpPr>
            <a:spLocks noGrp="1"/>
          </p:cNvSpPr>
          <p:nvPr>
            <p:ph type="title"/>
          </p:nvPr>
        </p:nvSpPr>
        <p:spPr/>
        <p:txBody>
          <a:bodyPr/>
          <a:lstStyle/>
          <a:p>
            <a:pPr>
              <a:defRPr/>
            </a:pPr>
            <a:r>
              <a:rPr lang="en-US" dirty="0" smtClean="0"/>
              <a:t>What to do first?</a:t>
            </a:r>
            <a:endParaRPr lang="en-US" dirty="0"/>
          </a:p>
        </p:txBody>
      </p:sp>
      <p:sp>
        <p:nvSpPr>
          <p:cNvPr id="2253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AB282985-5954-4C1C-823B-1315C38182AF}" type="slidenum">
              <a:rPr lang="en-US" altLang="en-US" sz="1000" smtClean="0">
                <a:solidFill>
                  <a:schemeClr val="bg1"/>
                </a:solidFill>
              </a:rPr>
              <a:pPr>
                <a:spcBef>
                  <a:spcPct val="0"/>
                </a:spcBef>
                <a:buClrTx/>
                <a:buSzTx/>
                <a:buFontTx/>
                <a:buNone/>
              </a:pPr>
              <a:t>10</a:t>
            </a:fld>
            <a:endParaRPr lang="en-US" altLang="en-US" sz="1000" smtClean="0">
              <a:solidFill>
                <a:schemeClr val="bg1"/>
              </a:solidFill>
            </a:endParaRPr>
          </a:p>
        </p:txBody>
      </p:sp>
    </p:spTree>
    <p:extLst>
      <p:ext uri="{BB962C8B-B14F-4D97-AF65-F5344CB8AC3E}">
        <p14:creationId xmlns:p14="http://schemas.microsoft.com/office/powerpoint/2010/main" val="308488779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1666 Application in MOSES</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11</a:t>
            </a:fld>
            <a:endParaRPr lang="en-US" altLang="en-US"/>
          </a:p>
        </p:txBody>
      </p:sp>
      <p:pic>
        <p:nvPicPr>
          <p:cNvPr id="5" name="Picture 4"/>
          <p:cNvPicPr>
            <a:picLocks noChangeAspect="1"/>
          </p:cNvPicPr>
          <p:nvPr/>
        </p:nvPicPr>
        <p:blipFill>
          <a:blip r:embed="rId2"/>
          <a:stretch>
            <a:fillRect/>
          </a:stretch>
        </p:blipFill>
        <p:spPr>
          <a:xfrm>
            <a:off x="757237" y="1208405"/>
            <a:ext cx="7629525" cy="5010150"/>
          </a:xfrm>
          <a:prstGeom prst="rect">
            <a:avLst/>
          </a:prstGeom>
        </p:spPr>
      </p:pic>
    </p:spTree>
    <p:extLst>
      <p:ext uri="{BB962C8B-B14F-4D97-AF65-F5344CB8AC3E}">
        <p14:creationId xmlns:p14="http://schemas.microsoft.com/office/powerpoint/2010/main" val="4018585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1666 Application in MOSES</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12</a:t>
            </a:fld>
            <a:endParaRPr lang="en-US" altLang="en-US"/>
          </a:p>
        </p:txBody>
      </p:sp>
      <p:pic>
        <p:nvPicPr>
          <p:cNvPr id="8" name="Picture 7"/>
          <p:cNvPicPr>
            <a:picLocks noChangeAspect="1"/>
          </p:cNvPicPr>
          <p:nvPr/>
        </p:nvPicPr>
        <p:blipFill>
          <a:blip r:embed="rId2"/>
          <a:stretch>
            <a:fillRect/>
          </a:stretch>
        </p:blipFill>
        <p:spPr>
          <a:xfrm>
            <a:off x="640846" y="1251284"/>
            <a:ext cx="7905061" cy="4844716"/>
          </a:xfrm>
          <a:prstGeom prst="rect">
            <a:avLst/>
          </a:prstGeom>
        </p:spPr>
      </p:pic>
      <p:sp>
        <p:nvSpPr>
          <p:cNvPr id="5" name="Right Arrow 4"/>
          <p:cNvSpPr/>
          <p:nvPr/>
        </p:nvSpPr>
        <p:spPr>
          <a:xfrm rot="819460">
            <a:off x="240632" y="3673638"/>
            <a:ext cx="665747" cy="26469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44393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77444AF0-1055-4C1E-A0A2-11BB93463000}" type="slidenum">
              <a:rPr lang="en-US" altLang="en-US" sz="1000" smtClean="0">
                <a:solidFill>
                  <a:schemeClr val="bg1"/>
                </a:solidFill>
              </a:rPr>
              <a:pPr>
                <a:spcBef>
                  <a:spcPct val="0"/>
                </a:spcBef>
                <a:buClrTx/>
                <a:buSzTx/>
                <a:buFontTx/>
                <a:buNone/>
              </a:pPr>
              <a:t>13</a:t>
            </a:fld>
            <a:endParaRPr lang="en-US" altLang="en-US" sz="1000" smtClean="0">
              <a:solidFill>
                <a:schemeClr val="bg1"/>
              </a:solidFill>
            </a:endParaRPr>
          </a:p>
        </p:txBody>
      </p:sp>
      <p:sp>
        <p:nvSpPr>
          <p:cNvPr id="166914"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ffectLst/>
              </a:rPr>
              <a:t>Co-Enrollment</a:t>
            </a:r>
          </a:p>
        </p:txBody>
      </p:sp>
      <p:sp>
        <p:nvSpPr>
          <p:cNvPr id="23556" name="Rectangle 3"/>
          <p:cNvSpPr>
            <a:spLocks noGrp="1"/>
          </p:cNvSpPr>
          <p:nvPr>
            <p:ph type="body" idx="1"/>
          </p:nvPr>
        </p:nvSpPr>
        <p:spPr>
          <a:xfrm>
            <a:off x="457200" y="1481138"/>
            <a:ext cx="8382000" cy="4525962"/>
          </a:xfrm>
        </p:spPr>
        <p:txBody>
          <a:bodyPr>
            <a:normAutofit/>
          </a:bodyPr>
          <a:lstStyle/>
          <a:p>
            <a:pPr marL="0" indent="0">
              <a:lnSpc>
                <a:spcPct val="90000"/>
              </a:lnSpc>
              <a:buNone/>
            </a:pPr>
            <a:r>
              <a:rPr lang="en-US" altLang="en-US" sz="2500" dirty="0" smtClean="0"/>
              <a:t>Co-enrollment allows trade-affected workers to receive supportive services that may assist in a quicker transition to work:</a:t>
            </a:r>
          </a:p>
          <a:p>
            <a:pPr marL="0" indent="0">
              <a:lnSpc>
                <a:spcPct val="90000"/>
              </a:lnSpc>
              <a:buNone/>
            </a:pPr>
            <a:endParaRPr lang="en-US" altLang="en-US" sz="2500" dirty="0" smtClean="0"/>
          </a:p>
          <a:p>
            <a:pPr marL="0" indent="0">
              <a:lnSpc>
                <a:spcPct val="90000"/>
              </a:lnSpc>
            </a:pPr>
            <a:endParaRPr lang="en-US" altLang="en-US" sz="2500" dirty="0" smtClean="0"/>
          </a:p>
          <a:p>
            <a:pPr marL="0" indent="0">
              <a:lnSpc>
                <a:spcPct val="90000"/>
              </a:lnSpc>
              <a:buNone/>
            </a:pPr>
            <a:r>
              <a:rPr lang="en-US" altLang="en-US" sz="2500" dirty="0" smtClean="0"/>
              <a:t/>
            </a:r>
            <a:br>
              <a:rPr lang="en-US" altLang="en-US" sz="2500" dirty="0" smtClean="0"/>
            </a:br>
            <a:r>
              <a:rPr lang="en-US" altLang="en-US" sz="2500" dirty="0" smtClean="0"/>
              <a:t>Career Centers should fully integrate TAA participants and resources into the One-Stop Career Center system, thereby maximizing and enhancing existing employment and career planning structures.</a:t>
            </a:r>
          </a:p>
        </p:txBody>
      </p:sp>
      <p:sp>
        <p:nvSpPr>
          <p:cNvPr id="23557" name="Text Box 4"/>
          <p:cNvSpPr txBox="1">
            <a:spLocks noChangeArrowheads="1"/>
          </p:cNvSpPr>
          <p:nvPr/>
        </p:nvSpPr>
        <p:spPr bwMode="auto">
          <a:xfrm>
            <a:off x="1066800" y="2830513"/>
            <a:ext cx="54672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457200" indent="-457200" eaLnBrk="1" hangingPunct="1">
              <a:spcBef>
                <a:spcPct val="0"/>
              </a:spcBef>
              <a:buClr>
                <a:schemeClr val="accent6"/>
              </a:buClr>
              <a:buSzTx/>
              <a:buFont typeface="Wingdings" panose="05000000000000000000" pitchFamily="2" charset="2"/>
              <a:buChar char="Ø"/>
            </a:pPr>
            <a:r>
              <a:rPr lang="en-US" altLang="en-US" sz="2400" dirty="0">
                <a:solidFill>
                  <a:schemeClr val="tx2"/>
                </a:solidFill>
                <a:latin typeface="+mn-lt"/>
              </a:rPr>
              <a:t>Wagner-</a:t>
            </a:r>
            <a:r>
              <a:rPr lang="en-US" altLang="en-US" sz="2400" dirty="0" err="1">
                <a:solidFill>
                  <a:schemeClr val="tx2"/>
                </a:solidFill>
                <a:latin typeface="+mn-lt"/>
              </a:rPr>
              <a:t>Peyser</a:t>
            </a:r>
            <a:endParaRPr lang="en-US" altLang="en-US" sz="2400" dirty="0">
              <a:solidFill>
                <a:schemeClr val="tx2"/>
              </a:solidFill>
              <a:latin typeface="+mn-lt"/>
            </a:endParaRPr>
          </a:p>
          <a:p>
            <a:pPr marL="457200" indent="-457200" eaLnBrk="1" hangingPunct="1">
              <a:spcBef>
                <a:spcPct val="0"/>
              </a:spcBef>
              <a:buClr>
                <a:schemeClr val="accent6"/>
              </a:buClr>
              <a:buSzTx/>
              <a:buFont typeface="Wingdings" panose="05000000000000000000" pitchFamily="2" charset="2"/>
              <a:buChar char="Ø"/>
            </a:pPr>
            <a:r>
              <a:rPr lang="en-US" altLang="en-US" sz="2400" dirty="0">
                <a:solidFill>
                  <a:schemeClr val="tx2"/>
                </a:solidFill>
                <a:latin typeface="+mn-lt"/>
              </a:rPr>
              <a:t>WIOA (Dislocated Workers)</a:t>
            </a:r>
          </a:p>
          <a:p>
            <a:pPr marL="457200" indent="-457200" eaLnBrk="1" hangingPunct="1">
              <a:spcBef>
                <a:spcPct val="0"/>
              </a:spcBef>
              <a:buClr>
                <a:schemeClr val="accent6"/>
              </a:buClr>
              <a:buSzTx/>
              <a:buFont typeface="Wingdings" panose="05000000000000000000" pitchFamily="2" charset="2"/>
              <a:buChar char="Ø"/>
            </a:pPr>
            <a:r>
              <a:rPr lang="en-US" altLang="en-US" sz="2400" dirty="0">
                <a:solidFill>
                  <a:schemeClr val="tx2"/>
                </a:solidFill>
                <a:latin typeface="+mn-lt"/>
              </a:rPr>
              <a:t>Other (Adult, Veteran, MA Rehab, Etc.)</a:t>
            </a:r>
          </a:p>
        </p:txBody>
      </p:sp>
    </p:spTree>
    <p:extLst>
      <p:ext uri="{BB962C8B-B14F-4D97-AF65-F5344CB8AC3E}">
        <p14:creationId xmlns:p14="http://schemas.microsoft.com/office/powerpoint/2010/main" val="96215471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708D830-29B3-40EB-AC8D-1B7F443750CB}" type="slidenum">
              <a:rPr lang="en-US" altLang="en-US" sz="1000" smtClean="0">
                <a:solidFill>
                  <a:schemeClr val="bg1"/>
                </a:solidFill>
              </a:rPr>
              <a:pPr>
                <a:spcBef>
                  <a:spcPct val="0"/>
                </a:spcBef>
                <a:buClrTx/>
                <a:buSzTx/>
                <a:buFontTx/>
                <a:buNone/>
              </a:pPr>
              <a:t>14</a:t>
            </a:fld>
            <a:endParaRPr lang="en-US" altLang="en-US" sz="1000" smtClean="0">
              <a:solidFill>
                <a:schemeClr val="bg1"/>
              </a:solidFill>
            </a:endParaRPr>
          </a:p>
        </p:txBody>
      </p:sp>
      <p:sp>
        <p:nvSpPr>
          <p:cNvPr id="176130" name="Rectangle 2"/>
          <p:cNvSpPr>
            <a:spLocks noGrp="1"/>
          </p:cNvSpPr>
          <p:nvPr>
            <p:ph type="title"/>
          </p:nvPr>
        </p:nvSpPr>
        <p:spPr bwMode="auto">
          <a:xfrm>
            <a:off x="382929" y="152400"/>
            <a:ext cx="8229600" cy="1143000"/>
          </a:xfrm>
          <a:extLst/>
        </p:spPr>
        <p:txBody>
          <a:bodyPr/>
          <a:lstStyle/>
          <a:p>
            <a:pPr>
              <a:defRPr/>
            </a:pPr>
            <a:r>
              <a:rPr lang="en-US" sz="4000" dirty="0" smtClean="0">
                <a:effectLst/>
              </a:rPr>
              <a:t>Deadlines</a:t>
            </a:r>
          </a:p>
        </p:txBody>
      </p:sp>
      <p:sp>
        <p:nvSpPr>
          <p:cNvPr id="25604" name="Rectangle 3"/>
          <p:cNvSpPr>
            <a:spLocks noGrp="1"/>
          </p:cNvSpPr>
          <p:nvPr>
            <p:ph type="body" idx="1"/>
          </p:nvPr>
        </p:nvSpPr>
        <p:spPr>
          <a:xfrm>
            <a:off x="914400" y="1189038"/>
            <a:ext cx="7239000" cy="609600"/>
          </a:xfrm>
        </p:spPr>
        <p:txBody>
          <a:bodyPr>
            <a:normAutofit/>
          </a:bodyPr>
          <a:lstStyle/>
          <a:p>
            <a:pPr marL="0" indent="0" algn="ctr">
              <a:buNone/>
            </a:pPr>
            <a:r>
              <a:rPr lang="en-US" altLang="en-US" sz="2900" b="1" dirty="0" smtClean="0"/>
              <a:t>Watch out for those deadlines!</a:t>
            </a:r>
          </a:p>
        </p:txBody>
      </p:sp>
      <p:sp>
        <p:nvSpPr>
          <p:cNvPr id="2" name="Pentagon 1"/>
          <p:cNvSpPr/>
          <p:nvPr/>
        </p:nvSpPr>
        <p:spPr>
          <a:xfrm>
            <a:off x="379413" y="1731963"/>
            <a:ext cx="8510586" cy="9159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accent6"/>
                </a:solidFill>
              </a:rPr>
              <a:t>26/26 Weeks TRA</a:t>
            </a:r>
          </a:p>
          <a:p>
            <a:pPr algn="ctr" eaLnBrk="1" hangingPunct="1">
              <a:defRPr/>
            </a:pPr>
            <a:r>
              <a:rPr lang="en-US" sz="1400" b="1" dirty="0">
                <a:solidFill>
                  <a:schemeClr val="accent6"/>
                </a:solidFill>
              </a:rPr>
              <a:t> 26 weeks </a:t>
            </a:r>
            <a:r>
              <a:rPr lang="en-US" sz="1400" dirty="0">
                <a:solidFill>
                  <a:schemeClr val="accent6"/>
                </a:solidFill>
              </a:rPr>
              <a:t>after certification </a:t>
            </a:r>
            <a:r>
              <a:rPr lang="en-US" sz="1400" b="1" dirty="0">
                <a:solidFill>
                  <a:schemeClr val="accent6"/>
                </a:solidFill>
              </a:rPr>
              <a:t>or </a:t>
            </a:r>
            <a:br>
              <a:rPr lang="en-US" sz="1400" b="1" dirty="0">
                <a:solidFill>
                  <a:schemeClr val="accent6"/>
                </a:solidFill>
              </a:rPr>
            </a:br>
            <a:r>
              <a:rPr lang="en-US" sz="1400" b="1" dirty="0">
                <a:solidFill>
                  <a:schemeClr val="accent6"/>
                </a:solidFill>
              </a:rPr>
              <a:t>26 weeks </a:t>
            </a:r>
            <a:r>
              <a:rPr lang="en-US" sz="1400" dirty="0">
                <a:solidFill>
                  <a:schemeClr val="accent6"/>
                </a:solidFill>
              </a:rPr>
              <a:t>after </a:t>
            </a:r>
            <a:r>
              <a:rPr lang="en-US" sz="1400" dirty="0" smtClean="0">
                <a:solidFill>
                  <a:schemeClr val="accent6"/>
                </a:solidFill>
              </a:rPr>
              <a:t>separation, whichever is later</a:t>
            </a:r>
            <a:endParaRPr lang="en-US" sz="1400" dirty="0">
              <a:solidFill>
                <a:schemeClr val="accent6"/>
              </a:solidFill>
            </a:endParaRPr>
          </a:p>
        </p:txBody>
      </p:sp>
      <p:sp>
        <p:nvSpPr>
          <p:cNvPr id="7" name="Pentagon 6"/>
          <p:cNvSpPr/>
          <p:nvPr/>
        </p:nvSpPr>
        <p:spPr>
          <a:xfrm>
            <a:off x="403394" y="2765028"/>
            <a:ext cx="8507069" cy="8921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accent6"/>
                </a:solidFill>
              </a:rPr>
              <a:t>RTAA</a:t>
            </a:r>
          </a:p>
          <a:p>
            <a:pPr>
              <a:spcBef>
                <a:spcPts val="0"/>
              </a:spcBef>
              <a:tabLst>
                <a:tab pos="457200" algn="l"/>
              </a:tabLst>
              <a:defRPr/>
            </a:pPr>
            <a:r>
              <a:rPr lang="en-US" altLang="en-US" sz="1400" dirty="0" smtClean="0">
                <a:solidFill>
                  <a:schemeClr val="accent6"/>
                </a:solidFill>
              </a:rPr>
              <a:t>No deadline for reemployment, but must </a:t>
            </a:r>
            <a:r>
              <a:rPr lang="en-US" altLang="en-US" sz="1400" dirty="0">
                <a:solidFill>
                  <a:schemeClr val="accent6"/>
                </a:solidFill>
              </a:rPr>
              <a:t>apply for RTAA Two years from the date worker exhausts UI (and any EUC) or two years from the date of reemployment, whichever is </a:t>
            </a:r>
            <a:r>
              <a:rPr lang="en-US" altLang="en-US" sz="1400" b="1" dirty="0">
                <a:solidFill>
                  <a:schemeClr val="accent6"/>
                </a:solidFill>
              </a:rPr>
              <a:t>earlier</a:t>
            </a:r>
            <a:endParaRPr lang="en-US" altLang="en-US" sz="1400" dirty="0">
              <a:solidFill>
                <a:schemeClr val="accent6"/>
              </a:solidFill>
            </a:endParaRPr>
          </a:p>
        </p:txBody>
      </p:sp>
      <p:sp>
        <p:nvSpPr>
          <p:cNvPr id="8" name="Pentagon 7"/>
          <p:cNvSpPr/>
          <p:nvPr/>
        </p:nvSpPr>
        <p:spPr>
          <a:xfrm>
            <a:off x="403394" y="3774283"/>
            <a:ext cx="8494711"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accent6"/>
                </a:solidFill>
              </a:rPr>
              <a:t>365 Days Job Search Allowance</a:t>
            </a:r>
          </a:p>
          <a:p>
            <a:pPr algn="ctr" eaLnBrk="1" hangingPunct="1">
              <a:defRPr/>
            </a:pPr>
            <a:r>
              <a:rPr lang="en-US" sz="1400" dirty="0">
                <a:solidFill>
                  <a:schemeClr val="accent6"/>
                </a:solidFill>
              </a:rPr>
              <a:t> Apply </a:t>
            </a:r>
            <a:r>
              <a:rPr lang="en-US" sz="1400" b="1" dirty="0">
                <a:solidFill>
                  <a:schemeClr val="accent6"/>
                </a:solidFill>
              </a:rPr>
              <a:t>365 days </a:t>
            </a:r>
            <a:r>
              <a:rPr lang="en-US" sz="1400" dirty="0">
                <a:solidFill>
                  <a:schemeClr val="accent6"/>
                </a:solidFill>
              </a:rPr>
              <a:t>from separation/certification or </a:t>
            </a:r>
            <a:r>
              <a:rPr lang="en-US" sz="1400" b="1" dirty="0">
                <a:solidFill>
                  <a:schemeClr val="accent6"/>
                </a:solidFill>
              </a:rPr>
              <a:t>6 months (182 days) </a:t>
            </a:r>
            <a:r>
              <a:rPr lang="en-US" sz="1400" dirty="0">
                <a:solidFill>
                  <a:schemeClr val="accent6"/>
                </a:solidFill>
              </a:rPr>
              <a:t>after training</a:t>
            </a:r>
          </a:p>
        </p:txBody>
      </p:sp>
      <p:sp>
        <p:nvSpPr>
          <p:cNvPr id="9" name="Pentagon 8"/>
          <p:cNvSpPr/>
          <p:nvPr/>
        </p:nvSpPr>
        <p:spPr>
          <a:xfrm>
            <a:off x="397216" y="4905378"/>
            <a:ext cx="8492783" cy="990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dirty="0">
                <a:solidFill>
                  <a:schemeClr val="accent6"/>
                </a:solidFill>
              </a:rPr>
              <a:t>425 Days Relocation Allowance</a:t>
            </a:r>
          </a:p>
          <a:p>
            <a:pPr algn="ctr" eaLnBrk="1" hangingPunct="1">
              <a:defRPr/>
            </a:pPr>
            <a:r>
              <a:rPr lang="en-US" sz="1400" dirty="0">
                <a:solidFill>
                  <a:schemeClr val="accent6"/>
                </a:solidFill>
              </a:rPr>
              <a:t> Apply </a:t>
            </a:r>
            <a:r>
              <a:rPr lang="en-US" sz="1400" b="1" dirty="0">
                <a:solidFill>
                  <a:schemeClr val="accent6"/>
                </a:solidFill>
              </a:rPr>
              <a:t>425 days </a:t>
            </a:r>
            <a:r>
              <a:rPr lang="en-US" sz="1400" dirty="0">
                <a:solidFill>
                  <a:schemeClr val="accent6"/>
                </a:solidFill>
              </a:rPr>
              <a:t>from separation/certification or </a:t>
            </a:r>
          </a:p>
          <a:p>
            <a:pPr algn="ctr" eaLnBrk="1" hangingPunct="1">
              <a:defRPr/>
            </a:pPr>
            <a:r>
              <a:rPr lang="en-US" sz="1400" b="1" dirty="0" smtClean="0">
                <a:solidFill>
                  <a:schemeClr val="accent6"/>
                </a:solidFill>
              </a:rPr>
              <a:t>6 </a:t>
            </a:r>
            <a:r>
              <a:rPr lang="en-US" sz="1400" b="1" dirty="0">
                <a:solidFill>
                  <a:schemeClr val="accent6"/>
                </a:solidFill>
              </a:rPr>
              <a:t>months (182 days) </a:t>
            </a:r>
            <a:r>
              <a:rPr lang="en-US" sz="1400" dirty="0">
                <a:solidFill>
                  <a:schemeClr val="accent6"/>
                </a:solidFill>
              </a:rPr>
              <a:t>after training</a:t>
            </a:r>
          </a:p>
        </p:txBody>
      </p:sp>
    </p:spTree>
    <p:extLst>
      <p:ext uri="{BB962C8B-B14F-4D97-AF65-F5344CB8AC3E}">
        <p14:creationId xmlns:p14="http://schemas.microsoft.com/office/powerpoint/2010/main" val="4108446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 Deadline</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15</a:t>
            </a:fld>
            <a:endParaRPr lang="en-US" altLang="en-US"/>
          </a:p>
        </p:txBody>
      </p:sp>
      <p:pic>
        <p:nvPicPr>
          <p:cNvPr id="5" name="Picture 4"/>
          <p:cNvPicPr>
            <a:picLocks noChangeAspect="1"/>
          </p:cNvPicPr>
          <p:nvPr/>
        </p:nvPicPr>
        <p:blipFill>
          <a:blip r:embed="rId2"/>
          <a:stretch>
            <a:fillRect/>
          </a:stretch>
        </p:blipFill>
        <p:spPr>
          <a:xfrm>
            <a:off x="657457" y="1307431"/>
            <a:ext cx="7733009" cy="4744594"/>
          </a:xfrm>
          <a:prstGeom prst="rect">
            <a:avLst/>
          </a:prstGeom>
        </p:spPr>
      </p:pic>
      <p:sp>
        <p:nvSpPr>
          <p:cNvPr id="2" name="Right Arrow 1"/>
          <p:cNvSpPr/>
          <p:nvPr/>
        </p:nvSpPr>
        <p:spPr>
          <a:xfrm>
            <a:off x="272716" y="2919664"/>
            <a:ext cx="665747" cy="26469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3415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461F731-F4B2-4607-88D1-23CFC2C711FB}" type="slidenum">
              <a:rPr lang="en-US" altLang="en-US" sz="1000" smtClean="0">
                <a:solidFill>
                  <a:schemeClr val="bg1"/>
                </a:solidFill>
              </a:rPr>
              <a:pPr>
                <a:spcBef>
                  <a:spcPct val="0"/>
                </a:spcBef>
                <a:buClrTx/>
                <a:buSzTx/>
                <a:buFontTx/>
                <a:buNone/>
              </a:pPr>
              <a:t>16</a:t>
            </a:fld>
            <a:endParaRPr lang="en-US" altLang="en-US" sz="1000" smtClean="0">
              <a:solidFill>
                <a:schemeClr val="bg1"/>
              </a:solidFill>
            </a:endParaRPr>
          </a:p>
        </p:txBody>
      </p:sp>
      <p:sp>
        <p:nvSpPr>
          <p:cNvPr id="184322" name="Rectangle 2"/>
          <p:cNvSpPr>
            <a:spLocks noGrp="1"/>
          </p:cNvSpPr>
          <p:nvPr>
            <p:ph type="title"/>
          </p:nvPr>
        </p:nvSpPr>
        <p:spPr bwMode="auto">
          <a:extLst/>
        </p:spPr>
        <p:txBody>
          <a:bodyPr/>
          <a:lstStyle/>
          <a:p>
            <a:pPr>
              <a:defRPr/>
            </a:pPr>
            <a:r>
              <a:rPr lang="en-US" dirty="0" smtClean="0">
                <a:effectLst/>
              </a:rPr>
              <a:t>Extenuating Circumstances (EC)</a:t>
            </a:r>
          </a:p>
        </p:txBody>
      </p:sp>
      <p:sp>
        <p:nvSpPr>
          <p:cNvPr id="27652" name="Rectangle 3"/>
          <p:cNvSpPr>
            <a:spLocks noGrp="1"/>
          </p:cNvSpPr>
          <p:nvPr>
            <p:ph type="body" idx="1"/>
          </p:nvPr>
        </p:nvSpPr>
        <p:spPr>
          <a:xfrm>
            <a:off x="457200" y="1481138"/>
            <a:ext cx="7848600" cy="4525962"/>
          </a:xfrm>
        </p:spPr>
        <p:txBody>
          <a:bodyPr/>
          <a:lstStyle/>
          <a:p>
            <a:pPr marL="0" indent="0">
              <a:buNone/>
            </a:pPr>
            <a:r>
              <a:rPr lang="en-US" altLang="en-US" sz="2500" dirty="0" smtClean="0"/>
              <a:t>The Extenuating Circumstances (EC) extension extends the 26/26 week deadlines by an additional 45 days.  </a:t>
            </a:r>
          </a:p>
        </p:txBody>
      </p:sp>
      <p:sp>
        <p:nvSpPr>
          <p:cNvPr id="31749" name="Text Box 4"/>
          <p:cNvSpPr txBox="1">
            <a:spLocks noChangeArrowheads="1"/>
          </p:cNvSpPr>
          <p:nvPr/>
        </p:nvSpPr>
        <p:spPr bwMode="auto">
          <a:xfrm>
            <a:off x="631825" y="2441448"/>
            <a:ext cx="6781800" cy="2585323"/>
          </a:xfrm>
          <a:prstGeom prst="rect">
            <a:avLst/>
          </a:prstGeom>
          <a:noFill/>
          <a:ln>
            <a:noFill/>
          </a:ln>
          <a:effectLst/>
          <a:extLst/>
        </p:spPr>
        <p:txBody>
          <a:bodyPr>
            <a:spAutoFit/>
          </a:bodyPr>
          <a:lstStyle>
            <a:lvl1pPr marL="342900" indent="-342900" algn="l" eaLnBrk="0" hangingPunct="0">
              <a:spcBef>
                <a:spcPts val="400"/>
              </a:spcBef>
              <a:buClr>
                <a:schemeClr val="accent1"/>
              </a:buClr>
              <a:buSzPct val="68000"/>
              <a:buFont typeface="Wingdings 3" pitchFamily="18" charset="2"/>
              <a:defRPr sz="2700">
                <a:solidFill>
                  <a:schemeClr val="tx1"/>
                </a:solidFill>
                <a:latin typeface="Lucida Sans Unicode" pitchFamily="34" charset="0"/>
              </a:defRPr>
            </a:lvl1pPr>
            <a:lvl2pPr marL="742950" indent="-285750" algn="l"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l"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l"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l"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
                <a:schemeClr val="folHlink"/>
              </a:buClr>
              <a:buSzTx/>
              <a:buFont typeface="Wingdings 3" pitchFamily="18" charset="2"/>
              <a:buChar char="}"/>
              <a:defRPr/>
            </a:pPr>
            <a:r>
              <a:rPr lang="en-US" altLang="en-US" sz="2300" dirty="0" smtClean="0">
                <a:solidFill>
                  <a:schemeClr val="tx2"/>
                </a:solidFill>
                <a:latin typeface="Calibri" panose="020F0502020204030204" pitchFamily="34" charset="0"/>
                <a:cs typeface="Calibri" panose="020F0502020204030204" pitchFamily="34" charset="0"/>
              </a:rPr>
              <a:t>“Extenuating Circumstances” must be circumstances </a:t>
            </a:r>
            <a:r>
              <a:rPr lang="en-US" altLang="en-US" sz="2300" u="sng" dirty="0" smtClean="0">
                <a:solidFill>
                  <a:schemeClr val="tx2"/>
                </a:solidFill>
                <a:latin typeface="Calibri" panose="020F0502020204030204" pitchFamily="34" charset="0"/>
                <a:cs typeface="Calibri" panose="020F0502020204030204" pitchFamily="34" charset="0"/>
              </a:rPr>
              <a:t>beyond the control</a:t>
            </a:r>
            <a:r>
              <a:rPr lang="en-US" altLang="en-US" sz="2300" dirty="0" smtClean="0">
                <a:solidFill>
                  <a:schemeClr val="tx2"/>
                </a:solidFill>
                <a:latin typeface="Calibri" panose="020F0502020204030204" pitchFamily="34" charset="0"/>
                <a:cs typeface="Calibri" panose="020F0502020204030204" pitchFamily="34" charset="0"/>
              </a:rPr>
              <a:t> of the worker.  </a:t>
            </a:r>
          </a:p>
          <a:p>
            <a:pPr marL="0" indent="0" eaLnBrk="1" hangingPunct="1">
              <a:spcBef>
                <a:spcPct val="0"/>
              </a:spcBef>
              <a:buClr>
                <a:schemeClr val="folHlink"/>
              </a:buClr>
              <a:buSzTx/>
              <a:defRPr/>
            </a:pPr>
            <a:endParaRPr lang="en-US" altLang="en-US" sz="2300" dirty="0" smtClean="0">
              <a:solidFill>
                <a:schemeClr val="tx2"/>
              </a:solidFill>
              <a:latin typeface="Calibri" panose="020F0502020204030204" pitchFamily="34" charset="0"/>
              <a:cs typeface="Calibri" panose="020F0502020204030204" pitchFamily="34" charset="0"/>
            </a:endParaRPr>
          </a:p>
          <a:p>
            <a:pPr eaLnBrk="1" hangingPunct="1">
              <a:spcBef>
                <a:spcPct val="0"/>
              </a:spcBef>
              <a:buClr>
                <a:schemeClr val="folHlink"/>
              </a:buClr>
              <a:buSzTx/>
              <a:buFont typeface="Wingdings 3" pitchFamily="18" charset="2"/>
              <a:buChar char="}"/>
              <a:defRPr/>
            </a:pPr>
            <a:r>
              <a:rPr lang="en-US" altLang="en-US" sz="2300" dirty="0" smtClean="0">
                <a:solidFill>
                  <a:schemeClr val="tx2"/>
                </a:solidFill>
                <a:latin typeface="Calibri" panose="020F0502020204030204" pitchFamily="34" charset="0"/>
                <a:cs typeface="Calibri" panose="020F0502020204030204" pitchFamily="34" charset="0"/>
              </a:rPr>
              <a:t>The “Secretary” determines if there are extenuating circumstances that justify an extension in the enrollment period – the state acts as the Secretary in this case.</a:t>
            </a:r>
            <a:r>
              <a:rPr lang="en-US" altLang="en-US" sz="2400" dirty="0" smtClean="0">
                <a:solidFill>
                  <a:schemeClr val="tx2"/>
                </a:solidFill>
                <a:latin typeface="Calibri" panose="020F0502020204030204" pitchFamily="34" charset="0"/>
                <a:cs typeface="Calibri" panose="020F0502020204030204" pitchFamily="34" charset="0"/>
              </a:rPr>
              <a:t>  </a:t>
            </a:r>
          </a:p>
        </p:txBody>
      </p:sp>
      <p:cxnSp>
        <p:nvCxnSpPr>
          <p:cNvPr id="3" name="Straight Connector 2"/>
          <p:cNvCxnSpPr/>
          <p:nvPr/>
        </p:nvCxnSpPr>
        <p:spPr>
          <a:xfrm>
            <a:off x="3133344" y="3121152"/>
            <a:ext cx="2743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3116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7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FA9A4125-6C75-4D22-9F35-699C0A6218B1}" type="slidenum">
              <a:rPr lang="en-US" altLang="en-US" sz="1000" smtClean="0">
                <a:solidFill>
                  <a:schemeClr val="bg1"/>
                </a:solidFill>
              </a:rPr>
              <a:pPr>
                <a:spcBef>
                  <a:spcPct val="0"/>
                </a:spcBef>
                <a:buClrTx/>
                <a:buSzTx/>
                <a:buFontTx/>
                <a:buNone/>
              </a:pPr>
              <a:t>17</a:t>
            </a:fld>
            <a:endParaRPr lang="en-US" altLang="en-US" sz="1000" smtClean="0">
              <a:solidFill>
                <a:schemeClr val="bg1"/>
              </a:solidFill>
            </a:endParaRPr>
          </a:p>
        </p:txBody>
      </p:sp>
      <p:sp>
        <p:nvSpPr>
          <p:cNvPr id="186370" name="Rectangle 2"/>
          <p:cNvSpPr>
            <a:spLocks noGrp="1"/>
          </p:cNvSpPr>
          <p:nvPr>
            <p:ph type="title"/>
          </p:nvPr>
        </p:nvSpPr>
        <p:spPr bwMode="auto">
          <a:extLst/>
        </p:spPr>
        <p:txBody>
          <a:bodyPr/>
          <a:lstStyle/>
          <a:p>
            <a:pPr>
              <a:defRPr/>
            </a:pPr>
            <a:r>
              <a:rPr lang="en-US" dirty="0" smtClean="0">
                <a:effectLst/>
              </a:rPr>
              <a:t>Extenuating Circumstances (EC)</a:t>
            </a:r>
          </a:p>
        </p:txBody>
      </p:sp>
      <p:sp>
        <p:nvSpPr>
          <p:cNvPr id="29700" name="Rectangle 3"/>
          <p:cNvSpPr>
            <a:spLocks noGrp="1"/>
          </p:cNvSpPr>
          <p:nvPr>
            <p:ph type="body" idx="1"/>
          </p:nvPr>
        </p:nvSpPr>
        <p:spPr/>
        <p:txBody>
          <a:bodyPr/>
          <a:lstStyle/>
          <a:p>
            <a:pPr marL="0" indent="0"/>
            <a:r>
              <a:rPr lang="en-US" altLang="en-US" dirty="0" smtClean="0"/>
              <a:t>There is no single, universally endorsed definition of “extenuating”.  </a:t>
            </a:r>
          </a:p>
          <a:p>
            <a:pPr marL="0" indent="0"/>
            <a:r>
              <a:rPr lang="en-US" altLang="en-US" dirty="0" smtClean="0"/>
              <a:t>In general, the situation must be beyond the individual’s immediate control and must be unusual and/or infrequent, unexpected, and significantly disruptive.  Examples include:  </a:t>
            </a:r>
          </a:p>
        </p:txBody>
      </p:sp>
      <p:sp>
        <p:nvSpPr>
          <p:cNvPr id="29701" name="Text Box 4"/>
          <p:cNvSpPr txBox="1">
            <a:spLocks noChangeArrowheads="1"/>
          </p:cNvSpPr>
          <p:nvPr/>
        </p:nvSpPr>
        <p:spPr bwMode="auto">
          <a:xfrm>
            <a:off x="1488440" y="4054498"/>
            <a:ext cx="5562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
                <a:schemeClr val="folHlink"/>
              </a:buClr>
              <a:buSzTx/>
              <a:buFont typeface="Wingdings 3" panose="05040102010807070707" pitchFamily="18" charset="2"/>
              <a:buChar char="}"/>
            </a:pPr>
            <a:r>
              <a:rPr lang="en-US" altLang="en-US" sz="2400" dirty="0">
                <a:solidFill>
                  <a:schemeClr val="tx2"/>
                </a:solidFill>
                <a:latin typeface="+mn-lt"/>
              </a:rPr>
              <a:t>Hospitalization</a:t>
            </a:r>
          </a:p>
          <a:p>
            <a:pPr eaLnBrk="1" hangingPunct="1">
              <a:spcBef>
                <a:spcPct val="0"/>
              </a:spcBef>
              <a:buClr>
                <a:schemeClr val="folHlink"/>
              </a:buClr>
              <a:buSzTx/>
              <a:buFont typeface="Wingdings 3" panose="05040102010807070707" pitchFamily="18" charset="2"/>
              <a:buChar char="}"/>
            </a:pPr>
            <a:r>
              <a:rPr lang="en-US" altLang="en-US" sz="2400" dirty="0">
                <a:solidFill>
                  <a:schemeClr val="tx2"/>
                </a:solidFill>
                <a:latin typeface="+mn-lt"/>
              </a:rPr>
              <a:t>Family bereavement</a:t>
            </a:r>
          </a:p>
          <a:p>
            <a:pPr eaLnBrk="1" hangingPunct="1">
              <a:spcBef>
                <a:spcPct val="0"/>
              </a:spcBef>
              <a:buClr>
                <a:schemeClr val="folHlink"/>
              </a:buClr>
              <a:buSzTx/>
              <a:buFont typeface="Wingdings 3" panose="05040102010807070707" pitchFamily="18" charset="2"/>
              <a:buChar char="}"/>
            </a:pPr>
            <a:r>
              <a:rPr lang="en-US" altLang="en-US" sz="2400" dirty="0">
                <a:solidFill>
                  <a:schemeClr val="tx2"/>
                </a:solidFill>
                <a:latin typeface="+mn-lt"/>
              </a:rPr>
              <a:t>Incarceration</a:t>
            </a:r>
          </a:p>
          <a:p>
            <a:pPr eaLnBrk="1" hangingPunct="1">
              <a:spcBef>
                <a:spcPct val="0"/>
              </a:spcBef>
              <a:buClr>
                <a:schemeClr val="folHlink"/>
              </a:buClr>
              <a:buSzTx/>
              <a:buFont typeface="Wingdings 3" panose="05040102010807070707" pitchFamily="18" charset="2"/>
              <a:buChar char="}"/>
            </a:pPr>
            <a:r>
              <a:rPr lang="en-US" altLang="en-US" sz="2400" dirty="0">
                <a:solidFill>
                  <a:schemeClr val="tx2"/>
                </a:solidFill>
                <a:latin typeface="+mn-lt"/>
              </a:rPr>
              <a:t>Domestic displacement</a:t>
            </a:r>
          </a:p>
          <a:p>
            <a:pPr eaLnBrk="1" hangingPunct="1">
              <a:spcBef>
                <a:spcPct val="0"/>
              </a:spcBef>
              <a:buClr>
                <a:schemeClr val="folHlink"/>
              </a:buClr>
              <a:buSzTx/>
              <a:buFont typeface="Wingdings 3" panose="05040102010807070707" pitchFamily="18" charset="2"/>
              <a:buChar char="}"/>
            </a:pPr>
            <a:r>
              <a:rPr lang="en-US" altLang="en-US" sz="2400" dirty="0">
                <a:solidFill>
                  <a:schemeClr val="tx2"/>
                </a:solidFill>
                <a:latin typeface="+mn-lt"/>
              </a:rPr>
              <a:t>Etc.</a:t>
            </a:r>
          </a:p>
        </p:txBody>
      </p:sp>
    </p:spTree>
    <p:extLst>
      <p:ext uri="{BB962C8B-B14F-4D97-AF65-F5344CB8AC3E}">
        <p14:creationId xmlns:p14="http://schemas.microsoft.com/office/powerpoint/2010/main" val="398081682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47810ECF-2E8F-4C81-9825-2912F5522ADF}" type="slidenum">
              <a:rPr lang="en-US" altLang="en-US" sz="1000" smtClean="0">
                <a:solidFill>
                  <a:schemeClr val="bg1"/>
                </a:solidFill>
              </a:rPr>
              <a:pPr>
                <a:spcBef>
                  <a:spcPct val="0"/>
                </a:spcBef>
                <a:buClrTx/>
                <a:buSzTx/>
                <a:buFontTx/>
                <a:buNone/>
              </a:pPr>
              <a:t>18</a:t>
            </a:fld>
            <a:endParaRPr lang="en-US" altLang="en-US" sz="1000" smtClean="0">
              <a:solidFill>
                <a:schemeClr val="bg1"/>
              </a:solidFill>
            </a:endParaRPr>
          </a:p>
        </p:txBody>
      </p:sp>
      <p:sp>
        <p:nvSpPr>
          <p:cNvPr id="352258" name="Rectangle 2"/>
          <p:cNvSpPr>
            <a:spLocks noGrp="1" noChangeArrowheads="1"/>
          </p:cNvSpPr>
          <p:nvPr>
            <p:ph type="title"/>
          </p:nvPr>
        </p:nvSpPr>
        <p:spPr bwMode="auto">
          <a:xfrm>
            <a:off x="457199" y="1524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effectLst/>
              </a:rPr>
              <a:t>Federal Good Cause</a:t>
            </a:r>
          </a:p>
        </p:txBody>
      </p:sp>
      <p:sp>
        <p:nvSpPr>
          <p:cNvPr id="31748" name="Rectangle 3"/>
          <p:cNvSpPr>
            <a:spLocks noGrp="1"/>
          </p:cNvSpPr>
          <p:nvPr>
            <p:ph type="body" idx="1"/>
          </p:nvPr>
        </p:nvSpPr>
        <p:spPr>
          <a:xfrm>
            <a:off x="457200" y="1905000"/>
            <a:ext cx="8229600" cy="2862263"/>
          </a:xfrm>
        </p:spPr>
        <p:txBody>
          <a:bodyPr/>
          <a:lstStyle/>
          <a:p>
            <a:pPr>
              <a:buFont typeface="Wingdings 3" panose="05040102010807070707" pitchFamily="18" charset="2"/>
              <a:buChar char=""/>
            </a:pPr>
            <a:r>
              <a:rPr lang="en-US" altLang="en-US" sz="2300" dirty="0" smtClean="0"/>
              <a:t>Effective with the 2011 and 2015 Program</a:t>
            </a:r>
          </a:p>
          <a:p>
            <a:endParaRPr lang="en-US" altLang="en-US" sz="2300" dirty="0" smtClean="0"/>
          </a:p>
          <a:p>
            <a:pPr>
              <a:buFont typeface="Wingdings 3" panose="05040102010807070707" pitchFamily="18" charset="2"/>
              <a:buChar char=""/>
            </a:pPr>
            <a:r>
              <a:rPr lang="en-US" altLang="en-US" sz="2300" dirty="0" smtClean="0"/>
              <a:t>A waiver for good cause of the time limitations applies  “with respect to an application for TRA or enrollment in training”.  This means the 26</a:t>
            </a:r>
            <a:r>
              <a:rPr lang="en-US" altLang="en-US" sz="2500" dirty="0" smtClean="0"/>
              <a:t> week enrollment in training deadline.</a:t>
            </a:r>
          </a:p>
        </p:txBody>
      </p:sp>
    </p:spTree>
    <p:extLst>
      <p:ext uri="{BB962C8B-B14F-4D97-AF65-F5344CB8AC3E}">
        <p14:creationId xmlns:p14="http://schemas.microsoft.com/office/powerpoint/2010/main" val="385913520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26016EDA-4F9B-445F-8CAF-8E5DF54D446C}" type="slidenum">
              <a:rPr lang="en-US" altLang="en-US" sz="1000" smtClean="0">
                <a:solidFill>
                  <a:schemeClr val="bg1"/>
                </a:solidFill>
              </a:rPr>
              <a:pPr>
                <a:spcBef>
                  <a:spcPct val="0"/>
                </a:spcBef>
                <a:buClrTx/>
                <a:buSzTx/>
                <a:buFontTx/>
                <a:buNone/>
              </a:pPr>
              <a:t>19</a:t>
            </a:fld>
            <a:endParaRPr lang="en-US" altLang="en-US" sz="1000" smtClean="0">
              <a:solidFill>
                <a:schemeClr val="bg1"/>
              </a:solidFill>
            </a:endParaRPr>
          </a:p>
        </p:txBody>
      </p:sp>
      <p:sp>
        <p:nvSpPr>
          <p:cNvPr id="358402" name="Rectangle 2"/>
          <p:cNvSpPr>
            <a:spLocks noGrp="1" noChangeArrowheads="1"/>
          </p:cNvSpPr>
          <p:nvPr>
            <p:ph type="title"/>
          </p:nvPr>
        </p:nvSpPr>
        <p:spPr bwMode="auto">
          <a:xfrm>
            <a:off x="571500" y="239331"/>
            <a:ext cx="80772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effectLst/>
              </a:rPr>
              <a:t>Federal Good Cause Criteria</a:t>
            </a:r>
          </a:p>
        </p:txBody>
      </p:sp>
      <p:sp>
        <p:nvSpPr>
          <p:cNvPr id="33796" name="Rectangle 3"/>
          <p:cNvSpPr>
            <a:spLocks noGrp="1"/>
          </p:cNvSpPr>
          <p:nvPr>
            <p:ph type="body" idx="1"/>
          </p:nvPr>
        </p:nvSpPr>
        <p:spPr>
          <a:xfrm>
            <a:off x="457200" y="1295400"/>
            <a:ext cx="8305800" cy="4969042"/>
          </a:xfrm>
        </p:spPr>
        <p:txBody>
          <a:bodyPr>
            <a:normAutofit fontScale="70000" lnSpcReduction="20000"/>
          </a:bodyPr>
          <a:lstStyle/>
          <a:p>
            <a:pPr marL="174625" indent="-174625" defTabSz="174625">
              <a:lnSpc>
                <a:spcPct val="80000"/>
              </a:lnSpc>
              <a:buFont typeface="Wingdings 3" panose="05040102010807070707" pitchFamily="18" charset="2"/>
              <a:buChar char=""/>
            </a:pPr>
            <a:r>
              <a:rPr lang="en-US" altLang="en-US" sz="2000" dirty="0" smtClean="0"/>
              <a:t>Worker acted reasonably prudent </a:t>
            </a:r>
          </a:p>
          <a:p>
            <a:pPr marL="174625" indent="-174625" defTabSz="174625">
              <a:lnSpc>
                <a:spcPct val="80000"/>
              </a:lnSpc>
              <a:buFont typeface="Wingdings 3" panose="05040102010807070707" pitchFamily="18" charset="2"/>
              <a:buChar char=""/>
            </a:pPr>
            <a:r>
              <a:rPr lang="en-US" altLang="en-US" sz="2000" dirty="0" smtClean="0"/>
              <a:t>Determination/Notice not received </a:t>
            </a:r>
          </a:p>
          <a:p>
            <a:pPr marL="174625" indent="-174625" defTabSz="174625">
              <a:lnSpc>
                <a:spcPct val="80000"/>
              </a:lnSpc>
              <a:buFont typeface="Wingdings 3" panose="05040102010807070707" pitchFamily="18" charset="2"/>
              <a:buChar char=""/>
            </a:pPr>
            <a:r>
              <a:rPr lang="en-US" altLang="en-US" sz="2000" dirty="0" smtClean="0"/>
              <a:t>Factors outside of the control of the worker</a:t>
            </a:r>
          </a:p>
          <a:p>
            <a:pPr marL="174625" indent="-174625" defTabSz="174625">
              <a:lnSpc>
                <a:spcPct val="80000"/>
              </a:lnSpc>
              <a:buFont typeface="Wingdings 3" panose="05040102010807070707" pitchFamily="18" charset="2"/>
              <a:buChar char=""/>
            </a:pPr>
            <a:r>
              <a:rPr lang="en-US" altLang="en-US" sz="2000" dirty="0" smtClean="0"/>
              <a:t>Worker sought extension in timely manner</a:t>
            </a:r>
          </a:p>
          <a:p>
            <a:pPr marL="174625" indent="-174625" defTabSz="174625">
              <a:lnSpc>
                <a:spcPct val="80000"/>
              </a:lnSpc>
              <a:buFont typeface="Wingdings 3" panose="05040102010807070707" pitchFamily="18" charset="2"/>
              <a:buChar char=""/>
            </a:pPr>
            <a:r>
              <a:rPr lang="en-US" altLang="en-US" sz="2000" dirty="0" smtClean="0"/>
              <a:t>Worker physically unable to take timely action</a:t>
            </a:r>
          </a:p>
          <a:p>
            <a:pPr marL="174625" indent="-174625" defTabSz="174625">
              <a:lnSpc>
                <a:spcPct val="80000"/>
              </a:lnSpc>
              <a:buFont typeface="Wingdings 3" panose="05040102010807070707" pitchFamily="18" charset="2"/>
              <a:buChar char=""/>
            </a:pPr>
            <a:r>
              <a:rPr lang="en-US" altLang="en-US" sz="2000" dirty="0" smtClean="0"/>
              <a:t>Intimidation, coercion, or harassment by employer</a:t>
            </a:r>
          </a:p>
          <a:p>
            <a:pPr marL="174625" indent="-174625" defTabSz="174625">
              <a:lnSpc>
                <a:spcPct val="80000"/>
              </a:lnSpc>
              <a:buFont typeface="Wingdings 3" panose="05040102010807070707" pitchFamily="18" charset="2"/>
              <a:buChar char=""/>
            </a:pPr>
            <a:r>
              <a:rPr lang="en-US" altLang="en-US" sz="2000" dirty="0" smtClean="0"/>
              <a:t>Worker misinformed by career center or state staff</a:t>
            </a:r>
          </a:p>
          <a:p>
            <a:pPr marL="174625" indent="-174625" defTabSz="174625">
              <a:lnSpc>
                <a:spcPct val="80000"/>
              </a:lnSpc>
              <a:buFont typeface="Wingdings 3" panose="05040102010807070707" pitchFamily="18" charset="2"/>
              <a:buChar char=""/>
            </a:pPr>
            <a:r>
              <a:rPr lang="en-US" altLang="en-US" sz="2000" dirty="0" smtClean="0"/>
              <a:t>Reasonable advice not provided to worker</a:t>
            </a:r>
          </a:p>
          <a:p>
            <a:pPr marL="174625" indent="-174625" defTabSz="174625">
              <a:lnSpc>
                <a:spcPct val="80000"/>
              </a:lnSpc>
              <a:buFont typeface="Wingdings 3" panose="05040102010807070707" pitchFamily="18" charset="2"/>
              <a:buChar char=""/>
            </a:pPr>
            <a:r>
              <a:rPr lang="en-US" altLang="en-US" sz="2000" dirty="0" smtClean="0"/>
              <a:t>Compelling reasons or circumstances</a:t>
            </a:r>
          </a:p>
          <a:p>
            <a:pPr marL="682625" lvl="1" indent="-217488" defTabSz="174625">
              <a:lnSpc>
                <a:spcPct val="80000"/>
              </a:lnSpc>
            </a:pPr>
            <a:r>
              <a:rPr lang="en-US" altLang="en-US" sz="1700" dirty="0" smtClean="0"/>
              <a:t>Neglect by the state</a:t>
            </a:r>
          </a:p>
          <a:p>
            <a:pPr marL="682625" lvl="1" indent="-217488" defTabSz="174625">
              <a:lnSpc>
                <a:spcPct val="80000"/>
              </a:lnSpc>
            </a:pPr>
            <a:r>
              <a:rPr lang="en-US" altLang="en-US" sz="1700" dirty="0" smtClean="0"/>
              <a:t>Illness or injury to worker or immediate family</a:t>
            </a:r>
          </a:p>
          <a:p>
            <a:pPr marL="682625" lvl="1" indent="-217488" defTabSz="174625">
              <a:lnSpc>
                <a:spcPct val="80000"/>
              </a:lnSpc>
            </a:pPr>
            <a:r>
              <a:rPr lang="en-US" altLang="en-US" sz="1700" dirty="0" smtClean="0"/>
              <a:t>Delay in mail</a:t>
            </a:r>
          </a:p>
          <a:p>
            <a:pPr marL="682625" lvl="1" indent="-217488" defTabSz="174625">
              <a:lnSpc>
                <a:spcPct val="80000"/>
              </a:lnSpc>
            </a:pPr>
            <a:r>
              <a:rPr lang="en-US" altLang="en-US" sz="1700" dirty="0" smtClean="0"/>
              <a:t>Natural catastrophe</a:t>
            </a:r>
          </a:p>
          <a:p>
            <a:pPr marL="682625" lvl="1" indent="-217488" defTabSz="174625">
              <a:lnSpc>
                <a:spcPct val="80000"/>
              </a:lnSpc>
            </a:pPr>
            <a:r>
              <a:rPr lang="en-US" altLang="en-US" sz="1700" dirty="0" smtClean="0"/>
              <a:t>Delay in employer providing information</a:t>
            </a:r>
          </a:p>
          <a:p>
            <a:pPr marL="682625" lvl="1" indent="-217488" defTabSz="174625">
              <a:lnSpc>
                <a:spcPct val="80000"/>
              </a:lnSpc>
            </a:pPr>
            <a:r>
              <a:rPr lang="en-US" altLang="en-US" sz="1700" dirty="0" smtClean="0"/>
              <a:t>Compelling personal affairs or problems</a:t>
            </a:r>
          </a:p>
          <a:p>
            <a:pPr marL="682625" lvl="1" indent="-217488" defTabSz="174625">
              <a:lnSpc>
                <a:spcPct val="80000"/>
              </a:lnSpc>
            </a:pPr>
            <a:r>
              <a:rPr lang="en-US" altLang="en-US" sz="1700" dirty="0" smtClean="0"/>
              <a:t>Communication not in worker’s native language</a:t>
            </a:r>
          </a:p>
          <a:p>
            <a:pPr marL="682625" lvl="1" indent="-217488" defTabSz="174625">
              <a:lnSpc>
                <a:spcPct val="80000"/>
              </a:lnSpc>
            </a:pPr>
            <a:r>
              <a:rPr lang="en-US" altLang="en-US" sz="1700" dirty="0" smtClean="0"/>
              <a:t>Loss or unavailability of records</a:t>
            </a:r>
          </a:p>
          <a:p>
            <a:pPr marL="174625" indent="-174625" defTabSz="174625">
              <a:lnSpc>
                <a:spcPct val="80000"/>
              </a:lnSpc>
            </a:pPr>
            <a:endParaRPr lang="en-US" altLang="en-US" sz="2000" dirty="0" smtClean="0"/>
          </a:p>
        </p:txBody>
      </p:sp>
    </p:spTree>
    <p:extLst>
      <p:ext uri="{BB962C8B-B14F-4D97-AF65-F5344CB8AC3E}">
        <p14:creationId xmlns:p14="http://schemas.microsoft.com/office/powerpoint/2010/main" val="140726695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CECDB66-C005-4718-8A04-17ADC7B67A31}" type="slidenum">
              <a:rPr lang="en-US" altLang="en-US" sz="1000" smtClean="0">
                <a:solidFill>
                  <a:schemeClr val="bg1"/>
                </a:solidFill>
              </a:rPr>
              <a:pPr>
                <a:spcBef>
                  <a:spcPct val="0"/>
                </a:spcBef>
                <a:buClrTx/>
                <a:buSzTx/>
                <a:buFontTx/>
                <a:buNone/>
              </a:pPr>
              <a:t>2</a:t>
            </a:fld>
            <a:endParaRPr lang="en-US" altLang="en-US" sz="1000" smtClean="0">
              <a:solidFill>
                <a:schemeClr val="bg1"/>
              </a:solidFill>
            </a:endParaRPr>
          </a:p>
        </p:txBody>
      </p:sp>
      <p:sp>
        <p:nvSpPr>
          <p:cNvPr id="346114" name="Rectangle 2"/>
          <p:cNvSpPr>
            <a:spLocks noGrp="1"/>
          </p:cNvSpPr>
          <p:nvPr>
            <p:ph type="title"/>
          </p:nvPr>
        </p:nvSpPr>
        <p:spPr bwMode="auto">
          <a:xfrm>
            <a:off x="1524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ffectLst/>
              </a:rPr>
              <a:t>Some History…</a:t>
            </a:r>
          </a:p>
        </p:txBody>
      </p:sp>
      <p:sp>
        <p:nvSpPr>
          <p:cNvPr id="6148" name="Rectangle 3"/>
          <p:cNvSpPr>
            <a:spLocks noGrp="1"/>
          </p:cNvSpPr>
          <p:nvPr>
            <p:ph type="body" idx="1"/>
          </p:nvPr>
        </p:nvSpPr>
        <p:spPr>
          <a:xfrm>
            <a:off x="127000" y="1309510"/>
            <a:ext cx="6959600" cy="5283377"/>
          </a:xfrm>
        </p:spPr>
        <p:txBody>
          <a:bodyPr/>
          <a:lstStyle/>
          <a:p>
            <a:pPr marL="0" indent="0">
              <a:buNone/>
              <a:defRPr/>
            </a:pPr>
            <a:r>
              <a:rPr lang="en-US" sz="2000" dirty="0" smtClean="0"/>
              <a:t>The </a:t>
            </a:r>
            <a:r>
              <a:rPr lang="en-US" sz="2000" dirty="0"/>
              <a:t>TAA program was first established by the Trade Act of 1974, and has been amended several times</a:t>
            </a:r>
            <a:r>
              <a:rPr lang="en-US" sz="2000" dirty="0" smtClean="0"/>
              <a:t>.</a:t>
            </a:r>
          </a:p>
          <a:p>
            <a:pPr>
              <a:buFont typeface="Wingdings" panose="05000000000000000000" pitchFamily="2" charset="2"/>
              <a:buChar char="Ø"/>
              <a:defRPr/>
            </a:pPr>
            <a:r>
              <a:rPr lang="en-US" sz="2000" dirty="0" smtClean="0"/>
              <a:t>It </a:t>
            </a:r>
            <a:r>
              <a:rPr lang="en-US" sz="2000" dirty="0"/>
              <a:t>was amended in 2002 through the Trade Adjustment Assistance Reform Act of 2002.</a:t>
            </a:r>
          </a:p>
          <a:p>
            <a:pPr>
              <a:buFont typeface="Wingdings" panose="05000000000000000000" pitchFamily="2" charset="2"/>
              <a:buChar char="Ø"/>
              <a:defRPr/>
            </a:pPr>
            <a:r>
              <a:rPr lang="en-US" sz="2000" dirty="0" smtClean="0"/>
              <a:t>In </a:t>
            </a:r>
            <a:r>
              <a:rPr lang="en-US" sz="2000" dirty="0"/>
              <a:t>2009 it was amended through the Trade and Globalization Adjustment Assistance Act of 2009.</a:t>
            </a:r>
          </a:p>
          <a:p>
            <a:pPr>
              <a:buFont typeface="Wingdings" panose="05000000000000000000" pitchFamily="2" charset="2"/>
              <a:buChar char="Ø"/>
              <a:defRPr/>
            </a:pPr>
            <a:r>
              <a:rPr lang="en-US" sz="2000" dirty="0" smtClean="0"/>
              <a:t>In 2011 </a:t>
            </a:r>
            <a:r>
              <a:rPr lang="en-US" sz="2000" dirty="0"/>
              <a:t>it was amended </a:t>
            </a:r>
            <a:r>
              <a:rPr lang="en-US" sz="2000" dirty="0" smtClean="0"/>
              <a:t>through </a:t>
            </a:r>
            <a:r>
              <a:rPr lang="en-US" sz="2000" dirty="0"/>
              <a:t>the Trade Adjustment Assistance Extension Act of 2011 (</a:t>
            </a:r>
            <a:r>
              <a:rPr lang="en-US" sz="2000" dirty="0" smtClean="0"/>
              <a:t>TAAEA</a:t>
            </a:r>
            <a:r>
              <a:rPr lang="en-US" sz="2000" dirty="0"/>
              <a:t> </a:t>
            </a:r>
            <a:r>
              <a:rPr lang="en-US" sz="2000" dirty="0" smtClean="0"/>
              <a:t>expired on December 31, 2013.  Reversion 2014 took place until a new Act was signed into law)</a:t>
            </a:r>
          </a:p>
          <a:p>
            <a:pPr>
              <a:buFont typeface="Wingdings" panose="05000000000000000000" pitchFamily="2" charset="2"/>
              <a:buChar char="Ø"/>
              <a:defRPr/>
            </a:pPr>
            <a:r>
              <a:rPr lang="en-US" sz="2000" b="1" dirty="0" smtClean="0"/>
              <a:t>On June 29, 2015, </a:t>
            </a:r>
            <a:r>
              <a:rPr lang="en-US" sz="2000" b="1" dirty="0"/>
              <a:t>the </a:t>
            </a:r>
            <a:r>
              <a:rPr lang="en-US" sz="2000" b="1" dirty="0" smtClean="0"/>
              <a:t>Trade Adjustment Assistance Reauthorization Act of 2015 was signed into law (TAARA 2015 covers petitions approved on or after Jan 1, 2014)</a:t>
            </a:r>
            <a:endParaRPr lang="en-US" sz="2400" b="1" dirty="0" smtClean="0">
              <a:solidFill>
                <a:srgbClr val="FF6600"/>
              </a:solidFill>
            </a:endParaRPr>
          </a:p>
        </p:txBody>
      </p:sp>
      <p:pic>
        <p:nvPicPr>
          <p:cNvPr id="8197" name="Picture 4" descr="MPj04011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777" y="3396016"/>
            <a:ext cx="1828800" cy="2743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88847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FCA024E-22E8-4763-8B2E-71A3A8F9304E}" type="slidenum">
              <a:rPr lang="en-US" altLang="en-US" sz="1000" smtClean="0">
                <a:solidFill>
                  <a:schemeClr val="bg1"/>
                </a:solidFill>
              </a:rPr>
              <a:pPr>
                <a:spcBef>
                  <a:spcPct val="0"/>
                </a:spcBef>
                <a:buClrTx/>
                <a:buSzTx/>
                <a:buFontTx/>
                <a:buNone/>
              </a:pPr>
              <a:t>20</a:t>
            </a:fld>
            <a:endParaRPr lang="en-US" altLang="en-US" sz="1000" smtClean="0">
              <a:solidFill>
                <a:schemeClr val="bg1"/>
              </a:solidFill>
            </a:endParaRPr>
          </a:p>
        </p:txBody>
      </p:sp>
      <p:sp>
        <p:nvSpPr>
          <p:cNvPr id="35843" name="Rectangle 2"/>
          <p:cNvSpPr>
            <a:spLocks noGrp="1"/>
          </p:cNvSpPr>
          <p:nvPr>
            <p:ph type="body" idx="1"/>
          </p:nvPr>
        </p:nvSpPr>
        <p:spPr>
          <a:xfrm>
            <a:off x="441157" y="1487905"/>
            <a:ext cx="8229600" cy="4158916"/>
          </a:xfrm>
        </p:spPr>
        <p:txBody>
          <a:bodyPr/>
          <a:lstStyle/>
          <a:p>
            <a:pPr marL="231775" indent="-231775">
              <a:buFont typeface="Wingdings 3" panose="05040102010807070707" pitchFamily="18" charset="2"/>
              <a:buChar char=""/>
            </a:pPr>
            <a:r>
              <a:rPr lang="en-US" altLang="en-US" sz="2400" dirty="0" smtClean="0"/>
              <a:t>Equitable Tolling of a deadline </a:t>
            </a:r>
            <a:r>
              <a:rPr lang="en-US" altLang="en-US" sz="2400" i="1" u="sng" dirty="0" smtClean="0"/>
              <a:t>may only apply in egregious </a:t>
            </a:r>
            <a:r>
              <a:rPr lang="en-US" altLang="en-US" sz="2400" dirty="0" smtClean="0"/>
              <a:t>circumstances where an individual acted with due diligence to meet the deadline.</a:t>
            </a:r>
          </a:p>
          <a:p>
            <a:pPr marL="231775" indent="-231775">
              <a:buFont typeface="Wingdings 3" panose="05040102010807070707" pitchFamily="18" charset="2"/>
              <a:buChar char=""/>
            </a:pPr>
            <a:r>
              <a:rPr lang="en-US" altLang="en-US" sz="2400" dirty="0" smtClean="0"/>
              <a:t>Equitable Tolling should be applied in situations where it would be manifestly unfair to deny a worker TRA</a:t>
            </a:r>
          </a:p>
          <a:p>
            <a:pPr marL="231775" indent="-231775">
              <a:buFont typeface="Wingdings 3" panose="05040102010807070707" pitchFamily="18" charset="2"/>
              <a:buChar char=""/>
            </a:pPr>
            <a:r>
              <a:rPr lang="en-US" altLang="en-US" sz="2400" dirty="0" smtClean="0"/>
              <a:t>Deadlines that can be Equitably tolled: </a:t>
            </a:r>
            <a:r>
              <a:rPr lang="en-US" altLang="en-US" sz="1800" dirty="0" smtClean="0">
                <a:solidFill>
                  <a:srgbClr val="0071C6"/>
                </a:solidFill>
              </a:rPr>
              <a:t>Training </a:t>
            </a:r>
            <a:r>
              <a:rPr lang="en-US" altLang="en-US" sz="1600" dirty="0" smtClean="0">
                <a:solidFill>
                  <a:srgbClr val="0071C6"/>
                </a:solidFill>
              </a:rPr>
              <a:t>(TRA purposes), </a:t>
            </a:r>
            <a:r>
              <a:rPr lang="en-US" altLang="en-US" sz="1800" dirty="0" smtClean="0">
                <a:solidFill>
                  <a:srgbClr val="0071C6"/>
                </a:solidFill>
              </a:rPr>
              <a:t>Additional TRA, Job Search Allowances, Relocation Allowances</a:t>
            </a:r>
          </a:p>
          <a:p>
            <a:pPr marL="231775" indent="-231775">
              <a:buFont typeface="Wingdings 3" panose="05040102010807070707" pitchFamily="18" charset="2"/>
              <a:buChar char=""/>
            </a:pPr>
            <a:r>
              <a:rPr lang="en-US" altLang="en-US" sz="2400" dirty="0" smtClean="0"/>
              <a:t> A 45 day EC and Federal Good Cause must be submitted and approved prior to Equitable Tolling being approved.</a:t>
            </a:r>
          </a:p>
          <a:p>
            <a:pPr marL="231775" indent="-231775"/>
            <a:endParaRPr lang="en-US" altLang="en-US" sz="2800" dirty="0" smtClean="0"/>
          </a:p>
        </p:txBody>
      </p:sp>
      <p:sp>
        <p:nvSpPr>
          <p:cNvPr id="35844" name="Rectangle 3"/>
          <p:cNvSpPr>
            <a:spLocks/>
          </p:cNvSpPr>
          <p:nvPr/>
        </p:nvSpPr>
        <p:spPr bwMode="auto">
          <a:xfrm>
            <a:off x="381000" y="5867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r>
              <a:rPr lang="en-US" altLang="en-US" sz="3600" b="1" dirty="0">
                <a:solidFill>
                  <a:schemeClr val="bg1"/>
                </a:solidFill>
              </a:rPr>
              <a:t>Equitable Tolling</a:t>
            </a:r>
            <a:br>
              <a:rPr lang="en-US" altLang="en-US" sz="3600" b="1" dirty="0">
                <a:solidFill>
                  <a:schemeClr val="bg1"/>
                </a:solidFill>
              </a:rPr>
            </a:br>
            <a:r>
              <a:rPr lang="en-US" altLang="en-US" sz="2000" dirty="0">
                <a:solidFill>
                  <a:schemeClr val="bg1"/>
                </a:solidFill>
              </a:rPr>
              <a:t>May apply to all TAA customers</a:t>
            </a:r>
          </a:p>
        </p:txBody>
      </p:sp>
    </p:spTree>
    <p:extLst>
      <p:ext uri="{BB962C8B-B14F-4D97-AF65-F5344CB8AC3E}">
        <p14:creationId xmlns:p14="http://schemas.microsoft.com/office/powerpoint/2010/main" val="128729746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2C5EBB8E-A12B-4080-AB82-57FE624DC37D}" type="slidenum">
              <a:rPr lang="en-US" altLang="en-US" sz="1000" smtClean="0">
                <a:solidFill>
                  <a:schemeClr val="bg1"/>
                </a:solidFill>
              </a:rPr>
              <a:pPr>
                <a:spcBef>
                  <a:spcPct val="0"/>
                </a:spcBef>
                <a:buClrTx/>
                <a:buSzTx/>
                <a:buFontTx/>
                <a:buNone/>
              </a:pPr>
              <a:t>21</a:t>
            </a:fld>
            <a:endParaRPr lang="en-US" altLang="en-US" sz="1000" smtClean="0">
              <a:solidFill>
                <a:schemeClr val="bg1"/>
              </a:solidFill>
            </a:endParaRPr>
          </a:p>
        </p:txBody>
      </p:sp>
      <p:sp>
        <p:nvSpPr>
          <p:cNvPr id="337922" name="Rectangle 2"/>
          <p:cNvSpPr>
            <a:spLocks noGrp="1"/>
          </p:cNvSpPr>
          <p:nvPr>
            <p:ph type="title"/>
          </p:nvPr>
        </p:nvSpPr>
        <p:spPr bwMode="auto">
          <a:xfrm>
            <a:off x="457200" y="227520"/>
            <a:ext cx="8229600" cy="685800"/>
          </a:xfrm>
          <a:extLst/>
        </p:spPr>
        <p:txBody>
          <a:bodyPr/>
          <a:lstStyle/>
          <a:p>
            <a:pPr>
              <a:defRPr/>
            </a:pPr>
            <a:r>
              <a:rPr lang="en-US" dirty="0" smtClean="0">
                <a:effectLst/>
              </a:rPr>
              <a:t>Equitable Tolling</a:t>
            </a:r>
          </a:p>
        </p:txBody>
      </p:sp>
      <p:sp>
        <p:nvSpPr>
          <p:cNvPr id="37892" name="Rectangle 3"/>
          <p:cNvSpPr>
            <a:spLocks noGrp="1"/>
          </p:cNvSpPr>
          <p:nvPr>
            <p:ph type="body" idx="1"/>
          </p:nvPr>
        </p:nvSpPr>
        <p:spPr>
          <a:xfrm>
            <a:off x="176952" y="993531"/>
            <a:ext cx="8361680" cy="5086428"/>
          </a:xfrm>
        </p:spPr>
        <p:txBody>
          <a:bodyPr>
            <a:normAutofit fontScale="92500" lnSpcReduction="20000"/>
          </a:bodyPr>
          <a:lstStyle/>
          <a:p>
            <a:pPr marL="0" indent="0">
              <a:lnSpc>
                <a:spcPct val="80000"/>
              </a:lnSpc>
              <a:defRPr/>
            </a:pPr>
            <a:endParaRPr lang="en-US" altLang="en-US" sz="2500" b="1" dirty="0" smtClean="0"/>
          </a:p>
          <a:p>
            <a:pPr marL="0" indent="0">
              <a:lnSpc>
                <a:spcPct val="80000"/>
              </a:lnSpc>
              <a:defRPr/>
            </a:pPr>
            <a:r>
              <a:rPr lang="en-US" altLang="en-US" sz="2500" b="1" dirty="0" smtClean="0"/>
              <a:t>Length of Time Allowed:</a:t>
            </a:r>
          </a:p>
          <a:p>
            <a:pPr lvl="1">
              <a:lnSpc>
                <a:spcPct val="80000"/>
              </a:lnSpc>
              <a:defRPr/>
            </a:pPr>
            <a:r>
              <a:rPr lang="en-US" altLang="en-US" sz="1900" b="1" dirty="0" smtClean="0"/>
              <a:t>Training for TRA purposes</a:t>
            </a:r>
          </a:p>
          <a:p>
            <a:pPr lvl="2">
              <a:lnSpc>
                <a:spcPct val="80000"/>
              </a:lnSpc>
              <a:defRPr/>
            </a:pPr>
            <a:r>
              <a:rPr lang="en-US" altLang="en-US" sz="1900" dirty="0" smtClean="0"/>
              <a:t>Start on the date the person </a:t>
            </a:r>
            <a:r>
              <a:rPr lang="en-US" altLang="en-US" sz="1900" i="1" u="sng" dirty="0" smtClean="0">
                <a:effectLst>
                  <a:outerShdw blurRad="38100" dist="38100" dir="2700000" algn="tl">
                    <a:srgbClr val="000000">
                      <a:alpha val="43137"/>
                    </a:srgbClr>
                  </a:outerShdw>
                </a:effectLst>
              </a:rPr>
              <a:t>knew or should have known </a:t>
            </a:r>
            <a:r>
              <a:rPr lang="en-US" altLang="en-US" sz="1900" dirty="0" smtClean="0"/>
              <a:t>+ the </a:t>
            </a:r>
            <a:r>
              <a:rPr lang="en-US" altLang="en-US" sz="1900" i="1" dirty="0" smtClean="0"/>
              <a:t>latter of</a:t>
            </a:r>
            <a:r>
              <a:rPr lang="en-US" altLang="en-US" sz="1900" dirty="0" smtClean="0"/>
              <a:t> the last day of the 8th week or 56 days</a:t>
            </a:r>
          </a:p>
          <a:p>
            <a:pPr lvl="2">
              <a:lnSpc>
                <a:spcPct val="80000"/>
              </a:lnSpc>
              <a:defRPr/>
            </a:pPr>
            <a:endParaRPr lang="en-US" altLang="en-US" sz="1700" dirty="0" smtClean="0"/>
          </a:p>
          <a:p>
            <a:pPr lvl="1">
              <a:lnSpc>
                <a:spcPct val="80000"/>
              </a:lnSpc>
              <a:defRPr/>
            </a:pPr>
            <a:r>
              <a:rPr lang="en-US" altLang="en-US" sz="1900" b="1" dirty="0" smtClean="0"/>
              <a:t>Additional TRA*</a:t>
            </a:r>
          </a:p>
          <a:p>
            <a:pPr lvl="2">
              <a:lnSpc>
                <a:spcPct val="80000"/>
              </a:lnSpc>
              <a:defRPr/>
            </a:pPr>
            <a:r>
              <a:rPr lang="en-US" altLang="en-US" sz="1900" dirty="0" smtClean="0"/>
              <a:t>Start on the date the person </a:t>
            </a:r>
            <a:r>
              <a:rPr lang="en-US" altLang="en-US" sz="1900" u="sng" dirty="0" smtClean="0">
                <a:effectLst>
                  <a:outerShdw blurRad="38100" dist="38100" dir="2700000" algn="tl">
                    <a:srgbClr val="000000">
                      <a:alpha val="43137"/>
                    </a:srgbClr>
                  </a:outerShdw>
                </a:effectLst>
              </a:rPr>
              <a:t>knew or should have known </a:t>
            </a:r>
            <a:r>
              <a:rPr lang="en-US" altLang="en-US" sz="1900" dirty="0" smtClean="0"/>
              <a:t>+ 210 days </a:t>
            </a:r>
          </a:p>
          <a:p>
            <a:pPr lvl="2">
              <a:lnSpc>
                <a:spcPct val="80000"/>
              </a:lnSpc>
              <a:buFont typeface="Wingdings 2" panose="05020102010507070707" pitchFamily="18" charset="2"/>
              <a:buNone/>
              <a:defRPr/>
            </a:pPr>
            <a:endParaRPr lang="en-US" altLang="en-US" sz="1700" dirty="0" smtClean="0"/>
          </a:p>
          <a:p>
            <a:pPr lvl="1">
              <a:lnSpc>
                <a:spcPct val="80000"/>
              </a:lnSpc>
              <a:defRPr/>
            </a:pPr>
            <a:r>
              <a:rPr lang="en-US" altLang="en-US" sz="1900" b="1" dirty="0" smtClean="0"/>
              <a:t>Job Search Allowances</a:t>
            </a:r>
          </a:p>
          <a:p>
            <a:pPr lvl="2">
              <a:lnSpc>
                <a:spcPct val="80000"/>
              </a:lnSpc>
              <a:defRPr/>
            </a:pPr>
            <a:r>
              <a:rPr lang="en-US" altLang="en-US" sz="1900" dirty="0" smtClean="0"/>
              <a:t>Start on the date the person </a:t>
            </a:r>
            <a:r>
              <a:rPr lang="en-US" altLang="en-US" sz="1900" u="sng" dirty="0" smtClean="0">
                <a:effectLst>
                  <a:outerShdw blurRad="38100" dist="38100" dir="2700000" algn="tl">
                    <a:srgbClr val="000000">
                      <a:alpha val="43137"/>
                    </a:srgbClr>
                  </a:outerShdw>
                </a:effectLst>
              </a:rPr>
              <a:t>knew or should have known </a:t>
            </a:r>
            <a:r>
              <a:rPr lang="en-US" altLang="en-US" sz="1900" dirty="0" smtClean="0"/>
              <a:t>+ 365 days OR if participated in TAA approved training + 182 days from the end date of training </a:t>
            </a:r>
          </a:p>
          <a:p>
            <a:pPr lvl="2">
              <a:lnSpc>
                <a:spcPct val="80000"/>
              </a:lnSpc>
              <a:buFont typeface="Wingdings 2" panose="05020102010507070707" pitchFamily="18" charset="2"/>
              <a:buNone/>
              <a:defRPr/>
            </a:pPr>
            <a:endParaRPr lang="en-US" altLang="en-US" sz="1700" dirty="0" smtClean="0"/>
          </a:p>
          <a:p>
            <a:pPr lvl="1">
              <a:lnSpc>
                <a:spcPct val="80000"/>
              </a:lnSpc>
              <a:defRPr/>
            </a:pPr>
            <a:r>
              <a:rPr lang="en-US" altLang="en-US" sz="1900" b="1" dirty="0" smtClean="0"/>
              <a:t>Relocation Allowances</a:t>
            </a:r>
          </a:p>
          <a:p>
            <a:pPr lvl="2">
              <a:lnSpc>
                <a:spcPct val="80000"/>
              </a:lnSpc>
              <a:defRPr/>
            </a:pPr>
            <a:r>
              <a:rPr lang="en-US" altLang="en-US" sz="1900" dirty="0" smtClean="0"/>
              <a:t>Start on the date the person </a:t>
            </a:r>
            <a:r>
              <a:rPr lang="en-US" altLang="en-US" sz="1900" u="sng" dirty="0" smtClean="0">
                <a:effectLst>
                  <a:outerShdw blurRad="38100" dist="38100" dir="2700000" algn="tl">
                    <a:srgbClr val="000000">
                      <a:alpha val="43137"/>
                    </a:srgbClr>
                  </a:outerShdw>
                </a:effectLst>
              </a:rPr>
              <a:t>knew or should have known</a:t>
            </a:r>
            <a:r>
              <a:rPr lang="en-US" altLang="en-US" sz="1900" dirty="0" smtClean="0"/>
              <a:t> + 425 days OR if participated in TAA approved training + 182 days from the end date of training</a:t>
            </a:r>
            <a:endParaRPr lang="en-US" altLang="en-US" sz="1700" b="1" dirty="0" smtClean="0"/>
          </a:p>
          <a:p>
            <a:pPr marL="0" indent="0">
              <a:lnSpc>
                <a:spcPct val="80000"/>
              </a:lnSpc>
              <a:buNone/>
              <a:defRPr/>
            </a:pPr>
            <a:r>
              <a:rPr lang="en-US" altLang="en-US" sz="2000" b="1" dirty="0" smtClean="0"/>
              <a:t>					</a:t>
            </a:r>
            <a:r>
              <a:rPr lang="en-US" altLang="en-US" sz="1400" dirty="0" smtClean="0"/>
              <a:t>*Only 2002 rule customers have a 210 day deadline</a:t>
            </a:r>
          </a:p>
        </p:txBody>
      </p:sp>
    </p:spTree>
    <p:extLst>
      <p:ext uri="{BB962C8B-B14F-4D97-AF65-F5344CB8AC3E}">
        <p14:creationId xmlns:p14="http://schemas.microsoft.com/office/powerpoint/2010/main" val="61637005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Extension Requests</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22</a:t>
            </a:fld>
            <a:endParaRPr lang="en-US" altLang="en-US"/>
          </a:p>
        </p:txBody>
      </p:sp>
      <p:pic>
        <p:nvPicPr>
          <p:cNvPr id="2" name="Picture 1"/>
          <p:cNvPicPr>
            <a:picLocks noChangeAspect="1"/>
          </p:cNvPicPr>
          <p:nvPr/>
        </p:nvPicPr>
        <p:blipFill>
          <a:blip r:embed="rId2"/>
          <a:stretch>
            <a:fillRect/>
          </a:stretch>
        </p:blipFill>
        <p:spPr>
          <a:xfrm>
            <a:off x="818091" y="1352867"/>
            <a:ext cx="7572375" cy="4619625"/>
          </a:xfrm>
          <a:prstGeom prst="rect">
            <a:avLst/>
          </a:prstGeom>
        </p:spPr>
      </p:pic>
      <p:sp>
        <p:nvSpPr>
          <p:cNvPr id="5" name="Right Arrow 4"/>
          <p:cNvSpPr/>
          <p:nvPr/>
        </p:nvSpPr>
        <p:spPr>
          <a:xfrm rot="7363320">
            <a:off x="4122822" y="1371601"/>
            <a:ext cx="665747" cy="26469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0355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Extension Requests</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23</a:t>
            </a:fld>
            <a:endParaRPr lang="en-US" altLang="en-US"/>
          </a:p>
        </p:txBody>
      </p:sp>
      <p:pic>
        <p:nvPicPr>
          <p:cNvPr id="5" name="Picture 4"/>
          <p:cNvPicPr>
            <a:picLocks noChangeAspect="1"/>
          </p:cNvPicPr>
          <p:nvPr/>
        </p:nvPicPr>
        <p:blipFill>
          <a:blip r:embed="rId2"/>
          <a:stretch>
            <a:fillRect/>
          </a:stretch>
        </p:blipFill>
        <p:spPr>
          <a:xfrm>
            <a:off x="521692" y="1604962"/>
            <a:ext cx="8032799" cy="4009775"/>
          </a:xfrm>
          <a:prstGeom prst="rect">
            <a:avLst/>
          </a:prstGeom>
        </p:spPr>
      </p:pic>
    </p:spTree>
    <p:extLst>
      <p:ext uri="{BB962C8B-B14F-4D97-AF65-F5344CB8AC3E}">
        <p14:creationId xmlns:p14="http://schemas.microsoft.com/office/powerpoint/2010/main" val="2294996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9F99F5C4-19C4-4C7C-9D67-56C24898B530}" type="slidenum">
              <a:rPr lang="en-US" altLang="en-US" sz="1000" smtClean="0">
                <a:solidFill>
                  <a:schemeClr val="bg1"/>
                </a:solidFill>
              </a:rPr>
              <a:pPr>
                <a:spcBef>
                  <a:spcPct val="0"/>
                </a:spcBef>
                <a:buClrTx/>
                <a:buSzTx/>
                <a:buFontTx/>
                <a:buNone/>
              </a:pPr>
              <a:t>24</a:t>
            </a:fld>
            <a:endParaRPr lang="en-US" altLang="en-US" sz="1000" smtClean="0">
              <a:solidFill>
                <a:schemeClr val="bg1"/>
              </a:solidFill>
            </a:endParaRPr>
          </a:p>
        </p:txBody>
      </p:sp>
      <p:pic>
        <p:nvPicPr>
          <p:cNvPr id="63490" name="Picture 2"/>
          <p:cNvPicPr>
            <a:picLocks noGrp="1" noChangeAspect="1" noChangeArrowheads="1"/>
          </p:cNvPicPr>
          <p:nvPr>
            <p:ph idx="1"/>
          </p:nvPr>
        </p:nvPicPr>
        <p:blipFill>
          <a:blip r:embed="rId3"/>
          <a:srcRect/>
          <a:stretch>
            <a:fillRect/>
          </a:stretch>
        </p:blipFill>
        <p:spPr>
          <a:xfrm>
            <a:off x="990600" y="1376680"/>
            <a:ext cx="7239000" cy="4241800"/>
          </a:xfrm>
          <a:ln w="57150" cap="flat" algn="ctr">
            <a:solidFill>
              <a:schemeClr val="accent1">
                <a:lumMod val="60000"/>
                <a:lumOff val="40000"/>
              </a:schemeClr>
            </a:solidFill>
            <a:headEnd type="none" w="med" len="med"/>
            <a:tailEnd type="none" w="lg" len="med"/>
          </a:ln>
        </p:spPr>
      </p:pic>
    </p:spTree>
    <p:extLst>
      <p:ext uri="{BB962C8B-B14F-4D97-AF65-F5344CB8AC3E}">
        <p14:creationId xmlns:p14="http://schemas.microsoft.com/office/powerpoint/2010/main" val="177841576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799" y="23019"/>
            <a:ext cx="8001000" cy="1173162"/>
          </a:xfrm>
        </p:spPr>
        <p:txBody>
          <a:bodyPr>
            <a:normAutofit/>
          </a:bodyPr>
          <a:lstStyle/>
          <a:p>
            <a:pPr>
              <a:defRPr/>
            </a:pPr>
            <a:r>
              <a:rPr lang="en-US" sz="7200" dirty="0" smtClean="0"/>
              <a:t>Training</a:t>
            </a:r>
            <a:r>
              <a:rPr lang="en-US" dirty="0" smtClean="0"/>
              <a:t>			</a:t>
            </a:r>
            <a:endParaRPr lang="en-US" dirty="0"/>
          </a:p>
        </p:txBody>
      </p:sp>
      <p:sp>
        <p:nvSpPr>
          <p:cNvPr id="4198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9648E97C-BFDC-451E-A195-1C15FAF127EA}" type="slidenum">
              <a:rPr lang="en-US" altLang="en-US" sz="1000" smtClean="0">
                <a:solidFill>
                  <a:schemeClr val="bg1"/>
                </a:solidFill>
              </a:rPr>
              <a:pPr>
                <a:spcBef>
                  <a:spcPct val="0"/>
                </a:spcBef>
                <a:buClrTx/>
                <a:buSzTx/>
                <a:buFontTx/>
                <a:buNone/>
              </a:pPr>
              <a:t>25</a:t>
            </a:fld>
            <a:endParaRPr lang="en-US" altLang="en-US" sz="1000" smtClean="0">
              <a:solidFill>
                <a:schemeClr val="bg1"/>
              </a:solidFill>
            </a:endParaRPr>
          </a:p>
        </p:txBody>
      </p:sp>
      <p:pic>
        <p:nvPicPr>
          <p:cNvPr id="41988" name="Picture 7" descr="C:\Users\bgoguen\AppData\Local\Microsoft\Windows\Temporary Internet Files\Content.IE5\DV217M19\care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594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31929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0CB8DACC-0BA1-4C7B-8557-BEA94E796EC8}" type="slidenum">
              <a:rPr lang="en-US" altLang="en-US" sz="1000" smtClean="0">
                <a:solidFill>
                  <a:schemeClr val="bg1"/>
                </a:solidFill>
              </a:rPr>
              <a:pPr>
                <a:spcBef>
                  <a:spcPct val="0"/>
                </a:spcBef>
                <a:buClrTx/>
                <a:buSzTx/>
                <a:buFontTx/>
                <a:buNone/>
              </a:pPr>
              <a:t>26</a:t>
            </a:fld>
            <a:endParaRPr lang="en-US" altLang="en-US" sz="1000" smtClean="0">
              <a:solidFill>
                <a:schemeClr val="bg1"/>
              </a:solidFill>
            </a:endParaRPr>
          </a:p>
        </p:txBody>
      </p:sp>
      <p:sp>
        <p:nvSpPr>
          <p:cNvPr id="203778" name="Rectangle 2"/>
          <p:cNvSpPr>
            <a:spLocks noGrp="1"/>
          </p:cNvSpPr>
          <p:nvPr>
            <p:ph type="title"/>
          </p:nvPr>
        </p:nvSpPr>
        <p:spPr bwMode="auto">
          <a:xfrm>
            <a:off x="609599" y="10478"/>
            <a:ext cx="80772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ffectLst/>
              </a:rPr>
              <a:t>One Training Per Certification</a:t>
            </a:r>
          </a:p>
        </p:txBody>
      </p:sp>
      <p:sp>
        <p:nvSpPr>
          <p:cNvPr id="45060" name="Rectangle 3"/>
          <p:cNvSpPr>
            <a:spLocks noGrp="1"/>
          </p:cNvSpPr>
          <p:nvPr>
            <p:ph type="body" idx="1"/>
          </p:nvPr>
        </p:nvSpPr>
        <p:spPr>
          <a:xfrm>
            <a:off x="457199" y="1849501"/>
            <a:ext cx="8229600" cy="4691062"/>
          </a:xfrm>
        </p:spPr>
        <p:txBody>
          <a:bodyPr>
            <a:normAutofit/>
          </a:bodyPr>
          <a:lstStyle/>
          <a:p>
            <a:pPr>
              <a:buFont typeface="Wingdings" panose="05000000000000000000" pitchFamily="2" charset="2"/>
              <a:buChar char="Ø"/>
              <a:defRPr/>
            </a:pPr>
            <a:r>
              <a:rPr lang="en-US" altLang="en-US" dirty="0" smtClean="0"/>
              <a:t>A worker may only be approved for </a:t>
            </a:r>
            <a:r>
              <a:rPr lang="en-US" altLang="en-US" dirty="0" smtClean="0">
                <a:solidFill>
                  <a:srgbClr val="FF6600"/>
                </a:solidFill>
                <a:effectLst>
                  <a:outerShdw blurRad="38100" dist="38100" dir="2700000" algn="tl">
                    <a:srgbClr val="000000">
                      <a:alpha val="43137"/>
                    </a:srgbClr>
                  </a:outerShdw>
                </a:effectLst>
              </a:rPr>
              <a:t>one training program per certification.</a:t>
            </a:r>
            <a:r>
              <a:rPr lang="en-US" altLang="en-US" dirty="0" smtClean="0">
                <a:solidFill>
                  <a:srgbClr val="FF6600"/>
                </a:solidFill>
              </a:rPr>
              <a:t>  </a:t>
            </a:r>
          </a:p>
          <a:p>
            <a:pPr>
              <a:buFont typeface="Wingdings" panose="05000000000000000000" pitchFamily="2" charset="2"/>
              <a:buChar char="Ø"/>
              <a:defRPr/>
            </a:pPr>
            <a:r>
              <a:rPr lang="en-US" altLang="en-US" dirty="0" smtClean="0"/>
              <a:t>Therefore, a training program begun prior to separation counts as that one training program, and the training plan should be designed to meet the long-term needs of the worker. </a:t>
            </a:r>
          </a:p>
          <a:p>
            <a:pPr>
              <a:buFont typeface="Wingdings" panose="05000000000000000000" pitchFamily="2" charset="2"/>
              <a:buChar char="Ø"/>
              <a:defRPr/>
            </a:pPr>
            <a:r>
              <a:rPr lang="en-US" altLang="en-US" dirty="0" smtClean="0"/>
              <a:t>Note:  A training </a:t>
            </a:r>
            <a:r>
              <a:rPr lang="en-US" altLang="en-US" i="1" dirty="0" smtClean="0"/>
              <a:t>program</a:t>
            </a:r>
            <a:r>
              <a:rPr lang="en-US" altLang="en-US" dirty="0" smtClean="0"/>
              <a:t> may be comprised of several training components (i.e., remedial training first, then vocational training) </a:t>
            </a:r>
          </a:p>
        </p:txBody>
      </p:sp>
    </p:spTree>
    <p:extLst>
      <p:ext uri="{BB962C8B-B14F-4D97-AF65-F5344CB8AC3E}">
        <p14:creationId xmlns:p14="http://schemas.microsoft.com/office/powerpoint/2010/main" val="314799033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4000" dirty="0" smtClean="0"/>
              <a:t>Training </a:t>
            </a:r>
            <a:endParaRPr lang="en-US" sz="4000" dirty="0"/>
          </a:p>
        </p:txBody>
      </p:sp>
      <p:sp>
        <p:nvSpPr>
          <p:cNvPr id="4505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0D4074D-0551-4565-9311-608681575F55}" type="slidenum">
              <a:rPr lang="en-US" altLang="en-US" sz="1000" smtClean="0">
                <a:solidFill>
                  <a:schemeClr val="bg1"/>
                </a:solidFill>
              </a:rPr>
              <a:pPr>
                <a:spcBef>
                  <a:spcPct val="0"/>
                </a:spcBef>
                <a:buClrTx/>
                <a:buSzTx/>
                <a:buFontTx/>
                <a:buNone/>
              </a:pPr>
              <a:t>27</a:t>
            </a:fld>
            <a:endParaRPr lang="en-US" altLang="en-US" sz="1000" smtClean="0">
              <a:solidFill>
                <a:schemeClr val="bg1"/>
              </a:solidFill>
            </a:endParaRPr>
          </a:p>
        </p:txBody>
      </p:sp>
      <p:sp>
        <p:nvSpPr>
          <p:cNvPr id="45060" name="Rectangle 3"/>
          <p:cNvSpPr>
            <a:spLocks noGrp="1"/>
          </p:cNvSpPr>
          <p:nvPr>
            <p:ph idx="1"/>
          </p:nvPr>
        </p:nvSpPr>
        <p:spPr>
          <a:xfrm>
            <a:off x="457200" y="1219200"/>
            <a:ext cx="8229600" cy="4525963"/>
          </a:xfrm>
        </p:spPr>
        <p:txBody>
          <a:bodyPr/>
          <a:lstStyle/>
          <a:p>
            <a:pPr algn="ctr"/>
            <a:endParaRPr lang="en-US" altLang="en-US" sz="1600" smtClean="0">
              <a:ea typeface="ＭＳ Ｐゴシック" panose="020B0600070205080204" pitchFamily="34" charset="-128"/>
            </a:endParaRPr>
          </a:p>
          <a:p>
            <a:pPr>
              <a:buFont typeface="Wingdings" panose="05000000000000000000" pitchFamily="2" charset="2"/>
              <a:buNone/>
            </a:pPr>
            <a:r>
              <a:rPr lang="en-US" altLang="en-US" sz="3600" smtClean="0">
                <a:ea typeface="ＭＳ Ｐゴシック" panose="020B0600070205080204" pitchFamily="34" charset="-128"/>
              </a:rPr>
              <a:t>Trade’s rule of thumb:</a:t>
            </a:r>
          </a:p>
          <a:p>
            <a:pPr>
              <a:buFont typeface="Wingdings" panose="05000000000000000000" pitchFamily="2" charset="2"/>
              <a:buNone/>
            </a:pPr>
            <a:endParaRPr lang="en-US" altLang="en-US" sz="2000" smtClean="0">
              <a:ea typeface="ＭＳ Ｐゴシック" panose="020B0600070205080204" pitchFamily="34" charset="-128"/>
            </a:endParaRPr>
          </a:p>
          <a:p>
            <a:pPr>
              <a:buFont typeface="Wingdings" panose="05000000000000000000" pitchFamily="2" charset="2"/>
              <a:buNone/>
            </a:pPr>
            <a:r>
              <a:rPr lang="en-US" altLang="en-US" smtClean="0">
                <a:ea typeface="ＭＳ Ｐゴシック" panose="020B0600070205080204" pitchFamily="34" charset="-128"/>
              </a:rPr>
              <a:t>   </a:t>
            </a:r>
            <a:r>
              <a:rPr lang="en-US" altLang="en-US" sz="2800" smtClean="0">
                <a:ea typeface="ＭＳ Ｐゴシック" panose="020B0600070205080204" pitchFamily="34" charset="-128"/>
              </a:rPr>
              <a:t>The least amount of training at the lowest reasonable cost in the shortest amount of time to obtain the skills, credentials, resources, and support necessary to become suitably reemployed. </a:t>
            </a:r>
          </a:p>
        </p:txBody>
      </p:sp>
    </p:spTree>
    <p:extLst>
      <p:ext uri="{BB962C8B-B14F-4D97-AF65-F5344CB8AC3E}">
        <p14:creationId xmlns:p14="http://schemas.microsoft.com/office/powerpoint/2010/main" val="294082240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381000" y="1391652"/>
            <a:ext cx="8229600" cy="4247147"/>
          </a:xfrm>
        </p:spPr>
        <p:txBody>
          <a:bodyPr/>
          <a:lstStyle/>
          <a:p>
            <a:pPr marL="457200" indent="-457200">
              <a:buFont typeface="Arial" panose="020B0604020202020204" pitchFamily="34" charset="0"/>
              <a:buChar char="•"/>
            </a:pPr>
            <a:r>
              <a:rPr lang="en-US" altLang="en-US" sz="2400" dirty="0" smtClean="0"/>
              <a:t>Ensure the 6 criteria are addressed within the customer’s record</a:t>
            </a:r>
          </a:p>
          <a:p>
            <a:pPr marL="457200" indent="-457200">
              <a:buFont typeface="Arial" panose="020B0604020202020204" pitchFamily="34" charset="0"/>
              <a:buChar char="•"/>
            </a:pPr>
            <a:r>
              <a:rPr lang="en-US" altLang="en-US" sz="2400" dirty="0" smtClean="0"/>
              <a:t>If not choosing the lowest cost training, ensure the justification addresses quality, contents and results</a:t>
            </a:r>
          </a:p>
          <a:p>
            <a:pPr marL="457200" indent="-457200">
              <a:buFont typeface="Arial" panose="020B0604020202020204" pitchFamily="34" charset="0"/>
              <a:buChar char="•"/>
            </a:pPr>
            <a:r>
              <a:rPr lang="en-US" altLang="en-US" sz="2400" dirty="0" smtClean="0"/>
              <a:t>Training packages CAN be submitted before 1666 is approved</a:t>
            </a:r>
          </a:p>
          <a:p>
            <a:pPr marL="457200" indent="-457200">
              <a:buFont typeface="Arial" panose="020B0604020202020204" pitchFamily="34" charset="0"/>
              <a:buChar char="•"/>
            </a:pPr>
            <a:r>
              <a:rPr lang="en-US" altLang="en-US" sz="2400" dirty="0" smtClean="0"/>
              <a:t>Submit complete packages and in time to allow a proper review.</a:t>
            </a:r>
          </a:p>
          <a:p>
            <a:pPr marL="457200" indent="-457200">
              <a:buFont typeface="Arial" panose="020B0604020202020204" pitchFamily="34" charset="0"/>
              <a:buChar char="•"/>
            </a:pPr>
            <a:r>
              <a:rPr lang="en-US" altLang="en-US" sz="2400" dirty="0" smtClean="0"/>
              <a:t>If for any reason you do not agree with the training being submitted please communicate with the TAA staff</a:t>
            </a:r>
          </a:p>
          <a:p>
            <a:pPr marL="457200" indent="-457200">
              <a:buFont typeface="Arial" panose="020B0604020202020204" pitchFamily="34" charset="0"/>
              <a:buChar char="•"/>
            </a:pPr>
            <a:endParaRPr lang="en-US" altLang="en-US" dirty="0" smtClean="0"/>
          </a:p>
          <a:p>
            <a:pPr marL="457200" indent="-457200">
              <a:buFont typeface="Arial" panose="020B0604020202020204" pitchFamily="34" charset="0"/>
              <a:buChar char="•"/>
            </a:pPr>
            <a:endParaRPr lang="en-US" altLang="en-US" dirty="0" smtClean="0"/>
          </a:p>
        </p:txBody>
      </p:sp>
      <p:sp>
        <p:nvSpPr>
          <p:cNvPr id="3" name="Title 2"/>
          <p:cNvSpPr>
            <a:spLocks noGrp="1"/>
          </p:cNvSpPr>
          <p:nvPr>
            <p:ph type="title"/>
          </p:nvPr>
        </p:nvSpPr>
        <p:spPr/>
        <p:txBody>
          <a:bodyPr/>
          <a:lstStyle/>
          <a:p>
            <a:pPr>
              <a:defRPr/>
            </a:pPr>
            <a:r>
              <a:rPr lang="en-US" dirty="0" smtClean="0"/>
              <a:t>Training Package Tips</a:t>
            </a:r>
            <a:endParaRPr lang="en-US" dirty="0"/>
          </a:p>
        </p:txBody>
      </p:sp>
      <p:sp>
        <p:nvSpPr>
          <p:cNvPr id="471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82EFEE8-A19A-4828-BCAF-70C4B3309E11}" type="slidenum">
              <a:rPr lang="en-US" altLang="en-US" sz="1000" smtClean="0">
                <a:solidFill>
                  <a:schemeClr val="bg1"/>
                </a:solidFill>
              </a:rPr>
              <a:pPr>
                <a:spcBef>
                  <a:spcPct val="0"/>
                </a:spcBef>
                <a:buClrTx/>
                <a:buSzTx/>
                <a:buFontTx/>
                <a:buNone/>
              </a:pPr>
              <a:t>28</a:t>
            </a:fld>
            <a:endParaRPr lang="en-US" altLang="en-US" sz="1000" smtClean="0">
              <a:solidFill>
                <a:schemeClr val="bg1"/>
              </a:solidFill>
            </a:endParaRPr>
          </a:p>
        </p:txBody>
      </p:sp>
    </p:spTree>
    <p:extLst>
      <p:ext uri="{BB962C8B-B14F-4D97-AF65-F5344CB8AC3E}">
        <p14:creationId xmlns:p14="http://schemas.microsoft.com/office/powerpoint/2010/main" val="242844317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7716782D-2FBC-4A6C-AF45-D31A07B05AFE}" type="slidenum">
              <a:rPr lang="en-US" altLang="en-US" sz="1000" smtClean="0">
                <a:solidFill>
                  <a:schemeClr val="bg1"/>
                </a:solidFill>
              </a:rPr>
              <a:pPr>
                <a:spcBef>
                  <a:spcPct val="0"/>
                </a:spcBef>
                <a:buClrTx/>
                <a:buSzTx/>
                <a:buFontTx/>
                <a:buNone/>
              </a:pPr>
              <a:t>29</a:t>
            </a:fld>
            <a:endParaRPr lang="en-US" altLang="en-US" sz="1000" smtClean="0">
              <a:solidFill>
                <a:schemeClr val="bg1"/>
              </a:solidFill>
            </a:endParaRPr>
          </a:p>
        </p:txBody>
      </p:sp>
      <p:sp>
        <p:nvSpPr>
          <p:cNvPr id="5" name="Rectangle 2"/>
          <p:cNvSpPr txBox="1">
            <a:spLocks/>
          </p:cNvSpPr>
          <p:nvPr/>
        </p:nvSpPr>
        <p:spPr>
          <a:xfrm>
            <a:off x="457199" y="36778"/>
            <a:ext cx="8229600" cy="1143000"/>
          </a:xfrm>
          <a:prstGeom prst="rect">
            <a:avLst/>
          </a:prstGeom>
          <a:noFill/>
        </p:spPr>
        <p:txBody>
          <a:bodyPr anchor="ctr">
            <a:normAutofit/>
            <a:sp3d prstMaterial="softEdge">
              <a:bevelT w="25400" h="25400"/>
            </a:sp3d>
          </a:bodyPr>
          <a:lstStyle>
            <a:lvl1pPr algn="l" rtl="0" eaLnBrk="0" fontAlgn="base" hangingPunct="0">
              <a:spcBef>
                <a:spcPct val="0"/>
              </a:spcBef>
              <a:spcAft>
                <a:spcPct val="0"/>
              </a:spcAft>
              <a:defRPr sz="3600" b="1" kern="1200">
                <a:solidFill>
                  <a:srgbClr val="0071C6"/>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600" b="1">
                <a:solidFill>
                  <a:srgbClr val="0071C6"/>
                </a:solidFill>
                <a:latin typeface="Lucida Sans Unicode" pitchFamily="34" charset="0"/>
              </a:defRPr>
            </a:lvl2pPr>
            <a:lvl3pPr algn="l" rtl="0" eaLnBrk="0" fontAlgn="base" hangingPunct="0">
              <a:spcBef>
                <a:spcPct val="0"/>
              </a:spcBef>
              <a:spcAft>
                <a:spcPct val="0"/>
              </a:spcAft>
              <a:defRPr sz="3600" b="1">
                <a:solidFill>
                  <a:srgbClr val="0071C6"/>
                </a:solidFill>
                <a:latin typeface="Lucida Sans Unicode" pitchFamily="34" charset="0"/>
              </a:defRPr>
            </a:lvl3pPr>
            <a:lvl4pPr algn="l" rtl="0" eaLnBrk="0" fontAlgn="base" hangingPunct="0">
              <a:spcBef>
                <a:spcPct val="0"/>
              </a:spcBef>
              <a:spcAft>
                <a:spcPct val="0"/>
              </a:spcAft>
              <a:defRPr sz="3600" b="1">
                <a:solidFill>
                  <a:srgbClr val="0071C6"/>
                </a:solidFill>
                <a:latin typeface="Lucida Sans Unicode" pitchFamily="34" charset="0"/>
              </a:defRPr>
            </a:lvl4pPr>
            <a:lvl5pPr algn="l" rtl="0" eaLnBrk="0" fontAlgn="base" hangingPunct="0">
              <a:spcBef>
                <a:spcPct val="0"/>
              </a:spcBef>
              <a:spcAft>
                <a:spcPct val="0"/>
              </a:spcAft>
              <a:defRPr sz="3600" b="1">
                <a:solidFill>
                  <a:srgbClr val="0071C6"/>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dirty="0" smtClean="0">
                <a:solidFill>
                  <a:schemeClr val="bg1"/>
                </a:solidFill>
                <a:ea typeface="ＭＳ Ｐゴシック"/>
              </a:rPr>
              <a:t>6 Criteria for Approval of Training</a:t>
            </a:r>
          </a:p>
        </p:txBody>
      </p:sp>
      <p:sp>
        <p:nvSpPr>
          <p:cNvPr id="48132" name="Rectangle 3"/>
          <p:cNvSpPr txBox="1">
            <a:spLocks/>
          </p:cNvSpPr>
          <p:nvPr/>
        </p:nvSpPr>
        <p:spPr bwMode="auto">
          <a:xfrm>
            <a:off x="457200" y="1362075"/>
            <a:ext cx="8229600" cy="448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nSpc>
                <a:spcPct val="90000"/>
              </a:lnSpc>
              <a:buClr>
                <a:srgbClr val="139876"/>
              </a:buClr>
              <a:buSzPct val="70000"/>
              <a:buFont typeface="Wingdings 3" panose="05040102010807070707" pitchFamily="18" charset="2"/>
              <a:buAutoNum type="arabicPeriod"/>
            </a:pPr>
            <a:r>
              <a:rPr lang="en-US" altLang="en-US" sz="2000" dirty="0">
                <a:solidFill>
                  <a:schemeClr val="accent6"/>
                </a:solidFill>
                <a:ea typeface="ＭＳ Ｐゴシック" panose="020B0600070205080204" pitchFamily="34" charset="-128"/>
              </a:rPr>
              <a:t>There is no suitable employment (which may include technical and professional employment) available for the adversely affected worker.</a:t>
            </a:r>
          </a:p>
          <a:p>
            <a:pPr>
              <a:lnSpc>
                <a:spcPct val="90000"/>
              </a:lnSpc>
              <a:buClr>
                <a:srgbClr val="139876"/>
              </a:buClr>
              <a:buSzPct val="70000"/>
              <a:buFont typeface="Wingdings 3" panose="05040102010807070707" pitchFamily="18" charset="2"/>
              <a:buAutoNum type="arabicPeriod"/>
            </a:pPr>
            <a:endParaRPr lang="en-US" altLang="en-US" sz="500" dirty="0">
              <a:solidFill>
                <a:schemeClr val="accent6"/>
              </a:solidFill>
              <a:ea typeface="ＭＳ Ｐゴシック" panose="020B0600070205080204" pitchFamily="34" charset="-128"/>
            </a:endParaRPr>
          </a:p>
          <a:p>
            <a:pPr>
              <a:lnSpc>
                <a:spcPct val="90000"/>
              </a:lnSpc>
              <a:buClr>
                <a:srgbClr val="139876"/>
              </a:buClr>
              <a:buSzPct val="70000"/>
              <a:buFont typeface="Wingdings 3" panose="05040102010807070707" pitchFamily="18" charset="2"/>
              <a:buAutoNum type="arabicPeriod"/>
            </a:pPr>
            <a:r>
              <a:rPr lang="en-US" altLang="en-US" sz="2000" dirty="0">
                <a:solidFill>
                  <a:schemeClr val="accent6"/>
                </a:solidFill>
                <a:ea typeface="ＭＳ Ｐゴシック" panose="020B0600070205080204" pitchFamily="34" charset="-128"/>
              </a:rPr>
              <a:t>The worker would benefit from appropriate training.</a:t>
            </a:r>
          </a:p>
          <a:p>
            <a:pPr>
              <a:lnSpc>
                <a:spcPct val="90000"/>
              </a:lnSpc>
              <a:buClr>
                <a:srgbClr val="139876"/>
              </a:buClr>
              <a:buSzPct val="70000"/>
              <a:buFont typeface="Wingdings 3" panose="05040102010807070707" pitchFamily="18" charset="2"/>
              <a:buAutoNum type="arabicPeriod"/>
            </a:pPr>
            <a:endParaRPr lang="en-US" altLang="en-US" sz="500" dirty="0">
              <a:solidFill>
                <a:schemeClr val="accent6"/>
              </a:solidFill>
              <a:ea typeface="ＭＳ Ｐゴシック" panose="020B0600070205080204" pitchFamily="34" charset="-128"/>
            </a:endParaRPr>
          </a:p>
          <a:p>
            <a:pPr>
              <a:lnSpc>
                <a:spcPct val="90000"/>
              </a:lnSpc>
              <a:buClr>
                <a:srgbClr val="139876"/>
              </a:buClr>
              <a:buSzPct val="70000"/>
              <a:buFont typeface="Wingdings 3" panose="05040102010807070707" pitchFamily="18" charset="2"/>
              <a:buAutoNum type="arabicPeriod"/>
            </a:pPr>
            <a:r>
              <a:rPr lang="en-US" altLang="en-US" sz="2000" dirty="0">
                <a:solidFill>
                  <a:schemeClr val="accent6"/>
                </a:solidFill>
                <a:ea typeface="ＭＳ Ｐゴシック" panose="020B0600070205080204" pitchFamily="34" charset="-128"/>
              </a:rPr>
              <a:t>There is a reasonable expectation of employment following completion of such training.</a:t>
            </a:r>
          </a:p>
          <a:p>
            <a:pPr>
              <a:lnSpc>
                <a:spcPct val="90000"/>
              </a:lnSpc>
              <a:buClr>
                <a:srgbClr val="139876"/>
              </a:buClr>
              <a:buSzPct val="70000"/>
              <a:buFont typeface="Wingdings 3" panose="05040102010807070707" pitchFamily="18" charset="2"/>
              <a:buAutoNum type="arabicPeriod"/>
            </a:pPr>
            <a:endParaRPr lang="en-US" altLang="en-US" sz="500" dirty="0">
              <a:solidFill>
                <a:schemeClr val="accent6"/>
              </a:solidFill>
              <a:ea typeface="ＭＳ Ｐゴシック" panose="020B0600070205080204" pitchFamily="34" charset="-128"/>
            </a:endParaRPr>
          </a:p>
          <a:p>
            <a:pPr>
              <a:lnSpc>
                <a:spcPct val="90000"/>
              </a:lnSpc>
              <a:buClr>
                <a:srgbClr val="139876"/>
              </a:buClr>
              <a:buSzPct val="70000"/>
              <a:buFont typeface="Wingdings 3" panose="05040102010807070707" pitchFamily="18" charset="2"/>
              <a:buAutoNum type="arabicPeriod"/>
            </a:pPr>
            <a:r>
              <a:rPr lang="en-US" altLang="en-US" sz="2000" dirty="0">
                <a:solidFill>
                  <a:schemeClr val="accent6"/>
                </a:solidFill>
                <a:ea typeface="ＭＳ Ｐゴシック" panose="020B0600070205080204" pitchFamily="34" charset="-128"/>
              </a:rPr>
              <a:t>Training approved by the Secretary is reasonably available to the worker from either governmental agencies or private sources.</a:t>
            </a:r>
          </a:p>
          <a:p>
            <a:pPr>
              <a:lnSpc>
                <a:spcPct val="90000"/>
              </a:lnSpc>
              <a:buClr>
                <a:srgbClr val="139876"/>
              </a:buClr>
              <a:buSzPct val="70000"/>
              <a:buFont typeface="Wingdings 3" panose="05040102010807070707" pitchFamily="18" charset="2"/>
              <a:buAutoNum type="arabicPeriod"/>
            </a:pPr>
            <a:endParaRPr lang="en-US" altLang="en-US" sz="500" dirty="0">
              <a:solidFill>
                <a:schemeClr val="accent6"/>
              </a:solidFill>
              <a:ea typeface="ＭＳ Ｐゴシック" panose="020B0600070205080204" pitchFamily="34" charset="-128"/>
            </a:endParaRPr>
          </a:p>
          <a:p>
            <a:pPr>
              <a:lnSpc>
                <a:spcPct val="90000"/>
              </a:lnSpc>
              <a:buClr>
                <a:srgbClr val="139876"/>
              </a:buClr>
              <a:buSzPct val="70000"/>
              <a:buFont typeface="Wingdings 3" panose="05040102010807070707" pitchFamily="18" charset="2"/>
              <a:buAutoNum type="arabicPeriod"/>
            </a:pPr>
            <a:r>
              <a:rPr lang="en-US" altLang="en-US" sz="2000" dirty="0">
                <a:solidFill>
                  <a:schemeClr val="accent6"/>
                </a:solidFill>
                <a:ea typeface="ＭＳ Ｐゴシック" panose="020B0600070205080204" pitchFamily="34" charset="-128"/>
              </a:rPr>
              <a:t>The worker is qualified to undertake and complete such training.</a:t>
            </a:r>
          </a:p>
          <a:p>
            <a:pPr>
              <a:lnSpc>
                <a:spcPct val="90000"/>
              </a:lnSpc>
              <a:buClr>
                <a:srgbClr val="139876"/>
              </a:buClr>
              <a:buSzPct val="70000"/>
              <a:buFont typeface="Wingdings 3" panose="05040102010807070707" pitchFamily="18" charset="2"/>
              <a:buAutoNum type="arabicPeriod"/>
            </a:pPr>
            <a:endParaRPr lang="en-US" altLang="en-US" sz="500" dirty="0">
              <a:solidFill>
                <a:schemeClr val="accent6"/>
              </a:solidFill>
              <a:ea typeface="ＭＳ Ｐゴシック" panose="020B0600070205080204" pitchFamily="34" charset="-128"/>
            </a:endParaRPr>
          </a:p>
          <a:p>
            <a:pPr>
              <a:lnSpc>
                <a:spcPct val="90000"/>
              </a:lnSpc>
              <a:buClr>
                <a:srgbClr val="139876"/>
              </a:buClr>
              <a:buSzPct val="70000"/>
              <a:buFont typeface="Wingdings 3" panose="05040102010807070707" pitchFamily="18" charset="2"/>
              <a:buAutoNum type="arabicPeriod"/>
            </a:pPr>
            <a:r>
              <a:rPr lang="en-US" altLang="en-US" sz="2000" dirty="0">
                <a:solidFill>
                  <a:schemeClr val="accent6"/>
                </a:solidFill>
                <a:ea typeface="ＭＳ Ｐゴシック" panose="020B0600070205080204" pitchFamily="34" charset="-128"/>
              </a:rPr>
              <a:t>Such training is suitable for the worker and available at a reasonable cost.  </a:t>
            </a:r>
          </a:p>
        </p:txBody>
      </p:sp>
    </p:spTree>
    <p:extLst>
      <p:ext uri="{BB962C8B-B14F-4D97-AF65-F5344CB8AC3E}">
        <p14:creationId xmlns:p14="http://schemas.microsoft.com/office/powerpoint/2010/main" val="398830706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DDEEB63-9AAF-44D9-819E-2A659B7F7604}" type="slidenum">
              <a:rPr lang="en-US" altLang="en-US" sz="1000" smtClean="0">
                <a:solidFill>
                  <a:schemeClr val="bg1"/>
                </a:solidFill>
              </a:rPr>
              <a:pPr>
                <a:spcBef>
                  <a:spcPct val="0"/>
                </a:spcBef>
                <a:buClrTx/>
                <a:buSzTx/>
                <a:buFontTx/>
                <a:buNone/>
              </a:pPr>
              <a:t>3</a:t>
            </a:fld>
            <a:endParaRPr lang="en-US" altLang="en-US" sz="1000" smtClean="0">
              <a:solidFill>
                <a:schemeClr val="bg1"/>
              </a:solidFill>
            </a:endParaRPr>
          </a:p>
        </p:txBody>
      </p:sp>
      <p:sp>
        <p:nvSpPr>
          <p:cNvPr id="142338" name="Rectangle 2"/>
          <p:cNvSpPr>
            <a:spLocks noGrp="1"/>
          </p:cNvSpPr>
          <p:nvPr>
            <p:ph type="title"/>
          </p:nvPr>
        </p:nvSpPr>
        <p:spPr bwMode="auto">
          <a:extLst/>
        </p:spPr>
        <p:txBody>
          <a:bodyPr/>
          <a:lstStyle/>
          <a:p>
            <a:pPr>
              <a:defRPr/>
            </a:pPr>
            <a:r>
              <a:rPr lang="en-US" dirty="0" smtClean="0">
                <a:effectLst/>
              </a:rPr>
              <a:t>Purpose</a:t>
            </a:r>
          </a:p>
        </p:txBody>
      </p:sp>
      <p:sp>
        <p:nvSpPr>
          <p:cNvPr id="6148" name="Rectangle 3"/>
          <p:cNvSpPr>
            <a:spLocks noGrp="1"/>
          </p:cNvSpPr>
          <p:nvPr>
            <p:ph type="body" idx="1"/>
          </p:nvPr>
        </p:nvSpPr>
        <p:spPr>
          <a:xfrm>
            <a:off x="457200" y="1219200"/>
            <a:ext cx="8229600" cy="3167063"/>
          </a:xfrm>
        </p:spPr>
        <p:txBody>
          <a:bodyPr>
            <a:normAutofit/>
          </a:bodyPr>
          <a:lstStyle/>
          <a:p>
            <a:pPr marL="0" indent="0">
              <a:buNone/>
              <a:defRPr/>
            </a:pPr>
            <a:r>
              <a:rPr lang="en-US" altLang="en-US" b="1" dirty="0" smtClean="0">
                <a:effectLst>
                  <a:outerShdw blurRad="38100" dist="38100" dir="2700000" algn="tl">
                    <a:srgbClr val="000000">
                      <a:alpha val="43137"/>
                    </a:srgbClr>
                  </a:outerShdw>
                </a:effectLst>
                <a:cs typeface="Arial" panose="020B0604020202020204" pitchFamily="34" charset="0"/>
              </a:rPr>
              <a:t>The TAA </a:t>
            </a:r>
            <a:r>
              <a:rPr lang="en-US" altLang="en-US" b="1" dirty="0">
                <a:effectLst>
                  <a:outerShdw blurRad="38100" dist="38100" dir="2700000" algn="tl">
                    <a:srgbClr val="000000">
                      <a:alpha val="43137"/>
                    </a:srgbClr>
                  </a:outerShdw>
                </a:effectLst>
                <a:cs typeface="Arial" panose="020B0604020202020204" pitchFamily="34" charset="0"/>
              </a:rPr>
              <a:t>Program</a:t>
            </a:r>
            <a:r>
              <a:rPr lang="en-US" altLang="en-US" dirty="0">
                <a:cs typeface="Arial" panose="020B0604020202020204" pitchFamily="34" charset="0"/>
              </a:rPr>
              <a:t> has and will continue to help workers who have lost their jobs as a result of foreign trade to quickly rejoin the workforce by providing them with the means to attain competitive and marketable skills for today’s increasingly competitive work environment.  </a:t>
            </a:r>
          </a:p>
        </p:txBody>
      </p:sp>
      <p:pic>
        <p:nvPicPr>
          <p:cNvPr id="10245" name="Picture 10" descr="MPj04285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733" y="3455106"/>
            <a:ext cx="4038600" cy="2686050"/>
          </a:xfrm>
          <a:prstGeom prst="rect">
            <a:avLst/>
          </a:prstGeom>
          <a:noFill/>
          <a:ln w="9525">
            <a:solidFill>
              <a:srgbClr val="0071C6"/>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7335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4252BCE-13A7-494E-BBFA-95D6F64663CE}" type="slidenum">
              <a:rPr lang="en-US" altLang="en-US" sz="1000" smtClean="0">
                <a:solidFill>
                  <a:schemeClr val="bg1"/>
                </a:solidFill>
              </a:rPr>
              <a:pPr>
                <a:spcBef>
                  <a:spcPct val="0"/>
                </a:spcBef>
                <a:buClrTx/>
                <a:buSzTx/>
                <a:buFontTx/>
                <a:buNone/>
              </a:pPr>
              <a:t>30</a:t>
            </a:fld>
            <a:endParaRPr lang="en-US" altLang="en-US" sz="1000" smtClean="0">
              <a:solidFill>
                <a:schemeClr val="bg1"/>
              </a:solidFill>
            </a:endParaRPr>
          </a:p>
        </p:txBody>
      </p:sp>
      <p:sp>
        <p:nvSpPr>
          <p:cNvPr id="323586" name="Rectangle 2"/>
          <p:cNvSpPr>
            <a:spLocks noGrp="1"/>
          </p:cNvSpPr>
          <p:nvPr>
            <p:ph type="title"/>
          </p:nvPr>
        </p:nvSpPr>
        <p:spPr bwMode="auto">
          <a:xfrm>
            <a:off x="457200" y="3048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3000" dirty="0" smtClean="0">
                <a:effectLst/>
              </a:rPr>
              <a:t>Course Outlines for Certificate and Degree Programs at Colleges/Universities</a:t>
            </a:r>
          </a:p>
        </p:txBody>
      </p:sp>
      <p:sp>
        <p:nvSpPr>
          <p:cNvPr id="77828" name="Rectangle 3"/>
          <p:cNvSpPr>
            <a:spLocks noGrp="1"/>
          </p:cNvSpPr>
          <p:nvPr>
            <p:ph type="body" idx="1"/>
          </p:nvPr>
        </p:nvSpPr>
        <p:spPr/>
        <p:txBody>
          <a:bodyPr>
            <a:normAutofit fontScale="92500" lnSpcReduction="10000"/>
          </a:bodyPr>
          <a:lstStyle/>
          <a:p>
            <a:pPr marL="0" indent="0">
              <a:buNone/>
              <a:defRPr/>
            </a:pPr>
            <a:r>
              <a:rPr lang="en-US" altLang="en-US" dirty="0" smtClean="0"/>
              <a:t>The training course outlines must include accurate itemized cost estimates for each of the following elements:</a:t>
            </a:r>
          </a:p>
          <a:p>
            <a:pPr marL="341313" indent="-341313">
              <a:buFont typeface="Wingdings 3" panose="05040102010807070707" pitchFamily="18" charset="2"/>
              <a:buChar char=""/>
              <a:defRPr/>
            </a:pPr>
            <a:r>
              <a:rPr lang="en-US" altLang="en-US" dirty="0" smtClean="0"/>
              <a:t>Tuition </a:t>
            </a:r>
          </a:p>
          <a:p>
            <a:pPr marL="341313" indent="-341313">
              <a:buFont typeface="Wingdings 3" panose="05040102010807070707" pitchFamily="18" charset="2"/>
              <a:buChar char=""/>
              <a:defRPr/>
            </a:pPr>
            <a:r>
              <a:rPr lang="en-US" altLang="en-US" dirty="0" smtClean="0"/>
              <a:t>Fees					</a:t>
            </a:r>
            <a:r>
              <a:rPr lang="en-US" altLang="en-US" b="1" dirty="0" smtClean="0">
                <a:solidFill>
                  <a:srgbClr val="C00000"/>
                </a:solidFill>
              </a:rPr>
              <a:t>Policy </a:t>
            </a:r>
            <a:r>
              <a:rPr lang="en-US" altLang="en-US" b="1" dirty="0" smtClean="0"/>
              <a:t> </a:t>
            </a:r>
          </a:p>
          <a:p>
            <a:pPr marL="341313" indent="-341313">
              <a:buFont typeface="Wingdings 3" panose="05040102010807070707" pitchFamily="18" charset="2"/>
              <a:buChar char=""/>
              <a:defRPr/>
            </a:pPr>
            <a:r>
              <a:rPr lang="en-US" altLang="en-US" dirty="0" smtClean="0"/>
              <a:t>Books				</a:t>
            </a:r>
            <a:r>
              <a:rPr lang="en-US" altLang="en-US" b="1" dirty="0" smtClean="0">
                <a:solidFill>
                  <a:srgbClr val="C00000"/>
                </a:solidFill>
              </a:rPr>
              <a:t>100 DCS 13.113</a:t>
            </a:r>
            <a:endParaRPr lang="en-US" altLang="en-US" dirty="0" smtClean="0">
              <a:solidFill>
                <a:srgbClr val="C00000"/>
              </a:solidFill>
            </a:endParaRPr>
          </a:p>
          <a:p>
            <a:pPr marL="341313" indent="-341313">
              <a:buFont typeface="Wingdings 3" panose="05040102010807070707" pitchFamily="18" charset="2"/>
              <a:buChar char=""/>
              <a:defRPr/>
            </a:pPr>
            <a:r>
              <a:rPr lang="en-US" altLang="en-US" dirty="0" smtClean="0"/>
              <a:t>Supplies </a:t>
            </a:r>
          </a:p>
          <a:p>
            <a:pPr marL="341313" indent="-341313">
              <a:buFont typeface="Wingdings 3" panose="05040102010807070707" pitchFamily="18" charset="2"/>
              <a:buChar char=""/>
              <a:defRPr/>
            </a:pPr>
            <a:r>
              <a:rPr lang="en-US" altLang="en-US" dirty="0" smtClean="0"/>
              <a:t>Health Insurance</a:t>
            </a:r>
          </a:p>
          <a:p>
            <a:pPr marL="341313" indent="-341313">
              <a:buFont typeface="Wingdings 3" panose="05040102010807070707" pitchFamily="18" charset="2"/>
              <a:buChar char=""/>
              <a:defRPr/>
            </a:pPr>
            <a:r>
              <a:rPr lang="en-US" altLang="en-US" dirty="0" smtClean="0"/>
              <a:t>Other (such as an itemization of required tools, equipment, uniforms)</a:t>
            </a:r>
          </a:p>
          <a:p>
            <a:pPr marL="0" indent="0">
              <a:defRPr/>
            </a:pPr>
            <a:endParaRPr lang="en-US" altLang="en-US" dirty="0" smtClean="0"/>
          </a:p>
        </p:txBody>
      </p:sp>
      <p:sp>
        <p:nvSpPr>
          <p:cNvPr id="50181" name="Rectangle 4"/>
          <p:cNvSpPr>
            <a:spLocks noChangeArrowheads="1"/>
          </p:cNvSpPr>
          <p:nvPr/>
        </p:nvSpPr>
        <p:spPr bwMode="auto">
          <a:xfrm>
            <a:off x="2677160" y="2727960"/>
            <a:ext cx="3581400" cy="1219200"/>
          </a:xfrm>
          <a:prstGeom prst="rect">
            <a:avLst/>
          </a:prstGeom>
          <a:noFill/>
          <a:ln w="57150" algn="ctr">
            <a:solidFill>
              <a:srgbClr val="0071C6"/>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endParaRPr lang="en-US" altLang="en-US" sz="1800">
              <a:solidFill>
                <a:srgbClr val="0080FF"/>
              </a:solidFill>
            </a:endParaRPr>
          </a:p>
        </p:txBody>
      </p:sp>
    </p:spTree>
    <p:extLst>
      <p:ext uri="{BB962C8B-B14F-4D97-AF65-F5344CB8AC3E}">
        <p14:creationId xmlns:p14="http://schemas.microsoft.com/office/powerpoint/2010/main" val="230668599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81DB0FA-DD9E-4640-B5E7-B6C559D7E216}" type="slidenum">
              <a:rPr lang="en-US" altLang="en-US" sz="1000" smtClean="0">
                <a:solidFill>
                  <a:schemeClr val="bg1"/>
                </a:solidFill>
              </a:rPr>
              <a:pPr>
                <a:spcBef>
                  <a:spcPct val="0"/>
                </a:spcBef>
                <a:buClrTx/>
                <a:buSzTx/>
                <a:buFontTx/>
                <a:buNone/>
              </a:pPr>
              <a:t>31</a:t>
            </a:fld>
            <a:endParaRPr lang="en-US" altLang="en-US" sz="1000" smtClean="0">
              <a:solidFill>
                <a:schemeClr val="bg1"/>
              </a:solidFill>
            </a:endParaRPr>
          </a:p>
        </p:txBody>
      </p:sp>
      <p:sp>
        <p:nvSpPr>
          <p:cNvPr id="320514" name="Rectangle 2"/>
          <p:cNvSpPr>
            <a:spLocks noGrp="1"/>
          </p:cNvSpPr>
          <p:nvPr>
            <p:ph type="title"/>
          </p:nvPr>
        </p:nvSpPr>
        <p:spPr bwMode="auto">
          <a:xfrm>
            <a:off x="528320" y="136988"/>
            <a:ext cx="7131050" cy="9543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3000" dirty="0" smtClean="0">
                <a:effectLst/>
              </a:rPr>
              <a:t>Course Outlines for Certificate and Degree Programs at Colleges/Universities</a:t>
            </a:r>
          </a:p>
        </p:txBody>
      </p:sp>
      <p:sp>
        <p:nvSpPr>
          <p:cNvPr id="51204" name="Rectangle 3"/>
          <p:cNvSpPr>
            <a:spLocks noGrp="1"/>
          </p:cNvSpPr>
          <p:nvPr>
            <p:ph type="body" idx="1"/>
          </p:nvPr>
        </p:nvSpPr>
        <p:spPr>
          <a:xfrm>
            <a:off x="457200" y="1553327"/>
            <a:ext cx="8382000" cy="4237873"/>
          </a:xfrm>
        </p:spPr>
        <p:txBody>
          <a:bodyPr/>
          <a:lstStyle/>
          <a:p>
            <a:pPr marL="0" indent="0">
              <a:lnSpc>
                <a:spcPct val="80000"/>
              </a:lnSpc>
            </a:pPr>
            <a:r>
              <a:rPr lang="en-US" altLang="en-US" sz="2300" dirty="0" smtClean="0"/>
              <a:t>The MA TAA Unit requires submission of </a:t>
            </a:r>
            <a:r>
              <a:rPr lang="en-US" altLang="en-US" sz="2300" b="1" dirty="0" smtClean="0">
                <a:solidFill>
                  <a:srgbClr val="FF6600"/>
                </a:solidFill>
              </a:rPr>
              <a:t>accurate</a:t>
            </a:r>
            <a:r>
              <a:rPr lang="en-US" altLang="en-US" sz="2300" dirty="0" smtClean="0"/>
              <a:t> training course outlines with cost breakdowns for ALL certificate and degree programs at any college/university. </a:t>
            </a:r>
          </a:p>
          <a:p>
            <a:pPr marL="0" indent="0">
              <a:lnSpc>
                <a:spcPct val="80000"/>
              </a:lnSpc>
            </a:pPr>
            <a:r>
              <a:rPr lang="en-US" altLang="en-US" sz="2300" dirty="0" smtClean="0"/>
              <a:t>Training course outlines must also specifically identify costs associated with any required remedial/developmental education components of the planned training program. </a:t>
            </a:r>
          </a:p>
          <a:p>
            <a:pPr marL="0" indent="0">
              <a:lnSpc>
                <a:spcPct val="80000"/>
              </a:lnSpc>
            </a:pPr>
            <a:r>
              <a:rPr lang="en-US" altLang="en-US" sz="2300" dirty="0" smtClean="0"/>
              <a:t>Therefore, local areas must assure that identification of any required remedial/developmental education needed by a TAA eligible individual is identified through appropriate assessment/testing </a:t>
            </a:r>
            <a:r>
              <a:rPr lang="en-US" altLang="en-US" sz="2300" b="1" dirty="0" smtClean="0">
                <a:solidFill>
                  <a:srgbClr val="FF6600"/>
                </a:solidFill>
              </a:rPr>
              <a:t>prior</a:t>
            </a:r>
            <a:r>
              <a:rPr lang="en-US" altLang="en-US" sz="2300" b="1" dirty="0" smtClean="0"/>
              <a:t> </a:t>
            </a:r>
            <a:r>
              <a:rPr lang="en-US" altLang="en-US" sz="2300" dirty="0" smtClean="0"/>
              <a:t>to submission of the training request to the MA TAA Unit. </a:t>
            </a:r>
          </a:p>
        </p:txBody>
      </p:sp>
      <p:sp>
        <p:nvSpPr>
          <p:cNvPr id="51205" name="Rectangle 4"/>
          <p:cNvSpPr>
            <a:spLocks noChangeArrowheads="1"/>
          </p:cNvSpPr>
          <p:nvPr/>
        </p:nvSpPr>
        <p:spPr bwMode="auto">
          <a:xfrm>
            <a:off x="228600" y="4237038"/>
            <a:ext cx="868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rgbClr val="0071C6"/>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089025">
              <a:spcBef>
                <a:spcPts val="400"/>
              </a:spcBef>
              <a:buClr>
                <a:schemeClr val="accent1"/>
              </a:buClr>
              <a:buSzPct val="68000"/>
              <a:buFont typeface="Wingdings 3" panose="05040102010807070707" pitchFamily="18" charset="2"/>
              <a:tabLst>
                <a:tab pos="457200" algn="l"/>
              </a:tabLst>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tabLst>
                <a:tab pos="457200" algn="l"/>
              </a:tabLst>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tabLst>
                <a:tab pos="457200" algn="l"/>
              </a:tabLst>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tabLst>
                <a:tab pos="457200" algn="l"/>
              </a:tabLst>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tabLst>
                <a:tab pos="457200" algn="l"/>
              </a:tabLst>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tabLst>
                <a:tab pos="457200" algn="l"/>
              </a:tabLst>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tabLst>
                <a:tab pos="457200" algn="l"/>
              </a:tabLst>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tabLst>
                <a:tab pos="457200" algn="l"/>
              </a:tabLst>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tabLst>
                <a:tab pos="457200" algn="l"/>
              </a:tabLst>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solidFill>
                <a:srgbClr val="FF6600"/>
              </a:solidFill>
            </a:endParaRPr>
          </a:p>
        </p:txBody>
      </p:sp>
    </p:spTree>
    <p:extLst>
      <p:ext uri="{BB962C8B-B14F-4D97-AF65-F5344CB8AC3E}">
        <p14:creationId xmlns:p14="http://schemas.microsoft.com/office/powerpoint/2010/main" val="340241956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0B1C4BA-BAB6-49C1-9490-6FA67F9E3AF5}" type="slidenum">
              <a:rPr lang="en-US" altLang="en-US" sz="1000" smtClean="0">
                <a:solidFill>
                  <a:schemeClr val="bg1"/>
                </a:solidFill>
              </a:rPr>
              <a:pPr>
                <a:spcBef>
                  <a:spcPct val="0"/>
                </a:spcBef>
                <a:buClrTx/>
                <a:buSzTx/>
                <a:buFontTx/>
                <a:buNone/>
              </a:pPr>
              <a:t>32</a:t>
            </a:fld>
            <a:endParaRPr lang="en-US" altLang="en-US" sz="1000" smtClean="0">
              <a:solidFill>
                <a:schemeClr val="bg1"/>
              </a:solidFill>
            </a:endParaRPr>
          </a:p>
        </p:txBody>
      </p:sp>
      <p:sp>
        <p:nvSpPr>
          <p:cNvPr id="362498" name="Rectangle 2"/>
          <p:cNvSpPr>
            <a:spLocks noGrp="1"/>
          </p:cNvSpPr>
          <p:nvPr>
            <p:ph type="title"/>
          </p:nvPr>
        </p:nvSpPr>
        <p:spPr bwMode="auto">
          <a:xfrm>
            <a:off x="457200" y="157480"/>
            <a:ext cx="8229600" cy="868362"/>
          </a:xfrm>
          <a:extLst/>
        </p:spPr>
        <p:txBody>
          <a:bodyPr/>
          <a:lstStyle/>
          <a:p>
            <a:pPr>
              <a:defRPr/>
            </a:pPr>
            <a:r>
              <a:rPr lang="en-US" dirty="0" smtClean="0">
                <a:effectLst/>
              </a:rPr>
              <a:t>Training Reasonable Costs</a:t>
            </a:r>
            <a:endParaRPr lang="en-US" sz="2400" dirty="0" smtClean="0">
              <a:effectLst/>
            </a:endParaRPr>
          </a:p>
        </p:txBody>
      </p:sp>
      <p:sp>
        <p:nvSpPr>
          <p:cNvPr id="13316" name="Rectangle 3"/>
          <p:cNvSpPr>
            <a:spLocks noGrp="1"/>
          </p:cNvSpPr>
          <p:nvPr>
            <p:ph type="body" idx="1"/>
          </p:nvPr>
        </p:nvSpPr>
        <p:spPr>
          <a:xfrm>
            <a:off x="457200" y="1307431"/>
            <a:ext cx="8382000" cy="4780547"/>
          </a:xfrm>
        </p:spPr>
        <p:txBody>
          <a:bodyPr>
            <a:normAutofit/>
          </a:bodyPr>
          <a:lstStyle/>
          <a:p>
            <a:pPr marL="231775" indent="-231775">
              <a:lnSpc>
                <a:spcPct val="80000"/>
              </a:lnSpc>
              <a:buFont typeface="Wingdings 3" panose="05040102010807070707" pitchFamily="18" charset="2"/>
              <a:buChar char=""/>
              <a:defRPr/>
            </a:pPr>
            <a:r>
              <a:rPr lang="en-US" altLang="en-US" sz="2400" dirty="0" smtClean="0"/>
              <a:t>Training programs are approvable for a total of up to 130 weeks</a:t>
            </a:r>
          </a:p>
          <a:p>
            <a:pPr marL="174625" indent="-174625">
              <a:lnSpc>
                <a:spcPct val="80000"/>
              </a:lnSpc>
              <a:buFont typeface="Wingdings 3" panose="05040102010807070707" pitchFamily="18" charset="2"/>
              <a:buChar char=""/>
              <a:defRPr/>
            </a:pPr>
            <a:r>
              <a:rPr lang="en-US" altLang="en-US" sz="2400" dirty="0" smtClean="0"/>
              <a:t> Incumbent training is</a:t>
            </a:r>
            <a:r>
              <a:rPr lang="en-US" altLang="en-US" sz="2400" dirty="0" smtClean="0">
                <a:solidFill>
                  <a:srgbClr val="C00000"/>
                </a:solidFill>
              </a:rPr>
              <a:t> allowed</a:t>
            </a:r>
          </a:p>
          <a:p>
            <a:pPr marL="174625" indent="-174625">
              <a:lnSpc>
                <a:spcPct val="80000"/>
              </a:lnSpc>
              <a:buFont typeface="Wingdings 3" panose="05040102010807070707" pitchFamily="18" charset="2"/>
              <a:buChar char=""/>
              <a:defRPr/>
            </a:pPr>
            <a:r>
              <a:rPr lang="en-US" altLang="en-US" sz="2400" dirty="0" smtClean="0">
                <a:solidFill>
                  <a:srgbClr val="0D2F37"/>
                </a:solidFill>
              </a:rPr>
              <a:t> Participants may attend </a:t>
            </a:r>
            <a:r>
              <a:rPr lang="en-US" altLang="en-US" sz="2400" dirty="0" smtClean="0">
                <a:solidFill>
                  <a:srgbClr val="008000"/>
                </a:solidFill>
              </a:rPr>
              <a:t>Full or Part Time </a:t>
            </a:r>
            <a:r>
              <a:rPr lang="en-US" altLang="en-US" sz="2400" dirty="0" smtClean="0">
                <a:solidFill>
                  <a:srgbClr val="0D2F37"/>
                </a:solidFill>
              </a:rPr>
              <a:t>training</a:t>
            </a:r>
          </a:p>
          <a:p>
            <a:pPr marL="174625" indent="-174625">
              <a:lnSpc>
                <a:spcPct val="80000"/>
              </a:lnSpc>
              <a:buFont typeface="Wingdings 3" panose="05040102010807070707" pitchFamily="18" charset="2"/>
              <a:buChar char=""/>
              <a:defRPr/>
            </a:pPr>
            <a:r>
              <a:rPr lang="en-US" altLang="en-US" sz="2400" dirty="0" smtClean="0"/>
              <a:t> On-line, Pre-requisite and required Remedial level courses are approvable for all eligible participants</a:t>
            </a:r>
          </a:p>
          <a:p>
            <a:pPr marL="174625" indent="-174625">
              <a:lnSpc>
                <a:spcPct val="80000"/>
              </a:lnSpc>
              <a:buFont typeface="Wingdings 3" panose="05040102010807070707" pitchFamily="18" charset="2"/>
              <a:buChar char=""/>
              <a:defRPr/>
            </a:pPr>
            <a:r>
              <a:rPr lang="en-US" altLang="en-US" sz="2400" dirty="0" smtClean="0"/>
              <a:t> Reasonable Costs:</a:t>
            </a:r>
          </a:p>
          <a:p>
            <a:pPr lvl="1" indent="-396875">
              <a:lnSpc>
                <a:spcPct val="80000"/>
              </a:lnSpc>
              <a:defRPr/>
            </a:pPr>
            <a:r>
              <a:rPr lang="en-US" altLang="en-US" sz="2000" dirty="0" smtClean="0"/>
              <a:t>Remedial Training</a:t>
            </a:r>
            <a:r>
              <a:rPr lang="en-US" altLang="en-US" sz="2000" dirty="0" smtClean="0">
                <a:solidFill>
                  <a:srgbClr val="008000"/>
                </a:solidFill>
              </a:rPr>
              <a:t>: 	</a:t>
            </a:r>
            <a:r>
              <a:rPr lang="en-US" altLang="en-US" sz="2000" b="1" dirty="0" smtClean="0">
                <a:solidFill>
                  <a:srgbClr val="008000"/>
                </a:solidFill>
              </a:rPr>
              <a:t>$10,000 (per year)</a:t>
            </a:r>
          </a:p>
          <a:p>
            <a:pPr lvl="1" indent="-396875">
              <a:lnSpc>
                <a:spcPct val="80000"/>
              </a:lnSpc>
              <a:defRPr/>
            </a:pPr>
            <a:r>
              <a:rPr lang="en-US" altLang="en-US" sz="2000" dirty="0" smtClean="0"/>
              <a:t>Occupational Training</a:t>
            </a:r>
            <a:r>
              <a:rPr lang="en-US" altLang="en-US" sz="2000" dirty="0" smtClean="0">
                <a:solidFill>
                  <a:srgbClr val="008000"/>
                </a:solidFill>
              </a:rPr>
              <a:t>:	</a:t>
            </a:r>
            <a:r>
              <a:rPr lang="en-US" altLang="en-US" sz="2000" b="1" dirty="0" smtClean="0">
                <a:solidFill>
                  <a:srgbClr val="008000"/>
                </a:solidFill>
              </a:rPr>
              <a:t>$20,000</a:t>
            </a:r>
          </a:p>
          <a:p>
            <a:pPr lvl="1" indent="-396875">
              <a:lnSpc>
                <a:spcPct val="80000"/>
              </a:lnSpc>
              <a:defRPr/>
            </a:pPr>
            <a:r>
              <a:rPr lang="en-US" altLang="en-US" sz="2000" dirty="0" smtClean="0"/>
              <a:t>Degree Programs: </a:t>
            </a:r>
            <a:r>
              <a:rPr lang="en-US" altLang="en-US" sz="2000" dirty="0" smtClean="0">
                <a:solidFill>
                  <a:srgbClr val="008000"/>
                </a:solidFill>
              </a:rPr>
              <a:t>	</a:t>
            </a:r>
            <a:r>
              <a:rPr lang="en-US" altLang="en-US" sz="2000" b="1" dirty="0" smtClean="0">
                <a:solidFill>
                  <a:srgbClr val="008000"/>
                </a:solidFill>
              </a:rPr>
              <a:t>$28,000</a:t>
            </a:r>
            <a:endParaRPr lang="en-US" altLang="en-US" sz="2000" b="1" dirty="0" smtClean="0">
              <a:solidFill>
                <a:srgbClr val="008000"/>
              </a:solidFill>
              <a:effectLst>
                <a:outerShdw blurRad="38100" dist="38100" dir="2700000" algn="tl">
                  <a:srgbClr val="000000">
                    <a:alpha val="43137"/>
                  </a:srgbClr>
                </a:outerShdw>
              </a:effectLst>
            </a:endParaRPr>
          </a:p>
          <a:p>
            <a:pPr lvl="1" indent="-396875">
              <a:lnSpc>
                <a:spcPct val="80000"/>
              </a:lnSpc>
              <a:defRPr/>
            </a:pPr>
            <a:r>
              <a:rPr lang="en-US" altLang="en-US" sz="2000" b="1" dirty="0" smtClean="0">
                <a:effectLst>
                  <a:outerShdw blurRad="38100" dist="38100" dir="2700000" algn="tl">
                    <a:srgbClr val="000000">
                      <a:alpha val="43137"/>
                    </a:srgbClr>
                  </a:outerShdw>
                </a:effectLst>
              </a:rPr>
              <a:t>MAX (including travel, subsistence, etc.): </a:t>
            </a:r>
            <a:r>
              <a:rPr lang="en-US" altLang="en-US" sz="2000" b="1" dirty="0" smtClean="0">
                <a:solidFill>
                  <a:srgbClr val="008000"/>
                </a:solidFill>
                <a:effectLst>
                  <a:outerShdw blurRad="38100" dist="38100" dir="2700000" algn="tl">
                    <a:srgbClr val="000000">
                      <a:alpha val="43137"/>
                    </a:srgbClr>
                  </a:outerShdw>
                </a:effectLst>
              </a:rPr>
              <a:t>$35,000</a:t>
            </a:r>
          </a:p>
          <a:p>
            <a:pPr algn="ctr">
              <a:lnSpc>
                <a:spcPct val="80000"/>
              </a:lnSpc>
              <a:buFont typeface="Wingdings" panose="05000000000000000000" pitchFamily="2" charset="2"/>
              <a:buChar char="v"/>
              <a:defRPr/>
            </a:pPr>
            <a:r>
              <a:rPr lang="en-US" altLang="en-US" sz="1800" dirty="0" smtClean="0"/>
              <a:t>These costs are for </a:t>
            </a:r>
            <a:r>
              <a:rPr lang="en-US" altLang="en-US" sz="1800" b="1" u="sng" dirty="0" smtClean="0"/>
              <a:t>ALL</a:t>
            </a:r>
            <a:r>
              <a:rPr lang="en-US" altLang="en-US" sz="1800" u="sng" dirty="0" smtClean="0"/>
              <a:t> TAA Participants</a:t>
            </a:r>
            <a:r>
              <a:rPr lang="en-US" altLang="en-US" sz="1800" dirty="0" smtClean="0"/>
              <a:t>, regardless of petition number</a:t>
            </a:r>
          </a:p>
          <a:p>
            <a:pPr marL="174625" indent="-174625">
              <a:lnSpc>
                <a:spcPct val="80000"/>
              </a:lnSpc>
              <a:buFont typeface="Wingdings 3" panose="05040102010807070707" pitchFamily="18" charset="2"/>
              <a:buChar char=""/>
              <a:defRPr/>
            </a:pPr>
            <a:endParaRPr lang="en-US" altLang="en-US" sz="600" dirty="0" smtClean="0"/>
          </a:p>
        </p:txBody>
      </p:sp>
    </p:spTree>
    <p:extLst>
      <p:ext uri="{BB962C8B-B14F-4D97-AF65-F5344CB8AC3E}">
        <p14:creationId xmlns:p14="http://schemas.microsoft.com/office/powerpoint/2010/main" val="2942835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22000"/>
                                  </p:stCondLst>
                                  <p:childTnLst>
                                    <p:animRot by="120000">
                                      <p:cBhvr>
                                        <p:cTn id="6" dur="100" fill="hold">
                                          <p:stCondLst>
                                            <p:cond delay="0"/>
                                          </p:stCondLst>
                                        </p:cTn>
                                        <p:tgtEl>
                                          <p:spTgt spid="13316">
                                            <p:txEl>
                                              <p:pRg st="8" end="8"/>
                                            </p:txEl>
                                          </p:spTgt>
                                        </p:tgtEl>
                                        <p:attrNameLst>
                                          <p:attrName>r</p:attrName>
                                        </p:attrNameLst>
                                      </p:cBhvr>
                                    </p:animRot>
                                    <p:animRot by="-240000">
                                      <p:cBhvr>
                                        <p:cTn id="7" dur="200" fill="hold">
                                          <p:stCondLst>
                                            <p:cond delay="200"/>
                                          </p:stCondLst>
                                        </p:cTn>
                                        <p:tgtEl>
                                          <p:spTgt spid="13316">
                                            <p:txEl>
                                              <p:pRg st="8" end="8"/>
                                            </p:txEl>
                                          </p:spTgt>
                                        </p:tgtEl>
                                        <p:attrNameLst>
                                          <p:attrName>r</p:attrName>
                                        </p:attrNameLst>
                                      </p:cBhvr>
                                    </p:animRot>
                                    <p:animRot by="240000">
                                      <p:cBhvr>
                                        <p:cTn id="8" dur="200" fill="hold">
                                          <p:stCondLst>
                                            <p:cond delay="400"/>
                                          </p:stCondLst>
                                        </p:cTn>
                                        <p:tgtEl>
                                          <p:spTgt spid="13316">
                                            <p:txEl>
                                              <p:pRg st="8" end="8"/>
                                            </p:txEl>
                                          </p:spTgt>
                                        </p:tgtEl>
                                        <p:attrNameLst>
                                          <p:attrName>r</p:attrName>
                                        </p:attrNameLst>
                                      </p:cBhvr>
                                    </p:animRot>
                                    <p:animRot by="-240000">
                                      <p:cBhvr>
                                        <p:cTn id="9" dur="200" fill="hold">
                                          <p:stCondLst>
                                            <p:cond delay="600"/>
                                          </p:stCondLst>
                                        </p:cTn>
                                        <p:tgtEl>
                                          <p:spTgt spid="13316">
                                            <p:txEl>
                                              <p:pRg st="8" end="8"/>
                                            </p:txEl>
                                          </p:spTgt>
                                        </p:tgtEl>
                                        <p:attrNameLst>
                                          <p:attrName>r</p:attrName>
                                        </p:attrNameLst>
                                      </p:cBhvr>
                                    </p:animRot>
                                    <p:animRot by="120000">
                                      <p:cBhvr>
                                        <p:cTn id="10" dur="200" fill="hold">
                                          <p:stCondLst>
                                            <p:cond delay="800"/>
                                          </p:stCondLst>
                                        </p:cTn>
                                        <p:tgtEl>
                                          <p:spTgt spid="13316">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p:cNvSpPr>
          <p:nvPr>
            <p:ph type="title"/>
          </p:nvPr>
        </p:nvSpPr>
        <p:spPr/>
        <p:txBody>
          <a:bodyPr/>
          <a:lstStyle/>
          <a:p>
            <a:pPr>
              <a:defRPr/>
            </a:pPr>
            <a:r>
              <a:rPr lang="en-US" dirty="0" smtClean="0">
                <a:ea typeface="ＭＳ Ｐゴシック"/>
              </a:rPr>
              <a:t>Training-Related Costs</a:t>
            </a:r>
          </a:p>
        </p:txBody>
      </p:sp>
      <p:sp>
        <p:nvSpPr>
          <p:cNvPr id="17411" name="Rectangle 3"/>
          <p:cNvSpPr>
            <a:spLocks noGrp="1"/>
          </p:cNvSpPr>
          <p:nvPr>
            <p:ph idx="1"/>
          </p:nvPr>
        </p:nvSpPr>
        <p:spPr>
          <a:xfrm>
            <a:off x="152400" y="1219200"/>
            <a:ext cx="8678779" cy="5410200"/>
          </a:xfrm>
        </p:spPr>
        <p:txBody>
          <a:bodyPr/>
          <a:lstStyle/>
          <a:p>
            <a:pPr>
              <a:buFont typeface="Wingdings" pitchFamily="2" charset="2"/>
              <a:buChar char="§"/>
              <a:defRPr/>
            </a:pPr>
            <a:r>
              <a:rPr lang="en-US" altLang="en-US" sz="2400" b="1" dirty="0" smtClean="0">
                <a:solidFill>
                  <a:srgbClr val="008000"/>
                </a:solidFill>
                <a:ea typeface="ＭＳ Ｐゴシック" pitchFamily="34" charset="-128"/>
              </a:rPr>
              <a:t>Allowable</a:t>
            </a:r>
          </a:p>
          <a:p>
            <a:pPr lvl="1">
              <a:defRPr/>
            </a:pPr>
            <a:r>
              <a:rPr lang="en-US" altLang="en-US" sz="2000" dirty="0" smtClean="0">
                <a:ea typeface="ＭＳ Ｐゴシック" pitchFamily="34" charset="-128"/>
              </a:rPr>
              <a:t>All required tuition &amp; fees;</a:t>
            </a:r>
          </a:p>
          <a:p>
            <a:pPr lvl="1">
              <a:defRPr/>
            </a:pPr>
            <a:r>
              <a:rPr lang="en-US" altLang="en-US" sz="2000" dirty="0" smtClean="0">
                <a:ea typeface="ＭＳ Ｐゴシック" pitchFamily="34" charset="-128"/>
              </a:rPr>
              <a:t>Training Materials (</a:t>
            </a:r>
            <a:r>
              <a:rPr lang="en-US" altLang="en-US" sz="2000" u="sng" dirty="0" smtClean="0">
                <a:ea typeface="ＭＳ Ｐゴシック" pitchFamily="34" charset="-128"/>
              </a:rPr>
              <a:t>required</a:t>
            </a:r>
            <a:r>
              <a:rPr lang="en-US" altLang="en-US" sz="2000" dirty="0" smtClean="0">
                <a:ea typeface="ＭＳ Ｐゴシック" pitchFamily="34" charset="-128"/>
              </a:rPr>
              <a:t> books, uniforms, basic supplies, equipment)</a:t>
            </a:r>
          </a:p>
          <a:p>
            <a:pPr lvl="2">
              <a:buClr>
                <a:srgbClr val="008000"/>
              </a:buClr>
              <a:defRPr/>
            </a:pPr>
            <a:r>
              <a:rPr lang="en-US" altLang="en-US" sz="1600" b="1" dirty="0" smtClean="0">
                <a:ea typeface="ＭＳ Ｐゴシック" pitchFamily="34" charset="-128"/>
              </a:rPr>
              <a:t>Basic supplies (pens, papers, pencils) </a:t>
            </a:r>
            <a:r>
              <a:rPr lang="en-US" altLang="en-US" sz="1400" b="1" dirty="0" smtClean="0">
                <a:solidFill>
                  <a:srgbClr val="0071C6"/>
                </a:solidFill>
                <a:ea typeface="ＭＳ Ｐゴシック" pitchFamily="34" charset="-128"/>
              </a:rPr>
              <a:t>*</a:t>
            </a:r>
            <a:r>
              <a:rPr lang="en-US" altLang="en-US" sz="1400" b="1" dirty="0" smtClean="0">
                <a:solidFill>
                  <a:srgbClr val="0071C6"/>
                </a:solidFill>
              </a:rPr>
              <a:t>Workforce Issuance Policy No. 10-45</a:t>
            </a:r>
            <a:endParaRPr lang="en-US" altLang="en-US" sz="1400" b="1" dirty="0" smtClean="0">
              <a:solidFill>
                <a:srgbClr val="0071C6"/>
              </a:solidFill>
              <a:ea typeface="ＭＳ Ｐゴシック" pitchFamily="34" charset="-128"/>
            </a:endParaRPr>
          </a:p>
          <a:p>
            <a:pPr lvl="1">
              <a:defRPr/>
            </a:pPr>
            <a:r>
              <a:rPr lang="en-US" altLang="en-US" sz="2000" dirty="0" smtClean="0">
                <a:ea typeface="ＭＳ Ｐゴシック" pitchFamily="34" charset="-128"/>
              </a:rPr>
              <a:t>Transportation costs (mileage, mass transit)</a:t>
            </a:r>
          </a:p>
          <a:p>
            <a:pPr lvl="1">
              <a:defRPr/>
            </a:pPr>
            <a:r>
              <a:rPr lang="en-US" altLang="en-US" sz="2000" dirty="0" smtClean="0">
                <a:ea typeface="ＭＳ Ｐゴシック" pitchFamily="34" charset="-128"/>
              </a:rPr>
              <a:t>Required laptops and software may be purchased if they are required for all students by the institution for the approved training program</a:t>
            </a:r>
          </a:p>
          <a:p>
            <a:pPr lvl="1">
              <a:defRPr/>
            </a:pPr>
            <a:r>
              <a:rPr lang="en-US" altLang="en-US" sz="2000" dirty="0" smtClean="0">
                <a:ea typeface="ＭＳ Ｐゴシック" pitchFamily="34" charset="-128"/>
              </a:rPr>
              <a:t>Health insurance premium costs, if all students are required to carry health insurance to attend and they are not otherwise covered</a:t>
            </a:r>
          </a:p>
          <a:p>
            <a:pPr lvl="1">
              <a:defRPr/>
            </a:pPr>
            <a:r>
              <a:rPr lang="en-US" altLang="en-US" sz="2000" dirty="0" smtClean="0">
                <a:ea typeface="ＭＳ Ｐゴシック" pitchFamily="34" charset="-128"/>
              </a:rPr>
              <a:t>Initial professional licensing fees and licensing exam fees</a:t>
            </a:r>
          </a:p>
          <a:p>
            <a:pPr marL="749300" indent="0" algn="r">
              <a:buNone/>
              <a:defRPr/>
            </a:pPr>
            <a:r>
              <a:rPr lang="en-US" altLang="en-US" sz="2400" b="1" dirty="0" smtClean="0">
                <a:solidFill>
                  <a:srgbClr val="C00000"/>
                </a:solidFill>
                <a:ea typeface="ＭＳ Ｐゴシック" pitchFamily="34" charset="-128"/>
              </a:rPr>
              <a:t>Not Allowable (under TAA funds)</a:t>
            </a:r>
          </a:p>
          <a:p>
            <a:pPr marL="749300" lvl="1" indent="0" algn="r">
              <a:buFont typeface="Verdana" panose="020B0604030504040204" pitchFamily="34" charset="0"/>
              <a:buNone/>
              <a:defRPr/>
            </a:pPr>
            <a:r>
              <a:rPr lang="en-US" altLang="en-US" sz="2000" dirty="0" smtClean="0">
                <a:ea typeface="ＭＳ Ｐゴシック" pitchFamily="34" charset="-128"/>
              </a:rPr>
              <a:t>		Child care, Auto repair, etc. </a:t>
            </a:r>
          </a:p>
          <a:p>
            <a:pPr marL="1092200" lvl="3" indent="0" algn="r">
              <a:buFont typeface="Wingdings 2" panose="05020102010507070707" pitchFamily="18" charset="2"/>
              <a:buNone/>
              <a:defRPr/>
            </a:pPr>
            <a:r>
              <a:rPr lang="en-US" altLang="en-US" sz="1400" dirty="0" smtClean="0">
                <a:ea typeface="ＭＳ Ｐゴシック" pitchFamily="34" charset="-128"/>
              </a:rPr>
              <a:t>	May be allowable under WIOA, NWDGs and other partner programs</a:t>
            </a:r>
          </a:p>
          <a:p>
            <a:pPr>
              <a:defRPr/>
            </a:pPr>
            <a:endParaRPr lang="en-US" altLang="en-US" sz="2400" dirty="0" smtClean="0">
              <a:ea typeface="ＭＳ Ｐゴシック" pitchFamily="34" charset="-128"/>
            </a:endParaRPr>
          </a:p>
        </p:txBody>
      </p:sp>
      <p:sp>
        <p:nvSpPr>
          <p:cNvPr id="54276" name="Slide Number Placeholder 1"/>
          <p:cNvSpPr>
            <a:spLocks noGrp="1"/>
          </p:cNvSpPr>
          <p:nvPr>
            <p:ph type="sldNum" sz="quarter" idx="10"/>
          </p:nvPr>
        </p:nvSpPr>
        <p:spPr>
          <a:xfrm>
            <a:off x="0" y="6457950"/>
            <a:ext cx="685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l">
              <a:spcBef>
                <a:spcPct val="0"/>
              </a:spcBef>
              <a:buClrTx/>
              <a:buSzTx/>
              <a:buFontTx/>
              <a:buNone/>
            </a:pPr>
            <a:fld id="{292821EE-5BE0-4EDF-B499-1CBA33BBB08F}" type="slidenum">
              <a:rPr lang="en-US" altLang="en-US" sz="1000" smtClean="0">
                <a:solidFill>
                  <a:schemeClr val="bg1"/>
                </a:solidFill>
              </a:rPr>
              <a:pPr algn="l">
                <a:spcBef>
                  <a:spcPct val="0"/>
                </a:spcBef>
                <a:buClrTx/>
                <a:buSzTx/>
                <a:buFontTx/>
                <a:buNone/>
              </a:pPr>
              <a:t>33</a:t>
            </a:fld>
            <a:endParaRPr lang="en-US" altLang="en-US" sz="1000" smtClean="0">
              <a:solidFill>
                <a:schemeClr val="bg1"/>
              </a:solidFill>
            </a:endParaRPr>
          </a:p>
        </p:txBody>
      </p:sp>
    </p:spTree>
    <p:extLst>
      <p:ext uri="{BB962C8B-B14F-4D97-AF65-F5344CB8AC3E}">
        <p14:creationId xmlns:p14="http://schemas.microsoft.com/office/powerpoint/2010/main" val="1844843476"/>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4CBC76EF-529F-45A3-8ED4-553BDA490F31}" type="slidenum">
              <a:rPr lang="en-US" altLang="en-US" sz="1000" smtClean="0">
                <a:solidFill>
                  <a:schemeClr val="bg1"/>
                </a:solidFill>
              </a:rPr>
              <a:pPr>
                <a:spcBef>
                  <a:spcPct val="0"/>
                </a:spcBef>
                <a:buClrTx/>
                <a:buSzTx/>
                <a:buFontTx/>
                <a:buNone/>
              </a:pPr>
              <a:t>34</a:t>
            </a:fld>
            <a:endParaRPr lang="en-US" altLang="en-US" sz="1000" smtClean="0">
              <a:solidFill>
                <a:schemeClr val="bg1"/>
              </a:solidFill>
            </a:endParaRPr>
          </a:p>
        </p:txBody>
      </p:sp>
      <p:sp>
        <p:nvSpPr>
          <p:cNvPr id="321538"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solidFill>
                  <a:schemeClr val="bg1"/>
                </a:solidFill>
                <a:effectLst/>
              </a:rPr>
              <a:t>Allowable Training Materials</a:t>
            </a:r>
            <a:br>
              <a:rPr lang="en-US" dirty="0" smtClean="0">
                <a:solidFill>
                  <a:schemeClr val="bg1"/>
                </a:solidFill>
                <a:effectLst/>
              </a:rPr>
            </a:br>
            <a:r>
              <a:rPr lang="en-US" sz="2800" dirty="0" smtClean="0">
                <a:solidFill>
                  <a:schemeClr val="bg1"/>
                </a:solidFill>
                <a:effectLst/>
              </a:rPr>
              <a:t>Policy </a:t>
            </a:r>
            <a:r>
              <a:rPr lang="en-US" altLang="en-US" sz="2800" dirty="0">
                <a:solidFill>
                  <a:schemeClr val="bg1"/>
                </a:solidFill>
              </a:rPr>
              <a:t>100 DCS 13.113</a:t>
            </a:r>
            <a:endParaRPr lang="en-US" dirty="0" smtClean="0">
              <a:solidFill>
                <a:schemeClr val="bg1"/>
              </a:solidFill>
              <a:effectLst/>
            </a:endParaRPr>
          </a:p>
        </p:txBody>
      </p:sp>
      <p:sp>
        <p:nvSpPr>
          <p:cNvPr id="78852" name="Rectangle 3"/>
          <p:cNvSpPr>
            <a:spLocks noGrp="1"/>
          </p:cNvSpPr>
          <p:nvPr>
            <p:ph type="body" idx="1"/>
          </p:nvPr>
        </p:nvSpPr>
        <p:spPr>
          <a:xfrm>
            <a:off x="381000" y="1417639"/>
            <a:ext cx="8382000" cy="4325436"/>
          </a:xfrm>
        </p:spPr>
        <p:txBody>
          <a:bodyPr>
            <a:normAutofit/>
          </a:bodyPr>
          <a:lstStyle/>
          <a:p>
            <a:pPr marL="0" indent="0">
              <a:buNone/>
              <a:defRPr/>
            </a:pPr>
            <a:r>
              <a:rPr lang="en-US" altLang="en-US" sz="2000" dirty="0" smtClean="0"/>
              <a:t>The following</a:t>
            </a:r>
            <a:r>
              <a:rPr lang="en-US" altLang="en-US" sz="2000" b="1" dirty="0" smtClean="0"/>
              <a:t> </a:t>
            </a:r>
            <a:r>
              <a:rPr lang="en-US" altLang="en-US" sz="2000" dirty="0" smtClean="0"/>
              <a:t>categories describe items that may be paid for with TAA funds:  </a:t>
            </a:r>
          </a:p>
          <a:p>
            <a:pPr marL="857250" lvl="1" indent="-514350">
              <a:buClr>
                <a:schemeClr val="tx2"/>
              </a:buClr>
              <a:buFont typeface="Wingdings 3" panose="05040102010807070707" pitchFamily="18" charset="2"/>
              <a:buAutoNum type="arabicPeriod"/>
              <a:defRPr/>
            </a:pPr>
            <a:r>
              <a:rPr lang="en-US" altLang="en-US" sz="2000" dirty="0" smtClean="0"/>
              <a:t>Textbooks</a:t>
            </a:r>
          </a:p>
          <a:p>
            <a:pPr marL="857250" lvl="1" indent="-514350">
              <a:buClr>
                <a:schemeClr val="tx2"/>
              </a:buClr>
              <a:buFont typeface="Wingdings 3" panose="05040102010807070707" pitchFamily="18" charset="2"/>
              <a:buAutoNum type="arabicPeriod"/>
              <a:defRPr/>
            </a:pPr>
            <a:r>
              <a:rPr lang="en-US" altLang="en-US" sz="2000" dirty="0" smtClean="0"/>
              <a:t>Tools</a:t>
            </a:r>
          </a:p>
          <a:p>
            <a:pPr marL="857250" lvl="1" indent="-514350">
              <a:buClr>
                <a:schemeClr val="tx2"/>
              </a:buClr>
              <a:buFont typeface="Wingdings 3" panose="05040102010807070707" pitchFamily="18" charset="2"/>
              <a:buAutoNum type="arabicPeriod"/>
              <a:defRPr/>
            </a:pPr>
            <a:r>
              <a:rPr lang="en-US" altLang="en-US" sz="2000" dirty="0" smtClean="0"/>
              <a:t>Basic Supplies and Materials</a:t>
            </a:r>
          </a:p>
          <a:p>
            <a:pPr marL="857250" lvl="1" indent="-514350">
              <a:buClr>
                <a:schemeClr val="tx2"/>
              </a:buClr>
              <a:buFont typeface="Wingdings 3" panose="05040102010807070707" pitchFamily="18" charset="2"/>
              <a:buAutoNum type="arabicPeriod"/>
              <a:defRPr/>
            </a:pPr>
            <a:r>
              <a:rPr lang="en-US" altLang="en-US" sz="2000" dirty="0" smtClean="0"/>
              <a:t>Uniforms</a:t>
            </a:r>
          </a:p>
          <a:p>
            <a:pPr marL="857250" lvl="1" indent="-514350">
              <a:buClr>
                <a:schemeClr val="tx2"/>
              </a:buClr>
              <a:buFont typeface="Wingdings 3" panose="05040102010807070707" pitchFamily="18" charset="2"/>
              <a:buAutoNum type="arabicPeriod"/>
              <a:defRPr/>
            </a:pPr>
            <a:r>
              <a:rPr lang="en-US" altLang="en-US" sz="2000" dirty="0" smtClean="0"/>
              <a:t>Special Supplies/Equipment (i.e. laptop)</a:t>
            </a:r>
          </a:p>
          <a:p>
            <a:pPr marL="857250" lvl="1" indent="-514350">
              <a:buClr>
                <a:schemeClr val="tx2"/>
              </a:buClr>
              <a:buFont typeface="Wingdings 3" panose="05040102010807070707" pitchFamily="18" charset="2"/>
              <a:buAutoNum type="arabicPeriod"/>
              <a:defRPr/>
            </a:pPr>
            <a:r>
              <a:rPr lang="en-US" altLang="en-US" sz="2000" dirty="0" smtClean="0"/>
              <a:t>Required test fees</a:t>
            </a:r>
          </a:p>
          <a:p>
            <a:pPr marL="514350" indent="-514350">
              <a:defRPr/>
            </a:pPr>
            <a:endParaRPr lang="en-US" altLang="en-US" sz="2000" dirty="0" smtClean="0"/>
          </a:p>
          <a:p>
            <a:pPr marL="0" indent="0">
              <a:buNone/>
              <a:defRPr/>
            </a:pPr>
            <a:r>
              <a:rPr lang="en-US" altLang="en-US" sz="2000" dirty="0" smtClean="0"/>
              <a:t>Only those supplies, materials and equipment </a:t>
            </a:r>
            <a:r>
              <a:rPr lang="en-US" altLang="en-US" sz="2000" i="1" u="sng" dirty="0" smtClean="0">
                <a:solidFill>
                  <a:srgbClr val="FF6600"/>
                </a:solidFill>
              </a:rPr>
              <a:t>required</a:t>
            </a:r>
            <a:r>
              <a:rPr lang="en-US" altLang="en-US" sz="2000" i="1" dirty="0" smtClean="0">
                <a:solidFill>
                  <a:srgbClr val="FF6600"/>
                </a:solidFill>
              </a:rPr>
              <a:t> of all students</a:t>
            </a:r>
            <a:r>
              <a:rPr lang="en-US" altLang="en-US" sz="2000" i="1" dirty="0" smtClean="0"/>
              <a:t> </a:t>
            </a:r>
            <a:r>
              <a:rPr lang="en-US" altLang="en-US" sz="2000" dirty="0" smtClean="0"/>
              <a:t>participating in the same training program may be covered. </a:t>
            </a:r>
          </a:p>
          <a:p>
            <a:pPr marL="514350" indent="-514350">
              <a:defRPr/>
            </a:pPr>
            <a:endParaRPr lang="en-US" altLang="en-US" sz="2000" dirty="0" smtClean="0"/>
          </a:p>
        </p:txBody>
      </p:sp>
      <p:pic>
        <p:nvPicPr>
          <p:cNvPr id="56325" name="Picture 6" descr="MP9004092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818640"/>
            <a:ext cx="2017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728692"/>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D9183C43-0FE2-47CF-87CC-91EA4E6B4F90}" type="slidenum">
              <a:rPr lang="en-US" altLang="en-US" sz="1000" smtClean="0">
                <a:solidFill>
                  <a:schemeClr val="bg1"/>
                </a:solidFill>
              </a:rPr>
              <a:pPr>
                <a:spcBef>
                  <a:spcPct val="0"/>
                </a:spcBef>
                <a:buClrTx/>
                <a:buSzTx/>
                <a:buFontTx/>
                <a:buNone/>
              </a:pPr>
              <a:t>35</a:t>
            </a:fld>
            <a:endParaRPr lang="en-US" altLang="en-US" sz="1000" smtClean="0">
              <a:solidFill>
                <a:schemeClr val="bg1"/>
              </a:solidFill>
            </a:endParaRPr>
          </a:p>
        </p:txBody>
      </p:sp>
      <p:sp>
        <p:nvSpPr>
          <p:cNvPr id="326658" name="Rectangle 2"/>
          <p:cNvSpPr>
            <a:spLocks noGrp="1"/>
          </p:cNvSpPr>
          <p:nvPr>
            <p:ph type="title"/>
          </p:nvPr>
        </p:nvSpPr>
        <p:spPr bwMode="auto">
          <a:xfrm>
            <a:off x="558800" y="126828"/>
            <a:ext cx="7131050" cy="9543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ffectLst/>
              </a:rPr>
              <a:t>Allowable Basic Supplies/Materials</a:t>
            </a:r>
          </a:p>
        </p:txBody>
      </p:sp>
      <p:sp>
        <p:nvSpPr>
          <p:cNvPr id="57348" name="Rectangle 3"/>
          <p:cNvSpPr>
            <a:spLocks noGrp="1"/>
          </p:cNvSpPr>
          <p:nvPr>
            <p:ph type="body" idx="1"/>
          </p:nvPr>
        </p:nvSpPr>
        <p:spPr>
          <a:xfrm>
            <a:off x="457200" y="1283368"/>
            <a:ext cx="8229600" cy="4876800"/>
          </a:xfrm>
        </p:spPr>
        <p:txBody>
          <a:bodyPr>
            <a:normAutofit fontScale="92500" lnSpcReduction="10000"/>
          </a:bodyPr>
          <a:lstStyle/>
          <a:p>
            <a:pPr marL="0" indent="0">
              <a:lnSpc>
                <a:spcPct val="80000"/>
              </a:lnSpc>
              <a:buNone/>
            </a:pPr>
            <a:r>
              <a:rPr lang="en-US" altLang="en-US" sz="1800" b="1" dirty="0" smtClean="0"/>
              <a:t>The maximum amount that can be approved for basic supplies, materials for each customer is:</a:t>
            </a:r>
          </a:p>
          <a:p>
            <a:pPr marL="0" indent="0">
              <a:lnSpc>
                <a:spcPct val="80000"/>
              </a:lnSpc>
              <a:buNone/>
            </a:pPr>
            <a:r>
              <a:rPr lang="en-US" altLang="en-US" sz="1800" b="1" dirty="0" smtClean="0">
                <a:solidFill>
                  <a:srgbClr val="FF6600"/>
                </a:solidFill>
              </a:rPr>
              <a:t>For a training program based on a semester schedule:</a:t>
            </a:r>
          </a:p>
          <a:p>
            <a:pPr marL="0" indent="0">
              <a:lnSpc>
                <a:spcPct val="80000"/>
              </a:lnSpc>
              <a:buFont typeface="Wingdings 3" panose="05040102010807070707" pitchFamily="18" charset="2"/>
              <a:buChar char=""/>
            </a:pPr>
            <a:r>
              <a:rPr lang="en-US" altLang="en-US" sz="1800" dirty="0" smtClean="0"/>
              <a:t> Thirty </a:t>
            </a:r>
            <a:r>
              <a:rPr lang="en-US" altLang="en-US" sz="1800" dirty="0" smtClean="0"/>
              <a:t>dollars ($30) per semester (full semester) </a:t>
            </a:r>
          </a:p>
          <a:p>
            <a:pPr marL="0" indent="0">
              <a:lnSpc>
                <a:spcPct val="80000"/>
              </a:lnSpc>
              <a:buFont typeface="Wingdings 3" panose="05040102010807070707" pitchFamily="18" charset="2"/>
              <a:buChar char=""/>
            </a:pPr>
            <a:r>
              <a:rPr lang="en-US" altLang="en-US" sz="1800" dirty="0" smtClean="0"/>
              <a:t> Fifteen </a:t>
            </a:r>
            <a:r>
              <a:rPr lang="en-US" altLang="en-US" sz="1800" dirty="0" smtClean="0"/>
              <a:t>dollars ($15) per intersession</a:t>
            </a:r>
          </a:p>
          <a:p>
            <a:pPr marL="0" indent="0">
              <a:lnSpc>
                <a:spcPct val="80000"/>
              </a:lnSpc>
              <a:buNone/>
            </a:pPr>
            <a:r>
              <a:rPr lang="en-US" altLang="en-US" sz="1800" b="1" dirty="0" smtClean="0">
                <a:solidFill>
                  <a:srgbClr val="FF6600"/>
                </a:solidFill>
              </a:rPr>
              <a:t>For a training program based on a weekly, non-semester schedule:</a:t>
            </a:r>
          </a:p>
          <a:p>
            <a:pPr marL="0" indent="0">
              <a:lnSpc>
                <a:spcPct val="80000"/>
              </a:lnSpc>
              <a:buFont typeface="Wingdings 3" panose="05040102010807070707" pitchFamily="18" charset="2"/>
              <a:buChar char=""/>
            </a:pPr>
            <a:r>
              <a:rPr lang="en-US" altLang="en-US" sz="1800" dirty="0" smtClean="0"/>
              <a:t> $</a:t>
            </a:r>
            <a:r>
              <a:rPr lang="en-US" altLang="en-US" sz="1800" dirty="0" smtClean="0"/>
              <a:t>15 for a training program scheduled for 13 weeks, or less.</a:t>
            </a:r>
          </a:p>
          <a:p>
            <a:pPr marL="0" indent="0">
              <a:lnSpc>
                <a:spcPct val="80000"/>
              </a:lnSpc>
              <a:buFont typeface="Wingdings 3" panose="05040102010807070707" pitchFamily="18" charset="2"/>
              <a:buChar char=""/>
            </a:pPr>
            <a:r>
              <a:rPr lang="en-US" altLang="en-US" sz="1800" dirty="0" smtClean="0"/>
              <a:t> $</a:t>
            </a:r>
            <a:r>
              <a:rPr lang="en-US" altLang="en-US" sz="1800" dirty="0" smtClean="0"/>
              <a:t>30 for a training program scheduled for 14 to 26 weeks in length.</a:t>
            </a:r>
          </a:p>
          <a:p>
            <a:pPr marL="0" indent="0">
              <a:lnSpc>
                <a:spcPct val="80000"/>
              </a:lnSpc>
              <a:buFont typeface="Wingdings 3" panose="05040102010807070707" pitchFamily="18" charset="2"/>
              <a:buChar char=""/>
            </a:pPr>
            <a:r>
              <a:rPr lang="en-US" altLang="en-US" sz="1800" dirty="0" smtClean="0"/>
              <a:t> $</a:t>
            </a:r>
            <a:r>
              <a:rPr lang="en-US" altLang="en-US" sz="1800" dirty="0" smtClean="0"/>
              <a:t>60 for a training program scheduled for 27 to 52 weeks in length.</a:t>
            </a:r>
          </a:p>
          <a:p>
            <a:pPr marL="0" indent="0">
              <a:lnSpc>
                <a:spcPct val="80000"/>
              </a:lnSpc>
              <a:buFont typeface="Wingdings 3" panose="05040102010807070707" pitchFamily="18" charset="2"/>
              <a:buChar char=""/>
            </a:pPr>
            <a:r>
              <a:rPr lang="en-US" altLang="en-US" sz="1800" dirty="0" smtClean="0"/>
              <a:t> $</a:t>
            </a:r>
            <a:r>
              <a:rPr lang="en-US" altLang="en-US" sz="1800" dirty="0" smtClean="0"/>
              <a:t>90 for a training program scheduled for 53 to 78 weeks in length.</a:t>
            </a:r>
          </a:p>
          <a:p>
            <a:pPr marL="0" indent="0">
              <a:lnSpc>
                <a:spcPct val="80000"/>
              </a:lnSpc>
              <a:buFont typeface="Wingdings 3" panose="05040102010807070707" pitchFamily="18" charset="2"/>
              <a:buChar char=""/>
            </a:pPr>
            <a:r>
              <a:rPr lang="en-US" altLang="en-US" sz="1800" dirty="0" smtClean="0"/>
              <a:t> $</a:t>
            </a:r>
            <a:r>
              <a:rPr lang="en-US" altLang="en-US" sz="1800" dirty="0" smtClean="0"/>
              <a:t>120 for a training program scheduled for 79 to 104 weeks in length</a:t>
            </a:r>
            <a:r>
              <a:rPr lang="en-US" altLang="en-US" sz="1800" b="1" dirty="0" smtClean="0"/>
              <a:t>.</a:t>
            </a:r>
          </a:p>
          <a:p>
            <a:pPr marL="0" indent="0">
              <a:lnSpc>
                <a:spcPct val="80000"/>
              </a:lnSpc>
              <a:buNone/>
            </a:pPr>
            <a:r>
              <a:rPr lang="en-US" altLang="en-US" sz="1800" b="1" dirty="0" smtClean="0"/>
              <a:t>These material/supply costs </a:t>
            </a:r>
            <a:r>
              <a:rPr lang="en-US" altLang="en-US" sz="1800" b="1" i="1" dirty="0" smtClean="0"/>
              <a:t>must be pre-approved</a:t>
            </a:r>
            <a:r>
              <a:rPr lang="en-US" altLang="en-US" sz="1800" b="1" dirty="0" smtClean="0"/>
              <a:t> and receipts along with a completed </a:t>
            </a:r>
            <a:r>
              <a:rPr lang="en-US" altLang="en-US" sz="1800" b="1" u="sng" dirty="0" smtClean="0"/>
              <a:t>REQUEST FOR REIMBURSEMENT</a:t>
            </a:r>
            <a:r>
              <a:rPr lang="en-US" altLang="en-US" sz="1800" b="1" dirty="0" smtClean="0"/>
              <a:t> form must be submitted for reimbursement.</a:t>
            </a:r>
          </a:p>
          <a:p>
            <a:pPr marL="0" indent="0">
              <a:lnSpc>
                <a:spcPct val="80000"/>
              </a:lnSpc>
            </a:pPr>
            <a:endParaRPr lang="en-US" altLang="en-US" sz="1800" dirty="0" smtClean="0"/>
          </a:p>
        </p:txBody>
      </p:sp>
    </p:spTree>
    <p:extLst>
      <p:ext uri="{BB962C8B-B14F-4D97-AF65-F5344CB8AC3E}">
        <p14:creationId xmlns:p14="http://schemas.microsoft.com/office/powerpoint/2010/main" val="73074353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3A4CBE4-80EE-49EB-B6FA-DCC3530BB851}" type="slidenum">
              <a:rPr lang="en-US" altLang="en-US" sz="1000" smtClean="0">
                <a:solidFill>
                  <a:schemeClr val="bg1"/>
                </a:solidFill>
              </a:rPr>
              <a:pPr>
                <a:spcBef>
                  <a:spcPct val="0"/>
                </a:spcBef>
                <a:buClrTx/>
                <a:buSzTx/>
                <a:buFontTx/>
                <a:buNone/>
              </a:pPr>
              <a:t>36</a:t>
            </a:fld>
            <a:endParaRPr lang="en-US" altLang="en-US" sz="1000" smtClean="0">
              <a:solidFill>
                <a:schemeClr val="bg1"/>
              </a:solidFill>
            </a:endParaRPr>
          </a:p>
        </p:txBody>
      </p:sp>
      <p:sp>
        <p:nvSpPr>
          <p:cNvPr id="328706" name="Rectangle 2"/>
          <p:cNvSpPr>
            <a:spLocks noGrp="1"/>
          </p:cNvSpPr>
          <p:nvPr>
            <p:ph type="title"/>
          </p:nvPr>
        </p:nvSpPr>
        <p:spPr bwMode="auto">
          <a:xfrm>
            <a:off x="457200" y="152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ffectLst/>
              </a:rPr>
              <a:t>PCs/Laptops</a:t>
            </a:r>
          </a:p>
        </p:txBody>
      </p:sp>
      <p:graphicFrame>
        <p:nvGraphicFramePr>
          <p:cNvPr id="2" name="Table 1"/>
          <p:cNvGraphicFramePr>
            <a:graphicFrameLocks noGrp="1"/>
          </p:cNvGraphicFramePr>
          <p:nvPr>
            <p:extLst>
              <p:ext uri="{D42A27DB-BD31-4B8C-83A1-F6EECF244321}">
                <p14:modId xmlns:p14="http://schemas.microsoft.com/office/powerpoint/2010/main" val="831419801"/>
              </p:ext>
            </p:extLst>
          </p:nvPr>
        </p:nvGraphicFramePr>
        <p:xfrm>
          <a:off x="304799" y="1331435"/>
          <a:ext cx="8381999" cy="741364"/>
        </p:xfrm>
        <a:graphic>
          <a:graphicData uri="http://schemas.openxmlformats.org/drawingml/2006/table">
            <a:tbl>
              <a:tblPr firstRow="1" bandRow="1">
                <a:tableStyleId>{5C22544A-7EE6-4342-B048-85BDC9FD1C3A}</a:tableStyleId>
              </a:tblPr>
              <a:tblGrid>
                <a:gridCol w="3004868">
                  <a:extLst>
                    <a:ext uri="{9D8B030D-6E8A-4147-A177-3AD203B41FA5}">
                      <a16:colId xmlns:a16="http://schemas.microsoft.com/office/drawing/2014/main" val="20000"/>
                    </a:ext>
                  </a:extLst>
                </a:gridCol>
                <a:gridCol w="5377131">
                  <a:extLst>
                    <a:ext uri="{9D8B030D-6E8A-4147-A177-3AD203B41FA5}">
                      <a16:colId xmlns:a16="http://schemas.microsoft.com/office/drawing/2014/main" val="20001"/>
                    </a:ext>
                  </a:extLst>
                </a:gridCol>
              </a:tblGrid>
              <a:tr h="370682">
                <a:tc>
                  <a:txBody>
                    <a:bodyPr/>
                    <a:lstStyle/>
                    <a:p>
                      <a:r>
                        <a:rPr lang="en-US" sz="1800" dirty="0" smtClean="0">
                          <a:effectLst>
                            <a:outerShdw blurRad="38100" dist="38100" dir="2700000" algn="tl">
                              <a:srgbClr val="000000">
                                <a:alpha val="43137"/>
                              </a:srgbClr>
                            </a:outerShdw>
                          </a:effectLst>
                        </a:rPr>
                        <a:t>Maximum Cost Allowed</a:t>
                      </a:r>
                      <a:r>
                        <a:rPr lang="en-US" sz="1800" baseline="0" dirty="0" smtClean="0">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a:txBody>
                  <a:tcPr marT="45700" marB="45700" anchor="ctr"/>
                </a:tc>
                <a:tc>
                  <a:txBody>
                    <a:bodyPr/>
                    <a:lstStyle/>
                    <a:p>
                      <a:r>
                        <a:rPr lang="en-US" sz="1800" dirty="0" smtClean="0">
                          <a:effectLst>
                            <a:outerShdw blurRad="38100" dist="38100" dir="2700000" algn="tl">
                              <a:srgbClr val="000000">
                                <a:alpha val="43137"/>
                              </a:srgbClr>
                            </a:outerShdw>
                          </a:effectLst>
                        </a:rPr>
                        <a:t>PC/Laptop </a:t>
                      </a:r>
                      <a:endParaRPr lang="en-US" sz="1800" dirty="0">
                        <a:effectLst>
                          <a:outerShdw blurRad="38100" dist="38100" dir="2700000" algn="tl">
                            <a:srgbClr val="000000">
                              <a:alpha val="43137"/>
                            </a:srgbClr>
                          </a:outerShdw>
                        </a:effectLst>
                      </a:endParaRPr>
                    </a:p>
                  </a:txBody>
                  <a:tcPr marT="45700" marB="45700" anchor="ctr"/>
                </a:tc>
                <a:extLst>
                  <a:ext uri="{0D108BD9-81ED-4DB2-BD59-A6C34878D82A}">
                    <a16:rowId xmlns:a16="http://schemas.microsoft.com/office/drawing/2014/main" val="10000"/>
                  </a:ext>
                </a:extLst>
              </a:tr>
              <a:tr h="370682">
                <a:tc>
                  <a:txBody>
                    <a:bodyPr/>
                    <a:lstStyle/>
                    <a:p>
                      <a:r>
                        <a:rPr lang="en-US" sz="1800" b="1" dirty="0" smtClean="0"/>
                        <a:t>$1000</a:t>
                      </a:r>
                      <a:endParaRPr lang="en-US" sz="1800" b="1" dirty="0"/>
                    </a:p>
                  </a:txBody>
                  <a:tcPr marT="45700" marB="45700" anchor="ctr"/>
                </a:tc>
                <a:tc>
                  <a:txBody>
                    <a:bodyPr/>
                    <a:lstStyle/>
                    <a:p>
                      <a:r>
                        <a:rPr lang="en-US" altLang="en-US" sz="1800" dirty="0" smtClean="0"/>
                        <a:t>one-time purchase of a </a:t>
                      </a:r>
                      <a:r>
                        <a:rPr lang="en-US" altLang="en-US" sz="1800" b="1" dirty="0" smtClean="0"/>
                        <a:t>required</a:t>
                      </a:r>
                      <a:r>
                        <a:rPr lang="en-US" altLang="en-US" sz="1800" dirty="0" smtClean="0"/>
                        <a:t> PC or laptop </a:t>
                      </a:r>
                      <a:endParaRPr lang="en-US" sz="1800" dirty="0"/>
                    </a:p>
                  </a:txBody>
                  <a:tcPr marT="45700" marB="45700" anchor="ct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46048930"/>
              </p:ext>
            </p:extLst>
          </p:nvPr>
        </p:nvGraphicFramePr>
        <p:xfrm>
          <a:off x="304800" y="2069846"/>
          <a:ext cx="8382000" cy="2132438"/>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20000"/>
                    </a:ext>
                  </a:extLst>
                </a:gridCol>
              </a:tblGrid>
              <a:tr h="311270">
                <a:tc>
                  <a:txBody>
                    <a:bodyPr/>
                    <a:lstStyle/>
                    <a:p>
                      <a:pPr algn="ctr"/>
                      <a:r>
                        <a:rPr lang="en-US" sz="1800" dirty="0" smtClean="0">
                          <a:effectLst>
                            <a:outerShdw blurRad="38100" dist="38100" dir="2700000" algn="tl">
                              <a:srgbClr val="000000">
                                <a:alpha val="43137"/>
                              </a:srgbClr>
                            </a:outerShdw>
                          </a:effectLst>
                        </a:rPr>
                        <a:t>Criteria for PC/Laptop Cost Approval </a:t>
                      </a:r>
                      <a:endParaRPr lang="en-US" sz="1800" dirty="0">
                        <a:effectLst>
                          <a:outerShdw blurRad="38100" dist="38100" dir="2700000" algn="tl">
                            <a:srgbClr val="000000">
                              <a:alpha val="43137"/>
                            </a:srgbClr>
                          </a:outerShdw>
                        </a:effectLst>
                      </a:endParaRPr>
                    </a:p>
                  </a:txBody>
                  <a:tcPr marT="45676" marB="45676" anchor="ctr"/>
                </a:tc>
                <a:extLst>
                  <a:ext uri="{0D108BD9-81ED-4DB2-BD59-A6C34878D82A}">
                    <a16:rowId xmlns:a16="http://schemas.microsoft.com/office/drawing/2014/main" val="10000"/>
                  </a:ext>
                </a:extLst>
              </a:tr>
              <a:tr h="537708">
                <a:tc>
                  <a:txBody>
                    <a:bodyPr/>
                    <a:lstStyle/>
                    <a:p>
                      <a:pPr marL="342900" indent="-342900">
                        <a:buAutoNum type="arabicPeriod"/>
                      </a:pPr>
                      <a:r>
                        <a:rPr lang="en-US" altLang="en-US" sz="1800" dirty="0" smtClean="0"/>
                        <a:t>Customer must submit cost information on a minimum of two comparable models</a:t>
                      </a:r>
                      <a:endParaRPr lang="en-US" sz="1800" dirty="0" smtClean="0"/>
                    </a:p>
                  </a:txBody>
                  <a:tcPr marT="45676" marB="45676"/>
                </a:tc>
                <a:extLst>
                  <a:ext uri="{0D108BD9-81ED-4DB2-BD59-A6C34878D82A}">
                    <a16:rowId xmlns:a16="http://schemas.microsoft.com/office/drawing/2014/main" val="10001"/>
                  </a:ext>
                </a:extLst>
              </a:tr>
              <a:tr h="1229058">
                <a:tc>
                  <a:txBody>
                    <a:bodyPr/>
                    <a:lstStyle/>
                    <a:p>
                      <a:pPr marL="282575" marR="0" indent="-282575" algn="l" defTabSz="914400" rtl="0" eaLnBrk="1" fontAlgn="auto" latinLnBrk="0" hangingPunct="1">
                        <a:lnSpc>
                          <a:spcPct val="100000"/>
                        </a:lnSpc>
                        <a:spcBef>
                          <a:spcPts val="0"/>
                        </a:spcBef>
                        <a:spcAft>
                          <a:spcPts val="0"/>
                        </a:spcAft>
                        <a:buClrTx/>
                        <a:buSzTx/>
                        <a:buFontTx/>
                        <a:buNone/>
                        <a:tabLst/>
                        <a:defRPr/>
                      </a:pPr>
                      <a:r>
                        <a:rPr lang="en-US" altLang="en-US" sz="1800" dirty="0" smtClean="0"/>
                        <a:t>2. Purchase cost will be covered only if use of a computer/laptop is a </a:t>
                      </a:r>
                      <a:r>
                        <a:rPr lang="en-US" altLang="en-US" sz="1800" b="1" dirty="0" smtClean="0"/>
                        <a:t>requirement</a:t>
                      </a:r>
                      <a:r>
                        <a:rPr lang="en-US" altLang="en-US" sz="1800" dirty="0" smtClean="0"/>
                        <a:t> of the training provider for participation in the specific training program and only if it is a requirement for </a:t>
                      </a:r>
                      <a:r>
                        <a:rPr lang="en-US" altLang="en-US" sz="1800" i="1" dirty="0" smtClean="0"/>
                        <a:t>all</a:t>
                      </a:r>
                      <a:r>
                        <a:rPr lang="en-US" altLang="en-US" sz="1800" dirty="0" smtClean="0"/>
                        <a:t> participants of the program</a:t>
                      </a:r>
                      <a:endParaRPr lang="en-US" sz="1800" dirty="0"/>
                    </a:p>
                  </a:txBody>
                  <a:tcPr marT="45676" marB="45676"/>
                </a:tc>
                <a:extLst>
                  <a:ext uri="{0D108BD9-81ED-4DB2-BD59-A6C34878D82A}">
                    <a16:rowId xmlns:a16="http://schemas.microsoft.com/office/drawing/2014/main" val="10002"/>
                  </a:ext>
                </a:extLst>
              </a:tr>
            </a:tbl>
          </a:graphicData>
        </a:graphic>
      </p:graphicFrame>
      <p:sp>
        <p:nvSpPr>
          <p:cNvPr id="58393" name="Rectangle 3"/>
          <p:cNvSpPr>
            <a:spLocks noChangeArrowheads="1"/>
          </p:cNvSpPr>
          <p:nvPr/>
        </p:nvSpPr>
        <p:spPr bwMode="auto">
          <a:xfrm>
            <a:off x="495300" y="4202284"/>
            <a:ext cx="8153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0070C0"/>
                </a:solidFill>
              </a:rPr>
              <a:t>The Trade Unit understands that computers are required for most college level course work, but these could be computers used in a college’s computer lab. </a:t>
            </a:r>
          </a:p>
          <a:p>
            <a:pPr eaLnBrk="1" hangingPunct="1">
              <a:spcBef>
                <a:spcPct val="0"/>
              </a:spcBef>
              <a:buClrTx/>
              <a:buSzTx/>
              <a:buFontTx/>
              <a:buNone/>
            </a:pPr>
            <a:endParaRPr lang="en-US" altLang="en-US" sz="1000" dirty="0">
              <a:solidFill>
                <a:srgbClr val="0070C0"/>
              </a:solidFill>
            </a:endParaRPr>
          </a:p>
          <a:p>
            <a:pPr eaLnBrk="1" hangingPunct="1">
              <a:spcBef>
                <a:spcPct val="0"/>
              </a:spcBef>
              <a:buClrTx/>
              <a:buSzTx/>
              <a:buFontTx/>
              <a:buNone/>
            </a:pPr>
            <a:r>
              <a:rPr lang="en-US" altLang="en-US" sz="1600" dirty="0">
                <a:solidFill>
                  <a:srgbClr val="C00000"/>
                </a:solidFill>
              </a:rPr>
              <a:t>Therefore, we will not be approving PCs/Laptops for all TAA customers that are approved for college level training and do not already have a computer</a:t>
            </a:r>
            <a:r>
              <a:rPr lang="en-US" altLang="en-US" sz="1600" dirty="0">
                <a:solidFill>
                  <a:srgbClr val="0080FF"/>
                </a:solidFill>
              </a:rPr>
              <a:t>. </a:t>
            </a:r>
          </a:p>
        </p:txBody>
      </p:sp>
    </p:spTree>
    <p:extLst>
      <p:ext uri="{BB962C8B-B14F-4D97-AF65-F5344CB8AC3E}">
        <p14:creationId xmlns:p14="http://schemas.microsoft.com/office/powerpoint/2010/main" val="2055786301"/>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188913" y="1429837"/>
            <a:ext cx="8650287" cy="4308538"/>
          </a:xfrm>
        </p:spPr>
        <p:txBody>
          <a:bodyPr>
            <a:normAutofit/>
          </a:bodyPr>
          <a:lstStyle/>
          <a:p>
            <a:pPr marL="0" indent="0">
              <a:buNone/>
              <a:defRPr/>
            </a:pPr>
            <a:r>
              <a:rPr lang="en-US" altLang="en-US" sz="2400" dirty="0" smtClean="0"/>
              <a:t>Keep training programs at a reasonable cost.</a:t>
            </a:r>
          </a:p>
          <a:p>
            <a:pPr marL="0" indent="0">
              <a:buNone/>
              <a:defRPr/>
            </a:pPr>
            <a:r>
              <a:rPr lang="en-US" altLang="en-US" sz="2400" dirty="0" smtClean="0"/>
              <a:t>Training costs cannot exceed:</a:t>
            </a:r>
            <a:endParaRPr lang="en-US" altLang="en-US" sz="2400" dirty="0"/>
          </a:p>
          <a:p>
            <a:pPr lvl="1" indent="-396875">
              <a:lnSpc>
                <a:spcPct val="80000"/>
              </a:lnSpc>
              <a:defRPr/>
            </a:pPr>
            <a:r>
              <a:rPr lang="en-US" altLang="en-US" sz="2400" dirty="0"/>
              <a:t>Remedial Training</a:t>
            </a:r>
            <a:r>
              <a:rPr lang="en-US" altLang="en-US" sz="2400" dirty="0">
                <a:solidFill>
                  <a:srgbClr val="008000"/>
                </a:solidFill>
              </a:rPr>
              <a:t>: 	</a:t>
            </a:r>
            <a:r>
              <a:rPr lang="en-US" altLang="en-US" sz="2400" dirty="0" smtClean="0">
                <a:solidFill>
                  <a:srgbClr val="008000"/>
                </a:solidFill>
              </a:rPr>
              <a:t>	</a:t>
            </a:r>
            <a:r>
              <a:rPr lang="en-US" altLang="en-US" sz="2400" b="1" dirty="0" smtClean="0">
                <a:solidFill>
                  <a:srgbClr val="008000"/>
                </a:solidFill>
              </a:rPr>
              <a:t>$</a:t>
            </a:r>
            <a:r>
              <a:rPr lang="en-US" altLang="en-US" sz="2400" b="1" dirty="0">
                <a:solidFill>
                  <a:srgbClr val="008000"/>
                </a:solidFill>
              </a:rPr>
              <a:t>10,000 (per year)</a:t>
            </a:r>
          </a:p>
          <a:p>
            <a:pPr lvl="1" indent="-396875">
              <a:lnSpc>
                <a:spcPct val="80000"/>
              </a:lnSpc>
              <a:defRPr/>
            </a:pPr>
            <a:r>
              <a:rPr lang="en-US" altLang="en-US" sz="2400" dirty="0"/>
              <a:t>Occupational Training</a:t>
            </a:r>
            <a:r>
              <a:rPr lang="en-US" altLang="en-US" sz="2400" dirty="0">
                <a:solidFill>
                  <a:srgbClr val="008000"/>
                </a:solidFill>
              </a:rPr>
              <a:t>:	</a:t>
            </a:r>
            <a:r>
              <a:rPr lang="en-US" altLang="en-US" sz="2400" b="1" dirty="0">
                <a:solidFill>
                  <a:srgbClr val="008000"/>
                </a:solidFill>
              </a:rPr>
              <a:t>$20,000</a:t>
            </a:r>
          </a:p>
          <a:p>
            <a:pPr lvl="1" indent="-396875">
              <a:lnSpc>
                <a:spcPct val="80000"/>
              </a:lnSpc>
              <a:defRPr/>
            </a:pPr>
            <a:r>
              <a:rPr lang="en-US" altLang="en-US" sz="2400" dirty="0"/>
              <a:t>Degree Programs: </a:t>
            </a:r>
            <a:r>
              <a:rPr lang="en-US" altLang="en-US" sz="2400" dirty="0">
                <a:solidFill>
                  <a:srgbClr val="008000"/>
                </a:solidFill>
              </a:rPr>
              <a:t>	</a:t>
            </a:r>
            <a:r>
              <a:rPr lang="en-US" altLang="en-US" sz="2400" dirty="0" smtClean="0">
                <a:solidFill>
                  <a:srgbClr val="008000"/>
                </a:solidFill>
              </a:rPr>
              <a:t>	</a:t>
            </a:r>
            <a:r>
              <a:rPr lang="en-US" altLang="en-US" sz="2400" b="1" dirty="0" smtClean="0">
                <a:solidFill>
                  <a:srgbClr val="008000"/>
                </a:solidFill>
              </a:rPr>
              <a:t>$</a:t>
            </a:r>
            <a:r>
              <a:rPr lang="en-US" altLang="en-US" sz="2400" b="1" dirty="0">
                <a:solidFill>
                  <a:srgbClr val="008000"/>
                </a:solidFill>
              </a:rPr>
              <a:t>28,000</a:t>
            </a:r>
            <a:endParaRPr lang="en-US" altLang="en-US" sz="2400" b="1" dirty="0">
              <a:solidFill>
                <a:srgbClr val="008000"/>
              </a:solidFill>
              <a:effectLst>
                <a:outerShdw blurRad="38100" dist="38100" dir="2700000" algn="tl">
                  <a:srgbClr val="000000">
                    <a:alpha val="43137"/>
                  </a:srgbClr>
                </a:outerShdw>
              </a:effectLst>
            </a:endParaRPr>
          </a:p>
          <a:p>
            <a:pPr lvl="1" indent="-396875">
              <a:lnSpc>
                <a:spcPct val="80000"/>
              </a:lnSpc>
              <a:defRPr/>
            </a:pPr>
            <a:r>
              <a:rPr lang="en-US" altLang="en-US" sz="2400" b="1" dirty="0" smtClean="0">
                <a:effectLst>
                  <a:outerShdw blurRad="38100" dist="38100" dir="2700000" algn="tl">
                    <a:srgbClr val="000000">
                      <a:alpha val="43137"/>
                    </a:srgbClr>
                  </a:outerShdw>
                </a:effectLst>
              </a:rPr>
              <a:t>MAX: 				</a:t>
            </a:r>
            <a:r>
              <a:rPr lang="en-US" altLang="en-US" sz="2400" b="1" dirty="0" smtClean="0">
                <a:solidFill>
                  <a:srgbClr val="008000"/>
                </a:solidFill>
                <a:effectLst>
                  <a:outerShdw blurRad="38100" dist="38100" dir="2700000" algn="tl">
                    <a:srgbClr val="000000">
                      <a:alpha val="43137"/>
                    </a:srgbClr>
                  </a:outerShdw>
                </a:effectLst>
              </a:rPr>
              <a:t>$</a:t>
            </a:r>
            <a:r>
              <a:rPr lang="en-US" altLang="en-US" sz="2400" b="1" dirty="0">
                <a:solidFill>
                  <a:srgbClr val="008000"/>
                </a:solidFill>
                <a:effectLst>
                  <a:outerShdw blurRad="38100" dist="38100" dir="2700000" algn="tl">
                    <a:srgbClr val="000000">
                      <a:alpha val="43137"/>
                    </a:srgbClr>
                  </a:outerShdw>
                </a:effectLst>
              </a:rPr>
              <a:t>35,000</a:t>
            </a:r>
          </a:p>
          <a:p>
            <a:pPr marL="0" indent="0">
              <a:buNone/>
              <a:defRPr/>
            </a:pPr>
            <a:r>
              <a:rPr lang="en-US" altLang="en-US" sz="2400" b="1" dirty="0" smtClean="0">
                <a:effectLst>
                  <a:outerShdw blurRad="38100" dist="38100" dir="2700000" algn="tl">
                    <a:srgbClr val="000000">
                      <a:alpha val="43137"/>
                    </a:srgbClr>
                  </a:outerShdw>
                </a:effectLst>
              </a:rPr>
              <a:t>(“MAX” includes </a:t>
            </a:r>
            <a:r>
              <a:rPr lang="en-US" altLang="en-US" sz="2400" b="1" dirty="0">
                <a:effectLst>
                  <a:outerShdw blurRad="38100" dist="38100" dir="2700000" algn="tl">
                    <a:srgbClr val="000000">
                      <a:alpha val="43137"/>
                    </a:srgbClr>
                  </a:outerShdw>
                </a:effectLst>
              </a:rPr>
              <a:t>travel, subsistence, etc</a:t>
            </a:r>
            <a:r>
              <a:rPr lang="en-US" altLang="en-US" sz="2400" b="1" dirty="0" smtClean="0">
                <a:effectLst>
                  <a:outerShdw blurRad="38100" dist="38100" dir="2700000" algn="tl">
                    <a:srgbClr val="000000">
                      <a:alpha val="43137"/>
                    </a:srgbClr>
                  </a:outerShdw>
                </a:effectLst>
              </a:rPr>
              <a:t>.)</a:t>
            </a:r>
            <a:endParaRPr lang="en-US" altLang="en-US" sz="2400" dirty="0" smtClean="0"/>
          </a:p>
          <a:p>
            <a:pPr marL="0" indent="0">
              <a:buNone/>
              <a:defRPr/>
            </a:pPr>
            <a:r>
              <a:rPr lang="en-US" altLang="en-US" sz="2400" dirty="0" smtClean="0"/>
              <a:t>If a training exceeds the </a:t>
            </a:r>
            <a:r>
              <a:rPr lang="en-US" altLang="en-US" sz="2400" dirty="0" err="1" smtClean="0"/>
              <a:t>maxium</a:t>
            </a:r>
            <a:r>
              <a:rPr lang="en-US" altLang="en-US" sz="2400" dirty="0" smtClean="0"/>
              <a:t> allowable cost, the training request will be denied.</a:t>
            </a:r>
          </a:p>
          <a:p>
            <a:pPr>
              <a:defRPr/>
            </a:pPr>
            <a:endParaRPr lang="en-US" altLang="en-US" dirty="0" smtClean="0"/>
          </a:p>
        </p:txBody>
      </p:sp>
      <p:sp>
        <p:nvSpPr>
          <p:cNvPr id="59395"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BD657B96-0468-41FB-8E59-3B30917AE2B2}" type="slidenum">
              <a:rPr lang="en-US" altLang="en-US" smtClean="0">
                <a:solidFill>
                  <a:schemeClr val="bg1"/>
                </a:solidFill>
              </a:rPr>
              <a:pPr/>
              <a:t>37</a:t>
            </a:fld>
            <a:endParaRPr lang="en-US" altLang="en-US" smtClean="0">
              <a:solidFill>
                <a:schemeClr val="bg1"/>
              </a:solidFill>
            </a:endParaRPr>
          </a:p>
        </p:txBody>
      </p:sp>
      <p:pic>
        <p:nvPicPr>
          <p:cNvPr id="59396" name="Picture 4" descr="C:\Users\SSThompson\AppData\Local\Microsoft\Windows\Temporary Internet Files\Content.IE5\LCMBWPLM\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959" y="304800"/>
            <a:ext cx="1666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ph type="title"/>
          </p:nvPr>
        </p:nvSpPr>
        <p:spPr bwMode="auto">
          <a:xfrm>
            <a:off x="604837" y="160338"/>
            <a:ext cx="7620000" cy="868362"/>
          </a:xfrm>
          <a:extLst/>
        </p:spPr>
        <p:txBody>
          <a:bodyPr/>
          <a:lstStyle/>
          <a:p>
            <a:pPr>
              <a:defRPr/>
            </a:pPr>
            <a:r>
              <a:rPr lang="en-US" dirty="0" smtClean="0">
                <a:effectLst/>
              </a:rPr>
              <a:t>Training Reasonable Costs</a:t>
            </a:r>
            <a:endParaRPr lang="en-US" sz="2400" dirty="0" smtClean="0">
              <a:effectLst/>
            </a:endParaRPr>
          </a:p>
        </p:txBody>
      </p:sp>
    </p:spTree>
    <p:extLst>
      <p:ext uri="{BB962C8B-B14F-4D97-AF65-F5344CB8AC3E}">
        <p14:creationId xmlns:p14="http://schemas.microsoft.com/office/powerpoint/2010/main" val="338097279"/>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A989E9EF-EFD0-41E6-BED3-D787E76326A7}" type="slidenum">
              <a:rPr lang="en-US" altLang="en-US" sz="1000" smtClean="0">
                <a:solidFill>
                  <a:schemeClr val="bg1"/>
                </a:solidFill>
              </a:rPr>
              <a:pPr>
                <a:spcBef>
                  <a:spcPct val="0"/>
                </a:spcBef>
                <a:buClrTx/>
                <a:buSzTx/>
                <a:buFontTx/>
                <a:buNone/>
              </a:pPr>
              <a:t>38</a:t>
            </a:fld>
            <a:endParaRPr lang="en-US" altLang="en-US" sz="1000" smtClean="0">
              <a:solidFill>
                <a:schemeClr val="bg1"/>
              </a:solidFill>
            </a:endParaRPr>
          </a:p>
        </p:txBody>
      </p:sp>
      <p:sp>
        <p:nvSpPr>
          <p:cNvPr id="202754"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ffectLst/>
              </a:rPr>
              <a:t>Training Prior to Separation</a:t>
            </a:r>
            <a:br>
              <a:rPr lang="en-US" dirty="0" smtClean="0">
                <a:effectLst/>
              </a:rPr>
            </a:br>
            <a:r>
              <a:rPr lang="en-US" sz="2800" dirty="0" smtClean="0">
                <a:effectLst/>
              </a:rPr>
              <a:t>Adversely Affected Incumbent Workers</a:t>
            </a:r>
            <a:endParaRPr lang="en-US" dirty="0" smtClean="0">
              <a:effectLst/>
            </a:endParaRPr>
          </a:p>
        </p:txBody>
      </p:sp>
      <p:sp>
        <p:nvSpPr>
          <p:cNvPr id="60420" name="Rectangle 3"/>
          <p:cNvSpPr>
            <a:spLocks noGrp="1"/>
          </p:cNvSpPr>
          <p:nvPr>
            <p:ph type="body" idx="1"/>
          </p:nvPr>
        </p:nvSpPr>
        <p:spPr>
          <a:xfrm>
            <a:off x="457200" y="1447800"/>
            <a:ext cx="8229600" cy="4525963"/>
          </a:xfrm>
        </p:spPr>
        <p:txBody>
          <a:bodyPr/>
          <a:lstStyle/>
          <a:p>
            <a:pPr marL="0" indent="0">
              <a:buNone/>
            </a:pPr>
            <a:r>
              <a:rPr lang="en-US" altLang="en-US" sz="2400" dirty="0" smtClean="0"/>
              <a:t>Training may be approved before separation for adversely affected workers covered under the </a:t>
            </a:r>
            <a:r>
              <a:rPr lang="en-US" altLang="en-US" sz="2400" u="sng" dirty="0" smtClean="0"/>
              <a:t>2009, 2011and 2015 Acts ONLY</a:t>
            </a:r>
            <a:r>
              <a:rPr lang="en-US" altLang="en-US" sz="2400" dirty="0" smtClean="0"/>
              <a:t>.  The incumbent worker must be someone who:</a:t>
            </a:r>
          </a:p>
          <a:p>
            <a:pPr marL="0" indent="0">
              <a:buNone/>
            </a:pPr>
            <a:endParaRPr lang="en-US" altLang="en-US" dirty="0" smtClean="0"/>
          </a:p>
        </p:txBody>
      </p:sp>
      <p:sp>
        <p:nvSpPr>
          <p:cNvPr id="60421" name="Text Box 4"/>
          <p:cNvSpPr txBox="1">
            <a:spLocks noChangeArrowheads="1"/>
          </p:cNvSpPr>
          <p:nvPr/>
        </p:nvSpPr>
        <p:spPr bwMode="auto">
          <a:xfrm>
            <a:off x="548640" y="2680335"/>
            <a:ext cx="8229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
                <a:srgbClr val="002060"/>
              </a:buClr>
              <a:buSzTx/>
              <a:buFontTx/>
              <a:buAutoNum type="arabicPeriod"/>
            </a:pPr>
            <a:r>
              <a:rPr lang="en-US" altLang="en-US" sz="2100" dirty="0"/>
              <a:t>Is a member of a group of workers that has been certified as eligible to apply for TAA benefits</a:t>
            </a:r>
          </a:p>
          <a:p>
            <a:pPr eaLnBrk="1" hangingPunct="1">
              <a:spcBef>
                <a:spcPct val="0"/>
              </a:spcBef>
              <a:buClr>
                <a:srgbClr val="002060"/>
              </a:buClr>
              <a:buSzTx/>
              <a:buFontTx/>
              <a:buAutoNum type="arabicPeriod"/>
            </a:pPr>
            <a:endParaRPr lang="en-US" altLang="en-US" sz="2100" dirty="0"/>
          </a:p>
          <a:p>
            <a:pPr eaLnBrk="1" hangingPunct="1">
              <a:spcBef>
                <a:spcPct val="0"/>
              </a:spcBef>
              <a:buClr>
                <a:srgbClr val="002060"/>
              </a:buClr>
              <a:buSzTx/>
              <a:buFontTx/>
              <a:buAutoNum type="arabicPeriod"/>
            </a:pPr>
            <a:r>
              <a:rPr lang="en-US" altLang="en-US" sz="2100" dirty="0"/>
              <a:t>Has not been totally or partially separated from employment, but has a layoff date verified by the company and</a:t>
            </a:r>
          </a:p>
          <a:p>
            <a:pPr eaLnBrk="1" hangingPunct="1">
              <a:spcBef>
                <a:spcPct val="0"/>
              </a:spcBef>
              <a:buClr>
                <a:srgbClr val="002060"/>
              </a:buClr>
              <a:buSzTx/>
              <a:buFontTx/>
              <a:buAutoNum type="arabicPeriod"/>
            </a:pPr>
            <a:endParaRPr lang="en-US" altLang="en-US" sz="2100" dirty="0"/>
          </a:p>
          <a:p>
            <a:pPr eaLnBrk="1" hangingPunct="1">
              <a:spcBef>
                <a:spcPct val="0"/>
              </a:spcBef>
              <a:buClr>
                <a:srgbClr val="002060"/>
              </a:buClr>
              <a:buSzTx/>
              <a:buFontTx/>
              <a:buAutoNum type="arabicPeriod"/>
            </a:pPr>
            <a:r>
              <a:rPr lang="en-US" altLang="en-US" sz="2100" dirty="0"/>
              <a:t>Is determined to be individually threatened with total or partial separation (will be monitored via career planning</a:t>
            </a:r>
            <a:r>
              <a:rPr lang="en-US" altLang="en-US" sz="2100" dirty="0" smtClean="0"/>
              <a:t>)</a:t>
            </a:r>
            <a:endParaRPr lang="en-US" altLang="en-US" sz="2100" dirty="0">
              <a:solidFill>
                <a:srgbClr val="0080FF"/>
              </a:solidFill>
            </a:endParaRPr>
          </a:p>
        </p:txBody>
      </p:sp>
    </p:spTree>
    <p:extLst>
      <p:ext uri="{BB962C8B-B14F-4D97-AF65-F5344CB8AC3E}">
        <p14:creationId xmlns:p14="http://schemas.microsoft.com/office/powerpoint/2010/main" val="142563973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3201987"/>
          </a:xfrm>
        </p:spPr>
        <p:txBody>
          <a:bodyPr>
            <a:normAutofit/>
          </a:bodyPr>
          <a:lstStyle/>
          <a:p>
            <a:pPr marL="0" indent="0" algn="ctr">
              <a:buNone/>
              <a:defRPr/>
            </a:pPr>
            <a:r>
              <a:rPr lang="en-US" sz="2800" b="1" u="sng" dirty="0" smtClean="0"/>
              <a:t>Avoid breaks in Training!!!</a:t>
            </a:r>
            <a:r>
              <a:rPr lang="en-US" dirty="0" smtClean="0"/>
              <a:t>	</a:t>
            </a:r>
          </a:p>
          <a:p>
            <a:pPr marL="0" indent="0">
              <a:buNone/>
              <a:defRPr/>
            </a:pPr>
            <a:r>
              <a:rPr lang="en-US" dirty="0" smtClean="0"/>
              <a:t>No Trade Readjustment Allowances (TRA) can be paid while on a break in Training that exceeds 30 business days </a:t>
            </a:r>
          </a:p>
          <a:p>
            <a:pPr marL="0" indent="0">
              <a:buNone/>
              <a:defRPr/>
            </a:pPr>
            <a:r>
              <a:rPr lang="en-US" dirty="0" smtClean="0"/>
              <a:t>(Does not include Sat./Sun. and holidays)</a:t>
            </a:r>
            <a:endParaRPr lang="en-US" dirty="0"/>
          </a:p>
        </p:txBody>
      </p:sp>
      <p:sp>
        <p:nvSpPr>
          <p:cNvPr id="3" name="Title 2"/>
          <p:cNvSpPr>
            <a:spLocks noGrp="1"/>
          </p:cNvSpPr>
          <p:nvPr>
            <p:ph type="title"/>
          </p:nvPr>
        </p:nvSpPr>
        <p:spPr/>
        <p:txBody>
          <a:bodyPr/>
          <a:lstStyle/>
          <a:p>
            <a:pPr>
              <a:defRPr/>
            </a:pPr>
            <a:r>
              <a:rPr lang="en-US" dirty="0" smtClean="0"/>
              <a:t>Breaks in Training </a:t>
            </a:r>
            <a:endParaRPr lang="en-US" dirty="0"/>
          </a:p>
        </p:txBody>
      </p:sp>
      <p:sp>
        <p:nvSpPr>
          <p:cNvPr id="614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88B8F61-0E7D-48CE-A04B-425F64DE6715}" type="slidenum">
              <a:rPr lang="en-US" altLang="en-US" sz="1000" smtClean="0">
                <a:solidFill>
                  <a:schemeClr val="bg1"/>
                </a:solidFill>
              </a:rPr>
              <a:pPr>
                <a:spcBef>
                  <a:spcPct val="0"/>
                </a:spcBef>
                <a:buClrTx/>
                <a:buSzTx/>
                <a:buFontTx/>
                <a:buNone/>
              </a:pPr>
              <a:t>39</a:t>
            </a:fld>
            <a:endParaRPr lang="en-US" altLang="en-US" sz="1000" smtClean="0">
              <a:solidFill>
                <a:schemeClr val="bg1"/>
              </a:solidFill>
            </a:endParaRPr>
          </a:p>
        </p:txBody>
      </p:sp>
      <p:pic>
        <p:nvPicPr>
          <p:cNvPr id="61445" name="Picture 3" descr="EL BURRO EXPLOSIVO: &lt;strong&gt;No&lt;/strong&gt; tengo ni un dur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5705" y="3078294"/>
            <a:ext cx="2200652" cy="300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74735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3FF06188-69EE-40E4-9B57-F78CBAF73812}" type="slidenum">
              <a:rPr lang="en-US" altLang="en-US" sz="1000" smtClean="0">
                <a:solidFill>
                  <a:schemeClr val="bg1"/>
                </a:solidFill>
              </a:rPr>
              <a:pPr>
                <a:spcBef>
                  <a:spcPct val="0"/>
                </a:spcBef>
                <a:buClrTx/>
                <a:buSzTx/>
                <a:buFontTx/>
                <a:buNone/>
              </a:pPr>
              <a:t>4</a:t>
            </a:fld>
            <a:endParaRPr lang="en-US" altLang="en-US" sz="1000" smtClean="0">
              <a:solidFill>
                <a:schemeClr val="bg1"/>
              </a:solidFill>
            </a:endParaRPr>
          </a:p>
        </p:txBody>
      </p:sp>
      <p:sp>
        <p:nvSpPr>
          <p:cNvPr id="12291" name="Rectangle 3"/>
          <p:cNvSpPr>
            <a:spLocks noGrp="1"/>
          </p:cNvSpPr>
          <p:nvPr>
            <p:ph type="body" idx="1"/>
          </p:nvPr>
        </p:nvSpPr>
        <p:spPr>
          <a:xfrm>
            <a:off x="457199" y="1580442"/>
            <a:ext cx="8229600" cy="846667"/>
          </a:xfrm>
        </p:spPr>
        <p:txBody>
          <a:bodyPr>
            <a:normAutofit lnSpcReduction="10000"/>
          </a:bodyPr>
          <a:lstStyle/>
          <a:p>
            <a:pPr marL="0" indent="0">
              <a:buNone/>
            </a:pPr>
            <a:r>
              <a:rPr lang="en-US" altLang="en-US" dirty="0" smtClean="0"/>
              <a:t>The program offers a variety of benefits and services to eligible workers, including:</a:t>
            </a:r>
          </a:p>
        </p:txBody>
      </p:sp>
      <p:sp>
        <p:nvSpPr>
          <p:cNvPr id="12292" name="Text Box 4"/>
          <p:cNvSpPr txBox="1">
            <a:spLocks noChangeArrowheads="1"/>
          </p:cNvSpPr>
          <p:nvPr/>
        </p:nvSpPr>
        <p:spPr bwMode="auto">
          <a:xfrm>
            <a:off x="457199" y="2559057"/>
            <a:ext cx="8382000" cy="260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buClrTx/>
              <a:buFont typeface="Wingdings" panose="05000000000000000000" pitchFamily="2" charset="2"/>
              <a:buChar char="Ø"/>
            </a:pPr>
            <a:r>
              <a:rPr lang="en-US" altLang="en-US" sz="2400" dirty="0">
                <a:solidFill>
                  <a:schemeClr val="accent6"/>
                </a:solidFill>
                <a:latin typeface="+mn-lt"/>
              </a:rPr>
              <a:t>Job training</a:t>
            </a:r>
          </a:p>
          <a:p>
            <a:pPr>
              <a:buClrTx/>
              <a:buFont typeface="Wingdings" panose="05000000000000000000" pitchFamily="2" charset="2"/>
              <a:buChar char="Ø"/>
            </a:pPr>
            <a:r>
              <a:rPr lang="en-US" altLang="en-US" sz="2400" dirty="0">
                <a:solidFill>
                  <a:schemeClr val="accent6"/>
                </a:solidFill>
                <a:latin typeface="+mn-lt"/>
              </a:rPr>
              <a:t>Income support (TRA)</a:t>
            </a:r>
          </a:p>
          <a:p>
            <a:pPr>
              <a:buClrTx/>
              <a:buFont typeface="Wingdings" panose="05000000000000000000" pitchFamily="2" charset="2"/>
              <a:buChar char="Ø"/>
            </a:pPr>
            <a:r>
              <a:rPr lang="en-US" altLang="en-US" sz="2400" dirty="0">
                <a:solidFill>
                  <a:schemeClr val="accent6"/>
                </a:solidFill>
                <a:latin typeface="+mn-lt"/>
              </a:rPr>
              <a:t>Job search and relocation allowances</a:t>
            </a:r>
          </a:p>
          <a:p>
            <a:pPr>
              <a:buClrTx/>
              <a:buFont typeface="Wingdings" panose="05000000000000000000" pitchFamily="2" charset="2"/>
              <a:buChar char="Ø"/>
            </a:pPr>
            <a:r>
              <a:rPr lang="en-US" altLang="en-US" sz="2400" dirty="0">
                <a:solidFill>
                  <a:schemeClr val="accent6"/>
                </a:solidFill>
                <a:latin typeface="+mn-lt"/>
              </a:rPr>
              <a:t>Tax credit to help with the costs of health insurance (HCTC) </a:t>
            </a:r>
          </a:p>
          <a:p>
            <a:pPr>
              <a:buClrTx/>
              <a:buFont typeface="Wingdings" panose="05000000000000000000" pitchFamily="2" charset="2"/>
              <a:buChar char="Ø"/>
            </a:pPr>
            <a:r>
              <a:rPr lang="en-US" altLang="en-US" sz="2400" dirty="0">
                <a:solidFill>
                  <a:schemeClr val="accent6"/>
                </a:solidFill>
                <a:latin typeface="+mn-lt"/>
              </a:rPr>
              <a:t>Wage supplement to certain reemployed trade-affected workers that are at least 50 years of age or older (RTAA)</a:t>
            </a:r>
          </a:p>
        </p:txBody>
      </p:sp>
      <p:sp>
        <p:nvSpPr>
          <p:cNvPr id="6" name="Rectangle 2"/>
          <p:cNvSpPr>
            <a:spLocks noGrp="1"/>
          </p:cNvSpPr>
          <p:nvPr>
            <p:ph type="title"/>
          </p:nvPr>
        </p:nvSpPr>
        <p:spPr bwMode="auto">
          <a:xfrm>
            <a:off x="457200" y="139614"/>
            <a:ext cx="7131050" cy="954348"/>
          </a:xfrm>
          <a:extLst/>
        </p:spPr>
        <p:txBody>
          <a:bodyPr/>
          <a:lstStyle/>
          <a:p>
            <a:pPr>
              <a:defRPr/>
            </a:pPr>
            <a:r>
              <a:rPr lang="en-US" dirty="0" smtClean="0">
                <a:effectLst/>
              </a:rPr>
              <a:t>Benefits</a:t>
            </a:r>
          </a:p>
        </p:txBody>
      </p:sp>
    </p:spTree>
    <p:extLst>
      <p:ext uri="{BB962C8B-B14F-4D97-AF65-F5344CB8AC3E}">
        <p14:creationId xmlns:p14="http://schemas.microsoft.com/office/powerpoint/2010/main" val="3900559485"/>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BEFB5178-4626-45AF-86ED-CF09737003E8}" type="slidenum">
              <a:rPr lang="en-US" altLang="en-US" sz="1000" smtClean="0">
                <a:solidFill>
                  <a:schemeClr val="bg1"/>
                </a:solidFill>
              </a:rPr>
              <a:pPr>
                <a:spcBef>
                  <a:spcPct val="0"/>
                </a:spcBef>
                <a:buClrTx/>
                <a:buSzTx/>
                <a:buFontTx/>
                <a:buNone/>
              </a:pPr>
              <a:t>40</a:t>
            </a:fld>
            <a:endParaRPr lang="en-US" altLang="en-US" sz="1000" smtClean="0">
              <a:solidFill>
                <a:schemeClr val="bg1"/>
              </a:solidFill>
            </a:endParaRPr>
          </a:p>
        </p:txBody>
      </p:sp>
      <p:sp>
        <p:nvSpPr>
          <p:cNvPr id="357378" name="Rectangle 2"/>
          <p:cNvSpPr>
            <a:spLocks noGrp="1"/>
          </p:cNvSpPr>
          <p:nvPr>
            <p:ph type="title"/>
          </p:nvPr>
        </p:nvSpPr>
        <p:spPr bwMode="auto">
          <a:xfrm>
            <a:off x="534035" y="139614"/>
            <a:ext cx="7131050" cy="954348"/>
          </a:xfrm>
          <a:extLst/>
        </p:spPr>
        <p:txBody>
          <a:bodyPr/>
          <a:lstStyle/>
          <a:p>
            <a:pPr>
              <a:defRPr/>
            </a:pPr>
            <a:r>
              <a:rPr lang="en-US" dirty="0" smtClean="0">
                <a:effectLst/>
              </a:rPr>
              <a:t>Training Benchmarks</a:t>
            </a:r>
          </a:p>
        </p:txBody>
      </p:sp>
      <p:sp>
        <p:nvSpPr>
          <p:cNvPr id="17412" name="Rectangle 3"/>
          <p:cNvSpPr>
            <a:spLocks noGrp="1"/>
          </p:cNvSpPr>
          <p:nvPr>
            <p:ph type="body" idx="1"/>
          </p:nvPr>
        </p:nvSpPr>
        <p:spPr>
          <a:xfrm>
            <a:off x="457200" y="1448180"/>
            <a:ext cx="8382000" cy="5072063"/>
          </a:xfrm>
        </p:spPr>
        <p:txBody>
          <a:bodyPr>
            <a:normAutofit/>
          </a:bodyPr>
          <a:lstStyle/>
          <a:p>
            <a:pPr marL="292100" indent="-292100">
              <a:lnSpc>
                <a:spcPct val="90000"/>
              </a:lnSpc>
              <a:buFont typeface="Wingdings 3" panose="05040102010807070707" pitchFamily="18" charset="2"/>
              <a:buChar char=""/>
              <a:defRPr/>
            </a:pPr>
            <a:r>
              <a:rPr lang="en-US" altLang="en-US" sz="1800" b="1" dirty="0" smtClean="0"/>
              <a:t>REQUIRED for Completion TRA eligibility (under 2011 and 2015)</a:t>
            </a:r>
          </a:p>
          <a:p>
            <a:pPr marL="292100" indent="-292100">
              <a:lnSpc>
                <a:spcPct val="90000"/>
              </a:lnSpc>
              <a:buFont typeface="Wingdings 3" panose="05040102010807070707" pitchFamily="18" charset="2"/>
              <a:buChar char=""/>
              <a:defRPr/>
            </a:pPr>
            <a:r>
              <a:rPr lang="en-US" altLang="en-US" sz="1800" dirty="0" smtClean="0"/>
              <a:t>Must </a:t>
            </a:r>
            <a:r>
              <a:rPr lang="en-US" altLang="en-US" sz="1800" dirty="0"/>
              <a:t>be established at the beginning and is required of all training programs </a:t>
            </a:r>
            <a:r>
              <a:rPr lang="en-US" altLang="en-US" sz="1800" b="1" u="sng" dirty="0"/>
              <a:t>longer than 3 months </a:t>
            </a:r>
          </a:p>
          <a:p>
            <a:pPr marL="292100" indent="-292100">
              <a:lnSpc>
                <a:spcPct val="90000"/>
              </a:lnSpc>
              <a:buFont typeface="Wingdings 3" panose="05040102010807070707" pitchFamily="18" charset="2"/>
              <a:buChar char=""/>
              <a:defRPr/>
            </a:pPr>
            <a:r>
              <a:rPr lang="en-US" altLang="en-US" sz="1800" dirty="0" smtClean="0"/>
              <a:t>Reviews will be conducted at 60 day intervals from the start of the   training</a:t>
            </a:r>
          </a:p>
          <a:p>
            <a:pPr marL="635000" lvl="2" indent="-292100">
              <a:lnSpc>
                <a:spcPct val="90000"/>
              </a:lnSpc>
              <a:buFont typeface="Courier New" panose="02070309020205020404" pitchFamily="49" charset="0"/>
              <a:buChar char="o"/>
              <a:defRPr/>
            </a:pPr>
            <a:r>
              <a:rPr lang="en-US" altLang="en-US" sz="1800" dirty="0" smtClean="0"/>
              <a:t>This will strengthen customer career planning efforts</a:t>
            </a:r>
          </a:p>
          <a:p>
            <a:pPr marL="292100" indent="-292100">
              <a:lnSpc>
                <a:spcPct val="90000"/>
              </a:lnSpc>
              <a:buFont typeface="Wingdings 3" panose="05040102010807070707" pitchFamily="18" charset="2"/>
              <a:buChar char=""/>
              <a:defRPr/>
            </a:pPr>
            <a:r>
              <a:rPr lang="en-US" altLang="en-US" sz="1800" dirty="0" smtClean="0"/>
              <a:t>Benchmarks will be documented in an Individual Employment Plan (IEP)/Customer Development Plan (CDP) and signed by the participant</a:t>
            </a:r>
          </a:p>
          <a:p>
            <a:pPr marL="292100" indent="-292100">
              <a:lnSpc>
                <a:spcPct val="90000"/>
              </a:lnSpc>
              <a:buFont typeface="Wingdings 3" panose="05040102010807070707" pitchFamily="18" charset="2"/>
              <a:buChar char=""/>
              <a:defRPr/>
            </a:pPr>
            <a:r>
              <a:rPr lang="en-US" altLang="en-US" sz="1800" dirty="0" smtClean="0"/>
              <a:t>Encourages early intervention and modification of unsuccessful training plans</a:t>
            </a:r>
          </a:p>
          <a:p>
            <a:pPr marL="635000" lvl="1" indent="-292100">
              <a:lnSpc>
                <a:spcPct val="90000"/>
              </a:lnSpc>
              <a:buFont typeface="Courier New" panose="02070309020205020404" pitchFamily="49" charset="0"/>
              <a:buChar char="o"/>
              <a:defRPr/>
            </a:pPr>
            <a:r>
              <a:rPr lang="en-US" altLang="en-US" sz="1800" dirty="0" smtClean="0"/>
              <a:t>Modifications can increase training completion and credential attainment</a:t>
            </a:r>
          </a:p>
          <a:p>
            <a:pPr marL="635000" lvl="1" indent="-292100">
              <a:lnSpc>
                <a:spcPct val="90000"/>
              </a:lnSpc>
              <a:buFont typeface="Courier New" panose="02070309020205020404" pitchFamily="49" charset="0"/>
              <a:buChar char="o"/>
              <a:defRPr/>
            </a:pPr>
            <a:r>
              <a:rPr lang="en-US" altLang="en-US" sz="1800" dirty="0" smtClean="0"/>
              <a:t>Modifications can include: tutoring, changing from a degree to certificate, etc.</a:t>
            </a:r>
          </a:p>
          <a:p>
            <a:pPr marL="115888" indent="-115888">
              <a:lnSpc>
                <a:spcPct val="90000"/>
              </a:lnSpc>
              <a:buFont typeface="Wingdings 3" panose="05040102010807070707" pitchFamily="18" charset="2"/>
              <a:buChar char=""/>
              <a:defRPr/>
            </a:pPr>
            <a:endParaRPr lang="en-US" altLang="en-US" sz="1800" dirty="0" smtClean="0"/>
          </a:p>
        </p:txBody>
      </p:sp>
    </p:spTree>
    <p:extLst>
      <p:ext uri="{BB962C8B-B14F-4D97-AF65-F5344CB8AC3E}">
        <p14:creationId xmlns:p14="http://schemas.microsoft.com/office/powerpoint/2010/main" val="3760847877"/>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381000" y="1618916"/>
            <a:ext cx="8229600" cy="3177673"/>
          </a:xfrm>
        </p:spPr>
        <p:txBody>
          <a:bodyPr/>
          <a:lstStyle/>
          <a:p>
            <a:pPr marL="0" indent="0">
              <a:buNone/>
            </a:pPr>
            <a:r>
              <a:rPr lang="en-US" altLang="en-US" sz="2400" dirty="0" smtClean="0"/>
              <a:t>If a customer needs a training modification due to discovery via benchmarks or notification from the vendor, TAA would review and make a determination.</a:t>
            </a:r>
          </a:p>
          <a:p>
            <a:pPr marL="0" indent="0">
              <a:buNone/>
            </a:pPr>
            <a:r>
              <a:rPr lang="en-US" altLang="en-US" sz="2400" u="sng" dirty="0" smtClean="0"/>
              <a:t>Training Dates</a:t>
            </a:r>
            <a:r>
              <a:rPr lang="en-US" altLang="en-US" sz="2400" dirty="0" smtClean="0"/>
              <a:t> – Modifications to training dates must be submitted prior to the start date or end date of training.  Any modification to training dates must be justified by the customer and/or the vendor.</a:t>
            </a:r>
          </a:p>
        </p:txBody>
      </p:sp>
      <p:sp>
        <p:nvSpPr>
          <p:cNvPr id="3" name="Title 2"/>
          <p:cNvSpPr>
            <a:spLocks noGrp="1"/>
          </p:cNvSpPr>
          <p:nvPr>
            <p:ph type="title"/>
          </p:nvPr>
        </p:nvSpPr>
        <p:spPr>
          <a:xfrm>
            <a:off x="457200" y="51118"/>
            <a:ext cx="7391400" cy="1020762"/>
          </a:xfrm>
        </p:spPr>
        <p:txBody>
          <a:bodyPr>
            <a:noAutofit/>
          </a:bodyPr>
          <a:lstStyle/>
          <a:p>
            <a:pPr>
              <a:defRPr/>
            </a:pPr>
            <a:r>
              <a:rPr lang="en-US" dirty="0">
                <a:solidFill>
                  <a:schemeClr val="bg1"/>
                </a:solidFill>
                <a:effectLst/>
              </a:rPr>
              <a:t>Training </a:t>
            </a:r>
            <a:r>
              <a:rPr lang="en-US" dirty="0" smtClean="0">
                <a:solidFill>
                  <a:schemeClr val="bg1"/>
                </a:solidFill>
                <a:effectLst/>
              </a:rPr>
              <a:t>Modifications</a:t>
            </a:r>
            <a:endParaRPr lang="en-US" dirty="0">
              <a:solidFill>
                <a:schemeClr val="bg1"/>
              </a:solidFill>
            </a:endParaRPr>
          </a:p>
        </p:txBody>
      </p:sp>
      <p:sp>
        <p:nvSpPr>
          <p:cNvPr id="6451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675CC662-F7D4-4C80-925E-1EC098634FD6}" type="slidenum">
              <a:rPr lang="en-US" altLang="en-US" smtClean="0">
                <a:solidFill>
                  <a:schemeClr val="bg1"/>
                </a:solidFill>
              </a:rPr>
              <a:pPr/>
              <a:t>41</a:t>
            </a:fld>
            <a:endParaRPr lang="en-US" altLang="en-US" smtClean="0">
              <a:solidFill>
                <a:schemeClr val="bg1"/>
              </a:solidFill>
            </a:endParaRPr>
          </a:p>
        </p:txBody>
      </p:sp>
    </p:spTree>
    <p:extLst>
      <p:ext uri="{BB962C8B-B14F-4D97-AF65-F5344CB8AC3E}">
        <p14:creationId xmlns:p14="http://schemas.microsoft.com/office/powerpoint/2010/main" val="3590938738"/>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457200" y="1610628"/>
            <a:ext cx="8020050" cy="3769360"/>
          </a:xfrm>
        </p:spPr>
        <p:txBody>
          <a:bodyPr/>
          <a:lstStyle/>
          <a:p>
            <a:pPr marL="0" indent="0">
              <a:buNone/>
            </a:pPr>
            <a:r>
              <a:rPr lang="en-US" altLang="en-US" sz="2400" u="sng" dirty="0" smtClean="0"/>
              <a:t>Training Costs Increases</a:t>
            </a:r>
            <a:r>
              <a:rPr lang="en-US" altLang="en-US" sz="2400" dirty="0" smtClean="0"/>
              <a:t> – Any increases to tuition, fees, books, or health insurance must be justified by the vendor.  If the customer needs to take a retake, TAA will review the justification and make a determination.</a:t>
            </a:r>
          </a:p>
          <a:p>
            <a:endParaRPr lang="en-US" altLang="en-US" sz="2400" dirty="0" smtClean="0"/>
          </a:p>
          <a:p>
            <a:pPr marL="0" indent="0">
              <a:buNone/>
            </a:pPr>
            <a:r>
              <a:rPr lang="en-US" altLang="en-US" sz="2400" u="sng" dirty="0" smtClean="0"/>
              <a:t>Training Reimbursements/Purchase Orders </a:t>
            </a:r>
            <a:r>
              <a:rPr lang="en-US" altLang="en-US" sz="2400" dirty="0" smtClean="0"/>
              <a:t>– Costs for items required of all students to complete the training program must be submitted prior to purchase.  TAA will review documentation from the vendor and make a determination. </a:t>
            </a:r>
          </a:p>
          <a:p>
            <a:endParaRPr lang="en-US" altLang="en-US" dirty="0" smtClean="0"/>
          </a:p>
        </p:txBody>
      </p:sp>
      <p:sp>
        <p:nvSpPr>
          <p:cNvPr id="3" name="Title 2"/>
          <p:cNvSpPr>
            <a:spLocks noGrp="1"/>
          </p:cNvSpPr>
          <p:nvPr>
            <p:ph type="title"/>
          </p:nvPr>
        </p:nvSpPr>
        <p:spPr>
          <a:xfrm>
            <a:off x="457200" y="95981"/>
            <a:ext cx="7543800" cy="1020762"/>
          </a:xfrm>
        </p:spPr>
        <p:txBody>
          <a:bodyPr/>
          <a:lstStyle/>
          <a:p>
            <a:pPr>
              <a:defRPr/>
            </a:pPr>
            <a:r>
              <a:rPr lang="en-US" dirty="0">
                <a:effectLst/>
              </a:rPr>
              <a:t>Training </a:t>
            </a:r>
            <a:r>
              <a:rPr lang="en-US" dirty="0" smtClean="0">
                <a:effectLst/>
              </a:rPr>
              <a:t>Modifications</a:t>
            </a:r>
            <a:endParaRPr lang="en-US" dirty="0"/>
          </a:p>
        </p:txBody>
      </p:sp>
      <p:sp>
        <p:nvSpPr>
          <p:cNvPr id="6554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D6A29694-215B-4690-8A1E-738FFBDA65AB}" type="slidenum">
              <a:rPr lang="en-US" altLang="en-US" smtClean="0">
                <a:solidFill>
                  <a:schemeClr val="bg1"/>
                </a:solidFill>
              </a:rPr>
              <a:pPr/>
              <a:t>42</a:t>
            </a:fld>
            <a:endParaRPr lang="en-US" altLang="en-US" smtClean="0">
              <a:solidFill>
                <a:schemeClr val="bg1"/>
              </a:solidFill>
            </a:endParaRPr>
          </a:p>
        </p:txBody>
      </p:sp>
    </p:spTree>
    <p:extLst>
      <p:ext uri="{BB962C8B-B14F-4D97-AF65-F5344CB8AC3E}">
        <p14:creationId xmlns:p14="http://schemas.microsoft.com/office/powerpoint/2010/main" val="1700802054"/>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TAA Training Package</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43</a:t>
            </a:fld>
            <a:endParaRPr lang="en-US" altLang="en-US"/>
          </a:p>
        </p:txBody>
      </p:sp>
      <p:pic>
        <p:nvPicPr>
          <p:cNvPr id="5" name="Picture 4"/>
          <p:cNvPicPr>
            <a:picLocks noChangeAspect="1"/>
          </p:cNvPicPr>
          <p:nvPr/>
        </p:nvPicPr>
        <p:blipFill>
          <a:blip r:embed="rId2"/>
          <a:stretch>
            <a:fillRect/>
          </a:stretch>
        </p:blipFill>
        <p:spPr>
          <a:xfrm>
            <a:off x="776287" y="1398587"/>
            <a:ext cx="7591425" cy="4772025"/>
          </a:xfrm>
          <a:prstGeom prst="rect">
            <a:avLst/>
          </a:prstGeom>
        </p:spPr>
      </p:pic>
    </p:spTree>
    <p:extLst>
      <p:ext uri="{BB962C8B-B14F-4D97-AF65-F5344CB8AC3E}">
        <p14:creationId xmlns:p14="http://schemas.microsoft.com/office/powerpoint/2010/main" val="4162099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TAA Training Package</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44</a:t>
            </a:fld>
            <a:endParaRPr lang="en-US" altLang="en-US"/>
          </a:p>
        </p:txBody>
      </p:sp>
      <p:pic>
        <p:nvPicPr>
          <p:cNvPr id="2" name="Picture 1"/>
          <p:cNvPicPr>
            <a:picLocks noChangeAspect="1"/>
          </p:cNvPicPr>
          <p:nvPr/>
        </p:nvPicPr>
        <p:blipFill>
          <a:blip r:embed="rId2"/>
          <a:stretch>
            <a:fillRect/>
          </a:stretch>
        </p:blipFill>
        <p:spPr>
          <a:xfrm>
            <a:off x="776287" y="1286827"/>
            <a:ext cx="7591425" cy="4772025"/>
          </a:xfrm>
          <a:prstGeom prst="rect">
            <a:avLst/>
          </a:prstGeom>
        </p:spPr>
      </p:pic>
    </p:spTree>
    <p:extLst>
      <p:ext uri="{BB962C8B-B14F-4D97-AF65-F5344CB8AC3E}">
        <p14:creationId xmlns:p14="http://schemas.microsoft.com/office/powerpoint/2010/main" val="2215282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TAA Training Package</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45</a:t>
            </a:fld>
            <a:endParaRPr lang="en-US" altLang="en-US"/>
          </a:p>
        </p:txBody>
      </p:sp>
      <p:pic>
        <p:nvPicPr>
          <p:cNvPr id="2" name="Picture 1"/>
          <p:cNvPicPr>
            <a:picLocks noChangeAspect="1"/>
          </p:cNvPicPr>
          <p:nvPr/>
        </p:nvPicPr>
        <p:blipFill>
          <a:blip r:embed="rId2"/>
          <a:stretch>
            <a:fillRect/>
          </a:stretch>
        </p:blipFill>
        <p:spPr>
          <a:xfrm>
            <a:off x="809625" y="1381442"/>
            <a:ext cx="7524750" cy="4417779"/>
          </a:xfrm>
          <a:prstGeom prst="rect">
            <a:avLst/>
          </a:prstGeom>
        </p:spPr>
      </p:pic>
    </p:spTree>
    <p:extLst>
      <p:ext uri="{BB962C8B-B14F-4D97-AF65-F5344CB8AC3E}">
        <p14:creationId xmlns:p14="http://schemas.microsoft.com/office/powerpoint/2010/main" val="2369131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TAA Training Package</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46</a:t>
            </a:fld>
            <a:endParaRPr lang="en-US" altLang="en-US"/>
          </a:p>
        </p:txBody>
      </p:sp>
      <p:pic>
        <p:nvPicPr>
          <p:cNvPr id="5" name="Picture 4"/>
          <p:cNvPicPr>
            <a:picLocks noChangeAspect="1"/>
          </p:cNvPicPr>
          <p:nvPr/>
        </p:nvPicPr>
        <p:blipFill>
          <a:blip r:embed="rId2"/>
          <a:stretch>
            <a:fillRect/>
          </a:stretch>
        </p:blipFill>
        <p:spPr>
          <a:xfrm>
            <a:off x="1171074" y="1339448"/>
            <a:ext cx="6705600" cy="4751759"/>
          </a:xfrm>
          <a:prstGeom prst="rect">
            <a:avLst/>
          </a:prstGeom>
        </p:spPr>
      </p:pic>
    </p:spTree>
    <p:extLst>
      <p:ext uri="{BB962C8B-B14F-4D97-AF65-F5344CB8AC3E}">
        <p14:creationId xmlns:p14="http://schemas.microsoft.com/office/powerpoint/2010/main" val="1424164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TAA Training Package</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47</a:t>
            </a:fld>
            <a:endParaRPr lang="en-US" altLang="en-US"/>
          </a:p>
        </p:txBody>
      </p:sp>
      <p:pic>
        <p:nvPicPr>
          <p:cNvPr id="2" name="Picture 1"/>
          <p:cNvPicPr>
            <a:picLocks noChangeAspect="1"/>
          </p:cNvPicPr>
          <p:nvPr/>
        </p:nvPicPr>
        <p:blipFill>
          <a:blip r:embed="rId2"/>
          <a:stretch>
            <a:fillRect/>
          </a:stretch>
        </p:blipFill>
        <p:spPr>
          <a:xfrm>
            <a:off x="1270335" y="1291322"/>
            <a:ext cx="6678528" cy="4838933"/>
          </a:xfrm>
          <a:prstGeom prst="rect">
            <a:avLst/>
          </a:prstGeom>
        </p:spPr>
      </p:pic>
    </p:spTree>
    <p:extLst>
      <p:ext uri="{BB962C8B-B14F-4D97-AF65-F5344CB8AC3E}">
        <p14:creationId xmlns:p14="http://schemas.microsoft.com/office/powerpoint/2010/main" val="4247913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pPr>
              <a:defRPr/>
            </a:pPr>
            <a:r>
              <a:rPr lang="en-US" altLang="en-US" dirty="0"/>
              <a:t>WIOA Performance </a:t>
            </a:r>
            <a:r>
              <a:rPr lang="en-US" altLang="en-US" dirty="0" smtClean="0"/>
              <a:t>Indicators</a:t>
            </a:r>
            <a:endParaRPr lang="en-US" dirty="0"/>
          </a:p>
        </p:txBody>
      </p:sp>
      <p:sp>
        <p:nvSpPr>
          <p:cNvPr id="6656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25837F55-3E35-463C-A2B5-9D0688A0D360}" type="slidenum">
              <a:rPr lang="en-US" altLang="en-US" smtClean="0">
                <a:solidFill>
                  <a:schemeClr val="bg1"/>
                </a:solidFill>
              </a:rPr>
              <a:pPr/>
              <a:t>48</a:t>
            </a:fld>
            <a:endParaRPr lang="en-US" altLang="en-US" smtClean="0">
              <a:solidFill>
                <a:schemeClr val="bg1"/>
              </a:solidFill>
            </a:endParaRPr>
          </a:p>
        </p:txBody>
      </p:sp>
      <p:sp>
        <p:nvSpPr>
          <p:cNvPr id="5" name="Title 9"/>
          <p:cNvSpPr txBox="1">
            <a:spLocks/>
          </p:cNvSpPr>
          <p:nvPr/>
        </p:nvSpPr>
        <p:spPr>
          <a:xfrm>
            <a:off x="519653" y="1128299"/>
            <a:ext cx="8229600" cy="738664"/>
          </a:xfrm>
          <a:prstGeom prst="rect">
            <a:avLst/>
          </a:prstGeom>
          <a:noFill/>
        </p:spPr>
        <p:txBody>
          <a:bodyPr anchor="ctr">
            <a:spAutoFit/>
            <a:sp3d prstMaterial="softEdge">
              <a:bevelT w="25400" h="25400"/>
            </a:sp3d>
          </a:bodyPr>
          <a:lstStyle>
            <a:lvl1pPr algn="l" rtl="0" eaLnBrk="0" fontAlgn="base" hangingPunct="0">
              <a:spcBef>
                <a:spcPct val="0"/>
              </a:spcBef>
              <a:spcAft>
                <a:spcPct val="0"/>
              </a:spcAft>
              <a:defRPr sz="3600" b="1" kern="1200">
                <a:solidFill>
                  <a:srgbClr val="0071C6"/>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600" b="1">
                <a:solidFill>
                  <a:srgbClr val="0071C6"/>
                </a:solidFill>
                <a:latin typeface="Lucida Sans Unicode" pitchFamily="34" charset="0"/>
              </a:defRPr>
            </a:lvl2pPr>
            <a:lvl3pPr algn="l" rtl="0" eaLnBrk="0" fontAlgn="base" hangingPunct="0">
              <a:spcBef>
                <a:spcPct val="0"/>
              </a:spcBef>
              <a:spcAft>
                <a:spcPct val="0"/>
              </a:spcAft>
              <a:defRPr sz="3600" b="1">
                <a:solidFill>
                  <a:srgbClr val="0071C6"/>
                </a:solidFill>
                <a:latin typeface="Lucida Sans Unicode" pitchFamily="34" charset="0"/>
              </a:defRPr>
            </a:lvl3pPr>
            <a:lvl4pPr algn="l" rtl="0" eaLnBrk="0" fontAlgn="base" hangingPunct="0">
              <a:spcBef>
                <a:spcPct val="0"/>
              </a:spcBef>
              <a:spcAft>
                <a:spcPct val="0"/>
              </a:spcAft>
              <a:defRPr sz="3600" b="1">
                <a:solidFill>
                  <a:srgbClr val="0071C6"/>
                </a:solidFill>
                <a:latin typeface="Lucida Sans Unicode" pitchFamily="34" charset="0"/>
              </a:defRPr>
            </a:lvl4pPr>
            <a:lvl5pPr algn="l" rtl="0" eaLnBrk="0" fontAlgn="base" hangingPunct="0">
              <a:spcBef>
                <a:spcPct val="0"/>
              </a:spcBef>
              <a:spcAft>
                <a:spcPct val="0"/>
              </a:spcAft>
              <a:defRPr sz="3600" b="1">
                <a:solidFill>
                  <a:srgbClr val="0071C6"/>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defRPr/>
            </a:pPr>
            <a:r>
              <a:rPr lang="en-US" sz="2400" dirty="0" smtClean="0">
                <a:solidFill>
                  <a:schemeClr val="tx1"/>
                </a:solidFill>
                <a:ea typeface="+mn-ea"/>
                <a:cs typeface="+mn-cs"/>
              </a:rPr>
              <a:t>Measureable Skill Gain</a:t>
            </a:r>
          </a:p>
          <a:p>
            <a:pPr>
              <a:defRPr/>
            </a:pPr>
            <a:r>
              <a:rPr lang="en-US" sz="1800" dirty="0" smtClean="0">
                <a:solidFill>
                  <a:schemeClr val="tx1"/>
                </a:solidFill>
                <a:ea typeface="+mn-ea"/>
                <a:cs typeface="+mn-cs"/>
              </a:rPr>
              <a:t>Of those enrolled in education or training:</a:t>
            </a:r>
            <a:endParaRPr lang="en-US" sz="1800" dirty="0">
              <a:solidFill>
                <a:schemeClr val="tx1"/>
              </a:solidFill>
              <a:ea typeface="+mn-ea"/>
              <a:cs typeface="+mn-cs"/>
            </a:endParaRPr>
          </a:p>
        </p:txBody>
      </p:sp>
      <p:graphicFrame>
        <p:nvGraphicFramePr>
          <p:cNvPr id="7" name="Shape 275"/>
          <p:cNvGraphicFramePr/>
          <p:nvPr>
            <p:extLst>
              <p:ext uri="{D42A27DB-BD31-4B8C-83A1-F6EECF244321}">
                <p14:modId xmlns:p14="http://schemas.microsoft.com/office/powerpoint/2010/main" val="4203051960"/>
              </p:ext>
            </p:extLst>
          </p:nvPr>
        </p:nvGraphicFramePr>
        <p:xfrm>
          <a:off x="519652" y="1810084"/>
          <a:ext cx="8167146" cy="3965058"/>
        </p:xfrm>
        <a:graphic>
          <a:graphicData uri="http://schemas.openxmlformats.org/drawingml/2006/table">
            <a:tbl>
              <a:tblPr>
                <a:noFill/>
              </a:tblPr>
              <a:tblGrid>
                <a:gridCol w="1681307">
                  <a:extLst>
                    <a:ext uri="{9D8B030D-6E8A-4147-A177-3AD203B41FA5}">
                      <a16:colId xmlns:a16="http://schemas.microsoft.com/office/drawing/2014/main" val="20000"/>
                    </a:ext>
                  </a:extLst>
                </a:gridCol>
                <a:gridCol w="1636635">
                  <a:extLst>
                    <a:ext uri="{9D8B030D-6E8A-4147-A177-3AD203B41FA5}">
                      <a16:colId xmlns:a16="http://schemas.microsoft.com/office/drawing/2014/main" val="20001"/>
                    </a:ext>
                  </a:extLst>
                </a:gridCol>
                <a:gridCol w="1636635">
                  <a:extLst>
                    <a:ext uri="{9D8B030D-6E8A-4147-A177-3AD203B41FA5}">
                      <a16:colId xmlns:a16="http://schemas.microsoft.com/office/drawing/2014/main" val="20002"/>
                    </a:ext>
                  </a:extLst>
                </a:gridCol>
                <a:gridCol w="1630806">
                  <a:extLst>
                    <a:ext uri="{9D8B030D-6E8A-4147-A177-3AD203B41FA5}">
                      <a16:colId xmlns:a16="http://schemas.microsoft.com/office/drawing/2014/main" val="20003"/>
                    </a:ext>
                  </a:extLst>
                </a:gridCol>
                <a:gridCol w="1581763">
                  <a:extLst>
                    <a:ext uri="{9D8B030D-6E8A-4147-A177-3AD203B41FA5}">
                      <a16:colId xmlns:a16="http://schemas.microsoft.com/office/drawing/2014/main" val="20004"/>
                    </a:ext>
                  </a:extLst>
                </a:gridCol>
              </a:tblGrid>
              <a:tr h="652379">
                <a:tc>
                  <a:txBody>
                    <a:bodyPr/>
                    <a:lstStyle/>
                    <a:p>
                      <a:pPr marL="0" marR="0" lvl="0" indent="0" algn="l" rtl="0">
                        <a:lnSpc>
                          <a:spcPct val="115000"/>
                        </a:lnSpc>
                        <a:spcBef>
                          <a:spcPts val="0"/>
                        </a:spcBef>
                        <a:spcAft>
                          <a:spcPts val="0"/>
                        </a:spcAft>
                        <a:buClr>
                          <a:srgbClr val="FFFFFF"/>
                        </a:buClr>
                        <a:buSzPct val="25000"/>
                        <a:buFont typeface="Arial"/>
                        <a:buNone/>
                      </a:pPr>
                      <a:r>
                        <a:rPr lang="en-US" sz="1100" b="1" i="0" u="none" strike="noStrike" cap="none" dirty="0">
                          <a:solidFill>
                            <a:srgbClr val="223651"/>
                          </a:solidFill>
                          <a:latin typeface="Arial"/>
                          <a:ea typeface="Arial"/>
                          <a:cs typeface="Arial"/>
                          <a:sym typeface="Arial"/>
                        </a:rPr>
                        <a:t>WIOA Positive </a:t>
                      </a:r>
                      <a:r>
                        <a:rPr lang="en-US" sz="1100" b="1" dirty="0">
                          <a:solidFill>
                            <a:srgbClr val="223651"/>
                          </a:solidFill>
                        </a:rPr>
                        <a:t>MSG (Type #1)</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lgn="ctr">
                      <a:solidFill>
                        <a:schemeClr val="lt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
                          <a:schemeClr val="lt1"/>
                        </a:buClr>
                        <a:buSzPct val="25000"/>
                        <a:buFont typeface="Arial"/>
                        <a:buNone/>
                        <a:tabLst/>
                        <a:defRPr/>
                      </a:pPr>
                      <a:r>
                        <a:rPr lang="en-US" sz="1100" b="1" dirty="0" smtClean="0">
                          <a:solidFill>
                            <a:srgbClr val="223651"/>
                          </a:solidFill>
                        </a:rPr>
                        <a:t>WIOA Positive MSG (Type #2)</a:t>
                      </a:r>
                    </a:p>
                    <a:p>
                      <a:pPr lvl="0" rtl="0">
                        <a:lnSpc>
                          <a:spcPct val="115000"/>
                        </a:lnSpc>
                        <a:spcBef>
                          <a:spcPts val="0"/>
                        </a:spcBef>
                        <a:buClr>
                          <a:schemeClr val="lt1"/>
                        </a:buClr>
                        <a:buSzPct val="25000"/>
                        <a:buFont typeface="Arial"/>
                        <a:buNone/>
                      </a:pPr>
                      <a:endParaRPr lang="en-US" sz="1100" b="1" dirty="0">
                        <a:solidFill>
                          <a:srgbClr val="223651"/>
                        </a:solidFill>
                      </a:endParaRPr>
                    </a:p>
                  </a:txBody>
                  <a:tcPr marL="68575" marR="68575" marT="0" marB="0">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lgn="ctr">
                      <a:solidFill>
                        <a:schemeClr val="lt1"/>
                      </a:solidFill>
                      <a:prstDash val="solid"/>
                      <a:round/>
                      <a:headEnd type="none" w="med" len="med"/>
                      <a:tailEnd type="none" w="med" len="med"/>
                    </a:lnB>
                    <a:solidFill>
                      <a:schemeClr val="accent1"/>
                    </a:solidFill>
                  </a:tcPr>
                </a:tc>
                <a:tc>
                  <a:txBody>
                    <a:bodyPr/>
                    <a:lstStyle/>
                    <a:p>
                      <a:pPr lvl="0" rtl="0">
                        <a:lnSpc>
                          <a:spcPct val="115000"/>
                        </a:lnSpc>
                        <a:spcBef>
                          <a:spcPts val="0"/>
                        </a:spcBef>
                        <a:buClr>
                          <a:schemeClr val="lt1"/>
                        </a:buClr>
                        <a:buSzPct val="25000"/>
                        <a:buFont typeface="Arial"/>
                        <a:buNone/>
                      </a:pPr>
                      <a:r>
                        <a:rPr lang="en-US" sz="1100" b="1" dirty="0">
                          <a:solidFill>
                            <a:srgbClr val="223651"/>
                          </a:solidFill>
                        </a:rPr>
                        <a:t>WIOA Positive MSG (Type </a:t>
                      </a:r>
                      <a:r>
                        <a:rPr lang="en-US" sz="1100" b="1" dirty="0" smtClean="0">
                          <a:solidFill>
                            <a:srgbClr val="223651"/>
                          </a:solidFill>
                        </a:rPr>
                        <a:t>#3)</a:t>
                      </a:r>
                      <a:endParaRPr lang="en-US" sz="1100" b="1" dirty="0">
                        <a:solidFill>
                          <a:srgbClr val="223651"/>
                        </a:solidFill>
                      </a:endParaRP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lvl="0" rtl="0">
                        <a:lnSpc>
                          <a:spcPct val="115000"/>
                        </a:lnSpc>
                        <a:spcBef>
                          <a:spcPts val="0"/>
                        </a:spcBef>
                        <a:buClr>
                          <a:schemeClr val="lt1"/>
                        </a:buClr>
                        <a:buSzPct val="25000"/>
                        <a:buFont typeface="Arial"/>
                        <a:buNone/>
                      </a:pPr>
                      <a:r>
                        <a:rPr lang="en-US" sz="1100" b="1" dirty="0">
                          <a:solidFill>
                            <a:srgbClr val="223651"/>
                          </a:solidFill>
                        </a:rPr>
                        <a:t>WIOA Positive MSG (Type </a:t>
                      </a:r>
                      <a:r>
                        <a:rPr lang="en-US" sz="1100" b="1" dirty="0" smtClean="0">
                          <a:solidFill>
                            <a:srgbClr val="223651"/>
                          </a:solidFill>
                        </a:rPr>
                        <a:t>#4)</a:t>
                      </a:r>
                      <a:endParaRPr lang="en-US" sz="1100" b="1" dirty="0">
                        <a:solidFill>
                          <a:srgbClr val="223651"/>
                        </a:solidFill>
                      </a:endParaRP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lvl="0" rtl="0">
                        <a:lnSpc>
                          <a:spcPct val="115000"/>
                        </a:lnSpc>
                        <a:spcBef>
                          <a:spcPts val="0"/>
                        </a:spcBef>
                        <a:buClr>
                          <a:schemeClr val="lt1"/>
                        </a:buClr>
                        <a:buSzPct val="25000"/>
                        <a:buFont typeface="Arial"/>
                        <a:buNone/>
                      </a:pPr>
                      <a:r>
                        <a:rPr lang="en-US" sz="1100" b="1" dirty="0">
                          <a:solidFill>
                            <a:srgbClr val="223651"/>
                          </a:solidFill>
                        </a:rPr>
                        <a:t>WIOA Positive MSG (Type </a:t>
                      </a:r>
                      <a:r>
                        <a:rPr lang="en-US" sz="1100" b="1" dirty="0" smtClean="0">
                          <a:solidFill>
                            <a:srgbClr val="223651"/>
                          </a:solidFill>
                        </a:rPr>
                        <a:t>#5)</a:t>
                      </a:r>
                      <a:endParaRPr lang="en-US" sz="1100" b="1" dirty="0">
                        <a:solidFill>
                          <a:srgbClr val="223651"/>
                        </a:solidFill>
                      </a:endParaRP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5572">
                <a:tc>
                  <a:txBody>
                    <a:bodyPr/>
                    <a:lstStyle/>
                    <a:p>
                      <a:pPr marL="0" marR="0" lvl="0" indent="0" algn="l" rtl="0">
                        <a:lnSpc>
                          <a:spcPct val="115000"/>
                        </a:lnSpc>
                        <a:spcBef>
                          <a:spcPts val="0"/>
                        </a:spcBef>
                        <a:spcAft>
                          <a:spcPts val="0"/>
                        </a:spcAft>
                        <a:buNone/>
                      </a:pPr>
                      <a:r>
                        <a:rPr lang="en-US" sz="1200" b="1" i="1" dirty="0">
                          <a:effectLst/>
                          <a:latin typeface="+mj-lt"/>
                        </a:rPr>
                        <a:t>Educational Achievement</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lgn="ctr">
                      <a:solidFill>
                        <a:schemeClr val="lt1"/>
                      </a:solidFill>
                      <a:prstDash val="solid"/>
                      <a:round/>
                      <a:headEnd type="none" w="med" len="med"/>
                      <a:tailEnd type="none" w="med" len="med"/>
                    </a:lnT>
                    <a:lnB w="38100" cap="flat" cmpd="sng" algn="ctr">
                      <a:solidFill>
                        <a:schemeClr val="lt1"/>
                      </a:solidFill>
                      <a:prstDash val="solid"/>
                      <a:round/>
                      <a:headEnd type="none" w="med" len="med"/>
                      <a:tailEnd type="none" w="med" len="med"/>
                    </a:lnB>
                    <a:solidFill>
                      <a:srgbClr val="9FC5E8"/>
                    </a:solidFill>
                  </a:tcPr>
                </a:tc>
                <a:tc>
                  <a:txBody>
                    <a:bodyPr/>
                    <a:lstStyle/>
                    <a:p>
                      <a:pPr marL="0" marR="0" lvl="0" indent="0" algn="l" rtl="0">
                        <a:lnSpc>
                          <a:spcPct val="115000"/>
                        </a:lnSpc>
                        <a:spcBef>
                          <a:spcPts val="0"/>
                        </a:spcBef>
                        <a:spcAft>
                          <a:spcPts val="0"/>
                        </a:spcAft>
                        <a:buNone/>
                      </a:pPr>
                      <a:r>
                        <a:rPr lang="en-US" sz="1200" b="1" i="1" dirty="0" smtClean="0">
                          <a:effectLst/>
                          <a:latin typeface="+mj-lt"/>
                        </a:rPr>
                        <a:t>Secondary School Diploma</a:t>
                      </a:r>
                      <a:endParaRPr lang="en-US" sz="1200" b="1" i="1" dirty="0">
                        <a:effectLst/>
                        <a:latin typeface="+mj-lt"/>
                      </a:endParaRPr>
                    </a:p>
                  </a:txBody>
                  <a:tcPr marL="68575" marR="68575" marT="0" marB="0">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38100" cap="flat" cmpd="sng" algn="ctr">
                      <a:solidFill>
                        <a:schemeClr val="lt1"/>
                      </a:solidFill>
                      <a:prstDash val="solid"/>
                      <a:round/>
                      <a:headEnd type="none" w="med" len="med"/>
                      <a:tailEnd type="none" w="med" len="med"/>
                    </a:lnT>
                    <a:lnB w="38100" cap="flat" cmpd="sng" algn="ctr">
                      <a:solidFill>
                        <a:schemeClr val="lt1"/>
                      </a:solidFill>
                      <a:prstDash val="solid"/>
                      <a:round/>
                      <a:headEnd type="none" w="med" len="med"/>
                      <a:tailEnd type="none" w="med" len="med"/>
                    </a:lnB>
                    <a:solidFill>
                      <a:srgbClr val="9FC5E8"/>
                    </a:solidFill>
                  </a:tcPr>
                </a:tc>
                <a:tc>
                  <a:txBody>
                    <a:bodyPr/>
                    <a:lstStyle/>
                    <a:p>
                      <a:pPr marL="0" marR="0" lvl="0" indent="0" algn="l" rtl="0">
                        <a:lnSpc>
                          <a:spcPct val="115000"/>
                        </a:lnSpc>
                        <a:spcBef>
                          <a:spcPts val="0"/>
                        </a:spcBef>
                        <a:spcAft>
                          <a:spcPts val="0"/>
                        </a:spcAft>
                        <a:buNone/>
                      </a:pPr>
                      <a:r>
                        <a:rPr lang="en-US" sz="1200" b="1" i="1" dirty="0">
                          <a:effectLst/>
                          <a:latin typeface="+mj-lt"/>
                        </a:rPr>
                        <a:t>Transcript/Report Card</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9FC5E8"/>
                    </a:solidFill>
                  </a:tcPr>
                </a:tc>
                <a:tc>
                  <a:txBody>
                    <a:bodyPr/>
                    <a:lstStyle/>
                    <a:p>
                      <a:pPr marL="0" marR="0" lvl="0" indent="0" algn="l" rtl="0">
                        <a:lnSpc>
                          <a:spcPct val="115000"/>
                        </a:lnSpc>
                        <a:spcBef>
                          <a:spcPts val="0"/>
                        </a:spcBef>
                        <a:spcAft>
                          <a:spcPts val="0"/>
                        </a:spcAft>
                        <a:buNone/>
                      </a:pPr>
                      <a:r>
                        <a:rPr lang="en-US" sz="1200" b="1" i="1" dirty="0">
                          <a:effectLst/>
                          <a:latin typeface="+mj-lt"/>
                        </a:rPr>
                        <a:t>Training Milestone</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9FC5E8"/>
                    </a:solidFill>
                  </a:tcPr>
                </a:tc>
                <a:tc>
                  <a:txBody>
                    <a:bodyPr/>
                    <a:lstStyle/>
                    <a:p>
                      <a:pPr marL="0" marR="0" lvl="0" indent="0" algn="l" rtl="0">
                        <a:lnSpc>
                          <a:spcPct val="115000"/>
                        </a:lnSpc>
                        <a:spcBef>
                          <a:spcPts val="0"/>
                        </a:spcBef>
                        <a:spcAft>
                          <a:spcPts val="0"/>
                        </a:spcAft>
                        <a:buNone/>
                      </a:pPr>
                      <a:r>
                        <a:rPr lang="en-US" sz="1200" b="1" i="1" dirty="0">
                          <a:effectLst/>
                          <a:latin typeface="+mj-lt"/>
                        </a:rPr>
                        <a:t>Skills Progression</a:t>
                      </a:r>
                    </a:p>
                  </a:txBody>
                  <a:tcPr marL="68575" marR="68575"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9FC5E8"/>
                    </a:solidFill>
                  </a:tcPr>
                </a:tc>
                <a:extLst>
                  <a:ext uri="{0D108BD9-81ED-4DB2-BD59-A6C34878D82A}">
                    <a16:rowId xmlns:a16="http://schemas.microsoft.com/office/drawing/2014/main" val="10001"/>
                  </a:ext>
                </a:extLst>
              </a:tr>
              <a:tr h="2892055">
                <a:tc>
                  <a:txBody>
                    <a:bodyPr/>
                    <a:lstStyle/>
                    <a:p>
                      <a:pPr lvl="0" algn="l"/>
                      <a:r>
                        <a:rPr lang="en-US" sz="1100" kern="1200" dirty="0" smtClean="0">
                          <a:solidFill>
                            <a:srgbClr val="223651"/>
                          </a:solidFill>
                          <a:latin typeface="+mj-lt"/>
                          <a:ea typeface="+mn-ea"/>
                          <a:cs typeface="+mn-cs"/>
                        </a:rPr>
                        <a:t># of participants that are basic skills deficient at program entry who achieve a gain of one or more educational functioning levels.</a:t>
                      </a:r>
                      <a:endParaRPr lang="en-US" sz="1100" kern="1200" dirty="0">
                        <a:solidFill>
                          <a:srgbClr val="223651"/>
                        </a:solidFill>
                        <a:latin typeface="+mj-lt"/>
                        <a:ea typeface="+mn-ea"/>
                        <a:cs typeface="+mn-cs"/>
                      </a:endParaRPr>
                    </a:p>
                  </a:txBody>
                  <a:tcPr marL="68575" marR="68575" marT="0" marB="0">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381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AEC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kern="1200" dirty="0" smtClean="0">
                          <a:solidFill>
                            <a:srgbClr val="223651"/>
                          </a:solidFill>
                          <a:latin typeface="+mj-lt"/>
                          <a:ea typeface="+mn-ea"/>
                          <a:cs typeface="+mn-cs"/>
                        </a:rPr>
                        <a:t># of participants that do not have a secondary education diploma at program entry and who attain a high school diploma or equivalent.</a:t>
                      </a:r>
                    </a:p>
                    <a:p>
                      <a:pPr marL="0" marR="0" lvl="0" indent="0" algn="l" rtl="0">
                        <a:lnSpc>
                          <a:spcPct val="115000"/>
                        </a:lnSpc>
                        <a:spcBef>
                          <a:spcPts val="0"/>
                        </a:spcBef>
                        <a:spcAft>
                          <a:spcPts val="0"/>
                        </a:spcAft>
                        <a:buNone/>
                      </a:pPr>
                      <a:endParaRPr lang="en-US" sz="1100" dirty="0">
                        <a:solidFill>
                          <a:srgbClr val="223651"/>
                        </a:solidFill>
                        <a:latin typeface="+mj-lt"/>
                      </a:endParaRPr>
                    </a:p>
                  </a:txBody>
                  <a:tcPr marL="68575" marR="68575" marT="0" marB="0">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381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2"/>
                    </a:solidFill>
                  </a:tcPr>
                </a:tc>
                <a:tc>
                  <a:txBody>
                    <a:bodyPr/>
                    <a:lstStyle/>
                    <a:p>
                      <a:pPr marL="0" marR="0" lvl="0" indent="0" algn="l" rtl="0">
                        <a:lnSpc>
                          <a:spcPct val="115000"/>
                        </a:lnSpc>
                        <a:spcBef>
                          <a:spcPts val="0"/>
                        </a:spcBef>
                        <a:spcAft>
                          <a:spcPts val="0"/>
                        </a:spcAft>
                        <a:buNone/>
                      </a:pPr>
                      <a:r>
                        <a:rPr lang="en-US" sz="1100" dirty="0">
                          <a:solidFill>
                            <a:srgbClr val="223651"/>
                          </a:solidFill>
                          <a:latin typeface="+mj-lt"/>
                        </a:rPr>
                        <a:t># of participants </a:t>
                      </a:r>
                      <a:r>
                        <a:rPr lang="en-US" sz="1100" dirty="0" smtClean="0">
                          <a:solidFill>
                            <a:srgbClr val="223651"/>
                          </a:solidFill>
                          <a:latin typeface="+mj-lt"/>
                        </a:rPr>
                        <a:t>enrolled in either secondary or post secondary whose transcript/report card </a:t>
                      </a:r>
                      <a:r>
                        <a:rPr lang="en-US" sz="1100" dirty="0">
                          <a:solidFill>
                            <a:srgbClr val="223651"/>
                          </a:solidFill>
                          <a:latin typeface="+mj-lt"/>
                        </a:rPr>
                        <a:t>for one (1) academic year is achieving the state unit’s policies for academic standards.</a:t>
                      </a:r>
                    </a:p>
                  </a:txBody>
                  <a:tcPr marL="68575" marR="68575" marT="0" marB="0">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381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2"/>
                    </a:solidFill>
                  </a:tcPr>
                </a:tc>
                <a:tc>
                  <a:txBody>
                    <a:bodyPr/>
                    <a:lstStyle/>
                    <a:p>
                      <a:pPr marL="0" marR="0" lvl="0" indent="0" algn="l" rtl="0">
                        <a:lnSpc>
                          <a:spcPct val="115000"/>
                        </a:lnSpc>
                        <a:spcBef>
                          <a:spcPts val="0"/>
                        </a:spcBef>
                        <a:spcAft>
                          <a:spcPts val="0"/>
                        </a:spcAft>
                        <a:buNone/>
                      </a:pPr>
                      <a:r>
                        <a:rPr lang="en-US" sz="1100" dirty="0" smtClean="0">
                          <a:solidFill>
                            <a:srgbClr val="223651"/>
                          </a:solidFill>
                          <a:latin typeface="+mj-lt"/>
                        </a:rPr>
                        <a:t># of participants having a satisfactory or better progress report, towards established milestones, such as completion of OJT or completion of 1 year of an apprenticeship program or similar milestones, from an employer or training provider who is providing training</a:t>
                      </a:r>
                    </a:p>
                    <a:p>
                      <a:pPr marL="0" marR="0" lvl="0" indent="0" algn="l" rtl="0">
                        <a:lnSpc>
                          <a:spcPct val="115000"/>
                        </a:lnSpc>
                        <a:spcBef>
                          <a:spcPts val="0"/>
                        </a:spcBef>
                        <a:spcAft>
                          <a:spcPts val="0"/>
                        </a:spcAft>
                        <a:buNone/>
                      </a:pPr>
                      <a:endParaRPr lang="en-US" sz="1100" dirty="0">
                        <a:solidFill>
                          <a:srgbClr val="223651"/>
                        </a:solidFill>
                        <a:latin typeface="+mj-lt"/>
                      </a:endParaRPr>
                    </a:p>
                  </a:txBody>
                  <a:tcPr marL="68575" marR="68575" marT="0" marB="0">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381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2"/>
                    </a:solidFill>
                  </a:tcPr>
                </a:tc>
                <a:tc>
                  <a:txBody>
                    <a:bodyPr/>
                    <a:lstStyle/>
                    <a:p>
                      <a:pPr marL="0" marR="0" lvl="0" indent="0" algn="l" rtl="0">
                        <a:lnSpc>
                          <a:spcPct val="115000"/>
                        </a:lnSpc>
                        <a:spcBef>
                          <a:spcPts val="0"/>
                        </a:spcBef>
                        <a:spcAft>
                          <a:spcPts val="0"/>
                        </a:spcAft>
                        <a:buClr>
                          <a:srgbClr val="000000"/>
                        </a:buClr>
                        <a:buSzPct val="25000"/>
                        <a:buFont typeface="Arial"/>
                        <a:buNone/>
                      </a:pPr>
                      <a:r>
                        <a:rPr lang="en-US" sz="1100" dirty="0">
                          <a:solidFill>
                            <a:srgbClr val="223651"/>
                          </a:solidFill>
                          <a:latin typeface="+mj-lt"/>
                        </a:rPr>
                        <a:t># of participants successfully completed an exam that is required for a particular occupation, or progress in attaining technical or occupational skills as evidenced by trade-related benchmarks (e.g. knowledge based exams)</a:t>
                      </a:r>
                    </a:p>
                  </a:txBody>
                  <a:tcPr marL="68575" marR="68575" marT="0" marB="0">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2"/>
                    </a:solidFill>
                  </a:tcPr>
                </a:tc>
                <a:extLst>
                  <a:ext uri="{0D108BD9-81ED-4DB2-BD59-A6C34878D82A}">
                    <a16:rowId xmlns:a16="http://schemas.microsoft.com/office/drawing/2014/main" val="10002"/>
                  </a:ext>
                </a:extLst>
              </a:tr>
            </a:tbl>
          </a:graphicData>
        </a:graphic>
      </p:graphicFrame>
      <p:sp>
        <p:nvSpPr>
          <p:cNvPr id="66596" name="TextBox 7"/>
          <p:cNvSpPr txBox="1">
            <a:spLocks noChangeArrowheads="1"/>
          </p:cNvSpPr>
          <p:nvPr/>
        </p:nvSpPr>
        <p:spPr bwMode="auto">
          <a:xfrm>
            <a:off x="723899" y="5770478"/>
            <a:ext cx="77142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r>
              <a:rPr lang="en-US" altLang="en-US" sz="1400" dirty="0">
                <a:solidFill>
                  <a:srgbClr val="223651"/>
                </a:solidFill>
              </a:rPr>
              <a:t>Note: Measureable Skill Gain date will be the same as the approved training end date.</a:t>
            </a:r>
          </a:p>
        </p:txBody>
      </p:sp>
    </p:spTree>
    <p:extLst>
      <p:ext uri="{BB962C8B-B14F-4D97-AF65-F5344CB8AC3E}">
        <p14:creationId xmlns:p14="http://schemas.microsoft.com/office/powerpoint/2010/main" val="2681334596"/>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TRUE or FALSE	</a:t>
            </a:r>
            <a:endParaRPr lang="en-US" dirty="0"/>
          </a:p>
        </p:txBody>
      </p:sp>
      <p:sp>
        <p:nvSpPr>
          <p:cNvPr id="6758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F46BA5B-8198-4FB6-9DC4-F3AC7690B4DC}" type="slidenum">
              <a:rPr lang="en-US" altLang="en-US" sz="1000" smtClean="0">
                <a:solidFill>
                  <a:schemeClr val="bg1"/>
                </a:solidFill>
              </a:rPr>
              <a:pPr>
                <a:spcBef>
                  <a:spcPct val="0"/>
                </a:spcBef>
                <a:buClrTx/>
                <a:buSzTx/>
                <a:buFontTx/>
                <a:buNone/>
              </a:pPr>
              <a:t>49</a:t>
            </a:fld>
            <a:endParaRPr lang="en-US" altLang="en-US" sz="1000" smtClean="0">
              <a:solidFill>
                <a:schemeClr val="bg1"/>
              </a:solidFill>
            </a:endParaRPr>
          </a:p>
        </p:txBody>
      </p:sp>
      <p:sp>
        <p:nvSpPr>
          <p:cNvPr id="6" name="TextBox 5"/>
          <p:cNvSpPr txBox="1"/>
          <p:nvPr/>
        </p:nvSpPr>
        <p:spPr>
          <a:xfrm>
            <a:off x="347663" y="1447800"/>
            <a:ext cx="7924800" cy="461963"/>
          </a:xfrm>
          <a:prstGeom prst="rect">
            <a:avLst/>
          </a:prstGeom>
          <a:solidFill>
            <a:schemeClr val="accent1">
              <a:lumMod val="20000"/>
              <a:lumOff val="80000"/>
            </a:schemeClr>
          </a:solidFill>
        </p:spPr>
        <p:txBody>
          <a:bodyPr>
            <a:spAutoFit/>
          </a:bodyPr>
          <a:lstStyle/>
          <a:p>
            <a:pPr eaLnBrk="1" hangingPunct="1">
              <a:defRPr/>
            </a:pPr>
            <a:r>
              <a:rPr lang="en-US" sz="2400" dirty="0">
                <a:solidFill>
                  <a:srgbClr val="002060"/>
                </a:solidFill>
                <a:cs typeface="Arial" charset="0"/>
              </a:rPr>
              <a:t>Part Time training is allowed under TAARA 2015.</a:t>
            </a:r>
            <a:endParaRPr lang="en-US" sz="2400" dirty="0">
              <a:cs typeface="Arial" charset="0"/>
            </a:endParaRPr>
          </a:p>
        </p:txBody>
      </p:sp>
      <p:sp>
        <p:nvSpPr>
          <p:cNvPr id="7" name="TextBox 6"/>
          <p:cNvSpPr txBox="1"/>
          <p:nvPr/>
        </p:nvSpPr>
        <p:spPr>
          <a:xfrm>
            <a:off x="228600" y="3729038"/>
            <a:ext cx="8102600" cy="1200150"/>
          </a:xfrm>
          <a:prstGeom prst="rect">
            <a:avLst/>
          </a:prstGeom>
          <a:solidFill>
            <a:schemeClr val="accent1">
              <a:lumMod val="20000"/>
              <a:lumOff val="80000"/>
            </a:schemeClr>
          </a:solidFill>
        </p:spPr>
        <p:txBody>
          <a:bodyPr>
            <a:spAutoFit/>
          </a:bodyPr>
          <a:lstStyle/>
          <a:p>
            <a:pPr eaLnBrk="1" hangingPunct="1">
              <a:defRPr/>
            </a:pPr>
            <a:r>
              <a:rPr lang="en-US" sz="2400" dirty="0">
                <a:solidFill>
                  <a:srgbClr val="002060"/>
                </a:solidFill>
                <a:cs typeface="Arial" charset="0"/>
              </a:rPr>
              <a:t>John was notified that his last day at work will be in the next 2 months.  He will not be able to apply for TAA training today because he is still working. </a:t>
            </a:r>
          </a:p>
        </p:txBody>
      </p:sp>
      <p:pic>
        <p:nvPicPr>
          <p:cNvPr id="41986" name="Picture 2" descr="C:\Users\SSThompson\AppData\Local\Microsoft\Windows\Temporary Internet Files\Content.IE5\P0VEK0V5\MC9004487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2085975"/>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5" descr="C:\Users\SSThompson\AppData\Local\Microsoft\Windows\Temporary Internet Files\Content.IE5\71CPIHEM\MC90007862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410200"/>
            <a:ext cx="7286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5126038" y="4929188"/>
            <a:ext cx="2438400" cy="1625600"/>
            <a:chOff x="-5126038" y="4929188"/>
            <a:chExt cx="2438400" cy="1625600"/>
          </a:xfrm>
        </p:grpSpPr>
        <p:pic>
          <p:nvPicPr>
            <p:cNvPr id="67593" name="Picture 2" descr="C:\Users\SSThompson\AppData\Local\Microsoft\Windows\Temporary Internet Files\Content.IE5\P0VEK0V5\MC9004487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4929188"/>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2" descr="C:\Users\SSThompson\AppData\Local\Microsoft\Windows\Temporary Internet Files\Content.IE5\P0VEK0V5\MC900448746[1].jpg"/>
            <p:cNvPicPr>
              <a:picLocks noChangeAspect="1" noChangeArrowheads="1"/>
            </p:cNvPicPr>
            <p:nvPr/>
          </p:nvPicPr>
          <p:blipFill>
            <a:blip r:embed="rId5">
              <a:extLst>
                <a:ext uri="{28A0092B-C50C-407E-A947-70E740481C1C}">
                  <a14:useLocalDpi xmlns:a14="http://schemas.microsoft.com/office/drawing/2010/main" val="0"/>
                </a:ext>
              </a:extLst>
            </a:blip>
            <a:srcRect l="50000" t="42403"/>
            <a:stretch>
              <a:fillRect/>
            </a:stretch>
          </p:blipFill>
          <p:spPr bwMode="auto">
            <a:xfrm>
              <a:off x="-5057617" y="5618480"/>
              <a:ext cx="1150779" cy="93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2" descr="C:\Users\SSThompson\AppData\Local\Microsoft\Windows\Temporary Internet Files\Content.IE5\P0VEK0V5\MC900448746[1].jpg"/>
            <p:cNvPicPr>
              <a:picLocks noChangeAspect="1" noChangeArrowheads="1"/>
            </p:cNvPicPr>
            <p:nvPr/>
          </p:nvPicPr>
          <p:blipFill>
            <a:blip r:embed="rId6">
              <a:extLst>
                <a:ext uri="{28A0092B-C50C-407E-A947-70E740481C1C}">
                  <a14:useLocalDpi xmlns:a14="http://schemas.microsoft.com/office/drawing/2010/main" val="0"/>
                </a:ext>
              </a:extLst>
            </a:blip>
            <a:srcRect t="42403" r="50000"/>
            <a:stretch>
              <a:fillRect/>
            </a:stretch>
          </p:blipFill>
          <p:spPr bwMode="auto">
            <a:xfrm>
              <a:off x="-3906838" y="5618480"/>
              <a:ext cx="1150779" cy="93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21449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0.09444 -0.00809 L 1.08907 0.00902 " pathEditMode="relative" rAng="0" ptsTypes="AA">
                                      <p:cBhvr>
                                        <p:cTn id="12" dur="1750" fill="hold"/>
                                        <p:tgtEl>
                                          <p:spTgt spid="41986"/>
                                        </p:tgtEl>
                                        <p:attrNameLst>
                                          <p:attrName>ppt_x</p:attrName>
                                          <p:attrName>ppt_y</p:attrName>
                                        </p:attrNameLst>
                                      </p:cBhvr>
                                      <p:rCtr x="59167" y="85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3.05556E-6 1.48148E-6 L 1.05226 0.00717 " pathEditMode="relative" rAng="0" ptsTypes="AA">
                                      <p:cBhvr>
                                        <p:cTn id="22" dur="2000" fill="hold"/>
                                        <p:tgtEl>
                                          <p:spTgt spid="2"/>
                                        </p:tgtEl>
                                        <p:attrNameLst>
                                          <p:attrName>ppt_x</p:attrName>
                                          <p:attrName>ppt_y</p:attrName>
                                        </p:attrNameLst>
                                      </p:cBhvr>
                                      <p:rCtr x="52604"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1B06509-0527-40DC-A55B-292C151BB6A6}" type="slidenum">
              <a:rPr lang="en-US" altLang="en-US" sz="1000" smtClean="0">
                <a:solidFill>
                  <a:schemeClr val="bg1"/>
                </a:solidFill>
              </a:rPr>
              <a:pPr>
                <a:spcBef>
                  <a:spcPct val="0"/>
                </a:spcBef>
                <a:buClrTx/>
                <a:buSzTx/>
                <a:buFontTx/>
                <a:buNone/>
              </a:pPr>
              <a:t>5</a:t>
            </a:fld>
            <a:endParaRPr lang="en-US" altLang="en-US" sz="1000" smtClean="0">
              <a:solidFill>
                <a:schemeClr val="bg1"/>
              </a:solidFill>
            </a:endParaRPr>
          </a:p>
        </p:txBody>
      </p:sp>
      <p:sp>
        <p:nvSpPr>
          <p:cNvPr id="150530" name="Rectangle 2"/>
          <p:cNvSpPr>
            <a:spLocks noGrp="1"/>
          </p:cNvSpPr>
          <p:nvPr>
            <p:ph type="title"/>
          </p:nvPr>
        </p:nvSpPr>
        <p:spPr bwMode="auto">
          <a:xfrm>
            <a:off x="304800" y="177800"/>
            <a:ext cx="8458200" cy="889000"/>
          </a:xfrm>
          <a:extLst/>
        </p:spPr>
        <p:txBody>
          <a:bodyPr/>
          <a:lstStyle/>
          <a:p>
            <a:pPr>
              <a:defRPr/>
            </a:pPr>
            <a:r>
              <a:rPr lang="en-US" sz="3000" dirty="0" smtClean="0">
                <a:effectLst/>
              </a:rPr>
              <a:t>Petitions v. Rules to Follow</a:t>
            </a:r>
          </a:p>
        </p:txBody>
      </p:sp>
      <p:sp>
        <p:nvSpPr>
          <p:cNvPr id="14340" name="Rectangle 3"/>
          <p:cNvSpPr>
            <a:spLocks noGrp="1"/>
          </p:cNvSpPr>
          <p:nvPr>
            <p:ph type="body" idx="1"/>
          </p:nvPr>
        </p:nvSpPr>
        <p:spPr>
          <a:xfrm>
            <a:off x="838200" y="1066800"/>
            <a:ext cx="7924800" cy="1219200"/>
          </a:xfrm>
        </p:spPr>
        <p:txBody>
          <a:bodyPr/>
          <a:lstStyle/>
          <a:p>
            <a:pPr marL="0" indent="0">
              <a:lnSpc>
                <a:spcPct val="80000"/>
              </a:lnSpc>
            </a:pPr>
            <a:endParaRPr lang="en-US" altLang="en-US" sz="1300" smtClean="0"/>
          </a:p>
          <a:p>
            <a:pPr marL="0" indent="0">
              <a:lnSpc>
                <a:spcPct val="80000"/>
              </a:lnSpc>
            </a:pPr>
            <a:endParaRPr lang="en-US" altLang="en-US" sz="1400" smtClean="0"/>
          </a:p>
          <a:p>
            <a:pPr marL="0" indent="0">
              <a:lnSpc>
                <a:spcPct val="80000"/>
              </a:lnSpc>
            </a:pPr>
            <a:endParaRPr lang="en-US" altLang="en-US" sz="1400" smtClean="0"/>
          </a:p>
          <a:p>
            <a:pPr marL="0" indent="0">
              <a:lnSpc>
                <a:spcPct val="80000"/>
              </a:lnSpc>
            </a:pPr>
            <a:endParaRPr lang="en-US" altLang="en-US" sz="1400" smtClean="0"/>
          </a:p>
          <a:p>
            <a:pPr marL="0" indent="0">
              <a:lnSpc>
                <a:spcPct val="80000"/>
              </a:lnSpc>
            </a:pPr>
            <a:endParaRPr lang="en-US" altLang="en-US" sz="1400" smtClean="0"/>
          </a:p>
        </p:txBody>
      </p:sp>
      <p:graphicFrame>
        <p:nvGraphicFramePr>
          <p:cNvPr id="150625" name="Group 97"/>
          <p:cNvGraphicFramePr>
            <a:graphicFrameLocks noGrp="1"/>
          </p:cNvGraphicFramePr>
          <p:nvPr>
            <p:extLst>
              <p:ext uri="{D42A27DB-BD31-4B8C-83A1-F6EECF244321}">
                <p14:modId xmlns:p14="http://schemas.microsoft.com/office/powerpoint/2010/main" val="1065231223"/>
              </p:ext>
            </p:extLst>
          </p:nvPr>
        </p:nvGraphicFramePr>
        <p:xfrm>
          <a:off x="457200" y="1295400"/>
          <a:ext cx="8153400" cy="4794659"/>
        </p:xfrm>
        <a:graphic>
          <a:graphicData uri="http://schemas.openxmlformats.org/drawingml/2006/table">
            <a:tbl>
              <a:tblPr/>
              <a:tblGrid>
                <a:gridCol w="2273544">
                  <a:extLst>
                    <a:ext uri="{9D8B030D-6E8A-4147-A177-3AD203B41FA5}">
                      <a16:colId xmlns:a16="http://schemas.microsoft.com/office/drawing/2014/main" val="20000"/>
                    </a:ext>
                  </a:extLst>
                </a:gridCol>
                <a:gridCol w="5879856">
                  <a:extLst>
                    <a:ext uri="{9D8B030D-6E8A-4147-A177-3AD203B41FA5}">
                      <a16:colId xmlns:a16="http://schemas.microsoft.com/office/drawing/2014/main" val="20001"/>
                    </a:ext>
                  </a:extLst>
                </a:gridCol>
              </a:tblGrid>
              <a:tr h="1609995">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dirty="0" smtClean="0">
                          <a:ln>
                            <a:noFill/>
                          </a:ln>
                          <a:solidFill>
                            <a:srgbClr val="0D2F37"/>
                          </a:solidFill>
                          <a:effectLst/>
                          <a:latin typeface="+mn-lt"/>
                        </a:rPr>
                        <a:t>2002 Act</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smtClean="0">
                          <a:ln>
                            <a:noFill/>
                          </a:ln>
                          <a:solidFill>
                            <a:srgbClr val="0D2F37"/>
                          </a:solidFill>
                          <a:effectLst/>
                          <a:latin typeface="+mn-lt"/>
                        </a:rPr>
                        <a:t>applies to…</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smtClean="0">
                          <a:ln>
                            <a:noFill/>
                          </a:ln>
                          <a:solidFill>
                            <a:srgbClr val="0D2F37"/>
                          </a:solidFill>
                          <a:effectLst/>
                          <a:latin typeface="+mn-lt"/>
                        </a:rPr>
                        <a:t>Workers who are covered by petitions filed before May 18, 2009.  Petition numbers are </a:t>
                      </a:r>
                      <a:r>
                        <a:rPr kumimoji="0" lang="en-US" sz="2000" b="1" i="0" u="none" strike="noStrike" cap="none" normalizeH="0" baseline="0" dirty="0" smtClean="0">
                          <a:ln>
                            <a:noFill/>
                          </a:ln>
                          <a:solidFill>
                            <a:srgbClr val="0D2F37"/>
                          </a:solidFill>
                          <a:effectLst/>
                          <a:latin typeface="+mn-lt"/>
                        </a:rPr>
                        <a:t>69,999</a:t>
                      </a:r>
                      <a:r>
                        <a:rPr kumimoji="0" lang="en-US" sz="2000" b="0" i="0" u="none" strike="noStrike" cap="none" normalizeH="0" baseline="0" dirty="0" smtClean="0">
                          <a:ln>
                            <a:noFill/>
                          </a:ln>
                          <a:solidFill>
                            <a:srgbClr val="0D2F37"/>
                          </a:solidFill>
                          <a:effectLst/>
                          <a:latin typeface="+mn-lt"/>
                        </a:rPr>
                        <a:t> </a:t>
                      </a:r>
                      <a:r>
                        <a:rPr kumimoji="0" lang="en-US" sz="2000" b="1" i="0" u="none" strike="noStrike" cap="none" normalizeH="0" baseline="0" dirty="0" smtClean="0">
                          <a:ln>
                            <a:noFill/>
                          </a:ln>
                          <a:solidFill>
                            <a:srgbClr val="0D2F37"/>
                          </a:solidFill>
                          <a:effectLst/>
                          <a:latin typeface="+mn-lt"/>
                        </a:rPr>
                        <a:t>and lower </a:t>
                      </a:r>
                      <a:r>
                        <a:rPr kumimoji="0" lang="en-US" sz="2000" b="0" i="0" u="none" strike="noStrike" cap="none" normalizeH="0" baseline="0" dirty="0" smtClean="0">
                          <a:ln>
                            <a:noFill/>
                          </a:ln>
                          <a:solidFill>
                            <a:srgbClr val="0D2F37"/>
                          </a:solidFill>
                          <a:effectLst/>
                          <a:latin typeface="+mn-lt"/>
                        </a:rPr>
                        <a:t>and</a:t>
                      </a:r>
                      <a:r>
                        <a:rPr kumimoji="0" lang="en-US" sz="2000" b="1" i="0" u="none" strike="noStrike" cap="none" normalizeH="0" baseline="0" dirty="0" smtClean="0">
                          <a:ln>
                            <a:noFill/>
                          </a:ln>
                          <a:solidFill>
                            <a:srgbClr val="0D2F37"/>
                          </a:solidFill>
                          <a:effectLst/>
                          <a:latin typeface="+mn-lt"/>
                        </a:rPr>
                        <a:t> </a:t>
                      </a:r>
                      <a:r>
                        <a:rPr kumimoji="0" lang="en-US" sz="2000" b="0" i="0" u="none" strike="noStrike" cap="none" normalizeH="0" baseline="0" dirty="0" smtClean="0">
                          <a:ln>
                            <a:noFill/>
                          </a:ln>
                          <a:solidFill>
                            <a:srgbClr val="0D2F37"/>
                          </a:solidFill>
                          <a:effectLst/>
                          <a:latin typeface="+mn-lt"/>
                        </a:rPr>
                        <a:t>Workers who are covered by petitions filed on or after February 15, 2011. Petition numbers </a:t>
                      </a:r>
                      <a:r>
                        <a:rPr kumimoji="0" lang="en-US" sz="2000" b="1" i="0" u="none" strike="noStrike" cap="none" normalizeH="0" baseline="0" dirty="0" smtClean="0">
                          <a:ln>
                            <a:noFill/>
                          </a:ln>
                          <a:solidFill>
                            <a:srgbClr val="0D2F37"/>
                          </a:solidFill>
                          <a:effectLst/>
                          <a:latin typeface="+mn-lt"/>
                        </a:rPr>
                        <a:t>80,000</a:t>
                      </a:r>
                      <a:r>
                        <a:rPr kumimoji="0" lang="en-US" sz="2000" b="0" i="0" u="none" strike="noStrike" cap="none" normalizeH="0" baseline="0" dirty="0" smtClean="0">
                          <a:ln>
                            <a:noFill/>
                          </a:ln>
                          <a:solidFill>
                            <a:srgbClr val="0D2F37"/>
                          </a:solidFill>
                          <a:effectLst/>
                          <a:latin typeface="+mn-lt"/>
                        </a:rPr>
                        <a:t> through</a:t>
                      </a:r>
                      <a:r>
                        <a:rPr kumimoji="0" lang="en-US" sz="2000" b="1" i="0" u="none" strike="noStrike" cap="none" normalizeH="0" baseline="0" dirty="0" smtClean="0">
                          <a:ln>
                            <a:noFill/>
                          </a:ln>
                          <a:solidFill>
                            <a:srgbClr val="0D2F37"/>
                          </a:solidFill>
                          <a:effectLst/>
                          <a:latin typeface="+mn-lt"/>
                        </a:rPr>
                        <a:t> 80,999</a:t>
                      </a:r>
                      <a:r>
                        <a:rPr kumimoji="0" lang="en-US" sz="2000" b="0" i="0" u="none" strike="noStrike" cap="none" normalizeH="0" baseline="0" dirty="0" smtClean="0">
                          <a:ln>
                            <a:noFill/>
                          </a:ln>
                          <a:solidFill>
                            <a:srgbClr val="0D2F37"/>
                          </a:solidFill>
                          <a:effectLst/>
                          <a:latin typeface="+mn-lt"/>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0724">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dirty="0" smtClean="0">
                          <a:ln>
                            <a:noFill/>
                          </a:ln>
                          <a:solidFill>
                            <a:srgbClr val="0D2F37"/>
                          </a:solidFill>
                          <a:effectLst/>
                          <a:latin typeface="+mn-lt"/>
                        </a:rPr>
                        <a:t>2009 Act</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smtClean="0">
                          <a:ln>
                            <a:noFill/>
                          </a:ln>
                          <a:solidFill>
                            <a:srgbClr val="0D2F37"/>
                          </a:solidFill>
                          <a:effectLst/>
                          <a:latin typeface="+mn-lt"/>
                        </a:rPr>
                        <a:t>applies to…</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smtClean="0">
                          <a:ln>
                            <a:noFill/>
                          </a:ln>
                          <a:solidFill>
                            <a:srgbClr val="0D2F37"/>
                          </a:solidFill>
                          <a:effectLst/>
                          <a:latin typeface="+mn-lt"/>
                        </a:rPr>
                        <a:t>Workers who are covered by petitions filed on or after May 18, 2009.  Petition numbers are </a:t>
                      </a:r>
                      <a:r>
                        <a:rPr kumimoji="0" lang="en-US" sz="2000" b="1" i="0" u="none" strike="noStrike" cap="none" normalizeH="0" baseline="0" dirty="0" smtClean="0">
                          <a:ln>
                            <a:noFill/>
                          </a:ln>
                          <a:solidFill>
                            <a:srgbClr val="0D2F37"/>
                          </a:solidFill>
                          <a:effectLst/>
                          <a:latin typeface="+mn-lt"/>
                        </a:rPr>
                        <a:t>70,000</a:t>
                      </a:r>
                      <a:r>
                        <a:rPr kumimoji="0" lang="en-US" sz="2000" b="0" i="0" u="none" strike="noStrike" cap="none" normalizeH="0" baseline="0" dirty="0" smtClean="0">
                          <a:ln>
                            <a:noFill/>
                          </a:ln>
                          <a:solidFill>
                            <a:srgbClr val="0D2F37"/>
                          </a:solidFill>
                          <a:effectLst/>
                          <a:latin typeface="+mn-lt"/>
                        </a:rPr>
                        <a:t> through </a:t>
                      </a:r>
                      <a:r>
                        <a:rPr kumimoji="0" lang="en-US" sz="2000" b="1" i="0" u="none" strike="noStrike" cap="none" normalizeH="0" baseline="0" dirty="0" smtClean="0">
                          <a:ln>
                            <a:noFill/>
                          </a:ln>
                          <a:solidFill>
                            <a:srgbClr val="0D2F37"/>
                          </a:solidFill>
                          <a:effectLst/>
                          <a:latin typeface="+mn-lt"/>
                        </a:rPr>
                        <a:t>79,999</a:t>
                      </a:r>
                      <a:r>
                        <a:rPr kumimoji="0" lang="en-US" sz="2000" b="0" i="0" u="none" strike="noStrike" cap="none" normalizeH="0" baseline="0" dirty="0" smtClean="0">
                          <a:ln>
                            <a:noFill/>
                          </a:ln>
                          <a:solidFill>
                            <a:srgbClr val="0D2F37"/>
                          </a:solidFill>
                          <a:effectLst/>
                          <a:latin typeface="+mn-lt"/>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1"/>
                  </a:ext>
                </a:extLst>
              </a:tr>
              <a:tr h="1077828">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dirty="0" smtClean="0">
                          <a:ln>
                            <a:noFill/>
                          </a:ln>
                          <a:solidFill>
                            <a:srgbClr val="0D2F37"/>
                          </a:solidFill>
                          <a:effectLst/>
                          <a:latin typeface="+mn-lt"/>
                        </a:rPr>
                        <a:t>2011 Act</a:t>
                      </a:r>
                      <a:r>
                        <a:rPr kumimoji="0" lang="en-US" sz="2000" b="0" i="0" u="none" strike="noStrike" cap="none" normalizeH="0" baseline="0" dirty="0" smtClean="0">
                          <a:ln>
                            <a:noFill/>
                          </a:ln>
                          <a:solidFill>
                            <a:srgbClr val="0D2F37"/>
                          </a:solidFill>
                          <a:effectLst/>
                          <a:latin typeface="+mn-lt"/>
                        </a:rPr>
                        <a: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smtClean="0">
                          <a:ln>
                            <a:noFill/>
                          </a:ln>
                          <a:solidFill>
                            <a:srgbClr val="0D2F37"/>
                          </a:solidFill>
                          <a:effectLst/>
                          <a:latin typeface="+mn-lt"/>
                        </a:rPr>
                        <a:t>applies to…</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smtClean="0">
                          <a:ln>
                            <a:noFill/>
                          </a:ln>
                          <a:solidFill>
                            <a:srgbClr val="0D2F37"/>
                          </a:solidFill>
                          <a:effectLst/>
                          <a:latin typeface="+mn-lt"/>
                        </a:rPr>
                        <a:t>Workers who are covered by petitions filed on or after October 21, 2011. Petition numbers </a:t>
                      </a:r>
                      <a:r>
                        <a:rPr kumimoji="0" lang="en-US" sz="2000" b="1" i="0" u="none" strike="noStrike" cap="none" normalizeH="0" baseline="0" dirty="0" smtClean="0">
                          <a:ln>
                            <a:noFill/>
                          </a:ln>
                          <a:solidFill>
                            <a:srgbClr val="0D2F37"/>
                          </a:solidFill>
                          <a:effectLst/>
                          <a:latin typeface="+mn-lt"/>
                        </a:rPr>
                        <a:t>81,000</a:t>
                      </a:r>
                      <a:r>
                        <a:rPr kumimoji="0" lang="en-US" sz="2000" b="0" i="0" u="none" strike="noStrike" cap="none" normalizeH="0" baseline="0" dirty="0" smtClean="0">
                          <a:ln>
                            <a:noFill/>
                          </a:ln>
                          <a:solidFill>
                            <a:srgbClr val="0D2F37"/>
                          </a:solidFill>
                          <a:effectLst/>
                          <a:latin typeface="+mn-lt"/>
                        </a:rPr>
                        <a:t> through</a:t>
                      </a:r>
                      <a:r>
                        <a:rPr kumimoji="0" lang="en-US" sz="2000" b="1" i="0" u="none" strike="noStrike" cap="none" normalizeH="0" baseline="0" dirty="0" smtClean="0">
                          <a:ln>
                            <a:noFill/>
                          </a:ln>
                          <a:solidFill>
                            <a:srgbClr val="0D2F37"/>
                          </a:solidFill>
                          <a:effectLst/>
                          <a:latin typeface="+mn-lt"/>
                        </a:rPr>
                        <a:t> 84,999</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2"/>
                  </a:ext>
                </a:extLst>
              </a:tr>
              <a:tr h="1050699">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dirty="0" smtClean="0">
                          <a:ln>
                            <a:noFill/>
                          </a:ln>
                          <a:solidFill>
                            <a:srgbClr val="0D2F37"/>
                          </a:solidFill>
                          <a:effectLst/>
                          <a:latin typeface="+mn-lt"/>
                        </a:rPr>
                        <a:t>2015 Act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dirty="0" smtClean="0">
                          <a:ln>
                            <a:noFill/>
                          </a:ln>
                          <a:solidFill>
                            <a:srgbClr val="0D2F37"/>
                          </a:solidFill>
                          <a:effectLst/>
                          <a:latin typeface="+mn-lt"/>
                        </a:rPr>
                        <a:t>applies to…</a:t>
                      </a:r>
                      <a:endParaRPr kumimoji="0" lang="en-US" sz="2000" b="0" i="0" u="none" strike="noStrike" cap="none" normalizeH="0" baseline="0" dirty="0" smtClean="0">
                        <a:ln>
                          <a:noFill/>
                        </a:ln>
                        <a:solidFill>
                          <a:srgbClr val="0D2F37"/>
                        </a:solidFill>
                        <a:effectLst/>
                        <a:latin typeface="+mn-lt"/>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dirty="0" smtClean="0">
                          <a:ln>
                            <a:noFill/>
                          </a:ln>
                          <a:solidFill>
                            <a:srgbClr val="0D2F37"/>
                          </a:solidFill>
                          <a:effectLst/>
                          <a:latin typeface="+mn-lt"/>
                        </a:rPr>
                        <a:t>Workers who are covered by petitions filed on or after January 1, 2014.  Petition numbers are </a:t>
                      </a:r>
                      <a:r>
                        <a:rPr kumimoji="0" lang="en-US" sz="2000" b="1" i="0" u="none" strike="noStrike" cap="none" normalizeH="0" baseline="0" dirty="0" smtClean="0">
                          <a:ln>
                            <a:noFill/>
                          </a:ln>
                          <a:solidFill>
                            <a:srgbClr val="0D2F37"/>
                          </a:solidFill>
                          <a:effectLst/>
                          <a:latin typeface="+mn-lt"/>
                        </a:rPr>
                        <a:t>85,000</a:t>
                      </a:r>
                      <a:r>
                        <a:rPr kumimoji="0" lang="en-US" sz="2000" b="0" i="0" u="none" strike="noStrike" cap="none" normalizeH="0" baseline="0" dirty="0" smtClean="0">
                          <a:ln>
                            <a:noFill/>
                          </a:ln>
                          <a:solidFill>
                            <a:srgbClr val="0D2F37"/>
                          </a:solidFill>
                          <a:effectLst/>
                          <a:latin typeface="+mn-lt"/>
                        </a:rPr>
                        <a:t> and higher</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7834856"/>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FA4F0A-5DF3-4715-B9D9-522F91066820}" type="slidenum">
              <a:rPr lang="en-US" altLang="en-US" sz="1000" smtClean="0">
                <a:solidFill>
                  <a:schemeClr val="bg1"/>
                </a:solidFill>
              </a:rPr>
              <a:pPr>
                <a:spcBef>
                  <a:spcPct val="0"/>
                </a:spcBef>
                <a:buClrTx/>
                <a:buSzTx/>
                <a:buFontTx/>
                <a:buNone/>
              </a:pPr>
              <a:t>50</a:t>
            </a:fld>
            <a:endParaRPr lang="en-US" altLang="en-US" sz="1000" smtClean="0">
              <a:solidFill>
                <a:schemeClr val="bg1"/>
              </a:solidFill>
            </a:endParaRPr>
          </a:p>
        </p:txBody>
      </p:sp>
      <p:sp>
        <p:nvSpPr>
          <p:cNvPr id="348162" name="Rectangle 2"/>
          <p:cNvSpPr>
            <a:spLocks noGrp="1"/>
          </p:cNvSpPr>
          <p:nvPr>
            <p:ph type="title"/>
          </p:nvPr>
        </p:nvSpPr>
        <p:spPr bwMode="auto">
          <a:xfrm>
            <a:off x="457200" y="76200"/>
            <a:ext cx="8229600" cy="1295400"/>
          </a:xfrm>
          <a:extLst/>
        </p:spPr>
        <p:txBody>
          <a:bodyPr/>
          <a:lstStyle/>
          <a:p>
            <a:pPr>
              <a:defRPr/>
            </a:pPr>
            <a:r>
              <a:rPr lang="en-US" sz="3200" dirty="0" smtClean="0">
                <a:effectLst/>
              </a:rPr>
              <a:t>Waivers from Training</a:t>
            </a:r>
            <a:br>
              <a:rPr lang="en-US" sz="3200" dirty="0" smtClean="0">
                <a:effectLst/>
              </a:rPr>
            </a:br>
            <a:endParaRPr lang="en-US" sz="1800" dirty="0" smtClean="0">
              <a:effectLst/>
            </a:endParaRPr>
          </a:p>
        </p:txBody>
      </p:sp>
      <p:graphicFrame>
        <p:nvGraphicFramePr>
          <p:cNvPr id="348205" name="Group 45"/>
          <p:cNvGraphicFramePr>
            <a:graphicFrameLocks noGrp="1"/>
          </p:cNvGraphicFramePr>
          <p:nvPr>
            <p:ph idx="1"/>
            <p:extLst>
              <p:ext uri="{D42A27DB-BD31-4B8C-83A1-F6EECF244321}">
                <p14:modId xmlns:p14="http://schemas.microsoft.com/office/powerpoint/2010/main" val="856080859"/>
              </p:ext>
            </p:extLst>
          </p:nvPr>
        </p:nvGraphicFramePr>
        <p:xfrm>
          <a:off x="239713" y="1346200"/>
          <a:ext cx="8763000" cy="4719638"/>
        </p:xfrm>
        <a:graphic>
          <a:graphicData uri="http://schemas.openxmlformats.org/drawingml/2006/table">
            <a:tbl>
              <a:tblPr/>
              <a:tblGrid>
                <a:gridCol w="2667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792509">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Waiver Type</a:t>
                      </a:r>
                    </a:p>
                  </a:txBody>
                  <a:tcPr marT="45719" marB="45719"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2002 &amp; 2009 Programs</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2011 Program</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2015 Program</a:t>
                      </a:r>
                    </a:p>
                  </a:txBody>
                  <a:tcPr marT="45719" marB="45719"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644501">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Health Condition</a:t>
                      </a:r>
                    </a:p>
                  </a:txBody>
                  <a:tcPr marT="45719" marB="45719"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696684">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Enrollment in Training Not Available</a:t>
                      </a:r>
                    </a:p>
                  </a:txBody>
                  <a:tcPr marT="45719" marB="45719"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646089">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No Training is Available</a:t>
                      </a:r>
                    </a:p>
                  </a:txBody>
                  <a:tcPr marT="45719" marB="45719"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647677">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Recall</a:t>
                      </a:r>
                    </a:p>
                  </a:txBody>
                  <a:tcPr marT="45719" marB="45719"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rgbClr val="042B4A"/>
                          </a:solidFill>
                          <a:effectLst/>
                          <a:latin typeface="Lucida Sans Unicode" pitchFamily="34" charset="0"/>
                        </a:rPr>
                        <a:t>DOES NOT EXIST ANYMORE</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rgbClr val="042B4A"/>
                          </a:solidFill>
                          <a:effectLst/>
                          <a:latin typeface="Lucida Sans Unicode" pitchFamily="34" charset="0"/>
                        </a:rPr>
                        <a:t>DOES NOT EXIST ANYMORE</a:t>
                      </a:r>
                    </a:p>
                  </a:txBody>
                  <a:tcPr marT="45719" marB="45719"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4"/>
                  </a:ext>
                </a:extLst>
              </a:tr>
              <a:tr h="644501">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Marketable Skills</a:t>
                      </a:r>
                    </a:p>
                  </a:txBody>
                  <a:tcPr marT="45719" marB="45719"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rgbClr val="042B4A"/>
                          </a:solidFill>
                          <a:effectLst/>
                          <a:latin typeface="Lucida Sans Unicode" pitchFamily="34" charset="0"/>
                        </a:rPr>
                        <a:t>DOES NOT EXIST ANYMORE</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rgbClr val="042B4A"/>
                          </a:solidFill>
                          <a:effectLst/>
                          <a:latin typeface="Lucida Sans Unicode" pitchFamily="34" charset="0"/>
                        </a:rPr>
                        <a:t>DOES NOT EXIST ANYMORE</a:t>
                      </a:r>
                    </a:p>
                  </a:txBody>
                  <a:tcPr marT="45719" marB="45719"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5"/>
                  </a:ext>
                </a:extLst>
              </a:tr>
              <a:tr h="647677">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Retirement</a:t>
                      </a:r>
                    </a:p>
                  </a:txBody>
                  <a:tcPr marT="45719" marB="45719"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smtClean="0">
                          <a:ln>
                            <a:noFill/>
                          </a:ln>
                          <a:solidFill>
                            <a:schemeClr val="tx1"/>
                          </a:solidFill>
                          <a:effectLst/>
                          <a:latin typeface="Lucida Sans Unicode" pitchFamily="34" charset="0"/>
                        </a:rPr>
                        <a:t>X</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rgbClr val="042B4A"/>
                          </a:solidFill>
                          <a:effectLst/>
                          <a:latin typeface="Lucida Sans Unicode" pitchFamily="34" charset="0"/>
                        </a:rPr>
                        <a:t>DOES NOT EXIST ANYMORE</a:t>
                      </a:r>
                    </a:p>
                  </a:txBody>
                  <a:tcPr marT="45719" marB="45719"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rgbClr val="042B4A"/>
                          </a:solidFill>
                          <a:effectLst/>
                          <a:latin typeface="Lucida Sans Unicode" pitchFamily="34" charset="0"/>
                        </a:rPr>
                        <a:t>DOES NOT EXIST ANYMORE</a:t>
                      </a:r>
                    </a:p>
                  </a:txBody>
                  <a:tcPr marT="45719" marB="45719"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94650085"/>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3680" y="366077"/>
            <a:ext cx="8686800" cy="761683"/>
          </a:xfrm>
        </p:spPr>
        <p:txBody>
          <a:bodyPr>
            <a:noAutofit/>
          </a:bodyPr>
          <a:lstStyle/>
          <a:p>
            <a:pPr>
              <a:defRPr/>
            </a:pPr>
            <a:r>
              <a:rPr lang="en-US" sz="3200" dirty="0" smtClean="0">
                <a:ea typeface="ＭＳ Ｐゴシック"/>
              </a:rPr>
              <a:t>Training Waivers </a:t>
            </a:r>
            <a:r>
              <a:rPr lang="en-US" sz="3200" dirty="0">
                <a:ea typeface="ＭＳ Ｐゴシック"/>
              </a:rPr>
              <a:t>A</a:t>
            </a:r>
            <a:r>
              <a:rPr lang="en-US" sz="3200" dirty="0" smtClean="0">
                <a:ea typeface="ＭＳ Ｐゴシック"/>
              </a:rPr>
              <a:t>llowed under TAARA 2015</a:t>
            </a:r>
            <a:br>
              <a:rPr lang="en-US" sz="3200" dirty="0" smtClean="0">
                <a:ea typeface="ＭＳ Ｐゴシック"/>
              </a:rPr>
            </a:br>
            <a:endParaRPr lang="en-US" sz="2400" dirty="0" smtClean="0">
              <a:ea typeface="ＭＳ Ｐゴシック"/>
            </a:endParaRPr>
          </a:p>
        </p:txBody>
      </p:sp>
      <p:sp>
        <p:nvSpPr>
          <p:cNvPr id="25603" name="Rectangle 3"/>
          <p:cNvSpPr>
            <a:spLocks noGrp="1" noChangeArrowheads="1"/>
          </p:cNvSpPr>
          <p:nvPr>
            <p:ph idx="1"/>
          </p:nvPr>
        </p:nvSpPr>
        <p:spPr>
          <a:xfrm>
            <a:off x="152400" y="1421330"/>
            <a:ext cx="8610600" cy="4480560"/>
          </a:xfrm>
        </p:spPr>
        <p:txBody>
          <a:bodyPr>
            <a:noAutofit/>
          </a:bodyPr>
          <a:lstStyle/>
          <a:p>
            <a:pPr>
              <a:lnSpc>
                <a:spcPct val="110000"/>
              </a:lnSpc>
              <a:spcBef>
                <a:spcPts val="0"/>
              </a:spcBef>
              <a:spcAft>
                <a:spcPts val="0"/>
              </a:spcAft>
              <a:buFont typeface="Wingdings" pitchFamily="2" charset="2"/>
              <a:buChar char="§"/>
              <a:defRPr/>
            </a:pPr>
            <a:r>
              <a:rPr lang="en-US" sz="1700" b="1" u="sng" dirty="0" smtClean="0">
                <a:solidFill>
                  <a:srgbClr val="002060"/>
                </a:solidFill>
                <a:ea typeface="ＭＳ Ｐゴシック"/>
              </a:rPr>
              <a:t>Health</a:t>
            </a:r>
            <a:r>
              <a:rPr lang="en-US" sz="1700" dirty="0" smtClean="0">
                <a:solidFill>
                  <a:srgbClr val="002060"/>
                </a:solidFill>
                <a:ea typeface="ＭＳ Ｐゴシック"/>
              </a:rPr>
              <a:t> </a:t>
            </a:r>
            <a:r>
              <a:rPr lang="en-US" sz="1700" dirty="0">
                <a:ea typeface="ＭＳ Ｐゴシック"/>
              </a:rPr>
              <a:t>–</a:t>
            </a:r>
            <a:r>
              <a:rPr lang="en-US" sz="1700" dirty="0" smtClean="0">
                <a:ea typeface="ＭＳ Ｐゴシック"/>
              </a:rPr>
              <a:t> The worker is unable to participate in training due to the health of the worker, except that this basis for a waiver does not exempt a worker from the availability for work, active search for work, or refusal to accept work requirements under Federal or State unemployment compensation laws.</a:t>
            </a:r>
          </a:p>
          <a:p>
            <a:pPr marL="0" indent="0">
              <a:lnSpc>
                <a:spcPct val="110000"/>
              </a:lnSpc>
              <a:spcBef>
                <a:spcPts val="0"/>
              </a:spcBef>
              <a:spcAft>
                <a:spcPts val="0"/>
              </a:spcAft>
              <a:defRPr/>
            </a:pPr>
            <a:endParaRPr lang="en-US" sz="1700" dirty="0" smtClean="0">
              <a:ea typeface="ＭＳ Ｐゴシック"/>
            </a:endParaRPr>
          </a:p>
          <a:p>
            <a:pPr>
              <a:lnSpc>
                <a:spcPct val="110000"/>
              </a:lnSpc>
              <a:spcBef>
                <a:spcPts val="0"/>
              </a:spcBef>
              <a:spcAft>
                <a:spcPts val="0"/>
              </a:spcAft>
              <a:buFont typeface="Wingdings" pitchFamily="2" charset="2"/>
              <a:buChar char="§"/>
              <a:defRPr/>
            </a:pPr>
            <a:r>
              <a:rPr lang="en-US" sz="1700" b="1" u="sng" dirty="0" smtClean="0">
                <a:solidFill>
                  <a:srgbClr val="002060"/>
                </a:solidFill>
                <a:ea typeface="ＭＳ Ｐゴシック"/>
              </a:rPr>
              <a:t>Enrollment Unavailable</a:t>
            </a:r>
            <a:r>
              <a:rPr lang="en-US" sz="1700" b="1" dirty="0" smtClean="0">
                <a:solidFill>
                  <a:srgbClr val="002060"/>
                </a:solidFill>
                <a:ea typeface="ＭＳ Ｐゴシック"/>
              </a:rPr>
              <a:t> </a:t>
            </a:r>
            <a:r>
              <a:rPr lang="en-US" sz="1700" dirty="0" smtClean="0">
                <a:ea typeface="ＭＳ Ｐゴシック"/>
              </a:rPr>
              <a:t>– The first available enrollment date for the worker’s </a:t>
            </a:r>
            <a:r>
              <a:rPr lang="en-US" sz="1700" i="1" u="sng" dirty="0" smtClean="0">
                <a:ea typeface="ＭＳ Ｐゴシック"/>
              </a:rPr>
              <a:t>approved</a:t>
            </a:r>
            <a:r>
              <a:rPr lang="en-US" sz="1700" dirty="0" smtClean="0">
                <a:ea typeface="ＭＳ Ｐゴシック"/>
              </a:rPr>
              <a:t> training is within 60 days after the date of the training determination, or, if later, there are extenuating circumstances for the delay in enrollment, as determined under guidance issued by the Secretary.</a:t>
            </a:r>
          </a:p>
          <a:p>
            <a:pPr marL="0" indent="0">
              <a:lnSpc>
                <a:spcPct val="110000"/>
              </a:lnSpc>
              <a:spcBef>
                <a:spcPts val="0"/>
              </a:spcBef>
              <a:spcAft>
                <a:spcPts val="0"/>
              </a:spcAft>
              <a:defRPr/>
            </a:pPr>
            <a:endParaRPr lang="en-US" sz="1700" dirty="0" smtClean="0">
              <a:ea typeface="ＭＳ Ｐゴシック"/>
            </a:endParaRPr>
          </a:p>
          <a:p>
            <a:pPr>
              <a:lnSpc>
                <a:spcPct val="110000"/>
              </a:lnSpc>
              <a:spcBef>
                <a:spcPts val="0"/>
              </a:spcBef>
              <a:spcAft>
                <a:spcPts val="0"/>
              </a:spcAft>
              <a:buFont typeface="Wingdings" pitchFamily="2" charset="2"/>
              <a:buChar char="§"/>
              <a:defRPr/>
            </a:pPr>
            <a:r>
              <a:rPr lang="en-US" sz="1700" b="1" u="sng" dirty="0" smtClean="0">
                <a:solidFill>
                  <a:srgbClr val="002060"/>
                </a:solidFill>
                <a:ea typeface="ＭＳ Ｐゴシック"/>
              </a:rPr>
              <a:t>Training Not Available</a:t>
            </a:r>
            <a:r>
              <a:rPr lang="en-US" sz="1700" b="1" dirty="0" smtClean="0">
                <a:solidFill>
                  <a:srgbClr val="002060"/>
                </a:solidFill>
                <a:ea typeface="ＭＳ Ｐゴシック"/>
              </a:rPr>
              <a:t> </a:t>
            </a:r>
            <a:r>
              <a:rPr lang="en-US" sz="1700" dirty="0" smtClean="0">
                <a:ea typeface="ＭＳ Ｐゴシック"/>
              </a:rPr>
              <a:t>– Training approved by the Secretary is not reasonably available to the worker from either governmental agencies or private sources (which may include area vocational schools as defined in section 3 of the Carl D. Perkins Vocational and Technical Education Act of 1998 (20 USC 2302) and employers), no suitable training for the worker is available at reasonable cost.</a:t>
            </a:r>
          </a:p>
          <a:p>
            <a:pPr>
              <a:lnSpc>
                <a:spcPct val="90000"/>
              </a:lnSpc>
              <a:defRPr/>
            </a:pPr>
            <a:endParaRPr lang="en-US" sz="1700" dirty="0" smtClean="0">
              <a:ea typeface="ＭＳ Ｐゴシック"/>
            </a:endParaRPr>
          </a:p>
        </p:txBody>
      </p:sp>
      <p:sp>
        <p:nvSpPr>
          <p:cNvPr id="71684" name="Slide Number Placeholder 1"/>
          <p:cNvSpPr>
            <a:spLocks noGrp="1"/>
          </p:cNvSpPr>
          <p:nvPr>
            <p:ph type="sldNum" sz="quarter" idx="10"/>
          </p:nvPr>
        </p:nvSpPr>
        <p:spPr>
          <a:xfrm>
            <a:off x="76200" y="65071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l">
              <a:spcBef>
                <a:spcPct val="0"/>
              </a:spcBef>
              <a:buClrTx/>
              <a:buSzTx/>
              <a:buFontTx/>
              <a:buNone/>
            </a:pPr>
            <a:fld id="{63EE2E7C-076D-4FC3-AB4E-4B7FF6357050}" type="slidenum">
              <a:rPr lang="en-US" altLang="en-US" sz="1400" smtClean="0">
                <a:solidFill>
                  <a:schemeClr val="bg1"/>
                </a:solidFill>
              </a:rPr>
              <a:pPr algn="l">
                <a:spcBef>
                  <a:spcPct val="0"/>
                </a:spcBef>
                <a:buClrTx/>
                <a:buSzTx/>
                <a:buFontTx/>
                <a:buNone/>
              </a:pPr>
              <a:t>51</a:t>
            </a:fld>
            <a:endParaRPr lang="en-US" altLang="en-US" sz="1400" smtClean="0">
              <a:solidFill>
                <a:schemeClr val="bg1"/>
              </a:solidFill>
            </a:endParaRPr>
          </a:p>
        </p:txBody>
      </p:sp>
    </p:spTree>
    <p:extLst>
      <p:ext uri="{BB962C8B-B14F-4D97-AF65-F5344CB8AC3E}">
        <p14:creationId xmlns:p14="http://schemas.microsoft.com/office/powerpoint/2010/main" val="92631314"/>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Waiver Requests</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52</a:t>
            </a:fld>
            <a:endParaRPr lang="en-US" altLang="en-US"/>
          </a:p>
        </p:txBody>
      </p:sp>
      <p:pic>
        <p:nvPicPr>
          <p:cNvPr id="5" name="Picture 4"/>
          <p:cNvPicPr>
            <a:picLocks noChangeAspect="1"/>
          </p:cNvPicPr>
          <p:nvPr/>
        </p:nvPicPr>
        <p:blipFill>
          <a:blip r:embed="rId2"/>
          <a:stretch>
            <a:fillRect/>
          </a:stretch>
        </p:blipFill>
        <p:spPr>
          <a:xfrm>
            <a:off x="571390" y="1604961"/>
            <a:ext cx="7921292" cy="4138113"/>
          </a:xfrm>
          <a:prstGeom prst="rect">
            <a:avLst/>
          </a:prstGeom>
        </p:spPr>
      </p:pic>
    </p:spTree>
    <p:extLst>
      <p:ext uri="{BB962C8B-B14F-4D97-AF65-F5344CB8AC3E}">
        <p14:creationId xmlns:p14="http://schemas.microsoft.com/office/powerpoint/2010/main" val="32164552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TRUE or FALSE	</a:t>
            </a:r>
            <a:endParaRPr lang="en-US" dirty="0"/>
          </a:p>
        </p:txBody>
      </p:sp>
      <p:sp>
        <p:nvSpPr>
          <p:cNvPr id="7373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74AF1538-7CD2-425D-8871-5D4AD888E15F}" type="slidenum">
              <a:rPr lang="en-US" altLang="en-US" sz="1000" smtClean="0">
                <a:solidFill>
                  <a:schemeClr val="bg1"/>
                </a:solidFill>
              </a:rPr>
              <a:pPr>
                <a:spcBef>
                  <a:spcPct val="0"/>
                </a:spcBef>
                <a:buClrTx/>
                <a:buSzTx/>
                <a:buFontTx/>
                <a:buNone/>
              </a:pPr>
              <a:t>53</a:t>
            </a:fld>
            <a:endParaRPr lang="en-US" altLang="en-US" sz="1000" smtClean="0">
              <a:solidFill>
                <a:schemeClr val="bg1"/>
              </a:solidFill>
            </a:endParaRPr>
          </a:p>
        </p:txBody>
      </p:sp>
      <p:sp>
        <p:nvSpPr>
          <p:cNvPr id="6" name="TextBox 5"/>
          <p:cNvSpPr txBox="1"/>
          <p:nvPr/>
        </p:nvSpPr>
        <p:spPr>
          <a:xfrm>
            <a:off x="347663" y="1447800"/>
            <a:ext cx="7924800" cy="830263"/>
          </a:xfrm>
          <a:prstGeom prst="rect">
            <a:avLst/>
          </a:prstGeom>
          <a:solidFill>
            <a:schemeClr val="accent1">
              <a:lumMod val="20000"/>
              <a:lumOff val="80000"/>
            </a:schemeClr>
          </a:solidFill>
        </p:spPr>
        <p:txBody>
          <a:bodyPr>
            <a:spAutoFit/>
          </a:bodyPr>
          <a:lstStyle/>
          <a:p>
            <a:pPr eaLnBrk="1" hangingPunct="1">
              <a:defRPr/>
            </a:pPr>
            <a:r>
              <a:rPr lang="en-US" sz="2400" dirty="0">
                <a:solidFill>
                  <a:srgbClr val="002060"/>
                </a:solidFill>
                <a:cs typeface="Arial" charset="0"/>
              </a:rPr>
              <a:t>The maximum funding allowed for training, including all allowable expenses, is $35,000.</a:t>
            </a:r>
            <a:endParaRPr lang="en-US" sz="2400" dirty="0">
              <a:cs typeface="Arial" charset="0"/>
            </a:endParaRPr>
          </a:p>
        </p:txBody>
      </p:sp>
      <p:sp>
        <p:nvSpPr>
          <p:cNvPr id="7" name="TextBox 6"/>
          <p:cNvSpPr txBox="1"/>
          <p:nvPr/>
        </p:nvSpPr>
        <p:spPr>
          <a:xfrm>
            <a:off x="228600" y="3729038"/>
            <a:ext cx="8102600" cy="1938337"/>
          </a:xfrm>
          <a:prstGeom prst="rect">
            <a:avLst/>
          </a:prstGeom>
          <a:solidFill>
            <a:schemeClr val="accent1">
              <a:lumMod val="20000"/>
              <a:lumOff val="80000"/>
            </a:schemeClr>
          </a:solidFill>
        </p:spPr>
        <p:txBody>
          <a:bodyPr>
            <a:spAutoFit/>
          </a:bodyPr>
          <a:lstStyle/>
          <a:p>
            <a:pPr eaLnBrk="1" hangingPunct="1">
              <a:defRPr/>
            </a:pPr>
            <a:r>
              <a:rPr lang="en-US" sz="2400" dirty="0" smtClean="0">
                <a:solidFill>
                  <a:srgbClr val="002060"/>
                </a:solidFill>
                <a:cs typeface="Arial" charset="0"/>
              </a:rPr>
              <a:t>Max has applied for SSDI and has been approved.  He is not able to work as he is totally disabled.  He can apply for a Waiver from training due to poor health or attend training, whichever he chooses and can provide documentation for.</a:t>
            </a:r>
            <a:endParaRPr lang="en-US" sz="2400" dirty="0">
              <a:solidFill>
                <a:srgbClr val="002060"/>
              </a:solidFill>
              <a:cs typeface="Arial" charset="0"/>
            </a:endParaRPr>
          </a:p>
        </p:txBody>
      </p:sp>
      <p:pic>
        <p:nvPicPr>
          <p:cNvPr id="41986" name="Picture 2" descr="C:\Users\SSThompson\AppData\Local\Microsoft\Windows\Temporary Internet Files\Content.IE5\P0VEK0V5\MC9004487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5" descr="C:\Users\SSThompson\AppData\Local\Microsoft\Windows\Temporary Internet Files\Content.IE5\71CPIHEM\MC90007862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410200"/>
            <a:ext cx="7286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5410200" y="4854575"/>
            <a:ext cx="2438400" cy="1625600"/>
            <a:chOff x="-5126038" y="4929188"/>
            <a:chExt cx="2438400" cy="1625600"/>
          </a:xfrm>
        </p:grpSpPr>
        <p:pic>
          <p:nvPicPr>
            <p:cNvPr id="73737" name="Picture 2" descr="C:\Users\SSThompson\AppData\Local\Microsoft\Windows\Temporary Internet Files\Content.IE5\P0VEK0V5\MC9004487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4929188"/>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2" descr="C:\Users\SSThompson\AppData\Local\Microsoft\Windows\Temporary Internet Files\Content.IE5\P0VEK0V5\MC900448746[1].jpg"/>
            <p:cNvPicPr>
              <a:picLocks noChangeAspect="1" noChangeArrowheads="1"/>
            </p:cNvPicPr>
            <p:nvPr/>
          </p:nvPicPr>
          <p:blipFill>
            <a:blip r:embed="rId5">
              <a:extLst>
                <a:ext uri="{28A0092B-C50C-407E-A947-70E740481C1C}">
                  <a14:useLocalDpi xmlns:a14="http://schemas.microsoft.com/office/drawing/2010/main" val="0"/>
                </a:ext>
              </a:extLst>
            </a:blip>
            <a:srcRect l="50000" t="42403"/>
            <a:stretch>
              <a:fillRect/>
            </a:stretch>
          </p:blipFill>
          <p:spPr bwMode="auto">
            <a:xfrm>
              <a:off x="-5057617" y="5618480"/>
              <a:ext cx="1150779" cy="93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2" descr="C:\Users\SSThompson\AppData\Local\Microsoft\Windows\Temporary Internet Files\Content.IE5\P0VEK0V5\MC900448746[1].jpg"/>
            <p:cNvPicPr>
              <a:picLocks noChangeAspect="1" noChangeArrowheads="1"/>
            </p:cNvPicPr>
            <p:nvPr/>
          </p:nvPicPr>
          <p:blipFill>
            <a:blip r:embed="rId6">
              <a:extLst>
                <a:ext uri="{28A0092B-C50C-407E-A947-70E740481C1C}">
                  <a14:useLocalDpi xmlns:a14="http://schemas.microsoft.com/office/drawing/2010/main" val="0"/>
                </a:ext>
              </a:extLst>
            </a:blip>
            <a:srcRect t="42403" r="50000"/>
            <a:stretch>
              <a:fillRect/>
            </a:stretch>
          </p:blipFill>
          <p:spPr bwMode="auto">
            <a:xfrm>
              <a:off x="-3906838" y="5618480"/>
              <a:ext cx="1150779" cy="93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8123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0.09444 -0.00809 L 1.08907 0.00902 " pathEditMode="relative" rAng="0" ptsTypes="AA">
                                      <p:cBhvr>
                                        <p:cTn id="12" dur="1750" fill="hold"/>
                                        <p:tgtEl>
                                          <p:spTgt spid="41986"/>
                                        </p:tgtEl>
                                        <p:attrNameLst>
                                          <p:attrName>ppt_x</p:attrName>
                                          <p:attrName>ppt_y</p:attrName>
                                        </p:attrNameLst>
                                      </p:cBhvr>
                                      <p:rCtr x="59167" y="85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3.05556E-6 1.48148E-6 L 1.05226 0.00717 " pathEditMode="relative" rAng="0" ptsTypes="AA">
                                      <p:cBhvr>
                                        <p:cTn id="22" dur="2000" fill="hold"/>
                                        <p:tgtEl>
                                          <p:spTgt spid="2"/>
                                        </p:tgtEl>
                                        <p:attrNameLst>
                                          <p:attrName>ppt_x</p:attrName>
                                          <p:attrName>ppt_y</p:attrName>
                                        </p:attrNameLst>
                                      </p:cBhvr>
                                      <p:rCtr x="52604"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4466"/>
            <a:ext cx="8229600" cy="4256733"/>
          </a:xfrm>
        </p:spPr>
        <p:txBody>
          <a:bodyPr>
            <a:normAutofit/>
          </a:bodyPr>
          <a:lstStyle/>
          <a:p>
            <a:pPr>
              <a:defRPr/>
            </a:pPr>
            <a:r>
              <a:rPr lang="en-US" dirty="0" smtClean="0"/>
              <a:t>There are </a:t>
            </a:r>
            <a:r>
              <a:rPr lang="en-US" b="1" dirty="0" smtClean="0">
                <a:effectLst>
                  <a:outerShdw blurRad="38100" dist="38100" dir="2700000" algn="tl">
                    <a:srgbClr val="000000">
                      <a:alpha val="43137"/>
                    </a:srgbClr>
                  </a:outerShdw>
                </a:effectLst>
              </a:rPr>
              <a:t>three types of TRA</a:t>
            </a:r>
            <a:r>
              <a:rPr lang="en-US" dirty="0" smtClean="0"/>
              <a:t>: </a:t>
            </a:r>
          </a:p>
          <a:p>
            <a:pPr>
              <a:defRPr/>
            </a:pPr>
            <a:endParaRPr lang="en-US" dirty="0"/>
          </a:p>
          <a:p>
            <a:pPr>
              <a:defRPr/>
            </a:pPr>
            <a:r>
              <a:rPr lang="en-US" dirty="0" smtClean="0"/>
              <a:t>Basic TRA</a:t>
            </a:r>
          </a:p>
          <a:p>
            <a:pPr>
              <a:defRPr/>
            </a:pPr>
            <a:r>
              <a:rPr lang="en-US" dirty="0" smtClean="0"/>
              <a:t>Additional TRA </a:t>
            </a:r>
          </a:p>
          <a:p>
            <a:pPr>
              <a:defRPr/>
            </a:pPr>
            <a:r>
              <a:rPr lang="en-US" dirty="0" smtClean="0"/>
              <a:t>Completion TRA</a:t>
            </a:r>
          </a:p>
          <a:p>
            <a:pPr>
              <a:defRPr/>
            </a:pPr>
            <a:endParaRPr lang="en-US" dirty="0"/>
          </a:p>
        </p:txBody>
      </p:sp>
      <p:sp>
        <p:nvSpPr>
          <p:cNvPr id="3" name="Title 2"/>
          <p:cNvSpPr>
            <a:spLocks noGrp="1"/>
          </p:cNvSpPr>
          <p:nvPr>
            <p:ph type="title"/>
          </p:nvPr>
        </p:nvSpPr>
        <p:spPr/>
        <p:txBody>
          <a:bodyPr/>
          <a:lstStyle/>
          <a:p>
            <a:pPr>
              <a:defRPr/>
            </a:pPr>
            <a:r>
              <a:rPr lang="en-US" dirty="0" smtClean="0"/>
              <a:t>Trade Readjustment Allowances</a:t>
            </a:r>
            <a:endParaRPr lang="en-US" dirty="0"/>
          </a:p>
        </p:txBody>
      </p:sp>
      <p:sp>
        <p:nvSpPr>
          <p:cNvPr id="7578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089251B3-3723-4EED-B88F-A2330BF86A73}" type="slidenum">
              <a:rPr lang="en-US" altLang="en-US" sz="1000" smtClean="0">
                <a:solidFill>
                  <a:schemeClr val="bg1"/>
                </a:solidFill>
              </a:rPr>
              <a:pPr>
                <a:spcBef>
                  <a:spcPct val="0"/>
                </a:spcBef>
                <a:buClrTx/>
                <a:buSzTx/>
                <a:buFontTx/>
                <a:buNone/>
              </a:pPr>
              <a:t>54</a:t>
            </a:fld>
            <a:endParaRPr lang="en-US" altLang="en-US" sz="1000" smtClean="0">
              <a:solidFill>
                <a:schemeClr val="bg1"/>
              </a:solidFill>
            </a:endParaRPr>
          </a:p>
        </p:txBody>
      </p:sp>
      <p:pic>
        <p:nvPicPr>
          <p:cNvPr id="75781" name="Picture 2" descr="C:\Users\bgoguen\AppData\Local\Microsoft\Windows\Temporary Internet Files\Content.IE5\3SAG02LF\money-hands-giving-thumbs-up-gesture-cartoon-24181640[1].jpg"/>
          <p:cNvPicPr>
            <a:picLocks noChangeAspect="1" noChangeArrowheads="1"/>
          </p:cNvPicPr>
          <p:nvPr/>
        </p:nvPicPr>
        <p:blipFill>
          <a:blip r:embed="rId2">
            <a:extLst>
              <a:ext uri="{28A0092B-C50C-407E-A947-70E740481C1C}">
                <a14:useLocalDpi xmlns:a14="http://schemas.microsoft.com/office/drawing/2010/main" val="0"/>
              </a:ext>
            </a:extLst>
          </a:blip>
          <a:srcRect b="7347"/>
          <a:stretch>
            <a:fillRect/>
          </a:stretch>
        </p:blipFill>
        <p:spPr bwMode="auto">
          <a:xfrm>
            <a:off x="4566919" y="2477316"/>
            <a:ext cx="3494555" cy="298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990051"/>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9BD22C9-6F45-49D8-8FE1-456DC0282BA1}" type="slidenum">
              <a:rPr lang="en-US" altLang="en-US" sz="1000" smtClean="0">
                <a:solidFill>
                  <a:schemeClr val="bg1"/>
                </a:solidFill>
              </a:rPr>
              <a:pPr>
                <a:spcBef>
                  <a:spcPct val="0"/>
                </a:spcBef>
                <a:buClrTx/>
                <a:buSzTx/>
                <a:buFontTx/>
                <a:buNone/>
              </a:pPr>
              <a:t>55</a:t>
            </a:fld>
            <a:endParaRPr lang="en-US" altLang="en-US" sz="1000" smtClean="0">
              <a:solidFill>
                <a:schemeClr val="bg1"/>
              </a:solidFill>
            </a:endParaRPr>
          </a:p>
        </p:txBody>
      </p:sp>
      <p:sp>
        <p:nvSpPr>
          <p:cNvPr id="223234" name="Rectangle 2"/>
          <p:cNvSpPr>
            <a:spLocks noGrp="1"/>
          </p:cNvSpPr>
          <p:nvPr>
            <p:ph type="title"/>
          </p:nvPr>
        </p:nvSpPr>
        <p:spPr bwMode="auto">
          <a:xfrm>
            <a:off x="309032" y="0"/>
            <a:ext cx="8229600" cy="1143000"/>
          </a:xfrm>
          <a:extLst/>
        </p:spPr>
        <p:txBody>
          <a:bodyPr/>
          <a:lstStyle/>
          <a:p>
            <a:pPr>
              <a:defRPr/>
            </a:pPr>
            <a:r>
              <a:rPr lang="en-US" dirty="0" smtClean="0">
                <a:effectLst/>
              </a:rPr>
              <a:t>TRA Eligibility Requirements Under</a:t>
            </a:r>
          </a:p>
        </p:txBody>
      </p:sp>
      <p:sp>
        <p:nvSpPr>
          <p:cNvPr id="24580" name="Rectangle 3"/>
          <p:cNvSpPr>
            <a:spLocks noGrp="1"/>
          </p:cNvSpPr>
          <p:nvPr>
            <p:ph type="body" idx="1"/>
          </p:nvPr>
        </p:nvSpPr>
        <p:spPr>
          <a:xfrm>
            <a:off x="304800" y="1295400"/>
            <a:ext cx="8534400" cy="4648200"/>
          </a:xfrm>
        </p:spPr>
        <p:txBody>
          <a:bodyPr>
            <a:normAutofit fontScale="92500" lnSpcReduction="20000"/>
          </a:bodyPr>
          <a:lstStyle/>
          <a:p>
            <a:pPr marL="0" indent="0">
              <a:lnSpc>
                <a:spcPct val="90000"/>
              </a:lnSpc>
              <a:buNone/>
              <a:defRPr/>
            </a:pPr>
            <a:r>
              <a:rPr lang="en-US" altLang="en-US" dirty="0" smtClean="0"/>
              <a:t>An individual must…</a:t>
            </a:r>
          </a:p>
          <a:p>
            <a:pPr marL="514350" indent="-514350">
              <a:lnSpc>
                <a:spcPct val="90000"/>
              </a:lnSpc>
              <a:buFont typeface="Wingdings 3" panose="05040102010807070707" pitchFamily="18" charset="2"/>
              <a:buChar char=""/>
              <a:defRPr/>
            </a:pPr>
            <a:r>
              <a:rPr lang="en-US" altLang="en-US" sz="2000" dirty="0" smtClean="0"/>
              <a:t>Meet the 26/26 week deadline</a:t>
            </a:r>
          </a:p>
          <a:p>
            <a:pPr marL="889000" lvl="1" indent="-439738">
              <a:lnSpc>
                <a:spcPct val="120000"/>
              </a:lnSpc>
              <a:spcBef>
                <a:spcPct val="0"/>
              </a:spcBef>
              <a:defRPr/>
            </a:pPr>
            <a:r>
              <a:rPr lang="en-US" altLang="en-US" sz="1600" b="1" dirty="0" smtClean="0">
                <a:solidFill>
                  <a:srgbClr val="0071C6"/>
                </a:solidFill>
              </a:rPr>
              <a:t>26 weeks</a:t>
            </a:r>
            <a:r>
              <a:rPr lang="en-US" altLang="en-US" sz="1600" dirty="0" smtClean="0">
                <a:solidFill>
                  <a:srgbClr val="0071C6"/>
                </a:solidFill>
              </a:rPr>
              <a:t> </a:t>
            </a:r>
            <a:r>
              <a:rPr lang="en-US" altLang="en-US" sz="1600" dirty="0" smtClean="0"/>
              <a:t>from the date of the petition certification; OR</a:t>
            </a:r>
          </a:p>
          <a:p>
            <a:pPr marL="889000" lvl="1" indent="-439738">
              <a:lnSpc>
                <a:spcPct val="120000"/>
              </a:lnSpc>
              <a:spcBef>
                <a:spcPct val="0"/>
              </a:spcBef>
              <a:defRPr/>
            </a:pPr>
            <a:r>
              <a:rPr lang="en-US" altLang="en-US" sz="1600" b="1" dirty="0" smtClean="0">
                <a:solidFill>
                  <a:srgbClr val="0071C6"/>
                </a:solidFill>
              </a:rPr>
              <a:t>26 weeks</a:t>
            </a:r>
            <a:r>
              <a:rPr lang="en-US" altLang="en-US" sz="1600" dirty="0" smtClean="0">
                <a:solidFill>
                  <a:srgbClr val="0071C6"/>
                </a:solidFill>
              </a:rPr>
              <a:t> </a:t>
            </a:r>
            <a:r>
              <a:rPr lang="en-US" altLang="en-US" sz="1600" dirty="0" smtClean="0"/>
              <a:t>from the worker’s most recent total separation from adversely affected employment</a:t>
            </a:r>
          </a:p>
          <a:p>
            <a:pPr marL="514350" indent="-514350">
              <a:lnSpc>
                <a:spcPct val="90000"/>
              </a:lnSpc>
              <a:buFont typeface="Wingdings 3" panose="05040102010807070707" pitchFamily="18" charset="2"/>
              <a:buChar char=""/>
              <a:defRPr/>
            </a:pPr>
            <a:r>
              <a:rPr lang="en-US" altLang="en-US" sz="2000" dirty="0" smtClean="0"/>
              <a:t>Have at least 26 weeks of employment at the Trade-certified company earning $30 or more</a:t>
            </a:r>
          </a:p>
          <a:p>
            <a:pPr marL="0" indent="0">
              <a:lnSpc>
                <a:spcPct val="90000"/>
              </a:lnSpc>
              <a:defRPr/>
            </a:pPr>
            <a:endParaRPr lang="en-US" altLang="en-US" sz="900" dirty="0" smtClean="0"/>
          </a:p>
          <a:p>
            <a:pPr marL="514350" indent="-514350">
              <a:lnSpc>
                <a:spcPct val="90000"/>
              </a:lnSpc>
              <a:buFont typeface="Wingdings 3" panose="05040102010807070707" pitchFamily="18" charset="2"/>
              <a:buChar char=""/>
              <a:defRPr/>
            </a:pPr>
            <a:r>
              <a:rPr lang="en-US" altLang="en-US" sz="2000" dirty="0" smtClean="0"/>
              <a:t>Be eligible for UI based on separation from Trade-certified company</a:t>
            </a:r>
          </a:p>
          <a:p>
            <a:pPr marL="0" indent="0">
              <a:lnSpc>
                <a:spcPct val="90000"/>
              </a:lnSpc>
              <a:defRPr/>
            </a:pPr>
            <a:endParaRPr lang="en-US" altLang="en-US" sz="900" dirty="0" smtClean="0"/>
          </a:p>
          <a:p>
            <a:pPr marL="514350" indent="-514350">
              <a:lnSpc>
                <a:spcPct val="90000"/>
              </a:lnSpc>
              <a:buFont typeface="Wingdings 3" panose="05040102010807070707" pitchFamily="18" charset="2"/>
              <a:buChar char=""/>
              <a:defRPr/>
            </a:pPr>
            <a:r>
              <a:rPr lang="en-US" altLang="en-US" sz="2000" dirty="0" smtClean="0"/>
              <a:t>Have exhausted all UI (on initial claim)</a:t>
            </a:r>
          </a:p>
          <a:p>
            <a:pPr marL="514350" indent="-514350">
              <a:lnSpc>
                <a:spcPct val="90000"/>
              </a:lnSpc>
              <a:buFont typeface="Wingdings 3" panose="05040102010807070707" pitchFamily="18" charset="2"/>
              <a:buChar char=""/>
              <a:defRPr/>
            </a:pPr>
            <a:endParaRPr lang="en-US" altLang="en-US" sz="900" dirty="0"/>
          </a:p>
          <a:p>
            <a:pPr marL="514350" indent="-514350">
              <a:lnSpc>
                <a:spcPct val="90000"/>
              </a:lnSpc>
              <a:buFont typeface="Wingdings 3" panose="05040102010807070707" pitchFamily="18" charset="2"/>
              <a:buChar char=""/>
              <a:defRPr/>
            </a:pPr>
            <a:r>
              <a:rPr lang="en-US" altLang="en-US" sz="2000" dirty="0"/>
              <a:t>Be enrolled in TAA-approved training or have an approved waiver from </a:t>
            </a:r>
            <a:r>
              <a:rPr lang="en-US" altLang="en-US" sz="2000" dirty="0" smtClean="0"/>
              <a:t>training</a:t>
            </a:r>
          </a:p>
          <a:p>
            <a:pPr marL="857250" lvl="1" indent="-514350">
              <a:lnSpc>
                <a:spcPct val="90000"/>
              </a:lnSpc>
              <a:buFont typeface="Courier New" panose="02070309020205020404" pitchFamily="49" charset="0"/>
              <a:buChar char="o"/>
              <a:defRPr/>
            </a:pPr>
            <a:r>
              <a:rPr lang="en-US" altLang="en-US" sz="1600" dirty="0" smtClean="0"/>
              <a:t>Accept suitable work, actively seek work, be referred to suitable work</a:t>
            </a:r>
            <a:endParaRPr lang="en-US" altLang="en-US" sz="2000" dirty="0" smtClean="0"/>
          </a:p>
        </p:txBody>
      </p:sp>
    </p:spTree>
    <p:extLst>
      <p:ext uri="{BB962C8B-B14F-4D97-AF65-F5344CB8AC3E}">
        <p14:creationId xmlns:p14="http://schemas.microsoft.com/office/powerpoint/2010/main" val="360124973"/>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EADEE64-6E3D-46E0-9052-222D3EA4310D}" type="slidenum">
              <a:rPr lang="en-US" altLang="en-US" sz="1000" smtClean="0">
                <a:solidFill>
                  <a:schemeClr val="bg1"/>
                </a:solidFill>
              </a:rPr>
              <a:pPr>
                <a:spcBef>
                  <a:spcPct val="0"/>
                </a:spcBef>
                <a:buClrTx/>
                <a:buSzTx/>
                <a:buFontTx/>
                <a:buNone/>
              </a:pPr>
              <a:t>56</a:t>
            </a:fld>
            <a:endParaRPr lang="en-US" altLang="en-US" sz="1000" smtClean="0">
              <a:solidFill>
                <a:schemeClr val="bg1"/>
              </a:solidFill>
            </a:endParaRPr>
          </a:p>
        </p:txBody>
      </p:sp>
      <p:sp>
        <p:nvSpPr>
          <p:cNvPr id="229378"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mtClean="0">
                <a:effectLst/>
              </a:rPr>
              <a:t>Basic TRA</a:t>
            </a:r>
          </a:p>
        </p:txBody>
      </p:sp>
      <p:sp>
        <p:nvSpPr>
          <p:cNvPr id="78852" name="Rectangle 3"/>
          <p:cNvSpPr>
            <a:spLocks noGrp="1"/>
          </p:cNvSpPr>
          <p:nvPr>
            <p:ph type="body" idx="1"/>
          </p:nvPr>
        </p:nvSpPr>
        <p:spPr>
          <a:xfrm>
            <a:off x="381000" y="1905000"/>
            <a:ext cx="8458200" cy="4343400"/>
          </a:xfrm>
        </p:spPr>
        <p:txBody>
          <a:bodyPr/>
          <a:lstStyle/>
          <a:p>
            <a:pPr marL="514350" indent="-514350">
              <a:spcBef>
                <a:spcPts val="300"/>
              </a:spcBef>
              <a:buFont typeface="Wingdings 3" panose="05040102010807070707" pitchFamily="18" charset="2"/>
              <a:buChar char=""/>
            </a:pPr>
            <a:r>
              <a:rPr lang="en-US" altLang="en-US" sz="2100" smtClean="0"/>
              <a:t>Available after worker has exhausted UI and any EUC</a:t>
            </a:r>
          </a:p>
          <a:p>
            <a:pPr marL="514350" indent="-514350">
              <a:spcBef>
                <a:spcPts val="300"/>
              </a:spcBef>
              <a:buFont typeface="Wingdings 3" panose="05040102010807070707" pitchFamily="18" charset="2"/>
              <a:buChar char=""/>
            </a:pPr>
            <a:r>
              <a:rPr lang="en-US" altLang="en-US" sz="2100" smtClean="0"/>
              <a:t>Any extensions of UI (e.g., EUC and EB) may reduce either the number of weeks one may be paid TRA benefits and/or the dollar amount of potential TRA benefits one may be entitled to</a:t>
            </a:r>
          </a:p>
          <a:p>
            <a:pPr marL="514350" indent="-514350">
              <a:spcBef>
                <a:spcPts val="300"/>
              </a:spcBef>
              <a:buFont typeface="Wingdings 3" panose="05040102010807070707" pitchFamily="18" charset="2"/>
              <a:buChar char=""/>
            </a:pPr>
            <a:r>
              <a:rPr lang="en-US" altLang="en-US" sz="2100" smtClean="0"/>
              <a:t>Worker must be in TAA-approved training or have an approved waiver from training</a:t>
            </a:r>
          </a:p>
          <a:p>
            <a:pPr marL="514350" indent="-514350">
              <a:spcBef>
                <a:spcPts val="300"/>
              </a:spcBef>
              <a:buFont typeface="Wingdings 3" panose="05040102010807070707" pitchFamily="18" charset="2"/>
              <a:buChar char=""/>
            </a:pPr>
            <a:r>
              <a:rPr lang="en-US" altLang="en-US" sz="2100" smtClean="0"/>
              <a:t>No Basic TRA can be paid if worker has a break in training of 30 days or more (excludes weekends and holidays)</a:t>
            </a:r>
          </a:p>
          <a:p>
            <a:pPr marL="514350" indent="-514350">
              <a:spcBef>
                <a:spcPts val="300"/>
              </a:spcBef>
              <a:buFont typeface="Wingdings 3" panose="05040102010807070707" pitchFamily="18" charset="2"/>
              <a:buChar char=""/>
            </a:pPr>
            <a:r>
              <a:rPr lang="en-US" altLang="en-US" sz="2100" smtClean="0"/>
              <a:t>Can continue to collect Basic TRA after training ends as long as worker is conducting job search</a:t>
            </a:r>
          </a:p>
        </p:txBody>
      </p:sp>
      <p:graphicFrame>
        <p:nvGraphicFramePr>
          <p:cNvPr id="229408" name="Group 32"/>
          <p:cNvGraphicFramePr>
            <a:graphicFrameLocks noGrp="1"/>
          </p:cNvGraphicFramePr>
          <p:nvPr/>
        </p:nvGraphicFramePr>
        <p:xfrm>
          <a:off x="609600" y="1295400"/>
          <a:ext cx="8153400" cy="503238"/>
        </p:xfrm>
        <a:graphic>
          <a:graphicData uri="http://schemas.openxmlformats.org/drawingml/2006/table">
            <a:tbl>
              <a:tblPr/>
              <a:tblGrid>
                <a:gridCol w="47244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503238">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rgbClr val="FF6600"/>
                          </a:solidFill>
                          <a:effectLst/>
                          <a:latin typeface="Lucida Sans Unicode" pitchFamily="34" charset="0"/>
                        </a:rPr>
                        <a:t>      UI/EUC  and  Basic TRA</a:t>
                      </a:r>
                    </a:p>
                  </a:txBody>
                  <a:tcPr marT="45749" marB="45749"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rgbClr val="FF6600"/>
                          </a:solidFill>
                          <a:effectLst/>
                          <a:latin typeface="Lucida Sans Unicode" pitchFamily="34" charset="0"/>
                        </a:rPr>
                        <a:t>= 52 weeks max</a:t>
                      </a:r>
                    </a:p>
                  </a:txBody>
                  <a:tcPr marT="45749" marB="45749"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0189210"/>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65B73D5-54CE-49B6-9CA8-4F3D80BFC7C9}" type="slidenum">
              <a:rPr lang="en-US" altLang="en-US" sz="1000" smtClean="0">
                <a:solidFill>
                  <a:schemeClr val="bg1"/>
                </a:solidFill>
              </a:rPr>
              <a:pPr>
                <a:spcBef>
                  <a:spcPct val="0"/>
                </a:spcBef>
                <a:buClrTx/>
                <a:buSzTx/>
                <a:buFontTx/>
                <a:buNone/>
              </a:pPr>
              <a:t>57</a:t>
            </a:fld>
            <a:endParaRPr lang="en-US" altLang="en-US" sz="1000" smtClean="0">
              <a:solidFill>
                <a:schemeClr val="bg1"/>
              </a:solidFill>
            </a:endParaRPr>
          </a:p>
        </p:txBody>
      </p:sp>
      <p:sp>
        <p:nvSpPr>
          <p:cNvPr id="230402"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mtClean="0">
                <a:effectLst/>
              </a:rPr>
              <a:t>Additional TRA</a:t>
            </a:r>
          </a:p>
        </p:txBody>
      </p:sp>
      <p:graphicFrame>
        <p:nvGraphicFramePr>
          <p:cNvPr id="230437" name="Group 37"/>
          <p:cNvGraphicFramePr>
            <a:graphicFrameLocks noGrp="1"/>
          </p:cNvGraphicFramePr>
          <p:nvPr/>
        </p:nvGraphicFramePr>
        <p:xfrm>
          <a:off x="533400" y="1219200"/>
          <a:ext cx="8153400" cy="854075"/>
        </p:xfrm>
        <a:graphic>
          <a:graphicData uri="http://schemas.openxmlformats.org/drawingml/2006/table">
            <a:tbl>
              <a:tblPr/>
              <a:tblGrid>
                <a:gridCol w="3886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854075">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500" b="0" i="0" u="none" strike="noStrike" cap="none" normalizeH="0" baseline="0" dirty="0" smtClean="0">
                          <a:ln>
                            <a:noFill/>
                          </a:ln>
                          <a:solidFill>
                            <a:srgbClr val="FF6600"/>
                          </a:solidFill>
                          <a:effectLst/>
                          <a:latin typeface="Lucida Sans Unicode" pitchFamily="34" charset="0"/>
                        </a:rPr>
                        <a:t>Additional TRA </a:t>
                      </a:r>
                      <a:br>
                        <a:rPr kumimoji="0" lang="en-US" sz="2500" b="0" i="0" u="none" strike="noStrike" cap="none" normalizeH="0" baseline="0" dirty="0" smtClean="0">
                          <a:ln>
                            <a:noFill/>
                          </a:ln>
                          <a:solidFill>
                            <a:srgbClr val="FF6600"/>
                          </a:solidFill>
                          <a:effectLst/>
                          <a:latin typeface="Lucida Sans Unicode" pitchFamily="34" charset="0"/>
                        </a:rPr>
                      </a:br>
                      <a:r>
                        <a:rPr kumimoji="0" lang="en-US" sz="2500" b="0" i="0" u="none" strike="noStrike" cap="none" normalizeH="0" baseline="0" dirty="0" smtClean="0">
                          <a:ln>
                            <a:noFill/>
                          </a:ln>
                          <a:solidFill>
                            <a:srgbClr val="FF6600"/>
                          </a:solidFill>
                          <a:effectLst/>
                          <a:latin typeface="Lucida Sans Unicode" pitchFamily="34" charset="0"/>
                        </a:rPr>
                        <a:t>(Only if in training)</a:t>
                      </a:r>
                    </a:p>
                  </a:txBody>
                  <a:tcPr marL="91443" marR="91443" marT="45767" marB="45767" horzOverflow="overflow">
                    <a:lnL cap="flat">
                      <a:noFill/>
                    </a:lnL>
                    <a:lnR>
                      <a:noFill/>
                    </a:lnR>
                    <a:lnT cap="flat">
                      <a:noFill/>
                    </a:lnT>
                    <a:lnB cap="flat">
                      <a:noFill/>
                    </a:lnB>
                    <a:lnTlToBr>
                      <a:noFill/>
                    </a:lnTlToBr>
                    <a:lnBlToTr>
                      <a:noFill/>
                    </a:lnBlToTr>
                    <a:noFill/>
                  </a:tcPr>
                </a:tc>
                <a:tc>
                  <a:txBody>
                    <a:bodyPr/>
                    <a:lstStyle/>
                    <a:p>
                      <a:pPr marL="406400" marR="0" lvl="0" indent="-40640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500" b="0" i="0" u="none" strike="noStrike" cap="none" normalizeH="0" baseline="0" dirty="0" smtClean="0">
                          <a:ln>
                            <a:noFill/>
                          </a:ln>
                          <a:solidFill>
                            <a:srgbClr val="FF6600"/>
                          </a:solidFill>
                          <a:effectLst/>
                          <a:latin typeface="Lucida Sans Unicode" pitchFamily="34" charset="0"/>
                        </a:rPr>
                        <a:t>= </a:t>
                      </a:r>
                      <a:r>
                        <a:rPr kumimoji="0" lang="en-US" sz="2800" b="1" i="0" u="none" strike="noStrike" cap="none" normalizeH="0" baseline="0" dirty="0" smtClean="0">
                          <a:ln>
                            <a:noFill/>
                          </a:ln>
                          <a:solidFill>
                            <a:srgbClr val="FF6600"/>
                          </a:solidFill>
                          <a:effectLst/>
                          <a:latin typeface="Lucida Sans Unicode" pitchFamily="34" charset="0"/>
                        </a:rPr>
                        <a:t>65</a:t>
                      </a:r>
                      <a:r>
                        <a:rPr kumimoji="0" lang="en-US" sz="2500" b="0" i="0" u="none" strike="noStrike" cap="none" normalizeH="0" baseline="0" dirty="0" smtClean="0">
                          <a:ln>
                            <a:noFill/>
                          </a:ln>
                          <a:solidFill>
                            <a:srgbClr val="FF6600"/>
                          </a:solidFill>
                          <a:effectLst/>
                          <a:latin typeface="Lucida Sans Unicode" pitchFamily="34" charset="0"/>
                        </a:rPr>
                        <a:t> weeks max</a:t>
                      </a:r>
                    </a:p>
                  </a:txBody>
                  <a:tcPr marL="91443" marR="91443" marT="45767" marB="45767"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0436" name="Rectangle 36"/>
          <p:cNvSpPr>
            <a:spLocks noGrp="1"/>
          </p:cNvSpPr>
          <p:nvPr>
            <p:ph type="body" idx="1"/>
          </p:nvPr>
        </p:nvSpPr>
        <p:spPr>
          <a:xfrm>
            <a:off x="304800" y="2209800"/>
            <a:ext cx="8686800" cy="3657600"/>
          </a:xfrm>
          <a:noFill/>
        </p:spPr>
        <p:txBody>
          <a:bodyPr>
            <a:normAutofit fontScale="92500" lnSpcReduction="10000"/>
          </a:bodyPr>
          <a:lstStyle/>
          <a:p>
            <a:pPr marL="341313" indent="-341313">
              <a:lnSpc>
                <a:spcPct val="90000"/>
              </a:lnSpc>
              <a:spcAft>
                <a:spcPts val="600"/>
              </a:spcAft>
              <a:buFont typeface="Wingdings 3" panose="05040102010807070707" pitchFamily="18" charset="2"/>
              <a:buChar char=""/>
            </a:pPr>
            <a:r>
              <a:rPr lang="en-US" altLang="en-US" sz="2400" smtClean="0"/>
              <a:t>Worker must have exhausted all Basic TRA</a:t>
            </a:r>
          </a:p>
          <a:p>
            <a:pPr marL="341313" indent="-341313">
              <a:lnSpc>
                <a:spcPct val="90000"/>
              </a:lnSpc>
              <a:spcAft>
                <a:spcPts val="600"/>
              </a:spcAft>
              <a:buFont typeface="Wingdings 3" panose="05040102010807070707" pitchFamily="18" charset="2"/>
              <a:buChar char=""/>
            </a:pPr>
            <a:r>
              <a:rPr lang="en-US" altLang="en-US" sz="2400" smtClean="0"/>
              <a:t>Worker must be in approved training full-time </a:t>
            </a:r>
            <a:r>
              <a:rPr lang="en-US" altLang="en-US" sz="2000" smtClean="0"/>
              <a:t>(cannot be on a waiver from training)</a:t>
            </a:r>
          </a:p>
          <a:p>
            <a:pPr marL="341313" indent="-341313">
              <a:lnSpc>
                <a:spcPct val="90000"/>
              </a:lnSpc>
              <a:spcAft>
                <a:spcPts val="600"/>
              </a:spcAft>
              <a:buFont typeface="Wingdings 3" panose="05040102010807070707" pitchFamily="18" charset="2"/>
              <a:buChar char=""/>
            </a:pPr>
            <a:r>
              <a:rPr lang="en-US" altLang="en-US" sz="2400" smtClean="0"/>
              <a:t>Workers under the 2015 Act have 78 weeks to collect Additional TRA </a:t>
            </a:r>
            <a:r>
              <a:rPr lang="en-US" altLang="en-US" sz="2000" smtClean="0"/>
              <a:t>(65 weeks</a:t>
            </a:r>
            <a:r>
              <a:rPr lang="en-US" altLang="en-US" sz="2400" smtClean="0"/>
              <a:t>)</a:t>
            </a:r>
          </a:p>
          <a:p>
            <a:pPr marL="341313" indent="-341313">
              <a:lnSpc>
                <a:spcPct val="90000"/>
              </a:lnSpc>
              <a:spcAft>
                <a:spcPts val="600"/>
              </a:spcAft>
              <a:buFont typeface="Wingdings 3" panose="05040102010807070707" pitchFamily="18" charset="2"/>
              <a:buChar char=""/>
            </a:pPr>
            <a:r>
              <a:rPr lang="en-US" altLang="en-US" sz="2400" b="1" u="sng" smtClean="0"/>
              <a:t>No</a:t>
            </a:r>
            <a:r>
              <a:rPr lang="en-US" altLang="en-US" sz="2400" smtClean="0"/>
              <a:t> Additional TRA can be paid during breaks in training longer than 30 days, or breaks during transition from remedial to vocational training</a:t>
            </a:r>
          </a:p>
          <a:p>
            <a:pPr marL="341313" indent="-341313">
              <a:lnSpc>
                <a:spcPct val="90000"/>
              </a:lnSpc>
              <a:spcAft>
                <a:spcPts val="600"/>
              </a:spcAft>
              <a:buFont typeface="Wingdings 3" panose="05040102010807070707" pitchFamily="18" charset="2"/>
              <a:buChar char=""/>
            </a:pPr>
            <a:r>
              <a:rPr lang="en-US" altLang="en-US" sz="2400" smtClean="0"/>
              <a:t>Once training ends, Additional TRA stops</a:t>
            </a:r>
          </a:p>
        </p:txBody>
      </p:sp>
    </p:spTree>
    <p:extLst>
      <p:ext uri="{BB962C8B-B14F-4D97-AF65-F5344CB8AC3E}">
        <p14:creationId xmlns:p14="http://schemas.microsoft.com/office/powerpoint/2010/main" val="1393811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500"/>
                                  </p:stCondLst>
                                  <p:childTnLst>
                                    <p:set>
                                      <p:cBhvr>
                                        <p:cTn id="6" dur="1" fill="hold">
                                          <p:stCondLst>
                                            <p:cond delay="0"/>
                                          </p:stCondLst>
                                        </p:cTn>
                                        <p:tgtEl>
                                          <p:spTgt spid="230436"/>
                                        </p:tgtEl>
                                        <p:attrNameLst>
                                          <p:attrName>style.visibility</p:attrName>
                                        </p:attrNameLst>
                                      </p:cBhvr>
                                      <p:to>
                                        <p:strVal val="visible"/>
                                      </p:to>
                                    </p:set>
                                    <p:animEffect transition="in" filter="fade">
                                      <p:cBhvr>
                                        <p:cTn id="7" dur="2000"/>
                                        <p:tgtEl>
                                          <p:spTgt spid="230436"/>
                                        </p:tgtEl>
                                      </p:cBhvr>
                                    </p:animEffect>
                                    <p:anim calcmode="lin" valueType="num">
                                      <p:cBhvr>
                                        <p:cTn id="8" dur="2000" fill="hold"/>
                                        <p:tgtEl>
                                          <p:spTgt spid="230436"/>
                                        </p:tgtEl>
                                        <p:attrNameLst>
                                          <p:attrName>ppt_x</p:attrName>
                                        </p:attrNameLst>
                                      </p:cBhvr>
                                      <p:tavLst>
                                        <p:tav tm="0">
                                          <p:val>
                                            <p:strVal val="#ppt_x"/>
                                          </p:val>
                                        </p:tav>
                                        <p:tav tm="100000">
                                          <p:val>
                                            <p:strVal val="#ppt_x"/>
                                          </p:val>
                                        </p:tav>
                                      </p:tavLst>
                                    </p:anim>
                                    <p:anim calcmode="lin" valueType="num">
                                      <p:cBhvr>
                                        <p:cTn id="9" dur="1800" decel="100000" fill="hold"/>
                                        <p:tgtEl>
                                          <p:spTgt spid="23043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304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BB9278D-733A-47DD-9B1F-961212C19BB4}" type="slidenum">
              <a:rPr lang="en-US" altLang="en-US" sz="1000" smtClean="0">
                <a:solidFill>
                  <a:schemeClr val="bg1"/>
                </a:solidFill>
              </a:rPr>
              <a:pPr>
                <a:spcBef>
                  <a:spcPct val="0"/>
                </a:spcBef>
                <a:buClrTx/>
                <a:buSzTx/>
                <a:buFontTx/>
                <a:buNone/>
              </a:pPr>
              <a:t>58</a:t>
            </a:fld>
            <a:endParaRPr lang="en-US" altLang="en-US" sz="1000" smtClean="0">
              <a:solidFill>
                <a:schemeClr val="bg1"/>
              </a:solidFill>
            </a:endParaRPr>
          </a:p>
        </p:txBody>
      </p:sp>
      <p:sp>
        <p:nvSpPr>
          <p:cNvPr id="353282" name="Rectangle 2"/>
          <p:cNvSpPr>
            <a:spLocks noGrp="1"/>
          </p:cNvSpPr>
          <p:nvPr>
            <p:ph type="title"/>
          </p:nvPr>
        </p:nvSpPr>
        <p:spPr bwMode="auto">
          <a:xfrm>
            <a:off x="457200" y="0"/>
            <a:ext cx="8229600" cy="1143000"/>
          </a:xfrm>
          <a:extLst/>
        </p:spPr>
        <p:txBody>
          <a:bodyPr/>
          <a:lstStyle/>
          <a:p>
            <a:pPr>
              <a:defRPr/>
            </a:pPr>
            <a:r>
              <a:rPr lang="en-US" dirty="0" smtClean="0">
                <a:effectLst/>
              </a:rPr>
              <a:t>Completion TRA</a:t>
            </a:r>
          </a:p>
        </p:txBody>
      </p:sp>
      <p:sp>
        <p:nvSpPr>
          <p:cNvPr id="28676" name="Rectangle 3"/>
          <p:cNvSpPr>
            <a:spLocks noGrp="1"/>
          </p:cNvSpPr>
          <p:nvPr>
            <p:ph type="body" idx="1"/>
          </p:nvPr>
        </p:nvSpPr>
        <p:spPr>
          <a:xfrm>
            <a:off x="228600" y="1234440"/>
            <a:ext cx="8458200" cy="5013960"/>
          </a:xfrm>
        </p:spPr>
        <p:txBody>
          <a:bodyPr>
            <a:normAutofit/>
          </a:bodyPr>
          <a:lstStyle/>
          <a:p>
            <a:pPr marL="174625" indent="-174625">
              <a:buFont typeface="Wingdings 3" panose="05040102010807070707" pitchFamily="18" charset="2"/>
              <a:buChar char=""/>
              <a:defRPr/>
            </a:pPr>
            <a:r>
              <a:rPr lang="en-US" altLang="en-US" sz="1800" b="1" dirty="0" smtClean="0"/>
              <a:t>Completion TRA </a:t>
            </a:r>
            <a:r>
              <a:rPr lang="en-US" altLang="en-US" sz="1800" dirty="0" smtClean="0"/>
              <a:t>aligns with the Department’s larger aim to increase the completion of recognized credentials</a:t>
            </a:r>
          </a:p>
          <a:p>
            <a:pPr marL="174625" indent="-174625">
              <a:buFont typeface="Wingdings 3" panose="05040102010807070707" pitchFamily="18" charset="2"/>
              <a:buChar char=""/>
              <a:defRPr/>
            </a:pPr>
            <a:r>
              <a:rPr lang="en-US" altLang="en-US" sz="1800" dirty="0" smtClean="0"/>
              <a:t>provides participants with </a:t>
            </a:r>
            <a:r>
              <a:rPr lang="en-US" altLang="en-US" sz="1800" u="sng" dirty="0" smtClean="0"/>
              <a:t>up to</a:t>
            </a:r>
            <a:r>
              <a:rPr lang="en-US" altLang="en-US" sz="1800" dirty="0" smtClean="0"/>
              <a:t> 13 additional weeks of income support while in full time training</a:t>
            </a:r>
          </a:p>
          <a:p>
            <a:pPr marL="174625" indent="-174625">
              <a:buFont typeface="Wingdings 3" panose="05040102010807070707" pitchFamily="18" charset="2"/>
              <a:buChar char=""/>
              <a:defRPr/>
            </a:pPr>
            <a:r>
              <a:rPr lang="en-US" altLang="en-US" sz="1800" dirty="0" smtClean="0"/>
              <a:t>must be applied for via UIO within the last 20 weeks of  training</a:t>
            </a:r>
          </a:p>
          <a:p>
            <a:pPr marL="174625" indent="-174625">
              <a:buFont typeface="Wingdings 3" panose="05040102010807070707" pitchFamily="18" charset="2"/>
              <a:buChar char=""/>
              <a:defRPr/>
            </a:pPr>
            <a:r>
              <a:rPr lang="en-US" altLang="en-US" sz="1800" dirty="0" smtClean="0"/>
              <a:t>Conditions of Completion TRA:</a:t>
            </a:r>
            <a:br>
              <a:rPr lang="en-US" altLang="en-US" sz="1800" dirty="0" smtClean="0"/>
            </a:br>
            <a:endParaRPr lang="en-US" altLang="en-US" sz="600" dirty="0" smtClean="0"/>
          </a:p>
          <a:p>
            <a:pPr lvl="1">
              <a:defRPr/>
            </a:pPr>
            <a:r>
              <a:rPr lang="en-US" altLang="en-US" sz="1650" dirty="0" smtClean="0"/>
              <a:t>The requested weeks are necessary for the worker to complete a training program that leads to a </a:t>
            </a:r>
            <a:r>
              <a:rPr lang="en-US" altLang="en-US" sz="1650" b="1" u="sng" dirty="0" smtClean="0">
                <a:effectLst>
                  <a:outerShdw blurRad="38100" dist="38100" dir="2700000" algn="tl">
                    <a:srgbClr val="000000">
                      <a:alpha val="43137"/>
                    </a:srgbClr>
                  </a:outerShdw>
                </a:effectLst>
              </a:rPr>
              <a:t>degree or industry recognized credential</a:t>
            </a:r>
            <a:r>
              <a:rPr lang="en-US" altLang="en-US" sz="1650" dirty="0" smtClean="0"/>
              <a:t>; AND</a:t>
            </a:r>
          </a:p>
          <a:p>
            <a:pPr lvl="1">
              <a:defRPr/>
            </a:pPr>
            <a:r>
              <a:rPr lang="en-US" altLang="en-US" sz="1650" dirty="0" smtClean="0"/>
              <a:t>The worker is participating in full time training each week; AND</a:t>
            </a:r>
          </a:p>
          <a:p>
            <a:pPr lvl="1">
              <a:defRPr/>
            </a:pPr>
            <a:r>
              <a:rPr lang="en-US" altLang="en-US" sz="1650" dirty="0" smtClean="0"/>
              <a:t>The worker has met the performance </a:t>
            </a:r>
            <a:r>
              <a:rPr lang="en-US" altLang="en-US" sz="1650" i="1" dirty="0" smtClean="0"/>
              <a:t>benchmarks</a:t>
            </a:r>
            <a:r>
              <a:rPr lang="en-US" altLang="en-US" sz="1650" dirty="0" smtClean="0"/>
              <a:t> established in the approved training plan; AND</a:t>
            </a:r>
          </a:p>
          <a:p>
            <a:pPr lvl="1">
              <a:defRPr/>
            </a:pPr>
            <a:r>
              <a:rPr lang="en-US" altLang="en-US" sz="1650" dirty="0" smtClean="0"/>
              <a:t>The worker is expected to continue to make progress toward the completion of the approved training; AND</a:t>
            </a:r>
          </a:p>
          <a:p>
            <a:pPr lvl="1">
              <a:defRPr/>
            </a:pPr>
            <a:r>
              <a:rPr lang="en-US" altLang="en-US" sz="1650" dirty="0" smtClean="0"/>
              <a:t>The worker will be able to </a:t>
            </a:r>
            <a:r>
              <a:rPr lang="en-US" altLang="en-US" sz="1650" i="1" u="sng" dirty="0" smtClean="0"/>
              <a:t>complete the training</a:t>
            </a:r>
            <a:r>
              <a:rPr lang="en-US" altLang="en-US" sz="1650" dirty="0" smtClean="0"/>
              <a:t> during the period authorized for receipt of Completion TRA</a:t>
            </a:r>
          </a:p>
        </p:txBody>
      </p:sp>
    </p:spTree>
    <p:extLst>
      <p:ext uri="{BB962C8B-B14F-4D97-AF65-F5344CB8AC3E}">
        <p14:creationId xmlns:p14="http://schemas.microsoft.com/office/powerpoint/2010/main" val="3382830394"/>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10049"/>
            <a:ext cx="8229600" cy="3934111"/>
          </a:xfrm>
        </p:spPr>
        <p:txBody>
          <a:bodyPr/>
          <a:lstStyle/>
          <a:p>
            <a:pPr>
              <a:buFont typeface="Courier New" panose="02070309020205020404" pitchFamily="49" charset="0"/>
              <a:buChar char="o"/>
              <a:defRPr/>
            </a:pPr>
            <a:r>
              <a:rPr lang="en-US" sz="2000" dirty="0"/>
              <a:t>While there are 13 weeks of Completion TRA payable to eligible TAA participants</a:t>
            </a:r>
            <a:r>
              <a:rPr lang="en-US" sz="2000" b="1" dirty="0"/>
              <a:t>, </a:t>
            </a:r>
            <a:r>
              <a:rPr lang="en-US" sz="2000" b="1" i="1" dirty="0">
                <a:solidFill>
                  <a:srgbClr val="0071C6"/>
                </a:solidFill>
              </a:rPr>
              <a:t>these 13 weeks can </a:t>
            </a:r>
            <a:r>
              <a:rPr lang="en-US" sz="2000" b="1" i="1" dirty="0" smtClean="0">
                <a:solidFill>
                  <a:srgbClr val="0071C6"/>
                </a:solidFill>
              </a:rPr>
              <a:t> only be </a:t>
            </a:r>
            <a:r>
              <a:rPr lang="en-US" sz="2000" b="1" i="1" dirty="0">
                <a:solidFill>
                  <a:srgbClr val="0071C6"/>
                </a:solidFill>
              </a:rPr>
              <a:t>collected </a:t>
            </a:r>
            <a:r>
              <a:rPr lang="en-US" sz="2000" b="1" i="1" dirty="0" smtClean="0">
                <a:solidFill>
                  <a:srgbClr val="0071C6"/>
                </a:solidFill>
              </a:rPr>
              <a:t>if the customer </a:t>
            </a:r>
            <a:r>
              <a:rPr lang="en-US" sz="2000" b="1" i="1" u="sng" dirty="0" smtClean="0">
                <a:solidFill>
                  <a:srgbClr val="0071C6"/>
                </a:solidFill>
              </a:rPr>
              <a:t>will complete </a:t>
            </a:r>
            <a:r>
              <a:rPr lang="en-US" sz="2000" b="1" i="1" dirty="0" smtClean="0">
                <a:solidFill>
                  <a:srgbClr val="0071C6"/>
                </a:solidFill>
              </a:rPr>
              <a:t>the training* and is within the last </a:t>
            </a:r>
            <a:r>
              <a:rPr lang="en-US" sz="2000" b="1" i="1" dirty="0">
                <a:solidFill>
                  <a:srgbClr val="0071C6"/>
                </a:solidFill>
              </a:rPr>
              <a:t>20 </a:t>
            </a:r>
            <a:r>
              <a:rPr lang="en-US" sz="2000" b="1" i="1" dirty="0" smtClean="0">
                <a:solidFill>
                  <a:srgbClr val="0071C6"/>
                </a:solidFill>
              </a:rPr>
              <a:t>weeks of training.  The 13 weeks are payable anytime during the 20 week period.</a:t>
            </a:r>
            <a:r>
              <a:rPr lang="en-US" sz="2000" dirty="0" smtClean="0"/>
              <a:t>  </a:t>
            </a:r>
            <a:br>
              <a:rPr lang="en-US" sz="2000" dirty="0" smtClean="0"/>
            </a:br>
            <a:r>
              <a:rPr lang="en-US" sz="1600" dirty="0" smtClean="0"/>
              <a:t>*Just Cause can be approved to extend the 20 week period</a:t>
            </a:r>
          </a:p>
          <a:p>
            <a:pPr>
              <a:buFont typeface="Courier New" panose="02070309020205020404" pitchFamily="49" charset="0"/>
              <a:buChar char="o"/>
              <a:defRPr/>
            </a:pPr>
            <a:r>
              <a:rPr lang="en-US" sz="2000" dirty="0" smtClean="0"/>
              <a:t>This </a:t>
            </a:r>
            <a:r>
              <a:rPr lang="en-US" sz="2000" dirty="0"/>
              <a:t>20 week time frame will begin with the </a:t>
            </a:r>
            <a:r>
              <a:rPr lang="en-US" sz="2000" u="sng" dirty="0"/>
              <a:t>first week </a:t>
            </a:r>
            <a:r>
              <a:rPr lang="en-US" sz="2000" dirty="0"/>
              <a:t>in which </a:t>
            </a:r>
            <a:r>
              <a:rPr lang="en-US" sz="2000" dirty="0" smtClean="0"/>
              <a:t>a TAA </a:t>
            </a:r>
            <a:r>
              <a:rPr lang="en-US" sz="2000" dirty="0"/>
              <a:t>participant files a claim for Completion TRA and not automatically at the end of Additional TRA. </a:t>
            </a:r>
          </a:p>
          <a:p>
            <a:pPr>
              <a:buFont typeface="Courier New" panose="02070309020205020404" pitchFamily="49" charset="0"/>
              <a:buChar char="o"/>
              <a:defRPr/>
            </a:pPr>
            <a:r>
              <a:rPr lang="en-US" sz="2000" dirty="0" smtClean="0"/>
              <a:t>If </a:t>
            </a:r>
            <a:r>
              <a:rPr lang="en-US" sz="2000" dirty="0"/>
              <a:t>a participant has exhausted all other UI and TRA benefits, but will not be able to complete approved training within the allowable 20 week period, none of the 13 weeks of Completion TRA are able to be paid.</a:t>
            </a:r>
          </a:p>
          <a:p>
            <a:pPr>
              <a:defRPr/>
            </a:pPr>
            <a:endParaRPr lang="en-US" sz="2000" dirty="0"/>
          </a:p>
        </p:txBody>
      </p:sp>
      <p:sp>
        <p:nvSpPr>
          <p:cNvPr id="3" name="Title 2"/>
          <p:cNvSpPr>
            <a:spLocks noGrp="1"/>
          </p:cNvSpPr>
          <p:nvPr>
            <p:ph type="title"/>
          </p:nvPr>
        </p:nvSpPr>
        <p:spPr>
          <a:xfrm>
            <a:off x="457200" y="274638"/>
            <a:ext cx="8229600" cy="792162"/>
          </a:xfrm>
        </p:spPr>
        <p:txBody>
          <a:bodyPr>
            <a:normAutofit fontScale="90000"/>
          </a:bodyPr>
          <a:lstStyle/>
          <a:p>
            <a:pPr>
              <a:defRPr/>
            </a:pPr>
            <a:r>
              <a:rPr lang="en-US" dirty="0" smtClean="0"/>
              <a:t/>
            </a:r>
            <a:br>
              <a:rPr lang="en-US" dirty="0" smtClean="0"/>
            </a:br>
            <a:r>
              <a:rPr lang="en-US" dirty="0" smtClean="0"/>
              <a:t>Completion TRA Eligibility Period</a:t>
            </a:r>
            <a:br>
              <a:rPr lang="en-US" dirty="0" smtClean="0"/>
            </a:br>
            <a:endParaRPr lang="en-US" dirty="0"/>
          </a:p>
        </p:txBody>
      </p:sp>
      <p:sp>
        <p:nvSpPr>
          <p:cNvPr id="8499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5E91A9D-C911-461D-91FA-AA2C2C3AD0CE}" type="slidenum">
              <a:rPr lang="en-US" altLang="en-US" sz="1000" smtClean="0">
                <a:solidFill>
                  <a:schemeClr val="bg1"/>
                </a:solidFill>
              </a:rPr>
              <a:pPr>
                <a:spcBef>
                  <a:spcPct val="0"/>
                </a:spcBef>
                <a:buClrTx/>
                <a:buSzTx/>
                <a:buFontTx/>
                <a:buNone/>
              </a:pPr>
              <a:t>59</a:t>
            </a:fld>
            <a:endParaRPr lang="en-US" altLang="en-US" sz="1000" smtClean="0">
              <a:solidFill>
                <a:schemeClr val="bg1"/>
              </a:solidFill>
            </a:endParaRPr>
          </a:p>
        </p:txBody>
      </p:sp>
    </p:spTree>
    <p:extLst>
      <p:ext uri="{BB962C8B-B14F-4D97-AF65-F5344CB8AC3E}">
        <p14:creationId xmlns:p14="http://schemas.microsoft.com/office/powerpoint/2010/main" val="83249268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TAA Petition</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6</a:t>
            </a:fld>
            <a:endParaRPr lang="en-US" altLang="en-US"/>
          </a:p>
        </p:txBody>
      </p:sp>
      <p:pic>
        <p:nvPicPr>
          <p:cNvPr id="5" name="Picture 4"/>
          <p:cNvPicPr>
            <a:picLocks noChangeAspect="1"/>
          </p:cNvPicPr>
          <p:nvPr/>
        </p:nvPicPr>
        <p:blipFill>
          <a:blip r:embed="rId2"/>
          <a:stretch>
            <a:fillRect/>
          </a:stretch>
        </p:blipFill>
        <p:spPr>
          <a:xfrm>
            <a:off x="804862" y="1343977"/>
            <a:ext cx="7534275" cy="4657725"/>
          </a:xfrm>
          <a:prstGeom prst="rect">
            <a:avLst/>
          </a:prstGeom>
        </p:spPr>
      </p:pic>
    </p:spTree>
    <p:extLst>
      <p:ext uri="{BB962C8B-B14F-4D97-AF65-F5344CB8AC3E}">
        <p14:creationId xmlns:p14="http://schemas.microsoft.com/office/powerpoint/2010/main" val="471740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492E20D9-BB54-4A53-82E2-F25BD2CBB836}" type="slidenum">
              <a:rPr lang="en-US" altLang="en-US" sz="1000" smtClean="0">
                <a:solidFill>
                  <a:schemeClr val="bg1"/>
                </a:solidFill>
              </a:rPr>
              <a:pPr>
                <a:spcBef>
                  <a:spcPct val="0"/>
                </a:spcBef>
                <a:buClrTx/>
                <a:buSzTx/>
                <a:buFontTx/>
                <a:buNone/>
              </a:pPr>
              <a:t>60</a:t>
            </a:fld>
            <a:endParaRPr lang="en-US" altLang="en-US" sz="1000" smtClean="0">
              <a:solidFill>
                <a:schemeClr val="bg1"/>
              </a:solidFill>
            </a:endParaRPr>
          </a:p>
        </p:txBody>
      </p:sp>
      <p:sp>
        <p:nvSpPr>
          <p:cNvPr id="344066" name="Rectangle 2"/>
          <p:cNvSpPr>
            <a:spLocks noGrp="1"/>
          </p:cNvSpPr>
          <p:nvPr>
            <p:ph type="title"/>
          </p:nvPr>
        </p:nvSpPr>
        <p:spPr bwMode="auto">
          <a:extLst/>
        </p:spPr>
        <p:txBody>
          <a:bodyPr/>
          <a:lstStyle/>
          <a:p>
            <a:pPr algn="ctr">
              <a:defRPr/>
            </a:pPr>
            <a:r>
              <a:rPr lang="en-US" sz="2800" dirty="0" smtClean="0">
                <a:effectLst/>
              </a:rPr>
              <a:t>Summary:  Maximum TRA Under TAARA 2015</a:t>
            </a:r>
          </a:p>
        </p:txBody>
      </p:sp>
      <p:graphicFrame>
        <p:nvGraphicFramePr>
          <p:cNvPr id="344067" name="Group 3"/>
          <p:cNvGraphicFramePr>
            <a:graphicFrameLocks noGrp="1"/>
          </p:cNvGraphicFramePr>
          <p:nvPr/>
        </p:nvGraphicFramePr>
        <p:xfrm>
          <a:off x="533400" y="1676400"/>
          <a:ext cx="8153400" cy="2147888"/>
        </p:xfrm>
        <a:graphic>
          <a:graphicData uri="http://schemas.openxmlformats.org/drawingml/2006/table">
            <a:tbl>
              <a:tblPr/>
              <a:tblGrid>
                <a:gridCol w="512445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660031">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1" i="0" u="none" strike="noStrike" cap="none" normalizeH="0" baseline="0" dirty="0" smtClean="0">
                          <a:ln>
                            <a:noFill/>
                          </a:ln>
                          <a:solidFill>
                            <a:schemeClr val="tx1"/>
                          </a:solidFill>
                          <a:effectLst/>
                          <a:latin typeface="Lucida Sans Unicode" pitchFamily="34" charset="0"/>
                        </a:rPr>
                        <a:t>UI</a:t>
                      </a:r>
                      <a:r>
                        <a:rPr kumimoji="0" lang="en-US" sz="2400" b="0" i="1" u="none" strike="noStrike" cap="none" normalizeH="0" baseline="0" dirty="0" smtClean="0">
                          <a:ln>
                            <a:noFill/>
                          </a:ln>
                          <a:solidFill>
                            <a:schemeClr val="tx1"/>
                          </a:solidFill>
                          <a:effectLst/>
                          <a:latin typeface="Lucida Sans Unicode" pitchFamily="34" charset="0"/>
                        </a:rPr>
                        <a:t>/(Extensions) </a:t>
                      </a:r>
                      <a:r>
                        <a:rPr kumimoji="0" lang="en-US" sz="2700" b="0" i="0" u="none" strike="noStrike" cap="none" normalizeH="0" baseline="0" dirty="0" smtClean="0">
                          <a:ln>
                            <a:noFill/>
                          </a:ln>
                          <a:solidFill>
                            <a:schemeClr val="tx1"/>
                          </a:solidFill>
                          <a:effectLst/>
                          <a:latin typeface="Lucida Sans Unicode" pitchFamily="34" charset="0"/>
                        </a:rPr>
                        <a:t>and </a:t>
                      </a:r>
                      <a:r>
                        <a:rPr kumimoji="0" lang="en-US" sz="2700" b="1" i="0" u="none" strike="noStrike" cap="none" normalizeH="0" baseline="0" dirty="0" smtClean="0">
                          <a:ln>
                            <a:noFill/>
                          </a:ln>
                          <a:solidFill>
                            <a:schemeClr val="tx1"/>
                          </a:solidFill>
                          <a:effectLst/>
                          <a:latin typeface="Lucida Sans Unicode" pitchFamily="34" charset="0"/>
                        </a:rPr>
                        <a:t>Basic TRA</a:t>
                      </a:r>
                    </a:p>
                  </a:txBody>
                  <a:tcPr marT="45613" marB="4561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chemeClr val="tx1"/>
                          </a:solidFill>
                          <a:effectLst/>
                          <a:latin typeface="Lucida Sans Unicode" pitchFamily="34" charset="0"/>
                        </a:rPr>
                        <a:t>= 52 weeks</a:t>
                      </a:r>
                    </a:p>
                  </a:txBody>
                  <a:tcPr marT="45613" marB="4561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7825">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chemeClr val="tx1"/>
                          </a:solidFill>
                          <a:effectLst/>
                          <a:latin typeface="Lucida Sans Unicode" pitchFamily="34" charset="0"/>
                        </a:rPr>
                        <a:t>Additional TRA (if in training)</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US" sz="1800" b="1" i="0" u="none" strike="noStrike" cap="none" normalizeH="0" baseline="0" dirty="0" smtClean="0">
                          <a:ln>
                            <a:noFill/>
                          </a:ln>
                          <a:solidFill>
                            <a:schemeClr val="tx1"/>
                          </a:solidFill>
                          <a:effectLst/>
                          <a:latin typeface="Lucida Sans Unicode" pitchFamily="34" charset="0"/>
                        </a:rPr>
                        <a:t>(Payable within 78 weeks)</a:t>
                      </a:r>
                    </a:p>
                  </a:txBody>
                  <a:tcPr marT="45613" marB="45613"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chemeClr val="tx1"/>
                          </a:solidFill>
                          <a:effectLst/>
                          <a:latin typeface="Lucida Sans Unicode" pitchFamily="34" charset="0"/>
                        </a:rPr>
                        <a:t>= 65 weeks max</a:t>
                      </a:r>
                    </a:p>
                  </a:txBody>
                  <a:tcPr marT="45613" marB="45613"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0031">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rgbClr val="0080FF"/>
                          </a:solidFill>
                          <a:effectLst/>
                          <a:latin typeface="Lucida Sans Unicode" pitchFamily="34" charset="0"/>
                        </a:rPr>
                        <a:t>Maximum of </a:t>
                      </a:r>
                    </a:p>
                  </a:txBody>
                  <a:tcPr marT="45613" marB="45613" horzOverflow="overflow">
                    <a:lnL cap="flat">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rgbClr val="0080FF"/>
                          </a:solidFill>
                          <a:effectLst/>
                          <a:latin typeface="Lucida Sans Unicode" pitchFamily="34" charset="0"/>
                        </a:rPr>
                        <a:t>= </a:t>
                      </a:r>
                      <a:r>
                        <a:rPr kumimoji="0" lang="en-US" sz="2700" b="1" i="0" u="none" strike="noStrike" cap="none" normalizeH="0" baseline="0" dirty="0" smtClean="0">
                          <a:ln>
                            <a:noFill/>
                          </a:ln>
                          <a:solidFill>
                            <a:srgbClr val="0080FF"/>
                          </a:solidFill>
                          <a:effectLst/>
                          <a:latin typeface="Lucida Sans Unicode" pitchFamily="34" charset="0"/>
                        </a:rPr>
                        <a:t>117 weeks</a:t>
                      </a:r>
                    </a:p>
                  </a:txBody>
                  <a:tcPr marT="45613" marB="45613" horzOverflow="overflow">
                    <a:lnL>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44100" name="Group 36"/>
          <p:cNvGraphicFramePr>
            <a:graphicFrameLocks noGrp="1"/>
          </p:cNvGraphicFramePr>
          <p:nvPr/>
        </p:nvGraphicFramePr>
        <p:xfrm>
          <a:off x="381000" y="4267200"/>
          <a:ext cx="8305800" cy="1849438"/>
        </p:xfrm>
        <a:graphic>
          <a:graphicData uri="http://schemas.openxmlformats.org/drawingml/2006/table">
            <a:tbl>
              <a:tblPr/>
              <a:tblGrid>
                <a:gridCol w="5220234">
                  <a:extLst>
                    <a:ext uri="{9D8B030D-6E8A-4147-A177-3AD203B41FA5}">
                      <a16:colId xmlns:a16="http://schemas.microsoft.com/office/drawing/2014/main" val="20000"/>
                    </a:ext>
                  </a:extLst>
                </a:gridCol>
                <a:gridCol w="3085566">
                  <a:extLst>
                    <a:ext uri="{9D8B030D-6E8A-4147-A177-3AD203B41FA5}">
                      <a16:colId xmlns:a16="http://schemas.microsoft.com/office/drawing/2014/main" val="20001"/>
                    </a:ext>
                  </a:extLst>
                </a:gridCol>
              </a:tblGrid>
              <a:tr h="1163472">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1" i="0" u="none" strike="noStrike" cap="none" normalizeH="0" baseline="0" dirty="0" smtClean="0">
                          <a:ln>
                            <a:noFill/>
                          </a:ln>
                          <a:solidFill>
                            <a:schemeClr val="tx1"/>
                          </a:solidFill>
                          <a:effectLst/>
                          <a:latin typeface="Lucida Sans Unicode" pitchFamily="34" charset="0"/>
                        </a:rPr>
                        <a:t>Completion TRA</a:t>
                      </a:r>
                      <a:r>
                        <a:rPr kumimoji="0" lang="en-US" sz="2700" b="0" i="0" u="none" strike="noStrike" cap="none" normalizeH="0" baseline="0" dirty="0" smtClean="0">
                          <a:ln>
                            <a:noFill/>
                          </a:ln>
                          <a:solidFill>
                            <a:schemeClr val="tx1"/>
                          </a:solidFill>
                          <a:effectLst/>
                          <a:latin typeface="Lucida Sans Unicode" pitchFamily="34" charset="0"/>
                        </a:rPr>
                        <a: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1" i="0" u="none" strike="noStrike" cap="none" normalizeH="0" baseline="0" dirty="0" smtClean="0">
                          <a:ln>
                            <a:noFill/>
                          </a:ln>
                          <a:solidFill>
                            <a:schemeClr val="tx1"/>
                          </a:solidFill>
                          <a:effectLst/>
                          <a:latin typeface="Lucida Sans Unicode" pitchFamily="34" charset="0"/>
                        </a:rPr>
                        <a:t>(If benchmarks and other criteria are met, payable within the last 20 weeks of training)</a:t>
                      </a:r>
                    </a:p>
                  </a:txBody>
                  <a:tcPr marT="45736" marB="45736"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chemeClr val="tx1"/>
                          </a:solidFill>
                          <a:effectLst/>
                          <a:latin typeface="Lucida Sans Unicode" pitchFamily="34" charset="0"/>
                        </a:rPr>
                        <a:t>= 13 weeks max</a:t>
                      </a:r>
                    </a:p>
                  </a:txBody>
                  <a:tcPr marT="45736" marB="45736"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966">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rgbClr val="0080FF"/>
                          </a:solidFill>
                          <a:effectLst/>
                          <a:latin typeface="Lucida Sans Unicode" pitchFamily="34" charset="0"/>
                        </a:rPr>
                        <a:t>Maximum of </a:t>
                      </a:r>
                    </a:p>
                  </a:txBody>
                  <a:tcPr marT="45736" marB="45736" horzOverflow="overflow">
                    <a:lnL cap="flat">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700" b="0" i="0" u="none" strike="noStrike" cap="none" normalizeH="0" baseline="0" dirty="0" smtClean="0">
                          <a:ln>
                            <a:noFill/>
                          </a:ln>
                          <a:solidFill>
                            <a:srgbClr val="0080FF"/>
                          </a:solidFill>
                          <a:effectLst/>
                          <a:latin typeface="Lucida Sans Unicode" pitchFamily="34" charset="0"/>
                        </a:rPr>
                        <a:t>= </a:t>
                      </a:r>
                      <a:r>
                        <a:rPr kumimoji="0" lang="en-US" sz="2700" b="1" i="0" u="none" strike="noStrike" cap="none" normalizeH="0" baseline="0" dirty="0" smtClean="0">
                          <a:ln>
                            <a:noFill/>
                          </a:ln>
                          <a:solidFill>
                            <a:srgbClr val="0080FF"/>
                          </a:solidFill>
                          <a:effectLst/>
                          <a:latin typeface="Lucida Sans Unicode" pitchFamily="34" charset="0"/>
                        </a:rPr>
                        <a:t>130 weeks </a:t>
                      </a:r>
                    </a:p>
                  </a:txBody>
                  <a:tcPr marT="45736" marB="45736" horzOverflow="overflow">
                    <a:lnL>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0505526"/>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838200"/>
          </a:xfrm>
        </p:spPr>
        <p:txBody>
          <a:bodyPr>
            <a:normAutofit/>
          </a:bodyPr>
          <a:lstStyle/>
          <a:p>
            <a:pPr algn="ctr">
              <a:defRPr/>
            </a:pPr>
            <a:r>
              <a:rPr lang="en-US" dirty="0" smtClean="0">
                <a:ln w="12700">
                  <a:noFill/>
                  <a:prstDash val="solid"/>
                </a:ln>
                <a:effectLst>
                  <a:outerShdw blurRad="38100" dist="38100" dir="2700000" algn="tl">
                    <a:srgbClr val="000000">
                      <a:alpha val="43137"/>
                    </a:srgbClr>
                  </a:outerShdw>
                </a:effectLst>
                <a:ea typeface="ＭＳ Ｐゴシック"/>
              </a:rPr>
              <a:t>TAARA 2015 Program Benefits: TRA Timeline</a:t>
            </a:r>
            <a:endParaRPr lang="en-US" dirty="0"/>
          </a:p>
        </p:txBody>
      </p:sp>
      <p:sp>
        <p:nvSpPr>
          <p:cNvPr id="89091" name="Content Placeholder 2"/>
          <p:cNvSpPr>
            <a:spLocks noGrp="1"/>
          </p:cNvSpPr>
          <p:nvPr>
            <p:ph sz="half" idx="1"/>
          </p:nvPr>
        </p:nvSpPr>
        <p:spPr/>
        <p:txBody>
          <a:bodyPr/>
          <a:lstStyle/>
          <a:p>
            <a:pPr marL="0" indent="0"/>
            <a:endParaRPr lang="en-US" altLang="en-US" smtClean="0"/>
          </a:p>
        </p:txBody>
      </p:sp>
      <p:sp>
        <p:nvSpPr>
          <p:cNvPr id="89092" name="Content Placeholder 3"/>
          <p:cNvSpPr>
            <a:spLocks noGrp="1"/>
          </p:cNvSpPr>
          <p:nvPr>
            <p:ph sz="half" idx="2"/>
          </p:nvPr>
        </p:nvSpPr>
        <p:spPr/>
        <p:txBody>
          <a:bodyPr/>
          <a:lstStyle/>
          <a:p>
            <a:pPr marL="0" indent="0"/>
            <a:endParaRPr lang="en-US" altLang="en-US" smtClean="0"/>
          </a:p>
        </p:txBody>
      </p:sp>
      <p:sp>
        <p:nvSpPr>
          <p:cNvPr id="89093"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A5F86E7C-7A41-4715-A63D-B21BC8554A67}" type="slidenum">
              <a:rPr lang="en-US" altLang="en-US" sz="1000" smtClean="0">
                <a:solidFill>
                  <a:schemeClr val="bg1"/>
                </a:solidFill>
              </a:rPr>
              <a:pPr>
                <a:spcBef>
                  <a:spcPct val="0"/>
                </a:spcBef>
                <a:buClrTx/>
                <a:buSzTx/>
                <a:buFontTx/>
                <a:buNone/>
              </a:pPr>
              <a:t>61</a:t>
            </a:fld>
            <a:endParaRPr lang="en-US" altLang="en-US" sz="1000" smtClean="0">
              <a:solidFill>
                <a:schemeClr val="bg1"/>
              </a:solidFill>
            </a:endParaRPr>
          </a:p>
        </p:txBody>
      </p:sp>
      <p:pic>
        <p:nvPicPr>
          <p:cNvPr id="89094" name="Picture 2"/>
          <p:cNvPicPr>
            <a:picLocks noChangeAspect="1" noChangeArrowheads="1"/>
          </p:cNvPicPr>
          <p:nvPr/>
        </p:nvPicPr>
        <p:blipFill>
          <a:blip r:embed="rId3">
            <a:extLst>
              <a:ext uri="{28A0092B-C50C-407E-A947-70E740481C1C}">
                <a14:useLocalDpi xmlns:a14="http://schemas.microsoft.com/office/drawing/2010/main" val="0"/>
              </a:ext>
            </a:extLst>
          </a:blip>
          <a:srcRect t="6529"/>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type="none" w="lg" len="med"/>
              </a14:hiddenLine>
            </a:ext>
          </a:extLst>
        </p:spPr>
      </p:pic>
      <p:sp>
        <p:nvSpPr>
          <p:cNvPr id="89095" name="TextBox 2"/>
          <p:cNvSpPr txBox="1">
            <a:spLocks noChangeArrowheads="1"/>
          </p:cNvSpPr>
          <p:nvPr/>
        </p:nvSpPr>
        <p:spPr bwMode="auto">
          <a:xfrm>
            <a:off x="5181600" y="5029200"/>
            <a:ext cx="2667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a:latin typeface="Arial" panose="020B0604020202020204" pitchFamily="34" charset="0"/>
                <a:cs typeface="Tahoma" panose="020B0604030504040204" pitchFamily="34" charset="0"/>
              </a:rPr>
              <a:t>There may be a gap in payments based on when Additional TRA is exhausted</a:t>
            </a:r>
          </a:p>
        </p:txBody>
      </p:sp>
      <p:cxnSp>
        <p:nvCxnSpPr>
          <p:cNvPr id="7" name="Straight Arrow Connector 6"/>
          <p:cNvCxnSpPr/>
          <p:nvPr/>
        </p:nvCxnSpPr>
        <p:spPr>
          <a:xfrm flipV="1">
            <a:off x="6096000" y="4495800"/>
            <a:ext cx="4953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4424"/>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A87BD27E-7A8E-4161-BEE9-46D5DD05F503}" type="slidenum">
              <a:rPr lang="en-US" altLang="en-US" sz="1000" smtClean="0">
                <a:solidFill>
                  <a:schemeClr val="bg1"/>
                </a:solidFill>
              </a:rPr>
              <a:pPr>
                <a:spcBef>
                  <a:spcPct val="0"/>
                </a:spcBef>
                <a:buClrTx/>
                <a:buSzTx/>
                <a:buFontTx/>
                <a:buNone/>
              </a:pPr>
              <a:t>62</a:t>
            </a:fld>
            <a:endParaRPr lang="en-US" altLang="en-US" sz="1000" smtClean="0">
              <a:solidFill>
                <a:schemeClr val="bg1"/>
              </a:solidFill>
            </a:endParaRPr>
          </a:p>
        </p:txBody>
      </p:sp>
      <p:sp>
        <p:nvSpPr>
          <p:cNvPr id="339970" name="Rectangle 2"/>
          <p:cNvSpPr>
            <a:spLocks noGrp="1"/>
          </p:cNvSpPr>
          <p:nvPr>
            <p:ph type="title"/>
          </p:nvPr>
        </p:nvSpPr>
        <p:spPr bwMode="auto">
          <a:xfrm>
            <a:off x="457200" y="274638"/>
            <a:ext cx="8229600" cy="639762"/>
          </a:xfrm>
          <a:extLst/>
        </p:spPr>
        <p:txBody>
          <a:bodyPr/>
          <a:lstStyle/>
          <a:p>
            <a:pPr>
              <a:defRPr/>
            </a:pPr>
            <a:r>
              <a:rPr lang="en-US" sz="3200" dirty="0" smtClean="0">
                <a:effectLst/>
              </a:rPr>
              <a:t>TRA Benefits Matrix</a:t>
            </a:r>
          </a:p>
        </p:txBody>
      </p:sp>
      <p:graphicFrame>
        <p:nvGraphicFramePr>
          <p:cNvPr id="339971" name="Group 3"/>
          <p:cNvGraphicFramePr>
            <a:graphicFrameLocks noGrp="1"/>
          </p:cNvGraphicFramePr>
          <p:nvPr>
            <p:ph idx="1"/>
            <p:extLst>
              <p:ext uri="{D42A27DB-BD31-4B8C-83A1-F6EECF244321}">
                <p14:modId xmlns:p14="http://schemas.microsoft.com/office/powerpoint/2010/main" val="659060307"/>
              </p:ext>
            </p:extLst>
          </p:nvPr>
        </p:nvGraphicFramePr>
        <p:xfrm>
          <a:off x="228600" y="1254123"/>
          <a:ext cx="8763000" cy="4841877"/>
        </p:xfrm>
        <a:graphic>
          <a:graphicData uri="http://schemas.openxmlformats.org/drawingml/2006/table">
            <a:tbl>
              <a:tblPr/>
              <a:tblGrid>
                <a:gridCol w="1600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843252">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TRA Type</a:t>
                      </a:r>
                    </a:p>
                  </a:txBody>
                  <a:tcPr marL="91442" marR="91442" marT="45706" marB="45706" anchor="b"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2002 TAARA</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2009</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TAGAA</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2011</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TAAEA</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2015</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none" strike="noStrike" cap="none" normalizeH="0" baseline="0" dirty="0" smtClean="0">
                          <a:ln>
                            <a:noFill/>
                          </a:ln>
                          <a:solidFill>
                            <a:schemeClr val="tx1"/>
                          </a:solidFill>
                          <a:effectLst/>
                          <a:latin typeface="Lucida Sans Unicode" pitchFamily="34" charset="0"/>
                        </a:rPr>
                        <a:t>TAARA</a:t>
                      </a:r>
                    </a:p>
                  </a:txBody>
                  <a:tcPr marL="91442" marR="91442" marT="45706" marB="45706"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737173">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BASIC + UI</a:t>
                      </a:r>
                    </a:p>
                  </a:txBody>
                  <a:tcPr marL="91442" marR="91442" marT="45706" marB="45706"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52 </a:t>
                      </a:r>
                      <a:r>
                        <a:rPr kumimoji="0" lang="en-US" sz="1400" b="0" i="0" u="none" strike="noStrike" cap="none" normalizeH="0" baseline="0" dirty="0" smtClean="0">
                          <a:ln>
                            <a:noFill/>
                          </a:ln>
                          <a:solidFill>
                            <a:schemeClr val="tx1"/>
                          </a:solidFill>
                          <a:effectLst/>
                          <a:latin typeface="Lucida Sans Unicode" pitchFamily="34" charset="0"/>
                        </a:rPr>
                        <a:t>(reduced by any UI received</a:t>
                      </a:r>
                      <a:r>
                        <a:rPr kumimoji="0" lang="en-US" sz="1600" b="0" i="0" u="none" strike="noStrike" cap="none" normalizeH="0" baseline="0" dirty="0" smtClean="0">
                          <a:ln>
                            <a:noFill/>
                          </a:ln>
                          <a:solidFill>
                            <a:schemeClr val="tx1"/>
                          </a:solidFill>
                          <a:effectLst/>
                          <a:latin typeface="Lucida Sans Unicode" pitchFamily="34" charset="0"/>
                        </a:rPr>
                        <a:t>)</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52 </a:t>
                      </a:r>
                      <a:r>
                        <a:rPr kumimoji="0" lang="en-US" sz="1400" b="0" i="0" u="none" strike="noStrike" cap="none" normalizeH="0" baseline="0" dirty="0" smtClean="0">
                          <a:ln>
                            <a:noFill/>
                          </a:ln>
                          <a:solidFill>
                            <a:schemeClr val="tx1"/>
                          </a:solidFill>
                          <a:effectLst/>
                          <a:latin typeface="Lucida Sans Unicode" pitchFamily="34" charset="0"/>
                        </a:rPr>
                        <a:t>(reduced by any UI received)</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52 </a:t>
                      </a:r>
                      <a:r>
                        <a:rPr kumimoji="0" lang="en-US" sz="1400" b="0" i="0" u="none" strike="noStrike" cap="none" normalizeH="0" baseline="0" dirty="0" smtClean="0">
                          <a:ln>
                            <a:noFill/>
                          </a:ln>
                          <a:solidFill>
                            <a:schemeClr val="tx1"/>
                          </a:solidFill>
                          <a:effectLst/>
                          <a:latin typeface="Lucida Sans Unicode" pitchFamily="34" charset="0"/>
                        </a:rPr>
                        <a:t>(reduced by any UI received)</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52 </a:t>
                      </a:r>
                      <a:r>
                        <a:rPr kumimoji="0" lang="en-US" sz="1400" b="0" i="0" u="none" strike="noStrike" cap="none" normalizeH="0" baseline="0" dirty="0" smtClean="0">
                          <a:ln>
                            <a:noFill/>
                          </a:ln>
                          <a:solidFill>
                            <a:schemeClr val="tx1"/>
                          </a:solidFill>
                          <a:effectLst/>
                          <a:latin typeface="Lucida Sans Unicode" pitchFamily="34" charset="0"/>
                        </a:rPr>
                        <a:t>(reduced by any UI received</a:t>
                      </a:r>
                      <a:r>
                        <a:rPr kumimoji="0" lang="en-US" sz="1600" b="0" i="0" u="none" strike="noStrike" cap="none" normalizeH="0" baseline="0" dirty="0" smtClean="0">
                          <a:ln>
                            <a:noFill/>
                          </a:ln>
                          <a:solidFill>
                            <a:schemeClr val="tx1"/>
                          </a:solidFill>
                          <a:effectLst/>
                          <a:latin typeface="Lucida Sans Unicode" pitchFamily="34" charset="0"/>
                        </a:rPr>
                        <a:t>)</a:t>
                      </a:r>
                    </a:p>
                  </a:txBody>
                  <a:tcPr marL="91442" marR="91442" marT="45706" marB="45706"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1"/>
                  </a:ext>
                </a:extLst>
              </a:tr>
              <a:tr h="873732">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ADDITIONAL</a:t>
                      </a:r>
                    </a:p>
                  </a:txBody>
                  <a:tcPr marL="91442" marR="91442" marT="45706" marB="45706"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up to 52 weeks </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in 52</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up to 78 weeks </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in 91</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Up to 65 weeks </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in 78</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Up to 65 weeks </a:t>
                      </a:r>
                    </a:p>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in 78</a:t>
                      </a:r>
                    </a:p>
                  </a:txBody>
                  <a:tcPr marL="91442" marR="91442" marT="45706" marB="45706"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2"/>
                  </a:ext>
                </a:extLst>
              </a:tr>
              <a:tr h="350751">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0" i="0" u="none" strike="noStrike" cap="none" normalizeH="0" baseline="0" dirty="0" smtClean="0">
                          <a:ln>
                            <a:noFill/>
                          </a:ln>
                          <a:solidFill>
                            <a:schemeClr val="tx1"/>
                          </a:solidFill>
                          <a:effectLst/>
                          <a:latin typeface="Lucida Sans Unicode" pitchFamily="34" charset="0"/>
                        </a:rPr>
                        <a:t>(Total)</a:t>
                      </a:r>
                    </a:p>
                  </a:txBody>
                  <a:tcPr marL="91442" marR="91442" marT="45706" marB="45706"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0" i="0" u="none" strike="noStrike" cap="none" normalizeH="0" baseline="0" dirty="0" smtClean="0">
                          <a:ln>
                            <a:noFill/>
                          </a:ln>
                          <a:solidFill>
                            <a:schemeClr val="tx1"/>
                          </a:solidFill>
                          <a:effectLst/>
                          <a:latin typeface="Lucida Sans Unicode" pitchFamily="34" charset="0"/>
                        </a:rPr>
                        <a:t>104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0" i="0" u="none" strike="noStrike" cap="none" normalizeH="0" baseline="0" dirty="0" smtClean="0">
                          <a:ln>
                            <a:noFill/>
                          </a:ln>
                          <a:solidFill>
                            <a:schemeClr val="tx1"/>
                          </a:solidFill>
                          <a:effectLst/>
                          <a:latin typeface="Lucida Sans Unicode" pitchFamily="34" charset="0"/>
                        </a:rPr>
                        <a:t>130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0" i="0" u="none" strike="noStrike" cap="none" normalizeH="0" baseline="0" dirty="0" smtClean="0">
                          <a:ln>
                            <a:noFill/>
                          </a:ln>
                          <a:solidFill>
                            <a:schemeClr val="tx1"/>
                          </a:solidFill>
                          <a:effectLst/>
                          <a:latin typeface="Lucida Sans Unicode" pitchFamily="34" charset="0"/>
                        </a:rPr>
                        <a:t>117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0" i="0" u="none" strike="noStrike" cap="none" normalizeH="0" baseline="0" dirty="0" smtClean="0">
                          <a:ln>
                            <a:noFill/>
                          </a:ln>
                          <a:solidFill>
                            <a:schemeClr val="tx1"/>
                          </a:solidFill>
                          <a:effectLst/>
                          <a:latin typeface="Lucida Sans Unicode" pitchFamily="34" charset="0"/>
                        </a:rPr>
                        <a:t>117 weeks</a:t>
                      </a:r>
                    </a:p>
                  </a:txBody>
                  <a:tcPr marL="91442" marR="91442" marT="45706" marB="45706"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3"/>
                  </a:ext>
                </a:extLst>
              </a:tr>
              <a:tr h="522135">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REMEDIAL</a:t>
                      </a:r>
                    </a:p>
                  </a:txBody>
                  <a:tcPr marL="91442" marR="91442" marT="45706" marB="45706"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0" i="0" u="none" strike="noStrike" cap="none" normalizeH="0" baseline="0" dirty="0" smtClean="0">
                          <a:ln>
                            <a:noFill/>
                          </a:ln>
                          <a:solidFill>
                            <a:schemeClr val="tx1"/>
                          </a:solidFill>
                          <a:effectLst/>
                          <a:latin typeface="Lucida Sans Unicode" pitchFamily="34" charset="0"/>
                        </a:rPr>
                        <a:t>UP TO 26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0" i="0" u="none" strike="noStrike" cap="none" normalizeH="0" baseline="0" dirty="0" smtClean="0">
                          <a:ln>
                            <a:noFill/>
                          </a:ln>
                          <a:solidFill>
                            <a:schemeClr val="tx1"/>
                          </a:solidFill>
                          <a:effectLst/>
                          <a:latin typeface="Lucida Sans Unicode" pitchFamily="34" charset="0"/>
                        </a:rPr>
                        <a:t>UP TO 26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1" i="0" u="none" strike="noStrike" cap="none" normalizeH="0" baseline="0" dirty="0" smtClean="0">
                          <a:ln>
                            <a:noFill/>
                          </a:ln>
                          <a:solidFill>
                            <a:schemeClr val="accent2"/>
                          </a:solidFill>
                          <a:effectLst/>
                          <a:latin typeface="Lucida Sans Unicode" pitchFamily="34" charset="0"/>
                        </a:rPr>
                        <a:t>DOES NOT EXIST ANYMORE</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1" i="0" u="none" strike="noStrike" cap="none" normalizeH="0" baseline="0" dirty="0" smtClean="0">
                          <a:ln>
                            <a:noFill/>
                          </a:ln>
                          <a:solidFill>
                            <a:schemeClr val="accent2"/>
                          </a:solidFill>
                          <a:effectLst/>
                          <a:latin typeface="Lucida Sans Unicode" pitchFamily="34" charset="0"/>
                        </a:rPr>
                        <a:t>DOES NOT EXIST ANYMORE</a:t>
                      </a:r>
                    </a:p>
                  </a:txBody>
                  <a:tcPr marL="91442" marR="91442" marT="45706" marB="45706"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4"/>
                  </a:ext>
                </a:extLst>
              </a:tr>
              <a:tr h="824890">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*COMPLETION</a:t>
                      </a:r>
                    </a:p>
                  </a:txBody>
                  <a:tcPr marL="91442" marR="91442" marT="45706" marB="45706"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chemeClr val="bg1">
                        <a:lumMod val="75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___________</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0" i="0" u="none" strike="noStrike" cap="none" normalizeH="0" baseline="0" dirty="0" smtClean="0">
                          <a:ln>
                            <a:noFill/>
                          </a:ln>
                          <a:solidFill>
                            <a:schemeClr val="tx1"/>
                          </a:solidFill>
                          <a:effectLst/>
                          <a:latin typeface="Lucida Sans Unicode" pitchFamily="34" charset="0"/>
                        </a:rPr>
                        <a:t>___________</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200" b="0" i="0" u="none" strike="noStrike" cap="none" normalizeH="0" baseline="0" dirty="0" smtClean="0">
                          <a:ln>
                            <a:noFill/>
                          </a:ln>
                          <a:solidFill>
                            <a:schemeClr val="tx1"/>
                          </a:solidFill>
                          <a:effectLst/>
                          <a:latin typeface="Lucida Sans Unicode" pitchFamily="34" charset="0"/>
                        </a:rPr>
                        <a:t>UP TO 13 weeks if established benchmarks are met and still in training</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200" b="0" i="0" u="none" strike="noStrike" cap="none" normalizeH="0" baseline="0" dirty="0" smtClean="0">
                          <a:ln>
                            <a:noFill/>
                          </a:ln>
                          <a:solidFill>
                            <a:schemeClr val="tx1"/>
                          </a:solidFill>
                          <a:effectLst/>
                          <a:latin typeface="Lucida Sans Unicode" pitchFamily="34" charset="0"/>
                        </a:rPr>
                        <a:t>UP TO 13 weeks if established benchmarks are met and still in training</a:t>
                      </a:r>
                    </a:p>
                  </a:txBody>
                  <a:tcPr marL="91442" marR="91442" marT="45706" marB="45706"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5"/>
                  </a:ext>
                </a:extLst>
              </a:tr>
              <a:tr h="689944">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400" b="1" i="0" u="none" strike="noStrike" cap="none" normalizeH="0" baseline="0" dirty="0" smtClean="0">
                          <a:ln>
                            <a:noFill/>
                          </a:ln>
                          <a:solidFill>
                            <a:schemeClr val="tx1"/>
                          </a:solidFill>
                          <a:effectLst/>
                          <a:latin typeface="Lucida Sans Unicode" pitchFamily="34" charset="0"/>
                        </a:rPr>
                        <a:t>TOTAL NUMBER OF WEEKS</a:t>
                      </a:r>
                    </a:p>
                  </a:txBody>
                  <a:tcPr marL="91442" marR="91442" marT="45706" marB="45706"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chemeClr val="tx1"/>
                          </a:solidFill>
                          <a:effectLst/>
                          <a:latin typeface="Lucida Sans Unicode" pitchFamily="34" charset="0"/>
                        </a:rPr>
                        <a:t>130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chemeClr val="tx1"/>
                          </a:solidFill>
                          <a:effectLst/>
                          <a:latin typeface="Lucida Sans Unicode" pitchFamily="34" charset="0"/>
                        </a:rPr>
                        <a:t>156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chemeClr val="tx1"/>
                          </a:solidFill>
                          <a:effectLst/>
                          <a:latin typeface="Lucida Sans Unicode" pitchFamily="34" charset="0"/>
                        </a:rPr>
                        <a:t>130 weeks</a:t>
                      </a:r>
                    </a:p>
                  </a:txBody>
                  <a:tcPr marL="91442" marR="91442" marT="45706" marB="45706"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600" b="1" i="0" u="none" strike="noStrike" cap="none" normalizeH="0" baseline="0" dirty="0" smtClean="0">
                          <a:ln>
                            <a:noFill/>
                          </a:ln>
                          <a:solidFill>
                            <a:schemeClr val="tx1"/>
                          </a:solidFill>
                          <a:effectLst/>
                          <a:latin typeface="Lucida Sans Unicode" pitchFamily="34" charset="0"/>
                        </a:rPr>
                        <a:t>130 weeks</a:t>
                      </a:r>
                    </a:p>
                  </a:txBody>
                  <a:tcPr marL="91442" marR="91442" marT="45706" marB="45706"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91191" name="TextBox 1"/>
          <p:cNvSpPr txBox="1">
            <a:spLocks noChangeArrowheads="1"/>
          </p:cNvSpPr>
          <p:nvPr/>
        </p:nvSpPr>
        <p:spPr bwMode="auto">
          <a:xfrm>
            <a:off x="4800600" y="624332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b="1" dirty="0">
                <a:solidFill>
                  <a:srgbClr val="0080FF"/>
                </a:solidFill>
              </a:rPr>
              <a:t>*Completion TRA is only payable within the last 20 weeks of training</a:t>
            </a:r>
          </a:p>
        </p:txBody>
      </p:sp>
    </p:spTree>
    <p:extLst>
      <p:ext uri="{BB962C8B-B14F-4D97-AF65-F5344CB8AC3E}">
        <p14:creationId xmlns:p14="http://schemas.microsoft.com/office/powerpoint/2010/main" val="1278622339"/>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descr="C:\Users\bgoguen\AppData\Local\Microsoft\Windows\Temporary Internet Files\Content.IE5\BTVDI6F8\choi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410" y="4509294"/>
            <a:ext cx="18415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883602"/>
          </a:xfrm>
        </p:spPr>
        <p:txBody>
          <a:bodyPr/>
          <a:lstStyle/>
          <a:p>
            <a:pPr>
              <a:defRPr/>
            </a:pPr>
            <a:r>
              <a:rPr lang="en-US" dirty="0" smtClean="0"/>
              <a:t>Unique TRA Advantages </a:t>
            </a:r>
            <a:endParaRPr lang="en-US" dirty="0"/>
          </a:p>
        </p:txBody>
      </p:sp>
      <p:sp>
        <p:nvSpPr>
          <p:cNvPr id="931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DD75874F-A40E-4DEC-8110-780F00342C96}" type="slidenum">
              <a:rPr lang="en-US" altLang="en-US" sz="1000" smtClean="0">
                <a:solidFill>
                  <a:schemeClr val="bg1"/>
                </a:solidFill>
              </a:rPr>
              <a:pPr>
                <a:spcBef>
                  <a:spcPct val="0"/>
                </a:spcBef>
                <a:buClrTx/>
                <a:buSzTx/>
                <a:buFontTx/>
                <a:buNone/>
              </a:pPr>
              <a:t>63</a:t>
            </a:fld>
            <a:endParaRPr lang="en-US" altLang="en-US" sz="1000" smtClean="0">
              <a:solidFill>
                <a:schemeClr val="bg1"/>
              </a:solidFill>
            </a:endParaRPr>
          </a:p>
        </p:txBody>
      </p:sp>
      <p:sp>
        <p:nvSpPr>
          <p:cNvPr id="5" name="Rectangle 4"/>
          <p:cNvSpPr/>
          <p:nvPr/>
        </p:nvSpPr>
        <p:spPr>
          <a:xfrm>
            <a:off x="914400" y="1524000"/>
            <a:ext cx="6858000" cy="3416320"/>
          </a:xfrm>
          <a:prstGeom prst="rect">
            <a:avLst/>
          </a:prstGeom>
        </p:spPr>
        <p:txBody>
          <a:bodyPr>
            <a:spAutoFit/>
          </a:bodyPr>
          <a:lstStyle/>
          <a:p>
            <a:pPr marL="285750" indent="-285750" eaLnBrk="1" hangingPunct="1">
              <a:buClr>
                <a:srgbClr val="002060"/>
              </a:buClr>
              <a:buFont typeface="Lucida Sans Unicode" panose="020B0602030504020204" pitchFamily="34" charset="0"/>
              <a:buChar char="‣"/>
              <a:defRPr/>
            </a:pPr>
            <a:r>
              <a:rPr lang="en-US" altLang="en-US" sz="2400" b="1" dirty="0">
                <a:solidFill>
                  <a:schemeClr val="tx1"/>
                </a:solidFill>
                <a:cs typeface="Arial" charset="0"/>
              </a:rPr>
              <a:t>Earnings UP TO TRA WBA</a:t>
            </a:r>
            <a:r>
              <a:rPr lang="en-US" altLang="en-US" sz="2400" dirty="0">
                <a:solidFill>
                  <a:schemeClr val="tx1"/>
                </a:solidFill>
                <a:cs typeface="Arial" charset="0"/>
              </a:rPr>
              <a:t> – A worker may earn up to 133% of their WBA while working and in full time training before deductions are made.</a:t>
            </a:r>
          </a:p>
          <a:p>
            <a:pPr marL="171450" indent="-171450" eaLnBrk="1" hangingPunct="1">
              <a:buClr>
                <a:srgbClr val="002060"/>
              </a:buClr>
              <a:buFont typeface="Lucida Sans Unicode" panose="020B0602030504020204" pitchFamily="34" charset="0"/>
              <a:buChar char="‣"/>
              <a:defRPr/>
            </a:pPr>
            <a:endParaRPr lang="en-US" altLang="en-US" sz="2400" dirty="0">
              <a:solidFill>
                <a:schemeClr val="tx1"/>
              </a:solidFill>
              <a:cs typeface="Arial" charset="0"/>
            </a:endParaRPr>
          </a:p>
          <a:p>
            <a:pPr marL="285750" indent="-285750" eaLnBrk="1" hangingPunct="1">
              <a:buClr>
                <a:srgbClr val="002060"/>
              </a:buClr>
              <a:buFont typeface="Lucida Sans Unicode" panose="020B0602030504020204" pitchFamily="34" charset="0"/>
              <a:buChar char="‣"/>
              <a:defRPr/>
            </a:pPr>
            <a:r>
              <a:rPr lang="en-US" altLang="en-US" sz="2400" b="1" dirty="0">
                <a:solidFill>
                  <a:schemeClr val="tx1"/>
                </a:solidFill>
                <a:cs typeface="Arial" charset="0"/>
              </a:rPr>
              <a:t>Election of TRA or UI</a:t>
            </a:r>
            <a:r>
              <a:rPr lang="en-US" altLang="en-US" sz="2400" dirty="0">
                <a:solidFill>
                  <a:schemeClr val="tx1"/>
                </a:solidFill>
                <a:cs typeface="Arial" charset="0"/>
              </a:rPr>
              <a:t> – A worker can choose between TRA or UI when IN TRAINING and a new UI benefit year claim is made and determined eligible (new claim must be based on new employment)</a:t>
            </a:r>
          </a:p>
        </p:txBody>
      </p:sp>
    </p:spTree>
    <p:extLst>
      <p:ext uri="{BB962C8B-B14F-4D97-AF65-F5344CB8AC3E}">
        <p14:creationId xmlns:p14="http://schemas.microsoft.com/office/powerpoint/2010/main" val="2906096701"/>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 Deadline</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64</a:t>
            </a:fld>
            <a:endParaRPr lang="en-US" altLang="en-US"/>
          </a:p>
        </p:txBody>
      </p:sp>
      <p:pic>
        <p:nvPicPr>
          <p:cNvPr id="5" name="Picture 4"/>
          <p:cNvPicPr>
            <a:picLocks noChangeAspect="1"/>
          </p:cNvPicPr>
          <p:nvPr/>
        </p:nvPicPr>
        <p:blipFill>
          <a:blip r:embed="rId2"/>
          <a:stretch>
            <a:fillRect/>
          </a:stretch>
        </p:blipFill>
        <p:spPr>
          <a:xfrm>
            <a:off x="776287" y="1364297"/>
            <a:ext cx="7591425" cy="4657725"/>
          </a:xfrm>
          <a:prstGeom prst="rect">
            <a:avLst/>
          </a:prstGeom>
        </p:spPr>
      </p:pic>
    </p:spTree>
    <p:extLst>
      <p:ext uri="{BB962C8B-B14F-4D97-AF65-F5344CB8AC3E}">
        <p14:creationId xmlns:p14="http://schemas.microsoft.com/office/powerpoint/2010/main" val="35294366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9614"/>
            <a:ext cx="8442960" cy="954348"/>
          </a:xfrm>
        </p:spPr>
        <p:txBody>
          <a:bodyPr/>
          <a:lstStyle/>
          <a:p>
            <a:r>
              <a:rPr lang="en-US" dirty="0" smtClean="0"/>
              <a:t>Benchmarks and Measureable Skills Gain</a:t>
            </a:r>
            <a:endParaRPr lang="en-US" dirty="0"/>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65</a:t>
            </a:fld>
            <a:endParaRPr lang="en-US" altLang="en-US"/>
          </a:p>
        </p:txBody>
      </p:sp>
      <p:pic>
        <p:nvPicPr>
          <p:cNvPr id="5" name="Picture 4"/>
          <p:cNvPicPr>
            <a:picLocks noChangeAspect="1"/>
          </p:cNvPicPr>
          <p:nvPr/>
        </p:nvPicPr>
        <p:blipFill>
          <a:blip r:embed="rId2"/>
          <a:stretch>
            <a:fillRect/>
          </a:stretch>
        </p:blipFill>
        <p:spPr>
          <a:xfrm>
            <a:off x="771525" y="1381125"/>
            <a:ext cx="7600950" cy="4705350"/>
          </a:xfrm>
          <a:prstGeom prst="rect">
            <a:avLst/>
          </a:prstGeom>
        </p:spPr>
      </p:pic>
    </p:spTree>
    <p:extLst>
      <p:ext uri="{BB962C8B-B14F-4D97-AF65-F5344CB8AC3E}">
        <p14:creationId xmlns:p14="http://schemas.microsoft.com/office/powerpoint/2010/main" val="8798049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Knowledge Check</a:t>
            </a:r>
            <a:endParaRPr lang="en-US" dirty="0"/>
          </a:p>
        </p:txBody>
      </p:sp>
      <p:sp>
        <p:nvSpPr>
          <p:cNvPr id="94211"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E9DD64D-57C2-4D09-88E5-64FD67A289EE}" type="slidenum">
              <a:rPr lang="en-US" altLang="en-US" sz="1000" smtClean="0">
                <a:solidFill>
                  <a:schemeClr val="bg1"/>
                </a:solidFill>
              </a:rPr>
              <a:pPr>
                <a:spcBef>
                  <a:spcPct val="0"/>
                </a:spcBef>
                <a:buClrTx/>
                <a:buSzTx/>
                <a:buFontTx/>
                <a:buNone/>
              </a:pPr>
              <a:t>66</a:t>
            </a:fld>
            <a:endParaRPr lang="en-US" altLang="en-US" sz="1000" smtClean="0">
              <a:solidFill>
                <a:schemeClr val="bg1"/>
              </a:solidFill>
            </a:endParaRPr>
          </a:p>
        </p:txBody>
      </p:sp>
      <p:sp>
        <p:nvSpPr>
          <p:cNvPr id="6" name="TextBox 5"/>
          <p:cNvSpPr txBox="1"/>
          <p:nvPr/>
        </p:nvSpPr>
        <p:spPr>
          <a:xfrm>
            <a:off x="347663" y="1447800"/>
            <a:ext cx="8186737" cy="1384300"/>
          </a:xfrm>
          <a:prstGeom prst="rect">
            <a:avLst/>
          </a:prstGeom>
          <a:solidFill>
            <a:schemeClr val="accent1">
              <a:lumMod val="20000"/>
              <a:lumOff val="80000"/>
            </a:schemeClr>
          </a:solidFill>
        </p:spPr>
        <p:txBody>
          <a:bodyPr>
            <a:spAutoFit/>
          </a:bodyPr>
          <a:lstStyle/>
          <a:p>
            <a:pPr eaLnBrk="1" hangingPunct="1">
              <a:defRPr/>
            </a:pPr>
            <a:r>
              <a:rPr lang="en-US" sz="2800" dirty="0">
                <a:solidFill>
                  <a:srgbClr val="002060"/>
                </a:solidFill>
                <a:cs typeface="Arial" charset="0"/>
              </a:rPr>
              <a:t>How many types of TRA benefits may a participant potentially collect throughout their training period? </a:t>
            </a:r>
            <a:endParaRPr lang="en-US" sz="2800" dirty="0">
              <a:cs typeface="Arial" charset="0"/>
            </a:endParaRPr>
          </a:p>
        </p:txBody>
      </p:sp>
      <p:sp>
        <p:nvSpPr>
          <p:cNvPr id="7" name="TextBox 6"/>
          <p:cNvSpPr txBox="1"/>
          <p:nvPr/>
        </p:nvSpPr>
        <p:spPr>
          <a:xfrm>
            <a:off x="533400" y="4267200"/>
            <a:ext cx="8102600" cy="1692275"/>
          </a:xfrm>
          <a:prstGeom prst="rect">
            <a:avLst/>
          </a:prstGeom>
          <a:solidFill>
            <a:schemeClr val="accent1">
              <a:lumMod val="20000"/>
              <a:lumOff val="80000"/>
            </a:schemeClr>
          </a:solidFill>
        </p:spPr>
        <p:txBody>
          <a:bodyPr>
            <a:spAutoFit/>
          </a:bodyPr>
          <a:lstStyle/>
          <a:p>
            <a:pPr eaLnBrk="1" hangingPunct="1">
              <a:defRPr/>
            </a:pPr>
            <a:r>
              <a:rPr lang="en-US" sz="2600" dirty="0">
                <a:solidFill>
                  <a:srgbClr val="002060"/>
                </a:solidFill>
                <a:cs typeface="Arial" charset="0"/>
              </a:rPr>
              <a:t>If a participant’s Additional TRA is exhausted, and they still have 25 weeks left of training, would they be eligible to immediately claim Completion TRA?</a:t>
            </a:r>
          </a:p>
        </p:txBody>
      </p:sp>
      <p:pic>
        <p:nvPicPr>
          <p:cNvPr id="94214" name="Picture 5" descr="C:\Users\SSThompson\AppData\Local\Microsoft\Windows\Temporary Internet Files\Content.IE5\71CPIHEM\MC9000786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338" y="5419725"/>
            <a:ext cx="72866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5" name="Group 4"/>
          <p:cNvGrpSpPr>
            <a:grpSpLocks/>
          </p:cNvGrpSpPr>
          <p:nvPr/>
        </p:nvGrpSpPr>
        <p:grpSpPr bwMode="auto">
          <a:xfrm>
            <a:off x="-3429000" y="2470150"/>
            <a:ext cx="3205162" cy="1477963"/>
            <a:chOff x="5029200" y="2286000"/>
            <a:chExt cx="3205163" cy="1478955"/>
          </a:xfrm>
        </p:grpSpPr>
        <p:sp>
          <p:nvSpPr>
            <p:cNvPr id="2" name="TextBox 1"/>
            <p:cNvSpPr txBox="1"/>
            <p:nvPr/>
          </p:nvSpPr>
          <p:spPr>
            <a:xfrm>
              <a:off x="5029200" y="2286000"/>
              <a:ext cx="838200" cy="922957"/>
            </a:xfrm>
            <a:prstGeom prst="rect">
              <a:avLst/>
            </a:prstGeom>
            <a:noFill/>
          </p:spPr>
          <p:txBody>
            <a:bodyPr>
              <a:spAutoFit/>
            </a:bodyPr>
            <a:lstStyle/>
            <a:p>
              <a:pPr algn="ctr" eaLnBrk="1" hangingPunct="1">
                <a:defRPr/>
              </a:pPr>
              <a:r>
                <a:rPr lang="en-US" sz="5400" b="1" dirty="0">
                  <a:effectLst>
                    <a:outerShdw blurRad="38100" dist="38100" dir="2700000" algn="tl">
                      <a:srgbClr val="000000">
                        <a:alpha val="43137"/>
                      </a:srgbClr>
                    </a:outerShdw>
                  </a:effectLst>
                  <a:cs typeface="Arial" charset="0"/>
                </a:rPr>
                <a:t>3</a:t>
              </a:r>
            </a:p>
          </p:txBody>
        </p:sp>
        <p:sp>
          <p:nvSpPr>
            <p:cNvPr id="94220" name="TextBox 3"/>
            <p:cNvSpPr txBox="1">
              <a:spLocks noChangeArrowheads="1"/>
            </p:cNvSpPr>
            <p:nvPr/>
          </p:nvSpPr>
          <p:spPr bwMode="auto">
            <a:xfrm>
              <a:off x="5338763" y="2841625"/>
              <a:ext cx="289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Char char="-"/>
              </a:pPr>
              <a:r>
                <a:rPr lang="en-US" altLang="en-US" sz="1800">
                  <a:solidFill>
                    <a:srgbClr val="0080FF"/>
                  </a:solidFill>
                </a:rPr>
                <a:t>Basic</a:t>
              </a:r>
            </a:p>
            <a:p>
              <a:pPr eaLnBrk="1" hangingPunct="1">
                <a:spcBef>
                  <a:spcPct val="0"/>
                </a:spcBef>
                <a:buClrTx/>
                <a:buSzTx/>
                <a:buFontTx/>
                <a:buChar char="-"/>
              </a:pPr>
              <a:r>
                <a:rPr lang="en-US" altLang="en-US" sz="1800">
                  <a:solidFill>
                    <a:srgbClr val="0080FF"/>
                  </a:solidFill>
                </a:rPr>
                <a:t>Additional </a:t>
              </a:r>
            </a:p>
            <a:p>
              <a:pPr eaLnBrk="1" hangingPunct="1">
                <a:spcBef>
                  <a:spcPct val="0"/>
                </a:spcBef>
                <a:buClrTx/>
                <a:buSzTx/>
                <a:buFontTx/>
                <a:buChar char="-"/>
              </a:pPr>
              <a:r>
                <a:rPr lang="en-US" altLang="en-US" sz="1800">
                  <a:solidFill>
                    <a:srgbClr val="0080FF"/>
                  </a:solidFill>
                </a:rPr>
                <a:t>Completion</a:t>
              </a:r>
            </a:p>
          </p:txBody>
        </p:sp>
      </p:grpSp>
      <p:grpSp>
        <p:nvGrpSpPr>
          <p:cNvPr id="5" name="Group 4"/>
          <p:cNvGrpSpPr>
            <a:grpSpLocks/>
          </p:cNvGrpSpPr>
          <p:nvPr/>
        </p:nvGrpSpPr>
        <p:grpSpPr bwMode="auto">
          <a:xfrm>
            <a:off x="-6088063" y="4676775"/>
            <a:ext cx="5402263" cy="1220788"/>
            <a:chOff x="-3119437" y="4800600"/>
            <a:chExt cx="5403056" cy="1220195"/>
          </a:xfrm>
        </p:grpSpPr>
        <p:sp>
          <p:nvSpPr>
            <p:cNvPr id="94217" name="TextBox 3"/>
            <p:cNvSpPr txBox="1">
              <a:spLocks noChangeArrowheads="1"/>
            </p:cNvSpPr>
            <p:nvPr/>
          </p:nvSpPr>
          <p:spPr bwMode="auto">
            <a:xfrm>
              <a:off x="-3119437" y="4800600"/>
              <a:ext cx="2357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800">
                  <a:solidFill>
                    <a:srgbClr val="0080FF"/>
                  </a:solidFill>
                </a:rPr>
                <a:t>NO</a:t>
              </a:r>
            </a:p>
          </p:txBody>
        </p:sp>
        <p:sp>
          <p:nvSpPr>
            <p:cNvPr id="94218" name="TextBox 3"/>
            <p:cNvSpPr txBox="1">
              <a:spLocks noChangeArrowheads="1"/>
            </p:cNvSpPr>
            <p:nvPr/>
          </p:nvSpPr>
          <p:spPr bwMode="auto">
            <a:xfrm>
              <a:off x="-2057400" y="5190144"/>
              <a:ext cx="4341019" cy="83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Char char="-"/>
              </a:pPr>
              <a:r>
                <a:rPr lang="en-US" altLang="en-US" sz="1600">
                  <a:solidFill>
                    <a:srgbClr val="0080FF"/>
                  </a:solidFill>
                </a:rPr>
                <a:t>The maximum 13 weeks of Completion TRA are only payable in the last 20 weeks of training</a:t>
              </a:r>
            </a:p>
          </p:txBody>
        </p:sp>
      </p:grpSp>
    </p:spTree>
    <p:extLst>
      <p:ext uri="{BB962C8B-B14F-4D97-AF65-F5344CB8AC3E}">
        <p14:creationId xmlns:p14="http://schemas.microsoft.com/office/powerpoint/2010/main" val="4066876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accel="50000" decel="50000" fill="hold" nodeType="clickEffect">
                                  <p:stCondLst>
                                    <p:cond delay="0"/>
                                  </p:stCondLst>
                                  <p:childTnLst>
                                    <p:animMotion origin="layout" path="M 0 3.33333E-6 L 0.93333 3.33333E-6 " pathEditMode="relative" rAng="0" ptsTypes="AA">
                                      <p:cBhvr>
                                        <p:cTn id="24" dur="2000" fill="hold"/>
                                        <p:tgtEl>
                                          <p:spTgt spid="32775"/>
                                        </p:tgtEl>
                                        <p:attrNameLst>
                                          <p:attrName>ppt_x</p:attrName>
                                          <p:attrName>ppt_y</p:attrName>
                                        </p:attrNameLst>
                                      </p:cBhvr>
                                      <p:rCtr x="46667" y="0"/>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7">
                                          <p:stCondLst>
                                            <p:cond delay="0"/>
                                          </p:stCondLst>
                                        </p:cTn>
                                        <p:tgtEl>
                                          <p:spTgt spid="7"/>
                                        </p:tgtEl>
                                      </p:cBhvr>
                                    </p:animEffect>
                                    <p:anim calcmode="lin" valueType="num">
                                      <p:cBhvr>
                                        <p:cTn id="30" dur="1594"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581"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581" tmFilter="0, 0; 0.125,0.2665; 0.25,0.4; 0.375,0.465; 0.5,0.5;  0.625,0.535; 0.75,0.6; 0.875,0.7335; 1,1">
                                          <p:stCondLst>
                                            <p:cond delay="581"/>
                                          </p:stCondLst>
                                        </p:cTn>
                                        <p:tgtEl>
                                          <p:spTgt spid="7"/>
                                        </p:tgtEl>
                                        <p:attrNameLst>
                                          <p:attrName>ppt_y</p:attrName>
                                        </p:attrNameLst>
                                      </p:cBhvr>
                                      <p:tavLst>
                                        <p:tav tm="0" fmla="#ppt_y-sin(pi*$)/9">
                                          <p:val>
                                            <p:fltVal val="0"/>
                                          </p:val>
                                        </p:tav>
                                        <p:tav tm="100000">
                                          <p:val>
                                            <p:fltVal val="1"/>
                                          </p:val>
                                        </p:tav>
                                      </p:tavLst>
                                    </p:anim>
                                    <p:anim calcmode="lin" valueType="num">
                                      <p:cBhvr>
                                        <p:cTn id="33" dur="290" tmFilter="0, 0; 0.125,0.2665; 0.25,0.4; 0.375,0.465; 0.5,0.5;  0.625,0.535; 0.75,0.6; 0.875,0.7335; 1,1">
                                          <p:stCondLst>
                                            <p:cond delay="1159"/>
                                          </p:stCondLst>
                                        </p:cTn>
                                        <p:tgtEl>
                                          <p:spTgt spid="7"/>
                                        </p:tgtEl>
                                        <p:attrNameLst>
                                          <p:attrName>ppt_y</p:attrName>
                                        </p:attrNameLst>
                                      </p:cBhvr>
                                      <p:tavLst>
                                        <p:tav tm="0" fmla="#ppt_y-sin(pi*$)/27">
                                          <p:val>
                                            <p:fltVal val="0"/>
                                          </p:val>
                                        </p:tav>
                                        <p:tav tm="100000">
                                          <p:val>
                                            <p:fltVal val="1"/>
                                          </p:val>
                                        </p:tav>
                                      </p:tavLst>
                                    </p:anim>
                                    <p:anim calcmode="lin" valueType="num">
                                      <p:cBhvr>
                                        <p:cTn id="34" dur="144" tmFilter="0, 0; 0.125,0.2665; 0.25,0.4; 0.375,0.465; 0.5,0.5;  0.625,0.535; 0.75,0.6; 0.875,0.7335; 1,1">
                                          <p:stCondLst>
                                            <p:cond delay="1449"/>
                                          </p:stCondLst>
                                        </p:cTn>
                                        <p:tgtEl>
                                          <p:spTgt spid="7"/>
                                        </p:tgtEl>
                                        <p:attrNameLst>
                                          <p:attrName>ppt_y</p:attrName>
                                        </p:attrNameLst>
                                      </p:cBhvr>
                                      <p:tavLst>
                                        <p:tav tm="0" fmla="#ppt_y-sin(pi*$)/81">
                                          <p:val>
                                            <p:fltVal val="0"/>
                                          </p:val>
                                        </p:tav>
                                        <p:tav tm="100000">
                                          <p:val>
                                            <p:fltVal val="1"/>
                                          </p:val>
                                        </p:tav>
                                      </p:tavLst>
                                    </p:anim>
                                    <p:animScale>
                                      <p:cBhvr>
                                        <p:cTn id="35" dur="23">
                                          <p:stCondLst>
                                            <p:cond delay="569"/>
                                          </p:stCondLst>
                                        </p:cTn>
                                        <p:tgtEl>
                                          <p:spTgt spid="7"/>
                                        </p:tgtEl>
                                      </p:cBhvr>
                                      <p:to x="100000" y="60000"/>
                                    </p:animScale>
                                    <p:animScale>
                                      <p:cBhvr>
                                        <p:cTn id="36" dur="145" decel="50000">
                                          <p:stCondLst>
                                            <p:cond delay="592"/>
                                          </p:stCondLst>
                                        </p:cTn>
                                        <p:tgtEl>
                                          <p:spTgt spid="7"/>
                                        </p:tgtEl>
                                      </p:cBhvr>
                                      <p:to x="100000" y="100000"/>
                                    </p:animScale>
                                    <p:animScale>
                                      <p:cBhvr>
                                        <p:cTn id="37" dur="23">
                                          <p:stCondLst>
                                            <p:cond delay="1148"/>
                                          </p:stCondLst>
                                        </p:cTn>
                                        <p:tgtEl>
                                          <p:spTgt spid="7"/>
                                        </p:tgtEl>
                                      </p:cBhvr>
                                      <p:to x="100000" y="80000"/>
                                    </p:animScale>
                                    <p:animScale>
                                      <p:cBhvr>
                                        <p:cTn id="38" dur="145" decel="50000">
                                          <p:stCondLst>
                                            <p:cond delay="1171"/>
                                          </p:stCondLst>
                                        </p:cTn>
                                        <p:tgtEl>
                                          <p:spTgt spid="7"/>
                                        </p:tgtEl>
                                      </p:cBhvr>
                                      <p:to x="100000" y="100000"/>
                                    </p:animScale>
                                    <p:animScale>
                                      <p:cBhvr>
                                        <p:cTn id="39" dur="23">
                                          <p:stCondLst>
                                            <p:cond delay="1437"/>
                                          </p:stCondLst>
                                        </p:cTn>
                                        <p:tgtEl>
                                          <p:spTgt spid="7"/>
                                        </p:tgtEl>
                                      </p:cBhvr>
                                      <p:to x="100000" y="90000"/>
                                    </p:animScale>
                                    <p:animScale>
                                      <p:cBhvr>
                                        <p:cTn id="40" dur="145" decel="50000">
                                          <p:stCondLst>
                                            <p:cond delay="1459"/>
                                          </p:stCondLst>
                                        </p:cTn>
                                        <p:tgtEl>
                                          <p:spTgt spid="7"/>
                                        </p:tgtEl>
                                      </p:cBhvr>
                                      <p:to x="100000" y="100000"/>
                                    </p:animScale>
                                    <p:animScale>
                                      <p:cBhvr>
                                        <p:cTn id="41" dur="23">
                                          <p:stCondLst>
                                            <p:cond delay="1582"/>
                                          </p:stCondLst>
                                        </p:cTn>
                                        <p:tgtEl>
                                          <p:spTgt spid="7"/>
                                        </p:tgtEl>
                                      </p:cBhvr>
                                      <p:to x="100000" y="95000"/>
                                    </p:animScale>
                                    <p:animScale>
                                      <p:cBhvr>
                                        <p:cTn id="42" dur="145" decel="50000">
                                          <p:stCondLst>
                                            <p:cond delay="1605"/>
                                          </p:stCondLst>
                                        </p:cTn>
                                        <p:tgtEl>
                                          <p:spTgt spid="7"/>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4.16667E-6 7.40741E-7 L 0.94948 0.13588 " pathEditMode="relative" rAng="0" ptsTypes="AA">
                                      <p:cBhvr>
                                        <p:cTn id="46" dur="2000" fill="hold"/>
                                        <p:tgtEl>
                                          <p:spTgt spid="5"/>
                                        </p:tgtEl>
                                        <p:attrNameLst>
                                          <p:attrName>ppt_x</p:attrName>
                                          <p:attrName>ppt_y</p:attrName>
                                        </p:attrNameLst>
                                      </p:cBhvr>
                                      <p:rCtr x="47465" y="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8262583-4A2E-4104-B33E-355AAB5B5364}" type="slidenum">
              <a:rPr lang="en-US" altLang="en-US" sz="1000" smtClean="0">
                <a:solidFill>
                  <a:schemeClr val="bg1"/>
                </a:solidFill>
              </a:rPr>
              <a:pPr>
                <a:spcBef>
                  <a:spcPct val="0"/>
                </a:spcBef>
                <a:buClrTx/>
                <a:buSzTx/>
                <a:buFontTx/>
                <a:buNone/>
              </a:pPr>
              <a:t>67</a:t>
            </a:fld>
            <a:endParaRPr lang="en-US" altLang="en-US" sz="1000" smtClean="0">
              <a:solidFill>
                <a:schemeClr val="bg1"/>
              </a:solidFill>
            </a:endParaRPr>
          </a:p>
        </p:txBody>
      </p:sp>
      <p:pic>
        <p:nvPicPr>
          <p:cNvPr id="63490" name="Picture 2"/>
          <p:cNvPicPr>
            <a:picLocks noGrp="1" noChangeAspect="1" noChangeArrowheads="1"/>
          </p:cNvPicPr>
          <p:nvPr>
            <p:ph idx="1"/>
          </p:nvPr>
        </p:nvPicPr>
        <p:blipFill>
          <a:blip r:embed="rId3"/>
          <a:srcRect/>
          <a:stretch>
            <a:fillRect/>
          </a:stretch>
        </p:blipFill>
        <p:spPr>
          <a:xfrm>
            <a:off x="960120" y="1447800"/>
            <a:ext cx="7239000" cy="4241800"/>
          </a:xfrm>
          <a:ln w="57150" cap="flat" algn="ctr">
            <a:solidFill>
              <a:schemeClr val="accent1">
                <a:lumMod val="60000"/>
                <a:lumOff val="40000"/>
              </a:schemeClr>
            </a:solidFill>
            <a:headEnd type="none" w="med" len="med"/>
            <a:tailEnd type="none" w="lg" len="med"/>
          </a:ln>
        </p:spPr>
      </p:pic>
    </p:spTree>
    <p:extLst>
      <p:ext uri="{BB962C8B-B14F-4D97-AF65-F5344CB8AC3E}">
        <p14:creationId xmlns:p14="http://schemas.microsoft.com/office/powerpoint/2010/main" val="1442948135"/>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p:cNvSpPr>
            <a:spLocks noGrp="1"/>
          </p:cNvSpPr>
          <p:nvPr>
            <p:ph idx="1"/>
          </p:nvPr>
        </p:nvSpPr>
        <p:spPr>
          <a:xfrm>
            <a:off x="228600" y="1265152"/>
            <a:ext cx="8458200" cy="2286000"/>
          </a:xfrm>
        </p:spPr>
        <p:txBody>
          <a:bodyPr/>
          <a:lstStyle/>
          <a:p>
            <a:r>
              <a:rPr lang="en-US" altLang="en-US" sz="2000" dirty="0" smtClean="0"/>
              <a:t>    Danny Dante worked for Management Operation LLC from 2/25/1995 – 7/28/2017. The company was trade certified on 12/12/2017. The career counselor submitted a Training package for the Six Sigma Green Belt Certification on 3/8/2018. Classes will start 4/16/2018 and end 5/11/2018.   Total training cost is $23,000.00.</a:t>
            </a:r>
          </a:p>
        </p:txBody>
      </p:sp>
      <p:sp>
        <p:nvSpPr>
          <p:cNvPr id="3" name="Title 2"/>
          <p:cNvSpPr>
            <a:spLocks noGrp="1"/>
          </p:cNvSpPr>
          <p:nvPr>
            <p:ph type="title"/>
          </p:nvPr>
        </p:nvSpPr>
        <p:spPr>
          <a:xfrm>
            <a:off x="457200" y="76200"/>
            <a:ext cx="8229600" cy="1143000"/>
          </a:xfrm>
        </p:spPr>
        <p:txBody>
          <a:bodyPr/>
          <a:lstStyle/>
          <a:p>
            <a:pPr>
              <a:defRPr/>
            </a:pPr>
            <a:r>
              <a:rPr lang="en-US" dirty="0" smtClean="0"/>
              <a:t>Case Study Exercise</a:t>
            </a:r>
            <a:endParaRPr lang="en-US" dirty="0"/>
          </a:p>
        </p:txBody>
      </p:sp>
      <p:sp>
        <p:nvSpPr>
          <p:cNvPr id="983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EB6855B-89CE-402B-81AC-97C82364C70E}" type="slidenum">
              <a:rPr lang="en-US" altLang="en-US" sz="1000" smtClean="0">
                <a:solidFill>
                  <a:schemeClr val="bg1"/>
                </a:solidFill>
              </a:rPr>
              <a:pPr>
                <a:spcBef>
                  <a:spcPct val="0"/>
                </a:spcBef>
                <a:buClrTx/>
                <a:buSzTx/>
                <a:buFontTx/>
                <a:buNone/>
              </a:pPr>
              <a:t>68</a:t>
            </a:fld>
            <a:endParaRPr lang="en-US" altLang="en-US" sz="1000" smtClean="0">
              <a:solidFill>
                <a:schemeClr val="bg1"/>
              </a:solidFill>
            </a:endParaRPr>
          </a:p>
        </p:txBody>
      </p:sp>
      <p:sp>
        <p:nvSpPr>
          <p:cNvPr id="5" name="TextBox 4"/>
          <p:cNvSpPr txBox="1">
            <a:spLocks noChangeArrowheads="1"/>
          </p:cNvSpPr>
          <p:nvPr/>
        </p:nvSpPr>
        <p:spPr bwMode="auto">
          <a:xfrm>
            <a:off x="-5410200" y="3048000"/>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u="sng">
                <a:solidFill>
                  <a:srgbClr val="0080FF"/>
                </a:solidFill>
              </a:rPr>
              <a:t>Question 1</a:t>
            </a:r>
            <a:endParaRPr lang="en-US" altLang="en-US" sz="1800" b="1">
              <a:solidFill>
                <a:srgbClr val="0080FF"/>
              </a:solidFill>
            </a:endParaRPr>
          </a:p>
          <a:p>
            <a:pPr eaLnBrk="1" hangingPunct="1">
              <a:spcBef>
                <a:spcPct val="0"/>
              </a:spcBef>
              <a:buClrTx/>
              <a:buSzTx/>
              <a:buFontTx/>
              <a:buNone/>
            </a:pPr>
            <a:r>
              <a:rPr lang="en-US" altLang="en-US" sz="1800" b="1">
                <a:solidFill>
                  <a:srgbClr val="0080FF"/>
                </a:solidFill>
              </a:rPr>
              <a:t>Can this training be approved?  Elaborate …</a:t>
            </a:r>
          </a:p>
          <a:p>
            <a:pPr eaLnBrk="1" hangingPunct="1">
              <a:spcBef>
                <a:spcPct val="0"/>
              </a:spcBef>
              <a:buClrTx/>
              <a:buSzTx/>
              <a:buFontTx/>
              <a:buNone/>
            </a:pPr>
            <a:endParaRPr lang="en-US" altLang="en-US" sz="1800" b="1">
              <a:solidFill>
                <a:srgbClr val="0080FF"/>
              </a:solidFill>
            </a:endParaRPr>
          </a:p>
        </p:txBody>
      </p:sp>
      <p:sp>
        <p:nvSpPr>
          <p:cNvPr id="6" name="TextBox 5"/>
          <p:cNvSpPr txBox="1">
            <a:spLocks noChangeArrowheads="1"/>
          </p:cNvSpPr>
          <p:nvPr/>
        </p:nvSpPr>
        <p:spPr bwMode="auto">
          <a:xfrm>
            <a:off x="-5334000" y="3881438"/>
            <a:ext cx="4862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a:solidFill>
                  <a:srgbClr val="C00000"/>
                </a:solidFill>
              </a:rPr>
              <a:t>No… It exceeds the reasonable cost.</a:t>
            </a:r>
            <a:endParaRPr lang="en-US" altLang="en-US" sz="1800">
              <a:solidFill>
                <a:srgbClr val="C00000"/>
              </a:solidFill>
            </a:endParaRPr>
          </a:p>
        </p:txBody>
      </p:sp>
      <p:sp>
        <p:nvSpPr>
          <p:cNvPr id="8" name="TextBox 7"/>
          <p:cNvSpPr txBox="1">
            <a:spLocks noChangeArrowheads="1"/>
          </p:cNvSpPr>
          <p:nvPr/>
        </p:nvSpPr>
        <p:spPr bwMode="auto">
          <a:xfrm>
            <a:off x="-5324475" y="4283075"/>
            <a:ext cx="4452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u="sng">
                <a:solidFill>
                  <a:srgbClr val="0080FF"/>
                </a:solidFill>
              </a:rPr>
              <a:t>Question 2</a:t>
            </a:r>
            <a:endParaRPr lang="en-US" altLang="en-US" sz="1800" b="1">
              <a:solidFill>
                <a:srgbClr val="0080FF"/>
              </a:solidFill>
            </a:endParaRPr>
          </a:p>
          <a:p>
            <a:pPr eaLnBrk="1" hangingPunct="1">
              <a:spcBef>
                <a:spcPct val="0"/>
              </a:spcBef>
              <a:buClrTx/>
              <a:buSzTx/>
              <a:buFontTx/>
              <a:buNone/>
            </a:pPr>
            <a:r>
              <a:rPr lang="en-US" altLang="en-US" sz="1800" b="1">
                <a:solidFill>
                  <a:srgbClr val="0080FF"/>
                </a:solidFill>
              </a:rPr>
              <a:t>Does this training require benchmarks?</a:t>
            </a:r>
          </a:p>
        </p:txBody>
      </p:sp>
      <p:sp>
        <p:nvSpPr>
          <p:cNvPr id="9" name="TextBox 8"/>
          <p:cNvSpPr txBox="1">
            <a:spLocks noChangeArrowheads="1"/>
          </p:cNvSpPr>
          <p:nvPr/>
        </p:nvSpPr>
        <p:spPr bwMode="auto">
          <a:xfrm>
            <a:off x="-5324475" y="525938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b="1">
                <a:solidFill>
                  <a:srgbClr val="008000"/>
                </a:solidFill>
              </a:rPr>
              <a:t>No</a:t>
            </a:r>
            <a:endParaRPr lang="en-US" altLang="en-US" sz="1800">
              <a:solidFill>
                <a:srgbClr val="008000"/>
              </a:solidFill>
            </a:endParaRPr>
          </a:p>
        </p:txBody>
      </p:sp>
    </p:spTree>
    <p:extLst>
      <p:ext uri="{BB962C8B-B14F-4D97-AF65-F5344CB8AC3E}">
        <p14:creationId xmlns:p14="http://schemas.microsoft.com/office/powerpoint/2010/main" val="40554553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3.33333E-6 0.01041 L 0.93334 0.02082 " pathEditMode="relative" rAng="0" ptsTypes="AA">
                                      <p:cBhvr>
                                        <p:cTn id="6" dur="2000" fill="hold"/>
                                        <p:tgtEl>
                                          <p:spTgt spid="5"/>
                                        </p:tgtEl>
                                        <p:attrNameLst>
                                          <p:attrName>ppt_x</p:attrName>
                                          <p:attrName>ppt_y</p:attrName>
                                        </p:attrNameLst>
                                      </p:cBhvr>
                                      <p:rCtr x="46667" y="50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grpId="0" nodeType="clickEffect">
                                  <p:stCondLst>
                                    <p:cond delay="0"/>
                                  </p:stCondLst>
                                  <p:childTnLst>
                                    <p:animMotion origin="layout" path="M -0.07917 -0.00625 L 0.81736 0.00208 " pathEditMode="relative" rAng="0" ptsTypes="AA">
                                      <p:cBhvr>
                                        <p:cTn id="10" dur="2000" fill="hold"/>
                                        <p:tgtEl>
                                          <p:spTgt spid="6"/>
                                        </p:tgtEl>
                                        <p:attrNameLst>
                                          <p:attrName>ppt_x</p:attrName>
                                          <p:attrName>ppt_y</p:attrName>
                                        </p:attrNameLst>
                                      </p:cBhvr>
                                      <p:rCtr x="44826" y="416"/>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0.04097 -0.01019 L 1.0257 0.00092 " pathEditMode="relative" rAng="0" ptsTypes="AA">
                                      <p:cBhvr>
                                        <p:cTn id="14" dur="2000" fill="hold"/>
                                        <p:tgtEl>
                                          <p:spTgt spid="8"/>
                                        </p:tgtEl>
                                        <p:attrNameLst>
                                          <p:attrName>ppt_x</p:attrName>
                                          <p:attrName>ppt_y</p:attrName>
                                        </p:attrNameLst>
                                      </p:cBhvr>
                                      <p:rCtr x="53333" y="55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grpId="0" nodeType="clickEffect">
                                  <p:stCondLst>
                                    <p:cond delay="0"/>
                                  </p:stCondLst>
                                  <p:childTnLst>
                                    <p:animMotion origin="layout" path="M -0.15833 0.00301 L 1.23386 -0.00532 " pathEditMode="relative" rAng="0" ptsTypes="AA">
                                      <p:cBhvr>
                                        <p:cTn id="18" dur="2000" fill="hold"/>
                                        <p:tgtEl>
                                          <p:spTgt spid="9"/>
                                        </p:tgtEl>
                                        <p:attrNameLst>
                                          <p:attrName>ppt_x</p:attrName>
                                          <p:attrName>ppt_y</p:attrName>
                                        </p:attrNameLst>
                                      </p:cBhvr>
                                      <p:rCtr x="69618"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F5633DF-B844-4398-BA6E-B67F409F9F5E}" type="slidenum">
              <a:rPr lang="en-US" altLang="en-US" sz="1000" smtClean="0">
                <a:solidFill>
                  <a:schemeClr val="bg1"/>
                </a:solidFill>
              </a:rPr>
              <a:pPr>
                <a:spcBef>
                  <a:spcPct val="0"/>
                </a:spcBef>
                <a:buClrTx/>
                <a:buSzTx/>
                <a:buFontTx/>
                <a:buNone/>
              </a:pPr>
              <a:t>69</a:t>
            </a:fld>
            <a:endParaRPr lang="en-US" altLang="en-US" sz="1000" smtClean="0">
              <a:solidFill>
                <a:schemeClr val="bg1"/>
              </a:solidFill>
            </a:endParaRPr>
          </a:p>
        </p:txBody>
      </p:sp>
      <p:sp>
        <p:nvSpPr>
          <p:cNvPr id="356354" name="Rectangle 2"/>
          <p:cNvSpPr>
            <a:spLocks noGrp="1"/>
          </p:cNvSpPr>
          <p:nvPr>
            <p:ph type="title"/>
          </p:nvPr>
        </p:nvSpPr>
        <p:spPr bwMode="auto">
          <a:xfrm>
            <a:off x="228600" y="152400"/>
            <a:ext cx="8534400" cy="1143000"/>
          </a:xfrm>
          <a:extLst/>
        </p:spPr>
        <p:txBody>
          <a:bodyPr/>
          <a:lstStyle/>
          <a:p>
            <a:pPr algn="ctr">
              <a:defRPr/>
            </a:pPr>
            <a:r>
              <a:rPr lang="en-US" sz="3000" dirty="0" smtClean="0">
                <a:effectLst/>
              </a:rPr>
              <a:t>Reemployment Trade Adjustment Assistance (RTAA)</a:t>
            </a:r>
          </a:p>
        </p:txBody>
      </p:sp>
      <p:sp>
        <p:nvSpPr>
          <p:cNvPr id="18436" name="Rectangle 3"/>
          <p:cNvSpPr>
            <a:spLocks noGrp="1"/>
          </p:cNvSpPr>
          <p:nvPr>
            <p:ph type="body" idx="1"/>
          </p:nvPr>
        </p:nvSpPr>
        <p:spPr>
          <a:xfrm>
            <a:off x="228600" y="990600"/>
            <a:ext cx="8534400" cy="5105400"/>
          </a:xfrm>
        </p:spPr>
        <p:txBody>
          <a:bodyPr>
            <a:normAutofit fontScale="92500" lnSpcReduction="10000"/>
          </a:bodyPr>
          <a:lstStyle/>
          <a:p>
            <a:pPr marL="0" indent="0">
              <a:defRPr/>
            </a:pPr>
            <a:endParaRPr lang="en-US" sz="600" dirty="0" smtClean="0"/>
          </a:p>
          <a:p>
            <a:pPr marL="115888" indent="-115888">
              <a:buFont typeface="Wingdings 3" panose="05040102010807070707" pitchFamily="18" charset="2"/>
              <a:buChar char=""/>
              <a:defRPr/>
            </a:pPr>
            <a:r>
              <a:rPr lang="en-US" sz="1700" dirty="0" smtClean="0">
                <a:effectLst>
                  <a:outerShdw blurRad="38100" dist="38100" dir="2700000" algn="tl">
                    <a:srgbClr val="000000">
                      <a:alpha val="43137"/>
                    </a:srgbClr>
                  </a:outerShdw>
                </a:effectLst>
              </a:rPr>
              <a:t>  The </a:t>
            </a:r>
            <a:r>
              <a:rPr lang="en-US" sz="1700" dirty="0" smtClean="0">
                <a:effectLst>
                  <a:outerShdw blurRad="38100" dist="38100" dir="2700000" algn="tl">
                    <a:srgbClr val="000000">
                      <a:alpha val="43137"/>
                    </a:srgbClr>
                  </a:outerShdw>
                </a:effectLst>
              </a:rPr>
              <a:t>following rules apply:</a:t>
            </a:r>
            <a:br>
              <a:rPr lang="en-US" sz="1700" dirty="0" smtClean="0">
                <a:effectLst>
                  <a:outerShdw blurRad="38100" dist="38100" dir="2700000" algn="tl">
                    <a:srgbClr val="000000">
                      <a:alpha val="43137"/>
                    </a:srgbClr>
                  </a:outerShdw>
                </a:effectLst>
              </a:rPr>
            </a:br>
            <a:endParaRPr lang="en-US" sz="1700" dirty="0" smtClean="0">
              <a:effectLst>
                <a:outerShdw blurRad="38100" dist="38100" dir="2700000" algn="tl">
                  <a:srgbClr val="000000">
                    <a:alpha val="43137"/>
                  </a:srgbClr>
                </a:outerShdw>
              </a:effectLst>
            </a:endParaRPr>
          </a:p>
          <a:p>
            <a:pPr>
              <a:spcBef>
                <a:spcPts val="0"/>
              </a:spcBef>
              <a:buFont typeface="Courier New" panose="02070309020205020404" pitchFamily="49" charset="0"/>
              <a:buChar char="o"/>
              <a:tabLst>
                <a:tab pos="457200" algn="l"/>
              </a:tabLst>
              <a:defRPr/>
            </a:pPr>
            <a:r>
              <a:rPr lang="en-US" sz="1700" dirty="0" smtClean="0">
                <a:ea typeface="Times New Roman"/>
              </a:rPr>
              <a:t>Available to workers age 50 or older</a:t>
            </a:r>
          </a:p>
          <a:p>
            <a:pPr>
              <a:spcBef>
                <a:spcPts val="0"/>
              </a:spcBef>
              <a:buFont typeface="Courier New" panose="02070309020205020404" pitchFamily="49" charset="0"/>
              <a:buChar char="o"/>
              <a:tabLst>
                <a:tab pos="457200" algn="l"/>
              </a:tabLst>
              <a:defRPr/>
            </a:pPr>
            <a:endParaRPr lang="en-US" sz="1700" dirty="0">
              <a:ea typeface="Times New Roman"/>
            </a:endParaRPr>
          </a:p>
          <a:p>
            <a:pPr>
              <a:spcBef>
                <a:spcPts val="0"/>
              </a:spcBef>
              <a:buFont typeface="Courier New" panose="02070309020205020404" pitchFamily="49" charset="0"/>
              <a:buChar char="o"/>
              <a:tabLst>
                <a:tab pos="457200" algn="l"/>
              </a:tabLst>
              <a:defRPr/>
            </a:pPr>
            <a:r>
              <a:rPr lang="en-US" sz="1700" b="1" u="sng" dirty="0" smtClean="0">
                <a:ea typeface="Times New Roman"/>
              </a:rPr>
              <a:t>No deadline</a:t>
            </a:r>
            <a:r>
              <a:rPr lang="en-US" sz="1700" dirty="0" smtClean="0">
                <a:ea typeface="Times New Roman"/>
              </a:rPr>
              <a:t> for reemployment </a:t>
            </a:r>
            <a:r>
              <a:rPr lang="en-US" sz="1700" i="1" u="sng" dirty="0" smtClean="0">
                <a:ea typeface="Times New Roman"/>
              </a:rPr>
              <a:t>(ATAA was 26 weeks)</a:t>
            </a:r>
            <a:br>
              <a:rPr lang="en-US" sz="1700" i="1" u="sng" dirty="0" smtClean="0">
                <a:ea typeface="Times New Roman"/>
              </a:rPr>
            </a:br>
            <a:endParaRPr lang="en-US" sz="1700" i="1" u="sng" dirty="0" smtClean="0">
              <a:ea typeface="Times New Roman"/>
            </a:endParaRPr>
          </a:p>
          <a:p>
            <a:pPr>
              <a:spcBef>
                <a:spcPts val="0"/>
              </a:spcBef>
              <a:buFont typeface="Courier New" panose="02070309020205020404" pitchFamily="49" charset="0"/>
              <a:buChar char="o"/>
              <a:tabLst>
                <a:tab pos="457200" algn="l"/>
              </a:tabLst>
              <a:defRPr/>
            </a:pPr>
            <a:r>
              <a:rPr lang="en-US" altLang="en-US" sz="1700" dirty="0" smtClean="0"/>
              <a:t>Must apply for RTAA Two </a:t>
            </a:r>
            <a:r>
              <a:rPr lang="en-US" altLang="en-US" sz="1700" dirty="0"/>
              <a:t>years from the date worker exhausts UI (and any EUC) or two years from the date of reemployment, whichever is </a:t>
            </a:r>
            <a:r>
              <a:rPr lang="en-US" altLang="en-US" sz="1700" b="1" dirty="0"/>
              <a:t>earlier</a:t>
            </a:r>
            <a:endParaRPr lang="en-US" altLang="en-US" sz="1700" dirty="0"/>
          </a:p>
          <a:p>
            <a:pPr>
              <a:spcBef>
                <a:spcPts val="0"/>
              </a:spcBef>
              <a:buFont typeface="Courier New" panose="02070309020205020404" pitchFamily="49" charset="0"/>
              <a:buChar char="o"/>
              <a:tabLst>
                <a:tab pos="457200" algn="l"/>
              </a:tabLst>
              <a:defRPr/>
            </a:pPr>
            <a:endParaRPr lang="en-US" sz="1700" dirty="0" smtClean="0">
              <a:ea typeface="Times New Roman"/>
            </a:endParaRPr>
          </a:p>
          <a:p>
            <a:pPr>
              <a:spcBef>
                <a:spcPts val="0"/>
              </a:spcBef>
              <a:buFont typeface="Courier New" panose="02070309020205020404" pitchFamily="49" charset="0"/>
              <a:buChar char="o"/>
              <a:tabLst>
                <a:tab pos="457200" algn="l"/>
              </a:tabLst>
              <a:defRPr/>
            </a:pPr>
            <a:r>
              <a:rPr lang="en-US" sz="1700" dirty="0" smtClean="0">
                <a:ea typeface="Times New Roman"/>
              </a:rPr>
              <a:t>Must earn less than they did from the certified company and cannot earn more than </a:t>
            </a:r>
            <a:r>
              <a:rPr lang="en-US" sz="1700" b="1" dirty="0" smtClean="0">
                <a:ea typeface="Times New Roman"/>
              </a:rPr>
              <a:t>$50,000 </a:t>
            </a:r>
            <a:r>
              <a:rPr lang="en-US" sz="1700" dirty="0" smtClean="0">
                <a:ea typeface="Times New Roman"/>
              </a:rPr>
              <a:t>annually in gross wages</a:t>
            </a:r>
          </a:p>
          <a:p>
            <a:pPr>
              <a:spcBef>
                <a:spcPts val="0"/>
              </a:spcBef>
              <a:buFont typeface="Courier New" panose="02070309020205020404" pitchFamily="49" charset="0"/>
              <a:buChar char="o"/>
              <a:tabLst>
                <a:tab pos="457200" algn="l"/>
              </a:tabLst>
              <a:defRPr/>
            </a:pPr>
            <a:endParaRPr lang="en-US" sz="1700" dirty="0" smtClean="0">
              <a:ea typeface="Times New Roman"/>
            </a:endParaRPr>
          </a:p>
          <a:p>
            <a:pPr>
              <a:spcBef>
                <a:spcPts val="0"/>
              </a:spcBef>
              <a:buFont typeface="Courier New" panose="02070309020205020404" pitchFamily="49" charset="0"/>
              <a:buChar char="o"/>
              <a:tabLst>
                <a:tab pos="457200" algn="l"/>
              </a:tabLst>
              <a:defRPr/>
            </a:pPr>
            <a:r>
              <a:rPr lang="en-US" sz="1700" dirty="0" smtClean="0">
                <a:ea typeface="Times New Roman"/>
              </a:rPr>
              <a:t>Workers may receive </a:t>
            </a:r>
            <a:r>
              <a:rPr lang="en-US" sz="1700" b="1" u="sng" dirty="0" smtClean="0">
                <a:ea typeface="Times New Roman"/>
              </a:rPr>
              <a:t>up to $10,000 </a:t>
            </a:r>
            <a:r>
              <a:rPr lang="en-US" sz="1700" dirty="0" smtClean="0">
                <a:ea typeface="Times New Roman"/>
              </a:rPr>
              <a:t>over the course of the 2 year eligibility period</a:t>
            </a:r>
          </a:p>
          <a:p>
            <a:pPr>
              <a:spcBef>
                <a:spcPts val="0"/>
              </a:spcBef>
              <a:buFont typeface="Courier New" panose="02070309020205020404" pitchFamily="49" charset="0"/>
              <a:buChar char="o"/>
              <a:tabLst>
                <a:tab pos="457200" algn="l"/>
              </a:tabLst>
              <a:defRPr/>
            </a:pPr>
            <a:endParaRPr lang="en-US" sz="1700" dirty="0" smtClean="0">
              <a:ea typeface="Times New Roman"/>
            </a:endParaRPr>
          </a:p>
          <a:p>
            <a:pPr>
              <a:spcBef>
                <a:spcPts val="0"/>
              </a:spcBef>
              <a:buFont typeface="Courier New" panose="02070309020205020404" pitchFamily="49" charset="0"/>
              <a:buChar char="o"/>
              <a:tabLst>
                <a:tab pos="457200" algn="l"/>
              </a:tabLst>
              <a:defRPr/>
            </a:pPr>
            <a:r>
              <a:rPr lang="en-US" sz="1700" dirty="0" smtClean="0"/>
              <a:t>Not </a:t>
            </a:r>
            <a:r>
              <a:rPr lang="en-US" sz="1700" dirty="0"/>
              <a:t>be with the same division/facility from which he/she </a:t>
            </a:r>
            <a:r>
              <a:rPr lang="en-US" sz="1700" dirty="0" smtClean="0"/>
              <a:t/>
            </a:r>
            <a:br>
              <a:rPr lang="en-US" sz="1700" dirty="0" smtClean="0"/>
            </a:br>
            <a:r>
              <a:rPr lang="en-US" sz="1700" dirty="0" smtClean="0"/>
              <a:t>was separated</a:t>
            </a:r>
            <a:endParaRPr lang="en-US" sz="1700" dirty="0"/>
          </a:p>
          <a:p>
            <a:pPr>
              <a:spcBef>
                <a:spcPts val="0"/>
              </a:spcBef>
              <a:buFont typeface="Courier New" panose="02070309020205020404" pitchFamily="49" charset="0"/>
              <a:buChar char="o"/>
              <a:tabLst>
                <a:tab pos="457200" algn="l"/>
              </a:tabLst>
              <a:defRPr/>
            </a:pPr>
            <a:endParaRPr lang="en-US" sz="1700" dirty="0">
              <a:ea typeface="Times New Roman"/>
            </a:endParaRPr>
          </a:p>
          <a:p>
            <a:pPr>
              <a:spcBef>
                <a:spcPts val="0"/>
              </a:spcBef>
              <a:buFont typeface="Courier New" panose="02070309020205020404" pitchFamily="49" charset="0"/>
              <a:buChar char="o"/>
              <a:tabLst>
                <a:tab pos="457200" algn="l"/>
              </a:tabLst>
              <a:defRPr/>
            </a:pPr>
            <a:r>
              <a:rPr lang="en-US" sz="1700" dirty="0" smtClean="0"/>
              <a:t>Workers may choose between TRA or RTAA (cannot go from RTAA to TRA once TRA has been collected)</a:t>
            </a:r>
          </a:p>
          <a:p>
            <a:pPr>
              <a:spcBef>
                <a:spcPts val="0"/>
              </a:spcBef>
              <a:buFont typeface="Courier New" panose="02070309020205020404" pitchFamily="49" charset="0"/>
              <a:buChar char="o"/>
              <a:tabLst>
                <a:tab pos="457200" algn="l"/>
              </a:tabLst>
              <a:defRPr/>
            </a:pPr>
            <a:endParaRPr lang="en-US" sz="1700" dirty="0" smtClean="0"/>
          </a:p>
          <a:p>
            <a:pPr>
              <a:spcBef>
                <a:spcPts val="0"/>
              </a:spcBef>
              <a:buFont typeface="Courier New" panose="02070309020205020404" pitchFamily="49" charset="0"/>
              <a:buChar char="o"/>
              <a:tabLst>
                <a:tab pos="457200" algn="l"/>
              </a:tabLst>
              <a:defRPr/>
            </a:pPr>
            <a:r>
              <a:rPr lang="en-US" sz="1700" dirty="0" smtClean="0"/>
              <a:t>RTAA participants may participate in </a:t>
            </a:r>
            <a:r>
              <a:rPr lang="en-US" sz="1700" u="sng" dirty="0" smtClean="0"/>
              <a:t>training full or part-time </a:t>
            </a:r>
          </a:p>
          <a:p>
            <a:pPr>
              <a:spcBef>
                <a:spcPts val="0"/>
              </a:spcBef>
              <a:buFont typeface="Courier New" panose="02070309020205020404" pitchFamily="49" charset="0"/>
              <a:buChar char="o"/>
              <a:tabLst>
                <a:tab pos="457200" algn="l"/>
              </a:tabLst>
              <a:defRPr/>
            </a:pPr>
            <a:endParaRPr lang="en-US" sz="1700" u="sng" dirty="0" smtClean="0"/>
          </a:p>
          <a:p>
            <a:pPr>
              <a:spcBef>
                <a:spcPts val="0"/>
              </a:spcBef>
              <a:buFont typeface="Courier New" panose="02070309020205020404" pitchFamily="49" charset="0"/>
              <a:buChar char="o"/>
              <a:tabLst>
                <a:tab pos="457200" algn="l"/>
              </a:tabLst>
              <a:defRPr/>
            </a:pPr>
            <a:r>
              <a:rPr lang="en-US" sz="1700" dirty="0" smtClean="0"/>
              <a:t>And be reemployed at </a:t>
            </a:r>
            <a:r>
              <a:rPr lang="en-US" sz="1700" u="sng" dirty="0" smtClean="0"/>
              <a:t>least </a:t>
            </a:r>
            <a:r>
              <a:rPr lang="en-US" sz="1700" b="1" u="sng" dirty="0" smtClean="0"/>
              <a:t>20</a:t>
            </a:r>
            <a:r>
              <a:rPr lang="en-US" sz="1700" u="sng" dirty="0" smtClean="0"/>
              <a:t> hours </a:t>
            </a:r>
            <a:r>
              <a:rPr lang="en-US" sz="1700" dirty="0" smtClean="0"/>
              <a:t>per week</a:t>
            </a:r>
          </a:p>
        </p:txBody>
      </p:sp>
      <p:pic>
        <p:nvPicPr>
          <p:cNvPr id="1003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9348" y="5120199"/>
            <a:ext cx="2387016" cy="160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55398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B20512E2-D667-495A-A5F8-E08993639F9C}" type="slidenum">
              <a:rPr lang="en-US" altLang="en-US" sz="1000" smtClean="0">
                <a:solidFill>
                  <a:schemeClr val="bg1"/>
                </a:solidFill>
              </a:rPr>
              <a:pPr>
                <a:spcBef>
                  <a:spcPct val="0"/>
                </a:spcBef>
                <a:buClrTx/>
                <a:buSzTx/>
                <a:buFontTx/>
                <a:buNone/>
              </a:pPr>
              <a:t>7</a:t>
            </a:fld>
            <a:endParaRPr lang="en-US" altLang="en-US" sz="1000" smtClean="0">
              <a:solidFill>
                <a:schemeClr val="bg1"/>
              </a:solidFill>
            </a:endParaRPr>
          </a:p>
        </p:txBody>
      </p:sp>
      <p:sp>
        <p:nvSpPr>
          <p:cNvPr id="144386" name="Rectangle 2"/>
          <p:cNvSpPr>
            <a:spLocks noGrp="1"/>
          </p:cNvSpPr>
          <p:nvPr>
            <p:ph type="title"/>
          </p:nvPr>
        </p:nvSpPr>
        <p:spPr bwMode="auto">
          <a:xfrm>
            <a:off x="457200" y="274638"/>
            <a:ext cx="8229600" cy="842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WORKING TOGETHER</a:t>
            </a:r>
          </a:p>
        </p:txBody>
      </p:sp>
      <p:sp>
        <p:nvSpPr>
          <p:cNvPr id="16388" name="Rectangle 4"/>
          <p:cNvSpPr>
            <a:spLocks noChangeArrowheads="1"/>
          </p:cNvSpPr>
          <p:nvPr/>
        </p:nvSpPr>
        <p:spPr bwMode="auto">
          <a:xfrm>
            <a:off x="57150" y="3061791"/>
            <a:ext cx="3524250" cy="923330"/>
          </a:xfrm>
          <a:prstGeom prst="rect">
            <a:avLst/>
          </a:prstGeom>
          <a:solidFill>
            <a:schemeClr val="bg2"/>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b="1" dirty="0" err="1" smtClean="0">
                <a:latin typeface="Arial" panose="020B0604020202020204" pitchFamily="34" charset="0"/>
              </a:rPr>
              <a:t>MassHire</a:t>
            </a:r>
            <a:r>
              <a:rPr lang="en-US" altLang="en-US" sz="1800" b="1" dirty="0" smtClean="0">
                <a:latin typeface="Arial" panose="020B0604020202020204" pitchFamily="34" charset="0"/>
              </a:rPr>
              <a:t> Department </a:t>
            </a:r>
            <a:r>
              <a:rPr lang="en-US" altLang="en-US" sz="1800" b="1" dirty="0">
                <a:latin typeface="Arial" panose="020B0604020202020204" pitchFamily="34" charset="0"/>
              </a:rPr>
              <a:t>of Career Services </a:t>
            </a:r>
            <a:r>
              <a:rPr lang="en-US" altLang="en-US" sz="1800" b="1" dirty="0" smtClean="0">
                <a:latin typeface="Arial" panose="020B0604020202020204" pitchFamily="34" charset="0"/>
              </a:rPr>
              <a:t>(MDCS</a:t>
            </a:r>
            <a:r>
              <a:rPr lang="en-US" altLang="en-US" sz="1800" b="1" dirty="0">
                <a:latin typeface="Arial" panose="020B0604020202020204" pitchFamily="34" charset="0"/>
              </a:rPr>
              <a:t>)</a:t>
            </a:r>
          </a:p>
          <a:p>
            <a:pPr algn="ctr" eaLnBrk="1" hangingPunct="1">
              <a:spcBef>
                <a:spcPct val="0"/>
              </a:spcBef>
              <a:buClrTx/>
              <a:buSzTx/>
              <a:buFontTx/>
              <a:buNone/>
            </a:pPr>
            <a:r>
              <a:rPr lang="en-US" altLang="en-US" sz="1800" b="1" dirty="0" smtClean="0">
                <a:latin typeface="Arial" panose="020B0604020202020204" pitchFamily="34" charset="0"/>
              </a:rPr>
              <a:t>Administers </a:t>
            </a:r>
            <a:r>
              <a:rPr lang="en-US" altLang="en-US" sz="1800" b="1" dirty="0">
                <a:latin typeface="Arial" panose="020B0604020202020204" pitchFamily="34" charset="0"/>
              </a:rPr>
              <a:t>TAA benefits</a:t>
            </a:r>
          </a:p>
        </p:txBody>
      </p:sp>
      <p:sp>
        <p:nvSpPr>
          <p:cNvPr id="16389" name="Rectangle 6"/>
          <p:cNvSpPr>
            <a:spLocks noChangeArrowheads="1"/>
          </p:cNvSpPr>
          <p:nvPr/>
        </p:nvSpPr>
        <p:spPr bwMode="auto">
          <a:xfrm>
            <a:off x="2819400" y="1343729"/>
            <a:ext cx="3502025" cy="1200329"/>
          </a:xfrm>
          <a:prstGeom prst="rect">
            <a:avLst/>
          </a:prstGeom>
          <a:solidFill>
            <a:schemeClr val="bg2"/>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b="1" dirty="0" err="1" smtClean="0">
                <a:latin typeface="Arial" panose="020B0604020202020204" pitchFamily="34" charset="0"/>
              </a:rPr>
              <a:t>MassHire</a:t>
            </a:r>
            <a:r>
              <a:rPr lang="en-US" altLang="en-US" sz="1800" b="1" dirty="0" smtClean="0">
                <a:latin typeface="Arial" panose="020B0604020202020204" pitchFamily="34" charset="0"/>
              </a:rPr>
              <a:t> </a:t>
            </a:r>
            <a:r>
              <a:rPr lang="en-US" altLang="en-US" sz="1800" b="1" dirty="0">
                <a:latin typeface="Arial" panose="020B0604020202020204" pitchFamily="34" charset="0"/>
              </a:rPr>
              <a:t>Career </a:t>
            </a:r>
            <a:r>
              <a:rPr lang="en-US" altLang="en-US" sz="1800" b="1" dirty="0" smtClean="0">
                <a:latin typeface="Arial" panose="020B0604020202020204" pitchFamily="34" charset="0"/>
              </a:rPr>
              <a:t>Centers Provide </a:t>
            </a:r>
            <a:r>
              <a:rPr lang="en-US" altLang="en-US" sz="1800" b="1" dirty="0">
                <a:latin typeface="Arial" panose="020B0604020202020204" pitchFamily="34" charset="0"/>
              </a:rPr>
              <a:t>reemployment and career services</a:t>
            </a:r>
          </a:p>
          <a:p>
            <a:pPr algn="ctr" eaLnBrk="1" hangingPunct="1">
              <a:spcBef>
                <a:spcPct val="0"/>
              </a:spcBef>
              <a:buClrTx/>
              <a:buSzTx/>
              <a:buFontTx/>
              <a:buNone/>
            </a:pPr>
            <a:endParaRPr lang="en-US" altLang="en-US" sz="1800" b="1" dirty="0">
              <a:latin typeface="Arial" panose="020B0604020202020204" pitchFamily="34" charset="0"/>
            </a:endParaRPr>
          </a:p>
        </p:txBody>
      </p:sp>
      <p:pic>
        <p:nvPicPr>
          <p:cNvPr id="16390" name="Picture 24" descr="MCj043392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733800"/>
            <a:ext cx="1143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MCj043489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10075"/>
            <a:ext cx="8858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MCj043488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862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descr="MCj043490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038600"/>
            <a:ext cx="1295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MCj0434889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50958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MCj0434904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333875"/>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3" descr="MCj0434892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17207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4" descr="MCj0434874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8672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5" descr="MCj0432657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411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6" descr="MCj043395300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501967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Rectangle 5"/>
          <p:cNvSpPr>
            <a:spLocks noChangeArrowheads="1"/>
          </p:cNvSpPr>
          <p:nvPr/>
        </p:nvSpPr>
        <p:spPr bwMode="auto">
          <a:xfrm>
            <a:off x="5181600" y="2805410"/>
            <a:ext cx="3724275" cy="923330"/>
          </a:xfrm>
          <a:prstGeom prst="rect">
            <a:avLst/>
          </a:prstGeom>
          <a:solidFill>
            <a:schemeClr val="bg2"/>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b="1" dirty="0">
                <a:latin typeface="Arial" panose="020B0604020202020204" pitchFamily="34" charset="0"/>
              </a:rPr>
              <a:t>Department of Unemployment Assistance (DUA)</a:t>
            </a:r>
          </a:p>
          <a:p>
            <a:pPr algn="ctr" eaLnBrk="1" hangingPunct="1">
              <a:spcBef>
                <a:spcPct val="0"/>
              </a:spcBef>
              <a:buClrTx/>
              <a:buSzTx/>
              <a:buFontTx/>
              <a:buNone/>
            </a:pPr>
            <a:r>
              <a:rPr lang="en-US" altLang="en-US" sz="1800" b="1" dirty="0" smtClean="0">
                <a:latin typeface="Arial" panose="020B0604020202020204" pitchFamily="34" charset="0"/>
              </a:rPr>
              <a:t>Administers </a:t>
            </a:r>
            <a:r>
              <a:rPr lang="en-US" altLang="en-US" sz="1800" b="1" dirty="0">
                <a:latin typeface="Arial" panose="020B0604020202020204" pitchFamily="34" charset="0"/>
              </a:rPr>
              <a:t>TRA benefits</a:t>
            </a:r>
          </a:p>
        </p:txBody>
      </p:sp>
    </p:spTree>
    <p:extLst>
      <p:ext uri="{BB962C8B-B14F-4D97-AF65-F5344CB8AC3E}">
        <p14:creationId xmlns:p14="http://schemas.microsoft.com/office/powerpoint/2010/main" val="812668920"/>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BE2CFE08-B844-4329-A267-7A2985B5BB92}" type="slidenum">
              <a:rPr lang="en-US" altLang="en-US" sz="1000" smtClean="0">
                <a:solidFill>
                  <a:schemeClr val="bg1"/>
                </a:solidFill>
              </a:rPr>
              <a:pPr>
                <a:spcBef>
                  <a:spcPct val="0"/>
                </a:spcBef>
                <a:buClrTx/>
                <a:buSzTx/>
                <a:buFontTx/>
                <a:buNone/>
              </a:pPr>
              <a:t>70</a:t>
            </a:fld>
            <a:endParaRPr lang="en-US" altLang="en-US" sz="1000" smtClean="0">
              <a:solidFill>
                <a:schemeClr val="bg1"/>
              </a:solidFill>
            </a:endParaRPr>
          </a:p>
        </p:txBody>
      </p:sp>
      <p:sp>
        <p:nvSpPr>
          <p:cNvPr id="356354" name="Rectangle 2"/>
          <p:cNvSpPr>
            <a:spLocks noGrp="1"/>
          </p:cNvSpPr>
          <p:nvPr>
            <p:ph type="title"/>
          </p:nvPr>
        </p:nvSpPr>
        <p:spPr bwMode="auto">
          <a:xfrm>
            <a:off x="228600" y="52356"/>
            <a:ext cx="8534400" cy="1143000"/>
          </a:xfrm>
          <a:extLst/>
        </p:spPr>
        <p:txBody>
          <a:bodyPr/>
          <a:lstStyle/>
          <a:p>
            <a:pPr algn="ctr">
              <a:defRPr/>
            </a:pPr>
            <a:r>
              <a:rPr lang="en-US" sz="3000" dirty="0" smtClean="0">
                <a:effectLst/>
              </a:rPr>
              <a:t>Reemployment Trade Adjustment Assistance (RTAA)</a:t>
            </a:r>
          </a:p>
        </p:txBody>
      </p:sp>
      <p:sp>
        <p:nvSpPr>
          <p:cNvPr id="102404" name="Rectangle 3"/>
          <p:cNvSpPr>
            <a:spLocks noGrp="1"/>
          </p:cNvSpPr>
          <p:nvPr>
            <p:ph type="body" idx="1"/>
          </p:nvPr>
        </p:nvSpPr>
        <p:spPr>
          <a:xfrm>
            <a:off x="228600" y="1819275"/>
            <a:ext cx="8534400" cy="3290888"/>
          </a:xfrm>
        </p:spPr>
        <p:txBody>
          <a:bodyPr/>
          <a:lstStyle/>
          <a:p>
            <a:r>
              <a:rPr lang="en-US" altLang="en-US" sz="2400" dirty="0" smtClean="0"/>
              <a:t>NOTE:  If an individual has already received Trade Readjustment Allowances (TRA), the RTAA eligibility period will begin with the date of qualifying reemployment and will be reduced by the number of weeks of TRA received.  </a:t>
            </a:r>
          </a:p>
          <a:p>
            <a:endParaRPr lang="en-US" altLang="en-US" sz="2400" dirty="0" smtClean="0"/>
          </a:p>
          <a:p>
            <a:r>
              <a:rPr lang="en-US" altLang="en-US" sz="2400" dirty="0" smtClean="0"/>
              <a:t>Prior TRA receipt will also reduce the maximum amount of RTAA potentially payable.</a:t>
            </a:r>
          </a:p>
        </p:txBody>
      </p:sp>
      <p:pic>
        <p:nvPicPr>
          <p:cNvPr id="1024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95850"/>
            <a:ext cx="2870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005827"/>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1138"/>
            <a:ext cx="8458200" cy="4525962"/>
          </a:xfrm>
        </p:spPr>
        <p:txBody>
          <a:bodyPr/>
          <a:lstStyle/>
          <a:p>
            <a:pPr marL="0">
              <a:lnSpc>
                <a:spcPct val="115000"/>
              </a:lnSpc>
              <a:spcBef>
                <a:spcPts val="0"/>
              </a:spcBef>
              <a:spcAft>
                <a:spcPts val="1000"/>
              </a:spcAft>
              <a:defRPr/>
            </a:pPr>
            <a:r>
              <a:rPr lang="en-US" sz="2800" b="1" dirty="0" smtClean="0">
                <a:latin typeface="Calibri" panose="020F0502020204030204" pitchFamily="34" charset="0"/>
                <a:ea typeface="Calibri" panose="020F0502020204030204" pitchFamily="34" charset="0"/>
                <a:cs typeface="Times New Roman" panose="02020603050405020304" pitchFamily="18" charset="0"/>
              </a:rPr>
              <a:t>RTAA/ATAA</a:t>
            </a:r>
            <a:r>
              <a:rPr lang="en-US" sz="2800" dirty="0" smtClean="0">
                <a:latin typeface="Calibri" panose="020F0502020204030204" pitchFamily="34" charset="0"/>
                <a:ea typeface="Calibri" panose="020F0502020204030204" pitchFamily="34" charset="0"/>
                <a:cs typeface="Times New Roman" panose="02020603050405020304" pitchFamily="18" charset="0"/>
              </a:rPr>
              <a:t>  - If there is a </a:t>
            </a:r>
            <a:r>
              <a:rPr lang="en-US" sz="2800" u="sng" dirty="0" smtClean="0">
                <a:latin typeface="Calibri" panose="020F0502020204030204" pitchFamily="34" charset="0"/>
                <a:ea typeface="Calibri" panose="020F0502020204030204" pitchFamily="34" charset="0"/>
                <a:cs typeface="Times New Roman" panose="02020603050405020304" pitchFamily="18" charset="0"/>
              </a:rPr>
              <a:t>change in employer</a:t>
            </a:r>
            <a:r>
              <a:rPr lang="en-US" sz="2800" dirty="0" smtClean="0">
                <a:latin typeface="Calibri" panose="020F0502020204030204" pitchFamily="34" charset="0"/>
                <a:ea typeface="Calibri" panose="020F0502020204030204" pitchFamily="34" charset="0"/>
                <a:cs typeface="Times New Roman" panose="02020603050405020304" pitchFamily="18" charset="0"/>
              </a:rPr>
              <a:t> a </a:t>
            </a:r>
            <a:r>
              <a:rPr lang="en-US" sz="2800" u="sng" dirty="0" smtClean="0">
                <a:latin typeface="Calibri" panose="020F0502020204030204" pitchFamily="34" charset="0"/>
                <a:ea typeface="Calibri" panose="020F0502020204030204" pitchFamily="34" charset="0"/>
                <a:cs typeface="Times New Roman" panose="02020603050405020304" pitchFamily="18" charset="0"/>
              </a:rPr>
              <a:t>redetermination </a:t>
            </a:r>
            <a:r>
              <a:rPr lang="en-US" sz="2800" dirty="0" smtClean="0">
                <a:latin typeface="Calibri" panose="020F0502020204030204" pitchFamily="34" charset="0"/>
                <a:ea typeface="Calibri" panose="020F0502020204030204" pitchFamily="34" charset="0"/>
                <a:cs typeface="Times New Roman" panose="02020603050405020304" pitchFamily="18" charset="0"/>
              </a:rPr>
              <a:t>is required.  In order to do so all the paystubs must be entered from the old employer before TAA can </a:t>
            </a:r>
            <a:r>
              <a:rPr lang="en-US" sz="2800" u="sng" dirty="0" smtClean="0">
                <a:latin typeface="Calibri" panose="020F0502020204030204" pitchFamily="34" charset="0"/>
                <a:ea typeface="Calibri" panose="020F0502020204030204" pitchFamily="34" charset="0"/>
                <a:cs typeface="Times New Roman" panose="02020603050405020304" pitchFamily="18" charset="0"/>
              </a:rPr>
              <a:t>close</a:t>
            </a:r>
            <a:r>
              <a:rPr lang="en-US" sz="2800" dirty="0" smtClean="0">
                <a:latin typeface="Calibri" panose="020F0502020204030204" pitchFamily="34" charset="0"/>
                <a:ea typeface="Calibri" panose="020F0502020204030204" pitchFamily="34" charset="0"/>
                <a:cs typeface="Times New Roman" panose="02020603050405020304" pitchFamily="18" charset="0"/>
              </a:rPr>
              <a:t> the current RTAA Application.  Once the Application is closed then </a:t>
            </a:r>
            <a:r>
              <a:rPr lang="en-US" sz="2800" u="sng" dirty="0" smtClean="0">
                <a:latin typeface="Calibri" panose="020F0502020204030204" pitchFamily="34" charset="0"/>
                <a:ea typeface="Calibri" panose="020F0502020204030204" pitchFamily="34" charset="0"/>
                <a:cs typeface="Times New Roman" panose="02020603050405020304" pitchFamily="18" charset="0"/>
              </a:rPr>
              <a:t>a NEW RTAA Application</a:t>
            </a:r>
            <a:r>
              <a:rPr lang="en-US" sz="2800" dirty="0" smtClean="0">
                <a:latin typeface="Calibri" panose="020F0502020204030204" pitchFamily="34" charset="0"/>
                <a:ea typeface="Calibri" panose="020F0502020204030204" pitchFamily="34" charset="0"/>
                <a:cs typeface="Times New Roman" panose="02020603050405020304" pitchFamily="18" charset="0"/>
              </a:rPr>
              <a:t> will be submitted for new employment.  TAA will review and make a determination.</a:t>
            </a:r>
          </a:p>
          <a:p>
            <a:pPr marL="0">
              <a:lnSpc>
                <a:spcPct val="115000"/>
              </a:lnSpc>
              <a:spcBef>
                <a:spcPts val="0"/>
              </a:spcBef>
              <a:spcAft>
                <a:spcPts val="1000"/>
              </a:spcAft>
              <a:defRPr/>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defRPr/>
            </a:pPr>
            <a:endParaRPr lang="en-US" dirty="0"/>
          </a:p>
        </p:txBody>
      </p:sp>
      <p:sp>
        <p:nvSpPr>
          <p:cNvPr id="3" name="Title 2"/>
          <p:cNvSpPr>
            <a:spLocks noGrp="1"/>
          </p:cNvSpPr>
          <p:nvPr>
            <p:ph type="title"/>
          </p:nvPr>
        </p:nvSpPr>
        <p:spPr>
          <a:xfrm>
            <a:off x="761999" y="58738"/>
            <a:ext cx="7924800" cy="1143000"/>
          </a:xfrm>
        </p:spPr>
        <p:txBody>
          <a:bodyPr/>
          <a:lstStyle/>
          <a:p>
            <a:pPr algn="ctr">
              <a:defRPr/>
            </a:pPr>
            <a:r>
              <a:rPr lang="en-US" sz="4400" cap="all" dirty="0" smtClean="0">
                <a:effectLst>
                  <a:outerShdw blurRad="38100" dist="38100" dir="2700000" algn="tl">
                    <a:srgbClr val="000000">
                      <a:alpha val="43137"/>
                    </a:srgbClr>
                  </a:outerShdw>
                  <a:reflection blurRad="12700" stA="50000" endPos="50000" dist="5004" dir="5400000" sy="-100000"/>
                </a:effectLst>
              </a:rPr>
              <a:t>RTAA - Reminders</a:t>
            </a:r>
            <a:endParaRPr lang="en-US" sz="4400" dirty="0">
              <a:effectLst>
                <a:outerShdw blurRad="38100" dist="38100" dir="2700000" algn="tl">
                  <a:srgbClr val="000000">
                    <a:alpha val="43137"/>
                  </a:srgbClr>
                </a:outerShdw>
                <a:reflection blurRad="12700" stA="50000" endPos="50000" dist="5004" dir="5400000" sy="-100000"/>
              </a:effectLst>
            </a:endParaRPr>
          </a:p>
        </p:txBody>
      </p:sp>
      <p:sp>
        <p:nvSpPr>
          <p:cNvPr id="10445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00E23A3C-AA20-4AB2-8118-C415D09FF82E}" type="slidenum">
              <a:rPr lang="en-US" altLang="en-US" smtClean="0">
                <a:solidFill>
                  <a:schemeClr val="bg1"/>
                </a:solidFill>
              </a:rPr>
              <a:pPr/>
              <a:t>71</a:t>
            </a:fld>
            <a:endParaRPr lang="en-US" altLang="en-US" smtClean="0">
              <a:solidFill>
                <a:schemeClr val="bg1"/>
              </a:solidFill>
            </a:endParaRPr>
          </a:p>
        </p:txBody>
      </p:sp>
      <p:pic>
        <p:nvPicPr>
          <p:cNvPr id="104453" name="Picture 4" descr="C:\Users\SSThompson\AppData\Local\Microsoft\Windows\Temporary Internet Files\Content.IE5\LCMBWPLM\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638"/>
            <a:ext cx="9906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91038"/>
            <a:ext cx="3900488"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989042"/>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E6684D92-8808-469D-BD98-A5C0E1170C1C}" type="slidenum">
              <a:rPr lang="en-US" altLang="en-US" smtClean="0">
                <a:solidFill>
                  <a:schemeClr val="bg1"/>
                </a:solidFill>
              </a:rPr>
              <a:pPr/>
              <a:t>72</a:t>
            </a:fld>
            <a:endParaRPr lang="en-US" altLang="en-US" smtClean="0">
              <a:solidFill>
                <a:schemeClr val="bg1"/>
              </a:solidFill>
            </a:endParaRPr>
          </a:p>
        </p:txBody>
      </p:sp>
      <p:sp>
        <p:nvSpPr>
          <p:cNvPr id="3" name="Title 2"/>
          <p:cNvSpPr txBox="1">
            <a:spLocks/>
          </p:cNvSpPr>
          <p:nvPr/>
        </p:nvSpPr>
        <p:spPr>
          <a:xfrm>
            <a:off x="762000" y="274638"/>
            <a:ext cx="7924800" cy="1143000"/>
          </a:xfrm>
          <a:prstGeom prst="rect">
            <a:avLst/>
          </a:prstGeom>
        </p:spPr>
        <p:txBody>
          <a:bodyPr/>
          <a:lstStyle>
            <a:lvl1pPr algn="l" rtl="0" eaLnBrk="0" fontAlgn="base" hangingPunct="0">
              <a:spcBef>
                <a:spcPct val="0"/>
              </a:spcBef>
              <a:spcAft>
                <a:spcPct val="0"/>
              </a:spcAft>
              <a:defRPr sz="3600" b="1" kern="1200">
                <a:solidFill>
                  <a:srgbClr val="0071C6"/>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600" b="1">
                <a:solidFill>
                  <a:srgbClr val="0071C6"/>
                </a:solidFill>
                <a:latin typeface="Lucida Sans Unicode" pitchFamily="34" charset="0"/>
              </a:defRPr>
            </a:lvl2pPr>
            <a:lvl3pPr algn="l" rtl="0" eaLnBrk="0" fontAlgn="base" hangingPunct="0">
              <a:spcBef>
                <a:spcPct val="0"/>
              </a:spcBef>
              <a:spcAft>
                <a:spcPct val="0"/>
              </a:spcAft>
              <a:defRPr sz="3600" b="1">
                <a:solidFill>
                  <a:srgbClr val="0071C6"/>
                </a:solidFill>
                <a:latin typeface="Lucida Sans Unicode" pitchFamily="34" charset="0"/>
              </a:defRPr>
            </a:lvl3pPr>
            <a:lvl4pPr algn="l" rtl="0" eaLnBrk="0" fontAlgn="base" hangingPunct="0">
              <a:spcBef>
                <a:spcPct val="0"/>
              </a:spcBef>
              <a:spcAft>
                <a:spcPct val="0"/>
              </a:spcAft>
              <a:defRPr sz="3600" b="1">
                <a:solidFill>
                  <a:srgbClr val="0071C6"/>
                </a:solidFill>
                <a:latin typeface="Lucida Sans Unicode" pitchFamily="34" charset="0"/>
              </a:defRPr>
            </a:lvl4pPr>
            <a:lvl5pPr algn="l" rtl="0" eaLnBrk="0" fontAlgn="base" hangingPunct="0">
              <a:spcBef>
                <a:spcPct val="0"/>
              </a:spcBef>
              <a:spcAft>
                <a:spcPct val="0"/>
              </a:spcAft>
              <a:defRPr sz="3600" b="1">
                <a:solidFill>
                  <a:srgbClr val="0071C6"/>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4400" cap="all" dirty="0" smtClean="0">
                <a:solidFill>
                  <a:schemeClr val="bg1"/>
                </a:solidFill>
                <a:effectLst>
                  <a:outerShdw blurRad="38100" dist="38100" dir="2700000" algn="tl">
                    <a:srgbClr val="000000">
                      <a:alpha val="43137"/>
                    </a:srgbClr>
                  </a:outerShdw>
                  <a:reflection blurRad="12700" stA="50000" endPos="50000" dist="5004" dir="5400000" sy="-100000"/>
                </a:effectLst>
              </a:rPr>
              <a:t>RTAA - Reminders</a:t>
            </a:r>
            <a:endParaRPr lang="en-US" sz="4400" dirty="0">
              <a:solidFill>
                <a:schemeClr val="bg1"/>
              </a:solidFill>
              <a:effectLst>
                <a:outerShdw blurRad="38100" dist="38100" dir="2700000" algn="tl">
                  <a:srgbClr val="000000">
                    <a:alpha val="43137"/>
                  </a:srgbClr>
                </a:outerShdw>
                <a:reflection blurRad="12700" stA="50000" endPos="50000" dist="5004" dir="5400000" sy="-100000"/>
              </a:effectLst>
            </a:endParaRPr>
          </a:p>
        </p:txBody>
      </p:sp>
      <p:pic>
        <p:nvPicPr>
          <p:cNvPr id="105476" name="Picture 4" descr="C:\Users\SSThompson\AppData\Local\Microsoft\Windows\Temporary Internet Files\Content.IE5\LCMBWPLM\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638"/>
            <a:ext cx="9906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143000"/>
            <a:ext cx="855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43054"/>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33C02D7F-04E4-4A26-AC5E-F3AEC1FAACE8}" type="slidenum">
              <a:rPr lang="en-US" altLang="en-US" smtClean="0">
                <a:solidFill>
                  <a:schemeClr val="bg1"/>
                </a:solidFill>
              </a:rPr>
              <a:pPr/>
              <a:t>73</a:t>
            </a:fld>
            <a:endParaRPr lang="en-US" altLang="en-US" smtClean="0">
              <a:solidFill>
                <a:schemeClr val="bg1"/>
              </a:solidFill>
            </a:endParaRPr>
          </a:p>
        </p:txBody>
      </p:sp>
      <p:sp>
        <p:nvSpPr>
          <p:cNvPr id="3" name="Title 2"/>
          <p:cNvSpPr txBox="1">
            <a:spLocks/>
          </p:cNvSpPr>
          <p:nvPr/>
        </p:nvSpPr>
        <p:spPr>
          <a:xfrm>
            <a:off x="762000" y="274638"/>
            <a:ext cx="7924800" cy="1143000"/>
          </a:xfrm>
          <a:prstGeom prst="rect">
            <a:avLst/>
          </a:prstGeom>
        </p:spPr>
        <p:txBody>
          <a:bodyPr/>
          <a:lstStyle>
            <a:lvl1pPr algn="l" rtl="0" eaLnBrk="0" fontAlgn="base" hangingPunct="0">
              <a:spcBef>
                <a:spcPct val="0"/>
              </a:spcBef>
              <a:spcAft>
                <a:spcPct val="0"/>
              </a:spcAft>
              <a:defRPr sz="3600" b="1" kern="1200">
                <a:solidFill>
                  <a:srgbClr val="0071C6"/>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600" b="1">
                <a:solidFill>
                  <a:srgbClr val="0071C6"/>
                </a:solidFill>
                <a:latin typeface="Lucida Sans Unicode" pitchFamily="34" charset="0"/>
              </a:defRPr>
            </a:lvl2pPr>
            <a:lvl3pPr algn="l" rtl="0" eaLnBrk="0" fontAlgn="base" hangingPunct="0">
              <a:spcBef>
                <a:spcPct val="0"/>
              </a:spcBef>
              <a:spcAft>
                <a:spcPct val="0"/>
              </a:spcAft>
              <a:defRPr sz="3600" b="1">
                <a:solidFill>
                  <a:srgbClr val="0071C6"/>
                </a:solidFill>
                <a:latin typeface="Lucida Sans Unicode" pitchFamily="34" charset="0"/>
              </a:defRPr>
            </a:lvl3pPr>
            <a:lvl4pPr algn="l" rtl="0" eaLnBrk="0" fontAlgn="base" hangingPunct="0">
              <a:spcBef>
                <a:spcPct val="0"/>
              </a:spcBef>
              <a:spcAft>
                <a:spcPct val="0"/>
              </a:spcAft>
              <a:defRPr sz="3600" b="1">
                <a:solidFill>
                  <a:srgbClr val="0071C6"/>
                </a:solidFill>
                <a:latin typeface="Lucida Sans Unicode" pitchFamily="34" charset="0"/>
              </a:defRPr>
            </a:lvl4pPr>
            <a:lvl5pPr algn="l" rtl="0" eaLnBrk="0" fontAlgn="base" hangingPunct="0">
              <a:spcBef>
                <a:spcPct val="0"/>
              </a:spcBef>
              <a:spcAft>
                <a:spcPct val="0"/>
              </a:spcAft>
              <a:defRPr sz="3600" b="1">
                <a:solidFill>
                  <a:srgbClr val="0071C6"/>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4400" cap="all" dirty="0" smtClean="0">
                <a:solidFill>
                  <a:schemeClr val="bg1"/>
                </a:solidFill>
                <a:effectLst>
                  <a:outerShdw blurRad="38100" dist="38100" dir="2700000" algn="tl">
                    <a:srgbClr val="000000">
                      <a:alpha val="43137"/>
                    </a:srgbClr>
                  </a:outerShdw>
                  <a:reflection blurRad="12700" stA="50000" endPos="50000" dist="5004" dir="5400000" sy="-100000"/>
                </a:effectLst>
              </a:rPr>
              <a:t>RTAA - Reminders</a:t>
            </a:r>
            <a:endParaRPr lang="en-US" sz="4400" dirty="0">
              <a:solidFill>
                <a:schemeClr val="bg1"/>
              </a:solidFill>
              <a:effectLst>
                <a:outerShdw blurRad="38100" dist="38100" dir="2700000" algn="tl">
                  <a:srgbClr val="000000">
                    <a:alpha val="43137"/>
                  </a:srgbClr>
                </a:outerShdw>
                <a:reflection blurRad="12700" stA="50000" endPos="50000" dist="5004" dir="5400000" sy="-100000"/>
              </a:effectLst>
            </a:endParaRPr>
          </a:p>
        </p:txBody>
      </p:sp>
      <p:pic>
        <p:nvPicPr>
          <p:cNvPr id="106500" name="Picture 4" descr="C:\Users\SSThompson\AppData\Local\Microsoft\Windows\Temporary Internet Files\Content.IE5\LCMBWPLM\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9906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2057400" y="2273349"/>
            <a:ext cx="5257800" cy="4508452"/>
          </a:xfrm>
          <a:prstGeom prst="rect">
            <a:avLst/>
          </a:prstGeom>
          <a:solidFill>
            <a:srgbClr val="FFFFFF">
              <a:shade val="85000"/>
            </a:srgbClr>
          </a:solidFill>
          <a:ln w="28575" cap="sq">
            <a:solidFill>
              <a:srgbClr val="FFCC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52400" y="1073019"/>
            <a:ext cx="8915400" cy="1200329"/>
          </a:xfrm>
          <a:prstGeom prst="rect">
            <a:avLst/>
          </a:prstGeom>
        </p:spPr>
        <p:txBody>
          <a:bodyPr>
            <a:spAutoFit/>
          </a:bodyPr>
          <a:lstStyle/>
          <a:p>
            <a:pPr algn="ctr" eaLnBrk="1" fontAlgn="auto" hangingPunct="1">
              <a:spcBef>
                <a:spcPts val="0"/>
              </a:spcBef>
              <a:spcAft>
                <a:spcPts val="0"/>
              </a:spcAft>
              <a:defRPr/>
            </a:pPr>
            <a:r>
              <a:rPr lang="en-US" sz="3600" b="1" u="sng"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cs typeface="+mn-cs"/>
              </a:rPr>
              <a:t>How to Add Monthly RTAA Certification in MOSES with </a:t>
            </a:r>
            <a:r>
              <a:rPr lang="en-US" sz="3600" b="1" u="sng" dirty="0">
                <a:ln w="9525">
                  <a:solidFill>
                    <a:prstClr val="white"/>
                  </a:solidFill>
                  <a:prstDash val="solid"/>
                </a:ln>
                <a:solidFill>
                  <a:srgbClr val="FFCC00"/>
                </a:solidFill>
                <a:effectLst>
                  <a:outerShdw blurRad="12700" dist="38100" dir="2700000" algn="tl" rotWithShape="0">
                    <a:prstClr val="white">
                      <a:lumMod val="50000"/>
                    </a:prstClr>
                  </a:outerShdw>
                </a:effectLst>
                <a:latin typeface="Calibri" panose="020F0502020204030204"/>
                <a:cs typeface="+mn-cs"/>
              </a:rPr>
              <a:t>Commission</a:t>
            </a:r>
            <a:r>
              <a:rPr lang="en-US" sz="3600" b="1" u="sng"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cs typeface="+mn-cs"/>
              </a:rPr>
              <a:t> earned</a:t>
            </a:r>
          </a:p>
        </p:txBody>
      </p:sp>
    </p:spTree>
    <p:extLst>
      <p:ext uri="{BB962C8B-B14F-4D97-AF65-F5344CB8AC3E}">
        <p14:creationId xmlns:p14="http://schemas.microsoft.com/office/powerpoint/2010/main" val="1209621056"/>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58B2D0D2-5E5F-44E8-8C7E-123DF67BC3F9}" type="slidenum">
              <a:rPr lang="en-US" altLang="en-US" smtClean="0">
                <a:solidFill>
                  <a:schemeClr val="bg1"/>
                </a:solidFill>
              </a:rPr>
              <a:pPr/>
              <a:t>74</a:t>
            </a:fld>
            <a:endParaRPr lang="en-US" altLang="en-US" smtClean="0">
              <a:solidFill>
                <a:schemeClr val="bg1"/>
              </a:solidFill>
            </a:endParaRPr>
          </a:p>
        </p:txBody>
      </p:sp>
      <p:pic>
        <p:nvPicPr>
          <p:cNvPr id="107523" name="Picture 4" descr="C:\Users\SSThompson\AppData\Local\Microsoft\Windows\Temporary Internet Files\Content.IE5\LCMBWPLM\MC90044203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52400"/>
            <a:ext cx="8382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6250" y="152400"/>
            <a:ext cx="8915400" cy="1200329"/>
          </a:xfrm>
          <a:prstGeom prst="rect">
            <a:avLst/>
          </a:prstGeom>
        </p:spPr>
        <p:txBody>
          <a:bodyPr>
            <a:spAutoFit/>
          </a:bodyPr>
          <a:lstStyle/>
          <a:p>
            <a:pPr algn="ctr" eaLnBrk="1" fontAlgn="auto" hangingPunct="1">
              <a:spcBef>
                <a:spcPts val="0"/>
              </a:spcBef>
              <a:spcAft>
                <a:spcPts val="0"/>
              </a:spcAft>
              <a:defRPr/>
            </a:pPr>
            <a:r>
              <a:rPr lang="en-US" sz="3600" b="1" u="sng" dirty="0">
                <a:ln w="9525">
                  <a:solidFill>
                    <a:prstClr val="white"/>
                  </a:solidFill>
                  <a:prstDash val="solid"/>
                </a:ln>
                <a:solidFill>
                  <a:srgbClr val="FFC000"/>
                </a:solidFill>
                <a:effectLst>
                  <a:outerShdw blurRad="12700" dist="38100" dir="2700000" algn="tl" rotWithShape="0">
                    <a:prstClr val="white">
                      <a:lumMod val="50000"/>
                    </a:prstClr>
                  </a:outerShdw>
                </a:effectLst>
                <a:latin typeface="Calibri" panose="020F0502020204030204"/>
                <a:cs typeface="+mn-cs"/>
              </a:rPr>
              <a:t>Review</a:t>
            </a:r>
            <a:r>
              <a:rPr lang="en-US" sz="3600" b="1" u="sng"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cs typeface="+mn-cs"/>
              </a:rPr>
              <a:t> of Monthly RTAA Certification </a:t>
            </a:r>
          </a:p>
          <a:p>
            <a:pPr algn="ctr" eaLnBrk="1" fontAlgn="auto" hangingPunct="1">
              <a:spcBef>
                <a:spcPts val="0"/>
              </a:spcBef>
              <a:spcAft>
                <a:spcPts val="0"/>
              </a:spcAft>
              <a:defRPr/>
            </a:pPr>
            <a:r>
              <a:rPr lang="en-US" sz="3600" b="1" u="sng"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cs typeface="+mn-cs"/>
              </a:rPr>
              <a:t>in MOSES with Commission earned</a:t>
            </a:r>
          </a:p>
        </p:txBody>
      </p:sp>
      <p:pic>
        <p:nvPicPr>
          <p:cNvPr id="1075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791200" y="1990725"/>
            <a:ext cx="3414713" cy="3694113"/>
          </a:xfrm>
          <a:prstGeom prst="rect">
            <a:avLst/>
          </a:prstGeom>
          <a:noFill/>
        </p:spPr>
        <p:txBody>
          <a:bodyPr>
            <a:spAutoFit/>
          </a:bodyPr>
          <a:lstStyle/>
          <a:p>
            <a:pPr eaLnBrk="1" fontAlgn="auto" hangingPunct="1">
              <a:spcBef>
                <a:spcPts val="0"/>
              </a:spcBef>
              <a:spcAft>
                <a:spcPts val="0"/>
              </a:spcAft>
              <a:defRPr/>
            </a:pPr>
            <a:r>
              <a:rPr lang="en-US" sz="2600" b="1" dirty="0">
                <a:solidFill>
                  <a:schemeClr val="bg1"/>
                </a:solidFill>
                <a:effectLst>
                  <a:outerShdw blurRad="38100" dist="38100" dir="2700000" algn="tl">
                    <a:srgbClr val="000000">
                      <a:alpha val="43137"/>
                    </a:srgbClr>
                  </a:outerShdw>
                </a:effectLst>
                <a:latin typeface="Calibri" panose="020F0502020204030204"/>
                <a:cs typeface="+mn-cs"/>
              </a:rPr>
              <a:t>Commissions earned reduces the weekly RTAA benefit amount.  If commission earned is </a:t>
            </a:r>
            <a:r>
              <a:rPr lang="en-US" sz="2600" b="1" u="sng" dirty="0">
                <a:solidFill>
                  <a:schemeClr val="bg1"/>
                </a:solidFill>
                <a:effectLst>
                  <a:outerShdw blurRad="38100" dist="38100" dir="2700000" algn="tl">
                    <a:srgbClr val="000000">
                      <a:alpha val="43137"/>
                    </a:srgbClr>
                  </a:outerShdw>
                </a:effectLst>
                <a:latin typeface="Calibri" panose="020F0502020204030204"/>
                <a:cs typeface="+mn-cs"/>
              </a:rPr>
              <a:t>greater</a:t>
            </a:r>
            <a:r>
              <a:rPr lang="en-US" sz="2600" b="1" dirty="0">
                <a:solidFill>
                  <a:schemeClr val="bg1"/>
                </a:solidFill>
                <a:effectLst>
                  <a:outerShdw blurRad="38100" dist="38100" dir="2700000" algn="tl">
                    <a:srgbClr val="000000">
                      <a:alpha val="43137"/>
                    </a:srgbClr>
                  </a:outerShdw>
                </a:effectLst>
                <a:latin typeface="Calibri" panose="020F0502020204030204"/>
                <a:cs typeface="+mn-cs"/>
              </a:rPr>
              <a:t> than the weekly RTAA amount then worker is not eligible for RTAA for that particular week.</a:t>
            </a:r>
          </a:p>
        </p:txBody>
      </p:sp>
    </p:spTree>
    <p:extLst>
      <p:ext uri="{BB962C8B-B14F-4D97-AF65-F5344CB8AC3E}">
        <p14:creationId xmlns:p14="http://schemas.microsoft.com/office/powerpoint/2010/main" val="290058866"/>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42558"/>
            <a:ext cx="8229600" cy="944562"/>
          </a:xfrm>
        </p:spPr>
        <p:txBody>
          <a:bodyPr>
            <a:normAutofit/>
          </a:bodyPr>
          <a:lstStyle/>
          <a:p>
            <a:pPr>
              <a:defRPr/>
            </a:pPr>
            <a:r>
              <a:rPr lang="en-US" dirty="0" smtClean="0">
                <a:effectLst/>
              </a:rPr>
              <a:t>RTAA Application</a:t>
            </a:r>
            <a:endParaRPr lang="en-US" dirty="0"/>
          </a:p>
        </p:txBody>
      </p:sp>
      <p:sp>
        <p:nvSpPr>
          <p:cNvPr id="1085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8E2A2E-DB99-4FCA-BDDF-D75142F3E3EF}" type="slidenum">
              <a:rPr lang="en-US" altLang="en-US" sz="1000" smtClean="0">
                <a:solidFill>
                  <a:schemeClr val="bg1"/>
                </a:solidFill>
              </a:rPr>
              <a:pPr>
                <a:spcBef>
                  <a:spcPct val="0"/>
                </a:spcBef>
                <a:buClrTx/>
                <a:buSzTx/>
                <a:buFontTx/>
                <a:buNone/>
              </a:pPr>
              <a:t>75</a:t>
            </a:fld>
            <a:endParaRPr lang="en-US" altLang="en-US" sz="1000" smtClean="0">
              <a:solidFill>
                <a:schemeClr val="bg1"/>
              </a:solidFill>
            </a:endParaRPr>
          </a:p>
        </p:txBody>
      </p:sp>
      <p:pic>
        <p:nvPicPr>
          <p:cNvPr id="5" name="Picture 4"/>
          <p:cNvPicPr>
            <a:picLocks noChangeAspect="1"/>
          </p:cNvPicPr>
          <p:nvPr/>
        </p:nvPicPr>
        <p:blipFill>
          <a:blip r:embed="rId3"/>
          <a:stretch>
            <a:fillRect/>
          </a:stretch>
        </p:blipFill>
        <p:spPr>
          <a:xfrm>
            <a:off x="790574" y="1412748"/>
            <a:ext cx="7562850" cy="4619625"/>
          </a:xfrm>
          <a:prstGeom prst="rect">
            <a:avLst/>
          </a:prstGeom>
        </p:spPr>
      </p:pic>
    </p:spTree>
    <p:extLst>
      <p:ext uri="{BB962C8B-B14F-4D97-AF65-F5344CB8AC3E}">
        <p14:creationId xmlns:p14="http://schemas.microsoft.com/office/powerpoint/2010/main" val="883457460"/>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42558"/>
            <a:ext cx="8229600" cy="944562"/>
          </a:xfrm>
        </p:spPr>
        <p:txBody>
          <a:bodyPr>
            <a:normAutofit/>
          </a:bodyPr>
          <a:lstStyle/>
          <a:p>
            <a:pPr>
              <a:defRPr/>
            </a:pPr>
            <a:r>
              <a:rPr lang="en-US" dirty="0" smtClean="0">
                <a:effectLst/>
              </a:rPr>
              <a:t>RTAA Application</a:t>
            </a:r>
            <a:endParaRPr lang="en-US" dirty="0"/>
          </a:p>
        </p:txBody>
      </p:sp>
      <p:sp>
        <p:nvSpPr>
          <p:cNvPr id="1085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8E2A2E-DB99-4FCA-BDDF-D75142F3E3EF}" type="slidenum">
              <a:rPr lang="en-US" altLang="en-US" sz="1000" smtClean="0">
                <a:solidFill>
                  <a:schemeClr val="bg1"/>
                </a:solidFill>
              </a:rPr>
              <a:pPr>
                <a:spcBef>
                  <a:spcPct val="0"/>
                </a:spcBef>
                <a:buClrTx/>
                <a:buSzTx/>
                <a:buFontTx/>
                <a:buNone/>
              </a:pPr>
              <a:t>76</a:t>
            </a:fld>
            <a:endParaRPr lang="en-US" altLang="en-US" sz="1000" smtClean="0">
              <a:solidFill>
                <a:schemeClr val="bg1"/>
              </a:solidFill>
            </a:endParaRPr>
          </a:p>
        </p:txBody>
      </p:sp>
      <p:pic>
        <p:nvPicPr>
          <p:cNvPr id="2" name="Picture 1"/>
          <p:cNvPicPr>
            <a:picLocks noChangeAspect="1"/>
          </p:cNvPicPr>
          <p:nvPr/>
        </p:nvPicPr>
        <p:blipFill>
          <a:blip r:embed="rId3"/>
          <a:stretch>
            <a:fillRect/>
          </a:stretch>
        </p:blipFill>
        <p:spPr>
          <a:xfrm>
            <a:off x="809625" y="1316990"/>
            <a:ext cx="7524750" cy="4610100"/>
          </a:xfrm>
          <a:prstGeom prst="rect">
            <a:avLst/>
          </a:prstGeom>
        </p:spPr>
      </p:pic>
    </p:spTree>
    <p:extLst>
      <p:ext uri="{BB962C8B-B14F-4D97-AF65-F5344CB8AC3E}">
        <p14:creationId xmlns:p14="http://schemas.microsoft.com/office/powerpoint/2010/main" val="1478884913"/>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42558"/>
            <a:ext cx="8229600" cy="944562"/>
          </a:xfrm>
        </p:spPr>
        <p:txBody>
          <a:bodyPr>
            <a:normAutofit/>
          </a:bodyPr>
          <a:lstStyle/>
          <a:p>
            <a:pPr>
              <a:defRPr/>
            </a:pPr>
            <a:r>
              <a:rPr lang="en-US" dirty="0" smtClean="0">
                <a:effectLst/>
              </a:rPr>
              <a:t>RTAA Application</a:t>
            </a:r>
            <a:endParaRPr lang="en-US" dirty="0"/>
          </a:p>
        </p:txBody>
      </p:sp>
      <p:sp>
        <p:nvSpPr>
          <p:cNvPr id="1085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8E2A2E-DB99-4FCA-BDDF-D75142F3E3EF}" type="slidenum">
              <a:rPr lang="en-US" altLang="en-US" sz="1000" smtClean="0">
                <a:solidFill>
                  <a:schemeClr val="bg1"/>
                </a:solidFill>
              </a:rPr>
              <a:pPr>
                <a:spcBef>
                  <a:spcPct val="0"/>
                </a:spcBef>
                <a:buClrTx/>
                <a:buSzTx/>
                <a:buFontTx/>
                <a:buNone/>
              </a:pPr>
              <a:t>77</a:t>
            </a:fld>
            <a:endParaRPr lang="en-US" altLang="en-US" sz="1000" smtClean="0">
              <a:solidFill>
                <a:schemeClr val="bg1"/>
              </a:solidFill>
            </a:endParaRPr>
          </a:p>
        </p:txBody>
      </p:sp>
      <p:pic>
        <p:nvPicPr>
          <p:cNvPr id="4" name="Picture 3"/>
          <p:cNvPicPr>
            <a:picLocks noChangeAspect="1"/>
          </p:cNvPicPr>
          <p:nvPr/>
        </p:nvPicPr>
        <p:blipFill>
          <a:blip r:embed="rId3"/>
          <a:stretch>
            <a:fillRect/>
          </a:stretch>
        </p:blipFill>
        <p:spPr>
          <a:xfrm>
            <a:off x="809624" y="1316990"/>
            <a:ext cx="7524750" cy="4610100"/>
          </a:xfrm>
          <a:prstGeom prst="rect">
            <a:avLst/>
          </a:prstGeom>
        </p:spPr>
      </p:pic>
    </p:spTree>
    <p:extLst>
      <p:ext uri="{BB962C8B-B14F-4D97-AF65-F5344CB8AC3E}">
        <p14:creationId xmlns:p14="http://schemas.microsoft.com/office/powerpoint/2010/main" val="362706910"/>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42558"/>
            <a:ext cx="8229600" cy="944562"/>
          </a:xfrm>
        </p:spPr>
        <p:txBody>
          <a:bodyPr>
            <a:normAutofit/>
          </a:bodyPr>
          <a:lstStyle/>
          <a:p>
            <a:pPr>
              <a:defRPr/>
            </a:pPr>
            <a:r>
              <a:rPr lang="en-US" dirty="0" smtClean="0">
                <a:effectLst/>
              </a:rPr>
              <a:t>RTAA Application</a:t>
            </a:r>
            <a:endParaRPr lang="en-US" dirty="0"/>
          </a:p>
        </p:txBody>
      </p:sp>
      <p:sp>
        <p:nvSpPr>
          <p:cNvPr id="1085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8E2A2E-DB99-4FCA-BDDF-D75142F3E3EF}" type="slidenum">
              <a:rPr lang="en-US" altLang="en-US" sz="1000" smtClean="0">
                <a:solidFill>
                  <a:schemeClr val="bg1"/>
                </a:solidFill>
              </a:rPr>
              <a:pPr>
                <a:spcBef>
                  <a:spcPct val="0"/>
                </a:spcBef>
                <a:buClrTx/>
                <a:buSzTx/>
                <a:buFontTx/>
                <a:buNone/>
              </a:pPr>
              <a:t>78</a:t>
            </a:fld>
            <a:endParaRPr lang="en-US" altLang="en-US" sz="1000" smtClean="0">
              <a:solidFill>
                <a:schemeClr val="bg1"/>
              </a:solidFill>
            </a:endParaRPr>
          </a:p>
        </p:txBody>
      </p:sp>
      <p:pic>
        <p:nvPicPr>
          <p:cNvPr id="2" name="Picture 1"/>
          <p:cNvPicPr>
            <a:picLocks noChangeAspect="1"/>
          </p:cNvPicPr>
          <p:nvPr/>
        </p:nvPicPr>
        <p:blipFill>
          <a:blip r:embed="rId3"/>
          <a:stretch>
            <a:fillRect/>
          </a:stretch>
        </p:blipFill>
        <p:spPr>
          <a:xfrm>
            <a:off x="847724" y="1352550"/>
            <a:ext cx="7448550" cy="4152900"/>
          </a:xfrm>
          <a:prstGeom prst="rect">
            <a:avLst/>
          </a:prstGeom>
        </p:spPr>
      </p:pic>
    </p:spTree>
    <p:extLst>
      <p:ext uri="{BB962C8B-B14F-4D97-AF65-F5344CB8AC3E}">
        <p14:creationId xmlns:p14="http://schemas.microsoft.com/office/powerpoint/2010/main" val="134420345"/>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pPr marL="0" indent="0" eaLnBrk="1" hangingPunct="1">
              <a:spcBef>
                <a:spcPct val="0"/>
              </a:spcBef>
              <a:buClr>
                <a:srgbClr val="00B0F0"/>
              </a:buClr>
              <a:buSzTx/>
              <a:buNone/>
              <a:defRPr/>
            </a:pPr>
            <a:endParaRPr lang="en-US" altLang="en-US" sz="1800" b="1" dirty="0" smtClean="0"/>
          </a:p>
          <a:p>
            <a:pPr marL="0" indent="0" eaLnBrk="1" hangingPunct="1">
              <a:spcBef>
                <a:spcPct val="0"/>
              </a:spcBef>
              <a:buClr>
                <a:srgbClr val="00B0F0"/>
              </a:buClr>
              <a:buSzTx/>
              <a:buNone/>
              <a:defRPr/>
            </a:pPr>
            <a:r>
              <a:rPr lang="en-US" altLang="en-US" sz="1800" b="1" dirty="0" smtClean="0"/>
              <a:t>Job </a:t>
            </a:r>
            <a:r>
              <a:rPr lang="en-US" altLang="en-US" sz="1800" b="1" dirty="0"/>
              <a:t>Search</a:t>
            </a:r>
            <a:r>
              <a:rPr lang="en-US" altLang="en-US" sz="1800" b="1" dirty="0" smtClean="0"/>
              <a:t>:</a:t>
            </a:r>
          </a:p>
          <a:p>
            <a:pPr marL="285750" indent="-285750" eaLnBrk="1" hangingPunct="1">
              <a:spcBef>
                <a:spcPct val="0"/>
              </a:spcBef>
              <a:buSzTx/>
              <a:buFont typeface="Wingdings" panose="05000000000000000000" pitchFamily="2" charset="2"/>
              <a:buChar char="Ø"/>
              <a:defRPr/>
            </a:pPr>
            <a:r>
              <a:rPr lang="en-US" altLang="en-US" sz="1800" dirty="0"/>
              <a:t>90% of </a:t>
            </a:r>
            <a:r>
              <a:rPr lang="en-US" altLang="en-US" sz="1800" dirty="0" smtClean="0"/>
              <a:t>total allowable </a:t>
            </a:r>
            <a:r>
              <a:rPr lang="en-US" altLang="en-US" sz="1800" dirty="0"/>
              <a:t>costs, up to </a:t>
            </a:r>
            <a:r>
              <a:rPr lang="en-US" altLang="en-US" sz="1800" dirty="0" smtClean="0"/>
              <a:t>a maximum of $1,250</a:t>
            </a:r>
          </a:p>
          <a:p>
            <a:pPr marL="285750" indent="-285750">
              <a:buSzPct val="100000"/>
              <a:buFont typeface="Wingdings" panose="05000000000000000000" pitchFamily="2" charset="2"/>
              <a:buChar char="Ø"/>
              <a:defRPr/>
            </a:pPr>
            <a:r>
              <a:rPr lang="en-US" sz="1800" dirty="0" smtClean="0"/>
              <a:t>An application for a job search allowance must be submitted before job search begins, and within 365 days of layoff or certification (whichever is later), or </a:t>
            </a:r>
          </a:p>
          <a:p>
            <a:pPr marL="285750" indent="-285750">
              <a:buSzPct val="100000"/>
              <a:buFont typeface="Wingdings" panose="05000000000000000000" pitchFamily="2" charset="2"/>
              <a:buChar char="Ø"/>
              <a:defRPr/>
            </a:pPr>
            <a:r>
              <a:rPr lang="en-US" sz="1800" dirty="0" smtClean="0"/>
              <a:t>Within 182 days after the conclusion of training.</a:t>
            </a:r>
          </a:p>
          <a:p>
            <a:pPr marL="285750" indent="-285750">
              <a:buFont typeface="Arial" panose="020B0604020202020204" pitchFamily="34" charset="0"/>
              <a:buChar char="•"/>
              <a:defRPr/>
            </a:pPr>
            <a:endParaRPr lang="en-US" sz="1800" dirty="0" smtClean="0"/>
          </a:p>
          <a:p>
            <a:pPr marL="0" lvl="2" indent="0" eaLnBrk="1" hangingPunct="1">
              <a:spcBef>
                <a:spcPct val="0"/>
              </a:spcBef>
              <a:buClr>
                <a:srgbClr val="00B0F0"/>
              </a:buClr>
              <a:buSzTx/>
              <a:buFont typeface="Wingdings 2" panose="05020102010507070707" pitchFamily="18" charset="2"/>
              <a:buNone/>
              <a:defRPr/>
            </a:pPr>
            <a:r>
              <a:rPr lang="en-US" altLang="en-US" sz="1800" b="1" dirty="0"/>
              <a:t>Relocation:</a:t>
            </a:r>
          </a:p>
          <a:p>
            <a:pPr marL="285750" lvl="2" indent="-285750" eaLnBrk="1" hangingPunct="1">
              <a:spcBef>
                <a:spcPct val="0"/>
              </a:spcBef>
              <a:buSzTx/>
              <a:buFont typeface="Wingdings" panose="05000000000000000000" pitchFamily="2" charset="2"/>
              <a:buChar char="Ø"/>
              <a:defRPr/>
            </a:pPr>
            <a:r>
              <a:rPr lang="en-US" altLang="en-US" sz="1800" dirty="0" smtClean="0"/>
              <a:t>90</a:t>
            </a:r>
            <a:r>
              <a:rPr lang="en-US" altLang="en-US" sz="1800" dirty="0"/>
              <a:t>% of </a:t>
            </a:r>
            <a:r>
              <a:rPr lang="en-US" altLang="en-US" sz="1800" dirty="0" smtClean="0"/>
              <a:t>total allowable </a:t>
            </a:r>
            <a:r>
              <a:rPr lang="en-US" altLang="en-US" sz="1800" dirty="0"/>
              <a:t>and reasonable costs </a:t>
            </a:r>
          </a:p>
          <a:p>
            <a:pPr marL="285750" indent="-285750" eaLnBrk="1" hangingPunct="1">
              <a:spcBef>
                <a:spcPct val="0"/>
              </a:spcBef>
              <a:buSzTx/>
              <a:buFont typeface="Wingdings" panose="05000000000000000000" pitchFamily="2" charset="2"/>
              <a:buChar char="Ø"/>
              <a:defRPr/>
            </a:pPr>
            <a:r>
              <a:rPr lang="en-US" altLang="en-US" sz="1800" dirty="0" smtClean="0"/>
              <a:t>Provides </a:t>
            </a:r>
            <a:r>
              <a:rPr lang="en-US" altLang="en-US" sz="1800" dirty="0"/>
              <a:t>an additional lump sum payment of up to $</a:t>
            </a:r>
            <a:r>
              <a:rPr lang="en-US" altLang="en-US" sz="1800" dirty="0" smtClean="0"/>
              <a:t>1,250</a:t>
            </a:r>
          </a:p>
          <a:p>
            <a:pPr marL="285750" lvl="2" indent="-285750" eaLnBrk="1" hangingPunct="1">
              <a:spcBef>
                <a:spcPct val="0"/>
              </a:spcBef>
              <a:buSzTx/>
              <a:buFont typeface="Wingdings" panose="05000000000000000000" pitchFamily="2" charset="2"/>
              <a:buChar char="Ø"/>
              <a:defRPr/>
            </a:pPr>
            <a:r>
              <a:rPr lang="en-US" sz="1800" dirty="0" smtClean="0"/>
              <a:t>An application </a:t>
            </a:r>
            <a:r>
              <a:rPr lang="en-US" sz="1800" dirty="0"/>
              <a:t>for a relocation allowance </a:t>
            </a:r>
            <a:r>
              <a:rPr lang="en-US" sz="1800" dirty="0" smtClean="0"/>
              <a:t>must be submitted before relocation </a:t>
            </a:r>
            <a:r>
              <a:rPr lang="en-US" sz="1800" dirty="0"/>
              <a:t>begins, and within 425 days of </a:t>
            </a:r>
            <a:r>
              <a:rPr lang="en-US" sz="1800" dirty="0" smtClean="0"/>
              <a:t>layoff </a:t>
            </a:r>
            <a:r>
              <a:rPr lang="en-US" sz="1800" dirty="0"/>
              <a:t>or certification (whichever is later</a:t>
            </a:r>
            <a:r>
              <a:rPr lang="en-US" sz="1800" dirty="0" smtClean="0"/>
              <a:t>), or</a:t>
            </a:r>
          </a:p>
          <a:p>
            <a:pPr marL="285750" lvl="2" indent="-285750" eaLnBrk="1" hangingPunct="1">
              <a:spcBef>
                <a:spcPct val="0"/>
              </a:spcBef>
              <a:buSzTx/>
              <a:buFont typeface="Wingdings" panose="05000000000000000000" pitchFamily="2" charset="2"/>
              <a:buChar char="Ø"/>
              <a:defRPr/>
            </a:pPr>
            <a:r>
              <a:rPr lang="en-US" sz="1800" dirty="0" smtClean="0"/>
              <a:t>Within </a:t>
            </a:r>
            <a:r>
              <a:rPr lang="en-US" sz="1800" dirty="0"/>
              <a:t>182 days after the conclusion of training.</a:t>
            </a:r>
            <a:br>
              <a:rPr lang="en-US" sz="1800" dirty="0"/>
            </a:br>
            <a:endParaRPr lang="en-US" altLang="en-US" sz="1800" dirty="0"/>
          </a:p>
          <a:p>
            <a:pPr marL="285750" indent="-285750" eaLnBrk="1" hangingPunct="1">
              <a:spcBef>
                <a:spcPct val="0"/>
              </a:spcBef>
              <a:buClr>
                <a:srgbClr val="00B0F0"/>
              </a:buClr>
              <a:buSzTx/>
              <a:buFont typeface="Lucida Sans Unicode" panose="020B0602030504020204" pitchFamily="34" charset="0"/>
              <a:buChar char="‣"/>
              <a:defRPr/>
            </a:pPr>
            <a:endParaRPr lang="en-US" altLang="en-US" sz="1400" dirty="0"/>
          </a:p>
          <a:p>
            <a:pPr marL="285750" indent="-285750" eaLnBrk="1" hangingPunct="1">
              <a:spcBef>
                <a:spcPct val="0"/>
              </a:spcBef>
              <a:buClr>
                <a:srgbClr val="00B0F0"/>
              </a:buClr>
              <a:buSzTx/>
              <a:buFont typeface="Lucida Sans Unicode" panose="020B0602030504020204" pitchFamily="34" charset="0"/>
              <a:buChar char="‣"/>
              <a:defRPr/>
            </a:pPr>
            <a:endParaRPr lang="en-US" altLang="en-US" sz="1400" dirty="0">
              <a:solidFill>
                <a:prstClr val="black"/>
              </a:solidFill>
              <a:cs typeface="Arial" charset="0"/>
            </a:endParaRPr>
          </a:p>
          <a:p>
            <a:pPr>
              <a:defRPr/>
            </a:pPr>
            <a:endParaRPr lang="en-US" dirty="0"/>
          </a:p>
        </p:txBody>
      </p:sp>
      <p:sp>
        <p:nvSpPr>
          <p:cNvPr id="3" name="Title 2"/>
          <p:cNvSpPr>
            <a:spLocks noGrp="1"/>
          </p:cNvSpPr>
          <p:nvPr>
            <p:ph type="title"/>
          </p:nvPr>
        </p:nvSpPr>
        <p:spPr>
          <a:xfrm>
            <a:off x="457200" y="274638"/>
            <a:ext cx="8229600" cy="944562"/>
          </a:xfrm>
        </p:spPr>
        <p:txBody>
          <a:bodyPr>
            <a:normAutofit/>
          </a:bodyPr>
          <a:lstStyle/>
          <a:p>
            <a:pPr>
              <a:defRPr/>
            </a:pPr>
            <a:r>
              <a:rPr lang="en-US" dirty="0" smtClean="0">
                <a:effectLst/>
              </a:rPr>
              <a:t>Job Search and Relocation Allowances</a:t>
            </a:r>
            <a:endParaRPr lang="en-US" dirty="0"/>
          </a:p>
        </p:txBody>
      </p:sp>
      <p:sp>
        <p:nvSpPr>
          <p:cNvPr id="10854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EC8E2A2E-DB99-4FCA-BDDF-D75142F3E3EF}" type="slidenum">
              <a:rPr lang="en-US" altLang="en-US" sz="1000" smtClean="0">
                <a:solidFill>
                  <a:schemeClr val="bg1"/>
                </a:solidFill>
              </a:rPr>
              <a:pPr>
                <a:spcBef>
                  <a:spcPct val="0"/>
                </a:spcBef>
                <a:buClrTx/>
                <a:buSzTx/>
                <a:buFontTx/>
                <a:buNone/>
              </a:pPr>
              <a:t>79</a:t>
            </a:fld>
            <a:endParaRPr lang="en-US" altLang="en-US" sz="1000" smtClean="0">
              <a:solidFill>
                <a:schemeClr val="bg1"/>
              </a:solidFill>
            </a:endParaRPr>
          </a:p>
        </p:txBody>
      </p:sp>
    </p:spTree>
    <p:extLst>
      <p:ext uri="{BB962C8B-B14F-4D97-AF65-F5344CB8AC3E}">
        <p14:creationId xmlns:p14="http://schemas.microsoft.com/office/powerpoint/2010/main" val="267077395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0F55C42C-0AB5-46F2-BA7B-39F4C7F6C16F}" type="slidenum">
              <a:rPr lang="en-US" altLang="en-US" sz="1000" smtClean="0">
                <a:solidFill>
                  <a:schemeClr val="bg1"/>
                </a:solidFill>
              </a:rPr>
              <a:pPr>
                <a:spcBef>
                  <a:spcPct val="0"/>
                </a:spcBef>
                <a:buClrTx/>
                <a:buSzTx/>
                <a:buFontTx/>
                <a:buNone/>
              </a:pPr>
              <a:t>8</a:t>
            </a:fld>
            <a:endParaRPr lang="en-US" altLang="en-US" sz="1000" smtClean="0">
              <a:solidFill>
                <a:schemeClr val="bg1"/>
              </a:solidFill>
            </a:endParaRPr>
          </a:p>
        </p:txBody>
      </p:sp>
      <p:sp>
        <p:nvSpPr>
          <p:cNvPr id="333826" name="Rectangle 2"/>
          <p:cNvSpPr>
            <a:spLocks noGrp="1"/>
          </p:cNvSpPr>
          <p:nvPr>
            <p:ph type="title"/>
          </p:nvPr>
        </p:nvSpPr>
        <p:spPr bwMode="auto">
          <a:xfrm>
            <a:off x="457199" y="139614"/>
            <a:ext cx="8229599" cy="954348"/>
          </a:xfrm>
          <a:extLst/>
        </p:spPr>
        <p:txBody>
          <a:bodyPr>
            <a:noAutofit/>
          </a:bodyPr>
          <a:lstStyle/>
          <a:p>
            <a:pPr>
              <a:defRPr/>
            </a:pPr>
            <a:r>
              <a:rPr lang="en-US" sz="4400" dirty="0" smtClean="0">
                <a:solidFill>
                  <a:schemeClr val="bg1"/>
                </a:solidFill>
                <a:effectLst>
                  <a:outerShdw blurRad="38100" dist="38100" dir="2700000" algn="tl">
                    <a:srgbClr val="000000">
                      <a:alpha val="43137"/>
                    </a:srgbClr>
                  </a:outerShdw>
                </a:effectLst>
              </a:rPr>
              <a:t>Petitions</a:t>
            </a:r>
          </a:p>
        </p:txBody>
      </p:sp>
      <p:sp>
        <p:nvSpPr>
          <p:cNvPr id="9220" name="Rectangle 3"/>
          <p:cNvSpPr>
            <a:spLocks noGrp="1"/>
          </p:cNvSpPr>
          <p:nvPr>
            <p:ph type="body" idx="1"/>
          </p:nvPr>
        </p:nvSpPr>
        <p:spPr>
          <a:xfrm>
            <a:off x="457200" y="1614310"/>
            <a:ext cx="8229600" cy="4786489"/>
          </a:xfrm>
        </p:spPr>
        <p:txBody>
          <a:bodyPr>
            <a:normAutofit/>
          </a:bodyPr>
          <a:lstStyle/>
          <a:p>
            <a:pPr marL="0" indent="0">
              <a:buNone/>
              <a:defRPr/>
            </a:pPr>
            <a:r>
              <a:rPr lang="en-US" altLang="en-US" sz="2200" dirty="0" smtClean="0"/>
              <a:t>Once a petition is filed, DOL investigates and looks to issue a determination within 45 days.  </a:t>
            </a:r>
          </a:p>
          <a:p>
            <a:pPr marL="0" indent="0">
              <a:buNone/>
              <a:defRPr/>
            </a:pPr>
            <a:r>
              <a:rPr lang="en-US" altLang="en-US" sz="2200" dirty="0" smtClean="0"/>
              <a:t>If the petition is certified, DOL issues the following important criteria:</a:t>
            </a:r>
          </a:p>
          <a:p>
            <a:pPr>
              <a:buClr>
                <a:schemeClr val="accent6"/>
              </a:buClr>
              <a:buFont typeface="Wingdings" panose="05000000000000000000" pitchFamily="2" charset="2"/>
              <a:buChar char="Ø"/>
              <a:defRPr/>
            </a:pPr>
            <a:r>
              <a:rPr lang="en-US" altLang="en-US" sz="2200" dirty="0" smtClean="0">
                <a:solidFill>
                  <a:srgbClr val="0D2F37"/>
                </a:solidFill>
              </a:rPr>
              <a:t>The Petition will cover </a:t>
            </a:r>
            <a:r>
              <a:rPr lang="en-US" altLang="en-US" sz="2200" u="sng" dirty="0" smtClean="0">
                <a:solidFill>
                  <a:srgbClr val="0D2F37"/>
                </a:solidFill>
              </a:rPr>
              <a:t>all or some</a:t>
            </a:r>
            <a:r>
              <a:rPr lang="en-US" altLang="en-US" sz="2200" dirty="0" smtClean="0">
                <a:solidFill>
                  <a:srgbClr val="0D2F37"/>
                </a:solidFill>
              </a:rPr>
              <a:t> workers</a:t>
            </a:r>
          </a:p>
          <a:p>
            <a:pPr>
              <a:buClr>
                <a:schemeClr val="accent6"/>
              </a:buClr>
              <a:buFont typeface="Wingdings" panose="05000000000000000000" pitchFamily="2" charset="2"/>
              <a:buChar char="Ø"/>
              <a:defRPr/>
            </a:pPr>
            <a:r>
              <a:rPr lang="en-US" altLang="en-US" sz="2200" dirty="0" smtClean="0">
                <a:solidFill>
                  <a:srgbClr val="0D2F37"/>
                </a:solidFill>
              </a:rPr>
              <a:t>Impact Date – normally a year prior to the petition filing date</a:t>
            </a:r>
          </a:p>
          <a:p>
            <a:pPr>
              <a:buClr>
                <a:schemeClr val="accent6"/>
              </a:buClr>
              <a:buFont typeface="Wingdings" panose="05000000000000000000" pitchFamily="2" charset="2"/>
              <a:buChar char="Ø"/>
              <a:defRPr/>
            </a:pPr>
            <a:r>
              <a:rPr lang="en-US" altLang="en-US" sz="2200" dirty="0" smtClean="0">
                <a:solidFill>
                  <a:srgbClr val="0D2F37"/>
                </a:solidFill>
              </a:rPr>
              <a:t>Expiration Date – Two years after the certification date</a:t>
            </a:r>
            <a:endParaRPr lang="en-US" altLang="en-US" sz="2200" dirty="0" smtClean="0"/>
          </a:p>
          <a:p>
            <a:pPr>
              <a:buClr>
                <a:schemeClr val="accent6"/>
              </a:buClr>
              <a:buFont typeface="Wingdings" panose="05000000000000000000" pitchFamily="2" charset="2"/>
              <a:buChar char="Ø"/>
              <a:defRPr/>
            </a:pPr>
            <a:r>
              <a:rPr lang="en-US" altLang="en-US" sz="2200" dirty="0" smtClean="0"/>
              <a:t>A worker’s layoff must be from the covered group and must fall between these two dates in order to be covered.</a:t>
            </a:r>
          </a:p>
          <a:p>
            <a:pPr marL="0" indent="0">
              <a:defRPr/>
            </a:pPr>
            <a:endParaRPr lang="en-US" altLang="en-US" sz="2000" b="1" i="1" dirty="0" smtClean="0">
              <a:solidFill>
                <a:srgbClr val="0D2F37"/>
              </a:solidFill>
            </a:endParaRPr>
          </a:p>
        </p:txBody>
      </p:sp>
    </p:spTree>
    <p:extLst>
      <p:ext uri="{BB962C8B-B14F-4D97-AF65-F5344CB8AC3E}">
        <p14:creationId xmlns:p14="http://schemas.microsoft.com/office/powerpoint/2010/main" val="2609427667"/>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942C1FA-7032-48BD-98C1-5CC6F414B11E}" type="slidenum">
              <a:rPr lang="en-US" altLang="en-US" sz="1000" smtClean="0">
                <a:solidFill>
                  <a:schemeClr val="bg1"/>
                </a:solidFill>
              </a:rPr>
              <a:pPr>
                <a:spcBef>
                  <a:spcPct val="0"/>
                </a:spcBef>
                <a:buClrTx/>
                <a:buSzTx/>
                <a:buFontTx/>
                <a:buNone/>
              </a:pPr>
              <a:t>80</a:t>
            </a:fld>
            <a:endParaRPr lang="en-US" altLang="en-US" sz="1000" smtClean="0">
              <a:solidFill>
                <a:schemeClr val="bg1"/>
              </a:solidFill>
            </a:endParaRPr>
          </a:p>
        </p:txBody>
      </p:sp>
      <p:sp>
        <p:nvSpPr>
          <p:cNvPr id="291842" name="Rectangle 2"/>
          <p:cNvSpPr>
            <a:spLocks noGrp="1"/>
          </p:cNvSpPr>
          <p:nvPr>
            <p:ph type="title"/>
          </p:nvPr>
        </p:nvSpPr>
        <p:spPr bwMode="auto">
          <a:xfrm>
            <a:off x="457199" y="25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solidFill>
                  <a:schemeClr val="bg1"/>
                </a:solidFill>
                <a:effectLst/>
              </a:rPr>
              <a:t>Health Coverage Tax Credit (HCTC)</a:t>
            </a:r>
            <a:endParaRPr lang="en-US" dirty="0" smtClean="0">
              <a:solidFill>
                <a:schemeClr val="bg1"/>
              </a:solidFill>
              <a:effectLst/>
            </a:endParaRPr>
          </a:p>
        </p:txBody>
      </p:sp>
      <p:sp>
        <p:nvSpPr>
          <p:cNvPr id="86020" name="Rectangle 3"/>
          <p:cNvSpPr>
            <a:spLocks noGrp="1"/>
          </p:cNvSpPr>
          <p:nvPr>
            <p:ph type="body" idx="1"/>
          </p:nvPr>
        </p:nvSpPr>
        <p:spPr>
          <a:xfrm>
            <a:off x="304800" y="1302886"/>
            <a:ext cx="8534400" cy="4876800"/>
          </a:xfrm>
        </p:spPr>
        <p:txBody>
          <a:bodyPr>
            <a:normAutofit/>
          </a:bodyPr>
          <a:lstStyle/>
          <a:p>
            <a:pPr marL="0" indent="0">
              <a:buNone/>
              <a:defRPr/>
            </a:pPr>
            <a:r>
              <a:rPr lang="en-US" sz="2000" dirty="0"/>
              <a:t>The IRS initiated its outreach </a:t>
            </a:r>
            <a:r>
              <a:rPr lang="en-US" sz="2000" dirty="0" smtClean="0"/>
              <a:t>efforts </a:t>
            </a:r>
            <a:r>
              <a:rPr lang="en-US" sz="2000" dirty="0"/>
              <a:t>on December 1, 2015, to inform taxpayers that it will accept amended returns for tax year 2014 from potentially eligible individuals seeking HCTC. </a:t>
            </a:r>
            <a:r>
              <a:rPr lang="en-US" sz="2000" dirty="0" smtClean="0"/>
              <a:t> </a:t>
            </a:r>
            <a:endParaRPr lang="en-US" altLang="en-US" sz="1200" dirty="0" smtClean="0"/>
          </a:p>
          <a:p>
            <a:pPr marL="0" indent="0">
              <a:buNone/>
              <a:defRPr/>
            </a:pPr>
            <a:r>
              <a:rPr lang="en-US" sz="2000" dirty="0" smtClean="0"/>
              <a:t>HCTC is only available to the following:</a:t>
            </a:r>
            <a:endParaRPr lang="en-US" sz="1200" dirty="0" smtClean="0"/>
          </a:p>
          <a:p>
            <a:pPr>
              <a:buFont typeface="Wingdings" panose="05000000000000000000" pitchFamily="2" charset="2"/>
              <a:buChar char="Ø"/>
              <a:defRPr/>
            </a:pPr>
            <a:r>
              <a:rPr lang="en-US" sz="1800" dirty="0" smtClean="0"/>
              <a:t>An eligible trade adjustment assistance (TAA) recipient, alternative (ATAA) recipient, reemployment (RTAA) recipient.  Or </a:t>
            </a:r>
          </a:p>
          <a:p>
            <a:pPr>
              <a:buFont typeface="Wingdings" panose="05000000000000000000" pitchFamily="2" charset="2"/>
              <a:buChar char="Ø"/>
              <a:defRPr/>
            </a:pPr>
            <a:r>
              <a:rPr lang="en-US" sz="1800" dirty="0" smtClean="0"/>
              <a:t>Eligible Pension Benefit Guaranty Corp (PBGC) pension payee.  Or </a:t>
            </a:r>
          </a:p>
          <a:p>
            <a:pPr>
              <a:buFont typeface="Wingdings" panose="05000000000000000000" pitchFamily="2" charset="2"/>
              <a:buChar char="Ø"/>
              <a:defRPr/>
            </a:pPr>
            <a:r>
              <a:rPr lang="en-US" sz="1800" dirty="0" smtClean="0"/>
              <a:t>The family member of a TAA, ATAA, or RTAA recipient or PBGC pension payee who is deceased or who finalized a divorce with you. </a:t>
            </a:r>
          </a:p>
          <a:p>
            <a:pPr marL="0" indent="0" algn="ctr">
              <a:defRPr/>
            </a:pPr>
            <a:r>
              <a:rPr lang="en-US" sz="1800" dirty="0" smtClean="0"/>
              <a:t>For more information, please visit </a:t>
            </a:r>
          </a:p>
          <a:p>
            <a:pPr marL="0" indent="0" algn="ctr">
              <a:defRPr/>
            </a:pPr>
            <a:r>
              <a:rPr lang="en-US" sz="1600" b="1" i="1" u="sng" dirty="0" smtClean="0">
                <a:solidFill>
                  <a:srgbClr val="000099"/>
                </a:solidFill>
                <a:hlinkClick r:id="rId3"/>
              </a:rPr>
              <a:t>https://www.irs.gov/Credits-&amp;-Deductions/Individuals/HCTC</a:t>
            </a:r>
            <a:endParaRPr lang="en-US" sz="1600" b="1" i="1" u="sng" dirty="0" smtClean="0">
              <a:solidFill>
                <a:srgbClr val="000099"/>
              </a:solidFill>
            </a:endParaRPr>
          </a:p>
          <a:p>
            <a:pPr marL="0" indent="0" algn="ctr">
              <a:defRPr/>
            </a:pPr>
            <a:r>
              <a:rPr lang="en-US" sz="1600" b="1" i="1" u="sng" dirty="0">
                <a:solidFill>
                  <a:srgbClr val="00B0F0"/>
                </a:solidFill>
                <a:hlinkClick r:id="rId4"/>
              </a:rPr>
              <a:t>https://wdr.doleta.gov/directives/corr_doc.cfm?DOCN=4983</a:t>
            </a:r>
            <a:endParaRPr lang="en-US" sz="1600" b="1" i="1" u="sng" dirty="0">
              <a:solidFill>
                <a:srgbClr val="00B0F0"/>
              </a:solidFill>
            </a:endParaRPr>
          </a:p>
          <a:p>
            <a:pPr marL="0" indent="0" algn="ctr">
              <a:defRPr/>
            </a:pPr>
            <a:endParaRPr lang="en-US" sz="1600" b="1" i="1" u="sng" dirty="0" smtClean="0">
              <a:solidFill>
                <a:srgbClr val="000099"/>
              </a:solidFill>
            </a:endParaRPr>
          </a:p>
          <a:p>
            <a:pPr marL="0" indent="0">
              <a:defRPr/>
            </a:pPr>
            <a:endParaRPr lang="en-US" sz="2000" dirty="0" smtClean="0"/>
          </a:p>
          <a:p>
            <a:pPr marL="514350" indent="-514350">
              <a:buFont typeface="Wingdings 3" panose="05040102010807070707" pitchFamily="18" charset="2"/>
              <a:buChar char=""/>
              <a:defRPr/>
            </a:pPr>
            <a:endParaRPr lang="en-US" altLang="en-US" dirty="0" smtClean="0">
              <a:solidFill>
                <a:schemeClr val="bg1">
                  <a:lumMod val="85000"/>
                </a:schemeClr>
              </a:solidFill>
            </a:endParaRPr>
          </a:p>
          <a:p>
            <a:pPr marL="514350" indent="-514350" algn="ctr">
              <a:defRPr/>
            </a:pPr>
            <a:endParaRPr lang="en-US" altLang="en-US" dirty="0" smtClean="0">
              <a:solidFill>
                <a:schemeClr val="bg1">
                  <a:lumMod val="85000"/>
                </a:schemeClr>
              </a:solidFill>
            </a:endParaRPr>
          </a:p>
          <a:p>
            <a:pPr marL="514350" indent="-514350" algn="ctr">
              <a:defRPr/>
            </a:pPr>
            <a:endParaRPr lang="en-US" altLang="en-US" dirty="0" smtClean="0">
              <a:solidFill>
                <a:schemeClr val="bg1">
                  <a:lumMod val="85000"/>
                </a:schemeClr>
              </a:solidFill>
            </a:endParaRPr>
          </a:p>
        </p:txBody>
      </p:sp>
    </p:spTree>
    <p:extLst>
      <p:ext uri="{BB962C8B-B14F-4D97-AF65-F5344CB8AC3E}">
        <p14:creationId xmlns:p14="http://schemas.microsoft.com/office/powerpoint/2010/main" val="839607896"/>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4012" y="119743"/>
            <a:ext cx="8229600" cy="1143000"/>
          </a:xfrm>
        </p:spPr>
        <p:txBody>
          <a:bodyPr/>
          <a:lstStyle/>
          <a:p>
            <a:pPr algn="ctr">
              <a:defRPr/>
            </a:pPr>
            <a:r>
              <a:rPr lang="en-US" dirty="0" smtClean="0"/>
              <a:t>Knowledge Check</a:t>
            </a:r>
            <a:endParaRPr lang="en-US" dirty="0"/>
          </a:p>
        </p:txBody>
      </p:sp>
      <p:sp>
        <p:nvSpPr>
          <p:cNvPr id="112643"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3D1C977-6661-4D97-A0B5-16AA792A258A}" type="slidenum">
              <a:rPr lang="en-US" altLang="en-US" sz="1000" smtClean="0">
                <a:solidFill>
                  <a:schemeClr val="bg1"/>
                </a:solidFill>
              </a:rPr>
              <a:pPr>
                <a:spcBef>
                  <a:spcPct val="0"/>
                </a:spcBef>
                <a:buClrTx/>
                <a:buSzTx/>
                <a:buFontTx/>
                <a:buNone/>
              </a:pPr>
              <a:t>81</a:t>
            </a:fld>
            <a:endParaRPr lang="en-US" altLang="en-US" sz="1000" smtClean="0">
              <a:solidFill>
                <a:schemeClr val="bg1"/>
              </a:solidFill>
            </a:endParaRPr>
          </a:p>
        </p:txBody>
      </p:sp>
      <p:sp>
        <p:nvSpPr>
          <p:cNvPr id="7" name="Flowchart: Terminator 6"/>
          <p:cNvSpPr/>
          <p:nvPr/>
        </p:nvSpPr>
        <p:spPr>
          <a:xfrm>
            <a:off x="-8763000" y="-1066799"/>
            <a:ext cx="7962900" cy="2409824"/>
          </a:xfrm>
          <a:prstGeom prst="flowChartTerminator">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3600" dirty="0" smtClean="0">
                <a:solidFill>
                  <a:schemeClr val="accent6"/>
                </a:solidFill>
              </a:rPr>
              <a:t>Can a customer continue to collect Additional TRA while job searching after they have completed training?</a:t>
            </a:r>
            <a:endParaRPr lang="en-US" sz="3600" dirty="0">
              <a:solidFill>
                <a:schemeClr val="accent6"/>
              </a:solidFill>
            </a:endParaRPr>
          </a:p>
        </p:txBody>
      </p:sp>
      <p:sp>
        <p:nvSpPr>
          <p:cNvPr id="9" name="Rectangle 8"/>
          <p:cNvSpPr/>
          <p:nvPr/>
        </p:nvSpPr>
        <p:spPr>
          <a:xfrm>
            <a:off x="-8763000" y="2061150"/>
            <a:ext cx="7162800" cy="3048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3200" b="1" dirty="0" smtClean="0">
                <a:solidFill>
                  <a:srgbClr val="FFFF00"/>
                </a:solidFill>
                <a:effectLst>
                  <a:outerShdw blurRad="38100" dist="38100" dir="2700000" algn="tl">
                    <a:srgbClr val="000000">
                      <a:alpha val="43137"/>
                    </a:srgbClr>
                  </a:outerShdw>
                </a:effectLst>
              </a:rPr>
              <a:t>No</a:t>
            </a:r>
            <a:endParaRPr lang="en-US" sz="3200" b="1" dirty="0">
              <a:solidFill>
                <a:srgbClr val="FFFF00"/>
              </a:solidFill>
              <a:effectLst>
                <a:outerShdw blurRad="38100" dist="38100" dir="2700000" algn="tl">
                  <a:srgbClr val="000000">
                    <a:alpha val="43137"/>
                  </a:srgbClr>
                </a:outerShdw>
              </a:effectLst>
            </a:endParaRPr>
          </a:p>
          <a:p>
            <a:pPr algn="ctr" eaLnBrk="1" hangingPunct="1">
              <a:defRPr/>
            </a:pPr>
            <a:r>
              <a:rPr lang="en-US" sz="3200" dirty="0" smtClean="0">
                <a:solidFill>
                  <a:schemeClr val="accent6"/>
                </a:solidFill>
              </a:rPr>
              <a:t>A customer can only collect Basic TRA while job searching until it exhausts.</a:t>
            </a:r>
            <a:endParaRPr lang="en-US" sz="2400" dirty="0">
              <a:solidFill>
                <a:schemeClr val="accent6"/>
              </a:solidFill>
            </a:endParaRPr>
          </a:p>
        </p:txBody>
      </p:sp>
      <p:sp>
        <p:nvSpPr>
          <p:cNvPr id="15" name="Flowchart: Terminator 14"/>
          <p:cNvSpPr/>
          <p:nvPr/>
        </p:nvSpPr>
        <p:spPr>
          <a:xfrm>
            <a:off x="9532664" y="0"/>
            <a:ext cx="8382000" cy="2300449"/>
          </a:xfrm>
          <a:prstGeom prst="flowChartTerminator">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3200" dirty="0"/>
              <a:t>John Brown wants to attend </a:t>
            </a:r>
            <a:r>
              <a:rPr lang="en-US" sz="3200" dirty="0" smtClean="0"/>
              <a:t>a CIS degree </a:t>
            </a:r>
            <a:r>
              <a:rPr lang="en-US" sz="3200" dirty="0"/>
              <a:t>Training that costs $</a:t>
            </a:r>
            <a:r>
              <a:rPr lang="en-US" sz="3200" dirty="0" smtClean="0"/>
              <a:t>29,500</a:t>
            </a:r>
            <a:r>
              <a:rPr lang="en-US" sz="3200" dirty="0"/>
              <a:t>.</a:t>
            </a:r>
          </a:p>
          <a:p>
            <a:pPr algn="ctr" eaLnBrk="1" hangingPunct="1">
              <a:defRPr/>
            </a:pPr>
            <a:r>
              <a:rPr lang="en-US" sz="3200" dirty="0"/>
              <a:t>Would this cost be approved? </a:t>
            </a:r>
          </a:p>
        </p:txBody>
      </p:sp>
      <p:sp>
        <p:nvSpPr>
          <p:cNvPr id="16" name="Flowchart: Terminator 15"/>
          <p:cNvSpPr/>
          <p:nvPr/>
        </p:nvSpPr>
        <p:spPr>
          <a:xfrm>
            <a:off x="-8963026" y="4914584"/>
            <a:ext cx="8162925" cy="1813876"/>
          </a:xfrm>
          <a:prstGeom prst="flowChartTerminator">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3600" dirty="0">
                <a:solidFill>
                  <a:schemeClr val="accent6"/>
                </a:solidFill>
              </a:rPr>
              <a:t>Will a 35 </a:t>
            </a:r>
            <a:r>
              <a:rPr lang="en-US" sz="3600" dirty="0" smtClean="0">
                <a:solidFill>
                  <a:schemeClr val="accent6"/>
                </a:solidFill>
              </a:rPr>
              <a:t>business day </a:t>
            </a:r>
            <a:r>
              <a:rPr lang="en-US" sz="3600" dirty="0">
                <a:solidFill>
                  <a:schemeClr val="accent6"/>
                </a:solidFill>
              </a:rPr>
              <a:t>break in training impact a participant’s TRA?</a:t>
            </a:r>
          </a:p>
        </p:txBody>
      </p:sp>
      <p:sp>
        <p:nvSpPr>
          <p:cNvPr id="13" name="Rectangle 12"/>
          <p:cNvSpPr/>
          <p:nvPr/>
        </p:nvSpPr>
        <p:spPr>
          <a:xfrm>
            <a:off x="-8763001" y="6919276"/>
            <a:ext cx="7658100" cy="3672524"/>
          </a:xfrm>
          <a:prstGeom prst="rect">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sz="3600" b="1" dirty="0">
                <a:solidFill>
                  <a:srgbClr val="FFFF00"/>
                </a:solidFill>
                <a:effectLst>
                  <a:outerShdw blurRad="38100" dist="38100" dir="2700000" algn="tl">
                    <a:srgbClr val="000000">
                      <a:alpha val="43137"/>
                    </a:srgbClr>
                  </a:outerShdw>
                </a:effectLst>
              </a:rPr>
              <a:t>YES</a:t>
            </a:r>
          </a:p>
          <a:p>
            <a:pPr algn="ctr" eaLnBrk="1" hangingPunct="1">
              <a:defRPr/>
            </a:pPr>
            <a:r>
              <a:rPr lang="en-US" sz="3600" dirty="0">
                <a:solidFill>
                  <a:schemeClr val="bg1"/>
                </a:solidFill>
              </a:rPr>
              <a:t>If a 35 day break is entered in MOSES, it triggers an issue in the UI Online system that affects TRA Payments. </a:t>
            </a:r>
          </a:p>
          <a:p>
            <a:pPr algn="ctr" eaLnBrk="1" hangingPunct="1">
              <a:defRPr/>
            </a:pPr>
            <a:r>
              <a:rPr lang="en-US" sz="2800" dirty="0">
                <a:solidFill>
                  <a:schemeClr val="tx2">
                    <a:lumMod val="75000"/>
                  </a:schemeClr>
                </a:solidFill>
              </a:rPr>
              <a:t>(Note: Breaks less than 30 days should not be entered in MOSES)</a:t>
            </a:r>
            <a:endParaRPr lang="en-US" sz="2800" b="1" u="sng" dirty="0">
              <a:solidFill>
                <a:schemeClr val="tx2">
                  <a:lumMod val="75000"/>
                </a:schemeClr>
              </a:solidFill>
              <a:effectLst>
                <a:outerShdw blurRad="38100" dist="38100" dir="2700000" algn="tl">
                  <a:srgbClr val="000000">
                    <a:alpha val="43137"/>
                  </a:srgbClr>
                </a:outerShdw>
              </a:effectLst>
            </a:endParaRPr>
          </a:p>
        </p:txBody>
      </p:sp>
      <p:sp>
        <p:nvSpPr>
          <p:cNvPr id="12" name="Rectangle 11"/>
          <p:cNvSpPr/>
          <p:nvPr/>
        </p:nvSpPr>
        <p:spPr>
          <a:xfrm>
            <a:off x="9944188" y="2394653"/>
            <a:ext cx="7558952" cy="238099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effectLst>
                  <a:outerShdw blurRad="38100" dist="38100" dir="2700000" algn="tl">
                    <a:srgbClr val="000000">
                      <a:alpha val="43137"/>
                    </a:srgbClr>
                  </a:outerShdw>
                </a:effectLst>
              </a:rPr>
              <a:t>NO</a:t>
            </a:r>
          </a:p>
          <a:p>
            <a:pPr algn="ctr" eaLnBrk="1" hangingPunct="1">
              <a:defRPr/>
            </a:pPr>
            <a:r>
              <a:rPr lang="en-US" sz="3200" b="1" u="sng" dirty="0">
                <a:solidFill>
                  <a:schemeClr val="bg1"/>
                </a:solidFill>
              </a:rPr>
              <a:t>Maximum Costs</a:t>
            </a:r>
          </a:p>
          <a:p>
            <a:pPr algn="ctr" eaLnBrk="1" hangingPunct="1">
              <a:defRPr/>
            </a:pPr>
            <a:r>
              <a:rPr lang="en-US" sz="2400" dirty="0">
                <a:solidFill>
                  <a:schemeClr val="bg1"/>
                </a:solidFill>
              </a:rPr>
              <a:t>Occupational = $20,000</a:t>
            </a:r>
          </a:p>
          <a:p>
            <a:pPr algn="ctr" eaLnBrk="1" hangingPunct="1">
              <a:defRPr/>
            </a:pPr>
            <a:r>
              <a:rPr lang="en-US" sz="2400" dirty="0">
                <a:solidFill>
                  <a:schemeClr val="bg1"/>
                </a:solidFill>
              </a:rPr>
              <a:t>Remedial = $10,000 (per year)</a:t>
            </a:r>
          </a:p>
          <a:p>
            <a:pPr algn="ctr" eaLnBrk="1" hangingPunct="1">
              <a:defRPr/>
            </a:pPr>
            <a:r>
              <a:rPr lang="en-US" sz="3200" b="1" dirty="0">
                <a:solidFill>
                  <a:srgbClr val="FFFF00"/>
                </a:solidFill>
              </a:rPr>
              <a:t>Degree = $28000</a:t>
            </a:r>
          </a:p>
          <a:p>
            <a:pPr algn="ctr" eaLnBrk="1" hangingPunct="1">
              <a:defRPr/>
            </a:pPr>
            <a:endParaRPr lang="en-US" sz="2400" dirty="0">
              <a:solidFill>
                <a:schemeClr val="bg1"/>
              </a:solidFill>
            </a:endParaRPr>
          </a:p>
        </p:txBody>
      </p:sp>
      <p:sp>
        <p:nvSpPr>
          <p:cNvPr id="18" name="Rectangle 17"/>
          <p:cNvSpPr/>
          <p:nvPr/>
        </p:nvSpPr>
        <p:spPr>
          <a:xfrm>
            <a:off x="10058488" y="7772400"/>
            <a:ext cx="7558952" cy="238099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3200" b="1" dirty="0">
                <a:solidFill>
                  <a:srgbClr val="FFFF00"/>
                </a:solidFill>
              </a:rPr>
              <a:t>FALSE</a:t>
            </a:r>
            <a:r>
              <a:rPr lang="en-US" sz="3200" b="1" dirty="0"/>
              <a:t> </a:t>
            </a:r>
          </a:p>
          <a:p>
            <a:pPr algn="ctr" eaLnBrk="1" hangingPunct="1">
              <a:defRPr/>
            </a:pPr>
            <a:r>
              <a:rPr lang="en-US" sz="3200" dirty="0"/>
              <a:t>Worker must be 50 years old at the time of RTAA Application</a:t>
            </a:r>
            <a:endParaRPr lang="en-US" sz="2400" dirty="0">
              <a:solidFill>
                <a:schemeClr val="bg1"/>
              </a:solidFill>
            </a:endParaRPr>
          </a:p>
        </p:txBody>
      </p:sp>
      <p:sp>
        <p:nvSpPr>
          <p:cNvPr id="19" name="Flowchart: Terminator 18"/>
          <p:cNvSpPr/>
          <p:nvPr/>
        </p:nvSpPr>
        <p:spPr>
          <a:xfrm>
            <a:off x="9532664" y="4914584"/>
            <a:ext cx="8610600" cy="2590800"/>
          </a:xfrm>
          <a:prstGeom prst="flowChartTerminator">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4000" b="1" dirty="0">
                <a:solidFill>
                  <a:srgbClr val="FFFF00"/>
                </a:solidFill>
              </a:rPr>
              <a:t>TRUE </a:t>
            </a:r>
            <a:r>
              <a:rPr lang="en-US" sz="4000" b="1" dirty="0">
                <a:solidFill>
                  <a:schemeClr val="bg1"/>
                </a:solidFill>
              </a:rPr>
              <a:t>or </a:t>
            </a:r>
            <a:r>
              <a:rPr lang="en-US" sz="4000" b="1" dirty="0">
                <a:solidFill>
                  <a:srgbClr val="FFFF00"/>
                </a:solidFill>
              </a:rPr>
              <a:t>FALSE</a:t>
            </a:r>
          </a:p>
          <a:p>
            <a:pPr algn="ctr" eaLnBrk="1" hangingPunct="1">
              <a:defRPr/>
            </a:pPr>
            <a:r>
              <a:rPr lang="en-US" sz="3600" dirty="0"/>
              <a:t>Worker must be 50 years old when reemployment occurs for RTAA</a:t>
            </a:r>
            <a:endParaRPr lang="en-US" sz="32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3" y="7772400"/>
            <a:ext cx="828357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679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0.00157 0.00208 L 1.04427 0.32439 " pathEditMode="relative" rAng="0" ptsTypes="AA">
                                      <p:cBhvr>
                                        <p:cTn id="6" dur="1500" fill="hold"/>
                                        <p:tgtEl>
                                          <p:spTgt spid="7"/>
                                        </p:tgtEl>
                                        <p:attrNameLst>
                                          <p:attrName>ppt_x</p:attrName>
                                          <p:attrName>ppt_y</p:attrName>
                                        </p:attrNameLst>
                                      </p:cBhvr>
                                      <p:rCtr x="52135" y="1611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3.33333E-6 2.83237E-6 L 1.06667 -0.15538 " pathEditMode="relative" rAng="0" ptsTypes="AA">
                                      <p:cBhvr>
                                        <p:cTn id="14" dur="1500" fill="hold"/>
                                        <p:tgtEl>
                                          <p:spTgt spid="9"/>
                                        </p:tgtEl>
                                        <p:attrNameLst>
                                          <p:attrName>ppt_x</p:attrName>
                                          <p:attrName>ppt_y</p:attrName>
                                        </p:attrNameLst>
                                      </p:cBhvr>
                                      <p:rCtr x="53333" y="-776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0.01615 0.01179 L 1.03437 -0.53711 " pathEditMode="relative" rAng="0" ptsTypes="AA">
                                      <p:cBhvr>
                                        <p:cTn id="22" dur="1500" fill="hold"/>
                                        <p:tgtEl>
                                          <p:spTgt spid="16"/>
                                        </p:tgtEl>
                                        <p:attrNameLst>
                                          <p:attrName>ppt_x</p:attrName>
                                          <p:attrName>ppt_y</p:attrName>
                                        </p:attrNameLst>
                                      </p:cBhvr>
                                      <p:rCtr x="52535" y="-27445"/>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nodeType="clickEffect">
                                  <p:stCondLst>
                                    <p:cond delay="0"/>
                                  </p:stCondLst>
                                  <p:childTnLst>
                                    <p:animMotion origin="layout" path="M 3.33333E-6 -3.7037E-7 L 1.10625 -0.5544 " pathEditMode="relative" rAng="0" ptsTypes="AA">
                                      <p:cBhvr>
                                        <p:cTn id="26" dur="1500" fill="hold"/>
                                        <p:tgtEl>
                                          <p:spTgt spid="13"/>
                                        </p:tgtEl>
                                        <p:attrNameLst>
                                          <p:attrName>ppt_x</p:attrName>
                                          <p:attrName>ppt_y</p:attrName>
                                        </p:attrNameLst>
                                      </p:cBhvr>
                                      <p:rCtr x="55313" y="-27731"/>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50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nodeType="clickEffect">
                                  <p:stCondLst>
                                    <p:cond delay="0"/>
                                  </p:stCondLst>
                                  <p:childTnLst>
                                    <p:animMotion origin="layout" path="M 1.94444E-6 -2.59259E-6 L -0.99254 0.15463 " pathEditMode="relative" rAng="0" ptsTypes="AA">
                                      <p:cBhvr>
                                        <p:cTn id="38" dur="1500" fill="hold"/>
                                        <p:tgtEl>
                                          <p:spTgt spid="15"/>
                                        </p:tgtEl>
                                        <p:attrNameLst>
                                          <p:attrName>ppt_x</p:attrName>
                                          <p:attrName>ppt_y</p:attrName>
                                        </p:attrNameLst>
                                      </p:cBhvr>
                                      <p:rCtr x="-49635" y="7731"/>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path" presetSubtype="0" accel="50000" decel="50000" fill="hold" nodeType="clickEffect">
                                  <p:stCondLst>
                                    <p:cond delay="0"/>
                                  </p:stCondLst>
                                  <p:childTnLst>
                                    <p:animMotion origin="layout" path="M 1.94444E-6 4.81481E-6 L -0.96754 0.19953 " pathEditMode="relative" rAng="0" ptsTypes="AA">
                                      <p:cBhvr>
                                        <p:cTn id="42" dur="1500" fill="hold"/>
                                        <p:tgtEl>
                                          <p:spTgt spid="12"/>
                                        </p:tgtEl>
                                        <p:attrNameLst>
                                          <p:attrName>ppt_x</p:attrName>
                                          <p:attrName>ppt_y</p:attrName>
                                        </p:attrNameLst>
                                      </p:cBhvr>
                                      <p:rCtr x="-48385" y="9977"/>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path" presetSubtype="0" accel="50000" decel="50000" fill="hold" nodeType="clickEffect">
                                  <p:stCondLst>
                                    <p:cond delay="0"/>
                                  </p:stCondLst>
                                  <p:childTnLst>
                                    <p:animMotion origin="layout" path="M 1.94444E-6 4.44444E-6 L -1.00504 -0.56112 " pathEditMode="relative" rAng="0" ptsTypes="AA">
                                      <p:cBhvr>
                                        <p:cTn id="54" dur="1500" fill="hold"/>
                                        <p:tgtEl>
                                          <p:spTgt spid="19"/>
                                        </p:tgtEl>
                                        <p:attrNameLst>
                                          <p:attrName>ppt_x</p:attrName>
                                          <p:attrName>ppt_y</p:attrName>
                                        </p:attrNameLst>
                                      </p:cBhvr>
                                      <p:rCtr x="-50260" y="-28056"/>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path" presetSubtype="0" accel="50000" decel="50000" fill="hold" nodeType="clickEffect">
                                  <p:stCondLst>
                                    <p:cond delay="0"/>
                                  </p:stCondLst>
                                  <p:childTnLst>
                                    <p:animMotion origin="layout" path="M 1.94444E-6 -4.44444E-6 L -0.9717 -0.58472 " pathEditMode="relative" rAng="0" ptsTypes="AA">
                                      <p:cBhvr>
                                        <p:cTn id="58" dur="1500" fill="hold"/>
                                        <p:tgtEl>
                                          <p:spTgt spid="18"/>
                                        </p:tgtEl>
                                        <p:attrNameLst>
                                          <p:attrName>ppt_x</p:attrName>
                                          <p:attrName>ppt_y</p:attrName>
                                        </p:attrNameLst>
                                      </p:cBhvr>
                                      <p:rCtr x="-48594" y="-29236"/>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path" presetSubtype="0" accel="50000" decel="50000" fill="hold" nodeType="clickEffect">
                                  <p:stCondLst>
                                    <p:cond delay="0"/>
                                  </p:stCondLst>
                                  <p:childTnLst>
                                    <p:animMotion origin="layout" path="M -3.33333E-6 -4.44444E-6 L -0.00208 -0.97708 " pathEditMode="relative" rAng="0" ptsTypes="AA">
                                      <p:cBhvr>
                                        <p:cTn id="70" dur="1500" fill="hold"/>
                                        <p:tgtEl>
                                          <p:spTgt spid="14338"/>
                                        </p:tgtEl>
                                        <p:attrNameLst>
                                          <p:attrName>ppt_x</p:attrName>
                                          <p:attrName>ppt_y</p:attrName>
                                        </p:attrNameLst>
                                      </p:cBhvr>
                                      <p:rCtr x="-104" y="-48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9382"/>
            <a:ext cx="9144000" cy="914400"/>
          </a:xfrm>
        </p:spPr>
        <p:txBody>
          <a:bodyPr/>
          <a:lstStyle/>
          <a:p>
            <a:pPr algn="ctr">
              <a:defRPr/>
            </a:pPr>
            <a:r>
              <a:rPr lang="en-US" dirty="0" smtClean="0"/>
              <a:t>ONLINE RESOURCES</a:t>
            </a:r>
            <a:br>
              <a:rPr lang="en-US" dirty="0" smtClean="0"/>
            </a:br>
            <a:r>
              <a:rPr lang="en-US" altLang="en-US" dirty="0">
                <a:solidFill>
                  <a:schemeClr val="bg1"/>
                </a:solidFill>
              </a:rPr>
              <a:t>www.mass.gov/dcs/trade</a:t>
            </a:r>
            <a:r>
              <a:rPr lang="en-US" altLang="en-US" dirty="0">
                <a:solidFill>
                  <a:schemeClr val="accent2">
                    <a:lumMod val="75000"/>
                  </a:schemeClr>
                </a:solidFill>
              </a:rPr>
              <a:t/>
            </a:r>
            <a:br>
              <a:rPr lang="en-US" altLang="en-US" dirty="0">
                <a:solidFill>
                  <a:schemeClr val="accent2">
                    <a:lumMod val="75000"/>
                  </a:schemeClr>
                </a:solidFill>
              </a:rPr>
            </a:br>
            <a:r>
              <a:rPr lang="en-US" dirty="0" smtClean="0"/>
              <a:t>	</a:t>
            </a:r>
            <a:endParaRPr lang="en-US" dirty="0"/>
          </a:p>
        </p:txBody>
      </p:sp>
      <p:sp>
        <p:nvSpPr>
          <p:cNvPr id="11674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7DD4F754-E840-49AB-B311-446E78D408EA}" type="slidenum">
              <a:rPr lang="en-US" altLang="en-US" sz="1000" smtClean="0">
                <a:solidFill>
                  <a:schemeClr val="bg1"/>
                </a:solidFill>
              </a:rPr>
              <a:pPr>
                <a:spcBef>
                  <a:spcPct val="0"/>
                </a:spcBef>
                <a:buClrTx/>
                <a:buSzTx/>
                <a:buFontTx/>
                <a:buNone/>
              </a:pPr>
              <a:t>82</a:t>
            </a:fld>
            <a:endParaRPr lang="en-US" altLang="en-US" sz="1000" smtClean="0">
              <a:solidFill>
                <a:schemeClr val="bg1"/>
              </a:solidFill>
            </a:endParaRPr>
          </a:p>
        </p:txBody>
      </p:sp>
      <p:pic>
        <p:nvPicPr>
          <p:cNvPr id="11674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62748"/>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66420423-AB48-4797-BF2D-8CE8A894A7AD}" type="slidenum">
              <a:rPr lang="en-US" altLang="en-US" sz="1000" smtClean="0">
                <a:solidFill>
                  <a:schemeClr val="bg1"/>
                </a:solidFill>
              </a:rPr>
              <a:pPr>
                <a:spcBef>
                  <a:spcPct val="0"/>
                </a:spcBef>
                <a:buClrTx/>
                <a:buSzTx/>
                <a:buFontTx/>
                <a:buNone/>
              </a:pPr>
              <a:t>83</a:t>
            </a:fld>
            <a:endParaRPr lang="en-US" altLang="en-US" sz="1000" smtClean="0">
              <a:solidFill>
                <a:schemeClr val="bg1"/>
              </a:solidFill>
            </a:endParaRPr>
          </a:p>
        </p:txBody>
      </p:sp>
      <p:sp>
        <p:nvSpPr>
          <p:cNvPr id="12" name="Oval 11"/>
          <p:cNvSpPr/>
          <p:nvPr/>
        </p:nvSpPr>
        <p:spPr>
          <a:xfrm>
            <a:off x="-304800" y="7696200"/>
            <a:ext cx="4521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1905000" y="-1371600"/>
            <a:ext cx="4876800" cy="387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187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914400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p:cNvSpPr>
            <a:spLocks noGrp="1"/>
          </p:cNvSpPr>
          <p:nvPr>
            <p:ph type="title"/>
          </p:nvPr>
        </p:nvSpPr>
        <p:spPr>
          <a:xfrm>
            <a:off x="0" y="389382"/>
            <a:ext cx="9144000" cy="914400"/>
          </a:xfrm>
        </p:spPr>
        <p:txBody>
          <a:bodyPr/>
          <a:lstStyle/>
          <a:p>
            <a:pPr algn="ctr">
              <a:defRPr/>
            </a:pPr>
            <a:r>
              <a:rPr lang="en-US" dirty="0" smtClean="0"/>
              <a:t>ONLINE RESOURCES</a:t>
            </a:r>
            <a:br>
              <a:rPr lang="en-US" dirty="0" smtClean="0"/>
            </a:br>
            <a:r>
              <a:rPr lang="en-US" altLang="en-US" dirty="0">
                <a:solidFill>
                  <a:schemeClr val="bg1"/>
                </a:solidFill>
              </a:rPr>
              <a:t>www.mass.gov/dcs/trade</a:t>
            </a:r>
            <a:r>
              <a:rPr lang="en-US" altLang="en-US" dirty="0">
                <a:solidFill>
                  <a:schemeClr val="accent2">
                    <a:lumMod val="75000"/>
                  </a:schemeClr>
                </a:solidFill>
              </a:rPr>
              <a:t/>
            </a:r>
            <a:br>
              <a:rPr lang="en-US" altLang="en-US" dirty="0">
                <a:solidFill>
                  <a:schemeClr val="accent2">
                    <a:lumMod val="75000"/>
                  </a:schemeClr>
                </a:solidFill>
              </a:rPr>
            </a:br>
            <a:r>
              <a:rPr lang="en-US" dirty="0" smtClean="0"/>
              <a:t>	</a:t>
            </a:r>
            <a:endParaRPr lang="en-US" dirty="0"/>
          </a:p>
        </p:txBody>
      </p:sp>
    </p:spTree>
    <p:extLst>
      <p:ext uri="{BB962C8B-B14F-4D97-AF65-F5344CB8AC3E}">
        <p14:creationId xmlns:p14="http://schemas.microsoft.com/office/powerpoint/2010/main" val="933085492"/>
      </p:ext>
    </p:extLst>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80FF"/>
                </a:solidFill>
                <a:latin typeface="Lucida Sans Unicode" panose="020B0602030504020204" pitchFamily="34" charset="0"/>
                <a:cs typeface="Arial" panose="020B0604020202020204" pitchFamily="34" charset="0"/>
              </a:defRPr>
            </a:lvl1pPr>
            <a:lvl2pPr marL="742950" indent="-285750">
              <a:defRPr>
                <a:solidFill>
                  <a:srgbClr val="0080FF"/>
                </a:solidFill>
                <a:latin typeface="Lucida Sans Unicode" panose="020B0602030504020204" pitchFamily="34" charset="0"/>
                <a:cs typeface="Arial" panose="020B0604020202020204" pitchFamily="34" charset="0"/>
              </a:defRPr>
            </a:lvl2pPr>
            <a:lvl3pPr marL="1143000" indent="-228600">
              <a:defRPr>
                <a:solidFill>
                  <a:srgbClr val="0080FF"/>
                </a:solidFill>
                <a:latin typeface="Lucida Sans Unicode" panose="020B0602030504020204" pitchFamily="34" charset="0"/>
                <a:cs typeface="Arial" panose="020B0604020202020204" pitchFamily="34" charset="0"/>
              </a:defRPr>
            </a:lvl3pPr>
            <a:lvl4pPr marL="1600200" indent="-228600">
              <a:defRPr>
                <a:solidFill>
                  <a:srgbClr val="0080FF"/>
                </a:solidFill>
                <a:latin typeface="Lucida Sans Unicode" panose="020B0602030504020204" pitchFamily="34" charset="0"/>
                <a:cs typeface="Arial" panose="020B0604020202020204" pitchFamily="34" charset="0"/>
              </a:defRPr>
            </a:lvl4pPr>
            <a:lvl5pPr marL="2057400" indent="-228600">
              <a:defRPr>
                <a:solidFill>
                  <a:srgbClr val="0080FF"/>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rgbClr val="0080FF"/>
                </a:solidFill>
                <a:latin typeface="Lucida Sans Unicode" panose="020B0602030504020204" pitchFamily="34" charset="0"/>
                <a:cs typeface="Arial" panose="020B0604020202020204" pitchFamily="34" charset="0"/>
              </a:defRPr>
            </a:lvl9pPr>
          </a:lstStyle>
          <a:p>
            <a:fld id="{8A5F32C8-3E48-4D23-9DFE-6C87949422A4}" type="slidenum">
              <a:rPr lang="en-US" altLang="en-US" smtClean="0">
                <a:solidFill>
                  <a:schemeClr val="bg1"/>
                </a:solidFill>
              </a:rPr>
              <a:pPr/>
              <a:t>84</a:t>
            </a:fld>
            <a:endParaRPr lang="en-US" altLang="en-US" smtClean="0">
              <a:solidFill>
                <a:schemeClr val="bg1"/>
              </a:solidFill>
            </a:endParaRPr>
          </a:p>
        </p:txBody>
      </p:sp>
      <p:pic>
        <p:nvPicPr>
          <p:cNvPr id="12083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0" y="87630"/>
            <a:ext cx="9144000" cy="914400"/>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defRPr/>
            </a:pPr>
            <a:r>
              <a:rPr lang="en-US" smtClean="0"/>
              <a:t>ONLINE RESOURCES</a:t>
            </a:r>
            <a:br>
              <a:rPr lang="en-US" smtClean="0"/>
            </a:br>
            <a:r>
              <a:rPr lang="en-US" altLang="en-US" smtClean="0">
                <a:solidFill>
                  <a:schemeClr val="bg1"/>
                </a:solidFill>
              </a:rPr>
              <a:t>www.mass.gov/dcs/trade</a:t>
            </a:r>
            <a:r>
              <a:rPr lang="en-US" altLang="en-US" smtClean="0">
                <a:solidFill>
                  <a:schemeClr val="accent2">
                    <a:lumMod val="75000"/>
                  </a:schemeClr>
                </a:solidFill>
              </a:rPr>
              <a:t/>
            </a:r>
            <a:br>
              <a:rPr lang="en-US" altLang="en-US" smtClean="0">
                <a:solidFill>
                  <a:schemeClr val="accent2">
                    <a:lumMod val="75000"/>
                  </a:schemeClr>
                </a:solidFill>
              </a:rPr>
            </a:br>
            <a:r>
              <a:rPr lang="en-US" smtClean="0"/>
              <a:t>	</a:t>
            </a:r>
            <a:endParaRPr lang="en-US" dirty="0"/>
          </a:p>
        </p:txBody>
      </p:sp>
    </p:spTree>
    <p:extLst>
      <p:ext uri="{BB962C8B-B14F-4D97-AF65-F5344CB8AC3E}">
        <p14:creationId xmlns:p14="http://schemas.microsoft.com/office/powerpoint/2010/main" val="488112437"/>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95400"/>
          </a:xfrm>
        </p:spPr>
        <p:txBody>
          <a:bodyPr>
            <a:noAutofit/>
          </a:bodyPr>
          <a:lstStyle/>
          <a:p>
            <a:pPr algn="ctr">
              <a:defRPr/>
            </a:pPr>
            <a:r>
              <a:rPr lang="en-US" sz="4400" dirty="0" smtClean="0"/>
              <a:t>We would like to thank you for your time!</a:t>
            </a:r>
            <a:endParaRPr lang="en-US" sz="4400" dirty="0"/>
          </a:p>
        </p:txBody>
      </p:sp>
      <p:sp>
        <p:nvSpPr>
          <p:cNvPr id="12185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2FBD964F-B55E-4DB3-A668-B6C02411F8E8}" type="slidenum">
              <a:rPr lang="en-US" altLang="en-US" sz="1000" smtClean="0">
                <a:solidFill>
                  <a:schemeClr val="bg1"/>
                </a:solidFill>
              </a:rPr>
              <a:pPr>
                <a:spcBef>
                  <a:spcPct val="0"/>
                </a:spcBef>
                <a:buClrTx/>
                <a:buSzTx/>
                <a:buFontTx/>
                <a:buNone/>
              </a:pPr>
              <a:t>85</a:t>
            </a:fld>
            <a:endParaRPr lang="en-US" altLang="en-US" sz="1000" smtClean="0">
              <a:solidFill>
                <a:schemeClr val="bg1"/>
              </a:solidFill>
            </a:endParaRPr>
          </a:p>
        </p:txBody>
      </p:sp>
      <p:sp>
        <p:nvSpPr>
          <p:cNvPr id="5" name="Title 2"/>
          <p:cNvSpPr txBox="1">
            <a:spLocks/>
          </p:cNvSpPr>
          <p:nvPr/>
        </p:nvSpPr>
        <p:spPr>
          <a:xfrm>
            <a:off x="228600" y="4583906"/>
            <a:ext cx="8686800" cy="1600200"/>
          </a:xfrm>
          <a:prstGeom prst="rect">
            <a:avLst/>
          </a:prstGeom>
        </p:spPr>
        <p:txBody>
          <a:bodyPr anchor="ctr">
            <a:sp3d prstMaterial="softEdge">
              <a:bevelT w="25400" h="25400"/>
            </a:sp3d>
          </a:bodyPr>
          <a:lstStyle>
            <a:lvl1pPr algn="l" rtl="0" eaLnBrk="0" fontAlgn="base" hangingPunct="0">
              <a:spcBef>
                <a:spcPct val="0"/>
              </a:spcBef>
              <a:spcAft>
                <a:spcPct val="0"/>
              </a:spcAft>
              <a:defRPr sz="3600" b="1" kern="1200">
                <a:solidFill>
                  <a:srgbClr val="0071C6"/>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600" b="1">
                <a:solidFill>
                  <a:srgbClr val="0071C6"/>
                </a:solidFill>
                <a:latin typeface="Lucida Sans Unicode" pitchFamily="34" charset="0"/>
              </a:defRPr>
            </a:lvl2pPr>
            <a:lvl3pPr algn="l" rtl="0" eaLnBrk="0" fontAlgn="base" hangingPunct="0">
              <a:spcBef>
                <a:spcPct val="0"/>
              </a:spcBef>
              <a:spcAft>
                <a:spcPct val="0"/>
              </a:spcAft>
              <a:defRPr sz="3600" b="1">
                <a:solidFill>
                  <a:srgbClr val="0071C6"/>
                </a:solidFill>
                <a:latin typeface="Lucida Sans Unicode" pitchFamily="34" charset="0"/>
              </a:defRPr>
            </a:lvl3pPr>
            <a:lvl4pPr algn="l" rtl="0" eaLnBrk="0" fontAlgn="base" hangingPunct="0">
              <a:spcBef>
                <a:spcPct val="0"/>
              </a:spcBef>
              <a:spcAft>
                <a:spcPct val="0"/>
              </a:spcAft>
              <a:defRPr sz="3600" b="1">
                <a:solidFill>
                  <a:srgbClr val="0071C6"/>
                </a:solidFill>
                <a:latin typeface="Lucida Sans Unicode" pitchFamily="34" charset="0"/>
              </a:defRPr>
            </a:lvl4pPr>
            <a:lvl5pPr algn="l" rtl="0" eaLnBrk="0" fontAlgn="base" hangingPunct="0">
              <a:spcBef>
                <a:spcPct val="0"/>
              </a:spcBef>
              <a:spcAft>
                <a:spcPct val="0"/>
              </a:spcAft>
              <a:defRPr sz="3600" b="1">
                <a:solidFill>
                  <a:srgbClr val="0071C6"/>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defRPr/>
            </a:pPr>
            <a:r>
              <a:rPr lang="en-US" sz="5400" dirty="0" smtClean="0"/>
              <a:t>Are there any questions?</a:t>
            </a:r>
            <a:endParaRPr lang="en-US" sz="5400" dirty="0"/>
          </a:p>
        </p:txBody>
      </p:sp>
      <p:pic>
        <p:nvPicPr>
          <p:cNvPr id="378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1959864"/>
            <a:ext cx="42545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type="none" w="lg" len="med"/>
              </a14:hiddenLine>
            </a:ext>
          </a:extLst>
        </p:spPr>
      </p:pic>
    </p:spTree>
    <p:extLst>
      <p:ext uri="{BB962C8B-B14F-4D97-AF65-F5344CB8AC3E}">
        <p14:creationId xmlns:p14="http://schemas.microsoft.com/office/powerpoint/2010/main" val="7891942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3750"/>
                                  </p:stCondLst>
                                  <p:childTnLst>
                                    <p:set>
                                      <p:cBhvr>
                                        <p:cTn id="13" dur="1" fill="hold">
                                          <p:stCondLst>
                                            <p:cond delay="0"/>
                                          </p:stCondLst>
                                        </p:cTn>
                                        <p:tgtEl>
                                          <p:spTgt spid="37895"/>
                                        </p:tgtEl>
                                        <p:attrNameLst>
                                          <p:attrName>style.visibility</p:attrName>
                                        </p:attrNameLst>
                                      </p:cBhvr>
                                      <p:to>
                                        <p:strVal val="visible"/>
                                      </p:to>
                                    </p:set>
                                    <p:animEffect transition="in" filter="fade">
                                      <p:cBhvr>
                                        <p:cTn id="14" dur="1250"/>
                                        <p:tgtEl>
                                          <p:spTgt spid="37895"/>
                                        </p:tgtEl>
                                      </p:cBhvr>
                                    </p:animEffect>
                                    <p:anim calcmode="lin" valueType="num">
                                      <p:cBhvr>
                                        <p:cTn id="15" dur="1250" fill="hold"/>
                                        <p:tgtEl>
                                          <p:spTgt spid="37895"/>
                                        </p:tgtEl>
                                        <p:attrNameLst>
                                          <p:attrName>ppt_x</p:attrName>
                                        </p:attrNameLst>
                                      </p:cBhvr>
                                      <p:tavLst>
                                        <p:tav tm="0">
                                          <p:val>
                                            <p:strVal val="#ppt_x"/>
                                          </p:val>
                                        </p:tav>
                                        <p:tav tm="100000">
                                          <p:val>
                                            <p:strVal val="#ppt_x"/>
                                          </p:val>
                                        </p:tav>
                                      </p:tavLst>
                                    </p:anim>
                                    <p:anim calcmode="lin" valueType="num">
                                      <p:cBhvr>
                                        <p:cTn id="16" dur="1250" fill="hold"/>
                                        <p:tgtEl>
                                          <p:spTgt spid="3789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0"/>
                                        <p:tgtEl>
                                          <p:spTgt spid="5"/>
                                        </p:tgtEl>
                                      </p:cBhvr>
                                    </p:animEffect>
                                    <p:anim calcmode="lin" valueType="num">
                                      <p:cBhvr>
                                        <p:cTn id="22" dur="3000" fill="hold"/>
                                        <p:tgtEl>
                                          <p:spTgt spid="5"/>
                                        </p:tgtEl>
                                        <p:attrNameLst>
                                          <p:attrName>ppt_x</p:attrName>
                                        </p:attrNameLst>
                                      </p:cBhvr>
                                      <p:tavLst>
                                        <p:tav tm="0">
                                          <p:val>
                                            <p:strVal val="#ppt_x"/>
                                          </p:val>
                                        </p:tav>
                                        <p:tav tm="100000">
                                          <p:val>
                                            <p:strVal val="#ppt_x"/>
                                          </p:val>
                                        </p:tav>
                                      </p:tavLst>
                                    </p:anim>
                                    <p:anim calcmode="lin" valueType="num">
                                      <p:cBhvr>
                                        <p:cTn id="23" dur="3000" fill="hold"/>
                                        <p:tgtEl>
                                          <p:spTgt spid="5"/>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32" presetClass="emph" presetSubtype="0" fill="hold" nodeType="afterEffect">
                                  <p:stCondLst>
                                    <p:cond delay="1500"/>
                                  </p:stCondLst>
                                  <p:childTnLst>
                                    <p:animRot by="120000">
                                      <p:cBhvr>
                                        <p:cTn id="26" dur="100" fill="hold">
                                          <p:stCondLst>
                                            <p:cond delay="0"/>
                                          </p:stCondLst>
                                        </p:cTn>
                                        <p:tgtEl>
                                          <p:spTgt spid="37895"/>
                                        </p:tgtEl>
                                        <p:attrNameLst>
                                          <p:attrName>r</p:attrName>
                                        </p:attrNameLst>
                                      </p:cBhvr>
                                    </p:animRot>
                                    <p:animRot by="-240000">
                                      <p:cBhvr>
                                        <p:cTn id="27" dur="200" fill="hold">
                                          <p:stCondLst>
                                            <p:cond delay="200"/>
                                          </p:stCondLst>
                                        </p:cTn>
                                        <p:tgtEl>
                                          <p:spTgt spid="37895"/>
                                        </p:tgtEl>
                                        <p:attrNameLst>
                                          <p:attrName>r</p:attrName>
                                        </p:attrNameLst>
                                      </p:cBhvr>
                                    </p:animRot>
                                    <p:animRot by="240000">
                                      <p:cBhvr>
                                        <p:cTn id="28" dur="200" fill="hold">
                                          <p:stCondLst>
                                            <p:cond delay="400"/>
                                          </p:stCondLst>
                                        </p:cTn>
                                        <p:tgtEl>
                                          <p:spTgt spid="37895"/>
                                        </p:tgtEl>
                                        <p:attrNameLst>
                                          <p:attrName>r</p:attrName>
                                        </p:attrNameLst>
                                      </p:cBhvr>
                                    </p:animRot>
                                    <p:animRot by="-240000">
                                      <p:cBhvr>
                                        <p:cTn id="29" dur="200" fill="hold">
                                          <p:stCondLst>
                                            <p:cond delay="600"/>
                                          </p:stCondLst>
                                        </p:cTn>
                                        <p:tgtEl>
                                          <p:spTgt spid="37895"/>
                                        </p:tgtEl>
                                        <p:attrNameLst>
                                          <p:attrName>r</p:attrName>
                                        </p:attrNameLst>
                                      </p:cBhvr>
                                    </p:animRot>
                                    <p:animRot by="120000">
                                      <p:cBhvr>
                                        <p:cTn id="30" dur="200" fill="hold">
                                          <p:stCondLst>
                                            <p:cond delay="800"/>
                                          </p:stCondLst>
                                        </p:cTn>
                                        <p:tgtEl>
                                          <p:spTgt spid="378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457200" y="1752600"/>
            <a:ext cx="8229600" cy="4953000"/>
          </a:xfrm>
        </p:spPr>
        <p:txBody>
          <a:bodyPr/>
          <a:lstStyle/>
          <a:p>
            <a:pPr marL="0" indent="0">
              <a:buNone/>
            </a:pPr>
            <a:r>
              <a:rPr lang="en-US" altLang="en-US" dirty="0"/>
              <a:t>Maynor Acevedo</a:t>
            </a:r>
          </a:p>
          <a:p>
            <a:pPr marL="0" indent="0">
              <a:buNone/>
            </a:pPr>
            <a:r>
              <a:rPr lang="en-US" altLang="en-US" dirty="0" smtClean="0">
                <a:hlinkClick r:id="rId3"/>
              </a:rPr>
              <a:t>Maynor.Acevedo@Detma.org</a:t>
            </a:r>
            <a:r>
              <a:rPr lang="en-US" altLang="en-US" dirty="0" smtClean="0"/>
              <a:t> </a:t>
            </a:r>
            <a:endParaRPr lang="en-US" altLang="en-US" dirty="0"/>
          </a:p>
          <a:p>
            <a:pPr marL="0" indent="0">
              <a:buNone/>
            </a:pPr>
            <a:endParaRPr lang="en-US" altLang="en-US" dirty="0"/>
          </a:p>
          <a:p>
            <a:pPr marL="0" indent="0">
              <a:buNone/>
            </a:pPr>
            <a:r>
              <a:rPr lang="en-US" altLang="en-US" sz="2800" dirty="0" smtClean="0"/>
              <a:t>Christopher </a:t>
            </a:r>
            <a:r>
              <a:rPr lang="en-US" altLang="en-US" sz="2800" dirty="0" err="1" smtClean="0"/>
              <a:t>Quan</a:t>
            </a:r>
            <a:r>
              <a:rPr lang="en-US" altLang="en-US" sz="2800" dirty="0" smtClean="0"/>
              <a:t> </a:t>
            </a:r>
          </a:p>
          <a:p>
            <a:pPr marL="0" indent="0">
              <a:buNone/>
            </a:pPr>
            <a:r>
              <a:rPr lang="en-US" altLang="en-US" sz="2800" dirty="0" smtClean="0">
                <a:hlinkClick r:id="rId4"/>
              </a:rPr>
              <a:t>Christopher.Quan@Detma.org</a:t>
            </a:r>
            <a:endParaRPr lang="en-US" altLang="en-US" sz="2800" dirty="0" smtClean="0"/>
          </a:p>
          <a:p>
            <a:endParaRPr lang="en-US" altLang="en-US" sz="2800" dirty="0" smtClean="0"/>
          </a:p>
          <a:p>
            <a:endParaRPr lang="en-US" altLang="en-US" sz="2800" dirty="0" smtClean="0"/>
          </a:p>
        </p:txBody>
      </p:sp>
      <p:sp>
        <p:nvSpPr>
          <p:cNvPr id="3" name="Title 2"/>
          <p:cNvSpPr>
            <a:spLocks noGrp="1"/>
          </p:cNvSpPr>
          <p:nvPr>
            <p:ph type="title"/>
          </p:nvPr>
        </p:nvSpPr>
        <p:spPr>
          <a:xfrm>
            <a:off x="457200" y="38100"/>
            <a:ext cx="8229600" cy="1143000"/>
          </a:xfrm>
        </p:spPr>
        <p:txBody>
          <a:bodyPr/>
          <a:lstStyle/>
          <a:p>
            <a:pPr>
              <a:defRPr/>
            </a:pPr>
            <a:r>
              <a:rPr lang="en-US" dirty="0" smtClean="0"/>
              <a:t>Contacts</a:t>
            </a:r>
            <a:endParaRPr lang="en-US" dirty="0"/>
          </a:p>
        </p:txBody>
      </p:sp>
      <p:sp>
        <p:nvSpPr>
          <p:cNvPr id="1239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43C2C3D4-33A4-48FE-B76F-F7B177CBB34A}" type="slidenum">
              <a:rPr lang="en-US" altLang="en-US" sz="1000" smtClean="0">
                <a:solidFill>
                  <a:schemeClr val="bg1"/>
                </a:solidFill>
              </a:rPr>
              <a:pPr>
                <a:spcBef>
                  <a:spcPct val="0"/>
                </a:spcBef>
                <a:buClrTx/>
                <a:buSzTx/>
                <a:buFontTx/>
                <a:buNone/>
              </a:pPr>
              <a:t>86</a:t>
            </a:fld>
            <a:endParaRPr lang="en-US" altLang="en-US" sz="1000" smtClean="0">
              <a:solidFill>
                <a:schemeClr val="bg1"/>
              </a:solidFill>
            </a:endParaRPr>
          </a:p>
        </p:txBody>
      </p:sp>
    </p:spTree>
    <p:extLst>
      <p:ext uri="{BB962C8B-B14F-4D97-AF65-F5344CB8AC3E}">
        <p14:creationId xmlns:p14="http://schemas.microsoft.com/office/powerpoint/2010/main" val="246481235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E5A2F36-275D-4EAC-896A-2F10D99B2821}" type="slidenum">
              <a:rPr lang="en-US" altLang="en-US" sz="1000" smtClean="0">
                <a:solidFill>
                  <a:schemeClr val="bg1"/>
                </a:solidFill>
              </a:rPr>
              <a:pPr>
                <a:spcBef>
                  <a:spcPct val="0"/>
                </a:spcBef>
                <a:buClrTx/>
                <a:buSzTx/>
                <a:buFontTx/>
                <a:buNone/>
              </a:pPr>
              <a:t>9</a:t>
            </a:fld>
            <a:endParaRPr lang="en-US" altLang="en-US" sz="1000" smtClean="0">
              <a:solidFill>
                <a:schemeClr val="bg1"/>
              </a:solidFill>
            </a:endParaRPr>
          </a:p>
        </p:txBody>
      </p:sp>
      <p:sp>
        <p:nvSpPr>
          <p:cNvPr id="165890"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ffectLst/>
              </a:rPr>
              <a:t>List of Affected Workers</a:t>
            </a:r>
          </a:p>
        </p:txBody>
      </p:sp>
      <p:sp>
        <p:nvSpPr>
          <p:cNvPr id="21508" name="Rectangle 3"/>
          <p:cNvSpPr>
            <a:spLocks noGrp="1"/>
          </p:cNvSpPr>
          <p:nvPr>
            <p:ph type="body" idx="1"/>
          </p:nvPr>
        </p:nvSpPr>
        <p:spPr>
          <a:xfrm>
            <a:off x="457200" y="1295400"/>
            <a:ext cx="8229600" cy="1109663"/>
          </a:xfrm>
        </p:spPr>
        <p:txBody>
          <a:bodyPr/>
          <a:lstStyle/>
          <a:p>
            <a:pPr marL="0" indent="0">
              <a:buNone/>
            </a:pPr>
            <a:r>
              <a:rPr lang="en-US" altLang="en-US" dirty="0" smtClean="0"/>
              <a:t>To ensure that DCS notifies all of the affected workers, the Trade Unit will:</a:t>
            </a:r>
          </a:p>
          <a:p>
            <a:pPr marL="0" indent="0"/>
            <a:endParaRPr lang="en-US" altLang="en-US" dirty="0" smtClean="0"/>
          </a:p>
          <a:p>
            <a:pPr marL="0" indent="0"/>
            <a:endParaRPr lang="en-US" altLang="en-US" dirty="0" smtClean="0"/>
          </a:p>
        </p:txBody>
      </p:sp>
      <p:sp>
        <p:nvSpPr>
          <p:cNvPr id="12293" name="Text Box 4"/>
          <p:cNvSpPr txBox="1">
            <a:spLocks noChangeArrowheads="1"/>
          </p:cNvSpPr>
          <p:nvPr/>
        </p:nvSpPr>
        <p:spPr bwMode="auto">
          <a:xfrm>
            <a:off x="457200" y="2286000"/>
            <a:ext cx="79406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ts val="400"/>
              </a:spcBef>
              <a:buClr>
                <a:schemeClr val="accent1"/>
              </a:buClr>
              <a:buSzPct val="68000"/>
              <a:buFont typeface="Wingdings 3" pitchFamily="18" charset="2"/>
              <a:defRPr sz="2700">
                <a:solidFill>
                  <a:schemeClr val="tx1"/>
                </a:solidFill>
                <a:latin typeface="Lucida Sans Unicode" pitchFamily="34" charset="0"/>
              </a:defRPr>
            </a:lvl1pPr>
            <a:lvl2pPr marL="742950" indent="-285750" algn="l"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l"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l"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l"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
                <a:schemeClr val="tx1"/>
              </a:buClr>
              <a:buSzTx/>
              <a:buFontTx/>
              <a:buAutoNum type="arabicPeriod"/>
              <a:defRPr/>
            </a:pPr>
            <a:r>
              <a:rPr lang="en-US" altLang="en-US" sz="2400" dirty="0" smtClean="0">
                <a:solidFill>
                  <a:srgbClr val="0D2F37"/>
                </a:solidFill>
                <a:cs typeface="Arial" charset="0"/>
              </a:rPr>
              <a:t>Contact the company directly or contact Rapid Response to obtain lists of affected employees from the company, and </a:t>
            </a:r>
          </a:p>
          <a:p>
            <a:pPr eaLnBrk="1" hangingPunct="1">
              <a:spcBef>
                <a:spcPct val="0"/>
              </a:spcBef>
              <a:buClr>
                <a:schemeClr val="tx1"/>
              </a:buClr>
              <a:buSzTx/>
              <a:buFontTx/>
              <a:buAutoNum type="arabicPeriod"/>
              <a:defRPr/>
            </a:pPr>
            <a:endParaRPr lang="en-US" altLang="en-US" sz="1600" dirty="0" smtClean="0">
              <a:solidFill>
                <a:srgbClr val="0D2F37"/>
              </a:solidFill>
              <a:cs typeface="Arial" charset="0"/>
            </a:endParaRPr>
          </a:p>
          <a:p>
            <a:pPr eaLnBrk="1" hangingPunct="1">
              <a:spcBef>
                <a:spcPct val="0"/>
              </a:spcBef>
              <a:buClr>
                <a:schemeClr val="tx1"/>
              </a:buClr>
              <a:buSzTx/>
              <a:buFontTx/>
              <a:buAutoNum type="arabicPeriod"/>
              <a:defRPr/>
            </a:pPr>
            <a:r>
              <a:rPr lang="en-US" altLang="en-US" sz="2400" dirty="0" smtClean="0">
                <a:solidFill>
                  <a:srgbClr val="0D2F37"/>
                </a:solidFill>
                <a:cs typeface="Arial" charset="0"/>
              </a:rPr>
              <a:t>Receive a list of UI claimants (via an interface with UIO) from DUA who filed</a:t>
            </a:r>
          </a:p>
          <a:p>
            <a:pPr marL="341313" indent="0" eaLnBrk="1" hangingPunct="1">
              <a:spcBef>
                <a:spcPct val="0"/>
              </a:spcBef>
              <a:buClr>
                <a:schemeClr val="tx1"/>
              </a:buClr>
              <a:buSzTx/>
              <a:defRPr/>
            </a:pPr>
            <a:r>
              <a:rPr lang="en-US" altLang="en-US" sz="2400" dirty="0" smtClean="0">
                <a:solidFill>
                  <a:srgbClr val="0D2F37"/>
                </a:solidFill>
                <a:cs typeface="Arial" charset="0"/>
              </a:rPr>
              <a:t>a claim against the company </a:t>
            </a:r>
          </a:p>
          <a:p>
            <a:pPr marL="341313" indent="0" eaLnBrk="1" hangingPunct="1">
              <a:spcBef>
                <a:spcPct val="0"/>
              </a:spcBef>
              <a:buClr>
                <a:schemeClr val="tx1"/>
              </a:buClr>
              <a:buSzTx/>
              <a:defRPr/>
            </a:pPr>
            <a:r>
              <a:rPr lang="en-US" altLang="en-US" sz="2400" dirty="0" smtClean="0">
                <a:solidFill>
                  <a:srgbClr val="0D2F37"/>
                </a:solidFill>
                <a:cs typeface="Arial" charset="0"/>
              </a:rPr>
              <a:t>back to impact date.</a:t>
            </a:r>
          </a:p>
          <a:p>
            <a:pPr marL="0" indent="0" eaLnBrk="1" hangingPunct="1">
              <a:spcBef>
                <a:spcPct val="0"/>
              </a:spcBef>
              <a:buClr>
                <a:schemeClr val="tx1"/>
              </a:buClr>
              <a:buSzTx/>
              <a:defRPr/>
            </a:pPr>
            <a:endParaRPr lang="en-US" altLang="en-US" sz="2400" dirty="0" smtClean="0">
              <a:solidFill>
                <a:srgbClr val="0D2F37"/>
              </a:solidFill>
              <a:cs typeface="Arial" charset="0"/>
            </a:endParaRPr>
          </a:p>
        </p:txBody>
      </p:sp>
      <p:pic>
        <p:nvPicPr>
          <p:cNvPr id="21510" name="Picture 5" descr="MPj028507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66450"/>
            <a:ext cx="2438400" cy="16017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1742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5938</TotalTime>
  <Words>5102</Words>
  <Application>Microsoft Office PowerPoint</Application>
  <PresentationFormat>On-screen Show (4:3)</PresentationFormat>
  <Paragraphs>700</Paragraphs>
  <Slides>86</Slides>
  <Notes>49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86</vt:i4>
      </vt:variant>
    </vt:vector>
  </HeadingPairs>
  <TitlesOfParts>
    <vt:vector size="100" baseType="lpstr">
      <vt:lpstr>ＭＳ Ｐゴシック</vt:lpstr>
      <vt:lpstr>Arial</vt:lpstr>
      <vt:lpstr>Arial Black</vt:lpstr>
      <vt:lpstr>Calibri</vt:lpstr>
      <vt:lpstr>Courier New</vt:lpstr>
      <vt:lpstr>Lucida Grande</vt:lpstr>
      <vt:lpstr>Lucida Sans Unicode</vt:lpstr>
      <vt:lpstr>Tahoma</vt:lpstr>
      <vt:lpstr>Times New Roman</vt:lpstr>
      <vt:lpstr>Verdana</vt:lpstr>
      <vt:lpstr>Wingdings</vt:lpstr>
      <vt:lpstr>Wingdings 2</vt:lpstr>
      <vt:lpstr>Wingdings 3</vt:lpstr>
      <vt:lpstr>Office Theme</vt:lpstr>
      <vt:lpstr>PowerPoint Presentation</vt:lpstr>
      <vt:lpstr>Some History…</vt:lpstr>
      <vt:lpstr>Purpose</vt:lpstr>
      <vt:lpstr>Benefits</vt:lpstr>
      <vt:lpstr>Petitions v. Rules to Follow</vt:lpstr>
      <vt:lpstr>TAA Petition</vt:lpstr>
      <vt:lpstr>WORKING TOGETHER</vt:lpstr>
      <vt:lpstr>Petitions</vt:lpstr>
      <vt:lpstr>List of Affected Workers</vt:lpstr>
      <vt:lpstr>What to do first?</vt:lpstr>
      <vt:lpstr>1666 Application in MOSES</vt:lpstr>
      <vt:lpstr>1666 Application in MOSES</vt:lpstr>
      <vt:lpstr>Co-Enrollment</vt:lpstr>
      <vt:lpstr>Deadlines</vt:lpstr>
      <vt:lpstr>TRA Deadline</vt:lpstr>
      <vt:lpstr>Extenuating Circumstances (EC)</vt:lpstr>
      <vt:lpstr>Extenuating Circumstances (EC)</vt:lpstr>
      <vt:lpstr>Federal Good Cause</vt:lpstr>
      <vt:lpstr>Federal Good Cause Criteria</vt:lpstr>
      <vt:lpstr>PowerPoint Presentation</vt:lpstr>
      <vt:lpstr>Equitable Tolling</vt:lpstr>
      <vt:lpstr>Extension Requests</vt:lpstr>
      <vt:lpstr>Extension Requests</vt:lpstr>
      <vt:lpstr>PowerPoint Presentation</vt:lpstr>
      <vt:lpstr>Training   </vt:lpstr>
      <vt:lpstr>One Training Per Certification</vt:lpstr>
      <vt:lpstr>Training </vt:lpstr>
      <vt:lpstr>Training Package Tips</vt:lpstr>
      <vt:lpstr>PowerPoint Presentation</vt:lpstr>
      <vt:lpstr>Course Outlines for Certificate and Degree Programs at Colleges/Universities</vt:lpstr>
      <vt:lpstr>Course Outlines for Certificate and Degree Programs at Colleges/Universities</vt:lpstr>
      <vt:lpstr>Training Reasonable Costs</vt:lpstr>
      <vt:lpstr>Training-Related Costs</vt:lpstr>
      <vt:lpstr>Allowable Training Materials Policy 100 DCS 13.113</vt:lpstr>
      <vt:lpstr>Allowable Basic Supplies/Materials</vt:lpstr>
      <vt:lpstr>PCs/Laptops</vt:lpstr>
      <vt:lpstr>Training Reasonable Costs</vt:lpstr>
      <vt:lpstr>Training Prior to Separation Adversely Affected Incumbent Workers</vt:lpstr>
      <vt:lpstr>Breaks in Training </vt:lpstr>
      <vt:lpstr>Training Benchmarks</vt:lpstr>
      <vt:lpstr>Training Modifications</vt:lpstr>
      <vt:lpstr>Training Modifications</vt:lpstr>
      <vt:lpstr>TAA Training Package</vt:lpstr>
      <vt:lpstr>TAA Training Package</vt:lpstr>
      <vt:lpstr>TAA Training Package</vt:lpstr>
      <vt:lpstr>TAA Training Package</vt:lpstr>
      <vt:lpstr>TAA Training Package</vt:lpstr>
      <vt:lpstr>WIOA Performance Indicators</vt:lpstr>
      <vt:lpstr>TRUE or FALSE </vt:lpstr>
      <vt:lpstr>Waivers from Training </vt:lpstr>
      <vt:lpstr>Training Waivers Allowed under TAARA 2015 </vt:lpstr>
      <vt:lpstr>Waiver Requests</vt:lpstr>
      <vt:lpstr>TRUE or FALSE </vt:lpstr>
      <vt:lpstr>Trade Readjustment Allowances</vt:lpstr>
      <vt:lpstr>TRA Eligibility Requirements Under</vt:lpstr>
      <vt:lpstr>Basic TRA</vt:lpstr>
      <vt:lpstr>Additional TRA</vt:lpstr>
      <vt:lpstr>Completion TRA</vt:lpstr>
      <vt:lpstr> Completion TRA Eligibility Period </vt:lpstr>
      <vt:lpstr>Summary:  Maximum TRA Under TAARA 2015</vt:lpstr>
      <vt:lpstr>TAARA 2015 Program Benefits: TRA Timeline</vt:lpstr>
      <vt:lpstr>TRA Benefits Matrix</vt:lpstr>
      <vt:lpstr>Unique TRA Advantages </vt:lpstr>
      <vt:lpstr>TRA Deadline</vt:lpstr>
      <vt:lpstr>Benchmarks and Measureable Skills Gain</vt:lpstr>
      <vt:lpstr>Knowledge Check</vt:lpstr>
      <vt:lpstr>PowerPoint Presentation</vt:lpstr>
      <vt:lpstr>Case Study Exercise</vt:lpstr>
      <vt:lpstr>Reemployment Trade Adjustment Assistance (RTAA)</vt:lpstr>
      <vt:lpstr>Reemployment Trade Adjustment Assistance (RTAA)</vt:lpstr>
      <vt:lpstr>RTAA - Reminders</vt:lpstr>
      <vt:lpstr>PowerPoint Presentation</vt:lpstr>
      <vt:lpstr>PowerPoint Presentation</vt:lpstr>
      <vt:lpstr>PowerPoint Presentation</vt:lpstr>
      <vt:lpstr>RTAA Application</vt:lpstr>
      <vt:lpstr>RTAA Application</vt:lpstr>
      <vt:lpstr>RTAA Application</vt:lpstr>
      <vt:lpstr>RTAA Application</vt:lpstr>
      <vt:lpstr>Job Search and Relocation Allowances</vt:lpstr>
      <vt:lpstr>Health Coverage Tax Credit (HCTC)</vt:lpstr>
      <vt:lpstr>Knowledge Check</vt:lpstr>
      <vt:lpstr>ONLINE RESOURCES www.mass.gov/dcs/trade  </vt:lpstr>
      <vt:lpstr>ONLINE RESOURCES www.mass.gov/dcs/trade  </vt:lpstr>
      <vt:lpstr>PowerPoint Presentation</vt:lpstr>
      <vt:lpstr>We would like to thank you for your time!</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Acevedo, Maynor (EOL)</cp:lastModifiedBy>
  <cp:revision>122</cp:revision>
  <dcterms:created xsi:type="dcterms:W3CDTF">2018-04-17T17:15:10Z</dcterms:created>
  <dcterms:modified xsi:type="dcterms:W3CDTF">2018-09-18T13:07:44Z</dcterms:modified>
</cp:coreProperties>
</file>