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72" r:id="rId2"/>
    <p:sldMasterId id="2147483660" r:id="rId3"/>
    <p:sldMasterId id="2147483678" r:id="rId4"/>
    <p:sldMasterId id="2147483680" r:id="rId5"/>
  </p:sldMasterIdLst>
  <p:notesMasterIdLst>
    <p:notesMasterId r:id="rId40"/>
  </p:notesMasterIdLst>
  <p:sldIdLst>
    <p:sldId id="2147468793" r:id="rId6"/>
    <p:sldId id="2147478063" r:id="rId7"/>
    <p:sldId id="2147478062" r:id="rId8"/>
    <p:sldId id="2147478061" r:id="rId9"/>
    <p:sldId id="2147478073" r:id="rId10"/>
    <p:sldId id="2147478064" r:id="rId11"/>
    <p:sldId id="2147468720" r:id="rId12"/>
    <p:sldId id="260" r:id="rId13"/>
    <p:sldId id="2147478038" r:id="rId14"/>
    <p:sldId id="2147478039" r:id="rId15"/>
    <p:sldId id="2147478040" r:id="rId16"/>
    <p:sldId id="2147478041" r:id="rId17"/>
    <p:sldId id="2147478042" r:id="rId18"/>
    <p:sldId id="2147478046" r:id="rId19"/>
    <p:sldId id="2147478065" r:id="rId20"/>
    <p:sldId id="2147478058" r:id="rId21"/>
    <p:sldId id="2147478066" r:id="rId22"/>
    <p:sldId id="2147478044" r:id="rId23"/>
    <p:sldId id="2147478045" r:id="rId24"/>
    <p:sldId id="2147478067" r:id="rId25"/>
    <p:sldId id="2147478060" r:id="rId26"/>
    <p:sldId id="2147468484" r:id="rId27"/>
    <p:sldId id="2147468486" r:id="rId28"/>
    <p:sldId id="2147468485" r:id="rId29"/>
    <p:sldId id="2147478059" r:id="rId30"/>
    <p:sldId id="2147478068" r:id="rId31"/>
    <p:sldId id="2147478070" r:id="rId32"/>
    <p:sldId id="2147478071" r:id="rId33"/>
    <p:sldId id="2147478072" r:id="rId34"/>
    <p:sldId id="288" r:id="rId35"/>
    <p:sldId id="2147478074" r:id="rId36"/>
    <p:sldId id="2147478075" r:id="rId37"/>
    <p:sldId id="2147478035" r:id="rId38"/>
    <p:sldId id="2147478047" r:id="rId3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F9C5390-F8E6-5C9B-CD6D-FF6411301893}" name="Sam Melnick" initials="SM" userId="S::smelnick@mhalink.org::636d651f-2eb1-4c28-b110-2a31b49b924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CDDD"/>
    <a:srgbClr val="011546"/>
    <a:srgbClr val="0F6BA4"/>
    <a:srgbClr val="BED5DD"/>
    <a:srgbClr val="008BC2"/>
    <a:srgbClr val="00225A"/>
    <a:srgbClr val="DFEAEE"/>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76" autoAdjust="0"/>
  </p:normalViewPr>
  <p:slideViewPr>
    <p:cSldViewPr>
      <p:cViewPr varScale="1">
        <p:scale>
          <a:sx n="128" d="100"/>
          <a:sy n="128" d="100"/>
        </p:scale>
        <p:origin x="96" y="84"/>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microsoft.com/office/2018/10/relationships/authors" Target="author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0" Type="http://schemas.openxmlformats.org/officeDocument/2006/relationships/slide" Target="slides/slide15.xml"/><Relationship Id="rId41"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scorpio\sharedrive\Share\Health%20Care%20Economics\Surveys\Post-Acute%20Workforce%20Survey\Data%20Merge%20and%20Analysis.xlsm"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scorpio\sharedrive\Share\Health%20Care%20Economics\Surveys\Post-Acute%20Workforce%20Survey\Data%20Merge%20and%20Analysis.xlsm"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oleObject" Target="file:///\\scorpio\sharedrive\Share\Health%20Care%20Economics\Surveys\Post-Acute%20Workforce%20Survey\Data%20Merge%20and%20Analysis.xlsm"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2"/>
          <c:order val="0"/>
          <c:tx>
            <c:strRef>
              <c:f>'Temporary Staffing Charts'!$M$84</c:f>
              <c:strCache>
                <c:ptCount val="1"/>
              </c:strCache>
            </c:strRef>
          </c:tx>
          <c:spPr>
            <a:ln>
              <a:solidFill>
                <a:schemeClr val="bg1"/>
              </a:solidFill>
            </a:ln>
          </c:spPr>
          <c:dPt>
            <c:idx val="0"/>
            <c:bubble3D val="0"/>
            <c:spPr>
              <a:solidFill>
                <a:schemeClr val="tx2">
                  <a:lumMod val="75000"/>
                </a:schemeClr>
              </a:solidFill>
              <a:ln w="3175">
                <a:solidFill>
                  <a:schemeClr val="bg1"/>
                </a:solidFill>
              </a:ln>
            </c:spPr>
            <c:extLst>
              <c:ext xmlns:c16="http://schemas.microsoft.com/office/drawing/2014/chart" uri="{C3380CC4-5D6E-409C-BE32-E72D297353CC}">
                <c16:uniqueId val="{00000001-58D0-4900-BC67-F555E74593B7}"/>
              </c:ext>
            </c:extLst>
          </c:dPt>
          <c:dPt>
            <c:idx val="1"/>
            <c:bubble3D val="0"/>
            <c:spPr>
              <a:solidFill>
                <a:schemeClr val="bg1">
                  <a:lumMod val="85000"/>
                </a:schemeClr>
              </a:solidFill>
              <a:ln>
                <a:solidFill>
                  <a:schemeClr val="bg1"/>
                </a:solidFill>
              </a:ln>
            </c:spPr>
            <c:extLst>
              <c:ext xmlns:c16="http://schemas.microsoft.com/office/drawing/2014/chart" uri="{C3380CC4-5D6E-409C-BE32-E72D297353CC}">
                <c16:uniqueId val="{00000003-2A39-4EC5-ADAA-6D4B65F83A1C}"/>
              </c:ext>
            </c:extLst>
          </c:dPt>
          <c:dPt>
            <c:idx val="2"/>
            <c:bubble3D val="0"/>
            <c:spPr>
              <a:solidFill>
                <a:srgbClr val="93CDDD"/>
              </a:solidFill>
              <a:ln>
                <a:solidFill>
                  <a:schemeClr val="bg1"/>
                </a:solidFill>
              </a:ln>
            </c:spPr>
            <c:extLst>
              <c:ext xmlns:c16="http://schemas.microsoft.com/office/drawing/2014/chart" uri="{C3380CC4-5D6E-409C-BE32-E72D297353CC}">
                <c16:uniqueId val="{00000002-2A39-4EC5-ADAA-6D4B65F83A1C}"/>
              </c:ext>
            </c:extLst>
          </c:dPt>
          <c:dLbls>
            <c:spPr>
              <a:noFill/>
              <a:ln>
                <a:noFill/>
              </a:ln>
              <a:effectLst/>
            </c:spPr>
            <c:txPr>
              <a:bodyPr wrap="square" lIns="38100" tIns="19050" rIns="38100" bIns="19050" anchor="ctr">
                <a:spAutoFit/>
              </a:bodyPr>
              <a:lstStyle/>
              <a:p>
                <a:pPr>
                  <a:defRPr b="1"/>
                </a:pPr>
                <a:endParaRPr lang="en-US"/>
              </a:p>
            </c:txPr>
            <c:dLblPos val="outEnd"/>
            <c:showLegendKey val="0"/>
            <c:showVal val="1"/>
            <c:showCatName val="0"/>
            <c:showSerName val="0"/>
            <c:showPercent val="0"/>
            <c:showBubbleSize val="0"/>
            <c:showLeaderLines val="1"/>
            <c:extLst>
              <c:ext xmlns:c15="http://schemas.microsoft.com/office/drawing/2012/chart" uri="{CE6537A1-D6FC-4f65-9D91-7224C49458BB}"/>
            </c:extLst>
          </c:dLbls>
          <c:cat>
            <c:strRef>
              <c:f>'Temporary Staffing Charts'!$O$84:$O$86</c:f>
              <c:strCache>
                <c:ptCount val="3"/>
                <c:pt idx="0">
                  <c:v>Licensed Bed Capacity would be staffed if only directly employed staff were available</c:v>
                </c:pt>
                <c:pt idx="1">
                  <c:v>Additional Licensed Bed Capacity staffed with access to temporary staff</c:v>
                </c:pt>
                <c:pt idx="2">
                  <c:v>Licensed Bed Capacity not currently in use because lack of staffing available</c:v>
                </c:pt>
              </c:strCache>
            </c:strRef>
          </c:cat>
          <c:val>
            <c:numRef>
              <c:f>'Temporary Staffing Charts'!$N$84:$N$86</c:f>
              <c:numCache>
                <c:formatCode>0.0%</c:formatCode>
                <c:ptCount val="3"/>
                <c:pt idx="0">
                  <c:v>0.60373134328358213</c:v>
                </c:pt>
                <c:pt idx="1">
                  <c:v>0.17985074626865671</c:v>
                </c:pt>
                <c:pt idx="2">
                  <c:v>0.21641791044776115</c:v>
                </c:pt>
              </c:numCache>
            </c:numRef>
          </c:val>
          <c:extLst>
            <c:ext xmlns:c16="http://schemas.microsoft.com/office/drawing/2014/chart" uri="{C3380CC4-5D6E-409C-BE32-E72D297353CC}">
              <c16:uniqueId val="{00000002-58D0-4900-BC67-F555E74593B7}"/>
            </c:ext>
          </c:extLst>
        </c:ser>
        <c:dLbls>
          <c:showLegendKey val="0"/>
          <c:showVal val="0"/>
          <c:showCatName val="0"/>
          <c:showSerName val="0"/>
          <c:showPercent val="0"/>
          <c:showBubbleSize val="0"/>
          <c:showLeaderLines val="1"/>
        </c:dLbls>
        <c:firstSliceAng val="0"/>
      </c:pieChart>
    </c:plotArea>
    <c:plotVisOnly val="1"/>
    <c:dispBlanksAs val="gap"/>
    <c:showDLblsOverMax val="0"/>
    <c:extLst/>
  </c:chart>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'Temporary Staffing Charts'!$O$19</c:f>
              <c:strCache>
                <c:ptCount val="1"/>
                <c:pt idx="0">
                  <c:v>AHW as of September 30th 2019 (pre-pandemic)</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'Temporary Staffing Charts'!$M$20</c:f>
              <c:numCache>
                <c:formatCode>General</c:formatCode>
                <c:ptCount val="1"/>
              </c:numCache>
            </c:numRef>
          </c:cat>
          <c:val>
            <c:numRef>
              <c:f>'Temporary Staffing Charts'!$O$20</c:f>
              <c:numCache>
                <c:formatCode>"$"#,##0</c:formatCode>
                <c:ptCount val="1"/>
                <c:pt idx="0">
                  <c:v>63.023562249923053</c:v>
                </c:pt>
              </c:numCache>
              <c:extLst/>
            </c:numRef>
          </c:val>
          <c:extLst>
            <c:ext xmlns:c16="http://schemas.microsoft.com/office/drawing/2014/chart" uri="{C3380CC4-5D6E-409C-BE32-E72D297353CC}">
              <c16:uniqueId val="{00000000-CF7C-458D-ADC3-31A5F4C0CC34}"/>
            </c:ext>
          </c:extLst>
        </c:ser>
        <c:ser>
          <c:idx val="2"/>
          <c:order val="1"/>
          <c:tx>
            <c:strRef>
              <c:f>'Temporary Staffing Charts'!$P$19</c:f>
              <c:strCache>
                <c:ptCount val="1"/>
                <c:pt idx="0">
                  <c:v>AHW from October 1, 2022 (current period) to date</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'Temporary Staffing Charts'!$M$20</c:f>
              <c:numCache>
                <c:formatCode>General</c:formatCode>
                <c:ptCount val="1"/>
              </c:numCache>
            </c:numRef>
          </c:cat>
          <c:val>
            <c:numRef>
              <c:f>'Temporary Staffing Charts'!$P$20</c:f>
              <c:numCache>
                <c:formatCode>"$"#,##0</c:formatCode>
                <c:ptCount val="1"/>
                <c:pt idx="0">
                  <c:v>118.90923391536889</c:v>
                </c:pt>
              </c:numCache>
              <c:extLst/>
            </c:numRef>
          </c:val>
          <c:extLst>
            <c:ext xmlns:c16="http://schemas.microsoft.com/office/drawing/2014/chart" uri="{C3380CC4-5D6E-409C-BE32-E72D297353CC}">
              <c16:uniqueId val="{00000001-CF7C-458D-ADC3-31A5F4C0CC34}"/>
            </c:ext>
          </c:extLst>
        </c:ser>
        <c:dLbls>
          <c:showLegendKey val="0"/>
          <c:showVal val="0"/>
          <c:showCatName val="0"/>
          <c:showSerName val="0"/>
          <c:showPercent val="0"/>
          <c:showBubbleSize val="0"/>
        </c:dLbls>
        <c:gapWidth val="219"/>
        <c:overlap val="-100"/>
        <c:axId val="1144524928"/>
        <c:axId val="1144525888"/>
      </c:barChart>
      <c:catAx>
        <c:axId val="1144524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44525888"/>
        <c:crosses val="autoZero"/>
        <c:auto val="1"/>
        <c:lblAlgn val="ctr"/>
        <c:lblOffset val="100"/>
        <c:noMultiLvlLbl val="0"/>
      </c:catAx>
      <c:valAx>
        <c:axId val="1144525888"/>
        <c:scaling>
          <c:orientation val="minMax"/>
        </c:scaling>
        <c:delete val="1"/>
        <c:axPos val="l"/>
        <c:numFmt formatCode="&quot;$&quot;#,##0" sourceLinked="1"/>
        <c:majorTickMark val="none"/>
        <c:minorTickMark val="none"/>
        <c:tickLblPos val="nextTo"/>
        <c:crossAx val="1144524928"/>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2.4996016122984625E-2"/>
          <c:y val="0.86503537601278102"/>
          <c:w val="0.97381749156355446"/>
          <c:h val="0.11684868195823349"/>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779544528916644E-2"/>
          <c:y val="3.9855143786374531E-2"/>
          <c:w val="0.96726190476190477"/>
          <c:h val="0.87609323291110353"/>
        </c:manualLayout>
      </c:layout>
      <c:barChart>
        <c:barDir val="col"/>
        <c:grouping val="clustered"/>
        <c:varyColors val="0"/>
        <c:ser>
          <c:idx val="0"/>
          <c:order val="0"/>
          <c:tx>
            <c:strRef>
              <c:f>'Temporary Staffing Questions'!$C$19</c:f>
              <c:strCache>
                <c:ptCount val="1"/>
              </c:strCache>
            </c:strRef>
          </c:tx>
          <c:spPr>
            <a:solidFill>
              <a:srgbClr val="17375E"/>
            </a:solidFill>
            <a:ln>
              <a:noFill/>
            </a:ln>
            <a:effectLst/>
          </c:spPr>
          <c:invertIfNegative val="0"/>
          <c:dPt>
            <c:idx val="1"/>
            <c:invertIfNegative val="0"/>
            <c:bubble3D val="0"/>
            <c:spPr>
              <a:solidFill>
                <a:srgbClr val="17375E"/>
              </a:solidFill>
              <a:ln>
                <a:noFill/>
              </a:ln>
              <a:effectLst/>
            </c:spPr>
            <c:extLst>
              <c:ext xmlns:c16="http://schemas.microsoft.com/office/drawing/2014/chart" uri="{C3380CC4-5D6E-409C-BE32-E72D297353CC}">
                <c16:uniqueId val="{00000001-ADF2-4C6E-828B-CD887106E9AE}"/>
              </c:ext>
            </c:extLst>
          </c:dPt>
          <c:dPt>
            <c:idx val="2"/>
            <c:invertIfNegative val="0"/>
            <c:bubble3D val="0"/>
            <c:spPr>
              <a:solidFill>
                <a:srgbClr val="17375E"/>
              </a:solidFill>
              <a:ln>
                <a:noFill/>
              </a:ln>
              <a:effectLst/>
            </c:spPr>
            <c:extLst>
              <c:ext xmlns:c16="http://schemas.microsoft.com/office/drawing/2014/chart" uri="{C3380CC4-5D6E-409C-BE32-E72D297353CC}">
                <c16:uniqueId val="{00000003-ADF2-4C6E-828B-CD887106E9AE}"/>
              </c:ext>
            </c:extLst>
          </c:dPt>
          <c:dPt>
            <c:idx val="3"/>
            <c:invertIfNegative val="0"/>
            <c:bubble3D val="0"/>
            <c:spPr>
              <a:solidFill>
                <a:srgbClr val="17375E"/>
              </a:solidFill>
              <a:ln>
                <a:noFill/>
              </a:ln>
              <a:effectLst/>
            </c:spPr>
            <c:extLst>
              <c:ext xmlns:c16="http://schemas.microsoft.com/office/drawing/2014/chart" uri="{C3380CC4-5D6E-409C-BE32-E72D297353CC}">
                <c16:uniqueId val="{00000005-ADF2-4C6E-828B-CD887106E9AE}"/>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'Temporary Staffing Questions'!$A$20:$A$23</c:f>
              <c:strCache>
                <c:ptCount val="4"/>
                <c:pt idx="0">
                  <c:v>FY2019</c:v>
                </c:pt>
                <c:pt idx="1">
                  <c:v>FY2020</c:v>
                </c:pt>
                <c:pt idx="2">
                  <c:v>FY2021</c:v>
                </c:pt>
                <c:pt idx="3">
                  <c:v>FY2022</c:v>
                </c:pt>
              </c:strCache>
            </c:strRef>
          </c:cat>
          <c:val>
            <c:numRef>
              <c:f>'Temporary Staffing Questions'!$B$20:$B$23</c:f>
              <c:numCache>
                <c:formatCode>"$"#.#,,"M"</c:formatCode>
                <c:ptCount val="4"/>
                <c:pt idx="0">
                  <c:v>1122402.7879999999</c:v>
                </c:pt>
                <c:pt idx="1">
                  <c:v>2370737</c:v>
                </c:pt>
                <c:pt idx="2">
                  <c:v>4558472</c:v>
                </c:pt>
                <c:pt idx="3">
                  <c:v>12488284</c:v>
                </c:pt>
              </c:numCache>
            </c:numRef>
          </c:val>
          <c:extLst>
            <c:ext xmlns:c16="http://schemas.microsoft.com/office/drawing/2014/chart" uri="{C3380CC4-5D6E-409C-BE32-E72D297353CC}">
              <c16:uniqueId val="{00000006-ADF2-4C6E-828B-CD887106E9AE}"/>
            </c:ext>
          </c:extLst>
        </c:ser>
        <c:dLbls>
          <c:showLegendKey val="0"/>
          <c:showVal val="0"/>
          <c:showCatName val="0"/>
          <c:showSerName val="0"/>
          <c:showPercent val="0"/>
          <c:showBubbleSize val="0"/>
        </c:dLbls>
        <c:gapWidth val="219"/>
        <c:overlap val="-27"/>
        <c:axId val="1144524928"/>
        <c:axId val="1144525888"/>
      </c:barChart>
      <c:catAx>
        <c:axId val="1144524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44525888"/>
        <c:crosses val="autoZero"/>
        <c:auto val="1"/>
        <c:lblAlgn val="ctr"/>
        <c:lblOffset val="100"/>
        <c:noMultiLvlLbl val="0"/>
      </c:catAx>
      <c:valAx>
        <c:axId val="1144525888"/>
        <c:scaling>
          <c:orientation val="minMax"/>
        </c:scaling>
        <c:delete val="1"/>
        <c:axPos val="l"/>
        <c:numFmt formatCode="&quot;$&quot;#.#,,&quot;M&quot;" sourceLinked="1"/>
        <c:majorTickMark val="none"/>
        <c:minorTickMark val="none"/>
        <c:tickLblPos val="nextTo"/>
        <c:crossAx val="11445249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0.41964</cdr:x>
      <cdr:y>0.19565</cdr:y>
    </cdr:from>
    <cdr:to>
      <cdr:x>0.58036</cdr:x>
      <cdr:y>0.45652</cdr:y>
    </cdr:to>
    <cdr:cxnSp macro="">
      <cdr:nvCxnSpPr>
        <cdr:cNvPr id="3" name="Straight Arrow Connector 2">
          <a:extLst xmlns:a="http://schemas.openxmlformats.org/drawingml/2006/main">
            <a:ext uri="{FF2B5EF4-FFF2-40B4-BE49-F238E27FC236}">
              <a16:creationId xmlns:a16="http://schemas.microsoft.com/office/drawing/2014/main" id="{AD56F358-1780-FFFC-D457-A76BE961AA4B}"/>
            </a:ext>
          </a:extLst>
        </cdr:cNvPr>
        <cdr:cNvCxnSpPr/>
      </cdr:nvCxnSpPr>
      <cdr:spPr>
        <a:xfrm xmlns:a="http://schemas.openxmlformats.org/drawingml/2006/main" flipV="1">
          <a:off x="3581400" y="685800"/>
          <a:ext cx="1371600" cy="914400"/>
        </a:xfrm>
        <a:prstGeom xmlns:a="http://schemas.openxmlformats.org/drawingml/2006/main" prst="straightConnector1">
          <a:avLst/>
        </a:prstGeom>
        <a:ln xmlns:a="http://schemas.openxmlformats.org/drawingml/2006/main">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0.44196</cdr:x>
      <cdr:y>0.65217</cdr:y>
    </cdr:from>
    <cdr:to>
      <cdr:x>0.57143</cdr:x>
      <cdr:y>0.73913</cdr:y>
    </cdr:to>
    <cdr:cxnSp macro="">
      <cdr:nvCxnSpPr>
        <cdr:cNvPr id="2" name="Straight Arrow Connector 1">
          <a:extLst xmlns:a="http://schemas.openxmlformats.org/drawingml/2006/main">
            <a:ext uri="{FF2B5EF4-FFF2-40B4-BE49-F238E27FC236}">
              <a16:creationId xmlns:a16="http://schemas.microsoft.com/office/drawing/2014/main" id="{15FBCBCC-5EB2-4A9F-AE62-2B463B776ED0}"/>
            </a:ext>
          </a:extLst>
        </cdr:cNvPr>
        <cdr:cNvCxnSpPr/>
      </cdr:nvCxnSpPr>
      <cdr:spPr>
        <a:xfrm xmlns:a="http://schemas.openxmlformats.org/drawingml/2006/main" flipV="1">
          <a:off x="3771900" y="2286000"/>
          <a:ext cx="1104900" cy="304800"/>
        </a:xfrm>
        <a:prstGeom xmlns:a="http://schemas.openxmlformats.org/drawingml/2006/main" prst="straightConnector1">
          <a:avLst/>
        </a:prstGeom>
        <a:ln xmlns:a="http://schemas.openxmlformats.org/drawingml/2006/main">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0.66964</cdr:x>
      <cdr:y>0.15217</cdr:y>
    </cdr:from>
    <cdr:to>
      <cdr:x>0.8125</cdr:x>
      <cdr:y>0.63043</cdr:y>
    </cdr:to>
    <cdr:cxnSp macro="">
      <cdr:nvCxnSpPr>
        <cdr:cNvPr id="3" name="Straight Arrow Connector 2">
          <a:extLst xmlns:a="http://schemas.openxmlformats.org/drawingml/2006/main">
            <a:ext uri="{FF2B5EF4-FFF2-40B4-BE49-F238E27FC236}">
              <a16:creationId xmlns:a16="http://schemas.microsoft.com/office/drawing/2014/main" id="{15FBCBCC-5EB2-4A9F-AE62-2B463B776ED0}"/>
            </a:ext>
          </a:extLst>
        </cdr:cNvPr>
        <cdr:cNvCxnSpPr/>
      </cdr:nvCxnSpPr>
      <cdr:spPr>
        <a:xfrm xmlns:a="http://schemas.openxmlformats.org/drawingml/2006/main" flipV="1">
          <a:off x="5715000" y="533400"/>
          <a:ext cx="1219200" cy="1676400"/>
        </a:xfrm>
        <a:prstGeom xmlns:a="http://schemas.openxmlformats.org/drawingml/2006/main" prst="straightConnector1">
          <a:avLst/>
        </a:prstGeom>
        <a:ln xmlns:a="http://schemas.openxmlformats.org/drawingml/2006/main">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0.18966</cdr:x>
      <cdr:y>0.7029</cdr:y>
    </cdr:from>
    <cdr:to>
      <cdr:x>0.35345</cdr:x>
      <cdr:y>0.83333</cdr:y>
    </cdr:to>
    <cdr:sp macro="" textlink="">
      <cdr:nvSpPr>
        <cdr:cNvPr id="6" name="TextBox 5">
          <a:extLst xmlns:a="http://schemas.openxmlformats.org/drawingml/2006/main">
            <a:ext uri="{FF2B5EF4-FFF2-40B4-BE49-F238E27FC236}">
              <a16:creationId xmlns:a16="http://schemas.microsoft.com/office/drawing/2014/main" id="{F973373A-EBF8-5517-46C1-D237C9420BAB}"/>
            </a:ext>
          </a:extLst>
        </cdr:cNvPr>
        <cdr:cNvSpPr txBox="1"/>
      </cdr:nvSpPr>
      <cdr:spPr>
        <a:xfrm xmlns:a="http://schemas.openxmlformats.org/drawingml/2006/main">
          <a:off x="1676400" y="2463792"/>
          <a:ext cx="1447815" cy="45720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000" b="0" dirty="0"/>
            <a:t>111.2% increase FY19 to FY20</a:t>
          </a:r>
        </a:p>
      </cdr:txBody>
    </cdr:sp>
  </cdr:relSizeAnchor>
  <cdr:relSizeAnchor xmlns:cdr="http://schemas.openxmlformats.org/drawingml/2006/chartDrawing">
    <cdr:from>
      <cdr:x>0.38793</cdr:x>
      <cdr:y>0.56522</cdr:y>
    </cdr:from>
    <cdr:to>
      <cdr:x>0.55172</cdr:x>
      <cdr:y>0.65218</cdr:y>
    </cdr:to>
    <cdr:sp macro="" textlink="">
      <cdr:nvSpPr>
        <cdr:cNvPr id="7" name="TextBox 1">
          <a:extLst xmlns:a="http://schemas.openxmlformats.org/drawingml/2006/main">
            <a:ext uri="{FF2B5EF4-FFF2-40B4-BE49-F238E27FC236}">
              <a16:creationId xmlns:a16="http://schemas.microsoft.com/office/drawing/2014/main" id="{DCD33AFF-856C-69A6-28BD-B651BA55D2E6}"/>
            </a:ext>
          </a:extLst>
        </cdr:cNvPr>
        <cdr:cNvSpPr txBox="1"/>
      </cdr:nvSpPr>
      <cdr:spPr>
        <a:xfrm xmlns:a="http://schemas.openxmlformats.org/drawingml/2006/main">
          <a:off x="3429001" y="1981200"/>
          <a:ext cx="1447797" cy="30481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b="0" dirty="0"/>
            <a:t>92.3% increase FY20 to FY21</a:t>
          </a:r>
        </a:p>
      </cdr:txBody>
    </cdr:sp>
  </cdr:relSizeAnchor>
  <cdr:relSizeAnchor xmlns:cdr="http://schemas.openxmlformats.org/drawingml/2006/chartDrawing">
    <cdr:from>
      <cdr:x>0.27586</cdr:x>
      <cdr:y>0</cdr:y>
    </cdr:from>
    <cdr:to>
      <cdr:x>0.55172</cdr:x>
      <cdr:y>0.16782</cdr:y>
    </cdr:to>
    <cdr:sp macro="" textlink="">
      <cdr:nvSpPr>
        <cdr:cNvPr id="8" name="TextBox 1">
          <a:extLst xmlns:a="http://schemas.openxmlformats.org/drawingml/2006/main">
            <a:ext uri="{FF2B5EF4-FFF2-40B4-BE49-F238E27FC236}">
              <a16:creationId xmlns:a16="http://schemas.microsoft.com/office/drawing/2014/main" id="{8AA26A59-8739-3976-F324-B189D9B6EE36}"/>
            </a:ext>
          </a:extLst>
        </cdr:cNvPr>
        <cdr:cNvSpPr txBox="1"/>
      </cdr:nvSpPr>
      <cdr:spPr>
        <a:xfrm xmlns:a="http://schemas.openxmlformats.org/drawingml/2006/main">
          <a:off x="2438400" y="0"/>
          <a:ext cx="2438400" cy="588243"/>
        </a:xfrm>
        <a:prstGeom xmlns:a="http://schemas.openxmlformats.org/drawingml/2006/main" prst="rect">
          <a:avLst/>
        </a:prstGeom>
        <a:solidFill xmlns:a="http://schemas.openxmlformats.org/drawingml/2006/main">
          <a:schemeClr val="bg1">
            <a:lumMod val="85000"/>
          </a:schemeClr>
        </a:solidFill>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2000" b="1" dirty="0">
              <a:solidFill>
                <a:srgbClr val="C00000"/>
              </a:solidFill>
            </a:rPr>
            <a:t>1012.6% increase </a:t>
          </a:r>
        </a:p>
        <a:p xmlns:a="http://schemas.openxmlformats.org/drawingml/2006/main">
          <a:pPr algn="ctr"/>
          <a:r>
            <a:rPr lang="en-US" sz="2000" b="1" dirty="0">
              <a:solidFill>
                <a:srgbClr val="C00000"/>
              </a:solidFill>
            </a:rPr>
            <a:t>FY19 to FY22</a:t>
          </a:r>
        </a:p>
      </cdr:txBody>
    </cdr:sp>
  </cdr:relSizeAnchor>
  <cdr:relSizeAnchor xmlns:cdr="http://schemas.openxmlformats.org/drawingml/2006/chartDrawing">
    <cdr:from>
      <cdr:x>0.61207</cdr:x>
      <cdr:y>0.30978</cdr:y>
    </cdr:from>
    <cdr:to>
      <cdr:x>0.75</cdr:x>
      <cdr:y>0.39674</cdr:y>
    </cdr:to>
    <cdr:sp macro="" textlink="">
      <cdr:nvSpPr>
        <cdr:cNvPr id="4" name="TextBox 1">
          <a:extLst xmlns:a="http://schemas.openxmlformats.org/drawingml/2006/main">
            <a:ext uri="{FF2B5EF4-FFF2-40B4-BE49-F238E27FC236}">
              <a16:creationId xmlns:a16="http://schemas.microsoft.com/office/drawing/2014/main" id="{FBF0E4A4-B4E5-F582-BA61-BF4DA50B570A}"/>
            </a:ext>
          </a:extLst>
        </cdr:cNvPr>
        <cdr:cNvSpPr txBox="1"/>
      </cdr:nvSpPr>
      <cdr:spPr>
        <a:xfrm xmlns:a="http://schemas.openxmlformats.org/drawingml/2006/main">
          <a:off x="5410200" y="1085838"/>
          <a:ext cx="1219200" cy="30481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b="0" dirty="0"/>
            <a:t>174.0% increase FY21 to FY22</a:t>
          </a:r>
        </a:p>
      </cdr:txBody>
    </cdr:sp>
  </cdr:relSizeAnchor>
  <cdr:relSizeAnchor xmlns:cdr="http://schemas.openxmlformats.org/drawingml/2006/chartDrawing">
    <cdr:from>
      <cdr:x>0.12931</cdr:x>
      <cdr:y>0.15252</cdr:y>
    </cdr:from>
    <cdr:to>
      <cdr:x>0.78448</cdr:x>
      <cdr:y>0.76087</cdr:y>
    </cdr:to>
    <cdr:sp macro="" textlink="">
      <cdr:nvSpPr>
        <cdr:cNvPr id="5" name="Freeform: Shape 4">
          <a:extLst xmlns:a="http://schemas.openxmlformats.org/drawingml/2006/main">
            <a:ext uri="{FF2B5EF4-FFF2-40B4-BE49-F238E27FC236}">
              <a16:creationId xmlns:a16="http://schemas.microsoft.com/office/drawing/2014/main" id="{EB21A35A-CDD5-6535-77DC-EEB4D9B3C794}"/>
            </a:ext>
          </a:extLst>
        </cdr:cNvPr>
        <cdr:cNvSpPr/>
      </cdr:nvSpPr>
      <cdr:spPr>
        <a:xfrm xmlns:a="http://schemas.openxmlformats.org/drawingml/2006/main">
          <a:off x="1143000" y="534597"/>
          <a:ext cx="5791200" cy="2132403"/>
        </a:xfrm>
        <a:custGeom xmlns:a="http://schemas.openxmlformats.org/drawingml/2006/main">
          <a:avLst/>
          <a:gdLst>
            <a:gd name="connsiteX0" fmla="*/ 0 w 5711081"/>
            <a:gd name="connsiteY0" fmla="*/ 2199786 h 2199786"/>
            <a:gd name="connsiteX1" fmla="*/ 2513293 w 5711081"/>
            <a:gd name="connsiteY1" fmla="*/ 647918 h 2199786"/>
            <a:gd name="connsiteX2" fmla="*/ 5711081 w 5711081"/>
            <a:gd name="connsiteY2" fmla="*/ 0 h 2199786"/>
          </a:gdLst>
          <a:ahLst/>
          <a:cxnLst>
            <a:cxn ang="0">
              <a:pos x="connsiteX0" y="connsiteY0"/>
            </a:cxn>
            <a:cxn ang="0">
              <a:pos x="connsiteX1" y="connsiteY1"/>
            </a:cxn>
            <a:cxn ang="0">
              <a:pos x="connsiteX2" y="connsiteY2"/>
            </a:cxn>
          </a:cxnLst>
          <a:rect l="l" t="t" r="r" b="b"/>
          <a:pathLst>
            <a:path w="5711081" h="2199786">
              <a:moveTo>
                <a:pt x="0" y="2199786"/>
              </a:moveTo>
              <a:cubicBezTo>
                <a:pt x="780723" y="1607167"/>
                <a:pt x="1561446" y="1014549"/>
                <a:pt x="2513293" y="647918"/>
              </a:cubicBezTo>
              <a:cubicBezTo>
                <a:pt x="3465140" y="281287"/>
                <a:pt x="5201630" y="65314"/>
                <a:pt x="5711081" y="0"/>
              </a:cubicBezTo>
            </a:path>
          </a:pathLst>
        </a:custGeom>
        <a:noFill xmlns:a="http://schemas.openxmlformats.org/drawingml/2006/main"/>
        <a:ln xmlns:a="http://schemas.openxmlformats.org/drawingml/2006/main">
          <a:tailEnd type="triangle" w="med" len="med"/>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F118CD-EE29-47DD-B908-22CB8AF5D06B}" type="datetimeFigureOut">
              <a:rPr lang="en-US" smtClean="0"/>
              <a:t>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FBE954-6FF4-4AAC-8AF2-D3F51FAF8C5F}" type="slidenum">
              <a:rPr lang="en-US" smtClean="0"/>
              <a:t>‹#›</a:t>
            </a:fld>
            <a:endParaRPr lang="en-US"/>
          </a:p>
        </p:txBody>
      </p:sp>
    </p:spTree>
    <p:extLst>
      <p:ext uri="{BB962C8B-B14F-4D97-AF65-F5344CB8AC3E}">
        <p14:creationId xmlns:p14="http://schemas.microsoft.com/office/powerpoint/2010/main" val="3679612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baseline="0" dirty="0"/>
              <a:t>In response to severe throughput challenges, worked with colleagues to develop and administer a monthly throughput survey – launched in March 2022.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survey has run each month since then – with about 40 hospitals responding each month.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Following the first full year of data collection, MHA published a broader report on the key challenges and solutions identified through the data and in collaborations with members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Data are shared publicly on MHA’s website, via email to members and other stakeholders, and in several MHA council and workgroup meetings.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Data has been critical to advocacy efforts in addressing the many challenges causing the throughput delays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23FBE954-6FF4-4AAC-8AF2-D3F51FAF8C5F}" type="slidenum">
              <a:rPr lang="en-US" smtClean="0"/>
              <a:t>7</a:t>
            </a:fld>
            <a:endParaRPr lang="en-US"/>
          </a:p>
        </p:txBody>
      </p:sp>
    </p:spTree>
    <p:extLst>
      <p:ext uri="{BB962C8B-B14F-4D97-AF65-F5344CB8AC3E}">
        <p14:creationId xmlns:p14="http://schemas.microsoft.com/office/powerpoint/2010/main" val="2152570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03A47E-24C2-4EE3-A36D-037A13C7150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90916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EE985F-58CB-4EB1-9FCE-C55393D69098}" type="slidenum">
              <a:rPr lang="en-US" smtClean="0"/>
              <a:t>12</a:t>
            </a:fld>
            <a:endParaRPr lang="en-US"/>
          </a:p>
        </p:txBody>
      </p:sp>
    </p:spTree>
    <p:extLst>
      <p:ext uri="{BB962C8B-B14F-4D97-AF65-F5344CB8AC3E}">
        <p14:creationId xmlns:p14="http://schemas.microsoft.com/office/powerpoint/2010/main" val="1488561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FBE954-6FF4-4AAC-8AF2-D3F51FAF8C5F}" type="slidenum">
              <a:rPr lang="en-US" smtClean="0"/>
              <a:t>23</a:t>
            </a:fld>
            <a:endParaRPr lang="en-US"/>
          </a:p>
        </p:txBody>
      </p:sp>
    </p:spTree>
    <p:extLst>
      <p:ext uri="{BB962C8B-B14F-4D97-AF65-F5344CB8AC3E}">
        <p14:creationId xmlns:p14="http://schemas.microsoft.com/office/powerpoint/2010/main" val="4896792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7" name="Picture 6" descr="MHA_Titl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4983240" y="417288"/>
            <a:ext cx="3737428" cy="2283052"/>
          </a:xfrm>
        </p:spPr>
        <p:txBody>
          <a:bodyPr lIns="0" tIns="0" rIns="0" bIns="0"/>
          <a:lstStyle/>
          <a:p>
            <a:r>
              <a:rPr lang="en-US"/>
              <a:t>Click to edit Master title style</a:t>
            </a:r>
            <a:endParaRPr lang="en-US" dirty="0"/>
          </a:p>
        </p:txBody>
      </p:sp>
      <p:sp>
        <p:nvSpPr>
          <p:cNvPr id="3" name="Subtitle 2"/>
          <p:cNvSpPr>
            <a:spLocks noGrp="1"/>
          </p:cNvSpPr>
          <p:nvPr>
            <p:ph type="subTitle" idx="1"/>
          </p:nvPr>
        </p:nvSpPr>
        <p:spPr>
          <a:xfrm>
            <a:off x="4983243" y="3864437"/>
            <a:ext cx="3737429" cy="816428"/>
          </a:xfrm>
        </p:spPr>
        <p:txBody>
          <a:bodyPr lIns="0" tIns="0" rIns="0" bIns="0">
            <a:normAutofit/>
          </a:bodyPr>
          <a:lstStyle>
            <a:lvl1pPr marL="0" indent="0" algn="l">
              <a:buNone/>
              <a:defRPr sz="1013">
                <a:solidFill>
                  <a:schemeClr val="tx1">
                    <a:tint val="75000"/>
                  </a:schemeClr>
                </a:solidFill>
              </a:defRPr>
            </a:lvl1pPr>
            <a:lvl2pPr marL="257169" indent="0" algn="ctr">
              <a:buNone/>
              <a:defRPr>
                <a:solidFill>
                  <a:schemeClr val="tx1">
                    <a:tint val="75000"/>
                  </a:schemeClr>
                </a:solidFill>
              </a:defRPr>
            </a:lvl2pPr>
            <a:lvl3pPr marL="514337" indent="0" algn="ctr">
              <a:buNone/>
              <a:defRPr>
                <a:solidFill>
                  <a:schemeClr val="tx1">
                    <a:tint val="75000"/>
                  </a:schemeClr>
                </a:solidFill>
              </a:defRPr>
            </a:lvl3pPr>
            <a:lvl4pPr marL="771506" indent="0" algn="ctr">
              <a:buNone/>
              <a:defRPr>
                <a:solidFill>
                  <a:schemeClr val="tx1">
                    <a:tint val="75000"/>
                  </a:schemeClr>
                </a:solidFill>
              </a:defRPr>
            </a:lvl4pPr>
            <a:lvl5pPr marL="1028675" indent="0" algn="ctr">
              <a:buNone/>
              <a:defRPr>
                <a:solidFill>
                  <a:schemeClr val="tx1">
                    <a:tint val="75000"/>
                  </a:schemeClr>
                </a:solidFill>
              </a:defRPr>
            </a:lvl5pPr>
            <a:lvl6pPr marL="1285843" indent="0" algn="ctr">
              <a:buNone/>
              <a:defRPr>
                <a:solidFill>
                  <a:schemeClr val="tx1">
                    <a:tint val="75000"/>
                  </a:schemeClr>
                </a:solidFill>
              </a:defRPr>
            </a:lvl6pPr>
            <a:lvl7pPr marL="1543011" indent="0" algn="ctr">
              <a:buNone/>
              <a:defRPr>
                <a:solidFill>
                  <a:schemeClr val="tx1">
                    <a:tint val="75000"/>
                  </a:schemeClr>
                </a:solidFill>
              </a:defRPr>
            </a:lvl7pPr>
            <a:lvl8pPr marL="1800180" indent="0" algn="ctr">
              <a:buNone/>
              <a:defRPr>
                <a:solidFill>
                  <a:schemeClr val="tx1">
                    <a:tint val="75000"/>
                  </a:schemeClr>
                </a:solidFill>
              </a:defRPr>
            </a:lvl8pPr>
            <a:lvl9pPr marL="2057349"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C8E6F36-B1C4-42AE-A475-52303CF8EE89}" type="datetimeFigureOut">
              <a:rPr lang="en-US" smtClean="0"/>
              <a:t>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794DB8-7BDC-45A5-AE63-980584B1327C}" type="slidenum">
              <a:rPr lang="en-US" smtClean="0"/>
              <a:t>‹#›</a:t>
            </a:fld>
            <a:endParaRPr lang="en-US"/>
          </a:p>
        </p:txBody>
      </p:sp>
    </p:spTree>
    <p:extLst>
      <p:ext uri="{BB962C8B-B14F-4D97-AF65-F5344CB8AC3E}">
        <p14:creationId xmlns:p14="http://schemas.microsoft.com/office/powerpoint/2010/main" val="39166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8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 y="0"/>
            <a:ext cx="8305800" cy="1047750"/>
          </a:xfrm>
          <a:prstGeom prst="rect">
            <a:avLst/>
          </a:prstGeom>
        </p:spPr>
        <p:txBody>
          <a:bodyPr anchor="ctr">
            <a:normAutofit/>
          </a:bodyPr>
          <a:lstStyle>
            <a:lvl1pPr>
              <a:defRPr/>
            </a:lvl1pPr>
          </a:lstStyle>
          <a:p>
            <a:r>
              <a:rPr lang="en-US" dirty="0"/>
              <a:t>Click to add title</a:t>
            </a:r>
          </a:p>
        </p:txBody>
      </p:sp>
      <p:sp>
        <p:nvSpPr>
          <p:cNvPr id="8" name="Content Placeholder 7"/>
          <p:cNvSpPr>
            <a:spLocks noGrp="1"/>
          </p:cNvSpPr>
          <p:nvPr>
            <p:ph sz="quarter" idx="12"/>
          </p:nvPr>
        </p:nvSpPr>
        <p:spPr>
          <a:xfrm>
            <a:off x="152400" y="1200150"/>
            <a:ext cx="8534400" cy="3505200"/>
          </a:xfrm>
          <a:prstGeom prst="rect">
            <a:avLst/>
          </a:prstGeom>
        </p:spPr>
        <p:txBody>
          <a:bodyPr>
            <a:normAutofit/>
          </a:bodyPr>
          <a:lstStyle>
            <a:lvl1pPr>
              <a:defRPr>
                <a:solidFill>
                  <a:srgbClr val="011546"/>
                </a:solidFill>
              </a:defRPr>
            </a:lvl1pPr>
            <a:lvl2pPr marL="800080" indent="-342892">
              <a:buFont typeface="Calibri" panose="020F0502020204030204" pitchFamily="34" charset="0"/>
              <a:buChar char="‒"/>
              <a:defRPr sz="2200">
                <a:solidFill>
                  <a:srgbClr val="011546"/>
                </a:solidFill>
              </a:defRPr>
            </a:lvl2pPr>
            <a:lvl3pPr>
              <a:defRPr sz="2200">
                <a:solidFill>
                  <a:srgbClr val="011546"/>
                </a:solidFill>
              </a:defRPr>
            </a:lvl3pPr>
            <a:lvl4pPr>
              <a:defRPr sz="1800">
                <a:solidFill>
                  <a:srgbClr val="011546"/>
                </a:solidFill>
              </a:defRPr>
            </a:lvl4pPr>
            <a:lvl5pPr>
              <a:defRPr sz="1800">
                <a:solidFill>
                  <a:srgbClr val="011546"/>
                </a:solidFill>
              </a:defRPr>
            </a:lvl5pPr>
            <a:lvl6pPr>
              <a:defRPr sz="1800">
                <a:solidFill>
                  <a:srgbClr val="011546"/>
                </a:solidFill>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9" name="Slide Number Placeholder 5"/>
          <p:cNvSpPr txBox="1">
            <a:spLocks/>
          </p:cNvSpPr>
          <p:nvPr userDrawn="1"/>
        </p:nvSpPr>
        <p:spPr>
          <a:xfrm>
            <a:off x="838200" y="4748185"/>
            <a:ext cx="609600" cy="27463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823289A5-60D9-4AED-B96F-7FFFAF9A0C4E}" type="slidenum">
              <a:rPr lang="en-US" sz="1200" smtClean="0"/>
              <a:pPr algn="l"/>
              <a:t>‹#›</a:t>
            </a:fld>
            <a:endParaRPr lang="en-US" sz="1200" dirty="0"/>
          </a:p>
        </p:txBody>
      </p:sp>
    </p:spTree>
    <p:extLst>
      <p:ext uri="{BB962C8B-B14F-4D97-AF65-F5344CB8AC3E}">
        <p14:creationId xmlns:p14="http://schemas.microsoft.com/office/powerpoint/2010/main" val="1867945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9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 y="0"/>
            <a:ext cx="8305800" cy="1047750"/>
          </a:xfrm>
          <a:prstGeom prst="rect">
            <a:avLst/>
          </a:prstGeom>
        </p:spPr>
        <p:txBody>
          <a:bodyPr anchor="ctr">
            <a:normAutofit/>
          </a:bodyPr>
          <a:lstStyle>
            <a:lvl1pPr>
              <a:defRPr/>
            </a:lvl1pPr>
          </a:lstStyle>
          <a:p>
            <a:r>
              <a:rPr lang="en-US" dirty="0"/>
              <a:t>Click to add title</a:t>
            </a:r>
          </a:p>
        </p:txBody>
      </p:sp>
      <p:sp>
        <p:nvSpPr>
          <p:cNvPr id="8" name="Content Placeholder 7"/>
          <p:cNvSpPr>
            <a:spLocks noGrp="1"/>
          </p:cNvSpPr>
          <p:nvPr>
            <p:ph sz="quarter" idx="12"/>
          </p:nvPr>
        </p:nvSpPr>
        <p:spPr>
          <a:xfrm>
            <a:off x="152400" y="1200150"/>
            <a:ext cx="8534400" cy="3505200"/>
          </a:xfrm>
          <a:prstGeom prst="rect">
            <a:avLst/>
          </a:prstGeom>
        </p:spPr>
        <p:txBody>
          <a:bodyPr>
            <a:normAutofit/>
          </a:bodyPr>
          <a:lstStyle>
            <a:lvl1pPr>
              <a:defRPr>
                <a:solidFill>
                  <a:srgbClr val="011546"/>
                </a:solidFill>
              </a:defRPr>
            </a:lvl1pPr>
            <a:lvl2pPr marL="800080" indent="-342892">
              <a:buFont typeface="Calibri" panose="020F0502020204030204" pitchFamily="34" charset="0"/>
              <a:buChar char="‒"/>
              <a:defRPr sz="2200">
                <a:solidFill>
                  <a:srgbClr val="011546"/>
                </a:solidFill>
              </a:defRPr>
            </a:lvl2pPr>
            <a:lvl3pPr>
              <a:defRPr sz="2200">
                <a:solidFill>
                  <a:srgbClr val="011546"/>
                </a:solidFill>
              </a:defRPr>
            </a:lvl3pPr>
            <a:lvl4pPr>
              <a:defRPr sz="1800">
                <a:solidFill>
                  <a:srgbClr val="011546"/>
                </a:solidFill>
              </a:defRPr>
            </a:lvl4pPr>
            <a:lvl5pPr>
              <a:defRPr sz="1800">
                <a:solidFill>
                  <a:srgbClr val="011546"/>
                </a:solidFill>
              </a:defRPr>
            </a:lvl5pPr>
            <a:lvl6pPr>
              <a:defRPr sz="1800">
                <a:solidFill>
                  <a:srgbClr val="011546"/>
                </a:solidFill>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9" name="Slide Number Placeholder 5"/>
          <p:cNvSpPr txBox="1">
            <a:spLocks/>
          </p:cNvSpPr>
          <p:nvPr userDrawn="1"/>
        </p:nvSpPr>
        <p:spPr>
          <a:xfrm>
            <a:off x="838200" y="4748185"/>
            <a:ext cx="609600" cy="27463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823289A5-60D9-4AED-B96F-7FFFAF9A0C4E}" type="slidenum">
              <a:rPr lang="en-US" sz="1200" smtClean="0"/>
              <a:pPr algn="l"/>
              <a:t>‹#›</a:t>
            </a:fld>
            <a:endParaRPr lang="en-US" sz="1200" dirty="0"/>
          </a:p>
        </p:txBody>
      </p:sp>
    </p:spTree>
    <p:extLst>
      <p:ext uri="{BB962C8B-B14F-4D97-AF65-F5344CB8AC3E}">
        <p14:creationId xmlns:p14="http://schemas.microsoft.com/office/powerpoint/2010/main" val="40776660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 y="0"/>
            <a:ext cx="8305800" cy="1047750"/>
          </a:xfrm>
          <a:prstGeom prst="rect">
            <a:avLst/>
          </a:prstGeom>
        </p:spPr>
        <p:txBody>
          <a:bodyPr anchor="ctr">
            <a:normAutofit/>
          </a:bodyPr>
          <a:lstStyle>
            <a:lvl1pPr>
              <a:defRPr/>
            </a:lvl1pPr>
          </a:lstStyle>
          <a:p>
            <a:r>
              <a:rPr lang="en-US"/>
              <a:t>Click to add title</a:t>
            </a:r>
          </a:p>
        </p:txBody>
      </p:sp>
      <p:sp>
        <p:nvSpPr>
          <p:cNvPr id="8" name="Content Placeholder 7"/>
          <p:cNvSpPr>
            <a:spLocks noGrp="1"/>
          </p:cNvSpPr>
          <p:nvPr>
            <p:ph sz="quarter" idx="12"/>
          </p:nvPr>
        </p:nvSpPr>
        <p:spPr>
          <a:xfrm>
            <a:off x="152400" y="1200150"/>
            <a:ext cx="8534400" cy="3505200"/>
          </a:xfrm>
          <a:prstGeom prst="rect">
            <a:avLst/>
          </a:prstGeom>
        </p:spPr>
        <p:txBody>
          <a:bodyPr>
            <a:normAutofit/>
          </a:bodyPr>
          <a:lstStyle>
            <a:lvl1pPr>
              <a:defRPr>
                <a:solidFill>
                  <a:srgbClr val="011546"/>
                </a:solidFill>
              </a:defRPr>
            </a:lvl1pPr>
            <a:lvl2pPr marL="800080" indent="-342892">
              <a:buFont typeface="Calibri" panose="020F0502020204030204" pitchFamily="34" charset="0"/>
              <a:buChar char="‒"/>
              <a:defRPr sz="2200">
                <a:solidFill>
                  <a:srgbClr val="011546"/>
                </a:solidFill>
              </a:defRPr>
            </a:lvl2pPr>
            <a:lvl3pPr>
              <a:defRPr sz="2200">
                <a:solidFill>
                  <a:srgbClr val="011546"/>
                </a:solidFill>
              </a:defRPr>
            </a:lvl3pPr>
            <a:lvl4pPr>
              <a:defRPr sz="1800">
                <a:solidFill>
                  <a:srgbClr val="011546"/>
                </a:solidFill>
              </a:defRPr>
            </a:lvl4pPr>
            <a:lvl5pPr>
              <a:defRPr sz="1800">
                <a:solidFill>
                  <a:srgbClr val="011546"/>
                </a:solidFill>
              </a:defRPr>
            </a:lvl5pPr>
            <a:lvl6pPr>
              <a:defRPr sz="1800">
                <a:solidFill>
                  <a:srgbClr val="011546"/>
                </a:solidFill>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9" name="Slide Number Placeholder 5"/>
          <p:cNvSpPr txBox="1">
            <a:spLocks/>
          </p:cNvSpPr>
          <p:nvPr userDrawn="1"/>
        </p:nvSpPr>
        <p:spPr>
          <a:xfrm>
            <a:off x="838200" y="4748185"/>
            <a:ext cx="609600" cy="27463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823289A5-60D9-4AED-B96F-7FFFAF9A0C4E}" type="slidenum">
              <a:rPr lang="en-US" sz="1200" smtClean="0"/>
              <a:pPr algn="l"/>
              <a:t>‹#›</a:t>
            </a:fld>
            <a:endParaRPr lang="en-US" sz="1200"/>
          </a:p>
        </p:txBody>
      </p:sp>
    </p:spTree>
    <p:extLst>
      <p:ext uri="{BB962C8B-B14F-4D97-AF65-F5344CB8AC3E}">
        <p14:creationId xmlns:p14="http://schemas.microsoft.com/office/powerpoint/2010/main" val="22611154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 y="0"/>
            <a:ext cx="8305800" cy="1047750"/>
          </a:xfrm>
          <a:prstGeom prst="rect">
            <a:avLst/>
          </a:prstGeom>
        </p:spPr>
        <p:txBody>
          <a:bodyPr anchor="ctr">
            <a:normAutofit/>
          </a:bodyPr>
          <a:lstStyle>
            <a:lvl1pPr>
              <a:defRPr/>
            </a:lvl1pPr>
          </a:lstStyle>
          <a:p>
            <a:r>
              <a:rPr lang="en-US"/>
              <a:t>Click to add title</a:t>
            </a:r>
          </a:p>
        </p:txBody>
      </p:sp>
      <p:sp>
        <p:nvSpPr>
          <p:cNvPr id="8" name="Content Placeholder 7"/>
          <p:cNvSpPr>
            <a:spLocks noGrp="1"/>
          </p:cNvSpPr>
          <p:nvPr>
            <p:ph sz="quarter" idx="12"/>
          </p:nvPr>
        </p:nvSpPr>
        <p:spPr>
          <a:xfrm>
            <a:off x="152400" y="1200150"/>
            <a:ext cx="8534400" cy="3505200"/>
          </a:xfrm>
          <a:prstGeom prst="rect">
            <a:avLst/>
          </a:prstGeom>
        </p:spPr>
        <p:txBody>
          <a:bodyPr>
            <a:normAutofit/>
          </a:bodyPr>
          <a:lstStyle>
            <a:lvl1pPr>
              <a:defRPr>
                <a:solidFill>
                  <a:srgbClr val="011546"/>
                </a:solidFill>
              </a:defRPr>
            </a:lvl1pPr>
            <a:lvl2pPr marL="800080" indent="-342892">
              <a:buFont typeface="Calibri" panose="020F0502020204030204" pitchFamily="34" charset="0"/>
              <a:buChar char="‒"/>
              <a:defRPr sz="2200">
                <a:solidFill>
                  <a:srgbClr val="011546"/>
                </a:solidFill>
              </a:defRPr>
            </a:lvl2pPr>
            <a:lvl3pPr>
              <a:defRPr sz="2200">
                <a:solidFill>
                  <a:srgbClr val="011546"/>
                </a:solidFill>
              </a:defRPr>
            </a:lvl3pPr>
            <a:lvl4pPr>
              <a:defRPr sz="1800">
                <a:solidFill>
                  <a:srgbClr val="011546"/>
                </a:solidFill>
              </a:defRPr>
            </a:lvl4pPr>
            <a:lvl5pPr>
              <a:defRPr sz="1800">
                <a:solidFill>
                  <a:srgbClr val="011546"/>
                </a:solidFill>
              </a:defRPr>
            </a:lvl5pPr>
            <a:lvl6pPr>
              <a:defRPr sz="1800">
                <a:solidFill>
                  <a:srgbClr val="011546"/>
                </a:solidFill>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9" name="Slide Number Placeholder 5"/>
          <p:cNvSpPr txBox="1">
            <a:spLocks/>
          </p:cNvSpPr>
          <p:nvPr userDrawn="1"/>
        </p:nvSpPr>
        <p:spPr>
          <a:xfrm>
            <a:off x="838200" y="4748185"/>
            <a:ext cx="609600" cy="27463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823289A5-60D9-4AED-B96F-7FFFAF9A0C4E}" type="slidenum">
              <a:rPr lang="en-US" sz="1200" smtClean="0"/>
              <a:pPr algn="l"/>
              <a:t>‹#›</a:t>
            </a:fld>
            <a:endParaRPr lang="en-US" sz="1200"/>
          </a:p>
        </p:txBody>
      </p:sp>
    </p:spTree>
    <p:extLst>
      <p:ext uri="{BB962C8B-B14F-4D97-AF65-F5344CB8AC3E}">
        <p14:creationId xmlns:p14="http://schemas.microsoft.com/office/powerpoint/2010/main" val="33101032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C39DD9D-0A0E-F14F-8D2B-89AB1F170B8A}" type="datetime1">
              <a:rPr lang="en-US" smtClean="0"/>
              <a:t>2/4/2025</a:t>
            </a:fld>
            <a:endParaRPr lang="en-US"/>
          </a:p>
        </p:txBody>
      </p:sp>
      <p:sp>
        <p:nvSpPr>
          <p:cNvPr id="6" name="Footer Placeholder 5"/>
          <p:cNvSpPr>
            <a:spLocks noGrp="1"/>
          </p:cNvSpPr>
          <p:nvPr>
            <p:ph type="ftr" sz="quarter" idx="11"/>
          </p:nvPr>
        </p:nvSpPr>
        <p:spPr/>
        <p:txBody>
          <a:bodyPr/>
          <a:lstStyle/>
          <a:p>
            <a:r>
              <a:rPr lang="en-US"/>
              <a:t>Massachusetts Health &amp; Hospital Association</a:t>
            </a:r>
          </a:p>
        </p:txBody>
      </p:sp>
      <p:sp>
        <p:nvSpPr>
          <p:cNvPr id="7" name="Slide Number Placeholder 6"/>
          <p:cNvSpPr>
            <a:spLocks noGrp="1"/>
          </p:cNvSpPr>
          <p:nvPr>
            <p:ph type="sldNum" sz="quarter" idx="12"/>
          </p:nvPr>
        </p:nvSpPr>
        <p:spPr/>
        <p:txBody>
          <a:bodyPr/>
          <a:lstStyle/>
          <a:p>
            <a:fld id="{A99268C1-3695-C245-97D8-0B1F5EAC8F80}" type="slidenum">
              <a:rPr lang="en-US" smtClean="0"/>
              <a:t>‹#›</a:t>
            </a:fld>
            <a:endParaRPr lang="en-US"/>
          </a:p>
        </p:txBody>
      </p:sp>
    </p:spTree>
    <p:extLst>
      <p:ext uri="{BB962C8B-B14F-4D97-AF65-F5344CB8AC3E}">
        <p14:creationId xmlns:p14="http://schemas.microsoft.com/office/powerpoint/2010/main" val="5269324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52400" y="0"/>
            <a:ext cx="8153400" cy="1047750"/>
          </a:xfrm>
          <a:prstGeom prst="rect">
            <a:avLst/>
          </a:prstGeom>
        </p:spPr>
        <p:txBody>
          <a:bodyPr anchor="ctr">
            <a:normAutofit/>
          </a:bodyPr>
          <a:lstStyle>
            <a:lvl1pPr algn="l">
              <a:defRPr sz="3200">
                <a:solidFill>
                  <a:schemeClr val="bg1"/>
                </a:solidFill>
              </a:defRPr>
            </a:lvl1pPr>
          </a:lstStyle>
          <a:p>
            <a:r>
              <a:rPr lang="en-US" dirty="0"/>
              <a:t>Click to add title</a:t>
            </a:r>
          </a:p>
        </p:txBody>
      </p:sp>
      <p:sp>
        <p:nvSpPr>
          <p:cNvPr id="4" name="Content Placeholder 4"/>
          <p:cNvSpPr>
            <a:spLocks noGrp="1"/>
          </p:cNvSpPr>
          <p:nvPr>
            <p:ph sz="quarter" idx="10"/>
          </p:nvPr>
        </p:nvSpPr>
        <p:spPr>
          <a:xfrm>
            <a:off x="3276600" y="1200150"/>
            <a:ext cx="5410200" cy="3429000"/>
          </a:xfrm>
          <a:prstGeom prst="rect">
            <a:avLst/>
          </a:prstGeom>
        </p:spPr>
        <p:txBody>
          <a:bodyPr>
            <a:normAutofit/>
          </a:bodyPr>
          <a:lstStyle>
            <a:lvl1pPr>
              <a:buClr>
                <a:srgbClr val="BD3835"/>
              </a:buClr>
              <a:defRPr sz="2600">
                <a:solidFill>
                  <a:srgbClr val="011546"/>
                </a:solidFill>
              </a:defRPr>
            </a:lvl1pPr>
            <a:lvl2pPr marL="800100" indent="-342900">
              <a:buClr>
                <a:srgbClr val="BD3835"/>
              </a:buClr>
              <a:buFont typeface="Arial" panose="020B0604020202020204" pitchFamily="34" charset="0"/>
              <a:buChar char="•"/>
              <a:defRPr sz="2200">
                <a:solidFill>
                  <a:srgbClr val="011546"/>
                </a:solidFill>
              </a:defRPr>
            </a:lvl2pPr>
            <a:lvl3pPr marL="1143000" indent="-228600">
              <a:buFont typeface="Arial" panose="020B0604020202020204" pitchFamily="34" charset="0"/>
              <a:buChar char="•"/>
              <a:defRPr sz="2200">
                <a:solidFill>
                  <a:srgbClr val="011546"/>
                </a:solidFill>
              </a:defRPr>
            </a:lvl3pPr>
            <a:lvl4pPr marL="1600200" indent="-228600">
              <a:buFont typeface="Arial" panose="020B0604020202020204" pitchFamily="34" charset="0"/>
              <a:buChar char="•"/>
              <a:defRPr sz="2200">
                <a:solidFill>
                  <a:srgbClr val="011546"/>
                </a:solidFill>
              </a:defRPr>
            </a:lvl4pPr>
            <a:lvl5pPr marL="2057400" indent="-228600">
              <a:buFont typeface="Arial" panose="020B0604020202020204" pitchFamily="34" charset="0"/>
              <a:buChar char="•"/>
              <a:defRPr sz="1800">
                <a:solidFill>
                  <a:srgbClr val="011546"/>
                </a:solidFill>
              </a:defRPr>
            </a:lvl5pPr>
            <a:lvl6pPr marL="2514600" indent="-228600">
              <a:buFont typeface="Arial" panose="020B0604020202020204" pitchFamily="34" charset="0"/>
              <a:buChar char="•"/>
              <a:defRPr sz="1800">
                <a:solidFill>
                  <a:srgbClr val="011546"/>
                </a:solidFill>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5" name="Slide Number Placeholder 5"/>
          <p:cNvSpPr txBox="1">
            <a:spLocks/>
          </p:cNvSpPr>
          <p:nvPr userDrawn="1"/>
        </p:nvSpPr>
        <p:spPr>
          <a:xfrm>
            <a:off x="838200" y="4748184"/>
            <a:ext cx="609600" cy="27463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823289A5-60D9-4AED-B96F-7FFFAF9A0C4E}" type="slidenum">
              <a:rPr lang="en-US" smtClean="0"/>
              <a:pPr algn="l"/>
              <a:t>‹#›</a:t>
            </a:fld>
            <a:endParaRPr lang="en-US" dirty="0"/>
          </a:p>
        </p:txBody>
      </p:sp>
    </p:spTree>
    <p:extLst>
      <p:ext uri="{BB962C8B-B14F-4D97-AF65-F5344CB8AC3E}">
        <p14:creationId xmlns:p14="http://schemas.microsoft.com/office/powerpoint/2010/main" val="400587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00200" y="3562350"/>
            <a:ext cx="7315200" cy="1371600"/>
          </a:xfrm>
          <a:prstGeom prst="rect">
            <a:avLst/>
          </a:prstGeom>
        </p:spPr>
        <p:txBody>
          <a:bodyPr>
            <a:normAutofit/>
          </a:bodyPr>
          <a:lstStyle>
            <a:lvl1pPr algn="l">
              <a:defRPr sz="3000">
                <a:solidFill>
                  <a:srgbClr val="0F6BA4"/>
                </a:solidFill>
              </a:defRPr>
            </a:lvl1pPr>
          </a:lstStyle>
          <a:p>
            <a:r>
              <a:rPr lang="en-US" dirty="0"/>
              <a:t>Click to add text</a:t>
            </a:r>
          </a:p>
        </p:txBody>
      </p:sp>
      <p:sp>
        <p:nvSpPr>
          <p:cNvPr id="3" name="Slide Number Placeholder 5"/>
          <p:cNvSpPr txBox="1">
            <a:spLocks/>
          </p:cNvSpPr>
          <p:nvPr userDrawn="1"/>
        </p:nvSpPr>
        <p:spPr>
          <a:xfrm>
            <a:off x="838200" y="4748184"/>
            <a:ext cx="609600" cy="27463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823289A5-60D9-4AED-B96F-7FFFAF9A0C4E}" type="slidenum">
              <a:rPr lang="en-US" smtClean="0"/>
              <a:pPr algn="l"/>
              <a:t>‹#›</a:t>
            </a:fld>
            <a:endParaRPr lang="en-US" dirty="0"/>
          </a:p>
        </p:txBody>
      </p:sp>
    </p:spTree>
    <p:extLst>
      <p:ext uri="{BB962C8B-B14F-4D97-AF65-F5344CB8AC3E}">
        <p14:creationId xmlns:p14="http://schemas.microsoft.com/office/powerpoint/2010/main" val="2662009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Slide Number Placeholder 5"/>
          <p:cNvSpPr txBox="1">
            <a:spLocks/>
          </p:cNvSpPr>
          <p:nvPr userDrawn="1"/>
        </p:nvSpPr>
        <p:spPr>
          <a:xfrm>
            <a:off x="8458200" y="4748184"/>
            <a:ext cx="609600" cy="27463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23289A5-60D9-4AED-B96F-7FFFAF9A0C4E}" type="slidenum">
              <a:rPr lang="en-US" smtClean="0"/>
              <a:pPr/>
              <a:t>‹#›</a:t>
            </a:fld>
            <a:endParaRPr lang="en-US" dirty="0"/>
          </a:p>
        </p:txBody>
      </p:sp>
      <p:sp>
        <p:nvSpPr>
          <p:cNvPr id="8" name="Text Placeholder 7"/>
          <p:cNvSpPr>
            <a:spLocks noGrp="1"/>
          </p:cNvSpPr>
          <p:nvPr>
            <p:ph type="body" sz="quarter" idx="11" hasCustomPrompt="1"/>
          </p:nvPr>
        </p:nvSpPr>
        <p:spPr>
          <a:xfrm>
            <a:off x="152400" y="3101546"/>
            <a:ext cx="8763000" cy="918004"/>
          </a:xfrm>
          <a:prstGeom prst="rect">
            <a:avLst/>
          </a:prstGeom>
        </p:spPr>
        <p:txBody>
          <a:bodyPr anchor="ctr">
            <a:normAutofit/>
          </a:bodyPr>
          <a:lstStyle>
            <a:lvl1pPr marL="0" indent="0">
              <a:buNone/>
              <a:defRPr sz="2800">
                <a:solidFill>
                  <a:schemeClr val="bg1"/>
                </a:solidFill>
              </a:defRPr>
            </a:lvl1pPr>
          </a:lstStyle>
          <a:p>
            <a:pPr lvl="0"/>
            <a:r>
              <a:rPr lang="en-US" dirty="0"/>
              <a:t>Click to add title</a:t>
            </a:r>
          </a:p>
        </p:txBody>
      </p:sp>
      <p:sp>
        <p:nvSpPr>
          <p:cNvPr id="10" name="Text Placeholder 9"/>
          <p:cNvSpPr>
            <a:spLocks noGrp="1"/>
          </p:cNvSpPr>
          <p:nvPr>
            <p:ph type="body" sz="quarter" idx="12" hasCustomPrompt="1"/>
          </p:nvPr>
        </p:nvSpPr>
        <p:spPr>
          <a:xfrm>
            <a:off x="152400" y="4102409"/>
            <a:ext cx="3086100" cy="923330"/>
          </a:xfrm>
          <a:prstGeom prst="rect">
            <a:avLst/>
          </a:prstGeom>
        </p:spPr>
        <p:txBody>
          <a:bodyPr>
            <a:normAutofit/>
          </a:bodyPr>
          <a:lstStyle>
            <a:lvl1pPr marL="0" indent="0">
              <a:buNone/>
              <a:defRPr sz="1800" baseline="0">
                <a:solidFill>
                  <a:schemeClr val="bg1">
                    <a:lumMod val="65000"/>
                  </a:schemeClr>
                </a:solidFill>
              </a:defRPr>
            </a:lvl1pPr>
          </a:lstStyle>
          <a:p>
            <a:pPr lvl="0"/>
            <a:r>
              <a:rPr lang="en-US" dirty="0"/>
              <a:t>Click to add subtitle</a:t>
            </a:r>
          </a:p>
        </p:txBody>
      </p:sp>
    </p:spTree>
    <p:extLst>
      <p:ext uri="{BB962C8B-B14F-4D97-AF65-F5344CB8AC3E}">
        <p14:creationId xmlns:p14="http://schemas.microsoft.com/office/powerpoint/2010/main" val="99235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 y="0"/>
            <a:ext cx="8305800" cy="1047750"/>
          </a:xfrm>
          <a:prstGeom prst="rect">
            <a:avLst/>
          </a:prstGeom>
        </p:spPr>
        <p:txBody>
          <a:bodyPr anchor="ctr">
            <a:normAutofit/>
          </a:bodyPr>
          <a:lstStyle>
            <a:lvl1pPr>
              <a:defRPr/>
            </a:lvl1pPr>
          </a:lstStyle>
          <a:p>
            <a:r>
              <a:rPr lang="en-US" dirty="0"/>
              <a:t>Click to add title</a:t>
            </a:r>
          </a:p>
        </p:txBody>
      </p:sp>
      <p:sp>
        <p:nvSpPr>
          <p:cNvPr id="8" name="Content Placeholder 7"/>
          <p:cNvSpPr>
            <a:spLocks noGrp="1"/>
          </p:cNvSpPr>
          <p:nvPr>
            <p:ph sz="quarter" idx="12"/>
          </p:nvPr>
        </p:nvSpPr>
        <p:spPr>
          <a:xfrm>
            <a:off x="152400" y="1200150"/>
            <a:ext cx="8534400" cy="3505200"/>
          </a:xfrm>
          <a:prstGeom prst="rect">
            <a:avLst/>
          </a:prstGeom>
        </p:spPr>
        <p:txBody>
          <a:bodyPr>
            <a:normAutofit/>
          </a:bodyPr>
          <a:lstStyle>
            <a:lvl1pPr>
              <a:defRPr>
                <a:solidFill>
                  <a:srgbClr val="011546"/>
                </a:solidFill>
              </a:defRPr>
            </a:lvl1pPr>
            <a:lvl2pPr marL="800100" indent="-342900">
              <a:buFont typeface="Calibri" panose="020F0502020204030204" pitchFamily="34" charset="0"/>
              <a:buChar char="‒"/>
              <a:defRPr sz="2200">
                <a:solidFill>
                  <a:srgbClr val="011546"/>
                </a:solidFill>
              </a:defRPr>
            </a:lvl2pPr>
            <a:lvl3pPr>
              <a:defRPr sz="2200">
                <a:solidFill>
                  <a:srgbClr val="011546"/>
                </a:solidFill>
              </a:defRPr>
            </a:lvl3pPr>
            <a:lvl4pPr>
              <a:defRPr sz="1800">
                <a:solidFill>
                  <a:srgbClr val="011546"/>
                </a:solidFill>
              </a:defRPr>
            </a:lvl4pPr>
            <a:lvl5pPr>
              <a:defRPr sz="1800">
                <a:solidFill>
                  <a:srgbClr val="011546"/>
                </a:solidFill>
              </a:defRPr>
            </a:lvl5pPr>
            <a:lvl6pPr>
              <a:defRPr sz="1800">
                <a:solidFill>
                  <a:srgbClr val="011546"/>
                </a:solidFill>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9" name="Slide Number Placeholder 5"/>
          <p:cNvSpPr txBox="1">
            <a:spLocks/>
          </p:cNvSpPr>
          <p:nvPr userDrawn="1"/>
        </p:nvSpPr>
        <p:spPr>
          <a:xfrm>
            <a:off x="838200" y="4748184"/>
            <a:ext cx="609600" cy="27463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823289A5-60D9-4AED-B96F-7FFFAF9A0C4E}" type="slidenum">
              <a:rPr lang="en-US" smtClean="0"/>
              <a:pPr algn="l"/>
              <a:t>‹#›</a:t>
            </a:fld>
            <a:endParaRPr lang="en-US" dirty="0"/>
          </a:p>
        </p:txBody>
      </p:sp>
    </p:spTree>
    <p:extLst>
      <p:ext uri="{BB962C8B-B14F-4D97-AF65-F5344CB8AC3E}">
        <p14:creationId xmlns:p14="http://schemas.microsoft.com/office/powerpoint/2010/main" val="1535748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52400" y="0"/>
            <a:ext cx="8305800" cy="1047750"/>
          </a:xfrm>
          <a:prstGeom prst="rect">
            <a:avLst/>
          </a:prstGeom>
        </p:spPr>
        <p:txBody>
          <a:bodyPr anchor="ctr">
            <a:normAutofit/>
          </a:bodyPr>
          <a:lstStyle>
            <a:lvl1pPr>
              <a:defRPr/>
            </a:lvl1pPr>
          </a:lstStyle>
          <a:p>
            <a:r>
              <a:rPr lang="en-US" dirty="0"/>
              <a:t>Click to add title</a:t>
            </a:r>
          </a:p>
        </p:txBody>
      </p:sp>
      <p:sp>
        <p:nvSpPr>
          <p:cNvPr id="4" name="Slide Number Placeholder 5"/>
          <p:cNvSpPr txBox="1">
            <a:spLocks/>
          </p:cNvSpPr>
          <p:nvPr userDrawn="1"/>
        </p:nvSpPr>
        <p:spPr>
          <a:xfrm>
            <a:off x="838200" y="4748184"/>
            <a:ext cx="609600" cy="27463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823289A5-60D9-4AED-B96F-7FFFAF9A0C4E}" type="slidenum">
              <a:rPr lang="en-US" smtClean="0"/>
              <a:pPr algn="l"/>
              <a:t>‹#›</a:t>
            </a:fld>
            <a:endParaRPr lang="en-US" dirty="0"/>
          </a:p>
        </p:txBody>
      </p:sp>
      <p:sp>
        <p:nvSpPr>
          <p:cNvPr id="6" name="Content Placeholder 5"/>
          <p:cNvSpPr>
            <a:spLocks noGrp="1"/>
          </p:cNvSpPr>
          <p:nvPr>
            <p:ph sz="quarter" idx="10"/>
          </p:nvPr>
        </p:nvSpPr>
        <p:spPr>
          <a:xfrm>
            <a:off x="381000" y="1123950"/>
            <a:ext cx="4114800" cy="3505200"/>
          </a:xfrm>
          <a:prstGeom prst="rect">
            <a:avLst/>
          </a:prstGeom>
        </p:spPr>
        <p:txBody>
          <a:bodyPr>
            <a:normAutofit/>
          </a:bodyPr>
          <a:lstStyle>
            <a:lvl1pPr>
              <a:defRPr>
                <a:solidFill>
                  <a:srgbClr val="011546"/>
                </a:solidFill>
              </a:defRPr>
            </a:lvl1pPr>
            <a:lvl2pPr marL="800100" indent="-342900">
              <a:buFont typeface="Calibri" panose="020F0502020204030204" pitchFamily="34" charset="0"/>
              <a:buChar char="‒"/>
              <a:defRPr>
                <a:solidFill>
                  <a:srgbClr val="011546"/>
                </a:solidFill>
              </a:defRPr>
            </a:lvl2pPr>
            <a:lvl3pPr>
              <a:defRPr>
                <a:solidFill>
                  <a:srgbClr val="011546"/>
                </a:solidFill>
              </a:defRPr>
            </a:lvl3pPr>
            <a:lvl4pPr>
              <a:defRPr>
                <a:solidFill>
                  <a:srgbClr val="011546"/>
                </a:solidFill>
              </a:defRPr>
            </a:lvl4pPr>
            <a:lvl5pPr>
              <a:defRPr>
                <a:solidFill>
                  <a:srgbClr val="011546"/>
                </a:solidFill>
              </a:defRPr>
            </a:lvl5pPr>
            <a:lvl6pPr>
              <a:defRPr>
                <a:solidFill>
                  <a:srgbClr val="011546"/>
                </a:solidFill>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9" name="Content Placeholder 5"/>
          <p:cNvSpPr>
            <a:spLocks noGrp="1"/>
          </p:cNvSpPr>
          <p:nvPr>
            <p:ph sz="quarter" idx="11"/>
          </p:nvPr>
        </p:nvSpPr>
        <p:spPr>
          <a:xfrm>
            <a:off x="4724400" y="1123950"/>
            <a:ext cx="4114800" cy="3505200"/>
          </a:xfrm>
          <a:prstGeom prst="rect">
            <a:avLst/>
          </a:prstGeom>
        </p:spPr>
        <p:txBody>
          <a:bodyPr>
            <a:normAutofit/>
          </a:bodyPr>
          <a:lstStyle>
            <a:lvl1pPr>
              <a:defRPr>
                <a:solidFill>
                  <a:srgbClr val="011546"/>
                </a:solidFill>
              </a:defRPr>
            </a:lvl1pPr>
            <a:lvl2pPr marL="800100" indent="-342900">
              <a:buFont typeface="Calibri" panose="020F0502020204030204" pitchFamily="34" charset="0"/>
              <a:buChar char="‒"/>
              <a:defRPr>
                <a:solidFill>
                  <a:srgbClr val="011546"/>
                </a:solidFill>
              </a:defRPr>
            </a:lvl2pPr>
            <a:lvl3pPr>
              <a:defRPr>
                <a:solidFill>
                  <a:srgbClr val="011546"/>
                </a:solidFill>
              </a:defRPr>
            </a:lvl3pPr>
            <a:lvl4pPr>
              <a:defRPr>
                <a:solidFill>
                  <a:srgbClr val="011546"/>
                </a:solidFill>
              </a:defRPr>
            </a:lvl4pPr>
            <a:lvl5pPr>
              <a:defRPr>
                <a:solidFill>
                  <a:srgbClr val="011546"/>
                </a:solidFill>
              </a:defRPr>
            </a:lvl5pPr>
            <a:lvl6pPr>
              <a:defRPr>
                <a:solidFill>
                  <a:srgbClr val="011546"/>
                </a:solidFill>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Tree>
    <p:extLst>
      <p:ext uri="{BB962C8B-B14F-4D97-AF65-F5344CB8AC3E}">
        <p14:creationId xmlns:p14="http://schemas.microsoft.com/office/powerpoint/2010/main" val="472680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52400" y="0"/>
            <a:ext cx="8305800" cy="1047750"/>
          </a:xfrm>
          <a:prstGeom prst="rect">
            <a:avLst/>
          </a:prstGeom>
        </p:spPr>
        <p:txBody>
          <a:bodyPr anchor="ctr">
            <a:normAutofit/>
          </a:bodyPr>
          <a:lstStyle>
            <a:lvl1pPr>
              <a:defRPr/>
            </a:lvl1pPr>
          </a:lstStyle>
          <a:p>
            <a:r>
              <a:rPr lang="en-US" dirty="0"/>
              <a:t>Click to add title</a:t>
            </a:r>
          </a:p>
        </p:txBody>
      </p:sp>
      <p:sp>
        <p:nvSpPr>
          <p:cNvPr id="6" name="Content Placeholder 5"/>
          <p:cNvSpPr>
            <a:spLocks noGrp="1"/>
          </p:cNvSpPr>
          <p:nvPr>
            <p:ph sz="quarter" idx="12"/>
          </p:nvPr>
        </p:nvSpPr>
        <p:spPr>
          <a:xfrm>
            <a:off x="381000" y="1733550"/>
            <a:ext cx="4114800" cy="2895600"/>
          </a:xfrm>
          <a:prstGeom prst="rect">
            <a:avLst/>
          </a:prstGeom>
        </p:spPr>
        <p:txBody>
          <a:bodyPr>
            <a:normAutofit/>
          </a:bodyPr>
          <a:lstStyle>
            <a:lvl1pPr>
              <a:defRPr sz="2200">
                <a:solidFill>
                  <a:srgbClr val="011546"/>
                </a:solidFill>
              </a:defRPr>
            </a:lvl1pPr>
            <a:lvl2pPr marL="800100" indent="-342900">
              <a:buFont typeface="Calibri" panose="020F0502020204030204" pitchFamily="34" charset="0"/>
              <a:buChar char="‒"/>
              <a:defRPr sz="2000">
                <a:solidFill>
                  <a:srgbClr val="011546"/>
                </a:solidFill>
              </a:defRPr>
            </a:lvl2pPr>
            <a:lvl3pPr>
              <a:defRPr sz="2000">
                <a:solidFill>
                  <a:srgbClr val="011546"/>
                </a:solidFill>
              </a:defRPr>
            </a:lvl3pPr>
            <a:lvl4pPr>
              <a:defRPr sz="1800">
                <a:solidFill>
                  <a:srgbClr val="011546"/>
                </a:solidFill>
              </a:defRPr>
            </a:lvl4pPr>
            <a:lvl5pPr>
              <a:defRPr sz="1800">
                <a:solidFill>
                  <a:srgbClr val="011546"/>
                </a:solidFill>
              </a:defRPr>
            </a:lvl5pPr>
            <a:lvl6pPr>
              <a:defRPr sz="1800">
                <a:solidFill>
                  <a:srgbClr val="011546"/>
                </a:solidFill>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7" name="Slide Number Placeholder 5"/>
          <p:cNvSpPr txBox="1">
            <a:spLocks/>
          </p:cNvSpPr>
          <p:nvPr userDrawn="1"/>
        </p:nvSpPr>
        <p:spPr>
          <a:xfrm>
            <a:off x="838200" y="4748184"/>
            <a:ext cx="609600" cy="27463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823289A5-60D9-4AED-B96F-7FFFAF9A0C4E}" type="slidenum">
              <a:rPr lang="en-US" smtClean="0"/>
              <a:pPr algn="l"/>
              <a:t>‹#›</a:t>
            </a:fld>
            <a:endParaRPr lang="en-US" dirty="0"/>
          </a:p>
        </p:txBody>
      </p:sp>
      <p:sp>
        <p:nvSpPr>
          <p:cNvPr id="8" name="Text Placeholder 2"/>
          <p:cNvSpPr>
            <a:spLocks noGrp="1"/>
          </p:cNvSpPr>
          <p:nvPr>
            <p:ph type="body" idx="1" hasCustomPrompt="1"/>
          </p:nvPr>
        </p:nvSpPr>
        <p:spPr>
          <a:xfrm>
            <a:off x="381000" y="1200150"/>
            <a:ext cx="4114800" cy="533400"/>
          </a:xfrm>
          <a:prstGeom prst="rect">
            <a:avLst/>
          </a:prstGeom>
        </p:spPr>
        <p:txBody>
          <a:bodyPr anchor="b">
            <a:normAutofit/>
          </a:bodyPr>
          <a:lstStyle>
            <a:lvl1pPr marL="0" indent="0">
              <a:buNone/>
              <a:defRPr sz="2200" b="1" baseline="0"/>
            </a:lvl1pPr>
          </a:lstStyle>
          <a:p>
            <a:r>
              <a:rPr lang="en-US" b="1" dirty="0"/>
              <a:t>Click to add text</a:t>
            </a:r>
            <a:endParaRPr lang="en-US" dirty="0"/>
          </a:p>
        </p:txBody>
      </p:sp>
      <p:sp>
        <p:nvSpPr>
          <p:cNvPr id="9" name="Text Placeholder 2"/>
          <p:cNvSpPr>
            <a:spLocks noGrp="1"/>
          </p:cNvSpPr>
          <p:nvPr>
            <p:ph type="body" idx="13" hasCustomPrompt="1"/>
          </p:nvPr>
        </p:nvSpPr>
        <p:spPr>
          <a:xfrm>
            <a:off x="4724400" y="1200150"/>
            <a:ext cx="4114800" cy="533400"/>
          </a:xfrm>
          <a:prstGeom prst="rect">
            <a:avLst/>
          </a:prstGeom>
        </p:spPr>
        <p:txBody>
          <a:bodyPr anchor="b">
            <a:normAutofit/>
          </a:bodyPr>
          <a:lstStyle>
            <a:lvl1pPr marL="0" indent="0">
              <a:buNone/>
              <a:defRPr sz="2200" b="1" baseline="0"/>
            </a:lvl1pPr>
          </a:lstStyle>
          <a:p>
            <a:r>
              <a:rPr lang="en-US" b="1" dirty="0"/>
              <a:t>Click to add text</a:t>
            </a:r>
            <a:endParaRPr lang="en-US" dirty="0"/>
          </a:p>
        </p:txBody>
      </p:sp>
      <p:sp>
        <p:nvSpPr>
          <p:cNvPr id="10" name="Content Placeholder 5"/>
          <p:cNvSpPr>
            <a:spLocks noGrp="1"/>
          </p:cNvSpPr>
          <p:nvPr>
            <p:ph sz="quarter" idx="14"/>
          </p:nvPr>
        </p:nvSpPr>
        <p:spPr>
          <a:xfrm>
            <a:off x="4724400" y="1733550"/>
            <a:ext cx="4114800" cy="2895600"/>
          </a:xfrm>
          <a:prstGeom prst="rect">
            <a:avLst/>
          </a:prstGeom>
        </p:spPr>
        <p:txBody>
          <a:bodyPr>
            <a:normAutofit/>
          </a:bodyPr>
          <a:lstStyle>
            <a:lvl1pPr>
              <a:defRPr sz="2200">
                <a:solidFill>
                  <a:srgbClr val="011546"/>
                </a:solidFill>
              </a:defRPr>
            </a:lvl1pPr>
            <a:lvl2pPr marL="800100" indent="-342900">
              <a:buFont typeface="Calibri" panose="020F0502020204030204" pitchFamily="34" charset="0"/>
              <a:buChar char="‒"/>
              <a:defRPr sz="2000">
                <a:solidFill>
                  <a:srgbClr val="011546"/>
                </a:solidFill>
              </a:defRPr>
            </a:lvl2pPr>
            <a:lvl3pPr>
              <a:defRPr sz="2000">
                <a:solidFill>
                  <a:srgbClr val="011546"/>
                </a:solidFill>
              </a:defRPr>
            </a:lvl3pPr>
            <a:lvl4pPr>
              <a:defRPr sz="1800">
                <a:solidFill>
                  <a:srgbClr val="011546"/>
                </a:solidFill>
              </a:defRPr>
            </a:lvl4pPr>
            <a:lvl5pPr>
              <a:defRPr sz="1800">
                <a:solidFill>
                  <a:srgbClr val="011546"/>
                </a:solidFill>
              </a:defRPr>
            </a:lvl5pPr>
            <a:lvl6pPr>
              <a:defRPr sz="1800">
                <a:solidFill>
                  <a:srgbClr val="011546"/>
                </a:solidFill>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Tree>
    <p:extLst>
      <p:ext uri="{BB962C8B-B14F-4D97-AF65-F5344CB8AC3E}">
        <p14:creationId xmlns:p14="http://schemas.microsoft.com/office/powerpoint/2010/main" val="1679582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Slide Number Placeholder 5"/>
          <p:cNvSpPr txBox="1">
            <a:spLocks/>
          </p:cNvSpPr>
          <p:nvPr userDrawn="1"/>
        </p:nvSpPr>
        <p:spPr>
          <a:xfrm>
            <a:off x="838200" y="4748184"/>
            <a:ext cx="609600" cy="27463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823289A5-60D9-4AED-B96F-7FFFAF9A0C4E}" type="slidenum">
              <a:rPr lang="en-US" smtClean="0"/>
              <a:pPr algn="l"/>
              <a:t>‹#›</a:t>
            </a:fld>
            <a:endParaRPr lang="en-US" dirty="0"/>
          </a:p>
        </p:txBody>
      </p:sp>
    </p:spTree>
    <p:extLst>
      <p:ext uri="{BB962C8B-B14F-4D97-AF65-F5344CB8AC3E}">
        <p14:creationId xmlns:p14="http://schemas.microsoft.com/office/powerpoint/2010/main" val="2426348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 y="0"/>
            <a:ext cx="8305800" cy="1047750"/>
          </a:xfrm>
          <a:prstGeom prst="rect">
            <a:avLst/>
          </a:prstGeom>
        </p:spPr>
        <p:txBody>
          <a:bodyPr anchor="ctr">
            <a:normAutofit/>
          </a:bodyPr>
          <a:lstStyle>
            <a:lvl1pPr>
              <a:defRPr/>
            </a:lvl1pPr>
          </a:lstStyle>
          <a:p>
            <a:r>
              <a:rPr lang="en-US" dirty="0"/>
              <a:t>Click to add title</a:t>
            </a:r>
          </a:p>
        </p:txBody>
      </p:sp>
      <p:sp>
        <p:nvSpPr>
          <p:cNvPr id="8" name="Content Placeholder 7"/>
          <p:cNvSpPr>
            <a:spLocks noGrp="1"/>
          </p:cNvSpPr>
          <p:nvPr>
            <p:ph sz="quarter" idx="12"/>
          </p:nvPr>
        </p:nvSpPr>
        <p:spPr>
          <a:xfrm>
            <a:off x="152400" y="1200150"/>
            <a:ext cx="8534400" cy="3505200"/>
          </a:xfrm>
          <a:prstGeom prst="rect">
            <a:avLst/>
          </a:prstGeom>
        </p:spPr>
        <p:txBody>
          <a:bodyPr>
            <a:normAutofit/>
          </a:bodyPr>
          <a:lstStyle>
            <a:lvl1pPr>
              <a:defRPr>
                <a:solidFill>
                  <a:srgbClr val="011546"/>
                </a:solidFill>
              </a:defRPr>
            </a:lvl1pPr>
            <a:lvl2pPr marL="800080" indent="-342892">
              <a:buFont typeface="Calibri" panose="020F0502020204030204" pitchFamily="34" charset="0"/>
              <a:buChar char="‒"/>
              <a:defRPr sz="2200">
                <a:solidFill>
                  <a:srgbClr val="011546"/>
                </a:solidFill>
              </a:defRPr>
            </a:lvl2pPr>
            <a:lvl3pPr>
              <a:defRPr sz="2200">
                <a:solidFill>
                  <a:srgbClr val="011546"/>
                </a:solidFill>
              </a:defRPr>
            </a:lvl3pPr>
            <a:lvl4pPr>
              <a:defRPr sz="1800">
                <a:solidFill>
                  <a:srgbClr val="011546"/>
                </a:solidFill>
              </a:defRPr>
            </a:lvl4pPr>
            <a:lvl5pPr>
              <a:defRPr sz="1800">
                <a:solidFill>
                  <a:srgbClr val="011546"/>
                </a:solidFill>
              </a:defRPr>
            </a:lvl5pPr>
            <a:lvl6pPr>
              <a:defRPr sz="1800">
                <a:solidFill>
                  <a:srgbClr val="011546"/>
                </a:solidFill>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9" name="Slide Number Placeholder 5"/>
          <p:cNvSpPr txBox="1">
            <a:spLocks/>
          </p:cNvSpPr>
          <p:nvPr userDrawn="1"/>
        </p:nvSpPr>
        <p:spPr>
          <a:xfrm>
            <a:off x="838200" y="4748185"/>
            <a:ext cx="609600" cy="27463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823289A5-60D9-4AED-B96F-7FFFAF9A0C4E}" type="slidenum">
              <a:rPr lang="en-US" sz="1200" smtClean="0"/>
              <a:pPr algn="l"/>
              <a:t>‹#›</a:t>
            </a:fld>
            <a:endParaRPr lang="en-US" sz="1200" dirty="0"/>
          </a:p>
        </p:txBody>
      </p:sp>
    </p:spTree>
    <p:extLst>
      <p:ext uri="{BB962C8B-B14F-4D97-AF65-F5344CB8AC3E}">
        <p14:creationId xmlns:p14="http://schemas.microsoft.com/office/powerpoint/2010/main" val="36755434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3474CB-8F93-5244-9E5F-052E9C89F29D}" type="datetime1">
              <a:rPr lang="en-US" smtClean="0">
                <a:solidFill>
                  <a:srgbClr val="011546">
                    <a:tint val="75000"/>
                  </a:srgbClr>
                </a:solidFill>
              </a:rPr>
              <a:pPr/>
              <a:t>2/4/2025</a:t>
            </a:fld>
            <a:endParaRPr lang="en-US">
              <a:solidFill>
                <a:srgbClr val="011546">
                  <a:tint val="75000"/>
                </a:srgbClr>
              </a:solidFill>
            </a:endParaRPr>
          </a:p>
        </p:txBody>
      </p:sp>
      <p:sp>
        <p:nvSpPr>
          <p:cNvPr id="5" name="Footer Placeholder 4"/>
          <p:cNvSpPr>
            <a:spLocks noGrp="1"/>
          </p:cNvSpPr>
          <p:nvPr>
            <p:ph type="ftr" sz="quarter" idx="11"/>
          </p:nvPr>
        </p:nvSpPr>
        <p:spPr/>
        <p:txBody>
          <a:bodyPr/>
          <a:lstStyle/>
          <a:p>
            <a:r>
              <a:rPr lang="en-US">
                <a:solidFill>
                  <a:srgbClr val="011546">
                    <a:tint val="75000"/>
                  </a:srgbClr>
                </a:solidFill>
              </a:rPr>
              <a:t>Massachusetts Health &amp; Hospital Association</a:t>
            </a:r>
          </a:p>
        </p:txBody>
      </p:sp>
    </p:spTree>
    <p:extLst>
      <p:ext uri="{BB962C8B-B14F-4D97-AF65-F5344CB8AC3E}">
        <p14:creationId xmlns:p14="http://schemas.microsoft.com/office/powerpoint/2010/main" val="2926624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7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 y="0"/>
            <a:ext cx="8305800" cy="1047750"/>
          </a:xfrm>
          <a:prstGeom prst="rect">
            <a:avLst/>
          </a:prstGeom>
        </p:spPr>
        <p:txBody>
          <a:bodyPr anchor="ctr">
            <a:normAutofit/>
          </a:bodyPr>
          <a:lstStyle>
            <a:lvl1pPr>
              <a:defRPr/>
            </a:lvl1pPr>
          </a:lstStyle>
          <a:p>
            <a:r>
              <a:rPr lang="en-US" dirty="0"/>
              <a:t>Click to add title</a:t>
            </a:r>
          </a:p>
        </p:txBody>
      </p:sp>
      <p:sp>
        <p:nvSpPr>
          <p:cNvPr id="8" name="Content Placeholder 7"/>
          <p:cNvSpPr>
            <a:spLocks noGrp="1"/>
          </p:cNvSpPr>
          <p:nvPr>
            <p:ph sz="quarter" idx="12"/>
          </p:nvPr>
        </p:nvSpPr>
        <p:spPr>
          <a:xfrm>
            <a:off x="152400" y="1200150"/>
            <a:ext cx="8534400" cy="3505200"/>
          </a:xfrm>
          <a:prstGeom prst="rect">
            <a:avLst/>
          </a:prstGeom>
        </p:spPr>
        <p:txBody>
          <a:bodyPr>
            <a:normAutofit/>
          </a:bodyPr>
          <a:lstStyle>
            <a:lvl1pPr>
              <a:defRPr>
                <a:solidFill>
                  <a:srgbClr val="011546"/>
                </a:solidFill>
              </a:defRPr>
            </a:lvl1pPr>
            <a:lvl2pPr marL="800080" indent="-342892">
              <a:buFont typeface="Calibri" panose="020F0502020204030204" pitchFamily="34" charset="0"/>
              <a:buChar char="‒"/>
              <a:defRPr sz="2200">
                <a:solidFill>
                  <a:srgbClr val="011546"/>
                </a:solidFill>
              </a:defRPr>
            </a:lvl2pPr>
            <a:lvl3pPr>
              <a:defRPr sz="2200">
                <a:solidFill>
                  <a:srgbClr val="011546"/>
                </a:solidFill>
              </a:defRPr>
            </a:lvl3pPr>
            <a:lvl4pPr>
              <a:defRPr sz="1800">
                <a:solidFill>
                  <a:srgbClr val="011546"/>
                </a:solidFill>
              </a:defRPr>
            </a:lvl4pPr>
            <a:lvl5pPr>
              <a:defRPr sz="1800">
                <a:solidFill>
                  <a:srgbClr val="011546"/>
                </a:solidFill>
              </a:defRPr>
            </a:lvl5pPr>
            <a:lvl6pPr>
              <a:defRPr sz="1800">
                <a:solidFill>
                  <a:srgbClr val="011546"/>
                </a:solidFill>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9" name="Slide Number Placeholder 5"/>
          <p:cNvSpPr txBox="1">
            <a:spLocks/>
          </p:cNvSpPr>
          <p:nvPr userDrawn="1"/>
        </p:nvSpPr>
        <p:spPr>
          <a:xfrm>
            <a:off x="838200" y="4748185"/>
            <a:ext cx="609600" cy="27463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823289A5-60D9-4AED-B96F-7FFFAF9A0C4E}" type="slidenum">
              <a:rPr lang="en-US" sz="1200" smtClean="0"/>
              <a:pPr algn="l"/>
              <a:t>‹#›</a:t>
            </a:fld>
            <a:endParaRPr lang="en-US" sz="1200" dirty="0"/>
          </a:p>
        </p:txBody>
      </p:sp>
    </p:spTree>
    <p:extLst>
      <p:ext uri="{BB962C8B-B14F-4D97-AF65-F5344CB8AC3E}">
        <p14:creationId xmlns:p14="http://schemas.microsoft.com/office/powerpoint/2010/main" val="15829353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3.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4.xml"/><Relationship Id="rId1"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5.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p:cNvSpPr/>
          <p:nvPr/>
        </p:nvSpPr>
        <p:spPr>
          <a:xfrm>
            <a:off x="0" y="2190750"/>
            <a:ext cx="4800600" cy="1175217"/>
          </a:xfrm>
          <a:prstGeom prst="rect">
            <a:avLst/>
          </a:prstGeom>
          <a:solidFill>
            <a:srgbClr val="0022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276600" y="1969434"/>
            <a:ext cx="5867400" cy="925044"/>
          </a:xfrm>
          <a:prstGeom prst="rect">
            <a:avLst/>
          </a:prstGeom>
          <a:solidFill>
            <a:srgbClr val="008B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3028950"/>
            <a:ext cx="4800600" cy="2114550"/>
          </a:xfrm>
          <a:prstGeom prst="rect">
            <a:avLst/>
          </a:prstGeom>
          <a:solidFill>
            <a:srgbClr val="0022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828800" y="0"/>
            <a:ext cx="7315200" cy="2038350"/>
          </a:xfrm>
          <a:prstGeom prst="rect">
            <a:avLst/>
          </a:prstGeom>
          <a:solidFill>
            <a:srgbClr val="008B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rot="16200000">
            <a:off x="743887" y="1448366"/>
            <a:ext cx="4876800" cy="2246769"/>
          </a:xfrm>
          <a:prstGeom prst="rect">
            <a:avLst/>
          </a:prstGeom>
          <a:noFill/>
        </p:spPr>
        <p:txBody>
          <a:bodyPr wrap="square" rtlCol="0">
            <a:spAutoFit/>
          </a:bodyPr>
          <a:lstStyle/>
          <a:p>
            <a:r>
              <a:rPr lang="en-US" sz="14000" b="1" dirty="0">
                <a:solidFill>
                  <a:schemeClr val="bg1"/>
                </a:solidFill>
                <a:latin typeface="Verdana" panose="020B0604030504040204" pitchFamily="34" charset="0"/>
                <a:ea typeface="Verdana" panose="020B0604030504040204" pitchFamily="34" charset="0"/>
              </a:rPr>
              <a:t>MHA</a:t>
            </a:r>
          </a:p>
        </p:txBody>
      </p:sp>
      <p:pic>
        <p:nvPicPr>
          <p:cNvPr id="1026" name="Picture 2" descr="C:\Users\samm\Desktop\MHA_Logo_201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4166" y="3181350"/>
            <a:ext cx="3458590" cy="704688"/>
          </a:xfrm>
          <a:prstGeom prst="rect">
            <a:avLst/>
          </a:prstGeom>
          <a:noFill/>
          <a:extLst>
            <a:ext uri="{909E8E84-426E-40DD-AFC4-6F175D3DCCD1}">
              <a14:hiddenFill xmlns:a14="http://schemas.microsoft.com/office/drawing/2010/main">
                <a:solidFill>
                  <a:srgbClr val="FFFFFF"/>
                </a:solidFill>
              </a14:hiddenFill>
            </a:ext>
          </a:extLst>
        </p:spPr>
      </p:pic>
      <p:sp>
        <p:nvSpPr>
          <p:cNvPr id="1030" name="Rectangle 1029"/>
          <p:cNvSpPr/>
          <p:nvPr/>
        </p:nvSpPr>
        <p:spPr>
          <a:xfrm>
            <a:off x="-6480" y="1904413"/>
            <a:ext cx="3876889" cy="342901"/>
          </a:xfrm>
          <a:custGeom>
            <a:avLst/>
            <a:gdLst>
              <a:gd name="connsiteX0" fmla="*/ 0 w 760498"/>
              <a:gd name="connsiteY0" fmla="*/ 0 h 228600"/>
              <a:gd name="connsiteX1" fmla="*/ 760498 w 760498"/>
              <a:gd name="connsiteY1" fmla="*/ 0 h 228600"/>
              <a:gd name="connsiteX2" fmla="*/ 760498 w 760498"/>
              <a:gd name="connsiteY2" fmla="*/ 228600 h 228600"/>
              <a:gd name="connsiteX3" fmla="*/ 0 w 760498"/>
              <a:gd name="connsiteY3" fmla="*/ 228600 h 228600"/>
              <a:gd name="connsiteX4" fmla="*/ 0 w 760498"/>
              <a:gd name="connsiteY4" fmla="*/ 0 h 228600"/>
              <a:gd name="connsiteX0" fmla="*/ 0 w 820029"/>
              <a:gd name="connsiteY0" fmla="*/ 52388 h 280988"/>
              <a:gd name="connsiteX1" fmla="*/ 820029 w 820029"/>
              <a:gd name="connsiteY1" fmla="*/ 0 h 280988"/>
              <a:gd name="connsiteX2" fmla="*/ 760498 w 820029"/>
              <a:gd name="connsiteY2" fmla="*/ 280988 h 280988"/>
              <a:gd name="connsiteX3" fmla="*/ 0 w 820029"/>
              <a:gd name="connsiteY3" fmla="*/ 280988 h 280988"/>
              <a:gd name="connsiteX4" fmla="*/ 0 w 820029"/>
              <a:gd name="connsiteY4" fmla="*/ 52388 h 280988"/>
              <a:gd name="connsiteX0" fmla="*/ 0 w 822410"/>
              <a:gd name="connsiteY0" fmla="*/ 52388 h 342901"/>
              <a:gd name="connsiteX1" fmla="*/ 820029 w 822410"/>
              <a:gd name="connsiteY1" fmla="*/ 0 h 342901"/>
              <a:gd name="connsiteX2" fmla="*/ 822410 w 822410"/>
              <a:gd name="connsiteY2" fmla="*/ 342901 h 342901"/>
              <a:gd name="connsiteX3" fmla="*/ 0 w 822410"/>
              <a:gd name="connsiteY3" fmla="*/ 280988 h 342901"/>
              <a:gd name="connsiteX4" fmla="*/ 0 w 822410"/>
              <a:gd name="connsiteY4" fmla="*/ 52388 h 342901"/>
              <a:gd name="connsiteX0" fmla="*/ 0 w 1296279"/>
              <a:gd name="connsiteY0" fmla="*/ 4763 h 342901"/>
              <a:gd name="connsiteX1" fmla="*/ 1293898 w 1296279"/>
              <a:gd name="connsiteY1" fmla="*/ 0 h 342901"/>
              <a:gd name="connsiteX2" fmla="*/ 1296279 w 1296279"/>
              <a:gd name="connsiteY2" fmla="*/ 342901 h 342901"/>
              <a:gd name="connsiteX3" fmla="*/ 473869 w 1296279"/>
              <a:gd name="connsiteY3" fmla="*/ 280988 h 342901"/>
              <a:gd name="connsiteX4" fmla="*/ 0 w 1296279"/>
              <a:gd name="connsiteY4" fmla="*/ 4763 h 342901"/>
              <a:gd name="connsiteX0" fmla="*/ 0 w 1293897"/>
              <a:gd name="connsiteY0" fmla="*/ 0 h 345281"/>
              <a:gd name="connsiteX1" fmla="*/ 1291516 w 1293897"/>
              <a:gd name="connsiteY1" fmla="*/ 2380 h 345281"/>
              <a:gd name="connsiteX2" fmla="*/ 1293897 w 1293897"/>
              <a:gd name="connsiteY2" fmla="*/ 345281 h 345281"/>
              <a:gd name="connsiteX3" fmla="*/ 471487 w 1293897"/>
              <a:gd name="connsiteY3" fmla="*/ 283368 h 345281"/>
              <a:gd name="connsiteX4" fmla="*/ 0 w 1293897"/>
              <a:gd name="connsiteY4" fmla="*/ 0 h 345281"/>
              <a:gd name="connsiteX0" fmla="*/ 0 w 1293897"/>
              <a:gd name="connsiteY0" fmla="*/ 0 h 345281"/>
              <a:gd name="connsiteX1" fmla="*/ 1291516 w 1293897"/>
              <a:gd name="connsiteY1" fmla="*/ 2380 h 345281"/>
              <a:gd name="connsiteX2" fmla="*/ 1293897 w 1293897"/>
              <a:gd name="connsiteY2" fmla="*/ 345281 h 345281"/>
              <a:gd name="connsiteX3" fmla="*/ 9524 w 1293897"/>
              <a:gd name="connsiteY3" fmla="*/ 335755 h 345281"/>
              <a:gd name="connsiteX4" fmla="*/ 0 w 1293897"/>
              <a:gd name="connsiteY4" fmla="*/ 0 h 345281"/>
              <a:gd name="connsiteX0" fmla="*/ 4763 w 1298660"/>
              <a:gd name="connsiteY0" fmla="*/ 0 h 345281"/>
              <a:gd name="connsiteX1" fmla="*/ 1296279 w 1298660"/>
              <a:gd name="connsiteY1" fmla="*/ 2380 h 345281"/>
              <a:gd name="connsiteX2" fmla="*/ 1298660 w 1298660"/>
              <a:gd name="connsiteY2" fmla="*/ 345281 h 345281"/>
              <a:gd name="connsiteX3" fmla="*/ 0 w 1298660"/>
              <a:gd name="connsiteY3" fmla="*/ 335755 h 345281"/>
              <a:gd name="connsiteX4" fmla="*/ 4763 w 1298660"/>
              <a:gd name="connsiteY4" fmla="*/ 0 h 345281"/>
              <a:gd name="connsiteX0" fmla="*/ 9526 w 1303423"/>
              <a:gd name="connsiteY0" fmla="*/ 0 h 345281"/>
              <a:gd name="connsiteX1" fmla="*/ 1301042 w 1303423"/>
              <a:gd name="connsiteY1" fmla="*/ 2380 h 345281"/>
              <a:gd name="connsiteX2" fmla="*/ 1303423 w 1303423"/>
              <a:gd name="connsiteY2" fmla="*/ 345281 h 345281"/>
              <a:gd name="connsiteX3" fmla="*/ 0 w 1303423"/>
              <a:gd name="connsiteY3" fmla="*/ 340517 h 345281"/>
              <a:gd name="connsiteX4" fmla="*/ 9526 w 1303423"/>
              <a:gd name="connsiteY4" fmla="*/ 0 h 345281"/>
              <a:gd name="connsiteX0" fmla="*/ 459 w 1294356"/>
              <a:gd name="connsiteY0" fmla="*/ 0 h 345281"/>
              <a:gd name="connsiteX1" fmla="*/ 1291975 w 1294356"/>
              <a:gd name="connsiteY1" fmla="*/ 2380 h 345281"/>
              <a:gd name="connsiteX2" fmla="*/ 1294356 w 1294356"/>
              <a:gd name="connsiteY2" fmla="*/ 345281 h 345281"/>
              <a:gd name="connsiteX3" fmla="*/ 458 w 1294356"/>
              <a:gd name="connsiteY3" fmla="*/ 338136 h 345281"/>
              <a:gd name="connsiteX4" fmla="*/ 459 w 1294356"/>
              <a:gd name="connsiteY4" fmla="*/ 0 h 345281"/>
              <a:gd name="connsiteX0" fmla="*/ 0 w 4170447"/>
              <a:gd name="connsiteY0" fmla="*/ 0 h 347662"/>
              <a:gd name="connsiteX1" fmla="*/ 4168066 w 4170447"/>
              <a:gd name="connsiteY1" fmla="*/ 4761 h 347662"/>
              <a:gd name="connsiteX2" fmla="*/ 4170447 w 4170447"/>
              <a:gd name="connsiteY2" fmla="*/ 347662 h 347662"/>
              <a:gd name="connsiteX3" fmla="*/ 2876549 w 4170447"/>
              <a:gd name="connsiteY3" fmla="*/ 340517 h 347662"/>
              <a:gd name="connsiteX4" fmla="*/ 0 w 4170447"/>
              <a:gd name="connsiteY4" fmla="*/ 0 h 347662"/>
              <a:gd name="connsiteX0" fmla="*/ 1 w 3894223"/>
              <a:gd name="connsiteY0" fmla="*/ 2 h 342901"/>
              <a:gd name="connsiteX1" fmla="*/ 3891842 w 3894223"/>
              <a:gd name="connsiteY1" fmla="*/ 0 h 342901"/>
              <a:gd name="connsiteX2" fmla="*/ 3894223 w 3894223"/>
              <a:gd name="connsiteY2" fmla="*/ 342901 h 342901"/>
              <a:gd name="connsiteX3" fmla="*/ 2600325 w 3894223"/>
              <a:gd name="connsiteY3" fmla="*/ 335756 h 342901"/>
              <a:gd name="connsiteX4" fmla="*/ 1 w 3894223"/>
              <a:gd name="connsiteY4" fmla="*/ 2 h 342901"/>
              <a:gd name="connsiteX0" fmla="*/ 0 w 3894222"/>
              <a:gd name="connsiteY0" fmla="*/ 2 h 342901"/>
              <a:gd name="connsiteX1" fmla="*/ 3891841 w 3894222"/>
              <a:gd name="connsiteY1" fmla="*/ 0 h 342901"/>
              <a:gd name="connsiteX2" fmla="*/ 3894222 w 3894222"/>
              <a:gd name="connsiteY2" fmla="*/ 342901 h 342901"/>
              <a:gd name="connsiteX3" fmla="*/ 0 w 3894222"/>
              <a:gd name="connsiteY3" fmla="*/ 2 h 342901"/>
              <a:gd name="connsiteX0" fmla="*/ 276897 w 4171119"/>
              <a:gd name="connsiteY0" fmla="*/ 2 h 342901"/>
              <a:gd name="connsiteX1" fmla="*/ 4168738 w 4171119"/>
              <a:gd name="connsiteY1" fmla="*/ 0 h 342901"/>
              <a:gd name="connsiteX2" fmla="*/ 4171119 w 4171119"/>
              <a:gd name="connsiteY2" fmla="*/ 342901 h 342901"/>
              <a:gd name="connsiteX3" fmla="*/ 0 w 4171119"/>
              <a:gd name="connsiteY3" fmla="*/ 338629 h 342901"/>
              <a:gd name="connsiteX4" fmla="*/ 276897 w 4171119"/>
              <a:gd name="connsiteY4" fmla="*/ 2 h 342901"/>
              <a:gd name="connsiteX0" fmla="*/ 154159 w 4171119"/>
              <a:gd name="connsiteY0" fmla="*/ 2 h 342901"/>
              <a:gd name="connsiteX1" fmla="*/ 4168738 w 4171119"/>
              <a:gd name="connsiteY1" fmla="*/ 0 h 342901"/>
              <a:gd name="connsiteX2" fmla="*/ 4171119 w 4171119"/>
              <a:gd name="connsiteY2" fmla="*/ 342901 h 342901"/>
              <a:gd name="connsiteX3" fmla="*/ 0 w 4171119"/>
              <a:gd name="connsiteY3" fmla="*/ 338629 h 342901"/>
              <a:gd name="connsiteX4" fmla="*/ 154159 w 4171119"/>
              <a:gd name="connsiteY4" fmla="*/ 2 h 342901"/>
              <a:gd name="connsiteX0" fmla="*/ 0 w 4178102"/>
              <a:gd name="connsiteY0" fmla="*/ 2 h 342901"/>
              <a:gd name="connsiteX1" fmla="*/ 4175721 w 4178102"/>
              <a:gd name="connsiteY1" fmla="*/ 0 h 342901"/>
              <a:gd name="connsiteX2" fmla="*/ 4178102 w 4178102"/>
              <a:gd name="connsiteY2" fmla="*/ 342901 h 342901"/>
              <a:gd name="connsiteX3" fmla="*/ 6983 w 4178102"/>
              <a:gd name="connsiteY3" fmla="*/ 338629 h 342901"/>
              <a:gd name="connsiteX4" fmla="*/ 0 w 4178102"/>
              <a:gd name="connsiteY4" fmla="*/ 2 h 34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8102" h="342901">
                <a:moveTo>
                  <a:pt x="0" y="2"/>
                </a:moveTo>
                <a:lnTo>
                  <a:pt x="4175721" y="0"/>
                </a:lnTo>
                <a:cubicBezTo>
                  <a:pt x="4176515" y="114300"/>
                  <a:pt x="4177308" y="228601"/>
                  <a:pt x="4178102" y="342901"/>
                </a:cubicBezTo>
                <a:cubicBezTo>
                  <a:pt x="4156261" y="340454"/>
                  <a:pt x="28824" y="341076"/>
                  <a:pt x="6983" y="338629"/>
                </a:cubicBezTo>
                <a:lnTo>
                  <a:pt x="0" y="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1029"/>
          <p:cNvSpPr/>
          <p:nvPr/>
        </p:nvSpPr>
        <p:spPr>
          <a:xfrm rot="10800000">
            <a:off x="2590800" y="2728177"/>
            <a:ext cx="6554381" cy="343499"/>
          </a:xfrm>
          <a:custGeom>
            <a:avLst/>
            <a:gdLst>
              <a:gd name="connsiteX0" fmla="*/ 0 w 760498"/>
              <a:gd name="connsiteY0" fmla="*/ 0 h 228600"/>
              <a:gd name="connsiteX1" fmla="*/ 760498 w 760498"/>
              <a:gd name="connsiteY1" fmla="*/ 0 h 228600"/>
              <a:gd name="connsiteX2" fmla="*/ 760498 w 760498"/>
              <a:gd name="connsiteY2" fmla="*/ 228600 h 228600"/>
              <a:gd name="connsiteX3" fmla="*/ 0 w 760498"/>
              <a:gd name="connsiteY3" fmla="*/ 228600 h 228600"/>
              <a:gd name="connsiteX4" fmla="*/ 0 w 760498"/>
              <a:gd name="connsiteY4" fmla="*/ 0 h 228600"/>
              <a:gd name="connsiteX0" fmla="*/ 0 w 820029"/>
              <a:gd name="connsiteY0" fmla="*/ 52388 h 280988"/>
              <a:gd name="connsiteX1" fmla="*/ 820029 w 820029"/>
              <a:gd name="connsiteY1" fmla="*/ 0 h 280988"/>
              <a:gd name="connsiteX2" fmla="*/ 760498 w 820029"/>
              <a:gd name="connsiteY2" fmla="*/ 280988 h 280988"/>
              <a:gd name="connsiteX3" fmla="*/ 0 w 820029"/>
              <a:gd name="connsiteY3" fmla="*/ 280988 h 280988"/>
              <a:gd name="connsiteX4" fmla="*/ 0 w 820029"/>
              <a:gd name="connsiteY4" fmla="*/ 52388 h 280988"/>
              <a:gd name="connsiteX0" fmla="*/ 0 w 822410"/>
              <a:gd name="connsiteY0" fmla="*/ 52388 h 342901"/>
              <a:gd name="connsiteX1" fmla="*/ 820029 w 822410"/>
              <a:gd name="connsiteY1" fmla="*/ 0 h 342901"/>
              <a:gd name="connsiteX2" fmla="*/ 822410 w 822410"/>
              <a:gd name="connsiteY2" fmla="*/ 342901 h 342901"/>
              <a:gd name="connsiteX3" fmla="*/ 0 w 822410"/>
              <a:gd name="connsiteY3" fmla="*/ 280988 h 342901"/>
              <a:gd name="connsiteX4" fmla="*/ 0 w 822410"/>
              <a:gd name="connsiteY4" fmla="*/ 52388 h 342901"/>
              <a:gd name="connsiteX0" fmla="*/ 0 w 1296279"/>
              <a:gd name="connsiteY0" fmla="*/ 4763 h 342901"/>
              <a:gd name="connsiteX1" fmla="*/ 1293898 w 1296279"/>
              <a:gd name="connsiteY1" fmla="*/ 0 h 342901"/>
              <a:gd name="connsiteX2" fmla="*/ 1296279 w 1296279"/>
              <a:gd name="connsiteY2" fmla="*/ 342901 h 342901"/>
              <a:gd name="connsiteX3" fmla="*/ 473869 w 1296279"/>
              <a:gd name="connsiteY3" fmla="*/ 280988 h 342901"/>
              <a:gd name="connsiteX4" fmla="*/ 0 w 1296279"/>
              <a:gd name="connsiteY4" fmla="*/ 4763 h 342901"/>
              <a:gd name="connsiteX0" fmla="*/ 0 w 1293897"/>
              <a:gd name="connsiteY0" fmla="*/ 0 h 345281"/>
              <a:gd name="connsiteX1" fmla="*/ 1291516 w 1293897"/>
              <a:gd name="connsiteY1" fmla="*/ 2380 h 345281"/>
              <a:gd name="connsiteX2" fmla="*/ 1293897 w 1293897"/>
              <a:gd name="connsiteY2" fmla="*/ 345281 h 345281"/>
              <a:gd name="connsiteX3" fmla="*/ 471487 w 1293897"/>
              <a:gd name="connsiteY3" fmla="*/ 283368 h 345281"/>
              <a:gd name="connsiteX4" fmla="*/ 0 w 1293897"/>
              <a:gd name="connsiteY4" fmla="*/ 0 h 345281"/>
              <a:gd name="connsiteX0" fmla="*/ 0 w 1293897"/>
              <a:gd name="connsiteY0" fmla="*/ 0 h 345281"/>
              <a:gd name="connsiteX1" fmla="*/ 1291516 w 1293897"/>
              <a:gd name="connsiteY1" fmla="*/ 2380 h 345281"/>
              <a:gd name="connsiteX2" fmla="*/ 1293897 w 1293897"/>
              <a:gd name="connsiteY2" fmla="*/ 345281 h 345281"/>
              <a:gd name="connsiteX3" fmla="*/ 9524 w 1293897"/>
              <a:gd name="connsiteY3" fmla="*/ 335755 h 345281"/>
              <a:gd name="connsiteX4" fmla="*/ 0 w 1293897"/>
              <a:gd name="connsiteY4" fmla="*/ 0 h 345281"/>
              <a:gd name="connsiteX0" fmla="*/ 4763 w 1298660"/>
              <a:gd name="connsiteY0" fmla="*/ 0 h 345281"/>
              <a:gd name="connsiteX1" fmla="*/ 1296279 w 1298660"/>
              <a:gd name="connsiteY1" fmla="*/ 2380 h 345281"/>
              <a:gd name="connsiteX2" fmla="*/ 1298660 w 1298660"/>
              <a:gd name="connsiteY2" fmla="*/ 345281 h 345281"/>
              <a:gd name="connsiteX3" fmla="*/ 0 w 1298660"/>
              <a:gd name="connsiteY3" fmla="*/ 335755 h 345281"/>
              <a:gd name="connsiteX4" fmla="*/ 4763 w 1298660"/>
              <a:gd name="connsiteY4" fmla="*/ 0 h 345281"/>
              <a:gd name="connsiteX0" fmla="*/ 9526 w 1303423"/>
              <a:gd name="connsiteY0" fmla="*/ 0 h 345281"/>
              <a:gd name="connsiteX1" fmla="*/ 1301042 w 1303423"/>
              <a:gd name="connsiteY1" fmla="*/ 2380 h 345281"/>
              <a:gd name="connsiteX2" fmla="*/ 1303423 w 1303423"/>
              <a:gd name="connsiteY2" fmla="*/ 345281 h 345281"/>
              <a:gd name="connsiteX3" fmla="*/ 0 w 1303423"/>
              <a:gd name="connsiteY3" fmla="*/ 340517 h 345281"/>
              <a:gd name="connsiteX4" fmla="*/ 9526 w 1303423"/>
              <a:gd name="connsiteY4" fmla="*/ 0 h 345281"/>
              <a:gd name="connsiteX0" fmla="*/ 459 w 1294356"/>
              <a:gd name="connsiteY0" fmla="*/ 0 h 345281"/>
              <a:gd name="connsiteX1" fmla="*/ 1291975 w 1294356"/>
              <a:gd name="connsiteY1" fmla="*/ 2380 h 345281"/>
              <a:gd name="connsiteX2" fmla="*/ 1294356 w 1294356"/>
              <a:gd name="connsiteY2" fmla="*/ 345281 h 345281"/>
              <a:gd name="connsiteX3" fmla="*/ 458 w 1294356"/>
              <a:gd name="connsiteY3" fmla="*/ 338136 h 345281"/>
              <a:gd name="connsiteX4" fmla="*/ 459 w 1294356"/>
              <a:gd name="connsiteY4" fmla="*/ 0 h 345281"/>
              <a:gd name="connsiteX0" fmla="*/ 0 w 4170447"/>
              <a:gd name="connsiteY0" fmla="*/ 0 h 347662"/>
              <a:gd name="connsiteX1" fmla="*/ 4168066 w 4170447"/>
              <a:gd name="connsiteY1" fmla="*/ 4761 h 347662"/>
              <a:gd name="connsiteX2" fmla="*/ 4170447 w 4170447"/>
              <a:gd name="connsiteY2" fmla="*/ 347662 h 347662"/>
              <a:gd name="connsiteX3" fmla="*/ 2876549 w 4170447"/>
              <a:gd name="connsiteY3" fmla="*/ 340517 h 347662"/>
              <a:gd name="connsiteX4" fmla="*/ 0 w 4170447"/>
              <a:gd name="connsiteY4" fmla="*/ 0 h 347662"/>
              <a:gd name="connsiteX0" fmla="*/ 1 w 3894223"/>
              <a:gd name="connsiteY0" fmla="*/ 2 h 342901"/>
              <a:gd name="connsiteX1" fmla="*/ 3891842 w 3894223"/>
              <a:gd name="connsiteY1" fmla="*/ 0 h 342901"/>
              <a:gd name="connsiteX2" fmla="*/ 3894223 w 3894223"/>
              <a:gd name="connsiteY2" fmla="*/ 342901 h 342901"/>
              <a:gd name="connsiteX3" fmla="*/ 2600325 w 3894223"/>
              <a:gd name="connsiteY3" fmla="*/ 335756 h 342901"/>
              <a:gd name="connsiteX4" fmla="*/ 1 w 3894223"/>
              <a:gd name="connsiteY4" fmla="*/ 2 h 342901"/>
              <a:gd name="connsiteX0" fmla="*/ 0 w 3894222"/>
              <a:gd name="connsiteY0" fmla="*/ 2 h 342901"/>
              <a:gd name="connsiteX1" fmla="*/ 3891841 w 3894222"/>
              <a:gd name="connsiteY1" fmla="*/ 0 h 342901"/>
              <a:gd name="connsiteX2" fmla="*/ 3894222 w 3894222"/>
              <a:gd name="connsiteY2" fmla="*/ 342901 h 342901"/>
              <a:gd name="connsiteX3" fmla="*/ 0 w 3894222"/>
              <a:gd name="connsiteY3" fmla="*/ 2 h 342901"/>
              <a:gd name="connsiteX0" fmla="*/ 276897 w 4171119"/>
              <a:gd name="connsiteY0" fmla="*/ 2 h 342901"/>
              <a:gd name="connsiteX1" fmla="*/ 4168738 w 4171119"/>
              <a:gd name="connsiteY1" fmla="*/ 0 h 342901"/>
              <a:gd name="connsiteX2" fmla="*/ 4171119 w 4171119"/>
              <a:gd name="connsiteY2" fmla="*/ 342901 h 342901"/>
              <a:gd name="connsiteX3" fmla="*/ 0 w 4171119"/>
              <a:gd name="connsiteY3" fmla="*/ 338629 h 342901"/>
              <a:gd name="connsiteX4" fmla="*/ 276897 w 4171119"/>
              <a:gd name="connsiteY4" fmla="*/ 2 h 342901"/>
              <a:gd name="connsiteX0" fmla="*/ 154159 w 4171119"/>
              <a:gd name="connsiteY0" fmla="*/ 2 h 342901"/>
              <a:gd name="connsiteX1" fmla="*/ 4168738 w 4171119"/>
              <a:gd name="connsiteY1" fmla="*/ 0 h 342901"/>
              <a:gd name="connsiteX2" fmla="*/ 4171119 w 4171119"/>
              <a:gd name="connsiteY2" fmla="*/ 342901 h 342901"/>
              <a:gd name="connsiteX3" fmla="*/ 0 w 4171119"/>
              <a:gd name="connsiteY3" fmla="*/ 338629 h 342901"/>
              <a:gd name="connsiteX4" fmla="*/ 154159 w 4171119"/>
              <a:gd name="connsiteY4" fmla="*/ 2 h 342901"/>
              <a:gd name="connsiteX0" fmla="*/ 154159 w 4171119"/>
              <a:gd name="connsiteY0" fmla="*/ 2 h 395831"/>
              <a:gd name="connsiteX1" fmla="*/ 4168738 w 4171119"/>
              <a:gd name="connsiteY1" fmla="*/ 0 h 395831"/>
              <a:gd name="connsiteX2" fmla="*/ 4171119 w 4171119"/>
              <a:gd name="connsiteY2" fmla="*/ 395831 h 395831"/>
              <a:gd name="connsiteX3" fmla="*/ 0 w 4171119"/>
              <a:gd name="connsiteY3" fmla="*/ 338629 h 395831"/>
              <a:gd name="connsiteX4" fmla="*/ 154159 w 4171119"/>
              <a:gd name="connsiteY4" fmla="*/ 2 h 395831"/>
              <a:gd name="connsiteX0" fmla="*/ 160554 w 4177514"/>
              <a:gd name="connsiteY0" fmla="*/ 2 h 402737"/>
              <a:gd name="connsiteX1" fmla="*/ 4175133 w 4177514"/>
              <a:gd name="connsiteY1" fmla="*/ 0 h 402737"/>
              <a:gd name="connsiteX2" fmla="*/ 4177514 w 4177514"/>
              <a:gd name="connsiteY2" fmla="*/ 395831 h 402737"/>
              <a:gd name="connsiteX3" fmla="*/ 0 w 4177514"/>
              <a:gd name="connsiteY3" fmla="*/ 402392 h 402737"/>
              <a:gd name="connsiteX4" fmla="*/ 160554 w 4177514"/>
              <a:gd name="connsiteY4" fmla="*/ 2 h 402737"/>
              <a:gd name="connsiteX0" fmla="*/ 0 w 4178267"/>
              <a:gd name="connsiteY0" fmla="*/ 0 h 409592"/>
              <a:gd name="connsiteX1" fmla="*/ 4175886 w 4178267"/>
              <a:gd name="connsiteY1" fmla="*/ 6855 h 409592"/>
              <a:gd name="connsiteX2" fmla="*/ 4178267 w 4178267"/>
              <a:gd name="connsiteY2" fmla="*/ 402686 h 409592"/>
              <a:gd name="connsiteX3" fmla="*/ 753 w 4178267"/>
              <a:gd name="connsiteY3" fmla="*/ 409247 h 409592"/>
              <a:gd name="connsiteX4" fmla="*/ 0 w 4178267"/>
              <a:gd name="connsiteY4" fmla="*/ 0 h 409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8267" h="409592">
                <a:moveTo>
                  <a:pt x="0" y="0"/>
                </a:moveTo>
                <a:lnTo>
                  <a:pt x="4175886" y="6855"/>
                </a:lnTo>
                <a:cubicBezTo>
                  <a:pt x="4176680" y="121155"/>
                  <a:pt x="4177473" y="288386"/>
                  <a:pt x="4178267" y="402686"/>
                </a:cubicBezTo>
                <a:cubicBezTo>
                  <a:pt x="4156426" y="400239"/>
                  <a:pt x="22594" y="411694"/>
                  <a:pt x="753" y="409247"/>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165463"/>
      </p:ext>
    </p:extLst>
  </p:cSld>
  <p:clrMap bg1="lt1" tx1="dk1" bg2="lt2" tx2="dk2" accent1="accent1" accent2="accent2" accent3="accent3" accent4="accent4" accent5="accent5" accent6="accent6" hlink="hlink" folHlink="folHlink"/>
  <p:sldLayoutIdLst>
    <p:sldLayoutId id="2147483685" r:id="rId1"/>
  </p:sldLayoutIdLst>
  <p:txStyles>
    <p:titleStyle>
      <a:lvl1pPr algn="l" defTabSz="914400" rtl="0" eaLnBrk="1" latinLnBrk="0" hangingPunct="1">
        <a:spcBef>
          <a:spcPct val="0"/>
        </a:spcBef>
        <a:buNone/>
        <a:defRPr sz="3500" kern="1200" baseline="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3257550"/>
          </a:xfrm>
          <a:prstGeom prst="rect">
            <a:avLst/>
          </a:prstGeom>
          <a:solidFill>
            <a:srgbClr val="DFEA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3181350"/>
            <a:ext cx="9143999" cy="773754"/>
          </a:xfrm>
          <a:prstGeom prst="rect">
            <a:avLst/>
          </a:prstGeom>
          <a:solidFill>
            <a:srgbClr val="0022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0" name="Picture 2" descr="C:\Users\samm\Desktop\MHA_Logo_201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4548" y="4235585"/>
            <a:ext cx="3365890"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5941549"/>
      </p:ext>
    </p:extLst>
  </p:cSld>
  <p:clrMap bg1="lt1" tx1="dk1" bg2="lt2" tx2="dk2" accent1="accent1" accent2="accent2" accent3="accent3" accent4="accent4" accent5="accent5" accent6="accent6" hlink="hlink" folHlink="folHlink"/>
  <p:sldLayoutIdLst>
    <p:sldLayoutId id="214748367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0"/>
            <a:ext cx="8229600" cy="1047750"/>
          </a:xfrm>
          <a:prstGeom prst="rect">
            <a:avLst/>
          </a:prstGeom>
          <a:solidFill>
            <a:srgbClr val="008B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0" name="Rectangle 9"/>
          <p:cNvSpPr/>
          <p:nvPr/>
        </p:nvSpPr>
        <p:spPr>
          <a:xfrm>
            <a:off x="8686799" y="0"/>
            <a:ext cx="457201" cy="1047750"/>
          </a:xfrm>
          <a:prstGeom prst="rect">
            <a:avLst/>
          </a:prstGeom>
          <a:solidFill>
            <a:srgbClr val="0022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74" name="Picture 2" descr="C:\Users\samm\Desktop\MHA Letters.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6200" y="4781550"/>
            <a:ext cx="762000" cy="262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2198532"/>
      </p:ext>
    </p:extLst>
  </p:cSld>
  <p:clrMap bg1="lt1" tx1="dk1" bg2="lt2" tx2="dk2" accent1="accent1" accent2="accent2" accent3="accent3" accent4="accent4" accent5="accent5" accent6="accent6" hlink="hlink" folHlink="folHlink"/>
  <p:sldLayoutIdLst>
    <p:sldLayoutId id="2147483676" r:id="rId1"/>
    <p:sldLayoutId id="2147483682" r:id="rId2"/>
    <p:sldLayoutId id="2147483683" r:id="rId3"/>
    <p:sldLayoutId id="2147483684" r:id="rId4"/>
    <p:sldLayoutId id="2147483686" r:id="rId5"/>
    <p:sldLayoutId id="2147483688" r:id="rId6"/>
    <p:sldLayoutId id="2147483689" r:id="rId7"/>
    <p:sldLayoutId id="2147483690" r:id="rId8"/>
    <p:sldLayoutId id="2147483691" r:id="rId9"/>
    <p:sldLayoutId id="2147483692" r:id="rId10"/>
    <p:sldLayoutId id="2147483693" r:id="rId11"/>
    <p:sldLayoutId id="2147483694" r:id="rId12"/>
  </p:sldLayoutIdLst>
  <p:txStyles>
    <p:titleStyle>
      <a:lvl1pPr algn="l" defTabSz="914400" rtl="0" eaLnBrk="1" latinLnBrk="0" hangingPunct="1">
        <a:spcBef>
          <a:spcPct val="0"/>
        </a:spcBef>
        <a:buNone/>
        <a:defRPr sz="3200"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accent2">
            <a:lumMod val="75000"/>
          </a:schemeClr>
        </a:buClr>
        <a:buFont typeface="Arial" panose="020B0604020202020204" pitchFamily="34" charset="0"/>
        <a:buChar char="•"/>
        <a:defRPr sz="2600" kern="1200" baseline="0">
          <a:solidFill>
            <a:schemeClr val="tx1"/>
          </a:solidFill>
          <a:latin typeface="+mn-lt"/>
          <a:ea typeface="+mn-ea"/>
          <a:cs typeface="+mn-cs"/>
        </a:defRPr>
      </a:lvl1pPr>
      <a:lvl2pPr marL="457200" indent="0" algn="l" defTabSz="914400" rtl="0" eaLnBrk="1" latinLnBrk="0" hangingPunct="1">
        <a:spcBef>
          <a:spcPct val="20000"/>
        </a:spcBef>
        <a:buClr>
          <a:srgbClr val="C00000"/>
        </a:buClr>
        <a:buSzPct val="100000"/>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ctangle 12"/>
          <p:cNvSpPr/>
          <p:nvPr/>
        </p:nvSpPr>
        <p:spPr>
          <a:xfrm>
            <a:off x="0" y="0"/>
            <a:ext cx="8229600" cy="1047750"/>
          </a:xfrm>
          <a:prstGeom prst="rect">
            <a:avLst/>
          </a:prstGeom>
          <a:solidFill>
            <a:srgbClr val="008B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4" name="Rectangle 13"/>
          <p:cNvSpPr/>
          <p:nvPr/>
        </p:nvSpPr>
        <p:spPr>
          <a:xfrm>
            <a:off x="8686799" y="0"/>
            <a:ext cx="457201" cy="1047750"/>
          </a:xfrm>
          <a:prstGeom prst="rect">
            <a:avLst/>
          </a:prstGeom>
          <a:solidFill>
            <a:srgbClr val="0022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2" descr="C:\Users\samm\Desktop\MHA Letter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4781550"/>
            <a:ext cx="762000" cy="262218"/>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152400" y="1200150"/>
            <a:ext cx="2895600" cy="3429000"/>
          </a:xfrm>
          <a:prstGeom prst="rect">
            <a:avLst/>
          </a:prstGeom>
          <a:solidFill>
            <a:srgbClr val="BED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Tree>
    <p:extLst>
      <p:ext uri="{BB962C8B-B14F-4D97-AF65-F5344CB8AC3E}">
        <p14:creationId xmlns:p14="http://schemas.microsoft.com/office/powerpoint/2010/main" val="2719024260"/>
      </p:ext>
    </p:extLst>
  </p:cSld>
  <p:clrMap bg1="lt1" tx1="dk1" bg2="lt2" tx2="dk2" accent1="accent1" accent2="accent2" accent3="accent3" accent4="accent4" accent5="accent5" accent6="accent6" hlink="hlink" folHlink="folHlink"/>
  <p:sldLayoutIdLst>
    <p:sldLayoutId id="214748367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7" name="Picture 3" descr="C:\Users\samm\Desktop\Cap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7671" y="819150"/>
            <a:ext cx="7547442"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5250247"/>
      </p:ext>
    </p:extLst>
  </p:cSld>
  <p:clrMap bg1="lt1" tx1="dk1" bg2="lt2" tx2="dk2" accent1="accent1" accent2="accent2" accent3="accent3" accent4="accent4" accent5="accent5" accent6="accent6" hlink="hlink" folHlink="folHlink"/>
  <p:sldLayoutIdLst>
    <p:sldLayoutId id="214748368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emf"/></Relationships>
</file>

<file path=ppt/slides/_rels/slide30.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hyperlink" Target="mailto:adelmolino@mhalink.org"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5415D-90A7-2117-D48F-96F3683598E6}"/>
              </a:ext>
            </a:extLst>
          </p:cNvPr>
          <p:cNvSpPr>
            <a:spLocks noGrp="1"/>
          </p:cNvSpPr>
          <p:nvPr>
            <p:ph type="ctrTitle"/>
          </p:nvPr>
        </p:nvSpPr>
        <p:spPr/>
        <p:txBody>
          <a:bodyPr/>
          <a:lstStyle/>
          <a:p>
            <a:pPr algn="ctr"/>
            <a:r>
              <a:rPr lang="en-US" sz="3000" b="1" dirty="0"/>
              <a:t>Transitions from Acute Care to Post-Acute Care (TACPAC) Task Force</a:t>
            </a:r>
            <a:endParaRPr lang="en-US" sz="3000" dirty="0"/>
          </a:p>
        </p:txBody>
      </p:sp>
      <p:sp>
        <p:nvSpPr>
          <p:cNvPr id="3" name="Subtitle 2">
            <a:extLst>
              <a:ext uri="{FF2B5EF4-FFF2-40B4-BE49-F238E27FC236}">
                <a16:creationId xmlns:a16="http://schemas.microsoft.com/office/drawing/2014/main" id="{4E2AC7FC-0229-C881-583F-FFC7865ED947}"/>
              </a:ext>
            </a:extLst>
          </p:cNvPr>
          <p:cNvSpPr>
            <a:spLocks noGrp="1"/>
          </p:cNvSpPr>
          <p:nvPr>
            <p:ph type="subTitle" idx="1"/>
          </p:nvPr>
        </p:nvSpPr>
        <p:spPr/>
        <p:txBody>
          <a:bodyPr>
            <a:normAutofit/>
          </a:bodyPr>
          <a:lstStyle/>
          <a:p>
            <a:pPr algn="ctr"/>
            <a:r>
              <a:rPr lang="en-US" sz="1800" b="1" dirty="0">
                <a:solidFill>
                  <a:srgbClr val="011546"/>
                </a:solidFill>
              </a:rPr>
              <a:t>February 5, 2025</a:t>
            </a:r>
          </a:p>
          <a:p>
            <a:pPr algn="ctr"/>
            <a:r>
              <a:rPr lang="en-US" sz="1800" b="1" dirty="0">
                <a:solidFill>
                  <a:srgbClr val="011546"/>
                </a:solidFill>
              </a:rPr>
              <a:t>10:30am - 12pm</a:t>
            </a:r>
          </a:p>
        </p:txBody>
      </p:sp>
    </p:spTree>
    <p:extLst>
      <p:ext uri="{BB962C8B-B14F-4D97-AF65-F5344CB8AC3E}">
        <p14:creationId xmlns:p14="http://schemas.microsoft.com/office/powerpoint/2010/main" val="2452691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0D3E7-D545-6320-71A2-82DA433F3224}"/>
              </a:ext>
            </a:extLst>
          </p:cNvPr>
          <p:cNvSpPr>
            <a:spLocks noGrp="1"/>
          </p:cNvSpPr>
          <p:nvPr>
            <p:ph type="title"/>
          </p:nvPr>
        </p:nvSpPr>
        <p:spPr>
          <a:xfrm>
            <a:off x="152400" y="0"/>
            <a:ext cx="8305800" cy="1047750"/>
          </a:xfrm>
        </p:spPr>
        <p:txBody>
          <a:bodyPr anchor="ctr">
            <a:normAutofit/>
          </a:bodyPr>
          <a:lstStyle/>
          <a:p>
            <a:r>
              <a:rPr lang="en-US" b="1" dirty="0"/>
              <a:t>October </a:t>
            </a:r>
            <a:r>
              <a:rPr lang="en-US" b="1" kern="1200" dirty="0">
                <a:latin typeface="+mj-lt"/>
                <a:ea typeface="+mj-ea"/>
                <a:cs typeface="+mj-cs"/>
              </a:rPr>
              <a:t>2024 Throughput Data: Regionally </a:t>
            </a:r>
          </a:p>
        </p:txBody>
      </p:sp>
      <p:sp>
        <p:nvSpPr>
          <p:cNvPr id="3" name="TextBox 2">
            <a:extLst>
              <a:ext uri="{FF2B5EF4-FFF2-40B4-BE49-F238E27FC236}">
                <a16:creationId xmlns:a16="http://schemas.microsoft.com/office/drawing/2014/main" id="{F89C8C57-C562-7C52-1E05-5513C4F40980}"/>
              </a:ext>
            </a:extLst>
          </p:cNvPr>
          <p:cNvSpPr txBox="1"/>
          <p:nvPr/>
        </p:nvSpPr>
        <p:spPr>
          <a:xfrm>
            <a:off x="381000" y="1123950"/>
            <a:ext cx="2286000" cy="3505200"/>
          </a:xfrm>
          <a:prstGeom prst="rect">
            <a:avLst/>
          </a:prstGeom>
        </p:spPr>
        <p:txBody>
          <a:bodyPr rtlCol="0">
            <a:normAutofit/>
          </a:bodyPr>
          <a:lstStyle/>
          <a:p>
            <a:pPr marL="342900" indent="-342900">
              <a:lnSpc>
                <a:spcPct val="90000"/>
              </a:lnSpc>
              <a:spcBef>
                <a:spcPct val="20000"/>
              </a:spcBef>
              <a:buClr>
                <a:schemeClr val="accent2">
                  <a:lumMod val="75000"/>
                </a:schemeClr>
              </a:buClr>
              <a:buFont typeface="Arial" panose="020B0604020202020204" pitchFamily="34" charset="0"/>
              <a:buChar char="•"/>
            </a:pPr>
            <a:r>
              <a:rPr lang="en-US" baseline="0" dirty="0">
                <a:solidFill>
                  <a:srgbClr val="011546"/>
                </a:solidFill>
              </a:rPr>
              <a:t>In Metropolitan Boston region alone, more than 700 patients are awaiting discharge to skilled nursing facilities. And more than 500 patients are awaiting discharge to home care services. </a:t>
            </a:r>
          </a:p>
        </p:txBody>
      </p:sp>
      <p:pic>
        <p:nvPicPr>
          <p:cNvPr id="6" name="Picture 5">
            <a:extLst>
              <a:ext uri="{FF2B5EF4-FFF2-40B4-BE49-F238E27FC236}">
                <a16:creationId xmlns:a16="http://schemas.microsoft.com/office/drawing/2014/main" id="{18E50E1F-ED6B-113D-39D8-5C5DE1D32B03}"/>
              </a:ext>
            </a:extLst>
          </p:cNvPr>
          <p:cNvPicPr>
            <a:picLocks noChangeAspect="1"/>
          </p:cNvPicPr>
          <p:nvPr/>
        </p:nvPicPr>
        <p:blipFill>
          <a:blip r:embed="rId2"/>
          <a:stretch>
            <a:fillRect/>
          </a:stretch>
        </p:blipFill>
        <p:spPr>
          <a:xfrm>
            <a:off x="2767192" y="1352550"/>
            <a:ext cx="5995808" cy="3048000"/>
          </a:xfrm>
          <a:prstGeom prst="rect">
            <a:avLst/>
          </a:prstGeom>
          <a:noFill/>
        </p:spPr>
      </p:pic>
    </p:spTree>
    <p:extLst>
      <p:ext uri="{BB962C8B-B14F-4D97-AF65-F5344CB8AC3E}">
        <p14:creationId xmlns:p14="http://schemas.microsoft.com/office/powerpoint/2010/main" val="3999938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0D3E7-D545-6320-71A2-82DA433F3224}"/>
              </a:ext>
            </a:extLst>
          </p:cNvPr>
          <p:cNvSpPr>
            <a:spLocks noGrp="1"/>
          </p:cNvSpPr>
          <p:nvPr>
            <p:ph type="title"/>
          </p:nvPr>
        </p:nvSpPr>
        <p:spPr>
          <a:xfrm>
            <a:off x="152400" y="0"/>
            <a:ext cx="8305800" cy="1047750"/>
          </a:xfrm>
        </p:spPr>
        <p:txBody>
          <a:bodyPr anchor="ctr">
            <a:normAutofit/>
          </a:bodyPr>
          <a:lstStyle/>
          <a:p>
            <a:r>
              <a:rPr lang="en-US" b="1" dirty="0"/>
              <a:t>October Throughput Data: Long Stays</a:t>
            </a:r>
          </a:p>
        </p:txBody>
      </p:sp>
      <p:pic>
        <p:nvPicPr>
          <p:cNvPr id="3" name="Picture 2">
            <a:extLst>
              <a:ext uri="{FF2B5EF4-FFF2-40B4-BE49-F238E27FC236}">
                <a16:creationId xmlns:a16="http://schemas.microsoft.com/office/drawing/2014/main" id="{11861E2C-4555-557C-3392-EF3ED0197CFD}"/>
              </a:ext>
            </a:extLst>
          </p:cNvPr>
          <p:cNvPicPr>
            <a:picLocks noChangeAspect="1"/>
          </p:cNvPicPr>
          <p:nvPr/>
        </p:nvPicPr>
        <p:blipFill>
          <a:blip r:embed="rId2"/>
          <a:stretch>
            <a:fillRect/>
          </a:stretch>
        </p:blipFill>
        <p:spPr>
          <a:xfrm>
            <a:off x="228600" y="1366266"/>
            <a:ext cx="8534400" cy="2410967"/>
          </a:xfrm>
          <a:prstGeom prst="rect">
            <a:avLst/>
          </a:prstGeom>
          <a:noFill/>
        </p:spPr>
      </p:pic>
    </p:spTree>
    <p:extLst>
      <p:ext uri="{BB962C8B-B14F-4D97-AF65-F5344CB8AC3E}">
        <p14:creationId xmlns:p14="http://schemas.microsoft.com/office/powerpoint/2010/main" val="36773643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0D3E7-D545-6320-71A2-82DA433F3224}"/>
              </a:ext>
            </a:extLst>
          </p:cNvPr>
          <p:cNvSpPr>
            <a:spLocks noGrp="1"/>
          </p:cNvSpPr>
          <p:nvPr>
            <p:ph type="title"/>
          </p:nvPr>
        </p:nvSpPr>
        <p:spPr>
          <a:xfrm>
            <a:off x="152400" y="0"/>
            <a:ext cx="8305800" cy="1047750"/>
          </a:xfrm>
        </p:spPr>
        <p:txBody>
          <a:bodyPr anchor="ctr">
            <a:normAutofit/>
          </a:bodyPr>
          <a:lstStyle/>
          <a:p>
            <a:r>
              <a:rPr lang="en-US" b="1" dirty="0"/>
              <a:t>October Throughput Data: Bed Demand</a:t>
            </a:r>
          </a:p>
        </p:txBody>
      </p:sp>
      <p:pic>
        <p:nvPicPr>
          <p:cNvPr id="4" name="Picture 3">
            <a:extLst>
              <a:ext uri="{FF2B5EF4-FFF2-40B4-BE49-F238E27FC236}">
                <a16:creationId xmlns:a16="http://schemas.microsoft.com/office/drawing/2014/main" id="{343C5D62-0944-5913-D80B-DA7BF6A333BE}"/>
              </a:ext>
            </a:extLst>
          </p:cNvPr>
          <p:cNvPicPr>
            <a:picLocks noChangeAspect="1"/>
          </p:cNvPicPr>
          <p:nvPr/>
        </p:nvPicPr>
        <p:blipFill>
          <a:blip r:embed="rId3"/>
          <a:stretch>
            <a:fillRect/>
          </a:stretch>
        </p:blipFill>
        <p:spPr>
          <a:xfrm>
            <a:off x="533400" y="1123950"/>
            <a:ext cx="7795418" cy="3505200"/>
          </a:xfrm>
          <a:prstGeom prst="rect">
            <a:avLst/>
          </a:prstGeom>
          <a:noFill/>
        </p:spPr>
      </p:pic>
    </p:spTree>
    <p:extLst>
      <p:ext uri="{BB962C8B-B14F-4D97-AF65-F5344CB8AC3E}">
        <p14:creationId xmlns:p14="http://schemas.microsoft.com/office/powerpoint/2010/main" val="19557145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0D3E7-D545-6320-71A2-82DA433F3224}"/>
              </a:ext>
            </a:extLst>
          </p:cNvPr>
          <p:cNvSpPr>
            <a:spLocks noGrp="1"/>
          </p:cNvSpPr>
          <p:nvPr>
            <p:ph type="title"/>
          </p:nvPr>
        </p:nvSpPr>
        <p:spPr>
          <a:xfrm>
            <a:off x="152400" y="0"/>
            <a:ext cx="8305800" cy="1047750"/>
          </a:xfrm>
        </p:spPr>
        <p:txBody>
          <a:bodyPr anchor="ctr">
            <a:normAutofit/>
          </a:bodyPr>
          <a:lstStyle/>
          <a:p>
            <a:r>
              <a:rPr lang="en-US" b="1" dirty="0"/>
              <a:t>October Throughput Data: LTC Challenges</a:t>
            </a:r>
          </a:p>
        </p:txBody>
      </p:sp>
      <p:pic>
        <p:nvPicPr>
          <p:cNvPr id="4" name="Picture 3">
            <a:extLst>
              <a:ext uri="{FF2B5EF4-FFF2-40B4-BE49-F238E27FC236}">
                <a16:creationId xmlns:a16="http://schemas.microsoft.com/office/drawing/2014/main" id="{CF4CFBAE-6D71-9350-F900-4CFFE7EFF2E8}"/>
              </a:ext>
            </a:extLst>
          </p:cNvPr>
          <p:cNvPicPr>
            <a:picLocks noChangeAspect="1"/>
          </p:cNvPicPr>
          <p:nvPr/>
        </p:nvPicPr>
        <p:blipFill>
          <a:blip r:embed="rId2"/>
          <a:stretch>
            <a:fillRect/>
          </a:stretch>
        </p:blipFill>
        <p:spPr>
          <a:xfrm>
            <a:off x="152400" y="1200150"/>
            <a:ext cx="8534400" cy="3254303"/>
          </a:xfrm>
          <a:prstGeom prst="rect">
            <a:avLst/>
          </a:prstGeom>
          <a:noFill/>
        </p:spPr>
      </p:pic>
    </p:spTree>
    <p:extLst>
      <p:ext uri="{BB962C8B-B14F-4D97-AF65-F5344CB8AC3E}">
        <p14:creationId xmlns:p14="http://schemas.microsoft.com/office/powerpoint/2010/main" val="21884255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661410DB-A0E2-B9B2-F002-EE9DA8F32F4E}"/>
              </a:ext>
            </a:extLst>
          </p:cNvPr>
          <p:cNvSpPr>
            <a:spLocks noGrp="1"/>
          </p:cNvSpPr>
          <p:nvPr>
            <p:ph type="title"/>
          </p:nvPr>
        </p:nvSpPr>
        <p:spPr>
          <a:xfrm>
            <a:off x="76200" y="209550"/>
            <a:ext cx="8360229" cy="843643"/>
          </a:xfrm>
        </p:spPr>
        <p:txBody>
          <a:bodyPr/>
          <a:lstStyle/>
          <a:p>
            <a:r>
              <a:rPr lang="en-US" b="1" dirty="0"/>
              <a:t>Race &amp; Ethnicity of Patients Awaiting Discharge</a:t>
            </a:r>
          </a:p>
        </p:txBody>
      </p:sp>
      <p:pic>
        <p:nvPicPr>
          <p:cNvPr id="6" name="Picture 5">
            <a:extLst>
              <a:ext uri="{FF2B5EF4-FFF2-40B4-BE49-F238E27FC236}">
                <a16:creationId xmlns:a16="http://schemas.microsoft.com/office/drawing/2014/main" id="{54A66ABE-3BC5-1555-3369-E1FD615D78B2}"/>
              </a:ext>
            </a:extLst>
          </p:cNvPr>
          <p:cNvPicPr>
            <a:picLocks noChangeAspect="1"/>
          </p:cNvPicPr>
          <p:nvPr/>
        </p:nvPicPr>
        <p:blipFill>
          <a:blip r:embed="rId2"/>
          <a:stretch>
            <a:fillRect/>
          </a:stretch>
        </p:blipFill>
        <p:spPr>
          <a:xfrm>
            <a:off x="326573" y="1158703"/>
            <a:ext cx="8360229" cy="3302290"/>
          </a:xfrm>
          <a:prstGeom prst="rect">
            <a:avLst/>
          </a:prstGeom>
          <a:noFill/>
        </p:spPr>
      </p:pic>
      <p:sp>
        <p:nvSpPr>
          <p:cNvPr id="4" name="Slide Number Placeholder 3">
            <a:extLst>
              <a:ext uri="{FF2B5EF4-FFF2-40B4-BE49-F238E27FC236}">
                <a16:creationId xmlns:a16="http://schemas.microsoft.com/office/drawing/2014/main" id="{D2C432AD-521A-0428-7CF1-A18D158A9746}"/>
              </a:ext>
            </a:extLst>
          </p:cNvPr>
          <p:cNvSpPr>
            <a:spLocks noGrp="1"/>
          </p:cNvSpPr>
          <p:nvPr>
            <p:ph type="sldNum" sz="quarter" idx="12"/>
          </p:nvPr>
        </p:nvSpPr>
        <p:spPr>
          <a:xfrm>
            <a:off x="1547834" y="6387260"/>
            <a:ext cx="509255" cy="365125"/>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450"/>
              </a:spcAft>
            </a:pPr>
            <a:fld id="{A99268C1-3695-C245-97D8-0B1F5EAC8F80}" type="slidenum">
              <a:rPr lang="en-US" smtClean="0"/>
              <a:pPr>
                <a:spcAft>
                  <a:spcPts val="450"/>
                </a:spcAft>
              </a:pPr>
              <a:t>14</a:t>
            </a:fld>
            <a:endParaRPr lang="en-US"/>
          </a:p>
        </p:txBody>
      </p:sp>
    </p:spTree>
    <p:extLst>
      <p:ext uri="{BB962C8B-B14F-4D97-AF65-F5344CB8AC3E}">
        <p14:creationId xmlns:p14="http://schemas.microsoft.com/office/powerpoint/2010/main" val="25140198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715A48-1975-3F04-6A92-5E0589CCFE1F}"/>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A9361FC8-23B6-1DD4-A306-96DEA29D800A}"/>
              </a:ext>
            </a:extLst>
          </p:cNvPr>
          <p:cNvSpPr/>
          <p:nvPr/>
        </p:nvSpPr>
        <p:spPr>
          <a:xfrm>
            <a:off x="0" y="4721783"/>
            <a:ext cx="1295400" cy="42171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B63F2A-E1F7-FF6F-CD50-C1F74F415FC9}"/>
              </a:ext>
            </a:extLst>
          </p:cNvPr>
          <p:cNvSpPr>
            <a:spLocks noGrp="1"/>
          </p:cNvSpPr>
          <p:nvPr>
            <p:ph type="title"/>
          </p:nvPr>
        </p:nvSpPr>
        <p:spPr>
          <a:xfrm>
            <a:off x="326572" y="130879"/>
            <a:ext cx="8360229" cy="843643"/>
          </a:xfrm>
        </p:spPr>
        <p:txBody>
          <a:bodyPr anchor="ctr">
            <a:normAutofit/>
          </a:bodyPr>
          <a:lstStyle/>
          <a:p>
            <a:r>
              <a:rPr lang="en-US" b="1" dirty="0"/>
              <a:t>Throughput Data: Insurance Composition</a:t>
            </a:r>
          </a:p>
        </p:txBody>
      </p:sp>
      <p:pic>
        <p:nvPicPr>
          <p:cNvPr id="3" name="Picture 2">
            <a:extLst>
              <a:ext uri="{FF2B5EF4-FFF2-40B4-BE49-F238E27FC236}">
                <a16:creationId xmlns:a16="http://schemas.microsoft.com/office/drawing/2014/main" id="{79B10005-7D61-D757-5AC0-EF8CFC14144C}"/>
              </a:ext>
            </a:extLst>
          </p:cNvPr>
          <p:cNvPicPr>
            <a:picLocks noChangeAspect="1"/>
          </p:cNvPicPr>
          <p:nvPr/>
        </p:nvPicPr>
        <p:blipFill>
          <a:blip r:embed="rId2"/>
          <a:stretch>
            <a:fillRect/>
          </a:stretch>
        </p:blipFill>
        <p:spPr>
          <a:xfrm>
            <a:off x="506720" y="1200150"/>
            <a:ext cx="7999931" cy="3745227"/>
          </a:xfrm>
          <a:prstGeom prst="rect">
            <a:avLst/>
          </a:prstGeom>
        </p:spPr>
      </p:pic>
    </p:spTree>
    <p:extLst>
      <p:ext uri="{BB962C8B-B14F-4D97-AF65-F5344CB8AC3E}">
        <p14:creationId xmlns:p14="http://schemas.microsoft.com/office/powerpoint/2010/main" val="25894079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BA89D-D6ED-2438-76FF-198AC64AECB0}"/>
              </a:ext>
            </a:extLst>
          </p:cNvPr>
          <p:cNvSpPr>
            <a:spLocks noGrp="1"/>
          </p:cNvSpPr>
          <p:nvPr>
            <p:ph type="title"/>
          </p:nvPr>
        </p:nvSpPr>
        <p:spPr>
          <a:xfrm>
            <a:off x="178575" y="0"/>
            <a:ext cx="8305800" cy="1047750"/>
          </a:xfrm>
        </p:spPr>
        <p:txBody>
          <a:bodyPr>
            <a:normAutofit/>
          </a:bodyPr>
          <a:lstStyle/>
          <a:p>
            <a:r>
              <a:rPr lang="en-US" b="1" dirty="0"/>
              <a:t>Health Policy Commission Data</a:t>
            </a:r>
          </a:p>
        </p:txBody>
      </p:sp>
      <p:pic>
        <p:nvPicPr>
          <p:cNvPr id="5" name="Content Placeholder 4">
            <a:extLst>
              <a:ext uri="{FF2B5EF4-FFF2-40B4-BE49-F238E27FC236}">
                <a16:creationId xmlns:a16="http://schemas.microsoft.com/office/drawing/2014/main" id="{CE9453EC-2EB9-7662-07F6-51F4A0383361}"/>
              </a:ext>
            </a:extLst>
          </p:cNvPr>
          <p:cNvPicPr>
            <a:picLocks noGrp="1" noChangeAspect="1"/>
          </p:cNvPicPr>
          <p:nvPr>
            <p:ph sz="quarter" idx="12"/>
          </p:nvPr>
        </p:nvPicPr>
        <p:blipFill>
          <a:blip r:embed="rId2"/>
          <a:srcRect l="74711" t="28429" r="5884" b="32842"/>
          <a:stretch/>
        </p:blipFill>
        <p:spPr>
          <a:xfrm>
            <a:off x="1357621" y="1276350"/>
            <a:ext cx="6428757" cy="3580070"/>
          </a:xfrm>
        </p:spPr>
      </p:pic>
    </p:spTree>
    <p:extLst>
      <p:ext uri="{BB962C8B-B14F-4D97-AF65-F5344CB8AC3E}">
        <p14:creationId xmlns:p14="http://schemas.microsoft.com/office/powerpoint/2010/main" val="11448945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AC5F8F2-675A-1427-3048-DBA6C87BC2F5}"/>
              </a:ext>
            </a:extLst>
          </p:cNvPr>
          <p:cNvSpPr>
            <a:spLocks noGrp="1"/>
          </p:cNvSpPr>
          <p:nvPr>
            <p:ph type="body" sz="quarter" idx="11"/>
          </p:nvPr>
        </p:nvSpPr>
        <p:spPr/>
        <p:txBody>
          <a:bodyPr/>
          <a:lstStyle/>
          <a:p>
            <a:r>
              <a:rPr lang="en-US" b="1" dirty="0"/>
              <a:t>Identifying the Causes</a:t>
            </a:r>
          </a:p>
        </p:txBody>
      </p:sp>
    </p:spTree>
    <p:extLst>
      <p:ext uri="{BB962C8B-B14F-4D97-AF65-F5344CB8AC3E}">
        <p14:creationId xmlns:p14="http://schemas.microsoft.com/office/powerpoint/2010/main" val="10395621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52BB8-EE8B-E784-9E8A-586992B0AD8F}"/>
              </a:ext>
            </a:extLst>
          </p:cNvPr>
          <p:cNvSpPr>
            <a:spLocks noGrp="1"/>
          </p:cNvSpPr>
          <p:nvPr>
            <p:ph type="title"/>
          </p:nvPr>
        </p:nvSpPr>
        <p:spPr>
          <a:xfrm>
            <a:off x="228600" y="127907"/>
            <a:ext cx="8360229" cy="843643"/>
          </a:xfrm>
        </p:spPr>
        <p:txBody>
          <a:bodyPr anchor="ctr">
            <a:noAutofit/>
          </a:bodyPr>
          <a:lstStyle/>
          <a:p>
            <a:r>
              <a:rPr lang="en-US" sz="2500" b="1" dirty="0"/>
              <a:t>Challenges to Discharging Patients to SNFs, IRFs, LTACHs</a:t>
            </a:r>
          </a:p>
        </p:txBody>
      </p:sp>
      <p:pic>
        <p:nvPicPr>
          <p:cNvPr id="6" name="Picture 5">
            <a:extLst>
              <a:ext uri="{FF2B5EF4-FFF2-40B4-BE49-F238E27FC236}">
                <a16:creationId xmlns:a16="http://schemas.microsoft.com/office/drawing/2014/main" id="{8ACA8142-E433-BBD6-2614-70B31CC21F55}"/>
              </a:ext>
            </a:extLst>
          </p:cNvPr>
          <p:cNvPicPr>
            <a:picLocks noChangeAspect="1"/>
          </p:cNvPicPr>
          <p:nvPr/>
        </p:nvPicPr>
        <p:blipFill>
          <a:blip r:embed="rId2"/>
          <a:srcRect t="19213"/>
          <a:stretch/>
        </p:blipFill>
        <p:spPr>
          <a:xfrm>
            <a:off x="381000" y="1504950"/>
            <a:ext cx="7514842" cy="2883751"/>
          </a:xfrm>
          <a:prstGeom prst="rect">
            <a:avLst/>
          </a:prstGeom>
          <a:noFill/>
        </p:spPr>
      </p:pic>
      <p:sp>
        <p:nvSpPr>
          <p:cNvPr id="4" name="Slide Number Placeholder 3">
            <a:extLst>
              <a:ext uri="{FF2B5EF4-FFF2-40B4-BE49-F238E27FC236}">
                <a16:creationId xmlns:a16="http://schemas.microsoft.com/office/drawing/2014/main" id="{A061FB40-396E-9F4D-B93B-876C846F4B4B}"/>
              </a:ext>
            </a:extLst>
          </p:cNvPr>
          <p:cNvSpPr>
            <a:spLocks noGrp="1"/>
          </p:cNvSpPr>
          <p:nvPr>
            <p:ph type="sldNum" sz="quarter" idx="12"/>
          </p:nvPr>
        </p:nvSpPr>
        <p:spPr>
          <a:xfrm>
            <a:off x="1547834" y="6387260"/>
            <a:ext cx="509255" cy="365125"/>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450"/>
              </a:spcAft>
            </a:pPr>
            <a:fld id="{A99268C1-3695-C245-97D8-0B1F5EAC8F80}" type="slidenum">
              <a:rPr lang="en-US" smtClean="0"/>
              <a:pPr>
                <a:spcAft>
                  <a:spcPts val="450"/>
                </a:spcAft>
              </a:pPr>
              <a:t>18</a:t>
            </a:fld>
            <a:endParaRPr lang="en-US"/>
          </a:p>
        </p:txBody>
      </p:sp>
    </p:spTree>
    <p:extLst>
      <p:ext uri="{BB962C8B-B14F-4D97-AF65-F5344CB8AC3E}">
        <p14:creationId xmlns:p14="http://schemas.microsoft.com/office/powerpoint/2010/main" val="29993631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A44F56C-947B-470A-7239-4041947F42FA}"/>
              </a:ext>
            </a:extLst>
          </p:cNvPr>
          <p:cNvSpPr>
            <a:spLocks noGrp="1"/>
          </p:cNvSpPr>
          <p:nvPr>
            <p:ph type="title"/>
          </p:nvPr>
        </p:nvSpPr>
        <p:spPr>
          <a:xfrm>
            <a:off x="326573" y="127907"/>
            <a:ext cx="8360229" cy="843643"/>
          </a:xfrm>
        </p:spPr>
        <p:txBody>
          <a:bodyPr/>
          <a:lstStyle/>
          <a:p>
            <a:r>
              <a:rPr lang="en-US" sz="2500" b="1" dirty="0"/>
              <a:t>Challenges to Discharging Patients to SNFs, IRFs, LTACHs </a:t>
            </a:r>
            <a:r>
              <a:rPr lang="en-US" sz="2000" i="1" dirty="0"/>
              <a:t>(continued)</a:t>
            </a:r>
          </a:p>
        </p:txBody>
      </p:sp>
      <p:pic>
        <p:nvPicPr>
          <p:cNvPr id="6" name="Picture 5">
            <a:extLst>
              <a:ext uri="{FF2B5EF4-FFF2-40B4-BE49-F238E27FC236}">
                <a16:creationId xmlns:a16="http://schemas.microsoft.com/office/drawing/2014/main" id="{12D2CB99-5F1E-118D-B2AB-91A82ADDF2D7}"/>
              </a:ext>
            </a:extLst>
          </p:cNvPr>
          <p:cNvPicPr>
            <a:picLocks noChangeAspect="1"/>
          </p:cNvPicPr>
          <p:nvPr/>
        </p:nvPicPr>
        <p:blipFill>
          <a:blip r:embed="rId2"/>
          <a:stretch>
            <a:fillRect/>
          </a:stretch>
        </p:blipFill>
        <p:spPr>
          <a:xfrm>
            <a:off x="1547834" y="1275967"/>
            <a:ext cx="6180192" cy="3550150"/>
          </a:xfrm>
          <a:prstGeom prst="rect">
            <a:avLst/>
          </a:prstGeom>
          <a:noFill/>
        </p:spPr>
      </p:pic>
      <p:sp>
        <p:nvSpPr>
          <p:cNvPr id="4" name="Slide Number Placeholder 3">
            <a:extLst>
              <a:ext uri="{FF2B5EF4-FFF2-40B4-BE49-F238E27FC236}">
                <a16:creationId xmlns:a16="http://schemas.microsoft.com/office/drawing/2014/main" id="{F3470401-6404-5DC3-3EDD-48523811D68D}"/>
              </a:ext>
            </a:extLst>
          </p:cNvPr>
          <p:cNvSpPr>
            <a:spLocks noGrp="1"/>
          </p:cNvSpPr>
          <p:nvPr>
            <p:ph type="sldNum" sz="quarter" idx="12"/>
          </p:nvPr>
        </p:nvSpPr>
        <p:spPr>
          <a:xfrm>
            <a:off x="1547834" y="6387260"/>
            <a:ext cx="509255" cy="365125"/>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450"/>
              </a:spcAft>
            </a:pPr>
            <a:fld id="{A99268C1-3695-C245-97D8-0B1F5EAC8F80}" type="slidenum">
              <a:rPr lang="en-US" smtClean="0"/>
              <a:pPr>
                <a:spcAft>
                  <a:spcPts val="450"/>
                </a:spcAft>
              </a:pPr>
              <a:t>19</a:t>
            </a:fld>
            <a:endParaRPr lang="en-US"/>
          </a:p>
        </p:txBody>
      </p:sp>
    </p:spTree>
    <p:extLst>
      <p:ext uri="{BB962C8B-B14F-4D97-AF65-F5344CB8AC3E}">
        <p14:creationId xmlns:p14="http://schemas.microsoft.com/office/powerpoint/2010/main" val="1879962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757B930-7895-7DE0-9F21-F1BA4404490A}"/>
              </a:ext>
            </a:extLst>
          </p:cNvPr>
          <p:cNvSpPr>
            <a:spLocks noGrp="1"/>
          </p:cNvSpPr>
          <p:nvPr>
            <p:ph type="body" sz="quarter" idx="11"/>
          </p:nvPr>
        </p:nvSpPr>
        <p:spPr/>
        <p:txBody>
          <a:bodyPr/>
          <a:lstStyle/>
          <a:p>
            <a:r>
              <a:rPr lang="en-US" b="1" dirty="0"/>
              <a:t>Recognizing the Issue</a:t>
            </a:r>
          </a:p>
        </p:txBody>
      </p:sp>
    </p:spTree>
    <p:extLst>
      <p:ext uri="{BB962C8B-B14F-4D97-AF65-F5344CB8AC3E}">
        <p14:creationId xmlns:p14="http://schemas.microsoft.com/office/powerpoint/2010/main" val="36790777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767170B-A78E-07B4-A74B-01D751808147}"/>
              </a:ext>
            </a:extLst>
          </p:cNvPr>
          <p:cNvSpPr>
            <a:spLocks noGrp="1"/>
          </p:cNvSpPr>
          <p:nvPr>
            <p:ph type="body" sz="quarter" idx="11"/>
          </p:nvPr>
        </p:nvSpPr>
        <p:spPr/>
        <p:txBody>
          <a:bodyPr/>
          <a:lstStyle/>
          <a:p>
            <a:r>
              <a:rPr lang="en-US" b="1" dirty="0"/>
              <a:t>The Workforce Challenge</a:t>
            </a:r>
          </a:p>
        </p:txBody>
      </p:sp>
    </p:spTree>
    <p:extLst>
      <p:ext uri="{BB962C8B-B14F-4D97-AF65-F5344CB8AC3E}">
        <p14:creationId xmlns:p14="http://schemas.microsoft.com/office/powerpoint/2010/main" val="24792398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F7EB9-92FD-4776-0199-A0D16849EFCB}"/>
              </a:ext>
            </a:extLst>
          </p:cNvPr>
          <p:cNvSpPr>
            <a:spLocks noGrp="1"/>
          </p:cNvSpPr>
          <p:nvPr>
            <p:ph type="title"/>
          </p:nvPr>
        </p:nvSpPr>
        <p:spPr/>
        <p:txBody>
          <a:bodyPr>
            <a:normAutofit/>
          </a:bodyPr>
          <a:lstStyle/>
          <a:p>
            <a:r>
              <a:rPr lang="en-US" sz="2400" b="1" dirty="0"/>
              <a:t>Workforce Challenges for Post-Acute Hospitals</a:t>
            </a:r>
          </a:p>
        </p:txBody>
      </p:sp>
      <p:sp>
        <p:nvSpPr>
          <p:cNvPr id="3" name="Content Placeholder 2">
            <a:extLst>
              <a:ext uri="{FF2B5EF4-FFF2-40B4-BE49-F238E27FC236}">
                <a16:creationId xmlns:a16="http://schemas.microsoft.com/office/drawing/2014/main" id="{8537C7DC-12A3-516C-2872-D07D1184F93C}"/>
              </a:ext>
            </a:extLst>
          </p:cNvPr>
          <p:cNvSpPr>
            <a:spLocks noGrp="1"/>
          </p:cNvSpPr>
          <p:nvPr>
            <p:ph sz="quarter" idx="10"/>
          </p:nvPr>
        </p:nvSpPr>
        <p:spPr>
          <a:xfrm>
            <a:off x="381000" y="1123950"/>
            <a:ext cx="8382000" cy="3505200"/>
          </a:xfrm>
        </p:spPr>
        <p:txBody>
          <a:bodyPr>
            <a:normAutofit/>
          </a:bodyPr>
          <a:lstStyle/>
          <a:p>
            <a:pPr marL="0" indent="0">
              <a:buNone/>
            </a:pPr>
            <a:r>
              <a:rPr lang="en-US" b="1" dirty="0"/>
              <a:t>Key Facts:</a:t>
            </a:r>
            <a:br>
              <a:rPr lang="en-US" b="1" dirty="0"/>
            </a:br>
            <a:endParaRPr lang="en-US" b="1" dirty="0"/>
          </a:p>
          <a:p>
            <a:r>
              <a:rPr lang="en-US" sz="2500" dirty="0"/>
              <a:t>In FY22, the aggregate vacancy rate for positions in surveyed Massachusetts post-acute care hospitals was 9.4%.  </a:t>
            </a:r>
          </a:p>
          <a:p>
            <a:r>
              <a:rPr lang="en-US" sz="2500" dirty="0"/>
              <a:t>In FY22, the change in the average hourly wage for employees in post-acute care hospitals increased by 10.4% between FY19 and FY22. </a:t>
            </a:r>
          </a:p>
          <a:p>
            <a:endParaRPr lang="en-US" dirty="0"/>
          </a:p>
        </p:txBody>
      </p:sp>
    </p:spTree>
    <p:extLst>
      <p:ext uri="{BB962C8B-B14F-4D97-AF65-F5344CB8AC3E}">
        <p14:creationId xmlns:p14="http://schemas.microsoft.com/office/powerpoint/2010/main" val="40308203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0937-85A8-B1B2-DEC3-542B3E2DBE20}"/>
              </a:ext>
            </a:extLst>
          </p:cNvPr>
          <p:cNvSpPr>
            <a:spLocks noGrp="1"/>
          </p:cNvSpPr>
          <p:nvPr>
            <p:ph type="title"/>
          </p:nvPr>
        </p:nvSpPr>
        <p:spPr>
          <a:xfrm>
            <a:off x="165218" y="-19050"/>
            <a:ext cx="8305800" cy="1047750"/>
          </a:xfrm>
        </p:spPr>
        <p:txBody>
          <a:bodyPr>
            <a:normAutofit/>
          </a:bodyPr>
          <a:lstStyle/>
          <a:p>
            <a:r>
              <a:rPr lang="en-US" sz="3000" b="1" dirty="0"/>
              <a:t>Temporary Staffing in Post-Acute Facilities</a:t>
            </a:r>
            <a:br>
              <a:rPr lang="en-US" sz="2800" dirty="0"/>
            </a:br>
            <a:r>
              <a:rPr lang="en-US" sz="2000" i="1" dirty="0"/>
              <a:t>Licensed Beds – FY23</a:t>
            </a:r>
            <a:endParaRPr lang="en-US" sz="2800" dirty="0"/>
          </a:p>
        </p:txBody>
      </p:sp>
      <p:sp>
        <p:nvSpPr>
          <p:cNvPr id="17" name="TextBox 16">
            <a:extLst>
              <a:ext uri="{FF2B5EF4-FFF2-40B4-BE49-F238E27FC236}">
                <a16:creationId xmlns:a16="http://schemas.microsoft.com/office/drawing/2014/main" id="{9372F4AF-092E-0D3F-11AE-F239FE182A61}"/>
              </a:ext>
            </a:extLst>
          </p:cNvPr>
          <p:cNvSpPr txBox="1"/>
          <p:nvPr/>
        </p:nvSpPr>
        <p:spPr>
          <a:xfrm>
            <a:off x="4572001" y="1560264"/>
            <a:ext cx="4379199" cy="830997"/>
          </a:xfrm>
          <a:prstGeom prst="rect">
            <a:avLst/>
          </a:prstGeom>
          <a:noFill/>
        </p:spPr>
        <p:txBody>
          <a:bodyPr wrap="square" rtlCol="0">
            <a:spAutoFit/>
          </a:bodyPr>
          <a:lstStyle/>
          <a:p>
            <a:pPr algn="ctr" defTabSz="685800">
              <a:defRPr/>
            </a:pPr>
            <a:r>
              <a:rPr lang="en-US" sz="1600" dirty="0">
                <a:solidFill>
                  <a:srgbClr val="011546"/>
                </a:solidFill>
                <a:latin typeface="Calibri"/>
              </a:rPr>
              <a:t>Due to lack of staffing available, </a:t>
            </a:r>
          </a:p>
          <a:p>
            <a:pPr algn="ctr" defTabSz="685800">
              <a:defRPr/>
            </a:pPr>
            <a:r>
              <a:rPr lang="en-US" sz="1600" b="1" dirty="0">
                <a:solidFill>
                  <a:srgbClr val="011546"/>
                </a:solidFill>
                <a:latin typeface="Calibri"/>
              </a:rPr>
              <a:t>there were a total of 190 unstaffed licensed beds</a:t>
            </a:r>
            <a:r>
              <a:rPr lang="en-US" sz="1600" dirty="0">
                <a:solidFill>
                  <a:srgbClr val="011546"/>
                </a:solidFill>
                <a:latin typeface="Calibri"/>
              </a:rPr>
              <a:t> at post-acute hospitals in Massachusetts.</a:t>
            </a:r>
          </a:p>
        </p:txBody>
      </p:sp>
      <p:graphicFrame>
        <p:nvGraphicFramePr>
          <p:cNvPr id="21" name="Chart 20">
            <a:extLst>
              <a:ext uri="{FF2B5EF4-FFF2-40B4-BE49-F238E27FC236}">
                <a16:creationId xmlns:a16="http://schemas.microsoft.com/office/drawing/2014/main" id="{79D2E693-2F4E-4720-A35A-D92F31C866DA}"/>
              </a:ext>
            </a:extLst>
          </p:cNvPr>
          <p:cNvGraphicFramePr>
            <a:graphicFrameLocks/>
          </p:cNvGraphicFramePr>
          <p:nvPr>
            <p:extLst>
              <p:ext uri="{D42A27DB-BD31-4B8C-83A1-F6EECF244321}">
                <p14:modId xmlns:p14="http://schemas.microsoft.com/office/powerpoint/2010/main" val="3986802194"/>
              </p:ext>
            </p:extLst>
          </p:nvPr>
        </p:nvGraphicFramePr>
        <p:xfrm>
          <a:off x="290376" y="1428751"/>
          <a:ext cx="4891224" cy="3546590"/>
        </p:xfrm>
        <a:graphic>
          <a:graphicData uri="http://schemas.openxmlformats.org/drawingml/2006/chart">
            <c:chart xmlns:c="http://schemas.openxmlformats.org/drawingml/2006/chart" xmlns:r="http://schemas.openxmlformats.org/officeDocument/2006/relationships" r:id="rId2"/>
          </a:graphicData>
        </a:graphic>
      </p:graphicFrame>
      <p:grpSp>
        <p:nvGrpSpPr>
          <p:cNvPr id="3" name="Group 2">
            <a:extLst>
              <a:ext uri="{FF2B5EF4-FFF2-40B4-BE49-F238E27FC236}">
                <a16:creationId xmlns:a16="http://schemas.microsoft.com/office/drawing/2014/main" id="{B45B80E6-67F0-A38D-87D7-4907812708EE}"/>
              </a:ext>
            </a:extLst>
          </p:cNvPr>
          <p:cNvGrpSpPr/>
          <p:nvPr/>
        </p:nvGrpSpPr>
        <p:grpSpPr>
          <a:xfrm>
            <a:off x="4724401" y="2571751"/>
            <a:ext cx="3946208" cy="1338359"/>
            <a:chOff x="5216842" y="1923421"/>
            <a:chExt cx="3946208" cy="1338359"/>
          </a:xfrm>
        </p:grpSpPr>
        <p:sp>
          <p:nvSpPr>
            <p:cNvPr id="5" name="TextBox 4">
              <a:extLst>
                <a:ext uri="{FF2B5EF4-FFF2-40B4-BE49-F238E27FC236}">
                  <a16:creationId xmlns:a16="http://schemas.microsoft.com/office/drawing/2014/main" id="{07F85060-A858-A175-8FF1-06014339A879}"/>
                </a:ext>
              </a:extLst>
            </p:cNvPr>
            <p:cNvSpPr txBox="1"/>
            <p:nvPr/>
          </p:nvSpPr>
          <p:spPr>
            <a:xfrm>
              <a:off x="5655804" y="1973186"/>
              <a:ext cx="3507246" cy="276999"/>
            </a:xfrm>
            <a:prstGeom prst="rect">
              <a:avLst/>
            </a:prstGeom>
            <a:noFill/>
          </p:spPr>
          <p:txBody>
            <a:bodyPr wrap="square" rtlCol="0">
              <a:spAutoFit/>
            </a:bodyPr>
            <a:lstStyle/>
            <a:p>
              <a:pPr defTabSz="685800">
                <a:defRPr/>
              </a:pPr>
              <a:r>
                <a:rPr lang="en-US" sz="1200" dirty="0">
                  <a:solidFill>
                    <a:srgbClr val="011546"/>
                  </a:solidFill>
                  <a:latin typeface="Calibri"/>
                </a:rPr>
                <a:t>Licensed Beds staffed - only Directly Employed Staff</a:t>
              </a:r>
            </a:p>
          </p:txBody>
        </p:sp>
        <p:sp>
          <p:nvSpPr>
            <p:cNvPr id="25" name="TextBox 24">
              <a:extLst>
                <a:ext uri="{FF2B5EF4-FFF2-40B4-BE49-F238E27FC236}">
                  <a16:creationId xmlns:a16="http://schemas.microsoft.com/office/drawing/2014/main" id="{75AA4B8E-C394-E982-7CC0-E9F13ACDCC40}"/>
                </a:ext>
              </a:extLst>
            </p:cNvPr>
            <p:cNvSpPr txBox="1"/>
            <p:nvPr/>
          </p:nvSpPr>
          <p:spPr>
            <a:xfrm>
              <a:off x="5636754" y="2338685"/>
              <a:ext cx="3507246" cy="461665"/>
            </a:xfrm>
            <a:prstGeom prst="rect">
              <a:avLst/>
            </a:prstGeom>
            <a:noFill/>
          </p:spPr>
          <p:txBody>
            <a:bodyPr wrap="square" rtlCol="0">
              <a:spAutoFit/>
            </a:bodyPr>
            <a:lstStyle/>
            <a:p>
              <a:pPr defTabSz="685800">
                <a:defRPr/>
              </a:pPr>
              <a:r>
                <a:rPr lang="en-US" sz="1200" dirty="0">
                  <a:solidFill>
                    <a:srgbClr val="011546"/>
                  </a:solidFill>
                  <a:latin typeface="Calibri"/>
                </a:rPr>
                <a:t>Additional Licensed Beds Staffed - with Temporary Staff</a:t>
              </a:r>
            </a:p>
          </p:txBody>
        </p:sp>
        <p:sp>
          <p:nvSpPr>
            <p:cNvPr id="26" name="TextBox 25">
              <a:extLst>
                <a:ext uri="{FF2B5EF4-FFF2-40B4-BE49-F238E27FC236}">
                  <a16:creationId xmlns:a16="http://schemas.microsoft.com/office/drawing/2014/main" id="{385D6A5D-484E-AAB1-A69E-5FF81ADBE210}"/>
                </a:ext>
              </a:extLst>
            </p:cNvPr>
            <p:cNvSpPr txBox="1"/>
            <p:nvPr/>
          </p:nvSpPr>
          <p:spPr>
            <a:xfrm>
              <a:off x="5636754" y="2800115"/>
              <a:ext cx="3507246" cy="461665"/>
            </a:xfrm>
            <a:prstGeom prst="rect">
              <a:avLst/>
            </a:prstGeom>
            <a:noFill/>
          </p:spPr>
          <p:txBody>
            <a:bodyPr wrap="square" rtlCol="0">
              <a:spAutoFit/>
            </a:bodyPr>
            <a:lstStyle/>
            <a:p>
              <a:pPr defTabSz="685800">
                <a:defRPr/>
              </a:pPr>
              <a:r>
                <a:rPr lang="en-US" sz="1200" dirty="0">
                  <a:solidFill>
                    <a:srgbClr val="011546"/>
                  </a:solidFill>
                  <a:latin typeface="Calibri"/>
                </a:rPr>
                <a:t>Unstaffed Licensed Beds due to Lack of Available Staffing</a:t>
              </a:r>
            </a:p>
          </p:txBody>
        </p:sp>
        <p:sp>
          <p:nvSpPr>
            <p:cNvPr id="29" name="Rectangle 28">
              <a:extLst>
                <a:ext uri="{FF2B5EF4-FFF2-40B4-BE49-F238E27FC236}">
                  <a16:creationId xmlns:a16="http://schemas.microsoft.com/office/drawing/2014/main" id="{B0D8DA5B-660A-51BB-AE67-0A508732CCFC}"/>
                </a:ext>
              </a:extLst>
            </p:cNvPr>
            <p:cNvSpPr/>
            <p:nvPr/>
          </p:nvSpPr>
          <p:spPr>
            <a:xfrm>
              <a:off x="5216842" y="1923421"/>
              <a:ext cx="369332" cy="369332"/>
            </a:xfrm>
            <a:prstGeom prst="rect">
              <a:avLst/>
            </a:prstGeom>
            <a:solidFill>
              <a:srgbClr val="17375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defRPr/>
              </a:pPr>
              <a:endParaRPr lang="en-US" dirty="0">
                <a:solidFill>
                  <a:prstClr val="white"/>
                </a:solidFill>
                <a:latin typeface="Calibri"/>
              </a:endParaRPr>
            </a:p>
          </p:txBody>
        </p:sp>
        <p:sp>
          <p:nvSpPr>
            <p:cNvPr id="31" name="Rectangle 30">
              <a:extLst>
                <a:ext uri="{FF2B5EF4-FFF2-40B4-BE49-F238E27FC236}">
                  <a16:creationId xmlns:a16="http://schemas.microsoft.com/office/drawing/2014/main" id="{BDCE8968-55C5-4656-BCF0-8BEB11C198FB}"/>
                </a:ext>
              </a:extLst>
            </p:cNvPr>
            <p:cNvSpPr/>
            <p:nvPr/>
          </p:nvSpPr>
          <p:spPr>
            <a:xfrm>
              <a:off x="5216842" y="2384851"/>
              <a:ext cx="369332" cy="369332"/>
            </a:xfrm>
            <a:prstGeom prst="rect">
              <a:avLst/>
            </a:prstGeom>
            <a:solidFill>
              <a:srgbClr val="D9D9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defRPr/>
              </a:pPr>
              <a:endParaRPr lang="en-US" dirty="0">
                <a:solidFill>
                  <a:prstClr val="white"/>
                </a:solidFill>
                <a:latin typeface="Calibri"/>
              </a:endParaRPr>
            </a:p>
          </p:txBody>
        </p:sp>
        <p:sp>
          <p:nvSpPr>
            <p:cNvPr id="32" name="Rectangle 31">
              <a:extLst>
                <a:ext uri="{FF2B5EF4-FFF2-40B4-BE49-F238E27FC236}">
                  <a16:creationId xmlns:a16="http://schemas.microsoft.com/office/drawing/2014/main" id="{15FA0994-BEED-42E0-570D-9B71BA8675E1}"/>
                </a:ext>
              </a:extLst>
            </p:cNvPr>
            <p:cNvSpPr/>
            <p:nvPr/>
          </p:nvSpPr>
          <p:spPr>
            <a:xfrm>
              <a:off x="5216842" y="2846281"/>
              <a:ext cx="369332" cy="369332"/>
            </a:xfrm>
            <a:prstGeom prst="rect">
              <a:avLst/>
            </a:prstGeom>
            <a:solidFill>
              <a:srgbClr val="93CD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defRPr/>
              </a:pPr>
              <a:endParaRPr lang="en-US" dirty="0">
                <a:solidFill>
                  <a:prstClr val="white"/>
                </a:solidFill>
                <a:latin typeface="Calibri"/>
              </a:endParaRPr>
            </a:p>
          </p:txBody>
        </p:sp>
      </p:grpSp>
    </p:spTree>
    <p:extLst>
      <p:ext uri="{BB962C8B-B14F-4D97-AF65-F5344CB8AC3E}">
        <p14:creationId xmlns:p14="http://schemas.microsoft.com/office/powerpoint/2010/main" val="9180413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D8459-7C50-5162-4728-2A82344566C7}"/>
              </a:ext>
            </a:extLst>
          </p:cNvPr>
          <p:cNvSpPr>
            <a:spLocks noGrp="1"/>
          </p:cNvSpPr>
          <p:nvPr>
            <p:ph type="title"/>
          </p:nvPr>
        </p:nvSpPr>
        <p:spPr>
          <a:xfrm>
            <a:off x="152400" y="132416"/>
            <a:ext cx="8305800" cy="794759"/>
          </a:xfrm>
        </p:spPr>
        <p:txBody>
          <a:bodyPr>
            <a:normAutofit fontScale="90000"/>
          </a:bodyPr>
          <a:lstStyle/>
          <a:p>
            <a:br>
              <a:rPr lang="en-US" sz="2200" dirty="0"/>
            </a:br>
            <a:r>
              <a:rPr lang="en-US" sz="2700" b="1" dirty="0"/>
              <a:t>Temporary Staffing</a:t>
            </a:r>
            <a:br>
              <a:rPr lang="en-US" sz="2700" dirty="0"/>
            </a:br>
            <a:r>
              <a:rPr lang="en-US" sz="1700" i="1" dirty="0"/>
              <a:t>Average Hourly Wage (AHW) for Temporary RNs at Post-Acute Hospitals </a:t>
            </a:r>
            <a:br>
              <a:rPr lang="en-US" sz="1100" dirty="0"/>
            </a:br>
            <a:endParaRPr lang="en-US" dirty="0"/>
          </a:p>
        </p:txBody>
      </p:sp>
      <p:graphicFrame>
        <p:nvGraphicFramePr>
          <p:cNvPr id="12" name="Content Placeholder 11">
            <a:extLst>
              <a:ext uri="{FF2B5EF4-FFF2-40B4-BE49-F238E27FC236}">
                <a16:creationId xmlns:a16="http://schemas.microsoft.com/office/drawing/2014/main" id="{64FA6644-0C99-4DA1-B5C2-B09DDDEAF013}"/>
              </a:ext>
            </a:extLst>
          </p:cNvPr>
          <p:cNvGraphicFramePr>
            <a:graphicFrameLocks noGrp="1"/>
          </p:cNvGraphicFramePr>
          <p:nvPr>
            <p:ph sz="quarter" idx="12"/>
            <p:extLst>
              <p:ext uri="{D42A27DB-BD31-4B8C-83A1-F6EECF244321}">
                <p14:modId xmlns:p14="http://schemas.microsoft.com/office/powerpoint/2010/main" val="3145523564"/>
              </p:ext>
            </p:extLst>
          </p:nvPr>
        </p:nvGraphicFramePr>
        <p:xfrm>
          <a:off x="152400" y="1200150"/>
          <a:ext cx="8534400" cy="35052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1">
            <a:extLst>
              <a:ext uri="{FF2B5EF4-FFF2-40B4-BE49-F238E27FC236}">
                <a16:creationId xmlns:a16="http://schemas.microsoft.com/office/drawing/2014/main" id="{F9A2F560-14CE-28E4-DB65-873C6C85C5A3}"/>
              </a:ext>
            </a:extLst>
          </p:cNvPr>
          <p:cNvSpPr txBox="1"/>
          <p:nvPr/>
        </p:nvSpPr>
        <p:spPr>
          <a:xfrm>
            <a:off x="1905000" y="1428750"/>
            <a:ext cx="3124200" cy="45720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685800">
              <a:defRPr/>
            </a:pPr>
            <a:r>
              <a:rPr lang="en-US" sz="1500" b="1" dirty="0">
                <a:solidFill>
                  <a:srgbClr val="011546"/>
                </a:solidFill>
                <a:latin typeface="Calibri"/>
              </a:rPr>
              <a:t>89% increase from Pre-Pandemic AHW to Post-Pandemic AHW </a:t>
            </a:r>
          </a:p>
        </p:txBody>
      </p:sp>
      <p:sp>
        <p:nvSpPr>
          <p:cNvPr id="10" name="Rectangle 9">
            <a:extLst>
              <a:ext uri="{FF2B5EF4-FFF2-40B4-BE49-F238E27FC236}">
                <a16:creationId xmlns:a16="http://schemas.microsoft.com/office/drawing/2014/main" id="{B9D49A96-F25D-6AA7-7E6B-23C56BF703C2}"/>
              </a:ext>
            </a:extLst>
          </p:cNvPr>
          <p:cNvSpPr/>
          <p:nvPr/>
        </p:nvSpPr>
        <p:spPr>
          <a:xfrm>
            <a:off x="6629400" y="4324350"/>
            <a:ext cx="1524000" cy="228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80953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D8459-7C50-5162-4728-2A82344566C7}"/>
              </a:ext>
            </a:extLst>
          </p:cNvPr>
          <p:cNvSpPr>
            <a:spLocks noGrp="1"/>
          </p:cNvSpPr>
          <p:nvPr>
            <p:ph type="title"/>
          </p:nvPr>
        </p:nvSpPr>
        <p:spPr>
          <a:xfrm>
            <a:off x="152400" y="133350"/>
            <a:ext cx="8305800" cy="776256"/>
          </a:xfrm>
        </p:spPr>
        <p:txBody>
          <a:bodyPr>
            <a:normAutofit fontScale="90000"/>
          </a:bodyPr>
          <a:lstStyle/>
          <a:p>
            <a:br>
              <a:rPr lang="en-US" sz="2700" dirty="0"/>
            </a:br>
            <a:r>
              <a:rPr lang="en-US" sz="2700" b="1" dirty="0"/>
              <a:t>Temporary Staffing</a:t>
            </a:r>
            <a:br>
              <a:rPr lang="en-US" sz="2700" dirty="0"/>
            </a:br>
            <a:r>
              <a:rPr lang="en-US" sz="1700" i="1" dirty="0"/>
              <a:t>Total Expenditure on All Contract Labor at Post-Acute Hospitals; FY2019 - FY2022</a:t>
            </a:r>
            <a:br>
              <a:rPr lang="en-US" sz="2800" i="1" dirty="0"/>
            </a:br>
            <a:endParaRPr lang="en-US" dirty="0"/>
          </a:p>
        </p:txBody>
      </p:sp>
      <p:graphicFrame>
        <p:nvGraphicFramePr>
          <p:cNvPr id="4" name="Content Placeholder 3">
            <a:extLst>
              <a:ext uri="{FF2B5EF4-FFF2-40B4-BE49-F238E27FC236}">
                <a16:creationId xmlns:a16="http://schemas.microsoft.com/office/drawing/2014/main" id="{F75C5435-397D-D105-415C-5D7CA9A731B5}"/>
              </a:ext>
            </a:extLst>
          </p:cNvPr>
          <p:cNvGraphicFramePr>
            <a:graphicFrameLocks noGrp="1"/>
          </p:cNvGraphicFramePr>
          <p:nvPr>
            <p:ph sz="quarter" idx="12"/>
            <p:extLst>
              <p:ext uri="{D42A27DB-BD31-4B8C-83A1-F6EECF244321}">
                <p14:modId xmlns:p14="http://schemas.microsoft.com/office/powerpoint/2010/main" val="1331753905"/>
              </p:ext>
            </p:extLst>
          </p:nvPr>
        </p:nvGraphicFramePr>
        <p:xfrm>
          <a:off x="152400" y="1200150"/>
          <a:ext cx="8839200" cy="3505200"/>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Arrow Connector 5">
            <a:extLst>
              <a:ext uri="{FF2B5EF4-FFF2-40B4-BE49-F238E27FC236}">
                <a16:creationId xmlns:a16="http://schemas.microsoft.com/office/drawing/2014/main" id="{15FBCBCC-5EB2-4A9F-AE62-2B463B776ED0}"/>
              </a:ext>
            </a:extLst>
          </p:cNvPr>
          <p:cNvCxnSpPr/>
          <p:nvPr/>
        </p:nvCxnSpPr>
        <p:spPr>
          <a:xfrm flipV="1">
            <a:off x="1828800" y="4019550"/>
            <a:ext cx="990600" cy="1524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47987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9FD18-B623-4034-D101-780B16FCC446}"/>
              </a:ext>
            </a:extLst>
          </p:cNvPr>
          <p:cNvSpPr>
            <a:spLocks noGrp="1"/>
          </p:cNvSpPr>
          <p:nvPr>
            <p:ph type="title"/>
          </p:nvPr>
        </p:nvSpPr>
        <p:spPr>
          <a:xfrm>
            <a:off x="178576" y="-19050"/>
            <a:ext cx="8305800" cy="1047750"/>
          </a:xfrm>
        </p:spPr>
        <p:txBody>
          <a:bodyPr/>
          <a:lstStyle/>
          <a:p>
            <a:r>
              <a:rPr lang="en-US" b="1" dirty="0"/>
              <a:t>Post-Acute Care Discharge Challenge</a:t>
            </a:r>
          </a:p>
        </p:txBody>
      </p:sp>
      <p:pic>
        <p:nvPicPr>
          <p:cNvPr id="5" name="Picture 4">
            <a:extLst>
              <a:ext uri="{FF2B5EF4-FFF2-40B4-BE49-F238E27FC236}">
                <a16:creationId xmlns:a16="http://schemas.microsoft.com/office/drawing/2014/main" id="{1B2653B8-E730-523D-A704-345388A48F28}"/>
              </a:ext>
            </a:extLst>
          </p:cNvPr>
          <p:cNvPicPr>
            <a:picLocks noChangeAspect="1"/>
          </p:cNvPicPr>
          <p:nvPr/>
        </p:nvPicPr>
        <p:blipFill>
          <a:blip r:embed="rId2"/>
          <a:srcRect l="74514" t="31775" r="6277" b="30325"/>
          <a:stretch/>
        </p:blipFill>
        <p:spPr>
          <a:xfrm>
            <a:off x="1060769" y="1203850"/>
            <a:ext cx="6448494" cy="3550295"/>
          </a:xfrm>
          <a:prstGeom prst="rect">
            <a:avLst/>
          </a:prstGeom>
        </p:spPr>
      </p:pic>
    </p:spTree>
    <p:extLst>
      <p:ext uri="{BB962C8B-B14F-4D97-AF65-F5344CB8AC3E}">
        <p14:creationId xmlns:p14="http://schemas.microsoft.com/office/powerpoint/2010/main" val="17730755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29EF129-93E9-0DEF-7322-A80486238CF0}"/>
              </a:ext>
            </a:extLst>
          </p:cNvPr>
          <p:cNvSpPr>
            <a:spLocks noGrp="1"/>
          </p:cNvSpPr>
          <p:nvPr>
            <p:ph type="body" sz="quarter" idx="11"/>
          </p:nvPr>
        </p:nvSpPr>
        <p:spPr/>
        <p:txBody>
          <a:bodyPr/>
          <a:lstStyle/>
          <a:p>
            <a:r>
              <a:rPr lang="en-US" b="1" dirty="0"/>
              <a:t>Addressing the Issue</a:t>
            </a:r>
          </a:p>
        </p:txBody>
      </p:sp>
    </p:spTree>
    <p:extLst>
      <p:ext uri="{BB962C8B-B14F-4D97-AF65-F5344CB8AC3E}">
        <p14:creationId xmlns:p14="http://schemas.microsoft.com/office/powerpoint/2010/main" val="17159547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DB50F-37C7-4D4D-D8B2-EB4B63A16956}"/>
              </a:ext>
            </a:extLst>
          </p:cNvPr>
          <p:cNvSpPr>
            <a:spLocks noGrp="1"/>
          </p:cNvSpPr>
          <p:nvPr>
            <p:ph type="title"/>
          </p:nvPr>
        </p:nvSpPr>
        <p:spPr>
          <a:xfrm>
            <a:off x="152400" y="209550"/>
            <a:ext cx="8305800" cy="1047750"/>
          </a:xfrm>
        </p:spPr>
        <p:txBody>
          <a:bodyPr>
            <a:normAutofit fontScale="90000"/>
          </a:bodyPr>
          <a:lstStyle/>
          <a:p>
            <a:r>
              <a:rPr lang="en-US" sz="2800" b="1" dirty="0"/>
              <a:t>Chapter 197 of the Acts of 2024:</a:t>
            </a:r>
            <a:br>
              <a:rPr lang="en-US" sz="2200" b="1" dirty="0"/>
            </a:br>
            <a:r>
              <a:rPr lang="en-US" sz="2200" b="1" dirty="0"/>
              <a:t>An Act to Improve Quality &amp; Oversight of Long-Term Care</a:t>
            </a:r>
            <a:br>
              <a:rPr lang="en-US" sz="3200" b="1" dirty="0"/>
            </a:br>
            <a:endParaRPr lang="en-US" dirty="0"/>
          </a:p>
        </p:txBody>
      </p:sp>
      <p:sp>
        <p:nvSpPr>
          <p:cNvPr id="4" name="Content Placeholder 2">
            <a:extLst>
              <a:ext uri="{FF2B5EF4-FFF2-40B4-BE49-F238E27FC236}">
                <a16:creationId xmlns:a16="http://schemas.microsoft.com/office/drawing/2014/main" id="{4A636EB8-DB60-0828-840E-A88BA09C59D1}"/>
              </a:ext>
            </a:extLst>
          </p:cNvPr>
          <p:cNvSpPr txBox="1">
            <a:spLocks noGrp="1"/>
          </p:cNvSpPr>
          <p:nvPr>
            <p:ph sz="quarter" idx="12"/>
          </p:nvPr>
        </p:nvSpPr>
        <p:spPr>
          <a:xfrm>
            <a:off x="152400" y="1200150"/>
            <a:ext cx="8534400" cy="3505200"/>
          </a:xfrm>
          <a:prstGeom prst="rect">
            <a:avLst/>
          </a:prstGeom>
        </p:spPr>
        <p:txBody>
          <a:bodyPr>
            <a:normAutofit fontScale="92500" lnSpcReduction="10000"/>
          </a:bodyPr>
          <a:lstStyle>
            <a:lvl1pPr marL="342900" indent="-342900" algn="l" defTabSz="914400" rtl="0" eaLnBrk="1" latinLnBrk="0" hangingPunct="1">
              <a:spcBef>
                <a:spcPct val="20000"/>
              </a:spcBef>
              <a:buClr>
                <a:schemeClr val="accent2">
                  <a:lumMod val="75000"/>
                </a:schemeClr>
              </a:buClr>
              <a:buFont typeface="Arial" panose="020B0604020202020204" pitchFamily="34" charset="0"/>
              <a:buChar char="•"/>
              <a:defRPr sz="2600" kern="1200" baseline="0">
                <a:solidFill>
                  <a:schemeClr val="tx1"/>
                </a:solidFill>
                <a:latin typeface="+mn-lt"/>
                <a:ea typeface="+mn-ea"/>
                <a:cs typeface="+mn-cs"/>
              </a:defRPr>
            </a:lvl1pPr>
            <a:lvl2pPr marL="457200" indent="0" algn="l" defTabSz="914400" rtl="0" eaLnBrk="1" latinLnBrk="0" hangingPunct="1">
              <a:spcBef>
                <a:spcPct val="20000"/>
              </a:spcBef>
              <a:buClr>
                <a:srgbClr val="C00000"/>
              </a:buClr>
              <a:buSzPct val="100000"/>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800" dirty="0">
                <a:latin typeface="+mj-lt"/>
              </a:rPr>
              <a:t>Passed the Legislature on August 29 and signed by Governor Healey on September 6</a:t>
            </a:r>
            <a:r>
              <a:rPr lang="en-US" sz="1800" baseline="30000" dirty="0">
                <a:latin typeface="+mj-lt"/>
              </a:rPr>
              <a:t>th</a:t>
            </a:r>
            <a:r>
              <a:rPr lang="en-US" sz="1800" dirty="0">
                <a:latin typeface="+mj-lt"/>
              </a:rPr>
              <a:t>, the new law puts in place additional oversight of long-term care, puts in place: </a:t>
            </a:r>
          </a:p>
          <a:p>
            <a:r>
              <a:rPr lang="en-US" sz="1800" dirty="0">
                <a:latin typeface="+mj-lt"/>
              </a:rPr>
              <a:t>protections for the LGBTQ+ residents, </a:t>
            </a:r>
          </a:p>
          <a:p>
            <a:r>
              <a:rPr lang="en-US" sz="1800" dirty="0">
                <a:latin typeface="+mj-lt"/>
              </a:rPr>
              <a:t>makes permanent the COVID flexibility that </a:t>
            </a:r>
            <a:r>
              <a:rPr lang="en-US" sz="1800" b="1" dirty="0">
                <a:latin typeface="+mj-lt"/>
              </a:rPr>
              <a:t>allows assisted living residences to offer certain basic health services</a:t>
            </a:r>
            <a:r>
              <a:rPr lang="en-US" sz="1800" dirty="0">
                <a:latin typeface="+mj-lt"/>
              </a:rPr>
              <a:t>; and </a:t>
            </a:r>
          </a:p>
          <a:p>
            <a:r>
              <a:rPr lang="en-US" sz="1800" dirty="0">
                <a:latin typeface="+mj-lt"/>
              </a:rPr>
              <a:t>requires the licensure of </a:t>
            </a:r>
            <a:r>
              <a:rPr lang="en-US" sz="1800" b="1" dirty="0">
                <a:latin typeface="+mj-lt"/>
              </a:rPr>
              <a:t>small house nursing homes</a:t>
            </a:r>
            <a:r>
              <a:rPr lang="en-US" sz="1800" dirty="0">
                <a:latin typeface="+mj-lt"/>
              </a:rPr>
              <a:t>. </a:t>
            </a:r>
          </a:p>
          <a:p>
            <a:endParaRPr lang="en-US" sz="1800" dirty="0">
              <a:latin typeface="+mj-lt"/>
            </a:endParaRPr>
          </a:p>
          <a:p>
            <a:pPr marL="0" indent="0">
              <a:buFont typeface="Arial" panose="020B0604020202020204" pitchFamily="34" charset="0"/>
              <a:buNone/>
            </a:pPr>
            <a:r>
              <a:rPr lang="en-US" sz="1800" dirty="0">
                <a:latin typeface="+mj-lt"/>
              </a:rPr>
              <a:t>The law also:</a:t>
            </a:r>
          </a:p>
          <a:p>
            <a:r>
              <a:rPr lang="en-US" sz="1800" kern="100" dirty="0">
                <a:latin typeface="+mj-lt"/>
                <a:ea typeface="Aptos" panose="020B0004020202020204" pitchFamily="34" charset="0"/>
                <a:cs typeface="Times New Roman" panose="02020603050405020304" pitchFamily="18" charset="0"/>
              </a:rPr>
              <a:t>Establishes a two-year pilot program that requires GIC plans, MassHealth and commercial insurers licensed in Massachusetts </a:t>
            </a:r>
            <a:r>
              <a:rPr lang="en-US" sz="1800" b="1" kern="100" dirty="0">
                <a:latin typeface="+mj-lt"/>
                <a:ea typeface="Aptos" panose="020B0004020202020204" pitchFamily="34" charset="0"/>
                <a:cs typeface="Times New Roman" panose="02020603050405020304" pitchFamily="18" charset="0"/>
              </a:rPr>
              <a:t>to approve or deny requests for prior authorization for post-acute care services by the next business day</a:t>
            </a:r>
            <a:r>
              <a:rPr lang="en-US" sz="1800" kern="100" dirty="0">
                <a:latin typeface="+mj-lt"/>
                <a:ea typeface="Aptos" panose="020B0004020202020204" pitchFamily="34" charset="0"/>
                <a:cs typeface="Times New Roman" panose="02020603050405020304" pitchFamily="18" charset="0"/>
              </a:rPr>
              <a:t> following receipt by the payer of all necessary information to establish the medical necessity of the requested </a:t>
            </a:r>
            <a:r>
              <a:rPr lang="en-US" sz="1800" b="1" kern="100" dirty="0">
                <a:latin typeface="+mj-lt"/>
                <a:ea typeface="Aptos" panose="020B0004020202020204" pitchFamily="34" charset="0"/>
                <a:cs typeface="Times New Roman" panose="02020603050405020304" pitchFamily="18" charset="0"/>
              </a:rPr>
              <a:t>post-acute care services (home care, SNF care, post-acute hospital care)</a:t>
            </a:r>
            <a:r>
              <a:rPr lang="en-US" sz="1800" kern="100" dirty="0">
                <a:latin typeface="+mj-lt"/>
                <a:ea typeface="Aptos" panose="020B0004020202020204" pitchFamily="34" charset="0"/>
                <a:cs typeface="Times New Roman" panose="02020603050405020304" pitchFamily="18" charset="0"/>
              </a:rPr>
              <a:t>.</a:t>
            </a:r>
          </a:p>
          <a:p>
            <a:endParaRPr lang="en-US" sz="1800" dirty="0">
              <a:latin typeface="+mj-lt"/>
            </a:endParaRPr>
          </a:p>
        </p:txBody>
      </p:sp>
    </p:spTree>
    <p:extLst>
      <p:ext uri="{BB962C8B-B14F-4D97-AF65-F5344CB8AC3E}">
        <p14:creationId xmlns:p14="http://schemas.microsoft.com/office/powerpoint/2010/main" val="5407808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5751C7-FEAD-64E2-1935-6D47E8F518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79EEB7-F892-337F-3BC7-FDFF402F4EC8}"/>
              </a:ext>
            </a:extLst>
          </p:cNvPr>
          <p:cNvSpPr>
            <a:spLocks noGrp="1"/>
          </p:cNvSpPr>
          <p:nvPr>
            <p:ph type="title"/>
          </p:nvPr>
        </p:nvSpPr>
        <p:spPr>
          <a:xfrm>
            <a:off x="152400" y="209550"/>
            <a:ext cx="8305800" cy="1047750"/>
          </a:xfrm>
        </p:spPr>
        <p:txBody>
          <a:bodyPr>
            <a:normAutofit fontScale="90000"/>
          </a:bodyPr>
          <a:lstStyle/>
          <a:p>
            <a:r>
              <a:rPr lang="en-US" sz="2800" b="1" dirty="0"/>
              <a:t>Chapter 197 of the Acts of 2024:</a:t>
            </a:r>
            <a:br>
              <a:rPr lang="en-US" sz="2200" b="1" dirty="0"/>
            </a:br>
            <a:r>
              <a:rPr lang="en-US" sz="2200" b="1" dirty="0"/>
              <a:t>An Act to Improve Quality &amp; Oversight of Long-Term Care</a:t>
            </a:r>
            <a:br>
              <a:rPr lang="en-US" sz="3200" b="1" dirty="0"/>
            </a:br>
            <a:endParaRPr lang="en-US" dirty="0"/>
          </a:p>
        </p:txBody>
      </p:sp>
      <p:sp>
        <p:nvSpPr>
          <p:cNvPr id="4" name="Content Placeholder 2">
            <a:extLst>
              <a:ext uri="{FF2B5EF4-FFF2-40B4-BE49-F238E27FC236}">
                <a16:creationId xmlns:a16="http://schemas.microsoft.com/office/drawing/2014/main" id="{0D5CE675-9D04-2469-5A05-CEB35AB59643}"/>
              </a:ext>
            </a:extLst>
          </p:cNvPr>
          <p:cNvSpPr txBox="1">
            <a:spLocks noGrp="1"/>
          </p:cNvSpPr>
          <p:nvPr>
            <p:ph sz="quarter" idx="12"/>
          </p:nvPr>
        </p:nvSpPr>
        <p:spPr>
          <a:xfrm>
            <a:off x="152400" y="1200150"/>
            <a:ext cx="8534400" cy="3505200"/>
          </a:xfrm>
          <a:prstGeom prst="rect">
            <a:avLst/>
          </a:prstGeom>
        </p:spPr>
        <p:txBody>
          <a:bodyPr>
            <a:normAutofit fontScale="85000" lnSpcReduction="10000"/>
          </a:bodyPr>
          <a:lstStyle>
            <a:lvl1pPr marL="342900" indent="-342900" algn="l" defTabSz="914400" rtl="0" eaLnBrk="1" latinLnBrk="0" hangingPunct="1">
              <a:spcBef>
                <a:spcPct val="20000"/>
              </a:spcBef>
              <a:buClr>
                <a:schemeClr val="accent2">
                  <a:lumMod val="75000"/>
                </a:schemeClr>
              </a:buClr>
              <a:buFont typeface="Arial" panose="020B0604020202020204" pitchFamily="34" charset="0"/>
              <a:buChar char="•"/>
              <a:defRPr sz="2600" kern="1200" baseline="0">
                <a:solidFill>
                  <a:schemeClr val="tx1"/>
                </a:solidFill>
                <a:latin typeface="+mn-lt"/>
                <a:ea typeface="+mn-ea"/>
                <a:cs typeface="+mn-cs"/>
              </a:defRPr>
            </a:lvl1pPr>
            <a:lvl2pPr marL="457200" indent="0" algn="l" defTabSz="914400" rtl="0" eaLnBrk="1" latinLnBrk="0" hangingPunct="1">
              <a:spcBef>
                <a:spcPct val="20000"/>
              </a:spcBef>
              <a:buClr>
                <a:srgbClr val="C00000"/>
              </a:buClr>
              <a:buSzPct val="100000"/>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kern="100" dirty="0">
                <a:effectLst/>
                <a:latin typeface="+mj-lt"/>
                <a:ea typeface="Aptos" panose="020B0004020202020204" pitchFamily="34" charset="0"/>
                <a:cs typeface="Times New Roman" panose="02020603050405020304" pitchFamily="18" charset="0"/>
              </a:rPr>
              <a:t>Instructs MassHealth to </a:t>
            </a:r>
            <a:r>
              <a:rPr lang="en-US" sz="1800" b="1" kern="100" dirty="0">
                <a:effectLst/>
                <a:latin typeface="+mj-lt"/>
                <a:ea typeface="Aptos" panose="020B0004020202020204" pitchFamily="34" charset="0"/>
                <a:cs typeface="Times New Roman" panose="02020603050405020304" pitchFamily="18" charset="0"/>
              </a:rPr>
              <a:t>establish a skilled nursing facility rate add-on program for bariatric patient care </a:t>
            </a:r>
            <a:r>
              <a:rPr lang="en-US" sz="1800" kern="100" dirty="0">
                <a:effectLst/>
                <a:latin typeface="+mj-lt"/>
                <a:ea typeface="Aptos" panose="020B0004020202020204" pitchFamily="34" charset="0"/>
                <a:cs typeface="Times New Roman" panose="02020603050405020304" pitchFamily="18" charset="0"/>
              </a:rPr>
              <a:t>and a rate add-on program for </a:t>
            </a:r>
            <a:r>
              <a:rPr lang="en-US" sz="1800" b="1" kern="100" dirty="0">
                <a:effectLst/>
                <a:latin typeface="+mj-lt"/>
                <a:ea typeface="Aptos" panose="020B0004020202020204" pitchFamily="34" charset="0"/>
                <a:cs typeface="Times New Roman" panose="02020603050405020304" pitchFamily="18" charset="0"/>
              </a:rPr>
              <a:t>1-on-1 staffing of at-risk residents requiring 24-hour monitoring and supervision for their safety and the safety of other residents and staff.</a:t>
            </a:r>
          </a:p>
          <a:p>
            <a:pPr marL="0" indent="0">
              <a:buNone/>
            </a:pPr>
            <a:endParaRPr lang="en-US" sz="1800" kern="100" dirty="0">
              <a:latin typeface="+mj-lt"/>
              <a:ea typeface="Aptos" panose="020B0004020202020204" pitchFamily="34" charset="0"/>
              <a:cs typeface="Times New Roman" panose="02020603050405020304" pitchFamily="18" charset="0"/>
            </a:endParaRPr>
          </a:p>
          <a:p>
            <a:r>
              <a:rPr lang="en-US" sz="1800" kern="100" dirty="0">
                <a:latin typeface="+mj-lt"/>
                <a:ea typeface="Aptos" panose="020B0004020202020204" pitchFamily="34" charset="0"/>
                <a:cs typeface="Times New Roman" panose="02020603050405020304" pitchFamily="18" charset="0"/>
              </a:rPr>
              <a:t>D</a:t>
            </a:r>
            <a:r>
              <a:rPr lang="en-US" sz="1800" kern="100" dirty="0">
                <a:effectLst/>
                <a:latin typeface="+mj-lt"/>
                <a:ea typeface="Aptos" panose="020B0004020202020204" pitchFamily="34" charset="0"/>
                <a:cs typeface="Times New Roman" panose="02020603050405020304" pitchFamily="18" charset="0"/>
              </a:rPr>
              <a:t>irects the Division of Insurance to develop and implement a </a:t>
            </a:r>
            <a:r>
              <a:rPr lang="en-US" sz="1800" b="1" kern="100" dirty="0">
                <a:effectLst/>
                <a:latin typeface="+mj-lt"/>
                <a:ea typeface="Aptos" panose="020B0004020202020204" pitchFamily="34" charset="0"/>
                <a:cs typeface="Times New Roman" panose="02020603050405020304" pitchFamily="18" charset="0"/>
              </a:rPr>
              <a:t>uniform prior authorization form </a:t>
            </a:r>
            <a:r>
              <a:rPr lang="en-US" sz="1800" kern="100" dirty="0">
                <a:effectLst/>
                <a:latin typeface="+mj-lt"/>
                <a:ea typeface="Aptos" panose="020B0004020202020204" pitchFamily="34" charset="0"/>
                <a:cs typeface="Times New Roman" panose="02020603050405020304" pitchFamily="18" charset="0"/>
              </a:rPr>
              <a:t>for the admission of patients from an acute care hospital to post-acute care settings to be used by all insurers, including MassHealth; </a:t>
            </a:r>
          </a:p>
          <a:p>
            <a:pPr marL="0" indent="0">
              <a:buNone/>
            </a:pPr>
            <a:endParaRPr lang="en-US" sz="1800" kern="100" dirty="0">
              <a:effectLst/>
              <a:latin typeface="+mj-lt"/>
              <a:ea typeface="Aptos" panose="020B0004020202020204" pitchFamily="34" charset="0"/>
              <a:cs typeface="Times New Roman" panose="02020603050405020304" pitchFamily="18" charset="0"/>
            </a:endParaRPr>
          </a:p>
          <a:p>
            <a:r>
              <a:rPr lang="en-US" sz="1800" kern="100" dirty="0">
                <a:latin typeface="+mj-lt"/>
                <a:ea typeface="Aptos" panose="020B0004020202020204" pitchFamily="34" charset="0"/>
                <a:cs typeface="Times New Roman" panose="02020603050405020304" pitchFamily="18" charset="0"/>
              </a:rPr>
              <a:t>D</a:t>
            </a:r>
            <a:r>
              <a:rPr lang="en-US" sz="1800" kern="100" dirty="0">
                <a:effectLst/>
                <a:latin typeface="+mj-lt"/>
                <a:ea typeface="Aptos" panose="020B0004020202020204" pitchFamily="34" charset="0"/>
                <a:cs typeface="Times New Roman" panose="02020603050405020304" pitchFamily="18" charset="0"/>
              </a:rPr>
              <a:t>irects DPH to create a program for the </a:t>
            </a:r>
            <a:r>
              <a:rPr lang="en-US" sz="1800" b="1" kern="100" dirty="0">
                <a:effectLst/>
                <a:latin typeface="+mj-lt"/>
                <a:ea typeface="Aptos" panose="020B0004020202020204" pitchFamily="34" charset="0"/>
                <a:cs typeface="Times New Roman" panose="02020603050405020304" pitchFamily="18" charset="0"/>
              </a:rPr>
              <a:t>certification, training, and oversight of certified medication aides to administer medications to long-term care patients</a:t>
            </a:r>
            <a:r>
              <a:rPr lang="en-US" sz="1800" kern="100" dirty="0">
                <a:effectLst/>
                <a:latin typeface="+mj-lt"/>
                <a:ea typeface="Aptos" panose="020B0004020202020204" pitchFamily="34" charset="0"/>
                <a:cs typeface="Times New Roman" panose="02020603050405020304" pitchFamily="18" charset="0"/>
              </a:rPr>
              <a:t>, subject to oversight from nurses or physicians;</a:t>
            </a:r>
          </a:p>
          <a:p>
            <a:pPr marL="0" indent="0">
              <a:buNone/>
            </a:pPr>
            <a:endParaRPr lang="en-US" sz="1800" kern="100" dirty="0">
              <a:effectLst/>
              <a:latin typeface="+mj-lt"/>
              <a:ea typeface="Aptos" panose="020B0004020202020204" pitchFamily="34" charset="0"/>
              <a:cs typeface="Times New Roman" panose="02020603050405020304" pitchFamily="18" charset="0"/>
            </a:endParaRPr>
          </a:p>
          <a:p>
            <a:r>
              <a:rPr lang="en-US" sz="1800" kern="100" dirty="0">
                <a:latin typeface="+mj-lt"/>
                <a:ea typeface="Aptos" panose="020B0004020202020204" pitchFamily="34" charset="0"/>
                <a:cs typeface="Times New Roman" panose="02020603050405020304" pitchFamily="18" charset="0"/>
              </a:rPr>
              <a:t>R</a:t>
            </a:r>
            <a:r>
              <a:rPr lang="en-US" sz="1800" kern="100" dirty="0">
                <a:effectLst/>
                <a:latin typeface="+mj-lt"/>
                <a:ea typeface="Aptos" panose="020B0004020202020204" pitchFamily="34" charset="0"/>
                <a:cs typeface="Times New Roman" panose="02020603050405020304" pitchFamily="18" charset="0"/>
              </a:rPr>
              <a:t>equires DPH to study and report, by July 31, 2025, on the </a:t>
            </a:r>
            <a:r>
              <a:rPr lang="en-US" sz="1800" b="1" kern="100" dirty="0">
                <a:effectLst/>
                <a:latin typeface="+mj-lt"/>
                <a:ea typeface="Aptos" panose="020B0004020202020204" pitchFamily="34" charset="0"/>
                <a:cs typeface="Times New Roman" panose="02020603050405020304" pitchFamily="18" charset="0"/>
              </a:rPr>
              <a:t>feasibility of having qualified professional guardians give informed medical consent for indigent persons and whether such guardians would reduce hospital discharge issues</a:t>
            </a:r>
            <a:r>
              <a:rPr lang="en-US" sz="1800" kern="100" dirty="0">
                <a:effectLst/>
                <a:latin typeface="+mj-lt"/>
                <a:ea typeface="Aptos" panose="020B0004020202020204" pitchFamily="34" charset="0"/>
                <a:cs typeface="Times New Roman" panose="02020603050405020304" pitchFamily="18" charset="0"/>
              </a:rPr>
              <a:t>. </a:t>
            </a:r>
          </a:p>
          <a:p>
            <a:pPr marL="0" indent="0">
              <a:buNone/>
            </a:pPr>
            <a:endParaRPr lang="en-US" sz="1800" kern="100" dirty="0">
              <a:effectLst/>
              <a:latin typeface="+mj-lt"/>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8926368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B522E3-1591-C686-7FE6-1438AE7F77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F76EFB-5C33-0C3B-1425-F28550E06E39}"/>
              </a:ext>
            </a:extLst>
          </p:cNvPr>
          <p:cNvSpPr>
            <a:spLocks noGrp="1"/>
          </p:cNvSpPr>
          <p:nvPr>
            <p:ph type="title"/>
          </p:nvPr>
        </p:nvSpPr>
        <p:spPr>
          <a:xfrm>
            <a:off x="152400" y="209550"/>
            <a:ext cx="8305800" cy="1047750"/>
          </a:xfrm>
        </p:spPr>
        <p:txBody>
          <a:bodyPr>
            <a:normAutofit fontScale="90000"/>
          </a:bodyPr>
          <a:lstStyle/>
          <a:p>
            <a:r>
              <a:rPr lang="en-US" sz="2800" b="1" dirty="0"/>
              <a:t>Chapter 197 of the Acts of 2024:</a:t>
            </a:r>
            <a:br>
              <a:rPr lang="en-US" sz="2200" b="1" dirty="0"/>
            </a:br>
            <a:r>
              <a:rPr lang="en-US" sz="2200" b="1" dirty="0"/>
              <a:t>An Act to Improve Quality &amp; Oversight of Long-Term Care</a:t>
            </a:r>
            <a:br>
              <a:rPr lang="en-US" sz="3200" b="1" dirty="0"/>
            </a:br>
            <a:endParaRPr lang="en-US" dirty="0"/>
          </a:p>
        </p:txBody>
      </p:sp>
      <p:sp>
        <p:nvSpPr>
          <p:cNvPr id="4" name="Content Placeholder 2">
            <a:extLst>
              <a:ext uri="{FF2B5EF4-FFF2-40B4-BE49-F238E27FC236}">
                <a16:creationId xmlns:a16="http://schemas.microsoft.com/office/drawing/2014/main" id="{BFBCFC76-DD7D-D684-49D4-48A6761D5590}"/>
              </a:ext>
            </a:extLst>
          </p:cNvPr>
          <p:cNvSpPr txBox="1">
            <a:spLocks noGrp="1"/>
          </p:cNvSpPr>
          <p:nvPr>
            <p:ph sz="quarter" idx="12"/>
          </p:nvPr>
        </p:nvSpPr>
        <p:spPr>
          <a:xfrm>
            <a:off x="152400" y="1200150"/>
            <a:ext cx="8534400" cy="3505200"/>
          </a:xfrm>
          <a:prstGeom prst="rect">
            <a:avLst/>
          </a:prstGeom>
        </p:spPr>
        <p:txBody>
          <a:bodyPr>
            <a:normAutofit lnSpcReduction="10000"/>
          </a:bodyPr>
          <a:lstStyle>
            <a:lvl1pPr marL="342900" indent="-342900" algn="l" defTabSz="914400" rtl="0" eaLnBrk="1" latinLnBrk="0" hangingPunct="1">
              <a:spcBef>
                <a:spcPct val="20000"/>
              </a:spcBef>
              <a:buClr>
                <a:schemeClr val="accent2">
                  <a:lumMod val="75000"/>
                </a:schemeClr>
              </a:buClr>
              <a:buFont typeface="Arial" panose="020B0604020202020204" pitchFamily="34" charset="0"/>
              <a:buChar char="•"/>
              <a:defRPr sz="2600" kern="1200" baseline="0">
                <a:solidFill>
                  <a:schemeClr val="tx1"/>
                </a:solidFill>
                <a:latin typeface="+mn-lt"/>
                <a:ea typeface="+mn-ea"/>
                <a:cs typeface="+mn-cs"/>
              </a:defRPr>
            </a:lvl1pPr>
            <a:lvl2pPr marL="457200" indent="0" algn="l" defTabSz="914400" rtl="0" eaLnBrk="1" latinLnBrk="0" hangingPunct="1">
              <a:spcBef>
                <a:spcPct val="20000"/>
              </a:spcBef>
              <a:buClr>
                <a:srgbClr val="C00000"/>
              </a:buClr>
              <a:buSzPct val="100000"/>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panose="020B0604020202020204" pitchFamily="34" charset="0"/>
              <a:buChar char="•"/>
            </a:pPr>
            <a:r>
              <a:rPr lang="en-US" sz="1800" kern="100" dirty="0">
                <a:latin typeface="Aptos" panose="020B0004020202020204" pitchFamily="34" charset="0"/>
                <a:ea typeface="Aptos" panose="020B0004020202020204" pitchFamily="34" charset="0"/>
                <a:cs typeface="Times New Roman" panose="02020603050405020304" pitchFamily="18" charset="0"/>
              </a:rPr>
              <a:t>R</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equires MassHealth to study  reducing the time applicants spend at acute-care hospitals awaiting long-term care eligibility determinations. The study will consider </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improvements to the eligibility determination process; establishing a rebuttable presumption of eligibility; guaranteeing payment for long-term care services for up to one year; and expanding the undue hardship waiver criteria.</a:t>
            </a:r>
          </a:p>
          <a:p>
            <a:r>
              <a:rPr lang="en-US" sz="1800" dirty="0"/>
              <a:t>Creates a fund to </a:t>
            </a:r>
            <a:r>
              <a:rPr lang="en-US" sz="1800" b="1" dirty="0"/>
              <a:t>recruit and retain a dedicated long-term care workforce</a:t>
            </a:r>
            <a:r>
              <a:rPr lang="en-US" sz="1800" dirty="0"/>
              <a:t>, including grants to develop new Certified Nursing Assistants (CNAs), career ladder grants for direct care workers to train to become Licensed Practical Nurses (LPNs), along with leadership and supervisory training for nursing home leaders. </a:t>
            </a:r>
          </a:p>
          <a:p>
            <a:r>
              <a:rPr lang="en-US" sz="1800" dirty="0"/>
              <a:t>Establishes a </a:t>
            </a:r>
            <a:r>
              <a:rPr lang="en-US" sz="1800" b="1" dirty="0"/>
              <a:t>no interest or forgivable capital loan program to off-set certain capital costs, including the development of specialized care units</a:t>
            </a:r>
            <a:r>
              <a:rPr lang="en-US" sz="1800" dirty="0"/>
              <a:t>, and to fund other capital improvements at nursing homes.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886540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9B89E-BE4C-3210-EB32-111F876CEE3A}"/>
              </a:ext>
            </a:extLst>
          </p:cNvPr>
          <p:cNvSpPr>
            <a:spLocks noGrp="1"/>
          </p:cNvSpPr>
          <p:nvPr>
            <p:ph type="title"/>
          </p:nvPr>
        </p:nvSpPr>
        <p:spPr/>
        <p:txBody>
          <a:bodyPr/>
          <a:lstStyle/>
          <a:p>
            <a:r>
              <a:rPr lang="en-US" b="1" dirty="0"/>
              <a:t>What is a Stuck Patient?</a:t>
            </a:r>
          </a:p>
        </p:txBody>
      </p:sp>
      <p:pic>
        <p:nvPicPr>
          <p:cNvPr id="4" name="Picture 2" descr="A newspaper with a graph and a line&#10;&#10;Description automatically generated">
            <a:extLst>
              <a:ext uri="{FF2B5EF4-FFF2-40B4-BE49-F238E27FC236}">
                <a16:creationId xmlns:a16="http://schemas.microsoft.com/office/drawing/2014/main" id="{06C17248-36C9-B215-5BF1-CE75093C5AA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04800" y="1352550"/>
            <a:ext cx="4546739" cy="2057400"/>
          </a:xfrm>
          <a:prstGeom prst="rect">
            <a:avLst/>
          </a:prstGeom>
          <a:solidFill>
            <a:srgbClr val="FFFFFF"/>
          </a:solidFill>
          <a:effectLst>
            <a:outerShdw blurRad="50800" dist="38100" dir="2700000" algn="tl" rotWithShape="0">
              <a:prstClr val="black">
                <a:alpha val="40000"/>
              </a:prstClr>
            </a:outerShdw>
          </a:effectLst>
        </p:spPr>
      </p:pic>
      <p:pic>
        <p:nvPicPr>
          <p:cNvPr id="7" name="Picture 2">
            <a:extLst>
              <a:ext uri="{FF2B5EF4-FFF2-40B4-BE49-F238E27FC236}">
                <a16:creationId xmlns:a16="http://schemas.microsoft.com/office/drawing/2014/main" id="{2A3A703B-2C97-7594-D8A6-735F9D521AB3}"/>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486400" y="1735231"/>
            <a:ext cx="3225047" cy="215003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E1C70734-D001-EF20-C5EE-36342A2E2C5D}"/>
              </a:ext>
            </a:extLst>
          </p:cNvPr>
          <p:cNvSpPr/>
          <p:nvPr/>
        </p:nvSpPr>
        <p:spPr>
          <a:xfrm>
            <a:off x="0" y="4721783"/>
            <a:ext cx="1295400" cy="42171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53451200-CBD9-933A-117F-0744E874EEEF}"/>
              </a:ext>
            </a:extLst>
          </p:cNvPr>
          <p:cNvPicPr>
            <a:picLocks noChangeAspect="1"/>
          </p:cNvPicPr>
          <p:nvPr/>
        </p:nvPicPr>
        <p:blipFill>
          <a:blip r:embed="rId4"/>
          <a:stretch>
            <a:fillRect/>
          </a:stretch>
        </p:blipFill>
        <p:spPr>
          <a:xfrm>
            <a:off x="762000" y="3568650"/>
            <a:ext cx="4447375" cy="509944"/>
          </a:xfrm>
          <a:prstGeom prst="rect">
            <a:avLst/>
          </a:prstGeom>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10262D6D-4DD6-A0A7-15AE-F291F42DB375}"/>
              </a:ext>
            </a:extLst>
          </p:cNvPr>
          <p:cNvPicPr>
            <a:picLocks noChangeAspect="1"/>
          </p:cNvPicPr>
          <p:nvPr/>
        </p:nvPicPr>
        <p:blipFill>
          <a:blip r:embed="rId5"/>
          <a:stretch>
            <a:fillRect/>
          </a:stretch>
        </p:blipFill>
        <p:spPr>
          <a:xfrm>
            <a:off x="5090244" y="1162157"/>
            <a:ext cx="3938357" cy="573074"/>
          </a:xfrm>
          <a:prstGeom prst="rect">
            <a:avLst/>
          </a:prstGeom>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08CC4884-1254-2298-8C4D-20070E0CBF9C}"/>
              </a:ext>
            </a:extLst>
          </p:cNvPr>
          <p:cNvPicPr>
            <a:picLocks noChangeAspect="1"/>
          </p:cNvPicPr>
          <p:nvPr/>
        </p:nvPicPr>
        <p:blipFill>
          <a:blip r:embed="rId6"/>
          <a:stretch>
            <a:fillRect/>
          </a:stretch>
        </p:blipFill>
        <p:spPr>
          <a:xfrm>
            <a:off x="3276600" y="4225714"/>
            <a:ext cx="5257800" cy="53443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777429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phic 8" descr="Hospital with solid fill">
            <a:extLst>
              <a:ext uri="{FF2B5EF4-FFF2-40B4-BE49-F238E27FC236}">
                <a16:creationId xmlns:a16="http://schemas.microsoft.com/office/drawing/2014/main" id="{8F29602D-0DC6-BA48-5CB0-6F4F8E94EC3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61415" y="1581150"/>
            <a:ext cx="3341059" cy="2703732"/>
          </a:xfrm>
          <a:prstGeom prst="rect">
            <a:avLst/>
          </a:prstGeom>
        </p:spPr>
      </p:pic>
      <p:sp>
        <p:nvSpPr>
          <p:cNvPr id="5" name="TextBox 4">
            <a:extLst>
              <a:ext uri="{FF2B5EF4-FFF2-40B4-BE49-F238E27FC236}">
                <a16:creationId xmlns:a16="http://schemas.microsoft.com/office/drawing/2014/main" id="{D3DDCEA9-2AC2-FEE2-7531-A126D15E5F86}"/>
              </a:ext>
            </a:extLst>
          </p:cNvPr>
          <p:cNvSpPr txBox="1"/>
          <p:nvPr/>
        </p:nvSpPr>
        <p:spPr>
          <a:xfrm>
            <a:off x="381000" y="1352551"/>
            <a:ext cx="3200400" cy="369332"/>
          </a:xfrm>
          <a:prstGeom prst="rect">
            <a:avLst/>
          </a:prstGeom>
          <a:noFill/>
        </p:spPr>
        <p:txBody>
          <a:bodyPr wrap="square" rtlCol="0">
            <a:spAutoFit/>
          </a:bodyPr>
          <a:lstStyle/>
          <a:p>
            <a:pPr defTabSz="914378">
              <a:defRPr/>
            </a:pPr>
            <a:endParaRPr lang="en-US" dirty="0">
              <a:solidFill>
                <a:prstClr val="black"/>
              </a:solidFill>
              <a:latin typeface="Calibri"/>
            </a:endParaRPr>
          </a:p>
        </p:txBody>
      </p:sp>
      <p:sp>
        <p:nvSpPr>
          <p:cNvPr id="6" name="TextBox 5">
            <a:extLst>
              <a:ext uri="{FF2B5EF4-FFF2-40B4-BE49-F238E27FC236}">
                <a16:creationId xmlns:a16="http://schemas.microsoft.com/office/drawing/2014/main" id="{BAB66B0F-FAD8-FF15-5DD7-8EF864691FCA}"/>
              </a:ext>
            </a:extLst>
          </p:cNvPr>
          <p:cNvSpPr txBox="1"/>
          <p:nvPr/>
        </p:nvSpPr>
        <p:spPr>
          <a:xfrm>
            <a:off x="381001" y="1321296"/>
            <a:ext cx="2224309" cy="3231654"/>
          </a:xfrm>
          <a:prstGeom prst="rect">
            <a:avLst/>
          </a:prstGeom>
          <a:solidFill>
            <a:schemeClr val="accent1">
              <a:lumMod val="20000"/>
              <a:lumOff val="80000"/>
            </a:schemeClr>
          </a:solidFill>
          <a:ln>
            <a:noFill/>
          </a:ln>
        </p:spPr>
        <p:txBody>
          <a:bodyPr wrap="square" rtlCol="0">
            <a:spAutoFit/>
          </a:bodyPr>
          <a:lstStyle/>
          <a:p>
            <a:pPr defTabSz="914378">
              <a:defRPr/>
            </a:pPr>
            <a:r>
              <a:rPr lang="en-US" sz="1200" dirty="0">
                <a:solidFill>
                  <a:srgbClr val="141414"/>
                </a:solidFill>
                <a:latin typeface="Noto Sans VF"/>
              </a:rPr>
              <a:t>The Executive Office of Health and Human Services (EOHHS) and Department of Public Health (DPH) implemented a temporary program that added </a:t>
            </a:r>
            <a:r>
              <a:rPr lang="en-US" sz="1200" b="1" dirty="0">
                <a:solidFill>
                  <a:srgbClr val="141414"/>
                </a:solidFill>
                <a:latin typeface="Noto Sans VF"/>
              </a:rPr>
              <a:t>short-term rehabilitation capacity in all regions of Massachusetts. </a:t>
            </a:r>
          </a:p>
          <a:p>
            <a:pPr defTabSz="914378">
              <a:defRPr/>
            </a:pPr>
            <a:endParaRPr lang="en-US" sz="1200" dirty="0">
              <a:solidFill>
                <a:srgbClr val="141414"/>
              </a:solidFill>
              <a:latin typeface="Noto Sans VF"/>
            </a:endParaRPr>
          </a:p>
          <a:p>
            <a:pPr defTabSz="914378">
              <a:defRPr/>
            </a:pPr>
            <a:r>
              <a:rPr lang="en-US" sz="1200" b="1" dirty="0">
                <a:solidFill>
                  <a:srgbClr val="141414"/>
                </a:solidFill>
                <a:latin typeface="Noto Sans VF"/>
              </a:rPr>
              <a:t>GOAL: </a:t>
            </a:r>
            <a:r>
              <a:rPr lang="en-US" sz="1200" dirty="0">
                <a:solidFill>
                  <a:srgbClr val="141414"/>
                </a:solidFill>
                <a:latin typeface="Noto Sans VF"/>
              </a:rPr>
              <a:t>Support patient care transitions and </a:t>
            </a:r>
            <a:r>
              <a:rPr lang="en-US" sz="1200" b="1" dirty="0">
                <a:solidFill>
                  <a:srgbClr val="141414"/>
                </a:solidFill>
                <a:latin typeface="Noto Sans VF"/>
              </a:rPr>
              <a:t>reduce the number of patients who are medically ready for hospital discharge but are not able to be transferred due to capacity constraints at SNFs and to help transition them back to the community. </a:t>
            </a:r>
            <a:endParaRPr lang="en-US" b="1" dirty="0">
              <a:solidFill>
                <a:prstClr val="black"/>
              </a:solidFill>
              <a:latin typeface="Calibri"/>
            </a:endParaRPr>
          </a:p>
        </p:txBody>
      </p:sp>
      <p:sp>
        <p:nvSpPr>
          <p:cNvPr id="8" name="TextBox 7">
            <a:extLst>
              <a:ext uri="{FF2B5EF4-FFF2-40B4-BE49-F238E27FC236}">
                <a16:creationId xmlns:a16="http://schemas.microsoft.com/office/drawing/2014/main" id="{4441E58D-8706-CF1B-B91E-D20DF3FE5582}"/>
              </a:ext>
            </a:extLst>
          </p:cNvPr>
          <p:cNvSpPr txBox="1"/>
          <p:nvPr/>
        </p:nvSpPr>
        <p:spPr>
          <a:xfrm>
            <a:off x="6160608" y="1272897"/>
            <a:ext cx="2449992" cy="3231654"/>
          </a:xfrm>
          <a:prstGeom prst="rect">
            <a:avLst/>
          </a:prstGeom>
          <a:solidFill>
            <a:schemeClr val="accent1">
              <a:lumMod val="20000"/>
              <a:lumOff val="80000"/>
            </a:schemeClr>
          </a:solidFill>
          <a:ln>
            <a:noFill/>
          </a:ln>
        </p:spPr>
        <p:txBody>
          <a:bodyPr wrap="square">
            <a:spAutoFit/>
          </a:bodyPr>
          <a:lstStyle/>
          <a:p>
            <a:pPr marL="171446" indent="-171446" defTabSz="914378">
              <a:buFont typeface="Arial" panose="020B0604020202020204" pitchFamily="34" charset="0"/>
              <a:buChar char="•"/>
              <a:defRPr/>
            </a:pPr>
            <a:r>
              <a:rPr lang="en-US" sz="1200" dirty="0">
                <a:solidFill>
                  <a:srgbClr val="141414"/>
                </a:solidFill>
                <a:latin typeface="Noto Sans VF"/>
              </a:rPr>
              <a:t>2 skilled nursing facilities in each of the 5 Emergency Medical Service (EMS) regions of the state were provided with </a:t>
            </a:r>
            <a:r>
              <a:rPr lang="en-US" sz="1200" b="1" dirty="0">
                <a:solidFill>
                  <a:srgbClr val="141414"/>
                </a:solidFill>
                <a:latin typeface="Noto Sans VF"/>
              </a:rPr>
              <a:t>additional, state-contracted nursing teams to augment existing SNF staffing. </a:t>
            </a:r>
          </a:p>
          <a:p>
            <a:pPr marL="171446" indent="-171446" defTabSz="914378">
              <a:buFont typeface="Arial" panose="020B0604020202020204" pitchFamily="34" charset="0"/>
              <a:buChar char="•"/>
              <a:defRPr/>
            </a:pPr>
            <a:endParaRPr lang="en-US" sz="1200" dirty="0">
              <a:solidFill>
                <a:srgbClr val="141414"/>
              </a:solidFill>
              <a:latin typeface="Noto Sans VF"/>
            </a:endParaRPr>
          </a:p>
          <a:p>
            <a:pPr marL="171446" indent="-171446" defTabSz="914378">
              <a:buFont typeface="Arial" panose="020B0604020202020204" pitchFamily="34" charset="0"/>
              <a:buChar char="•"/>
              <a:defRPr/>
            </a:pPr>
            <a:r>
              <a:rPr lang="en-US" sz="1200" dirty="0">
                <a:solidFill>
                  <a:srgbClr val="141414"/>
                </a:solidFill>
                <a:latin typeface="Noto Sans VF"/>
              </a:rPr>
              <a:t>The SNFs were required to accept all hospital referrals for patients that require short-term rehabilitation skilled nursing services as a requirement of participating and receiving state-funded nursing staff.</a:t>
            </a:r>
          </a:p>
          <a:p>
            <a:pPr marL="171446" indent="-171446" defTabSz="914378">
              <a:buFont typeface="Arial" panose="020B0604020202020204" pitchFamily="34" charset="0"/>
              <a:buChar char="•"/>
              <a:defRPr/>
            </a:pPr>
            <a:endParaRPr lang="en-US" sz="1200" dirty="0">
              <a:solidFill>
                <a:srgbClr val="141414"/>
              </a:solidFill>
              <a:latin typeface="Noto Sans VF"/>
            </a:endParaRPr>
          </a:p>
          <a:p>
            <a:pPr marL="171446" indent="-171446" defTabSz="914378">
              <a:buFont typeface="Arial" panose="020B0604020202020204" pitchFamily="34" charset="0"/>
              <a:buChar char="•"/>
              <a:defRPr/>
            </a:pPr>
            <a:r>
              <a:rPr lang="en-US" sz="1200" dirty="0">
                <a:solidFill>
                  <a:srgbClr val="141414"/>
                </a:solidFill>
                <a:latin typeface="Noto Sans VF"/>
              </a:rPr>
              <a:t>Thousands of discharges were supported through this program</a:t>
            </a:r>
            <a:endParaRPr lang="en-US" sz="1200" dirty="0">
              <a:solidFill>
                <a:prstClr val="black"/>
              </a:solidFill>
              <a:latin typeface="Calibri"/>
            </a:endParaRPr>
          </a:p>
        </p:txBody>
      </p:sp>
      <p:pic>
        <p:nvPicPr>
          <p:cNvPr id="4" name="Picture 3">
            <a:extLst>
              <a:ext uri="{FF2B5EF4-FFF2-40B4-BE49-F238E27FC236}">
                <a16:creationId xmlns:a16="http://schemas.microsoft.com/office/drawing/2014/main" id="{D9921531-9463-39AC-2A65-9736CAD9E0C1}"/>
              </a:ext>
            </a:extLst>
          </p:cNvPr>
          <p:cNvPicPr>
            <a:picLocks noChangeAspect="1"/>
          </p:cNvPicPr>
          <p:nvPr/>
        </p:nvPicPr>
        <p:blipFill>
          <a:blip r:embed="rId4"/>
          <a:stretch>
            <a:fillRect/>
          </a:stretch>
        </p:blipFill>
        <p:spPr>
          <a:xfrm>
            <a:off x="0" y="4705350"/>
            <a:ext cx="838200" cy="438150"/>
          </a:xfrm>
          <a:prstGeom prst="rect">
            <a:avLst/>
          </a:prstGeom>
        </p:spPr>
      </p:pic>
      <p:sp>
        <p:nvSpPr>
          <p:cNvPr id="7" name="Title 1">
            <a:extLst>
              <a:ext uri="{FF2B5EF4-FFF2-40B4-BE49-F238E27FC236}">
                <a16:creationId xmlns:a16="http://schemas.microsoft.com/office/drawing/2014/main" id="{89BF1A40-8096-D4F0-2001-5FC50317951E}"/>
              </a:ext>
            </a:extLst>
          </p:cNvPr>
          <p:cNvSpPr txBox="1">
            <a:spLocks/>
          </p:cNvSpPr>
          <p:nvPr/>
        </p:nvSpPr>
        <p:spPr>
          <a:xfrm>
            <a:off x="228600" y="209550"/>
            <a:ext cx="8305800" cy="718901"/>
          </a:xfrm>
          <a:prstGeom prst="rect">
            <a:avLst/>
          </a:prstGeom>
        </p:spPr>
        <p:txBody>
          <a:bodyPr>
            <a:normAutofit fontScale="97500"/>
          </a:bodyPr>
          <a:lstStyle>
            <a:lvl1pPr algn="l" defTabSz="914400" rtl="0" eaLnBrk="1" latinLnBrk="0" hangingPunct="1">
              <a:spcBef>
                <a:spcPct val="0"/>
              </a:spcBef>
              <a:buNone/>
              <a:defRPr sz="3200" kern="1200">
                <a:solidFill>
                  <a:schemeClr val="bg1"/>
                </a:solidFill>
                <a:latin typeface="+mj-lt"/>
                <a:ea typeface="+mj-ea"/>
                <a:cs typeface="+mj-cs"/>
              </a:defRPr>
            </a:lvl1pPr>
          </a:lstStyle>
          <a:p>
            <a:pPr defTabSz="914378">
              <a:defRPr/>
            </a:pPr>
            <a:r>
              <a:rPr lang="en-US" sz="3000" b="1" dirty="0">
                <a:solidFill>
                  <a:schemeClr val="bg1">
                    <a:lumMod val="95000"/>
                  </a:schemeClr>
                </a:solidFill>
                <a:latin typeface="Calibri"/>
              </a:rPr>
              <a:t>Enhanced Short-Term Rehabilitation Program</a:t>
            </a:r>
          </a:p>
        </p:txBody>
      </p:sp>
    </p:spTree>
    <p:extLst>
      <p:ext uri="{BB962C8B-B14F-4D97-AF65-F5344CB8AC3E}">
        <p14:creationId xmlns:p14="http://schemas.microsoft.com/office/powerpoint/2010/main" val="23998499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19E38-29FA-16DA-D3D4-271AD3E24815}"/>
              </a:ext>
            </a:extLst>
          </p:cNvPr>
          <p:cNvSpPr txBox="1">
            <a:spLocks/>
          </p:cNvSpPr>
          <p:nvPr/>
        </p:nvSpPr>
        <p:spPr>
          <a:xfrm>
            <a:off x="199105" y="204107"/>
            <a:ext cx="8487698" cy="843643"/>
          </a:xfrm>
        </p:spPr>
        <p:txBody>
          <a:bodyPr>
            <a:normAutofit/>
          </a:bodyPr>
          <a:lstStyle>
            <a:lvl1pPr algn="l" defTabSz="914400" rtl="0" eaLnBrk="1" latinLnBrk="0" hangingPunct="1">
              <a:spcBef>
                <a:spcPct val="0"/>
              </a:spcBef>
              <a:buNone/>
              <a:defRPr sz="3200" kern="1200">
                <a:solidFill>
                  <a:schemeClr val="bg1"/>
                </a:solidFill>
                <a:latin typeface="+mj-lt"/>
                <a:ea typeface="+mj-ea"/>
                <a:cs typeface="+mj-cs"/>
              </a:defRPr>
            </a:lvl1pPr>
          </a:lstStyle>
          <a:p>
            <a:r>
              <a:rPr lang="en-US" b="1"/>
              <a:t>Voluntary Strategies to Address Capacity</a:t>
            </a:r>
            <a:endParaRPr lang="en-US" b="1" dirty="0"/>
          </a:p>
        </p:txBody>
      </p:sp>
      <p:pic>
        <p:nvPicPr>
          <p:cNvPr id="3" name="Picture 2">
            <a:extLst>
              <a:ext uri="{FF2B5EF4-FFF2-40B4-BE49-F238E27FC236}">
                <a16:creationId xmlns:a16="http://schemas.microsoft.com/office/drawing/2014/main" id="{061EDE10-8679-59ED-163F-085636341783}"/>
              </a:ext>
            </a:extLst>
          </p:cNvPr>
          <p:cNvPicPr>
            <a:picLocks noChangeAspect="1"/>
          </p:cNvPicPr>
          <p:nvPr/>
        </p:nvPicPr>
        <p:blipFill>
          <a:blip r:embed="rId2"/>
          <a:stretch>
            <a:fillRect/>
          </a:stretch>
        </p:blipFill>
        <p:spPr>
          <a:xfrm>
            <a:off x="381000" y="1123950"/>
            <a:ext cx="3657600" cy="3526189"/>
          </a:xfrm>
          <a:prstGeom prst="rect">
            <a:avLst/>
          </a:prstGeom>
        </p:spPr>
      </p:pic>
      <p:pic>
        <p:nvPicPr>
          <p:cNvPr id="4" name="Picture 3">
            <a:extLst>
              <a:ext uri="{FF2B5EF4-FFF2-40B4-BE49-F238E27FC236}">
                <a16:creationId xmlns:a16="http://schemas.microsoft.com/office/drawing/2014/main" id="{1519BE08-0092-6C42-BE66-A57E80F64FD3}"/>
              </a:ext>
            </a:extLst>
          </p:cNvPr>
          <p:cNvPicPr>
            <a:picLocks noChangeAspect="1"/>
          </p:cNvPicPr>
          <p:nvPr/>
        </p:nvPicPr>
        <p:blipFill>
          <a:blip r:embed="rId3"/>
          <a:stretch>
            <a:fillRect/>
          </a:stretch>
        </p:blipFill>
        <p:spPr>
          <a:xfrm>
            <a:off x="4024286" y="1286812"/>
            <a:ext cx="4072481" cy="3633531"/>
          </a:xfrm>
          <a:prstGeom prst="rect">
            <a:avLst/>
          </a:prstGeom>
        </p:spPr>
      </p:pic>
    </p:spTree>
    <p:extLst>
      <p:ext uri="{BB962C8B-B14F-4D97-AF65-F5344CB8AC3E}">
        <p14:creationId xmlns:p14="http://schemas.microsoft.com/office/powerpoint/2010/main" val="10557161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9909531-8C31-ACEC-A114-392115FBCB7A}"/>
              </a:ext>
            </a:extLst>
          </p:cNvPr>
          <p:cNvPicPr>
            <a:picLocks noChangeAspect="1"/>
          </p:cNvPicPr>
          <p:nvPr/>
        </p:nvPicPr>
        <p:blipFill>
          <a:blip r:embed="rId2"/>
          <a:stretch>
            <a:fillRect/>
          </a:stretch>
        </p:blipFill>
        <p:spPr>
          <a:xfrm>
            <a:off x="152400" y="133350"/>
            <a:ext cx="7029297" cy="859611"/>
          </a:xfrm>
          <a:prstGeom prst="rect">
            <a:avLst/>
          </a:prstGeom>
        </p:spPr>
      </p:pic>
      <p:pic>
        <p:nvPicPr>
          <p:cNvPr id="3" name="Picture 2">
            <a:extLst>
              <a:ext uri="{FF2B5EF4-FFF2-40B4-BE49-F238E27FC236}">
                <a16:creationId xmlns:a16="http://schemas.microsoft.com/office/drawing/2014/main" id="{949FE161-4D27-D47C-65BB-DC03C1988253}"/>
              </a:ext>
            </a:extLst>
          </p:cNvPr>
          <p:cNvPicPr>
            <a:picLocks noChangeAspect="1"/>
          </p:cNvPicPr>
          <p:nvPr/>
        </p:nvPicPr>
        <p:blipFill>
          <a:blip r:embed="rId3"/>
          <a:stretch>
            <a:fillRect/>
          </a:stretch>
        </p:blipFill>
        <p:spPr>
          <a:xfrm>
            <a:off x="381000" y="1200150"/>
            <a:ext cx="7943776" cy="3377477"/>
          </a:xfrm>
          <a:prstGeom prst="rect">
            <a:avLst/>
          </a:prstGeom>
        </p:spPr>
      </p:pic>
    </p:spTree>
    <p:extLst>
      <p:ext uri="{BB962C8B-B14F-4D97-AF65-F5344CB8AC3E}">
        <p14:creationId xmlns:p14="http://schemas.microsoft.com/office/powerpoint/2010/main" val="23701124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BCC07-05EF-BAD2-AAB2-63CF042927F9}"/>
              </a:ext>
            </a:extLst>
          </p:cNvPr>
          <p:cNvSpPr>
            <a:spLocks noGrp="1"/>
          </p:cNvSpPr>
          <p:nvPr>
            <p:ph type="title"/>
          </p:nvPr>
        </p:nvSpPr>
        <p:spPr>
          <a:xfrm>
            <a:off x="228600" y="57150"/>
            <a:ext cx="8360229" cy="843643"/>
          </a:xfrm>
        </p:spPr>
        <p:txBody>
          <a:bodyPr anchor="ctr">
            <a:normAutofit/>
          </a:bodyPr>
          <a:lstStyle/>
          <a:p>
            <a:r>
              <a:rPr lang="en-US" b="1" dirty="0"/>
              <a:t>Healthcare Proxy Completion</a:t>
            </a:r>
          </a:p>
        </p:txBody>
      </p:sp>
      <p:sp>
        <p:nvSpPr>
          <p:cNvPr id="10" name="Slide Number Placeholder 4">
            <a:extLst>
              <a:ext uri="{FF2B5EF4-FFF2-40B4-BE49-F238E27FC236}">
                <a16:creationId xmlns:a16="http://schemas.microsoft.com/office/drawing/2014/main" id="{AA6E06DC-D7BC-2D91-59A5-F5CFD606E01F}"/>
              </a:ext>
            </a:extLst>
          </p:cNvPr>
          <p:cNvSpPr>
            <a:spLocks noGrp="1"/>
          </p:cNvSpPr>
          <p:nvPr>
            <p:ph type="sldNum" sz="quarter" idx="12"/>
          </p:nvPr>
        </p:nvSpPr>
        <p:spPr>
          <a:xfrm>
            <a:off x="1160877" y="4790445"/>
            <a:ext cx="381941" cy="273844"/>
          </a:xfrm>
        </p:spPr>
        <p:txBody>
          <a:bodyPr/>
          <a:lstStyle/>
          <a:p>
            <a:pPr defTabSz="914378">
              <a:spcAft>
                <a:spcPts val="600"/>
              </a:spcAft>
              <a:defRPr/>
            </a:pPr>
            <a:fld id="{A99268C1-3695-C245-97D8-0B1F5EAC8F80}" type="slidenum">
              <a:rPr lang="en-US" sz="750">
                <a:solidFill>
                  <a:srgbClr val="011546">
                    <a:tint val="75000"/>
                  </a:srgbClr>
                </a:solidFill>
                <a:latin typeface="Calibri"/>
              </a:rPr>
              <a:pPr defTabSz="914378">
                <a:spcAft>
                  <a:spcPts val="600"/>
                </a:spcAft>
                <a:defRPr/>
              </a:pPr>
              <a:t>33</a:t>
            </a:fld>
            <a:endParaRPr lang="en-US" sz="750">
              <a:solidFill>
                <a:srgbClr val="011546">
                  <a:tint val="75000"/>
                </a:srgbClr>
              </a:solidFill>
              <a:latin typeface="Calibri"/>
            </a:endParaRPr>
          </a:p>
        </p:txBody>
      </p:sp>
      <p:pic>
        <p:nvPicPr>
          <p:cNvPr id="9" name="Picture 8">
            <a:extLst>
              <a:ext uri="{FF2B5EF4-FFF2-40B4-BE49-F238E27FC236}">
                <a16:creationId xmlns:a16="http://schemas.microsoft.com/office/drawing/2014/main" id="{34DCD867-4EE8-2D84-E5E9-BC17C277B95A}"/>
              </a:ext>
            </a:extLst>
          </p:cNvPr>
          <p:cNvPicPr>
            <a:picLocks noChangeAspect="1"/>
          </p:cNvPicPr>
          <p:nvPr/>
        </p:nvPicPr>
        <p:blipFill>
          <a:blip r:embed="rId2"/>
          <a:stretch>
            <a:fillRect/>
          </a:stretch>
        </p:blipFill>
        <p:spPr>
          <a:xfrm>
            <a:off x="1219200" y="1341779"/>
            <a:ext cx="6858000" cy="3007679"/>
          </a:xfrm>
          <a:prstGeom prst="rect">
            <a:avLst/>
          </a:prstGeom>
        </p:spPr>
      </p:pic>
    </p:spTree>
    <p:extLst>
      <p:ext uri="{BB962C8B-B14F-4D97-AF65-F5344CB8AC3E}">
        <p14:creationId xmlns:p14="http://schemas.microsoft.com/office/powerpoint/2010/main" val="9363677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3CBA4-34AF-056A-5874-4CF413524F1C}"/>
              </a:ext>
            </a:extLst>
          </p:cNvPr>
          <p:cNvSpPr>
            <a:spLocks noGrp="1"/>
          </p:cNvSpPr>
          <p:nvPr>
            <p:ph type="title"/>
          </p:nvPr>
        </p:nvSpPr>
        <p:spPr/>
        <p:txBody>
          <a:bodyPr>
            <a:normAutofit/>
          </a:bodyPr>
          <a:lstStyle/>
          <a:p>
            <a:r>
              <a:rPr lang="en-US" sz="3000" b="1" dirty="0"/>
              <a:t>Thank You! </a:t>
            </a:r>
            <a:r>
              <a:rPr lang="en-US" sz="3000" dirty="0"/>
              <a:t>		</a:t>
            </a:r>
          </a:p>
        </p:txBody>
      </p:sp>
      <p:sp>
        <p:nvSpPr>
          <p:cNvPr id="3" name="Content Placeholder 2">
            <a:extLst>
              <a:ext uri="{FF2B5EF4-FFF2-40B4-BE49-F238E27FC236}">
                <a16:creationId xmlns:a16="http://schemas.microsoft.com/office/drawing/2014/main" id="{FFFF9103-BDC7-EA63-9FE0-D78E7D8A85D0}"/>
              </a:ext>
            </a:extLst>
          </p:cNvPr>
          <p:cNvSpPr>
            <a:spLocks noGrp="1"/>
          </p:cNvSpPr>
          <p:nvPr>
            <p:ph sz="quarter" idx="10"/>
          </p:nvPr>
        </p:nvSpPr>
        <p:spPr>
          <a:xfrm>
            <a:off x="593895" y="1352550"/>
            <a:ext cx="7864305" cy="3505200"/>
          </a:xfrm>
        </p:spPr>
        <p:txBody>
          <a:bodyPr/>
          <a:lstStyle/>
          <a:p>
            <a:pPr marL="0" indent="0" algn="ctr">
              <a:buNone/>
            </a:pPr>
            <a:r>
              <a:rPr lang="en-US" b="1" dirty="0"/>
              <a:t>Don’t Hesitate to Reach Out:</a:t>
            </a:r>
          </a:p>
          <a:p>
            <a:pPr marL="0" indent="0" algn="ctr">
              <a:buNone/>
            </a:pPr>
            <a:endParaRPr lang="en-US" dirty="0"/>
          </a:p>
          <a:p>
            <a:pPr marL="0" indent="0" algn="ctr">
              <a:buNone/>
            </a:pPr>
            <a:r>
              <a:rPr lang="en-US" sz="2000" b="1" dirty="0"/>
              <a:t>Adam Delmolino</a:t>
            </a:r>
          </a:p>
          <a:p>
            <a:pPr marL="0" indent="0" algn="ctr">
              <a:buNone/>
            </a:pPr>
            <a:r>
              <a:rPr lang="en-US" sz="2000" dirty="0"/>
              <a:t>Senior Director, Virtual Care &amp; Clinical Affairs</a:t>
            </a:r>
          </a:p>
          <a:p>
            <a:pPr marL="0" indent="0" algn="ctr">
              <a:buNone/>
            </a:pPr>
            <a:r>
              <a:rPr lang="en-US" sz="2000" dirty="0"/>
              <a:t>Massachusetts Health &amp; Hospital Association (MHA)</a:t>
            </a:r>
          </a:p>
          <a:p>
            <a:pPr marL="0" indent="0" algn="ctr">
              <a:buNone/>
            </a:pPr>
            <a:r>
              <a:rPr lang="en-US" sz="2000" dirty="0">
                <a:hlinkClick r:id="rId2"/>
              </a:rPr>
              <a:t>adelmolino@mhalink.org</a:t>
            </a:r>
            <a:r>
              <a:rPr lang="en-US" sz="2000" dirty="0"/>
              <a:t>  |  (781) 262-6030</a:t>
            </a:r>
          </a:p>
          <a:p>
            <a:pPr marL="0" indent="0" algn="ctr">
              <a:buNone/>
            </a:pPr>
            <a:endParaRPr lang="en-US" dirty="0"/>
          </a:p>
          <a:p>
            <a:pPr marL="0" indent="0" algn="ctr">
              <a:buNone/>
            </a:pPr>
            <a:endParaRPr lang="en-US" dirty="0"/>
          </a:p>
          <a:p>
            <a:pPr marL="0" indent="0" algn="ctr">
              <a:buNone/>
            </a:pPr>
            <a:endParaRPr lang="en-US" dirty="0"/>
          </a:p>
        </p:txBody>
      </p:sp>
    </p:spTree>
    <p:extLst>
      <p:ext uri="{BB962C8B-B14F-4D97-AF65-F5344CB8AC3E}">
        <p14:creationId xmlns:p14="http://schemas.microsoft.com/office/powerpoint/2010/main" val="4087481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1BAD8-AA63-F835-A74E-2938ADCC632A}"/>
              </a:ext>
            </a:extLst>
          </p:cNvPr>
          <p:cNvSpPr>
            <a:spLocks noGrp="1"/>
          </p:cNvSpPr>
          <p:nvPr>
            <p:ph type="title"/>
          </p:nvPr>
        </p:nvSpPr>
        <p:spPr/>
        <p:txBody>
          <a:bodyPr/>
          <a:lstStyle/>
          <a:p>
            <a:r>
              <a:rPr lang="en-US" sz="3200" b="1" dirty="0"/>
              <a:t>Why are Patients Stuck?</a:t>
            </a:r>
            <a:endParaRPr lang="en-US" dirty="0"/>
          </a:p>
        </p:txBody>
      </p:sp>
      <p:sp>
        <p:nvSpPr>
          <p:cNvPr id="3" name="Content Placeholder 2">
            <a:extLst>
              <a:ext uri="{FF2B5EF4-FFF2-40B4-BE49-F238E27FC236}">
                <a16:creationId xmlns:a16="http://schemas.microsoft.com/office/drawing/2014/main" id="{C58B0581-976F-0B3F-3B85-C77A206331A9}"/>
              </a:ext>
            </a:extLst>
          </p:cNvPr>
          <p:cNvSpPr>
            <a:spLocks noGrp="1"/>
          </p:cNvSpPr>
          <p:nvPr>
            <p:ph sz="quarter" idx="12"/>
          </p:nvPr>
        </p:nvSpPr>
        <p:spPr>
          <a:xfrm>
            <a:off x="152400" y="1200150"/>
            <a:ext cx="8305800" cy="3505200"/>
          </a:xfrm>
        </p:spPr>
        <p:txBody>
          <a:bodyPr>
            <a:normAutofit fontScale="92500" lnSpcReduction="10000"/>
          </a:bodyPr>
          <a:lstStyle/>
          <a:p>
            <a:pPr>
              <a:buFont typeface="Calibri" panose="020F0502020204030204" pitchFamily="34" charset="0"/>
              <a:buChar char="›"/>
            </a:pPr>
            <a:r>
              <a:rPr lang="en-US" sz="2300" b="1" dirty="0"/>
              <a:t>On any given day, 2,000+ patients are “stuck” in Massachusetts hospital beds because they cannot access the post-acute care placement they need. </a:t>
            </a:r>
          </a:p>
          <a:p>
            <a:pPr>
              <a:buFont typeface="Calibri" panose="020F0502020204030204" pitchFamily="34" charset="0"/>
              <a:buChar char="›"/>
            </a:pPr>
            <a:endParaRPr lang="en-US" sz="2300" b="1" dirty="0"/>
          </a:p>
          <a:p>
            <a:pPr>
              <a:buFont typeface="Calibri" panose="020F0502020204030204" pitchFamily="34" charset="0"/>
              <a:buChar char="›"/>
            </a:pPr>
            <a:r>
              <a:rPr lang="en-US" sz="2300" b="1" dirty="0"/>
              <a:t>Consequences:</a:t>
            </a:r>
          </a:p>
          <a:p>
            <a:pPr lvl="1">
              <a:buFont typeface="Calibri" panose="020F0502020204030204" pitchFamily="34" charset="0"/>
              <a:buChar char="›"/>
            </a:pPr>
            <a:r>
              <a:rPr lang="en-US" sz="2000" dirty="0">
                <a:latin typeface="+mj-lt"/>
              </a:rPr>
              <a:t>The patient does not get the specialized care they need.</a:t>
            </a:r>
          </a:p>
          <a:p>
            <a:pPr lvl="1">
              <a:buFont typeface="Calibri" panose="020F0502020204030204" pitchFamily="34" charset="0"/>
              <a:buChar char="›"/>
            </a:pPr>
            <a:r>
              <a:rPr lang="en-US" sz="2000" dirty="0">
                <a:latin typeface="+mj-lt"/>
              </a:rPr>
              <a:t>Acute care beds are tied up for other patients in need, worsening wait times and access challenges.</a:t>
            </a:r>
          </a:p>
          <a:p>
            <a:pPr lvl="1">
              <a:buFont typeface="Calibri" panose="020F0502020204030204" pitchFamily="34" charset="0"/>
              <a:buChar char="›"/>
            </a:pPr>
            <a:r>
              <a:rPr lang="en-US" sz="2000" kern="100" dirty="0">
                <a:latin typeface="+mj-lt"/>
                <a:ea typeface="Calibri" panose="020F0502020204030204" pitchFamily="34" charset="0"/>
                <a:cs typeface="Times New Roman" panose="02020603050405020304" pitchFamily="18" charset="0"/>
              </a:rPr>
              <a:t>Massachusetts hospitals are devoting </a:t>
            </a:r>
            <a:r>
              <a:rPr lang="en-US" sz="2000" b="1" kern="100" dirty="0">
                <a:latin typeface="+mj-lt"/>
                <a:ea typeface="Calibri" panose="020F0502020204030204" pitchFamily="34" charset="0"/>
                <a:cs typeface="Times New Roman" panose="02020603050405020304" pitchFamily="18" charset="0"/>
              </a:rPr>
              <a:t>more than $400 million annually </a:t>
            </a:r>
            <a:r>
              <a:rPr lang="en-US" sz="2000" kern="100" dirty="0">
                <a:latin typeface="+mj-lt"/>
                <a:ea typeface="Calibri" panose="020F0502020204030204" pitchFamily="34" charset="0"/>
                <a:cs typeface="Times New Roman" panose="02020603050405020304" pitchFamily="18" charset="0"/>
              </a:rPr>
              <a:t>to care for patients who are occupying beds while awaiting placement at the next level of care.</a:t>
            </a:r>
            <a:endParaRPr lang="en-US" sz="2000" dirty="0">
              <a:latin typeface="+mj-lt"/>
            </a:endParaRPr>
          </a:p>
          <a:p>
            <a:endParaRPr lang="en-US" sz="800" dirty="0"/>
          </a:p>
          <a:p>
            <a:endParaRPr lang="en-US" dirty="0"/>
          </a:p>
        </p:txBody>
      </p:sp>
    </p:spTree>
    <p:extLst>
      <p:ext uri="{BB962C8B-B14F-4D97-AF65-F5344CB8AC3E}">
        <p14:creationId xmlns:p14="http://schemas.microsoft.com/office/powerpoint/2010/main" val="4072191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1F8EC-5699-44F4-B3B3-D43E7DD1DBFF}"/>
              </a:ext>
            </a:extLst>
          </p:cNvPr>
          <p:cNvSpPr>
            <a:spLocks noGrp="1"/>
          </p:cNvSpPr>
          <p:nvPr>
            <p:ph type="title"/>
          </p:nvPr>
        </p:nvSpPr>
        <p:spPr>
          <a:xfrm>
            <a:off x="28161" y="285750"/>
            <a:ext cx="8305800" cy="819150"/>
          </a:xfrm>
        </p:spPr>
        <p:txBody>
          <a:bodyPr>
            <a:normAutofit fontScale="90000"/>
          </a:bodyPr>
          <a:lstStyle/>
          <a:p>
            <a:r>
              <a:rPr lang="en-US" sz="3200" b="1">
                <a:ea typeface="Open Sans" panose="020B0606030504020204" pitchFamily="34" charset="0"/>
                <a:cs typeface="Open Sans" panose="020B0606030504020204" pitchFamily="34" charset="0"/>
              </a:rPr>
              <a:t>A Clogged System: Keeping Patients Moving Through Their Care Journey</a:t>
            </a:r>
            <a:br>
              <a:rPr lang="en-US" sz="3200"/>
            </a:br>
            <a:endParaRPr lang="en-US" dirty="0"/>
          </a:p>
        </p:txBody>
      </p:sp>
      <p:pic>
        <p:nvPicPr>
          <p:cNvPr id="4" name="Picture 3">
            <a:extLst>
              <a:ext uri="{FF2B5EF4-FFF2-40B4-BE49-F238E27FC236}">
                <a16:creationId xmlns:a16="http://schemas.microsoft.com/office/drawing/2014/main" id="{925A35C2-B57C-A227-7691-247D5E8F57A7}"/>
              </a:ext>
            </a:extLst>
          </p:cNvPr>
          <p:cNvPicPr>
            <a:picLocks noChangeAspect="1"/>
          </p:cNvPicPr>
          <p:nvPr/>
        </p:nvPicPr>
        <p:blipFill>
          <a:blip r:embed="rId2"/>
          <a:stretch>
            <a:fillRect/>
          </a:stretch>
        </p:blipFill>
        <p:spPr>
          <a:xfrm>
            <a:off x="304800" y="1200150"/>
            <a:ext cx="7718205" cy="3566469"/>
          </a:xfrm>
          <a:prstGeom prst="rect">
            <a:avLst/>
          </a:prstGeom>
        </p:spPr>
      </p:pic>
    </p:spTree>
    <p:extLst>
      <p:ext uri="{BB962C8B-B14F-4D97-AF65-F5344CB8AC3E}">
        <p14:creationId xmlns:p14="http://schemas.microsoft.com/office/powerpoint/2010/main" val="336338869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991FD2A-369A-F849-B4C6-37E18EE26D55}"/>
              </a:ext>
            </a:extLst>
          </p:cNvPr>
          <p:cNvSpPr>
            <a:spLocks noGrp="1"/>
          </p:cNvSpPr>
          <p:nvPr>
            <p:ph type="body" sz="quarter" idx="11"/>
          </p:nvPr>
        </p:nvSpPr>
        <p:spPr/>
        <p:txBody>
          <a:bodyPr/>
          <a:lstStyle/>
          <a:p>
            <a:r>
              <a:rPr lang="en-US" b="1" dirty="0"/>
              <a:t>Measuring the Issue</a:t>
            </a:r>
          </a:p>
        </p:txBody>
      </p:sp>
    </p:spTree>
    <p:extLst>
      <p:ext uri="{BB962C8B-B14F-4D97-AF65-F5344CB8AC3E}">
        <p14:creationId xmlns:p14="http://schemas.microsoft.com/office/powerpoint/2010/main" val="10414017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29AE9CDB-C257-DD2E-3102-5936C9DA119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119597" y="1315663"/>
            <a:ext cx="2443780" cy="316253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97BADAA-E2F1-81A3-89C2-320058BCE2F4}"/>
              </a:ext>
            </a:extLst>
          </p:cNvPr>
          <p:cNvSpPr>
            <a:spLocks noGrp="1"/>
          </p:cNvSpPr>
          <p:nvPr>
            <p:ph type="title"/>
          </p:nvPr>
        </p:nvSpPr>
        <p:spPr>
          <a:xfrm>
            <a:off x="154860" y="209550"/>
            <a:ext cx="8710765" cy="843643"/>
          </a:xfrm>
        </p:spPr>
        <p:txBody>
          <a:bodyPr>
            <a:noAutofit/>
          </a:bodyPr>
          <a:lstStyle/>
          <a:p>
            <a:r>
              <a:rPr lang="en-US" sz="3000" b="1" dirty="0">
                <a:ea typeface="Open Sans" panose="020B0606030504020204" pitchFamily="34" charset="0"/>
                <a:cs typeface="Open Sans" panose="020B0606030504020204" pitchFamily="34" charset="0"/>
              </a:rPr>
              <a:t>Monthly Hospital Throughput Surveys</a:t>
            </a:r>
          </a:p>
        </p:txBody>
      </p:sp>
      <p:pic>
        <p:nvPicPr>
          <p:cNvPr id="4" name="Picture 3" descr="A map of massachusetts with numbers and text&#10;&#10;Description automatically generated">
            <a:extLst>
              <a:ext uri="{FF2B5EF4-FFF2-40B4-BE49-F238E27FC236}">
                <a16:creationId xmlns:a16="http://schemas.microsoft.com/office/drawing/2014/main" id="{58077EEE-CE24-3576-4492-1B1F28D61F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323" y="1200150"/>
            <a:ext cx="4822913" cy="3376040"/>
          </a:xfrm>
          <a:prstGeom prst="rect">
            <a:avLst/>
          </a:prstGeom>
        </p:spPr>
      </p:pic>
    </p:spTree>
    <p:extLst>
      <p:ext uri="{BB962C8B-B14F-4D97-AF65-F5344CB8AC3E}">
        <p14:creationId xmlns:p14="http://schemas.microsoft.com/office/powerpoint/2010/main" val="2446786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EB3CC-F620-F7CE-E34D-59786564F511}"/>
              </a:ext>
            </a:extLst>
          </p:cNvPr>
          <p:cNvSpPr>
            <a:spLocks noGrp="1"/>
          </p:cNvSpPr>
          <p:nvPr>
            <p:ph type="title"/>
          </p:nvPr>
        </p:nvSpPr>
        <p:spPr/>
        <p:txBody>
          <a:bodyPr>
            <a:normAutofit/>
          </a:bodyPr>
          <a:lstStyle/>
          <a:p>
            <a:r>
              <a:rPr lang="en-US" sz="2400" b="1" dirty="0"/>
              <a:t>Patient Throughput: Acute to Post-Acute Care</a:t>
            </a:r>
          </a:p>
        </p:txBody>
      </p:sp>
      <p:pic>
        <p:nvPicPr>
          <p:cNvPr id="5" name="Content Placeholder 4">
            <a:extLst>
              <a:ext uri="{FF2B5EF4-FFF2-40B4-BE49-F238E27FC236}">
                <a16:creationId xmlns:a16="http://schemas.microsoft.com/office/drawing/2014/main" id="{080A46BC-A4F4-D1B1-670B-09B7EF513411}"/>
              </a:ext>
            </a:extLst>
          </p:cNvPr>
          <p:cNvPicPr>
            <a:picLocks noGrp="1" noChangeAspect="1"/>
          </p:cNvPicPr>
          <p:nvPr>
            <p:ph sz="quarter" idx="12"/>
          </p:nvPr>
        </p:nvPicPr>
        <p:blipFill>
          <a:blip r:embed="rId3"/>
          <a:stretch>
            <a:fillRect/>
          </a:stretch>
        </p:blipFill>
        <p:spPr>
          <a:xfrm>
            <a:off x="152400" y="1157141"/>
            <a:ext cx="2690280" cy="3505200"/>
          </a:xfrm>
          <a:prstGeom prst="rect">
            <a:avLst/>
          </a:prstGeom>
          <a:ln>
            <a:noFill/>
          </a:ln>
          <a:effectLst/>
        </p:spPr>
      </p:pic>
      <p:pic>
        <p:nvPicPr>
          <p:cNvPr id="7" name="Picture 6">
            <a:extLst>
              <a:ext uri="{FF2B5EF4-FFF2-40B4-BE49-F238E27FC236}">
                <a16:creationId xmlns:a16="http://schemas.microsoft.com/office/drawing/2014/main" id="{1891FB08-66E4-33CA-52B4-C76FF74B7C61}"/>
              </a:ext>
            </a:extLst>
          </p:cNvPr>
          <p:cNvPicPr>
            <a:picLocks noChangeAspect="1"/>
          </p:cNvPicPr>
          <p:nvPr/>
        </p:nvPicPr>
        <p:blipFill>
          <a:blip r:embed="rId4"/>
          <a:stretch>
            <a:fillRect/>
          </a:stretch>
        </p:blipFill>
        <p:spPr>
          <a:xfrm>
            <a:off x="6159796" y="1157142"/>
            <a:ext cx="2831805" cy="3684626"/>
          </a:xfrm>
          <a:prstGeom prst="rect">
            <a:avLst/>
          </a:prstGeom>
          <a:ln>
            <a:noFill/>
          </a:ln>
          <a:effectLst/>
        </p:spPr>
      </p:pic>
      <p:pic>
        <p:nvPicPr>
          <p:cNvPr id="12" name="Content Placeholder 5">
            <a:extLst>
              <a:ext uri="{FF2B5EF4-FFF2-40B4-BE49-F238E27FC236}">
                <a16:creationId xmlns:a16="http://schemas.microsoft.com/office/drawing/2014/main" id="{6048DC28-D044-9B4D-C778-87296EC18D9C}"/>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925349" y="1175149"/>
            <a:ext cx="3151778" cy="1691454"/>
          </a:xfrm>
          <a:prstGeom prst="rect">
            <a:avLst/>
          </a:prstGeom>
          <a:ln>
            <a:noFill/>
          </a:ln>
          <a:effectLst/>
        </p:spPr>
      </p:pic>
      <p:pic>
        <p:nvPicPr>
          <p:cNvPr id="13" name="Picture 12" descr="A screenshot of a computer&#10;&#10;Description automatically generated">
            <a:extLst>
              <a:ext uri="{FF2B5EF4-FFF2-40B4-BE49-F238E27FC236}">
                <a16:creationId xmlns:a16="http://schemas.microsoft.com/office/drawing/2014/main" id="{69513B0A-DA30-ED4B-A884-422387901485}"/>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925349" y="3052973"/>
            <a:ext cx="3151778" cy="890377"/>
          </a:xfrm>
          <a:prstGeom prst="rect">
            <a:avLst/>
          </a:prstGeom>
          <a:ln>
            <a:noFill/>
          </a:ln>
          <a:effectLst/>
        </p:spPr>
      </p:pic>
      <p:sp>
        <p:nvSpPr>
          <p:cNvPr id="3" name="TextBox 2">
            <a:extLst>
              <a:ext uri="{FF2B5EF4-FFF2-40B4-BE49-F238E27FC236}">
                <a16:creationId xmlns:a16="http://schemas.microsoft.com/office/drawing/2014/main" id="{A95CCD62-1D8F-4B09-222C-6E6BD6C1BF97}"/>
              </a:ext>
            </a:extLst>
          </p:cNvPr>
          <p:cNvSpPr txBox="1"/>
          <p:nvPr/>
        </p:nvSpPr>
        <p:spPr>
          <a:xfrm>
            <a:off x="1371600" y="4735421"/>
            <a:ext cx="4052738" cy="300082"/>
          </a:xfrm>
          <a:prstGeom prst="rect">
            <a:avLst/>
          </a:prstGeom>
          <a:noFill/>
        </p:spPr>
        <p:txBody>
          <a:bodyPr wrap="square" rtlCol="0">
            <a:spAutoFit/>
          </a:bodyPr>
          <a:lstStyle/>
          <a:p>
            <a:pPr defTabSz="685783"/>
            <a:r>
              <a:rPr lang="en-US" sz="1350" b="1" i="1" dirty="0">
                <a:solidFill>
                  <a:srgbClr val="011546"/>
                </a:solidFill>
                <a:latin typeface="Calibri"/>
              </a:rPr>
              <a:t>See all reports at mhalink.org/</a:t>
            </a:r>
            <a:r>
              <a:rPr lang="en-US" sz="1350" b="1" i="1" dirty="0" err="1">
                <a:solidFill>
                  <a:srgbClr val="011546"/>
                </a:solidFill>
                <a:latin typeface="Calibri"/>
              </a:rPr>
              <a:t>throughputreports</a:t>
            </a:r>
            <a:endParaRPr lang="en-US" sz="1350" b="1" i="1" dirty="0">
              <a:solidFill>
                <a:srgbClr val="011546"/>
              </a:solidFill>
              <a:latin typeface="Calibri"/>
            </a:endParaRPr>
          </a:p>
        </p:txBody>
      </p:sp>
    </p:spTree>
    <p:extLst>
      <p:ext uri="{BB962C8B-B14F-4D97-AF65-F5344CB8AC3E}">
        <p14:creationId xmlns:p14="http://schemas.microsoft.com/office/powerpoint/2010/main" val="2011722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0D3E7-D545-6320-71A2-82DA433F3224}"/>
              </a:ext>
            </a:extLst>
          </p:cNvPr>
          <p:cNvSpPr>
            <a:spLocks noGrp="1"/>
          </p:cNvSpPr>
          <p:nvPr>
            <p:ph type="title"/>
          </p:nvPr>
        </p:nvSpPr>
        <p:spPr>
          <a:xfrm>
            <a:off x="152400" y="0"/>
            <a:ext cx="8305800" cy="1047750"/>
          </a:xfrm>
        </p:spPr>
        <p:txBody>
          <a:bodyPr anchor="ctr">
            <a:normAutofit/>
          </a:bodyPr>
          <a:lstStyle/>
          <a:p>
            <a:r>
              <a:rPr lang="en-US" b="1" kern="1200">
                <a:latin typeface="+mj-lt"/>
                <a:ea typeface="+mj-ea"/>
                <a:cs typeface="+mj-cs"/>
              </a:rPr>
              <a:t>October 2024 Throughput Data</a:t>
            </a:r>
          </a:p>
        </p:txBody>
      </p:sp>
      <p:sp>
        <p:nvSpPr>
          <p:cNvPr id="3" name="TextBox 2">
            <a:extLst>
              <a:ext uri="{FF2B5EF4-FFF2-40B4-BE49-F238E27FC236}">
                <a16:creationId xmlns:a16="http://schemas.microsoft.com/office/drawing/2014/main" id="{514B606F-10F3-48C6-018A-4469D9615FCD}"/>
              </a:ext>
            </a:extLst>
          </p:cNvPr>
          <p:cNvSpPr txBox="1"/>
          <p:nvPr/>
        </p:nvSpPr>
        <p:spPr>
          <a:xfrm>
            <a:off x="381000" y="1123950"/>
            <a:ext cx="4114800" cy="3505200"/>
          </a:xfrm>
          <a:prstGeom prst="rect">
            <a:avLst/>
          </a:prstGeom>
        </p:spPr>
        <p:txBody>
          <a:bodyPr rtlCol="0">
            <a:normAutofit/>
          </a:bodyPr>
          <a:lstStyle/>
          <a:p>
            <a:pPr>
              <a:spcBef>
                <a:spcPct val="20000"/>
              </a:spcBef>
              <a:buClr>
                <a:schemeClr val="accent2">
                  <a:lumMod val="75000"/>
                </a:schemeClr>
              </a:buClr>
            </a:pPr>
            <a:r>
              <a:rPr lang="en-US" sz="2600" baseline="0" dirty="0">
                <a:solidFill>
                  <a:srgbClr val="011546"/>
                </a:solidFill>
              </a:rPr>
              <a:t>Our data indicates that:</a:t>
            </a:r>
          </a:p>
          <a:p>
            <a:pPr marL="342900" indent="-342900">
              <a:spcBef>
                <a:spcPct val="20000"/>
              </a:spcBef>
              <a:buClr>
                <a:schemeClr val="accent2">
                  <a:lumMod val="75000"/>
                </a:schemeClr>
              </a:buClr>
              <a:buFont typeface="Arial" panose="020B0604020202020204" pitchFamily="34" charset="0"/>
              <a:buChar char="•"/>
            </a:pPr>
            <a:r>
              <a:rPr lang="en-US" sz="2600" baseline="0" dirty="0">
                <a:solidFill>
                  <a:srgbClr val="011546"/>
                </a:solidFill>
              </a:rPr>
              <a:t>On a month-to-month basis, 40% of patients who are awaiting discharge to skilled nursing facilities are waiting 30 days or more. </a:t>
            </a:r>
          </a:p>
        </p:txBody>
      </p:sp>
      <p:pic>
        <p:nvPicPr>
          <p:cNvPr id="6" name="Picture 5">
            <a:extLst>
              <a:ext uri="{FF2B5EF4-FFF2-40B4-BE49-F238E27FC236}">
                <a16:creationId xmlns:a16="http://schemas.microsoft.com/office/drawing/2014/main" id="{F091CA36-9988-DF13-ECE7-1C01E0E11A98}"/>
              </a:ext>
            </a:extLst>
          </p:cNvPr>
          <p:cNvPicPr>
            <a:picLocks noChangeAspect="1"/>
          </p:cNvPicPr>
          <p:nvPr/>
        </p:nvPicPr>
        <p:blipFill>
          <a:blip r:embed="rId2"/>
          <a:stretch>
            <a:fillRect/>
          </a:stretch>
        </p:blipFill>
        <p:spPr>
          <a:xfrm>
            <a:off x="4724400" y="1788486"/>
            <a:ext cx="4114800" cy="2176127"/>
          </a:xfrm>
          <a:prstGeom prst="rect">
            <a:avLst/>
          </a:prstGeom>
          <a:noFill/>
        </p:spPr>
      </p:pic>
    </p:spTree>
    <p:extLst>
      <p:ext uri="{BB962C8B-B14F-4D97-AF65-F5344CB8AC3E}">
        <p14:creationId xmlns:p14="http://schemas.microsoft.com/office/powerpoint/2010/main" val="3211778009"/>
      </p:ext>
    </p:extLst>
  </p:cSld>
  <p:clrMapOvr>
    <a:masterClrMapping/>
  </p:clrMapOvr>
</p:sld>
</file>

<file path=ppt/theme/theme1.xml><?xml version="1.0" encoding="utf-8"?>
<a:theme xmlns:a="http://schemas.openxmlformats.org/drawingml/2006/main" name="New MHA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52707F36-C3B3-4E2D-AD65-3EA84AFDB8CE}" vid="{E689AF6D-BA23-4E33-B2DA-2E675F148F6B}"/>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52707F36-C3B3-4E2D-AD65-3EA84AFDB8CE}" vid="{C05D8E95-8C51-41AD-A66C-8950750739A5}"/>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52707F36-C3B3-4E2D-AD65-3EA84AFDB8CE}" vid="{B7F0D80D-7E5B-49DE-92AC-B04FE67C473B}"/>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52707F36-C3B3-4E2D-AD65-3EA84AFDB8CE}" vid="{F013C009-66A0-4CF1-81B7-7E983831CED5}"/>
    </a:ext>
  </a:ext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52707F36-C3B3-4E2D-AD65-3EA84AFDB8CE}" vid="{69CF8FB0-9E41-4AF9-B217-A63CA1C3BF48}"/>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MHA_PPT_Wide_Template (12)</Template>
  <TotalTime>269</TotalTime>
  <Words>1276</Words>
  <Application>Microsoft Office PowerPoint</Application>
  <PresentationFormat>On-screen Show (16:9)</PresentationFormat>
  <Paragraphs>105</Paragraphs>
  <Slides>34</Slides>
  <Notes>4</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34</vt:i4>
      </vt:variant>
    </vt:vector>
  </HeadingPairs>
  <TitlesOfParts>
    <vt:vector size="45" baseType="lpstr">
      <vt:lpstr>Aptos</vt:lpstr>
      <vt:lpstr>Arial</vt:lpstr>
      <vt:lpstr>Calibri</vt:lpstr>
      <vt:lpstr>Noto Sans VF</vt:lpstr>
      <vt:lpstr>Open Sans</vt:lpstr>
      <vt:lpstr>Verdana</vt:lpstr>
      <vt:lpstr>New MHA Template</vt:lpstr>
      <vt:lpstr>1_Custom Design</vt:lpstr>
      <vt:lpstr>Custom Design</vt:lpstr>
      <vt:lpstr>2_Custom Design</vt:lpstr>
      <vt:lpstr>3_Custom Design</vt:lpstr>
      <vt:lpstr>Transitions from Acute Care to Post-Acute Care (TACPAC) Task Force</vt:lpstr>
      <vt:lpstr>PowerPoint Presentation</vt:lpstr>
      <vt:lpstr>What is a Stuck Patient?</vt:lpstr>
      <vt:lpstr>Why are Patients Stuck?</vt:lpstr>
      <vt:lpstr>A Clogged System: Keeping Patients Moving Through Their Care Journey </vt:lpstr>
      <vt:lpstr>PowerPoint Presentation</vt:lpstr>
      <vt:lpstr>Monthly Hospital Throughput Surveys</vt:lpstr>
      <vt:lpstr>Patient Throughput: Acute to Post-Acute Care</vt:lpstr>
      <vt:lpstr>October 2024 Throughput Data</vt:lpstr>
      <vt:lpstr>October 2024 Throughput Data: Regionally </vt:lpstr>
      <vt:lpstr>October Throughput Data: Long Stays</vt:lpstr>
      <vt:lpstr>October Throughput Data: Bed Demand</vt:lpstr>
      <vt:lpstr>October Throughput Data: LTC Challenges</vt:lpstr>
      <vt:lpstr>Race &amp; Ethnicity of Patients Awaiting Discharge</vt:lpstr>
      <vt:lpstr>Throughput Data: Insurance Composition</vt:lpstr>
      <vt:lpstr>Health Policy Commission Data</vt:lpstr>
      <vt:lpstr>PowerPoint Presentation</vt:lpstr>
      <vt:lpstr>Challenges to Discharging Patients to SNFs, IRFs, LTACHs</vt:lpstr>
      <vt:lpstr>Challenges to Discharging Patients to SNFs, IRFs, LTACHs (continued)</vt:lpstr>
      <vt:lpstr>PowerPoint Presentation</vt:lpstr>
      <vt:lpstr>Workforce Challenges for Post-Acute Hospitals</vt:lpstr>
      <vt:lpstr>Temporary Staffing in Post-Acute Facilities Licensed Beds – FY23</vt:lpstr>
      <vt:lpstr> Temporary Staffing Average Hourly Wage (AHW) for Temporary RNs at Post-Acute Hospitals  </vt:lpstr>
      <vt:lpstr> Temporary Staffing Total Expenditure on All Contract Labor at Post-Acute Hospitals; FY2019 - FY2022 </vt:lpstr>
      <vt:lpstr>Post-Acute Care Discharge Challenge</vt:lpstr>
      <vt:lpstr>PowerPoint Presentation</vt:lpstr>
      <vt:lpstr>Chapter 197 of the Acts of 2024: An Act to Improve Quality &amp; Oversight of Long-Term Care </vt:lpstr>
      <vt:lpstr>Chapter 197 of the Acts of 2024: An Act to Improve Quality &amp; Oversight of Long-Term Care </vt:lpstr>
      <vt:lpstr>Chapter 197 of the Acts of 2024: An Act to Improve Quality &amp; Oversight of Long-Term Care </vt:lpstr>
      <vt:lpstr>PowerPoint Presentation</vt:lpstr>
      <vt:lpstr>PowerPoint Presentation</vt:lpstr>
      <vt:lpstr>PowerPoint Presentation</vt:lpstr>
      <vt:lpstr>Healthcare Proxy Completion</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Sam Melnick</dc:creator>
  <cp:lastModifiedBy>Adam Delmolino</cp:lastModifiedBy>
  <cp:revision>6</cp:revision>
  <dcterms:created xsi:type="dcterms:W3CDTF">2025-02-04T01:04:27Z</dcterms:created>
  <dcterms:modified xsi:type="dcterms:W3CDTF">2025-02-04T17:46:13Z</dcterms:modified>
</cp:coreProperties>
</file>