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2"/>
  </p:notesMasterIdLst>
  <p:sldIdLst>
    <p:sldId id="656" r:id="rId6"/>
    <p:sldId id="661" r:id="rId7"/>
    <p:sldId id="663" r:id="rId8"/>
    <p:sldId id="685" r:id="rId9"/>
    <p:sldId id="664" r:id="rId10"/>
    <p:sldId id="667" r:id="rId11"/>
    <p:sldId id="668" r:id="rId12"/>
    <p:sldId id="669" r:id="rId13"/>
    <p:sldId id="657" r:id="rId14"/>
    <p:sldId id="671" r:id="rId15"/>
    <p:sldId id="695" r:id="rId16"/>
    <p:sldId id="693" r:id="rId17"/>
    <p:sldId id="675" r:id="rId18"/>
    <p:sldId id="692" r:id="rId19"/>
    <p:sldId id="674" r:id="rId20"/>
    <p:sldId id="676" r:id="rId21"/>
    <p:sldId id="677" r:id="rId22"/>
    <p:sldId id="678" r:id="rId23"/>
    <p:sldId id="679" r:id="rId24"/>
    <p:sldId id="688" r:id="rId25"/>
    <p:sldId id="682" r:id="rId26"/>
    <p:sldId id="683" r:id="rId27"/>
    <p:sldId id="690" r:id="rId28"/>
    <p:sldId id="689" r:id="rId29"/>
    <p:sldId id="681" r:id="rId30"/>
    <p:sldId id="6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outlineViewPr>
    <p:cViewPr>
      <p:scale>
        <a:sx n="33" d="100"/>
        <a:sy n="33" d="100"/>
      </p:scale>
      <p:origin x="0" y="-39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CD814-3B87-4FC6-8A66-49BB8C4CFF7E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8F635-6204-43F6-8F1B-785361E9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9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00913D-BDEB-4575-9BC6-1E2A21CB9D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2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6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2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71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65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5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15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2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66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9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6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57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87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0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30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7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7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4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92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7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08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83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16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F635-6204-43F6-8F1B-785361E96F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5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D9DC-C47A-430F-97F6-F4D12BFB14C8}" type="datetime1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338D-B5B6-41FC-A089-F2D0A18CC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18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5109-9BB5-47F2-8A3F-C0EFFBB9C84D}" type="datetime1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8AA6-CEAA-4BB6-BE05-AE2FF1D01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49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475F-2A0D-447E-BB36-AC7DBD95CA5E}" type="datetime1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8351-E9AB-4557-A977-4F6EEB1F4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08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AB5C-FC1A-CE05-B018-F6D01B608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00467-FE37-7832-0BBA-C8B69583B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8C91-B92A-CC54-AD55-FAD4B43C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C98A-EA72-4714-926E-C34DF87424B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53C9F-460A-75B8-EA14-CBF07102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7946A-FED6-5ABF-71AC-42F7E2C1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3F34-986D-4526-9B46-0476CE95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7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A492-D1F0-7978-9BAD-7CC7967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24B64-E51E-0A81-5955-15EA09800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D3066-F78B-BCDD-522B-44076081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C98A-EA72-4714-926E-C34DF87424B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93877-E389-1D52-27EA-9233AE7F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FACD4-6747-2BA4-F8B4-22A6AD2C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3F34-986D-4526-9B46-0476CE95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3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21F7-58F2-4F81-134E-EBD73447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C328D-6AF9-419B-00E0-D62E3EEA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3E3C1-B07A-F580-71CA-86DA622B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C98A-EA72-4714-926E-C34DF87424B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39291-26EA-50A5-E8FC-AEE11006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59F53-08B9-4A9F-7534-37CD0FD5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3F34-986D-4526-9B46-0476CE95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8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2ECA-6A9C-4F5C-2961-A13C4552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ABBFB-FB44-918B-5C4B-1296273BB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306E5-C4E2-C2C0-2216-40F3C0037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EC16E-6B3B-198E-0CE1-51004818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C98A-EA72-4714-926E-C34DF87424B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787B8-F051-B5C6-427C-99437DC6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D877B-0508-BDF6-EAD3-D8706863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3F34-986D-4526-9B46-0476CE95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4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7D82-0EAE-8F43-F0AD-8F97771D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ADBE0-0365-C36D-AF3A-E6C867FCE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C3563-64C7-DD5C-7CA1-ED5BCA06B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30DAD-25EE-7256-C9FF-ED97AD108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83FB9-8FD9-E712-7593-231C949AE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3B1AE-8981-FCC2-E880-63B77282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C98A-EA72-4714-926E-C34DF87424B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438F7-60C5-0862-182F-B32F93F5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2A5B3-94D2-52E8-33F2-B57C720D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3F34-986D-4526-9B46-0476CE95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4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5388-81CB-4991-ADE1-EB1FD9A5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CC7B0-CC8E-DC13-0FC7-AF67C293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C98A-EA72-4714-926E-C34DF87424B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6A909-B182-1308-EC91-AEAA8774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5E131-6C1C-F9D5-C0E5-C399A7FE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3F34-986D-4526-9B46-0476CE95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49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7CDEBC-1C76-7D8A-0410-F67D67E4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C98A-EA72-4714-926E-C34DF87424B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1A15B-35C9-0B4E-B296-F4591264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CD966-50F4-CF3C-FF3E-6898698C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3F34-986D-4526-9B46-0476CE95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28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DFE9-8AB1-7246-D2A4-B407CB3D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79591-01AD-6334-C6BA-3228F563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FBBF6-B4AC-7572-601A-09FCE0998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C5D23-F19B-94E4-E34A-723181A1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C98A-EA72-4714-926E-C34DF87424B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F1C1D-A40E-6595-5B2E-6EEFE74F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E4D7B-E5D2-4D36-787C-6BEFA0DD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3F34-986D-4526-9B46-0476CE95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EF62-EAB0-405F-8699-AD6003A3A047}" type="datetime1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BBE84-CD21-4306-B7B7-B8D708637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155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2D530-DDF6-3977-5E84-9FC2F975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9AB91-1A0E-C1AF-89EC-BEA41CEC9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323D-AFFC-4D9D-1A2A-B7897DB8B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05585-41D1-2B59-F016-E2BFB006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C98A-EA72-4714-926E-C34DF87424B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58E37-02F5-3D34-1C49-BB4BC9AA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11372-EF11-9CD0-5BBD-ADE19282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3F34-986D-4526-9B46-0476CE95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1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71BC-DD82-C4BC-E783-E55A5D4F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94004-8090-FD46-6862-FD7A7E876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F0318-2356-AAB5-9FA4-6258CEDD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C98A-EA72-4714-926E-C34DF87424B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9DF7-41EE-2478-49A2-5753D41C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563-BAC5-68EF-2D32-70FD89F8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3F34-986D-4526-9B46-0476CE95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65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CF156E-C568-0B43-8A4D-DC6CE7F02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B4CD7-A107-D128-1951-692658901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33F6E-E0E9-4860-2961-E22EF283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C98A-EA72-4714-926E-C34DF87424B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35BB8-650A-E5E8-8B16-E63CD553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4DDBB-AFA2-2C55-DC79-3140513F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3F34-986D-4526-9B46-0476CE95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5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2B19-D863-40C8-9599-EDC30C27A810}" type="datetime1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C2CA-59CB-4966-A712-728B35DA0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06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8F74-3A86-4824-8DC4-72A078322738}" type="datetime1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718F-868E-4446-B472-742BCEFC8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76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8C73-60EE-457E-A0C7-1299E4D8F288}" type="datetime1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5CBA-2198-48DF-9FE6-421D6CC9C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8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35E7-ADFE-4BE0-A8B9-A1A6138E92E8}" type="datetime1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9AFD-0E35-4953-857A-0B60CAB55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2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8771-6711-4AD2-81CE-32AC0409928F}" type="datetime1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F2C0-9E78-4F53-94EC-0E6B412D2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33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FE6F-3FD8-4E89-BAF6-4C250976FFF5}" type="datetime1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3AA9-8742-4568-9A35-3CB4ACC64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1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1F16-036F-405B-ADEA-8D61B33792FB}" type="datetime1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5036-567F-4CD1-8401-ECFDA8658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16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115A739-76FE-4041-9D4C-B8E6FE8B6CFC}" type="datetime1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371458-EC07-4B6E-AD0A-AE0D4D45D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 descr="leaf-x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889625"/>
            <a:ext cx="9948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09600" y="6172200"/>
            <a:ext cx="995680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689600" y="6305550"/>
            <a:ext cx="487680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128000" y="6438900"/>
            <a:ext cx="243840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9347200" y="6572250"/>
            <a:ext cx="121920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956800" y="6705600"/>
            <a:ext cx="60960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44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BDFE1-89D9-C4F4-64F3-D1B87E00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BB844-03B3-18FB-D02A-79D330DBA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41E8C-C05E-5665-5860-E957229FD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FC98A-EA72-4714-926E-C34DF87424B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7B137-C7D2-9D04-7635-96C680C8A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625D-2148-8071-C04E-FAF194693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53F34-986D-4526-9B46-0476CE95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massgis.state.ma.us/map_ol/ej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service-details/technical-assistance-grants-waste-site-cleanu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service-details/technical-assistance-grants-waste-site-cleanu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ancy.Fitzpatrick@mass.go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.state.ma.us/divisions/corporations/corporations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Fitzpatrick@mass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mass.gov/service-details/technical-assistance-grants-waste-site-cleanup" TargetMode="External"/><Relationship Id="rId4" Type="http://schemas.openxmlformats.org/officeDocument/2006/relationships/hyperlink" Target="mailto:Margaret.shaw@mass.go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ss.gov/find-out-about-a-contaminated-proper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119" y="654341"/>
            <a:ext cx="8953851" cy="1937857"/>
          </a:xfrm>
        </p:spPr>
        <p:txBody>
          <a:bodyPr/>
          <a:lstStyle/>
          <a:p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Assistance Grants (TAG) Informational Meeting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018484"/>
            <a:ext cx="8229600" cy="74475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June 6, 2023, 7:00 pm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83244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BBE84-CD21-4306-B7B7-B8D708637C9D}" type="slidenum"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29CC1-8303-4610-81DE-40B3938D4BDE}"/>
              </a:ext>
            </a:extLst>
          </p:cNvPr>
          <p:cNvSpPr txBox="1"/>
          <p:nvPr/>
        </p:nvSpPr>
        <p:spPr>
          <a:xfrm>
            <a:off x="1768911" y="2928178"/>
            <a:ext cx="8121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Nancy Fitzpatrick and Peggy Shaw</a:t>
            </a:r>
          </a:p>
          <a:p>
            <a:pPr algn="ctr"/>
            <a:r>
              <a:rPr lang="en-US" sz="3600" b="1" dirty="0"/>
              <a:t>Bureau of Waste Site Cleanup</a:t>
            </a:r>
          </a:p>
          <a:p>
            <a:pPr algn="ctr"/>
            <a:r>
              <a:rPr lang="en-US" sz="3600" b="1" dirty="0"/>
              <a:t>MassDEP</a:t>
            </a:r>
          </a:p>
        </p:txBody>
      </p:sp>
    </p:spTree>
    <p:extLst>
      <p:ext uri="{BB962C8B-B14F-4D97-AF65-F5344CB8AC3E}">
        <p14:creationId xmlns:p14="http://schemas.microsoft.com/office/powerpoint/2010/main" val="347089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72C4-1E1A-4EE1-BA13-88E490F2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How May TAG Funds be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DFA7D-02F9-4C0F-B795-4B86DF93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40F610-22D3-497D-9084-48D9814D41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91410" y="1536569"/>
            <a:ext cx="10972800" cy="5250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>
                <a:latin typeface="Calibri"/>
                <a:cs typeface="Calibri"/>
              </a:rPr>
              <a:t>Eligible activities include:</a:t>
            </a:r>
            <a:endParaRPr lang="en-US" dirty="0">
              <a:latin typeface="Calibri"/>
              <a:cs typeface="Calibri"/>
            </a:endParaRPr>
          </a:p>
          <a:p>
            <a:r>
              <a:rPr lang="en-US" sz="3600" dirty="0">
                <a:latin typeface="Calibri"/>
                <a:cs typeface="Calibri"/>
              </a:rPr>
              <a:t>Obtaining e</a:t>
            </a:r>
            <a:r>
              <a:rPr lang="en-US" sz="3600" b="0" i="0" dirty="0">
                <a:effectLst/>
                <a:latin typeface="Calibri"/>
                <a:cs typeface="Calibri"/>
              </a:rPr>
              <a:t>xpert advice</a:t>
            </a:r>
            <a:r>
              <a:rPr lang="en-US" sz="3600" dirty="0">
                <a:latin typeface="Calibri"/>
                <a:cs typeface="Calibri"/>
              </a:rPr>
              <a:t> 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0"/>
              <a:buChar char="Ø"/>
            </a:pPr>
            <a:r>
              <a:rPr lang="en-US" dirty="0">
                <a:latin typeface="Calibri"/>
                <a:cs typeface="Calibri"/>
              </a:rPr>
              <a:t>Licensed Site Professional (LSP), environmental consultant, attorney, other professional (e.g., interpreter/translator)</a:t>
            </a:r>
          </a:p>
          <a:p>
            <a:r>
              <a:rPr lang="en-US" sz="3600" dirty="0">
                <a:latin typeface="Calibri"/>
                <a:cs typeface="Calibri"/>
              </a:rPr>
              <a:t>Interpreting</a:t>
            </a:r>
            <a:r>
              <a:rPr lang="en-US" sz="3600" b="0" i="0" dirty="0">
                <a:effectLst/>
                <a:latin typeface="Calibri"/>
                <a:cs typeface="Calibri"/>
              </a:rPr>
              <a:t> technical information and </a:t>
            </a:r>
            <a:r>
              <a:rPr lang="en-US" sz="3600" dirty="0">
                <a:latin typeface="Calibri"/>
                <a:cs typeface="Calibri"/>
              </a:rPr>
              <a:t>environmental data from the disposal site</a:t>
            </a:r>
            <a:endParaRPr lang="en-US" b="0" i="0" dirty="0">
              <a:effectLst/>
              <a:latin typeface="Calibri"/>
              <a:cs typeface="Calibri"/>
            </a:endParaRPr>
          </a:p>
          <a:p>
            <a:r>
              <a:rPr lang="en-US" sz="3600" b="0" i="0" dirty="0">
                <a:effectLst/>
                <a:latin typeface="Calibri"/>
                <a:cs typeface="Calibri"/>
              </a:rPr>
              <a:t>Conducting public education activities</a:t>
            </a:r>
          </a:p>
          <a:p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9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60C6-1BA3-3958-8B88-901EE73C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TAG Funds May Not be Used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DEB7A-380A-C142-E8AF-37C56EFEF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Develop new environmental data</a:t>
            </a:r>
          </a:p>
          <a:p>
            <a:r>
              <a:rPr lang="en-US" sz="3600" dirty="0"/>
              <a:t>Conduct or arrange any cleanup actions </a:t>
            </a:r>
          </a:p>
          <a:p>
            <a:r>
              <a:rPr lang="en-US" sz="3600" dirty="0"/>
              <a:t>Litigation or other adversarial proceedings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C1CCB-E695-45A8-AE12-77EAB018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84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B33F-2D2D-3729-67FE-A61A6C7D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TAG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4020C-75C9-5101-1D3B-69031586A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141414"/>
                </a:solidFill>
                <a:latin typeface="Noto Sans VF"/>
              </a:rPr>
              <a:t>Funded Licensed Site Professional services to review and interpret existing disposal site information to encourage better public participation in the ongoing cleanup</a:t>
            </a:r>
            <a:r>
              <a:rPr lang="en-US" sz="2400" dirty="0"/>
              <a:t>     </a:t>
            </a:r>
          </a:p>
          <a:p>
            <a:endParaRPr lang="en-US" sz="2000" dirty="0"/>
          </a:p>
          <a:p>
            <a:r>
              <a:rPr lang="en-US" sz="2400" dirty="0"/>
              <a:t>Funded risk assessment experts to review existing disposal site data sets and provide an evaluation of risk characterization </a:t>
            </a:r>
          </a:p>
          <a:p>
            <a:endParaRPr lang="en-US" sz="2000" dirty="0"/>
          </a:p>
          <a:p>
            <a:r>
              <a:rPr lang="en-US" sz="2400" dirty="0"/>
              <a:t>Funded translation of  information on response actions being conducted at disposal site in multi-lingual neighborhood 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Funded creation of a website to educate the affected community and encourage public participation</a:t>
            </a:r>
          </a:p>
          <a:p>
            <a:endParaRPr lang="en-US" sz="20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18243-EC38-5BEC-2D0C-E3134EF2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51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A424-6239-4A7F-850B-B97E1B82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81946"/>
          </a:xfrm>
        </p:spPr>
        <p:txBody>
          <a:bodyPr/>
          <a:lstStyle/>
          <a:p>
            <a:br>
              <a:rPr lang="en-US" dirty="0"/>
            </a:br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Grant Timeline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D808706-37BB-493D-9FE7-3168BC97BD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140022"/>
              </p:ext>
            </p:extLst>
          </p:nvPr>
        </p:nvGraphicFramePr>
        <p:xfrm>
          <a:off x="0" y="1006764"/>
          <a:ext cx="12202854" cy="5851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5455">
                  <a:extLst>
                    <a:ext uri="{9D8B030D-6E8A-4147-A177-3AD203B41FA5}">
                      <a16:colId xmlns:a16="http://schemas.microsoft.com/office/drawing/2014/main" val="3288487724"/>
                    </a:ext>
                  </a:extLst>
                </a:gridCol>
                <a:gridCol w="2322131">
                  <a:extLst>
                    <a:ext uri="{9D8B030D-6E8A-4147-A177-3AD203B41FA5}">
                      <a16:colId xmlns:a16="http://schemas.microsoft.com/office/drawing/2014/main" val="1590332218"/>
                    </a:ext>
                  </a:extLst>
                </a:gridCol>
                <a:gridCol w="875268">
                  <a:extLst>
                    <a:ext uri="{9D8B030D-6E8A-4147-A177-3AD203B41FA5}">
                      <a16:colId xmlns:a16="http://schemas.microsoft.com/office/drawing/2014/main" val="2595942416"/>
                    </a:ext>
                  </a:extLst>
                </a:gridCol>
              </a:tblGrid>
              <a:tr h="372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Grant Procurement Activity</a:t>
                      </a:r>
                      <a:endParaRPr lang="en-US" sz="24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Date</a:t>
                      </a:r>
                      <a:endParaRPr lang="en-US" sz="20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Time</a:t>
                      </a:r>
                      <a:endParaRPr lang="en-US" sz="20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969546"/>
                  </a:ext>
                </a:extLst>
              </a:tr>
              <a:tr h="6206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Pre-TAG Grant Release Informational meeting </a:t>
                      </a:r>
                      <a:endParaRPr lang="en-US" sz="24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Tuesday, </a:t>
                      </a:r>
                      <a:endParaRPr lang="en-US" sz="20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June 6, 2023  </a:t>
                      </a:r>
                      <a:endParaRPr lang="en-US" sz="20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 P.M.</a:t>
                      </a:r>
                      <a:endParaRPr lang="en-US" sz="20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22240"/>
                  </a:ext>
                </a:extLst>
              </a:tr>
              <a:tr h="744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Notice of Grant Opportunity (posted on COMMBUYS and MassDEP website)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Thursday, June 29, 2023</a:t>
                      </a:r>
                      <a:endParaRPr lang="en-US" sz="20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314458"/>
                  </a:ext>
                </a:extLst>
              </a:tr>
              <a:tr h="744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TAG Grant Opportunity and Grant Application Release Date (Posting Date) on MassDEP website 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Thursday, June 29, 2023</a:t>
                      </a:r>
                      <a:endParaRPr lang="en-US" sz="2000" b="1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676437"/>
                  </a:ext>
                </a:extLst>
              </a:tr>
              <a:tr h="744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Deadline for submission of written questions via email to MassDEP TAG POC</a:t>
                      </a:r>
                      <a:endParaRPr lang="en-US" sz="24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Friday,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August 25, 2023</a:t>
                      </a:r>
                      <a:endParaRPr lang="en-US" sz="20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 P.M.</a:t>
                      </a:r>
                      <a:endParaRPr lang="en-US" sz="20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421885"/>
                  </a:ext>
                </a:extLst>
              </a:tr>
              <a:tr h="6375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Official answers for Q&amp;A published on MassDEP webpage </a:t>
                      </a:r>
                      <a:endParaRPr lang="en-US" sz="24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Friday,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September 8,  2023</a:t>
                      </a:r>
                      <a:endParaRPr lang="en-US" sz="20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259267"/>
                  </a:ext>
                </a:extLst>
              </a:tr>
              <a:tr h="6206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GRANT APPLICATION DEADLINE</a:t>
                      </a:r>
                      <a:endParaRPr lang="en-US" sz="24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Friday, </a:t>
                      </a:r>
                      <a:endParaRPr lang="en-US" sz="20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October 13, 2023</a:t>
                      </a:r>
                      <a:endParaRPr lang="en-US" sz="2000" b="1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 P.M.</a:t>
                      </a:r>
                      <a:endParaRPr lang="en-US" sz="2000" b="1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9242781"/>
                  </a:ext>
                </a:extLst>
              </a:tr>
              <a:tr h="744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Estimated announcement of Grant Awards (posted on COMMBUYS and MassDEP webpage)</a:t>
                      </a:r>
                      <a:endParaRPr lang="en-US" sz="24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Friday, </a:t>
                      </a:r>
                      <a:endParaRPr lang="en-US" sz="20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January 26, 2024</a:t>
                      </a:r>
                      <a:endParaRPr lang="en-US" sz="20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934350"/>
                  </a:ext>
                </a:extLst>
              </a:tr>
              <a:tr h="6206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Estimated contract start date</a:t>
                      </a:r>
                      <a:endParaRPr lang="en-US" sz="24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Monday,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April 1, 2024</a:t>
                      </a:r>
                      <a:endParaRPr lang="en-US" sz="2000" dirty="0">
                        <a:effectLst/>
                        <a:latin typeface="Century Schoolbook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19557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FF2F7-382D-4E2B-9D53-04B80C9C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99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5E40D20-63DF-4D93-8115-739CAD3FA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53BA48-65E1-4B91-B802-4B72C98A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543F2C0-9E78-4F53-94EC-0E6B412D2765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3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903F-712A-4F24-87D3-B05242F1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TAG Application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BE05B-ECB5-4BE1-9171-EAFE3ABA0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Eligibility Criteria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Criteria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 Review Team –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composed of MassDEP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awarded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 will be those that best address the TAG Program goals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DEC3F-C878-4682-AA9D-B17FA583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167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DFA7-6D4C-4D39-BDC8-2C33128B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Application Evaluation Criteria</a:t>
            </a:r>
            <a:endParaRPr lang="en-US" b="1" dirty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9DEA4-1921-42B2-9058-71EE964DA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-457200" algn="l"/>
                <a:tab pos="0" algn="l"/>
              </a:tabLst>
            </a:pPr>
            <a:r>
              <a:rPr lang="en-US" sz="2800" b="1" spc="-1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Severity and Complexity of the Disposal Site</a:t>
            </a:r>
            <a:r>
              <a:rPr lang="en-US" sz="2800" spc="-1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relative to potential impacts on health, safety, public welfare, and the environment.</a:t>
            </a:r>
            <a:r>
              <a:rPr lang="en-US" sz="2800" spc="-1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US" sz="2800" spc="-1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-457200" algn="l"/>
                <a:tab pos="0" algn="l"/>
              </a:tabLs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Connection to Waste Site Cleanup Program </a:t>
            </a:r>
            <a:r>
              <a:rPr lang="en-US" sz="2800" b="1" dirty="0">
                <a:latin typeface="Calibri"/>
                <a:ea typeface="Times New Roman" panose="02020603050405020304" pitchFamily="18" charset="0"/>
                <a:cs typeface="Calibri"/>
              </a:rPr>
              <a:t>Goals 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-</a:t>
            </a:r>
            <a:r>
              <a:rPr lang="en-US" sz="2800" b="1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en-US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Relationship of proposed project to the impacts of the disposal site on health, safety, public welfare, and the environment.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-457200" algn="l"/>
                <a:tab pos="0" algn="l"/>
              </a:tabLst>
            </a:pPr>
            <a:r>
              <a:rPr lang="en-US" sz="2800" b="1" spc="-1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Promote Public Awareness</a:t>
            </a:r>
            <a:r>
              <a:rPr lang="en-US" sz="2800" i="1" spc="-10" dirty="0">
                <a:latin typeface="Calibri"/>
                <a:ea typeface="Times New Roman" panose="02020603050405020304" pitchFamily="18" charset="0"/>
                <a:cs typeface="Calibri"/>
              </a:rPr>
              <a:t> - </a:t>
            </a:r>
            <a:r>
              <a:rPr lang="en-US" sz="2800" spc="-1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Potential of proposed project to foster increased public awareness and understanding of response actions.</a:t>
            </a:r>
            <a:endParaRPr lang="en-US" sz="2800" dirty="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E1EE0-11F5-4EF0-909B-56119F98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285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0512-6FD8-479C-84CF-A8A0FFA6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Application Evaluation Criteria (cont’d)</a:t>
            </a:r>
            <a:endParaRPr lang="en-US" b="1" dirty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A20BD-ADA2-4A63-93E3-0B689CFEF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4"/>
              <a:tabLst>
                <a:tab pos="-457200" algn="l"/>
                <a:tab pos="0" algn="l"/>
              </a:tabLst>
            </a:pPr>
            <a:r>
              <a:rPr lang="en-US" sz="2800" b="1" spc="-10">
                <a:effectLst/>
                <a:latin typeface="Calibri"/>
                <a:ea typeface="Times New Roman" panose="02020603050405020304" pitchFamily="18" charset="0"/>
                <a:cs typeface="Calibri"/>
              </a:rPr>
              <a:t>Outreach Capability</a:t>
            </a:r>
            <a:r>
              <a:rPr lang="en-US" sz="2800" spc="-10">
                <a:latin typeface="Calibri"/>
                <a:ea typeface="Times New Roman" panose="02020603050405020304" pitchFamily="18" charset="0"/>
                <a:cs typeface="Calibri"/>
              </a:rPr>
              <a:t> - </a:t>
            </a:r>
            <a:r>
              <a:rPr lang="en-US" sz="2800" spc="-10">
                <a:effectLst/>
                <a:latin typeface="Calibri"/>
                <a:ea typeface="Times New Roman" panose="02020603050405020304" pitchFamily="18" charset="0"/>
                <a:cs typeface="Calibri"/>
              </a:rPr>
              <a:t>Applicant's demonstrated capacity to communicate with and involve individuals affected by the disposal site.</a:t>
            </a:r>
            <a:r>
              <a:rPr lang="en-US" sz="2800" spc="-1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US" sz="2800" spc="-1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4"/>
              <a:tabLst>
                <a:tab pos="-457200" algn="l"/>
                <a:tab pos="0" algn="l"/>
              </a:tabLst>
            </a:pP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4"/>
              <a:tabLst>
                <a:tab pos="-457200" algn="l"/>
                <a:tab pos="0" algn="l"/>
              </a:tabLst>
            </a:pPr>
            <a:r>
              <a:rPr lang="en-US" sz="2800" b="1" spc="-10">
                <a:effectLst/>
                <a:latin typeface="Calibri"/>
                <a:ea typeface="Times New Roman" panose="02020603050405020304" pitchFamily="18" charset="0"/>
                <a:cs typeface="Calibri"/>
              </a:rPr>
              <a:t>Implementation Potential</a:t>
            </a:r>
            <a:r>
              <a:rPr lang="en-US" sz="2800" spc="-10">
                <a:latin typeface="Calibri"/>
                <a:ea typeface="Times New Roman" panose="02020603050405020304" pitchFamily="18" charset="0"/>
                <a:cs typeface="Calibri"/>
              </a:rPr>
              <a:t> - </a:t>
            </a:r>
            <a:r>
              <a:rPr lang="en-US" sz="2800" spc="-10">
                <a:effectLst/>
                <a:latin typeface="Calibri"/>
                <a:ea typeface="Times New Roman" panose="02020603050405020304" pitchFamily="18" charset="0"/>
                <a:cs typeface="Calibri"/>
              </a:rPr>
              <a:t>Applicant's demonstrated capacity to implement the proposed project.</a:t>
            </a:r>
            <a:r>
              <a:rPr lang="en-US" sz="2800" spc="-10">
                <a:latin typeface="Calibri"/>
                <a:ea typeface="Times New Roman" panose="02020603050405020304" pitchFamily="18" charset="0"/>
                <a:cs typeface="Calibri"/>
              </a:rPr>
              <a:t>  </a:t>
            </a:r>
            <a:endParaRPr lang="en-US" sz="2800" spc="-1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4"/>
              <a:tabLst>
                <a:tab pos="-457200" algn="l"/>
                <a:tab pos="0" algn="l"/>
              </a:tabLst>
            </a:pP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4"/>
              <a:tabLst>
                <a:tab pos="-457200" algn="l"/>
                <a:tab pos="0" algn="l"/>
              </a:tabLst>
            </a:pPr>
            <a:r>
              <a:rPr lang="en-US" sz="2800" b="1" spc="-10">
                <a:effectLst/>
                <a:latin typeface="Calibri"/>
                <a:ea typeface="Times New Roman" panose="02020603050405020304" pitchFamily="18" charset="0"/>
                <a:cs typeface="Calibri"/>
              </a:rPr>
              <a:t>Project Budget and </a:t>
            </a:r>
            <a:r>
              <a:rPr lang="en-US" sz="2800" b="1" spc="-10">
                <a:latin typeface="Calibri"/>
                <a:ea typeface="Times New Roman" panose="02020603050405020304" pitchFamily="18" charset="0"/>
                <a:cs typeface="Calibri"/>
              </a:rPr>
              <a:t>Timeline </a:t>
            </a:r>
            <a:r>
              <a:rPr lang="en-US" sz="2800" spc="-10">
                <a:latin typeface="Calibri"/>
                <a:ea typeface="Times New Roman" panose="02020603050405020304" pitchFamily="18" charset="0"/>
                <a:cs typeface="Calibri"/>
              </a:rPr>
              <a:t>-</a:t>
            </a:r>
            <a:r>
              <a:rPr lang="en-US" sz="2800" b="1" spc="-1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en-US" sz="2800" spc="-10">
                <a:latin typeface="Calibri"/>
                <a:ea typeface="Times New Roman" panose="02020603050405020304" pitchFamily="18" charset="0"/>
                <a:cs typeface="Calibri"/>
              </a:rPr>
              <a:t>Feasibility</a:t>
            </a:r>
            <a:r>
              <a:rPr lang="en-US" sz="2800" spc="-10">
                <a:effectLst/>
                <a:latin typeface="Calibri"/>
                <a:ea typeface="Times New Roman" panose="02020603050405020304" pitchFamily="18" charset="0"/>
                <a:cs typeface="Calibri"/>
              </a:rPr>
              <a:t> of meeting identified goals, completing project within work schedule and budget, and proposed </a:t>
            </a:r>
            <a:r>
              <a:rPr lang="en-US" sz="2800" spc="-10">
                <a:latin typeface="Calibri"/>
                <a:ea typeface="Times New Roman" panose="02020603050405020304" pitchFamily="18" charset="0"/>
                <a:cs typeface="Calibri"/>
              </a:rPr>
              <a:t>types of experts</a:t>
            </a:r>
            <a:r>
              <a:rPr lang="en-US" sz="2800" spc="-10">
                <a:effectLst/>
                <a:latin typeface="Calibri"/>
                <a:ea typeface="Times New Roman" panose="02020603050405020304" pitchFamily="18" charset="0"/>
                <a:cs typeface="Calibri"/>
              </a:rPr>
              <a:t> to be hired.</a:t>
            </a:r>
            <a:r>
              <a:rPr lang="en-US" sz="2800" spc="-10">
                <a:latin typeface="Calibri"/>
                <a:ea typeface="Times New Roman" panose="02020603050405020304" pitchFamily="18" charset="0"/>
                <a:cs typeface="Calibri"/>
              </a:rPr>
              <a:t>  </a:t>
            </a:r>
            <a:endParaRPr lang="en-US" sz="2800">
              <a:effectLst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0A173-6709-4AB6-9A63-0C58E3EA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793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620A5-A082-4394-B3F1-4E7DC3F4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Application Evaluation Criteria (cont’d)</a:t>
            </a:r>
            <a:endParaRPr lang="en-US" b="1" dirty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40BE-0E09-4604-B30D-F96DD92C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166018"/>
            <a:ext cx="10972800" cy="4525963"/>
          </a:xfrm>
        </p:spPr>
        <p:txBody>
          <a:bodyPr/>
          <a:lstStyle/>
          <a:p>
            <a:pPr marL="51435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7"/>
            </a:pPr>
            <a:endParaRPr lang="en-US" sz="2800" b="1" spc="-10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514350" indent="-5143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 charset="0"/>
              <a:buAutoNum type="alphaLcParenR" startAt="7"/>
            </a:pPr>
            <a:r>
              <a:rPr lang="en-US" sz="2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Benefits to Environmental Justice Communities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 - </a:t>
            </a:r>
            <a:r>
              <a:rPr lang="en-US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MassDEP is particularly interested in projects which benefit Environmental 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Justice Communities</a:t>
            </a:r>
            <a:r>
              <a:rPr lang="en-US" sz="2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en-US" sz="2800" dirty="0">
                <a:latin typeface="Calibri"/>
                <a:ea typeface="+mn-lt"/>
                <a:cs typeface="Calibri"/>
              </a:rPr>
              <a:t> </a:t>
            </a:r>
            <a:r>
              <a:rPr lang="en-US" sz="2800" dirty="0">
                <a:latin typeface="Calibri"/>
                <a:ea typeface="+mn-lt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en-US" sz="28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://maps.massgis.state.ma.us/map_ol/ej.php</a:t>
            </a:r>
            <a:endParaRPr lang="en-US" sz="2800" dirty="0">
              <a:cs typeface="Calibri"/>
            </a:endParaRPr>
          </a:p>
          <a:p>
            <a:pPr marL="514350" indent="-5143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AutoNum type="alphaLcParenR" startAt="7"/>
            </a:pPr>
            <a:endParaRPr lang="en-US" sz="2800" b="1" spc="-1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514350" indent="-5143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AutoNum type="alphaLcParenR" startAt="7"/>
            </a:pPr>
            <a:r>
              <a:rPr lang="en-US" sz="2800" b="1" spc="-1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Benefits an Economic Target Area</a:t>
            </a:r>
            <a:r>
              <a:rPr lang="en-US" sz="2800" b="1" spc="-10" dirty="0"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sz="2800" spc="-10" dirty="0">
                <a:latin typeface="Calibri"/>
                <a:ea typeface="Times New Roman" panose="02020603050405020304" pitchFamily="18" charset="0"/>
                <a:cs typeface="Calibri"/>
              </a:rPr>
              <a:t>-</a:t>
            </a:r>
            <a:r>
              <a:rPr lang="en-US" sz="2800" b="1" spc="-1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en-US" sz="2800" spc="-1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Relevance of the disposal site for local economic development efforts.</a:t>
            </a:r>
            <a:endParaRPr lang="en-US" sz="2800" dirty="0">
              <a:cs typeface="Calibri"/>
            </a:endParaRPr>
          </a:p>
          <a:p>
            <a:pPr marL="514350" indent="-5143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AutoNum type="alphaLcParenR" startAt="7"/>
              <a:tabLst>
                <a:tab pos="-457200" algn="l"/>
                <a:tab pos="0" algn="l"/>
              </a:tabLst>
            </a:pPr>
            <a:endParaRPr lang="en-US" sz="2800" b="1" spc="-10" dirty="0"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9E335-E57D-4A70-9A85-DEA5C4CE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58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0EF8-67B6-4F2A-AEE1-C25F8D9C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a Successful TAG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EACB2-30CC-4F93-A741-C8E3BE33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  <a:ea typeface="Times New Roman" panose="02020603050405020304" pitchFamily="18" charset="0"/>
                <a:cs typeface="Calibri"/>
              </a:rPr>
              <a:t>Fulfills Evaluation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  <a:ea typeface="Times New Roman" panose="02020603050405020304" pitchFamily="18" charset="0"/>
                <a:cs typeface="Calibri"/>
              </a:rPr>
              <a:t>Presents focused</a:t>
            </a:r>
            <a:r>
              <a:rPr lang="en-US" sz="36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and clearly defined mission and </a:t>
            </a:r>
            <a:r>
              <a:rPr lang="en-US" sz="3600" dirty="0">
                <a:latin typeface="Calibri"/>
                <a:ea typeface="Times New Roman" panose="02020603050405020304" pitchFamily="18" charset="0"/>
                <a:cs typeface="Calibri"/>
              </a:rPr>
              <a:t>goals</a:t>
            </a:r>
            <a:endParaRPr lang="en-US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/>
                <a:ea typeface="Times New Roman" panose="02020603050405020304" pitchFamily="18" charset="0"/>
                <a:cs typeface="Calibri"/>
              </a:rPr>
              <a:t>Applicant group has the ability to manage funding and successfully move the project forward</a:t>
            </a:r>
          </a:p>
          <a:p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F5AED-4476-42BC-9E95-41078FA5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5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6FD3-2AFA-430A-B221-9ED960A6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Presentation Overview </a:t>
            </a:r>
            <a:endParaRPr lang="en-US" b="1" dirty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3E85-DD22-41C7-8EB7-3B5D1668F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Overview and purpose of TAG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Available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TAG eligibility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equirements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TAG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pplication and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award 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rocess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 &amp; Answers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TAG Program webpage: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https://www.mass.gov/service-details/technical-assistance-grants-waste-site-cleanup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A7660-6AF3-45A5-9660-E9EA322D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4DF5-1BF4-4EBC-AE88-54F163B1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DEC79-69AA-4357-82A0-A08057E6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All application materials will be available for download</a:t>
            </a:r>
            <a:r>
              <a:rPr lang="en-US" sz="3600" dirty="0">
                <a:latin typeface="Calibri"/>
                <a:ea typeface="Times New Roman" panose="02020603050405020304" pitchFamily="18" charset="0"/>
                <a:cs typeface="Times New Roman"/>
              </a:rPr>
              <a:t> on Friday, June 29, 2023 (tentative) at:</a:t>
            </a:r>
            <a:r>
              <a:rPr lang="en-US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3600" u="sng" dirty="0">
                <a:solidFill>
                  <a:srgbClr val="0000FF"/>
                </a:solidFill>
                <a:effectLst/>
                <a:latin typeface="Calibri"/>
                <a:ea typeface="Times New Roman" panose="02020603050405020304" pitchFamily="18" charset="0"/>
                <a:cs typeface="Calibri"/>
                <a:hlinkClick r:id="rId3"/>
              </a:rPr>
              <a:t>https://www.mass.gov/service-details/technical-assistance-grants-waste-site-cleanup</a:t>
            </a:r>
            <a:endParaRPr lang="en-US" sz="3600" dirty="0">
              <a:effectLst/>
              <a:ea typeface="+mn-lt"/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r>
              <a:rPr lang="en-US" sz="3600" dirty="0"/>
              <a:t>Applications and all supporting documents must be sent electronically by 5pm on Friday, October 13, 2023 (tentative) to </a:t>
            </a:r>
            <a:r>
              <a:rPr lang="en-US" sz="36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4"/>
              </a:rPr>
              <a:t>Nancy.Fitzpatrick@mass.gov</a:t>
            </a:r>
            <a:endParaRPr lang="en-US" sz="3600" dirty="0">
              <a:solidFill>
                <a:srgbClr val="FF0000"/>
              </a:solidFill>
              <a:effectLst/>
              <a:highlight>
                <a:srgbClr val="FFFF00"/>
              </a:highlight>
              <a:ea typeface="Times New Roman" panose="02020603050405020304" pitchFamily="18" charset="0"/>
              <a:cs typeface="Calibri"/>
            </a:endParaRPr>
          </a:p>
          <a:p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endParaRPr lang="en-US" sz="36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CDAC2-91A3-4F84-A3BD-D33E2EDD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97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8339-5269-48DD-941A-53C4E1CF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Award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2747-C01E-4CB0-9D88-3A0C2E8AD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award per applicant group</a:t>
            </a:r>
          </a:p>
          <a:p>
            <a:r>
              <a:rPr lang="en-US" dirty="0"/>
              <a:t>One award per disposal site</a:t>
            </a:r>
            <a:endParaRPr lang="en-US" dirty="0">
              <a:cs typeface="Calibri"/>
            </a:endParaRPr>
          </a:p>
          <a:p>
            <a:r>
              <a:rPr lang="en-US" dirty="0"/>
              <a:t>An award may be used by a group for more than one disposal site</a:t>
            </a:r>
            <a:endParaRPr lang="en-US" dirty="0">
              <a:cs typeface="Calibri"/>
            </a:endParaRPr>
          </a:p>
          <a:p>
            <a:r>
              <a:rPr lang="en-US" dirty="0"/>
              <a:t>Duration:  contract ends on June 30, 2025; contract extension is at MassDEP discretion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6C3A3-04A3-4C8C-B9C8-BA3555E4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153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80C7-2D66-4517-9096-F5CB2F11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BD5E1-BB57-42AD-B259-633FEA614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Commonwealth Standard Contract</a:t>
            </a:r>
            <a:endParaRPr lang="en-US" dirty="0">
              <a:cs typeface="Calibri"/>
            </a:endParaRPr>
          </a:p>
          <a:p>
            <a:r>
              <a:rPr lang="en-US" dirty="0"/>
              <a:t>Scope of Services Agreement</a:t>
            </a:r>
          </a:p>
          <a:p>
            <a:r>
              <a:rPr lang="en-US" dirty="0"/>
              <a:t>Commonwealth Terms and Conditions</a:t>
            </a:r>
          </a:p>
          <a:p>
            <a:r>
              <a:rPr lang="en-US" dirty="0">
                <a:cs typeface="Calibri"/>
              </a:rPr>
              <a:t>Contractor Authorized Signatory Listing </a:t>
            </a:r>
          </a:p>
          <a:p>
            <a:r>
              <a:rPr lang="en-US" dirty="0"/>
              <a:t>Payment: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Electronic Funds Transfer form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MA W-9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F758C-763E-42AC-8AA7-38D8E0CF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671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1A55-9928-4753-A55C-CA371E9E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Award Payment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B4E96-1619-45E3-877F-D8DCBD3DC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Reimbursement for expenses incurred </a:t>
            </a:r>
            <a:r>
              <a:rPr lang="en-US" u="sng" dirty="0">
                <a:cs typeface="Calibri"/>
              </a:rPr>
              <a:t>after</a:t>
            </a:r>
            <a:r>
              <a:rPr lang="en-US" dirty="0">
                <a:cs typeface="Calibri"/>
              </a:rPr>
              <a:t> TAG contract has been executed</a:t>
            </a:r>
            <a:endParaRPr lang="en-US" dirty="0"/>
          </a:p>
          <a:p>
            <a:r>
              <a:rPr lang="en-US" dirty="0"/>
              <a:t>Group receiving the award must have legal authority to receive and disperse funds at the time the grant is awarded</a:t>
            </a:r>
            <a:endParaRPr lang="en-US" dirty="0">
              <a:cs typeface="Calibri"/>
            </a:endParaRPr>
          </a:p>
          <a:p>
            <a:pPr marL="400050" lvl="1" indent="0">
              <a:buNone/>
            </a:pPr>
            <a:r>
              <a:rPr lang="en-US" dirty="0">
                <a:hlinkClick r:id="rId3"/>
              </a:rPr>
              <a:t>https://www.sec.state.ma.us/divisions/corporations/corporations.htm</a:t>
            </a:r>
            <a:endParaRPr lang="en-US" dirty="0"/>
          </a:p>
          <a:p>
            <a:pPr marL="457200" indent="-457200"/>
            <a:r>
              <a:rPr lang="en-US" dirty="0">
                <a:cs typeface="Calibri"/>
              </a:rPr>
              <a:t>Taxpayer ID Number required to receive funds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76143-6901-4DA6-8053-5C22B975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33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91C4-3E93-4E14-AE58-5DA4390F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and Answer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5BCF0-6C50-441D-B9E0-016090093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Official Q&amp;A period:  June 29 – August 25, 2023(tentative)</a:t>
            </a:r>
          </a:p>
          <a:p>
            <a:pPr lvl="1"/>
            <a:r>
              <a:rPr lang="en-US" dirty="0">
                <a:cs typeface="Calibri"/>
              </a:rPr>
              <a:t>Begins when TAG Opportunity and Application are posted</a:t>
            </a:r>
          </a:p>
          <a:p>
            <a:pPr lvl="1"/>
            <a:r>
              <a:rPr lang="en-US" dirty="0">
                <a:cs typeface="Calibri"/>
              </a:rPr>
              <a:t>Official answers</a:t>
            </a:r>
            <a:r>
              <a:rPr lang="en-US" dirty="0">
                <a:ea typeface="+mn-lt"/>
                <a:cs typeface="+mn-lt"/>
              </a:rPr>
              <a:t> to written questions will be posted online by September 8, 2023 (tentative)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Prior to the TAG Opportunity and Application Announcement</a:t>
            </a:r>
          </a:p>
          <a:p>
            <a:pPr lvl="1"/>
            <a:r>
              <a:rPr lang="en-US" dirty="0">
                <a:cs typeface="Calibri"/>
              </a:rPr>
              <a:t>Applicants may contact us directly with questions about the grant opportunity or to discuss potential projects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55128-8DB5-4239-AAE2-DD9159B4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35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D7098-AD84-4354-A3AC-4F257962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further information….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0ABF6-F4C4-495E-962C-0E93C8AFA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84" y="1667720"/>
            <a:ext cx="5384800" cy="18348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alibri"/>
                <a:ea typeface="Arial"/>
                <a:cs typeface="Arial"/>
              </a:rPr>
              <a:t>Nancy Fitzpatrick</a:t>
            </a:r>
            <a:endParaRPr lang="en-US" dirty="0">
              <a:solidFill>
                <a:srgbClr val="0000FF"/>
              </a:solidFill>
              <a:latin typeface="Calibri"/>
              <a:ea typeface="Arial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Calibri"/>
                <a:ea typeface="Arial"/>
                <a:cs typeface="Arial"/>
                <a:hlinkClick r:id="rId3"/>
              </a:rPr>
              <a:t>Nancy.Fitzpatrick@mass.gov</a:t>
            </a:r>
            <a:endParaRPr lang="en-US" dirty="0">
              <a:solidFill>
                <a:srgbClr val="000000"/>
              </a:solidFill>
              <a:latin typeface="Calibri"/>
              <a:ea typeface="Arial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(617</a:t>
            </a:r>
            <a:r>
              <a:rPr lang="en-US">
                <a:solidFill>
                  <a:srgbClr val="000000"/>
                </a:solidFill>
                <a:latin typeface="Calibri"/>
                <a:ea typeface="Arial"/>
                <a:cs typeface="Arial"/>
              </a:rPr>
              <a:t>) 997-9474</a:t>
            </a:r>
            <a:endParaRPr lang="en-US" dirty="0">
              <a:solidFill>
                <a:srgbClr val="000000"/>
              </a:solidFill>
              <a:latin typeface="Calibri"/>
              <a:ea typeface="Arial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alibri"/>
              <a:ea typeface="Arial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cs typeface="Arial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E3D33-55C0-4DD3-B815-C59E9A572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258" y="1667719"/>
            <a:ext cx="5384800" cy="18348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cs typeface="Calibri"/>
              </a:rPr>
              <a:t>Peggy Shaw</a:t>
            </a:r>
          </a:p>
          <a:p>
            <a:pPr marL="0" indent="0" algn="ctr">
              <a:buNone/>
            </a:pPr>
            <a:r>
              <a:rPr lang="en-US" dirty="0">
                <a:cs typeface="Calibri"/>
                <a:hlinkClick r:id="rId4"/>
              </a:rPr>
              <a:t>Margaret.Shaw@mass.gov</a:t>
            </a: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ea typeface="+mn-lt"/>
                <a:cs typeface="+mn-lt"/>
              </a:rPr>
              <a:t>(617) 874-6467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0A48C-8BE6-41B2-902F-B7A321A6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1B0FB-F64C-43DA-B973-EC535C1C6467}"/>
              </a:ext>
            </a:extLst>
          </p:cNvPr>
          <p:cNvSpPr txBox="1"/>
          <p:nvPr/>
        </p:nvSpPr>
        <p:spPr>
          <a:xfrm>
            <a:off x="750426" y="4222831"/>
            <a:ext cx="108358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hlinkClick r:id="rId5"/>
              </a:rPr>
              <a:t>https://www.mass.gov/service-details/technical-assistance-grants-waste-site-cleanup</a:t>
            </a:r>
            <a:r>
              <a:rPr lang="en-US" sz="2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7252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621F-5108-4900-BA9C-9E87729B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Questions???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3D052-E354-4308-A37B-263CDE7B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79AFD-0E35-4953-857A-0B60CAB55F5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83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72D0-83E1-4FE1-B120-0F36E4B3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Overview of TAG Program </a:t>
            </a:r>
            <a:endParaRPr lang="en-US" b="1" dirty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2C5D9-88F2-4461-9F32-40F7315D6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Public Involvement is a key component of the Waste Site Cleanup Program and Massachusetts Contingency Plan (MCP)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TAG purpose is to</a:t>
            </a:r>
            <a:r>
              <a:rPr lang="en-US" sz="3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support effective public involvement during assessment and cleanup of disposal sites by: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Calibri"/>
                <a:ea typeface="Times New Roman" panose="02020603050405020304" pitchFamily="18" charset="0"/>
                <a:cs typeface="Calibri"/>
              </a:rPr>
              <a:t>Assisting community and citizens’ groups in obtaining expert technical assistance to understand and evaluate disposal site cleanup response actions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Enhancing public education about and participation in disposal site assessment and cleanup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3B90C-6692-4BBD-9DEB-B94FC92E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23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3478-CA35-490C-B505-734ED047F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343" y="721075"/>
            <a:ext cx="10363200" cy="1470025"/>
          </a:xfrm>
        </p:spPr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of TAG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36E59-D2A4-4916-83C4-04A929023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237" y="2552700"/>
            <a:ext cx="9395483" cy="256794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First TAGs were awarded in 1995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Continued for most years though 2002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Additional funding rounds 2007-2010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/>
              </a:rPr>
              <a:t>Offered funding round in 2022 and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D78D6-8119-4562-9A78-59BBA5C4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1338D-B5B6-41FC-A089-F2D0A18CCDB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91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41A8-15AB-44F5-BD69-B78D8D4B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Available TAG Funding, SFY24</a:t>
            </a:r>
            <a:endParaRPr lang="en-US" b="1" dirty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5BD7D-BEBD-4393-A095-4C2335F51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/>
                <a:ea typeface="Cambria Math"/>
                <a:cs typeface="Calibri"/>
              </a:rPr>
              <a:t>T</a:t>
            </a:r>
            <a:r>
              <a:rPr lang="en-US" b="0" i="0" dirty="0">
                <a:effectLst/>
                <a:latin typeface="Calibri"/>
                <a:ea typeface="Cambria Math"/>
                <a:cs typeface="Calibri"/>
              </a:rPr>
              <a:t>otal funding anticipated to be $200,000</a:t>
            </a:r>
          </a:p>
          <a:p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en-US" b="0" i="0" dirty="0">
                <a:effectLst/>
                <a:latin typeface="Calibri"/>
                <a:ea typeface="Cambria Math"/>
                <a:cs typeface="Calibri"/>
              </a:rPr>
              <a:t>Grant award to any individual applicant up to $20,000</a:t>
            </a:r>
          </a:p>
          <a:p>
            <a:endParaRPr lang="en-US" dirty="0">
              <a:latin typeface="Calibri"/>
              <a:ea typeface="Cambria Math"/>
              <a:cs typeface="Calibri"/>
            </a:endParaRPr>
          </a:p>
          <a:p>
            <a:r>
              <a:rPr lang="en-US" b="0" i="0" dirty="0">
                <a:effectLst/>
                <a:latin typeface="Calibri"/>
                <a:ea typeface="Cambria Math"/>
                <a:cs typeface="Calibri"/>
              </a:rPr>
              <a:t>Payment is made as reimbursement for costs incurred by grantee</a:t>
            </a:r>
          </a:p>
          <a:p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/>
              <a:ea typeface="Cambria Math"/>
              <a:cs typeface="Calibri"/>
            </a:endParaRPr>
          </a:p>
          <a:p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C7E69-14CB-4BCF-B381-CE722480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1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3EA8-17CC-4632-909F-578A0101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can apply?</a:t>
            </a:r>
            <a:endParaRPr lang="en-US" b="1" dirty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D101-8315-4C60-A48D-79B556425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Eligible applicants include</a:t>
            </a:r>
            <a:r>
              <a:rPr lang="en-US" b="0" i="0" dirty="0">
                <a:effectLst/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1000" dirty="0"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Calibri"/>
                <a:cs typeface="Calibri"/>
              </a:rPr>
              <a:t>Groups of individuals, such as community groups and neighborhood associations</a:t>
            </a:r>
            <a:r>
              <a:rPr lang="en-US" sz="2800" dirty="0">
                <a:latin typeface="Calibri"/>
                <a:cs typeface="Calibri"/>
              </a:rPr>
              <a:t> (also, existing "PIP groups")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Calibri"/>
                <a:cs typeface="Calibri"/>
              </a:rPr>
              <a:t>A district or other body politic that owns or operates a public water supply</a:t>
            </a:r>
          </a:p>
          <a:p>
            <a:endParaRPr lang="en-US" sz="1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Calibri"/>
                <a:cs typeface="Calibri"/>
              </a:rPr>
              <a:t>A city, town or agency </a:t>
            </a:r>
            <a:endParaRPr lang="en-US" sz="2800" dirty="0"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b="0" i="0" dirty="0">
              <a:effectLst/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Calibri"/>
                <a:cs typeface="Calibri"/>
              </a:rPr>
              <a:t>“[A]</a:t>
            </a:r>
            <a:r>
              <a:rPr lang="en-US" sz="2800" b="0" i="0" dirty="0" err="1">
                <a:effectLst/>
                <a:latin typeface="Calibri"/>
                <a:cs typeface="Calibri"/>
              </a:rPr>
              <a:t>ffected</a:t>
            </a:r>
            <a:r>
              <a:rPr lang="en-US" sz="2800" b="0" i="0" dirty="0">
                <a:effectLst/>
                <a:latin typeface="Calibri"/>
                <a:cs typeface="Calibri"/>
              </a:rPr>
              <a:t> by oil and/or hazardous materials from any eligible disposal site”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DA50B-94CC-4FA1-9A74-C10E18B3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251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7986-C84A-4367-A05D-A80036AF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is ineligible?</a:t>
            </a:r>
            <a:endParaRPr lang="en-US" b="1" dirty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0D46-5324-4D01-842B-143203258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effectLst/>
                <a:latin typeface="Calibri"/>
                <a:cs typeface="Calibri"/>
              </a:rPr>
              <a:t>Groups that:</a:t>
            </a:r>
          </a:p>
          <a:p>
            <a:pPr marL="0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Own or operate the disposal site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Are conducting or funding assessment or cleanup work at the disposal site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Do not have legal authority to manage grant funds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AF693-1D4E-41D9-B9DB-99F12B12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47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881F-0708-4FCB-88BB-CAC81DD4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 disposal sites are eligible?</a:t>
            </a:r>
            <a:endParaRPr lang="en-US" b="1" dirty="0">
              <a:solidFill>
                <a:srgbClr val="00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376E2-81C1-432B-81DF-F4FE7F33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isposal sites in Massachusetts that are actively involved in the assessment and cleanup process:</a:t>
            </a:r>
          </a:p>
          <a:p>
            <a:pPr marL="0" indent="0" algn="l">
              <a:buNone/>
            </a:pPr>
            <a:endParaRPr lang="en-US" sz="2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Classified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a Tier I or Tier II disposal site</a:t>
            </a:r>
          </a:p>
          <a:p>
            <a:endParaRPr lang="en-US" sz="2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Listed on EPA’s 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Superfund National Priorities List</a:t>
            </a:r>
          </a:p>
          <a:p>
            <a:endParaRPr lang="en-US" sz="2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0" i="0" dirty="0">
                <a:effectLst/>
                <a:latin typeface="Calibri"/>
                <a:cs typeface="Calibri"/>
              </a:rPr>
              <a:t>Considered “Adequately Regulated” by another regulatory program</a:t>
            </a:r>
            <a:r>
              <a:rPr lang="en-US" sz="2800" dirty="0">
                <a:latin typeface="Calibri"/>
                <a:cs typeface="Calibri"/>
              </a:rPr>
              <a:t> </a:t>
            </a:r>
            <a:endParaRPr lang="en-US" sz="2800" b="0" i="0" dirty="0">
              <a:effectLst/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DA3E0-AE2B-4CCA-9572-419052B9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BBE84-CD21-4306-B7B7-B8D708637C9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06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6FC21E-87AB-4449-9411-A12021D4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3F2C0-9E78-4F53-94EC-0E6B412D276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FEA7CB-C9C6-4F50-B893-A26132CD54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9" t="21190" r="16921" b="28987"/>
          <a:stretch/>
        </p:blipFill>
        <p:spPr>
          <a:xfrm>
            <a:off x="412042" y="321743"/>
            <a:ext cx="7221940" cy="609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BE1CC-B5E5-419E-92EA-7FC0102CF47C}"/>
              </a:ext>
            </a:extLst>
          </p:cNvPr>
          <p:cNvSpPr txBox="1"/>
          <p:nvPr/>
        </p:nvSpPr>
        <p:spPr>
          <a:xfrm>
            <a:off x="7986319" y="2287880"/>
            <a:ext cx="4062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https://www.mass.gov/find-out-about-a-contaminated-property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485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EC507CF3D814C891D1408D57845A8" ma:contentTypeVersion="2" ma:contentTypeDescription="Create a new document." ma:contentTypeScope="" ma:versionID="100279e848830f5e410d5ee043fe19e3">
  <xsd:schema xmlns:xsd="http://www.w3.org/2001/XMLSchema" xmlns:xs="http://www.w3.org/2001/XMLSchema" xmlns:p="http://schemas.microsoft.com/office/2006/metadata/properties" xmlns:ns2="e1196768-4157-4d80-b3c6-79cf9493a5fe" targetNamespace="http://schemas.microsoft.com/office/2006/metadata/properties" ma:root="true" ma:fieldsID="4088c2c8f9b21dd7069fc6de2dbc1935" ns2:_="">
    <xsd:import namespace="e1196768-4157-4d80-b3c6-79cf9493a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96768-4157-4d80-b3c6-79cf9493a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7B7015-272D-4200-A47C-F97AD34B55D6}">
  <ds:schemaRefs>
    <ds:schemaRef ds:uri="e1196768-4157-4d80-b3c6-79cf9493a5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A73EF5-FC8C-4C79-BD58-F88388A304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5C548-44FD-4412-ABAC-9FBD81292B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1255</Words>
  <Application>Microsoft Office PowerPoint</Application>
  <PresentationFormat>Widescreen</PresentationFormat>
  <Paragraphs>229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1_Office Theme</vt:lpstr>
      <vt:lpstr>Custom Design</vt:lpstr>
      <vt:lpstr> Technical Assistance Grants (TAG) Informational Meeting </vt:lpstr>
      <vt:lpstr>Presentation Overview </vt:lpstr>
      <vt:lpstr>Overview of TAG Program </vt:lpstr>
      <vt:lpstr>Background of TAG Program</vt:lpstr>
      <vt:lpstr>Available TAG Funding, SFY24</vt:lpstr>
      <vt:lpstr>Who can apply?</vt:lpstr>
      <vt:lpstr>Who is ineligible?</vt:lpstr>
      <vt:lpstr>Which disposal sites are eligible?</vt:lpstr>
      <vt:lpstr>PowerPoint Presentation</vt:lpstr>
      <vt:lpstr>How May TAG Funds be Used?</vt:lpstr>
      <vt:lpstr>TAG Funds May Not be Used</vt:lpstr>
      <vt:lpstr>Recent TAG Projects</vt:lpstr>
      <vt:lpstr> Estimated Grant Timeline </vt:lpstr>
      <vt:lpstr>PowerPoint Presentation</vt:lpstr>
      <vt:lpstr>TAG Application Review Process</vt:lpstr>
      <vt:lpstr>Application Evaluation Criteria</vt:lpstr>
      <vt:lpstr>Application Evaluation Criteria (cont’d)</vt:lpstr>
      <vt:lpstr>Application Evaluation Criteria (cont’d)</vt:lpstr>
      <vt:lpstr>Elements of a Successful TAG Project</vt:lpstr>
      <vt:lpstr>TAG Application Process</vt:lpstr>
      <vt:lpstr>Grant Award Details</vt:lpstr>
      <vt:lpstr>Grant Contracts</vt:lpstr>
      <vt:lpstr>Award Payment Details</vt:lpstr>
      <vt:lpstr>Question and Answer Period</vt:lpstr>
      <vt:lpstr>For further information….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Assistance Grants (TAG) Informational Meeting</dc:title>
  <dc:creator>Shaw, Margaret (DEP)</dc:creator>
  <cp:lastModifiedBy>Shaw, Margaret (DEP)</cp:lastModifiedBy>
  <cp:revision>97</cp:revision>
  <dcterms:created xsi:type="dcterms:W3CDTF">2021-04-21T12:27:45Z</dcterms:created>
  <dcterms:modified xsi:type="dcterms:W3CDTF">2023-06-07T13:23:05Z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0x010100023EC507CF3D814C891D1408D57845A8</vt:lpwstr>
  </property>
</Properties>
</file>