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1" r:id="rId2"/>
    <p:sldId id="272" r:id="rId3"/>
    <p:sldId id="264" r:id="rId4"/>
    <p:sldId id="267" r:id="rId5"/>
    <p:sldId id="260" r:id="rId6"/>
    <p:sldId id="265" r:id="rId7"/>
    <p:sldId id="258" r:id="rId8"/>
    <p:sldId id="262" r:id="rId9"/>
    <p:sldId id="263" r:id="rId10"/>
    <p:sldId id="268" r:id="rId11"/>
    <p:sldId id="269" r:id="rId12"/>
    <p:sldId id="270" r:id="rId13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77554" autoAdjust="0"/>
  </p:normalViewPr>
  <p:slideViewPr>
    <p:cSldViewPr>
      <p:cViewPr>
        <p:scale>
          <a:sx n="76" d="100"/>
          <a:sy n="76" d="100"/>
        </p:scale>
        <p:origin x="-426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notesMaster" Target="notesMasters/notesMaster1.xml"/>
  <Relationship Id="rId15" Type="http://schemas.openxmlformats.org/officeDocument/2006/relationships/handoutMaster" Target="handoutMasters/handoutMaster1.xml"/>
  <Relationship Id="rId16" Type="http://schemas.openxmlformats.org/officeDocument/2006/relationships/commentAuthors" Target="commentAuthors.xml"/>
  <Relationship Id="rId17" Type="http://schemas.openxmlformats.org/officeDocument/2006/relationships/presProps" Target="presProps.xml"/>
  <Relationship Id="rId18" Type="http://schemas.openxmlformats.org/officeDocument/2006/relationships/viewProps" Target="viewProps.xml"/>
  <Relationship Id="rId19" Type="http://schemas.openxmlformats.org/officeDocument/2006/relationships/theme" Target="theme/theme1.xml"/>
  <Relationship Id="rId2" Type="http://schemas.openxmlformats.org/officeDocument/2006/relationships/slide" Target="slides/slide1.xml"/>
  <Relationship Id="rId20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213D302C-CEE5-4DF2-9597-115F2876E4D6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F19EDFE6-59F8-4077-9BCC-ADBA8F75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58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F80D4851-ED94-490D-A127-141646276AD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AE5C4045-6B13-4C5F-83C0-4DC89BD2C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96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1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 typeface="Arial" charset="0"/>
              <a:buNone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610" indent="-171610">
              <a:buFont typeface="Arial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3B9A-3ADC-4EB0-95D7-D085BCCBF576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6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0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8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9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6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1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8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9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31086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BC92E-319C-4E29-9529-4947EB8A134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6A39E-CFD6-447B-8B35-5A993345F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6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0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1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5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6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7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8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979999" y="1981200"/>
            <a:ext cx="7162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Task Force on the Discontinuation of Essential Health Services</a:t>
            </a:r>
            <a:endParaRPr lang="en-US" altLang="en-US" sz="3600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 smtClean="0"/>
              <a:t>December 18, 2014</a:t>
            </a:r>
          </a:p>
        </p:txBody>
      </p:sp>
    </p:spTree>
    <p:extLst>
      <p:ext uri="{BB962C8B-B14F-4D97-AF65-F5344CB8AC3E}">
        <p14:creationId xmlns:p14="http://schemas.microsoft.com/office/powerpoint/2010/main" val="371082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4" y="442317"/>
            <a:ext cx="8915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Practices in Other States</a:t>
            </a:r>
            <a:endParaRPr lang="en-US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7644" y="1676400"/>
            <a:ext cx="8763000" cy="566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of policies from a sample of 7 other states (CT, NY, NJ, MN, CA, OR, WA)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Notification requirements vary from 1-90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 states, including MA, require analysis of available alternatives for essential service access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None of the sampled states requires a public hearing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 included a public comment period</a:t>
            </a:r>
          </a:p>
          <a:p>
            <a:pPr lvl="1"/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MN laws provide powers to enforce compliance with process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Some states have similar health planning functions as MA, and invest more per capita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NY requires state approval of a proposed closure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Several states are empowered to issue fines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Two of the sampled states have employee notification requirements</a:t>
            </a:r>
          </a:p>
          <a:p>
            <a:pPr lvl="1">
              <a:lnSpc>
                <a:spcPct val="11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4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4" y="442317"/>
            <a:ext cx="8915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Areas for Consideration: </a:t>
            </a:r>
          </a:p>
          <a:p>
            <a:pPr algn="ctr"/>
            <a:r>
              <a:rPr lang="en-US" sz="3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Discussion Document</a:t>
            </a:r>
            <a:endParaRPr lang="en-US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444" y="1498322"/>
            <a:ext cx="89154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cross-agency review, staff identified areas for further consideration by the Task Force</a:t>
            </a:r>
          </a:p>
          <a:p>
            <a:pPr lvl="0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 document to help support Task Force discussion </a:t>
            </a:r>
          </a:p>
          <a:p>
            <a:pPr lvl="0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Staff have proposed considerations around three broad categories:</a:t>
            </a:r>
          </a:p>
          <a:p>
            <a:pPr lvl="0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Process: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limitations and steps that can be taken to improve the current “Essential Health Services” review and determination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process;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Planning: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linkages, cross-government convening, and data which could be leveraged and potentially wrapped around the essential services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Policies: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opportunities for future discussions regarding the sustainability of critical health services within our Commonwealth’s communities and how state government can better support and incentivize their continuation. 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21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4" y="442317"/>
            <a:ext cx="8915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Next Steps</a:t>
            </a:r>
            <a:endParaRPr lang="en-US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444" y="1498322"/>
            <a:ext cx="8915400" cy="286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best to structure and support Task Force discussion of considerations?</a:t>
            </a:r>
          </a:p>
          <a:p>
            <a:pPr>
              <a:lnSpc>
                <a:spcPct val="11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Format and scope of required January 31, 2015 report? </a:t>
            </a:r>
          </a:p>
          <a:p>
            <a:pPr>
              <a:lnSpc>
                <a:spcPct val="11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Next meeting?  </a:t>
            </a:r>
          </a:p>
        </p:txBody>
      </p:sp>
    </p:spTree>
    <p:extLst>
      <p:ext uri="{BB962C8B-B14F-4D97-AF65-F5344CB8AC3E}">
        <p14:creationId xmlns:p14="http://schemas.microsoft.com/office/powerpoint/2010/main" val="34612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49929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Force on the Discontinuation of Essential Health Services</a:t>
            </a:r>
            <a:endParaRPr lang="en-US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990600" y="1752600"/>
            <a:ext cx="71628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 dirty="0" smtClean="0"/>
              <a:t>Meeting Agenda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 u="sng" dirty="0" smtClean="0"/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 smtClean="0"/>
              <a:t>Review of Legislative Mandate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 smtClean="0"/>
              <a:t>Overview of Recent Closure History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 smtClean="0"/>
              <a:t>Review of Current Closure Process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 smtClean="0"/>
              <a:t>Review of Sample States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 smtClean="0"/>
              <a:t>Staff Considerations for Task Force Discussion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 smtClean="0"/>
              <a:t>Next Steps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n-US" alt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67017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43" y="1600200"/>
            <a:ext cx="8839200" cy="52578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stablishes a task force to: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causes and effects of discontinuations and closures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recent discontinuations of essential health services and recent hospital closures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practices in other states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recommendations on ways to: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the notification process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nsure access to services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nsure uniform reporting of hospital costs and financial conditions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Impose penalties on hospitals who discontinue essential services prior to DPH approval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Report to the Legislature by January 31, 2015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289143" y="14992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Legislative Mandate: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229 of the FY15 GAA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88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43" y="1600200"/>
            <a:ext cx="8839200" cy="52578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Task Force membership: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Secretary of Health and Human Services, or designee (chair)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Commissioner of Public Health, or designee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Director, Center for Health Information or Analysis, or designee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Attorney General, or designee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Secretary of Labor and Workforce Development, or designee,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Director, Health Policy Commission, or designee</a:t>
            </a:r>
          </a:p>
          <a:p>
            <a:pPr>
              <a:lnSpc>
                <a:spcPct val="11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289143" y="14992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Legislative Mandate: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229 of the FY15 GAA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92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00188"/>
            <a:ext cx="8991600" cy="535781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Massachusetts health care delivery system is rapidly changing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Trend of community hospital closures has continued</a:t>
            </a:r>
            <a:endParaRPr lang="en-US" sz="24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35 hospitals have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fully closed since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recent hospital closures in Massachusetts have been community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hospitals</a:t>
            </a:r>
            <a:endParaRPr lang="en-US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Task Force’s work is timely and important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23590" y="426928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73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00188"/>
            <a:ext cx="8991600" cy="4062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105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CMR 130.020 provides that Essential Health Services include the following outpatient services: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Dental; 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Psychiatric and mental health;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Reproductive health.</a:t>
            </a:r>
          </a:p>
          <a:p>
            <a:pPr marL="0" indent="0">
              <a:buNone/>
            </a:pPr>
            <a:r>
              <a:rPr lang="en-US" sz="1400" cap="all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Essential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Health Services also include any other campus or service(s) a hospital is licensed for that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is not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 exempted service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“Exempted Services” are: 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Skilled nursing facility service; 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Intermediate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care facility service; 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Cardiac catheterization service; 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Chronic care services; 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Hematopoietic progenitor/stem cell collection, processing, and transplant services or clinical transplant programs; 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Trauma services provided in designated trauma centers; 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Primary stroke care; and 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Medical control services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Commissioner of Public Health can require a public hearing if he/she determines an exempted service is essential or if all services are being discontinued at a campus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23590" y="426928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Essential Services?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4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4" y="211485"/>
            <a:ext cx="8915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Notification Process</a:t>
            </a:r>
            <a:endParaRPr lang="en-US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MGL Chapter 111, Sections 51G and 56; Chapter 105 CMR 130</a:t>
            </a:r>
          </a:p>
          <a:p>
            <a:pPr marL="0" indent="0">
              <a:buNone/>
            </a:pPr>
            <a:endParaRPr lang="en-US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Days </a:t>
            </a:r>
            <a:r>
              <a:rPr lang="en-US" sz="3800" u="sng" dirty="0">
                <a:latin typeface="Arial" panose="020B0604020202020204" pitchFamily="34" charset="0"/>
                <a:cs typeface="Arial" panose="020B0604020202020204" pitchFamily="34" charset="0"/>
              </a:rPr>
              <a:t>Before Closure/Action Required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90 Days: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Hospital Notifies DPH of a closure or discontinuation of a licensed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 Public Hearing Scheduled and Noticed. </a:t>
            </a:r>
            <a:endParaRPr lang="en-US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81 Days: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DPH must publish public hearing notice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60 Days: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Public Hearing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45 Days: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DPH determination: necessary service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30 Days: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If necessary, hospital submits closure plan for transition. </a:t>
            </a:r>
          </a:p>
          <a:p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20 Days: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DPH completes plan review, approves or sends back for improvement(s). Hospital replies in a “timely manner”. </a:t>
            </a:r>
          </a:p>
          <a:p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0 Days: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Closure. DPH begins to monitor post-closure community health needs.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6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4" y="442317"/>
            <a:ext cx="8915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Full Hospital Closures</a:t>
            </a:r>
            <a:endParaRPr lang="en-US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46" y="1600200"/>
            <a:ext cx="912224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Over the last decade,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three hospitals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completed full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closure of a campus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Two full service acute hospitals (NARH, Hubbard)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One specialty hospital (Radius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failed to comply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90 day notification requirement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Hindered thorough DPH review of each case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one case, a public hearing was unable to be held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two of the last three completed full closures (Hubbard, NARH), some services remained, or were restored in some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One hospital announced its closure date as this Task Force was created (QMC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2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i="1" dirty="0" smtClean="0">
                <a:solidFill>
                  <a:schemeClr val="tx1"/>
                </a:solidFill>
              </a:rPr>
              <a:t/>
            </a:r>
            <a:br>
              <a:rPr lang="en-US" altLang="en-US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3200" i="1" dirty="0" smtClean="0">
                <a:solidFill>
                  <a:schemeClr val="tx1"/>
                </a:solidFill>
              </a:rPr>
              <a:t/>
            </a:r>
            <a:br>
              <a:rPr lang="en-US" altLang="en-US" sz="3200" i="1" dirty="0" smtClean="0">
                <a:solidFill>
                  <a:schemeClr val="tx1"/>
                </a:solidFill>
              </a:rPr>
            </a:br>
            <a:r>
              <a:rPr lang="en-US" altLang="en-US" sz="2400" b="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58288" cy="1500188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4" y="442317"/>
            <a:ext cx="8915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Service Discontinuations</a:t>
            </a:r>
            <a:endParaRPr lang="en-US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7644" y="1676400"/>
            <a:ext cx="8763000" cy="456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last two years, DPH conducted seven hearings regarding full or partial discontinuance of an essential service</a:t>
            </a:r>
          </a:p>
          <a:p>
            <a:pPr>
              <a:lnSpc>
                <a:spcPct val="11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each case, hospital notified DPH 90 days in advance</a:t>
            </a:r>
          </a:p>
          <a:p>
            <a:pPr>
              <a:lnSpc>
                <a:spcPct val="11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interest varied from case to case</a:t>
            </a:r>
          </a:p>
          <a:p>
            <a:pPr>
              <a:lnSpc>
                <a:spcPct val="11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cases of increased public interest, the public process was able to affect important changes to discontinuation proposals (Faulkner, CHA, Morton, etc.) </a:t>
            </a:r>
          </a:p>
          <a:p>
            <a:pPr lvl="1">
              <a:lnSpc>
                <a:spcPct val="11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24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828</Words>
  <Application>Microsoft Office PowerPoint</Application>
  <PresentationFormat>On-screen Show (4:3)</PresentationFormat>
  <Paragraphs>158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  <vt:lpstr>         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2014-12-15T15:33:46Z</dcterms:created>
  <dc:creator>Mangan, Thomas (DPH)</dc:creator>
  <lastModifiedBy/>
  <lastPrinted>2014-12-16T13:52:27Z</lastPrinted>
  <dcterms:modified xsi:type="dcterms:W3CDTF">2014-12-19T16:58:05Z</dcterms:modified>
  <revision>48</revision>
  <dc:title>PowerPoint Presentation</dc:title>
</coreProperties>
</file>