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65" r:id="rId6"/>
    <p:sldId id="266" r:id="rId7"/>
    <p:sldId id="258" r:id="rId8"/>
    <p:sldId id="267" r:id="rId9"/>
    <p:sldId id="260" r:id="rId10"/>
    <p:sldId id="261" r:id="rId11"/>
    <p:sldId id="273" r:id="rId12"/>
    <p:sldId id="272" r:id="rId13"/>
    <p:sldId id="274" r:id="rId14"/>
    <p:sldId id="262" r:id="rId15"/>
    <p:sldId id="263" r:id="rId16"/>
    <p:sldId id="269" r:id="rId17"/>
    <p:sldId id="264" r:id="rId18"/>
    <p:sldId id="268" r:id="rId19"/>
    <p:sldId id="270" r:id="rId20"/>
    <p:sldId id="271" r:id="rId21"/>
  </p:sldIdLst>
  <p:sldSz cx="18288000" cy="10287000"/>
  <p:notesSz cx="6858000" cy="9144000"/>
  <p:embeddedFontLst>
    <p:embeddedFont>
      <p:font typeface="Glacial Indifference" panose="020B0604020202020204" charset="0"/>
      <p:regular r:id="rId22"/>
    </p:embeddedFont>
    <p:embeddedFont>
      <p:font typeface="Glacial Indifference Bold"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14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411367-BC69-90B8-764B-6133849A38BA}" v="1589" dt="2026-01-27T00:09:05.304"/>
    <p1510:client id="{9A65E6CB-59CA-498C-A11D-B61D8E611A7B}" v="1757" dt="2026-01-26T22:34:09.6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0.svg"/><Relationship Id="rId7" Type="http://schemas.openxmlformats.org/officeDocument/2006/relationships/image" Target="../media/image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23.svg"/></Relationships>
</file>

<file path=ppt/slides/_rels/slide1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findyourfunds.org" TargetMode="External"/><Relationship Id="rId1" Type="http://schemas.openxmlformats.org/officeDocument/2006/relationships/slideLayout" Target="../slideLayouts/slideLayout7.xml"/><Relationship Id="rId4" Type="http://schemas.openxmlformats.org/officeDocument/2006/relationships/hyperlink" Target="http://findyourfunds.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7.svg"/></Relationships>
</file>

<file path=ppt/slides/_rels/slide1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3.png"/><Relationship Id="rId4" Type="http://schemas.openxmlformats.org/officeDocument/2006/relationships/image" Target="../media/image30.sv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31.svg"/><Relationship Id="rId7" Type="http://schemas.openxmlformats.org/officeDocument/2006/relationships/image" Target="../media/image13.svg"/><Relationship Id="rId12"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5.svg"/><Relationship Id="rId5" Type="http://schemas.openxmlformats.org/officeDocument/2006/relationships/image" Target="../media/image16.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4.svg"/></Relationships>
</file>

<file path=ppt/slides/_rels/slide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3.svg"/><Relationship Id="rId7" Type="http://schemas.openxmlformats.org/officeDocument/2006/relationships/image" Target="../media/image9.png"/><Relationship Id="rId12"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3.png"/><Relationship Id="rId5" Type="http://schemas.openxmlformats.org/officeDocument/2006/relationships/image" Target="../media/image14.svg"/><Relationship Id="rId10" Type="http://schemas.openxmlformats.org/officeDocument/2006/relationships/image" Target="../media/image6.svg"/><Relationship Id="rId4" Type="http://schemas.openxmlformats.org/officeDocument/2006/relationships/image" Target="../media/image7.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948270" y="1812257"/>
            <a:ext cx="2211522" cy="2046663"/>
          </a:xfrm>
          <a:custGeom>
            <a:avLst/>
            <a:gdLst/>
            <a:ahLst/>
            <a:cxnLst/>
            <a:rect l="l" t="t" r="r" b="b"/>
            <a:pathLst>
              <a:path w="2211522" h="2046663">
                <a:moveTo>
                  <a:pt x="0" y="0"/>
                </a:moveTo>
                <a:lnTo>
                  <a:pt x="2211522" y="0"/>
                </a:lnTo>
                <a:lnTo>
                  <a:pt x="2211522" y="2046663"/>
                </a:lnTo>
                <a:lnTo>
                  <a:pt x="0" y="20466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25414" y="8731803"/>
            <a:ext cx="18506452" cy="2391003"/>
            <a:chOff x="0" y="0"/>
            <a:chExt cx="4874127" cy="629729"/>
          </a:xfrm>
        </p:grpSpPr>
        <p:sp>
          <p:nvSpPr>
            <p:cNvPr id="4" name="Freeform 4"/>
            <p:cNvSpPr/>
            <p:nvPr/>
          </p:nvSpPr>
          <p:spPr>
            <a:xfrm>
              <a:off x="0" y="0"/>
              <a:ext cx="4874127" cy="629729"/>
            </a:xfrm>
            <a:custGeom>
              <a:avLst/>
              <a:gdLst/>
              <a:ahLst/>
              <a:cxnLst/>
              <a:rect l="l" t="t" r="r" b="b"/>
              <a:pathLst>
                <a:path w="4874127" h="629729">
                  <a:moveTo>
                    <a:pt x="0" y="0"/>
                  </a:moveTo>
                  <a:lnTo>
                    <a:pt x="4874127" y="0"/>
                  </a:lnTo>
                  <a:lnTo>
                    <a:pt x="4874127" y="629729"/>
                  </a:lnTo>
                  <a:lnTo>
                    <a:pt x="0" y="629729"/>
                  </a:lnTo>
                  <a:close/>
                </a:path>
              </a:pathLst>
            </a:custGeom>
            <a:solidFill>
              <a:srgbClr val="FDD86F"/>
            </a:solidFill>
          </p:spPr>
          <p:txBody>
            <a:bodyPr/>
            <a:lstStyle/>
            <a:p>
              <a:endParaRPr lang="en-US"/>
            </a:p>
          </p:txBody>
        </p:sp>
        <p:sp>
          <p:nvSpPr>
            <p:cNvPr id="5" name="TextBox 5"/>
            <p:cNvSpPr txBox="1"/>
            <p:nvPr/>
          </p:nvSpPr>
          <p:spPr>
            <a:xfrm>
              <a:off x="0" y="-38100"/>
              <a:ext cx="4874127" cy="667829"/>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13204793" y="6326081"/>
            <a:ext cx="3819934" cy="3736590"/>
          </a:xfrm>
          <a:custGeom>
            <a:avLst/>
            <a:gdLst/>
            <a:ahLst/>
            <a:cxnLst/>
            <a:rect l="l" t="t" r="r" b="b"/>
            <a:pathLst>
              <a:path w="3819934" h="3736590">
                <a:moveTo>
                  <a:pt x="0" y="0"/>
                </a:moveTo>
                <a:lnTo>
                  <a:pt x="3819934" y="0"/>
                </a:lnTo>
                <a:lnTo>
                  <a:pt x="3819934" y="3736589"/>
                </a:lnTo>
                <a:lnTo>
                  <a:pt x="0" y="37365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240549">
            <a:off x="16220611" y="1028700"/>
            <a:ext cx="1823438" cy="1455435"/>
          </a:xfrm>
          <a:custGeom>
            <a:avLst/>
            <a:gdLst/>
            <a:ahLst/>
            <a:cxnLst/>
            <a:rect l="l" t="t" r="r" b="b"/>
            <a:pathLst>
              <a:path w="1823438" h="1455435">
                <a:moveTo>
                  <a:pt x="0" y="0"/>
                </a:moveTo>
                <a:lnTo>
                  <a:pt x="1823438" y="0"/>
                </a:lnTo>
                <a:lnTo>
                  <a:pt x="1823438" y="1455435"/>
                </a:lnTo>
                <a:lnTo>
                  <a:pt x="0" y="14554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1423944" flipH="1">
            <a:off x="9178390" y="692674"/>
            <a:ext cx="2264441" cy="1807436"/>
          </a:xfrm>
          <a:custGeom>
            <a:avLst/>
            <a:gdLst/>
            <a:ahLst/>
            <a:cxnLst/>
            <a:rect l="l" t="t" r="r" b="b"/>
            <a:pathLst>
              <a:path w="2264441" h="1807436">
                <a:moveTo>
                  <a:pt x="2264441" y="0"/>
                </a:moveTo>
                <a:lnTo>
                  <a:pt x="0" y="0"/>
                </a:lnTo>
                <a:lnTo>
                  <a:pt x="0" y="1807435"/>
                </a:lnTo>
                <a:lnTo>
                  <a:pt x="2264441" y="1807435"/>
                </a:lnTo>
                <a:lnTo>
                  <a:pt x="2264441"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flipH="1">
            <a:off x="10677074" y="4995895"/>
            <a:ext cx="2194344" cy="2030765"/>
          </a:xfrm>
          <a:custGeom>
            <a:avLst/>
            <a:gdLst/>
            <a:ahLst/>
            <a:cxnLst/>
            <a:rect l="l" t="t" r="r" b="b"/>
            <a:pathLst>
              <a:path w="2194344" h="2030765">
                <a:moveTo>
                  <a:pt x="2194344" y="0"/>
                </a:moveTo>
                <a:lnTo>
                  <a:pt x="0" y="0"/>
                </a:lnTo>
                <a:lnTo>
                  <a:pt x="0" y="2030765"/>
                </a:lnTo>
                <a:lnTo>
                  <a:pt x="2194344" y="2030765"/>
                </a:lnTo>
                <a:lnTo>
                  <a:pt x="219434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rot="-935546">
            <a:off x="15953317" y="4730982"/>
            <a:ext cx="1805626" cy="1441218"/>
          </a:xfrm>
          <a:custGeom>
            <a:avLst/>
            <a:gdLst/>
            <a:ahLst/>
            <a:cxnLst/>
            <a:rect l="l" t="t" r="r" b="b"/>
            <a:pathLst>
              <a:path w="1805626" h="1441218">
                <a:moveTo>
                  <a:pt x="0" y="0"/>
                </a:moveTo>
                <a:lnTo>
                  <a:pt x="1805626" y="0"/>
                </a:lnTo>
                <a:lnTo>
                  <a:pt x="1805626" y="1441218"/>
                </a:lnTo>
                <a:lnTo>
                  <a:pt x="0" y="14412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a:off x="13077335" y="4253222"/>
            <a:ext cx="2180657" cy="1918978"/>
          </a:xfrm>
          <a:custGeom>
            <a:avLst/>
            <a:gdLst/>
            <a:ahLst/>
            <a:cxnLst/>
            <a:rect l="l" t="t" r="r" b="b"/>
            <a:pathLst>
              <a:path w="2180657" h="1918978">
                <a:moveTo>
                  <a:pt x="0" y="0"/>
                </a:moveTo>
                <a:lnTo>
                  <a:pt x="2180657" y="0"/>
                </a:lnTo>
                <a:lnTo>
                  <a:pt x="2180657" y="1918978"/>
                </a:lnTo>
                <a:lnTo>
                  <a:pt x="0" y="191897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a:off x="12099367" y="1476778"/>
            <a:ext cx="1544103" cy="1358811"/>
          </a:xfrm>
          <a:custGeom>
            <a:avLst/>
            <a:gdLst/>
            <a:ahLst/>
            <a:cxnLst/>
            <a:rect l="l" t="t" r="r" b="b"/>
            <a:pathLst>
              <a:path w="1544103" h="1358811">
                <a:moveTo>
                  <a:pt x="0" y="0"/>
                </a:moveTo>
                <a:lnTo>
                  <a:pt x="1544103" y="0"/>
                </a:lnTo>
                <a:lnTo>
                  <a:pt x="1544103" y="1358811"/>
                </a:lnTo>
                <a:lnTo>
                  <a:pt x="0" y="13588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Freeform 13"/>
          <p:cNvSpPr/>
          <p:nvPr/>
        </p:nvSpPr>
        <p:spPr>
          <a:xfrm rot="-7261135">
            <a:off x="8324998" y="3563085"/>
            <a:ext cx="1805626" cy="1441218"/>
          </a:xfrm>
          <a:custGeom>
            <a:avLst/>
            <a:gdLst/>
            <a:ahLst/>
            <a:cxnLst/>
            <a:rect l="l" t="t" r="r" b="b"/>
            <a:pathLst>
              <a:path w="1805626" h="1441218">
                <a:moveTo>
                  <a:pt x="0" y="0"/>
                </a:moveTo>
                <a:lnTo>
                  <a:pt x="1805627" y="0"/>
                </a:lnTo>
                <a:lnTo>
                  <a:pt x="1805627" y="1441218"/>
                </a:lnTo>
                <a:lnTo>
                  <a:pt x="0" y="14412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14"/>
          <p:cNvSpPr/>
          <p:nvPr/>
        </p:nvSpPr>
        <p:spPr>
          <a:xfrm>
            <a:off x="10613628" y="3195624"/>
            <a:ext cx="1495722" cy="1316235"/>
          </a:xfrm>
          <a:custGeom>
            <a:avLst/>
            <a:gdLst/>
            <a:ahLst/>
            <a:cxnLst/>
            <a:rect l="l" t="t" r="r" b="b"/>
            <a:pathLst>
              <a:path w="1495722" h="1316235">
                <a:moveTo>
                  <a:pt x="0" y="0"/>
                </a:moveTo>
                <a:lnTo>
                  <a:pt x="1495722" y="0"/>
                </a:lnTo>
                <a:lnTo>
                  <a:pt x="1495722" y="1316236"/>
                </a:lnTo>
                <a:lnTo>
                  <a:pt x="0" y="131623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Freeform 15"/>
          <p:cNvSpPr/>
          <p:nvPr/>
        </p:nvSpPr>
        <p:spPr>
          <a:xfrm>
            <a:off x="12305284" y="3195624"/>
            <a:ext cx="1134972" cy="998775"/>
          </a:xfrm>
          <a:custGeom>
            <a:avLst/>
            <a:gdLst/>
            <a:ahLst/>
            <a:cxnLst/>
            <a:rect l="l" t="t" r="r" b="b"/>
            <a:pathLst>
              <a:path w="1134972" h="998775">
                <a:moveTo>
                  <a:pt x="0" y="0"/>
                </a:moveTo>
                <a:lnTo>
                  <a:pt x="1134972" y="0"/>
                </a:lnTo>
                <a:lnTo>
                  <a:pt x="1134972" y="998776"/>
                </a:lnTo>
                <a:lnTo>
                  <a:pt x="0" y="99877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6" name="Freeform 16"/>
          <p:cNvSpPr/>
          <p:nvPr/>
        </p:nvSpPr>
        <p:spPr>
          <a:xfrm>
            <a:off x="7316050" y="1476778"/>
            <a:ext cx="828963" cy="1932545"/>
          </a:xfrm>
          <a:custGeom>
            <a:avLst/>
            <a:gdLst/>
            <a:ahLst/>
            <a:cxnLst/>
            <a:rect l="l" t="t" r="r" b="b"/>
            <a:pathLst>
              <a:path w="828963" h="1932545">
                <a:moveTo>
                  <a:pt x="0" y="0"/>
                </a:moveTo>
                <a:lnTo>
                  <a:pt x="828963" y="0"/>
                </a:lnTo>
                <a:lnTo>
                  <a:pt x="828963" y="1932544"/>
                </a:lnTo>
                <a:lnTo>
                  <a:pt x="0" y="1932544"/>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17" name="Freeform 17"/>
          <p:cNvSpPr/>
          <p:nvPr/>
        </p:nvSpPr>
        <p:spPr>
          <a:xfrm>
            <a:off x="7657607" y="4138018"/>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18" name="Freeform 18"/>
          <p:cNvSpPr/>
          <p:nvPr/>
        </p:nvSpPr>
        <p:spPr>
          <a:xfrm>
            <a:off x="13643470" y="-176127"/>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19" name="Freeform 19"/>
          <p:cNvSpPr/>
          <p:nvPr/>
        </p:nvSpPr>
        <p:spPr>
          <a:xfrm>
            <a:off x="16171963" y="2835589"/>
            <a:ext cx="828963" cy="1932545"/>
          </a:xfrm>
          <a:custGeom>
            <a:avLst/>
            <a:gdLst/>
            <a:ahLst/>
            <a:cxnLst/>
            <a:rect l="l" t="t" r="r" b="b"/>
            <a:pathLst>
              <a:path w="828963" h="1932545">
                <a:moveTo>
                  <a:pt x="0" y="0"/>
                </a:moveTo>
                <a:lnTo>
                  <a:pt x="828963" y="0"/>
                </a:lnTo>
                <a:lnTo>
                  <a:pt x="828963" y="1932544"/>
                </a:lnTo>
                <a:lnTo>
                  <a:pt x="0" y="1932544"/>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20" name="Freeform 20"/>
          <p:cNvSpPr/>
          <p:nvPr/>
        </p:nvSpPr>
        <p:spPr>
          <a:xfrm>
            <a:off x="10199146" y="6114003"/>
            <a:ext cx="828963" cy="1932545"/>
          </a:xfrm>
          <a:custGeom>
            <a:avLst/>
            <a:gdLst/>
            <a:ahLst/>
            <a:cxnLst/>
            <a:rect l="l" t="t" r="r" b="b"/>
            <a:pathLst>
              <a:path w="828963" h="1932545">
                <a:moveTo>
                  <a:pt x="0" y="0"/>
                </a:moveTo>
                <a:lnTo>
                  <a:pt x="828964" y="0"/>
                </a:lnTo>
                <a:lnTo>
                  <a:pt x="828964"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21" name="Freeform 21"/>
          <p:cNvSpPr/>
          <p:nvPr/>
        </p:nvSpPr>
        <p:spPr>
          <a:xfrm>
            <a:off x="11070378" y="1263080"/>
            <a:ext cx="828963" cy="1932545"/>
          </a:xfrm>
          <a:custGeom>
            <a:avLst/>
            <a:gdLst/>
            <a:ahLst/>
            <a:cxnLst/>
            <a:rect l="l" t="t" r="r" b="b"/>
            <a:pathLst>
              <a:path w="828963" h="1932545">
                <a:moveTo>
                  <a:pt x="0" y="0"/>
                </a:moveTo>
                <a:lnTo>
                  <a:pt x="828964" y="0"/>
                </a:lnTo>
                <a:lnTo>
                  <a:pt x="828964" y="1932544"/>
                </a:lnTo>
                <a:lnTo>
                  <a:pt x="0" y="1932544"/>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22" name="Freeform 22"/>
          <p:cNvSpPr/>
          <p:nvPr/>
        </p:nvSpPr>
        <p:spPr>
          <a:xfrm>
            <a:off x="16441649" y="6011278"/>
            <a:ext cx="828963" cy="1932545"/>
          </a:xfrm>
          <a:custGeom>
            <a:avLst/>
            <a:gdLst/>
            <a:ahLst/>
            <a:cxnLst/>
            <a:rect l="l" t="t" r="r" b="b"/>
            <a:pathLst>
              <a:path w="828963" h="1932545">
                <a:moveTo>
                  <a:pt x="0" y="0"/>
                </a:moveTo>
                <a:lnTo>
                  <a:pt x="828963" y="0"/>
                </a:lnTo>
                <a:lnTo>
                  <a:pt x="828963" y="1932544"/>
                </a:lnTo>
                <a:lnTo>
                  <a:pt x="0" y="1932544"/>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23" name="Freeform 23"/>
          <p:cNvSpPr/>
          <p:nvPr/>
        </p:nvSpPr>
        <p:spPr>
          <a:xfrm>
            <a:off x="9144000" y="1476778"/>
            <a:ext cx="828963" cy="1932545"/>
          </a:xfrm>
          <a:custGeom>
            <a:avLst/>
            <a:gdLst/>
            <a:ahLst/>
            <a:cxnLst/>
            <a:rect l="l" t="t" r="r" b="b"/>
            <a:pathLst>
              <a:path w="828963" h="1932545">
                <a:moveTo>
                  <a:pt x="0" y="0"/>
                </a:moveTo>
                <a:lnTo>
                  <a:pt x="828963" y="0"/>
                </a:lnTo>
                <a:lnTo>
                  <a:pt x="828963" y="1932544"/>
                </a:lnTo>
                <a:lnTo>
                  <a:pt x="0" y="1932544"/>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24" name="Freeform 24"/>
          <p:cNvSpPr/>
          <p:nvPr/>
        </p:nvSpPr>
        <p:spPr>
          <a:xfrm>
            <a:off x="17200951" y="1921197"/>
            <a:ext cx="828963" cy="1932545"/>
          </a:xfrm>
          <a:custGeom>
            <a:avLst/>
            <a:gdLst/>
            <a:ahLst/>
            <a:cxnLst/>
            <a:rect l="l" t="t" r="r" b="b"/>
            <a:pathLst>
              <a:path w="828963" h="1932545">
                <a:moveTo>
                  <a:pt x="0" y="0"/>
                </a:moveTo>
                <a:lnTo>
                  <a:pt x="828964" y="0"/>
                </a:lnTo>
                <a:lnTo>
                  <a:pt x="828964"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25" name="Freeform 25"/>
          <p:cNvSpPr/>
          <p:nvPr/>
        </p:nvSpPr>
        <p:spPr>
          <a:xfrm>
            <a:off x="14843510" y="-903845"/>
            <a:ext cx="828963" cy="1932545"/>
          </a:xfrm>
          <a:custGeom>
            <a:avLst/>
            <a:gdLst/>
            <a:ahLst/>
            <a:cxnLst/>
            <a:rect l="l" t="t" r="r" b="b"/>
            <a:pathLst>
              <a:path w="828963" h="1932545">
                <a:moveTo>
                  <a:pt x="0" y="0"/>
                </a:moveTo>
                <a:lnTo>
                  <a:pt x="828964" y="0"/>
                </a:lnTo>
                <a:lnTo>
                  <a:pt x="828964"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26" name="Freeform 26"/>
          <p:cNvSpPr/>
          <p:nvPr/>
        </p:nvSpPr>
        <p:spPr>
          <a:xfrm>
            <a:off x="11270403" y="-652856"/>
            <a:ext cx="828963" cy="1932545"/>
          </a:xfrm>
          <a:custGeom>
            <a:avLst/>
            <a:gdLst/>
            <a:ahLst/>
            <a:cxnLst/>
            <a:rect l="l" t="t" r="r" b="b"/>
            <a:pathLst>
              <a:path w="828963" h="1932545">
                <a:moveTo>
                  <a:pt x="0" y="0"/>
                </a:moveTo>
                <a:lnTo>
                  <a:pt x="828964" y="0"/>
                </a:lnTo>
                <a:lnTo>
                  <a:pt x="828964"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27" name="Freeform 27"/>
          <p:cNvSpPr/>
          <p:nvPr/>
        </p:nvSpPr>
        <p:spPr>
          <a:xfrm>
            <a:off x="11270403" y="6977550"/>
            <a:ext cx="828963" cy="1932545"/>
          </a:xfrm>
          <a:custGeom>
            <a:avLst/>
            <a:gdLst/>
            <a:ahLst/>
            <a:cxnLst/>
            <a:rect l="l" t="t" r="r" b="b"/>
            <a:pathLst>
              <a:path w="828963" h="1932545">
                <a:moveTo>
                  <a:pt x="0" y="0"/>
                </a:moveTo>
                <a:lnTo>
                  <a:pt x="828964" y="0"/>
                </a:lnTo>
                <a:lnTo>
                  <a:pt x="828964"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28" name="Freeform 28"/>
          <p:cNvSpPr/>
          <p:nvPr/>
        </p:nvSpPr>
        <p:spPr>
          <a:xfrm>
            <a:off x="8081457" y="-455767"/>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29" name="Freeform 29"/>
          <p:cNvSpPr/>
          <p:nvPr/>
        </p:nvSpPr>
        <p:spPr>
          <a:xfrm>
            <a:off x="17263734" y="5045005"/>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30" name="Freeform 30"/>
          <p:cNvSpPr/>
          <p:nvPr/>
        </p:nvSpPr>
        <p:spPr>
          <a:xfrm>
            <a:off x="16195764" y="-669465"/>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31" name="Freeform 31"/>
          <p:cNvSpPr/>
          <p:nvPr/>
        </p:nvSpPr>
        <p:spPr>
          <a:xfrm>
            <a:off x="331236" y="9046527"/>
            <a:ext cx="3253230" cy="1330867"/>
          </a:xfrm>
          <a:custGeom>
            <a:avLst/>
            <a:gdLst/>
            <a:ahLst/>
            <a:cxnLst/>
            <a:rect l="l" t="t" r="r" b="b"/>
            <a:pathLst>
              <a:path w="3253230" h="1330867">
                <a:moveTo>
                  <a:pt x="0" y="0"/>
                </a:moveTo>
                <a:lnTo>
                  <a:pt x="3253229" y="0"/>
                </a:lnTo>
                <a:lnTo>
                  <a:pt x="3253229" y="1330866"/>
                </a:lnTo>
                <a:lnTo>
                  <a:pt x="0" y="1330866"/>
                </a:lnTo>
                <a:lnTo>
                  <a:pt x="0" y="0"/>
                </a:lnTo>
                <a:close/>
              </a:path>
            </a:pathLst>
          </a:custGeom>
          <a:blipFill>
            <a:blip r:embed="rId12"/>
            <a:stretch>
              <a:fillRect/>
            </a:stretch>
          </a:blipFill>
        </p:spPr>
        <p:txBody>
          <a:bodyPr/>
          <a:lstStyle/>
          <a:p>
            <a:endParaRPr lang="en-US"/>
          </a:p>
        </p:txBody>
      </p:sp>
      <p:sp>
        <p:nvSpPr>
          <p:cNvPr id="32" name="Freeform 32"/>
          <p:cNvSpPr/>
          <p:nvPr/>
        </p:nvSpPr>
        <p:spPr>
          <a:xfrm>
            <a:off x="9227812" y="4514832"/>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34" name="TextBox 34"/>
          <p:cNvSpPr txBox="1"/>
          <p:nvPr/>
        </p:nvSpPr>
        <p:spPr>
          <a:xfrm>
            <a:off x="637074" y="1008692"/>
            <a:ext cx="7142163" cy="3489329"/>
          </a:xfrm>
          <a:prstGeom prst="rect">
            <a:avLst/>
          </a:prstGeom>
        </p:spPr>
        <p:txBody>
          <a:bodyPr lIns="0" tIns="0" rIns="0" bIns="0" rtlCol="0" anchor="t">
            <a:spAutoFit/>
          </a:bodyPr>
          <a:lstStyle/>
          <a:p>
            <a:pPr algn="ctr">
              <a:lnSpc>
                <a:spcPts val="13999"/>
              </a:lnSpc>
            </a:pPr>
            <a:r>
              <a:rPr lang="en-US" sz="9999" b="1">
                <a:solidFill>
                  <a:srgbClr val="000000"/>
                </a:solidFill>
                <a:latin typeface="Glacial Indifference Bold"/>
                <a:ea typeface="Glacial Indifference Bold"/>
                <a:cs typeface="Glacial Indifference Bold"/>
                <a:sym typeface="Glacial Indifference Bold"/>
              </a:rPr>
              <a:t>Tax Season </a:t>
            </a:r>
          </a:p>
          <a:p>
            <a:pPr algn="ctr">
              <a:lnSpc>
                <a:spcPts val="13999"/>
              </a:lnSpc>
            </a:pPr>
            <a:r>
              <a:rPr lang="en-US" sz="9999" b="1">
                <a:solidFill>
                  <a:srgbClr val="000000"/>
                </a:solidFill>
                <a:latin typeface="Glacial Indifference Bold"/>
                <a:ea typeface="Glacial Indifference Bold"/>
                <a:cs typeface="Glacial Indifference Bold"/>
                <a:sym typeface="Glacial Indifference Bold"/>
              </a:rPr>
              <a:t>2026</a:t>
            </a:r>
          </a:p>
        </p:txBody>
      </p:sp>
      <p:sp>
        <p:nvSpPr>
          <p:cNvPr id="35" name="TextBox 35"/>
          <p:cNvSpPr txBox="1"/>
          <p:nvPr/>
        </p:nvSpPr>
        <p:spPr>
          <a:xfrm>
            <a:off x="855709" y="4525980"/>
            <a:ext cx="6775153" cy="2744470"/>
          </a:xfrm>
          <a:prstGeom prst="rect">
            <a:avLst/>
          </a:prstGeom>
        </p:spPr>
        <p:txBody>
          <a:bodyPr lIns="0" tIns="0" rIns="0" bIns="0" rtlCol="0" anchor="t">
            <a:spAutoFit/>
          </a:bodyPr>
          <a:lstStyle/>
          <a:p>
            <a:pPr algn="ctr">
              <a:lnSpc>
                <a:spcPts val="7279"/>
              </a:lnSpc>
            </a:pPr>
            <a:r>
              <a:rPr lang="en-US" sz="5199">
                <a:solidFill>
                  <a:srgbClr val="000000"/>
                </a:solidFill>
                <a:latin typeface="Glacial Indifference"/>
                <a:ea typeface="Glacial Indifference"/>
                <a:cs typeface="Glacial Indifference"/>
                <a:sym typeface="Glacial Indifference"/>
              </a:rPr>
              <a:t>Resources available for </a:t>
            </a:r>
          </a:p>
          <a:p>
            <a:pPr algn="ctr">
              <a:lnSpc>
                <a:spcPts val="7279"/>
              </a:lnSpc>
            </a:pPr>
            <a:r>
              <a:rPr lang="en-US" sz="5199">
                <a:solidFill>
                  <a:srgbClr val="000000"/>
                </a:solidFill>
                <a:latin typeface="Glacial Indifference"/>
                <a:ea typeface="Glacial Indifference"/>
                <a:cs typeface="Glacial Indifference"/>
                <a:sym typeface="Glacial Indifference"/>
              </a:rPr>
              <a:t>families in Massachusetts </a:t>
            </a:r>
          </a:p>
        </p:txBody>
      </p:sp>
      <p:sp>
        <p:nvSpPr>
          <p:cNvPr id="36" name="TextBox 36"/>
          <p:cNvSpPr txBox="1"/>
          <p:nvPr/>
        </p:nvSpPr>
        <p:spPr>
          <a:xfrm>
            <a:off x="4765581" y="9059206"/>
            <a:ext cx="8439212" cy="580390"/>
          </a:xfrm>
          <a:prstGeom prst="rect">
            <a:avLst/>
          </a:prstGeom>
        </p:spPr>
        <p:txBody>
          <a:bodyPr lIns="0" tIns="0" rIns="0" bIns="0" rtlCol="0" anchor="t">
            <a:spAutoFit/>
          </a:bodyPr>
          <a:lstStyle/>
          <a:p>
            <a:pPr algn="ctr">
              <a:lnSpc>
                <a:spcPts val="4759"/>
              </a:lnSpc>
            </a:pPr>
            <a:endParaRPr/>
          </a:p>
        </p:txBody>
      </p:sp>
      <p:sp>
        <p:nvSpPr>
          <p:cNvPr id="33" name="Freeform 33">
            <a:extLst>
              <a:ext uri="{FF2B5EF4-FFF2-40B4-BE49-F238E27FC236}">
                <a16:creationId xmlns:a16="http://schemas.microsoft.com/office/drawing/2014/main" id="{E4A2AEE4-E610-39DC-8D54-475887454B1C}"/>
              </a:ext>
            </a:extLst>
          </p:cNvPr>
          <p:cNvSpPr/>
          <p:nvPr/>
        </p:nvSpPr>
        <p:spPr>
          <a:xfrm>
            <a:off x="3941116" y="9206899"/>
            <a:ext cx="4381953" cy="1010125"/>
          </a:xfrm>
          <a:custGeom>
            <a:avLst/>
            <a:gdLst/>
            <a:ahLst/>
            <a:cxnLst/>
            <a:rect l="l" t="t" r="r" b="b"/>
            <a:pathLst>
              <a:path w="4381953" h="1010125">
                <a:moveTo>
                  <a:pt x="0" y="0"/>
                </a:moveTo>
                <a:lnTo>
                  <a:pt x="4381953" y="0"/>
                </a:lnTo>
                <a:lnTo>
                  <a:pt x="4381953" y="1010126"/>
                </a:lnTo>
                <a:lnTo>
                  <a:pt x="0" y="1010126"/>
                </a:lnTo>
                <a:lnTo>
                  <a:pt x="0" y="0"/>
                </a:lnTo>
                <a:close/>
              </a:path>
            </a:pathLst>
          </a:custGeom>
          <a:blipFill>
            <a:blip r:embed="rId13"/>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806ED-E419-9846-752D-90677557492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F081DEE-1535-0B2C-7253-62460D49CDB4}"/>
              </a:ext>
            </a:extLst>
          </p:cNvPr>
          <p:cNvGrpSpPr/>
          <p:nvPr/>
        </p:nvGrpSpPr>
        <p:grpSpPr>
          <a:xfrm>
            <a:off x="0" y="3788"/>
            <a:ext cx="18506452" cy="1167555"/>
            <a:chOff x="0" y="0"/>
            <a:chExt cx="4874127" cy="307504"/>
          </a:xfrm>
        </p:grpSpPr>
        <p:sp>
          <p:nvSpPr>
            <p:cNvPr id="3" name="Freeform 3">
              <a:extLst>
                <a:ext uri="{FF2B5EF4-FFF2-40B4-BE49-F238E27FC236}">
                  <a16:creationId xmlns:a16="http://schemas.microsoft.com/office/drawing/2014/main" id="{70DDBC3E-D8B9-FCA6-067F-A4E7DCA93C10}"/>
                </a:ext>
              </a:extLst>
            </p:cNvPr>
            <p:cNvSpPr/>
            <p:nvPr/>
          </p:nvSpPr>
          <p:spPr>
            <a:xfrm>
              <a:off x="0" y="0"/>
              <a:ext cx="4874127" cy="307504"/>
            </a:xfrm>
            <a:custGeom>
              <a:avLst/>
              <a:gdLst/>
              <a:ahLst/>
              <a:cxnLst/>
              <a:rect l="l" t="t" r="r" b="b"/>
              <a:pathLst>
                <a:path w="4874127" h="307504">
                  <a:moveTo>
                    <a:pt x="0" y="0"/>
                  </a:moveTo>
                  <a:lnTo>
                    <a:pt x="4874127" y="0"/>
                  </a:lnTo>
                  <a:lnTo>
                    <a:pt x="4874127" y="307504"/>
                  </a:lnTo>
                  <a:lnTo>
                    <a:pt x="0" y="307504"/>
                  </a:lnTo>
                  <a:close/>
                </a:path>
              </a:pathLst>
            </a:custGeom>
            <a:solidFill>
              <a:srgbClr val="FDD86F"/>
            </a:solidFill>
          </p:spPr>
          <p:txBody>
            <a:bodyPr/>
            <a:lstStyle/>
            <a:p>
              <a:endParaRPr lang="en-US"/>
            </a:p>
          </p:txBody>
        </p:sp>
        <p:sp>
          <p:nvSpPr>
            <p:cNvPr id="4" name="TextBox 4">
              <a:extLst>
                <a:ext uri="{FF2B5EF4-FFF2-40B4-BE49-F238E27FC236}">
                  <a16:creationId xmlns:a16="http://schemas.microsoft.com/office/drawing/2014/main" id="{08133833-14F9-7A86-8DB1-8A3F853477C7}"/>
                </a:ext>
              </a:extLst>
            </p:cNvPr>
            <p:cNvSpPr txBox="1"/>
            <p:nvPr/>
          </p:nvSpPr>
          <p:spPr>
            <a:xfrm>
              <a:off x="0" y="-38100"/>
              <a:ext cx="4874127" cy="345604"/>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a:extLst>
              <a:ext uri="{FF2B5EF4-FFF2-40B4-BE49-F238E27FC236}">
                <a16:creationId xmlns:a16="http://schemas.microsoft.com/office/drawing/2014/main" id="{551B8639-9918-DDFC-CD55-4FC020D8506B}"/>
              </a:ext>
            </a:extLst>
          </p:cNvPr>
          <p:cNvSpPr txBox="1"/>
          <p:nvPr/>
        </p:nvSpPr>
        <p:spPr>
          <a:xfrm>
            <a:off x="164367" y="35615"/>
            <a:ext cx="17864635" cy="969632"/>
          </a:xfrm>
          <a:prstGeom prst="rect">
            <a:avLst/>
          </a:prstGeom>
        </p:spPr>
        <p:txBody>
          <a:bodyPr lIns="0" tIns="0" rIns="0" bIns="0" rtlCol="0" anchor="t">
            <a:spAutoFit/>
          </a:bodyPr>
          <a:lstStyle/>
          <a:p>
            <a:pPr algn="ctr">
              <a:lnSpc>
                <a:spcPts val="7980"/>
              </a:lnSpc>
            </a:pPr>
            <a:r>
              <a:rPr lang="en-US" sz="5700" b="1" dirty="0">
                <a:solidFill>
                  <a:srgbClr val="000001"/>
                </a:solidFill>
                <a:latin typeface="Glacial Indifference Bold"/>
                <a:ea typeface="Glacial Indifference Bold"/>
                <a:cs typeface="Glacial Indifference Bold"/>
                <a:sym typeface="Glacial Indifference Bold"/>
              </a:rPr>
              <a:t>Examples</a:t>
            </a:r>
          </a:p>
        </p:txBody>
      </p:sp>
      <p:sp>
        <p:nvSpPr>
          <p:cNvPr id="6" name="TextBox 6">
            <a:extLst>
              <a:ext uri="{FF2B5EF4-FFF2-40B4-BE49-F238E27FC236}">
                <a16:creationId xmlns:a16="http://schemas.microsoft.com/office/drawing/2014/main" id="{3A29FB28-7478-56E1-684C-BC6728AF90C6}"/>
              </a:ext>
            </a:extLst>
          </p:cNvPr>
          <p:cNvSpPr txBox="1"/>
          <p:nvPr/>
        </p:nvSpPr>
        <p:spPr>
          <a:xfrm>
            <a:off x="595126" y="2362882"/>
            <a:ext cx="10909023" cy="4263988"/>
          </a:xfrm>
          <a:prstGeom prst="rect">
            <a:avLst/>
          </a:prstGeom>
        </p:spPr>
        <p:txBody>
          <a:bodyPr wrap="square" lIns="0" tIns="0" rIns="0" bIns="0" rtlCol="0" anchor="t">
            <a:spAutoFit/>
          </a:bodyPr>
          <a:lstStyle/>
          <a:p>
            <a:pPr>
              <a:lnSpc>
                <a:spcPts val="4759"/>
              </a:lnSpc>
            </a:pPr>
            <a:r>
              <a:rPr lang="en-US" sz="3350" dirty="0">
                <a:solidFill>
                  <a:srgbClr val="D4145A"/>
                </a:solidFill>
                <a:latin typeface="Glacial Indifference Bold"/>
                <a:ea typeface="Glacial Indifference"/>
                <a:cs typeface="Glacial Indifference"/>
                <a:sym typeface="Glacial Indifference"/>
              </a:rPr>
              <a:t>Family F:</a:t>
            </a:r>
          </a:p>
          <a:p>
            <a:pPr>
              <a:lnSpc>
                <a:spcPts val="4759"/>
              </a:lnSpc>
            </a:pPr>
            <a:r>
              <a:rPr lang="en-US" sz="3400" dirty="0">
                <a:solidFill>
                  <a:srgbClr val="000001"/>
                </a:solidFill>
                <a:latin typeface="Glacial Indifference"/>
                <a:ea typeface="Glacial Indifference"/>
                <a:cs typeface="Glacial Indifference"/>
                <a:sym typeface="Glacial Indifference"/>
              </a:rPr>
              <a:t>Single parent with two children, 8 and 12 years old. The parent works a $15/</a:t>
            </a:r>
            <a:r>
              <a:rPr lang="en-US" sz="3400" dirty="0" err="1">
                <a:solidFill>
                  <a:srgbClr val="000001"/>
                </a:solidFill>
                <a:latin typeface="Glacial Indifference"/>
                <a:ea typeface="Glacial Indifference"/>
                <a:cs typeface="Glacial Indifference"/>
                <a:sym typeface="Glacial Indifference"/>
              </a:rPr>
              <a:t>hr</a:t>
            </a:r>
            <a:r>
              <a:rPr lang="en-US" sz="3400" dirty="0">
                <a:solidFill>
                  <a:srgbClr val="000001"/>
                </a:solidFill>
                <a:latin typeface="Glacial Indifference"/>
                <a:ea typeface="Glacial Indifference"/>
                <a:cs typeface="Glacial Indifference"/>
                <a:sym typeface="Glacial Indifference"/>
              </a:rPr>
              <a:t> minimum wage job 20hrs/week (annual income $15,600). </a:t>
            </a:r>
            <a:r>
              <a:rPr lang="en-US" sz="3400" dirty="0">
                <a:solidFill>
                  <a:srgbClr val="000001"/>
                </a:solidFill>
                <a:latin typeface="Glacial Indifference Bold"/>
                <a:ea typeface="Glacial Indifference"/>
                <a:cs typeface="Glacial Indifference"/>
                <a:sym typeface="Glacial Indifference"/>
              </a:rPr>
              <a:t>This family is eligible to receive $8,750 in state and federal EITC, $880 in MA Child and Family Tax Credit, and $1,965 in federal Child Tax Credit.</a:t>
            </a:r>
            <a:endParaRPr lang="en-US" sz="3350" dirty="0">
              <a:solidFill>
                <a:srgbClr val="D4145A"/>
              </a:solidFill>
              <a:latin typeface="Glacial Indifference Bold"/>
              <a:ea typeface="Glacial Indifference"/>
              <a:cs typeface="Glacial Indifference"/>
            </a:endParaRPr>
          </a:p>
        </p:txBody>
      </p:sp>
      <p:sp>
        <p:nvSpPr>
          <p:cNvPr id="8" name="Freeform 12">
            <a:extLst>
              <a:ext uri="{FF2B5EF4-FFF2-40B4-BE49-F238E27FC236}">
                <a16:creationId xmlns:a16="http://schemas.microsoft.com/office/drawing/2014/main" id="{24AD0909-0941-7944-DB35-D844141F24AC}"/>
              </a:ext>
            </a:extLst>
          </p:cNvPr>
          <p:cNvSpPr/>
          <p:nvPr/>
        </p:nvSpPr>
        <p:spPr>
          <a:xfrm>
            <a:off x="13368139" y="2362882"/>
            <a:ext cx="4324735" cy="7089730"/>
          </a:xfrm>
          <a:custGeom>
            <a:avLst/>
            <a:gdLst/>
            <a:ahLst/>
            <a:cxnLst/>
            <a:rect l="l" t="t" r="r" b="b"/>
            <a:pathLst>
              <a:path w="4324735" h="7089730">
                <a:moveTo>
                  <a:pt x="0" y="0"/>
                </a:moveTo>
                <a:lnTo>
                  <a:pt x="4324735" y="0"/>
                </a:lnTo>
                <a:lnTo>
                  <a:pt x="4324735" y="7089730"/>
                </a:lnTo>
                <a:lnTo>
                  <a:pt x="0" y="7089730"/>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3165306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5949" y="394733"/>
            <a:ext cx="12351922" cy="9468118"/>
            <a:chOff x="0" y="0"/>
            <a:chExt cx="3253181" cy="2493661"/>
          </a:xfrm>
        </p:grpSpPr>
        <p:sp>
          <p:nvSpPr>
            <p:cNvPr id="3" name="Freeform 3"/>
            <p:cNvSpPr/>
            <p:nvPr/>
          </p:nvSpPr>
          <p:spPr>
            <a:xfrm>
              <a:off x="0" y="0"/>
              <a:ext cx="3253181" cy="2493661"/>
            </a:xfrm>
            <a:custGeom>
              <a:avLst/>
              <a:gdLst/>
              <a:ahLst/>
              <a:cxnLst/>
              <a:rect l="l" t="t" r="r" b="b"/>
              <a:pathLst>
                <a:path w="3253181" h="2493661">
                  <a:moveTo>
                    <a:pt x="36353" y="0"/>
                  </a:moveTo>
                  <a:lnTo>
                    <a:pt x="3216828" y="0"/>
                  </a:lnTo>
                  <a:cubicBezTo>
                    <a:pt x="3226470" y="0"/>
                    <a:pt x="3235716" y="3830"/>
                    <a:pt x="3242534" y="10648"/>
                  </a:cubicBezTo>
                  <a:cubicBezTo>
                    <a:pt x="3249351" y="17465"/>
                    <a:pt x="3253181" y="26712"/>
                    <a:pt x="3253181" y="36353"/>
                  </a:cubicBezTo>
                  <a:lnTo>
                    <a:pt x="3253181" y="2457308"/>
                  </a:lnTo>
                  <a:cubicBezTo>
                    <a:pt x="3253181" y="2466949"/>
                    <a:pt x="3249351" y="2476196"/>
                    <a:pt x="3242534" y="2483013"/>
                  </a:cubicBezTo>
                  <a:cubicBezTo>
                    <a:pt x="3235716" y="2489831"/>
                    <a:pt x="3226470" y="2493661"/>
                    <a:pt x="3216828" y="2493661"/>
                  </a:cubicBezTo>
                  <a:lnTo>
                    <a:pt x="36353" y="2493661"/>
                  </a:lnTo>
                  <a:cubicBezTo>
                    <a:pt x="26712" y="2493661"/>
                    <a:pt x="17465" y="2489831"/>
                    <a:pt x="10648" y="2483013"/>
                  </a:cubicBezTo>
                  <a:cubicBezTo>
                    <a:pt x="3830" y="2476196"/>
                    <a:pt x="0" y="2466949"/>
                    <a:pt x="0" y="2457308"/>
                  </a:cubicBezTo>
                  <a:lnTo>
                    <a:pt x="0" y="36353"/>
                  </a:lnTo>
                  <a:cubicBezTo>
                    <a:pt x="0" y="26712"/>
                    <a:pt x="3830" y="17465"/>
                    <a:pt x="10648" y="10648"/>
                  </a:cubicBezTo>
                  <a:cubicBezTo>
                    <a:pt x="17465" y="3830"/>
                    <a:pt x="26712" y="0"/>
                    <a:pt x="36353" y="0"/>
                  </a:cubicBezTo>
                  <a:close/>
                </a:path>
              </a:pathLst>
            </a:custGeom>
            <a:solidFill>
              <a:srgbClr val="FDD86F"/>
            </a:solidFill>
            <a:ln w="38100" cap="rnd">
              <a:solidFill>
                <a:srgbClr val="000000"/>
              </a:solidFill>
              <a:prstDash val="solid"/>
              <a:round/>
            </a:ln>
          </p:spPr>
          <p:txBody>
            <a:bodyPr/>
            <a:lstStyle/>
            <a:p>
              <a:endParaRPr lang="en-US"/>
            </a:p>
          </p:txBody>
        </p:sp>
        <p:sp>
          <p:nvSpPr>
            <p:cNvPr id="4" name="TextBox 4"/>
            <p:cNvSpPr txBox="1"/>
            <p:nvPr/>
          </p:nvSpPr>
          <p:spPr>
            <a:xfrm>
              <a:off x="0" y="-38100"/>
              <a:ext cx="3253181" cy="2531761"/>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600539" y="574941"/>
            <a:ext cx="10995957" cy="9024906"/>
          </a:xfrm>
          <a:prstGeom prst="rect">
            <a:avLst/>
          </a:prstGeom>
        </p:spPr>
        <p:txBody>
          <a:bodyPr lIns="0" tIns="0" rIns="0" bIns="0" rtlCol="0" anchor="t">
            <a:spAutoFit/>
          </a:bodyPr>
          <a:lstStyle/>
          <a:p>
            <a:pPr algn="l">
              <a:lnSpc>
                <a:spcPts val="5880"/>
              </a:lnSpc>
            </a:pPr>
            <a:r>
              <a:rPr lang="en-US" sz="4200">
                <a:solidFill>
                  <a:srgbClr val="000001"/>
                </a:solidFill>
                <a:latin typeface="Glacial Indifference"/>
                <a:ea typeface="Glacial Indifference"/>
                <a:cs typeface="Glacial Indifference"/>
                <a:sym typeface="Glacial Indifference"/>
              </a:rPr>
              <a:t>Tax credits </a:t>
            </a:r>
            <a:r>
              <a:rPr lang="en-US" sz="4200">
                <a:solidFill>
                  <a:srgbClr val="000001"/>
                </a:solidFill>
                <a:latin typeface="Glacial Indifference Bold" panose="020B0604020202020204" charset="0"/>
                <a:ea typeface="Glacial Indifference"/>
                <a:cs typeface="Glacial Indifference"/>
                <a:sym typeface="Glacial Indifference"/>
              </a:rPr>
              <a:t>do NOT </a:t>
            </a:r>
            <a:r>
              <a:rPr lang="en-US" sz="4200">
                <a:solidFill>
                  <a:srgbClr val="000001"/>
                </a:solidFill>
                <a:latin typeface="Glacial Indifference"/>
                <a:ea typeface="Glacial Indifference"/>
                <a:cs typeface="Glacial Indifference"/>
                <a:sym typeface="Glacial Indifference"/>
              </a:rPr>
              <a:t>affect eligibility for other benefits (MassHealth, SNAP, WIC, etc.)</a:t>
            </a:r>
          </a:p>
          <a:p>
            <a:pPr algn="l">
              <a:lnSpc>
                <a:spcPts val="5880"/>
              </a:lnSpc>
            </a:pPr>
            <a:endParaRPr lang="en-US" sz="4200">
              <a:solidFill>
                <a:srgbClr val="000001"/>
              </a:solidFill>
              <a:latin typeface="Glacial Indifference"/>
              <a:ea typeface="Glacial Indifference"/>
              <a:cs typeface="Glacial Indifference"/>
              <a:sym typeface="Glacial Indifference"/>
            </a:endParaRPr>
          </a:p>
          <a:p>
            <a:pPr algn="l">
              <a:lnSpc>
                <a:spcPts val="5880"/>
              </a:lnSpc>
            </a:pPr>
            <a:r>
              <a:rPr lang="en-US" sz="4200">
                <a:solidFill>
                  <a:srgbClr val="000001"/>
                </a:solidFill>
                <a:latin typeface="Glacial Indifference"/>
                <a:ea typeface="Glacial Indifference"/>
                <a:cs typeface="Glacial Indifference"/>
                <a:sym typeface="Glacial Indifference"/>
              </a:rPr>
              <a:t>You can file your taxes from a previous year for up to three years after the original due date</a:t>
            </a:r>
          </a:p>
          <a:p>
            <a:pPr algn="l">
              <a:lnSpc>
                <a:spcPts val="5880"/>
              </a:lnSpc>
            </a:pPr>
            <a:endParaRPr lang="en-US" sz="4200">
              <a:solidFill>
                <a:srgbClr val="000001"/>
              </a:solidFill>
              <a:latin typeface="Glacial Indifference"/>
              <a:ea typeface="Glacial Indifference"/>
              <a:cs typeface="Glacial Indifference"/>
              <a:sym typeface="Glacial Indifference"/>
            </a:endParaRPr>
          </a:p>
          <a:p>
            <a:pPr algn="l">
              <a:lnSpc>
                <a:spcPts val="5880"/>
              </a:lnSpc>
            </a:pPr>
            <a:r>
              <a:rPr lang="en-US" sz="4200">
                <a:solidFill>
                  <a:srgbClr val="000001"/>
                </a:solidFill>
                <a:latin typeface="Glacial Indifference"/>
                <a:ea typeface="Glacial Indifference"/>
                <a:cs typeface="Glacial Indifference"/>
                <a:sym typeface="Glacial Indifference"/>
              </a:rPr>
              <a:t>Even if you don’t typically file or aren’t required to file taxes, you must file a tax return to claim these credits</a:t>
            </a:r>
          </a:p>
          <a:p>
            <a:pPr algn="l">
              <a:lnSpc>
                <a:spcPts val="5880"/>
              </a:lnSpc>
            </a:pPr>
            <a:endParaRPr lang="en-US" sz="4200">
              <a:solidFill>
                <a:srgbClr val="000001"/>
              </a:solidFill>
              <a:latin typeface="Glacial Indifference"/>
              <a:ea typeface="Glacial Indifference"/>
              <a:cs typeface="Glacial Indifference"/>
              <a:sym typeface="Glacial Indifference"/>
            </a:endParaRPr>
          </a:p>
          <a:p>
            <a:pPr algn="l">
              <a:lnSpc>
                <a:spcPts val="5880"/>
              </a:lnSpc>
            </a:pPr>
            <a:r>
              <a:rPr lang="en-US" sz="4200">
                <a:solidFill>
                  <a:srgbClr val="000001"/>
                </a:solidFill>
                <a:latin typeface="Glacial Indifference"/>
                <a:ea typeface="Glacial Indifference"/>
                <a:cs typeface="Glacial Indifference"/>
                <a:sym typeface="Glacial Indifference"/>
              </a:rPr>
              <a:t>Did you know there are free tax filing services available?</a:t>
            </a:r>
          </a:p>
        </p:txBody>
      </p:sp>
      <p:sp>
        <p:nvSpPr>
          <p:cNvPr id="6" name="Freeform 6"/>
          <p:cNvSpPr/>
          <p:nvPr/>
        </p:nvSpPr>
        <p:spPr>
          <a:xfrm rot="299413">
            <a:off x="16992257" y="4381211"/>
            <a:ext cx="1071486" cy="2497933"/>
          </a:xfrm>
          <a:custGeom>
            <a:avLst/>
            <a:gdLst/>
            <a:ahLst/>
            <a:cxnLst/>
            <a:rect l="l" t="t" r="r" b="b"/>
            <a:pathLst>
              <a:path w="1071486" h="2497933">
                <a:moveTo>
                  <a:pt x="0" y="0"/>
                </a:moveTo>
                <a:lnTo>
                  <a:pt x="1071486" y="0"/>
                </a:lnTo>
                <a:lnTo>
                  <a:pt x="1071486" y="2497933"/>
                </a:lnTo>
                <a:lnTo>
                  <a:pt x="0" y="2497933"/>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a:p>
        </p:txBody>
      </p:sp>
      <p:sp>
        <p:nvSpPr>
          <p:cNvPr id="7" name="Freeform 7"/>
          <p:cNvSpPr/>
          <p:nvPr/>
        </p:nvSpPr>
        <p:spPr>
          <a:xfrm rot="299413">
            <a:off x="14093747" y="3681954"/>
            <a:ext cx="3118805" cy="3050758"/>
          </a:xfrm>
          <a:custGeom>
            <a:avLst/>
            <a:gdLst/>
            <a:ahLst/>
            <a:cxnLst/>
            <a:rect l="l" t="t" r="r" b="b"/>
            <a:pathLst>
              <a:path w="3118805" h="3050758">
                <a:moveTo>
                  <a:pt x="0" y="0"/>
                </a:moveTo>
                <a:lnTo>
                  <a:pt x="3118805" y="0"/>
                </a:lnTo>
                <a:lnTo>
                  <a:pt x="3118805" y="3050759"/>
                </a:lnTo>
                <a:lnTo>
                  <a:pt x="0" y="30507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299413">
            <a:off x="13456756" y="3417044"/>
            <a:ext cx="714505" cy="1665712"/>
          </a:xfrm>
          <a:custGeom>
            <a:avLst/>
            <a:gdLst/>
            <a:ahLst/>
            <a:cxnLst/>
            <a:rect l="l" t="t" r="r" b="b"/>
            <a:pathLst>
              <a:path w="714505" h="1665712">
                <a:moveTo>
                  <a:pt x="0" y="0"/>
                </a:moveTo>
                <a:lnTo>
                  <a:pt x="714506" y="0"/>
                </a:lnTo>
                <a:lnTo>
                  <a:pt x="714506" y="1665712"/>
                </a:lnTo>
                <a:lnTo>
                  <a:pt x="0" y="1665712"/>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a:p>
        </p:txBody>
      </p:sp>
      <p:sp>
        <p:nvSpPr>
          <p:cNvPr id="9" name="Freeform 9"/>
          <p:cNvSpPr/>
          <p:nvPr/>
        </p:nvSpPr>
        <p:spPr>
          <a:xfrm rot="299413">
            <a:off x="16776006" y="3404353"/>
            <a:ext cx="917253" cy="807183"/>
          </a:xfrm>
          <a:custGeom>
            <a:avLst/>
            <a:gdLst/>
            <a:ahLst/>
            <a:cxnLst/>
            <a:rect l="l" t="t" r="r" b="b"/>
            <a:pathLst>
              <a:path w="917253" h="807183">
                <a:moveTo>
                  <a:pt x="0" y="0"/>
                </a:moveTo>
                <a:lnTo>
                  <a:pt x="917253" y="0"/>
                </a:lnTo>
                <a:lnTo>
                  <a:pt x="917253" y="807183"/>
                </a:lnTo>
                <a:lnTo>
                  <a:pt x="0" y="80718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a:off x="505949" y="62428"/>
            <a:ext cx="828963" cy="1932545"/>
          </a:xfrm>
          <a:custGeom>
            <a:avLst/>
            <a:gdLst/>
            <a:ahLst/>
            <a:cxnLst/>
            <a:rect l="l" t="t" r="r" b="b"/>
            <a:pathLst>
              <a:path w="828963" h="1932545">
                <a:moveTo>
                  <a:pt x="0" y="0"/>
                </a:moveTo>
                <a:lnTo>
                  <a:pt x="828963" y="0"/>
                </a:lnTo>
                <a:lnTo>
                  <a:pt x="828963" y="1932544"/>
                </a:lnTo>
                <a:lnTo>
                  <a:pt x="0" y="1932544"/>
                </a:lnTo>
                <a:lnTo>
                  <a:pt x="0" y="0"/>
                </a:lnTo>
                <a:close/>
              </a:path>
            </a:pathLst>
          </a:custGeom>
          <a:blipFill>
            <a:blip r:embed="rId8">
              <a:extLst>
                <a:ext uri="{96DAC541-7B7A-43D3-8B79-37D633B846F1}">
                  <asvg:svgBlip xmlns:asvg="http://schemas.microsoft.com/office/drawing/2016/SVG/main" r:embed="rId9"/>
                </a:ext>
              </a:extLst>
            </a:blip>
            <a:stretch>
              <a:fillRect r="-308835" b="-112921"/>
            </a:stretch>
          </a:blipFill>
        </p:spPr>
        <p:txBody>
          <a:bodyPr/>
          <a:lstStyle/>
          <a:p>
            <a:endParaRPr lang="en-US"/>
          </a:p>
        </p:txBody>
      </p:sp>
      <p:sp>
        <p:nvSpPr>
          <p:cNvPr id="11" name="Freeform 11"/>
          <p:cNvSpPr/>
          <p:nvPr/>
        </p:nvSpPr>
        <p:spPr>
          <a:xfrm>
            <a:off x="505949" y="1994972"/>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8">
              <a:extLst>
                <a:ext uri="{96DAC541-7B7A-43D3-8B79-37D633B846F1}">
                  <asvg:svgBlip xmlns:asvg="http://schemas.microsoft.com/office/drawing/2016/SVG/main" r:embed="rId9"/>
                </a:ext>
              </a:extLst>
            </a:blip>
            <a:stretch>
              <a:fillRect r="-308835" b="-112921"/>
            </a:stretch>
          </a:blipFill>
        </p:spPr>
        <p:txBody>
          <a:bodyPr/>
          <a:lstStyle/>
          <a:p>
            <a:endParaRPr lang="en-US"/>
          </a:p>
        </p:txBody>
      </p:sp>
      <p:sp>
        <p:nvSpPr>
          <p:cNvPr id="12" name="Freeform 12"/>
          <p:cNvSpPr/>
          <p:nvPr/>
        </p:nvSpPr>
        <p:spPr>
          <a:xfrm>
            <a:off x="614218" y="4663905"/>
            <a:ext cx="828963" cy="1932545"/>
          </a:xfrm>
          <a:custGeom>
            <a:avLst/>
            <a:gdLst/>
            <a:ahLst/>
            <a:cxnLst/>
            <a:rect l="l" t="t" r="r" b="b"/>
            <a:pathLst>
              <a:path w="828963" h="1932545">
                <a:moveTo>
                  <a:pt x="0" y="0"/>
                </a:moveTo>
                <a:lnTo>
                  <a:pt x="828964" y="0"/>
                </a:lnTo>
                <a:lnTo>
                  <a:pt x="828964" y="1932544"/>
                </a:lnTo>
                <a:lnTo>
                  <a:pt x="0" y="1932544"/>
                </a:lnTo>
                <a:lnTo>
                  <a:pt x="0" y="0"/>
                </a:lnTo>
                <a:close/>
              </a:path>
            </a:pathLst>
          </a:custGeom>
          <a:blipFill>
            <a:blip r:embed="rId8">
              <a:extLst>
                <a:ext uri="{96DAC541-7B7A-43D3-8B79-37D633B846F1}">
                  <asvg:svgBlip xmlns:asvg="http://schemas.microsoft.com/office/drawing/2016/SVG/main" r:embed="rId9"/>
                </a:ext>
              </a:extLst>
            </a:blip>
            <a:stretch>
              <a:fillRect r="-308835" b="-112921"/>
            </a:stretch>
          </a:blipFill>
        </p:spPr>
        <p:txBody>
          <a:bodyPr/>
          <a:lstStyle/>
          <a:p>
            <a:endParaRPr lang="en-US"/>
          </a:p>
        </p:txBody>
      </p:sp>
      <p:sp>
        <p:nvSpPr>
          <p:cNvPr id="13" name="Freeform 13"/>
          <p:cNvSpPr/>
          <p:nvPr/>
        </p:nvSpPr>
        <p:spPr>
          <a:xfrm>
            <a:off x="614218" y="7329874"/>
            <a:ext cx="828963" cy="1932545"/>
          </a:xfrm>
          <a:custGeom>
            <a:avLst/>
            <a:gdLst/>
            <a:ahLst/>
            <a:cxnLst/>
            <a:rect l="l" t="t" r="r" b="b"/>
            <a:pathLst>
              <a:path w="828963" h="1932545">
                <a:moveTo>
                  <a:pt x="0" y="0"/>
                </a:moveTo>
                <a:lnTo>
                  <a:pt x="828964" y="0"/>
                </a:lnTo>
                <a:lnTo>
                  <a:pt x="828964" y="1932545"/>
                </a:lnTo>
                <a:lnTo>
                  <a:pt x="0" y="1932545"/>
                </a:lnTo>
                <a:lnTo>
                  <a:pt x="0" y="0"/>
                </a:lnTo>
                <a:close/>
              </a:path>
            </a:pathLst>
          </a:custGeom>
          <a:blipFill>
            <a:blip r:embed="rId8">
              <a:extLst>
                <a:ext uri="{96DAC541-7B7A-43D3-8B79-37D633B846F1}">
                  <asvg:svgBlip xmlns:asvg="http://schemas.microsoft.com/office/drawing/2016/SVG/main" r:embed="rId9"/>
                </a:ext>
              </a:extLst>
            </a:blip>
            <a:stretch>
              <a:fillRect r="-308835" b="-112921"/>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167555"/>
            <a:chOff x="0" y="0"/>
            <a:chExt cx="4874127" cy="307504"/>
          </a:xfrm>
        </p:grpSpPr>
        <p:sp>
          <p:nvSpPr>
            <p:cNvPr id="3" name="Freeform 3"/>
            <p:cNvSpPr/>
            <p:nvPr/>
          </p:nvSpPr>
          <p:spPr>
            <a:xfrm>
              <a:off x="0" y="0"/>
              <a:ext cx="4874127" cy="307504"/>
            </a:xfrm>
            <a:custGeom>
              <a:avLst/>
              <a:gdLst/>
              <a:ahLst/>
              <a:cxnLst/>
              <a:rect l="l" t="t" r="r" b="b"/>
              <a:pathLst>
                <a:path w="4874127" h="307504">
                  <a:moveTo>
                    <a:pt x="0" y="0"/>
                  </a:moveTo>
                  <a:lnTo>
                    <a:pt x="4874127" y="0"/>
                  </a:lnTo>
                  <a:lnTo>
                    <a:pt x="4874127" y="307504"/>
                  </a:lnTo>
                  <a:lnTo>
                    <a:pt x="0" y="307504"/>
                  </a:lnTo>
                  <a:close/>
                </a:path>
              </a:pathLst>
            </a:custGeom>
            <a:solidFill>
              <a:srgbClr val="FDD86F"/>
            </a:solidFill>
          </p:spPr>
          <p:txBody>
            <a:bodyPr/>
            <a:lstStyle/>
            <a:p>
              <a:endParaRPr lang="en-US"/>
            </a:p>
          </p:txBody>
        </p:sp>
        <p:sp>
          <p:nvSpPr>
            <p:cNvPr id="4" name="TextBox 4"/>
            <p:cNvSpPr txBox="1"/>
            <p:nvPr/>
          </p:nvSpPr>
          <p:spPr>
            <a:xfrm>
              <a:off x="0" y="-38100"/>
              <a:ext cx="4874127" cy="345604"/>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320909" y="33033"/>
            <a:ext cx="17864635" cy="995667"/>
          </a:xfrm>
          <a:prstGeom prst="rect">
            <a:avLst/>
          </a:prstGeom>
        </p:spPr>
        <p:txBody>
          <a:bodyPr lIns="0" tIns="0" rIns="0" bIns="0" rtlCol="0" anchor="t">
            <a:spAutoFit/>
          </a:bodyPr>
          <a:lstStyle/>
          <a:p>
            <a:pPr algn="ctr">
              <a:lnSpc>
                <a:spcPts val="8120"/>
              </a:lnSpc>
            </a:pPr>
            <a:r>
              <a:rPr lang="en-US" sz="5800" b="1">
                <a:solidFill>
                  <a:srgbClr val="000001"/>
                </a:solidFill>
                <a:latin typeface="Glacial Indifference Bold"/>
                <a:ea typeface="Glacial Indifference Bold"/>
                <a:cs typeface="Glacial Indifference Bold"/>
                <a:sym typeface="Glacial Indifference Bold"/>
              </a:rPr>
              <a:t>Volunteer Income Tax Assistance Program </a:t>
            </a:r>
          </a:p>
        </p:txBody>
      </p:sp>
      <p:sp>
        <p:nvSpPr>
          <p:cNvPr id="6" name="TextBox 6"/>
          <p:cNvSpPr txBox="1"/>
          <p:nvPr/>
        </p:nvSpPr>
        <p:spPr>
          <a:xfrm>
            <a:off x="1331899" y="1367790"/>
            <a:ext cx="16230600" cy="8931932"/>
          </a:xfrm>
          <a:prstGeom prst="rect">
            <a:avLst/>
          </a:prstGeom>
        </p:spPr>
        <p:txBody>
          <a:bodyPr lIns="0" tIns="0" rIns="0" bIns="0" rtlCol="0" anchor="t">
            <a:spAutoFit/>
          </a:bodyPr>
          <a:lstStyle/>
          <a:p>
            <a:pPr>
              <a:lnSpc>
                <a:spcPts val="5039"/>
              </a:lnSpc>
            </a:pPr>
            <a:r>
              <a:rPr lang="en-US" sz="3550">
                <a:solidFill>
                  <a:srgbClr val="000001"/>
                </a:solidFill>
                <a:latin typeface="Glacial Indifference"/>
                <a:ea typeface="Glacial Indifference"/>
                <a:cs typeface="Glacial Indifference"/>
                <a:sym typeface="Glacial Indifference"/>
              </a:rPr>
              <a:t>The Volunteer Income Tax Assistance (VITA) program offers </a:t>
            </a:r>
            <a:r>
              <a:rPr lang="en-US" sz="3550" b="1">
                <a:solidFill>
                  <a:srgbClr val="000001"/>
                </a:solidFill>
                <a:latin typeface="Glacial Indifference Bold"/>
                <a:ea typeface="Glacial Indifference Bold"/>
                <a:cs typeface="Glacial Indifference Bold"/>
                <a:sym typeface="Glacial Indifference Bold"/>
              </a:rPr>
              <a:t>free tax help in multiple languages through IRS-certified volunteers to people who generally make $69,000 or less</a:t>
            </a:r>
            <a:endParaRPr lang="en-US" sz="3550">
              <a:solidFill>
                <a:srgbClr val="000001"/>
              </a:solidFill>
              <a:latin typeface="Glacial Indifference"/>
              <a:ea typeface="Glacial Indifference"/>
              <a:cs typeface="Glacial Indifference"/>
            </a:endParaRPr>
          </a:p>
          <a:p>
            <a:pPr algn="l">
              <a:lnSpc>
                <a:spcPts val="5039"/>
              </a:lnSpc>
            </a:pPr>
            <a:endParaRPr lang="en-US" sz="3599">
              <a:solidFill>
                <a:srgbClr val="000001"/>
              </a:solidFill>
              <a:latin typeface="Glacial Indifference"/>
              <a:ea typeface="Glacial Indifference"/>
              <a:cs typeface="Glacial Indifference"/>
              <a:sym typeface="Glacial Indifference"/>
            </a:endParaRPr>
          </a:p>
          <a:p>
            <a:pPr>
              <a:lnSpc>
                <a:spcPts val="5039"/>
              </a:lnSpc>
            </a:pPr>
            <a:endParaRPr lang="en-US" sz="3550">
              <a:solidFill>
                <a:srgbClr val="000001"/>
              </a:solidFill>
              <a:latin typeface="Glacial Indifference"/>
              <a:ea typeface="Glacial Indifference"/>
              <a:cs typeface="Glacial Indifference"/>
              <a:sym typeface="Glacial Indifference"/>
            </a:endParaRPr>
          </a:p>
          <a:p>
            <a:pPr algn="l">
              <a:lnSpc>
                <a:spcPts val="5039"/>
              </a:lnSpc>
            </a:pPr>
            <a:r>
              <a:rPr lang="en-US" sz="3550">
                <a:solidFill>
                  <a:srgbClr val="000001"/>
                </a:solidFill>
                <a:latin typeface="Glacial Indifference"/>
                <a:ea typeface="Glacial Indifference"/>
                <a:cs typeface="Glacial Indifference"/>
                <a:sym typeface="Glacial Indifference"/>
              </a:rPr>
              <a:t>Filing your taxes for free means you can keep more of your refund and tax credits, which can add up to thousands of dollars</a:t>
            </a:r>
            <a:endParaRPr lang="en-US" sz="3550">
              <a:solidFill>
                <a:srgbClr val="000001"/>
              </a:solidFill>
              <a:latin typeface="Glacial Indifference"/>
              <a:ea typeface="Glacial Indifference"/>
              <a:cs typeface="Glacial Indifference"/>
            </a:endParaRPr>
          </a:p>
          <a:p>
            <a:pPr algn="l">
              <a:lnSpc>
                <a:spcPts val="5039"/>
              </a:lnSpc>
            </a:pPr>
            <a:endParaRPr lang="en-US" sz="3599">
              <a:solidFill>
                <a:srgbClr val="000001"/>
              </a:solidFill>
              <a:latin typeface="Glacial Indifference"/>
              <a:ea typeface="Glacial Indifference"/>
              <a:cs typeface="Glacial Indifference"/>
              <a:sym typeface="Glacial Indifference"/>
            </a:endParaRPr>
          </a:p>
          <a:p>
            <a:pPr>
              <a:lnSpc>
                <a:spcPts val="5039"/>
              </a:lnSpc>
            </a:pPr>
            <a:endParaRPr lang="en-US" sz="3550">
              <a:solidFill>
                <a:srgbClr val="000001"/>
              </a:solidFill>
              <a:latin typeface="Glacial Indifference"/>
              <a:ea typeface="Glacial Indifference Bold"/>
              <a:cs typeface="Glacial Indifference Bold"/>
              <a:sym typeface="Glacial Indifference Bold"/>
            </a:endParaRPr>
          </a:p>
          <a:p>
            <a:pPr algn="l">
              <a:lnSpc>
                <a:spcPts val="5039"/>
              </a:lnSpc>
            </a:pPr>
            <a:r>
              <a:rPr lang="en-US" sz="3550" b="1">
                <a:solidFill>
                  <a:srgbClr val="000001"/>
                </a:solidFill>
                <a:latin typeface="Glacial Indifference Bold"/>
                <a:ea typeface="Glacial Indifference Bold"/>
                <a:cs typeface="Glacial Indifference Bold"/>
                <a:sym typeface="Glacial Indifference Bold"/>
              </a:rPr>
              <a:t>VITA services are available across the state</a:t>
            </a:r>
            <a:r>
              <a:rPr lang="en-US" sz="3550">
                <a:solidFill>
                  <a:srgbClr val="000001"/>
                </a:solidFill>
                <a:latin typeface="Glacial Indifference"/>
                <a:ea typeface="Glacial Indifference"/>
                <a:cs typeface="Glacial Indifference"/>
                <a:sym typeface="Glacial Indifference"/>
              </a:rPr>
              <a:t>, and are often co-located in other community resources, such as public libraries or social services centers</a:t>
            </a:r>
            <a:endParaRPr lang="en-US" sz="3550">
              <a:solidFill>
                <a:srgbClr val="000001"/>
              </a:solidFill>
              <a:latin typeface="Glacial Indifference"/>
              <a:ea typeface="Glacial Indifference"/>
              <a:cs typeface="Glacial Indifference"/>
            </a:endParaRPr>
          </a:p>
          <a:p>
            <a:pPr marL="776605" lvl="1" indent="-387985" algn="l">
              <a:lnSpc>
                <a:spcPts val="5039"/>
              </a:lnSpc>
              <a:buFont typeface="Arial"/>
              <a:buChar char="•"/>
            </a:pPr>
            <a:r>
              <a:rPr lang="en-US" sz="3550">
                <a:solidFill>
                  <a:srgbClr val="000001"/>
                </a:solidFill>
                <a:latin typeface="Glacial Indifference"/>
                <a:ea typeface="Glacial Indifference"/>
                <a:cs typeface="Glacial Indifference"/>
                <a:sym typeface="Glacial Indifference"/>
              </a:rPr>
              <a:t>Local Community Action Centers (</a:t>
            </a:r>
            <a:r>
              <a:rPr lang="en-US" sz="3550" err="1">
                <a:solidFill>
                  <a:srgbClr val="000001"/>
                </a:solidFill>
                <a:latin typeface="Glacial Indifference"/>
                <a:ea typeface="Glacial Indifference"/>
                <a:cs typeface="Glacial Indifference"/>
                <a:sym typeface="Glacial Indifference"/>
              </a:rPr>
              <a:t>MassCAP</a:t>
            </a:r>
            <a:r>
              <a:rPr lang="en-US" sz="3550">
                <a:solidFill>
                  <a:srgbClr val="000001"/>
                </a:solidFill>
                <a:latin typeface="Glacial Indifference"/>
                <a:ea typeface="Glacial Indifference"/>
                <a:cs typeface="Glacial Indifference"/>
                <a:sym typeface="Glacial Indifference"/>
              </a:rPr>
              <a:t> network) and the Boston Tax Help Coalition offer in-person VITA services</a:t>
            </a:r>
            <a:endParaRPr lang="en-US" sz="3550">
              <a:solidFill>
                <a:srgbClr val="000001"/>
              </a:solidFill>
              <a:latin typeface="Glacial Indifference"/>
              <a:ea typeface="Glacial Indifference"/>
              <a:cs typeface="Glacial Indifference"/>
            </a:endParaRPr>
          </a:p>
          <a:p>
            <a:pPr algn="l">
              <a:lnSpc>
                <a:spcPts val="5039"/>
              </a:lnSpc>
            </a:pPr>
            <a:endParaRPr lang="en-US" sz="3599">
              <a:solidFill>
                <a:srgbClr val="000001"/>
              </a:solidFill>
              <a:latin typeface="Glacial Indifference"/>
              <a:ea typeface="Glacial Indifference"/>
              <a:cs typeface="Glacial Indifference"/>
              <a:sym typeface="Glacial Indifference"/>
            </a:endParaRPr>
          </a:p>
        </p:txBody>
      </p:sp>
      <p:sp>
        <p:nvSpPr>
          <p:cNvPr id="7" name="Freeform 7"/>
          <p:cNvSpPr/>
          <p:nvPr/>
        </p:nvSpPr>
        <p:spPr>
          <a:xfrm>
            <a:off x="320909" y="6637709"/>
            <a:ext cx="824849" cy="1922953"/>
          </a:xfrm>
          <a:custGeom>
            <a:avLst/>
            <a:gdLst/>
            <a:ahLst/>
            <a:cxnLst/>
            <a:rect l="l" t="t" r="r" b="b"/>
            <a:pathLst>
              <a:path w="824849" h="1922953">
                <a:moveTo>
                  <a:pt x="0" y="0"/>
                </a:moveTo>
                <a:lnTo>
                  <a:pt x="824849" y="0"/>
                </a:lnTo>
                <a:lnTo>
                  <a:pt x="824849" y="1922954"/>
                </a:lnTo>
                <a:lnTo>
                  <a:pt x="0" y="1922954"/>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a:p>
        </p:txBody>
      </p:sp>
      <p:sp>
        <p:nvSpPr>
          <p:cNvPr id="8" name="Freeform 8"/>
          <p:cNvSpPr/>
          <p:nvPr/>
        </p:nvSpPr>
        <p:spPr>
          <a:xfrm>
            <a:off x="412425" y="3946756"/>
            <a:ext cx="824849" cy="1922953"/>
          </a:xfrm>
          <a:custGeom>
            <a:avLst/>
            <a:gdLst/>
            <a:ahLst/>
            <a:cxnLst/>
            <a:rect l="l" t="t" r="r" b="b"/>
            <a:pathLst>
              <a:path w="824849" h="1922953">
                <a:moveTo>
                  <a:pt x="0" y="0"/>
                </a:moveTo>
                <a:lnTo>
                  <a:pt x="824849" y="0"/>
                </a:lnTo>
                <a:lnTo>
                  <a:pt x="824849" y="1922953"/>
                </a:lnTo>
                <a:lnTo>
                  <a:pt x="0" y="1922953"/>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a:p>
        </p:txBody>
      </p:sp>
      <p:sp>
        <p:nvSpPr>
          <p:cNvPr id="9" name="Freeform 9"/>
          <p:cNvSpPr/>
          <p:nvPr/>
        </p:nvSpPr>
        <p:spPr>
          <a:xfrm>
            <a:off x="320909" y="655506"/>
            <a:ext cx="824849" cy="1922953"/>
          </a:xfrm>
          <a:custGeom>
            <a:avLst/>
            <a:gdLst/>
            <a:ahLst/>
            <a:cxnLst/>
            <a:rect l="l" t="t" r="r" b="b"/>
            <a:pathLst>
              <a:path w="824849" h="1922953">
                <a:moveTo>
                  <a:pt x="0" y="0"/>
                </a:moveTo>
                <a:lnTo>
                  <a:pt x="824849" y="0"/>
                </a:lnTo>
                <a:lnTo>
                  <a:pt x="824849" y="1922953"/>
                </a:lnTo>
                <a:lnTo>
                  <a:pt x="0" y="1922953"/>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355E4-A57E-50EA-3CCF-72C1E2BFEDF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50E1201-781F-5027-1D2A-9216B9E2E31F}"/>
              </a:ext>
            </a:extLst>
          </p:cNvPr>
          <p:cNvGrpSpPr/>
          <p:nvPr/>
        </p:nvGrpSpPr>
        <p:grpSpPr>
          <a:xfrm>
            <a:off x="0" y="0"/>
            <a:ext cx="18288000" cy="1167555"/>
            <a:chOff x="0" y="0"/>
            <a:chExt cx="4874127" cy="307504"/>
          </a:xfrm>
        </p:grpSpPr>
        <p:sp>
          <p:nvSpPr>
            <p:cNvPr id="3" name="Freeform 3">
              <a:extLst>
                <a:ext uri="{FF2B5EF4-FFF2-40B4-BE49-F238E27FC236}">
                  <a16:creationId xmlns:a16="http://schemas.microsoft.com/office/drawing/2014/main" id="{9EA2F75B-0AA4-32B3-8A76-09D075B46EB4}"/>
                </a:ext>
              </a:extLst>
            </p:cNvPr>
            <p:cNvSpPr/>
            <p:nvPr/>
          </p:nvSpPr>
          <p:spPr>
            <a:xfrm>
              <a:off x="0" y="0"/>
              <a:ext cx="4874127" cy="307504"/>
            </a:xfrm>
            <a:custGeom>
              <a:avLst/>
              <a:gdLst/>
              <a:ahLst/>
              <a:cxnLst/>
              <a:rect l="l" t="t" r="r" b="b"/>
              <a:pathLst>
                <a:path w="4874127" h="307504">
                  <a:moveTo>
                    <a:pt x="0" y="0"/>
                  </a:moveTo>
                  <a:lnTo>
                    <a:pt x="4874127" y="0"/>
                  </a:lnTo>
                  <a:lnTo>
                    <a:pt x="4874127" y="307504"/>
                  </a:lnTo>
                  <a:lnTo>
                    <a:pt x="0" y="307504"/>
                  </a:lnTo>
                  <a:close/>
                </a:path>
              </a:pathLst>
            </a:custGeom>
            <a:solidFill>
              <a:srgbClr val="FDD86F"/>
            </a:solidFill>
          </p:spPr>
          <p:txBody>
            <a:bodyPr/>
            <a:lstStyle/>
            <a:p>
              <a:endParaRPr lang="en-US"/>
            </a:p>
          </p:txBody>
        </p:sp>
        <p:sp>
          <p:nvSpPr>
            <p:cNvPr id="4" name="TextBox 4">
              <a:extLst>
                <a:ext uri="{FF2B5EF4-FFF2-40B4-BE49-F238E27FC236}">
                  <a16:creationId xmlns:a16="http://schemas.microsoft.com/office/drawing/2014/main" id="{00F07C51-A573-4582-07C3-6D65C7444BDB}"/>
                </a:ext>
              </a:extLst>
            </p:cNvPr>
            <p:cNvSpPr txBox="1"/>
            <p:nvPr/>
          </p:nvSpPr>
          <p:spPr>
            <a:xfrm>
              <a:off x="0" y="-38100"/>
              <a:ext cx="4874127" cy="345604"/>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a:extLst>
              <a:ext uri="{FF2B5EF4-FFF2-40B4-BE49-F238E27FC236}">
                <a16:creationId xmlns:a16="http://schemas.microsoft.com/office/drawing/2014/main" id="{3176E180-1639-DBC7-5292-F3D6648C0845}"/>
              </a:ext>
            </a:extLst>
          </p:cNvPr>
          <p:cNvSpPr txBox="1"/>
          <p:nvPr/>
        </p:nvSpPr>
        <p:spPr>
          <a:xfrm>
            <a:off x="320909" y="33033"/>
            <a:ext cx="17864635" cy="995667"/>
          </a:xfrm>
          <a:prstGeom prst="rect">
            <a:avLst/>
          </a:prstGeom>
        </p:spPr>
        <p:txBody>
          <a:bodyPr lIns="0" tIns="0" rIns="0" bIns="0" rtlCol="0" anchor="t">
            <a:spAutoFit/>
          </a:bodyPr>
          <a:lstStyle/>
          <a:p>
            <a:pPr algn="ctr">
              <a:lnSpc>
                <a:spcPts val="8120"/>
              </a:lnSpc>
            </a:pPr>
            <a:r>
              <a:rPr lang="en-US" sz="5800" b="1">
                <a:solidFill>
                  <a:srgbClr val="000001"/>
                </a:solidFill>
                <a:latin typeface="Glacial Indifference Bold"/>
                <a:ea typeface="Glacial Indifference Bold"/>
                <a:cs typeface="Glacial Indifference Bold"/>
                <a:sym typeface="Glacial Indifference Bold"/>
              </a:rPr>
              <a:t>Information for Immigrants</a:t>
            </a:r>
          </a:p>
        </p:txBody>
      </p:sp>
      <p:sp>
        <p:nvSpPr>
          <p:cNvPr id="6" name="TextBox 6">
            <a:extLst>
              <a:ext uri="{FF2B5EF4-FFF2-40B4-BE49-F238E27FC236}">
                <a16:creationId xmlns:a16="http://schemas.microsoft.com/office/drawing/2014/main" id="{DF68FFEE-5577-E57D-9660-3B2684AF7595}"/>
              </a:ext>
            </a:extLst>
          </p:cNvPr>
          <p:cNvSpPr txBox="1"/>
          <p:nvPr/>
        </p:nvSpPr>
        <p:spPr>
          <a:xfrm>
            <a:off x="1331899" y="1367790"/>
            <a:ext cx="16230600" cy="8277907"/>
          </a:xfrm>
          <a:prstGeom prst="rect">
            <a:avLst/>
          </a:prstGeom>
        </p:spPr>
        <p:txBody>
          <a:bodyPr lIns="0" tIns="0" rIns="0" bIns="0" rtlCol="0" anchor="t">
            <a:spAutoFit/>
          </a:bodyPr>
          <a:lstStyle/>
          <a:p>
            <a:pPr algn="l">
              <a:lnSpc>
                <a:spcPts val="5039"/>
              </a:lnSpc>
            </a:pPr>
            <a:r>
              <a:rPr lang="en-US" sz="3200">
                <a:solidFill>
                  <a:srgbClr val="000001"/>
                </a:solidFill>
                <a:latin typeface="Glacial Indifference"/>
                <a:ea typeface="Glacial Indifference"/>
                <a:cs typeface="Glacial Indifference"/>
                <a:sym typeface="Glacial Indifference"/>
              </a:rPr>
              <a:t>Historically, tax information gathered by the IRS has been kept private; that privacy has since been breached</a:t>
            </a:r>
          </a:p>
          <a:p>
            <a:pPr algn="l">
              <a:lnSpc>
                <a:spcPts val="5039"/>
              </a:lnSpc>
            </a:pPr>
            <a:endParaRPr lang="en-US" sz="3200">
              <a:solidFill>
                <a:srgbClr val="000001"/>
              </a:solidFill>
              <a:latin typeface="Glacial Indifference"/>
              <a:ea typeface="Glacial Indifference"/>
              <a:cs typeface="Glacial Indifference"/>
              <a:sym typeface="Glacial Indifference"/>
            </a:endParaRPr>
          </a:p>
          <a:p>
            <a:pPr algn="l">
              <a:lnSpc>
                <a:spcPts val="5039"/>
              </a:lnSpc>
            </a:pPr>
            <a:r>
              <a:rPr lang="en-US" sz="3200">
                <a:solidFill>
                  <a:srgbClr val="000001"/>
                </a:solidFill>
                <a:latin typeface="Glacial Indifference"/>
                <a:ea typeface="Glacial Indifference"/>
                <a:cs typeface="Glacial Indifference"/>
                <a:sym typeface="Glacial Indifference"/>
              </a:rPr>
              <a:t>In April 2025, the IRS signed an agreement with the Department of Homeland Security (including ICE) to share taxpayer information (such as name and address) for immigration enforcement</a:t>
            </a:r>
          </a:p>
          <a:p>
            <a:pPr algn="l">
              <a:lnSpc>
                <a:spcPts val="5039"/>
              </a:lnSpc>
            </a:pPr>
            <a:endParaRPr lang="en-US" sz="3200">
              <a:solidFill>
                <a:srgbClr val="000001"/>
              </a:solidFill>
              <a:latin typeface="Glacial Indifference"/>
              <a:ea typeface="Glacial Indifference"/>
              <a:cs typeface="Glacial Indifference"/>
              <a:sym typeface="Glacial Indifference"/>
            </a:endParaRPr>
          </a:p>
          <a:p>
            <a:pPr algn="l">
              <a:lnSpc>
                <a:spcPts val="5039"/>
              </a:lnSpc>
            </a:pPr>
            <a:r>
              <a:rPr lang="en-US" sz="3200">
                <a:solidFill>
                  <a:srgbClr val="000001"/>
                </a:solidFill>
                <a:latin typeface="Glacial Indifference"/>
                <a:ea typeface="Glacial Indifference"/>
                <a:cs typeface="Glacial Indifference"/>
                <a:sym typeface="Glacial Indifference"/>
              </a:rPr>
              <a:t>Several lawsuits have been filed in attempt to overturn this decision. While we wait for the court rulings to play out, families can consult with an immigration attorney if they have concerns about the privacy of their tax information or tax filing obligations</a:t>
            </a:r>
          </a:p>
          <a:p>
            <a:pPr algn="l">
              <a:lnSpc>
                <a:spcPts val="5039"/>
              </a:lnSpc>
            </a:pPr>
            <a:endParaRPr lang="en-US" sz="3200">
              <a:solidFill>
                <a:srgbClr val="000001"/>
              </a:solidFill>
              <a:latin typeface="Glacial Indifference"/>
              <a:ea typeface="Glacial Indifference"/>
              <a:cs typeface="Glacial Indifference"/>
              <a:sym typeface="Glacial Indifference"/>
            </a:endParaRPr>
          </a:p>
          <a:p>
            <a:pPr algn="l">
              <a:lnSpc>
                <a:spcPts val="5039"/>
              </a:lnSpc>
            </a:pPr>
            <a:r>
              <a:rPr lang="en-US" sz="3200">
                <a:solidFill>
                  <a:srgbClr val="000001"/>
                </a:solidFill>
                <a:latin typeface="Glacial Indifference"/>
                <a:ea typeface="Glacial Indifference"/>
                <a:cs typeface="Glacial Indifference"/>
                <a:sym typeface="Glacial Indifference"/>
              </a:rPr>
              <a:t>For assistance, email: taxbenefits-help@gbls.org or call: (617) 371-1234 for the low-income taxpayer clinic</a:t>
            </a:r>
          </a:p>
        </p:txBody>
      </p:sp>
      <p:sp>
        <p:nvSpPr>
          <p:cNvPr id="7" name="Freeform 7">
            <a:extLst>
              <a:ext uri="{FF2B5EF4-FFF2-40B4-BE49-F238E27FC236}">
                <a16:creationId xmlns:a16="http://schemas.microsoft.com/office/drawing/2014/main" id="{516B4CD1-3B26-B4C8-4086-4EB1848D50E5}"/>
              </a:ext>
            </a:extLst>
          </p:cNvPr>
          <p:cNvSpPr/>
          <p:nvPr/>
        </p:nvSpPr>
        <p:spPr>
          <a:xfrm>
            <a:off x="244304" y="5170763"/>
            <a:ext cx="824849" cy="1922953"/>
          </a:xfrm>
          <a:custGeom>
            <a:avLst/>
            <a:gdLst/>
            <a:ahLst/>
            <a:cxnLst/>
            <a:rect l="l" t="t" r="r" b="b"/>
            <a:pathLst>
              <a:path w="824849" h="1922953">
                <a:moveTo>
                  <a:pt x="0" y="0"/>
                </a:moveTo>
                <a:lnTo>
                  <a:pt x="824849" y="0"/>
                </a:lnTo>
                <a:lnTo>
                  <a:pt x="824849" y="1922954"/>
                </a:lnTo>
                <a:lnTo>
                  <a:pt x="0" y="1922954"/>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a:p>
        </p:txBody>
      </p:sp>
      <p:sp>
        <p:nvSpPr>
          <p:cNvPr id="8" name="Freeform 8">
            <a:extLst>
              <a:ext uri="{FF2B5EF4-FFF2-40B4-BE49-F238E27FC236}">
                <a16:creationId xmlns:a16="http://schemas.microsoft.com/office/drawing/2014/main" id="{2FBD4DFE-859E-EA3C-2CD2-679E58473761}"/>
              </a:ext>
            </a:extLst>
          </p:cNvPr>
          <p:cNvSpPr/>
          <p:nvPr/>
        </p:nvSpPr>
        <p:spPr>
          <a:xfrm>
            <a:off x="313076" y="2578459"/>
            <a:ext cx="824849" cy="1922953"/>
          </a:xfrm>
          <a:custGeom>
            <a:avLst/>
            <a:gdLst/>
            <a:ahLst/>
            <a:cxnLst/>
            <a:rect l="l" t="t" r="r" b="b"/>
            <a:pathLst>
              <a:path w="824849" h="1922953">
                <a:moveTo>
                  <a:pt x="0" y="0"/>
                </a:moveTo>
                <a:lnTo>
                  <a:pt x="824849" y="0"/>
                </a:lnTo>
                <a:lnTo>
                  <a:pt x="824849" y="1922953"/>
                </a:lnTo>
                <a:lnTo>
                  <a:pt x="0" y="1922953"/>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a:p>
        </p:txBody>
      </p:sp>
      <p:sp>
        <p:nvSpPr>
          <p:cNvPr id="9" name="Freeform 9">
            <a:extLst>
              <a:ext uri="{FF2B5EF4-FFF2-40B4-BE49-F238E27FC236}">
                <a16:creationId xmlns:a16="http://schemas.microsoft.com/office/drawing/2014/main" id="{332DC6E3-C7E5-B313-E879-518219AAD214}"/>
              </a:ext>
            </a:extLst>
          </p:cNvPr>
          <p:cNvSpPr/>
          <p:nvPr/>
        </p:nvSpPr>
        <p:spPr>
          <a:xfrm>
            <a:off x="320909" y="655506"/>
            <a:ext cx="824849" cy="1922953"/>
          </a:xfrm>
          <a:custGeom>
            <a:avLst/>
            <a:gdLst/>
            <a:ahLst/>
            <a:cxnLst/>
            <a:rect l="l" t="t" r="r" b="b"/>
            <a:pathLst>
              <a:path w="824849" h="1922953">
                <a:moveTo>
                  <a:pt x="0" y="0"/>
                </a:moveTo>
                <a:lnTo>
                  <a:pt x="824849" y="0"/>
                </a:lnTo>
                <a:lnTo>
                  <a:pt x="824849" y="1922953"/>
                </a:lnTo>
                <a:lnTo>
                  <a:pt x="0" y="1922953"/>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a:p>
        </p:txBody>
      </p:sp>
      <p:sp>
        <p:nvSpPr>
          <p:cNvPr id="10" name="Freeform 7">
            <a:extLst>
              <a:ext uri="{FF2B5EF4-FFF2-40B4-BE49-F238E27FC236}">
                <a16:creationId xmlns:a16="http://schemas.microsoft.com/office/drawing/2014/main" id="{533DCF5B-5D48-58BC-DE04-83E21F70E6CD}"/>
              </a:ext>
            </a:extLst>
          </p:cNvPr>
          <p:cNvSpPr/>
          <p:nvPr/>
        </p:nvSpPr>
        <p:spPr>
          <a:xfrm>
            <a:off x="244303" y="7722744"/>
            <a:ext cx="824849" cy="1922953"/>
          </a:xfrm>
          <a:custGeom>
            <a:avLst/>
            <a:gdLst/>
            <a:ahLst/>
            <a:cxnLst/>
            <a:rect l="l" t="t" r="r" b="b"/>
            <a:pathLst>
              <a:path w="824849" h="1922953">
                <a:moveTo>
                  <a:pt x="0" y="0"/>
                </a:moveTo>
                <a:lnTo>
                  <a:pt x="824849" y="0"/>
                </a:lnTo>
                <a:lnTo>
                  <a:pt x="824849" y="1922954"/>
                </a:lnTo>
                <a:lnTo>
                  <a:pt x="0" y="1922954"/>
                </a:lnTo>
                <a:lnTo>
                  <a:pt x="0" y="0"/>
                </a:lnTo>
                <a:close/>
              </a:path>
            </a:pathLst>
          </a:custGeom>
          <a:blipFill>
            <a:blip r:embed="rId2">
              <a:extLst>
                <a:ext uri="{96DAC541-7B7A-43D3-8B79-37D633B846F1}">
                  <asvg:svgBlip xmlns:asvg="http://schemas.microsoft.com/office/drawing/2016/SVG/main" r:embed="rId4"/>
                </a:ext>
              </a:extLst>
            </a:blip>
            <a:stretch>
              <a:fillRect r="-308835" b="-112921"/>
            </a:stretch>
          </a:blipFill>
        </p:spPr>
        <p:txBody>
          <a:bodyPr/>
          <a:lstStyle/>
          <a:p>
            <a:endParaRPr lang="en-US"/>
          </a:p>
        </p:txBody>
      </p:sp>
    </p:spTree>
    <p:extLst>
      <p:ext uri="{BB962C8B-B14F-4D97-AF65-F5344CB8AC3E}">
        <p14:creationId xmlns:p14="http://schemas.microsoft.com/office/powerpoint/2010/main" val="480243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198722"/>
            <a:chOff x="0" y="0"/>
            <a:chExt cx="4874127" cy="579087"/>
          </a:xfrm>
        </p:grpSpPr>
        <p:sp>
          <p:nvSpPr>
            <p:cNvPr id="3" name="Freeform 3"/>
            <p:cNvSpPr/>
            <p:nvPr/>
          </p:nvSpPr>
          <p:spPr>
            <a:xfrm>
              <a:off x="0" y="0"/>
              <a:ext cx="4874127" cy="579087"/>
            </a:xfrm>
            <a:custGeom>
              <a:avLst/>
              <a:gdLst/>
              <a:ahLst/>
              <a:cxnLst/>
              <a:rect l="l" t="t" r="r" b="b"/>
              <a:pathLst>
                <a:path w="4874127" h="579087">
                  <a:moveTo>
                    <a:pt x="0" y="0"/>
                  </a:moveTo>
                  <a:lnTo>
                    <a:pt x="4874127" y="0"/>
                  </a:lnTo>
                  <a:lnTo>
                    <a:pt x="4874127" y="579087"/>
                  </a:lnTo>
                  <a:lnTo>
                    <a:pt x="0" y="579087"/>
                  </a:lnTo>
                  <a:close/>
                </a:path>
              </a:pathLst>
            </a:custGeom>
            <a:solidFill>
              <a:srgbClr val="FDD86F"/>
            </a:solidFill>
          </p:spPr>
          <p:txBody>
            <a:bodyPr/>
            <a:lstStyle/>
            <a:p>
              <a:endParaRPr lang="en-US"/>
            </a:p>
          </p:txBody>
        </p:sp>
        <p:sp>
          <p:nvSpPr>
            <p:cNvPr id="4" name="TextBox 4"/>
            <p:cNvSpPr txBox="1"/>
            <p:nvPr/>
          </p:nvSpPr>
          <p:spPr>
            <a:xfrm>
              <a:off x="0" y="-38100"/>
              <a:ext cx="4874127" cy="61718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a:grpSpLocks noChangeAspect="1"/>
          </p:cNvGrpSpPr>
          <p:nvPr/>
        </p:nvGrpSpPr>
        <p:grpSpPr>
          <a:xfrm>
            <a:off x="9843597" y="4049274"/>
            <a:ext cx="8379832" cy="4806570"/>
            <a:chOff x="0" y="0"/>
            <a:chExt cx="7981950" cy="4578350"/>
          </a:xfrm>
        </p:grpSpPr>
        <p:sp>
          <p:nvSpPr>
            <p:cNvPr id="6" name="Freeform 6">
              <a:hlinkClick r:id="rId2" tooltip="http://www.findyourfunds.org"/>
            </p:cNvPr>
            <p:cNvSpPr/>
            <p:nvPr/>
          </p:nvSpPr>
          <p:spPr>
            <a:xfrm>
              <a:off x="765810" y="21590"/>
              <a:ext cx="6451600" cy="4326890"/>
            </a:xfrm>
            <a:custGeom>
              <a:avLst/>
              <a:gdLst/>
              <a:ahLst/>
              <a:cxnLst/>
              <a:rect l="l" t="t" r="r" b="b"/>
              <a:pathLst>
                <a:path w="6451600" h="432689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txBody>
            <a:bodyPr/>
            <a:lstStyle/>
            <a:p>
              <a:endParaRPr lang="en-US"/>
            </a:p>
          </p:txBody>
        </p:sp>
        <p:sp>
          <p:nvSpPr>
            <p:cNvPr id="7" name="Freeform 7">
              <a:hlinkClick r:id="rId2" tooltip="http://www.findyourfunds.org"/>
            </p:cNvPr>
            <p:cNvSpPr/>
            <p:nvPr/>
          </p:nvSpPr>
          <p:spPr>
            <a:xfrm>
              <a:off x="0" y="0"/>
              <a:ext cx="7981950" cy="4542790"/>
            </a:xfrm>
            <a:custGeom>
              <a:avLst/>
              <a:gdLst/>
              <a:ahLst/>
              <a:cxnLst/>
              <a:rect l="l" t="t" r="r" b="b"/>
              <a:pathLst>
                <a:path w="7981950" h="454279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969696"/>
            </a:solidFill>
          </p:spPr>
          <p:txBody>
            <a:bodyPr/>
            <a:lstStyle/>
            <a:p>
              <a:endParaRPr lang="en-US"/>
            </a:p>
          </p:txBody>
        </p:sp>
        <p:sp>
          <p:nvSpPr>
            <p:cNvPr id="8" name="Freeform 8">
              <a:hlinkClick r:id="rId2" tooltip="http://www.findyourfunds.org"/>
            </p:cNvPr>
            <p:cNvSpPr/>
            <p:nvPr/>
          </p:nvSpPr>
          <p:spPr>
            <a:xfrm>
              <a:off x="3460750" y="4349750"/>
              <a:ext cx="1059180" cy="96520"/>
            </a:xfrm>
            <a:custGeom>
              <a:avLst/>
              <a:gdLst/>
              <a:ahLst/>
              <a:cxnLst/>
              <a:rect l="l" t="t" r="r" b="b"/>
              <a:pathLst>
                <a:path w="1059180" h="9652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727171"/>
            </a:solidFill>
          </p:spPr>
          <p:txBody>
            <a:bodyPr/>
            <a:lstStyle/>
            <a:p>
              <a:endParaRPr lang="en-US"/>
            </a:p>
          </p:txBody>
        </p:sp>
        <p:sp>
          <p:nvSpPr>
            <p:cNvPr id="9" name="Freeform 9">
              <a:hlinkClick r:id="rId2" tooltip="http://www.findyourfunds.org"/>
            </p:cNvPr>
            <p:cNvSpPr/>
            <p:nvPr/>
          </p:nvSpPr>
          <p:spPr>
            <a:xfrm>
              <a:off x="163830" y="4542790"/>
              <a:ext cx="7654290" cy="35560"/>
            </a:xfrm>
            <a:custGeom>
              <a:avLst/>
              <a:gdLst/>
              <a:ahLst/>
              <a:cxnLst/>
              <a:rect l="l" t="t" r="r" b="b"/>
              <a:pathLst>
                <a:path w="7654290" h="3556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727171"/>
            </a:solidFill>
          </p:spPr>
          <p:txBody>
            <a:bodyPr/>
            <a:lstStyle/>
            <a:p>
              <a:endParaRPr lang="en-US"/>
            </a:p>
          </p:txBody>
        </p:sp>
        <p:sp>
          <p:nvSpPr>
            <p:cNvPr id="10" name="Freeform 10">
              <a:hlinkClick r:id="rId2" tooltip="http://www.findyourfunds.org"/>
            </p:cNvPr>
            <p:cNvSpPr/>
            <p:nvPr/>
          </p:nvSpPr>
          <p:spPr>
            <a:xfrm>
              <a:off x="962660" y="276860"/>
              <a:ext cx="6055360" cy="3789680"/>
            </a:xfrm>
            <a:custGeom>
              <a:avLst/>
              <a:gdLst/>
              <a:ahLst/>
              <a:cxnLst/>
              <a:rect l="l" t="t" r="r" b="b"/>
              <a:pathLst>
                <a:path w="6055360" h="3789680">
                  <a:moveTo>
                    <a:pt x="0" y="0"/>
                  </a:moveTo>
                  <a:lnTo>
                    <a:pt x="6055360" y="0"/>
                  </a:lnTo>
                  <a:lnTo>
                    <a:pt x="6055360" y="3789680"/>
                  </a:lnTo>
                  <a:lnTo>
                    <a:pt x="0" y="3789680"/>
                  </a:lnTo>
                  <a:close/>
                </a:path>
              </a:pathLst>
            </a:custGeom>
            <a:blipFill>
              <a:blip r:embed="rId3"/>
              <a:stretch>
                <a:fillRect l="-9094" r="-11840"/>
              </a:stretch>
            </a:blipFill>
          </p:spPr>
          <p:txBody>
            <a:bodyPr/>
            <a:lstStyle/>
            <a:p>
              <a:endParaRPr lang="en-US"/>
            </a:p>
          </p:txBody>
        </p:sp>
      </p:grpSp>
      <p:sp>
        <p:nvSpPr>
          <p:cNvPr id="11" name="TextBox 11"/>
          <p:cNvSpPr txBox="1"/>
          <p:nvPr/>
        </p:nvSpPr>
        <p:spPr>
          <a:xfrm>
            <a:off x="243190" y="374648"/>
            <a:ext cx="9600408" cy="1410313"/>
          </a:xfrm>
          <a:prstGeom prst="rect">
            <a:avLst/>
          </a:prstGeom>
        </p:spPr>
        <p:txBody>
          <a:bodyPr lIns="0" tIns="0" rIns="0" bIns="0" rtlCol="0" anchor="t">
            <a:spAutoFit/>
          </a:bodyPr>
          <a:lstStyle/>
          <a:p>
            <a:pPr algn="l">
              <a:lnSpc>
                <a:spcPts val="11516"/>
              </a:lnSpc>
            </a:pPr>
            <a:r>
              <a:rPr lang="en-US" sz="8225" b="1">
                <a:solidFill>
                  <a:srgbClr val="000000"/>
                </a:solidFill>
                <a:latin typeface="Glacial Indifference Bold"/>
                <a:ea typeface="Glacial Indifference Bold"/>
                <a:cs typeface="Glacial Indifference Bold"/>
                <a:sym typeface="Glacial Indifference Bold"/>
              </a:rPr>
              <a:t>FindYourFunds.org</a:t>
            </a:r>
          </a:p>
        </p:txBody>
      </p:sp>
      <p:sp>
        <p:nvSpPr>
          <p:cNvPr id="12" name="TextBox 12"/>
          <p:cNvSpPr txBox="1"/>
          <p:nvPr/>
        </p:nvSpPr>
        <p:spPr>
          <a:xfrm>
            <a:off x="9584084" y="264464"/>
            <a:ext cx="8414644" cy="1780540"/>
          </a:xfrm>
          <a:prstGeom prst="rect">
            <a:avLst/>
          </a:prstGeom>
        </p:spPr>
        <p:txBody>
          <a:bodyPr lIns="0" tIns="0" rIns="0" bIns="0" rtlCol="0" anchor="t">
            <a:spAutoFit/>
          </a:bodyPr>
          <a:lstStyle/>
          <a:p>
            <a:pPr algn="r">
              <a:lnSpc>
                <a:spcPts val="4759"/>
              </a:lnSpc>
            </a:pPr>
            <a:r>
              <a:rPr lang="en-US" sz="3399">
                <a:solidFill>
                  <a:srgbClr val="000000"/>
                </a:solidFill>
                <a:latin typeface="Glacial Indifference"/>
                <a:ea typeface="Glacial Indifference"/>
                <a:cs typeface="Glacial Indifference"/>
                <a:sym typeface="Glacial Indifference"/>
              </a:rPr>
              <a:t>Our coalition maintains </a:t>
            </a:r>
            <a:r>
              <a:rPr lang="en-US" sz="3399" b="1">
                <a:solidFill>
                  <a:srgbClr val="000000"/>
                </a:solidFill>
                <a:latin typeface="Glacial Indifference Bold"/>
                <a:ea typeface="Glacial Indifference Bold"/>
                <a:cs typeface="Glacial Indifference Bold"/>
                <a:sym typeface="Glacial Indifference Bold"/>
                <a:hlinkClick r:id="rId4" tooltip="http://findyourfunds.org"/>
              </a:rPr>
              <a:t>FindYourFunds.org</a:t>
            </a:r>
            <a:r>
              <a:rPr lang="en-US" sz="3399" b="1">
                <a:solidFill>
                  <a:srgbClr val="000000"/>
                </a:solidFill>
                <a:latin typeface="Glacial Indifference Bold"/>
                <a:ea typeface="Glacial Indifference Bold"/>
                <a:cs typeface="Glacial Indifference Bold"/>
                <a:sym typeface="Glacial Indifference Bold"/>
              </a:rPr>
              <a:t>,</a:t>
            </a:r>
            <a:r>
              <a:rPr lang="en-US" sz="3399">
                <a:solidFill>
                  <a:srgbClr val="000000"/>
                </a:solidFill>
                <a:latin typeface="Glacial Indifference"/>
                <a:ea typeface="Glacial Indifference"/>
                <a:cs typeface="Glacial Indifference"/>
                <a:sym typeface="Glacial Indifference"/>
              </a:rPr>
              <a:t> </a:t>
            </a:r>
          </a:p>
          <a:p>
            <a:pPr algn="r">
              <a:lnSpc>
                <a:spcPts val="4759"/>
              </a:lnSpc>
            </a:pPr>
            <a:r>
              <a:rPr lang="en-US" sz="3399">
                <a:solidFill>
                  <a:srgbClr val="000000"/>
                </a:solidFill>
                <a:latin typeface="Glacial Indifference"/>
                <a:ea typeface="Glacial Indifference"/>
                <a:cs typeface="Glacial Indifference"/>
                <a:sym typeface="Glacial Indifference"/>
              </a:rPr>
              <a:t>a trusted tax filing resource for </a:t>
            </a:r>
          </a:p>
          <a:p>
            <a:pPr algn="r">
              <a:lnSpc>
                <a:spcPts val="4759"/>
              </a:lnSpc>
            </a:pPr>
            <a:r>
              <a:rPr lang="en-US" sz="3399">
                <a:solidFill>
                  <a:srgbClr val="000000"/>
                </a:solidFill>
                <a:latin typeface="Glacial Indifference"/>
                <a:ea typeface="Glacial Indifference"/>
                <a:cs typeface="Glacial Indifference"/>
                <a:sym typeface="Glacial Indifference"/>
              </a:rPr>
              <a:t>Massachusetts residents </a:t>
            </a:r>
          </a:p>
        </p:txBody>
      </p:sp>
      <p:sp>
        <p:nvSpPr>
          <p:cNvPr id="13" name="TextBox 13"/>
          <p:cNvSpPr txBox="1"/>
          <p:nvPr/>
        </p:nvSpPr>
        <p:spPr>
          <a:xfrm>
            <a:off x="243190" y="3411970"/>
            <a:ext cx="9340894" cy="6788405"/>
          </a:xfrm>
          <a:prstGeom prst="rect">
            <a:avLst/>
          </a:prstGeom>
        </p:spPr>
        <p:txBody>
          <a:bodyPr lIns="0" tIns="0" rIns="0" bIns="0" rtlCol="0" anchor="t">
            <a:spAutoFit/>
          </a:bodyPr>
          <a:lstStyle/>
          <a:p>
            <a:pPr algn="l">
              <a:lnSpc>
                <a:spcPts val="4885"/>
              </a:lnSpc>
            </a:pPr>
            <a:endParaRPr/>
          </a:p>
          <a:p>
            <a:pPr marL="753482" lvl="1" indent="-376741" algn="l">
              <a:lnSpc>
                <a:spcPts val="4885"/>
              </a:lnSpc>
              <a:buFont typeface="Arial"/>
              <a:buChar char="•"/>
            </a:pPr>
            <a:r>
              <a:rPr lang="en-US" sz="3489" b="1">
                <a:solidFill>
                  <a:srgbClr val="D4145A"/>
                </a:solidFill>
                <a:latin typeface="Glacial Indifference Bold"/>
                <a:ea typeface="Glacial Indifference Bold"/>
                <a:cs typeface="Glacial Indifference Bold"/>
                <a:sym typeface="Glacial Indifference Bold"/>
              </a:rPr>
              <a:t>How</a:t>
            </a:r>
            <a:r>
              <a:rPr lang="en-US" sz="3489" b="1">
                <a:solidFill>
                  <a:srgbClr val="000000"/>
                </a:solidFill>
                <a:latin typeface="Glacial Indifference Bold"/>
                <a:ea typeface="Glacial Indifference Bold"/>
                <a:cs typeface="Glacial Indifference Bold"/>
                <a:sym typeface="Glacial Indifference Bold"/>
              </a:rPr>
              <a:t> </a:t>
            </a:r>
            <a:r>
              <a:rPr lang="en-US" sz="3489">
                <a:solidFill>
                  <a:srgbClr val="000000"/>
                </a:solidFill>
                <a:latin typeface="Glacial Indifference"/>
                <a:ea typeface="Glacial Indifference"/>
                <a:cs typeface="Glacial Indifference"/>
                <a:sym typeface="Glacial Indifference"/>
              </a:rPr>
              <a:t>to file taxes and documents needed to file</a:t>
            </a:r>
          </a:p>
          <a:p>
            <a:pPr marL="753482" lvl="1" indent="-376741" algn="l">
              <a:lnSpc>
                <a:spcPts val="4885"/>
              </a:lnSpc>
              <a:buFont typeface="Arial"/>
              <a:buChar char="•"/>
            </a:pPr>
            <a:r>
              <a:rPr lang="en-US" sz="3489" b="1">
                <a:solidFill>
                  <a:srgbClr val="D4145A"/>
                </a:solidFill>
                <a:latin typeface="Glacial Indifference Bold"/>
                <a:ea typeface="Glacial Indifference Bold"/>
                <a:cs typeface="Glacial Indifference Bold"/>
                <a:sym typeface="Glacial Indifference Bold"/>
              </a:rPr>
              <a:t>Where</a:t>
            </a:r>
            <a:r>
              <a:rPr lang="en-US" sz="3489" b="1">
                <a:solidFill>
                  <a:srgbClr val="000000"/>
                </a:solidFill>
                <a:latin typeface="Glacial Indifference Bold"/>
                <a:ea typeface="Glacial Indifference Bold"/>
                <a:cs typeface="Glacial Indifference Bold"/>
                <a:sym typeface="Glacial Indifference Bold"/>
              </a:rPr>
              <a:t> </a:t>
            </a:r>
            <a:r>
              <a:rPr lang="en-US" sz="3489">
                <a:solidFill>
                  <a:srgbClr val="000000"/>
                </a:solidFill>
                <a:latin typeface="Glacial Indifference"/>
                <a:ea typeface="Glacial Indifference"/>
                <a:cs typeface="Glacial Indifference"/>
                <a:sym typeface="Glacial Indifference"/>
              </a:rPr>
              <a:t>to file taxes for free (online and in-person)</a:t>
            </a:r>
          </a:p>
          <a:p>
            <a:pPr marL="753482" lvl="1" indent="-376741" algn="l">
              <a:lnSpc>
                <a:spcPts val="4885"/>
              </a:lnSpc>
              <a:buFont typeface="Arial"/>
              <a:buChar char="•"/>
            </a:pPr>
            <a:r>
              <a:rPr lang="en-US" sz="3489" b="1">
                <a:solidFill>
                  <a:srgbClr val="D4145A"/>
                </a:solidFill>
                <a:latin typeface="Glacial Indifference Bold"/>
                <a:ea typeface="Glacial Indifference Bold"/>
                <a:cs typeface="Glacial Indifference Bold"/>
                <a:sym typeface="Glacial Indifference Bold"/>
              </a:rPr>
              <a:t>Information on available tax credits</a:t>
            </a:r>
          </a:p>
          <a:p>
            <a:pPr marL="753482" lvl="1" indent="-376741" algn="l">
              <a:lnSpc>
                <a:spcPts val="4885"/>
              </a:lnSpc>
              <a:buFont typeface="Arial"/>
              <a:buChar char="•"/>
            </a:pPr>
            <a:r>
              <a:rPr lang="en-US" sz="3489" b="1">
                <a:solidFill>
                  <a:srgbClr val="D4145A"/>
                </a:solidFill>
                <a:latin typeface="Glacial Indifference Bold"/>
                <a:ea typeface="Glacial Indifference Bold"/>
                <a:cs typeface="Glacial Indifference Bold"/>
                <a:sym typeface="Glacial Indifference Bold"/>
              </a:rPr>
              <a:t>Information for immigrant families</a:t>
            </a:r>
            <a:r>
              <a:rPr lang="en-US" sz="3489">
                <a:solidFill>
                  <a:srgbClr val="D4145A"/>
                </a:solidFill>
                <a:latin typeface="Glacial Indifference"/>
                <a:ea typeface="Glacial Indifference"/>
                <a:cs typeface="Glacial Indifference"/>
                <a:sym typeface="Glacial Indifference"/>
              </a:rPr>
              <a:t> </a:t>
            </a:r>
          </a:p>
          <a:p>
            <a:pPr marL="753482" lvl="1" indent="-376741" algn="l">
              <a:lnSpc>
                <a:spcPts val="4885"/>
              </a:lnSpc>
              <a:buFont typeface="Arial"/>
              <a:buChar char="•"/>
            </a:pPr>
            <a:r>
              <a:rPr lang="en-US" sz="3489">
                <a:solidFill>
                  <a:srgbClr val="000000"/>
                </a:solidFill>
                <a:latin typeface="Glacial Indifference"/>
                <a:ea typeface="Glacial Indifference"/>
                <a:cs typeface="Glacial Indifference"/>
                <a:sym typeface="Glacial Indifference"/>
              </a:rPr>
              <a:t>Other </a:t>
            </a:r>
            <a:r>
              <a:rPr lang="en-US" sz="3489" b="1">
                <a:solidFill>
                  <a:srgbClr val="D4145A"/>
                </a:solidFill>
                <a:latin typeface="Glacial Indifference Bold"/>
                <a:ea typeface="Glacial Indifference Bold"/>
                <a:cs typeface="Glacial Indifference Bold"/>
                <a:sym typeface="Glacial Indifference Bold"/>
              </a:rPr>
              <a:t>resources and support</a:t>
            </a:r>
            <a:r>
              <a:rPr lang="en-US" sz="3489">
                <a:solidFill>
                  <a:srgbClr val="D4145A"/>
                </a:solidFill>
                <a:latin typeface="Glacial Indifference"/>
                <a:ea typeface="Glacial Indifference"/>
                <a:cs typeface="Glacial Indifference"/>
                <a:sym typeface="Glacial Indifference"/>
              </a:rPr>
              <a:t> </a:t>
            </a:r>
            <a:r>
              <a:rPr lang="en-US" sz="3489">
                <a:solidFill>
                  <a:srgbClr val="000000"/>
                </a:solidFill>
                <a:latin typeface="Glacial Indifference"/>
                <a:ea typeface="Glacial Indifference"/>
                <a:cs typeface="Glacial Indifference"/>
                <a:sym typeface="Glacial Indifference"/>
              </a:rPr>
              <a:t>(food, utilities, cash, and health care) </a:t>
            </a:r>
          </a:p>
          <a:p>
            <a:pPr marL="753482" lvl="1" indent="-376741" algn="l">
              <a:lnSpc>
                <a:spcPts val="4885"/>
              </a:lnSpc>
              <a:buFont typeface="Arial"/>
              <a:buChar char="•"/>
            </a:pPr>
            <a:r>
              <a:rPr lang="en-US" sz="3489" b="1">
                <a:solidFill>
                  <a:srgbClr val="D4145A"/>
                </a:solidFill>
                <a:latin typeface="Glacial Indifference Bold"/>
                <a:ea typeface="Glacial Indifference Bold"/>
                <a:cs typeface="Glacial Indifference Bold"/>
                <a:sym typeface="Glacial Indifference Bold"/>
              </a:rPr>
              <a:t>Outreach materials</a:t>
            </a:r>
            <a:r>
              <a:rPr lang="en-US" sz="3489">
                <a:solidFill>
                  <a:srgbClr val="000000"/>
                </a:solidFill>
                <a:latin typeface="Glacial Indifference"/>
                <a:ea typeface="Glacial Indifference"/>
                <a:cs typeface="Glacial Indifference"/>
                <a:sym typeface="Glacial Indifference"/>
              </a:rPr>
              <a:t> (flyers, social media)</a:t>
            </a:r>
          </a:p>
          <a:p>
            <a:pPr algn="l">
              <a:lnSpc>
                <a:spcPts val="4885"/>
              </a:lnSpc>
            </a:pPr>
            <a:endParaRPr lang="en-US" sz="3489">
              <a:solidFill>
                <a:srgbClr val="000000"/>
              </a:solidFill>
              <a:latin typeface="Glacial Indifference"/>
              <a:ea typeface="Glacial Indifference"/>
              <a:cs typeface="Glacial Indifference"/>
              <a:sym typeface="Glacial Indifference"/>
            </a:endParaRPr>
          </a:p>
        </p:txBody>
      </p:sp>
      <p:sp>
        <p:nvSpPr>
          <p:cNvPr id="14" name="TextBox 14"/>
          <p:cNvSpPr txBox="1"/>
          <p:nvPr/>
        </p:nvSpPr>
        <p:spPr>
          <a:xfrm>
            <a:off x="243190" y="2464315"/>
            <a:ext cx="11324744" cy="1251584"/>
          </a:xfrm>
          <a:prstGeom prst="rect">
            <a:avLst/>
          </a:prstGeom>
        </p:spPr>
        <p:txBody>
          <a:bodyPr lIns="0" tIns="0" rIns="0" bIns="0" rtlCol="0" anchor="t">
            <a:spAutoFit/>
          </a:bodyPr>
          <a:lstStyle/>
          <a:p>
            <a:pPr algn="l">
              <a:lnSpc>
                <a:spcPts val="5040"/>
              </a:lnSpc>
            </a:pPr>
            <a:r>
              <a:rPr lang="en-US" sz="3600" b="1">
                <a:solidFill>
                  <a:srgbClr val="000000"/>
                </a:solidFill>
                <a:latin typeface="Glacial Indifference Bold"/>
                <a:ea typeface="Glacial Indifference Bold"/>
                <a:cs typeface="Glacial Indifference Bold"/>
                <a:sym typeface="Glacial Indifference Bold"/>
              </a:rPr>
              <a:t>FindYourFunds.org is available in 11 languages,</a:t>
            </a:r>
          </a:p>
          <a:p>
            <a:pPr algn="l">
              <a:lnSpc>
                <a:spcPts val="5040"/>
              </a:lnSpc>
            </a:pPr>
            <a:r>
              <a:rPr lang="en-US" sz="3600" b="1">
                <a:solidFill>
                  <a:srgbClr val="000000"/>
                </a:solidFill>
                <a:latin typeface="Glacial Indifference Bold"/>
                <a:ea typeface="Glacial Indifference Bold"/>
                <a:cs typeface="Glacial Indifference Bold"/>
                <a:sym typeface="Glacial Indifference Bold"/>
              </a:rPr>
              <a:t>including: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and white poster with a pen and a picture of a statue of liberty&#10;&#10;AI-generated content may be incorrect.">
            <a:extLst>
              <a:ext uri="{FF2B5EF4-FFF2-40B4-BE49-F238E27FC236}">
                <a16:creationId xmlns:a16="http://schemas.microsoft.com/office/drawing/2014/main" id="{8AD5F6FE-DCDE-FCE5-12C2-3E7EC1E0CDEE}"/>
              </a:ext>
            </a:extLst>
          </p:cNvPr>
          <p:cNvPicPr>
            <a:picLocks noChangeAspect="1"/>
          </p:cNvPicPr>
          <p:nvPr/>
        </p:nvPicPr>
        <p:blipFill>
          <a:blip r:embed="rId2"/>
          <a:stretch>
            <a:fillRect/>
          </a:stretch>
        </p:blipFill>
        <p:spPr>
          <a:xfrm>
            <a:off x="9982200" y="196381"/>
            <a:ext cx="7620000" cy="9894237"/>
          </a:xfrm>
          <a:prstGeom prst="rect">
            <a:avLst/>
          </a:prstGeom>
        </p:spPr>
      </p:pic>
      <p:grpSp>
        <p:nvGrpSpPr>
          <p:cNvPr id="4" name="Group 2">
            <a:extLst>
              <a:ext uri="{FF2B5EF4-FFF2-40B4-BE49-F238E27FC236}">
                <a16:creationId xmlns:a16="http://schemas.microsoft.com/office/drawing/2014/main" id="{3240C407-DABE-D773-19C1-B43FC46DE623}"/>
              </a:ext>
            </a:extLst>
          </p:cNvPr>
          <p:cNvGrpSpPr/>
          <p:nvPr/>
        </p:nvGrpSpPr>
        <p:grpSpPr>
          <a:xfrm>
            <a:off x="685800" y="612123"/>
            <a:ext cx="8333251" cy="9062751"/>
            <a:chOff x="0" y="0"/>
            <a:chExt cx="3253181" cy="2493661"/>
          </a:xfrm>
        </p:grpSpPr>
        <p:sp>
          <p:nvSpPr>
            <p:cNvPr id="5" name="Freeform 3">
              <a:extLst>
                <a:ext uri="{FF2B5EF4-FFF2-40B4-BE49-F238E27FC236}">
                  <a16:creationId xmlns:a16="http://schemas.microsoft.com/office/drawing/2014/main" id="{12FB8837-5D00-8FEB-6F7C-AF7B4E11C250}"/>
                </a:ext>
              </a:extLst>
            </p:cNvPr>
            <p:cNvSpPr/>
            <p:nvPr/>
          </p:nvSpPr>
          <p:spPr>
            <a:xfrm>
              <a:off x="0" y="0"/>
              <a:ext cx="3253181" cy="2493661"/>
            </a:xfrm>
            <a:custGeom>
              <a:avLst/>
              <a:gdLst/>
              <a:ahLst/>
              <a:cxnLst/>
              <a:rect l="l" t="t" r="r" b="b"/>
              <a:pathLst>
                <a:path w="3253181" h="2493661">
                  <a:moveTo>
                    <a:pt x="36353" y="0"/>
                  </a:moveTo>
                  <a:lnTo>
                    <a:pt x="3216828" y="0"/>
                  </a:lnTo>
                  <a:cubicBezTo>
                    <a:pt x="3226470" y="0"/>
                    <a:pt x="3235716" y="3830"/>
                    <a:pt x="3242534" y="10648"/>
                  </a:cubicBezTo>
                  <a:cubicBezTo>
                    <a:pt x="3249351" y="17465"/>
                    <a:pt x="3253181" y="26712"/>
                    <a:pt x="3253181" y="36353"/>
                  </a:cubicBezTo>
                  <a:lnTo>
                    <a:pt x="3253181" y="2457308"/>
                  </a:lnTo>
                  <a:cubicBezTo>
                    <a:pt x="3253181" y="2466949"/>
                    <a:pt x="3249351" y="2476196"/>
                    <a:pt x="3242534" y="2483013"/>
                  </a:cubicBezTo>
                  <a:cubicBezTo>
                    <a:pt x="3235716" y="2489831"/>
                    <a:pt x="3226470" y="2493661"/>
                    <a:pt x="3216828" y="2493661"/>
                  </a:cubicBezTo>
                  <a:lnTo>
                    <a:pt x="36353" y="2493661"/>
                  </a:lnTo>
                  <a:cubicBezTo>
                    <a:pt x="26712" y="2493661"/>
                    <a:pt x="17465" y="2489831"/>
                    <a:pt x="10648" y="2483013"/>
                  </a:cubicBezTo>
                  <a:cubicBezTo>
                    <a:pt x="3830" y="2476196"/>
                    <a:pt x="0" y="2466949"/>
                    <a:pt x="0" y="2457308"/>
                  </a:cubicBezTo>
                  <a:lnTo>
                    <a:pt x="0" y="36353"/>
                  </a:lnTo>
                  <a:cubicBezTo>
                    <a:pt x="0" y="26712"/>
                    <a:pt x="3830" y="17465"/>
                    <a:pt x="10648" y="10648"/>
                  </a:cubicBezTo>
                  <a:cubicBezTo>
                    <a:pt x="17465" y="3830"/>
                    <a:pt x="26712" y="0"/>
                    <a:pt x="36353" y="0"/>
                  </a:cubicBezTo>
                  <a:close/>
                </a:path>
              </a:pathLst>
            </a:custGeom>
            <a:solidFill>
              <a:srgbClr val="FDD86F"/>
            </a:solidFill>
            <a:ln w="38100" cap="rnd">
              <a:solidFill>
                <a:srgbClr val="000000"/>
              </a:solidFill>
              <a:prstDash val="solid"/>
              <a:round/>
            </a:ln>
          </p:spPr>
          <p:txBody>
            <a:bodyPr/>
            <a:lstStyle/>
            <a:p>
              <a:endParaRPr lang="en-US"/>
            </a:p>
          </p:txBody>
        </p:sp>
        <p:sp>
          <p:nvSpPr>
            <p:cNvPr id="6" name="TextBox 4">
              <a:extLst>
                <a:ext uri="{FF2B5EF4-FFF2-40B4-BE49-F238E27FC236}">
                  <a16:creationId xmlns:a16="http://schemas.microsoft.com/office/drawing/2014/main" id="{87848B4A-2A08-4E6A-0F4D-BD261E02A917}"/>
                </a:ext>
              </a:extLst>
            </p:cNvPr>
            <p:cNvSpPr txBox="1"/>
            <p:nvPr/>
          </p:nvSpPr>
          <p:spPr>
            <a:xfrm>
              <a:off x="0" y="-38100"/>
              <a:ext cx="3253181" cy="2531761"/>
            </a:xfrm>
            <a:prstGeom prst="rect">
              <a:avLst/>
            </a:prstGeom>
          </p:spPr>
          <p:txBody>
            <a:bodyPr lIns="50800" tIns="50800" rIns="50800" bIns="50800" rtlCol="0" anchor="ctr"/>
            <a:lstStyle/>
            <a:p>
              <a:pPr algn="ctr">
                <a:lnSpc>
                  <a:spcPts val="2659"/>
                </a:lnSpc>
                <a:spcBef>
                  <a:spcPct val="0"/>
                </a:spcBef>
              </a:pPr>
              <a:endParaRPr/>
            </a:p>
          </p:txBody>
        </p:sp>
      </p:grpSp>
      <p:sp>
        <p:nvSpPr>
          <p:cNvPr id="9" name="TextBox 4">
            <a:extLst>
              <a:ext uri="{FF2B5EF4-FFF2-40B4-BE49-F238E27FC236}">
                <a16:creationId xmlns:a16="http://schemas.microsoft.com/office/drawing/2014/main" id="{F27294F2-B80C-CEEF-C328-14A6CAA8979C}"/>
              </a:ext>
            </a:extLst>
          </p:cNvPr>
          <p:cNvSpPr txBox="1"/>
          <p:nvPr/>
        </p:nvSpPr>
        <p:spPr>
          <a:xfrm>
            <a:off x="505949" y="250072"/>
            <a:ext cx="12351922" cy="9612779"/>
          </a:xfrm>
          <a:prstGeom prst="rect">
            <a:avLst/>
          </a:prstGeom>
        </p:spPr>
        <p:txBody>
          <a:bodyPr lIns="50800" tIns="50800" rIns="50800" bIns="50800" rtlCol="0" anchor="ctr"/>
          <a:lstStyle/>
          <a:p>
            <a:pPr algn="ctr">
              <a:lnSpc>
                <a:spcPts val="2659"/>
              </a:lnSpc>
              <a:spcBef>
                <a:spcPct val="0"/>
              </a:spcBef>
            </a:pPr>
            <a:endParaRPr/>
          </a:p>
        </p:txBody>
      </p:sp>
      <p:sp>
        <p:nvSpPr>
          <p:cNvPr id="10" name="Freeform 13">
            <a:extLst>
              <a:ext uri="{FF2B5EF4-FFF2-40B4-BE49-F238E27FC236}">
                <a16:creationId xmlns:a16="http://schemas.microsoft.com/office/drawing/2014/main" id="{64A6BCB7-C16F-476A-28B9-F068EAA035C6}"/>
              </a:ext>
            </a:extLst>
          </p:cNvPr>
          <p:cNvSpPr/>
          <p:nvPr/>
        </p:nvSpPr>
        <p:spPr>
          <a:xfrm>
            <a:off x="685800" y="612123"/>
            <a:ext cx="828963" cy="1932545"/>
          </a:xfrm>
          <a:custGeom>
            <a:avLst/>
            <a:gdLst/>
            <a:ahLst/>
            <a:cxnLst/>
            <a:rect l="l" t="t" r="r" b="b"/>
            <a:pathLst>
              <a:path w="828963" h="1932545">
                <a:moveTo>
                  <a:pt x="0" y="0"/>
                </a:moveTo>
                <a:lnTo>
                  <a:pt x="828964" y="0"/>
                </a:lnTo>
                <a:lnTo>
                  <a:pt x="828964" y="1932545"/>
                </a:lnTo>
                <a:lnTo>
                  <a:pt x="0" y="1932545"/>
                </a:lnTo>
                <a:lnTo>
                  <a:pt x="0" y="0"/>
                </a:lnTo>
                <a:close/>
              </a:path>
            </a:pathLst>
          </a:custGeom>
          <a:blipFill>
            <a:blip r:embed="rId3">
              <a:extLst>
                <a:ext uri="{96DAC541-7B7A-43D3-8B79-37D633B846F1}">
                  <asvg:svgBlip xmlns:asvg="http://schemas.microsoft.com/office/drawing/2016/SVG/main" r:embed="rId4"/>
                </a:ext>
              </a:extLst>
            </a:blip>
            <a:stretch>
              <a:fillRect r="-308835" b="-112921"/>
            </a:stretch>
          </a:blipFill>
        </p:spPr>
        <p:txBody>
          <a:bodyPr/>
          <a:lstStyle/>
          <a:p>
            <a:endParaRPr lang="en-US"/>
          </a:p>
        </p:txBody>
      </p:sp>
      <p:sp>
        <p:nvSpPr>
          <p:cNvPr id="12" name="TextBox 11">
            <a:extLst>
              <a:ext uri="{FF2B5EF4-FFF2-40B4-BE49-F238E27FC236}">
                <a16:creationId xmlns:a16="http://schemas.microsoft.com/office/drawing/2014/main" id="{14AF510B-C295-908D-71FA-E644E8A7E67F}"/>
              </a:ext>
            </a:extLst>
          </p:cNvPr>
          <p:cNvSpPr txBox="1"/>
          <p:nvPr/>
        </p:nvSpPr>
        <p:spPr>
          <a:xfrm>
            <a:off x="1514763" y="1390826"/>
            <a:ext cx="7172764" cy="6090770"/>
          </a:xfrm>
          <a:prstGeom prst="rect">
            <a:avLst/>
          </a:prstGeom>
          <a:noFill/>
        </p:spPr>
        <p:txBody>
          <a:bodyPr wrap="square">
            <a:spAutoFit/>
          </a:bodyPr>
          <a:lstStyle/>
          <a:p>
            <a:pPr algn="l">
              <a:lnSpc>
                <a:spcPts val="5880"/>
              </a:lnSpc>
            </a:pPr>
            <a:r>
              <a:rPr lang="en-US" sz="4200">
                <a:solidFill>
                  <a:srgbClr val="000001"/>
                </a:solidFill>
                <a:latin typeface="Glacial Indifference"/>
                <a:ea typeface="Glacial Indifference"/>
                <a:cs typeface="Glacial Indifference"/>
                <a:sym typeface="Glacial Indifference"/>
              </a:rPr>
              <a:t>Available in 11 languages (color &amp; BW)</a:t>
            </a:r>
          </a:p>
          <a:p>
            <a:pPr algn="l">
              <a:lnSpc>
                <a:spcPts val="5880"/>
              </a:lnSpc>
            </a:pPr>
            <a:endParaRPr lang="en-US" sz="4200">
              <a:solidFill>
                <a:srgbClr val="000001"/>
              </a:solidFill>
              <a:latin typeface="Glacial Indifference"/>
              <a:ea typeface="Glacial Indifference"/>
              <a:cs typeface="Glacial Indifference"/>
              <a:sym typeface="Glacial Indifference"/>
            </a:endParaRPr>
          </a:p>
          <a:p>
            <a:pPr algn="l">
              <a:lnSpc>
                <a:spcPts val="5880"/>
              </a:lnSpc>
            </a:pPr>
            <a:r>
              <a:rPr lang="en-US" sz="4200">
                <a:solidFill>
                  <a:srgbClr val="000001"/>
                </a:solidFill>
                <a:latin typeface="Glacial Indifference"/>
                <a:ea typeface="Glacial Indifference"/>
                <a:cs typeface="Glacial Indifference"/>
                <a:sym typeface="Glacial Indifference"/>
              </a:rPr>
              <a:t>Communications &amp; social media toolkit</a:t>
            </a:r>
          </a:p>
          <a:p>
            <a:pPr marL="571500" indent="-571500" algn="l">
              <a:lnSpc>
                <a:spcPts val="5880"/>
              </a:lnSpc>
              <a:buFontTx/>
              <a:buChar char="-"/>
            </a:pPr>
            <a:r>
              <a:rPr lang="en-US" sz="4200">
                <a:solidFill>
                  <a:srgbClr val="000001"/>
                </a:solidFill>
                <a:latin typeface="Glacial Indifference"/>
                <a:ea typeface="Glacial Indifference"/>
                <a:cs typeface="Glacial Indifference"/>
                <a:sym typeface="Glacial Indifference"/>
              </a:rPr>
              <a:t>Draft newsletter language</a:t>
            </a:r>
          </a:p>
          <a:p>
            <a:pPr marL="571500" indent="-571500" algn="l">
              <a:lnSpc>
                <a:spcPts val="5880"/>
              </a:lnSpc>
              <a:buFontTx/>
              <a:buChar char="-"/>
            </a:pPr>
            <a:r>
              <a:rPr lang="en-US" sz="4200">
                <a:solidFill>
                  <a:srgbClr val="000001"/>
                </a:solidFill>
                <a:latin typeface="Glacial Indifference"/>
                <a:ea typeface="Glacial Indifference"/>
                <a:cs typeface="Glacial Indifference"/>
                <a:sym typeface="Glacial Indifference"/>
              </a:rPr>
              <a:t>Short communications</a:t>
            </a:r>
          </a:p>
          <a:p>
            <a:pPr marL="571500" indent="-571500" algn="l">
              <a:lnSpc>
                <a:spcPts val="5880"/>
              </a:lnSpc>
              <a:buFontTx/>
              <a:buChar char="-"/>
            </a:pPr>
            <a:r>
              <a:rPr lang="en-US" sz="4200">
                <a:solidFill>
                  <a:srgbClr val="000001"/>
                </a:solidFill>
                <a:latin typeface="Glacial Indifference"/>
                <a:ea typeface="Glacial Indifference"/>
                <a:cs typeface="Glacial Indifference"/>
                <a:sym typeface="Glacial Indifference"/>
              </a:rPr>
              <a:t>Sample social media posts</a:t>
            </a:r>
          </a:p>
        </p:txBody>
      </p:sp>
      <p:sp>
        <p:nvSpPr>
          <p:cNvPr id="13" name="Freeform 13">
            <a:extLst>
              <a:ext uri="{FF2B5EF4-FFF2-40B4-BE49-F238E27FC236}">
                <a16:creationId xmlns:a16="http://schemas.microsoft.com/office/drawing/2014/main" id="{6A9F3FDC-46B3-FFAB-2FE9-20AE19C9199A}"/>
              </a:ext>
            </a:extLst>
          </p:cNvPr>
          <p:cNvSpPr/>
          <p:nvPr/>
        </p:nvSpPr>
        <p:spPr>
          <a:xfrm>
            <a:off x="685799" y="2683135"/>
            <a:ext cx="828963" cy="1932545"/>
          </a:xfrm>
          <a:custGeom>
            <a:avLst/>
            <a:gdLst/>
            <a:ahLst/>
            <a:cxnLst/>
            <a:rect l="l" t="t" r="r" b="b"/>
            <a:pathLst>
              <a:path w="828963" h="1932545">
                <a:moveTo>
                  <a:pt x="0" y="0"/>
                </a:moveTo>
                <a:lnTo>
                  <a:pt x="828964" y="0"/>
                </a:lnTo>
                <a:lnTo>
                  <a:pt x="828964" y="1932545"/>
                </a:lnTo>
                <a:lnTo>
                  <a:pt x="0" y="1932545"/>
                </a:lnTo>
                <a:lnTo>
                  <a:pt x="0" y="0"/>
                </a:lnTo>
                <a:close/>
              </a:path>
            </a:pathLst>
          </a:custGeom>
          <a:blipFill>
            <a:blip r:embed="rId3">
              <a:extLst>
                <a:ext uri="{96DAC541-7B7A-43D3-8B79-37D633B846F1}">
                  <asvg:svgBlip xmlns:asvg="http://schemas.microsoft.com/office/drawing/2016/SVG/main" r:embed="rId5"/>
                </a:ext>
              </a:extLst>
            </a:blip>
            <a:stretch>
              <a:fillRect r="-308835" b="-112921"/>
            </a:stretch>
          </a:blipFill>
        </p:spPr>
        <p:txBody>
          <a:bodyPr/>
          <a:lstStyle/>
          <a:p>
            <a:endParaRPr lang="en-US"/>
          </a:p>
        </p:txBody>
      </p:sp>
    </p:spTree>
    <p:extLst>
      <p:ext uri="{BB962C8B-B14F-4D97-AF65-F5344CB8AC3E}">
        <p14:creationId xmlns:p14="http://schemas.microsoft.com/office/powerpoint/2010/main" val="2789561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784961"/>
            <a:chOff x="0" y="0"/>
            <a:chExt cx="4874127" cy="579087"/>
          </a:xfrm>
        </p:grpSpPr>
        <p:sp>
          <p:nvSpPr>
            <p:cNvPr id="3" name="Freeform 3"/>
            <p:cNvSpPr/>
            <p:nvPr/>
          </p:nvSpPr>
          <p:spPr>
            <a:xfrm>
              <a:off x="0" y="0"/>
              <a:ext cx="4874127" cy="579087"/>
            </a:xfrm>
            <a:custGeom>
              <a:avLst/>
              <a:gdLst/>
              <a:ahLst/>
              <a:cxnLst/>
              <a:rect l="l" t="t" r="r" b="b"/>
              <a:pathLst>
                <a:path w="4874127" h="579087">
                  <a:moveTo>
                    <a:pt x="0" y="0"/>
                  </a:moveTo>
                  <a:lnTo>
                    <a:pt x="4874127" y="0"/>
                  </a:lnTo>
                  <a:lnTo>
                    <a:pt x="4874127" y="579087"/>
                  </a:lnTo>
                  <a:lnTo>
                    <a:pt x="0" y="579087"/>
                  </a:lnTo>
                  <a:close/>
                </a:path>
              </a:pathLst>
            </a:custGeom>
            <a:solidFill>
              <a:srgbClr val="FDD86F"/>
            </a:solidFill>
          </p:spPr>
          <p:txBody>
            <a:bodyPr/>
            <a:lstStyle/>
            <a:p>
              <a:endParaRPr lang="en-US"/>
            </a:p>
          </p:txBody>
        </p:sp>
        <p:sp>
          <p:nvSpPr>
            <p:cNvPr id="4" name="TextBox 4"/>
            <p:cNvSpPr txBox="1"/>
            <p:nvPr/>
          </p:nvSpPr>
          <p:spPr>
            <a:xfrm>
              <a:off x="0" y="-38100"/>
              <a:ext cx="4874127" cy="61718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15588" y="142883"/>
            <a:ext cx="14456138" cy="1410313"/>
          </a:xfrm>
          <a:prstGeom prst="rect">
            <a:avLst/>
          </a:prstGeom>
        </p:spPr>
        <p:txBody>
          <a:bodyPr lIns="0" tIns="0" rIns="0" bIns="0" rtlCol="0" anchor="t">
            <a:spAutoFit/>
          </a:bodyPr>
          <a:lstStyle/>
          <a:p>
            <a:pPr algn="l">
              <a:lnSpc>
                <a:spcPts val="11516"/>
              </a:lnSpc>
            </a:pPr>
            <a:r>
              <a:rPr lang="en-US" sz="8225" b="1">
                <a:solidFill>
                  <a:srgbClr val="000000"/>
                </a:solidFill>
                <a:latin typeface="Glacial Indifference Bold"/>
                <a:ea typeface="Glacial Indifference Bold"/>
                <a:cs typeface="Glacial Indifference Bold"/>
                <a:sym typeface="Glacial Indifference Bold"/>
              </a:rPr>
              <a:t>Other opportunities</a:t>
            </a:r>
          </a:p>
        </p:txBody>
      </p:sp>
      <p:sp>
        <p:nvSpPr>
          <p:cNvPr id="6" name="TextBox 6"/>
          <p:cNvSpPr txBox="1"/>
          <p:nvPr/>
        </p:nvSpPr>
        <p:spPr>
          <a:xfrm>
            <a:off x="5004730" y="2628900"/>
            <a:ext cx="12673670" cy="6731202"/>
          </a:xfrm>
          <a:prstGeom prst="rect">
            <a:avLst/>
          </a:prstGeom>
        </p:spPr>
        <p:txBody>
          <a:bodyPr wrap="square" lIns="0" tIns="0" rIns="0" bIns="0" rtlCol="0" anchor="t">
            <a:spAutoFit/>
          </a:bodyPr>
          <a:lstStyle/>
          <a:p>
            <a:pPr>
              <a:lnSpc>
                <a:spcPts val="4419"/>
              </a:lnSpc>
            </a:pPr>
            <a:r>
              <a:rPr lang="en-US" sz="3150" b="1">
                <a:solidFill>
                  <a:srgbClr val="000000"/>
                </a:solidFill>
                <a:latin typeface="Glacial Indifference Bold"/>
                <a:ea typeface="Glacial Indifference"/>
                <a:cs typeface="Glacial Indifference"/>
                <a:sym typeface="Glacial Indifference Bold"/>
              </a:rPr>
              <a:t>Parent </a:t>
            </a:r>
            <a:r>
              <a:rPr lang="en-US" sz="3150" b="1">
                <a:solidFill>
                  <a:srgbClr val="000000"/>
                </a:solidFill>
                <a:latin typeface="Glacial Indifference Bold"/>
                <a:ea typeface="Glacial Indifference"/>
                <a:cs typeface="Glacial Indifference"/>
                <a:sym typeface="Glacial Indifference"/>
              </a:rPr>
              <a:t>newsletter or existing outreach materials?</a:t>
            </a:r>
            <a:r>
              <a:rPr lang="en-US" sz="3150">
                <a:solidFill>
                  <a:srgbClr val="000000"/>
                </a:solidFill>
                <a:latin typeface="Glacial Indifference"/>
                <a:ea typeface="Glacial Indifference"/>
                <a:cs typeface="Glacial Indifference"/>
                <a:sym typeface="Glacial Indifference"/>
              </a:rPr>
              <a:t> We have suggested language to include for your next edition!</a:t>
            </a:r>
          </a:p>
          <a:p>
            <a:pPr algn="l">
              <a:lnSpc>
                <a:spcPts val="4419"/>
              </a:lnSpc>
            </a:pPr>
            <a:endParaRPr lang="en-US" sz="3156">
              <a:solidFill>
                <a:srgbClr val="000000"/>
              </a:solidFill>
              <a:latin typeface="Glacial Indifference"/>
              <a:ea typeface="Glacial Indifference"/>
              <a:cs typeface="Glacial Indifference"/>
              <a:sym typeface="Glacial Indifference"/>
            </a:endParaRPr>
          </a:p>
          <a:p>
            <a:pPr>
              <a:lnSpc>
                <a:spcPts val="4419"/>
              </a:lnSpc>
            </a:pPr>
            <a:r>
              <a:rPr lang="en-US" sz="3150" b="1">
                <a:solidFill>
                  <a:srgbClr val="000000"/>
                </a:solidFill>
                <a:latin typeface="Glacial Indifference Bold"/>
                <a:ea typeface="Glacial Indifference Bold"/>
                <a:cs typeface="Glacial Indifference Bold"/>
                <a:sym typeface="Glacial Indifference Bold"/>
              </a:rPr>
              <a:t>Does your program have a social media presence?</a:t>
            </a:r>
            <a:r>
              <a:rPr lang="en-US" sz="3150">
                <a:solidFill>
                  <a:srgbClr val="000000"/>
                </a:solidFill>
                <a:latin typeface="Glacial Indifference"/>
                <a:ea typeface="Glacial Indifference"/>
                <a:cs typeface="Glacial Indifference"/>
                <a:sym typeface="Glacial Indifference"/>
              </a:rPr>
              <a:t> Consider using our social media toolkit!</a:t>
            </a:r>
            <a:endParaRPr lang="en-US" sz="3150">
              <a:solidFill>
                <a:srgbClr val="000000"/>
              </a:solidFill>
              <a:latin typeface="Glacial Indifference"/>
              <a:ea typeface="Glacial Indifference"/>
              <a:cs typeface="Glacial Indifference"/>
            </a:endParaRPr>
          </a:p>
          <a:p>
            <a:pPr algn="l">
              <a:lnSpc>
                <a:spcPts val="4419"/>
              </a:lnSpc>
            </a:pPr>
            <a:endParaRPr lang="en-US" sz="2800">
              <a:solidFill>
                <a:srgbClr val="000000"/>
              </a:solidFill>
              <a:latin typeface="Glacial Indifference"/>
              <a:ea typeface="Glacial Indifference"/>
              <a:cs typeface="Glacial Indifference"/>
              <a:sym typeface="Glacial Indifference"/>
            </a:endParaRPr>
          </a:p>
          <a:p>
            <a:pPr algn="l">
              <a:lnSpc>
                <a:spcPts val="4419"/>
              </a:lnSpc>
            </a:pPr>
            <a:endParaRPr lang="en-US" sz="3156">
              <a:solidFill>
                <a:srgbClr val="000000"/>
              </a:solidFill>
              <a:latin typeface="Glacial Indifference"/>
              <a:ea typeface="Glacial Indifference"/>
              <a:cs typeface="Glacial Indifference"/>
            </a:endParaRPr>
          </a:p>
          <a:p>
            <a:pPr>
              <a:lnSpc>
                <a:spcPts val="4419"/>
              </a:lnSpc>
            </a:pPr>
            <a:r>
              <a:rPr lang="en-US" sz="3150" b="1">
                <a:solidFill>
                  <a:srgbClr val="000000"/>
                </a:solidFill>
                <a:latin typeface="Glacial Indifference Bold"/>
                <a:ea typeface="Glacial Indifference Bold"/>
                <a:cs typeface="Glacial Indifference Bold"/>
                <a:sym typeface="Glacial Indifference Bold"/>
              </a:rPr>
              <a:t>Could you hang our flyer in your child care center? </a:t>
            </a:r>
            <a:r>
              <a:rPr lang="en-US" sz="3150" b="1">
                <a:solidFill>
                  <a:srgbClr val="000000"/>
                </a:solidFill>
                <a:latin typeface="Glacial Indifference Bold"/>
                <a:ea typeface="Glacial Indifference"/>
                <a:cs typeface="Glacial Indifference"/>
                <a:sym typeface="Glacial Indifference"/>
              </a:rPr>
              <a:t>Share with parents and staff?</a:t>
            </a:r>
            <a:endParaRPr lang="en-US" sz="3150" b="1">
              <a:solidFill>
                <a:srgbClr val="000000"/>
              </a:solidFill>
              <a:latin typeface="Glacial Indifference Bold"/>
              <a:ea typeface="Glacial Indifference"/>
              <a:cs typeface="Glacial Indifference"/>
            </a:endParaRPr>
          </a:p>
          <a:p>
            <a:pPr algn="l">
              <a:lnSpc>
                <a:spcPts val="4419"/>
              </a:lnSpc>
            </a:pPr>
            <a:endParaRPr lang="en-US" sz="3156">
              <a:solidFill>
                <a:srgbClr val="000000"/>
              </a:solidFill>
              <a:latin typeface="Glacial Indifference"/>
              <a:ea typeface="Glacial Indifference"/>
              <a:cs typeface="Glacial Indifference"/>
              <a:sym typeface="Glacial Indifference"/>
            </a:endParaRPr>
          </a:p>
          <a:p>
            <a:pPr algn="l">
              <a:lnSpc>
                <a:spcPts val="4419"/>
              </a:lnSpc>
            </a:pPr>
            <a:r>
              <a:rPr lang="en-US" sz="3150">
                <a:solidFill>
                  <a:srgbClr val="000000"/>
                </a:solidFill>
                <a:latin typeface="Glacial Indifference"/>
                <a:ea typeface="Glacial Indifference"/>
                <a:cs typeface="Glacial Indifference"/>
                <a:sym typeface="Glacial Indifference"/>
              </a:rPr>
              <a:t>Are you a part of any </a:t>
            </a:r>
            <a:r>
              <a:rPr lang="en-US" sz="3150" b="1">
                <a:solidFill>
                  <a:srgbClr val="000000"/>
                </a:solidFill>
                <a:latin typeface="Glacial Indifference Bold"/>
                <a:ea typeface="Glacial Indifference Bold"/>
                <a:cs typeface="Glacial Indifference Bold"/>
                <a:sym typeface="Glacial Indifference Bold"/>
              </a:rPr>
              <a:t>WhatsApp, Facebook groups</a:t>
            </a:r>
            <a:r>
              <a:rPr lang="en-US" sz="3150">
                <a:solidFill>
                  <a:srgbClr val="000000"/>
                </a:solidFill>
                <a:latin typeface="Glacial Indifference"/>
                <a:ea typeface="Glacial Indifference"/>
                <a:cs typeface="Glacial Indifference"/>
                <a:sym typeface="Glacial Indifference"/>
              </a:rPr>
              <a:t>, or other community information forums that you could post this information? </a:t>
            </a:r>
            <a:endParaRPr lang="en-US" sz="3150">
              <a:solidFill>
                <a:srgbClr val="000000"/>
              </a:solidFill>
              <a:latin typeface="Glacial Indifference"/>
              <a:ea typeface="Glacial Indifference"/>
              <a:cs typeface="Glacial Indifference"/>
            </a:endParaRPr>
          </a:p>
        </p:txBody>
      </p:sp>
      <p:sp>
        <p:nvSpPr>
          <p:cNvPr id="7" name="Freeform 7"/>
          <p:cNvSpPr/>
          <p:nvPr/>
        </p:nvSpPr>
        <p:spPr>
          <a:xfrm>
            <a:off x="4138528" y="2151984"/>
            <a:ext cx="649623" cy="1514452"/>
          </a:xfrm>
          <a:custGeom>
            <a:avLst/>
            <a:gdLst/>
            <a:ahLst/>
            <a:cxnLst/>
            <a:rect l="l" t="t" r="r" b="b"/>
            <a:pathLst>
              <a:path w="649623" h="1514452">
                <a:moveTo>
                  <a:pt x="0" y="0"/>
                </a:moveTo>
                <a:lnTo>
                  <a:pt x="649623" y="0"/>
                </a:lnTo>
                <a:lnTo>
                  <a:pt x="649623" y="1514452"/>
                </a:lnTo>
                <a:lnTo>
                  <a:pt x="0" y="1514452"/>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a:p>
        </p:txBody>
      </p:sp>
      <p:sp>
        <p:nvSpPr>
          <p:cNvPr id="8" name="Freeform 8"/>
          <p:cNvSpPr/>
          <p:nvPr/>
        </p:nvSpPr>
        <p:spPr>
          <a:xfrm>
            <a:off x="4138528" y="3854689"/>
            <a:ext cx="649623" cy="1514452"/>
          </a:xfrm>
          <a:custGeom>
            <a:avLst/>
            <a:gdLst/>
            <a:ahLst/>
            <a:cxnLst/>
            <a:rect l="l" t="t" r="r" b="b"/>
            <a:pathLst>
              <a:path w="649623" h="1514452">
                <a:moveTo>
                  <a:pt x="0" y="0"/>
                </a:moveTo>
                <a:lnTo>
                  <a:pt x="649623" y="0"/>
                </a:lnTo>
                <a:lnTo>
                  <a:pt x="649623" y="1514452"/>
                </a:lnTo>
                <a:lnTo>
                  <a:pt x="0" y="1514452"/>
                </a:lnTo>
                <a:lnTo>
                  <a:pt x="0" y="0"/>
                </a:lnTo>
                <a:close/>
              </a:path>
            </a:pathLst>
          </a:custGeom>
          <a:blipFill>
            <a:blip r:embed="rId2">
              <a:extLst>
                <a:ext uri="{96DAC541-7B7A-43D3-8B79-37D633B846F1}">
                  <asvg:svgBlip xmlns:asvg="http://schemas.microsoft.com/office/drawing/2016/SVG/main" r:embed="rId4"/>
                </a:ext>
              </a:extLst>
            </a:blip>
            <a:stretch>
              <a:fillRect r="-308835" b="-112921"/>
            </a:stretch>
          </a:blipFill>
        </p:spPr>
        <p:txBody>
          <a:bodyPr/>
          <a:lstStyle/>
          <a:p>
            <a:endParaRPr lang="en-US"/>
          </a:p>
        </p:txBody>
      </p:sp>
      <p:sp>
        <p:nvSpPr>
          <p:cNvPr id="9" name="Freeform 9"/>
          <p:cNvSpPr/>
          <p:nvPr/>
        </p:nvSpPr>
        <p:spPr>
          <a:xfrm>
            <a:off x="4138528" y="5742288"/>
            <a:ext cx="649623" cy="1514452"/>
          </a:xfrm>
          <a:custGeom>
            <a:avLst/>
            <a:gdLst/>
            <a:ahLst/>
            <a:cxnLst/>
            <a:rect l="l" t="t" r="r" b="b"/>
            <a:pathLst>
              <a:path w="649623" h="1514452">
                <a:moveTo>
                  <a:pt x="0" y="0"/>
                </a:moveTo>
                <a:lnTo>
                  <a:pt x="649623" y="0"/>
                </a:lnTo>
                <a:lnTo>
                  <a:pt x="649623" y="1514452"/>
                </a:lnTo>
                <a:lnTo>
                  <a:pt x="0" y="1514452"/>
                </a:lnTo>
                <a:lnTo>
                  <a:pt x="0" y="0"/>
                </a:lnTo>
                <a:close/>
              </a:path>
            </a:pathLst>
          </a:custGeom>
          <a:blipFill>
            <a:blip r:embed="rId2">
              <a:extLst>
                <a:ext uri="{96DAC541-7B7A-43D3-8B79-37D633B846F1}">
                  <asvg:svgBlip xmlns:asvg="http://schemas.microsoft.com/office/drawing/2016/SVG/main" r:embed="rId4"/>
                </a:ext>
              </a:extLst>
            </a:blip>
            <a:stretch>
              <a:fillRect r="-308835" b="-112921"/>
            </a:stretch>
          </a:blipFill>
        </p:spPr>
        <p:txBody>
          <a:bodyPr/>
          <a:lstStyle/>
          <a:p>
            <a:endParaRPr lang="en-US"/>
          </a:p>
        </p:txBody>
      </p:sp>
      <p:sp>
        <p:nvSpPr>
          <p:cNvPr id="10" name="Freeform 10"/>
          <p:cNvSpPr/>
          <p:nvPr/>
        </p:nvSpPr>
        <p:spPr>
          <a:xfrm>
            <a:off x="4138528" y="7256740"/>
            <a:ext cx="649623" cy="1514452"/>
          </a:xfrm>
          <a:custGeom>
            <a:avLst/>
            <a:gdLst/>
            <a:ahLst/>
            <a:cxnLst/>
            <a:rect l="l" t="t" r="r" b="b"/>
            <a:pathLst>
              <a:path w="649623" h="1514452">
                <a:moveTo>
                  <a:pt x="0" y="0"/>
                </a:moveTo>
                <a:lnTo>
                  <a:pt x="649623" y="0"/>
                </a:lnTo>
                <a:lnTo>
                  <a:pt x="649623" y="1514452"/>
                </a:lnTo>
                <a:lnTo>
                  <a:pt x="0" y="1514452"/>
                </a:lnTo>
                <a:lnTo>
                  <a:pt x="0" y="0"/>
                </a:lnTo>
                <a:close/>
              </a:path>
            </a:pathLst>
          </a:custGeom>
          <a:blipFill>
            <a:blip r:embed="rId2">
              <a:extLst>
                <a:ext uri="{96DAC541-7B7A-43D3-8B79-37D633B846F1}">
                  <asvg:svgBlip xmlns:asvg="http://schemas.microsoft.com/office/drawing/2016/SVG/main" r:embed="rId4"/>
                </a:ext>
              </a:extLst>
            </a:blip>
            <a:stretch>
              <a:fillRect r="-308835" b="-112921"/>
            </a:stretch>
          </a:blipFill>
        </p:spPr>
        <p:txBody>
          <a:bodyPr/>
          <a:lstStyle/>
          <a:p>
            <a:endParaRPr lang="en-US"/>
          </a:p>
        </p:txBody>
      </p:sp>
      <p:sp>
        <p:nvSpPr>
          <p:cNvPr id="12" name="TextBox 12"/>
          <p:cNvSpPr txBox="1"/>
          <p:nvPr/>
        </p:nvSpPr>
        <p:spPr>
          <a:xfrm>
            <a:off x="336015" y="3187475"/>
            <a:ext cx="3559040" cy="798295"/>
          </a:xfrm>
          <a:prstGeom prst="rect">
            <a:avLst/>
          </a:prstGeom>
        </p:spPr>
        <p:txBody>
          <a:bodyPr lIns="0" tIns="0" rIns="0" bIns="0" rtlCol="0" anchor="t">
            <a:spAutoFit/>
          </a:bodyPr>
          <a:lstStyle/>
          <a:p>
            <a:pPr algn="ctr">
              <a:lnSpc>
                <a:spcPts val="6720"/>
              </a:lnSpc>
            </a:pPr>
            <a:r>
              <a:rPr lang="en-US" sz="4800" i="1">
                <a:solidFill>
                  <a:srgbClr val="000000"/>
                </a:solidFill>
                <a:latin typeface="Glacial Indifference"/>
                <a:ea typeface="Glacial Indifference"/>
                <a:cs typeface="Glacial Indifference"/>
                <a:sym typeface="Glacial Indifference"/>
              </a:rPr>
              <a:t>Other ideas?</a:t>
            </a:r>
          </a:p>
        </p:txBody>
      </p:sp>
      <p:sp>
        <p:nvSpPr>
          <p:cNvPr id="13" name="Freeform 13"/>
          <p:cNvSpPr/>
          <p:nvPr/>
        </p:nvSpPr>
        <p:spPr>
          <a:xfrm>
            <a:off x="399303" y="4303945"/>
            <a:ext cx="3432464" cy="3357574"/>
          </a:xfrm>
          <a:custGeom>
            <a:avLst/>
            <a:gdLst/>
            <a:ahLst/>
            <a:cxnLst/>
            <a:rect l="l" t="t" r="r" b="b"/>
            <a:pathLst>
              <a:path w="3432464" h="3357574">
                <a:moveTo>
                  <a:pt x="0" y="0"/>
                </a:moveTo>
                <a:lnTo>
                  <a:pt x="3432464" y="0"/>
                </a:lnTo>
                <a:lnTo>
                  <a:pt x="3432464" y="3357574"/>
                </a:lnTo>
                <a:lnTo>
                  <a:pt x="0" y="3357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TextBox 12">
            <a:extLst>
              <a:ext uri="{FF2B5EF4-FFF2-40B4-BE49-F238E27FC236}">
                <a16:creationId xmlns:a16="http://schemas.microsoft.com/office/drawing/2014/main" id="{CC103B2C-3890-573F-749F-80C6172746D4}"/>
              </a:ext>
            </a:extLst>
          </p:cNvPr>
          <p:cNvSpPr txBox="1"/>
          <p:nvPr/>
        </p:nvSpPr>
        <p:spPr>
          <a:xfrm>
            <a:off x="211106" y="7839931"/>
            <a:ext cx="3559040" cy="798295"/>
          </a:xfrm>
          <a:prstGeom prst="rect">
            <a:avLst/>
          </a:prstGeom>
        </p:spPr>
        <p:txBody>
          <a:bodyPr lIns="0" tIns="0" rIns="0" bIns="0" rtlCol="0" anchor="t">
            <a:spAutoFit/>
          </a:bodyPr>
          <a:lstStyle/>
          <a:p>
            <a:pPr algn="ctr">
              <a:lnSpc>
                <a:spcPts val="6720"/>
              </a:lnSpc>
            </a:pPr>
            <a:r>
              <a:rPr lang="en-US" sz="4800" i="1">
                <a:solidFill>
                  <a:srgbClr val="000000"/>
                </a:solidFill>
                <a:latin typeface="Glacial Indifference"/>
                <a:ea typeface="Glacial Indifference"/>
                <a:cs typeface="Glacial Indifference"/>
                <a:sym typeface="Glacial Indifference"/>
              </a:rPr>
              <a:t>Please share!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948270" y="1812257"/>
            <a:ext cx="2211522" cy="2046663"/>
          </a:xfrm>
          <a:custGeom>
            <a:avLst/>
            <a:gdLst/>
            <a:ahLst/>
            <a:cxnLst/>
            <a:rect l="l" t="t" r="r" b="b"/>
            <a:pathLst>
              <a:path w="2211522" h="2046663">
                <a:moveTo>
                  <a:pt x="0" y="0"/>
                </a:moveTo>
                <a:lnTo>
                  <a:pt x="2211522" y="0"/>
                </a:lnTo>
                <a:lnTo>
                  <a:pt x="2211522" y="2046663"/>
                </a:lnTo>
                <a:lnTo>
                  <a:pt x="0" y="20466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25414" y="8731803"/>
            <a:ext cx="18506452" cy="2391003"/>
            <a:chOff x="0" y="0"/>
            <a:chExt cx="4874127" cy="629729"/>
          </a:xfrm>
        </p:grpSpPr>
        <p:sp>
          <p:nvSpPr>
            <p:cNvPr id="4" name="Freeform 4"/>
            <p:cNvSpPr/>
            <p:nvPr/>
          </p:nvSpPr>
          <p:spPr>
            <a:xfrm>
              <a:off x="0" y="0"/>
              <a:ext cx="4874127" cy="629729"/>
            </a:xfrm>
            <a:custGeom>
              <a:avLst/>
              <a:gdLst/>
              <a:ahLst/>
              <a:cxnLst/>
              <a:rect l="l" t="t" r="r" b="b"/>
              <a:pathLst>
                <a:path w="4874127" h="629729">
                  <a:moveTo>
                    <a:pt x="0" y="0"/>
                  </a:moveTo>
                  <a:lnTo>
                    <a:pt x="4874127" y="0"/>
                  </a:lnTo>
                  <a:lnTo>
                    <a:pt x="4874127" y="629729"/>
                  </a:lnTo>
                  <a:lnTo>
                    <a:pt x="0" y="629729"/>
                  </a:lnTo>
                  <a:close/>
                </a:path>
              </a:pathLst>
            </a:custGeom>
            <a:solidFill>
              <a:srgbClr val="FDD86F"/>
            </a:solidFill>
          </p:spPr>
          <p:txBody>
            <a:bodyPr/>
            <a:lstStyle/>
            <a:p>
              <a:endParaRPr lang="en-US"/>
            </a:p>
          </p:txBody>
        </p:sp>
        <p:sp>
          <p:nvSpPr>
            <p:cNvPr id="5" name="TextBox 5"/>
            <p:cNvSpPr txBox="1"/>
            <p:nvPr/>
          </p:nvSpPr>
          <p:spPr>
            <a:xfrm>
              <a:off x="0" y="-38100"/>
              <a:ext cx="4874127" cy="667829"/>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13204793" y="6326081"/>
            <a:ext cx="3819934" cy="3736590"/>
          </a:xfrm>
          <a:custGeom>
            <a:avLst/>
            <a:gdLst/>
            <a:ahLst/>
            <a:cxnLst/>
            <a:rect l="l" t="t" r="r" b="b"/>
            <a:pathLst>
              <a:path w="3819934" h="3736590">
                <a:moveTo>
                  <a:pt x="0" y="0"/>
                </a:moveTo>
                <a:lnTo>
                  <a:pt x="3819934" y="0"/>
                </a:lnTo>
                <a:lnTo>
                  <a:pt x="3819934" y="3736589"/>
                </a:lnTo>
                <a:lnTo>
                  <a:pt x="0" y="37365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240549">
            <a:off x="16220611" y="1028700"/>
            <a:ext cx="1823438" cy="1455435"/>
          </a:xfrm>
          <a:custGeom>
            <a:avLst/>
            <a:gdLst/>
            <a:ahLst/>
            <a:cxnLst/>
            <a:rect l="l" t="t" r="r" b="b"/>
            <a:pathLst>
              <a:path w="1823438" h="1455435">
                <a:moveTo>
                  <a:pt x="0" y="0"/>
                </a:moveTo>
                <a:lnTo>
                  <a:pt x="1823438" y="0"/>
                </a:lnTo>
                <a:lnTo>
                  <a:pt x="1823438" y="1455435"/>
                </a:lnTo>
                <a:lnTo>
                  <a:pt x="0" y="14554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1423944" flipH="1">
            <a:off x="9178390" y="692674"/>
            <a:ext cx="2264441" cy="1807436"/>
          </a:xfrm>
          <a:custGeom>
            <a:avLst/>
            <a:gdLst/>
            <a:ahLst/>
            <a:cxnLst/>
            <a:rect l="l" t="t" r="r" b="b"/>
            <a:pathLst>
              <a:path w="2264441" h="1807436">
                <a:moveTo>
                  <a:pt x="2264441" y="0"/>
                </a:moveTo>
                <a:lnTo>
                  <a:pt x="0" y="0"/>
                </a:lnTo>
                <a:lnTo>
                  <a:pt x="0" y="1807435"/>
                </a:lnTo>
                <a:lnTo>
                  <a:pt x="2264441" y="1807435"/>
                </a:lnTo>
                <a:lnTo>
                  <a:pt x="2264441"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flipH="1">
            <a:off x="10677074" y="4995895"/>
            <a:ext cx="2194344" cy="2030765"/>
          </a:xfrm>
          <a:custGeom>
            <a:avLst/>
            <a:gdLst/>
            <a:ahLst/>
            <a:cxnLst/>
            <a:rect l="l" t="t" r="r" b="b"/>
            <a:pathLst>
              <a:path w="2194344" h="2030765">
                <a:moveTo>
                  <a:pt x="2194344" y="0"/>
                </a:moveTo>
                <a:lnTo>
                  <a:pt x="0" y="0"/>
                </a:lnTo>
                <a:lnTo>
                  <a:pt x="0" y="2030765"/>
                </a:lnTo>
                <a:lnTo>
                  <a:pt x="2194344" y="2030765"/>
                </a:lnTo>
                <a:lnTo>
                  <a:pt x="219434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rot="-935546">
            <a:off x="15953317" y="4730982"/>
            <a:ext cx="1805626" cy="1441218"/>
          </a:xfrm>
          <a:custGeom>
            <a:avLst/>
            <a:gdLst/>
            <a:ahLst/>
            <a:cxnLst/>
            <a:rect l="l" t="t" r="r" b="b"/>
            <a:pathLst>
              <a:path w="1805626" h="1441218">
                <a:moveTo>
                  <a:pt x="0" y="0"/>
                </a:moveTo>
                <a:lnTo>
                  <a:pt x="1805626" y="0"/>
                </a:lnTo>
                <a:lnTo>
                  <a:pt x="1805626" y="1441218"/>
                </a:lnTo>
                <a:lnTo>
                  <a:pt x="0" y="14412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a:off x="13077335" y="4253222"/>
            <a:ext cx="2180657" cy="1918978"/>
          </a:xfrm>
          <a:custGeom>
            <a:avLst/>
            <a:gdLst/>
            <a:ahLst/>
            <a:cxnLst/>
            <a:rect l="l" t="t" r="r" b="b"/>
            <a:pathLst>
              <a:path w="2180657" h="1918978">
                <a:moveTo>
                  <a:pt x="0" y="0"/>
                </a:moveTo>
                <a:lnTo>
                  <a:pt x="2180657" y="0"/>
                </a:lnTo>
                <a:lnTo>
                  <a:pt x="2180657" y="1918978"/>
                </a:lnTo>
                <a:lnTo>
                  <a:pt x="0" y="191897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a:off x="12099367" y="1476778"/>
            <a:ext cx="1544103" cy="1358811"/>
          </a:xfrm>
          <a:custGeom>
            <a:avLst/>
            <a:gdLst/>
            <a:ahLst/>
            <a:cxnLst/>
            <a:rect l="l" t="t" r="r" b="b"/>
            <a:pathLst>
              <a:path w="1544103" h="1358811">
                <a:moveTo>
                  <a:pt x="0" y="0"/>
                </a:moveTo>
                <a:lnTo>
                  <a:pt x="1544103" y="0"/>
                </a:lnTo>
                <a:lnTo>
                  <a:pt x="1544103" y="1358811"/>
                </a:lnTo>
                <a:lnTo>
                  <a:pt x="0" y="13588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Freeform 13"/>
          <p:cNvSpPr/>
          <p:nvPr/>
        </p:nvSpPr>
        <p:spPr>
          <a:xfrm rot="-7261135">
            <a:off x="8324998" y="3563085"/>
            <a:ext cx="1805626" cy="1441218"/>
          </a:xfrm>
          <a:custGeom>
            <a:avLst/>
            <a:gdLst/>
            <a:ahLst/>
            <a:cxnLst/>
            <a:rect l="l" t="t" r="r" b="b"/>
            <a:pathLst>
              <a:path w="1805626" h="1441218">
                <a:moveTo>
                  <a:pt x="0" y="0"/>
                </a:moveTo>
                <a:lnTo>
                  <a:pt x="1805627" y="0"/>
                </a:lnTo>
                <a:lnTo>
                  <a:pt x="1805627" y="1441218"/>
                </a:lnTo>
                <a:lnTo>
                  <a:pt x="0" y="14412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14"/>
          <p:cNvSpPr/>
          <p:nvPr/>
        </p:nvSpPr>
        <p:spPr>
          <a:xfrm>
            <a:off x="10613628" y="3195624"/>
            <a:ext cx="1495722" cy="1316235"/>
          </a:xfrm>
          <a:custGeom>
            <a:avLst/>
            <a:gdLst/>
            <a:ahLst/>
            <a:cxnLst/>
            <a:rect l="l" t="t" r="r" b="b"/>
            <a:pathLst>
              <a:path w="1495722" h="1316235">
                <a:moveTo>
                  <a:pt x="0" y="0"/>
                </a:moveTo>
                <a:lnTo>
                  <a:pt x="1495722" y="0"/>
                </a:lnTo>
                <a:lnTo>
                  <a:pt x="1495722" y="1316236"/>
                </a:lnTo>
                <a:lnTo>
                  <a:pt x="0" y="131623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Freeform 15"/>
          <p:cNvSpPr/>
          <p:nvPr/>
        </p:nvSpPr>
        <p:spPr>
          <a:xfrm>
            <a:off x="12305284" y="3195624"/>
            <a:ext cx="1134972" cy="998775"/>
          </a:xfrm>
          <a:custGeom>
            <a:avLst/>
            <a:gdLst/>
            <a:ahLst/>
            <a:cxnLst/>
            <a:rect l="l" t="t" r="r" b="b"/>
            <a:pathLst>
              <a:path w="1134972" h="998775">
                <a:moveTo>
                  <a:pt x="0" y="0"/>
                </a:moveTo>
                <a:lnTo>
                  <a:pt x="1134972" y="0"/>
                </a:lnTo>
                <a:lnTo>
                  <a:pt x="1134972" y="998776"/>
                </a:lnTo>
                <a:lnTo>
                  <a:pt x="0" y="99877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6" name="Freeform 16"/>
          <p:cNvSpPr/>
          <p:nvPr/>
        </p:nvSpPr>
        <p:spPr>
          <a:xfrm>
            <a:off x="7316050" y="1476778"/>
            <a:ext cx="828963" cy="1932545"/>
          </a:xfrm>
          <a:custGeom>
            <a:avLst/>
            <a:gdLst/>
            <a:ahLst/>
            <a:cxnLst/>
            <a:rect l="l" t="t" r="r" b="b"/>
            <a:pathLst>
              <a:path w="828963" h="1932545">
                <a:moveTo>
                  <a:pt x="0" y="0"/>
                </a:moveTo>
                <a:lnTo>
                  <a:pt x="828963" y="0"/>
                </a:lnTo>
                <a:lnTo>
                  <a:pt x="828963" y="1932544"/>
                </a:lnTo>
                <a:lnTo>
                  <a:pt x="0" y="1932544"/>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17" name="Freeform 17"/>
          <p:cNvSpPr/>
          <p:nvPr/>
        </p:nvSpPr>
        <p:spPr>
          <a:xfrm>
            <a:off x="7657607" y="4138018"/>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18" name="Freeform 18"/>
          <p:cNvSpPr/>
          <p:nvPr/>
        </p:nvSpPr>
        <p:spPr>
          <a:xfrm>
            <a:off x="13643470" y="-176127"/>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19" name="Freeform 19"/>
          <p:cNvSpPr/>
          <p:nvPr/>
        </p:nvSpPr>
        <p:spPr>
          <a:xfrm>
            <a:off x="16171963" y="2835589"/>
            <a:ext cx="828963" cy="1932545"/>
          </a:xfrm>
          <a:custGeom>
            <a:avLst/>
            <a:gdLst/>
            <a:ahLst/>
            <a:cxnLst/>
            <a:rect l="l" t="t" r="r" b="b"/>
            <a:pathLst>
              <a:path w="828963" h="1932545">
                <a:moveTo>
                  <a:pt x="0" y="0"/>
                </a:moveTo>
                <a:lnTo>
                  <a:pt x="828963" y="0"/>
                </a:lnTo>
                <a:lnTo>
                  <a:pt x="828963" y="1932544"/>
                </a:lnTo>
                <a:lnTo>
                  <a:pt x="0" y="1932544"/>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20" name="Freeform 20"/>
          <p:cNvSpPr/>
          <p:nvPr/>
        </p:nvSpPr>
        <p:spPr>
          <a:xfrm>
            <a:off x="10199146" y="6114003"/>
            <a:ext cx="828963" cy="1932545"/>
          </a:xfrm>
          <a:custGeom>
            <a:avLst/>
            <a:gdLst/>
            <a:ahLst/>
            <a:cxnLst/>
            <a:rect l="l" t="t" r="r" b="b"/>
            <a:pathLst>
              <a:path w="828963" h="1932545">
                <a:moveTo>
                  <a:pt x="0" y="0"/>
                </a:moveTo>
                <a:lnTo>
                  <a:pt x="828964" y="0"/>
                </a:lnTo>
                <a:lnTo>
                  <a:pt x="828964"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21" name="Freeform 21"/>
          <p:cNvSpPr/>
          <p:nvPr/>
        </p:nvSpPr>
        <p:spPr>
          <a:xfrm>
            <a:off x="11070378" y="1263080"/>
            <a:ext cx="828963" cy="1932545"/>
          </a:xfrm>
          <a:custGeom>
            <a:avLst/>
            <a:gdLst/>
            <a:ahLst/>
            <a:cxnLst/>
            <a:rect l="l" t="t" r="r" b="b"/>
            <a:pathLst>
              <a:path w="828963" h="1932545">
                <a:moveTo>
                  <a:pt x="0" y="0"/>
                </a:moveTo>
                <a:lnTo>
                  <a:pt x="828964" y="0"/>
                </a:lnTo>
                <a:lnTo>
                  <a:pt x="828964" y="1932544"/>
                </a:lnTo>
                <a:lnTo>
                  <a:pt x="0" y="1932544"/>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22" name="Freeform 22"/>
          <p:cNvSpPr/>
          <p:nvPr/>
        </p:nvSpPr>
        <p:spPr>
          <a:xfrm>
            <a:off x="16441649" y="6011278"/>
            <a:ext cx="828963" cy="1932545"/>
          </a:xfrm>
          <a:custGeom>
            <a:avLst/>
            <a:gdLst/>
            <a:ahLst/>
            <a:cxnLst/>
            <a:rect l="l" t="t" r="r" b="b"/>
            <a:pathLst>
              <a:path w="828963" h="1932545">
                <a:moveTo>
                  <a:pt x="0" y="0"/>
                </a:moveTo>
                <a:lnTo>
                  <a:pt x="828963" y="0"/>
                </a:lnTo>
                <a:lnTo>
                  <a:pt x="828963" y="1932544"/>
                </a:lnTo>
                <a:lnTo>
                  <a:pt x="0" y="1932544"/>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23" name="Freeform 23"/>
          <p:cNvSpPr/>
          <p:nvPr/>
        </p:nvSpPr>
        <p:spPr>
          <a:xfrm>
            <a:off x="9144000" y="1476778"/>
            <a:ext cx="828963" cy="1932545"/>
          </a:xfrm>
          <a:custGeom>
            <a:avLst/>
            <a:gdLst/>
            <a:ahLst/>
            <a:cxnLst/>
            <a:rect l="l" t="t" r="r" b="b"/>
            <a:pathLst>
              <a:path w="828963" h="1932545">
                <a:moveTo>
                  <a:pt x="0" y="0"/>
                </a:moveTo>
                <a:lnTo>
                  <a:pt x="828963" y="0"/>
                </a:lnTo>
                <a:lnTo>
                  <a:pt x="828963" y="1932544"/>
                </a:lnTo>
                <a:lnTo>
                  <a:pt x="0" y="1932544"/>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24" name="Freeform 24"/>
          <p:cNvSpPr/>
          <p:nvPr/>
        </p:nvSpPr>
        <p:spPr>
          <a:xfrm>
            <a:off x="17200951" y="1921197"/>
            <a:ext cx="828963" cy="1932545"/>
          </a:xfrm>
          <a:custGeom>
            <a:avLst/>
            <a:gdLst/>
            <a:ahLst/>
            <a:cxnLst/>
            <a:rect l="l" t="t" r="r" b="b"/>
            <a:pathLst>
              <a:path w="828963" h="1932545">
                <a:moveTo>
                  <a:pt x="0" y="0"/>
                </a:moveTo>
                <a:lnTo>
                  <a:pt x="828964" y="0"/>
                </a:lnTo>
                <a:lnTo>
                  <a:pt x="828964"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25" name="Freeform 25"/>
          <p:cNvSpPr/>
          <p:nvPr/>
        </p:nvSpPr>
        <p:spPr>
          <a:xfrm>
            <a:off x="14843510" y="-903845"/>
            <a:ext cx="828963" cy="1932545"/>
          </a:xfrm>
          <a:custGeom>
            <a:avLst/>
            <a:gdLst/>
            <a:ahLst/>
            <a:cxnLst/>
            <a:rect l="l" t="t" r="r" b="b"/>
            <a:pathLst>
              <a:path w="828963" h="1932545">
                <a:moveTo>
                  <a:pt x="0" y="0"/>
                </a:moveTo>
                <a:lnTo>
                  <a:pt x="828964" y="0"/>
                </a:lnTo>
                <a:lnTo>
                  <a:pt x="828964"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26" name="Freeform 26"/>
          <p:cNvSpPr/>
          <p:nvPr/>
        </p:nvSpPr>
        <p:spPr>
          <a:xfrm>
            <a:off x="11270403" y="-652856"/>
            <a:ext cx="828963" cy="1932545"/>
          </a:xfrm>
          <a:custGeom>
            <a:avLst/>
            <a:gdLst/>
            <a:ahLst/>
            <a:cxnLst/>
            <a:rect l="l" t="t" r="r" b="b"/>
            <a:pathLst>
              <a:path w="828963" h="1932545">
                <a:moveTo>
                  <a:pt x="0" y="0"/>
                </a:moveTo>
                <a:lnTo>
                  <a:pt x="828964" y="0"/>
                </a:lnTo>
                <a:lnTo>
                  <a:pt x="828964"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27" name="Freeform 27"/>
          <p:cNvSpPr/>
          <p:nvPr/>
        </p:nvSpPr>
        <p:spPr>
          <a:xfrm>
            <a:off x="11270403" y="6977550"/>
            <a:ext cx="828963" cy="1932545"/>
          </a:xfrm>
          <a:custGeom>
            <a:avLst/>
            <a:gdLst/>
            <a:ahLst/>
            <a:cxnLst/>
            <a:rect l="l" t="t" r="r" b="b"/>
            <a:pathLst>
              <a:path w="828963" h="1932545">
                <a:moveTo>
                  <a:pt x="0" y="0"/>
                </a:moveTo>
                <a:lnTo>
                  <a:pt x="828964" y="0"/>
                </a:lnTo>
                <a:lnTo>
                  <a:pt x="828964"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28" name="Freeform 28"/>
          <p:cNvSpPr/>
          <p:nvPr/>
        </p:nvSpPr>
        <p:spPr>
          <a:xfrm>
            <a:off x="8081457" y="-455767"/>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29" name="Freeform 29"/>
          <p:cNvSpPr/>
          <p:nvPr/>
        </p:nvSpPr>
        <p:spPr>
          <a:xfrm>
            <a:off x="17263734" y="5045005"/>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30" name="Freeform 30"/>
          <p:cNvSpPr/>
          <p:nvPr/>
        </p:nvSpPr>
        <p:spPr>
          <a:xfrm>
            <a:off x="16195764" y="-669465"/>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31" name="Freeform 31"/>
          <p:cNvSpPr/>
          <p:nvPr/>
        </p:nvSpPr>
        <p:spPr>
          <a:xfrm>
            <a:off x="278002" y="8811556"/>
            <a:ext cx="3253230" cy="1330867"/>
          </a:xfrm>
          <a:custGeom>
            <a:avLst/>
            <a:gdLst/>
            <a:ahLst/>
            <a:cxnLst/>
            <a:rect l="l" t="t" r="r" b="b"/>
            <a:pathLst>
              <a:path w="3253230" h="1330867">
                <a:moveTo>
                  <a:pt x="0" y="0"/>
                </a:moveTo>
                <a:lnTo>
                  <a:pt x="3253229" y="0"/>
                </a:lnTo>
                <a:lnTo>
                  <a:pt x="3253229" y="1330866"/>
                </a:lnTo>
                <a:lnTo>
                  <a:pt x="0" y="1330866"/>
                </a:lnTo>
                <a:lnTo>
                  <a:pt x="0" y="0"/>
                </a:lnTo>
                <a:close/>
              </a:path>
            </a:pathLst>
          </a:custGeom>
          <a:blipFill>
            <a:blip r:embed="rId12"/>
            <a:stretch>
              <a:fillRect/>
            </a:stretch>
          </a:blipFill>
        </p:spPr>
        <p:txBody>
          <a:bodyPr/>
          <a:lstStyle/>
          <a:p>
            <a:endParaRPr lang="en-US"/>
          </a:p>
        </p:txBody>
      </p:sp>
      <p:sp>
        <p:nvSpPr>
          <p:cNvPr id="32" name="Freeform 32"/>
          <p:cNvSpPr/>
          <p:nvPr/>
        </p:nvSpPr>
        <p:spPr>
          <a:xfrm>
            <a:off x="9227812" y="4514832"/>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33" name="Freeform 33"/>
          <p:cNvSpPr/>
          <p:nvPr/>
        </p:nvSpPr>
        <p:spPr>
          <a:xfrm>
            <a:off x="3763060" y="8971926"/>
            <a:ext cx="4381953" cy="1010125"/>
          </a:xfrm>
          <a:custGeom>
            <a:avLst/>
            <a:gdLst/>
            <a:ahLst/>
            <a:cxnLst/>
            <a:rect l="l" t="t" r="r" b="b"/>
            <a:pathLst>
              <a:path w="4381953" h="1010125">
                <a:moveTo>
                  <a:pt x="0" y="0"/>
                </a:moveTo>
                <a:lnTo>
                  <a:pt x="4381953" y="0"/>
                </a:lnTo>
                <a:lnTo>
                  <a:pt x="4381953" y="1010126"/>
                </a:lnTo>
                <a:lnTo>
                  <a:pt x="0" y="1010126"/>
                </a:lnTo>
                <a:lnTo>
                  <a:pt x="0" y="0"/>
                </a:lnTo>
                <a:close/>
              </a:path>
            </a:pathLst>
          </a:custGeom>
          <a:blipFill>
            <a:blip r:embed="rId13"/>
            <a:stretch>
              <a:fillRect/>
            </a:stretch>
          </a:blipFill>
        </p:spPr>
        <p:txBody>
          <a:bodyPr/>
          <a:lstStyle/>
          <a:p>
            <a:endParaRPr lang="en-US"/>
          </a:p>
        </p:txBody>
      </p:sp>
      <p:sp>
        <p:nvSpPr>
          <p:cNvPr id="34" name="TextBox 34"/>
          <p:cNvSpPr txBox="1"/>
          <p:nvPr/>
        </p:nvSpPr>
        <p:spPr>
          <a:xfrm>
            <a:off x="4765581" y="9059206"/>
            <a:ext cx="8439212" cy="580390"/>
          </a:xfrm>
          <a:prstGeom prst="rect">
            <a:avLst/>
          </a:prstGeom>
        </p:spPr>
        <p:txBody>
          <a:bodyPr lIns="0" tIns="0" rIns="0" bIns="0" rtlCol="0" anchor="t">
            <a:spAutoFit/>
          </a:bodyPr>
          <a:lstStyle/>
          <a:p>
            <a:pPr algn="ctr">
              <a:lnSpc>
                <a:spcPts val="4759"/>
              </a:lnSpc>
            </a:pPr>
            <a:endParaRPr/>
          </a:p>
        </p:txBody>
      </p:sp>
      <p:sp>
        <p:nvSpPr>
          <p:cNvPr id="35" name="TextBox 35"/>
          <p:cNvSpPr txBox="1"/>
          <p:nvPr/>
        </p:nvSpPr>
        <p:spPr>
          <a:xfrm>
            <a:off x="387108" y="972137"/>
            <a:ext cx="7440342" cy="3594722"/>
          </a:xfrm>
          <a:prstGeom prst="rect">
            <a:avLst/>
          </a:prstGeom>
        </p:spPr>
        <p:txBody>
          <a:bodyPr wrap="square" lIns="0" tIns="0" rIns="0" bIns="0" rtlCol="0" anchor="t">
            <a:spAutoFit/>
          </a:bodyPr>
          <a:lstStyle/>
          <a:p>
            <a:pPr algn="ctr">
              <a:lnSpc>
                <a:spcPts val="7140"/>
              </a:lnSpc>
            </a:pPr>
            <a:r>
              <a:rPr lang="en-US" sz="5100" b="1">
                <a:solidFill>
                  <a:srgbClr val="000000"/>
                </a:solidFill>
                <a:latin typeface="Glacial Indifference Bold"/>
                <a:ea typeface="Glacial Indifference Bold"/>
                <a:cs typeface="Glacial Indifference Bold"/>
                <a:sym typeface="Glacial Indifference Bold"/>
              </a:rPr>
              <a:t>This tax season, please share these resources with your clients and communities!</a:t>
            </a:r>
          </a:p>
        </p:txBody>
      </p:sp>
      <p:sp>
        <p:nvSpPr>
          <p:cNvPr id="37" name="TextBox 37"/>
          <p:cNvSpPr txBox="1"/>
          <p:nvPr/>
        </p:nvSpPr>
        <p:spPr>
          <a:xfrm>
            <a:off x="753331" y="5145616"/>
            <a:ext cx="6771382" cy="1801775"/>
          </a:xfrm>
          <a:prstGeom prst="rect">
            <a:avLst/>
          </a:prstGeom>
        </p:spPr>
        <p:txBody>
          <a:bodyPr lIns="0" tIns="0" rIns="0" bIns="0" rtlCol="0" anchor="t">
            <a:spAutoFit/>
          </a:bodyPr>
          <a:lstStyle/>
          <a:p>
            <a:pPr algn="ctr">
              <a:lnSpc>
                <a:spcPts val="4759"/>
              </a:lnSpc>
            </a:pPr>
            <a:r>
              <a:rPr lang="en-US" sz="3399">
                <a:solidFill>
                  <a:srgbClr val="000000"/>
                </a:solidFill>
                <a:latin typeface="Glacial Indifference"/>
                <a:ea typeface="Glacial Indifference"/>
                <a:cs typeface="Glacial Indifference"/>
                <a:sym typeface="Glacial Indifference"/>
              </a:rPr>
              <a:t>Questions? Please contact:</a:t>
            </a:r>
          </a:p>
          <a:p>
            <a:pPr algn="ctr">
              <a:lnSpc>
                <a:spcPts val="4759"/>
              </a:lnSpc>
            </a:pPr>
            <a:r>
              <a:rPr lang="en-US" sz="3399">
                <a:solidFill>
                  <a:srgbClr val="000000"/>
                </a:solidFill>
                <a:latin typeface="Glacial Indifference"/>
                <a:ea typeface="Glacial Indifference"/>
                <a:cs typeface="Glacial Indifference"/>
                <a:sym typeface="Glacial Indifference"/>
              </a:rPr>
              <a:t>Carley, </a:t>
            </a:r>
            <a:r>
              <a:rPr lang="en-US" sz="3399">
                <a:solidFill>
                  <a:srgbClr val="D4145A"/>
                </a:solidFill>
                <a:latin typeface="Glacial Indifference"/>
                <a:ea typeface="Glacial Indifference"/>
                <a:cs typeface="Glacial Indifference"/>
                <a:sym typeface="Glacial Indifference"/>
              </a:rPr>
              <a:t>carley.ruemmele@bmc.org</a:t>
            </a:r>
          </a:p>
          <a:p>
            <a:pPr algn="ctr">
              <a:lnSpc>
                <a:spcPts val="4759"/>
              </a:lnSpc>
            </a:pPr>
            <a:r>
              <a:rPr lang="en-US" sz="3399">
                <a:latin typeface="Glacial Indifference"/>
                <a:ea typeface="Glacial Indifference"/>
                <a:cs typeface="Glacial Indifference"/>
                <a:sym typeface="Glacial Indifference"/>
              </a:rPr>
              <a:t>Charlotte, </a:t>
            </a:r>
            <a:r>
              <a:rPr lang="en-US" sz="3399">
                <a:solidFill>
                  <a:srgbClr val="D4145A"/>
                </a:solidFill>
                <a:latin typeface="Glacial Indifference"/>
                <a:ea typeface="Glacial Indifference"/>
                <a:cs typeface="Glacial Indifference"/>
                <a:sym typeface="Glacial Indifference"/>
              </a:rPr>
              <a:t>charlotte.bruce@bmc.org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62027" y="2198674"/>
            <a:ext cx="15628278" cy="5245026"/>
          </a:xfrm>
          <a:prstGeom prst="rect">
            <a:avLst/>
          </a:prstGeom>
        </p:spPr>
        <p:txBody>
          <a:bodyPr lIns="0" tIns="0" rIns="0" bIns="0" rtlCol="0" anchor="t">
            <a:spAutoFit/>
          </a:bodyPr>
          <a:lstStyle/>
          <a:p>
            <a:pPr marL="1057910" lvl="1" indent="-528955" algn="l">
              <a:lnSpc>
                <a:spcPts val="6860"/>
              </a:lnSpc>
              <a:buFont typeface="Arial"/>
              <a:buChar char="•"/>
            </a:pPr>
            <a:r>
              <a:rPr lang="en-US" sz="4900" dirty="0">
                <a:solidFill>
                  <a:srgbClr val="000000"/>
                </a:solidFill>
                <a:latin typeface="Glacial Indifference"/>
                <a:ea typeface="Glacial Indifference"/>
                <a:cs typeface="Glacial Indifference"/>
                <a:sym typeface="Glacial Indifference"/>
              </a:rPr>
              <a:t>Healthy Families Tax Credits Coalition - who we are</a:t>
            </a:r>
            <a:endParaRPr lang="en-US" dirty="0"/>
          </a:p>
          <a:p>
            <a:pPr marL="1057910" lvl="1" indent="-528955" algn="l">
              <a:lnSpc>
                <a:spcPts val="6860"/>
              </a:lnSpc>
              <a:buFont typeface="Arial"/>
              <a:buChar char="•"/>
            </a:pPr>
            <a:r>
              <a:rPr lang="en-US" sz="4900" dirty="0">
                <a:solidFill>
                  <a:srgbClr val="000000"/>
                </a:solidFill>
                <a:latin typeface="Glacial Indifference"/>
                <a:ea typeface="Glacial Indifference"/>
                <a:cs typeface="Glacial Indifference"/>
                <a:sym typeface="Glacial Indifference"/>
              </a:rPr>
              <a:t>What are tax credits?</a:t>
            </a:r>
            <a:endParaRPr lang="en-US" sz="4900" dirty="0">
              <a:solidFill>
                <a:srgbClr val="000000"/>
              </a:solidFill>
              <a:latin typeface="Glacial Indifference"/>
              <a:ea typeface="Glacial Indifference"/>
              <a:cs typeface="Glacial Indifference"/>
            </a:endParaRPr>
          </a:p>
          <a:p>
            <a:pPr marL="1057910" lvl="1" indent="-528955">
              <a:lnSpc>
                <a:spcPts val="6860"/>
              </a:lnSpc>
              <a:buFont typeface="Arial"/>
              <a:buChar char="•"/>
            </a:pPr>
            <a:r>
              <a:rPr lang="en-US" sz="4900" dirty="0">
                <a:solidFill>
                  <a:srgbClr val="000000"/>
                </a:solidFill>
                <a:latin typeface="Glacial Indifference"/>
                <a:ea typeface="Glacial Indifference"/>
                <a:cs typeface="Glacial Indifference"/>
                <a:sym typeface="Glacial Indifference"/>
              </a:rPr>
              <a:t>Available state and federal tax credits</a:t>
            </a:r>
            <a:endParaRPr lang="en-US" sz="4900" dirty="0">
              <a:solidFill>
                <a:srgbClr val="000000"/>
              </a:solidFill>
              <a:latin typeface="Glacial Indifference"/>
              <a:ea typeface="Glacial Indifference"/>
              <a:cs typeface="Glacial Indifference"/>
            </a:endParaRPr>
          </a:p>
          <a:p>
            <a:pPr marL="1057910" lvl="1" indent="-528955">
              <a:lnSpc>
                <a:spcPts val="6859"/>
              </a:lnSpc>
              <a:buFont typeface="Arial"/>
              <a:buChar char="•"/>
            </a:pPr>
            <a:r>
              <a:rPr lang="en-US" sz="4900" dirty="0">
                <a:solidFill>
                  <a:srgbClr val="000000"/>
                </a:solidFill>
                <a:latin typeface="Glacial Indifference"/>
                <a:ea typeface="Glacial Indifference"/>
                <a:cs typeface="Glacial Indifference"/>
              </a:rPr>
              <a:t>Free tax preparation (VITA)</a:t>
            </a:r>
            <a:endParaRPr lang="en-US" sz="4900" dirty="0">
              <a:solidFill>
                <a:srgbClr val="000000"/>
              </a:solidFill>
              <a:latin typeface="Glacial Indifference"/>
              <a:ea typeface="Glacial Indifference"/>
              <a:cs typeface="Glacial Indifference"/>
              <a:sym typeface="Glacial Indifference"/>
            </a:endParaRPr>
          </a:p>
          <a:p>
            <a:pPr marL="1057910" lvl="1" indent="-528955" algn="l">
              <a:lnSpc>
                <a:spcPts val="6860"/>
              </a:lnSpc>
              <a:buFont typeface="Arial"/>
              <a:buChar char="•"/>
            </a:pPr>
            <a:r>
              <a:rPr lang="en-US" sz="4900" dirty="0">
                <a:solidFill>
                  <a:srgbClr val="000000"/>
                </a:solidFill>
                <a:latin typeface="Glacial Indifference"/>
                <a:ea typeface="Glacial Indifference"/>
                <a:cs typeface="Glacial Indifference"/>
                <a:sym typeface="Glacial Indifference"/>
              </a:rPr>
              <a:t>Resources to share with clients and community members - FindYourFunds.org</a:t>
            </a:r>
            <a:endParaRPr lang="en-US" sz="4900" dirty="0">
              <a:solidFill>
                <a:srgbClr val="000000"/>
              </a:solidFill>
              <a:latin typeface="Glacial Indifference"/>
              <a:ea typeface="Glacial Indifference"/>
              <a:cs typeface="Glacial Indifference"/>
            </a:endParaRPr>
          </a:p>
        </p:txBody>
      </p:sp>
      <p:grpSp>
        <p:nvGrpSpPr>
          <p:cNvPr id="3" name="Group 3"/>
          <p:cNvGrpSpPr/>
          <p:nvPr/>
        </p:nvGrpSpPr>
        <p:grpSpPr>
          <a:xfrm>
            <a:off x="-25414" y="8731803"/>
            <a:ext cx="18506452" cy="2391003"/>
            <a:chOff x="0" y="0"/>
            <a:chExt cx="4874127" cy="629729"/>
          </a:xfrm>
        </p:grpSpPr>
        <p:sp>
          <p:nvSpPr>
            <p:cNvPr id="4" name="Freeform 4"/>
            <p:cNvSpPr/>
            <p:nvPr/>
          </p:nvSpPr>
          <p:spPr>
            <a:xfrm>
              <a:off x="0" y="0"/>
              <a:ext cx="4874127" cy="629729"/>
            </a:xfrm>
            <a:custGeom>
              <a:avLst/>
              <a:gdLst/>
              <a:ahLst/>
              <a:cxnLst/>
              <a:rect l="l" t="t" r="r" b="b"/>
              <a:pathLst>
                <a:path w="4874127" h="629729">
                  <a:moveTo>
                    <a:pt x="0" y="0"/>
                  </a:moveTo>
                  <a:lnTo>
                    <a:pt x="4874127" y="0"/>
                  </a:lnTo>
                  <a:lnTo>
                    <a:pt x="4874127" y="629729"/>
                  </a:lnTo>
                  <a:lnTo>
                    <a:pt x="0" y="629729"/>
                  </a:lnTo>
                  <a:close/>
                </a:path>
              </a:pathLst>
            </a:custGeom>
            <a:solidFill>
              <a:srgbClr val="FDD86F"/>
            </a:solidFill>
          </p:spPr>
          <p:txBody>
            <a:bodyPr/>
            <a:lstStyle/>
            <a:p>
              <a:endParaRPr lang="en-US"/>
            </a:p>
          </p:txBody>
        </p:sp>
        <p:sp>
          <p:nvSpPr>
            <p:cNvPr id="5" name="TextBox 5"/>
            <p:cNvSpPr txBox="1"/>
            <p:nvPr/>
          </p:nvSpPr>
          <p:spPr>
            <a:xfrm>
              <a:off x="0" y="-38100"/>
              <a:ext cx="4874127" cy="667829"/>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278002" y="355735"/>
            <a:ext cx="4464546" cy="1651637"/>
          </a:xfrm>
          <a:prstGeom prst="rect">
            <a:avLst/>
          </a:prstGeom>
        </p:spPr>
        <p:txBody>
          <a:bodyPr lIns="0" tIns="0" rIns="0" bIns="0" rtlCol="0" anchor="t">
            <a:spAutoFit/>
          </a:bodyPr>
          <a:lstStyle/>
          <a:p>
            <a:pPr algn="ctr">
              <a:lnSpc>
                <a:spcPts val="13439"/>
              </a:lnSpc>
            </a:pPr>
            <a:r>
              <a:rPr lang="en-US" sz="9599" b="1">
                <a:solidFill>
                  <a:srgbClr val="000000"/>
                </a:solidFill>
                <a:latin typeface="Glacial Indifference Bold"/>
                <a:ea typeface="Glacial Indifference Bold"/>
                <a:cs typeface="Glacial Indifference Bold"/>
                <a:sym typeface="Glacial Indifference Bold"/>
              </a:rPr>
              <a:t>Agenda</a:t>
            </a:r>
          </a:p>
        </p:txBody>
      </p:sp>
      <p:sp>
        <p:nvSpPr>
          <p:cNvPr id="8" name="Freeform 8"/>
          <p:cNvSpPr/>
          <p:nvPr/>
        </p:nvSpPr>
        <p:spPr>
          <a:xfrm rot="-240549">
            <a:off x="16124471" y="6689856"/>
            <a:ext cx="1823438" cy="1455435"/>
          </a:xfrm>
          <a:custGeom>
            <a:avLst/>
            <a:gdLst/>
            <a:ahLst/>
            <a:cxnLst/>
            <a:rect l="l" t="t" r="r" b="b"/>
            <a:pathLst>
              <a:path w="1823438" h="1455435">
                <a:moveTo>
                  <a:pt x="0" y="0"/>
                </a:moveTo>
                <a:lnTo>
                  <a:pt x="1823438" y="0"/>
                </a:lnTo>
                <a:lnTo>
                  <a:pt x="1823438" y="1455435"/>
                </a:lnTo>
                <a:lnTo>
                  <a:pt x="0" y="14554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16099623" y="8346749"/>
            <a:ext cx="1159162" cy="1020063"/>
          </a:xfrm>
          <a:custGeom>
            <a:avLst/>
            <a:gdLst/>
            <a:ahLst/>
            <a:cxnLst/>
            <a:rect l="l" t="t" r="r" b="b"/>
            <a:pathLst>
              <a:path w="1159162" h="1020063">
                <a:moveTo>
                  <a:pt x="0" y="0"/>
                </a:moveTo>
                <a:lnTo>
                  <a:pt x="1159163" y="0"/>
                </a:lnTo>
                <a:lnTo>
                  <a:pt x="1159163" y="1020063"/>
                </a:lnTo>
                <a:lnTo>
                  <a:pt x="0" y="10200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a:off x="12209144" y="8856780"/>
            <a:ext cx="1134972" cy="998775"/>
          </a:xfrm>
          <a:custGeom>
            <a:avLst/>
            <a:gdLst/>
            <a:ahLst/>
            <a:cxnLst/>
            <a:rect l="l" t="t" r="r" b="b"/>
            <a:pathLst>
              <a:path w="1134972" h="998775">
                <a:moveTo>
                  <a:pt x="0" y="0"/>
                </a:moveTo>
                <a:lnTo>
                  <a:pt x="1134971" y="0"/>
                </a:lnTo>
                <a:lnTo>
                  <a:pt x="1134971" y="998775"/>
                </a:lnTo>
                <a:lnTo>
                  <a:pt x="0" y="998775"/>
                </a:lnTo>
                <a:lnTo>
                  <a:pt x="0" y="0"/>
                </a:lnTo>
                <a:close/>
              </a:path>
            </a:pathLst>
          </a:custGeom>
          <a:blipFill>
            <a:blip r:embed="rId4">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11"/>
          <p:cNvSpPr/>
          <p:nvPr/>
        </p:nvSpPr>
        <p:spPr>
          <a:xfrm>
            <a:off x="13110574" y="5485029"/>
            <a:ext cx="828963" cy="1932545"/>
          </a:xfrm>
          <a:custGeom>
            <a:avLst/>
            <a:gdLst/>
            <a:ahLst/>
            <a:cxnLst/>
            <a:rect l="l" t="t" r="r" b="b"/>
            <a:pathLst>
              <a:path w="828963" h="1932545">
                <a:moveTo>
                  <a:pt x="0" y="0"/>
                </a:moveTo>
                <a:lnTo>
                  <a:pt x="828963" y="0"/>
                </a:lnTo>
                <a:lnTo>
                  <a:pt x="828963" y="1932544"/>
                </a:lnTo>
                <a:lnTo>
                  <a:pt x="0" y="1932544"/>
                </a:lnTo>
                <a:lnTo>
                  <a:pt x="0" y="0"/>
                </a:lnTo>
                <a:close/>
              </a:path>
            </a:pathLst>
          </a:custGeom>
          <a:blipFill>
            <a:blip r:embed="rId7">
              <a:extLst>
                <a:ext uri="{96DAC541-7B7A-43D3-8B79-37D633B846F1}">
                  <asvg:svgBlip xmlns:asvg="http://schemas.microsoft.com/office/drawing/2016/SVG/main" r:embed="rId8"/>
                </a:ext>
              </a:extLst>
            </a:blip>
            <a:stretch>
              <a:fillRect r="-308835" b="-112921"/>
            </a:stretch>
          </a:blipFill>
        </p:spPr>
        <p:txBody>
          <a:bodyPr/>
          <a:lstStyle/>
          <a:p>
            <a:endParaRPr lang="en-US"/>
          </a:p>
        </p:txBody>
      </p:sp>
      <p:sp>
        <p:nvSpPr>
          <p:cNvPr id="12" name="Freeform 12"/>
          <p:cNvSpPr/>
          <p:nvPr/>
        </p:nvSpPr>
        <p:spPr>
          <a:xfrm>
            <a:off x="15661341" y="8209877"/>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7">
              <a:extLst>
                <a:ext uri="{96DAC541-7B7A-43D3-8B79-37D633B846F1}">
                  <asvg:svgBlip xmlns:asvg="http://schemas.microsoft.com/office/drawing/2016/SVG/main" r:embed="rId9"/>
                </a:ext>
              </a:extLst>
            </a:blip>
            <a:stretch>
              <a:fillRect r="-308835" b="-112921"/>
            </a:stretch>
          </a:blipFill>
        </p:spPr>
        <p:txBody>
          <a:bodyPr/>
          <a:lstStyle/>
          <a:p>
            <a:endParaRPr lang="en-US"/>
          </a:p>
        </p:txBody>
      </p:sp>
      <p:sp>
        <p:nvSpPr>
          <p:cNvPr id="13" name="Freeform 13"/>
          <p:cNvSpPr/>
          <p:nvPr/>
        </p:nvSpPr>
        <p:spPr>
          <a:xfrm>
            <a:off x="17104811" y="7582353"/>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7">
              <a:extLst>
                <a:ext uri="{96DAC541-7B7A-43D3-8B79-37D633B846F1}">
                  <asvg:svgBlip xmlns:asvg="http://schemas.microsoft.com/office/drawing/2016/SVG/main" r:embed="rId9"/>
                </a:ext>
              </a:extLst>
            </a:blip>
            <a:stretch>
              <a:fillRect r="-308835" b="-112921"/>
            </a:stretch>
          </a:blipFill>
        </p:spPr>
        <p:txBody>
          <a:bodyPr/>
          <a:lstStyle/>
          <a:p>
            <a:endParaRPr lang="en-US"/>
          </a:p>
        </p:txBody>
      </p:sp>
      <p:sp>
        <p:nvSpPr>
          <p:cNvPr id="14" name="Freeform 14"/>
          <p:cNvSpPr/>
          <p:nvPr/>
        </p:nvSpPr>
        <p:spPr>
          <a:xfrm>
            <a:off x="15246860" y="5769883"/>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7">
              <a:extLst>
                <a:ext uri="{96DAC541-7B7A-43D3-8B79-37D633B846F1}">
                  <asvg:svgBlip xmlns:asvg="http://schemas.microsoft.com/office/drawing/2016/SVG/main" r:embed="rId9"/>
                </a:ext>
              </a:extLst>
            </a:blip>
            <a:stretch>
              <a:fillRect r="-308835" b="-112921"/>
            </a:stretch>
          </a:blipFill>
        </p:spPr>
        <p:txBody>
          <a:bodyPr/>
          <a:lstStyle/>
          <a:p>
            <a:endParaRPr lang="en-US"/>
          </a:p>
        </p:txBody>
      </p:sp>
      <p:sp>
        <p:nvSpPr>
          <p:cNvPr id="15" name="Freeform 15"/>
          <p:cNvSpPr/>
          <p:nvPr/>
        </p:nvSpPr>
        <p:spPr>
          <a:xfrm>
            <a:off x="11613722" y="7243605"/>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7">
              <a:extLst>
                <a:ext uri="{96DAC541-7B7A-43D3-8B79-37D633B846F1}">
                  <asvg:svgBlip xmlns:asvg="http://schemas.microsoft.com/office/drawing/2016/SVG/main" r:embed="rId9"/>
                </a:ext>
              </a:extLst>
            </a:blip>
            <a:stretch>
              <a:fillRect r="-308835" b="-112921"/>
            </a:stretch>
          </a:blipFill>
        </p:spPr>
        <p:txBody>
          <a:bodyPr/>
          <a:lstStyle/>
          <a:p>
            <a:endParaRPr lang="en-US"/>
          </a:p>
        </p:txBody>
      </p:sp>
      <p:sp>
        <p:nvSpPr>
          <p:cNvPr id="16" name="Freeform 16"/>
          <p:cNvSpPr/>
          <p:nvPr/>
        </p:nvSpPr>
        <p:spPr>
          <a:xfrm rot="-8213049">
            <a:off x="11530966" y="6689856"/>
            <a:ext cx="1823438" cy="1455435"/>
          </a:xfrm>
          <a:custGeom>
            <a:avLst/>
            <a:gdLst/>
            <a:ahLst/>
            <a:cxnLst/>
            <a:rect l="l" t="t" r="r" b="b"/>
            <a:pathLst>
              <a:path w="1823438" h="1455435">
                <a:moveTo>
                  <a:pt x="0" y="0"/>
                </a:moveTo>
                <a:lnTo>
                  <a:pt x="1823438" y="0"/>
                </a:lnTo>
                <a:lnTo>
                  <a:pt x="1823438" y="1455435"/>
                </a:lnTo>
                <a:lnTo>
                  <a:pt x="0" y="1455435"/>
                </a:lnTo>
                <a:lnTo>
                  <a:pt x="0" y="0"/>
                </a:lnTo>
                <a:close/>
              </a:path>
            </a:pathLst>
          </a:custGeom>
          <a:blipFill>
            <a:blip r:embed="rId2">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7" name="Freeform 17"/>
          <p:cNvSpPr/>
          <p:nvPr/>
        </p:nvSpPr>
        <p:spPr>
          <a:xfrm>
            <a:off x="13525056" y="7368504"/>
            <a:ext cx="2412887" cy="2360242"/>
          </a:xfrm>
          <a:custGeom>
            <a:avLst/>
            <a:gdLst/>
            <a:ahLst/>
            <a:cxnLst/>
            <a:rect l="l" t="t" r="r" b="b"/>
            <a:pathLst>
              <a:path w="2412887" h="2360242">
                <a:moveTo>
                  <a:pt x="0" y="0"/>
                </a:moveTo>
                <a:lnTo>
                  <a:pt x="2412887" y="0"/>
                </a:lnTo>
                <a:lnTo>
                  <a:pt x="2412887" y="2360243"/>
                </a:lnTo>
                <a:lnTo>
                  <a:pt x="0" y="236024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8" name="Freeform 18"/>
          <p:cNvSpPr/>
          <p:nvPr/>
        </p:nvSpPr>
        <p:spPr>
          <a:xfrm>
            <a:off x="10651408" y="6451301"/>
            <a:ext cx="828963" cy="1932545"/>
          </a:xfrm>
          <a:custGeom>
            <a:avLst/>
            <a:gdLst/>
            <a:ahLst/>
            <a:cxnLst/>
            <a:rect l="l" t="t" r="r" b="b"/>
            <a:pathLst>
              <a:path w="828963" h="1932545">
                <a:moveTo>
                  <a:pt x="0" y="0"/>
                </a:moveTo>
                <a:lnTo>
                  <a:pt x="828964" y="0"/>
                </a:lnTo>
                <a:lnTo>
                  <a:pt x="828964" y="1932545"/>
                </a:lnTo>
                <a:lnTo>
                  <a:pt x="0" y="1932545"/>
                </a:lnTo>
                <a:lnTo>
                  <a:pt x="0" y="0"/>
                </a:lnTo>
                <a:close/>
              </a:path>
            </a:pathLst>
          </a:custGeom>
          <a:blipFill>
            <a:blip r:embed="rId7">
              <a:extLst>
                <a:ext uri="{96DAC541-7B7A-43D3-8B79-37D633B846F1}">
                  <asvg:svgBlip xmlns:asvg="http://schemas.microsoft.com/office/drawing/2016/SVG/main" r:embed="rId9"/>
                </a:ext>
              </a:extLst>
            </a:blip>
            <a:stretch>
              <a:fillRect r="-308835" b="-112921"/>
            </a:stretch>
          </a:blipFill>
        </p:spPr>
        <p:txBody>
          <a:bodyPr/>
          <a:lstStyle/>
          <a:p>
            <a:endParaRPr lang="en-US"/>
          </a:p>
        </p:txBody>
      </p:sp>
      <p:sp>
        <p:nvSpPr>
          <p:cNvPr id="19" name="Freeform 19"/>
          <p:cNvSpPr/>
          <p:nvPr/>
        </p:nvSpPr>
        <p:spPr>
          <a:xfrm>
            <a:off x="12953223" y="7522865"/>
            <a:ext cx="552783" cy="1288690"/>
          </a:xfrm>
          <a:custGeom>
            <a:avLst/>
            <a:gdLst/>
            <a:ahLst/>
            <a:cxnLst/>
            <a:rect l="l" t="t" r="r" b="b"/>
            <a:pathLst>
              <a:path w="552783" h="1288690">
                <a:moveTo>
                  <a:pt x="0" y="0"/>
                </a:moveTo>
                <a:lnTo>
                  <a:pt x="552783" y="0"/>
                </a:lnTo>
                <a:lnTo>
                  <a:pt x="552783" y="1288691"/>
                </a:lnTo>
                <a:lnTo>
                  <a:pt x="0" y="1288691"/>
                </a:lnTo>
                <a:lnTo>
                  <a:pt x="0" y="0"/>
                </a:lnTo>
                <a:close/>
              </a:path>
            </a:pathLst>
          </a:custGeom>
          <a:blipFill>
            <a:blip r:embed="rId7">
              <a:extLst>
                <a:ext uri="{96DAC541-7B7A-43D3-8B79-37D633B846F1}">
                  <asvg:svgBlip xmlns:asvg="http://schemas.microsoft.com/office/drawing/2016/SVG/main" r:embed="rId9"/>
                </a:ext>
              </a:extLst>
            </a:blip>
            <a:stretch>
              <a:fillRect r="-308835" b="-112921"/>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5414" y="9058896"/>
            <a:ext cx="18506452" cy="2063910"/>
            <a:chOff x="0" y="0"/>
            <a:chExt cx="4874127" cy="629729"/>
          </a:xfrm>
        </p:grpSpPr>
        <p:sp>
          <p:nvSpPr>
            <p:cNvPr id="3" name="Freeform 3"/>
            <p:cNvSpPr/>
            <p:nvPr/>
          </p:nvSpPr>
          <p:spPr>
            <a:xfrm>
              <a:off x="0" y="0"/>
              <a:ext cx="4874127" cy="629729"/>
            </a:xfrm>
            <a:custGeom>
              <a:avLst/>
              <a:gdLst/>
              <a:ahLst/>
              <a:cxnLst/>
              <a:rect l="l" t="t" r="r" b="b"/>
              <a:pathLst>
                <a:path w="4874127" h="629729">
                  <a:moveTo>
                    <a:pt x="0" y="0"/>
                  </a:moveTo>
                  <a:lnTo>
                    <a:pt x="4874127" y="0"/>
                  </a:lnTo>
                  <a:lnTo>
                    <a:pt x="4874127" y="629729"/>
                  </a:lnTo>
                  <a:lnTo>
                    <a:pt x="0" y="629729"/>
                  </a:lnTo>
                  <a:close/>
                </a:path>
              </a:pathLst>
            </a:custGeom>
            <a:solidFill>
              <a:srgbClr val="FDD86F"/>
            </a:solidFill>
          </p:spPr>
          <p:txBody>
            <a:bodyPr/>
            <a:lstStyle/>
            <a:p>
              <a:endParaRPr lang="en-US"/>
            </a:p>
          </p:txBody>
        </p:sp>
        <p:sp>
          <p:nvSpPr>
            <p:cNvPr id="4" name="TextBox 4"/>
            <p:cNvSpPr txBox="1"/>
            <p:nvPr/>
          </p:nvSpPr>
          <p:spPr>
            <a:xfrm>
              <a:off x="0" y="-38100"/>
              <a:ext cx="4874127" cy="667829"/>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17259300" y="2268307"/>
            <a:ext cx="649623" cy="1514452"/>
          </a:xfrm>
          <a:custGeom>
            <a:avLst/>
            <a:gdLst/>
            <a:ahLst/>
            <a:cxnLst/>
            <a:rect l="l" t="t" r="r" b="b"/>
            <a:pathLst>
              <a:path w="649623" h="1514452">
                <a:moveTo>
                  <a:pt x="0" y="0"/>
                </a:moveTo>
                <a:lnTo>
                  <a:pt x="649623" y="0"/>
                </a:lnTo>
                <a:lnTo>
                  <a:pt x="649623" y="1514453"/>
                </a:lnTo>
                <a:lnTo>
                  <a:pt x="0" y="1514453"/>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a:p>
        </p:txBody>
      </p:sp>
      <p:sp>
        <p:nvSpPr>
          <p:cNvPr id="7" name="Freeform 7"/>
          <p:cNvSpPr/>
          <p:nvPr/>
        </p:nvSpPr>
        <p:spPr>
          <a:xfrm>
            <a:off x="12743321" y="8497905"/>
            <a:ext cx="828963" cy="1932545"/>
          </a:xfrm>
          <a:custGeom>
            <a:avLst/>
            <a:gdLst/>
            <a:ahLst/>
            <a:cxnLst/>
            <a:rect l="l" t="t" r="r" b="b"/>
            <a:pathLst>
              <a:path w="828963" h="1932545">
                <a:moveTo>
                  <a:pt x="0" y="0"/>
                </a:moveTo>
                <a:lnTo>
                  <a:pt x="828963" y="0"/>
                </a:lnTo>
                <a:lnTo>
                  <a:pt x="828963" y="1932544"/>
                </a:lnTo>
                <a:lnTo>
                  <a:pt x="0" y="1932544"/>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a:p>
        </p:txBody>
      </p:sp>
      <p:sp>
        <p:nvSpPr>
          <p:cNvPr id="8" name="Freeform 8"/>
          <p:cNvSpPr/>
          <p:nvPr/>
        </p:nvSpPr>
        <p:spPr>
          <a:xfrm>
            <a:off x="12218772" y="7544444"/>
            <a:ext cx="828963" cy="1932545"/>
          </a:xfrm>
          <a:custGeom>
            <a:avLst/>
            <a:gdLst/>
            <a:ahLst/>
            <a:cxnLst/>
            <a:rect l="l" t="t" r="r" b="b"/>
            <a:pathLst>
              <a:path w="828963" h="1932545">
                <a:moveTo>
                  <a:pt x="0" y="0"/>
                </a:moveTo>
                <a:lnTo>
                  <a:pt x="828964" y="0"/>
                </a:lnTo>
                <a:lnTo>
                  <a:pt x="828964" y="1932545"/>
                </a:lnTo>
                <a:lnTo>
                  <a:pt x="0" y="1932545"/>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a:p>
        </p:txBody>
      </p:sp>
      <p:sp>
        <p:nvSpPr>
          <p:cNvPr id="9" name="Freeform 9"/>
          <p:cNvSpPr/>
          <p:nvPr/>
        </p:nvSpPr>
        <p:spPr>
          <a:xfrm>
            <a:off x="17459037" y="2638139"/>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a:p>
        </p:txBody>
      </p:sp>
      <p:sp>
        <p:nvSpPr>
          <p:cNvPr id="10" name="Freeform 10"/>
          <p:cNvSpPr/>
          <p:nvPr/>
        </p:nvSpPr>
        <p:spPr>
          <a:xfrm>
            <a:off x="12922661" y="7340148"/>
            <a:ext cx="649623" cy="1514452"/>
          </a:xfrm>
          <a:custGeom>
            <a:avLst/>
            <a:gdLst/>
            <a:ahLst/>
            <a:cxnLst/>
            <a:rect l="l" t="t" r="r" b="b"/>
            <a:pathLst>
              <a:path w="649623" h="1514452">
                <a:moveTo>
                  <a:pt x="0" y="0"/>
                </a:moveTo>
                <a:lnTo>
                  <a:pt x="649623" y="0"/>
                </a:lnTo>
                <a:lnTo>
                  <a:pt x="649623" y="1514453"/>
                </a:lnTo>
                <a:lnTo>
                  <a:pt x="0" y="1514453"/>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a:p>
        </p:txBody>
      </p:sp>
      <p:sp>
        <p:nvSpPr>
          <p:cNvPr id="11" name="Freeform 11"/>
          <p:cNvSpPr/>
          <p:nvPr/>
        </p:nvSpPr>
        <p:spPr>
          <a:xfrm>
            <a:off x="16908153" y="8854601"/>
            <a:ext cx="675959" cy="1575849"/>
          </a:xfrm>
          <a:custGeom>
            <a:avLst/>
            <a:gdLst/>
            <a:ahLst/>
            <a:cxnLst/>
            <a:rect l="l" t="t" r="r" b="b"/>
            <a:pathLst>
              <a:path w="675959" h="1575849">
                <a:moveTo>
                  <a:pt x="0" y="0"/>
                </a:moveTo>
                <a:lnTo>
                  <a:pt x="675958" y="0"/>
                </a:lnTo>
                <a:lnTo>
                  <a:pt x="675958" y="1575848"/>
                </a:lnTo>
                <a:lnTo>
                  <a:pt x="0" y="1575848"/>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a:p>
        </p:txBody>
      </p:sp>
      <p:sp>
        <p:nvSpPr>
          <p:cNvPr id="12" name="Freeform 12"/>
          <p:cNvSpPr/>
          <p:nvPr/>
        </p:nvSpPr>
        <p:spPr>
          <a:xfrm>
            <a:off x="13672938" y="3052692"/>
            <a:ext cx="4324735" cy="7089730"/>
          </a:xfrm>
          <a:custGeom>
            <a:avLst/>
            <a:gdLst/>
            <a:ahLst/>
            <a:cxnLst/>
            <a:rect l="l" t="t" r="r" b="b"/>
            <a:pathLst>
              <a:path w="4324735" h="7089730">
                <a:moveTo>
                  <a:pt x="0" y="0"/>
                </a:moveTo>
                <a:lnTo>
                  <a:pt x="4324735" y="0"/>
                </a:lnTo>
                <a:lnTo>
                  <a:pt x="4324735" y="7089730"/>
                </a:lnTo>
                <a:lnTo>
                  <a:pt x="0" y="7089730"/>
                </a:lnTo>
                <a:lnTo>
                  <a:pt x="0" y="0"/>
                </a:lnTo>
                <a:close/>
              </a:path>
            </a:pathLst>
          </a:custGeom>
          <a:blipFill>
            <a:blip r:embed="rId4"/>
            <a:stretch>
              <a:fillRect/>
            </a:stretch>
          </a:blipFill>
        </p:spPr>
        <p:txBody>
          <a:bodyPr/>
          <a:lstStyle/>
          <a:p>
            <a:endParaRPr lang="en-US"/>
          </a:p>
        </p:txBody>
      </p:sp>
      <p:sp>
        <p:nvSpPr>
          <p:cNvPr id="13" name="Freeform 13"/>
          <p:cNvSpPr/>
          <p:nvPr/>
        </p:nvSpPr>
        <p:spPr>
          <a:xfrm>
            <a:off x="17494441" y="6742135"/>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a:p>
        </p:txBody>
      </p:sp>
      <p:sp>
        <p:nvSpPr>
          <p:cNvPr id="14" name="Freeform 14"/>
          <p:cNvSpPr/>
          <p:nvPr/>
        </p:nvSpPr>
        <p:spPr>
          <a:xfrm>
            <a:off x="14905688" y="3025534"/>
            <a:ext cx="828963" cy="1932545"/>
          </a:xfrm>
          <a:custGeom>
            <a:avLst/>
            <a:gdLst/>
            <a:ahLst/>
            <a:cxnLst/>
            <a:rect l="l" t="t" r="r" b="b"/>
            <a:pathLst>
              <a:path w="828963" h="1932545">
                <a:moveTo>
                  <a:pt x="0" y="0"/>
                </a:moveTo>
                <a:lnTo>
                  <a:pt x="828964" y="0"/>
                </a:lnTo>
                <a:lnTo>
                  <a:pt x="828964" y="1932544"/>
                </a:lnTo>
                <a:lnTo>
                  <a:pt x="0" y="1932544"/>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a:p>
        </p:txBody>
      </p:sp>
      <p:sp>
        <p:nvSpPr>
          <p:cNvPr id="15" name="Freeform 15"/>
          <p:cNvSpPr/>
          <p:nvPr/>
        </p:nvSpPr>
        <p:spPr>
          <a:xfrm>
            <a:off x="14615361" y="2927578"/>
            <a:ext cx="580654" cy="1353667"/>
          </a:xfrm>
          <a:custGeom>
            <a:avLst/>
            <a:gdLst/>
            <a:ahLst/>
            <a:cxnLst/>
            <a:rect l="l" t="t" r="r" b="b"/>
            <a:pathLst>
              <a:path w="580654" h="1353667">
                <a:moveTo>
                  <a:pt x="0" y="0"/>
                </a:moveTo>
                <a:lnTo>
                  <a:pt x="580654" y="0"/>
                </a:lnTo>
                <a:lnTo>
                  <a:pt x="580654" y="1353667"/>
                </a:lnTo>
                <a:lnTo>
                  <a:pt x="0" y="1353667"/>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a:p>
        </p:txBody>
      </p:sp>
      <p:sp>
        <p:nvSpPr>
          <p:cNvPr id="16" name="Freeform 16"/>
          <p:cNvSpPr/>
          <p:nvPr/>
        </p:nvSpPr>
        <p:spPr>
          <a:xfrm>
            <a:off x="17707346" y="4062703"/>
            <a:ext cx="580654" cy="1353667"/>
          </a:xfrm>
          <a:custGeom>
            <a:avLst/>
            <a:gdLst/>
            <a:ahLst/>
            <a:cxnLst/>
            <a:rect l="l" t="t" r="r" b="b"/>
            <a:pathLst>
              <a:path w="580654" h="1353667">
                <a:moveTo>
                  <a:pt x="0" y="0"/>
                </a:moveTo>
                <a:lnTo>
                  <a:pt x="580654" y="0"/>
                </a:lnTo>
                <a:lnTo>
                  <a:pt x="580654" y="1353666"/>
                </a:lnTo>
                <a:lnTo>
                  <a:pt x="0" y="1353666"/>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a:p>
        </p:txBody>
      </p:sp>
      <p:sp>
        <p:nvSpPr>
          <p:cNvPr id="17" name="Freeform 17"/>
          <p:cNvSpPr/>
          <p:nvPr/>
        </p:nvSpPr>
        <p:spPr>
          <a:xfrm>
            <a:off x="17328269" y="8097374"/>
            <a:ext cx="580654" cy="1353667"/>
          </a:xfrm>
          <a:custGeom>
            <a:avLst/>
            <a:gdLst/>
            <a:ahLst/>
            <a:cxnLst/>
            <a:rect l="l" t="t" r="r" b="b"/>
            <a:pathLst>
              <a:path w="580654" h="1353667">
                <a:moveTo>
                  <a:pt x="0" y="0"/>
                </a:moveTo>
                <a:lnTo>
                  <a:pt x="580654" y="0"/>
                </a:lnTo>
                <a:lnTo>
                  <a:pt x="580654" y="1353667"/>
                </a:lnTo>
                <a:lnTo>
                  <a:pt x="0" y="1353667"/>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a:p>
        </p:txBody>
      </p:sp>
      <p:sp>
        <p:nvSpPr>
          <p:cNvPr id="18" name="TextBox 18"/>
          <p:cNvSpPr txBox="1"/>
          <p:nvPr/>
        </p:nvSpPr>
        <p:spPr>
          <a:xfrm>
            <a:off x="481170" y="260247"/>
            <a:ext cx="8662830" cy="1651637"/>
          </a:xfrm>
          <a:prstGeom prst="rect">
            <a:avLst/>
          </a:prstGeom>
        </p:spPr>
        <p:txBody>
          <a:bodyPr lIns="0" tIns="0" rIns="0" bIns="0" rtlCol="0" anchor="t">
            <a:spAutoFit/>
          </a:bodyPr>
          <a:lstStyle/>
          <a:p>
            <a:pPr algn="l">
              <a:lnSpc>
                <a:spcPts val="13439"/>
              </a:lnSpc>
            </a:pPr>
            <a:r>
              <a:rPr lang="en-US" sz="9599" b="1">
                <a:solidFill>
                  <a:srgbClr val="000000"/>
                </a:solidFill>
                <a:latin typeface="Glacial Indifference Bold"/>
                <a:ea typeface="Glacial Indifference Bold"/>
                <a:cs typeface="Glacial Indifference Bold"/>
                <a:sym typeface="Glacial Indifference Bold"/>
              </a:rPr>
              <a:t>Our Coalition</a:t>
            </a:r>
          </a:p>
        </p:txBody>
      </p:sp>
      <p:sp>
        <p:nvSpPr>
          <p:cNvPr id="19" name="TextBox 19"/>
          <p:cNvSpPr txBox="1"/>
          <p:nvPr/>
        </p:nvSpPr>
        <p:spPr>
          <a:xfrm>
            <a:off x="1050292" y="2056545"/>
            <a:ext cx="14392124" cy="5886227"/>
          </a:xfrm>
          <a:prstGeom prst="rect">
            <a:avLst/>
          </a:prstGeom>
        </p:spPr>
        <p:txBody>
          <a:bodyPr lIns="0" tIns="0" rIns="0" bIns="0" rtlCol="0" anchor="t">
            <a:spAutoFit/>
          </a:bodyPr>
          <a:lstStyle/>
          <a:p>
            <a:pPr marL="647065" lvl="1" indent="-323215" algn="just">
              <a:lnSpc>
                <a:spcPts val="4199"/>
              </a:lnSpc>
              <a:buFont typeface="Arial"/>
              <a:buChar char="•"/>
            </a:pPr>
            <a:r>
              <a:rPr lang="en-US" sz="2950">
                <a:solidFill>
                  <a:srgbClr val="000000"/>
                </a:solidFill>
                <a:latin typeface="Glacial Indifference"/>
                <a:ea typeface="Glacial Indifference"/>
                <a:cs typeface="Glacial Indifference"/>
                <a:sym typeface="Glacial Indifference"/>
              </a:rPr>
              <a:t>The Healthy Families Tax Credits Coalition is a statewide network working to expand access to the state Earned Income Tax Credit (EITC) and Child and Family Tax Credit (CFTC) </a:t>
            </a:r>
            <a:endParaRPr lang="en-US" sz="2950">
              <a:ea typeface="Calibri"/>
              <a:cs typeface="Calibri"/>
            </a:endParaRPr>
          </a:p>
          <a:p>
            <a:pPr algn="just">
              <a:lnSpc>
                <a:spcPts val="4199"/>
              </a:lnSpc>
            </a:pPr>
            <a:endParaRPr lang="en-US" sz="2999">
              <a:solidFill>
                <a:srgbClr val="000000"/>
              </a:solidFill>
              <a:latin typeface="Glacial Indifference"/>
              <a:ea typeface="Glacial Indifference"/>
              <a:cs typeface="Glacial Indifference"/>
              <a:sym typeface="Glacial Indifference"/>
            </a:endParaRPr>
          </a:p>
          <a:p>
            <a:pPr marL="647065" lvl="1" indent="-323215" algn="just">
              <a:lnSpc>
                <a:spcPts val="4199"/>
              </a:lnSpc>
              <a:buFont typeface="Arial"/>
              <a:buChar char="•"/>
            </a:pPr>
            <a:r>
              <a:rPr lang="en-US" sz="2950">
                <a:solidFill>
                  <a:srgbClr val="000000"/>
                </a:solidFill>
                <a:latin typeface="Glacial Indifference"/>
                <a:ea typeface="Glacial Indifference"/>
                <a:cs typeface="Glacial Indifference"/>
                <a:sym typeface="Glacial Indifference"/>
              </a:rPr>
              <a:t>Led by Children’s </a:t>
            </a:r>
            <a:r>
              <a:rPr lang="en-US" sz="2950" err="1">
                <a:solidFill>
                  <a:srgbClr val="000000"/>
                </a:solidFill>
                <a:latin typeface="Glacial Indifference"/>
                <a:ea typeface="Glacial Indifference"/>
                <a:cs typeface="Glacial Indifference"/>
                <a:sym typeface="Glacial Indifference"/>
              </a:rPr>
              <a:t>HealthWatch</a:t>
            </a:r>
            <a:r>
              <a:rPr lang="en-US" sz="2950">
                <a:solidFill>
                  <a:srgbClr val="000000"/>
                </a:solidFill>
                <a:latin typeface="Glacial Indifference"/>
                <a:ea typeface="Glacial Indifference"/>
                <a:cs typeface="Glacial Indifference"/>
                <a:sym typeface="Glacial Indifference"/>
              </a:rPr>
              <a:t>, coalition of </a:t>
            </a:r>
            <a:r>
              <a:rPr lang="en-US" sz="2950" b="1">
                <a:solidFill>
                  <a:srgbClr val="000000"/>
                </a:solidFill>
                <a:latin typeface="Glacial Indifference"/>
                <a:ea typeface="Glacial Indifference"/>
                <a:cs typeface="Glacial Indifference"/>
                <a:sym typeface="Glacial Indifference"/>
              </a:rPr>
              <a:t>80+ organizations across MA</a:t>
            </a:r>
            <a:endParaRPr lang="en-US" sz="2950" b="1">
              <a:solidFill>
                <a:srgbClr val="000000"/>
              </a:solidFill>
              <a:latin typeface="Glacial Indifference"/>
              <a:ea typeface="Glacial Indifference"/>
              <a:cs typeface="Glacial Indifference"/>
            </a:endParaRPr>
          </a:p>
          <a:p>
            <a:pPr algn="just">
              <a:lnSpc>
                <a:spcPts val="4199"/>
              </a:lnSpc>
            </a:pPr>
            <a:endParaRPr lang="en-US" sz="2950" b="1">
              <a:solidFill>
                <a:srgbClr val="000000"/>
              </a:solidFill>
              <a:latin typeface="Glacial Indifference Bold"/>
              <a:ea typeface="Glacial Indifference Bold"/>
              <a:cs typeface="Glacial Indifference Bold"/>
            </a:endParaRPr>
          </a:p>
          <a:p>
            <a:pPr marL="647065" lvl="1" indent="-323215">
              <a:lnSpc>
                <a:spcPts val="4199"/>
              </a:lnSpc>
              <a:buFont typeface="Arial,Sans-Serif"/>
              <a:buChar char="•"/>
            </a:pPr>
            <a:r>
              <a:rPr lang="en-US" sz="3000">
                <a:solidFill>
                  <a:srgbClr val="000000"/>
                </a:solidFill>
                <a:latin typeface="Glacial Indifference"/>
              </a:rPr>
              <a:t>Since 2015, we have increased the state EITC three time, passed a robust and inclusive CFTC, and invested state dollars to free tax preparation services</a:t>
            </a:r>
          </a:p>
          <a:p>
            <a:pPr>
              <a:lnSpc>
                <a:spcPts val="4199"/>
              </a:lnSpc>
            </a:pPr>
            <a:endParaRPr lang="en-US" sz="3000">
              <a:solidFill>
                <a:srgbClr val="000000"/>
              </a:solidFill>
              <a:latin typeface="Glacial Indifference"/>
            </a:endParaRPr>
          </a:p>
          <a:p>
            <a:pPr marL="647065" lvl="1" indent="-323215">
              <a:lnSpc>
                <a:spcPts val="4199"/>
              </a:lnSpc>
              <a:buFont typeface="Arial,Sans-Serif"/>
              <a:buChar char="•"/>
            </a:pPr>
            <a:r>
              <a:rPr lang="en-US" sz="3000">
                <a:solidFill>
                  <a:srgbClr val="000000"/>
                </a:solidFill>
                <a:latin typeface="Glacial Indifference"/>
              </a:rPr>
              <a:t>We also lead an outreach campaign to make sure all who are eligible </a:t>
            </a:r>
          </a:p>
          <a:p>
            <a:pPr marL="323850" lvl="1">
              <a:lnSpc>
                <a:spcPts val="4199"/>
              </a:lnSpc>
            </a:pPr>
            <a:r>
              <a:rPr lang="en-US" sz="3000">
                <a:solidFill>
                  <a:srgbClr val="000000"/>
                </a:solidFill>
                <a:latin typeface="Glacial Indifference"/>
              </a:rPr>
              <a:t>   know about and claim the money they are owed</a:t>
            </a:r>
            <a:endParaRPr lang="en-US" sz="3000">
              <a:latin typeface="Glacial Indifferen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81170" y="291299"/>
            <a:ext cx="13341652" cy="1387467"/>
          </a:xfrm>
          <a:prstGeom prst="rect">
            <a:avLst/>
          </a:prstGeom>
        </p:spPr>
        <p:txBody>
          <a:bodyPr lIns="0" tIns="0" rIns="0" bIns="0" rtlCol="0" anchor="t">
            <a:spAutoFit/>
          </a:bodyPr>
          <a:lstStyle/>
          <a:p>
            <a:pPr algn="l">
              <a:lnSpc>
                <a:spcPts val="11200"/>
              </a:lnSpc>
            </a:pPr>
            <a:r>
              <a:rPr lang="en-US" sz="8000" b="1">
                <a:solidFill>
                  <a:srgbClr val="000000"/>
                </a:solidFill>
                <a:latin typeface="Glacial Indifference Bold"/>
                <a:ea typeface="Glacial Indifference Bold"/>
                <a:cs typeface="Glacial Indifference Bold"/>
                <a:sym typeface="Glacial Indifference Bold"/>
              </a:rPr>
              <a:t>What are tax credits?</a:t>
            </a:r>
          </a:p>
        </p:txBody>
      </p:sp>
      <p:sp>
        <p:nvSpPr>
          <p:cNvPr id="3" name="Freeform 3"/>
          <p:cNvSpPr/>
          <p:nvPr/>
        </p:nvSpPr>
        <p:spPr>
          <a:xfrm rot="-240549">
            <a:off x="16124471" y="6689856"/>
            <a:ext cx="1823438" cy="1455435"/>
          </a:xfrm>
          <a:custGeom>
            <a:avLst/>
            <a:gdLst/>
            <a:ahLst/>
            <a:cxnLst/>
            <a:rect l="l" t="t" r="r" b="b"/>
            <a:pathLst>
              <a:path w="1823438" h="1455435">
                <a:moveTo>
                  <a:pt x="0" y="0"/>
                </a:moveTo>
                <a:lnTo>
                  <a:pt x="1823438" y="0"/>
                </a:lnTo>
                <a:lnTo>
                  <a:pt x="1823438" y="1455435"/>
                </a:lnTo>
                <a:lnTo>
                  <a:pt x="0" y="14554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p:cNvGrpSpPr/>
          <p:nvPr/>
        </p:nvGrpSpPr>
        <p:grpSpPr>
          <a:xfrm>
            <a:off x="-25414" y="8731803"/>
            <a:ext cx="18506452" cy="2391003"/>
            <a:chOff x="0" y="0"/>
            <a:chExt cx="4874127" cy="629729"/>
          </a:xfrm>
        </p:grpSpPr>
        <p:sp>
          <p:nvSpPr>
            <p:cNvPr id="5" name="Freeform 5"/>
            <p:cNvSpPr/>
            <p:nvPr/>
          </p:nvSpPr>
          <p:spPr>
            <a:xfrm>
              <a:off x="0" y="0"/>
              <a:ext cx="4874127" cy="629729"/>
            </a:xfrm>
            <a:custGeom>
              <a:avLst/>
              <a:gdLst/>
              <a:ahLst/>
              <a:cxnLst/>
              <a:rect l="l" t="t" r="r" b="b"/>
              <a:pathLst>
                <a:path w="4874127" h="629729">
                  <a:moveTo>
                    <a:pt x="0" y="0"/>
                  </a:moveTo>
                  <a:lnTo>
                    <a:pt x="4874127" y="0"/>
                  </a:lnTo>
                  <a:lnTo>
                    <a:pt x="4874127" y="629729"/>
                  </a:lnTo>
                  <a:lnTo>
                    <a:pt x="0" y="629729"/>
                  </a:lnTo>
                  <a:close/>
                </a:path>
              </a:pathLst>
            </a:custGeom>
            <a:solidFill>
              <a:srgbClr val="FDD86F"/>
            </a:solidFill>
          </p:spPr>
          <p:txBody>
            <a:bodyPr/>
            <a:lstStyle/>
            <a:p>
              <a:endParaRPr lang="en-US"/>
            </a:p>
          </p:txBody>
        </p:sp>
        <p:sp>
          <p:nvSpPr>
            <p:cNvPr id="6" name="TextBox 6"/>
            <p:cNvSpPr txBox="1"/>
            <p:nvPr/>
          </p:nvSpPr>
          <p:spPr>
            <a:xfrm>
              <a:off x="0" y="-38100"/>
              <a:ext cx="4874127" cy="667829"/>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16099623" y="8346749"/>
            <a:ext cx="1159162" cy="1020063"/>
          </a:xfrm>
          <a:custGeom>
            <a:avLst/>
            <a:gdLst/>
            <a:ahLst/>
            <a:cxnLst/>
            <a:rect l="l" t="t" r="r" b="b"/>
            <a:pathLst>
              <a:path w="1159162" h="1020063">
                <a:moveTo>
                  <a:pt x="0" y="0"/>
                </a:moveTo>
                <a:lnTo>
                  <a:pt x="1159163" y="0"/>
                </a:lnTo>
                <a:lnTo>
                  <a:pt x="1159163" y="1020063"/>
                </a:lnTo>
                <a:lnTo>
                  <a:pt x="0" y="10200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2209144" y="8856780"/>
            <a:ext cx="1134972" cy="998775"/>
          </a:xfrm>
          <a:custGeom>
            <a:avLst/>
            <a:gdLst/>
            <a:ahLst/>
            <a:cxnLst/>
            <a:rect l="l" t="t" r="r" b="b"/>
            <a:pathLst>
              <a:path w="1134972" h="998775">
                <a:moveTo>
                  <a:pt x="0" y="0"/>
                </a:moveTo>
                <a:lnTo>
                  <a:pt x="1134971" y="0"/>
                </a:lnTo>
                <a:lnTo>
                  <a:pt x="1134971" y="998775"/>
                </a:lnTo>
                <a:lnTo>
                  <a:pt x="0" y="9987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13110574" y="5485029"/>
            <a:ext cx="828963" cy="1932545"/>
          </a:xfrm>
          <a:custGeom>
            <a:avLst/>
            <a:gdLst/>
            <a:ahLst/>
            <a:cxnLst/>
            <a:rect l="l" t="t" r="r" b="b"/>
            <a:pathLst>
              <a:path w="828963" h="1932545">
                <a:moveTo>
                  <a:pt x="0" y="0"/>
                </a:moveTo>
                <a:lnTo>
                  <a:pt x="828963" y="0"/>
                </a:lnTo>
                <a:lnTo>
                  <a:pt x="828963" y="1932544"/>
                </a:lnTo>
                <a:lnTo>
                  <a:pt x="0" y="1932544"/>
                </a:lnTo>
                <a:lnTo>
                  <a:pt x="0" y="0"/>
                </a:lnTo>
                <a:close/>
              </a:path>
            </a:pathLst>
          </a:custGeom>
          <a:blipFill>
            <a:blip r:embed="rId6">
              <a:extLst>
                <a:ext uri="{96DAC541-7B7A-43D3-8B79-37D633B846F1}">
                  <asvg:svgBlip xmlns:asvg="http://schemas.microsoft.com/office/drawing/2016/SVG/main" r:embed="rId7"/>
                </a:ext>
              </a:extLst>
            </a:blip>
            <a:stretch>
              <a:fillRect r="-308835" b="-112921"/>
            </a:stretch>
          </a:blipFill>
        </p:spPr>
        <p:txBody>
          <a:bodyPr/>
          <a:lstStyle/>
          <a:p>
            <a:endParaRPr lang="en-US"/>
          </a:p>
        </p:txBody>
      </p:sp>
      <p:sp>
        <p:nvSpPr>
          <p:cNvPr id="10" name="Freeform 10"/>
          <p:cNvSpPr/>
          <p:nvPr/>
        </p:nvSpPr>
        <p:spPr>
          <a:xfrm>
            <a:off x="15661341" y="8209877"/>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6">
              <a:extLst>
                <a:ext uri="{96DAC541-7B7A-43D3-8B79-37D633B846F1}">
                  <asvg:svgBlip xmlns:asvg="http://schemas.microsoft.com/office/drawing/2016/SVG/main" r:embed="rId7"/>
                </a:ext>
              </a:extLst>
            </a:blip>
            <a:stretch>
              <a:fillRect r="-308835" b="-112921"/>
            </a:stretch>
          </a:blipFill>
        </p:spPr>
        <p:txBody>
          <a:bodyPr/>
          <a:lstStyle/>
          <a:p>
            <a:endParaRPr lang="en-US"/>
          </a:p>
        </p:txBody>
      </p:sp>
      <p:sp>
        <p:nvSpPr>
          <p:cNvPr id="11" name="Freeform 11"/>
          <p:cNvSpPr/>
          <p:nvPr/>
        </p:nvSpPr>
        <p:spPr>
          <a:xfrm>
            <a:off x="17104811" y="7582353"/>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6">
              <a:extLst>
                <a:ext uri="{96DAC541-7B7A-43D3-8B79-37D633B846F1}">
                  <asvg:svgBlip xmlns:asvg="http://schemas.microsoft.com/office/drawing/2016/SVG/main" r:embed="rId7"/>
                </a:ext>
              </a:extLst>
            </a:blip>
            <a:stretch>
              <a:fillRect r="-308835" b="-112921"/>
            </a:stretch>
          </a:blipFill>
        </p:spPr>
        <p:txBody>
          <a:bodyPr/>
          <a:lstStyle/>
          <a:p>
            <a:endParaRPr lang="en-US"/>
          </a:p>
        </p:txBody>
      </p:sp>
      <p:sp>
        <p:nvSpPr>
          <p:cNvPr id="12" name="Freeform 12"/>
          <p:cNvSpPr/>
          <p:nvPr/>
        </p:nvSpPr>
        <p:spPr>
          <a:xfrm>
            <a:off x="15246860" y="5769883"/>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6">
              <a:extLst>
                <a:ext uri="{96DAC541-7B7A-43D3-8B79-37D633B846F1}">
                  <asvg:svgBlip xmlns:asvg="http://schemas.microsoft.com/office/drawing/2016/SVG/main" r:embed="rId7"/>
                </a:ext>
              </a:extLst>
            </a:blip>
            <a:stretch>
              <a:fillRect r="-308835" b="-112921"/>
            </a:stretch>
          </a:blipFill>
        </p:spPr>
        <p:txBody>
          <a:bodyPr/>
          <a:lstStyle/>
          <a:p>
            <a:endParaRPr lang="en-US"/>
          </a:p>
        </p:txBody>
      </p:sp>
      <p:sp>
        <p:nvSpPr>
          <p:cNvPr id="13" name="Freeform 13"/>
          <p:cNvSpPr/>
          <p:nvPr/>
        </p:nvSpPr>
        <p:spPr>
          <a:xfrm>
            <a:off x="11613722" y="7243605"/>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6">
              <a:extLst>
                <a:ext uri="{96DAC541-7B7A-43D3-8B79-37D633B846F1}">
                  <asvg:svgBlip xmlns:asvg="http://schemas.microsoft.com/office/drawing/2016/SVG/main" r:embed="rId7"/>
                </a:ext>
              </a:extLst>
            </a:blip>
            <a:stretch>
              <a:fillRect r="-308835" b="-112921"/>
            </a:stretch>
          </a:blipFill>
        </p:spPr>
        <p:txBody>
          <a:bodyPr/>
          <a:lstStyle/>
          <a:p>
            <a:endParaRPr lang="en-US"/>
          </a:p>
        </p:txBody>
      </p:sp>
      <p:sp>
        <p:nvSpPr>
          <p:cNvPr id="14" name="Freeform 14"/>
          <p:cNvSpPr/>
          <p:nvPr/>
        </p:nvSpPr>
        <p:spPr>
          <a:xfrm rot="-8213049">
            <a:off x="11530966" y="6689856"/>
            <a:ext cx="1823438" cy="1455435"/>
          </a:xfrm>
          <a:custGeom>
            <a:avLst/>
            <a:gdLst/>
            <a:ahLst/>
            <a:cxnLst/>
            <a:rect l="l" t="t" r="r" b="b"/>
            <a:pathLst>
              <a:path w="1823438" h="1455435">
                <a:moveTo>
                  <a:pt x="0" y="0"/>
                </a:moveTo>
                <a:lnTo>
                  <a:pt x="1823438" y="0"/>
                </a:lnTo>
                <a:lnTo>
                  <a:pt x="1823438" y="1455435"/>
                </a:lnTo>
                <a:lnTo>
                  <a:pt x="0" y="14554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Freeform 15"/>
          <p:cNvSpPr/>
          <p:nvPr/>
        </p:nvSpPr>
        <p:spPr>
          <a:xfrm>
            <a:off x="13525056" y="7368504"/>
            <a:ext cx="2412887" cy="2360242"/>
          </a:xfrm>
          <a:custGeom>
            <a:avLst/>
            <a:gdLst/>
            <a:ahLst/>
            <a:cxnLst/>
            <a:rect l="l" t="t" r="r" b="b"/>
            <a:pathLst>
              <a:path w="2412887" h="2360242">
                <a:moveTo>
                  <a:pt x="0" y="0"/>
                </a:moveTo>
                <a:lnTo>
                  <a:pt x="2412887" y="0"/>
                </a:lnTo>
                <a:lnTo>
                  <a:pt x="2412887" y="2360243"/>
                </a:lnTo>
                <a:lnTo>
                  <a:pt x="0" y="23602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6" name="Freeform 16"/>
          <p:cNvSpPr/>
          <p:nvPr/>
        </p:nvSpPr>
        <p:spPr>
          <a:xfrm>
            <a:off x="10651408" y="6451301"/>
            <a:ext cx="828963" cy="1932545"/>
          </a:xfrm>
          <a:custGeom>
            <a:avLst/>
            <a:gdLst/>
            <a:ahLst/>
            <a:cxnLst/>
            <a:rect l="l" t="t" r="r" b="b"/>
            <a:pathLst>
              <a:path w="828963" h="1932545">
                <a:moveTo>
                  <a:pt x="0" y="0"/>
                </a:moveTo>
                <a:lnTo>
                  <a:pt x="828964" y="0"/>
                </a:lnTo>
                <a:lnTo>
                  <a:pt x="828964" y="1932545"/>
                </a:lnTo>
                <a:lnTo>
                  <a:pt x="0" y="1932545"/>
                </a:lnTo>
                <a:lnTo>
                  <a:pt x="0" y="0"/>
                </a:lnTo>
                <a:close/>
              </a:path>
            </a:pathLst>
          </a:custGeom>
          <a:blipFill>
            <a:blip r:embed="rId6">
              <a:extLst>
                <a:ext uri="{96DAC541-7B7A-43D3-8B79-37D633B846F1}">
                  <asvg:svgBlip xmlns:asvg="http://schemas.microsoft.com/office/drawing/2016/SVG/main" r:embed="rId7"/>
                </a:ext>
              </a:extLst>
            </a:blip>
            <a:stretch>
              <a:fillRect r="-308835" b="-112921"/>
            </a:stretch>
          </a:blipFill>
        </p:spPr>
        <p:txBody>
          <a:bodyPr/>
          <a:lstStyle/>
          <a:p>
            <a:endParaRPr lang="en-US"/>
          </a:p>
        </p:txBody>
      </p:sp>
      <p:sp>
        <p:nvSpPr>
          <p:cNvPr id="17" name="Freeform 17"/>
          <p:cNvSpPr/>
          <p:nvPr/>
        </p:nvSpPr>
        <p:spPr>
          <a:xfrm>
            <a:off x="12953223" y="7522865"/>
            <a:ext cx="552783" cy="1288690"/>
          </a:xfrm>
          <a:custGeom>
            <a:avLst/>
            <a:gdLst/>
            <a:ahLst/>
            <a:cxnLst/>
            <a:rect l="l" t="t" r="r" b="b"/>
            <a:pathLst>
              <a:path w="552783" h="1288690">
                <a:moveTo>
                  <a:pt x="0" y="0"/>
                </a:moveTo>
                <a:lnTo>
                  <a:pt x="552783" y="0"/>
                </a:lnTo>
                <a:lnTo>
                  <a:pt x="552783" y="1288691"/>
                </a:lnTo>
                <a:lnTo>
                  <a:pt x="0" y="1288691"/>
                </a:lnTo>
                <a:lnTo>
                  <a:pt x="0" y="0"/>
                </a:lnTo>
                <a:close/>
              </a:path>
            </a:pathLst>
          </a:custGeom>
          <a:blipFill>
            <a:blip r:embed="rId6">
              <a:extLst>
                <a:ext uri="{96DAC541-7B7A-43D3-8B79-37D633B846F1}">
                  <asvg:svgBlip xmlns:asvg="http://schemas.microsoft.com/office/drawing/2016/SVG/main" r:embed="rId7"/>
                </a:ext>
              </a:extLst>
            </a:blip>
            <a:stretch>
              <a:fillRect r="-308835" b="-112921"/>
            </a:stretch>
          </a:blipFill>
        </p:spPr>
        <p:txBody>
          <a:bodyPr/>
          <a:lstStyle/>
          <a:p>
            <a:endParaRPr lang="en-US"/>
          </a:p>
        </p:txBody>
      </p:sp>
      <p:sp>
        <p:nvSpPr>
          <p:cNvPr id="18" name="TextBox 18"/>
          <p:cNvSpPr txBox="1"/>
          <p:nvPr/>
        </p:nvSpPr>
        <p:spPr>
          <a:xfrm>
            <a:off x="664315" y="1841427"/>
            <a:ext cx="15825989" cy="4324517"/>
          </a:xfrm>
          <a:prstGeom prst="rect">
            <a:avLst/>
          </a:prstGeom>
        </p:spPr>
        <p:txBody>
          <a:bodyPr lIns="0" tIns="0" rIns="0" bIns="0" rtlCol="0" anchor="t">
            <a:spAutoFit/>
          </a:bodyPr>
          <a:lstStyle/>
          <a:p>
            <a:pPr marL="666768" lvl="1" indent="-333384" algn="l">
              <a:lnSpc>
                <a:spcPts val="4323"/>
              </a:lnSpc>
              <a:buFont typeface="Arial"/>
              <a:buChar char="•"/>
            </a:pPr>
            <a:r>
              <a:rPr lang="en-US" sz="3088">
                <a:solidFill>
                  <a:srgbClr val="000000"/>
                </a:solidFill>
                <a:latin typeface="Glacial Indifference"/>
                <a:ea typeface="Glacial Indifference"/>
                <a:cs typeface="Glacial Indifference"/>
                <a:sym typeface="Glacial Indifference"/>
              </a:rPr>
              <a:t>Refundable tax credits reduce the amount of taxes a family owes, providing a refund if the credit is larger than their tax liability. This means that </a:t>
            </a:r>
            <a:r>
              <a:rPr lang="en-US" sz="3088" b="1">
                <a:solidFill>
                  <a:srgbClr val="D4145A"/>
                </a:solidFill>
                <a:latin typeface="Glacial Indifference Bold"/>
                <a:ea typeface="Glacial Indifference Bold"/>
                <a:cs typeface="Glacial Indifference Bold"/>
                <a:sym typeface="Glacial Indifference Bold"/>
              </a:rPr>
              <a:t>families with low and moderate incomes can get direct, flexible cash back into their pockets</a:t>
            </a:r>
            <a:r>
              <a:rPr lang="en-US" sz="3088">
                <a:solidFill>
                  <a:srgbClr val="D4145A"/>
                </a:solidFill>
                <a:latin typeface="Glacial Indifference"/>
                <a:ea typeface="Glacial Indifference"/>
                <a:cs typeface="Glacial Indifference"/>
                <a:sym typeface="Glacial Indifference"/>
              </a:rPr>
              <a:t> </a:t>
            </a:r>
          </a:p>
          <a:p>
            <a:pPr algn="l">
              <a:lnSpc>
                <a:spcPts val="4323"/>
              </a:lnSpc>
            </a:pPr>
            <a:endParaRPr lang="en-US" sz="3088">
              <a:solidFill>
                <a:srgbClr val="D4145A"/>
              </a:solidFill>
              <a:latin typeface="Glacial Indifference"/>
              <a:ea typeface="Glacial Indifference"/>
              <a:cs typeface="Glacial Indifference"/>
              <a:sym typeface="Glacial Indifference"/>
            </a:endParaRPr>
          </a:p>
          <a:p>
            <a:pPr marL="666768" lvl="1" indent="-333384" algn="l">
              <a:lnSpc>
                <a:spcPts val="4323"/>
              </a:lnSpc>
              <a:buFont typeface="Arial"/>
              <a:buChar char="•"/>
            </a:pPr>
            <a:r>
              <a:rPr lang="en-US" sz="3088">
                <a:solidFill>
                  <a:srgbClr val="000000"/>
                </a:solidFill>
                <a:latin typeface="Glacial Indifference"/>
                <a:ea typeface="Glacial Indifference"/>
                <a:cs typeface="Glacial Indifference"/>
                <a:sym typeface="Glacial Indifference"/>
              </a:rPr>
              <a:t>At the federal level, the Child Tax Credit and Earned Income Tax Credit provide the largest anti-poverty benefit to children, working people, and people under 65.</a:t>
            </a:r>
            <a:r>
              <a:rPr lang="en-US" sz="3088">
                <a:solidFill>
                  <a:srgbClr val="3290BF"/>
                </a:solidFill>
                <a:latin typeface="Glacial Indifference"/>
                <a:ea typeface="Glacial Indifference"/>
                <a:cs typeface="Glacial Indifference"/>
                <a:sym typeface="Glacial Indifference"/>
              </a:rPr>
              <a:t> </a:t>
            </a:r>
            <a:r>
              <a:rPr lang="en-US" sz="3088" b="1">
                <a:solidFill>
                  <a:srgbClr val="01B695"/>
                </a:solidFill>
                <a:latin typeface="Glacial Indifference Bold"/>
                <a:ea typeface="Glacial Indifference Bold"/>
                <a:cs typeface="Glacial Indifference Bold"/>
                <a:sym typeface="Glacial Indifference Bold"/>
              </a:rPr>
              <a:t>In 2024, these credits lifted 6.8 million people above the poverty line</a:t>
            </a:r>
            <a:r>
              <a:rPr lang="en-US" sz="3088" b="1">
                <a:solidFill>
                  <a:srgbClr val="3290BF"/>
                </a:solidFill>
                <a:latin typeface="Glacial Indifference Bold"/>
                <a:ea typeface="Glacial Indifference Bold"/>
                <a:cs typeface="Glacial Indifference Bold"/>
                <a:sym typeface="Glacial Indifference Bold"/>
              </a:rPr>
              <a:t> </a:t>
            </a:r>
            <a:r>
              <a:rPr lang="en-US" sz="3088" b="1">
                <a:solidFill>
                  <a:srgbClr val="000000"/>
                </a:solidFill>
                <a:latin typeface="Glacial Indifference Bold"/>
                <a:ea typeface="Glacial Indifference Bold"/>
                <a:cs typeface="Glacial Indifference Bold"/>
                <a:sym typeface="Glacial Indifference Bold"/>
              </a:rPr>
              <a:t>(</a:t>
            </a:r>
            <a:r>
              <a:rPr lang="en-US" sz="3088">
                <a:solidFill>
                  <a:srgbClr val="000000"/>
                </a:solidFill>
                <a:latin typeface="Glacial Indifference"/>
                <a:ea typeface="Glacial Indifference"/>
                <a:cs typeface="Glacial Indifference"/>
                <a:sym typeface="Glacial Indifference"/>
              </a:rPr>
              <a:t>1)</a:t>
            </a:r>
          </a:p>
          <a:p>
            <a:pPr algn="ctr">
              <a:lnSpc>
                <a:spcPts val="3834"/>
              </a:lnSpc>
            </a:pPr>
            <a:endParaRPr lang="en-US" sz="3088">
              <a:solidFill>
                <a:srgbClr val="000000"/>
              </a:solidFill>
              <a:latin typeface="Glacial Indifference"/>
              <a:ea typeface="Glacial Indifference"/>
              <a:cs typeface="Glacial Indifference"/>
              <a:sym typeface="Glacial Indifference"/>
            </a:endParaRPr>
          </a:p>
        </p:txBody>
      </p:sp>
      <p:sp>
        <p:nvSpPr>
          <p:cNvPr id="19" name="TextBox 19"/>
          <p:cNvSpPr txBox="1"/>
          <p:nvPr/>
        </p:nvSpPr>
        <p:spPr>
          <a:xfrm>
            <a:off x="687961" y="9107305"/>
            <a:ext cx="8247192" cy="621442"/>
          </a:xfrm>
          <a:prstGeom prst="rect">
            <a:avLst/>
          </a:prstGeom>
        </p:spPr>
        <p:txBody>
          <a:bodyPr lIns="0" tIns="0" rIns="0" bIns="0" rtlCol="0" anchor="t">
            <a:spAutoFit/>
          </a:bodyPr>
          <a:lstStyle/>
          <a:p>
            <a:pPr algn="l">
              <a:lnSpc>
                <a:spcPts val="2497"/>
              </a:lnSpc>
            </a:pPr>
            <a:r>
              <a:rPr lang="en-US" sz="1783">
                <a:solidFill>
                  <a:srgbClr val="000000"/>
                </a:solidFill>
                <a:latin typeface="Glacial Indifference"/>
                <a:ea typeface="Glacial Indifference"/>
                <a:cs typeface="Glacial Indifference"/>
                <a:sym typeface="Glacial Indifference"/>
              </a:rPr>
              <a:t>(1) Butkus, Neva. Institute on Taxation and Economic Policy. September 16, 2025. https://itep.org/child-poverty-remains-unacceptably-child-tax-credit-changes/</a:t>
            </a:r>
          </a:p>
        </p:txBody>
      </p:sp>
      <p:sp>
        <p:nvSpPr>
          <p:cNvPr id="20" name="TextBox 20"/>
          <p:cNvSpPr txBox="1"/>
          <p:nvPr/>
        </p:nvSpPr>
        <p:spPr>
          <a:xfrm>
            <a:off x="687961" y="6394151"/>
            <a:ext cx="9830098" cy="1661795"/>
          </a:xfrm>
          <a:prstGeom prst="rect">
            <a:avLst/>
          </a:prstGeom>
        </p:spPr>
        <p:txBody>
          <a:bodyPr lIns="0" tIns="0" rIns="0" bIns="0" rtlCol="0" anchor="t">
            <a:spAutoFit/>
          </a:bodyPr>
          <a:lstStyle/>
          <a:p>
            <a:pPr algn="l">
              <a:lnSpc>
                <a:spcPts val="4480"/>
              </a:lnSpc>
            </a:pPr>
            <a:r>
              <a:rPr lang="en-US" sz="3200" b="1">
                <a:solidFill>
                  <a:srgbClr val="000001"/>
                </a:solidFill>
                <a:latin typeface="Glacial Indifference Bold"/>
                <a:ea typeface="Glacial Indifference Bold"/>
                <a:cs typeface="Glacial Indifference Bold"/>
                <a:sym typeface="Glacial Indifference Bold"/>
              </a:rPr>
              <a:t>Building on the success of these federal tax credits, </a:t>
            </a:r>
          </a:p>
          <a:p>
            <a:pPr algn="l">
              <a:lnSpc>
                <a:spcPts val="4480"/>
              </a:lnSpc>
            </a:pPr>
            <a:r>
              <a:rPr lang="en-US" sz="3200" b="1">
                <a:solidFill>
                  <a:srgbClr val="000001"/>
                </a:solidFill>
                <a:latin typeface="Glacial Indifference Bold"/>
                <a:ea typeface="Glacial Indifference Bold"/>
                <a:cs typeface="Glacial Indifference Bold"/>
                <a:sym typeface="Glacial Indifference Bold"/>
              </a:rPr>
              <a:t>many states, including Massachusetts, have</a:t>
            </a:r>
          </a:p>
          <a:p>
            <a:pPr algn="l">
              <a:lnSpc>
                <a:spcPts val="4480"/>
              </a:lnSpc>
            </a:pPr>
            <a:r>
              <a:rPr lang="en-US" sz="3200" b="1">
                <a:solidFill>
                  <a:srgbClr val="000001"/>
                </a:solidFill>
                <a:latin typeface="Glacial Indifference Bold"/>
                <a:ea typeface="Glacial Indifference Bold"/>
                <a:cs typeface="Glacial Indifference Bold"/>
                <a:sym typeface="Glacial Indifference Bold"/>
              </a:rPr>
              <a:t> implemented their own state versions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367" y="1492321"/>
            <a:ext cx="7909874" cy="2570581"/>
            <a:chOff x="0" y="0"/>
            <a:chExt cx="1948619" cy="633270"/>
          </a:xfrm>
        </p:grpSpPr>
        <p:sp>
          <p:nvSpPr>
            <p:cNvPr id="3" name="Freeform 3"/>
            <p:cNvSpPr/>
            <p:nvPr/>
          </p:nvSpPr>
          <p:spPr>
            <a:xfrm>
              <a:off x="0" y="0"/>
              <a:ext cx="1948619" cy="633270"/>
            </a:xfrm>
            <a:custGeom>
              <a:avLst/>
              <a:gdLst/>
              <a:ahLst/>
              <a:cxnLst/>
              <a:rect l="l" t="t" r="r" b="b"/>
              <a:pathLst>
                <a:path w="1948619" h="633270">
                  <a:moveTo>
                    <a:pt x="34257" y="0"/>
                  </a:moveTo>
                  <a:lnTo>
                    <a:pt x="1914362" y="0"/>
                  </a:lnTo>
                  <a:cubicBezTo>
                    <a:pt x="1923448" y="0"/>
                    <a:pt x="1932161" y="3609"/>
                    <a:pt x="1938586" y="10034"/>
                  </a:cubicBezTo>
                  <a:cubicBezTo>
                    <a:pt x="1945010" y="16458"/>
                    <a:pt x="1948619" y="25171"/>
                    <a:pt x="1948619" y="34257"/>
                  </a:cubicBezTo>
                  <a:lnTo>
                    <a:pt x="1948619" y="599013"/>
                  </a:lnTo>
                  <a:cubicBezTo>
                    <a:pt x="1948619" y="608098"/>
                    <a:pt x="1945010" y="616812"/>
                    <a:pt x="1938586" y="623236"/>
                  </a:cubicBezTo>
                  <a:cubicBezTo>
                    <a:pt x="1932161" y="629661"/>
                    <a:pt x="1923448" y="633270"/>
                    <a:pt x="1914362" y="633270"/>
                  </a:cubicBezTo>
                  <a:lnTo>
                    <a:pt x="34257" y="633270"/>
                  </a:lnTo>
                  <a:cubicBezTo>
                    <a:pt x="25171" y="633270"/>
                    <a:pt x="16458" y="629661"/>
                    <a:pt x="10034" y="623236"/>
                  </a:cubicBezTo>
                  <a:cubicBezTo>
                    <a:pt x="3609" y="616812"/>
                    <a:pt x="0" y="608098"/>
                    <a:pt x="0" y="599013"/>
                  </a:cubicBezTo>
                  <a:lnTo>
                    <a:pt x="0" y="34257"/>
                  </a:lnTo>
                  <a:cubicBezTo>
                    <a:pt x="0" y="25171"/>
                    <a:pt x="3609" y="16458"/>
                    <a:pt x="10034" y="10034"/>
                  </a:cubicBezTo>
                  <a:cubicBezTo>
                    <a:pt x="16458" y="3609"/>
                    <a:pt x="25171" y="0"/>
                    <a:pt x="34257" y="0"/>
                  </a:cubicBezTo>
                  <a:close/>
                </a:path>
              </a:pathLst>
            </a:custGeom>
            <a:solidFill>
              <a:srgbClr val="3290BF"/>
            </a:solidFill>
            <a:ln w="19050" cap="rnd">
              <a:solidFill>
                <a:srgbClr val="000000"/>
              </a:solidFill>
              <a:prstDash val="solid"/>
              <a:round/>
            </a:ln>
          </p:spPr>
          <p:txBody>
            <a:bodyPr/>
            <a:lstStyle/>
            <a:p>
              <a:endParaRPr lang="en-US"/>
            </a:p>
          </p:txBody>
        </p:sp>
        <p:sp>
          <p:nvSpPr>
            <p:cNvPr id="4" name="TextBox 4"/>
            <p:cNvSpPr txBox="1"/>
            <p:nvPr/>
          </p:nvSpPr>
          <p:spPr>
            <a:xfrm>
              <a:off x="0" y="-38100"/>
              <a:ext cx="1948619" cy="67137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585226" y="1632212"/>
            <a:ext cx="3077904" cy="1919493"/>
          </a:xfrm>
          <a:custGeom>
            <a:avLst/>
            <a:gdLst/>
            <a:ahLst/>
            <a:cxnLst/>
            <a:rect l="l" t="t" r="r" b="b"/>
            <a:pathLst>
              <a:path w="3077904" h="1919493">
                <a:moveTo>
                  <a:pt x="0" y="0"/>
                </a:moveTo>
                <a:lnTo>
                  <a:pt x="3077904" y="0"/>
                </a:lnTo>
                <a:lnTo>
                  <a:pt x="3077904" y="1919493"/>
                </a:lnTo>
                <a:lnTo>
                  <a:pt x="0" y="19194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6" name="Group 6"/>
          <p:cNvGrpSpPr/>
          <p:nvPr/>
        </p:nvGrpSpPr>
        <p:grpSpPr>
          <a:xfrm>
            <a:off x="10138797" y="1492321"/>
            <a:ext cx="7890205" cy="2570581"/>
            <a:chOff x="0" y="0"/>
            <a:chExt cx="1948619" cy="634848"/>
          </a:xfrm>
        </p:grpSpPr>
        <p:sp>
          <p:nvSpPr>
            <p:cNvPr id="7" name="Freeform 7"/>
            <p:cNvSpPr/>
            <p:nvPr/>
          </p:nvSpPr>
          <p:spPr>
            <a:xfrm>
              <a:off x="0" y="0"/>
              <a:ext cx="1948619" cy="634848"/>
            </a:xfrm>
            <a:custGeom>
              <a:avLst/>
              <a:gdLst/>
              <a:ahLst/>
              <a:cxnLst/>
              <a:rect l="l" t="t" r="r" b="b"/>
              <a:pathLst>
                <a:path w="1948619" h="634848">
                  <a:moveTo>
                    <a:pt x="34342" y="0"/>
                  </a:moveTo>
                  <a:lnTo>
                    <a:pt x="1914277" y="0"/>
                  </a:lnTo>
                  <a:cubicBezTo>
                    <a:pt x="1923385" y="0"/>
                    <a:pt x="1932120" y="3618"/>
                    <a:pt x="1938561" y="10059"/>
                  </a:cubicBezTo>
                  <a:cubicBezTo>
                    <a:pt x="1945001" y="16499"/>
                    <a:pt x="1948619" y="25234"/>
                    <a:pt x="1948619" y="34342"/>
                  </a:cubicBezTo>
                  <a:lnTo>
                    <a:pt x="1948619" y="600506"/>
                  </a:lnTo>
                  <a:cubicBezTo>
                    <a:pt x="1948619" y="609614"/>
                    <a:pt x="1945001" y="618349"/>
                    <a:pt x="1938561" y="624790"/>
                  </a:cubicBezTo>
                  <a:cubicBezTo>
                    <a:pt x="1932120" y="631230"/>
                    <a:pt x="1923385" y="634848"/>
                    <a:pt x="1914277" y="634848"/>
                  </a:cubicBezTo>
                  <a:lnTo>
                    <a:pt x="34342" y="634848"/>
                  </a:lnTo>
                  <a:cubicBezTo>
                    <a:pt x="25234" y="634848"/>
                    <a:pt x="16499" y="631230"/>
                    <a:pt x="10059" y="624790"/>
                  </a:cubicBezTo>
                  <a:cubicBezTo>
                    <a:pt x="3618" y="618349"/>
                    <a:pt x="0" y="609614"/>
                    <a:pt x="0" y="600506"/>
                  </a:cubicBezTo>
                  <a:lnTo>
                    <a:pt x="0" y="34342"/>
                  </a:lnTo>
                  <a:cubicBezTo>
                    <a:pt x="0" y="25234"/>
                    <a:pt x="3618" y="16499"/>
                    <a:pt x="10059" y="10059"/>
                  </a:cubicBezTo>
                  <a:cubicBezTo>
                    <a:pt x="16499" y="3618"/>
                    <a:pt x="25234" y="0"/>
                    <a:pt x="34342" y="0"/>
                  </a:cubicBezTo>
                  <a:close/>
                </a:path>
              </a:pathLst>
            </a:custGeom>
            <a:solidFill>
              <a:srgbClr val="01B695"/>
            </a:solidFill>
            <a:ln w="19050" cap="rnd">
              <a:solidFill>
                <a:srgbClr val="000000"/>
              </a:solidFill>
              <a:prstDash val="solid"/>
              <a:round/>
            </a:ln>
          </p:spPr>
          <p:txBody>
            <a:bodyPr/>
            <a:lstStyle/>
            <a:p>
              <a:endParaRPr lang="en-US"/>
            </a:p>
          </p:txBody>
        </p:sp>
        <p:sp>
          <p:nvSpPr>
            <p:cNvPr id="8" name="TextBox 8"/>
            <p:cNvSpPr txBox="1"/>
            <p:nvPr/>
          </p:nvSpPr>
          <p:spPr>
            <a:xfrm>
              <a:off x="0" y="-38100"/>
              <a:ext cx="1948619" cy="672948"/>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4284581" y="1858049"/>
            <a:ext cx="3049921" cy="1907587"/>
          </a:xfrm>
          <a:custGeom>
            <a:avLst/>
            <a:gdLst/>
            <a:ahLst/>
            <a:cxnLst/>
            <a:rect l="l" t="t" r="r" b="b"/>
            <a:pathLst>
              <a:path w="3049921" h="1907587">
                <a:moveTo>
                  <a:pt x="0" y="0"/>
                </a:moveTo>
                <a:lnTo>
                  <a:pt x="3049921" y="0"/>
                </a:lnTo>
                <a:lnTo>
                  <a:pt x="3049921" y="1907587"/>
                </a:lnTo>
                <a:lnTo>
                  <a:pt x="0" y="19075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0" name="Group 10"/>
          <p:cNvGrpSpPr/>
          <p:nvPr/>
        </p:nvGrpSpPr>
        <p:grpSpPr>
          <a:xfrm rot="-102329">
            <a:off x="436914" y="1619123"/>
            <a:ext cx="1680525" cy="477852"/>
            <a:chOff x="0" y="0"/>
            <a:chExt cx="948814" cy="269792"/>
          </a:xfrm>
        </p:grpSpPr>
        <p:sp>
          <p:nvSpPr>
            <p:cNvPr id="11" name="Freeform 11"/>
            <p:cNvSpPr/>
            <p:nvPr/>
          </p:nvSpPr>
          <p:spPr>
            <a:xfrm>
              <a:off x="0" y="0"/>
              <a:ext cx="948814" cy="269792"/>
            </a:xfrm>
            <a:custGeom>
              <a:avLst/>
              <a:gdLst/>
              <a:ahLst/>
              <a:cxnLst/>
              <a:rect l="l" t="t" r="r" b="b"/>
              <a:pathLst>
                <a:path w="948814" h="269792">
                  <a:moveTo>
                    <a:pt x="0" y="0"/>
                  </a:moveTo>
                  <a:lnTo>
                    <a:pt x="948814" y="0"/>
                  </a:lnTo>
                  <a:lnTo>
                    <a:pt x="948814" y="269792"/>
                  </a:lnTo>
                  <a:lnTo>
                    <a:pt x="0" y="269792"/>
                  </a:lnTo>
                  <a:close/>
                </a:path>
              </a:pathLst>
            </a:custGeom>
            <a:solidFill>
              <a:srgbClr val="3290BF"/>
            </a:solidFill>
          </p:spPr>
          <p:txBody>
            <a:bodyPr/>
            <a:lstStyle/>
            <a:p>
              <a:endParaRPr lang="en-US"/>
            </a:p>
          </p:txBody>
        </p:sp>
        <p:sp>
          <p:nvSpPr>
            <p:cNvPr id="12" name="TextBox 12"/>
            <p:cNvSpPr txBox="1"/>
            <p:nvPr/>
          </p:nvSpPr>
          <p:spPr>
            <a:xfrm>
              <a:off x="0" y="-38100"/>
              <a:ext cx="948814" cy="307892"/>
            </a:xfrm>
            <a:prstGeom prst="rect">
              <a:avLst/>
            </a:prstGeom>
          </p:spPr>
          <p:txBody>
            <a:bodyPr lIns="50800" tIns="50800" rIns="50800" bIns="50800" rtlCol="0" anchor="ctr"/>
            <a:lstStyle/>
            <a:p>
              <a:pPr algn="ctr">
                <a:lnSpc>
                  <a:spcPts val="2659"/>
                </a:lnSpc>
                <a:spcBef>
                  <a:spcPct val="0"/>
                </a:spcBef>
              </a:pPr>
              <a:endParaRPr/>
            </a:p>
          </p:txBody>
        </p:sp>
      </p:grpSp>
      <p:sp>
        <p:nvSpPr>
          <p:cNvPr id="13" name="TextBox 13"/>
          <p:cNvSpPr txBox="1"/>
          <p:nvPr/>
        </p:nvSpPr>
        <p:spPr>
          <a:xfrm>
            <a:off x="3663130" y="2153810"/>
            <a:ext cx="4348514" cy="781048"/>
          </a:xfrm>
          <a:prstGeom prst="rect">
            <a:avLst/>
          </a:prstGeom>
        </p:spPr>
        <p:txBody>
          <a:bodyPr lIns="0" tIns="0" rIns="0" bIns="0" rtlCol="0" anchor="t">
            <a:spAutoFit/>
          </a:bodyPr>
          <a:lstStyle/>
          <a:p>
            <a:pPr algn="l">
              <a:lnSpc>
                <a:spcPts val="6300"/>
              </a:lnSpc>
            </a:pPr>
            <a:r>
              <a:rPr lang="en-US" sz="4500" b="1">
                <a:solidFill>
                  <a:srgbClr val="000000"/>
                </a:solidFill>
                <a:latin typeface="Glacial Indifference Bold"/>
                <a:ea typeface="Glacial Indifference Bold"/>
                <a:cs typeface="Glacial Indifference Bold"/>
                <a:sym typeface="Glacial Indifference Bold"/>
              </a:rPr>
              <a:t>Massachusetts</a:t>
            </a:r>
          </a:p>
        </p:txBody>
      </p:sp>
      <p:sp>
        <p:nvSpPr>
          <p:cNvPr id="14" name="TextBox 14"/>
          <p:cNvSpPr txBox="1"/>
          <p:nvPr/>
        </p:nvSpPr>
        <p:spPr>
          <a:xfrm>
            <a:off x="11771299" y="2161003"/>
            <a:ext cx="2312600" cy="796763"/>
          </a:xfrm>
          <a:prstGeom prst="rect">
            <a:avLst/>
          </a:prstGeom>
        </p:spPr>
        <p:txBody>
          <a:bodyPr lIns="0" tIns="0" rIns="0" bIns="0" rtlCol="0" anchor="t">
            <a:spAutoFit/>
          </a:bodyPr>
          <a:lstStyle/>
          <a:p>
            <a:pPr algn="l">
              <a:lnSpc>
                <a:spcPts val="6483"/>
              </a:lnSpc>
            </a:pPr>
            <a:r>
              <a:rPr lang="en-US" sz="4631" b="1">
                <a:solidFill>
                  <a:srgbClr val="000000"/>
                </a:solidFill>
                <a:latin typeface="Glacial Indifference Bold"/>
                <a:ea typeface="Glacial Indifference Bold"/>
                <a:cs typeface="Glacial Indifference Bold"/>
                <a:sym typeface="Glacial Indifference Bold"/>
              </a:rPr>
              <a:t>Federal</a:t>
            </a:r>
          </a:p>
        </p:txBody>
      </p:sp>
      <p:sp>
        <p:nvSpPr>
          <p:cNvPr id="15" name="TextBox 15"/>
          <p:cNvSpPr txBox="1"/>
          <p:nvPr/>
        </p:nvSpPr>
        <p:spPr>
          <a:xfrm>
            <a:off x="164367" y="4405803"/>
            <a:ext cx="8370033" cy="5084725"/>
          </a:xfrm>
          <a:prstGeom prst="rect">
            <a:avLst/>
          </a:prstGeom>
        </p:spPr>
        <p:txBody>
          <a:bodyPr wrap="square" lIns="0" tIns="0" rIns="0" bIns="0" rtlCol="0" anchor="t">
            <a:spAutoFit/>
          </a:bodyPr>
          <a:lstStyle/>
          <a:p>
            <a:pPr algn="l">
              <a:lnSpc>
                <a:spcPts val="5039"/>
              </a:lnSpc>
            </a:pPr>
            <a:r>
              <a:rPr lang="en-US" sz="3600" b="1">
                <a:solidFill>
                  <a:srgbClr val="000000"/>
                </a:solidFill>
                <a:latin typeface="Glacial Indifference Bold"/>
                <a:ea typeface="Glacial Indifference Bold"/>
                <a:cs typeface="Glacial Indifference Bold"/>
                <a:sym typeface="Glacial Indifference Bold"/>
              </a:rPr>
              <a:t>Earned Income Tax Credit (EITC)</a:t>
            </a:r>
          </a:p>
          <a:p>
            <a:pPr algn="l">
              <a:lnSpc>
                <a:spcPts val="5039"/>
              </a:lnSpc>
            </a:pPr>
            <a:r>
              <a:rPr lang="en-US" sz="3600">
                <a:solidFill>
                  <a:srgbClr val="000000"/>
                </a:solidFill>
                <a:latin typeface="Glacial Indifference"/>
                <a:ea typeface="Glacial Indifference"/>
                <a:cs typeface="Glacial Indifference"/>
                <a:sym typeface="Glacial Indifference"/>
              </a:rPr>
              <a:t>-earned &lt; $69,000 in 2025</a:t>
            </a:r>
          </a:p>
          <a:p>
            <a:pPr algn="l">
              <a:lnSpc>
                <a:spcPts val="5039"/>
              </a:lnSpc>
            </a:pPr>
            <a:r>
              <a:rPr lang="en-US" sz="3600">
                <a:solidFill>
                  <a:srgbClr val="000000"/>
                </a:solidFill>
                <a:latin typeface="Glacial Indifference"/>
                <a:ea typeface="Glacial Indifference"/>
                <a:cs typeface="Glacial Indifference"/>
                <a:sym typeface="Glacial Indifference"/>
              </a:rPr>
              <a:t>-average credit of $996</a:t>
            </a:r>
          </a:p>
          <a:p>
            <a:pPr algn="l">
              <a:lnSpc>
                <a:spcPts val="5039"/>
              </a:lnSpc>
            </a:pPr>
            <a:endParaRPr lang="en-US" sz="3600">
              <a:solidFill>
                <a:srgbClr val="000000"/>
              </a:solidFill>
              <a:latin typeface="Glacial Indifference"/>
              <a:ea typeface="Glacial Indifference"/>
              <a:cs typeface="Glacial Indifference"/>
              <a:sym typeface="Glacial Indifference"/>
            </a:endParaRPr>
          </a:p>
          <a:p>
            <a:pPr algn="l">
              <a:lnSpc>
                <a:spcPts val="5039"/>
              </a:lnSpc>
            </a:pPr>
            <a:r>
              <a:rPr lang="en-US" sz="3600" b="1">
                <a:solidFill>
                  <a:srgbClr val="000000"/>
                </a:solidFill>
                <a:latin typeface="Glacial Indifference Bold"/>
                <a:ea typeface="Glacial Indifference Bold"/>
                <a:cs typeface="Glacial Indifference Bold"/>
                <a:sym typeface="Glacial Indifference Bold"/>
              </a:rPr>
              <a:t>Child and Family Tax Credit (CFTC)</a:t>
            </a:r>
          </a:p>
          <a:p>
            <a:pPr algn="l">
              <a:lnSpc>
                <a:spcPts val="5039"/>
              </a:lnSpc>
            </a:pPr>
            <a:r>
              <a:rPr lang="en-US" sz="3600">
                <a:solidFill>
                  <a:srgbClr val="000000"/>
                </a:solidFill>
                <a:latin typeface="Glacial Indifference"/>
                <a:ea typeface="Glacial Indifference"/>
                <a:cs typeface="Glacial Indifference"/>
                <a:sym typeface="Glacial Indifference"/>
              </a:rPr>
              <a:t>-$440 per child &lt; age 13, disabled dependent, spouse who needs care</a:t>
            </a:r>
          </a:p>
          <a:p>
            <a:pPr algn="l">
              <a:lnSpc>
                <a:spcPts val="5039"/>
              </a:lnSpc>
            </a:pPr>
            <a:r>
              <a:rPr lang="en-US" sz="3600">
                <a:solidFill>
                  <a:srgbClr val="000000"/>
                </a:solidFill>
                <a:latin typeface="Glacial Indifference"/>
                <a:ea typeface="Glacial Indifference"/>
                <a:cs typeface="Glacial Indifference"/>
                <a:sym typeface="Glacial Indifference"/>
              </a:rPr>
              <a:t>-no income required, </a:t>
            </a:r>
            <a:r>
              <a:rPr lang="en-US" sz="3600" b="1">
                <a:solidFill>
                  <a:srgbClr val="D4145A"/>
                </a:solidFill>
                <a:latin typeface="Glacial Indifference"/>
                <a:ea typeface="Glacial Indifference"/>
                <a:cs typeface="Glacial Indifference"/>
                <a:sym typeface="Glacial Indifference"/>
              </a:rPr>
              <a:t>immigrant inclusive</a:t>
            </a:r>
          </a:p>
        </p:txBody>
      </p:sp>
      <p:sp>
        <p:nvSpPr>
          <p:cNvPr id="16" name="TextBox 16"/>
          <p:cNvSpPr txBox="1"/>
          <p:nvPr/>
        </p:nvSpPr>
        <p:spPr>
          <a:xfrm>
            <a:off x="10138797" y="4405803"/>
            <a:ext cx="7813906" cy="7008329"/>
          </a:xfrm>
          <a:prstGeom prst="rect">
            <a:avLst/>
          </a:prstGeom>
        </p:spPr>
        <p:txBody>
          <a:bodyPr lIns="0" tIns="0" rIns="0" bIns="0" rtlCol="0" anchor="t">
            <a:spAutoFit/>
          </a:bodyPr>
          <a:lstStyle/>
          <a:p>
            <a:pPr algn="r">
              <a:lnSpc>
                <a:spcPts val="5039"/>
              </a:lnSpc>
            </a:pPr>
            <a:r>
              <a:rPr lang="en-US" sz="3550" b="1" dirty="0">
                <a:solidFill>
                  <a:srgbClr val="000000"/>
                </a:solidFill>
                <a:latin typeface="Glacial Indifference Bold"/>
                <a:ea typeface="Glacial Indifference Bold"/>
                <a:cs typeface="Glacial Indifference Bold"/>
                <a:sym typeface="Glacial Indifference Bold"/>
              </a:rPr>
              <a:t>Earned Income Tax Credit (EITC)</a:t>
            </a:r>
          </a:p>
          <a:p>
            <a:pPr algn="r">
              <a:lnSpc>
                <a:spcPts val="5039"/>
              </a:lnSpc>
            </a:pPr>
            <a:r>
              <a:rPr lang="en-US" sz="3600" dirty="0">
                <a:solidFill>
                  <a:srgbClr val="000000"/>
                </a:solidFill>
                <a:latin typeface="Glacial Indifference"/>
              </a:rPr>
              <a:t>-earned &lt; $69,000 in 2025</a:t>
            </a:r>
            <a:endParaRPr lang="en-US" dirty="0"/>
          </a:p>
          <a:p>
            <a:pPr algn="r">
              <a:lnSpc>
                <a:spcPts val="5039"/>
              </a:lnSpc>
            </a:pPr>
            <a:r>
              <a:rPr lang="en-US" sz="3550" dirty="0">
                <a:solidFill>
                  <a:srgbClr val="000000"/>
                </a:solidFill>
                <a:latin typeface="Glacial Indifference"/>
                <a:ea typeface="Glacial Indifference"/>
                <a:cs typeface="Glacial Indifference"/>
                <a:sym typeface="Glacial Indifference"/>
              </a:rPr>
              <a:t>-up to $8,046, depending on income and number of children</a:t>
            </a:r>
            <a:endParaRPr lang="en-US" sz="3550" dirty="0"/>
          </a:p>
          <a:p>
            <a:pPr algn="r">
              <a:lnSpc>
                <a:spcPts val="5039"/>
              </a:lnSpc>
            </a:pPr>
            <a:r>
              <a:rPr lang="en-US" sz="3550" dirty="0">
                <a:solidFill>
                  <a:srgbClr val="000000"/>
                </a:solidFill>
                <a:latin typeface="Glacial Indifference"/>
                <a:ea typeface="Glacial Indifference"/>
                <a:cs typeface="Glacial Indifference"/>
                <a:sym typeface="Glacial Indifference"/>
              </a:rPr>
              <a:t>-average credit of $2,491</a:t>
            </a:r>
            <a:endParaRPr lang="en-US" sz="3550" dirty="0">
              <a:solidFill>
                <a:srgbClr val="000000"/>
              </a:solidFill>
              <a:latin typeface="Glacial Indifference"/>
              <a:ea typeface="Glacial Indifference"/>
              <a:cs typeface="Glacial Indifference"/>
            </a:endParaRPr>
          </a:p>
          <a:p>
            <a:pPr algn="r">
              <a:lnSpc>
                <a:spcPts val="5039"/>
              </a:lnSpc>
            </a:pPr>
            <a:endParaRPr lang="en-US" sz="3599">
              <a:solidFill>
                <a:srgbClr val="000000"/>
              </a:solidFill>
              <a:latin typeface="Glacial Indifference"/>
              <a:ea typeface="Glacial Indifference"/>
              <a:cs typeface="Glacial Indifference"/>
              <a:sym typeface="Glacial Indifference"/>
            </a:endParaRPr>
          </a:p>
          <a:p>
            <a:pPr algn="r">
              <a:lnSpc>
                <a:spcPts val="5039"/>
              </a:lnSpc>
            </a:pPr>
            <a:r>
              <a:rPr lang="en-US" sz="3550" b="1" dirty="0">
                <a:solidFill>
                  <a:srgbClr val="000000"/>
                </a:solidFill>
                <a:latin typeface="Glacial Indifference Bold"/>
                <a:ea typeface="Glacial Indifference Bold"/>
                <a:cs typeface="Glacial Indifference Bold"/>
                <a:sym typeface="Glacial Indifference Bold"/>
              </a:rPr>
              <a:t>Child Tax Credit (CTC)</a:t>
            </a:r>
            <a:endParaRPr lang="en-US" sz="3550" b="1" dirty="0">
              <a:solidFill>
                <a:srgbClr val="000000"/>
              </a:solidFill>
              <a:latin typeface="Glacial Indifference Bold"/>
              <a:ea typeface="Glacial Indifference Bold"/>
              <a:cs typeface="Glacial Indifference Bold"/>
            </a:endParaRPr>
          </a:p>
          <a:p>
            <a:pPr algn="r">
              <a:lnSpc>
                <a:spcPts val="5039"/>
              </a:lnSpc>
            </a:pPr>
            <a:r>
              <a:rPr lang="en-US" sz="3550" dirty="0">
                <a:solidFill>
                  <a:srgbClr val="000000"/>
                </a:solidFill>
                <a:latin typeface="Glacial Indifference"/>
                <a:ea typeface="Glacial Indifference"/>
                <a:cs typeface="Glacial Indifference"/>
                <a:sym typeface="Glacial Indifference"/>
              </a:rPr>
              <a:t>-up to $2,200 per child &lt; age 17</a:t>
            </a:r>
            <a:endParaRPr lang="en-US" sz="3550" dirty="0">
              <a:solidFill>
                <a:srgbClr val="000000"/>
              </a:solidFill>
              <a:latin typeface="Glacial Indifference"/>
              <a:ea typeface="Glacial Indifference"/>
              <a:cs typeface="Glacial Indifference"/>
            </a:endParaRPr>
          </a:p>
          <a:p>
            <a:pPr algn="r">
              <a:lnSpc>
                <a:spcPts val="5039"/>
              </a:lnSpc>
            </a:pPr>
            <a:r>
              <a:rPr lang="en-US" sz="3550" dirty="0">
                <a:solidFill>
                  <a:srgbClr val="000000"/>
                </a:solidFill>
                <a:latin typeface="Glacial Indifference"/>
                <a:ea typeface="Glacial Indifference"/>
                <a:cs typeface="Glacial Indifference"/>
                <a:sym typeface="Glacial Indifference"/>
              </a:rPr>
              <a:t>-income required (phases in)</a:t>
            </a:r>
            <a:endParaRPr lang="en-US" sz="3550" dirty="0">
              <a:solidFill>
                <a:srgbClr val="000000"/>
              </a:solidFill>
              <a:latin typeface="Glacial Indifference"/>
              <a:ea typeface="Glacial Indifference"/>
              <a:cs typeface="Glacial Indifference"/>
            </a:endParaRPr>
          </a:p>
          <a:p>
            <a:pPr algn="r">
              <a:lnSpc>
                <a:spcPts val="5039"/>
              </a:lnSpc>
            </a:pPr>
            <a:endParaRPr lang="en-US" sz="3599">
              <a:solidFill>
                <a:srgbClr val="000000"/>
              </a:solidFill>
              <a:latin typeface="Glacial Indifference"/>
              <a:ea typeface="Glacial Indifference"/>
              <a:cs typeface="Glacial Indifference"/>
              <a:sym typeface="Glacial Indifference"/>
            </a:endParaRPr>
          </a:p>
          <a:p>
            <a:pPr algn="r">
              <a:lnSpc>
                <a:spcPts val="5039"/>
              </a:lnSpc>
            </a:pPr>
            <a:endParaRPr lang="en-US" sz="3599">
              <a:solidFill>
                <a:srgbClr val="000000"/>
              </a:solidFill>
              <a:latin typeface="Glacial Indifference"/>
              <a:ea typeface="Glacial Indifference"/>
              <a:cs typeface="Glacial Indifference"/>
              <a:sym typeface="Glacial Indifference"/>
            </a:endParaRPr>
          </a:p>
        </p:txBody>
      </p:sp>
      <p:grpSp>
        <p:nvGrpSpPr>
          <p:cNvPr id="17" name="Group 17"/>
          <p:cNvGrpSpPr/>
          <p:nvPr/>
        </p:nvGrpSpPr>
        <p:grpSpPr>
          <a:xfrm>
            <a:off x="0" y="3788"/>
            <a:ext cx="18506452" cy="1167555"/>
            <a:chOff x="0" y="0"/>
            <a:chExt cx="4874127" cy="307504"/>
          </a:xfrm>
        </p:grpSpPr>
        <p:sp>
          <p:nvSpPr>
            <p:cNvPr id="18" name="Freeform 18"/>
            <p:cNvSpPr/>
            <p:nvPr/>
          </p:nvSpPr>
          <p:spPr>
            <a:xfrm>
              <a:off x="0" y="0"/>
              <a:ext cx="4874127" cy="307504"/>
            </a:xfrm>
            <a:custGeom>
              <a:avLst/>
              <a:gdLst/>
              <a:ahLst/>
              <a:cxnLst/>
              <a:rect l="l" t="t" r="r" b="b"/>
              <a:pathLst>
                <a:path w="4874127" h="307504">
                  <a:moveTo>
                    <a:pt x="0" y="0"/>
                  </a:moveTo>
                  <a:lnTo>
                    <a:pt x="4874127" y="0"/>
                  </a:lnTo>
                  <a:lnTo>
                    <a:pt x="4874127" y="307504"/>
                  </a:lnTo>
                  <a:lnTo>
                    <a:pt x="0" y="307504"/>
                  </a:lnTo>
                  <a:close/>
                </a:path>
              </a:pathLst>
            </a:custGeom>
            <a:solidFill>
              <a:srgbClr val="FDD86F"/>
            </a:solidFill>
          </p:spPr>
          <p:txBody>
            <a:bodyPr/>
            <a:lstStyle/>
            <a:p>
              <a:endParaRPr lang="en-US"/>
            </a:p>
          </p:txBody>
        </p:sp>
        <p:sp>
          <p:nvSpPr>
            <p:cNvPr id="19" name="TextBox 19"/>
            <p:cNvSpPr txBox="1"/>
            <p:nvPr/>
          </p:nvSpPr>
          <p:spPr>
            <a:xfrm>
              <a:off x="0" y="-38100"/>
              <a:ext cx="4874127" cy="345604"/>
            </a:xfrm>
            <a:prstGeom prst="rect">
              <a:avLst/>
            </a:prstGeom>
          </p:spPr>
          <p:txBody>
            <a:bodyPr lIns="50800" tIns="50800" rIns="50800" bIns="50800" rtlCol="0" anchor="ctr"/>
            <a:lstStyle/>
            <a:p>
              <a:pPr algn="ctr">
                <a:lnSpc>
                  <a:spcPts val="2659"/>
                </a:lnSpc>
                <a:spcBef>
                  <a:spcPct val="0"/>
                </a:spcBef>
              </a:pPr>
              <a:endParaRPr/>
            </a:p>
          </p:txBody>
        </p:sp>
      </p:grpSp>
      <p:sp>
        <p:nvSpPr>
          <p:cNvPr id="20" name="TextBox 20"/>
          <p:cNvSpPr txBox="1"/>
          <p:nvPr/>
        </p:nvSpPr>
        <p:spPr>
          <a:xfrm>
            <a:off x="2749216" y="11514"/>
            <a:ext cx="12670770" cy="1035540"/>
          </a:xfrm>
          <a:prstGeom prst="rect">
            <a:avLst/>
          </a:prstGeom>
        </p:spPr>
        <p:txBody>
          <a:bodyPr lIns="0" tIns="0" rIns="0" bIns="0" rtlCol="0" anchor="t">
            <a:spAutoFit/>
          </a:bodyPr>
          <a:lstStyle/>
          <a:p>
            <a:pPr algn="ctr">
              <a:lnSpc>
                <a:spcPts val="8680"/>
              </a:lnSpc>
            </a:pPr>
            <a:r>
              <a:rPr lang="en-US" sz="6200" b="1">
                <a:solidFill>
                  <a:srgbClr val="000001"/>
                </a:solidFill>
                <a:latin typeface="Glacial Indifference Bold"/>
                <a:ea typeface="Glacial Indifference Bold"/>
                <a:cs typeface="Glacial Indifference Bold"/>
                <a:sym typeface="Glacial Indifference Bold"/>
              </a:rPr>
              <a:t>Overview of available tax credits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788"/>
            <a:ext cx="18506452" cy="1167555"/>
            <a:chOff x="0" y="0"/>
            <a:chExt cx="4874127" cy="307504"/>
          </a:xfrm>
        </p:grpSpPr>
        <p:sp>
          <p:nvSpPr>
            <p:cNvPr id="3" name="Freeform 3"/>
            <p:cNvSpPr/>
            <p:nvPr/>
          </p:nvSpPr>
          <p:spPr>
            <a:xfrm>
              <a:off x="0" y="0"/>
              <a:ext cx="4874127" cy="307504"/>
            </a:xfrm>
            <a:custGeom>
              <a:avLst/>
              <a:gdLst/>
              <a:ahLst/>
              <a:cxnLst/>
              <a:rect l="l" t="t" r="r" b="b"/>
              <a:pathLst>
                <a:path w="4874127" h="307504">
                  <a:moveTo>
                    <a:pt x="0" y="0"/>
                  </a:moveTo>
                  <a:lnTo>
                    <a:pt x="4874127" y="0"/>
                  </a:lnTo>
                  <a:lnTo>
                    <a:pt x="4874127" y="307504"/>
                  </a:lnTo>
                  <a:lnTo>
                    <a:pt x="0" y="307504"/>
                  </a:lnTo>
                  <a:close/>
                </a:path>
              </a:pathLst>
            </a:custGeom>
            <a:solidFill>
              <a:srgbClr val="FDD86F"/>
            </a:solidFill>
          </p:spPr>
          <p:txBody>
            <a:bodyPr/>
            <a:lstStyle/>
            <a:p>
              <a:endParaRPr lang="en-US"/>
            </a:p>
          </p:txBody>
        </p:sp>
        <p:sp>
          <p:nvSpPr>
            <p:cNvPr id="4" name="TextBox 4"/>
            <p:cNvSpPr txBox="1"/>
            <p:nvPr/>
          </p:nvSpPr>
          <p:spPr>
            <a:xfrm>
              <a:off x="0" y="-38100"/>
              <a:ext cx="4874127" cy="345604"/>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64367" y="35615"/>
            <a:ext cx="17864635" cy="969632"/>
          </a:xfrm>
          <a:prstGeom prst="rect">
            <a:avLst/>
          </a:prstGeom>
        </p:spPr>
        <p:txBody>
          <a:bodyPr lIns="0" tIns="0" rIns="0" bIns="0" rtlCol="0" anchor="t">
            <a:spAutoFit/>
          </a:bodyPr>
          <a:lstStyle/>
          <a:p>
            <a:pPr algn="ctr">
              <a:lnSpc>
                <a:spcPts val="7980"/>
              </a:lnSpc>
            </a:pPr>
            <a:r>
              <a:rPr lang="en-US" sz="5700" b="1">
                <a:solidFill>
                  <a:srgbClr val="000001"/>
                </a:solidFill>
                <a:latin typeface="Glacial Indifference Bold"/>
                <a:ea typeface="Glacial Indifference Bold"/>
                <a:cs typeface="Glacial Indifference Bold"/>
                <a:sym typeface="Glacial Indifference Bold"/>
              </a:rPr>
              <a:t>Massachusetts Earned Income Tax Credit</a:t>
            </a:r>
          </a:p>
        </p:txBody>
      </p:sp>
      <p:sp>
        <p:nvSpPr>
          <p:cNvPr id="6" name="Freeform 6"/>
          <p:cNvSpPr/>
          <p:nvPr/>
        </p:nvSpPr>
        <p:spPr>
          <a:xfrm rot="299413">
            <a:off x="17109902" y="7747199"/>
            <a:ext cx="1071486" cy="2497933"/>
          </a:xfrm>
          <a:custGeom>
            <a:avLst/>
            <a:gdLst/>
            <a:ahLst/>
            <a:cxnLst/>
            <a:rect l="l" t="t" r="r" b="b"/>
            <a:pathLst>
              <a:path w="1071486" h="2497933">
                <a:moveTo>
                  <a:pt x="0" y="0"/>
                </a:moveTo>
                <a:lnTo>
                  <a:pt x="1071486" y="0"/>
                </a:lnTo>
                <a:lnTo>
                  <a:pt x="1071486" y="2497933"/>
                </a:lnTo>
                <a:lnTo>
                  <a:pt x="0" y="2497933"/>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a:p>
        </p:txBody>
      </p:sp>
      <p:sp>
        <p:nvSpPr>
          <p:cNvPr id="7" name="Freeform 7"/>
          <p:cNvSpPr/>
          <p:nvPr/>
        </p:nvSpPr>
        <p:spPr>
          <a:xfrm rot="299413">
            <a:off x="14629241" y="7757369"/>
            <a:ext cx="2633897" cy="2392667"/>
          </a:xfrm>
          <a:custGeom>
            <a:avLst/>
            <a:gdLst/>
            <a:ahLst/>
            <a:cxnLst/>
            <a:rect l="l" t="t" r="r" b="b"/>
            <a:pathLst>
              <a:path w="3118805" h="3050758">
                <a:moveTo>
                  <a:pt x="0" y="0"/>
                </a:moveTo>
                <a:lnTo>
                  <a:pt x="3118805" y="0"/>
                </a:lnTo>
                <a:lnTo>
                  <a:pt x="3118805" y="3050758"/>
                </a:lnTo>
                <a:lnTo>
                  <a:pt x="0" y="30507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299413">
            <a:off x="13574401" y="6783033"/>
            <a:ext cx="714505" cy="1665712"/>
          </a:xfrm>
          <a:custGeom>
            <a:avLst/>
            <a:gdLst/>
            <a:ahLst/>
            <a:cxnLst/>
            <a:rect l="l" t="t" r="r" b="b"/>
            <a:pathLst>
              <a:path w="714505" h="1665712">
                <a:moveTo>
                  <a:pt x="0" y="0"/>
                </a:moveTo>
                <a:lnTo>
                  <a:pt x="714506" y="0"/>
                </a:lnTo>
                <a:lnTo>
                  <a:pt x="714506" y="1665711"/>
                </a:lnTo>
                <a:lnTo>
                  <a:pt x="0" y="1665711"/>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a:p>
        </p:txBody>
      </p:sp>
      <p:sp>
        <p:nvSpPr>
          <p:cNvPr id="9" name="Freeform 9"/>
          <p:cNvSpPr/>
          <p:nvPr/>
        </p:nvSpPr>
        <p:spPr>
          <a:xfrm rot="299413">
            <a:off x="16893650" y="6770341"/>
            <a:ext cx="917253" cy="807183"/>
          </a:xfrm>
          <a:custGeom>
            <a:avLst/>
            <a:gdLst/>
            <a:ahLst/>
            <a:cxnLst/>
            <a:rect l="l" t="t" r="r" b="b"/>
            <a:pathLst>
              <a:path w="917253" h="807183">
                <a:moveTo>
                  <a:pt x="0" y="0"/>
                </a:moveTo>
                <a:lnTo>
                  <a:pt x="917254" y="0"/>
                </a:lnTo>
                <a:lnTo>
                  <a:pt x="917254" y="807183"/>
                </a:lnTo>
                <a:lnTo>
                  <a:pt x="0" y="80718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TextBox 10"/>
          <p:cNvSpPr txBox="1"/>
          <p:nvPr/>
        </p:nvSpPr>
        <p:spPr>
          <a:xfrm>
            <a:off x="698054" y="1645181"/>
            <a:ext cx="16305237" cy="6447278"/>
          </a:xfrm>
          <a:prstGeom prst="rect">
            <a:avLst/>
          </a:prstGeom>
        </p:spPr>
        <p:txBody>
          <a:bodyPr lIns="0" tIns="0" rIns="0" bIns="0" rtlCol="0" anchor="t">
            <a:spAutoFit/>
          </a:bodyPr>
          <a:lstStyle/>
          <a:p>
            <a:pPr>
              <a:lnSpc>
                <a:spcPts val="4620"/>
              </a:lnSpc>
            </a:pPr>
            <a:r>
              <a:rPr lang="en-US" sz="3300" b="1" dirty="0">
                <a:solidFill>
                  <a:srgbClr val="000001"/>
                </a:solidFill>
                <a:latin typeface="Glacial Indifference Bold"/>
                <a:ea typeface="Glacial Indifference Bold"/>
                <a:cs typeface="Glacial Indifference Bold"/>
                <a:sym typeface="Glacial Indifference Bold"/>
              </a:rPr>
              <a:t>About this credit:</a:t>
            </a:r>
            <a:r>
              <a:rPr lang="en-US" sz="3300" dirty="0">
                <a:solidFill>
                  <a:srgbClr val="000001"/>
                </a:solidFill>
                <a:latin typeface="Glacial Indifference"/>
                <a:ea typeface="Glacial Indifference"/>
                <a:cs typeface="Glacial Indifference"/>
                <a:sym typeface="Glacial Indifference"/>
              </a:rPr>
              <a:t> The Massachusetts Earned Income Tax Credit (EITC) is designed to support low to moderate workers</a:t>
            </a:r>
          </a:p>
          <a:p>
            <a:pPr algn="l">
              <a:lnSpc>
                <a:spcPts val="4620"/>
              </a:lnSpc>
            </a:pPr>
            <a:endParaRPr lang="en-US" sz="3300">
              <a:solidFill>
                <a:srgbClr val="000001"/>
              </a:solidFill>
              <a:latin typeface="Glacial Indifference"/>
              <a:ea typeface="Glacial Indifference"/>
              <a:cs typeface="Glacial Indifference"/>
              <a:sym typeface="Glacial Indifference"/>
            </a:endParaRPr>
          </a:p>
          <a:p>
            <a:pPr>
              <a:lnSpc>
                <a:spcPts val="4620"/>
              </a:lnSpc>
            </a:pPr>
            <a:r>
              <a:rPr lang="en-US" sz="3300" b="1" dirty="0">
                <a:solidFill>
                  <a:srgbClr val="000001"/>
                </a:solidFill>
                <a:latin typeface="Glacial Indifference Bold"/>
                <a:ea typeface="Glacial Indifference Bold"/>
                <a:cs typeface="Glacial Indifference Bold"/>
                <a:sym typeface="Glacial Indifference Bold"/>
              </a:rPr>
              <a:t>How much?</a:t>
            </a:r>
            <a:r>
              <a:rPr lang="en-US" sz="3300" dirty="0">
                <a:solidFill>
                  <a:srgbClr val="000001"/>
                </a:solidFill>
                <a:latin typeface="Glacial Indifference"/>
                <a:ea typeface="Glacial Indifference"/>
                <a:cs typeface="Glacial Indifference"/>
                <a:sym typeface="Glacial Indifference"/>
              </a:rPr>
              <a:t> The amount of the EITC is an equation, based on income, number of children, and filing status. MA EITC is a 40% match of the federal EITC. In 2025, the average MA EITC was $996.</a:t>
            </a:r>
            <a:endParaRPr lang="en-US" sz="3300" dirty="0">
              <a:solidFill>
                <a:srgbClr val="000001"/>
              </a:solidFill>
              <a:latin typeface="Glacial Indifference"/>
              <a:ea typeface="Glacial Indifference"/>
              <a:cs typeface="Glacial Indifference"/>
            </a:endParaRPr>
          </a:p>
          <a:p>
            <a:pPr algn="l">
              <a:lnSpc>
                <a:spcPts val="4620"/>
              </a:lnSpc>
            </a:pPr>
            <a:endParaRPr lang="en-US" sz="3300">
              <a:solidFill>
                <a:srgbClr val="000001"/>
              </a:solidFill>
              <a:latin typeface="Glacial Indifference"/>
              <a:ea typeface="Glacial Indifference"/>
              <a:cs typeface="Glacial Indifference"/>
              <a:sym typeface="Glacial Indifference"/>
            </a:endParaRPr>
          </a:p>
          <a:p>
            <a:pPr algn="l">
              <a:lnSpc>
                <a:spcPts val="4620"/>
              </a:lnSpc>
            </a:pPr>
            <a:r>
              <a:rPr lang="en-US" sz="3300" b="1" dirty="0">
                <a:solidFill>
                  <a:srgbClr val="000001"/>
                </a:solidFill>
                <a:latin typeface="Glacial Indifference Bold"/>
                <a:ea typeface="Glacial Indifference Bold"/>
                <a:cs typeface="Glacial Indifference Bold"/>
                <a:sym typeface="Glacial Indifference Bold"/>
              </a:rPr>
              <a:t>Who qualifies? </a:t>
            </a:r>
            <a:r>
              <a:rPr lang="en-US" sz="3300" dirty="0">
                <a:solidFill>
                  <a:srgbClr val="000001"/>
                </a:solidFill>
                <a:latin typeface="Glacial Indifference"/>
                <a:ea typeface="Glacial Indifference"/>
                <a:cs typeface="Glacial Indifference"/>
                <a:sym typeface="Glacial Indifference"/>
              </a:rPr>
              <a:t>To claim this credit, you must:</a:t>
            </a:r>
            <a:endParaRPr lang="en-US" sz="3300" dirty="0">
              <a:solidFill>
                <a:srgbClr val="000001"/>
              </a:solidFill>
              <a:latin typeface="Glacial Indifference"/>
              <a:ea typeface="Glacial Indifference"/>
              <a:cs typeface="Glacial Indifference"/>
            </a:endParaRPr>
          </a:p>
          <a:p>
            <a:pPr marL="712470" lvl="1" indent="-356235" algn="l">
              <a:lnSpc>
                <a:spcPts val="4620"/>
              </a:lnSpc>
              <a:buFont typeface="Arial"/>
              <a:buChar char="•"/>
            </a:pPr>
            <a:r>
              <a:rPr lang="en-US" sz="3300" dirty="0">
                <a:solidFill>
                  <a:srgbClr val="000001"/>
                </a:solidFill>
                <a:latin typeface="Glacial Indifference"/>
                <a:ea typeface="Glacial Indifference"/>
                <a:cs typeface="Glacial Indifference"/>
                <a:sym typeface="Glacial Indifference"/>
              </a:rPr>
              <a:t>have earned income during 2025 ($68,675 or less)</a:t>
            </a:r>
            <a:endParaRPr lang="en-US" sz="3300" dirty="0">
              <a:solidFill>
                <a:srgbClr val="000001"/>
              </a:solidFill>
              <a:latin typeface="Glacial Indifference"/>
              <a:ea typeface="Glacial Indifference"/>
              <a:cs typeface="Glacial Indifference"/>
            </a:endParaRPr>
          </a:p>
          <a:p>
            <a:pPr marL="712470" lvl="1" indent="-356235">
              <a:lnSpc>
                <a:spcPts val="4620"/>
              </a:lnSpc>
              <a:buFont typeface="Arial"/>
              <a:buChar char="•"/>
            </a:pPr>
            <a:r>
              <a:rPr lang="en-US" sz="3300" dirty="0">
                <a:solidFill>
                  <a:srgbClr val="000001"/>
                </a:solidFill>
                <a:latin typeface="Glacial Indifference"/>
                <a:ea typeface="Glacial Indifference"/>
                <a:cs typeface="Glacial Indifference"/>
                <a:sym typeface="Glacial Indifference"/>
              </a:rPr>
              <a:t>You, your spouse, and your qualifying dependents must have a Social Security Number</a:t>
            </a:r>
            <a:endParaRPr lang="en-US" sz="3300" dirty="0">
              <a:solidFill>
                <a:srgbClr val="000001"/>
              </a:solidFill>
              <a:latin typeface="Glacial Indifference"/>
              <a:ea typeface="Glacial Indifference"/>
              <a:cs typeface="Glacial Indifference"/>
            </a:endParaRPr>
          </a:p>
          <a:p>
            <a:pPr algn="l">
              <a:lnSpc>
                <a:spcPts val="4620"/>
              </a:lnSpc>
            </a:pPr>
            <a:endParaRPr lang="en-US" sz="3300">
              <a:solidFill>
                <a:srgbClr val="000001"/>
              </a:solidFill>
              <a:latin typeface="Glacial Indifference"/>
              <a:ea typeface="Glacial Indifference"/>
              <a:cs typeface="Glacial Indifference"/>
              <a:sym typeface="Glacial Indifferenc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788"/>
            <a:ext cx="18506452" cy="1167555"/>
            <a:chOff x="0" y="0"/>
            <a:chExt cx="4874127" cy="307504"/>
          </a:xfrm>
        </p:grpSpPr>
        <p:sp>
          <p:nvSpPr>
            <p:cNvPr id="3" name="Freeform 3"/>
            <p:cNvSpPr/>
            <p:nvPr/>
          </p:nvSpPr>
          <p:spPr>
            <a:xfrm>
              <a:off x="0" y="0"/>
              <a:ext cx="4874127" cy="307504"/>
            </a:xfrm>
            <a:custGeom>
              <a:avLst/>
              <a:gdLst/>
              <a:ahLst/>
              <a:cxnLst/>
              <a:rect l="l" t="t" r="r" b="b"/>
              <a:pathLst>
                <a:path w="4874127" h="307504">
                  <a:moveTo>
                    <a:pt x="0" y="0"/>
                  </a:moveTo>
                  <a:lnTo>
                    <a:pt x="4874127" y="0"/>
                  </a:lnTo>
                  <a:lnTo>
                    <a:pt x="4874127" y="307504"/>
                  </a:lnTo>
                  <a:lnTo>
                    <a:pt x="0" y="307504"/>
                  </a:lnTo>
                  <a:close/>
                </a:path>
              </a:pathLst>
            </a:custGeom>
            <a:solidFill>
              <a:srgbClr val="FDD86F"/>
            </a:solidFill>
          </p:spPr>
          <p:txBody>
            <a:bodyPr/>
            <a:lstStyle/>
            <a:p>
              <a:endParaRPr lang="en-US"/>
            </a:p>
          </p:txBody>
        </p:sp>
        <p:sp>
          <p:nvSpPr>
            <p:cNvPr id="4" name="TextBox 4"/>
            <p:cNvSpPr txBox="1"/>
            <p:nvPr/>
          </p:nvSpPr>
          <p:spPr>
            <a:xfrm>
              <a:off x="0" y="-38100"/>
              <a:ext cx="4874127" cy="345604"/>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64367" y="35615"/>
            <a:ext cx="17864635" cy="969632"/>
          </a:xfrm>
          <a:prstGeom prst="rect">
            <a:avLst/>
          </a:prstGeom>
        </p:spPr>
        <p:txBody>
          <a:bodyPr lIns="0" tIns="0" rIns="0" bIns="0" rtlCol="0" anchor="t">
            <a:spAutoFit/>
          </a:bodyPr>
          <a:lstStyle/>
          <a:p>
            <a:pPr algn="ctr">
              <a:lnSpc>
                <a:spcPts val="7980"/>
              </a:lnSpc>
            </a:pPr>
            <a:r>
              <a:rPr lang="en-US" sz="5700" b="1">
                <a:solidFill>
                  <a:srgbClr val="000001"/>
                </a:solidFill>
                <a:latin typeface="Glacial Indifference Bold"/>
                <a:ea typeface="Glacial Indifference Bold"/>
                <a:cs typeface="Glacial Indifference Bold"/>
                <a:sym typeface="Glacial Indifference Bold"/>
              </a:rPr>
              <a:t>Massachusetts Child &amp; Family Tax Credit</a:t>
            </a:r>
          </a:p>
        </p:txBody>
      </p:sp>
      <p:sp>
        <p:nvSpPr>
          <p:cNvPr id="6" name="Freeform 6"/>
          <p:cNvSpPr/>
          <p:nvPr/>
        </p:nvSpPr>
        <p:spPr>
          <a:xfrm rot="299413">
            <a:off x="17109902" y="7747199"/>
            <a:ext cx="1071486" cy="2497933"/>
          </a:xfrm>
          <a:custGeom>
            <a:avLst/>
            <a:gdLst/>
            <a:ahLst/>
            <a:cxnLst/>
            <a:rect l="l" t="t" r="r" b="b"/>
            <a:pathLst>
              <a:path w="1071486" h="2497933">
                <a:moveTo>
                  <a:pt x="0" y="0"/>
                </a:moveTo>
                <a:lnTo>
                  <a:pt x="1071486" y="0"/>
                </a:lnTo>
                <a:lnTo>
                  <a:pt x="1071486" y="2497933"/>
                </a:lnTo>
                <a:lnTo>
                  <a:pt x="0" y="2497933"/>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a:p>
        </p:txBody>
      </p:sp>
      <p:sp>
        <p:nvSpPr>
          <p:cNvPr id="7" name="Freeform 7"/>
          <p:cNvSpPr/>
          <p:nvPr/>
        </p:nvSpPr>
        <p:spPr>
          <a:xfrm rot="299413">
            <a:off x="14211392" y="7047943"/>
            <a:ext cx="3118805" cy="3050758"/>
          </a:xfrm>
          <a:custGeom>
            <a:avLst/>
            <a:gdLst/>
            <a:ahLst/>
            <a:cxnLst/>
            <a:rect l="l" t="t" r="r" b="b"/>
            <a:pathLst>
              <a:path w="3118805" h="3050758">
                <a:moveTo>
                  <a:pt x="0" y="0"/>
                </a:moveTo>
                <a:lnTo>
                  <a:pt x="3118805" y="0"/>
                </a:lnTo>
                <a:lnTo>
                  <a:pt x="3118805" y="3050758"/>
                </a:lnTo>
                <a:lnTo>
                  <a:pt x="0" y="30507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299413">
            <a:off x="13574401" y="6783033"/>
            <a:ext cx="714505" cy="1665712"/>
          </a:xfrm>
          <a:custGeom>
            <a:avLst/>
            <a:gdLst/>
            <a:ahLst/>
            <a:cxnLst/>
            <a:rect l="l" t="t" r="r" b="b"/>
            <a:pathLst>
              <a:path w="714505" h="1665712">
                <a:moveTo>
                  <a:pt x="0" y="0"/>
                </a:moveTo>
                <a:lnTo>
                  <a:pt x="714506" y="0"/>
                </a:lnTo>
                <a:lnTo>
                  <a:pt x="714506" y="1665711"/>
                </a:lnTo>
                <a:lnTo>
                  <a:pt x="0" y="1665711"/>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a:p>
        </p:txBody>
      </p:sp>
      <p:sp>
        <p:nvSpPr>
          <p:cNvPr id="9" name="Freeform 9"/>
          <p:cNvSpPr/>
          <p:nvPr/>
        </p:nvSpPr>
        <p:spPr>
          <a:xfrm rot="299413">
            <a:off x="16893650" y="6770341"/>
            <a:ext cx="917253" cy="807183"/>
          </a:xfrm>
          <a:custGeom>
            <a:avLst/>
            <a:gdLst/>
            <a:ahLst/>
            <a:cxnLst/>
            <a:rect l="l" t="t" r="r" b="b"/>
            <a:pathLst>
              <a:path w="917253" h="807183">
                <a:moveTo>
                  <a:pt x="0" y="0"/>
                </a:moveTo>
                <a:lnTo>
                  <a:pt x="917254" y="0"/>
                </a:lnTo>
                <a:lnTo>
                  <a:pt x="917254" y="807183"/>
                </a:lnTo>
                <a:lnTo>
                  <a:pt x="0" y="80718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TextBox 10"/>
          <p:cNvSpPr txBox="1"/>
          <p:nvPr/>
        </p:nvSpPr>
        <p:spPr>
          <a:xfrm>
            <a:off x="698054" y="1613134"/>
            <a:ext cx="16305237" cy="8117205"/>
          </a:xfrm>
          <a:prstGeom prst="rect">
            <a:avLst/>
          </a:prstGeom>
        </p:spPr>
        <p:txBody>
          <a:bodyPr lIns="0" tIns="0" rIns="0" bIns="0" rtlCol="0" anchor="t">
            <a:spAutoFit/>
          </a:bodyPr>
          <a:lstStyle/>
          <a:p>
            <a:pPr algn="l">
              <a:lnSpc>
                <a:spcPts val="4620"/>
              </a:lnSpc>
            </a:pPr>
            <a:r>
              <a:rPr lang="en-US" sz="3300" b="1">
                <a:solidFill>
                  <a:srgbClr val="000001"/>
                </a:solidFill>
                <a:latin typeface="Glacial Indifference Bold"/>
                <a:ea typeface="Glacial Indifference Bold"/>
                <a:cs typeface="Glacial Indifference Bold"/>
                <a:sym typeface="Glacial Indifference Bold"/>
              </a:rPr>
              <a:t>About this credit:</a:t>
            </a:r>
            <a:r>
              <a:rPr lang="en-US" sz="3300">
                <a:solidFill>
                  <a:srgbClr val="000001"/>
                </a:solidFill>
                <a:latin typeface="Glacial Indifference"/>
                <a:ea typeface="Glacial Indifference"/>
                <a:cs typeface="Glacial Indifference"/>
                <a:sym typeface="Glacial Indifference"/>
              </a:rPr>
              <a:t> The Massachusetts Child &amp; Family Tax Credit is designed to offset the costs of caring for children and other qualifying dependents</a:t>
            </a:r>
          </a:p>
          <a:p>
            <a:pPr algn="l">
              <a:lnSpc>
                <a:spcPts val="4620"/>
              </a:lnSpc>
            </a:pPr>
            <a:endParaRPr lang="en-US" sz="3300">
              <a:solidFill>
                <a:srgbClr val="000001"/>
              </a:solidFill>
              <a:latin typeface="Glacial Indifference"/>
              <a:ea typeface="Glacial Indifference"/>
              <a:cs typeface="Glacial Indifference"/>
              <a:sym typeface="Glacial Indifference"/>
            </a:endParaRPr>
          </a:p>
          <a:p>
            <a:pPr algn="l">
              <a:lnSpc>
                <a:spcPts val="4620"/>
              </a:lnSpc>
            </a:pPr>
            <a:r>
              <a:rPr lang="en-US" sz="3300" b="1">
                <a:solidFill>
                  <a:srgbClr val="000001"/>
                </a:solidFill>
                <a:latin typeface="Glacial Indifference Bold"/>
                <a:ea typeface="Glacial Indifference Bold"/>
                <a:cs typeface="Glacial Indifference Bold"/>
                <a:sym typeface="Glacial Indifference Bold"/>
              </a:rPr>
              <a:t>How much?</a:t>
            </a:r>
            <a:r>
              <a:rPr lang="en-US" sz="3300">
                <a:solidFill>
                  <a:srgbClr val="000001"/>
                </a:solidFill>
                <a:latin typeface="Glacial Indifference"/>
                <a:ea typeface="Glacial Indifference"/>
                <a:cs typeface="Glacial Indifference"/>
                <a:sym typeface="Glacial Indifference"/>
              </a:rPr>
              <a:t> For tax year 2025, you can be eligible for $440 for each qualifying dependent</a:t>
            </a:r>
          </a:p>
          <a:p>
            <a:pPr algn="l">
              <a:lnSpc>
                <a:spcPts val="4620"/>
              </a:lnSpc>
            </a:pPr>
            <a:endParaRPr lang="en-US" sz="3300">
              <a:solidFill>
                <a:srgbClr val="000001"/>
              </a:solidFill>
              <a:latin typeface="Glacial Indifference"/>
              <a:ea typeface="Glacial Indifference"/>
              <a:cs typeface="Glacial Indifference"/>
              <a:sym typeface="Glacial Indifference"/>
            </a:endParaRPr>
          </a:p>
          <a:p>
            <a:pPr algn="l">
              <a:lnSpc>
                <a:spcPts val="4620"/>
              </a:lnSpc>
            </a:pPr>
            <a:r>
              <a:rPr lang="en-US" sz="3300" b="1">
                <a:solidFill>
                  <a:srgbClr val="000001"/>
                </a:solidFill>
                <a:latin typeface="Glacial Indifference Bold"/>
                <a:ea typeface="Glacial Indifference Bold"/>
                <a:cs typeface="Glacial Indifference Bold"/>
                <a:sym typeface="Glacial Indifference Bold"/>
              </a:rPr>
              <a:t>Who qualifies? </a:t>
            </a:r>
            <a:r>
              <a:rPr lang="en-US" sz="3300">
                <a:solidFill>
                  <a:srgbClr val="000001"/>
                </a:solidFill>
                <a:latin typeface="Glacial Indifference"/>
                <a:ea typeface="Glacial Indifference"/>
                <a:cs typeface="Glacial Indifference"/>
                <a:sym typeface="Glacial Indifference"/>
              </a:rPr>
              <a:t>To claim this credit, you must care for:</a:t>
            </a:r>
          </a:p>
          <a:p>
            <a:pPr marL="712470" lvl="1" indent="-356235" algn="l">
              <a:lnSpc>
                <a:spcPts val="4620"/>
              </a:lnSpc>
              <a:buFont typeface="Arial"/>
              <a:buChar char="•"/>
            </a:pPr>
            <a:r>
              <a:rPr lang="en-US" sz="3300">
                <a:solidFill>
                  <a:srgbClr val="000001"/>
                </a:solidFill>
                <a:latin typeface="Glacial Indifference"/>
                <a:ea typeface="Glacial Indifference"/>
                <a:cs typeface="Glacial Indifference"/>
                <a:sym typeface="Glacial Indifference"/>
              </a:rPr>
              <a:t>A child under the age of 13;</a:t>
            </a:r>
          </a:p>
          <a:p>
            <a:pPr marL="712470" lvl="1" indent="-356235" algn="l">
              <a:lnSpc>
                <a:spcPts val="4620"/>
              </a:lnSpc>
              <a:buFont typeface="Arial"/>
              <a:buChar char="•"/>
            </a:pPr>
            <a:r>
              <a:rPr lang="en-US" sz="3300">
                <a:solidFill>
                  <a:srgbClr val="000001"/>
                </a:solidFill>
                <a:latin typeface="Glacial Indifference"/>
                <a:ea typeface="Glacial Indifference"/>
                <a:cs typeface="Glacial Indifference"/>
                <a:sym typeface="Glacial Indifference"/>
              </a:rPr>
              <a:t>A dependent or spouse with a disability; or</a:t>
            </a:r>
          </a:p>
          <a:p>
            <a:pPr marL="712470" lvl="1" indent="-356235" algn="l">
              <a:lnSpc>
                <a:spcPts val="4620"/>
              </a:lnSpc>
              <a:buFont typeface="Arial"/>
              <a:buChar char="•"/>
            </a:pPr>
            <a:r>
              <a:rPr lang="en-US" sz="3300">
                <a:solidFill>
                  <a:srgbClr val="000001"/>
                </a:solidFill>
                <a:latin typeface="Glacial Indifference"/>
                <a:ea typeface="Glacial Indifference"/>
                <a:cs typeface="Glacial Indifference"/>
                <a:sym typeface="Glacial Indifference"/>
              </a:rPr>
              <a:t>A dependent ages 65 years or older</a:t>
            </a:r>
          </a:p>
          <a:p>
            <a:pPr algn="l">
              <a:lnSpc>
                <a:spcPts val="4620"/>
              </a:lnSpc>
            </a:pPr>
            <a:endParaRPr lang="en-US" sz="3300">
              <a:solidFill>
                <a:srgbClr val="000001"/>
              </a:solidFill>
              <a:latin typeface="Glacial Indifference"/>
              <a:ea typeface="Glacial Indifference"/>
              <a:cs typeface="Glacial Indifference"/>
              <a:sym typeface="Glacial Indifference"/>
            </a:endParaRPr>
          </a:p>
          <a:p>
            <a:pPr algn="l">
              <a:lnSpc>
                <a:spcPts val="4620"/>
              </a:lnSpc>
            </a:pPr>
            <a:r>
              <a:rPr lang="en-US" sz="3300">
                <a:solidFill>
                  <a:srgbClr val="000001"/>
                </a:solidFill>
                <a:latin typeface="Glacial Indifference"/>
                <a:ea typeface="Glacial Indifference"/>
                <a:cs typeface="Glacial Indifference"/>
                <a:sym typeface="Glacial Indifference"/>
              </a:rPr>
              <a:t>If you are married, you must file taxes jointly to claim this credit</a:t>
            </a:r>
          </a:p>
          <a:p>
            <a:pPr algn="l">
              <a:lnSpc>
                <a:spcPts val="4620"/>
              </a:lnSpc>
            </a:pPr>
            <a:r>
              <a:rPr lang="en-US" sz="3300">
                <a:solidFill>
                  <a:srgbClr val="000001"/>
                </a:solidFill>
                <a:latin typeface="Glacial Indifference"/>
                <a:ea typeface="Glacial Indifference"/>
                <a:cs typeface="Glacial Indifference"/>
                <a:sym typeface="Glacial Indifference"/>
              </a:rPr>
              <a:t>There are </a:t>
            </a:r>
            <a:r>
              <a:rPr lang="en-US" sz="3300" b="1">
                <a:solidFill>
                  <a:srgbClr val="000001"/>
                </a:solidFill>
                <a:latin typeface="Glacial Indifference Bold"/>
                <a:ea typeface="Glacial Indifference Bold"/>
                <a:cs typeface="Glacial Indifference Bold"/>
                <a:sym typeface="Glacial Indifference Bold"/>
              </a:rPr>
              <a:t>no income requirements</a:t>
            </a:r>
            <a:r>
              <a:rPr lang="en-US" sz="3300">
                <a:solidFill>
                  <a:srgbClr val="000001"/>
                </a:solidFill>
                <a:latin typeface="Glacial Indifference"/>
                <a:ea typeface="Glacial Indifference"/>
                <a:cs typeface="Glacial Indifference"/>
                <a:sym typeface="Glacial Indifference"/>
              </a:rPr>
              <a:t> to claim this credit</a:t>
            </a:r>
          </a:p>
          <a:p>
            <a:pPr algn="l">
              <a:lnSpc>
                <a:spcPts val="4620"/>
              </a:lnSpc>
            </a:pPr>
            <a:r>
              <a:rPr lang="en-US" sz="3300">
                <a:solidFill>
                  <a:srgbClr val="000001"/>
                </a:solidFill>
                <a:latin typeface="Glacial Indifference"/>
                <a:ea typeface="Glacial Indifference"/>
                <a:cs typeface="Glacial Indifference"/>
                <a:sym typeface="Glacial Indifference"/>
              </a:rPr>
              <a:t>This credit is </a:t>
            </a:r>
            <a:r>
              <a:rPr lang="en-US" sz="3300" b="1">
                <a:solidFill>
                  <a:srgbClr val="000001"/>
                </a:solidFill>
                <a:latin typeface="Glacial Indifference Bold"/>
                <a:ea typeface="Glacial Indifference Bold"/>
                <a:cs typeface="Glacial Indifference Bold"/>
                <a:sym typeface="Glacial Indifference Bold"/>
              </a:rPr>
              <a:t>immigrant inclusive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8852E-F03B-81CB-C5BB-3FB0FC88FD5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4070FAE-63C8-0248-AAC6-FF268FB480A1}"/>
              </a:ext>
            </a:extLst>
          </p:cNvPr>
          <p:cNvGrpSpPr/>
          <p:nvPr/>
        </p:nvGrpSpPr>
        <p:grpSpPr>
          <a:xfrm>
            <a:off x="0" y="3788"/>
            <a:ext cx="18506452" cy="1167555"/>
            <a:chOff x="0" y="0"/>
            <a:chExt cx="4874127" cy="307504"/>
          </a:xfrm>
        </p:grpSpPr>
        <p:sp>
          <p:nvSpPr>
            <p:cNvPr id="3" name="Freeform 3">
              <a:extLst>
                <a:ext uri="{FF2B5EF4-FFF2-40B4-BE49-F238E27FC236}">
                  <a16:creationId xmlns:a16="http://schemas.microsoft.com/office/drawing/2014/main" id="{28002B1D-CE09-F353-9B8C-15AC931CE221}"/>
                </a:ext>
              </a:extLst>
            </p:cNvPr>
            <p:cNvSpPr/>
            <p:nvPr/>
          </p:nvSpPr>
          <p:spPr>
            <a:xfrm>
              <a:off x="0" y="0"/>
              <a:ext cx="4874127" cy="307504"/>
            </a:xfrm>
            <a:custGeom>
              <a:avLst/>
              <a:gdLst/>
              <a:ahLst/>
              <a:cxnLst/>
              <a:rect l="l" t="t" r="r" b="b"/>
              <a:pathLst>
                <a:path w="4874127" h="307504">
                  <a:moveTo>
                    <a:pt x="0" y="0"/>
                  </a:moveTo>
                  <a:lnTo>
                    <a:pt x="4874127" y="0"/>
                  </a:lnTo>
                  <a:lnTo>
                    <a:pt x="4874127" y="307504"/>
                  </a:lnTo>
                  <a:lnTo>
                    <a:pt x="0" y="307504"/>
                  </a:lnTo>
                  <a:close/>
                </a:path>
              </a:pathLst>
            </a:custGeom>
            <a:solidFill>
              <a:srgbClr val="FDD86F"/>
            </a:solidFill>
          </p:spPr>
          <p:txBody>
            <a:bodyPr/>
            <a:lstStyle/>
            <a:p>
              <a:endParaRPr lang="en-US"/>
            </a:p>
          </p:txBody>
        </p:sp>
        <p:sp>
          <p:nvSpPr>
            <p:cNvPr id="4" name="TextBox 4">
              <a:extLst>
                <a:ext uri="{FF2B5EF4-FFF2-40B4-BE49-F238E27FC236}">
                  <a16:creationId xmlns:a16="http://schemas.microsoft.com/office/drawing/2014/main" id="{3B3BFB4E-A541-F11E-CD1F-E643307AC94A}"/>
                </a:ext>
              </a:extLst>
            </p:cNvPr>
            <p:cNvSpPr txBox="1"/>
            <p:nvPr/>
          </p:nvSpPr>
          <p:spPr>
            <a:xfrm>
              <a:off x="0" y="-38100"/>
              <a:ext cx="4874127" cy="345604"/>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a:extLst>
              <a:ext uri="{FF2B5EF4-FFF2-40B4-BE49-F238E27FC236}">
                <a16:creationId xmlns:a16="http://schemas.microsoft.com/office/drawing/2014/main" id="{A2675ADD-EBFF-5627-F273-9EB6FFE6DD50}"/>
              </a:ext>
            </a:extLst>
          </p:cNvPr>
          <p:cNvSpPr txBox="1"/>
          <p:nvPr/>
        </p:nvSpPr>
        <p:spPr>
          <a:xfrm>
            <a:off x="164367" y="35615"/>
            <a:ext cx="17864635" cy="969632"/>
          </a:xfrm>
          <a:prstGeom prst="rect">
            <a:avLst/>
          </a:prstGeom>
        </p:spPr>
        <p:txBody>
          <a:bodyPr lIns="0" tIns="0" rIns="0" bIns="0" rtlCol="0" anchor="t">
            <a:spAutoFit/>
          </a:bodyPr>
          <a:lstStyle/>
          <a:p>
            <a:pPr algn="ctr">
              <a:lnSpc>
                <a:spcPts val="7980"/>
              </a:lnSpc>
            </a:pPr>
            <a:r>
              <a:rPr lang="en-US" sz="5700" b="1" dirty="0">
                <a:solidFill>
                  <a:srgbClr val="000001"/>
                </a:solidFill>
                <a:latin typeface="Glacial Indifference Bold"/>
                <a:ea typeface="Glacial Indifference Bold"/>
                <a:cs typeface="Glacial Indifference Bold"/>
                <a:sym typeface="Glacial Indifference Bold"/>
              </a:rPr>
              <a:t>Examples</a:t>
            </a:r>
          </a:p>
        </p:txBody>
      </p:sp>
      <p:sp>
        <p:nvSpPr>
          <p:cNvPr id="6" name="TextBox 6">
            <a:extLst>
              <a:ext uri="{FF2B5EF4-FFF2-40B4-BE49-F238E27FC236}">
                <a16:creationId xmlns:a16="http://schemas.microsoft.com/office/drawing/2014/main" id="{33CC6F74-82DB-E4CE-6D8D-651F12846794}"/>
              </a:ext>
            </a:extLst>
          </p:cNvPr>
          <p:cNvSpPr txBox="1"/>
          <p:nvPr/>
        </p:nvSpPr>
        <p:spPr>
          <a:xfrm>
            <a:off x="411479" y="1177459"/>
            <a:ext cx="15185968" cy="9421363"/>
          </a:xfrm>
          <a:prstGeom prst="rect">
            <a:avLst/>
          </a:prstGeom>
        </p:spPr>
        <p:txBody>
          <a:bodyPr wrap="square" lIns="0" tIns="0" rIns="0" bIns="0" rtlCol="0" anchor="t">
            <a:spAutoFit/>
          </a:bodyPr>
          <a:lstStyle/>
          <a:p>
            <a:pPr>
              <a:lnSpc>
                <a:spcPts val="4759"/>
              </a:lnSpc>
            </a:pPr>
            <a:r>
              <a:rPr lang="en-US" sz="3350" dirty="0">
                <a:solidFill>
                  <a:srgbClr val="D4145A"/>
                </a:solidFill>
                <a:latin typeface="Glacial Indifference Bold"/>
                <a:ea typeface="Glacial Indifference"/>
                <a:cs typeface="Glacial Indifference"/>
                <a:sym typeface="Glacial Indifference"/>
              </a:rPr>
              <a:t>Family A:</a:t>
            </a:r>
          </a:p>
          <a:p>
            <a:pPr>
              <a:lnSpc>
                <a:spcPts val="4759"/>
              </a:lnSpc>
            </a:pPr>
            <a:r>
              <a:rPr lang="en-US" sz="3350" dirty="0">
                <a:solidFill>
                  <a:srgbClr val="000001"/>
                </a:solidFill>
                <a:latin typeface="Glacial Indifference"/>
                <a:ea typeface="Glacial Indifference"/>
                <a:cs typeface="Glacial Indifference"/>
                <a:sym typeface="Glacial Indifference"/>
              </a:rPr>
              <a:t>Jane is a single adult worker, age 28, without children. Jane works 20hrs/week at minimum wage (annual income: $15,600). </a:t>
            </a:r>
            <a:r>
              <a:rPr lang="en-US" sz="3350" dirty="0">
                <a:solidFill>
                  <a:srgbClr val="000001"/>
                </a:solidFill>
                <a:latin typeface="Glacial Indifference Bold"/>
                <a:ea typeface="Glacial Indifference"/>
                <a:cs typeface="Glacial Indifference"/>
                <a:sym typeface="Glacial Indifference"/>
              </a:rPr>
              <a:t>Jane is eligible to receive $374 in state and federal EITC</a:t>
            </a:r>
            <a:endParaRPr lang="en-US" sz="3350" dirty="0">
              <a:solidFill>
                <a:srgbClr val="000001"/>
              </a:solidFill>
              <a:latin typeface="Glacial Indifference Bold"/>
              <a:ea typeface="Glacial Indifference"/>
              <a:cs typeface="Glacial Indifference"/>
            </a:endParaRPr>
          </a:p>
          <a:p>
            <a:pPr>
              <a:lnSpc>
                <a:spcPts val="4759"/>
              </a:lnSpc>
            </a:pPr>
            <a:endParaRPr lang="en-US" sz="3399" b="1">
              <a:solidFill>
                <a:srgbClr val="000001"/>
              </a:solidFill>
              <a:latin typeface="Glacial Indifference"/>
              <a:ea typeface="Glacial Indifference"/>
              <a:cs typeface="Glacial Indifference"/>
              <a:sym typeface="Glacial Indifference"/>
            </a:endParaRPr>
          </a:p>
          <a:p>
            <a:pPr>
              <a:lnSpc>
                <a:spcPts val="4759"/>
              </a:lnSpc>
            </a:pPr>
            <a:r>
              <a:rPr lang="en-US" sz="3350" dirty="0">
                <a:solidFill>
                  <a:srgbClr val="D4145A"/>
                </a:solidFill>
                <a:latin typeface="Glacial Indifference Bold"/>
                <a:ea typeface="Glacial Indifference"/>
                <a:cs typeface="Glacial Indifference"/>
                <a:sym typeface="Glacial Indifference"/>
              </a:rPr>
              <a:t>Family B:</a:t>
            </a:r>
            <a:endParaRPr lang="en-US" sz="3350" dirty="0">
              <a:solidFill>
                <a:srgbClr val="D4145A"/>
              </a:solidFill>
              <a:latin typeface="Glacial Indifference Bold"/>
              <a:ea typeface="Glacial Indifference"/>
              <a:cs typeface="Glacial Indifference"/>
            </a:endParaRPr>
          </a:p>
          <a:p>
            <a:pPr>
              <a:lnSpc>
                <a:spcPts val="4759"/>
              </a:lnSpc>
            </a:pPr>
            <a:r>
              <a:rPr lang="en-US" sz="3350" dirty="0">
                <a:solidFill>
                  <a:srgbClr val="000001"/>
                </a:solidFill>
                <a:latin typeface="Glacial Indifference"/>
                <a:ea typeface="Glacial Indifference"/>
                <a:cs typeface="Glacial Indifference"/>
                <a:sym typeface="Glacial Indifference"/>
              </a:rPr>
              <a:t>Liz is a single parent with two children, 13 and 15 years old. </a:t>
            </a:r>
            <a:r>
              <a:rPr lang="en-US" sz="3400" dirty="0">
                <a:solidFill>
                  <a:srgbClr val="000001"/>
                </a:solidFill>
                <a:latin typeface="Glacial Indifference"/>
                <a:ea typeface="Glacial Indifference"/>
                <a:cs typeface="Glacial Indifference"/>
                <a:sym typeface="Glacial Indifference"/>
              </a:rPr>
              <a:t>Liz works 20hrs/week at minimum wage (annual income: $15,600). Liz files as Head of Household and </a:t>
            </a:r>
            <a:r>
              <a:rPr lang="en-US" sz="3350" dirty="0">
                <a:solidFill>
                  <a:srgbClr val="000001"/>
                </a:solidFill>
                <a:latin typeface="Glacial Indifference Bold"/>
                <a:ea typeface="Glacial Indifference"/>
                <a:cs typeface="Glacial Indifference"/>
                <a:sym typeface="Glacial Indifference"/>
              </a:rPr>
              <a:t>is eligible to receive $8,750 in state and federal EITC </a:t>
            </a:r>
            <a:r>
              <a:rPr lang="en-US" sz="3400" dirty="0">
                <a:solidFill>
                  <a:srgbClr val="000001"/>
                </a:solidFill>
                <a:latin typeface="Glacial Indifference Bold"/>
                <a:ea typeface="Glacial Indifference"/>
                <a:cs typeface="Glacial Indifference"/>
                <a:sym typeface="Glacial Indifference"/>
              </a:rPr>
              <a:t>and $1,965 in federal Child Tax Credit. She is not eligible for the MA CFTC.</a:t>
            </a:r>
            <a:endParaRPr lang="en-US" sz="3350" dirty="0">
              <a:solidFill>
                <a:srgbClr val="000001"/>
              </a:solidFill>
              <a:latin typeface="Glacial Indifference Bold"/>
              <a:ea typeface="Glacial Indifference"/>
              <a:cs typeface="Glacial Indifference"/>
            </a:endParaRPr>
          </a:p>
          <a:p>
            <a:pPr>
              <a:lnSpc>
                <a:spcPts val="4759"/>
              </a:lnSpc>
            </a:pPr>
            <a:endParaRPr lang="en-US" sz="3399" b="1">
              <a:solidFill>
                <a:srgbClr val="000001"/>
              </a:solidFill>
              <a:latin typeface="Glacial Indifference"/>
              <a:ea typeface="Glacial Indifference"/>
              <a:cs typeface="Glacial Indifference"/>
              <a:sym typeface="Glacial Indifference"/>
            </a:endParaRPr>
          </a:p>
          <a:p>
            <a:pPr>
              <a:lnSpc>
                <a:spcPts val="4759"/>
              </a:lnSpc>
            </a:pPr>
            <a:r>
              <a:rPr lang="en-US" sz="3350" dirty="0">
                <a:solidFill>
                  <a:srgbClr val="D4145A"/>
                </a:solidFill>
                <a:latin typeface="Glacial Indifference Bold"/>
                <a:ea typeface="Glacial Indifference"/>
                <a:cs typeface="Glacial Indifference"/>
                <a:sym typeface="Glacial Indifference"/>
              </a:rPr>
              <a:t>Family C:</a:t>
            </a:r>
            <a:endParaRPr lang="en-US" sz="3350" dirty="0">
              <a:solidFill>
                <a:srgbClr val="D4145A"/>
              </a:solidFill>
              <a:latin typeface="Glacial Indifference Bold"/>
              <a:ea typeface="Glacial Indifference"/>
              <a:cs typeface="Glacial Indifference"/>
            </a:endParaRPr>
          </a:p>
          <a:p>
            <a:pPr>
              <a:lnSpc>
                <a:spcPts val="4759"/>
              </a:lnSpc>
            </a:pPr>
            <a:r>
              <a:rPr lang="en-US" sz="3400" dirty="0">
                <a:solidFill>
                  <a:srgbClr val="000001"/>
                </a:solidFill>
                <a:latin typeface="Glacial Indifference"/>
                <a:ea typeface="Glacial Indifference"/>
                <a:cs typeface="Glacial Indifference"/>
                <a:sym typeface="Glacial Indifference"/>
              </a:rPr>
              <a:t>José and Amy are married</a:t>
            </a:r>
            <a:r>
              <a:rPr lang="en-US" sz="3350" dirty="0">
                <a:solidFill>
                  <a:srgbClr val="000001"/>
                </a:solidFill>
                <a:latin typeface="Glacial Indifference"/>
                <a:ea typeface="Glacial Indifference"/>
                <a:cs typeface="Glacial Indifference"/>
                <a:sym typeface="Glacial Indifference"/>
              </a:rPr>
              <a:t> with two children, 13 and 15 years old. </a:t>
            </a:r>
            <a:r>
              <a:rPr lang="en-US" sz="3400" dirty="0">
                <a:solidFill>
                  <a:srgbClr val="000001"/>
                </a:solidFill>
                <a:latin typeface="Glacial Indifference"/>
                <a:ea typeface="Glacial Indifference"/>
                <a:cs typeface="Glacial Indifference"/>
                <a:sym typeface="Glacial Indifference"/>
              </a:rPr>
              <a:t>José </a:t>
            </a:r>
            <a:r>
              <a:rPr lang="en-US" sz="3350" dirty="0">
                <a:solidFill>
                  <a:srgbClr val="000001"/>
                </a:solidFill>
                <a:latin typeface="Glacial Indifference"/>
                <a:ea typeface="Glacial Indifference"/>
                <a:cs typeface="Glacial Indifference"/>
                <a:sym typeface="Glacial Indifference"/>
              </a:rPr>
              <a:t>works full-time and Amy works part-time (combined income $55,000). </a:t>
            </a:r>
            <a:r>
              <a:rPr lang="en-US" sz="3400" dirty="0">
                <a:solidFill>
                  <a:srgbClr val="000001"/>
                </a:solidFill>
                <a:latin typeface="Glacial Indifference"/>
                <a:ea typeface="Glacial Indifference"/>
                <a:cs typeface="Glacial Indifference"/>
                <a:sym typeface="Glacial Indifference"/>
              </a:rPr>
              <a:t>José and Amy </a:t>
            </a:r>
            <a:r>
              <a:rPr lang="en-US" sz="3350" dirty="0">
                <a:solidFill>
                  <a:srgbClr val="000001"/>
                </a:solidFill>
                <a:latin typeface="Glacial Indifference Bold"/>
                <a:ea typeface="Glacial Indifference"/>
                <a:cs typeface="Glacial Indifference"/>
                <a:sym typeface="Glacial Indifference"/>
              </a:rPr>
              <a:t>receive $2,773 in state and federal EITC and $4,400 in federal Child Tax Credit.</a:t>
            </a:r>
            <a:endParaRPr lang="en-US" sz="3350" dirty="0">
              <a:solidFill>
                <a:srgbClr val="000001"/>
              </a:solidFill>
              <a:latin typeface="Glacial Indifference Bold"/>
              <a:ea typeface="Glacial Indifference"/>
              <a:cs typeface="Glacial Indifference"/>
            </a:endParaRPr>
          </a:p>
        </p:txBody>
      </p:sp>
      <p:sp>
        <p:nvSpPr>
          <p:cNvPr id="8" name="Freeform 12">
            <a:extLst>
              <a:ext uri="{FF2B5EF4-FFF2-40B4-BE49-F238E27FC236}">
                <a16:creationId xmlns:a16="http://schemas.microsoft.com/office/drawing/2014/main" id="{13FF3A40-32FB-DC8A-4B30-A75D336C337F}"/>
              </a:ext>
            </a:extLst>
          </p:cNvPr>
          <p:cNvSpPr/>
          <p:nvPr/>
        </p:nvSpPr>
        <p:spPr>
          <a:xfrm>
            <a:off x="14721840" y="2801556"/>
            <a:ext cx="3565394" cy="6186758"/>
          </a:xfrm>
          <a:custGeom>
            <a:avLst/>
            <a:gdLst/>
            <a:ahLst/>
            <a:cxnLst/>
            <a:rect l="l" t="t" r="r" b="b"/>
            <a:pathLst>
              <a:path w="4324735" h="7089730">
                <a:moveTo>
                  <a:pt x="0" y="0"/>
                </a:moveTo>
                <a:lnTo>
                  <a:pt x="4324735" y="0"/>
                </a:lnTo>
                <a:lnTo>
                  <a:pt x="4324735" y="7089730"/>
                </a:lnTo>
                <a:lnTo>
                  <a:pt x="0" y="7089730"/>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65915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788"/>
            <a:ext cx="18506452" cy="1167555"/>
            <a:chOff x="0" y="0"/>
            <a:chExt cx="4874127" cy="307504"/>
          </a:xfrm>
        </p:grpSpPr>
        <p:sp>
          <p:nvSpPr>
            <p:cNvPr id="3" name="Freeform 3"/>
            <p:cNvSpPr/>
            <p:nvPr/>
          </p:nvSpPr>
          <p:spPr>
            <a:xfrm>
              <a:off x="0" y="0"/>
              <a:ext cx="4874127" cy="307504"/>
            </a:xfrm>
            <a:custGeom>
              <a:avLst/>
              <a:gdLst/>
              <a:ahLst/>
              <a:cxnLst/>
              <a:rect l="l" t="t" r="r" b="b"/>
              <a:pathLst>
                <a:path w="4874127" h="307504">
                  <a:moveTo>
                    <a:pt x="0" y="0"/>
                  </a:moveTo>
                  <a:lnTo>
                    <a:pt x="4874127" y="0"/>
                  </a:lnTo>
                  <a:lnTo>
                    <a:pt x="4874127" y="307504"/>
                  </a:lnTo>
                  <a:lnTo>
                    <a:pt x="0" y="307504"/>
                  </a:lnTo>
                  <a:close/>
                </a:path>
              </a:pathLst>
            </a:custGeom>
            <a:solidFill>
              <a:srgbClr val="FDD86F"/>
            </a:solidFill>
          </p:spPr>
          <p:txBody>
            <a:bodyPr/>
            <a:lstStyle/>
            <a:p>
              <a:endParaRPr lang="en-US"/>
            </a:p>
          </p:txBody>
        </p:sp>
        <p:sp>
          <p:nvSpPr>
            <p:cNvPr id="4" name="TextBox 4"/>
            <p:cNvSpPr txBox="1"/>
            <p:nvPr/>
          </p:nvSpPr>
          <p:spPr>
            <a:xfrm>
              <a:off x="0" y="-38100"/>
              <a:ext cx="4874127" cy="345604"/>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64367" y="35615"/>
            <a:ext cx="17864635" cy="969632"/>
          </a:xfrm>
          <a:prstGeom prst="rect">
            <a:avLst/>
          </a:prstGeom>
        </p:spPr>
        <p:txBody>
          <a:bodyPr lIns="0" tIns="0" rIns="0" bIns="0" rtlCol="0" anchor="t">
            <a:spAutoFit/>
          </a:bodyPr>
          <a:lstStyle/>
          <a:p>
            <a:pPr algn="ctr">
              <a:lnSpc>
                <a:spcPts val="7980"/>
              </a:lnSpc>
            </a:pPr>
            <a:r>
              <a:rPr lang="en-US" sz="5700" b="1" dirty="0">
                <a:solidFill>
                  <a:srgbClr val="000001"/>
                </a:solidFill>
                <a:latin typeface="Glacial Indifference Bold"/>
                <a:ea typeface="Glacial Indifference Bold"/>
                <a:cs typeface="Glacial Indifference Bold"/>
                <a:sym typeface="Glacial Indifference Bold"/>
              </a:rPr>
              <a:t>Examples</a:t>
            </a:r>
          </a:p>
        </p:txBody>
      </p:sp>
      <p:sp>
        <p:nvSpPr>
          <p:cNvPr id="6" name="TextBox 6"/>
          <p:cNvSpPr txBox="1"/>
          <p:nvPr/>
        </p:nvSpPr>
        <p:spPr>
          <a:xfrm>
            <a:off x="342900" y="1714500"/>
            <a:ext cx="12527280" cy="7955704"/>
          </a:xfrm>
          <a:prstGeom prst="rect">
            <a:avLst/>
          </a:prstGeom>
        </p:spPr>
        <p:txBody>
          <a:bodyPr wrap="square" lIns="0" tIns="0" rIns="0" bIns="0" rtlCol="0" anchor="t">
            <a:spAutoFit/>
          </a:bodyPr>
          <a:lstStyle/>
          <a:p>
            <a:pPr>
              <a:lnSpc>
                <a:spcPts val="4759"/>
              </a:lnSpc>
            </a:pPr>
            <a:r>
              <a:rPr lang="en-US" sz="3350" dirty="0">
                <a:solidFill>
                  <a:srgbClr val="D4145A"/>
                </a:solidFill>
                <a:latin typeface="Glacial Indifference Bold"/>
                <a:ea typeface="Glacial Indifference"/>
                <a:cs typeface="Glacial Indifference"/>
                <a:sym typeface="Glacial Indifference"/>
              </a:rPr>
              <a:t>Family D:</a:t>
            </a:r>
          </a:p>
          <a:p>
            <a:pPr>
              <a:lnSpc>
                <a:spcPts val="4759"/>
              </a:lnSpc>
            </a:pPr>
            <a:r>
              <a:rPr lang="en-US" sz="3350" dirty="0">
                <a:solidFill>
                  <a:srgbClr val="000001"/>
                </a:solidFill>
                <a:latin typeface="Glacial Indifference"/>
                <a:ea typeface="Glacial Indifference"/>
                <a:cs typeface="Glacial Indifference"/>
                <a:sym typeface="Glacial Indifference"/>
              </a:rPr>
              <a:t>Fran is age 68 and is cares for her 90-year-old mother, who she claims as a dependent. Fran is retired. </a:t>
            </a:r>
            <a:r>
              <a:rPr lang="en-US" sz="3350" b="1" dirty="0">
                <a:solidFill>
                  <a:srgbClr val="000001"/>
                </a:solidFill>
                <a:latin typeface="Glacial Indifference Bold"/>
                <a:ea typeface="Glacial Indifference"/>
                <a:cs typeface="Glacial Indifference"/>
                <a:sym typeface="Glacial Indifference"/>
              </a:rPr>
              <a:t>Fran is eligible to receive $440 in the MA Child and Family Tax Credit. She is not eligible for the federal EITC or Child Tax Credit.</a:t>
            </a:r>
            <a:endParaRPr lang="en-US" sz="3350" b="1" dirty="0">
              <a:solidFill>
                <a:srgbClr val="000001"/>
              </a:solidFill>
              <a:latin typeface="Glacial Indifference Bold"/>
              <a:ea typeface="Glacial Indifference"/>
              <a:cs typeface="Glacial Indifference"/>
            </a:endParaRPr>
          </a:p>
          <a:p>
            <a:pPr>
              <a:lnSpc>
                <a:spcPts val="4759"/>
              </a:lnSpc>
            </a:pPr>
            <a:endParaRPr lang="en-US" sz="3399" b="1">
              <a:solidFill>
                <a:srgbClr val="000001"/>
              </a:solidFill>
              <a:latin typeface="Glacial Indifference"/>
              <a:ea typeface="Glacial Indifference"/>
              <a:cs typeface="Glacial Indifference"/>
              <a:sym typeface="Glacial Indifference"/>
            </a:endParaRPr>
          </a:p>
          <a:p>
            <a:pPr>
              <a:lnSpc>
                <a:spcPts val="4759"/>
              </a:lnSpc>
            </a:pPr>
            <a:r>
              <a:rPr lang="en-US" sz="3350" dirty="0">
                <a:solidFill>
                  <a:srgbClr val="D4145A"/>
                </a:solidFill>
                <a:latin typeface="Glacial Indifference Bold"/>
                <a:ea typeface="Glacial Indifference"/>
                <a:cs typeface="Glacial Indifference"/>
                <a:sym typeface="Glacial Indifference"/>
              </a:rPr>
              <a:t>Family E:</a:t>
            </a:r>
            <a:endParaRPr lang="en-US" sz="3350" dirty="0">
              <a:solidFill>
                <a:srgbClr val="D4145A"/>
              </a:solidFill>
              <a:latin typeface="Glacial Indifference Bold"/>
              <a:ea typeface="Glacial Indifference"/>
              <a:cs typeface="Glacial Indifference"/>
            </a:endParaRPr>
          </a:p>
          <a:p>
            <a:pPr>
              <a:lnSpc>
                <a:spcPts val="4759"/>
              </a:lnSpc>
            </a:pPr>
            <a:r>
              <a:rPr lang="en-US" sz="3350" dirty="0">
                <a:solidFill>
                  <a:srgbClr val="000001"/>
                </a:solidFill>
                <a:latin typeface="Glacial Indifference"/>
                <a:ea typeface="Glacial Indifference"/>
                <a:cs typeface="Glacial Indifference"/>
                <a:sym typeface="Glacial Indifference"/>
              </a:rPr>
              <a:t>Beth and Leslie are married, ages 45 and 44. Beth and Leslie have a 15-year-old child, a 11-year-old child, and care for a 75-year-old parent who they claim as a dependent. They earned $72,000. </a:t>
            </a:r>
            <a:r>
              <a:rPr lang="en-US" sz="3350" b="1" dirty="0">
                <a:solidFill>
                  <a:srgbClr val="000001"/>
                </a:solidFill>
                <a:latin typeface="Glacial Indifference Bold"/>
                <a:ea typeface="Glacial Indifference"/>
                <a:cs typeface="Glacial Indifference"/>
                <a:sym typeface="Glacial Indifference"/>
              </a:rPr>
              <a:t>This family is eligible to receive $880 in the MA Child and Family Tax Credit and $4,400 in federal Child Tax Credit. They are not eligible for the EITC.</a:t>
            </a:r>
            <a:endParaRPr lang="en-US" sz="3350" b="1" dirty="0">
              <a:solidFill>
                <a:srgbClr val="000001"/>
              </a:solidFill>
              <a:latin typeface="Glacial Indifference Bold"/>
              <a:ea typeface="Glacial Indifference"/>
              <a:cs typeface="Glacial Indifference"/>
            </a:endParaRPr>
          </a:p>
        </p:txBody>
      </p:sp>
      <p:sp>
        <p:nvSpPr>
          <p:cNvPr id="8" name="Freeform 12">
            <a:extLst>
              <a:ext uri="{FF2B5EF4-FFF2-40B4-BE49-F238E27FC236}">
                <a16:creationId xmlns:a16="http://schemas.microsoft.com/office/drawing/2014/main" id="{BF3F3DDF-EC9E-B175-241E-39755595A7AA}"/>
              </a:ext>
            </a:extLst>
          </p:cNvPr>
          <p:cNvSpPr/>
          <p:nvPr/>
        </p:nvSpPr>
        <p:spPr>
          <a:xfrm>
            <a:off x="13368139" y="2362882"/>
            <a:ext cx="4324735" cy="7089730"/>
          </a:xfrm>
          <a:custGeom>
            <a:avLst/>
            <a:gdLst/>
            <a:ahLst/>
            <a:cxnLst/>
            <a:rect l="l" t="t" r="r" b="b"/>
            <a:pathLst>
              <a:path w="4324735" h="7089730">
                <a:moveTo>
                  <a:pt x="0" y="0"/>
                </a:moveTo>
                <a:lnTo>
                  <a:pt x="4324735" y="0"/>
                </a:lnTo>
                <a:lnTo>
                  <a:pt x="4324735" y="7089730"/>
                </a:lnTo>
                <a:lnTo>
                  <a:pt x="0" y="7089730"/>
                </a:lnTo>
                <a:lnTo>
                  <a:pt x="0" y="0"/>
                </a:lnTo>
                <a:close/>
              </a:path>
            </a:pathLst>
          </a:custGeom>
          <a:blipFill>
            <a:blip r:embed="rId2"/>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B12CAC8EF8B5419EB44AED640D3D9F" ma:contentTypeVersion="13" ma:contentTypeDescription="Create a new document." ma:contentTypeScope="" ma:versionID="cccf9fe411ed16827abe8efa2e5e4353">
  <xsd:schema xmlns:xsd="http://www.w3.org/2001/XMLSchema" xmlns:xs="http://www.w3.org/2001/XMLSchema" xmlns:p="http://schemas.microsoft.com/office/2006/metadata/properties" xmlns:ns2="88fcee6e-f837-4f7a-8d52-014b0c2d3ce5" xmlns:ns3="e5f53db5-78a6-4806-b398-78f17bd2f6a5" targetNamespace="http://schemas.microsoft.com/office/2006/metadata/properties" ma:root="true" ma:fieldsID="191d8eae1cd387d075ea509e48c051fd" ns2:_="" ns3:_="">
    <xsd:import namespace="88fcee6e-f837-4f7a-8d52-014b0c2d3ce5"/>
    <xsd:import namespace="e5f53db5-78a6-4806-b398-78f17bd2f6a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cee6e-f837-4f7a-8d52-014b0c2d3c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fddfc6a-7a00-4d61-babe-e7a88612b42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f53db5-78a6-4806-b398-78f17bd2f6a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beb5fa5-9690-46cc-bdaf-5e362df88fc8}" ma:internalName="TaxCatchAll" ma:showField="CatchAllData" ma:web="e5f53db5-78a6-4806-b398-78f17bd2f6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5f53db5-78a6-4806-b398-78f17bd2f6a5" xsi:nil="true"/>
    <lcf76f155ced4ddcb4097134ff3c332f xmlns="88fcee6e-f837-4f7a-8d52-014b0c2d3ce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6F695E-652F-4C77-A417-FBED2DA71B7D}">
  <ds:schemaRefs>
    <ds:schemaRef ds:uri="88fcee6e-f837-4f7a-8d52-014b0c2d3ce5"/>
    <ds:schemaRef ds:uri="e5f53db5-78a6-4806-b398-78f17bd2f6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AF9AF3C-B451-4098-8017-91DC41D49B76}">
  <ds:schemaRefs>
    <ds:schemaRef ds:uri="88fcee6e-f837-4f7a-8d52-014b0c2d3ce5"/>
    <ds:schemaRef ds:uri="e5f53db5-78a6-4806-b398-78f17bd2f6a5"/>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72725E4-6B08-4651-B28B-26F173086B53}">
  <ds:schemaRefs>
    <ds:schemaRef ds:uri="http://schemas.microsoft.com/sharepoint/v3/contenttype/forms"/>
  </ds:schemaRefs>
</ds:datastoreItem>
</file>

<file path=docMetadata/LabelInfo.xml><?xml version="1.0" encoding="utf-8"?>
<clbl:labelList xmlns:clbl="http://schemas.microsoft.com/office/2020/mipLabelMetadata">
  <clbl:label id="{7ff12a0c-2791-49e2-8d6b-96e5d775c32f}" enabled="0" method="" siteId="{7ff12a0c-2791-49e2-8d6b-96e5d775c32f}" removed="1"/>
</clbl:labelList>
</file>

<file path=docProps/app.xml><?xml version="1.0" encoding="utf-8"?>
<Properties xmlns="http://schemas.openxmlformats.org/officeDocument/2006/extended-properties" xmlns:vt="http://schemas.openxmlformats.org/officeDocument/2006/docPropsVTypes">
  <Template>930 call - Tax Season 2026 - Healthy Families Tax Credits Coalition</Template>
  <Application>Microsoft Office PowerPoint</Application>
  <PresentationFormat>Custom</PresentationFormat>
  <Slides>17</Slides>
  <Notes>0</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Boston Medical Center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Ruemmele, Carley</dc:creator>
  <cp:revision>77</cp:revision>
  <dcterms:created xsi:type="dcterms:W3CDTF">2026-01-23T21:12:37Z</dcterms:created>
  <dcterms:modified xsi:type="dcterms:W3CDTF">2026-01-27T00:09:26Z</dcterms:modified>
  <dc:identifier>DAG99QjWXhs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0x01010000B12CAC8EF8B5419EB44AED640D3D9F</vt:lpwstr>
  </property>
  <property fmtid="{D5CDD505-2E9C-101B-9397-08002B2CF9AE}" pid="3" name="MediaServiceImageTags">
    <vt:lpwstr/>
  </property>
</Properties>
</file>