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4"/>
  </p:notesMasterIdLst>
  <p:handoutMasterIdLst>
    <p:handoutMasterId r:id="rId15"/>
  </p:handoutMasterIdLst>
  <p:sldIdLst>
    <p:sldId id="257" r:id="rId7"/>
    <p:sldId id="359" r:id="rId8"/>
    <p:sldId id="397" r:id="rId9"/>
    <p:sldId id="415" r:id="rId10"/>
    <p:sldId id="413" r:id="rId11"/>
    <p:sldId id="373" r:id="rId12"/>
    <p:sldId id="41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>
        <p:scale>
          <a:sx n="75" d="100"/>
          <a:sy n="75" d="100"/>
        </p:scale>
        <p:origin x="-1704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94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2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1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3F4704-0EF2-4BB5-93BD-36C5C4F1CEFB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F6A79286-1348-40E5-A17C-53F00CB52F0B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4D29EA-98D3-4DE1-A050-835CF020A7F1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72E9218-84DB-46ED-81D7-6DCD3254FAD2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D618BCF-C39A-4673-AB2D-3C045DD81251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FD731D6-928E-40D4-9FAB-0385E1B13C1A}" type="datetime1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Taxonomy 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Lauren Peters, Undersecretary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February 14, 2019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2:00-4:00 pm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Boston, Mass.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33813"/>
            <a:ext cx="8077200" cy="267765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Jan. 17 meeting minutes (Vote)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Recommended taxonomy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Discussion of next steps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gen</a:t>
            </a:r>
            <a:r>
              <a:rPr lang="en-US" dirty="0" smtClean="0"/>
              <a:t>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6247864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900" b="1" dirty="0" smtClean="0">
                <a:latin typeface="Calibri" panose="020F0502020204030204" pitchFamily="34" charset="0"/>
              </a:rPr>
              <a:t>Lauren Peters (Chair)</a:t>
            </a:r>
          </a:p>
          <a:p>
            <a:r>
              <a:rPr lang="en-US" sz="1900" dirty="0" smtClean="0">
                <a:latin typeface="Calibri" panose="020F0502020204030204" pitchFamily="34" charset="0"/>
              </a:rPr>
              <a:t>Undersecretary, Health &amp; Human Services</a:t>
            </a:r>
          </a:p>
          <a:p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Matthew Veno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Commissioner of Insurance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Deirdre Calvert, </a:t>
            </a:r>
            <a:r>
              <a:rPr lang="en-US" sz="1900" b="1" dirty="0" smtClean="0">
                <a:latin typeface="Calibri" panose="020F0502020204030204" pitchFamily="34" charset="0"/>
              </a:rPr>
              <a:t>LICSW</a:t>
            </a: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Column Health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err="1">
                <a:latin typeface="Calibri" panose="020F0502020204030204" pitchFamily="34" charset="0"/>
              </a:rPr>
              <a:t>Kiame</a:t>
            </a:r>
            <a:r>
              <a:rPr lang="en-US" sz="1900" b="1" dirty="0">
                <a:latin typeface="Calibri" panose="020F0502020204030204" pitchFamily="34" charset="0"/>
              </a:rPr>
              <a:t> </a:t>
            </a:r>
            <a:r>
              <a:rPr lang="en-US" sz="1900" b="1" dirty="0" err="1" smtClean="0">
                <a:latin typeface="Calibri" panose="020F0502020204030204" pitchFamily="34" charset="0"/>
              </a:rPr>
              <a:t>Mahaniah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Lynn Community Health </a:t>
            </a:r>
            <a:r>
              <a:rPr lang="en-US" sz="1900" dirty="0" smtClean="0">
                <a:latin typeface="Calibri" panose="020F0502020204030204" pitchFamily="34" charset="0"/>
              </a:rPr>
              <a:t>Center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Kate </a:t>
            </a:r>
            <a:r>
              <a:rPr lang="en-US" sz="1900" b="1" dirty="0" err="1">
                <a:latin typeface="Calibri" panose="020F0502020204030204" pitchFamily="34" charset="0"/>
              </a:rPr>
              <a:t>Ginnis</a:t>
            </a:r>
            <a:r>
              <a:rPr lang="en-US" sz="1900" b="1" dirty="0">
                <a:latin typeface="Calibri" panose="020F0502020204030204" pitchFamily="34" charset="0"/>
              </a:rPr>
              <a:t>, MSW, MPH, </a:t>
            </a:r>
            <a:r>
              <a:rPr lang="en-US" sz="1900" b="1" dirty="0" smtClean="0">
                <a:latin typeface="Calibri" panose="020F0502020204030204" pitchFamily="34" charset="0"/>
              </a:rPr>
              <a:t>MS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Children's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Scott </a:t>
            </a:r>
            <a:r>
              <a:rPr lang="en-US" sz="1900" b="1" dirty="0">
                <a:latin typeface="Calibri" panose="020F0502020204030204" pitchFamily="34" charset="0"/>
              </a:rPr>
              <a:t>Weiner, MD, </a:t>
            </a:r>
            <a:r>
              <a:rPr lang="en-US" sz="1900" b="1" dirty="0" smtClean="0">
                <a:latin typeface="Calibri" panose="020F0502020204030204" pitchFamily="34" charset="0"/>
              </a:rPr>
              <a:t>MPH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Claudia Rodriguez,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Diana </a:t>
            </a:r>
            <a:r>
              <a:rPr lang="en-US" sz="1900" b="1" dirty="0" err="1">
                <a:latin typeface="Calibri" panose="020F0502020204030204" pitchFamily="34" charset="0"/>
              </a:rPr>
              <a:t>Deister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  <a:ea typeface="Calibri"/>
                <a:cs typeface="Times New Roman"/>
              </a:rPr>
              <a:t>Sarah Coughlin, LICSW, </a:t>
            </a:r>
            <a:r>
              <a:rPr lang="en-US" sz="1900" b="1" dirty="0" smtClean="0">
                <a:latin typeface="Calibri"/>
                <a:ea typeface="Calibri"/>
                <a:cs typeface="Times New Roman"/>
              </a:rPr>
              <a:t>LADC-I</a:t>
            </a:r>
          </a:p>
          <a:p>
            <a:pPr fontAlgn="t"/>
            <a:r>
              <a:rPr lang="en-US" sz="1900" dirty="0">
                <a:latin typeface="Calibri"/>
                <a:ea typeface="Calibri"/>
                <a:cs typeface="Times New Roman"/>
              </a:rPr>
              <a:t>National Association of Social </a:t>
            </a:r>
            <a:r>
              <a:rPr lang="en-US" sz="1900" dirty="0" smtClean="0">
                <a:latin typeface="Calibri"/>
                <a:ea typeface="Calibri"/>
                <a:cs typeface="Times New Roman"/>
              </a:rPr>
              <a:t>Workers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</a:rPr>
              <a:t>Sarah </a:t>
            </a:r>
            <a:r>
              <a:rPr lang="en-US" sz="1900" b="1" dirty="0" err="1">
                <a:latin typeface="Calibri"/>
              </a:rPr>
              <a:t>Chiaramida</a:t>
            </a:r>
            <a:r>
              <a:rPr lang="en-US" sz="1900" b="1" dirty="0">
                <a:latin typeface="Calibri"/>
              </a:rPr>
              <a:t>, Esq</a:t>
            </a:r>
            <a:r>
              <a:rPr lang="en-US" sz="1900" b="1" dirty="0" smtClean="0">
                <a:latin typeface="Calibri"/>
              </a:rPr>
              <a:t>.</a:t>
            </a:r>
          </a:p>
          <a:p>
            <a:pPr fontAlgn="t"/>
            <a:r>
              <a:rPr lang="en-US" sz="1900" dirty="0">
                <a:latin typeface="Calibri"/>
              </a:rPr>
              <a:t>Massachusetts Association of Health </a:t>
            </a:r>
            <a:r>
              <a:rPr lang="en-US" sz="1900" dirty="0" smtClean="0">
                <a:latin typeface="Calibri"/>
              </a:rPr>
              <a:t>Plans</a:t>
            </a:r>
          </a:p>
          <a:p>
            <a:pPr fontAlgn="t"/>
            <a:endParaRPr lang="en-US" sz="1900" b="1" dirty="0" smtClean="0">
              <a:latin typeface="Calibri"/>
            </a:endParaRPr>
          </a:p>
          <a:p>
            <a:pPr fontAlgn="t"/>
            <a:r>
              <a:rPr lang="en-US" sz="1900" b="1" dirty="0">
                <a:latin typeface="Calibri"/>
              </a:rPr>
              <a:t>Ken Duckworth, </a:t>
            </a:r>
            <a:r>
              <a:rPr lang="en-US" sz="1900" b="1" dirty="0" smtClean="0">
                <a:latin typeface="Calibri"/>
              </a:rPr>
              <a:t>MD</a:t>
            </a:r>
          </a:p>
          <a:p>
            <a:pPr fontAlgn="t"/>
            <a:r>
              <a:rPr lang="en-US" sz="1900" dirty="0">
                <a:latin typeface="Calibri"/>
              </a:rPr>
              <a:t>Blue Cross Blue Shield of </a:t>
            </a:r>
            <a:r>
              <a:rPr lang="en-US" sz="1900" dirty="0" smtClean="0">
                <a:latin typeface="Calibri"/>
              </a:rPr>
              <a:t>Massachusetts</a:t>
            </a:r>
          </a:p>
          <a:p>
            <a:pPr fontAlgn="t"/>
            <a:endParaRPr lang="en-US" sz="1600" b="1" dirty="0" smtClean="0">
              <a:latin typeface="Calibri"/>
            </a:endParaRPr>
          </a:p>
          <a:p>
            <a:pPr fontAlgn="t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9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Jan. 17 meeting minutes</a:t>
            </a:r>
            <a:endParaRPr lang="en-US" sz="36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2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305800" cy="3810000"/>
          </a:xfrm>
        </p:spPr>
        <p:txBody>
          <a:bodyPr/>
          <a:lstStyle/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Legal Authority: </a:t>
            </a:r>
            <a:r>
              <a:rPr lang="en-US" sz="2400" b="0" i="1" kern="1200" dirty="0">
                <a:solidFill>
                  <a:srgbClr val="000000"/>
                </a:solidFill>
                <a:ea typeface="+mn-ea"/>
                <a:cs typeface="+mn-cs"/>
              </a:rPr>
              <a:t>Chapter 208, Section 102 of the Acts of 2018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US" sz="2400" b="0" i="1" kern="12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Purpose: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Review evidence-based treatment for individuals with a substance use disorder, mental illness or co-occurring substance use disorder and mental illness. </a:t>
            </a:r>
            <a:r>
              <a:rPr lang="en-US" sz="2400" kern="1200" dirty="0">
                <a:solidFill>
                  <a:srgbClr val="C00000"/>
                </a:solidFill>
                <a:ea typeface="+mn-ea"/>
                <a:cs typeface="+mn-cs"/>
              </a:rPr>
              <a:t>The commission shall recommend a taxonomy of licensed behavioral health clinician specialties.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Notwithstanding any general or special law to the contrary, the taxonomy of licensed behavioral health clinician specialties may be used by insurance carriers to develop a provider network. The commission shall recommend a process that may be used by carriers to validate a licensed behavioral health clinician’s specialty.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Taxonomy</a:t>
            </a:r>
          </a:p>
        </p:txBody>
      </p:sp>
    </p:spTree>
    <p:extLst>
      <p:ext uri="{BB962C8B-B14F-4D97-AF65-F5344CB8AC3E}">
        <p14:creationId xmlns:p14="http://schemas.microsoft.com/office/powerpoint/2010/main" val="164119726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Taxonomy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476375"/>
            <a:ext cx="8839200" cy="51475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Address outstanding taxonomy terms</a:t>
            </a:r>
          </a:p>
          <a:p>
            <a:pPr lvl="2">
              <a:spcBef>
                <a:spcPts val="300"/>
              </a:spcBef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Discuss list of treatment modalities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Are these the correct groupings?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Are we missing any modalities?</a:t>
            </a:r>
            <a:endParaRPr lang="en-US" sz="2400" dirty="0">
              <a:latin typeface="Calibri" panose="020F0502020204030204" pitchFamily="34" charset="0"/>
            </a:endParaRP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What language should be used for each modality?</a:t>
            </a:r>
          </a:p>
          <a:p>
            <a:pPr lvl="2">
              <a:spcBef>
                <a:spcPts val="300"/>
              </a:spcBef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Discuss list of medical conditions to fall under “Coping with Medical Illness”</a:t>
            </a:r>
          </a:p>
          <a:p>
            <a:pPr lvl="1">
              <a:spcBef>
                <a:spcPts val="300"/>
              </a:spcBef>
            </a:pPr>
            <a:endParaRPr lang="en-US" sz="2400" b="1" dirty="0" smtClean="0">
              <a:latin typeface="Calibri" panose="020F0502020204030204" pitchFamily="34" charset="0"/>
            </a:endParaRPr>
          </a:p>
          <a:p>
            <a:pPr marL="971550" lvl="1" indent="-514350">
              <a:spcBef>
                <a:spcPts val="300"/>
              </a:spcBef>
              <a:buFont typeface="+mj-lt"/>
              <a:buAutoNum type="arabicPeriod" startAt="4"/>
            </a:pPr>
            <a:r>
              <a:rPr lang="en-US" sz="2400" b="1" dirty="0" smtClean="0">
                <a:latin typeface="Calibri" panose="020F0502020204030204" pitchFamily="34" charset="0"/>
              </a:rPr>
              <a:t>Recommendation</a:t>
            </a: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51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472830" cy="762000"/>
          </a:xfrm>
        </p:spPr>
        <p:txBody>
          <a:bodyPr anchor="b"/>
          <a:lstStyle/>
          <a:p>
            <a:r>
              <a:rPr lang="en-US" dirty="0" smtClean="0">
                <a:latin typeface="Calibri" panose="020F0502020204030204" pitchFamily="34" charset="0"/>
              </a:rPr>
              <a:t>Next Steps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05000"/>
            <a:ext cx="8382000" cy="30480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0" dirty="0" smtClean="0">
                <a:solidFill>
                  <a:schemeClr val="tx1"/>
                </a:solidFill>
              </a:rPr>
              <a:t>Discussion: process for validating specialties</a:t>
            </a:r>
          </a:p>
          <a:p>
            <a:pPr marL="0" lvl="0" indent="0"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“</a:t>
            </a:r>
            <a:r>
              <a:rPr lang="en-US" sz="2400" i="1" kern="1200" dirty="0">
                <a:solidFill>
                  <a:srgbClr val="C00000"/>
                </a:solidFill>
              </a:rPr>
              <a:t>The commission shall recommend a process that may be used by carriers to validate a licensed behavioral health clinician’s specialty</a:t>
            </a:r>
            <a:r>
              <a:rPr lang="en-US" sz="2400" i="1" kern="1200" dirty="0" smtClean="0">
                <a:solidFill>
                  <a:srgbClr val="C00000"/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29652864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4591</TotalTime>
  <Words>330</Words>
  <Application>Microsoft Office PowerPoint</Application>
  <PresentationFormat>On-screen Show (4:3)</PresentationFormat>
  <Paragraphs>69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Welcome</vt:lpstr>
      <vt:lpstr>PowerPoint Presentation</vt:lpstr>
      <vt:lpstr>Recommended Taxonomy</vt:lpstr>
      <vt:lpstr>Recommended Taxonomy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Amy.E.Kaplan@MassMail.State.MA.US</dc:creator>
  <cp:lastModifiedBy> </cp:lastModifiedBy>
  <cp:revision>496</cp:revision>
  <cp:lastPrinted>2019-01-15T18:49:43Z</cp:lastPrinted>
  <dcterms:created xsi:type="dcterms:W3CDTF">2014-04-27T20:43:35Z</dcterms:created>
  <dcterms:modified xsi:type="dcterms:W3CDTF">2019-02-08T20:13:33Z</dcterms:modified>
</cp:coreProperties>
</file>