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6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6" r:id="rId2"/>
    <p:sldMasterId id="2147483674" r:id="rId3"/>
    <p:sldMasterId id="2147483682" r:id="rId4"/>
    <p:sldMasterId id="2147483690" r:id="rId5"/>
    <p:sldMasterId id="2147483698" r:id="rId6"/>
  </p:sldMasterIdLst>
  <p:notesMasterIdLst>
    <p:notesMasterId r:id="rId15"/>
  </p:notesMasterIdLst>
  <p:handoutMasterIdLst>
    <p:handoutMasterId r:id="rId16"/>
  </p:handoutMasterIdLst>
  <p:sldIdLst>
    <p:sldId id="257" r:id="rId7"/>
    <p:sldId id="359" r:id="rId8"/>
    <p:sldId id="397" r:id="rId9"/>
    <p:sldId id="415" r:id="rId10"/>
    <p:sldId id="412" r:id="rId11"/>
    <p:sldId id="413" r:id="rId12"/>
    <p:sldId id="373" r:id="rId13"/>
    <p:sldId id="41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897" autoAdjust="0"/>
    <p:restoredTop sz="94660"/>
  </p:normalViewPr>
  <p:slideViewPr>
    <p:cSldViewPr>
      <p:cViewPr>
        <p:scale>
          <a:sx n="75" d="100"/>
          <a:sy n="75" d="100"/>
        </p:scale>
        <p:origin x="-2664" y="-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49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11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11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98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2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13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2400">
                <a:latin typeface="Book Antiqua" pitchFamily="18" charset="0"/>
                <a:cs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844566"/>
            <a:ext cx="8077200" cy="4556234"/>
          </a:xfrm>
          <a:ln w="6350" cmpd="sng"/>
        </p:spPr>
        <p:txBody>
          <a:bodyPr/>
          <a:lstStyle>
            <a:lvl1pPr>
              <a:buClrTx/>
              <a:buSzPct val="100000"/>
              <a:defRPr sz="2000">
                <a:solidFill>
                  <a:schemeClr val="tx1"/>
                </a:solidFill>
                <a:latin typeface="Book Antiqua" pitchFamily="18" charset="0"/>
              </a:defRPr>
            </a:lvl1pPr>
            <a:lvl2pPr>
              <a:buClrTx/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Book Antiqua" pitchFamily="18" charset="0"/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530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3047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1B3F4704-0EF2-4BB5-93BD-36C5C4F1CEFB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75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3486300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09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605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2540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9724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353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F6A79286-1348-40E5-A17C-53F00CB52F0B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4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5811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8253778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2563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0514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3251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4639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589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1B4D29EA-98D3-4DE1-A050-835CF020A7F1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110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1336143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9880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937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84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3129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8728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2686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72E9218-84DB-46ED-81D7-6DCD3254FAD2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997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3963582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57353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5760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1282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36744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68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70112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0D618BCF-C39A-4673-AB2D-3C045DD81251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25B1E92-C86F-4366-A76D-C560614973E7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7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8FD731D6-928E-40D4-9FAB-0385E1B13C1A}" type="datetime1">
              <a:rPr lang="en-US" smtClean="0"/>
              <a:t>1/15/2019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0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998863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549030" cy="762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271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386" y="109538"/>
            <a:ext cx="4837482" cy="762000"/>
          </a:xfrm>
        </p:spPr>
        <p:txBody>
          <a:bodyPr anchor="ctr"/>
          <a:lstStyle>
            <a:lvl1pPr>
              <a:defRPr>
                <a:latin typeface="+mj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783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109538"/>
            <a:ext cx="5564187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925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0.xml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9.xml"/><Relationship Id="rId9" Type="http://schemas.openxmlformats.org/officeDocument/2006/relationships/tags" Target="../tags/tag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7.xml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16.xml"/><Relationship Id="rId9" Type="http://schemas.openxmlformats.org/officeDocument/2006/relationships/tags" Target="../tags/tag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4.xml"/><Relationship Id="rId10" Type="http://schemas.openxmlformats.org/officeDocument/2006/relationships/tags" Target="../tags/tag8.xml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1.xml"/><Relationship Id="rId10" Type="http://schemas.openxmlformats.org/officeDocument/2006/relationships/tags" Target="../tags/tag10.xml"/><Relationship Id="rId4" Type="http://schemas.openxmlformats.org/officeDocument/2006/relationships/slideLayout" Target="../slideLayouts/slideLayout30.xml"/><Relationship Id="rId9" Type="http://schemas.openxmlformats.org/officeDocument/2006/relationships/tags" Target="../tags/tag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8.xml"/><Relationship Id="rId10" Type="http://schemas.openxmlformats.org/officeDocument/2006/relationships/tags" Target="../tags/tag12.xml"/><Relationship Id="rId4" Type="http://schemas.openxmlformats.org/officeDocument/2006/relationships/slideLayout" Target="../slideLayouts/slideLayout37.xml"/><Relationship Id="rId9" Type="http://schemas.openxmlformats.org/officeDocument/2006/relationships/tags" Target="../tags/tag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9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74C11B1E-D27A-4545-9113-CFB59631C2EA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6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2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1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9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op blue"/>
          <p:cNvPicPr>
            <a:picLocks noChangeAspect="1" noChangeArrowheads="1"/>
          </p:cNvPicPr>
          <p:nvPr/>
        </p:nvPicPr>
        <p:blipFill>
          <a:blip r:embed="rId11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3"/>
            <a:r>
              <a:rPr lang="en-US" altLang="en-US" smtClean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7174" name="Picture 6" descr="best ver2b seal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6675420D-CD84-4F3B-B8B6-EF0F67C2EF0E}" type="slidenum">
              <a:rPr lang="en-US" sz="1000">
                <a:solidFill>
                  <a:srgbClr val="000000"/>
                </a:solidFill>
              </a:rPr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4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ransition/>
  <p:hf sldNum="0"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Wingdings" pitchFamily="2" charset="2"/>
        <a:buChar char="n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Calibri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Symbol" pitchFamily="18" charset="2"/>
        <a:buChar char="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152400" y="838200"/>
            <a:ext cx="6553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800" b="1" dirty="0" smtClean="0">
                <a:solidFill>
                  <a:srgbClr val="FFFFFF"/>
                </a:solidFill>
                <a:latin typeface="Calibri" pitchFamily="34" charset="0"/>
              </a:rPr>
              <a:t>Taxonomy Commission</a:t>
            </a:r>
            <a:endParaRPr lang="en-US" sz="28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76200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2250" y="3896534"/>
            <a:ext cx="8737600" cy="27392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Executive </a:t>
            </a:r>
            <a:r>
              <a:rPr lang="en-US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Office of Health &amp; Human Services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Lauren Peters, Undersecretary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i="1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3366"/>
                </a:solidFill>
                <a:latin typeface="Calibri" pitchFamily="34" charset="0"/>
              </a:rPr>
              <a:t>January 17, 2018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3366"/>
                </a:solidFill>
                <a:latin typeface="Calibri" pitchFamily="34" charset="0"/>
              </a:rPr>
              <a:t>3:00-5:00 pm</a:t>
            </a:r>
            <a:endParaRPr lang="en-US" sz="2000" b="1" dirty="0">
              <a:solidFill>
                <a:srgbClr val="003366"/>
              </a:solidFill>
              <a:latin typeface="Calibr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dirty="0" smtClean="0">
              <a:solidFill>
                <a:srgbClr val="003366"/>
              </a:solidFill>
              <a:latin typeface="Calibri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3366"/>
                </a:solidFill>
                <a:latin typeface="Calibri" pitchFamily="34" charset="0"/>
              </a:rPr>
              <a:t>One Ashburton Place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3366"/>
                </a:solidFill>
                <a:latin typeface="Calibri" pitchFamily="34" charset="0"/>
              </a:rPr>
              <a:t>Boston, Mass.</a:t>
            </a:r>
            <a:endParaRPr lang="en-US" sz="2000" b="1" dirty="0">
              <a:solidFill>
                <a:srgbClr val="003366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406900" y="6471593"/>
            <a:ext cx="368300" cy="2308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4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33813"/>
            <a:ext cx="8077200" cy="332398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</a:rPr>
              <a:t>Welcome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</a:rPr>
              <a:t>Review Dec. 5 meeting minutes (Vote)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</a:rPr>
              <a:t>Discussion of remote participation (Vote)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</a:rPr>
              <a:t>Recommended taxonomy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dk1"/>
                </a:solidFill>
                <a:latin typeface="Calibri" panose="020F0502020204030204" pitchFamily="34" charset="0"/>
              </a:rPr>
              <a:t>Discussion of next steps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/>
              <a:t>gen</a:t>
            </a:r>
            <a:r>
              <a:rPr lang="en-US" dirty="0" smtClean="0"/>
              <a:t>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0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143000"/>
            <a:ext cx="8229600" cy="6247864"/>
          </a:xfrm>
          <a:prstGeom prst="rect">
            <a:avLst/>
          </a:prstGeom>
        </p:spPr>
        <p:txBody>
          <a:bodyPr wrap="square" numCol="2" rtlCol="0">
            <a:spAutoFit/>
          </a:bodyPr>
          <a:lstStyle/>
          <a:p>
            <a:r>
              <a:rPr lang="en-US" sz="1900" b="1" dirty="0" smtClean="0">
                <a:latin typeface="Calibri" panose="020F0502020204030204" pitchFamily="34" charset="0"/>
              </a:rPr>
              <a:t>Lauren Peters (Chair)</a:t>
            </a:r>
          </a:p>
          <a:p>
            <a:r>
              <a:rPr lang="en-US" sz="1900" dirty="0" smtClean="0">
                <a:latin typeface="Calibri" panose="020F0502020204030204" pitchFamily="34" charset="0"/>
              </a:rPr>
              <a:t>Undersecretary, Health &amp; Human Services</a:t>
            </a:r>
          </a:p>
          <a:p>
            <a:endParaRPr lang="en-US" sz="1900" dirty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 smtClean="0">
                <a:latin typeface="Calibri" panose="020F0502020204030204" pitchFamily="34" charset="0"/>
              </a:rPr>
              <a:t>Matthew Veno</a:t>
            </a:r>
            <a:endParaRPr lang="en-US" sz="1900" dirty="0">
              <a:latin typeface="Calibri" panose="020F0502020204030204" pitchFamily="34" charset="0"/>
            </a:endParaRPr>
          </a:p>
          <a:p>
            <a:pPr fontAlgn="t"/>
            <a:r>
              <a:rPr lang="en-US" sz="1900" dirty="0" smtClean="0">
                <a:latin typeface="Calibri" panose="020F0502020204030204" pitchFamily="34" charset="0"/>
              </a:rPr>
              <a:t>Commissioner of Insurance</a:t>
            </a:r>
            <a:endParaRPr lang="en-US" sz="1900" dirty="0">
              <a:latin typeface="Calibri" panose="020F0502020204030204" pitchFamily="34" charset="0"/>
            </a:endParaRPr>
          </a:p>
          <a:p>
            <a:pPr fontAlgn="t"/>
            <a:endParaRPr lang="en-US" sz="19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>
                <a:latin typeface="Calibri" panose="020F0502020204030204" pitchFamily="34" charset="0"/>
              </a:rPr>
              <a:t>Deirdre Calvert, </a:t>
            </a:r>
            <a:r>
              <a:rPr lang="en-US" sz="1900" b="1" dirty="0" smtClean="0">
                <a:latin typeface="Calibri" panose="020F0502020204030204" pitchFamily="34" charset="0"/>
              </a:rPr>
              <a:t>LICSW</a:t>
            </a:r>
          </a:p>
          <a:p>
            <a:pPr fontAlgn="t"/>
            <a:r>
              <a:rPr lang="en-US" sz="1900" dirty="0" smtClean="0">
                <a:latin typeface="Calibri" panose="020F0502020204030204" pitchFamily="34" charset="0"/>
              </a:rPr>
              <a:t>Column Health</a:t>
            </a:r>
            <a:endParaRPr lang="en-US" sz="1900" dirty="0">
              <a:latin typeface="Calibri" panose="020F0502020204030204" pitchFamily="34" charset="0"/>
            </a:endParaRPr>
          </a:p>
          <a:p>
            <a:pPr fontAlgn="t"/>
            <a:endParaRPr lang="en-US" sz="19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 err="1">
                <a:latin typeface="Calibri" panose="020F0502020204030204" pitchFamily="34" charset="0"/>
              </a:rPr>
              <a:t>Kiame</a:t>
            </a:r>
            <a:r>
              <a:rPr lang="en-US" sz="1900" b="1" dirty="0">
                <a:latin typeface="Calibri" panose="020F0502020204030204" pitchFamily="34" charset="0"/>
              </a:rPr>
              <a:t> </a:t>
            </a:r>
            <a:r>
              <a:rPr lang="en-US" sz="1900" b="1" dirty="0" err="1" smtClean="0">
                <a:latin typeface="Calibri" panose="020F0502020204030204" pitchFamily="34" charset="0"/>
              </a:rPr>
              <a:t>Mahaniah</a:t>
            </a:r>
            <a:r>
              <a:rPr lang="en-US" sz="1900" b="1" dirty="0">
                <a:latin typeface="Calibri" panose="020F0502020204030204" pitchFamily="34" charset="0"/>
              </a:rPr>
              <a:t>, </a:t>
            </a:r>
            <a:r>
              <a:rPr lang="en-US" sz="1900" b="1" dirty="0" smtClean="0">
                <a:latin typeface="Calibri" panose="020F0502020204030204" pitchFamily="34" charset="0"/>
              </a:rPr>
              <a:t>MD</a:t>
            </a:r>
          </a:p>
          <a:p>
            <a:pPr fontAlgn="t"/>
            <a:r>
              <a:rPr lang="en-US" sz="1900" dirty="0">
                <a:latin typeface="Calibri" panose="020F0502020204030204" pitchFamily="34" charset="0"/>
              </a:rPr>
              <a:t>Lynn Community Health </a:t>
            </a:r>
            <a:r>
              <a:rPr lang="en-US" sz="1900" dirty="0" smtClean="0">
                <a:latin typeface="Calibri" panose="020F0502020204030204" pitchFamily="34" charset="0"/>
              </a:rPr>
              <a:t>Center</a:t>
            </a:r>
          </a:p>
          <a:p>
            <a:pPr fontAlgn="t"/>
            <a:endParaRPr lang="en-US" sz="19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>
                <a:latin typeface="Calibri" panose="020F0502020204030204" pitchFamily="34" charset="0"/>
              </a:rPr>
              <a:t>Kate </a:t>
            </a:r>
            <a:r>
              <a:rPr lang="en-US" sz="1900" b="1" dirty="0" err="1">
                <a:latin typeface="Calibri" panose="020F0502020204030204" pitchFamily="34" charset="0"/>
              </a:rPr>
              <a:t>Ginnis</a:t>
            </a:r>
            <a:r>
              <a:rPr lang="en-US" sz="1900" b="1" dirty="0">
                <a:latin typeface="Calibri" panose="020F0502020204030204" pitchFamily="34" charset="0"/>
              </a:rPr>
              <a:t>, MSW, MPH, </a:t>
            </a:r>
            <a:r>
              <a:rPr lang="en-US" sz="1900" b="1" dirty="0" smtClean="0">
                <a:latin typeface="Calibri" panose="020F0502020204030204" pitchFamily="34" charset="0"/>
              </a:rPr>
              <a:t>MS</a:t>
            </a:r>
          </a:p>
          <a:p>
            <a:pPr fontAlgn="t"/>
            <a:r>
              <a:rPr lang="en-US" sz="1900" dirty="0">
                <a:latin typeface="Calibri" panose="020F0502020204030204" pitchFamily="34" charset="0"/>
              </a:rPr>
              <a:t>Boston Children's </a:t>
            </a:r>
            <a:r>
              <a:rPr lang="en-US" sz="1900" dirty="0" smtClean="0">
                <a:latin typeface="Calibri" panose="020F0502020204030204" pitchFamily="34" charset="0"/>
              </a:rPr>
              <a:t>Hospital</a:t>
            </a:r>
          </a:p>
          <a:p>
            <a:pPr fontAlgn="t"/>
            <a:endParaRPr lang="en-US" sz="19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 smtClean="0">
                <a:latin typeface="Calibri" panose="020F0502020204030204" pitchFamily="34" charset="0"/>
              </a:rPr>
              <a:t>Scott </a:t>
            </a:r>
            <a:r>
              <a:rPr lang="en-US" sz="1900" b="1" dirty="0">
                <a:latin typeface="Calibri" panose="020F0502020204030204" pitchFamily="34" charset="0"/>
              </a:rPr>
              <a:t>Weiner, MD, </a:t>
            </a:r>
            <a:r>
              <a:rPr lang="en-US" sz="1900" b="1" dirty="0" smtClean="0">
                <a:latin typeface="Calibri" panose="020F0502020204030204" pitchFamily="34" charset="0"/>
              </a:rPr>
              <a:t>MPH</a:t>
            </a:r>
          </a:p>
          <a:p>
            <a:pPr fontAlgn="t"/>
            <a:r>
              <a:rPr lang="en-US" sz="1900" dirty="0">
                <a:latin typeface="Calibri" panose="020F0502020204030204" pitchFamily="34" charset="0"/>
              </a:rPr>
              <a:t>Brigham and Women’s </a:t>
            </a:r>
            <a:r>
              <a:rPr lang="en-US" sz="1900" dirty="0" smtClean="0">
                <a:latin typeface="Calibri" panose="020F0502020204030204" pitchFamily="34" charset="0"/>
              </a:rPr>
              <a:t>Hospital</a:t>
            </a:r>
          </a:p>
          <a:p>
            <a:pPr fontAlgn="t"/>
            <a:endParaRPr lang="en-US" sz="1900" dirty="0" smtClean="0">
              <a:latin typeface="Calibri" panose="020F0502020204030204" pitchFamily="34" charset="0"/>
            </a:endParaRPr>
          </a:p>
          <a:p>
            <a:pPr fontAlgn="t"/>
            <a:endParaRPr lang="en-US" sz="1900" dirty="0" smtClean="0">
              <a:latin typeface="Calibri" panose="020F0502020204030204" pitchFamily="34" charset="0"/>
            </a:endParaRPr>
          </a:p>
          <a:p>
            <a:pPr fontAlgn="t"/>
            <a:endParaRPr lang="en-US" sz="1900" b="1" dirty="0" smtClean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>
                <a:latin typeface="Calibri" panose="020F0502020204030204" pitchFamily="34" charset="0"/>
              </a:rPr>
              <a:t>Claudia Rodriguez, </a:t>
            </a:r>
            <a:r>
              <a:rPr lang="en-US" sz="1900" b="1" dirty="0" smtClean="0">
                <a:latin typeface="Calibri" panose="020F0502020204030204" pitchFamily="34" charset="0"/>
              </a:rPr>
              <a:t>MD</a:t>
            </a:r>
          </a:p>
          <a:p>
            <a:pPr fontAlgn="t"/>
            <a:r>
              <a:rPr lang="en-US" sz="1900" dirty="0">
                <a:latin typeface="Calibri" panose="020F0502020204030204" pitchFamily="34" charset="0"/>
              </a:rPr>
              <a:t>Brigham and Women’s </a:t>
            </a:r>
            <a:r>
              <a:rPr lang="en-US" sz="1900" dirty="0" smtClean="0">
                <a:latin typeface="Calibri" panose="020F0502020204030204" pitchFamily="34" charset="0"/>
              </a:rPr>
              <a:t>Hospital</a:t>
            </a:r>
          </a:p>
          <a:p>
            <a:pPr fontAlgn="t"/>
            <a:endParaRPr lang="en-US" sz="1900" b="1" dirty="0">
              <a:latin typeface="Calibri" panose="020F0502020204030204" pitchFamily="34" charset="0"/>
            </a:endParaRPr>
          </a:p>
          <a:p>
            <a:pPr fontAlgn="t"/>
            <a:r>
              <a:rPr lang="en-US" sz="1900" b="1" dirty="0">
                <a:latin typeface="Calibri" panose="020F0502020204030204" pitchFamily="34" charset="0"/>
              </a:rPr>
              <a:t>Diana </a:t>
            </a:r>
            <a:r>
              <a:rPr lang="en-US" sz="1900" b="1" dirty="0" err="1">
                <a:latin typeface="Calibri" panose="020F0502020204030204" pitchFamily="34" charset="0"/>
              </a:rPr>
              <a:t>Deister</a:t>
            </a:r>
            <a:r>
              <a:rPr lang="en-US" sz="1900" b="1" dirty="0">
                <a:latin typeface="Calibri" panose="020F0502020204030204" pitchFamily="34" charset="0"/>
              </a:rPr>
              <a:t>, </a:t>
            </a:r>
            <a:r>
              <a:rPr lang="en-US" sz="1900" b="1" dirty="0" smtClean="0">
                <a:latin typeface="Calibri" panose="020F0502020204030204" pitchFamily="34" charset="0"/>
              </a:rPr>
              <a:t>MD</a:t>
            </a:r>
          </a:p>
          <a:p>
            <a:pPr fontAlgn="t"/>
            <a:r>
              <a:rPr lang="en-US" sz="1900" dirty="0">
                <a:latin typeface="Calibri" panose="020F0502020204030204" pitchFamily="34" charset="0"/>
              </a:rPr>
              <a:t>Boston Children’s </a:t>
            </a:r>
            <a:r>
              <a:rPr lang="en-US" sz="1900" dirty="0" smtClean="0">
                <a:latin typeface="Calibri" panose="020F0502020204030204" pitchFamily="34" charset="0"/>
              </a:rPr>
              <a:t>Hospital</a:t>
            </a:r>
          </a:p>
          <a:p>
            <a:pPr fontAlgn="t"/>
            <a:endParaRPr lang="en-US" sz="1900" b="1" dirty="0" smtClean="0">
              <a:latin typeface="Calibri"/>
              <a:ea typeface="Calibri"/>
              <a:cs typeface="Times New Roman"/>
            </a:endParaRPr>
          </a:p>
          <a:p>
            <a:pPr fontAlgn="t"/>
            <a:r>
              <a:rPr lang="en-US" sz="1900" b="1" dirty="0">
                <a:latin typeface="Calibri"/>
                <a:ea typeface="Calibri"/>
                <a:cs typeface="Times New Roman"/>
              </a:rPr>
              <a:t>Sarah Coughlin, LICSW, </a:t>
            </a:r>
            <a:r>
              <a:rPr lang="en-US" sz="1900" b="1" dirty="0" smtClean="0">
                <a:latin typeface="Calibri"/>
                <a:ea typeface="Calibri"/>
                <a:cs typeface="Times New Roman"/>
              </a:rPr>
              <a:t>LADC-I</a:t>
            </a:r>
          </a:p>
          <a:p>
            <a:pPr fontAlgn="t"/>
            <a:r>
              <a:rPr lang="en-US" sz="1900" dirty="0">
                <a:latin typeface="Calibri"/>
                <a:ea typeface="Calibri"/>
                <a:cs typeface="Times New Roman"/>
              </a:rPr>
              <a:t>National Association of Social </a:t>
            </a:r>
            <a:r>
              <a:rPr lang="en-US" sz="1900" dirty="0" smtClean="0">
                <a:latin typeface="Calibri"/>
                <a:ea typeface="Calibri"/>
                <a:cs typeface="Times New Roman"/>
              </a:rPr>
              <a:t>Workers</a:t>
            </a:r>
          </a:p>
          <a:p>
            <a:pPr fontAlgn="t"/>
            <a:endParaRPr lang="en-US" sz="1900" b="1" dirty="0" smtClean="0">
              <a:latin typeface="Calibri"/>
              <a:ea typeface="Calibri"/>
              <a:cs typeface="Times New Roman"/>
            </a:endParaRPr>
          </a:p>
          <a:p>
            <a:pPr fontAlgn="t"/>
            <a:r>
              <a:rPr lang="en-US" sz="1900" b="1" dirty="0">
                <a:latin typeface="Calibri"/>
              </a:rPr>
              <a:t>Sarah </a:t>
            </a:r>
            <a:r>
              <a:rPr lang="en-US" sz="1900" b="1" dirty="0" err="1">
                <a:latin typeface="Calibri"/>
              </a:rPr>
              <a:t>Chiaramida</a:t>
            </a:r>
            <a:r>
              <a:rPr lang="en-US" sz="1900" b="1" dirty="0">
                <a:latin typeface="Calibri"/>
              </a:rPr>
              <a:t>, Esq</a:t>
            </a:r>
            <a:r>
              <a:rPr lang="en-US" sz="1900" b="1" dirty="0" smtClean="0">
                <a:latin typeface="Calibri"/>
              </a:rPr>
              <a:t>.</a:t>
            </a:r>
          </a:p>
          <a:p>
            <a:pPr fontAlgn="t"/>
            <a:r>
              <a:rPr lang="en-US" sz="1900" dirty="0">
                <a:latin typeface="Calibri"/>
              </a:rPr>
              <a:t>Massachusetts Association of Health </a:t>
            </a:r>
            <a:r>
              <a:rPr lang="en-US" sz="1900" dirty="0" smtClean="0">
                <a:latin typeface="Calibri"/>
              </a:rPr>
              <a:t>Plans</a:t>
            </a:r>
          </a:p>
          <a:p>
            <a:pPr fontAlgn="t"/>
            <a:endParaRPr lang="en-US" sz="1900" b="1" dirty="0" smtClean="0">
              <a:latin typeface="Calibri"/>
            </a:endParaRPr>
          </a:p>
          <a:p>
            <a:pPr fontAlgn="t"/>
            <a:r>
              <a:rPr lang="en-US" sz="1900" b="1" dirty="0">
                <a:latin typeface="Calibri"/>
              </a:rPr>
              <a:t>Ken Duckworth, </a:t>
            </a:r>
            <a:r>
              <a:rPr lang="en-US" sz="1900" b="1" dirty="0" smtClean="0">
                <a:latin typeface="Calibri"/>
              </a:rPr>
              <a:t>MD</a:t>
            </a:r>
          </a:p>
          <a:p>
            <a:pPr fontAlgn="t"/>
            <a:r>
              <a:rPr lang="en-US" sz="1900" dirty="0">
                <a:latin typeface="Calibri"/>
              </a:rPr>
              <a:t>Blue Cross Blue Shield of </a:t>
            </a:r>
            <a:r>
              <a:rPr lang="en-US" sz="1900" dirty="0" smtClean="0">
                <a:latin typeface="Calibri"/>
              </a:rPr>
              <a:t>Massachusetts</a:t>
            </a:r>
          </a:p>
          <a:p>
            <a:pPr fontAlgn="t"/>
            <a:endParaRPr lang="en-US" sz="1600" b="1" dirty="0" smtClean="0">
              <a:latin typeface="Calibri"/>
            </a:endParaRPr>
          </a:p>
          <a:p>
            <a:pPr fontAlgn="t"/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99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 bwMode="white">
          <a:xfrm>
            <a:off x="838200" y="2971800"/>
            <a:ext cx="73914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5pPr>
            <a:lvl6pPr marL="4572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3600" kern="0" dirty="0" smtClean="0">
                <a:solidFill>
                  <a:schemeClr val="tx1"/>
                </a:solidFill>
              </a:rPr>
              <a:t>Vote:</a:t>
            </a:r>
          </a:p>
          <a:p>
            <a:pPr algn="ctr"/>
            <a:r>
              <a:rPr lang="en-US" sz="3600" b="0" kern="0" dirty="0" smtClean="0">
                <a:solidFill>
                  <a:schemeClr val="tx1"/>
                </a:solidFill>
              </a:rPr>
              <a:t>Approval of Dec. 5 meeting minutes?</a:t>
            </a:r>
            <a:endParaRPr lang="en-US" sz="36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12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 bwMode="white">
          <a:xfrm>
            <a:off x="565150" y="4876800"/>
            <a:ext cx="79375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5pPr>
            <a:lvl6pPr marL="4572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 algn="ctr"/>
            <a:endParaRPr lang="en-US" sz="3600" b="0" kern="0" dirty="0">
              <a:solidFill>
                <a:schemeClr val="tx1"/>
              </a:solidFill>
            </a:endParaRPr>
          </a:p>
          <a:p>
            <a:pPr algn="ctr"/>
            <a:r>
              <a:rPr lang="en-US" sz="2500" b="0" i="1" kern="0" dirty="0" smtClean="0">
                <a:solidFill>
                  <a:schemeClr val="tx1"/>
                </a:solidFill>
              </a:rPr>
              <a:t>“Remote participation may be used during a meeting of a public body if it has first been adopted…by a majority vote of the public body…”—</a:t>
            </a:r>
            <a:r>
              <a:rPr lang="en-US" sz="2500" i="1" kern="0" dirty="0" smtClean="0">
                <a:solidFill>
                  <a:schemeClr val="tx1"/>
                </a:solidFill>
              </a:rPr>
              <a:t>Open Meeting Law Guide</a:t>
            </a:r>
            <a:endParaRPr lang="en-US" sz="2500" i="1" kern="0" dirty="0">
              <a:solidFill>
                <a:schemeClr val="tx1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 bwMode="white">
          <a:xfrm>
            <a:off x="838200" y="2971800"/>
            <a:ext cx="73914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rgbClr val="FFC000"/>
                </a:solidFill>
                <a:latin typeface="Arial" pitchFamily="34" charset="0"/>
              </a:defRPr>
            </a:lvl5pPr>
            <a:lvl6pPr marL="4572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6pPr>
            <a:lvl7pPr marL="9144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7pPr>
            <a:lvl8pPr marL="13716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8pPr>
            <a:lvl9pPr marL="1828800" algn="l" rt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915988" algn="l"/>
              </a:tabLst>
              <a:defRPr sz="2400" b="1">
                <a:solidFill>
                  <a:schemeClr val="accent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3600" kern="0" dirty="0" smtClean="0">
                <a:solidFill>
                  <a:schemeClr val="tx1"/>
                </a:solidFill>
              </a:rPr>
              <a:t>Vote:</a:t>
            </a:r>
          </a:p>
          <a:p>
            <a:pPr algn="ctr"/>
            <a:r>
              <a:rPr lang="en-US" sz="3600" b="0" kern="0" dirty="0" smtClean="0">
                <a:solidFill>
                  <a:schemeClr val="tx1"/>
                </a:solidFill>
              </a:rPr>
              <a:t>Approval of remote participation?</a:t>
            </a:r>
            <a:endParaRPr lang="en-US" sz="36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131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8305800" cy="3810000"/>
          </a:xfrm>
        </p:spPr>
        <p:txBody>
          <a:bodyPr/>
          <a:lstStyle/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kern="1200" dirty="0">
                <a:solidFill>
                  <a:srgbClr val="000000"/>
                </a:solidFill>
                <a:ea typeface="+mn-ea"/>
                <a:cs typeface="+mn-cs"/>
              </a:rPr>
              <a:t>Legal Authority: </a:t>
            </a:r>
            <a:r>
              <a:rPr lang="en-US" sz="2400" b="0" i="1" kern="1200" dirty="0">
                <a:solidFill>
                  <a:srgbClr val="000000"/>
                </a:solidFill>
                <a:ea typeface="+mn-ea"/>
                <a:cs typeface="+mn-cs"/>
              </a:rPr>
              <a:t>Chapter 208, Section 102 of the Acts of 2018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2400" b="0" i="1" kern="1200" dirty="0">
              <a:solidFill>
                <a:srgbClr val="000000"/>
              </a:solidFill>
              <a:ea typeface="+mn-ea"/>
              <a:cs typeface="+mn-cs"/>
            </a:endParaRP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kern="1200" dirty="0">
                <a:solidFill>
                  <a:srgbClr val="000000"/>
                </a:solidFill>
                <a:ea typeface="+mn-ea"/>
                <a:cs typeface="+mn-cs"/>
              </a:rPr>
              <a:t>Purpose: </a:t>
            </a:r>
            <a:r>
              <a:rPr lang="en-US" sz="2400" b="0" kern="1200" dirty="0">
                <a:solidFill>
                  <a:srgbClr val="000000"/>
                </a:solidFill>
                <a:ea typeface="+mn-ea"/>
                <a:cs typeface="+mn-cs"/>
              </a:rPr>
              <a:t>Review evidence-based treatment for individuals with a substance use disorder, mental illness or co-occurring substance use disorder and mental illness. </a:t>
            </a:r>
            <a:r>
              <a:rPr lang="en-US" sz="2400" kern="1200" dirty="0">
                <a:solidFill>
                  <a:srgbClr val="C00000"/>
                </a:solidFill>
                <a:ea typeface="+mn-ea"/>
                <a:cs typeface="+mn-cs"/>
              </a:rPr>
              <a:t>The commission shall recommend a taxonomy of licensed behavioral health clinician specialties. </a:t>
            </a:r>
            <a:r>
              <a:rPr lang="en-US" sz="2400" b="0" kern="1200" dirty="0">
                <a:solidFill>
                  <a:srgbClr val="000000"/>
                </a:solidFill>
                <a:ea typeface="+mn-ea"/>
                <a:cs typeface="+mn-cs"/>
              </a:rPr>
              <a:t>Notwithstanding any general or special law to the contrary, the taxonomy of licensed behavioral health clinician specialties may be used by insurance carriers to develop a provider network. The commission shall recommend a process that may be used by carriers to validate a licensed behavioral health clinician’s specialty.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 anchor="b"/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Recommended Taxonomy</a:t>
            </a:r>
          </a:p>
        </p:txBody>
      </p:sp>
    </p:spTree>
    <p:extLst>
      <p:ext uri="{BB962C8B-B14F-4D97-AF65-F5344CB8AC3E}">
        <p14:creationId xmlns:p14="http://schemas.microsoft.com/office/powerpoint/2010/main" val="164119726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Taxonomy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476375"/>
            <a:ext cx="8839200" cy="511922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971550" lvl="1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Review existing frameworks</a:t>
            </a:r>
          </a:p>
          <a:p>
            <a:pPr marL="1428750" lvl="2" indent="-5143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DSM-V</a:t>
            </a:r>
            <a:endParaRPr lang="en-US" sz="2400" dirty="0">
              <a:latin typeface="Calibri" panose="020F0502020204030204" pitchFamily="34" charset="0"/>
            </a:endParaRPr>
          </a:p>
          <a:p>
            <a:pPr marL="1428750" lvl="2" indent="-5143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Psychology Today “Therapy Finder” domains</a:t>
            </a:r>
          </a:p>
          <a:p>
            <a:pPr marL="1428750" lvl="2" indent="-5143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Draft Change Form areas of </a:t>
            </a:r>
            <a:r>
              <a:rPr lang="en-US" sz="2400" dirty="0" smtClean="0">
                <a:latin typeface="Calibri" panose="020F0502020204030204" pitchFamily="34" charset="0"/>
              </a:rPr>
              <a:t>practice</a:t>
            </a:r>
          </a:p>
          <a:p>
            <a:pPr lvl="2">
              <a:spcBef>
                <a:spcPts val="300"/>
              </a:spcBef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971550" lvl="1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Discussion questions</a:t>
            </a:r>
          </a:p>
          <a:p>
            <a:pPr marL="1428750" lvl="2" indent="-5143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Are these the correct groupings?</a:t>
            </a:r>
          </a:p>
          <a:p>
            <a:pPr marL="1428750" lvl="2" indent="-5143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Are we missing any categories?</a:t>
            </a:r>
            <a:endParaRPr lang="en-US" sz="2400" dirty="0">
              <a:latin typeface="Calibri" panose="020F0502020204030204" pitchFamily="34" charset="0"/>
            </a:endParaRPr>
          </a:p>
          <a:p>
            <a:pPr marL="1428750" lvl="2" indent="-5143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What language should be used for each group?</a:t>
            </a:r>
          </a:p>
          <a:p>
            <a:pPr lvl="2">
              <a:spcBef>
                <a:spcPts val="300"/>
              </a:spcBef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971550" lvl="1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400" b="1" dirty="0" smtClean="0">
                <a:latin typeface="Calibri" panose="020F0502020204030204" pitchFamily="34" charset="0"/>
              </a:rPr>
              <a:t>Recommendation</a:t>
            </a:r>
          </a:p>
          <a:p>
            <a:pPr lvl="1">
              <a:lnSpc>
                <a:spcPct val="150000"/>
              </a:lnSpc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751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770" y="109538"/>
            <a:ext cx="5472830" cy="762000"/>
          </a:xfrm>
        </p:spPr>
        <p:txBody>
          <a:bodyPr anchor="b"/>
          <a:lstStyle/>
          <a:p>
            <a:r>
              <a:rPr lang="en-US" dirty="0" smtClean="0">
                <a:latin typeface="Calibri" panose="020F0502020204030204" pitchFamily="34" charset="0"/>
              </a:rPr>
              <a:t>Next Steps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05000"/>
            <a:ext cx="8382000" cy="3048000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0" dirty="0" smtClean="0">
                <a:solidFill>
                  <a:schemeClr val="tx1"/>
                </a:solidFill>
              </a:rPr>
              <a:t>1. Discussion: process for validating specialties</a:t>
            </a:r>
          </a:p>
          <a:p>
            <a:pPr marL="0" lvl="0" indent="0"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“</a:t>
            </a:r>
            <a:r>
              <a:rPr lang="en-US" sz="2400" i="1" kern="1200" dirty="0">
                <a:solidFill>
                  <a:srgbClr val="C00000"/>
                </a:solidFill>
              </a:rPr>
              <a:t>The commission shall recommend a process that may be used by carriers to validate a licensed behavioral health clinician’s specialty</a:t>
            </a:r>
            <a:r>
              <a:rPr lang="en-US" sz="2400" i="1" kern="1200" dirty="0" smtClean="0">
                <a:solidFill>
                  <a:srgbClr val="C00000"/>
                </a:solidFill>
              </a:rPr>
              <a:t>.”</a:t>
            </a:r>
          </a:p>
          <a:p>
            <a:pPr marL="0" lvl="0" indent="0">
              <a:buNone/>
            </a:pPr>
            <a:endParaRPr lang="en-US" sz="2400" i="1" kern="1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chemeClr val="tx1"/>
                </a:solidFill>
              </a:rPr>
              <a:t>2. February meeting schedule</a:t>
            </a:r>
          </a:p>
        </p:txBody>
      </p:sp>
    </p:spTree>
    <p:extLst>
      <p:ext uri="{BB962C8B-B14F-4D97-AF65-F5344CB8AC3E}">
        <p14:creationId xmlns:p14="http://schemas.microsoft.com/office/powerpoint/2010/main" val="329652864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ue Presentation Template - MA HHS - small logos">
  <a:themeElements>
    <a:clrScheme name="1_Blue Presentation Template - MA HHS - small logo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  <a:txDef>
      <a:spPr/>
      <a:bodyPr/>
      <a:lstStyle>
        <a:defPPr marL="0" indent="0">
          <a:buFont typeface="Wingdings" pitchFamily="2" charset="2"/>
          <a:buNone/>
          <a:defRPr sz="2400" dirty="0" smtClean="0">
            <a:solidFill>
              <a:schemeClr val="dk1"/>
            </a:solidFill>
            <a:latin typeface="Book Antiqua" pitchFamily="18" charset="0"/>
          </a:defRPr>
        </a:defPPr>
      </a:lstStyle>
    </a:tx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4581</TotalTime>
  <Words>379</Words>
  <Application>Microsoft Office PowerPoint</Application>
  <PresentationFormat>On-screen Show (4:3)</PresentationFormat>
  <Paragraphs>77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1_Blue Presentation Template - MA HHS - small logos</vt:lpstr>
      <vt:lpstr>2_Blue Presentation Template - MA HHS - small logos</vt:lpstr>
      <vt:lpstr>3_Blue Presentation Template - MA HHS - small logos</vt:lpstr>
      <vt:lpstr>4_Blue Presentation Template - MA HHS - small logos</vt:lpstr>
      <vt:lpstr>5_Blue Presentation Template - MA HHS - small logos</vt:lpstr>
      <vt:lpstr>6_Blue Presentation Template - MA HHS - small logos</vt:lpstr>
      <vt:lpstr>PowerPoint Presentation</vt:lpstr>
      <vt:lpstr>Agenda</vt:lpstr>
      <vt:lpstr>Welcome</vt:lpstr>
      <vt:lpstr>PowerPoint Presentation</vt:lpstr>
      <vt:lpstr>PowerPoint Presentation</vt:lpstr>
      <vt:lpstr>Recommended Taxonomy</vt:lpstr>
      <vt:lpstr>Recommended Taxonomy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Amy.E.Kaplan@MassMail.State.MA.US</dc:creator>
  <cp:lastModifiedBy> </cp:lastModifiedBy>
  <cp:revision>493</cp:revision>
  <cp:lastPrinted>2019-01-15T18:49:43Z</cp:lastPrinted>
  <dcterms:created xsi:type="dcterms:W3CDTF">2014-04-27T20:43:35Z</dcterms:created>
  <dcterms:modified xsi:type="dcterms:W3CDTF">2019-01-15T18:55:48Z</dcterms:modified>
</cp:coreProperties>
</file>