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9"/>
  </p:notesMasterIdLst>
  <p:handoutMasterIdLst>
    <p:handoutMasterId r:id="rId20"/>
  </p:handoutMasterIdLst>
  <p:sldIdLst>
    <p:sldId id="257" r:id="rId7"/>
    <p:sldId id="359" r:id="rId8"/>
    <p:sldId id="397" r:id="rId9"/>
    <p:sldId id="415" r:id="rId10"/>
    <p:sldId id="417" r:id="rId11"/>
    <p:sldId id="423" r:id="rId12"/>
    <p:sldId id="418" r:id="rId13"/>
    <p:sldId id="416" r:id="rId14"/>
    <p:sldId id="413" r:id="rId15"/>
    <p:sldId id="419" r:id="rId16"/>
    <p:sldId id="420" r:id="rId17"/>
    <p:sldId id="414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33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>
        <p:scale>
          <a:sx n="75" d="100"/>
          <a:sy n="75" d="100"/>
        </p:scale>
        <p:origin x="-2664" y="-1002"/>
      </p:cViewPr>
      <p:guideLst>
        <p:guide orient="horz" pos="816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BA4BAA-BEF8-4873-9771-66011E084010}" type="doc">
      <dgm:prSet loTypeId="urn:microsoft.com/office/officeart/2005/8/layout/chevron1" loCatId="process" qsTypeId="urn:microsoft.com/office/officeart/2005/8/quickstyle/simple1" qsCatId="simple" csTypeId="urn:microsoft.com/office/officeart/2005/8/colors/accent2_1" csCatId="accent2" phldr="1"/>
      <dgm:spPr/>
    </dgm:pt>
    <dgm:pt modelId="{9EA487F6-46EE-4FD7-B38D-65991979A66D}">
      <dgm:prSet phldrT="[Text]" custT="1"/>
      <dgm:spPr>
        <a:ln>
          <a:solidFill>
            <a:srgbClr val="003366"/>
          </a:solidFill>
        </a:ln>
      </dgm:spPr>
      <dgm:t>
        <a:bodyPr/>
        <a:lstStyle/>
        <a:p>
          <a:r>
            <a:rPr lang="en-US" sz="1100" dirty="0" smtClean="0">
              <a:latin typeface="Calibri" pitchFamily="34" charset="0"/>
              <a:cs typeface="Calibri" pitchFamily="34" charset="0"/>
            </a:rPr>
            <a:t>Providers submit information via </a:t>
          </a:r>
          <a:r>
            <a:rPr lang="en-US" sz="1100" b="1" dirty="0" smtClean="0">
              <a:latin typeface="Calibri" pitchFamily="34" charset="0"/>
              <a:cs typeface="Calibri" pitchFamily="34" charset="0"/>
            </a:rPr>
            <a:t>CAQH</a:t>
          </a:r>
          <a:endParaRPr lang="en-US" sz="1100" dirty="0">
            <a:latin typeface="Calibri" pitchFamily="34" charset="0"/>
            <a:cs typeface="Calibri" pitchFamily="34" charset="0"/>
          </a:endParaRPr>
        </a:p>
      </dgm:t>
    </dgm:pt>
    <dgm:pt modelId="{8AC0037E-AD46-4060-8D8C-F7FEB0A26DBF}" type="parTrans" cxnId="{9233C8F6-6266-49B0-BFFC-FF02B683DDD0}">
      <dgm:prSet/>
      <dgm:spPr/>
      <dgm:t>
        <a:bodyPr/>
        <a:lstStyle/>
        <a:p>
          <a:endParaRPr lang="en-US"/>
        </a:p>
      </dgm:t>
    </dgm:pt>
    <dgm:pt modelId="{A1D18AA3-3AF5-4DAF-936D-E01C7FA531A2}" type="sibTrans" cxnId="{9233C8F6-6266-49B0-BFFC-FF02B683DDD0}">
      <dgm:prSet/>
      <dgm:spPr/>
      <dgm:t>
        <a:bodyPr/>
        <a:lstStyle/>
        <a:p>
          <a:endParaRPr lang="en-US"/>
        </a:p>
      </dgm:t>
    </dgm:pt>
    <dgm:pt modelId="{77113005-B8AB-4714-BAF3-8F79A659B3C5}">
      <dgm:prSet phldrT="[Text]" custT="1"/>
      <dgm:spPr>
        <a:ln>
          <a:solidFill>
            <a:srgbClr val="003366"/>
          </a:solidFill>
        </a:ln>
      </dgm:spPr>
      <dgm:t>
        <a:bodyPr/>
        <a:lstStyle/>
        <a:p>
          <a:r>
            <a:rPr lang="en-US" sz="1100" dirty="0" smtClean="0">
              <a:latin typeface="Calibri" pitchFamily="34" charset="0"/>
              <a:cs typeface="Calibri" pitchFamily="34" charset="0"/>
            </a:rPr>
            <a:t>CAQH sends information to </a:t>
          </a:r>
          <a:r>
            <a:rPr lang="en-US" sz="1100" b="1" dirty="0" smtClean="0">
              <a:latin typeface="Calibri" pitchFamily="34" charset="0"/>
              <a:cs typeface="Calibri" pitchFamily="34" charset="0"/>
            </a:rPr>
            <a:t>HCAS</a:t>
          </a:r>
          <a:endParaRPr lang="en-US" sz="1100" dirty="0">
            <a:latin typeface="Calibri" pitchFamily="34" charset="0"/>
            <a:cs typeface="Calibri" pitchFamily="34" charset="0"/>
          </a:endParaRPr>
        </a:p>
      </dgm:t>
    </dgm:pt>
    <dgm:pt modelId="{1946EA07-CA36-451C-8996-69CC2B2CA38B}" type="parTrans" cxnId="{99A245CE-813B-4CF6-8D60-351390CB6F77}">
      <dgm:prSet/>
      <dgm:spPr/>
      <dgm:t>
        <a:bodyPr/>
        <a:lstStyle/>
        <a:p>
          <a:endParaRPr lang="en-US"/>
        </a:p>
      </dgm:t>
    </dgm:pt>
    <dgm:pt modelId="{67C64500-B0E6-4188-A0E8-31156241D848}" type="sibTrans" cxnId="{99A245CE-813B-4CF6-8D60-351390CB6F77}">
      <dgm:prSet/>
      <dgm:spPr/>
      <dgm:t>
        <a:bodyPr/>
        <a:lstStyle/>
        <a:p>
          <a:endParaRPr lang="en-US"/>
        </a:p>
      </dgm:t>
    </dgm:pt>
    <dgm:pt modelId="{86673958-A7E9-4443-BF9D-426585FF5FCA}">
      <dgm:prSet phldrT="[Text]"/>
      <dgm:spPr>
        <a:ln>
          <a:solidFill>
            <a:srgbClr val="003366"/>
          </a:solidFill>
        </a:ln>
      </dgm:spPr>
      <dgm:t>
        <a:bodyPr/>
        <a:lstStyle/>
        <a:p>
          <a:r>
            <a:rPr lang="en-US" dirty="0" smtClean="0"/>
            <a:t>HCAS sends provider information to </a:t>
          </a:r>
          <a:r>
            <a:rPr lang="en-US" b="1" dirty="0" smtClean="0"/>
            <a:t>Aperture for verification</a:t>
          </a:r>
          <a:endParaRPr lang="en-US" dirty="0"/>
        </a:p>
      </dgm:t>
    </dgm:pt>
    <dgm:pt modelId="{246C074E-D621-49D2-B2E2-EC489EC079FA}" type="parTrans" cxnId="{71EF18D9-40D8-401E-929D-3BFA3232F06A}">
      <dgm:prSet/>
      <dgm:spPr/>
      <dgm:t>
        <a:bodyPr/>
        <a:lstStyle/>
        <a:p>
          <a:endParaRPr lang="en-US"/>
        </a:p>
      </dgm:t>
    </dgm:pt>
    <dgm:pt modelId="{770D0277-3F84-4C39-B29A-C2F65D43B689}" type="sibTrans" cxnId="{71EF18D9-40D8-401E-929D-3BFA3232F06A}">
      <dgm:prSet/>
      <dgm:spPr/>
      <dgm:t>
        <a:bodyPr/>
        <a:lstStyle/>
        <a:p>
          <a:endParaRPr lang="en-US"/>
        </a:p>
      </dgm:t>
    </dgm:pt>
    <dgm:pt modelId="{999D493E-E28B-4AAD-9DFD-CB9DDB89734C}">
      <dgm:prSet custT="1"/>
      <dgm:spPr>
        <a:ln>
          <a:solidFill>
            <a:srgbClr val="003366"/>
          </a:solidFill>
        </a:ln>
      </dgm:spPr>
      <dgm:t>
        <a:bodyPr/>
        <a:lstStyle/>
        <a:p>
          <a:r>
            <a:rPr lang="en-US" sz="1100" dirty="0" smtClean="0">
              <a:latin typeface="Calibri" pitchFamily="34" charset="0"/>
              <a:cs typeface="Calibri" pitchFamily="34" charset="0"/>
            </a:rPr>
            <a:t>Aperture conducts primary source verification  </a:t>
          </a:r>
          <a:endParaRPr lang="en-US" sz="1100" dirty="0">
            <a:latin typeface="Calibri" pitchFamily="34" charset="0"/>
            <a:cs typeface="Calibri" pitchFamily="34" charset="0"/>
          </a:endParaRPr>
        </a:p>
      </dgm:t>
    </dgm:pt>
    <dgm:pt modelId="{21DCB4DF-06BC-42BB-836E-7904318F2723}" type="parTrans" cxnId="{700D2397-D88E-4FB3-87D5-BDCF72CD5D73}">
      <dgm:prSet/>
      <dgm:spPr/>
      <dgm:t>
        <a:bodyPr/>
        <a:lstStyle/>
        <a:p>
          <a:endParaRPr lang="en-US"/>
        </a:p>
      </dgm:t>
    </dgm:pt>
    <dgm:pt modelId="{C48AC005-9C68-4063-B3CE-9A9D93AC0C55}" type="sibTrans" cxnId="{700D2397-D88E-4FB3-87D5-BDCF72CD5D73}">
      <dgm:prSet/>
      <dgm:spPr/>
      <dgm:t>
        <a:bodyPr/>
        <a:lstStyle/>
        <a:p>
          <a:endParaRPr lang="en-US"/>
        </a:p>
      </dgm:t>
    </dgm:pt>
    <dgm:pt modelId="{AEF29AED-5C69-43A5-9D11-F4769514BA7F}">
      <dgm:prSet custT="1"/>
      <dgm:spPr>
        <a:ln>
          <a:solidFill>
            <a:srgbClr val="003366"/>
          </a:solidFill>
        </a:ln>
      </dgm:spPr>
      <dgm:t>
        <a:bodyPr/>
        <a:lstStyle/>
        <a:p>
          <a:r>
            <a:rPr lang="en-US" sz="1100" dirty="0" smtClean="0">
              <a:latin typeface="Calibri" pitchFamily="34" charset="0"/>
              <a:cs typeface="Calibri" pitchFamily="34" charset="0"/>
            </a:rPr>
            <a:t>Aperture provides verification to </a:t>
          </a:r>
          <a:r>
            <a:rPr lang="en-US" sz="1100" b="1" dirty="0" smtClean="0">
              <a:latin typeface="Calibri" pitchFamily="34" charset="0"/>
              <a:cs typeface="Calibri" pitchFamily="34" charset="0"/>
            </a:rPr>
            <a:t>carriers for network development</a:t>
          </a:r>
          <a:endParaRPr lang="en-US" sz="1100" dirty="0">
            <a:latin typeface="Calibri" pitchFamily="34" charset="0"/>
            <a:cs typeface="Calibri" pitchFamily="34" charset="0"/>
          </a:endParaRPr>
        </a:p>
      </dgm:t>
    </dgm:pt>
    <dgm:pt modelId="{B18A9EC7-3656-46ED-8D12-00C0A0F02111}" type="parTrans" cxnId="{88A23EC5-5D31-42B7-9814-D0A4DFF739D4}">
      <dgm:prSet/>
      <dgm:spPr/>
      <dgm:t>
        <a:bodyPr/>
        <a:lstStyle/>
        <a:p>
          <a:endParaRPr lang="en-US"/>
        </a:p>
      </dgm:t>
    </dgm:pt>
    <dgm:pt modelId="{CE969287-0BB4-46D0-B4E8-4878F2A6518D}" type="sibTrans" cxnId="{88A23EC5-5D31-42B7-9814-D0A4DFF739D4}">
      <dgm:prSet/>
      <dgm:spPr/>
      <dgm:t>
        <a:bodyPr/>
        <a:lstStyle/>
        <a:p>
          <a:endParaRPr lang="en-US"/>
        </a:p>
      </dgm:t>
    </dgm:pt>
    <dgm:pt modelId="{FEB64D1E-A9B2-43BB-802A-7A82A19EB4C5}" type="pres">
      <dgm:prSet presAssocID="{E1BA4BAA-BEF8-4873-9771-66011E084010}" presName="Name0" presStyleCnt="0">
        <dgm:presLayoutVars>
          <dgm:dir/>
          <dgm:animLvl val="lvl"/>
          <dgm:resizeHandles val="exact"/>
        </dgm:presLayoutVars>
      </dgm:prSet>
      <dgm:spPr/>
    </dgm:pt>
    <dgm:pt modelId="{822AA868-A240-4B1A-B8EA-141855C2D675}" type="pres">
      <dgm:prSet presAssocID="{9EA487F6-46EE-4FD7-B38D-65991979A66D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D608AD-295E-45AC-9A35-8EA0218A39CC}" type="pres">
      <dgm:prSet presAssocID="{A1D18AA3-3AF5-4DAF-936D-E01C7FA531A2}" presName="parTxOnlySpace" presStyleCnt="0"/>
      <dgm:spPr/>
    </dgm:pt>
    <dgm:pt modelId="{43583404-7A8C-44A7-9166-4FBFD71847D9}" type="pres">
      <dgm:prSet presAssocID="{77113005-B8AB-4714-BAF3-8F79A659B3C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B992E2-0B32-481A-A762-07F7340EBDE9}" type="pres">
      <dgm:prSet presAssocID="{67C64500-B0E6-4188-A0E8-31156241D848}" presName="parTxOnlySpace" presStyleCnt="0"/>
      <dgm:spPr/>
    </dgm:pt>
    <dgm:pt modelId="{CE4376B2-C2D2-4DD2-8EA4-006E8783C723}" type="pres">
      <dgm:prSet presAssocID="{86673958-A7E9-4443-BF9D-426585FF5FCA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89A4F3-BBC1-4158-B2EC-1A23E7845A8C}" type="pres">
      <dgm:prSet presAssocID="{770D0277-3F84-4C39-B29A-C2F65D43B689}" presName="parTxOnlySpace" presStyleCnt="0"/>
      <dgm:spPr/>
    </dgm:pt>
    <dgm:pt modelId="{658CB051-D26B-462C-A574-D92317163B14}" type="pres">
      <dgm:prSet presAssocID="{999D493E-E28B-4AAD-9DFD-CB9DDB8973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1F464-C1A3-44F0-B3D9-B68954ABF8D0}" type="pres">
      <dgm:prSet presAssocID="{C48AC005-9C68-4063-B3CE-9A9D93AC0C55}" presName="parTxOnlySpace" presStyleCnt="0"/>
      <dgm:spPr/>
    </dgm:pt>
    <dgm:pt modelId="{BD407B03-4033-4F8F-AA75-5A7EED05ECB1}" type="pres">
      <dgm:prSet presAssocID="{AEF29AED-5C69-43A5-9D11-F4769514BA7F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33C8F6-6266-49B0-BFFC-FF02B683DDD0}" srcId="{E1BA4BAA-BEF8-4873-9771-66011E084010}" destId="{9EA487F6-46EE-4FD7-B38D-65991979A66D}" srcOrd="0" destOrd="0" parTransId="{8AC0037E-AD46-4060-8D8C-F7FEB0A26DBF}" sibTransId="{A1D18AA3-3AF5-4DAF-936D-E01C7FA531A2}"/>
    <dgm:cxn modelId="{71EF18D9-40D8-401E-929D-3BFA3232F06A}" srcId="{E1BA4BAA-BEF8-4873-9771-66011E084010}" destId="{86673958-A7E9-4443-BF9D-426585FF5FCA}" srcOrd="2" destOrd="0" parTransId="{246C074E-D621-49D2-B2E2-EC489EC079FA}" sibTransId="{770D0277-3F84-4C39-B29A-C2F65D43B689}"/>
    <dgm:cxn modelId="{99A245CE-813B-4CF6-8D60-351390CB6F77}" srcId="{E1BA4BAA-BEF8-4873-9771-66011E084010}" destId="{77113005-B8AB-4714-BAF3-8F79A659B3C5}" srcOrd="1" destOrd="0" parTransId="{1946EA07-CA36-451C-8996-69CC2B2CA38B}" sibTransId="{67C64500-B0E6-4188-A0E8-31156241D848}"/>
    <dgm:cxn modelId="{91829D66-8C79-4827-A642-1393A37E11D7}" type="presOf" srcId="{999D493E-E28B-4AAD-9DFD-CB9DDB89734C}" destId="{658CB051-D26B-462C-A574-D92317163B14}" srcOrd="0" destOrd="0" presId="urn:microsoft.com/office/officeart/2005/8/layout/chevron1"/>
    <dgm:cxn modelId="{700D2397-D88E-4FB3-87D5-BDCF72CD5D73}" srcId="{E1BA4BAA-BEF8-4873-9771-66011E084010}" destId="{999D493E-E28B-4AAD-9DFD-CB9DDB89734C}" srcOrd="3" destOrd="0" parTransId="{21DCB4DF-06BC-42BB-836E-7904318F2723}" sibTransId="{C48AC005-9C68-4063-B3CE-9A9D93AC0C55}"/>
    <dgm:cxn modelId="{D3AC9FD4-8D84-48A3-8A46-6FED1761A464}" type="presOf" srcId="{86673958-A7E9-4443-BF9D-426585FF5FCA}" destId="{CE4376B2-C2D2-4DD2-8EA4-006E8783C723}" srcOrd="0" destOrd="0" presId="urn:microsoft.com/office/officeart/2005/8/layout/chevron1"/>
    <dgm:cxn modelId="{300080E1-0D69-4B00-9235-AB716DFB60EE}" type="presOf" srcId="{AEF29AED-5C69-43A5-9D11-F4769514BA7F}" destId="{BD407B03-4033-4F8F-AA75-5A7EED05ECB1}" srcOrd="0" destOrd="0" presId="urn:microsoft.com/office/officeart/2005/8/layout/chevron1"/>
    <dgm:cxn modelId="{88A23EC5-5D31-42B7-9814-D0A4DFF739D4}" srcId="{E1BA4BAA-BEF8-4873-9771-66011E084010}" destId="{AEF29AED-5C69-43A5-9D11-F4769514BA7F}" srcOrd="4" destOrd="0" parTransId="{B18A9EC7-3656-46ED-8D12-00C0A0F02111}" sibTransId="{CE969287-0BB4-46D0-B4E8-4878F2A6518D}"/>
    <dgm:cxn modelId="{4B00E506-03D5-4F82-BEDE-40D177114285}" type="presOf" srcId="{9EA487F6-46EE-4FD7-B38D-65991979A66D}" destId="{822AA868-A240-4B1A-B8EA-141855C2D675}" srcOrd="0" destOrd="0" presId="urn:microsoft.com/office/officeart/2005/8/layout/chevron1"/>
    <dgm:cxn modelId="{3E27E128-1B4D-414C-B457-467B3B8AEAD2}" type="presOf" srcId="{E1BA4BAA-BEF8-4873-9771-66011E084010}" destId="{FEB64D1E-A9B2-43BB-802A-7A82A19EB4C5}" srcOrd="0" destOrd="0" presId="urn:microsoft.com/office/officeart/2005/8/layout/chevron1"/>
    <dgm:cxn modelId="{76DB4FD6-2BAB-4C7B-BE20-0296D0A9F33B}" type="presOf" srcId="{77113005-B8AB-4714-BAF3-8F79A659B3C5}" destId="{43583404-7A8C-44A7-9166-4FBFD71847D9}" srcOrd="0" destOrd="0" presId="urn:microsoft.com/office/officeart/2005/8/layout/chevron1"/>
    <dgm:cxn modelId="{E149D316-B1DD-4806-AA16-ED1E1B165296}" type="presParOf" srcId="{FEB64D1E-A9B2-43BB-802A-7A82A19EB4C5}" destId="{822AA868-A240-4B1A-B8EA-141855C2D675}" srcOrd="0" destOrd="0" presId="urn:microsoft.com/office/officeart/2005/8/layout/chevron1"/>
    <dgm:cxn modelId="{7DA1339C-84BA-4D81-836F-04B787EA2960}" type="presParOf" srcId="{FEB64D1E-A9B2-43BB-802A-7A82A19EB4C5}" destId="{70D608AD-295E-45AC-9A35-8EA0218A39CC}" srcOrd="1" destOrd="0" presId="urn:microsoft.com/office/officeart/2005/8/layout/chevron1"/>
    <dgm:cxn modelId="{D9766B0E-7879-4954-BE61-6077B502D8DF}" type="presParOf" srcId="{FEB64D1E-A9B2-43BB-802A-7A82A19EB4C5}" destId="{43583404-7A8C-44A7-9166-4FBFD71847D9}" srcOrd="2" destOrd="0" presId="urn:microsoft.com/office/officeart/2005/8/layout/chevron1"/>
    <dgm:cxn modelId="{89D7C03C-BAA4-4122-AF47-AE7B6DE7D155}" type="presParOf" srcId="{FEB64D1E-A9B2-43BB-802A-7A82A19EB4C5}" destId="{CBB992E2-0B32-481A-A762-07F7340EBDE9}" srcOrd="3" destOrd="0" presId="urn:microsoft.com/office/officeart/2005/8/layout/chevron1"/>
    <dgm:cxn modelId="{FB8ED360-FA4C-43EB-A0D4-409079A671B9}" type="presParOf" srcId="{FEB64D1E-A9B2-43BB-802A-7A82A19EB4C5}" destId="{CE4376B2-C2D2-4DD2-8EA4-006E8783C723}" srcOrd="4" destOrd="0" presId="urn:microsoft.com/office/officeart/2005/8/layout/chevron1"/>
    <dgm:cxn modelId="{5BCE6551-8B29-4231-B4F0-DA65F92AA494}" type="presParOf" srcId="{FEB64D1E-A9B2-43BB-802A-7A82A19EB4C5}" destId="{E389A4F3-BBC1-4158-B2EC-1A23E7845A8C}" srcOrd="5" destOrd="0" presId="urn:microsoft.com/office/officeart/2005/8/layout/chevron1"/>
    <dgm:cxn modelId="{22A7C10A-34EE-4931-91BB-2754F035F0DE}" type="presParOf" srcId="{FEB64D1E-A9B2-43BB-802A-7A82A19EB4C5}" destId="{658CB051-D26B-462C-A574-D92317163B14}" srcOrd="6" destOrd="0" presId="urn:microsoft.com/office/officeart/2005/8/layout/chevron1"/>
    <dgm:cxn modelId="{2B233F6C-9A59-4ACD-BFD4-1FAB5E40F688}" type="presParOf" srcId="{FEB64D1E-A9B2-43BB-802A-7A82A19EB4C5}" destId="{6711F464-C1A3-44F0-B3D9-B68954ABF8D0}" srcOrd="7" destOrd="0" presId="urn:microsoft.com/office/officeart/2005/8/layout/chevron1"/>
    <dgm:cxn modelId="{8F280BF9-95A7-44B5-A33C-D53E6C4BF264}" type="presParOf" srcId="{FEB64D1E-A9B2-43BB-802A-7A82A19EB4C5}" destId="{BD407B03-4033-4F8F-AA75-5A7EED05ECB1}" srcOrd="8" destOrd="0" presId="urn:microsoft.com/office/officeart/2005/8/layout/chevro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AA868-A240-4B1A-B8EA-141855C2D675}">
      <dsp:nvSpPr>
        <dsp:cNvPr id="0" name=""/>
        <dsp:cNvSpPr/>
      </dsp:nvSpPr>
      <dsp:spPr>
        <a:xfrm>
          <a:off x="2176" y="907963"/>
          <a:ext cx="1937184" cy="77487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33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Calibri" pitchFamily="34" charset="0"/>
              <a:cs typeface="Calibri" pitchFamily="34" charset="0"/>
            </a:rPr>
            <a:t>Providers submit information via </a:t>
          </a:r>
          <a:r>
            <a:rPr lang="en-US" sz="1100" b="1" kern="1200" dirty="0" smtClean="0">
              <a:latin typeface="Calibri" pitchFamily="34" charset="0"/>
              <a:cs typeface="Calibri" pitchFamily="34" charset="0"/>
            </a:rPr>
            <a:t>CAQH</a:t>
          </a:r>
          <a:endParaRPr lang="en-US" sz="1100" kern="1200" dirty="0">
            <a:latin typeface="Calibri" pitchFamily="34" charset="0"/>
            <a:cs typeface="Calibri" pitchFamily="34" charset="0"/>
          </a:endParaRPr>
        </a:p>
      </dsp:txBody>
      <dsp:txXfrm>
        <a:off x="389613" y="907963"/>
        <a:ext cx="1162311" cy="774873"/>
      </dsp:txXfrm>
    </dsp:sp>
    <dsp:sp modelId="{43583404-7A8C-44A7-9166-4FBFD71847D9}">
      <dsp:nvSpPr>
        <dsp:cNvPr id="0" name=""/>
        <dsp:cNvSpPr/>
      </dsp:nvSpPr>
      <dsp:spPr>
        <a:xfrm>
          <a:off x="1745642" y="907963"/>
          <a:ext cx="1937184" cy="77487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33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Calibri" pitchFamily="34" charset="0"/>
              <a:cs typeface="Calibri" pitchFamily="34" charset="0"/>
            </a:rPr>
            <a:t>CAQH sends information to </a:t>
          </a:r>
          <a:r>
            <a:rPr lang="en-US" sz="1100" b="1" kern="1200" dirty="0" smtClean="0">
              <a:latin typeface="Calibri" pitchFamily="34" charset="0"/>
              <a:cs typeface="Calibri" pitchFamily="34" charset="0"/>
            </a:rPr>
            <a:t>HCAS</a:t>
          </a:r>
          <a:endParaRPr lang="en-US" sz="1100" kern="1200" dirty="0">
            <a:latin typeface="Calibri" pitchFamily="34" charset="0"/>
            <a:cs typeface="Calibri" pitchFamily="34" charset="0"/>
          </a:endParaRPr>
        </a:p>
      </dsp:txBody>
      <dsp:txXfrm>
        <a:off x="2133079" y="907963"/>
        <a:ext cx="1162311" cy="774873"/>
      </dsp:txXfrm>
    </dsp:sp>
    <dsp:sp modelId="{CE4376B2-C2D2-4DD2-8EA4-006E8783C723}">
      <dsp:nvSpPr>
        <dsp:cNvPr id="0" name=""/>
        <dsp:cNvSpPr/>
      </dsp:nvSpPr>
      <dsp:spPr>
        <a:xfrm>
          <a:off x="3489107" y="907963"/>
          <a:ext cx="1937184" cy="77487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33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HCAS sends provider information to </a:t>
          </a:r>
          <a:r>
            <a:rPr lang="en-US" sz="1100" b="1" kern="1200" dirty="0" smtClean="0"/>
            <a:t>Aperture for verification</a:t>
          </a:r>
          <a:endParaRPr lang="en-US" sz="1100" kern="1200" dirty="0"/>
        </a:p>
      </dsp:txBody>
      <dsp:txXfrm>
        <a:off x="3876544" y="907963"/>
        <a:ext cx="1162311" cy="774873"/>
      </dsp:txXfrm>
    </dsp:sp>
    <dsp:sp modelId="{658CB051-D26B-462C-A574-D92317163B14}">
      <dsp:nvSpPr>
        <dsp:cNvPr id="0" name=""/>
        <dsp:cNvSpPr/>
      </dsp:nvSpPr>
      <dsp:spPr>
        <a:xfrm>
          <a:off x="5232573" y="907963"/>
          <a:ext cx="1937184" cy="77487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33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Calibri" pitchFamily="34" charset="0"/>
              <a:cs typeface="Calibri" pitchFamily="34" charset="0"/>
            </a:rPr>
            <a:t>Aperture conducts primary source verification  </a:t>
          </a:r>
          <a:endParaRPr lang="en-US" sz="1100" kern="1200" dirty="0">
            <a:latin typeface="Calibri" pitchFamily="34" charset="0"/>
            <a:cs typeface="Calibri" pitchFamily="34" charset="0"/>
          </a:endParaRPr>
        </a:p>
      </dsp:txBody>
      <dsp:txXfrm>
        <a:off x="5620010" y="907963"/>
        <a:ext cx="1162311" cy="774873"/>
      </dsp:txXfrm>
    </dsp:sp>
    <dsp:sp modelId="{BD407B03-4033-4F8F-AA75-5A7EED05ECB1}">
      <dsp:nvSpPr>
        <dsp:cNvPr id="0" name=""/>
        <dsp:cNvSpPr/>
      </dsp:nvSpPr>
      <dsp:spPr>
        <a:xfrm>
          <a:off x="6976039" y="907963"/>
          <a:ext cx="1937184" cy="77487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33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Calibri" pitchFamily="34" charset="0"/>
              <a:cs typeface="Calibri" pitchFamily="34" charset="0"/>
            </a:rPr>
            <a:t>Aperture provides verification to </a:t>
          </a:r>
          <a:r>
            <a:rPr lang="en-US" sz="1100" b="1" kern="1200" dirty="0" smtClean="0">
              <a:latin typeface="Calibri" pitchFamily="34" charset="0"/>
              <a:cs typeface="Calibri" pitchFamily="34" charset="0"/>
            </a:rPr>
            <a:t>carriers for network development</a:t>
          </a:r>
          <a:endParaRPr lang="en-US" sz="1100" kern="1200" dirty="0">
            <a:latin typeface="Calibri" pitchFamily="34" charset="0"/>
            <a:cs typeface="Calibri" pitchFamily="34" charset="0"/>
          </a:endParaRPr>
        </a:p>
      </dsp:txBody>
      <dsp:txXfrm>
        <a:off x="7363476" y="907963"/>
        <a:ext cx="1162311" cy="774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13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94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3F4704-0EF2-4BB5-93BD-36C5C4F1CEFB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F6A79286-1348-40E5-A17C-53F00CB52F0B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4D29EA-98D3-4DE1-A050-835CF020A7F1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72E9218-84DB-46ED-81D7-6DCD3254FAD2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D618BCF-C39A-4673-AB2D-3C045DD81251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8FD731D6-928E-40D4-9FAB-0385E1B13C1A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553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Taxonomy Commission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Lauren Peters, Undersecretary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March 1, 2019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9:00-11:00 </a:t>
            </a:r>
            <a:r>
              <a:rPr lang="en-US" sz="2000" b="1" dirty="0">
                <a:solidFill>
                  <a:srgbClr val="003366"/>
                </a:solidFill>
                <a:latin typeface="Calibri" pitchFamily="34" charset="0"/>
              </a:rPr>
              <a:t>a</a:t>
            </a: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m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Boston, Mass.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8382000" cy="426720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Option 1: </a:t>
            </a:r>
            <a:r>
              <a:rPr lang="en-US" sz="2200" kern="1200" dirty="0" smtClean="0">
                <a:solidFill>
                  <a:schemeClr val="tx1"/>
                </a:solidFill>
              </a:rPr>
              <a:t>Require carriers use a third-party provider credentialing entity (i.e., Aperture).</a:t>
            </a:r>
          </a:p>
          <a:p>
            <a:pPr marL="0" indent="0">
              <a:spcAft>
                <a:spcPts val="800"/>
              </a:spcAft>
              <a:buClrTx/>
              <a:buNone/>
            </a:pPr>
            <a:r>
              <a:rPr lang="en-US" sz="2200" b="0" kern="1200" dirty="0" smtClean="0">
                <a:solidFill>
                  <a:schemeClr val="tx1"/>
                </a:solidFill>
              </a:rPr>
              <a:t>How does Aperture work?</a:t>
            </a:r>
          </a:p>
          <a:p>
            <a:pPr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b="0" kern="1200" dirty="0" smtClean="0">
                <a:solidFill>
                  <a:schemeClr val="tx1"/>
                </a:solidFill>
              </a:rPr>
              <a:t>Provides “end to end” credentialing services</a:t>
            </a:r>
          </a:p>
          <a:p>
            <a:pPr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b="0" kern="1200" dirty="0" smtClean="0">
                <a:solidFill>
                  <a:schemeClr val="tx1"/>
                </a:solidFill>
              </a:rPr>
              <a:t>Performs primary source verification across ~150 provider certifications, including behavioral health</a:t>
            </a:r>
          </a:p>
          <a:p>
            <a:pPr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b="0" kern="1200" dirty="0">
                <a:solidFill>
                  <a:schemeClr val="tx1"/>
                </a:solidFill>
              </a:rPr>
              <a:t>A</a:t>
            </a:r>
            <a:r>
              <a:rPr lang="en-US" sz="2200" b="0" kern="1200" dirty="0" smtClean="0">
                <a:solidFill>
                  <a:schemeClr val="tx1"/>
                </a:solidFill>
              </a:rPr>
              <a:t>ccredited </a:t>
            </a:r>
            <a:r>
              <a:rPr lang="en-US" sz="2200" b="0" kern="1200" dirty="0">
                <a:solidFill>
                  <a:schemeClr val="tx1"/>
                </a:solidFill>
              </a:rPr>
              <a:t>by URAC and </a:t>
            </a:r>
            <a:r>
              <a:rPr lang="en-US" sz="2200" b="0" kern="1200" dirty="0" smtClean="0">
                <a:solidFill>
                  <a:schemeClr val="tx1"/>
                </a:solidFill>
              </a:rPr>
              <a:t>NCQA</a:t>
            </a:r>
          </a:p>
          <a:p>
            <a:pPr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b="0" kern="1200" dirty="0" smtClean="0">
                <a:solidFill>
                  <a:schemeClr val="tx1"/>
                </a:solidFill>
              </a:rPr>
              <a:t>Receives provider information submitted through the CAQH platform</a:t>
            </a:r>
          </a:p>
          <a:p>
            <a:pPr marL="0" indent="0">
              <a:spcAft>
                <a:spcPts val="800"/>
              </a:spcAft>
              <a:buClrTx/>
              <a:buNone/>
            </a:pPr>
            <a:r>
              <a:rPr lang="en-US" sz="2200" b="0" kern="1200" dirty="0" smtClean="0">
                <a:solidFill>
                  <a:schemeClr val="tx1"/>
                </a:solidFill>
              </a:rPr>
              <a:t>Current process:</a:t>
            </a:r>
          </a:p>
          <a:p>
            <a:pPr marL="0" indent="0">
              <a:spcAft>
                <a:spcPts val="800"/>
              </a:spcAft>
              <a:buClrTx/>
              <a:buNone/>
            </a:pPr>
            <a:endParaRPr lang="en-US" sz="1000" b="0" kern="1200" dirty="0" smtClean="0">
              <a:solidFill>
                <a:schemeClr val="tx1"/>
              </a:solidFill>
            </a:endParaRP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Validation Process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9449561"/>
              </p:ext>
            </p:extLst>
          </p:nvPr>
        </p:nvGraphicFramePr>
        <p:xfrm>
          <a:off x="114300" y="4267200"/>
          <a:ext cx="89154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510244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305800" cy="3810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Option 2:   Retrospective validation </a:t>
            </a:r>
            <a:r>
              <a:rPr lang="en-US" sz="2400" dirty="0">
                <a:solidFill>
                  <a:schemeClr val="tx1"/>
                </a:solidFill>
              </a:rPr>
              <a:t>b</a:t>
            </a:r>
            <a:r>
              <a:rPr lang="en-US" sz="2400" dirty="0" smtClean="0">
                <a:solidFill>
                  <a:schemeClr val="tx1"/>
                </a:solidFill>
              </a:rPr>
              <a:t>ased on claims data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000" kern="1200" dirty="0" smtClean="0">
                <a:solidFill>
                  <a:schemeClr val="tx1"/>
                </a:solidFill>
              </a:rPr>
              <a:t>Define provider threshold of </a:t>
            </a:r>
            <a:r>
              <a:rPr lang="en-US" sz="2000" b="0" kern="1200" dirty="0" smtClean="0">
                <a:solidFill>
                  <a:schemeClr val="tx1"/>
                </a:solidFill>
              </a:rPr>
              <a:t>patient mix or patient volume with a certain diagnosis to qualify as specialist. </a:t>
            </a:r>
          </a:p>
          <a:p>
            <a:pPr lvl="1">
              <a:buClrTx/>
              <a:buFont typeface="Calibri" pitchFamily="34" charset="0"/>
              <a:buChar char="‒"/>
            </a:pPr>
            <a:r>
              <a:rPr lang="en-US" sz="1800" b="0" i="1" kern="1200" dirty="0">
                <a:solidFill>
                  <a:schemeClr val="tx1"/>
                </a:solidFill>
              </a:rPr>
              <a:t>E</a:t>
            </a:r>
            <a:r>
              <a:rPr lang="en-US" sz="1800" b="0" i="1" kern="1200" dirty="0" smtClean="0">
                <a:solidFill>
                  <a:schemeClr val="tx1"/>
                </a:solidFill>
              </a:rPr>
              <a:t>.g., provider required to have 10% of patient mix or 25 patients per year diagnosed with eating disorder to identify as eating disorder specialist</a:t>
            </a:r>
            <a:endParaRPr lang="en-US" sz="1800" b="0" kern="1200" dirty="0" smtClean="0">
              <a:solidFill>
                <a:schemeClr val="tx1"/>
              </a:solidFill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000" b="0" kern="1200" dirty="0" smtClean="0">
                <a:solidFill>
                  <a:schemeClr val="tx1"/>
                </a:solidFill>
              </a:rPr>
              <a:t>Charge relevant professional licensing board or other appropriate entity to conduct periodic </a:t>
            </a:r>
            <a:r>
              <a:rPr lang="en-US" sz="2000" kern="1200" dirty="0" smtClean="0">
                <a:solidFill>
                  <a:schemeClr val="tx1"/>
                </a:solidFill>
              </a:rPr>
              <a:t>examinations of CHIA </a:t>
            </a:r>
            <a:r>
              <a:rPr lang="en-US" sz="2000" kern="1200" dirty="0">
                <a:solidFill>
                  <a:schemeClr val="tx1"/>
                </a:solidFill>
              </a:rPr>
              <a:t>claims data </a:t>
            </a:r>
            <a:r>
              <a:rPr lang="en-US" sz="2000" b="0" kern="1200" dirty="0">
                <a:solidFill>
                  <a:schemeClr val="tx1"/>
                </a:solidFill>
              </a:rPr>
              <a:t>to </a:t>
            </a:r>
            <a:r>
              <a:rPr lang="en-US" sz="2000" b="0" kern="1200" dirty="0" smtClean="0">
                <a:solidFill>
                  <a:schemeClr val="tx1"/>
                </a:solidFill>
              </a:rPr>
              <a:t>verify diagnosis </a:t>
            </a:r>
            <a:r>
              <a:rPr lang="en-US" sz="2000" b="0" kern="1200" dirty="0">
                <a:solidFill>
                  <a:schemeClr val="tx1"/>
                </a:solidFill>
              </a:rPr>
              <a:t>codes for patient </a:t>
            </a:r>
            <a:r>
              <a:rPr lang="en-US" sz="2000" b="0" kern="1200" dirty="0" smtClean="0">
                <a:solidFill>
                  <a:schemeClr val="tx1"/>
                </a:solidFill>
              </a:rPr>
              <a:t>encounters.</a:t>
            </a:r>
          </a:p>
          <a:p>
            <a:pPr lvl="1">
              <a:buClrTx/>
              <a:buFont typeface="Calibri" pitchFamily="34" charset="0"/>
              <a:buChar char="‒"/>
            </a:pPr>
            <a:r>
              <a:rPr lang="en-US" sz="1800" b="0" i="1" kern="1200" dirty="0">
                <a:solidFill>
                  <a:schemeClr val="tx1"/>
                </a:solidFill>
              </a:rPr>
              <a:t>Note: CHIAs APCD will not account for private pay and self-insured patient </a:t>
            </a:r>
            <a:r>
              <a:rPr lang="en-US" sz="1800" b="0" i="1" kern="1200" dirty="0" smtClean="0">
                <a:solidFill>
                  <a:schemeClr val="tx1"/>
                </a:solidFill>
              </a:rPr>
              <a:t>encounters.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000" b="0" kern="1200" dirty="0" smtClean="0">
                <a:solidFill>
                  <a:schemeClr val="tx1"/>
                </a:solidFill>
              </a:rPr>
              <a:t>Require providers who have indicated a specialty but their patient encounters do not meet the established threshold, to update their credentialing information; multiple findings of could result in referral to relevant licensing board.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2200" b="0" kern="1200" dirty="0">
              <a:solidFill>
                <a:schemeClr val="tx1"/>
              </a:solidFill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2200" b="0" kern="1200" dirty="0" smtClean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endParaRPr lang="en-US" sz="1000" b="0" kern="1200" dirty="0" smtClean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endParaRPr lang="en-US" sz="2200" b="0" i="1" kern="1200" dirty="0">
              <a:solidFill>
                <a:schemeClr val="tx1"/>
              </a:solidFill>
            </a:endParaRP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Validation Process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89706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472830" cy="762000"/>
          </a:xfrm>
        </p:spPr>
        <p:txBody>
          <a:bodyPr anchor="b"/>
          <a:lstStyle/>
          <a:p>
            <a:r>
              <a:rPr lang="en-US" dirty="0" smtClean="0">
                <a:latin typeface="Calibri" panose="020F0502020204030204" pitchFamily="34" charset="0"/>
              </a:rPr>
              <a:t>Next Steps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905000"/>
            <a:ext cx="8382000" cy="3048000"/>
          </a:xfrm>
        </p:spPr>
        <p:txBody>
          <a:bodyPr/>
          <a:lstStyle/>
          <a:p>
            <a:pPr>
              <a:spcAft>
                <a:spcPts val="800"/>
              </a:spcAft>
              <a:buClrTx/>
              <a:buFont typeface="Wingdings" pitchFamily="2" charset="2"/>
              <a:buChar char="Ø"/>
            </a:pPr>
            <a:r>
              <a:rPr lang="en-US" sz="2400" kern="1200" dirty="0" smtClean="0">
                <a:solidFill>
                  <a:schemeClr val="tx1"/>
                </a:solidFill>
              </a:rPr>
              <a:t>Next scheduled meeting</a:t>
            </a:r>
            <a:r>
              <a:rPr lang="en-US" sz="2400" b="0" kern="1200" dirty="0" smtClean="0">
                <a:solidFill>
                  <a:schemeClr val="tx1"/>
                </a:solidFill>
              </a:rPr>
              <a:t>: March 20</a:t>
            </a:r>
          </a:p>
          <a:p>
            <a:pPr lvl="1">
              <a:spcAft>
                <a:spcPts val="800"/>
              </a:spcAft>
              <a:buClrTx/>
              <a:buFont typeface="Wingdings" pitchFamily="2" charset="2"/>
              <a:buChar char="Ø"/>
            </a:pPr>
            <a:endParaRPr lang="en-US" sz="2000" b="0" kern="1200" dirty="0" smtClean="0">
              <a:solidFill>
                <a:schemeClr val="tx1"/>
              </a:solidFill>
            </a:endParaRPr>
          </a:p>
          <a:p>
            <a:pPr>
              <a:spcAft>
                <a:spcPts val="800"/>
              </a:spcAft>
              <a:buClrTx/>
              <a:buFont typeface="Wingdings" pitchFamily="2" charset="2"/>
              <a:buChar char="Ø"/>
            </a:pPr>
            <a:r>
              <a:rPr lang="en-US" sz="2400" kern="1200" dirty="0" smtClean="0">
                <a:solidFill>
                  <a:schemeClr val="tx1"/>
                </a:solidFill>
              </a:rPr>
              <a:t>Report submission deadline</a:t>
            </a:r>
            <a:r>
              <a:rPr lang="en-US" sz="2400" b="0" kern="1200" dirty="0" smtClean="0">
                <a:solidFill>
                  <a:schemeClr val="tx1"/>
                </a:solidFill>
              </a:rPr>
              <a:t>: March 31</a:t>
            </a:r>
          </a:p>
        </p:txBody>
      </p:sp>
    </p:spTree>
    <p:extLst>
      <p:ext uri="{BB962C8B-B14F-4D97-AF65-F5344CB8AC3E}">
        <p14:creationId xmlns:p14="http://schemas.microsoft.com/office/powerpoint/2010/main" val="329652864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76400"/>
            <a:ext cx="8077200" cy="397031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Feb. 14 meeting minutes (Vote)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</a:rPr>
              <a:t>of </a:t>
            </a: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recommended taxonomy and list of treatment modalities (Vote)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Recommended 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</a:rPr>
              <a:t>process for validating </a:t>
            </a: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specialties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Next Steps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gen</a:t>
            </a:r>
            <a:r>
              <a:rPr lang="en-US" dirty="0" smtClean="0"/>
              <a:t>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0" cy="6247864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r>
              <a:rPr lang="en-US" sz="1900" b="1" dirty="0" smtClean="0">
                <a:latin typeface="Calibri" panose="020F0502020204030204" pitchFamily="34" charset="0"/>
              </a:rPr>
              <a:t>Lauren Peters (Chair)</a:t>
            </a:r>
          </a:p>
          <a:p>
            <a:r>
              <a:rPr lang="en-US" sz="1900" dirty="0" smtClean="0">
                <a:latin typeface="Calibri" panose="020F0502020204030204" pitchFamily="34" charset="0"/>
              </a:rPr>
              <a:t>Undersecretary, Health &amp; Human Services</a:t>
            </a:r>
          </a:p>
          <a:p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Matthew Veno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Commissioner of Insurance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Deirdre Calvert, </a:t>
            </a:r>
            <a:r>
              <a:rPr lang="en-US" sz="1900" b="1" dirty="0" smtClean="0">
                <a:latin typeface="Calibri" panose="020F0502020204030204" pitchFamily="34" charset="0"/>
              </a:rPr>
              <a:t>LICSW</a:t>
            </a: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Column Health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err="1">
                <a:latin typeface="Calibri" panose="020F0502020204030204" pitchFamily="34" charset="0"/>
              </a:rPr>
              <a:t>Kiame</a:t>
            </a:r>
            <a:r>
              <a:rPr lang="en-US" sz="1900" b="1" dirty="0">
                <a:latin typeface="Calibri" panose="020F0502020204030204" pitchFamily="34" charset="0"/>
              </a:rPr>
              <a:t> </a:t>
            </a:r>
            <a:r>
              <a:rPr lang="en-US" sz="1900" b="1" dirty="0" err="1" smtClean="0">
                <a:latin typeface="Calibri" panose="020F0502020204030204" pitchFamily="34" charset="0"/>
              </a:rPr>
              <a:t>Mahaniah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Lynn Community Health </a:t>
            </a:r>
            <a:r>
              <a:rPr lang="en-US" sz="1900" dirty="0" smtClean="0">
                <a:latin typeface="Calibri" panose="020F0502020204030204" pitchFamily="34" charset="0"/>
              </a:rPr>
              <a:t>Center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Kate </a:t>
            </a:r>
            <a:r>
              <a:rPr lang="en-US" sz="1900" b="1" dirty="0" err="1">
                <a:latin typeface="Calibri" panose="020F0502020204030204" pitchFamily="34" charset="0"/>
              </a:rPr>
              <a:t>Ginnis</a:t>
            </a:r>
            <a:r>
              <a:rPr lang="en-US" sz="1900" b="1" dirty="0">
                <a:latin typeface="Calibri" panose="020F0502020204030204" pitchFamily="34" charset="0"/>
              </a:rPr>
              <a:t>, MSW, MPH, </a:t>
            </a:r>
            <a:r>
              <a:rPr lang="en-US" sz="1900" b="1" dirty="0" smtClean="0">
                <a:latin typeface="Calibri" panose="020F0502020204030204" pitchFamily="34" charset="0"/>
              </a:rPr>
              <a:t>MS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Children's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Scott </a:t>
            </a:r>
            <a:r>
              <a:rPr lang="en-US" sz="1900" b="1" dirty="0">
                <a:latin typeface="Calibri" panose="020F0502020204030204" pitchFamily="34" charset="0"/>
              </a:rPr>
              <a:t>Weiner, MD, </a:t>
            </a:r>
            <a:r>
              <a:rPr lang="en-US" sz="1900" b="1" dirty="0" smtClean="0">
                <a:latin typeface="Calibri" panose="020F0502020204030204" pitchFamily="34" charset="0"/>
              </a:rPr>
              <a:t>MPH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Claudia Rodriguez,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Diana </a:t>
            </a:r>
            <a:r>
              <a:rPr lang="en-US" sz="1900" b="1" dirty="0" err="1">
                <a:latin typeface="Calibri" panose="020F0502020204030204" pitchFamily="34" charset="0"/>
              </a:rPr>
              <a:t>Deister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  <a:ea typeface="Calibri"/>
                <a:cs typeface="Times New Roman"/>
              </a:rPr>
              <a:t>Sarah Coughlin, LICSW, </a:t>
            </a:r>
            <a:r>
              <a:rPr lang="en-US" sz="1900" b="1" dirty="0" smtClean="0">
                <a:latin typeface="Calibri"/>
                <a:ea typeface="Calibri"/>
                <a:cs typeface="Times New Roman"/>
              </a:rPr>
              <a:t>LADC-I</a:t>
            </a:r>
          </a:p>
          <a:p>
            <a:pPr fontAlgn="t"/>
            <a:r>
              <a:rPr lang="en-US" sz="1900" dirty="0">
                <a:latin typeface="Calibri"/>
                <a:ea typeface="Calibri"/>
                <a:cs typeface="Times New Roman"/>
              </a:rPr>
              <a:t>National Association of Social </a:t>
            </a:r>
            <a:r>
              <a:rPr lang="en-US" sz="1900" dirty="0" smtClean="0">
                <a:latin typeface="Calibri"/>
                <a:ea typeface="Calibri"/>
                <a:cs typeface="Times New Roman"/>
              </a:rPr>
              <a:t>Workers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</a:rPr>
              <a:t>Sarah </a:t>
            </a:r>
            <a:r>
              <a:rPr lang="en-US" sz="1900" b="1" dirty="0" err="1">
                <a:latin typeface="Calibri"/>
              </a:rPr>
              <a:t>Chiaramida</a:t>
            </a:r>
            <a:r>
              <a:rPr lang="en-US" sz="1900" b="1" dirty="0">
                <a:latin typeface="Calibri"/>
              </a:rPr>
              <a:t>, Esq</a:t>
            </a:r>
            <a:r>
              <a:rPr lang="en-US" sz="1900" b="1" dirty="0" smtClean="0">
                <a:latin typeface="Calibri"/>
              </a:rPr>
              <a:t>.</a:t>
            </a:r>
          </a:p>
          <a:p>
            <a:pPr fontAlgn="t"/>
            <a:r>
              <a:rPr lang="en-US" sz="1900" dirty="0">
                <a:latin typeface="Calibri"/>
              </a:rPr>
              <a:t>Massachusetts Association of Health </a:t>
            </a:r>
            <a:r>
              <a:rPr lang="en-US" sz="1900" dirty="0" smtClean="0">
                <a:latin typeface="Calibri"/>
              </a:rPr>
              <a:t>Plans</a:t>
            </a:r>
          </a:p>
          <a:p>
            <a:pPr fontAlgn="t"/>
            <a:endParaRPr lang="en-US" sz="1900" b="1" dirty="0" smtClean="0">
              <a:latin typeface="Calibri"/>
            </a:endParaRPr>
          </a:p>
          <a:p>
            <a:pPr fontAlgn="t"/>
            <a:r>
              <a:rPr lang="en-US" sz="1900" b="1" dirty="0">
                <a:latin typeface="Calibri"/>
              </a:rPr>
              <a:t>Ken Duckworth, </a:t>
            </a:r>
            <a:r>
              <a:rPr lang="en-US" sz="1900" b="1" dirty="0" smtClean="0">
                <a:latin typeface="Calibri"/>
              </a:rPr>
              <a:t>MD</a:t>
            </a:r>
          </a:p>
          <a:p>
            <a:pPr fontAlgn="t"/>
            <a:r>
              <a:rPr lang="en-US" sz="1900" dirty="0">
                <a:latin typeface="Calibri"/>
              </a:rPr>
              <a:t>Blue Cross Blue Shield of </a:t>
            </a:r>
            <a:r>
              <a:rPr lang="en-US" sz="1900" dirty="0" smtClean="0">
                <a:latin typeface="Calibri"/>
              </a:rPr>
              <a:t>Massachusetts</a:t>
            </a:r>
          </a:p>
          <a:p>
            <a:pPr fontAlgn="t"/>
            <a:endParaRPr lang="en-US" sz="1600" b="1" dirty="0" smtClean="0">
              <a:latin typeface="Calibri"/>
            </a:endParaRPr>
          </a:p>
          <a:p>
            <a:pPr fontAlgn="t"/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99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 smtClean="0">
                <a:solidFill>
                  <a:schemeClr val="tx1"/>
                </a:solidFill>
              </a:rPr>
              <a:t>Approval of Jan. 17 meeting minutes</a:t>
            </a:r>
            <a:endParaRPr lang="en-US" sz="36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12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Taxonomy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971894"/>
              </p:ext>
            </p:extLst>
          </p:nvPr>
        </p:nvGraphicFramePr>
        <p:xfrm>
          <a:off x="228600" y="990600"/>
          <a:ext cx="868680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43400"/>
                <a:gridCol w="4343400"/>
              </a:tblGrid>
              <a:tr h="2032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Treatment Specialty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Adjustment disorders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Learning disability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Adoptee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Military/veterans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Adoptive parents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Men’s mental health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Anger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Obesity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Anxiety/panic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Obsessive-compulsive disorder (OCD)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Attention deficit hyperactivity disorder (ADHD)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Pain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Autism spectrum disorder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Paraphilic</a:t>
                      </a: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disorders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Bipolar disorder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Parenting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Conduct/ oppositional defiant disorders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Personality disorders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Co-occurring substance use/mental health 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dual diagnosis)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Phobias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Coping with medical illness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Post-traumatic stress disorder (PTSD)/ Trauma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Depressive disorders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Pregnancy/postpartum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Developmental disorders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Psychotic disorders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Eating disorders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Racial/cultural/ethnic/religious/spiritual identity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Elimination disorders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Relationships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Family conflict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Sexual addiction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First responder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Sex therapy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Gambling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Sexual trauma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Gaming/internet addictions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Sleep disorders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Gender identity/ sexual orientation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Somatic disorders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Geriatrics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Substance use disorder, including opioid use disorder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Grief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Substance use disorder, excluding opioid use disorder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Immigrant/refugee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Substance use in families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Infertility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Traumatic brain injury (TBI)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Intellectual disability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Women’s mental health</a:t>
                      </a:r>
                    </a:p>
                  </a:txBody>
                  <a:tcPr marL="68580" marR="68580" marT="0" marB="0" anchor="ctr"/>
                </a:tc>
              </a:tr>
              <a:tr h="20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Intimate partner violence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64638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Taxonomy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111597"/>
              </p:ext>
            </p:extLst>
          </p:nvPr>
        </p:nvGraphicFramePr>
        <p:xfrm>
          <a:off x="2438400" y="1066800"/>
          <a:ext cx="4343400" cy="5398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43400"/>
              </a:tblGrid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Treatment Modality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Acceptance/Commitment Therapy (ACT)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Applied Behavioral Analysis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Attachment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Behavioral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Biofeedback/</a:t>
                      </a: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Neurofeedback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Cognitive Behavioral Therapy (CBT)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Couples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Dialectical Behavioral Therapy (DBT)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Electroconvulsive Therapy (ECT)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Exposure-Response Prevention (ERP)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Exposure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Expressive Therapies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Eye Movement Desensitization and Reprocessing (EMDR)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Faith-based Counseling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Family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Forensic Evaluation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Hypnotherapy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Medication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Medication for addiction treatment, including opioid use disorder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Medication for addiction treatment, excluding opioid use disorder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Parent-Infant Dyad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Play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Psychological/Neuropsychological testing and evaluation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Talk Therapy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Transcranial Magnetic Stimulation (TMS)</a:t>
                      </a:r>
                    </a:p>
                  </a:txBody>
                  <a:tcPr marL="68580" marR="68580" marT="0" marB="0" anchor="ctr"/>
                </a:tc>
              </a:tr>
              <a:tr h="1894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Trauma-focused Therapy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0910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305800" cy="381000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The taxonomy will be recommended for the following purposes: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b="0" kern="1200" dirty="0" smtClean="0">
                <a:solidFill>
                  <a:schemeClr val="tx1"/>
                </a:solidFill>
              </a:rPr>
              <a:t>Referenced in the forthcoming amendments to DOI’s managed care regulations governing provider directories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b="0" kern="1200" dirty="0" smtClean="0">
                <a:solidFill>
                  <a:schemeClr val="tx1"/>
                </a:solidFill>
              </a:rPr>
              <a:t>Incorporated </a:t>
            </a:r>
            <a:r>
              <a:rPr lang="en-US" sz="2400" b="0" kern="1200" dirty="0">
                <a:solidFill>
                  <a:schemeClr val="tx1"/>
                </a:solidFill>
              </a:rPr>
              <a:t>into standard provider application and change form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b="0" kern="1200" dirty="0">
                <a:solidFill>
                  <a:schemeClr val="tx1"/>
                </a:solidFill>
              </a:rPr>
              <a:t>Standardize language across payers’ provider </a:t>
            </a:r>
            <a:r>
              <a:rPr lang="en-US" sz="2400" b="0" kern="1200" dirty="0" smtClean="0">
                <a:solidFill>
                  <a:schemeClr val="tx1"/>
                </a:solidFill>
              </a:rPr>
              <a:t>directories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b="0" kern="1200" dirty="0" smtClean="0">
                <a:solidFill>
                  <a:schemeClr val="tx1"/>
                </a:solidFill>
              </a:rPr>
              <a:t>Incorporated into the Network of Care platform</a:t>
            </a:r>
            <a:endParaRPr lang="en-US" sz="2400" b="0" kern="1200" dirty="0">
              <a:solidFill>
                <a:schemeClr val="tx1"/>
              </a:solidFill>
            </a:endParaRP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Taxonomy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5340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 bwMode="white">
          <a:xfrm>
            <a:off x="838200" y="35052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 smtClean="0">
                <a:solidFill>
                  <a:schemeClr val="tx1"/>
                </a:solidFill>
              </a:rPr>
              <a:t>Approval of recommended </a:t>
            </a:r>
            <a:r>
              <a:rPr lang="en-US" sz="3600" b="0" kern="0" dirty="0">
                <a:solidFill>
                  <a:schemeClr val="tx1"/>
                </a:solidFill>
              </a:rPr>
              <a:t>taxonomy and list of treatment modalities</a:t>
            </a:r>
          </a:p>
        </p:txBody>
      </p:sp>
    </p:spTree>
    <p:extLst>
      <p:ext uri="{BB962C8B-B14F-4D97-AF65-F5344CB8AC3E}">
        <p14:creationId xmlns:p14="http://schemas.microsoft.com/office/powerpoint/2010/main" val="3009957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305800" cy="3810000"/>
          </a:xfrm>
        </p:spPr>
        <p:txBody>
          <a:bodyPr/>
          <a:lstStyle/>
          <a:p>
            <a:pPr marL="0" lv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“</a:t>
            </a:r>
            <a:r>
              <a:rPr lang="en-US" i="1" kern="1200" dirty="0" smtClean="0">
                <a:solidFill>
                  <a:schemeClr val="tx1"/>
                </a:solidFill>
              </a:rPr>
              <a:t>The commission shall recommend a process that may be used by carriers to validate a licensed behavioral health clinician’s specialty.”</a:t>
            </a:r>
            <a:endParaRPr lang="en-US" i="1" kern="1200" dirty="0">
              <a:solidFill>
                <a:schemeClr val="tx1"/>
              </a:solidFill>
            </a:endParaRP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Validation Process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197263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4771</TotalTime>
  <Words>723</Words>
  <Application>Microsoft Office PowerPoint</Application>
  <PresentationFormat>On-screen Show (4:3)</PresentationFormat>
  <Paragraphs>170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Welcome</vt:lpstr>
      <vt:lpstr>PowerPoint Presentation</vt:lpstr>
      <vt:lpstr>Recommended Taxonomy</vt:lpstr>
      <vt:lpstr>Recommended Taxonomy</vt:lpstr>
      <vt:lpstr>Recommended Taxonomy</vt:lpstr>
      <vt:lpstr>PowerPoint Presentation</vt:lpstr>
      <vt:lpstr>Recommended Validation Process</vt:lpstr>
      <vt:lpstr>Recommended Validation Process</vt:lpstr>
      <vt:lpstr>Recommended Validation Process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Amy.E.Kaplan@MassMail.State.MA.US</dc:creator>
  <cp:lastModifiedBy> </cp:lastModifiedBy>
  <cp:revision>527</cp:revision>
  <cp:lastPrinted>2019-01-15T18:49:43Z</cp:lastPrinted>
  <dcterms:created xsi:type="dcterms:W3CDTF">2014-04-27T20:43:35Z</dcterms:created>
  <dcterms:modified xsi:type="dcterms:W3CDTF">2019-02-27T23:17:13Z</dcterms:modified>
</cp:coreProperties>
</file>