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notesSlides/notesSlide1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2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3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4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5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6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7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8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9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10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749" r:id="rId5"/>
    <p:sldId id="1288" r:id="rId6"/>
    <p:sldId id="1181" r:id="rId7"/>
    <p:sldId id="1274" r:id="rId8"/>
    <p:sldId id="1294" r:id="rId9"/>
    <p:sldId id="1295" r:id="rId10"/>
    <p:sldId id="1298" r:id="rId11"/>
    <p:sldId id="1276" r:id="rId12"/>
    <p:sldId id="1280" r:id="rId13"/>
    <p:sldId id="1278" r:id="rId14"/>
    <p:sldId id="1279" r:id="rId15"/>
  </p:sldIdLst>
  <p:sldSz cx="8961438" cy="6721475"/>
  <p:notesSz cx="7010400" cy="92964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6">
          <p15:clr>
            <a:srgbClr val="A4A3A4"/>
          </p15:clr>
        </p15:guide>
        <p15:guide id="2" pos="2953">
          <p15:clr>
            <a:srgbClr val="A4A3A4"/>
          </p15:clr>
        </p15:guide>
        <p15:guide id="3" orient="horz" pos="32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24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  <p15:guide id="5" orient="horz" pos="3100">
          <p15:clr>
            <a:srgbClr val="A4A3A4"/>
          </p15:clr>
        </p15:guide>
        <p15:guide id="6" orient="horz" pos="2909">
          <p15:clr>
            <a:srgbClr val="A4A3A4"/>
          </p15:clr>
        </p15:guide>
        <p15:guide id="7" orient="horz" pos="3140">
          <p15:clr>
            <a:srgbClr val="A4A3A4"/>
          </p15:clr>
        </p15:guide>
        <p15:guide id="8" orient="horz" pos="2947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6C4C620-07C1-E072-1D31-C1F07060A2C6}" name="Menz, Erica C. (EHS)" initials="MEC(" userId="S::Erica.C.Menz@mass.gov::9ae63da2-9e1c-46af-b91a-fbb9082fd40e" providerId="AD"/>
  <p188:author id="{AD238232-60B6-3327-1C5F-848626BC4BC9}" name="Giacomini, Tainara G. (EHS)" initials="TG" userId="S::Tainara.G.Giacomini@mass.gov::2d9a2b6e-2d6f-490e-9d92-e77d101b4bcf" providerId="AD"/>
  <p188:author id="{F508909C-4B2B-13E0-8A6B-ED9E27E47C98}" name="Vidler, Lynn (ELD)" initials="V(" userId="S::lynn.vidler@mass.gov::1675df6e-cb8d-4bc7-97a2-e341fd57e1c5" providerId="AD"/>
  <p188:author id="{00E835B9-7C26-E905-8802-C1520535EE9B}" name="Glennon, Brian M. (ELD)" initials="G(" userId="S::brian.m.glennon@mass.gov::5afc7963-af09-4765-8da5-bc83238d9ec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 Tsai" initials="DT" lastIdx="7" clrIdx="0"/>
  <p:cmAuthor id="1" name="Carolyn Sharzer" initials="CBS" lastIdx="6" clrIdx="1"/>
  <p:cmAuthor id="2" name=" Dorothée Alsentzer" initials="DA" lastIdx="2" clrIdx="2"/>
  <p:cmAuthor id="3" name="MGoody" initials="MG" lastIdx="2" clrIdx="3"/>
  <p:cmAuthor id="4" name="Menz, Erica C. (EHS)" initials="MEC(" lastIdx="8" clrIdx="4">
    <p:extLst>
      <p:ext uri="{19B8F6BF-5375-455C-9EA6-DF929625EA0E}">
        <p15:presenceInfo xmlns:p15="http://schemas.microsoft.com/office/powerpoint/2012/main" userId="S::Erica.C.Menz@mass.gov::9ae63da2-9e1c-46af-b91a-fbb9082fd40e" providerId="AD"/>
      </p:ext>
    </p:extLst>
  </p:cmAuthor>
  <p:cmAuthor id="5" name="Bernstein, Amy (EHS)" initials="B(" lastIdx="1" clrIdx="5">
    <p:extLst>
      <p:ext uri="{19B8F6BF-5375-455C-9EA6-DF929625EA0E}">
        <p15:presenceInfo xmlns:p15="http://schemas.microsoft.com/office/powerpoint/2012/main" userId="S::amy.bernstein@mass.gov::1c19884f-b723-47a1-9894-29b67e7e140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2F2F2"/>
    <a:srgbClr val="002960"/>
    <a:srgbClr val="005183"/>
    <a:srgbClr val="CBDB2A"/>
    <a:srgbClr val="808080"/>
    <a:srgbClr val="0065CC"/>
    <a:srgbClr val="91A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2A479E-C3C3-4678-A601-B42FD56FD594}" v="5" dt="2023-11-30T19:13:54.5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572" y="96"/>
      </p:cViewPr>
      <p:guideLst>
        <p:guide orient="horz" pos="2906"/>
        <p:guide pos="2953"/>
        <p:guide orient="horz" pos="32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0"/>
        <p:guide pos="2124"/>
        <p:guide orient="horz" pos="2928"/>
        <p:guide pos="2208"/>
        <p:guide orient="horz" pos="3100"/>
        <p:guide orient="horz" pos="2909"/>
        <p:guide orient="horz" pos="3140"/>
        <p:guide orient="horz" pos="294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15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2638" y="582613"/>
            <a:ext cx="5451475" cy="409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86837" y="4995329"/>
            <a:ext cx="6043334" cy="1239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530107" y="95092"/>
            <a:ext cx="65" cy="123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7475" indent="-115888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300038" indent="-180975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7038" indent="-125413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42925" indent="-114300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6703471" y="8366473"/>
            <a:ext cx="84959" cy="185872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C82D0B-2745-43F5-A242-79DE1EE6F40C}" type="slidenum">
              <a:rPr lang="en-US" sz="1200" smtClean="0"/>
              <a:pPr eaLnBrk="1" hangingPunct="1"/>
              <a:t>0</a:t>
            </a:fld>
            <a:endParaRPr lang="en-US" sz="1200"/>
          </a:p>
        </p:txBody>
      </p:sp>
      <p:sp>
        <p:nvSpPr>
          <p:cNvPr id="9219" name="Rectangle 9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37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6221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492443"/>
          </a:xfrm>
        </p:spPr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10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492443"/>
          </a:xfrm>
        </p:spPr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28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34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13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aseline="0" noProof="0">
                  <a:latin typeface="+mn-lt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aseline="0" noProof="0">
                  <a:latin typeface="+mn-lt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04863" eaLnBrk="0" hangingPunct="0"/>
              <a:r>
                <a:rPr lang="en-US" sz="800" baseline="0" noProof="0">
                  <a:latin typeface="+mn-lt"/>
                </a:rPr>
                <a:t>CONFIDENTIAL AND PROPRIETARY</a:t>
              </a:r>
            </a:p>
            <a:p>
              <a:pPr defTabSz="804863" eaLnBrk="0" hangingPunct="0"/>
              <a:r>
                <a:rPr lang="en-US" sz="800" baseline="0" noProof="0">
                  <a:latin typeface="+mn-lt"/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13" y="1747839"/>
            <a:ext cx="5299441" cy="492443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13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8031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lvl="0"/>
            <a:fld id="{42C328C1-A84F-4A39-A664-DBA00541A8C6}" type="slidenum">
              <a:rPr lang="en-US" smtClean="0">
                <a:latin typeface="+mn-lt"/>
              </a:rPr>
              <a:pPr lvl="0"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639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4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9611" tIns="44806" rIns="89611" bIns="44806"/>
          <a:lstStyle>
            <a:lvl1pPr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9611" tIns="44806" rIns="89611" bIns="44806"/>
          <a:lstStyle>
            <a:lvl1pPr algn="r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7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fld id="{C2D0F0AF-0A69-4E02-9A9C-06A55AF1571E}" type="slidenum">
              <a:rPr lang="en-US" sz="1000" b="0" i="0" baseline="0" smtClean="0"/>
              <a:pPr algn="l"/>
              <a:t>‹#›</a:t>
            </a:fld>
            <a:endParaRPr lang="en-US" sz="1000" b="0" i="0" baseline="0"/>
          </a:p>
        </p:txBody>
      </p:sp>
    </p:spTree>
    <p:extLst>
      <p:ext uri="{BB962C8B-B14F-4D97-AF65-F5344CB8AC3E}">
        <p14:creationId xmlns:p14="http://schemas.microsoft.com/office/powerpoint/2010/main" val="281804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1722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877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7495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tags" Target="../tags/tag6.xml"/><Relationship Id="rId18" Type="http://schemas.openxmlformats.org/officeDocument/2006/relationships/tags" Target="../tags/tag11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4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5.xml"/><Relationship Id="rId17" Type="http://schemas.openxmlformats.org/officeDocument/2006/relationships/tags" Target="../tags/tag10.xml"/><Relationship Id="rId25" Type="http://schemas.openxmlformats.org/officeDocument/2006/relationships/tags" Target="../tags/tag18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9.xml"/><Relationship Id="rId20" Type="http://schemas.openxmlformats.org/officeDocument/2006/relationships/tags" Target="../tags/tag1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4.xml"/><Relationship Id="rId24" Type="http://schemas.openxmlformats.org/officeDocument/2006/relationships/tags" Target="../tags/tag17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8.xml"/><Relationship Id="rId23" Type="http://schemas.openxmlformats.org/officeDocument/2006/relationships/tags" Target="../tags/tag16.xml"/><Relationship Id="rId10" Type="http://schemas.openxmlformats.org/officeDocument/2006/relationships/tags" Target="../tags/tag3.xml"/><Relationship Id="rId19" Type="http://schemas.openxmlformats.org/officeDocument/2006/relationships/tags" Target="../tags/tag12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Relationship Id="rId14" Type="http://schemas.openxmlformats.org/officeDocument/2006/relationships/tags" Target="../tags/tag7.xml"/><Relationship Id="rId22" Type="http://schemas.openxmlformats.org/officeDocument/2006/relationships/tags" Target="../tags/tag15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59920603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6" imgW="6350000" imgH="6350000" progId="">
                  <p:embed/>
                </p:oleObj>
              </mc:Choice>
              <mc:Fallback>
                <p:oleObj name="think-cell Slide" r:id="rId26" imgW="6350000" imgH="6350000" progId="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Text</a:t>
            </a: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baseline="0" noProof="0">
                <a:solidFill>
                  <a:srgbClr val="808080"/>
                </a:solidFill>
                <a:latin typeface="+mn-lt"/>
                <a:ea typeface="+mj-ea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baseline="0" noProof="0">
                <a:solidFill>
                  <a:srgbClr val="808080"/>
                </a:solidFill>
                <a:latin typeface="+mn-lt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594" y="6036921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baseline="0" noProof="0">
                  <a:latin typeface="+mn-lt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9900" indent="-469900" defTabSz="895350">
                <a:tabLst>
                  <a:tab pos="481013" algn="l"/>
                  <a:tab pos="665163" algn="l"/>
                </a:tabLst>
              </a:pPr>
              <a:r>
                <a:rPr lang="en-US" sz="1000" baseline="0" noProof="0">
                  <a:solidFill>
                    <a:schemeClr val="tx1"/>
                  </a:solidFill>
                  <a:latin typeface="+mn-lt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b="1" baseline="0" noProof="0">
                  <a:latin typeface="+mn-lt"/>
                  <a:ea typeface="+mn-ea"/>
                </a:rPr>
                <a:t>Title</a:t>
              </a:r>
            </a:p>
            <a:p>
              <a:r>
                <a:rPr lang="en-US" baseline="0" noProof="0">
                  <a:solidFill>
                    <a:srgbClr val="808080"/>
                  </a:solidFill>
                  <a:latin typeface="+mn-lt"/>
                  <a:ea typeface="+mn-ea"/>
                </a:rPr>
                <a:t>Unit of measure</a:t>
              </a:r>
            </a:p>
          </p:txBody>
        </p:sp>
      </p:grpSp>
      <p:sp>
        <p:nvSpPr>
          <p:cNvPr id="21" name="SlideLogoSeparator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436609" y="6491735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95350"/>
            <a:r>
              <a:rPr lang="en-US" sz="1200" baseline="0" noProof="0">
                <a:latin typeface="+mn-lt"/>
                <a:ea typeface="+mn-ea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07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latin typeface="+mn-lt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37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05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5350">
                <a:buClr>
                  <a:schemeClr val="tx2"/>
                </a:buClr>
              </a:pPr>
              <a:r>
                <a:rPr lang="en-US" sz="1200">
                  <a:solidFill>
                    <a:srgbClr val="808080"/>
                  </a:solidFill>
                  <a:latin typeface="+mn-lt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70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8" r:id="rId5"/>
    <p:sldLayoutId id="2147483670" r:id="rId6"/>
    <p:sldLayoutId id="2147483671" r:id="rId7"/>
  </p:sldLayoutIdLst>
  <p:hf hd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269875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ss.gov/info-details/home-and-community-based-services-waiver-renewal-and-amendment-applications-public-input-process" TargetMode="External"/><Relationship Id="rId3" Type="http://schemas.openxmlformats.org/officeDocument/2006/relationships/slideLayout" Target="../slideLayouts/slideLayout2.xml"/><Relationship Id="rId7" Type="http://schemas.openxmlformats.org/officeDocument/2006/relationships/hyperlink" Target="mailto:HCBSWaivers@mass.gov" TargetMode="Externa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9.bin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4.emf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oleObject" Target="../embeddings/oleObject10.bin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486751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50000" imgH="6350000" progId="">
                  <p:embed/>
                </p:oleObj>
              </mc:Choice>
              <mc:Fallback>
                <p:oleObj name="think-cell Slide" r:id="rId4" imgW="6350000" imgH="6350000" progId="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" name="Rectangle 54"/>
          <p:cNvSpPr>
            <a:spLocks noGrp="1" noChangeArrowheads="1"/>
          </p:cNvSpPr>
          <p:nvPr>
            <p:ph type="ctrTitle"/>
          </p:nvPr>
        </p:nvSpPr>
        <p:spPr>
          <a:xfrm>
            <a:off x="2550561" y="1989199"/>
            <a:ext cx="4613760" cy="984885"/>
          </a:xfrm>
        </p:spPr>
        <p:txBody>
          <a:bodyPr/>
          <a:lstStyle/>
          <a:p>
            <a:r>
              <a:rPr lang="en-US" b="1"/>
              <a:t>EOHHS Public Listening Session</a:t>
            </a:r>
          </a:p>
        </p:txBody>
      </p:sp>
      <p:sp>
        <p:nvSpPr>
          <p:cNvPr id="14" name="Date"/>
          <p:cNvSpPr txBox="1">
            <a:spLocks noChangeArrowheads="1"/>
          </p:cNvSpPr>
          <p:nvPr/>
        </p:nvSpPr>
        <p:spPr bwMode="auto">
          <a:xfrm>
            <a:off x="737722" y="5978782"/>
            <a:ext cx="493553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>
                <a:latin typeface="+mn-lt"/>
              </a:rPr>
              <a:t>January 11, 2024</a:t>
            </a:r>
          </a:p>
        </p:txBody>
      </p:sp>
      <p:sp>
        <p:nvSpPr>
          <p:cNvPr id="17" name="TitleTopPlaceholder"/>
          <p:cNvSpPr>
            <a:spLocks noChangeArrowheads="1"/>
          </p:cNvSpPr>
          <p:nvPr/>
        </p:nvSpPr>
        <p:spPr bwMode="auto">
          <a:xfrm>
            <a:off x="2083215" y="3181351"/>
            <a:ext cx="2083214" cy="427766"/>
          </a:xfrm>
          <a:prstGeom prst="rect">
            <a:avLst/>
          </a:prstGeom>
          <a:solidFill>
            <a:schemeClr val="accent2">
              <a:lumMod val="75000"/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18" name="TitleTopPlaceholder"/>
          <p:cNvSpPr>
            <a:spLocks noChangeArrowheads="1"/>
          </p:cNvSpPr>
          <p:nvPr/>
        </p:nvSpPr>
        <p:spPr bwMode="auto">
          <a:xfrm>
            <a:off x="1" y="3181350"/>
            <a:ext cx="2083214" cy="427766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19" name="TitleTopPlaceholder"/>
          <p:cNvSpPr>
            <a:spLocks noChangeArrowheads="1"/>
          </p:cNvSpPr>
          <p:nvPr/>
        </p:nvSpPr>
        <p:spPr bwMode="auto">
          <a:xfrm>
            <a:off x="3808421" y="3182209"/>
            <a:ext cx="5153017" cy="427766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pic>
        <p:nvPicPr>
          <p:cNvPr id="13316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42" y="1989199"/>
            <a:ext cx="2033903" cy="2033903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54"/>
          <p:cNvSpPr txBox="1">
            <a:spLocks noChangeArrowheads="1"/>
          </p:cNvSpPr>
          <p:nvPr/>
        </p:nvSpPr>
        <p:spPr bwMode="auto">
          <a:xfrm>
            <a:off x="737722" y="5167948"/>
            <a:ext cx="748599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89535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 sz="32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1800" b="1" kern="0" dirty="0">
                <a:solidFill>
                  <a:schemeClr val="tx1"/>
                </a:solidFill>
              </a:rPr>
              <a:t>MassHealth Home and Community Based Services (HCBS) Waiver Renewal Application: </a:t>
            </a:r>
            <a:r>
              <a:rPr lang="en-US" sz="1800" i="1" kern="0" dirty="0">
                <a:solidFill>
                  <a:schemeClr val="tx1"/>
                </a:solidFill>
              </a:rPr>
              <a:t>Traumatic Brain Injury</a:t>
            </a:r>
          </a:p>
        </p:txBody>
      </p:sp>
    </p:spTree>
    <p:extLst>
      <p:ext uri="{BB962C8B-B14F-4D97-AF65-F5344CB8AC3E}">
        <p14:creationId xmlns:p14="http://schemas.microsoft.com/office/powerpoint/2010/main" val="3369160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7920960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31" y="256067"/>
            <a:ext cx="8618537" cy="43088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/>
              <a:t>Public Comment: EOHHS requests public input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250031" y="1002857"/>
            <a:ext cx="8147713" cy="500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1800" b="1" dirty="0"/>
              <a:t>Last day to submit comments: January 26, 2024</a:t>
            </a:r>
            <a:endParaRPr lang="en-US" altLang="en-US" sz="1800" b="1" dirty="0">
              <a:solidFill>
                <a:srgbClr val="FF0000"/>
              </a:solidFill>
            </a:endParaRP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1800" dirty="0"/>
              <a:t>Comments can be submitted via email or mail to EOHHS: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sz="1800" b="0" i="0" dirty="0">
                <a:solidFill>
                  <a:srgbClr val="141414"/>
                </a:solidFill>
                <a:effectLst/>
                <a:latin typeface="+mn-lt"/>
              </a:rPr>
              <a:t>Email: </a:t>
            </a:r>
            <a:r>
              <a:rPr lang="en-US" altLang="en-US" sz="1800" dirty="0">
                <a:hlinkClick r:id="rId7"/>
              </a:rPr>
              <a:t>HCBSWaivers@mass.gov</a:t>
            </a:r>
            <a:r>
              <a:rPr lang="en-US" altLang="en-US" sz="1800" dirty="0"/>
              <a:t> (Please state “TBI Waiver Comments” in the subject line)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sz="1800" b="0" i="0" dirty="0">
                <a:solidFill>
                  <a:srgbClr val="141414"/>
                </a:solidFill>
                <a:effectLst/>
                <a:latin typeface="+mn-lt"/>
              </a:rPr>
              <a:t>Mail: HCBS Waiver Unit, Executive Office of Health and Human Services, RE: </a:t>
            </a:r>
            <a:r>
              <a:rPr lang="en-US" altLang="en-US" sz="1800"/>
              <a:t>TBI Waiver </a:t>
            </a:r>
            <a:r>
              <a:rPr lang="en-US" sz="1800" b="0" i="0">
                <a:solidFill>
                  <a:srgbClr val="141414"/>
                </a:solidFill>
                <a:effectLst/>
                <a:latin typeface="+mn-lt"/>
              </a:rPr>
              <a:t>Comments</a:t>
            </a:r>
            <a:r>
              <a:rPr lang="en-US" sz="1800" b="0" i="0" dirty="0">
                <a:solidFill>
                  <a:srgbClr val="141414"/>
                </a:solidFill>
                <a:effectLst/>
                <a:latin typeface="+mn-lt"/>
              </a:rPr>
              <a:t>, 1 Ashburton Place, 3rd Floor, Boston, MA 02108 </a:t>
            </a:r>
            <a:endParaRPr lang="en-US" altLang="en-US" sz="1800" dirty="0"/>
          </a:p>
          <a:p>
            <a:pPr lvl="1"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US" altLang="en-US" sz="1800" dirty="0"/>
              <a:t>The application with proposed changes and this presentation are posted online:</a:t>
            </a:r>
          </a:p>
          <a:p>
            <a:pPr lvl="2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1800" dirty="0">
                <a:solidFill>
                  <a:srgbClr val="FF0000"/>
                </a:solidFill>
                <a:hlinkClick r:id="rId8"/>
              </a:rPr>
              <a:t>https://www.mass.gov/info-details/home-and-community-based-services-waiver-renewal-and-amendment-applications-public-input-process</a:t>
            </a:r>
            <a:endParaRPr lang="en-US" altLang="en-US" sz="1800" dirty="0">
              <a:solidFill>
                <a:srgbClr val="FF0000"/>
              </a:solidFill>
            </a:endParaRPr>
          </a:p>
          <a:p>
            <a:pPr lvl="2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1800" dirty="0"/>
              <a:t>Hard copies of the application with proposed changes are available upon request. Please use email or mailing address above.</a:t>
            </a:r>
          </a:p>
        </p:txBody>
      </p:sp>
    </p:spTree>
    <p:extLst>
      <p:ext uri="{BB962C8B-B14F-4D97-AF65-F5344CB8AC3E}">
        <p14:creationId xmlns:p14="http://schemas.microsoft.com/office/powerpoint/2010/main" val="3473931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8620315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73866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Public Comment: </a:t>
            </a:r>
            <a:br>
              <a:rPr lang="en-US" sz="2400"/>
            </a:br>
            <a:r>
              <a:rPr lang="en-US" sz="2400"/>
              <a:t>Oral Comments at Today’s Listening Session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286603" y="1447800"/>
            <a:ext cx="8420669" cy="4308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t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indent="-191770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Share your input with us today</a:t>
            </a:r>
            <a:endParaRPr lang="en-US" dirty="0"/>
          </a:p>
          <a:p>
            <a:pPr lvl="2" indent="-261620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Please state your name and affiliation (e.g., waiver participant, family member, waiver service provider, etc.)</a:t>
            </a:r>
            <a:endParaRPr lang="en-US" altLang="en-US" sz="2000" dirty="0">
              <a:cs typeface="Arial" charset="0"/>
            </a:endParaRPr>
          </a:p>
          <a:p>
            <a:pPr lvl="1" indent="-191770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Oral comment at today’s session does </a:t>
            </a:r>
            <a:r>
              <a:rPr lang="en-US" altLang="en-US" sz="2000" b="1" dirty="0"/>
              <a:t>not</a:t>
            </a:r>
            <a:r>
              <a:rPr lang="en-US" altLang="en-US" sz="2000" dirty="0"/>
              <a:t> need to be submitted in writing</a:t>
            </a:r>
            <a:endParaRPr lang="en-US" altLang="en-US" sz="2000" dirty="0">
              <a:cs typeface="Arial" charset="0"/>
            </a:endParaRPr>
          </a:p>
          <a:p>
            <a:pPr lvl="1" indent="-191770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>
                <a:latin typeface="Arial"/>
                <a:cs typeface="Arial"/>
              </a:rPr>
              <a:t>If you wish to provide comments but are unable to do so during today’s session, please email or mail your comments by January 26, 2024</a:t>
            </a:r>
            <a:r>
              <a:rPr lang="en-US" altLang="en-US" sz="2000" dirty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r>
              <a:rPr lang="en-US" altLang="en-US" sz="2000" dirty="0">
                <a:solidFill>
                  <a:schemeClr val="bg1"/>
                </a:solidFill>
                <a:latin typeface="Arial"/>
                <a:cs typeface="Arial"/>
              </a:rPr>
              <a:t>. </a:t>
            </a:r>
            <a:endParaRPr lang="en-US" altLang="en-US" sz="2000" dirty="0">
              <a:solidFill>
                <a:schemeClr val="bg1"/>
              </a:solidFill>
              <a:cs typeface="Arial"/>
            </a:endParaRPr>
          </a:p>
          <a:p>
            <a:pPr marL="1270" lvl="1" indent="0" algn="ctr" eaLnBrk="1" hangingPunct="1">
              <a:spcBef>
                <a:spcPct val="50000"/>
              </a:spcBef>
              <a:spcAft>
                <a:spcPts val="1200"/>
              </a:spcAft>
              <a:buNone/>
            </a:pPr>
            <a:endParaRPr lang="en-US" altLang="en-US" sz="2000" b="1" i="1" dirty="0">
              <a:solidFill>
                <a:schemeClr val="tx2"/>
              </a:solidFill>
              <a:latin typeface="+mj-lt"/>
              <a:ea typeface="+mj-ea"/>
              <a:cs typeface="Arial"/>
            </a:endParaRPr>
          </a:p>
          <a:p>
            <a:pPr marL="1270" lvl="1" indent="0" algn="ctr" eaLnBrk="1" hangingPunct="1">
              <a:spcBef>
                <a:spcPct val="50000"/>
              </a:spcBef>
              <a:spcAft>
                <a:spcPts val="1200"/>
              </a:spcAft>
              <a:buNone/>
            </a:pPr>
            <a:r>
              <a:rPr lang="en-US" altLang="en-US" sz="20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you!</a:t>
            </a:r>
            <a:endParaRPr lang="en-US" altLang="en-US" sz="2000" b="1" i="1" dirty="0">
              <a:solidFill>
                <a:schemeClr val="tx2"/>
              </a:solidFill>
              <a:latin typeface="+mj-lt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233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17295070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Zoom/Conference Call Logistics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191069" y="874584"/>
            <a:ext cx="8611737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US" altLang="en-US" sz="2400"/>
              <a:t>To avoid echo, background noise, and disruptive feedback on this call, </a:t>
            </a:r>
            <a:r>
              <a:rPr lang="en-US" altLang="en-US" sz="2400" b="1"/>
              <a:t>please place yourself on MUTE</a:t>
            </a:r>
          </a:p>
          <a:p>
            <a:pPr lvl="2" eaLnBrk="1" hangingPunct="1">
              <a:spcBef>
                <a:spcPct val="50000"/>
              </a:spcBef>
              <a:spcAft>
                <a:spcPts val="0"/>
              </a:spcAft>
            </a:pPr>
            <a:r>
              <a:rPr lang="en-US" altLang="en-US" sz="2400"/>
              <a:t>In Zoom, find the microphone icon and click to MUTE</a:t>
            </a:r>
          </a:p>
          <a:p>
            <a:pPr marL="195262" lvl="2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/>
              <a:t>			- Or - </a:t>
            </a:r>
            <a:endParaRPr lang="en-US" altLang="en-US" sz="1500"/>
          </a:p>
          <a:p>
            <a:pPr lvl="2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400"/>
              <a:t>On your telephone, use the MUTE function </a:t>
            </a:r>
          </a:p>
          <a:p>
            <a:pPr lvl="1"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US" altLang="en-US" sz="2400"/>
              <a:t>If you would like to speak after our brief presentation</a:t>
            </a:r>
          </a:p>
          <a:p>
            <a:pPr lvl="2" eaLnBrk="1" hangingPunct="1">
              <a:spcBef>
                <a:spcPct val="50000"/>
              </a:spcBef>
              <a:spcAft>
                <a:spcPts val="0"/>
              </a:spcAft>
            </a:pPr>
            <a:r>
              <a:rPr lang="en-US" altLang="en-US" sz="2400"/>
              <a:t>In Zoom, use the “raise hand” or chat function to alert moderator that you wish to speak</a:t>
            </a:r>
          </a:p>
          <a:p>
            <a:pPr marL="195262" lvl="2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/>
              <a:t>			- Or - </a:t>
            </a:r>
            <a:endParaRPr lang="en-US" altLang="en-US" sz="1500"/>
          </a:p>
          <a:p>
            <a:pPr lvl="2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400"/>
              <a:t>On your telephone, briefly unmute yourself and let us know you wish to speak</a:t>
            </a:r>
          </a:p>
          <a:p>
            <a:pPr marL="1587" lvl="1" indent="0" algn="ctr" eaLnBrk="1" hangingPunct="1">
              <a:spcBef>
                <a:spcPct val="50000"/>
              </a:spcBef>
              <a:spcAft>
                <a:spcPts val="600"/>
              </a:spcAft>
              <a:buNone/>
            </a:pPr>
            <a:r>
              <a:rPr lang="en-US" altLang="en-US" sz="2400" b="1" i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11341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3142751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Agenda </a:t>
            </a: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gray">
          <a:xfrm>
            <a:off x="774505" y="1565738"/>
            <a:ext cx="7307652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altLang="en-US" sz="2800"/>
              <a:t> Introductions </a:t>
            </a:r>
          </a:p>
          <a:p>
            <a:pPr lvl="1" eaLnBrk="1" hangingPunct="1">
              <a:spcBef>
                <a:spcPct val="500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altLang="en-US" sz="2800"/>
              <a:t> Overview of Waiver Renewal</a:t>
            </a:r>
          </a:p>
          <a:p>
            <a:pPr lvl="1" eaLnBrk="1" hangingPunct="1">
              <a:spcBef>
                <a:spcPct val="500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altLang="en-US" sz="2800" b="0"/>
              <a:t> Summary of Changes Being Proposed</a:t>
            </a:r>
          </a:p>
          <a:p>
            <a:pPr lvl="1" eaLnBrk="1" hangingPunct="1">
              <a:spcBef>
                <a:spcPct val="500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altLang="en-US" sz="2800" b="0"/>
              <a:t> Process and Timeline</a:t>
            </a:r>
          </a:p>
          <a:p>
            <a:pPr lvl="1" eaLnBrk="1" hangingPunct="1">
              <a:spcBef>
                <a:spcPct val="500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altLang="en-US" sz="2800"/>
              <a:t> Public Comments</a:t>
            </a:r>
          </a:p>
        </p:txBody>
      </p:sp>
    </p:spTree>
    <p:extLst>
      <p:ext uri="{BB962C8B-B14F-4D97-AF65-F5344CB8AC3E}">
        <p14:creationId xmlns:p14="http://schemas.microsoft.com/office/powerpoint/2010/main" val="485598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7734186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Common Acronyms and Terms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627851"/>
              </p:ext>
            </p:extLst>
          </p:nvPr>
        </p:nvGraphicFramePr>
        <p:xfrm>
          <a:off x="439244" y="1299050"/>
          <a:ext cx="8082950" cy="329184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1837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5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r>
                        <a:rPr lang="en-US" sz="2200"/>
                        <a:t>CMS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/>
                        <a:t>Centers for Medicare</a:t>
                      </a:r>
                      <a:r>
                        <a:rPr lang="en-US" sz="2200" baseline="0"/>
                        <a:t> and Medicaid Services</a:t>
                      </a:r>
                      <a:endParaRPr lang="en-US" sz="2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/>
                        <a:t>EOHHS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Executive Office of Health and Human Services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/>
                        <a:t>HCBS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Home and Community Based Services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/>
                        <a:t>MassHealth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The Massachusetts Medicaid Program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/>
                        <a:t>MRC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Massachusetts Rehabilitation Commission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/>
                        <a:t>TBI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Traumatic Brain Injury Waiver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3538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941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711" y="341242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Overview: </a:t>
            </a:r>
            <a:r>
              <a:rPr lang="en-US" altLang="en-US" sz="2400"/>
              <a:t>Waiver Renewal Process</a:t>
            </a:r>
            <a:endParaRPr lang="en-US" sz="240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gray">
          <a:xfrm>
            <a:off x="265711" y="1157684"/>
            <a:ext cx="8574664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t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indent="-191770" eaLnBrk="1" hangingPunct="1">
              <a:spcBef>
                <a:spcPts val="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CMS typically approves Home and Community Based Services waivers for a period of five years.</a:t>
            </a:r>
            <a:endParaRPr lang="en-US" dirty="0"/>
          </a:p>
          <a:p>
            <a:pPr lvl="1" indent="-191770" eaLnBrk="1" hangingPunct="1">
              <a:spcBef>
                <a:spcPts val="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Waivers must then be renewed with CMS.</a:t>
            </a:r>
            <a:endParaRPr lang="en-US" sz="2000" dirty="0">
              <a:latin typeface="+mn-lt"/>
              <a:cs typeface="Arial"/>
            </a:endParaRPr>
          </a:p>
          <a:p>
            <a:pPr lvl="1" indent="-191770" eaLnBrk="1" hangingPunct="1">
              <a:spcBef>
                <a:spcPts val="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MassHealth and MRC jointly developed the renewal application.</a:t>
            </a:r>
            <a:endParaRPr lang="en-US" sz="2000" dirty="0">
              <a:latin typeface="+mn-lt"/>
              <a:cs typeface="Arial"/>
            </a:endParaRPr>
          </a:p>
          <a:p>
            <a:pPr lvl="1" indent="-191770" eaLnBrk="1" hangingPunct="1">
              <a:spcBef>
                <a:spcPts val="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draft waiver renewal application was posted on December 11, 2023. The public comment period ends on January 26, 2024.</a:t>
            </a:r>
            <a:endParaRPr lang="en-US" sz="2000" dirty="0">
              <a:solidFill>
                <a:srgbClr val="FF0000"/>
              </a:solidFill>
              <a:latin typeface="+mn-lt"/>
              <a:cs typeface="Arial"/>
            </a:endParaRPr>
          </a:p>
          <a:p>
            <a:pPr lvl="1" indent="-191770" eaLnBrk="1" hangingPunct="1">
              <a:spcBef>
                <a:spcPts val="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Today we are holding a listening session to hear public comments about the renewal application. </a:t>
            </a:r>
            <a:endParaRPr lang="en-US" altLang="en-US" sz="2000" dirty="0"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1233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162823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Overview: </a:t>
            </a:r>
            <a:r>
              <a:rPr lang="en-US" altLang="en-US" sz="2400" dirty="0"/>
              <a:t>TBI Waiver 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5238A5-FFD7-445C-9304-F8892D1B755A}"/>
              </a:ext>
            </a:extLst>
          </p:cNvPr>
          <p:cNvSpPr txBox="1"/>
          <p:nvPr/>
        </p:nvSpPr>
        <p:spPr>
          <a:xfrm>
            <a:off x="592179" y="750245"/>
            <a:ext cx="7762540" cy="4303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+mj-lt"/>
              </a:rPr>
              <a:t>The TBI Waiver supports individuals with TBI who are at a nursing facility or chronic/rehabilitation hospital level of care to live in their homes or other community settings. </a:t>
            </a:r>
          </a:p>
          <a:p>
            <a:endParaRPr lang="en-US" sz="2000" dirty="0">
              <a:latin typeface="+mj-lt"/>
            </a:endParaRPr>
          </a:p>
          <a:p>
            <a:pPr algn="l"/>
            <a:r>
              <a:rPr lang="en-US" sz="2000" b="0" i="0" dirty="0">
                <a:solidFill>
                  <a:srgbClr val="141414"/>
                </a:solidFill>
                <a:effectLst/>
                <a:latin typeface="+mj-lt"/>
              </a:rPr>
              <a:t>To qualify for the TBI Waiver, an individual must: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latin typeface="+mj-lt"/>
              </a:rPr>
              <a:t>Be aged 18 or older with a TBI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latin typeface="+mj-lt"/>
              </a:rPr>
              <a:t>Be able to be safely served in the community within the terms of </a:t>
            </a:r>
            <a:r>
              <a:rPr lang="en-US" sz="2000" dirty="0">
                <a:solidFill>
                  <a:srgbClr val="141414"/>
                </a:solidFill>
                <a:latin typeface="+mj-lt"/>
              </a:rPr>
              <a:t>the waiver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latin typeface="+mj-lt"/>
              </a:rPr>
              <a:t>Meet the special financial requirements to qualify for MassHealth Standard in the community</a:t>
            </a:r>
          </a:p>
          <a:p>
            <a:pPr algn="l">
              <a:lnSpc>
                <a:spcPct val="150000"/>
              </a:lnSpc>
            </a:pPr>
            <a:endParaRPr lang="en-US" sz="1800" dirty="0">
              <a:solidFill>
                <a:srgbClr val="141414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1841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34" y="385451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Summary of Proposed Changes in this Renewal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8AC7CE-F197-4FFD-8D66-39385B4BDD72}"/>
              </a:ext>
            </a:extLst>
          </p:cNvPr>
          <p:cNvSpPr txBox="1"/>
          <p:nvPr/>
        </p:nvSpPr>
        <p:spPr>
          <a:xfrm>
            <a:off x="266444" y="1084396"/>
            <a:ext cx="8202603" cy="31700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+mn-lt"/>
                <a:ea typeface="Times New Roman" panose="02020603050405020304" pitchFamily="18" charset="0"/>
                <a:cs typeface="Calibri"/>
              </a:rPr>
              <a:t>Updating descriptions of operational and administrative processes to reflect current procedures, systems, and staffing and structure at MRC.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+mn-lt"/>
              <a:ea typeface="Times New Roman" panose="02020603050405020304" pitchFamily="18" charset="0"/>
              <a:cs typeface="Calibri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ea typeface="Times New Roman" panose="02020603050405020304" pitchFamily="18" charset="0"/>
                <a:cs typeface="Calibri"/>
              </a:rPr>
              <a:t>Updating </a:t>
            </a:r>
            <a:r>
              <a:rPr lang="en-US" sz="2000" dirty="0">
                <a:effectLst/>
                <a:latin typeface="+mn-lt"/>
                <a:ea typeface="Times New Roman" panose="02020603050405020304" pitchFamily="18" charset="0"/>
                <a:cs typeface="Calibri"/>
              </a:rPr>
              <a:t>Appendix G-3 details relating to the structure of Massachusetts’ Medication Administration Program as regulated by the Massachusetts Department of Public Health.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dirty="0">
              <a:effectLst/>
              <a:latin typeface="+mn-lt"/>
              <a:ea typeface="Times New Roman" panose="02020603050405020304" pitchFamily="18" charset="0"/>
              <a:cs typeface="Calibri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+mn-lt"/>
                <a:ea typeface="Times New Roman" panose="02020603050405020304" pitchFamily="18" charset="0"/>
                <a:cs typeface="Calibri"/>
              </a:rPr>
              <a:t>Updating the Appendix J estimates for service utilization and spending through the 5-year renewal period.</a:t>
            </a:r>
          </a:p>
        </p:txBody>
      </p:sp>
    </p:spTree>
    <p:extLst>
      <p:ext uri="{BB962C8B-B14F-4D97-AF65-F5344CB8AC3E}">
        <p14:creationId xmlns:p14="http://schemas.microsoft.com/office/powerpoint/2010/main" val="167436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836766" y="2332020"/>
            <a:ext cx="7289801" cy="792559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hlink">
                <a:gamma/>
                <a:shade val="60000"/>
                <a:invGamma/>
                <a:alpha val="50000"/>
              </a:schemeClr>
            </a:prstShdw>
          </a:effectLst>
        </p:spPr>
        <p:txBody>
          <a:bodyPr wrap="none"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gray">
          <a:xfrm>
            <a:off x="457071" y="1732621"/>
            <a:ext cx="794252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/>
              <a:t>MRC and MassHealth collaborate to identify updates 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/>
              <a:t>Gather public input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/>
              <a:t>Review public comments and make additional revisions to renewed applications where appropriate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/>
              <a:t>Request CMS approval 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/>
              <a:t>Implement updates when waiver renewal authorization period begins</a:t>
            </a:r>
          </a:p>
        </p:txBody>
      </p:sp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1609019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Process: HCBS Waiver Renewal</a:t>
            </a:r>
          </a:p>
        </p:txBody>
      </p:sp>
    </p:spTree>
    <p:extLst>
      <p:ext uri="{BB962C8B-B14F-4D97-AF65-F5344CB8AC3E}">
        <p14:creationId xmlns:p14="http://schemas.microsoft.com/office/powerpoint/2010/main" val="2377958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1155506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Timeline</a:t>
            </a:r>
          </a:p>
        </p:txBody>
      </p:sp>
      <p:sp>
        <p:nvSpPr>
          <p:cNvPr id="13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378156" y="712694"/>
            <a:ext cx="8458200" cy="55245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200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gray">
          <a:xfrm>
            <a:off x="497515" y="1681672"/>
            <a:ext cx="808576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587" lvl="1" indent="0" eaLnBrk="1" hangingPunct="1">
              <a:spcBef>
                <a:spcPct val="50000"/>
              </a:spcBef>
              <a:spcAft>
                <a:spcPts val="1200"/>
              </a:spcAft>
              <a:buNone/>
            </a:pPr>
            <a:r>
              <a:rPr lang="en-US" altLang="en-US" sz="2400"/>
              <a:t>Request approval from CMS at least three months prior to desired effective date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564190"/>
              </p:ext>
            </p:extLst>
          </p:nvPr>
        </p:nvGraphicFramePr>
        <p:xfrm>
          <a:off x="482997" y="2591413"/>
          <a:ext cx="7897210" cy="23788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781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6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9676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Target submission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Target</a:t>
                      </a:r>
                      <a:r>
                        <a:rPr lang="en-US" sz="2000" baseline="0"/>
                        <a:t> effective date</a:t>
                      </a:r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91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March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July 1, 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8724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#10;&lt;root reqver=&quot;21047&quot;&gt;&lt;version val=&quot;23231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/m_precDefaultPercent&gt;&lt;m_precDefaultDate&gt;&lt;m_bNumberIsYear val=&quot;0&quot;/&gt;&lt;m_strFormatTime&gt;%1 %#d&lt;/m_strFormatTime&gt;&lt;/m_precDefaultDate&gt;&lt;m_precDefaultYear&gt;&lt;m_bNumberIsYear val=&quot;0&quot;/&gt;&lt;m_strFormatTime&gt;%Y&lt;/m_strFormatTime&gt;&lt;/m_precDefaultYear&gt;&lt;m_precDefaultQuarter&gt;&lt;m_bNumberIsYear val=&quot;0&quot;/&gt;&lt;m_strFormatTime&gt;Q%5&lt;/m_strFormatTime&gt;&lt;/m_precDefaultQuarter&gt;&lt;m_precDefaultMonth&gt;&lt;m_bNumberIsYear val=&quot;0&quot;/&gt;&lt;m_strFormatTime&gt;%1&lt;/m_strFormatTime&gt;&lt;/m_precDefaultMonth&gt;&lt;m_precDefaultWeek&gt;&lt;m_bNumberIsYear val=&quot;0&quot;/&gt;&lt;m_strFormatTime&gt;%d.&lt;/m_strFormatTime&gt;&lt;/m_precDefaultWeek&gt;&lt;m_precDefaultDay&gt;&lt;m_bNumberIsYear val=&quot;0&quot;/&gt;&lt;m_strFormatTime&gt;%d&lt;/m_strFormatTime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ISNEWSLIDENUMBER" val="False"/>
  <p:tag name="PREVIOUSNAME" val="C:\Users\Lauren Abel\AppData\Local\Temp\notesB98C6B\2015.01.22 Medicaid workshop 4_v22.pptx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vb7BzxmxkitXy2YaDDeK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heme/theme1.xml><?xml version="1.0" encoding="utf-8"?>
<a:theme xmlns:a="http://schemas.openxmlformats.org/drawingml/2006/main" name="Slides for February 2018 Listening Sessions_FINAL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chemeClr val="hlink"/>
            </a:gs>
            <a:gs pos="100000">
              <a:schemeClr val="hlink">
                <a:gamma/>
                <a:shade val="46275"/>
                <a:invGamma/>
              </a:schemeClr>
            </a:gs>
          </a:gsLst>
          <a:lin ang="5400000" scaled="1"/>
        </a:gradFill>
        <a:ln>
          <a:noFill/>
        </a:ln>
        <a:effectLst>
          <a:prstShdw prst="shdw17" dist="17961" dir="2700000">
            <a:schemeClr val="hlink">
              <a:gamma/>
              <a:shade val="60000"/>
              <a:invGamma/>
              <a:alpha val="50000"/>
            </a:schemeClr>
          </a:prstShdw>
        </a:effectLst>
        <a:extLst>
          <a:ext uri="{91240B29-F687-4F45-9708-019B960494DF}">
            <a14:hiddenLine xmlns:a14="http://schemas.microsoft.com/office/drawing/2010/main" w="19050" algn="ctr">
              <a:solidFill>
                <a:schemeClr val="bg1"/>
              </a:solidFill>
              <a:miter lim="800000"/>
              <a:headEnd/>
              <a:tailEnd/>
            </a14:hiddenLine>
          </a:ext>
        </a:extLst>
      </a:spPr>
      <a:bodyPr wrap="none" anchor="ctr"/>
      <a:lstStyle>
        <a:defPPr>
          <a:defRPr sz="2000">
            <a:solidFill>
              <a:schemeClr val="bg1"/>
            </a:solidFill>
          </a:defRPr>
        </a:defPPr>
      </a:lst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340F7C52DB8F4A89FAFA8C24F128F9" ma:contentTypeVersion="5" ma:contentTypeDescription="Create a new document." ma:contentTypeScope="" ma:versionID="ead3d3e3674f5415a6e6784873cff8e0">
  <xsd:schema xmlns:xsd="http://www.w3.org/2001/XMLSchema" xmlns:xs="http://www.w3.org/2001/XMLSchema" xmlns:p="http://schemas.microsoft.com/office/2006/metadata/properties" xmlns:ns2="fd2e816c-d1fb-4f26-8b49-df26b1d7fe4a" xmlns:ns3="a36c891a-0252-4974-8600-27cecaf0be66" targetNamespace="http://schemas.microsoft.com/office/2006/metadata/properties" ma:root="true" ma:fieldsID="42e799ef79a7daf9244fadbc44a01b95" ns2:_="" ns3:_="">
    <xsd:import namespace="fd2e816c-d1fb-4f26-8b49-df26b1d7fe4a"/>
    <xsd:import namespace="a36c891a-0252-4974-8600-27cecaf0be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2e816c-d1fb-4f26-8b49-df26b1d7fe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6c891a-0252-4974-8600-27cecaf0be6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36c891a-0252-4974-8600-27cecaf0be66">
      <UserInfo>
        <DisplayName>Alvarez, Melissa (DDS)</DisplayName>
        <AccountId>37</AccountId>
        <AccountType/>
      </UserInfo>
      <UserInfo>
        <DisplayName>Bruner-Canhoto, Laney (DDS)</DisplayName>
        <AccountId>19</AccountId>
        <AccountType/>
      </UserInfo>
      <UserInfo>
        <DisplayName>Dantzer, Nicholas (DDS)</DisplayName>
        <AccountId>35</AccountId>
        <AccountType/>
      </UserInfo>
      <UserInfo>
        <DisplayName>Gallagher, Kathleen H (DDS)</DisplayName>
        <AccountId>28</AccountId>
        <AccountType/>
      </UserInfo>
      <UserInfo>
        <DisplayName>Quinn, Helen (DDS)</DisplayName>
        <AccountId>30</AccountId>
        <AccountType/>
      </UserInfo>
      <UserInfo>
        <DisplayName>Sandblom, Elizabeth (DDS)</DisplayName>
        <AccountId>34</AccountId>
        <AccountType/>
      </UserInfo>
      <UserInfo>
        <DisplayName>Rockwell, Sara (DDS)</DisplayName>
        <AccountId>48</AccountId>
        <AccountType/>
      </UserInfo>
      <UserInfo>
        <DisplayName>Harris, Michelle (DDS)</DisplayName>
        <AccountId>60</AccountId>
        <AccountType/>
      </UserInfo>
      <UserInfo>
        <DisplayName>Fishkin Strout, Jaki D. (EHS)</DisplayName>
        <AccountId>49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E2EA36F-5A16-49DA-85F5-D326230F8B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A1D36D-4470-44FE-8110-D3CA1B99D9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2e816c-d1fb-4f26-8b49-df26b1d7fe4a"/>
    <ds:schemaRef ds:uri="a36c891a-0252-4974-8600-27cecaf0be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F42116-6A7B-4D37-9AB8-EDC2A008D67E}">
  <ds:schemaRefs>
    <ds:schemaRef ds:uri="http://schemas.microsoft.com/office/2006/documentManagement/types"/>
    <ds:schemaRef ds:uri="http://purl.org/dc/elements/1.1/"/>
    <ds:schemaRef ds:uri="http://purl.org/dc/dcmitype/"/>
    <ds:schemaRef ds:uri="a36c891a-0252-4974-8600-27cecaf0be66"/>
    <ds:schemaRef ds:uri="fd2e816c-d1fb-4f26-8b49-df26b1d7fe4a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Slides for February 2018 Listening Sessions_FINAL</Template>
  <TotalTime>139</TotalTime>
  <Words>696</Words>
  <Application>Microsoft Office PowerPoint</Application>
  <PresentationFormat>Custom</PresentationFormat>
  <Paragraphs>89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Symbol</vt:lpstr>
      <vt:lpstr>Slides for February 2018 Listening Sessions_FINAL</vt:lpstr>
      <vt:lpstr>think-cell Slide</vt:lpstr>
      <vt:lpstr>EOHHS Public Listening Session</vt:lpstr>
      <vt:lpstr>Zoom/Conference Call Logistics</vt:lpstr>
      <vt:lpstr>Agenda </vt:lpstr>
      <vt:lpstr>Common Acronyms and Terms</vt:lpstr>
      <vt:lpstr>Overview: Waiver Renewal Process</vt:lpstr>
      <vt:lpstr>Overview: TBI Waiver </vt:lpstr>
      <vt:lpstr>Summary of Proposed Changes in this Renewal</vt:lpstr>
      <vt:lpstr>Process: HCBS Waiver Renewal</vt:lpstr>
      <vt:lpstr>Timeline</vt:lpstr>
      <vt:lpstr>Public Comment: EOHHS requests public input</vt:lpstr>
      <vt:lpstr>Public Comment:  Oral Comments at Today’s Listening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Carolyn Sharzer</dc:creator>
  <cp:lastModifiedBy>Giacomini, Tainara G. (EHS)</cp:lastModifiedBy>
  <cp:revision>3</cp:revision>
  <cp:lastPrinted>2018-11-26T18:56:13Z</cp:lastPrinted>
  <dcterms:created xsi:type="dcterms:W3CDTF">2018-05-15T18:18:19Z</dcterms:created>
  <dcterms:modified xsi:type="dcterms:W3CDTF">2024-01-08T17:05:28Z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Date</vt:lpwstr>
  </property>
  <property fmtid="{D5CDD505-2E9C-101B-9397-08002B2CF9AE}" pid="6" name="Office2010EditCount">
    <vt:lpwstr>1</vt:lpwstr>
  </property>
  <property fmtid="{D5CDD505-2E9C-101B-9397-08002B2CF9AE}" pid="7" name="Office2003EditCount">
    <vt:lpwstr>0</vt:lpwstr>
  </property>
  <property fmtid="{D5CDD505-2E9C-101B-9397-08002B2CF9AE}" pid="8" name="LastEditedOfficeVersion">
    <vt:lpwstr>Office2010</vt:lpwstr>
  </property>
  <property fmtid="{D5CDD505-2E9C-101B-9397-08002B2CF9AE}" pid="9" name="DocID">
    <vt:lpwstr>DOC ID</vt:lpwstr>
  </property>
  <property fmtid="{D5CDD505-2E9C-101B-9397-08002B2CF9AE}" pid="10" name="VGCompatibilityCheck Run By">
    <vt:lpwstr>Chandrasekar N</vt:lpwstr>
  </property>
  <property fmtid="{D5CDD505-2E9C-101B-9397-08002B2CF9AE}" pid="11" name="VGCompatibilityCheck Run On ">
    <vt:lpwstr>11/1/2013 12:30:02 PM</vt:lpwstr>
  </property>
  <property fmtid="{D5CDD505-2E9C-101B-9397-08002B2CF9AE}" pid="12" name="Office2010WasSaved">
    <vt:lpwstr>1</vt:lpwstr>
  </property>
  <property fmtid="{D5CDD505-2E9C-101B-9397-08002B2CF9AE}" pid="13" name="ContentTypeId">
    <vt:lpwstr>0x01010026340F7C52DB8F4A89FAFA8C24F128F9</vt:lpwstr>
  </property>
  <property fmtid="{D5CDD505-2E9C-101B-9397-08002B2CF9AE}" pid="14" name="VGCompatibilityCheck Run On">
    <vt:lpwstr>11/1/2013 12:30:02 PM</vt:lpwstr>
  </property>
</Properties>
</file>