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309" r:id="rId2"/>
    <p:sldId id="339" r:id="rId3"/>
    <p:sldId id="364" r:id="rId4"/>
    <p:sldId id="365" r:id="rId5"/>
    <p:sldId id="373" r:id="rId6"/>
    <p:sldId id="366" r:id="rId7"/>
    <p:sldId id="370" r:id="rId8"/>
    <p:sldId id="372" r:id="rId9"/>
    <p:sldId id="367" r:id="rId10"/>
    <p:sldId id="369" r:id="rId11"/>
    <p:sldId id="368" r:id="rId12"/>
    <p:sldId id="374" r:id="rId13"/>
    <p:sldId id="375" r:id="rId14"/>
    <p:sldId id="357"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51E9FE-C55E-492E-82F2-28418AA694E5}">
          <p14:sldIdLst>
            <p14:sldId id="309"/>
            <p14:sldId id="339"/>
          </p14:sldIdLst>
        </p14:section>
        <p14:section name="Untitled Section" id="{62B80FF6-ECF1-460C-B738-D8A04A81A55A}">
          <p14:sldIdLst>
            <p14:sldId id="364"/>
            <p14:sldId id="365"/>
            <p14:sldId id="373"/>
            <p14:sldId id="366"/>
            <p14:sldId id="370"/>
            <p14:sldId id="372"/>
            <p14:sldId id="367"/>
            <p14:sldId id="369"/>
            <p14:sldId id="368"/>
            <p14:sldId id="374"/>
            <p14:sldId id="375"/>
            <p14:sldId id="3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4DA1"/>
    <a:srgbClr val="6FBE47"/>
    <a:srgbClr val="3691BE"/>
    <a:srgbClr val="278A42"/>
    <a:srgbClr val="0099D0"/>
    <a:srgbClr val="265EA1"/>
    <a:srgbClr val="7DC2E5"/>
    <a:srgbClr val="6DBE49"/>
    <a:srgbClr val="253F8E"/>
    <a:srgbClr val="7575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0" autoAdjust="0"/>
    <p:restoredTop sz="88784" autoAdjust="0"/>
  </p:normalViewPr>
  <p:slideViewPr>
    <p:cSldViewPr snapToGrid="0">
      <p:cViewPr varScale="1">
        <p:scale>
          <a:sx n="101" d="100"/>
          <a:sy n="101" d="100"/>
        </p:scale>
        <p:origin x="94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schall Smith" userId="f7a44b4674c75a68" providerId="LiveId" clId="{3F53CB00-344B-4C2C-B434-C765E406A6E8}"/>
    <pc:docChg chg="undo custSel addSld delSld modSld sldOrd modSection">
      <pc:chgData name="Marschall Smith" userId="f7a44b4674c75a68" providerId="LiveId" clId="{3F53CB00-344B-4C2C-B434-C765E406A6E8}" dt="2026-01-30T20:57:59.629" v="10545" actId="20577"/>
      <pc:docMkLst>
        <pc:docMk/>
      </pc:docMkLst>
      <pc:sldChg chg="delSp modSp del mod modNotesTx">
        <pc:chgData name="Marschall Smith" userId="f7a44b4674c75a68" providerId="LiveId" clId="{3F53CB00-344B-4C2C-B434-C765E406A6E8}" dt="2026-01-30T20:52:20.994" v="10454" actId="2696"/>
        <pc:sldMkLst>
          <pc:docMk/>
          <pc:sldMk cId="236243046" sldId="294"/>
        </pc:sldMkLst>
      </pc:sldChg>
      <pc:sldChg chg="addSp modSp">
        <pc:chgData name="Marschall Smith" userId="f7a44b4674c75a68" providerId="LiveId" clId="{3F53CB00-344B-4C2C-B434-C765E406A6E8}" dt="2026-01-09T21:16:52.222" v="10342"/>
        <pc:sldMkLst>
          <pc:docMk/>
          <pc:sldMk cId="1367112527" sldId="309"/>
        </pc:sldMkLst>
        <pc:picChg chg="add mod">
          <ac:chgData name="Marschall Smith" userId="f7a44b4674c75a68" providerId="LiveId" clId="{3F53CB00-344B-4C2C-B434-C765E406A6E8}" dt="2026-01-09T21:16:52.222" v="10342"/>
          <ac:picMkLst>
            <pc:docMk/>
            <pc:sldMk cId="1367112527" sldId="309"/>
            <ac:picMk id="3" creationId="{2996A14D-456C-9A1F-228B-F8CCEA572D0B}"/>
          </ac:picMkLst>
        </pc:picChg>
      </pc:sldChg>
      <pc:sldChg chg="addSp delSp modSp mod">
        <pc:chgData name="Marschall Smith" userId="f7a44b4674c75a68" providerId="LiveId" clId="{3F53CB00-344B-4C2C-B434-C765E406A6E8}" dt="2026-01-09T19:56:07.855" v="6460" actId="1076"/>
        <pc:sldMkLst>
          <pc:docMk/>
          <pc:sldMk cId="2219810409" sldId="339"/>
        </pc:sldMkLst>
        <pc:spChg chg="mod">
          <ac:chgData name="Marschall Smith" userId="f7a44b4674c75a68" providerId="LiveId" clId="{3F53CB00-344B-4C2C-B434-C765E406A6E8}" dt="2026-01-09T19:53:37.696" v="6419" actId="1076"/>
          <ac:spMkLst>
            <pc:docMk/>
            <pc:sldMk cId="2219810409" sldId="339"/>
            <ac:spMk id="2" creationId="{72880CF6-8B6E-07FC-7ABD-17EAB6AD34FA}"/>
          </ac:spMkLst>
        </pc:spChg>
        <pc:spChg chg="mod">
          <ac:chgData name="Marschall Smith" userId="f7a44b4674c75a68" providerId="LiveId" clId="{3F53CB00-344B-4C2C-B434-C765E406A6E8}" dt="2026-01-09T19:54:43.171" v="6427" actId="6549"/>
          <ac:spMkLst>
            <pc:docMk/>
            <pc:sldMk cId="2219810409" sldId="339"/>
            <ac:spMk id="4" creationId="{F9CB577D-E2FB-7A95-3221-B2415F842E5F}"/>
          </ac:spMkLst>
        </pc:spChg>
        <pc:spChg chg="add mod">
          <ac:chgData name="Marschall Smith" userId="f7a44b4674c75a68" providerId="LiveId" clId="{3F53CB00-344B-4C2C-B434-C765E406A6E8}" dt="2026-01-09T19:56:07.855" v="6460" actId="1076"/>
          <ac:spMkLst>
            <pc:docMk/>
            <pc:sldMk cId="2219810409" sldId="339"/>
            <ac:spMk id="6" creationId="{1327BB71-77FC-594F-B12B-EDDC20877646}"/>
          </ac:spMkLst>
        </pc:spChg>
      </pc:sldChg>
      <pc:sldChg chg="add ord">
        <pc:chgData name="Marschall Smith" userId="f7a44b4674c75a68" providerId="LiveId" clId="{3F53CB00-344B-4C2C-B434-C765E406A6E8}" dt="2026-01-30T20:54:42.034" v="10505"/>
        <pc:sldMkLst>
          <pc:docMk/>
          <pc:sldMk cId="4198645279" sldId="364"/>
        </pc:sldMkLst>
      </pc:sldChg>
      <pc:sldChg chg="add del">
        <pc:chgData name="Marschall Smith" userId="f7a44b4674c75a68" providerId="LiveId" clId="{3F53CB00-344B-4C2C-B434-C765E406A6E8}" dt="2026-01-30T20:55:08.881" v="10506"/>
        <pc:sldMkLst>
          <pc:docMk/>
          <pc:sldMk cId="440314745" sldId="365"/>
        </pc:sldMkLst>
      </pc:sldChg>
      <pc:sldChg chg="modSp add mod ord modNotesTx">
        <pc:chgData name="Marschall Smith" userId="f7a44b4674c75a68" providerId="LiveId" clId="{3F53CB00-344B-4C2C-B434-C765E406A6E8}" dt="2026-01-30T20:57:59.629" v="10545" actId="20577"/>
        <pc:sldMkLst>
          <pc:docMk/>
          <pc:sldMk cId="1747827621" sldId="366"/>
        </pc:sldMkLst>
        <pc:spChg chg="mod">
          <ac:chgData name="Marschall Smith" userId="f7a44b4674c75a68" providerId="LiveId" clId="{3F53CB00-344B-4C2C-B434-C765E406A6E8}" dt="2026-01-30T20:57:59.629" v="10545" actId="20577"/>
          <ac:spMkLst>
            <pc:docMk/>
            <pc:sldMk cId="1747827621" sldId="366"/>
            <ac:spMk id="3" creationId="{C18F725B-6E9C-96CB-C7B9-8BF238079189}"/>
          </ac:spMkLst>
        </pc:spChg>
        <pc:spChg chg="mod">
          <ac:chgData name="Marschall Smith" userId="f7a44b4674c75a68" providerId="LiveId" clId="{3F53CB00-344B-4C2C-B434-C765E406A6E8}" dt="2026-01-09T18:25:36.862" v="5039" actId="20577"/>
          <ac:spMkLst>
            <pc:docMk/>
            <pc:sldMk cId="1747827621" sldId="366"/>
            <ac:spMk id="13" creationId="{E7C6143D-DE7A-2988-A232-9C70CC61F374}"/>
          </ac:spMkLst>
        </pc:spChg>
        <pc:picChg chg="mod">
          <ac:chgData name="Marschall Smith" userId="f7a44b4674c75a68" providerId="LiveId" clId="{3F53CB00-344B-4C2C-B434-C765E406A6E8}" dt="2026-01-09T19:56:36.853" v="6461" actId="1076"/>
          <ac:picMkLst>
            <pc:docMk/>
            <pc:sldMk cId="1747827621" sldId="366"/>
            <ac:picMk id="14" creationId="{F6B3FD73-E1C5-D715-5109-89277A3927CF}"/>
          </ac:picMkLst>
        </pc:picChg>
      </pc:sldChg>
      <pc:sldChg chg="modSp add mod modNotesTx">
        <pc:chgData name="Marschall Smith" userId="f7a44b4674c75a68" providerId="LiveId" clId="{3F53CB00-344B-4C2C-B434-C765E406A6E8}" dt="2026-01-09T18:09:56.506" v="5015" actId="20577"/>
        <pc:sldMkLst>
          <pc:docMk/>
          <pc:sldMk cId="2560455120" sldId="367"/>
        </pc:sldMkLst>
        <pc:spChg chg="mod">
          <ac:chgData name="Marschall Smith" userId="f7a44b4674c75a68" providerId="LiveId" clId="{3F53CB00-344B-4C2C-B434-C765E406A6E8}" dt="2026-01-09T18:04:01.352" v="5001" actId="255"/>
          <ac:spMkLst>
            <pc:docMk/>
            <pc:sldMk cId="2560455120" sldId="367"/>
            <ac:spMk id="3" creationId="{15D75B46-D9F0-3610-F317-FB0374EDF9F6}"/>
          </ac:spMkLst>
        </pc:spChg>
        <pc:spChg chg="mod">
          <ac:chgData name="Marschall Smith" userId="f7a44b4674c75a68" providerId="LiveId" clId="{3F53CB00-344B-4C2C-B434-C765E406A6E8}" dt="2026-01-08T20:28:53.204" v="2210" actId="20577"/>
          <ac:spMkLst>
            <pc:docMk/>
            <pc:sldMk cId="2560455120" sldId="367"/>
            <ac:spMk id="13" creationId="{82149576-6A99-240E-824C-CDA72CA0A10F}"/>
          </ac:spMkLst>
        </pc:spChg>
      </pc:sldChg>
      <pc:sldChg chg="modSp add mod modNotesTx">
        <pc:chgData name="Marschall Smith" userId="f7a44b4674c75a68" providerId="LiveId" clId="{3F53CB00-344B-4C2C-B434-C765E406A6E8}" dt="2026-01-09T18:09:48.985" v="5013" actId="20577"/>
        <pc:sldMkLst>
          <pc:docMk/>
          <pc:sldMk cId="3929489721" sldId="368"/>
        </pc:sldMkLst>
        <pc:spChg chg="mod">
          <ac:chgData name="Marschall Smith" userId="f7a44b4674c75a68" providerId="LiveId" clId="{3F53CB00-344B-4C2C-B434-C765E406A6E8}" dt="2026-01-08T20:45:48.181" v="3694" actId="255"/>
          <ac:spMkLst>
            <pc:docMk/>
            <pc:sldMk cId="3929489721" sldId="368"/>
            <ac:spMk id="3" creationId="{FED099CD-0E17-04FE-B753-555A6E147536}"/>
          </ac:spMkLst>
        </pc:spChg>
      </pc:sldChg>
      <pc:sldChg chg="modSp add mod modNotesTx">
        <pc:chgData name="Marschall Smith" userId="f7a44b4674c75a68" providerId="LiveId" clId="{3F53CB00-344B-4C2C-B434-C765E406A6E8}" dt="2026-01-30T20:53:37.199" v="10502" actId="20577"/>
        <pc:sldMkLst>
          <pc:docMk/>
          <pc:sldMk cId="3563469187" sldId="369"/>
        </pc:sldMkLst>
        <pc:spChg chg="mod">
          <ac:chgData name="Marschall Smith" userId="f7a44b4674c75a68" providerId="LiveId" clId="{3F53CB00-344B-4C2C-B434-C765E406A6E8}" dt="2026-01-30T20:53:37.199" v="10502" actId="20577"/>
          <ac:spMkLst>
            <pc:docMk/>
            <pc:sldMk cId="3563469187" sldId="369"/>
            <ac:spMk id="3" creationId="{28B60C57-AC41-79A3-CA02-F3ECA87BF2AD}"/>
          </ac:spMkLst>
        </pc:spChg>
      </pc:sldChg>
      <pc:sldChg chg="modSp add mod">
        <pc:chgData name="Marschall Smith" userId="f7a44b4674c75a68" providerId="LiveId" clId="{3F53CB00-344B-4C2C-B434-C765E406A6E8}" dt="2026-01-30T20:57:48.005" v="10543" actId="20577"/>
        <pc:sldMkLst>
          <pc:docMk/>
          <pc:sldMk cId="3211051624" sldId="370"/>
        </pc:sldMkLst>
        <pc:spChg chg="mod">
          <ac:chgData name="Marschall Smith" userId="f7a44b4674c75a68" providerId="LiveId" clId="{3F53CB00-344B-4C2C-B434-C765E406A6E8}" dt="2026-01-09T21:24:26.505" v="10434" actId="20577"/>
          <ac:spMkLst>
            <pc:docMk/>
            <pc:sldMk cId="3211051624" sldId="370"/>
            <ac:spMk id="3" creationId="{94531B3B-D715-F909-0285-939A337D8EC6}"/>
          </ac:spMkLst>
        </pc:spChg>
        <pc:spChg chg="mod">
          <ac:chgData name="Marschall Smith" userId="f7a44b4674c75a68" providerId="LiveId" clId="{3F53CB00-344B-4C2C-B434-C765E406A6E8}" dt="2026-01-30T20:57:48.005" v="10543" actId="20577"/>
          <ac:spMkLst>
            <pc:docMk/>
            <pc:sldMk cId="3211051624" sldId="370"/>
            <ac:spMk id="13" creationId="{3A353244-C7D9-79DA-45AE-2C0EE4DB1144}"/>
          </ac:spMkLst>
        </pc:spChg>
        <pc:picChg chg="mod">
          <ac:chgData name="Marschall Smith" userId="f7a44b4674c75a68" providerId="LiveId" clId="{3F53CB00-344B-4C2C-B434-C765E406A6E8}" dt="2026-01-09T20:05:15.145" v="7331" actId="1076"/>
          <ac:picMkLst>
            <pc:docMk/>
            <pc:sldMk cId="3211051624" sldId="370"/>
            <ac:picMk id="14" creationId="{A95426EC-D9C6-1578-55EF-FD59BD1B3F42}"/>
          </ac:picMkLst>
        </pc:picChg>
      </pc:sldChg>
      <pc:sldChg chg="modSp add del mod">
        <pc:chgData name="Marschall Smith" userId="f7a44b4674c75a68" providerId="LiveId" clId="{3F53CB00-344B-4C2C-B434-C765E406A6E8}" dt="2026-01-30T20:57:31.828" v="10532" actId="2696"/>
        <pc:sldMkLst>
          <pc:docMk/>
          <pc:sldMk cId="3176498375" sldId="371"/>
        </pc:sldMkLst>
      </pc:sldChg>
      <pc:sldChg chg="modSp add mod">
        <pc:chgData name="Marschall Smith" userId="f7a44b4674c75a68" providerId="LiveId" clId="{3F53CB00-344B-4C2C-B434-C765E406A6E8}" dt="2026-01-09T21:26:16.350" v="10453" actId="14"/>
        <pc:sldMkLst>
          <pc:docMk/>
          <pc:sldMk cId="3090029542" sldId="372"/>
        </pc:sldMkLst>
        <pc:spChg chg="mod">
          <ac:chgData name="Marschall Smith" userId="f7a44b4674c75a68" providerId="LiveId" clId="{3F53CB00-344B-4C2C-B434-C765E406A6E8}" dt="2026-01-09T21:26:16.350" v="10453" actId="14"/>
          <ac:spMkLst>
            <pc:docMk/>
            <pc:sldMk cId="3090029542" sldId="372"/>
            <ac:spMk id="3" creationId="{38E3CFF7-D1B6-1D13-E2AC-48A1AFAFFF3F}"/>
          </ac:spMkLst>
        </pc:spChg>
        <pc:spChg chg="mod">
          <ac:chgData name="Marschall Smith" userId="f7a44b4674c75a68" providerId="LiveId" clId="{3F53CB00-344B-4C2C-B434-C765E406A6E8}" dt="2026-01-09T21:15:28.123" v="10341"/>
          <ac:spMkLst>
            <pc:docMk/>
            <pc:sldMk cId="3090029542" sldId="372"/>
            <ac:spMk id="13" creationId="{70033FDF-70EB-8C8E-29E1-E47DE77C2171}"/>
          </ac:spMkLst>
        </pc:spChg>
      </pc:sldChg>
      <pc:sldChg chg="add">
        <pc:chgData name="Marschall Smith" userId="f7a44b4674c75a68" providerId="LiveId" clId="{3F53CB00-344B-4C2C-B434-C765E406A6E8}" dt="2026-01-30T20:55:20.423" v="10507"/>
        <pc:sldMkLst>
          <pc:docMk/>
          <pc:sldMk cId="2955253301" sldId="373"/>
        </pc:sldMkLst>
      </pc:sldChg>
      <pc:sldChg chg="modSp add del mod">
        <pc:chgData name="Marschall Smith" userId="f7a44b4674c75a68" providerId="LiveId" clId="{3F53CB00-344B-4C2C-B434-C765E406A6E8}" dt="2026-01-30T20:52:28.901" v="10455" actId="2696"/>
        <pc:sldMkLst>
          <pc:docMk/>
          <pc:sldMk cId="4280376490" sldId="373"/>
        </pc:sldMkLst>
      </pc:sldChg>
      <pc:sldChg chg="add ord">
        <pc:chgData name="Marschall Smith" userId="f7a44b4674c75a68" providerId="LiveId" clId="{3F53CB00-344B-4C2C-B434-C765E406A6E8}" dt="2026-01-30T20:55:56.129" v="10510"/>
        <pc:sldMkLst>
          <pc:docMk/>
          <pc:sldMk cId="2569035174" sldId="374"/>
        </pc:sldMkLst>
      </pc:sldChg>
      <pc:sldChg chg="add ord">
        <pc:chgData name="Marschall Smith" userId="f7a44b4674c75a68" providerId="LiveId" clId="{3F53CB00-344B-4C2C-B434-C765E406A6E8}" dt="2026-01-30T20:56:07.763" v="10513"/>
        <pc:sldMkLst>
          <pc:docMk/>
          <pc:sldMk cId="1755854660" sldId="3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0283D4D-6127-40E2-9BCD-9F478BF2B939}" type="datetimeFigureOut">
              <a:t>1/30/2026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F5AF303-3D03-4A1D-AE55-22405FA6AFC4}" type="slidenum">
              <a:t>‹#›</a:t>
            </a:fld>
            <a:endParaRPr lang="en-US"/>
          </a:p>
        </p:txBody>
      </p:sp>
    </p:spTree>
    <p:extLst>
      <p:ext uri="{BB962C8B-B14F-4D97-AF65-F5344CB8AC3E}">
        <p14:creationId xmlns:p14="http://schemas.microsoft.com/office/powerpoint/2010/main" val="4091002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D06B7-9DF6-1A61-FAEB-4A9B080CE6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4470A1-234F-9722-2BCE-6BEF8F3846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6831EB-A87C-D472-2786-3ED7EC7E1555}"/>
              </a:ext>
            </a:extLst>
          </p:cNvPr>
          <p:cNvSpPr>
            <a:spLocks noGrp="1"/>
          </p:cNvSpPr>
          <p:nvPr>
            <p:ph type="body" idx="1"/>
          </p:nvPr>
        </p:nvSpPr>
        <p:spPr/>
        <p:txBody>
          <a:bodyPr/>
          <a:lstStyle/>
          <a:p>
            <a:r>
              <a:rPr lang="en-US" dirty="0"/>
              <a:t>Coms Toolkit – Gov Instrumentality Definition Pt 1</a:t>
            </a:r>
          </a:p>
        </p:txBody>
      </p:sp>
      <p:sp>
        <p:nvSpPr>
          <p:cNvPr id="4" name="Slide Number Placeholder 3">
            <a:extLst>
              <a:ext uri="{FF2B5EF4-FFF2-40B4-BE49-F238E27FC236}">
                <a16:creationId xmlns:a16="http://schemas.microsoft.com/office/drawing/2014/main" id="{D0F3390B-8F3A-92EA-38DD-3D5E9CF43767}"/>
              </a:ext>
            </a:extLst>
          </p:cNvPr>
          <p:cNvSpPr>
            <a:spLocks noGrp="1"/>
          </p:cNvSpPr>
          <p:nvPr>
            <p:ph type="sldNum" sz="quarter" idx="5"/>
          </p:nvPr>
        </p:nvSpPr>
        <p:spPr/>
        <p:txBody>
          <a:bodyPr/>
          <a:lstStyle/>
          <a:p>
            <a:fld id="{6F5AF303-3D03-4A1D-AE55-22405FA6AFC4}" type="slidenum">
              <a:rPr lang="en-US" smtClean="0"/>
              <a:t>3</a:t>
            </a:fld>
            <a:endParaRPr lang="en-US"/>
          </a:p>
        </p:txBody>
      </p:sp>
    </p:spTree>
    <p:extLst>
      <p:ext uri="{BB962C8B-B14F-4D97-AF65-F5344CB8AC3E}">
        <p14:creationId xmlns:p14="http://schemas.microsoft.com/office/powerpoint/2010/main" val="3984024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7A340-D248-CCCD-1B60-D079F996E8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8A3F3C-587F-5D64-BF38-B1170B510D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2F5010-695B-2AE3-8EC5-26AF5AA39260}"/>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22B1173F-244C-E504-E253-A5B2DE5142D5}"/>
              </a:ext>
            </a:extLst>
          </p:cNvPr>
          <p:cNvSpPr>
            <a:spLocks noGrp="1"/>
          </p:cNvSpPr>
          <p:nvPr>
            <p:ph type="sldNum" sz="quarter" idx="5"/>
          </p:nvPr>
        </p:nvSpPr>
        <p:spPr/>
        <p:txBody>
          <a:bodyPr/>
          <a:lstStyle/>
          <a:p>
            <a:fld id="{6F5AF303-3D03-4A1D-AE55-22405FA6AFC4}" type="slidenum">
              <a:t>6</a:t>
            </a:fld>
            <a:endParaRPr lang="en-US"/>
          </a:p>
        </p:txBody>
      </p:sp>
    </p:spTree>
    <p:extLst>
      <p:ext uri="{BB962C8B-B14F-4D97-AF65-F5344CB8AC3E}">
        <p14:creationId xmlns:p14="http://schemas.microsoft.com/office/powerpoint/2010/main" val="2367215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E9EFE-AE0B-3270-288F-11C449ECF5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A68121-5BEC-F4E5-9345-0A02E93617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41A65C-B346-2DA1-FBA0-4D9A1A6FD966}"/>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66FBD109-4425-C3CF-937E-ACAD4B5D4367}"/>
              </a:ext>
            </a:extLst>
          </p:cNvPr>
          <p:cNvSpPr>
            <a:spLocks noGrp="1"/>
          </p:cNvSpPr>
          <p:nvPr>
            <p:ph type="sldNum" sz="quarter" idx="5"/>
          </p:nvPr>
        </p:nvSpPr>
        <p:spPr/>
        <p:txBody>
          <a:bodyPr/>
          <a:lstStyle/>
          <a:p>
            <a:fld id="{6F5AF303-3D03-4A1D-AE55-22405FA6AFC4}" type="slidenum">
              <a:t>7</a:t>
            </a:fld>
            <a:endParaRPr lang="en-US"/>
          </a:p>
        </p:txBody>
      </p:sp>
    </p:spTree>
    <p:extLst>
      <p:ext uri="{BB962C8B-B14F-4D97-AF65-F5344CB8AC3E}">
        <p14:creationId xmlns:p14="http://schemas.microsoft.com/office/powerpoint/2010/main" val="2514219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9DEBB-03C2-E851-430D-E33A47CF06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0FB628-7501-0B7D-861E-8CF4B2EFA3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C82E06-17CD-BDCD-0799-A78FBE8F223D}"/>
              </a:ext>
            </a:extLst>
          </p:cNvPr>
          <p:cNvSpPr>
            <a:spLocks noGrp="1"/>
          </p:cNvSpPr>
          <p:nvPr>
            <p:ph type="body" idx="1"/>
          </p:nvPr>
        </p:nvSpPr>
        <p:spPr/>
        <p:txBody>
          <a:bodyPr/>
          <a:lstStyle/>
          <a:p>
            <a:r>
              <a:rPr lang="en-US" dirty="0">
                <a:ea typeface="Calibri"/>
                <a:cs typeface="Calibri"/>
              </a:rPr>
              <a:t>Comment about comment</a:t>
            </a:r>
            <a:endParaRPr lang="en-US" b="1" dirty="0"/>
          </a:p>
        </p:txBody>
      </p:sp>
      <p:sp>
        <p:nvSpPr>
          <p:cNvPr id="4" name="Slide Number Placeholder 3">
            <a:extLst>
              <a:ext uri="{FF2B5EF4-FFF2-40B4-BE49-F238E27FC236}">
                <a16:creationId xmlns:a16="http://schemas.microsoft.com/office/drawing/2014/main" id="{7175D291-6E0D-A287-1EEC-4546F6920109}"/>
              </a:ext>
            </a:extLst>
          </p:cNvPr>
          <p:cNvSpPr>
            <a:spLocks noGrp="1"/>
          </p:cNvSpPr>
          <p:nvPr>
            <p:ph type="sldNum" sz="quarter" idx="5"/>
          </p:nvPr>
        </p:nvSpPr>
        <p:spPr/>
        <p:txBody>
          <a:bodyPr/>
          <a:lstStyle/>
          <a:p>
            <a:fld id="{6F5AF303-3D03-4A1D-AE55-22405FA6AFC4}" type="slidenum">
              <a:t>8</a:t>
            </a:fld>
            <a:endParaRPr lang="en-US"/>
          </a:p>
        </p:txBody>
      </p:sp>
    </p:spTree>
    <p:extLst>
      <p:ext uri="{BB962C8B-B14F-4D97-AF65-F5344CB8AC3E}">
        <p14:creationId xmlns:p14="http://schemas.microsoft.com/office/powerpoint/2010/main" val="2928593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E403A-8F92-2625-C09B-F441011CC1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161062-E09D-823A-7F17-23FA6D9CA1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F609CD-40F6-1745-169F-A1B8492A7DEA}"/>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06E4CD57-896C-2AFB-F1DF-4016CB6465FF}"/>
              </a:ext>
            </a:extLst>
          </p:cNvPr>
          <p:cNvSpPr>
            <a:spLocks noGrp="1"/>
          </p:cNvSpPr>
          <p:nvPr>
            <p:ph type="sldNum" sz="quarter" idx="5"/>
          </p:nvPr>
        </p:nvSpPr>
        <p:spPr/>
        <p:txBody>
          <a:bodyPr/>
          <a:lstStyle/>
          <a:p>
            <a:fld id="{6F5AF303-3D03-4A1D-AE55-22405FA6AFC4}" type="slidenum">
              <a:t>9</a:t>
            </a:fld>
            <a:endParaRPr lang="en-US"/>
          </a:p>
        </p:txBody>
      </p:sp>
    </p:spTree>
    <p:extLst>
      <p:ext uri="{BB962C8B-B14F-4D97-AF65-F5344CB8AC3E}">
        <p14:creationId xmlns:p14="http://schemas.microsoft.com/office/powerpoint/2010/main" val="2426878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553A1-46F5-DA12-C386-AF48AC85B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026A64-0F45-0CBD-17E7-2CDD63A279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BDBC93-0BF9-87A2-FD38-AEB67CAD83F9}"/>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D8BD1084-F3CC-9748-4BFA-135BE10E2710}"/>
              </a:ext>
            </a:extLst>
          </p:cNvPr>
          <p:cNvSpPr>
            <a:spLocks noGrp="1"/>
          </p:cNvSpPr>
          <p:nvPr>
            <p:ph type="sldNum" sz="quarter" idx="5"/>
          </p:nvPr>
        </p:nvSpPr>
        <p:spPr/>
        <p:txBody>
          <a:bodyPr/>
          <a:lstStyle/>
          <a:p>
            <a:fld id="{6F5AF303-3D03-4A1D-AE55-22405FA6AFC4}" type="slidenum">
              <a:t>10</a:t>
            </a:fld>
            <a:endParaRPr lang="en-US"/>
          </a:p>
        </p:txBody>
      </p:sp>
    </p:spTree>
    <p:extLst>
      <p:ext uri="{BB962C8B-B14F-4D97-AF65-F5344CB8AC3E}">
        <p14:creationId xmlns:p14="http://schemas.microsoft.com/office/powerpoint/2010/main" val="1945199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3A961-C29C-D165-D8EA-5F13F9AABA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DBDD28-BF84-C5EA-AE9D-8BBDEC4520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3DA954-B325-025B-C1E4-B7FBA7F26762}"/>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8A349016-A0D6-CD82-0AB0-888139B30885}"/>
              </a:ext>
            </a:extLst>
          </p:cNvPr>
          <p:cNvSpPr>
            <a:spLocks noGrp="1"/>
          </p:cNvSpPr>
          <p:nvPr>
            <p:ph type="sldNum" sz="quarter" idx="5"/>
          </p:nvPr>
        </p:nvSpPr>
        <p:spPr/>
        <p:txBody>
          <a:bodyPr/>
          <a:lstStyle/>
          <a:p>
            <a:fld id="{6F5AF303-3D03-4A1D-AE55-22405FA6AFC4}" type="slidenum">
              <a:t>11</a:t>
            </a:fld>
            <a:endParaRPr lang="en-US"/>
          </a:p>
        </p:txBody>
      </p:sp>
    </p:spTree>
    <p:extLst>
      <p:ext uri="{BB962C8B-B14F-4D97-AF65-F5344CB8AC3E}">
        <p14:creationId xmlns:p14="http://schemas.microsoft.com/office/powerpoint/2010/main" val="843162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1/30/2026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mlccexecutivedirector@imlcc.net" TargetMode="External"/><Relationship Id="rId1" Type="http://schemas.openxmlformats.org/officeDocument/2006/relationships/slideLayout" Target="../slideLayouts/slideLayout3.xml"/><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8" Type="http://schemas.openxmlformats.org/officeDocument/2006/relationships/image" Target="../media/image7.svg"/><Relationship Id="rId3" Type="http://schemas.microsoft.com/office/2007/relationships/hdphoto" Target="../media/hdphoto1.wdp"/><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jpe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hyperlink" Target="https://imlcc.com/wp-content/uploads/2023/12/IMLCC-Analysis-of-Protection-of-Licensees-Under-Scope-of-Practice-Provisions-FINAL-12-1-2023-1.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s://malegislature.gov/Bills/194/HD337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22819-9742-EBAC-2F4A-A7B648807132}"/>
              </a:ext>
            </a:extLst>
          </p:cNvPr>
          <p:cNvSpPr>
            <a:spLocks noGrp="1"/>
          </p:cNvSpPr>
          <p:nvPr>
            <p:ph type="title"/>
          </p:nvPr>
        </p:nvSpPr>
        <p:spPr>
          <a:xfrm>
            <a:off x="729464" y="2213893"/>
            <a:ext cx="11225975" cy="2727402"/>
          </a:xfrm>
        </p:spPr>
        <p:txBody>
          <a:bodyPr>
            <a:normAutofit/>
          </a:bodyPr>
          <a:lstStyle/>
          <a:p>
            <a:r>
              <a:rPr lang="en-US" b="1" dirty="0"/>
              <a:t>The Expedited Pathway To</a:t>
            </a:r>
            <a:br>
              <a:rPr lang="en-US" b="1" dirty="0"/>
            </a:br>
            <a:r>
              <a:rPr lang="en-US" b="1" dirty="0"/>
              <a:t>Medical Licensure</a:t>
            </a:r>
          </a:p>
        </p:txBody>
      </p:sp>
      <p:grpSp>
        <p:nvGrpSpPr>
          <p:cNvPr id="8" name="Group 7">
            <a:extLst>
              <a:ext uri="{FF2B5EF4-FFF2-40B4-BE49-F238E27FC236}">
                <a16:creationId xmlns:a16="http://schemas.microsoft.com/office/drawing/2014/main" id="{32427908-BBE3-9168-DFE4-F8FB15F44611}"/>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2EEE025D-589E-85C6-360E-451D0D7B804E}"/>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4FD67E7A-812F-9355-F54E-5FDB88D08411}"/>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pic>
        <p:nvPicPr>
          <p:cNvPr id="3" name="Picture 2" descr="A logo with a black background&#10;&#10;Description automatically generated">
            <a:extLst>
              <a:ext uri="{FF2B5EF4-FFF2-40B4-BE49-F238E27FC236}">
                <a16:creationId xmlns:a16="http://schemas.microsoft.com/office/drawing/2014/main" id="{2996A14D-456C-9A1F-228B-F8CCEA572D0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8861" y="508106"/>
            <a:ext cx="2864150" cy="572014"/>
          </a:xfrm>
          <a:prstGeom prst="rect">
            <a:avLst/>
          </a:prstGeom>
        </p:spPr>
      </p:pic>
    </p:spTree>
    <p:extLst>
      <p:ext uri="{BB962C8B-B14F-4D97-AF65-F5344CB8AC3E}">
        <p14:creationId xmlns:p14="http://schemas.microsoft.com/office/powerpoint/2010/main" val="1367112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1D060-C44B-1828-FD3C-CB081E83B132}"/>
            </a:ext>
          </a:extLst>
        </p:cNvPr>
        <p:cNvGrpSpPr/>
        <p:nvPr/>
      </p:nvGrpSpPr>
      <p:grpSpPr>
        <a:xfrm>
          <a:off x="0" y="0"/>
          <a:ext cx="0" cy="0"/>
          <a:chOff x="0" y="0"/>
          <a:chExt cx="0" cy="0"/>
        </a:xfrm>
      </p:grpSpPr>
      <p:sp>
        <p:nvSpPr>
          <p:cNvPr id="3" name="TextBox 6">
            <a:extLst>
              <a:ext uri="{FF2B5EF4-FFF2-40B4-BE49-F238E27FC236}">
                <a16:creationId xmlns:a16="http://schemas.microsoft.com/office/drawing/2014/main" id="{28B60C57-AC41-79A3-CA02-F3ECA87BF2AD}"/>
              </a:ext>
            </a:extLst>
          </p:cNvPr>
          <p:cNvSpPr txBox="1"/>
          <p:nvPr/>
        </p:nvSpPr>
        <p:spPr>
          <a:xfrm>
            <a:off x="933450" y="1119487"/>
            <a:ext cx="9650550" cy="760208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2000" b="1" dirty="0">
                <a:solidFill>
                  <a:srgbClr val="2B4DA1"/>
                </a:solidFill>
              </a:rPr>
              <a:t>What are the costs?</a:t>
            </a:r>
          </a:p>
          <a:p>
            <a:endParaRPr lang="en-US" sz="2000" b="1" dirty="0">
              <a:solidFill>
                <a:srgbClr val="2B4DA1"/>
              </a:solidFill>
            </a:endParaRPr>
          </a:p>
          <a:p>
            <a:pPr marL="742950" lvl="1" indent="-285750">
              <a:buFont typeface="Arial" panose="020B0604020202020204" pitchFamily="34" charset="0"/>
              <a:buChar char="•"/>
            </a:pPr>
            <a:r>
              <a:rPr lang="en-US" sz="2000" b="1" dirty="0">
                <a:solidFill>
                  <a:srgbClr val="2B4DA1"/>
                </a:solidFill>
              </a:rPr>
              <a:t>LOQ application fee = $700</a:t>
            </a:r>
          </a:p>
          <a:p>
            <a:pPr marL="1200150" lvl="2" indent="-285750">
              <a:buFont typeface="Arial" panose="020B0604020202020204" pitchFamily="34" charset="0"/>
              <a:buChar char="•"/>
            </a:pPr>
            <a:r>
              <a:rPr lang="en-US" sz="2000" b="1" dirty="0">
                <a:solidFill>
                  <a:srgbClr val="2B4DA1"/>
                </a:solidFill>
              </a:rPr>
              <a:t>$400 to the IMLCC</a:t>
            </a:r>
          </a:p>
          <a:p>
            <a:pPr marL="1200150" lvl="2" indent="-285750">
              <a:buFont typeface="Arial" panose="020B0604020202020204" pitchFamily="34" charset="0"/>
              <a:buChar char="•"/>
            </a:pPr>
            <a:r>
              <a:rPr lang="en-US" sz="2000" b="1" dirty="0">
                <a:solidFill>
                  <a:srgbClr val="2B4DA1"/>
                </a:solidFill>
              </a:rPr>
              <a:t>$300 to the SPL</a:t>
            </a:r>
          </a:p>
          <a:p>
            <a:pPr lvl="2"/>
            <a:endParaRPr lang="en-US" sz="2000" b="1" dirty="0">
              <a:solidFill>
                <a:srgbClr val="2B4DA1"/>
              </a:solidFill>
            </a:endParaRPr>
          </a:p>
          <a:p>
            <a:pPr marL="742950" lvl="1" indent="-285750">
              <a:buFont typeface="Arial" panose="020B0604020202020204" pitchFamily="34" charset="0"/>
              <a:buChar char="•"/>
            </a:pPr>
            <a:r>
              <a:rPr lang="en-US" sz="2000" b="1" dirty="0">
                <a:solidFill>
                  <a:srgbClr val="2B4DA1"/>
                </a:solidFill>
              </a:rPr>
              <a:t>License fee = Variable</a:t>
            </a:r>
          </a:p>
          <a:p>
            <a:pPr marL="1200150" lvl="2" indent="-285750">
              <a:buFont typeface="Arial" panose="020B0604020202020204" pitchFamily="34" charset="0"/>
              <a:buChar char="•"/>
            </a:pPr>
            <a:r>
              <a:rPr lang="en-US" sz="2000" b="1" dirty="0">
                <a:solidFill>
                  <a:srgbClr val="2B4DA1"/>
                </a:solidFill>
              </a:rPr>
              <a:t>Actual cost established by the member board to obtain a license</a:t>
            </a:r>
          </a:p>
          <a:p>
            <a:pPr marL="1200150" lvl="2" indent="-285750">
              <a:buFont typeface="Arial" panose="020B0604020202020204" pitchFamily="34" charset="0"/>
              <a:buChar char="•"/>
            </a:pPr>
            <a:r>
              <a:rPr lang="en-US" sz="2000" b="1" dirty="0">
                <a:solidFill>
                  <a:srgbClr val="2B4DA1"/>
                </a:solidFill>
              </a:rPr>
              <a:t>PLUS $0 to the IMLCC if the Initial Selection of States</a:t>
            </a:r>
          </a:p>
          <a:p>
            <a:pPr marL="1200150" lvl="2" indent="-285750">
              <a:buFont typeface="Arial" panose="020B0604020202020204" pitchFamily="34" charset="0"/>
              <a:buChar char="•"/>
            </a:pPr>
            <a:r>
              <a:rPr lang="en-US" sz="2000" b="1" dirty="0">
                <a:solidFill>
                  <a:srgbClr val="2B4DA1"/>
                </a:solidFill>
              </a:rPr>
              <a:t>PLUS $100 to the IMLCC if a request subsequent to the Initial Selection of States (Additional Selection of States)</a:t>
            </a:r>
          </a:p>
          <a:p>
            <a:pPr lvl="2"/>
            <a:endParaRPr lang="en-US" sz="2000" b="1" dirty="0">
              <a:solidFill>
                <a:srgbClr val="2B4DA1"/>
              </a:solidFill>
            </a:endParaRPr>
          </a:p>
          <a:p>
            <a:pPr marL="742950" lvl="1" indent="-285750">
              <a:buFont typeface="Arial" panose="020B0604020202020204" pitchFamily="34" charset="0"/>
              <a:buChar char="•"/>
            </a:pPr>
            <a:r>
              <a:rPr lang="en-US" sz="2000" b="1" dirty="0">
                <a:solidFill>
                  <a:srgbClr val="2B4DA1"/>
                </a:solidFill>
              </a:rPr>
              <a:t>Renewal = Variable</a:t>
            </a:r>
          </a:p>
          <a:p>
            <a:pPr marL="1200150" lvl="2" indent="-285750">
              <a:buFont typeface="Arial" panose="020B0604020202020204" pitchFamily="34" charset="0"/>
              <a:buChar char="•"/>
            </a:pPr>
            <a:r>
              <a:rPr lang="en-US" sz="2000" b="1" dirty="0">
                <a:solidFill>
                  <a:srgbClr val="2B4DA1"/>
                </a:solidFill>
              </a:rPr>
              <a:t>Actual cost established by the member board to renew a license</a:t>
            </a:r>
          </a:p>
          <a:p>
            <a:pPr marL="1200150" lvl="2" indent="-285750">
              <a:buFont typeface="Arial" panose="020B0604020202020204" pitchFamily="34" charset="0"/>
              <a:buChar char="•"/>
            </a:pPr>
            <a:r>
              <a:rPr lang="en-US" sz="2000" b="1" dirty="0">
                <a:solidFill>
                  <a:srgbClr val="2B4DA1"/>
                </a:solidFill>
              </a:rPr>
              <a:t>$25.00 to the IMLCC for each renewal application</a:t>
            </a:r>
          </a:p>
          <a:p>
            <a:pPr lvl="2"/>
            <a:endParaRPr lang="en-US" sz="2000" b="1" dirty="0">
              <a:solidFill>
                <a:srgbClr val="2B4DA1"/>
              </a:solidFill>
            </a:endParaRPr>
          </a:p>
          <a:p>
            <a:pPr marL="742950" lvl="1" indent="-285750">
              <a:buFont typeface="Arial" panose="020B0604020202020204" pitchFamily="34" charset="0"/>
              <a:buChar char="•"/>
            </a:pPr>
            <a:r>
              <a:rPr lang="en-US" sz="2000" b="1" dirty="0">
                <a:solidFill>
                  <a:srgbClr val="2B4DA1"/>
                </a:solidFill>
              </a:rPr>
              <a:t>Redesignation of the State of Principal License - $0</a:t>
            </a:r>
          </a:p>
          <a:p>
            <a:pPr marL="742950" lvl="1" indent="-285750">
              <a:buFont typeface="Arial" panose="020B0604020202020204" pitchFamily="34" charset="0"/>
              <a:buChar char="•"/>
            </a:pPr>
            <a:endParaRPr lang="en-US" sz="20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r>
              <a:rPr lang="en-US" sz="1600" b="1" dirty="0">
                <a:solidFill>
                  <a:srgbClr val="2B4DA1"/>
                </a:solidFill>
              </a:rPr>
              <a:t> </a:t>
            </a:r>
          </a:p>
          <a:p>
            <a:pPr marL="1200150" lvl="2" indent="-285750">
              <a:buFont typeface="Arial" panose="020B0604020202020204" pitchFamily="34" charset="0"/>
              <a:buChar char="•"/>
            </a:pPr>
            <a:endParaRPr lang="en-US" sz="1600" b="1" dirty="0">
              <a:solidFill>
                <a:srgbClr val="2B4DA1"/>
              </a:solidFill>
            </a:endParaRPr>
          </a:p>
          <a:p>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1200150" lvl="2" indent="-285750">
              <a:buFont typeface="Arial" panose="020B0604020202020204" pitchFamily="34" charset="0"/>
              <a:buChar char="•"/>
            </a:pPr>
            <a:endParaRPr lang="en-US" sz="1600" b="1" dirty="0">
              <a:solidFill>
                <a:srgbClr val="2B4DA1"/>
              </a:solidFill>
            </a:endParaRPr>
          </a:p>
        </p:txBody>
      </p:sp>
      <p:sp>
        <p:nvSpPr>
          <p:cNvPr id="13" name="Title 1">
            <a:extLst>
              <a:ext uri="{FF2B5EF4-FFF2-40B4-BE49-F238E27FC236}">
                <a16:creationId xmlns:a16="http://schemas.microsoft.com/office/drawing/2014/main" id="{733AB58D-7A7D-951D-969E-BC3BDB5C93BA}"/>
              </a:ext>
            </a:extLst>
          </p:cNvPr>
          <p:cNvSpPr>
            <a:spLocks noGrp="1"/>
          </p:cNvSpPr>
          <p:nvPr>
            <p:ph type="title"/>
          </p:nvPr>
        </p:nvSpPr>
        <p:spPr>
          <a:xfrm>
            <a:off x="838200" y="365125"/>
            <a:ext cx="10515600" cy="1325563"/>
          </a:xfrm>
        </p:spPr>
        <p:txBody>
          <a:bodyPr/>
          <a:lstStyle/>
          <a:p>
            <a:r>
              <a:rPr lang="en-US" sz="2000" b="1" dirty="0">
                <a:solidFill>
                  <a:srgbClr val="6FBE47"/>
                </a:solidFill>
                <a:latin typeface="Aptos Display" panose="020F0302020204030204"/>
              </a:rPr>
              <a:t>IMLCC Q &amp; A –  General</a:t>
            </a:r>
            <a:b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br>
            <a:endParaRPr lang="en-US" dirty="0">
              <a:solidFill>
                <a:srgbClr val="2B4DA1"/>
              </a:solidFill>
            </a:endParaRPr>
          </a:p>
        </p:txBody>
      </p:sp>
      <p:pic>
        <p:nvPicPr>
          <p:cNvPr id="14" name="Picture 13" descr="A blue and green logo&#10;&#10;Description automatically generated">
            <a:extLst>
              <a:ext uri="{FF2B5EF4-FFF2-40B4-BE49-F238E27FC236}">
                <a16:creationId xmlns:a16="http://schemas.microsoft.com/office/drawing/2014/main" id="{AB4EF1C8-1935-BEB9-B577-B61A096BF794}"/>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66356" y="622065"/>
            <a:ext cx="817297" cy="851014"/>
          </a:xfrm>
          <a:prstGeom prst="rect">
            <a:avLst/>
          </a:prstGeom>
          <a:ln>
            <a:noFill/>
          </a:ln>
        </p:spPr>
      </p:pic>
    </p:spTree>
    <p:extLst>
      <p:ext uri="{BB962C8B-B14F-4D97-AF65-F5344CB8AC3E}">
        <p14:creationId xmlns:p14="http://schemas.microsoft.com/office/powerpoint/2010/main" val="3563469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8C206-03D1-A006-8E67-F1B08227D749}"/>
            </a:ext>
          </a:extLst>
        </p:cNvPr>
        <p:cNvGrpSpPr/>
        <p:nvPr/>
      </p:nvGrpSpPr>
      <p:grpSpPr>
        <a:xfrm>
          <a:off x="0" y="0"/>
          <a:ext cx="0" cy="0"/>
          <a:chOff x="0" y="0"/>
          <a:chExt cx="0" cy="0"/>
        </a:xfrm>
      </p:grpSpPr>
      <p:sp>
        <p:nvSpPr>
          <p:cNvPr id="3" name="TextBox 6">
            <a:extLst>
              <a:ext uri="{FF2B5EF4-FFF2-40B4-BE49-F238E27FC236}">
                <a16:creationId xmlns:a16="http://schemas.microsoft.com/office/drawing/2014/main" id="{FED099CD-0E17-04FE-B753-555A6E147536}"/>
              </a:ext>
            </a:extLst>
          </p:cNvPr>
          <p:cNvSpPr txBox="1"/>
          <p:nvPr/>
        </p:nvSpPr>
        <p:spPr>
          <a:xfrm>
            <a:off x="933450" y="1119487"/>
            <a:ext cx="9650550" cy="655564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b="1" dirty="0">
                <a:solidFill>
                  <a:srgbClr val="2B4DA1"/>
                </a:solidFill>
              </a:rPr>
              <a:t>What is the pathway for foreign trained physicians through the IMLCC?</a:t>
            </a:r>
          </a:p>
          <a:p>
            <a:pPr marL="742950" lvl="1" indent="-285750">
              <a:buFont typeface="Arial" panose="020B0604020202020204" pitchFamily="34" charset="0"/>
              <a:buChar char="•"/>
            </a:pPr>
            <a:r>
              <a:rPr lang="en-US" b="1" dirty="0">
                <a:solidFill>
                  <a:srgbClr val="2B4DA1"/>
                </a:solidFill>
              </a:rPr>
              <a:t>There are 9 eligibility requirements to participate in the IMLCC process, specific to this question are these 4 requirements:</a:t>
            </a:r>
          </a:p>
          <a:p>
            <a:pPr marL="1257300" lvl="2" indent="-342900">
              <a:buFont typeface="Arial" panose="020B0604020202020204" pitchFamily="34" charset="0"/>
              <a:buChar char="•"/>
            </a:pPr>
            <a:r>
              <a:rPr lang="en-US" b="1" dirty="0">
                <a:solidFill>
                  <a:srgbClr val="2B4DA1"/>
                </a:solidFill>
              </a:rPr>
              <a:t>Must be a graduate of a medical school accredited by the Liaison Committee on Medical Education, the Commission on Osteopathic College Accreditation, or a medical school listed in the International Medical Education Directory or its equivalent;</a:t>
            </a:r>
          </a:p>
          <a:p>
            <a:pPr marL="1257300" lvl="2" indent="-342900">
              <a:buFont typeface="Arial" panose="020B0604020202020204" pitchFamily="34" charset="0"/>
              <a:buChar char="•"/>
            </a:pPr>
            <a:r>
              <a:rPr lang="en-US" b="1" dirty="0">
                <a:solidFill>
                  <a:srgbClr val="2B4DA1"/>
                </a:solidFill>
              </a:rPr>
              <a:t>Passed each component of the United State Medical Licensing Examination (USMLE) or the Comprehensive Osteopathic Medical Licensing Examination (COMLEX-USA) within three attempts, or any of its predecessor examinations accepted by a state medical board as an equivalent examination for licensure purposes;</a:t>
            </a:r>
          </a:p>
          <a:p>
            <a:pPr marL="1257300" lvl="2" indent="-342900">
              <a:buFont typeface="Arial" panose="020B0604020202020204" pitchFamily="34" charset="0"/>
              <a:buChar char="•"/>
            </a:pPr>
            <a:r>
              <a:rPr lang="en-US" b="1" dirty="0">
                <a:solidFill>
                  <a:srgbClr val="2B4DA1"/>
                </a:solidFill>
              </a:rPr>
              <a:t>Successfully completed graduate medical education approved by the Accreditation Council for Graduate Medical Education or the American Osteopathic Association;</a:t>
            </a:r>
          </a:p>
          <a:p>
            <a:pPr marL="1257300" lvl="2" indent="-342900">
              <a:buFont typeface="Arial" panose="020B0604020202020204" pitchFamily="34" charset="0"/>
              <a:buChar char="•"/>
            </a:pPr>
            <a:r>
              <a:rPr lang="en-US" b="1" dirty="0">
                <a:solidFill>
                  <a:srgbClr val="2B4DA1"/>
                </a:solidFill>
              </a:rPr>
              <a:t>Holds specialty certification or a time-unlimited specialty certificate recognized by the American Board of Medical Specialties or the American Osteopathic Association’s Bureau of Osteopathic Specialists; </a:t>
            </a:r>
          </a:p>
          <a:p>
            <a:r>
              <a:rPr lang="en-US" sz="1600" b="1" dirty="0">
                <a:solidFill>
                  <a:srgbClr val="2B4DA1"/>
                </a:solidFill>
              </a:rPr>
              <a:t> </a:t>
            </a:r>
          </a:p>
          <a:p>
            <a:pPr marL="1200150" lvl="2" indent="-285750">
              <a:buFont typeface="Arial" panose="020B0604020202020204" pitchFamily="34" charset="0"/>
              <a:buChar char="•"/>
            </a:pPr>
            <a:endParaRPr lang="en-US" sz="1600" b="1" dirty="0">
              <a:solidFill>
                <a:srgbClr val="2B4DA1"/>
              </a:solidFill>
            </a:endParaRPr>
          </a:p>
          <a:p>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1200150" lvl="2" indent="-285750">
              <a:buFont typeface="Arial" panose="020B0604020202020204" pitchFamily="34" charset="0"/>
              <a:buChar char="•"/>
            </a:pPr>
            <a:endParaRPr lang="en-US" sz="1600" b="1" dirty="0">
              <a:solidFill>
                <a:srgbClr val="2B4DA1"/>
              </a:solidFill>
            </a:endParaRPr>
          </a:p>
        </p:txBody>
      </p:sp>
      <p:sp>
        <p:nvSpPr>
          <p:cNvPr id="13" name="Title 1">
            <a:extLst>
              <a:ext uri="{FF2B5EF4-FFF2-40B4-BE49-F238E27FC236}">
                <a16:creationId xmlns:a16="http://schemas.microsoft.com/office/drawing/2014/main" id="{332DEB4F-D381-E6CF-694C-1C874C48AC21}"/>
              </a:ext>
            </a:extLst>
          </p:cNvPr>
          <p:cNvSpPr>
            <a:spLocks noGrp="1"/>
          </p:cNvSpPr>
          <p:nvPr>
            <p:ph type="title"/>
          </p:nvPr>
        </p:nvSpPr>
        <p:spPr>
          <a:xfrm>
            <a:off x="838200" y="365125"/>
            <a:ext cx="10515600" cy="1325563"/>
          </a:xfrm>
        </p:spPr>
        <p:txBody>
          <a:bodyPr/>
          <a:lstStyle/>
          <a:p>
            <a:r>
              <a:rPr lang="en-US" sz="2000" b="1" dirty="0">
                <a:solidFill>
                  <a:srgbClr val="6FBE47"/>
                </a:solidFill>
                <a:latin typeface="Aptos Display" panose="020F0302020204030204"/>
              </a:rPr>
              <a:t>IMLCC Q &amp; A –  General</a:t>
            </a:r>
            <a:b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br>
            <a:endParaRPr lang="en-US" dirty="0">
              <a:solidFill>
                <a:srgbClr val="2B4DA1"/>
              </a:solidFill>
            </a:endParaRPr>
          </a:p>
        </p:txBody>
      </p:sp>
      <p:pic>
        <p:nvPicPr>
          <p:cNvPr id="14" name="Picture 13" descr="A blue and green logo&#10;&#10;Description automatically generated">
            <a:extLst>
              <a:ext uri="{FF2B5EF4-FFF2-40B4-BE49-F238E27FC236}">
                <a16:creationId xmlns:a16="http://schemas.microsoft.com/office/drawing/2014/main" id="{EBB3F610-10A0-027C-A1E9-216914A07F15}"/>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66356" y="622065"/>
            <a:ext cx="817297" cy="851014"/>
          </a:xfrm>
          <a:prstGeom prst="rect">
            <a:avLst/>
          </a:prstGeom>
          <a:ln>
            <a:noFill/>
          </a:ln>
        </p:spPr>
      </p:pic>
    </p:spTree>
    <p:extLst>
      <p:ext uri="{BB962C8B-B14F-4D97-AF65-F5344CB8AC3E}">
        <p14:creationId xmlns:p14="http://schemas.microsoft.com/office/powerpoint/2010/main" val="3929489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DD893-E97E-CB70-A85A-2A23CF64C8B6}"/>
            </a:ext>
          </a:extLst>
        </p:cNvPr>
        <p:cNvGrpSpPr/>
        <p:nvPr/>
      </p:nvGrpSpPr>
      <p:grpSpPr>
        <a:xfrm>
          <a:off x="0" y="0"/>
          <a:ext cx="0" cy="0"/>
          <a:chOff x="0" y="0"/>
          <a:chExt cx="0" cy="0"/>
        </a:xfrm>
      </p:grpSpPr>
      <p:grpSp>
        <p:nvGrpSpPr>
          <p:cNvPr id="5" name="Group 4">
            <a:extLst>
              <a:ext uri="{FF2B5EF4-FFF2-40B4-BE49-F238E27FC236}">
                <a16:creationId xmlns:a16="http://schemas.microsoft.com/office/drawing/2014/main" id="{B92BFDAF-3DDC-2CE2-C1CE-EC4B10AFBCDE}"/>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5DD2BB9A-958A-34A9-3FC7-5447511E050E}"/>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65E8FE6A-9372-2929-C5AB-1950CC36CCED}"/>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sp>
        <p:nvSpPr>
          <p:cNvPr id="12" name="Title 11">
            <a:extLst>
              <a:ext uri="{FF2B5EF4-FFF2-40B4-BE49-F238E27FC236}">
                <a16:creationId xmlns:a16="http://schemas.microsoft.com/office/drawing/2014/main" id="{34E57A0A-DC10-0970-A88F-1C9A30B6FB95}"/>
              </a:ext>
            </a:extLst>
          </p:cNvPr>
          <p:cNvSpPr>
            <a:spLocks noGrp="1"/>
          </p:cNvSpPr>
          <p:nvPr>
            <p:ph type="title"/>
          </p:nvPr>
        </p:nvSpPr>
        <p:spPr>
          <a:xfrm>
            <a:off x="320861" y="212118"/>
            <a:ext cx="10515600" cy="2852737"/>
          </a:xfrm>
        </p:spPr>
        <p:txBody>
          <a:bodyPr/>
          <a:lstStyle/>
          <a:p>
            <a:r>
              <a:rPr lang="en-US" dirty="0"/>
              <a:t>Compact Eligibility Steps</a:t>
            </a:r>
            <a:br>
              <a:rPr lang="en-US" dirty="0"/>
            </a:br>
            <a:endParaRPr lang="en-US" dirty="0"/>
          </a:p>
        </p:txBody>
      </p:sp>
      <p:sp>
        <p:nvSpPr>
          <p:cNvPr id="13" name="Content Placeholder 2">
            <a:extLst>
              <a:ext uri="{FF2B5EF4-FFF2-40B4-BE49-F238E27FC236}">
                <a16:creationId xmlns:a16="http://schemas.microsoft.com/office/drawing/2014/main" id="{8F55073D-BA33-FE65-BC6F-4F54C20DEAC1}"/>
              </a:ext>
            </a:extLst>
          </p:cNvPr>
          <p:cNvSpPr>
            <a:spLocks noGrp="1"/>
          </p:cNvSpPr>
          <p:nvPr>
            <p:ph type="body" idx="1"/>
          </p:nvPr>
        </p:nvSpPr>
        <p:spPr>
          <a:xfrm>
            <a:off x="376517" y="2496773"/>
            <a:ext cx="11438965" cy="3733698"/>
          </a:xfrm>
        </p:spPr>
        <p:txBody>
          <a:bodyPr>
            <a:normAutofit/>
          </a:bodyPr>
          <a:lstStyle/>
          <a:p>
            <a:pPr marL="0" indent="0">
              <a:buNone/>
            </a:pPr>
            <a:r>
              <a:rPr lang="en-US" sz="3200" dirty="0">
                <a:solidFill>
                  <a:schemeClr val="tx1"/>
                </a:solidFill>
              </a:rPr>
              <a:t>Step #1 – State of Principal License selection requirements</a:t>
            </a:r>
          </a:p>
          <a:p>
            <a:pPr marL="0" indent="0">
              <a:buNone/>
            </a:pPr>
            <a:endParaRPr lang="en-US" sz="1400" dirty="0">
              <a:solidFill>
                <a:schemeClr val="tx1"/>
              </a:solidFill>
            </a:endParaRPr>
          </a:p>
          <a:p>
            <a:pPr>
              <a:buClrTx/>
            </a:pPr>
            <a:r>
              <a:rPr lang="en-US" sz="1800" dirty="0">
                <a:solidFill>
                  <a:schemeClr val="tx1"/>
                </a:solidFill>
                <a:latin typeface="Montserrat" panose="00000500000000000000" pitchFamily="2" charset="0"/>
                <a:cs typeface="Arial" panose="020B0604020202020204" pitchFamily="34" charset="0"/>
              </a:rPr>
              <a:t>HOLD a full, unrestricted medical license in 1 of the 39 member jurisdictions that are full and active participants:  (</a:t>
            </a:r>
            <a:r>
              <a:rPr lang="en-US" sz="1400" dirty="0">
                <a:solidFill>
                  <a:schemeClr val="tx1"/>
                </a:solidFill>
              </a:rPr>
              <a:t>AL, AZ, CO, DC, DE, FL, GA, GU, IA, ID, IL, IN, KS, KY, LA, MD, ME, MI, MN, MO, MS, MT, NC, ND, NE, NH, NJ, NV, OH, OK, PA, SD, TN, TX, UT, WA, WI, WV, WY</a:t>
            </a:r>
            <a:r>
              <a:rPr lang="en-US" sz="1600" dirty="0">
                <a:solidFill>
                  <a:schemeClr val="tx1"/>
                </a:solidFill>
              </a:rPr>
              <a:t>)</a:t>
            </a:r>
            <a:endParaRPr lang="en-US" sz="1800" dirty="0">
              <a:solidFill>
                <a:schemeClr val="tx1"/>
              </a:solidFill>
              <a:latin typeface="Montserrat" panose="00000500000000000000" pitchFamily="2" charset="0"/>
              <a:cs typeface="Arial" panose="020B0604020202020204" pitchFamily="34" charset="0"/>
            </a:endParaRPr>
          </a:p>
          <a:p>
            <a:pPr>
              <a:buClrTx/>
            </a:pPr>
            <a:r>
              <a:rPr lang="en-US" sz="1800" dirty="0">
                <a:solidFill>
                  <a:schemeClr val="tx1"/>
                </a:solidFill>
                <a:latin typeface="Montserrat" panose="00000500000000000000" pitchFamily="2" charset="0"/>
                <a:cs typeface="Arial" panose="020B0604020202020204" pitchFamily="34" charset="0"/>
              </a:rPr>
              <a:t>MEET at least one of the four following requirements:</a:t>
            </a:r>
          </a:p>
          <a:p>
            <a:pPr marL="742950" lvl="1" indent="-285750">
              <a:buClrTx/>
              <a:buFont typeface="Arial" panose="020B0604020202020204" pitchFamily="34" charset="0"/>
              <a:buChar char="•"/>
            </a:pPr>
            <a:r>
              <a:rPr lang="en-US" sz="1800" dirty="0">
                <a:solidFill>
                  <a:schemeClr val="tx1"/>
                </a:solidFill>
                <a:latin typeface="Montserrat" panose="00000500000000000000" pitchFamily="2" charset="0"/>
                <a:cs typeface="Arial" panose="020B0604020202020204" pitchFamily="34" charset="0"/>
              </a:rPr>
              <a:t>Principal residence is in the SPL</a:t>
            </a:r>
          </a:p>
          <a:p>
            <a:pPr marL="742950" lvl="1" indent="-285750">
              <a:buClrTx/>
              <a:buFont typeface="Arial" panose="020B0604020202020204" pitchFamily="34" charset="0"/>
              <a:buChar char="•"/>
            </a:pPr>
            <a:r>
              <a:rPr lang="en-US" sz="1800" dirty="0">
                <a:solidFill>
                  <a:schemeClr val="tx1"/>
                </a:solidFill>
                <a:latin typeface="Montserrat" panose="00000500000000000000" pitchFamily="2" charset="0"/>
                <a:cs typeface="Arial" panose="020B0604020202020204" pitchFamily="34" charset="0"/>
              </a:rPr>
              <a:t>At least 25% of practice of medicine occurs in the SPL</a:t>
            </a:r>
          </a:p>
          <a:p>
            <a:pPr marL="742950" lvl="1" indent="-285750">
              <a:buClrTx/>
              <a:buFont typeface="Arial" panose="020B0604020202020204" pitchFamily="34" charset="0"/>
              <a:buChar char="•"/>
            </a:pPr>
            <a:r>
              <a:rPr lang="en-US" sz="1800" dirty="0">
                <a:solidFill>
                  <a:schemeClr val="tx1"/>
                </a:solidFill>
                <a:latin typeface="Montserrat" panose="00000500000000000000" pitchFamily="2" charset="0"/>
                <a:cs typeface="Arial" panose="020B0604020202020204" pitchFamily="34" charset="0"/>
              </a:rPr>
              <a:t>Employer is located in the SPL</a:t>
            </a:r>
          </a:p>
          <a:p>
            <a:pPr marL="742950" lvl="1" indent="-285750">
              <a:buClrTx/>
              <a:buFont typeface="Arial" panose="020B0604020202020204" pitchFamily="34" charset="0"/>
              <a:buChar char="•"/>
            </a:pPr>
            <a:r>
              <a:rPr lang="en-US" sz="1800" dirty="0">
                <a:solidFill>
                  <a:schemeClr val="tx1"/>
                </a:solidFill>
                <a:latin typeface="Montserrat" panose="00000500000000000000" pitchFamily="2" charset="0"/>
                <a:cs typeface="Arial" panose="020B0604020202020204" pitchFamily="34" charset="0"/>
              </a:rPr>
              <a:t>The SPL is the state of residence for U.S. federal income tax purposes</a:t>
            </a:r>
          </a:p>
          <a:p>
            <a:pPr marL="457200" lvl="1" indent="0">
              <a:buClrTx/>
              <a:buNone/>
            </a:pPr>
            <a:endParaRPr lang="en-US" sz="1800" dirty="0">
              <a:latin typeface="Montserrat" panose="00000500000000000000" pitchFamily="2" charset="0"/>
              <a:cs typeface="Arial" panose="020B0604020202020204" pitchFamily="34" charset="0"/>
            </a:endParaRPr>
          </a:p>
          <a:p>
            <a:endParaRPr lang="en-US" dirty="0"/>
          </a:p>
        </p:txBody>
      </p:sp>
    </p:spTree>
    <p:extLst>
      <p:ext uri="{BB962C8B-B14F-4D97-AF65-F5344CB8AC3E}">
        <p14:creationId xmlns:p14="http://schemas.microsoft.com/office/powerpoint/2010/main" val="2569035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1D2D4-4C28-0F9B-F8CE-F0EA325DB884}"/>
            </a:ext>
          </a:extLst>
        </p:cNvPr>
        <p:cNvGrpSpPr/>
        <p:nvPr/>
      </p:nvGrpSpPr>
      <p:grpSpPr>
        <a:xfrm>
          <a:off x="0" y="0"/>
          <a:ext cx="0" cy="0"/>
          <a:chOff x="0" y="0"/>
          <a:chExt cx="0" cy="0"/>
        </a:xfrm>
      </p:grpSpPr>
      <p:grpSp>
        <p:nvGrpSpPr>
          <p:cNvPr id="5" name="Group 4">
            <a:extLst>
              <a:ext uri="{FF2B5EF4-FFF2-40B4-BE49-F238E27FC236}">
                <a16:creationId xmlns:a16="http://schemas.microsoft.com/office/drawing/2014/main" id="{CA9EF9C8-606E-C45D-FF5C-55E833D14283}"/>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F0A7F656-51EA-9131-8924-7E6539DE7AD9}"/>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FB7A27D3-2383-0142-8B9A-4D10A68F2150}"/>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sp>
        <p:nvSpPr>
          <p:cNvPr id="12" name="Title 11">
            <a:extLst>
              <a:ext uri="{FF2B5EF4-FFF2-40B4-BE49-F238E27FC236}">
                <a16:creationId xmlns:a16="http://schemas.microsoft.com/office/drawing/2014/main" id="{779440BC-B3E5-2387-01D8-0DEF8250C9A4}"/>
              </a:ext>
            </a:extLst>
          </p:cNvPr>
          <p:cNvSpPr>
            <a:spLocks noGrp="1"/>
          </p:cNvSpPr>
          <p:nvPr>
            <p:ph type="title"/>
          </p:nvPr>
        </p:nvSpPr>
        <p:spPr>
          <a:xfrm>
            <a:off x="293967" y="-179209"/>
            <a:ext cx="10515600" cy="2852737"/>
          </a:xfrm>
        </p:spPr>
        <p:txBody>
          <a:bodyPr/>
          <a:lstStyle/>
          <a:p>
            <a:r>
              <a:rPr lang="en-US" dirty="0"/>
              <a:t>Compact Eligibility Steps</a:t>
            </a:r>
            <a:br>
              <a:rPr lang="en-US" dirty="0"/>
            </a:br>
            <a:endParaRPr lang="en-US" dirty="0"/>
          </a:p>
        </p:txBody>
      </p:sp>
      <p:sp>
        <p:nvSpPr>
          <p:cNvPr id="3" name="Content Placeholder 2">
            <a:extLst>
              <a:ext uri="{FF2B5EF4-FFF2-40B4-BE49-F238E27FC236}">
                <a16:creationId xmlns:a16="http://schemas.microsoft.com/office/drawing/2014/main" id="{5A68BA84-BE99-A52D-4BF7-3A569C24BB57}"/>
              </a:ext>
            </a:extLst>
          </p:cNvPr>
          <p:cNvSpPr txBox="1">
            <a:spLocks/>
          </p:cNvSpPr>
          <p:nvPr/>
        </p:nvSpPr>
        <p:spPr>
          <a:xfrm>
            <a:off x="683185" y="2419081"/>
            <a:ext cx="10515600" cy="4116190"/>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82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82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82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9pPr>
          </a:lstStyle>
          <a:p>
            <a:r>
              <a:rPr lang="en-US" sz="3800" dirty="0">
                <a:solidFill>
                  <a:schemeClr val="tx1"/>
                </a:solidFill>
              </a:rPr>
              <a:t>Step #2 – The 9 Common Standards </a:t>
            </a:r>
          </a:p>
          <a:p>
            <a:endParaRPr lang="en-US" dirty="0">
              <a:solidFill>
                <a:schemeClr val="tx1"/>
              </a:solidFill>
            </a:endParaRP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Medical School Accreditation:  LCME, COCA, IMED</a:t>
            </a: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No more than 3 attempts at USMLE or COMLEX-USA steps</a:t>
            </a: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Graduate Medical Education accreditation by ACGME or AOA</a:t>
            </a: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ABMS or AOA-BOS including time-unlimited certificates</a:t>
            </a: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No prior convictions or criminal activity</a:t>
            </a: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No history of licensure actions</a:t>
            </a: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Clean DEA history</a:t>
            </a:r>
          </a:p>
          <a:p>
            <a:pPr marL="514350" indent="-514350">
              <a:buFont typeface="+mj-lt"/>
              <a:buAutoNum type="arabicPeriod"/>
            </a:pPr>
            <a:r>
              <a:rPr lang="en-US" dirty="0">
                <a:solidFill>
                  <a:schemeClr val="tx1"/>
                </a:solidFill>
                <a:latin typeface="Arial" panose="020B0604020202020204" pitchFamily="34" charset="0"/>
                <a:cs typeface="Arial" panose="020B0604020202020204" pitchFamily="34" charset="0"/>
              </a:rPr>
              <a:t>No active investigations</a:t>
            </a:r>
          </a:p>
          <a:p>
            <a:pPr marL="514350" indent="-514350">
              <a:buFont typeface="+mj-lt"/>
              <a:buAutoNum type="arabicPeriod"/>
            </a:pPr>
            <a:r>
              <a:rPr lang="en-US" b="1" dirty="0">
                <a:solidFill>
                  <a:srgbClr val="FF0000"/>
                </a:solidFill>
                <a:latin typeface="Arial" panose="020B0604020202020204" pitchFamily="34" charset="0"/>
                <a:cs typeface="Arial" panose="020B0604020202020204" pitchFamily="34" charset="0"/>
              </a:rPr>
              <a:t>Must pass FBI Criminal Background Check</a:t>
            </a:r>
          </a:p>
          <a:p>
            <a:endParaRPr lang="en-US" dirty="0"/>
          </a:p>
        </p:txBody>
      </p:sp>
    </p:spTree>
    <p:extLst>
      <p:ext uri="{BB962C8B-B14F-4D97-AF65-F5344CB8AC3E}">
        <p14:creationId xmlns:p14="http://schemas.microsoft.com/office/powerpoint/2010/main" val="1755854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951BA-7231-CEE9-229B-CF48BF032D9E}"/>
              </a:ext>
            </a:extLst>
          </p:cNvPr>
          <p:cNvSpPr>
            <a:spLocks noGrp="1"/>
          </p:cNvSpPr>
          <p:nvPr>
            <p:ph type="title"/>
          </p:nvPr>
        </p:nvSpPr>
        <p:spPr>
          <a:xfrm>
            <a:off x="831850" y="1709739"/>
            <a:ext cx="10515600" cy="1500188"/>
          </a:xfrm>
        </p:spPr>
        <p:txBody>
          <a:bodyPr/>
          <a:lstStyle/>
          <a:p>
            <a:r>
              <a:rPr lang="en-US" dirty="0"/>
              <a:t>Questions?</a:t>
            </a:r>
          </a:p>
        </p:txBody>
      </p:sp>
      <p:sp>
        <p:nvSpPr>
          <p:cNvPr id="3" name="Text Placeholder 2">
            <a:extLst>
              <a:ext uri="{FF2B5EF4-FFF2-40B4-BE49-F238E27FC236}">
                <a16:creationId xmlns:a16="http://schemas.microsoft.com/office/drawing/2014/main" id="{1F69E166-4778-E496-8CB3-DDE777BC49FD}"/>
              </a:ext>
            </a:extLst>
          </p:cNvPr>
          <p:cNvSpPr>
            <a:spLocks noGrp="1"/>
          </p:cNvSpPr>
          <p:nvPr>
            <p:ph type="body" idx="1"/>
          </p:nvPr>
        </p:nvSpPr>
        <p:spPr>
          <a:xfrm>
            <a:off x="960055" y="3005919"/>
            <a:ext cx="10515600" cy="2920894"/>
          </a:xfrm>
        </p:spPr>
        <p:txBody>
          <a:bodyPr>
            <a:normAutofit/>
          </a:bodyPr>
          <a:lstStyle/>
          <a:p>
            <a:endParaRPr lang="en-US" sz="2800" b="1" dirty="0">
              <a:solidFill>
                <a:srgbClr val="2B4DA1"/>
              </a:solidFill>
            </a:endParaRPr>
          </a:p>
          <a:p>
            <a:pPr marL="800100" lvl="1" indent="-342900">
              <a:buFont typeface="Arial" panose="020B0604020202020204" pitchFamily="34" charset="0"/>
              <a:buChar char="•"/>
            </a:pPr>
            <a:r>
              <a:rPr lang="en-US" sz="2800" b="1" dirty="0">
                <a:solidFill>
                  <a:srgbClr val="2B4DA1"/>
                </a:solidFill>
              </a:rPr>
              <a:t>Marschall Smith – Executive Director </a:t>
            </a:r>
          </a:p>
          <a:p>
            <a:pPr marL="1257300" lvl="2" indent="-342900">
              <a:buFont typeface="Arial" panose="020B0604020202020204" pitchFamily="34" charset="0"/>
              <a:buChar char="•"/>
            </a:pPr>
            <a:r>
              <a:rPr lang="en-US" sz="2600" b="1" dirty="0">
                <a:solidFill>
                  <a:srgbClr val="2B4DA1"/>
                </a:solidFill>
              </a:rPr>
              <a:t>303-898-1144 – Cell phone</a:t>
            </a:r>
          </a:p>
          <a:p>
            <a:pPr marL="1257300" lvl="2" indent="-342900">
              <a:buFont typeface="Arial" panose="020B0604020202020204" pitchFamily="34" charset="0"/>
              <a:buChar char="•"/>
            </a:pPr>
            <a:r>
              <a:rPr lang="en-US" sz="2600" b="1" dirty="0">
                <a:solidFill>
                  <a:srgbClr val="2B4DA1"/>
                </a:solidFill>
                <a:hlinkClick r:id="rId2"/>
              </a:rPr>
              <a:t>imlccexecutivedirector@imlcc.net</a:t>
            </a:r>
            <a:endParaRPr lang="en-US" sz="2600" b="1" dirty="0">
              <a:solidFill>
                <a:srgbClr val="2B4DA1"/>
              </a:solidFill>
            </a:endParaRPr>
          </a:p>
        </p:txBody>
      </p:sp>
      <p:grpSp>
        <p:nvGrpSpPr>
          <p:cNvPr id="5" name="Group 4">
            <a:extLst>
              <a:ext uri="{FF2B5EF4-FFF2-40B4-BE49-F238E27FC236}">
                <a16:creationId xmlns:a16="http://schemas.microsoft.com/office/drawing/2014/main" id="{AF5631B4-F013-05C9-775F-0D18909C2A32}"/>
              </a:ext>
            </a:extLst>
          </p:cNvPr>
          <p:cNvGrpSpPr/>
          <p:nvPr/>
        </p:nvGrpSpPr>
        <p:grpSpPr>
          <a:xfrm>
            <a:off x="8150087" y="508106"/>
            <a:ext cx="3260035" cy="1678510"/>
            <a:chOff x="8150087" y="508106"/>
            <a:chExt cx="3260035" cy="1678510"/>
          </a:xfrm>
        </p:grpSpPr>
        <p:pic>
          <p:nvPicPr>
            <p:cNvPr id="6" name="Picture 5" descr="A blue and green logo&#10;&#10;Description automatically generated">
              <a:extLst>
                <a:ext uri="{FF2B5EF4-FFF2-40B4-BE49-F238E27FC236}">
                  <a16:creationId xmlns:a16="http://schemas.microsoft.com/office/drawing/2014/main" id="{00F881FE-7CEE-AB54-5A78-5DD0EB2F5952}"/>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7" name="TextBox 6">
              <a:extLst>
                <a:ext uri="{FF2B5EF4-FFF2-40B4-BE49-F238E27FC236}">
                  <a16:creationId xmlns:a16="http://schemas.microsoft.com/office/drawing/2014/main" id="{E5750E7C-6A5C-A9FC-B185-737855BC35AC}"/>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pic>
        <p:nvPicPr>
          <p:cNvPr id="8" name="Picture 7" descr="A logo with a black background&#10;&#10;Description automatically generated">
            <a:extLst>
              <a:ext uri="{FF2B5EF4-FFF2-40B4-BE49-F238E27FC236}">
                <a16:creationId xmlns:a16="http://schemas.microsoft.com/office/drawing/2014/main" id="{134BB67F-06A9-920F-B0FC-6B9C827DE13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0055" y="1214492"/>
            <a:ext cx="2864150" cy="572014"/>
          </a:xfrm>
          <a:prstGeom prst="rect">
            <a:avLst/>
          </a:prstGeom>
        </p:spPr>
      </p:pic>
    </p:spTree>
    <p:extLst>
      <p:ext uri="{BB962C8B-B14F-4D97-AF65-F5344CB8AC3E}">
        <p14:creationId xmlns:p14="http://schemas.microsoft.com/office/powerpoint/2010/main" val="516242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90E29-216E-183F-B856-C757C6ADBE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880CF6-8B6E-07FC-7ABD-17EAB6AD34FA}"/>
              </a:ext>
            </a:extLst>
          </p:cNvPr>
          <p:cNvSpPr>
            <a:spLocks noGrp="1"/>
          </p:cNvSpPr>
          <p:nvPr>
            <p:ph type="title"/>
          </p:nvPr>
        </p:nvSpPr>
        <p:spPr>
          <a:xfrm>
            <a:off x="390789" y="717645"/>
            <a:ext cx="10515600" cy="1083848"/>
          </a:xfrm>
        </p:spPr>
        <p:txBody>
          <a:bodyPr>
            <a:normAutofit/>
          </a:bodyPr>
          <a:lstStyle/>
          <a:p>
            <a:r>
              <a:rPr lang="en-US" sz="3600" b="1" dirty="0"/>
              <a:t>What Do We Do? It’s Simple…in Theory</a:t>
            </a:r>
          </a:p>
        </p:txBody>
      </p:sp>
      <p:grpSp>
        <p:nvGrpSpPr>
          <p:cNvPr id="8" name="Group 7">
            <a:extLst>
              <a:ext uri="{FF2B5EF4-FFF2-40B4-BE49-F238E27FC236}">
                <a16:creationId xmlns:a16="http://schemas.microsoft.com/office/drawing/2014/main" id="{5FDB96A2-BF7C-BDFA-033C-FCB0638C5339}"/>
              </a:ext>
            </a:extLst>
          </p:cNvPr>
          <p:cNvGrpSpPr/>
          <p:nvPr/>
        </p:nvGrpSpPr>
        <p:grpSpPr>
          <a:xfrm>
            <a:off x="8845820" y="508106"/>
            <a:ext cx="3260035" cy="1678510"/>
            <a:chOff x="8150087" y="508106"/>
            <a:chExt cx="3260035" cy="1678510"/>
          </a:xfrm>
        </p:grpSpPr>
        <p:pic>
          <p:nvPicPr>
            <p:cNvPr id="9" name="Picture 8" descr="A blue and green logo&#10;&#10;Description automatically generated">
              <a:extLst>
                <a:ext uri="{FF2B5EF4-FFF2-40B4-BE49-F238E27FC236}">
                  <a16:creationId xmlns:a16="http://schemas.microsoft.com/office/drawing/2014/main" id="{D7FF0CAC-D656-2803-654B-4D6849A98A3F}"/>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9325073" y="508106"/>
              <a:ext cx="817297" cy="851014"/>
            </a:xfrm>
            <a:prstGeom prst="rect">
              <a:avLst/>
            </a:prstGeom>
            <a:ln>
              <a:noFill/>
            </a:ln>
          </p:spPr>
        </p:pic>
        <p:sp>
          <p:nvSpPr>
            <p:cNvPr id="10" name="TextBox 9">
              <a:extLst>
                <a:ext uri="{FF2B5EF4-FFF2-40B4-BE49-F238E27FC236}">
                  <a16:creationId xmlns:a16="http://schemas.microsoft.com/office/drawing/2014/main" id="{6CBCC775-D7F7-287C-9C65-F363CB7AC2E7}"/>
                </a:ext>
              </a:extLst>
            </p:cNvPr>
            <p:cNvSpPr txBox="1"/>
            <p:nvPr/>
          </p:nvSpPr>
          <p:spPr>
            <a:xfrm>
              <a:off x="8150087" y="1386397"/>
              <a:ext cx="3260035" cy="800219"/>
            </a:xfrm>
            <a:prstGeom prst="rect">
              <a:avLst/>
            </a:prstGeom>
            <a:noFill/>
          </p:spPr>
          <p:txBody>
            <a:bodyPr wrap="square" rtlCol="0">
              <a:spAutoFit/>
            </a:bodyPr>
            <a:lstStyle/>
            <a:p>
              <a:pPr algn="ctr"/>
              <a:r>
                <a:rPr lang="en-US" sz="1400" b="1" dirty="0">
                  <a:solidFill>
                    <a:srgbClr val="2B4DA1"/>
                  </a:solidFill>
                </a:rPr>
                <a:t>A State Collaboration</a:t>
              </a:r>
            </a:p>
            <a:p>
              <a:pPr algn="ctr"/>
              <a:r>
                <a:rPr lang="en-US" sz="1600" b="1" dirty="0"/>
                <a:t>Interstate Medical Licensure </a:t>
              </a:r>
            </a:p>
            <a:p>
              <a:pPr algn="ctr"/>
              <a:r>
                <a:rPr lang="en-US" sz="1600" b="1" dirty="0"/>
                <a:t>Compact Commission</a:t>
              </a:r>
            </a:p>
          </p:txBody>
        </p:sp>
      </p:grpSp>
      <p:pic>
        <p:nvPicPr>
          <p:cNvPr id="13" name="Picture 12" descr="A logo with a black background&#10;&#10;Description automatically generated">
            <a:extLst>
              <a:ext uri="{FF2B5EF4-FFF2-40B4-BE49-F238E27FC236}">
                <a16:creationId xmlns:a16="http://schemas.microsoft.com/office/drawing/2014/main" id="{EB13551C-51AC-5110-81F9-BB5C594215B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8861" y="508106"/>
            <a:ext cx="2864150" cy="572014"/>
          </a:xfrm>
          <a:prstGeom prst="rect">
            <a:avLst/>
          </a:prstGeom>
        </p:spPr>
      </p:pic>
      <p:sp>
        <p:nvSpPr>
          <p:cNvPr id="4" name="TextBox 3">
            <a:extLst>
              <a:ext uri="{FF2B5EF4-FFF2-40B4-BE49-F238E27FC236}">
                <a16:creationId xmlns:a16="http://schemas.microsoft.com/office/drawing/2014/main" id="{F9CB577D-E2FB-7A95-3221-B2415F842E5F}"/>
              </a:ext>
            </a:extLst>
          </p:cNvPr>
          <p:cNvSpPr txBox="1"/>
          <p:nvPr/>
        </p:nvSpPr>
        <p:spPr>
          <a:xfrm>
            <a:off x="542661" y="3689338"/>
            <a:ext cx="11486993" cy="28007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800" b="1" dirty="0">
              <a:solidFill>
                <a:srgbClr val="2B4DA1"/>
              </a:solidFill>
            </a:endParaRPr>
          </a:p>
          <a:p>
            <a:r>
              <a:rPr lang="en-US" sz="2000" b="1" dirty="0">
                <a:solidFill>
                  <a:srgbClr val="2B4DA1"/>
                </a:solidFill>
              </a:rPr>
              <a:t>Available for:</a:t>
            </a:r>
          </a:p>
          <a:p>
            <a:pPr marL="914400" lvl="1" indent="-457200">
              <a:buFont typeface="Arial" panose="020B0604020202020204" pitchFamily="34" charset="0"/>
              <a:buChar char="•"/>
            </a:pPr>
            <a:r>
              <a:rPr lang="en-US" sz="2000" b="1" dirty="0">
                <a:solidFill>
                  <a:srgbClr val="2B4DA1"/>
                </a:solidFill>
              </a:rPr>
              <a:t>Doctors of Osteopathy (DO) </a:t>
            </a:r>
          </a:p>
          <a:p>
            <a:pPr marL="914400" lvl="1" indent="-457200">
              <a:buFont typeface="Arial" panose="020B0604020202020204" pitchFamily="34" charset="0"/>
              <a:buChar char="•"/>
            </a:pPr>
            <a:r>
              <a:rPr lang="en-US" sz="2000" b="1" dirty="0">
                <a:solidFill>
                  <a:srgbClr val="2B4DA1"/>
                </a:solidFill>
              </a:rPr>
              <a:t>Doctors of Medicine (MD)</a:t>
            </a:r>
          </a:p>
          <a:p>
            <a:pPr marL="914400" lvl="1" indent="-457200">
              <a:buFont typeface="Arial" panose="020B0604020202020204" pitchFamily="34" charset="0"/>
              <a:buChar char="•"/>
            </a:pPr>
            <a:endParaRPr lang="en-US" sz="2000" b="1" dirty="0">
              <a:solidFill>
                <a:srgbClr val="2B4DA1"/>
              </a:solidFill>
            </a:endParaRPr>
          </a:p>
          <a:p>
            <a:r>
              <a:rPr lang="en-US" sz="2000" b="1" dirty="0">
                <a:solidFill>
                  <a:srgbClr val="2B4DA1"/>
                </a:solidFill>
              </a:rPr>
              <a:t>An expedited process for a </a:t>
            </a:r>
            <a:r>
              <a:rPr lang="en-US" sz="2000" b="1" u="sng" dirty="0">
                <a:solidFill>
                  <a:srgbClr val="2B4DA1"/>
                </a:solidFill>
              </a:rPr>
              <a:t>full, unrestricted license to practice medicine – </a:t>
            </a:r>
            <a:r>
              <a:rPr lang="en-US" sz="2000" b="1" dirty="0">
                <a:solidFill>
                  <a:srgbClr val="2B4DA1"/>
                </a:solidFill>
              </a:rPr>
              <a:t>subject to that state’s medical practice act.</a:t>
            </a:r>
          </a:p>
          <a:p>
            <a:pPr marL="457200" indent="-457200">
              <a:buFont typeface="Arial" panose="020B0604020202020204" pitchFamily="34" charset="0"/>
              <a:buChar char="•"/>
            </a:pPr>
            <a:endParaRPr lang="en-US" sz="2800" b="1" dirty="0">
              <a:solidFill>
                <a:srgbClr val="2B4DA1"/>
              </a:solidFill>
            </a:endParaRPr>
          </a:p>
        </p:txBody>
      </p:sp>
      <p:sp>
        <p:nvSpPr>
          <p:cNvPr id="6" name="TextBox 5">
            <a:extLst>
              <a:ext uri="{FF2B5EF4-FFF2-40B4-BE49-F238E27FC236}">
                <a16:creationId xmlns:a16="http://schemas.microsoft.com/office/drawing/2014/main" id="{1327BB71-77FC-594F-B12B-EDDC20877646}"/>
              </a:ext>
            </a:extLst>
          </p:cNvPr>
          <p:cNvSpPr txBox="1"/>
          <p:nvPr/>
        </p:nvSpPr>
        <p:spPr>
          <a:xfrm>
            <a:off x="542661" y="2213893"/>
            <a:ext cx="8439149" cy="1200329"/>
          </a:xfrm>
          <a:prstGeom prst="rect">
            <a:avLst/>
          </a:prstGeom>
          <a:noFill/>
        </p:spPr>
        <p:txBody>
          <a:bodyPr wrap="square">
            <a:spAutoFit/>
          </a:bodyPr>
          <a:lstStyle/>
          <a:p>
            <a:r>
              <a:rPr lang="en-US" b="1" dirty="0">
                <a:solidFill>
                  <a:srgbClr val="2B4DA1"/>
                </a:solidFill>
              </a:rPr>
              <a:t>The Interstate Medical Licensure Compact Commission is founded on the principal that </a:t>
            </a:r>
            <a:r>
              <a:rPr lang="en-US" b="1" u="sng" dirty="0">
                <a:solidFill>
                  <a:srgbClr val="2B4DA1"/>
                </a:solidFill>
              </a:rPr>
              <a:t>each state has the sovereign right</a:t>
            </a:r>
            <a:r>
              <a:rPr lang="en-US" b="1" dirty="0">
                <a:solidFill>
                  <a:srgbClr val="2B4DA1"/>
                </a:solidFill>
              </a:rPr>
              <a:t>, pursuant to the Tenth (10th) Amendment to the U.S. Constitution, to define what constitutes the practice of medicine by physicians authorized to practice in that state.</a:t>
            </a:r>
          </a:p>
        </p:txBody>
      </p:sp>
    </p:spTree>
    <p:extLst>
      <p:ext uri="{BB962C8B-B14F-4D97-AF65-F5344CB8AC3E}">
        <p14:creationId xmlns:p14="http://schemas.microsoft.com/office/powerpoint/2010/main" val="2219810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00A44-6558-E5E9-3EA1-26F934C8C5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24E04C-280B-57A8-7A93-229F89E41857}"/>
              </a:ext>
            </a:extLst>
          </p:cNvPr>
          <p:cNvSpPr>
            <a:spLocks noGrp="1"/>
          </p:cNvSpPr>
          <p:nvPr>
            <p:ph type="title"/>
          </p:nvPr>
        </p:nvSpPr>
        <p:spPr/>
        <p:txBody>
          <a:bodyPr/>
          <a:lstStyle/>
          <a:p>
            <a:r>
              <a:rPr lang="en-US" sz="2000" b="1" dirty="0">
                <a:solidFill>
                  <a:srgbClr val="6FBE47"/>
                </a:solidFill>
              </a:rPr>
              <a:t>What Is It?</a:t>
            </a:r>
            <a:br>
              <a:rPr lang="en-US" sz="2000" dirty="0"/>
            </a:br>
            <a:r>
              <a:rPr lang="en-US" dirty="0"/>
              <a:t>A Governmental Instrumentality</a:t>
            </a:r>
          </a:p>
        </p:txBody>
      </p:sp>
      <p:sp>
        <p:nvSpPr>
          <p:cNvPr id="5" name="TextBox 4">
            <a:extLst>
              <a:ext uri="{FF2B5EF4-FFF2-40B4-BE49-F238E27FC236}">
                <a16:creationId xmlns:a16="http://schemas.microsoft.com/office/drawing/2014/main" id="{51761E6B-5E1B-173C-9061-0F403F451CD9}"/>
              </a:ext>
            </a:extLst>
          </p:cNvPr>
          <p:cNvSpPr txBox="1"/>
          <p:nvPr/>
        </p:nvSpPr>
        <p:spPr>
          <a:xfrm>
            <a:off x="775447" y="1605897"/>
            <a:ext cx="10127974"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None/>
              <a:tabLst/>
              <a:defRPr/>
            </a:pPr>
            <a:r>
              <a:rPr lang="en-US" sz="3200" b="1" dirty="0">
                <a:solidFill>
                  <a:srgbClr val="2B4DA1"/>
                </a:solidFill>
                <a:latin typeface="Aptos Display" panose="020B0004020202020204" pitchFamily="34" charset="0"/>
              </a:rPr>
              <a:t>IMLCC Is A Governmental Instrumentality</a:t>
            </a:r>
          </a:p>
          <a:p>
            <a:pPr marL="0" marR="0" lvl="0" indent="0" algn="l" defTabSz="914400" rtl="0" eaLnBrk="1" fontAlgn="auto" latinLnBrk="0" hangingPunct="1">
              <a:lnSpc>
                <a:spcPct val="100000"/>
              </a:lnSpc>
              <a:spcBef>
                <a:spcPts val="0"/>
              </a:spcBef>
              <a:spcAft>
                <a:spcPts val="0"/>
              </a:spcAft>
              <a:buClrTx/>
              <a:buSzTx/>
              <a:buNone/>
              <a:tabLst/>
              <a:defRPr/>
            </a:pPr>
            <a:r>
              <a:rPr lang="en-US" sz="3200" b="1" dirty="0">
                <a:solidFill>
                  <a:srgbClr val="2B4DA1"/>
                </a:solidFill>
                <a:latin typeface="Aptos Display" panose="020B0004020202020204" pitchFamily="34" charset="0"/>
              </a:rPr>
              <a:t>A Federally Designated Entity</a:t>
            </a:r>
          </a:p>
        </p:txBody>
      </p:sp>
      <p:pic>
        <p:nvPicPr>
          <p:cNvPr id="7" name="Picture 6" descr="A blue and green logo&#10;&#10;Description automatically generated">
            <a:extLst>
              <a:ext uri="{FF2B5EF4-FFF2-40B4-BE49-F238E27FC236}">
                <a16:creationId xmlns:a16="http://schemas.microsoft.com/office/drawing/2014/main" id="{9E81CDFB-EFC4-9D00-5E08-3D8CC43D7CFD}"/>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66356" y="622065"/>
            <a:ext cx="817297" cy="851014"/>
          </a:xfrm>
          <a:prstGeom prst="rect">
            <a:avLst/>
          </a:prstGeom>
          <a:ln>
            <a:noFill/>
          </a:ln>
        </p:spPr>
      </p:pic>
      <p:sp>
        <p:nvSpPr>
          <p:cNvPr id="3" name="Content Placeholder 2">
            <a:extLst>
              <a:ext uri="{FF2B5EF4-FFF2-40B4-BE49-F238E27FC236}">
                <a16:creationId xmlns:a16="http://schemas.microsoft.com/office/drawing/2014/main" id="{194704D5-1D49-6298-A07C-2974F54CF68D}"/>
              </a:ext>
            </a:extLst>
          </p:cNvPr>
          <p:cNvSpPr>
            <a:spLocks noGrp="1"/>
          </p:cNvSpPr>
          <p:nvPr>
            <p:ph idx="1"/>
          </p:nvPr>
        </p:nvSpPr>
        <p:spPr>
          <a:xfrm>
            <a:off x="805070" y="2815934"/>
            <a:ext cx="10161104" cy="3420002"/>
          </a:xfrm>
        </p:spPr>
        <p:txBody>
          <a:bodyPr>
            <a:normAutofit/>
          </a:bodyPr>
          <a:lstStyle/>
          <a:p>
            <a:pPr marL="0" marR="0" lvl="0" indent="0" algn="l" defTabSz="914400" rtl="0" eaLnBrk="1" fontAlgn="auto" latinLnBrk="0" hangingPunct="1">
              <a:lnSpc>
                <a:spcPct val="100000"/>
              </a:lnSpc>
              <a:spcBef>
                <a:spcPts val="0"/>
              </a:spcBef>
              <a:spcAft>
                <a:spcPts val="0"/>
              </a:spcAft>
              <a:buClrTx/>
              <a:buSzTx/>
              <a:buNone/>
              <a:tabLst/>
              <a:defRPr/>
            </a:pPr>
            <a:r>
              <a:rPr kumimoji="0" lang="en-US" sz="2000" b="1" i="0" u="none" strike="noStrike" kern="1200" cap="none" spc="0" normalizeH="0" baseline="0" noProof="0" dirty="0">
                <a:ln>
                  <a:noFill/>
                </a:ln>
                <a:effectLst/>
                <a:uLnTx/>
                <a:uFillTx/>
                <a:latin typeface="Aptos" panose="020B0004020202020204"/>
                <a:ea typeface="+mn-ea"/>
                <a:cs typeface="+mn-cs"/>
              </a:rPr>
              <a:t>A Compact </a:t>
            </a:r>
            <a:r>
              <a:rPr lang="en-US" sz="2000" b="1" dirty="0">
                <a:latin typeface="Aptos" panose="020B0004020202020204"/>
              </a:rPr>
              <a:t>Is </a:t>
            </a:r>
            <a:r>
              <a:rPr kumimoji="0" lang="en-US" sz="2000" b="1" i="0" u="none" strike="noStrike" kern="1200" cap="none" spc="0" normalizeH="0" baseline="0" noProof="0" dirty="0">
                <a:ln>
                  <a:noFill/>
                </a:ln>
                <a:effectLst/>
                <a:uLnTx/>
                <a:uFillTx/>
                <a:latin typeface="Aptos" panose="020B0004020202020204"/>
                <a:ea typeface="+mn-ea"/>
                <a:cs typeface="+mn-cs"/>
              </a:rPr>
              <a:t>A Legal Agreement Between States/Territories/District of Columbia</a:t>
            </a:r>
            <a:endParaRPr lang="en-US" sz="2000" b="1" noProof="0" dirty="0">
              <a:latin typeface="Aptos" panose="020B00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ptos" panose="020B00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ptos" panose="020B0004020202020204"/>
                <a:ea typeface="+mn-ea"/>
                <a:cs typeface="+mn-cs"/>
              </a:rPr>
              <a:t>Each Member State (or jurisdiction) has passed legislation </a:t>
            </a:r>
            <a:r>
              <a:rPr lang="en-US" sz="1600" dirty="0">
                <a:latin typeface="Aptos" panose="020B0004020202020204"/>
              </a:rPr>
              <a:t>granting its state official permission to participate in the Compact. This involves sharing licensing data, collaborations between State Licensing Boards and the IMLCC, and providing two state representatives on the IMLCC Board of Commissioners.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dirty="0">
              <a:latin typeface="Aptos" panose="020B0004020202020204"/>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ea typeface="Calibri"/>
                <a:cs typeface="Calibri"/>
              </a:rPr>
              <a:t>A Compact Is A Constitutionally Permitted Federalist Idea Under the Compact Clause Of the U.S. Constitution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a typeface="Calibri"/>
                <a:cs typeface="Calibri"/>
              </a:rPr>
              <a:t>Ensuring that states have the right to create collaborative agreements that are mutually beneficial, and to ensure that the best interests of all communities involved can be fully considered and represented at the state level without the involvement of the federal government.</a:t>
            </a:r>
          </a:p>
        </p:txBody>
      </p:sp>
    </p:spTree>
    <p:extLst>
      <p:ext uri="{BB962C8B-B14F-4D97-AF65-F5344CB8AC3E}">
        <p14:creationId xmlns:p14="http://schemas.microsoft.com/office/powerpoint/2010/main" val="4198645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green logo&#10;&#10;Description automatically generated">
            <a:extLst>
              <a:ext uri="{FF2B5EF4-FFF2-40B4-BE49-F238E27FC236}">
                <a16:creationId xmlns:a16="http://schemas.microsoft.com/office/drawing/2014/main" id="{45E06916-864C-2638-43A3-21367AC74369}"/>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10366356" y="1012999"/>
            <a:ext cx="817297" cy="851014"/>
          </a:xfrm>
          <a:prstGeom prst="rect">
            <a:avLst/>
          </a:prstGeom>
          <a:ln>
            <a:noFill/>
          </a:ln>
        </p:spPr>
      </p:pic>
      <p:sp>
        <p:nvSpPr>
          <p:cNvPr id="3" name="Title 1">
            <a:extLst>
              <a:ext uri="{FF2B5EF4-FFF2-40B4-BE49-F238E27FC236}">
                <a16:creationId xmlns:a16="http://schemas.microsoft.com/office/drawing/2014/main" id="{439329F2-058C-29A8-02E5-B40B808C390D}"/>
              </a:ext>
            </a:extLst>
          </p:cNvPr>
          <p:cNvSpPr txBox="1">
            <a:spLocks/>
          </p:cNvSpPr>
          <p:nvPr/>
        </p:nvSpPr>
        <p:spPr>
          <a:xfrm>
            <a:off x="838200" y="53740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dirty="0">
                <a:solidFill>
                  <a:srgbClr val="6FBE47"/>
                </a:solidFill>
              </a:rPr>
              <a:t>February 2026</a:t>
            </a:r>
            <a:br>
              <a:rPr lang="en-US" sz="3200" dirty="0">
                <a:solidFill>
                  <a:srgbClr val="2B4DA1"/>
                </a:solidFill>
              </a:rPr>
            </a:br>
            <a:r>
              <a:rPr lang="en-US" dirty="0">
                <a:solidFill>
                  <a:srgbClr val="2B4DA1"/>
                </a:solidFill>
              </a:rPr>
              <a:t>IMLCC Today </a:t>
            </a:r>
          </a:p>
        </p:txBody>
      </p:sp>
      <p:pic>
        <p:nvPicPr>
          <p:cNvPr id="16" name="Picture 15" descr="A black outline of a map&#10;&#10;Description automatically generated">
            <a:extLst>
              <a:ext uri="{FF2B5EF4-FFF2-40B4-BE49-F238E27FC236}">
                <a16:creationId xmlns:a16="http://schemas.microsoft.com/office/drawing/2014/main" id="{A71195D7-E0AE-41AF-D038-7E93005BE49A}"/>
              </a:ext>
            </a:extLst>
          </p:cNvPr>
          <p:cNvPicPr>
            <a:picLocks noChangeAspect="1"/>
          </p:cNvPicPr>
          <p:nvPr/>
        </p:nvPicPr>
        <p:blipFill>
          <a:blip r:embed="rId4"/>
          <a:stretch>
            <a:fillRect/>
          </a:stretch>
        </p:blipFill>
        <p:spPr>
          <a:xfrm>
            <a:off x="1977685" y="4164613"/>
            <a:ext cx="466373" cy="321106"/>
          </a:xfrm>
          <a:prstGeom prst="rect">
            <a:avLst/>
          </a:prstGeom>
          <a:ln>
            <a:noFill/>
          </a:ln>
        </p:spPr>
      </p:pic>
      <p:sp>
        <p:nvSpPr>
          <p:cNvPr id="17" name="TextBox 13">
            <a:extLst>
              <a:ext uri="{FF2B5EF4-FFF2-40B4-BE49-F238E27FC236}">
                <a16:creationId xmlns:a16="http://schemas.microsoft.com/office/drawing/2014/main" id="{7136BDC5-5A8F-01BC-05EA-E6E50A9EA645}"/>
              </a:ext>
            </a:extLst>
          </p:cNvPr>
          <p:cNvSpPr txBox="1"/>
          <p:nvPr/>
        </p:nvSpPr>
        <p:spPr>
          <a:xfrm>
            <a:off x="676958" y="4494241"/>
            <a:ext cx="2938427"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44 Member Jurisdictions</a:t>
            </a:r>
          </a:p>
        </p:txBody>
      </p:sp>
      <p:sp>
        <p:nvSpPr>
          <p:cNvPr id="7" name="TextBox 11">
            <a:extLst>
              <a:ext uri="{FF2B5EF4-FFF2-40B4-BE49-F238E27FC236}">
                <a16:creationId xmlns:a16="http://schemas.microsoft.com/office/drawing/2014/main" id="{93E68F28-8309-F255-A1CE-3057CDA3350C}"/>
              </a:ext>
            </a:extLst>
          </p:cNvPr>
          <p:cNvSpPr txBox="1"/>
          <p:nvPr/>
        </p:nvSpPr>
        <p:spPr>
          <a:xfrm>
            <a:off x="3773027" y="4439328"/>
            <a:ext cx="2028719"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180,000+ </a:t>
            </a:r>
            <a:endParaRPr lang="en-US" sz="2000" dirty="0"/>
          </a:p>
          <a:p>
            <a:pPr algn="ctr"/>
            <a:r>
              <a:rPr lang="en-US" sz="2000" b="1" dirty="0"/>
              <a:t>Licenses</a:t>
            </a:r>
            <a:endParaRPr lang="en-US" sz="2000" dirty="0"/>
          </a:p>
        </p:txBody>
      </p:sp>
      <p:pic>
        <p:nvPicPr>
          <p:cNvPr id="15" name="Picture 11" descr="Document outline">
            <a:extLst>
              <a:ext uri="{FF2B5EF4-FFF2-40B4-BE49-F238E27FC236}">
                <a16:creationId xmlns:a16="http://schemas.microsoft.com/office/drawing/2014/main" id="{462F0259-DCBC-F377-C908-EBE9B5BDDBB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9685325" y="4163922"/>
            <a:ext cx="311193" cy="311193"/>
          </a:xfrm>
          <a:prstGeom prst="rect">
            <a:avLst/>
          </a:prstGeom>
          <a:ln>
            <a:noFill/>
          </a:ln>
        </p:spPr>
      </p:pic>
      <p:sp>
        <p:nvSpPr>
          <p:cNvPr id="18" name="TextBox 13">
            <a:extLst>
              <a:ext uri="{FF2B5EF4-FFF2-40B4-BE49-F238E27FC236}">
                <a16:creationId xmlns:a16="http://schemas.microsoft.com/office/drawing/2014/main" id="{24D92718-AE46-BA6D-34B7-E77BBB1F5458}"/>
              </a:ext>
            </a:extLst>
          </p:cNvPr>
          <p:cNvSpPr txBox="1"/>
          <p:nvPr/>
        </p:nvSpPr>
        <p:spPr>
          <a:xfrm>
            <a:off x="9102181" y="4443633"/>
            <a:ext cx="1495843"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110,000+</a:t>
            </a:r>
          </a:p>
          <a:p>
            <a:pPr algn="ctr"/>
            <a:r>
              <a:rPr lang="en-US" sz="2000" b="1" dirty="0"/>
              <a:t>LOQs</a:t>
            </a:r>
          </a:p>
        </p:txBody>
      </p:sp>
      <p:pic>
        <p:nvPicPr>
          <p:cNvPr id="19" name="Graphic 9" descr="Diploma outline">
            <a:extLst>
              <a:ext uri="{FF2B5EF4-FFF2-40B4-BE49-F238E27FC236}">
                <a16:creationId xmlns:a16="http://schemas.microsoft.com/office/drawing/2014/main" id="{FC223539-C548-3EAF-6CB4-24683A5CD2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592661" y="4164613"/>
            <a:ext cx="356449" cy="356449"/>
          </a:xfrm>
          <a:prstGeom prst="rect">
            <a:avLst/>
          </a:prstGeom>
        </p:spPr>
      </p:pic>
      <p:pic>
        <p:nvPicPr>
          <p:cNvPr id="21" name="Graphic 8" descr="Doctor male outline">
            <a:extLst>
              <a:ext uri="{FF2B5EF4-FFF2-40B4-BE49-F238E27FC236}">
                <a16:creationId xmlns:a16="http://schemas.microsoft.com/office/drawing/2014/main" id="{9CF0E5D8-F4A2-7BFF-EE93-6CC2B4A7A94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322525" y="4163922"/>
            <a:ext cx="330319" cy="330319"/>
          </a:xfrm>
          <a:prstGeom prst="rect">
            <a:avLst/>
          </a:prstGeom>
        </p:spPr>
      </p:pic>
      <p:pic>
        <p:nvPicPr>
          <p:cNvPr id="22" name="Graphic 7" descr="Doctor female outline">
            <a:extLst>
              <a:ext uri="{FF2B5EF4-FFF2-40B4-BE49-F238E27FC236}">
                <a16:creationId xmlns:a16="http://schemas.microsoft.com/office/drawing/2014/main" id="{6B2AB9DC-FD99-4DD0-DEA6-9E5B59DC47A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007241" y="4163922"/>
            <a:ext cx="315284" cy="315284"/>
          </a:xfrm>
          <a:prstGeom prst="rect">
            <a:avLst/>
          </a:prstGeom>
        </p:spPr>
      </p:pic>
      <p:sp>
        <p:nvSpPr>
          <p:cNvPr id="23" name="TextBox 10">
            <a:extLst>
              <a:ext uri="{FF2B5EF4-FFF2-40B4-BE49-F238E27FC236}">
                <a16:creationId xmlns:a16="http://schemas.microsoft.com/office/drawing/2014/main" id="{478BB429-6D4A-DEBB-4A8D-5CC1D3B3E818}"/>
              </a:ext>
            </a:extLst>
          </p:cNvPr>
          <p:cNvSpPr txBox="1"/>
          <p:nvPr/>
        </p:nvSpPr>
        <p:spPr>
          <a:xfrm>
            <a:off x="5625009" y="4432317"/>
            <a:ext cx="3395031"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a:t>54,000+</a:t>
            </a:r>
            <a:endParaRPr lang="en-US" sz="2000" dirty="0"/>
          </a:p>
          <a:p>
            <a:pPr algn="ctr"/>
            <a:r>
              <a:rPr lang="en-US" sz="2000" b="1" dirty="0"/>
              <a:t>Physician Members</a:t>
            </a:r>
            <a:endParaRPr lang="en-US" sz="2000" dirty="0"/>
          </a:p>
        </p:txBody>
      </p:sp>
      <p:sp>
        <p:nvSpPr>
          <p:cNvPr id="5" name="TextBox 6">
            <a:extLst>
              <a:ext uri="{FF2B5EF4-FFF2-40B4-BE49-F238E27FC236}">
                <a16:creationId xmlns:a16="http://schemas.microsoft.com/office/drawing/2014/main" id="{A7FD0380-ACD8-218C-7A98-0954ACF1BB37}"/>
              </a:ext>
            </a:extLst>
          </p:cNvPr>
          <p:cNvSpPr txBox="1"/>
          <p:nvPr/>
        </p:nvSpPr>
        <p:spPr>
          <a:xfrm>
            <a:off x="1008347" y="1773578"/>
            <a:ext cx="8517789" cy="163121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t>Nearly One Quarter of All New Physician Licenses Come Through The Compact System</a:t>
            </a:r>
          </a:p>
          <a:p>
            <a:endParaRPr lang="en-US" sz="2000" b="1" dirty="0"/>
          </a:p>
          <a:p>
            <a:r>
              <a:rPr lang="en-US" sz="2000" b="1" dirty="0">
                <a:latin typeface="+mj-lt"/>
              </a:rPr>
              <a:t>According to a newly released independent study, the Compact process is twice as effective in bringing more physicians to a state than any other action.</a:t>
            </a:r>
            <a:endParaRPr lang="en-US" sz="2000" b="1" dirty="0"/>
          </a:p>
        </p:txBody>
      </p:sp>
      <p:sp>
        <p:nvSpPr>
          <p:cNvPr id="10" name="TextBox 9">
            <a:extLst>
              <a:ext uri="{FF2B5EF4-FFF2-40B4-BE49-F238E27FC236}">
                <a16:creationId xmlns:a16="http://schemas.microsoft.com/office/drawing/2014/main" id="{7D1993C9-B1C2-957C-1DEC-C8584A2E95E9}"/>
              </a:ext>
            </a:extLst>
          </p:cNvPr>
          <p:cNvSpPr txBox="1"/>
          <p:nvPr/>
        </p:nvSpPr>
        <p:spPr>
          <a:xfrm>
            <a:off x="6574529" y="3379796"/>
            <a:ext cx="5055305" cy="46166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ptos" panose="020B0004020202020204"/>
                <a:ea typeface="+mn-ea"/>
                <a:cs typeface="+mn-cs"/>
              </a:rPr>
              <a:t>– Deyo, Ghosh, Plemmons, “</a:t>
            </a:r>
            <a:r>
              <a:rPr kumimoji="0" lang="en-US" sz="1200" b="0" i="1" u="none" strike="noStrike" kern="1200" cap="none" spc="0" normalizeH="0" baseline="0" noProof="0" dirty="0">
                <a:ln>
                  <a:noFill/>
                </a:ln>
                <a:solidFill>
                  <a:prstClr val="black"/>
                </a:solidFill>
                <a:effectLst/>
                <a:uLnTx/>
                <a:uFillTx/>
                <a:latin typeface="Aptos" panose="020B0004020202020204"/>
                <a:ea typeface="+mn-ea"/>
                <a:cs typeface="+mn-cs"/>
              </a:rPr>
              <a:t>Access to Care and Physician-Practice Growth after the Interstate Medical Licensure Compact</a:t>
            </a:r>
            <a:r>
              <a:rPr kumimoji="0" lang="en-US" sz="1200" b="0" i="0" u="none" strike="noStrike" kern="1200" cap="none" spc="0" normalizeH="0" baseline="0" noProof="0" dirty="0">
                <a:ln>
                  <a:noFill/>
                </a:ln>
                <a:solidFill>
                  <a:prstClr val="black"/>
                </a:solidFill>
                <a:effectLst/>
                <a:uLnTx/>
                <a:uFillTx/>
                <a:latin typeface="Aptos" panose="020B0004020202020204"/>
                <a:ea typeface="+mn-ea"/>
                <a:cs typeface="+mn-cs"/>
              </a:rPr>
              <a:t>”</a:t>
            </a:r>
            <a:endParaRPr lang="en-US" sz="1600" dirty="0"/>
          </a:p>
        </p:txBody>
      </p:sp>
      <p:sp>
        <p:nvSpPr>
          <p:cNvPr id="4" name="TextBox 13">
            <a:extLst>
              <a:ext uri="{FF2B5EF4-FFF2-40B4-BE49-F238E27FC236}">
                <a16:creationId xmlns:a16="http://schemas.microsoft.com/office/drawing/2014/main" id="{44293C3B-3E41-4DEB-6B11-088481688FB4}"/>
              </a:ext>
            </a:extLst>
          </p:cNvPr>
          <p:cNvSpPr txBox="1"/>
          <p:nvPr/>
        </p:nvSpPr>
        <p:spPr>
          <a:xfrm>
            <a:off x="1008347" y="5234934"/>
            <a:ext cx="9493967" cy="132343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sz="1600" b="1" dirty="0"/>
              <a:t>44 member jurisdictions – 42 states plus the District of Columbia plus the Territory of Guam</a:t>
            </a:r>
          </a:p>
          <a:p>
            <a:pPr marL="1257300" lvl="2" indent="-342900">
              <a:buFont typeface="Arial" panose="020B0604020202020204" pitchFamily="34" charset="0"/>
              <a:buChar char="•"/>
            </a:pPr>
            <a:r>
              <a:rPr lang="en-US" sz="1600" b="1" dirty="0"/>
              <a:t>57-member license issuing boards – some states have separate MD and DO boards</a:t>
            </a:r>
          </a:p>
          <a:p>
            <a:pPr marL="342900" indent="-342900">
              <a:buFont typeface="Arial" panose="020B0604020202020204" pitchFamily="34" charset="0"/>
              <a:buChar char="•"/>
            </a:pPr>
            <a:r>
              <a:rPr lang="en-US" sz="1600" b="1" dirty="0"/>
              <a:t>39 member jurisdictions active &amp; full participation</a:t>
            </a:r>
          </a:p>
          <a:p>
            <a:pPr marL="342900" indent="-342900">
              <a:buFont typeface="Arial" panose="020B0604020202020204" pitchFamily="34" charset="0"/>
              <a:buChar char="•"/>
            </a:pPr>
            <a:r>
              <a:rPr lang="en-US" sz="1600" b="1" dirty="0"/>
              <a:t>3 member jurisdictions participating by issuing licenses only</a:t>
            </a:r>
          </a:p>
          <a:p>
            <a:pPr marL="342900" indent="-342900">
              <a:buFont typeface="Arial" panose="020B0604020202020204" pitchFamily="34" charset="0"/>
              <a:buChar char="•"/>
            </a:pPr>
            <a:r>
              <a:rPr lang="en-US" sz="1600" b="1" dirty="0"/>
              <a:t>2 member jurisdictions actively implementing but not yet participating</a:t>
            </a:r>
          </a:p>
        </p:txBody>
      </p:sp>
    </p:spTree>
    <p:extLst>
      <p:ext uri="{BB962C8B-B14F-4D97-AF65-F5344CB8AC3E}">
        <p14:creationId xmlns:p14="http://schemas.microsoft.com/office/powerpoint/2010/main" val="440314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5DF88-59EB-8DCF-8602-F3D957EB47C9}"/>
            </a:ext>
          </a:extLst>
        </p:cNvPr>
        <p:cNvGrpSpPr/>
        <p:nvPr/>
      </p:nvGrpSpPr>
      <p:grpSpPr>
        <a:xfrm>
          <a:off x="0" y="0"/>
          <a:ext cx="0" cy="0"/>
          <a:chOff x="0" y="0"/>
          <a:chExt cx="0" cy="0"/>
        </a:xfrm>
      </p:grpSpPr>
      <p:pic>
        <p:nvPicPr>
          <p:cNvPr id="2" name="Picture 1" descr="A blue and green logo&#10;&#10;Description automatically generated">
            <a:extLst>
              <a:ext uri="{FF2B5EF4-FFF2-40B4-BE49-F238E27FC236}">
                <a16:creationId xmlns:a16="http://schemas.microsoft.com/office/drawing/2014/main" id="{CF5A20ED-D122-D4DA-B84D-2286AF1B0BC6}"/>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10000"/>
                    </a14:imgEffect>
                  </a14:imgLayer>
                </a14:imgProps>
              </a:ext>
            </a:extLst>
          </a:blip>
          <a:stretch>
            <a:fillRect/>
          </a:stretch>
        </p:blipFill>
        <p:spPr>
          <a:xfrm>
            <a:off x="10642593" y="774675"/>
            <a:ext cx="817297" cy="851014"/>
          </a:xfrm>
          <a:prstGeom prst="rect">
            <a:avLst/>
          </a:prstGeom>
          <a:ln>
            <a:noFill/>
          </a:ln>
        </p:spPr>
      </p:pic>
      <p:sp>
        <p:nvSpPr>
          <p:cNvPr id="3" name="Title 1">
            <a:extLst>
              <a:ext uri="{FF2B5EF4-FFF2-40B4-BE49-F238E27FC236}">
                <a16:creationId xmlns:a16="http://schemas.microsoft.com/office/drawing/2014/main" id="{E295B9D3-8AEA-249D-34B5-CA3A8FA1F11A}"/>
              </a:ext>
            </a:extLst>
          </p:cNvPr>
          <p:cNvSpPr txBox="1">
            <a:spLocks/>
          </p:cNvSpPr>
          <p:nvPr/>
        </p:nvSpPr>
        <p:spPr>
          <a:xfrm>
            <a:off x="542183" y="470759"/>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dirty="0">
                <a:solidFill>
                  <a:srgbClr val="6FBE47"/>
                </a:solidFill>
              </a:rPr>
              <a:t>February 2026</a:t>
            </a:r>
            <a:br>
              <a:rPr lang="en-US" sz="3200" dirty="0">
                <a:solidFill>
                  <a:srgbClr val="2B4DA1"/>
                </a:solidFill>
              </a:rPr>
            </a:br>
            <a:r>
              <a:rPr lang="en-US" sz="3200" dirty="0">
                <a:solidFill>
                  <a:srgbClr val="2B4DA1"/>
                </a:solidFill>
              </a:rPr>
              <a:t>Commissioners &amp; Rules Policies</a:t>
            </a:r>
            <a:r>
              <a:rPr lang="en-US" dirty="0">
                <a:solidFill>
                  <a:srgbClr val="2B4DA1"/>
                </a:solidFill>
              </a:rPr>
              <a:t>  </a:t>
            </a:r>
          </a:p>
        </p:txBody>
      </p:sp>
      <p:sp>
        <p:nvSpPr>
          <p:cNvPr id="17" name="TextBox 13">
            <a:extLst>
              <a:ext uri="{FF2B5EF4-FFF2-40B4-BE49-F238E27FC236}">
                <a16:creationId xmlns:a16="http://schemas.microsoft.com/office/drawing/2014/main" id="{01497A90-1C38-FEBF-80E9-572EC925CE5C}"/>
              </a:ext>
            </a:extLst>
          </p:cNvPr>
          <p:cNvSpPr txBox="1"/>
          <p:nvPr/>
        </p:nvSpPr>
        <p:spPr>
          <a:xfrm>
            <a:off x="495209" y="2268806"/>
            <a:ext cx="11201582" cy="40011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t>RULES &amp; POLICIES:  There are currently ten (10) IMLCC Rules and (11) Policies in effect.</a:t>
            </a:r>
          </a:p>
        </p:txBody>
      </p:sp>
      <p:sp>
        <p:nvSpPr>
          <p:cNvPr id="7" name="TextBox 11">
            <a:extLst>
              <a:ext uri="{FF2B5EF4-FFF2-40B4-BE49-F238E27FC236}">
                <a16:creationId xmlns:a16="http://schemas.microsoft.com/office/drawing/2014/main" id="{AC1D2456-3FEE-0329-80AD-0C589E991846}"/>
              </a:ext>
            </a:extLst>
          </p:cNvPr>
          <p:cNvSpPr txBox="1"/>
          <p:nvPr/>
        </p:nvSpPr>
        <p:spPr>
          <a:xfrm>
            <a:off x="542183" y="2789785"/>
            <a:ext cx="5688288" cy="397031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sz="1200" b="1" dirty="0"/>
              <a:t>IMLC Rule – Chapter 1 – Rule on Rulemaking – Adopted June 2016</a:t>
            </a:r>
          </a:p>
          <a:p>
            <a:pPr marL="342900" indent="-342900">
              <a:buFont typeface="Arial" panose="020B0604020202020204" pitchFamily="34" charset="0"/>
              <a:buChar char="•"/>
            </a:pPr>
            <a:r>
              <a:rPr lang="en-US" sz="1200" b="1" dirty="0"/>
              <a:t>IMLC Rule – Chapter 2 – Administrative Rule on Information Practices – Amended November 2021</a:t>
            </a:r>
          </a:p>
          <a:p>
            <a:pPr marL="342900" indent="-342900">
              <a:buFont typeface="Arial" panose="020B0604020202020204" pitchFamily="34" charset="0"/>
              <a:buChar char="•"/>
            </a:pPr>
            <a:r>
              <a:rPr lang="en-US" sz="1200" b="1" dirty="0"/>
              <a:t>IMLC Rule – Chapter 3 – Administrative Rule on Fees – Amended May 2025</a:t>
            </a:r>
          </a:p>
          <a:p>
            <a:pPr marL="342900" indent="-342900">
              <a:buFont typeface="Arial" panose="020B0604020202020204" pitchFamily="34" charset="0"/>
              <a:buChar char="•"/>
            </a:pPr>
            <a:r>
              <a:rPr lang="en-US" sz="1200" b="1" dirty="0"/>
              <a:t>IMLC Rule – Chapter 4 – State of Principal Licensure – Amended May 2025</a:t>
            </a:r>
          </a:p>
          <a:p>
            <a:pPr marL="342900" indent="-342900">
              <a:buFont typeface="Arial" panose="020B0604020202020204" pitchFamily="34" charset="0"/>
              <a:buChar char="•"/>
            </a:pPr>
            <a:r>
              <a:rPr lang="en-US" sz="1200" b="1" dirty="0"/>
              <a:t>IMLC Rule – Chapter 5 – Expedited Licensure – Amended May 2025</a:t>
            </a:r>
          </a:p>
          <a:p>
            <a:pPr marL="342900" indent="-342900">
              <a:buFont typeface="Arial" panose="020B0604020202020204" pitchFamily="34" charset="0"/>
              <a:buChar char="•"/>
            </a:pPr>
            <a:r>
              <a:rPr lang="en-US" sz="1200" b="1" dirty="0"/>
              <a:t>IMLC Rule – Chapter 6 – Coordinated Information System, Joint Investigations, and Disciplinary Actions – Amended November 2023</a:t>
            </a:r>
          </a:p>
          <a:p>
            <a:pPr marL="342900" indent="-342900">
              <a:buFont typeface="Arial" panose="020B0604020202020204" pitchFamily="34" charset="0"/>
              <a:buChar char="•"/>
            </a:pPr>
            <a:r>
              <a:rPr lang="en-US" sz="1200" b="1" dirty="0"/>
              <a:t>IMLC Rule – Chapter 7 – Rule on Compliance and Enforcement – Amended November 2021</a:t>
            </a:r>
          </a:p>
          <a:p>
            <a:pPr marL="342900" indent="-342900">
              <a:buFont typeface="Arial" panose="020B0604020202020204" pitchFamily="34" charset="0"/>
              <a:buChar char="•"/>
            </a:pPr>
            <a:r>
              <a:rPr lang="en-US" sz="1200" b="1" dirty="0"/>
              <a:t>IMLC Rule – Chapter 8 – Rule on Notice of Licenses Upon Withdrawal or Termination of Membership in the Compact – Adopted November 2019</a:t>
            </a:r>
          </a:p>
          <a:p>
            <a:pPr marL="342900" indent="-342900">
              <a:buFont typeface="Arial" panose="020B0604020202020204" pitchFamily="34" charset="0"/>
              <a:buChar char="•"/>
            </a:pPr>
            <a:r>
              <a:rPr lang="en-US" sz="1200" b="1" dirty="0"/>
              <a:t>IMLC Rule – Chapter 9 – Rule on Exemption from Disclosure of Records – Amended November 2019</a:t>
            </a:r>
          </a:p>
          <a:p>
            <a:pPr marL="342900" indent="-342900">
              <a:buFont typeface="Arial" panose="020B0604020202020204" pitchFamily="34" charset="0"/>
              <a:buChar char="•"/>
            </a:pPr>
            <a:r>
              <a:rPr lang="en-US" sz="1200" b="1" dirty="0"/>
              <a:t>IMLC Rule – Chapter 10 – Rule on Annual Assessment – Adopted November 2020</a:t>
            </a:r>
          </a:p>
          <a:p>
            <a:r>
              <a:rPr lang="en-US" sz="2000" b="1" dirty="0"/>
              <a:t>______________________</a:t>
            </a:r>
          </a:p>
          <a:p>
            <a:r>
              <a:rPr lang="en-US" sz="2000" b="1" dirty="0"/>
              <a:t>IMLCC has 13 Bylaws which define our governance structure</a:t>
            </a:r>
          </a:p>
        </p:txBody>
      </p:sp>
      <p:sp>
        <p:nvSpPr>
          <p:cNvPr id="5" name="TextBox 6">
            <a:extLst>
              <a:ext uri="{FF2B5EF4-FFF2-40B4-BE49-F238E27FC236}">
                <a16:creationId xmlns:a16="http://schemas.microsoft.com/office/drawing/2014/main" id="{B5983376-1314-52F2-B847-B129AFCE73D1}"/>
              </a:ext>
            </a:extLst>
          </p:cNvPr>
          <p:cNvSpPr txBox="1"/>
          <p:nvPr/>
        </p:nvSpPr>
        <p:spPr>
          <a:xfrm>
            <a:off x="542183" y="1479291"/>
            <a:ext cx="10917707"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t>COMMISSIONERS:  There are 88 IMLCC Commissioners, 2 appointed in the manner determined by each member jurisdiction.  Each commissioner serves on one committee.  </a:t>
            </a:r>
            <a:endParaRPr lang="en-US" sz="1400" b="1" dirty="0"/>
          </a:p>
        </p:txBody>
      </p:sp>
      <p:sp>
        <p:nvSpPr>
          <p:cNvPr id="6" name="TextBox 11">
            <a:extLst>
              <a:ext uri="{FF2B5EF4-FFF2-40B4-BE49-F238E27FC236}">
                <a16:creationId xmlns:a16="http://schemas.microsoft.com/office/drawing/2014/main" id="{50635877-D429-3E1E-EA85-EAA1FA4ECF69}"/>
              </a:ext>
            </a:extLst>
          </p:cNvPr>
          <p:cNvSpPr txBox="1"/>
          <p:nvPr/>
        </p:nvSpPr>
        <p:spPr>
          <a:xfrm>
            <a:off x="6409583" y="2750545"/>
            <a:ext cx="5583043" cy="34778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1200" b="1" dirty="0"/>
              <a:t>IMLC Policy #1 – Policy on Policies – Amended July 2024</a:t>
            </a:r>
          </a:p>
          <a:p>
            <a:pPr marL="285750" indent="-285750">
              <a:buFont typeface="Arial" panose="020B0604020202020204" pitchFamily="34" charset="0"/>
              <a:buChar char="•"/>
            </a:pPr>
            <a:r>
              <a:rPr lang="en-US" sz="1200" b="1" dirty="0"/>
              <a:t>IMLC Policy #2 – Policy on Conflicts of Interest – Amended April 2024</a:t>
            </a:r>
          </a:p>
          <a:p>
            <a:pPr marL="285750" indent="-285750">
              <a:buFont typeface="Arial" panose="020B0604020202020204" pitchFamily="34" charset="0"/>
              <a:buChar char="•"/>
            </a:pPr>
            <a:r>
              <a:rPr lang="en-US" sz="1200" b="1" dirty="0"/>
              <a:t>IMLC Policy #3 – Rescinded March 2021</a:t>
            </a:r>
          </a:p>
          <a:p>
            <a:pPr marL="285750" indent="-285750">
              <a:buFont typeface="Arial" panose="020B0604020202020204" pitchFamily="34" charset="0"/>
              <a:buChar char="•"/>
            </a:pPr>
            <a:r>
              <a:rPr lang="en-US" sz="1200" b="1" dirty="0"/>
              <a:t>IMLC Policy #4 – Policy on Annual Report- Amended April 2024</a:t>
            </a:r>
          </a:p>
          <a:p>
            <a:pPr marL="285750" indent="-285750">
              <a:buFont typeface="Arial" panose="020B0604020202020204" pitchFamily="34" charset="0"/>
              <a:buChar char="•"/>
            </a:pPr>
            <a:r>
              <a:rPr lang="en-US" sz="1200" b="1" dirty="0"/>
              <a:t>IMLC Policy #5 – Policy on IMLCC Reserve Funds – Adopted May 2018</a:t>
            </a:r>
          </a:p>
          <a:p>
            <a:pPr marL="285750" indent="-285750">
              <a:buFont typeface="Arial" panose="020B0604020202020204" pitchFamily="34" charset="0"/>
              <a:buChar char="•"/>
            </a:pPr>
            <a:r>
              <a:rPr lang="en-US" sz="1200" b="1" dirty="0"/>
              <a:t>IMLC Policy #6 – Policy on Records and Information Requests – Adopted September 2018</a:t>
            </a:r>
          </a:p>
          <a:p>
            <a:pPr marL="285750" indent="-285750">
              <a:buFont typeface="Arial" panose="020B0604020202020204" pitchFamily="34" charset="0"/>
              <a:buChar char="•"/>
            </a:pPr>
            <a:r>
              <a:rPr lang="en-US" sz="1200" b="1" dirty="0"/>
              <a:t>IMLC Policy #7 – Policy on Changes to IMLCC webpage – Adopted November 2020</a:t>
            </a:r>
          </a:p>
          <a:p>
            <a:pPr marL="285750" indent="-285750">
              <a:buFont typeface="Arial" panose="020B0604020202020204" pitchFamily="34" charset="0"/>
              <a:buChar char="•"/>
            </a:pPr>
            <a:r>
              <a:rPr lang="en-US" sz="1200" b="1" dirty="0"/>
              <a:t>IMLC Policy #8 – Policy on Capital Assets – Adopted November 2020</a:t>
            </a:r>
          </a:p>
          <a:p>
            <a:pPr marL="285750" indent="-285750">
              <a:buFont typeface="Arial" panose="020B0604020202020204" pitchFamily="34" charset="0"/>
              <a:buChar char="•"/>
            </a:pPr>
            <a:r>
              <a:rPr lang="en-US" sz="1200" b="1" dirty="0"/>
              <a:t>IMLC Policy #9 – Policy on Investment Strategies – Amended November 2021</a:t>
            </a:r>
          </a:p>
          <a:p>
            <a:pPr marL="285750" indent="-285750">
              <a:buFont typeface="Arial" panose="020B0604020202020204" pitchFamily="34" charset="0"/>
              <a:buChar char="•"/>
            </a:pPr>
            <a:r>
              <a:rPr lang="en-US" sz="1200" b="1" dirty="0"/>
              <a:t>IMLC Policy #10 – Policy on Reimbursement for Staff Travel and Official Functions – Adopted February 2022</a:t>
            </a:r>
          </a:p>
          <a:p>
            <a:pPr marL="285750" indent="-285750">
              <a:buFont typeface="Arial" panose="020B0604020202020204" pitchFamily="34" charset="0"/>
              <a:buChar char="•"/>
            </a:pPr>
            <a:r>
              <a:rPr lang="en-US" sz="1200" b="1" dirty="0"/>
              <a:t>IMLC Policy #11 – Policy on Ex-officio Members – Adopted March 2023</a:t>
            </a:r>
          </a:p>
          <a:p>
            <a:pPr marL="285750" indent="-285750">
              <a:buFont typeface="Arial" panose="020B0604020202020204" pitchFamily="34" charset="0"/>
              <a:buChar char="•"/>
            </a:pPr>
            <a:r>
              <a:rPr lang="en-US" sz="1200" b="1" dirty="0"/>
              <a:t>IMLC Policy #12 – Policy on Procurement – Amended July 2024</a:t>
            </a:r>
          </a:p>
          <a:p>
            <a:pPr marL="342900" indent="-342900">
              <a:buFont typeface="Arial" panose="020B0604020202020204" pitchFamily="34" charset="0"/>
              <a:buChar char="•"/>
            </a:pPr>
            <a:endParaRPr lang="en-US" sz="1400" b="1" dirty="0"/>
          </a:p>
          <a:p>
            <a:pPr marL="342900" indent="-342900">
              <a:buFont typeface="Arial" panose="020B0604020202020204" pitchFamily="34" charset="0"/>
              <a:buChar char="•"/>
            </a:pPr>
            <a:endParaRPr lang="en-US" sz="1400" dirty="0"/>
          </a:p>
        </p:txBody>
      </p:sp>
    </p:spTree>
    <p:extLst>
      <p:ext uri="{BB962C8B-B14F-4D97-AF65-F5344CB8AC3E}">
        <p14:creationId xmlns:p14="http://schemas.microsoft.com/office/powerpoint/2010/main" val="2955253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2A938-9AAA-E5BE-3A69-E5100BD8A786}"/>
            </a:ext>
          </a:extLst>
        </p:cNvPr>
        <p:cNvGrpSpPr/>
        <p:nvPr/>
      </p:nvGrpSpPr>
      <p:grpSpPr>
        <a:xfrm>
          <a:off x="0" y="0"/>
          <a:ext cx="0" cy="0"/>
          <a:chOff x="0" y="0"/>
          <a:chExt cx="0" cy="0"/>
        </a:xfrm>
      </p:grpSpPr>
      <p:sp>
        <p:nvSpPr>
          <p:cNvPr id="3" name="TextBox 6">
            <a:extLst>
              <a:ext uri="{FF2B5EF4-FFF2-40B4-BE49-F238E27FC236}">
                <a16:creationId xmlns:a16="http://schemas.microsoft.com/office/drawing/2014/main" id="{C18F725B-6E9C-96CB-C7B9-8BF238079189}"/>
              </a:ext>
            </a:extLst>
          </p:cNvPr>
          <p:cNvSpPr txBox="1"/>
          <p:nvPr/>
        </p:nvSpPr>
        <p:spPr>
          <a:xfrm>
            <a:off x="838200" y="819150"/>
            <a:ext cx="10982325" cy="797141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2B4DA1"/>
                </a:solidFill>
              </a:rPr>
              <a:t>IMPORTANT CONSIDERATIONS</a:t>
            </a:r>
          </a:p>
          <a:p>
            <a:endParaRPr lang="en-US" b="1" dirty="0">
              <a:solidFill>
                <a:srgbClr val="2B4DA1"/>
              </a:solidFill>
            </a:endParaRPr>
          </a:p>
          <a:p>
            <a:r>
              <a:rPr lang="en-US" b="1" dirty="0">
                <a:solidFill>
                  <a:srgbClr val="2B4DA1"/>
                </a:solidFill>
              </a:rPr>
              <a:t>#1 - </a:t>
            </a:r>
            <a:r>
              <a:rPr lang="en-US" b="1" u="sng" dirty="0">
                <a:solidFill>
                  <a:srgbClr val="2B4DA1"/>
                </a:solidFill>
              </a:rPr>
              <a:t>IMLCC is a voluntary licensure process.  </a:t>
            </a:r>
            <a:r>
              <a:rPr lang="en-US" b="1" dirty="0">
                <a:solidFill>
                  <a:srgbClr val="2B4DA1"/>
                </a:solidFill>
              </a:rPr>
              <a:t>Physicians are able to decide which process works best for them - IMLCC or the traditional state-based process.</a:t>
            </a:r>
          </a:p>
          <a:p>
            <a:endParaRPr lang="en-US" b="1" dirty="0">
              <a:solidFill>
                <a:srgbClr val="2B4DA1"/>
              </a:solidFill>
            </a:endParaRPr>
          </a:p>
          <a:p>
            <a:r>
              <a:rPr lang="en-US" b="1" dirty="0">
                <a:solidFill>
                  <a:srgbClr val="2B4DA1"/>
                </a:solidFill>
              </a:rPr>
              <a:t>#2 - </a:t>
            </a:r>
            <a:r>
              <a:rPr lang="en-US" b="1" u="sng" dirty="0">
                <a:solidFill>
                  <a:srgbClr val="2B4DA1"/>
                </a:solidFill>
              </a:rPr>
              <a:t>Member states have taken action </a:t>
            </a:r>
            <a:r>
              <a:rPr lang="en-US" b="1" dirty="0">
                <a:solidFill>
                  <a:srgbClr val="2B4DA1"/>
                </a:solidFill>
              </a:rPr>
              <a:t>to notify physicians about options their state board will provide to protect physicians' ability to practice.  Example is the Washington Medical Commission periodically provides information to physicians, especially those practicing OB-GYN, that they have the option to convert their license obtained via the IMLCC to a traditional process license.</a:t>
            </a:r>
          </a:p>
          <a:p>
            <a:endParaRPr lang="en-US" b="1" dirty="0">
              <a:solidFill>
                <a:srgbClr val="2B4DA1"/>
              </a:solidFill>
            </a:endParaRPr>
          </a:p>
          <a:p>
            <a:r>
              <a:rPr lang="en-US" b="1" dirty="0">
                <a:solidFill>
                  <a:srgbClr val="2B4DA1"/>
                </a:solidFill>
              </a:rPr>
              <a:t>#3 - </a:t>
            </a:r>
            <a:r>
              <a:rPr lang="en-US" b="1" u="sng" dirty="0">
                <a:solidFill>
                  <a:srgbClr val="2B4DA1"/>
                </a:solidFill>
              </a:rPr>
              <a:t>No member boards have reported </a:t>
            </a:r>
            <a:r>
              <a:rPr lang="en-US" b="1" dirty="0">
                <a:solidFill>
                  <a:srgbClr val="2B4DA1"/>
                </a:solidFill>
              </a:rPr>
              <a:t>a need to take actions to provide Shield Law protections for physicians licensed in their state via the IMLCC process.  </a:t>
            </a:r>
          </a:p>
          <a:p>
            <a:endParaRPr lang="en-US" b="1" dirty="0">
              <a:solidFill>
                <a:srgbClr val="2B4DA1"/>
              </a:solidFill>
            </a:endParaRPr>
          </a:p>
          <a:p>
            <a:r>
              <a:rPr lang="en-US" b="1" u="sng" dirty="0">
                <a:solidFill>
                  <a:srgbClr val="2B4DA1"/>
                </a:solidFill>
              </a:rPr>
              <a:t>#4 - No Joint Investigations</a:t>
            </a:r>
            <a:r>
              <a:rPr lang="en-US" b="1" dirty="0">
                <a:solidFill>
                  <a:srgbClr val="2B4DA1"/>
                </a:solidFill>
              </a:rPr>
              <a:t> have been formed regarding the provision of reproductive or gender affirming care.</a:t>
            </a:r>
          </a:p>
          <a:p>
            <a:endParaRPr lang="en-US" b="1" dirty="0">
              <a:solidFill>
                <a:srgbClr val="2B4DA1"/>
              </a:solidFill>
            </a:endParaRPr>
          </a:p>
          <a:p>
            <a:r>
              <a:rPr lang="en-US" b="1" dirty="0">
                <a:solidFill>
                  <a:srgbClr val="2B4DA1"/>
                </a:solidFill>
              </a:rPr>
              <a:t>#5 – </a:t>
            </a:r>
            <a:r>
              <a:rPr lang="en-US" b="1" u="sng" dirty="0">
                <a:solidFill>
                  <a:srgbClr val="2B4DA1"/>
                </a:solidFill>
              </a:rPr>
              <a:t>The IMLCC Model Statute preserves the sovereign authority </a:t>
            </a:r>
            <a:r>
              <a:rPr lang="en-US" b="1" dirty="0">
                <a:solidFill>
                  <a:srgbClr val="2B4DA1"/>
                </a:solidFill>
              </a:rPr>
              <a:t>of each state to control and regulate the practice of medicine for its citizens.  The public protections regarding investigations, subpoena enforcement, and sharing of disciplinary information are protected and controlled. </a:t>
            </a:r>
          </a:p>
          <a:p>
            <a:endParaRPr lang="en-US" b="1" dirty="0">
              <a:solidFill>
                <a:srgbClr val="2B4DA1"/>
              </a:solidFill>
            </a:endParaRPr>
          </a:p>
          <a:p>
            <a:r>
              <a:rPr lang="en-US" b="1" dirty="0">
                <a:solidFill>
                  <a:srgbClr val="2B4DA1"/>
                </a:solidFill>
              </a:rPr>
              <a:t>#6 – </a:t>
            </a:r>
            <a:r>
              <a:rPr lang="en-US" b="1" u="sng" dirty="0">
                <a:solidFill>
                  <a:srgbClr val="2B4DA1"/>
                </a:solidFill>
              </a:rPr>
              <a:t>No physicians have been disciplined </a:t>
            </a:r>
            <a:r>
              <a:rPr lang="en-US" b="1" dirty="0">
                <a:solidFill>
                  <a:srgbClr val="2B4DA1"/>
                </a:solidFill>
              </a:rPr>
              <a:t>for actions governed by another state’s medical practice act.</a:t>
            </a:r>
          </a:p>
          <a:p>
            <a:pPr lvl="1"/>
            <a:endParaRPr lang="en-US" b="1" dirty="0">
              <a:solidFill>
                <a:srgbClr val="2B4DA1"/>
              </a:solidFill>
            </a:endParaRPr>
          </a:p>
          <a:p>
            <a:pPr lvl="1"/>
            <a:endParaRPr lang="en-US" b="1" dirty="0">
              <a:solidFill>
                <a:srgbClr val="2B4DA1"/>
              </a:solidFill>
            </a:endParaRPr>
          </a:p>
          <a:p>
            <a:pPr lvl="1"/>
            <a:endParaRPr lang="en-US" b="1" dirty="0">
              <a:solidFill>
                <a:srgbClr val="2B4DA1"/>
              </a:solidFill>
            </a:endParaRPr>
          </a:p>
          <a:p>
            <a:pPr marL="1200150" lvl="2" indent="-285750">
              <a:buFont typeface="Arial" panose="020B0604020202020204" pitchFamily="34" charset="0"/>
              <a:buChar char="•"/>
            </a:pPr>
            <a:endParaRPr lang="en-US" sz="1600" b="1" dirty="0">
              <a:solidFill>
                <a:srgbClr val="2B4DA1"/>
              </a:solidFill>
            </a:endParaRPr>
          </a:p>
          <a:p>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1200150" lvl="2" indent="-285750">
              <a:buFont typeface="Arial" panose="020B0604020202020204" pitchFamily="34" charset="0"/>
              <a:buChar char="•"/>
            </a:pPr>
            <a:endParaRPr lang="en-US" sz="1600" b="1" dirty="0">
              <a:solidFill>
                <a:srgbClr val="2B4DA1"/>
              </a:solidFill>
            </a:endParaRPr>
          </a:p>
        </p:txBody>
      </p:sp>
      <p:sp>
        <p:nvSpPr>
          <p:cNvPr id="13" name="Title 1">
            <a:extLst>
              <a:ext uri="{FF2B5EF4-FFF2-40B4-BE49-F238E27FC236}">
                <a16:creationId xmlns:a16="http://schemas.microsoft.com/office/drawing/2014/main" id="{E7C6143D-DE7A-2988-A232-9C70CC61F374}"/>
              </a:ext>
            </a:extLst>
          </p:cNvPr>
          <p:cNvSpPr>
            <a:spLocks noGrp="1"/>
          </p:cNvSpPr>
          <p:nvPr>
            <p:ph type="title"/>
          </p:nvPr>
        </p:nvSpPr>
        <p:spPr>
          <a:xfrm>
            <a:off x="838200" y="165100"/>
            <a:ext cx="4438650" cy="654050"/>
          </a:xfrm>
        </p:spPr>
        <p:txBody>
          <a:bodyPr>
            <a:normAutofit fontScale="90000"/>
          </a:bodyPr>
          <a:lstStyle/>
          <a:p>
            <a:br>
              <a:rPr lang="en-US" sz="2000" b="1" dirty="0">
                <a:solidFill>
                  <a:srgbClr val="6FBE47"/>
                </a:solidFill>
                <a:latin typeface="Aptos Display" panose="020F0302020204030204"/>
              </a:rPr>
            </a:br>
            <a:br>
              <a:rPr lang="en-US" sz="2000" b="1" dirty="0">
                <a:solidFill>
                  <a:srgbClr val="6FBE47"/>
                </a:solidFill>
                <a:latin typeface="Aptos Display" panose="020F0302020204030204"/>
              </a:rPr>
            </a:br>
            <a:r>
              <a:rPr lang="en-US" sz="2000" b="1" dirty="0">
                <a:solidFill>
                  <a:srgbClr val="6FBE47"/>
                </a:solidFill>
                <a:latin typeface="Aptos Display" panose="020F0302020204030204"/>
              </a:rPr>
              <a:t>IMLCC Q &amp; A – Shield Law issues</a:t>
            </a:r>
            <a:b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br>
            <a:endParaRPr lang="en-US" dirty="0">
              <a:solidFill>
                <a:srgbClr val="2B4DA1"/>
              </a:solidFill>
            </a:endParaRPr>
          </a:p>
        </p:txBody>
      </p:sp>
      <p:pic>
        <p:nvPicPr>
          <p:cNvPr id="14" name="Picture 13" descr="A blue and green logo&#10;&#10;Description automatically generated">
            <a:extLst>
              <a:ext uri="{FF2B5EF4-FFF2-40B4-BE49-F238E27FC236}">
                <a16:creationId xmlns:a16="http://schemas.microsoft.com/office/drawing/2014/main" id="{F6B3FD73-E1C5-D715-5109-89277A3927CF}"/>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28256" y="165100"/>
            <a:ext cx="817297" cy="851014"/>
          </a:xfrm>
          <a:prstGeom prst="rect">
            <a:avLst/>
          </a:prstGeom>
          <a:ln>
            <a:noFill/>
          </a:ln>
        </p:spPr>
      </p:pic>
    </p:spTree>
    <p:extLst>
      <p:ext uri="{BB962C8B-B14F-4D97-AF65-F5344CB8AC3E}">
        <p14:creationId xmlns:p14="http://schemas.microsoft.com/office/powerpoint/2010/main" val="1747827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5984C-E034-CF68-9585-D99260647404}"/>
            </a:ext>
          </a:extLst>
        </p:cNvPr>
        <p:cNvGrpSpPr/>
        <p:nvPr/>
      </p:nvGrpSpPr>
      <p:grpSpPr>
        <a:xfrm>
          <a:off x="0" y="0"/>
          <a:ext cx="0" cy="0"/>
          <a:chOff x="0" y="0"/>
          <a:chExt cx="0" cy="0"/>
        </a:xfrm>
      </p:grpSpPr>
      <p:sp>
        <p:nvSpPr>
          <p:cNvPr id="3" name="TextBox 6">
            <a:extLst>
              <a:ext uri="{FF2B5EF4-FFF2-40B4-BE49-F238E27FC236}">
                <a16:creationId xmlns:a16="http://schemas.microsoft.com/office/drawing/2014/main" id="{94531B3B-D715-F909-0285-939A337D8EC6}"/>
              </a:ext>
            </a:extLst>
          </p:cNvPr>
          <p:cNvSpPr txBox="1"/>
          <p:nvPr/>
        </p:nvSpPr>
        <p:spPr>
          <a:xfrm>
            <a:off x="171451" y="819150"/>
            <a:ext cx="11820524" cy="603242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200" b="1" dirty="0">
                <a:solidFill>
                  <a:srgbClr val="2B4DA1"/>
                </a:solidFill>
              </a:rPr>
              <a:t>Level Setting</a:t>
            </a:r>
          </a:p>
          <a:p>
            <a:endParaRPr lang="en-US" b="1" dirty="0">
              <a:solidFill>
                <a:srgbClr val="2B4DA1"/>
              </a:solidFill>
            </a:endParaRPr>
          </a:p>
          <a:p>
            <a:pPr marL="285750" indent="-285750">
              <a:buFont typeface="Arial" panose="020B0604020202020204" pitchFamily="34" charset="0"/>
              <a:buChar char="•"/>
            </a:pPr>
            <a:r>
              <a:rPr lang="en-US" b="1" dirty="0">
                <a:solidFill>
                  <a:srgbClr val="2B4DA1"/>
                </a:solidFill>
              </a:rPr>
              <a:t>Since the Dobbs Decision – states have increasing expressed concern about protecting physicians licensed in their state to practice in accordance with their Medical Practice Act.</a:t>
            </a:r>
          </a:p>
          <a:p>
            <a:pPr marL="285750" indent="-285750">
              <a:buFont typeface="Arial" panose="020B0604020202020204" pitchFamily="34" charset="0"/>
              <a:buChar char="•"/>
            </a:pPr>
            <a:endParaRPr lang="en-US" b="1" dirty="0">
              <a:solidFill>
                <a:srgbClr val="2B4DA1"/>
              </a:solidFill>
            </a:endParaRPr>
          </a:p>
          <a:p>
            <a:pPr marL="285750" indent="-285750">
              <a:buFont typeface="Arial" panose="020B0604020202020204" pitchFamily="34" charset="0"/>
              <a:buChar char="•"/>
            </a:pPr>
            <a:r>
              <a:rPr lang="en-US" b="1" u="sng" dirty="0">
                <a:solidFill>
                  <a:srgbClr val="2B4DA1"/>
                </a:solidFill>
              </a:rPr>
              <a:t>The IMLCC has taken action to protect the sovereign right of EACH member board to regulate the practice of medicine.</a:t>
            </a:r>
            <a:r>
              <a:rPr lang="en-US" b="1" dirty="0">
                <a:solidFill>
                  <a:srgbClr val="2B4DA1"/>
                </a:solidFill>
              </a:rPr>
              <a:t> </a:t>
            </a:r>
            <a:endParaRPr lang="en-US" sz="1600" dirty="0">
              <a:solidFill>
                <a:srgbClr val="2B4DA1"/>
              </a:solidFill>
            </a:endParaRPr>
          </a:p>
          <a:p>
            <a:pPr marL="742950" lvl="1" indent="-285750">
              <a:buFont typeface="Arial" panose="020B0604020202020204" pitchFamily="34" charset="0"/>
              <a:buChar char="•"/>
            </a:pPr>
            <a:r>
              <a:rPr lang="en-US" sz="1600" dirty="0">
                <a:solidFill>
                  <a:srgbClr val="2B4DA1"/>
                </a:solidFill>
              </a:rPr>
              <a:t>December 2023 – IMLCC published a White Paper on how participating in the IMLCC strengthens protections for physicians licensed in their state.  Some highlights:</a:t>
            </a:r>
          </a:p>
          <a:p>
            <a:pPr marL="1200150" lvl="2" indent="-285750">
              <a:buFont typeface="Arial" panose="020B0604020202020204" pitchFamily="34" charset="0"/>
              <a:buChar char="•"/>
            </a:pPr>
            <a:r>
              <a:rPr lang="en-US" sz="1600" dirty="0">
                <a:solidFill>
                  <a:srgbClr val="2B4DA1"/>
                </a:solidFill>
              </a:rPr>
              <a:t>“The Compact also adopts the prevailing standard for licensure and affirms that the practice of medicine occurs where the patient is located at the time of the physician-patient encounter, and therefore, requires the physician to be under the jurisdiction of the state medical board where the patient is located.” (See IMLC Model Statute Section 1).</a:t>
            </a:r>
          </a:p>
          <a:p>
            <a:pPr marL="1200150" lvl="2" indent="-285750">
              <a:buFont typeface="Arial" panose="020B0604020202020204" pitchFamily="34" charset="0"/>
              <a:buChar char="•"/>
            </a:pPr>
            <a:r>
              <a:rPr lang="en-US" sz="1600" dirty="0">
                <a:solidFill>
                  <a:srgbClr val="2B4DA1"/>
                </a:solidFill>
              </a:rPr>
              <a:t>The Full Faith and Credit Clause of the U.S. Constitution contained in Art. IV, Section 1. imposes the requirement that states respect the laws and judgments of other states</a:t>
            </a:r>
          </a:p>
          <a:p>
            <a:pPr marL="1200150" lvl="2" indent="-285750">
              <a:buFont typeface="Arial" panose="020B0604020202020204" pitchFamily="34" charset="0"/>
              <a:buChar char="•"/>
            </a:pPr>
            <a:r>
              <a:rPr lang="en-US" sz="1600" dirty="0">
                <a:solidFill>
                  <a:srgbClr val="2B4DA1"/>
                </a:solidFill>
              </a:rPr>
              <a:t>The success of this approach by the IMLCC can be found in the continued support of member boards with diametrically opposite views on the political approach to women’s health care options, gender affirming care, and access to competent care.  License application volume continues to increase in all of IMLCC member states which is a significant indication that the physicians, who are acutely aware that they are on the ‘tip of the spear,’ trust the IMLCC’s requirements and the state law protections provided in the IMLCC statute and rules. </a:t>
            </a:r>
          </a:p>
          <a:p>
            <a:pPr lvl="2"/>
            <a:endParaRPr lang="en-US" sz="1600" dirty="0">
              <a:solidFill>
                <a:srgbClr val="2B4DA1"/>
              </a:solidFill>
            </a:endParaRPr>
          </a:p>
          <a:p>
            <a:pPr marL="742950" lvl="1" indent="-285750">
              <a:buFont typeface="Arial" panose="020B0604020202020204" pitchFamily="34" charset="0"/>
              <a:buChar char="•"/>
            </a:pPr>
            <a:r>
              <a:rPr lang="en-US" sz="1600" b="1" dirty="0">
                <a:solidFill>
                  <a:srgbClr val="2B4DA1"/>
                </a:solidFill>
              </a:rPr>
              <a:t>Here is the link:  </a:t>
            </a:r>
            <a:r>
              <a:rPr lang="en-US" sz="1600" b="1" dirty="0">
                <a:solidFill>
                  <a:srgbClr val="2B4DA1"/>
                </a:solidFill>
                <a:hlinkClick r:id="rId3"/>
              </a:rPr>
              <a:t>https://imlcc.com/wp-content/uploads/2023/12/IMLCC-Analysis-of-Protection-of-Licensees-Under-Scope-of-Practice-Provisions-FINAL-12-1-2023-1.pdf</a:t>
            </a:r>
            <a:endParaRPr lang="en-US" sz="1600" b="1" dirty="0">
              <a:solidFill>
                <a:srgbClr val="2B4DA1"/>
              </a:solidFill>
            </a:endParaRPr>
          </a:p>
          <a:p>
            <a:pPr marL="1200150" lvl="2" indent="-285750">
              <a:buFont typeface="Arial" panose="020B0604020202020204" pitchFamily="34" charset="0"/>
              <a:buChar char="•"/>
            </a:pPr>
            <a:endParaRPr lang="en-US" sz="1600" b="1" dirty="0">
              <a:solidFill>
                <a:srgbClr val="2B4DA1"/>
              </a:solidFill>
            </a:endParaRPr>
          </a:p>
        </p:txBody>
      </p:sp>
      <p:sp>
        <p:nvSpPr>
          <p:cNvPr id="13" name="Title 1">
            <a:extLst>
              <a:ext uri="{FF2B5EF4-FFF2-40B4-BE49-F238E27FC236}">
                <a16:creationId xmlns:a16="http://schemas.microsoft.com/office/drawing/2014/main" id="{3A353244-C7D9-79DA-45AE-2C0EE4DB1144}"/>
              </a:ext>
            </a:extLst>
          </p:cNvPr>
          <p:cNvSpPr>
            <a:spLocks noGrp="1"/>
          </p:cNvSpPr>
          <p:nvPr>
            <p:ph type="title"/>
          </p:nvPr>
        </p:nvSpPr>
        <p:spPr>
          <a:xfrm>
            <a:off x="838200" y="165100"/>
            <a:ext cx="4438650" cy="654050"/>
          </a:xfrm>
        </p:spPr>
        <p:txBody>
          <a:bodyPr>
            <a:normAutofit fontScale="90000"/>
          </a:bodyPr>
          <a:lstStyle/>
          <a:p>
            <a:br>
              <a:rPr lang="en-US" sz="2000" b="1" dirty="0">
                <a:solidFill>
                  <a:srgbClr val="6FBE47"/>
                </a:solidFill>
                <a:latin typeface="Aptos Display" panose="020F0302020204030204"/>
              </a:rPr>
            </a:br>
            <a:br>
              <a:rPr lang="en-US" sz="2000" b="1" dirty="0">
                <a:solidFill>
                  <a:srgbClr val="6FBE47"/>
                </a:solidFill>
                <a:latin typeface="Aptos Display" panose="020F0302020204030204"/>
              </a:rPr>
            </a:br>
            <a:r>
              <a:rPr lang="en-US" sz="2000" b="1" dirty="0">
                <a:solidFill>
                  <a:srgbClr val="6FBE47"/>
                </a:solidFill>
                <a:latin typeface="Aptos Display" panose="020F0302020204030204"/>
              </a:rPr>
              <a:t>IMLCC Q &amp; A – Shield Law issues</a:t>
            </a:r>
            <a:b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br>
            <a:endParaRPr lang="en-US" dirty="0">
              <a:solidFill>
                <a:srgbClr val="2B4DA1"/>
              </a:solidFill>
            </a:endParaRPr>
          </a:p>
        </p:txBody>
      </p:sp>
      <p:pic>
        <p:nvPicPr>
          <p:cNvPr id="14" name="Picture 13" descr="A blue and green logo&#10;&#10;Description automatically generated">
            <a:extLst>
              <a:ext uri="{FF2B5EF4-FFF2-40B4-BE49-F238E27FC236}">
                <a16:creationId xmlns:a16="http://schemas.microsoft.com/office/drawing/2014/main" id="{A95426EC-D9C6-1578-55EF-FD59BD1B3F42}"/>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10000"/>
                    </a14:imgEffect>
                  </a14:imgLayer>
                </a14:imgProps>
              </a:ext>
            </a:extLst>
          </a:blip>
          <a:stretch>
            <a:fillRect/>
          </a:stretch>
        </p:blipFill>
        <p:spPr>
          <a:xfrm>
            <a:off x="10442556" y="165100"/>
            <a:ext cx="817297" cy="851014"/>
          </a:xfrm>
          <a:prstGeom prst="rect">
            <a:avLst/>
          </a:prstGeom>
          <a:ln>
            <a:noFill/>
          </a:ln>
        </p:spPr>
      </p:pic>
    </p:spTree>
    <p:extLst>
      <p:ext uri="{BB962C8B-B14F-4D97-AF65-F5344CB8AC3E}">
        <p14:creationId xmlns:p14="http://schemas.microsoft.com/office/powerpoint/2010/main" val="3211051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005E7-8547-68C3-A638-9F8B24AB48CC}"/>
            </a:ext>
          </a:extLst>
        </p:cNvPr>
        <p:cNvGrpSpPr/>
        <p:nvPr/>
      </p:nvGrpSpPr>
      <p:grpSpPr>
        <a:xfrm>
          <a:off x="0" y="0"/>
          <a:ext cx="0" cy="0"/>
          <a:chOff x="0" y="0"/>
          <a:chExt cx="0" cy="0"/>
        </a:xfrm>
      </p:grpSpPr>
      <p:sp>
        <p:nvSpPr>
          <p:cNvPr id="3" name="TextBox 6">
            <a:extLst>
              <a:ext uri="{FF2B5EF4-FFF2-40B4-BE49-F238E27FC236}">
                <a16:creationId xmlns:a16="http://schemas.microsoft.com/office/drawing/2014/main" id="{38E3CFF7-D1B6-1D13-E2AC-48A1AFAFFF3F}"/>
              </a:ext>
            </a:extLst>
          </p:cNvPr>
          <p:cNvSpPr txBox="1"/>
          <p:nvPr/>
        </p:nvSpPr>
        <p:spPr>
          <a:xfrm>
            <a:off x="904875" y="1473079"/>
            <a:ext cx="9650550" cy="409342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rgbClr val="2B4DA1"/>
                </a:solidFill>
              </a:rPr>
              <a:t>Active Legislation in Massachusetts</a:t>
            </a:r>
          </a:p>
          <a:p>
            <a:pPr lvl="1"/>
            <a:r>
              <a:rPr lang="en-US" sz="2000" b="1" dirty="0">
                <a:solidFill>
                  <a:srgbClr val="2B4DA1"/>
                </a:solidFill>
              </a:rPr>
              <a:t>House Bill 2393</a:t>
            </a:r>
          </a:p>
          <a:p>
            <a:pPr lvl="1"/>
            <a:r>
              <a:rPr lang="en-US" sz="2000" b="1" dirty="0">
                <a:solidFill>
                  <a:srgbClr val="2B4DA1"/>
                </a:solidFill>
              </a:rPr>
              <a:t>Co-Sponsors Representative Decker and Representative Saunders</a:t>
            </a:r>
          </a:p>
          <a:p>
            <a:pPr lvl="1"/>
            <a:r>
              <a:rPr lang="en-US" sz="2000" b="1" dirty="0">
                <a:solidFill>
                  <a:srgbClr val="2B4DA1"/>
                </a:solidFill>
              </a:rPr>
              <a:t>Introduced 2/27/2025</a:t>
            </a:r>
          </a:p>
          <a:p>
            <a:pPr lvl="1"/>
            <a:r>
              <a:rPr lang="en-US" sz="2000" b="1" dirty="0">
                <a:solidFill>
                  <a:srgbClr val="2B4DA1"/>
                </a:solidFill>
              </a:rPr>
              <a:t>Link to the bill – </a:t>
            </a:r>
            <a:r>
              <a:rPr lang="en-US" sz="2000" b="1" dirty="0">
                <a:solidFill>
                  <a:srgbClr val="2B4DA1"/>
                </a:solidFill>
                <a:hlinkClick r:id="rId3"/>
              </a:rPr>
              <a:t>https://malegislature.gov/Bills/194/HD3377</a:t>
            </a:r>
            <a:endParaRPr lang="en-US" sz="2000" b="1" dirty="0">
              <a:solidFill>
                <a:srgbClr val="2B4DA1"/>
              </a:solidFill>
            </a:endParaRPr>
          </a:p>
          <a:p>
            <a:pPr marL="742950" lvl="1" indent="-285750">
              <a:buFont typeface="Arial" panose="020B0604020202020204" pitchFamily="34" charset="0"/>
              <a:buChar char="•"/>
            </a:pPr>
            <a:endParaRPr lang="en-US" sz="2000" b="1" u="sng" dirty="0">
              <a:solidFill>
                <a:srgbClr val="2B4DA1"/>
              </a:solidFill>
            </a:endParaRPr>
          </a:p>
          <a:p>
            <a:r>
              <a:rPr lang="en-US" sz="2000" b="1" dirty="0">
                <a:solidFill>
                  <a:srgbClr val="2B4DA1"/>
                </a:solidFill>
              </a:rPr>
              <a:t>January 8, 2026 – Email conversation with legal counsel for the Joint Committee on Public Health regarding amendments to ensure that the MA Shield Law’s protections remain in place.</a:t>
            </a:r>
          </a:p>
          <a:p>
            <a:pPr lvl="1"/>
            <a:endParaRPr lang="en-US" sz="2000" b="1" dirty="0">
              <a:solidFill>
                <a:srgbClr val="2B4DA1"/>
              </a:solidFill>
            </a:endParaRPr>
          </a:p>
          <a:p>
            <a:r>
              <a:rPr lang="en-US" sz="2000" b="1" dirty="0">
                <a:solidFill>
                  <a:srgbClr val="2B4DA1"/>
                </a:solidFill>
              </a:rPr>
              <a:t>***It is important to note that no other member states have determined that they must create statutory exceptions related to Shield Laws in the IMLCC model statutory language.***</a:t>
            </a:r>
          </a:p>
        </p:txBody>
      </p:sp>
      <p:sp>
        <p:nvSpPr>
          <p:cNvPr id="13" name="Title 1">
            <a:extLst>
              <a:ext uri="{FF2B5EF4-FFF2-40B4-BE49-F238E27FC236}">
                <a16:creationId xmlns:a16="http://schemas.microsoft.com/office/drawing/2014/main" id="{70033FDF-70EB-8C8E-29E1-E47DE77C2171}"/>
              </a:ext>
            </a:extLst>
          </p:cNvPr>
          <p:cNvSpPr>
            <a:spLocks noGrp="1"/>
          </p:cNvSpPr>
          <p:nvPr>
            <p:ph type="title"/>
          </p:nvPr>
        </p:nvSpPr>
        <p:spPr>
          <a:xfrm>
            <a:off x="838200" y="365125"/>
            <a:ext cx="10515600" cy="1325563"/>
          </a:xfrm>
        </p:spPr>
        <p:txBody>
          <a:bodyPr/>
          <a:lstStyle/>
          <a:p>
            <a:r>
              <a:rPr lang="en-US" sz="2000" b="1" dirty="0">
                <a:solidFill>
                  <a:srgbClr val="6FBE47"/>
                </a:solidFill>
              </a:rPr>
              <a:t>IMLCC Q &amp; A – Shield Law issues</a:t>
            </a:r>
            <a:b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br>
            <a:endParaRPr lang="en-US" dirty="0">
              <a:solidFill>
                <a:srgbClr val="2B4DA1"/>
              </a:solidFill>
            </a:endParaRPr>
          </a:p>
        </p:txBody>
      </p:sp>
      <p:pic>
        <p:nvPicPr>
          <p:cNvPr id="14" name="Picture 13" descr="A blue and green logo&#10;&#10;Description automatically generated">
            <a:extLst>
              <a:ext uri="{FF2B5EF4-FFF2-40B4-BE49-F238E27FC236}">
                <a16:creationId xmlns:a16="http://schemas.microsoft.com/office/drawing/2014/main" id="{465473DD-03F9-9A43-A91C-D60C4882BE66}"/>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10000"/>
                    </a14:imgEffect>
                  </a14:imgLayer>
                </a14:imgProps>
              </a:ext>
            </a:extLst>
          </a:blip>
          <a:stretch>
            <a:fillRect/>
          </a:stretch>
        </p:blipFill>
        <p:spPr>
          <a:xfrm>
            <a:off x="10366356" y="622065"/>
            <a:ext cx="817297" cy="851014"/>
          </a:xfrm>
          <a:prstGeom prst="rect">
            <a:avLst/>
          </a:prstGeom>
          <a:ln>
            <a:noFill/>
          </a:ln>
        </p:spPr>
      </p:pic>
    </p:spTree>
    <p:extLst>
      <p:ext uri="{BB962C8B-B14F-4D97-AF65-F5344CB8AC3E}">
        <p14:creationId xmlns:p14="http://schemas.microsoft.com/office/powerpoint/2010/main" val="3090029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21EE8-1E45-9E94-95D4-EB13AF35D211}"/>
            </a:ext>
          </a:extLst>
        </p:cNvPr>
        <p:cNvGrpSpPr/>
        <p:nvPr/>
      </p:nvGrpSpPr>
      <p:grpSpPr>
        <a:xfrm>
          <a:off x="0" y="0"/>
          <a:ext cx="0" cy="0"/>
          <a:chOff x="0" y="0"/>
          <a:chExt cx="0" cy="0"/>
        </a:xfrm>
      </p:grpSpPr>
      <p:sp>
        <p:nvSpPr>
          <p:cNvPr id="3" name="TextBox 6">
            <a:extLst>
              <a:ext uri="{FF2B5EF4-FFF2-40B4-BE49-F238E27FC236}">
                <a16:creationId xmlns:a16="http://schemas.microsoft.com/office/drawing/2014/main" id="{15D75B46-D9F0-3610-F317-FB0374EDF9F6}"/>
              </a:ext>
            </a:extLst>
          </p:cNvPr>
          <p:cNvSpPr txBox="1"/>
          <p:nvPr/>
        </p:nvSpPr>
        <p:spPr>
          <a:xfrm>
            <a:off x="933450" y="1119487"/>
            <a:ext cx="9650550" cy="732508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b="1" dirty="0">
                <a:solidFill>
                  <a:srgbClr val="2B4DA1"/>
                </a:solidFill>
              </a:rPr>
              <a:t>What is the distribution of licenses per individual physicians?</a:t>
            </a:r>
          </a:p>
          <a:p>
            <a:pPr marL="742950" lvl="1" indent="-285750">
              <a:buFont typeface="Arial" panose="020B0604020202020204" pitchFamily="34" charset="0"/>
              <a:buChar char="•"/>
            </a:pPr>
            <a:r>
              <a:rPr lang="en-US" b="1" dirty="0">
                <a:solidFill>
                  <a:srgbClr val="2B4DA1"/>
                </a:solidFill>
              </a:rPr>
              <a:t>Average number of licenses obtained per physician = 4</a:t>
            </a:r>
          </a:p>
          <a:p>
            <a:pPr marL="742950" lvl="1" indent="-285750">
              <a:buFont typeface="Arial" panose="020B0604020202020204" pitchFamily="34" charset="0"/>
              <a:buChar char="•"/>
            </a:pPr>
            <a:r>
              <a:rPr lang="en-US" b="1" dirty="0">
                <a:solidFill>
                  <a:srgbClr val="2B4DA1"/>
                </a:solidFill>
              </a:rPr>
              <a:t>Percentage of licenses obtained</a:t>
            </a:r>
          </a:p>
          <a:p>
            <a:pPr marL="1200150" lvl="2" indent="-285750">
              <a:buFont typeface="Arial" panose="020B0604020202020204" pitchFamily="34" charset="0"/>
              <a:buChar char="•"/>
            </a:pPr>
            <a:r>
              <a:rPr lang="en-US" b="1" dirty="0">
                <a:solidFill>
                  <a:srgbClr val="2B4DA1"/>
                </a:solidFill>
              </a:rPr>
              <a:t>1 or 2 = 62%</a:t>
            </a:r>
          </a:p>
          <a:p>
            <a:pPr marL="1200150" lvl="2" indent="-285750">
              <a:buFont typeface="Arial" panose="020B0604020202020204" pitchFamily="34" charset="0"/>
              <a:buChar char="•"/>
            </a:pPr>
            <a:r>
              <a:rPr lang="en-US" b="1" dirty="0">
                <a:solidFill>
                  <a:srgbClr val="2B4DA1"/>
                </a:solidFill>
              </a:rPr>
              <a:t>3 to 7 = 24%</a:t>
            </a:r>
          </a:p>
          <a:p>
            <a:pPr marL="1200150" lvl="2" indent="-285750">
              <a:buFont typeface="Arial" panose="020B0604020202020204" pitchFamily="34" charset="0"/>
              <a:buChar char="•"/>
            </a:pPr>
            <a:r>
              <a:rPr lang="en-US" b="1" dirty="0">
                <a:solidFill>
                  <a:srgbClr val="2B4DA1"/>
                </a:solidFill>
              </a:rPr>
              <a:t>7 or more = 14%</a:t>
            </a:r>
          </a:p>
          <a:p>
            <a:pPr marL="285750" indent="-285750">
              <a:buFont typeface="Arial" panose="020B0604020202020204" pitchFamily="34" charset="0"/>
              <a:buChar char="•"/>
            </a:pPr>
            <a:r>
              <a:rPr lang="en-US" b="1" dirty="0">
                <a:solidFill>
                  <a:srgbClr val="2B4DA1"/>
                </a:solidFill>
              </a:rPr>
              <a:t>What are the average application processing times?</a:t>
            </a:r>
          </a:p>
          <a:p>
            <a:pPr marL="742950" lvl="1" indent="-285750">
              <a:buFont typeface="Arial" panose="020B0604020202020204" pitchFamily="34" charset="0"/>
              <a:buChar char="•"/>
            </a:pPr>
            <a:r>
              <a:rPr lang="en-US" b="1" dirty="0">
                <a:solidFill>
                  <a:srgbClr val="2B4DA1"/>
                </a:solidFill>
              </a:rPr>
              <a:t>Average number of days from initial application to Letter of Qualification (LOQ) issued:</a:t>
            </a:r>
          </a:p>
          <a:p>
            <a:pPr marL="1200150" lvl="2" indent="-285750">
              <a:buFont typeface="Arial" panose="020B0604020202020204" pitchFamily="34" charset="0"/>
              <a:buChar char="•"/>
            </a:pPr>
            <a:r>
              <a:rPr lang="en-US" b="1" dirty="0">
                <a:solidFill>
                  <a:srgbClr val="2B4DA1"/>
                </a:solidFill>
              </a:rPr>
              <a:t>37 days with 52% obtained in 30 days or less</a:t>
            </a:r>
          </a:p>
          <a:p>
            <a:pPr marL="742950" lvl="1" indent="-285750">
              <a:buFont typeface="Arial" panose="020B0604020202020204" pitchFamily="34" charset="0"/>
              <a:buChar char="•"/>
            </a:pPr>
            <a:r>
              <a:rPr lang="en-US" b="1" dirty="0">
                <a:solidFill>
                  <a:srgbClr val="2B4DA1"/>
                </a:solidFill>
              </a:rPr>
              <a:t>Average number of days from LOQ issued to all requested licenses issued:</a:t>
            </a:r>
          </a:p>
          <a:p>
            <a:pPr marL="1200150" lvl="2" indent="-285750">
              <a:buFont typeface="Arial" panose="020B0604020202020204" pitchFamily="34" charset="0"/>
              <a:buChar char="•"/>
            </a:pPr>
            <a:r>
              <a:rPr lang="en-US" b="1" dirty="0">
                <a:solidFill>
                  <a:srgbClr val="2B4DA1"/>
                </a:solidFill>
              </a:rPr>
              <a:t>20 days with 51% obtained in 7 days or less</a:t>
            </a:r>
          </a:p>
          <a:p>
            <a:pPr marL="285750" indent="-285750">
              <a:buFont typeface="Arial" panose="020B0604020202020204" pitchFamily="34" charset="0"/>
              <a:buChar char="•"/>
            </a:pPr>
            <a:r>
              <a:rPr lang="en-US" b="1" dirty="0">
                <a:solidFill>
                  <a:srgbClr val="2B4DA1"/>
                </a:solidFill>
              </a:rPr>
              <a:t>Does a physician need to satisfy CME requirements for each issuing state or for the IMLCC?</a:t>
            </a:r>
          </a:p>
          <a:p>
            <a:pPr marL="742950" lvl="1" indent="-285750">
              <a:buFont typeface="Arial" panose="020B0604020202020204" pitchFamily="34" charset="0"/>
              <a:buChar char="•"/>
            </a:pPr>
            <a:r>
              <a:rPr lang="en-US" b="1" dirty="0">
                <a:solidFill>
                  <a:srgbClr val="2B4DA1"/>
                </a:solidFill>
              </a:rPr>
              <a:t>Physicians are required to comply with all continuing education requirements of EACH member state from whom they have obtained a license. [IMLC Model Statute, Section 7, paragraph (b)]</a:t>
            </a:r>
          </a:p>
          <a:p>
            <a:pPr marL="742950" lvl="1" indent="-285750">
              <a:buFont typeface="Arial" panose="020B0604020202020204" pitchFamily="34" charset="0"/>
              <a:buChar char="•"/>
            </a:pPr>
            <a:r>
              <a:rPr lang="en-US" b="1" dirty="0">
                <a:solidFill>
                  <a:srgbClr val="2B4DA1"/>
                </a:solidFill>
              </a:rPr>
              <a:t>Member states develop a renewal process with IMLCC staff that is unique to their state board.</a:t>
            </a:r>
          </a:p>
          <a:p>
            <a:pPr lvl="1"/>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r>
              <a:rPr lang="en-US" sz="1600" b="1" dirty="0">
                <a:solidFill>
                  <a:srgbClr val="2B4DA1"/>
                </a:solidFill>
              </a:rPr>
              <a:t> </a:t>
            </a:r>
          </a:p>
          <a:p>
            <a:pPr marL="1200150" lvl="2" indent="-285750">
              <a:buFont typeface="Arial" panose="020B0604020202020204" pitchFamily="34" charset="0"/>
              <a:buChar char="•"/>
            </a:pPr>
            <a:endParaRPr lang="en-US" sz="1600" b="1" dirty="0">
              <a:solidFill>
                <a:srgbClr val="2B4DA1"/>
              </a:solidFill>
            </a:endParaRPr>
          </a:p>
          <a:p>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742950" lvl="1" indent="-285750">
              <a:buFont typeface="Arial" panose="020B0604020202020204" pitchFamily="34" charset="0"/>
              <a:buChar char="•"/>
            </a:pPr>
            <a:endParaRPr lang="en-US" sz="1600" b="1" dirty="0">
              <a:solidFill>
                <a:srgbClr val="2B4DA1"/>
              </a:solidFill>
            </a:endParaRPr>
          </a:p>
          <a:p>
            <a:pPr marL="1200150" lvl="2" indent="-285750">
              <a:buFont typeface="Arial" panose="020B0604020202020204" pitchFamily="34" charset="0"/>
              <a:buChar char="•"/>
            </a:pPr>
            <a:endParaRPr lang="en-US" sz="1600" b="1" dirty="0">
              <a:solidFill>
                <a:srgbClr val="2B4DA1"/>
              </a:solidFill>
            </a:endParaRPr>
          </a:p>
        </p:txBody>
      </p:sp>
      <p:sp>
        <p:nvSpPr>
          <p:cNvPr id="13" name="Title 1">
            <a:extLst>
              <a:ext uri="{FF2B5EF4-FFF2-40B4-BE49-F238E27FC236}">
                <a16:creationId xmlns:a16="http://schemas.microsoft.com/office/drawing/2014/main" id="{82149576-6A99-240E-824C-CDA72CA0A10F}"/>
              </a:ext>
            </a:extLst>
          </p:cNvPr>
          <p:cNvSpPr>
            <a:spLocks noGrp="1"/>
          </p:cNvSpPr>
          <p:nvPr>
            <p:ph type="title"/>
          </p:nvPr>
        </p:nvSpPr>
        <p:spPr>
          <a:xfrm>
            <a:off x="838200" y="365125"/>
            <a:ext cx="10515600" cy="1325563"/>
          </a:xfrm>
        </p:spPr>
        <p:txBody>
          <a:bodyPr/>
          <a:lstStyle/>
          <a:p>
            <a:r>
              <a:rPr lang="en-US" sz="2000" b="1" dirty="0">
                <a:solidFill>
                  <a:srgbClr val="6FBE47"/>
                </a:solidFill>
                <a:latin typeface="Aptos Display" panose="020F0302020204030204"/>
              </a:rPr>
              <a:t>IMLCC Q &amp; A –  General</a:t>
            </a:r>
            <a:br>
              <a:rPr kumimoji="0" lang="en-US" sz="2000" b="1" i="0" u="none" strike="noStrike" kern="1200" cap="none" spc="0" normalizeH="0" baseline="0" noProof="0" dirty="0">
                <a:ln>
                  <a:noFill/>
                </a:ln>
                <a:solidFill>
                  <a:srgbClr val="6FBE47"/>
                </a:solidFill>
                <a:effectLst/>
                <a:uLnTx/>
                <a:uFillTx/>
                <a:latin typeface="Aptos Display" panose="020F0302020204030204"/>
                <a:ea typeface="+mj-ea"/>
                <a:cs typeface="+mj-cs"/>
              </a:rPr>
            </a:br>
            <a:endParaRPr lang="en-US" dirty="0">
              <a:solidFill>
                <a:srgbClr val="2B4DA1"/>
              </a:solidFill>
            </a:endParaRPr>
          </a:p>
        </p:txBody>
      </p:sp>
      <p:pic>
        <p:nvPicPr>
          <p:cNvPr id="14" name="Picture 13" descr="A blue and green logo&#10;&#10;Description automatically generated">
            <a:extLst>
              <a:ext uri="{FF2B5EF4-FFF2-40B4-BE49-F238E27FC236}">
                <a16:creationId xmlns:a16="http://schemas.microsoft.com/office/drawing/2014/main" id="{54D9089C-BD45-4D14-D1DE-45AE154D5587}"/>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0000"/>
                    </a14:imgEffect>
                  </a14:imgLayer>
                </a14:imgProps>
              </a:ext>
            </a:extLst>
          </a:blip>
          <a:stretch>
            <a:fillRect/>
          </a:stretch>
        </p:blipFill>
        <p:spPr>
          <a:xfrm>
            <a:off x="10366356" y="622065"/>
            <a:ext cx="817297" cy="851014"/>
          </a:xfrm>
          <a:prstGeom prst="rect">
            <a:avLst/>
          </a:prstGeom>
          <a:ln>
            <a:noFill/>
          </a:ln>
        </p:spPr>
      </p:pic>
    </p:spTree>
    <p:extLst>
      <p:ext uri="{BB962C8B-B14F-4D97-AF65-F5344CB8AC3E}">
        <p14:creationId xmlns:p14="http://schemas.microsoft.com/office/powerpoint/2010/main" val="2560455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31704</TotalTime>
  <Words>2140</Words>
  <Application>Microsoft Office PowerPoint</Application>
  <PresentationFormat>Widescreen</PresentationFormat>
  <Paragraphs>211</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Calibri</vt:lpstr>
      <vt:lpstr>Montserrat</vt:lpstr>
      <vt:lpstr>office theme</vt:lpstr>
      <vt:lpstr>The Expedited Pathway To Medical Licensure</vt:lpstr>
      <vt:lpstr>What Do We Do? It’s Simple…in Theory</vt:lpstr>
      <vt:lpstr>What Is It? A Governmental Instrumentality</vt:lpstr>
      <vt:lpstr>PowerPoint Presentation</vt:lpstr>
      <vt:lpstr>PowerPoint Presentation</vt:lpstr>
      <vt:lpstr>  IMLCC Q &amp; A – Shield Law issues </vt:lpstr>
      <vt:lpstr>  IMLCC Q &amp; A – Shield Law issues </vt:lpstr>
      <vt:lpstr>IMLCC Q &amp; A – Shield Law issues </vt:lpstr>
      <vt:lpstr>IMLCC Q &amp; A –  General </vt:lpstr>
      <vt:lpstr>IMLCC Q &amp; A –  General </vt:lpstr>
      <vt:lpstr>IMLCC Q &amp; A –  General </vt:lpstr>
      <vt:lpstr>Compact Eligibility Steps </vt:lpstr>
      <vt:lpstr>Compact Eligibility Steps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Chantelle Hougland</dc:creator>
  <cp:lastModifiedBy>Marschall Smith</cp:lastModifiedBy>
  <cp:revision>861</cp:revision>
  <cp:lastPrinted>2026-01-09T21:18:31Z</cp:lastPrinted>
  <dcterms:created xsi:type="dcterms:W3CDTF">2024-10-01T12:07:33Z</dcterms:created>
  <dcterms:modified xsi:type="dcterms:W3CDTF">2026-01-30T21:00:24Z</dcterms:modified>
</cp:coreProperties>
</file>