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heme/theme2.xml" ContentType="application/vnd.openxmlformats-officedocument.them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3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4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5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6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1" r:id="rId3"/>
    <p:sldId id="350" r:id="rId4"/>
    <p:sldId id="351" r:id="rId5"/>
    <p:sldId id="2440" r:id="rId6"/>
    <p:sldId id="349" r:id="rId7"/>
    <p:sldId id="2439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4D616D-BD64-102E-9757-B94CADCBA9E5}" v="2388" dt="2026-03-04T20:56:11.041"/>
    <p1510:client id="{5CEB7425-E243-A7A0-C8A5-0B20CD205042}" v="44" dt="2026-03-06T15:30:49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24" autoAdjust="0"/>
  </p:normalViewPr>
  <p:slideViewPr>
    <p:cSldViewPr snapToGrid="0">
      <p:cViewPr varScale="1">
        <p:scale>
          <a:sx n="80" d="100"/>
          <a:sy n="80" d="100"/>
        </p:scale>
        <p:origin x="16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BBC5E-BC51-4B25-A0BF-230C089DDA3E}" type="datetimeFigureOut"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71C32-9DD8-4A94-923D-7825DF008F1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9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71C32-9DD8-4A94-923D-7825DF008F11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36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92A39F-237A-4876-B8EE-9726C4FE5278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42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71C32-9DD8-4A94-923D-7825DF008F11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67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71C32-9DD8-4A94-923D-7825DF008F11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46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>
            <a:extLst>
              <a:ext uri="{FF2B5EF4-FFF2-40B4-BE49-F238E27FC236}">
                <a16:creationId xmlns:a16="http://schemas.microsoft.com/office/drawing/2014/main" id="{94ECFEB5-E247-4BB4-AACE-3FD15E3A61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</a:pPr>
            <a:fld id="{7657A1F0-0BD5-431B-B4E9-D6F54A43F3C2}" type="slidenum">
              <a:rPr lang="en-US" altLang="en-US" sz="1200"/>
              <a:pPr eaLnBrk="1" hangingPunct="1">
                <a:buClrTx/>
              </a:pPr>
              <a:t>6</a:t>
            </a:fld>
            <a:endParaRPr lang="en-US" altLang="en-US" sz="1200"/>
          </a:p>
        </p:txBody>
      </p:sp>
      <p:sp>
        <p:nvSpPr>
          <p:cNvPr id="260099" name="doc id">
            <a:extLst>
              <a:ext uri="{FF2B5EF4-FFF2-40B4-BE49-F238E27FC236}">
                <a16:creationId xmlns:a16="http://schemas.microsoft.com/office/drawing/2014/main" id="{ED15609F-52EC-497F-86FC-EF44DF36BF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</a:pPr>
            <a:r>
              <a:rPr lang="cs-CZ" altLang="en-US" sz="800"/>
              <a:t>NYO-AAA123-20090123-</a:t>
            </a:r>
          </a:p>
        </p:txBody>
      </p:sp>
      <p:sp>
        <p:nvSpPr>
          <p:cNvPr id="260100" name="Rectangle 2">
            <a:extLst>
              <a:ext uri="{FF2B5EF4-FFF2-40B4-BE49-F238E27FC236}">
                <a16:creationId xmlns:a16="http://schemas.microsoft.com/office/drawing/2014/main" id="{20CF9758-4256-4EE4-85EF-2C70DB75E3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4170363" y="1276350"/>
            <a:ext cx="15043151" cy="8462963"/>
          </a:xfrm>
          <a:ln/>
        </p:spPr>
      </p:sp>
      <p:sp>
        <p:nvSpPr>
          <p:cNvPr id="260101" name="Rectangle 3">
            <a:extLst>
              <a:ext uri="{FF2B5EF4-FFF2-40B4-BE49-F238E27FC236}">
                <a16:creationId xmlns:a16="http://schemas.microsoft.com/office/drawing/2014/main" id="{BA38C4D2-E573-4B67-BAB6-7BE791A53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1338" y="357188"/>
            <a:ext cx="6002337" cy="234950"/>
          </a:xfrm>
          <a:noFill/>
        </p:spPr>
        <p:txBody>
          <a:bodyPr/>
          <a:lstStyle/>
          <a:p>
            <a:pPr marL="171450" indent="-171450">
              <a:buFont typeface="Arial"/>
              <a:buChar char="•"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71C32-9DD8-4A94-923D-7825DF008F11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34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71C32-9DD8-4A94-923D-7825DF008F11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86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9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4" Type="http://schemas.openxmlformats.org/officeDocument/2006/relationships/image" Target="../media/image3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4" Type="http://schemas.openxmlformats.org/officeDocument/2006/relationships/image" Target="../media/image3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Relationship Id="rId4" Type="http://schemas.openxmlformats.org/officeDocument/2006/relationships/image" Target="../media/image3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7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12" name="Object 1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28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4449" y="2724913"/>
            <a:ext cx="6608647" cy="430887"/>
          </a:xfrm>
        </p:spPr>
        <p:txBody>
          <a:bodyPr wrap="square" lIns="0" tIns="0" rIns="0" bIns="0">
            <a:spAutoFit/>
          </a:bodyPr>
          <a:lstStyle>
            <a:lvl1pPr algn="l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6137" y="4937760"/>
            <a:ext cx="3708281" cy="215444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" name="TitleTopPlaceholder"/>
          <p:cNvSpPr>
            <a:spLocks noChangeArrowheads="1"/>
          </p:cNvSpPr>
          <p:nvPr userDrawn="1"/>
        </p:nvSpPr>
        <p:spPr bwMode="ltGray">
          <a:xfrm>
            <a:off x="2834206" y="3245970"/>
            <a:ext cx="2834204" cy="436455"/>
          </a:xfrm>
          <a:prstGeom prst="rect">
            <a:avLst/>
          </a:prstGeom>
          <a:solidFill>
            <a:srgbClr val="5E8BFF">
              <a:alpha val="76863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TitleTopPlaceholder"/>
          <p:cNvSpPr>
            <a:spLocks noChangeArrowheads="1"/>
          </p:cNvSpPr>
          <p:nvPr userDrawn="1"/>
        </p:nvSpPr>
        <p:spPr bwMode="ltGray">
          <a:xfrm>
            <a:off x="2" y="3245969"/>
            <a:ext cx="2834204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TitleTopPlaceholder"/>
          <p:cNvSpPr>
            <a:spLocks noChangeArrowheads="1"/>
          </p:cNvSpPr>
          <p:nvPr userDrawn="1"/>
        </p:nvSpPr>
        <p:spPr bwMode="ltGray">
          <a:xfrm>
            <a:off x="5181341" y="3246845"/>
            <a:ext cx="7010659" cy="436455"/>
          </a:xfrm>
          <a:prstGeom prst="rect">
            <a:avLst/>
          </a:prstGeom>
          <a:solidFill>
            <a:srgbClr val="009900">
              <a:alpha val="68627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23" y="2029604"/>
            <a:ext cx="2767117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McK Disclaimer"/>
          <p:cNvSpPr>
            <a:spLocks noChangeArrowheads="1"/>
          </p:cNvSpPr>
          <p:nvPr userDrawn="1"/>
        </p:nvSpPr>
        <p:spPr bwMode="auto">
          <a:xfrm>
            <a:off x="3586137" y="5983586"/>
            <a:ext cx="682836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defTabSz="803755" eaLnBrk="0" hangingPunct="0"/>
            <a:r>
              <a:rPr lang="en-US" sz="1000">
                <a:solidFill>
                  <a:schemeClr val="tx2"/>
                </a:solidFill>
                <a:latin typeface="Arial"/>
                <a:ea typeface="ＭＳ Ｐゴシック"/>
              </a:rPr>
              <a:t>CONFIDENTIAL; FOR POLICY DEVELOPMENT PURPOSES ONLY</a:t>
            </a:r>
          </a:p>
        </p:txBody>
      </p:sp>
      <p:sp>
        <p:nvSpPr>
          <p:cNvPr id="24" name="McK Disclaimer"/>
          <p:cNvSpPr>
            <a:spLocks noChangeArrowheads="1"/>
          </p:cNvSpPr>
          <p:nvPr userDrawn="1"/>
        </p:nvSpPr>
        <p:spPr bwMode="auto">
          <a:xfrm>
            <a:off x="3586136" y="4343401"/>
            <a:ext cx="74882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defTabSz="803755" eaLnBrk="0" hangingPunct="0"/>
            <a:r>
              <a:rPr lang="en-US" sz="2000">
                <a:solidFill>
                  <a:schemeClr val="tx2"/>
                </a:solidFill>
                <a:latin typeface="Arial"/>
                <a:ea typeface="ＭＳ Ｐゴシック"/>
              </a:rPr>
              <a:t>Executive Office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357663243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889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577015"/>
            <a:ext cx="8839200" cy="280987"/>
          </a:xfrm>
        </p:spPr>
        <p:txBody>
          <a:bodyPr bIns="44806" anchor="b"/>
          <a:lstStyle>
            <a:lvl1pPr marL="0" indent="0">
              <a:buNone/>
              <a:defRPr sz="714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/>
              <a:t>Click to add source</a:t>
            </a:r>
          </a:p>
        </p:txBody>
      </p:sp>
    </p:spTree>
    <p:extLst>
      <p:ext uri="{BB962C8B-B14F-4D97-AF65-F5344CB8AC3E}">
        <p14:creationId xmlns:p14="http://schemas.microsoft.com/office/powerpoint/2010/main" val="3622305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577015"/>
            <a:ext cx="8839200" cy="280987"/>
          </a:xfrm>
        </p:spPr>
        <p:txBody>
          <a:bodyPr bIns="44806" anchor="b"/>
          <a:lstStyle>
            <a:lvl1pPr marL="0" indent="0">
              <a:buNone/>
              <a:defRPr sz="714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/>
              <a:t>Click to add source</a:t>
            </a:r>
          </a:p>
        </p:txBody>
      </p:sp>
    </p:spTree>
    <p:extLst>
      <p:ext uri="{BB962C8B-B14F-4D97-AF65-F5344CB8AC3E}">
        <p14:creationId xmlns:p14="http://schemas.microsoft.com/office/powerpoint/2010/main" val="1297122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1112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8115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3ACC4885-D5D2-44E8-8ABF-C7E47DFF376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1939" b="1" i="0" baseline="0" err="1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166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3146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872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87999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6991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12800" y="1143001"/>
            <a:ext cx="10566400" cy="1200329"/>
          </a:xfrm>
        </p:spPr>
        <p:txBody>
          <a:bodyPr wrap="square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6264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9495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500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0989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812800" y="1066801"/>
            <a:ext cx="3869008" cy="1169551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563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ow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371600" y="1371600"/>
            <a:ext cx="9448800" cy="43434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630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8" name="Object 2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648" y="237744"/>
            <a:ext cx="11655552" cy="2923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1371600"/>
            <a:ext cx="231648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2565400"/>
            <a:ext cx="231648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3759200"/>
            <a:ext cx="231648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4953000"/>
            <a:ext cx="231648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944434"/>
            <a:ext cx="1009251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1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6248400" y="944434"/>
            <a:ext cx="1009251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2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9448800" y="944434"/>
            <a:ext cx="1009251" cy="338554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454400" y="1752601"/>
            <a:ext cx="3869008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630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914400" y="1143000"/>
            <a:ext cx="3869008" cy="132343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630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DFB84-A7EC-403B-BB9A-DAD5596CF9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2010578" y="6519474"/>
            <a:ext cx="181423" cy="72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chemeClr val="tx2"/>
              </a:buClr>
              <a:defRPr sz="204">
                <a:solidFill>
                  <a:schemeClr val="bg1"/>
                </a:solidFill>
              </a:defRPr>
            </a:lvl1pPr>
          </a:lstStyle>
          <a:p>
            <a:fld id="{035FF39A-D20A-42AE-AFD4-F3FEF33B0E20}" type="slidenum">
              <a:rPr lang="en-US" altLang="en-US"/>
              <a:pPr/>
              <a:t>‹#›</a:t>
            </a:fld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901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0E3C510F-2418-4596-A0AA-6F65BAF4A95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1900" b="1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63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461294" y="6593207"/>
            <a:ext cx="730711" cy="259998"/>
          </a:xfrm>
          <a:prstGeom prst="rect">
            <a:avLst/>
          </a:prstGeom>
        </p:spPr>
        <p:txBody>
          <a:bodyPr lIns="89611" tIns="44806" rIns="89611" bIns="44806"/>
          <a:lstStyle>
            <a:lvl1pPr algn="ctr">
              <a:defRPr/>
            </a:lvl1pPr>
          </a:lstStyle>
          <a:p>
            <a:fld id="{1B845CE2-52C6-D640-906F-6FEE9CFEE2EC}" type="slidenum">
              <a:rPr lang="en-US" sz="1020" smtClean="0">
                <a:solidFill>
                  <a:srgbClr val="000000"/>
                </a:solidFill>
              </a:rPr>
              <a:pPr/>
              <a:t>‹#›</a:t>
            </a:fld>
            <a:endParaRPr lang="en-US" sz="102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9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24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6" imgW="270" imgH="270" progId="TCLayout.ActiveDocument.1">
                  <p:embed/>
                </p:oleObj>
              </mc:Choice>
              <mc:Fallback>
                <p:oleObj name="think-cell Slide" r:id="rId26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1648" y="237744"/>
            <a:ext cx="11684000" cy="2923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914401"/>
            <a:ext cx="386900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Slide Number"/>
          <p:cNvSpPr txBox="1">
            <a:spLocks/>
          </p:cNvSpPr>
          <p:nvPr userDrawn="1"/>
        </p:nvSpPr>
        <p:spPr bwMode="auto">
          <a:xfrm>
            <a:off x="11785600" y="6610270"/>
            <a:ext cx="213725" cy="1570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1000" smtClean="0">
                <a:solidFill>
                  <a:srgbClr val="000000"/>
                </a:solidFill>
                <a:latin typeface="Arial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7620000" y="6611833"/>
            <a:ext cx="4155320" cy="155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255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55" lvl="1" indent="-192067" defTabSz="895255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151" lvl="2" indent="-261910" defTabSz="895255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298" lvl="3" indent="-155558" defTabSz="895255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728" lvl="4" indent="-130162" defTabSz="895255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728" indent="-130162" defTabSz="895255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buClr>
                <a:srgbClr val="000000"/>
              </a:buClr>
            </a:pPr>
            <a:r>
              <a:rPr lang="en-US" sz="1000">
                <a:solidFill>
                  <a:srgbClr val="000000"/>
                </a:solidFill>
                <a:latin typeface="Arial"/>
              </a:rPr>
              <a:t>Confidential – for policy development purposes only   |</a:t>
            </a:r>
          </a:p>
        </p:txBody>
      </p:sp>
    </p:spTree>
    <p:extLst>
      <p:ext uri="{BB962C8B-B14F-4D97-AF65-F5344CB8AC3E}">
        <p14:creationId xmlns:p14="http://schemas.microsoft.com/office/powerpoint/2010/main" val="249720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85" r:id="rId10"/>
    <p:sldLayoutId id="2147483694" r:id="rId11"/>
    <p:sldLayoutId id="2147483695" r:id="rId12"/>
    <p:sldLayoutId id="2147483696" r:id="rId13"/>
    <p:sldLayoutId id="2147483697" r:id="rId14"/>
    <p:sldLayoutId id="2147483706" r:id="rId15"/>
    <p:sldLayoutId id="2147483707" r:id="rId16"/>
    <p:sldLayoutId id="2147483708" r:id="rId17"/>
    <p:sldLayoutId id="2147483709" r:id="rId18"/>
    <p:sldLayoutId id="2147483711" r:id="rId19"/>
    <p:sldLayoutId id="2147483712" r:id="rId20"/>
    <p:sldLayoutId id="2147483713" r:id="rId21"/>
    <p:sldLayoutId id="2147483714" r:id="rId2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19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30188" indent="-230188" algn="l" defTabSz="914400" rtl="0" eaLnBrk="1" latinLnBrk="0" hangingPunct="1">
        <a:spcBef>
          <a:spcPts val="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63550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5800" indent="-228600" algn="l" defTabSz="914400" rtl="0" eaLnBrk="1" latinLnBrk="0" hangingPunct="1">
        <a:spcBef>
          <a:spcPts val="0"/>
        </a:spcBef>
        <a:buSzPct val="125000"/>
        <a:buFont typeface="Arial" panose="020B0604020202020204" pitchFamily="34" charset="0"/>
        <a:buChar char="▫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15988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5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6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10.emf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oleObject" Target="../embeddings/oleObject13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08E1A0E-58FC-4C3A-BE87-CD4FC383EE3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08E1A0E-58FC-4C3A-BE87-CD4FC383EE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DA8B720A-00B6-4D3C-8A4E-D6E4CDDB350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28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2337" y="2133601"/>
            <a:ext cx="4956485" cy="861774"/>
          </a:xfrm>
        </p:spPr>
        <p:txBody>
          <a:bodyPr vert="horz"/>
          <a:lstStyle/>
          <a:p>
            <a:r>
              <a:rPr lang="en-US" dirty="0">
                <a:latin typeface="Arial"/>
                <a:cs typeface="Arial"/>
              </a:rPr>
              <a:t>Review of Telehealth and Interstate Licensure Policies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wrap="square" lIns="0" tIns="0" rIns="0" bIns="0" rtlCol="0" anchor="t">
            <a:spAutoFit/>
          </a:bodyPr>
          <a:lstStyle/>
          <a:p>
            <a:r>
              <a:rPr lang="en-US">
                <a:latin typeface="Arial"/>
                <a:cs typeface="Arial"/>
              </a:rPr>
              <a:t>March 11, 2026</a:t>
            </a:r>
          </a:p>
        </p:txBody>
      </p:sp>
    </p:spTree>
    <p:extLst>
      <p:ext uri="{BB962C8B-B14F-4D97-AF65-F5344CB8AC3E}">
        <p14:creationId xmlns:p14="http://schemas.microsoft.com/office/powerpoint/2010/main" val="133411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5E0ABEF7-BB43-1785-717B-401222D9B51A}"/>
              </a:ext>
            </a:extLst>
          </p:cNvPr>
          <p:cNvSpPr/>
          <p:nvPr/>
        </p:nvSpPr>
        <p:spPr>
          <a:xfrm>
            <a:off x="1485900" y="1261919"/>
            <a:ext cx="5785115" cy="5506607"/>
          </a:xfrm>
          <a:prstGeom prst="flowChartConnector">
            <a:avLst/>
          </a:prstGeom>
          <a:solidFill>
            <a:schemeClr val="accent4">
              <a:lumMod val="40000"/>
              <a:lumOff val="60000"/>
              <a:alpha val="33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6152D796-9E84-2FBF-52CC-016C14F44E19}"/>
              </a:ext>
            </a:extLst>
          </p:cNvPr>
          <p:cNvSpPr/>
          <p:nvPr/>
        </p:nvSpPr>
        <p:spPr>
          <a:xfrm>
            <a:off x="4658821" y="1261920"/>
            <a:ext cx="5785116" cy="5512490"/>
          </a:xfrm>
          <a:prstGeom prst="flowChartConnector">
            <a:avLst/>
          </a:prstGeom>
          <a:solidFill>
            <a:srgbClr val="00B050">
              <a:alpha val="39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264DB-B7D4-B94A-9D41-9C70ECA5C863}"/>
              </a:ext>
            </a:extLst>
          </p:cNvPr>
          <p:cNvSpPr txBox="1"/>
          <p:nvPr/>
        </p:nvSpPr>
        <p:spPr>
          <a:xfrm>
            <a:off x="2467580" y="3329766"/>
            <a:ext cx="2901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Telehealth</a:t>
            </a:r>
            <a:endParaRPr lang="en-US" sz="2400" b="1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A5B6EA-FD37-FDF9-9340-52491F075884}"/>
              </a:ext>
            </a:extLst>
          </p:cNvPr>
          <p:cNvSpPr txBox="1"/>
          <p:nvPr/>
        </p:nvSpPr>
        <p:spPr>
          <a:xfrm>
            <a:off x="7495409" y="3329766"/>
            <a:ext cx="3689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Across State Lines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DB7D43-F9DD-F37E-0DCE-8D43981C7484}"/>
              </a:ext>
            </a:extLst>
          </p:cNvPr>
          <p:cNvSpPr txBox="1"/>
          <p:nvPr/>
        </p:nvSpPr>
        <p:spPr>
          <a:xfrm>
            <a:off x="4696591" y="2999559"/>
            <a:ext cx="266319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175895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Continuity of care</a:t>
            </a:r>
            <a:endParaRPr lang="en-US" dirty="0"/>
          </a:p>
          <a:p>
            <a:pPr marL="285750" indent="-175895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Providing quality care</a:t>
            </a:r>
          </a:p>
          <a:p>
            <a:pPr marL="285750" indent="-175895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Interstate Medical Licensure Compact</a:t>
            </a:r>
          </a:p>
          <a:p>
            <a:pPr marL="285750" indent="-175895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Regional Agreements</a:t>
            </a:r>
          </a:p>
          <a:p>
            <a:pPr marL="285750" indent="-175895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Telehealth Registry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F3785D-D5E2-B0F7-B43D-F30E010107C3}"/>
              </a:ext>
            </a:extLst>
          </p:cNvPr>
          <p:cNvSpPr txBox="1"/>
          <p:nvPr/>
        </p:nvSpPr>
        <p:spPr>
          <a:xfrm>
            <a:off x="7416307" y="2061475"/>
            <a:ext cx="3029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28CDE93-0022-1739-7887-9C462BB0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29" y="83591"/>
            <a:ext cx="10515600" cy="397769"/>
          </a:xfrm>
        </p:spPr>
        <p:txBody>
          <a:bodyPr>
            <a:norm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Telehealth Taskforce Charge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705FFFC-462C-923D-7B79-94048F3B1E62}"/>
              </a:ext>
            </a:extLst>
          </p:cNvPr>
          <p:cNvSpPr txBox="1">
            <a:spLocks/>
          </p:cNvSpPr>
          <p:nvPr/>
        </p:nvSpPr>
        <p:spPr>
          <a:xfrm>
            <a:off x="40005" y="479219"/>
            <a:ext cx="9448800" cy="78858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30188" indent="-230188" algn="l" defTabSz="9144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63550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85800" indent="-228600" algn="l" defTabSz="914400" rtl="0" eaLnBrk="1" latinLnBrk="0" hangingPunct="1">
              <a:spcBef>
                <a:spcPts val="0"/>
              </a:spcBef>
              <a:buSzPct val="125000"/>
              <a:buFont typeface="Arial" panose="020B0604020202020204" pitchFamily="34" charset="0"/>
              <a:buChar char="▫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15988" indent="-22860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latin typeface="Arial"/>
                <a:cs typeface="Arial"/>
              </a:rPr>
              <a:t>Primary focus: address barriers and impediments to the practice of </a:t>
            </a:r>
            <a:r>
              <a:rPr lang="en-US" sz="2200" u="sng" dirty="0">
                <a:latin typeface="Arial"/>
                <a:cs typeface="Arial"/>
              </a:rPr>
              <a:t>telehealth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b="1" dirty="0">
                <a:latin typeface="Arial"/>
                <a:cs typeface="Arial"/>
              </a:rPr>
              <a:t>across state lines</a:t>
            </a:r>
            <a:r>
              <a:rPr lang="en-US" sz="2200" dirty="0">
                <a:latin typeface="Arial"/>
                <a:cs typeface="Arial"/>
              </a:rPr>
              <a:t>.</a:t>
            </a:r>
            <a:endParaRPr lang="en-US" sz="22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149EBE6-29B9-1C59-5295-47022575FF7E}"/>
              </a:ext>
            </a:extLst>
          </p:cNvPr>
          <p:cNvCxnSpPr/>
          <p:nvPr/>
        </p:nvCxnSpPr>
        <p:spPr>
          <a:xfrm>
            <a:off x="5831237" y="1007389"/>
            <a:ext cx="19372" cy="16273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01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579A3A8-7BAC-4117-BF5E-5BDEFE3BDC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579A3A8-7BAC-4117-BF5E-5BDEFE3BDC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ADB1516C-F148-4EC6-829D-9DFCAC76614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1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American Medical Association: Telehealth Licensure Issue Brief (May 2023)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23883B-0BE2-5AFE-57EC-5CBD887E5B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33500" y="833438"/>
            <a:ext cx="9525000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6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579A3A8-7BAC-4117-BF5E-5BDEFE3BDC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579A3A8-7BAC-4117-BF5E-5BDEFE3BDC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ADB1516C-F148-4EC6-829D-9DFCAC76614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1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9F475B-7BEC-B033-3873-B5D6319BA6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621" y="213894"/>
            <a:ext cx="5823285" cy="66441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D20BEA6-93E5-C928-FAD8-B520649840C4}"/>
              </a:ext>
            </a:extLst>
          </p:cNvPr>
          <p:cNvSpPr txBox="1"/>
          <p:nvPr/>
        </p:nvSpPr>
        <p:spPr bwMode="auto">
          <a:xfrm>
            <a:off x="380999" y="6095999"/>
            <a:ext cx="5494421" cy="30078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1CA130-E20F-0469-A2A2-5DE9D18F70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5922" y="4097756"/>
            <a:ext cx="6322261" cy="20045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ED6A6E-1946-6173-3F99-3923DBAF19D7}"/>
              </a:ext>
            </a:extLst>
          </p:cNvPr>
          <p:cNvSpPr txBox="1"/>
          <p:nvPr/>
        </p:nvSpPr>
        <p:spPr bwMode="auto">
          <a:xfrm>
            <a:off x="6329947" y="610754"/>
            <a:ext cx="541421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kern="0" dirty="0" err="1">
                <a:solidFill>
                  <a:srgbClr val="000000"/>
                </a:solidFill>
                <a:latin typeface="Arial"/>
                <a:cs typeface="Arial"/>
              </a:rPr>
              <a:t>CCHP</a:t>
            </a:r>
            <a:r>
              <a:rPr lang="en-US" sz="1400" b="1" kern="0" dirty="0">
                <a:solidFill>
                  <a:srgbClr val="000000"/>
                </a:solidFill>
                <a:latin typeface="Arial"/>
                <a:cs typeface="Arial"/>
              </a:rPr>
              <a:t>: The Cross State Licensure Continuum, July 2024</a:t>
            </a:r>
            <a:endParaRPr lang="en-US" sz="14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16A8F5-7183-A517-53BA-BEF1E45BFDDB}"/>
              </a:ext>
            </a:extLst>
          </p:cNvPr>
          <p:cNvSpPr txBox="1"/>
          <p:nvPr/>
        </p:nvSpPr>
        <p:spPr bwMode="auto">
          <a:xfrm>
            <a:off x="521368" y="1905000"/>
            <a:ext cx="5414210" cy="26068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538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F000D3-EE05-EC5F-BA80-75A1A9B18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103" y="643467"/>
            <a:ext cx="4930393" cy="55710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2A0A8AF-F76F-3FD2-6174-995C32636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865" y="1848114"/>
            <a:ext cx="5291667" cy="31617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1412FD-8D75-A475-DB02-523619B4A97D}"/>
              </a:ext>
            </a:extLst>
          </p:cNvPr>
          <p:cNvSpPr txBox="1"/>
          <p:nvPr/>
        </p:nvSpPr>
        <p:spPr bwMode="auto">
          <a:xfrm>
            <a:off x="1002631" y="3489158"/>
            <a:ext cx="4652210" cy="20052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343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62" name="Object 13" hidden="1">
            <a:extLst>
              <a:ext uri="{FF2B5EF4-FFF2-40B4-BE49-F238E27FC236}">
                <a16:creationId xmlns:a16="http://schemas.microsoft.com/office/drawing/2014/main" id="{62897B7E-901F-4667-83C3-6913CE6FF86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4270" y="1"/>
          <a:ext cx="16197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66562" name="Object 13" hidden="1">
                        <a:extLst>
                          <a:ext uri="{FF2B5EF4-FFF2-40B4-BE49-F238E27FC236}">
                            <a16:creationId xmlns:a16="http://schemas.microsoft.com/office/drawing/2014/main" id="{62897B7E-901F-4667-83C3-6913CE6FF8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270" y="1"/>
                        <a:ext cx="161974" cy="161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A1B2AFFB-D54E-40CC-BB89-9AC5546AB06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sz="1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97BD8F21-5AA7-40E8-A0CC-5C74C9712DB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gray"/>
        <p:txBody>
          <a:bodyPr/>
          <a:lstStyle/>
          <a:p>
            <a:r>
              <a:rPr lang="en-US" altLang="en-US" dirty="0">
                <a:latin typeface="Arial"/>
                <a:cs typeface="Arial"/>
              </a:rPr>
              <a:t>Federal State Medical Boards Workgroup on Telemedicine Report  April 2022</a:t>
            </a:r>
            <a:endParaRPr lang="en-US" altLang="en-US" dirty="0"/>
          </a:p>
        </p:txBody>
      </p:sp>
      <p:sp>
        <p:nvSpPr>
          <p:cNvPr id="66564" name="Rectangle 5">
            <a:extLst>
              <a:ext uri="{FF2B5EF4-FFF2-40B4-BE49-F238E27FC236}">
                <a16:creationId xmlns:a16="http://schemas.microsoft.com/office/drawing/2014/main" id="{FC364566-60A4-4E35-98DC-BCC3AAEA2A2D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45752" y="675435"/>
            <a:ext cx="2900963" cy="40386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lIns="91440" tIns="93297" rIns="91440" bIns="93297" anchor="t">
            <a:spAutoFit/>
          </a:bodyPr>
          <a:lstStyle>
            <a:lvl1pPr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</a:pPr>
            <a:r>
              <a:rPr lang="en-US" altLang="en-US" sz="1400" b="1" dirty="0">
                <a:latin typeface="Arial"/>
                <a:cs typeface="Arial"/>
              </a:rPr>
              <a:t>Model Guidelines </a:t>
            </a:r>
            <a:endParaRPr lang="en-US" altLang="en-US" sz="1400" b="1" dirty="0">
              <a:cs typeface="Arial"/>
            </a:endParaRPr>
          </a:p>
        </p:txBody>
      </p:sp>
      <p:sp>
        <p:nvSpPr>
          <p:cNvPr id="66565" name="Rectangle 6">
            <a:extLst>
              <a:ext uri="{FF2B5EF4-FFF2-40B4-BE49-F238E27FC236}">
                <a16:creationId xmlns:a16="http://schemas.microsoft.com/office/drawing/2014/main" id="{BFB5E578-CC71-4B30-94F5-3C4A37B10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5752" y="1041497"/>
            <a:ext cx="2900963" cy="5486076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1440" tIns="93297" rIns="91440" bIns="93297" anchor="t"/>
          <a:lstStyle>
            <a:lvl1pPr marL="342900" indent="-3429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905" lvl="1" indent="0" eaLnBrk="1" hangingPunct="1">
              <a:buSzPct val="125000"/>
            </a:pPr>
            <a:r>
              <a:rPr lang="en-US" altLang="en-US" sz="1400" b="1" i="1" dirty="0">
                <a:latin typeface="Arial"/>
                <a:cs typeface="Arial"/>
              </a:rPr>
              <a:t>Does not alter scope of practice or authorize delivery of health care services.</a:t>
            </a:r>
            <a:endParaRPr lang="en-US" altLang="en-US" sz="1400" dirty="0">
              <a:latin typeface="Arial"/>
              <a:cs typeface="Arial"/>
            </a:endParaRPr>
          </a:p>
          <a:p>
            <a:pPr marL="1905" lvl="1" indent="0"/>
            <a:endParaRPr lang="en-US" altLang="en-US" sz="1400" b="1" i="1" dirty="0">
              <a:latin typeface="Arial"/>
              <a:cs typeface="Arial"/>
            </a:endParaRPr>
          </a:p>
          <a:p>
            <a:pPr lvl="1" indent="-191770">
              <a:buSzPct val="125000"/>
              <a:buFont typeface="Arial" panose="020B0604020202020204" pitchFamily="34" charset="0"/>
              <a:buChar char="▪"/>
            </a:pPr>
            <a:r>
              <a:rPr lang="en-US" altLang="en-US" sz="1400" dirty="0">
                <a:latin typeface="Arial"/>
                <a:cs typeface="Arial"/>
              </a:rPr>
              <a:t>Place welfare of patients first</a:t>
            </a:r>
            <a:endParaRPr lang="en-US" dirty="0"/>
          </a:p>
          <a:p>
            <a:pPr lvl="1" indent="-191770">
              <a:buSzPct val="125000"/>
              <a:buFont typeface="Arial" panose="020B0604020202020204" pitchFamily="34" charset="0"/>
              <a:buChar char="▪"/>
            </a:pPr>
            <a:r>
              <a:rPr lang="en-US" altLang="en-US" sz="1400" dirty="0">
                <a:latin typeface="Arial"/>
                <a:cs typeface="Arial"/>
              </a:rPr>
              <a:t>Maintain acceptable and appropriate standards of care</a:t>
            </a:r>
            <a:endParaRPr lang="en-US" altLang="en-US" sz="1400" dirty="0">
              <a:cs typeface="Arial"/>
            </a:endParaRPr>
          </a:p>
          <a:p>
            <a:pPr lvl="1" indent="-191770">
              <a:buSzPct val="125000"/>
              <a:buFont typeface="Arial" panose="020B0604020202020204" pitchFamily="34" charset="0"/>
              <a:buChar char="▪"/>
            </a:pPr>
            <a:r>
              <a:rPr lang="en-US" altLang="en-US" sz="1400" dirty="0">
                <a:latin typeface="Arial"/>
                <a:cs typeface="Arial"/>
              </a:rPr>
              <a:t>Adhere to ethical codes</a:t>
            </a:r>
          </a:p>
          <a:p>
            <a:pPr lvl="1" indent="-191770">
              <a:buSzPct val="125000"/>
              <a:buFont typeface="Arial" panose="020B0604020202020204" pitchFamily="34" charset="0"/>
              <a:buChar char="▪"/>
            </a:pPr>
            <a:r>
              <a:rPr lang="en-US" altLang="en-US" sz="1400" dirty="0">
                <a:latin typeface="Arial"/>
                <a:cs typeface="Arial"/>
              </a:rPr>
              <a:t>Properly supervise non-physician clinicians</a:t>
            </a:r>
          </a:p>
          <a:p>
            <a:pPr lvl="1" indent="-191770">
              <a:buSzPct val="125000"/>
              <a:buFont typeface="Arial" panose="020B0604020202020204" pitchFamily="34" charset="0"/>
              <a:buChar char="▪"/>
            </a:pPr>
            <a:r>
              <a:rPr lang="en-US" altLang="en-US" sz="1400" dirty="0">
                <a:latin typeface="Arial"/>
                <a:cs typeface="Arial"/>
              </a:rPr>
              <a:t>Protect patient confidentiality</a:t>
            </a:r>
          </a:p>
        </p:txBody>
      </p:sp>
      <p:sp>
        <p:nvSpPr>
          <p:cNvPr id="66566" name="Rectangle 8">
            <a:extLst>
              <a:ext uri="{FF2B5EF4-FFF2-40B4-BE49-F238E27FC236}">
                <a16:creationId xmlns:a16="http://schemas.microsoft.com/office/drawing/2014/main" id="{5A901E40-CB6A-40F1-B37E-E83DA8CCE8AF}"/>
              </a:ext>
            </a:extLst>
          </p:cNvPr>
          <p:cNvSpPr>
            <a:spLocks noChangeArrowheads="1"/>
          </p:cNvSpPr>
          <p:nvPr/>
        </p:nvSpPr>
        <p:spPr bwMode="gray">
          <a:xfrm>
            <a:off x="4639041" y="675435"/>
            <a:ext cx="2900963" cy="40386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lIns="91440" tIns="93297" rIns="91440" bIns="93297" anchor="t">
            <a:spAutoFit/>
          </a:bodyPr>
          <a:lstStyle>
            <a:lvl1pPr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</a:pPr>
            <a:r>
              <a:rPr lang="en-US" altLang="en-US" sz="1400" b="1">
                <a:latin typeface="Arial"/>
                <a:cs typeface="Arial"/>
              </a:rPr>
              <a:t>Licensing Exceptions</a:t>
            </a:r>
            <a:endParaRPr lang="en-US" altLang="en-US" sz="1400" b="1">
              <a:cs typeface="Arial"/>
            </a:endParaRPr>
          </a:p>
        </p:txBody>
      </p:sp>
      <p:sp>
        <p:nvSpPr>
          <p:cNvPr id="66567" name="Rectangle 9">
            <a:extLst>
              <a:ext uri="{FF2B5EF4-FFF2-40B4-BE49-F238E27FC236}">
                <a16:creationId xmlns:a16="http://schemas.microsoft.com/office/drawing/2014/main" id="{BD71BBD4-1692-4343-A55C-D297B0487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9041" y="1041497"/>
            <a:ext cx="2900963" cy="5486076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1440" tIns="93297" rIns="91440" bIns="93297" anchor="t"/>
          <a:lstStyle>
            <a:lvl1pPr marL="342900" indent="-3429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905" lvl="1" indent="0" eaLnBrk="1" hangingPunct="1">
              <a:buSzPct val="125000"/>
            </a:pPr>
            <a:r>
              <a:rPr lang="en-US" altLang="en-US" sz="1400" b="1" i="1" dirty="0">
                <a:latin typeface="Arial"/>
                <a:cs typeface="Arial"/>
              </a:rPr>
              <a:t>A physician must be licensed or authorized where the patient is located.</a:t>
            </a:r>
            <a:endParaRPr lang="en-US" altLang="en-US" sz="1400" b="1" i="1" dirty="0">
              <a:cs typeface="Arial"/>
            </a:endParaRPr>
          </a:p>
          <a:p>
            <a:pPr marL="1905" lvl="1" indent="0"/>
            <a:endParaRPr lang="en-US" altLang="en-US" sz="1400" b="1" i="1" dirty="0">
              <a:cs typeface="Arial"/>
            </a:endParaRPr>
          </a:p>
          <a:p>
            <a:pPr marL="1905" lvl="1" indent="0"/>
            <a:r>
              <a:rPr lang="en-US" altLang="en-US" sz="1400" dirty="0">
                <a:latin typeface="Arial"/>
                <a:cs typeface="Arial"/>
              </a:rPr>
              <a:t>Exceptions to licensure: 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Physician to physician consults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Prospective patient screening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Episodic follow-up care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Follow-up after travel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Clinical Trials</a:t>
            </a:r>
            <a:endParaRPr lang="en-US" altLang="en-US" sz="1400" dirty="0">
              <a:cs typeface="Arial"/>
            </a:endParaRPr>
          </a:p>
        </p:txBody>
      </p:sp>
      <p:sp>
        <p:nvSpPr>
          <p:cNvPr id="66568" name="Rectangle 11">
            <a:extLst>
              <a:ext uri="{FF2B5EF4-FFF2-40B4-BE49-F238E27FC236}">
                <a16:creationId xmlns:a16="http://schemas.microsoft.com/office/drawing/2014/main" id="{C1C2BB27-135F-4350-A099-E878AEB7D36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33948" y="675435"/>
            <a:ext cx="2900964" cy="40386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lIns="91440" tIns="93297" rIns="91440" bIns="93297" anchor="t">
            <a:spAutoFit/>
          </a:bodyPr>
          <a:lstStyle>
            <a:lvl1pPr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</a:pPr>
            <a:r>
              <a:rPr lang="en-US" altLang="en-US" sz="1400" b="1">
                <a:latin typeface="Arial"/>
                <a:cs typeface="Arial"/>
              </a:rPr>
              <a:t>Standards of Care</a:t>
            </a:r>
            <a:endParaRPr lang="en-US" altLang="en-US" sz="1400" b="1">
              <a:cs typeface="Arial"/>
            </a:endParaRPr>
          </a:p>
        </p:txBody>
      </p:sp>
      <p:sp>
        <p:nvSpPr>
          <p:cNvPr id="66569" name="Rectangle 12">
            <a:extLst>
              <a:ext uri="{FF2B5EF4-FFF2-40B4-BE49-F238E27FC236}">
                <a16:creationId xmlns:a16="http://schemas.microsoft.com/office/drawing/2014/main" id="{E3B7D361-D297-4590-97A8-C3D632232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3948" y="1041497"/>
            <a:ext cx="2900964" cy="5486076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1440" tIns="93297" rIns="91440" bIns="93297" anchor="t"/>
          <a:lstStyle>
            <a:lvl1pPr marL="342900" indent="-3429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5350" eaLnBrk="0" hangingPunct="0"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905" lvl="1" indent="0" eaLnBrk="1" hangingPunct="1">
              <a:buSzPct val="125000"/>
            </a:pPr>
            <a:r>
              <a:rPr lang="en-US" altLang="en-US" sz="1400" b="1" i="1" dirty="0">
                <a:latin typeface="Arial"/>
                <a:cs typeface="Arial"/>
              </a:rPr>
              <a:t>Same standards of care and professional ethics as in-person encounter.</a:t>
            </a:r>
            <a:endParaRPr lang="en-US" altLang="en-US" sz="1400" b="1" i="1" dirty="0">
              <a:cs typeface="Arial"/>
            </a:endParaRPr>
          </a:p>
          <a:p>
            <a:pPr marL="1905" lvl="1" indent="0"/>
            <a:endParaRPr lang="en-US" altLang="en-US" sz="1400" b="1" i="1" dirty="0">
              <a:cs typeface="Arial"/>
            </a:endParaRP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Scope of practice 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Establishment of physician to patient relationship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Evaluation and treatment of the patient (including documentation and appropriate diagnostics)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Informed consent</a:t>
            </a:r>
            <a:endParaRPr lang="en-US" altLang="en-US" sz="1400" dirty="0">
              <a:cs typeface="Arial"/>
            </a:endParaRP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Continuity of care and referrals </a:t>
            </a:r>
            <a:endParaRPr lang="en-US" altLang="en-US" sz="1400" dirty="0">
              <a:cs typeface="Arial"/>
            </a:endParaRP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Medical records</a:t>
            </a:r>
          </a:p>
          <a:p>
            <a:pPr marL="287655" lvl="1" indent="-285750">
              <a:buFont typeface="Arial"/>
              <a:buChar char="•"/>
            </a:pPr>
            <a:r>
              <a:rPr lang="en-US" altLang="en-US" sz="1400" dirty="0">
                <a:latin typeface="Arial"/>
                <a:cs typeface="Arial"/>
              </a:rPr>
              <a:t>Privacy and security of patient records</a:t>
            </a:r>
            <a:endParaRPr lang="en-US" altLang="en-US" sz="1400" dirty="0">
              <a:cs typeface="Arial"/>
            </a:endParaRPr>
          </a:p>
          <a:p>
            <a:pPr marL="287655" lvl="1" indent="-285750">
              <a:buFont typeface="Arial"/>
              <a:buChar char="•"/>
            </a:pPr>
            <a:endParaRPr lang="en-US" altLang="en-US" sz="1400" dirty="0">
              <a:cs typeface="Arial"/>
            </a:endParaRPr>
          </a:p>
          <a:p>
            <a:pPr marL="287655" lvl="1" indent="-285750">
              <a:buFont typeface="Arial"/>
              <a:buChar char="•"/>
            </a:pPr>
            <a:endParaRPr lang="en-US" altLang="en-US" sz="1400" dirty="0"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Object 3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40" name="Object 39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 hidden="1"/>
          <p:cNvSpPr/>
          <p:nvPr>
            <p:custDataLst>
              <p:tags r:id="rId2"/>
            </p:custDataLst>
          </p:nvPr>
        </p:nvSpPr>
        <p:spPr bwMode="auto">
          <a:xfrm>
            <a:off x="1524000" y="0"/>
            <a:ext cx="158750" cy="158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900" b="1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736157" y="333191"/>
            <a:ext cx="8053675" cy="292388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Uniform Telehealth Act Model Language, July 2022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736147" y="4688345"/>
            <a:ext cx="8686800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736147" y="2970313"/>
            <a:ext cx="8686800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86"/>
          <p:cNvSpPr txBox="1">
            <a:spLocks noChangeArrowheads="1"/>
          </p:cNvSpPr>
          <p:nvPr/>
        </p:nvSpPr>
        <p:spPr bwMode="auto">
          <a:xfrm>
            <a:off x="1736148" y="4770120"/>
            <a:ext cx="1828800" cy="15544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rgbClr val="000000"/>
                </a:solidFill>
                <a:latin typeface="Arial"/>
                <a:cs typeface="Arial"/>
              </a:rPr>
              <a:t>Registration system </a:t>
            </a:r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86"/>
          <p:cNvSpPr txBox="1">
            <a:spLocks noChangeArrowheads="1"/>
          </p:cNvSpPr>
          <p:nvPr/>
        </p:nvSpPr>
        <p:spPr bwMode="auto">
          <a:xfrm>
            <a:off x="1736148" y="3052089"/>
            <a:ext cx="1828800" cy="15544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rgbClr val="000000"/>
                </a:solidFill>
                <a:latin typeface="Arial"/>
                <a:cs typeface="Arial"/>
              </a:rPr>
              <a:t>Exemptions to licenses for out of state practitioner</a:t>
            </a:r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86"/>
          <p:cNvSpPr txBox="1">
            <a:spLocks noChangeArrowheads="1"/>
          </p:cNvSpPr>
          <p:nvPr/>
        </p:nvSpPr>
        <p:spPr bwMode="auto">
          <a:xfrm>
            <a:off x="1736149" y="1334057"/>
            <a:ext cx="1828800" cy="15544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 dirty="0">
                <a:solidFill>
                  <a:srgbClr val="000000"/>
                </a:solidFill>
                <a:latin typeface="Arial"/>
                <a:cs typeface="Arial"/>
              </a:rPr>
              <a:t>Standard of care</a:t>
            </a:r>
            <a:endParaRPr lang="en-US" sz="14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86"/>
          <p:cNvSpPr txBox="1">
            <a:spLocks noChangeArrowheads="1"/>
          </p:cNvSpPr>
          <p:nvPr/>
        </p:nvSpPr>
        <p:spPr bwMode="auto">
          <a:xfrm>
            <a:off x="3696347" y="1334056"/>
            <a:ext cx="67430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Does not supplant state statutes</a:t>
            </a:r>
          </a:p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Can not create a new standard of care or new requirements exclusively applicable to telehealth</a:t>
            </a: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86">
            <a:extLst>
              <a:ext uri="{FF2B5EF4-FFF2-40B4-BE49-F238E27FC236}">
                <a16:creationId xmlns:a16="http://schemas.microsoft.com/office/drawing/2014/main" id="{9A5230E0-1B48-4351-8B62-97617B09A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6347" y="3052087"/>
            <a:ext cx="674305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Physician consult</a:t>
            </a:r>
          </a:p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Second opinion</a:t>
            </a:r>
          </a:p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Follow up care to travelers</a:t>
            </a:r>
          </a:p>
          <a:p>
            <a:pPr marL="197485" lvl="1" indent="-195580"/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86">
            <a:extLst>
              <a:ext uri="{FF2B5EF4-FFF2-40B4-BE49-F238E27FC236}">
                <a16:creationId xmlns:a16="http://schemas.microsoft.com/office/drawing/2014/main" id="{46DDA44F-367D-4437-8255-117884A73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6347" y="4770118"/>
            <a:ext cx="674305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Creates a registration system for out of state practitioners</a:t>
            </a:r>
          </a:p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Must identify the licensing boards that will participate</a:t>
            </a:r>
          </a:p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Criteria applicants must qualify for registration</a:t>
            </a:r>
          </a:p>
          <a:p>
            <a:pPr marL="197485" lvl="1" indent="-195580"/>
            <a:r>
              <a:rPr lang="en-US" sz="1400" kern="0" dirty="0">
                <a:latin typeface="Arial"/>
                <a:cs typeface="Arial"/>
              </a:rPr>
              <a:t>Practitioners may be subject to disciplinary action</a:t>
            </a:r>
            <a:endParaRPr lang="en-US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0A971A4-1C9C-4CF9-95EA-6992C83D45E5}"/>
              </a:ext>
            </a:extLst>
          </p:cNvPr>
          <p:cNvCxnSpPr/>
          <p:nvPr/>
        </p:nvCxnSpPr>
        <p:spPr>
          <a:xfrm>
            <a:off x="1736148" y="1295400"/>
            <a:ext cx="8686800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815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Object 5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53" name="Object 5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68" hidden="1"/>
          <p:cNvSpPr/>
          <p:nvPr>
            <p:custDataLst>
              <p:tags r:id="rId2"/>
            </p:custDataLst>
          </p:nvPr>
        </p:nvSpPr>
        <p:spPr bwMode="auto">
          <a:xfrm>
            <a:off x="1524000" y="0"/>
            <a:ext cx="158750" cy="158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900" b="1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MA Telehealth Interstate Policy Options</a:t>
            </a:r>
            <a:endParaRPr lang="en-US"/>
          </a:p>
        </p:txBody>
      </p:sp>
      <p:sp>
        <p:nvSpPr>
          <p:cNvPr id="4" name="Rectangle 286"/>
          <p:cNvSpPr txBox="1">
            <a:spLocks noChangeArrowheads="1"/>
          </p:cNvSpPr>
          <p:nvPr/>
        </p:nvSpPr>
        <p:spPr bwMode="auto">
          <a:xfrm>
            <a:off x="3423348" y="1344781"/>
            <a:ext cx="1428290" cy="67592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 dirty="0">
                <a:solidFill>
                  <a:srgbClr val="000000"/>
                </a:solidFill>
                <a:latin typeface="Arial"/>
                <a:cs typeface="Arial"/>
              </a:rPr>
              <a:t>NE States (5)*</a:t>
            </a:r>
            <a:endParaRPr lang="en-US" sz="14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86"/>
          <p:cNvSpPr txBox="1">
            <a:spLocks noChangeArrowheads="1"/>
          </p:cNvSpPr>
          <p:nvPr/>
        </p:nvSpPr>
        <p:spPr bwMode="auto">
          <a:xfrm>
            <a:off x="5113549" y="1331412"/>
            <a:ext cx="1441659" cy="68929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rgbClr val="000000"/>
                </a:solidFill>
                <a:latin typeface="Arial"/>
                <a:cs typeface="Arial"/>
              </a:rPr>
              <a:t>Legislation needed </a:t>
            </a:r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86"/>
          <p:cNvSpPr txBox="1">
            <a:spLocks noChangeArrowheads="1"/>
          </p:cNvSpPr>
          <p:nvPr/>
        </p:nvSpPr>
        <p:spPr bwMode="auto">
          <a:xfrm>
            <a:off x="6990909" y="1344780"/>
            <a:ext cx="1455027" cy="6759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rgbClr val="000000"/>
                </a:solidFill>
                <a:latin typeface="Arial"/>
                <a:cs typeface="Arial"/>
              </a:rPr>
              <a:t>Voluntary Process</a:t>
            </a:r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86"/>
          <p:cNvSpPr txBox="1">
            <a:spLocks noChangeArrowheads="1"/>
          </p:cNvSpPr>
          <p:nvPr/>
        </p:nvSpPr>
        <p:spPr bwMode="auto">
          <a:xfrm>
            <a:off x="8747951" y="1318043"/>
            <a:ext cx="2243764" cy="70266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rgbClr val="000000"/>
                </a:solidFill>
                <a:latin typeface="Arial"/>
                <a:cs typeface="Arial"/>
              </a:rPr>
              <a:t>BORIM maintains authority over discipline of traditional licensed MA physicians</a:t>
            </a:r>
            <a:endParaRPr lang="en-US" sz="1400" b="1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286"/>
          <p:cNvSpPr txBox="1">
            <a:spLocks noChangeArrowheads="1"/>
          </p:cNvSpPr>
          <p:nvPr/>
        </p:nvSpPr>
        <p:spPr bwMode="auto">
          <a:xfrm>
            <a:off x="817440" y="3039986"/>
            <a:ext cx="2597997" cy="42192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chemeClr val="bg1"/>
                </a:solidFill>
                <a:latin typeface="Arial"/>
                <a:cs typeface="Arial"/>
              </a:rPr>
              <a:t>Regional Agreement</a:t>
            </a:r>
            <a:endParaRPr lang="en-US" sz="1400" b="1" ker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7499771" y="3054131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286"/>
          <p:cNvSpPr txBox="1">
            <a:spLocks noChangeArrowheads="1"/>
          </p:cNvSpPr>
          <p:nvPr/>
        </p:nvSpPr>
        <p:spPr bwMode="auto">
          <a:xfrm>
            <a:off x="790704" y="4632847"/>
            <a:ext cx="2611364" cy="40855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chemeClr val="bg1"/>
                </a:solidFill>
                <a:latin typeface="Arial"/>
                <a:cs typeface="Arial"/>
              </a:rPr>
              <a:t>Exemptions to Licensing</a:t>
            </a:r>
            <a:endParaRPr lang="en-US" sz="1400" b="1" ker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9123298" y="4633624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50084" y="2862759"/>
            <a:ext cx="6793000" cy="1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450084" y="3652505"/>
            <a:ext cx="6793000" cy="1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3450084" y="4442251"/>
            <a:ext cx="6793000" cy="1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86"/>
          <p:cNvSpPr txBox="1">
            <a:spLocks noChangeArrowheads="1"/>
          </p:cNvSpPr>
          <p:nvPr/>
        </p:nvSpPr>
        <p:spPr bwMode="auto">
          <a:xfrm>
            <a:off x="817440" y="3816364"/>
            <a:ext cx="2611364" cy="39518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chemeClr val="bg1"/>
                </a:solidFill>
                <a:latin typeface="Arial"/>
                <a:cs typeface="Arial"/>
              </a:rPr>
              <a:t>Telehealth Registry </a:t>
            </a:r>
            <a:endParaRPr lang="en-US" sz="1400" b="1" ker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5773608" y="3897351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9123298" y="3843877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86"/>
          <p:cNvSpPr txBox="1">
            <a:spLocks noChangeArrowheads="1"/>
          </p:cNvSpPr>
          <p:nvPr/>
        </p:nvSpPr>
        <p:spPr bwMode="auto">
          <a:xfrm>
            <a:off x="817440" y="2370555"/>
            <a:ext cx="2611365" cy="30161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76200" tIns="76200" rIns="76200" bIns="7620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kern="0">
                <a:solidFill>
                  <a:schemeClr val="bg1"/>
                </a:solidFill>
                <a:latin typeface="Arial"/>
                <a:cs typeface="Arial"/>
              </a:rPr>
              <a:t>IMLC</a:t>
            </a:r>
            <a:endParaRPr lang="en-US" sz="1400" b="1" ker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4053842" y="3151633"/>
            <a:ext cx="312547" cy="290191"/>
          </a:xfrm>
          <a:custGeom>
            <a:avLst/>
            <a:gdLst/>
            <a:ahLst/>
            <a:cxnLst/>
            <a:rect l="0" t="0" r="0" b="0"/>
            <a:pathLst>
              <a:path w="312547" h="290191">
                <a:moveTo>
                  <a:pt x="154537" y="210209"/>
                </a:moveTo>
                <a:lnTo>
                  <a:pt x="154537" y="210209"/>
                </a:lnTo>
                <a:lnTo>
                  <a:pt x="149979" y="216720"/>
                </a:lnTo>
                <a:lnTo>
                  <a:pt x="149979" y="216720"/>
                </a:lnTo>
                <a:lnTo>
                  <a:pt x="143901" y="225619"/>
                </a:lnTo>
                <a:lnTo>
                  <a:pt x="138150" y="234084"/>
                </a:lnTo>
                <a:lnTo>
                  <a:pt x="132398" y="241681"/>
                </a:lnTo>
                <a:lnTo>
                  <a:pt x="126647" y="248952"/>
                </a:lnTo>
                <a:lnTo>
                  <a:pt x="121329" y="255463"/>
                </a:lnTo>
                <a:lnTo>
                  <a:pt x="116012" y="261540"/>
                </a:lnTo>
                <a:lnTo>
                  <a:pt x="110802" y="266858"/>
                </a:lnTo>
                <a:lnTo>
                  <a:pt x="105594" y="271850"/>
                </a:lnTo>
                <a:lnTo>
                  <a:pt x="100818" y="276082"/>
                </a:lnTo>
                <a:lnTo>
                  <a:pt x="96043" y="279880"/>
                </a:lnTo>
                <a:lnTo>
                  <a:pt x="91485" y="282919"/>
                </a:lnTo>
                <a:lnTo>
                  <a:pt x="86927" y="285632"/>
                </a:lnTo>
                <a:lnTo>
                  <a:pt x="84648" y="286717"/>
                </a:lnTo>
                <a:lnTo>
                  <a:pt x="82477" y="287477"/>
                </a:lnTo>
                <a:lnTo>
                  <a:pt x="80414" y="288454"/>
                </a:lnTo>
                <a:lnTo>
                  <a:pt x="78355" y="288996"/>
                </a:lnTo>
                <a:lnTo>
                  <a:pt x="76183" y="289647"/>
                </a:lnTo>
                <a:lnTo>
                  <a:pt x="74338" y="289757"/>
                </a:lnTo>
                <a:lnTo>
                  <a:pt x="72168" y="290190"/>
                </a:lnTo>
                <a:lnTo>
                  <a:pt x="70323" y="290190"/>
                </a:lnTo>
                <a:lnTo>
                  <a:pt x="70323" y="290190"/>
                </a:lnTo>
                <a:lnTo>
                  <a:pt x="65765" y="289972"/>
                </a:lnTo>
                <a:lnTo>
                  <a:pt x="61315" y="289213"/>
                </a:lnTo>
                <a:lnTo>
                  <a:pt x="56974" y="288128"/>
                </a:lnTo>
                <a:lnTo>
                  <a:pt x="52525" y="286609"/>
                </a:lnTo>
                <a:lnTo>
                  <a:pt x="48183" y="284438"/>
                </a:lnTo>
                <a:lnTo>
                  <a:pt x="43517" y="281942"/>
                </a:lnTo>
                <a:lnTo>
                  <a:pt x="39178" y="279122"/>
                </a:lnTo>
                <a:lnTo>
                  <a:pt x="34726" y="275648"/>
                </a:lnTo>
                <a:lnTo>
                  <a:pt x="30387" y="271634"/>
                </a:lnTo>
                <a:lnTo>
                  <a:pt x="25937" y="267509"/>
                </a:lnTo>
                <a:lnTo>
                  <a:pt x="21813" y="262733"/>
                </a:lnTo>
                <a:lnTo>
                  <a:pt x="17364" y="257308"/>
                </a:lnTo>
                <a:lnTo>
                  <a:pt x="13023" y="251664"/>
                </a:lnTo>
                <a:lnTo>
                  <a:pt x="8573" y="245479"/>
                </a:lnTo>
                <a:lnTo>
                  <a:pt x="4340" y="238859"/>
                </a:lnTo>
                <a:lnTo>
                  <a:pt x="0" y="231805"/>
                </a:lnTo>
                <a:lnTo>
                  <a:pt x="0" y="231805"/>
                </a:lnTo>
                <a:lnTo>
                  <a:pt x="6837" y="232130"/>
                </a:lnTo>
                <a:lnTo>
                  <a:pt x="6837" y="232130"/>
                </a:lnTo>
                <a:lnTo>
                  <a:pt x="9333" y="232130"/>
                </a:lnTo>
                <a:lnTo>
                  <a:pt x="12047" y="231913"/>
                </a:lnTo>
                <a:lnTo>
                  <a:pt x="14542" y="231588"/>
                </a:lnTo>
                <a:lnTo>
                  <a:pt x="17147" y="231154"/>
                </a:lnTo>
                <a:lnTo>
                  <a:pt x="22356" y="230068"/>
                </a:lnTo>
                <a:lnTo>
                  <a:pt x="27673" y="228332"/>
                </a:lnTo>
                <a:lnTo>
                  <a:pt x="33207" y="226053"/>
                </a:lnTo>
                <a:lnTo>
                  <a:pt x="38743" y="223341"/>
                </a:lnTo>
                <a:lnTo>
                  <a:pt x="44277" y="220302"/>
                </a:lnTo>
                <a:lnTo>
                  <a:pt x="49813" y="216720"/>
                </a:lnTo>
                <a:lnTo>
                  <a:pt x="55564" y="212488"/>
                </a:lnTo>
                <a:lnTo>
                  <a:pt x="61315" y="207930"/>
                </a:lnTo>
                <a:lnTo>
                  <a:pt x="67284" y="202721"/>
                </a:lnTo>
                <a:lnTo>
                  <a:pt x="73144" y="197186"/>
                </a:lnTo>
                <a:lnTo>
                  <a:pt x="79330" y="191327"/>
                </a:lnTo>
                <a:lnTo>
                  <a:pt x="85190" y="184597"/>
                </a:lnTo>
                <a:lnTo>
                  <a:pt x="91485" y="177760"/>
                </a:lnTo>
                <a:lnTo>
                  <a:pt x="97671" y="170055"/>
                </a:lnTo>
                <a:lnTo>
                  <a:pt x="106027" y="159637"/>
                </a:lnTo>
                <a:lnTo>
                  <a:pt x="95174" y="147809"/>
                </a:lnTo>
                <a:lnTo>
                  <a:pt x="95174" y="147809"/>
                </a:lnTo>
                <a:lnTo>
                  <a:pt x="89748" y="141840"/>
                </a:lnTo>
                <a:lnTo>
                  <a:pt x="84431" y="135979"/>
                </a:lnTo>
                <a:lnTo>
                  <a:pt x="79656" y="130010"/>
                </a:lnTo>
                <a:lnTo>
                  <a:pt x="75316" y="124476"/>
                </a:lnTo>
                <a:lnTo>
                  <a:pt x="71300" y="118942"/>
                </a:lnTo>
                <a:lnTo>
                  <a:pt x="67393" y="113406"/>
                </a:lnTo>
                <a:lnTo>
                  <a:pt x="64029" y="108089"/>
                </a:lnTo>
                <a:lnTo>
                  <a:pt x="61098" y="102880"/>
                </a:lnTo>
                <a:lnTo>
                  <a:pt x="58495" y="97780"/>
                </a:lnTo>
                <a:lnTo>
                  <a:pt x="56215" y="92787"/>
                </a:lnTo>
                <a:lnTo>
                  <a:pt x="54044" y="88012"/>
                </a:lnTo>
                <a:lnTo>
                  <a:pt x="52525" y="83237"/>
                </a:lnTo>
                <a:lnTo>
                  <a:pt x="51222" y="78462"/>
                </a:lnTo>
                <a:lnTo>
                  <a:pt x="50463" y="74121"/>
                </a:lnTo>
                <a:lnTo>
                  <a:pt x="49813" y="69672"/>
                </a:lnTo>
                <a:lnTo>
                  <a:pt x="49704" y="65331"/>
                </a:lnTo>
                <a:lnTo>
                  <a:pt x="49704" y="65331"/>
                </a:lnTo>
                <a:lnTo>
                  <a:pt x="49813" y="61858"/>
                </a:lnTo>
                <a:lnTo>
                  <a:pt x="50463" y="58277"/>
                </a:lnTo>
                <a:lnTo>
                  <a:pt x="51440" y="54587"/>
                </a:lnTo>
                <a:lnTo>
                  <a:pt x="52743" y="50790"/>
                </a:lnTo>
                <a:lnTo>
                  <a:pt x="54478" y="46990"/>
                </a:lnTo>
                <a:lnTo>
                  <a:pt x="56757" y="43192"/>
                </a:lnTo>
                <a:lnTo>
                  <a:pt x="59254" y="39177"/>
                </a:lnTo>
                <a:lnTo>
                  <a:pt x="62075" y="35161"/>
                </a:lnTo>
                <a:lnTo>
                  <a:pt x="65548" y="31146"/>
                </a:lnTo>
                <a:lnTo>
                  <a:pt x="69130" y="26914"/>
                </a:lnTo>
                <a:lnTo>
                  <a:pt x="73144" y="22573"/>
                </a:lnTo>
                <a:lnTo>
                  <a:pt x="77702" y="18123"/>
                </a:lnTo>
                <a:lnTo>
                  <a:pt x="82477" y="13782"/>
                </a:lnTo>
                <a:lnTo>
                  <a:pt x="87904" y="9116"/>
                </a:lnTo>
                <a:lnTo>
                  <a:pt x="93439" y="4558"/>
                </a:lnTo>
                <a:lnTo>
                  <a:pt x="99515" y="0"/>
                </a:lnTo>
                <a:lnTo>
                  <a:pt x="99515" y="0"/>
                </a:lnTo>
                <a:lnTo>
                  <a:pt x="100492" y="6077"/>
                </a:lnTo>
                <a:lnTo>
                  <a:pt x="101794" y="12046"/>
                </a:lnTo>
                <a:lnTo>
                  <a:pt x="103205" y="17905"/>
                </a:lnTo>
                <a:lnTo>
                  <a:pt x="104833" y="24092"/>
                </a:lnTo>
                <a:lnTo>
                  <a:pt x="106787" y="29953"/>
                </a:lnTo>
                <a:lnTo>
                  <a:pt x="108849" y="35920"/>
                </a:lnTo>
                <a:lnTo>
                  <a:pt x="111236" y="41781"/>
                </a:lnTo>
                <a:lnTo>
                  <a:pt x="113623" y="47533"/>
                </a:lnTo>
                <a:lnTo>
                  <a:pt x="116554" y="53502"/>
                </a:lnTo>
                <a:lnTo>
                  <a:pt x="119592" y="59362"/>
                </a:lnTo>
                <a:lnTo>
                  <a:pt x="122631" y="65114"/>
                </a:lnTo>
                <a:lnTo>
                  <a:pt x="126104" y="70974"/>
                </a:lnTo>
                <a:lnTo>
                  <a:pt x="129903" y="76725"/>
                </a:lnTo>
                <a:lnTo>
                  <a:pt x="133700" y="82477"/>
                </a:lnTo>
                <a:lnTo>
                  <a:pt x="137716" y="88229"/>
                </a:lnTo>
                <a:lnTo>
                  <a:pt x="142165" y="93981"/>
                </a:lnTo>
                <a:lnTo>
                  <a:pt x="151498" y="105810"/>
                </a:lnTo>
                <a:lnTo>
                  <a:pt x="158986" y="96261"/>
                </a:lnTo>
                <a:lnTo>
                  <a:pt x="158986" y="96261"/>
                </a:lnTo>
                <a:lnTo>
                  <a:pt x="165389" y="88229"/>
                </a:lnTo>
                <a:lnTo>
                  <a:pt x="171792" y="80524"/>
                </a:lnTo>
                <a:lnTo>
                  <a:pt x="178086" y="73688"/>
                </a:lnTo>
                <a:lnTo>
                  <a:pt x="184379" y="67176"/>
                </a:lnTo>
                <a:lnTo>
                  <a:pt x="190457" y="61098"/>
                </a:lnTo>
                <a:lnTo>
                  <a:pt x="196535" y="55781"/>
                </a:lnTo>
                <a:lnTo>
                  <a:pt x="202504" y="50790"/>
                </a:lnTo>
                <a:lnTo>
                  <a:pt x="208473" y="46339"/>
                </a:lnTo>
                <a:lnTo>
                  <a:pt x="214333" y="42541"/>
                </a:lnTo>
                <a:lnTo>
                  <a:pt x="220084" y="39177"/>
                </a:lnTo>
                <a:lnTo>
                  <a:pt x="225836" y="36247"/>
                </a:lnTo>
                <a:lnTo>
                  <a:pt x="231371" y="33968"/>
                </a:lnTo>
                <a:lnTo>
                  <a:pt x="234193" y="32990"/>
                </a:lnTo>
                <a:lnTo>
                  <a:pt x="236906" y="32123"/>
                </a:lnTo>
                <a:lnTo>
                  <a:pt x="239727" y="31364"/>
                </a:lnTo>
                <a:lnTo>
                  <a:pt x="242440" y="30712"/>
                </a:lnTo>
                <a:lnTo>
                  <a:pt x="245152" y="30386"/>
                </a:lnTo>
                <a:lnTo>
                  <a:pt x="247759" y="29953"/>
                </a:lnTo>
                <a:lnTo>
                  <a:pt x="250472" y="29735"/>
                </a:lnTo>
                <a:lnTo>
                  <a:pt x="253184" y="29735"/>
                </a:lnTo>
                <a:lnTo>
                  <a:pt x="253184" y="29735"/>
                </a:lnTo>
                <a:lnTo>
                  <a:pt x="257091" y="29953"/>
                </a:lnTo>
                <a:lnTo>
                  <a:pt x="261107" y="30495"/>
                </a:lnTo>
                <a:lnTo>
                  <a:pt x="265013" y="31472"/>
                </a:lnTo>
                <a:lnTo>
                  <a:pt x="268594" y="32883"/>
                </a:lnTo>
                <a:lnTo>
                  <a:pt x="272284" y="34727"/>
                </a:lnTo>
                <a:lnTo>
                  <a:pt x="275648" y="36898"/>
                </a:lnTo>
                <a:lnTo>
                  <a:pt x="278904" y="39285"/>
                </a:lnTo>
                <a:lnTo>
                  <a:pt x="282160" y="42432"/>
                </a:lnTo>
                <a:lnTo>
                  <a:pt x="285198" y="45580"/>
                </a:lnTo>
                <a:lnTo>
                  <a:pt x="288128" y="49487"/>
                </a:lnTo>
                <a:lnTo>
                  <a:pt x="290950" y="53502"/>
                </a:lnTo>
                <a:lnTo>
                  <a:pt x="293663" y="58060"/>
                </a:lnTo>
                <a:lnTo>
                  <a:pt x="296268" y="63053"/>
                </a:lnTo>
                <a:lnTo>
                  <a:pt x="298547" y="68369"/>
                </a:lnTo>
                <a:lnTo>
                  <a:pt x="301043" y="73903"/>
                </a:lnTo>
                <a:lnTo>
                  <a:pt x="303213" y="79980"/>
                </a:lnTo>
                <a:lnTo>
                  <a:pt x="303213" y="79980"/>
                </a:lnTo>
                <a:lnTo>
                  <a:pt x="298982" y="79657"/>
                </a:lnTo>
                <a:lnTo>
                  <a:pt x="296160" y="79439"/>
                </a:lnTo>
                <a:lnTo>
                  <a:pt x="296160" y="79439"/>
                </a:lnTo>
                <a:lnTo>
                  <a:pt x="294206" y="79439"/>
                </a:lnTo>
                <a:lnTo>
                  <a:pt x="292144" y="79765"/>
                </a:lnTo>
                <a:lnTo>
                  <a:pt x="289973" y="80198"/>
                </a:lnTo>
                <a:lnTo>
                  <a:pt x="287911" y="80741"/>
                </a:lnTo>
                <a:lnTo>
                  <a:pt x="285631" y="81283"/>
                </a:lnTo>
                <a:lnTo>
                  <a:pt x="283136" y="82260"/>
                </a:lnTo>
                <a:lnTo>
                  <a:pt x="278144" y="84431"/>
                </a:lnTo>
                <a:lnTo>
                  <a:pt x="272610" y="87252"/>
                </a:lnTo>
                <a:lnTo>
                  <a:pt x="266858" y="90725"/>
                </a:lnTo>
                <a:lnTo>
                  <a:pt x="260564" y="94740"/>
                </a:lnTo>
                <a:lnTo>
                  <a:pt x="254052" y="99516"/>
                </a:lnTo>
                <a:lnTo>
                  <a:pt x="254052" y="99516"/>
                </a:lnTo>
                <a:lnTo>
                  <a:pt x="247432" y="104616"/>
                </a:lnTo>
                <a:lnTo>
                  <a:pt x="241138" y="109826"/>
                </a:lnTo>
                <a:lnTo>
                  <a:pt x="234952" y="115360"/>
                </a:lnTo>
                <a:lnTo>
                  <a:pt x="229092" y="120893"/>
                </a:lnTo>
                <a:lnTo>
                  <a:pt x="223556" y="126539"/>
                </a:lnTo>
                <a:lnTo>
                  <a:pt x="218131" y="132506"/>
                </a:lnTo>
                <a:lnTo>
                  <a:pt x="213248" y="138367"/>
                </a:lnTo>
                <a:lnTo>
                  <a:pt x="208473" y="144662"/>
                </a:lnTo>
                <a:lnTo>
                  <a:pt x="199031" y="157358"/>
                </a:lnTo>
                <a:lnTo>
                  <a:pt x="208038" y="166147"/>
                </a:lnTo>
                <a:lnTo>
                  <a:pt x="208038" y="166147"/>
                </a:lnTo>
                <a:lnTo>
                  <a:pt x="214333" y="172009"/>
                </a:lnTo>
                <a:lnTo>
                  <a:pt x="220626" y="177543"/>
                </a:lnTo>
                <a:lnTo>
                  <a:pt x="226921" y="182536"/>
                </a:lnTo>
                <a:lnTo>
                  <a:pt x="233216" y="187309"/>
                </a:lnTo>
                <a:lnTo>
                  <a:pt x="239727" y="191652"/>
                </a:lnTo>
                <a:lnTo>
                  <a:pt x="246238" y="195667"/>
                </a:lnTo>
                <a:lnTo>
                  <a:pt x="252750" y="199357"/>
                </a:lnTo>
                <a:lnTo>
                  <a:pt x="259261" y="202612"/>
                </a:lnTo>
                <a:lnTo>
                  <a:pt x="265773" y="205216"/>
                </a:lnTo>
                <a:lnTo>
                  <a:pt x="272393" y="207713"/>
                </a:lnTo>
                <a:lnTo>
                  <a:pt x="278904" y="209774"/>
                </a:lnTo>
                <a:lnTo>
                  <a:pt x="285631" y="211511"/>
                </a:lnTo>
                <a:lnTo>
                  <a:pt x="292252" y="212922"/>
                </a:lnTo>
                <a:lnTo>
                  <a:pt x="298982" y="213790"/>
                </a:lnTo>
                <a:lnTo>
                  <a:pt x="305709" y="214440"/>
                </a:lnTo>
                <a:lnTo>
                  <a:pt x="312546" y="214550"/>
                </a:lnTo>
                <a:lnTo>
                  <a:pt x="312546" y="214550"/>
                </a:lnTo>
                <a:lnTo>
                  <a:pt x="308965" y="221605"/>
                </a:lnTo>
                <a:lnTo>
                  <a:pt x="305276" y="228332"/>
                </a:lnTo>
                <a:lnTo>
                  <a:pt x="301477" y="234626"/>
                </a:lnTo>
                <a:lnTo>
                  <a:pt x="297786" y="240378"/>
                </a:lnTo>
                <a:lnTo>
                  <a:pt x="293989" y="245479"/>
                </a:lnTo>
                <a:lnTo>
                  <a:pt x="290191" y="250472"/>
                </a:lnTo>
                <a:lnTo>
                  <a:pt x="286609" y="254921"/>
                </a:lnTo>
                <a:lnTo>
                  <a:pt x="282703" y="258718"/>
                </a:lnTo>
                <a:lnTo>
                  <a:pt x="278904" y="262083"/>
                </a:lnTo>
                <a:lnTo>
                  <a:pt x="275106" y="265230"/>
                </a:lnTo>
                <a:lnTo>
                  <a:pt x="271090" y="267617"/>
                </a:lnTo>
                <a:lnTo>
                  <a:pt x="267291" y="269788"/>
                </a:lnTo>
                <a:lnTo>
                  <a:pt x="263494" y="271307"/>
                </a:lnTo>
                <a:lnTo>
                  <a:pt x="259478" y="272392"/>
                </a:lnTo>
                <a:lnTo>
                  <a:pt x="255570" y="273153"/>
                </a:lnTo>
                <a:lnTo>
                  <a:pt x="253511" y="273368"/>
                </a:lnTo>
                <a:lnTo>
                  <a:pt x="251556" y="273368"/>
                </a:lnTo>
                <a:lnTo>
                  <a:pt x="251556" y="273368"/>
                </a:lnTo>
                <a:lnTo>
                  <a:pt x="247974" y="273153"/>
                </a:lnTo>
                <a:lnTo>
                  <a:pt x="243960" y="272609"/>
                </a:lnTo>
                <a:lnTo>
                  <a:pt x="239944" y="271634"/>
                </a:lnTo>
                <a:lnTo>
                  <a:pt x="235712" y="270331"/>
                </a:lnTo>
                <a:lnTo>
                  <a:pt x="231155" y="268377"/>
                </a:lnTo>
                <a:lnTo>
                  <a:pt x="226595" y="266315"/>
                </a:lnTo>
                <a:lnTo>
                  <a:pt x="221604" y="263819"/>
                </a:lnTo>
                <a:lnTo>
                  <a:pt x="216612" y="260780"/>
                </a:lnTo>
                <a:lnTo>
                  <a:pt x="211294" y="257525"/>
                </a:lnTo>
                <a:lnTo>
                  <a:pt x="205976" y="253727"/>
                </a:lnTo>
                <a:lnTo>
                  <a:pt x="200225" y="249711"/>
                </a:lnTo>
                <a:lnTo>
                  <a:pt x="194256" y="245153"/>
                </a:lnTo>
                <a:lnTo>
                  <a:pt x="188179" y="240378"/>
                </a:lnTo>
                <a:lnTo>
                  <a:pt x="182101" y="235060"/>
                </a:lnTo>
                <a:lnTo>
                  <a:pt x="175590" y="229308"/>
                </a:lnTo>
                <a:lnTo>
                  <a:pt x="168861" y="223231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5F55FF7-04CD-8844-4D15-3ED7FB2E8D6A}"/>
              </a:ext>
            </a:extLst>
          </p:cNvPr>
          <p:cNvSpPr txBox="1"/>
          <p:nvPr/>
        </p:nvSpPr>
        <p:spPr bwMode="auto">
          <a:xfrm>
            <a:off x="3990473" y="4654701"/>
            <a:ext cx="41442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1" ker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DC23151-37B1-6EEB-EBDF-FFA8CF0AE39E}"/>
              </a:ext>
            </a:extLst>
          </p:cNvPr>
          <p:cNvSpPr txBox="1"/>
          <p:nvPr/>
        </p:nvSpPr>
        <p:spPr bwMode="auto">
          <a:xfrm>
            <a:off x="3983789" y="3865965"/>
            <a:ext cx="387685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1" ker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6A2B5C-3F3E-5820-BF08-0CDFFE0FF2B5}"/>
              </a:ext>
            </a:extLst>
          </p:cNvPr>
          <p:cNvSpPr txBox="1"/>
          <p:nvPr/>
        </p:nvSpPr>
        <p:spPr bwMode="auto">
          <a:xfrm>
            <a:off x="3990472" y="2385413"/>
            <a:ext cx="38100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1" ker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9" name="Freeform 22">
            <a:extLst>
              <a:ext uri="{FF2B5EF4-FFF2-40B4-BE49-F238E27FC236}">
                <a16:creationId xmlns:a16="http://schemas.microsoft.com/office/drawing/2014/main" id="{905C0867-7776-4C82-9399-D2BE278EDCA5}"/>
              </a:ext>
            </a:extLst>
          </p:cNvPr>
          <p:cNvSpPr/>
          <p:nvPr/>
        </p:nvSpPr>
        <p:spPr bwMode="auto">
          <a:xfrm>
            <a:off x="5773608" y="2318868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52A7970-ACFC-7829-5574-C90824160783}"/>
              </a:ext>
            </a:extLst>
          </p:cNvPr>
          <p:cNvSpPr txBox="1"/>
          <p:nvPr/>
        </p:nvSpPr>
        <p:spPr bwMode="auto">
          <a:xfrm>
            <a:off x="842210" y="5726820"/>
            <a:ext cx="513347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76200" tIns="76200" rIns="76200" bIns="762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Calibri"/>
                <a:cs typeface="Calibri"/>
              </a:rPr>
              <a:t>*NH, VT, ME, RI, CT are represented</a:t>
            </a:r>
          </a:p>
        </p:txBody>
      </p:sp>
      <p:sp>
        <p:nvSpPr>
          <p:cNvPr id="42" name="Freeform 29">
            <a:extLst>
              <a:ext uri="{FF2B5EF4-FFF2-40B4-BE49-F238E27FC236}">
                <a16:creationId xmlns:a16="http://schemas.microsoft.com/office/drawing/2014/main" id="{256DBA51-B9DD-8B99-31E7-A9A49BDDFF48}"/>
              </a:ext>
            </a:extLst>
          </p:cNvPr>
          <p:cNvSpPr/>
          <p:nvPr/>
        </p:nvSpPr>
        <p:spPr bwMode="auto">
          <a:xfrm>
            <a:off x="7486402" y="2318867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29">
            <a:extLst>
              <a:ext uri="{FF2B5EF4-FFF2-40B4-BE49-F238E27FC236}">
                <a16:creationId xmlns:a16="http://schemas.microsoft.com/office/drawing/2014/main" id="{6C9FD91B-226F-162C-BCFA-D3D3EDB0E5BC}"/>
              </a:ext>
            </a:extLst>
          </p:cNvPr>
          <p:cNvSpPr/>
          <p:nvPr/>
        </p:nvSpPr>
        <p:spPr bwMode="auto">
          <a:xfrm>
            <a:off x="7486402" y="3829499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29">
            <a:extLst>
              <a:ext uri="{FF2B5EF4-FFF2-40B4-BE49-F238E27FC236}">
                <a16:creationId xmlns:a16="http://schemas.microsoft.com/office/drawing/2014/main" id="{095FDD5B-4E15-268E-866B-1A43E82EBB7B}"/>
              </a:ext>
            </a:extLst>
          </p:cNvPr>
          <p:cNvSpPr/>
          <p:nvPr/>
        </p:nvSpPr>
        <p:spPr bwMode="auto">
          <a:xfrm>
            <a:off x="7486402" y="4711814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66">
            <a:extLst>
              <a:ext uri="{FF2B5EF4-FFF2-40B4-BE49-F238E27FC236}">
                <a16:creationId xmlns:a16="http://schemas.microsoft.com/office/drawing/2014/main" id="{87BCC28C-273B-C5CA-C9A4-4E4C269BA67A}"/>
              </a:ext>
            </a:extLst>
          </p:cNvPr>
          <p:cNvSpPr/>
          <p:nvPr/>
        </p:nvSpPr>
        <p:spPr bwMode="auto">
          <a:xfrm>
            <a:off x="5757411" y="3151631"/>
            <a:ext cx="432862" cy="330296"/>
          </a:xfrm>
          <a:custGeom>
            <a:avLst/>
            <a:gdLst/>
            <a:ahLst/>
            <a:cxnLst/>
            <a:rect l="0" t="0" r="0" b="0"/>
            <a:pathLst>
              <a:path w="312547" h="290191">
                <a:moveTo>
                  <a:pt x="154537" y="210209"/>
                </a:moveTo>
                <a:lnTo>
                  <a:pt x="154537" y="210209"/>
                </a:lnTo>
                <a:lnTo>
                  <a:pt x="149979" y="216720"/>
                </a:lnTo>
                <a:lnTo>
                  <a:pt x="149979" y="216720"/>
                </a:lnTo>
                <a:lnTo>
                  <a:pt x="143901" y="225619"/>
                </a:lnTo>
                <a:lnTo>
                  <a:pt x="138150" y="234084"/>
                </a:lnTo>
                <a:lnTo>
                  <a:pt x="132398" y="241681"/>
                </a:lnTo>
                <a:lnTo>
                  <a:pt x="126647" y="248952"/>
                </a:lnTo>
                <a:lnTo>
                  <a:pt x="121329" y="255463"/>
                </a:lnTo>
                <a:lnTo>
                  <a:pt x="116012" y="261540"/>
                </a:lnTo>
                <a:lnTo>
                  <a:pt x="110802" y="266858"/>
                </a:lnTo>
                <a:lnTo>
                  <a:pt x="105594" y="271850"/>
                </a:lnTo>
                <a:lnTo>
                  <a:pt x="100818" y="276082"/>
                </a:lnTo>
                <a:lnTo>
                  <a:pt x="96043" y="279880"/>
                </a:lnTo>
                <a:lnTo>
                  <a:pt x="91485" y="282919"/>
                </a:lnTo>
                <a:lnTo>
                  <a:pt x="86927" y="285632"/>
                </a:lnTo>
                <a:lnTo>
                  <a:pt x="84648" y="286717"/>
                </a:lnTo>
                <a:lnTo>
                  <a:pt x="82477" y="287477"/>
                </a:lnTo>
                <a:lnTo>
                  <a:pt x="80414" y="288454"/>
                </a:lnTo>
                <a:lnTo>
                  <a:pt x="78355" y="288996"/>
                </a:lnTo>
                <a:lnTo>
                  <a:pt x="76183" y="289647"/>
                </a:lnTo>
                <a:lnTo>
                  <a:pt x="74338" y="289757"/>
                </a:lnTo>
                <a:lnTo>
                  <a:pt x="72168" y="290190"/>
                </a:lnTo>
                <a:lnTo>
                  <a:pt x="70323" y="290190"/>
                </a:lnTo>
                <a:lnTo>
                  <a:pt x="70323" y="290190"/>
                </a:lnTo>
                <a:lnTo>
                  <a:pt x="65765" y="289972"/>
                </a:lnTo>
                <a:lnTo>
                  <a:pt x="61315" y="289213"/>
                </a:lnTo>
                <a:lnTo>
                  <a:pt x="56974" y="288128"/>
                </a:lnTo>
                <a:lnTo>
                  <a:pt x="52525" y="286609"/>
                </a:lnTo>
                <a:lnTo>
                  <a:pt x="48183" y="284438"/>
                </a:lnTo>
                <a:lnTo>
                  <a:pt x="43517" y="281942"/>
                </a:lnTo>
                <a:lnTo>
                  <a:pt x="39178" y="279122"/>
                </a:lnTo>
                <a:lnTo>
                  <a:pt x="34726" y="275648"/>
                </a:lnTo>
                <a:lnTo>
                  <a:pt x="30387" y="271634"/>
                </a:lnTo>
                <a:lnTo>
                  <a:pt x="25937" y="267509"/>
                </a:lnTo>
                <a:lnTo>
                  <a:pt x="21813" y="262733"/>
                </a:lnTo>
                <a:lnTo>
                  <a:pt x="17364" y="257308"/>
                </a:lnTo>
                <a:lnTo>
                  <a:pt x="13023" y="251664"/>
                </a:lnTo>
                <a:lnTo>
                  <a:pt x="8573" y="245479"/>
                </a:lnTo>
                <a:lnTo>
                  <a:pt x="4340" y="238859"/>
                </a:lnTo>
                <a:lnTo>
                  <a:pt x="0" y="231805"/>
                </a:lnTo>
                <a:lnTo>
                  <a:pt x="0" y="231805"/>
                </a:lnTo>
                <a:lnTo>
                  <a:pt x="6837" y="232130"/>
                </a:lnTo>
                <a:lnTo>
                  <a:pt x="6837" y="232130"/>
                </a:lnTo>
                <a:lnTo>
                  <a:pt x="9333" y="232130"/>
                </a:lnTo>
                <a:lnTo>
                  <a:pt x="12047" y="231913"/>
                </a:lnTo>
                <a:lnTo>
                  <a:pt x="14542" y="231588"/>
                </a:lnTo>
                <a:lnTo>
                  <a:pt x="17147" y="231154"/>
                </a:lnTo>
                <a:lnTo>
                  <a:pt x="22356" y="230068"/>
                </a:lnTo>
                <a:lnTo>
                  <a:pt x="27673" y="228332"/>
                </a:lnTo>
                <a:lnTo>
                  <a:pt x="33207" y="226053"/>
                </a:lnTo>
                <a:lnTo>
                  <a:pt x="38743" y="223341"/>
                </a:lnTo>
                <a:lnTo>
                  <a:pt x="44277" y="220302"/>
                </a:lnTo>
                <a:lnTo>
                  <a:pt x="49813" y="216720"/>
                </a:lnTo>
                <a:lnTo>
                  <a:pt x="55564" y="212488"/>
                </a:lnTo>
                <a:lnTo>
                  <a:pt x="61315" y="207930"/>
                </a:lnTo>
                <a:lnTo>
                  <a:pt x="67284" y="202721"/>
                </a:lnTo>
                <a:lnTo>
                  <a:pt x="73144" y="197186"/>
                </a:lnTo>
                <a:lnTo>
                  <a:pt x="79330" y="191327"/>
                </a:lnTo>
                <a:lnTo>
                  <a:pt x="85190" y="184597"/>
                </a:lnTo>
                <a:lnTo>
                  <a:pt x="91485" y="177760"/>
                </a:lnTo>
                <a:lnTo>
                  <a:pt x="97671" y="170055"/>
                </a:lnTo>
                <a:lnTo>
                  <a:pt x="106027" y="159637"/>
                </a:lnTo>
                <a:lnTo>
                  <a:pt x="95174" y="147809"/>
                </a:lnTo>
                <a:lnTo>
                  <a:pt x="95174" y="147809"/>
                </a:lnTo>
                <a:lnTo>
                  <a:pt x="89748" y="141840"/>
                </a:lnTo>
                <a:lnTo>
                  <a:pt x="84431" y="135979"/>
                </a:lnTo>
                <a:lnTo>
                  <a:pt x="79656" y="130010"/>
                </a:lnTo>
                <a:lnTo>
                  <a:pt x="75316" y="124476"/>
                </a:lnTo>
                <a:lnTo>
                  <a:pt x="71300" y="118942"/>
                </a:lnTo>
                <a:lnTo>
                  <a:pt x="67393" y="113406"/>
                </a:lnTo>
                <a:lnTo>
                  <a:pt x="64029" y="108089"/>
                </a:lnTo>
                <a:lnTo>
                  <a:pt x="61098" y="102880"/>
                </a:lnTo>
                <a:lnTo>
                  <a:pt x="58495" y="97780"/>
                </a:lnTo>
                <a:lnTo>
                  <a:pt x="56215" y="92787"/>
                </a:lnTo>
                <a:lnTo>
                  <a:pt x="54044" y="88012"/>
                </a:lnTo>
                <a:lnTo>
                  <a:pt x="52525" y="83237"/>
                </a:lnTo>
                <a:lnTo>
                  <a:pt x="51222" y="78462"/>
                </a:lnTo>
                <a:lnTo>
                  <a:pt x="50463" y="74121"/>
                </a:lnTo>
                <a:lnTo>
                  <a:pt x="49813" y="69672"/>
                </a:lnTo>
                <a:lnTo>
                  <a:pt x="49704" y="65331"/>
                </a:lnTo>
                <a:lnTo>
                  <a:pt x="49704" y="65331"/>
                </a:lnTo>
                <a:lnTo>
                  <a:pt x="49813" y="61858"/>
                </a:lnTo>
                <a:lnTo>
                  <a:pt x="50463" y="58277"/>
                </a:lnTo>
                <a:lnTo>
                  <a:pt x="51440" y="54587"/>
                </a:lnTo>
                <a:lnTo>
                  <a:pt x="52743" y="50790"/>
                </a:lnTo>
                <a:lnTo>
                  <a:pt x="54478" y="46990"/>
                </a:lnTo>
                <a:lnTo>
                  <a:pt x="56757" y="43192"/>
                </a:lnTo>
                <a:lnTo>
                  <a:pt x="59254" y="39177"/>
                </a:lnTo>
                <a:lnTo>
                  <a:pt x="62075" y="35161"/>
                </a:lnTo>
                <a:lnTo>
                  <a:pt x="65548" y="31146"/>
                </a:lnTo>
                <a:lnTo>
                  <a:pt x="69130" y="26914"/>
                </a:lnTo>
                <a:lnTo>
                  <a:pt x="73144" y="22573"/>
                </a:lnTo>
                <a:lnTo>
                  <a:pt x="77702" y="18123"/>
                </a:lnTo>
                <a:lnTo>
                  <a:pt x="82477" y="13782"/>
                </a:lnTo>
                <a:lnTo>
                  <a:pt x="87904" y="9116"/>
                </a:lnTo>
                <a:lnTo>
                  <a:pt x="93439" y="4558"/>
                </a:lnTo>
                <a:lnTo>
                  <a:pt x="99515" y="0"/>
                </a:lnTo>
                <a:lnTo>
                  <a:pt x="99515" y="0"/>
                </a:lnTo>
                <a:lnTo>
                  <a:pt x="100492" y="6077"/>
                </a:lnTo>
                <a:lnTo>
                  <a:pt x="101794" y="12046"/>
                </a:lnTo>
                <a:lnTo>
                  <a:pt x="103205" y="17905"/>
                </a:lnTo>
                <a:lnTo>
                  <a:pt x="104833" y="24092"/>
                </a:lnTo>
                <a:lnTo>
                  <a:pt x="106787" y="29953"/>
                </a:lnTo>
                <a:lnTo>
                  <a:pt x="108849" y="35920"/>
                </a:lnTo>
                <a:lnTo>
                  <a:pt x="111236" y="41781"/>
                </a:lnTo>
                <a:lnTo>
                  <a:pt x="113623" y="47533"/>
                </a:lnTo>
                <a:lnTo>
                  <a:pt x="116554" y="53502"/>
                </a:lnTo>
                <a:lnTo>
                  <a:pt x="119592" y="59362"/>
                </a:lnTo>
                <a:lnTo>
                  <a:pt x="122631" y="65114"/>
                </a:lnTo>
                <a:lnTo>
                  <a:pt x="126104" y="70974"/>
                </a:lnTo>
                <a:lnTo>
                  <a:pt x="129903" y="76725"/>
                </a:lnTo>
                <a:lnTo>
                  <a:pt x="133700" y="82477"/>
                </a:lnTo>
                <a:lnTo>
                  <a:pt x="137716" y="88229"/>
                </a:lnTo>
                <a:lnTo>
                  <a:pt x="142165" y="93981"/>
                </a:lnTo>
                <a:lnTo>
                  <a:pt x="151498" y="105810"/>
                </a:lnTo>
                <a:lnTo>
                  <a:pt x="158986" y="96261"/>
                </a:lnTo>
                <a:lnTo>
                  <a:pt x="158986" y="96261"/>
                </a:lnTo>
                <a:lnTo>
                  <a:pt x="165389" y="88229"/>
                </a:lnTo>
                <a:lnTo>
                  <a:pt x="171792" y="80524"/>
                </a:lnTo>
                <a:lnTo>
                  <a:pt x="178086" y="73688"/>
                </a:lnTo>
                <a:lnTo>
                  <a:pt x="184379" y="67176"/>
                </a:lnTo>
                <a:lnTo>
                  <a:pt x="190457" y="61098"/>
                </a:lnTo>
                <a:lnTo>
                  <a:pt x="196535" y="55781"/>
                </a:lnTo>
                <a:lnTo>
                  <a:pt x="202504" y="50790"/>
                </a:lnTo>
                <a:lnTo>
                  <a:pt x="208473" y="46339"/>
                </a:lnTo>
                <a:lnTo>
                  <a:pt x="214333" y="42541"/>
                </a:lnTo>
                <a:lnTo>
                  <a:pt x="220084" y="39177"/>
                </a:lnTo>
                <a:lnTo>
                  <a:pt x="225836" y="36247"/>
                </a:lnTo>
                <a:lnTo>
                  <a:pt x="231371" y="33968"/>
                </a:lnTo>
                <a:lnTo>
                  <a:pt x="234193" y="32990"/>
                </a:lnTo>
                <a:lnTo>
                  <a:pt x="236906" y="32123"/>
                </a:lnTo>
                <a:lnTo>
                  <a:pt x="239727" y="31364"/>
                </a:lnTo>
                <a:lnTo>
                  <a:pt x="242440" y="30712"/>
                </a:lnTo>
                <a:lnTo>
                  <a:pt x="245152" y="30386"/>
                </a:lnTo>
                <a:lnTo>
                  <a:pt x="247759" y="29953"/>
                </a:lnTo>
                <a:lnTo>
                  <a:pt x="250472" y="29735"/>
                </a:lnTo>
                <a:lnTo>
                  <a:pt x="253184" y="29735"/>
                </a:lnTo>
                <a:lnTo>
                  <a:pt x="253184" y="29735"/>
                </a:lnTo>
                <a:lnTo>
                  <a:pt x="257091" y="29953"/>
                </a:lnTo>
                <a:lnTo>
                  <a:pt x="261107" y="30495"/>
                </a:lnTo>
                <a:lnTo>
                  <a:pt x="265013" y="31472"/>
                </a:lnTo>
                <a:lnTo>
                  <a:pt x="268594" y="32883"/>
                </a:lnTo>
                <a:lnTo>
                  <a:pt x="272284" y="34727"/>
                </a:lnTo>
                <a:lnTo>
                  <a:pt x="275648" y="36898"/>
                </a:lnTo>
                <a:lnTo>
                  <a:pt x="278904" y="39285"/>
                </a:lnTo>
                <a:lnTo>
                  <a:pt x="282160" y="42432"/>
                </a:lnTo>
                <a:lnTo>
                  <a:pt x="285198" y="45580"/>
                </a:lnTo>
                <a:lnTo>
                  <a:pt x="288128" y="49487"/>
                </a:lnTo>
                <a:lnTo>
                  <a:pt x="290950" y="53502"/>
                </a:lnTo>
                <a:lnTo>
                  <a:pt x="293663" y="58060"/>
                </a:lnTo>
                <a:lnTo>
                  <a:pt x="296268" y="63053"/>
                </a:lnTo>
                <a:lnTo>
                  <a:pt x="298547" y="68369"/>
                </a:lnTo>
                <a:lnTo>
                  <a:pt x="301043" y="73903"/>
                </a:lnTo>
                <a:lnTo>
                  <a:pt x="303213" y="79980"/>
                </a:lnTo>
                <a:lnTo>
                  <a:pt x="303213" y="79980"/>
                </a:lnTo>
                <a:lnTo>
                  <a:pt x="298982" y="79657"/>
                </a:lnTo>
                <a:lnTo>
                  <a:pt x="296160" y="79439"/>
                </a:lnTo>
                <a:lnTo>
                  <a:pt x="296160" y="79439"/>
                </a:lnTo>
                <a:lnTo>
                  <a:pt x="294206" y="79439"/>
                </a:lnTo>
                <a:lnTo>
                  <a:pt x="292144" y="79765"/>
                </a:lnTo>
                <a:lnTo>
                  <a:pt x="289973" y="80198"/>
                </a:lnTo>
                <a:lnTo>
                  <a:pt x="287911" y="80741"/>
                </a:lnTo>
                <a:lnTo>
                  <a:pt x="285631" y="81283"/>
                </a:lnTo>
                <a:lnTo>
                  <a:pt x="283136" y="82260"/>
                </a:lnTo>
                <a:lnTo>
                  <a:pt x="278144" y="84431"/>
                </a:lnTo>
                <a:lnTo>
                  <a:pt x="272610" y="87252"/>
                </a:lnTo>
                <a:lnTo>
                  <a:pt x="266858" y="90725"/>
                </a:lnTo>
                <a:lnTo>
                  <a:pt x="260564" y="94740"/>
                </a:lnTo>
                <a:lnTo>
                  <a:pt x="254052" y="99516"/>
                </a:lnTo>
                <a:lnTo>
                  <a:pt x="254052" y="99516"/>
                </a:lnTo>
                <a:lnTo>
                  <a:pt x="247432" y="104616"/>
                </a:lnTo>
                <a:lnTo>
                  <a:pt x="241138" y="109826"/>
                </a:lnTo>
                <a:lnTo>
                  <a:pt x="234952" y="115360"/>
                </a:lnTo>
                <a:lnTo>
                  <a:pt x="229092" y="120893"/>
                </a:lnTo>
                <a:lnTo>
                  <a:pt x="223556" y="126539"/>
                </a:lnTo>
                <a:lnTo>
                  <a:pt x="218131" y="132506"/>
                </a:lnTo>
                <a:lnTo>
                  <a:pt x="213248" y="138367"/>
                </a:lnTo>
                <a:lnTo>
                  <a:pt x="208473" y="144662"/>
                </a:lnTo>
                <a:lnTo>
                  <a:pt x="199031" y="157358"/>
                </a:lnTo>
                <a:lnTo>
                  <a:pt x="208038" y="166147"/>
                </a:lnTo>
                <a:lnTo>
                  <a:pt x="208038" y="166147"/>
                </a:lnTo>
                <a:lnTo>
                  <a:pt x="214333" y="172009"/>
                </a:lnTo>
                <a:lnTo>
                  <a:pt x="220626" y="177543"/>
                </a:lnTo>
                <a:lnTo>
                  <a:pt x="226921" y="182536"/>
                </a:lnTo>
                <a:lnTo>
                  <a:pt x="233216" y="187309"/>
                </a:lnTo>
                <a:lnTo>
                  <a:pt x="239727" y="191652"/>
                </a:lnTo>
                <a:lnTo>
                  <a:pt x="246238" y="195667"/>
                </a:lnTo>
                <a:lnTo>
                  <a:pt x="252750" y="199357"/>
                </a:lnTo>
                <a:lnTo>
                  <a:pt x="259261" y="202612"/>
                </a:lnTo>
                <a:lnTo>
                  <a:pt x="265773" y="205216"/>
                </a:lnTo>
                <a:lnTo>
                  <a:pt x="272393" y="207713"/>
                </a:lnTo>
                <a:lnTo>
                  <a:pt x="278904" y="209774"/>
                </a:lnTo>
                <a:lnTo>
                  <a:pt x="285631" y="211511"/>
                </a:lnTo>
                <a:lnTo>
                  <a:pt x="292252" y="212922"/>
                </a:lnTo>
                <a:lnTo>
                  <a:pt x="298982" y="213790"/>
                </a:lnTo>
                <a:lnTo>
                  <a:pt x="305709" y="214440"/>
                </a:lnTo>
                <a:lnTo>
                  <a:pt x="312546" y="214550"/>
                </a:lnTo>
                <a:lnTo>
                  <a:pt x="312546" y="214550"/>
                </a:lnTo>
                <a:lnTo>
                  <a:pt x="308965" y="221605"/>
                </a:lnTo>
                <a:lnTo>
                  <a:pt x="305276" y="228332"/>
                </a:lnTo>
                <a:lnTo>
                  <a:pt x="301477" y="234626"/>
                </a:lnTo>
                <a:lnTo>
                  <a:pt x="297786" y="240378"/>
                </a:lnTo>
                <a:lnTo>
                  <a:pt x="293989" y="245479"/>
                </a:lnTo>
                <a:lnTo>
                  <a:pt x="290191" y="250472"/>
                </a:lnTo>
                <a:lnTo>
                  <a:pt x="286609" y="254921"/>
                </a:lnTo>
                <a:lnTo>
                  <a:pt x="282703" y="258718"/>
                </a:lnTo>
                <a:lnTo>
                  <a:pt x="278904" y="262083"/>
                </a:lnTo>
                <a:lnTo>
                  <a:pt x="275106" y="265230"/>
                </a:lnTo>
                <a:lnTo>
                  <a:pt x="271090" y="267617"/>
                </a:lnTo>
                <a:lnTo>
                  <a:pt x="267291" y="269788"/>
                </a:lnTo>
                <a:lnTo>
                  <a:pt x="263494" y="271307"/>
                </a:lnTo>
                <a:lnTo>
                  <a:pt x="259478" y="272392"/>
                </a:lnTo>
                <a:lnTo>
                  <a:pt x="255570" y="273153"/>
                </a:lnTo>
                <a:lnTo>
                  <a:pt x="253511" y="273368"/>
                </a:lnTo>
                <a:lnTo>
                  <a:pt x="251556" y="273368"/>
                </a:lnTo>
                <a:lnTo>
                  <a:pt x="251556" y="273368"/>
                </a:lnTo>
                <a:lnTo>
                  <a:pt x="247974" y="273153"/>
                </a:lnTo>
                <a:lnTo>
                  <a:pt x="243960" y="272609"/>
                </a:lnTo>
                <a:lnTo>
                  <a:pt x="239944" y="271634"/>
                </a:lnTo>
                <a:lnTo>
                  <a:pt x="235712" y="270331"/>
                </a:lnTo>
                <a:lnTo>
                  <a:pt x="231155" y="268377"/>
                </a:lnTo>
                <a:lnTo>
                  <a:pt x="226595" y="266315"/>
                </a:lnTo>
                <a:lnTo>
                  <a:pt x="221604" y="263819"/>
                </a:lnTo>
                <a:lnTo>
                  <a:pt x="216612" y="260780"/>
                </a:lnTo>
                <a:lnTo>
                  <a:pt x="211294" y="257525"/>
                </a:lnTo>
                <a:lnTo>
                  <a:pt x="205976" y="253727"/>
                </a:lnTo>
                <a:lnTo>
                  <a:pt x="200225" y="249711"/>
                </a:lnTo>
                <a:lnTo>
                  <a:pt x="194256" y="245153"/>
                </a:lnTo>
                <a:lnTo>
                  <a:pt x="188179" y="240378"/>
                </a:lnTo>
                <a:lnTo>
                  <a:pt x="182101" y="235060"/>
                </a:lnTo>
                <a:lnTo>
                  <a:pt x="175590" y="229308"/>
                </a:lnTo>
                <a:lnTo>
                  <a:pt x="168861" y="223231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reeform 26">
            <a:extLst>
              <a:ext uri="{FF2B5EF4-FFF2-40B4-BE49-F238E27FC236}">
                <a16:creationId xmlns:a16="http://schemas.microsoft.com/office/drawing/2014/main" id="{6056BF10-8344-260A-549C-5BF1AA36FA64}"/>
              </a:ext>
            </a:extLst>
          </p:cNvPr>
          <p:cNvSpPr/>
          <p:nvPr/>
        </p:nvSpPr>
        <p:spPr bwMode="auto">
          <a:xfrm>
            <a:off x="9123297" y="3148718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26">
            <a:extLst>
              <a:ext uri="{FF2B5EF4-FFF2-40B4-BE49-F238E27FC236}">
                <a16:creationId xmlns:a16="http://schemas.microsoft.com/office/drawing/2014/main" id="{1D93116F-DF33-C4AF-BCFA-BB49FCDC03C5}"/>
              </a:ext>
            </a:extLst>
          </p:cNvPr>
          <p:cNvSpPr/>
          <p:nvPr/>
        </p:nvSpPr>
        <p:spPr bwMode="auto">
          <a:xfrm>
            <a:off x="9123298" y="2279772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3">
            <a:extLst>
              <a:ext uri="{FF2B5EF4-FFF2-40B4-BE49-F238E27FC236}">
                <a16:creationId xmlns:a16="http://schemas.microsoft.com/office/drawing/2014/main" id="{599CC884-E7A7-1B6A-E40E-67FD3EDD9C49}"/>
              </a:ext>
            </a:extLst>
          </p:cNvPr>
          <p:cNvSpPr/>
          <p:nvPr/>
        </p:nvSpPr>
        <p:spPr bwMode="auto">
          <a:xfrm>
            <a:off x="5773607" y="4833139"/>
            <a:ext cx="429015" cy="407000"/>
          </a:xfrm>
          <a:custGeom>
            <a:avLst/>
            <a:gdLst/>
            <a:ahLst/>
            <a:cxnLst/>
            <a:rect l="0" t="0" r="0" b="0"/>
            <a:pathLst>
              <a:path w="429015" h="407000">
                <a:moveTo>
                  <a:pt x="418148" y="0"/>
                </a:moveTo>
                <a:lnTo>
                  <a:pt x="418148" y="0"/>
                </a:lnTo>
                <a:lnTo>
                  <a:pt x="429014" y="15381"/>
                </a:lnTo>
                <a:lnTo>
                  <a:pt x="429014" y="15381"/>
                </a:lnTo>
                <a:lnTo>
                  <a:pt x="420687" y="21873"/>
                </a:lnTo>
                <a:lnTo>
                  <a:pt x="412360" y="28647"/>
                </a:lnTo>
                <a:lnTo>
                  <a:pt x="403613" y="36127"/>
                </a:lnTo>
                <a:lnTo>
                  <a:pt x="395003" y="43606"/>
                </a:lnTo>
                <a:lnTo>
                  <a:pt x="386113" y="51791"/>
                </a:lnTo>
                <a:lnTo>
                  <a:pt x="377222" y="60400"/>
                </a:lnTo>
                <a:lnTo>
                  <a:pt x="368331" y="69291"/>
                </a:lnTo>
                <a:lnTo>
                  <a:pt x="359158" y="78605"/>
                </a:lnTo>
                <a:lnTo>
                  <a:pt x="349845" y="88483"/>
                </a:lnTo>
                <a:lnTo>
                  <a:pt x="340530" y="98644"/>
                </a:lnTo>
                <a:lnTo>
                  <a:pt x="331075" y="109369"/>
                </a:lnTo>
                <a:lnTo>
                  <a:pt x="321337" y="120376"/>
                </a:lnTo>
                <a:lnTo>
                  <a:pt x="311741" y="131808"/>
                </a:lnTo>
                <a:lnTo>
                  <a:pt x="301863" y="143663"/>
                </a:lnTo>
                <a:lnTo>
                  <a:pt x="291702" y="156083"/>
                </a:lnTo>
                <a:lnTo>
                  <a:pt x="281682" y="168783"/>
                </a:lnTo>
                <a:lnTo>
                  <a:pt x="281682" y="168783"/>
                </a:lnTo>
                <a:lnTo>
                  <a:pt x="271803" y="181625"/>
                </a:lnTo>
                <a:lnTo>
                  <a:pt x="262207" y="194326"/>
                </a:lnTo>
                <a:lnTo>
                  <a:pt x="252609" y="207168"/>
                </a:lnTo>
                <a:lnTo>
                  <a:pt x="243718" y="219588"/>
                </a:lnTo>
                <a:lnTo>
                  <a:pt x="234829" y="232147"/>
                </a:lnTo>
                <a:lnTo>
                  <a:pt x="226502" y="244566"/>
                </a:lnTo>
                <a:lnTo>
                  <a:pt x="218176" y="256703"/>
                </a:lnTo>
                <a:lnTo>
                  <a:pt x="210273" y="268840"/>
                </a:lnTo>
                <a:lnTo>
                  <a:pt x="202794" y="280976"/>
                </a:lnTo>
                <a:lnTo>
                  <a:pt x="195456" y="292971"/>
                </a:lnTo>
                <a:lnTo>
                  <a:pt x="188540" y="304685"/>
                </a:lnTo>
                <a:lnTo>
                  <a:pt x="181907" y="316398"/>
                </a:lnTo>
                <a:lnTo>
                  <a:pt x="175416" y="327969"/>
                </a:lnTo>
                <a:lnTo>
                  <a:pt x="169348" y="339401"/>
                </a:lnTo>
                <a:lnTo>
                  <a:pt x="163703" y="350832"/>
                </a:lnTo>
                <a:lnTo>
                  <a:pt x="158058" y="362263"/>
                </a:lnTo>
                <a:lnTo>
                  <a:pt x="135196" y="377645"/>
                </a:lnTo>
                <a:lnTo>
                  <a:pt x="135196" y="377645"/>
                </a:lnTo>
                <a:lnTo>
                  <a:pt x="122071" y="386817"/>
                </a:lnTo>
                <a:lnTo>
                  <a:pt x="111205" y="394862"/>
                </a:lnTo>
                <a:lnTo>
                  <a:pt x="102738" y="401495"/>
                </a:lnTo>
                <a:lnTo>
                  <a:pt x="99351" y="404600"/>
                </a:lnTo>
                <a:lnTo>
                  <a:pt x="96387" y="406999"/>
                </a:lnTo>
                <a:lnTo>
                  <a:pt x="96387" y="406999"/>
                </a:lnTo>
                <a:lnTo>
                  <a:pt x="95258" y="403048"/>
                </a:lnTo>
                <a:lnTo>
                  <a:pt x="93988" y="398673"/>
                </a:lnTo>
                <a:lnTo>
                  <a:pt x="90178" y="387806"/>
                </a:lnTo>
                <a:lnTo>
                  <a:pt x="85096" y="374682"/>
                </a:lnTo>
                <a:lnTo>
                  <a:pt x="79028" y="359299"/>
                </a:lnTo>
                <a:lnTo>
                  <a:pt x="70279" y="339260"/>
                </a:lnTo>
                <a:lnTo>
                  <a:pt x="70279" y="339260"/>
                </a:lnTo>
                <a:lnTo>
                  <a:pt x="65622" y="328816"/>
                </a:lnTo>
                <a:lnTo>
                  <a:pt x="61106" y="319079"/>
                </a:lnTo>
                <a:lnTo>
                  <a:pt x="56590" y="310047"/>
                </a:lnTo>
                <a:lnTo>
                  <a:pt x="52357" y="301580"/>
                </a:lnTo>
                <a:lnTo>
                  <a:pt x="47982" y="294100"/>
                </a:lnTo>
                <a:lnTo>
                  <a:pt x="43889" y="287044"/>
                </a:lnTo>
                <a:lnTo>
                  <a:pt x="39656" y="280976"/>
                </a:lnTo>
                <a:lnTo>
                  <a:pt x="35704" y="275190"/>
                </a:lnTo>
                <a:lnTo>
                  <a:pt x="35704" y="275190"/>
                </a:lnTo>
                <a:lnTo>
                  <a:pt x="31753" y="270250"/>
                </a:lnTo>
                <a:lnTo>
                  <a:pt x="27518" y="266018"/>
                </a:lnTo>
                <a:lnTo>
                  <a:pt x="23144" y="261783"/>
                </a:lnTo>
                <a:lnTo>
                  <a:pt x="18769" y="258114"/>
                </a:lnTo>
                <a:lnTo>
                  <a:pt x="14253" y="255009"/>
                </a:lnTo>
                <a:lnTo>
                  <a:pt x="9737" y="252045"/>
                </a:lnTo>
                <a:lnTo>
                  <a:pt x="4939" y="249787"/>
                </a:lnTo>
                <a:lnTo>
                  <a:pt x="0" y="247953"/>
                </a:lnTo>
                <a:lnTo>
                  <a:pt x="0" y="247953"/>
                </a:lnTo>
                <a:lnTo>
                  <a:pt x="4234" y="243578"/>
                </a:lnTo>
                <a:lnTo>
                  <a:pt x="8326" y="239627"/>
                </a:lnTo>
                <a:lnTo>
                  <a:pt x="12279" y="235957"/>
                </a:lnTo>
                <a:lnTo>
                  <a:pt x="16370" y="232288"/>
                </a:lnTo>
                <a:lnTo>
                  <a:pt x="20322" y="229325"/>
                </a:lnTo>
                <a:lnTo>
                  <a:pt x="24273" y="226502"/>
                </a:lnTo>
                <a:lnTo>
                  <a:pt x="28084" y="223821"/>
                </a:lnTo>
                <a:lnTo>
                  <a:pt x="32034" y="221281"/>
                </a:lnTo>
                <a:lnTo>
                  <a:pt x="35845" y="219445"/>
                </a:lnTo>
                <a:lnTo>
                  <a:pt x="39656" y="217611"/>
                </a:lnTo>
                <a:lnTo>
                  <a:pt x="43325" y="216060"/>
                </a:lnTo>
                <a:lnTo>
                  <a:pt x="46853" y="214931"/>
                </a:lnTo>
                <a:lnTo>
                  <a:pt x="50663" y="213942"/>
                </a:lnTo>
                <a:lnTo>
                  <a:pt x="54332" y="213238"/>
                </a:lnTo>
                <a:lnTo>
                  <a:pt x="57719" y="212813"/>
                </a:lnTo>
                <a:lnTo>
                  <a:pt x="61247" y="212672"/>
                </a:lnTo>
                <a:lnTo>
                  <a:pt x="61247" y="212672"/>
                </a:lnTo>
                <a:lnTo>
                  <a:pt x="62659" y="212672"/>
                </a:lnTo>
                <a:lnTo>
                  <a:pt x="64212" y="212813"/>
                </a:lnTo>
                <a:lnTo>
                  <a:pt x="65622" y="213238"/>
                </a:lnTo>
                <a:lnTo>
                  <a:pt x="67176" y="213520"/>
                </a:lnTo>
                <a:lnTo>
                  <a:pt x="70420" y="214931"/>
                </a:lnTo>
                <a:lnTo>
                  <a:pt x="73526" y="216624"/>
                </a:lnTo>
                <a:lnTo>
                  <a:pt x="76631" y="218882"/>
                </a:lnTo>
                <a:lnTo>
                  <a:pt x="79876" y="221703"/>
                </a:lnTo>
                <a:lnTo>
                  <a:pt x="83120" y="224950"/>
                </a:lnTo>
                <a:lnTo>
                  <a:pt x="86368" y="228760"/>
                </a:lnTo>
                <a:lnTo>
                  <a:pt x="89754" y="233135"/>
                </a:lnTo>
                <a:lnTo>
                  <a:pt x="93000" y="237792"/>
                </a:lnTo>
                <a:lnTo>
                  <a:pt x="96387" y="243155"/>
                </a:lnTo>
                <a:lnTo>
                  <a:pt x="99915" y="248800"/>
                </a:lnTo>
                <a:lnTo>
                  <a:pt x="103443" y="255291"/>
                </a:lnTo>
                <a:lnTo>
                  <a:pt x="106830" y="262206"/>
                </a:lnTo>
                <a:lnTo>
                  <a:pt x="110499" y="269405"/>
                </a:lnTo>
                <a:lnTo>
                  <a:pt x="114027" y="277164"/>
                </a:lnTo>
                <a:lnTo>
                  <a:pt x="123765" y="298757"/>
                </a:lnTo>
                <a:lnTo>
                  <a:pt x="123765" y="298757"/>
                </a:lnTo>
                <a:lnTo>
                  <a:pt x="130397" y="287750"/>
                </a:lnTo>
                <a:lnTo>
                  <a:pt x="137313" y="277025"/>
                </a:lnTo>
                <a:lnTo>
                  <a:pt x="144510" y="266018"/>
                </a:lnTo>
                <a:lnTo>
                  <a:pt x="151707" y="255150"/>
                </a:lnTo>
                <a:lnTo>
                  <a:pt x="159328" y="244284"/>
                </a:lnTo>
                <a:lnTo>
                  <a:pt x="167090" y="233558"/>
                </a:lnTo>
                <a:lnTo>
                  <a:pt x="175275" y="222692"/>
                </a:lnTo>
                <a:lnTo>
                  <a:pt x="183319" y="212109"/>
                </a:lnTo>
                <a:lnTo>
                  <a:pt x="191928" y="201382"/>
                </a:lnTo>
                <a:lnTo>
                  <a:pt x="200676" y="190657"/>
                </a:lnTo>
                <a:lnTo>
                  <a:pt x="209568" y="180214"/>
                </a:lnTo>
                <a:lnTo>
                  <a:pt x="218882" y="169487"/>
                </a:lnTo>
                <a:lnTo>
                  <a:pt x="228337" y="159045"/>
                </a:lnTo>
                <a:lnTo>
                  <a:pt x="237792" y="148461"/>
                </a:lnTo>
                <a:lnTo>
                  <a:pt x="247952" y="138018"/>
                </a:lnTo>
                <a:lnTo>
                  <a:pt x="257973" y="127575"/>
                </a:lnTo>
                <a:lnTo>
                  <a:pt x="257973" y="127575"/>
                </a:lnTo>
                <a:lnTo>
                  <a:pt x="268275" y="117273"/>
                </a:lnTo>
                <a:lnTo>
                  <a:pt x="278436" y="107395"/>
                </a:lnTo>
                <a:lnTo>
                  <a:pt x="288597" y="97798"/>
                </a:lnTo>
                <a:lnTo>
                  <a:pt x="298757" y="88483"/>
                </a:lnTo>
                <a:lnTo>
                  <a:pt x="308918" y="79593"/>
                </a:lnTo>
                <a:lnTo>
                  <a:pt x="318938" y="70843"/>
                </a:lnTo>
                <a:lnTo>
                  <a:pt x="328958" y="62235"/>
                </a:lnTo>
                <a:lnTo>
                  <a:pt x="338979" y="54050"/>
                </a:lnTo>
                <a:lnTo>
                  <a:pt x="349138" y="46287"/>
                </a:lnTo>
                <a:lnTo>
                  <a:pt x="359016" y="38667"/>
                </a:lnTo>
                <a:lnTo>
                  <a:pt x="368896" y="31470"/>
                </a:lnTo>
                <a:lnTo>
                  <a:pt x="378915" y="24696"/>
                </a:lnTo>
                <a:lnTo>
                  <a:pt x="388794" y="18063"/>
                </a:lnTo>
                <a:lnTo>
                  <a:pt x="398673" y="11712"/>
                </a:lnTo>
                <a:lnTo>
                  <a:pt x="408268" y="5643"/>
                </a:lnTo>
                <a:lnTo>
                  <a:pt x="418148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508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qM3SISEIKLw7bvuLj2d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blEEfJJRA3Z_qO1pXby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ZFqrXhPKHU8Yhhb3vx3Q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.TcTX_dx.tdoQ_GivVBi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nt24sbzCuZEp.pcHEdF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pLtj0HGAYi3pzGzFC9CP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_I3RvtDHItMjXfDpRvMF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_I3RvtDHItMjXfDpRvMF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FyWHY0EhDIh3Ka3cj6.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COioEoPl0.1XdCAZmGja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BjRCUyIoyRPpaZpMaUu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m8S55baQtz7LEf4MoC1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6e6Hwyg6ITspnzjQqufk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Strategy Team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1"/>
        </a:solidFill>
        <a:ln w="9525">
          <a:noFill/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76200" tIns="76200" rIns="76200" bIns="76200" numCol="1" anchor="ctr" anchorCtr="0" compatLnSpc="1">
        <a:prstTxWarp prst="textNoShape">
          <a:avLst/>
        </a:prstTxWarp>
        <a:noAutofit/>
      </a:bodyPr>
      <a:lstStyle>
        <a:defPPr algn="l">
          <a:defRPr sz="1400" b="1" kern="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" id="{77B4EB40-FD74-49B2-B1AF-FCF58089CFC1}" vid="{F3B15EA4-F373-45A9-9C4E-B18186F69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339</Words>
  <Application>Microsoft Office PowerPoint</Application>
  <PresentationFormat>Widescreen</PresentationFormat>
  <Paragraphs>76</Paragraphs>
  <Slides>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think-cell Slide</vt:lpstr>
      <vt:lpstr>Review of Telehealth and Interstate Licensure Policies</vt:lpstr>
      <vt:lpstr>Telehealth Taskforce Charge</vt:lpstr>
      <vt:lpstr>American Medical Association: Telehealth Licensure Issue Brief (May 2023)</vt:lpstr>
      <vt:lpstr>PowerPoint Presentation</vt:lpstr>
      <vt:lpstr>PowerPoint Presentation</vt:lpstr>
      <vt:lpstr>Federal State Medical Boards Workgroup on Telemedicine Report  April 2022</vt:lpstr>
      <vt:lpstr>Uniform Telehealth Act Model Language, July 2022</vt:lpstr>
      <vt:lpstr>MA Telehealth Interstate Policy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Cohen, Gabriel R. (EHS)</dc:creator>
  <cp:lastModifiedBy>Cohen, Gabriel R. (EHS)</cp:lastModifiedBy>
  <cp:revision>4</cp:revision>
  <dcterms:created xsi:type="dcterms:W3CDTF">2013-07-15T20:26:40Z</dcterms:created>
  <dcterms:modified xsi:type="dcterms:W3CDTF">2026-03-11T15:47:02Z</dcterms:modified>
</cp:coreProperties>
</file>