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handoutMasterIdLst>
    <p:handoutMasterId r:id="rId25"/>
  </p:handoutMasterIdLst>
  <p:sldIdLst>
    <p:sldId id="2147470002" r:id="rId5"/>
    <p:sldId id="2147470016" r:id="rId6"/>
    <p:sldId id="2147470027" r:id="rId7"/>
    <p:sldId id="2147470030" r:id="rId8"/>
    <p:sldId id="2147470028" r:id="rId9"/>
    <p:sldId id="2147470035" r:id="rId10"/>
    <p:sldId id="2147470036" r:id="rId11"/>
    <p:sldId id="2147470037" r:id="rId12"/>
    <p:sldId id="2147470039" r:id="rId13"/>
    <p:sldId id="2147470040" r:id="rId14"/>
    <p:sldId id="2147470042" r:id="rId15"/>
    <p:sldId id="2147470043" r:id="rId16"/>
    <p:sldId id="2147470044" r:id="rId17"/>
    <p:sldId id="2147470045" r:id="rId18"/>
    <p:sldId id="2147470046" r:id="rId19"/>
    <p:sldId id="2147470047" r:id="rId20"/>
    <p:sldId id="2147470048" r:id="rId21"/>
    <p:sldId id="2147470049" r:id="rId22"/>
    <p:sldId id="2147470050"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2E53"/>
    <a:srgbClr val="005994"/>
    <a:srgbClr val="055994"/>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C2A23C-BC5B-468B-8B14-1BC8FC6DFC3E}" v="1" dt="2026-01-13T22:00:00.2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73" autoAdjust="0"/>
  </p:normalViewPr>
  <p:slideViewPr>
    <p:cSldViewPr snapToGrid="0">
      <p:cViewPr varScale="1">
        <p:scale>
          <a:sx n="38" d="100"/>
          <a:sy n="38" d="100"/>
        </p:scale>
        <p:origin x="44" y="424"/>
      </p:cViewPr>
      <p:guideLst>
        <p:guide orient="horz" pos="4104"/>
        <p:guide pos="70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g, Vita (DPH)" userId="e7500c4f-30f0-4191-86b9-9d19e3178511" providerId="ADAL" clId="{121323D7-11A6-41F1-B17D-8EC1D89E80AB}"/>
    <pc:docChg chg="modSld sldOrd modNotesMaster modHandout">
      <pc:chgData name="Berg, Vita (DPH)" userId="e7500c4f-30f0-4191-86b9-9d19e3178511" providerId="ADAL" clId="{121323D7-11A6-41F1-B17D-8EC1D89E80AB}" dt="2026-01-13T22:00:00.201" v="14"/>
      <pc:docMkLst>
        <pc:docMk/>
      </pc:docMkLst>
      <pc:sldChg chg="modSp mod">
        <pc:chgData name="Berg, Vita (DPH)" userId="e7500c4f-30f0-4191-86b9-9d19e3178511" providerId="ADAL" clId="{121323D7-11A6-41F1-B17D-8EC1D89E80AB}" dt="2026-01-13T21:59:31.317" v="13" actId="6549"/>
        <pc:sldMkLst>
          <pc:docMk/>
          <pc:sldMk cId="2552531362" sldId="2147470002"/>
        </pc:sldMkLst>
        <pc:spChg chg="mod">
          <ac:chgData name="Berg, Vita (DPH)" userId="e7500c4f-30f0-4191-86b9-9d19e3178511" providerId="ADAL" clId="{121323D7-11A6-41F1-B17D-8EC1D89E80AB}" dt="2026-01-13T21:59:31.317" v="13" actId="6549"/>
          <ac:spMkLst>
            <pc:docMk/>
            <pc:sldMk cId="2552531362" sldId="2147470002"/>
            <ac:spMk id="6" creationId="{47C6150D-AC60-4C53-BF42-5D0DCA499FFF}"/>
          </ac:spMkLst>
        </pc:spChg>
      </pc:sldChg>
      <pc:sldChg chg="modSp mod">
        <pc:chgData name="Berg, Vita (DPH)" userId="e7500c4f-30f0-4191-86b9-9d19e3178511" providerId="ADAL" clId="{121323D7-11A6-41F1-B17D-8EC1D89E80AB}" dt="2026-01-08T19:50:43.833" v="0" actId="6549"/>
        <pc:sldMkLst>
          <pc:docMk/>
          <pc:sldMk cId="3760593411" sldId="2147470016"/>
        </pc:sldMkLst>
        <pc:spChg chg="mod">
          <ac:chgData name="Berg, Vita (DPH)" userId="e7500c4f-30f0-4191-86b9-9d19e3178511" providerId="ADAL" clId="{121323D7-11A6-41F1-B17D-8EC1D89E80AB}" dt="2026-01-08T19:50:43.833" v="0" actId="6549"/>
          <ac:spMkLst>
            <pc:docMk/>
            <pc:sldMk cId="3760593411" sldId="2147470016"/>
            <ac:spMk id="4" creationId="{4005328C-7060-468E-AEE7-8A91A4BFCF55}"/>
          </ac:spMkLst>
        </pc:spChg>
      </pc:sldChg>
      <pc:sldChg chg="modSp mod">
        <pc:chgData name="Berg, Vita (DPH)" userId="e7500c4f-30f0-4191-86b9-9d19e3178511" providerId="ADAL" clId="{121323D7-11A6-41F1-B17D-8EC1D89E80AB}" dt="2026-01-08T19:54:04.574" v="8" actId="20577"/>
        <pc:sldMkLst>
          <pc:docMk/>
          <pc:sldMk cId="3984161608" sldId="2147470028"/>
        </pc:sldMkLst>
        <pc:spChg chg="mod">
          <ac:chgData name="Berg, Vita (DPH)" userId="e7500c4f-30f0-4191-86b9-9d19e3178511" providerId="ADAL" clId="{121323D7-11A6-41F1-B17D-8EC1D89E80AB}" dt="2026-01-08T19:54:04.574" v="8" actId="20577"/>
          <ac:spMkLst>
            <pc:docMk/>
            <pc:sldMk cId="3984161608" sldId="2147470028"/>
            <ac:spMk id="3" creationId="{D6ABA991-A884-FF7F-CA7F-198329A5C702}"/>
          </ac:spMkLst>
        </pc:spChg>
      </pc:sldChg>
      <pc:sldChg chg="ord">
        <pc:chgData name="Berg, Vita (DPH)" userId="e7500c4f-30f0-4191-86b9-9d19e3178511" providerId="ADAL" clId="{121323D7-11A6-41F1-B17D-8EC1D89E80AB}" dt="2026-01-08T19:54:09.800" v="10"/>
        <pc:sldMkLst>
          <pc:docMk/>
          <pc:sldMk cId="1392175045" sldId="2147470030"/>
        </pc:sldMkLst>
      </pc:sldChg>
      <pc:sldChg chg="modSp mod">
        <pc:chgData name="Berg, Vita (DPH)" userId="e7500c4f-30f0-4191-86b9-9d19e3178511" providerId="ADAL" clId="{121323D7-11A6-41F1-B17D-8EC1D89E80AB}" dt="2026-01-08T19:57:59.561" v="11" actId="20577"/>
        <pc:sldMkLst>
          <pc:docMk/>
          <pc:sldMk cId="3455432504" sldId="2147470039"/>
        </pc:sldMkLst>
        <pc:spChg chg="mod">
          <ac:chgData name="Berg, Vita (DPH)" userId="e7500c4f-30f0-4191-86b9-9d19e3178511" providerId="ADAL" clId="{121323D7-11A6-41F1-B17D-8EC1D89E80AB}" dt="2026-01-08T19:57:59.561" v="11" actId="20577"/>
          <ac:spMkLst>
            <pc:docMk/>
            <pc:sldMk cId="3455432504" sldId="2147470039"/>
            <ac:spMk id="6" creationId="{F1C48BA7-F00D-B720-56CC-C8628E7ECEA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475" cy="465138"/>
          </a:xfrm>
          <a:prstGeom prst="rect">
            <a:avLst/>
          </a:prstGeom>
        </p:spPr>
        <p:txBody>
          <a:bodyPr vert="horz" lIns="91432" tIns="45716" rIns="91432" bIns="45716" rtlCol="0"/>
          <a:lstStyle>
            <a:lvl1pPr algn="l">
              <a:defRPr sz="1200"/>
            </a:lvl1pPr>
          </a:lstStyle>
          <a:p>
            <a:endParaRPr lang="en-US"/>
          </a:p>
        </p:txBody>
      </p:sp>
      <p:sp>
        <p:nvSpPr>
          <p:cNvPr id="3" name="Date Placeholder 2"/>
          <p:cNvSpPr>
            <a:spLocks noGrp="1"/>
          </p:cNvSpPr>
          <p:nvPr>
            <p:ph type="dt" sz="quarter" idx="1"/>
          </p:nvPr>
        </p:nvSpPr>
        <p:spPr>
          <a:xfrm>
            <a:off x="3970338" y="1"/>
            <a:ext cx="3038475" cy="465138"/>
          </a:xfrm>
          <a:prstGeom prst="rect">
            <a:avLst/>
          </a:prstGeom>
        </p:spPr>
        <p:txBody>
          <a:bodyPr vert="horz" lIns="91432" tIns="45716" rIns="91432" bIns="45716" rtlCol="0"/>
          <a:lstStyle>
            <a:lvl1pPr algn="r">
              <a:defRPr sz="1200"/>
            </a:lvl1pPr>
          </a:lstStyle>
          <a:p>
            <a:fld id="{F33EE6C5-4F47-4445-8BCE-B8BE9FB65DED}" type="datetimeFigureOut">
              <a:rPr lang="en-US" smtClean="0"/>
              <a:t>1/20/2026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32" tIns="45716" rIns="91432"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32" tIns="45716" rIns="91432" bIns="45716"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69" tIns="46585" rIns="93169" bIns="46585"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69" tIns="46585" rIns="93169" bIns="46585" rtlCol="0"/>
          <a:lstStyle>
            <a:lvl1pPr algn="r">
              <a:defRPr sz="1200"/>
            </a:lvl1pPr>
          </a:lstStyle>
          <a:p>
            <a:fld id="{5A6C4BF5-E566-BD4E-BF84-8EF979555B2D}" type="datetimeFigureOut">
              <a:rPr lang="en-US" smtClean="0"/>
              <a:t>1/20/2026</a:t>
            </a:fld>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9" tIns="46585" rIns="93169" bIns="4658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69" tIns="46585" rIns="93169" bIns="4658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69" tIns="46585" rIns="93169" bIns="46585"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32" tIns="45716" rIns="91432" bIns="45716"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pic>
        <p:nvPicPr>
          <p:cNvPr id="6" name="Picture 5" descr="Massachusetts Department of Public Health logo">
            <a:extLst>
              <a:ext uri="{FF2B5EF4-FFF2-40B4-BE49-F238E27FC236}">
                <a16:creationId xmlns:a16="http://schemas.microsoft.com/office/drawing/2014/main" id="{EAEC6726-A866-0444-9ED7-490F0E2826C5}"/>
              </a:ext>
            </a:extLst>
          </p:cNvPr>
          <p:cNvPicPr>
            <a:picLocks noChangeAspect="1"/>
          </p:cNvPicPr>
          <p:nvPr userDrawn="1"/>
        </p:nvPicPr>
        <p:blipFill>
          <a:blip r:embed="rId2"/>
          <a:stretch>
            <a:fillRect/>
          </a:stretch>
        </p:blipFill>
        <p:spPr>
          <a:xfrm>
            <a:off x="705339" y="510148"/>
            <a:ext cx="2980225" cy="1662048"/>
          </a:xfrm>
          <a:prstGeom prst="rect">
            <a:avLst/>
          </a:prstGeom>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681893" y="2767670"/>
            <a:ext cx="10440537" cy="1373701"/>
          </a:xfrm>
          <a:prstGeom prst="rect">
            <a:avLst/>
          </a:prstGeom>
        </p:spPr>
        <p:txBody>
          <a:bodyPr/>
          <a:lstStyle>
            <a:lvl1pPr marL="0" indent="0" algn="l">
              <a:buNone/>
              <a:defRPr sz="4400" b="1" i="0">
                <a:solidFill>
                  <a:schemeClr val="bg1"/>
                </a:solidFill>
                <a:latin typeface="Avenir Next LT Pro" panose="020B0504020202020204" pitchFamily="34" charset="0"/>
                <a:cs typeface="Arial" panose="020B0604020202020204" pitchFamily="34" charset="0"/>
              </a:defRPr>
            </a:lvl1pPr>
          </a:lstStyle>
          <a:p>
            <a:pPr lvl="0"/>
            <a:r>
              <a:rPr lang="en-US" dirty="0"/>
              <a:t>Add Presentation Title</a:t>
            </a:r>
          </a:p>
          <a:p>
            <a:pPr lvl="0"/>
            <a:r>
              <a:rPr lang="en-US" dirty="0"/>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681893" y="4659309"/>
            <a:ext cx="4797425" cy="469382"/>
          </a:xfrm>
          <a:prstGeom prst="rect">
            <a:avLst/>
          </a:prstGeom>
        </p:spPr>
        <p:txBody>
          <a:bodyPr/>
          <a:lstStyle>
            <a:lvl1pPr marL="0" indent="0" algn="l">
              <a:buNone/>
              <a:defRPr sz="3000" b="0">
                <a:solidFill>
                  <a:schemeClr val="bg1"/>
                </a:solidFill>
                <a:latin typeface="Avenir Next LT Pro" panose="020B0504020202020204" pitchFamily="34" charset="0"/>
                <a:cs typeface="Arial" panose="020B0604020202020204" pitchFamily="34" charset="0"/>
              </a:defRPr>
            </a:lvl1pPr>
          </a:lstStyle>
          <a:p>
            <a:pPr lvl="0"/>
            <a:r>
              <a:rPr lang="en-US" dirty="0"/>
              <a:t>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681893" y="5552844"/>
            <a:ext cx="5843587" cy="879853"/>
          </a:xfrm>
          <a:prstGeom prst="rect">
            <a:avLst/>
          </a:prstGeom>
        </p:spPr>
        <p:txBody>
          <a:bodyPr/>
          <a:lstStyle>
            <a:lvl1pPr marL="0" indent="0" algn="l">
              <a:buNone/>
              <a:defRPr sz="2400" b="0" i="0">
                <a:solidFill>
                  <a:schemeClr val="bg1"/>
                </a:solidFill>
                <a:latin typeface="Avenir Next LT Pro" panose="020B0504020202020204" pitchFamily="34" charset="0"/>
                <a:cs typeface="Arial" panose="020B0604020202020204" pitchFamily="34" charset="0"/>
              </a:defRPr>
            </a:lvl1pPr>
          </a:lstStyle>
          <a:p>
            <a:pPr lvl="0"/>
            <a:r>
              <a:rPr lang="en-US" dirty="0"/>
              <a:t>Add Presenter</a:t>
            </a:r>
            <a:br>
              <a:rPr lang="en-US" dirty="0"/>
            </a:br>
            <a:r>
              <a:rPr lang="en-US" dirty="0"/>
              <a:t>Title</a:t>
            </a:r>
          </a:p>
        </p:txBody>
      </p:sp>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dirty="0"/>
              <a:t>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lnSpc>
                <a:spcPct val="114000"/>
              </a:lnSpc>
              <a:spcBef>
                <a:spcPct val="20000"/>
              </a:spcBef>
              <a:buFont typeface="Arial" panose="020B0604020202020204" pitchFamily="34" charset="0"/>
              <a:buNone/>
              <a:defRPr sz="3200" kern="1200">
                <a:solidFill>
                  <a:srgbClr val="032E53"/>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Add regular text.</a:t>
            </a:r>
          </a:p>
        </p:txBody>
      </p:sp>
      <p:sp>
        <p:nvSpPr>
          <p:cNvPr id="2" name="TextBox 1">
            <a:extLst>
              <a:ext uri="{FF2B5EF4-FFF2-40B4-BE49-F238E27FC236}">
                <a16:creationId xmlns:a16="http://schemas.microsoft.com/office/drawing/2014/main" id="{02685929-CD5C-4159-9F1A-33CD10D7166D}"/>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0" name="Slide Number Placeholder 5">
            <a:extLst>
              <a:ext uri="{FF2B5EF4-FFF2-40B4-BE49-F238E27FC236}">
                <a16:creationId xmlns:a16="http://schemas.microsoft.com/office/drawing/2014/main" id="{5AFA3409-650A-E04D-9C6C-C839AFCA4D9A}"/>
              </a:ext>
              <a:ext uri="{C183D7F6-B498-43B3-948B-1728B52AA6E4}">
                <adec:decorative xmlns:adec="http://schemas.microsoft.com/office/drawing/2017/decorative" val="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Title 1">
            <a:extLst>
              <a:ext uri="{FF2B5EF4-FFF2-40B4-BE49-F238E27FC236}">
                <a16:creationId xmlns:a16="http://schemas.microsoft.com/office/drawing/2014/main" id="{494959E2-EEB2-23E3-14AB-DE9E290B62F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dirty="0"/>
              <a:t>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lnSpc>
                <a:spcPct val="114000"/>
              </a:lnSpc>
              <a:spcBef>
                <a:spcPct val="20000"/>
              </a:spcBef>
              <a:buFont typeface="Arial" panose="020B0604020202020204" pitchFamily="34" charset="0"/>
              <a:buChar char="•"/>
              <a:defRPr sz="3200" kern="1200">
                <a:solidFill>
                  <a:srgbClr val="032E53"/>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lnSpc>
                <a:spcPct val="114000"/>
              </a:lnSpc>
              <a:spcBef>
                <a:spcPct val="20000"/>
              </a:spcBef>
              <a:buFont typeface="Arial" panose="020B0604020202020204" pitchFamily="34" charset="0"/>
              <a:buChar char="•"/>
              <a:defRPr sz="2800" kern="1200">
                <a:solidFill>
                  <a:srgbClr val="032E53"/>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lnSpc>
                <a:spcPct val="114000"/>
              </a:lnSpc>
              <a:spcBef>
                <a:spcPct val="20000"/>
              </a:spcBef>
              <a:buFont typeface="Arial" panose="020B0604020202020204" pitchFamily="34" charset="0"/>
              <a:buChar char="•"/>
              <a:defRPr sz="2400" kern="1200">
                <a:solidFill>
                  <a:srgbClr val="032E53"/>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Edit level one bullet text (add periods if more than one full sentence; no periods needed otherwise)</a:t>
            </a:r>
          </a:p>
          <a:p>
            <a:pPr lvl="1"/>
            <a:r>
              <a:rPr lang="en-US" dirty="0"/>
              <a:t>Second level bullet text</a:t>
            </a:r>
          </a:p>
          <a:p>
            <a:pPr lvl="2"/>
            <a:r>
              <a:rPr lang="en-US" dirty="0"/>
              <a:t>Third level bullet text</a:t>
            </a:r>
          </a:p>
        </p:txBody>
      </p:sp>
      <p:sp>
        <p:nvSpPr>
          <p:cNvPr id="2" name="TextBox 1">
            <a:extLst>
              <a:ext uri="{FF2B5EF4-FFF2-40B4-BE49-F238E27FC236}">
                <a16:creationId xmlns:a16="http://schemas.microsoft.com/office/drawing/2014/main" id="{02685929-CD5C-4159-9F1A-33CD10D7166D}"/>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 uri="{C183D7F6-B498-43B3-948B-1728B52AA6E4}">
                <adec:decorative xmlns:adec="http://schemas.microsoft.com/office/drawing/2017/decorative" val="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dirty="0"/>
              <a:t>Add slide title</a:t>
            </a:r>
          </a:p>
        </p:txBody>
      </p:sp>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61055" y="1097280"/>
            <a:ext cx="5157787" cy="823912"/>
          </a:xfrm>
          <a:prstGeom prst="rect">
            <a:avLst/>
          </a:prstGeom>
        </p:spPr>
        <p:txBody>
          <a:bodyPr anchor="b"/>
          <a:lstStyle>
            <a:lvl1pPr marL="0" indent="0">
              <a:lnSpc>
                <a:spcPct val="114000"/>
              </a:lnSpc>
              <a:buNone/>
              <a:defRPr sz="3200" b="1">
                <a:solidFill>
                  <a:srgbClr val="032E53"/>
                </a:solidFill>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lnSpc>
                <a:spcPct val="114000"/>
              </a:lnSpc>
              <a:defRPr sz="2800">
                <a:solidFill>
                  <a:srgbClr val="032E53"/>
                </a:solidFill>
                <a:latin typeface="Avenir Next LT Pro" panose="020B0504020202020204" pitchFamily="34" charset="0"/>
                <a:cs typeface="Arial" panose="020B0604020202020204" pitchFamily="34" charset="0"/>
              </a:defRPr>
            </a:lvl1pPr>
            <a:lvl2pPr>
              <a:lnSpc>
                <a:spcPct val="114000"/>
              </a:lnSpc>
              <a:defRPr sz="2400">
                <a:solidFill>
                  <a:srgbClr val="032E53"/>
                </a:solidFill>
                <a:latin typeface="Avenir Next LT Pro" panose="020B0504020202020204" pitchFamily="34" charset="0"/>
                <a:cs typeface="Arial" panose="020B0604020202020204" pitchFamily="34" charset="0"/>
              </a:defRPr>
            </a:lvl2pPr>
            <a:lvl3pPr marL="914400" indent="0">
              <a:lnSpc>
                <a:spcPct val="114000"/>
              </a:lnSpc>
              <a:buNone/>
              <a:defRPr>
                <a:solidFill>
                  <a:srgbClr val="032E53"/>
                </a:solidFill>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dirty="0"/>
              <a:t>Edit bullet level one text</a:t>
            </a:r>
          </a:p>
          <a:p>
            <a:pPr lvl="1"/>
            <a:r>
              <a:rPr lang="en-US" dirty="0"/>
              <a:t>Edit bullet level two text</a:t>
            </a:r>
          </a:p>
          <a:p>
            <a:pPr lvl="2"/>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lnSpc>
                <a:spcPct val="114000"/>
              </a:lnSpc>
              <a:buNone/>
              <a:defRPr sz="3200" b="1">
                <a:solidFill>
                  <a:srgbClr val="032E53"/>
                </a:solidFill>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lnSpc>
                <a:spcPct val="114000"/>
              </a:lnSpc>
              <a:defRPr sz="2800">
                <a:solidFill>
                  <a:srgbClr val="032E53"/>
                </a:solidFill>
                <a:latin typeface="Avenir Next LT Pro" panose="020B0504020202020204" pitchFamily="34" charset="0"/>
                <a:cs typeface="Arial" panose="020B0604020202020204" pitchFamily="34" charset="0"/>
              </a:defRPr>
            </a:lvl1pPr>
            <a:lvl2pPr>
              <a:lnSpc>
                <a:spcPct val="114000"/>
              </a:lnSpc>
              <a:defRPr sz="2400">
                <a:solidFill>
                  <a:srgbClr val="032E53"/>
                </a:solidFill>
                <a:latin typeface="Avenir Next LT Pro" panose="020B0504020202020204" pitchFamily="34" charset="0"/>
                <a:cs typeface="Arial" panose="020B0604020202020204" pitchFamily="34" charset="0"/>
              </a:defRPr>
            </a:lvl2pPr>
            <a:lvl3pPr>
              <a:defRPr>
                <a:solidFill>
                  <a:srgbClr val="032E53"/>
                </a:solidFill>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dirty="0"/>
              <a:t>Edit bullet level one text</a:t>
            </a:r>
          </a:p>
          <a:p>
            <a:pPr lvl="1"/>
            <a:r>
              <a:rPr lang="en-US" dirty="0"/>
              <a:t>Edit bullet level two text</a:t>
            </a:r>
          </a:p>
          <a:p>
            <a:pPr lvl="2"/>
            <a:endParaRPr lang="en-US" dirty="0"/>
          </a:p>
        </p:txBody>
      </p:sp>
      <p:sp>
        <p:nvSpPr>
          <p:cNvPr id="13" name="TextBox 12">
            <a:extLst>
              <a:ext uri="{FF2B5EF4-FFF2-40B4-BE49-F238E27FC236}">
                <a16:creationId xmlns:a16="http://schemas.microsoft.com/office/drawing/2014/main" id="{03F1034B-732A-43E2-993F-868DF0D2772D}"/>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 uri="{C183D7F6-B498-43B3-948B-1728B52AA6E4}">
                <adec:decorative xmlns:adec="http://schemas.microsoft.com/office/drawing/2017/decorative" val="1"/>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panose="020B0504020202020204" pitchFamily="34" charset="0"/>
            </a:endParaRPr>
          </a:p>
        </p:txBody>
      </p:sp>
      <p:sp>
        <p:nvSpPr>
          <p:cNvPr id="11" name="TextBox 10">
            <a:extLst>
              <a:ext uri="{FF2B5EF4-FFF2-40B4-BE49-F238E27FC236}">
                <a16:creationId xmlns:a16="http://schemas.microsoft.com/office/drawing/2014/main" id="{53D0130E-9D3A-4D88-A99C-681EBB4E32AF}"/>
              </a:ext>
              <a:ext uri="{C183D7F6-B498-43B3-948B-1728B52AA6E4}">
                <adec:decorative xmlns:adec="http://schemas.microsoft.com/office/drawing/2017/decorative" val="1"/>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 uri="{C183D7F6-B498-43B3-948B-1728B52AA6E4}">
                <adec:decorative xmlns:adec="http://schemas.microsoft.com/office/drawing/2017/decorative" val="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78006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lnSpc>
                <a:spcPct val="114000"/>
              </a:lnSpc>
              <a:buNone/>
              <a:defRPr sz="4400" b="1" i="0">
                <a:solidFill>
                  <a:schemeClr val="bg1"/>
                </a:solidFill>
                <a:latin typeface="Avenir Next LT Pro" panose="020B0504020202020204" pitchFamily="34" charset="0"/>
                <a:cs typeface="Arial" panose="020B0604020202020204" pitchFamily="34" charset="0"/>
              </a:defRPr>
            </a:lvl1pPr>
          </a:lstStyle>
          <a:p>
            <a:pPr lvl="0"/>
            <a:r>
              <a:rPr lang="en-US"/>
              <a:t>Enter section title</a:t>
            </a:r>
          </a:p>
        </p:txBody>
      </p:sp>
    </p:spTree>
    <p:extLst>
      <p:ext uri="{BB962C8B-B14F-4D97-AF65-F5344CB8AC3E}">
        <p14:creationId xmlns:p14="http://schemas.microsoft.com/office/powerpoint/2010/main" val="329688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5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9" r:id="rId5"/>
    <p:sldLayoutId id="2147483657" r:id="rId6"/>
    <p:sldLayoutId id="214748366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48599F-6715-E0C8-7D0F-42AB7F0EC2FF}"/>
              </a:ext>
            </a:extLst>
          </p:cNvPr>
          <p:cNvSpPr>
            <a:spLocks noGrp="1"/>
          </p:cNvSpPr>
          <p:nvPr>
            <p:ph type="title" idx="4294967295"/>
          </p:nvPr>
        </p:nvSpPr>
        <p:spPr>
          <a:xfrm>
            <a:off x="838200" y="-1325563"/>
            <a:ext cx="10515600" cy="1325563"/>
          </a:xfrm>
          <a:prstGeom prst="rect">
            <a:avLst/>
          </a:prstGeom>
        </p:spPr>
        <p:txBody>
          <a:bodyPr anchor="b"/>
          <a:lstStyle/>
          <a:p>
            <a:r>
              <a:rPr lang="en-US" dirty="0">
                <a:latin typeface="Arial" panose="020B0604020202020204" pitchFamily="34" charset="0"/>
                <a:cs typeface="Arial" panose="020B0604020202020204" pitchFamily="34" charset="0"/>
              </a:rPr>
              <a:t>Intro slide</a:t>
            </a:r>
          </a:p>
        </p:txBody>
      </p:sp>
      <p:sp>
        <p:nvSpPr>
          <p:cNvPr id="5" name="Text Placeholder 4">
            <a:extLst>
              <a:ext uri="{FF2B5EF4-FFF2-40B4-BE49-F238E27FC236}">
                <a16:creationId xmlns:a16="http://schemas.microsoft.com/office/drawing/2014/main" id="{1785A978-E8DF-43C5-81AD-9E02D99320AA}"/>
              </a:ext>
            </a:extLst>
          </p:cNvPr>
          <p:cNvSpPr>
            <a:spLocks noGrp="1"/>
          </p:cNvSpPr>
          <p:nvPr>
            <p:ph type="body" sz="quarter" idx="10"/>
          </p:nvPr>
        </p:nvSpPr>
        <p:spPr/>
        <p:txBody>
          <a:bodyPr lIns="91440" tIns="45720" rIns="91440" bIns="45720" anchor="t"/>
          <a:lstStyle/>
          <a:p>
            <a:pPr algn="ctr"/>
            <a:r>
              <a:rPr lang="en-US" dirty="0"/>
              <a:t>IMLC licensure contrasted with Massachusetts physician licensure</a:t>
            </a:r>
          </a:p>
        </p:txBody>
      </p:sp>
      <p:sp>
        <p:nvSpPr>
          <p:cNvPr id="6" name="Text Placeholder 5">
            <a:extLst>
              <a:ext uri="{FF2B5EF4-FFF2-40B4-BE49-F238E27FC236}">
                <a16:creationId xmlns:a16="http://schemas.microsoft.com/office/drawing/2014/main" id="{47C6150D-AC60-4C53-BF42-5D0DCA499FFF}"/>
              </a:ext>
            </a:extLst>
          </p:cNvPr>
          <p:cNvSpPr>
            <a:spLocks noGrp="1"/>
          </p:cNvSpPr>
          <p:nvPr>
            <p:ph type="body" sz="quarter" idx="11"/>
          </p:nvPr>
        </p:nvSpPr>
        <p:spPr/>
        <p:txBody>
          <a:bodyPr lIns="91440" tIns="45720" rIns="91440" bIns="45720" anchor="t"/>
          <a:lstStyle/>
          <a:p>
            <a:r>
              <a:rPr lang="en-US" dirty="0"/>
              <a:t>January 14, 2026</a:t>
            </a:r>
          </a:p>
          <a:p>
            <a:endParaRPr lang="en-US" dirty="0"/>
          </a:p>
        </p:txBody>
      </p:sp>
      <p:sp>
        <p:nvSpPr>
          <p:cNvPr id="7" name="Text Placeholder 6">
            <a:extLst>
              <a:ext uri="{FF2B5EF4-FFF2-40B4-BE49-F238E27FC236}">
                <a16:creationId xmlns:a16="http://schemas.microsoft.com/office/drawing/2014/main" id="{A9AD708C-07C5-4CCE-B44A-7D309F3B522C}"/>
              </a:ext>
            </a:extLst>
          </p:cNvPr>
          <p:cNvSpPr>
            <a:spLocks noGrp="1"/>
          </p:cNvSpPr>
          <p:nvPr>
            <p:ph type="body" sz="quarter" idx="12"/>
          </p:nvPr>
        </p:nvSpPr>
        <p:spPr/>
        <p:txBody>
          <a:bodyPr lIns="91440" tIns="45720" rIns="91440" bIns="45720" anchor="t"/>
          <a:lstStyle/>
          <a:p>
            <a:r>
              <a:rPr lang="en-US" dirty="0"/>
              <a:t>Vita Palazzolo Berg</a:t>
            </a:r>
          </a:p>
          <a:p>
            <a:r>
              <a:rPr lang="en-US" dirty="0"/>
              <a:t>Telehealth Taskforce, BORIM seat </a:t>
            </a:r>
          </a:p>
          <a:p>
            <a:endParaRPr lang="en-US" dirty="0"/>
          </a:p>
        </p:txBody>
      </p:sp>
    </p:spTree>
    <p:extLst>
      <p:ext uri="{BB962C8B-B14F-4D97-AF65-F5344CB8AC3E}">
        <p14:creationId xmlns:p14="http://schemas.microsoft.com/office/powerpoint/2010/main" val="2552531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424D6-D8C0-9539-C74A-90C760A31D2A}"/>
              </a:ext>
            </a:extLst>
          </p:cNvPr>
          <p:cNvSpPr>
            <a:spLocks noGrp="1"/>
          </p:cNvSpPr>
          <p:nvPr>
            <p:ph type="title"/>
          </p:nvPr>
        </p:nvSpPr>
        <p:spPr/>
        <p:txBody>
          <a:bodyPr>
            <a:normAutofit/>
          </a:bodyPr>
          <a:lstStyle/>
          <a:p>
            <a:r>
              <a:rPr lang="en-US" dirty="0"/>
              <a:t>Disciplinary Process:  Complaints arising in MA</a:t>
            </a:r>
          </a:p>
        </p:txBody>
      </p:sp>
      <p:sp>
        <p:nvSpPr>
          <p:cNvPr id="3" name="Content Placeholder 2">
            <a:extLst>
              <a:ext uri="{FF2B5EF4-FFF2-40B4-BE49-F238E27FC236}">
                <a16:creationId xmlns:a16="http://schemas.microsoft.com/office/drawing/2014/main" id="{A8015A63-5541-9323-C714-A282E5AE2756}"/>
              </a:ext>
            </a:extLst>
          </p:cNvPr>
          <p:cNvSpPr>
            <a:spLocks noGrp="1"/>
          </p:cNvSpPr>
          <p:nvPr>
            <p:ph idx="1"/>
          </p:nvPr>
        </p:nvSpPr>
        <p:spPr/>
        <p:txBody>
          <a:bodyPr>
            <a:normAutofit fontScale="85000" lnSpcReduction="10000"/>
          </a:bodyPr>
          <a:lstStyle/>
          <a:p>
            <a:r>
              <a:rPr lang="en-US" dirty="0"/>
              <a:t>Section 1 of the IMLC Model Act provides that:</a:t>
            </a:r>
          </a:p>
          <a:p>
            <a:pPr marL="457200" lvl="1" indent="0">
              <a:buNone/>
            </a:pPr>
            <a:r>
              <a:rPr lang="en-US" dirty="0"/>
              <a:t>“The Compact also adopts the prevailing standard for licensure and affirms that the practice of medicine occurs where the patient is located at the time of the physician-patient encounter, and therefore, requires the physician to be under the jurisdiction of the state medical board where the patient is located.  State medical boards that participate in the Compact retain the jurisdiction to impose an adverse action against a license to practice medicine in that state issued to a physician through the procedures in the Compact.”</a:t>
            </a:r>
          </a:p>
          <a:p>
            <a:r>
              <a:rPr lang="en-US" dirty="0"/>
              <a:t>Other than provisions relating to sharing of information, the IMLC Model Act does not contain any provision directing how a member state approaches the investigation of a complaint against a compact license, nor the prosecution of a disciplinary action.</a:t>
            </a:r>
          </a:p>
          <a:p>
            <a:endParaRPr lang="en-US" dirty="0"/>
          </a:p>
        </p:txBody>
      </p:sp>
      <p:sp>
        <p:nvSpPr>
          <p:cNvPr id="4" name="Slide Number Placeholder 3">
            <a:extLst>
              <a:ext uri="{FF2B5EF4-FFF2-40B4-BE49-F238E27FC236}">
                <a16:creationId xmlns:a16="http://schemas.microsoft.com/office/drawing/2014/main" id="{2038AC5A-FAD2-2BAC-FCAF-D5C8386F261C}"/>
              </a:ext>
            </a:extLst>
          </p:cNvPr>
          <p:cNvSpPr>
            <a:spLocks noGrp="1"/>
          </p:cNvSpPr>
          <p:nvPr>
            <p:ph type="sldNum" sz="quarter" idx="4"/>
          </p:nvPr>
        </p:nvSpPr>
        <p:spPr/>
        <p:txBody>
          <a:bodyPr/>
          <a:lstStyle/>
          <a:p>
            <a:fld id="{CA49D0EE-DE7F-324B-A84C-F36708423CDB}" type="slidenum">
              <a:rPr lang="en-US" smtClean="0"/>
              <a:pPr/>
              <a:t>10</a:t>
            </a:fld>
            <a:endParaRPr lang="en-US"/>
          </a:p>
        </p:txBody>
      </p:sp>
    </p:spTree>
    <p:extLst>
      <p:ext uri="{BB962C8B-B14F-4D97-AF65-F5344CB8AC3E}">
        <p14:creationId xmlns:p14="http://schemas.microsoft.com/office/powerpoint/2010/main" val="4096624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DE7A1-41C9-AA45-FAF8-D0094EF8003D}"/>
              </a:ext>
            </a:extLst>
          </p:cNvPr>
          <p:cNvSpPr>
            <a:spLocks noGrp="1"/>
          </p:cNvSpPr>
          <p:nvPr>
            <p:ph type="title"/>
          </p:nvPr>
        </p:nvSpPr>
        <p:spPr/>
        <p:txBody>
          <a:bodyPr>
            <a:normAutofit/>
          </a:bodyPr>
          <a:lstStyle/>
          <a:p>
            <a:r>
              <a:rPr lang="en-US" dirty="0"/>
              <a:t>Disciplinary Process:  Complaints arising in MA</a:t>
            </a:r>
          </a:p>
        </p:txBody>
      </p:sp>
      <p:sp>
        <p:nvSpPr>
          <p:cNvPr id="3" name="Content Placeholder 2">
            <a:extLst>
              <a:ext uri="{FF2B5EF4-FFF2-40B4-BE49-F238E27FC236}">
                <a16:creationId xmlns:a16="http://schemas.microsoft.com/office/drawing/2014/main" id="{F113B44C-B665-3085-86AD-2D2A2F29C394}"/>
              </a:ext>
            </a:extLst>
          </p:cNvPr>
          <p:cNvSpPr>
            <a:spLocks noGrp="1"/>
          </p:cNvSpPr>
          <p:nvPr>
            <p:ph idx="1"/>
          </p:nvPr>
        </p:nvSpPr>
        <p:spPr/>
        <p:txBody>
          <a:bodyPr>
            <a:normAutofit fontScale="85000" lnSpcReduction="10000"/>
          </a:bodyPr>
          <a:lstStyle/>
          <a:p>
            <a:r>
              <a:rPr lang="en-US" dirty="0"/>
              <a:t>In disciplinary proceedings involving allegations that a physician provided substandard care, BORIM applies the following definition, derived from civil proceedings in state courts:</a:t>
            </a:r>
          </a:p>
          <a:p>
            <a:pPr marL="457200" lvl="1" indent="0">
              <a:buNone/>
            </a:pPr>
            <a:r>
              <a:rPr lang="en-US" dirty="0"/>
              <a:t>Physicians generally must meet the standard of care, which is "the degree of care and skill of the average qualified practitioner, taking into account the advances in the profession." </a:t>
            </a:r>
            <a:r>
              <a:rPr lang="en-US" i="1" dirty="0"/>
              <a:t>Brune v. </a:t>
            </a:r>
            <a:r>
              <a:rPr lang="en-US" i="1" dirty="0" err="1"/>
              <a:t>Belinkoff</a:t>
            </a:r>
            <a:r>
              <a:rPr lang="en-US" dirty="0"/>
              <a:t>, 354 Mass. 102, 109, 235 N.E,2d 793,798 (1968).   For medical specialists, one looks additionally to the level of care and skill that others in the same specialty possess, </a:t>
            </a:r>
            <a:r>
              <a:rPr lang="en-US" i="1" dirty="0" err="1"/>
              <a:t>Palandjian</a:t>
            </a:r>
            <a:r>
              <a:rPr lang="en-US" i="1" dirty="0"/>
              <a:t> v. Foster</a:t>
            </a:r>
            <a:r>
              <a:rPr lang="en-US" dirty="0"/>
              <a:t>, 446 Mass. 100, 105 (2006); </a:t>
            </a:r>
            <a:r>
              <a:rPr lang="en-US" i="1" dirty="0"/>
              <a:t>McCarthy v. Boston City Hospital</a:t>
            </a:r>
            <a:r>
              <a:rPr lang="en-US" dirty="0"/>
              <a:t>, 358 Mass, 639,643 (1971).  Evidence that other physicians may have treated a patient differently does not prove negligence on its own unless such treatment does not coincide with accepted medical practice. </a:t>
            </a:r>
            <a:r>
              <a:rPr lang="en-US" i="1" dirty="0" err="1"/>
              <a:t>Grassis</a:t>
            </a:r>
            <a:r>
              <a:rPr lang="en-US" i="1" dirty="0"/>
              <a:t> v. </a:t>
            </a:r>
            <a:r>
              <a:rPr lang="en-US" i="1" dirty="0" err="1"/>
              <a:t>Retik</a:t>
            </a:r>
            <a:r>
              <a:rPr lang="en-US" dirty="0"/>
              <a:t>, 25 Mass. App. Ct. 595, 602 (1988).</a:t>
            </a:r>
          </a:p>
          <a:p>
            <a:endParaRPr lang="en-US" dirty="0"/>
          </a:p>
        </p:txBody>
      </p:sp>
      <p:sp>
        <p:nvSpPr>
          <p:cNvPr id="4" name="Slide Number Placeholder 3">
            <a:extLst>
              <a:ext uri="{FF2B5EF4-FFF2-40B4-BE49-F238E27FC236}">
                <a16:creationId xmlns:a16="http://schemas.microsoft.com/office/drawing/2014/main" id="{3A063800-E9EE-B135-A05D-899B00B8ACB2}"/>
              </a:ext>
            </a:extLst>
          </p:cNvPr>
          <p:cNvSpPr>
            <a:spLocks noGrp="1"/>
          </p:cNvSpPr>
          <p:nvPr>
            <p:ph type="sldNum" sz="quarter" idx="4"/>
          </p:nvPr>
        </p:nvSpPr>
        <p:spPr/>
        <p:txBody>
          <a:bodyPr/>
          <a:lstStyle/>
          <a:p>
            <a:fld id="{CA49D0EE-DE7F-324B-A84C-F36708423CDB}" type="slidenum">
              <a:rPr lang="en-US" smtClean="0"/>
              <a:pPr/>
              <a:t>11</a:t>
            </a:fld>
            <a:endParaRPr lang="en-US"/>
          </a:p>
        </p:txBody>
      </p:sp>
    </p:spTree>
    <p:extLst>
      <p:ext uri="{BB962C8B-B14F-4D97-AF65-F5344CB8AC3E}">
        <p14:creationId xmlns:p14="http://schemas.microsoft.com/office/powerpoint/2010/main" val="2438260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34429-DCA8-A8E6-6759-FE9AD1A10560}"/>
              </a:ext>
            </a:extLst>
          </p:cNvPr>
          <p:cNvSpPr>
            <a:spLocks noGrp="1"/>
          </p:cNvSpPr>
          <p:nvPr>
            <p:ph type="title"/>
          </p:nvPr>
        </p:nvSpPr>
        <p:spPr/>
        <p:txBody>
          <a:bodyPr>
            <a:normAutofit/>
          </a:bodyPr>
          <a:lstStyle/>
          <a:p>
            <a:r>
              <a:rPr lang="en-US" dirty="0"/>
              <a:t>Disciplinary Process:  Complaints arising in MA</a:t>
            </a:r>
          </a:p>
        </p:txBody>
      </p:sp>
      <p:sp>
        <p:nvSpPr>
          <p:cNvPr id="3" name="Content Placeholder 2">
            <a:extLst>
              <a:ext uri="{FF2B5EF4-FFF2-40B4-BE49-F238E27FC236}">
                <a16:creationId xmlns:a16="http://schemas.microsoft.com/office/drawing/2014/main" id="{C4EA8E7C-E801-B0F3-84DB-D2C093CE8FCD}"/>
              </a:ext>
            </a:extLst>
          </p:cNvPr>
          <p:cNvSpPr>
            <a:spLocks noGrp="1"/>
          </p:cNvSpPr>
          <p:nvPr>
            <p:ph idx="1"/>
          </p:nvPr>
        </p:nvSpPr>
        <p:spPr/>
        <p:txBody>
          <a:bodyPr>
            <a:normAutofit fontScale="77500" lnSpcReduction="20000"/>
          </a:bodyPr>
          <a:lstStyle/>
          <a:p>
            <a:pPr marL="457200" indent="-457200">
              <a:buFont typeface="Arial" panose="020B0604020202020204" pitchFamily="34" charset="0"/>
              <a:buChar char="•"/>
            </a:pPr>
            <a:r>
              <a:rPr lang="en-US" dirty="0"/>
              <a:t>In such disciplinary proceedings, BORIM’s Enforcement Unit bears  the burden of proof.</a:t>
            </a:r>
          </a:p>
          <a:p>
            <a:pPr marL="457200" indent="-457200">
              <a:buFont typeface="Arial" panose="020B0604020202020204" pitchFamily="34" charset="0"/>
              <a:buChar char="•"/>
            </a:pPr>
            <a:r>
              <a:rPr lang="en-US" dirty="0"/>
              <a:t>Absent a clear law or regulation governing a particular aspect of physician practice, or a prior determination in a court of competent jurisdiction, BORIM’s Enforcement Unit would introduce the testimony of an expert to describe the standard of care applicable to the specific circumstances and facts presented with respect to the medical care that is the subject of the allegations.</a:t>
            </a:r>
          </a:p>
          <a:p>
            <a:pPr marL="457200" indent="-457200">
              <a:buFont typeface="Arial" panose="020B0604020202020204" pitchFamily="34" charset="0"/>
              <a:buChar char="•"/>
            </a:pPr>
            <a:r>
              <a:rPr lang="en-US" dirty="0"/>
              <a:t>It is unlikely that law or experts would make a distinction as to the standard of care required based on whether a physician holds a traditional MA license or an IMLC license.</a:t>
            </a:r>
          </a:p>
          <a:p>
            <a:endParaRPr lang="en-US" dirty="0"/>
          </a:p>
        </p:txBody>
      </p:sp>
      <p:sp>
        <p:nvSpPr>
          <p:cNvPr id="4" name="Slide Number Placeholder 3">
            <a:extLst>
              <a:ext uri="{FF2B5EF4-FFF2-40B4-BE49-F238E27FC236}">
                <a16:creationId xmlns:a16="http://schemas.microsoft.com/office/drawing/2014/main" id="{5D0066D6-9D45-4DF8-3FEA-79DBDE47706A}"/>
              </a:ext>
            </a:extLst>
          </p:cNvPr>
          <p:cNvSpPr>
            <a:spLocks noGrp="1"/>
          </p:cNvSpPr>
          <p:nvPr>
            <p:ph type="sldNum" sz="quarter" idx="4"/>
          </p:nvPr>
        </p:nvSpPr>
        <p:spPr/>
        <p:txBody>
          <a:bodyPr/>
          <a:lstStyle/>
          <a:p>
            <a:fld id="{CA49D0EE-DE7F-324B-A84C-F36708423CDB}" type="slidenum">
              <a:rPr lang="en-US" smtClean="0"/>
              <a:pPr/>
              <a:t>12</a:t>
            </a:fld>
            <a:endParaRPr lang="en-US"/>
          </a:p>
        </p:txBody>
      </p:sp>
    </p:spTree>
    <p:extLst>
      <p:ext uri="{BB962C8B-B14F-4D97-AF65-F5344CB8AC3E}">
        <p14:creationId xmlns:p14="http://schemas.microsoft.com/office/powerpoint/2010/main" val="1509810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B0B07-45EC-1BC6-35B5-3B852658F2FD}"/>
              </a:ext>
            </a:extLst>
          </p:cNvPr>
          <p:cNvSpPr>
            <a:spLocks noGrp="1"/>
          </p:cNvSpPr>
          <p:nvPr>
            <p:ph type="title"/>
          </p:nvPr>
        </p:nvSpPr>
        <p:spPr>
          <a:xfrm>
            <a:off x="609600" y="103417"/>
            <a:ext cx="10972800" cy="874654"/>
          </a:xfrm>
        </p:spPr>
        <p:txBody>
          <a:bodyPr>
            <a:normAutofit fontScale="90000"/>
          </a:bodyPr>
          <a:lstStyle/>
          <a:p>
            <a:r>
              <a:rPr lang="en-US" dirty="0"/>
              <a:t>Disciplinary Process:  </a:t>
            </a:r>
            <a:br>
              <a:rPr lang="en-US" dirty="0"/>
            </a:br>
            <a:r>
              <a:rPr lang="en-US" dirty="0"/>
              <a:t>Based on actions taken by other states</a:t>
            </a:r>
          </a:p>
        </p:txBody>
      </p:sp>
      <p:sp>
        <p:nvSpPr>
          <p:cNvPr id="3" name="Content Placeholder 2">
            <a:extLst>
              <a:ext uri="{FF2B5EF4-FFF2-40B4-BE49-F238E27FC236}">
                <a16:creationId xmlns:a16="http://schemas.microsoft.com/office/drawing/2014/main" id="{D9BDF639-383C-5FF2-AEB9-A60D417971EA}"/>
              </a:ext>
            </a:extLst>
          </p:cNvPr>
          <p:cNvSpPr>
            <a:spLocks noGrp="1"/>
          </p:cNvSpPr>
          <p:nvPr>
            <p:ph idx="1"/>
          </p:nvPr>
        </p:nvSpPr>
        <p:spPr/>
        <p:txBody>
          <a:bodyPr>
            <a:normAutofit fontScale="77500" lnSpcReduction="20000"/>
          </a:bodyPr>
          <a:lstStyle/>
          <a:p>
            <a:r>
              <a:rPr lang="en-US" dirty="0"/>
              <a:t>BORIM action options without entering IMLC on learning that another state licensing board has imposed a disciplinary action against a physician licensed by BORIM:</a:t>
            </a:r>
          </a:p>
          <a:p>
            <a:r>
              <a:rPr lang="en-US" dirty="0"/>
              <a:t>No automated actions; </a:t>
            </a:r>
          </a:p>
          <a:p>
            <a:r>
              <a:rPr lang="en-US" dirty="0"/>
              <a:t>BORIM can act with the physician’s consent:  VANP, Resignation, Consent Order</a:t>
            </a:r>
          </a:p>
          <a:p>
            <a:r>
              <a:rPr lang="en-US" dirty="0"/>
              <a:t>BORIM can act without the physician’s consent through a disciplinary proceeding</a:t>
            </a:r>
          </a:p>
          <a:p>
            <a:pPr lvl="1"/>
            <a:r>
              <a:rPr lang="en-US" dirty="0"/>
              <a:t>Impose adverse action after a hearing</a:t>
            </a:r>
          </a:p>
          <a:p>
            <a:pPr lvl="1"/>
            <a:r>
              <a:rPr lang="en-US" dirty="0"/>
              <a:t>Impose a summary suspension if there is an immediate threat to public health, safety and welfare, subject to hearing within 7 days</a:t>
            </a:r>
          </a:p>
          <a:p>
            <a:r>
              <a:rPr lang="en-US" dirty="0"/>
              <a:t>BORIM can choose not to act</a:t>
            </a:r>
          </a:p>
          <a:p>
            <a:endParaRPr lang="en-US" dirty="0"/>
          </a:p>
        </p:txBody>
      </p:sp>
      <p:sp>
        <p:nvSpPr>
          <p:cNvPr id="4" name="Slide Number Placeholder 3">
            <a:extLst>
              <a:ext uri="{FF2B5EF4-FFF2-40B4-BE49-F238E27FC236}">
                <a16:creationId xmlns:a16="http://schemas.microsoft.com/office/drawing/2014/main" id="{E65AC4AC-0F0A-8377-60BF-A2BCE30DF9CD}"/>
              </a:ext>
            </a:extLst>
          </p:cNvPr>
          <p:cNvSpPr>
            <a:spLocks noGrp="1"/>
          </p:cNvSpPr>
          <p:nvPr>
            <p:ph type="sldNum" sz="quarter" idx="4"/>
          </p:nvPr>
        </p:nvSpPr>
        <p:spPr/>
        <p:txBody>
          <a:bodyPr/>
          <a:lstStyle/>
          <a:p>
            <a:fld id="{CA49D0EE-DE7F-324B-A84C-F36708423CDB}" type="slidenum">
              <a:rPr lang="en-US" smtClean="0"/>
              <a:pPr/>
              <a:t>13</a:t>
            </a:fld>
            <a:endParaRPr lang="en-US"/>
          </a:p>
        </p:txBody>
      </p:sp>
    </p:spTree>
    <p:extLst>
      <p:ext uri="{BB962C8B-B14F-4D97-AF65-F5344CB8AC3E}">
        <p14:creationId xmlns:p14="http://schemas.microsoft.com/office/powerpoint/2010/main" val="2488820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E72DF-C2B6-9FDC-FE68-1FC39D6F38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A2319-3E16-576F-D736-931DBD5C757C}"/>
              </a:ext>
            </a:extLst>
          </p:cNvPr>
          <p:cNvSpPr>
            <a:spLocks noGrp="1"/>
          </p:cNvSpPr>
          <p:nvPr>
            <p:ph type="title"/>
          </p:nvPr>
        </p:nvSpPr>
        <p:spPr>
          <a:xfrm>
            <a:off x="609600" y="103417"/>
            <a:ext cx="10972800" cy="874654"/>
          </a:xfrm>
        </p:spPr>
        <p:txBody>
          <a:bodyPr>
            <a:normAutofit fontScale="90000"/>
          </a:bodyPr>
          <a:lstStyle/>
          <a:p>
            <a:r>
              <a:rPr lang="en-US" dirty="0"/>
              <a:t>Disciplinary Process:  </a:t>
            </a:r>
            <a:br>
              <a:rPr lang="en-US" dirty="0"/>
            </a:br>
            <a:r>
              <a:rPr lang="en-US" dirty="0"/>
              <a:t>Based on actions taken by other states</a:t>
            </a:r>
          </a:p>
        </p:txBody>
      </p:sp>
      <p:sp>
        <p:nvSpPr>
          <p:cNvPr id="3" name="Content Placeholder 2">
            <a:extLst>
              <a:ext uri="{FF2B5EF4-FFF2-40B4-BE49-F238E27FC236}">
                <a16:creationId xmlns:a16="http://schemas.microsoft.com/office/drawing/2014/main" id="{CAF34536-91DE-A0B1-4317-9AE2FAE4A73F}"/>
              </a:ext>
            </a:extLst>
          </p:cNvPr>
          <p:cNvSpPr>
            <a:spLocks noGrp="1"/>
          </p:cNvSpPr>
          <p:nvPr>
            <p:ph idx="1"/>
          </p:nvPr>
        </p:nvSpPr>
        <p:spPr/>
        <p:txBody>
          <a:bodyPr>
            <a:normAutofit fontScale="85000" lnSpcReduction="10000"/>
          </a:bodyPr>
          <a:lstStyle/>
          <a:p>
            <a:r>
              <a:rPr lang="en-US" dirty="0"/>
              <a:t>BORIM options would be vastly different if MA adopted IMLC, at least as to IMLC licenses, although language in IMLC Model Act is somewhat ambiguous about impact on traditional licenses.</a:t>
            </a:r>
          </a:p>
          <a:p>
            <a:r>
              <a:rPr lang="en-US" dirty="0"/>
              <a:t>IMLC Model Act includes these definitions</a:t>
            </a:r>
          </a:p>
          <a:p>
            <a:pPr marL="457200" indent="-457200">
              <a:buFont typeface="Arial" panose="020B0604020202020204" pitchFamily="34" charset="0"/>
              <a:buChar char="•"/>
            </a:pPr>
            <a:r>
              <a:rPr lang="en-US" dirty="0"/>
              <a:t>“License” – authorization by a member state for a physician to engage in the practice of medicine, which would be unlawful without authorization.</a:t>
            </a:r>
          </a:p>
          <a:p>
            <a:pPr marL="457200" indent="-457200">
              <a:buFont typeface="Arial" panose="020B0604020202020204" pitchFamily="34" charset="0"/>
              <a:buChar char="•"/>
            </a:pPr>
            <a:r>
              <a:rPr lang="en-US" dirty="0"/>
              <a:t>“Expedited License” – a full and unrestricted medical license granted by a member state to an eligible physician through the process set forth in the compact.</a:t>
            </a:r>
          </a:p>
          <a:p>
            <a:endParaRPr lang="en-US" dirty="0"/>
          </a:p>
        </p:txBody>
      </p:sp>
      <p:sp>
        <p:nvSpPr>
          <p:cNvPr id="4" name="Slide Number Placeholder 3">
            <a:extLst>
              <a:ext uri="{FF2B5EF4-FFF2-40B4-BE49-F238E27FC236}">
                <a16:creationId xmlns:a16="http://schemas.microsoft.com/office/drawing/2014/main" id="{FEB311A6-56AD-E942-80C4-28C99D4E67D4}"/>
              </a:ext>
            </a:extLst>
          </p:cNvPr>
          <p:cNvSpPr>
            <a:spLocks noGrp="1"/>
          </p:cNvSpPr>
          <p:nvPr>
            <p:ph type="sldNum" sz="quarter" idx="4"/>
          </p:nvPr>
        </p:nvSpPr>
        <p:spPr/>
        <p:txBody>
          <a:bodyPr/>
          <a:lstStyle/>
          <a:p>
            <a:fld id="{CA49D0EE-DE7F-324B-A84C-F36708423CDB}" type="slidenum">
              <a:rPr lang="en-US" smtClean="0"/>
              <a:pPr/>
              <a:t>14</a:t>
            </a:fld>
            <a:endParaRPr lang="en-US"/>
          </a:p>
        </p:txBody>
      </p:sp>
    </p:spTree>
    <p:extLst>
      <p:ext uri="{BB962C8B-B14F-4D97-AF65-F5344CB8AC3E}">
        <p14:creationId xmlns:p14="http://schemas.microsoft.com/office/powerpoint/2010/main" val="614227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A505C-EFCC-C081-BE03-A091E8F072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F62A97-8E18-B7D8-D5D1-969BBCAF70D8}"/>
              </a:ext>
            </a:extLst>
          </p:cNvPr>
          <p:cNvSpPr>
            <a:spLocks noGrp="1"/>
          </p:cNvSpPr>
          <p:nvPr>
            <p:ph type="title"/>
          </p:nvPr>
        </p:nvSpPr>
        <p:spPr>
          <a:xfrm>
            <a:off x="609600" y="103417"/>
            <a:ext cx="10972800" cy="874654"/>
          </a:xfrm>
        </p:spPr>
        <p:txBody>
          <a:bodyPr>
            <a:normAutofit fontScale="90000"/>
          </a:bodyPr>
          <a:lstStyle/>
          <a:p>
            <a:r>
              <a:rPr lang="en-US" dirty="0"/>
              <a:t>Disciplinary Process:  </a:t>
            </a:r>
            <a:br>
              <a:rPr lang="en-US" dirty="0"/>
            </a:br>
            <a:r>
              <a:rPr lang="en-US" dirty="0"/>
              <a:t>Based on actions taken by other states</a:t>
            </a:r>
          </a:p>
        </p:txBody>
      </p:sp>
      <p:sp>
        <p:nvSpPr>
          <p:cNvPr id="3" name="Content Placeholder 2">
            <a:extLst>
              <a:ext uri="{FF2B5EF4-FFF2-40B4-BE49-F238E27FC236}">
                <a16:creationId xmlns:a16="http://schemas.microsoft.com/office/drawing/2014/main" id="{1008B874-2934-3DD9-2479-925AF775D9C5}"/>
              </a:ext>
            </a:extLst>
          </p:cNvPr>
          <p:cNvSpPr>
            <a:spLocks noGrp="1"/>
          </p:cNvSpPr>
          <p:nvPr>
            <p:ph idx="1"/>
          </p:nvPr>
        </p:nvSpPr>
        <p:spPr/>
        <p:txBody>
          <a:bodyPr>
            <a:normAutofit fontScale="92500" lnSpcReduction="20000"/>
          </a:bodyPr>
          <a:lstStyle/>
          <a:p>
            <a:pPr marL="457200" indent="-457200">
              <a:buFont typeface="Arial" panose="020B0604020202020204" pitchFamily="34" charset="0"/>
              <a:buChar char="•"/>
            </a:pPr>
            <a:r>
              <a:rPr lang="en-US" dirty="0"/>
              <a:t>Section 3(a) of the IMLC Model Act states that “a physician must meet the eligibility requirements as defined in subsection (k) of section (2) to receive an </a:t>
            </a:r>
            <a:r>
              <a:rPr lang="en-US" u="sng" dirty="0"/>
              <a:t>expedited license </a:t>
            </a:r>
            <a:r>
              <a:rPr lang="en-US" dirty="0"/>
              <a:t>under the terms and provisions of the compact.”</a:t>
            </a:r>
          </a:p>
          <a:p>
            <a:pPr marL="457200" indent="-457200">
              <a:buFont typeface="Arial" panose="020B0604020202020204" pitchFamily="34" charset="0"/>
              <a:buChar char="•"/>
            </a:pPr>
            <a:r>
              <a:rPr lang="en-US" dirty="0"/>
              <a:t>Section 3(b) states that “a physician who does not meet the requirements of subsection (k) of section 2 may obtain a </a:t>
            </a:r>
            <a:r>
              <a:rPr lang="en-US" u="sng" dirty="0"/>
              <a:t>license</a:t>
            </a:r>
            <a:r>
              <a:rPr lang="en-US" dirty="0"/>
              <a:t> to practice medicine in a member state if the individual complies with all laws and requirements, other than the compact, relating to the issuance of a license to practice medicine in that state.”</a:t>
            </a:r>
          </a:p>
          <a:p>
            <a:endParaRPr lang="en-US" dirty="0"/>
          </a:p>
        </p:txBody>
      </p:sp>
      <p:sp>
        <p:nvSpPr>
          <p:cNvPr id="4" name="Slide Number Placeholder 3">
            <a:extLst>
              <a:ext uri="{FF2B5EF4-FFF2-40B4-BE49-F238E27FC236}">
                <a16:creationId xmlns:a16="http://schemas.microsoft.com/office/drawing/2014/main" id="{F18A5F7B-3616-263B-5178-07D84B2CF0F2}"/>
              </a:ext>
            </a:extLst>
          </p:cNvPr>
          <p:cNvSpPr>
            <a:spLocks noGrp="1"/>
          </p:cNvSpPr>
          <p:nvPr>
            <p:ph type="sldNum" sz="quarter" idx="4"/>
          </p:nvPr>
        </p:nvSpPr>
        <p:spPr/>
        <p:txBody>
          <a:bodyPr/>
          <a:lstStyle/>
          <a:p>
            <a:fld id="{CA49D0EE-DE7F-324B-A84C-F36708423CDB}" type="slidenum">
              <a:rPr lang="en-US" smtClean="0"/>
              <a:pPr/>
              <a:t>15</a:t>
            </a:fld>
            <a:endParaRPr lang="en-US"/>
          </a:p>
        </p:txBody>
      </p:sp>
    </p:spTree>
    <p:extLst>
      <p:ext uri="{BB962C8B-B14F-4D97-AF65-F5344CB8AC3E}">
        <p14:creationId xmlns:p14="http://schemas.microsoft.com/office/powerpoint/2010/main" val="1689196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7F29F-3132-B28B-CE01-D02F2A1EFF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16659-04C6-230B-A5EA-210BDB07841E}"/>
              </a:ext>
            </a:extLst>
          </p:cNvPr>
          <p:cNvSpPr>
            <a:spLocks noGrp="1"/>
          </p:cNvSpPr>
          <p:nvPr>
            <p:ph type="title"/>
          </p:nvPr>
        </p:nvSpPr>
        <p:spPr>
          <a:xfrm>
            <a:off x="609600" y="103417"/>
            <a:ext cx="10972800" cy="874654"/>
          </a:xfrm>
        </p:spPr>
        <p:txBody>
          <a:bodyPr>
            <a:normAutofit fontScale="90000"/>
          </a:bodyPr>
          <a:lstStyle/>
          <a:p>
            <a:r>
              <a:rPr lang="en-US" dirty="0"/>
              <a:t>Disciplinary Process:  </a:t>
            </a:r>
            <a:br>
              <a:rPr lang="en-US" dirty="0"/>
            </a:br>
            <a:r>
              <a:rPr lang="en-US" dirty="0"/>
              <a:t>Based on actions taken by other states</a:t>
            </a:r>
          </a:p>
        </p:txBody>
      </p:sp>
      <p:sp>
        <p:nvSpPr>
          <p:cNvPr id="3" name="Content Placeholder 2">
            <a:extLst>
              <a:ext uri="{FF2B5EF4-FFF2-40B4-BE49-F238E27FC236}">
                <a16:creationId xmlns:a16="http://schemas.microsoft.com/office/drawing/2014/main" id="{5028EC93-60D8-26B2-275E-67F42870DF1C}"/>
              </a:ext>
            </a:extLst>
          </p:cNvPr>
          <p:cNvSpPr>
            <a:spLocks noGrp="1"/>
          </p:cNvSpPr>
          <p:nvPr>
            <p:ph idx="1"/>
          </p:nvPr>
        </p:nvSpPr>
        <p:spPr/>
        <p:txBody>
          <a:bodyPr>
            <a:normAutofit fontScale="77500" lnSpcReduction="20000"/>
          </a:bodyPr>
          <a:lstStyle/>
          <a:p>
            <a:r>
              <a:rPr lang="en-US" dirty="0"/>
              <a:t>BORIM action options after adopting IMLC on learning that the  license of a physician licensed by BORIM has been revoked, surrendered, or suspended:</a:t>
            </a:r>
          </a:p>
          <a:p>
            <a:r>
              <a:rPr lang="en-US" dirty="0"/>
              <a:t>By the Home state:  “</a:t>
            </a:r>
            <a:r>
              <a:rPr lang="en-US" u="sng" dirty="0"/>
              <a:t>all licenses </a:t>
            </a:r>
            <a:r>
              <a:rPr lang="en-US" dirty="0"/>
              <a:t>issued to the physician by member boards shall be automatically placed, without further action necessary by any member board, on the same status.  (Member board may subsequently reinstate.)</a:t>
            </a:r>
          </a:p>
          <a:p>
            <a:r>
              <a:rPr lang="en-US" dirty="0"/>
              <a:t>By another member state:  “</a:t>
            </a:r>
            <a:r>
              <a:rPr lang="en-US" u="sng" dirty="0"/>
              <a:t>any licenses </a:t>
            </a:r>
            <a:r>
              <a:rPr lang="en-US" dirty="0"/>
              <a:t>issued to the physician by any other members board or boards shall be suspended, automatically and immediately without further action necessary by the other member boards, for 90 days” (Member board may terminate suspension prior to completion of 90 days.)</a:t>
            </a:r>
          </a:p>
          <a:p>
            <a:endParaRPr lang="en-US" dirty="0"/>
          </a:p>
        </p:txBody>
      </p:sp>
      <p:sp>
        <p:nvSpPr>
          <p:cNvPr id="4" name="Slide Number Placeholder 3">
            <a:extLst>
              <a:ext uri="{FF2B5EF4-FFF2-40B4-BE49-F238E27FC236}">
                <a16:creationId xmlns:a16="http://schemas.microsoft.com/office/drawing/2014/main" id="{E044D407-0CBF-ED46-4CBD-8A60148AF002}"/>
              </a:ext>
            </a:extLst>
          </p:cNvPr>
          <p:cNvSpPr>
            <a:spLocks noGrp="1"/>
          </p:cNvSpPr>
          <p:nvPr>
            <p:ph type="sldNum" sz="quarter" idx="4"/>
          </p:nvPr>
        </p:nvSpPr>
        <p:spPr/>
        <p:txBody>
          <a:bodyPr/>
          <a:lstStyle/>
          <a:p>
            <a:fld id="{CA49D0EE-DE7F-324B-A84C-F36708423CDB}" type="slidenum">
              <a:rPr lang="en-US" smtClean="0"/>
              <a:pPr/>
              <a:t>16</a:t>
            </a:fld>
            <a:endParaRPr lang="en-US"/>
          </a:p>
        </p:txBody>
      </p:sp>
    </p:spTree>
    <p:extLst>
      <p:ext uri="{BB962C8B-B14F-4D97-AF65-F5344CB8AC3E}">
        <p14:creationId xmlns:p14="http://schemas.microsoft.com/office/powerpoint/2010/main" val="12513263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3A05E-19CA-D7F3-9094-C865249D6994}"/>
              </a:ext>
            </a:extLst>
          </p:cNvPr>
          <p:cNvSpPr>
            <a:spLocks noGrp="1"/>
          </p:cNvSpPr>
          <p:nvPr>
            <p:ph type="title"/>
          </p:nvPr>
        </p:nvSpPr>
        <p:spPr/>
        <p:txBody>
          <a:bodyPr>
            <a:normAutofit fontScale="90000"/>
          </a:bodyPr>
          <a:lstStyle/>
          <a:p>
            <a:r>
              <a:rPr lang="en-US" dirty="0"/>
              <a:t>Disciplinary Process:</a:t>
            </a:r>
            <a:br>
              <a:rPr lang="en-US" dirty="0"/>
            </a:br>
            <a:r>
              <a:rPr lang="en-US" dirty="0"/>
              <a:t>Investigations conducted across state lines</a:t>
            </a:r>
          </a:p>
        </p:txBody>
      </p:sp>
      <p:sp>
        <p:nvSpPr>
          <p:cNvPr id="3" name="Content Placeholder 2">
            <a:extLst>
              <a:ext uri="{FF2B5EF4-FFF2-40B4-BE49-F238E27FC236}">
                <a16:creationId xmlns:a16="http://schemas.microsoft.com/office/drawing/2014/main" id="{52280570-F6A8-2C13-2234-B6D8F1958C25}"/>
              </a:ext>
            </a:extLst>
          </p:cNvPr>
          <p:cNvSpPr>
            <a:spLocks noGrp="1"/>
          </p:cNvSpPr>
          <p:nvPr>
            <p:ph idx="1"/>
          </p:nvPr>
        </p:nvSpPr>
        <p:spPr/>
        <p:txBody>
          <a:bodyPr>
            <a:normAutofit fontScale="92500" lnSpcReduction="10000"/>
          </a:bodyPr>
          <a:lstStyle/>
          <a:p>
            <a:r>
              <a:rPr lang="en-US" dirty="0"/>
              <a:t>BORIM currently shares information about physicians with other licensing boards only to the extent that it is public record.  </a:t>
            </a:r>
          </a:p>
          <a:p>
            <a:r>
              <a:rPr lang="en-US" dirty="0"/>
              <a:t>Laws and regulations which pre-existed Shield Law apply as to all physicians and protect the confidentiality of:</a:t>
            </a:r>
          </a:p>
          <a:p>
            <a:pPr marL="457200" indent="-457200">
              <a:buFont typeface="Arial" panose="020B0604020202020204" pitchFamily="34" charset="0"/>
              <a:buChar char="•"/>
            </a:pPr>
            <a:r>
              <a:rPr lang="en-US" dirty="0"/>
              <a:t>Personal data inclusive of certain identifiers (DOB, SSN) and medical information of physicians and patients</a:t>
            </a:r>
          </a:p>
          <a:p>
            <a:pPr marL="457200" indent="-457200">
              <a:buFont typeface="Arial" panose="020B0604020202020204" pitchFamily="34" charset="0"/>
              <a:buChar char="•"/>
            </a:pPr>
            <a:r>
              <a:rPr lang="en-US" dirty="0"/>
              <a:t>Complaints and investigations prior to resolution or initiating a disciplinary proceeding</a:t>
            </a:r>
          </a:p>
          <a:p>
            <a:endParaRPr lang="en-US" dirty="0"/>
          </a:p>
        </p:txBody>
      </p:sp>
      <p:sp>
        <p:nvSpPr>
          <p:cNvPr id="4" name="Slide Number Placeholder 3">
            <a:extLst>
              <a:ext uri="{FF2B5EF4-FFF2-40B4-BE49-F238E27FC236}">
                <a16:creationId xmlns:a16="http://schemas.microsoft.com/office/drawing/2014/main" id="{B75275C0-91E0-872C-A93C-EC20B71E14B5}"/>
              </a:ext>
            </a:extLst>
          </p:cNvPr>
          <p:cNvSpPr>
            <a:spLocks noGrp="1"/>
          </p:cNvSpPr>
          <p:nvPr>
            <p:ph type="sldNum" sz="quarter" idx="4"/>
          </p:nvPr>
        </p:nvSpPr>
        <p:spPr/>
        <p:txBody>
          <a:bodyPr/>
          <a:lstStyle/>
          <a:p>
            <a:fld id="{CA49D0EE-DE7F-324B-A84C-F36708423CDB}" type="slidenum">
              <a:rPr lang="en-US" smtClean="0"/>
              <a:pPr/>
              <a:t>17</a:t>
            </a:fld>
            <a:endParaRPr lang="en-US"/>
          </a:p>
        </p:txBody>
      </p:sp>
    </p:spTree>
    <p:extLst>
      <p:ext uri="{BB962C8B-B14F-4D97-AF65-F5344CB8AC3E}">
        <p14:creationId xmlns:p14="http://schemas.microsoft.com/office/powerpoint/2010/main" val="2739785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B4E0E-6B57-D901-F813-66DF0447CBFD}"/>
              </a:ext>
            </a:extLst>
          </p:cNvPr>
          <p:cNvSpPr>
            <a:spLocks noGrp="1"/>
          </p:cNvSpPr>
          <p:nvPr>
            <p:ph type="title"/>
          </p:nvPr>
        </p:nvSpPr>
        <p:spPr/>
        <p:txBody>
          <a:bodyPr>
            <a:normAutofit fontScale="90000"/>
          </a:bodyPr>
          <a:lstStyle/>
          <a:p>
            <a:r>
              <a:rPr lang="en-US" dirty="0"/>
              <a:t>Disciplinary Process:</a:t>
            </a:r>
            <a:br>
              <a:rPr lang="en-US" dirty="0"/>
            </a:br>
            <a:r>
              <a:rPr lang="en-US" dirty="0"/>
              <a:t>Investigations conducted across state lines</a:t>
            </a:r>
          </a:p>
        </p:txBody>
      </p:sp>
      <p:sp>
        <p:nvSpPr>
          <p:cNvPr id="3" name="Content Placeholder 2">
            <a:extLst>
              <a:ext uri="{FF2B5EF4-FFF2-40B4-BE49-F238E27FC236}">
                <a16:creationId xmlns:a16="http://schemas.microsoft.com/office/drawing/2014/main" id="{1835B3D9-D54A-F46E-FE45-1849B8A0888D}"/>
              </a:ext>
            </a:extLst>
          </p:cNvPr>
          <p:cNvSpPr>
            <a:spLocks noGrp="1"/>
          </p:cNvSpPr>
          <p:nvPr>
            <p:ph idx="1"/>
          </p:nvPr>
        </p:nvSpPr>
        <p:spPr/>
        <p:txBody>
          <a:bodyPr>
            <a:normAutofit fontScale="77500" lnSpcReduction="20000"/>
          </a:bodyPr>
          <a:lstStyle/>
          <a:p>
            <a:r>
              <a:rPr lang="en-US" dirty="0"/>
              <a:t>Shield Law protections for providers of protected health care services include but are not limited to:</a:t>
            </a:r>
          </a:p>
          <a:p>
            <a:pPr marL="457200" indent="-457200">
              <a:buFont typeface="Arial" panose="020B0604020202020204" pitchFamily="34" charset="0"/>
              <a:buChar char="•"/>
            </a:pPr>
            <a:r>
              <a:rPr lang="en-US" dirty="0"/>
              <a:t>BORIM will not deny licensure or impose adverse actions based on actions in other states for protected health care services</a:t>
            </a:r>
          </a:p>
          <a:p>
            <a:pPr marL="457200" indent="-457200">
              <a:buFont typeface="Arial" panose="020B0604020202020204" pitchFamily="34" charset="0"/>
              <a:buChar char="•"/>
            </a:pPr>
            <a:r>
              <a:rPr lang="en-US" dirty="0"/>
              <a:t>Expanded public record exemption for providers</a:t>
            </a:r>
          </a:p>
          <a:p>
            <a:pPr marL="457200" indent="-457200">
              <a:buFont typeface="Arial" panose="020B0604020202020204" pitchFamily="34" charset="0"/>
              <a:buChar char="•"/>
            </a:pPr>
            <a:r>
              <a:rPr lang="en-US" dirty="0"/>
              <a:t>Prohibition on state employees from cooperating or providing information to other jurisdictions investigating protected health care services</a:t>
            </a:r>
          </a:p>
          <a:p>
            <a:pPr marL="457200" indent="-457200">
              <a:buFont typeface="Arial" panose="020B0604020202020204" pitchFamily="34" charset="0"/>
              <a:buChar char="•"/>
            </a:pPr>
            <a:r>
              <a:rPr lang="en-US" dirty="0"/>
              <a:t>Prohibition on state courts and law enforcement from cooperating or providing information to other jurisdictions investigating protected health care services, including not honoring out of state subpoenas</a:t>
            </a:r>
          </a:p>
          <a:p>
            <a:endParaRPr lang="en-US" dirty="0"/>
          </a:p>
        </p:txBody>
      </p:sp>
      <p:sp>
        <p:nvSpPr>
          <p:cNvPr id="4" name="Slide Number Placeholder 3">
            <a:extLst>
              <a:ext uri="{FF2B5EF4-FFF2-40B4-BE49-F238E27FC236}">
                <a16:creationId xmlns:a16="http://schemas.microsoft.com/office/drawing/2014/main" id="{8527117D-E776-5151-5349-7E0A8EF6BFD1}"/>
              </a:ext>
            </a:extLst>
          </p:cNvPr>
          <p:cNvSpPr>
            <a:spLocks noGrp="1"/>
          </p:cNvSpPr>
          <p:nvPr>
            <p:ph type="sldNum" sz="quarter" idx="4"/>
          </p:nvPr>
        </p:nvSpPr>
        <p:spPr/>
        <p:txBody>
          <a:bodyPr/>
          <a:lstStyle/>
          <a:p>
            <a:fld id="{CA49D0EE-DE7F-324B-A84C-F36708423CDB}" type="slidenum">
              <a:rPr lang="en-US" smtClean="0"/>
              <a:pPr/>
              <a:t>18</a:t>
            </a:fld>
            <a:endParaRPr lang="en-US"/>
          </a:p>
        </p:txBody>
      </p:sp>
    </p:spTree>
    <p:extLst>
      <p:ext uri="{BB962C8B-B14F-4D97-AF65-F5344CB8AC3E}">
        <p14:creationId xmlns:p14="http://schemas.microsoft.com/office/powerpoint/2010/main" val="148672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462E7-F47A-BBF9-3E1F-4BA47F062FAA}"/>
              </a:ext>
            </a:extLst>
          </p:cNvPr>
          <p:cNvSpPr>
            <a:spLocks noGrp="1"/>
          </p:cNvSpPr>
          <p:nvPr>
            <p:ph type="title"/>
          </p:nvPr>
        </p:nvSpPr>
        <p:spPr/>
        <p:txBody>
          <a:bodyPr>
            <a:normAutofit fontScale="90000"/>
          </a:bodyPr>
          <a:lstStyle/>
          <a:p>
            <a:r>
              <a:rPr lang="en-US" dirty="0"/>
              <a:t>Disciplinary Process: </a:t>
            </a:r>
            <a:br>
              <a:rPr lang="en-US" dirty="0"/>
            </a:br>
            <a:r>
              <a:rPr lang="en-US" dirty="0"/>
              <a:t>Investigations conducted across state lines</a:t>
            </a:r>
          </a:p>
        </p:txBody>
      </p:sp>
      <p:sp>
        <p:nvSpPr>
          <p:cNvPr id="3" name="Content Placeholder 2">
            <a:extLst>
              <a:ext uri="{FF2B5EF4-FFF2-40B4-BE49-F238E27FC236}">
                <a16:creationId xmlns:a16="http://schemas.microsoft.com/office/drawing/2014/main" id="{6A503D4C-FA14-EDEA-097C-CE81B8465EFD}"/>
              </a:ext>
            </a:extLst>
          </p:cNvPr>
          <p:cNvSpPr>
            <a:spLocks noGrp="1"/>
          </p:cNvSpPr>
          <p:nvPr>
            <p:ph idx="1"/>
          </p:nvPr>
        </p:nvSpPr>
        <p:spPr/>
        <p:txBody>
          <a:bodyPr>
            <a:normAutofit fontScale="92500" lnSpcReduction="20000"/>
          </a:bodyPr>
          <a:lstStyle/>
          <a:p>
            <a:r>
              <a:rPr lang="en-US" dirty="0"/>
              <a:t>IMLC Model Act includes language that provides other state licensing boards with rights to information held by BORIM.</a:t>
            </a:r>
          </a:p>
          <a:p>
            <a:pPr marL="457200" indent="-457200">
              <a:buFont typeface="Arial" panose="020B0604020202020204" pitchFamily="34" charset="0"/>
              <a:buChar char="•"/>
            </a:pPr>
            <a:r>
              <a:rPr lang="en-US" dirty="0"/>
              <a:t>Section 8(e) states that “member boards </a:t>
            </a:r>
            <a:r>
              <a:rPr lang="en-US" u="sng" dirty="0"/>
              <a:t>shall</a:t>
            </a:r>
            <a:r>
              <a:rPr lang="en-US" dirty="0"/>
              <a:t> share complaints or disciplinary information about a physician upon request of another member board.”</a:t>
            </a:r>
          </a:p>
          <a:p>
            <a:pPr marL="457200" indent="-457200">
              <a:buFont typeface="Arial" panose="020B0604020202020204" pitchFamily="34" charset="0"/>
              <a:buChar char="•"/>
            </a:pPr>
            <a:r>
              <a:rPr lang="en-US" dirty="0"/>
              <a:t>Section 9(c) states that “a subpoena issued by a member board </a:t>
            </a:r>
            <a:r>
              <a:rPr lang="en-US" u="sng" dirty="0"/>
              <a:t>shall</a:t>
            </a:r>
            <a:r>
              <a:rPr lang="en-US" dirty="0"/>
              <a:t> be enforceable in other member states”</a:t>
            </a:r>
          </a:p>
          <a:p>
            <a:pPr marL="457200" indent="-457200">
              <a:buFont typeface="Arial" panose="020B0604020202020204" pitchFamily="34" charset="0"/>
              <a:buChar char="•"/>
            </a:pPr>
            <a:r>
              <a:rPr lang="en-US" dirty="0"/>
              <a:t>Section 24(b) states “all laws in a member state in conflict with the Compact are superseded to the extent of the conflict.”</a:t>
            </a:r>
          </a:p>
          <a:p>
            <a:endParaRPr lang="en-US" dirty="0"/>
          </a:p>
        </p:txBody>
      </p:sp>
      <p:sp>
        <p:nvSpPr>
          <p:cNvPr id="4" name="Slide Number Placeholder 3">
            <a:extLst>
              <a:ext uri="{FF2B5EF4-FFF2-40B4-BE49-F238E27FC236}">
                <a16:creationId xmlns:a16="http://schemas.microsoft.com/office/drawing/2014/main" id="{923855F3-F94D-4AAA-8033-90CBF2E6F47C}"/>
              </a:ext>
            </a:extLst>
          </p:cNvPr>
          <p:cNvSpPr>
            <a:spLocks noGrp="1"/>
          </p:cNvSpPr>
          <p:nvPr>
            <p:ph type="sldNum" sz="quarter" idx="4"/>
          </p:nvPr>
        </p:nvSpPr>
        <p:spPr/>
        <p:txBody>
          <a:bodyPr/>
          <a:lstStyle/>
          <a:p>
            <a:fld id="{CA49D0EE-DE7F-324B-A84C-F36708423CDB}" type="slidenum">
              <a:rPr lang="en-US" smtClean="0"/>
              <a:pPr/>
              <a:t>19</a:t>
            </a:fld>
            <a:endParaRPr lang="en-US"/>
          </a:p>
        </p:txBody>
      </p:sp>
    </p:spTree>
    <p:extLst>
      <p:ext uri="{BB962C8B-B14F-4D97-AF65-F5344CB8AC3E}">
        <p14:creationId xmlns:p14="http://schemas.microsoft.com/office/powerpoint/2010/main" val="1871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40C146-93A6-4B07-9ABB-B8A3D5C49179}"/>
              </a:ext>
            </a:extLst>
          </p:cNvPr>
          <p:cNvSpPr>
            <a:spLocks noGrp="1"/>
          </p:cNvSpPr>
          <p:nvPr>
            <p:ph type="title"/>
          </p:nvPr>
        </p:nvSpPr>
        <p:spPr>
          <a:prstGeom prst="rect">
            <a:avLst/>
          </a:prstGeom>
        </p:spPr>
        <p:txBody>
          <a:bodyPr>
            <a:noAutofit/>
          </a:bodyPr>
          <a:lstStyle/>
          <a:p>
            <a:r>
              <a:rPr lang="en-US" dirty="0"/>
              <a:t>Topics</a:t>
            </a:r>
          </a:p>
        </p:txBody>
      </p:sp>
      <p:sp>
        <p:nvSpPr>
          <p:cNvPr id="4" name="Content Placeholder 3">
            <a:extLst>
              <a:ext uri="{FF2B5EF4-FFF2-40B4-BE49-F238E27FC236}">
                <a16:creationId xmlns:a16="http://schemas.microsoft.com/office/drawing/2014/main" id="{4005328C-7060-468E-AEE7-8A91A4BFCF55}"/>
              </a:ext>
            </a:extLst>
          </p:cNvPr>
          <p:cNvSpPr>
            <a:spLocks noGrp="1"/>
          </p:cNvSpPr>
          <p:nvPr>
            <p:ph idx="1"/>
          </p:nvPr>
        </p:nvSpPr>
        <p:spPr>
          <a:xfrm>
            <a:off x="609600" y="931178"/>
            <a:ext cx="10972800" cy="5210315"/>
          </a:xfrm>
        </p:spPr>
        <p:txBody>
          <a:bodyPr>
            <a:noAutofit/>
          </a:bodyPr>
          <a:lstStyle/>
          <a:p>
            <a:r>
              <a:rPr lang="en-US" dirty="0"/>
              <a:t>Eligibility requirements (Credentials)</a:t>
            </a:r>
          </a:p>
          <a:p>
            <a:r>
              <a:rPr lang="en-US" dirty="0"/>
              <a:t>Eligibility requirements (Adverse History)</a:t>
            </a:r>
          </a:p>
          <a:p>
            <a:r>
              <a:rPr lang="en-US" dirty="0"/>
              <a:t>Processing time and relation to eligibility requirements</a:t>
            </a:r>
          </a:p>
          <a:p>
            <a:r>
              <a:rPr lang="en-US" dirty="0"/>
              <a:t>Disciplinary process</a:t>
            </a:r>
          </a:p>
          <a:p>
            <a:pPr lvl="1"/>
            <a:r>
              <a:rPr lang="en-US" dirty="0"/>
              <a:t>Complaints arising in MA</a:t>
            </a:r>
          </a:p>
          <a:p>
            <a:pPr lvl="1"/>
            <a:r>
              <a:rPr lang="en-US" dirty="0"/>
              <a:t>Based on actions taken by other states</a:t>
            </a:r>
          </a:p>
          <a:p>
            <a:pPr lvl="1"/>
            <a:r>
              <a:rPr lang="en-US" dirty="0"/>
              <a:t>Investigations conducted across state lines</a:t>
            </a:r>
          </a:p>
          <a:p>
            <a:pPr marL="0" indent="0">
              <a:lnSpc>
                <a:spcPct val="125000"/>
              </a:lnSpc>
              <a:spcBef>
                <a:spcPts val="0"/>
              </a:spcBef>
              <a:spcAft>
                <a:spcPts val="1200"/>
              </a:spcAft>
              <a:buNone/>
            </a:pPr>
            <a:r>
              <a:rPr lang="en-US" dirty="0">
                <a:latin typeface="+mn-lt"/>
              </a:rPr>
              <a:t> </a:t>
            </a:r>
          </a:p>
        </p:txBody>
      </p:sp>
      <p:sp>
        <p:nvSpPr>
          <p:cNvPr id="2" name="Slide Number Placeholder 1">
            <a:extLst>
              <a:ext uri="{FF2B5EF4-FFF2-40B4-BE49-F238E27FC236}">
                <a16:creationId xmlns:a16="http://schemas.microsoft.com/office/drawing/2014/main" id="{D81A83C4-E0BA-4314-B8BF-B643EDC9ED5E}"/>
              </a:ext>
              <a:ext uri="{C183D7F6-B498-43B3-948B-1728B52AA6E4}">
                <adec:decorative xmlns:adec="http://schemas.microsoft.com/office/drawing/2017/decorative" val="1"/>
              </a:ext>
            </a:extLst>
          </p:cNvPr>
          <p:cNvSpPr>
            <a:spLocks noGrp="1"/>
          </p:cNvSpPr>
          <p:nvPr>
            <p:ph type="sldNum" sz="quarter" idx="4"/>
          </p:nvPr>
        </p:nvSpPr>
        <p:spPr>
          <a:prstGeom prst="rect">
            <a:avLst/>
          </a:prstGeom>
        </p:spPr>
        <p:txBody>
          <a:bodyPr/>
          <a:lstStyle/>
          <a:p>
            <a:fld id="{CA49D0EE-DE7F-324B-A84C-F36708423CDB}" type="slidenum">
              <a:rPr lang="en-US" smtClean="0"/>
              <a:pPr/>
              <a:t>2</a:t>
            </a:fld>
            <a:endParaRPr lang="en-US"/>
          </a:p>
        </p:txBody>
      </p:sp>
    </p:spTree>
    <p:extLst>
      <p:ext uri="{BB962C8B-B14F-4D97-AF65-F5344CB8AC3E}">
        <p14:creationId xmlns:p14="http://schemas.microsoft.com/office/powerpoint/2010/main" val="376059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0DC21-C42C-3578-A77E-3F6188F201FC}"/>
              </a:ext>
            </a:extLst>
          </p:cNvPr>
          <p:cNvSpPr>
            <a:spLocks noGrp="1"/>
          </p:cNvSpPr>
          <p:nvPr>
            <p:ph type="title"/>
          </p:nvPr>
        </p:nvSpPr>
        <p:spPr/>
        <p:txBody>
          <a:bodyPr/>
          <a:lstStyle/>
          <a:p>
            <a:r>
              <a:rPr lang="en-US" dirty="0"/>
              <a:t>Eligibility requirements (Credentials) - IMLC</a:t>
            </a:r>
          </a:p>
        </p:txBody>
      </p:sp>
      <p:sp>
        <p:nvSpPr>
          <p:cNvPr id="3" name="Content Placeholder 2">
            <a:extLst>
              <a:ext uri="{FF2B5EF4-FFF2-40B4-BE49-F238E27FC236}">
                <a16:creationId xmlns:a16="http://schemas.microsoft.com/office/drawing/2014/main" id="{879CA167-1224-5EE4-B531-3AD5D623B995}"/>
              </a:ext>
            </a:extLst>
          </p:cNvPr>
          <p:cNvSpPr>
            <a:spLocks noGrp="1"/>
          </p:cNvSpPr>
          <p:nvPr>
            <p:ph idx="1"/>
          </p:nvPr>
        </p:nvSpPr>
        <p:spPr/>
        <p:txBody>
          <a:bodyPr>
            <a:normAutofit fontScale="77500" lnSpcReduction="20000"/>
          </a:bodyPr>
          <a:lstStyle/>
          <a:p>
            <a:r>
              <a:rPr lang="en-US" dirty="0"/>
              <a:t>IMLC licensure requires </a:t>
            </a:r>
            <a:r>
              <a:rPr lang="en-US" u="sng" dirty="0"/>
              <a:t>all</a:t>
            </a:r>
            <a:r>
              <a:rPr lang="en-US" dirty="0"/>
              <a:t> of the following credentials:</a:t>
            </a:r>
          </a:p>
          <a:p>
            <a:pPr marL="457200" indent="-457200">
              <a:buFont typeface="Arial" panose="020B0604020202020204" pitchFamily="34" charset="0"/>
              <a:buChar char="•"/>
            </a:pPr>
            <a:r>
              <a:rPr lang="en-US" dirty="0"/>
              <a:t>Medical school accredited by the LCME, the COCA, or a medical school listed in the IMED or its equivalent;</a:t>
            </a:r>
          </a:p>
          <a:p>
            <a:pPr marL="457200" indent="-457200">
              <a:buFont typeface="Arial" panose="020B0604020202020204" pitchFamily="34" charset="0"/>
              <a:buChar char="•"/>
            </a:pPr>
            <a:r>
              <a:rPr lang="en-US" dirty="0"/>
              <a:t>Pass each component of USMLE or COMLEX-USA within 3 attempts, or any predecessor examination accepted by a state medical board;</a:t>
            </a:r>
          </a:p>
          <a:p>
            <a:pPr marL="457200" indent="-457200">
              <a:buFont typeface="Arial" panose="020B0604020202020204" pitchFamily="34" charset="0"/>
              <a:buChar char="•"/>
            </a:pPr>
            <a:r>
              <a:rPr lang="en-US" dirty="0"/>
              <a:t>Successfully complete graduate medical education approved by the ACGME or the AOA</a:t>
            </a:r>
          </a:p>
          <a:p>
            <a:pPr marL="457200" indent="-457200">
              <a:buFont typeface="Arial" panose="020B0604020202020204" pitchFamily="34" charset="0"/>
              <a:buChar char="•"/>
            </a:pPr>
            <a:r>
              <a:rPr lang="en-US" dirty="0"/>
              <a:t>Specialty certification or a time-unlimited specialty certificate recognized by the ABMS or the AOA;</a:t>
            </a:r>
          </a:p>
          <a:p>
            <a:pPr marL="457200" indent="-457200">
              <a:buFont typeface="Arial" panose="020B0604020202020204" pitchFamily="34" charset="0"/>
              <a:buChar char="•"/>
            </a:pPr>
            <a:r>
              <a:rPr lang="en-US" dirty="0"/>
              <a:t>Full and unrestricted license to engage in the practice of medicine issued by a member board</a:t>
            </a:r>
          </a:p>
          <a:p>
            <a:endParaRPr lang="en-US" dirty="0"/>
          </a:p>
        </p:txBody>
      </p:sp>
      <p:sp>
        <p:nvSpPr>
          <p:cNvPr id="4" name="Slide Number Placeholder 3">
            <a:extLst>
              <a:ext uri="{FF2B5EF4-FFF2-40B4-BE49-F238E27FC236}">
                <a16:creationId xmlns:a16="http://schemas.microsoft.com/office/drawing/2014/main" id="{7576D0B0-8A48-3B62-5829-0733545643AA}"/>
              </a:ext>
            </a:extLst>
          </p:cNvPr>
          <p:cNvSpPr>
            <a:spLocks noGrp="1"/>
          </p:cNvSpPr>
          <p:nvPr>
            <p:ph type="sldNum" sz="quarter" idx="4"/>
          </p:nvPr>
        </p:nvSpPr>
        <p:spPr/>
        <p:txBody>
          <a:bodyPr/>
          <a:lstStyle/>
          <a:p>
            <a:fld id="{CA49D0EE-DE7F-324B-A84C-F36708423CDB}" type="slidenum">
              <a:rPr lang="en-US" smtClean="0"/>
              <a:pPr/>
              <a:t>3</a:t>
            </a:fld>
            <a:endParaRPr lang="en-US"/>
          </a:p>
        </p:txBody>
      </p:sp>
    </p:spTree>
    <p:extLst>
      <p:ext uri="{BB962C8B-B14F-4D97-AF65-F5344CB8AC3E}">
        <p14:creationId xmlns:p14="http://schemas.microsoft.com/office/powerpoint/2010/main" val="2195155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A7E77-CA99-D8DB-8D43-ED477122FE65}"/>
              </a:ext>
            </a:extLst>
          </p:cNvPr>
          <p:cNvSpPr>
            <a:spLocks noGrp="1"/>
          </p:cNvSpPr>
          <p:nvPr>
            <p:ph type="title"/>
          </p:nvPr>
        </p:nvSpPr>
        <p:spPr/>
        <p:txBody>
          <a:bodyPr/>
          <a:lstStyle/>
          <a:p>
            <a:r>
              <a:rPr lang="en-US" dirty="0"/>
              <a:t>Eligibility requirements (Credentials) - MA</a:t>
            </a:r>
          </a:p>
        </p:txBody>
      </p:sp>
      <p:sp>
        <p:nvSpPr>
          <p:cNvPr id="3" name="Content Placeholder 2">
            <a:extLst>
              <a:ext uri="{FF2B5EF4-FFF2-40B4-BE49-F238E27FC236}">
                <a16:creationId xmlns:a16="http://schemas.microsoft.com/office/drawing/2014/main" id="{9921E51C-6AF2-CC39-ECC4-83A241461606}"/>
              </a:ext>
            </a:extLst>
          </p:cNvPr>
          <p:cNvSpPr>
            <a:spLocks noGrp="1"/>
          </p:cNvSpPr>
          <p:nvPr>
            <p:ph idx="1"/>
          </p:nvPr>
        </p:nvSpPr>
        <p:spPr/>
        <p:txBody>
          <a:bodyPr>
            <a:normAutofit lnSpcReduction="10000"/>
          </a:bodyPr>
          <a:lstStyle/>
          <a:p>
            <a:pPr marL="457200" lvl="1" indent="0">
              <a:buNone/>
            </a:pPr>
            <a:r>
              <a:rPr lang="en-US" b="1" u="sng" dirty="0"/>
              <a:t>General Rules</a:t>
            </a:r>
            <a:r>
              <a:rPr lang="en-US" dirty="0"/>
              <a:t>:</a:t>
            </a:r>
          </a:p>
          <a:p>
            <a:pPr lvl="1"/>
            <a:r>
              <a:rPr lang="en-US" dirty="0"/>
              <a:t>Medical School:  </a:t>
            </a:r>
          </a:p>
          <a:p>
            <a:pPr lvl="2"/>
            <a:r>
              <a:rPr lang="en-US" dirty="0"/>
              <a:t>accredited by LCME or COCA, or “substantially equivalent” </a:t>
            </a:r>
          </a:p>
          <a:p>
            <a:pPr lvl="2"/>
            <a:r>
              <a:rPr lang="en-US" dirty="0"/>
              <a:t>IMGs must hold an ECFMG certificate </a:t>
            </a:r>
          </a:p>
          <a:p>
            <a:pPr lvl="1"/>
            <a:r>
              <a:rPr lang="en-US" dirty="0"/>
              <a:t>USMLE: </a:t>
            </a:r>
          </a:p>
          <a:p>
            <a:pPr lvl="2"/>
            <a:r>
              <a:rPr lang="en-US" dirty="0"/>
              <a:t>must pass all 3 steps within 4 attempts within 7 years</a:t>
            </a:r>
          </a:p>
          <a:p>
            <a:pPr lvl="2"/>
            <a:r>
              <a:rPr lang="en-US" dirty="0"/>
              <a:t>Board also accepts completion of MCCQE</a:t>
            </a:r>
          </a:p>
          <a:p>
            <a:pPr lvl="1"/>
            <a:r>
              <a:rPr lang="en-US" dirty="0"/>
              <a:t>Post-graduate training</a:t>
            </a:r>
          </a:p>
          <a:p>
            <a:pPr lvl="2"/>
            <a:r>
              <a:rPr lang="en-US" dirty="0"/>
              <a:t>Completion of 2 years ACGME, AOA or Canadian accredited GME</a:t>
            </a:r>
          </a:p>
          <a:p>
            <a:pPr lvl="1"/>
            <a:r>
              <a:rPr lang="en-US" dirty="0"/>
              <a:t>Specialty Certification – not required, but may support waiver</a:t>
            </a:r>
          </a:p>
          <a:p>
            <a:pPr lvl="1"/>
            <a:r>
              <a:rPr lang="en-US" dirty="0"/>
              <a:t>Pre-existing license – not required, but may support waiver</a:t>
            </a:r>
          </a:p>
          <a:p>
            <a:endParaRPr lang="en-US" dirty="0"/>
          </a:p>
        </p:txBody>
      </p:sp>
      <p:sp>
        <p:nvSpPr>
          <p:cNvPr id="4" name="Slide Number Placeholder 3">
            <a:extLst>
              <a:ext uri="{FF2B5EF4-FFF2-40B4-BE49-F238E27FC236}">
                <a16:creationId xmlns:a16="http://schemas.microsoft.com/office/drawing/2014/main" id="{602AD07B-0EE0-8403-7A8A-C67179DB5233}"/>
              </a:ext>
            </a:extLst>
          </p:cNvPr>
          <p:cNvSpPr>
            <a:spLocks noGrp="1"/>
          </p:cNvSpPr>
          <p:nvPr>
            <p:ph type="sldNum" sz="quarter" idx="4"/>
          </p:nvPr>
        </p:nvSpPr>
        <p:spPr/>
        <p:txBody>
          <a:bodyPr/>
          <a:lstStyle/>
          <a:p>
            <a:fld id="{CA49D0EE-DE7F-324B-A84C-F36708423CDB}" type="slidenum">
              <a:rPr lang="en-US" smtClean="0"/>
              <a:pPr/>
              <a:t>4</a:t>
            </a:fld>
            <a:endParaRPr lang="en-US"/>
          </a:p>
        </p:txBody>
      </p:sp>
    </p:spTree>
    <p:extLst>
      <p:ext uri="{BB962C8B-B14F-4D97-AF65-F5344CB8AC3E}">
        <p14:creationId xmlns:p14="http://schemas.microsoft.com/office/powerpoint/2010/main" val="1392175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042B7-3737-CBA7-67D8-6C052397AD80}"/>
              </a:ext>
            </a:extLst>
          </p:cNvPr>
          <p:cNvSpPr>
            <a:spLocks noGrp="1"/>
          </p:cNvSpPr>
          <p:nvPr>
            <p:ph type="title"/>
          </p:nvPr>
        </p:nvSpPr>
        <p:spPr/>
        <p:txBody>
          <a:bodyPr/>
          <a:lstStyle/>
          <a:p>
            <a:r>
              <a:rPr lang="en-US" dirty="0"/>
              <a:t>Eligibility requirements (Credentials) - MA</a:t>
            </a:r>
            <a:endParaRPr lang="en-US" b="0" dirty="0"/>
          </a:p>
        </p:txBody>
      </p:sp>
      <p:sp>
        <p:nvSpPr>
          <p:cNvPr id="3" name="Content Placeholder 2">
            <a:extLst>
              <a:ext uri="{FF2B5EF4-FFF2-40B4-BE49-F238E27FC236}">
                <a16:creationId xmlns:a16="http://schemas.microsoft.com/office/drawing/2014/main" id="{D6ABA991-A884-FF7F-CA7F-198329A5C702}"/>
              </a:ext>
            </a:extLst>
          </p:cNvPr>
          <p:cNvSpPr>
            <a:spLocks noGrp="1"/>
          </p:cNvSpPr>
          <p:nvPr>
            <p:ph idx="1"/>
          </p:nvPr>
        </p:nvSpPr>
        <p:spPr/>
        <p:txBody>
          <a:bodyPr>
            <a:normAutofit fontScale="85000" lnSpcReduction="20000"/>
          </a:bodyPr>
          <a:lstStyle/>
          <a:p>
            <a:r>
              <a:rPr lang="en-US" dirty="0"/>
              <a:t>The “general rule” eligibility requirements for Massachusetts physician licensure set in G.L. c. 112, </a:t>
            </a:r>
            <a:r>
              <a:rPr lang="en-US" dirty="0">
                <a:latin typeface="Calibri" panose="020F0502020204030204" pitchFamily="34" charset="0"/>
                <a:ea typeface="Calibri" panose="020F0502020204030204" pitchFamily="34" charset="0"/>
                <a:cs typeface="Calibri" panose="020F0502020204030204" pitchFamily="34" charset="0"/>
              </a:rPr>
              <a:t>§ 2 and 243 CMR 2.02 (for graduates of medical schools in U.S., Canada and P.R.) and 243 CMR 2.03 (for graduates of international medical schools)</a:t>
            </a:r>
            <a:endParaRPr lang="en-US" dirty="0"/>
          </a:p>
          <a:p>
            <a:r>
              <a:rPr lang="en-US" dirty="0"/>
              <a:t>There are alternatives set in statute, applicable to IMGs:</a:t>
            </a:r>
          </a:p>
          <a:p>
            <a:pPr lvl="1"/>
            <a:r>
              <a:rPr lang="en-US" dirty="0"/>
              <a:t>“5</a:t>
            </a:r>
            <a:r>
              <a:rPr lang="en-US" baseline="30000" dirty="0"/>
              <a:t>th</a:t>
            </a:r>
            <a:r>
              <a:rPr lang="en-US" dirty="0"/>
              <a:t> Pathway” (G.L. c. 112, </a:t>
            </a:r>
            <a:r>
              <a:rPr lang="en-US" dirty="0">
                <a:latin typeface="Calibri" panose="020F0502020204030204" pitchFamily="34" charset="0"/>
                <a:ea typeface="Calibri" panose="020F0502020204030204" pitchFamily="34" charset="0"/>
                <a:cs typeface="Calibri" panose="020F0502020204030204" pitchFamily="34" charset="0"/>
              </a:rPr>
              <a:t>§ 2, par. 1)</a:t>
            </a:r>
          </a:p>
          <a:p>
            <a:pPr lvl="1"/>
            <a:r>
              <a:rPr lang="en-US" dirty="0"/>
              <a:t>“</a:t>
            </a:r>
            <a:r>
              <a:rPr lang="en-US" dirty="0" err="1"/>
              <a:t>Sluzki</a:t>
            </a:r>
            <a:r>
              <a:rPr lang="en-US" dirty="0"/>
              <a:t> amendment” (G.L. c. 112, </a:t>
            </a:r>
            <a:r>
              <a:rPr lang="en-US" dirty="0">
                <a:latin typeface="Calibri" panose="020F0502020204030204" pitchFamily="34" charset="0"/>
                <a:ea typeface="Calibri" panose="020F0502020204030204" pitchFamily="34" charset="0"/>
                <a:cs typeface="Calibri" panose="020F0502020204030204" pitchFamily="34" charset="0"/>
              </a:rPr>
              <a:t>§ 2, par. 5)</a:t>
            </a:r>
          </a:p>
          <a:p>
            <a:pPr lvl="1"/>
            <a:r>
              <a:rPr lang="en-US" dirty="0">
                <a:latin typeface="Calibri" panose="020F0502020204030204" pitchFamily="34" charset="0"/>
                <a:ea typeface="Calibri" panose="020F0502020204030204" pitchFamily="34" charset="0"/>
                <a:cs typeface="Calibri" panose="020F0502020204030204" pitchFamily="34" charset="0"/>
              </a:rPr>
              <a:t>“International Pathway” (G.L. c. 112, § 9(b)-(c))</a:t>
            </a:r>
            <a:endParaRPr lang="en-US" dirty="0"/>
          </a:p>
          <a:p>
            <a:r>
              <a:rPr lang="en-US" dirty="0"/>
              <a:t>BORIM also grants waivers of specific eligibility requirements where applicants possess acceptable alternative combinations of credentials.</a:t>
            </a:r>
          </a:p>
          <a:p>
            <a:endParaRPr lang="en-US" dirty="0"/>
          </a:p>
        </p:txBody>
      </p:sp>
      <p:sp>
        <p:nvSpPr>
          <p:cNvPr id="4" name="Slide Number Placeholder 3">
            <a:extLst>
              <a:ext uri="{FF2B5EF4-FFF2-40B4-BE49-F238E27FC236}">
                <a16:creationId xmlns:a16="http://schemas.microsoft.com/office/drawing/2014/main" id="{FF89E903-5DFE-55EF-8C98-B94E65BCA973}"/>
              </a:ext>
            </a:extLst>
          </p:cNvPr>
          <p:cNvSpPr>
            <a:spLocks noGrp="1"/>
          </p:cNvSpPr>
          <p:nvPr>
            <p:ph type="sldNum" sz="quarter" idx="4"/>
          </p:nvPr>
        </p:nvSpPr>
        <p:spPr/>
        <p:txBody>
          <a:bodyPr/>
          <a:lstStyle/>
          <a:p>
            <a:fld id="{CA49D0EE-DE7F-324B-A84C-F36708423CDB}" type="slidenum">
              <a:rPr lang="en-US" smtClean="0"/>
              <a:pPr/>
              <a:t>5</a:t>
            </a:fld>
            <a:endParaRPr lang="en-US"/>
          </a:p>
        </p:txBody>
      </p:sp>
    </p:spTree>
    <p:extLst>
      <p:ext uri="{BB962C8B-B14F-4D97-AF65-F5344CB8AC3E}">
        <p14:creationId xmlns:p14="http://schemas.microsoft.com/office/powerpoint/2010/main" val="3984161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D7410-0AA9-1504-50CA-A515D8E42EC9}"/>
              </a:ext>
            </a:extLst>
          </p:cNvPr>
          <p:cNvSpPr>
            <a:spLocks noGrp="1"/>
          </p:cNvSpPr>
          <p:nvPr>
            <p:ph type="title"/>
          </p:nvPr>
        </p:nvSpPr>
        <p:spPr/>
        <p:txBody>
          <a:bodyPr/>
          <a:lstStyle/>
          <a:p>
            <a:r>
              <a:rPr lang="en-US" dirty="0"/>
              <a:t>Eligibility requirements (Adverse History)</a:t>
            </a:r>
          </a:p>
        </p:txBody>
      </p:sp>
      <p:sp>
        <p:nvSpPr>
          <p:cNvPr id="3" name="Content Placeholder 2">
            <a:extLst>
              <a:ext uri="{FF2B5EF4-FFF2-40B4-BE49-F238E27FC236}">
                <a16:creationId xmlns:a16="http://schemas.microsoft.com/office/drawing/2014/main" id="{591839F1-D3C8-6920-CE2F-A8F8C60B218D}"/>
              </a:ext>
            </a:extLst>
          </p:cNvPr>
          <p:cNvSpPr>
            <a:spLocks noGrp="1"/>
          </p:cNvSpPr>
          <p:nvPr>
            <p:ph idx="1"/>
          </p:nvPr>
        </p:nvSpPr>
        <p:spPr/>
        <p:txBody>
          <a:bodyPr>
            <a:normAutofit fontScale="85000" lnSpcReduction="10000"/>
          </a:bodyPr>
          <a:lstStyle/>
          <a:p>
            <a:pPr marL="457200" indent="-457200">
              <a:buFont typeface="Arial" panose="020B0604020202020204" pitchFamily="34" charset="0"/>
              <a:buChar char="•"/>
            </a:pPr>
            <a:r>
              <a:rPr lang="en-US" dirty="0"/>
              <a:t>IMLC takes a stringent disqualification approach to certain adverse history.  </a:t>
            </a:r>
          </a:p>
          <a:p>
            <a:pPr marL="457200" indent="-457200">
              <a:buFont typeface="Arial" panose="020B0604020202020204" pitchFamily="34" charset="0"/>
              <a:buChar char="•"/>
            </a:pPr>
            <a:r>
              <a:rPr lang="en-US" dirty="0"/>
              <a:t>BORIM reviews applications for traditional MA licenses as to a broader range of adverse history and makes a case by case recommendation by the Board’s Licensing Committee as to whether the license should be approved or denied.</a:t>
            </a:r>
          </a:p>
          <a:p>
            <a:pPr marL="457200" indent="-457200">
              <a:buFont typeface="Arial" panose="020B0604020202020204" pitchFamily="34" charset="0"/>
              <a:buChar char="•"/>
            </a:pPr>
            <a:r>
              <a:rPr lang="en-US" dirty="0"/>
              <a:t>Denial is recommended if the adverse history rises to the level of </a:t>
            </a:r>
          </a:p>
          <a:p>
            <a:pPr lvl="1"/>
            <a:r>
              <a:rPr lang="en-US" dirty="0"/>
              <a:t>Denial based on lack of good moral character, or </a:t>
            </a:r>
          </a:p>
          <a:p>
            <a:pPr lvl="1"/>
            <a:r>
              <a:rPr lang="en-US" dirty="0"/>
              <a:t>Denial based on conduct that would warrant discipline of a MA licensed physician.</a:t>
            </a:r>
          </a:p>
          <a:p>
            <a:endParaRPr lang="en-US" dirty="0"/>
          </a:p>
        </p:txBody>
      </p:sp>
      <p:sp>
        <p:nvSpPr>
          <p:cNvPr id="4" name="Slide Number Placeholder 3">
            <a:extLst>
              <a:ext uri="{FF2B5EF4-FFF2-40B4-BE49-F238E27FC236}">
                <a16:creationId xmlns:a16="http://schemas.microsoft.com/office/drawing/2014/main" id="{30C39A1B-996E-9646-09D8-23F28A00BD55}"/>
              </a:ext>
            </a:extLst>
          </p:cNvPr>
          <p:cNvSpPr>
            <a:spLocks noGrp="1"/>
          </p:cNvSpPr>
          <p:nvPr>
            <p:ph type="sldNum" sz="quarter" idx="4"/>
          </p:nvPr>
        </p:nvSpPr>
        <p:spPr/>
        <p:txBody>
          <a:bodyPr/>
          <a:lstStyle/>
          <a:p>
            <a:fld id="{CA49D0EE-DE7F-324B-A84C-F36708423CDB}" type="slidenum">
              <a:rPr lang="en-US" smtClean="0"/>
              <a:pPr/>
              <a:t>6</a:t>
            </a:fld>
            <a:endParaRPr lang="en-US"/>
          </a:p>
        </p:txBody>
      </p:sp>
    </p:spTree>
    <p:extLst>
      <p:ext uri="{BB962C8B-B14F-4D97-AF65-F5344CB8AC3E}">
        <p14:creationId xmlns:p14="http://schemas.microsoft.com/office/powerpoint/2010/main" val="3874476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2842D-71DF-21FE-A0E8-5AAEF71E28E2}"/>
              </a:ext>
            </a:extLst>
          </p:cNvPr>
          <p:cNvSpPr>
            <a:spLocks noGrp="1"/>
          </p:cNvSpPr>
          <p:nvPr>
            <p:ph type="title"/>
          </p:nvPr>
        </p:nvSpPr>
        <p:spPr/>
        <p:txBody>
          <a:bodyPr/>
          <a:lstStyle/>
          <a:p>
            <a:r>
              <a:rPr lang="en-US" dirty="0"/>
              <a:t>Eligibility requirements (Adverse History)</a:t>
            </a:r>
          </a:p>
        </p:txBody>
      </p:sp>
      <p:graphicFrame>
        <p:nvGraphicFramePr>
          <p:cNvPr id="5" name="Content Placeholder 4">
            <a:extLst>
              <a:ext uri="{FF2B5EF4-FFF2-40B4-BE49-F238E27FC236}">
                <a16:creationId xmlns:a16="http://schemas.microsoft.com/office/drawing/2014/main" id="{5BCC73EB-30F0-4A37-5BF4-292DD83FE2C4}"/>
              </a:ext>
            </a:extLst>
          </p:cNvPr>
          <p:cNvGraphicFramePr>
            <a:graphicFrameLocks noGrp="1"/>
          </p:cNvGraphicFramePr>
          <p:nvPr>
            <p:ph idx="1"/>
            <p:extLst>
              <p:ext uri="{D42A27DB-BD31-4B8C-83A1-F6EECF244321}">
                <p14:modId xmlns:p14="http://schemas.microsoft.com/office/powerpoint/2010/main" val="3228988238"/>
              </p:ext>
            </p:extLst>
          </p:nvPr>
        </p:nvGraphicFramePr>
        <p:xfrm>
          <a:off x="609600" y="1435100"/>
          <a:ext cx="10972800" cy="4572000"/>
        </p:xfrm>
        <a:graphic>
          <a:graphicData uri="http://schemas.openxmlformats.org/drawingml/2006/table">
            <a:tbl>
              <a:tblPr firstRow="1" bandRow="1">
                <a:tableStyleId>{5C22544A-7EE6-4342-B048-85BDC9FD1C3A}</a:tableStyleId>
              </a:tblPr>
              <a:tblGrid>
                <a:gridCol w="4771292">
                  <a:extLst>
                    <a:ext uri="{9D8B030D-6E8A-4147-A177-3AD203B41FA5}">
                      <a16:colId xmlns:a16="http://schemas.microsoft.com/office/drawing/2014/main" val="1880868809"/>
                    </a:ext>
                  </a:extLst>
                </a:gridCol>
                <a:gridCol w="6201508">
                  <a:extLst>
                    <a:ext uri="{9D8B030D-6E8A-4147-A177-3AD203B41FA5}">
                      <a16:colId xmlns:a16="http://schemas.microsoft.com/office/drawing/2014/main" val="2422066412"/>
                    </a:ext>
                  </a:extLst>
                </a:gridCol>
              </a:tblGrid>
              <a:tr h="370840">
                <a:tc>
                  <a:txBody>
                    <a:bodyPr/>
                    <a:lstStyle/>
                    <a:p>
                      <a:pPr algn="ctr"/>
                      <a:r>
                        <a:rPr lang="en-US" dirty="0"/>
                        <a:t>Adverse History Category that subjects a MA license applicant to Licensing Committee review</a:t>
                      </a:r>
                    </a:p>
                  </a:txBody>
                  <a:tcPr/>
                </a:tc>
                <a:tc>
                  <a:txBody>
                    <a:bodyPr/>
                    <a:lstStyle/>
                    <a:p>
                      <a:pPr algn="ctr"/>
                      <a:r>
                        <a:rPr lang="en-US" dirty="0"/>
                        <a:t>Adverse History Category that  has a  corresponding impact on IMLC eligibility</a:t>
                      </a:r>
                    </a:p>
                  </a:txBody>
                  <a:tcPr/>
                </a:tc>
                <a:extLst>
                  <a:ext uri="{0D108BD9-81ED-4DB2-BD59-A6C34878D82A}">
                    <a16:rowId xmlns:a16="http://schemas.microsoft.com/office/drawing/2014/main" val="2859645081"/>
                  </a:ext>
                </a:extLst>
              </a:tr>
              <a:tr h="370840">
                <a:tc>
                  <a:txBody>
                    <a:bodyPr/>
                    <a:lstStyle/>
                    <a:p>
                      <a:r>
                        <a:rPr lang="en-US" dirty="0"/>
                        <a:t>Criminal charges, inclusive of convictions</a:t>
                      </a:r>
                    </a:p>
                  </a:txBody>
                  <a:tcPr/>
                </a:tc>
                <a:tc>
                  <a:txBody>
                    <a:bodyPr/>
                    <a:lstStyle/>
                    <a:p>
                      <a:r>
                        <a:rPr lang="en-US" dirty="0"/>
                        <a:t>Applicants must never have been convicted, received adjudication, deferred adjudication, community supervision or deferred disposition for any offense (felony, gross misdemeanor or crime of moral turpitude).</a:t>
                      </a:r>
                    </a:p>
                  </a:txBody>
                  <a:tcPr/>
                </a:tc>
                <a:extLst>
                  <a:ext uri="{0D108BD9-81ED-4DB2-BD59-A6C34878D82A}">
                    <a16:rowId xmlns:a16="http://schemas.microsoft.com/office/drawing/2014/main" val="2135690604"/>
                  </a:ext>
                </a:extLst>
              </a:tr>
              <a:tr h="370840">
                <a:tc>
                  <a:txBody>
                    <a:bodyPr/>
                    <a:lstStyle/>
                    <a:p>
                      <a:r>
                        <a:rPr lang="en-US" dirty="0"/>
                        <a:t>Discipline by another licensing board</a:t>
                      </a:r>
                    </a:p>
                  </a:txBody>
                  <a:tcPr/>
                </a:tc>
                <a:tc>
                  <a:txBody>
                    <a:bodyPr/>
                    <a:lstStyle/>
                    <a:p>
                      <a:r>
                        <a:rPr lang="en-US" dirty="0"/>
                        <a:t>Applicants must never have held a license subjected to discipline (except for non-payment of fees)</a:t>
                      </a:r>
                    </a:p>
                  </a:txBody>
                  <a:tcPr/>
                </a:tc>
                <a:extLst>
                  <a:ext uri="{0D108BD9-81ED-4DB2-BD59-A6C34878D82A}">
                    <a16:rowId xmlns:a16="http://schemas.microsoft.com/office/drawing/2014/main" val="32657152"/>
                  </a:ext>
                </a:extLst>
              </a:tr>
              <a:tr h="370840">
                <a:tc>
                  <a:txBody>
                    <a:bodyPr/>
                    <a:lstStyle/>
                    <a:p>
                      <a:r>
                        <a:rPr lang="en-US" dirty="0"/>
                        <a:t>Suspension or revocation of a DEA or state controlled substance registration or permit  </a:t>
                      </a:r>
                    </a:p>
                  </a:txBody>
                  <a:tcPr/>
                </a:tc>
                <a:tc>
                  <a:txBody>
                    <a:bodyPr/>
                    <a:lstStyle/>
                    <a:p>
                      <a:r>
                        <a:rPr lang="en-US" dirty="0"/>
                        <a:t>Applicants must never have held a DEA or state controlled substance registration or permit  that was suspended or revoked</a:t>
                      </a:r>
                    </a:p>
                  </a:txBody>
                  <a:tcPr/>
                </a:tc>
                <a:extLst>
                  <a:ext uri="{0D108BD9-81ED-4DB2-BD59-A6C34878D82A}">
                    <a16:rowId xmlns:a16="http://schemas.microsoft.com/office/drawing/2014/main" val="3134179483"/>
                  </a:ext>
                </a:extLst>
              </a:tr>
              <a:tr h="370840">
                <a:tc>
                  <a:txBody>
                    <a:bodyPr/>
                    <a:lstStyle/>
                    <a:p>
                      <a:r>
                        <a:rPr lang="en-US" dirty="0"/>
                        <a:t>Active investigation by a licensing board or law enforcement</a:t>
                      </a:r>
                    </a:p>
                  </a:txBody>
                  <a:tcPr/>
                </a:tc>
                <a:tc>
                  <a:txBody>
                    <a:bodyPr/>
                    <a:lstStyle/>
                    <a:p>
                      <a:r>
                        <a:rPr lang="en-US" dirty="0"/>
                        <a:t>Applicants must not be under active investigation by a licensing agency or law enforcement authority in any state, federal or foreign jurisdiction</a:t>
                      </a:r>
                    </a:p>
                  </a:txBody>
                  <a:tcPr/>
                </a:tc>
                <a:extLst>
                  <a:ext uri="{0D108BD9-81ED-4DB2-BD59-A6C34878D82A}">
                    <a16:rowId xmlns:a16="http://schemas.microsoft.com/office/drawing/2014/main" val="2655275834"/>
                  </a:ext>
                </a:extLst>
              </a:tr>
            </a:tbl>
          </a:graphicData>
        </a:graphic>
      </p:graphicFrame>
      <p:sp>
        <p:nvSpPr>
          <p:cNvPr id="4" name="Slide Number Placeholder 3">
            <a:extLst>
              <a:ext uri="{FF2B5EF4-FFF2-40B4-BE49-F238E27FC236}">
                <a16:creationId xmlns:a16="http://schemas.microsoft.com/office/drawing/2014/main" id="{82BEC701-A91F-8D02-EB5A-FCC5087B81B6}"/>
              </a:ext>
            </a:extLst>
          </p:cNvPr>
          <p:cNvSpPr>
            <a:spLocks noGrp="1"/>
          </p:cNvSpPr>
          <p:nvPr>
            <p:ph type="sldNum" sz="quarter" idx="4"/>
          </p:nvPr>
        </p:nvSpPr>
        <p:spPr/>
        <p:txBody>
          <a:bodyPr/>
          <a:lstStyle/>
          <a:p>
            <a:fld id="{CA49D0EE-DE7F-324B-A84C-F36708423CDB}" type="slidenum">
              <a:rPr lang="en-US" smtClean="0"/>
              <a:pPr/>
              <a:t>7</a:t>
            </a:fld>
            <a:endParaRPr lang="en-US"/>
          </a:p>
        </p:txBody>
      </p:sp>
    </p:spTree>
    <p:extLst>
      <p:ext uri="{BB962C8B-B14F-4D97-AF65-F5344CB8AC3E}">
        <p14:creationId xmlns:p14="http://schemas.microsoft.com/office/powerpoint/2010/main" val="1468643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50739-627F-F5E0-1BD9-C605C6EA81F7}"/>
              </a:ext>
            </a:extLst>
          </p:cNvPr>
          <p:cNvSpPr>
            <a:spLocks noGrp="1"/>
          </p:cNvSpPr>
          <p:nvPr>
            <p:ph type="title"/>
          </p:nvPr>
        </p:nvSpPr>
        <p:spPr/>
        <p:txBody>
          <a:bodyPr/>
          <a:lstStyle/>
          <a:p>
            <a:r>
              <a:rPr lang="en-US" dirty="0"/>
              <a:t>Eligibility requirements (Adverse History)</a:t>
            </a:r>
          </a:p>
        </p:txBody>
      </p:sp>
      <p:graphicFrame>
        <p:nvGraphicFramePr>
          <p:cNvPr id="5" name="Content Placeholder 4">
            <a:extLst>
              <a:ext uri="{FF2B5EF4-FFF2-40B4-BE49-F238E27FC236}">
                <a16:creationId xmlns:a16="http://schemas.microsoft.com/office/drawing/2014/main" id="{F1A13506-0441-8FC4-7F40-38AD71EF553E}"/>
              </a:ext>
            </a:extLst>
          </p:cNvPr>
          <p:cNvGraphicFramePr>
            <a:graphicFrameLocks noGrp="1"/>
          </p:cNvGraphicFramePr>
          <p:nvPr>
            <p:ph idx="1"/>
            <p:extLst>
              <p:ext uri="{D42A27DB-BD31-4B8C-83A1-F6EECF244321}">
                <p14:modId xmlns:p14="http://schemas.microsoft.com/office/powerpoint/2010/main" val="4211900646"/>
              </p:ext>
            </p:extLst>
          </p:nvPr>
        </p:nvGraphicFramePr>
        <p:xfrm>
          <a:off x="609600" y="1435100"/>
          <a:ext cx="10972800" cy="2661920"/>
        </p:xfrm>
        <a:graphic>
          <a:graphicData uri="http://schemas.openxmlformats.org/drawingml/2006/table">
            <a:tbl>
              <a:tblPr firstRow="1" bandRow="1">
                <a:tableStyleId>{5C22544A-7EE6-4342-B048-85BDC9FD1C3A}</a:tableStyleId>
              </a:tblPr>
              <a:tblGrid>
                <a:gridCol w="10972800">
                  <a:extLst>
                    <a:ext uri="{9D8B030D-6E8A-4147-A177-3AD203B41FA5}">
                      <a16:colId xmlns:a16="http://schemas.microsoft.com/office/drawing/2014/main" val="2274888396"/>
                    </a:ext>
                  </a:extLst>
                </a:gridCol>
              </a:tblGrid>
              <a:tr h="370840">
                <a:tc>
                  <a:txBody>
                    <a:bodyPr/>
                    <a:lstStyle/>
                    <a:p>
                      <a:pPr algn="ctr"/>
                      <a:r>
                        <a:rPr lang="en-US" dirty="0"/>
                        <a:t>Adverse History Category that subjects a MA license applicant to Licensing Committee review with no corresponding impact on IMLC licensure</a:t>
                      </a:r>
                    </a:p>
                  </a:txBody>
                  <a:tcPr/>
                </a:tc>
                <a:extLst>
                  <a:ext uri="{0D108BD9-81ED-4DB2-BD59-A6C34878D82A}">
                    <a16:rowId xmlns:a16="http://schemas.microsoft.com/office/drawing/2014/main" val="2719706514"/>
                  </a:ext>
                </a:extLst>
              </a:tr>
              <a:tr h="370840">
                <a:tc>
                  <a:txBody>
                    <a:bodyPr/>
                    <a:lstStyle/>
                    <a:p>
                      <a:r>
                        <a:rPr lang="en-US" dirty="0"/>
                        <a:t>A single paid malpractice claim of $1 million or more, or 3 or more paid claims of any amount over lifetime</a:t>
                      </a:r>
                    </a:p>
                  </a:txBody>
                  <a:tcPr/>
                </a:tc>
                <a:extLst>
                  <a:ext uri="{0D108BD9-81ED-4DB2-BD59-A6C34878D82A}">
                    <a16:rowId xmlns:a16="http://schemas.microsoft.com/office/drawing/2014/main" val="3137719977"/>
                  </a:ext>
                </a:extLst>
              </a:tr>
              <a:tr h="370840">
                <a:tc>
                  <a:txBody>
                    <a:bodyPr/>
                    <a:lstStyle/>
                    <a:p>
                      <a:r>
                        <a:rPr lang="en-US" dirty="0"/>
                        <a:t>Disciplinary action by medical school, post-graduate program or as to facility privileges</a:t>
                      </a:r>
                    </a:p>
                  </a:txBody>
                  <a:tcPr/>
                </a:tc>
                <a:extLst>
                  <a:ext uri="{0D108BD9-81ED-4DB2-BD59-A6C34878D82A}">
                    <a16:rowId xmlns:a16="http://schemas.microsoft.com/office/drawing/2014/main" val="3570736956"/>
                  </a:ext>
                </a:extLst>
              </a:tr>
              <a:tr h="370840">
                <a:tc>
                  <a:txBody>
                    <a:bodyPr/>
                    <a:lstStyle/>
                    <a:p>
                      <a:r>
                        <a:rPr lang="en-US" dirty="0"/>
                        <a:t>Supervisory Evaluation includes a below average or poor rating on , or the physician is not recommended for licensure, or recommended for licensure with reservations</a:t>
                      </a:r>
                    </a:p>
                  </a:txBody>
                  <a:tcPr/>
                </a:tc>
                <a:extLst>
                  <a:ext uri="{0D108BD9-81ED-4DB2-BD59-A6C34878D82A}">
                    <a16:rowId xmlns:a16="http://schemas.microsoft.com/office/drawing/2014/main" val="384293661"/>
                  </a:ext>
                </a:extLst>
              </a:tr>
              <a:tr h="370840">
                <a:tc>
                  <a:txBody>
                    <a:bodyPr/>
                    <a:lstStyle/>
                    <a:p>
                      <a:r>
                        <a:rPr lang="en-US" dirty="0"/>
                        <a:t>No clinical practice in more than 2 years (applicant is subject to Board’s Physician Re-Entry Policy)</a:t>
                      </a:r>
                    </a:p>
                  </a:txBody>
                  <a:tcPr/>
                </a:tc>
                <a:extLst>
                  <a:ext uri="{0D108BD9-81ED-4DB2-BD59-A6C34878D82A}">
                    <a16:rowId xmlns:a16="http://schemas.microsoft.com/office/drawing/2014/main" val="3485845912"/>
                  </a:ext>
                </a:extLst>
              </a:tr>
            </a:tbl>
          </a:graphicData>
        </a:graphic>
      </p:graphicFrame>
      <p:sp>
        <p:nvSpPr>
          <p:cNvPr id="4" name="Slide Number Placeholder 3">
            <a:extLst>
              <a:ext uri="{FF2B5EF4-FFF2-40B4-BE49-F238E27FC236}">
                <a16:creationId xmlns:a16="http://schemas.microsoft.com/office/drawing/2014/main" id="{45E78E9E-8410-9970-DCCD-9FDDD07D5D00}"/>
              </a:ext>
            </a:extLst>
          </p:cNvPr>
          <p:cNvSpPr>
            <a:spLocks noGrp="1"/>
          </p:cNvSpPr>
          <p:nvPr>
            <p:ph type="sldNum" sz="quarter" idx="4"/>
          </p:nvPr>
        </p:nvSpPr>
        <p:spPr/>
        <p:txBody>
          <a:bodyPr/>
          <a:lstStyle/>
          <a:p>
            <a:fld id="{CA49D0EE-DE7F-324B-A84C-F36708423CDB}" type="slidenum">
              <a:rPr lang="en-US" smtClean="0"/>
              <a:pPr/>
              <a:t>8</a:t>
            </a:fld>
            <a:endParaRPr lang="en-US"/>
          </a:p>
        </p:txBody>
      </p:sp>
    </p:spTree>
    <p:extLst>
      <p:ext uri="{BB962C8B-B14F-4D97-AF65-F5344CB8AC3E}">
        <p14:creationId xmlns:p14="http://schemas.microsoft.com/office/powerpoint/2010/main" val="1153353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1731A-3820-CE7A-300B-8428E183E0E6}"/>
              </a:ext>
            </a:extLst>
          </p:cNvPr>
          <p:cNvSpPr>
            <a:spLocks noGrp="1"/>
          </p:cNvSpPr>
          <p:nvPr>
            <p:ph type="title"/>
          </p:nvPr>
        </p:nvSpPr>
        <p:spPr/>
        <p:txBody>
          <a:bodyPr>
            <a:normAutofit fontScale="90000"/>
          </a:bodyPr>
          <a:lstStyle/>
          <a:p>
            <a:r>
              <a:rPr lang="en-US" dirty="0"/>
              <a:t>Processing time and relation to eligibility requirements</a:t>
            </a:r>
          </a:p>
        </p:txBody>
      </p:sp>
      <p:sp>
        <p:nvSpPr>
          <p:cNvPr id="4" name="Slide Number Placeholder 3">
            <a:extLst>
              <a:ext uri="{FF2B5EF4-FFF2-40B4-BE49-F238E27FC236}">
                <a16:creationId xmlns:a16="http://schemas.microsoft.com/office/drawing/2014/main" id="{CC11AF26-DBF5-A254-AA55-4877B82B0504}"/>
              </a:ext>
            </a:extLst>
          </p:cNvPr>
          <p:cNvSpPr>
            <a:spLocks noGrp="1"/>
          </p:cNvSpPr>
          <p:nvPr>
            <p:ph type="sldNum" sz="quarter" idx="4"/>
          </p:nvPr>
        </p:nvSpPr>
        <p:spPr/>
        <p:txBody>
          <a:bodyPr/>
          <a:lstStyle/>
          <a:p>
            <a:fld id="{CA49D0EE-DE7F-324B-A84C-F36708423CDB}" type="slidenum">
              <a:rPr lang="en-US" smtClean="0"/>
              <a:pPr/>
              <a:t>9</a:t>
            </a:fld>
            <a:endParaRPr lang="en-US"/>
          </a:p>
        </p:txBody>
      </p:sp>
      <p:sp>
        <p:nvSpPr>
          <p:cNvPr id="6" name="Content Placeholder 5">
            <a:extLst>
              <a:ext uri="{FF2B5EF4-FFF2-40B4-BE49-F238E27FC236}">
                <a16:creationId xmlns:a16="http://schemas.microsoft.com/office/drawing/2014/main" id="{F1C48BA7-F00D-B720-56CC-C8628E7ECEAC}"/>
              </a:ext>
            </a:extLst>
          </p:cNvPr>
          <p:cNvSpPr>
            <a:spLocks noGrp="1"/>
          </p:cNvSpPr>
          <p:nvPr>
            <p:ph idx="1"/>
          </p:nvPr>
        </p:nvSpPr>
        <p:spPr>
          <a:xfrm>
            <a:off x="592822" y="1371998"/>
            <a:ext cx="10972800" cy="4679683"/>
          </a:xfrm>
        </p:spPr>
        <p:txBody>
          <a:bodyPr>
            <a:normAutofit lnSpcReduction="10000"/>
          </a:bodyPr>
          <a:lstStyle/>
          <a:p>
            <a:r>
              <a:rPr lang="en-US" dirty="0"/>
              <a:t>IMLC License Processing Time:</a:t>
            </a:r>
          </a:p>
          <a:p>
            <a:pPr marL="457200" indent="-457200">
              <a:buFont typeface="Arial" panose="020B0604020202020204" pitchFamily="34" charset="0"/>
              <a:buChar char="•"/>
            </a:pPr>
            <a:r>
              <a:rPr lang="en-US" dirty="0"/>
              <a:t>Average 57 days, with 51% at 37 days or less</a:t>
            </a:r>
          </a:p>
          <a:p>
            <a:endParaRPr lang="en-US" dirty="0"/>
          </a:p>
          <a:p>
            <a:r>
              <a:rPr lang="en-US" dirty="0"/>
              <a:t>BORIM Processing Time:</a:t>
            </a:r>
          </a:p>
          <a:p>
            <a:pPr marL="457200" indent="-457200">
              <a:buFont typeface="Arial" panose="020B0604020202020204" pitchFamily="34" charset="0"/>
              <a:buChar char="•"/>
            </a:pPr>
            <a:r>
              <a:rPr lang="en-US" dirty="0"/>
              <a:t>All approved applications: average 37 days, median 20 days</a:t>
            </a:r>
          </a:p>
          <a:p>
            <a:pPr marL="457200" indent="-457200">
              <a:buFont typeface="Arial" panose="020B0604020202020204" pitchFamily="34" charset="0"/>
              <a:buChar char="•"/>
            </a:pPr>
            <a:r>
              <a:rPr lang="en-US" dirty="0"/>
              <a:t>Applications not referred to Licensing Committee:  average 20 days, median 12 days</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3455432504"/>
      </p:ext>
    </p:extLst>
  </p:cSld>
  <p:clrMapOvr>
    <a:masterClrMapping/>
  </p:clrMapOvr>
</p:sld>
</file>

<file path=ppt/theme/theme1.xml><?xml version="1.0" encoding="utf-8"?>
<a:theme xmlns:a="http://schemas.openxmlformats.org/drawingml/2006/main" name="Office Theme">
  <a:themeElements>
    <a:clrScheme name="Custom 3">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005994"/>
      </a:hlink>
      <a:folHlink>
        <a:srgbClr val="005994"/>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10e4db1-d899-403d-9807-651178ead3da">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e10e4db1-d899-403d-9807-651178ead3da" xsi:nil="true"/>
    <lcf76f155ced4ddcb4097134ff3c332f xmlns="ae916ade-957f-4a2f-93c3-592a84a0e75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0F2FAA928F6D64BB16ED70B5ACF963F" ma:contentTypeVersion="17" ma:contentTypeDescription="Create a new document." ma:contentTypeScope="" ma:versionID="0f57b73c1373d7d27c34e6be06f961d0">
  <xsd:schema xmlns:xsd="http://www.w3.org/2001/XMLSchema" xmlns:xs="http://www.w3.org/2001/XMLSchema" xmlns:p="http://schemas.microsoft.com/office/2006/metadata/properties" xmlns:ns2="ae916ade-957f-4a2f-93c3-592a84a0e75c" xmlns:ns3="e10e4db1-d899-403d-9807-651178ead3da" targetNamespace="http://schemas.microsoft.com/office/2006/metadata/properties" ma:root="true" ma:fieldsID="59162023cbbd31960a78506478340a31" ns2:_="" ns3:_="">
    <xsd:import namespace="ae916ade-957f-4a2f-93c3-592a84a0e75c"/>
    <xsd:import namespace="e10e4db1-d899-403d-9807-651178ead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916ade-957f-4a2f-93c3-592a84a0e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0e4db1-d899-403d-9807-651178ead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eacaf4-c60b-4f8e-ba39-6419a80e96c9}" ma:internalName="TaxCatchAll" ma:showField="CatchAllData" ma:web="e10e4db1-d899-403d-9807-651178ead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8AD35F-6594-4B15-9277-8BFC9EFD0490}">
  <ds:schemaRefs>
    <ds:schemaRef ds:uri="http://purl.org/dc/dcmitype/"/>
    <ds:schemaRef ds:uri="http://schemas.microsoft.com/office/infopath/2007/PartnerControls"/>
    <ds:schemaRef ds:uri="ae916ade-957f-4a2f-93c3-592a84a0e75c"/>
    <ds:schemaRef ds:uri="http://purl.org/dc/elements/1.1/"/>
    <ds:schemaRef ds:uri="http://schemas.microsoft.com/office/2006/documentManagement/types"/>
    <ds:schemaRef ds:uri="http://purl.org/dc/terms/"/>
    <ds:schemaRef ds:uri="http://schemas.openxmlformats.org/package/2006/metadata/core-properties"/>
    <ds:schemaRef ds:uri="e10e4db1-d899-403d-9807-651178ead3da"/>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8642723B-73B9-408A-BD85-29510C8F8D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916ade-957f-4a2f-93c3-592a84a0e75c"/>
    <ds:schemaRef ds:uri="e10e4db1-d899-403d-9807-651178ead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350</TotalTime>
  <Words>2002</Words>
  <Application>Microsoft Office PowerPoint</Application>
  <PresentationFormat>Widescreen</PresentationFormat>
  <Paragraphs>135</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 LT Pro</vt:lpstr>
      <vt:lpstr>Calibri</vt:lpstr>
      <vt:lpstr>Franklin Gothic Book</vt:lpstr>
      <vt:lpstr>Office Theme</vt:lpstr>
      <vt:lpstr>Intro slide</vt:lpstr>
      <vt:lpstr>Topics</vt:lpstr>
      <vt:lpstr>Eligibility requirements (Credentials) - IMLC</vt:lpstr>
      <vt:lpstr>Eligibility requirements (Credentials) - MA</vt:lpstr>
      <vt:lpstr>Eligibility requirements (Credentials) - MA</vt:lpstr>
      <vt:lpstr>Eligibility requirements (Adverse History)</vt:lpstr>
      <vt:lpstr>Eligibility requirements (Adverse History)</vt:lpstr>
      <vt:lpstr>Eligibility requirements (Adverse History)</vt:lpstr>
      <vt:lpstr>Processing time and relation to eligibility requirements</vt:lpstr>
      <vt:lpstr>Disciplinary Process:  Complaints arising in MA</vt:lpstr>
      <vt:lpstr>Disciplinary Process:  Complaints arising in MA</vt:lpstr>
      <vt:lpstr>Disciplinary Process:  Complaints arising in MA</vt:lpstr>
      <vt:lpstr>Disciplinary Process:   Based on actions taken by other states</vt:lpstr>
      <vt:lpstr>Disciplinary Process:   Based on actions taken by other states</vt:lpstr>
      <vt:lpstr>Disciplinary Process:   Based on actions taken by other states</vt:lpstr>
      <vt:lpstr>Disciplinary Process:   Based on actions taken by other states</vt:lpstr>
      <vt:lpstr>Disciplinary Process: Investigations conducted across state lines</vt:lpstr>
      <vt:lpstr>Disciplinary Process: Investigations conducted across state lines</vt:lpstr>
      <vt:lpstr>Disciplinary Process:  Investigations conducted across state 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Cohen, Gabriel R. (EHS)</cp:lastModifiedBy>
  <cp:revision>3</cp:revision>
  <cp:lastPrinted>2026-01-13T22:00:01Z</cp:lastPrinted>
  <dcterms:created xsi:type="dcterms:W3CDTF">2022-07-05T15:37:33Z</dcterms:created>
  <dcterms:modified xsi:type="dcterms:W3CDTF">2026-01-20T15:29:43Z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0x010100B0F2FAA928F6D64BB16ED70B5ACF963F</vt:lpwstr>
  </property>
  <property fmtid="{D5CDD505-2E9C-101B-9397-08002B2CF9AE}" pid="3" name="MediaServiceImageTags">
    <vt:lpwstr/>
  </property>
</Properties>
</file>