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09" r:id="rId2"/>
    <p:sldId id="339" r:id="rId3"/>
    <p:sldId id="294" r:id="rId4"/>
    <p:sldId id="365" r:id="rId5"/>
    <p:sldId id="338" r:id="rId6"/>
    <p:sldId id="371" r:id="rId7"/>
    <p:sldId id="372" r:id="rId8"/>
    <p:sldId id="342" r:id="rId9"/>
    <p:sldId id="369" r:id="rId10"/>
    <p:sldId id="370" r:id="rId11"/>
    <p:sldId id="357"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51E9FE-C55E-492E-82F2-28418AA694E5}">
          <p14:sldIdLst>
            <p14:sldId id="309"/>
            <p14:sldId id="339"/>
          </p14:sldIdLst>
        </p14:section>
        <p14:section name="Untitled Section" id="{62B80FF6-ECF1-460C-B738-D8A04A81A55A}">
          <p14:sldIdLst>
            <p14:sldId id="294"/>
            <p14:sldId id="365"/>
            <p14:sldId id="338"/>
            <p14:sldId id="371"/>
            <p14:sldId id="372"/>
            <p14:sldId id="342"/>
            <p14:sldId id="369"/>
            <p14:sldId id="370"/>
            <p14:sldId id="3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4DA1"/>
    <a:srgbClr val="6FBE47"/>
    <a:srgbClr val="3691BE"/>
    <a:srgbClr val="278A42"/>
    <a:srgbClr val="0099D0"/>
    <a:srgbClr val="265EA1"/>
    <a:srgbClr val="7DC2E5"/>
    <a:srgbClr val="6DBE49"/>
    <a:srgbClr val="253F8E"/>
    <a:srgbClr val="7575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40" autoAdjust="0"/>
    <p:restoredTop sz="94915" autoAdjust="0"/>
  </p:normalViewPr>
  <p:slideViewPr>
    <p:cSldViewPr snapToGrid="0">
      <p:cViewPr varScale="1">
        <p:scale>
          <a:sx n="107" d="100"/>
          <a:sy n="107" d="100"/>
        </p:scale>
        <p:origin x="6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schall Smith" userId="f7a44b4674c75a68" providerId="LiveId" clId="{3F53CB00-344B-4C2C-B434-C765E406A6E8}"/>
    <pc:docChg chg="undo custSel addSld modSld sldOrd modSection">
      <pc:chgData name="Marschall Smith" userId="f7a44b4674c75a68" providerId="LiveId" clId="{3F53CB00-344B-4C2C-B434-C765E406A6E8}" dt="2025-10-08T20:38:39.234" v="3150" actId="20577"/>
      <pc:docMkLst>
        <pc:docMk/>
      </pc:docMkLst>
      <pc:sldChg chg="modSp mod">
        <pc:chgData name="Marschall Smith" userId="f7a44b4674c75a68" providerId="LiveId" clId="{3F53CB00-344B-4C2C-B434-C765E406A6E8}" dt="2025-10-08T17:27:17.210" v="1623" actId="20577"/>
        <pc:sldMkLst>
          <pc:docMk/>
          <pc:sldMk cId="236243046" sldId="294"/>
        </pc:sldMkLst>
        <pc:spChg chg="mod">
          <ac:chgData name="Marschall Smith" userId="f7a44b4674c75a68" providerId="LiveId" clId="{3F53CB00-344B-4C2C-B434-C765E406A6E8}" dt="2025-10-08T17:27:05.217" v="1612" actId="20577"/>
          <ac:spMkLst>
            <pc:docMk/>
            <pc:sldMk cId="236243046" sldId="294"/>
            <ac:spMk id="3" creationId="{40582A65-1CA9-E556-915E-36C36F018DAC}"/>
          </ac:spMkLst>
        </pc:spChg>
        <pc:spChg chg="mod">
          <ac:chgData name="Marschall Smith" userId="f7a44b4674c75a68" providerId="LiveId" clId="{3F53CB00-344B-4C2C-B434-C765E406A6E8}" dt="2025-10-08T17:26:17.046" v="1604" actId="1076"/>
          <ac:spMkLst>
            <pc:docMk/>
            <pc:sldMk cId="236243046" sldId="294"/>
            <ac:spMk id="4" creationId="{4EEB5A4B-0058-F2D0-45EF-5E13B52F82CE}"/>
          </ac:spMkLst>
        </pc:spChg>
        <pc:spChg chg="mod">
          <ac:chgData name="Marschall Smith" userId="f7a44b4674c75a68" providerId="LiveId" clId="{3F53CB00-344B-4C2C-B434-C765E406A6E8}" dt="2025-10-08T17:27:17.210" v="1623" actId="20577"/>
          <ac:spMkLst>
            <pc:docMk/>
            <pc:sldMk cId="236243046" sldId="294"/>
            <ac:spMk id="7" creationId="{062B3CF3-0ED6-745F-2C5E-881E1368FE5A}"/>
          </ac:spMkLst>
        </pc:spChg>
      </pc:sldChg>
      <pc:sldChg chg="modSp mod">
        <pc:chgData name="Marschall Smith" userId="f7a44b4674c75a68" providerId="LiveId" clId="{3F53CB00-344B-4C2C-B434-C765E406A6E8}" dt="2025-10-08T17:52:06.503" v="2960" actId="20577"/>
        <pc:sldMkLst>
          <pc:docMk/>
          <pc:sldMk cId="4143115001" sldId="338"/>
        </pc:sldMkLst>
        <pc:spChg chg="mod">
          <ac:chgData name="Marschall Smith" userId="f7a44b4674c75a68" providerId="LiveId" clId="{3F53CB00-344B-4C2C-B434-C765E406A6E8}" dt="2025-10-08T17:51:41.685" v="2940" actId="20577"/>
          <ac:spMkLst>
            <pc:docMk/>
            <pc:sldMk cId="4143115001" sldId="338"/>
            <ac:spMk id="17" creationId="{8081C9DE-6BE9-AF05-A4D8-C1B66FB2598F}"/>
          </ac:spMkLst>
        </pc:spChg>
        <pc:spChg chg="mod">
          <ac:chgData name="Marschall Smith" userId="f7a44b4674c75a68" providerId="LiveId" clId="{3F53CB00-344B-4C2C-B434-C765E406A6E8}" dt="2025-10-08T17:52:06.503" v="2960" actId="20577"/>
          <ac:spMkLst>
            <pc:docMk/>
            <pc:sldMk cId="4143115001" sldId="338"/>
            <ac:spMk id="18" creationId="{A3AE1FD4-4A4D-5C2F-DB30-254F4EBBFD7E}"/>
          </ac:spMkLst>
        </pc:spChg>
      </pc:sldChg>
      <pc:sldChg chg="modSp mod">
        <pc:chgData name="Marschall Smith" userId="f7a44b4674c75a68" providerId="LiveId" clId="{3F53CB00-344B-4C2C-B434-C765E406A6E8}" dt="2025-10-08T17:23:40.614" v="1507" actId="20577"/>
        <pc:sldMkLst>
          <pc:docMk/>
          <pc:sldMk cId="2219810409" sldId="339"/>
        </pc:sldMkLst>
        <pc:spChg chg="mod">
          <ac:chgData name="Marschall Smith" userId="f7a44b4674c75a68" providerId="LiveId" clId="{3F53CB00-344B-4C2C-B434-C765E406A6E8}" dt="2025-10-08T17:23:40.614" v="1507" actId="20577"/>
          <ac:spMkLst>
            <pc:docMk/>
            <pc:sldMk cId="2219810409" sldId="339"/>
            <ac:spMk id="4" creationId="{F9CB577D-E2FB-7A95-3221-B2415F842E5F}"/>
          </ac:spMkLst>
        </pc:spChg>
      </pc:sldChg>
      <pc:sldChg chg="modSp mod">
        <pc:chgData name="Marschall Smith" userId="f7a44b4674c75a68" providerId="LiveId" clId="{3F53CB00-344B-4C2C-B434-C765E406A6E8}" dt="2025-10-08T00:06:17.290" v="1398" actId="12"/>
        <pc:sldMkLst>
          <pc:docMk/>
          <pc:sldMk cId="516242127" sldId="357"/>
        </pc:sldMkLst>
        <pc:spChg chg="mod">
          <ac:chgData name="Marschall Smith" userId="f7a44b4674c75a68" providerId="LiveId" clId="{3F53CB00-344B-4C2C-B434-C765E406A6E8}" dt="2025-10-08T00:06:17.290" v="1398" actId="12"/>
          <ac:spMkLst>
            <pc:docMk/>
            <pc:sldMk cId="516242127" sldId="357"/>
            <ac:spMk id="3" creationId="{1F69E166-4778-E496-8CB3-DDE777BC49FD}"/>
          </ac:spMkLst>
        </pc:spChg>
      </pc:sldChg>
      <pc:sldChg chg="addSp modSp mod">
        <pc:chgData name="Marschall Smith" userId="f7a44b4674c75a68" providerId="LiveId" clId="{3F53CB00-344B-4C2C-B434-C765E406A6E8}" dt="2025-10-08T17:51:00.215" v="2929" actId="20577"/>
        <pc:sldMkLst>
          <pc:docMk/>
          <pc:sldMk cId="440314745" sldId="365"/>
        </pc:sldMkLst>
        <pc:spChg chg="mod">
          <ac:chgData name="Marschall Smith" userId="f7a44b4674c75a68" providerId="LiveId" clId="{3F53CB00-344B-4C2C-B434-C765E406A6E8}" dt="2025-10-07T23:55:41.275" v="1127" actId="20577"/>
          <ac:spMkLst>
            <pc:docMk/>
            <pc:sldMk cId="440314745" sldId="365"/>
            <ac:spMk id="3" creationId="{439329F2-058C-29A8-02E5-B40B808C390D}"/>
          </ac:spMkLst>
        </pc:spChg>
        <pc:spChg chg="add mod">
          <ac:chgData name="Marschall Smith" userId="f7a44b4674c75a68" providerId="LiveId" clId="{3F53CB00-344B-4C2C-B434-C765E406A6E8}" dt="2025-10-08T17:51:00.215" v="2929" actId="20577"/>
          <ac:spMkLst>
            <pc:docMk/>
            <pc:sldMk cId="440314745" sldId="365"/>
            <ac:spMk id="4" creationId="{44293C3B-3E41-4DEB-6B11-088481688FB4}"/>
          </ac:spMkLst>
        </pc:spChg>
        <pc:spChg chg="mod">
          <ac:chgData name="Marschall Smith" userId="f7a44b4674c75a68" providerId="LiveId" clId="{3F53CB00-344B-4C2C-B434-C765E406A6E8}" dt="2025-10-08T17:27:40.465" v="1632" actId="20577"/>
          <ac:spMkLst>
            <pc:docMk/>
            <pc:sldMk cId="440314745" sldId="365"/>
            <ac:spMk id="5" creationId="{A7FD0380-ACD8-218C-7A98-0954ACF1BB37}"/>
          </ac:spMkLst>
        </pc:spChg>
        <pc:spChg chg="mod">
          <ac:chgData name="Marschall Smith" userId="f7a44b4674c75a68" providerId="LiveId" clId="{3F53CB00-344B-4C2C-B434-C765E406A6E8}" dt="2025-10-07T23:56:12.142" v="1129" actId="20577"/>
          <ac:spMkLst>
            <pc:docMk/>
            <pc:sldMk cId="440314745" sldId="365"/>
            <ac:spMk id="7" creationId="{93E68F28-8309-F255-A1CE-3057CDA3350C}"/>
          </ac:spMkLst>
        </pc:spChg>
        <pc:spChg chg="mod">
          <ac:chgData name="Marschall Smith" userId="f7a44b4674c75a68" providerId="LiveId" clId="{3F53CB00-344B-4C2C-B434-C765E406A6E8}" dt="2025-10-08T17:47:36.823" v="2684" actId="1076"/>
          <ac:spMkLst>
            <pc:docMk/>
            <pc:sldMk cId="440314745" sldId="365"/>
            <ac:spMk id="17" creationId="{7136BDC5-5A8F-01BC-05EA-E6E50A9EA645}"/>
          </ac:spMkLst>
        </pc:spChg>
        <pc:spChg chg="mod">
          <ac:chgData name="Marschall Smith" userId="f7a44b4674c75a68" providerId="LiveId" clId="{3F53CB00-344B-4C2C-B434-C765E406A6E8}" dt="2025-10-07T23:32:37.625" v="9" actId="20577"/>
          <ac:spMkLst>
            <pc:docMk/>
            <pc:sldMk cId="440314745" sldId="365"/>
            <ac:spMk id="18" creationId="{24D92718-AE46-BA6D-34B7-E77BBB1F5458}"/>
          </ac:spMkLst>
        </pc:spChg>
        <pc:spChg chg="mod">
          <ac:chgData name="Marschall Smith" userId="f7a44b4674c75a68" providerId="LiveId" clId="{3F53CB00-344B-4C2C-B434-C765E406A6E8}" dt="2025-10-07T23:32:32.289" v="4" actId="20577"/>
          <ac:spMkLst>
            <pc:docMk/>
            <pc:sldMk cId="440314745" sldId="365"/>
            <ac:spMk id="23" creationId="{478BB429-6D4A-DEBB-4A8D-5CC1D3B3E818}"/>
          </ac:spMkLst>
        </pc:spChg>
      </pc:sldChg>
      <pc:sldChg chg="modSp mod">
        <pc:chgData name="Marschall Smith" userId="f7a44b4674c75a68" providerId="LiveId" clId="{3F53CB00-344B-4C2C-B434-C765E406A6E8}" dt="2025-10-08T20:38:39.234" v="3150" actId="20577"/>
        <pc:sldMkLst>
          <pc:docMk/>
          <pc:sldMk cId="2569035174" sldId="369"/>
        </pc:sldMkLst>
        <pc:spChg chg="mod">
          <ac:chgData name="Marschall Smith" userId="f7a44b4674c75a68" providerId="LiveId" clId="{3F53CB00-344B-4C2C-B434-C765E406A6E8}" dt="2025-10-08T20:38:39.234" v="3150" actId="20577"/>
          <ac:spMkLst>
            <pc:docMk/>
            <pc:sldMk cId="2569035174" sldId="369"/>
            <ac:spMk id="13" creationId="{8F55073D-BA33-FE65-BC6F-4F54C20DEAC1}"/>
          </ac:spMkLst>
        </pc:spChg>
      </pc:sldChg>
      <pc:sldChg chg="addSp modSp add mod">
        <pc:chgData name="Marschall Smith" userId="f7a44b4674c75a68" providerId="LiveId" clId="{3F53CB00-344B-4C2C-B434-C765E406A6E8}" dt="2025-10-08T17:52:48.129" v="3007" actId="20577"/>
        <pc:sldMkLst>
          <pc:docMk/>
          <pc:sldMk cId="2182380105" sldId="371"/>
        </pc:sldMkLst>
        <pc:spChg chg="mod">
          <ac:chgData name="Marschall Smith" userId="f7a44b4674c75a68" providerId="LiveId" clId="{3F53CB00-344B-4C2C-B434-C765E406A6E8}" dt="2025-10-07T23:47:14.400" v="468" actId="1076"/>
          <ac:spMkLst>
            <pc:docMk/>
            <pc:sldMk cId="2182380105" sldId="371"/>
            <ac:spMk id="2" creationId="{B5E41D9A-8AB9-D118-1407-5A88A6F615CC}"/>
          </ac:spMkLst>
        </pc:spChg>
        <pc:spChg chg="mod">
          <ac:chgData name="Marschall Smith" userId="f7a44b4674c75a68" providerId="LiveId" clId="{3F53CB00-344B-4C2C-B434-C765E406A6E8}" dt="2025-10-07T23:48:55.338" v="665" actId="20577"/>
          <ac:spMkLst>
            <pc:docMk/>
            <pc:sldMk cId="2182380105" sldId="371"/>
            <ac:spMk id="3" creationId="{2958887E-C534-A91E-1CF7-3B6AF6E631F5}"/>
          </ac:spMkLst>
        </pc:spChg>
        <pc:spChg chg="add mod">
          <ac:chgData name="Marschall Smith" userId="f7a44b4674c75a68" providerId="LiveId" clId="{3F53CB00-344B-4C2C-B434-C765E406A6E8}" dt="2025-10-07T23:52:49.434" v="942" actId="207"/>
          <ac:spMkLst>
            <pc:docMk/>
            <pc:sldMk cId="2182380105" sldId="371"/>
            <ac:spMk id="4" creationId="{EC9CB474-ECCB-614B-F47E-68B64BE3A4C9}"/>
          </ac:spMkLst>
        </pc:spChg>
        <pc:spChg chg="add mod">
          <ac:chgData name="Marschall Smith" userId="f7a44b4674c75a68" providerId="LiveId" clId="{3F53CB00-344B-4C2C-B434-C765E406A6E8}" dt="2025-10-08T17:40:42.155" v="2373" actId="1076"/>
          <ac:spMkLst>
            <pc:docMk/>
            <pc:sldMk cId="2182380105" sldId="371"/>
            <ac:spMk id="5" creationId="{C5DB6D65-FDE0-13DA-3F56-9540CBF0668C}"/>
          </ac:spMkLst>
        </pc:spChg>
        <pc:spChg chg="mod">
          <ac:chgData name="Marschall Smith" userId="f7a44b4674c75a68" providerId="LiveId" clId="{3F53CB00-344B-4C2C-B434-C765E406A6E8}" dt="2025-10-07T23:34:03.427" v="29" actId="20577"/>
          <ac:spMkLst>
            <pc:docMk/>
            <pc:sldMk cId="2182380105" sldId="371"/>
            <ac:spMk id="10" creationId="{7ACCDB82-9814-DA3E-CB64-591A69203FE7}"/>
          </ac:spMkLst>
        </pc:spChg>
        <pc:spChg chg="mod">
          <ac:chgData name="Marschall Smith" userId="f7a44b4674c75a68" providerId="LiveId" clId="{3F53CB00-344B-4C2C-B434-C765E406A6E8}" dt="2025-10-08T17:52:48.129" v="3007" actId="20577"/>
          <ac:spMkLst>
            <pc:docMk/>
            <pc:sldMk cId="2182380105" sldId="371"/>
            <ac:spMk id="17" creationId="{2F5676A8-8327-32E1-FF73-62E1D7D15087}"/>
          </ac:spMkLst>
        </pc:spChg>
        <pc:spChg chg="mod">
          <ac:chgData name="Marschall Smith" userId="f7a44b4674c75a68" providerId="LiveId" clId="{3F53CB00-344B-4C2C-B434-C765E406A6E8}" dt="2025-10-07T23:49:59.922" v="801" actId="5793"/>
          <ac:spMkLst>
            <pc:docMk/>
            <pc:sldMk cId="2182380105" sldId="371"/>
            <ac:spMk id="18" creationId="{822CD06A-9E09-7C28-411D-3F2F81C5D42F}"/>
          </ac:spMkLst>
        </pc:spChg>
      </pc:sldChg>
      <pc:sldChg chg="delSp modSp add mod ord">
        <pc:chgData name="Marschall Smith" userId="f7a44b4674c75a68" providerId="LiveId" clId="{3F53CB00-344B-4C2C-B434-C765E406A6E8}" dt="2025-10-08T00:07:00.381" v="1412" actId="20577"/>
        <pc:sldMkLst>
          <pc:docMk/>
          <pc:sldMk cId="1562050184" sldId="372"/>
        </pc:sldMkLst>
        <pc:spChg chg="mod">
          <ac:chgData name="Marschall Smith" userId="f7a44b4674c75a68" providerId="LiveId" clId="{3F53CB00-344B-4C2C-B434-C765E406A6E8}" dt="2025-10-08T00:06:38.139" v="1404" actId="20577"/>
          <ac:spMkLst>
            <pc:docMk/>
            <pc:sldMk cId="1562050184" sldId="372"/>
            <ac:spMk id="3" creationId="{C695C287-3900-E75B-595C-94C478ACEC44}"/>
          </ac:spMkLst>
        </pc:spChg>
        <pc:spChg chg="mod">
          <ac:chgData name="Marschall Smith" userId="f7a44b4674c75a68" providerId="LiveId" clId="{3F53CB00-344B-4C2C-B434-C765E406A6E8}" dt="2025-10-08T00:07:00.381" v="1412" actId="20577"/>
          <ac:spMkLst>
            <pc:docMk/>
            <pc:sldMk cId="1562050184" sldId="372"/>
            <ac:spMk id="5" creationId="{2BCB3D38-DF3D-ABF8-7F83-52D88A05EC6A}"/>
          </ac:spMkLst>
        </pc:spChg>
        <pc:spChg chg="del">
          <ac:chgData name="Marschall Smith" userId="f7a44b4674c75a68" providerId="LiveId" clId="{3F53CB00-344B-4C2C-B434-C765E406A6E8}" dt="2025-10-07T23:59:01.508" v="1168" actId="21"/>
          <ac:spMkLst>
            <pc:docMk/>
            <pc:sldMk cId="1562050184" sldId="372"/>
            <ac:spMk id="7" creationId="{624A62AD-FB28-79DA-62B9-6B4A81CB3B05}"/>
          </ac:spMkLst>
        </pc:spChg>
        <pc:spChg chg="del">
          <ac:chgData name="Marschall Smith" userId="f7a44b4674c75a68" providerId="LiveId" clId="{3F53CB00-344B-4C2C-B434-C765E406A6E8}" dt="2025-10-07T23:58:43.085" v="1164" actId="21"/>
          <ac:spMkLst>
            <pc:docMk/>
            <pc:sldMk cId="1562050184" sldId="372"/>
            <ac:spMk id="10" creationId="{166A1534-2A43-35C1-DD66-8284839DBCE6}"/>
          </ac:spMkLst>
        </pc:spChg>
        <pc:spChg chg="del">
          <ac:chgData name="Marschall Smith" userId="f7a44b4674c75a68" providerId="LiveId" clId="{3F53CB00-344B-4C2C-B434-C765E406A6E8}" dt="2025-10-07T23:59:07.967" v="1169" actId="21"/>
          <ac:spMkLst>
            <pc:docMk/>
            <pc:sldMk cId="1562050184" sldId="372"/>
            <ac:spMk id="17" creationId="{465AA280-F983-CA0D-32A2-38147B4B3EC8}"/>
          </ac:spMkLst>
        </pc:spChg>
        <pc:spChg chg="del">
          <ac:chgData name="Marschall Smith" userId="f7a44b4674c75a68" providerId="LiveId" clId="{3F53CB00-344B-4C2C-B434-C765E406A6E8}" dt="2025-10-07T23:58:37.528" v="1163" actId="21"/>
          <ac:spMkLst>
            <pc:docMk/>
            <pc:sldMk cId="1562050184" sldId="372"/>
            <ac:spMk id="18" creationId="{BC8A9BEA-0743-F6A5-5460-293814C00D0A}"/>
          </ac:spMkLst>
        </pc:spChg>
        <pc:spChg chg="del">
          <ac:chgData name="Marschall Smith" userId="f7a44b4674c75a68" providerId="LiveId" clId="{3F53CB00-344B-4C2C-B434-C765E406A6E8}" dt="2025-10-07T23:58:56.113" v="1167" actId="21"/>
          <ac:spMkLst>
            <pc:docMk/>
            <pc:sldMk cId="1562050184" sldId="372"/>
            <ac:spMk id="23" creationId="{FA339778-9404-CA4B-0A19-B5EEA9C8AA00}"/>
          </ac:spMkLst>
        </pc:spChg>
        <pc:picChg chg="del">
          <ac:chgData name="Marschall Smith" userId="f7a44b4674c75a68" providerId="LiveId" clId="{3F53CB00-344B-4C2C-B434-C765E406A6E8}" dt="2025-10-07T23:58:45.795" v="1165" actId="21"/>
          <ac:picMkLst>
            <pc:docMk/>
            <pc:sldMk cId="1562050184" sldId="372"/>
            <ac:picMk id="15" creationId="{8656C385-7DE5-70F7-ABAA-7E4D3C71382B}"/>
          </ac:picMkLst>
        </pc:picChg>
        <pc:picChg chg="del">
          <ac:chgData name="Marschall Smith" userId="f7a44b4674c75a68" providerId="LiveId" clId="{3F53CB00-344B-4C2C-B434-C765E406A6E8}" dt="2025-10-07T23:59:14.724" v="1170" actId="21"/>
          <ac:picMkLst>
            <pc:docMk/>
            <pc:sldMk cId="1562050184" sldId="372"/>
            <ac:picMk id="16" creationId="{88E58E9B-2A44-A246-AF87-FF32A6E2EDEB}"/>
          </ac:picMkLst>
        </pc:picChg>
        <pc:picChg chg="del">
          <ac:chgData name="Marschall Smith" userId="f7a44b4674c75a68" providerId="LiveId" clId="{3F53CB00-344B-4C2C-B434-C765E406A6E8}" dt="2025-10-07T23:59:25.839" v="1172" actId="21"/>
          <ac:picMkLst>
            <pc:docMk/>
            <pc:sldMk cId="1562050184" sldId="372"/>
            <ac:picMk id="19" creationId="{FD820872-4475-89B4-8D14-431389DF65FE}"/>
          </ac:picMkLst>
        </pc:picChg>
        <pc:picChg chg="del">
          <ac:chgData name="Marschall Smith" userId="f7a44b4674c75a68" providerId="LiveId" clId="{3F53CB00-344B-4C2C-B434-C765E406A6E8}" dt="2025-10-08T00:04:16.439" v="1291" actId="21"/>
          <ac:picMkLst>
            <pc:docMk/>
            <pc:sldMk cId="1562050184" sldId="372"/>
            <ac:picMk id="21" creationId="{55F9EE97-7BB3-7E31-87C2-7C4675143BFD}"/>
          </ac:picMkLst>
        </pc:picChg>
        <pc:picChg chg="del">
          <ac:chgData name="Marschall Smith" userId="f7a44b4674c75a68" providerId="LiveId" clId="{3F53CB00-344B-4C2C-B434-C765E406A6E8}" dt="2025-10-07T23:59:28.823" v="1173" actId="21"/>
          <ac:picMkLst>
            <pc:docMk/>
            <pc:sldMk cId="1562050184" sldId="372"/>
            <ac:picMk id="22" creationId="{76749DE1-35FB-D67C-1716-B480B72E795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0283D4D-6127-40E2-9BCD-9F478BF2B939}" type="datetimeFigureOut">
              <a:t>10/15/2025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F5AF303-3D03-4A1D-AE55-22405FA6AFC4}" type="slidenum">
              <a:t>‹#›</a:t>
            </a:fld>
            <a:endParaRPr lang="en-US"/>
          </a:p>
        </p:txBody>
      </p:sp>
    </p:spTree>
    <p:extLst>
      <p:ext uri="{BB962C8B-B14F-4D97-AF65-F5344CB8AC3E}">
        <p14:creationId xmlns:p14="http://schemas.microsoft.com/office/powerpoint/2010/main" val="4091002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C9636-BC28-CB15-6C4D-D4EBB29169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3A00BE-7652-73F9-8206-D07CE8DC0F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5A493C-6554-CD77-97C5-4317348A1E85}"/>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D11E8652-B3E3-EB5E-5EC7-27E228100C7E}"/>
              </a:ext>
            </a:extLst>
          </p:cNvPr>
          <p:cNvSpPr>
            <a:spLocks noGrp="1"/>
          </p:cNvSpPr>
          <p:nvPr>
            <p:ph type="sldNum" sz="quarter" idx="5"/>
          </p:nvPr>
        </p:nvSpPr>
        <p:spPr/>
        <p:txBody>
          <a:bodyPr/>
          <a:lstStyle/>
          <a:p>
            <a:fld id="{6F5AF303-3D03-4A1D-AE55-22405FA6AFC4}" type="slidenum">
              <a:t>3</a:t>
            </a:fld>
            <a:endParaRPr lang="en-US"/>
          </a:p>
        </p:txBody>
      </p:sp>
    </p:spTree>
    <p:extLst>
      <p:ext uri="{BB962C8B-B14F-4D97-AF65-F5344CB8AC3E}">
        <p14:creationId xmlns:p14="http://schemas.microsoft.com/office/powerpoint/2010/main" val="384295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47DC2-126F-4AFC-48FA-25271D57A4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5EBC5E-71F3-00EA-2BFC-E344032354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4B0176-BB3A-E2A5-3156-B120FE3DF343}"/>
              </a:ext>
            </a:extLst>
          </p:cNvPr>
          <p:cNvSpPr>
            <a:spLocks noGrp="1"/>
          </p:cNvSpPr>
          <p:nvPr>
            <p:ph type="body" idx="1"/>
          </p:nvPr>
        </p:nvSpPr>
        <p:spPr/>
        <p:txBody>
          <a:bodyPr/>
          <a:lstStyle/>
          <a:p>
            <a:endParaRPr lang="en-US" b="1" dirty="0">
              <a:ea typeface="Calibri"/>
              <a:cs typeface="Calibri"/>
            </a:endParaRPr>
          </a:p>
        </p:txBody>
      </p:sp>
      <p:sp>
        <p:nvSpPr>
          <p:cNvPr id="4" name="Slide Number Placeholder 3">
            <a:extLst>
              <a:ext uri="{FF2B5EF4-FFF2-40B4-BE49-F238E27FC236}">
                <a16:creationId xmlns:a16="http://schemas.microsoft.com/office/drawing/2014/main" id="{B8F40215-10C4-B22C-E81A-C78DBE12479A}"/>
              </a:ext>
            </a:extLst>
          </p:cNvPr>
          <p:cNvSpPr>
            <a:spLocks noGrp="1"/>
          </p:cNvSpPr>
          <p:nvPr>
            <p:ph type="sldNum" sz="quarter" idx="5"/>
          </p:nvPr>
        </p:nvSpPr>
        <p:spPr/>
        <p:txBody>
          <a:bodyPr/>
          <a:lstStyle/>
          <a:p>
            <a:fld id="{6F5AF303-3D03-4A1D-AE55-22405FA6AFC4}" type="slidenum">
              <a:rPr lang="en-US"/>
              <a:t>5</a:t>
            </a:fld>
            <a:endParaRPr lang="en-US"/>
          </a:p>
        </p:txBody>
      </p:sp>
    </p:spTree>
    <p:extLst>
      <p:ext uri="{BB962C8B-B14F-4D97-AF65-F5344CB8AC3E}">
        <p14:creationId xmlns:p14="http://schemas.microsoft.com/office/powerpoint/2010/main" val="577303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6945F-9FBB-0E15-A937-62E4EE5645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D036B2-551F-F91E-B324-8665F8D75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7E8A73-6B00-E179-BCF3-3BB8AC0542A6}"/>
              </a:ext>
            </a:extLst>
          </p:cNvPr>
          <p:cNvSpPr>
            <a:spLocks noGrp="1"/>
          </p:cNvSpPr>
          <p:nvPr>
            <p:ph type="body" idx="1"/>
          </p:nvPr>
        </p:nvSpPr>
        <p:spPr/>
        <p:txBody>
          <a:bodyPr/>
          <a:lstStyle/>
          <a:p>
            <a:endParaRPr lang="en-US" b="1" dirty="0">
              <a:ea typeface="Calibri"/>
              <a:cs typeface="Calibri"/>
            </a:endParaRPr>
          </a:p>
        </p:txBody>
      </p:sp>
      <p:sp>
        <p:nvSpPr>
          <p:cNvPr id="4" name="Slide Number Placeholder 3">
            <a:extLst>
              <a:ext uri="{FF2B5EF4-FFF2-40B4-BE49-F238E27FC236}">
                <a16:creationId xmlns:a16="http://schemas.microsoft.com/office/drawing/2014/main" id="{E57EEF6C-BFBF-2371-EF95-40EEDB65DC7F}"/>
              </a:ext>
            </a:extLst>
          </p:cNvPr>
          <p:cNvSpPr>
            <a:spLocks noGrp="1"/>
          </p:cNvSpPr>
          <p:nvPr>
            <p:ph type="sldNum" sz="quarter" idx="5"/>
          </p:nvPr>
        </p:nvSpPr>
        <p:spPr/>
        <p:txBody>
          <a:bodyPr/>
          <a:lstStyle/>
          <a:p>
            <a:fld id="{6F5AF303-3D03-4A1D-AE55-22405FA6AFC4}" type="slidenum">
              <a:rPr lang="en-US"/>
              <a:t>6</a:t>
            </a:fld>
            <a:endParaRPr lang="en-US"/>
          </a:p>
        </p:txBody>
      </p:sp>
    </p:spTree>
    <p:extLst>
      <p:ext uri="{BB962C8B-B14F-4D97-AF65-F5344CB8AC3E}">
        <p14:creationId xmlns:p14="http://schemas.microsoft.com/office/powerpoint/2010/main" val="853613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mlccexecutivedirector@imlcc.net" TargetMode="External"/><Relationship Id="rId1" Type="http://schemas.openxmlformats.org/officeDocument/2006/relationships/slideLayout" Target="../slideLayouts/slideLayout3.xml"/><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8" Type="http://schemas.openxmlformats.org/officeDocument/2006/relationships/image" Target="../media/image7.svg"/><Relationship Id="rId3" Type="http://schemas.microsoft.com/office/2007/relationships/hdphoto" Target="../media/hdphoto1.wdp"/><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jpe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22819-9742-EBAC-2F4A-A7B648807132}"/>
              </a:ext>
            </a:extLst>
          </p:cNvPr>
          <p:cNvSpPr>
            <a:spLocks noGrp="1"/>
          </p:cNvSpPr>
          <p:nvPr>
            <p:ph type="title"/>
          </p:nvPr>
        </p:nvSpPr>
        <p:spPr>
          <a:xfrm>
            <a:off x="729464" y="2213893"/>
            <a:ext cx="11225975" cy="2727402"/>
          </a:xfrm>
        </p:spPr>
        <p:txBody>
          <a:bodyPr>
            <a:normAutofit/>
          </a:bodyPr>
          <a:lstStyle/>
          <a:p>
            <a:r>
              <a:rPr lang="en-US" b="1" dirty="0"/>
              <a:t>The Expedited Pathway To</a:t>
            </a:r>
            <a:br>
              <a:rPr lang="en-US" b="1" dirty="0"/>
            </a:br>
            <a:r>
              <a:rPr lang="en-US" b="1" dirty="0"/>
              <a:t>Medical Licensure</a:t>
            </a:r>
          </a:p>
        </p:txBody>
      </p:sp>
      <p:grpSp>
        <p:nvGrpSpPr>
          <p:cNvPr id="8" name="Group 7">
            <a:extLst>
              <a:ext uri="{FF2B5EF4-FFF2-40B4-BE49-F238E27FC236}">
                <a16:creationId xmlns:a16="http://schemas.microsoft.com/office/drawing/2014/main" id="{32427908-BBE3-9168-DFE4-F8FB15F44611}"/>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2EEE025D-589E-85C6-360E-451D0D7B804E}"/>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4FD67E7A-812F-9355-F54E-5FDB88D08411}"/>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spTree>
    <p:extLst>
      <p:ext uri="{BB962C8B-B14F-4D97-AF65-F5344CB8AC3E}">
        <p14:creationId xmlns:p14="http://schemas.microsoft.com/office/powerpoint/2010/main" val="1367112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1D2D4-4C28-0F9B-F8CE-F0EA325DB884}"/>
            </a:ext>
          </a:extLst>
        </p:cNvPr>
        <p:cNvGrpSpPr/>
        <p:nvPr/>
      </p:nvGrpSpPr>
      <p:grpSpPr>
        <a:xfrm>
          <a:off x="0" y="0"/>
          <a:ext cx="0" cy="0"/>
          <a:chOff x="0" y="0"/>
          <a:chExt cx="0" cy="0"/>
        </a:xfrm>
      </p:grpSpPr>
      <p:grpSp>
        <p:nvGrpSpPr>
          <p:cNvPr id="5" name="Group 4">
            <a:extLst>
              <a:ext uri="{FF2B5EF4-FFF2-40B4-BE49-F238E27FC236}">
                <a16:creationId xmlns:a16="http://schemas.microsoft.com/office/drawing/2014/main" id="{CA9EF9C8-606E-C45D-FF5C-55E833D14283}"/>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F0A7F656-51EA-9131-8924-7E6539DE7AD9}"/>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FB7A27D3-2383-0142-8B9A-4D10A68F2150}"/>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sp>
        <p:nvSpPr>
          <p:cNvPr id="12" name="Title 11">
            <a:extLst>
              <a:ext uri="{FF2B5EF4-FFF2-40B4-BE49-F238E27FC236}">
                <a16:creationId xmlns:a16="http://schemas.microsoft.com/office/drawing/2014/main" id="{779440BC-B3E5-2387-01D8-0DEF8250C9A4}"/>
              </a:ext>
            </a:extLst>
          </p:cNvPr>
          <p:cNvSpPr>
            <a:spLocks noGrp="1"/>
          </p:cNvSpPr>
          <p:nvPr>
            <p:ph type="title"/>
          </p:nvPr>
        </p:nvSpPr>
        <p:spPr>
          <a:xfrm>
            <a:off x="293967" y="-179209"/>
            <a:ext cx="10515600" cy="2852737"/>
          </a:xfrm>
        </p:spPr>
        <p:txBody>
          <a:bodyPr/>
          <a:lstStyle/>
          <a:p>
            <a:r>
              <a:rPr lang="en-US" dirty="0"/>
              <a:t>Compact Eligibility Steps</a:t>
            </a:r>
            <a:br>
              <a:rPr lang="en-US" dirty="0"/>
            </a:br>
            <a:endParaRPr lang="en-US" dirty="0"/>
          </a:p>
        </p:txBody>
      </p:sp>
      <p:sp>
        <p:nvSpPr>
          <p:cNvPr id="3" name="Content Placeholder 2">
            <a:extLst>
              <a:ext uri="{FF2B5EF4-FFF2-40B4-BE49-F238E27FC236}">
                <a16:creationId xmlns:a16="http://schemas.microsoft.com/office/drawing/2014/main" id="{5A68BA84-BE99-A52D-4BF7-3A569C24BB57}"/>
              </a:ext>
            </a:extLst>
          </p:cNvPr>
          <p:cNvSpPr txBox="1">
            <a:spLocks/>
          </p:cNvSpPr>
          <p:nvPr/>
        </p:nvSpPr>
        <p:spPr>
          <a:xfrm>
            <a:off x="683185" y="2419081"/>
            <a:ext cx="10515600" cy="4116190"/>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82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82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82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9pPr>
          </a:lstStyle>
          <a:p>
            <a:r>
              <a:rPr lang="en-US" sz="3800" dirty="0"/>
              <a:t>Step #2 – The 9 Common Standards </a:t>
            </a:r>
          </a:p>
          <a:p>
            <a:endParaRPr lang="en-US" dirty="0"/>
          </a:p>
          <a:p>
            <a:pPr marL="514350" indent="-514350">
              <a:buFont typeface="+mj-lt"/>
              <a:buAutoNum type="arabicPeriod"/>
            </a:pPr>
            <a:r>
              <a:rPr lang="en-US" dirty="0">
                <a:latin typeface="Arial" panose="020B0604020202020204" pitchFamily="34" charset="0"/>
                <a:cs typeface="Arial" panose="020B0604020202020204" pitchFamily="34" charset="0"/>
              </a:rPr>
              <a:t>Medical School Accreditation:  LCME, COCA, IMED</a:t>
            </a:r>
          </a:p>
          <a:p>
            <a:pPr marL="514350" indent="-514350">
              <a:buFont typeface="+mj-lt"/>
              <a:buAutoNum type="arabicPeriod"/>
            </a:pPr>
            <a:r>
              <a:rPr lang="en-US" dirty="0">
                <a:latin typeface="Arial" panose="020B0604020202020204" pitchFamily="34" charset="0"/>
                <a:cs typeface="Arial" panose="020B0604020202020204" pitchFamily="34" charset="0"/>
              </a:rPr>
              <a:t>No more than 3 attempts at USMLE or COMLEX-USA steps</a:t>
            </a:r>
          </a:p>
          <a:p>
            <a:pPr marL="514350" indent="-514350">
              <a:buFont typeface="+mj-lt"/>
              <a:buAutoNum type="arabicPeriod"/>
            </a:pPr>
            <a:r>
              <a:rPr lang="en-US" dirty="0">
                <a:latin typeface="Arial" panose="020B0604020202020204" pitchFamily="34" charset="0"/>
                <a:cs typeface="Arial" panose="020B0604020202020204" pitchFamily="34" charset="0"/>
              </a:rPr>
              <a:t>Graduate Medical Education accreditation by ACGME or AOA</a:t>
            </a:r>
          </a:p>
          <a:p>
            <a:pPr marL="514350" indent="-514350">
              <a:buFont typeface="+mj-lt"/>
              <a:buAutoNum type="arabicPeriod"/>
            </a:pPr>
            <a:r>
              <a:rPr lang="en-US" dirty="0">
                <a:latin typeface="Arial" panose="020B0604020202020204" pitchFamily="34" charset="0"/>
                <a:cs typeface="Arial" panose="020B0604020202020204" pitchFamily="34" charset="0"/>
              </a:rPr>
              <a:t>ABMS or AOA-BOS including time-unlimited certificates</a:t>
            </a:r>
          </a:p>
          <a:p>
            <a:pPr marL="514350" indent="-514350">
              <a:buFont typeface="+mj-lt"/>
              <a:buAutoNum type="arabicPeriod"/>
            </a:pPr>
            <a:r>
              <a:rPr lang="en-US" dirty="0">
                <a:latin typeface="Arial" panose="020B0604020202020204" pitchFamily="34" charset="0"/>
                <a:cs typeface="Arial" panose="020B0604020202020204" pitchFamily="34" charset="0"/>
              </a:rPr>
              <a:t>No prior convictions or criminal activity</a:t>
            </a:r>
          </a:p>
          <a:p>
            <a:pPr marL="514350" indent="-514350">
              <a:buFont typeface="+mj-lt"/>
              <a:buAutoNum type="arabicPeriod"/>
            </a:pPr>
            <a:r>
              <a:rPr lang="en-US" dirty="0">
                <a:latin typeface="Arial" panose="020B0604020202020204" pitchFamily="34" charset="0"/>
                <a:cs typeface="Arial" panose="020B0604020202020204" pitchFamily="34" charset="0"/>
              </a:rPr>
              <a:t>No history of licensure actions</a:t>
            </a:r>
          </a:p>
          <a:p>
            <a:pPr marL="514350" indent="-514350">
              <a:buFont typeface="+mj-lt"/>
              <a:buAutoNum type="arabicPeriod"/>
            </a:pPr>
            <a:r>
              <a:rPr lang="en-US" dirty="0">
                <a:latin typeface="Arial" panose="020B0604020202020204" pitchFamily="34" charset="0"/>
                <a:cs typeface="Arial" panose="020B0604020202020204" pitchFamily="34" charset="0"/>
              </a:rPr>
              <a:t>Clean DEA history</a:t>
            </a:r>
          </a:p>
          <a:p>
            <a:pPr marL="514350" indent="-514350">
              <a:buFont typeface="+mj-lt"/>
              <a:buAutoNum type="arabicPeriod"/>
            </a:pPr>
            <a:r>
              <a:rPr lang="en-US" dirty="0">
                <a:latin typeface="Arial" panose="020B0604020202020204" pitchFamily="34" charset="0"/>
                <a:cs typeface="Arial" panose="020B0604020202020204" pitchFamily="34" charset="0"/>
              </a:rPr>
              <a:t>No active investigations</a:t>
            </a:r>
          </a:p>
          <a:p>
            <a:pPr marL="514350" indent="-514350">
              <a:buFont typeface="+mj-lt"/>
              <a:buAutoNum type="arabicPeriod"/>
            </a:pPr>
            <a:r>
              <a:rPr lang="en-US" b="1" dirty="0">
                <a:solidFill>
                  <a:srgbClr val="FF0000"/>
                </a:solidFill>
                <a:latin typeface="Arial" panose="020B0604020202020204" pitchFamily="34" charset="0"/>
                <a:cs typeface="Arial" panose="020B0604020202020204" pitchFamily="34" charset="0"/>
              </a:rPr>
              <a:t>Must pass FBI Criminal Background Check</a:t>
            </a:r>
          </a:p>
          <a:p>
            <a:endParaRPr lang="en-US" dirty="0"/>
          </a:p>
        </p:txBody>
      </p:sp>
    </p:spTree>
    <p:extLst>
      <p:ext uri="{BB962C8B-B14F-4D97-AF65-F5344CB8AC3E}">
        <p14:creationId xmlns:p14="http://schemas.microsoft.com/office/powerpoint/2010/main" val="1755854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951BA-7231-CEE9-229B-CF48BF032D9E}"/>
              </a:ext>
            </a:extLst>
          </p:cNvPr>
          <p:cNvSpPr>
            <a:spLocks noGrp="1"/>
          </p:cNvSpPr>
          <p:nvPr>
            <p:ph type="title"/>
          </p:nvPr>
        </p:nvSpPr>
        <p:spPr>
          <a:xfrm>
            <a:off x="831850" y="1709739"/>
            <a:ext cx="10515600" cy="1500188"/>
          </a:xfrm>
        </p:spPr>
        <p:txBody>
          <a:bodyPr/>
          <a:lstStyle/>
          <a:p>
            <a:r>
              <a:rPr lang="en-US" dirty="0"/>
              <a:t>Questions?</a:t>
            </a:r>
          </a:p>
        </p:txBody>
      </p:sp>
      <p:sp>
        <p:nvSpPr>
          <p:cNvPr id="3" name="Text Placeholder 2">
            <a:extLst>
              <a:ext uri="{FF2B5EF4-FFF2-40B4-BE49-F238E27FC236}">
                <a16:creationId xmlns:a16="http://schemas.microsoft.com/office/drawing/2014/main" id="{1F69E166-4778-E496-8CB3-DDE777BC49FD}"/>
              </a:ext>
            </a:extLst>
          </p:cNvPr>
          <p:cNvSpPr>
            <a:spLocks noGrp="1"/>
          </p:cNvSpPr>
          <p:nvPr>
            <p:ph type="body" idx="1"/>
          </p:nvPr>
        </p:nvSpPr>
        <p:spPr>
          <a:xfrm>
            <a:off x="960055" y="3005919"/>
            <a:ext cx="10515600" cy="2920894"/>
          </a:xfrm>
        </p:spPr>
        <p:txBody>
          <a:bodyPr>
            <a:normAutofit/>
          </a:bodyPr>
          <a:lstStyle/>
          <a:p>
            <a:endParaRPr lang="en-US" sz="2800" b="1" dirty="0">
              <a:solidFill>
                <a:srgbClr val="2B4DA1"/>
              </a:solidFill>
            </a:endParaRPr>
          </a:p>
          <a:p>
            <a:pPr lvl="1"/>
            <a:r>
              <a:rPr lang="en-US" sz="2800" b="1" dirty="0">
                <a:solidFill>
                  <a:srgbClr val="2B4DA1"/>
                </a:solidFill>
              </a:rPr>
              <a:t>Marschall Smith</a:t>
            </a:r>
          </a:p>
          <a:p>
            <a:pPr lvl="1"/>
            <a:r>
              <a:rPr lang="en-US" sz="2800" b="1" dirty="0">
                <a:solidFill>
                  <a:srgbClr val="2B4DA1"/>
                </a:solidFill>
              </a:rPr>
              <a:t>Executive Director</a:t>
            </a:r>
          </a:p>
          <a:p>
            <a:pPr marL="800100" lvl="1" indent="-342900">
              <a:buFont typeface="Arial" panose="020B0604020202020204" pitchFamily="34" charset="0"/>
              <a:buChar char="•"/>
            </a:pPr>
            <a:r>
              <a:rPr lang="en-US" sz="2800" b="1" dirty="0">
                <a:solidFill>
                  <a:srgbClr val="2B4DA1"/>
                </a:solidFill>
              </a:rPr>
              <a:t>303-898-1144 – Cell</a:t>
            </a:r>
          </a:p>
          <a:p>
            <a:pPr marL="800100" lvl="1" indent="-342900">
              <a:buFont typeface="Arial" panose="020B0604020202020204" pitchFamily="34" charset="0"/>
              <a:buChar char="•"/>
            </a:pPr>
            <a:r>
              <a:rPr lang="en-US" sz="2800" b="1" dirty="0">
                <a:solidFill>
                  <a:srgbClr val="2B4DA1"/>
                </a:solidFill>
                <a:hlinkClick r:id="rId2"/>
              </a:rPr>
              <a:t>imlccexecutivedirector@imlcc.net</a:t>
            </a:r>
            <a:r>
              <a:rPr lang="en-US" sz="2800" b="1" dirty="0">
                <a:solidFill>
                  <a:srgbClr val="2B4DA1"/>
                </a:solidFill>
              </a:rPr>
              <a:t> - email</a:t>
            </a:r>
          </a:p>
        </p:txBody>
      </p:sp>
      <p:grpSp>
        <p:nvGrpSpPr>
          <p:cNvPr id="5" name="Group 4">
            <a:extLst>
              <a:ext uri="{FF2B5EF4-FFF2-40B4-BE49-F238E27FC236}">
                <a16:creationId xmlns:a16="http://schemas.microsoft.com/office/drawing/2014/main" id="{AF5631B4-F013-05C9-775F-0D18909C2A32}"/>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00F881FE-7CEE-AB54-5A78-5DD0EB2F5952}"/>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E5750E7C-6A5C-A9FC-B185-737855BC35AC}"/>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pic>
        <p:nvPicPr>
          <p:cNvPr id="8" name="Picture 7" descr="A logo with a black background&#10;&#10;Description automatically generated">
            <a:extLst>
              <a:ext uri="{FF2B5EF4-FFF2-40B4-BE49-F238E27FC236}">
                <a16:creationId xmlns:a16="http://schemas.microsoft.com/office/drawing/2014/main" id="{134BB67F-06A9-920F-B0FC-6B9C827DE13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0055" y="1214492"/>
            <a:ext cx="2864150" cy="572014"/>
          </a:xfrm>
          <a:prstGeom prst="rect">
            <a:avLst/>
          </a:prstGeom>
        </p:spPr>
      </p:pic>
    </p:spTree>
    <p:extLst>
      <p:ext uri="{BB962C8B-B14F-4D97-AF65-F5344CB8AC3E}">
        <p14:creationId xmlns:p14="http://schemas.microsoft.com/office/powerpoint/2010/main" val="516242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90E29-216E-183F-B856-C757C6ADBE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880CF6-8B6E-07FC-7ABD-17EAB6AD34FA}"/>
              </a:ext>
            </a:extLst>
          </p:cNvPr>
          <p:cNvSpPr>
            <a:spLocks noGrp="1"/>
          </p:cNvSpPr>
          <p:nvPr>
            <p:ph type="title"/>
          </p:nvPr>
        </p:nvSpPr>
        <p:spPr>
          <a:xfrm>
            <a:off x="322503" y="1102768"/>
            <a:ext cx="10515600" cy="1083848"/>
          </a:xfrm>
        </p:spPr>
        <p:txBody>
          <a:bodyPr/>
          <a:lstStyle/>
          <a:p>
            <a:r>
              <a:rPr lang="en-US" b="1" dirty="0"/>
              <a:t>What Do We Do?</a:t>
            </a:r>
          </a:p>
        </p:txBody>
      </p:sp>
      <p:sp>
        <p:nvSpPr>
          <p:cNvPr id="3" name="Text Placeholder 2">
            <a:extLst>
              <a:ext uri="{FF2B5EF4-FFF2-40B4-BE49-F238E27FC236}">
                <a16:creationId xmlns:a16="http://schemas.microsoft.com/office/drawing/2014/main" id="{B58EC2B9-FF36-AC63-0608-40720A8F307F}"/>
              </a:ext>
            </a:extLst>
          </p:cNvPr>
          <p:cNvSpPr>
            <a:spLocks noGrp="1"/>
          </p:cNvSpPr>
          <p:nvPr>
            <p:ph type="body" idx="1"/>
          </p:nvPr>
        </p:nvSpPr>
        <p:spPr>
          <a:xfrm>
            <a:off x="618861" y="2349467"/>
            <a:ext cx="3625593" cy="431811"/>
          </a:xfrm>
        </p:spPr>
        <p:txBody>
          <a:bodyPr/>
          <a:lstStyle/>
          <a:p>
            <a:r>
              <a:rPr lang="en-US" b="1" dirty="0">
                <a:solidFill>
                  <a:srgbClr val="2B4DA1"/>
                </a:solidFill>
              </a:rPr>
              <a:t>It’s Simple…In Theory </a:t>
            </a:r>
          </a:p>
        </p:txBody>
      </p:sp>
      <p:grpSp>
        <p:nvGrpSpPr>
          <p:cNvPr id="8" name="Group 7">
            <a:extLst>
              <a:ext uri="{FF2B5EF4-FFF2-40B4-BE49-F238E27FC236}">
                <a16:creationId xmlns:a16="http://schemas.microsoft.com/office/drawing/2014/main" id="{5FDB96A2-BF7C-BDFA-033C-FCB0638C5339}"/>
              </a:ext>
            </a:extLst>
          </p:cNvPr>
          <p:cNvGrpSpPr/>
          <p:nvPr/>
        </p:nvGrpSpPr>
        <p:grpSpPr>
          <a:xfrm>
            <a:off x="8845820" y="508106"/>
            <a:ext cx="3260035" cy="1678510"/>
            <a:chOff x="8150087" y="508106"/>
            <a:chExt cx="3260035" cy="1678510"/>
          </a:xfrm>
        </p:grpSpPr>
        <p:pic>
          <p:nvPicPr>
            <p:cNvPr id="9" name="Picture 8" descr="A blue and green logo&#10;&#10;Description automatically generated">
              <a:extLst>
                <a:ext uri="{FF2B5EF4-FFF2-40B4-BE49-F238E27FC236}">
                  <a16:creationId xmlns:a16="http://schemas.microsoft.com/office/drawing/2014/main" id="{D7FF0CAC-D656-2803-654B-4D6849A98A3F}"/>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10" name="TextBox 9">
              <a:extLst>
                <a:ext uri="{FF2B5EF4-FFF2-40B4-BE49-F238E27FC236}">
                  <a16:creationId xmlns:a16="http://schemas.microsoft.com/office/drawing/2014/main" id="{6CBCC775-D7F7-287C-9C65-F363CB7AC2E7}"/>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pic>
        <p:nvPicPr>
          <p:cNvPr id="13" name="Picture 12" descr="A logo with a black background&#10;&#10;Description automatically generated">
            <a:extLst>
              <a:ext uri="{FF2B5EF4-FFF2-40B4-BE49-F238E27FC236}">
                <a16:creationId xmlns:a16="http://schemas.microsoft.com/office/drawing/2014/main" id="{EB13551C-51AC-5110-81F9-BB5C594215B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8861" y="508106"/>
            <a:ext cx="2864150" cy="572014"/>
          </a:xfrm>
          <a:prstGeom prst="rect">
            <a:avLst/>
          </a:prstGeom>
        </p:spPr>
      </p:pic>
      <p:sp>
        <p:nvSpPr>
          <p:cNvPr id="4" name="TextBox 3">
            <a:extLst>
              <a:ext uri="{FF2B5EF4-FFF2-40B4-BE49-F238E27FC236}">
                <a16:creationId xmlns:a16="http://schemas.microsoft.com/office/drawing/2014/main" id="{F9CB577D-E2FB-7A95-3221-B2415F842E5F}"/>
              </a:ext>
            </a:extLst>
          </p:cNvPr>
          <p:cNvSpPr txBox="1"/>
          <p:nvPr/>
        </p:nvSpPr>
        <p:spPr>
          <a:xfrm>
            <a:off x="618861" y="3177208"/>
            <a:ext cx="11486993"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solidFill>
                  <a:srgbClr val="2B4DA1"/>
                </a:solidFill>
              </a:rPr>
              <a:t>Available for:</a:t>
            </a:r>
          </a:p>
          <a:p>
            <a:pPr marL="914400" lvl="1" indent="-457200">
              <a:buFont typeface="Arial" panose="020B0604020202020204" pitchFamily="34" charset="0"/>
              <a:buChar char="•"/>
            </a:pPr>
            <a:r>
              <a:rPr lang="en-US" sz="2800" b="1" dirty="0">
                <a:solidFill>
                  <a:srgbClr val="2B4DA1"/>
                </a:solidFill>
              </a:rPr>
              <a:t>Doctors of Osteopathy (DO)</a:t>
            </a:r>
          </a:p>
          <a:p>
            <a:pPr marL="914400" lvl="1" indent="-457200">
              <a:buFont typeface="Arial" panose="020B0604020202020204" pitchFamily="34" charset="0"/>
              <a:buChar char="•"/>
            </a:pPr>
            <a:r>
              <a:rPr lang="en-US" sz="2800" b="1" dirty="0">
                <a:solidFill>
                  <a:srgbClr val="2B4DA1"/>
                </a:solidFill>
              </a:rPr>
              <a:t>Doctors of Medicine (MD)</a:t>
            </a:r>
          </a:p>
          <a:p>
            <a:endParaRPr lang="en-US" sz="2800" b="1" dirty="0">
              <a:solidFill>
                <a:srgbClr val="2B4DA1"/>
              </a:solidFill>
            </a:endParaRPr>
          </a:p>
          <a:p>
            <a:r>
              <a:rPr lang="en-US" sz="2800" b="1" dirty="0">
                <a:solidFill>
                  <a:srgbClr val="2B4DA1"/>
                </a:solidFill>
              </a:rPr>
              <a:t>An expedited process for a </a:t>
            </a:r>
            <a:r>
              <a:rPr lang="en-US" sz="2800" b="1" u="sng" dirty="0">
                <a:solidFill>
                  <a:srgbClr val="2B4DA1"/>
                </a:solidFill>
              </a:rPr>
              <a:t>full, unrestricted license to practice medicine – </a:t>
            </a:r>
            <a:r>
              <a:rPr lang="en-US" sz="2800" b="1" dirty="0">
                <a:solidFill>
                  <a:srgbClr val="2B4DA1"/>
                </a:solidFill>
              </a:rPr>
              <a:t>issued through the member state’s board of registration or physician licensing authority and subject to that state’s medical practice act.</a:t>
            </a:r>
          </a:p>
        </p:txBody>
      </p:sp>
    </p:spTree>
    <p:extLst>
      <p:ext uri="{BB962C8B-B14F-4D97-AF65-F5344CB8AC3E}">
        <p14:creationId xmlns:p14="http://schemas.microsoft.com/office/powerpoint/2010/main" val="2219810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F73B1-DCFD-2E03-5722-6D521210324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062B3CF3-0ED6-745F-2C5E-881E1368FE5A}"/>
              </a:ext>
            </a:extLst>
          </p:cNvPr>
          <p:cNvSpPr txBox="1"/>
          <p:nvPr/>
        </p:nvSpPr>
        <p:spPr>
          <a:xfrm>
            <a:off x="838200" y="4968788"/>
            <a:ext cx="10770285" cy="12311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2B4DA1"/>
                </a:solidFill>
              </a:rPr>
              <a:t>In 2019 COVID19</a:t>
            </a:r>
          </a:p>
          <a:p>
            <a:r>
              <a:rPr lang="en-US" sz="1600" b="1" dirty="0"/>
              <a:t>Everyone Witnessed Just How Valuable Expedited Licensing Can Be In A National Crisis. The Compact provided the right answer/solution at the difficult time.</a:t>
            </a:r>
          </a:p>
          <a:p>
            <a:endParaRPr lang="en-US" sz="2400" b="1" dirty="0">
              <a:solidFill>
                <a:srgbClr val="25418F"/>
              </a:solidFill>
            </a:endParaRPr>
          </a:p>
        </p:txBody>
      </p:sp>
      <p:sp>
        <p:nvSpPr>
          <p:cNvPr id="2" name="TextBox 4">
            <a:extLst>
              <a:ext uri="{FF2B5EF4-FFF2-40B4-BE49-F238E27FC236}">
                <a16:creationId xmlns:a16="http://schemas.microsoft.com/office/drawing/2014/main" id="{DF2028DC-9A37-1DE8-79B3-962DEE0A8547}"/>
              </a:ext>
            </a:extLst>
          </p:cNvPr>
          <p:cNvSpPr txBox="1"/>
          <p:nvPr/>
        </p:nvSpPr>
        <p:spPr>
          <a:xfrm>
            <a:off x="838200" y="1472388"/>
            <a:ext cx="9741748" cy="110799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2B4DA1"/>
                </a:solidFill>
              </a:rPr>
              <a:t>In 2013 There Were Big Questions</a:t>
            </a:r>
          </a:p>
          <a:p>
            <a:r>
              <a:rPr lang="en-US" sz="1600" b="1" dirty="0"/>
              <a:t>Is state-based licensure still appropriate? Should We Create a National License? Are state-based frameworks critical to patient care in specific populations? It was clear that portability required a different process and we needed to think outside-the-box. </a:t>
            </a:r>
            <a:endParaRPr lang="en-US" sz="1600" b="1" dirty="0">
              <a:solidFill>
                <a:srgbClr val="C00000"/>
              </a:solidFill>
            </a:endParaRPr>
          </a:p>
        </p:txBody>
      </p:sp>
      <p:sp>
        <p:nvSpPr>
          <p:cNvPr id="3" name="TextBox 6">
            <a:extLst>
              <a:ext uri="{FF2B5EF4-FFF2-40B4-BE49-F238E27FC236}">
                <a16:creationId xmlns:a16="http://schemas.microsoft.com/office/drawing/2014/main" id="{40582A65-1CA9-E556-915E-36C36F018DAC}"/>
              </a:ext>
            </a:extLst>
          </p:cNvPr>
          <p:cNvSpPr txBox="1"/>
          <p:nvPr/>
        </p:nvSpPr>
        <p:spPr>
          <a:xfrm>
            <a:off x="838200" y="2681587"/>
            <a:ext cx="9650550" cy="135421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2B4DA1"/>
                </a:solidFill>
              </a:rPr>
              <a:t>In 2015 The IMLCC Was Established</a:t>
            </a:r>
          </a:p>
          <a:p>
            <a:r>
              <a:rPr lang="en-US" sz="1600" b="1" dirty="0"/>
              <a:t>A Compact Was The Solution. Participation would be optional. State medical boards could retain their right to control the state’s medical practice act. And a data conduit could be built to unify and accelerate the application process across all participating states. States passed legislation authorizing their state to join the Compact and adopting the provisions of the Compact. </a:t>
            </a:r>
            <a:endParaRPr lang="en-US" sz="1600" b="1" dirty="0">
              <a:solidFill>
                <a:srgbClr val="25418F"/>
              </a:solidFill>
            </a:endParaRPr>
          </a:p>
        </p:txBody>
      </p:sp>
      <p:sp>
        <p:nvSpPr>
          <p:cNvPr id="4" name="TextBox 6">
            <a:extLst>
              <a:ext uri="{FF2B5EF4-FFF2-40B4-BE49-F238E27FC236}">
                <a16:creationId xmlns:a16="http://schemas.microsoft.com/office/drawing/2014/main" id="{4EEB5A4B-0058-F2D0-45EF-5E13B52F82CE}"/>
              </a:ext>
            </a:extLst>
          </p:cNvPr>
          <p:cNvSpPr txBox="1"/>
          <p:nvPr/>
        </p:nvSpPr>
        <p:spPr>
          <a:xfrm>
            <a:off x="838200" y="4128921"/>
            <a:ext cx="9973760" cy="98488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2B4DA1"/>
                </a:solidFill>
              </a:rPr>
              <a:t>In 2017 We Became Operational</a:t>
            </a:r>
          </a:p>
          <a:p>
            <a:r>
              <a:rPr lang="en-US" sz="1600" b="1" dirty="0"/>
              <a:t>IMLCC created, tested and implemented the System. We started processing physician applications. </a:t>
            </a:r>
          </a:p>
          <a:p>
            <a:endParaRPr lang="en-US" sz="2400" b="1" dirty="0">
              <a:solidFill>
                <a:srgbClr val="25418F"/>
              </a:solidFill>
            </a:endParaRPr>
          </a:p>
        </p:txBody>
      </p:sp>
      <p:sp>
        <p:nvSpPr>
          <p:cNvPr id="13" name="Title 1">
            <a:extLst>
              <a:ext uri="{FF2B5EF4-FFF2-40B4-BE49-F238E27FC236}">
                <a16:creationId xmlns:a16="http://schemas.microsoft.com/office/drawing/2014/main" id="{F469486D-84A5-C655-0C6D-6A89ED7C7150}"/>
              </a:ext>
            </a:extLst>
          </p:cNvPr>
          <p:cNvSpPr>
            <a:spLocks noGrp="1"/>
          </p:cNvSpPr>
          <p:nvPr>
            <p:ph type="title"/>
          </p:nvPr>
        </p:nvSpPr>
        <p:spPr>
          <a:xfrm>
            <a:off x="838200" y="365125"/>
            <a:ext cx="10515600" cy="1325563"/>
          </a:xfrm>
        </p:spPr>
        <p:txBody>
          <a:bodyPr/>
          <a:lstStyle/>
          <a:p>
            <a:r>
              <a:rPr lang="en-US" sz="2000" b="1" dirty="0">
                <a:solidFill>
                  <a:srgbClr val="6FBE47"/>
                </a:solidFill>
                <a:latin typeface="Aptos Display" panose="020F0302020204030204"/>
              </a:rPr>
              <a:t>IMLCC </a:t>
            </a:r>
            <a: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t>History</a:t>
            </a:r>
            <a:b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br>
            <a:r>
              <a:rPr lang="en-US" dirty="0">
                <a:solidFill>
                  <a:srgbClr val="2B4DA1"/>
                </a:solidFill>
              </a:rPr>
              <a:t>Milestones</a:t>
            </a:r>
          </a:p>
        </p:txBody>
      </p:sp>
      <p:pic>
        <p:nvPicPr>
          <p:cNvPr id="14" name="Picture 13" descr="A blue and green logo&#10;&#10;Description automatically generated">
            <a:extLst>
              <a:ext uri="{FF2B5EF4-FFF2-40B4-BE49-F238E27FC236}">
                <a16:creationId xmlns:a16="http://schemas.microsoft.com/office/drawing/2014/main" id="{FBAB83AF-EB8F-782C-D41B-0DA7545A05A9}"/>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66356" y="622065"/>
            <a:ext cx="817297" cy="851014"/>
          </a:xfrm>
          <a:prstGeom prst="rect">
            <a:avLst/>
          </a:prstGeom>
          <a:ln>
            <a:noFill/>
          </a:ln>
        </p:spPr>
      </p:pic>
    </p:spTree>
    <p:extLst>
      <p:ext uri="{BB962C8B-B14F-4D97-AF65-F5344CB8AC3E}">
        <p14:creationId xmlns:p14="http://schemas.microsoft.com/office/powerpoint/2010/main" val="236243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green logo&#10;&#10;Description automatically generated">
            <a:extLst>
              <a:ext uri="{FF2B5EF4-FFF2-40B4-BE49-F238E27FC236}">
                <a16:creationId xmlns:a16="http://schemas.microsoft.com/office/drawing/2014/main" id="{45E06916-864C-2638-43A3-21367AC74369}"/>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10366356" y="1012999"/>
            <a:ext cx="817297" cy="851014"/>
          </a:xfrm>
          <a:prstGeom prst="rect">
            <a:avLst/>
          </a:prstGeom>
          <a:ln>
            <a:noFill/>
          </a:ln>
        </p:spPr>
      </p:pic>
      <p:sp>
        <p:nvSpPr>
          <p:cNvPr id="3" name="Title 1">
            <a:extLst>
              <a:ext uri="{FF2B5EF4-FFF2-40B4-BE49-F238E27FC236}">
                <a16:creationId xmlns:a16="http://schemas.microsoft.com/office/drawing/2014/main" id="{439329F2-058C-29A8-02E5-B40B808C390D}"/>
              </a:ext>
            </a:extLst>
          </p:cNvPr>
          <p:cNvSpPr txBox="1">
            <a:spLocks/>
          </p:cNvSpPr>
          <p:nvPr/>
        </p:nvSpPr>
        <p:spPr>
          <a:xfrm>
            <a:off x="838200" y="53740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dirty="0">
                <a:solidFill>
                  <a:srgbClr val="6FBE47"/>
                </a:solidFill>
              </a:rPr>
              <a:t>October 2025</a:t>
            </a:r>
            <a:br>
              <a:rPr lang="en-US" sz="3200" dirty="0">
                <a:solidFill>
                  <a:srgbClr val="2B4DA1"/>
                </a:solidFill>
              </a:rPr>
            </a:br>
            <a:r>
              <a:rPr lang="en-US" dirty="0">
                <a:solidFill>
                  <a:srgbClr val="2B4DA1"/>
                </a:solidFill>
              </a:rPr>
              <a:t>IMLCC Today </a:t>
            </a:r>
          </a:p>
        </p:txBody>
      </p:sp>
      <p:pic>
        <p:nvPicPr>
          <p:cNvPr id="16" name="Picture 15" descr="A black outline of a map&#10;&#10;Description automatically generated">
            <a:extLst>
              <a:ext uri="{FF2B5EF4-FFF2-40B4-BE49-F238E27FC236}">
                <a16:creationId xmlns:a16="http://schemas.microsoft.com/office/drawing/2014/main" id="{A71195D7-E0AE-41AF-D038-7E93005BE49A}"/>
              </a:ext>
            </a:extLst>
          </p:cNvPr>
          <p:cNvPicPr>
            <a:picLocks noChangeAspect="1"/>
          </p:cNvPicPr>
          <p:nvPr/>
        </p:nvPicPr>
        <p:blipFill>
          <a:blip r:embed="rId4"/>
          <a:stretch>
            <a:fillRect/>
          </a:stretch>
        </p:blipFill>
        <p:spPr>
          <a:xfrm>
            <a:off x="1939027" y="4427874"/>
            <a:ext cx="466373" cy="321106"/>
          </a:xfrm>
          <a:prstGeom prst="rect">
            <a:avLst/>
          </a:prstGeom>
          <a:ln>
            <a:noFill/>
          </a:ln>
        </p:spPr>
      </p:pic>
      <p:sp>
        <p:nvSpPr>
          <p:cNvPr id="17" name="TextBox 13">
            <a:extLst>
              <a:ext uri="{FF2B5EF4-FFF2-40B4-BE49-F238E27FC236}">
                <a16:creationId xmlns:a16="http://schemas.microsoft.com/office/drawing/2014/main" id="{7136BDC5-5A8F-01BC-05EA-E6E50A9EA645}"/>
              </a:ext>
            </a:extLst>
          </p:cNvPr>
          <p:cNvSpPr txBox="1"/>
          <p:nvPr/>
        </p:nvSpPr>
        <p:spPr>
          <a:xfrm>
            <a:off x="749727" y="4723837"/>
            <a:ext cx="2938427"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44 Member Jurisdictions</a:t>
            </a:r>
          </a:p>
        </p:txBody>
      </p:sp>
      <p:sp>
        <p:nvSpPr>
          <p:cNvPr id="7" name="TextBox 11">
            <a:extLst>
              <a:ext uri="{FF2B5EF4-FFF2-40B4-BE49-F238E27FC236}">
                <a16:creationId xmlns:a16="http://schemas.microsoft.com/office/drawing/2014/main" id="{93E68F28-8309-F255-A1CE-3057CDA3350C}"/>
              </a:ext>
            </a:extLst>
          </p:cNvPr>
          <p:cNvSpPr txBox="1"/>
          <p:nvPr/>
        </p:nvSpPr>
        <p:spPr>
          <a:xfrm>
            <a:off x="3852202" y="4716420"/>
            <a:ext cx="2028719"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175,000+ </a:t>
            </a:r>
            <a:endParaRPr lang="en-US" sz="2000" dirty="0"/>
          </a:p>
          <a:p>
            <a:pPr algn="ctr"/>
            <a:r>
              <a:rPr lang="en-US" sz="2000" b="1" dirty="0"/>
              <a:t>Licenses</a:t>
            </a:r>
            <a:endParaRPr lang="en-US" sz="2000" dirty="0"/>
          </a:p>
        </p:txBody>
      </p:sp>
      <p:pic>
        <p:nvPicPr>
          <p:cNvPr id="15" name="Picture 11" descr="Document outline">
            <a:extLst>
              <a:ext uri="{FF2B5EF4-FFF2-40B4-BE49-F238E27FC236}">
                <a16:creationId xmlns:a16="http://schemas.microsoft.com/office/drawing/2014/main" id="{462F0259-DCBC-F377-C908-EBE9B5BDDBB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9669935" y="4403101"/>
            <a:ext cx="311193" cy="311193"/>
          </a:xfrm>
          <a:prstGeom prst="rect">
            <a:avLst/>
          </a:prstGeom>
          <a:ln>
            <a:noFill/>
          </a:ln>
        </p:spPr>
      </p:pic>
      <p:sp>
        <p:nvSpPr>
          <p:cNvPr id="18" name="TextBox 13">
            <a:extLst>
              <a:ext uri="{FF2B5EF4-FFF2-40B4-BE49-F238E27FC236}">
                <a16:creationId xmlns:a16="http://schemas.microsoft.com/office/drawing/2014/main" id="{24D92718-AE46-BA6D-34B7-E77BBB1F5458}"/>
              </a:ext>
            </a:extLst>
          </p:cNvPr>
          <p:cNvSpPr txBox="1"/>
          <p:nvPr/>
        </p:nvSpPr>
        <p:spPr>
          <a:xfrm>
            <a:off x="9093001" y="4699460"/>
            <a:ext cx="1495843"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100,000+</a:t>
            </a:r>
          </a:p>
          <a:p>
            <a:pPr algn="ctr"/>
            <a:r>
              <a:rPr lang="en-US" sz="2000" b="1" dirty="0"/>
              <a:t>LOQs</a:t>
            </a:r>
          </a:p>
        </p:txBody>
      </p:sp>
      <p:pic>
        <p:nvPicPr>
          <p:cNvPr id="19" name="Graphic 9" descr="Diploma outline">
            <a:extLst>
              <a:ext uri="{FF2B5EF4-FFF2-40B4-BE49-F238E27FC236}">
                <a16:creationId xmlns:a16="http://schemas.microsoft.com/office/drawing/2014/main" id="{FC223539-C548-3EAF-6CB4-24683A5CD2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682308" y="4413402"/>
            <a:ext cx="356449" cy="356449"/>
          </a:xfrm>
          <a:prstGeom prst="rect">
            <a:avLst/>
          </a:prstGeom>
        </p:spPr>
      </p:pic>
      <p:pic>
        <p:nvPicPr>
          <p:cNvPr id="21" name="Graphic 8" descr="Doctor male outline">
            <a:extLst>
              <a:ext uri="{FF2B5EF4-FFF2-40B4-BE49-F238E27FC236}">
                <a16:creationId xmlns:a16="http://schemas.microsoft.com/office/drawing/2014/main" id="{9CF0E5D8-F4A2-7BFF-EE93-6CC2B4A7A94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314075" y="4427874"/>
            <a:ext cx="330319" cy="330319"/>
          </a:xfrm>
          <a:prstGeom prst="rect">
            <a:avLst/>
          </a:prstGeom>
        </p:spPr>
      </p:pic>
      <p:pic>
        <p:nvPicPr>
          <p:cNvPr id="22" name="Graphic 7" descr="Doctor female outline">
            <a:extLst>
              <a:ext uri="{FF2B5EF4-FFF2-40B4-BE49-F238E27FC236}">
                <a16:creationId xmlns:a16="http://schemas.microsoft.com/office/drawing/2014/main" id="{6B2AB9DC-FD99-4DD0-DEA6-9E5B59DC47A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091889" y="4441921"/>
            <a:ext cx="315284" cy="315284"/>
          </a:xfrm>
          <a:prstGeom prst="rect">
            <a:avLst/>
          </a:prstGeom>
        </p:spPr>
      </p:pic>
      <p:sp>
        <p:nvSpPr>
          <p:cNvPr id="23" name="TextBox 10">
            <a:extLst>
              <a:ext uri="{FF2B5EF4-FFF2-40B4-BE49-F238E27FC236}">
                <a16:creationId xmlns:a16="http://schemas.microsoft.com/office/drawing/2014/main" id="{478BB429-6D4A-DEBB-4A8D-5CC1D3B3E818}"/>
              </a:ext>
            </a:extLst>
          </p:cNvPr>
          <p:cNvSpPr txBox="1"/>
          <p:nvPr/>
        </p:nvSpPr>
        <p:spPr>
          <a:xfrm>
            <a:off x="5707151" y="4723837"/>
            <a:ext cx="3395031"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49,000+</a:t>
            </a:r>
            <a:endParaRPr lang="en-US" sz="2000" dirty="0"/>
          </a:p>
          <a:p>
            <a:pPr algn="ctr"/>
            <a:r>
              <a:rPr lang="en-US" sz="2000" b="1" dirty="0"/>
              <a:t>Physician Members</a:t>
            </a:r>
            <a:endParaRPr lang="en-US" sz="2000" dirty="0"/>
          </a:p>
        </p:txBody>
      </p:sp>
      <p:sp>
        <p:nvSpPr>
          <p:cNvPr id="5" name="TextBox 6">
            <a:extLst>
              <a:ext uri="{FF2B5EF4-FFF2-40B4-BE49-F238E27FC236}">
                <a16:creationId xmlns:a16="http://schemas.microsoft.com/office/drawing/2014/main" id="{A7FD0380-ACD8-218C-7A98-0954ACF1BB37}"/>
              </a:ext>
            </a:extLst>
          </p:cNvPr>
          <p:cNvSpPr txBox="1"/>
          <p:nvPr/>
        </p:nvSpPr>
        <p:spPr>
          <a:xfrm>
            <a:off x="1008347" y="1773578"/>
            <a:ext cx="8517789" cy="163121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t>Nearly One Quarter of All New Physician Licenses Come Through The Compact System</a:t>
            </a:r>
          </a:p>
          <a:p>
            <a:endParaRPr lang="en-US" sz="2000" b="1" dirty="0"/>
          </a:p>
          <a:p>
            <a:r>
              <a:rPr lang="en-US" sz="2000" b="1" dirty="0">
                <a:latin typeface="+mj-lt"/>
              </a:rPr>
              <a:t>According to a newly released independent study, the Compact process is twice as effective in bringing more physicians to a state than any other action.</a:t>
            </a:r>
            <a:endParaRPr lang="en-US" sz="2000" b="1" dirty="0"/>
          </a:p>
        </p:txBody>
      </p:sp>
      <p:sp>
        <p:nvSpPr>
          <p:cNvPr id="10" name="TextBox 9">
            <a:extLst>
              <a:ext uri="{FF2B5EF4-FFF2-40B4-BE49-F238E27FC236}">
                <a16:creationId xmlns:a16="http://schemas.microsoft.com/office/drawing/2014/main" id="{7D1993C9-B1C2-957C-1DEC-C8584A2E95E9}"/>
              </a:ext>
            </a:extLst>
          </p:cNvPr>
          <p:cNvSpPr txBox="1"/>
          <p:nvPr/>
        </p:nvSpPr>
        <p:spPr>
          <a:xfrm>
            <a:off x="6574529" y="3379796"/>
            <a:ext cx="5055305" cy="46166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ptos" panose="020B0004020202020204"/>
                <a:ea typeface="+mn-ea"/>
                <a:cs typeface="+mn-cs"/>
              </a:rPr>
              <a:t>– Deyo, Ghosh, Plemmons, “</a:t>
            </a:r>
            <a:r>
              <a:rPr kumimoji="0" lang="en-US" sz="1200" b="0" i="1" u="none" strike="noStrike" kern="1200" cap="none" spc="0" normalizeH="0" baseline="0" noProof="0" dirty="0">
                <a:ln>
                  <a:noFill/>
                </a:ln>
                <a:solidFill>
                  <a:prstClr val="black"/>
                </a:solidFill>
                <a:effectLst/>
                <a:uLnTx/>
                <a:uFillTx/>
                <a:latin typeface="Aptos" panose="020B0004020202020204"/>
                <a:ea typeface="+mn-ea"/>
                <a:cs typeface="+mn-cs"/>
              </a:rPr>
              <a:t>Access to Care and Physician-Practice Growth after the Interstate Medical Licensure Compact</a:t>
            </a:r>
            <a:r>
              <a:rPr kumimoji="0" lang="en-US" sz="1200" b="0" i="0" u="none" strike="noStrike" kern="1200" cap="none" spc="0" normalizeH="0" baseline="0" noProof="0" dirty="0">
                <a:ln>
                  <a:noFill/>
                </a:ln>
                <a:solidFill>
                  <a:prstClr val="black"/>
                </a:solidFill>
                <a:effectLst/>
                <a:uLnTx/>
                <a:uFillTx/>
                <a:latin typeface="Aptos" panose="020B0004020202020204"/>
                <a:ea typeface="+mn-ea"/>
                <a:cs typeface="+mn-cs"/>
              </a:rPr>
              <a:t>”</a:t>
            </a:r>
            <a:endParaRPr lang="en-US" sz="1600" dirty="0"/>
          </a:p>
        </p:txBody>
      </p:sp>
      <p:sp>
        <p:nvSpPr>
          <p:cNvPr id="4" name="TextBox 13">
            <a:extLst>
              <a:ext uri="{FF2B5EF4-FFF2-40B4-BE49-F238E27FC236}">
                <a16:creationId xmlns:a16="http://schemas.microsoft.com/office/drawing/2014/main" id="{44293C3B-3E41-4DEB-6B11-088481688FB4}"/>
              </a:ext>
            </a:extLst>
          </p:cNvPr>
          <p:cNvSpPr txBox="1"/>
          <p:nvPr/>
        </p:nvSpPr>
        <p:spPr>
          <a:xfrm>
            <a:off x="960167" y="5458573"/>
            <a:ext cx="9493967" cy="132343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sz="1600" b="1" dirty="0"/>
              <a:t>44 member jurisdictions – 42 states plus the District of Columbia plus the Territory of Guam</a:t>
            </a:r>
          </a:p>
          <a:p>
            <a:pPr marL="1257300" lvl="2" indent="-342900">
              <a:buFont typeface="Arial" panose="020B0604020202020204" pitchFamily="34" charset="0"/>
              <a:buChar char="•"/>
            </a:pPr>
            <a:r>
              <a:rPr lang="en-US" sz="1600" b="1" dirty="0"/>
              <a:t>57 member license issuing boards – some states have separate MD and DO boards</a:t>
            </a:r>
          </a:p>
          <a:p>
            <a:pPr marL="342900" indent="-342900">
              <a:buFont typeface="Arial" panose="020B0604020202020204" pitchFamily="34" charset="0"/>
              <a:buChar char="•"/>
            </a:pPr>
            <a:r>
              <a:rPr lang="en-US" sz="1600" b="1" dirty="0"/>
              <a:t>38 member jurisdictions active &amp; full participation</a:t>
            </a:r>
          </a:p>
          <a:p>
            <a:pPr marL="342900" indent="-342900">
              <a:buFont typeface="Arial" panose="020B0604020202020204" pitchFamily="34" charset="0"/>
              <a:buChar char="•"/>
            </a:pPr>
            <a:r>
              <a:rPr lang="en-US" sz="1600" b="1" dirty="0"/>
              <a:t>3 member jurisdictions participating by issuing licenses only</a:t>
            </a:r>
          </a:p>
          <a:p>
            <a:pPr marL="342900" indent="-342900">
              <a:buFont typeface="Arial" panose="020B0604020202020204" pitchFamily="34" charset="0"/>
              <a:buChar char="•"/>
            </a:pPr>
            <a:r>
              <a:rPr lang="en-US" sz="1600" b="1" dirty="0"/>
              <a:t>3 member jurisdictions actively implementing but not yet participating</a:t>
            </a:r>
          </a:p>
        </p:txBody>
      </p:sp>
    </p:spTree>
    <p:extLst>
      <p:ext uri="{BB962C8B-B14F-4D97-AF65-F5344CB8AC3E}">
        <p14:creationId xmlns:p14="http://schemas.microsoft.com/office/powerpoint/2010/main" val="440314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05393-4915-A654-E966-A9E63448EDB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997CCF2-0CB4-9698-F83A-1D5034829EEB}"/>
              </a:ext>
            </a:extLst>
          </p:cNvPr>
          <p:cNvSpPr txBox="1"/>
          <p:nvPr/>
        </p:nvSpPr>
        <p:spPr>
          <a:xfrm>
            <a:off x="924333" y="1910946"/>
            <a:ext cx="534393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2B4DA1"/>
                </a:solidFill>
                <a:effectLst/>
                <a:uLnTx/>
                <a:uFillTx/>
                <a:latin typeface="+mj-lt"/>
                <a:ea typeface="+mn-ea"/>
                <a:cs typeface="+mn-cs"/>
              </a:rPr>
              <a:t>To Extend The Reach of Physicians </a:t>
            </a:r>
          </a:p>
          <a:p>
            <a:pPr>
              <a:defRPr/>
            </a:pPr>
            <a:r>
              <a:rPr lang="en-US" sz="2000" b="1" dirty="0">
                <a:solidFill>
                  <a:srgbClr val="2B4DA1"/>
                </a:solidFill>
                <a:latin typeface="+mj-lt"/>
              </a:rPr>
              <a:t>And Accelerate Patient Access To Care</a:t>
            </a:r>
            <a:endParaRPr lang="en-US" sz="2800" b="1" dirty="0">
              <a:solidFill>
                <a:srgbClr val="6FBE47"/>
              </a:solidFill>
            </a:endParaRPr>
          </a:p>
        </p:txBody>
      </p:sp>
      <p:sp>
        <p:nvSpPr>
          <p:cNvPr id="3" name="TextBox 2">
            <a:extLst>
              <a:ext uri="{FF2B5EF4-FFF2-40B4-BE49-F238E27FC236}">
                <a16:creationId xmlns:a16="http://schemas.microsoft.com/office/drawing/2014/main" id="{784D06DD-3E14-1C93-C50B-E8077A81914A}"/>
              </a:ext>
            </a:extLst>
          </p:cNvPr>
          <p:cNvSpPr txBox="1"/>
          <p:nvPr/>
        </p:nvSpPr>
        <p:spPr>
          <a:xfrm>
            <a:off x="5711284" y="1910946"/>
            <a:ext cx="562833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solidFill>
                  <a:srgbClr val="6FBE47"/>
                </a:solidFill>
              </a:rPr>
              <a:t>To Expedite The Physician Licensing Process</a:t>
            </a:r>
          </a:p>
          <a:p>
            <a:r>
              <a:rPr lang="en-US" sz="2000" b="1" dirty="0">
                <a:solidFill>
                  <a:srgbClr val="6FBE47"/>
                </a:solidFill>
              </a:rPr>
              <a:t>Through A Shared Technology Solution</a:t>
            </a:r>
          </a:p>
        </p:txBody>
      </p:sp>
      <p:sp>
        <p:nvSpPr>
          <p:cNvPr id="10" name="Title 1">
            <a:extLst>
              <a:ext uri="{FF2B5EF4-FFF2-40B4-BE49-F238E27FC236}">
                <a16:creationId xmlns:a16="http://schemas.microsoft.com/office/drawing/2014/main" id="{016DA16F-967B-18B9-FA13-A43CE26E6647}"/>
              </a:ext>
            </a:extLst>
          </p:cNvPr>
          <p:cNvSpPr txBox="1">
            <a:spLocks/>
          </p:cNvSpPr>
          <p:nvPr/>
        </p:nvSpPr>
        <p:spPr>
          <a:xfrm>
            <a:off x="924333"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2B4DA1"/>
                </a:solidFill>
              </a:rPr>
              <a:t>Why Are We Here?</a:t>
            </a:r>
          </a:p>
        </p:txBody>
      </p:sp>
      <p:sp>
        <p:nvSpPr>
          <p:cNvPr id="17" name="TextBox 16">
            <a:extLst>
              <a:ext uri="{FF2B5EF4-FFF2-40B4-BE49-F238E27FC236}">
                <a16:creationId xmlns:a16="http://schemas.microsoft.com/office/drawing/2014/main" id="{8081C9DE-6BE9-AF05-A4D8-C1B66FB2598F}"/>
              </a:ext>
            </a:extLst>
          </p:cNvPr>
          <p:cNvSpPr txBox="1"/>
          <p:nvPr/>
        </p:nvSpPr>
        <p:spPr>
          <a:xfrm>
            <a:off x="924333" y="2839090"/>
            <a:ext cx="3961566" cy="2677656"/>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srgbClr val="2B4DA1"/>
                </a:solidFill>
              </a:rPr>
              <a:t>Physician Portability Eases The National Physician Shortage</a:t>
            </a:r>
          </a:p>
          <a:p>
            <a:pPr marL="285750" indent="-285750">
              <a:buFont typeface="Arial" panose="020B0604020202020204" pitchFamily="34" charset="0"/>
              <a:buChar char="•"/>
            </a:pPr>
            <a:endParaRPr lang="en-US" sz="1400" b="1" dirty="0">
              <a:solidFill>
                <a:srgbClr val="2B4DA1"/>
              </a:solidFill>
            </a:endParaRPr>
          </a:p>
          <a:p>
            <a:pPr marL="285750" indent="-285750">
              <a:buFont typeface="Arial" panose="020B0604020202020204" pitchFamily="34" charset="0"/>
              <a:buChar char="•"/>
            </a:pPr>
            <a:r>
              <a:rPr lang="en-US" sz="1400" b="1" dirty="0">
                <a:solidFill>
                  <a:srgbClr val="2B4DA1"/>
                </a:solidFill>
              </a:rPr>
              <a:t>The Compact Expedites The Licensure Process </a:t>
            </a:r>
          </a:p>
          <a:p>
            <a:pPr lvl="1"/>
            <a:r>
              <a:rPr lang="en-US" sz="1400" b="1" dirty="0">
                <a:solidFill>
                  <a:srgbClr val="2B4DA1"/>
                </a:solidFill>
              </a:rPr>
              <a:t>(7-10 Days on Average after pre-qualification) </a:t>
            </a:r>
          </a:p>
          <a:p>
            <a:pPr marL="285750" indent="-285750">
              <a:buFont typeface="Arial" panose="020B0604020202020204" pitchFamily="34" charset="0"/>
              <a:buChar char="•"/>
            </a:pPr>
            <a:endParaRPr lang="en-US" sz="1400" b="1" dirty="0">
              <a:solidFill>
                <a:srgbClr val="2B4DA1"/>
              </a:solidFill>
            </a:endParaRPr>
          </a:p>
          <a:p>
            <a:pPr marL="285750" indent="-285750">
              <a:buFont typeface="Arial" panose="020B0604020202020204" pitchFamily="34" charset="0"/>
              <a:buChar char="•"/>
            </a:pPr>
            <a:r>
              <a:rPr lang="en-US" sz="1400" b="1" dirty="0">
                <a:solidFill>
                  <a:srgbClr val="2B4DA1"/>
                </a:solidFill>
              </a:rPr>
              <a:t>Simplifies Licensure &amp; Credentialling Allowing Physicians To Focus On Patient Care</a:t>
            </a:r>
          </a:p>
          <a:p>
            <a:endParaRPr lang="en-US" sz="1400" b="1" dirty="0">
              <a:solidFill>
                <a:srgbClr val="2B4DA1"/>
              </a:solidFill>
            </a:endParaRPr>
          </a:p>
        </p:txBody>
      </p:sp>
      <p:sp>
        <p:nvSpPr>
          <p:cNvPr id="18" name="TextBox 17">
            <a:extLst>
              <a:ext uri="{FF2B5EF4-FFF2-40B4-BE49-F238E27FC236}">
                <a16:creationId xmlns:a16="http://schemas.microsoft.com/office/drawing/2014/main" id="{A3AE1FD4-4A4D-5C2F-DB30-254F4EBBFD7E}"/>
              </a:ext>
            </a:extLst>
          </p:cNvPr>
          <p:cNvSpPr txBox="1"/>
          <p:nvPr/>
        </p:nvSpPr>
        <p:spPr>
          <a:xfrm>
            <a:off x="5834998" y="2769999"/>
            <a:ext cx="4531358" cy="203132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6FBE47"/>
                </a:solidFill>
                <a:effectLst/>
                <a:uLnTx/>
                <a:uFillTx/>
                <a:latin typeface="Aptos" panose="020B0004020202020204"/>
                <a:ea typeface="+mn-ea"/>
                <a:cs typeface="+mn-cs"/>
              </a:rPr>
              <a:t>Patient Access To Care Is Paramount</a:t>
            </a:r>
          </a:p>
          <a:p>
            <a:pPr marL="285750" indent="-285750">
              <a:buFont typeface="Arial" panose="020B0604020202020204" pitchFamily="34" charset="0"/>
              <a:buChar char="•"/>
            </a:pPr>
            <a:endParaRPr lang="en-US" sz="1400" b="1" dirty="0">
              <a:solidFill>
                <a:srgbClr val="6FBE47"/>
              </a:solidFill>
            </a:endParaRPr>
          </a:p>
          <a:p>
            <a:pPr marL="285750" indent="-285750">
              <a:buFont typeface="Arial" panose="020B0604020202020204" pitchFamily="34" charset="0"/>
              <a:buChar char="•"/>
            </a:pPr>
            <a:r>
              <a:rPr lang="en-US" sz="1400" b="1" dirty="0">
                <a:solidFill>
                  <a:srgbClr val="6FBE47"/>
                </a:solidFill>
              </a:rPr>
              <a:t>The Compact Increases Access To Care for Patients In Rural &amp; Underserved Communities</a:t>
            </a:r>
          </a:p>
          <a:p>
            <a:pPr marL="285750" indent="-285750">
              <a:buFont typeface="Arial" panose="020B0604020202020204" pitchFamily="34" charset="0"/>
              <a:buChar char="•"/>
            </a:pPr>
            <a:endParaRPr lang="en-US" sz="1400" b="1" dirty="0">
              <a:solidFill>
                <a:srgbClr val="6FBE47"/>
              </a:solidFill>
            </a:endParaRPr>
          </a:p>
          <a:p>
            <a:pPr marL="285750" indent="-285750">
              <a:buFont typeface="Arial" panose="020B0604020202020204" pitchFamily="34" charset="0"/>
              <a:buChar char="•"/>
            </a:pPr>
            <a:r>
              <a:rPr lang="en-US" sz="1400" b="1" dirty="0">
                <a:solidFill>
                  <a:srgbClr val="6FBE47"/>
                </a:solidFill>
              </a:rPr>
              <a:t>Compact Physicians Report That Multi-State Licensure Allows A Significant Percentage Of Their Time To Be Dedicated To Rural &amp; Underserved Communities</a:t>
            </a:r>
          </a:p>
        </p:txBody>
      </p:sp>
      <p:pic>
        <p:nvPicPr>
          <p:cNvPr id="19" name="Picture 18" descr="A blue and green logo&#10;&#10;Description automatically generated">
            <a:extLst>
              <a:ext uri="{FF2B5EF4-FFF2-40B4-BE49-F238E27FC236}">
                <a16:creationId xmlns:a16="http://schemas.microsoft.com/office/drawing/2014/main" id="{608A9213-4C59-7CC2-062A-3CBA42FED018}"/>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66356" y="622065"/>
            <a:ext cx="817297" cy="851014"/>
          </a:xfrm>
          <a:prstGeom prst="rect">
            <a:avLst/>
          </a:prstGeom>
          <a:ln>
            <a:noFill/>
          </a:ln>
        </p:spPr>
      </p:pic>
    </p:spTree>
    <p:extLst>
      <p:ext uri="{BB962C8B-B14F-4D97-AF65-F5344CB8AC3E}">
        <p14:creationId xmlns:p14="http://schemas.microsoft.com/office/powerpoint/2010/main" val="4143115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63C4B-4556-62B3-0C4B-1A4314DEBB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5E41D9A-8AB9-D118-1407-5A88A6F615CC}"/>
              </a:ext>
            </a:extLst>
          </p:cNvPr>
          <p:cNvSpPr txBox="1"/>
          <p:nvPr/>
        </p:nvSpPr>
        <p:spPr>
          <a:xfrm>
            <a:off x="1013980" y="1613598"/>
            <a:ext cx="3432514"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2000" b="1" dirty="0">
                <a:solidFill>
                  <a:srgbClr val="2B4DA1"/>
                </a:solidFill>
                <a:latin typeface="+mj-lt"/>
              </a:rPr>
              <a:t>2024 - New License volume – New England</a:t>
            </a:r>
            <a:endParaRPr lang="en-US" sz="2800" b="1" dirty="0">
              <a:solidFill>
                <a:srgbClr val="6FBE47"/>
              </a:solidFill>
            </a:endParaRPr>
          </a:p>
        </p:txBody>
      </p:sp>
      <p:sp>
        <p:nvSpPr>
          <p:cNvPr id="3" name="TextBox 2">
            <a:extLst>
              <a:ext uri="{FF2B5EF4-FFF2-40B4-BE49-F238E27FC236}">
                <a16:creationId xmlns:a16="http://schemas.microsoft.com/office/drawing/2014/main" id="{2958887E-C534-A91E-1CF7-3B6AF6E631F5}"/>
              </a:ext>
            </a:extLst>
          </p:cNvPr>
          <p:cNvSpPr txBox="1"/>
          <p:nvPr/>
        </p:nvSpPr>
        <p:spPr>
          <a:xfrm>
            <a:off x="5834998" y="1599438"/>
            <a:ext cx="5628337"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solidFill>
                  <a:srgbClr val="6FBE47"/>
                </a:solidFill>
              </a:rPr>
              <a:t>Physician Area of Practice – Physician reported</a:t>
            </a:r>
          </a:p>
        </p:txBody>
      </p:sp>
      <p:sp>
        <p:nvSpPr>
          <p:cNvPr id="10" name="Title 1">
            <a:extLst>
              <a:ext uri="{FF2B5EF4-FFF2-40B4-BE49-F238E27FC236}">
                <a16:creationId xmlns:a16="http://schemas.microsoft.com/office/drawing/2014/main" id="{7ACCDB82-9814-DA3E-CB64-591A69203FE7}"/>
              </a:ext>
            </a:extLst>
          </p:cNvPr>
          <p:cNvSpPr txBox="1">
            <a:spLocks/>
          </p:cNvSpPr>
          <p:nvPr/>
        </p:nvSpPr>
        <p:spPr>
          <a:xfrm>
            <a:off x="924333"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2B4DA1"/>
                </a:solidFill>
              </a:rPr>
              <a:t>Impact on States</a:t>
            </a:r>
          </a:p>
        </p:txBody>
      </p:sp>
      <p:sp>
        <p:nvSpPr>
          <p:cNvPr id="17" name="TextBox 16">
            <a:extLst>
              <a:ext uri="{FF2B5EF4-FFF2-40B4-BE49-F238E27FC236}">
                <a16:creationId xmlns:a16="http://schemas.microsoft.com/office/drawing/2014/main" id="{2F5676A8-8327-32E1-FF73-62E1D7D15087}"/>
              </a:ext>
            </a:extLst>
          </p:cNvPr>
          <p:cNvSpPr txBox="1"/>
          <p:nvPr/>
        </p:nvSpPr>
        <p:spPr>
          <a:xfrm>
            <a:off x="1013980" y="2627072"/>
            <a:ext cx="4417829" cy="4185761"/>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srgbClr val="2B4DA1"/>
                </a:solidFill>
              </a:rPr>
              <a:t>Connecticut</a:t>
            </a:r>
          </a:p>
          <a:p>
            <a:pPr marL="742950" lvl="1" indent="-285750">
              <a:buFont typeface="Arial" panose="020B0604020202020204" pitchFamily="34" charset="0"/>
              <a:buChar char="•"/>
            </a:pPr>
            <a:r>
              <a:rPr lang="en-US" sz="1400" b="1" dirty="0">
                <a:solidFill>
                  <a:srgbClr val="2B4DA1"/>
                </a:solidFill>
              </a:rPr>
              <a:t>3,183 – total new licenses issued</a:t>
            </a:r>
          </a:p>
          <a:p>
            <a:pPr marL="742950" lvl="1" indent="-285750">
              <a:buFont typeface="Arial" panose="020B0604020202020204" pitchFamily="34" charset="0"/>
              <a:buChar char="•"/>
            </a:pPr>
            <a:r>
              <a:rPr lang="en-US" sz="1400" b="1" dirty="0">
                <a:solidFill>
                  <a:srgbClr val="2B4DA1"/>
                </a:solidFill>
              </a:rPr>
              <a:t>698 or 22% – issued via the Compact process</a:t>
            </a:r>
          </a:p>
          <a:p>
            <a:pPr marL="285750" indent="-285750">
              <a:buFont typeface="Arial" panose="020B0604020202020204" pitchFamily="34" charset="0"/>
              <a:buChar char="•"/>
            </a:pPr>
            <a:r>
              <a:rPr lang="en-US" sz="1400" b="1" dirty="0">
                <a:solidFill>
                  <a:srgbClr val="2B4DA1"/>
                </a:solidFill>
              </a:rPr>
              <a:t>Maine – </a:t>
            </a:r>
          </a:p>
          <a:p>
            <a:pPr marL="742950" lvl="1" indent="-285750">
              <a:buFont typeface="Arial" panose="020B0604020202020204" pitchFamily="34" charset="0"/>
              <a:buChar char="•"/>
            </a:pPr>
            <a:r>
              <a:rPr lang="en-US" sz="1400" b="1" dirty="0">
                <a:solidFill>
                  <a:srgbClr val="2B4DA1"/>
                </a:solidFill>
              </a:rPr>
              <a:t>1,301 – total new licenses issued</a:t>
            </a:r>
          </a:p>
          <a:p>
            <a:pPr marL="742950" lvl="1" indent="-285750">
              <a:buFont typeface="Arial" panose="020B0604020202020204" pitchFamily="34" charset="0"/>
              <a:buChar char="•"/>
            </a:pPr>
            <a:r>
              <a:rPr lang="en-US" sz="1400" b="1" dirty="0">
                <a:solidFill>
                  <a:srgbClr val="2B4DA1"/>
                </a:solidFill>
              </a:rPr>
              <a:t>532 or 49% – issued via the Compact process</a:t>
            </a:r>
          </a:p>
          <a:p>
            <a:pPr marL="285750" indent="-285750">
              <a:buFont typeface="Arial" panose="020B0604020202020204" pitchFamily="34" charset="0"/>
              <a:buChar char="•"/>
            </a:pPr>
            <a:endParaRPr lang="en-US" sz="1400" b="1" dirty="0">
              <a:solidFill>
                <a:srgbClr val="2B4DA1"/>
              </a:solidFill>
            </a:endParaRPr>
          </a:p>
          <a:p>
            <a:pPr marL="285750" indent="-285750">
              <a:buFont typeface="Arial" panose="020B0604020202020204" pitchFamily="34" charset="0"/>
              <a:buChar char="•"/>
            </a:pPr>
            <a:r>
              <a:rPr lang="en-US" sz="1400" b="1" dirty="0">
                <a:solidFill>
                  <a:srgbClr val="2B4DA1"/>
                </a:solidFill>
              </a:rPr>
              <a:t>New Hampshire –</a:t>
            </a:r>
          </a:p>
          <a:p>
            <a:pPr marL="742950" lvl="1" indent="-285750">
              <a:buFont typeface="Arial" panose="020B0604020202020204" pitchFamily="34" charset="0"/>
              <a:buChar char="•"/>
            </a:pPr>
            <a:r>
              <a:rPr lang="en-US" sz="1400" b="1" dirty="0">
                <a:solidFill>
                  <a:srgbClr val="2B4DA1"/>
                </a:solidFill>
              </a:rPr>
              <a:t>1,908 – total new licenses issued</a:t>
            </a:r>
          </a:p>
          <a:p>
            <a:pPr marL="742950" lvl="1" indent="-285750">
              <a:buFont typeface="Arial" panose="020B0604020202020204" pitchFamily="34" charset="0"/>
              <a:buChar char="•"/>
            </a:pPr>
            <a:r>
              <a:rPr lang="en-US" sz="1400" b="1" dirty="0">
                <a:solidFill>
                  <a:srgbClr val="2B4DA1"/>
                </a:solidFill>
              </a:rPr>
              <a:t>664 or 35% – issued via the Compact process</a:t>
            </a:r>
          </a:p>
          <a:p>
            <a:pPr marL="285750" indent="-285750">
              <a:buFont typeface="Arial" panose="020B0604020202020204" pitchFamily="34" charset="0"/>
              <a:buChar char="•"/>
            </a:pPr>
            <a:endParaRPr lang="en-US" sz="1400" b="1" dirty="0">
              <a:solidFill>
                <a:srgbClr val="2B4DA1"/>
              </a:solidFill>
            </a:endParaRPr>
          </a:p>
          <a:p>
            <a:pPr marL="285750" indent="-285750">
              <a:buFont typeface="Arial" panose="020B0604020202020204" pitchFamily="34" charset="0"/>
              <a:buChar char="•"/>
            </a:pPr>
            <a:r>
              <a:rPr lang="en-US" sz="1400" b="1" dirty="0">
                <a:solidFill>
                  <a:srgbClr val="2B4DA1"/>
                </a:solidFill>
              </a:rPr>
              <a:t>Vermont – </a:t>
            </a:r>
          </a:p>
          <a:p>
            <a:pPr marL="742950" lvl="1" indent="-285750">
              <a:buFont typeface="Arial" panose="020B0604020202020204" pitchFamily="34" charset="0"/>
              <a:buChar char="•"/>
            </a:pPr>
            <a:r>
              <a:rPr lang="en-US" sz="1400" b="1" dirty="0">
                <a:solidFill>
                  <a:srgbClr val="2B4DA1"/>
                </a:solidFill>
              </a:rPr>
              <a:t>997 – total  new licenses issued</a:t>
            </a:r>
          </a:p>
          <a:p>
            <a:pPr marL="742950" lvl="1" indent="-285750">
              <a:buFont typeface="Arial" panose="020B0604020202020204" pitchFamily="34" charset="0"/>
              <a:buChar char="•"/>
            </a:pPr>
            <a:r>
              <a:rPr lang="en-US" sz="1400" b="1" dirty="0">
                <a:solidFill>
                  <a:srgbClr val="2B4DA1"/>
                </a:solidFill>
              </a:rPr>
              <a:t>521 or 62% - issued via the Compact process</a:t>
            </a:r>
          </a:p>
          <a:p>
            <a:endParaRPr lang="en-US" sz="1400" b="1" dirty="0">
              <a:solidFill>
                <a:srgbClr val="2B4DA1"/>
              </a:solidFill>
            </a:endParaRPr>
          </a:p>
        </p:txBody>
      </p:sp>
      <p:sp>
        <p:nvSpPr>
          <p:cNvPr id="18" name="TextBox 17">
            <a:extLst>
              <a:ext uri="{FF2B5EF4-FFF2-40B4-BE49-F238E27FC236}">
                <a16:creationId xmlns:a16="http://schemas.microsoft.com/office/drawing/2014/main" id="{822CD06A-9E09-7C28-411D-3F2F81C5D42F}"/>
              </a:ext>
            </a:extLst>
          </p:cNvPr>
          <p:cNvSpPr txBox="1"/>
          <p:nvPr/>
        </p:nvSpPr>
        <p:spPr>
          <a:xfrm>
            <a:off x="5834998" y="2125907"/>
            <a:ext cx="4531358" cy="138499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6FBE47"/>
                </a:solidFill>
                <a:effectLst/>
                <a:uLnTx/>
                <a:uFillTx/>
                <a:latin typeface="Aptos" panose="020B0004020202020204"/>
                <a:ea typeface="+mn-ea"/>
                <a:cs typeface="+mn-cs"/>
              </a:rPr>
              <a:t>49.18% for Direct Patient Care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solidFill>
                  <a:srgbClr val="6FBE47"/>
                </a:solidFill>
                <a:latin typeface="Aptos" panose="020B0004020202020204"/>
              </a:rPr>
              <a:t>41.29% for Telemedicine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solidFill>
                  <a:srgbClr val="6FBE47"/>
                </a:solidFill>
                <a:latin typeface="Aptos" panose="020B0004020202020204"/>
              </a:rPr>
              <a:t>6.55% for Other/Administrative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6FBE47"/>
                </a:solidFill>
                <a:effectLst/>
                <a:uLnTx/>
                <a:uFillTx/>
                <a:latin typeface="Aptos" panose="020B0004020202020204"/>
                <a:ea typeface="+mn-ea"/>
                <a:cs typeface="+mn-cs"/>
              </a:rPr>
              <a:t>1.</a:t>
            </a:r>
            <a:r>
              <a:rPr lang="en-US" sz="1400" b="1" dirty="0">
                <a:solidFill>
                  <a:srgbClr val="6FBE47"/>
                </a:solidFill>
                <a:latin typeface="Aptos" panose="020B0004020202020204"/>
              </a:rPr>
              <a:t>75% for Teaching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6FBE47"/>
                </a:solidFill>
                <a:effectLst/>
                <a:uLnTx/>
                <a:uFillTx/>
                <a:latin typeface="Aptos" panose="020B0004020202020204"/>
                <a:ea typeface="+mn-ea"/>
                <a:cs typeface="+mn-cs"/>
              </a:rPr>
              <a:t>1.22</a:t>
            </a:r>
            <a:r>
              <a:rPr lang="en-US" sz="1400" b="1" dirty="0">
                <a:solidFill>
                  <a:srgbClr val="6FBE47"/>
                </a:solidFill>
                <a:latin typeface="Aptos" panose="020B0004020202020204"/>
              </a:rPr>
              <a:t>% for Research</a:t>
            </a:r>
            <a:endParaRPr kumimoji="0" lang="en-US" sz="1400" b="1" i="0" u="none" strike="noStrike" kern="1200" cap="none" spc="0" normalizeH="0" baseline="0" noProof="0" dirty="0">
              <a:ln>
                <a:noFill/>
              </a:ln>
              <a:solidFill>
                <a:srgbClr val="6FBE47"/>
              </a:solidFill>
              <a:effectLst/>
              <a:uLnTx/>
              <a:uFillTx/>
              <a:latin typeface="Aptos" panose="020B0004020202020204"/>
              <a:ea typeface="+mn-ea"/>
              <a:cs typeface="+mn-cs"/>
            </a:endParaRPr>
          </a:p>
          <a:p>
            <a:endParaRPr lang="en-US" sz="1400" b="1" dirty="0">
              <a:solidFill>
                <a:srgbClr val="6FBE47"/>
              </a:solidFill>
            </a:endParaRPr>
          </a:p>
        </p:txBody>
      </p:sp>
      <p:pic>
        <p:nvPicPr>
          <p:cNvPr id="19" name="Picture 18" descr="A blue and green logo&#10;&#10;Description automatically generated">
            <a:extLst>
              <a:ext uri="{FF2B5EF4-FFF2-40B4-BE49-F238E27FC236}">
                <a16:creationId xmlns:a16="http://schemas.microsoft.com/office/drawing/2014/main" id="{21FCE5F6-67E7-EE72-112D-80158C6EAA26}"/>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66356" y="622065"/>
            <a:ext cx="817297" cy="851014"/>
          </a:xfrm>
          <a:prstGeom prst="rect">
            <a:avLst/>
          </a:prstGeom>
          <a:ln>
            <a:noFill/>
          </a:ln>
        </p:spPr>
      </p:pic>
      <p:sp>
        <p:nvSpPr>
          <p:cNvPr id="4" name="TextBox 3">
            <a:extLst>
              <a:ext uri="{FF2B5EF4-FFF2-40B4-BE49-F238E27FC236}">
                <a16:creationId xmlns:a16="http://schemas.microsoft.com/office/drawing/2014/main" id="{EC9CB474-ECCB-614B-F47E-68B64BE3A4C9}"/>
              </a:ext>
            </a:extLst>
          </p:cNvPr>
          <p:cNvSpPr txBox="1"/>
          <p:nvPr/>
        </p:nvSpPr>
        <p:spPr>
          <a:xfrm>
            <a:off x="5834998" y="3759932"/>
            <a:ext cx="562833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solidFill>
                  <a:schemeClr val="accent5">
                    <a:lumMod val="60000"/>
                    <a:lumOff val="40000"/>
                  </a:schemeClr>
                </a:solidFill>
              </a:rPr>
              <a:t>Physician Practice in Rural and Underserved Areas – Physician reported</a:t>
            </a:r>
          </a:p>
        </p:txBody>
      </p:sp>
      <p:sp>
        <p:nvSpPr>
          <p:cNvPr id="5" name="TextBox 4">
            <a:extLst>
              <a:ext uri="{FF2B5EF4-FFF2-40B4-BE49-F238E27FC236}">
                <a16:creationId xmlns:a16="http://schemas.microsoft.com/office/drawing/2014/main" id="{C5DB6D65-FDE0-13DA-3F56-9540CBF0668C}"/>
              </a:ext>
            </a:extLst>
          </p:cNvPr>
          <p:cNvSpPr txBox="1"/>
          <p:nvPr/>
        </p:nvSpPr>
        <p:spPr>
          <a:xfrm>
            <a:off x="5834998" y="4467818"/>
            <a:ext cx="5724657" cy="2462213"/>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chemeClr val="accent5">
                    <a:lumMod val="60000"/>
                    <a:lumOff val="40000"/>
                  </a:schemeClr>
                </a:solidFill>
                <a:effectLst/>
                <a:uLnTx/>
                <a:uFillTx/>
                <a:latin typeface="Aptos" panose="020B0004020202020204"/>
                <a:ea typeface="+mn-ea"/>
                <a:cs typeface="+mn-cs"/>
              </a:rPr>
              <a:t>4.25% of licenses obtained for100% patient care provided in rural/underserved areas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solidFill>
                  <a:schemeClr val="accent5">
                    <a:lumMod val="60000"/>
                    <a:lumOff val="40000"/>
                  </a:schemeClr>
                </a:solidFill>
                <a:latin typeface="Aptos" panose="020B0004020202020204"/>
              </a:rPr>
              <a:t>5.89% of licenses obtained  for between 75% and 100% patient care provided in rural/underserved areas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chemeClr val="accent5">
                    <a:lumMod val="60000"/>
                    <a:lumOff val="40000"/>
                  </a:schemeClr>
                </a:solidFill>
                <a:effectLst/>
                <a:uLnTx/>
                <a:uFillTx/>
                <a:latin typeface="Aptos" panose="020B0004020202020204"/>
                <a:ea typeface="+mn-ea"/>
                <a:cs typeface="+mn-cs"/>
              </a:rPr>
              <a:t>10.25% of licenses obtained for between 50% and 75% patient care provided in rural/underserved areas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solidFill>
                  <a:schemeClr val="accent5">
                    <a:lumMod val="60000"/>
                    <a:lumOff val="40000"/>
                  </a:schemeClr>
                </a:solidFill>
                <a:latin typeface="Aptos" panose="020B0004020202020204"/>
              </a:rPr>
              <a:t>33.82% of licenses obtained for between 25% and 50% patient care provided in rural/underserved areas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chemeClr val="accent5">
                    <a:lumMod val="60000"/>
                    <a:lumOff val="40000"/>
                  </a:schemeClr>
                </a:solidFill>
                <a:effectLst/>
                <a:uLnTx/>
                <a:uFillTx/>
                <a:latin typeface="Aptos" panose="020B0004020202020204"/>
                <a:ea typeface="+mn-ea"/>
                <a:cs typeface="+mn-cs"/>
              </a:rPr>
              <a:t>45.80% of license obtained for less than 25% patient care provided in rural/underserved areas</a:t>
            </a:r>
          </a:p>
          <a:p>
            <a:endParaRPr lang="en-US" sz="1400" b="1" dirty="0">
              <a:solidFill>
                <a:srgbClr val="6FBE47"/>
              </a:solidFill>
            </a:endParaRPr>
          </a:p>
        </p:txBody>
      </p:sp>
    </p:spTree>
    <p:extLst>
      <p:ext uri="{BB962C8B-B14F-4D97-AF65-F5344CB8AC3E}">
        <p14:creationId xmlns:p14="http://schemas.microsoft.com/office/powerpoint/2010/main" val="2182380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108AB-7416-1D12-79FF-1E01AD92EB0B}"/>
            </a:ext>
          </a:extLst>
        </p:cNvPr>
        <p:cNvGrpSpPr/>
        <p:nvPr/>
      </p:nvGrpSpPr>
      <p:grpSpPr>
        <a:xfrm>
          <a:off x="0" y="0"/>
          <a:ext cx="0" cy="0"/>
          <a:chOff x="0" y="0"/>
          <a:chExt cx="0" cy="0"/>
        </a:xfrm>
      </p:grpSpPr>
      <p:pic>
        <p:nvPicPr>
          <p:cNvPr id="2" name="Picture 1" descr="A blue and green logo&#10;&#10;Description automatically generated">
            <a:extLst>
              <a:ext uri="{FF2B5EF4-FFF2-40B4-BE49-F238E27FC236}">
                <a16:creationId xmlns:a16="http://schemas.microsoft.com/office/drawing/2014/main" id="{9DDCEA73-8560-A3C9-B8E1-5826FE52A051}"/>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10366356" y="1012999"/>
            <a:ext cx="817297" cy="851014"/>
          </a:xfrm>
          <a:prstGeom prst="rect">
            <a:avLst/>
          </a:prstGeom>
          <a:ln>
            <a:noFill/>
          </a:ln>
        </p:spPr>
      </p:pic>
      <p:sp>
        <p:nvSpPr>
          <p:cNvPr id="3" name="Title 1">
            <a:extLst>
              <a:ext uri="{FF2B5EF4-FFF2-40B4-BE49-F238E27FC236}">
                <a16:creationId xmlns:a16="http://schemas.microsoft.com/office/drawing/2014/main" id="{C695C287-3900-E75B-595C-94C478ACEC44}"/>
              </a:ext>
            </a:extLst>
          </p:cNvPr>
          <p:cNvSpPr txBox="1">
            <a:spLocks/>
          </p:cNvSpPr>
          <p:nvPr/>
        </p:nvSpPr>
        <p:spPr>
          <a:xfrm>
            <a:off x="605118" y="0"/>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sz="3200" dirty="0">
                <a:solidFill>
                  <a:srgbClr val="2B4DA1"/>
                </a:solidFill>
              </a:rPr>
            </a:br>
            <a:r>
              <a:rPr lang="en-US" dirty="0">
                <a:solidFill>
                  <a:srgbClr val="2B4DA1"/>
                </a:solidFill>
              </a:rPr>
              <a:t>IMLCC in the Post Dobbs Decision World </a:t>
            </a:r>
          </a:p>
        </p:txBody>
      </p:sp>
      <p:sp>
        <p:nvSpPr>
          <p:cNvPr id="5" name="TextBox 6">
            <a:extLst>
              <a:ext uri="{FF2B5EF4-FFF2-40B4-BE49-F238E27FC236}">
                <a16:creationId xmlns:a16="http://schemas.microsoft.com/office/drawing/2014/main" id="{2BCB3D38-DF3D-ABF8-7F83-52D88A05EC6A}"/>
              </a:ext>
            </a:extLst>
          </p:cNvPr>
          <p:cNvSpPr txBox="1"/>
          <p:nvPr/>
        </p:nvSpPr>
        <p:spPr>
          <a:xfrm>
            <a:off x="1008347" y="1438506"/>
            <a:ext cx="9059018" cy="501675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t>The Interstate Medical Licensure Compact Commission (“IMLCC” and “Compact”) is founded on the principal that each state has the sovereign right, pursuant to the Tenth (10th) Amendment to the U.S. Constitution, to define what constitutes the practice of medicine by physicians authorized to practice in that state. </a:t>
            </a:r>
          </a:p>
          <a:p>
            <a:endParaRPr lang="en-US" sz="1600" b="1" dirty="0"/>
          </a:p>
          <a:p>
            <a:r>
              <a:rPr lang="en-US" sz="1600" b="1" dirty="0"/>
              <a:t>IMLCC Model Statute, Section 1: “The Compact also adopts the prevailing standard for licensure and affirms that the practice of medicine occurs where the patient is located at the time of the physician-patient encounter, and therefore, requires the physician to be under the jurisdiction of the state medical board where the patient is located.”</a:t>
            </a:r>
          </a:p>
          <a:p>
            <a:endParaRPr lang="en-US" sz="1600" b="1" dirty="0"/>
          </a:p>
          <a:p>
            <a:r>
              <a:rPr lang="en-US" sz="1600" b="1" dirty="0"/>
              <a:t>Simply stated, under the IMLCC scope of practice provisions a physician who attempts to perform an abortion or gender affirming care where it is prohibited is subject to be disciplined to the extent that state’s regulatory board wishes to pursue it.  That same physician who performs abortions or gender affirming care under a license issued by a state which permits such care to a patient is protected against other states attempting to impose discipline on physicians providing such care to a patient located in that state at the time of treatment under those scope of practice provisions.   </a:t>
            </a:r>
          </a:p>
          <a:p>
            <a:endParaRPr lang="en-US" sz="1600" b="1" dirty="0"/>
          </a:p>
          <a:p>
            <a:r>
              <a:rPr lang="en-US" sz="1600" b="1" dirty="0"/>
              <a:t>Accordingly, IMLCC member states are better able to protect their physicians, and the patients whom they treat by the enactment of the Compact. </a:t>
            </a:r>
          </a:p>
        </p:txBody>
      </p:sp>
    </p:spTree>
    <p:extLst>
      <p:ext uri="{BB962C8B-B14F-4D97-AF65-F5344CB8AC3E}">
        <p14:creationId xmlns:p14="http://schemas.microsoft.com/office/powerpoint/2010/main" val="1562050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8B7FC-DB91-88CB-FB34-3A43892CB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105E93-AF9F-A76F-E6E3-5DAFFB209D8D}"/>
              </a:ext>
            </a:extLst>
          </p:cNvPr>
          <p:cNvSpPr>
            <a:spLocks noGrp="1"/>
          </p:cNvSpPr>
          <p:nvPr>
            <p:ph type="title"/>
          </p:nvPr>
        </p:nvSpPr>
        <p:spPr/>
        <p:txBody>
          <a:bodyPr/>
          <a:lstStyle/>
          <a:p>
            <a:br>
              <a:rPr lang="en-US" b="1" dirty="0"/>
            </a:br>
            <a:r>
              <a:rPr lang="en-US" b="1" dirty="0"/>
              <a:t>IMLCC Process &amp; Participation</a:t>
            </a:r>
          </a:p>
        </p:txBody>
      </p:sp>
      <p:sp>
        <p:nvSpPr>
          <p:cNvPr id="3" name="Text Placeholder 2">
            <a:extLst>
              <a:ext uri="{FF2B5EF4-FFF2-40B4-BE49-F238E27FC236}">
                <a16:creationId xmlns:a16="http://schemas.microsoft.com/office/drawing/2014/main" id="{1260571E-A995-5F05-7941-CCB21F675A96}"/>
              </a:ext>
            </a:extLst>
          </p:cNvPr>
          <p:cNvSpPr>
            <a:spLocks noGrp="1"/>
          </p:cNvSpPr>
          <p:nvPr>
            <p:ph type="body" idx="1"/>
          </p:nvPr>
        </p:nvSpPr>
        <p:spPr/>
        <p:txBody>
          <a:bodyPr/>
          <a:lstStyle/>
          <a:p>
            <a:r>
              <a:rPr lang="en-US" b="1" dirty="0">
                <a:solidFill>
                  <a:srgbClr val="2B4DA1"/>
                </a:solidFill>
              </a:rPr>
              <a:t>Enough Background. Now, To The Actual Service We Provide.</a:t>
            </a:r>
          </a:p>
        </p:txBody>
      </p:sp>
      <p:pic>
        <p:nvPicPr>
          <p:cNvPr id="5" name="Picture 4" descr="A logo with a black background&#10;&#10;Description automatically generated">
            <a:extLst>
              <a:ext uri="{FF2B5EF4-FFF2-40B4-BE49-F238E27FC236}">
                <a16:creationId xmlns:a16="http://schemas.microsoft.com/office/drawing/2014/main" id="{C109E2FE-79CE-E1D4-C229-106B229959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8202" y="3275458"/>
            <a:ext cx="2864150" cy="572014"/>
          </a:xfrm>
          <a:prstGeom prst="rect">
            <a:avLst/>
          </a:prstGeom>
        </p:spPr>
      </p:pic>
    </p:spTree>
    <p:extLst>
      <p:ext uri="{BB962C8B-B14F-4D97-AF65-F5344CB8AC3E}">
        <p14:creationId xmlns:p14="http://schemas.microsoft.com/office/powerpoint/2010/main" val="500137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DD893-E97E-CB70-A85A-2A23CF64C8B6}"/>
            </a:ext>
          </a:extLst>
        </p:cNvPr>
        <p:cNvGrpSpPr/>
        <p:nvPr/>
      </p:nvGrpSpPr>
      <p:grpSpPr>
        <a:xfrm>
          <a:off x="0" y="0"/>
          <a:ext cx="0" cy="0"/>
          <a:chOff x="0" y="0"/>
          <a:chExt cx="0" cy="0"/>
        </a:xfrm>
      </p:grpSpPr>
      <p:grpSp>
        <p:nvGrpSpPr>
          <p:cNvPr id="5" name="Group 4">
            <a:extLst>
              <a:ext uri="{FF2B5EF4-FFF2-40B4-BE49-F238E27FC236}">
                <a16:creationId xmlns:a16="http://schemas.microsoft.com/office/drawing/2014/main" id="{B92BFDAF-3DDC-2CE2-C1CE-EC4B10AFBCDE}"/>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5DD2BB9A-958A-34A9-3FC7-5447511E050E}"/>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65E8FE6A-9372-2929-C5AB-1950CC36CCED}"/>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sp>
        <p:nvSpPr>
          <p:cNvPr id="12" name="Title 11">
            <a:extLst>
              <a:ext uri="{FF2B5EF4-FFF2-40B4-BE49-F238E27FC236}">
                <a16:creationId xmlns:a16="http://schemas.microsoft.com/office/drawing/2014/main" id="{34E57A0A-DC10-0970-A88F-1C9A30B6FB95}"/>
              </a:ext>
            </a:extLst>
          </p:cNvPr>
          <p:cNvSpPr>
            <a:spLocks noGrp="1"/>
          </p:cNvSpPr>
          <p:nvPr>
            <p:ph type="title"/>
          </p:nvPr>
        </p:nvSpPr>
        <p:spPr>
          <a:xfrm>
            <a:off x="320861" y="212118"/>
            <a:ext cx="10515600" cy="2852737"/>
          </a:xfrm>
        </p:spPr>
        <p:txBody>
          <a:bodyPr/>
          <a:lstStyle/>
          <a:p>
            <a:r>
              <a:rPr lang="en-US" dirty="0"/>
              <a:t>Compact Eligibility Steps</a:t>
            </a:r>
            <a:br>
              <a:rPr lang="en-US" dirty="0"/>
            </a:br>
            <a:endParaRPr lang="en-US" dirty="0"/>
          </a:p>
        </p:txBody>
      </p:sp>
      <p:sp>
        <p:nvSpPr>
          <p:cNvPr id="13" name="Content Placeholder 2">
            <a:extLst>
              <a:ext uri="{FF2B5EF4-FFF2-40B4-BE49-F238E27FC236}">
                <a16:creationId xmlns:a16="http://schemas.microsoft.com/office/drawing/2014/main" id="{8F55073D-BA33-FE65-BC6F-4F54C20DEAC1}"/>
              </a:ext>
            </a:extLst>
          </p:cNvPr>
          <p:cNvSpPr>
            <a:spLocks noGrp="1"/>
          </p:cNvSpPr>
          <p:nvPr>
            <p:ph type="body" idx="1"/>
          </p:nvPr>
        </p:nvSpPr>
        <p:spPr>
          <a:xfrm>
            <a:off x="376517" y="2496773"/>
            <a:ext cx="11438965" cy="3733698"/>
          </a:xfrm>
        </p:spPr>
        <p:txBody>
          <a:bodyPr>
            <a:normAutofit/>
          </a:bodyPr>
          <a:lstStyle/>
          <a:p>
            <a:pPr marL="0" indent="0">
              <a:buNone/>
            </a:pPr>
            <a:r>
              <a:rPr lang="en-US" sz="3200" dirty="0"/>
              <a:t>Step #1 – State of Principal License selection requirements</a:t>
            </a:r>
          </a:p>
          <a:p>
            <a:pPr marL="0" indent="0">
              <a:buNone/>
            </a:pPr>
            <a:endParaRPr lang="en-US" sz="1400" dirty="0"/>
          </a:p>
          <a:p>
            <a:pPr>
              <a:buClrTx/>
            </a:pPr>
            <a:r>
              <a:rPr lang="en-US" sz="1800" dirty="0">
                <a:latin typeface="Montserrat" panose="00000500000000000000" pitchFamily="2" charset="0"/>
                <a:cs typeface="Arial" panose="020B0604020202020204" pitchFamily="34" charset="0"/>
              </a:rPr>
              <a:t>HOLD a full, unrestricted medical license </a:t>
            </a:r>
            <a:r>
              <a:rPr lang="en-US" sz="1800">
                <a:latin typeface="Montserrat" panose="00000500000000000000" pitchFamily="2" charset="0"/>
                <a:cs typeface="Arial" panose="020B0604020202020204" pitchFamily="34" charset="0"/>
              </a:rPr>
              <a:t>in 1 </a:t>
            </a:r>
            <a:r>
              <a:rPr lang="en-US" sz="1800" dirty="0">
                <a:latin typeface="Montserrat" panose="00000500000000000000" pitchFamily="2" charset="0"/>
                <a:cs typeface="Arial" panose="020B0604020202020204" pitchFamily="34" charset="0"/>
              </a:rPr>
              <a:t>of the 38 member jurisdictions that are full and active participants:  (</a:t>
            </a:r>
            <a:r>
              <a:rPr lang="en-US" sz="1400" dirty="0"/>
              <a:t>AL, AZ, CO, DC, DE, FL, GA, GU, IA, ID, IL, IN, KS, KY, LA, MD, ME, MI, MN, MO, MS, MT, ND, NE, NH, NJ, NV, OH, OK, PA, SD, TN, TX, UT, WA, WI, WV, WY</a:t>
            </a:r>
            <a:r>
              <a:rPr lang="en-US" sz="1600" dirty="0"/>
              <a:t>)</a:t>
            </a:r>
            <a:endParaRPr lang="en-US" sz="1800" dirty="0">
              <a:latin typeface="Montserrat" panose="00000500000000000000" pitchFamily="2" charset="0"/>
              <a:cs typeface="Arial" panose="020B0604020202020204" pitchFamily="34" charset="0"/>
            </a:endParaRPr>
          </a:p>
          <a:p>
            <a:pPr>
              <a:buClrTx/>
            </a:pPr>
            <a:r>
              <a:rPr lang="en-US" sz="1800" dirty="0">
                <a:latin typeface="Montserrat" panose="00000500000000000000" pitchFamily="2" charset="0"/>
                <a:cs typeface="Arial" panose="020B0604020202020204" pitchFamily="34" charset="0"/>
              </a:rPr>
              <a:t>MEET at least one of the four following requirements:</a:t>
            </a:r>
          </a:p>
          <a:p>
            <a:pPr marL="742950" lvl="1" indent="-285750">
              <a:buClrTx/>
              <a:buFont typeface="Arial" panose="020B0604020202020204" pitchFamily="34" charset="0"/>
              <a:buChar char="•"/>
            </a:pPr>
            <a:r>
              <a:rPr lang="en-US" sz="1800" dirty="0">
                <a:latin typeface="Montserrat" panose="00000500000000000000" pitchFamily="2" charset="0"/>
                <a:cs typeface="Arial" panose="020B0604020202020204" pitchFamily="34" charset="0"/>
              </a:rPr>
              <a:t>Principal residence is in the SPL</a:t>
            </a:r>
          </a:p>
          <a:p>
            <a:pPr marL="742950" lvl="1" indent="-285750">
              <a:buClrTx/>
              <a:buFont typeface="Arial" panose="020B0604020202020204" pitchFamily="34" charset="0"/>
              <a:buChar char="•"/>
            </a:pPr>
            <a:r>
              <a:rPr lang="en-US" sz="1800" dirty="0">
                <a:latin typeface="Montserrat" panose="00000500000000000000" pitchFamily="2" charset="0"/>
                <a:cs typeface="Arial" panose="020B0604020202020204" pitchFamily="34" charset="0"/>
              </a:rPr>
              <a:t>At least 25% of practice of medicine occurs in the SPL</a:t>
            </a:r>
          </a:p>
          <a:p>
            <a:pPr marL="742950" lvl="1" indent="-285750">
              <a:buClrTx/>
              <a:buFont typeface="Arial" panose="020B0604020202020204" pitchFamily="34" charset="0"/>
              <a:buChar char="•"/>
            </a:pPr>
            <a:r>
              <a:rPr lang="en-US" sz="1800" dirty="0">
                <a:latin typeface="Montserrat" panose="00000500000000000000" pitchFamily="2" charset="0"/>
                <a:cs typeface="Arial" panose="020B0604020202020204" pitchFamily="34" charset="0"/>
              </a:rPr>
              <a:t>Employer is located in the SPL</a:t>
            </a:r>
          </a:p>
          <a:p>
            <a:pPr marL="742950" lvl="1" indent="-285750">
              <a:buClrTx/>
              <a:buFont typeface="Arial" panose="020B0604020202020204" pitchFamily="34" charset="0"/>
              <a:buChar char="•"/>
            </a:pPr>
            <a:r>
              <a:rPr lang="en-US" sz="1800" dirty="0">
                <a:latin typeface="Montserrat" panose="00000500000000000000" pitchFamily="2" charset="0"/>
                <a:cs typeface="Arial" panose="020B0604020202020204" pitchFamily="34" charset="0"/>
              </a:rPr>
              <a:t>The SPL is the state of residence for U.S. federal income tax purposes</a:t>
            </a:r>
          </a:p>
          <a:p>
            <a:pPr marL="457200" lvl="1" indent="0">
              <a:buClrTx/>
              <a:buNone/>
            </a:pPr>
            <a:endParaRPr lang="en-US" sz="1800" dirty="0">
              <a:latin typeface="Montserrat" panose="00000500000000000000" pitchFamily="2" charset="0"/>
              <a:cs typeface="Arial" panose="020B0604020202020204" pitchFamily="34" charset="0"/>
            </a:endParaRPr>
          </a:p>
          <a:p>
            <a:endParaRPr lang="en-US" dirty="0"/>
          </a:p>
        </p:txBody>
      </p:sp>
    </p:spTree>
    <p:extLst>
      <p:ext uri="{BB962C8B-B14F-4D97-AF65-F5344CB8AC3E}">
        <p14:creationId xmlns:p14="http://schemas.microsoft.com/office/powerpoint/2010/main" val="2569035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30970</TotalTime>
  <Words>1244</Words>
  <Application>Microsoft Office PowerPoint</Application>
  <PresentationFormat>Widescreen</PresentationFormat>
  <Paragraphs>133</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Calibri</vt:lpstr>
      <vt:lpstr>Montserrat</vt:lpstr>
      <vt:lpstr>office theme</vt:lpstr>
      <vt:lpstr>The Expedited Pathway To Medical Licensure</vt:lpstr>
      <vt:lpstr>What Do We Do?</vt:lpstr>
      <vt:lpstr>IMLCC History Milestones</vt:lpstr>
      <vt:lpstr>PowerPoint Presentation</vt:lpstr>
      <vt:lpstr>PowerPoint Presentation</vt:lpstr>
      <vt:lpstr>PowerPoint Presentation</vt:lpstr>
      <vt:lpstr>PowerPoint Presentation</vt:lpstr>
      <vt:lpstr> IMLCC Process &amp; Participation</vt:lpstr>
      <vt:lpstr>Compact Eligibility Steps </vt:lpstr>
      <vt:lpstr>Compact Eligibility Steps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Chantelle Hougland</dc:creator>
  <cp:lastModifiedBy>Cohen, Gabriel R. (EHS)</cp:lastModifiedBy>
  <cp:revision>861</cp:revision>
  <cp:lastPrinted>2025-04-10T21:08:23Z</cp:lastPrinted>
  <dcterms:created xsi:type="dcterms:W3CDTF">2024-10-01T12:07:33Z</dcterms:created>
  <dcterms:modified xsi:type="dcterms:W3CDTF">2025-10-15T16:14:13Z</dcterms:modified>
</cp:coreProperties>
</file>