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4"/>
  </p:sldMasterIdLst>
  <p:notesMasterIdLst>
    <p:notesMasterId r:id="rId28"/>
  </p:notesMasterIdLst>
  <p:handoutMasterIdLst>
    <p:handoutMasterId r:id="rId29"/>
  </p:handoutMasterIdLst>
  <p:sldIdLst>
    <p:sldId id="2145707420" r:id="rId5"/>
    <p:sldId id="2145707452" r:id="rId6"/>
    <p:sldId id="2145707483" r:id="rId7"/>
    <p:sldId id="2145707431" r:id="rId8"/>
    <p:sldId id="2145707485" r:id="rId9"/>
    <p:sldId id="2145707488" r:id="rId10"/>
    <p:sldId id="2145707474" r:id="rId11"/>
    <p:sldId id="2145707486" r:id="rId12"/>
    <p:sldId id="2145707484" r:id="rId13"/>
    <p:sldId id="2145707417" r:id="rId14"/>
    <p:sldId id="2145707475" r:id="rId15"/>
    <p:sldId id="2145707476" r:id="rId16"/>
    <p:sldId id="2145707480" r:id="rId17"/>
    <p:sldId id="2145707482" r:id="rId18"/>
    <p:sldId id="2145707478" r:id="rId19"/>
    <p:sldId id="2145707487" r:id="rId20"/>
    <p:sldId id="2145707498" r:id="rId21"/>
    <p:sldId id="2145707489" r:id="rId22"/>
    <p:sldId id="2145707493" r:id="rId23"/>
    <p:sldId id="2145707490" r:id="rId24"/>
    <p:sldId id="2145707495" r:id="rId25"/>
    <p:sldId id="2145707497" r:id="rId26"/>
    <p:sldId id="2145707465" r:id="rId27"/>
  </p:sldIdLst>
  <p:sldSz cx="9144000" cy="6858000" type="screen4x3"/>
  <p:notesSz cx="6400800" cy="8686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E6E7"/>
    <a:srgbClr val="558DD5"/>
    <a:srgbClr val="A0A0A0"/>
    <a:srgbClr val="558ED5"/>
    <a:srgbClr val="FBB955"/>
    <a:srgbClr val="FF785C"/>
    <a:srgbClr val="71AF99"/>
    <a:srgbClr val="2C8EBB"/>
    <a:srgbClr val="99BBE6"/>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54" autoAdjust="0"/>
    <p:restoredTop sz="92978" autoAdjust="0"/>
  </p:normalViewPr>
  <p:slideViewPr>
    <p:cSldViewPr snapToGrid="0" showGuides="1">
      <p:cViewPr varScale="1">
        <p:scale>
          <a:sx n="126" d="100"/>
          <a:sy n="126" d="100"/>
        </p:scale>
        <p:origin x="1344" y="96"/>
      </p:cViewPr>
      <p:guideLst>
        <p:guide orient="horz" pos="2160"/>
        <p:guide pos="2880"/>
      </p:guideLst>
    </p:cSldViewPr>
  </p:slideViewPr>
  <p:outlineViewPr>
    <p:cViewPr>
      <p:scale>
        <a:sx n="33" d="100"/>
        <a:sy n="33" d="100"/>
      </p:scale>
      <p:origin x="0" y="-6858"/>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98" d="100"/>
          <a:sy n="98" d="100"/>
        </p:scale>
        <p:origin x="1206"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2BE4644-6414-0E43-C434-F62EF9C35612}"/>
              </a:ext>
            </a:extLst>
          </p:cNvPr>
          <p:cNvSpPr>
            <a:spLocks noGrp="1"/>
          </p:cNvSpPr>
          <p:nvPr>
            <p:ph type="hdr" sz="quarter"/>
          </p:nvPr>
        </p:nvSpPr>
        <p:spPr>
          <a:xfrm>
            <a:off x="0" y="0"/>
            <a:ext cx="2773680" cy="435849"/>
          </a:xfrm>
          <a:prstGeom prst="rect">
            <a:avLst/>
          </a:prstGeom>
        </p:spPr>
        <p:txBody>
          <a:bodyPr vert="horz" lIns="86210" tIns="43105" rIns="86210" bIns="43105" rtlCol="0"/>
          <a:lstStyle>
            <a:lvl1pPr algn="l">
              <a:defRPr sz="1100"/>
            </a:lvl1pPr>
          </a:lstStyle>
          <a:p>
            <a:endParaRPr lang="en-US" dirty="0"/>
          </a:p>
        </p:txBody>
      </p:sp>
      <p:sp>
        <p:nvSpPr>
          <p:cNvPr id="3" name="Date Placeholder 2">
            <a:extLst>
              <a:ext uri="{FF2B5EF4-FFF2-40B4-BE49-F238E27FC236}">
                <a16:creationId xmlns:a16="http://schemas.microsoft.com/office/drawing/2014/main" id="{E8EDE8C3-3C02-8C38-3977-B58AC1BF7DC0}"/>
              </a:ext>
            </a:extLst>
          </p:cNvPr>
          <p:cNvSpPr>
            <a:spLocks noGrp="1"/>
          </p:cNvSpPr>
          <p:nvPr>
            <p:ph type="dt" sz="quarter" idx="1"/>
          </p:nvPr>
        </p:nvSpPr>
        <p:spPr>
          <a:xfrm>
            <a:off x="3625639" y="0"/>
            <a:ext cx="2773680" cy="435849"/>
          </a:xfrm>
          <a:prstGeom prst="rect">
            <a:avLst/>
          </a:prstGeom>
        </p:spPr>
        <p:txBody>
          <a:bodyPr vert="horz" lIns="86210" tIns="43105" rIns="86210" bIns="43105" rtlCol="0"/>
          <a:lstStyle>
            <a:lvl1pPr algn="r">
              <a:defRPr sz="1100"/>
            </a:lvl1pPr>
          </a:lstStyle>
          <a:p>
            <a:fld id="{989F23BE-7C6D-4EA2-A4FC-E4980085CB5A}" type="datetimeFigureOut">
              <a:rPr lang="en-US" smtClean="0"/>
              <a:t>9/13/2025</a:t>
            </a:fld>
            <a:endParaRPr lang="en-US"/>
          </a:p>
        </p:txBody>
      </p:sp>
      <p:sp>
        <p:nvSpPr>
          <p:cNvPr id="4" name="Footer Placeholder 3">
            <a:extLst>
              <a:ext uri="{FF2B5EF4-FFF2-40B4-BE49-F238E27FC236}">
                <a16:creationId xmlns:a16="http://schemas.microsoft.com/office/drawing/2014/main" id="{2BEC9B09-5B63-82E5-A96E-1ADB0AC67F06}"/>
              </a:ext>
            </a:extLst>
          </p:cNvPr>
          <p:cNvSpPr>
            <a:spLocks noGrp="1"/>
          </p:cNvSpPr>
          <p:nvPr>
            <p:ph type="ftr" sz="quarter" idx="2"/>
          </p:nvPr>
        </p:nvSpPr>
        <p:spPr>
          <a:xfrm>
            <a:off x="0" y="8250953"/>
            <a:ext cx="2773680" cy="435848"/>
          </a:xfrm>
          <a:prstGeom prst="rect">
            <a:avLst/>
          </a:prstGeom>
        </p:spPr>
        <p:txBody>
          <a:bodyPr vert="horz" lIns="86210" tIns="43105" rIns="86210" bIns="43105" rtlCol="0" anchor="b"/>
          <a:lstStyle>
            <a:lvl1pPr algn="l">
              <a:defRPr sz="1100"/>
            </a:lvl1pPr>
          </a:lstStyle>
          <a:p>
            <a:endParaRPr lang="en-US"/>
          </a:p>
        </p:txBody>
      </p:sp>
      <p:sp>
        <p:nvSpPr>
          <p:cNvPr id="5" name="Slide Number Placeholder 4">
            <a:extLst>
              <a:ext uri="{FF2B5EF4-FFF2-40B4-BE49-F238E27FC236}">
                <a16:creationId xmlns:a16="http://schemas.microsoft.com/office/drawing/2014/main" id="{F5E53C53-A782-3835-8A2F-CC016BD3AFA5}"/>
              </a:ext>
            </a:extLst>
          </p:cNvPr>
          <p:cNvSpPr>
            <a:spLocks noGrp="1"/>
          </p:cNvSpPr>
          <p:nvPr>
            <p:ph type="sldNum" sz="quarter" idx="3"/>
          </p:nvPr>
        </p:nvSpPr>
        <p:spPr>
          <a:xfrm>
            <a:off x="3625639" y="8250953"/>
            <a:ext cx="2773680" cy="435848"/>
          </a:xfrm>
          <a:prstGeom prst="rect">
            <a:avLst/>
          </a:prstGeom>
        </p:spPr>
        <p:txBody>
          <a:bodyPr vert="horz" lIns="86210" tIns="43105" rIns="86210" bIns="43105" rtlCol="0" anchor="b"/>
          <a:lstStyle>
            <a:lvl1pPr algn="r">
              <a:defRPr sz="1100"/>
            </a:lvl1pPr>
          </a:lstStyle>
          <a:p>
            <a:fld id="{19816963-6B53-402B-9C35-318D00049286}" type="slidenum">
              <a:rPr lang="en-US" smtClean="0"/>
              <a:t>‹#›</a:t>
            </a:fld>
            <a:endParaRPr lang="en-US"/>
          </a:p>
        </p:txBody>
      </p:sp>
    </p:spTree>
    <p:extLst>
      <p:ext uri="{BB962C8B-B14F-4D97-AF65-F5344CB8AC3E}">
        <p14:creationId xmlns:p14="http://schemas.microsoft.com/office/powerpoint/2010/main" val="3267766529"/>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736" userDrawn="1">
          <p15:clr>
            <a:srgbClr val="F26B43"/>
          </p15:clr>
        </p15:guide>
        <p15:guide id="2" pos="201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773680" cy="434340"/>
          </a:xfrm>
          <a:prstGeom prst="rect">
            <a:avLst/>
          </a:prstGeom>
        </p:spPr>
        <p:txBody>
          <a:bodyPr vert="horz" lIns="86210" tIns="43105" rIns="86210" bIns="43105" rtlCol="0"/>
          <a:lstStyle>
            <a:lvl1pPr algn="l">
              <a:defRPr sz="1100"/>
            </a:lvl1pPr>
          </a:lstStyle>
          <a:p>
            <a:endParaRPr lang="en-US"/>
          </a:p>
        </p:txBody>
      </p:sp>
      <p:sp>
        <p:nvSpPr>
          <p:cNvPr id="3" name="Date Placeholder 2"/>
          <p:cNvSpPr>
            <a:spLocks noGrp="1"/>
          </p:cNvSpPr>
          <p:nvPr>
            <p:ph type="dt" idx="1"/>
          </p:nvPr>
        </p:nvSpPr>
        <p:spPr>
          <a:xfrm>
            <a:off x="3627120" y="-9242"/>
            <a:ext cx="2773680" cy="434340"/>
          </a:xfrm>
          <a:prstGeom prst="rect">
            <a:avLst/>
          </a:prstGeom>
        </p:spPr>
        <p:txBody>
          <a:bodyPr vert="horz" lIns="86210" tIns="43105" rIns="86210" bIns="43105" rtlCol="0"/>
          <a:lstStyle>
            <a:lvl1pPr algn="r">
              <a:defRPr sz="1100"/>
            </a:lvl1pPr>
          </a:lstStyle>
          <a:p>
            <a:fld id="{0B9529CC-8AE9-40A5-9FCC-4D511D93FCD0}" type="datetimeFigureOut">
              <a:rPr lang="en-US" smtClean="0"/>
              <a:t>9/13/2025</a:t>
            </a:fld>
            <a:endParaRPr lang="en-US"/>
          </a:p>
        </p:txBody>
      </p:sp>
      <p:sp>
        <p:nvSpPr>
          <p:cNvPr id="4" name="Slide Image Placeholder 3"/>
          <p:cNvSpPr>
            <a:spLocks noGrp="1" noRot="1" noChangeAspect="1"/>
          </p:cNvSpPr>
          <p:nvPr>
            <p:ph type="sldImg" idx="2"/>
          </p:nvPr>
        </p:nvSpPr>
        <p:spPr>
          <a:xfrm>
            <a:off x="1252538" y="1085850"/>
            <a:ext cx="3913187" cy="2936875"/>
          </a:xfrm>
          <a:prstGeom prst="rect">
            <a:avLst/>
          </a:prstGeom>
          <a:noFill/>
          <a:ln w="12700">
            <a:solidFill>
              <a:prstClr val="black"/>
            </a:solidFill>
          </a:ln>
        </p:spPr>
        <p:txBody>
          <a:bodyPr vert="horz" lIns="86210" tIns="43105" rIns="86210" bIns="43105" rtlCol="0" anchor="ctr"/>
          <a:lstStyle/>
          <a:p>
            <a:endParaRPr lang="en-US"/>
          </a:p>
        </p:txBody>
      </p:sp>
      <p:sp>
        <p:nvSpPr>
          <p:cNvPr id="5" name="Notes Placeholder 4"/>
          <p:cNvSpPr>
            <a:spLocks noGrp="1"/>
          </p:cNvSpPr>
          <p:nvPr>
            <p:ph type="body" sz="quarter" idx="3"/>
          </p:nvPr>
        </p:nvSpPr>
        <p:spPr>
          <a:xfrm>
            <a:off x="640080" y="4178351"/>
            <a:ext cx="5120640" cy="3422599"/>
          </a:xfrm>
          <a:prstGeom prst="rect">
            <a:avLst/>
          </a:prstGeom>
        </p:spPr>
        <p:txBody>
          <a:bodyPr vert="horz" lIns="86210" tIns="43105" rIns="86210" bIns="4310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252459"/>
            <a:ext cx="2773680" cy="434340"/>
          </a:xfrm>
          <a:prstGeom prst="rect">
            <a:avLst/>
          </a:prstGeom>
        </p:spPr>
        <p:txBody>
          <a:bodyPr vert="horz" lIns="86210" tIns="43105" rIns="86210" bIns="43105" rtlCol="0" anchor="b"/>
          <a:lstStyle>
            <a:lvl1pPr algn="l">
              <a:defRPr sz="1100"/>
            </a:lvl1pPr>
          </a:lstStyle>
          <a:p>
            <a:endParaRPr lang="en-US" dirty="0"/>
          </a:p>
        </p:txBody>
      </p:sp>
      <p:sp>
        <p:nvSpPr>
          <p:cNvPr id="7" name="Slide Number Placeholder 6"/>
          <p:cNvSpPr>
            <a:spLocks noGrp="1"/>
          </p:cNvSpPr>
          <p:nvPr>
            <p:ph type="sldNum" sz="quarter" idx="5"/>
          </p:nvPr>
        </p:nvSpPr>
        <p:spPr>
          <a:xfrm>
            <a:off x="3627120" y="8252459"/>
            <a:ext cx="2773680" cy="434340"/>
          </a:xfrm>
          <a:prstGeom prst="rect">
            <a:avLst/>
          </a:prstGeom>
        </p:spPr>
        <p:txBody>
          <a:bodyPr vert="horz" lIns="86210" tIns="43105" rIns="86210" bIns="43105" rtlCol="0" anchor="b"/>
          <a:lstStyle>
            <a:lvl1pPr algn="r">
              <a:defRPr sz="1100"/>
            </a:lvl1pPr>
          </a:lstStyle>
          <a:p>
            <a:fld id="{4E46542B-49A6-4134-B83E-399CD2181D50}" type="slidenum">
              <a:rPr lang="en-US" smtClean="0"/>
              <a:t>‹#›</a:t>
            </a:fld>
            <a:endParaRPr lang="en-US"/>
          </a:p>
        </p:txBody>
      </p:sp>
    </p:spTree>
    <p:extLst>
      <p:ext uri="{BB962C8B-B14F-4D97-AF65-F5344CB8AC3E}">
        <p14:creationId xmlns:p14="http://schemas.microsoft.com/office/powerpoint/2010/main" val="178033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736" userDrawn="1">
          <p15:clr>
            <a:srgbClr val="F26B43"/>
          </p15:clr>
        </p15:guide>
        <p15:guide id="2" pos="2016"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2"/>
        </a:solidFill>
        <a:effectLst/>
      </p:bgPr>
    </p:bg>
    <p:spTree>
      <p:nvGrpSpPr>
        <p:cNvPr id="1" name=""/>
        <p:cNvGrpSpPr/>
        <p:nvPr/>
      </p:nvGrpSpPr>
      <p:grpSpPr>
        <a:xfrm>
          <a:off x="0" y="0"/>
          <a:ext cx="0" cy="0"/>
          <a:chOff x="0" y="0"/>
          <a:chExt cx="0" cy="0"/>
        </a:xfrm>
      </p:grpSpPr>
      <p:pic>
        <p:nvPicPr>
          <p:cNvPr id="7" name="Picture 1" descr="A blue and black background&#10;&#10;Description automatically generated">
            <a:extLst>
              <a:ext uri="{FF2B5EF4-FFF2-40B4-BE49-F238E27FC236}">
                <a16:creationId xmlns:a16="http://schemas.microsoft.com/office/drawing/2014/main" id="{2D0A1D3F-2B70-9981-7910-77FC705B84D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 y="-9145"/>
            <a:ext cx="9172625" cy="6876288"/>
          </a:xfrm>
          <a:prstGeom prst="rect">
            <a:avLst/>
          </a:prstGeom>
        </p:spPr>
      </p:pic>
      <p:sp>
        <p:nvSpPr>
          <p:cNvPr id="2" name="Title 3"/>
          <p:cNvSpPr>
            <a:spLocks noGrp="1"/>
          </p:cNvSpPr>
          <p:nvPr>
            <p:ph type="ctrTitle" hasCustomPrompt="1"/>
          </p:nvPr>
        </p:nvSpPr>
        <p:spPr>
          <a:xfrm>
            <a:off x="402336" y="3282696"/>
            <a:ext cx="6536721" cy="3383280"/>
          </a:xfrm>
        </p:spPr>
        <p:txBody>
          <a:bodyPr tIns="0" bIns="0" anchor="b">
            <a:noAutofit/>
          </a:bodyPr>
          <a:lstStyle>
            <a:lvl1pPr algn="l">
              <a:lnSpc>
                <a:spcPct val="87000"/>
              </a:lnSpc>
              <a:defRPr sz="6000" b="0" cap="none" spc="-140" baseline="0">
                <a:solidFill>
                  <a:schemeClr val="bg1"/>
                </a:solidFill>
              </a:defRPr>
            </a:lvl1pPr>
          </a:lstStyle>
          <a:p>
            <a:r>
              <a:rPr lang="en-US" dirty="0"/>
              <a:t>Click to add title</a:t>
            </a:r>
          </a:p>
        </p:txBody>
      </p:sp>
      <p:pic>
        <p:nvPicPr>
          <p:cNvPr id="3" name="Picture 2">
            <a:extLst>
              <a:ext uri="{FF2B5EF4-FFF2-40B4-BE49-F238E27FC236}">
                <a16:creationId xmlns:a16="http://schemas.microsoft.com/office/drawing/2014/main" id="{5D277D70-2B23-8022-D06D-7E19623D81FA}"/>
              </a:ext>
            </a:extLst>
          </p:cNvPr>
          <p:cNvPicPr>
            <a:picLocks noChangeAspect="1"/>
          </p:cNvPicPr>
          <p:nvPr userDrawn="1"/>
        </p:nvPicPr>
        <p:blipFill>
          <a:blip r:embed="rId3"/>
          <a:srcRect/>
          <a:stretch/>
        </p:blipFill>
        <p:spPr>
          <a:xfrm>
            <a:off x="7316193" y="5621954"/>
            <a:ext cx="1560154" cy="877824"/>
          </a:xfrm>
          <a:prstGeom prst="rect">
            <a:avLst/>
          </a:prstGeom>
        </p:spPr>
      </p:pic>
    </p:spTree>
    <p:extLst>
      <p:ext uri="{BB962C8B-B14F-4D97-AF65-F5344CB8AC3E}">
        <p14:creationId xmlns:p14="http://schemas.microsoft.com/office/powerpoint/2010/main" val="281353427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Dark Bkgd">
    <p:bg>
      <p:bgPr>
        <a:solidFill>
          <a:schemeClr val="tx2"/>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EA19ECC-BF89-9336-96ED-7BC4038F9D79}"/>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338328" y="1716881"/>
            <a:ext cx="4119371" cy="454104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86302" y="1714503"/>
            <a:ext cx="4119372" cy="454342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6E57041B-7A30-4191-B4AE-27E4D3423325}" type="slidenum">
              <a:rPr lang="en-US" smtClean="0"/>
              <a:pPr/>
              <a:t>‹#›</a:t>
            </a:fld>
            <a:endParaRPr lang="en-US"/>
          </a:p>
        </p:txBody>
      </p:sp>
    </p:spTree>
    <p:extLst>
      <p:ext uri="{BB962C8B-B14F-4D97-AF65-F5344CB8AC3E}">
        <p14:creationId xmlns:p14="http://schemas.microsoft.com/office/powerpoint/2010/main" val="2905796836"/>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Gray &amp; Whit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38B1484-9FAE-F73F-0746-A2F8FCF7B0D6}"/>
              </a:ext>
            </a:extLst>
          </p:cNvPr>
          <p:cNvSpPr/>
          <p:nvPr userDrawn="1"/>
        </p:nvSpPr>
        <p:spPr>
          <a:xfrm>
            <a:off x="-6858" y="-9144"/>
            <a:ext cx="4578858" cy="6876288"/>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Title 4">
            <a:extLst>
              <a:ext uri="{FF2B5EF4-FFF2-40B4-BE49-F238E27FC236}">
                <a16:creationId xmlns:a16="http://schemas.microsoft.com/office/drawing/2014/main" id="{8EA19ECC-BF89-9336-96ED-7BC4038F9D79}"/>
              </a:ext>
            </a:extLst>
          </p:cNvPr>
          <p:cNvSpPr>
            <a:spLocks noGrp="1"/>
          </p:cNvSpPr>
          <p:nvPr>
            <p:ph type="title"/>
          </p:nvPr>
        </p:nvSpPr>
        <p:spPr>
          <a:xfrm>
            <a:off x="338328" y="297522"/>
            <a:ext cx="4119372" cy="141697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38328" y="1716881"/>
            <a:ext cx="4119372" cy="45410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96612" y="1572245"/>
            <a:ext cx="3943350" cy="1883069"/>
          </a:xfrm>
        </p:spPr>
        <p:txBody>
          <a:bodyPr/>
          <a:lstStyle>
            <a:lvl1pPr marL="0" indent="0" algn="ctr">
              <a:buFontTx/>
              <a:buNone/>
              <a:defRPr sz="2700">
                <a:solidFill>
                  <a:schemeClr val="accent1"/>
                </a:solidFill>
              </a:defRPr>
            </a:lvl1pPr>
            <a:lvl2pPr marL="0" indent="0" algn="ctr">
              <a:buFontTx/>
              <a:buNone/>
              <a:defRPr sz="1200"/>
            </a:lvl2pPr>
            <a:lvl3pPr marL="0" indent="0" algn="ctr">
              <a:buFontTx/>
              <a:buNone/>
              <a:defRPr sz="1050"/>
            </a:lvl3pPr>
            <a:lvl4pPr marL="0" indent="0" algn="ctr">
              <a:buFontTx/>
              <a:buNone/>
              <a:defRPr sz="900"/>
            </a:lvl4pPr>
            <a:lvl5pPr marL="0" indent="0" algn="ctr">
              <a:buFontTx/>
              <a:buNone/>
              <a:defRPr sz="7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E57041B-7A30-4191-B4AE-27E4D3423325}" type="slidenum">
              <a:rPr lang="en-US" smtClean="0"/>
              <a:t>‹#›</a:t>
            </a:fld>
            <a:endParaRPr lang="en-US"/>
          </a:p>
        </p:txBody>
      </p:sp>
      <p:cxnSp>
        <p:nvCxnSpPr>
          <p:cNvPr id="8" name="Straight Connector 1">
            <a:extLst>
              <a:ext uri="{FF2B5EF4-FFF2-40B4-BE49-F238E27FC236}">
                <a16:creationId xmlns:a16="http://schemas.microsoft.com/office/drawing/2014/main" id="{FFF91C4E-4A0C-908E-899B-55A4A8231529}"/>
              </a:ext>
            </a:extLst>
          </p:cNvPr>
          <p:cNvCxnSpPr/>
          <p:nvPr userDrawn="1"/>
        </p:nvCxnSpPr>
        <p:spPr>
          <a:xfrm>
            <a:off x="265176" y="6408057"/>
            <a:ext cx="8613648" cy="0"/>
          </a:xfrm>
          <a:prstGeom prst="line">
            <a:avLst/>
          </a:prstGeom>
          <a:ln w="9525">
            <a:solidFill>
              <a:srgbClr val="A0A0A0"/>
            </a:solidFill>
          </a:ln>
        </p:spPr>
        <p:style>
          <a:lnRef idx="1">
            <a:schemeClr val="accent1"/>
          </a:lnRef>
          <a:fillRef idx="0">
            <a:schemeClr val="accent1"/>
          </a:fillRef>
          <a:effectRef idx="0">
            <a:schemeClr val="accent1"/>
          </a:effectRef>
          <a:fontRef idx="minor">
            <a:schemeClr val="tx1"/>
          </a:fontRef>
        </p:style>
      </p:cxnSp>
      <p:sp>
        <p:nvSpPr>
          <p:cNvPr id="10" name="Content Placeholder 3">
            <a:extLst>
              <a:ext uri="{FF2B5EF4-FFF2-40B4-BE49-F238E27FC236}">
                <a16:creationId xmlns:a16="http://schemas.microsoft.com/office/drawing/2014/main" id="{6FB573B3-62EC-62A2-BADD-94530B0C6159}"/>
              </a:ext>
            </a:extLst>
          </p:cNvPr>
          <p:cNvSpPr>
            <a:spLocks noGrp="1"/>
          </p:cNvSpPr>
          <p:nvPr>
            <p:ph sz="half" idx="13"/>
          </p:nvPr>
        </p:nvSpPr>
        <p:spPr>
          <a:xfrm>
            <a:off x="4887682" y="3622113"/>
            <a:ext cx="4265676" cy="2561601"/>
          </a:xfrm>
          <a:solidFill>
            <a:schemeClr val="accent1">
              <a:lumMod val="20000"/>
              <a:lumOff val="80000"/>
            </a:schemeClr>
          </a:solidFill>
        </p:spPr>
        <p:txBody>
          <a:bodyPr lIns="173736" tIns="155448" rIns="365760"/>
          <a:lstStyle>
            <a:lvl1pPr marL="0" indent="0" algn="ctr">
              <a:buFontTx/>
              <a:buNone/>
              <a:defRPr sz="1800">
                <a:solidFill>
                  <a:schemeClr val="accent1"/>
                </a:solidFill>
              </a:defRPr>
            </a:lvl1pPr>
            <a:lvl2pPr marL="0" indent="0" algn="l">
              <a:buFontTx/>
              <a:buNone/>
              <a:defRPr sz="1125" i="1">
                <a:solidFill>
                  <a:schemeClr val="tx1"/>
                </a:solidFill>
              </a:defRPr>
            </a:lvl2pPr>
            <a:lvl3pPr marL="0" indent="0" algn="l">
              <a:buFontTx/>
              <a:buNone/>
              <a:defRPr sz="1050"/>
            </a:lvl3pPr>
            <a:lvl4pPr marL="192024" indent="-192024" algn="l">
              <a:buFont typeface="Arial" panose="020B0604020202020204" pitchFamily="34" charset="0"/>
              <a:buChar char="•"/>
              <a:defRPr sz="900"/>
            </a:lvl4pPr>
            <a:lvl5pPr marL="384048" indent="-192024" algn="l">
              <a:buFont typeface="Arial" panose="020B0604020202020204" pitchFamily="34" charset="0"/>
              <a:buChar char="–"/>
              <a:defRPr sz="7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78618083"/>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95C03F1-0C70-9B3A-EDDD-2A5F1B085CA1}"/>
              </a:ext>
            </a:extLst>
          </p:cNvPr>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3609850145"/>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3622472204"/>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tx2"/>
        </a:solidFill>
        <a:effectLst/>
      </p:bgPr>
    </p:bg>
    <p:spTree>
      <p:nvGrpSpPr>
        <p:cNvPr id="1" name=""/>
        <p:cNvGrpSpPr/>
        <p:nvPr/>
      </p:nvGrpSpPr>
      <p:grpSpPr>
        <a:xfrm>
          <a:off x="0" y="0"/>
          <a:ext cx="0" cy="0"/>
          <a:chOff x="0" y="0"/>
          <a:chExt cx="0" cy="0"/>
        </a:xfrm>
      </p:grpSpPr>
      <p:pic>
        <p:nvPicPr>
          <p:cNvPr id="4" name="Picture 1" descr="A blue and black background&#10;&#10;Description automatically generated">
            <a:extLst>
              <a:ext uri="{FF2B5EF4-FFF2-40B4-BE49-F238E27FC236}">
                <a16:creationId xmlns:a16="http://schemas.microsoft.com/office/drawing/2014/main" id="{74075D07-4742-291E-0A75-344E716AA0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 y="-9145"/>
            <a:ext cx="9172625" cy="6876288"/>
          </a:xfrm>
          <a:prstGeom prst="rect">
            <a:avLst/>
          </a:prstGeom>
        </p:spPr>
      </p:pic>
      <p:sp>
        <p:nvSpPr>
          <p:cNvPr id="2" name="Title 3"/>
          <p:cNvSpPr>
            <a:spLocks noGrp="1"/>
          </p:cNvSpPr>
          <p:nvPr>
            <p:ph type="ctrTitle" hasCustomPrompt="1"/>
          </p:nvPr>
        </p:nvSpPr>
        <p:spPr>
          <a:xfrm>
            <a:off x="402336" y="3282696"/>
            <a:ext cx="6537960" cy="3383280"/>
          </a:xfrm>
        </p:spPr>
        <p:txBody>
          <a:bodyPr tIns="0" bIns="0" anchor="b">
            <a:noAutofit/>
          </a:bodyPr>
          <a:lstStyle>
            <a:lvl1pPr algn="l">
              <a:lnSpc>
                <a:spcPct val="87000"/>
              </a:lnSpc>
              <a:defRPr sz="6000" b="0" cap="none" spc="-140" baseline="0">
                <a:solidFill>
                  <a:schemeClr val="bg1"/>
                </a:solidFill>
              </a:defRPr>
            </a:lvl1pPr>
          </a:lstStyle>
          <a:p>
            <a:r>
              <a:rPr lang="en-US" dirty="0"/>
              <a:t>Click to Add Closing</a:t>
            </a:r>
          </a:p>
        </p:txBody>
      </p:sp>
      <p:pic>
        <p:nvPicPr>
          <p:cNvPr id="3" name="Picture 2">
            <a:extLst>
              <a:ext uri="{FF2B5EF4-FFF2-40B4-BE49-F238E27FC236}">
                <a16:creationId xmlns:a16="http://schemas.microsoft.com/office/drawing/2014/main" id="{8DDD7699-6236-7C4E-3605-17F07040E706}"/>
              </a:ext>
            </a:extLst>
          </p:cNvPr>
          <p:cNvPicPr>
            <a:picLocks noChangeAspect="1"/>
          </p:cNvPicPr>
          <p:nvPr userDrawn="1"/>
        </p:nvPicPr>
        <p:blipFill>
          <a:blip r:embed="rId3"/>
          <a:srcRect/>
          <a:stretch/>
        </p:blipFill>
        <p:spPr>
          <a:xfrm>
            <a:off x="7316193" y="5621954"/>
            <a:ext cx="1560154" cy="877824"/>
          </a:xfrm>
          <a:prstGeom prst="rect">
            <a:avLst/>
          </a:prstGeom>
        </p:spPr>
      </p:pic>
    </p:spTree>
    <p:extLst>
      <p:ext uri="{BB962C8B-B14F-4D97-AF65-F5344CB8AC3E}">
        <p14:creationId xmlns:p14="http://schemas.microsoft.com/office/powerpoint/2010/main" val="378094919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mp; 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5D51CC-9D17-008A-1FE4-EAEC8F22A07C}"/>
              </a:ext>
            </a:extLst>
          </p:cNvPr>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251404981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Option">
    <p:bg>
      <p:bgPr>
        <a:solidFill>
          <a:schemeClr val="tx2"/>
        </a:solidFill>
        <a:effectLst/>
      </p:bgPr>
    </p:bg>
    <p:spTree>
      <p:nvGrpSpPr>
        <p:cNvPr id="1" name=""/>
        <p:cNvGrpSpPr/>
        <p:nvPr/>
      </p:nvGrpSpPr>
      <p:grpSpPr>
        <a:xfrm>
          <a:off x="0" y="0"/>
          <a:ext cx="0" cy="0"/>
          <a:chOff x="0" y="0"/>
          <a:chExt cx="0" cy="0"/>
        </a:xfrm>
      </p:grpSpPr>
      <p:pic>
        <p:nvPicPr>
          <p:cNvPr id="5" name="Picture 1" descr="A blue and black background&#10;&#10;Description automatically generated">
            <a:extLst>
              <a:ext uri="{FF2B5EF4-FFF2-40B4-BE49-F238E27FC236}">
                <a16:creationId xmlns:a16="http://schemas.microsoft.com/office/drawing/2014/main" id="{B6913647-5220-311A-61E3-6F33F501D2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 y="-9145"/>
            <a:ext cx="9172625" cy="6876288"/>
          </a:xfrm>
          <a:prstGeom prst="rect">
            <a:avLst/>
          </a:prstGeom>
        </p:spPr>
      </p:pic>
      <p:sp>
        <p:nvSpPr>
          <p:cNvPr id="2" name="Title 3"/>
          <p:cNvSpPr>
            <a:spLocks noGrp="1"/>
          </p:cNvSpPr>
          <p:nvPr>
            <p:ph type="ctrTitle"/>
          </p:nvPr>
        </p:nvSpPr>
        <p:spPr>
          <a:xfrm>
            <a:off x="402336" y="1874520"/>
            <a:ext cx="6537960" cy="3383280"/>
          </a:xfrm>
        </p:spPr>
        <p:txBody>
          <a:bodyPr tIns="0" bIns="0" anchor="b">
            <a:noAutofit/>
          </a:bodyPr>
          <a:lstStyle>
            <a:lvl1pPr algn="l">
              <a:lnSpc>
                <a:spcPct val="87000"/>
              </a:lnSpc>
              <a:defRPr sz="6000" b="0" cap="none" spc="-140" baseline="0">
                <a:solidFill>
                  <a:schemeClr val="bg1"/>
                </a:solidFill>
              </a:defRPr>
            </a:lvl1pPr>
          </a:lstStyle>
          <a:p>
            <a:r>
              <a:rPr lang="en-US" dirty="0"/>
              <a:t>Click to edit Master title style</a:t>
            </a:r>
          </a:p>
        </p:txBody>
      </p:sp>
      <p:sp>
        <p:nvSpPr>
          <p:cNvPr id="3" name="Subtitle 4"/>
          <p:cNvSpPr>
            <a:spLocks noGrp="1"/>
          </p:cNvSpPr>
          <p:nvPr>
            <p:ph type="subTitle" idx="1"/>
          </p:nvPr>
        </p:nvSpPr>
        <p:spPr>
          <a:xfrm>
            <a:off x="402336" y="5440682"/>
            <a:ext cx="6537960" cy="1060665"/>
          </a:xfrm>
        </p:spPr>
        <p:txBody>
          <a:bodyPr lIns="0" tIns="0" rIns="0" bIns="0" anchor="t" anchorCtr="0">
            <a:noAutofit/>
          </a:bodyPr>
          <a:lstStyle>
            <a:lvl1pPr marL="0" indent="0" algn="l">
              <a:lnSpc>
                <a:spcPct val="100000"/>
              </a:lnSpc>
              <a:spcBef>
                <a:spcPts val="0"/>
              </a:spcBef>
              <a:spcAft>
                <a:spcPts val="0"/>
              </a:spcAft>
              <a:buNone/>
              <a:defRPr sz="1800" cap="none" spc="0"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4" name="Picture 2">
            <a:extLst>
              <a:ext uri="{FF2B5EF4-FFF2-40B4-BE49-F238E27FC236}">
                <a16:creationId xmlns:a16="http://schemas.microsoft.com/office/drawing/2014/main" id="{D3D182F7-D2AB-5DAB-69FD-000E3AE89BE9}"/>
              </a:ext>
            </a:extLst>
          </p:cNvPr>
          <p:cNvPicPr>
            <a:picLocks noChangeAspect="1"/>
          </p:cNvPicPr>
          <p:nvPr userDrawn="1"/>
        </p:nvPicPr>
        <p:blipFill>
          <a:blip r:embed="rId3"/>
          <a:srcRect/>
          <a:stretch/>
        </p:blipFill>
        <p:spPr>
          <a:xfrm>
            <a:off x="7316193" y="5621954"/>
            <a:ext cx="1560154" cy="877824"/>
          </a:xfrm>
          <a:prstGeom prst="rect">
            <a:avLst/>
          </a:prstGeom>
        </p:spPr>
      </p:pic>
    </p:spTree>
    <p:extLst>
      <p:ext uri="{BB962C8B-B14F-4D97-AF65-F5344CB8AC3E}">
        <p14:creationId xmlns:p14="http://schemas.microsoft.com/office/powerpoint/2010/main" val="1981897922"/>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Divider">
    <p:bg>
      <p:bgPr>
        <a:solidFill>
          <a:schemeClr val="tx2"/>
        </a:solidFill>
        <a:effectLst/>
      </p:bgPr>
    </p:bg>
    <p:spTree>
      <p:nvGrpSpPr>
        <p:cNvPr id="1" name=""/>
        <p:cNvGrpSpPr/>
        <p:nvPr/>
      </p:nvGrpSpPr>
      <p:grpSpPr>
        <a:xfrm>
          <a:off x="0" y="0"/>
          <a:ext cx="0" cy="0"/>
          <a:chOff x="0" y="0"/>
          <a:chExt cx="0" cy="0"/>
        </a:xfrm>
      </p:grpSpPr>
      <p:pic>
        <p:nvPicPr>
          <p:cNvPr id="5" name="Picture 1" descr="A blue and black background&#10;&#10;Description automatically generated">
            <a:extLst>
              <a:ext uri="{FF2B5EF4-FFF2-40B4-BE49-F238E27FC236}">
                <a16:creationId xmlns:a16="http://schemas.microsoft.com/office/drawing/2014/main" id="{736BDF2B-7C9C-84B8-22E4-13A53D894B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 y="-9145"/>
            <a:ext cx="9172625" cy="6876288"/>
          </a:xfrm>
          <a:prstGeom prst="rect">
            <a:avLst/>
          </a:prstGeom>
        </p:spPr>
      </p:pic>
      <p:sp>
        <p:nvSpPr>
          <p:cNvPr id="2" name="Title 3"/>
          <p:cNvSpPr>
            <a:spLocks noGrp="1"/>
          </p:cNvSpPr>
          <p:nvPr>
            <p:ph type="title" hasCustomPrompt="1"/>
          </p:nvPr>
        </p:nvSpPr>
        <p:spPr>
          <a:xfrm>
            <a:off x="402336" y="3282696"/>
            <a:ext cx="6537960" cy="3383280"/>
          </a:xfrm>
        </p:spPr>
        <p:txBody>
          <a:bodyPr wrap="square" tIns="0" anchor="b" anchorCtr="0">
            <a:noAutofit/>
          </a:bodyPr>
          <a:lstStyle>
            <a:lvl1pPr>
              <a:lnSpc>
                <a:spcPct val="87000"/>
              </a:lnSpc>
              <a:defRPr sz="6000" b="0" cap="none" spc="-140" baseline="0">
                <a:solidFill>
                  <a:schemeClr val="bg1"/>
                </a:solidFill>
              </a:defRPr>
            </a:lvl1pPr>
          </a:lstStyle>
          <a:p>
            <a:r>
              <a:rPr lang="en-US" dirty="0"/>
              <a:t>Click to edit section divider</a:t>
            </a:r>
          </a:p>
        </p:txBody>
      </p:sp>
      <p:sp>
        <p:nvSpPr>
          <p:cNvPr id="3" name="Slide Number Placeholder 4">
            <a:extLst>
              <a:ext uri="{FF2B5EF4-FFF2-40B4-BE49-F238E27FC236}">
                <a16:creationId xmlns:a16="http://schemas.microsoft.com/office/drawing/2014/main" id="{FD5B15C3-67DE-4573-AC95-184F2B52F56F}"/>
              </a:ext>
            </a:extLst>
          </p:cNvPr>
          <p:cNvSpPr>
            <a:spLocks noGrp="1"/>
          </p:cNvSpPr>
          <p:nvPr>
            <p:ph type="sldNum" sz="quarter" idx="10"/>
          </p:nvPr>
        </p:nvSpPr>
        <p:spPr/>
        <p:txBody>
          <a:bodyPr/>
          <a:lstStyle>
            <a:lvl1pPr>
              <a:defRPr>
                <a:solidFill>
                  <a:schemeClr val="bg1"/>
                </a:solidFill>
              </a:defRPr>
            </a:lvl1pPr>
          </a:lstStyle>
          <a:p>
            <a:fld id="{6E57041B-7A30-4191-B4AE-27E4D3423325}" type="slidenum">
              <a:rPr lang="en-US" smtClean="0"/>
              <a:pPr/>
              <a:t>‹#›</a:t>
            </a:fld>
            <a:endParaRPr lang="en-US" dirty="0"/>
          </a:p>
        </p:txBody>
      </p:sp>
      <p:pic>
        <p:nvPicPr>
          <p:cNvPr id="4" name="Picture 2">
            <a:extLst>
              <a:ext uri="{FF2B5EF4-FFF2-40B4-BE49-F238E27FC236}">
                <a16:creationId xmlns:a16="http://schemas.microsoft.com/office/drawing/2014/main" id="{7D2F4B4D-1359-CAF7-B65D-8592F9D71E48}"/>
              </a:ext>
            </a:extLst>
          </p:cNvPr>
          <p:cNvPicPr>
            <a:picLocks noChangeAspect="1"/>
          </p:cNvPicPr>
          <p:nvPr userDrawn="1"/>
        </p:nvPicPr>
        <p:blipFill>
          <a:blip r:embed="rId3"/>
          <a:srcRect/>
          <a:stretch/>
        </p:blipFill>
        <p:spPr>
          <a:xfrm>
            <a:off x="7316193" y="5621954"/>
            <a:ext cx="1560154" cy="877824"/>
          </a:xfrm>
          <a:prstGeom prst="rect">
            <a:avLst/>
          </a:prstGeom>
        </p:spPr>
      </p:pic>
    </p:spTree>
    <p:extLst>
      <p:ext uri="{BB962C8B-B14F-4D97-AF65-F5344CB8AC3E}">
        <p14:creationId xmlns:p14="http://schemas.microsoft.com/office/powerpoint/2010/main" val="216346412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Divider Option">
    <p:bg>
      <p:bgPr>
        <a:solidFill>
          <a:schemeClr val="tx2"/>
        </a:solidFill>
        <a:effectLst/>
      </p:bgPr>
    </p:bg>
    <p:spTree>
      <p:nvGrpSpPr>
        <p:cNvPr id="1" name=""/>
        <p:cNvGrpSpPr/>
        <p:nvPr/>
      </p:nvGrpSpPr>
      <p:grpSpPr>
        <a:xfrm>
          <a:off x="0" y="0"/>
          <a:ext cx="0" cy="0"/>
          <a:chOff x="0" y="0"/>
          <a:chExt cx="0" cy="0"/>
        </a:xfrm>
      </p:grpSpPr>
      <p:pic>
        <p:nvPicPr>
          <p:cNvPr id="6" name="Picture 1" descr="A blue and black background&#10;&#10;Description automatically generated">
            <a:extLst>
              <a:ext uri="{FF2B5EF4-FFF2-40B4-BE49-F238E27FC236}">
                <a16:creationId xmlns:a16="http://schemas.microsoft.com/office/drawing/2014/main" id="{E6394209-47C2-2F55-51DC-68488E5CF3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 y="-9145"/>
            <a:ext cx="9172625" cy="6876288"/>
          </a:xfrm>
          <a:prstGeom prst="rect">
            <a:avLst/>
          </a:prstGeom>
        </p:spPr>
      </p:pic>
      <p:sp>
        <p:nvSpPr>
          <p:cNvPr id="2" name="Title 3"/>
          <p:cNvSpPr>
            <a:spLocks noGrp="1"/>
          </p:cNvSpPr>
          <p:nvPr>
            <p:ph type="title" hasCustomPrompt="1"/>
          </p:nvPr>
        </p:nvSpPr>
        <p:spPr>
          <a:xfrm>
            <a:off x="402336" y="1874520"/>
            <a:ext cx="6537960" cy="3383280"/>
          </a:xfrm>
        </p:spPr>
        <p:txBody>
          <a:bodyPr wrap="square" tIns="0" anchor="b">
            <a:noAutofit/>
          </a:bodyPr>
          <a:lstStyle>
            <a:lvl1pPr>
              <a:lnSpc>
                <a:spcPct val="87000"/>
              </a:lnSpc>
              <a:defRPr sz="6000" b="0" cap="none" spc="-140" baseline="0">
                <a:solidFill>
                  <a:schemeClr val="bg1"/>
                </a:solidFill>
              </a:defRPr>
            </a:lvl1pPr>
          </a:lstStyle>
          <a:p>
            <a:r>
              <a:rPr lang="en-US" dirty="0"/>
              <a:t>Click to edit section divider</a:t>
            </a:r>
          </a:p>
        </p:txBody>
      </p:sp>
      <p:sp>
        <p:nvSpPr>
          <p:cNvPr id="3" name="Text Placeholder 4"/>
          <p:cNvSpPr>
            <a:spLocks noGrp="1"/>
          </p:cNvSpPr>
          <p:nvPr>
            <p:ph type="body" idx="1" hasCustomPrompt="1"/>
          </p:nvPr>
        </p:nvSpPr>
        <p:spPr>
          <a:xfrm>
            <a:off x="402336" y="5440680"/>
            <a:ext cx="6537960" cy="1060704"/>
          </a:xfrm>
        </p:spPr>
        <p:txBody>
          <a:bodyPr wrap="square" lIns="0">
            <a:noAutofit/>
          </a:bodyPr>
          <a:lstStyle>
            <a:lvl1pPr marL="0" indent="0">
              <a:lnSpc>
                <a:spcPct val="100000"/>
              </a:lnSpc>
              <a:spcBef>
                <a:spcPts val="0"/>
              </a:spcBef>
              <a:spcAft>
                <a:spcPts val="0"/>
              </a:spcAft>
              <a:buNone/>
              <a:defRPr sz="1800" b="0" cap="none" baseline="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add subtitle</a:t>
            </a:r>
          </a:p>
        </p:txBody>
      </p:sp>
      <p:sp>
        <p:nvSpPr>
          <p:cNvPr id="4" name="Slide Number Placeholder 5">
            <a:extLst>
              <a:ext uri="{FF2B5EF4-FFF2-40B4-BE49-F238E27FC236}">
                <a16:creationId xmlns:a16="http://schemas.microsoft.com/office/drawing/2014/main" id="{6F08FDD2-4D1A-4C71-A443-168AC0C6FEF6}"/>
              </a:ext>
            </a:extLst>
          </p:cNvPr>
          <p:cNvSpPr>
            <a:spLocks noGrp="1"/>
          </p:cNvSpPr>
          <p:nvPr>
            <p:ph type="sldNum" sz="quarter" idx="10"/>
          </p:nvPr>
        </p:nvSpPr>
        <p:spPr/>
        <p:txBody>
          <a:bodyPr/>
          <a:lstStyle>
            <a:lvl1pPr>
              <a:defRPr>
                <a:solidFill>
                  <a:schemeClr val="bg1"/>
                </a:solidFill>
              </a:defRPr>
            </a:lvl1pPr>
          </a:lstStyle>
          <a:p>
            <a:fld id="{6E57041B-7A30-4191-B4AE-27E4D3423325}" type="slidenum">
              <a:rPr lang="en-US" smtClean="0"/>
              <a:pPr/>
              <a:t>‹#›</a:t>
            </a:fld>
            <a:endParaRPr lang="en-US" dirty="0"/>
          </a:p>
        </p:txBody>
      </p:sp>
      <p:pic>
        <p:nvPicPr>
          <p:cNvPr id="5" name="Picture 2">
            <a:extLst>
              <a:ext uri="{FF2B5EF4-FFF2-40B4-BE49-F238E27FC236}">
                <a16:creationId xmlns:a16="http://schemas.microsoft.com/office/drawing/2014/main" id="{F1B0A303-6EDD-C555-F6D1-96FF8D9046CB}"/>
              </a:ext>
            </a:extLst>
          </p:cNvPr>
          <p:cNvPicPr>
            <a:picLocks noChangeAspect="1"/>
          </p:cNvPicPr>
          <p:nvPr userDrawn="1"/>
        </p:nvPicPr>
        <p:blipFill>
          <a:blip r:embed="rId3"/>
          <a:srcRect/>
          <a:stretch/>
        </p:blipFill>
        <p:spPr>
          <a:xfrm>
            <a:off x="7316193" y="5621954"/>
            <a:ext cx="1560154" cy="877824"/>
          </a:xfrm>
          <a:prstGeom prst="rect">
            <a:avLst/>
          </a:prstGeom>
        </p:spPr>
      </p:pic>
    </p:spTree>
    <p:extLst>
      <p:ext uri="{BB962C8B-B14F-4D97-AF65-F5344CB8AC3E}">
        <p14:creationId xmlns:p14="http://schemas.microsoft.com/office/powerpoint/2010/main" val="251793559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with Subhea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53CFCD-214C-72A1-5479-703EE304A38D}"/>
              </a:ext>
            </a:extLst>
          </p:cNvPr>
          <p:cNvSpPr>
            <a:spLocks noGrp="1"/>
          </p:cNvSpPr>
          <p:nvPr>
            <p:ph type="title"/>
          </p:nvPr>
        </p:nvSpPr>
        <p:spPr>
          <a:xfrm>
            <a:off x="338328" y="297522"/>
            <a:ext cx="8467344" cy="679846"/>
          </a:xfrm>
        </p:spPr>
        <p:txBody>
          <a:bodyPr/>
          <a:lstStyle/>
          <a:p>
            <a:r>
              <a:rPr lang="en-US"/>
              <a:t>Click to edit Master title style</a:t>
            </a:r>
            <a:endParaRPr lang="en-US" dirty="0"/>
          </a:p>
        </p:txBody>
      </p:sp>
      <p:sp>
        <p:nvSpPr>
          <p:cNvPr id="5" name="Text Placeholder 4">
            <a:extLst>
              <a:ext uri="{FF2B5EF4-FFF2-40B4-BE49-F238E27FC236}">
                <a16:creationId xmlns:a16="http://schemas.microsoft.com/office/drawing/2014/main" id="{EB048C4F-E7C9-47DA-8CFC-A2ED8BB4F8F1}"/>
              </a:ext>
            </a:extLst>
          </p:cNvPr>
          <p:cNvSpPr>
            <a:spLocks noGrp="1"/>
          </p:cNvSpPr>
          <p:nvPr>
            <p:ph type="body" sz="quarter" idx="13" hasCustomPrompt="1"/>
          </p:nvPr>
        </p:nvSpPr>
        <p:spPr>
          <a:xfrm>
            <a:off x="340092" y="977370"/>
            <a:ext cx="8465498" cy="500569"/>
          </a:xfrm>
        </p:spPr>
        <p:txBody>
          <a:bodyPr/>
          <a:lstStyle>
            <a:lvl1pPr marL="0" indent="0">
              <a:buFontTx/>
              <a:buNone/>
              <a:defRPr sz="1500">
                <a:solidFill>
                  <a:schemeClr val="accent1"/>
                </a:solidFill>
              </a:defRPr>
            </a:lvl1pPr>
            <a:lvl2pPr>
              <a:defRPr sz="1800">
                <a:solidFill>
                  <a:schemeClr val="accent2"/>
                </a:solidFill>
              </a:defRPr>
            </a:lvl2pPr>
            <a:lvl3pPr>
              <a:defRPr sz="1800">
                <a:solidFill>
                  <a:schemeClr val="accent2"/>
                </a:solidFill>
              </a:defRPr>
            </a:lvl3pPr>
            <a:lvl4pPr>
              <a:defRPr sz="1800">
                <a:solidFill>
                  <a:schemeClr val="accent2"/>
                </a:solidFill>
              </a:defRPr>
            </a:lvl4pPr>
            <a:lvl5pPr>
              <a:defRPr sz="1800">
                <a:solidFill>
                  <a:schemeClr val="accent2"/>
                </a:solidFill>
              </a:defRPr>
            </a:lvl5pPr>
          </a:lstStyle>
          <a:p>
            <a:pPr lvl="0"/>
            <a:r>
              <a:rPr lang="en-US" dirty="0"/>
              <a:t>Sub-heading</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382372988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mp; Content with Overlin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E5756419-78EC-4066-AE68-2FDD5D8A818B}"/>
              </a:ext>
            </a:extLst>
          </p:cNvPr>
          <p:cNvSpPr>
            <a:spLocks noGrp="1"/>
          </p:cNvSpPr>
          <p:nvPr>
            <p:ph type="body" sz="quarter" idx="13" hasCustomPrompt="1"/>
          </p:nvPr>
        </p:nvSpPr>
        <p:spPr>
          <a:xfrm>
            <a:off x="338329" y="297572"/>
            <a:ext cx="8467344" cy="369941"/>
          </a:xfrm>
        </p:spPr>
        <p:txBody>
          <a:bodyPr/>
          <a:lstStyle>
            <a:lvl1pPr marL="0" indent="0">
              <a:lnSpc>
                <a:spcPct val="100000"/>
              </a:lnSpc>
              <a:spcBef>
                <a:spcPts val="0"/>
              </a:spcBef>
              <a:spcAft>
                <a:spcPts val="0"/>
              </a:spcAft>
              <a:buFontTx/>
              <a:buNone/>
              <a:defRPr sz="1200" cap="all" baseline="0">
                <a:solidFill>
                  <a:schemeClr val="accent1"/>
                </a:solidFill>
              </a:defRPr>
            </a:lvl1pPr>
          </a:lstStyle>
          <a:p>
            <a:pPr lvl="0"/>
            <a:r>
              <a:rPr lang="en-US" dirty="0"/>
              <a:t>Overline</a:t>
            </a:r>
          </a:p>
        </p:txBody>
      </p:sp>
      <p:sp>
        <p:nvSpPr>
          <p:cNvPr id="2" name="Title 1"/>
          <p:cNvSpPr>
            <a:spLocks noGrp="1"/>
          </p:cNvSpPr>
          <p:nvPr>
            <p:ph type="title"/>
          </p:nvPr>
        </p:nvSpPr>
        <p:spPr>
          <a:xfrm>
            <a:off x="338329" y="667512"/>
            <a:ext cx="8467344" cy="585216"/>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170410345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EA19ECC-BF89-9336-96ED-7BC4038F9D79}"/>
              </a:ext>
            </a:extLst>
          </p:cNvPr>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8328" y="1714597"/>
            <a:ext cx="4119370" cy="45410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86302" y="1714503"/>
            <a:ext cx="4119370" cy="45434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9738390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Content Dark Bkgd">
    <p:bg>
      <p:bgPr>
        <a:solidFill>
          <a:schemeClr val="tx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5D51CC-9D17-008A-1FE4-EAEC8F22A07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6E57041B-7A30-4191-B4AE-27E4D3423325}" type="slidenum">
              <a:rPr lang="en-US" smtClean="0"/>
              <a:pPr/>
              <a:t>‹#›</a:t>
            </a:fld>
            <a:endParaRPr lang="en-US"/>
          </a:p>
        </p:txBody>
      </p:sp>
    </p:spTree>
    <p:extLst>
      <p:ext uri="{BB962C8B-B14F-4D97-AF65-F5344CB8AC3E}">
        <p14:creationId xmlns:p14="http://schemas.microsoft.com/office/powerpoint/2010/main" val="1479341944"/>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tags" Target="../tags/tag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9E914B1-E71E-128F-6977-B8DC2C2B6349}"/>
              </a:ext>
            </a:extLst>
          </p:cNvPr>
          <p:cNvGraphicFramePr>
            <a:graphicFrameLocks noChangeAspect="1"/>
          </p:cNvGraphicFramePr>
          <p:nvPr userDrawn="1">
            <p:custDataLst>
              <p:tags r:id="rId16"/>
            </p:custDataLst>
            <p:extLst>
              <p:ext uri="{D42A27DB-BD31-4B8C-83A1-F6EECF244321}">
                <p14:modId xmlns:p14="http://schemas.microsoft.com/office/powerpoint/2010/main" val="29165801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7" imgW="592" imgH="591" progId="TCLayout.ActiveDocument.1">
                  <p:embed/>
                </p:oleObj>
              </mc:Choice>
              <mc:Fallback>
                <p:oleObj name="think-cell Slide" r:id="rId17" imgW="592" imgH="591" progId="TCLayout.ActiveDocument.1">
                  <p:embed/>
                  <p:pic>
                    <p:nvPicPr>
                      <p:cNvPr id="5" name="think-cell data - do not delete" hidden="1">
                        <a:extLst>
                          <a:ext uri="{FF2B5EF4-FFF2-40B4-BE49-F238E27FC236}">
                            <a16:creationId xmlns:a16="http://schemas.microsoft.com/office/drawing/2014/main" id="{29E914B1-E71E-128F-6977-B8DC2C2B6349}"/>
                          </a:ext>
                        </a:extLst>
                      </p:cNvPr>
                      <p:cNvPicPr/>
                      <p:nvPr/>
                    </p:nvPicPr>
                    <p:blipFill>
                      <a:blip r:embed="rId18"/>
                      <a:stretch>
                        <a:fillRect/>
                      </a:stretch>
                    </p:blipFill>
                    <p:spPr>
                      <a:xfrm>
                        <a:off x="1588" y="1588"/>
                        <a:ext cx="1588" cy="1588"/>
                      </a:xfrm>
                      <a:prstGeom prst="rect">
                        <a:avLst/>
                      </a:prstGeom>
                    </p:spPr>
                  </p:pic>
                </p:oleObj>
              </mc:Fallback>
            </mc:AlternateContent>
          </a:graphicData>
        </a:graphic>
      </p:graphicFrame>
      <p:cxnSp>
        <p:nvCxnSpPr>
          <p:cNvPr id="9" name="Straight Connector 1">
            <a:extLst>
              <a:ext uri="{FF2B5EF4-FFF2-40B4-BE49-F238E27FC236}">
                <a16:creationId xmlns:a16="http://schemas.microsoft.com/office/drawing/2014/main" id="{C55855D8-7CFB-D1DE-4528-C0825E744B17}"/>
              </a:ext>
            </a:extLst>
          </p:cNvPr>
          <p:cNvCxnSpPr/>
          <p:nvPr userDrawn="1"/>
        </p:nvCxnSpPr>
        <p:spPr>
          <a:xfrm>
            <a:off x="262800" y="6408057"/>
            <a:ext cx="8613648" cy="0"/>
          </a:xfrm>
          <a:prstGeom prst="line">
            <a:avLst/>
          </a:prstGeom>
          <a:ln w="9525">
            <a:solidFill>
              <a:srgbClr val="A0A0A0"/>
            </a:solidFill>
          </a:ln>
        </p:spPr>
        <p:style>
          <a:lnRef idx="1">
            <a:schemeClr val="accent1"/>
          </a:lnRef>
          <a:fillRef idx="0">
            <a:schemeClr val="accent1"/>
          </a:fillRef>
          <a:effectRef idx="0">
            <a:schemeClr val="accent1"/>
          </a:effectRef>
          <a:fontRef idx="minor">
            <a:schemeClr val="tx1"/>
          </a:fontRef>
        </p:style>
      </p:cxnSp>
      <p:sp>
        <p:nvSpPr>
          <p:cNvPr id="2" name="Title Placeholder 2"/>
          <p:cNvSpPr>
            <a:spLocks noGrp="1"/>
          </p:cNvSpPr>
          <p:nvPr>
            <p:ph type="title"/>
          </p:nvPr>
        </p:nvSpPr>
        <p:spPr>
          <a:xfrm>
            <a:off x="338328" y="297524"/>
            <a:ext cx="8467344" cy="951645"/>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3"/>
          <p:cNvSpPr>
            <a:spLocks noGrp="1"/>
          </p:cNvSpPr>
          <p:nvPr>
            <p:ph type="body" idx="1"/>
          </p:nvPr>
        </p:nvSpPr>
        <p:spPr>
          <a:xfrm>
            <a:off x="338328" y="1714597"/>
            <a:ext cx="8467344" cy="454106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4"/>
          <p:cNvSpPr>
            <a:spLocks noGrp="1"/>
          </p:cNvSpPr>
          <p:nvPr>
            <p:ph type="sldNum" sz="quarter" idx="4"/>
          </p:nvPr>
        </p:nvSpPr>
        <p:spPr>
          <a:xfrm>
            <a:off x="8528786" y="6526012"/>
            <a:ext cx="342900" cy="195073"/>
          </a:xfrm>
          <a:prstGeom prst="rect">
            <a:avLst/>
          </a:prstGeom>
        </p:spPr>
        <p:txBody>
          <a:bodyPr vert="horz" lIns="0" tIns="0" rIns="0" bIns="0" rtlCol="0" anchor="t" anchorCtr="0"/>
          <a:lstStyle>
            <a:lvl1pPr algn="r">
              <a:defRPr sz="750">
                <a:solidFill>
                  <a:srgbClr val="2A2A2A"/>
                </a:solidFill>
              </a:defRPr>
            </a:lvl1pPr>
          </a:lstStyle>
          <a:p>
            <a:fld id="{6E57041B-7A30-4191-B4AE-27E4D3423325}" type="slidenum">
              <a:rPr lang="en-US" smtClean="0"/>
              <a:pPr/>
              <a:t>‹#›</a:t>
            </a:fld>
            <a:endParaRPr lang="en-US" dirty="0">
              <a:solidFill>
                <a:srgbClr val="FF0000"/>
              </a:solidFill>
            </a:endParaRPr>
          </a:p>
        </p:txBody>
      </p:sp>
      <p:sp>
        <p:nvSpPr>
          <p:cNvPr id="4" name="Text 57">
            <a:extLst>
              <a:ext uri="{FF2B5EF4-FFF2-40B4-BE49-F238E27FC236}">
                <a16:creationId xmlns:a16="http://schemas.microsoft.com/office/drawing/2014/main" id="{6BBFBA5F-A88A-9238-C041-D3B412161DAC}"/>
              </a:ext>
            </a:extLst>
          </p:cNvPr>
          <p:cNvSpPr/>
          <p:nvPr userDrawn="1"/>
        </p:nvSpPr>
        <p:spPr>
          <a:xfrm>
            <a:off x="280321" y="6526013"/>
            <a:ext cx="1645920" cy="102912"/>
          </a:xfrm>
          <a:prstGeom prst="rect">
            <a:avLst/>
          </a:prstGeom>
          <a:noFill/>
          <a:ln/>
        </p:spPr>
        <p:txBody>
          <a:bodyPr wrap="square" lIns="0" tIns="0" rIns="0" bIns="0" rtlCol="0" anchor="t"/>
          <a:lstStyle/>
          <a:p>
            <a:pPr defTabSz="457105">
              <a:lnSpc>
                <a:spcPts val="855"/>
              </a:lnSpc>
              <a:spcAft>
                <a:spcPts val="2891"/>
              </a:spcAft>
              <a:defRPr/>
            </a:pPr>
            <a:r>
              <a:rPr lang="en-US" sz="781" kern="0" spc="-27" dirty="0">
                <a:solidFill>
                  <a:srgbClr val="000000">
                    <a:alpha val="100000"/>
                  </a:srgbClr>
                </a:solidFill>
                <a:latin typeface="Azo Sans Bold" pitchFamily="34" charset="0"/>
                <a:ea typeface="Azo Sans Bold" pitchFamily="34" charset="-122"/>
                <a:cs typeface="Azo Sans Bold" pitchFamily="34" charset="-120"/>
              </a:rPr>
              <a:t>Orrick | Private and Confidential</a:t>
            </a:r>
            <a:endParaRPr lang="en-US" sz="781" dirty="0">
              <a:solidFill>
                <a:prstClr val="black"/>
              </a:solidFill>
              <a:latin typeface="Calibri" panose="020F0502020204030204"/>
            </a:endParaRPr>
          </a:p>
        </p:txBody>
      </p:sp>
    </p:spTree>
    <p:extLst>
      <p:ext uri="{BB962C8B-B14F-4D97-AF65-F5344CB8AC3E}">
        <p14:creationId xmlns:p14="http://schemas.microsoft.com/office/powerpoint/2010/main" val="3564340067"/>
      </p:ext>
    </p:extLst>
  </p:cSld>
  <p:clrMap bg1="lt1" tx1="dk1" bg2="lt2" tx2="dk2" accent1="accent1" accent2="accent2" accent3="accent3" accent4="accent4" accent5="accent5" accent6="accent6" hlink="hlink" folHlink="folHlink"/>
  <p:sldLayoutIdLst>
    <p:sldLayoutId id="2147483729" r:id="rId1"/>
    <p:sldLayoutId id="2147483736" r:id="rId2"/>
    <p:sldLayoutId id="2147483731" r:id="rId3"/>
    <p:sldLayoutId id="2147483734" r:id="rId4"/>
    <p:sldLayoutId id="2147483732" r:id="rId5"/>
    <p:sldLayoutId id="2147483738" r:id="rId6"/>
    <p:sldLayoutId id="2147483739" r:id="rId7"/>
    <p:sldLayoutId id="2147483742" r:id="rId8"/>
    <p:sldLayoutId id="2147483850" r:id="rId9"/>
    <p:sldLayoutId id="2147483851" r:id="rId10"/>
    <p:sldLayoutId id="2147483852" r:id="rId11"/>
    <p:sldLayoutId id="2147483747" r:id="rId12"/>
    <p:sldLayoutId id="2147483752" r:id="rId13"/>
    <p:sldLayoutId id="2147483854" r:id="rId14"/>
  </p:sldLayoutIdLst>
  <p:hf hdr="0" ftr="0" dt="0"/>
  <p:txStyles>
    <p:titleStyle>
      <a:lvl1pPr algn="l" defTabSz="685800" rtl="0" eaLnBrk="1" latinLnBrk="0" hangingPunct="1">
        <a:lnSpc>
          <a:spcPct val="90000"/>
        </a:lnSpc>
        <a:spcBef>
          <a:spcPct val="0"/>
        </a:spcBef>
        <a:buNone/>
        <a:defRPr sz="2000" b="0" kern="1200">
          <a:solidFill>
            <a:schemeClr val="accent1"/>
          </a:solidFill>
          <a:latin typeface="+mj-lt"/>
          <a:ea typeface="+mj-ea"/>
          <a:cs typeface="Arial" panose="020B0604020202020204" pitchFamily="34" charset="0"/>
        </a:defRPr>
      </a:lvl1pPr>
    </p:titleStyle>
    <p:bodyStyle>
      <a:lvl1pPr marL="198882" indent="-198882"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500" kern="1200">
          <a:solidFill>
            <a:schemeClr val="tx1"/>
          </a:solidFill>
          <a:latin typeface="+mn-lt"/>
          <a:ea typeface="+mn-ea"/>
          <a:cs typeface="+mn-cs"/>
        </a:defRPr>
      </a:lvl1pPr>
      <a:lvl2pPr marL="480060" indent="-240030"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350" kern="1200">
          <a:solidFill>
            <a:schemeClr val="tx1"/>
          </a:solidFill>
          <a:latin typeface="+mn-lt"/>
          <a:ea typeface="+mn-ea"/>
          <a:cs typeface="+mn-cs"/>
        </a:defRPr>
      </a:lvl2pPr>
      <a:lvl3pPr marL="706374" indent="-219456"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200" kern="1200">
          <a:solidFill>
            <a:schemeClr val="tx1"/>
          </a:solidFill>
          <a:latin typeface="+mn-lt"/>
          <a:ea typeface="+mn-ea"/>
          <a:cs typeface="+mn-cs"/>
        </a:defRPr>
      </a:lvl3pPr>
      <a:lvl4pPr marL="932688" indent="-192024"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050" kern="1200">
          <a:solidFill>
            <a:schemeClr val="tx1"/>
          </a:solidFill>
          <a:latin typeface="+mn-lt"/>
          <a:ea typeface="+mn-ea"/>
          <a:cs typeface="+mn-cs"/>
        </a:defRPr>
      </a:lvl4pPr>
      <a:lvl5pPr marL="1145286" indent="-219456"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5547"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3.xml"/><Relationship Id="rId1" Type="http://schemas.openxmlformats.org/officeDocument/2006/relationships/tags" Target="../tags/tag2.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tags" Target="../tags/tag11.xml"/><Relationship Id="rId4" Type="http://schemas.openxmlformats.org/officeDocument/2006/relationships/image" Target="../media/image1.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2.xml"/><Relationship Id="rId1" Type="http://schemas.openxmlformats.org/officeDocument/2006/relationships/tags" Target="../tags/tag12.xml"/><Relationship Id="rId4" Type="http://schemas.openxmlformats.org/officeDocument/2006/relationships/image" Target="../media/image1.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tags" Target="../tags/tag13.xml"/><Relationship Id="rId4" Type="http://schemas.openxmlformats.org/officeDocument/2006/relationships/image" Target="../media/image1.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bin"/><Relationship Id="rId7" Type="http://schemas.openxmlformats.org/officeDocument/2006/relationships/hyperlink" Target="https://www.license.dhp.virginia.gov/apply/Forms/medicine/MD_DO_Rec_instructions.pdf" TargetMode="External"/><Relationship Id="rId2" Type="http://schemas.openxmlformats.org/officeDocument/2006/relationships/slideLayout" Target="../slideLayouts/slideLayout2.xml"/><Relationship Id="rId1" Type="http://schemas.openxmlformats.org/officeDocument/2006/relationships/tags" Target="../tags/tag14.xml"/><Relationship Id="rId6" Type="http://schemas.openxmlformats.org/officeDocument/2006/relationships/hyperlink" Target="https://www.mbp.state.md.us/mbp_expedited_License/reciprocity.aspx" TargetMode="External"/><Relationship Id="rId5" Type="http://schemas.openxmlformats.org/officeDocument/2006/relationships/hyperlink" Target="https://dchealth.dc.gov/sites/default/files/dc/sites/doh/service_content/attachments/BOM%20DMV%20Reciprocity%20Notification%203.15.2023.pdf" TargetMode="External"/><Relationship Id="rId4" Type="http://schemas.openxmlformats.org/officeDocument/2006/relationships/image" Target="../media/image1.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8.xml"/><Relationship Id="rId1" Type="http://schemas.openxmlformats.org/officeDocument/2006/relationships/tags" Target="../tags/tag15.xml"/><Relationship Id="rId4" Type="http://schemas.openxmlformats.org/officeDocument/2006/relationships/image" Target="../media/image1.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0.xml"/><Relationship Id="rId1" Type="http://schemas.openxmlformats.org/officeDocument/2006/relationships/tags" Target="../tags/tag16.xml"/><Relationship Id="rId4" Type="http://schemas.openxmlformats.org/officeDocument/2006/relationships/image" Target="../media/image1.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tags" Target="../tags/tag17.xml"/><Relationship Id="rId4" Type="http://schemas.openxmlformats.org/officeDocument/2006/relationships/image" Target="../media/image1.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1.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1.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8.xml"/><Relationship Id="rId1" Type="http://schemas.openxmlformats.org/officeDocument/2006/relationships/tags" Target="../tags/tag20.xml"/><Relationship Id="rId5" Type="http://schemas.openxmlformats.org/officeDocument/2006/relationships/image" Target="../media/image6.png"/><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oleObject" Target="../embeddings/oleObject3.bin"/><Relationship Id="rId7" Type="http://schemas.openxmlformats.org/officeDocument/2006/relationships/image" Target="../media/image4.png"/><Relationship Id="rId2" Type="http://schemas.openxmlformats.org/officeDocument/2006/relationships/slideLayout" Target="../slideLayouts/slideLayout12.xml"/><Relationship Id="rId1" Type="http://schemas.openxmlformats.org/officeDocument/2006/relationships/tags" Target="../tags/tag3.xml"/><Relationship Id="rId6" Type="http://schemas.openxmlformats.org/officeDocument/2006/relationships/hyperlink" Target="https://www.linkedin.com/in/jeremy-sherer/" TargetMode="External"/><Relationship Id="rId5" Type="http://schemas.openxmlformats.org/officeDocument/2006/relationships/hyperlink" Target="https://www.orrick.com/en/People/5/D/6/Jeremy-Sherer" TargetMode="External"/><Relationship Id="rId4" Type="http://schemas.openxmlformats.org/officeDocument/2006/relationships/image" Target="../media/image1.emf"/></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1.e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image" Target="../media/image1.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tags" Target="../tags/tag23.xml"/><Relationship Id="rId6" Type="http://schemas.openxmlformats.org/officeDocument/2006/relationships/image" Target="../media/image7.png"/><Relationship Id="rId5" Type="http://schemas.openxmlformats.org/officeDocument/2006/relationships/hyperlink" Target="https://www.mass.gov/doc/know-your-rights-shield-law/download" TargetMode="External"/><Relationship Id="rId4" Type="http://schemas.openxmlformats.org/officeDocument/2006/relationships/image" Target="../media/image1.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4.xml"/><Relationship Id="rId1" Type="http://schemas.openxmlformats.org/officeDocument/2006/relationships/tags" Target="../tags/tag24.xml"/><Relationship Id="rId5" Type="http://schemas.openxmlformats.org/officeDocument/2006/relationships/hyperlink" Target="mailto:jsherer@orrick.com" TargetMode="Externa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9.xml"/><Relationship Id="rId1" Type="http://schemas.openxmlformats.org/officeDocument/2006/relationships/tags" Target="../tags/tag4.x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9.xml"/><Relationship Id="rId1" Type="http://schemas.openxmlformats.org/officeDocument/2006/relationships/tags" Target="../tags/tag5.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tags" Target="../tags/tag6.x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7" Type="http://schemas.openxmlformats.org/officeDocument/2006/relationships/hyperlink" Target="https://www.mass.gov/doc/all-provider-bulletin-298-masshealth-telehealth-policy/download" TargetMode="External"/><Relationship Id="rId2" Type="http://schemas.openxmlformats.org/officeDocument/2006/relationships/slideLayout" Target="../slideLayouts/slideLayout10.xml"/><Relationship Id="rId1" Type="http://schemas.openxmlformats.org/officeDocument/2006/relationships/tags" Target="../tags/tag8.xml"/><Relationship Id="rId6" Type="http://schemas.openxmlformats.org/officeDocument/2006/relationships/hyperlink" Target="https://www.cms.gov/files/document/telehealth-faq-04-09-25.pdf" TargetMode="External"/><Relationship Id="rId5" Type="http://schemas.openxmlformats.org/officeDocument/2006/relationships/hyperlink" Target="https://malegislature.gov/Laws/GeneralLaws/PartI/TitleXVI/Chapter112/Section5O" TargetMode="Externa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tags" Target="../tags/tag9.xml"/><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7.bin"/><Relationship Id="rId7" Type="http://schemas.openxmlformats.org/officeDocument/2006/relationships/hyperlink" Target="https://gc.nh.gov/rsa/html/XXX/329/329-21.htm" TargetMode="External"/><Relationship Id="rId2" Type="http://schemas.openxmlformats.org/officeDocument/2006/relationships/slideLayout" Target="../slideLayouts/slideLayout10.xml"/><Relationship Id="rId1" Type="http://schemas.openxmlformats.org/officeDocument/2006/relationships/tags" Target="../tags/tag10.xml"/><Relationship Id="rId6" Type="http://schemas.openxmlformats.org/officeDocument/2006/relationships/hyperlink" Target="https://malegislature.gov/Laws/GeneralLaws/PartI/TitleXVI/Chapter112/Section7" TargetMode="External"/><Relationship Id="rId5" Type="http://schemas.openxmlformats.org/officeDocument/2006/relationships/hyperlink" Target="https://www.mass.gov/doc/policy-20-01-policy-on-telemedicine-amended-october-6-2022/download" TargetMode="Externa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633850E1-4FD9-5C54-65F3-4E05566718D0}"/>
              </a:ext>
            </a:extLst>
          </p:cNvPr>
          <p:cNvGraphicFramePr>
            <a:graphicFrameLocks noChangeAspect="1"/>
          </p:cNvGraphicFramePr>
          <p:nvPr>
            <p:custDataLst>
              <p:tags r:id="rId1"/>
            </p:custDataLst>
            <p:extLst>
              <p:ext uri="{D42A27DB-BD31-4B8C-83A1-F6EECF244321}">
                <p14:modId xmlns:p14="http://schemas.microsoft.com/office/powerpoint/2010/main" val="36482004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7" name="think-cell data - do not delete" hidden="1">
                        <a:extLst>
                          <a:ext uri="{FF2B5EF4-FFF2-40B4-BE49-F238E27FC236}">
                            <a16:creationId xmlns:a16="http://schemas.microsoft.com/office/drawing/2014/main" id="{633850E1-4FD9-5C54-65F3-4E05566718D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6A02EEE1-D5EF-29F1-EF7D-1A8BD7D35DA0}"/>
              </a:ext>
            </a:extLst>
          </p:cNvPr>
          <p:cNvSpPr>
            <a:spLocks noGrp="1"/>
          </p:cNvSpPr>
          <p:nvPr>
            <p:ph type="ctrTitle"/>
          </p:nvPr>
        </p:nvSpPr>
        <p:spPr/>
        <p:txBody>
          <a:bodyPr vert="horz"/>
          <a:lstStyle/>
          <a:p>
            <a:r>
              <a:rPr lang="en-US" dirty="0"/>
              <a:t>Massachusetts Telehealth Task Force</a:t>
            </a:r>
          </a:p>
        </p:txBody>
      </p:sp>
      <p:sp>
        <p:nvSpPr>
          <p:cNvPr id="6" name="Subtitle 5">
            <a:extLst>
              <a:ext uri="{FF2B5EF4-FFF2-40B4-BE49-F238E27FC236}">
                <a16:creationId xmlns:a16="http://schemas.microsoft.com/office/drawing/2014/main" id="{054A265B-3F0E-931B-21D2-F40D9DBFE7C6}"/>
              </a:ext>
            </a:extLst>
          </p:cNvPr>
          <p:cNvSpPr>
            <a:spLocks noGrp="1"/>
          </p:cNvSpPr>
          <p:nvPr>
            <p:ph type="subTitle" idx="1"/>
          </p:nvPr>
        </p:nvSpPr>
        <p:spPr>
          <a:xfrm>
            <a:off x="402336" y="5581173"/>
            <a:ext cx="6537960" cy="1060665"/>
          </a:xfrm>
        </p:spPr>
        <p:txBody>
          <a:bodyPr anchor="b"/>
          <a:lstStyle/>
          <a:p>
            <a:r>
              <a:rPr lang="en-US" sz="4000" dirty="0"/>
              <a:t>Interstate Licensure Approaches</a:t>
            </a:r>
          </a:p>
        </p:txBody>
      </p:sp>
      <p:sp>
        <p:nvSpPr>
          <p:cNvPr id="4" name="Slide Number Placeholder 3">
            <a:extLst>
              <a:ext uri="{FF2B5EF4-FFF2-40B4-BE49-F238E27FC236}">
                <a16:creationId xmlns:a16="http://schemas.microsoft.com/office/drawing/2014/main" id="{C540ABA1-0108-3819-39CD-5B3D335654E7}"/>
              </a:ext>
            </a:extLst>
          </p:cNvPr>
          <p:cNvSpPr>
            <a:spLocks noGrp="1"/>
          </p:cNvSpPr>
          <p:nvPr>
            <p:ph type="sldNum" sz="quarter" idx="4294967295"/>
          </p:nvPr>
        </p:nvSpPr>
        <p:spPr>
          <a:xfrm>
            <a:off x="8801100" y="6537325"/>
            <a:ext cx="342900" cy="182563"/>
          </a:xfrm>
        </p:spPr>
        <p:txBody>
          <a:bodyPr/>
          <a:lstStyle/>
          <a:p>
            <a:fld id="{6E57041B-7A30-4191-B4AE-27E4D3423325}" type="slidenum">
              <a:rPr lang="en-US" smtClean="0"/>
              <a:t>1</a:t>
            </a:fld>
            <a:endParaRPr lang="en-US"/>
          </a:p>
        </p:txBody>
      </p:sp>
    </p:spTree>
    <p:extLst>
      <p:ext uri="{BB962C8B-B14F-4D97-AF65-F5344CB8AC3E}">
        <p14:creationId xmlns:p14="http://schemas.microsoft.com/office/powerpoint/2010/main" val="2973290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C248FF02-3A8F-2066-48C0-6FD24B909F7C}"/>
              </a:ext>
            </a:extLst>
          </p:cNvPr>
          <p:cNvGraphicFramePr>
            <a:graphicFrameLocks noChangeAspect="1"/>
          </p:cNvGraphicFramePr>
          <p:nvPr>
            <p:custDataLst>
              <p:tags r:id="rId1"/>
            </p:custDataLst>
            <p:extLst>
              <p:ext uri="{D42A27DB-BD31-4B8C-83A1-F6EECF244321}">
                <p14:modId xmlns:p14="http://schemas.microsoft.com/office/powerpoint/2010/main" val="29271320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C248FF02-3A8F-2066-48C0-6FD24B909F7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6AC5E337-9114-171F-E79D-17FCE734EFC3}"/>
              </a:ext>
            </a:extLst>
          </p:cNvPr>
          <p:cNvSpPr>
            <a:spLocks noGrp="1"/>
          </p:cNvSpPr>
          <p:nvPr>
            <p:ph type="title"/>
          </p:nvPr>
        </p:nvSpPr>
        <p:spPr/>
        <p:txBody>
          <a:bodyPr vert="horz"/>
          <a:lstStyle/>
          <a:p>
            <a:r>
              <a:rPr lang="en-US" dirty="0"/>
              <a:t>Types of Licensure Exceptions</a:t>
            </a:r>
          </a:p>
        </p:txBody>
      </p:sp>
    </p:spTree>
    <p:extLst>
      <p:ext uri="{BB962C8B-B14F-4D97-AF65-F5344CB8AC3E}">
        <p14:creationId xmlns:p14="http://schemas.microsoft.com/office/powerpoint/2010/main" val="1912099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EA074-29A1-D8AD-7C78-5794B6A1FD4F}"/>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5C5C5575-E880-7D72-E8DB-505102C7D63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5C5C5575-E880-7D72-E8DB-505102C7D63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EF793BB8-40EC-9FAC-8865-A9B109C2DE5E}"/>
              </a:ext>
            </a:extLst>
          </p:cNvPr>
          <p:cNvSpPr>
            <a:spLocks noGrp="1"/>
          </p:cNvSpPr>
          <p:nvPr>
            <p:ph type="title"/>
          </p:nvPr>
        </p:nvSpPr>
        <p:spPr/>
        <p:txBody>
          <a:bodyPr vert="horz"/>
          <a:lstStyle/>
          <a:p>
            <a:r>
              <a:rPr lang="en-US" dirty="0"/>
              <a:t>Licensure Exceptions</a:t>
            </a:r>
          </a:p>
        </p:txBody>
      </p:sp>
      <p:sp>
        <p:nvSpPr>
          <p:cNvPr id="4" name="Slide Number Placeholder 3">
            <a:extLst>
              <a:ext uri="{FF2B5EF4-FFF2-40B4-BE49-F238E27FC236}">
                <a16:creationId xmlns:a16="http://schemas.microsoft.com/office/drawing/2014/main" id="{A63FAE3A-516D-DBBE-8F71-F0711FB5E438}"/>
              </a:ext>
            </a:extLst>
          </p:cNvPr>
          <p:cNvSpPr>
            <a:spLocks noGrp="1"/>
          </p:cNvSpPr>
          <p:nvPr>
            <p:ph type="sldNum" sz="quarter" idx="12"/>
          </p:nvPr>
        </p:nvSpPr>
        <p:spPr/>
        <p:txBody>
          <a:bodyPr/>
          <a:lstStyle/>
          <a:p>
            <a:fld id="{6E57041B-7A30-4191-B4AE-27E4D3423325}" type="slidenum">
              <a:rPr lang="en-US" smtClean="0"/>
              <a:pPr/>
              <a:t>11</a:t>
            </a:fld>
            <a:endParaRPr lang="en-US"/>
          </a:p>
        </p:txBody>
      </p:sp>
      <p:graphicFrame>
        <p:nvGraphicFramePr>
          <p:cNvPr id="9" name="Table 8">
            <a:extLst>
              <a:ext uri="{FF2B5EF4-FFF2-40B4-BE49-F238E27FC236}">
                <a16:creationId xmlns:a16="http://schemas.microsoft.com/office/drawing/2014/main" id="{8A1E543E-65B9-D8C8-1EB5-E8C18228E9B6}"/>
              </a:ext>
            </a:extLst>
          </p:cNvPr>
          <p:cNvGraphicFramePr>
            <a:graphicFrameLocks noGrp="1"/>
          </p:cNvGraphicFramePr>
          <p:nvPr>
            <p:extLst>
              <p:ext uri="{D42A27DB-BD31-4B8C-83A1-F6EECF244321}">
                <p14:modId xmlns:p14="http://schemas.microsoft.com/office/powerpoint/2010/main" val="746125862"/>
              </p:ext>
            </p:extLst>
          </p:nvPr>
        </p:nvGraphicFramePr>
        <p:xfrm>
          <a:off x="341001" y="1138335"/>
          <a:ext cx="8467343" cy="4898306"/>
        </p:xfrm>
        <a:graphic>
          <a:graphicData uri="http://schemas.openxmlformats.org/drawingml/2006/table">
            <a:tbl>
              <a:tblPr firstRow="1" bandRow="1">
                <a:tableStyleId>{5C22544A-7EE6-4342-B048-85BDC9FD1C3A}</a:tableStyleId>
              </a:tblPr>
              <a:tblGrid>
                <a:gridCol w="2435694">
                  <a:extLst>
                    <a:ext uri="{9D8B030D-6E8A-4147-A177-3AD203B41FA5}">
                      <a16:colId xmlns:a16="http://schemas.microsoft.com/office/drawing/2014/main" val="3630854395"/>
                    </a:ext>
                  </a:extLst>
                </a:gridCol>
                <a:gridCol w="6031649">
                  <a:extLst>
                    <a:ext uri="{9D8B030D-6E8A-4147-A177-3AD203B41FA5}">
                      <a16:colId xmlns:a16="http://schemas.microsoft.com/office/drawing/2014/main" val="3444045837"/>
                    </a:ext>
                  </a:extLst>
                </a:gridCol>
              </a:tblGrid>
              <a:tr h="388302">
                <a:tc>
                  <a:txBody>
                    <a:bodyPr/>
                    <a:lstStyle/>
                    <a:p>
                      <a:r>
                        <a:rPr lang="en-US" sz="1300" b="0" dirty="0">
                          <a:solidFill>
                            <a:schemeClr val="accent1"/>
                          </a:solidFill>
                        </a:rPr>
                        <a:t>Established Patient</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300" b="0" dirty="0">
                          <a:solidFill>
                            <a:schemeClr val="tx1"/>
                          </a:solidFill>
                        </a:rPr>
                        <a:t>States like Washington allow physicians not licensed in Washington to provide limited treatment to established patients while those patients are located in Washington.</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13659107"/>
                  </a:ext>
                </a:extLst>
              </a:tr>
              <a:tr h="590218">
                <a:tc>
                  <a:txBody>
                    <a:bodyPr/>
                    <a:lstStyle/>
                    <a:p>
                      <a:r>
                        <a:rPr lang="en-US" sz="1300" b="0" dirty="0">
                          <a:solidFill>
                            <a:schemeClr val="accent1"/>
                          </a:solidFill>
                        </a:rPr>
                        <a:t>Border State</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300" b="0" dirty="0">
                          <a:solidFill>
                            <a:schemeClr val="tx1"/>
                          </a:solidFill>
                        </a:rPr>
                        <a:t>States like Arizona, Colorado, and Georgia have exceptions for physicians located in border states. </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4409125"/>
                  </a:ext>
                </a:extLst>
              </a:tr>
              <a:tr h="792135">
                <a:tc>
                  <a:txBody>
                    <a:bodyPr/>
                    <a:lstStyle/>
                    <a:p>
                      <a:r>
                        <a:rPr lang="en-US" sz="1300" b="0" dirty="0">
                          <a:solidFill>
                            <a:schemeClr val="accent1"/>
                          </a:solidFill>
                        </a:rPr>
                        <a:t>Follow-up Care</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300" b="0" dirty="0">
                          <a:solidFill>
                            <a:schemeClr val="tx1"/>
                          </a:solidFill>
                        </a:rPr>
                        <a:t>States like Ohio allow physicians who are not licensed in Ohio to treat patients located in Ohio when the care at issue is follow-up treatment.</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105900"/>
                  </a:ext>
                </a:extLst>
              </a:tr>
              <a:tr h="590218">
                <a:tc>
                  <a:txBody>
                    <a:bodyPr/>
                    <a:lstStyle/>
                    <a:p>
                      <a:r>
                        <a:rPr lang="en-US" sz="1300" b="0" dirty="0">
                          <a:solidFill>
                            <a:schemeClr val="accent1"/>
                          </a:solidFill>
                        </a:rPr>
                        <a:t>Interprofessional Consult</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300" b="0" dirty="0">
                          <a:solidFill>
                            <a:schemeClr val="tx1"/>
                          </a:solidFill>
                        </a:rPr>
                        <a:t>Most states allow physicians licensed in other jurisdictions to consult with locally licensed physicians, even if the consulting physician is not locally licensed.</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494476"/>
                  </a:ext>
                </a:extLst>
              </a:tr>
              <a:tr h="388302">
                <a:tc>
                  <a:txBody>
                    <a:bodyPr/>
                    <a:lstStyle/>
                    <a:p>
                      <a:r>
                        <a:rPr lang="en-US" sz="1300" b="0" dirty="0">
                          <a:solidFill>
                            <a:schemeClr val="accent1"/>
                          </a:solidFill>
                        </a:rPr>
                        <a:t>Infrequent Consultation</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300" b="0" dirty="0">
                          <a:solidFill>
                            <a:schemeClr val="tx1"/>
                          </a:solidFill>
                        </a:rPr>
                        <a:t>States like Alabama allow physicians to provide care to patients in Alabama via telemedicine without an Alabama license if the care at issue is "irregular or infrequent," which they define as 10 days or less in a calendar year.</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9067614"/>
                  </a:ext>
                </a:extLst>
              </a:tr>
              <a:tr h="792135">
                <a:tc>
                  <a:txBody>
                    <a:bodyPr/>
                    <a:lstStyle/>
                    <a:p>
                      <a:r>
                        <a:rPr lang="en-US" sz="1300" b="0" dirty="0">
                          <a:solidFill>
                            <a:schemeClr val="accent1"/>
                          </a:solidFill>
                        </a:rPr>
                        <a:t>Special Registration</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300" b="0" dirty="0">
                          <a:solidFill>
                            <a:schemeClr val="tx1"/>
                          </a:solidFill>
                        </a:rPr>
                        <a:t>There are 8 states with special registrations to provide care via telemedicine.  In most states, full licensure is required. </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7476381"/>
                  </a:ext>
                </a:extLst>
              </a:tr>
              <a:tr h="388302">
                <a:tc>
                  <a:txBody>
                    <a:bodyPr/>
                    <a:lstStyle/>
                    <a:p>
                      <a:r>
                        <a:rPr lang="en-US" sz="1300" b="0" dirty="0">
                          <a:solidFill>
                            <a:schemeClr val="accent1"/>
                          </a:solidFill>
                        </a:rPr>
                        <a:t>State Reciprocity</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300" b="0" dirty="0">
                          <a:solidFill>
                            <a:schemeClr val="tx1"/>
                          </a:solidFill>
                        </a:rPr>
                        <a:t>The District of Columbia, Maryland, and Virginia established interstate reciprocity.</a:t>
                      </a:r>
                    </a:p>
                  </a:txBody>
                  <a:tcPr marT="91440" marB="91440" anchor="ctr">
                    <a:lnL w="12700" cmpd="sng">
                      <a:noFill/>
                    </a:lnL>
                    <a:lnR w="12700" cmpd="sng">
                      <a:noFill/>
                    </a:lnR>
                    <a:lnT w="6350" cap="flat" cmpd="sng" algn="ctr">
                      <a:solidFill>
                        <a:schemeClr val="accent1"/>
                      </a:solidFill>
                      <a:prstDash val="solid"/>
                      <a:round/>
                      <a:headEnd type="none" w="med" len="med"/>
                      <a:tailEnd type="none" w="med" len="med"/>
                    </a:lnT>
                    <a:lnB w="635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01632184"/>
                  </a:ext>
                </a:extLst>
              </a:tr>
            </a:tbl>
          </a:graphicData>
        </a:graphic>
      </p:graphicFrame>
    </p:spTree>
    <p:extLst>
      <p:ext uri="{BB962C8B-B14F-4D97-AF65-F5344CB8AC3E}">
        <p14:creationId xmlns:p14="http://schemas.microsoft.com/office/powerpoint/2010/main" val="638074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39A8E-0206-897D-311B-6EFB1D020207}"/>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FA571B65-5880-C93F-E2DE-23CC5378202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FA571B65-5880-C93F-E2DE-23CC5378202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437C1A85-C9D7-312D-62A2-B269E4A1BD4E}"/>
              </a:ext>
            </a:extLst>
          </p:cNvPr>
          <p:cNvSpPr>
            <a:spLocks noGrp="1"/>
          </p:cNvSpPr>
          <p:nvPr>
            <p:ph type="title"/>
          </p:nvPr>
        </p:nvSpPr>
        <p:spPr/>
        <p:txBody>
          <a:bodyPr vert="horz"/>
          <a:lstStyle/>
          <a:p>
            <a:r>
              <a:rPr lang="en-US" dirty="0"/>
              <a:t>Existing Reciprocity Arrangements for State Licensure</a:t>
            </a:r>
          </a:p>
        </p:txBody>
      </p:sp>
    </p:spTree>
    <p:extLst>
      <p:ext uri="{BB962C8B-B14F-4D97-AF65-F5344CB8AC3E}">
        <p14:creationId xmlns:p14="http://schemas.microsoft.com/office/powerpoint/2010/main" val="4109933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01C66-B2E4-0FC5-1DA0-8869E0F172E4}"/>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AFAC47B1-4BF5-214D-D683-04C9DC8312E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AFAC47B1-4BF5-214D-D683-04C9DC8312E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8F54843F-9982-DC5D-7EC8-B366CAC94A67}"/>
              </a:ext>
            </a:extLst>
          </p:cNvPr>
          <p:cNvSpPr>
            <a:spLocks noGrp="1"/>
          </p:cNvSpPr>
          <p:nvPr>
            <p:ph type="title"/>
          </p:nvPr>
        </p:nvSpPr>
        <p:spPr>
          <a:xfrm>
            <a:off x="338328" y="297524"/>
            <a:ext cx="8467344" cy="951645"/>
          </a:xfrm>
        </p:spPr>
        <p:txBody>
          <a:bodyPr vert="horz"/>
          <a:lstStyle/>
          <a:p>
            <a:r>
              <a:rPr lang="en-US" dirty="0"/>
              <a:t>DC/Maryland/Virginia Reciprocity</a:t>
            </a:r>
          </a:p>
        </p:txBody>
      </p:sp>
      <p:sp>
        <p:nvSpPr>
          <p:cNvPr id="2" name="Content Placeholder 1">
            <a:extLst>
              <a:ext uri="{FF2B5EF4-FFF2-40B4-BE49-F238E27FC236}">
                <a16:creationId xmlns:a16="http://schemas.microsoft.com/office/drawing/2014/main" id="{00F6CAF4-5569-1EF8-4A15-0BDF65117B35}"/>
              </a:ext>
            </a:extLst>
          </p:cNvPr>
          <p:cNvSpPr>
            <a:spLocks noGrp="1"/>
          </p:cNvSpPr>
          <p:nvPr>
            <p:ph idx="1"/>
          </p:nvPr>
        </p:nvSpPr>
        <p:spPr>
          <a:xfrm>
            <a:off x="338328" y="1714597"/>
            <a:ext cx="8467344" cy="4541061"/>
          </a:xfrm>
        </p:spPr>
        <p:txBody>
          <a:bodyPr/>
          <a:lstStyle/>
          <a:p>
            <a:pPr marL="0" indent="0">
              <a:buNone/>
            </a:pPr>
            <a:r>
              <a:rPr lang="en-US" dirty="0"/>
              <a:t>DC, MD + VA entered into a "Memorandum of Agreement" (MOA) in March 2023 agreeing to:</a:t>
            </a:r>
          </a:p>
          <a:p>
            <a:pPr marL="0" indent="0">
              <a:buNone/>
            </a:pPr>
            <a:endParaRPr lang="en-US" dirty="0"/>
          </a:p>
          <a:p>
            <a:pPr marL="582930" lvl="1" indent="-342900">
              <a:buFont typeface="+mj-lt"/>
              <a:buAutoNum type="arabicPeriod"/>
            </a:pPr>
            <a:r>
              <a:rPr lang="en-US" dirty="0"/>
              <a:t>Recognize medical licenses issued by other parties to the MOA; </a:t>
            </a:r>
          </a:p>
          <a:p>
            <a:pPr marL="582930" lvl="1" indent="-342900">
              <a:buFont typeface="+mj-lt"/>
              <a:buAutoNum type="arabicPeriod"/>
            </a:pPr>
            <a:r>
              <a:rPr lang="en-US" dirty="0"/>
              <a:t>Expedite the processing of reciprocal licenses received from physicians located in other MOA party states; </a:t>
            </a:r>
          </a:p>
          <a:p>
            <a:pPr marL="582930" lvl="1" indent="-342900">
              <a:buFont typeface="+mj-lt"/>
              <a:buAutoNum type="arabicPeriod"/>
            </a:pPr>
            <a:r>
              <a:rPr lang="en-US" dirty="0"/>
              <a:t>Enable rapid, reliable communication between the MOA parties to ensure necessary information about applicants is quickly received; and</a:t>
            </a:r>
          </a:p>
          <a:p>
            <a:pPr marL="582930" lvl="1" indent="-342900">
              <a:buFont typeface="+mj-lt"/>
              <a:buAutoNum type="arabicPeriod"/>
            </a:pPr>
            <a:r>
              <a:rPr lang="en-US" dirty="0"/>
              <a:t>When requested, promptly provide notice of an application from an individual licensed by another jurisdiction of any private or confidential order or agreement involving that individual, including any restriction on the license of the individual, or pending disciplinary investigation or proceeding. </a:t>
            </a:r>
          </a:p>
          <a:p>
            <a:pPr marL="582930" lvl="1" indent="-342900">
              <a:buFont typeface="+mj-lt"/>
              <a:buAutoNum type="arabicPeriod"/>
            </a:pPr>
            <a:endParaRPr lang="en-US" dirty="0"/>
          </a:p>
          <a:p>
            <a:pPr marL="240030" lvl="1" indent="0">
              <a:buNone/>
            </a:pPr>
            <a:r>
              <a:rPr lang="en-US" dirty="0"/>
              <a:t>See </a:t>
            </a:r>
            <a:r>
              <a:rPr lang="en-US" dirty="0">
                <a:hlinkClick r:id="rId5"/>
              </a:rPr>
              <a:t>DC Board of Medicine Memo re: Reciprocity Pathway</a:t>
            </a:r>
            <a:r>
              <a:rPr lang="en-US" dirty="0"/>
              <a:t>. </a:t>
            </a:r>
          </a:p>
          <a:p>
            <a:pPr marL="240030" lvl="1" indent="0">
              <a:buNone/>
            </a:pPr>
            <a:r>
              <a:rPr lang="en-US" dirty="0"/>
              <a:t>See </a:t>
            </a:r>
            <a:r>
              <a:rPr lang="en-US" dirty="0">
                <a:hlinkClick r:id="rId6"/>
              </a:rPr>
              <a:t>Maryland Expedited Licensure Pathway. </a:t>
            </a:r>
            <a:endParaRPr lang="en-US" dirty="0"/>
          </a:p>
          <a:p>
            <a:pPr marL="240030" lvl="1" indent="0">
              <a:buNone/>
            </a:pPr>
            <a:r>
              <a:rPr lang="en-US" dirty="0"/>
              <a:t>See </a:t>
            </a:r>
            <a:r>
              <a:rPr lang="en-US" dirty="0">
                <a:hlinkClick r:id="rId7"/>
              </a:rPr>
              <a:t>VA Reciprocity Application</a:t>
            </a:r>
            <a:r>
              <a:rPr lang="en-US" dirty="0"/>
              <a:t>. </a:t>
            </a:r>
          </a:p>
        </p:txBody>
      </p:sp>
      <p:sp>
        <p:nvSpPr>
          <p:cNvPr id="4" name="Slide Number Placeholder 3">
            <a:extLst>
              <a:ext uri="{FF2B5EF4-FFF2-40B4-BE49-F238E27FC236}">
                <a16:creationId xmlns:a16="http://schemas.microsoft.com/office/drawing/2014/main" id="{787D2048-9E2C-5272-D8A0-22C6CC722F86}"/>
              </a:ext>
            </a:extLst>
          </p:cNvPr>
          <p:cNvSpPr>
            <a:spLocks noGrp="1"/>
          </p:cNvSpPr>
          <p:nvPr>
            <p:ph type="sldNum" sz="quarter" idx="12"/>
          </p:nvPr>
        </p:nvSpPr>
        <p:spPr>
          <a:xfrm>
            <a:off x="8528786" y="6537485"/>
            <a:ext cx="342900" cy="182880"/>
          </a:xfrm>
        </p:spPr>
        <p:txBody>
          <a:bodyPr/>
          <a:lstStyle/>
          <a:p>
            <a:fld id="{6E57041B-7A30-4191-B4AE-27E4D3423325}" type="slidenum">
              <a:rPr lang="en-US" smtClean="0"/>
              <a:pPr/>
              <a:t>13</a:t>
            </a:fld>
            <a:endParaRPr lang="en-US"/>
          </a:p>
        </p:txBody>
      </p:sp>
    </p:spTree>
    <p:extLst>
      <p:ext uri="{BB962C8B-B14F-4D97-AF65-F5344CB8AC3E}">
        <p14:creationId xmlns:p14="http://schemas.microsoft.com/office/powerpoint/2010/main" val="3249165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26203-6C2B-4692-BDEA-E2742BA1F981}"/>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EDCC8C3-F470-70BD-B635-BF0F25BBF7E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7" name="think-cell data - do not delete" hidden="1">
                        <a:extLst>
                          <a:ext uri="{FF2B5EF4-FFF2-40B4-BE49-F238E27FC236}">
                            <a16:creationId xmlns:a16="http://schemas.microsoft.com/office/drawing/2014/main" id="{CEDCC8C3-F470-70BD-B635-BF0F25BBF7E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itle 7">
            <a:extLst>
              <a:ext uri="{FF2B5EF4-FFF2-40B4-BE49-F238E27FC236}">
                <a16:creationId xmlns:a16="http://schemas.microsoft.com/office/drawing/2014/main" id="{99BAA8FA-8DAE-24A7-BCBD-FA8D365AE769}"/>
              </a:ext>
            </a:extLst>
          </p:cNvPr>
          <p:cNvSpPr>
            <a:spLocks noGrp="1"/>
          </p:cNvSpPr>
          <p:nvPr>
            <p:ph type="title"/>
          </p:nvPr>
        </p:nvSpPr>
        <p:spPr>
          <a:xfrm>
            <a:off x="338328" y="297524"/>
            <a:ext cx="8467344" cy="951645"/>
          </a:xfrm>
        </p:spPr>
        <p:txBody>
          <a:bodyPr vert="horz"/>
          <a:lstStyle/>
          <a:p>
            <a:r>
              <a:rPr lang="en-US" dirty="0"/>
              <a:t>DC/Maryland/Virginia Reciprocity (Continued)</a:t>
            </a:r>
          </a:p>
        </p:txBody>
      </p:sp>
      <p:sp>
        <p:nvSpPr>
          <p:cNvPr id="2" name="Content Placeholder 1">
            <a:extLst>
              <a:ext uri="{FF2B5EF4-FFF2-40B4-BE49-F238E27FC236}">
                <a16:creationId xmlns:a16="http://schemas.microsoft.com/office/drawing/2014/main" id="{1CD8D73A-205A-6341-75EC-8E6B94D71BD3}"/>
              </a:ext>
            </a:extLst>
          </p:cNvPr>
          <p:cNvSpPr>
            <a:spLocks noGrp="1"/>
          </p:cNvSpPr>
          <p:nvPr>
            <p:ph sz="half" idx="1"/>
          </p:nvPr>
        </p:nvSpPr>
        <p:spPr>
          <a:xfrm>
            <a:off x="338328" y="1714597"/>
            <a:ext cx="4119370" cy="4541061"/>
          </a:xfrm>
        </p:spPr>
        <p:txBody>
          <a:bodyPr/>
          <a:lstStyle/>
          <a:p>
            <a:pPr marL="0" indent="0">
              <a:buNone/>
            </a:pPr>
            <a:r>
              <a:rPr lang="en-US" dirty="0"/>
              <a:t>Virginia also applies the following requirements before granting a reciprocity application:</a:t>
            </a:r>
            <a:endParaRPr lang="en-US" dirty="0">
              <a:solidFill>
                <a:schemeClr val="accent1"/>
              </a:solidFill>
            </a:endParaRPr>
          </a:p>
          <a:p>
            <a:pPr marL="342900" indent="-342900">
              <a:buFont typeface="+mj-lt"/>
              <a:buAutoNum type="arabicPeriod"/>
            </a:pPr>
            <a:r>
              <a:rPr lang="en-US" dirty="0"/>
              <a:t>Applicant's license must be in good standing in all jurisdictions where licensed.</a:t>
            </a:r>
          </a:p>
          <a:p>
            <a:pPr marL="342900" indent="-342900">
              <a:buFont typeface="+mj-lt"/>
              <a:buAutoNum type="arabicPeriod"/>
            </a:pPr>
            <a:r>
              <a:rPr lang="en-US" dirty="0"/>
              <a:t>Applicant may not be facing pending disciplinary matter or investigation by any other state licensing board. </a:t>
            </a:r>
          </a:p>
          <a:p>
            <a:pPr marL="342900" indent="-342900">
              <a:buFont typeface="+mj-lt"/>
              <a:buAutoNum type="arabicPeriod"/>
            </a:pPr>
            <a:r>
              <a:rPr lang="en-US" dirty="0"/>
              <a:t>Individual cannot currently be monitored by another state's health program.</a:t>
            </a:r>
          </a:p>
          <a:p>
            <a:pPr marL="342900" indent="-342900">
              <a:buFont typeface="+mj-lt"/>
              <a:buAutoNum type="arabicPeriod"/>
            </a:pPr>
            <a:r>
              <a:rPr lang="en-US" dirty="0"/>
              <a:t>Individual cannot have experienced 3 or more malpractice claims of $75k or more in the last 10 years. </a:t>
            </a:r>
          </a:p>
          <a:p>
            <a:pPr marL="342900" indent="-342900">
              <a:buFont typeface="+mj-lt"/>
              <a:buAutoNum type="arabicPeriod"/>
            </a:pPr>
            <a:r>
              <a:rPr lang="en-US" dirty="0"/>
              <a:t>Individual must submit a report from the National Practitioner Data Bank. </a:t>
            </a:r>
          </a:p>
        </p:txBody>
      </p:sp>
      <p:sp>
        <p:nvSpPr>
          <p:cNvPr id="9" name="Content Placeholder 8">
            <a:extLst>
              <a:ext uri="{FF2B5EF4-FFF2-40B4-BE49-F238E27FC236}">
                <a16:creationId xmlns:a16="http://schemas.microsoft.com/office/drawing/2014/main" id="{7658238F-4120-53BC-C8A4-323249179067}"/>
              </a:ext>
            </a:extLst>
          </p:cNvPr>
          <p:cNvSpPr>
            <a:spLocks noGrp="1"/>
          </p:cNvSpPr>
          <p:nvPr>
            <p:ph sz="half" idx="2"/>
          </p:nvPr>
        </p:nvSpPr>
        <p:spPr>
          <a:xfrm>
            <a:off x="4686302" y="1714503"/>
            <a:ext cx="4119370" cy="4543425"/>
          </a:xfrm>
        </p:spPr>
        <p:txBody>
          <a:bodyPr/>
          <a:lstStyle/>
          <a:p>
            <a:pPr marL="0" indent="0">
              <a:buNone/>
            </a:pPr>
            <a:r>
              <a:rPr lang="en-US" dirty="0"/>
              <a:t>Maryland's application asks if the applicant:</a:t>
            </a:r>
            <a:endParaRPr lang="en-US" dirty="0">
              <a:solidFill>
                <a:schemeClr val="accent1"/>
              </a:solidFill>
            </a:endParaRPr>
          </a:p>
          <a:p>
            <a:pPr marL="342900" indent="-342900">
              <a:buFont typeface="+mj-lt"/>
              <a:buAutoNum type="arabicPeriod"/>
            </a:pPr>
            <a:r>
              <a:rPr lang="en-US" dirty="0"/>
              <a:t>Has any pending or past complaints against </a:t>
            </a:r>
            <a:r>
              <a:rPr lang="en-US" i="1" dirty="0"/>
              <a:t>any </a:t>
            </a:r>
            <a:r>
              <a:rPr lang="en-US" dirty="0"/>
              <a:t>state medical license.</a:t>
            </a:r>
          </a:p>
          <a:p>
            <a:pPr marL="342900" indent="-342900">
              <a:buFont typeface="+mj-lt"/>
              <a:buAutoNum type="arabicPeriod"/>
            </a:pPr>
            <a:r>
              <a:rPr lang="en-US" dirty="0"/>
              <a:t>Has any past disciplinary actions against </a:t>
            </a:r>
            <a:r>
              <a:rPr lang="en-US" i="1" dirty="0"/>
              <a:t>any </a:t>
            </a:r>
            <a:r>
              <a:rPr lang="en-US" dirty="0"/>
              <a:t>license held.</a:t>
            </a:r>
          </a:p>
          <a:p>
            <a:pPr marL="342900" indent="-342900">
              <a:buFont typeface="+mj-lt"/>
              <a:buAutoNum type="arabicPeriod"/>
            </a:pPr>
            <a:r>
              <a:rPr lang="en-US" dirty="0"/>
              <a:t>Has had any actions reported to the National Practitioner Data Bank.</a:t>
            </a:r>
          </a:p>
          <a:p>
            <a:pPr marL="342900" indent="-342900">
              <a:buFont typeface="+mj-lt"/>
              <a:buAutoNum type="arabicPeriod"/>
            </a:pPr>
            <a:r>
              <a:rPr lang="en-US" dirty="0"/>
              <a:t>Has any past criminal history.</a:t>
            </a:r>
          </a:p>
          <a:p>
            <a:endParaRPr lang="en-US" dirty="0"/>
          </a:p>
        </p:txBody>
      </p:sp>
      <p:sp>
        <p:nvSpPr>
          <p:cNvPr id="4" name="Slide Number Placeholder 3">
            <a:extLst>
              <a:ext uri="{FF2B5EF4-FFF2-40B4-BE49-F238E27FC236}">
                <a16:creationId xmlns:a16="http://schemas.microsoft.com/office/drawing/2014/main" id="{F09492D0-356B-A32E-E5C9-FE96070310B2}"/>
              </a:ext>
            </a:extLst>
          </p:cNvPr>
          <p:cNvSpPr>
            <a:spLocks noGrp="1"/>
          </p:cNvSpPr>
          <p:nvPr>
            <p:ph type="sldNum" sz="quarter" idx="12"/>
          </p:nvPr>
        </p:nvSpPr>
        <p:spPr>
          <a:xfrm>
            <a:off x="8528786" y="6537485"/>
            <a:ext cx="342900" cy="182880"/>
          </a:xfrm>
        </p:spPr>
        <p:txBody>
          <a:bodyPr/>
          <a:lstStyle/>
          <a:p>
            <a:fld id="{6E57041B-7A30-4191-B4AE-27E4D3423325}" type="slidenum">
              <a:rPr lang="en-US" smtClean="0"/>
              <a:pPr/>
              <a:t>14</a:t>
            </a:fld>
            <a:endParaRPr lang="en-US"/>
          </a:p>
        </p:txBody>
      </p:sp>
    </p:spTree>
    <p:extLst>
      <p:ext uri="{BB962C8B-B14F-4D97-AF65-F5344CB8AC3E}">
        <p14:creationId xmlns:p14="http://schemas.microsoft.com/office/powerpoint/2010/main" val="1055274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22EAC-4B64-A0AD-B9FF-E3313B48671A}"/>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50D4F5F-85A1-9FC7-49FA-231A7052F1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5" name="think-cell data - do not delete" hidden="1">
                        <a:extLst>
                          <a:ext uri="{FF2B5EF4-FFF2-40B4-BE49-F238E27FC236}">
                            <a16:creationId xmlns:a16="http://schemas.microsoft.com/office/drawing/2014/main" id="{A50D4F5F-85A1-9FC7-49FA-231A7052F13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570DD6A-8693-82FD-B167-395639D0156D}"/>
              </a:ext>
            </a:extLst>
          </p:cNvPr>
          <p:cNvSpPr>
            <a:spLocks noGrp="1"/>
          </p:cNvSpPr>
          <p:nvPr>
            <p:ph type="title"/>
          </p:nvPr>
        </p:nvSpPr>
        <p:spPr/>
        <p:txBody>
          <a:bodyPr vert="horz"/>
          <a:lstStyle/>
          <a:p>
            <a:r>
              <a:rPr lang="en-US" dirty="0"/>
              <a:t>Two More Reciprocity Examples – Pennsylvania and North Carolina</a:t>
            </a:r>
          </a:p>
        </p:txBody>
      </p:sp>
      <p:sp>
        <p:nvSpPr>
          <p:cNvPr id="4" name="Content Placeholder 3">
            <a:extLst>
              <a:ext uri="{FF2B5EF4-FFF2-40B4-BE49-F238E27FC236}">
                <a16:creationId xmlns:a16="http://schemas.microsoft.com/office/drawing/2014/main" id="{06C1D95E-D7CC-FD49-0D97-B0E901D7C072}"/>
              </a:ext>
            </a:extLst>
          </p:cNvPr>
          <p:cNvSpPr>
            <a:spLocks noGrp="1"/>
          </p:cNvSpPr>
          <p:nvPr>
            <p:ph sz="half" idx="1"/>
          </p:nvPr>
        </p:nvSpPr>
        <p:spPr>
          <a:xfrm>
            <a:off x="338328" y="2488352"/>
            <a:ext cx="4119371" cy="3769573"/>
          </a:xfrm>
        </p:spPr>
        <p:txBody>
          <a:bodyPr/>
          <a:lstStyle/>
          <a:p>
            <a:pPr marL="0" indent="0">
              <a:buNone/>
            </a:pPr>
            <a:r>
              <a:rPr lang="en-CA" sz="4800" dirty="0">
                <a:solidFill>
                  <a:schemeClr val="accent1"/>
                </a:solidFill>
              </a:rPr>
              <a:t>01: </a:t>
            </a:r>
            <a:r>
              <a:rPr lang="en-CA" sz="3200" dirty="0">
                <a:solidFill>
                  <a:schemeClr val="accent1"/>
                </a:solidFill>
              </a:rPr>
              <a:t>Pennsylvania</a:t>
            </a:r>
          </a:p>
          <a:p>
            <a:pPr marL="0" lvl="1" indent="0">
              <a:buNone/>
            </a:pPr>
            <a:r>
              <a:rPr lang="en-US" sz="1600" dirty="0"/>
              <a:t>Pennsylvania may issue licenses to physicians practicing without restriction in a neighboring state, near the Pennsylvania border, whose practice extends into Pennsylvania, based on the availability of medical care in the region at issue, and whether the physician's home jurisdiction extends similar privileges to Pennsylvania physicians.</a:t>
            </a:r>
            <a:endParaRPr lang="en-US" sz="1400" dirty="0"/>
          </a:p>
          <a:p>
            <a:pPr marL="0" lvl="2" indent="0">
              <a:buNone/>
            </a:pPr>
            <a:endParaRPr lang="en-US" sz="1400" dirty="0"/>
          </a:p>
          <a:p>
            <a:pPr marL="0" lvl="1" indent="0">
              <a:buNone/>
            </a:pPr>
            <a:endParaRPr lang="en-US" sz="1600" dirty="0">
              <a:solidFill>
                <a:schemeClr val="accent1"/>
              </a:solidFill>
            </a:endParaRPr>
          </a:p>
        </p:txBody>
      </p:sp>
      <p:sp>
        <p:nvSpPr>
          <p:cNvPr id="15" name="Content Placeholder 14">
            <a:extLst>
              <a:ext uri="{FF2B5EF4-FFF2-40B4-BE49-F238E27FC236}">
                <a16:creationId xmlns:a16="http://schemas.microsoft.com/office/drawing/2014/main" id="{2C75AD87-BCD1-4B81-04B5-7C7FB0CF54F9}"/>
              </a:ext>
            </a:extLst>
          </p:cNvPr>
          <p:cNvSpPr>
            <a:spLocks noGrp="1"/>
          </p:cNvSpPr>
          <p:nvPr>
            <p:ph sz="half" idx="2"/>
          </p:nvPr>
        </p:nvSpPr>
        <p:spPr>
          <a:xfrm>
            <a:off x="4686302" y="2488351"/>
            <a:ext cx="4119372" cy="3769577"/>
          </a:xfrm>
        </p:spPr>
        <p:txBody>
          <a:bodyPr/>
          <a:lstStyle/>
          <a:p>
            <a:pPr marL="0" indent="0">
              <a:buNone/>
            </a:pPr>
            <a:r>
              <a:rPr lang="en-CA" sz="4800" dirty="0">
                <a:solidFill>
                  <a:schemeClr val="accent1"/>
                </a:solidFill>
              </a:rPr>
              <a:t>02: </a:t>
            </a:r>
            <a:r>
              <a:rPr lang="en-CA" sz="3200" dirty="0">
                <a:solidFill>
                  <a:schemeClr val="accent1"/>
                </a:solidFill>
              </a:rPr>
              <a:t>North Carolina</a:t>
            </a:r>
          </a:p>
          <a:p>
            <a:pPr marL="0" lvl="1" indent="0">
              <a:buNone/>
            </a:pPr>
            <a:r>
              <a:rPr lang="en-US" sz="1600" dirty="0"/>
              <a:t>Effective October 1, 2025, North Carolina will require its medical board to issue a license to any physician who establishes residency in North Carolina and:</a:t>
            </a:r>
          </a:p>
          <a:p>
            <a:pPr marL="285750" lvl="1" indent="-285750"/>
            <a:r>
              <a:rPr lang="en-US" sz="1000" dirty="0"/>
              <a:t>Is already licensed in GA, SC, TN, WV or VA</a:t>
            </a:r>
          </a:p>
          <a:p>
            <a:pPr marL="285750" lvl="1" indent="-285750"/>
            <a:r>
              <a:rPr lang="en-US" sz="1000" dirty="0"/>
              <a:t>Has been licensed for at least 1 year</a:t>
            </a:r>
          </a:p>
          <a:p>
            <a:pPr marL="285750" lvl="1" indent="-285750"/>
            <a:r>
              <a:rPr lang="en-US" sz="1000" dirty="0"/>
              <a:t>Has passed any required exams</a:t>
            </a:r>
          </a:p>
          <a:p>
            <a:pPr marL="285750" lvl="1" indent="-285750"/>
            <a:r>
              <a:rPr lang="en-US" sz="1000" dirty="0"/>
              <a:t>Has not lost a license due to unprofessional conduct</a:t>
            </a:r>
          </a:p>
          <a:p>
            <a:pPr marL="285750" lvl="1" indent="-285750"/>
            <a:r>
              <a:rPr lang="en-US" sz="1000" dirty="0"/>
              <a:t>Demonstrates competency in the eyes of the medical board</a:t>
            </a:r>
          </a:p>
          <a:p>
            <a:pPr marL="285750" lvl="1" indent="-285750"/>
            <a:r>
              <a:rPr lang="en-US" sz="1000" dirty="0"/>
              <a:t>Has no pending disciplinary actions in other jurisdictions</a:t>
            </a:r>
          </a:p>
          <a:p>
            <a:pPr marL="285750" lvl="1" indent="-285750"/>
            <a:r>
              <a:rPr lang="en-US" sz="1000" dirty="0"/>
              <a:t>Has no criminal history</a:t>
            </a:r>
          </a:p>
          <a:p>
            <a:pPr marL="285750" lvl="1" indent="-285750"/>
            <a:r>
              <a:rPr lang="en-US" sz="1000" dirty="0"/>
              <a:t>Has paid all relevant fees</a:t>
            </a:r>
          </a:p>
          <a:p>
            <a:pPr marL="0" lvl="2" indent="0">
              <a:buNone/>
            </a:pPr>
            <a:endParaRPr lang="en-US" sz="1400" dirty="0"/>
          </a:p>
        </p:txBody>
      </p:sp>
      <p:sp>
        <p:nvSpPr>
          <p:cNvPr id="3" name="Slide Number Placeholder 2">
            <a:extLst>
              <a:ext uri="{FF2B5EF4-FFF2-40B4-BE49-F238E27FC236}">
                <a16:creationId xmlns:a16="http://schemas.microsoft.com/office/drawing/2014/main" id="{34C8739C-7A11-E650-C31B-244AE3C11FA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57041B-7A30-4191-B4AE-27E4D3423325}" type="slidenum">
              <a:rPr kumimoji="0" lang="en-US" sz="750" b="0" i="0" u="none" strike="noStrike" kern="1200" cap="none" spc="0" normalizeH="0" baseline="0" noProof="0" smtClean="0">
                <a:ln>
                  <a:noFill/>
                </a:ln>
                <a:solidFill>
                  <a:srgbClr val="FFFFFF"/>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750" b="0" i="0" u="none" strike="noStrike" kern="1200" cap="none" spc="0" normalizeH="0" baseline="0" noProof="0">
              <a:ln>
                <a:noFill/>
              </a:ln>
              <a:solidFill>
                <a:srgbClr val="FFFFFF"/>
              </a:solidFill>
              <a:effectLst/>
              <a:uLnTx/>
              <a:uFillTx/>
              <a:latin typeface="Arial"/>
              <a:ea typeface="+mn-ea"/>
              <a:cs typeface="+mn-cs"/>
            </a:endParaRPr>
          </a:p>
        </p:txBody>
      </p:sp>
      <p:cxnSp>
        <p:nvCxnSpPr>
          <p:cNvPr id="16" name="Straight Connector 15">
            <a:extLst>
              <a:ext uri="{FF2B5EF4-FFF2-40B4-BE49-F238E27FC236}">
                <a16:creationId xmlns:a16="http://schemas.microsoft.com/office/drawing/2014/main" id="{A7FF3FCA-FE15-4104-CB4B-A9062557F8F8}"/>
              </a:ext>
            </a:extLst>
          </p:cNvPr>
          <p:cNvCxnSpPr>
            <a:cxnSpLocks/>
          </p:cNvCxnSpPr>
          <p:nvPr/>
        </p:nvCxnSpPr>
        <p:spPr>
          <a:xfrm>
            <a:off x="338327" y="2488352"/>
            <a:ext cx="412394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102F645-1E03-5322-C724-8A77AB1FA59F}"/>
              </a:ext>
            </a:extLst>
          </p:cNvPr>
          <p:cNvCxnSpPr>
            <a:cxnSpLocks/>
          </p:cNvCxnSpPr>
          <p:nvPr/>
        </p:nvCxnSpPr>
        <p:spPr>
          <a:xfrm>
            <a:off x="4681728" y="2488352"/>
            <a:ext cx="412394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57">
            <a:extLst>
              <a:ext uri="{FF2B5EF4-FFF2-40B4-BE49-F238E27FC236}">
                <a16:creationId xmlns:a16="http://schemas.microsoft.com/office/drawing/2014/main" id="{F84F6FD4-59BD-44DD-7C2A-214167D324E0}"/>
              </a:ext>
            </a:extLst>
          </p:cNvPr>
          <p:cNvSpPr/>
          <p:nvPr/>
        </p:nvSpPr>
        <p:spPr>
          <a:xfrm>
            <a:off x="280321" y="6526013"/>
            <a:ext cx="1645920" cy="102912"/>
          </a:xfrm>
          <a:prstGeom prst="rect">
            <a:avLst/>
          </a:prstGeom>
          <a:noFill/>
          <a:ln/>
        </p:spPr>
        <p:txBody>
          <a:bodyPr wrap="square" lIns="0" tIns="0" rIns="0" bIns="0" rtlCol="0" anchor="t"/>
          <a:lstStyle/>
          <a:p>
            <a:pPr marL="0" marR="0" lvl="0" indent="0" algn="l" defTabSz="457105" rtl="0" eaLnBrk="1" fontAlgn="auto" latinLnBrk="0" hangingPunct="1">
              <a:lnSpc>
                <a:spcPts val="855"/>
              </a:lnSpc>
              <a:spcBef>
                <a:spcPts val="0"/>
              </a:spcBef>
              <a:spcAft>
                <a:spcPts val="2891"/>
              </a:spcAft>
              <a:buClrTx/>
              <a:buSzTx/>
              <a:buFontTx/>
              <a:buNone/>
              <a:tabLst/>
              <a:defRPr/>
            </a:pPr>
            <a:r>
              <a:rPr kumimoji="0" lang="en-US" sz="781" b="0" i="0" u="none" strike="noStrike" kern="0" cap="none" spc="-27" normalizeH="0" baseline="0" noProof="0" dirty="0">
                <a:ln>
                  <a:noFill/>
                </a:ln>
                <a:solidFill>
                  <a:srgbClr val="FFFFFF"/>
                </a:solidFill>
                <a:effectLst/>
                <a:uLnTx/>
                <a:uFillTx/>
                <a:latin typeface="Azo Sans Bold" pitchFamily="34" charset="0"/>
                <a:ea typeface="Azo Sans Bold" pitchFamily="34" charset="-122"/>
                <a:cs typeface="Azo Sans Bold" pitchFamily="34" charset="-120"/>
              </a:rPr>
              <a:t>Orrick | Private and Confidential</a:t>
            </a:r>
            <a:endParaRPr kumimoji="0" lang="en-US" sz="781"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4665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AC7BDB-1895-9C7A-B009-F1790C69EE5E}"/>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14A94DDD-1074-6762-624B-F053572687CF}"/>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14A94DDD-1074-6762-624B-F053572687C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EC65E733-D530-FEB9-FCCB-8435F004CDDF}"/>
              </a:ext>
            </a:extLst>
          </p:cNvPr>
          <p:cNvSpPr>
            <a:spLocks noGrp="1"/>
          </p:cNvSpPr>
          <p:nvPr>
            <p:ph type="title"/>
          </p:nvPr>
        </p:nvSpPr>
        <p:spPr/>
        <p:txBody>
          <a:bodyPr vert="horz"/>
          <a:lstStyle/>
          <a:p>
            <a:r>
              <a:rPr lang="en-US" dirty="0"/>
              <a:t>Interstate Medical Licensure Compact</a:t>
            </a:r>
          </a:p>
        </p:txBody>
      </p:sp>
    </p:spTree>
    <p:extLst>
      <p:ext uri="{BB962C8B-B14F-4D97-AF65-F5344CB8AC3E}">
        <p14:creationId xmlns:p14="http://schemas.microsoft.com/office/powerpoint/2010/main" val="2433703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1253F-30B0-A580-FB15-D1757D03DC19}"/>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221AAA6C-234E-796A-73A8-F70977EB155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51A16B7E-E8DF-41FE-800F-2CE938EB8A6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CB7719B6-CB1D-D2AC-C51B-1D693CDC1378}"/>
              </a:ext>
            </a:extLst>
          </p:cNvPr>
          <p:cNvSpPr>
            <a:spLocks noGrp="1"/>
          </p:cNvSpPr>
          <p:nvPr>
            <p:ph type="title"/>
          </p:nvPr>
        </p:nvSpPr>
        <p:spPr>
          <a:xfrm>
            <a:off x="338328" y="297524"/>
            <a:ext cx="8467344" cy="951645"/>
          </a:xfrm>
        </p:spPr>
        <p:txBody>
          <a:bodyPr vert="horz"/>
          <a:lstStyle/>
          <a:p>
            <a:r>
              <a:rPr lang="en-US" dirty="0"/>
              <a:t>What is the IMLC?</a:t>
            </a:r>
          </a:p>
        </p:txBody>
      </p:sp>
      <p:sp>
        <p:nvSpPr>
          <p:cNvPr id="2" name="Content Placeholder 1">
            <a:extLst>
              <a:ext uri="{FF2B5EF4-FFF2-40B4-BE49-F238E27FC236}">
                <a16:creationId xmlns:a16="http://schemas.microsoft.com/office/drawing/2014/main" id="{C83AAD98-845D-C76D-4906-E07BC9B2CD31}"/>
              </a:ext>
            </a:extLst>
          </p:cNvPr>
          <p:cNvSpPr>
            <a:spLocks noGrp="1"/>
          </p:cNvSpPr>
          <p:nvPr>
            <p:ph idx="1"/>
          </p:nvPr>
        </p:nvSpPr>
        <p:spPr>
          <a:xfrm>
            <a:off x="338328" y="1714597"/>
            <a:ext cx="8467344" cy="4541061"/>
          </a:xfrm>
        </p:spPr>
        <p:txBody>
          <a:bodyPr/>
          <a:lstStyle/>
          <a:p>
            <a:r>
              <a:rPr lang="en-US" dirty="0"/>
              <a:t>The Interstate Medical Licensure Compact is an agreement among participating U.S. states and territories which creates a voluntary, expedited pathway to licensure for physicians who qualify.</a:t>
            </a:r>
          </a:p>
          <a:p>
            <a:endParaRPr lang="en-US" dirty="0"/>
          </a:p>
          <a:p>
            <a:r>
              <a:rPr lang="en-US" dirty="0"/>
              <a:t>The mission of the Compact is to increase access to health care – particularly for patients in underserved or rural areas. </a:t>
            </a:r>
          </a:p>
          <a:p>
            <a:endParaRPr lang="en-US" dirty="0"/>
          </a:p>
          <a:p>
            <a:r>
              <a:rPr lang="en-US" dirty="0"/>
              <a:t>The Compact makes it possible to extend the reach of physicians, improve access to medical specialists, and leverage the use of new medical technologies, such as telemedicine. While making it easier for physicians to obtain licenses to practice in multiple states, the Compact also strengthens public protection by enhancing the ability of states to share investigative and disciplinary information.</a:t>
            </a:r>
          </a:p>
          <a:p>
            <a:pPr marL="0" indent="0">
              <a:buNone/>
            </a:pPr>
            <a:endParaRPr lang="en-US" dirty="0"/>
          </a:p>
        </p:txBody>
      </p:sp>
      <p:sp>
        <p:nvSpPr>
          <p:cNvPr id="4" name="Slide Number Placeholder 3">
            <a:extLst>
              <a:ext uri="{FF2B5EF4-FFF2-40B4-BE49-F238E27FC236}">
                <a16:creationId xmlns:a16="http://schemas.microsoft.com/office/drawing/2014/main" id="{53414816-F6F6-786B-3C04-8DE6A21A7D9C}"/>
              </a:ext>
            </a:extLst>
          </p:cNvPr>
          <p:cNvSpPr>
            <a:spLocks noGrp="1"/>
          </p:cNvSpPr>
          <p:nvPr>
            <p:ph type="sldNum" sz="quarter" idx="12"/>
          </p:nvPr>
        </p:nvSpPr>
        <p:spPr>
          <a:xfrm>
            <a:off x="8528786" y="6537485"/>
            <a:ext cx="342900" cy="182880"/>
          </a:xfrm>
        </p:spPr>
        <p:txBody>
          <a:bodyPr/>
          <a:lstStyle/>
          <a:p>
            <a:fld id="{6E57041B-7A30-4191-B4AE-27E4D3423325}" type="slidenum">
              <a:rPr lang="en-US" smtClean="0"/>
              <a:pPr/>
              <a:t>17</a:t>
            </a:fld>
            <a:endParaRPr lang="en-US"/>
          </a:p>
        </p:txBody>
      </p:sp>
    </p:spTree>
    <p:extLst>
      <p:ext uri="{BB962C8B-B14F-4D97-AF65-F5344CB8AC3E}">
        <p14:creationId xmlns:p14="http://schemas.microsoft.com/office/powerpoint/2010/main" val="34227209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942E5-4371-0DD1-F337-70C1B44A6420}"/>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C694A556-9D5C-70BC-2634-67A4B34CA36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C694A556-9D5C-70BC-2634-67A4B34CA36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F56C0B85-A2BE-6C3F-FCEF-9CC443330940}"/>
              </a:ext>
            </a:extLst>
          </p:cNvPr>
          <p:cNvSpPr>
            <a:spLocks noGrp="1"/>
          </p:cNvSpPr>
          <p:nvPr>
            <p:ph type="title"/>
          </p:nvPr>
        </p:nvSpPr>
        <p:spPr>
          <a:xfrm>
            <a:off x="338328" y="297524"/>
            <a:ext cx="8467344" cy="951645"/>
          </a:xfrm>
        </p:spPr>
        <p:txBody>
          <a:bodyPr vert="horz"/>
          <a:lstStyle/>
          <a:p>
            <a:r>
              <a:rPr lang="en-US" dirty="0"/>
              <a:t>How does the IMLC work?</a:t>
            </a:r>
          </a:p>
        </p:txBody>
      </p:sp>
      <p:sp>
        <p:nvSpPr>
          <p:cNvPr id="2" name="Content Placeholder 1">
            <a:extLst>
              <a:ext uri="{FF2B5EF4-FFF2-40B4-BE49-F238E27FC236}">
                <a16:creationId xmlns:a16="http://schemas.microsoft.com/office/drawing/2014/main" id="{01DCBD63-51F2-1A24-6307-7268E1BF11ED}"/>
              </a:ext>
            </a:extLst>
          </p:cNvPr>
          <p:cNvSpPr>
            <a:spLocks noGrp="1"/>
          </p:cNvSpPr>
          <p:nvPr>
            <p:ph idx="1"/>
          </p:nvPr>
        </p:nvSpPr>
        <p:spPr>
          <a:xfrm>
            <a:off x="338328" y="1714597"/>
            <a:ext cx="8467344" cy="4541061"/>
          </a:xfrm>
        </p:spPr>
        <p:txBody>
          <a:bodyPr/>
          <a:lstStyle/>
          <a:p>
            <a:r>
              <a:rPr lang="en-US" dirty="0"/>
              <a:t>Compact states expedite their respective licensure processes by sharing information with each other that physicians have previously submitted in their State of Principal License (SPL) -- the state in which a physician holds a full and unrestricted medical license.</a:t>
            </a:r>
          </a:p>
          <a:p>
            <a:r>
              <a:rPr lang="en-US" dirty="0"/>
              <a:t>Before physicians can participate in the Compact, they must designate an SPL, complete an application, and then receive a formal Letter of Qualification from that state, verifying that they meet the Compact’s strict eligibility requirements. Physicians cannot obtain licenses through the Compact without completing these steps.</a:t>
            </a:r>
          </a:p>
          <a:p>
            <a:r>
              <a:rPr lang="en-US" dirty="0"/>
              <a:t>After verifying a physician’s eligibility for the Compact, the SPL shares this information with additional states where the physician wants to practice medicine. By using expedited information-sharing, participating states are able to significantly speed up the licensure process.</a:t>
            </a:r>
          </a:p>
          <a:p>
            <a:pPr marL="0" indent="0">
              <a:buNone/>
            </a:pPr>
            <a:endParaRPr lang="en-US" dirty="0"/>
          </a:p>
        </p:txBody>
      </p:sp>
      <p:sp>
        <p:nvSpPr>
          <p:cNvPr id="4" name="Slide Number Placeholder 3">
            <a:extLst>
              <a:ext uri="{FF2B5EF4-FFF2-40B4-BE49-F238E27FC236}">
                <a16:creationId xmlns:a16="http://schemas.microsoft.com/office/drawing/2014/main" id="{4D061414-7225-4083-4174-5E79147063A2}"/>
              </a:ext>
            </a:extLst>
          </p:cNvPr>
          <p:cNvSpPr>
            <a:spLocks noGrp="1"/>
          </p:cNvSpPr>
          <p:nvPr>
            <p:ph type="sldNum" sz="quarter" idx="12"/>
          </p:nvPr>
        </p:nvSpPr>
        <p:spPr>
          <a:xfrm>
            <a:off x="8528786" y="6537485"/>
            <a:ext cx="342900" cy="182880"/>
          </a:xfrm>
        </p:spPr>
        <p:txBody>
          <a:bodyPr/>
          <a:lstStyle/>
          <a:p>
            <a:fld id="{6E57041B-7A30-4191-B4AE-27E4D3423325}" type="slidenum">
              <a:rPr lang="en-US" smtClean="0"/>
              <a:pPr/>
              <a:t>18</a:t>
            </a:fld>
            <a:endParaRPr lang="en-US"/>
          </a:p>
        </p:txBody>
      </p:sp>
    </p:spTree>
    <p:extLst>
      <p:ext uri="{BB962C8B-B14F-4D97-AF65-F5344CB8AC3E}">
        <p14:creationId xmlns:p14="http://schemas.microsoft.com/office/powerpoint/2010/main" val="2289631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FC684-AF67-E33C-652B-B3EA4E4901CC}"/>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602C94F1-DCF2-E188-C15F-A1FB1FE1BB6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7" name="think-cell data - do not delete" hidden="1">
                        <a:extLst>
                          <a:ext uri="{FF2B5EF4-FFF2-40B4-BE49-F238E27FC236}">
                            <a16:creationId xmlns:a16="http://schemas.microsoft.com/office/drawing/2014/main" id="{602C94F1-DCF2-E188-C15F-A1FB1FE1BB6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itle 7">
            <a:extLst>
              <a:ext uri="{FF2B5EF4-FFF2-40B4-BE49-F238E27FC236}">
                <a16:creationId xmlns:a16="http://schemas.microsoft.com/office/drawing/2014/main" id="{661A7887-B243-EBC1-2598-813E26F3903A}"/>
              </a:ext>
            </a:extLst>
          </p:cNvPr>
          <p:cNvSpPr>
            <a:spLocks noGrp="1"/>
          </p:cNvSpPr>
          <p:nvPr>
            <p:ph type="title"/>
          </p:nvPr>
        </p:nvSpPr>
        <p:spPr>
          <a:xfrm>
            <a:off x="338328" y="297524"/>
            <a:ext cx="8467344" cy="951645"/>
          </a:xfrm>
        </p:spPr>
        <p:txBody>
          <a:bodyPr vert="horz"/>
          <a:lstStyle/>
          <a:p>
            <a:r>
              <a:rPr lang="en-US" dirty="0"/>
              <a:t>Who participates in the IMLC?</a:t>
            </a:r>
          </a:p>
        </p:txBody>
      </p:sp>
      <p:sp>
        <p:nvSpPr>
          <p:cNvPr id="2" name="Content Placeholder 1">
            <a:extLst>
              <a:ext uri="{FF2B5EF4-FFF2-40B4-BE49-F238E27FC236}">
                <a16:creationId xmlns:a16="http://schemas.microsoft.com/office/drawing/2014/main" id="{66BC7AD0-23FA-27F3-E495-DA80AD18A0DB}"/>
              </a:ext>
            </a:extLst>
          </p:cNvPr>
          <p:cNvSpPr>
            <a:spLocks noGrp="1"/>
          </p:cNvSpPr>
          <p:nvPr>
            <p:ph sz="half" idx="1"/>
          </p:nvPr>
        </p:nvSpPr>
        <p:spPr>
          <a:xfrm>
            <a:off x="338328" y="1714597"/>
            <a:ext cx="4119370" cy="4541061"/>
          </a:xfrm>
        </p:spPr>
        <p:txBody>
          <a:bodyPr/>
          <a:lstStyle/>
          <a:p>
            <a:pPr algn="just"/>
            <a:r>
              <a:rPr lang="en-US" dirty="0"/>
              <a:t>40 states (including DC) currently participate in the IMLC.  This includes VT and CT, which are member states, but are not currently issuing SPL licenses.</a:t>
            </a:r>
          </a:p>
          <a:p>
            <a:pPr algn="just"/>
            <a:r>
              <a:rPr lang="en-US" dirty="0"/>
              <a:t>3 states (AR, NC, and RI) have passed the IMLC, but implementation is delayed. </a:t>
            </a:r>
          </a:p>
          <a:p>
            <a:pPr algn="just"/>
            <a:r>
              <a:rPr lang="en-US" dirty="0"/>
              <a:t>Massachusetts has introduced IMLC legislation.</a:t>
            </a:r>
          </a:p>
          <a:p>
            <a:pPr algn="just"/>
            <a:r>
              <a:rPr lang="en-US" dirty="0"/>
              <a:t>7 states do not participate and have not introduced legislation to consider joining the compact: AK, CA, NM, NY, OR, SC, and VA.</a:t>
            </a:r>
          </a:p>
          <a:p>
            <a:pPr marL="342900" indent="-342900">
              <a:buFont typeface="+mj-lt"/>
              <a:buAutoNum type="arabicPeriod"/>
            </a:pPr>
            <a:endParaRPr lang="en-US" dirty="0"/>
          </a:p>
          <a:p>
            <a:pPr marL="342900" indent="-342900">
              <a:buFont typeface="+mj-lt"/>
              <a:buAutoNum type="arabicPeriod"/>
            </a:pPr>
            <a:endParaRPr lang="en-US" dirty="0"/>
          </a:p>
        </p:txBody>
      </p:sp>
      <p:pic>
        <p:nvPicPr>
          <p:cNvPr id="5" name="Content Placeholder 4">
            <a:extLst>
              <a:ext uri="{FF2B5EF4-FFF2-40B4-BE49-F238E27FC236}">
                <a16:creationId xmlns:a16="http://schemas.microsoft.com/office/drawing/2014/main" id="{98F21873-D3FE-85D1-AAE8-E8BC1703D2F7}"/>
              </a:ext>
            </a:extLst>
          </p:cNvPr>
          <p:cNvPicPr>
            <a:picLocks noGrp="1" noChangeAspect="1"/>
          </p:cNvPicPr>
          <p:nvPr>
            <p:ph sz="half" idx="2"/>
          </p:nvPr>
        </p:nvPicPr>
        <p:blipFill>
          <a:blip r:embed="rId5"/>
          <a:stretch>
            <a:fillRect/>
          </a:stretch>
        </p:blipFill>
        <p:spPr>
          <a:xfrm>
            <a:off x="4686109" y="1607917"/>
            <a:ext cx="4119563" cy="3436499"/>
          </a:xfrm>
        </p:spPr>
      </p:pic>
      <p:sp>
        <p:nvSpPr>
          <p:cNvPr id="4" name="Slide Number Placeholder 3">
            <a:extLst>
              <a:ext uri="{FF2B5EF4-FFF2-40B4-BE49-F238E27FC236}">
                <a16:creationId xmlns:a16="http://schemas.microsoft.com/office/drawing/2014/main" id="{CBC1E8BA-C75B-34AC-3901-4803B115372A}"/>
              </a:ext>
            </a:extLst>
          </p:cNvPr>
          <p:cNvSpPr>
            <a:spLocks noGrp="1"/>
          </p:cNvSpPr>
          <p:nvPr>
            <p:ph type="sldNum" sz="quarter" idx="12"/>
          </p:nvPr>
        </p:nvSpPr>
        <p:spPr>
          <a:xfrm>
            <a:off x="8528786" y="6537485"/>
            <a:ext cx="342900" cy="182880"/>
          </a:xfrm>
        </p:spPr>
        <p:txBody>
          <a:bodyPr/>
          <a:lstStyle/>
          <a:p>
            <a:fld id="{6E57041B-7A30-4191-B4AE-27E4D3423325}" type="slidenum">
              <a:rPr lang="en-US" smtClean="0"/>
              <a:pPr/>
              <a:t>19</a:t>
            </a:fld>
            <a:endParaRPr lang="en-US"/>
          </a:p>
        </p:txBody>
      </p:sp>
    </p:spTree>
    <p:extLst>
      <p:ext uri="{BB962C8B-B14F-4D97-AF65-F5344CB8AC3E}">
        <p14:creationId xmlns:p14="http://schemas.microsoft.com/office/powerpoint/2010/main" val="912415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9A4C96E-C0E7-767B-B96A-7285862D6F74}"/>
              </a:ext>
            </a:extLst>
          </p:cNvPr>
          <p:cNvGraphicFramePr>
            <a:graphicFrameLocks noChangeAspect="1"/>
          </p:cNvGraphicFramePr>
          <p:nvPr>
            <p:custDataLst>
              <p:tags r:id="rId1"/>
            </p:custDataLst>
            <p:extLst>
              <p:ext uri="{D42A27DB-BD31-4B8C-83A1-F6EECF244321}">
                <p14:modId xmlns:p14="http://schemas.microsoft.com/office/powerpoint/2010/main" val="41511956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5" name="think-cell data - do not delete" hidden="1">
                        <a:extLst>
                          <a:ext uri="{FF2B5EF4-FFF2-40B4-BE49-F238E27FC236}">
                            <a16:creationId xmlns:a16="http://schemas.microsoft.com/office/drawing/2014/main" id="{89A4C96E-C0E7-767B-B96A-7285862D6F7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AB18E5FC-AB02-F032-95CA-6CA47393F6F5}"/>
              </a:ext>
            </a:extLst>
          </p:cNvPr>
          <p:cNvSpPr>
            <a:spLocks noGrp="1"/>
          </p:cNvSpPr>
          <p:nvPr>
            <p:ph type="title"/>
          </p:nvPr>
        </p:nvSpPr>
        <p:spPr/>
        <p:txBody>
          <a:bodyPr vert="horz"/>
          <a:lstStyle/>
          <a:p>
            <a:r>
              <a:rPr lang="en-US" dirty="0"/>
              <a:t>Who's this guy, anyway?</a:t>
            </a:r>
          </a:p>
        </p:txBody>
      </p:sp>
      <p:sp>
        <p:nvSpPr>
          <p:cNvPr id="3" name="Slide Number Placeholder 2">
            <a:extLst>
              <a:ext uri="{FF2B5EF4-FFF2-40B4-BE49-F238E27FC236}">
                <a16:creationId xmlns:a16="http://schemas.microsoft.com/office/drawing/2014/main" id="{A3A79E15-7C85-2F9C-7E7A-D9345817C03E}"/>
              </a:ext>
            </a:extLst>
          </p:cNvPr>
          <p:cNvSpPr>
            <a:spLocks noGrp="1"/>
          </p:cNvSpPr>
          <p:nvPr>
            <p:ph type="sldNum" sz="quarter" idx="12"/>
          </p:nvPr>
        </p:nvSpPr>
        <p:spPr/>
        <p:txBody>
          <a:bodyPr/>
          <a:lstStyle/>
          <a:p>
            <a:fld id="{6E57041B-7A30-4191-B4AE-27E4D3423325}" type="slidenum">
              <a:rPr lang="en-US" smtClean="0"/>
              <a:t>2</a:t>
            </a:fld>
            <a:endParaRPr lang="en-US"/>
          </a:p>
        </p:txBody>
      </p:sp>
      <p:grpSp>
        <p:nvGrpSpPr>
          <p:cNvPr id="17" name="Group 16">
            <a:extLst>
              <a:ext uri="{FF2B5EF4-FFF2-40B4-BE49-F238E27FC236}">
                <a16:creationId xmlns:a16="http://schemas.microsoft.com/office/drawing/2014/main" id="{A293AE53-3CA6-C561-3AA9-2FEE75E68C33}"/>
              </a:ext>
            </a:extLst>
          </p:cNvPr>
          <p:cNvGrpSpPr/>
          <p:nvPr/>
        </p:nvGrpSpPr>
        <p:grpSpPr>
          <a:xfrm>
            <a:off x="2368431" y="1078490"/>
            <a:ext cx="6467660" cy="5044013"/>
            <a:chOff x="2993581" y="1078490"/>
            <a:chExt cx="8859715" cy="5044013"/>
          </a:xfrm>
        </p:grpSpPr>
        <p:grpSp>
          <p:nvGrpSpPr>
            <p:cNvPr id="7" name="Group 6">
              <a:extLst>
                <a:ext uri="{FF2B5EF4-FFF2-40B4-BE49-F238E27FC236}">
                  <a16:creationId xmlns:a16="http://schemas.microsoft.com/office/drawing/2014/main" id="{58079279-32AC-B0A5-55B4-BC44780E64AB}"/>
                </a:ext>
              </a:extLst>
            </p:cNvPr>
            <p:cNvGrpSpPr>
              <a:grpSpLocks/>
            </p:cNvGrpSpPr>
            <p:nvPr/>
          </p:nvGrpSpPr>
          <p:grpSpPr>
            <a:xfrm>
              <a:off x="2993581" y="1078490"/>
              <a:ext cx="4237799" cy="4950708"/>
              <a:chOff x="2993581" y="1281690"/>
              <a:chExt cx="3550759" cy="4950708"/>
            </a:xfrm>
          </p:grpSpPr>
          <p:sp>
            <p:nvSpPr>
              <p:cNvPr id="8" name="Text Placeholder 82">
                <a:extLst>
                  <a:ext uri="{FF2B5EF4-FFF2-40B4-BE49-F238E27FC236}">
                    <a16:creationId xmlns:a16="http://schemas.microsoft.com/office/drawing/2014/main" id="{FE7833FD-5A3F-E948-9357-A17D00E1F4DE}"/>
                  </a:ext>
                </a:extLst>
              </p:cNvPr>
              <p:cNvSpPr txBox="1">
                <a:spLocks/>
              </p:cNvSpPr>
              <p:nvPr/>
            </p:nvSpPr>
            <p:spPr>
              <a:xfrm>
                <a:off x="2993581" y="1281690"/>
                <a:ext cx="3550759" cy="371474"/>
              </a:xfrm>
              <a:prstGeom prst="rect">
                <a:avLst/>
              </a:prstGeom>
            </p:spPr>
            <p:txBody>
              <a:bodyPr/>
              <a:lstStyle>
                <a:lvl1pPr marL="265176" indent="-265176"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2000" kern="1200">
                    <a:solidFill>
                      <a:schemeClr val="tx1"/>
                    </a:solidFill>
                    <a:latin typeface="+mn-lt"/>
                    <a:ea typeface="+mn-ea"/>
                    <a:cs typeface="+mn-cs"/>
                  </a:defRPr>
                </a:lvl1pPr>
                <a:lvl2pPr marL="640080" indent="-320040"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941832"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1243584" indent="-256032"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527048"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dirty="0">
                    <a:solidFill>
                      <a:schemeClr val="accent1"/>
                    </a:solidFill>
                  </a:rPr>
                  <a:t>Jeremy Sherer</a:t>
                </a:r>
              </a:p>
            </p:txBody>
          </p:sp>
          <p:sp>
            <p:nvSpPr>
              <p:cNvPr id="9" name="Text Placeholder 85">
                <a:extLst>
                  <a:ext uri="{FF2B5EF4-FFF2-40B4-BE49-F238E27FC236}">
                    <a16:creationId xmlns:a16="http://schemas.microsoft.com/office/drawing/2014/main" id="{01F12445-A229-3496-DE66-B259855B00B6}"/>
                  </a:ext>
                </a:extLst>
              </p:cNvPr>
              <p:cNvSpPr txBox="1">
                <a:spLocks/>
              </p:cNvSpPr>
              <p:nvPr/>
            </p:nvSpPr>
            <p:spPr>
              <a:xfrm>
                <a:off x="2993581" y="1550397"/>
                <a:ext cx="3550759" cy="260738"/>
              </a:xfrm>
              <a:prstGeom prst="rect">
                <a:avLst/>
              </a:prstGeom>
            </p:spPr>
            <p:txBody>
              <a:bodyPr/>
              <a:lstStyle>
                <a:lvl1pPr marL="265176" indent="-265176"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2000" kern="1200">
                    <a:solidFill>
                      <a:schemeClr val="tx1"/>
                    </a:solidFill>
                    <a:latin typeface="+mn-lt"/>
                    <a:ea typeface="+mn-ea"/>
                    <a:cs typeface="+mn-cs"/>
                  </a:defRPr>
                </a:lvl1pPr>
                <a:lvl2pPr marL="640080" indent="-320040"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941832"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1243584" indent="-256032"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527048"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100" dirty="0"/>
                  <a:t>Partner, FDA + Healthcare Regulatory</a:t>
                </a:r>
              </a:p>
            </p:txBody>
          </p:sp>
          <p:sp>
            <p:nvSpPr>
              <p:cNvPr id="10" name="Text Placeholder 87">
                <a:extLst>
                  <a:ext uri="{FF2B5EF4-FFF2-40B4-BE49-F238E27FC236}">
                    <a16:creationId xmlns:a16="http://schemas.microsoft.com/office/drawing/2014/main" id="{38D29DA4-D844-9690-07D2-74E75A263F47}"/>
                  </a:ext>
                </a:extLst>
              </p:cNvPr>
              <p:cNvSpPr txBox="1">
                <a:spLocks/>
              </p:cNvSpPr>
              <p:nvPr/>
            </p:nvSpPr>
            <p:spPr>
              <a:xfrm>
                <a:off x="2993581" y="1830250"/>
                <a:ext cx="1178369" cy="319582"/>
              </a:xfrm>
              <a:prstGeom prst="rect">
                <a:avLst/>
              </a:prstGeom>
            </p:spPr>
            <p:txBody>
              <a:bodyPr/>
              <a:lstStyle>
                <a:lvl1pPr marL="265176" indent="-265176"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2000" kern="1200">
                    <a:solidFill>
                      <a:schemeClr val="tx1"/>
                    </a:solidFill>
                    <a:latin typeface="+mn-lt"/>
                    <a:ea typeface="+mn-ea"/>
                    <a:cs typeface="+mn-cs"/>
                  </a:defRPr>
                </a:lvl1pPr>
                <a:lvl2pPr marL="640080" indent="-320040"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941832"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1243584" indent="-256032"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527048"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100" dirty="0">
                    <a:solidFill>
                      <a:srgbClr val="19D3FF"/>
                    </a:solidFill>
                    <a:hlinkClick r:id="rId5">
                      <a:extLst>
                        <a:ext uri="{A12FA001-AC4F-418D-AE19-62706E023703}">
                          <ahyp:hlinkClr xmlns:ahyp="http://schemas.microsoft.com/office/drawing/2018/hyperlinkcolor" val="tx"/>
                        </a:ext>
                      </a:extLst>
                    </a:hlinkClick>
                  </a:rPr>
                  <a:t>Full Bio</a:t>
                </a:r>
                <a:endParaRPr lang="en-US" sz="1100" dirty="0">
                  <a:solidFill>
                    <a:srgbClr val="19D3FF"/>
                  </a:solidFill>
                </a:endParaRPr>
              </a:p>
            </p:txBody>
          </p:sp>
          <p:sp>
            <p:nvSpPr>
              <p:cNvPr id="11" name="Text Placeholder 88">
                <a:extLst>
                  <a:ext uri="{FF2B5EF4-FFF2-40B4-BE49-F238E27FC236}">
                    <a16:creationId xmlns:a16="http://schemas.microsoft.com/office/drawing/2014/main" id="{514915D6-2810-34AF-67C2-5047B3210E38}"/>
                  </a:ext>
                </a:extLst>
              </p:cNvPr>
              <p:cNvSpPr txBox="1">
                <a:spLocks/>
              </p:cNvSpPr>
              <p:nvPr/>
            </p:nvSpPr>
            <p:spPr>
              <a:xfrm>
                <a:off x="4108006" y="1830250"/>
                <a:ext cx="1178369" cy="319582"/>
              </a:xfrm>
              <a:prstGeom prst="rect">
                <a:avLst/>
              </a:prstGeom>
            </p:spPr>
            <p:txBody>
              <a:bodyPr/>
              <a:lstStyle>
                <a:lvl1pPr marL="265176" indent="-265176"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2000" kern="1200">
                    <a:solidFill>
                      <a:schemeClr val="tx1"/>
                    </a:solidFill>
                    <a:latin typeface="+mn-lt"/>
                    <a:ea typeface="+mn-ea"/>
                    <a:cs typeface="+mn-cs"/>
                  </a:defRPr>
                </a:lvl1pPr>
                <a:lvl2pPr marL="640080" indent="-320040"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941832"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1243584" indent="-256032"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527048"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100" dirty="0">
                    <a:solidFill>
                      <a:srgbClr val="19D3FF"/>
                    </a:solidFill>
                    <a:hlinkClick r:id="rId6">
                      <a:extLst>
                        <a:ext uri="{A12FA001-AC4F-418D-AE19-62706E023703}">
                          <ahyp:hlinkClr xmlns:ahyp="http://schemas.microsoft.com/office/drawing/2018/hyperlinkcolor" val="tx"/>
                        </a:ext>
                      </a:extLst>
                    </a:hlinkClick>
                  </a:rPr>
                  <a:t>LinkedIn</a:t>
                </a:r>
                <a:endParaRPr lang="en-US" sz="1100" dirty="0">
                  <a:solidFill>
                    <a:srgbClr val="19D3FF"/>
                  </a:solidFill>
                </a:endParaRPr>
              </a:p>
            </p:txBody>
          </p:sp>
          <p:sp>
            <p:nvSpPr>
              <p:cNvPr id="12" name="Text Placeholder 83">
                <a:extLst>
                  <a:ext uri="{FF2B5EF4-FFF2-40B4-BE49-F238E27FC236}">
                    <a16:creationId xmlns:a16="http://schemas.microsoft.com/office/drawing/2014/main" id="{E354FA23-DAA9-ABDA-708A-7126968B4FB7}"/>
                  </a:ext>
                </a:extLst>
              </p:cNvPr>
              <p:cNvSpPr txBox="1">
                <a:spLocks/>
              </p:cNvSpPr>
              <p:nvPr/>
            </p:nvSpPr>
            <p:spPr>
              <a:xfrm>
                <a:off x="2993581" y="2136392"/>
                <a:ext cx="3550759" cy="4096006"/>
              </a:xfrm>
              <a:prstGeom prst="rect">
                <a:avLst/>
              </a:prstGeom>
            </p:spPr>
            <p:txBody>
              <a:bodyPr/>
              <a:lstStyle>
                <a:lvl1pPr marL="265176" indent="-265176"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2000" kern="1200">
                    <a:solidFill>
                      <a:schemeClr val="tx1"/>
                    </a:solidFill>
                    <a:latin typeface="+mn-lt"/>
                    <a:ea typeface="+mn-ea"/>
                    <a:cs typeface="+mn-cs"/>
                  </a:defRPr>
                </a:lvl1pPr>
                <a:lvl2pPr marL="640080" indent="-320040"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941832"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1243584" indent="-256032"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527048"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t>Jeremy provides business-oriented guidance to help those reshaping the U.S. health care industry.</a:t>
                </a:r>
              </a:p>
              <a:p>
                <a:pPr marL="0" indent="0">
                  <a:buNone/>
                </a:pPr>
                <a:r>
                  <a:rPr lang="en-US" sz="1400" dirty="0"/>
                  <a:t>Widely recognized as a digital health thought leader, Jeremy counsels stakeholders in health tech, digital health, and healthcare innovation– from seed stage startups to national health systems and publicly traded companies – on issues involving regulatory compliance, transactions and innovative business arrangements, particularly in virtual care delivery.</a:t>
                </a:r>
              </a:p>
              <a:p>
                <a:pPr marL="0" indent="0">
                  <a:buNone/>
                </a:pPr>
                <a:r>
                  <a:rPr lang="en-US" sz="1400" dirty="0"/>
                  <a:t>Jeremy is based in Boston, Massachusetts.</a:t>
                </a:r>
              </a:p>
              <a:p>
                <a:pPr marL="0" indent="0" defTabSz="914393">
                  <a:lnSpc>
                    <a:spcPct val="100000"/>
                  </a:lnSpc>
                  <a:spcBef>
                    <a:spcPts val="0"/>
                  </a:spcBef>
                  <a:spcAft>
                    <a:spcPts val="8800"/>
                  </a:spcAft>
                  <a:buFont typeface="Arial" panose="020B0604020202020204" pitchFamily="34" charset="0"/>
                  <a:buNone/>
                  <a:defRPr/>
                </a:pPr>
                <a:endParaRPr lang="en-US" sz="1100" dirty="0">
                  <a:solidFill>
                    <a:prstClr val="black"/>
                  </a:solidFill>
                </a:endParaRPr>
              </a:p>
            </p:txBody>
          </p:sp>
        </p:grpSp>
        <p:grpSp>
          <p:nvGrpSpPr>
            <p:cNvPr id="13" name="Group 12">
              <a:extLst>
                <a:ext uri="{FF2B5EF4-FFF2-40B4-BE49-F238E27FC236}">
                  <a16:creationId xmlns:a16="http://schemas.microsoft.com/office/drawing/2014/main" id="{84D1B716-47A0-6E18-FDD2-7DED7ABAEA8E}"/>
                </a:ext>
              </a:extLst>
            </p:cNvPr>
            <p:cNvGrpSpPr>
              <a:grpSpLocks/>
            </p:cNvGrpSpPr>
            <p:nvPr/>
          </p:nvGrpSpPr>
          <p:grpSpPr>
            <a:xfrm>
              <a:off x="7615497" y="1078490"/>
              <a:ext cx="4237799" cy="5044013"/>
              <a:chOff x="6641656" y="1281690"/>
              <a:chExt cx="3550759" cy="5044013"/>
            </a:xfrm>
          </p:grpSpPr>
          <p:sp>
            <p:nvSpPr>
              <p:cNvPr id="14" name="Text Placeholder 82">
                <a:extLst>
                  <a:ext uri="{FF2B5EF4-FFF2-40B4-BE49-F238E27FC236}">
                    <a16:creationId xmlns:a16="http://schemas.microsoft.com/office/drawing/2014/main" id="{76A473D9-B2A4-6793-BAEB-8AF01DE4AF2D}"/>
                  </a:ext>
                </a:extLst>
              </p:cNvPr>
              <p:cNvSpPr txBox="1">
                <a:spLocks/>
              </p:cNvSpPr>
              <p:nvPr/>
            </p:nvSpPr>
            <p:spPr>
              <a:xfrm>
                <a:off x="6641656" y="1281690"/>
                <a:ext cx="3550759" cy="371474"/>
              </a:xfrm>
              <a:prstGeom prst="rect">
                <a:avLst/>
              </a:prstGeom>
            </p:spPr>
            <p:txBody>
              <a:bodyPr anchor="ctr"/>
              <a:lstStyle>
                <a:lvl1pPr marL="265176" indent="-265176"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2000" kern="1200">
                    <a:solidFill>
                      <a:schemeClr val="tx1"/>
                    </a:solidFill>
                    <a:latin typeface="+mn-lt"/>
                    <a:ea typeface="+mn-ea"/>
                    <a:cs typeface="+mn-cs"/>
                  </a:defRPr>
                </a:lvl1pPr>
                <a:lvl2pPr marL="640080" indent="-320040"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941832"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1243584" indent="-256032"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527048"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100" b="1" dirty="0"/>
                  <a:t>Representative experience</a:t>
                </a:r>
              </a:p>
            </p:txBody>
          </p:sp>
          <p:sp>
            <p:nvSpPr>
              <p:cNvPr id="15" name="Text Placeholder 83">
                <a:extLst>
                  <a:ext uri="{FF2B5EF4-FFF2-40B4-BE49-F238E27FC236}">
                    <a16:creationId xmlns:a16="http://schemas.microsoft.com/office/drawing/2014/main" id="{9B07CC16-94DD-19D7-E192-57C6419F7516}"/>
                  </a:ext>
                </a:extLst>
              </p:cNvPr>
              <p:cNvSpPr txBox="1">
                <a:spLocks/>
              </p:cNvSpPr>
              <p:nvPr/>
            </p:nvSpPr>
            <p:spPr>
              <a:xfrm>
                <a:off x="6641656" y="1643702"/>
                <a:ext cx="3550759" cy="4682001"/>
              </a:xfrm>
              <a:prstGeom prst="rect">
                <a:avLst/>
              </a:prstGeom>
            </p:spPr>
            <p:txBody>
              <a:bodyPr/>
              <a:lstStyle>
                <a:lvl1pPr marL="265176" indent="-265176"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2000" kern="1200">
                    <a:solidFill>
                      <a:schemeClr val="tx1"/>
                    </a:solidFill>
                    <a:latin typeface="+mn-lt"/>
                    <a:ea typeface="+mn-ea"/>
                    <a:cs typeface="+mn-cs"/>
                  </a:defRPr>
                </a:lvl1pPr>
                <a:lvl2pPr marL="640080" indent="-320040"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941832"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1243584" indent="-256032"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527048"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914393">
                  <a:lnSpc>
                    <a:spcPct val="100000"/>
                  </a:lnSpc>
                  <a:spcBef>
                    <a:spcPts val="0"/>
                  </a:spcBef>
                  <a:buFont typeface="Arial" panose="020B0604020202020204" pitchFamily="34" charset="0"/>
                  <a:buNone/>
                  <a:defRPr/>
                </a:pPr>
                <a:r>
                  <a:rPr lang="en-US" sz="1100" dirty="0">
                    <a:solidFill>
                      <a:srgbClr val="000000"/>
                    </a:solidFill>
                  </a:rPr>
                  <a:t>Invited industry expert contributor, Uniform Law Commission Model Telehealth Laws</a:t>
                </a:r>
              </a:p>
              <a:p>
                <a:pPr marL="0" indent="0" defTabSz="914393">
                  <a:lnSpc>
                    <a:spcPct val="100000"/>
                  </a:lnSpc>
                  <a:spcBef>
                    <a:spcPts val="0"/>
                  </a:spcBef>
                  <a:buFont typeface="Arial" panose="020B0604020202020204" pitchFamily="34" charset="0"/>
                  <a:buNone/>
                  <a:defRPr/>
                </a:pPr>
                <a:endParaRPr lang="en-US" sz="1100" dirty="0">
                  <a:solidFill>
                    <a:srgbClr val="000000"/>
                  </a:solidFill>
                </a:endParaRPr>
              </a:p>
              <a:p>
                <a:pPr marL="0" indent="0" defTabSz="914393">
                  <a:lnSpc>
                    <a:spcPct val="100000"/>
                  </a:lnSpc>
                  <a:spcBef>
                    <a:spcPts val="0"/>
                  </a:spcBef>
                  <a:buFont typeface="Arial" panose="020B0604020202020204" pitchFamily="34" charset="0"/>
                  <a:buNone/>
                  <a:defRPr/>
                </a:pPr>
                <a:r>
                  <a:rPr lang="en-US" sz="1100" dirty="0">
                    <a:solidFill>
                      <a:srgbClr val="000000"/>
                    </a:solidFill>
                  </a:rPr>
                  <a:t>Contributor, Federation of State Medical Boards Model Policy on Telemedicine.</a:t>
                </a:r>
              </a:p>
              <a:p>
                <a:pPr marL="0" indent="0" defTabSz="914393">
                  <a:lnSpc>
                    <a:spcPct val="100000"/>
                  </a:lnSpc>
                  <a:spcBef>
                    <a:spcPts val="0"/>
                  </a:spcBef>
                  <a:buFont typeface="Arial" panose="020B0604020202020204" pitchFamily="34" charset="0"/>
                  <a:buNone/>
                  <a:defRPr/>
                </a:pPr>
                <a:endParaRPr lang="en-US" sz="1100" dirty="0">
                  <a:solidFill>
                    <a:srgbClr val="000000"/>
                  </a:solidFill>
                </a:endParaRPr>
              </a:p>
              <a:p>
                <a:pPr marL="0" indent="0" defTabSz="914393">
                  <a:lnSpc>
                    <a:spcPct val="100000"/>
                  </a:lnSpc>
                  <a:spcBef>
                    <a:spcPts val="0"/>
                  </a:spcBef>
                  <a:buFont typeface="Arial" panose="020B0604020202020204" pitchFamily="34" charset="0"/>
                  <a:buNone/>
                  <a:defRPr/>
                </a:pPr>
                <a:r>
                  <a:rPr lang="en-US" sz="1100" dirty="0">
                    <a:solidFill>
                      <a:srgbClr val="000000"/>
                    </a:solidFill>
                  </a:rPr>
                  <a:t>Advisor to the Federation of State Medical Boards on telehealth and healthcare innovation.</a:t>
                </a:r>
              </a:p>
              <a:p>
                <a:pPr marL="0" indent="0" defTabSz="914393">
                  <a:lnSpc>
                    <a:spcPct val="100000"/>
                  </a:lnSpc>
                  <a:spcBef>
                    <a:spcPts val="0"/>
                  </a:spcBef>
                  <a:buFont typeface="Arial" panose="020B0604020202020204" pitchFamily="34" charset="0"/>
                  <a:buNone/>
                  <a:defRPr/>
                </a:pPr>
                <a:endParaRPr lang="en-US" sz="1100" dirty="0">
                  <a:solidFill>
                    <a:srgbClr val="000000"/>
                  </a:solidFill>
                </a:endParaRPr>
              </a:p>
              <a:p>
                <a:pPr marL="0" indent="0" defTabSz="914393">
                  <a:lnSpc>
                    <a:spcPct val="100000"/>
                  </a:lnSpc>
                  <a:spcBef>
                    <a:spcPts val="0"/>
                  </a:spcBef>
                  <a:buFont typeface="Arial" panose="020B0604020202020204" pitchFamily="34" charset="0"/>
                  <a:buNone/>
                  <a:defRPr/>
                </a:pPr>
                <a:r>
                  <a:rPr lang="en-US" sz="1100" dirty="0">
                    <a:solidFill>
                      <a:srgbClr val="000000"/>
                    </a:solidFill>
                  </a:rPr>
                  <a:t>Represents telemedicine companies, health systems, and other stakeholders operating telemedicine programs across all 50 states and the District of Columbia.</a:t>
                </a:r>
              </a:p>
              <a:p>
                <a:pPr marL="0" indent="0" defTabSz="914393">
                  <a:lnSpc>
                    <a:spcPct val="100000"/>
                  </a:lnSpc>
                  <a:spcBef>
                    <a:spcPts val="0"/>
                  </a:spcBef>
                  <a:buFont typeface="Arial" panose="020B0604020202020204" pitchFamily="34" charset="0"/>
                  <a:buNone/>
                  <a:defRPr/>
                </a:pPr>
                <a:endParaRPr lang="en-US" sz="1100" dirty="0">
                  <a:solidFill>
                    <a:srgbClr val="000000"/>
                  </a:solidFill>
                </a:endParaRPr>
              </a:p>
              <a:p>
                <a:pPr marL="0" indent="0" defTabSz="914393">
                  <a:lnSpc>
                    <a:spcPct val="100000"/>
                  </a:lnSpc>
                  <a:spcBef>
                    <a:spcPts val="0"/>
                  </a:spcBef>
                  <a:buNone/>
                  <a:defRPr/>
                </a:pPr>
                <a:r>
                  <a:rPr lang="en-US" sz="1100" dirty="0"/>
                  <a:t>Has advised 100+ digital health companies on developing and implementing robust regulatory compliance programs addressing issues that involved professional licensure, scope of practice, supervision, prescribing practices and patient consent.</a:t>
                </a:r>
              </a:p>
              <a:p>
                <a:pPr marL="0" indent="0" defTabSz="914393">
                  <a:lnSpc>
                    <a:spcPct val="100000"/>
                  </a:lnSpc>
                  <a:spcBef>
                    <a:spcPts val="0"/>
                  </a:spcBef>
                  <a:buFont typeface="Arial" panose="020B0604020202020204" pitchFamily="34" charset="0"/>
                  <a:buNone/>
                  <a:defRPr/>
                </a:pPr>
                <a:endParaRPr lang="en-US" sz="1100" dirty="0">
                  <a:solidFill>
                    <a:srgbClr val="000000"/>
                  </a:solidFill>
                </a:endParaRPr>
              </a:p>
              <a:p>
                <a:pPr marL="0" indent="0" defTabSz="914393">
                  <a:lnSpc>
                    <a:spcPct val="100000"/>
                  </a:lnSpc>
                  <a:spcBef>
                    <a:spcPts val="0"/>
                  </a:spcBef>
                  <a:buFont typeface="Arial" panose="020B0604020202020204" pitchFamily="34" charset="0"/>
                  <a:buNone/>
                  <a:defRPr/>
                </a:pPr>
                <a:endParaRPr lang="en-US" sz="1100" dirty="0">
                  <a:solidFill>
                    <a:srgbClr val="000000"/>
                  </a:solidFill>
                </a:endParaRPr>
              </a:p>
              <a:p>
                <a:pPr marL="0" indent="0" defTabSz="914393">
                  <a:lnSpc>
                    <a:spcPct val="100000"/>
                  </a:lnSpc>
                  <a:spcBef>
                    <a:spcPts val="0"/>
                  </a:spcBef>
                  <a:buFont typeface="Arial" panose="020B0604020202020204" pitchFamily="34" charset="0"/>
                  <a:buNone/>
                  <a:defRPr/>
                </a:pPr>
                <a:endParaRPr lang="en-US" sz="1100" dirty="0">
                  <a:solidFill>
                    <a:srgbClr val="000000"/>
                  </a:solidFill>
                </a:endParaRPr>
              </a:p>
            </p:txBody>
          </p:sp>
        </p:grpSp>
        <p:cxnSp>
          <p:nvCxnSpPr>
            <p:cNvPr id="16" name="Straight Connector 15">
              <a:extLst>
                <a:ext uri="{FF2B5EF4-FFF2-40B4-BE49-F238E27FC236}">
                  <a16:creationId xmlns:a16="http://schemas.microsoft.com/office/drawing/2014/main" id="{71596A33-BD3E-CF53-E66C-C3BB2BE139D0}"/>
                </a:ext>
              </a:extLst>
            </p:cNvPr>
            <p:cNvCxnSpPr>
              <a:cxnSpLocks/>
            </p:cNvCxnSpPr>
            <p:nvPr/>
          </p:nvCxnSpPr>
          <p:spPr>
            <a:xfrm>
              <a:off x="7615497" y="1078490"/>
              <a:ext cx="4237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1" name="Picture Placeholder 95">
            <a:extLst>
              <a:ext uri="{FF2B5EF4-FFF2-40B4-BE49-F238E27FC236}">
                <a16:creationId xmlns:a16="http://schemas.microsoft.com/office/drawing/2014/main" id="{9DC20831-9F6A-519D-7987-FCEE8FC4CFE7}"/>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341000" y="1078490"/>
            <a:ext cx="1888548" cy="1888548"/>
          </a:xfrm>
          <a:prstGeom prst="roundRect">
            <a:avLst>
              <a:gd name="adj" fmla="val 3156"/>
            </a:avLst>
          </a:prstGeom>
        </p:spPr>
      </p:pic>
      <p:pic>
        <p:nvPicPr>
          <p:cNvPr id="6" name="Picture 5">
            <a:extLst>
              <a:ext uri="{FF2B5EF4-FFF2-40B4-BE49-F238E27FC236}">
                <a16:creationId xmlns:a16="http://schemas.microsoft.com/office/drawing/2014/main" id="{C1FE0BA9-5F02-FCA3-C52F-599679FD56B8}"/>
              </a:ext>
            </a:extLst>
          </p:cNvPr>
          <p:cNvPicPr>
            <a:picLocks noChangeAspect="1"/>
          </p:cNvPicPr>
          <p:nvPr/>
        </p:nvPicPr>
        <p:blipFill>
          <a:blip r:embed="rId8"/>
          <a:stretch>
            <a:fillRect/>
          </a:stretch>
        </p:blipFill>
        <p:spPr>
          <a:xfrm>
            <a:off x="324548" y="1062038"/>
            <a:ext cx="1905000" cy="1905000"/>
          </a:xfrm>
          <a:prstGeom prst="rect">
            <a:avLst/>
          </a:prstGeom>
        </p:spPr>
      </p:pic>
    </p:spTree>
    <p:extLst>
      <p:ext uri="{BB962C8B-B14F-4D97-AF65-F5344CB8AC3E}">
        <p14:creationId xmlns:p14="http://schemas.microsoft.com/office/powerpoint/2010/main" val="2258644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E8D52-1D06-0BEC-905C-039FAFC666CC}"/>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35002C7D-48D9-1771-6FE4-F876744B70A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35002C7D-48D9-1771-6FE4-F876744B70A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0D7637C6-DF4E-4A3B-C3E2-27B994F3256A}"/>
              </a:ext>
            </a:extLst>
          </p:cNvPr>
          <p:cNvSpPr>
            <a:spLocks noGrp="1"/>
          </p:cNvSpPr>
          <p:nvPr>
            <p:ph type="title"/>
          </p:nvPr>
        </p:nvSpPr>
        <p:spPr>
          <a:xfrm>
            <a:off x="338328" y="297524"/>
            <a:ext cx="8467344" cy="951645"/>
          </a:xfrm>
        </p:spPr>
        <p:txBody>
          <a:bodyPr vert="horz"/>
          <a:lstStyle/>
          <a:p>
            <a:r>
              <a:rPr lang="en-US" dirty="0"/>
              <a:t>What is required of physicians who wish to participate?</a:t>
            </a:r>
          </a:p>
        </p:txBody>
      </p:sp>
      <p:sp>
        <p:nvSpPr>
          <p:cNvPr id="2" name="Content Placeholder 1">
            <a:extLst>
              <a:ext uri="{FF2B5EF4-FFF2-40B4-BE49-F238E27FC236}">
                <a16:creationId xmlns:a16="http://schemas.microsoft.com/office/drawing/2014/main" id="{FC9F4C24-2EEB-D56D-3F89-E89AC39A3190}"/>
              </a:ext>
            </a:extLst>
          </p:cNvPr>
          <p:cNvSpPr>
            <a:spLocks noGrp="1"/>
          </p:cNvSpPr>
          <p:nvPr>
            <p:ph idx="1"/>
          </p:nvPr>
        </p:nvSpPr>
        <p:spPr>
          <a:xfrm>
            <a:off x="338328" y="1714597"/>
            <a:ext cx="8467344" cy="4541061"/>
          </a:xfrm>
        </p:spPr>
        <p:txBody>
          <a:bodyPr/>
          <a:lstStyle/>
          <a:p>
            <a:r>
              <a:rPr lang="en-US" dirty="0"/>
              <a:t>The first requirement for physicians to participate in the Compact is to hold a full, unrestricted medical license in a Compact member-state that can serve as a declared State of Principal License (SPL). In order to designate a state as an SPL, physicians must ensure that at least ONE of the following apply:</a:t>
            </a:r>
          </a:p>
          <a:p>
            <a:pPr lvl="1"/>
            <a:r>
              <a:rPr lang="en-US" dirty="0"/>
              <a:t>The physician’s primary residence is in the SPL</a:t>
            </a:r>
          </a:p>
          <a:p>
            <a:pPr lvl="1"/>
            <a:r>
              <a:rPr lang="en-US" dirty="0"/>
              <a:t>At least 25% of the physician’s practice of medicine occurs in the SPL</a:t>
            </a:r>
          </a:p>
          <a:p>
            <a:pPr lvl="1"/>
            <a:r>
              <a:rPr lang="en-US" dirty="0"/>
              <a:t>The physician is employed to practice medicine by a person, business or organization located in the SPL</a:t>
            </a:r>
          </a:p>
          <a:p>
            <a:pPr lvl="1"/>
            <a:r>
              <a:rPr lang="en-US" dirty="0"/>
              <a:t>The physician uses the SPL as his or her state of residence for U.S. Federal Income Tax purposes.</a:t>
            </a:r>
          </a:p>
          <a:p>
            <a:r>
              <a:rPr lang="en-US" dirty="0"/>
              <a:t>Because Massachusetts does not participate in the IMLC, Massachusetts cannot be listed as a physician's SPL.  This means that Massachusetts physicians cannot participate in the IMLC unless they can satisfy the SPL requirements for another state.</a:t>
            </a:r>
          </a:p>
          <a:p>
            <a:r>
              <a:rPr lang="en-US" dirty="0"/>
              <a:t>The SPL has the authority to determine if a physician meets any or all of the qualifications listed above. Physicians must maintain their SPL status at all times.  Physicians may change the location of their SPL -- through a process known as “redesignation” – after they receive a Letter of Qualification to participate in the Compact.</a:t>
            </a:r>
          </a:p>
          <a:p>
            <a:pPr marL="0" indent="0">
              <a:buNone/>
            </a:pPr>
            <a:endParaRPr lang="en-US" dirty="0"/>
          </a:p>
        </p:txBody>
      </p:sp>
      <p:sp>
        <p:nvSpPr>
          <p:cNvPr id="4" name="Slide Number Placeholder 3">
            <a:extLst>
              <a:ext uri="{FF2B5EF4-FFF2-40B4-BE49-F238E27FC236}">
                <a16:creationId xmlns:a16="http://schemas.microsoft.com/office/drawing/2014/main" id="{D24CF0C6-30B2-00C0-E1CE-D905D447C579}"/>
              </a:ext>
            </a:extLst>
          </p:cNvPr>
          <p:cNvSpPr>
            <a:spLocks noGrp="1"/>
          </p:cNvSpPr>
          <p:nvPr>
            <p:ph type="sldNum" sz="quarter" idx="12"/>
          </p:nvPr>
        </p:nvSpPr>
        <p:spPr>
          <a:xfrm>
            <a:off x="8528786" y="6537485"/>
            <a:ext cx="342900" cy="182880"/>
          </a:xfrm>
        </p:spPr>
        <p:txBody>
          <a:bodyPr/>
          <a:lstStyle/>
          <a:p>
            <a:fld id="{6E57041B-7A30-4191-B4AE-27E4D3423325}" type="slidenum">
              <a:rPr lang="en-US" smtClean="0"/>
              <a:pPr/>
              <a:t>20</a:t>
            </a:fld>
            <a:endParaRPr lang="en-US"/>
          </a:p>
        </p:txBody>
      </p:sp>
    </p:spTree>
    <p:extLst>
      <p:ext uri="{BB962C8B-B14F-4D97-AF65-F5344CB8AC3E}">
        <p14:creationId xmlns:p14="http://schemas.microsoft.com/office/powerpoint/2010/main" val="14966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0308F-DCD9-53F1-6116-5981BD3078D5}"/>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71AAF5B-9243-4A7B-CB35-1812E6468391}"/>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D71AAF5B-9243-4A7B-CB35-1812E646839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FD832028-5AAD-0DE4-C92D-B8A04C3F15AF}"/>
              </a:ext>
            </a:extLst>
          </p:cNvPr>
          <p:cNvSpPr>
            <a:spLocks noGrp="1"/>
          </p:cNvSpPr>
          <p:nvPr>
            <p:ph type="title"/>
          </p:nvPr>
        </p:nvSpPr>
        <p:spPr>
          <a:xfrm>
            <a:off x="338328" y="297524"/>
            <a:ext cx="8467344" cy="951645"/>
          </a:xfrm>
        </p:spPr>
        <p:txBody>
          <a:bodyPr vert="horz"/>
          <a:lstStyle/>
          <a:p>
            <a:r>
              <a:rPr lang="en-US" dirty="0"/>
              <a:t>Interaction Among State Laws</a:t>
            </a:r>
          </a:p>
        </p:txBody>
      </p:sp>
      <p:sp>
        <p:nvSpPr>
          <p:cNvPr id="2" name="Content Placeholder 1">
            <a:extLst>
              <a:ext uri="{FF2B5EF4-FFF2-40B4-BE49-F238E27FC236}">
                <a16:creationId xmlns:a16="http://schemas.microsoft.com/office/drawing/2014/main" id="{83828C05-C46E-E2FD-8342-E83C758D2654}"/>
              </a:ext>
            </a:extLst>
          </p:cNvPr>
          <p:cNvSpPr>
            <a:spLocks noGrp="1"/>
          </p:cNvSpPr>
          <p:nvPr>
            <p:ph idx="1"/>
          </p:nvPr>
        </p:nvSpPr>
        <p:spPr>
          <a:xfrm>
            <a:off x="338328" y="1158469"/>
            <a:ext cx="8467344" cy="4541061"/>
          </a:xfrm>
        </p:spPr>
        <p:txBody>
          <a:bodyPr/>
          <a:lstStyle/>
          <a:p>
            <a:r>
              <a:rPr lang="en-US" b="1" dirty="0"/>
              <a:t>Does the IMLC supersede state law?  </a:t>
            </a:r>
            <a:r>
              <a:rPr lang="en-US" dirty="0"/>
              <a:t>No. The Compact does not change in any way a state’s Medical Practice Act, or a state’s full authority in administering its duties of oversight. The Compact simply creates another pathway for licensure in other jurisdictions.</a:t>
            </a:r>
          </a:p>
          <a:p>
            <a:r>
              <a:rPr lang="en-US" b="1" dirty="0"/>
              <a:t>What laws apply to IMLC physicians? </a:t>
            </a:r>
            <a:r>
              <a:rPr lang="en-US" dirty="0"/>
              <a:t>The laws of the state where the patient is located at the time of treatment govern.  If a physician treats a patient in Texas, that physician is subject to Texas law.  The IMLC creates an expedited path to licensure to Massachusetts physicians, including in Texas, but does not make a Massachusetts physician </a:t>
            </a:r>
            <a:r>
              <a:rPr lang="en-US" i="1" dirty="0"/>
              <a:t>automatically</a:t>
            </a:r>
            <a:r>
              <a:rPr lang="en-US" dirty="0"/>
              <a:t> licensed in Texas – they must still go through the Texas licensure process, and will only be subject to Texas law upon treating a patient located in Texas. </a:t>
            </a:r>
          </a:p>
          <a:p>
            <a:r>
              <a:rPr lang="en-US" b="1" dirty="0"/>
              <a:t>What are shield laws? </a:t>
            </a:r>
            <a:r>
              <a:rPr lang="en-US" dirty="0"/>
              <a:t>Some states have enacted laws declining refusing to provide information to authorities in other jurisdictions regarding care that may be prohibited in those other jurisdictions, which is </a:t>
            </a:r>
            <a:r>
              <a:rPr lang="en-US" i="1" dirty="0"/>
              <a:t>permitted </a:t>
            </a:r>
            <a:r>
              <a:rPr lang="en-US" dirty="0"/>
              <a:t>in the home state. </a:t>
            </a:r>
          </a:p>
          <a:p>
            <a:r>
              <a:rPr lang="en-US" i="1" dirty="0"/>
              <a:t>Note that the extent to which shield laws will protect physicians is not certain. </a:t>
            </a:r>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0A829035-54D5-D0F9-F3B2-B66D66936D24}"/>
              </a:ext>
            </a:extLst>
          </p:cNvPr>
          <p:cNvSpPr>
            <a:spLocks noGrp="1"/>
          </p:cNvSpPr>
          <p:nvPr>
            <p:ph type="sldNum" sz="quarter" idx="12"/>
          </p:nvPr>
        </p:nvSpPr>
        <p:spPr>
          <a:xfrm>
            <a:off x="8528786" y="6537485"/>
            <a:ext cx="342900" cy="182880"/>
          </a:xfrm>
        </p:spPr>
        <p:txBody>
          <a:bodyPr/>
          <a:lstStyle/>
          <a:p>
            <a:fld id="{6E57041B-7A30-4191-B4AE-27E4D3423325}" type="slidenum">
              <a:rPr lang="en-US" smtClean="0"/>
              <a:pPr/>
              <a:t>21</a:t>
            </a:fld>
            <a:endParaRPr lang="en-US"/>
          </a:p>
        </p:txBody>
      </p:sp>
    </p:spTree>
    <p:extLst>
      <p:ext uri="{BB962C8B-B14F-4D97-AF65-F5344CB8AC3E}">
        <p14:creationId xmlns:p14="http://schemas.microsoft.com/office/powerpoint/2010/main" val="2787854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FAA88-164A-A1A3-E7A2-601639F09C59}"/>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CE1A8120-664D-71EA-7657-75D67F671144}"/>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CE1A8120-664D-71EA-7657-75D67F67114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A562E693-A89E-8CD1-0B2B-43CA61AF92DF}"/>
              </a:ext>
            </a:extLst>
          </p:cNvPr>
          <p:cNvSpPr>
            <a:spLocks noGrp="1"/>
          </p:cNvSpPr>
          <p:nvPr>
            <p:ph type="title"/>
          </p:nvPr>
        </p:nvSpPr>
        <p:spPr>
          <a:xfrm>
            <a:off x="338328" y="297524"/>
            <a:ext cx="8467344" cy="951645"/>
          </a:xfrm>
        </p:spPr>
        <p:txBody>
          <a:bodyPr vert="horz"/>
          <a:lstStyle/>
          <a:p>
            <a:r>
              <a:rPr lang="en-US" dirty="0"/>
              <a:t>Interaction Among State Laws</a:t>
            </a:r>
          </a:p>
        </p:txBody>
      </p:sp>
      <p:sp>
        <p:nvSpPr>
          <p:cNvPr id="2" name="Content Placeholder 1">
            <a:extLst>
              <a:ext uri="{FF2B5EF4-FFF2-40B4-BE49-F238E27FC236}">
                <a16:creationId xmlns:a16="http://schemas.microsoft.com/office/drawing/2014/main" id="{324F69C7-C9F3-7074-A2DD-67747EAC039D}"/>
              </a:ext>
            </a:extLst>
          </p:cNvPr>
          <p:cNvSpPr>
            <a:spLocks noGrp="1"/>
          </p:cNvSpPr>
          <p:nvPr>
            <p:ph idx="1"/>
          </p:nvPr>
        </p:nvSpPr>
        <p:spPr>
          <a:xfrm>
            <a:off x="404342" y="876529"/>
            <a:ext cx="8467344" cy="4541061"/>
          </a:xfrm>
        </p:spPr>
        <p:txBody>
          <a:bodyPr/>
          <a:lstStyle/>
          <a:p>
            <a:r>
              <a:rPr lang="en-US" b="1" dirty="0"/>
              <a:t>Does the IMLC impact the applicability of Massachusetts' existing shield law?  </a:t>
            </a:r>
            <a:r>
              <a:rPr lang="en-US" dirty="0"/>
              <a:t>No.  After the Supreme Court's landmark decisions in </a:t>
            </a:r>
            <a:r>
              <a:rPr lang="en-US" i="1" dirty="0"/>
              <a:t>Dobbs</a:t>
            </a:r>
            <a:r>
              <a:rPr lang="en-US" dirty="0"/>
              <a:t>, Massachusetts adopted a shield law, seeking to protect Massachusetts physicians from inquiries by other medical boards involving reproductive care (but applies to all care permitted under MA law). See </a:t>
            </a:r>
            <a:r>
              <a:rPr lang="en-US" dirty="0">
                <a:hlinkClick r:id="rId5"/>
              </a:rPr>
              <a:t>MA Attorney General, Shield Law Advisory</a:t>
            </a:r>
            <a:r>
              <a:rPr lang="en-US" dirty="0"/>
              <a:t> (excerpt of FAQ below).</a:t>
            </a:r>
          </a:p>
          <a:p>
            <a:endParaRPr lang="en-US" dirty="0"/>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B6836106-4231-9FEA-FB19-A098B7260D38}"/>
              </a:ext>
            </a:extLst>
          </p:cNvPr>
          <p:cNvSpPr>
            <a:spLocks noGrp="1"/>
          </p:cNvSpPr>
          <p:nvPr>
            <p:ph type="sldNum" sz="quarter" idx="12"/>
          </p:nvPr>
        </p:nvSpPr>
        <p:spPr>
          <a:xfrm>
            <a:off x="8528786" y="6537485"/>
            <a:ext cx="342900" cy="182880"/>
          </a:xfrm>
        </p:spPr>
        <p:txBody>
          <a:bodyPr/>
          <a:lstStyle/>
          <a:p>
            <a:fld id="{6E57041B-7A30-4191-B4AE-27E4D3423325}" type="slidenum">
              <a:rPr lang="en-US" smtClean="0"/>
              <a:pPr/>
              <a:t>22</a:t>
            </a:fld>
            <a:endParaRPr lang="en-US"/>
          </a:p>
        </p:txBody>
      </p:sp>
      <p:pic>
        <p:nvPicPr>
          <p:cNvPr id="7" name="Picture 6">
            <a:extLst>
              <a:ext uri="{FF2B5EF4-FFF2-40B4-BE49-F238E27FC236}">
                <a16:creationId xmlns:a16="http://schemas.microsoft.com/office/drawing/2014/main" id="{71F90D20-C6FF-95A6-4B1C-303791644883}"/>
              </a:ext>
            </a:extLst>
          </p:cNvPr>
          <p:cNvPicPr>
            <a:picLocks noChangeAspect="1"/>
          </p:cNvPicPr>
          <p:nvPr/>
        </p:nvPicPr>
        <p:blipFill>
          <a:blip r:embed="rId6"/>
          <a:stretch>
            <a:fillRect/>
          </a:stretch>
        </p:blipFill>
        <p:spPr>
          <a:xfrm>
            <a:off x="813192" y="3081355"/>
            <a:ext cx="7649643" cy="3296110"/>
          </a:xfrm>
          <a:prstGeom prst="rect">
            <a:avLst/>
          </a:prstGeom>
        </p:spPr>
      </p:pic>
    </p:spTree>
    <p:extLst>
      <p:ext uri="{BB962C8B-B14F-4D97-AF65-F5344CB8AC3E}">
        <p14:creationId xmlns:p14="http://schemas.microsoft.com/office/powerpoint/2010/main" val="10508954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CE1239B-6269-35E0-6FB1-CAC424493343}"/>
              </a:ext>
            </a:extLst>
          </p:cNvPr>
          <p:cNvGraphicFramePr>
            <a:graphicFrameLocks noChangeAspect="1"/>
          </p:cNvGraphicFramePr>
          <p:nvPr>
            <p:custDataLst>
              <p:tags r:id="rId1"/>
            </p:custDataLst>
            <p:extLst>
              <p:ext uri="{D42A27DB-BD31-4B8C-83A1-F6EECF244321}">
                <p14:modId xmlns:p14="http://schemas.microsoft.com/office/powerpoint/2010/main" val="17381232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5" name="think-cell data - do not delete" hidden="1">
                        <a:extLst>
                          <a:ext uri="{FF2B5EF4-FFF2-40B4-BE49-F238E27FC236}">
                            <a16:creationId xmlns:a16="http://schemas.microsoft.com/office/drawing/2014/main" id="{8CE1239B-6269-35E0-6FB1-CAC42449334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375D240E-5C54-73F6-63BF-53FB9597818B}"/>
              </a:ext>
            </a:extLst>
          </p:cNvPr>
          <p:cNvSpPr>
            <a:spLocks noGrp="1"/>
          </p:cNvSpPr>
          <p:nvPr>
            <p:ph type="ctrTitle"/>
          </p:nvPr>
        </p:nvSpPr>
        <p:spPr/>
        <p:txBody>
          <a:bodyPr vert="horz"/>
          <a:lstStyle/>
          <a:p>
            <a:r>
              <a:rPr lang="en-US" dirty="0"/>
              <a:t>Thank You</a:t>
            </a:r>
            <a:br>
              <a:rPr lang="en-US" dirty="0"/>
            </a:br>
            <a:r>
              <a:rPr lang="en-US" sz="2400" dirty="0">
                <a:hlinkClick r:id="rId5"/>
              </a:rPr>
              <a:t>jsherer@orrick.com</a:t>
            </a:r>
            <a:r>
              <a:rPr lang="en-US" sz="2400" dirty="0"/>
              <a:t> </a:t>
            </a:r>
          </a:p>
        </p:txBody>
      </p:sp>
      <p:sp>
        <p:nvSpPr>
          <p:cNvPr id="3" name="Slide Number Placeholder 2">
            <a:extLst>
              <a:ext uri="{FF2B5EF4-FFF2-40B4-BE49-F238E27FC236}">
                <a16:creationId xmlns:a16="http://schemas.microsoft.com/office/drawing/2014/main" id="{B53A05F5-32A5-687C-9C5A-A9E00332F6DF}"/>
              </a:ext>
            </a:extLst>
          </p:cNvPr>
          <p:cNvSpPr>
            <a:spLocks noGrp="1"/>
          </p:cNvSpPr>
          <p:nvPr>
            <p:ph type="sldNum" sz="quarter" idx="4294967295"/>
          </p:nvPr>
        </p:nvSpPr>
        <p:spPr>
          <a:xfrm>
            <a:off x="8801100" y="6537325"/>
            <a:ext cx="342900" cy="182563"/>
          </a:xfrm>
        </p:spPr>
        <p:txBody>
          <a:bodyPr/>
          <a:lstStyle/>
          <a:p>
            <a:fld id="{6E57041B-7A30-4191-B4AE-27E4D3423325}" type="slidenum">
              <a:rPr lang="en-US" smtClean="0"/>
              <a:t>23</a:t>
            </a:fld>
            <a:endParaRPr lang="en-US"/>
          </a:p>
        </p:txBody>
      </p:sp>
    </p:spTree>
    <p:extLst>
      <p:ext uri="{BB962C8B-B14F-4D97-AF65-F5344CB8AC3E}">
        <p14:creationId xmlns:p14="http://schemas.microsoft.com/office/powerpoint/2010/main" val="2423138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95B91-1CC1-7560-1FE3-7CA7CE96ADAD}"/>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6FA4F663-7EDB-58A5-0C25-2CF2F3F46EE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6FA4F663-7EDB-58A5-0C25-2CF2F3F46EE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579A72A1-4349-0514-5E26-8275047CAC42}"/>
              </a:ext>
            </a:extLst>
          </p:cNvPr>
          <p:cNvSpPr>
            <a:spLocks noGrp="1"/>
          </p:cNvSpPr>
          <p:nvPr>
            <p:ph type="title"/>
          </p:nvPr>
        </p:nvSpPr>
        <p:spPr>
          <a:xfrm>
            <a:off x="338328" y="297524"/>
            <a:ext cx="8467344" cy="951645"/>
          </a:xfrm>
        </p:spPr>
        <p:txBody>
          <a:bodyPr vert="horz"/>
          <a:lstStyle/>
          <a:p>
            <a:r>
              <a:rPr lang="en-US" dirty="0"/>
              <a:t>Disclaimer</a:t>
            </a:r>
          </a:p>
        </p:txBody>
      </p:sp>
      <p:sp>
        <p:nvSpPr>
          <p:cNvPr id="2" name="Content Placeholder 1">
            <a:extLst>
              <a:ext uri="{FF2B5EF4-FFF2-40B4-BE49-F238E27FC236}">
                <a16:creationId xmlns:a16="http://schemas.microsoft.com/office/drawing/2014/main" id="{A6F70FF8-1F58-CF7F-0DEA-769685520E9E}"/>
              </a:ext>
            </a:extLst>
          </p:cNvPr>
          <p:cNvSpPr>
            <a:spLocks noGrp="1"/>
          </p:cNvSpPr>
          <p:nvPr>
            <p:ph idx="1"/>
          </p:nvPr>
        </p:nvSpPr>
        <p:spPr>
          <a:xfrm>
            <a:off x="338138" y="1714500"/>
            <a:ext cx="3657600" cy="4541838"/>
          </a:xfrm>
        </p:spPr>
        <p:txBody>
          <a:bodyPr/>
          <a:lstStyle/>
          <a:p>
            <a:pPr marL="0" indent="0">
              <a:buNone/>
            </a:pPr>
            <a:r>
              <a:rPr lang="en-US" dirty="0"/>
              <a:t>This presentation is not legal advice and does not establish any attorney-client relationship with Orrick or any of its attorneys.</a:t>
            </a:r>
            <a:endParaRPr lang="en-US" dirty="0">
              <a:solidFill>
                <a:schemeClr val="accent1"/>
              </a:solidFill>
            </a:endParaRPr>
          </a:p>
        </p:txBody>
      </p:sp>
      <p:sp>
        <p:nvSpPr>
          <p:cNvPr id="3" name="Slide Number Placeholder 2">
            <a:extLst>
              <a:ext uri="{FF2B5EF4-FFF2-40B4-BE49-F238E27FC236}">
                <a16:creationId xmlns:a16="http://schemas.microsoft.com/office/drawing/2014/main" id="{027F49C2-348F-4CC1-6DBD-EF19BB1F8BA9}"/>
              </a:ext>
            </a:extLst>
          </p:cNvPr>
          <p:cNvSpPr>
            <a:spLocks noGrp="1"/>
          </p:cNvSpPr>
          <p:nvPr>
            <p:ph type="sldNum" sz="quarter" idx="12"/>
          </p:nvPr>
        </p:nvSpPr>
        <p:spPr>
          <a:xfrm>
            <a:off x="8528786" y="6537485"/>
            <a:ext cx="342900" cy="182880"/>
          </a:xfrm>
        </p:spPr>
        <p:txBody>
          <a:bodyPr/>
          <a:lstStyle/>
          <a:p>
            <a:fld id="{6E57041B-7A30-4191-B4AE-27E4D3423325}" type="slidenum">
              <a:rPr lang="en-US" smtClean="0"/>
              <a:pPr/>
              <a:t>3</a:t>
            </a:fld>
            <a:endParaRPr lang="en-US"/>
          </a:p>
        </p:txBody>
      </p:sp>
      <p:sp>
        <p:nvSpPr>
          <p:cNvPr id="5" name="Text 57">
            <a:extLst>
              <a:ext uri="{FF2B5EF4-FFF2-40B4-BE49-F238E27FC236}">
                <a16:creationId xmlns:a16="http://schemas.microsoft.com/office/drawing/2014/main" id="{53ADB08A-4C57-E75A-A4A1-DDD079CBD74A}"/>
              </a:ext>
            </a:extLst>
          </p:cNvPr>
          <p:cNvSpPr/>
          <p:nvPr/>
        </p:nvSpPr>
        <p:spPr>
          <a:xfrm>
            <a:off x="280321" y="6526013"/>
            <a:ext cx="1645920" cy="102912"/>
          </a:xfrm>
          <a:prstGeom prst="rect">
            <a:avLst/>
          </a:prstGeom>
          <a:noFill/>
          <a:ln/>
        </p:spPr>
        <p:txBody>
          <a:bodyPr wrap="square" lIns="0" tIns="0" rIns="0" bIns="0" rtlCol="0" anchor="t"/>
          <a:lstStyle/>
          <a:p>
            <a:pPr defTabSz="457105">
              <a:lnSpc>
                <a:spcPts val="855"/>
              </a:lnSpc>
              <a:spcAft>
                <a:spcPts val="2891"/>
              </a:spcAft>
              <a:defRPr/>
            </a:pPr>
            <a:r>
              <a:rPr lang="en-US" sz="781" kern="0" spc="-27" dirty="0">
                <a:solidFill>
                  <a:schemeClr val="bg1"/>
                </a:solidFill>
                <a:latin typeface="Azo Sans Bold" pitchFamily="34" charset="0"/>
                <a:ea typeface="Azo Sans Bold" pitchFamily="34" charset="-122"/>
                <a:cs typeface="Azo Sans Bold" pitchFamily="34" charset="-120"/>
              </a:rPr>
              <a:t>Orrick | Private and Confidential</a:t>
            </a:r>
            <a:endParaRPr lang="en-US" sz="781" dirty="0">
              <a:solidFill>
                <a:schemeClr val="bg1"/>
              </a:solidFill>
              <a:latin typeface="Calibri" panose="020F0502020204030204"/>
            </a:endParaRPr>
          </a:p>
        </p:txBody>
      </p:sp>
    </p:spTree>
    <p:extLst>
      <p:ext uri="{BB962C8B-B14F-4D97-AF65-F5344CB8AC3E}">
        <p14:creationId xmlns:p14="http://schemas.microsoft.com/office/powerpoint/2010/main" val="439376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E6BF6542-E131-CACF-1727-BF9CA58104D5}"/>
              </a:ext>
            </a:extLst>
          </p:cNvPr>
          <p:cNvGraphicFramePr>
            <a:graphicFrameLocks noChangeAspect="1"/>
          </p:cNvGraphicFramePr>
          <p:nvPr>
            <p:custDataLst>
              <p:tags r:id="rId1"/>
            </p:custDataLst>
            <p:extLst>
              <p:ext uri="{D42A27DB-BD31-4B8C-83A1-F6EECF244321}">
                <p14:modId xmlns:p14="http://schemas.microsoft.com/office/powerpoint/2010/main" val="123132594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E6BF6542-E131-CACF-1727-BF9CA58104D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32ADBD7D-08E3-E3B1-005E-4E19A14ABBF1}"/>
              </a:ext>
            </a:extLst>
          </p:cNvPr>
          <p:cNvSpPr>
            <a:spLocks noGrp="1"/>
          </p:cNvSpPr>
          <p:nvPr>
            <p:ph type="title"/>
          </p:nvPr>
        </p:nvSpPr>
        <p:spPr>
          <a:xfrm>
            <a:off x="338328" y="297524"/>
            <a:ext cx="8467344" cy="951645"/>
          </a:xfrm>
        </p:spPr>
        <p:txBody>
          <a:bodyPr vert="horz"/>
          <a:lstStyle/>
          <a:p>
            <a:r>
              <a:rPr lang="en-US" dirty="0"/>
              <a:t>Agenda</a:t>
            </a:r>
          </a:p>
        </p:txBody>
      </p:sp>
      <p:sp>
        <p:nvSpPr>
          <p:cNvPr id="2" name="Content Placeholder 1">
            <a:extLst>
              <a:ext uri="{FF2B5EF4-FFF2-40B4-BE49-F238E27FC236}">
                <a16:creationId xmlns:a16="http://schemas.microsoft.com/office/drawing/2014/main" id="{560C5411-C69E-AABA-2CA1-82CE13E1EA95}"/>
              </a:ext>
            </a:extLst>
          </p:cNvPr>
          <p:cNvSpPr>
            <a:spLocks noGrp="1"/>
          </p:cNvSpPr>
          <p:nvPr>
            <p:ph idx="1"/>
          </p:nvPr>
        </p:nvSpPr>
        <p:spPr>
          <a:xfrm>
            <a:off x="338138" y="1714500"/>
            <a:ext cx="3657600" cy="4541838"/>
          </a:xfrm>
        </p:spPr>
        <p:txBody>
          <a:bodyPr/>
          <a:lstStyle/>
          <a:p>
            <a:r>
              <a:rPr lang="en-US" dirty="0"/>
              <a:t>Telehealth 101</a:t>
            </a:r>
          </a:p>
          <a:p>
            <a:r>
              <a:rPr lang="en-US" dirty="0">
                <a:solidFill>
                  <a:schemeClr val="accent1"/>
                </a:solidFill>
              </a:rPr>
              <a:t>Licensure in Massachusetts</a:t>
            </a:r>
            <a:endParaRPr lang="en-US" dirty="0"/>
          </a:p>
          <a:p>
            <a:r>
              <a:rPr lang="en-US" dirty="0"/>
              <a:t>Types of Licensure Exceptions</a:t>
            </a:r>
          </a:p>
          <a:p>
            <a:r>
              <a:rPr lang="en-US" dirty="0">
                <a:solidFill>
                  <a:schemeClr val="accent1"/>
                </a:solidFill>
              </a:rPr>
              <a:t>Existing Interstate Licensure Examples</a:t>
            </a:r>
            <a:endParaRPr lang="en-US" dirty="0"/>
          </a:p>
          <a:p>
            <a:r>
              <a:rPr lang="en-US" dirty="0"/>
              <a:t>Interstate Medical Licensure Compact</a:t>
            </a:r>
          </a:p>
          <a:p>
            <a:endParaRPr lang="en-US" dirty="0"/>
          </a:p>
        </p:txBody>
      </p:sp>
      <p:sp>
        <p:nvSpPr>
          <p:cNvPr id="3" name="Slide Number Placeholder 2">
            <a:extLst>
              <a:ext uri="{FF2B5EF4-FFF2-40B4-BE49-F238E27FC236}">
                <a16:creationId xmlns:a16="http://schemas.microsoft.com/office/drawing/2014/main" id="{B589537F-7A43-4A84-CB17-1098D570AB3D}"/>
              </a:ext>
            </a:extLst>
          </p:cNvPr>
          <p:cNvSpPr>
            <a:spLocks noGrp="1"/>
          </p:cNvSpPr>
          <p:nvPr>
            <p:ph type="sldNum" sz="quarter" idx="12"/>
          </p:nvPr>
        </p:nvSpPr>
        <p:spPr>
          <a:xfrm>
            <a:off x="8528786" y="6537485"/>
            <a:ext cx="342900" cy="182880"/>
          </a:xfrm>
        </p:spPr>
        <p:txBody>
          <a:bodyPr/>
          <a:lstStyle/>
          <a:p>
            <a:fld id="{6E57041B-7A30-4191-B4AE-27E4D3423325}" type="slidenum">
              <a:rPr lang="en-US" smtClean="0"/>
              <a:pPr/>
              <a:t>4</a:t>
            </a:fld>
            <a:endParaRPr lang="en-US"/>
          </a:p>
        </p:txBody>
      </p:sp>
      <p:sp>
        <p:nvSpPr>
          <p:cNvPr id="5" name="Text 57">
            <a:extLst>
              <a:ext uri="{FF2B5EF4-FFF2-40B4-BE49-F238E27FC236}">
                <a16:creationId xmlns:a16="http://schemas.microsoft.com/office/drawing/2014/main" id="{970E5A4F-4465-98FB-0B49-9640F65494C3}"/>
              </a:ext>
            </a:extLst>
          </p:cNvPr>
          <p:cNvSpPr/>
          <p:nvPr/>
        </p:nvSpPr>
        <p:spPr>
          <a:xfrm>
            <a:off x="280321" y="6526013"/>
            <a:ext cx="1645920" cy="102912"/>
          </a:xfrm>
          <a:prstGeom prst="rect">
            <a:avLst/>
          </a:prstGeom>
          <a:noFill/>
          <a:ln/>
        </p:spPr>
        <p:txBody>
          <a:bodyPr wrap="square" lIns="0" tIns="0" rIns="0" bIns="0" rtlCol="0" anchor="t"/>
          <a:lstStyle/>
          <a:p>
            <a:pPr defTabSz="457105">
              <a:lnSpc>
                <a:spcPts val="855"/>
              </a:lnSpc>
              <a:spcAft>
                <a:spcPts val="2891"/>
              </a:spcAft>
              <a:defRPr/>
            </a:pPr>
            <a:r>
              <a:rPr lang="en-US" sz="781" kern="0" spc="-27" dirty="0">
                <a:solidFill>
                  <a:schemeClr val="bg1"/>
                </a:solidFill>
                <a:latin typeface="Azo Sans Bold" pitchFamily="34" charset="0"/>
                <a:ea typeface="Azo Sans Bold" pitchFamily="34" charset="-122"/>
                <a:cs typeface="Azo Sans Bold" pitchFamily="34" charset="-120"/>
              </a:rPr>
              <a:t>Orrick | Private and Confidential</a:t>
            </a:r>
            <a:endParaRPr lang="en-US" sz="781" dirty="0">
              <a:solidFill>
                <a:schemeClr val="bg1"/>
              </a:solidFill>
              <a:latin typeface="Calibri" panose="020F0502020204030204"/>
            </a:endParaRPr>
          </a:p>
        </p:txBody>
      </p:sp>
    </p:spTree>
    <p:extLst>
      <p:ext uri="{BB962C8B-B14F-4D97-AF65-F5344CB8AC3E}">
        <p14:creationId xmlns:p14="http://schemas.microsoft.com/office/powerpoint/2010/main" val="3973981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80B8D-8174-A48D-02E2-A6CE2AC2A487}"/>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1CF71EDE-0FBB-C985-E7F9-7ED7321F9354}"/>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1CF71EDE-0FBB-C985-E7F9-7ED7321F935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F984A771-CA18-989A-C6ED-447093560666}"/>
              </a:ext>
            </a:extLst>
          </p:cNvPr>
          <p:cNvSpPr>
            <a:spLocks noGrp="1"/>
          </p:cNvSpPr>
          <p:nvPr>
            <p:ph type="title"/>
          </p:nvPr>
        </p:nvSpPr>
        <p:spPr/>
        <p:txBody>
          <a:bodyPr vert="horz"/>
          <a:lstStyle/>
          <a:p>
            <a:r>
              <a:rPr lang="en-US" dirty="0"/>
              <a:t>Telehealth 101</a:t>
            </a:r>
          </a:p>
        </p:txBody>
      </p:sp>
    </p:spTree>
    <p:extLst>
      <p:ext uri="{BB962C8B-B14F-4D97-AF65-F5344CB8AC3E}">
        <p14:creationId xmlns:p14="http://schemas.microsoft.com/office/powerpoint/2010/main" val="2037891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D75B3-DA03-8C72-5AB6-A7B5F2333EB5}"/>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51A16B7E-E8DF-41FE-800F-2CE938EB8A61}"/>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51A16B7E-E8DF-41FE-800F-2CE938EB8A6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27E92EC9-6295-220B-449C-3DA87B21FF67}"/>
              </a:ext>
            </a:extLst>
          </p:cNvPr>
          <p:cNvSpPr>
            <a:spLocks noGrp="1"/>
          </p:cNvSpPr>
          <p:nvPr>
            <p:ph type="title"/>
          </p:nvPr>
        </p:nvSpPr>
        <p:spPr>
          <a:xfrm>
            <a:off x="338328" y="297524"/>
            <a:ext cx="8467344" cy="951645"/>
          </a:xfrm>
        </p:spPr>
        <p:txBody>
          <a:bodyPr vert="horz"/>
          <a:lstStyle/>
          <a:p>
            <a:r>
              <a:rPr lang="en-US" dirty="0"/>
              <a:t>Which laws apply?</a:t>
            </a:r>
          </a:p>
        </p:txBody>
      </p:sp>
      <p:sp>
        <p:nvSpPr>
          <p:cNvPr id="2" name="Content Placeholder 1">
            <a:extLst>
              <a:ext uri="{FF2B5EF4-FFF2-40B4-BE49-F238E27FC236}">
                <a16:creationId xmlns:a16="http://schemas.microsoft.com/office/drawing/2014/main" id="{09B627D6-DB00-71D2-5B63-290169CDA168}"/>
              </a:ext>
            </a:extLst>
          </p:cNvPr>
          <p:cNvSpPr>
            <a:spLocks noGrp="1"/>
          </p:cNvSpPr>
          <p:nvPr>
            <p:ph idx="1"/>
          </p:nvPr>
        </p:nvSpPr>
        <p:spPr>
          <a:xfrm>
            <a:off x="338328" y="1714597"/>
            <a:ext cx="8467344" cy="4541061"/>
          </a:xfrm>
        </p:spPr>
        <p:txBody>
          <a:bodyPr/>
          <a:lstStyle/>
          <a:p>
            <a:r>
              <a:rPr lang="en-US" dirty="0"/>
              <a:t>When care is provided via telehealth, the laws of the state where the </a:t>
            </a:r>
            <a:r>
              <a:rPr lang="en-US" b="1" i="1" dirty="0"/>
              <a:t>patient </a:t>
            </a:r>
            <a:r>
              <a:rPr lang="en-US" dirty="0"/>
              <a:t>is located govern the care that is delivered.</a:t>
            </a:r>
          </a:p>
          <a:p>
            <a:endParaRPr lang="en-US" dirty="0"/>
          </a:p>
          <a:p>
            <a:r>
              <a:rPr lang="en-US" dirty="0"/>
              <a:t>Therefore, when a physician in Massachusetts utilizes telehealth to treat a patient located in Florida, the Massachusetts-based physician must be licensed in Florida, and deliver care in compliance with applicable Florida law. </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9ECFE17C-10E3-3FA0-9944-C18824B7EC26}"/>
              </a:ext>
            </a:extLst>
          </p:cNvPr>
          <p:cNvSpPr>
            <a:spLocks noGrp="1"/>
          </p:cNvSpPr>
          <p:nvPr>
            <p:ph type="sldNum" sz="quarter" idx="12"/>
          </p:nvPr>
        </p:nvSpPr>
        <p:spPr>
          <a:xfrm>
            <a:off x="8528786" y="6537485"/>
            <a:ext cx="342900" cy="182880"/>
          </a:xfrm>
        </p:spPr>
        <p:txBody>
          <a:bodyPr/>
          <a:lstStyle/>
          <a:p>
            <a:fld id="{6E57041B-7A30-4191-B4AE-27E4D3423325}" type="slidenum">
              <a:rPr lang="en-US" smtClean="0"/>
              <a:pPr/>
              <a:t>6</a:t>
            </a:fld>
            <a:endParaRPr lang="en-US"/>
          </a:p>
        </p:txBody>
      </p:sp>
    </p:spTree>
    <p:extLst>
      <p:ext uri="{BB962C8B-B14F-4D97-AF65-F5344CB8AC3E}">
        <p14:creationId xmlns:p14="http://schemas.microsoft.com/office/powerpoint/2010/main" val="1375711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2DF99-8249-FBED-2D62-1CED34EC63B8}"/>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60FBC00-6ACC-6D23-602E-058F68E4E06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5" name="think-cell data - do not delete" hidden="1">
                        <a:extLst>
                          <a:ext uri="{FF2B5EF4-FFF2-40B4-BE49-F238E27FC236}">
                            <a16:creationId xmlns:a16="http://schemas.microsoft.com/office/drawing/2014/main" id="{D60FBC00-6ACC-6D23-602E-058F68E4E0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8DA28AFC-102C-869E-2508-3AA69B293064}"/>
              </a:ext>
            </a:extLst>
          </p:cNvPr>
          <p:cNvSpPr>
            <a:spLocks noGrp="1"/>
          </p:cNvSpPr>
          <p:nvPr>
            <p:ph type="title"/>
          </p:nvPr>
        </p:nvSpPr>
        <p:spPr/>
        <p:txBody>
          <a:bodyPr vert="horz"/>
          <a:lstStyle/>
          <a:p>
            <a:r>
              <a:rPr lang="en-US" dirty="0"/>
              <a:t>During the COVID-19 PHE, professional boards and public payors (Medicare and MassHealth) relaxed many legal requirements to expand access to telehealth.  Is telehealth permitted now?</a:t>
            </a:r>
          </a:p>
        </p:txBody>
      </p:sp>
      <p:sp>
        <p:nvSpPr>
          <p:cNvPr id="4" name="Content Placeholder 3">
            <a:extLst>
              <a:ext uri="{FF2B5EF4-FFF2-40B4-BE49-F238E27FC236}">
                <a16:creationId xmlns:a16="http://schemas.microsoft.com/office/drawing/2014/main" id="{7227474B-B034-9712-034F-0BEED8B49F88}"/>
              </a:ext>
            </a:extLst>
          </p:cNvPr>
          <p:cNvSpPr>
            <a:spLocks noGrp="1"/>
          </p:cNvSpPr>
          <p:nvPr>
            <p:ph sz="half" idx="1"/>
          </p:nvPr>
        </p:nvSpPr>
        <p:spPr>
          <a:xfrm>
            <a:off x="338328" y="1716881"/>
            <a:ext cx="2423160" cy="4541044"/>
          </a:xfrm>
        </p:spPr>
        <p:txBody>
          <a:bodyPr/>
          <a:lstStyle/>
          <a:p>
            <a:pPr marL="0" indent="0">
              <a:buNone/>
            </a:pPr>
            <a:r>
              <a:rPr lang="en-CA" sz="4800" dirty="0">
                <a:solidFill>
                  <a:schemeClr val="accent1"/>
                </a:solidFill>
              </a:rPr>
              <a:t>01: </a:t>
            </a:r>
            <a:r>
              <a:rPr lang="en-CA" sz="2000" dirty="0">
                <a:solidFill>
                  <a:schemeClr val="accent1"/>
                </a:solidFill>
              </a:rPr>
              <a:t>MA Law</a:t>
            </a:r>
          </a:p>
          <a:p>
            <a:pPr marL="0" lvl="1" indent="0">
              <a:buNone/>
            </a:pPr>
            <a:r>
              <a:rPr lang="en-US" dirty="0"/>
              <a:t>Per 243 CMR 2.01, the practice of medicine includes telemedicine, which is defined as the provision of services to a patient by a physician from a distance by electronic communication in order to improve patient care, treatment or services.   </a:t>
            </a:r>
            <a:r>
              <a:rPr lang="en-US" sz="1600" dirty="0"/>
              <a:t>"Telehealth" is broadly defined at </a:t>
            </a:r>
            <a:r>
              <a:rPr lang="en-US" dirty="0">
                <a:hlinkClick r:id="rId5"/>
              </a:rPr>
              <a:t>M.G. L. c. 112, § 5O</a:t>
            </a:r>
            <a:r>
              <a:rPr lang="en-US" dirty="0"/>
              <a:t>. </a:t>
            </a:r>
            <a:endParaRPr lang="en-US" sz="1600" dirty="0">
              <a:solidFill>
                <a:schemeClr val="accent1"/>
              </a:solidFill>
            </a:endParaRPr>
          </a:p>
        </p:txBody>
      </p:sp>
      <p:sp>
        <p:nvSpPr>
          <p:cNvPr id="15" name="Content Placeholder 14">
            <a:extLst>
              <a:ext uri="{FF2B5EF4-FFF2-40B4-BE49-F238E27FC236}">
                <a16:creationId xmlns:a16="http://schemas.microsoft.com/office/drawing/2014/main" id="{CEBDD890-7A29-A9AF-3025-4CC90709E1E0}"/>
              </a:ext>
            </a:extLst>
          </p:cNvPr>
          <p:cNvSpPr>
            <a:spLocks noGrp="1"/>
          </p:cNvSpPr>
          <p:nvPr>
            <p:ph sz="half" idx="2"/>
          </p:nvPr>
        </p:nvSpPr>
        <p:spPr>
          <a:xfrm>
            <a:off x="3360674" y="1714503"/>
            <a:ext cx="2423160" cy="4543425"/>
          </a:xfrm>
        </p:spPr>
        <p:txBody>
          <a:bodyPr/>
          <a:lstStyle/>
          <a:p>
            <a:pPr marL="0" indent="0">
              <a:buNone/>
            </a:pPr>
            <a:r>
              <a:rPr lang="en-CA" sz="4800" dirty="0">
                <a:solidFill>
                  <a:schemeClr val="accent1"/>
                </a:solidFill>
              </a:rPr>
              <a:t>02: </a:t>
            </a:r>
            <a:r>
              <a:rPr lang="en-CA" sz="2000" dirty="0">
                <a:solidFill>
                  <a:schemeClr val="accent1"/>
                </a:solidFill>
              </a:rPr>
              <a:t>Medicare</a:t>
            </a:r>
          </a:p>
          <a:p>
            <a:pPr marL="0" lvl="1" indent="0">
              <a:buNone/>
            </a:pPr>
            <a:r>
              <a:rPr lang="en-US" sz="1600" dirty="0"/>
              <a:t>Medicare coverage of telehealth services remains somewhat in-flux.  Some pandemic-era policies expanding coverage are now permanent; may have been temporarily extended, most recently through the end of September 2025. See </a:t>
            </a:r>
            <a:r>
              <a:rPr lang="en-US" sz="1600" dirty="0">
                <a:hlinkClick r:id="rId6"/>
              </a:rPr>
              <a:t>CMS Telehealth FAQ CY 2025</a:t>
            </a:r>
            <a:r>
              <a:rPr lang="en-US" sz="1600" dirty="0"/>
              <a:t>.</a:t>
            </a:r>
            <a:endParaRPr lang="en-US" sz="1400" dirty="0"/>
          </a:p>
          <a:p>
            <a:pPr marL="0" lvl="2" indent="0">
              <a:buNone/>
            </a:pPr>
            <a:endParaRPr lang="en-US" sz="1400" dirty="0"/>
          </a:p>
        </p:txBody>
      </p:sp>
      <p:sp>
        <p:nvSpPr>
          <p:cNvPr id="3" name="Slide Number Placeholder 2">
            <a:extLst>
              <a:ext uri="{FF2B5EF4-FFF2-40B4-BE49-F238E27FC236}">
                <a16:creationId xmlns:a16="http://schemas.microsoft.com/office/drawing/2014/main" id="{03138D47-965A-B47C-DE40-9AA7FF78D4BC}"/>
              </a:ext>
            </a:extLst>
          </p:cNvPr>
          <p:cNvSpPr>
            <a:spLocks noGrp="1"/>
          </p:cNvSpPr>
          <p:nvPr>
            <p:ph type="sldNum" sz="quarter" idx="12"/>
          </p:nvPr>
        </p:nvSpPr>
        <p:spPr/>
        <p:txBody>
          <a:bodyPr/>
          <a:lstStyle/>
          <a:p>
            <a:fld id="{6E57041B-7A30-4191-B4AE-27E4D3423325}" type="slidenum">
              <a:rPr lang="en-US" smtClean="0"/>
              <a:t>7</a:t>
            </a:fld>
            <a:endParaRPr lang="en-US"/>
          </a:p>
        </p:txBody>
      </p:sp>
      <p:cxnSp>
        <p:nvCxnSpPr>
          <p:cNvPr id="16" name="Straight Connector 15">
            <a:extLst>
              <a:ext uri="{FF2B5EF4-FFF2-40B4-BE49-F238E27FC236}">
                <a16:creationId xmlns:a16="http://schemas.microsoft.com/office/drawing/2014/main" id="{CC17DF24-CA7A-6B80-7487-479E3257211B}"/>
              </a:ext>
            </a:extLst>
          </p:cNvPr>
          <p:cNvCxnSpPr>
            <a:cxnSpLocks/>
          </p:cNvCxnSpPr>
          <p:nvPr/>
        </p:nvCxnSpPr>
        <p:spPr>
          <a:xfrm>
            <a:off x="338327" y="2488352"/>
            <a:ext cx="24231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BCF677A-4319-9936-5113-DF9D51C7231E}"/>
              </a:ext>
            </a:extLst>
          </p:cNvPr>
          <p:cNvCxnSpPr>
            <a:cxnSpLocks/>
          </p:cNvCxnSpPr>
          <p:nvPr/>
        </p:nvCxnSpPr>
        <p:spPr>
          <a:xfrm>
            <a:off x="3358387" y="2488352"/>
            <a:ext cx="24231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Content Placeholder 14">
            <a:extLst>
              <a:ext uri="{FF2B5EF4-FFF2-40B4-BE49-F238E27FC236}">
                <a16:creationId xmlns:a16="http://schemas.microsoft.com/office/drawing/2014/main" id="{2514BD4B-7121-C365-5EC8-C6771C9A6DF9}"/>
              </a:ext>
            </a:extLst>
          </p:cNvPr>
          <p:cNvSpPr txBox="1">
            <a:spLocks/>
          </p:cNvSpPr>
          <p:nvPr/>
        </p:nvSpPr>
        <p:spPr>
          <a:xfrm>
            <a:off x="6383021" y="1714503"/>
            <a:ext cx="2423160" cy="4543425"/>
          </a:xfrm>
          <a:prstGeom prst="rect">
            <a:avLst/>
          </a:prstGeom>
        </p:spPr>
        <p:txBody>
          <a:bodyPr vert="horz" lIns="0" tIns="0" rIns="0" bIns="0" rtlCol="0">
            <a:noAutofit/>
          </a:bodyPr>
          <a:lstStyle>
            <a:lvl1pPr marL="198882" indent="-198882"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500" kern="1200">
                <a:solidFill>
                  <a:schemeClr val="tx1"/>
                </a:solidFill>
                <a:latin typeface="+mn-lt"/>
                <a:ea typeface="+mn-ea"/>
                <a:cs typeface="+mn-cs"/>
              </a:defRPr>
            </a:lvl1pPr>
            <a:lvl2pPr marL="480060" indent="-240030"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350" kern="1200">
                <a:solidFill>
                  <a:schemeClr val="tx1"/>
                </a:solidFill>
                <a:latin typeface="+mn-lt"/>
                <a:ea typeface="+mn-ea"/>
                <a:cs typeface="+mn-cs"/>
              </a:defRPr>
            </a:lvl2pPr>
            <a:lvl3pPr marL="706374" indent="-219456"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200" kern="1200">
                <a:solidFill>
                  <a:schemeClr val="tx1"/>
                </a:solidFill>
                <a:latin typeface="+mn-lt"/>
                <a:ea typeface="+mn-ea"/>
                <a:cs typeface="+mn-cs"/>
              </a:defRPr>
            </a:lvl3pPr>
            <a:lvl4pPr marL="932688" indent="-192024"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050" kern="1200">
                <a:solidFill>
                  <a:schemeClr val="tx1"/>
                </a:solidFill>
                <a:latin typeface="+mn-lt"/>
                <a:ea typeface="+mn-ea"/>
                <a:cs typeface="+mn-cs"/>
              </a:defRPr>
            </a:lvl4pPr>
            <a:lvl5pPr marL="1145286" indent="-219456"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en-CA" sz="4800" dirty="0">
                <a:solidFill>
                  <a:schemeClr val="accent1"/>
                </a:solidFill>
              </a:rPr>
              <a:t>03: </a:t>
            </a:r>
            <a:r>
              <a:rPr lang="en-CA" sz="2000" dirty="0">
                <a:solidFill>
                  <a:schemeClr val="accent1"/>
                </a:solidFill>
              </a:rPr>
              <a:t>MassHealth</a:t>
            </a:r>
          </a:p>
          <a:p>
            <a:pPr marL="0" lvl="1" indent="0">
              <a:buFont typeface="Arial" panose="020B0604020202020204" pitchFamily="34" charset="0"/>
              <a:buNone/>
            </a:pPr>
            <a:r>
              <a:rPr lang="en-US" sz="1600" dirty="0">
                <a:solidFill>
                  <a:schemeClr val="bg1"/>
                </a:solidFill>
              </a:rPr>
              <a:t>With limited exceptions, MassHealth's permanent telehealth policy includes coverage of medically necessary services via telehealth as long as the applicable standard of care is met.  See </a:t>
            </a:r>
            <a:r>
              <a:rPr lang="en-US" sz="1600" dirty="0">
                <a:solidFill>
                  <a:schemeClr val="bg1"/>
                </a:solidFill>
                <a:hlinkClick r:id="rId7"/>
              </a:rPr>
              <a:t>MassHealth Telehealth Policy</a:t>
            </a:r>
            <a:r>
              <a:rPr lang="en-US" sz="1600" dirty="0">
                <a:solidFill>
                  <a:schemeClr val="bg1"/>
                </a:solidFill>
              </a:rPr>
              <a:t>.</a:t>
            </a:r>
            <a:endParaRPr lang="en-US" sz="1400" dirty="0"/>
          </a:p>
        </p:txBody>
      </p:sp>
      <p:cxnSp>
        <p:nvCxnSpPr>
          <p:cNvPr id="7" name="Straight Connector 6">
            <a:extLst>
              <a:ext uri="{FF2B5EF4-FFF2-40B4-BE49-F238E27FC236}">
                <a16:creationId xmlns:a16="http://schemas.microsoft.com/office/drawing/2014/main" id="{8EC46DAC-D9C9-BB55-89D2-B23AC776CB73}"/>
              </a:ext>
            </a:extLst>
          </p:cNvPr>
          <p:cNvCxnSpPr>
            <a:cxnSpLocks/>
          </p:cNvCxnSpPr>
          <p:nvPr/>
        </p:nvCxnSpPr>
        <p:spPr>
          <a:xfrm>
            <a:off x="6378447" y="2488352"/>
            <a:ext cx="24231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 57">
            <a:extLst>
              <a:ext uri="{FF2B5EF4-FFF2-40B4-BE49-F238E27FC236}">
                <a16:creationId xmlns:a16="http://schemas.microsoft.com/office/drawing/2014/main" id="{4A368CEE-D8DA-3719-F554-8B0DE30B8867}"/>
              </a:ext>
            </a:extLst>
          </p:cNvPr>
          <p:cNvSpPr/>
          <p:nvPr/>
        </p:nvSpPr>
        <p:spPr>
          <a:xfrm>
            <a:off x="280321" y="6526013"/>
            <a:ext cx="1645920" cy="102912"/>
          </a:xfrm>
          <a:prstGeom prst="rect">
            <a:avLst/>
          </a:prstGeom>
          <a:noFill/>
          <a:ln/>
        </p:spPr>
        <p:txBody>
          <a:bodyPr wrap="square" lIns="0" tIns="0" rIns="0" bIns="0" rtlCol="0" anchor="t"/>
          <a:lstStyle/>
          <a:p>
            <a:pPr defTabSz="457105">
              <a:lnSpc>
                <a:spcPts val="855"/>
              </a:lnSpc>
              <a:spcAft>
                <a:spcPts val="2891"/>
              </a:spcAft>
              <a:defRPr/>
            </a:pPr>
            <a:r>
              <a:rPr lang="en-US" sz="781" kern="0" spc="-27" dirty="0">
                <a:solidFill>
                  <a:schemeClr val="bg1"/>
                </a:solidFill>
                <a:latin typeface="Azo Sans Bold" pitchFamily="34" charset="0"/>
                <a:ea typeface="Azo Sans Bold" pitchFamily="34" charset="-122"/>
                <a:cs typeface="Azo Sans Bold" pitchFamily="34" charset="-120"/>
              </a:rPr>
              <a:t>Orrick | Private and Confidential</a:t>
            </a:r>
            <a:endParaRPr lang="en-US" sz="781" dirty="0">
              <a:solidFill>
                <a:schemeClr val="bg1"/>
              </a:solidFill>
              <a:latin typeface="Calibri" panose="020F0502020204030204"/>
            </a:endParaRPr>
          </a:p>
        </p:txBody>
      </p:sp>
    </p:spTree>
    <p:extLst>
      <p:ext uri="{BB962C8B-B14F-4D97-AF65-F5344CB8AC3E}">
        <p14:creationId xmlns:p14="http://schemas.microsoft.com/office/powerpoint/2010/main" val="2545037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5D4A8-334B-5922-441A-102453405829}"/>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E292CC7F-ADB5-0FD1-F92F-7823ADA10E1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6" name="think-cell data - do not delete" hidden="1">
                        <a:extLst>
                          <a:ext uri="{FF2B5EF4-FFF2-40B4-BE49-F238E27FC236}">
                            <a16:creationId xmlns:a16="http://schemas.microsoft.com/office/drawing/2014/main" id="{E292CC7F-ADB5-0FD1-F92F-7823ADA10E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0278F352-C675-AE7A-F98E-3A6AEC61650E}"/>
              </a:ext>
            </a:extLst>
          </p:cNvPr>
          <p:cNvSpPr>
            <a:spLocks noGrp="1"/>
          </p:cNvSpPr>
          <p:nvPr>
            <p:ph type="title"/>
          </p:nvPr>
        </p:nvSpPr>
        <p:spPr/>
        <p:txBody>
          <a:bodyPr vert="horz"/>
          <a:lstStyle/>
          <a:p>
            <a:r>
              <a:rPr lang="en-US" dirty="0"/>
              <a:t>Licensure in Massachusetts</a:t>
            </a:r>
          </a:p>
        </p:txBody>
      </p:sp>
    </p:spTree>
    <p:extLst>
      <p:ext uri="{BB962C8B-B14F-4D97-AF65-F5344CB8AC3E}">
        <p14:creationId xmlns:p14="http://schemas.microsoft.com/office/powerpoint/2010/main" val="1433825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ADAD2-83DE-A800-2F15-F1D2B91BFD17}"/>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8F7B907-63DA-200F-3520-3684A56D0B8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5" name="think-cell data - do not delete" hidden="1">
                        <a:extLst>
                          <a:ext uri="{FF2B5EF4-FFF2-40B4-BE49-F238E27FC236}">
                            <a16:creationId xmlns:a16="http://schemas.microsoft.com/office/drawing/2014/main" id="{28F7B907-63DA-200F-3520-3684A56D0B8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714AEC4-340C-2A93-D02D-031F9151D151}"/>
              </a:ext>
            </a:extLst>
          </p:cNvPr>
          <p:cNvSpPr>
            <a:spLocks noGrp="1"/>
          </p:cNvSpPr>
          <p:nvPr>
            <p:ph type="title"/>
          </p:nvPr>
        </p:nvSpPr>
        <p:spPr/>
        <p:txBody>
          <a:bodyPr vert="horz"/>
          <a:lstStyle/>
          <a:p>
            <a:r>
              <a:rPr lang="en-US" dirty="0"/>
              <a:t>Licensure Requirements and Exceptions</a:t>
            </a:r>
          </a:p>
        </p:txBody>
      </p:sp>
      <p:sp>
        <p:nvSpPr>
          <p:cNvPr id="4" name="Content Placeholder 3">
            <a:extLst>
              <a:ext uri="{FF2B5EF4-FFF2-40B4-BE49-F238E27FC236}">
                <a16:creationId xmlns:a16="http://schemas.microsoft.com/office/drawing/2014/main" id="{6F116874-542F-48E7-EB49-8D72426D9848}"/>
              </a:ext>
            </a:extLst>
          </p:cNvPr>
          <p:cNvSpPr>
            <a:spLocks noGrp="1"/>
          </p:cNvSpPr>
          <p:nvPr>
            <p:ph sz="half" idx="1"/>
          </p:nvPr>
        </p:nvSpPr>
        <p:spPr>
          <a:xfrm>
            <a:off x="338328" y="1716881"/>
            <a:ext cx="2423160" cy="4541044"/>
          </a:xfrm>
        </p:spPr>
        <p:txBody>
          <a:bodyPr/>
          <a:lstStyle/>
          <a:p>
            <a:pPr marL="0" indent="0">
              <a:buNone/>
            </a:pPr>
            <a:r>
              <a:rPr lang="en-CA" sz="4800" dirty="0">
                <a:solidFill>
                  <a:schemeClr val="accent1"/>
                </a:solidFill>
              </a:rPr>
              <a:t>01</a:t>
            </a:r>
          </a:p>
          <a:p>
            <a:pPr marL="0" lvl="1" indent="0">
              <a:buNone/>
            </a:pPr>
            <a:r>
              <a:rPr lang="en-US" sz="1600" dirty="0"/>
              <a:t>Massachusetts licensure is generally required to treat patients located in Massachusetts at the time of treatment.  See MA Board of Registration in Medicine </a:t>
            </a:r>
            <a:r>
              <a:rPr lang="en-US" sz="1600" dirty="0">
                <a:hlinkClick r:id="rId5"/>
              </a:rPr>
              <a:t>Policy on Telemedicine in the Commonwealth</a:t>
            </a:r>
            <a:r>
              <a:rPr lang="en-US" sz="1600" dirty="0"/>
              <a:t>, Policy No. 2020-01. </a:t>
            </a:r>
            <a:endParaRPr lang="en-US" sz="1400" dirty="0"/>
          </a:p>
          <a:p>
            <a:pPr marL="0" lvl="1" indent="0">
              <a:buNone/>
            </a:pPr>
            <a:endParaRPr lang="en-US" sz="1600" dirty="0">
              <a:solidFill>
                <a:schemeClr val="accent1"/>
              </a:solidFill>
            </a:endParaRPr>
          </a:p>
        </p:txBody>
      </p:sp>
      <p:sp>
        <p:nvSpPr>
          <p:cNvPr id="15" name="Content Placeholder 14">
            <a:extLst>
              <a:ext uri="{FF2B5EF4-FFF2-40B4-BE49-F238E27FC236}">
                <a16:creationId xmlns:a16="http://schemas.microsoft.com/office/drawing/2014/main" id="{69C6D575-5099-D91C-319B-3FE54E4EE326}"/>
              </a:ext>
            </a:extLst>
          </p:cNvPr>
          <p:cNvSpPr>
            <a:spLocks noGrp="1"/>
          </p:cNvSpPr>
          <p:nvPr>
            <p:ph sz="half" idx="2"/>
          </p:nvPr>
        </p:nvSpPr>
        <p:spPr>
          <a:xfrm>
            <a:off x="3360674" y="1714503"/>
            <a:ext cx="2423160" cy="4543425"/>
          </a:xfrm>
        </p:spPr>
        <p:txBody>
          <a:bodyPr/>
          <a:lstStyle/>
          <a:p>
            <a:pPr marL="0" indent="0">
              <a:buNone/>
            </a:pPr>
            <a:r>
              <a:rPr lang="en-CA" sz="4800" dirty="0">
                <a:solidFill>
                  <a:schemeClr val="accent1"/>
                </a:solidFill>
              </a:rPr>
              <a:t>02</a:t>
            </a:r>
          </a:p>
          <a:p>
            <a:pPr marL="0" lvl="1" indent="0">
              <a:buNone/>
            </a:pPr>
            <a:r>
              <a:rPr lang="en-US" sz="1600" dirty="0"/>
              <a:t>Massachusetts has a longstanding policy of permitting physicians located outside of Massachusetts to </a:t>
            </a:r>
            <a:r>
              <a:rPr lang="en-US" sz="1600" i="1" dirty="0"/>
              <a:t>consult </a:t>
            </a:r>
            <a:r>
              <a:rPr lang="en-US" sz="1600" dirty="0"/>
              <a:t>with physicians located (and licensed) in Massachusetts, without requiring the consulting physician to obtain a Massachusetts license. See </a:t>
            </a:r>
            <a:r>
              <a:rPr lang="en-US" sz="1600" dirty="0">
                <a:hlinkClick r:id="rId6"/>
              </a:rPr>
              <a:t>MGL Ch. 112 Sec. 7</a:t>
            </a:r>
            <a:r>
              <a:rPr lang="en-US" sz="1600" dirty="0"/>
              <a:t>. </a:t>
            </a:r>
            <a:endParaRPr lang="en-US" sz="1400" dirty="0"/>
          </a:p>
          <a:p>
            <a:pPr marL="0" lvl="2" indent="0">
              <a:buNone/>
            </a:pPr>
            <a:endParaRPr lang="en-US" sz="1400" dirty="0"/>
          </a:p>
        </p:txBody>
      </p:sp>
      <p:sp>
        <p:nvSpPr>
          <p:cNvPr id="3" name="Slide Number Placeholder 2">
            <a:extLst>
              <a:ext uri="{FF2B5EF4-FFF2-40B4-BE49-F238E27FC236}">
                <a16:creationId xmlns:a16="http://schemas.microsoft.com/office/drawing/2014/main" id="{D4B6A07F-4899-4F90-6552-D5B0ED5EEE01}"/>
              </a:ext>
            </a:extLst>
          </p:cNvPr>
          <p:cNvSpPr>
            <a:spLocks noGrp="1"/>
          </p:cNvSpPr>
          <p:nvPr>
            <p:ph type="sldNum" sz="quarter" idx="12"/>
          </p:nvPr>
        </p:nvSpPr>
        <p:spPr/>
        <p:txBody>
          <a:bodyPr/>
          <a:lstStyle/>
          <a:p>
            <a:fld id="{6E57041B-7A30-4191-B4AE-27E4D3423325}" type="slidenum">
              <a:rPr lang="en-US" smtClean="0"/>
              <a:t>9</a:t>
            </a:fld>
            <a:endParaRPr lang="en-US"/>
          </a:p>
        </p:txBody>
      </p:sp>
      <p:cxnSp>
        <p:nvCxnSpPr>
          <p:cNvPr id="16" name="Straight Connector 15">
            <a:extLst>
              <a:ext uri="{FF2B5EF4-FFF2-40B4-BE49-F238E27FC236}">
                <a16:creationId xmlns:a16="http://schemas.microsoft.com/office/drawing/2014/main" id="{8D085A06-28E1-0992-7BF8-8BDAE7086F0D}"/>
              </a:ext>
            </a:extLst>
          </p:cNvPr>
          <p:cNvCxnSpPr>
            <a:cxnSpLocks/>
          </p:cNvCxnSpPr>
          <p:nvPr/>
        </p:nvCxnSpPr>
        <p:spPr>
          <a:xfrm>
            <a:off x="338327" y="2488352"/>
            <a:ext cx="24231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4E2EB34-0FFF-A08F-A7FC-F8BE1662F763}"/>
              </a:ext>
            </a:extLst>
          </p:cNvPr>
          <p:cNvCxnSpPr>
            <a:cxnSpLocks/>
          </p:cNvCxnSpPr>
          <p:nvPr/>
        </p:nvCxnSpPr>
        <p:spPr>
          <a:xfrm>
            <a:off x="3358387" y="2488352"/>
            <a:ext cx="24231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Content Placeholder 14">
            <a:extLst>
              <a:ext uri="{FF2B5EF4-FFF2-40B4-BE49-F238E27FC236}">
                <a16:creationId xmlns:a16="http://schemas.microsoft.com/office/drawing/2014/main" id="{3D99F427-A246-7BFA-C529-D78AFD135C7D}"/>
              </a:ext>
            </a:extLst>
          </p:cNvPr>
          <p:cNvSpPr txBox="1">
            <a:spLocks/>
          </p:cNvSpPr>
          <p:nvPr/>
        </p:nvSpPr>
        <p:spPr>
          <a:xfrm>
            <a:off x="6383021" y="1714503"/>
            <a:ext cx="2423160" cy="4543425"/>
          </a:xfrm>
          <a:prstGeom prst="rect">
            <a:avLst/>
          </a:prstGeom>
        </p:spPr>
        <p:txBody>
          <a:bodyPr vert="horz" lIns="0" tIns="0" rIns="0" bIns="0" rtlCol="0">
            <a:noAutofit/>
          </a:bodyPr>
          <a:lstStyle>
            <a:lvl1pPr marL="198882" indent="-198882"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500" kern="1200">
                <a:solidFill>
                  <a:schemeClr val="tx1"/>
                </a:solidFill>
                <a:latin typeface="+mn-lt"/>
                <a:ea typeface="+mn-ea"/>
                <a:cs typeface="+mn-cs"/>
              </a:defRPr>
            </a:lvl1pPr>
            <a:lvl2pPr marL="480060" indent="-240030"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350" kern="1200">
                <a:solidFill>
                  <a:schemeClr val="tx1"/>
                </a:solidFill>
                <a:latin typeface="+mn-lt"/>
                <a:ea typeface="+mn-ea"/>
                <a:cs typeface="+mn-cs"/>
              </a:defRPr>
            </a:lvl2pPr>
            <a:lvl3pPr marL="706374" indent="-219456"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200" kern="1200">
                <a:solidFill>
                  <a:schemeClr val="tx1"/>
                </a:solidFill>
                <a:latin typeface="+mn-lt"/>
                <a:ea typeface="+mn-ea"/>
                <a:cs typeface="+mn-cs"/>
              </a:defRPr>
            </a:lvl3pPr>
            <a:lvl4pPr marL="932688" indent="-192024"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1050" kern="1200">
                <a:solidFill>
                  <a:schemeClr val="tx1"/>
                </a:solidFill>
                <a:latin typeface="+mn-lt"/>
                <a:ea typeface="+mn-ea"/>
                <a:cs typeface="+mn-cs"/>
              </a:defRPr>
            </a:lvl4pPr>
            <a:lvl5pPr marL="1145286" indent="-219456" algn="l" defTabSz="685800" rtl="0" eaLnBrk="1" latinLnBrk="0" hangingPunct="1">
              <a:lnSpc>
                <a:spcPct val="110000"/>
              </a:lnSpc>
              <a:spcBef>
                <a:spcPts val="300"/>
              </a:spcBef>
              <a:spcAft>
                <a:spcPts val="300"/>
              </a:spcAft>
              <a:buClr>
                <a:schemeClr val="accent1"/>
              </a:buClr>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en-CA" sz="4800" dirty="0">
                <a:solidFill>
                  <a:schemeClr val="accent1"/>
                </a:solidFill>
              </a:rPr>
              <a:t>03</a:t>
            </a:r>
          </a:p>
          <a:p>
            <a:pPr marL="0" lvl="1" indent="0">
              <a:buFont typeface="Arial" panose="020B0604020202020204" pitchFamily="34" charset="0"/>
              <a:buNone/>
            </a:pPr>
            <a:r>
              <a:rPr lang="en-US" sz="1600" dirty="0">
                <a:solidFill>
                  <a:schemeClr val="bg1"/>
                </a:solidFill>
              </a:rPr>
              <a:t>Massachusetts physicians may treat patients who are temporarily in New Hampshire, as long as the physician does not establish an office or otherwise regularly operate in New Hampshire.  See </a:t>
            </a:r>
            <a:r>
              <a:rPr lang="en-US" sz="1600" dirty="0">
                <a:solidFill>
                  <a:schemeClr val="bg1"/>
                </a:solidFill>
                <a:hlinkClick r:id="rId7"/>
              </a:rPr>
              <a:t>NH RSA 321:21(III)</a:t>
            </a:r>
            <a:r>
              <a:rPr lang="en-US" sz="1600" dirty="0">
                <a:solidFill>
                  <a:schemeClr val="bg1"/>
                </a:solidFill>
              </a:rPr>
              <a:t>. </a:t>
            </a:r>
            <a:endParaRPr lang="en-US" sz="1400" dirty="0"/>
          </a:p>
        </p:txBody>
      </p:sp>
      <p:cxnSp>
        <p:nvCxnSpPr>
          <p:cNvPr id="7" name="Straight Connector 6">
            <a:extLst>
              <a:ext uri="{FF2B5EF4-FFF2-40B4-BE49-F238E27FC236}">
                <a16:creationId xmlns:a16="http://schemas.microsoft.com/office/drawing/2014/main" id="{09496D37-AF33-8149-3BD5-2DE5D1F6ACA8}"/>
              </a:ext>
            </a:extLst>
          </p:cNvPr>
          <p:cNvCxnSpPr>
            <a:cxnSpLocks/>
          </p:cNvCxnSpPr>
          <p:nvPr/>
        </p:nvCxnSpPr>
        <p:spPr>
          <a:xfrm>
            <a:off x="6378447" y="2488352"/>
            <a:ext cx="242316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 57">
            <a:extLst>
              <a:ext uri="{FF2B5EF4-FFF2-40B4-BE49-F238E27FC236}">
                <a16:creationId xmlns:a16="http://schemas.microsoft.com/office/drawing/2014/main" id="{49AEBF70-0458-DC71-251B-2D9D9F229EDF}"/>
              </a:ext>
            </a:extLst>
          </p:cNvPr>
          <p:cNvSpPr/>
          <p:nvPr/>
        </p:nvSpPr>
        <p:spPr>
          <a:xfrm>
            <a:off x="280321" y="6526013"/>
            <a:ext cx="1645920" cy="102912"/>
          </a:xfrm>
          <a:prstGeom prst="rect">
            <a:avLst/>
          </a:prstGeom>
          <a:noFill/>
          <a:ln/>
        </p:spPr>
        <p:txBody>
          <a:bodyPr wrap="square" lIns="0" tIns="0" rIns="0" bIns="0" rtlCol="0" anchor="t"/>
          <a:lstStyle/>
          <a:p>
            <a:pPr defTabSz="457105">
              <a:lnSpc>
                <a:spcPts val="855"/>
              </a:lnSpc>
              <a:spcAft>
                <a:spcPts val="2891"/>
              </a:spcAft>
              <a:defRPr/>
            </a:pPr>
            <a:r>
              <a:rPr lang="en-US" sz="781" kern="0" spc="-27" dirty="0">
                <a:solidFill>
                  <a:schemeClr val="bg1"/>
                </a:solidFill>
                <a:latin typeface="Azo Sans Bold" pitchFamily="34" charset="0"/>
                <a:ea typeface="Azo Sans Bold" pitchFamily="34" charset="-122"/>
                <a:cs typeface="Azo Sans Bold" pitchFamily="34" charset="-120"/>
              </a:rPr>
              <a:t>Orrick | Private and Confidential</a:t>
            </a:r>
            <a:endParaRPr lang="en-US" sz="781" dirty="0">
              <a:solidFill>
                <a:schemeClr val="bg1"/>
              </a:solidFill>
              <a:latin typeface="Calibri" panose="020F0502020204030204"/>
            </a:endParaRPr>
          </a:p>
        </p:txBody>
      </p:sp>
    </p:spTree>
    <p:extLst>
      <p:ext uri="{BB962C8B-B14F-4D97-AF65-F5344CB8AC3E}">
        <p14:creationId xmlns:p14="http://schemas.microsoft.com/office/powerpoint/2010/main" val="18757262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rrick_4-3">
  <a:themeElements>
    <a:clrScheme name="Orrick Colors">
      <a:dk1>
        <a:srgbClr val="000000"/>
      </a:dk1>
      <a:lt1>
        <a:srgbClr val="FFFFFF"/>
      </a:lt1>
      <a:dk2>
        <a:srgbClr val="223856"/>
      </a:dk2>
      <a:lt2>
        <a:srgbClr val="D7D9DB"/>
      </a:lt2>
      <a:accent1>
        <a:srgbClr val="558DD5"/>
      </a:accent1>
      <a:accent2>
        <a:srgbClr val="333F48"/>
      </a:accent2>
      <a:accent3>
        <a:srgbClr val="5F4B8B"/>
      </a:accent3>
      <a:accent4>
        <a:srgbClr val="47B56F"/>
      </a:accent4>
      <a:accent5>
        <a:srgbClr val="FE694B"/>
      </a:accent5>
      <a:accent6>
        <a:srgbClr val="FEA14B"/>
      </a:accent6>
      <a:hlink>
        <a:srgbClr val="19D3FF"/>
      </a:hlink>
      <a:folHlink>
        <a:srgbClr val="B2F0FF"/>
      </a:folHlink>
    </a:clrScheme>
    <a:fontScheme name="Orrick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rrick Template 4x3.potx" id="{0685941F-0C49-4671-9301-32CA92F0974E}" vid="{A35856CF-8277-4E1E-A6FF-F507533D48F7}"/>
    </a:ext>
  </a:extLst>
</a:theme>
</file>

<file path=ppt/theme/theme2.xml><?xml version="1.0" encoding="utf-8"?>
<a:theme xmlns:a="http://schemas.openxmlformats.org/drawingml/2006/main" name="Office Theme">
  <a:themeElements>
    <a:clrScheme name="Orrick Colors">
      <a:dk1>
        <a:srgbClr val="000000"/>
      </a:dk1>
      <a:lt1>
        <a:srgbClr val="FFFFFF"/>
      </a:lt1>
      <a:dk2>
        <a:srgbClr val="223856"/>
      </a:dk2>
      <a:lt2>
        <a:srgbClr val="D7D9DB"/>
      </a:lt2>
      <a:accent1>
        <a:srgbClr val="558DD5"/>
      </a:accent1>
      <a:accent2>
        <a:srgbClr val="333F48"/>
      </a:accent2>
      <a:accent3>
        <a:srgbClr val="5F4B8B"/>
      </a:accent3>
      <a:accent4>
        <a:srgbClr val="47B56F"/>
      </a:accent4>
      <a:accent5>
        <a:srgbClr val="FE694B"/>
      </a:accent5>
      <a:accent6>
        <a:srgbClr val="FEA14B"/>
      </a:accent6>
      <a:hlink>
        <a:srgbClr val="19D3FF"/>
      </a:hlink>
      <a:folHlink>
        <a:srgbClr val="B2F0FF"/>
      </a:folHlink>
    </a:clrScheme>
    <a:fontScheme name="Orrick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rick Colors">
      <a:dk1>
        <a:srgbClr val="000000"/>
      </a:dk1>
      <a:lt1>
        <a:srgbClr val="FFFFFF"/>
      </a:lt1>
      <a:dk2>
        <a:srgbClr val="223856"/>
      </a:dk2>
      <a:lt2>
        <a:srgbClr val="D7D9DB"/>
      </a:lt2>
      <a:accent1>
        <a:srgbClr val="558DD5"/>
      </a:accent1>
      <a:accent2>
        <a:srgbClr val="333F48"/>
      </a:accent2>
      <a:accent3>
        <a:srgbClr val="5F4B8B"/>
      </a:accent3>
      <a:accent4>
        <a:srgbClr val="47B56F"/>
      </a:accent4>
      <a:accent5>
        <a:srgbClr val="FE694B"/>
      </a:accent5>
      <a:accent6>
        <a:srgbClr val="FEA14B"/>
      </a:accent6>
      <a:hlink>
        <a:srgbClr val="19D3FF"/>
      </a:hlink>
      <a:folHlink>
        <a:srgbClr val="B2F0FF"/>
      </a:folHlink>
    </a:clrScheme>
    <a:fontScheme name="Orrick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03AC10453A7B498EEDE6F7E3406A8E" ma:contentTypeVersion="8" ma:contentTypeDescription="Create a new document." ma:contentTypeScope="" ma:versionID="76ac681f7e4ce1a865e06ac80e3c7c33">
  <xsd:schema xmlns:xsd="http://www.w3.org/2001/XMLSchema" xmlns:xs="http://www.w3.org/2001/XMLSchema" xmlns:p="http://schemas.microsoft.com/office/2006/metadata/properties" xmlns:ns2="d2864cd0-bbf8-4d55-871a-59948d1e623c" xmlns:ns3="ee8d6086-8494-4b37-b56b-3b1df025e7a6" targetNamespace="http://schemas.microsoft.com/office/2006/metadata/properties" ma:root="true" ma:fieldsID="1543f636af4a040023cb00213f4da1bd" ns2:_="" ns3:_="">
    <xsd:import namespace="d2864cd0-bbf8-4d55-871a-59948d1e623c"/>
    <xsd:import namespace="ee8d6086-8494-4b37-b56b-3b1df025e7a6"/>
    <xsd:element name="properties">
      <xsd:complexType>
        <xsd:sequence>
          <xsd:element name="documentManagement">
            <xsd:complexType>
              <xsd:all>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864cd0-bbf8-4d55-871a-59948d1e623c" elementFormDefault="qualified">
    <xsd:import namespace="http://schemas.microsoft.com/office/2006/documentManagement/types"/>
    <xsd:import namespace="http://schemas.microsoft.com/office/infopath/2007/PartnerControls"/>
    <xsd:element name="lcf76f155ced4ddcb4097134ff3c332f" ma:index="8" nillable="true" ma:displayName="Image Tags_0" ma:hidden="true" ma:internalName="lcf76f155ced4ddcb4097134ff3c332f">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e8d6086-8494-4b37-b56b-3b1df025e7a6" elementFormDefault="qualified">
    <xsd:import namespace="http://schemas.microsoft.com/office/2006/documentManagement/types"/>
    <xsd:import namespace="http://schemas.microsoft.com/office/infopath/2007/PartnerControls"/>
    <xsd:element name="TaxCatchAll" ma:index="9" nillable="true" ma:displayName="Taxonomy Catch All Column" ma:hidden="true" ma:list="{e2a4f094-34e2-4705-aa18-9c6691dfd153}" ma:internalName="TaxCatchAll" ma:showField="CatchAllData" ma:web="ee8d6086-8494-4b37-b56b-3b1df025e7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2864cd0-bbf8-4d55-871a-59948d1e623c" xsi:nil="true"/>
    <TaxCatchAll xmlns="ee8d6086-8494-4b37-b56b-3b1df025e7a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6A91F26-A9FA-4CA4-903A-93A1055250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864cd0-bbf8-4d55-871a-59948d1e623c"/>
    <ds:schemaRef ds:uri="ee8d6086-8494-4b37-b56b-3b1df025e7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AB62F8A-3FF9-4ADC-B6EB-431B06CDD470}">
  <ds:schemaRefs>
    <ds:schemaRef ds:uri="http://schemas.microsoft.com/office/infopath/2007/PartnerControls"/>
    <ds:schemaRef ds:uri="http://purl.org/dc/dcmitype/"/>
    <ds:schemaRef ds:uri="http://schemas.microsoft.com/office/2006/documentManagement/types"/>
    <ds:schemaRef ds:uri="ee8d6086-8494-4b37-b56b-3b1df025e7a6"/>
    <ds:schemaRef ds:uri="http://purl.org/dc/terms/"/>
    <ds:schemaRef ds:uri="http://schemas.openxmlformats.org/package/2006/metadata/core-properties"/>
    <ds:schemaRef ds:uri="http://schemas.microsoft.com/office/2006/metadata/properties"/>
    <ds:schemaRef ds:uri="d2864cd0-bbf8-4d55-871a-59948d1e623c"/>
    <ds:schemaRef ds:uri="http://www.w3.org/XML/1998/namespace"/>
    <ds:schemaRef ds:uri="http://purl.org/dc/elements/1.1/"/>
  </ds:schemaRefs>
</ds:datastoreItem>
</file>

<file path=customXml/itemProps3.xml><?xml version="1.0" encoding="utf-8"?>
<ds:datastoreItem xmlns:ds="http://schemas.openxmlformats.org/officeDocument/2006/customXml" ds:itemID="{78DDF013-CF57-4784-AFDD-B5B99D287F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Orrick_4-3</Template>
  <TotalTime>16685</TotalTime>
  <Words>2158</Words>
  <Application>Microsoft Office PowerPoint</Application>
  <PresentationFormat>On-screen Show (4:3)</PresentationFormat>
  <Paragraphs>159</Paragraphs>
  <Slides>23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8" baseType="lpstr">
      <vt:lpstr>Arial</vt:lpstr>
      <vt:lpstr>Azo Sans Bold</vt:lpstr>
      <vt:lpstr>Calibri</vt:lpstr>
      <vt:lpstr>Orrick_4-3</vt:lpstr>
      <vt:lpstr>think-cell Slide</vt:lpstr>
      <vt:lpstr>Massachusetts Telehealth Task Force</vt:lpstr>
      <vt:lpstr>Who's this guy, anyway?</vt:lpstr>
      <vt:lpstr>Disclaimer</vt:lpstr>
      <vt:lpstr>Agenda</vt:lpstr>
      <vt:lpstr>Telehealth 101</vt:lpstr>
      <vt:lpstr>Which laws apply?</vt:lpstr>
      <vt:lpstr>During the COVID-19 PHE, professional boards and public payors (Medicare and MassHealth) relaxed many legal requirements to expand access to telehealth.  Is telehealth permitted now?</vt:lpstr>
      <vt:lpstr>Licensure in Massachusetts</vt:lpstr>
      <vt:lpstr>Licensure Requirements and Exceptions</vt:lpstr>
      <vt:lpstr>Types of Licensure Exceptions</vt:lpstr>
      <vt:lpstr>Licensure Exceptions</vt:lpstr>
      <vt:lpstr>Existing Reciprocity Arrangements for State Licensure</vt:lpstr>
      <vt:lpstr>DC/Maryland/Virginia Reciprocity</vt:lpstr>
      <vt:lpstr>DC/Maryland/Virginia Reciprocity (Continued)</vt:lpstr>
      <vt:lpstr>Two More Reciprocity Examples – Pennsylvania and North Carolina</vt:lpstr>
      <vt:lpstr>Interstate Medical Licensure Compact</vt:lpstr>
      <vt:lpstr>What is the IMLC?</vt:lpstr>
      <vt:lpstr>How does the IMLC work?</vt:lpstr>
      <vt:lpstr>Who participates in the IMLC?</vt:lpstr>
      <vt:lpstr>What is required of physicians who wish to participate?</vt:lpstr>
      <vt:lpstr>Interaction Among State Laws</vt:lpstr>
      <vt:lpstr>Interaction Among State Laws</vt:lpstr>
      <vt:lpstr>Thank You jsherer@orrick.com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Jackie Hamilton</dc:creator>
  <dc:description>Version 1.03_x000d_
2024-11-15_x000d_
Job 1733</dc:description>
  <cp:lastModifiedBy>Sherer, Jeremy</cp:lastModifiedBy>
  <cp:revision>17</cp:revision>
  <cp:lastPrinted>2025-01-17T20:02:53Z</cp:lastPrinted>
  <dcterms:created xsi:type="dcterms:W3CDTF">2024-12-06T00:00:56Z</dcterms:created>
  <dcterms:modified xsi:type="dcterms:W3CDTF">2025-09-13T17:57:46Z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0x0101002403AC10453A7B498EEDE6F7E3406A8E</vt:lpwstr>
  </property>
</Properties>
</file>