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147470002" r:id="rId5"/>
    <p:sldId id="2147470016" r:id="rId6"/>
    <p:sldId id="2147470018" r:id="rId7"/>
    <p:sldId id="2147470020" r:id="rId8"/>
    <p:sldId id="2147470046" r:id="rId9"/>
    <p:sldId id="2147470030" r:id="rId10"/>
    <p:sldId id="2147470026" r:id="rId11"/>
    <p:sldId id="2147470044" r:id="rId12"/>
    <p:sldId id="2147470038" r:id="rId13"/>
    <p:sldId id="2147470029" r:id="rId14"/>
    <p:sldId id="2147470042" r:id="rId15"/>
    <p:sldId id="2147470040" r:id="rId16"/>
    <p:sldId id="2147470045" r:id="rId17"/>
    <p:sldId id="2147470047" r:id="rId18"/>
    <p:sldId id="2147470022" r:id="rId19"/>
    <p:sldId id="2147470023" r:id="rId20"/>
    <p:sldId id="2147470031" r:id="rId21"/>
    <p:sldId id="2147470034" r:id="rId22"/>
    <p:sldId id="2147470035" r:id="rId23"/>
    <p:sldId id="2147470036" r:id="rId24"/>
    <p:sldId id="2147470037" r:id="rId25"/>
    <p:sldId id="21474700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4E2B48-A401-0A88-FF56-DC5C6928DFEC}" name="Zeidman, Jessica (DPH)" initials="ZJ" userId="S::jessica.zeidman@mass.gov::33c3030e-80b1-478e-97c9-d1cb951975fe" providerId="AD"/>
  <p188:author id="{3A38FE5A-5361-F1A9-1B3F-57A525A8BE03}" name="Skidmore, Jaclyn (DPH)" initials="" userId="S::Jaclyn.Skidmore@mass.gov::a3d338ee-fdf0-4942-8b6d-1c7302a7b57a" providerId="AD"/>
  <p188:author id="{329F2A68-14E4-34BE-36C1-BDB20C5D92CA}" name="Wilkinson, Claire (DPH)" initials="" userId="S::Claire.Wilkinson@mass.gov::c6e211ac-6146-4841-9a1d-1ceaa0b049b0" providerId="AD"/>
  <p188:author id="{C5528E6F-8EB3-1F15-9F8B-2DD786CEBF79}" name="Cohen, Gabriel R. (EHS)" initials="GC" userId="S::Gabriel.R.Cohen@mass.gov::e20ddc8d-0929-4427-8e44-0c6a2a0adacf" providerId="AD"/>
  <p188:author id="{59D15970-A7FE-54DA-1B39-1344F2664C1A}" name="Skidmore, Jaclyn (DPH)" initials="SJ" userId="S::jaclyn.skidmore@mass.gov::a3d338ee-fdf0-4942-8b6d-1c7302a7b57a" providerId="AD"/>
  <p188:author id="{FD9F6672-8838-159A-4211-AFC3D17246C4}" name="Marqusee, Joanne (EHS)" initials="JM" userId="S::Joanne.Marqusee@mass.gov::42b94680-bd20-45d9-aecd-4c146d246d21" providerId="AD"/>
  <p188:author id="{27ADF179-C3B5-AC5F-9FA1-3EC577C1D186}" name="Wilkinson, Claire (DPH)" initials="WC" userId="S::claire.wilkinson@mass.gov::c6e211ac-6146-4841-9a1d-1ceaa0b049b0" providerId="AD"/>
  <p188:author id="{712AE37F-1365-C52D-0B61-68259BC380AD}" name="Fillo, Katherine (DPH)" initials="FK" userId="S::katherine.fillo@mass.gov::3c8bae51-3abf-4890-9ad7-e6e039992159" providerId="AD"/>
  <p188:author id="{A853F095-68A1-B88A-0A27-7EFB27D37117}" name="Hasan, Fareesa (DPH)" initials="FH" userId="S::Fareesa.Hasan@mass.gov::f33b8ec0-5777-41f4-8ac4-6f57be881711" providerId="AD"/>
  <p188:author id="{F154B6A1-A1D2-36D6-6C30-FBDD065D8F90}" name="Zeidman, Jessica (DPH)" initials="JZ" userId="S::Jessica.Zeidman@mass.gov::33c3030e-80b1-478e-97c9-d1cb951975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9CCCA-E32F-8A5B-C934-4EDE98EC13B7}" v="26" dt="2025-10-14T16:55:19.603"/>
    <p1510:client id="{D2217FBF-9F4D-C23A-41D6-A50178B814EA}" v="1" dt="2025-10-14T13:42:19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041" autoAdjust="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653FE-C43F-490D-867A-29EC75531F4D}" type="datetimeFigureOut"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83CA-6EC6-466A-9E60-D90EA7896A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2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78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32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64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69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47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F98EB-25FF-CBD2-08AD-A1FC8DB29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0B1723-74A4-51DB-BDE2-D578E69A3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D82AB6-7D27-366A-B4B0-B30714F7E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DC89B-AF00-EB22-BEED-77E4CA382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04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E1766-0E93-8B43-21A3-E6B2FE523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C4110F-B92A-876D-72C1-65EFF0212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06705-CB90-2575-4872-A6DA87710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E2C0E-97B4-1558-A1F6-205BC8619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37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6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6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88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7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33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E7E4D-D513-19A5-2148-83F0FCE79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DD99C2-463E-9193-A871-E33BD2EF7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8095A4-24BD-636C-DEC2-B904253E4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93A37-017E-FE6A-188D-867930CA7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15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55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83CA-6EC6-466A-9E60-D90EA7896A99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4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D554-1C72-A931-0F6F-D03AF57B9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44CA8-6A9B-FBB0-62BC-AF87DBB93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8A0D1-68E2-C2D9-2829-6D8EF470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FD2-9A2C-43B9-A3B3-A7DAFE74167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0BC39-17A4-BA5E-79B5-93A4EAE7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29A08-8A12-6E05-0B7C-F2C82A61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A67D-F887-46E4-8D41-795CC5F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C83A-DD79-7162-24B7-DA946E7D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9FCAE-4446-EE2A-B1A6-89772526A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5125F-6169-2592-F632-1DD8EBCA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FD2-9A2C-43B9-A3B3-A7DAFE74167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05C90-E41B-483E-AC83-76C7266E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D00E-D16C-D155-48F1-EFCC157C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A67D-F887-46E4-8D41-795CC5F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9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3680D-8F16-C036-397F-9D665D518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2C454-692D-662C-5062-28317182B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A0ACE-CF24-3995-43C1-142BE8F0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FD2-9A2C-43B9-A3B3-A7DAFE74167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FA3D4-0B40-04C4-CFE7-DB378D9D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A12BD-E77A-12E5-0BFE-6317764B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A67D-F887-46E4-8D41-795CC5F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4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r Thank You Slide : Traditional Logo">
    <p:bg>
      <p:bgPr>
        <a:solidFill>
          <a:srgbClr val="055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-14985"/>
            <a:ext cx="12192000" cy="977549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85708" y="196391"/>
            <a:ext cx="104233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0" cap="none" spc="0" normalizeH="0" baseline="0" noProof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BF8888-4050-4221-AD57-59EFEBA7E08D}"/>
              </a:ext>
            </a:extLst>
          </p:cNvPr>
          <p:cNvSpPr/>
          <p:nvPr userDrawn="1"/>
        </p:nvSpPr>
        <p:spPr>
          <a:xfrm>
            <a:off x="271206" y="120304"/>
            <a:ext cx="1697871" cy="1714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PH Logo">
            <a:extLst>
              <a:ext uri="{FF2B5EF4-FFF2-40B4-BE49-F238E27FC236}">
                <a16:creationId xmlns:a16="http://schemas.microsoft.com/office/drawing/2014/main" id="{397F3066-0720-4C67-9304-D6F544BFF9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61896" y="208410"/>
            <a:ext cx="1538288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722467-00D5-48C4-A0E3-DBA0E54CD4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29" y="2358615"/>
            <a:ext cx="10440537" cy="13737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Presentation Title</a:t>
            </a:r>
          </a:p>
          <a:p>
            <a:pPr lvl="0"/>
            <a:r>
              <a:rPr lang="en-US"/>
              <a:t>or Closing Contact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F0FA26E-40B5-44FF-A084-1554D187A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287" y="4032280"/>
            <a:ext cx="4797425" cy="746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Date, Year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DDB5EC3-5D37-4757-9A9B-5A9AF30AC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4203" y="5400446"/>
            <a:ext cx="5843587" cy="850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43036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tyle B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8462"/>
            <a:ext cx="10972800" cy="470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level one bullet text. </a:t>
            </a:r>
          </a:p>
          <a:p>
            <a:pPr lvl="1"/>
            <a:r>
              <a:rPr lang="en-US"/>
              <a:t>Second level bullet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63A3D56-7B2F-49EE-B824-21DADD110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3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D6173-BC6A-A015-FD01-51D24B4B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14AF6-21C4-2C02-5F41-3B24FE5DA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83506-2BC8-A1D7-403B-0E9626B8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FD2-9A2C-43B9-A3B3-A7DAFE74167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8359-01EE-E048-D713-36EEC5F3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ED3CA-8ABC-B7DF-3339-BF4983F5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A67D-F887-46E4-8D41-795CC5F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3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898C-32BF-90AC-998A-C09C6D99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E7EBF-1E7C-1BA4-3093-7B896E303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743CB-83DA-D213-5ADD-7A8C5194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FD2-9A2C-43B9-A3B3-A7DAFE74167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FFC50-0118-19F3-23AF-D20CF34D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AFD43-36B4-A553-2373-7D072766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A67D-F887-46E4-8D41-795CC5F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2165-3652-3221-3C7C-E1DE18B7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D61DA-145C-2D48-A867-FA8A5B699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4DB3C-9FD4-626B-DBED-40D65DB9B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B7A3E-D37A-B98A-B00D-1E46853F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FD2-9A2C-43B9-A3B3-A7DAFE74167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C73C2-56E4-E951-ADFE-A7367BB7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A48A7-711E-3D1F-2C12-A9BFFE3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A67D-F887-46E4-8D41-795CC5F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3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D8C60-08FD-A644-F0CE-D6B326C5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DB658-9898-480B-6C10-21F07AA02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06655-538B-3EF8-6042-F2EA90492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13432-1EB8-B9FD-7CDB-D5D7EA165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A8A3D-0D72-9293-CBBF-0A4F16157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27DEA-2E85-D962-BE02-7656E9BF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FD2-9A2C-43B9-A3B3-A7DAFE74167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276138-EEDB-4713-012E-743FC5DA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8FF427-BB8F-AE91-009D-04952BAB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A67D-F887-46E4-8D41-795CC5F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AB03-FCA9-370E-3D5E-A66B184F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4819C-D802-1414-F4BF-FD3EE19F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FD2-9A2C-43B9-A3B3-A7DAFE74167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C35BC-5FDD-5F39-1F59-31629720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FE8CD-72AF-1DE9-A758-9B130D0F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A67D-F887-46E4-8D41-795CC5F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5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41C51-7145-EE9F-6CB9-C7D8FCDA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FD2-9A2C-43B9-A3B3-A7DAFE74167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067A7-8D24-2EFD-B099-F2323E37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E0BE1-2D39-BFA5-900C-29003CAE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A67D-F887-46E4-8D41-795CC5F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4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3ABD-E3B3-43C7-FBDC-30ED3723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1E94-97A8-20FF-1113-6115913BD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BE36D-E0EA-6CA6-8095-AEDC3528A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A2C33-73F3-5151-A734-46CC0579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FD2-9A2C-43B9-A3B3-A7DAFE74167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ABA02-6394-ABA4-FD46-4F27A9E5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25B4F-FEEE-9AE9-C64C-B4415FE3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A67D-F887-46E4-8D41-795CC5F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4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E17-96D8-A118-6065-A4A75FCD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57477-53E1-2F1C-2D25-0F5898F80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8735E-CC08-F25C-5C19-636AE4740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96F0B-DFF3-D4D8-4524-BDE3B105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FD2-9A2C-43B9-A3B3-A7DAFE74167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7B0D7-2F3B-60B1-24A1-17DA33E4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744E6-BC2A-F721-8613-61C96FF3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A67D-F887-46E4-8D41-795CC5F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0C8B8-1D20-37A6-6190-D24E50F7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342A0-76C4-C04B-D8E3-775E2CBEA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F4B8D-6B01-9CE6-B84B-F28D840A6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91EFD2-9A2C-43B9-A3B3-A7DAFE74167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FFB74-7CB3-A78D-141E-6F466202E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91B18-03C6-A2B3-1963-7CD903670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42A67D-F887-46E4-8D41-795CC5F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ata.hrsa.gov/topics/health-workforce/nchwa/workforce-projection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the-massachusetts-health-care-workforce-center-hcw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ion.osteopathic.org/specialties-and-subspecialties/" TargetMode="External"/><Relationship Id="rId2" Type="http://schemas.openxmlformats.org/officeDocument/2006/relationships/hyperlink" Target="https://www.abms.org/member-boards/specialty-subspecialty-certificate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ass.gov/info-details/masshealth-primary-care-sub-capitation-included-and-excluded-provider-specialti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5A978-E8DF-43C5-81AD-9E02D99320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Telehealth Taskforce</a:t>
            </a:r>
          </a:p>
          <a:p>
            <a:r>
              <a:rPr lang="en-US" sz="3600" dirty="0"/>
              <a:t>Physician Pipeline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C6150D-AC60-4C53-BF42-5D0DCA499F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7284" y="4032280"/>
            <a:ext cx="4797425" cy="746846"/>
          </a:xfrm>
        </p:spPr>
        <p:txBody>
          <a:bodyPr/>
          <a:lstStyle/>
          <a:p>
            <a:r>
              <a:rPr lang="en-US"/>
              <a:t>October 15, 2025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AD708C-07C5-4CCE-B44A-7D309F3B52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8243" y="5413146"/>
            <a:ext cx="6575508" cy="85022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2300">
                <a:latin typeface="Arial"/>
                <a:cs typeface="Arial"/>
              </a:rPr>
              <a:t>Office of Health Care Strategy and Planning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3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F3942-9153-A78E-5A87-6720ABEBF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47C8F7-6E2E-A378-9B6A-7D1A715B9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381" y="1086971"/>
            <a:ext cx="8823974" cy="535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721D7-81A7-A144-1D8D-AFC7155F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>
                <a:latin typeface="Arial"/>
                <a:cs typeface="Arial"/>
              </a:rPr>
              <a:t>Primary Care Physicians by County</a:t>
            </a:r>
            <a:r>
              <a:rPr lang="en-US" b="0">
                <a:latin typeface="Arial"/>
                <a:cs typeface="Arial"/>
              </a:rPr>
              <a:t>: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sz="3200">
                <a:latin typeface="Arial"/>
                <a:cs typeface="Arial"/>
              </a:rPr>
              <a:t>All Primary Care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DA8CA-6A74-AFEF-CD60-2422C13381D6}"/>
              </a:ext>
            </a:extLst>
          </p:cNvPr>
          <p:cNvSpPr txBox="1"/>
          <p:nvPr/>
        </p:nvSpPr>
        <p:spPr>
          <a:xfrm>
            <a:off x="190500" y="5894295"/>
            <a:ext cx="285749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Arial"/>
              </a:rPr>
              <a:t> Physicians could select more than one specialty or subspecialty.</a:t>
            </a:r>
            <a:endParaRPr lang="en-US" dirty="0">
              <a:cs typeface="Arial"/>
            </a:endParaRPr>
          </a:p>
          <a:p>
            <a:r>
              <a:rPr lang="en-US" sz="1000" dirty="0">
                <a:cs typeface="Arial"/>
              </a:rPr>
              <a:t>Source: BORIM Standard Release, 8/19/2025.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17DF0-17FE-300A-9646-1D24C50F4872}"/>
              </a:ext>
            </a:extLst>
          </p:cNvPr>
          <p:cNvSpPr txBox="1"/>
          <p:nvPr/>
        </p:nvSpPr>
        <p:spPr>
          <a:xfrm>
            <a:off x="402012" y="1185023"/>
            <a:ext cx="2409263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cs typeface="Arial"/>
              </a:rPr>
              <a:t>Primary Care </a:t>
            </a:r>
            <a:r>
              <a:rPr lang="en-US" sz="1400" dirty="0">
                <a:cs typeface="Arial"/>
              </a:rPr>
              <a:t>was defined as the number of physicians with one or more of the following specialties: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cs typeface="Arial"/>
              </a:rPr>
              <a:t>Family Medicine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cs typeface="Arial"/>
              </a:rPr>
              <a:t>Internal Medicine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cs typeface="Arial"/>
              </a:rPr>
              <a:t>Pediatrics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cs typeface="Arial"/>
              </a:rPr>
              <a:t>Obstetrics &amp; Gynecology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cs typeface="Arial"/>
              </a:rPr>
              <a:t>Public Health &amp; Preventive Medicine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cs typeface="Arial"/>
              </a:rPr>
              <a:t>Neuromusculoskeletal Medicine &amp; Osteopathic Manual Manipulation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cs typeface="Arial"/>
              </a:rPr>
              <a:t>AND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cs typeface="Arial"/>
              </a:rPr>
              <a:t>Either no subspecialty or a subspecialty in Adolescent Medicine or Geriatric Medicine.</a:t>
            </a:r>
          </a:p>
        </p:txBody>
      </p:sp>
    </p:spTree>
    <p:extLst>
      <p:ext uri="{BB962C8B-B14F-4D97-AF65-F5344CB8AC3E}">
        <p14:creationId xmlns:p14="http://schemas.microsoft.com/office/powerpoint/2010/main" val="395868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06060-01C4-2A0B-0859-246F4AC59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4F07-B667-464C-C210-FE0F7DDD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>
                <a:latin typeface="Arial"/>
                <a:cs typeface="Arial"/>
              </a:rPr>
              <a:t>Primary Care Physicians by County</a:t>
            </a:r>
            <a:r>
              <a:rPr lang="en-US" b="0" dirty="0">
                <a:latin typeface="Arial"/>
                <a:cs typeface="Arial"/>
              </a:rPr>
              <a:t>: </a:t>
            </a:r>
            <a:r>
              <a:rPr lang="en-US" sz="3200" dirty="0">
                <a:latin typeface="Arial"/>
                <a:cs typeface="Arial"/>
              </a:rPr>
              <a:t>Family and Internal Medicine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0F650-6EEC-E378-9E7F-41960C9AFB55}"/>
              </a:ext>
            </a:extLst>
          </p:cNvPr>
          <p:cNvSpPr txBox="1"/>
          <p:nvPr/>
        </p:nvSpPr>
        <p:spPr>
          <a:xfrm>
            <a:off x="223375" y="1120443"/>
            <a:ext cx="58187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Primary Care: Family Medicine </a:t>
            </a:r>
            <a:r>
              <a:rPr lang="en-US" dirty="0">
                <a:cs typeface="Arial"/>
              </a:rPr>
              <a:t>includes the number of physicians with the Family Medicine specialty and either no subspecialty or a subspecialty in Adolescent Medicine and/or Geriatric Medicine.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76A59-F170-66E3-F340-C31734B00CF6}"/>
              </a:ext>
            </a:extLst>
          </p:cNvPr>
          <p:cNvSpPr txBox="1"/>
          <p:nvPr/>
        </p:nvSpPr>
        <p:spPr>
          <a:xfrm>
            <a:off x="277290" y="6140466"/>
            <a:ext cx="115897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Physicians could select more than one specialty or subspecialty. Source: BORIM Standard Release, 8/19/2025.</a:t>
            </a:r>
          </a:p>
          <a:p>
            <a:endParaRPr lang="en-US" sz="1200" dirty="0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8DB61-C1BE-CEFF-B446-9AF870D7887D}"/>
              </a:ext>
            </a:extLst>
          </p:cNvPr>
          <p:cNvSpPr txBox="1"/>
          <p:nvPr/>
        </p:nvSpPr>
        <p:spPr>
          <a:xfrm>
            <a:off x="6096001" y="1120442"/>
            <a:ext cx="595675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Primary Care: Internal Medicine </a:t>
            </a:r>
            <a:r>
              <a:rPr lang="en-US" dirty="0">
                <a:cs typeface="Arial"/>
              </a:rPr>
              <a:t>includes number of physicians with the Internal Medicine specialty and either no subspecialty or a subspecialty in Adolescent Medicine and/or Geriatric Medicine.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F2EF22-4E7F-6997-AE00-99C55A5E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6" t="5535" r="-179"/>
          <a:stretch>
            <a:fillRect/>
          </a:stretch>
        </p:blipFill>
        <p:spPr>
          <a:xfrm>
            <a:off x="280531" y="2319470"/>
            <a:ext cx="5814773" cy="35075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A63CD8-54AB-A1A9-FE24-43638D5F5D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80" t="5112" r="198"/>
          <a:stretch>
            <a:fillRect/>
          </a:stretch>
        </p:blipFill>
        <p:spPr>
          <a:xfrm>
            <a:off x="6195908" y="2319618"/>
            <a:ext cx="5817956" cy="350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5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CA6DC-2587-FDEA-AA7B-FC57660DF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4F8C-D29B-2A09-9CB7-D3FDB1B5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>
                <a:latin typeface="Arial"/>
                <a:cs typeface="Arial"/>
              </a:rPr>
              <a:t>Primary Care Physicians by County:</a:t>
            </a:r>
            <a:r>
              <a:rPr lang="en-US" sz="3200">
                <a:latin typeface="Arial"/>
                <a:cs typeface="Arial"/>
              </a:rPr>
              <a:t> Pediatrics and OB/GYN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06931-A145-FBD0-8D3D-C9E1609215B7}"/>
              </a:ext>
            </a:extLst>
          </p:cNvPr>
          <p:cNvSpPr txBox="1"/>
          <p:nvPr/>
        </p:nvSpPr>
        <p:spPr>
          <a:xfrm>
            <a:off x="277290" y="1067869"/>
            <a:ext cx="581871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Arial"/>
              </a:rPr>
              <a:t>Primary Care: Pediatrics</a:t>
            </a:r>
            <a:r>
              <a:rPr lang="en-US" sz="2000" dirty="0">
                <a:cs typeface="Arial"/>
              </a:rPr>
              <a:t> includes number of physicians with a specialty in Pediatrics and either no subspecialty or a subspecialty in Adolescent Medicine.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60E314-87A1-8737-5389-38B5F0DD3742}"/>
              </a:ext>
            </a:extLst>
          </p:cNvPr>
          <p:cNvSpPr txBox="1"/>
          <p:nvPr/>
        </p:nvSpPr>
        <p:spPr>
          <a:xfrm>
            <a:off x="288495" y="6106848"/>
            <a:ext cx="6984122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Arial"/>
              </a:rPr>
              <a:t>Physicians could select more than one specialty or subspecialty. Source: BORIM Standard Release, 8/19/2025.</a:t>
            </a:r>
          </a:p>
          <a:p>
            <a:endParaRPr lang="en-US" sz="1600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52C58-A8C6-CE2F-0D63-39ADD2CC66C0}"/>
              </a:ext>
            </a:extLst>
          </p:cNvPr>
          <p:cNvSpPr txBox="1"/>
          <p:nvPr/>
        </p:nvSpPr>
        <p:spPr>
          <a:xfrm>
            <a:off x="6309043" y="1067869"/>
            <a:ext cx="581871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Arial"/>
              </a:rPr>
              <a:t>Primary Care: OB/GYN</a:t>
            </a:r>
            <a:r>
              <a:rPr lang="en-US" sz="2000" dirty="0">
                <a:cs typeface="Arial"/>
              </a:rPr>
              <a:t> includes number of physicians with a specialty in Obstetrics &amp; Gynecology and no subspecialty.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347F85-C9AC-279C-E2A6-3DB5000718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80" r="-203" b="-317"/>
          <a:stretch>
            <a:fillRect/>
          </a:stretch>
        </p:blipFill>
        <p:spPr>
          <a:xfrm>
            <a:off x="283543" y="2386853"/>
            <a:ext cx="5528927" cy="3372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0238FB-E611-B8A8-5B41-DCEDC837C6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55" r="-104"/>
          <a:stretch>
            <a:fillRect/>
          </a:stretch>
        </p:blipFill>
        <p:spPr>
          <a:xfrm>
            <a:off x="6309204" y="2386853"/>
            <a:ext cx="5535132" cy="33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5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0FCF4-2E38-26A1-1C18-5FF9717A9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7DF9-8358-DD81-C838-D70A3B65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>
                <a:latin typeface="Arial"/>
                <a:cs typeface="Arial"/>
              </a:rPr>
              <a:t>Primary Care Physicians by County:</a:t>
            </a:r>
            <a:r>
              <a:rPr lang="en-US" sz="3200">
                <a:latin typeface="Arial"/>
                <a:cs typeface="Arial"/>
              </a:rPr>
              <a:t> Psychiatry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3D9140-D467-160E-5CF8-425F447E35AC}"/>
              </a:ext>
            </a:extLst>
          </p:cNvPr>
          <p:cNvSpPr txBox="1"/>
          <p:nvPr/>
        </p:nvSpPr>
        <p:spPr>
          <a:xfrm>
            <a:off x="165231" y="1202340"/>
            <a:ext cx="404818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cs typeface="Arial"/>
              </a:rPr>
              <a:t>Psychiatry: </a:t>
            </a:r>
            <a:r>
              <a:rPr lang="en-US" sz="2000">
                <a:cs typeface="Arial"/>
              </a:rPr>
              <a:t>Includes number of physicians with all subspecialties and those with no subspecialty.</a:t>
            </a:r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A3231-076F-388E-62EA-E52806BD19C0}"/>
              </a:ext>
            </a:extLst>
          </p:cNvPr>
          <p:cNvSpPr txBox="1"/>
          <p:nvPr/>
        </p:nvSpPr>
        <p:spPr>
          <a:xfrm>
            <a:off x="277290" y="6140466"/>
            <a:ext cx="709618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Arial"/>
              </a:rPr>
              <a:t>Physicians could select more than one specialty or subspecialty. Source: BORIM Standard Release, 8/19/2025.</a:t>
            </a:r>
          </a:p>
          <a:p>
            <a:endParaRPr lang="en-US" sz="1600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746CF-F305-03B6-E3BE-FDE828A36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527" y="1187824"/>
            <a:ext cx="7495888" cy="46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35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22F9-30FA-AEB8-F4E4-776A1342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PCP Projections: Health Resources and Service Administration (HRSA)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744FD9B-A337-020B-7DC4-BAC02E5DD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6611" y="1467783"/>
            <a:ext cx="7275041" cy="49912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218160-8E32-703E-EB74-C68844BA7103}"/>
              </a:ext>
            </a:extLst>
          </p:cNvPr>
          <p:cNvSpPr txBox="1"/>
          <p:nvPr/>
        </p:nvSpPr>
        <p:spPr>
          <a:xfrm>
            <a:off x="299804" y="1311639"/>
            <a:ext cx="3809998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Percent adequacy = supply/demand.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Goal is greater than 100%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Summary: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The number of Family Medicine Physicians will not be enough to meet the need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The percent adequacy is projected to decrease for Geriatricians, Pediatricians, and General Internal Medicine Physicians, but will still stay above 100%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4B92A7-53E1-AAEB-4DA6-65073AB72238}"/>
              </a:ext>
            </a:extLst>
          </p:cNvPr>
          <p:cNvSpPr txBox="1"/>
          <p:nvPr/>
        </p:nvSpPr>
        <p:spPr>
          <a:xfrm>
            <a:off x="299803" y="5996064"/>
            <a:ext cx="38099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Source: </a:t>
            </a:r>
            <a:r>
              <a:rPr lang="en-US" sz="1200" dirty="0">
                <a:cs typeface="Arial"/>
                <a:hlinkClick r:id="rId4"/>
              </a:rPr>
              <a:t>HRSA workforce projections</a:t>
            </a:r>
            <a:r>
              <a:rPr lang="en-US" sz="1200" dirty="0">
                <a:cs typeface="Arial"/>
              </a:rPr>
              <a:t>, Accessed 10/9/25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6E6CCE-9E47-A363-8F68-D699EE46EE26}"/>
              </a:ext>
            </a:extLst>
          </p:cNvPr>
          <p:cNvSpPr txBox="1"/>
          <p:nvPr/>
        </p:nvSpPr>
        <p:spPr>
          <a:xfrm>
            <a:off x="4621966" y="1036817"/>
            <a:ext cx="75700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cs typeface="Arial"/>
              </a:rPr>
              <a:t>HRSA Projected Percent Adequacy of Primary Care Physicians, 2022 - 2037</a:t>
            </a:r>
          </a:p>
        </p:txBody>
      </p:sp>
    </p:spTree>
    <p:extLst>
      <p:ext uri="{BB962C8B-B14F-4D97-AF65-F5344CB8AC3E}">
        <p14:creationId xmlns:p14="http://schemas.microsoft.com/office/powerpoint/2010/main" val="355512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5727C-547C-6967-7262-AB8EC65F9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8C995-F80B-CDCE-B053-52BDE89E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Matriculation &amp; Graduation by Medical School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D799C6-859F-D1A7-F3CA-E53857662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82184"/>
              </p:ext>
            </p:extLst>
          </p:nvPr>
        </p:nvGraphicFramePr>
        <p:xfrm>
          <a:off x="445588" y="2218719"/>
          <a:ext cx="11267268" cy="330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264">
                  <a:extLst>
                    <a:ext uri="{9D8B030D-6E8A-4147-A177-3AD203B41FA5}">
                      <a16:colId xmlns:a16="http://schemas.microsoft.com/office/drawing/2014/main" val="2360054341"/>
                    </a:ext>
                  </a:extLst>
                </a:gridCol>
                <a:gridCol w="2214593">
                  <a:extLst>
                    <a:ext uri="{9D8B030D-6E8A-4147-A177-3AD203B41FA5}">
                      <a16:colId xmlns:a16="http://schemas.microsoft.com/office/drawing/2014/main" val="2234566803"/>
                    </a:ext>
                  </a:extLst>
                </a:gridCol>
                <a:gridCol w="2532501">
                  <a:extLst>
                    <a:ext uri="{9D8B030D-6E8A-4147-A177-3AD203B41FA5}">
                      <a16:colId xmlns:a16="http://schemas.microsoft.com/office/drawing/2014/main" val="3116058677"/>
                    </a:ext>
                  </a:extLst>
                </a:gridCol>
                <a:gridCol w="2253455">
                  <a:extLst>
                    <a:ext uri="{9D8B030D-6E8A-4147-A177-3AD203B41FA5}">
                      <a16:colId xmlns:a16="http://schemas.microsoft.com/office/drawing/2014/main" val="165392625"/>
                    </a:ext>
                  </a:extLst>
                </a:gridCol>
                <a:gridCol w="2253455">
                  <a:extLst>
                    <a:ext uri="{9D8B030D-6E8A-4147-A177-3AD203B41FA5}">
                      <a16:colId xmlns:a16="http://schemas.microsoft.com/office/drawing/2014/main" val="1146511643"/>
                    </a:ext>
                  </a:extLst>
                </a:gridCol>
              </a:tblGrid>
              <a:tr h="6933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 dirty="0">
                          <a:latin typeface="Arial"/>
                        </a:rPr>
                        <a:t>Medical School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latin typeface="Arial"/>
                        </a:rPr>
                        <a:t>Avg. Matriculation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latin typeface="Arial"/>
                        </a:rPr>
                        <a:t>MA In-State Matriculants (n, %)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latin typeface="Arial"/>
                        </a:rPr>
                        <a:t>Estimated All-time Graduation Rate*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latin typeface="Arial"/>
                        </a:rPr>
                        <a:t>% Enrolled in MA Residency </a:t>
                      </a:r>
                      <a:endParaRPr lang="en-US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466265"/>
                  </a:ext>
                </a:extLst>
              </a:tr>
              <a:tr h="4853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Harvard Medical School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165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22 (13%)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99.7%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53%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139870"/>
                  </a:ext>
                </a:extLst>
              </a:tr>
              <a:tr h="4853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Tufts Medical School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202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64 (32%)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99%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29%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163298"/>
                  </a:ext>
                </a:extLst>
              </a:tr>
              <a:tr h="4853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UMass Medical School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222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139 (62%)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97%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42%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403006"/>
                  </a:ext>
                </a:extLst>
              </a:tr>
              <a:tr h="6933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Boston University Medical School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141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36 (26%)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99.5%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24%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1320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233DA4-6B2C-023C-FA4E-884B3EC3E978}"/>
              </a:ext>
            </a:extLst>
          </p:cNvPr>
          <p:cNvSpPr txBox="1"/>
          <p:nvPr/>
        </p:nvSpPr>
        <p:spPr>
          <a:xfrm>
            <a:off x="445588" y="5525683"/>
            <a:ext cx="1126726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ea typeface="+mn-lt"/>
                <a:cs typeface="+mn-lt"/>
              </a:rPr>
              <a:t>*Includes students who graduated more than 4 years after MD program enrollment due to dual-degree programs, additional research years, or other reasons. BU graduation rate reflects the 2016 matriculant cohort, which is now complete.</a:t>
            </a:r>
            <a:endParaRPr lang="en-US" sz="1600" i="1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927E8-1BE5-80DA-5022-D7626885B22C}"/>
              </a:ext>
            </a:extLst>
          </p:cNvPr>
          <p:cNvSpPr txBox="1"/>
          <p:nvPr/>
        </p:nvSpPr>
        <p:spPr>
          <a:xfrm>
            <a:off x="445588" y="1067117"/>
            <a:ext cx="112672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Arial"/>
              </a:rPr>
              <a:t>DPH conducted outreach at the end of September 2025 with the four medical schools in Massachusetts to obtain high-level data on matriculation, graduation, and residency enrollment over the last 3 years.</a:t>
            </a:r>
          </a:p>
        </p:txBody>
      </p:sp>
    </p:spTree>
    <p:extLst>
      <p:ext uri="{BB962C8B-B14F-4D97-AF65-F5344CB8AC3E}">
        <p14:creationId xmlns:p14="http://schemas.microsoft.com/office/powerpoint/2010/main" val="1904795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4FEDC-1EBA-D907-0BAF-9DED3C14B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85AC-C3AF-93F4-3762-95DA9609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Most Common Specialties: All Graduates vs. Graduates Remaining in Massachusetts 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D0AA4A-FB3F-95C4-CFDB-A1F76DFC9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992455"/>
              </p:ext>
            </p:extLst>
          </p:nvPr>
        </p:nvGraphicFramePr>
        <p:xfrm>
          <a:off x="600838" y="2269138"/>
          <a:ext cx="1099032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86">
                  <a:extLst>
                    <a:ext uri="{9D8B030D-6E8A-4147-A177-3AD203B41FA5}">
                      <a16:colId xmlns:a16="http://schemas.microsoft.com/office/drawing/2014/main" val="3270679458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1286630936"/>
                    </a:ext>
                  </a:extLst>
                </a:gridCol>
                <a:gridCol w="4102100">
                  <a:extLst>
                    <a:ext uri="{9D8B030D-6E8A-4147-A177-3AD203B41FA5}">
                      <a16:colId xmlns:a16="http://schemas.microsoft.com/office/drawing/2014/main" val="3486078083"/>
                    </a:ext>
                  </a:extLst>
                </a:gridCol>
                <a:gridCol w="3689638">
                  <a:extLst>
                    <a:ext uri="{9D8B030D-6E8A-4147-A177-3AD203B41FA5}">
                      <a16:colId xmlns:a16="http://schemas.microsoft.com/office/drawing/2014/main" val="196481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Medical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Top Matched Specialties (All Graduates)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Top Matched Specialties (Graduates Remaining in MA)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973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Harvard Medical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2023-2025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/>
                        <a:t>Internal Medicine, Anesthesiology, Radiology, Psychiatry, OB/GYN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Internal Medicine, Anesthesiology, General Surgery</a:t>
                      </a:r>
                      <a:endParaRPr lang="en-US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6649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Tufts Medical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2023-2025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Internal Medicine, Anesthesiology, Pediatrics, Psychiatry, General Surgery </a:t>
                      </a:r>
                      <a:endParaRPr lang="en-US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Internal Medicine, Anesthesiology, </a:t>
                      </a:r>
                      <a:endParaRPr lang="en-US" b="0"/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General Surgery </a:t>
                      </a:r>
                      <a:endParaRPr lang="en-US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6335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UMass Medical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2022-2024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Internal Medicine, Pediatrics, Family Medicine, OBGYN, Emergency Medicine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Internal Medicine, Family Medicine, Pediatrics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05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Boston University Medical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2023-2025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Internal Medicine, Pediatrics, Surgery, Anesthesiology, Emergency Medicine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Internal Medicine, Pediatrics, Anesthesiology/ General Surgery/ Psychiatry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48770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D49B0F-D3E2-1C3D-187F-7E7527EB0826}"/>
              </a:ext>
            </a:extLst>
          </p:cNvPr>
          <p:cNvSpPr txBox="1"/>
          <p:nvPr/>
        </p:nvSpPr>
        <p:spPr>
          <a:xfrm>
            <a:off x="600837" y="1067117"/>
            <a:ext cx="1096478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Arial"/>
              </a:rPr>
              <a:t>DPH conducted outreach at the end of September 2025 with the four medical schools in Massachusetts to obtain high-level data on matriculation, graduation, and residency enrollment over the last 3 years.</a:t>
            </a:r>
          </a:p>
        </p:txBody>
      </p:sp>
    </p:spTree>
    <p:extLst>
      <p:ext uri="{BB962C8B-B14F-4D97-AF65-F5344CB8AC3E}">
        <p14:creationId xmlns:p14="http://schemas.microsoft.com/office/powerpoint/2010/main" val="3984495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EEB67-4909-1CA9-4388-6242B3DEB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18E0-123A-3034-3CA9-30EE5F4C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Telehealth Curricula in Medical Schools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4DC0ED-F452-F0EA-5BFC-8A041D02D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522" y="2551570"/>
            <a:ext cx="4251702" cy="1196760"/>
          </a:xfrm>
          <a:prstGeom prst="rect">
            <a:avLst/>
          </a:prstGeom>
        </p:spPr>
      </p:pic>
      <p:pic>
        <p:nvPicPr>
          <p:cNvPr id="8" name="Picture 7" descr="Accreditation">
            <a:extLst>
              <a:ext uri="{FF2B5EF4-FFF2-40B4-BE49-F238E27FC236}">
                <a16:creationId xmlns:a16="http://schemas.microsoft.com/office/drawing/2014/main" id="{3657139E-38D6-7DD7-707F-97B1E2271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753" y="2551570"/>
            <a:ext cx="4787847" cy="1200635"/>
          </a:xfrm>
          <a:prstGeom prst="rect">
            <a:avLst/>
          </a:prstGeom>
        </p:spPr>
      </p:pic>
      <p:pic>
        <p:nvPicPr>
          <p:cNvPr id="9" name="Picture 8" descr="Congratulations to the Class of 2025 on their medical school admissions ...">
            <a:extLst>
              <a:ext uri="{FF2B5EF4-FFF2-40B4-BE49-F238E27FC236}">
                <a16:creationId xmlns:a16="http://schemas.microsoft.com/office/drawing/2014/main" id="{09AC4525-45E9-6C98-C137-E4C3A0A81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881" y="4359624"/>
            <a:ext cx="4687592" cy="1569850"/>
          </a:xfrm>
          <a:prstGeom prst="rect">
            <a:avLst/>
          </a:prstGeom>
        </p:spPr>
      </p:pic>
      <p:pic>
        <p:nvPicPr>
          <p:cNvPr id="10" name="Picture 9" descr="UMass Chan Medical School New Students | University Health Plans, Inc.">
            <a:extLst>
              <a:ext uri="{FF2B5EF4-FFF2-40B4-BE49-F238E27FC236}">
                <a16:creationId xmlns:a16="http://schemas.microsoft.com/office/drawing/2014/main" id="{87AFA524-CE8E-594E-D2A5-949F8D7BF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6938" y="4206578"/>
            <a:ext cx="2460356" cy="1723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ECFD9-67A7-17E2-78B4-B812173A52FC}"/>
              </a:ext>
            </a:extLst>
          </p:cNvPr>
          <p:cNvSpPr txBox="1"/>
          <p:nvPr/>
        </p:nvSpPr>
        <p:spPr>
          <a:xfrm>
            <a:off x="783360" y="1268683"/>
            <a:ext cx="109647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Arial"/>
              </a:rPr>
              <a:t>DPH also conducted outreach at the end of September 2025 with the four medical schools in Massachusetts to obtain overviews of how telehealth is incorporated into their curricula.</a:t>
            </a:r>
          </a:p>
        </p:txBody>
      </p:sp>
    </p:spTree>
    <p:extLst>
      <p:ext uri="{BB962C8B-B14F-4D97-AF65-F5344CB8AC3E}">
        <p14:creationId xmlns:p14="http://schemas.microsoft.com/office/powerpoint/2010/main" val="1530261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0724A-FC39-0FD1-A026-C4BD1800A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FDDE-93F3-7BE2-420B-4148AEF3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Harvard Medical School  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DEB33-1690-D9EE-25EA-2267B3AE064A}"/>
              </a:ext>
            </a:extLst>
          </p:cNvPr>
          <p:cNvSpPr txBox="1"/>
          <p:nvPr/>
        </p:nvSpPr>
        <p:spPr>
          <a:xfrm>
            <a:off x="592072" y="1292816"/>
            <a:ext cx="5192485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Key Learning Objectives 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Understand how COVID-19 accelerated telehealth adoption and its benefits, challenges, and risks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Implement best practices for participating in telemedicine visits, including HIPAA compliance and patient safety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Perform physical exam maneuvers adapted for video visits to support clinical reasoning</a:t>
            </a:r>
            <a:endParaRPr lang="en-US" sz="20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Analyze telehealth experiences to develop recommendations for integrating medical students and trainees</a:t>
            </a:r>
            <a:endParaRPr lang="en-US" sz="20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Learn about telehealth payment and policy considerations after the pandemic</a:t>
            </a:r>
            <a:endParaRPr lang="en-US" sz="2000" dirty="0"/>
          </a:p>
          <a:p>
            <a:endParaRPr lang="en-US" b="1" dirty="0">
              <a:cs typeface="Arial"/>
            </a:endParaRPr>
          </a:p>
          <a:p>
            <a:endParaRPr lang="en-US" b="1" dirty="0">
              <a:cs typeface="Arial"/>
            </a:endParaRPr>
          </a:p>
        </p:txBody>
      </p:sp>
      <p:pic>
        <p:nvPicPr>
          <p:cNvPr id="5" name="Picture 4" descr="What to Expect in a Telehealth Therapy Session - Acenda">
            <a:extLst>
              <a:ext uri="{FF2B5EF4-FFF2-40B4-BE49-F238E27FC236}">
                <a16:creationId xmlns:a16="http://schemas.microsoft.com/office/drawing/2014/main" id="{174F73A8-FAD9-1ECC-4C24-8273B8588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72" y="1567459"/>
            <a:ext cx="4724399" cy="34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8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7546E-4551-E38F-C0B8-F5809A5D4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7DCC-BA84-2CD0-CBF1-3807BD14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Tufts Medical School 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1FBEE-A832-00EC-1C12-E113C0B34F8B}"/>
              </a:ext>
            </a:extLst>
          </p:cNvPr>
          <p:cNvSpPr txBox="1"/>
          <p:nvPr/>
        </p:nvSpPr>
        <p:spPr>
          <a:xfrm>
            <a:off x="6090097" y="1137833"/>
            <a:ext cx="5846734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r>
              <a:rPr lang="en-US" sz="2400" b="1" dirty="0">
                <a:ea typeface="+mn-lt"/>
                <a:cs typeface="+mn-lt"/>
              </a:rPr>
              <a:t>Key Learning Objectives </a:t>
            </a:r>
            <a:endParaRPr lang="en-US" sz="24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Describe the history and role of telemedicine during the pandemic and its future in primary care</a:t>
            </a:r>
            <a:endParaRPr lang="en-US" sz="24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Outline the steps of a telemedicine visit</a:t>
            </a:r>
            <a:endParaRPr lang="en-US" sz="24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Demonstrate verbal and nonverbal communication skills for history-taking, assessment, and care planning</a:t>
            </a:r>
            <a:endParaRPr lang="en-US" sz="24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Perform parts of the physical exam feasible via telemedicine</a:t>
            </a:r>
            <a:endParaRPr lang="en-US" sz="2400" dirty="0">
              <a:cs typeface="Arial"/>
            </a:endParaRPr>
          </a:p>
          <a:p>
            <a:endParaRPr lang="en-US" b="1" dirty="0">
              <a:cs typeface="Arial"/>
            </a:endParaRPr>
          </a:p>
          <a:p>
            <a:endParaRPr lang="en-US" sz="1400" b="1" dirty="0">
              <a:solidFill>
                <a:schemeClr val="tx2">
                  <a:lumMod val="76000"/>
                  <a:lumOff val="24000"/>
                </a:schemeClr>
              </a:solidFill>
              <a:cs typeface="Arial"/>
            </a:endParaRPr>
          </a:p>
          <a:p>
            <a:endParaRPr lang="en-US" sz="1400" dirty="0">
              <a:solidFill>
                <a:srgbClr val="0070C0"/>
              </a:solidFill>
              <a:cs typeface="Arial"/>
            </a:endParaRPr>
          </a:p>
          <a:p>
            <a:endParaRPr lang="en-US" b="1" dirty="0">
              <a:cs typeface="Arial"/>
            </a:endParaRPr>
          </a:p>
          <a:p>
            <a:endParaRPr lang="en-US" b="1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A9D0C-DCB5-F8DD-2E62-DBDB917C5282}"/>
              </a:ext>
            </a:extLst>
          </p:cNvPr>
          <p:cNvSpPr txBox="1"/>
          <p:nvPr/>
        </p:nvSpPr>
        <p:spPr>
          <a:xfrm>
            <a:off x="255722" y="4479010"/>
            <a:ext cx="539082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Incorporated in the Family Medicine Clerkship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F70F9-4534-9754-2340-3CA752D78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05" y="1711271"/>
            <a:ext cx="5592306" cy="27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6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40C146-93A6-4B07-9ABB-B8A3D5C4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29DDBE-EA54-A88C-6183-20C1E221C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Overview of the physician workforce in MA</a:t>
            </a:r>
          </a:p>
          <a:p>
            <a:r>
              <a:rPr lang="en-US" dirty="0">
                <a:latin typeface="Arial"/>
                <a:cs typeface="Arial"/>
              </a:rPr>
              <a:t>Medical school matriculation/graduation rates</a:t>
            </a:r>
          </a:p>
          <a:p>
            <a:r>
              <a:rPr lang="en-US" dirty="0">
                <a:latin typeface="Arial"/>
                <a:cs typeface="Arial"/>
              </a:rPr>
              <a:t>Residency enrollment by specialty and location</a:t>
            </a:r>
          </a:p>
          <a:p>
            <a:r>
              <a:rPr lang="en-US" dirty="0">
                <a:latin typeface="Arial"/>
                <a:cs typeface="Arial"/>
              </a:rPr>
              <a:t>Telehealth in medical school education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1A83C4-E0BA-4314-B8BF-B643EDC9E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93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3256E-74FC-2CEE-7F9F-E7A31A60F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8B72-4523-F21C-7F81-0E948E18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UMass Medical School  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425F7-1C9D-E37A-1F9C-7EF290C8F8C3}"/>
              </a:ext>
            </a:extLst>
          </p:cNvPr>
          <p:cNvSpPr txBox="1"/>
          <p:nvPr/>
        </p:nvSpPr>
        <p:spPr>
          <a:xfrm>
            <a:off x="523623" y="1396138"/>
            <a:ext cx="5562599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ea typeface="+mn-lt"/>
              <a:cs typeface="+mn-lt"/>
            </a:endParaRPr>
          </a:p>
          <a:p>
            <a:r>
              <a:rPr lang="en-US" sz="2400" b="1" dirty="0">
                <a:ea typeface="+mn-lt"/>
                <a:cs typeface="+mn-lt"/>
              </a:rPr>
              <a:t>Key Learning Objectives</a:t>
            </a:r>
            <a:endParaRPr lang="en-US" sz="24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/>
              </a:rPr>
              <a:t>Describe the evidence base supporting Hospital at Home quality and safety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/>
              </a:rPr>
              <a:t>Describe current adoption of Hospital at Home in the United States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Describe barriers to further scale of Hospital at Home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Understand patient engagement and portal use in telehealth </a:t>
            </a:r>
          </a:p>
          <a:p>
            <a:endParaRPr lang="en-US" b="1" dirty="0">
              <a:solidFill>
                <a:srgbClr val="000000"/>
              </a:solidFill>
              <a:cs typeface="Arial"/>
            </a:endParaRPr>
          </a:p>
          <a:p>
            <a:endParaRPr lang="en-US" sz="1400" b="1" dirty="0">
              <a:solidFill>
                <a:srgbClr val="0041C3"/>
              </a:solidFill>
              <a:cs typeface="Arial"/>
            </a:endParaRPr>
          </a:p>
          <a:p>
            <a:endParaRPr lang="en-US" sz="1400" dirty="0">
              <a:solidFill>
                <a:srgbClr val="0070C0"/>
              </a:solidFill>
              <a:cs typeface="Arial"/>
            </a:endParaRPr>
          </a:p>
          <a:p>
            <a:endParaRPr lang="en-US" b="1" dirty="0">
              <a:cs typeface="Arial"/>
            </a:endParaRPr>
          </a:p>
          <a:p>
            <a:endParaRPr lang="en-US" b="1" dirty="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4AACA-4FDC-DED0-E7B4-63E4F8ECC6A3}"/>
              </a:ext>
            </a:extLst>
          </p:cNvPr>
          <p:cNvSpPr txBox="1"/>
          <p:nvPr/>
        </p:nvSpPr>
        <p:spPr>
          <a:xfrm>
            <a:off x="6328476" y="4914254"/>
            <a:ext cx="52887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Participate in telehealth visits with real patients during clinical training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589116-F2BB-F11F-A8A0-DCD6DF379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842" y="1395493"/>
            <a:ext cx="5106046" cy="34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EA921-DFF9-C2D6-AC52-A38542526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D5E0-9744-CF4A-B099-4C73E4B6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Boston University Medical School – 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3F59B-525D-7338-1969-6D985F5384FB}"/>
              </a:ext>
            </a:extLst>
          </p:cNvPr>
          <p:cNvSpPr txBox="1"/>
          <p:nvPr/>
        </p:nvSpPr>
        <p:spPr>
          <a:xfrm>
            <a:off x="5470166" y="1150748"/>
            <a:ext cx="6105039" cy="68326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Key Learning Objectives </a:t>
            </a:r>
            <a:endParaRPr lang="en-US" sz="20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Read and discuss: </a:t>
            </a:r>
            <a:r>
              <a:rPr lang="en-US" sz="2000" i="1" dirty="0">
                <a:ea typeface="+mn-lt"/>
                <a:cs typeface="+mn-lt"/>
              </a:rPr>
              <a:t>“Trauma-informed telehealth in the COVID-19 era and beyond”</a:t>
            </a:r>
            <a:r>
              <a:rPr lang="en-US" sz="2000" dirty="0">
                <a:ea typeface="+mn-lt"/>
                <a:cs typeface="+mn-lt"/>
              </a:rPr>
              <a:t> (Gerber et al.)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Explore benefits and drawbacks of telehealth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Best practices for trauma-informed, patient-centered virtual visits: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Verify patient location and consent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Ensure privacy and respect patient preferences/environment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Maintain professional appearance and communication (body language, eye contact)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Respond sensitively to patient cues and develop a mutual agenda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Consider social determinants of health</a:t>
            </a:r>
            <a:endParaRPr lang="en-US" sz="2000" dirty="0"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Skills assessed via OSCE telehealth encounter at the end of clerkship</a:t>
            </a:r>
            <a:endParaRPr lang="en-US" sz="2000" dirty="0"/>
          </a:p>
          <a:p>
            <a:pPr marL="285750" indent="-285750">
              <a:buFont typeface="Arial,Sans-Serif"/>
              <a:buChar char="•"/>
            </a:pPr>
            <a:endParaRPr lang="en-US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cs typeface="Arial"/>
            </a:endParaRPr>
          </a:p>
          <a:p>
            <a:endParaRPr lang="en-US" b="1" dirty="0">
              <a:solidFill>
                <a:srgbClr val="000000"/>
              </a:solidFill>
              <a:cs typeface="Arial"/>
            </a:endParaRPr>
          </a:p>
          <a:p>
            <a:endParaRPr lang="en-US" sz="1400" b="1" dirty="0">
              <a:solidFill>
                <a:srgbClr val="0041C3"/>
              </a:solidFill>
              <a:cs typeface="Arial"/>
            </a:endParaRPr>
          </a:p>
          <a:p>
            <a:endParaRPr lang="en-US" sz="1400" dirty="0">
              <a:solidFill>
                <a:srgbClr val="0070C0"/>
              </a:solidFill>
              <a:cs typeface="Arial"/>
            </a:endParaRPr>
          </a:p>
          <a:p>
            <a:endParaRPr lang="en-US" b="1" dirty="0">
              <a:cs typeface="Arial"/>
            </a:endParaRPr>
          </a:p>
          <a:p>
            <a:endParaRPr lang="en-US" b="1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F9EBB-0151-A31C-CB98-8DA999724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85" y="1353843"/>
            <a:ext cx="4163232" cy="4163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E985D-8B0A-CF21-E11F-A10444EAF9C2}"/>
              </a:ext>
            </a:extLst>
          </p:cNvPr>
          <p:cNvSpPr txBox="1"/>
          <p:nvPr/>
        </p:nvSpPr>
        <p:spPr>
          <a:xfrm>
            <a:off x="591520" y="5512230"/>
            <a:ext cx="440926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Incorporated in the Family Medicine Clerkship</a:t>
            </a:r>
          </a:p>
        </p:txBody>
      </p:sp>
    </p:spTree>
    <p:extLst>
      <p:ext uri="{BB962C8B-B14F-4D97-AF65-F5344CB8AC3E}">
        <p14:creationId xmlns:p14="http://schemas.microsoft.com/office/powerpoint/2010/main" val="91150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CD98D-F6A2-FF70-1C72-850CDE3B7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CDBE06-2824-58E6-2E32-02EAA77B9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729" y="2991219"/>
            <a:ext cx="10440537" cy="137370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Thank you!</a:t>
            </a:r>
          </a:p>
          <a:p>
            <a:r>
              <a:rPr lang="en-US" b="0" dirty="0">
                <a:latin typeface="Arial"/>
                <a:cs typeface="Arial"/>
                <a:hlinkClick r:id="rId3"/>
              </a:rPr>
              <a:t>https://www.mass.gov/the-massachusetts-health-care-workforce-center-hcwc</a:t>
            </a:r>
            <a:endParaRPr lang="en-US" dirty="0"/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1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16A648-60EC-8B7E-517C-01E8D27686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17" r="-135" b="228"/>
          <a:stretch>
            <a:fillRect/>
          </a:stretch>
        </p:blipFill>
        <p:spPr>
          <a:xfrm>
            <a:off x="1337702" y="1104900"/>
            <a:ext cx="8317574" cy="4536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A8645-A19A-03EA-9186-6A4B8AD8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Physicians Licensed in MA: Geography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3AA1F-9EAF-3EC5-A6AA-8ED0B1512B5E}"/>
              </a:ext>
            </a:extLst>
          </p:cNvPr>
          <p:cNvSpPr txBox="1"/>
          <p:nvPr/>
        </p:nvSpPr>
        <p:spPr>
          <a:xfrm>
            <a:off x="152400" y="6023162"/>
            <a:ext cx="46289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Arial"/>
              </a:rPr>
              <a:t>Source: Board of Registration in Medicine (BORIM)</a:t>
            </a:r>
            <a:endParaRPr lang="en-US"/>
          </a:p>
          <a:p>
            <a:r>
              <a:rPr lang="en-US" sz="1200">
                <a:cs typeface="Arial"/>
              </a:rPr>
              <a:t>Standard Release, 8/19/2025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8FBDB-E1B0-3860-87DC-9D61CDB4510B}"/>
              </a:ext>
            </a:extLst>
          </p:cNvPr>
          <p:cNvSpPr txBox="1"/>
          <p:nvPr/>
        </p:nvSpPr>
        <p:spPr>
          <a:xfrm>
            <a:off x="5140124" y="6026077"/>
            <a:ext cx="71387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*Note: Physicians licensed by the Board of Registration in Medicine (BORIM) include MDs and </a:t>
            </a:r>
            <a:r>
              <a:rPr lang="en-US" sz="1200" dirty="0" err="1">
                <a:cs typeface="Arial"/>
              </a:rPr>
              <a:t>DOs</a:t>
            </a:r>
            <a:r>
              <a:rPr lang="en-US" sz="1200" dirty="0">
                <a:cs typeface="Arial"/>
              </a:rPr>
              <a:t>. Physicians provided only 1 business address.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82690-8A87-EFFA-9900-15C537D2BB90}"/>
              </a:ext>
            </a:extLst>
          </p:cNvPr>
          <p:cNvSpPr txBox="1"/>
          <p:nvPr/>
        </p:nvSpPr>
        <p:spPr>
          <a:xfrm>
            <a:off x="4792742" y="3601570"/>
            <a:ext cx="7143219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Of the physicians with full, active, unrestricted licenses*</a:t>
            </a:r>
            <a:endParaRPr lang="en-US" dirty="0">
              <a:solidFill>
                <a:schemeClr val="accent5"/>
              </a:solidFill>
              <a:cs typeface="Arial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61%</a:t>
            </a:r>
            <a:r>
              <a:rPr lang="en-US" sz="2000" dirty="0"/>
              <a:t> reported a business address in Massachusetts </a:t>
            </a:r>
            <a:endParaRPr lang="en-US" sz="2000" dirty="0">
              <a:cs typeface="Arial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17%</a:t>
            </a:r>
            <a:r>
              <a:rPr lang="en-US" sz="2000" dirty="0"/>
              <a:t> reported a business address in another state or didn't include state information</a:t>
            </a:r>
            <a:endParaRPr lang="en-US" sz="2000" dirty="0">
              <a:cs typeface="Arial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22%</a:t>
            </a:r>
            <a:r>
              <a:rPr lang="en-US" sz="2000" dirty="0"/>
              <a:t> reported a business address in another country or didn't include country information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53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B1AC0-020D-FDCE-31E3-FE5A4537D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AA75-521A-7D04-CD70-96E1ACA1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Where are physicians working outside of MA?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CC16F-0711-2D77-D079-75D460595C24}"/>
              </a:ext>
            </a:extLst>
          </p:cNvPr>
          <p:cNvSpPr txBox="1"/>
          <p:nvPr/>
        </p:nvSpPr>
        <p:spPr>
          <a:xfrm>
            <a:off x="280147" y="6208059"/>
            <a:ext cx="1159808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Arial"/>
              </a:rPr>
              <a:t>Source: BORIM Standard Release, 8/19/2025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B61B5-51AC-97E4-040E-253E198CE5C2}"/>
              </a:ext>
            </a:extLst>
          </p:cNvPr>
          <p:cNvSpPr txBox="1"/>
          <p:nvPr/>
        </p:nvSpPr>
        <p:spPr>
          <a:xfrm>
            <a:off x="9003631" y="2474071"/>
            <a:ext cx="318836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Arial"/>
              </a:rPr>
              <a:t>Top 5 states other than MA: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RI (2%)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NY (2%)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CA (2%)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NH (1%)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TX (1%)</a:t>
            </a:r>
            <a:endParaRPr lang="en-US" sz="3600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4D7BE-0554-9A8C-6458-66D6F1B40CC8}"/>
              </a:ext>
            </a:extLst>
          </p:cNvPr>
          <p:cNvSpPr txBox="1"/>
          <p:nvPr/>
        </p:nvSpPr>
        <p:spPr>
          <a:xfrm>
            <a:off x="5140124" y="6026077"/>
            <a:ext cx="71387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*Note: Physicians licensed by the Board of Registration in Medicine (BORIM) include MDs and </a:t>
            </a:r>
            <a:r>
              <a:rPr lang="en-US" sz="1200" dirty="0" err="1">
                <a:cs typeface="Arial"/>
              </a:rPr>
              <a:t>DOs</a:t>
            </a:r>
            <a:r>
              <a:rPr lang="en-US" sz="1200" dirty="0">
                <a:cs typeface="Arial"/>
              </a:rPr>
              <a:t>. Physicians provided only 1 business address.</a:t>
            </a:r>
            <a:endParaRPr lang="en-US" dirty="0"/>
          </a:p>
        </p:txBody>
      </p:sp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3EBDE9F3-0A33-45DC-94D3-234923D3F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70" y="1155047"/>
            <a:ext cx="8595472" cy="46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8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6D11-623E-CD32-69AD-A53B1CC5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Age Distribution of MA Physicians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FF83CF-94FA-CB7A-41CA-4693B7FD8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771" y="1298970"/>
            <a:ext cx="7339181" cy="4703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8E3889-3D0A-70C5-8841-4012A76D9ACC}"/>
              </a:ext>
            </a:extLst>
          </p:cNvPr>
          <p:cNvSpPr txBox="1"/>
          <p:nvPr/>
        </p:nvSpPr>
        <p:spPr>
          <a:xfrm>
            <a:off x="371795" y="1299841"/>
            <a:ext cx="3188369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Nationally, the probability of remaining "Active" decreases sharply after age 64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Nationally, more physicians are reporting they plan to retire earlier (2022 compared to 2019)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F6E7B-7267-60AD-4484-465FB7DB0BEE}"/>
              </a:ext>
            </a:extLst>
          </p:cNvPr>
          <p:cNvSpPr txBox="1"/>
          <p:nvPr/>
        </p:nvSpPr>
        <p:spPr>
          <a:xfrm>
            <a:off x="280147" y="6208059"/>
            <a:ext cx="1159808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Arial"/>
              </a:rPr>
              <a:t>Source: BORIM, 10/9/2025</a:t>
            </a:r>
          </a:p>
        </p:txBody>
      </p:sp>
    </p:spTree>
    <p:extLst>
      <p:ext uri="{BB962C8B-B14F-4D97-AF65-F5344CB8AC3E}">
        <p14:creationId xmlns:p14="http://schemas.microsoft.com/office/powerpoint/2010/main" val="387982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7E7C5-7333-8CEB-0E59-143DE5C88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75BEF-37A0-7046-1877-4C7FCB8621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86" r="124" b="-209"/>
          <a:stretch>
            <a:fillRect/>
          </a:stretch>
        </p:blipFill>
        <p:spPr>
          <a:xfrm>
            <a:off x="1499347" y="1123950"/>
            <a:ext cx="8980406" cy="48898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9628C8-725B-8AE0-7715-2592EA30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Physicians Licensed in MA: Specialties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8B6AB-C135-88F7-8E8A-753898BA48FA}"/>
              </a:ext>
            </a:extLst>
          </p:cNvPr>
          <p:cNvSpPr txBox="1"/>
          <p:nvPr/>
        </p:nvSpPr>
        <p:spPr>
          <a:xfrm>
            <a:off x="0" y="6201526"/>
            <a:ext cx="346165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Arial"/>
              </a:rPr>
              <a:t>Source: BORIM Standard Release, 8/19/2025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226BA4-4D83-3372-F4F4-3B37FFA54069}"/>
              </a:ext>
            </a:extLst>
          </p:cNvPr>
          <p:cNvSpPr/>
          <p:nvPr/>
        </p:nvSpPr>
        <p:spPr>
          <a:xfrm>
            <a:off x="8762999" y="1131794"/>
            <a:ext cx="1714501" cy="5827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6BDEF-E726-2095-A68F-3A291A30A09A}"/>
              </a:ext>
            </a:extLst>
          </p:cNvPr>
          <p:cNvSpPr txBox="1"/>
          <p:nvPr/>
        </p:nvSpPr>
        <p:spPr>
          <a:xfrm>
            <a:off x="6096000" y="3716401"/>
            <a:ext cx="6096000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>
                <a:solidFill>
                  <a:schemeClr val="accent5"/>
                </a:solidFill>
              </a:rPr>
              <a:t>Of the physicians working in MA*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1"/>
                </a:solidFill>
              </a:rPr>
              <a:t>91%</a:t>
            </a:r>
            <a:r>
              <a:rPr lang="en-US" sz="2400"/>
              <a:t> reported a board specialty</a:t>
            </a:r>
            <a:endParaRPr lang="en-US" sz="240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E4BE8-796D-A19D-F147-B297E86D6601}"/>
              </a:ext>
            </a:extLst>
          </p:cNvPr>
          <p:cNvSpPr txBox="1"/>
          <p:nvPr/>
        </p:nvSpPr>
        <p:spPr>
          <a:xfrm>
            <a:off x="5140124" y="6026077"/>
            <a:ext cx="71387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*Note: Physicians licensed by the Board of Registration in Medicine (BORIM) include MDs and </a:t>
            </a:r>
            <a:r>
              <a:rPr lang="en-US" sz="1200" dirty="0" err="1">
                <a:cs typeface="Arial"/>
              </a:rPr>
              <a:t>DOs</a:t>
            </a:r>
            <a:r>
              <a:rPr lang="en-US" sz="1200" dirty="0">
                <a:cs typeface="Arial"/>
              </a:rPr>
              <a:t>. Physicians provided only 1 business address.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1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BA0B3-D6FA-3720-AD17-649883D1D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2468F-190F-7CD1-B9C7-9FB314D0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Physician Specialties in MA: Top 10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A54E6-3AC5-A929-8279-8B877C92E8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44" b="-504"/>
          <a:stretch>
            <a:fillRect/>
          </a:stretch>
        </p:blipFill>
        <p:spPr>
          <a:xfrm>
            <a:off x="1333500" y="1112467"/>
            <a:ext cx="9536209" cy="494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10D284-8504-C24B-14D1-CACC48FE3703}"/>
              </a:ext>
            </a:extLst>
          </p:cNvPr>
          <p:cNvSpPr txBox="1"/>
          <p:nvPr/>
        </p:nvSpPr>
        <p:spPr>
          <a:xfrm>
            <a:off x="302558" y="6185647"/>
            <a:ext cx="1159808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Note: Includes those with a business address in MA only. Physicians may report more than one specialty. Source: BORIM Standard Release, 8/19/2025</a:t>
            </a:r>
          </a:p>
        </p:txBody>
      </p:sp>
    </p:spTree>
    <p:extLst>
      <p:ext uri="{BB962C8B-B14F-4D97-AF65-F5344CB8AC3E}">
        <p14:creationId xmlns:p14="http://schemas.microsoft.com/office/powerpoint/2010/main" val="77068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D52E-9009-9764-6DB7-7A334EB0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Primary Care Definition for Analysis</a:t>
            </a: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BB9E116-4E77-02B3-187B-23C57290D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651265"/>
              </p:ext>
            </p:extLst>
          </p:nvPr>
        </p:nvGraphicFramePr>
        <p:xfrm>
          <a:off x="739587" y="1524000"/>
          <a:ext cx="10098728" cy="4453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364">
                  <a:extLst>
                    <a:ext uri="{9D8B030D-6E8A-4147-A177-3AD203B41FA5}">
                      <a16:colId xmlns:a16="http://schemas.microsoft.com/office/drawing/2014/main" val="2412786813"/>
                    </a:ext>
                  </a:extLst>
                </a:gridCol>
                <a:gridCol w="5049364">
                  <a:extLst>
                    <a:ext uri="{9D8B030D-6E8A-4147-A177-3AD203B41FA5}">
                      <a16:colId xmlns:a16="http://schemas.microsoft.com/office/drawing/2014/main" val="398414915"/>
                    </a:ext>
                  </a:extLst>
                </a:gridCol>
              </a:tblGrid>
              <a:tr h="344092">
                <a:tc>
                  <a:txBody>
                    <a:bodyPr/>
                    <a:lstStyle/>
                    <a:p>
                      <a:r>
                        <a:rPr lang="en-US" dirty="0"/>
                        <a:t>Specialty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Subspecialty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229546"/>
                  </a:ext>
                </a:extLst>
              </a:tr>
              <a:tr h="344092">
                <a:tc rowSpan="3">
                  <a:txBody>
                    <a:bodyPr/>
                    <a:lstStyle/>
                    <a:p>
                      <a:r>
                        <a:rPr lang="en-US"/>
                        <a:t>Family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Adolescent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81515"/>
                  </a:ext>
                </a:extLst>
              </a:tr>
              <a:tr h="344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Geriatric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014030"/>
                  </a:ext>
                </a:extLst>
              </a:tr>
              <a:tr h="344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86787"/>
                  </a:ext>
                </a:extLst>
              </a:tr>
              <a:tr h="344092">
                <a:tc rowSpan="3">
                  <a:txBody>
                    <a:bodyPr/>
                    <a:lstStyle/>
                    <a:p>
                      <a:r>
                        <a:rPr lang="en-US"/>
                        <a:t>Internal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Adolescent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22117"/>
                  </a:ext>
                </a:extLst>
              </a:tr>
              <a:tr h="344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Geriatric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2188"/>
                  </a:ext>
                </a:extLst>
              </a:tr>
              <a:tr h="344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399564"/>
                  </a:ext>
                </a:extLst>
              </a:tr>
              <a:tr h="344092">
                <a:tc>
                  <a:txBody>
                    <a:bodyPr/>
                    <a:lstStyle/>
                    <a:p>
                      <a:r>
                        <a:rPr lang="en-US"/>
                        <a:t>Pediatrics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Adolescent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95478"/>
                  </a:ext>
                </a:extLst>
              </a:tr>
              <a:tr h="344092">
                <a:tc>
                  <a:txBody>
                    <a:bodyPr/>
                    <a:lstStyle/>
                    <a:p>
                      <a:r>
                        <a:rPr lang="en-US"/>
                        <a:t>Obstetrics &amp; Gynecology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731664"/>
                  </a:ext>
                </a:extLst>
              </a:tr>
              <a:tr h="344092">
                <a:tc>
                  <a:txBody>
                    <a:bodyPr/>
                    <a:lstStyle/>
                    <a:p>
                      <a:r>
                        <a:rPr lang="en-US"/>
                        <a:t>Public Health &amp; Preventive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881337"/>
                  </a:ext>
                </a:extLst>
              </a:tr>
              <a:tr h="795711">
                <a:tc>
                  <a:txBody>
                    <a:bodyPr/>
                    <a:lstStyle/>
                    <a:p>
                      <a:r>
                        <a:rPr lang="en-US"/>
                        <a:t>Neuromusculoskeletal Medicine &amp; Osteopathic Manual Manipulation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9335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C77B5A-2AA8-4371-C4C8-1F706173C7B4}"/>
              </a:ext>
            </a:extLst>
          </p:cNvPr>
          <p:cNvSpPr txBox="1"/>
          <p:nvPr/>
        </p:nvSpPr>
        <p:spPr>
          <a:xfrm>
            <a:off x="593911" y="6044644"/>
            <a:ext cx="1061101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dirty="0">
                <a:cs typeface="Arial"/>
              </a:rPr>
              <a:t>Includes specialties and subspecialties from both the </a:t>
            </a:r>
            <a:r>
              <a:rPr lang="en-US" sz="1200" dirty="0">
                <a:cs typeface="Arial"/>
                <a:hlinkClick r:id="rId2"/>
              </a:rPr>
              <a:t>ABMS</a:t>
            </a:r>
            <a:r>
              <a:rPr lang="en-US" sz="1200" dirty="0">
                <a:cs typeface="Arial"/>
              </a:rPr>
              <a:t> and </a:t>
            </a:r>
            <a:r>
              <a:rPr lang="en-US" sz="1200" dirty="0">
                <a:cs typeface="Arial"/>
                <a:hlinkClick r:id="rId3"/>
              </a:rPr>
              <a:t>AOA</a:t>
            </a:r>
            <a:endParaRPr lang="en-US" dirty="0"/>
          </a:p>
          <a:p>
            <a:r>
              <a:rPr lang="en-US" sz="1200" dirty="0">
                <a:cs typeface="Arial"/>
              </a:rPr>
              <a:t>Source: </a:t>
            </a:r>
            <a:r>
              <a:rPr lang="en-US" sz="1200" dirty="0">
                <a:cs typeface="Arial"/>
                <a:hlinkClick r:id="rId4"/>
              </a:rPr>
              <a:t>https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://www.mass.gov/info-details/masshealth-primary-care-sub-capitation-included-and-excluded-provider-specialties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, Accessed 10/7/2025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DC8B1-A826-E215-47CE-4DA9FD8EDFE0}"/>
              </a:ext>
            </a:extLst>
          </p:cNvPr>
          <p:cNvSpPr txBox="1"/>
          <p:nvPr/>
        </p:nvSpPr>
        <p:spPr>
          <a:xfrm>
            <a:off x="-4483" y="1048872"/>
            <a:ext cx="12200965" cy="3794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75"/>
              </a:lnSpc>
            </a:pPr>
            <a:r>
              <a:rPr lang="en-US" sz="1700" dirty="0">
                <a:cs typeface="Segoe UI"/>
              </a:rPr>
              <a:t>For this analysis, we estimated the primary care physician workforce by including the following specialties and subspecialties:</a:t>
            </a:r>
          </a:p>
        </p:txBody>
      </p:sp>
    </p:spTree>
    <p:extLst>
      <p:ext uri="{BB962C8B-B14F-4D97-AF65-F5344CB8AC3E}">
        <p14:creationId xmlns:p14="http://schemas.microsoft.com/office/powerpoint/2010/main" val="402795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17C11-9AB5-220E-FF23-4A1F380B1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5D13D7-146B-A41D-14BF-4B5F62D26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12" y="1216001"/>
            <a:ext cx="8762999" cy="4806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EF4B1-A415-5481-E73E-0E0135DE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Physician Specialties in MA: Primary Care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5B9EE-3347-5A66-20F5-79DD2BF2DE8B}"/>
              </a:ext>
            </a:extLst>
          </p:cNvPr>
          <p:cNvSpPr txBox="1"/>
          <p:nvPr/>
        </p:nvSpPr>
        <p:spPr>
          <a:xfrm>
            <a:off x="289953" y="6014759"/>
            <a:ext cx="115980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cs typeface="Arial"/>
              </a:rPr>
              <a:t>*</a:t>
            </a:r>
            <a:r>
              <a:rPr lang="en-US" sz="1200" dirty="0">
                <a:cs typeface="Arial"/>
              </a:rPr>
              <a:t>"Primary Care" was defined as either one or more of the displayed specialties </a:t>
            </a:r>
            <a:r>
              <a:rPr lang="en-US" sz="1200" b="1" dirty="0">
                <a:cs typeface="Arial"/>
              </a:rPr>
              <a:t>and</a:t>
            </a:r>
            <a:r>
              <a:rPr lang="en-US" sz="1200" dirty="0">
                <a:cs typeface="Arial"/>
              </a:rPr>
              <a:t> either no subspecialty </a:t>
            </a:r>
            <a:r>
              <a:rPr lang="en-US" sz="1200" b="1" dirty="0">
                <a:cs typeface="Arial"/>
              </a:rPr>
              <a:t>or</a:t>
            </a:r>
            <a:r>
              <a:rPr lang="en-US" sz="1200" dirty="0">
                <a:cs typeface="Arial"/>
              </a:rPr>
              <a:t> a subspecialty in Adolescent Medicine or Geriatric Medicine. Physicians could choose more than one specialty or subspecialty. Source: BORIM Standard Release, 8/19/2025.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17E6A-C392-5CA8-8E48-0B5F1EE11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006" y="1211636"/>
            <a:ext cx="1676400" cy="714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5C9FA9-C9C6-5F10-C11D-8DCFC1DA7F2E}"/>
              </a:ext>
            </a:extLst>
          </p:cNvPr>
          <p:cNvSpPr txBox="1"/>
          <p:nvPr/>
        </p:nvSpPr>
        <p:spPr>
          <a:xfrm>
            <a:off x="5943040" y="2435600"/>
            <a:ext cx="5941078" cy="16677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75"/>
              </a:lnSpc>
            </a:pPr>
            <a:r>
              <a:rPr lang="en-US" b="1" dirty="0">
                <a:solidFill>
                  <a:srgbClr val="680A1D"/>
                </a:solidFill>
                <a:cs typeface="Segoe UI"/>
              </a:rPr>
              <a:t>34% of physicians working in MA had specialties that may fall under Primary Care</a:t>
            </a:r>
          </a:p>
          <a:p>
            <a:pPr marL="285750" indent="-285750">
              <a:lnSpc>
                <a:spcPts val="2475"/>
              </a:lnSpc>
              <a:buFont typeface="Arial"/>
              <a:buChar char="•"/>
            </a:pPr>
            <a:r>
              <a:rPr lang="en-US" dirty="0">
                <a:cs typeface="Segoe UI"/>
              </a:rPr>
              <a:t>This includes physicians with no subspecialty, which may result in overestimation of the primary care workforce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F7235-3DCA-4842-12FE-E94D232BF44C}"/>
              </a:ext>
            </a:extLst>
          </p:cNvPr>
          <p:cNvSpPr txBox="1"/>
          <p:nvPr/>
        </p:nvSpPr>
        <p:spPr>
          <a:xfrm>
            <a:off x="596433" y="929109"/>
            <a:ext cx="9036701" cy="3853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75"/>
              </a:lnSpc>
            </a:pPr>
            <a:r>
              <a:rPr lang="en-US" b="1" dirty="0">
                <a:cs typeface="Segoe UI"/>
              </a:rPr>
              <a:t>MA Physicians Estimated to be in Primary Care by Selected Specialties*</a:t>
            </a:r>
          </a:p>
        </p:txBody>
      </p:sp>
    </p:spTree>
    <p:extLst>
      <p:ext uri="{BB962C8B-B14F-4D97-AF65-F5344CB8AC3E}">
        <p14:creationId xmlns:p14="http://schemas.microsoft.com/office/powerpoint/2010/main" val="3073639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PH Official 2024">
      <a:dk1>
        <a:sysClr val="windowText" lastClr="000000"/>
      </a:dk1>
      <a:lt1>
        <a:sysClr val="window" lastClr="FFFFFF"/>
      </a:lt1>
      <a:dk2>
        <a:srgbClr val="002060"/>
      </a:dk2>
      <a:lt2>
        <a:srgbClr val="D2D2D2"/>
      </a:lt2>
      <a:accent1>
        <a:srgbClr val="14558F"/>
      </a:accent1>
      <a:accent2>
        <a:srgbClr val="B80368"/>
      </a:accent2>
      <a:accent3>
        <a:srgbClr val="F6C51B"/>
      </a:accent3>
      <a:accent4>
        <a:srgbClr val="388557"/>
      </a:accent4>
      <a:accent5>
        <a:srgbClr val="680A1D"/>
      </a:accent5>
      <a:accent6>
        <a:srgbClr val="EC5652"/>
      </a:accent6>
      <a:hlink>
        <a:srgbClr val="00B050"/>
      </a:hlink>
      <a:folHlink>
        <a:srgbClr val="FF2AD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A2FBC908F36439CE5419025F86666" ma:contentTypeVersion="15" ma:contentTypeDescription="Create a new document." ma:contentTypeScope="" ma:versionID="5dd489e25e14cadd26fd000fe5e234d6">
  <xsd:schema xmlns:xsd="http://www.w3.org/2001/XMLSchema" xmlns:xs="http://www.w3.org/2001/XMLSchema" xmlns:p="http://schemas.microsoft.com/office/2006/metadata/properties" xmlns:ns2="8fff20b3-b5ae-4d35-ae31-490437a08aaf" xmlns:ns3="aa9ba581-8e6e-41f8-8206-e88118e35d31" targetNamespace="http://schemas.microsoft.com/office/2006/metadata/properties" ma:root="true" ma:fieldsID="32194ce144292727feb93f48f09d7562" ns2:_="" ns3:_="">
    <xsd:import namespace="8fff20b3-b5ae-4d35-ae31-490437a08aaf"/>
    <xsd:import namespace="aa9ba581-8e6e-41f8-8206-e88118e35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f20b3-b5ae-4d35-ae31-490437a08a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a581-8e6e-41f8-8206-e88118e35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4b81448-ac5a-452b-baba-0bb2995b89dc}" ma:internalName="TaxCatchAll" ma:showField="CatchAllData" ma:web="aa9ba581-8e6e-41f8-8206-e88118e35d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9ba581-8e6e-41f8-8206-e88118e35d31" xsi:nil="true"/>
    <lcf76f155ced4ddcb4097134ff3c332f xmlns="8fff20b3-b5ae-4d35-ae31-490437a08a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499C3D-12BF-4359-A933-F4EC48D874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8E02AB-65C1-4EC3-A176-B2F250635CBB}">
  <ds:schemaRefs>
    <ds:schemaRef ds:uri="8fff20b3-b5ae-4d35-ae31-490437a08aaf"/>
    <ds:schemaRef ds:uri="aa9ba581-8e6e-41f8-8206-e88118e35d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4CCE123-F95C-4BC2-AF7A-5C913A190A65}">
  <ds:schemaRefs>
    <ds:schemaRef ds:uri="http://www.w3.org/XML/1998/namespace"/>
    <ds:schemaRef ds:uri="aa9ba581-8e6e-41f8-8206-e88118e35d31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fff20b3-b5ae-4d35-ae31-490437a08aaf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1537</Words>
  <Application>Microsoft Office PowerPoint</Application>
  <PresentationFormat>Widescreen</PresentationFormat>
  <Paragraphs>215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Arial,Sans-Serif</vt:lpstr>
      <vt:lpstr>Calibri</vt:lpstr>
      <vt:lpstr>Franklin Gothic Book</vt:lpstr>
      <vt:lpstr>Segoe UI</vt:lpstr>
      <vt:lpstr>Office Theme</vt:lpstr>
      <vt:lpstr>PowerPoint Presentation</vt:lpstr>
      <vt:lpstr>Agenda</vt:lpstr>
      <vt:lpstr>Physicians Licensed in MA: Geography</vt:lpstr>
      <vt:lpstr>Where are physicians working outside of MA?</vt:lpstr>
      <vt:lpstr>Age Distribution of MA Physicians</vt:lpstr>
      <vt:lpstr>Physicians Licensed in MA: Specialties</vt:lpstr>
      <vt:lpstr>Physician Specialties in MA: Top 10</vt:lpstr>
      <vt:lpstr>Primary Care Definition for Analysis</vt:lpstr>
      <vt:lpstr>Physician Specialties in MA: Primary Care</vt:lpstr>
      <vt:lpstr>Primary Care Physicians by County: All Primary Care</vt:lpstr>
      <vt:lpstr>Primary Care Physicians by County: Family and Internal Medicine</vt:lpstr>
      <vt:lpstr>Primary Care Physicians by County: Pediatrics and OB/GYN</vt:lpstr>
      <vt:lpstr>Primary Care Physicians by County: Psychiatry</vt:lpstr>
      <vt:lpstr>PCP Projections: Health Resources and Service Administration (HRSA)</vt:lpstr>
      <vt:lpstr>Matriculation &amp; Graduation by Medical School</vt:lpstr>
      <vt:lpstr>Most Common Specialties: All Graduates vs. Graduates Remaining in Massachusetts </vt:lpstr>
      <vt:lpstr>Telehealth Curricula in Medical Schools</vt:lpstr>
      <vt:lpstr>Harvard Medical School  </vt:lpstr>
      <vt:lpstr>Tufts Medical School </vt:lpstr>
      <vt:lpstr>UMass Medical School  </vt:lpstr>
      <vt:lpstr>Boston University Medical School –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Hasan, Fareesa (DPH)</dc:creator>
  <cp:lastModifiedBy>Cohen, Gabriel R. (EHS)</cp:lastModifiedBy>
  <cp:revision>8</cp:revision>
  <dcterms:created xsi:type="dcterms:W3CDTF">2025-10-06T14:27:14Z</dcterms:created>
  <dcterms:modified xsi:type="dcterms:W3CDTF">2025-10-15T16:09:27Z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0x01010077EA2FBC908F36439CE5419025F86666</vt:lpwstr>
  </property>
  <property fmtid="{D5CDD505-2E9C-101B-9397-08002B2CF9AE}" pid="3" name="MediaServiceImageTags">
    <vt:lpwstr/>
  </property>
</Properties>
</file>